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1" r:id="rId3"/>
    <p:sldId id="302" r:id="rId4"/>
    <p:sldId id="306" r:id="rId5"/>
    <p:sldId id="308" r:id="rId6"/>
    <p:sldId id="309" r:id="rId7"/>
    <p:sldId id="322" r:id="rId8"/>
    <p:sldId id="310" r:id="rId9"/>
    <p:sldId id="315" r:id="rId10"/>
    <p:sldId id="320" r:id="rId11"/>
    <p:sldId id="321" r:id="rId12"/>
    <p:sldId id="317" r:id="rId13"/>
    <p:sldId id="318" r:id="rId14"/>
    <p:sldId id="319" r:id="rId15"/>
    <p:sldId id="313" r:id="rId16"/>
    <p:sldId id="307" r:id="rId17"/>
    <p:sldId id="314" r:id="rId18"/>
    <p:sldId id="300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8DC5"/>
    <a:srgbClr val="5A56A8"/>
    <a:srgbClr val="F4E7FD"/>
    <a:srgbClr val="B0AED6"/>
    <a:srgbClr val="9745A5"/>
    <a:srgbClr val="E5C0FC"/>
    <a:srgbClr val="FAF4FE"/>
    <a:srgbClr val="CBCAE4"/>
    <a:srgbClr val="2D2232"/>
    <a:srgbClr val="DAA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79640" y="2278895"/>
            <a:ext cx="5858774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500" spc="300" dirty="0">
                <a:solidFill>
                  <a:schemeClr val="bg1"/>
                </a:solidFill>
                <a:latin typeface="Noto Sans CJK KR Thin" pitchFamily="34" charset="-127"/>
                <a:ea typeface="Noto Sans CJK KR Thin" pitchFamily="34" charset="-127"/>
              </a:rPr>
              <a:t>디지털 시스템 설계</a:t>
            </a:r>
            <a:endParaRPr lang="en-US" altLang="ko-KR" sz="4500" spc="3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05471" y="5121815"/>
            <a:ext cx="2200529" cy="161864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20141017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신세규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20140987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김동욱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20140996 </a:t>
            </a:r>
            <a:r>
              <a:rPr lang="ko-KR" altLang="en-US" sz="1600" kern="0" dirty="0" err="1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김원중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20161030 </a:t>
            </a:r>
            <a:r>
              <a:rPr lang="ko-KR" altLang="en-US" sz="1600" kern="0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임예지</a:t>
            </a:r>
            <a:endParaRPr lang="en-US" altLang="ko-KR" sz="1600" kern="0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A1C04B08-12C3-4D62-9FFB-7B7250B6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8" y="2187081"/>
            <a:ext cx="3333156" cy="24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C-06ì ëí ì´ë¯¸ì§ ê²ìê²°ê³¼">
            <a:extLst>
              <a:ext uri="{FF2B5EF4-FFF2-40B4-BE49-F238E27FC236}">
                <a16:creationId xmlns:a16="http://schemas.microsoft.com/office/drawing/2014/main" id="{BBF1EE6C-CE6C-4D4D-A79E-D250BCA60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15" y="1524597"/>
            <a:ext cx="3632719" cy="36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F00655-0AFE-4BCC-8555-1BF85105063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44884" y="3340957"/>
            <a:ext cx="1216931" cy="87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ë¸ë£¨í¬ì¤ì ëí ì´ë¯¸ì§ ê²ìê²°ê³¼">
            <a:extLst>
              <a:ext uri="{FF2B5EF4-FFF2-40B4-BE49-F238E27FC236}">
                <a16:creationId xmlns:a16="http://schemas.microsoft.com/office/drawing/2014/main" id="{04CE11AB-3BD9-43CF-869A-A9E90507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93" y="1836409"/>
            <a:ext cx="2578761" cy="25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329470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블록도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E7F445-36E9-488E-BF14-75E0142AED35}"/>
              </a:ext>
            </a:extLst>
          </p:cNvPr>
          <p:cNvGrpSpPr/>
          <p:nvPr/>
        </p:nvGrpSpPr>
        <p:grpSpPr>
          <a:xfrm>
            <a:off x="1390194" y="1626500"/>
            <a:ext cx="8789503" cy="4307770"/>
            <a:chOff x="2106977" y="1181819"/>
            <a:chExt cx="8413234" cy="36236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EB2F8-C8D9-4D42-A538-AE340E545082}"/>
                </a:ext>
              </a:extLst>
            </p:cNvPr>
            <p:cNvSpPr txBox="1"/>
            <p:nvPr/>
          </p:nvSpPr>
          <p:spPr>
            <a:xfrm>
              <a:off x="2907102" y="1181819"/>
              <a:ext cx="5387154" cy="282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9FE686-AD6A-4EA5-9FD3-96AD100149A5}"/>
                </a:ext>
              </a:extLst>
            </p:cNvPr>
            <p:cNvSpPr txBox="1"/>
            <p:nvPr/>
          </p:nvSpPr>
          <p:spPr>
            <a:xfrm>
              <a:off x="3562363" y="4343009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Bluetooth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06A39D-47FD-4EE6-8991-35423C6711FE}"/>
                </a:ext>
              </a:extLst>
            </p:cNvPr>
            <p:cNvSpPr txBox="1"/>
            <p:nvPr/>
          </p:nvSpPr>
          <p:spPr>
            <a:xfrm>
              <a:off x="6003640" y="4310577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android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B5249-50CB-4245-BC0C-12325221073E}"/>
                </a:ext>
              </a:extLst>
            </p:cNvPr>
            <p:cNvSpPr txBox="1"/>
            <p:nvPr/>
          </p:nvSpPr>
          <p:spPr>
            <a:xfrm>
              <a:off x="4783000" y="421375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~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05024-F711-4354-96A2-1A1C426ADBDA}"/>
                </a:ext>
              </a:extLst>
            </p:cNvPr>
            <p:cNvSpPr txBox="1"/>
            <p:nvPr/>
          </p:nvSpPr>
          <p:spPr>
            <a:xfrm>
              <a:off x="4783002" y="4310577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~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B58AEF-F542-48F9-A7F4-4B3E484C6141}"/>
                </a:ext>
              </a:extLst>
            </p:cNvPr>
            <p:cNvSpPr txBox="1"/>
            <p:nvPr/>
          </p:nvSpPr>
          <p:spPr>
            <a:xfrm>
              <a:off x="4792238" y="443614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~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77622-DBCA-43A1-906C-AD9D422CFC45}"/>
                </a:ext>
              </a:extLst>
            </p:cNvPr>
            <p:cNvSpPr txBox="1"/>
            <p:nvPr/>
          </p:nvSpPr>
          <p:spPr>
            <a:xfrm>
              <a:off x="5925651" y="3344094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piezo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C01CB2-467D-4071-BDDC-90089FCC7BC5}"/>
                </a:ext>
              </a:extLst>
            </p:cNvPr>
            <p:cNvSpPr txBox="1"/>
            <p:nvPr/>
          </p:nvSpPr>
          <p:spPr>
            <a:xfrm>
              <a:off x="3214777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clock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BA4ED1-DBAE-4B25-9269-1E5E4F7A8221}"/>
                </a:ext>
              </a:extLst>
            </p:cNvPr>
            <p:cNvSpPr txBox="1"/>
            <p:nvPr/>
          </p:nvSpPr>
          <p:spPr>
            <a:xfrm>
              <a:off x="5925651" y="2674318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LCD text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DE789E-4641-4C9A-8060-2273CE300196}"/>
                </a:ext>
              </a:extLst>
            </p:cNvPr>
            <p:cNvSpPr txBox="1"/>
            <p:nvPr/>
          </p:nvSpPr>
          <p:spPr>
            <a:xfrm>
              <a:off x="6280029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D_7seg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293B8-7387-48F6-B23A-6E9CAA0707F2}"/>
                </a:ext>
              </a:extLst>
            </p:cNvPr>
            <p:cNvSpPr txBox="1"/>
            <p:nvPr/>
          </p:nvSpPr>
          <p:spPr>
            <a:xfrm>
              <a:off x="3214777" y="2680983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alarm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34D54E-1592-45F1-BB33-2CC41CED0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813140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D078DE8-6EE3-4C73-99D6-C5D5E7F3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8" y="1991419"/>
              <a:ext cx="13629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DE75E29-324A-4995-A1F7-538902801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991419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ED67382F-894A-4AD3-8E08-62B7BA305B8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40365" y="1399544"/>
              <a:ext cx="2705467" cy="410885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4F43C76-FEA1-40D2-86C5-FF79975F4337}"/>
                </a:ext>
              </a:extLst>
            </p:cNvPr>
            <p:cNvCxnSpPr>
              <a:cxnSpLocks/>
            </p:cNvCxnSpPr>
            <p:nvPr/>
          </p:nvCxnSpPr>
          <p:spPr>
            <a:xfrm>
              <a:off x="5845832" y="1393014"/>
              <a:ext cx="434196" cy="414437"/>
            </a:xfrm>
            <a:prstGeom prst="bentConnector3">
              <a:avLst>
                <a:gd name="adj1" fmla="val 1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FE459D-E2C9-4DF9-BB28-3C6CCD227888}"/>
                </a:ext>
              </a:extLst>
            </p:cNvPr>
            <p:cNvSpPr txBox="1"/>
            <p:nvPr/>
          </p:nvSpPr>
          <p:spPr>
            <a:xfrm>
              <a:off x="2106977" y="2004034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btn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[4]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372675-A4FD-4EDE-8989-51C510826C0F}"/>
                </a:ext>
              </a:extLst>
            </p:cNvPr>
            <p:cNvSpPr txBox="1"/>
            <p:nvPr/>
          </p:nvSpPr>
          <p:spPr>
            <a:xfrm>
              <a:off x="2106978" y="1482402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clk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08FC17C-D8F4-42AB-9D64-FCD0C840AF0E}"/>
                </a:ext>
              </a:extLst>
            </p:cNvPr>
            <p:cNvCxnSpPr/>
            <p:nvPr/>
          </p:nvCxnSpPr>
          <p:spPr>
            <a:xfrm>
              <a:off x="4091709" y="2066814"/>
              <a:ext cx="0" cy="614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26687B-F0C8-4A57-9762-0FC7522AF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7" y="2861467"/>
              <a:ext cx="1008595" cy="4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912E46D-A0CE-471F-9F0A-B61B2F058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09" y="3528760"/>
              <a:ext cx="1833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23E270-B518-41CF-BF55-F1FBF4DD13B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09" y="3037009"/>
              <a:ext cx="0" cy="1273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B09F08-A30E-46A6-8B64-379EFDE7E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813140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AD6E465-8936-47CB-890A-527DEEEAC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991419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01F6-546C-4898-9F7A-E0F5E641EE82}"/>
                </a:ext>
              </a:extLst>
            </p:cNvPr>
            <p:cNvSpPr txBox="1"/>
            <p:nvPr/>
          </p:nvSpPr>
          <p:spPr>
            <a:xfrm>
              <a:off x="8685048" y="2004034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seg_data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F0DE4-8C5E-4415-8BD5-51A95D98BBF5}"/>
                </a:ext>
              </a:extLst>
            </p:cNvPr>
            <p:cNvSpPr txBox="1"/>
            <p:nvPr/>
          </p:nvSpPr>
          <p:spPr>
            <a:xfrm>
              <a:off x="8648111" y="1482402"/>
              <a:ext cx="15026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seg_com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8C7E7-7684-4258-A758-3F3297F91651}"/>
                </a:ext>
              </a:extLst>
            </p:cNvPr>
            <p:cNvSpPr txBox="1"/>
            <p:nvPr/>
          </p:nvSpPr>
          <p:spPr>
            <a:xfrm>
              <a:off x="5164413" y="1973430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val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[32]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33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pic>
        <p:nvPicPr>
          <p:cNvPr id="2049" name="_x362473176" descr="EMB000049e46b79">
            <a:extLst>
              <a:ext uri="{FF2B5EF4-FFF2-40B4-BE49-F238E27FC236}">
                <a16:creationId xmlns:a16="http://schemas.microsoft.com/office/drawing/2014/main" id="{D07A9D32-26CE-4C96-A9BB-83D7C3AD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10" y="1079432"/>
            <a:ext cx="8415338" cy="32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B90293-488C-4B54-A4D6-B955881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8" y="1079431"/>
            <a:ext cx="1808923" cy="322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596348" y="4691269"/>
            <a:ext cx="8713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disp_val1 : 1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</a:t>
            </a:r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disp_val2 : 10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(5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이상 안 나오는지 확인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 –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초 단위 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60</a:t>
            </a:r>
          </a:p>
          <a:p>
            <a:endParaRPr lang="en-US" altLang="ko-KR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596348" y="4691269"/>
            <a:ext cx="871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disp_val3 : 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분 단위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disp_val4 : 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분 단위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(5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이상 안 나오는지 확인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D38A5-6E70-470C-910E-6A90B06E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701"/>
            <a:ext cx="9906000" cy="1941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EAD1F-8BDF-4663-9052-D1EE875D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8" y="2959825"/>
            <a:ext cx="6705600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2" y="333481"/>
            <a:ext cx="6687264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(7segment - </a:t>
            </a: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시뮬레이션</a:t>
            </a:r>
            <a:r>
              <a:rPr kumimoji="0" lang="en-US" altLang="ko-KR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353D-78C3-4D86-B340-1708E9A45461}"/>
              </a:ext>
            </a:extLst>
          </p:cNvPr>
          <p:cNvSpPr txBox="1"/>
          <p:nvPr/>
        </p:nvSpPr>
        <p:spPr>
          <a:xfrm>
            <a:off x="421250" y="5216563"/>
            <a:ext cx="8713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disp_val5 : 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시간 단위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disp_val6 : 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시간 단위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	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이상 안 나오는지 확인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   </a:t>
            </a: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하루는 </a:t>
            </a:r>
            <a:r>
              <a:rPr lang="en-US" altLang="ko-KR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24</a:t>
            </a: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시간</a:t>
            </a:r>
            <a:endParaRPr lang="en-US" altLang="ko-KR" sz="2400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3314B-4E6B-4BA7-8275-73592B84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2" y="983721"/>
            <a:ext cx="9477375" cy="1971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C8DB5B-AD45-4210-8D9A-59DB1103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954" y="2950105"/>
            <a:ext cx="6743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B50341-FA03-4FF1-9C67-CF9E870FBEBE}"/>
              </a:ext>
            </a:extLst>
          </p:cNvPr>
          <p:cNvSpPr/>
          <p:nvPr/>
        </p:nvSpPr>
        <p:spPr>
          <a:xfrm>
            <a:off x="373236" y="1060174"/>
            <a:ext cx="8584150" cy="1976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93827A-343A-4811-A9F9-2F36681D43F9}"/>
              </a:ext>
            </a:extLst>
          </p:cNvPr>
          <p:cNvGrpSpPr/>
          <p:nvPr/>
        </p:nvGrpSpPr>
        <p:grpSpPr>
          <a:xfrm>
            <a:off x="690398" y="1514532"/>
            <a:ext cx="9041429" cy="4569027"/>
            <a:chOff x="2106977" y="1181819"/>
            <a:chExt cx="8413234" cy="36236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311D02-BD1A-42B5-8129-B2C382AF2D81}"/>
                </a:ext>
              </a:extLst>
            </p:cNvPr>
            <p:cNvSpPr txBox="1"/>
            <p:nvPr/>
          </p:nvSpPr>
          <p:spPr>
            <a:xfrm>
              <a:off x="2907102" y="1181819"/>
              <a:ext cx="5387154" cy="282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6E1C03-29D5-41BA-83AD-5506147923D3}"/>
                </a:ext>
              </a:extLst>
            </p:cNvPr>
            <p:cNvSpPr txBox="1"/>
            <p:nvPr/>
          </p:nvSpPr>
          <p:spPr>
            <a:xfrm>
              <a:off x="3562363" y="4343009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Bluetooth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F851B2-78ED-4D71-A794-02CA6004841D}"/>
                </a:ext>
              </a:extLst>
            </p:cNvPr>
            <p:cNvSpPr txBox="1"/>
            <p:nvPr/>
          </p:nvSpPr>
          <p:spPr>
            <a:xfrm>
              <a:off x="6003640" y="4310577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android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581F47-B318-4C29-956C-7F71F7025851}"/>
                </a:ext>
              </a:extLst>
            </p:cNvPr>
            <p:cNvSpPr txBox="1"/>
            <p:nvPr/>
          </p:nvSpPr>
          <p:spPr>
            <a:xfrm>
              <a:off x="4783000" y="421375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F254E-10E6-402B-AAE7-0469502F4FFA}"/>
                </a:ext>
              </a:extLst>
            </p:cNvPr>
            <p:cNvSpPr txBox="1"/>
            <p:nvPr/>
          </p:nvSpPr>
          <p:spPr>
            <a:xfrm>
              <a:off x="4783002" y="4310577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5364CD-5089-43EB-8717-A6B95A41EB9A}"/>
                </a:ext>
              </a:extLst>
            </p:cNvPr>
            <p:cNvSpPr txBox="1"/>
            <p:nvPr/>
          </p:nvSpPr>
          <p:spPr>
            <a:xfrm>
              <a:off x="4792238" y="4436149"/>
              <a:ext cx="17022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~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BABC7D-F959-4A91-BC1E-4A71685A87F0}"/>
                </a:ext>
              </a:extLst>
            </p:cNvPr>
            <p:cNvSpPr txBox="1"/>
            <p:nvPr/>
          </p:nvSpPr>
          <p:spPr>
            <a:xfrm>
              <a:off x="5925651" y="3344094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piezo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09A8CD-6B53-462C-9991-A05A8D271537}"/>
                </a:ext>
              </a:extLst>
            </p:cNvPr>
            <p:cNvSpPr txBox="1"/>
            <p:nvPr/>
          </p:nvSpPr>
          <p:spPr>
            <a:xfrm>
              <a:off x="3214777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clock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EFC5E5-6DD5-46F3-96BE-A1DCD1536CAC}"/>
                </a:ext>
              </a:extLst>
            </p:cNvPr>
            <p:cNvSpPr txBox="1"/>
            <p:nvPr/>
          </p:nvSpPr>
          <p:spPr>
            <a:xfrm>
              <a:off x="5925651" y="2674318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LCD text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7C33C7-F28B-407A-9356-B80F0E5729D1}"/>
                </a:ext>
              </a:extLst>
            </p:cNvPr>
            <p:cNvSpPr txBox="1"/>
            <p:nvPr/>
          </p:nvSpPr>
          <p:spPr>
            <a:xfrm>
              <a:off x="6280029" y="1697482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D_7seg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3BE12A-48BA-43C1-8595-1A2B2EF6DCBB}"/>
                </a:ext>
              </a:extLst>
            </p:cNvPr>
            <p:cNvSpPr txBox="1"/>
            <p:nvPr/>
          </p:nvSpPr>
          <p:spPr>
            <a:xfrm>
              <a:off x="3214777" y="2680983"/>
              <a:ext cx="1702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alarm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6A84ED6-EDAD-4348-B76E-1BB3D389C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813140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A852CE-5884-46FC-960E-33EECC16F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8" y="1991419"/>
              <a:ext cx="13629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E13BE3-B1F1-4CB5-AC4E-5AD4F9043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2483" y="1991419"/>
              <a:ext cx="1032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1BBC2AD-C6DB-4EEC-A7F9-82DBAAF81A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40365" y="1399544"/>
              <a:ext cx="2705467" cy="410885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5DE0C45-CE50-47C1-A5F4-D6FBBFEF0814}"/>
                </a:ext>
              </a:extLst>
            </p:cNvPr>
            <p:cNvCxnSpPr>
              <a:cxnSpLocks/>
            </p:cNvCxnSpPr>
            <p:nvPr/>
          </p:nvCxnSpPr>
          <p:spPr>
            <a:xfrm>
              <a:off x="5845832" y="1393014"/>
              <a:ext cx="434196" cy="414437"/>
            </a:xfrm>
            <a:prstGeom prst="bentConnector3">
              <a:avLst>
                <a:gd name="adj1" fmla="val 1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7C6FB4-4D47-4E96-9E9F-48C8C0FBF700}"/>
                </a:ext>
              </a:extLst>
            </p:cNvPr>
            <p:cNvSpPr txBox="1"/>
            <p:nvPr/>
          </p:nvSpPr>
          <p:spPr>
            <a:xfrm>
              <a:off x="2106977" y="2004034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btn</a:t>
              </a:r>
              <a:r>
                <a:rPr lang="en-US" altLang="ko-KR" sz="1400" dirty="0"/>
                <a:t>[4]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81FEB4-098A-45FD-82A5-59284ACCAAAE}"/>
                </a:ext>
              </a:extLst>
            </p:cNvPr>
            <p:cNvSpPr txBox="1"/>
            <p:nvPr/>
          </p:nvSpPr>
          <p:spPr>
            <a:xfrm>
              <a:off x="2106978" y="1482402"/>
              <a:ext cx="683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clk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F195534-B5D9-40EC-8385-3260C22BFC57}"/>
                </a:ext>
              </a:extLst>
            </p:cNvPr>
            <p:cNvCxnSpPr/>
            <p:nvPr/>
          </p:nvCxnSpPr>
          <p:spPr>
            <a:xfrm>
              <a:off x="4091709" y="2066814"/>
              <a:ext cx="0" cy="614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BAFF06-E150-42DC-90E0-4A57C5EDD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057" y="2861467"/>
              <a:ext cx="1008595" cy="4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A514F43-6699-414D-9C17-33880AFFF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09" y="3528760"/>
              <a:ext cx="1833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7B40765-1D08-4B5D-964E-EEAA3129E152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09" y="3037009"/>
              <a:ext cx="0" cy="1273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9BE302F-61BB-40AD-B187-F8E85F22B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813140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C7173FA-F6C8-44D9-83ED-870FA705B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474" y="1991419"/>
              <a:ext cx="151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C972-0976-456D-9A0A-F6B5A3380285}"/>
                </a:ext>
              </a:extLst>
            </p:cNvPr>
            <p:cNvSpPr txBox="1"/>
            <p:nvPr/>
          </p:nvSpPr>
          <p:spPr>
            <a:xfrm>
              <a:off x="8685048" y="2004034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seg_data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7992F2-7DE6-4D8E-B596-72854906EFC9}"/>
                </a:ext>
              </a:extLst>
            </p:cNvPr>
            <p:cNvSpPr txBox="1"/>
            <p:nvPr/>
          </p:nvSpPr>
          <p:spPr>
            <a:xfrm>
              <a:off x="8648111" y="1482402"/>
              <a:ext cx="15026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seg_com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CC4F3A-09B6-47A8-86D1-A28B51A52D84}"/>
                </a:ext>
              </a:extLst>
            </p:cNvPr>
            <p:cNvSpPr txBox="1"/>
            <p:nvPr/>
          </p:nvSpPr>
          <p:spPr>
            <a:xfrm>
              <a:off x="5164413" y="1973430"/>
              <a:ext cx="1835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val</a:t>
              </a:r>
              <a:r>
                <a:rPr lang="en-US" altLang="ko-KR" sz="1400" dirty="0"/>
                <a:t>[32]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50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진행 상황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490" y="3607692"/>
            <a:ext cx="2824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600" b="1" dirty="0">
                <a:solidFill>
                  <a:srgbClr val="908DC5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  <a:cs typeface="Malgun Gothic Semilight" panose="020B0502040204020203" pitchFamily="50" charset="-127"/>
              </a:rPr>
              <a:t>주차 </a:t>
            </a:r>
            <a:endParaRPr lang="en-US" altLang="ko-KR" sz="1600" b="1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기본주제 설정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Basic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512" y="3419041"/>
            <a:ext cx="2824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자료조사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Research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908DC5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개발한 함수들을 </a:t>
            </a:r>
            <a:r>
              <a:rPr lang="en-US" altLang="ko-KR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Main 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함수에 묶어서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213648"/>
            <a:ext cx="282447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기능구현 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algn="ctr"/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5A56A8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lvl="0" algn="ctr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Main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 되는 시계 구현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C338-848A-4E91-85D9-F4A890A18B2D}"/>
              </a:ext>
            </a:extLst>
          </p:cNvPr>
          <p:cNvSpPr/>
          <p:nvPr/>
        </p:nvSpPr>
        <p:spPr>
          <a:xfrm>
            <a:off x="6049741" y="2189838"/>
            <a:ext cx="2824471" cy="3056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A92FA1-D7BC-4B38-80BA-1340DA5C1CA8}"/>
              </a:ext>
            </a:extLst>
          </p:cNvPr>
          <p:cNvCxnSpPr/>
          <p:nvPr/>
        </p:nvCxnSpPr>
        <p:spPr>
          <a:xfrm>
            <a:off x="860105" y="4234649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14BF0A-8428-4185-B8E8-951A922630BE}"/>
              </a:ext>
            </a:extLst>
          </p:cNvPr>
          <p:cNvSpPr txBox="1"/>
          <p:nvPr/>
        </p:nvSpPr>
        <p:spPr>
          <a:xfrm>
            <a:off x="943172" y="4438689"/>
            <a:ext cx="239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주제 선정 및 대략적인 블록도 작성</a:t>
            </a:r>
          </a:p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9BF171-4A7D-4623-A751-B003930CB650}"/>
              </a:ext>
            </a:extLst>
          </p:cNvPr>
          <p:cNvCxnSpPr/>
          <p:nvPr/>
        </p:nvCxnSpPr>
        <p:spPr>
          <a:xfrm>
            <a:off x="3581513" y="4146301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C64C4B-A247-4C6A-8CBD-3DFC22C15231}"/>
              </a:ext>
            </a:extLst>
          </p:cNvPr>
          <p:cNvCxnSpPr/>
          <p:nvPr/>
        </p:nvCxnSpPr>
        <p:spPr>
          <a:xfrm>
            <a:off x="6293416" y="3998478"/>
            <a:ext cx="2219417" cy="0"/>
          </a:xfrm>
          <a:prstGeom prst="line">
            <a:avLst/>
          </a:prstGeom>
          <a:ln>
            <a:solidFill>
              <a:srgbClr val="5A5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향후 일정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2308" y="3535499"/>
            <a:ext cx="2517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/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기능구현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(2)-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algn="ctr"/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dirty="0" err="1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Lcdtext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와 </a:t>
            </a:r>
            <a:r>
              <a:rPr lang="ko-KR" altLang="en-US" dirty="0" err="1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알람기능</a:t>
            </a: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 및 </a:t>
            </a:r>
            <a:r>
              <a:rPr lang="ko-KR" altLang="en-US" dirty="0" err="1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부저</a:t>
            </a:r>
            <a:endParaRPr lang="ko-KR" altLang="en-US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0" y="2838090"/>
            <a:ext cx="9906000" cy="39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51706" y="2959200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30021" y="3037260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4666" y="2852113"/>
            <a:ext cx="360040" cy="360040"/>
          </a:xfrm>
          <a:prstGeom prst="ellipse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42981" y="2930173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23106" y="2733541"/>
            <a:ext cx="360040" cy="360040"/>
          </a:xfrm>
          <a:prstGeom prst="ellipse">
            <a:avLst/>
          </a:prstGeom>
          <a:solidFill>
            <a:srgbClr val="B0A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01421" y="2811601"/>
            <a:ext cx="211621" cy="211621"/>
          </a:xfrm>
          <a:prstGeom prst="ellipse">
            <a:avLst/>
          </a:prstGeom>
          <a:solidFill>
            <a:srgbClr val="F4E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7365" y="3385035"/>
            <a:ext cx="28244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908DC5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기능구현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(3)-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블루투스와 안드로이드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90890" y="3189675"/>
            <a:ext cx="31249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08DC5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주차</a:t>
            </a:r>
            <a:endParaRPr lang="en-US" altLang="ko-KR" sz="1600" dirty="0">
              <a:solidFill>
                <a:srgbClr val="908DC5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기능구현</a:t>
            </a:r>
            <a:r>
              <a:rPr lang="en-US" altLang="ko-KR" sz="1600" b="1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(4)- Theory</a:t>
            </a:r>
            <a:endParaRPr lang="ko-KR" altLang="en-US" sz="1600" b="1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Malgun Gothic Semilight" panose="020B0502040204020203" pitchFamily="50" charset="-127"/>
              </a:rPr>
              <a:t>블루투스와 안드로이드 연동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39C261-1D9D-4D46-8312-7E1302D74B92}"/>
              </a:ext>
            </a:extLst>
          </p:cNvPr>
          <p:cNvCxnSpPr/>
          <p:nvPr/>
        </p:nvCxnSpPr>
        <p:spPr>
          <a:xfrm>
            <a:off x="790113" y="4337645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9C9E32-5655-44B3-9167-48DC78201120}"/>
              </a:ext>
            </a:extLst>
          </p:cNvPr>
          <p:cNvCxnSpPr/>
          <p:nvPr/>
        </p:nvCxnSpPr>
        <p:spPr>
          <a:xfrm>
            <a:off x="3569433" y="4062437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B40905-207F-4242-AFFC-2D8047D1CC8D}"/>
              </a:ext>
            </a:extLst>
          </p:cNvPr>
          <p:cNvCxnSpPr/>
          <p:nvPr/>
        </p:nvCxnSpPr>
        <p:spPr>
          <a:xfrm>
            <a:off x="6217956" y="3802281"/>
            <a:ext cx="2370337" cy="0"/>
          </a:xfrm>
          <a:prstGeom prst="line">
            <a:avLst/>
          </a:prstGeom>
          <a:ln>
            <a:solidFill>
              <a:srgbClr val="90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E10AB-3BEE-41D0-B4A3-C6BAFF3EFC34}"/>
              </a:ext>
            </a:extLst>
          </p:cNvPr>
          <p:cNvSpPr/>
          <p:nvPr/>
        </p:nvSpPr>
        <p:spPr>
          <a:xfrm>
            <a:off x="515382" y="2534004"/>
            <a:ext cx="2824471" cy="3056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1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5806" y="2368042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spc="300" dirty="0">
                <a:solidFill>
                  <a:srgbClr val="908DC5"/>
                </a:solidFill>
                <a:latin typeface="Noto Sans CJK KR Medium" pitchFamily="34" charset="-127"/>
                <a:ea typeface="Noto Sans CJK KR Medium" pitchFamily="34" charset="-127"/>
              </a:rPr>
              <a:t>Q&amp;A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929887" y="2760457"/>
            <a:ext cx="297611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921261" y="2425309"/>
            <a:ext cx="448574" cy="3437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AE9FC-7F8F-4DF3-9894-71B782BD6664}"/>
              </a:ext>
            </a:extLst>
          </p:cNvPr>
          <p:cNvSpPr txBox="1"/>
          <p:nvPr/>
        </p:nvSpPr>
        <p:spPr>
          <a:xfrm>
            <a:off x="1740023" y="3294112"/>
            <a:ext cx="581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감사합니다</a:t>
            </a:r>
            <a:r>
              <a:rPr lang="en-US" altLang="ko-KR" sz="40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sz="4000" dirty="0">
              <a:solidFill>
                <a:srgbClr val="908DC5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8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14394" y="177558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371" y="395892"/>
            <a:ext cx="1735093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36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목차</a:t>
            </a:r>
            <a:endParaRPr lang="en-US" altLang="ko-KR" sz="36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8651" y="1800942"/>
            <a:ext cx="374653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팀 역할 분담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14394" y="2653518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48651" y="2659758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주제 설명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14396" y="4373511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48651" y="4449859"/>
            <a:ext cx="288893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향후 일정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14397" y="5311036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8651" y="5311036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질문 및 응답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123A8A-2660-4F3B-B11D-7AFB2171444D}"/>
              </a:ext>
            </a:extLst>
          </p:cNvPr>
          <p:cNvSpPr/>
          <p:nvPr/>
        </p:nvSpPr>
        <p:spPr>
          <a:xfrm>
            <a:off x="3114395" y="3514695"/>
            <a:ext cx="4821913" cy="78483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4500" i="1" spc="300" dirty="0"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03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1A694-DB03-4D35-BAE7-7B9318F7F4B2}"/>
              </a:ext>
            </a:extLst>
          </p:cNvPr>
          <p:cNvSpPr/>
          <p:nvPr/>
        </p:nvSpPr>
        <p:spPr>
          <a:xfrm>
            <a:off x="4048651" y="3588682"/>
            <a:ext cx="3955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spc="300" dirty="0"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진행 상황</a:t>
            </a:r>
            <a:endParaRPr lang="en-US" altLang="ko-KR" sz="4500" spc="300" dirty="0"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7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팀 역할 분담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4034639-8926-4523-B201-FE90B2A75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8" t="9871" r="8302" b="9380"/>
          <a:stretch/>
        </p:blipFill>
        <p:spPr>
          <a:xfrm>
            <a:off x="6516407" y="482849"/>
            <a:ext cx="3092960" cy="2816573"/>
          </a:xfrm>
          <a:prstGeom prst="rect">
            <a:avLst/>
          </a:prstGeom>
        </p:spPr>
      </p:pic>
      <p:sp>
        <p:nvSpPr>
          <p:cNvPr id="26" name="텍스트상자 8">
            <a:extLst>
              <a:ext uri="{FF2B5EF4-FFF2-40B4-BE49-F238E27FC236}">
                <a16:creationId xmlns:a16="http://schemas.microsoft.com/office/drawing/2014/main" id="{C0C84A3B-3EAA-4912-A23A-BD2388BAF758}"/>
              </a:ext>
            </a:extLst>
          </p:cNvPr>
          <p:cNvSpPr txBox="1"/>
          <p:nvPr/>
        </p:nvSpPr>
        <p:spPr>
          <a:xfrm>
            <a:off x="2354115" y="1598749"/>
            <a:ext cx="3458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endParaRPr lang="en-US" altLang="ko-KR" sz="1400" dirty="0">
              <a:solidFill>
                <a:srgbClr val="666262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알림 기능 구현</a:t>
            </a:r>
            <a:r>
              <a:rPr lang="en-US" altLang="ko-KR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</p:txBody>
      </p:sp>
      <p:sp>
        <p:nvSpPr>
          <p:cNvPr id="27" name="텍스트상자 8">
            <a:extLst>
              <a:ext uri="{FF2B5EF4-FFF2-40B4-BE49-F238E27FC236}">
                <a16:creationId xmlns:a16="http://schemas.microsoft.com/office/drawing/2014/main" id="{5C2EC4D5-7ADC-462A-9751-778C5EA4172B}"/>
              </a:ext>
            </a:extLst>
          </p:cNvPr>
          <p:cNvSpPr txBox="1"/>
          <p:nvPr/>
        </p:nvSpPr>
        <p:spPr>
          <a:xfrm>
            <a:off x="2354115" y="2683816"/>
            <a:ext cx="3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(Android)</a:t>
            </a:r>
          </a:p>
        </p:txBody>
      </p:sp>
      <p:sp>
        <p:nvSpPr>
          <p:cNvPr id="28" name="텍스트상자 8">
            <a:extLst>
              <a:ext uri="{FF2B5EF4-FFF2-40B4-BE49-F238E27FC236}">
                <a16:creationId xmlns:a16="http://schemas.microsoft.com/office/drawing/2014/main" id="{9C51F6FE-405D-42F0-96FB-5F1E983752C6}"/>
              </a:ext>
            </a:extLst>
          </p:cNvPr>
          <p:cNvSpPr txBox="1"/>
          <p:nvPr/>
        </p:nvSpPr>
        <p:spPr>
          <a:xfrm>
            <a:off x="2354114" y="3572208"/>
            <a:ext cx="456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소프트웨어 및 개발 총괄 </a:t>
            </a:r>
            <a:r>
              <a:rPr lang="en-US" altLang="ko-KR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시계 기능 구현</a:t>
            </a:r>
            <a:r>
              <a:rPr lang="en-US" altLang="ko-KR" dirty="0">
                <a:solidFill>
                  <a:srgbClr val="666262"/>
                </a:solidFill>
                <a:latin typeface="Noto Sans CJK KR Regular"/>
                <a:ea typeface="Noto Sans CJK KR Regular"/>
              </a:rPr>
              <a:t>)</a:t>
            </a:r>
          </a:p>
        </p:txBody>
      </p:sp>
      <p:sp>
        <p:nvSpPr>
          <p:cNvPr id="29" name="텍스트상자 8">
            <a:extLst>
              <a:ext uri="{FF2B5EF4-FFF2-40B4-BE49-F238E27FC236}">
                <a16:creationId xmlns:a16="http://schemas.microsoft.com/office/drawing/2014/main" id="{697CECBD-3950-4633-AA4E-3D0BD751A733}"/>
              </a:ext>
            </a:extLst>
          </p:cNvPr>
          <p:cNvSpPr txBox="1"/>
          <p:nvPr/>
        </p:nvSpPr>
        <p:spPr>
          <a:xfrm>
            <a:off x="2354115" y="4475795"/>
            <a:ext cx="3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소프트웨어 개발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Noto Sans CJK KR Regular"/>
                <a:ea typeface="Noto Sans CJK KR Regular"/>
              </a:rPr>
              <a:t>(Bluetooth)</a:t>
            </a:r>
          </a:p>
        </p:txBody>
      </p:sp>
      <p:sp>
        <p:nvSpPr>
          <p:cNvPr id="30" name="텍스트상자 2">
            <a:extLst>
              <a:ext uri="{FF2B5EF4-FFF2-40B4-BE49-F238E27FC236}">
                <a16:creationId xmlns:a16="http://schemas.microsoft.com/office/drawing/2014/main" id="{A17AB86A-7360-4F70-90C4-A4CE9C3178AA}"/>
              </a:ext>
            </a:extLst>
          </p:cNvPr>
          <p:cNvSpPr txBox="1"/>
          <p:nvPr/>
        </p:nvSpPr>
        <p:spPr>
          <a:xfrm>
            <a:off x="497207" y="1754135"/>
            <a:ext cx="1368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김원중</a:t>
            </a:r>
          </a:p>
        </p:txBody>
      </p:sp>
      <p:sp>
        <p:nvSpPr>
          <p:cNvPr id="31" name="텍스트상자 47">
            <a:extLst>
              <a:ext uri="{FF2B5EF4-FFF2-40B4-BE49-F238E27FC236}">
                <a16:creationId xmlns:a16="http://schemas.microsoft.com/office/drawing/2014/main" id="{385F4FEF-F1D0-45DA-A169-FEBF5402141A}"/>
              </a:ext>
            </a:extLst>
          </p:cNvPr>
          <p:cNvSpPr txBox="1"/>
          <p:nvPr/>
        </p:nvSpPr>
        <p:spPr>
          <a:xfrm>
            <a:off x="497207" y="263765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김동욱</a:t>
            </a:r>
          </a:p>
        </p:txBody>
      </p:sp>
      <p:sp>
        <p:nvSpPr>
          <p:cNvPr id="32" name="텍스트상자 48">
            <a:extLst>
              <a:ext uri="{FF2B5EF4-FFF2-40B4-BE49-F238E27FC236}">
                <a16:creationId xmlns:a16="http://schemas.microsoft.com/office/drawing/2014/main" id="{90124B77-9EA6-4956-95E0-40C13CA286B2}"/>
              </a:ext>
            </a:extLst>
          </p:cNvPr>
          <p:cNvSpPr txBox="1"/>
          <p:nvPr/>
        </p:nvSpPr>
        <p:spPr>
          <a:xfrm>
            <a:off x="497207" y="352604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신세규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33" name="직선 연결선[R] 54">
            <a:extLst>
              <a:ext uri="{FF2B5EF4-FFF2-40B4-BE49-F238E27FC236}">
                <a16:creationId xmlns:a16="http://schemas.microsoft.com/office/drawing/2014/main" id="{47A08BC3-F87B-49B2-8751-8AC0C1F26F47}"/>
              </a:ext>
            </a:extLst>
          </p:cNvPr>
          <p:cNvCxnSpPr/>
          <p:nvPr/>
        </p:nvCxnSpPr>
        <p:spPr>
          <a:xfrm flipV="1">
            <a:off x="1418041" y="2837705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62">
            <a:extLst>
              <a:ext uri="{FF2B5EF4-FFF2-40B4-BE49-F238E27FC236}">
                <a16:creationId xmlns:a16="http://schemas.microsoft.com/office/drawing/2014/main" id="{85AC2979-9101-4A1A-929A-7B40CC6041AA}"/>
              </a:ext>
            </a:extLst>
          </p:cNvPr>
          <p:cNvCxnSpPr/>
          <p:nvPr/>
        </p:nvCxnSpPr>
        <p:spPr>
          <a:xfrm flipV="1">
            <a:off x="1400008" y="3726097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87">
            <a:extLst>
              <a:ext uri="{FF2B5EF4-FFF2-40B4-BE49-F238E27FC236}">
                <a16:creationId xmlns:a16="http://schemas.microsoft.com/office/drawing/2014/main" id="{8DF9654C-6FFB-464E-8CF5-379C76609F8E}"/>
              </a:ext>
            </a:extLst>
          </p:cNvPr>
          <p:cNvCxnSpPr/>
          <p:nvPr/>
        </p:nvCxnSpPr>
        <p:spPr>
          <a:xfrm flipV="1">
            <a:off x="1400008" y="1940270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상자 48">
            <a:extLst>
              <a:ext uri="{FF2B5EF4-FFF2-40B4-BE49-F238E27FC236}">
                <a16:creationId xmlns:a16="http://schemas.microsoft.com/office/drawing/2014/main" id="{C6656E1A-D583-4172-A3B2-944282F2EB67}"/>
              </a:ext>
            </a:extLst>
          </p:cNvPr>
          <p:cNvSpPr txBox="1"/>
          <p:nvPr/>
        </p:nvSpPr>
        <p:spPr>
          <a:xfrm>
            <a:off x="497207" y="4429630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Noto Sans CJK KR Bold"/>
                <a:ea typeface="Noto Sans CJK KR Bold"/>
              </a:rPr>
              <a:t>임예지</a:t>
            </a:r>
          </a:p>
        </p:txBody>
      </p:sp>
      <p:cxnSp>
        <p:nvCxnSpPr>
          <p:cNvPr id="37" name="직선 연결선[R] 62">
            <a:extLst>
              <a:ext uri="{FF2B5EF4-FFF2-40B4-BE49-F238E27FC236}">
                <a16:creationId xmlns:a16="http://schemas.microsoft.com/office/drawing/2014/main" id="{7FD9E107-C16D-404F-8C40-3BCD7F36B277}"/>
              </a:ext>
            </a:extLst>
          </p:cNvPr>
          <p:cNvCxnSpPr/>
          <p:nvPr/>
        </p:nvCxnSpPr>
        <p:spPr>
          <a:xfrm flipV="1">
            <a:off x="1400008" y="4629684"/>
            <a:ext cx="74746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995D410F-FF1C-4B19-A1A9-C843ED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75" y="1082260"/>
            <a:ext cx="5298649" cy="359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A938A-D94D-42A4-8BF3-3594474488A5}"/>
              </a:ext>
            </a:extLst>
          </p:cNvPr>
          <p:cNvSpPr txBox="1"/>
          <p:nvPr/>
        </p:nvSpPr>
        <p:spPr>
          <a:xfrm>
            <a:off x="820493" y="5868140"/>
            <a:ext cx="79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A56A8"/>
                </a:solidFill>
                <a:latin typeface="Noto Sans CJK KR Regular"/>
              </a:rPr>
              <a:t>알림 </a:t>
            </a:r>
            <a:r>
              <a:rPr lang="en-US" altLang="ko-KR" sz="3200" dirty="0">
                <a:solidFill>
                  <a:srgbClr val="5A56A8"/>
                </a:solidFill>
                <a:latin typeface="Noto Sans CJK KR Regular"/>
              </a:rPr>
              <a:t>+ </a:t>
            </a:r>
            <a:r>
              <a:rPr lang="ko-KR" altLang="en-US" sz="3200" dirty="0">
                <a:solidFill>
                  <a:srgbClr val="5A56A8"/>
                </a:solidFill>
                <a:latin typeface="Noto Sans CJK KR Regular"/>
              </a:rPr>
              <a:t>일정 </a:t>
            </a:r>
            <a:r>
              <a:rPr lang="en-US" altLang="ko-KR" sz="3200" dirty="0">
                <a:solidFill>
                  <a:srgbClr val="5A56A8"/>
                </a:solidFill>
                <a:latin typeface="Noto Sans CJK KR Regular"/>
              </a:rPr>
              <a:t>+ </a:t>
            </a:r>
            <a:r>
              <a:rPr lang="ko-KR" altLang="en-US" sz="3200" dirty="0">
                <a:solidFill>
                  <a:srgbClr val="5A56A8"/>
                </a:solidFill>
                <a:latin typeface="Noto Sans CJK KR Regular"/>
              </a:rPr>
              <a:t>현재시간을 지닌 </a:t>
            </a:r>
            <a:r>
              <a:rPr lang="en-US" altLang="ko-KR" sz="3200" dirty="0">
                <a:solidFill>
                  <a:srgbClr val="5A56A8"/>
                </a:solidFill>
                <a:latin typeface="Noto Sans CJK KR Regular"/>
              </a:rPr>
              <a:t>VHDL</a:t>
            </a:r>
            <a:endParaRPr lang="ko-KR" altLang="en-US" sz="3200" dirty="0">
              <a:solidFill>
                <a:srgbClr val="5A56A8"/>
              </a:solidFill>
              <a:latin typeface="Noto Sans CJK KR 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A6F84A-01B0-4CC8-8614-3D056F183B83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CC428-B8C0-4364-8DC3-79BCD65B76EE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1E208-B0C8-4F52-8B5D-CE209A568A90}"/>
              </a:ext>
            </a:extLst>
          </p:cNvPr>
          <p:cNvSpPr txBox="1"/>
          <p:nvPr/>
        </p:nvSpPr>
        <p:spPr>
          <a:xfrm>
            <a:off x="3412725" y="2831215"/>
            <a:ext cx="258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선정 이유</a:t>
            </a:r>
            <a:r>
              <a:rPr lang="en-US" altLang="ko-KR" sz="4400" dirty="0"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?</a:t>
            </a:r>
            <a:endParaRPr lang="ko-KR" altLang="en-US" sz="4400" dirty="0"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9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74287-08F9-4A97-A629-283D702C07DA}"/>
              </a:ext>
            </a:extLst>
          </p:cNvPr>
          <p:cNvSpPr txBox="1"/>
          <p:nvPr/>
        </p:nvSpPr>
        <p:spPr>
          <a:xfrm>
            <a:off x="1625934" y="5556722"/>
            <a:ext cx="7247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스마트폰으로 시계의 모든 기능을 대체할 수 있지만 외출준비를 할 때는 스마트폰 사용이 제한적이다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5A56A8"/>
                </a:solidFill>
                <a:effectLst/>
                <a:uLnTx/>
                <a:uFillTx/>
                <a:latin typeface="Noto Sans CJK KR Regular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A56A8"/>
              </a:solidFill>
              <a:effectLst/>
              <a:uLnTx/>
              <a:uFillTx/>
              <a:latin typeface="Noto Sans CJK KR Regular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0006-B831-4466-833E-706B480552AA}"/>
              </a:ext>
            </a:extLst>
          </p:cNvPr>
          <p:cNvSpPr/>
          <p:nvPr/>
        </p:nvSpPr>
        <p:spPr>
          <a:xfrm>
            <a:off x="820493" y="5226413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024C2-9608-4730-B2A5-CE5911320FBF}"/>
              </a:ext>
            </a:extLst>
          </p:cNvPr>
          <p:cNvSpPr/>
          <p:nvPr/>
        </p:nvSpPr>
        <p:spPr>
          <a:xfrm>
            <a:off x="4381503" y="5226412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74ABE15A-29C8-477F-863C-0752B780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35" y="943910"/>
            <a:ext cx="3997911" cy="3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96633" y="333481"/>
            <a:ext cx="265860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F1F94-84A6-4358-9A4E-563435CFE709}"/>
              </a:ext>
            </a:extLst>
          </p:cNvPr>
          <p:cNvSpPr txBox="1"/>
          <p:nvPr/>
        </p:nvSpPr>
        <p:spPr>
          <a:xfrm>
            <a:off x="1477346" y="1492896"/>
            <a:ext cx="63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스마트 시계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시간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 -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인터넷 현재시간 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56E2E5-6C54-45D6-8DC1-E5E2E4D02D76}"/>
              </a:ext>
            </a:extLst>
          </p:cNvPr>
          <p:cNvSpPr/>
          <p:nvPr/>
        </p:nvSpPr>
        <p:spPr>
          <a:xfrm>
            <a:off x="839154" y="3864144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435EA-9D6E-4DDC-B6DC-8F5D0174798E}"/>
              </a:ext>
            </a:extLst>
          </p:cNvPr>
          <p:cNvSpPr/>
          <p:nvPr/>
        </p:nvSpPr>
        <p:spPr>
          <a:xfrm>
            <a:off x="4400164" y="3864143"/>
            <a:ext cx="4491485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B6188-7324-472A-9FF3-5131FD52A28D}"/>
              </a:ext>
            </a:extLst>
          </p:cNvPr>
          <p:cNvSpPr txBox="1"/>
          <p:nvPr/>
        </p:nvSpPr>
        <p:spPr>
          <a:xfrm>
            <a:off x="2736204" y="4394719"/>
            <a:ext cx="371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스마트 시계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일정 및 알람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 </a:t>
            </a:r>
            <a:endParaRPr lang="ko-KR" altLang="en-US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428EDED-F1E4-4608-AC94-D49B7C980DE1}"/>
              </a:ext>
            </a:extLst>
          </p:cNvPr>
          <p:cNvSpPr/>
          <p:nvPr/>
        </p:nvSpPr>
        <p:spPr>
          <a:xfrm>
            <a:off x="4400164" y="2178034"/>
            <a:ext cx="391886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45036-EF51-465C-8ECF-ACC615501B77}"/>
              </a:ext>
            </a:extLst>
          </p:cNvPr>
          <p:cNvSpPr txBox="1"/>
          <p:nvPr/>
        </p:nvSpPr>
        <p:spPr>
          <a:xfrm>
            <a:off x="2062846" y="3022693"/>
            <a:ext cx="54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시계를 맞추는 버튼이 필요 하지 않다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A9E35-D03D-4BCC-9DE3-BA4A96ABCE76}"/>
              </a:ext>
            </a:extLst>
          </p:cNvPr>
          <p:cNvSpPr txBox="1"/>
          <p:nvPr/>
        </p:nvSpPr>
        <p:spPr>
          <a:xfrm>
            <a:off x="2332652" y="5728996"/>
            <a:ext cx="462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일정 및 알람 가져오기 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</a:t>
            </a:r>
            <a:r>
              <a:rPr lang="en-US" altLang="ko-KR" sz="2400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</a:t>
            </a:r>
            <a:endParaRPr lang="ko-KR" altLang="en-US" sz="2400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3977829-2C44-4380-A15D-72EB352F647F}"/>
              </a:ext>
            </a:extLst>
          </p:cNvPr>
          <p:cNvSpPr/>
          <p:nvPr/>
        </p:nvSpPr>
        <p:spPr>
          <a:xfrm>
            <a:off x="4400164" y="5061857"/>
            <a:ext cx="391886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2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8847" y="1549271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0332" y="1549270"/>
            <a:ext cx="3561010" cy="45719"/>
          </a:xfrm>
          <a:prstGeom prst="rect">
            <a:avLst/>
          </a:prstGeom>
          <a:solidFill>
            <a:srgbClr val="90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prstClr val="white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주제 설명</a:t>
            </a:r>
            <a:endParaRPr lang="en-US" altLang="ko-KR" sz="2800" spc="300" dirty="0">
              <a:solidFill>
                <a:prstClr val="white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endParaRPr lang="ko-KR" altLang="en-US" dirty="0"/>
          </a:p>
        </p:txBody>
      </p:sp>
      <p:pic>
        <p:nvPicPr>
          <p:cNvPr id="5124" name="Picture 4" descr="ë¸ë£¨í¬ì¤ì ëí ì´ë¯¸ì§ ê²ìê²°ê³¼">
            <a:extLst>
              <a:ext uri="{FF2B5EF4-FFF2-40B4-BE49-F238E27FC236}">
                <a16:creationId xmlns:a16="http://schemas.microsoft.com/office/drawing/2014/main" id="{0E423BB6-8C70-46F9-9A2C-36CA86B0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91" y="1613781"/>
            <a:ext cx="1911962" cy="19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BE359-FA57-4093-86E5-10064C0302DA}"/>
              </a:ext>
            </a:extLst>
          </p:cNvPr>
          <p:cNvSpPr txBox="1"/>
          <p:nvPr/>
        </p:nvSpPr>
        <p:spPr>
          <a:xfrm>
            <a:off x="6267133" y="1994847"/>
            <a:ext cx="18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</a:t>
            </a:r>
            <a:r>
              <a:rPr lang="ko-KR" altLang="en-US" sz="3200" dirty="0">
                <a:latin typeface="Noto Sans CJK KR Regula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9CFE2-BE47-47EC-8BDA-35888569FA64}"/>
              </a:ext>
            </a:extLst>
          </p:cNvPr>
          <p:cNvSpPr txBox="1"/>
          <p:nvPr/>
        </p:nvSpPr>
        <p:spPr>
          <a:xfrm>
            <a:off x="6137594" y="2979480"/>
            <a:ext cx="216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안드로이드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CCEC-CB56-4805-9EB4-1AB9C3C03032}"/>
              </a:ext>
            </a:extLst>
          </p:cNvPr>
          <p:cNvSpPr txBox="1"/>
          <p:nvPr/>
        </p:nvSpPr>
        <p:spPr>
          <a:xfrm>
            <a:off x="5556858" y="4092592"/>
            <a:ext cx="33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08DC5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현재 시간 및 날씨</a:t>
            </a:r>
          </a:p>
        </p:txBody>
      </p:sp>
      <p:pic>
        <p:nvPicPr>
          <p:cNvPr id="5122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2D3865A0-3637-40C3-860C-2FDED1ED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47" y="2635187"/>
            <a:ext cx="211956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íì¬ìê° ë° ë ì¨ì ëí ì´ë¯¸ì§ ê²ìê²°ê³¼">
            <a:extLst>
              <a:ext uri="{FF2B5EF4-FFF2-40B4-BE49-F238E27FC236}">
                <a16:creationId xmlns:a16="http://schemas.microsoft.com/office/drawing/2014/main" id="{8CB73487-9C27-480A-8327-5C9E14E9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02" y="3883555"/>
            <a:ext cx="2446171" cy="1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00E20-E996-4FE1-8E95-DC09DAEFB5F4}"/>
              </a:ext>
            </a:extLst>
          </p:cNvPr>
          <p:cNvSpPr txBox="1"/>
          <p:nvPr/>
        </p:nvSpPr>
        <p:spPr>
          <a:xfrm>
            <a:off x="399495" y="346230"/>
            <a:ext cx="1953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erif CJK KR Black" panose="02020900000000000000" pitchFamily="18" charset="-127"/>
                <a:ea typeface="Noto Serif CJK KR Black" panose="02020900000000000000" pitchFamily="18" charset="-127"/>
                <a:cs typeface="+mn-cs"/>
              </a:rPr>
              <a:t>주제 설명</a:t>
            </a:r>
            <a:endParaRPr kumimoji="0" lang="en-US" altLang="ko-KR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C13AE-B769-45BB-98A8-19B083E0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8" y="1071804"/>
            <a:ext cx="3403730" cy="453830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C3BA1E-7E39-4FE3-A508-D31C4DCE950A}"/>
              </a:ext>
            </a:extLst>
          </p:cNvPr>
          <p:cNvSpPr/>
          <p:nvPr/>
        </p:nvSpPr>
        <p:spPr>
          <a:xfrm>
            <a:off x="1679510" y="2883159"/>
            <a:ext cx="830425" cy="12223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HC-06ì ëí ì´ë¯¸ì§ ê²ìê²°ê³¼">
            <a:extLst>
              <a:ext uri="{FF2B5EF4-FFF2-40B4-BE49-F238E27FC236}">
                <a16:creationId xmlns:a16="http://schemas.microsoft.com/office/drawing/2014/main" id="{682855E9-1BD1-442D-8D01-F7F2E41F8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15" y="1524597"/>
            <a:ext cx="3632719" cy="36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13017-68CD-4046-BEC6-BD0C194C7740}"/>
              </a:ext>
            </a:extLst>
          </p:cNvPr>
          <p:cNvSpPr txBox="1"/>
          <p:nvPr/>
        </p:nvSpPr>
        <p:spPr>
          <a:xfrm>
            <a:off x="5812971" y="5365102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HC – 06 (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블루투스 모듈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52A497-511F-44F7-AFD3-48C2985C2BEC}"/>
              </a:ext>
            </a:extLst>
          </p:cNvPr>
          <p:cNvCxnSpPr>
            <a:endCxn id="1030" idx="1"/>
          </p:cNvCxnSpPr>
          <p:nvPr/>
        </p:nvCxnSpPr>
        <p:spPr>
          <a:xfrm flipV="1">
            <a:off x="2509935" y="3340957"/>
            <a:ext cx="2951880" cy="16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8781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4602</TotalTime>
  <Words>366</Words>
  <Application>Microsoft Office PowerPoint</Application>
  <PresentationFormat>A4 용지(210x297mm)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Malgun Gothic Semilight</vt:lpstr>
      <vt:lpstr>Noto Sans CJK KR Bold</vt:lpstr>
      <vt:lpstr>Noto Sans CJK KR DemiLight</vt:lpstr>
      <vt:lpstr>Noto Sans CJK KR Medium</vt:lpstr>
      <vt:lpstr>Noto Sans CJK KR Regular</vt:lpstr>
      <vt:lpstr>Noto Sans CJK KR Thin</vt:lpstr>
      <vt:lpstr>Noto Serif CJK KR Black</vt:lpstr>
      <vt:lpstr>Noto Serif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동욱 김</cp:lastModifiedBy>
  <cp:revision>422</cp:revision>
  <dcterms:created xsi:type="dcterms:W3CDTF">2017-09-07T10:48:07Z</dcterms:created>
  <dcterms:modified xsi:type="dcterms:W3CDTF">2018-11-12T04:24:11Z</dcterms:modified>
</cp:coreProperties>
</file>