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61" r:id="rId2"/>
    <p:sldId id="257" r:id="rId3"/>
    <p:sldId id="263" r:id="rId4"/>
    <p:sldId id="259" r:id="rId5"/>
    <p:sldId id="262" r:id="rId6"/>
    <p:sldId id="265" r:id="rId7"/>
    <p:sldId id="264" r:id="rId8"/>
    <p:sldId id="258" r:id="rId9"/>
    <p:sldId id="266" r:id="rId10"/>
    <p:sldId id="260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3731" autoAdjust="0"/>
  </p:normalViewPr>
  <p:slideViewPr>
    <p:cSldViewPr>
      <p:cViewPr>
        <p:scale>
          <a:sx n="100" d="100"/>
          <a:sy n="100" d="100"/>
        </p:scale>
        <p:origin x="-1356" y="2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C5E522-DB91-4976-BAD3-9EFC7D433AC0}" type="datetimeFigureOut">
              <a:rPr lang="ko-KR" altLang="en-US" smtClean="0"/>
              <a:t>2019-05-14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773F43-8899-42FC-84B8-C8927F6A56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70314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r>
              <a:rPr lang="ko-KR" altLang="en-US" dirty="0" smtClean="0"/>
              <a:t>이번에 서버에 </a:t>
            </a:r>
            <a:r>
              <a:rPr lang="en-US" altLang="ko-KR" dirty="0" err="1" smtClean="0"/>
              <a:t>tcp</a:t>
            </a:r>
            <a:r>
              <a:rPr lang="ko-KR" altLang="en-US" dirty="0" smtClean="0"/>
              <a:t>를 적용하고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코드를 다수 수정했더니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어느 순간부터 서버가 동작하지 않는 문제가 발생했습니다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후에 테스트를 진행해 </a:t>
            </a:r>
            <a:r>
              <a:rPr lang="en-US" altLang="ko-KR" baseline="0" dirty="0" err="1" smtClean="0"/>
              <a:t>resultCode</a:t>
            </a:r>
            <a:r>
              <a:rPr lang="ko-KR" altLang="en-US" baseline="0" dirty="0" smtClean="0"/>
              <a:t>를 받아내어 </a:t>
            </a:r>
            <a:r>
              <a:rPr lang="en-US" altLang="ko-KR" baseline="0" dirty="0" smtClean="0"/>
              <a:t>Open-</a:t>
            </a:r>
            <a:r>
              <a:rPr lang="en-US" altLang="ko-KR" baseline="0" dirty="0" err="1" smtClean="0"/>
              <a:t>api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사용자 활용 가이드를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참고하니</a:t>
            </a:r>
            <a:endParaRPr lang="en-US" altLang="ko-KR" baseline="0" dirty="0" smtClean="0"/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r>
              <a:rPr lang="ko-KR" altLang="en-US" baseline="0" dirty="0" smtClean="0"/>
              <a:t>에러코드 </a:t>
            </a:r>
            <a:r>
              <a:rPr lang="en-US" altLang="ko-KR" baseline="0" dirty="0" smtClean="0"/>
              <a:t>22</a:t>
            </a:r>
            <a:r>
              <a:rPr lang="ko-KR" altLang="en-US" baseline="0" dirty="0" smtClean="0"/>
              <a:t>번에 요청횟수 초과에러란 걸 알아냈습니다</a:t>
            </a:r>
            <a:r>
              <a:rPr lang="en-US" altLang="ko-KR" baseline="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ko-KR" altLang="en-US"/>
            </a:pPr>
            <a:fld id="{649429A7-1A10-406D-AB2C-21F5C6748C1F}" type="slidenum">
              <a:rPr lang="en-US" altLang="en-US">
                <a:solidFill>
                  <a:prstClr val="black"/>
                </a:solidFill>
              </a:rPr>
              <a:pPr>
                <a:defRPr lang="ko-KR" altLang="en-US"/>
              </a:pPr>
              <a:t>1</a:t>
            </a:fld>
            <a:endParaRPr lang="en-US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r>
              <a:rPr lang="ko-KR" altLang="en-US" dirty="0" smtClean="0"/>
              <a:t>다음은 시간 표시를 위한 </a:t>
            </a:r>
            <a:r>
              <a:rPr lang="en-US" altLang="ko-KR" dirty="0" smtClean="0"/>
              <a:t>7segment </a:t>
            </a:r>
            <a:r>
              <a:rPr lang="ko-KR" altLang="en-US" dirty="0" smtClean="0"/>
              <a:t>모듈의 제어입니다</a:t>
            </a:r>
            <a:r>
              <a:rPr lang="en-US" altLang="ko-KR" dirty="0" smtClean="0"/>
              <a:t>.</a:t>
            </a: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r>
              <a:rPr lang="en-US" altLang="ko-KR" dirty="0" smtClean="0"/>
              <a:t> </a:t>
            </a:r>
            <a:r>
              <a:rPr lang="ko-KR" altLang="en-US" dirty="0" smtClean="0"/>
              <a:t>불은 들어오지만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핀의 </a:t>
            </a:r>
            <a:r>
              <a:rPr lang="ko-KR" altLang="en-US" dirty="0" err="1" smtClean="0"/>
              <a:t>연결시</a:t>
            </a:r>
            <a:r>
              <a:rPr lang="ko-KR" altLang="en-US" dirty="0" smtClean="0"/>
              <a:t> 동작하지 않는 문제가 발생했습니다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데이터시트를 확인해보니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전력이 평균적으로 </a:t>
            </a:r>
            <a:r>
              <a:rPr lang="en-US" altLang="ko-KR" dirty="0" smtClean="0"/>
              <a:t>4.4v</a:t>
            </a:r>
            <a:r>
              <a:rPr lang="ko-KR" altLang="en-US" baseline="0" dirty="0" smtClean="0"/>
              <a:t>가 필요하다고 나와있습니다</a:t>
            </a:r>
            <a:r>
              <a:rPr lang="en-US" altLang="ko-KR" baseline="0" dirty="0" smtClean="0"/>
              <a:t>.</a:t>
            </a: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저희가 사용하는 </a:t>
            </a:r>
            <a:r>
              <a:rPr lang="ko-KR" altLang="en-US" baseline="0" dirty="0" err="1" smtClean="0"/>
              <a:t>아두이노의</a:t>
            </a:r>
            <a:r>
              <a:rPr lang="ko-KR" altLang="en-US" baseline="0" dirty="0" smtClean="0"/>
              <a:t> 경우 핀의 전압은 </a:t>
            </a:r>
            <a:r>
              <a:rPr lang="en-US" altLang="ko-KR" baseline="0" dirty="0" smtClean="0"/>
              <a:t>3.3v</a:t>
            </a:r>
            <a:r>
              <a:rPr lang="ko-KR" altLang="en-US" baseline="0" dirty="0" smtClean="0"/>
              <a:t>이기 때문에 작동하지 않는 문제였습니다</a:t>
            </a:r>
            <a:r>
              <a:rPr lang="en-US" altLang="ko-KR" baseline="0" dirty="0" smtClean="0"/>
              <a:t>.</a:t>
            </a: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이 모듈에 대한 문제는 </a:t>
            </a:r>
            <a:r>
              <a:rPr lang="en-US" altLang="ko-KR" baseline="0" dirty="0" smtClean="0"/>
              <a:t>3.3v</a:t>
            </a:r>
            <a:r>
              <a:rPr lang="ko-KR" altLang="en-US" baseline="0" dirty="0" smtClean="0"/>
              <a:t>용 모듈을 사던가 전압제어를 해 동작시키거나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또는 이 모듈을 사용하지 않고 도트매트릭스를 사용하는 의견들이 있어 회의 중에 있습니다</a:t>
            </a:r>
            <a:r>
              <a:rPr lang="en-US" altLang="ko-KR" baseline="0" dirty="0" smtClean="0"/>
              <a:t>.</a:t>
            </a:r>
            <a:endParaRPr lang="en-US" altLang="ko-KR" dirty="0" smtClean="0"/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r>
              <a:rPr lang="en-US" altLang="ko-KR" dirty="0" smtClean="0"/>
              <a:t>  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ko-KR" altLang="en-US"/>
            </a:pPr>
            <a:fld id="{649429A7-1A10-406D-AB2C-21F5C6748C1F}" type="slidenum">
              <a:rPr lang="en-US" altLang="en-US">
                <a:solidFill>
                  <a:prstClr val="black"/>
                </a:solidFill>
              </a:rPr>
              <a:pPr>
                <a:defRPr lang="ko-KR" altLang="en-US"/>
              </a:pPr>
              <a:t>10</a:t>
            </a:fld>
            <a:endParaRPr lang="en-US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r>
              <a:rPr lang="ko-KR" altLang="en-US" dirty="0" smtClean="0"/>
              <a:t>후에</a:t>
            </a:r>
            <a:r>
              <a:rPr lang="en-US" altLang="ko-KR" baseline="0" dirty="0" smtClean="0"/>
              <a:t> </a:t>
            </a:r>
            <a:r>
              <a:rPr lang="ko-KR" altLang="en-US" baseline="0" dirty="0" err="1" smtClean="0"/>
              <a:t>다시한번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html</a:t>
            </a:r>
            <a:r>
              <a:rPr lang="ko-KR" altLang="en-US" baseline="0" dirty="0" smtClean="0"/>
              <a:t>로 환경정보들을 보여주면서</a:t>
            </a:r>
            <a:r>
              <a:rPr lang="en-US" altLang="ko-KR" baseline="0" dirty="0" smtClean="0"/>
              <a:t>, request </a:t>
            </a:r>
            <a:r>
              <a:rPr lang="ko-KR" altLang="en-US" baseline="0" dirty="0" smtClean="0"/>
              <a:t>한 횟수를 카운트 해보았는데요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이처럼 문제없이 동작했습니다</a:t>
            </a:r>
            <a:r>
              <a:rPr lang="en-US" altLang="ko-KR" baseline="0" dirty="0" smtClean="0"/>
              <a:t>.</a:t>
            </a:r>
            <a:r>
              <a:rPr lang="en-US" altLang="ko-KR" baseline="0" dirty="0"/>
              <a:t> </a:t>
            </a:r>
            <a:endParaRPr lang="en-US" altLang="ko-KR" baseline="0" dirty="0" smtClean="0"/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r>
              <a:rPr lang="en-US" altLang="ko-KR" baseline="0" dirty="0" smtClean="0"/>
              <a:t>/</a:t>
            </a:r>
            <a:r>
              <a:rPr lang="ko-KR" altLang="en-US" baseline="0" dirty="0" smtClean="0"/>
              <a:t>추가적으로 가운데 보이는 카운트들의 처음 </a:t>
            </a:r>
            <a:r>
              <a:rPr lang="en-US" altLang="ko-KR" baseline="0" dirty="0" smtClean="0"/>
              <a:t>request </a:t>
            </a:r>
            <a:r>
              <a:rPr lang="ko-KR" altLang="en-US" baseline="0" dirty="0" smtClean="0"/>
              <a:t>횟수는 </a:t>
            </a:r>
            <a:r>
              <a:rPr lang="en-US" altLang="ko-KR" baseline="0" dirty="0" smtClean="0"/>
              <a:t>6</a:t>
            </a:r>
            <a:r>
              <a:rPr lang="ko-KR" altLang="en-US" baseline="0" dirty="0" smtClean="0"/>
              <a:t>인데 이는</a:t>
            </a:r>
            <a:r>
              <a:rPr lang="en-US" altLang="ko-KR" baseline="0" dirty="0" smtClean="0"/>
              <a:t>,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초깃값을</a:t>
            </a:r>
            <a:r>
              <a:rPr lang="ko-KR" altLang="en-US" baseline="0" dirty="0" smtClean="0"/>
              <a:t> 위해 시간대를 나누어 여러 번 가져오기 때문이고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그 후로 </a:t>
            </a:r>
            <a:r>
              <a:rPr lang="en-US" altLang="ko-KR" baseline="0" dirty="0" smtClean="0"/>
              <a:t>2</a:t>
            </a:r>
            <a:r>
              <a:rPr lang="ko-KR" altLang="en-US" baseline="0" dirty="0" smtClean="0"/>
              <a:t>씩 증가하는 이유는 </a:t>
            </a:r>
            <a:r>
              <a:rPr lang="en-US" altLang="ko-KR" baseline="0" dirty="0" err="1" smtClean="0"/>
              <a:t>api</a:t>
            </a:r>
            <a:r>
              <a:rPr lang="ko-KR" altLang="en-US" baseline="0" dirty="0" smtClean="0"/>
              <a:t>제공 데이터수가 일정하지 않기 때문에 처음 </a:t>
            </a:r>
            <a:r>
              <a:rPr lang="ko-KR" altLang="en-US" baseline="0" dirty="0" err="1" smtClean="0"/>
              <a:t>동작시</a:t>
            </a:r>
            <a:r>
              <a:rPr lang="ko-KR" altLang="en-US" baseline="0" dirty="0" smtClean="0"/>
              <a:t> 최대 페이지를 알아내고 다음 </a:t>
            </a:r>
            <a:r>
              <a:rPr lang="ko-KR" altLang="en-US" baseline="0" dirty="0" err="1" smtClean="0"/>
              <a:t>동작시</a:t>
            </a:r>
            <a:r>
              <a:rPr lang="ko-KR" altLang="en-US" baseline="0" dirty="0" smtClean="0"/>
              <a:t> 모든 데이터들을 가져오기 때문입니다</a:t>
            </a:r>
            <a:r>
              <a:rPr lang="en-US" altLang="ko-KR" baseline="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ko-KR" altLang="en-US"/>
            </a:pPr>
            <a:fld id="{649429A7-1A10-406D-AB2C-21F5C6748C1F}" type="slidenum">
              <a:rPr lang="en-US" altLang="en-US">
                <a:solidFill>
                  <a:prstClr val="black"/>
                </a:solidFill>
              </a:rPr>
              <a:pPr>
                <a:defRPr lang="ko-KR" altLang="en-US"/>
              </a:pPr>
              <a:t>2</a:t>
            </a:fld>
            <a:endParaRPr lang="en-US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r>
              <a:rPr lang="ko-KR" altLang="en-US" dirty="0" smtClean="0"/>
              <a:t>하지만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역시 </a:t>
            </a:r>
            <a:r>
              <a:rPr lang="en-US" altLang="ko-KR" dirty="0" err="1" smtClean="0"/>
              <a:t>tcp</a:t>
            </a:r>
            <a:r>
              <a:rPr lang="ko-KR" altLang="en-US" dirty="0" smtClean="0"/>
              <a:t>서버로 </a:t>
            </a:r>
            <a:r>
              <a:rPr lang="ko-KR" altLang="en-US" dirty="0" err="1" smtClean="0"/>
              <a:t>변경했을시</a:t>
            </a:r>
            <a:r>
              <a:rPr lang="ko-KR" altLang="en-US" dirty="0" smtClean="0"/>
              <a:t> 확인결과 진행이 </a:t>
            </a:r>
            <a:r>
              <a:rPr lang="ko-KR" altLang="en-US" dirty="0" err="1" smtClean="0"/>
              <a:t>원할이</a:t>
            </a:r>
            <a:r>
              <a:rPr lang="ko-KR" altLang="en-US" dirty="0" smtClean="0"/>
              <a:t> 되다가 </a:t>
            </a:r>
            <a:endParaRPr lang="en-US" altLang="ko-KR" dirty="0" smtClean="0"/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r>
              <a:rPr lang="en-US" altLang="ko-KR" dirty="0" smtClean="0"/>
              <a:t>/</a:t>
            </a:r>
            <a:r>
              <a:rPr lang="ko-KR" altLang="en-US" dirty="0" smtClean="0"/>
              <a:t>갑자기 오류가 떴습니다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오류로는 역시 요청초과가 떴지만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문제 특성상 시간이 지나야 </a:t>
            </a:r>
            <a:r>
              <a:rPr lang="ko-KR" altLang="en-US" dirty="0" err="1" smtClean="0"/>
              <a:t>실행이가능하기때문에</a:t>
            </a:r>
            <a:r>
              <a:rPr lang="ko-KR" altLang="en-US" dirty="0" smtClean="0"/>
              <a:t> 정확한 원인은 찾지 </a:t>
            </a:r>
            <a:r>
              <a:rPr lang="ko-KR" altLang="en-US" dirty="0" err="1" smtClean="0"/>
              <a:t>못한상황입니다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다만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tcp</a:t>
            </a:r>
            <a:r>
              <a:rPr lang="ko-KR" altLang="en-US" dirty="0" err="1" smtClean="0"/>
              <a:t>연결시</a:t>
            </a:r>
            <a:r>
              <a:rPr lang="ko-KR" altLang="en-US" dirty="0" smtClean="0"/>
              <a:t> </a:t>
            </a:r>
            <a:r>
              <a:rPr lang="en-US" altLang="ko-KR" dirty="0" smtClean="0"/>
              <a:t>request</a:t>
            </a:r>
            <a:r>
              <a:rPr lang="ko-KR" altLang="en-US" dirty="0" smtClean="0"/>
              <a:t>가 되는 코드오류로 추정됩니다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ko-KR" altLang="en-US"/>
            </a:pPr>
            <a:fld id="{649429A7-1A10-406D-AB2C-21F5C6748C1F}" type="slidenum">
              <a:rPr lang="en-US" altLang="en-US">
                <a:solidFill>
                  <a:prstClr val="black"/>
                </a:solidFill>
              </a:rPr>
              <a:pPr>
                <a:defRPr lang="ko-KR" altLang="en-US"/>
              </a:pPr>
              <a:t>3</a:t>
            </a:fld>
            <a:endParaRPr lang="en-US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r>
              <a:rPr lang="ko-KR" altLang="en-US" dirty="0" smtClean="0"/>
              <a:t>다음은 </a:t>
            </a:r>
            <a:r>
              <a:rPr lang="ko-KR" altLang="en-US" dirty="0" err="1" smtClean="0"/>
              <a:t>구글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api</a:t>
            </a:r>
            <a:r>
              <a:rPr lang="ko-KR" altLang="en-US" dirty="0" smtClean="0"/>
              <a:t>사용입니다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구글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api</a:t>
            </a:r>
            <a:r>
              <a:rPr lang="ko-KR" altLang="en-US" dirty="0" smtClean="0"/>
              <a:t>를 사용하기 위해서는 </a:t>
            </a:r>
            <a:r>
              <a:rPr lang="en-US" altLang="ko-KR" dirty="0" err="1" smtClean="0"/>
              <a:t>oauth</a:t>
            </a:r>
            <a:r>
              <a:rPr lang="ko-KR" altLang="en-US" dirty="0" smtClean="0"/>
              <a:t>라고 하는 인증을 받아야지만 가능한데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개발자가 개발한 서버에서 사용자의 </a:t>
            </a:r>
            <a:r>
              <a:rPr lang="en-US" altLang="ko-KR" dirty="0" err="1" smtClean="0"/>
              <a:t>id,pwd</a:t>
            </a:r>
            <a:r>
              <a:rPr lang="ko-KR" altLang="en-US" dirty="0" smtClean="0"/>
              <a:t>를 가지고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가는방식은</a:t>
            </a:r>
            <a:r>
              <a:rPr lang="ko-KR" altLang="en-US" baseline="0" dirty="0" smtClean="0"/>
              <a:t> 보안에 취약합니다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때문에 </a:t>
            </a:r>
            <a:r>
              <a:rPr lang="en-US" altLang="ko-KR" baseline="0" dirty="0" err="1" smtClean="0"/>
              <a:t>oauth</a:t>
            </a:r>
            <a:r>
              <a:rPr lang="ko-KR" altLang="en-US" baseline="0" dirty="0" smtClean="0"/>
              <a:t>라는 인증을 걸쳐 </a:t>
            </a:r>
            <a:r>
              <a:rPr lang="ko-KR" altLang="en-US" baseline="0" dirty="0" err="1" smtClean="0"/>
              <a:t>구글이나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페이스북과</a:t>
            </a:r>
            <a:r>
              <a:rPr lang="ko-KR" altLang="en-US" baseline="0" dirty="0" smtClean="0"/>
              <a:t> 같은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리소스 서버에서 제공하는 토큰을 받아 사용자 정보에 접근해야만 합니다</a:t>
            </a:r>
            <a:r>
              <a:rPr lang="en-US" altLang="ko-KR" baseline="0" dirty="0" smtClean="0"/>
              <a:t>. </a:t>
            </a: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r>
              <a:rPr lang="ko-KR" altLang="en-US" baseline="0" dirty="0" smtClean="0"/>
              <a:t>그러기 위해서는 서버에 저장할 </a:t>
            </a:r>
            <a:r>
              <a:rPr lang="en-US" altLang="ko-KR" baseline="0" dirty="0" err="1" smtClean="0"/>
              <a:t>clientID</a:t>
            </a:r>
            <a:r>
              <a:rPr lang="ko-KR" altLang="en-US" baseline="0" dirty="0" smtClean="0"/>
              <a:t>와 </a:t>
            </a:r>
            <a:r>
              <a:rPr lang="en-US" altLang="ko-KR" baseline="0" dirty="0" err="1" smtClean="0"/>
              <a:t>clientSecret</a:t>
            </a:r>
            <a:r>
              <a:rPr lang="ko-KR" altLang="en-US" baseline="0" dirty="0" smtClean="0"/>
              <a:t>을 </a:t>
            </a:r>
            <a:r>
              <a:rPr lang="ko-KR" altLang="en-US" baseline="0" dirty="0" err="1" smtClean="0"/>
              <a:t>받아와야하기</a:t>
            </a:r>
            <a:r>
              <a:rPr lang="ko-KR" altLang="en-US" baseline="0" dirty="0" smtClean="0"/>
              <a:t> 때문에 </a:t>
            </a:r>
            <a:r>
              <a:rPr lang="ko-KR" altLang="en-US" baseline="0" dirty="0" err="1" smtClean="0"/>
              <a:t>구글</a:t>
            </a:r>
            <a:r>
              <a:rPr lang="ko-KR" altLang="en-US" baseline="0" dirty="0" smtClean="0"/>
              <a:t> 캘린더 </a:t>
            </a:r>
            <a:r>
              <a:rPr lang="en-US" altLang="ko-KR" baseline="0" dirty="0" err="1" smtClean="0"/>
              <a:t>api</a:t>
            </a:r>
            <a:r>
              <a:rPr lang="ko-KR" altLang="en-US" baseline="0" dirty="0" smtClean="0"/>
              <a:t>를 신청하고 사용자 인증정보를 만들어주어야 합니다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 </a:t>
            </a:r>
            <a:endParaRPr lang="en-US" altLang="ko-KR" dirty="0" smtClean="0"/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r>
              <a:rPr lang="ko-KR" altLang="en-US" dirty="0" smtClean="0"/>
              <a:t> 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ko-KR" altLang="en-US"/>
            </a:pPr>
            <a:fld id="{649429A7-1A10-406D-AB2C-21F5C6748C1F}" type="slidenum">
              <a:rPr lang="en-US" altLang="en-US">
                <a:solidFill>
                  <a:prstClr val="black"/>
                </a:solidFill>
              </a:rPr>
              <a:pPr>
                <a:defRPr lang="ko-KR" altLang="en-US"/>
              </a:pPr>
              <a:t>4</a:t>
            </a:fld>
            <a:endParaRPr lang="en-US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r>
              <a:rPr lang="ko-KR" altLang="en-US" baseline="0" dirty="0" smtClean="0"/>
              <a:t> </a:t>
            </a:r>
            <a:r>
              <a:rPr lang="ko-KR" altLang="en-US" dirty="0" err="1" smtClean="0"/>
              <a:t>구글에서</a:t>
            </a:r>
            <a:r>
              <a:rPr lang="ko-KR" altLang="en-US" dirty="0" smtClean="0"/>
              <a:t> 제공하는 가이드라인을 따라 하나하나 이해하며 실행해 보았습니다</a:t>
            </a:r>
            <a:r>
              <a:rPr lang="en-US" altLang="ko-KR" dirty="0" smtClean="0"/>
              <a:t>.</a:t>
            </a: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r>
              <a:rPr lang="en-US" altLang="ko-KR" dirty="0" smtClean="0"/>
              <a:t> /</a:t>
            </a:r>
            <a:r>
              <a:rPr lang="ko-KR" altLang="en-US" dirty="0" smtClean="0"/>
              <a:t>코드를 보시면 </a:t>
            </a:r>
            <a:r>
              <a:rPr lang="en-US" altLang="ko-KR" dirty="0" err="1" smtClean="0"/>
              <a:t>googleapis</a:t>
            </a:r>
            <a:r>
              <a:rPr lang="ko-KR" altLang="en-US" dirty="0" smtClean="0"/>
              <a:t>라는 모듈을 사용하고</a:t>
            </a:r>
            <a:r>
              <a:rPr lang="en-US" altLang="ko-KR" dirty="0" smtClean="0"/>
              <a:t>,</a:t>
            </a: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r>
              <a:rPr lang="en-US" altLang="ko-KR" dirty="0" smtClean="0"/>
              <a:t> /</a:t>
            </a:r>
            <a:r>
              <a:rPr lang="ko-KR" altLang="en-US" dirty="0" err="1" smtClean="0"/>
              <a:t>읽을수</a:t>
            </a:r>
            <a:r>
              <a:rPr lang="ko-KR" altLang="en-US" dirty="0" smtClean="0"/>
              <a:t> 있는 권한을 획득합니다</a:t>
            </a:r>
            <a:r>
              <a:rPr lang="en-US" altLang="ko-KR" dirty="0" smtClean="0"/>
              <a:t>.</a:t>
            </a: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r>
              <a:rPr lang="en-US" altLang="ko-KR" dirty="0" smtClean="0"/>
              <a:t> /</a:t>
            </a:r>
            <a:r>
              <a:rPr lang="ko-KR" altLang="en-US" dirty="0" smtClean="0"/>
              <a:t>그리고 </a:t>
            </a:r>
            <a:r>
              <a:rPr lang="en-US" altLang="ko-KR" dirty="0" smtClean="0"/>
              <a:t>client id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secret</a:t>
            </a:r>
            <a:r>
              <a:rPr lang="ko-KR" altLang="en-US" dirty="0" smtClean="0"/>
              <a:t>이 있는 파일을 읽어주고 인증을 해주는 함수인 </a:t>
            </a:r>
            <a:r>
              <a:rPr lang="en-US" altLang="ko-KR" dirty="0" err="1" smtClean="0"/>
              <a:t>authrize</a:t>
            </a:r>
            <a:r>
              <a:rPr lang="ko-KR" altLang="en-US" dirty="0" smtClean="0"/>
              <a:t>를 실행 해줍니다</a:t>
            </a:r>
            <a:r>
              <a:rPr lang="en-US" altLang="ko-KR" dirty="0" smtClean="0"/>
              <a:t>.</a:t>
            </a: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r>
              <a:rPr lang="en-US" altLang="ko-KR" dirty="0" smtClean="0"/>
              <a:t>/ </a:t>
            </a:r>
            <a:r>
              <a:rPr lang="ko-KR" altLang="en-US" dirty="0" smtClean="0"/>
              <a:t>이 </a:t>
            </a:r>
            <a:r>
              <a:rPr lang="en-US" altLang="ko-KR" dirty="0" err="1" smtClean="0"/>
              <a:t>authrize</a:t>
            </a:r>
            <a:r>
              <a:rPr lang="ko-KR" altLang="en-US" dirty="0" smtClean="0"/>
              <a:t>함수는 서버에 사용자 정보에 </a:t>
            </a:r>
            <a:r>
              <a:rPr lang="ko-KR" altLang="en-US" dirty="0" err="1" smtClean="0"/>
              <a:t>접근할수</a:t>
            </a:r>
            <a:r>
              <a:rPr lang="ko-KR" altLang="en-US" dirty="0" smtClean="0"/>
              <a:t> 있는 </a:t>
            </a:r>
            <a:r>
              <a:rPr lang="en-US" altLang="ko-KR" dirty="0" err="1" smtClean="0"/>
              <a:t>Accesstoken</a:t>
            </a:r>
            <a:r>
              <a:rPr lang="ko-KR" altLang="en-US" dirty="0" smtClean="0"/>
              <a:t>을 받아 파일형태로 저장이 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 토큰을 사용해서 서버에서 사용자 정보에 접근이 가능합니다</a:t>
            </a:r>
            <a:r>
              <a:rPr lang="en-US" altLang="ko-KR" dirty="0" smtClean="0"/>
              <a:t>.</a:t>
            </a: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r>
              <a:rPr lang="en-US" altLang="ko-KR" dirty="0" smtClean="0"/>
              <a:t> 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ko-KR" altLang="en-US"/>
            </a:pPr>
            <a:fld id="{649429A7-1A10-406D-AB2C-21F5C6748C1F}" type="slidenum">
              <a:rPr lang="en-US" altLang="en-US">
                <a:solidFill>
                  <a:prstClr val="black"/>
                </a:solidFill>
              </a:rPr>
              <a:pPr>
                <a:defRPr lang="ko-KR" altLang="en-US"/>
              </a:pPr>
              <a:t>5</a:t>
            </a:fld>
            <a:endParaRPr lang="en-US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r>
              <a:rPr lang="en-US" altLang="ko-KR" dirty="0" err="1" smtClean="0"/>
              <a:t>accessToken</a:t>
            </a:r>
            <a:r>
              <a:rPr lang="ko-KR" altLang="en-US" dirty="0" smtClean="0"/>
              <a:t>을 가져오는 함수입니다</a:t>
            </a:r>
            <a:r>
              <a:rPr lang="en-US" altLang="ko-KR" dirty="0" smtClean="0"/>
              <a:t>. </a:t>
            </a: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r>
              <a:rPr lang="en-US" altLang="ko-KR" dirty="0" smtClean="0"/>
              <a:t> /</a:t>
            </a:r>
            <a:r>
              <a:rPr lang="ko-KR" altLang="en-US" dirty="0" smtClean="0"/>
              <a:t>이 함수를 사용해 사용자가 자신의 데이터에 </a:t>
            </a:r>
            <a:r>
              <a:rPr lang="ko-KR" altLang="en-US" dirty="0" err="1" smtClean="0"/>
              <a:t>접근할수</a:t>
            </a:r>
            <a:r>
              <a:rPr lang="ko-KR" altLang="en-US" dirty="0" smtClean="0"/>
              <a:t> 있는 </a:t>
            </a:r>
            <a:r>
              <a:rPr lang="en-US" altLang="ko-KR" dirty="0" err="1" smtClean="0"/>
              <a:t>url</a:t>
            </a:r>
            <a:r>
              <a:rPr lang="ko-KR" altLang="en-US" dirty="0" smtClean="0"/>
              <a:t>을 제공하고</a:t>
            </a:r>
            <a:endParaRPr lang="en-US" altLang="ko-KR" dirty="0" smtClean="0"/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r>
              <a:rPr lang="en-US" altLang="ko-KR" dirty="0" smtClean="0"/>
              <a:t>/</a:t>
            </a:r>
            <a:r>
              <a:rPr lang="en-US" altLang="ko-KR" dirty="0" err="1" smtClean="0"/>
              <a:t>Url</a:t>
            </a:r>
            <a:r>
              <a:rPr lang="ko-KR" altLang="en-US" dirty="0" smtClean="0"/>
              <a:t>에 들어가면 권한 승인을 할 수 있는 창이 뜨게 됩니다</a:t>
            </a:r>
            <a:r>
              <a:rPr lang="en-US" altLang="ko-KR" dirty="0" smtClean="0"/>
              <a:t>.</a:t>
            </a: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r>
              <a:rPr lang="en-US" altLang="ko-KR" dirty="0" smtClean="0"/>
              <a:t>/</a:t>
            </a:r>
            <a:r>
              <a:rPr lang="ko-KR" altLang="en-US" dirty="0" smtClean="0"/>
              <a:t>그럼 서버에 등록할 코드가 주어지게 되고</a:t>
            </a:r>
            <a:endParaRPr lang="en-US" altLang="ko-KR" dirty="0" smtClean="0"/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r>
              <a:rPr lang="en-US" altLang="ko-KR" dirty="0" smtClean="0"/>
              <a:t>/</a:t>
            </a:r>
            <a:r>
              <a:rPr lang="ko-KR" altLang="en-US" dirty="0" smtClean="0"/>
              <a:t>서버에 </a:t>
            </a:r>
            <a:r>
              <a:rPr lang="ko-KR" altLang="en-US" dirty="0" err="1" smtClean="0"/>
              <a:t>입력하게되면</a:t>
            </a:r>
            <a:r>
              <a:rPr lang="ko-KR" altLang="en-US" dirty="0" smtClean="0"/>
              <a:t> 토큰이 생성되는 과정입니다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ko-KR" altLang="en-US"/>
            </a:pPr>
            <a:fld id="{649429A7-1A10-406D-AB2C-21F5C6748C1F}" type="slidenum">
              <a:rPr lang="en-US" altLang="en-US">
                <a:solidFill>
                  <a:prstClr val="black"/>
                </a:solidFill>
              </a:rPr>
              <a:pPr>
                <a:defRPr lang="ko-KR" altLang="en-US"/>
              </a:pPr>
              <a:t>6</a:t>
            </a:fld>
            <a:endParaRPr lang="en-US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r>
              <a:rPr lang="ko-KR" altLang="en-US" dirty="0" smtClean="0"/>
              <a:t>이제 목록을 가져오는 코드를 보시면</a:t>
            </a:r>
            <a:r>
              <a:rPr lang="en-US" altLang="ko-KR" dirty="0" smtClean="0"/>
              <a:t>, /</a:t>
            </a:r>
            <a:r>
              <a:rPr lang="ko-KR" altLang="en-US" dirty="0" smtClean="0"/>
              <a:t>시간과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최대 </a:t>
            </a:r>
            <a:r>
              <a:rPr lang="en-US" altLang="ko-KR" baseline="0" dirty="0" smtClean="0"/>
              <a:t>10</a:t>
            </a:r>
            <a:r>
              <a:rPr lang="ko-KR" altLang="en-US" baseline="0" dirty="0" smtClean="0"/>
              <a:t>개의 일정정보를 가져오게끔 </a:t>
            </a:r>
            <a:r>
              <a:rPr lang="ko-KR" altLang="en-US" baseline="0" dirty="0" err="1" smtClean="0"/>
              <a:t>세팅이</a:t>
            </a:r>
            <a:r>
              <a:rPr lang="ko-KR" altLang="en-US" baseline="0" dirty="0" smtClean="0"/>
              <a:t> 되어있습니다</a:t>
            </a:r>
            <a:r>
              <a:rPr lang="en-US" altLang="ko-KR" baseline="0" dirty="0" smtClean="0"/>
              <a:t>.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ko-KR" altLang="en-US"/>
            </a:pPr>
            <a:fld id="{649429A7-1A10-406D-AB2C-21F5C6748C1F}" type="slidenum">
              <a:rPr lang="en-US" altLang="en-US">
                <a:solidFill>
                  <a:prstClr val="black"/>
                </a:solidFill>
              </a:rPr>
              <a:pPr>
                <a:defRPr lang="ko-KR" altLang="en-US"/>
              </a:pPr>
              <a:t>7</a:t>
            </a:fld>
            <a:endParaRPr lang="en-US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r>
              <a:rPr lang="ko-KR" altLang="en-US" dirty="0" err="1" smtClean="0"/>
              <a:t>구글캘린더에</a:t>
            </a:r>
            <a:r>
              <a:rPr lang="ko-KR" altLang="en-US" dirty="0" smtClean="0"/>
              <a:t> 테스트를 위한 일정을 등록하고</a:t>
            </a:r>
            <a:endParaRPr lang="en-US" altLang="ko-KR" dirty="0" smtClean="0"/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r>
              <a:rPr lang="ko-KR" altLang="en-US" dirty="0" smtClean="0"/>
              <a:t> </a:t>
            </a:r>
            <a:r>
              <a:rPr lang="en-US" altLang="ko-KR" dirty="0" smtClean="0"/>
              <a:t>/</a:t>
            </a:r>
            <a:r>
              <a:rPr lang="ko-KR" altLang="en-US" dirty="0" smtClean="0"/>
              <a:t>서버를 실행시켜보면 저장된 일정이 성공적으로 나왔습니다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ko-KR" altLang="en-US"/>
            </a:pPr>
            <a:fld id="{649429A7-1A10-406D-AB2C-21F5C6748C1F}" type="slidenum">
              <a:rPr lang="en-US" altLang="en-US">
                <a:solidFill>
                  <a:prstClr val="black"/>
                </a:solidFill>
              </a:rPr>
              <a:pPr>
                <a:defRPr lang="ko-KR" altLang="en-US"/>
              </a:pPr>
              <a:t>8</a:t>
            </a:fld>
            <a:endParaRPr lang="en-US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r>
              <a:rPr lang="ko-KR" altLang="en-US" baseline="0" dirty="0" smtClean="0"/>
              <a:t>지금까지는 캘린더의 </a:t>
            </a:r>
            <a:r>
              <a:rPr lang="en-US" altLang="ko-KR" baseline="0" dirty="0" smtClean="0"/>
              <a:t>list</a:t>
            </a:r>
            <a:r>
              <a:rPr lang="ko-KR" altLang="en-US" baseline="0" dirty="0" smtClean="0"/>
              <a:t>를 불러오는 코드였습니다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저희가 원하는 캘린더의 수정을 위해서는 </a:t>
            </a:r>
            <a:r>
              <a:rPr lang="en-US" altLang="ko-KR" baseline="0" dirty="0" err="1" smtClean="0"/>
              <a:t>google</a:t>
            </a:r>
            <a:r>
              <a:rPr lang="en-US" altLang="ko-KR" baseline="0" dirty="0" smtClean="0"/>
              <a:t>-</a:t>
            </a:r>
            <a:r>
              <a:rPr lang="en-US" altLang="ko-KR" baseline="0" dirty="0" err="1" smtClean="0"/>
              <a:t>auth</a:t>
            </a:r>
            <a:r>
              <a:rPr lang="en-US" altLang="ko-KR" baseline="0" dirty="0" smtClean="0"/>
              <a:t>-library</a:t>
            </a:r>
            <a:r>
              <a:rPr lang="ko-KR" altLang="en-US" baseline="0" dirty="0" smtClean="0"/>
              <a:t>가 필요하고 이를 통해 권한을 허락해 캘린더를 수정할 수 있습니다</a:t>
            </a:r>
            <a:r>
              <a:rPr lang="en-US" altLang="ko-KR" baseline="0" dirty="0" smtClean="0"/>
              <a:t>. </a:t>
            </a:r>
            <a:r>
              <a:rPr lang="ko-KR" altLang="en-US" dirty="0" smtClean="0"/>
              <a:t>다만</a:t>
            </a:r>
            <a:r>
              <a:rPr lang="ko-KR" altLang="en-US" baseline="0" dirty="0" smtClean="0"/>
              <a:t> 토큰을 가져와 저장하는 과정에서 오류가 생겨 아직 코드를 완성하지 못했습니다</a:t>
            </a:r>
            <a:r>
              <a:rPr lang="en-US" altLang="ko-KR" baseline="0" dirty="0" smtClean="0"/>
              <a:t>. 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ko-KR" altLang="en-US"/>
            </a:pPr>
            <a:fld id="{649429A7-1A10-406D-AB2C-21F5C6748C1F}" type="slidenum">
              <a:rPr lang="en-US" altLang="en-US">
                <a:solidFill>
                  <a:prstClr val="black"/>
                </a:solidFill>
              </a:rPr>
              <a:pPr>
                <a:defRPr lang="ko-KR" altLang="en-US"/>
              </a:pPr>
              <a:t>9</a:t>
            </a:fld>
            <a:endParaRPr lang="en-US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1993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3981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7600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6262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7202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0214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0045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2770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5785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9909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9551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1993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5D9563FD-74C3-4722-B16F-BC4D92810C5C}"/>
              </a:ext>
            </a:extLst>
          </p:cNvPr>
          <p:cNvSpPr txBox="1"/>
          <p:nvPr/>
        </p:nvSpPr>
        <p:spPr>
          <a:xfrm>
            <a:off x="87839" y="152974"/>
            <a:ext cx="3584061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defRPr/>
            </a:pPr>
            <a:r>
              <a:rPr lang="en-US" altLang="ko-KR" sz="1600" b="1" spc="305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85000"/>
                  </a:prstClr>
                </a:solidFill>
                <a:latin typeface="-윤고딕330"/>
                <a:ea typeface="-윤고딕330"/>
              </a:rPr>
              <a:t>Ⅱ</a:t>
            </a:r>
            <a:r>
              <a:rPr lang="en-US" altLang="ko-KR" sz="1600" b="1" spc="304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40"/>
                <a:ea typeface="-윤고딕340"/>
              </a:rPr>
              <a:t>. </a:t>
            </a:r>
            <a:r>
              <a:rPr lang="ko-KR" altLang="en-US" sz="1600" b="1" spc="304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40"/>
                <a:ea typeface="-윤고딕340"/>
              </a:rPr>
              <a:t>진행 상황 </a:t>
            </a:r>
            <a:r>
              <a:rPr lang="en-US" altLang="ko-KR" sz="1600" b="1" spc="304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40"/>
                <a:ea typeface="-윤고딕340"/>
              </a:rPr>
              <a:t>- </a:t>
            </a:r>
            <a:r>
              <a:rPr lang="ko-KR" altLang="en-US" sz="1600" b="1" spc="304" dirty="0" err="1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40"/>
                <a:ea typeface="-윤고딕340"/>
              </a:rPr>
              <a:t>신세규</a:t>
            </a:r>
            <a:endParaRPr lang="ko-KR" altLang="en-US" sz="1600" b="1" dirty="0">
              <a:solidFill>
                <a:prstClr val="black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5D9563FD-74C3-4722-B16F-BC4D92810C5C}"/>
              </a:ext>
            </a:extLst>
          </p:cNvPr>
          <p:cNvSpPr txBox="1"/>
          <p:nvPr/>
        </p:nvSpPr>
        <p:spPr>
          <a:xfrm>
            <a:off x="395536" y="548680"/>
            <a:ext cx="4104456" cy="584775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defRPr/>
            </a:pPr>
            <a:r>
              <a:rPr lang="ko-KR" altLang="en-US" sz="1600" b="1" spc="305" dirty="0" smtClean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85000"/>
                  </a:prstClr>
                </a:solidFill>
                <a:latin typeface="-윤고딕330"/>
              </a:rPr>
              <a:t>서버 </a:t>
            </a:r>
            <a:r>
              <a:rPr lang="en-US" altLang="ko-KR" sz="1600" b="1" spc="305" dirty="0" smtClean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85000"/>
                  </a:prstClr>
                </a:solidFill>
                <a:latin typeface="-윤고딕330"/>
              </a:rPr>
              <a:t>traffic over </a:t>
            </a:r>
            <a:r>
              <a:rPr lang="ko-KR" altLang="en-US" sz="1600" b="1" spc="305" dirty="0" smtClean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85000"/>
                  </a:prstClr>
                </a:solidFill>
                <a:latin typeface="-윤고딕330"/>
              </a:rPr>
              <a:t>문제 </a:t>
            </a:r>
            <a:r>
              <a:rPr lang="en-US" altLang="ko-KR" sz="1600" b="1" spc="305" dirty="0" smtClean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85000"/>
                  </a:prstClr>
                </a:solidFill>
                <a:latin typeface="-윤고딕330"/>
              </a:rPr>
              <a:t>– </a:t>
            </a:r>
            <a:r>
              <a:rPr lang="en-US" altLang="ko-KR" sz="1600" b="1" spc="305" dirty="0" err="1" smtClean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85000"/>
                  </a:prstClr>
                </a:solidFill>
                <a:latin typeface="-윤고딕330"/>
              </a:rPr>
              <a:t>OpenAPI</a:t>
            </a:r>
            <a:r>
              <a:rPr lang="en-US" altLang="ko-KR" sz="1600" b="1" spc="305" dirty="0" smtClean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85000"/>
                  </a:prstClr>
                </a:solidFill>
                <a:latin typeface="-윤고딕330"/>
              </a:rPr>
              <a:t> </a:t>
            </a:r>
            <a:r>
              <a:rPr lang="ko-KR" altLang="en-US" sz="1600" b="1" spc="305" dirty="0" smtClean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85000"/>
                  </a:prstClr>
                </a:solidFill>
                <a:latin typeface="-윤고딕330"/>
              </a:rPr>
              <a:t>사용자 활용가이드 참고</a:t>
            </a:r>
            <a:endParaRPr lang="ko-KR" altLang="en-US" sz="1600" b="1" dirty="0">
              <a:solidFill>
                <a:prstClr val="black"/>
              </a:solidFill>
            </a:endParaRPr>
          </a:p>
        </p:txBody>
      </p:sp>
      <p:grpSp>
        <p:nvGrpSpPr>
          <p:cNvPr id="9" name="그룹 2">
            <a:extLst>
              <a:ext uri="{FF2B5EF4-FFF2-40B4-BE49-F238E27FC236}">
                <a16:creationId xmlns="" xmlns:a16="http://schemas.microsoft.com/office/drawing/2014/main" id="{DF2F5842-EAC7-45FA-9562-2F1BE7E3F251}"/>
              </a:ext>
            </a:extLst>
          </p:cNvPr>
          <p:cNvGrpSpPr/>
          <p:nvPr/>
        </p:nvGrpSpPr>
        <p:grpSpPr>
          <a:xfrm>
            <a:off x="7632339" y="-135395"/>
            <a:ext cx="1404155" cy="720080"/>
            <a:chOff x="6937045" y="77782"/>
            <a:chExt cx="2016293" cy="468211"/>
          </a:xfrm>
        </p:grpSpPr>
        <p:sp>
          <p:nvSpPr>
            <p:cNvPr id="10" name="TextBox 9">
              <a:extLst>
                <a:ext uri="{FF2B5EF4-FFF2-40B4-BE49-F238E27FC236}">
                  <a16:creationId xmlns="" xmlns:a16="http://schemas.microsoft.com/office/drawing/2014/main" id="{FBEDB3F5-91D2-489B-B697-E01EF66C9052}"/>
                </a:ext>
              </a:extLst>
            </p:cNvPr>
            <p:cNvSpPr txBox="1"/>
            <p:nvPr/>
          </p:nvSpPr>
          <p:spPr>
            <a:xfrm>
              <a:off x="7280410" y="312027"/>
              <a:ext cx="1341748" cy="193186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algn="r">
                <a:spcBef>
                  <a:spcPct val="0"/>
                </a:spcBef>
                <a:spcAft>
                  <a:spcPct val="0"/>
                </a:spcAft>
                <a:defRPr lang="ko-KR"/>
              </a:pPr>
              <a:r>
                <a:rPr lang="ko-KR" altLang="en-US" sz="1400" b="1">
                  <a:ln w="9525">
                    <a:solidFill>
                      <a:prstClr val="white">
                        <a:lumMod val="95000"/>
                        <a:alpha val="0"/>
                      </a:prstClr>
                    </a:solidFill>
                  </a:ln>
                  <a:solidFill>
                    <a:prstClr val="white">
                      <a:lumMod val="95000"/>
                    </a:prstClr>
                  </a:solidFill>
                  <a:latin typeface="-윤고딕330"/>
                  <a:ea typeface="-윤고딕330"/>
                </a:rPr>
                <a:t>종합 설계</a:t>
              </a:r>
              <a:endParaRPr lang="ko-KR" altLang="en-US" sz="1400" b="1">
                <a:solidFill>
                  <a:prstClr val="white">
                    <a:lumMod val="95000"/>
                  </a:prstClr>
                </a:solidFill>
                <a:latin typeface="-윤고딕330"/>
                <a:ea typeface="-윤고딕330"/>
              </a:endParaRPr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="" xmlns:a16="http://schemas.microsoft.com/office/drawing/2014/main" id="{4CDED784-D634-4016-B658-771701100CC3}"/>
                </a:ext>
              </a:extLst>
            </p:cNvPr>
            <p:cNvCxnSpPr/>
            <p:nvPr/>
          </p:nvCxnSpPr>
          <p:spPr>
            <a:xfrm>
              <a:off x="6937045" y="265067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="" xmlns:a16="http://schemas.microsoft.com/office/drawing/2014/main" id="{55CB2632-2473-4B87-BE17-49C49A6CE57A}"/>
                </a:ext>
              </a:extLst>
            </p:cNvPr>
            <p:cNvCxnSpPr/>
            <p:nvPr/>
          </p:nvCxnSpPr>
          <p:spPr>
            <a:xfrm>
              <a:off x="6937045" y="545993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="" xmlns:a16="http://schemas.microsoft.com/office/drawing/2014/main" id="{C282D376-AD2E-4B7B-9198-69BE0357DF1C}"/>
                </a:ext>
              </a:extLst>
            </p:cNvPr>
            <p:cNvSpPr txBox="1"/>
            <p:nvPr/>
          </p:nvSpPr>
          <p:spPr>
            <a:xfrm>
              <a:off x="7812360" y="77782"/>
              <a:ext cx="184746" cy="21539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spcAft>
                  <a:spcPct val="0"/>
                </a:spcAft>
                <a:defRPr lang="ko-KR"/>
              </a:pPr>
              <a:endParaRPr lang="ko-KR" altLang="en-US" sz="80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30"/>
                <a:ea typeface="-윤고딕330"/>
              </a:endParaRPr>
            </a:p>
          </p:txBody>
        </p:sp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4070" y="1268760"/>
            <a:ext cx="6912768" cy="50488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31921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5D9563FD-74C3-4722-B16F-BC4D92810C5C}"/>
              </a:ext>
            </a:extLst>
          </p:cNvPr>
          <p:cNvSpPr txBox="1"/>
          <p:nvPr/>
        </p:nvSpPr>
        <p:spPr>
          <a:xfrm>
            <a:off x="87839" y="152974"/>
            <a:ext cx="3584061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defRPr/>
            </a:pPr>
            <a:r>
              <a:rPr lang="en-US" altLang="ko-KR" sz="1600" b="1" spc="305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85000"/>
                  </a:prstClr>
                </a:solidFill>
                <a:latin typeface="-윤고딕330"/>
                <a:ea typeface="-윤고딕330"/>
              </a:rPr>
              <a:t>Ⅱ</a:t>
            </a:r>
            <a:r>
              <a:rPr lang="en-US" altLang="ko-KR" sz="1600" b="1" spc="304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40"/>
                <a:ea typeface="-윤고딕340"/>
              </a:rPr>
              <a:t>. </a:t>
            </a:r>
            <a:r>
              <a:rPr lang="ko-KR" altLang="en-US" sz="1600" b="1" spc="304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40"/>
                <a:ea typeface="-윤고딕340"/>
              </a:rPr>
              <a:t>진행 상황 </a:t>
            </a:r>
            <a:r>
              <a:rPr lang="en-US" altLang="ko-KR" sz="1600" b="1" spc="304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40"/>
                <a:ea typeface="-윤고딕340"/>
              </a:rPr>
              <a:t>- </a:t>
            </a:r>
            <a:r>
              <a:rPr lang="ko-KR" altLang="en-US" sz="1600" b="1" spc="304" dirty="0" err="1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40"/>
                <a:ea typeface="-윤고딕340"/>
              </a:rPr>
              <a:t>신세규</a:t>
            </a:r>
            <a:endParaRPr lang="ko-KR" altLang="en-US" sz="1600" b="1" dirty="0">
              <a:solidFill>
                <a:prstClr val="black"/>
              </a:solidFill>
            </a:endParaRPr>
          </a:p>
        </p:txBody>
      </p:sp>
      <p:grpSp>
        <p:nvGrpSpPr>
          <p:cNvPr id="9" name="그룹 2">
            <a:extLst>
              <a:ext uri="{FF2B5EF4-FFF2-40B4-BE49-F238E27FC236}">
                <a16:creationId xmlns="" xmlns:a16="http://schemas.microsoft.com/office/drawing/2014/main" id="{DF2F5842-EAC7-45FA-9562-2F1BE7E3F251}"/>
              </a:ext>
            </a:extLst>
          </p:cNvPr>
          <p:cNvGrpSpPr/>
          <p:nvPr/>
        </p:nvGrpSpPr>
        <p:grpSpPr>
          <a:xfrm>
            <a:off x="7632339" y="-135395"/>
            <a:ext cx="1404155" cy="720080"/>
            <a:chOff x="6937045" y="77782"/>
            <a:chExt cx="2016293" cy="468211"/>
          </a:xfrm>
        </p:grpSpPr>
        <p:sp>
          <p:nvSpPr>
            <p:cNvPr id="10" name="TextBox 9">
              <a:extLst>
                <a:ext uri="{FF2B5EF4-FFF2-40B4-BE49-F238E27FC236}">
                  <a16:creationId xmlns="" xmlns:a16="http://schemas.microsoft.com/office/drawing/2014/main" id="{FBEDB3F5-91D2-489B-B697-E01EF66C9052}"/>
                </a:ext>
              </a:extLst>
            </p:cNvPr>
            <p:cNvSpPr txBox="1"/>
            <p:nvPr/>
          </p:nvSpPr>
          <p:spPr>
            <a:xfrm>
              <a:off x="7280410" y="312027"/>
              <a:ext cx="1341748" cy="193186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algn="r">
                <a:spcBef>
                  <a:spcPct val="0"/>
                </a:spcBef>
                <a:spcAft>
                  <a:spcPct val="0"/>
                </a:spcAft>
                <a:defRPr lang="ko-KR"/>
              </a:pPr>
              <a:r>
                <a:rPr lang="ko-KR" altLang="en-US" sz="1400" b="1">
                  <a:ln w="9525">
                    <a:solidFill>
                      <a:prstClr val="white">
                        <a:lumMod val="95000"/>
                        <a:alpha val="0"/>
                      </a:prstClr>
                    </a:solidFill>
                  </a:ln>
                  <a:solidFill>
                    <a:prstClr val="white">
                      <a:lumMod val="95000"/>
                    </a:prstClr>
                  </a:solidFill>
                  <a:latin typeface="-윤고딕330"/>
                  <a:ea typeface="-윤고딕330"/>
                </a:rPr>
                <a:t>종합 설계</a:t>
              </a:r>
              <a:endParaRPr lang="ko-KR" altLang="en-US" sz="1400" b="1">
                <a:solidFill>
                  <a:prstClr val="white">
                    <a:lumMod val="95000"/>
                  </a:prstClr>
                </a:solidFill>
                <a:latin typeface="-윤고딕330"/>
                <a:ea typeface="-윤고딕330"/>
              </a:endParaRPr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="" xmlns:a16="http://schemas.microsoft.com/office/drawing/2014/main" id="{4CDED784-D634-4016-B658-771701100CC3}"/>
                </a:ext>
              </a:extLst>
            </p:cNvPr>
            <p:cNvCxnSpPr/>
            <p:nvPr/>
          </p:nvCxnSpPr>
          <p:spPr>
            <a:xfrm>
              <a:off x="6937045" y="265067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="" xmlns:a16="http://schemas.microsoft.com/office/drawing/2014/main" id="{55CB2632-2473-4B87-BE17-49C49A6CE57A}"/>
                </a:ext>
              </a:extLst>
            </p:cNvPr>
            <p:cNvCxnSpPr/>
            <p:nvPr/>
          </p:nvCxnSpPr>
          <p:spPr>
            <a:xfrm>
              <a:off x="6937045" y="545993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="" xmlns:a16="http://schemas.microsoft.com/office/drawing/2014/main" id="{C282D376-AD2E-4B7B-9198-69BE0357DF1C}"/>
                </a:ext>
              </a:extLst>
            </p:cNvPr>
            <p:cNvSpPr txBox="1"/>
            <p:nvPr/>
          </p:nvSpPr>
          <p:spPr>
            <a:xfrm>
              <a:off x="7812360" y="77782"/>
              <a:ext cx="184746" cy="21539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spcAft>
                  <a:spcPct val="0"/>
                </a:spcAft>
                <a:defRPr lang="ko-KR"/>
              </a:pPr>
              <a:endParaRPr lang="ko-KR" altLang="en-US" sz="80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30"/>
                <a:ea typeface="-윤고딕330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5D9563FD-74C3-4722-B16F-BC4D92810C5C}"/>
              </a:ext>
            </a:extLst>
          </p:cNvPr>
          <p:cNvSpPr txBox="1"/>
          <p:nvPr/>
        </p:nvSpPr>
        <p:spPr>
          <a:xfrm>
            <a:off x="395536" y="548680"/>
            <a:ext cx="3584061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defRPr/>
            </a:pPr>
            <a:r>
              <a:rPr lang="en-US" altLang="ko-KR" sz="1600" b="1" spc="305" dirty="0" smtClean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85000"/>
                  </a:prstClr>
                </a:solidFill>
                <a:latin typeface="-윤고딕330"/>
              </a:rPr>
              <a:t>4digit_7Segment</a:t>
            </a:r>
            <a:endParaRPr lang="ko-KR" altLang="en-US" sz="1600" b="1" dirty="0">
              <a:solidFill>
                <a:prstClr val="black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052736"/>
            <a:ext cx="2390775" cy="151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780928"/>
            <a:ext cx="6894521" cy="3672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05963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5D9563FD-74C3-4722-B16F-BC4D92810C5C}"/>
              </a:ext>
            </a:extLst>
          </p:cNvPr>
          <p:cNvSpPr txBox="1"/>
          <p:nvPr/>
        </p:nvSpPr>
        <p:spPr>
          <a:xfrm>
            <a:off x="87839" y="152974"/>
            <a:ext cx="3584061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defRPr/>
            </a:pPr>
            <a:r>
              <a:rPr lang="en-US" altLang="ko-KR" sz="1600" b="1" spc="305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85000"/>
                  </a:prstClr>
                </a:solidFill>
                <a:latin typeface="-윤고딕330"/>
                <a:ea typeface="-윤고딕330"/>
              </a:rPr>
              <a:t>Ⅱ</a:t>
            </a:r>
            <a:r>
              <a:rPr lang="en-US" altLang="ko-KR" sz="1600" b="1" spc="304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40"/>
                <a:ea typeface="-윤고딕340"/>
              </a:rPr>
              <a:t>. </a:t>
            </a:r>
            <a:r>
              <a:rPr lang="ko-KR" altLang="en-US" sz="1600" b="1" spc="304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40"/>
                <a:ea typeface="-윤고딕340"/>
              </a:rPr>
              <a:t>진행 상황 </a:t>
            </a:r>
            <a:r>
              <a:rPr lang="en-US" altLang="ko-KR" sz="1600" b="1" spc="304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40"/>
                <a:ea typeface="-윤고딕340"/>
              </a:rPr>
              <a:t>- </a:t>
            </a:r>
            <a:r>
              <a:rPr lang="ko-KR" altLang="en-US" sz="1600" b="1" spc="304" dirty="0" err="1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40"/>
                <a:ea typeface="-윤고딕340"/>
              </a:rPr>
              <a:t>신세규</a:t>
            </a:r>
            <a:endParaRPr lang="ko-KR" altLang="en-US" sz="1600" b="1" dirty="0">
              <a:solidFill>
                <a:prstClr val="black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5D9563FD-74C3-4722-B16F-BC4D92810C5C}"/>
              </a:ext>
            </a:extLst>
          </p:cNvPr>
          <p:cNvSpPr txBox="1"/>
          <p:nvPr/>
        </p:nvSpPr>
        <p:spPr>
          <a:xfrm>
            <a:off x="395536" y="548680"/>
            <a:ext cx="4104456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defRPr/>
            </a:pPr>
            <a:r>
              <a:rPr lang="ko-KR" altLang="en-US" sz="1600" b="1" spc="305" dirty="0" smtClean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85000"/>
                  </a:prstClr>
                </a:solidFill>
                <a:latin typeface="-윤고딕330"/>
              </a:rPr>
              <a:t>서버 </a:t>
            </a:r>
            <a:r>
              <a:rPr lang="en-US" altLang="ko-KR" sz="1600" b="1" spc="305" dirty="0" smtClean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85000"/>
                  </a:prstClr>
                </a:solidFill>
                <a:latin typeface="-윤고딕330"/>
              </a:rPr>
              <a:t>traffic over </a:t>
            </a:r>
            <a:r>
              <a:rPr lang="ko-KR" altLang="en-US" sz="1600" b="1" spc="305" dirty="0" smtClean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85000"/>
                  </a:prstClr>
                </a:solidFill>
                <a:latin typeface="-윤고딕330"/>
              </a:rPr>
              <a:t>문제 </a:t>
            </a:r>
            <a:r>
              <a:rPr lang="en-US" altLang="ko-KR" sz="1600" b="1" spc="305" dirty="0" smtClean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85000"/>
                  </a:prstClr>
                </a:solidFill>
                <a:latin typeface="-윤고딕330"/>
              </a:rPr>
              <a:t>- html</a:t>
            </a:r>
            <a:endParaRPr lang="ko-KR" altLang="en-US" sz="1600" b="1" dirty="0">
              <a:solidFill>
                <a:prstClr val="black"/>
              </a:solidFill>
            </a:endParaRPr>
          </a:p>
        </p:txBody>
      </p:sp>
      <p:grpSp>
        <p:nvGrpSpPr>
          <p:cNvPr id="9" name="그룹 2">
            <a:extLst>
              <a:ext uri="{FF2B5EF4-FFF2-40B4-BE49-F238E27FC236}">
                <a16:creationId xmlns="" xmlns:a16="http://schemas.microsoft.com/office/drawing/2014/main" id="{DF2F5842-EAC7-45FA-9562-2F1BE7E3F251}"/>
              </a:ext>
            </a:extLst>
          </p:cNvPr>
          <p:cNvGrpSpPr/>
          <p:nvPr/>
        </p:nvGrpSpPr>
        <p:grpSpPr>
          <a:xfrm>
            <a:off x="7632339" y="-135395"/>
            <a:ext cx="1404155" cy="720080"/>
            <a:chOff x="6937045" y="77782"/>
            <a:chExt cx="2016293" cy="468211"/>
          </a:xfrm>
        </p:grpSpPr>
        <p:sp>
          <p:nvSpPr>
            <p:cNvPr id="10" name="TextBox 9">
              <a:extLst>
                <a:ext uri="{FF2B5EF4-FFF2-40B4-BE49-F238E27FC236}">
                  <a16:creationId xmlns="" xmlns:a16="http://schemas.microsoft.com/office/drawing/2014/main" id="{FBEDB3F5-91D2-489B-B697-E01EF66C9052}"/>
                </a:ext>
              </a:extLst>
            </p:cNvPr>
            <p:cNvSpPr txBox="1"/>
            <p:nvPr/>
          </p:nvSpPr>
          <p:spPr>
            <a:xfrm>
              <a:off x="7280410" y="312027"/>
              <a:ext cx="1341748" cy="193186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algn="r">
                <a:spcBef>
                  <a:spcPct val="0"/>
                </a:spcBef>
                <a:spcAft>
                  <a:spcPct val="0"/>
                </a:spcAft>
                <a:defRPr lang="ko-KR"/>
              </a:pPr>
              <a:r>
                <a:rPr lang="ko-KR" altLang="en-US" sz="1400" b="1">
                  <a:ln w="9525">
                    <a:solidFill>
                      <a:prstClr val="white">
                        <a:lumMod val="95000"/>
                        <a:alpha val="0"/>
                      </a:prstClr>
                    </a:solidFill>
                  </a:ln>
                  <a:solidFill>
                    <a:prstClr val="white">
                      <a:lumMod val="95000"/>
                    </a:prstClr>
                  </a:solidFill>
                  <a:latin typeface="-윤고딕330"/>
                  <a:ea typeface="-윤고딕330"/>
                </a:rPr>
                <a:t>종합 설계</a:t>
              </a:r>
              <a:endParaRPr lang="ko-KR" altLang="en-US" sz="1400" b="1">
                <a:solidFill>
                  <a:prstClr val="white">
                    <a:lumMod val="95000"/>
                  </a:prstClr>
                </a:solidFill>
                <a:latin typeface="-윤고딕330"/>
                <a:ea typeface="-윤고딕330"/>
              </a:endParaRPr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="" xmlns:a16="http://schemas.microsoft.com/office/drawing/2014/main" id="{4CDED784-D634-4016-B658-771701100CC3}"/>
                </a:ext>
              </a:extLst>
            </p:cNvPr>
            <p:cNvCxnSpPr/>
            <p:nvPr/>
          </p:nvCxnSpPr>
          <p:spPr>
            <a:xfrm>
              <a:off x="6937045" y="265067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="" xmlns:a16="http://schemas.microsoft.com/office/drawing/2014/main" id="{55CB2632-2473-4B87-BE17-49C49A6CE57A}"/>
                </a:ext>
              </a:extLst>
            </p:cNvPr>
            <p:cNvCxnSpPr/>
            <p:nvPr/>
          </p:nvCxnSpPr>
          <p:spPr>
            <a:xfrm>
              <a:off x="6937045" y="545993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="" xmlns:a16="http://schemas.microsoft.com/office/drawing/2014/main" id="{C282D376-AD2E-4B7B-9198-69BE0357DF1C}"/>
                </a:ext>
              </a:extLst>
            </p:cNvPr>
            <p:cNvSpPr txBox="1"/>
            <p:nvPr/>
          </p:nvSpPr>
          <p:spPr>
            <a:xfrm>
              <a:off x="7812360" y="77782"/>
              <a:ext cx="184746" cy="21539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spcAft>
                  <a:spcPct val="0"/>
                </a:spcAft>
                <a:defRPr lang="ko-KR"/>
              </a:pPr>
              <a:endParaRPr lang="ko-KR" altLang="en-US" sz="80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30"/>
                <a:ea typeface="-윤고딕330"/>
              </a:endParaRPr>
            </a:p>
          </p:txBody>
        </p:sp>
      </p:grpSp>
      <p:pic>
        <p:nvPicPr>
          <p:cNvPr id="1026" name="Picture 2" descr="D:\FinalProject_2019\weeks_9\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887174"/>
            <a:ext cx="3744416" cy="5970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D:\FinalProject_2019\weeks_9\2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887234"/>
            <a:ext cx="3888432" cy="5935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1133846" y="1647850"/>
            <a:ext cx="554462" cy="2160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137218" y="2079898"/>
            <a:ext cx="554462" cy="2160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09226" y="2564904"/>
            <a:ext cx="554462" cy="2160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1187624" y="2996952"/>
            <a:ext cx="554462" cy="2160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1187624" y="3462908"/>
            <a:ext cx="554462" cy="2160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1197149" y="3923531"/>
            <a:ext cx="554462" cy="2160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1187624" y="4365104"/>
            <a:ext cx="554462" cy="2160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187624" y="4797152"/>
            <a:ext cx="554462" cy="2160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1187624" y="5272633"/>
            <a:ext cx="554462" cy="2160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1187624" y="5733256"/>
            <a:ext cx="554462" cy="2160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1187624" y="6165304"/>
            <a:ext cx="554462" cy="2160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1187624" y="6631260"/>
            <a:ext cx="554462" cy="2160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4478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4" grpId="0" animBg="1"/>
      <p:bldP spid="15" grpId="0" animBg="1"/>
      <p:bldP spid="18" grpId="0" animBg="1"/>
      <p:bldP spid="19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5D9563FD-74C3-4722-B16F-BC4D92810C5C}"/>
              </a:ext>
            </a:extLst>
          </p:cNvPr>
          <p:cNvSpPr txBox="1"/>
          <p:nvPr/>
        </p:nvSpPr>
        <p:spPr>
          <a:xfrm>
            <a:off x="87839" y="152974"/>
            <a:ext cx="3584061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defRPr/>
            </a:pPr>
            <a:r>
              <a:rPr lang="en-US" altLang="ko-KR" sz="1600" b="1" spc="305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85000"/>
                  </a:prstClr>
                </a:solidFill>
                <a:latin typeface="-윤고딕330"/>
                <a:ea typeface="-윤고딕330"/>
              </a:rPr>
              <a:t>Ⅱ</a:t>
            </a:r>
            <a:r>
              <a:rPr lang="en-US" altLang="ko-KR" sz="1600" b="1" spc="304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40"/>
                <a:ea typeface="-윤고딕340"/>
              </a:rPr>
              <a:t>. </a:t>
            </a:r>
            <a:r>
              <a:rPr lang="ko-KR" altLang="en-US" sz="1600" b="1" spc="304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40"/>
                <a:ea typeface="-윤고딕340"/>
              </a:rPr>
              <a:t>진행 상황 </a:t>
            </a:r>
            <a:r>
              <a:rPr lang="en-US" altLang="ko-KR" sz="1600" b="1" spc="304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40"/>
                <a:ea typeface="-윤고딕340"/>
              </a:rPr>
              <a:t>- </a:t>
            </a:r>
            <a:r>
              <a:rPr lang="ko-KR" altLang="en-US" sz="1600" b="1" spc="304" dirty="0" err="1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40"/>
                <a:ea typeface="-윤고딕340"/>
              </a:rPr>
              <a:t>신세규</a:t>
            </a:r>
            <a:endParaRPr lang="ko-KR" altLang="en-US" sz="1600" b="1" dirty="0">
              <a:solidFill>
                <a:prstClr val="black"/>
              </a:solidFill>
            </a:endParaRPr>
          </a:p>
        </p:txBody>
      </p:sp>
      <p:grpSp>
        <p:nvGrpSpPr>
          <p:cNvPr id="9" name="그룹 2">
            <a:extLst>
              <a:ext uri="{FF2B5EF4-FFF2-40B4-BE49-F238E27FC236}">
                <a16:creationId xmlns="" xmlns:a16="http://schemas.microsoft.com/office/drawing/2014/main" id="{DF2F5842-EAC7-45FA-9562-2F1BE7E3F251}"/>
              </a:ext>
            </a:extLst>
          </p:cNvPr>
          <p:cNvGrpSpPr/>
          <p:nvPr/>
        </p:nvGrpSpPr>
        <p:grpSpPr>
          <a:xfrm>
            <a:off x="7632339" y="-135395"/>
            <a:ext cx="1404155" cy="720080"/>
            <a:chOff x="6937045" y="77782"/>
            <a:chExt cx="2016293" cy="468211"/>
          </a:xfrm>
        </p:grpSpPr>
        <p:sp>
          <p:nvSpPr>
            <p:cNvPr id="10" name="TextBox 9">
              <a:extLst>
                <a:ext uri="{FF2B5EF4-FFF2-40B4-BE49-F238E27FC236}">
                  <a16:creationId xmlns="" xmlns:a16="http://schemas.microsoft.com/office/drawing/2014/main" id="{FBEDB3F5-91D2-489B-B697-E01EF66C9052}"/>
                </a:ext>
              </a:extLst>
            </p:cNvPr>
            <p:cNvSpPr txBox="1"/>
            <p:nvPr/>
          </p:nvSpPr>
          <p:spPr>
            <a:xfrm>
              <a:off x="7280410" y="312027"/>
              <a:ext cx="1341748" cy="193186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algn="r">
                <a:spcBef>
                  <a:spcPct val="0"/>
                </a:spcBef>
                <a:spcAft>
                  <a:spcPct val="0"/>
                </a:spcAft>
                <a:defRPr lang="ko-KR"/>
              </a:pPr>
              <a:r>
                <a:rPr lang="ko-KR" altLang="en-US" sz="1400" b="1">
                  <a:ln w="9525">
                    <a:solidFill>
                      <a:prstClr val="white">
                        <a:lumMod val="95000"/>
                        <a:alpha val="0"/>
                      </a:prstClr>
                    </a:solidFill>
                  </a:ln>
                  <a:solidFill>
                    <a:prstClr val="white">
                      <a:lumMod val="95000"/>
                    </a:prstClr>
                  </a:solidFill>
                  <a:latin typeface="-윤고딕330"/>
                  <a:ea typeface="-윤고딕330"/>
                </a:rPr>
                <a:t>종합 설계</a:t>
              </a:r>
              <a:endParaRPr lang="ko-KR" altLang="en-US" sz="1400" b="1">
                <a:solidFill>
                  <a:prstClr val="white">
                    <a:lumMod val="95000"/>
                  </a:prstClr>
                </a:solidFill>
                <a:latin typeface="-윤고딕330"/>
                <a:ea typeface="-윤고딕330"/>
              </a:endParaRPr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="" xmlns:a16="http://schemas.microsoft.com/office/drawing/2014/main" id="{4CDED784-D634-4016-B658-771701100CC3}"/>
                </a:ext>
              </a:extLst>
            </p:cNvPr>
            <p:cNvCxnSpPr/>
            <p:nvPr/>
          </p:nvCxnSpPr>
          <p:spPr>
            <a:xfrm>
              <a:off x="6937045" y="265067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="" xmlns:a16="http://schemas.microsoft.com/office/drawing/2014/main" id="{55CB2632-2473-4B87-BE17-49C49A6CE57A}"/>
                </a:ext>
              </a:extLst>
            </p:cNvPr>
            <p:cNvCxnSpPr/>
            <p:nvPr/>
          </p:nvCxnSpPr>
          <p:spPr>
            <a:xfrm>
              <a:off x="6937045" y="545993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="" xmlns:a16="http://schemas.microsoft.com/office/drawing/2014/main" id="{C282D376-AD2E-4B7B-9198-69BE0357DF1C}"/>
                </a:ext>
              </a:extLst>
            </p:cNvPr>
            <p:cNvSpPr txBox="1"/>
            <p:nvPr/>
          </p:nvSpPr>
          <p:spPr>
            <a:xfrm>
              <a:off x="7812360" y="77782"/>
              <a:ext cx="184746" cy="21539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spcAft>
                  <a:spcPct val="0"/>
                </a:spcAft>
                <a:defRPr lang="ko-KR"/>
              </a:pPr>
              <a:endParaRPr lang="ko-KR" altLang="en-US" sz="80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30"/>
                <a:ea typeface="-윤고딕330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5D9563FD-74C3-4722-B16F-BC4D92810C5C}"/>
              </a:ext>
            </a:extLst>
          </p:cNvPr>
          <p:cNvSpPr txBox="1"/>
          <p:nvPr/>
        </p:nvSpPr>
        <p:spPr>
          <a:xfrm>
            <a:off x="395536" y="548680"/>
            <a:ext cx="4536504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defRPr/>
            </a:pPr>
            <a:r>
              <a:rPr lang="ko-KR" altLang="en-US" sz="1600" b="1" spc="305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85000"/>
                  </a:prstClr>
                </a:solidFill>
                <a:latin typeface="-윤고딕330"/>
              </a:rPr>
              <a:t>서버 </a:t>
            </a:r>
            <a:r>
              <a:rPr lang="en-US" altLang="ko-KR" sz="1600" b="1" spc="305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85000"/>
                  </a:prstClr>
                </a:solidFill>
                <a:latin typeface="-윤고딕330"/>
              </a:rPr>
              <a:t>traffic over </a:t>
            </a:r>
            <a:r>
              <a:rPr lang="ko-KR" altLang="en-US" sz="1600" b="1" spc="305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85000"/>
                  </a:prstClr>
                </a:solidFill>
                <a:latin typeface="-윤고딕330"/>
              </a:rPr>
              <a:t>문제 </a:t>
            </a:r>
            <a:r>
              <a:rPr lang="en-US" altLang="ko-KR" sz="1600" b="1" spc="305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85000"/>
                  </a:prstClr>
                </a:solidFill>
                <a:latin typeface="-윤고딕330"/>
              </a:rPr>
              <a:t>- </a:t>
            </a:r>
            <a:r>
              <a:rPr lang="en-US" altLang="ko-KR" sz="1600" b="1" spc="305" dirty="0" err="1" smtClean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85000"/>
                  </a:prstClr>
                </a:solidFill>
                <a:latin typeface="-윤고딕330"/>
              </a:rPr>
              <a:t>tcpTest</a:t>
            </a:r>
            <a:endParaRPr lang="ko-KR" altLang="en-US" sz="1600" b="1" dirty="0">
              <a:solidFill>
                <a:prstClr val="black"/>
              </a:solidFill>
            </a:endParaRPr>
          </a:p>
        </p:txBody>
      </p:sp>
      <p:pic>
        <p:nvPicPr>
          <p:cNvPr id="9219" name="Picture 3" descr="D:\FinalProject_2019\weeks_9\KakaoTalk_20190514_22531277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777" y="1268760"/>
            <a:ext cx="2304256" cy="473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D:\FinalProject_2019\weeks_9\KakaoTalk_20190514_225312928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268760"/>
            <a:ext cx="2304256" cy="473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1" name="Picture 5" descr="D:\FinalProject_2019\weeks_9\KakaoTalk_20190514_225313082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2" y="1267991"/>
            <a:ext cx="2304256" cy="473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2" name="Picture 6" descr="D:\FinalProject_2019\weeks_9\KakaoTalk_20190514_225313438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38" y="1280567"/>
            <a:ext cx="2304256" cy="473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7835" y="2420888"/>
            <a:ext cx="6143625" cy="2657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직사각형 16"/>
          <p:cNvSpPr/>
          <p:nvPr/>
        </p:nvSpPr>
        <p:spPr>
          <a:xfrm>
            <a:off x="1722120" y="3617341"/>
            <a:ext cx="4362048" cy="2160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6875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5D9563FD-74C3-4722-B16F-BC4D92810C5C}"/>
              </a:ext>
            </a:extLst>
          </p:cNvPr>
          <p:cNvSpPr txBox="1"/>
          <p:nvPr/>
        </p:nvSpPr>
        <p:spPr>
          <a:xfrm>
            <a:off x="87839" y="152974"/>
            <a:ext cx="3584061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defRPr/>
            </a:pPr>
            <a:r>
              <a:rPr lang="en-US" altLang="ko-KR" sz="1600" b="1" spc="305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85000"/>
                  </a:prstClr>
                </a:solidFill>
                <a:latin typeface="-윤고딕330"/>
                <a:ea typeface="-윤고딕330"/>
              </a:rPr>
              <a:t>Ⅱ</a:t>
            </a:r>
            <a:r>
              <a:rPr lang="en-US" altLang="ko-KR" sz="1600" b="1" spc="304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40"/>
                <a:ea typeface="-윤고딕340"/>
              </a:rPr>
              <a:t>. </a:t>
            </a:r>
            <a:r>
              <a:rPr lang="ko-KR" altLang="en-US" sz="1600" b="1" spc="304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40"/>
                <a:ea typeface="-윤고딕340"/>
              </a:rPr>
              <a:t>진행 상황 </a:t>
            </a:r>
            <a:r>
              <a:rPr lang="en-US" altLang="ko-KR" sz="1600" b="1" spc="304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40"/>
                <a:ea typeface="-윤고딕340"/>
              </a:rPr>
              <a:t>- </a:t>
            </a:r>
            <a:r>
              <a:rPr lang="ko-KR" altLang="en-US" sz="1600" b="1" spc="304" dirty="0" err="1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40"/>
                <a:ea typeface="-윤고딕340"/>
              </a:rPr>
              <a:t>신세규</a:t>
            </a:r>
            <a:endParaRPr lang="ko-KR" altLang="en-US" sz="1600" b="1" dirty="0">
              <a:solidFill>
                <a:prstClr val="black"/>
              </a:solidFill>
            </a:endParaRPr>
          </a:p>
        </p:txBody>
      </p:sp>
      <p:grpSp>
        <p:nvGrpSpPr>
          <p:cNvPr id="9" name="그룹 2">
            <a:extLst>
              <a:ext uri="{FF2B5EF4-FFF2-40B4-BE49-F238E27FC236}">
                <a16:creationId xmlns="" xmlns:a16="http://schemas.microsoft.com/office/drawing/2014/main" id="{DF2F5842-EAC7-45FA-9562-2F1BE7E3F251}"/>
              </a:ext>
            </a:extLst>
          </p:cNvPr>
          <p:cNvGrpSpPr/>
          <p:nvPr/>
        </p:nvGrpSpPr>
        <p:grpSpPr>
          <a:xfrm>
            <a:off x="7632339" y="-135395"/>
            <a:ext cx="1404155" cy="720080"/>
            <a:chOff x="6937045" y="77782"/>
            <a:chExt cx="2016293" cy="468211"/>
          </a:xfrm>
        </p:grpSpPr>
        <p:sp>
          <p:nvSpPr>
            <p:cNvPr id="10" name="TextBox 9">
              <a:extLst>
                <a:ext uri="{FF2B5EF4-FFF2-40B4-BE49-F238E27FC236}">
                  <a16:creationId xmlns="" xmlns:a16="http://schemas.microsoft.com/office/drawing/2014/main" id="{FBEDB3F5-91D2-489B-B697-E01EF66C9052}"/>
                </a:ext>
              </a:extLst>
            </p:cNvPr>
            <p:cNvSpPr txBox="1"/>
            <p:nvPr/>
          </p:nvSpPr>
          <p:spPr>
            <a:xfrm>
              <a:off x="7280410" y="312027"/>
              <a:ext cx="1341748" cy="193186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algn="r">
                <a:spcBef>
                  <a:spcPct val="0"/>
                </a:spcBef>
                <a:spcAft>
                  <a:spcPct val="0"/>
                </a:spcAft>
                <a:defRPr lang="ko-KR"/>
              </a:pPr>
              <a:r>
                <a:rPr lang="ko-KR" altLang="en-US" sz="1400" b="1">
                  <a:ln w="9525">
                    <a:solidFill>
                      <a:prstClr val="white">
                        <a:lumMod val="95000"/>
                        <a:alpha val="0"/>
                      </a:prstClr>
                    </a:solidFill>
                  </a:ln>
                  <a:solidFill>
                    <a:prstClr val="white">
                      <a:lumMod val="95000"/>
                    </a:prstClr>
                  </a:solidFill>
                  <a:latin typeface="-윤고딕330"/>
                  <a:ea typeface="-윤고딕330"/>
                </a:rPr>
                <a:t>종합 설계</a:t>
              </a:r>
              <a:endParaRPr lang="ko-KR" altLang="en-US" sz="1400" b="1">
                <a:solidFill>
                  <a:prstClr val="white">
                    <a:lumMod val="95000"/>
                  </a:prstClr>
                </a:solidFill>
                <a:latin typeface="-윤고딕330"/>
                <a:ea typeface="-윤고딕330"/>
              </a:endParaRPr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="" xmlns:a16="http://schemas.microsoft.com/office/drawing/2014/main" id="{4CDED784-D634-4016-B658-771701100CC3}"/>
                </a:ext>
              </a:extLst>
            </p:cNvPr>
            <p:cNvCxnSpPr/>
            <p:nvPr/>
          </p:nvCxnSpPr>
          <p:spPr>
            <a:xfrm>
              <a:off x="6937045" y="265067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="" xmlns:a16="http://schemas.microsoft.com/office/drawing/2014/main" id="{55CB2632-2473-4B87-BE17-49C49A6CE57A}"/>
                </a:ext>
              </a:extLst>
            </p:cNvPr>
            <p:cNvCxnSpPr/>
            <p:nvPr/>
          </p:nvCxnSpPr>
          <p:spPr>
            <a:xfrm>
              <a:off x="6937045" y="545993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="" xmlns:a16="http://schemas.microsoft.com/office/drawing/2014/main" id="{C282D376-AD2E-4B7B-9198-69BE0357DF1C}"/>
                </a:ext>
              </a:extLst>
            </p:cNvPr>
            <p:cNvSpPr txBox="1"/>
            <p:nvPr/>
          </p:nvSpPr>
          <p:spPr>
            <a:xfrm>
              <a:off x="7812360" y="77782"/>
              <a:ext cx="184746" cy="21539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spcAft>
                  <a:spcPct val="0"/>
                </a:spcAft>
                <a:defRPr lang="ko-KR"/>
              </a:pPr>
              <a:endParaRPr lang="ko-KR" altLang="en-US" sz="80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30"/>
                <a:ea typeface="-윤고딕330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5D9563FD-74C3-4722-B16F-BC4D92810C5C}"/>
              </a:ext>
            </a:extLst>
          </p:cNvPr>
          <p:cNvSpPr txBox="1"/>
          <p:nvPr/>
        </p:nvSpPr>
        <p:spPr>
          <a:xfrm>
            <a:off x="395536" y="548680"/>
            <a:ext cx="3584061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defRPr/>
            </a:pPr>
            <a:r>
              <a:rPr lang="en-US" altLang="ko-KR" sz="1600" b="1" spc="305" dirty="0" smtClean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85000"/>
                  </a:prstClr>
                </a:solidFill>
                <a:latin typeface="-윤고딕330"/>
              </a:rPr>
              <a:t>Google API </a:t>
            </a:r>
            <a:r>
              <a:rPr lang="ko-KR" altLang="en-US" sz="1600" b="1" spc="305" dirty="0" smtClean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85000"/>
                  </a:prstClr>
                </a:solidFill>
                <a:latin typeface="-윤고딕330"/>
              </a:rPr>
              <a:t>사용 </a:t>
            </a:r>
            <a:endParaRPr lang="ko-KR" altLang="en-US" sz="1600" b="1" dirty="0">
              <a:solidFill>
                <a:prstClr val="black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254" y="1222276"/>
            <a:ext cx="8626347" cy="3173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8339" y="4725144"/>
            <a:ext cx="6734175" cy="157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05963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5D9563FD-74C3-4722-B16F-BC4D92810C5C}"/>
              </a:ext>
            </a:extLst>
          </p:cNvPr>
          <p:cNvSpPr txBox="1"/>
          <p:nvPr/>
        </p:nvSpPr>
        <p:spPr>
          <a:xfrm>
            <a:off x="87839" y="152974"/>
            <a:ext cx="3584061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defRPr/>
            </a:pPr>
            <a:r>
              <a:rPr lang="en-US" altLang="ko-KR" sz="1600" b="1" spc="305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85000"/>
                  </a:prstClr>
                </a:solidFill>
                <a:latin typeface="-윤고딕330"/>
                <a:ea typeface="-윤고딕330"/>
              </a:rPr>
              <a:t>Ⅱ</a:t>
            </a:r>
            <a:r>
              <a:rPr lang="en-US" altLang="ko-KR" sz="1600" b="1" spc="304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40"/>
                <a:ea typeface="-윤고딕340"/>
              </a:rPr>
              <a:t>. </a:t>
            </a:r>
            <a:r>
              <a:rPr lang="ko-KR" altLang="en-US" sz="1600" b="1" spc="304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40"/>
                <a:ea typeface="-윤고딕340"/>
              </a:rPr>
              <a:t>진행 상황 </a:t>
            </a:r>
            <a:r>
              <a:rPr lang="en-US" altLang="ko-KR" sz="1600" b="1" spc="304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40"/>
                <a:ea typeface="-윤고딕340"/>
              </a:rPr>
              <a:t>- </a:t>
            </a:r>
            <a:r>
              <a:rPr lang="ko-KR" altLang="en-US" sz="1600" b="1" spc="304" dirty="0" err="1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40"/>
                <a:ea typeface="-윤고딕340"/>
              </a:rPr>
              <a:t>신세규</a:t>
            </a:r>
            <a:endParaRPr lang="ko-KR" altLang="en-US" sz="1600" b="1" dirty="0">
              <a:solidFill>
                <a:prstClr val="black"/>
              </a:solidFill>
            </a:endParaRPr>
          </a:p>
        </p:txBody>
      </p:sp>
      <p:grpSp>
        <p:nvGrpSpPr>
          <p:cNvPr id="9" name="그룹 2">
            <a:extLst>
              <a:ext uri="{FF2B5EF4-FFF2-40B4-BE49-F238E27FC236}">
                <a16:creationId xmlns="" xmlns:a16="http://schemas.microsoft.com/office/drawing/2014/main" id="{DF2F5842-EAC7-45FA-9562-2F1BE7E3F251}"/>
              </a:ext>
            </a:extLst>
          </p:cNvPr>
          <p:cNvGrpSpPr/>
          <p:nvPr/>
        </p:nvGrpSpPr>
        <p:grpSpPr>
          <a:xfrm>
            <a:off x="7632339" y="-135395"/>
            <a:ext cx="1404155" cy="720080"/>
            <a:chOff x="6937045" y="77782"/>
            <a:chExt cx="2016293" cy="468211"/>
          </a:xfrm>
        </p:grpSpPr>
        <p:sp>
          <p:nvSpPr>
            <p:cNvPr id="10" name="TextBox 9">
              <a:extLst>
                <a:ext uri="{FF2B5EF4-FFF2-40B4-BE49-F238E27FC236}">
                  <a16:creationId xmlns="" xmlns:a16="http://schemas.microsoft.com/office/drawing/2014/main" id="{FBEDB3F5-91D2-489B-B697-E01EF66C9052}"/>
                </a:ext>
              </a:extLst>
            </p:cNvPr>
            <p:cNvSpPr txBox="1"/>
            <p:nvPr/>
          </p:nvSpPr>
          <p:spPr>
            <a:xfrm>
              <a:off x="7280410" y="312027"/>
              <a:ext cx="1341748" cy="193186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algn="r">
                <a:spcBef>
                  <a:spcPct val="0"/>
                </a:spcBef>
                <a:spcAft>
                  <a:spcPct val="0"/>
                </a:spcAft>
                <a:defRPr lang="ko-KR"/>
              </a:pPr>
              <a:r>
                <a:rPr lang="ko-KR" altLang="en-US" sz="1400" b="1">
                  <a:ln w="9525">
                    <a:solidFill>
                      <a:prstClr val="white">
                        <a:lumMod val="95000"/>
                        <a:alpha val="0"/>
                      </a:prstClr>
                    </a:solidFill>
                  </a:ln>
                  <a:solidFill>
                    <a:prstClr val="white">
                      <a:lumMod val="95000"/>
                    </a:prstClr>
                  </a:solidFill>
                  <a:latin typeface="-윤고딕330"/>
                  <a:ea typeface="-윤고딕330"/>
                </a:rPr>
                <a:t>종합 설계</a:t>
              </a:r>
              <a:endParaRPr lang="ko-KR" altLang="en-US" sz="1400" b="1">
                <a:solidFill>
                  <a:prstClr val="white">
                    <a:lumMod val="95000"/>
                  </a:prstClr>
                </a:solidFill>
                <a:latin typeface="-윤고딕330"/>
                <a:ea typeface="-윤고딕330"/>
              </a:endParaRPr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="" xmlns:a16="http://schemas.microsoft.com/office/drawing/2014/main" id="{4CDED784-D634-4016-B658-771701100CC3}"/>
                </a:ext>
              </a:extLst>
            </p:cNvPr>
            <p:cNvCxnSpPr/>
            <p:nvPr/>
          </p:nvCxnSpPr>
          <p:spPr>
            <a:xfrm>
              <a:off x="6937045" y="265067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="" xmlns:a16="http://schemas.microsoft.com/office/drawing/2014/main" id="{55CB2632-2473-4B87-BE17-49C49A6CE57A}"/>
                </a:ext>
              </a:extLst>
            </p:cNvPr>
            <p:cNvCxnSpPr/>
            <p:nvPr/>
          </p:nvCxnSpPr>
          <p:spPr>
            <a:xfrm>
              <a:off x="6937045" y="545993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="" xmlns:a16="http://schemas.microsoft.com/office/drawing/2014/main" id="{C282D376-AD2E-4B7B-9198-69BE0357DF1C}"/>
                </a:ext>
              </a:extLst>
            </p:cNvPr>
            <p:cNvSpPr txBox="1"/>
            <p:nvPr/>
          </p:nvSpPr>
          <p:spPr>
            <a:xfrm>
              <a:off x="7812360" y="77782"/>
              <a:ext cx="184746" cy="21539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spcAft>
                  <a:spcPct val="0"/>
                </a:spcAft>
                <a:defRPr lang="ko-KR"/>
              </a:pPr>
              <a:endParaRPr lang="ko-KR" altLang="en-US" sz="80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30"/>
                <a:ea typeface="-윤고딕330"/>
              </a:endParaRPr>
            </a:p>
          </p:txBody>
        </p:sp>
      </p:grpSp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2331" y="854839"/>
            <a:ext cx="6095728" cy="50718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9656" y="1062484"/>
            <a:ext cx="3095625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5974" y="1473001"/>
            <a:ext cx="5153025" cy="18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9050" y="1844824"/>
            <a:ext cx="5667375" cy="96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5974" y="3125341"/>
            <a:ext cx="5667375" cy="2390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5D9563FD-74C3-4722-B16F-BC4D92810C5C}"/>
              </a:ext>
            </a:extLst>
          </p:cNvPr>
          <p:cNvSpPr txBox="1"/>
          <p:nvPr/>
        </p:nvSpPr>
        <p:spPr>
          <a:xfrm>
            <a:off x="395536" y="548680"/>
            <a:ext cx="4719389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defRPr/>
            </a:pPr>
            <a:r>
              <a:rPr lang="en-US" altLang="ko-KR" sz="1600" b="1" spc="305" dirty="0" smtClean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85000"/>
                  </a:prstClr>
                </a:solidFill>
                <a:latin typeface="-윤고딕330"/>
              </a:rPr>
              <a:t>Google API </a:t>
            </a:r>
            <a:r>
              <a:rPr lang="ko-KR" altLang="en-US" sz="1600" b="1" spc="305" dirty="0" smtClean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85000"/>
                  </a:prstClr>
                </a:solidFill>
                <a:latin typeface="-윤고딕330"/>
              </a:rPr>
              <a:t>사용 </a:t>
            </a:r>
            <a:r>
              <a:rPr lang="en-US" altLang="ko-KR" sz="1600" b="1" spc="305" dirty="0" smtClean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85000"/>
                  </a:prstClr>
                </a:solidFill>
                <a:latin typeface="-윤고딕330"/>
              </a:rPr>
              <a:t>–</a:t>
            </a:r>
            <a:r>
              <a:rPr lang="en-US" altLang="ko-KR" sz="1600" b="1" spc="305" dirty="0" err="1" smtClean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85000"/>
                  </a:prstClr>
                </a:solidFill>
                <a:latin typeface="-윤고딕330"/>
              </a:rPr>
              <a:t>Quickstart</a:t>
            </a:r>
            <a:r>
              <a:rPr lang="en-US" altLang="ko-KR" sz="1600" b="1" spc="305" dirty="0" smtClean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85000"/>
                  </a:prstClr>
                </a:solidFill>
                <a:latin typeface="-윤고딕330"/>
              </a:rPr>
              <a:t> Test</a:t>
            </a:r>
            <a:endParaRPr lang="ko-KR" altLang="en-US" sz="16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6160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5D9563FD-74C3-4722-B16F-BC4D92810C5C}"/>
              </a:ext>
            </a:extLst>
          </p:cNvPr>
          <p:cNvSpPr txBox="1"/>
          <p:nvPr/>
        </p:nvSpPr>
        <p:spPr>
          <a:xfrm>
            <a:off x="87839" y="152974"/>
            <a:ext cx="3584061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defRPr/>
            </a:pPr>
            <a:r>
              <a:rPr lang="en-US" altLang="ko-KR" sz="1600" b="1" spc="305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85000"/>
                  </a:prstClr>
                </a:solidFill>
                <a:latin typeface="-윤고딕330"/>
                <a:ea typeface="-윤고딕330"/>
              </a:rPr>
              <a:t>Ⅱ</a:t>
            </a:r>
            <a:r>
              <a:rPr lang="en-US" altLang="ko-KR" sz="1600" b="1" spc="304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40"/>
                <a:ea typeface="-윤고딕340"/>
              </a:rPr>
              <a:t>. </a:t>
            </a:r>
            <a:r>
              <a:rPr lang="ko-KR" altLang="en-US" sz="1600" b="1" spc="304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40"/>
                <a:ea typeface="-윤고딕340"/>
              </a:rPr>
              <a:t>진행 상황 </a:t>
            </a:r>
            <a:r>
              <a:rPr lang="en-US" altLang="ko-KR" sz="1600" b="1" spc="304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40"/>
                <a:ea typeface="-윤고딕340"/>
              </a:rPr>
              <a:t>- </a:t>
            </a:r>
            <a:r>
              <a:rPr lang="ko-KR" altLang="en-US" sz="1600" b="1" spc="304" dirty="0" err="1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40"/>
                <a:ea typeface="-윤고딕340"/>
              </a:rPr>
              <a:t>신세규</a:t>
            </a:r>
            <a:endParaRPr lang="ko-KR" altLang="en-US" sz="1600" b="1" dirty="0">
              <a:solidFill>
                <a:prstClr val="black"/>
              </a:solidFill>
            </a:endParaRPr>
          </a:p>
        </p:txBody>
      </p:sp>
      <p:grpSp>
        <p:nvGrpSpPr>
          <p:cNvPr id="9" name="그룹 2">
            <a:extLst>
              <a:ext uri="{FF2B5EF4-FFF2-40B4-BE49-F238E27FC236}">
                <a16:creationId xmlns="" xmlns:a16="http://schemas.microsoft.com/office/drawing/2014/main" id="{DF2F5842-EAC7-45FA-9562-2F1BE7E3F251}"/>
              </a:ext>
            </a:extLst>
          </p:cNvPr>
          <p:cNvGrpSpPr/>
          <p:nvPr/>
        </p:nvGrpSpPr>
        <p:grpSpPr>
          <a:xfrm>
            <a:off x="7632339" y="-135395"/>
            <a:ext cx="1404155" cy="720080"/>
            <a:chOff x="6937045" y="77782"/>
            <a:chExt cx="2016293" cy="468211"/>
          </a:xfrm>
        </p:grpSpPr>
        <p:sp>
          <p:nvSpPr>
            <p:cNvPr id="10" name="TextBox 9">
              <a:extLst>
                <a:ext uri="{FF2B5EF4-FFF2-40B4-BE49-F238E27FC236}">
                  <a16:creationId xmlns="" xmlns:a16="http://schemas.microsoft.com/office/drawing/2014/main" id="{FBEDB3F5-91D2-489B-B697-E01EF66C9052}"/>
                </a:ext>
              </a:extLst>
            </p:cNvPr>
            <p:cNvSpPr txBox="1"/>
            <p:nvPr/>
          </p:nvSpPr>
          <p:spPr>
            <a:xfrm>
              <a:off x="7280410" y="312027"/>
              <a:ext cx="1341748" cy="193186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algn="r">
                <a:spcBef>
                  <a:spcPct val="0"/>
                </a:spcBef>
                <a:spcAft>
                  <a:spcPct val="0"/>
                </a:spcAft>
                <a:defRPr lang="ko-KR"/>
              </a:pPr>
              <a:r>
                <a:rPr lang="ko-KR" altLang="en-US" sz="1400" b="1">
                  <a:ln w="9525">
                    <a:solidFill>
                      <a:prstClr val="white">
                        <a:lumMod val="95000"/>
                        <a:alpha val="0"/>
                      </a:prstClr>
                    </a:solidFill>
                  </a:ln>
                  <a:solidFill>
                    <a:prstClr val="white">
                      <a:lumMod val="95000"/>
                    </a:prstClr>
                  </a:solidFill>
                  <a:latin typeface="-윤고딕330"/>
                  <a:ea typeface="-윤고딕330"/>
                </a:rPr>
                <a:t>종합 설계</a:t>
              </a:r>
              <a:endParaRPr lang="ko-KR" altLang="en-US" sz="1400" b="1">
                <a:solidFill>
                  <a:prstClr val="white">
                    <a:lumMod val="95000"/>
                  </a:prstClr>
                </a:solidFill>
                <a:latin typeface="-윤고딕330"/>
                <a:ea typeface="-윤고딕330"/>
              </a:endParaRPr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="" xmlns:a16="http://schemas.microsoft.com/office/drawing/2014/main" id="{4CDED784-D634-4016-B658-771701100CC3}"/>
                </a:ext>
              </a:extLst>
            </p:cNvPr>
            <p:cNvCxnSpPr/>
            <p:nvPr/>
          </p:nvCxnSpPr>
          <p:spPr>
            <a:xfrm>
              <a:off x="6937045" y="265067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="" xmlns:a16="http://schemas.microsoft.com/office/drawing/2014/main" id="{55CB2632-2473-4B87-BE17-49C49A6CE57A}"/>
                </a:ext>
              </a:extLst>
            </p:cNvPr>
            <p:cNvCxnSpPr/>
            <p:nvPr/>
          </p:nvCxnSpPr>
          <p:spPr>
            <a:xfrm>
              <a:off x="6937045" y="545993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="" xmlns:a16="http://schemas.microsoft.com/office/drawing/2014/main" id="{C282D376-AD2E-4B7B-9198-69BE0357DF1C}"/>
                </a:ext>
              </a:extLst>
            </p:cNvPr>
            <p:cNvSpPr txBox="1"/>
            <p:nvPr/>
          </p:nvSpPr>
          <p:spPr>
            <a:xfrm>
              <a:off x="7812360" y="77782"/>
              <a:ext cx="184746" cy="21539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spcAft>
                  <a:spcPct val="0"/>
                </a:spcAft>
                <a:defRPr lang="ko-KR"/>
              </a:pPr>
              <a:endParaRPr lang="ko-KR" altLang="en-US" sz="80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30"/>
                <a:ea typeface="-윤고딕330"/>
              </a:endParaRPr>
            </a:p>
          </p:txBody>
        </p:sp>
      </p:grp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033462"/>
            <a:ext cx="5572125" cy="479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000265"/>
            <a:ext cx="8054721" cy="6927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직사각형 21"/>
          <p:cNvSpPr/>
          <p:nvPr/>
        </p:nvSpPr>
        <p:spPr>
          <a:xfrm>
            <a:off x="395535" y="1130634"/>
            <a:ext cx="8054721" cy="42615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1904" y="1033462"/>
            <a:ext cx="5103644" cy="48712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1904" y="1000265"/>
            <a:ext cx="5274360" cy="5035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" name="Picture 1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970" y="3371081"/>
            <a:ext cx="8352928" cy="8915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5D9563FD-74C3-4722-B16F-BC4D92810C5C}"/>
              </a:ext>
            </a:extLst>
          </p:cNvPr>
          <p:cNvSpPr txBox="1"/>
          <p:nvPr/>
        </p:nvSpPr>
        <p:spPr>
          <a:xfrm>
            <a:off x="395536" y="548680"/>
            <a:ext cx="3584061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defRPr/>
            </a:pPr>
            <a:r>
              <a:rPr lang="en-US" altLang="ko-KR" sz="1600" b="1" spc="305" dirty="0" smtClean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85000"/>
                  </a:prstClr>
                </a:solidFill>
                <a:latin typeface="-윤고딕330"/>
              </a:rPr>
              <a:t>Google API </a:t>
            </a:r>
            <a:r>
              <a:rPr lang="ko-KR" altLang="en-US" sz="1600" b="1" spc="305" dirty="0" smtClean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85000"/>
                  </a:prstClr>
                </a:solidFill>
                <a:latin typeface="-윤고딕330"/>
              </a:rPr>
              <a:t>사용 </a:t>
            </a:r>
            <a:r>
              <a:rPr lang="en-US" altLang="ko-KR" sz="1600" b="1" spc="305" dirty="0" smtClean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85000"/>
                  </a:prstClr>
                </a:solidFill>
                <a:latin typeface="-윤고딕330"/>
              </a:rPr>
              <a:t>- </a:t>
            </a:r>
            <a:r>
              <a:rPr lang="ko-KR" altLang="en-US" sz="1600" b="1" spc="305" dirty="0" smtClean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85000"/>
                  </a:prstClr>
                </a:solidFill>
                <a:latin typeface="-윤고딕330"/>
              </a:rPr>
              <a:t>코드분석</a:t>
            </a:r>
            <a:endParaRPr lang="ko-KR" altLang="en-US" sz="16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5276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5D9563FD-74C3-4722-B16F-BC4D92810C5C}"/>
              </a:ext>
            </a:extLst>
          </p:cNvPr>
          <p:cNvSpPr txBox="1"/>
          <p:nvPr/>
        </p:nvSpPr>
        <p:spPr>
          <a:xfrm>
            <a:off x="87839" y="152974"/>
            <a:ext cx="3584061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defRPr/>
            </a:pPr>
            <a:r>
              <a:rPr lang="en-US" altLang="ko-KR" sz="1600" b="1" spc="305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85000"/>
                  </a:prstClr>
                </a:solidFill>
                <a:latin typeface="-윤고딕330"/>
                <a:ea typeface="-윤고딕330"/>
              </a:rPr>
              <a:t>Ⅱ</a:t>
            </a:r>
            <a:r>
              <a:rPr lang="en-US" altLang="ko-KR" sz="1600" b="1" spc="304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40"/>
                <a:ea typeface="-윤고딕340"/>
              </a:rPr>
              <a:t>. </a:t>
            </a:r>
            <a:r>
              <a:rPr lang="ko-KR" altLang="en-US" sz="1600" b="1" spc="304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40"/>
                <a:ea typeface="-윤고딕340"/>
              </a:rPr>
              <a:t>진행 상황 </a:t>
            </a:r>
            <a:r>
              <a:rPr lang="en-US" altLang="ko-KR" sz="1600" b="1" spc="304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40"/>
                <a:ea typeface="-윤고딕340"/>
              </a:rPr>
              <a:t>- </a:t>
            </a:r>
            <a:r>
              <a:rPr lang="ko-KR" altLang="en-US" sz="1600" b="1" spc="304" dirty="0" err="1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40"/>
                <a:ea typeface="-윤고딕340"/>
              </a:rPr>
              <a:t>신세규</a:t>
            </a:r>
            <a:endParaRPr lang="ko-KR" altLang="en-US" sz="1600" b="1" dirty="0">
              <a:solidFill>
                <a:prstClr val="black"/>
              </a:solidFill>
            </a:endParaRPr>
          </a:p>
        </p:txBody>
      </p:sp>
      <p:grpSp>
        <p:nvGrpSpPr>
          <p:cNvPr id="9" name="그룹 2">
            <a:extLst>
              <a:ext uri="{FF2B5EF4-FFF2-40B4-BE49-F238E27FC236}">
                <a16:creationId xmlns="" xmlns:a16="http://schemas.microsoft.com/office/drawing/2014/main" id="{DF2F5842-EAC7-45FA-9562-2F1BE7E3F251}"/>
              </a:ext>
            </a:extLst>
          </p:cNvPr>
          <p:cNvGrpSpPr/>
          <p:nvPr/>
        </p:nvGrpSpPr>
        <p:grpSpPr>
          <a:xfrm>
            <a:off x="7632339" y="-135395"/>
            <a:ext cx="1404155" cy="720080"/>
            <a:chOff x="6937045" y="77782"/>
            <a:chExt cx="2016293" cy="468211"/>
          </a:xfrm>
        </p:grpSpPr>
        <p:sp>
          <p:nvSpPr>
            <p:cNvPr id="10" name="TextBox 9">
              <a:extLst>
                <a:ext uri="{FF2B5EF4-FFF2-40B4-BE49-F238E27FC236}">
                  <a16:creationId xmlns="" xmlns:a16="http://schemas.microsoft.com/office/drawing/2014/main" id="{FBEDB3F5-91D2-489B-B697-E01EF66C9052}"/>
                </a:ext>
              </a:extLst>
            </p:cNvPr>
            <p:cNvSpPr txBox="1"/>
            <p:nvPr/>
          </p:nvSpPr>
          <p:spPr>
            <a:xfrm>
              <a:off x="7280410" y="312027"/>
              <a:ext cx="1341748" cy="193186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algn="r">
                <a:spcBef>
                  <a:spcPct val="0"/>
                </a:spcBef>
                <a:spcAft>
                  <a:spcPct val="0"/>
                </a:spcAft>
                <a:defRPr lang="ko-KR"/>
              </a:pPr>
              <a:r>
                <a:rPr lang="ko-KR" altLang="en-US" sz="1400" b="1">
                  <a:ln w="9525">
                    <a:solidFill>
                      <a:prstClr val="white">
                        <a:lumMod val="95000"/>
                        <a:alpha val="0"/>
                      </a:prstClr>
                    </a:solidFill>
                  </a:ln>
                  <a:solidFill>
                    <a:prstClr val="white">
                      <a:lumMod val="95000"/>
                    </a:prstClr>
                  </a:solidFill>
                  <a:latin typeface="-윤고딕330"/>
                  <a:ea typeface="-윤고딕330"/>
                </a:rPr>
                <a:t>종합 설계</a:t>
              </a:r>
              <a:endParaRPr lang="ko-KR" altLang="en-US" sz="1400" b="1">
                <a:solidFill>
                  <a:prstClr val="white">
                    <a:lumMod val="95000"/>
                  </a:prstClr>
                </a:solidFill>
                <a:latin typeface="-윤고딕330"/>
                <a:ea typeface="-윤고딕330"/>
              </a:endParaRPr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="" xmlns:a16="http://schemas.microsoft.com/office/drawing/2014/main" id="{4CDED784-D634-4016-B658-771701100CC3}"/>
                </a:ext>
              </a:extLst>
            </p:cNvPr>
            <p:cNvCxnSpPr/>
            <p:nvPr/>
          </p:nvCxnSpPr>
          <p:spPr>
            <a:xfrm>
              <a:off x="6937045" y="265067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="" xmlns:a16="http://schemas.microsoft.com/office/drawing/2014/main" id="{55CB2632-2473-4B87-BE17-49C49A6CE57A}"/>
                </a:ext>
              </a:extLst>
            </p:cNvPr>
            <p:cNvCxnSpPr/>
            <p:nvPr/>
          </p:nvCxnSpPr>
          <p:spPr>
            <a:xfrm>
              <a:off x="6937045" y="545993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="" xmlns:a16="http://schemas.microsoft.com/office/drawing/2014/main" id="{C282D376-AD2E-4B7B-9198-69BE0357DF1C}"/>
                </a:ext>
              </a:extLst>
            </p:cNvPr>
            <p:cNvSpPr txBox="1"/>
            <p:nvPr/>
          </p:nvSpPr>
          <p:spPr>
            <a:xfrm>
              <a:off x="7812360" y="77782"/>
              <a:ext cx="184746" cy="21539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spcAft>
                  <a:spcPct val="0"/>
                </a:spcAft>
                <a:defRPr lang="ko-KR"/>
              </a:pPr>
              <a:endParaRPr lang="ko-KR" altLang="en-US" sz="80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30"/>
                <a:ea typeface="-윤고딕330"/>
              </a:endParaRPr>
            </a:p>
          </p:txBody>
        </p:sp>
      </p:grpSp>
      <p:pic>
        <p:nvPicPr>
          <p:cNvPr id="1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797" y="1052736"/>
            <a:ext cx="6051599" cy="5185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직사각형 15"/>
          <p:cNvSpPr/>
          <p:nvPr/>
        </p:nvSpPr>
        <p:spPr>
          <a:xfrm>
            <a:off x="1259632" y="1988840"/>
            <a:ext cx="4362048" cy="4320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5D9563FD-74C3-4722-B16F-BC4D92810C5C}"/>
              </a:ext>
            </a:extLst>
          </p:cNvPr>
          <p:cNvSpPr txBox="1"/>
          <p:nvPr/>
        </p:nvSpPr>
        <p:spPr>
          <a:xfrm>
            <a:off x="395536" y="548680"/>
            <a:ext cx="3584061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defRPr/>
            </a:pPr>
            <a:r>
              <a:rPr lang="en-US" altLang="ko-KR" sz="1600" b="1" spc="305" dirty="0" smtClean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85000"/>
                  </a:prstClr>
                </a:solidFill>
                <a:latin typeface="-윤고딕330"/>
              </a:rPr>
              <a:t>Google API </a:t>
            </a:r>
            <a:r>
              <a:rPr lang="ko-KR" altLang="en-US" sz="1600" b="1" spc="305" dirty="0" smtClean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85000"/>
                  </a:prstClr>
                </a:solidFill>
                <a:latin typeface="-윤고딕330"/>
              </a:rPr>
              <a:t>사용 </a:t>
            </a:r>
            <a:r>
              <a:rPr lang="en-US" altLang="ko-KR" sz="1600" b="1" spc="305" dirty="0" smtClean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85000"/>
                  </a:prstClr>
                </a:solidFill>
                <a:latin typeface="-윤고딕330"/>
              </a:rPr>
              <a:t>- </a:t>
            </a:r>
            <a:r>
              <a:rPr lang="ko-KR" altLang="en-US" sz="1600" b="1" spc="305" dirty="0" smtClean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85000"/>
                  </a:prstClr>
                </a:solidFill>
                <a:latin typeface="-윤고딕330"/>
              </a:rPr>
              <a:t>코드분석</a:t>
            </a:r>
            <a:endParaRPr lang="ko-KR" altLang="en-US" sz="16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5378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5D9563FD-74C3-4722-B16F-BC4D92810C5C}"/>
              </a:ext>
            </a:extLst>
          </p:cNvPr>
          <p:cNvSpPr txBox="1"/>
          <p:nvPr/>
        </p:nvSpPr>
        <p:spPr>
          <a:xfrm>
            <a:off x="87839" y="152974"/>
            <a:ext cx="3584061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defRPr/>
            </a:pPr>
            <a:r>
              <a:rPr lang="en-US" altLang="ko-KR" sz="1600" b="1" spc="305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85000"/>
                  </a:prstClr>
                </a:solidFill>
                <a:latin typeface="-윤고딕330"/>
                <a:ea typeface="-윤고딕330"/>
              </a:rPr>
              <a:t>Ⅱ</a:t>
            </a:r>
            <a:r>
              <a:rPr lang="en-US" altLang="ko-KR" sz="1600" b="1" spc="304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40"/>
                <a:ea typeface="-윤고딕340"/>
              </a:rPr>
              <a:t>. </a:t>
            </a:r>
            <a:r>
              <a:rPr lang="ko-KR" altLang="en-US" sz="1600" b="1" spc="304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40"/>
                <a:ea typeface="-윤고딕340"/>
              </a:rPr>
              <a:t>진행 상황 </a:t>
            </a:r>
            <a:r>
              <a:rPr lang="en-US" altLang="ko-KR" sz="1600" b="1" spc="304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40"/>
                <a:ea typeface="-윤고딕340"/>
              </a:rPr>
              <a:t>- </a:t>
            </a:r>
            <a:r>
              <a:rPr lang="ko-KR" altLang="en-US" sz="1600" b="1" spc="304" dirty="0" err="1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40"/>
                <a:ea typeface="-윤고딕340"/>
              </a:rPr>
              <a:t>신세규</a:t>
            </a:r>
            <a:endParaRPr lang="ko-KR" altLang="en-US" sz="1600" b="1" dirty="0">
              <a:solidFill>
                <a:prstClr val="black"/>
              </a:solidFill>
            </a:endParaRPr>
          </a:p>
        </p:txBody>
      </p:sp>
      <p:grpSp>
        <p:nvGrpSpPr>
          <p:cNvPr id="9" name="그룹 2">
            <a:extLst>
              <a:ext uri="{FF2B5EF4-FFF2-40B4-BE49-F238E27FC236}">
                <a16:creationId xmlns="" xmlns:a16="http://schemas.microsoft.com/office/drawing/2014/main" id="{DF2F5842-EAC7-45FA-9562-2F1BE7E3F251}"/>
              </a:ext>
            </a:extLst>
          </p:cNvPr>
          <p:cNvGrpSpPr/>
          <p:nvPr/>
        </p:nvGrpSpPr>
        <p:grpSpPr>
          <a:xfrm>
            <a:off x="7632339" y="-135395"/>
            <a:ext cx="1404155" cy="720080"/>
            <a:chOff x="6937045" y="77782"/>
            <a:chExt cx="2016293" cy="468211"/>
          </a:xfrm>
        </p:grpSpPr>
        <p:sp>
          <p:nvSpPr>
            <p:cNvPr id="10" name="TextBox 9">
              <a:extLst>
                <a:ext uri="{FF2B5EF4-FFF2-40B4-BE49-F238E27FC236}">
                  <a16:creationId xmlns="" xmlns:a16="http://schemas.microsoft.com/office/drawing/2014/main" id="{FBEDB3F5-91D2-489B-B697-E01EF66C9052}"/>
                </a:ext>
              </a:extLst>
            </p:cNvPr>
            <p:cNvSpPr txBox="1"/>
            <p:nvPr/>
          </p:nvSpPr>
          <p:spPr>
            <a:xfrm>
              <a:off x="7280410" y="312027"/>
              <a:ext cx="1341748" cy="193186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algn="r">
                <a:spcBef>
                  <a:spcPct val="0"/>
                </a:spcBef>
                <a:spcAft>
                  <a:spcPct val="0"/>
                </a:spcAft>
                <a:defRPr lang="ko-KR"/>
              </a:pPr>
              <a:r>
                <a:rPr lang="ko-KR" altLang="en-US" sz="1400" b="1">
                  <a:ln w="9525">
                    <a:solidFill>
                      <a:prstClr val="white">
                        <a:lumMod val="95000"/>
                        <a:alpha val="0"/>
                      </a:prstClr>
                    </a:solidFill>
                  </a:ln>
                  <a:solidFill>
                    <a:prstClr val="white">
                      <a:lumMod val="95000"/>
                    </a:prstClr>
                  </a:solidFill>
                  <a:latin typeface="-윤고딕330"/>
                  <a:ea typeface="-윤고딕330"/>
                </a:rPr>
                <a:t>종합 설계</a:t>
              </a:r>
              <a:endParaRPr lang="ko-KR" altLang="en-US" sz="1400" b="1">
                <a:solidFill>
                  <a:prstClr val="white">
                    <a:lumMod val="95000"/>
                  </a:prstClr>
                </a:solidFill>
                <a:latin typeface="-윤고딕330"/>
                <a:ea typeface="-윤고딕330"/>
              </a:endParaRPr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="" xmlns:a16="http://schemas.microsoft.com/office/drawing/2014/main" id="{4CDED784-D634-4016-B658-771701100CC3}"/>
                </a:ext>
              </a:extLst>
            </p:cNvPr>
            <p:cNvCxnSpPr/>
            <p:nvPr/>
          </p:nvCxnSpPr>
          <p:spPr>
            <a:xfrm>
              <a:off x="6937045" y="265067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="" xmlns:a16="http://schemas.microsoft.com/office/drawing/2014/main" id="{55CB2632-2473-4B87-BE17-49C49A6CE57A}"/>
                </a:ext>
              </a:extLst>
            </p:cNvPr>
            <p:cNvCxnSpPr/>
            <p:nvPr/>
          </p:nvCxnSpPr>
          <p:spPr>
            <a:xfrm>
              <a:off x="6937045" y="545993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="" xmlns:a16="http://schemas.microsoft.com/office/drawing/2014/main" id="{C282D376-AD2E-4B7B-9198-69BE0357DF1C}"/>
                </a:ext>
              </a:extLst>
            </p:cNvPr>
            <p:cNvSpPr txBox="1"/>
            <p:nvPr/>
          </p:nvSpPr>
          <p:spPr>
            <a:xfrm>
              <a:off x="7812360" y="77782"/>
              <a:ext cx="184746" cy="21539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spcAft>
                  <a:spcPct val="0"/>
                </a:spcAft>
                <a:defRPr lang="ko-KR"/>
              </a:pPr>
              <a:endParaRPr lang="ko-KR" altLang="en-US" sz="80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30"/>
                <a:ea typeface="-윤고딕330"/>
              </a:endParaRPr>
            </a:p>
          </p:txBody>
        </p:sp>
      </p:grp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795" y="887234"/>
            <a:ext cx="7776864" cy="57245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5261" y="4869160"/>
            <a:ext cx="5554812" cy="1656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5D9563FD-74C3-4722-B16F-BC4D92810C5C}"/>
              </a:ext>
            </a:extLst>
          </p:cNvPr>
          <p:cNvSpPr txBox="1"/>
          <p:nvPr/>
        </p:nvSpPr>
        <p:spPr>
          <a:xfrm>
            <a:off x="395536" y="548680"/>
            <a:ext cx="4054691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defRPr/>
            </a:pPr>
            <a:r>
              <a:rPr lang="en-US" altLang="ko-KR" sz="1600" b="1" spc="305" dirty="0" smtClean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85000"/>
                  </a:prstClr>
                </a:solidFill>
                <a:latin typeface="-윤고딕330"/>
              </a:rPr>
              <a:t>Google API </a:t>
            </a:r>
            <a:r>
              <a:rPr lang="ko-KR" altLang="en-US" sz="1600" b="1" spc="305" dirty="0" smtClean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85000"/>
                  </a:prstClr>
                </a:solidFill>
                <a:latin typeface="-윤고딕330"/>
              </a:rPr>
              <a:t>사용 </a:t>
            </a:r>
            <a:r>
              <a:rPr lang="en-US" altLang="ko-KR" sz="1600" b="1" spc="305" dirty="0" smtClean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85000"/>
                  </a:prstClr>
                </a:solidFill>
                <a:latin typeface="-윤고딕330"/>
              </a:rPr>
              <a:t>– </a:t>
            </a:r>
            <a:r>
              <a:rPr lang="ko-KR" altLang="en-US" sz="1600" b="1" spc="305" dirty="0" smtClean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85000"/>
                  </a:prstClr>
                </a:solidFill>
                <a:latin typeface="-윤고딕330"/>
              </a:rPr>
              <a:t>결과 확인</a:t>
            </a:r>
            <a:endParaRPr lang="ko-KR" altLang="en-US" sz="16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9161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5D9563FD-74C3-4722-B16F-BC4D92810C5C}"/>
              </a:ext>
            </a:extLst>
          </p:cNvPr>
          <p:cNvSpPr txBox="1"/>
          <p:nvPr/>
        </p:nvSpPr>
        <p:spPr>
          <a:xfrm>
            <a:off x="87839" y="152974"/>
            <a:ext cx="3584061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defRPr/>
            </a:pPr>
            <a:r>
              <a:rPr lang="en-US" altLang="ko-KR" sz="1600" b="1" spc="305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85000"/>
                  </a:prstClr>
                </a:solidFill>
                <a:latin typeface="-윤고딕330"/>
                <a:ea typeface="-윤고딕330"/>
              </a:rPr>
              <a:t>Ⅱ</a:t>
            </a:r>
            <a:r>
              <a:rPr lang="en-US" altLang="ko-KR" sz="1600" b="1" spc="304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40"/>
                <a:ea typeface="-윤고딕340"/>
              </a:rPr>
              <a:t>. </a:t>
            </a:r>
            <a:r>
              <a:rPr lang="ko-KR" altLang="en-US" sz="1600" b="1" spc="304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40"/>
                <a:ea typeface="-윤고딕340"/>
              </a:rPr>
              <a:t>진행 상황 </a:t>
            </a:r>
            <a:r>
              <a:rPr lang="en-US" altLang="ko-KR" sz="1600" b="1" spc="304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40"/>
                <a:ea typeface="-윤고딕340"/>
              </a:rPr>
              <a:t>- </a:t>
            </a:r>
            <a:r>
              <a:rPr lang="ko-KR" altLang="en-US" sz="1600" b="1" spc="304" dirty="0" err="1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40"/>
                <a:ea typeface="-윤고딕340"/>
              </a:rPr>
              <a:t>신세규</a:t>
            </a:r>
            <a:endParaRPr lang="ko-KR" altLang="en-US" sz="1600" b="1" dirty="0">
              <a:solidFill>
                <a:prstClr val="black"/>
              </a:solidFill>
            </a:endParaRPr>
          </a:p>
        </p:txBody>
      </p:sp>
      <p:grpSp>
        <p:nvGrpSpPr>
          <p:cNvPr id="9" name="그룹 2">
            <a:extLst>
              <a:ext uri="{FF2B5EF4-FFF2-40B4-BE49-F238E27FC236}">
                <a16:creationId xmlns="" xmlns:a16="http://schemas.microsoft.com/office/drawing/2014/main" id="{DF2F5842-EAC7-45FA-9562-2F1BE7E3F251}"/>
              </a:ext>
            </a:extLst>
          </p:cNvPr>
          <p:cNvGrpSpPr/>
          <p:nvPr/>
        </p:nvGrpSpPr>
        <p:grpSpPr>
          <a:xfrm>
            <a:off x="7632339" y="-135395"/>
            <a:ext cx="1404155" cy="720080"/>
            <a:chOff x="6937045" y="77782"/>
            <a:chExt cx="2016293" cy="468211"/>
          </a:xfrm>
        </p:grpSpPr>
        <p:sp>
          <p:nvSpPr>
            <p:cNvPr id="10" name="TextBox 9">
              <a:extLst>
                <a:ext uri="{FF2B5EF4-FFF2-40B4-BE49-F238E27FC236}">
                  <a16:creationId xmlns="" xmlns:a16="http://schemas.microsoft.com/office/drawing/2014/main" id="{FBEDB3F5-91D2-489B-B697-E01EF66C9052}"/>
                </a:ext>
              </a:extLst>
            </p:cNvPr>
            <p:cNvSpPr txBox="1"/>
            <p:nvPr/>
          </p:nvSpPr>
          <p:spPr>
            <a:xfrm>
              <a:off x="7280410" y="312027"/>
              <a:ext cx="1341748" cy="193186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algn="r">
                <a:spcBef>
                  <a:spcPct val="0"/>
                </a:spcBef>
                <a:spcAft>
                  <a:spcPct val="0"/>
                </a:spcAft>
                <a:defRPr lang="ko-KR"/>
              </a:pPr>
              <a:r>
                <a:rPr lang="ko-KR" altLang="en-US" sz="1400" b="1">
                  <a:ln w="9525">
                    <a:solidFill>
                      <a:prstClr val="white">
                        <a:lumMod val="95000"/>
                        <a:alpha val="0"/>
                      </a:prstClr>
                    </a:solidFill>
                  </a:ln>
                  <a:solidFill>
                    <a:prstClr val="white">
                      <a:lumMod val="95000"/>
                    </a:prstClr>
                  </a:solidFill>
                  <a:latin typeface="-윤고딕330"/>
                  <a:ea typeface="-윤고딕330"/>
                </a:rPr>
                <a:t>종합 설계</a:t>
              </a:r>
              <a:endParaRPr lang="ko-KR" altLang="en-US" sz="1400" b="1">
                <a:solidFill>
                  <a:prstClr val="white">
                    <a:lumMod val="95000"/>
                  </a:prstClr>
                </a:solidFill>
                <a:latin typeface="-윤고딕330"/>
                <a:ea typeface="-윤고딕330"/>
              </a:endParaRPr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="" xmlns:a16="http://schemas.microsoft.com/office/drawing/2014/main" id="{4CDED784-D634-4016-B658-771701100CC3}"/>
                </a:ext>
              </a:extLst>
            </p:cNvPr>
            <p:cNvCxnSpPr/>
            <p:nvPr/>
          </p:nvCxnSpPr>
          <p:spPr>
            <a:xfrm>
              <a:off x="6937045" y="265067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="" xmlns:a16="http://schemas.microsoft.com/office/drawing/2014/main" id="{55CB2632-2473-4B87-BE17-49C49A6CE57A}"/>
                </a:ext>
              </a:extLst>
            </p:cNvPr>
            <p:cNvCxnSpPr/>
            <p:nvPr/>
          </p:nvCxnSpPr>
          <p:spPr>
            <a:xfrm>
              <a:off x="6937045" y="545993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="" xmlns:a16="http://schemas.microsoft.com/office/drawing/2014/main" id="{C282D376-AD2E-4B7B-9198-69BE0357DF1C}"/>
                </a:ext>
              </a:extLst>
            </p:cNvPr>
            <p:cNvSpPr txBox="1"/>
            <p:nvPr/>
          </p:nvSpPr>
          <p:spPr>
            <a:xfrm>
              <a:off x="7812360" y="77782"/>
              <a:ext cx="184746" cy="21539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spcAft>
                  <a:spcPct val="0"/>
                </a:spcAft>
                <a:defRPr lang="ko-KR"/>
              </a:pPr>
              <a:endParaRPr lang="ko-KR" altLang="en-US" sz="80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30"/>
                <a:ea typeface="-윤고딕330"/>
              </a:endParaRPr>
            </a:p>
          </p:txBody>
        </p:sp>
      </p:grp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72" y="1052736"/>
            <a:ext cx="5295453" cy="16349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73" y="2844924"/>
            <a:ext cx="4086225" cy="3514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5D9563FD-74C3-4722-B16F-BC4D92810C5C}"/>
              </a:ext>
            </a:extLst>
          </p:cNvPr>
          <p:cNvSpPr txBox="1"/>
          <p:nvPr/>
        </p:nvSpPr>
        <p:spPr>
          <a:xfrm>
            <a:off x="395536" y="548680"/>
            <a:ext cx="3584061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defRPr/>
            </a:pPr>
            <a:r>
              <a:rPr lang="en-US" altLang="ko-KR" sz="1600" b="1" spc="305" dirty="0" smtClean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85000"/>
                  </a:prstClr>
                </a:solidFill>
                <a:latin typeface="-윤고딕330"/>
              </a:rPr>
              <a:t>Google API </a:t>
            </a:r>
            <a:r>
              <a:rPr lang="ko-KR" altLang="en-US" sz="1600" b="1" spc="305" dirty="0" smtClean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85000"/>
                  </a:prstClr>
                </a:solidFill>
                <a:latin typeface="-윤고딕330"/>
              </a:rPr>
              <a:t>사용 </a:t>
            </a:r>
            <a:r>
              <a:rPr lang="en-US" altLang="ko-KR" sz="1600" b="1" spc="305" dirty="0" smtClean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85000"/>
                  </a:prstClr>
                </a:solidFill>
                <a:latin typeface="-윤고딕330"/>
              </a:rPr>
              <a:t>- </a:t>
            </a:r>
            <a:r>
              <a:rPr lang="ko-KR" altLang="en-US" sz="1600" b="1" spc="305" dirty="0" smtClean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85000"/>
                  </a:prstClr>
                </a:solidFill>
                <a:latin typeface="-윤고딕330"/>
              </a:rPr>
              <a:t>진행상황</a:t>
            </a:r>
            <a:endParaRPr lang="ko-KR" altLang="en-US" sz="16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4675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388</TotalTime>
  <Words>600</Words>
  <Application>Microsoft Office PowerPoint</Application>
  <PresentationFormat>화면 슬라이드 쇼(4:3)</PresentationFormat>
  <Paragraphs>69</Paragraphs>
  <Slides>10</Slides>
  <Notes>10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세규</dc:creator>
  <cp:lastModifiedBy>세규</cp:lastModifiedBy>
  <cp:revision>52</cp:revision>
  <dcterms:created xsi:type="dcterms:W3CDTF">2019-04-15T12:24:42Z</dcterms:created>
  <dcterms:modified xsi:type="dcterms:W3CDTF">2019-05-14T14:16:47Z</dcterms:modified>
</cp:coreProperties>
</file>