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74" r:id="rId1"/>
    <p:sldMasterId id="2147483775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0733" cy="6855173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4834"/>
    <p:restoredTop sz="10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874" y="685800"/>
            <a:ext cx="457225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sz="1200">
                <a:solidFill>
                  <a:srgbClr val="000000">
                    <a:alpha val="100000"/>
                  </a:srgbClr>
                </a:solidFill>
              </a:rPr>
              <a:t>//안드로이드에 있는 일정을 표현해주는 스마트시계로</a:t>
            </a:r>
            <a:endParaRPr sz="1200">
              <a:solidFill>
                <a:srgbClr val="000000">
                  <a:alpha val="100000"/>
                </a:srgbClr>
              </a:solidFill>
            </a:endParaRPr>
          </a:p>
          <a:p>
            <a:pPr>
              <a:defRPr/>
            </a:pPr>
            <a:r>
              <a:rPr sz="1200">
                <a:solidFill>
                  <a:srgbClr val="000000">
                    <a:alpha val="100000"/>
                  </a:srgbClr>
                </a:solidFill>
              </a:rPr>
              <a:t>현재시간을 알려주며 lcd를 통한 일정관리 피에조를 통한 알림기능</a:t>
            </a:r>
            <a:endParaRPr sz="1200">
              <a:solidFill>
                <a:srgbClr val="000000">
                  <a:alpha val="100000"/>
                </a:srgbClr>
              </a:solidFill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5" y="1599540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38" y="1599540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4" y="3982577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67" y="3982577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26942" y="6353597"/>
            <a:ext cx="205704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2018-11-25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6816" y="6353597"/>
            <a:ext cx="3085536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5184" y="6353597"/>
            <a:ext cx="205704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213A545-D3AD-4191-811C-A18058E8621E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Calibri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5" y="1599540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38" y="1599540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4" y="3982577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67" y="3982577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26942" y="6353597"/>
            <a:ext cx="205704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2018-11-25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6816" y="6353597"/>
            <a:ext cx="3085536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5184" y="6353597"/>
            <a:ext cx="205704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B67AA28-FFF4-4BA1-8B08-F2D8C090515E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Calibri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035" y="274524"/>
            <a:ext cx="8226658" cy="114252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35" y="1599540"/>
            <a:ext cx="8226658" cy="45240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6942" y="6353597"/>
            <a:ext cx="205704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2018-11-25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6816" y="6353597"/>
            <a:ext cx="3085536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5184" y="6353597"/>
            <a:ext cx="205704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558FFBA-C3D2-4491-956E-5F280850D28D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26942" y="363483"/>
            <a:ext cx="7885285" cy="1325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ea typeface="Arial"/>
                <a:sym typeface="Arial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6942" y="1823725"/>
            <a:ext cx="7885285" cy="43505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ea typeface="Arial"/>
                <a:sym typeface="Arial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ea typeface="Arial"/>
                <a:sym typeface="Arial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ea typeface="Arial"/>
                <a:sym typeface="Arial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ea typeface="Arial"/>
                <a:sym typeface="Arial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ea typeface="Arial"/>
                <a:sym typeface="Arial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6942" y="6353597"/>
            <a:ext cx="205704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2018-11-25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6816" y="6353597"/>
            <a:ext cx="3085536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5184" y="6353597"/>
            <a:ext cx="205704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EE05E121-FC25-4B01-AEE9-F8B9AD92642A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1.png"  /><Relationship Id="rId4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Relationship Id="rId3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Relationship Id="rId3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Relationship Id="rId3" Type="http://schemas.openxmlformats.org/officeDocument/2006/relationships/image" Target="../media/image18.png"  /><Relationship Id="rId4" Type="http://schemas.openxmlformats.org/officeDocument/2006/relationships/hyperlink" Target="http://techblog.textcube.com/153?t=c&amp;amp;i=0" TargetMode="External"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5.png"  /><Relationship Id="rId4" Type="http://schemas.openxmlformats.org/officeDocument/2006/relationships/image" Target="../media/image6.jpeg"  /><Relationship Id="rId5" Type="http://schemas.openxmlformats.org/officeDocument/2006/relationships/image" Target="../media/image7.png"  /><Relationship Id="rId6" Type="http://schemas.openxmlformats.org/officeDocument/2006/relationships/image" Target="../media/image8.jpeg"  /><Relationship Id="rId7" Type="http://schemas.openxmlformats.org/officeDocument/2006/relationships/image" Target="../media/image1.png"  /><Relationship Id="rId8" Type="http://schemas.openxmlformats.org/officeDocument/2006/relationships/image" Target="../media/image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Relationship Id="rId3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Relationship Id="rId3" Type="http://schemas.openxmlformats.org/officeDocument/2006/relationships/image" Target="../media/image12.png"  /><Relationship Id="rId4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1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vmlDrawing" Target="../drawings/vmlDrawing1.v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"/>
          <p:cNvSpPr/>
          <p:nvPr/>
        </p:nvSpPr>
        <p:spPr>
          <a:xfrm>
            <a:off x="0" y="0"/>
            <a:ext cx="9140733" cy="6855173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4101" name=""/>
          <p:cNvSpPr txBox="1"/>
          <p:nvPr/>
        </p:nvSpPr>
        <p:spPr>
          <a:xfrm>
            <a:off x="1563392" y="3222010"/>
            <a:ext cx="6013947" cy="5745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디지털시스템설계</a:t>
            </a:r>
            <a:endParaRPr xmlns:mc="http://schemas.openxmlformats.org/markup-compatibility/2006" xmlns:hp="http://schemas.haansoft.com/office/presentation/8.0" kumimoji="1" lang="ko-KR" altLang="en-US" sz="3200" b="0" i="0" mc:Ignorable="hp" hp:hslEmbossed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</p:txBody>
      </p:sp>
      <p:sp>
        <p:nvSpPr>
          <p:cNvPr id="4102" name=""/>
          <p:cNvSpPr txBox="1"/>
          <p:nvPr/>
        </p:nvSpPr>
        <p:spPr>
          <a:xfrm>
            <a:off x="3923581" y="4228344"/>
            <a:ext cx="3634725" cy="14538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1" i="0" baseline="0" mc:Ignorable="hp" hp:hslEmbossed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발표자  임예지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팀원  김원중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           김동욱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           신세규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</p:txBody>
      </p:sp>
      <p:pic>
        <p:nvPicPr>
          <p:cNvPr id="4103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837901" y="1712593"/>
            <a:ext cx="1463368" cy="14094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4104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426834" y="3999772"/>
            <a:ext cx="2142723" cy="19236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0327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0328" name=""/>
          <p:cNvSpPr txBox="1"/>
          <p:nvPr/>
        </p:nvSpPr>
        <p:spPr>
          <a:xfrm>
            <a:off x="252351" y="255532"/>
            <a:ext cx="3663304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종합회로도 </a:t>
            </a: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완성</a:t>
            </a: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595959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0329" name=""/>
          <p:cNvCxnSpPr/>
          <p:nvPr/>
        </p:nvCxnSpPr>
        <p:spPr>
          <a:xfrm rot="16200000" flipH="1">
            <a:off x="93661" y="501576"/>
            <a:ext cx="292037" cy="0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sp>
        <p:nvSpPr>
          <p:cNvPr id="10339" name="TextBox 3"/>
          <p:cNvSpPr txBox="1"/>
          <p:nvPr/>
        </p:nvSpPr>
        <p:spPr>
          <a:xfrm>
            <a:off x="1617258" y="1122722"/>
            <a:ext cx="5762160" cy="4808129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0" name="TextBox 4"/>
          <p:cNvSpPr txBox="1"/>
          <p:nvPr/>
        </p:nvSpPr>
        <p:spPr>
          <a:xfrm>
            <a:off x="2694884" y="6424315"/>
            <a:ext cx="1702280" cy="36760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Bluetooth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1" name="TextBox 5"/>
          <p:cNvSpPr txBox="1"/>
          <p:nvPr/>
        </p:nvSpPr>
        <p:spPr>
          <a:xfrm>
            <a:off x="5136161" y="6391883"/>
            <a:ext cx="1702280" cy="367269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android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2" name="TextBox 7"/>
          <p:cNvSpPr txBox="1"/>
          <p:nvPr/>
        </p:nvSpPr>
        <p:spPr>
          <a:xfrm>
            <a:off x="3915521" y="6295065"/>
            <a:ext cx="1702280" cy="3669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3" name="TextBox 8"/>
          <p:cNvSpPr txBox="1"/>
          <p:nvPr/>
        </p:nvSpPr>
        <p:spPr>
          <a:xfrm>
            <a:off x="3915523" y="6391883"/>
            <a:ext cx="1702280" cy="3672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4" name="TextBox 9"/>
          <p:cNvSpPr txBox="1"/>
          <p:nvPr/>
        </p:nvSpPr>
        <p:spPr>
          <a:xfrm>
            <a:off x="3924759" y="6517455"/>
            <a:ext cx="1702280" cy="3674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5" name="TextBox 10"/>
          <p:cNvSpPr txBox="1"/>
          <p:nvPr/>
        </p:nvSpPr>
        <p:spPr>
          <a:xfrm>
            <a:off x="5065843" y="4132481"/>
            <a:ext cx="1702280" cy="366766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piezo(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알림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6" name="TextBox 11"/>
          <p:cNvSpPr txBox="1"/>
          <p:nvPr/>
        </p:nvSpPr>
        <p:spPr>
          <a:xfrm>
            <a:off x="2354966" y="1486590"/>
            <a:ext cx="1702280" cy="87236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1K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7" name="TextBox 12"/>
          <p:cNvSpPr txBox="1"/>
          <p:nvPr/>
        </p:nvSpPr>
        <p:spPr>
          <a:xfrm>
            <a:off x="5065841" y="2848807"/>
            <a:ext cx="1702280" cy="90749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LCD(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8" name="TextBox 13"/>
          <p:cNvSpPr txBox="1"/>
          <p:nvPr/>
        </p:nvSpPr>
        <p:spPr>
          <a:xfrm>
            <a:off x="5420218" y="1486590"/>
            <a:ext cx="1702279" cy="359355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D_7seg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시계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9" name="TextBox 14"/>
          <p:cNvSpPr txBox="1"/>
          <p:nvPr/>
        </p:nvSpPr>
        <p:spPr>
          <a:xfrm>
            <a:off x="2354966" y="3007041"/>
            <a:ext cx="1728074" cy="36696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알람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50" name="직선 연결선 18"/>
          <p:cNvCxnSpPr/>
          <p:nvPr/>
        </p:nvCxnSpPr>
        <p:spPr>
          <a:xfrm rot="10800000">
            <a:off x="613607" y="1602248"/>
            <a:ext cx="1741360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351" name="TextBox 55"/>
          <p:cNvSpPr txBox="1"/>
          <p:nvPr/>
        </p:nvSpPr>
        <p:spPr>
          <a:xfrm>
            <a:off x="613608" y="1271510"/>
            <a:ext cx="943000" cy="298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2" name="TextBox 72"/>
          <p:cNvSpPr txBox="1"/>
          <p:nvPr/>
        </p:nvSpPr>
        <p:spPr>
          <a:xfrm>
            <a:off x="8171716" y="1688086"/>
            <a:ext cx="1141416" cy="3007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seg_data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3" name="TextBox 76"/>
          <p:cNvSpPr txBox="1"/>
          <p:nvPr/>
        </p:nvSpPr>
        <p:spPr>
          <a:xfrm>
            <a:off x="4070040" y="1306317"/>
            <a:ext cx="1835163" cy="3002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clk_1K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4" name="TextBox 73"/>
          <p:cNvSpPr txBox="1"/>
          <p:nvPr/>
        </p:nvSpPr>
        <p:spPr>
          <a:xfrm>
            <a:off x="8359837" y="2806669"/>
            <a:ext cx="390788" cy="3006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5" name="TextBox 14"/>
          <p:cNvSpPr txBox="1"/>
          <p:nvPr/>
        </p:nvSpPr>
        <p:spPr>
          <a:xfrm>
            <a:off x="2380759" y="5286939"/>
            <a:ext cx="1702280" cy="36652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56" name=""/>
          <p:cNvCxnSpPr/>
          <p:nvPr/>
        </p:nvCxnSpPr>
        <p:spPr>
          <a:xfrm rot="16200000">
            <a:off x="2846470" y="6038887"/>
            <a:ext cx="770855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7" name=""/>
          <p:cNvSpPr txBox="1"/>
          <p:nvPr/>
        </p:nvSpPr>
        <p:spPr>
          <a:xfrm>
            <a:off x="3231899" y="6046294"/>
            <a:ext cx="916971" cy="300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rs232</a:t>
            </a:r>
            <a:endParaRPr lang="en-US" altLang="ko-KR" sz="1400" b="1"/>
          </a:p>
        </p:txBody>
      </p:sp>
      <p:sp>
        <p:nvSpPr>
          <p:cNvPr id="10358" name="TextBox 11"/>
          <p:cNvSpPr txBox="1"/>
          <p:nvPr/>
        </p:nvSpPr>
        <p:spPr>
          <a:xfrm>
            <a:off x="2380758" y="3820158"/>
            <a:ext cx="1702280" cy="872427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100K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9" name="TextBox 73"/>
          <p:cNvSpPr txBox="1"/>
          <p:nvPr/>
        </p:nvSpPr>
        <p:spPr>
          <a:xfrm>
            <a:off x="8344234" y="3007041"/>
            <a:ext cx="390788" cy="3002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rs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60" name="TextBox 73"/>
          <p:cNvSpPr txBox="1"/>
          <p:nvPr/>
        </p:nvSpPr>
        <p:spPr>
          <a:xfrm>
            <a:off x="8318571" y="3256765"/>
            <a:ext cx="390788" cy="2998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rw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63" name=""/>
          <p:cNvCxnSpPr/>
          <p:nvPr/>
        </p:nvCxnSpPr>
        <p:spPr>
          <a:xfrm>
            <a:off x="6768125" y="4315675"/>
            <a:ext cx="15761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4" name=""/>
          <p:cNvSpPr txBox="1"/>
          <p:nvPr/>
        </p:nvSpPr>
        <p:spPr>
          <a:xfrm>
            <a:off x="8284332" y="4179167"/>
            <a:ext cx="916972" cy="319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/>
              <a:t>bell</a:t>
            </a:r>
            <a:endParaRPr lang="en-US" altLang="ko-KR" sz="1500"/>
          </a:p>
        </p:txBody>
      </p:sp>
      <p:cxnSp>
        <p:nvCxnSpPr>
          <p:cNvPr id="10365" name=""/>
          <p:cNvCxnSpPr/>
          <p:nvPr/>
        </p:nvCxnSpPr>
        <p:spPr>
          <a:xfrm>
            <a:off x="7133250" y="1522344"/>
            <a:ext cx="15761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6" name=""/>
          <p:cNvCxnSpPr/>
          <p:nvPr/>
        </p:nvCxnSpPr>
        <p:spPr>
          <a:xfrm>
            <a:off x="7122498" y="1666362"/>
            <a:ext cx="15761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7" name=""/>
          <p:cNvCxnSpPr/>
          <p:nvPr/>
        </p:nvCxnSpPr>
        <p:spPr>
          <a:xfrm flipV="1">
            <a:off x="6768125" y="3444513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8" name=""/>
          <p:cNvCxnSpPr/>
          <p:nvPr/>
        </p:nvCxnSpPr>
        <p:spPr>
          <a:xfrm flipV="1">
            <a:off x="6776214" y="3676237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9" name=""/>
          <p:cNvCxnSpPr/>
          <p:nvPr/>
        </p:nvCxnSpPr>
        <p:spPr>
          <a:xfrm flipV="1">
            <a:off x="6776214" y="3178551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0" name=""/>
          <p:cNvCxnSpPr/>
          <p:nvPr/>
        </p:nvCxnSpPr>
        <p:spPr>
          <a:xfrm flipV="1">
            <a:off x="6776214" y="2962524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1" name="직선 연결선 18"/>
          <p:cNvCxnSpPr/>
          <p:nvPr/>
        </p:nvCxnSpPr>
        <p:spPr>
          <a:xfrm rot="10800000">
            <a:off x="4057246" y="1594353"/>
            <a:ext cx="136730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372" name="TextBox 76"/>
          <p:cNvSpPr txBox="1"/>
          <p:nvPr/>
        </p:nvSpPr>
        <p:spPr>
          <a:xfrm>
            <a:off x="4057245" y="4042659"/>
            <a:ext cx="1835163" cy="29883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clk_100K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73" name="직선 연결선 18"/>
          <p:cNvCxnSpPr/>
          <p:nvPr/>
        </p:nvCxnSpPr>
        <p:spPr>
          <a:xfrm rot="10800000">
            <a:off x="4083039" y="4339018"/>
            <a:ext cx="97465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4" name="직선 연결선 61"/>
          <p:cNvCxnSpPr/>
          <p:nvPr/>
        </p:nvCxnSpPr>
        <p:spPr>
          <a:xfrm rot="5400000">
            <a:off x="-168068" y="3536378"/>
            <a:ext cx="3867642" cy="1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5" name="직선 연결선 18"/>
          <p:cNvCxnSpPr/>
          <p:nvPr/>
        </p:nvCxnSpPr>
        <p:spPr>
          <a:xfrm rot="10800000">
            <a:off x="1765754" y="4256372"/>
            <a:ext cx="61500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6" name="직선 연결선 18"/>
          <p:cNvCxnSpPr/>
          <p:nvPr/>
        </p:nvCxnSpPr>
        <p:spPr>
          <a:xfrm rot="10800000">
            <a:off x="1765754" y="5470201"/>
            <a:ext cx="61500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7" name=""/>
          <p:cNvCxnSpPr/>
          <p:nvPr/>
        </p:nvCxnSpPr>
        <p:spPr>
          <a:xfrm flipV="1">
            <a:off x="4070040" y="1738371"/>
            <a:ext cx="1368171" cy="3816477"/>
          </a:xfrm>
          <a:prstGeom prst="bentConnector3">
            <a:avLst>
              <a:gd name="adj1" fmla="val 50000"/>
            </a:avLst>
          </a:prstGeom>
          <a:ln w="19050">
            <a:solidFill>
              <a:srgbClr val="9d5c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8" name=""/>
          <p:cNvCxnSpPr/>
          <p:nvPr/>
        </p:nvCxnSpPr>
        <p:spPr>
          <a:xfrm>
            <a:off x="4113740" y="3106542"/>
            <a:ext cx="97212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9" name=""/>
          <p:cNvCxnSpPr/>
          <p:nvPr/>
        </p:nvCxnSpPr>
        <p:spPr>
          <a:xfrm>
            <a:off x="4106044" y="3211505"/>
            <a:ext cx="972121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1" name=""/>
          <p:cNvGrpSpPr/>
          <p:nvPr/>
        </p:nvGrpSpPr>
        <p:grpSpPr>
          <a:xfrm rot="0">
            <a:off x="2341824" y="1738371"/>
            <a:ext cx="4896613" cy="1340668"/>
            <a:chOff x="3215640" y="1124712"/>
            <a:chExt cx="4896613" cy="1340668"/>
          </a:xfrm>
        </p:grpSpPr>
        <p:cxnSp>
          <p:nvCxnSpPr>
            <p:cNvPr id="10382" name="직선 연결선 61"/>
            <p:cNvCxnSpPr/>
            <p:nvPr/>
          </p:nvCxnSpPr>
          <p:spPr>
            <a:xfrm rot="16200000" flipH="1">
              <a:off x="7777086" y="1459879"/>
              <a:ext cx="670333" cy="0"/>
            </a:xfrm>
            <a:prstGeom prst="line">
              <a:avLst/>
            </a:prstGeom>
            <a:noFill/>
            <a:ln w="19050" cap="flat" cmpd="sng" algn="ctr">
              <a:solidFill>
                <a:srgbClr val="9d5cbb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0383" name=""/>
            <p:cNvCxnSpPr/>
            <p:nvPr/>
          </p:nvCxnSpPr>
          <p:spPr>
            <a:xfrm rot="10800000" flipV="1">
              <a:off x="3215640" y="1795046"/>
              <a:ext cx="4893561" cy="670333"/>
            </a:xfrm>
            <a:prstGeom prst="bentConnector3">
              <a:avLst>
                <a:gd name="adj1" fmla="val 104398"/>
              </a:avLst>
            </a:prstGeom>
            <a:ln w="19050">
              <a:solidFill>
                <a:srgbClr val="9d5cb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4" name="직선 연결선 61"/>
            <p:cNvCxnSpPr/>
            <p:nvPr/>
          </p:nvCxnSpPr>
          <p:spPr>
            <a:xfrm>
              <a:off x="7996314" y="1124712"/>
              <a:ext cx="115938" cy="0"/>
            </a:xfrm>
            <a:prstGeom prst="line">
              <a:avLst/>
            </a:prstGeom>
            <a:noFill/>
            <a:ln w="19050" cap="flat" cmpd="sng" algn="ctr">
              <a:solidFill>
                <a:srgbClr val="9d5cbb">
                  <a:alpha val="100000"/>
                </a:srgbClr>
              </a:solidFill>
              <a:prstDash val="solid"/>
              <a:miter/>
            </a:ln>
          </p:spPr>
        </p:cxnSp>
      </p:grpSp>
      <p:grpSp>
        <p:nvGrpSpPr>
          <p:cNvPr id="10385" name=""/>
          <p:cNvGrpSpPr/>
          <p:nvPr/>
        </p:nvGrpSpPr>
        <p:grpSpPr>
          <a:xfrm rot="0">
            <a:off x="2161801" y="3322569"/>
            <a:ext cx="1921237" cy="2147631"/>
            <a:chOff x="3035617" y="2708910"/>
            <a:chExt cx="1921237" cy="2147631"/>
          </a:xfrm>
        </p:grpSpPr>
        <p:cxnSp>
          <p:nvCxnSpPr>
            <p:cNvPr id="10386" name=""/>
            <p:cNvCxnSpPr/>
            <p:nvPr/>
          </p:nvCxnSpPr>
          <p:spPr>
            <a:xfrm>
              <a:off x="3035617" y="4149090"/>
              <a:ext cx="1921237" cy="707451"/>
            </a:xfrm>
            <a:prstGeom prst="bentConnector3">
              <a:avLst>
                <a:gd name="adj1" fmla="val 128845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7" name=""/>
            <p:cNvCxnSpPr/>
            <p:nvPr/>
          </p:nvCxnSpPr>
          <p:spPr>
            <a:xfrm rot="16200000">
              <a:off x="2405538" y="3338988"/>
              <a:ext cx="1440180" cy="180022"/>
            </a:xfrm>
            <a:prstGeom prst="bentConnector2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88" name=""/>
          <p:cNvGrpSpPr/>
          <p:nvPr/>
        </p:nvGrpSpPr>
        <p:grpSpPr>
          <a:xfrm rot="0">
            <a:off x="2017783" y="3214555"/>
            <a:ext cx="2052256" cy="2168652"/>
            <a:chOff x="2891599" y="2600896"/>
            <a:chExt cx="2052256" cy="2168652"/>
          </a:xfrm>
        </p:grpSpPr>
        <p:cxnSp>
          <p:nvCxnSpPr>
            <p:cNvPr id="10389" name=""/>
            <p:cNvCxnSpPr/>
            <p:nvPr/>
          </p:nvCxnSpPr>
          <p:spPr>
            <a:xfrm rot="16200000">
              <a:off x="2207514" y="3284982"/>
              <a:ext cx="1692211" cy="32404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0" name=""/>
            <p:cNvCxnSpPr/>
            <p:nvPr/>
          </p:nvCxnSpPr>
          <p:spPr>
            <a:xfrm>
              <a:off x="2891599" y="4301490"/>
              <a:ext cx="2052256" cy="468058"/>
            </a:xfrm>
            <a:prstGeom prst="bentConnector3">
              <a:avLst>
                <a:gd name="adj1" fmla="val 107342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91" name=""/>
          <p:cNvSpPr/>
          <p:nvPr/>
        </p:nvSpPr>
        <p:spPr>
          <a:xfrm>
            <a:off x="1734678" y="1576181"/>
            <a:ext cx="62147" cy="54006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2" name=""/>
          <p:cNvSpPr/>
          <p:nvPr/>
        </p:nvSpPr>
        <p:spPr>
          <a:xfrm>
            <a:off x="1734681" y="4229368"/>
            <a:ext cx="62147" cy="54006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3" name=""/>
          <p:cNvSpPr/>
          <p:nvPr/>
        </p:nvSpPr>
        <p:spPr>
          <a:xfrm>
            <a:off x="4831065" y="1568378"/>
            <a:ext cx="62147" cy="54006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394" name=""/>
          <p:cNvCxnSpPr/>
          <p:nvPr/>
        </p:nvCxnSpPr>
        <p:spPr>
          <a:xfrm>
            <a:off x="4862139" y="1594353"/>
            <a:ext cx="216027" cy="1422177"/>
          </a:xfrm>
          <a:prstGeom prst="bentConnector3">
            <a:avLst>
              <a:gd name="adj1" fmla="val -433"/>
            </a:avLst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5" name=""/>
          <p:cNvCxnSpPr/>
          <p:nvPr/>
        </p:nvCxnSpPr>
        <p:spPr>
          <a:xfrm rot="10800000" flipV="1">
            <a:off x="901644" y="4692585"/>
            <a:ext cx="1116139" cy="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6" name=""/>
          <p:cNvCxnSpPr/>
          <p:nvPr/>
        </p:nvCxnSpPr>
        <p:spPr>
          <a:xfrm rot="10800000">
            <a:off x="901644" y="4498869"/>
            <a:ext cx="1260157" cy="0"/>
          </a:xfrm>
          <a:prstGeom prst="line">
            <a:avLst/>
          </a:prstGeom>
          <a:ln w="19050">
            <a:solidFill>
              <a:srgbClr val="3057b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7" name=""/>
          <p:cNvSpPr txBox="1"/>
          <p:nvPr/>
        </p:nvSpPr>
        <p:spPr>
          <a:xfrm>
            <a:off x="-40538" y="4724072"/>
            <a:ext cx="1945906" cy="30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uart_alarmTime(32)</a:t>
            </a:r>
            <a:endParaRPr lang="en-US" altLang="ko-KR" sz="1400"/>
          </a:p>
        </p:txBody>
      </p:sp>
      <p:sp>
        <p:nvSpPr>
          <p:cNvPr id="10398" name=""/>
          <p:cNvSpPr txBox="1"/>
          <p:nvPr/>
        </p:nvSpPr>
        <p:spPr>
          <a:xfrm>
            <a:off x="-328649" y="4147856"/>
            <a:ext cx="1945908" cy="30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/>
              <a:t>uart_msg(128)</a:t>
            </a:r>
            <a:endParaRPr lang="en-US" altLang="ko-KR" sz="1400"/>
          </a:p>
        </p:txBody>
      </p:sp>
      <p:sp>
        <p:nvSpPr>
          <p:cNvPr id="10399" name=""/>
          <p:cNvSpPr txBox="1"/>
          <p:nvPr/>
        </p:nvSpPr>
        <p:spPr>
          <a:xfrm>
            <a:off x="5420218" y="5136605"/>
            <a:ext cx="1945910" cy="30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uart_presentTime(32)</a:t>
            </a:r>
            <a:endParaRPr lang="en-US" altLang="ko-KR" sz="1400" b="1"/>
          </a:p>
        </p:txBody>
      </p:sp>
      <p:cxnSp>
        <p:nvCxnSpPr>
          <p:cNvPr id="10400" name=""/>
          <p:cNvCxnSpPr/>
          <p:nvPr/>
        </p:nvCxnSpPr>
        <p:spPr>
          <a:xfrm rot="10800000">
            <a:off x="4740900" y="5286939"/>
            <a:ext cx="679317" cy="0"/>
          </a:xfrm>
          <a:prstGeom prst="line">
            <a:avLst/>
          </a:prstGeom>
          <a:ln w="19050">
            <a:solidFill>
              <a:srgbClr val="800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1" name=""/>
          <p:cNvCxnSpPr/>
          <p:nvPr/>
        </p:nvCxnSpPr>
        <p:spPr>
          <a:xfrm>
            <a:off x="4106044" y="3322569"/>
            <a:ext cx="936117" cy="900112"/>
          </a:xfrm>
          <a:prstGeom prst="bentConnector3">
            <a:avLst>
              <a:gd name="adj1" fmla="val 50000"/>
            </a:avLst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2" name="TextBox 72"/>
          <p:cNvSpPr txBox="1"/>
          <p:nvPr/>
        </p:nvSpPr>
        <p:spPr>
          <a:xfrm>
            <a:off x="8065200" y="3715694"/>
            <a:ext cx="1835164" cy="30098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led_data(2)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03" name=""/>
          <p:cNvSpPr txBox="1"/>
          <p:nvPr/>
        </p:nvSpPr>
        <p:spPr>
          <a:xfrm>
            <a:off x="7811581" y="5156234"/>
            <a:ext cx="1494972" cy="299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현재시간</a:t>
            </a:r>
            <a:endParaRPr lang="ko-KR" altLang="en-US" sz="1400"/>
          </a:p>
        </p:txBody>
      </p:sp>
      <p:sp>
        <p:nvSpPr>
          <p:cNvPr id="10404" name=""/>
          <p:cNvSpPr txBox="1"/>
          <p:nvPr/>
        </p:nvSpPr>
        <p:spPr>
          <a:xfrm>
            <a:off x="7829176" y="5543353"/>
            <a:ext cx="1494972" cy="297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0000ff"/>
                </a:solidFill>
              </a:rPr>
              <a:t>일정</a:t>
            </a:r>
            <a:r>
              <a:rPr lang="en-US" altLang="ko-KR" sz="1400" b="1">
                <a:solidFill>
                  <a:srgbClr val="0000ff"/>
                </a:solidFill>
              </a:rPr>
              <a:t>(</a:t>
            </a:r>
            <a:r>
              <a:rPr lang="ko-KR" altLang="en-US" sz="1400" b="1">
                <a:solidFill>
                  <a:srgbClr val="0000ff"/>
                </a:solidFill>
              </a:rPr>
              <a:t>문자</a:t>
            </a:r>
            <a:r>
              <a:rPr lang="en-US" altLang="ko-KR" sz="1400" b="1">
                <a:solidFill>
                  <a:srgbClr val="0000ff"/>
                </a:solidFill>
              </a:rPr>
              <a:t>)</a:t>
            </a:r>
            <a:endParaRPr lang="en-US" altLang="ko-KR" sz="1400" b="1">
              <a:solidFill>
                <a:srgbClr val="0000ff"/>
              </a:solidFill>
            </a:endParaRPr>
          </a:p>
        </p:txBody>
      </p:sp>
      <p:sp>
        <p:nvSpPr>
          <p:cNvPr id="10405" name=""/>
          <p:cNvSpPr txBox="1"/>
          <p:nvPr/>
        </p:nvSpPr>
        <p:spPr>
          <a:xfrm>
            <a:off x="7811581" y="5948531"/>
            <a:ext cx="1494972" cy="2979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ff0000"/>
                </a:solidFill>
              </a:rPr>
              <a:t>일정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시간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  <a:endParaRPr lang="en-US" altLang="ko-KR" sz="1400" b="1">
              <a:solidFill>
                <a:srgbClr val="ff0000"/>
              </a:solidFill>
            </a:endParaRPr>
          </a:p>
        </p:txBody>
      </p:sp>
      <p:grpSp>
        <p:nvGrpSpPr>
          <p:cNvPr id="10406" name=""/>
          <p:cNvGrpSpPr/>
          <p:nvPr/>
        </p:nvGrpSpPr>
        <p:grpSpPr>
          <a:xfrm rot="0">
            <a:off x="7451446" y="5300289"/>
            <a:ext cx="397851" cy="1204304"/>
            <a:chOff x="11534670" y="2355241"/>
            <a:chExt cx="1284491" cy="1204304"/>
          </a:xfrm>
        </p:grpSpPr>
        <p:cxnSp>
          <p:nvCxnSpPr>
            <p:cNvPr id="10407" name=""/>
            <p:cNvCxnSpPr/>
            <p:nvPr/>
          </p:nvCxnSpPr>
          <p:spPr>
            <a:xfrm>
              <a:off x="11534670" y="2355241"/>
              <a:ext cx="1254322" cy="0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8" name=""/>
            <p:cNvCxnSpPr/>
            <p:nvPr/>
          </p:nvCxnSpPr>
          <p:spPr>
            <a:xfrm>
              <a:off x="11564839" y="2715286"/>
              <a:ext cx="1254322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9" name=""/>
            <p:cNvCxnSpPr/>
            <p:nvPr/>
          </p:nvCxnSpPr>
          <p:spPr>
            <a:xfrm>
              <a:off x="11534670" y="3147340"/>
              <a:ext cx="12543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0" name=""/>
            <p:cNvCxnSpPr/>
            <p:nvPr/>
          </p:nvCxnSpPr>
          <p:spPr>
            <a:xfrm>
              <a:off x="11564839" y="3559545"/>
              <a:ext cx="1254322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11" name=""/>
          <p:cNvSpPr txBox="1"/>
          <p:nvPr/>
        </p:nvSpPr>
        <p:spPr>
          <a:xfrm>
            <a:off x="7811581" y="6369022"/>
            <a:ext cx="1770426" cy="2997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800080"/>
                </a:solidFill>
              </a:rPr>
              <a:t>받아온현재시간</a:t>
            </a:r>
            <a:endParaRPr lang="ko-KR" altLang="en-US" sz="1400" b="1">
              <a:solidFill>
                <a:srgbClr val="800080"/>
              </a:solidFill>
            </a:endParaRPr>
          </a:p>
        </p:txBody>
      </p:sp>
      <p:sp>
        <p:nvSpPr>
          <p:cNvPr id="10412" name="TextBox 73"/>
          <p:cNvSpPr txBox="1"/>
          <p:nvPr/>
        </p:nvSpPr>
        <p:spPr>
          <a:xfrm>
            <a:off x="8037576" y="1185989"/>
            <a:ext cx="1502653" cy="2980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seg_com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413" name=""/>
          <p:cNvCxnSpPr/>
          <p:nvPr/>
        </p:nvCxnSpPr>
        <p:spPr>
          <a:xfrm rot="10800000">
            <a:off x="4570367" y="3931775"/>
            <a:ext cx="679317" cy="0"/>
          </a:xfrm>
          <a:prstGeom prst="line">
            <a:avLst/>
          </a:prstGeom>
          <a:ln w="19050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4" name=""/>
          <p:cNvSpPr txBox="1"/>
          <p:nvPr/>
        </p:nvSpPr>
        <p:spPr>
          <a:xfrm>
            <a:off x="5289455" y="3787721"/>
            <a:ext cx="1945910" cy="29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alarm_decision</a:t>
            </a:r>
            <a:endParaRPr lang="en-US" altLang="ko-KR" sz="1400" b="1"/>
          </a:p>
        </p:txBody>
      </p:sp>
      <p:sp>
        <p:nvSpPr>
          <p:cNvPr id="10415" name=""/>
          <p:cNvSpPr/>
          <p:nvPr/>
        </p:nvSpPr>
        <p:spPr>
          <a:xfrm>
            <a:off x="2337529" y="2851370"/>
            <a:ext cx="1728648" cy="648243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ln w="12700" cap="flat" cmpd="sng" algn="ctr">
                <a:solidFill>
                  <a:schemeClr val="accent1"/>
                </a:solidFill>
                <a:prstDash val="solid"/>
                <a:round/>
              </a:ln>
              <a:pattFill prst="dotGrid">
                <a:fgClr>
                  <a:schemeClr val="accent1"/>
                </a:fgClr>
                <a:bgClr>
                  <a:schemeClr val="bg1"/>
                </a:bgClr>
              </a:patt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5" grpId="0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진행상황 </a:t>
            </a: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알람</a:t>
            </a: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595959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1271" name="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129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71725" y="1626911"/>
            <a:ext cx="7227047" cy="3745403"/>
          </a:xfrm>
          <a:prstGeom prst="rect">
            <a:avLst/>
          </a:prstGeom>
        </p:spPr>
      </p:pic>
      <p:sp>
        <p:nvSpPr>
          <p:cNvPr id="11294" name=""/>
          <p:cNvSpPr txBox="1"/>
          <p:nvPr/>
        </p:nvSpPr>
        <p:spPr>
          <a:xfrm>
            <a:off x="4893694" y="4080810"/>
            <a:ext cx="4247038" cy="17236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나눔고딕 Light"/>
                <a:ea typeface="나눔고딕 Light"/>
              </a:rPr>
              <a:t>//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나눔고딕 Light"/>
                <a:ea typeface="나눔고딕 Light"/>
              </a:rPr>
              <a:t>실험 결과 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나눔고딕 Light"/>
                <a:ea typeface="나눔고딕 Light"/>
              </a:rPr>
              <a:t>xx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나눔고딕 Light"/>
                <a:ea typeface="나눔고딕 Light"/>
              </a:rPr>
              <a:t>아직 미완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나눔고딕 Light"/>
              <a:ea typeface="나눔고딕 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나눔고딕 Light"/>
              <a:ea typeface="나눔고딕 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나눔고딕 Light"/>
                <a:ea typeface="나눔고딕 Light"/>
              </a:rPr>
              <a:t>문제 와 해결방안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나눔고딕 Light"/>
              <a:ea typeface="나눔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0327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0328" name=""/>
          <p:cNvSpPr txBox="1"/>
          <p:nvPr/>
        </p:nvSpPr>
        <p:spPr>
          <a:xfrm>
            <a:off x="252351" y="255532"/>
            <a:ext cx="3663304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종합회로도 </a:t>
            </a: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완성</a:t>
            </a: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595959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0329" name=""/>
          <p:cNvCxnSpPr/>
          <p:nvPr/>
        </p:nvCxnSpPr>
        <p:spPr>
          <a:xfrm rot="16200000" flipH="1">
            <a:off x="93661" y="501576"/>
            <a:ext cx="292037" cy="0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sp>
        <p:nvSpPr>
          <p:cNvPr id="10339" name="TextBox 3"/>
          <p:cNvSpPr txBox="1"/>
          <p:nvPr/>
        </p:nvSpPr>
        <p:spPr>
          <a:xfrm>
            <a:off x="1617258" y="1122722"/>
            <a:ext cx="5762160" cy="4808129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0" name="TextBox 4"/>
          <p:cNvSpPr txBox="1"/>
          <p:nvPr/>
        </p:nvSpPr>
        <p:spPr>
          <a:xfrm>
            <a:off x="2694884" y="6424315"/>
            <a:ext cx="1702280" cy="36760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Bluetooth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1" name="TextBox 5"/>
          <p:cNvSpPr txBox="1"/>
          <p:nvPr/>
        </p:nvSpPr>
        <p:spPr>
          <a:xfrm>
            <a:off x="5136161" y="6391883"/>
            <a:ext cx="1702280" cy="367269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android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2" name="TextBox 7"/>
          <p:cNvSpPr txBox="1"/>
          <p:nvPr/>
        </p:nvSpPr>
        <p:spPr>
          <a:xfrm>
            <a:off x="3915521" y="6295065"/>
            <a:ext cx="1702280" cy="3669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3" name="TextBox 8"/>
          <p:cNvSpPr txBox="1"/>
          <p:nvPr/>
        </p:nvSpPr>
        <p:spPr>
          <a:xfrm>
            <a:off x="3915523" y="6391883"/>
            <a:ext cx="1702280" cy="3672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4" name="TextBox 9"/>
          <p:cNvSpPr txBox="1"/>
          <p:nvPr/>
        </p:nvSpPr>
        <p:spPr>
          <a:xfrm>
            <a:off x="3924759" y="6517455"/>
            <a:ext cx="1702280" cy="3674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5" name="TextBox 10"/>
          <p:cNvSpPr txBox="1"/>
          <p:nvPr/>
        </p:nvSpPr>
        <p:spPr>
          <a:xfrm>
            <a:off x="5065843" y="4132481"/>
            <a:ext cx="1702280" cy="366766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piezo(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알림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6" name="TextBox 11"/>
          <p:cNvSpPr txBox="1"/>
          <p:nvPr/>
        </p:nvSpPr>
        <p:spPr>
          <a:xfrm>
            <a:off x="2354966" y="1486590"/>
            <a:ext cx="1702280" cy="87236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1K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7" name="TextBox 12"/>
          <p:cNvSpPr txBox="1"/>
          <p:nvPr/>
        </p:nvSpPr>
        <p:spPr>
          <a:xfrm>
            <a:off x="5065841" y="2848807"/>
            <a:ext cx="1702280" cy="90749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LCD(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8" name="TextBox 13"/>
          <p:cNvSpPr txBox="1"/>
          <p:nvPr/>
        </p:nvSpPr>
        <p:spPr>
          <a:xfrm>
            <a:off x="5420218" y="1486590"/>
            <a:ext cx="1702279" cy="359355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D_7seg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시계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9" name="TextBox 14"/>
          <p:cNvSpPr txBox="1"/>
          <p:nvPr/>
        </p:nvSpPr>
        <p:spPr>
          <a:xfrm>
            <a:off x="2354966" y="3007041"/>
            <a:ext cx="1728074" cy="36696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알람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50" name="직선 연결선 18"/>
          <p:cNvCxnSpPr/>
          <p:nvPr/>
        </p:nvCxnSpPr>
        <p:spPr>
          <a:xfrm rot="10800000">
            <a:off x="613607" y="1602248"/>
            <a:ext cx="1741360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351" name="TextBox 55"/>
          <p:cNvSpPr txBox="1"/>
          <p:nvPr/>
        </p:nvSpPr>
        <p:spPr>
          <a:xfrm>
            <a:off x="613608" y="1271510"/>
            <a:ext cx="943000" cy="298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2" name="TextBox 72"/>
          <p:cNvSpPr txBox="1"/>
          <p:nvPr/>
        </p:nvSpPr>
        <p:spPr>
          <a:xfrm>
            <a:off x="8171716" y="1688086"/>
            <a:ext cx="1141416" cy="3007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seg_data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3" name="TextBox 76"/>
          <p:cNvSpPr txBox="1"/>
          <p:nvPr/>
        </p:nvSpPr>
        <p:spPr>
          <a:xfrm>
            <a:off x="4070040" y="1306317"/>
            <a:ext cx="1835163" cy="3002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clk_1K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4" name="TextBox 73"/>
          <p:cNvSpPr txBox="1"/>
          <p:nvPr/>
        </p:nvSpPr>
        <p:spPr>
          <a:xfrm>
            <a:off x="8359837" y="2806669"/>
            <a:ext cx="390788" cy="3006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5" name="TextBox 14"/>
          <p:cNvSpPr txBox="1"/>
          <p:nvPr/>
        </p:nvSpPr>
        <p:spPr>
          <a:xfrm>
            <a:off x="2380759" y="5286939"/>
            <a:ext cx="1702280" cy="36652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56" name=""/>
          <p:cNvCxnSpPr/>
          <p:nvPr/>
        </p:nvCxnSpPr>
        <p:spPr>
          <a:xfrm rot="16200000">
            <a:off x="2846470" y="6038887"/>
            <a:ext cx="770855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7" name=""/>
          <p:cNvSpPr txBox="1"/>
          <p:nvPr/>
        </p:nvSpPr>
        <p:spPr>
          <a:xfrm>
            <a:off x="3231899" y="6046294"/>
            <a:ext cx="916971" cy="300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rs232</a:t>
            </a:r>
            <a:endParaRPr lang="en-US" altLang="ko-KR" sz="1400" b="1"/>
          </a:p>
        </p:txBody>
      </p:sp>
      <p:sp>
        <p:nvSpPr>
          <p:cNvPr id="10358" name="TextBox 11"/>
          <p:cNvSpPr txBox="1"/>
          <p:nvPr/>
        </p:nvSpPr>
        <p:spPr>
          <a:xfrm>
            <a:off x="2380758" y="3820158"/>
            <a:ext cx="1702280" cy="872427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100K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9" name="TextBox 73"/>
          <p:cNvSpPr txBox="1"/>
          <p:nvPr/>
        </p:nvSpPr>
        <p:spPr>
          <a:xfrm>
            <a:off x="8344234" y="3007041"/>
            <a:ext cx="390788" cy="3002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rs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60" name="TextBox 73"/>
          <p:cNvSpPr txBox="1"/>
          <p:nvPr/>
        </p:nvSpPr>
        <p:spPr>
          <a:xfrm>
            <a:off x="8318571" y="3256765"/>
            <a:ext cx="390788" cy="2998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rw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63" name=""/>
          <p:cNvCxnSpPr/>
          <p:nvPr/>
        </p:nvCxnSpPr>
        <p:spPr>
          <a:xfrm>
            <a:off x="6768125" y="4315675"/>
            <a:ext cx="15761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4" name=""/>
          <p:cNvSpPr txBox="1"/>
          <p:nvPr/>
        </p:nvSpPr>
        <p:spPr>
          <a:xfrm>
            <a:off x="8284332" y="4179167"/>
            <a:ext cx="916972" cy="319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/>
              <a:t>bell</a:t>
            </a:r>
            <a:endParaRPr lang="en-US" altLang="ko-KR" sz="1500"/>
          </a:p>
        </p:txBody>
      </p:sp>
      <p:cxnSp>
        <p:nvCxnSpPr>
          <p:cNvPr id="10365" name=""/>
          <p:cNvCxnSpPr/>
          <p:nvPr/>
        </p:nvCxnSpPr>
        <p:spPr>
          <a:xfrm>
            <a:off x="7133250" y="1522344"/>
            <a:ext cx="15761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6" name=""/>
          <p:cNvCxnSpPr/>
          <p:nvPr/>
        </p:nvCxnSpPr>
        <p:spPr>
          <a:xfrm>
            <a:off x="7122498" y="1666362"/>
            <a:ext cx="15761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7" name=""/>
          <p:cNvCxnSpPr/>
          <p:nvPr/>
        </p:nvCxnSpPr>
        <p:spPr>
          <a:xfrm flipV="1">
            <a:off x="6768125" y="3444513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8" name=""/>
          <p:cNvCxnSpPr/>
          <p:nvPr/>
        </p:nvCxnSpPr>
        <p:spPr>
          <a:xfrm flipV="1">
            <a:off x="6776214" y="3676237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9" name=""/>
          <p:cNvCxnSpPr/>
          <p:nvPr/>
        </p:nvCxnSpPr>
        <p:spPr>
          <a:xfrm flipV="1">
            <a:off x="6776214" y="3178551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0" name=""/>
          <p:cNvCxnSpPr/>
          <p:nvPr/>
        </p:nvCxnSpPr>
        <p:spPr>
          <a:xfrm flipV="1">
            <a:off x="6776214" y="2962524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1" name="직선 연결선 18"/>
          <p:cNvCxnSpPr/>
          <p:nvPr/>
        </p:nvCxnSpPr>
        <p:spPr>
          <a:xfrm rot="10800000">
            <a:off x="4057246" y="1594353"/>
            <a:ext cx="136730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372" name="TextBox 76"/>
          <p:cNvSpPr txBox="1"/>
          <p:nvPr/>
        </p:nvSpPr>
        <p:spPr>
          <a:xfrm>
            <a:off x="4057245" y="4042659"/>
            <a:ext cx="1835163" cy="29883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clk_100K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73" name="직선 연결선 18"/>
          <p:cNvCxnSpPr/>
          <p:nvPr/>
        </p:nvCxnSpPr>
        <p:spPr>
          <a:xfrm rot="10800000">
            <a:off x="4083039" y="4339018"/>
            <a:ext cx="97465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4" name="직선 연결선 61"/>
          <p:cNvCxnSpPr/>
          <p:nvPr/>
        </p:nvCxnSpPr>
        <p:spPr>
          <a:xfrm rot="5400000">
            <a:off x="-168068" y="3536378"/>
            <a:ext cx="3867642" cy="1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5" name="직선 연결선 18"/>
          <p:cNvCxnSpPr/>
          <p:nvPr/>
        </p:nvCxnSpPr>
        <p:spPr>
          <a:xfrm rot="10800000">
            <a:off x="1765754" y="4256372"/>
            <a:ext cx="61500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6" name="직선 연결선 18"/>
          <p:cNvCxnSpPr/>
          <p:nvPr/>
        </p:nvCxnSpPr>
        <p:spPr>
          <a:xfrm rot="10800000">
            <a:off x="1765754" y="5470201"/>
            <a:ext cx="61500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7" name=""/>
          <p:cNvCxnSpPr/>
          <p:nvPr/>
        </p:nvCxnSpPr>
        <p:spPr>
          <a:xfrm flipV="1">
            <a:off x="4070040" y="1738371"/>
            <a:ext cx="1368171" cy="3816477"/>
          </a:xfrm>
          <a:prstGeom prst="bentConnector3">
            <a:avLst>
              <a:gd name="adj1" fmla="val 50000"/>
            </a:avLst>
          </a:prstGeom>
          <a:ln w="19050">
            <a:solidFill>
              <a:srgbClr val="9d5c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8" name=""/>
          <p:cNvCxnSpPr/>
          <p:nvPr/>
        </p:nvCxnSpPr>
        <p:spPr>
          <a:xfrm>
            <a:off x="4113740" y="3106542"/>
            <a:ext cx="97212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9" name=""/>
          <p:cNvCxnSpPr/>
          <p:nvPr/>
        </p:nvCxnSpPr>
        <p:spPr>
          <a:xfrm>
            <a:off x="4106044" y="3211505"/>
            <a:ext cx="972121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1" name=""/>
          <p:cNvGrpSpPr/>
          <p:nvPr/>
        </p:nvGrpSpPr>
        <p:grpSpPr>
          <a:xfrm rot="0">
            <a:off x="2341824" y="1738371"/>
            <a:ext cx="4896613" cy="1340668"/>
            <a:chOff x="3215640" y="1124712"/>
            <a:chExt cx="4896613" cy="1340668"/>
          </a:xfrm>
        </p:grpSpPr>
        <p:cxnSp>
          <p:nvCxnSpPr>
            <p:cNvPr id="10382" name="직선 연결선 61"/>
            <p:cNvCxnSpPr/>
            <p:nvPr/>
          </p:nvCxnSpPr>
          <p:spPr>
            <a:xfrm rot="16200000" flipH="1">
              <a:off x="7777086" y="1459879"/>
              <a:ext cx="670333" cy="0"/>
            </a:xfrm>
            <a:prstGeom prst="line">
              <a:avLst/>
            </a:prstGeom>
            <a:noFill/>
            <a:ln w="19050" cap="flat" cmpd="sng" algn="ctr">
              <a:solidFill>
                <a:srgbClr val="9d5cbb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0383" name=""/>
            <p:cNvCxnSpPr/>
            <p:nvPr/>
          </p:nvCxnSpPr>
          <p:spPr>
            <a:xfrm rot="10800000" flipV="1">
              <a:off x="3215640" y="1795046"/>
              <a:ext cx="4893561" cy="670333"/>
            </a:xfrm>
            <a:prstGeom prst="bentConnector3">
              <a:avLst>
                <a:gd name="adj1" fmla="val 104398"/>
              </a:avLst>
            </a:prstGeom>
            <a:ln w="19050">
              <a:solidFill>
                <a:srgbClr val="9d5cb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4" name="직선 연결선 61"/>
            <p:cNvCxnSpPr/>
            <p:nvPr/>
          </p:nvCxnSpPr>
          <p:spPr>
            <a:xfrm>
              <a:off x="7996314" y="1124712"/>
              <a:ext cx="115938" cy="0"/>
            </a:xfrm>
            <a:prstGeom prst="line">
              <a:avLst/>
            </a:prstGeom>
            <a:noFill/>
            <a:ln w="19050" cap="flat" cmpd="sng" algn="ctr">
              <a:solidFill>
                <a:srgbClr val="9d5cbb">
                  <a:alpha val="100000"/>
                </a:srgbClr>
              </a:solidFill>
              <a:prstDash val="solid"/>
              <a:miter/>
            </a:ln>
          </p:spPr>
        </p:cxnSp>
      </p:grpSp>
      <p:grpSp>
        <p:nvGrpSpPr>
          <p:cNvPr id="10385" name=""/>
          <p:cNvGrpSpPr/>
          <p:nvPr/>
        </p:nvGrpSpPr>
        <p:grpSpPr>
          <a:xfrm rot="0">
            <a:off x="2161801" y="3322569"/>
            <a:ext cx="1921237" cy="2147631"/>
            <a:chOff x="3035617" y="2708910"/>
            <a:chExt cx="1921237" cy="2147631"/>
          </a:xfrm>
        </p:grpSpPr>
        <p:cxnSp>
          <p:nvCxnSpPr>
            <p:cNvPr id="10386" name=""/>
            <p:cNvCxnSpPr/>
            <p:nvPr/>
          </p:nvCxnSpPr>
          <p:spPr>
            <a:xfrm>
              <a:off x="3035617" y="4149090"/>
              <a:ext cx="1921237" cy="707451"/>
            </a:xfrm>
            <a:prstGeom prst="bentConnector3">
              <a:avLst>
                <a:gd name="adj1" fmla="val 128845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7" name=""/>
            <p:cNvCxnSpPr/>
            <p:nvPr/>
          </p:nvCxnSpPr>
          <p:spPr>
            <a:xfrm rot="16200000">
              <a:off x="2405538" y="3338988"/>
              <a:ext cx="1440180" cy="180022"/>
            </a:xfrm>
            <a:prstGeom prst="bentConnector2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88" name=""/>
          <p:cNvGrpSpPr/>
          <p:nvPr/>
        </p:nvGrpSpPr>
        <p:grpSpPr>
          <a:xfrm rot="0">
            <a:off x="2017783" y="3214555"/>
            <a:ext cx="2052256" cy="2168652"/>
            <a:chOff x="2891599" y="2600896"/>
            <a:chExt cx="2052256" cy="2168652"/>
          </a:xfrm>
        </p:grpSpPr>
        <p:cxnSp>
          <p:nvCxnSpPr>
            <p:cNvPr id="10389" name=""/>
            <p:cNvCxnSpPr/>
            <p:nvPr/>
          </p:nvCxnSpPr>
          <p:spPr>
            <a:xfrm rot="16200000">
              <a:off x="2207514" y="3284982"/>
              <a:ext cx="1692211" cy="32404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0" name=""/>
            <p:cNvCxnSpPr/>
            <p:nvPr/>
          </p:nvCxnSpPr>
          <p:spPr>
            <a:xfrm>
              <a:off x="2891599" y="4301490"/>
              <a:ext cx="2052256" cy="468058"/>
            </a:xfrm>
            <a:prstGeom prst="bentConnector3">
              <a:avLst>
                <a:gd name="adj1" fmla="val 107342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91" name=""/>
          <p:cNvSpPr/>
          <p:nvPr/>
        </p:nvSpPr>
        <p:spPr>
          <a:xfrm>
            <a:off x="1734678" y="1576181"/>
            <a:ext cx="62147" cy="54006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2" name=""/>
          <p:cNvSpPr/>
          <p:nvPr/>
        </p:nvSpPr>
        <p:spPr>
          <a:xfrm>
            <a:off x="1734681" y="4229368"/>
            <a:ext cx="62147" cy="54006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3" name=""/>
          <p:cNvSpPr/>
          <p:nvPr/>
        </p:nvSpPr>
        <p:spPr>
          <a:xfrm>
            <a:off x="4831065" y="1568378"/>
            <a:ext cx="62147" cy="54006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394" name=""/>
          <p:cNvCxnSpPr/>
          <p:nvPr/>
        </p:nvCxnSpPr>
        <p:spPr>
          <a:xfrm>
            <a:off x="4862139" y="1594353"/>
            <a:ext cx="216027" cy="1422177"/>
          </a:xfrm>
          <a:prstGeom prst="bentConnector3">
            <a:avLst>
              <a:gd name="adj1" fmla="val -433"/>
            </a:avLst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5" name=""/>
          <p:cNvCxnSpPr/>
          <p:nvPr/>
        </p:nvCxnSpPr>
        <p:spPr>
          <a:xfrm rot="10800000" flipV="1">
            <a:off x="901644" y="4692585"/>
            <a:ext cx="1116139" cy="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6" name=""/>
          <p:cNvCxnSpPr/>
          <p:nvPr/>
        </p:nvCxnSpPr>
        <p:spPr>
          <a:xfrm rot="10800000">
            <a:off x="901644" y="4498869"/>
            <a:ext cx="1260157" cy="0"/>
          </a:xfrm>
          <a:prstGeom prst="line">
            <a:avLst/>
          </a:prstGeom>
          <a:ln w="19050">
            <a:solidFill>
              <a:srgbClr val="3057b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7" name=""/>
          <p:cNvSpPr txBox="1"/>
          <p:nvPr/>
        </p:nvSpPr>
        <p:spPr>
          <a:xfrm>
            <a:off x="-40538" y="4724072"/>
            <a:ext cx="1945906" cy="30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uart_alarmTime(32)</a:t>
            </a:r>
            <a:endParaRPr lang="en-US" altLang="ko-KR" sz="1400"/>
          </a:p>
        </p:txBody>
      </p:sp>
      <p:sp>
        <p:nvSpPr>
          <p:cNvPr id="10398" name=""/>
          <p:cNvSpPr txBox="1"/>
          <p:nvPr/>
        </p:nvSpPr>
        <p:spPr>
          <a:xfrm>
            <a:off x="-328649" y="4147856"/>
            <a:ext cx="1945908" cy="30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/>
              <a:t>uart_msg(128)</a:t>
            </a:r>
            <a:endParaRPr lang="en-US" altLang="ko-KR" sz="1400"/>
          </a:p>
        </p:txBody>
      </p:sp>
      <p:sp>
        <p:nvSpPr>
          <p:cNvPr id="10399" name=""/>
          <p:cNvSpPr txBox="1"/>
          <p:nvPr/>
        </p:nvSpPr>
        <p:spPr>
          <a:xfrm>
            <a:off x="5420218" y="5136605"/>
            <a:ext cx="1945910" cy="30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uart_presentTime(32)</a:t>
            </a:r>
            <a:endParaRPr lang="en-US" altLang="ko-KR" sz="1400" b="1"/>
          </a:p>
        </p:txBody>
      </p:sp>
      <p:cxnSp>
        <p:nvCxnSpPr>
          <p:cNvPr id="10400" name=""/>
          <p:cNvCxnSpPr/>
          <p:nvPr/>
        </p:nvCxnSpPr>
        <p:spPr>
          <a:xfrm rot="10800000">
            <a:off x="4740900" y="5286939"/>
            <a:ext cx="679317" cy="0"/>
          </a:xfrm>
          <a:prstGeom prst="line">
            <a:avLst/>
          </a:prstGeom>
          <a:ln w="19050">
            <a:solidFill>
              <a:srgbClr val="800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1" name=""/>
          <p:cNvCxnSpPr/>
          <p:nvPr/>
        </p:nvCxnSpPr>
        <p:spPr>
          <a:xfrm>
            <a:off x="4106044" y="3322569"/>
            <a:ext cx="936117" cy="900112"/>
          </a:xfrm>
          <a:prstGeom prst="bentConnector3">
            <a:avLst>
              <a:gd name="adj1" fmla="val 50000"/>
            </a:avLst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2" name="TextBox 72"/>
          <p:cNvSpPr txBox="1"/>
          <p:nvPr/>
        </p:nvSpPr>
        <p:spPr>
          <a:xfrm>
            <a:off x="8065200" y="3715694"/>
            <a:ext cx="1835164" cy="30098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led_data(2)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03" name=""/>
          <p:cNvSpPr txBox="1"/>
          <p:nvPr/>
        </p:nvSpPr>
        <p:spPr>
          <a:xfrm>
            <a:off x="7811581" y="5156234"/>
            <a:ext cx="1494972" cy="299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현재시간</a:t>
            </a:r>
            <a:endParaRPr lang="ko-KR" altLang="en-US" sz="1400"/>
          </a:p>
        </p:txBody>
      </p:sp>
      <p:sp>
        <p:nvSpPr>
          <p:cNvPr id="10404" name=""/>
          <p:cNvSpPr txBox="1"/>
          <p:nvPr/>
        </p:nvSpPr>
        <p:spPr>
          <a:xfrm>
            <a:off x="7829176" y="5543353"/>
            <a:ext cx="1494972" cy="297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0000ff"/>
                </a:solidFill>
              </a:rPr>
              <a:t>일정</a:t>
            </a:r>
            <a:r>
              <a:rPr lang="en-US" altLang="ko-KR" sz="1400" b="1">
                <a:solidFill>
                  <a:srgbClr val="0000ff"/>
                </a:solidFill>
              </a:rPr>
              <a:t>(</a:t>
            </a:r>
            <a:r>
              <a:rPr lang="ko-KR" altLang="en-US" sz="1400" b="1">
                <a:solidFill>
                  <a:srgbClr val="0000ff"/>
                </a:solidFill>
              </a:rPr>
              <a:t>문자</a:t>
            </a:r>
            <a:r>
              <a:rPr lang="en-US" altLang="ko-KR" sz="1400" b="1">
                <a:solidFill>
                  <a:srgbClr val="0000ff"/>
                </a:solidFill>
              </a:rPr>
              <a:t>)</a:t>
            </a:r>
            <a:endParaRPr lang="en-US" altLang="ko-KR" sz="1400" b="1">
              <a:solidFill>
                <a:srgbClr val="0000ff"/>
              </a:solidFill>
            </a:endParaRPr>
          </a:p>
        </p:txBody>
      </p:sp>
      <p:sp>
        <p:nvSpPr>
          <p:cNvPr id="10405" name=""/>
          <p:cNvSpPr txBox="1"/>
          <p:nvPr/>
        </p:nvSpPr>
        <p:spPr>
          <a:xfrm>
            <a:off x="7811581" y="5948531"/>
            <a:ext cx="1494972" cy="2979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ff0000"/>
                </a:solidFill>
              </a:rPr>
              <a:t>일정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시간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  <a:endParaRPr lang="en-US" altLang="ko-KR" sz="1400" b="1">
              <a:solidFill>
                <a:srgbClr val="ff0000"/>
              </a:solidFill>
            </a:endParaRPr>
          </a:p>
        </p:txBody>
      </p:sp>
      <p:grpSp>
        <p:nvGrpSpPr>
          <p:cNvPr id="10406" name=""/>
          <p:cNvGrpSpPr/>
          <p:nvPr/>
        </p:nvGrpSpPr>
        <p:grpSpPr>
          <a:xfrm rot="0">
            <a:off x="7451446" y="5300289"/>
            <a:ext cx="397851" cy="1204304"/>
            <a:chOff x="11534670" y="2355241"/>
            <a:chExt cx="1284491" cy="1204304"/>
          </a:xfrm>
        </p:grpSpPr>
        <p:cxnSp>
          <p:nvCxnSpPr>
            <p:cNvPr id="10407" name=""/>
            <p:cNvCxnSpPr/>
            <p:nvPr/>
          </p:nvCxnSpPr>
          <p:spPr>
            <a:xfrm>
              <a:off x="11534670" y="2355241"/>
              <a:ext cx="1254322" cy="0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8" name=""/>
            <p:cNvCxnSpPr/>
            <p:nvPr/>
          </p:nvCxnSpPr>
          <p:spPr>
            <a:xfrm>
              <a:off x="11564839" y="2715286"/>
              <a:ext cx="1254322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9" name=""/>
            <p:cNvCxnSpPr/>
            <p:nvPr/>
          </p:nvCxnSpPr>
          <p:spPr>
            <a:xfrm>
              <a:off x="11534670" y="3147340"/>
              <a:ext cx="12543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0" name=""/>
            <p:cNvCxnSpPr/>
            <p:nvPr/>
          </p:nvCxnSpPr>
          <p:spPr>
            <a:xfrm>
              <a:off x="11564839" y="3559545"/>
              <a:ext cx="1254322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11" name=""/>
          <p:cNvSpPr txBox="1"/>
          <p:nvPr/>
        </p:nvSpPr>
        <p:spPr>
          <a:xfrm>
            <a:off x="7811581" y="6369022"/>
            <a:ext cx="1770426" cy="2997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800080"/>
                </a:solidFill>
              </a:rPr>
              <a:t>받아온현재시간</a:t>
            </a:r>
            <a:endParaRPr lang="ko-KR" altLang="en-US" sz="1400" b="1">
              <a:solidFill>
                <a:srgbClr val="800080"/>
              </a:solidFill>
            </a:endParaRPr>
          </a:p>
        </p:txBody>
      </p:sp>
      <p:sp>
        <p:nvSpPr>
          <p:cNvPr id="10412" name="TextBox 73"/>
          <p:cNvSpPr txBox="1"/>
          <p:nvPr/>
        </p:nvSpPr>
        <p:spPr>
          <a:xfrm>
            <a:off x="8037576" y="1185989"/>
            <a:ext cx="1502653" cy="2980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seg_com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413" name=""/>
          <p:cNvCxnSpPr/>
          <p:nvPr/>
        </p:nvCxnSpPr>
        <p:spPr>
          <a:xfrm rot="10800000">
            <a:off x="4570367" y="3931775"/>
            <a:ext cx="679317" cy="0"/>
          </a:xfrm>
          <a:prstGeom prst="line">
            <a:avLst/>
          </a:prstGeom>
          <a:ln w="19050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4" name=""/>
          <p:cNvSpPr txBox="1"/>
          <p:nvPr/>
        </p:nvSpPr>
        <p:spPr>
          <a:xfrm>
            <a:off x="5289455" y="3787721"/>
            <a:ext cx="1945910" cy="29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alarm_decision</a:t>
            </a:r>
            <a:endParaRPr lang="en-US" altLang="ko-KR" sz="1400" b="1"/>
          </a:p>
        </p:txBody>
      </p:sp>
      <p:sp>
        <p:nvSpPr>
          <p:cNvPr id="10415" name=""/>
          <p:cNvSpPr/>
          <p:nvPr/>
        </p:nvSpPr>
        <p:spPr>
          <a:xfrm>
            <a:off x="2337529" y="5156234"/>
            <a:ext cx="1728648" cy="648243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ln w="12700" cap="flat" cmpd="sng" algn="ctr">
                <a:solidFill>
                  <a:schemeClr val="accent1"/>
                </a:solidFill>
                <a:prstDash val="solid"/>
                <a:round/>
              </a:ln>
              <a:pattFill prst="dotGrid">
                <a:fgClr>
                  <a:schemeClr val="accent1"/>
                </a:fgClr>
                <a:bgClr>
                  <a:schemeClr val="bg1"/>
                </a:bgClr>
              </a:patt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5" grpId="0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2293" name="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2294" name=""/>
          <p:cNvSpPr txBox="1"/>
          <p:nvPr/>
        </p:nvSpPr>
        <p:spPr>
          <a:xfrm>
            <a:off x="252351" y="255532"/>
            <a:ext cx="5631430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진행상황 </a:t>
            </a: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UART통신</a:t>
            </a:r>
            <a:endParaRPr xmlns:mc="http://schemas.openxmlformats.org/markup-compatibility/2006" xmlns:hp="http://schemas.haansoft.com/office/presentation/8.0" kumimoji="1" lang="ko-KR" altLang="en-US" sz="2400" b="0" i="0" mc:Ignorable="hp" hp:hslEmbossed="0">
              <a:solidFill>
                <a:srgbClr val="595959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2295" name="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229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2299" name="TextBox 14"/>
          <p:cNvSpPr txBox="1"/>
          <p:nvPr/>
        </p:nvSpPr>
        <p:spPr>
          <a:xfrm>
            <a:off x="3193711" y="1225976"/>
            <a:ext cx="2265735" cy="91029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300" name="직선 화살표 연결선 25"/>
          <p:cNvCxnSpPr/>
          <p:nvPr/>
        </p:nvCxnSpPr>
        <p:spPr>
          <a:xfrm>
            <a:off x="5459447" y="1415257"/>
            <a:ext cx="18239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1" name="직선 화살표 연결선 27"/>
          <p:cNvCxnSpPr/>
          <p:nvPr/>
        </p:nvCxnSpPr>
        <p:spPr>
          <a:xfrm>
            <a:off x="5459447" y="1703365"/>
            <a:ext cx="182397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2" name="직선 화살표 연결선 28"/>
          <p:cNvCxnSpPr/>
          <p:nvPr/>
        </p:nvCxnSpPr>
        <p:spPr>
          <a:xfrm>
            <a:off x="1813669" y="1634027"/>
            <a:ext cx="1363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3" name="직선 화살표 연결선 33"/>
          <p:cNvCxnSpPr/>
          <p:nvPr/>
        </p:nvCxnSpPr>
        <p:spPr>
          <a:xfrm flipV="1">
            <a:off x="5459447" y="1991472"/>
            <a:ext cx="1823971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4" name="TextBox 55"/>
          <p:cNvSpPr txBox="1"/>
          <p:nvPr/>
        </p:nvSpPr>
        <p:spPr>
          <a:xfrm>
            <a:off x="2023785" y="1326248"/>
            <a:ext cx="943000" cy="3006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  <a:endParaRPr lang="en-US" altLang="ko-KR" sz="14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305" name="TextBox 55"/>
          <p:cNvSpPr txBox="1"/>
          <p:nvPr/>
        </p:nvSpPr>
        <p:spPr>
          <a:xfrm>
            <a:off x="6251743" y="1191524"/>
            <a:ext cx="1127676" cy="298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일정</a:t>
            </a: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시간</a:t>
            </a: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lang="en-US" altLang="ko-KR" sz="14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306" name="TextBox 55"/>
          <p:cNvSpPr txBox="1"/>
          <p:nvPr/>
        </p:nvSpPr>
        <p:spPr>
          <a:xfrm>
            <a:off x="5618168" y="1415257"/>
            <a:ext cx="1267151" cy="2999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일정</a:t>
            </a: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메시지</a:t>
            </a: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lang="en-US" altLang="ko-KR" sz="14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307" name="TextBox 55"/>
          <p:cNvSpPr txBox="1"/>
          <p:nvPr/>
        </p:nvSpPr>
        <p:spPr>
          <a:xfrm>
            <a:off x="6251743" y="1703365"/>
            <a:ext cx="943000" cy="3007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현재시간</a:t>
            </a:r>
            <a:endParaRPr lang="en-US" altLang="ko-KR" sz="14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308" name="TextBox 55"/>
          <p:cNvSpPr txBox="1"/>
          <p:nvPr/>
        </p:nvSpPr>
        <p:spPr>
          <a:xfrm>
            <a:off x="3193711" y="4068900"/>
            <a:ext cx="2265735" cy="36706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bluetooth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309" name="직선 화살표 연결선 56"/>
          <p:cNvCxnSpPr/>
          <p:nvPr/>
        </p:nvCxnSpPr>
        <p:spPr>
          <a:xfrm flipV="1">
            <a:off x="3378489" y="2135527"/>
            <a:ext cx="0" cy="19333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0" name="직선 화살표 연결선 58"/>
          <p:cNvCxnSpPr/>
          <p:nvPr/>
        </p:nvCxnSpPr>
        <p:spPr>
          <a:xfrm flipV="1">
            <a:off x="4301172" y="2135527"/>
            <a:ext cx="0" cy="193337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1" name="직선 화살표 연결선 60"/>
          <p:cNvCxnSpPr/>
          <p:nvPr/>
        </p:nvCxnSpPr>
        <p:spPr>
          <a:xfrm>
            <a:off x="5242459" y="2135527"/>
            <a:ext cx="8792" cy="193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2" name="TextBox 55"/>
          <p:cNvSpPr txBox="1"/>
          <p:nvPr/>
        </p:nvSpPr>
        <p:spPr>
          <a:xfrm>
            <a:off x="2938501" y="2788273"/>
            <a:ext cx="943000" cy="3004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rx</a:t>
            </a:r>
            <a:endParaRPr lang="en-US" altLang="ko-KR" sz="14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313" name="TextBox 55"/>
          <p:cNvSpPr txBox="1"/>
          <p:nvPr/>
        </p:nvSpPr>
        <p:spPr>
          <a:xfrm>
            <a:off x="4971135" y="3122999"/>
            <a:ext cx="943000" cy="3003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tx</a:t>
            </a:r>
            <a:endParaRPr lang="en-US" altLang="ko-KR" sz="14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314" name="TextBox 55"/>
          <p:cNvSpPr txBox="1"/>
          <p:nvPr/>
        </p:nvSpPr>
        <p:spPr>
          <a:xfrm>
            <a:off x="3777149" y="2800600"/>
            <a:ext cx="943000" cy="2999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Send_req</a:t>
            </a:r>
            <a:endParaRPr lang="en-US" altLang="ko-KR" sz="14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2316" name="그림 10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9574" y="4910882"/>
            <a:ext cx="7470319" cy="1541839"/>
          </a:xfrm>
          <a:prstGeom prst="rect">
            <a:avLst/>
          </a:prstGeom>
        </p:spPr>
      </p:pic>
      <p:cxnSp>
        <p:nvCxnSpPr>
          <p:cNvPr id="12317" name="직선 연결선 1034"/>
          <p:cNvCxnSpPr/>
          <p:nvPr/>
        </p:nvCxnSpPr>
        <p:spPr>
          <a:xfrm>
            <a:off x="1626572" y="5354872"/>
            <a:ext cx="48885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8" name="직선 연결선 78"/>
          <p:cNvCxnSpPr/>
          <p:nvPr/>
        </p:nvCxnSpPr>
        <p:spPr>
          <a:xfrm>
            <a:off x="1638296" y="5551231"/>
            <a:ext cx="48885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9" name="직선 연결선 80"/>
          <p:cNvCxnSpPr/>
          <p:nvPr/>
        </p:nvCxnSpPr>
        <p:spPr>
          <a:xfrm>
            <a:off x="1617605" y="6102216"/>
            <a:ext cx="71572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0" name="TextBox 1035"/>
          <p:cNvSpPr txBox="1"/>
          <p:nvPr/>
        </p:nvSpPr>
        <p:spPr>
          <a:xfrm>
            <a:off x="5087479" y="6208842"/>
            <a:ext cx="4053254" cy="361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321" name=""/>
          <p:cNvSpPr txBox="1"/>
          <p:nvPr/>
        </p:nvSpPr>
        <p:spPr>
          <a:xfrm>
            <a:off x="320773" y="1050695"/>
            <a:ext cx="8427160" cy="3529323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2293" name="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2294" name=""/>
          <p:cNvSpPr txBox="1"/>
          <p:nvPr/>
        </p:nvSpPr>
        <p:spPr>
          <a:xfrm>
            <a:off x="252351" y="255532"/>
            <a:ext cx="5631430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진행상황 </a:t>
            </a: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UART통신</a:t>
            </a:r>
            <a:endParaRPr xmlns:mc="http://schemas.openxmlformats.org/markup-compatibility/2006" xmlns:hp="http://schemas.haansoft.com/office/presentation/8.0" kumimoji="1" lang="ko-KR" altLang="en-US" sz="2400" b="0" i="0" mc:Ignorable="hp" hp:hslEmbossed="0">
              <a:solidFill>
                <a:srgbClr val="595959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2295" name="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229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2299" name="Rectangle 2"/>
          <p:cNvSpPr>
            <a:spLocks noChangeArrowheads="1"/>
          </p:cNvSpPr>
          <p:nvPr/>
        </p:nvSpPr>
        <p:spPr>
          <a:xfrm>
            <a:off x="5777321" y="4318649"/>
            <a:ext cx="380155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2300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163" y="1935943"/>
            <a:ext cx="5138473" cy="2983287"/>
          </a:xfrm>
          <a:prstGeom prst="rect">
            <a:avLst/>
          </a:prstGeom>
        </p:spPr>
      </p:pic>
      <p:sp>
        <p:nvSpPr>
          <p:cNvPr id="12301" name="TextBox 2"/>
          <p:cNvSpPr txBox="1"/>
          <p:nvPr/>
        </p:nvSpPr>
        <p:spPr>
          <a:xfrm>
            <a:off x="248746" y="1185552"/>
            <a:ext cx="2698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나눔고딕 Light"/>
                <a:ea typeface="나눔고딕 Light"/>
              </a:rPr>
              <a:t>필요한 프로세서</a:t>
            </a:r>
            <a:endParaRPr lang="ko-KR" altLang="en-US">
              <a:latin typeface="나눔고딕 Light"/>
              <a:ea typeface="나눔고딕 Light"/>
            </a:endParaRPr>
          </a:p>
        </p:txBody>
      </p:sp>
      <p:sp>
        <p:nvSpPr>
          <p:cNvPr id="12304" name=""/>
          <p:cNvSpPr txBox="1"/>
          <p:nvPr/>
        </p:nvSpPr>
        <p:spPr>
          <a:xfrm>
            <a:off x="1041043" y="3355559"/>
            <a:ext cx="4105539" cy="86432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4" grpId="0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0327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0328" name=""/>
          <p:cNvSpPr txBox="1"/>
          <p:nvPr/>
        </p:nvSpPr>
        <p:spPr>
          <a:xfrm>
            <a:off x="252351" y="255532"/>
            <a:ext cx="3663304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종합회로도 </a:t>
            </a: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완성</a:t>
            </a: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595959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0329" name=""/>
          <p:cNvCxnSpPr/>
          <p:nvPr/>
        </p:nvCxnSpPr>
        <p:spPr>
          <a:xfrm rot="16200000" flipH="1">
            <a:off x="93661" y="501576"/>
            <a:ext cx="292037" cy="0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sp>
        <p:nvSpPr>
          <p:cNvPr id="10339" name="TextBox 3"/>
          <p:cNvSpPr txBox="1"/>
          <p:nvPr/>
        </p:nvSpPr>
        <p:spPr>
          <a:xfrm>
            <a:off x="1617258" y="1122722"/>
            <a:ext cx="5762160" cy="4808129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0" name="TextBox 4"/>
          <p:cNvSpPr txBox="1"/>
          <p:nvPr/>
        </p:nvSpPr>
        <p:spPr>
          <a:xfrm>
            <a:off x="2694884" y="6424315"/>
            <a:ext cx="1702280" cy="36760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Bluetooth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1" name="TextBox 5"/>
          <p:cNvSpPr txBox="1"/>
          <p:nvPr/>
        </p:nvSpPr>
        <p:spPr>
          <a:xfrm>
            <a:off x="5136161" y="6391883"/>
            <a:ext cx="1702280" cy="367269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android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2" name="TextBox 7"/>
          <p:cNvSpPr txBox="1"/>
          <p:nvPr/>
        </p:nvSpPr>
        <p:spPr>
          <a:xfrm>
            <a:off x="3915521" y="6295065"/>
            <a:ext cx="1702280" cy="3669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3" name="TextBox 8"/>
          <p:cNvSpPr txBox="1"/>
          <p:nvPr/>
        </p:nvSpPr>
        <p:spPr>
          <a:xfrm>
            <a:off x="3915523" y="6391883"/>
            <a:ext cx="1702280" cy="3672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4" name="TextBox 9"/>
          <p:cNvSpPr txBox="1"/>
          <p:nvPr/>
        </p:nvSpPr>
        <p:spPr>
          <a:xfrm>
            <a:off x="3924759" y="6517455"/>
            <a:ext cx="1702280" cy="3674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5" name="TextBox 10"/>
          <p:cNvSpPr txBox="1"/>
          <p:nvPr/>
        </p:nvSpPr>
        <p:spPr>
          <a:xfrm>
            <a:off x="5065843" y="4132481"/>
            <a:ext cx="1702280" cy="366766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piezo(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알림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6" name="TextBox 11"/>
          <p:cNvSpPr txBox="1"/>
          <p:nvPr/>
        </p:nvSpPr>
        <p:spPr>
          <a:xfrm>
            <a:off x="2354966" y="1486590"/>
            <a:ext cx="1702280" cy="87236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1K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7" name="TextBox 12"/>
          <p:cNvSpPr txBox="1"/>
          <p:nvPr/>
        </p:nvSpPr>
        <p:spPr>
          <a:xfrm>
            <a:off x="5065841" y="2848807"/>
            <a:ext cx="1702280" cy="90749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LCD(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8" name="TextBox 13"/>
          <p:cNvSpPr txBox="1"/>
          <p:nvPr/>
        </p:nvSpPr>
        <p:spPr>
          <a:xfrm>
            <a:off x="5420218" y="1486590"/>
            <a:ext cx="1702279" cy="359355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D_7seg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시계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9" name="TextBox 14"/>
          <p:cNvSpPr txBox="1"/>
          <p:nvPr/>
        </p:nvSpPr>
        <p:spPr>
          <a:xfrm>
            <a:off x="2354966" y="3007041"/>
            <a:ext cx="1728074" cy="36696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알람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50" name="직선 연결선 18"/>
          <p:cNvCxnSpPr/>
          <p:nvPr/>
        </p:nvCxnSpPr>
        <p:spPr>
          <a:xfrm rot="10800000">
            <a:off x="613607" y="1602248"/>
            <a:ext cx="1741360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351" name="TextBox 55"/>
          <p:cNvSpPr txBox="1"/>
          <p:nvPr/>
        </p:nvSpPr>
        <p:spPr>
          <a:xfrm>
            <a:off x="613608" y="1271510"/>
            <a:ext cx="943000" cy="298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2" name="TextBox 72"/>
          <p:cNvSpPr txBox="1"/>
          <p:nvPr/>
        </p:nvSpPr>
        <p:spPr>
          <a:xfrm>
            <a:off x="8171716" y="1688086"/>
            <a:ext cx="1141416" cy="3007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seg_data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3" name="TextBox 76"/>
          <p:cNvSpPr txBox="1"/>
          <p:nvPr/>
        </p:nvSpPr>
        <p:spPr>
          <a:xfrm>
            <a:off x="4070040" y="1306317"/>
            <a:ext cx="1835163" cy="3002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clk_1K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4" name="TextBox 73"/>
          <p:cNvSpPr txBox="1"/>
          <p:nvPr/>
        </p:nvSpPr>
        <p:spPr>
          <a:xfrm>
            <a:off x="8359837" y="2806669"/>
            <a:ext cx="390788" cy="3006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5" name="TextBox 14"/>
          <p:cNvSpPr txBox="1"/>
          <p:nvPr/>
        </p:nvSpPr>
        <p:spPr>
          <a:xfrm>
            <a:off x="2380759" y="5286939"/>
            <a:ext cx="1702280" cy="36652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56" name=""/>
          <p:cNvCxnSpPr/>
          <p:nvPr/>
        </p:nvCxnSpPr>
        <p:spPr>
          <a:xfrm rot="16200000">
            <a:off x="2846470" y="6038887"/>
            <a:ext cx="770855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7" name=""/>
          <p:cNvSpPr txBox="1"/>
          <p:nvPr/>
        </p:nvSpPr>
        <p:spPr>
          <a:xfrm>
            <a:off x="3231899" y="6046294"/>
            <a:ext cx="916971" cy="300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rs232</a:t>
            </a:r>
            <a:endParaRPr lang="en-US" altLang="ko-KR" sz="1400" b="1"/>
          </a:p>
        </p:txBody>
      </p:sp>
      <p:sp>
        <p:nvSpPr>
          <p:cNvPr id="10358" name="TextBox 11"/>
          <p:cNvSpPr txBox="1"/>
          <p:nvPr/>
        </p:nvSpPr>
        <p:spPr>
          <a:xfrm>
            <a:off x="2380758" y="3820158"/>
            <a:ext cx="1702280" cy="872427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100K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9" name="TextBox 73"/>
          <p:cNvSpPr txBox="1"/>
          <p:nvPr/>
        </p:nvSpPr>
        <p:spPr>
          <a:xfrm>
            <a:off x="8344234" y="3007041"/>
            <a:ext cx="390788" cy="3002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rs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60" name="TextBox 73"/>
          <p:cNvSpPr txBox="1"/>
          <p:nvPr/>
        </p:nvSpPr>
        <p:spPr>
          <a:xfrm>
            <a:off x="8318571" y="3256765"/>
            <a:ext cx="390788" cy="2998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rw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63" name=""/>
          <p:cNvCxnSpPr/>
          <p:nvPr/>
        </p:nvCxnSpPr>
        <p:spPr>
          <a:xfrm>
            <a:off x="6768125" y="4315675"/>
            <a:ext cx="15761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4" name=""/>
          <p:cNvSpPr txBox="1"/>
          <p:nvPr/>
        </p:nvSpPr>
        <p:spPr>
          <a:xfrm>
            <a:off x="8284332" y="4179167"/>
            <a:ext cx="916972" cy="319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/>
              <a:t>bell</a:t>
            </a:r>
            <a:endParaRPr lang="en-US" altLang="ko-KR" sz="1500"/>
          </a:p>
        </p:txBody>
      </p:sp>
      <p:cxnSp>
        <p:nvCxnSpPr>
          <p:cNvPr id="10365" name=""/>
          <p:cNvCxnSpPr/>
          <p:nvPr/>
        </p:nvCxnSpPr>
        <p:spPr>
          <a:xfrm>
            <a:off x="7133250" y="1522344"/>
            <a:ext cx="15761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6" name=""/>
          <p:cNvCxnSpPr/>
          <p:nvPr/>
        </p:nvCxnSpPr>
        <p:spPr>
          <a:xfrm>
            <a:off x="7122498" y="1666362"/>
            <a:ext cx="15761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7" name=""/>
          <p:cNvCxnSpPr/>
          <p:nvPr/>
        </p:nvCxnSpPr>
        <p:spPr>
          <a:xfrm flipV="1">
            <a:off x="6768125" y="3444513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8" name=""/>
          <p:cNvCxnSpPr/>
          <p:nvPr/>
        </p:nvCxnSpPr>
        <p:spPr>
          <a:xfrm flipV="1">
            <a:off x="6776214" y="3676237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9" name=""/>
          <p:cNvCxnSpPr/>
          <p:nvPr/>
        </p:nvCxnSpPr>
        <p:spPr>
          <a:xfrm flipV="1">
            <a:off x="6776214" y="3178551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0" name=""/>
          <p:cNvCxnSpPr/>
          <p:nvPr/>
        </p:nvCxnSpPr>
        <p:spPr>
          <a:xfrm flipV="1">
            <a:off x="6776214" y="2962524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1" name="직선 연결선 18"/>
          <p:cNvCxnSpPr/>
          <p:nvPr/>
        </p:nvCxnSpPr>
        <p:spPr>
          <a:xfrm rot="10800000">
            <a:off x="4057246" y="1594353"/>
            <a:ext cx="136730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372" name="TextBox 76"/>
          <p:cNvSpPr txBox="1"/>
          <p:nvPr/>
        </p:nvSpPr>
        <p:spPr>
          <a:xfrm>
            <a:off x="4057245" y="4042659"/>
            <a:ext cx="1835163" cy="29883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clk_100K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73" name="직선 연결선 18"/>
          <p:cNvCxnSpPr/>
          <p:nvPr/>
        </p:nvCxnSpPr>
        <p:spPr>
          <a:xfrm rot="10800000">
            <a:off x="4083039" y="4339018"/>
            <a:ext cx="97465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4" name="직선 연결선 61"/>
          <p:cNvCxnSpPr/>
          <p:nvPr/>
        </p:nvCxnSpPr>
        <p:spPr>
          <a:xfrm rot="5400000">
            <a:off x="-168068" y="3536378"/>
            <a:ext cx="3867642" cy="1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5" name="직선 연결선 18"/>
          <p:cNvCxnSpPr/>
          <p:nvPr/>
        </p:nvCxnSpPr>
        <p:spPr>
          <a:xfrm rot="10800000">
            <a:off x="1765754" y="4256372"/>
            <a:ext cx="61500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6" name="직선 연결선 18"/>
          <p:cNvCxnSpPr/>
          <p:nvPr/>
        </p:nvCxnSpPr>
        <p:spPr>
          <a:xfrm rot="10800000">
            <a:off x="1765754" y="5470201"/>
            <a:ext cx="61500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7" name=""/>
          <p:cNvCxnSpPr/>
          <p:nvPr/>
        </p:nvCxnSpPr>
        <p:spPr>
          <a:xfrm flipV="1">
            <a:off x="4070040" y="1738371"/>
            <a:ext cx="1368171" cy="3816477"/>
          </a:xfrm>
          <a:prstGeom prst="bentConnector3">
            <a:avLst>
              <a:gd name="adj1" fmla="val 50000"/>
            </a:avLst>
          </a:prstGeom>
          <a:ln w="19050">
            <a:solidFill>
              <a:srgbClr val="9d5c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8" name=""/>
          <p:cNvCxnSpPr/>
          <p:nvPr/>
        </p:nvCxnSpPr>
        <p:spPr>
          <a:xfrm>
            <a:off x="4113740" y="3106542"/>
            <a:ext cx="97212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9" name=""/>
          <p:cNvCxnSpPr/>
          <p:nvPr/>
        </p:nvCxnSpPr>
        <p:spPr>
          <a:xfrm>
            <a:off x="4106044" y="3211505"/>
            <a:ext cx="972121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1" name=""/>
          <p:cNvGrpSpPr/>
          <p:nvPr/>
        </p:nvGrpSpPr>
        <p:grpSpPr>
          <a:xfrm rot="0">
            <a:off x="2341824" y="1738371"/>
            <a:ext cx="4896613" cy="1340668"/>
            <a:chOff x="3215640" y="1124712"/>
            <a:chExt cx="4896613" cy="1340668"/>
          </a:xfrm>
        </p:grpSpPr>
        <p:cxnSp>
          <p:nvCxnSpPr>
            <p:cNvPr id="10382" name="직선 연결선 61"/>
            <p:cNvCxnSpPr/>
            <p:nvPr/>
          </p:nvCxnSpPr>
          <p:spPr>
            <a:xfrm rot="16200000" flipH="1">
              <a:off x="7777086" y="1459879"/>
              <a:ext cx="670333" cy="0"/>
            </a:xfrm>
            <a:prstGeom prst="line">
              <a:avLst/>
            </a:prstGeom>
            <a:noFill/>
            <a:ln w="19050" cap="flat" cmpd="sng" algn="ctr">
              <a:solidFill>
                <a:srgbClr val="9d5cbb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0383" name=""/>
            <p:cNvCxnSpPr/>
            <p:nvPr/>
          </p:nvCxnSpPr>
          <p:spPr>
            <a:xfrm rot="10800000" flipV="1">
              <a:off x="3215640" y="1795046"/>
              <a:ext cx="4893561" cy="670333"/>
            </a:xfrm>
            <a:prstGeom prst="bentConnector3">
              <a:avLst>
                <a:gd name="adj1" fmla="val 104398"/>
              </a:avLst>
            </a:prstGeom>
            <a:ln w="19050">
              <a:solidFill>
                <a:srgbClr val="9d5cb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4" name="직선 연결선 61"/>
            <p:cNvCxnSpPr/>
            <p:nvPr/>
          </p:nvCxnSpPr>
          <p:spPr>
            <a:xfrm>
              <a:off x="7996314" y="1124712"/>
              <a:ext cx="115938" cy="0"/>
            </a:xfrm>
            <a:prstGeom prst="line">
              <a:avLst/>
            </a:prstGeom>
            <a:noFill/>
            <a:ln w="19050" cap="flat" cmpd="sng" algn="ctr">
              <a:solidFill>
                <a:srgbClr val="9d5cbb">
                  <a:alpha val="100000"/>
                </a:srgbClr>
              </a:solidFill>
              <a:prstDash val="solid"/>
              <a:miter/>
            </a:ln>
          </p:spPr>
        </p:cxnSp>
      </p:grpSp>
      <p:grpSp>
        <p:nvGrpSpPr>
          <p:cNvPr id="10385" name=""/>
          <p:cNvGrpSpPr/>
          <p:nvPr/>
        </p:nvGrpSpPr>
        <p:grpSpPr>
          <a:xfrm rot="0">
            <a:off x="2161801" y="3322569"/>
            <a:ext cx="1921237" cy="2147631"/>
            <a:chOff x="3035617" y="2708910"/>
            <a:chExt cx="1921237" cy="2147631"/>
          </a:xfrm>
        </p:grpSpPr>
        <p:cxnSp>
          <p:nvCxnSpPr>
            <p:cNvPr id="10386" name=""/>
            <p:cNvCxnSpPr/>
            <p:nvPr/>
          </p:nvCxnSpPr>
          <p:spPr>
            <a:xfrm>
              <a:off x="3035617" y="4149090"/>
              <a:ext cx="1921237" cy="707451"/>
            </a:xfrm>
            <a:prstGeom prst="bentConnector3">
              <a:avLst>
                <a:gd name="adj1" fmla="val 128845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7" name=""/>
            <p:cNvCxnSpPr/>
            <p:nvPr/>
          </p:nvCxnSpPr>
          <p:spPr>
            <a:xfrm rot="16200000">
              <a:off x="2405538" y="3338988"/>
              <a:ext cx="1440180" cy="180022"/>
            </a:xfrm>
            <a:prstGeom prst="bentConnector2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88" name=""/>
          <p:cNvGrpSpPr/>
          <p:nvPr/>
        </p:nvGrpSpPr>
        <p:grpSpPr>
          <a:xfrm rot="0">
            <a:off x="2017783" y="3214555"/>
            <a:ext cx="2052256" cy="2168652"/>
            <a:chOff x="2891599" y="2600896"/>
            <a:chExt cx="2052256" cy="2168652"/>
          </a:xfrm>
        </p:grpSpPr>
        <p:cxnSp>
          <p:nvCxnSpPr>
            <p:cNvPr id="10389" name=""/>
            <p:cNvCxnSpPr/>
            <p:nvPr/>
          </p:nvCxnSpPr>
          <p:spPr>
            <a:xfrm rot="16200000">
              <a:off x="2207514" y="3284982"/>
              <a:ext cx="1692211" cy="32404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0" name=""/>
            <p:cNvCxnSpPr/>
            <p:nvPr/>
          </p:nvCxnSpPr>
          <p:spPr>
            <a:xfrm>
              <a:off x="2891599" y="4301490"/>
              <a:ext cx="2052256" cy="468058"/>
            </a:xfrm>
            <a:prstGeom prst="bentConnector3">
              <a:avLst>
                <a:gd name="adj1" fmla="val 107342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91" name=""/>
          <p:cNvSpPr/>
          <p:nvPr/>
        </p:nvSpPr>
        <p:spPr>
          <a:xfrm>
            <a:off x="1734678" y="1576181"/>
            <a:ext cx="62147" cy="54006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2" name=""/>
          <p:cNvSpPr/>
          <p:nvPr/>
        </p:nvSpPr>
        <p:spPr>
          <a:xfrm>
            <a:off x="1734681" y="4229368"/>
            <a:ext cx="62147" cy="54006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3" name=""/>
          <p:cNvSpPr/>
          <p:nvPr/>
        </p:nvSpPr>
        <p:spPr>
          <a:xfrm>
            <a:off x="4831065" y="1568378"/>
            <a:ext cx="62147" cy="54006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394" name=""/>
          <p:cNvCxnSpPr/>
          <p:nvPr/>
        </p:nvCxnSpPr>
        <p:spPr>
          <a:xfrm>
            <a:off x="4862139" y="1594353"/>
            <a:ext cx="216027" cy="1422177"/>
          </a:xfrm>
          <a:prstGeom prst="bentConnector3">
            <a:avLst>
              <a:gd name="adj1" fmla="val -433"/>
            </a:avLst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5" name=""/>
          <p:cNvCxnSpPr/>
          <p:nvPr/>
        </p:nvCxnSpPr>
        <p:spPr>
          <a:xfrm rot="10800000" flipV="1">
            <a:off x="901644" y="4692585"/>
            <a:ext cx="1116139" cy="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6" name=""/>
          <p:cNvCxnSpPr/>
          <p:nvPr/>
        </p:nvCxnSpPr>
        <p:spPr>
          <a:xfrm rot="10800000">
            <a:off x="901644" y="4498869"/>
            <a:ext cx="1260157" cy="0"/>
          </a:xfrm>
          <a:prstGeom prst="line">
            <a:avLst/>
          </a:prstGeom>
          <a:ln w="19050">
            <a:solidFill>
              <a:srgbClr val="3057b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7" name=""/>
          <p:cNvSpPr txBox="1"/>
          <p:nvPr/>
        </p:nvSpPr>
        <p:spPr>
          <a:xfrm>
            <a:off x="-40538" y="4724072"/>
            <a:ext cx="1945906" cy="30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uart_alarmTime(32)</a:t>
            </a:r>
            <a:endParaRPr lang="en-US" altLang="ko-KR" sz="1400"/>
          </a:p>
        </p:txBody>
      </p:sp>
      <p:sp>
        <p:nvSpPr>
          <p:cNvPr id="10398" name=""/>
          <p:cNvSpPr txBox="1"/>
          <p:nvPr/>
        </p:nvSpPr>
        <p:spPr>
          <a:xfrm>
            <a:off x="-328649" y="4147856"/>
            <a:ext cx="1945908" cy="30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/>
              <a:t>uart_msg(128)</a:t>
            </a:r>
            <a:endParaRPr lang="en-US" altLang="ko-KR" sz="1400"/>
          </a:p>
        </p:txBody>
      </p:sp>
      <p:sp>
        <p:nvSpPr>
          <p:cNvPr id="10399" name=""/>
          <p:cNvSpPr txBox="1"/>
          <p:nvPr/>
        </p:nvSpPr>
        <p:spPr>
          <a:xfrm>
            <a:off x="5420218" y="5136605"/>
            <a:ext cx="1945910" cy="30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uart_presentTime(32)</a:t>
            </a:r>
            <a:endParaRPr lang="en-US" altLang="ko-KR" sz="1400" b="1"/>
          </a:p>
        </p:txBody>
      </p:sp>
      <p:cxnSp>
        <p:nvCxnSpPr>
          <p:cNvPr id="10400" name=""/>
          <p:cNvCxnSpPr/>
          <p:nvPr/>
        </p:nvCxnSpPr>
        <p:spPr>
          <a:xfrm rot="10800000">
            <a:off x="4740900" y="5286939"/>
            <a:ext cx="679317" cy="0"/>
          </a:xfrm>
          <a:prstGeom prst="line">
            <a:avLst/>
          </a:prstGeom>
          <a:ln w="19050">
            <a:solidFill>
              <a:srgbClr val="800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1" name=""/>
          <p:cNvCxnSpPr/>
          <p:nvPr/>
        </p:nvCxnSpPr>
        <p:spPr>
          <a:xfrm>
            <a:off x="4106044" y="3322569"/>
            <a:ext cx="936117" cy="900112"/>
          </a:xfrm>
          <a:prstGeom prst="bentConnector3">
            <a:avLst>
              <a:gd name="adj1" fmla="val 50000"/>
            </a:avLst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2" name="TextBox 72"/>
          <p:cNvSpPr txBox="1"/>
          <p:nvPr/>
        </p:nvSpPr>
        <p:spPr>
          <a:xfrm>
            <a:off x="8065200" y="3715694"/>
            <a:ext cx="1835164" cy="30098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led_data(2)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03" name=""/>
          <p:cNvSpPr txBox="1"/>
          <p:nvPr/>
        </p:nvSpPr>
        <p:spPr>
          <a:xfrm>
            <a:off x="7811581" y="5156234"/>
            <a:ext cx="1494972" cy="299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현재시간</a:t>
            </a:r>
            <a:endParaRPr lang="ko-KR" altLang="en-US" sz="1400"/>
          </a:p>
        </p:txBody>
      </p:sp>
      <p:sp>
        <p:nvSpPr>
          <p:cNvPr id="10404" name=""/>
          <p:cNvSpPr txBox="1"/>
          <p:nvPr/>
        </p:nvSpPr>
        <p:spPr>
          <a:xfrm>
            <a:off x="7829176" y="5543353"/>
            <a:ext cx="1494972" cy="297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0000ff"/>
                </a:solidFill>
              </a:rPr>
              <a:t>일정</a:t>
            </a:r>
            <a:r>
              <a:rPr lang="en-US" altLang="ko-KR" sz="1400" b="1">
                <a:solidFill>
                  <a:srgbClr val="0000ff"/>
                </a:solidFill>
              </a:rPr>
              <a:t>(</a:t>
            </a:r>
            <a:r>
              <a:rPr lang="ko-KR" altLang="en-US" sz="1400" b="1">
                <a:solidFill>
                  <a:srgbClr val="0000ff"/>
                </a:solidFill>
              </a:rPr>
              <a:t>문자</a:t>
            </a:r>
            <a:r>
              <a:rPr lang="en-US" altLang="ko-KR" sz="1400" b="1">
                <a:solidFill>
                  <a:srgbClr val="0000ff"/>
                </a:solidFill>
              </a:rPr>
              <a:t>)</a:t>
            </a:r>
            <a:endParaRPr lang="en-US" altLang="ko-KR" sz="1400" b="1">
              <a:solidFill>
                <a:srgbClr val="0000ff"/>
              </a:solidFill>
            </a:endParaRPr>
          </a:p>
        </p:txBody>
      </p:sp>
      <p:sp>
        <p:nvSpPr>
          <p:cNvPr id="10405" name=""/>
          <p:cNvSpPr txBox="1"/>
          <p:nvPr/>
        </p:nvSpPr>
        <p:spPr>
          <a:xfrm>
            <a:off x="7811581" y="5948531"/>
            <a:ext cx="1494972" cy="2979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ff0000"/>
                </a:solidFill>
              </a:rPr>
              <a:t>일정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시간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  <a:endParaRPr lang="en-US" altLang="ko-KR" sz="1400" b="1">
              <a:solidFill>
                <a:srgbClr val="ff0000"/>
              </a:solidFill>
            </a:endParaRPr>
          </a:p>
        </p:txBody>
      </p:sp>
      <p:grpSp>
        <p:nvGrpSpPr>
          <p:cNvPr id="10406" name=""/>
          <p:cNvGrpSpPr/>
          <p:nvPr/>
        </p:nvGrpSpPr>
        <p:grpSpPr>
          <a:xfrm rot="0">
            <a:off x="7451446" y="5300289"/>
            <a:ext cx="397851" cy="1204304"/>
            <a:chOff x="11534670" y="2355241"/>
            <a:chExt cx="1284491" cy="1204304"/>
          </a:xfrm>
        </p:grpSpPr>
        <p:cxnSp>
          <p:nvCxnSpPr>
            <p:cNvPr id="10407" name=""/>
            <p:cNvCxnSpPr/>
            <p:nvPr/>
          </p:nvCxnSpPr>
          <p:spPr>
            <a:xfrm>
              <a:off x="11534670" y="2355241"/>
              <a:ext cx="1254322" cy="0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8" name=""/>
            <p:cNvCxnSpPr/>
            <p:nvPr/>
          </p:nvCxnSpPr>
          <p:spPr>
            <a:xfrm>
              <a:off x="11564839" y="2715286"/>
              <a:ext cx="1254322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9" name=""/>
            <p:cNvCxnSpPr/>
            <p:nvPr/>
          </p:nvCxnSpPr>
          <p:spPr>
            <a:xfrm>
              <a:off x="11534670" y="3147340"/>
              <a:ext cx="12543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0" name=""/>
            <p:cNvCxnSpPr/>
            <p:nvPr/>
          </p:nvCxnSpPr>
          <p:spPr>
            <a:xfrm>
              <a:off x="11564839" y="3559545"/>
              <a:ext cx="1254322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11" name=""/>
          <p:cNvSpPr txBox="1"/>
          <p:nvPr/>
        </p:nvSpPr>
        <p:spPr>
          <a:xfrm>
            <a:off x="7811581" y="6369022"/>
            <a:ext cx="1770426" cy="2997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800080"/>
                </a:solidFill>
              </a:rPr>
              <a:t>받아온현재시간</a:t>
            </a:r>
            <a:endParaRPr lang="ko-KR" altLang="en-US" sz="1400" b="1">
              <a:solidFill>
                <a:srgbClr val="800080"/>
              </a:solidFill>
            </a:endParaRPr>
          </a:p>
        </p:txBody>
      </p:sp>
      <p:sp>
        <p:nvSpPr>
          <p:cNvPr id="10412" name="TextBox 73"/>
          <p:cNvSpPr txBox="1"/>
          <p:nvPr/>
        </p:nvSpPr>
        <p:spPr>
          <a:xfrm>
            <a:off x="8037576" y="1185989"/>
            <a:ext cx="1502653" cy="2980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seg_com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413" name=""/>
          <p:cNvCxnSpPr/>
          <p:nvPr/>
        </p:nvCxnSpPr>
        <p:spPr>
          <a:xfrm rot="10800000">
            <a:off x="4570367" y="3931775"/>
            <a:ext cx="679317" cy="0"/>
          </a:xfrm>
          <a:prstGeom prst="line">
            <a:avLst/>
          </a:prstGeom>
          <a:ln w="19050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4" name=""/>
          <p:cNvSpPr txBox="1"/>
          <p:nvPr/>
        </p:nvSpPr>
        <p:spPr>
          <a:xfrm>
            <a:off x="5289455" y="3787721"/>
            <a:ext cx="1945910" cy="29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alarm_decision</a:t>
            </a:r>
            <a:endParaRPr lang="en-US" altLang="ko-KR" sz="1400" b="1"/>
          </a:p>
        </p:txBody>
      </p:sp>
      <p:sp>
        <p:nvSpPr>
          <p:cNvPr id="10415" name=""/>
          <p:cNvSpPr/>
          <p:nvPr/>
        </p:nvSpPr>
        <p:spPr>
          <a:xfrm>
            <a:off x="5074555" y="6276711"/>
            <a:ext cx="1728648" cy="60817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ln w="12700" cap="flat" cmpd="sng" algn="ctr">
                <a:solidFill>
                  <a:schemeClr val="accent1"/>
                </a:solidFill>
                <a:prstDash val="solid"/>
                <a:round/>
              </a:ln>
              <a:pattFill prst="dotGrid">
                <a:fgClr>
                  <a:schemeClr val="accent1"/>
                </a:fgClr>
                <a:bgClr>
                  <a:schemeClr val="bg1"/>
                </a:bgClr>
              </a:patt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5" grpId="0" animBg="1"/>
    </p:bld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사각형: 둥근 모서리 12291"/>
          <p:cNvSpPr/>
          <p:nvPr/>
        </p:nvSpPr>
        <p:spPr>
          <a:xfrm>
            <a:off x="0" y="208"/>
            <a:ext cx="9140641" cy="91740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Arial"/>
            </a:endParaRPr>
          </a:p>
        </p:txBody>
      </p:sp>
      <p:cxnSp>
        <p:nvCxnSpPr>
          <p:cNvPr id="12293" name="직선 연결선 12292"/>
          <p:cNvCxnSpPr/>
          <p:nvPr/>
        </p:nvCxnSpPr>
        <p:spPr>
          <a:xfrm>
            <a:off x="0" y="777905"/>
            <a:ext cx="9140641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2294" name="TextBox 12293"/>
          <p:cNvSpPr txBox="1"/>
          <p:nvPr/>
        </p:nvSpPr>
        <p:spPr>
          <a:xfrm>
            <a:off x="252347" y="255737"/>
            <a:ext cx="5631373" cy="4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defTabSz="58846888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400" b="0" i="0" u="none" strike="noStrike" kern="1200" cap="none" spc="0" normalizeH="0" baseline="0">
                <a:solidFill>
                  <a:srgbClr val="595959">
                    <a:alpha val="100000"/>
                  </a:srgbClr>
                </a:solidFill>
                <a:effectLst/>
                <a:uLnTx/>
                <a:uFillTx/>
                <a:latin typeface="KoPub돋움체 Bold"/>
                <a:ea typeface="KoPub돋움체 Bold"/>
              </a:rPr>
              <a:t>향후계획 </a:t>
            </a:r>
            <a:r>
              <a:rPr kumimoji="1" lang="ko-KR" altLang="en-US" sz="2400" b="0" i="0" u="none" strike="noStrike" kern="1200" cap="none" spc="0" normalizeH="0" baseline="0">
                <a:solidFill>
                  <a:srgbClr val="595959">
                    <a:alpha val="100000"/>
                  </a:srgbClr>
                </a:solidFill>
                <a:effectLst/>
                <a:uLnTx/>
                <a:uFillTx/>
                <a:latin typeface="바탕"/>
                <a:ea typeface="KoPub돋움체 Bold"/>
              </a:rPr>
              <a:t>-</a:t>
            </a:r>
            <a:r>
              <a:rPr kumimoji="1" lang="ko-KR" altLang="en-US" sz="2400" b="0" i="0" u="none" strike="noStrike" kern="1200" cap="none" spc="0" normalizeH="0" baseline="0">
                <a:solidFill>
                  <a:srgbClr val="595959">
                    <a:alpha val="100000"/>
                  </a:srgbClr>
                </a:solidFill>
                <a:effectLst/>
                <a:uLnTx/>
                <a:uFillTx/>
                <a:latin typeface="KoPub돋움체 Bold"/>
                <a:ea typeface="KoPub돋움체 Bold"/>
              </a:rPr>
              <a:t> </a:t>
            </a:r>
            <a:r>
              <a:rPr kumimoji="1" lang="ko-KR" altLang="en-US" sz="2400">
                <a:solidFill>
                  <a:srgbClr val="000000"/>
                </a:solidFill>
                <a:latin typeface="나눔고딕 Light"/>
                <a:ea typeface="나눔고딕 Light"/>
              </a:rPr>
              <a:t>안드로이드 구현 조사</a:t>
            </a:r>
            <a:r>
              <a:rPr kumimoji="1" lang="ko-KR" altLang="en-US" sz="2400">
                <a:solidFill>
                  <a:srgbClr val="000000">
                    <a:alpha val="100000"/>
                  </a:srgbClr>
                </a:solidFill>
                <a:latin typeface="나눔고딕 Light"/>
                <a:ea typeface="나눔고딕 Light"/>
              </a:rPr>
              <a:t> </a:t>
            </a:r>
            <a:endParaRPr kumimoji="1" lang="ko-KR" altLang="en-US" sz="2400">
              <a:solidFill>
                <a:srgbClr val="000000">
                  <a:alpha val="100000"/>
                </a:srgbClr>
              </a:solidFill>
              <a:latin typeface="나눔고딕 Light"/>
              <a:ea typeface="나눔고딕 Light"/>
            </a:endParaRPr>
          </a:p>
          <a:p>
            <a:pPr marL="0" marR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400" b="0" i="0" u="none" strike="noStrike" kern="1200" cap="none" spc="0" normalizeH="0" baseline="0">
              <a:solidFill>
                <a:srgbClr val="595959">
                  <a:alpha val="100000"/>
                </a:srgbClr>
              </a:solidFill>
              <a:effectLst/>
              <a:uLnTx/>
              <a:uFillTx/>
              <a:latin typeface="KoPub돋움체 Bold"/>
              <a:ea typeface="KoPub돋움체 Bold"/>
            </a:endParaRPr>
          </a:p>
        </p:txBody>
      </p:sp>
      <p:cxnSp>
        <p:nvCxnSpPr>
          <p:cNvPr id="12295" name="직선 연결선 12294"/>
          <p:cNvCxnSpPr/>
          <p:nvPr/>
        </p:nvCxnSpPr>
        <p:spPr>
          <a:xfrm>
            <a:off x="239677" y="355761"/>
            <a:ext cx="0" cy="292034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2296" name="그림 1229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730" y="117646"/>
            <a:ext cx="557108" cy="5380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051" name="_x388554576" descr="EMB00000c58913a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01209" y="1609499"/>
            <a:ext cx="5832468" cy="344233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2347" y="5483654"/>
            <a:ext cx="8999724" cy="90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666666"/>
                </a:solidFill>
                <a:latin typeface="Source Sans Pro"/>
              </a:rPr>
              <a:t>모든 블루투스 액티비티를 위해 </a:t>
            </a:r>
            <a:r>
              <a:rPr lang="en-US" altLang="ko-KR">
                <a:solidFill>
                  <a:srgbClr val="666666"/>
                </a:solidFill>
                <a:latin typeface="Source Sans Pro"/>
              </a:rPr>
              <a:t>BluetoothAdapter</a:t>
            </a:r>
            <a:r>
              <a:rPr lang="ko-KR" altLang="en-US">
                <a:solidFill>
                  <a:srgbClr val="666666"/>
                </a:solidFill>
                <a:latin typeface="Source Sans Pro"/>
              </a:rPr>
              <a:t>가 요구된다</a:t>
            </a:r>
            <a:r>
              <a:rPr lang="en-US" altLang="ko-KR">
                <a:solidFill>
                  <a:srgbClr val="666666"/>
                </a:solidFill>
                <a:latin typeface="Source Sans Pro"/>
              </a:rPr>
              <a:t>.</a:t>
            </a:r>
            <a:endParaRPr lang="en-US" altLang="ko-KR">
              <a:solidFill>
                <a:srgbClr val="666666"/>
              </a:solidFill>
              <a:latin typeface="Source Sans Pro"/>
            </a:endParaRPr>
          </a:p>
          <a:p>
            <a:pPr lvl="0">
              <a:defRPr/>
            </a:pPr>
            <a:r>
              <a:rPr lang="en-US" altLang="ko-KR">
                <a:solidFill>
                  <a:srgbClr val="666666"/>
                </a:solidFill>
                <a:latin typeface="Source Sans Pro"/>
              </a:rPr>
              <a:t>BluetoothAdapter</a:t>
            </a:r>
            <a:r>
              <a:rPr lang="ko-KR" altLang="en-US">
                <a:solidFill>
                  <a:srgbClr val="666666"/>
                </a:solidFill>
                <a:latin typeface="Source Sans Pro"/>
              </a:rPr>
              <a:t>를 얻기 위해서는 스태틱 </a:t>
            </a:r>
            <a:r>
              <a:rPr lang="ko-KR" altLang="en-US">
                <a:solidFill>
                  <a:srgbClr val="217e7f"/>
                </a:solidFill>
                <a:latin typeface="Source Sans Pro"/>
                <a:hlinkClick r:id="rId4"/>
              </a:rPr>
              <a:t>메소드인</a:t>
            </a:r>
            <a:r>
              <a:rPr lang="ko-KR" altLang="en-US">
                <a:solidFill>
                  <a:srgbClr val="666666"/>
                </a:solidFill>
                <a:latin typeface="Source Sans Pro"/>
              </a:rPr>
              <a:t> </a:t>
            </a:r>
            <a:r>
              <a:rPr lang="en-US" altLang="ko-KR">
                <a:solidFill>
                  <a:srgbClr val="666666"/>
                </a:solidFill>
                <a:latin typeface="Source Sans Pro"/>
              </a:rPr>
              <a:t>getDefaultAdapter()</a:t>
            </a:r>
            <a:r>
              <a:rPr lang="ko-KR" altLang="en-US">
                <a:solidFill>
                  <a:srgbClr val="666666"/>
                </a:solidFill>
                <a:latin typeface="Source Sans Pro"/>
              </a:rPr>
              <a:t>를 호출하면 된다</a:t>
            </a:r>
            <a:r>
              <a:rPr lang="en-US" altLang="ko-KR">
                <a:solidFill>
                  <a:srgbClr val="666666"/>
                </a:solidFill>
                <a:latin typeface="Source Sans Pro"/>
              </a:rPr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3317" name="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3318" name=""/>
          <p:cNvSpPr txBox="1"/>
          <p:nvPr/>
        </p:nvSpPr>
        <p:spPr>
          <a:xfrm>
            <a:off x="252351" y="255532"/>
            <a:ext cx="2203061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향후계획</a:t>
            </a:r>
            <a:endParaRPr xmlns:mc="http://schemas.openxmlformats.org/markup-compatibility/2006" xmlns:hp="http://schemas.haansoft.com/office/presentation/8.0" kumimoji="1" lang="ko-KR" altLang="en-US" sz="2400" b="0" i="0" mc:Ignorable="hp" hp:hslEmbossed="0">
              <a:solidFill>
                <a:srgbClr val="595959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3319" name="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332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3322" name=""/>
          <p:cNvSpPr txBox="1"/>
          <p:nvPr/>
        </p:nvSpPr>
        <p:spPr>
          <a:xfrm>
            <a:off x="801539" y="1472912"/>
            <a:ext cx="7004373" cy="26029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 Light"/>
                <a:ea typeface="나눔고딕 Light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 Light"/>
                <a:ea typeface="나눔고딕 Light"/>
              </a:rPr>
              <a:t> uart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 Light"/>
                <a:ea typeface="나눔고딕 Light"/>
              </a:rPr>
              <a:t>로부터 받은 정보 처리와 블루투스 연결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 Light"/>
              <a:ea typeface="나눔고딕 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 Light"/>
                <a:ea typeface="나눔고딕 Light"/>
              </a:rPr>
              <a:t>	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 Light"/>
                <a:ea typeface="나눔고딕 Light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 Light"/>
                <a:ea typeface="나눔고딕 Light"/>
              </a:rPr>
              <a:t> 알람 시계 연동 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 Light"/>
              <a:ea typeface="나눔고딕 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 Light"/>
              <a:ea typeface="나눔고딕 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 Light"/>
                <a:ea typeface="나눔고딕 Light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 Light"/>
                <a:ea typeface="나눔고딕 Light"/>
              </a:rPr>
              <a:t> 피에조 구현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 Light"/>
              <a:ea typeface="나눔고딕 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 Light"/>
              <a:ea typeface="나눔고딕 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 Light"/>
                <a:ea typeface="나눔고딕 Light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 Light"/>
                <a:ea typeface="나눔고딕 Light"/>
              </a:rPr>
              <a:t> 안드로이드 구현</a:t>
            </a:r>
            <a:r>
              <a:rPr xmlns:mc="http://schemas.openxmlformats.org/markup-compatibility/2006" xmlns:hp="http://schemas.haansoft.com/office/presentation/8.0" kumimoji="1" lang="ko-KR" altLang="en-US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나눔고딕 Light"/>
                <a:ea typeface="나눔고딕 Light"/>
              </a:rPr>
              <a:t> </a:t>
            </a:r>
            <a:endParaRPr xmlns:mc="http://schemas.openxmlformats.org/markup-compatibility/2006" xmlns:hp="http://schemas.haansoft.com/office/presentation/8.0" kumimoji="1" lang="ko-KR" altLang="en-US" b="0" i="0" baseline="0" mc:Ignorable="hp" hp:hslEmbossed="0">
              <a:solidFill>
                <a:srgbClr val="000000">
                  <a:alpha val="100000"/>
                </a:srgbClr>
              </a:solidFill>
              <a:latin typeface="나눔고딕 Light"/>
              <a:ea typeface="나눔고딕 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b="0" i="0" baseline="0" mc:Ignorable="hp" hp:hslEmbossed="0">
              <a:solidFill>
                <a:srgbClr val="000000">
                  <a:alpha val="100000"/>
                </a:srgbClr>
              </a:solidFill>
              <a:latin typeface="나눔고딕 Light"/>
              <a:ea typeface="나눔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"/>
          <p:cNvSpPr txBox="1"/>
          <p:nvPr/>
        </p:nvSpPr>
        <p:spPr>
          <a:xfrm>
            <a:off x="1563392" y="3261697"/>
            <a:ext cx="6013947" cy="573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감사합니다</a:t>
            </a:r>
            <a:endParaRPr xmlns:mc="http://schemas.openxmlformats.org/markup-compatibility/2006" xmlns:hp="http://schemas.haansoft.com/office/presentation/8.0" kumimoji="1" lang="ko-KR" altLang="en-US" sz="3200" b="0" i="0" mc:Ignorable="hp" hp:hslEmbossed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</p:txBody>
      </p:sp>
      <p:pic>
        <p:nvPicPr>
          <p:cNvPr id="14341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129938" y="2271270"/>
            <a:ext cx="879293" cy="8460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"/>
          <p:cNvSpPr/>
          <p:nvPr/>
        </p:nvSpPr>
        <p:spPr>
          <a:xfrm>
            <a:off x="0" y="0"/>
            <a:ext cx="9140733" cy="2387148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5125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129938" y="1460242"/>
            <a:ext cx="879293" cy="8459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126" name=""/>
          <p:cNvSpPr txBox="1"/>
          <p:nvPr/>
        </p:nvSpPr>
        <p:spPr>
          <a:xfrm>
            <a:off x="3410897" y="2377658"/>
            <a:ext cx="231893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5b9bd5">
                    <a:alpha val="100000"/>
                  </a:srgbClr>
                </a:solidFill>
                <a:latin typeface="나눔바른고딕 Light"/>
                <a:ea typeface="나눔바른고딕 Light"/>
              </a:rPr>
              <a:t>CONTENTS</a:t>
            </a:r>
            <a:endParaRPr xmlns:mc="http://schemas.openxmlformats.org/markup-compatibility/2006" xmlns:hp="http://schemas.haansoft.com/office/presentation/8.0" kumimoji="1" lang="ko-KR" altLang="en-US" sz="3000" b="0" i="0" mc:Ignorable="hp" hp:hslEmbossed="0">
              <a:solidFill>
                <a:srgbClr val="5b9bd5">
                  <a:alpha val="100000"/>
                </a:srgbClr>
              </a:solidFill>
              <a:latin typeface="나눔바른고딕 Light"/>
              <a:ea typeface="나눔바른고딕 Light"/>
            </a:endParaRPr>
          </a:p>
        </p:txBody>
      </p:sp>
      <p:sp>
        <p:nvSpPr>
          <p:cNvPr id="5127" name=""/>
          <p:cNvSpPr txBox="1"/>
          <p:nvPr/>
        </p:nvSpPr>
        <p:spPr>
          <a:xfrm>
            <a:off x="3417934" y="3182380"/>
            <a:ext cx="2304864" cy="26220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dist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바탕"/>
                <a:ea typeface="나눔바른고딕 Light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주제설명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  <a:p>
            <a:pPr marL="0" lvl="0" indent="0" algn="dist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바탕"/>
                <a:ea typeface="나눔바른고딕 Light"/>
              </a:rPr>
              <a:t>2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바탕"/>
                <a:ea typeface="나눔바른고딕 Light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종합블록도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  <a:p>
            <a:pPr marL="0" lvl="0" indent="0" algn="dist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바탕"/>
                <a:ea typeface="나눔바른고딕 Light"/>
              </a:rPr>
              <a:t>3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진행상황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  <a:p>
            <a:pPr marL="0" lvl="0" indent="0" algn="dist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바탕"/>
                <a:ea typeface="나눔바른고딕 Light"/>
              </a:rPr>
              <a:t>4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향후계획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</p:txBody>
      </p:sp>
      <p:sp>
        <p:nvSpPr>
          <p:cNvPr id="5128" name=""/>
          <p:cNvSpPr/>
          <p:nvPr/>
        </p:nvSpPr>
        <p:spPr>
          <a:xfrm>
            <a:off x="3982301" y="2991875"/>
            <a:ext cx="1166586" cy="33323"/>
          </a:xfrm>
          <a:prstGeom prst="roundRect">
            <a:avLst>
              <a:gd name="adj" fmla="val 16667"/>
            </a:avLst>
          </a:prstGeom>
          <a:solidFill>
            <a:srgbClr val="9cc3e6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6149" name="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6150" name=""/>
          <p:cNvSpPr txBox="1"/>
          <p:nvPr/>
        </p:nvSpPr>
        <p:spPr>
          <a:xfrm>
            <a:off x="1061816" y="5553620"/>
            <a:ext cx="7244053" cy="7079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Noto Sans CJK KR Regular"/>
                <a:ea typeface="맑은 고딕"/>
              </a:rPr>
              <a:t>스마트폰으로 시계의 모든 기능을 대체할 수 있지만 외출준비를 할 때는 스마트폰 사용이 제한적이다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kumimoji="1" lang="ko-KR" altLang="en-US" sz="2000" b="0" i="0" mc:Ignorable="hp" hp:hslEmbossed="0">
              <a:solidFill>
                <a:srgbClr val="000000">
                  <a:alpha val="100000"/>
                </a:srgbClr>
              </a:solidFill>
              <a:latin typeface="Noto Sans CJK KR Regular"/>
              <a:ea typeface="맑은 고딕"/>
            </a:endParaRPr>
          </a:p>
        </p:txBody>
      </p:sp>
      <p:pic>
        <p:nvPicPr>
          <p:cNvPr id="6151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76154" y="1471349"/>
            <a:ext cx="3910910" cy="39108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6152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414049" y="3306183"/>
            <a:ext cx="3833100" cy="13935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153" name=""/>
          <p:cNvSpPr txBox="1"/>
          <p:nvPr/>
        </p:nvSpPr>
        <p:spPr>
          <a:xfrm>
            <a:off x="252351" y="255532"/>
            <a:ext cx="1398340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주제설명</a:t>
            </a:r>
            <a:endParaRPr xmlns:mc="http://schemas.openxmlformats.org/markup-compatibility/2006" xmlns:hp="http://schemas.haansoft.com/office/presentation/8.0" kumimoji="1" lang="ko-KR" altLang="en-US" sz="2400" b="0" i="0" mc:Ignorable="hp" hp:hslEmbossed="0">
              <a:solidFill>
                <a:srgbClr val="595959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6154" name="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6155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Group 1"/>
          <p:cNvGrpSpPr/>
          <p:nvPr/>
        </p:nvGrpSpPr>
        <p:grpSpPr>
          <a:xfrm rot="0">
            <a:off x="6336126" y="4033095"/>
            <a:ext cx="2603050" cy="2409362"/>
            <a:chOff x="6336126" y="4033095"/>
            <a:chExt cx="2603050" cy="2409362"/>
          </a:xfrm>
        </p:grpSpPr>
        <p:pic>
          <p:nvPicPr>
            <p:cNvPr id="7173" name="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382090" y="4033095"/>
              <a:ext cx="1557085" cy="159040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7174" name="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336126" y="5047355"/>
              <a:ext cx="1476094" cy="139510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sp>
        <p:nvSpPr>
          <p:cNvPr id="7175" name="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7176" name="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7177" name=""/>
          <p:cNvSpPr txBox="1"/>
          <p:nvPr/>
        </p:nvSpPr>
        <p:spPr>
          <a:xfrm>
            <a:off x="252351" y="255532"/>
            <a:ext cx="1398340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주제설명</a:t>
            </a:r>
            <a:endParaRPr xmlns:mc="http://schemas.openxmlformats.org/markup-compatibility/2006" xmlns:hp="http://schemas.haansoft.com/office/presentation/8.0" kumimoji="1" lang="ko-KR" altLang="en-US" sz="2400" b="0" i="0" mc:Ignorable="hp" hp:hslEmbossed="0">
              <a:solidFill>
                <a:srgbClr val="595959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sp>
        <p:nvSpPr>
          <p:cNvPr id="7178" name=""/>
          <p:cNvSpPr txBox="1"/>
          <p:nvPr/>
        </p:nvSpPr>
        <p:spPr>
          <a:xfrm>
            <a:off x="252351" y="942813"/>
            <a:ext cx="7220219" cy="3872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7179" name="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7180" name="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2506206" y="1050709"/>
            <a:ext cx="4371182" cy="30839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7181" name="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42837" y="4558449"/>
            <a:ext cx="3220447" cy="16665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7182" name="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7183" name="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3544245" y="4168006"/>
            <a:ext cx="2410982" cy="2410982"/>
          </a:xfrm>
          <a:prstGeom prst="rect">
            <a:avLst/>
          </a:prstGeom>
          <a:noFill/>
          <a:ln w="9544" cap="flat" cmpd="sng" algn="ctr">
            <a:solidFill>
              <a:srgbClr val="3b3838"/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9221" name="Group 1"/>
          <p:cNvGrpSpPr/>
          <p:nvPr/>
        </p:nvGrpSpPr>
        <p:grpSpPr>
          <a:xfrm rot="0">
            <a:off x="523791" y="1314223"/>
            <a:ext cx="8866167" cy="4996505"/>
            <a:chOff x="523791" y="1314223"/>
            <a:chExt cx="8866167" cy="4996505"/>
          </a:xfrm>
        </p:grpSpPr>
        <p:sp>
          <p:nvSpPr>
            <p:cNvPr id="9222" name=""/>
            <p:cNvSpPr txBox="1"/>
            <p:nvPr/>
          </p:nvSpPr>
          <p:spPr>
            <a:xfrm>
              <a:off x="1363398" y="1314223"/>
              <a:ext cx="5653645" cy="4026732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9223" name=""/>
            <p:cNvSpPr txBox="1"/>
            <p:nvPr/>
          </p:nvSpPr>
          <p:spPr>
            <a:xfrm>
              <a:off x="2050679" y="5812390"/>
              <a:ext cx="1787221" cy="365046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Bluetooth</a:t>
              </a:r>
              <a:endParaRPr xmlns:mc="http://schemas.openxmlformats.org/markup-compatibility/2006" xmlns:hp="http://schemas.haansoft.com/office/presentation/8.0" kumimoji="1" lang="ko-KR" altLang="en-US" sz="1800" b="0" i="0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sp>
          <p:nvSpPr>
            <p:cNvPr id="9224" name=""/>
            <p:cNvSpPr txBox="1"/>
            <p:nvPr/>
          </p:nvSpPr>
          <p:spPr>
            <a:xfrm>
              <a:off x="4612425" y="5766341"/>
              <a:ext cx="1787221" cy="36348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android</a:t>
              </a:r>
              <a:endParaRPr xmlns:mc="http://schemas.openxmlformats.org/markup-compatibility/2006" xmlns:hp="http://schemas.haansoft.com/office/presentation/8.0" kumimoji="1" lang="ko-KR" altLang="en-US" sz="1800" b="0" i="0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sp>
          <p:nvSpPr>
            <p:cNvPr id="9225" name=""/>
            <p:cNvSpPr txBox="1"/>
            <p:nvPr/>
          </p:nvSpPr>
          <p:spPr>
            <a:xfrm>
              <a:off x="3331580" y="5628248"/>
              <a:ext cx="1787165" cy="37615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~</a:t>
              </a:r>
              <a:endParaRPr xmlns:mc="http://schemas.openxmlformats.org/markup-compatibility/2006" xmlns:hp="http://schemas.haansoft.com/office/presentation/8.0" kumimoji="1" lang="ko-KR" altLang="en-US" sz="1800" b="0" i="0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sp>
          <p:nvSpPr>
            <p:cNvPr id="9226" name=""/>
            <p:cNvSpPr txBox="1"/>
            <p:nvPr/>
          </p:nvSpPr>
          <p:spPr>
            <a:xfrm>
              <a:off x="3331580" y="5766341"/>
              <a:ext cx="1787165" cy="3634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~</a:t>
              </a:r>
              <a:endParaRPr xmlns:mc="http://schemas.openxmlformats.org/markup-compatibility/2006" xmlns:hp="http://schemas.haansoft.com/office/presentation/8.0" kumimoji="1" lang="ko-KR" altLang="en-US" sz="1800" b="0" i="0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sp>
          <p:nvSpPr>
            <p:cNvPr id="9227" name=""/>
            <p:cNvSpPr txBox="1"/>
            <p:nvPr/>
          </p:nvSpPr>
          <p:spPr>
            <a:xfrm>
              <a:off x="3341069" y="5945682"/>
              <a:ext cx="1787221" cy="3650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~</a:t>
              </a:r>
              <a:endParaRPr xmlns:mc="http://schemas.openxmlformats.org/markup-compatibility/2006" xmlns:hp="http://schemas.haansoft.com/office/presentation/8.0" kumimoji="1" lang="ko-KR" altLang="en-US" sz="1800" b="0" i="0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sp>
          <p:nvSpPr>
            <p:cNvPr id="9228" name=""/>
            <p:cNvSpPr txBox="1"/>
            <p:nvPr/>
          </p:nvSpPr>
          <p:spPr>
            <a:xfrm>
              <a:off x="4531490" y="4388652"/>
              <a:ext cx="1785602" cy="360302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piezo</a:t>
              </a:r>
              <a:endParaRPr xmlns:mc="http://schemas.openxmlformats.org/markup-compatibility/2006" xmlns:hp="http://schemas.haansoft.com/office/presentation/8.0" kumimoji="1" lang="ko-KR" altLang="en-US" sz="1800" b="0" i="0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sp>
          <p:nvSpPr>
            <p:cNvPr id="9229" name=""/>
            <p:cNvSpPr txBox="1"/>
            <p:nvPr/>
          </p:nvSpPr>
          <p:spPr>
            <a:xfrm>
              <a:off x="1687196" y="2041135"/>
              <a:ext cx="1785602" cy="365102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clock</a:t>
              </a:r>
              <a:endParaRPr xmlns:mc="http://schemas.openxmlformats.org/markup-compatibility/2006" xmlns:hp="http://schemas.haansoft.com/office/presentation/8.0" kumimoji="1" lang="ko-KR" altLang="en-US" sz="1800" b="0" i="0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sp>
          <p:nvSpPr>
            <p:cNvPr id="9230" name=""/>
            <p:cNvSpPr txBox="1"/>
            <p:nvPr/>
          </p:nvSpPr>
          <p:spPr>
            <a:xfrm>
              <a:off x="4531490" y="3433112"/>
              <a:ext cx="1785602" cy="36348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LCD text</a:t>
              </a:r>
              <a:endParaRPr xmlns:mc="http://schemas.openxmlformats.org/markup-compatibility/2006" xmlns:hp="http://schemas.haansoft.com/office/presentation/8.0" kumimoji="1" lang="ko-KR" altLang="en-US" sz="1800" b="0" i="0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sp>
          <p:nvSpPr>
            <p:cNvPr id="9231" name=""/>
            <p:cNvSpPr txBox="1"/>
            <p:nvPr/>
          </p:nvSpPr>
          <p:spPr>
            <a:xfrm>
              <a:off x="4902899" y="2041135"/>
              <a:ext cx="1785602" cy="365102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D_7seg</a:t>
              </a:r>
              <a:endParaRPr xmlns:mc="http://schemas.openxmlformats.org/markup-compatibility/2006" xmlns:hp="http://schemas.haansoft.com/office/presentation/8.0" kumimoji="1" lang="ko-KR" altLang="en-US" sz="1800" b="0" i="0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sp>
          <p:nvSpPr>
            <p:cNvPr id="9232" name=""/>
            <p:cNvSpPr txBox="1"/>
            <p:nvPr/>
          </p:nvSpPr>
          <p:spPr>
            <a:xfrm>
              <a:off x="1709411" y="3426805"/>
              <a:ext cx="1785602" cy="36342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alarm</a:t>
              </a:r>
              <a:endParaRPr xmlns:mc="http://schemas.openxmlformats.org/markup-compatibility/2006" xmlns:hp="http://schemas.haansoft.com/office/presentation/8.0" kumimoji="1" lang="ko-KR" altLang="en-US" sz="1800" b="0" i="0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cxnSp>
          <p:nvCxnSpPr>
            <p:cNvPr id="9236" name=""/>
            <p:cNvCxnSpPr/>
            <p:nvPr/>
          </p:nvCxnSpPr>
          <p:spPr>
            <a:xfrm flipH="1">
              <a:off x="603164" y="2206243"/>
              <a:ext cx="1084032" cy="0"/>
            </a:xfrm>
            <a:prstGeom prst="line">
              <a:avLst/>
            </a:prstGeom>
            <a:ln w="6363" cap="flat" cmpd="sng" algn="ctr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9237" name=""/>
            <p:cNvCxnSpPr/>
            <p:nvPr/>
          </p:nvCxnSpPr>
          <p:spPr>
            <a:xfrm flipH="1">
              <a:off x="3472799" y="2317320"/>
              <a:ext cx="1430100" cy="0"/>
            </a:xfrm>
            <a:prstGeom prst="line">
              <a:avLst/>
            </a:prstGeom>
            <a:ln w="6363" cap="flat" cmpd="sng" algn="ctr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9238" name=""/>
            <p:cNvCxnSpPr/>
            <p:nvPr/>
          </p:nvCxnSpPr>
          <p:spPr>
            <a:xfrm flipH="1">
              <a:off x="603164" y="2326865"/>
              <a:ext cx="1084032" cy="0"/>
            </a:xfrm>
            <a:prstGeom prst="line">
              <a:avLst/>
            </a:prstGeom>
            <a:ln w="6363" cap="flat" cmpd="sng" algn="ctr">
              <a:solidFill>
                <a:srgbClr val="000000"/>
              </a:solidFill>
              <a:prstDash val="solid"/>
              <a:miter/>
            </a:ln>
          </p:spPr>
        </p:cxnSp>
        <p:pic>
          <p:nvPicPr>
            <p:cNvPr id="9239" name="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1601516" y="1614186"/>
              <a:ext cx="2845856" cy="5888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9240" name="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4447372" y="1601516"/>
              <a:ext cx="455526" cy="59674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9241" name=""/>
            <p:cNvSpPr txBox="1"/>
            <p:nvPr/>
          </p:nvSpPr>
          <p:spPr>
            <a:xfrm>
              <a:off x="523791" y="2382403"/>
              <a:ext cx="717422" cy="3380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btn[4]</a:t>
              </a:r>
              <a:endParaRPr xmlns:mc="http://schemas.openxmlformats.org/markup-compatibility/2006" xmlns:hp="http://schemas.haansoft.com/office/presentation/8.0" kumimoji="1" lang="ko-KR" altLang="en-US" sz="1600" b="0" i="0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sp>
          <p:nvSpPr>
            <p:cNvPr id="9242" name=""/>
            <p:cNvSpPr txBox="1"/>
            <p:nvPr/>
          </p:nvSpPr>
          <p:spPr>
            <a:xfrm>
              <a:off x="533280" y="1809436"/>
              <a:ext cx="717422" cy="33010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clk</a:t>
              </a:r>
              <a:endParaRPr xmlns:mc="http://schemas.openxmlformats.org/markup-compatibility/2006" xmlns:hp="http://schemas.haansoft.com/office/presentation/8.0" kumimoji="1" lang="ko-KR" altLang="en-US" sz="1600" b="0" i="0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cxnSp>
          <p:nvCxnSpPr>
            <p:cNvPr id="9243" name=""/>
            <p:cNvCxnSpPr/>
            <p:nvPr/>
          </p:nvCxnSpPr>
          <p:spPr>
            <a:xfrm rot="16200000" flipH="1">
              <a:off x="2081603" y="2905413"/>
              <a:ext cx="1019060" cy="23778"/>
            </a:xfrm>
            <a:prstGeom prst="line">
              <a:avLst/>
            </a:prstGeom>
            <a:ln w="6363" cap="flat" cmpd="sng" algn="ctr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9244" name=""/>
            <p:cNvCxnSpPr/>
            <p:nvPr/>
          </p:nvCxnSpPr>
          <p:spPr>
            <a:xfrm flipH="1">
              <a:off x="3472798" y="3699808"/>
              <a:ext cx="1058690" cy="6307"/>
            </a:xfrm>
            <a:prstGeom prst="line">
              <a:avLst/>
            </a:prstGeom>
            <a:ln w="6363" cap="flat" cmpd="sng" algn="ctr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9245" name=""/>
            <p:cNvCxnSpPr/>
            <p:nvPr/>
          </p:nvCxnSpPr>
          <p:spPr>
            <a:xfrm flipH="1">
              <a:off x="2606176" y="4652111"/>
              <a:ext cx="1925313" cy="0"/>
            </a:xfrm>
            <a:prstGeom prst="line">
              <a:avLst/>
            </a:prstGeom>
            <a:ln w="6363" cap="flat" cmpd="sng" algn="ctr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9246" name=""/>
            <p:cNvCxnSpPr/>
            <p:nvPr/>
          </p:nvCxnSpPr>
          <p:spPr>
            <a:xfrm rot="16200000" flipH="1">
              <a:off x="1615749" y="4775914"/>
              <a:ext cx="1976107" cy="4744"/>
            </a:xfrm>
            <a:prstGeom prst="line">
              <a:avLst/>
            </a:prstGeom>
            <a:ln w="6363" cap="flat" cmpd="sng" algn="ctr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9247" name=""/>
            <p:cNvCxnSpPr/>
            <p:nvPr/>
          </p:nvCxnSpPr>
          <p:spPr>
            <a:xfrm flipH="1">
              <a:off x="6682138" y="2187153"/>
              <a:ext cx="1584045" cy="0"/>
            </a:xfrm>
            <a:prstGeom prst="line">
              <a:avLst/>
            </a:prstGeom>
            <a:ln w="6363" cap="flat" cmpd="sng" algn="ctr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9248" name=""/>
            <p:cNvCxnSpPr/>
            <p:nvPr/>
          </p:nvCxnSpPr>
          <p:spPr>
            <a:xfrm flipH="1">
              <a:off x="6682138" y="2298286"/>
              <a:ext cx="1584045" cy="0"/>
            </a:xfrm>
            <a:prstGeom prst="line">
              <a:avLst/>
            </a:prstGeom>
            <a:ln w="6363" cap="flat" cmpd="sng" algn="ctr">
              <a:solidFill>
                <a:srgbClr val="000000"/>
              </a:solidFill>
              <a:prstDash val="solid"/>
              <a:miter/>
            </a:ln>
          </p:spPr>
        </p:cxnSp>
        <p:sp>
          <p:nvSpPr>
            <p:cNvPr id="9252" name=""/>
            <p:cNvSpPr txBox="1"/>
            <p:nvPr/>
          </p:nvSpPr>
          <p:spPr>
            <a:xfrm>
              <a:off x="7464645" y="2325246"/>
              <a:ext cx="1925313" cy="30001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seg_data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sp>
          <p:nvSpPr>
            <p:cNvPr id="9253" name=""/>
            <p:cNvSpPr txBox="1"/>
            <p:nvPr/>
          </p:nvSpPr>
          <p:spPr>
            <a:xfrm>
              <a:off x="7474189" y="1828470"/>
              <a:ext cx="1576063" cy="2920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seg_com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sp>
          <p:nvSpPr>
            <p:cNvPr id="9254" name=""/>
            <p:cNvSpPr txBox="1"/>
            <p:nvPr/>
          </p:nvSpPr>
          <p:spPr>
            <a:xfrm>
              <a:off x="3733131" y="2377658"/>
              <a:ext cx="1925258" cy="2952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val[32]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</p:grpSp>
      <p:sp>
        <p:nvSpPr>
          <p:cNvPr id="9255" name=""/>
          <p:cNvSpPr txBox="1"/>
          <p:nvPr/>
        </p:nvSpPr>
        <p:spPr>
          <a:xfrm>
            <a:off x="501576" y="1644328"/>
            <a:ext cx="868185" cy="16094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Calibri"/>
                <a:ea typeface="맑은 고딕"/>
              </a:rPr>
              <a:t>x</a:t>
            </a:r>
            <a:endParaRPr xmlns:mc="http://schemas.openxmlformats.org/markup-compatibility/2006" xmlns:hp="http://schemas.haansoft.com/office/presentation/8.0" kumimoji="1" lang="ko-KR" altLang="en-US" sz="10000" b="0" i="0" mc:Ignorable="hp" hp:hslEmbossed="0">
              <a:solidFill>
                <a:srgbClr val="ff0000">
                  <a:alpha val="100000"/>
                </a:srgbClr>
              </a:solidFill>
              <a:latin typeface="Calibri"/>
              <a:ea typeface="맑은 고딕"/>
            </a:endParaRPr>
          </a:p>
        </p:txBody>
      </p:sp>
      <p:sp>
        <p:nvSpPr>
          <p:cNvPr id="9256" name=""/>
          <p:cNvSpPr txBox="1"/>
          <p:nvPr/>
        </p:nvSpPr>
        <p:spPr>
          <a:xfrm>
            <a:off x="252351" y="255532"/>
            <a:ext cx="2795118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종합회로도 </a:t>
            </a: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초반</a:t>
            </a: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595959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9257" name=""/>
          <p:cNvCxnSpPr/>
          <p:nvPr/>
        </p:nvCxnSpPr>
        <p:spPr>
          <a:xfrm rot="16200000" flipH="1">
            <a:off x="93661" y="501576"/>
            <a:ext cx="292037" cy="0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9258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9259" name="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5" grpId="0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0327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0328" name=""/>
          <p:cNvSpPr txBox="1"/>
          <p:nvPr/>
        </p:nvSpPr>
        <p:spPr>
          <a:xfrm>
            <a:off x="252351" y="255532"/>
            <a:ext cx="3663304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종합회로도 </a:t>
            </a: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완성</a:t>
            </a: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595959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0329" name=""/>
          <p:cNvCxnSpPr/>
          <p:nvPr/>
        </p:nvCxnSpPr>
        <p:spPr>
          <a:xfrm rot="16200000" flipH="1">
            <a:off x="93661" y="501576"/>
            <a:ext cx="292037" cy="0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sp>
        <p:nvSpPr>
          <p:cNvPr id="10339" name="TextBox 3"/>
          <p:cNvSpPr txBox="1"/>
          <p:nvPr/>
        </p:nvSpPr>
        <p:spPr>
          <a:xfrm>
            <a:off x="1617258" y="1122722"/>
            <a:ext cx="5762160" cy="4808129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0" name="TextBox 4"/>
          <p:cNvSpPr txBox="1"/>
          <p:nvPr/>
        </p:nvSpPr>
        <p:spPr>
          <a:xfrm>
            <a:off x="2694884" y="6424315"/>
            <a:ext cx="1702280" cy="36760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Bluetooth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1" name="TextBox 5"/>
          <p:cNvSpPr txBox="1"/>
          <p:nvPr/>
        </p:nvSpPr>
        <p:spPr>
          <a:xfrm>
            <a:off x="5136161" y="6391883"/>
            <a:ext cx="1702280" cy="367269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android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2" name="TextBox 7"/>
          <p:cNvSpPr txBox="1"/>
          <p:nvPr/>
        </p:nvSpPr>
        <p:spPr>
          <a:xfrm>
            <a:off x="3915521" y="6295065"/>
            <a:ext cx="1702280" cy="3669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3" name="TextBox 8"/>
          <p:cNvSpPr txBox="1"/>
          <p:nvPr/>
        </p:nvSpPr>
        <p:spPr>
          <a:xfrm>
            <a:off x="3915523" y="6391883"/>
            <a:ext cx="1702280" cy="3672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4" name="TextBox 9"/>
          <p:cNvSpPr txBox="1"/>
          <p:nvPr/>
        </p:nvSpPr>
        <p:spPr>
          <a:xfrm>
            <a:off x="3924759" y="6517455"/>
            <a:ext cx="1702280" cy="3674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5" name="TextBox 10"/>
          <p:cNvSpPr txBox="1"/>
          <p:nvPr/>
        </p:nvSpPr>
        <p:spPr>
          <a:xfrm>
            <a:off x="5065843" y="4132481"/>
            <a:ext cx="1702280" cy="366766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piezo(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알림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6" name="TextBox 11"/>
          <p:cNvSpPr txBox="1"/>
          <p:nvPr/>
        </p:nvSpPr>
        <p:spPr>
          <a:xfrm>
            <a:off x="2354966" y="1486590"/>
            <a:ext cx="1702280" cy="87236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1K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7" name="TextBox 12"/>
          <p:cNvSpPr txBox="1"/>
          <p:nvPr/>
        </p:nvSpPr>
        <p:spPr>
          <a:xfrm>
            <a:off x="5065841" y="2848807"/>
            <a:ext cx="1702280" cy="90749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LCD(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8" name="TextBox 13"/>
          <p:cNvSpPr txBox="1"/>
          <p:nvPr/>
        </p:nvSpPr>
        <p:spPr>
          <a:xfrm>
            <a:off x="5420218" y="1486590"/>
            <a:ext cx="1702279" cy="359355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D_7seg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시계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9" name="TextBox 14"/>
          <p:cNvSpPr txBox="1"/>
          <p:nvPr/>
        </p:nvSpPr>
        <p:spPr>
          <a:xfrm>
            <a:off x="2354966" y="3007041"/>
            <a:ext cx="1728074" cy="36696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알람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50" name="직선 연결선 18"/>
          <p:cNvCxnSpPr/>
          <p:nvPr/>
        </p:nvCxnSpPr>
        <p:spPr>
          <a:xfrm rot="10800000">
            <a:off x="613607" y="1602248"/>
            <a:ext cx="1741360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351" name="TextBox 55"/>
          <p:cNvSpPr txBox="1"/>
          <p:nvPr/>
        </p:nvSpPr>
        <p:spPr>
          <a:xfrm>
            <a:off x="613608" y="1271510"/>
            <a:ext cx="943000" cy="298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2" name="TextBox 72"/>
          <p:cNvSpPr txBox="1"/>
          <p:nvPr/>
        </p:nvSpPr>
        <p:spPr>
          <a:xfrm>
            <a:off x="8171716" y="1688086"/>
            <a:ext cx="1141416" cy="3007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seg_data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3" name="TextBox 76"/>
          <p:cNvSpPr txBox="1"/>
          <p:nvPr/>
        </p:nvSpPr>
        <p:spPr>
          <a:xfrm>
            <a:off x="4070040" y="1306317"/>
            <a:ext cx="1835163" cy="3002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clk_1K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4" name="TextBox 73"/>
          <p:cNvSpPr txBox="1"/>
          <p:nvPr/>
        </p:nvSpPr>
        <p:spPr>
          <a:xfrm>
            <a:off x="8359837" y="2806669"/>
            <a:ext cx="390788" cy="3006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5" name="TextBox 14"/>
          <p:cNvSpPr txBox="1"/>
          <p:nvPr/>
        </p:nvSpPr>
        <p:spPr>
          <a:xfrm>
            <a:off x="2380759" y="5286939"/>
            <a:ext cx="1702280" cy="36652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56" name=""/>
          <p:cNvCxnSpPr/>
          <p:nvPr/>
        </p:nvCxnSpPr>
        <p:spPr>
          <a:xfrm rot="16200000">
            <a:off x="2846470" y="6038887"/>
            <a:ext cx="770855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7" name=""/>
          <p:cNvSpPr txBox="1"/>
          <p:nvPr/>
        </p:nvSpPr>
        <p:spPr>
          <a:xfrm>
            <a:off x="3231899" y="6046294"/>
            <a:ext cx="916971" cy="300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rs232</a:t>
            </a:r>
            <a:endParaRPr lang="en-US" altLang="ko-KR" sz="1400" b="1"/>
          </a:p>
        </p:txBody>
      </p:sp>
      <p:sp>
        <p:nvSpPr>
          <p:cNvPr id="10358" name="TextBox 11"/>
          <p:cNvSpPr txBox="1"/>
          <p:nvPr/>
        </p:nvSpPr>
        <p:spPr>
          <a:xfrm>
            <a:off x="2380758" y="3820158"/>
            <a:ext cx="1702280" cy="872427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100K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9" name="TextBox 73"/>
          <p:cNvSpPr txBox="1"/>
          <p:nvPr/>
        </p:nvSpPr>
        <p:spPr>
          <a:xfrm>
            <a:off x="8344234" y="3007041"/>
            <a:ext cx="390788" cy="3002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rs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60" name="TextBox 73"/>
          <p:cNvSpPr txBox="1"/>
          <p:nvPr/>
        </p:nvSpPr>
        <p:spPr>
          <a:xfrm>
            <a:off x="8318571" y="3256765"/>
            <a:ext cx="390788" cy="2998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rw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63" name=""/>
          <p:cNvCxnSpPr/>
          <p:nvPr/>
        </p:nvCxnSpPr>
        <p:spPr>
          <a:xfrm>
            <a:off x="6768125" y="4315675"/>
            <a:ext cx="15761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4" name=""/>
          <p:cNvSpPr txBox="1"/>
          <p:nvPr/>
        </p:nvSpPr>
        <p:spPr>
          <a:xfrm>
            <a:off x="8284332" y="4179167"/>
            <a:ext cx="916972" cy="319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/>
              <a:t>bell</a:t>
            </a:r>
            <a:endParaRPr lang="en-US" altLang="ko-KR" sz="1500"/>
          </a:p>
        </p:txBody>
      </p:sp>
      <p:cxnSp>
        <p:nvCxnSpPr>
          <p:cNvPr id="10365" name=""/>
          <p:cNvCxnSpPr/>
          <p:nvPr/>
        </p:nvCxnSpPr>
        <p:spPr>
          <a:xfrm>
            <a:off x="7133250" y="1522344"/>
            <a:ext cx="15761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6" name=""/>
          <p:cNvCxnSpPr/>
          <p:nvPr/>
        </p:nvCxnSpPr>
        <p:spPr>
          <a:xfrm>
            <a:off x="7122498" y="1666362"/>
            <a:ext cx="15761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7" name=""/>
          <p:cNvCxnSpPr/>
          <p:nvPr/>
        </p:nvCxnSpPr>
        <p:spPr>
          <a:xfrm flipV="1">
            <a:off x="6768125" y="3444513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8" name=""/>
          <p:cNvCxnSpPr/>
          <p:nvPr/>
        </p:nvCxnSpPr>
        <p:spPr>
          <a:xfrm flipV="1">
            <a:off x="6776214" y="3676237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9" name=""/>
          <p:cNvCxnSpPr/>
          <p:nvPr/>
        </p:nvCxnSpPr>
        <p:spPr>
          <a:xfrm flipV="1">
            <a:off x="6776214" y="3178551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0" name=""/>
          <p:cNvCxnSpPr/>
          <p:nvPr/>
        </p:nvCxnSpPr>
        <p:spPr>
          <a:xfrm flipV="1">
            <a:off x="6776214" y="2962524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1" name="직선 연결선 18"/>
          <p:cNvCxnSpPr/>
          <p:nvPr/>
        </p:nvCxnSpPr>
        <p:spPr>
          <a:xfrm rot="10800000">
            <a:off x="4057246" y="1594353"/>
            <a:ext cx="136730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372" name="TextBox 76"/>
          <p:cNvSpPr txBox="1"/>
          <p:nvPr/>
        </p:nvSpPr>
        <p:spPr>
          <a:xfrm>
            <a:off x="4057245" y="4042659"/>
            <a:ext cx="1835163" cy="29883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clk_100K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73" name="직선 연결선 18"/>
          <p:cNvCxnSpPr/>
          <p:nvPr/>
        </p:nvCxnSpPr>
        <p:spPr>
          <a:xfrm rot="10800000">
            <a:off x="4083039" y="4339018"/>
            <a:ext cx="97465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4" name="직선 연결선 61"/>
          <p:cNvCxnSpPr/>
          <p:nvPr/>
        </p:nvCxnSpPr>
        <p:spPr>
          <a:xfrm rot="5400000">
            <a:off x="-168068" y="3536378"/>
            <a:ext cx="3867642" cy="1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5" name="직선 연결선 18"/>
          <p:cNvCxnSpPr/>
          <p:nvPr/>
        </p:nvCxnSpPr>
        <p:spPr>
          <a:xfrm rot="10800000">
            <a:off x="1765754" y="4256372"/>
            <a:ext cx="61500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6" name="직선 연결선 18"/>
          <p:cNvCxnSpPr/>
          <p:nvPr/>
        </p:nvCxnSpPr>
        <p:spPr>
          <a:xfrm rot="10800000">
            <a:off x="1765754" y="5470201"/>
            <a:ext cx="61500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7" name=""/>
          <p:cNvCxnSpPr/>
          <p:nvPr/>
        </p:nvCxnSpPr>
        <p:spPr>
          <a:xfrm flipV="1">
            <a:off x="4070040" y="1738371"/>
            <a:ext cx="1368171" cy="3816477"/>
          </a:xfrm>
          <a:prstGeom prst="bentConnector3">
            <a:avLst>
              <a:gd name="adj1" fmla="val 50000"/>
            </a:avLst>
          </a:prstGeom>
          <a:ln w="19050">
            <a:solidFill>
              <a:srgbClr val="9d5c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8" name=""/>
          <p:cNvCxnSpPr/>
          <p:nvPr/>
        </p:nvCxnSpPr>
        <p:spPr>
          <a:xfrm>
            <a:off x="4113740" y="3106542"/>
            <a:ext cx="97212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9" name=""/>
          <p:cNvCxnSpPr/>
          <p:nvPr/>
        </p:nvCxnSpPr>
        <p:spPr>
          <a:xfrm>
            <a:off x="4106044" y="3211505"/>
            <a:ext cx="972121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1" name=""/>
          <p:cNvGrpSpPr/>
          <p:nvPr/>
        </p:nvGrpSpPr>
        <p:grpSpPr>
          <a:xfrm rot="0">
            <a:off x="2341824" y="1738371"/>
            <a:ext cx="4896613" cy="1340668"/>
            <a:chOff x="3215640" y="1124712"/>
            <a:chExt cx="4896613" cy="1340668"/>
          </a:xfrm>
        </p:grpSpPr>
        <p:cxnSp>
          <p:nvCxnSpPr>
            <p:cNvPr id="10382" name="직선 연결선 61"/>
            <p:cNvCxnSpPr/>
            <p:nvPr/>
          </p:nvCxnSpPr>
          <p:spPr>
            <a:xfrm rot="16200000" flipH="1">
              <a:off x="7777086" y="1459879"/>
              <a:ext cx="670333" cy="0"/>
            </a:xfrm>
            <a:prstGeom prst="line">
              <a:avLst/>
            </a:prstGeom>
            <a:noFill/>
            <a:ln w="19050" cap="flat" cmpd="sng" algn="ctr">
              <a:solidFill>
                <a:srgbClr val="9d5cbb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0383" name=""/>
            <p:cNvCxnSpPr/>
            <p:nvPr/>
          </p:nvCxnSpPr>
          <p:spPr>
            <a:xfrm rot="10800000" flipV="1">
              <a:off x="3215640" y="1795046"/>
              <a:ext cx="4893561" cy="670333"/>
            </a:xfrm>
            <a:prstGeom prst="bentConnector3">
              <a:avLst>
                <a:gd name="adj1" fmla="val 104398"/>
              </a:avLst>
            </a:prstGeom>
            <a:ln w="19050">
              <a:solidFill>
                <a:srgbClr val="9d5cb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4" name="직선 연결선 61"/>
            <p:cNvCxnSpPr/>
            <p:nvPr/>
          </p:nvCxnSpPr>
          <p:spPr>
            <a:xfrm>
              <a:off x="7996314" y="1124712"/>
              <a:ext cx="115938" cy="0"/>
            </a:xfrm>
            <a:prstGeom prst="line">
              <a:avLst/>
            </a:prstGeom>
            <a:noFill/>
            <a:ln w="19050" cap="flat" cmpd="sng" algn="ctr">
              <a:solidFill>
                <a:srgbClr val="9d5cbb">
                  <a:alpha val="100000"/>
                </a:srgbClr>
              </a:solidFill>
              <a:prstDash val="solid"/>
              <a:miter/>
            </a:ln>
          </p:spPr>
        </p:cxnSp>
      </p:grpSp>
      <p:grpSp>
        <p:nvGrpSpPr>
          <p:cNvPr id="10385" name=""/>
          <p:cNvGrpSpPr/>
          <p:nvPr/>
        </p:nvGrpSpPr>
        <p:grpSpPr>
          <a:xfrm rot="0">
            <a:off x="2161801" y="3322569"/>
            <a:ext cx="1921237" cy="2147631"/>
            <a:chOff x="3035617" y="2708910"/>
            <a:chExt cx="1921237" cy="2147631"/>
          </a:xfrm>
        </p:grpSpPr>
        <p:cxnSp>
          <p:nvCxnSpPr>
            <p:cNvPr id="10386" name=""/>
            <p:cNvCxnSpPr/>
            <p:nvPr/>
          </p:nvCxnSpPr>
          <p:spPr>
            <a:xfrm>
              <a:off x="3035617" y="4149090"/>
              <a:ext cx="1921237" cy="707451"/>
            </a:xfrm>
            <a:prstGeom prst="bentConnector3">
              <a:avLst>
                <a:gd name="adj1" fmla="val 128845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7" name=""/>
            <p:cNvCxnSpPr/>
            <p:nvPr/>
          </p:nvCxnSpPr>
          <p:spPr>
            <a:xfrm rot="16200000">
              <a:off x="2405538" y="3338988"/>
              <a:ext cx="1440180" cy="180022"/>
            </a:xfrm>
            <a:prstGeom prst="bentConnector2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88" name=""/>
          <p:cNvGrpSpPr/>
          <p:nvPr/>
        </p:nvGrpSpPr>
        <p:grpSpPr>
          <a:xfrm rot="0">
            <a:off x="2017783" y="3214555"/>
            <a:ext cx="2052256" cy="2168652"/>
            <a:chOff x="2891599" y="2600896"/>
            <a:chExt cx="2052256" cy="2168652"/>
          </a:xfrm>
        </p:grpSpPr>
        <p:cxnSp>
          <p:nvCxnSpPr>
            <p:cNvPr id="10389" name=""/>
            <p:cNvCxnSpPr/>
            <p:nvPr/>
          </p:nvCxnSpPr>
          <p:spPr>
            <a:xfrm rot="16200000">
              <a:off x="2207514" y="3284982"/>
              <a:ext cx="1692211" cy="32404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0" name=""/>
            <p:cNvCxnSpPr/>
            <p:nvPr/>
          </p:nvCxnSpPr>
          <p:spPr>
            <a:xfrm>
              <a:off x="2891599" y="4301490"/>
              <a:ext cx="2052256" cy="468058"/>
            </a:xfrm>
            <a:prstGeom prst="bentConnector3">
              <a:avLst>
                <a:gd name="adj1" fmla="val 107342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91" name=""/>
          <p:cNvSpPr/>
          <p:nvPr/>
        </p:nvSpPr>
        <p:spPr>
          <a:xfrm>
            <a:off x="1734678" y="1576181"/>
            <a:ext cx="62147" cy="54006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2" name=""/>
          <p:cNvSpPr/>
          <p:nvPr/>
        </p:nvSpPr>
        <p:spPr>
          <a:xfrm>
            <a:off x="1734681" y="4229368"/>
            <a:ext cx="62147" cy="54006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3" name=""/>
          <p:cNvSpPr/>
          <p:nvPr/>
        </p:nvSpPr>
        <p:spPr>
          <a:xfrm>
            <a:off x="4831065" y="1568378"/>
            <a:ext cx="62147" cy="54006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394" name=""/>
          <p:cNvCxnSpPr/>
          <p:nvPr/>
        </p:nvCxnSpPr>
        <p:spPr>
          <a:xfrm>
            <a:off x="4862139" y="1594353"/>
            <a:ext cx="216027" cy="1422177"/>
          </a:xfrm>
          <a:prstGeom prst="bentConnector3">
            <a:avLst>
              <a:gd name="adj1" fmla="val -433"/>
            </a:avLst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5" name=""/>
          <p:cNvCxnSpPr/>
          <p:nvPr/>
        </p:nvCxnSpPr>
        <p:spPr>
          <a:xfrm rot="10800000" flipV="1">
            <a:off x="901644" y="4692585"/>
            <a:ext cx="1116139" cy="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6" name=""/>
          <p:cNvCxnSpPr/>
          <p:nvPr/>
        </p:nvCxnSpPr>
        <p:spPr>
          <a:xfrm rot="10800000">
            <a:off x="901644" y="4498869"/>
            <a:ext cx="1260157" cy="0"/>
          </a:xfrm>
          <a:prstGeom prst="line">
            <a:avLst/>
          </a:prstGeom>
          <a:ln w="19050">
            <a:solidFill>
              <a:srgbClr val="3057b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7" name=""/>
          <p:cNvSpPr txBox="1"/>
          <p:nvPr/>
        </p:nvSpPr>
        <p:spPr>
          <a:xfrm>
            <a:off x="-40538" y="4724072"/>
            <a:ext cx="1945906" cy="30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uart_alarmTime(32)</a:t>
            </a:r>
            <a:endParaRPr lang="en-US" altLang="ko-KR" sz="1400"/>
          </a:p>
        </p:txBody>
      </p:sp>
      <p:sp>
        <p:nvSpPr>
          <p:cNvPr id="10398" name=""/>
          <p:cNvSpPr txBox="1"/>
          <p:nvPr/>
        </p:nvSpPr>
        <p:spPr>
          <a:xfrm>
            <a:off x="-328649" y="4147856"/>
            <a:ext cx="1945908" cy="30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/>
              <a:t>uart_msg(128)</a:t>
            </a:r>
            <a:endParaRPr lang="en-US" altLang="ko-KR" sz="1400"/>
          </a:p>
        </p:txBody>
      </p:sp>
      <p:sp>
        <p:nvSpPr>
          <p:cNvPr id="10399" name=""/>
          <p:cNvSpPr txBox="1"/>
          <p:nvPr/>
        </p:nvSpPr>
        <p:spPr>
          <a:xfrm>
            <a:off x="5420218" y="5136605"/>
            <a:ext cx="1945910" cy="30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uart_presentTime(32)</a:t>
            </a:r>
            <a:endParaRPr lang="en-US" altLang="ko-KR" sz="1400" b="1"/>
          </a:p>
        </p:txBody>
      </p:sp>
      <p:cxnSp>
        <p:nvCxnSpPr>
          <p:cNvPr id="10400" name=""/>
          <p:cNvCxnSpPr/>
          <p:nvPr/>
        </p:nvCxnSpPr>
        <p:spPr>
          <a:xfrm rot="10800000">
            <a:off x="4740900" y="5286939"/>
            <a:ext cx="679317" cy="0"/>
          </a:xfrm>
          <a:prstGeom prst="line">
            <a:avLst/>
          </a:prstGeom>
          <a:ln w="19050">
            <a:solidFill>
              <a:srgbClr val="800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1" name=""/>
          <p:cNvCxnSpPr/>
          <p:nvPr/>
        </p:nvCxnSpPr>
        <p:spPr>
          <a:xfrm>
            <a:off x="4106044" y="3322569"/>
            <a:ext cx="936117" cy="900112"/>
          </a:xfrm>
          <a:prstGeom prst="bentConnector3">
            <a:avLst>
              <a:gd name="adj1" fmla="val 50000"/>
            </a:avLst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2" name="TextBox 72"/>
          <p:cNvSpPr txBox="1"/>
          <p:nvPr/>
        </p:nvSpPr>
        <p:spPr>
          <a:xfrm>
            <a:off x="8065200" y="3715694"/>
            <a:ext cx="1835164" cy="30098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led_data(2)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03" name=""/>
          <p:cNvSpPr txBox="1"/>
          <p:nvPr/>
        </p:nvSpPr>
        <p:spPr>
          <a:xfrm>
            <a:off x="7811581" y="5156234"/>
            <a:ext cx="1494972" cy="299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현재시간</a:t>
            </a:r>
            <a:endParaRPr lang="ko-KR" altLang="en-US" sz="1400"/>
          </a:p>
        </p:txBody>
      </p:sp>
      <p:sp>
        <p:nvSpPr>
          <p:cNvPr id="10404" name=""/>
          <p:cNvSpPr txBox="1"/>
          <p:nvPr/>
        </p:nvSpPr>
        <p:spPr>
          <a:xfrm>
            <a:off x="7829176" y="5543353"/>
            <a:ext cx="1494972" cy="297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0000ff"/>
                </a:solidFill>
              </a:rPr>
              <a:t>일정</a:t>
            </a:r>
            <a:r>
              <a:rPr lang="en-US" altLang="ko-KR" sz="1400" b="1">
                <a:solidFill>
                  <a:srgbClr val="0000ff"/>
                </a:solidFill>
              </a:rPr>
              <a:t>(</a:t>
            </a:r>
            <a:r>
              <a:rPr lang="ko-KR" altLang="en-US" sz="1400" b="1">
                <a:solidFill>
                  <a:srgbClr val="0000ff"/>
                </a:solidFill>
              </a:rPr>
              <a:t>문자</a:t>
            </a:r>
            <a:r>
              <a:rPr lang="en-US" altLang="ko-KR" sz="1400" b="1">
                <a:solidFill>
                  <a:srgbClr val="0000ff"/>
                </a:solidFill>
              </a:rPr>
              <a:t>)</a:t>
            </a:r>
            <a:endParaRPr lang="en-US" altLang="ko-KR" sz="1400" b="1">
              <a:solidFill>
                <a:srgbClr val="0000ff"/>
              </a:solidFill>
            </a:endParaRPr>
          </a:p>
        </p:txBody>
      </p:sp>
      <p:sp>
        <p:nvSpPr>
          <p:cNvPr id="10405" name=""/>
          <p:cNvSpPr txBox="1"/>
          <p:nvPr/>
        </p:nvSpPr>
        <p:spPr>
          <a:xfrm>
            <a:off x="7811581" y="5948531"/>
            <a:ext cx="1494972" cy="2979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ff0000"/>
                </a:solidFill>
              </a:rPr>
              <a:t>일정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시간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  <a:endParaRPr lang="en-US" altLang="ko-KR" sz="1400" b="1">
              <a:solidFill>
                <a:srgbClr val="ff0000"/>
              </a:solidFill>
            </a:endParaRPr>
          </a:p>
        </p:txBody>
      </p:sp>
      <p:grpSp>
        <p:nvGrpSpPr>
          <p:cNvPr id="10406" name=""/>
          <p:cNvGrpSpPr/>
          <p:nvPr/>
        </p:nvGrpSpPr>
        <p:grpSpPr>
          <a:xfrm rot="0">
            <a:off x="7451446" y="5300289"/>
            <a:ext cx="397851" cy="1204304"/>
            <a:chOff x="11534670" y="2355241"/>
            <a:chExt cx="1284491" cy="1204304"/>
          </a:xfrm>
        </p:grpSpPr>
        <p:cxnSp>
          <p:nvCxnSpPr>
            <p:cNvPr id="10407" name=""/>
            <p:cNvCxnSpPr/>
            <p:nvPr/>
          </p:nvCxnSpPr>
          <p:spPr>
            <a:xfrm>
              <a:off x="11534670" y="2355241"/>
              <a:ext cx="1254322" cy="0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8" name=""/>
            <p:cNvCxnSpPr/>
            <p:nvPr/>
          </p:nvCxnSpPr>
          <p:spPr>
            <a:xfrm>
              <a:off x="11564839" y="2715286"/>
              <a:ext cx="1254322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9" name=""/>
            <p:cNvCxnSpPr/>
            <p:nvPr/>
          </p:nvCxnSpPr>
          <p:spPr>
            <a:xfrm>
              <a:off x="11534670" y="3147340"/>
              <a:ext cx="12543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0" name=""/>
            <p:cNvCxnSpPr/>
            <p:nvPr/>
          </p:nvCxnSpPr>
          <p:spPr>
            <a:xfrm>
              <a:off x="11564839" y="3559545"/>
              <a:ext cx="1254322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11" name=""/>
          <p:cNvSpPr txBox="1"/>
          <p:nvPr/>
        </p:nvSpPr>
        <p:spPr>
          <a:xfrm>
            <a:off x="7811581" y="6369022"/>
            <a:ext cx="1770426" cy="2997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800080"/>
                </a:solidFill>
              </a:rPr>
              <a:t>받아온현재시간</a:t>
            </a:r>
            <a:endParaRPr lang="ko-KR" altLang="en-US" sz="1400" b="1">
              <a:solidFill>
                <a:srgbClr val="800080"/>
              </a:solidFill>
            </a:endParaRPr>
          </a:p>
        </p:txBody>
      </p:sp>
      <p:sp>
        <p:nvSpPr>
          <p:cNvPr id="10412" name="TextBox 73"/>
          <p:cNvSpPr txBox="1"/>
          <p:nvPr/>
        </p:nvSpPr>
        <p:spPr>
          <a:xfrm>
            <a:off x="8037576" y="1185989"/>
            <a:ext cx="1502653" cy="2980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seg_com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413" name=""/>
          <p:cNvCxnSpPr/>
          <p:nvPr/>
        </p:nvCxnSpPr>
        <p:spPr>
          <a:xfrm rot="10800000">
            <a:off x="4570367" y="3931775"/>
            <a:ext cx="679317" cy="0"/>
          </a:xfrm>
          <a:prstGeom prst="line">
            <a:avLst/>
          </a:prstGeom>
          <a:ln w="19050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4" name=""/>
          <p:cNvSpPr txBox="1"/>
          <p:nvPr/>
        </p:nvSpPr>
        <p:spPr>
          <a:xfrm>
            <a:off x="5289455" y="3787721"/>
            <a:ext cx="1945910" cy="29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alarm_decision</a:t>
            </a:r>
            <a:endParaRPr lang="en-US" altLang="ko-KR" sz="1400" b="1"/>
          </a:p>
        </p:txBody>
      </p:sp>
      <p:sp>
        <p:nvSpPr>
          <p:cNvPr id="10415" name=""/>
          <p:cNvSpPr/>
          <p:nvPr/>
        </p:nvSpPr>
        <p:spPr>
          <a:xfrm>
            <a:off x="2337529" y="1410830"/>
            <a:ext cx="1728648" cy="1080405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n w="12700" cap="flat" cmpd="sng" algn="ctr">
                <a:solidFill>
                  <a:schemeClr val="accent1"/>
                </a:solidFill>
                <a:prstDash val="solid"/>
                <a:round/>
              </a:ln>
              <a:pattFill prst="dotGrid">
                <a:fgClr>
                  <a:schemeClr val="accent1"/>
                </a:fgClr>
                <a:bgClr>
                  <a:schemeClr val="bg1"/>
                </a:bgClr>
              </a:patt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10416" name=""/>
          <p:cNvSpPr/>
          <p:nvPr/>
        </p:nvSpPr>
        <p:spPr>
          <a:xfrm>
            <a:off x="2337529" y="3715694"/>
            <a:ext cx="1728648" cy="1080405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ln w="12700" cap="flat" cmpd="sng" algn="ctr">
                <a:solidFill>
                  <a:schemeClr val="accent1"/>
                </a:solidFill>
                <a:prstDash val="solid"/>
                <a:round/>
              </a:ln>
              <a:pattFill prst="dotGrid">
                <a:fgClr>
                  <a:schemeClr val="accent1"/>
                </a:fgClr>
                <a:bgClr>
                  <a:schemeClr val="bg1"/>
                </a:bgClr>
              </a:patt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6" grpId="0" animBg="1"/>
      <p:bldP spid="10415" grpId="1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진행상황 </a:t>
            </a: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분주기</a:t>
            </a: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595959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1271" name="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73" name="TextBox 11"/>
          <p:cNvSpPr txBox="1"/>
          <p:nvPr/>
        </p:nvSpPr>
        <p:spPr>
          <a:xfrm>
            <a:off x="3653552" y="1606609"/>
            <a:ext cx="1702280" cy="87236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  <a:endParaRPr lang="en-US" altLang="ko-KR" sz="17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1K</a:t>
            </a:r>
            <a:endParaRPr lang="en-US" altLang="ko-KR" sz="17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>
              <a:spcBef>
                <a:spcPct val="0"/>
              </a:spcBef>
              <a:defRPr/>
            </a:pP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  <a:endParaRPr lang="ko-KR" altLang="en-US" sz="17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76" name="TextBox 76"/>
          <p:cNvSpPr txBox="1"/>
          <p:nvPr/>
        </p:nvSpPr>
        <p:spPr>
          <a:xfrm>
            <a:off x="5866852" y="1758528"/>
            <a:ext cx="1835163" cy="3005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clk_1K</a:t>
            </a:r>
            <a:endParaRPr lang="en-US" altLang="ko-KR" sz="14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77" name="TextBox 55"/>
          <p:cNvSpPr txBox="1"/>
          <p:nvPr/>
        </p:nvSpPr>
        <p:spPr>
          <a:xfrm>
            <a:off x="2186826" y="1686208"/>
            <a:ext cx="943000" cy="3008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  <a:endParaRPr lang="en-US" altLang="ko-KR" sz="14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78" name="TextBox 11"/>
          <p:cNvSpPr txBox="1"/>
          <p:nvPr/>
        </p:nvSpPr>
        <p:spPr>
          <a:xfrm>
            <a:off x="3659915" y="2797474"/>
            <a:ext cx="1702280" cy="872427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  <a:endParaRPr lang="en-US" altLang="ko-KR" sz="17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100K</a:t>
            </a:r>
            <a:endParaRPr lang="en-US" altLang="ko-KR" sz="17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>
              <a:spcBef>
                <a:spcPct val="0"/>
              </a:spcBef>
              <a:defRPr/>
            </a:pP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  <a:endParaRPr lang="ko-KR" altLang="en-US" sz="17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79" name="TextBox 76"/>
          <p:cNvSpPr txBox="1"/>
          <p:nvPr/>
        </p:nvSpPr>
        <p:spPr>
          <a:xfrm>
            <a:off x="5760337" y="2995424"/>
            <a:ext cx="970839" cy="2983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clk_100K</a:t>
            </a:r>
            <a:endParaRPr lang="en-US" altLang="ko-KR" sz="14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82" name="TextBox 55"/>
          <p:cNvSpPr txBox="1"/>
          <p:nvPr/>
        </p:nvSpPr>
        <p:spPr>
          <a:xfrm>
            <a:off x="2186826" y="2911010"/>
            <a:ext cx="943000" cy="3004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  <a:endParaRPr lang="en-US" altLang="ko-KR" sz="14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283" name="_x144642992" descr="EMB00000b285acd"/>
          <p:cNvPicPr>
            <a:picLocks noChangeAspect="1" noChangeArrowheads="1"/>
          </p:cNvPicPr>
          <p:nvPr/>
        </p:nvPicPr>
        <p:blipFill rotWithShape="1">
          <a:blip r:embed="rId3"/>
          <a:srcRect r="48260" b="85090"/>
          <a:stretch>
            <a:fillRect/>
          </a:stretch>
        </p:blipFill>
        <p:spPr>
          <a:xfrm>
            <a:off x="1185097" y="4652045"/>
            <a:ext cx="6308100" cy="1541471"/>
          </a:xfrm>
          <a:prstGeom prst="rect">
            <a:avLst/>
          </a:prstGeom>
          <a:noFill/>
        </p:spPr>
      </p:pic>
      <p:sp>
        <p:nvSpPr>
          <p:cNvPr id="11284" name=""/>
          <p:cNvSpPr txBox="1"/>
          <p:nvPr/>
        </p:nvSpPr>
        <p:spPr>
          <a:xfrm>
            <a:off x="825345" y="1154898"/>
            <a:ext cx="7490041" cy="2776877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85" name=""/>
          <p:cNvCxnSpPr/>
          <p:nvPr/>
        </p:nvCxnSpPr>
        <p:spPr>
          <a:xfrm>
            <a:off x="2193475" y="1987046"/>
            <a:ext cx="1476328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6" name=""/>
          <p:cNvCxnSpPr/>
          <p:nvPr/>
        </p:nvCxnSpPr>
        <p:spPr>
          <a:xfrm>
            <a:off x="5362663" y="2059073"/>
            <a:ext cx="122445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7" name=""/>
          <p:cNvCxnSpPr/>
          <p:nvPr/>
        </p:nvCxnSpPr>
        <p:spPr>
          <a:xfrm>
            <a:off x="2157687" y="3211505"/>
            <a:ext cx="1476328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8" name=""/>
          <p:cNvCxnSpPr/>
          <p:nvPr/>
        </p:nvCxnSpPr>
        <p:spPr>
          <a:xfrm>
            <a:off x="5362663" y="3283532"/>
            <a:ext cx="122445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"/>
          <p:cNvSpPr txBox="1"/>
          <p:nvPr/>
        </p:nvSpPr>
        <p:spPr>
          <a:xfrm>
            <a:off x="252351" y="255532"/>
            <a:ext cx="3309637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진행상황 </a:t>
            </a: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분주변환기</a:t>
            </a: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595959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1271" name="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4" name=""/>
          <p:cNvSpPr txBox="1"/>
          <p:nvPr/>
        </p:nvSpPr>
        <p:spPr>
          <a:xfrm>
            <a:off x="320773" y="1050695"/>
            <a:ext cx="8427160" cy="2881080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1291" name="타원 3"/>
          <p:cNvSpPr/>
          <p:nvPr/>
        </p:nvSpPr>
        <p:spPr>
          <a:xfrm>
            <a:off x="891864" y="1915019"/>
            <a:ext cx="1661746" cy="1046285"/>
          </a:xfrm>
          <a:prstGeom prst="ellipse">
            <a:avLst/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50Mhz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92" name="직사각형 4"/>
          <p:cNvSpPr/>
          <p:nvPr/>
        </p:nvSpPr>
        <p:spPr>
          <a:xfrm>
            <a:off x="3489961" y="1957932"/>
            <a:ext cx="1494693" cy="1037492"/>
          </a:xfrm>
          <a:prstGeom prst="rect">
            <a:avLst/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분주 변환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93" name="타원 6"/>
          <p:cNvSpPr/>
          <p:nvPr/>
        </p:nvSpPr>
        <p:spPr>
          <a:xfrm>
            <a:off x="5938879" y="1949139"/>
            <a:ext cx="1661746" cy="1046285"/>
          </a:xfrm>
          <a:prstGeom prst="ellipse">
            <a:avLst/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1Khz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294" name="_x144642992" descr="EMB00000b285ad0"/>
          <p:cNvPicPr>
            <a:picLocks noChangeAspect="1" noChangeArrowheads="1"/>
          </p:cNvPicPr>
          <p:nvPr/>
        </p:nvPicPr>
        <p:blipFill rotWithShape="1">
          <a:blip r:embed="rId3"/>
          <a:srcRect t="36900" b="52660"/>
          <a:stretch>
            <a:fillRect/>
          </a:stretch>
        </p:blipFill>
        <p:spPr>
          <a:xfrm>
            <a:off x="636747" y="4226115"/>
            <a:ext cx="7246861" cy="642011"/>
          </a:xfrm>
          <a:prstGeom prst="rect">
            <a:avLst/>
          </a:prstGeom>
          <a:noFill/>
          <a:ln/>
        </p:spPr>
      </p:pic>
      <p:pic>
        <p:nvPicPr>
          <p:cNvPr id="11295" name="_x144641952" descr="EMB00000b285ad0"/>
          <p:cNvPicPr>
            <a:picLocks noChangeAspect="1" noChangeArrowheads="1"/>
          </p:cNvPicPr>
          <p:nvPr/>
        </p:nvPicPr>
        <p:blipFill rotWithShape="1">
          <a:blip r:embed="rId4"/>
          <a:srcRect t="50410" b="17350"/>
          <a:stretch>
            <a:fillRect/>
          </a:stretch>
        </p:blipFill>
        <p:spPr>
          <a:xfrm>
            <a:off x="896989" y="4983436"/>
            <a:ext cx="6165200" cy="1685365"/>
          </a:xfrm>
          <a:prstGeom prst="rect">
            <a:avLst/>
          </a:prstGeom>
          <a:noFill/>
          <a:ln/>
        </p:spPr>
      </p:pic>
      <p:cxnSp>
        <p:nvCxnSpPr>
          <p:cNvPr id="11296" name=""/>
          <p:cNvCxnSpPr/>
          <p:nvPr/>
        </p:nvCxnSpPr>
        <p:spPr>
          <a:xfrm>
            <a:off x="2589849" y="2491235"/>
            <a:ext cx="900112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7" name=""/>
          <p:cNvCxnSpPr/>
          <p:nvPr/>
        </p:nvCxnSpPr>
        <p:spPr>
          <a:xfrm>
            <a:off x="5002528" y="2491235"/>
            <a:ext cx="900112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진행상황 </a:t>
            </a: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분주기</a:t>
            </a: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595959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1271" name="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1286" name="_x144639472" descr="EMB00000b285ad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5330" y="2107091"/>
            <a:ext cx="9075402" cy="960359"/>
          </a:xfrm>
          <a:prstGeom prst="rect">
            <a:avLst/>
          </a:prstGeom>
          <a:noFill/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1288" name="_x144640272" descr="EMB00000b285ad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2667" y="5228261"/>
            <a:ext cx="9075400" cy="1008378"/>
          </a:xfrm>
          <a:prstGeom prst="rect">
            <a:avLst/>
          </a:prstGeom>
          <a:noFill/>
        </p:spPr>
      </p:pic>
      <p:sp>
        <p:nvSpPr>
          <p:cNvPr id="11289" name="TextBox 5"/>
          <p:cNvSpPr txBox="1"/>
          <p:nvPr/>
        </p:nvSpPr>
        <p:spPr>
          <a:xfrm>
            <a:off x="270926" y="1257579"/>
            <a:ext cx="4299440" cy="359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분주 시뮬레이션</a:t>
            </a:r>
            <a:endParaRPr lang="ko-KR" altLang="en-US"/>
          </a:p>
        </p:txBody>
      </p:sp>
      <p:sp>
        <p:nvSpPr>
          <p:cNvPr id="11290" name="TextBox 8"/>
          <p:cNvSpPr txBox="1"/>
          <p:nvPr/>
        </p:nvSpPr>
        <p:spPr>
          <a:xfrm>
            <a:off x="270927" y="4210686"/>
            <a:ext cx="4299439" cy="359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500</a:t>
            </a:r>
            <a:r>
              <a:rPr lang="ko-KR" altLang="en-US"/>
              <a:t>분주</a:t>
            </a:r>
            <a:r>
              <a:rPr lang="en-US" altLang="ko-KR"/>
              <a:t>, 5</a:t>
            </a:r>
            <a:r>
              <a:rPr lang="ko-KR" altLang="en-US"/>
              <a:t>분주 시뮬레이션</a:t>
            </a:r>
            <a:endParaRPr lang="ko-KR" altLang="en-US"/>
          </a:p>
        </p:txBody>
      </p:sp>
      <p:cxnSp>
        <p:nvCxnSpPr>
          <p:cNvPr id="11291" name=""/>
          <p:cNvCxnSpPr/>
          <p:nvPr/>
        </p:nvCxnSpPr>
        <p:spPr>
          <a:xfrm>
            <a:off x="320773" y="1626911"/>
            <a:ext cx="1872702" cy="0"/>
          </a:xfrm>
          <a:prstGeom prst="line">
            <a:avLst/>
          </a:prstGeom>
          <a:ln w="25400" cap="flat" cmpd="sng" algn="ctr">
            <a:solidFill>
              <a:schemeClr val="accent3"/>
            </a:solidFill>
            <a:prstDash val="solid"/>
            <a:miter/>
          </a:ln>
        </p:spPr>
      </p:cxnSp>
      <p:cxnSp>
        <p:nvCxnSpPr>
          <p:cNvPr id="11293" name=""/>
          <p:cNvCxnSpPr/>
          <p:nvPr/>
        </p:nvCxnSpPr>
        <p:spPr>
          <a:xfrm>
            <a:off x="320773" y="4580019"/>
            <a:ext cx="2809053" cy="0"/>
          </a:xfrm>
          <a:prstGeom prst="line">
            <a:avLst/>
          </a:prstGeom>
          <a:ln w="25400" cap="flat" cmpd="sng" algn="ctr">
            <a:solidFill>
              <a:schemeClr val="accent3"/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5b9bd5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5b9bd5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386</ep:Words>
  <ep:PresentationFormat>화면 슬라이드 쇼(4:3)</ep:PresentationFormat>
  <ep:Paragraphs>251</ep:Paragraphs>
  <ep:Slides>18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ep:HeadingPairs>
  <ep:TitlesOfParts>
    <vt:vector size="20" baseType="lpstr">
      <vt:lpstr/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2017-05-24T07:22:05.000</dcterms:created>
  <dc:creator>Hyunkyeong Kim</dc:creator>
  <cp:lastModifiedBy>user</cp:lastModifiedBy>
  <dcterms:modified xsi:type="dcterms:W3CDTF">2018-11-26T05:58:16.230</dcterms:modified>
  <cp:revision>103</cp:revision>
  <dc:title>PowerPoint 프레젠테이션</dc:title>
  <cp:version>1000.0000.01</cp:version>
</cp:coreProperties>
</file>