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305" r:id="rId6"/>
    <p:sldId id="263" r:id="rId7"/>
    <p:sldId id="262" r:id="rId8"/>
    <p:sldId id="277" r:id="rId9"/>
    <p:sldId id="290" r:id="rId10"/>
    <p:sldId id="293" r:id="rId11"/>
    <p:sldId id="294" r:id="rId12"/>
    <p:sldId id="295" r:id="rId13"/>
    <p:sldId id="296" r:id="rId14"/>
    <p:sldId id="298" r:id="rId15"/>
    <p:sldId id="302" r:id="rId16"/>
    <p:sldId id="301" r:id="rId17"/>
    <p:sldId id="303" r:id="rId18"/>
    <p:sldId id="304" r:id="rId19"/>
    <p:sldId id="299" r:id="rId20"/>
    <p:sldId id="28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>
    <p:extLst>
      <p:ext uri="{19B8F6BF-5375-455C-9EA6-DF929625EA0E}">
        <p15:presenceInfo xmlns:p15="http://schemas.microsoft.com/office/powerpoint/2012/main" userId="김원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4" autoAdjust="0"/>
  </p:normalViewPr>
  <p:slideViewPr>
    <p:cSldViewPr>
      <p:cViewPr varScale="1">
        <p:scale>
          <a:sx n="86" d="100"/>
          <a:sy n="86" d="100"/>
        </p:scale>
        <p:origin x="1152" y="5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BE6B29D-E164-4E55-900E-20F1339B3E19}"/>
              </a:ext>
            </a:extLst>
          </p:cNvPr>
          <p:cNvSpPr/>
          <p:nvPr/>
        </p:nvSpPr>
        <p:spPr>
          <a:xfrm flipH="1">
            <a:off x="2501670" y="4869160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886F57-50A8-47C6-AF9C-A8677029D985}"/>
              </a:ext>
            </a:extLst>
          </p:cNvPr>
          <p:cNvGrpSpPr/>
          <p:nvPr/>
        </p:nvGrpSpPr>
        <p:grpSpPr>
          <a:xfrm>
            <a:off x="3289161" y="5589240"/>
            <a:ext cx="2811464" cy="1575350"/>
            <a:chOff x="6578413" y="864433"/>
            <a:chExt cx="2318833" cy="94782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4B489D-200E-4749-8E2A-1B7DCD44563A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EFBA20-D339-4892-ABA5-B717A3F865E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개인일정 확인을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위해 사용자 인식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37284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4FE4A0C0-FBF2-4894-8E30-57D43FF1E9F1}"/>
              </a:ext>
            </a:extLst>
          </p:cNvPr>
          <p:cNvSpPr/>
          <p:nvPr/>
        </p:nvSpPr>
        <p:spPr>
          <a:xfrm rot="10800000" flipH="1" flipV="1">
            <a:off x="1450983" y="1562818"/>
            <a:ext cx="2052228" cy="2802286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980D4B-04F0-4D11-A267-3DDE4C1BA242}"/>
              </a:ext>
            </a:extLst>
          </p:cNvPr>
          <p:cNvGrpSpPr/>
          <p:nvPr/>
        </p:nvGrpSpPr>
        <p:grpSpPr>
          <a:xfrm>
            <a:off x="102544" y="764704"/>
            <a:ext cx="2594348" cy="1008112"/>
            <a:chOff x="6633126" y="910062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1EF837-1413-4F82-A7EA-F752BC2918C8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AA8A1-6870-455E-9A1B-5BBA8D091C47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4999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요청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34683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7215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4FE4A0C0-FBF2-4894-8E30-57D43FF1E9F1}"/>
              </a:ext>
            </a:extLst>
          </p:cNvPr>
          <p:cNvSpPr/>
          <p:nvPr/>
        </p:nvSpPr>
        <p:spPr>
          <a:xfrm rot="5400000" flipV="1">
            <a:off x="981890" y="1693331"/>
            <a:ext cx="2286490" cy="273349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980D4B-04F0-4D11-A267-3DDE4C1BA242}"/>
              </a:ext>
            </a:extLst>
          </p:cNvPr>
          <p:cNvGrpSpPr/>
          <p:nvPr/>
        </p:nvGrpSpPr>
        <p:grpSpPr>
          <a:xfrm>
            <a:off x="102544" y="764704"/>
            <a:ext cx="2594348" cy="1008112"/>
            <a:chOff x="6633126" y="910062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1EF837-1413-4F82-A7EA-F752BC2918C8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AA8A1-6870-455E-9A1B-5BBA8D091C47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5410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제공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26258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01009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BB8243-9C70-4AAD-BA0C-B1183061983B}"/>
              </a:ext>
            </a:extLst>
          </p:cNvPr>
          <p:cNvGrpSpPr/>
          <p:nvPr/>
        </p:nvGrpSpPr>
        <p:grpSpPr>
          <a:xfrm>
            <a:off x="3005323" y="5517232"/>
            <a:ext cx="2594348" cy="1008112"/>
            <a:chOff x="6633126" y="910062"/>
            <a:chExt cx="2318833" cy="6563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F97692-72CC-436D-AF5A-D92F8FFB8E9D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EF9780-DE4D-4C93-83B7-982FFC5E7D3B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5410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제공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A3A761F-75AC-489D-BDEF-0CF9021427A0}"/>
              </a:ext>
            </a:extLst>
          </p:cNvPr>
          <p:cNvSpPr/>
          <p:nvPr/>
        </p:nvSpPr>
        <p:spPr>
          <a:xfrm>
            <a:off x="2463551" y="4617132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7388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81923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8F47AF2-50DC-4CD7-A847-DB4305B2BE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/>
        </p:blipFill>
        <p:spPr>
          <a:xfrm>
            <a:off x="2394000" y="1469769"/>
            <a:ext cx="4356000" cy="39184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56A64C-5BDA-422F-8798-641F3F9A4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596392"/>
            <a:ext cx="1440000" cy="1440000"/>
          </a:xfrm>
          <a:prstGeom prst="ellipse">
            <a:avLst/>
          </a:prstGeom>
          <a:ln w="25400" cap="rnd">
            <a:solidFill>
              <a:srgbClr val="3B383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622438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81923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8B51DC1-DD6F-418C-B874-D5D55EA8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1" y="2529000"/>
            <a:ext cx="1903065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같음 기호 3">
            <a:extLst>
              <a:ext uri="{FF2B5EF4-FFF2-40B4-BE49-F238E27FC236}">
                <a16:creationId xmlns:a16="http://schemas.microsoft.com/office/drawing/2014/main" id="{FAF707EE-7830-44DE-BB87-7058A4285E11}"/>
              </a:ext>
            </a:extLst>
          </p:cNvPr>
          <p:cNvSpPr/>
          <p:nvPr/>
        </p:nvSpPr>
        <p:spPr>
          <a:xfrm>
            <a:off x="2689293" y="2812272"/>
            <a:ext cx="1080000" cy="1080000"/>
          </a:xfrm>
          <a:prstGeom prst="mathEqual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DF8C1911-17BF-4BDF-87DC-DD76A4290A57}"/>
              </a:ext>
            </a:extLst>
          </p:cNvPr>
          <p:cNvSpPr/>
          <p:nvPr/>
        </p:nvSpPr>
        <p:spPr>
          <a:xfrm>
            <a:off x="5796136" y="2800487"/>
            <a:ext cx="1080000" cy="1080000"/>
          </a:xfrm>
          <a:prstGeom prst="mathPlus">
            <a:avLst/>
          </a:prstGeom>
          <a:solidFill>
            <a:schemeClr val="bg1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D5A8-AD2B-4261-B791-6423738FA478}"/>
              </a:ext>
            </a:extLst>
          </p:cNvPr>
          <p:cNvSpPr txBox="1"/>
          <p:nvPr/>
        </p:nvSpPr>
        <p:spPr>
          <a:xfrm>
            <a:off x="3752143" y="2586434"/>
            <a:ext cx="20611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LED Strip</a:t>
            </a:r>
          </a:p>
          <a:p>
            <a:r>
              <a:rPr lang="en-US" altLang="ko-KR" sz="6000" dirty="0">
                <a:solidFill>
                  <a:schemeClr val="bg1"/>
                </a:solidFill>
              </a:rPr>
              <a:t>0.164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(per 12cm)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015B-B7BB-47C3-90F4-43D300B570CD}"/>
              </a:ext>
            </a:extLst>
          </p:cNvPr>
          <p:cNvSpPr txBox="1"/>
          <p:nvPr/>
        </p:nvSpPr>
        <p:spPr>
          <a:xfrm>
            <a:off x="6876136" y="2598219"/>
            <a:ext cx="19962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LED </a:t>
            </a:r>
            <a:r>
              <a:rPr lang="en-US" altLang="ko-KR" sz="1600" dirty="0" err="1">
                <a:solidFill>
                  <a:schemeClr val="bg1"/>
                </a:solidFill>
              </a:rPr>
              <a:t>DotMatrix</a:t>
            </a:r>
            <a:r>
              <a:rPr lang="en-US" altLang="ko-KR" sz="1600" dirty="0">
                <a:solidFill>
                  <a:schemeClr val="bg1"/>
                </a:solidFill>
              </a:rPr>
              <a:t>(8x8)</a:t>
            </a:r>
          </a:p>
          <a:p>
            <a:r>
              <a:rPr lang="en-US" altLang="ko-KR" sz="6000" dirty="0">
                <a:solidFill>
                  <a:schemeClr val="bg1"/>
                </a:solidFill>
              </a:rPr>
              <a:t>0.12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(per 4EA)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903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81923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5E1FD0A-48E2-4E10-B26C-5D9ED79A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37049"/>
            <a:ext cx="2340000" cy="2833233"/>
          </a:xfrm>
          <a:prstGeom prst="rect">
            <a:avLst/>
          </a:prstGeom>
          <a:ln w="25400" cap="sq">
            <a:solidFill>
              <a:srgbClr val="3B3838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5E87F-4E19-442A-B9CE-E01EE443B3A7}"/>
              </a:ext>
            </a:extLst>
          </p:cNvPr>
          <p:cNvSpPr txBox="1"/>
          <p:nvPr/>
        </p:nvSpPr>
        <p:spPr>
          <a:xfrm>
            <a:off x="4050090" y="1997838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1.2A = Acceptable</a:t>
            </a:r>
          </a:p>
          <a:p>
            <a:r>
              <a:rPr lang="en-US" altLang="ko-KR" sz="6000" dirty="0">
                <a:solidFill>
                  <a:schemeClr val="bg1"/>
                </a:solidFill>
              </a:rPr>
              <a:t>Range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5618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158537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Ⅳ. </a:t>
            </a:r>
            <a:r>
              <a:rPr lang="ko-KR" altLang="en-US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향후계획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62E538-2009-4BD4-8ED5-2C7195EB5AF0}"/>
              </a:ext>
            </a:extLst>
          </p:cNvPr>
          <p:cNvSpPr txBox="1"/>
          <p:nvPr/>
        </p:nvSpPr>
        <p:spPr>
          <a:xfrm>
            <a:off x="390536" y="1490811"/>
            <a:ext cx="50226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김원중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서버구축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김동욱</a:t>
            </a:r>
            <a:r>
              <a:rPr lang="en-US" altLang="ko-KR" sz="2800" dirty="0">
                <a:solidFill>
                  <a:schemeClr val="bg1"/>
                </a:solidFill>
              </a:rPr>
              <a:t> - </a:t>
            </a:r>
            <a:r>
              <a:rPr lang="ko-KR" altLang="en-US" sz="2800" dirty="0">
                <a:solidFill>
                  <a:schemeClr val="bg1"/>
                </a:solidFill>
              </a:rPr>
              <a:t>안드로이드 개발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임예지</a:t>
            </a:r>
            <a:r>
              <a:rPr lang="en-US" altLang="ko-KR" sz="2800" dirty="0">
                <a:solidFill>
                  <a:schemeClr val="bg1"/>
                </a:solidFill>
              </a:rPr>
              <a:t> –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</a:rPr>
              <a:t>라즈베리</a:t>
            </a:r>
            <a:r>
              <a:rPr lang="ko-KR" altLang="en-US" sz="2800" dirty="0">
                <a:solidFill>
                  <a:schemeClr val="bg1"/>
                </a:solidFill>
              </a:rPr>
              <a:t> 파이 개발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err="1">
                <a:solidFill>
                  <a:schemeClr val="bg1"/>
                </a:solidFill>
              </a:rPr>
              <a:t>신세규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 err="1">
                <a:solidFill>
                  <a:schemeClr val="bg1"/>
                </a:solidFill>
              </a:rPr>
              <a:t>라즈베리</a:t>
            </a:r>
            <a:r>
              <a:rPr lang="ko-KR" altLang="en-US" sz="2800" dirty="0">
                <a:solidFill>
                  <a:schemeClr val="bg1"/>
                </a:solidFill>
              </a:rPr>
              <a:t> 파이 개발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5C59C2-BF8D-43B6-B061-7DE7499E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48" y="1916832"/>
            <a:ext cx="2340000" cy="2833233"/>
          </a:xfrm>
          <a:prstGeom prst="rect">
            <a:avLst/>
          </a:prstGeom>
          <a:ln w="25400" cap="sq">
            <a:solidFill>
              <a:srgbClr val="3B3838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38399E-2034-4E43-B090-E1CFFFE3E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5472200" y="584685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E5CBCF-3438-4F70-813E-0DF8A08D4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48" y="440513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51584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7013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197E39F-C4FE-4C88-9E25-14C44CA79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48780"/>
            <a:ext cx="3758068" cy="50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48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9612" y="2657234"/>
            <a:ext cx="3440365" cy="181588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스케줄러 구상도 및 동작</a:t>
            </a: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사용기술 및 중요기술절차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문제점 및 해결방안</a:t>
            </a: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646605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프로젝트 기획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297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스케줄러 구상도 및 동작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01628B-1478-4997-BAC7-9A39123E17A2}"/>
              </a:ext>
            </a:extLst>
          </p:cNvPr>
          <p:cNvGrpSpPr/>
          <p:nvPr/>
        </p:nvGrpSpPr>
        <p:grpSpPr>
          <a:xfrm>
            <a:off x="1120308" y="1092993"/>
            <a:ext cx="7475050" cy="4787303"/>
            <a:chOff x="1493744" y="314323"/>
            <a:chExt cx="9966733" cy="63830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4258C0-7D47-4722-8CD2-B59AEA32FD96}"/>
                </a:ext>
              </a:extLst>
            </p:cNvPr>
            <p:cNvSpPr txBox="1"/>
            <p:nvPr/>
          </p:nvSpPr>
          <p:spPr>
            <a:xfrm>
              <a:off x="1493744" y="4059529"/>
              <a:ext cx="23043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Led</a:t>
              </a:r>
              <a:r>
                <a:rPr lang="ko-KR" altLang="en-US" sz="750" dirty="0"/>
                <a:t>스트립선</a:t>
              </a:r>
              <a:endParaRPr lang="en-US" altLang="ko-KR" sz="750" dirty="0"/>
            </a:p>
            <a:p>
              <a:r>
                <a:rPr lang="en-US" altLang="ko-KR" sz="750" dirty="0"/>
                <a:t>1.5mm</a:t>
              </a:r>
              <a:endParaRPr lang="ko-KR" altLang="en-US" sz="75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AEE805-EEC3-401F-8714-80A7C3378848}"/>
                </a:ext>
              </a:extLst>
            </p:cNvPr>
            <p:cNvGrpSpPr/>
            <p:nvPr/>
          </p:nvGrpSpPr>
          <p:grpSpPr>
            <a:xfrm>
              <a:off x="2276476" y="314323"/>
              <a:ext cx="9184001" cy="6383071"/>
              <a:chOff x="2276476" y="314323"/>
              <a:chExt cx="9184001" cy="638307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2385264-1FA9-4550-BF00-4A12F1F98A7C}"/>
                  </a:ext>
                </a:extLst>
              </p:cNvPr>
              <p:cNvGrpSpPr/>
              <p:nvPr/>
            </p:nvGrpSpPr>
            <p:grpSpPr>
              <a:xfrm>
                <a:off x="2276476" y="314323"/>
                <a:ext cx="6358477" cy="6383071"/>
                <a:chOff x="2276476" y="314323"/>
                <a:chExt cx="6358477" cy="6383071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DB2341A5-FB2A-4571-9B5B-31C8DB477F7A}"/>
                    </a:ext>
                  </a:extLst>
                </p:cNvPr>
                <p:cNvGrpSpPr/>
                <p:nvPr/>
              </p:nvGrpSpPr>
              <p:grpSpPr>
                <a:xfrm>
                  <a:off x="2276476" y="314323"/>
                  <a:ext cx="6358477" cy="6383071"/>
                  <a:chOff x="2276476" y="314323"/>
                  <a:chExt cx="6358477" cy="6383071"/>
                </a:xfrm>
              </p:grpSpPr>
              <p:sp>
                <p:nvSpPr>
                  <p:cNvPr id="2" name="타원 1"/>
                  <p:cNvSpPr/>
                  <p:nvPr/>
                </p:nvSpPr>
                <p:spPr>
                  <a:xfrm>
                    <a:off x="2276476" y="314323"/>
                    <a:ext cx="6358477" cy="6383071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01FE8B33-604A-48FA-9FB5-5C25ED3D6BC2}"/>
                      </a:ext>
                    </a:extLst>
                  </p:cNvPr>
                  <p:cNvSpPr/>
                  <p:nvPr/>
                </p:nvSpPr>
                <p:spPr>
                  <a:xfrm>
                    <a:off x="2591437" y="619124"/>
                    <a:ext cx="5760000" cy="576000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/>
                  </a:p>
                </p:txBody>
              </p:sp>
              <p:cxnSp>
                <p:nvCxnSpPr>
                  <p:cNvPr id="5" name="직선 연결선 4">
                    <a:extLst>
                      <a:ext uri="{FF2B5EF4-FFF2-40B4-BE49-F238E27FC236}">
                        <a16:creationId xmlns:a16="http://schemas.microsoft.com/office/drawing/2014/main" id="{55647960-5150-4E08-914B-3F06F9BFCF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35600" y="659763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11EDB7C-4D4E-4D57-9A79-73D5622F6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06720" y="6034403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EAF0B71D-37C8-44B1-AFC6-6DF6CEAAB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804160" y="3333784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67B58600-5567-4FC0-AA80-7464DE62F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38160" y="3364264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DFDF85D7-D41A-44DB-BB69-10C89A0C3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6847234" y="1026527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233B350E-495D-40E6-A5BA-823B9404D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7836234" y="2017749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8415C46E-93F0-4909-AE54-BBD8843B5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3111834" y="4669509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DE548FB0-7E21-4D91-B9C8-2F98EB4AFF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4114194" y="5689967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FC1CA6BC-884B-4CC0-9ECD-D0EEDD00C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>
                  <a:off x="6893693" y="5664072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2B691259-6202-4988-AB1A-600014AE3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>
                  <a:off x="3058160" y="2114584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97D42A22-6F42-444B-8622-FBDCDF356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>
                  <a:off x="7802880" y="4695224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5F4A9268-AF4B-4B1C-94EA-A8AE7AC7C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>
                  <a:off x="4003040" y="1068104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BCED310-6313-4C44-8DD5-5B170DB0657E}"/>
                  </a:ext>
                </a:extLst>
              </p:cNvPr>
              <p:cNvGrpSpPr/>
              <p:nvPr/>
            </p:nvGrpSpPr>
            <p:grpSpPr>
              <a:xfrm>
                <a:off x="2276476" y="1920877"/>
                <a:ext cx="9184001" cy="2567941"/>
                <a:chOff x="2276476" y="1920877"/>
                <a:chExt cx="9184001" cy="2567941"/>
              </a:xfrm>
            </p:grpSpPr>
            <p:sp>
              <p:nvSpPr>
                <p:cNvPr id="11" name="타원 10"/>
                <p:cNvSpPr/>
                <p:nvPr/>
              </p:nvSpPr>
              <p:spPr>
                <a:xfrm>
                  <a:off x="5418644" y="3466182"/>
                  <a:ext cx="74140" cy="793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022642" y="2287551"/>
                  <a:ext cx="957017" cy="962025"/>
                </a:xfrm>
                <a:prstGeom prst="rect">
                  <a:avLst/>
                </a:prstGeom>
                <a:pattFill prst="solidDmnd">
                  <a:fgClr>
                    <a:schemeClr val="bg1"/>
                  </a:fgClr>
                  <a:bgClr>
                    <a:schemeClr val="tx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352E69E-924E-4973-B9C9-F18F7310A4F5}"/>
                    </a:ext>
                  </a:extLst>
                </p:cNvPr>
                <p:cNvSpPr/>
                <p:nvPr/>
              </p:nvSpPr>
              <p:spPr>
                <a:xfrm>
                  <a:off x="5936676" y="2287553"/>
                  <a:ext cx="957017" cy="962025"/>
                </a:xfrm>
                <a:prstGeom prst="rect">
                  <a:avLst/>
                </a:prstGeom>
                <a:pattFill prst="solidDmnd">
                  <a:fgClr>
                    <a:schemeClr val="bg1"/>
                  </a:fgClr>
                  <a:bgClr>
                    <a:schemeClr val="tx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2A38AFE-9E54-4C92-98C5-8AC95FD134B1}"/>
                    </a:ext>
                  </a:extLst>
                </p:cNvPr>
                <p:cNvSpPr/>
                <p:nvPr/>
              </p:nvSpPr>
              <p:spPr>
                <a:xfrm>
                  <a:off x="4979659" y="2287551"/>
                  <a:ext cx="957017" cy="956480"/>
                </a:xfrm>
                <a:prstGeom prst="rect">
                  <a:avLst/>
                </a:prstGeom>
                <a:pattFill prst="solidDmnd">
                  <a:fgClr>
                    <a:schemeClr val="bg1"/>
                  </a:fgClr>
                  <a:bgClr>
                    <a:schemeClr val="tx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7A3A8B-3140-4EB1-B4EE-A6A00E71CDC2}"/>
                    </a:ext>
                  </a:extLst>
                </p:cNvPr>
                <p:cNvSpPr txBox="1"/>
                <p:nvPr/>
              </p:nvSpPr>
              <p:spPr>
                <a:xfrm>
                  <a:off x="4025349" y="3322751"/>
                  <a:ext cx="66712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50" dirty="0"/>
                    <a:t>80.0mm</a:t>
                  </a:r>
                  <a:endParaRPr lang="ko-KR" altLang="en-US" sz="750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4002300" y="2389249"/>
                  <a:ext cx="7458177" cy="800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300" dirty="0">
                      <a:solidFill>
                        <a:schemeClr val="bg1"/>
                      </a:solidFill>
                    </a:rPr>
                    <a:t>진실이랑 영화약속</a:t>
                  </a:r>
                  <a:r>
                    <a:rPr lang="en-US" altLang="ko-KR" sz="3300" dirty="0">
                      <a:solidFill>
                        <a:schemeClr val="bg1"/>
                      </a:solidFill>
                    </a:rPr>
                    <a:t>(6~10)        </a:t>
                  </a:r>
                  <a:endParaRPr lang="ko-KR" altLang="en-US" sz="33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3E0C9C0B-77E2-427D-9A12-67083779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9343" y="2287551"/>
                  <a:ext cx="0" cy="9387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8C0E914C-FBD9-45FF-8B69-1D93666D1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2300" y="3334308"/>
                  <a:ext cx="97735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A46993-B777-4304-9E7F-2EF0FAD3894C}"/>
                    </a:ext>
                  </a:extLst>
                </p:cNvPr>
                <p:cNvSpPr txBox="1"/>
                <p:nvPr/>
              </p:nvSpPr>
              <p:spPr>
                <a:xfrm>
                  <a:off x="3277531" y="2640196"/>
                  <a:ext cx="10441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50" dirty="0"/>
                    <a:t>80.0mm</a:t>
                  </a:r>
                  <a:endParaRPr lang="ko-KR" altLang="en-US" sz="75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A6F124-A4E1-466E-B13D-02BF8B4A8D08}"/>
                    </a:ext>
                  </a:extLst>
                </p:cNvPr>
                <p:cNvSpPr txBox="1"/>
                <p:nvPr/>
              </p:nvSpPr>
              <p:spPr>
                <a:xfrm>
                  <a:off x="4005017" y="1920877"/>
                  <a:ext cx="23043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50" dirty="0"/>
                    <a:t>80.0mm * 3 = 240.0mm</a:t>
                  </a:r>
                  <a:endParaRPr lang="ko-KR" altLang="en-US" sz="750" dirty="0"/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E42414C9-178D-4A48-820B-2417C089D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642" y="2206548"/>
                  <a:ext cx="287105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4EFA9EAE-13DC-4613-9F77-62978FA3B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1437" y="3521477"/>
                  <a:ext cx="1482349" cy="96734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204E38CB-53C6-471E-AE13-958F07470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7199" y="3495698"/>
                  <a:ext cx="2355521" cy="62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B31124AB-8045-4C38-9B99-D6DEA6006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6476" y="3537389"/>
                  <a:ext cx="6358477" cy="973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5345137-2F4B-40AA-A41C-B287DF623F43}"/>
                    </a:ext>
                  </a:extLst>
                </p:cNvPr>
                <p:cNvSpPr txBox="1"/>
                <p:nvPr/>
              </p:nvSpPr>
              <p:spPr>
                <a:xfrm>
                  <a:off x="2675323" y="3595559"/>
                  <a:ext cx="23043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50" dirty="0"/>
                    <a:t>지름 </a:t>
                  </a:r>
                  <a:r>
                    <a:rPr lang="en-US" altLang="ko-KR" sz="750" dirty="0"/>
                    <a:t>= 340.0mm</a:t>
                  </a:r>
                  <a:endParaRPr lang="ko-KR" altLang="en-US" sz="750" dirty="0"/>
                </a:p>
              </p:txBody>
            </p: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E8414CEF-EE5B-452A-988A-9270F8598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5990" y="3930869"/>
                  <a:ext cx="275957" cy="7427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6BDE4D4-6971-4A31-B228-665B505CDEE9}"/>
              </a:ext>
            </a:extLst>
          </p:cNvPr>
          <p:cNvSpPr txBox="1"/>
          <p:nvPr/>
        </p:nvSpPr>
        <p:spPr>
          <a:xfrm>
            <a:off x="87839" y="152974"/>
            <a:ext cx="3297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/>
                <a:ea typeface="-윤고딕330"/>
              </a:rPr>
              <a:t>Ⅰ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스케줄러 구상도 및 동작</a:t>
            </a:r>
            <a:endParaRPr lang="ko-KR" altLang="en-US" sz="1600" b="1" dirty="0"/>
          </a:p>
        </p:txBody>
      </p:sp>
      <p:grpSp>
        <p:nvGrpSpPr>
          <p:cNvPr id="41" name="그룹 2">
            <a:extLst>
              <a:ext uri="{FF2B5EF4-FFF2-40B4-BE49-F238E27FC236}">
                <a16:creationId xmlns:a16="http://schemas.microsoft.com/office/drawing/2014/main" id="{615C1371-6F74-4F78-B332-1924641EBAF6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FF55A9-551F-406F-AB43-C3C5A5D81E2E}"/>
                </a:ext>
              </a:extLst>
            </p:cNvPr>
            <p:cNvSpPr txBox="1"/>
            <p:nvPr/>
          </p:nvSpPr>
          <p:spPr>
            <a:xfrm>
              <a:off x="7003143" y="306018"/>
              <a:ext cx="1869545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2918C8C-FB49-4546-9AE4-7A0B13D4793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5E14282-DAC7-436A-899B-DA181174015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DE1BD8-75EA-40A9-AF0E-59E438FD04A0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9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063983" y="3456887"/>
            <a:ext cx="55605" cy="5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016982" y="2572914"/>
            <a:ext cx="717763" cy="721519"/>
          </a:xfrm>
          <a:prstGeom prst="rect">
            <a:avLst/>
          </a:prstGeom>
          <a:pattFill prst="solidDmnd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2E69E-924E-4973-B9C9-F18F7310A4F5}"/>
              </a:ext>
            </a:extLst>
          </p:cNvPr>
          <p:cNvSpPr/>
          <p:nvPr/>
        </p:nvSpPr>
        <p:spPr>
          <a:xfrm>
            <a:off x="4452507" y="2572915"/>
            <a:ext cx="717763" cy="721519"/>
          </a:xfrm>
          <a:prstGeom prst="rect">
            <a:avLst/>
          </a:prstGeom>
          <a:pattFill prst="solidDmnd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A38AFE-9E54-4C92-98C5-8AC95FD134B1}"/>
              </a:ext>
            </a:extLst>
          </p:cNvPr>
          <p:cNvSpPr/>
          <p:nvPr/>
        </p:nvSpPr>
        <p:spPr>
          <a:xfrm>
            <a:off x="3734745" y="2572913"/>
            <a:ext cx="717763" cy="717360"/>
          </a:xfrm>
          <a:prstGeom prst="rect">
            <a:avLst/>
          </a:prstGeom>
          <a:pattFill prst="solidDmnd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001726" y="2649187"/>
            <a:ext cx="57460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</a:rPr>
              <a:t>진실이랑 영화약속</a:t>
            </a:r>
            <a:r>
              <a:rPr lang="en-US" altLang="ko-KR" sz="3300" dirty="0">
                <a:solidFill>
                  <a:schemeClr val="bg1"/>
                </a:solidFill>
              </a:rPr>
              <a:t>(6~8)</a:t>
            </a:r>
            <a:endParaRPr lang="ko-KR" altLang="en-US" sz="33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385264-1FA9-4550-BF00-4A12F1F98A7C}"/>
              </a:ext>
            </a:extLst>
          </p:cNvPr>
          <p:cNvGrpSpPr/>
          <p:nvPr/>
        </p:nvGrpSpPr>
        <p:grpSpPr>
          <a:xfrm>
            <a:off x="1707357" y="1092993"/>
            <a:ext cx="4768858" cy="4787303"/>
            <a:chOff x="2276476" y="314323"/>
            <a:chExt cx="6358477" cy="63830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B2341A5-FB2A-4571-9B5B-31C8DB477F7A}"/>
                </a:ext>
              </a:extLst>
            </p:cNvPr>
            <p:cNvGrpSpPr/>
            <p:nvPr/>
          </p:nvGrpSpPr>
          <p:grpSpPr>
            <a:xfrm>
              <a:off x="2276476" y="314323"/>
              <a:ext cx="6358477" cy="6383071"/>
              <a:chOff x="2276476" y="314323"/>
              <a:chExt cx="6358477" cy="6383071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276476" y="314323"/>
                <a:ext cx="6358477" cy="6383071"/>
              </a:xfrm>
              <a:prstGeom prst="ellips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1FE8B33-604A-48FA-9FB5-5C25ED3D6BC2}"/>
                  </a:ext>
                </a:extLst>
              </p:cNvPr>
              <p:cNvSpPr/>
              <p:nvPr/>
            </p:nvSpPr>
            <p:spPr>
              <a:xfrm>
                <a:off x="2591437" y="619124"/>
                <a:ext cx="5760000" cy="5760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5647960-5150-4E08-914B-3F06F9BFC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5600" y="659763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311EDB7C-4D4E-4D57-9A79-73D5622F6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6720" y="6034403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AF0B71D-37C8-44B1-AFC6-6DF6CEAABA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04160" y="3333784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7B58600-5567-4FC0-AA80-7464DE62F3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38160" y="3364264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DFDF85D7-D41A-44DB-BB69-10C89A0C346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6847234" y="1026527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33B350E-495D-40E6-A5BA-823B9404D605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7836234" y="2017749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415C46E-93F0-4909-AE54-BBD8843B525B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3111834" y="4669509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E548FB0-7E21-4D91-B9C8-2F98EB4AFF61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4114194" y="5689967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C1CA6BC-884B-4CC0-9ECD-D0EEDD00CE9A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6893693" y="5664072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B691259-6202-4988-AB1A-600014AE300E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3058160" y="2114584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7D42A22-6F42-444B-8622-FBDCDF35645C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7802880" y="4695224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F4A9268-AF4B-4B1C-94EA-A8AE7AC7C9AE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003040" y="1068104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F89E05-D26B-4B58-AF27-F69CCB5B98D0}"/>
              </a:ext>
            </a:extLst>
          </p:cNvPr>
          <p:cNvCxnSpPr>
            <a:cxnSpLocks/>
          </p:cNvCxnSpPr>
          <p:nvPr/>
        </p:nvCxnSpPr>
        <p:spPr>
          <a:xfrm>
            <a:off x="4103578" y="3498358"/>
            <a:ext cx="1111762" cy="725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BB2F9D-EC3C-44EB-8989-E3ADEC498852}"/>
              </a:ext>
            </a:extLst>
          </p:cNvPr>
          <p:cNvCxnSpPr>
            <a:cxnSpLocks/>
          </p:cNvCxnSpPr>
          <p:nvPr/>
        </p:nvCxnSpPr>
        <p:spPr>
          <a:xfrm flipV="1">
            <a:off x="4077900" y="3479024"/>
            <a:ext cx="1766641" cy="4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CE65D56-3CBD-4625-A3E1-6737A23AAF12}"/>
              </a:ext>
            </a:extLst>
          </p:cNvPr>
          <p:cNvSpPr/>
          <p:nvPr/>
        </p:nvSpPr>
        <p:spPr>
          <a:xfrm>
            <a:off x="2948820" y="5436152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985AE60-CC95-4B01-B318-15336DC44C56}"/>
              </a:ext>
            </a:extLst>
          </p:cNvPr>
          <p:cNvSpPr/>
          <p:nvPr/>
        </p:nvSpPr>
        <p:spPr>
          <a:xfrm>
            <a:off x="2755927" y="5304818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63257C5-4787-4283-913A-6D862142FE9E}"/>
              </a:ext>
            </a:extLst>
          </p:cNvPr>
          <p:cNvSpPr/>
          <p:nvPr/>
        </p:nvSpPr>
        <p:spPr>
          <a:xfrm>
            <a:off x="3177075" y="5552840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D5116E-EEAD-47E3-81E3-6863E52AE1E8}"/>
              </a:ext>
            </a:extLst>
          </p:cNvPr>
          <p:cNvSpPr/>
          <p:nvPr/>
        </p:nvSpPr>
        <p:spPr>
          <a:xfrm>
            <a:off x="3679340" y="5679801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E7EAD8-565E-4A3F-9EEF-3566B80A8B26}"/>
              </a:ext>
            </a:extLst>
          </p:cNvPr>
          <p:cNvSpPr/>
          <p:nvPr/>
        </p:nvSpPr>
        <p:spPr>
          <a:xfrm>
            <a:off x="3961447" y="5717424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7D26CC-206D-45FE-9EC0-AE3894FE7D54}"/>
              </a:ext>
            </a:extLst>
          </p:cNvPr>
          <p:cNvSpPr/>
          <p:nvPr/>
        </p:nvSpPr>
        <p:spPr>
          <a:xfrm>
            <a:off x="3431199" y="5628297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8DC07-1D5C-4E7F-B774-5BF228FE67F8}"/>
              </a:ext>
            </a:extLst>
          </p:cNvPr>
          <p:cNvSpPr/>
          <p:nvPr/>
        </p:nvSpPr>
        <p:spPr>
          <a:xfrm>
            <a:off x="2566725" y="5138930"/>
            <a:ext cx="35243" cy="8483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60887FC-3144-4943-8E51-A9D74F2FF9B3}"/>
              </a:ext>
            </a:extLst>
          </p:cNvPr>
          <p:cNvSpPr/>
          <p:nvPr/>
        </p:nvSpPr>
        <p:spPr>
          <a:xfrm>
            <a:off x="2354572" y="4942899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18E5ECC-3930-4300-9DF7-6D4D8F1DD4DB}"/>
              </a:ext>
            </a:extLst>
          </p:cNvPr>
          <p:cNvSpPr/>
          <p:nvPr/>
        </p:nvSpPr>
        <p:spPr>
          <a:xfrm>
            <a:off x="2195835" y="4720807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EE889-6A97-4A4C-B259-0F1092594514}"/>
              </a:ext>
            </a:extLst>
          </p:cNvPr>
          <p:cNvSpPr txBox="1"/>
          <p:nvPr/>
        </p:nvSpPr>
        <p:spPr>
          <a:xfrm>
            <a:off x="87839" y="152974"/>
            <a:ext cx="3297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/>
                <a:ea typeface="-윤고딕330"/>
              </a:rPr>
              <a:t>Ⅰ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스케줄러 구상도 및 동작</a:t>
            </a:r>
            <a:endParaRPr lang="ko-KR" altLang="en-US" sz="1600" b="1" dirty="0"/>
          </a:p>
        </p:txBody>
      </p:sp>
      <p:grpSp>
        <p:nvGrpSpPr>
          <p:cNvPr id="36" name="그룹 2">
            <a:extLst>
              <a:ext uri="{FF2B5EF4-FFF2-40B4-BE49-F238E27FC236}">
                <a16:creationId xmlns:a16="http://schemas.microsoft.com/office/drawing/2014/main" id="{D632A4EB-D5F9-4786-A8B9-CC9E740DAAE4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5B32B7-1668-4464-A884-8AB29BE7A9BA}"/>
                </a:ext>
              </a:extLst>
            </p:cNvPr>
            <p:cNvSpPr txBox="1"/>
            <p:nvPr/>
          </p:nvSpPr>
          <p:spPr>
            <a:xfrm>
              <a:off x="7003143" y="306018"/>
              <a:ext cx="1869545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1F5ACC-0F07-41C4-86DE-E90B407501C8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E9268C-C7DA-457D-8C38-7D03E39802A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7102ED-7DD9-4D35-8651-C600270FE1B5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1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92 1.85185E-6 L -0.29571 1.85185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431124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스케줄러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구상도 및 동작 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블록도</a:t>
            </a:r>
            <a:endParaRPr lang="ko-KR" altLang="en-US" sz="1600" b="1" dirty="0"/>
          </a:p>
        </p:txBody>
      </p:sp>
      <p:grpSp>
        <p:nvGrpSpPr>
          <p:cNvPr id="58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59" name="TextBox 58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8A4C3F4-026A-4F0B-B2D0-79F5E8EB2CED}"/>
              </a:ext>
            </a:extLst>
          </p:cNvPr>
          <p:cNvGrpSpPr/>
          <p:nvPr/>
        </p:nvGrpSpPr>
        <p:grpSpPr>
          <a:xfrm>
            <a:off x="9462" y="627920"/>
            <a:ext cx="9343131" cy="5914307"/>
            <a:chOff x="-4712" y="481936"/>
            <a:chExt cx="9343131" cy="591430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CFFCD6D-C48A-4DF3-8E96-596AE789BA19}"/>
                </a:ext>
              </a:extLst>
            </p:cNvPr>
            <p:cNvSpPr txBox="1"/>
            <p:nvPr/>
          </p:nvSpPr>
          <p:spPr>
            <a:xfrm>
              <a:off x="7680569" y="2649869"/>
              <a:ext cx="1657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개인일정표시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(LED</a:t>
              </a:r>
              <a:r>
                <a:rPr lang="ko-KR" altLang="en-US" dirty="0">
                  <a:solidFill>
                    <a:schemeClr val="bg1"/>
                  </a:solidFill>
                </a:rPr>
                <a:t>스트립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6F5887B-4E3C-43A8-8796-BF679051AACF}"/>
                </a:ext>
              </a:extLst>
            </p:cNvPr>
            <p:cNvGrpSpPr/>
            <p:nvPr/>
          </p:nvGrpSpPr>
          <p:grpSpPr>
            <a:xfrm>
              <a:off x="-4712" y="481936"/>
              <a:ext cx="9148712" cy="5914307"/>
              <a:chOff x="-4712" y="481936"/>
              <a:chExt cx="9148712" cy="5914307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CF623DFE-487C-4288-AF41-794DDE60C770}"/>
                  </a:ext>
                </a:extLst>
              </p:cNvPr>
              <p:cNvCxnSpPr>
                <a:cxnSpLocks/>
                <a:endCxn id="113" idx="3"/>
              </p:cNvCxnSpPr>
              <p:nvPr/>
            </p:nvCxnSpPr>
            <p:spPr>
              <a:xfrm>
                <a:off x="6858004" y="3470757"/>
                <a:ext cx="2285996" cy="941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B395D041-BC67-40DC-B6C1-79EC87CAF77C}"/>
                  </a:ext>
                </a:extLst>
              </p:cNvPr>
              <p:cNvGrpSpPr/>
              <p:nvPr/>
            </p:nvGrpSpPr>
            <p:grpSpPr>
              <a:xfrm>
                <a:off x="-4712" y="481936"/>
                <a:ext cx="9148712" cy="5914307"/>
                <a:chOff x="-4712" y="481936"/>
                <a:chExt cx="9148712" cy="5914307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6F7A7F2-1006-4363-87B5-170508C1F1AC}"/>
                    </a:ext>
                  </a:extLst>
                </p:cNvPr>
                <p:cNvSpPr txBox="1"/>
                <p:nvPr/>
              </p:nvSpPr>
              <p:spPr>
                <a:xfrm>
                  <a:off x="6981496" y="3700456"/>
                  <a:ext cx="21080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bg1"/>
                      </a:solidFill>
                    </a:rPr>
                    <a:t>주변 환경데이터</a:t>
                  </a:r>
                  <a:endParaRPr lang="en-US" altLang="ko-KR" dirty="0">
                    <a:solidFill>
                      <a:schemeClr val="bg1"/>
                    </a:solidFill>
                  </a:endParaRPr>
                </a:p>
                <a:p>
                  <a:r>
                    <a:rPr lang="ko-KR" altLang="en-US" dirty="0">
                      <a:solidFill>
                        <a:schemeClr val="bg1"/>
                      </a:solidFill>
                    </a:rPr>
                    <a:t>제공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dirty="0" err="1">
                      <a:solidFill>
                        <a:schemeClr val="bg1"/>
                      </a:solidFill>
                    </a:rPr>
                    <a:t>도트매트릭스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F24D9B00-9AF0-470E-8AE7-8660B0E24AD6}"/>
                    </a:ext>
                  </a:extLst>
                </p:cNvPr>
                <p:cNvGrpSpPr/>
                <p:nvPr/>
              </p:nvGrpSpPr>
              <p:grpSpPr>
                <a:xfrm>
                  <a:off x="-4712" y="481936"/>
                  <a:ext cx="9148712" cy="5914307"/>
                  <a:chOff x="-4712" y="481936"/>
                  <a:chExt cx="9148712" cy="5914307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6AB333A-6903-4CF8-9790-EFB1025F494D}"/>
                      </a:ext>
                    </a:extLst>
                  </p:cNvPr>
                  <p:cNvSpPr txBox="1"/>
                  <p:nvPr/>
                </p:nvSpPr>
                <p:spPr>
                  <a:xfrm>
                    <a:off x="7043566" y="4593972"/>
                    <a:ext cx="206487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b="1" dirty="0" err="1">
                        <a:solidFill>
                          <a:schemeClr val="bg1"/>
                        </a:solidFill>
                      </a:rPr>
                      <a:t>스마트스케줄러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2F866B34-7254-412A-B3B1-2C53D0DAABCC}"/>
                      </a:ext>
                    </a:extLst>
                  </p:cNvPr>
                  <p:cNvSpPr/>
                  <p:nvPr/>
                </p:nvSpPr>
                <p:spPr>
                  <a:xfrm>
                    <a:off x="6858004" y="2420170"/>
                    <a:ext cx="2285996" cy="2119994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4" name="그룹 113">
                    <a:extLst>
                      <a:ext uri="{FF2B5EF4-FFF2-40B4-BE49-F238E27FC236}">
                        <a16:creationId xmlns:a16="http://schemas.microsoft.com/office/drawing/2014/main" id="{6CD101C1-C24D-4744-9D93-D5BB80D682FD}"/>
                      </a:ext>
                    </a:extLst>
                  </p:cNvPr>
                  <p:cNvGrpSpPr/>
                  <p:nvPr/>
                </p:nvGrpSpPr>
                <p:grpSpPr>
                  <a:xfrm>
                    <a:off x="-4712" y="481936"/>
                    <a:ext cx="8557155" cy="5914307"/>
                    <a:chOff x="-4712" y="481936"/>
                    <a:chExt cx="8557155" cy="5914307"/>
                  </a:xfrm>
                </p:grpSpPr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F336EDB5-C292-45A1-8D13-3F61E5C0F8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3243" y="4739093"/>
                      <a:ext cx="2085491" cy="92333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안드로이드에게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환경데이터송신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WiFi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통해 전송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p:txBody>
                </p:sp>
                <p:grpSp>
                  <p:nvGrpSpPr>
                    <p:cNvPr id="116" name="그룹 115">
                      <a:extLst>
                        <a:ext uri="{FF2B5EF4-FFF2-40B4-BE49-F238E27FC236}">
                          <a16:creationId xmlns:a16="http://schemas.microsoft.com/office/drawing/2014/main" id="{783F4742-0AF9-4977-B43E-92149C5917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9173" y="481936"/>
                      <a:ext cx="1464506" cy="646331"/>
                      <a:chOff x="3982293" y="518724"/>
                      <a:chExt cx="1464506" cy="646331"/>
                    </a:xfrm>
                  </p:grpSpPr>
                  <p:sp>
                    <p:nvSpPr>
                      <p:cNvPr id="145" name="직사각형 144">
                        <a:extLst>
                          <a:ext uri="{FF2B5EF4-FFF2-40B4-BE49-F238E27FC236}">
                            <a16:creationId xmlns:a16="http://schemas.microsoft.com/office/drawing/2014/main" id="{68B9F6FC-BFB6-4E40-A55E-2B75F7205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2293" y="518724"/>
                        <a:ext cx="1464506" cy="64633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5313B916-C1AA-49B1-A9C2-89EEA07271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2080" y="605498"/>
                        <a:ext cx="1104932" cy="46166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2400" dirty="0">
                            <a:solidFill>
                              <a:schemeClr val="bg1"/>
                            </a:solidFill>
                          </a:rPr>
                          <a:t>사용자</a:t>
                        </a:r>
                        <a:endParaRPr lang="en-US" altLang="ko-KR" sz="2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E092A5EA-8EDB-4EDB-9CFC-417DA7D8A2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6027" y="1166122"/>
                      <a:ext cx="1647398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안드로이드를 통해 일정등록</a:t>
                      </a:r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28B830DC-2FEA-4ACC-8CDB-FB807C7D6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4046" y="5057415"/>
                      <a:ext cx="2792515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TCP/IP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프로토콜을 통해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전송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19" name="직선 화살표 연결선 118">
                      <a:extLst>
                        <a:ext uri="{FF2B5EF4-FFF2-40B4-BE49-F238E27FC236}">
                          <a16:creationId xmlns:a16="http://schemas.microsoft.com/office/drawing/2014/main" id="{CC102685-70EA-475D-BC5F-C3C92A0C93C0}"/>
                        </a:ext>
                      </a:extLst>
                    </p:cNvPr>
                    <p:cNvCxnSpPr>
                      <a:cxnSpLocks/>
                      <a:stCxn id="136" idx="3"/>
                    </p:cNvCxnSpPr>
                    <p:nvPr/>
                  </p:nvCxnSpPr>
                  <p:spPr>
                    <a:xfrm flipV="1">
                      <a:off x="4927929" y="3505679"/>
                      <a:ext cx="1644831" cy="2027813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0" name="그룹 119">
                      <a:extLst>
                        <a:ext uri="{FF2B5EF4-FFF2-40B4-BE49-F238E27FC236}">
                          <a16:creationId xmlns:a16="http://schemas.microsoft.com/office/drawing/2014/main" id="{4EF9FEB8-EF33-4C98-ADC1-2B46A7DBE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712" y="2010076"/>
                      <a:ext cx="2016224" cy="2392351"/>
                      <a:chOff x="-8658" y="2333807"/>
                      <a:chExt cx="2016224" cy="2392351"/>
                    </a:xfrm>
                  </p:grpSpPr>
                  <p:grpSp>
                    <p:nvGrpSpPr>
                      <p:cNvPr id="138" name="그룹 137">
                        <a:extLst>
                          <a:ext uri="{FF2B5EF4-FFF2-40B4-BE49-F238E27FC236}">
                            <a16:creationId xmlns:a16="http://schemas.microsoft.com/office/drawing/2014/main" id="{EEA6E08F-7CDF-48C1-BEE1-0C8CFB7B49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658" y="2821842"/>
                        <a:ext cx="2016224" cy="1904316"/>
                        <a:chOff x="-8658" y="2821842"/>
                        <a:chExt cx="2016224" cy="1904316"/>
                      </a:xfrm>
                    </p:grpSpPr>
                    <p:sp>
                      <p:nvSpPr>
                        <p:cNvPr id="140" name="TextBox 139">
                          <a:extLst>
                            <a:ext uri="{FF2B5EF4-FFF2-40B4-BE49-F238E27FC236}">
                              <a16:creationId xmlns:a16="http://schemas.microsoft.com/office/drawing/2014/main" id="{69E91259-7AB3-4339-A4FC-39C3F5B394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27" y="3923074"/>
                          <a:ext cx="198543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</a:rPr>
                            <a:t>주변 환경 데이터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</a:rPr>
                            <a:t>날씨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bg1"/>
                              </a:solidFill>
                            </a:rPr>
                            <a:t>교통 등</a:t>
                          </a:r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41" name="그룹 140">
                          <a:extLst>
                            <a:ext uri="{FF2B5EF4-FFF2-40B4-BE49-F238E27FC236}">
                              <a16:creationId xmlns:a16="http://schemas.microsoft.com/office/drawing/2014/main" id="{FDF22C60-BF6B-476B-9F78-DF38A6DE51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8658" y="2821842"/>
                          <a:ext cx="2016224" cy="1904316"/>
                          <a:chOff x="-8658" y="2821842"/>
                          <a:chExt cx="2016224" cy="1904316"/>
                        </a:xfrm>
                      </p:grpSpPr>
                      <p:sp>
                        <p:nvSpPr>
                          <p:cNvPr id="142" name="직사각형 141">
                            <a:extLst>
                              <a:ext uri="{FF2B5EF4-FFF2-40B4-BE49-F238E27FC236}">
                                <a16:creationId xmlns:a16="http://schemas.microsoft.com/office/drawing/2014/main" id="{B72F8165-0B89-45DE-A17C-8DB7B2E94C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8658" y="2821842"/>
                            <a:ext cx="1997064" cy="1904316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dirty="0" err="1"/>
                              <a:t>ㅋ</a:t>
                            </a:r>
                            <a:endParaRPr lang="ko-KR" altLang="en-US" dirty="0"/>
                          </a:p>
                        </p:txBody>
                      </p:sp>
                      <p:cxnSp>
                        <p:nvCxnSpPr>
                          <p:cNvPr id="143" name="직선 연결선 142">
                            <a:extLst>
                              <a:ext uri="{FF2B5EF4-FFF2-40B4-BE49-F238E27FC236}">
                                <a16:creationId xmlns:a16="http://schemas.microsoft.com/office/drawing/2014/main" id="{31E6F1B8-AD41-4325-97AC-E0BCEBE5E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8658" y="3787197"/>
                            <a:ext cx="2016224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4" name="TextBox 143">
                            <a:extLst>
                              <a:ext uri="{FF2B5EF4-FFF2-40B4-BE49-F238E27FC236}">
                                <a16:creationId xmlns:a16="http://schemas.microsoft.com/office/drawing/2014/main" id="{48EBE71B-9A9D-4C31-A06E-E5DE155C2E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2189" y="2956721"/>
                            <a:ext cx="1861124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ko-KR" altLang="en-US" dirty="0">
                                <a:solidFill>
                                  <a:schemeClr val="bg1"/>
                                </a:solidFill>
                              </a:rPr>
                              <a:t>사용자의 </a:t>
                            </a:r>
                            <a:endParaRPr lang="en-US" altLang="ko-KR" dirty="0">
                              <a:solidFill>
                                <a:schemeClr val="bg1"/>
                              </a:solidFill>
                            </a:endParaRPr>
                          </a:p>
                          <a:p>
                            <a:r>
                              <a:rPr lang="ko-KR" altLang="en-US" dirty="0">
                                <a:solidFill>
                                  <a:schemeClr val="bg1"/>
                                </a:solidFill>
                              </a:rPr>
                              <a:t>개인일정데이터</a:t>
                            </a:r>
                            <a:endParaRPr lang="en-US" altLang="ko-KR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694666B-E3FD-44D0-8D80-24BF9E243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277" y="2333807"/>
                        <a:ext cx="154480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2000" b="1" dirty="0">
                            <a:solidFill>
                              <a:schemeClr val="bg1"/>
                            </a:solidFill>
                          </a:rPr>
                          <a:t>안드로이드</a:t>
                        </a:r>
                        <a:endParaRPr lang="en-US" altLang="ko-KR" sz="2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81EE9201-CBD0-4E85-BA55-793A941207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6695" y="2220745"/>
                      <a:ext cx="1892496" cy="92333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사용자에게 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개인일정과 주변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환경데이터제공</a:t>
                      </a:r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84C5A988-A009-4EFE-85FC-1695F667FE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5113" y="980753"/>
                      <a:ext cx="2527330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사용자등록정보 인식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생체정보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동작정보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123" name="직선 연결선 122">
                      <a:extLst>
                        <a:ext uri="{FF2B5EF4-FFF2-40B4-BE49-F238E27FC236}">
                          <a16:creationId xmlns:a16="http://schemas.microsoft.com/office/drawing/2014/main" id="{14DB0759-C85D-462D-AC07-0413513B18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47440" y="2430693"/>
                      <a:ext cx="0" cy="1040064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8EB2983D-AB66-4474-AA02-1981006830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8004" y="2638115"/>
                      <a:ext cx="8894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개인화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서비스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EAA5482-2B99-41CE-9909-8811ACA94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7939" y="1404160"/>
                      <a:ext cx="1591272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해당사용자의 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데이터제공</a:t>
                      </a:r>
                    </a:p>
                  </p:txBody>
                </p:sp>
                <p:cxnSp>
                  <p:nvCxnSpPr>
                    <p:cNvPr id="126" name="연결선: 꺾임 125">
                      <a:extLst>
                        <a:ext uri="{FF2B5EF4-FFF2-40B4-BE49-F238E27FC236}">
                          <a16:creationId xmlns:a16="http://schemas.microsoft.com/office/drawing/2014/main" id="{980F506C-2663-4CDB-BBA1-E94CF6FA6EBD}"/>
                        </a:ext>
                      </a:extLst>
                    </p:cNvPr>
                    <p:cNvCxnSpPr>
                      <a:cxnSpLocks/>
                      <a:stCxn id="144" idx="3"/>
                      <a:endCxn id="140" idx="3"/>
                    </p:cNvCxnSpPr>
                    <p:nvPr/>
                  </p:nvCxnSpPr>
                  <p:spPr>
                    <a:xfrm>
                      <a:off x="2007259" y="2956156"/>
                      <a:ext cx="4253" cy="966353"/>
                    </a:xfrm>
                    <a:prstGeom prst="bentConnector3">
                      <a:avLst>
                        <a:gd name="adj1" fmla="val 5475029"/>
                      </a:avLst>
                    </a:prstGeom>
                    <a:ln w="254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연결선: 꺾임 126">
                      <a:extLst>
                        <a:ext uri="{FF2B5EF4-FFF2-40B4-BE49-F238E27FC236}">
                          <a16:creationId xmlns:a16="http://schemas.microsoft.com/office/drawing/2014/main" id="{ABB77B64-7DD6-4936-84A5-DE24CC4C01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812071" y="3050646"/>
                      <a:ext cx="21091" cy="910067"/>
                    </a:xfrm>
                    <a:prstGeom prst="bentConnector4">
                      <a:avLst>
                        <a:gd name="adj1" fmla="val -1083875"/>
                        <a:gd name="adj2" fmla="val 100902"/>
                      </a:avLst>
                    </a:prstGeom>
                    <a:ln w="254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화살표 연결선 127">
                      <a:extLst>
                        <a:ext uri="{FF2B5EF4-FFF2-40B4-BE49-F238E27FC236}">
                          <a16:creationId xmlns:a16="http://schemas.microsoft.com/office/drawing/2014/main" id="{0A2697A2-6570-4F53-8F22-16176AE0C9AA}"/>
                        </a:ext>
                      </a:extLst>
                    </p:cNvPr>
                    <p:cNvCxnSpPr>
                      <a:cxnSpLocks/>
                      <a:stCxn id="145" idx="1"/>
                    </p:cNvCxnSpPr>
                    <p:nvPr/>
                  </p:nvCxnSpPr>
                  <p:spPr>
                    <a:xfrm flipH="1">
                      <a:off x="2246569" y="805102"/>
                      <a:ext cx="1612604" cy="2320356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직선 화살표 연결선 128">
                      <a:extLst>
                        <a:ext uri="{FF2B5EF4-FFF2-40B4-BE49-F238E27FC236}">
                          <a16:creationId xmlns:a16="http://schemas.microsoft.com/office/drawing/2014/main" id="{41F56047-48F5-4CF8-84A7-E79E5341BF2D}"/>
                        </a:ext>
                      </a:extLst>
                    </p:cNvPr>
                    <p:cNvCxnSpPr>
                      <a:cxnSpLocks/>
                      <a:stCxn id="145" idx="3"/>
                    </p:cNvCxnSpPr>
                    <p:nvPr/>
                  </p:nvCxnSpPr>
                  <p:spPr>
                    <a:xfrm>
                      <a:off x="5323679" y="805102"/>
                      <a:ext cx="1509483" cy="1827888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그룹 129">
                      <a:extLst>
                        <a:ext uri="{FF2B5EF4-FFF2-40B4-BE49-F238E27FC236}">
                          <a16:creationId xmlns:a16="http://schemas.microsoft.com/office/drawing/2014/main" id="{2D729CFD-FA20-48A4-8B31-7AB17E484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38947" y="5210326"/>
                      <a:ext cx="2792524" cy="1185917"/>
                      <a:chOff x="3420314" y="5357439"/>
                      <a:chExt cx="2792524" cy="1185917"/>
                    </a:xfrm>
                  </p:grpSpPr>
                  <p:grpSp>
                    <p:nvGrpSpPr>
                      <p:cNvPr id="133" name="그룹 132">
                        <a:extLst>
                          <a:ext uri="{FF2B5EF4-FFF2-40B4-BE49-F238E27FC236}">
                            <a16:creationId xmlns:a16="http://schemas.microsoft.com/office/drawing/2014/main" id="{DA0C6D4A-4F6E-41F9-91FD-86823262C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23856" y="5357439"/>
                        <a:ext cx="985440" cy="646331"/>
                        <a:chOff x="4174696" y="5909891"/>
                        <a:chExt cx="985440" cy="646331"/>
                      </a:xfrm>
                    </p:grpSpPr>
                    <p:sp>
                      <p:nvSpPr>
                        <p:cNvPr id="136" name="직사각형 135">
                          <a:extLst>
                            <a:ext uri="{FF2B5EF4-FFF2-40B4-BE49-F238E27FC236}">
                              <a16:creationId xmlns:a16="http://schemas.microsoft.com/office/drawing/2014/main" id="{D1FDC010-6146-41D7-AF6E-202C33C5A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4696" y="5909891"/>
                          <a:ext cx="985440" cy="646331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37" name="TextBox 136">
                          <a:extLst>
                            <a:ext uri="{FF2B5EF4-FFF2-40B4-BE49-F238E27FC236}">
                              <a16:creationId xmlns:a16="http://schemas.microsoft.com/office/drawing/2014/main" id="{BAA4B36B-6661-4A7F-B822-5BB72A0EEB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70225" y="5993751"/>
                          <a:ext cx="857217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2400" dirty="0">
                              <a:solidFill>
                                <a:schemeClr val="bg1"/>
                              </a:solidFill>
                            </a:rPr>
                            <a:t>서버</a:t>
                          </a:r>
                          <a:endParaRPr lang="en-US" altLang="ko-KR" sz="2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1F0D0A53-ECC3-43F1-8C2A-92BE5BD797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0314" y="6174024"/>
                        <a:ext cx="2792524" cy="3693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dirty="0">
                            <a:solidFill>
                              <a:schemeClr val="bg1"/>
                            </a:solidFill>
                          </a:rPr>
                          <a:t>Node-RED</a:t>
                        </a:r>
                        <a:r>
                          <a:rPr lang="ko-KR" altLang="en-US" dirty="0">
                            <a:solidFill>
                              <a:schemeClr val="bg1"/>
                            </a:solidFill>
                          </a:rPr>
                          <a:t>를 통해 구현</a:t>
                        </a:r>
                      </a:p>
                    </p:txBody>
                  </p:sp>
                  <p:cxnSp>
                    <p:nvCxnSpPr>
                      <p:cNvPr id="135" name="직선 연결선 134">
                        <a:extLst>
                          <a:ext uri="{FF2B5EF4-FFF2-40B4-BE49-F238E27FC236}">
                            <a16:creationId xmlns:a16="http://schemas.microsoft.com/office/drawing/2014/main" id="{DCFC7823-31BB-40CB-ADE2-56BB0D72A05A}"/>
                          </a:ext>
                        </a:extLst>
                      </p:cNvPr>
                      <p:cNvCxnSpPr>
                        <a:cxnSpLocks/>
                        <a:stCxn id="136" idx="2"/>
                        <a:endCxn id="134" idx="0"/>
                      </p:cNvCxnSpPr>
                      <p:nvPr/>
                    </p:nvCxnSpPr>
                    <p:spPr>
                      <a:xfrm>
                        <a:off x="4816576" y="6003770"/>
                        <a:ext cx="0" cy="170254"/>
                      </a:xfrm>
                      <a:prstGeom prst="line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1" name="직선 화살표 연결선 130">
                      <a:extLst>
                        <a:ext uri="{FF2B5EF4-FFF2-40B4-BE49-F238E27FC236}">
                          <a16:creationId xmlns:a16="http://schemas.microsoft.com/office/drawing/2014/main" id="{85785D74-CCAE-4372-9D18-8327A03D0FAD}"/>
                        </a:ext>
                      </a:extLst>
                    </p:cNvPr>
                    <p:cNvCxnSpPr>
                      <a:cxnSpLocks/>
                      <a:stCxn id="136" idx="1"/>
                    </p:cNvCxnSpPr>
                    <p:nvPr/>
                  </p:nvCxnSpPr>
                  <p:spPr>
                    <a:xfrm flipH="1" flipV="1">
                      <a:off x="2248683" y="3489946"/>
                      <a:ext cx="1693806" cy="2043546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816A5D6C-BEDB-4202-91A7-52B2BA9895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5675" y="3625510"/>
                      <a:ext cx="1923304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서버에게 사용자 일정데이터 송신</a:t>
                      </a:r>
                    </a:p>
                  </p:txBody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98213"/>
              </p:ext>
            </p:extLst>
          </p:nvPr>
        </p:nvGraphicFramePr>
        <p:xfrm>
          <a:off x="116088" y="872063"/>
          <a:ext cx="8791172" cy="56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기술이름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관련기술 및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음성인식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STT(Speech To Text)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HMM(Hidden Markov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안면인식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생체인식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(Biometrics)</a:t>
                      </a:r>
                    </a:p>
                    <a:p>
                      <a:pPr algn="ctr"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보편성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유일성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영구성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동작인식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동작인식센서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적외선센서의 </a:t>
                      </a:r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발광부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수신부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5" name="_x111905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486" y="1376772"/>
            <a:ext cx="1687010" cy="16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6" y="3212976"/>
            <a:ext cx="1687010" cy="1495152"/>
          </a:xfrm>
          <a:prstGeom prst="rect">
            <a:avLst/>
          </a:prstGeom>
        </p:spPr>
      </p:pic>
      <p:pic>
        <p:nvPicPr>
          <p:cNvPr id="32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26">
            <a:off x="778146" y="4862973"/>
            <a:ext cx="1685690" cy="1685690"/>
          </a:xfrm>
          <a:prstGeom prst="rect">
            <a:avLst/>
          </a:prstGeom>
        </p:spPr>
      </p:pic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66315"/>
              </p:ext>
            </p:extLst>
          </p:nvPr>
        </p:nvGraphicFramePr>
        <p:xfrm>
          <a:off x="116088" y="813283"/>
          <a:ext cx="8791172" cy="56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Node-RED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JavaScript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기반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높은 이벤트처리 성능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Open-API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환경데이터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일정정보를 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전송하는 프로토콜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Google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en-US" altLang="ko-KR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Calender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강력한 확장성</a:t>
                      </a:r>
                      <a:r>
                        <a:rPr lang="en-US" altLang="ko-KR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및 접근성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스케쥴러</a:t>
                      </a:r>
                      <a:r>
                        <a:rPr lang="ko-KR" altLang="en-US" dirty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테스팅 목적</a:t>
                      </a:r>
                      <a:endParaRPr lang="en-US" altLang="ko-KR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9855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2" y="1376772"/>
            <a:ext cx="1656184" cy="16561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AAACB4-4379-4B1D-878C-EB33264B6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3" y="3140968"/>
            <a:ext cx="1507104" cy="1507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7" name="TextBox 16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27CF827-C00E-4134-8D74-A8734B6C6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" y="4876669"/>
            <a:ext cx="1507104" cy="1507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56556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61F32F-E7F5-4C81-B3BD-40099B821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0902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CC6B88FD-7910-437C-A1BF-6FC6B4BF3FD0}"/>
              </a:ext>
            </a:extLst>
          </p:cNvPr>
          <p:cNvSpPr/>
          <p:nvPr/>
        </p:nvSpPr>
        <p:spPr>
          <a:xfrm flipH="1">
            <a:off x="4946931" y="1388974"/>
            <a:ext cx="2052228" cy="215994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804D25-4257-4071-A473-234D3EAC6E6E}"/>
              </a:ext>
            </a:extLst>
          </p:cNvPr>
          <p:cNvGrpSpPr/>
          <p:nvPr/>
        </p:nvGrpSpPr>
        <p:grpSpPr>
          <a:xfrm>
            <a:off x="6372200" y="1124786"/>
            <a:ext cx="2318833" cy="656354"/>
            <a:chOff x="6578413" y="864433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182F7E-B2C7-4A87-AABD-DB0925BEB527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1ABFC5-954E-405E-A4F7-1862299606A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</a:rPr>
                <a:t>일정정보 등록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9855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379</Words>
  <Application>Microsoft Office PowerPoint</Application>
  <PresentationFormat>화면 슬라이드 쇼(4:3)</PresentationFormat>
  <Paragraphs>158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a타이틀고딕1</vt:lpstr>
      <vt:lpstr>나눔고딕 ExtraBold</vt:lpstr>
      <vt:lpstr>맑은 고딕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김원중</cp:lastModifiedBy>
  <cp:revision>349</cp:revision>
  <dcterms:created xsi:type="dcterms:W3CDTF">2018-10-27T05:42:46Z</dcterms:created>
  <dcterms:modified xsi:type="dcterms:W3CDTF">2018-12-04T08:17:35Z</dcterms:modified>
  <cp:version>1000.0000.01</cp:version>
</cp:coreProperties>
</file>