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  <p:sldMasterId id="214748383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9140825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4834"/>
    <p:restoredTop sz="100000"/>
  </p:normalViewPr>
  <p:slideViewPr>
    <p:cSldViewPr>
      <p:cViewPr varScale="1">
        <p:scale>
          <a:sx n="86" d="100"/>
          <a:sy n="86" d="100"/>
        </p:scale>
        <p:origin x="1392" y="6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874" y="685800"/>
            <a:ext cx="457225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//안드로이드에 있는 일정을 표현해주는 스마트시계로</a:t>
            </a:r>
          </a:p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현재시간을 알려주며 lcd를 통한 일정관리 피에조를 통한 알림기능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6942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2018-11-26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6816" y="6353597"/>
            <a:ext cx="3085536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5184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213A545-D3AD-4191-811C-A18058E8621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6942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2018-11-26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6816" y="6353597"/>
            <a:ext cx="3085536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5184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B67AA28-FFF4-4BA1-8B08-F2D8C090515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35" y="274524"/>
            <a:ext cx="8226658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599540"/>
            <a:ext cx="8226658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6942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2018-11-26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6816" y="6353597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5184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558FFBA-C3D2-4491-956E-5F280850D28D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6942" y="363483"/>
            <a:ext cx="7885285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ea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6942" y="1823725"/>
            <a:ext cx="7885285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마스터 텍스트 스타일을 편집합니다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둘째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셋째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넷째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6942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2018-11-26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6816" y="6353597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5184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E05E121-FC25-4B01-AEE9-F8B9AD92642A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techblog.textcube.com/153?t=c&amp;i=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사각형: 둥근 모서리 4099"/>
          <p:cNvSpPr/>
          <p:nvPr/>
        </p:nvSpPr>
        <p:spPr>
          <a:xfrm>
            <a:off x="0" y="0"/>
            <a:ext cx="9140733" cy="68551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1563392" y="3222010"/>
            <a:ext cx="6013947" cy="5745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디지털시스템설계</a:t>
            </a:r>
            <a:endParaRPr kumimoji="1" lang="ko-KR" altLang="en-US" sz="32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4102" name="TextBox 4101"/>
          <p:cNvSpPr txBox="1"/>
          <p:nvPr/>
        </p:nvSpPr>
        <p:spPr>
          <a:xfrm>
            <a:off x="3923581" y="4228344"/>
            <a:ext cx="3634725" cy="14538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발표자  임예지</a:t>
            </a:r>
            <a:endParaRPr kumimoji="1" lang="ko-KR" altLang="en-US" sz="2000" b="0" i="0" baseline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팀원  김원중</a:t>
            </a: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           김동욱</a:t>
            </a: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           신세규</a:t>
            </a:r>
            <a:endParaRPr kumimoji="1" lang="ko-KR" altLang="en-US" sz="18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4103" name="그림 4102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837901" y="1712593"/>
            <a:ext cx="1463368" cy="14094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26834" y="3999772"/>
            <a:ext cx="2142723" cy="1923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사각형: 둥근 모서리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알람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1293" name="그림 112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1725" y="1626911"/>
            <a:ext cx="7227047" cy="3745403"/>
          </a:xfrm>
          <a:prstGeom prst="rect">
            <a:avLst/>
          </a:prstGeom>
        </p:spPr>
      </p:pic>
      <p:sp>
        <p:nvSpPr>
          <p:cNvPr id="11294" name="TextBox 11293"/>
          <p:cNvSpPr txBox="1"/>
          <p:nvPr/>
        </p:nvSpPr>
        <p:spPr>
          <a:xfrm>
            <a:off x="4893694" y="4080810"/>
            <a:ext cx="4247038" cy="1723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//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실험 결과 </a:t>
            </a: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xx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아직 미완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문제 와 해결방안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사각형: 둥근 모서리 12291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2293" name="직선 연결선 12292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2294" name="TextBox 12293"/>
          <p:cNvSpPr txBox="1"/>
          <p:nvPr/>
        </p:nvSpPr>
        <p:spPr>
          <a:xfrm>
            <a:off x="252351" y="255532"/>
            <a:ext cx="563143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UART통신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2295" name="직선 연결선 12294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2296" name="그림 122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299" name="TextBox 14"/>
          <p:cNvSpPr txBox="1"/>
          <p:nvPr/>
        </p:nvSpPr>
        <p:spPr>
          <a:xfrm>
            <a:off x="3193711" y="1225976"/>
            <a:ext cx="2265735" cy="9102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</a:p>
          <a:p>
            <a:pPr algn="ctr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300" name="직선 화살표 연결선 25"/>
          <p:cNvCxnSpPr/>
          <p:nvPr/>
        </p:nvCxnSpPr>
        <p:spPr>
          <a:xfrm>
            <a:off x="5459447" y="1415257"/>
            <a:ext cx="18239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1" name="직선 화살표 연결선 27"/>
          <p:cNvCxnSpPr/>
          <p:nvPr/>
        </p:nvCxnSpPr>
        <p:spPr>
          <a:xfrm>
            <a:off x="5459447" y="1703365"/>
            <a:ext cx="182397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2" name="직선 화살표 연결선 28"/>
          <p:cNvCxnSpPr/>
          <p:nvPr/>
        </p:nvCxnSpPr>
        <p:spPr>
          <a:xfrm>
            <a:off x="1813669" y="1634027"/>
            <a:ext cx="1363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3" name="직선 화살표 연결선 33"/>
          <p:cNvCxnSpPr/>
          <p:nvPr/>
        </p:nvCxnSpPr>
        <p:spPr>
          <a:xfrm flipV="1">
            <a:off x="5459447" y="1991472"/>
            <a:ext cx="1823971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4" name="TextBox 55"/>
          <p:cNvSpPr txBox="1"/>
          <p:nvPr/>
        </p:nvSpPr>
        <p:spPr>
          <a:xfrm>
            <a:off x="2023785" y="1326248"/>
            <a:ext cx="943000" cy="3006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2305" name="TextBox 55"/>
          <p:cNvSpPr txBox="1"/>
          <p:nvPr/>
        </p:nvSpPr>
        <p:spPr>
          <a:xfrm>
            <a:off x="6251743" y="1191524"/>
            <a:ext cx="1127676" cy="298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2306" name="TextBox 55"/>
          <p:cNvSpPr txBox="1"/>
          <p:nvPr/>
        </p:nvSpPr>
        <p:spPr>
          <a:xfrm>
            <a:off x="5618168" y="1415257"/>
            <a:ext cx="1267151" cy="2999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메시지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2307" name="TextBox 55"/>
          <p:cNvSpPr txBox="1"/>
          <p:nvPr/>
        </p:nvSpPr>
        <p:spPr>
          <a:xfrm>
            <a:off x="6251743" y="1703365"/>
            <a:ext cx="943000" cy="300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현재시간</a:t>
            </a:r>
            <a:endParaRPr lang="en-US" altLang="ko-KR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08" name="TextBox 55"/>
          <p:cNvSpPr txBox="1"/>
          <p:nvPr/>
        </p:nvSpPr>
        <p:spPr>
          <a:xfrm>
            <a:off x="3193711" y="4068900"/>
            <a:ext cx="2265735" cy="36706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</a:p>
        </p:txBody>
      </p:sp>
      <p:cxnSp>
        <p:nvCxnSpPr>
          <p:cNvPr id="12309" name="직선 화살표 연결선 56"/>
          <p:cNvCxnSpPr/>
          <p:nvPr/>
        </p:nvCxnSpPr>
        <p:spPr>
          <a:xfrm flipV="1">
            <a:off x="3378489" y="2135527"/>
            <a:ext cx="0" cy="1933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0" name="직선 화살표 연결선 58"/>
          <p:cNvCxnSpPr/>
          <p:nvPr/>
        </p:nvCxnSpPr>
        <p:spPr>
          <a:xfrm flipV="1">
            <a:off x="4301172" y="2135527"/>
            <a:ext cx="0" cy="1933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1" name="직선 화살표 연결선 60"/>
          <p:cNvCxnSpPr/>
          <p:nvPr/>
        </p:nvCxnSpPr>
        <p:spPr>
          <a:xfrm>
            <a:off x="5242459" y="2135527"/>
            <a:ext cx="8792" cy="19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2" name="TextBox 55"/>
          <p:cNvSpPr txBox="1"/>
          <p:nvPr/>
        </p:nvSpPr>
        <p:spPr>
          <a:xfrm>
            <a:off x="2938501" y="2788273"/>
            <a:ext cx="943000" cy="3004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</a:p>
        </p:txBody>
      </p:sp>
      <p:sp>
        <p:nvSpPr>
          <p:cNvPr id="12313" name="TextBox 55"/>
          <p:cNvSpPr txBox="1"/>
          <p:nvPr/>
        </p:nvSpPr>
        <p:spPr>
          <a:xfrm>
            <a:off x="4971135" y="3122999"/>
            <a:ext cx="943000" cy="300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</a:p>
        </p:txBody>
      </p:sp>
      <p:sp>
        <p:nvSpPr>
          <p:cNvPr id="12314" name="TextBox 55"/>
          <p:cNvSpPr txBox="1"/>
          <p:nvPr/>
        </p:nvSpPr>
        <p:spPr>
          <a:xfrm>
            <a:off x="3777149" y="2800600"/>
            <a:ext cx="943000" cy="2999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Send_req</a:t>
            </a:r>
          </a:p>
        </p:txBody>
      </p:sp>
      <p:pic>
        <p:nvPicPr>
          <p:cNvPr id="12316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574" y="4910882"/>
            <a:ext cx="7470319" cy="1541839"/>
          </a:xfrm>
          <a:prstGeom prst="rect">
            <a:avLst/>
          </a:prstGeom>
        </p:spPr>
      </p:pic>
      <p:cxnSp>
        <p:nvCxnSpPr>
          <p:cNvPr id="12317" name="직선 연결선 1034"/>
          <p:cNvCxnSpPr/>
          <p:nvPr/>
        </p:nvCxnSpPr>
        <p:spPr>
          <a:xfrm>
            <a:off x="1626572" y="5354872"/>
            <a:ext cx="48885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8" name="직선 연결선 78"/>
          <p:cNvCxnSpPr/>
          <p:nvPr/>
        </p:nvCxnSpPr>
        <p:spPr>
          <a:xfrm>
            <a:off x="1638296" y="5551231"/>
            <a:ext cx="48885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9" name="직선 연결선 80"/>
          <p:cNvCxnSpPr/>
          <p:nvPr/>
        </p:nvCxnSpPr>
        <p:spPr>
          <a:xfrm>
            <a:off x="1617605" y="6102216"/>
            <a:ext cx="7157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0" name="TextBox 1035"/>
          <p:cNvSpPr txBox="1"/>
          <p:nvPr/>
        </p:nvSpPr>
        <p:spPr>
          <a:xfrm>
            <a:off x="5087479" y="6208842"/>
            <a:ext cx="4053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포트 구성이 다른데</a:t>
            </a:r>
            <a:r>
              <a:rPr lang="en-US" altLang="ko-KR"/>
              <a:t>, </a:t>
            </a:r>
            <a:r>
              <a:rPr lang="ko-KR" altLang="en-US"/>
              <a:t>아직 실험중이라 그렇고 옆의 </a:t>
            </a:r>
            <a:r>
              <a:rPr lang="en-US" altLang="ko-KR"/>
              <a:t>singnal</a:t>
            </a:r>
            <a:r>
              <a:rPr lang="ko-KR" altLang="en-US"/>
              <a:t>을 연결 예정임</a:t>
            </a:r>
          </a:p>
        </p:txBody>
      </p:sp>
      <p:sp>
        <p:nvSpPr>
          <p:cNvPr id="12321" name="TextBox 12320"/>
          <p:cNvSpPr txBox="1"/>
          <p:nvPr/>
        </p:nvSpPr>
        <p:spPr>
          <a:xfrm>
            <a:off x="320773" y="1050695"/>
            <a:ext cx="8427160" cy="3529323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사각형: 둥근 모서리 12291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2293" name="직선 연결선 12292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2294" name="TextBox 12293"/>
          <p:cNvSpPr txBox="1"/>
          <p:nvPr/>
        </p:nvSpPr>
        <p:spPr>
          <a:xfrm>
            <a:off x="252351" y="255532"/>
            <a:ext cx="563143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UART통신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2295" name="직선 연결선 12294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2296" name="그림 122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299" name="Rectangle 2"/>
          <p:cNvSpPr>
            <a:spLocks noChangeArrowheads="1"/>
          </p:cNvSpPr>
          <p:nvPr/>
        </p:nvSpPr>
        <p:spPr>
          <a:xfrm>
            <a:off x="5777321" y="4318649"/>
            <a:ext cx="380155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2300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63" y="1935943"/>
            <a:ext cx="5138473" cy="2983287"/>
          </a:xfrm>
          <a:prstGeom prst="rect">
            <a:avLst/>
          </a:prstGeom>
        </p:spPr>
      </p:pic>
      <p:sp>
        <p:nvSpPr>
          <p:cNvPr id="12301" name="TextBox 2"/>
          <p:cNvSpPr txBox="1"/>
          <p:nvPr/>
        </p:nvSpPr>
        <p:spPr>
          <a:xfrm>
            <a:off x="248746" y="1185552"/>
            <a:ext cx="26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고딕 Light"/>
                <a:ea typeface="나눔고딕 Light"/>
              </a:rPr>
              <a:t>필요한 프로세서</a:t>
            </a:r>
          </a:p>
        </p:txBody>
      </p:sp>
      <p:sp>
        <p:nvSpPr>
          <p:cNvPr id="12302" name="TextBox 5"/>
          <p:cNvSpPr txBox="1"/>
          <p:nvPr/>
        </p:nvSpPr>
        <p:spPr>
          <a:xfrm>
            <a:off x="4426312" y="4414430"/>
            <a:ext cx="4249270" cy="146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//Uart_data_out_ack </a:t>
            </a:r>
            <a:r>
              <a:rPr lang="ko-KR" altLang="en-US"/>
              <a:t>에 </a:t>
            </a:r>
            <a:r>
              <a:rPr lang="en-US" altLang="ko-KR"/>
              <a:t>0</a:t>
            </a:r>
            <a:r>
              <a:rPr lang="ko-KR" altLang="en-US"/>
              <a:t>을보내고</a:t>
            </a:r>
          </a:p>
          <a:p>
            <a:pPr lvl="0">
              <a:defRPr/>
            </a:pPr>
            <a:r>
              <a:rPr lang="en-US" altLang="ko-KR"/>
              <a:t>Uart_data_out_stb </a:t>
            </a:r>
            <a:r>
              <a:rPr lang="ko-KR" altLang="en-US"/>
              <a:t>로 </a:t>
            </a:r>
            <a:r>
              <a:rPr lang="en-US" altLang="ko-KR"/>
              <a:t>1</a:t>
            </a:r>
            <a:r>
              <a:rPr lang="ko-KR" altLang="en-US"/>
              <a:t>이 오면 </a:t>
            </a:r>
          </a:p>
          <a:p>
            <a:pPr lvl="0">
              <a:defRPr/>
            </a:pPr>
            <a:r>
              <a:rPr lang="en-US" altLang="ko-KR"/>
              <a:t>Uart_data_out_ack </a:t>
            </a:r>
            <a:r>
              <a:rPr lang="ko-KR" altLang="en-US"/>
              <a:t>에 </a:t>
            </a:r>
            <a:r>
              <a:rPr lang="en-US" altLang="ko-KR"/>
              <a:t>1</a:t>
            </a:r>
            <a:r>
              <a:rPr lang="ko-KR" altLang="en-US"/>
              <a:t>을 보내고는 데이터 수신 시작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2303" name="TextBox 9"/>
          <p:cNvSpPr txBox="1"/>
          <p:nvPr/>
        </p:nvSpPr>
        <p:spPr>
          <a:xfrm>
            <a:off x="4426312" y="5588396"/>
            <a:ext cx="3457297" cy="909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//Uart_data_out </a:t>
            </a:r>
            <a:r>
              <a:rPr lang="ko-KR" altLang="en-US"/>
              <a:t>로 부터 나온 수신 정보를 </a:t>
            </a:r>
            <a:r>
              <a:rPr lang="en-US" altLang="ko-KR"/>
              <a:t>rcv_data</a:t>
            </a:r>
            <a:r>
              <a:rPr lang="ko-KR" altLang="en-US"/>
              <a:t>로 저장하는 코딩으로 이부분 수정 예정</a:t>
            </a:r>
          </a:p>
        </p:txBody>
      </p:sp>
      <p:sp>
        <p:nvSpPr>
          <p:cNvPr id="12304" name="TextBox 12303"/>
          <p:cNvSpPr txBox="1"/>
          <p:nvPr/>
        </p:nvSpPr>
        <p:spPr>
          <a:xfrm>
            <a:off x="1041043" y="3355559"/>
            <a:ext cx="4105539" cy="8643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사각형: 둥근 모서리 12291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2293" name="직선 연결선 12292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2294" name="TextBox 12293"/>
          <p:cNvSpPr txBox="1"/>
          <p:nvPr/>
        </p:nvSpPr>
        <p:spPr>
          <a:xfrm>
            <a:off x="252351" y="255532"/>
            <a:ext cx="563143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UART통신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2295" name="직선 연결선 12294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2296" name="그림 122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298" name="TextBox 12297"/>
          <p:cNvSpPr txBox="1"/>
          <p:nvPr/>
        </p:nvSpPr>
        <p:spPr>
          <a:xfrm>
            <a:off x="2338428" y="1464429"/>
            <a:ext cx="3600451" cy="282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 Light"/>
              </a:rPr>
              <a:t>//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 Light"/>
              </a:rPr>
              <a:t>-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uart 순서도</a:t>
            </a:r>
          </a:p>
          <a:p>
            <a:pPr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uart 공부 후 실제연결 성공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 Light"/>
              </a:rPr>
              <a:t>,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 문자열 단위로 옮기는 작업 중</a:t>
            </a:r>
          </a:p>
          <a:p>
            <a:pPr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문제 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 Light"/>
              </a:rPr>
              <a:t>: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 배열을 사용 함으로써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 Light"/>
              </a:rPr>
              <a:t>,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 정보를 통째로 가져오고 싶었지만 배열 SIGNAL의 선언 여부를 모르겠음</a:t>
            </a:r>
          </a:p>
          <a:p>
            <a:pPr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시연 동영상 및 코드 간략 설명 </a:t>
            </a:r>
          </a:p>
          <a:p>
            <a:pPr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 Light"/>
              </a:rPr>
              <a:t>(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시뮬레이션은 rs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 Light"/>
              </a:rPr>
              <a:t>-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232 통신을 어찌 설정해야하는지 애매해서 못함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나눔고딕 Light"/>
              </a:rPr>
              <a:t>)</a:t>
            </a:r>
          </a:p>
          <a:p>
            <a:pPr>
              <a:defRPr/>
            </a:pPr>
            <a:endParaRPr/>
          </a:p>
        </p:txBody>
      </p:sp>
      <p:sp>
        <p:nvSpPr>
          <p:cNvPr id="12299" name="TextBox 2"/>
          <p:cNvSpPr txBox="1"/>
          <p:nvPr/>
        </p:nvSpPr>
        <p:spPr>
          <a:xfrm>
            <a:off x="2265502" y="4758186"/>
            <a:ext cx="5345723" cy="90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//UART </a:t>
            </a:r>
            <a:r>
              <a:rPr lang="ko-KR" altLang="en-US"/>
              <a:t>포트는 컴퓨터가 인식이 안됨</a:t>
            </a:r>
            <a:r>
              <a:rPr lang="en-US" altLang="ko-KR"/>
              <a:t>(</a:t>
            </a:r>
            <a:r>
              <a:rPr lang="ko-KR" altLang="en-US"/>
              <a:t>특별한 드라이브가 필요한듯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So, usb to serial </a:t>
            </a:r>
            <a:r>
              <a:rPr lang="ko-KR" altLang="en-US"/>
              <a:t>사용해서 실험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사각형: 둥근 모서리 12291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</a:endParaRPr>
          </a:p>
        </p:txBody>
      </p:sp>
      <p:cxnSp>
        <p:nvCxnSpPr>
          <p:cNvPr id="12293" name="직선 연결선 12292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2294" name="TextBox 12293"/>
          <p:cNvSpPr txBox="1"/>
          <p:nvPr/>
        </p:nvSpPr>
        <p:spPr>
          <a:xfrm>
            <a:off x="252351" y="255532"/>
            <a:ext cx="563143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defTabSz="58846888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100000"/>
                  </a:srgbClr>
                </a:solidFill>
                <a:effectLst/>
                <a:uLnTx/>
                <a:uFillTx/>
                <a:latin typeface="KoPub돋움체 Bold"/>
                <a:ea typeface="KoPub돋움체 Bold"/>
              </a:rPr>
              <a:t>향후계획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100000"/>
                  </a:srgbClr>
                </a:solidFill>
                <a:effectLst/>
                <a:uLnTx/>
                <a:uFillTx/>
                <a:latin typeface="바탕"/>
                <a:ea typeface="KoPub돋움체 Bold"/>
              </a:rPr>
              <a:t>-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100000"/>
                  </a:srgbClr>
                </a:solidFill>
                <a:effectLst/>
                <a:uLnTx/>
                <a:uFillTx/>
                <a:latin typeface="KoPub돋움체 Bold"/>
                <a:ea typeface="KoPub돋움체 Bold"/>
              </a:rPr>
              <a:t> </a:t>
            </a:r>
            <a:r>
              <a:rPr kumimoji="1" lang="ko-KR" altLang="en-US" sz="2400" dirty="0">
                <a:solidFill>
                  <a:srgbClr val="000000"/>
                </a:solidFill>
                <a:latin typeface="나눔고딕 Light"/>
                <a:ea typeface="나눔고딕 Light"/>
              </a:rPr>
              <a:t>안드로이드 구현</a:t>
            </a:r>
            <a:r>
              <a:rPr kumimoji="1" lang="ko-KR" altLang="en-US" sz="2400" dirty="0">
                <a:solidFill>
                  <a:srgbClr val="000000">
                    <a:alpha val="100000"/>
                  </a:srgbClr>
                </a:solidFill>
                <a:latin typeface="나눔고딕 Light"/>
                <a:ea typeface="나눔고딕 Light"/>
              </a:rPr>
              <a:t> </a:t>
            </a:r>
          </a:p>
          <a:p>
            <a:pPr marL="0" marR="0" lvl="0" indent="0" algn="l" defTabSz="58846888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95959">
                  <a:alpha val="100000"/>
                </a:srgbClr>
              </a:solidFill>
              <a:effectLst/>
              <a:uLnTx/>
              <a:uFillTx/>
              <a:latin typeface="KoPub돋움체 Bold"/>
              <a:ea typeface="KoPub돋움체 Bold"/>
            </a:endParaRPr>
          </a:p>
        </p:txBody>
      </p:sp>
      <p:cxnSp>
        <p:nvCxnSpPr>
          <p:cNvPr id="12295" name="직선 연결선 12294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2296" name="그림 122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051" name="_x388554576" descr="EMB00000c58913a">
            <a:extLst>
              <a:ext uri="{FF2B5EF4-FFF2-40B4-BE49-F238E27FC236}">
                <a16:creationId xmlns:a16="http://schemas.microsoft.com/office/drawing/2014/main" id="{A334B6D7-2BB6-4767-83EF-8720ACA7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24" y="1609308"/>
            <a:ext cx="5832527" cy="34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95E89-A500-43E4-891E-F9F7C28A93D2}"/>
              </a:ext>
            </a:extLst>
          </p:cNvPr>
          <p:cNvSpPr txBox="1"/>
          <p:nvPr/>
        </p:nvSpPr>
        <p:spPr>
          <a:xfrm>
            <a:off x="252351" y="5483501"/>
            <a:ext cx="899981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Source Sans Pro" panose="020B0503030403020204" pitchFamily="34" charset="0"/>
              </a:rPr>
              <a:t>모든 블루투스 액티비티를 위해 </a:t>
            </a:r>
            <a:r>
              <a:rPr lang="en-US" altLang="ko-KR" dirty="0" err="1">
                <a:solidFill>
                  <a:srgbClr val="666666"/>
                </a:solidFill>
                <a:latin typeface="Source Sans Pro" panose="020B0503030403020204" pitchFamily="34" charset="0"/>
              </a:rPr>
              <a:t>BluetoothAdapter</a:t>
            </a:r>
            <a:r>
              <a:rPr lang="ko-KR" altLang="en-US" dirty="0">
                <a:solidFill>
                  <a:srgbClr val="666666"/>
                </a:solidFill>
                <a:latin typeface="Source Sans Pro" panose="020B0503030403020204" pitchFamily="34" charset="0"/>
              </a:rPr>
              <a:t>가 요구된다</a:t>
            </a:r>
            <a:r>
              <a:rPr lang="en-US" altLang="ko-KR" dirty="0">
                <a:solidFill>
                  <a:srgbClr val="666666"/>
                </a:solidFill>
                <a:latin typeface="Source Sans Pro" panose="020B0503030403020204" pitchFamily="34" charset="0"/>
              </a:rPr>
              <a:t>.</a:t>
            </a:r>
          </a:p>
          <a:p>
            <a:r>
              <a:rPr lang="en-US" altLang="ko-KR" dirty="0" err="1">
                <a:solidFill>
                  <a:srgbClr val="666666"/>
                </a:solidFill>
                <a:latin typeface="Source Sans Pro" panose="020B0503030403020204" pitchFamily="34" charset="0"/>
              </a:rPr>
              <a:t>BluetoothAdapter</a:t>
            </a:r>
            <a:r>
              <a:rPr lang="ko-KR" altLang="en-US" dirty="0">
                <a:solidFill>
                  <a:srgbClr val="666666"/>
                </a:solidFill>
                <a:latin typeface="Source Sans Pro" panose="020B0503030403020204" pitchFamily="34" charset="0"/>
              </a:rPr>
              <a:t>를 얻기 위해서는 </a:t>
            </a:r>
            <a:r>
              <a:rPr lang="ko-KR" altLang="en-US" dirty="0" err="1">
                <a:solidFill>
                  <a:srgbClr val="666666"/>
                </a:solidFill>
                <a:latin typeface="Source Sans Pro" panose="020B0503030403020204" pitchFamily="34" charset="0"/>
              </a:rPr>
              <a:t>스태틱</a:t>
            </a:r>
            <a:r>
              <a:rPr lang="ko-KR" altLang="en-US" dirty="0">
                <a:solidFill>
                  <a:srgbClr val="666666"/>
                </a:solidFill>
                <a:latin typeface="Source Sans Pro" panose="020B0503030403020204" pitchFamily="34" charset="0"/>
              </a:rPr>
              <a:t> </a:t>
            </a:r>
            <a:r>
              <a:rPr lang="ko-KR" altLang="en-US" dirty="0">
                <a:solidFill>
                  <a:srgbClr val="217E7F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메소드인</a:t>
            </a:r>
            <a:r>
              <a:rPr lang="ko-KR" altLang="en-US" dirty="0">
                <a:solidFill>
                  <a:srgbClr val="666666"/>
                </a:solidFill>
                <a:latin typeface="Source Sans Pro" panose="020B0503030403020204" pitchFamily="34" charset="0"/>
              </a:rPr>
              <a:t> </a:t>
            </a:r>
            <a:r>
              <a:rPr lang="en-US" altLang="ko-KR" dirty="0" err="1">
                <a:solidFill>
                  <a:srgbClr val="666666"/>
                </a:solidFill>
                <a:latin typeface="Source Sans Pro" panose="020B0503030403020204" pitchFamily="34" charset="0"/>
              </a:rPr>
              <a:t>getDefaultAdapter</a:t>
            </a:r>
            <a:r>
              <a:rPr lang="en-US" altLang="ko-KR" dirty="0">
                <a:solidFill>
                  <a:srgbClr val="666666"/>
                </a:solidFill>
                <a:latin typeface="Source Sans Pro" panose="020B0503030403020204" pitchFamily="34" charset="0"/>
              </a:rPr>
              <a:t>()</a:t>
            </a:r>
            <a:r>
              <a:rPr lang="ko-KR" altLang="en-US" dirty="0">
                <a:solidFill>
                  <a:srgbClr val="666666"/>
                </a:solidFill>
                <a:latin typeface="Source Sans Pro" panose="020B0503030403020204" pitchFamily="34" charset="0"/>
              </a:rPr>
              <a:t>를 호출하면 된다</a:t>
            </a:r>
            <a:r>
              <a:rPr lang="en-US" altLang="ko-KR" dirty="0">
                <a:solidFill>
                  <a:srgbClr val="666666"/>
                </a:solidFill>
                <a:latin typeface="Source Sans Pro" panose="020B0503030403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6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사각형: 둥근 모서리 13315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3317" name="직선 연결선 13316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3318" name="TextBox 13317"/>
          <p:cNvSpPr txBox="1"/>
          <p:nvPr/>
        </p:nvSpPr>
        <p:spPr>
          <a:xfrm>
            <a:off x="252351" y="255532"/>
            <a:ext cx="2203061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향후계획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3319" name="직선 연결선 13318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3320" name="그림 1331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3322" name="TextBox 13321"/>
          <p:cNvSpPr txBox="1"/>
          <p:nvPr/>
        </p:nvSpPr>
        <p:spPr>
          <a:xfrm>
            <a:off x="801539" y="1472912"/>
            <a:ext cx="7004373" cy="26029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나눔고딕 Light"/>
                <a:ea typeface="나눔고딕 Light"/>
              </a:rPr>
              <a:t>-  </a:t>
            </a:r>
            <a:r>
              <a:rPr kumimoji="1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나눔고딕 Light"/>
                <a:ea typeface="나눔고딕 Light"/>
              </a:rPr>
              <a:t> </a:t>
            </a:r>
            <a:r>
              <a:rPr kumimoji="1" lang="ko-KR" altLang="en-US" sz="1800" b="0" i="0" u="none" strike="noStrike" kern="1200" cap="none" spc="0" normalizeH="0" baseline="0" dirty="0" err="1">
                <a:solidFill>
                  <a:srgbClr val="000000"/>
                </a:solidFill>
                <a:latin typeface="나눔고딕 Light"/>
                <a:ea typeface="나눔고딕 Light"/>
              </a:rPr>
              <a:t>uart로부터</a:t>
            </a:r>
            <a:r>
              <a:rPr kumimoji="1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나눔고딕 Light"/>
                <a:ea typeface="나눔고딕 Light"/>
              </a:rPr>
              <a:t> 받은 정보 처리와 블루투스 연결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나눔고딕 Light"/>
                <a:ea typeface="나눔고딕 Light"/>
              </a:rPr>
              <a:t>	</a:t>
            </a:r>
            <a:r>
              <a:rPr kumimoji="1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나눔고딕 Light"/>
                <a:ea typeface="나눔고딕 Light"/>
              </a:rPr>
              <a:t>-</a:t>
            </a:r>
            <a:r>
              <a:rPr kumimoji="1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나눔고딕 Light"/>
                <a:ea typeface="나눔고딕 Light"/>
              </a:rPr>
              <a:t>   알람 시계 연동 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285750" lvl="0" indent="-28575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sz="1800" b="0" i="0" u="none" strike="noStrike" kern="1200" cap="none" spc="0" normalizeH="0" baseline="0" dirty="0" err="1">
                <a:solidFill>
                  <a:srgbClr val="000000"/>
                </a:solidFill>
                <a:latin typeface="나눔고딕 Light"/>
                <a:ea typeface="나눔고딕 Light"/>
              </a:rPr>
              <a:t>피에조</a:t>
            </a:r>
            <a:r>
              <a:rPr kumimoji="1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나눔고딕 Light"/>
                <a:ea typeface="나눔고딕 Light"/>
              </a:rPr>
              <a:t> 구현</a:t>
            </a:r>
            <a:endParaRPr kumimoji="1" lang="en-US" altLang="ko-KR" sz="1800" b="0" i="0" u="none" strike="noStrike" kern="1200" cap="none" spc="0" normalizeH="0" baseline="0" dirty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lvl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800" b="0" i="0" u="none" strike="noStrike" kern="1200" cap="none" spc="0" normalizeH="0" baseline="0" dirty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285750" lvl="0" indent="-285750" defTabSz="58846888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dirty="0">
                <a:solidFill>
                  <a:srgbClr val="000000"/>
                </a:solidFill>
                <a:latin typeface="나눔고딕 Light"/>
                <a:ea typeface="나눔고딕 Light"/>
              </a:rPr>
              <a:t>안드로이드 구현</a:t>
            </a:r>
            <a:endParaRPr kumimoji="1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나눔고딕 Light"/>
              <a:ea typeface="나눔고딕 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b="0" i="0" baseline="0" dirty="0">
              <a:solidFill>
                <a:srgbClr val="000000">
                  <a:alpha val="100000"/>
                </a:srgbClr>
              </a:solidFill>
              <a:latin typeface="나눔고딕 Light"/>
              <a:ea typeface="나눔고딕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14339"/>
          <p:cNvSpPr txBox="1"/>
          <p:nvPr/>
        </p:nvSpPr>
        <p:spPr>
          <a:xfrm>
            <a:off x="1563392" y="3261697"/>
            <a:ext cx="6013947" cy="573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감사합니다</a:t>
            </a:r>
            <a:endParaRPr kumimoji="1" lang="ko-KR" altLang="en-US" sz="32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14341" name="그림 1434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29938" y="2271270"/>
            <a:ext cx="879293" cy="846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사각형: 둥근 모서리 5123"/>
          <p:cNvSpPr/>
          <p:nvPr/>
        </p:nvSpPr>
        <p:spPr>
          <a:xfrm>
            <a:off x="0" y="0"/>
            <a:ext cx="9140733" cy="2387148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5125" name="그림 512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29938" y="1460242"/>
            <a:ext cx="879293" cy="845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26" name="TextBox 5125"/>
          <p:cNvSpPr txBox="1"/>
          <p:nvPr/>
        </p:nvSpPr>
        <p:spPr>
          <a:xfrm>
            <a:off x="3410897" y="2377658"/>
            <a:ext cx="231893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5B9BD5">
                    <a:alpha val="100000"/>
                  </a:srgbClr>
                </a:solidFill>
                <a:latin typeface="나눔바른고딕 Light"/>
                <a:ea typeface="나눔바른고딕 Light"/>
              </a:rPr>
              <a:t>CONTENTS</a:t>
            </a:r>
            <a:endParaRPr kumimoji="1" lang="ko-KR" altLang="en-US" sz="3000" b="0" i="0">
              <a:solidFill>
                <a:srgbClr val="5B9BD5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5127" name="TextBox 5126"/>
          <p:cNvSpPr txBox="1"/>
          <p:nvPr/>
        </p:nvSpPr>
        <p:spPr>
          <a:xfrm>
            <a:off x="3417934" y="3182380"/>
            <a:ext cx="2304864" cy="2622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1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주제설명</a:t>
            </a: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2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 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종합블록도</a:t>
            </a: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3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진행상황</a:t>
            </a: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4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향후계획</a:t>
            </a:r>
          </a:p>
        </p:txBody>
      </p:sp>
      <p:sp>
        <p:nvSpPr>
          <p:cNvPr id="5128" name="사각형: 둥근 모서리 5127"/>
          <p:cNvSpPr/>
          <p:nvPr/>
        </p:nvSpPr>
        <p:spPr>
          <a:xfrm>
            <a:off x="3982301" y="2991875"/>
            <a:ext cx="1166586" cy="33323"/>
          </a:xfrm>
          <a:prstGeom prst="roundRect">
            <a:avLst>
              <a:gd name="adj" fmla="val 16667"/>
            </a:avLst>
          </a:prstGeom>
          <a:solidFill>
            <a:srgbClr val="9CC3E6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사각형: 둥근 모서리 614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6149" name="직선 연결선 614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6150" name="TextBox 6149"/>
          <p:cNvSpPr txBox="1"/>
          <p:nvPr/>
        </p:nvSpPr>
        <p:spPr>
          <a:xfrm>
            <a:off x="1061816" y="5553620"/>
            <a:ext cx="7244053" cy="7079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-</a:t>
            </a: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Noto Sans CJK KR Regular"/>
                <a:ea typeface="맑은 고딕"/>
              </a:rPr>
              <a:t>스마트폰으로 시계의 모든 기능을 대체할 수 있지만 외출준비를 할 때는 스마트폰 사용이 제한적이다</a:t>
            </a: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.</a:t>
            </a:r>
            <a:endParaRPr kumimoji="1" lang="ko-KR" altLang="en-US" sz="2000" b="0" i="0">
              <a:solidFill>
                <a:srgbClr val="000000">
                  <a:alpha val="100000"/>
                </a:srgbClr>
              </a:solidFill>
              <a:latin typeface="Noto Sans CJK KR Regular"/>
              <a:ea typeface="맑은 고딕"/>
            </a:endParaRPr>
          </a:p>
        </p:txBody>
      </p:sp>
      <p:pic>
        <p:nvPicPr>
          <p:cNvPr id="6151" name="그림 615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76154" y="1471349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6152" name="그림 615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414049" y="3306183"/>
            <a:ext cx="3833100" cy="1393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153" name="TextBox 6152"/>
          <p:cNvSpPr txBox="1"/>
          <p:nvPr/>
        </p:nvSpPr>
        <p:spPr>
          <a:xfrm>
            <a:off x="252351" y="255532"/>
            <a:ext cx="139834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주제설명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6154" name="직선 연결선 6153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6155" name="그림 615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6336126" y="4033095"/>
            <a:ext cx="2603050" cy="2409362"/>
            <a:chOff x="6336126" y="4033095"/>
            <a:chExt cx="2603050" cy="2409362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382090" y="4033095"/>
              <a:ext cx="1557085" cy="15904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7174" name="그림 71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336126" y="5047355"/>
              <a:ext cx="1476094" cy="13951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7175" name="사각형: 둥근 모서리 7174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7176" name="직선 연결선 7175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7177" name="TextBox 7176"/>
          <p:cNvSpPr txBox="1"/>
          <p:nvPr/>
        </p:nvSpPr>
        <p:spPr>
          <a:xfrm>
            <a:off x="252351" y="255532"/>
            <a:ext cx="139834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주제설명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sp>
        <p:nvSpPr>
          <p:cNvPr id="7178" name="TextBox 7177"/>
          <p:cNvSpPr txBox="1"/>
          <p:nvPr/>
        </p:nvSpPr>
        <p:spPr>
          <a:xfrm>
            <a:off x="252351" y="942813"/>
            <a:ext cx="7220219" cy="3872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7179" name="직선 연결선 7178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7180" name="그림 717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506206" y="1050709"/>
            <a:ext cx="4371182" cy="3083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1" name="그림 718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42837" y="4558449"/>
            <a:ext cx="3220447" cy="1666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2" name="그림 718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3" name="그림 718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3544245" y="4168006"/>
            <a:ext cx="2410982" cy="2410982"/>
          </a:xfrm>
          <a:prstGeom prst="rect">
            <a:avLst/>
          </a:prstGeom>
          <a:noFill/>
          <a:ln w="9544" cap="flat" cmpd="sng" algn="ctr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사각형: 둥근 모서리 9219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9221" name="Group 1"/>
          <p:cNvGrpSpPr/>
          <p:nvPr/>
        </p:nvGrpSpPr>
        <p:grpSpPr>
          <a:xfrm>
            <a:off x="523791" y="1314223"/>
            <a:ext cx="8866167" cy="4996505"/>
            <a:chOff x="523791" y="1314223"/>
            <a:chExt cx="8866167" cy="4996505"/>
          </a:xfrm>
        </p:grpSpPr>
        <p:sp>
          <p:nvSpPr>
            <p:cNvPr id="9222" name="TextBox 9221"/>
            <p:cNvSpPr txBox="1"/>
            <p:nvPr/>
          </p:nvSpPr>
          <p:spPr>
            <a:xfrm>
              <a:off x="1363398" y="1314223"/>
              <a:ext cx="5653645" cy="402673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23" name="TextBox 9222"/>
            <p:cNvSpPr txBox="1"/>
            <p:nvPr/>
          </p:nvSpPr>
          <p:spPr>
            <a:xfrm>
              <a:off x="2050679" y="5812390"/>
              <a:ext cx="1787221" cy="36504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Bluetooth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4" name="TextBox 9223"/>
            <p:cNvSpPr txBox="1"/>
            <p:nvPr/>
          </p:nvSpPr>
          <p:spPr>
            <a:xfrm>
              <a:off x="4612425" y="5766341"/>
              <a:ext cx="1787221" cy="3634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android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5" name="TextBox 9224"/>
            <p:cNvSpPr txBox="1"/>
            <p:nvPr/>
          </p:nvSpPr>
          <p:spPr>
            <a:xfrm>
              <a:off x="3331580" y="5628248"/>
              <a:ext cx="1787165" cy="37615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~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6" name="TextBox 9225"/>
            <p:cNvSpPr txBox="1"/>
            <p:nvPr/>
          </p:nvSpPr>
          <p:spPr>
            <a:xfrm>
              <a:off x="3331580" y="5766341"/>
              <a:ext cx="1787165" cy="363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~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7" name="TextBox 9226"/>
            <p:cNvSpPr txBox="1"/>
            <p:nvPr/>
          </p:nvSpPr>
          <p:spPr>
            <a:xfrm>
              <a:off x="3341069" y="5945682"/>
              <a:ext cx="1787221" cy="3650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~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8" name="TextBox 9227"/>
            <p:cNvSpPr txBox="1"/>
            <p:nvPr/>
          </p:nvSpPr>
          <p:spPr>
            <a:xfrm>
              <a:off x="4531490" y="4388652"/>
              <a:ext cx="1785602" cy="36030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piezo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29" name="TextBox 9228"/>
            <p:cNvSpPr txBox="1"/>
            <p:nvPr/>
          </p:nvSpPr>
          <p:spPr>
            <a:xfrm>
              <a:off x="1687196" y="2041135"/>
              <a:ext cx="1785602" cy="36510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clock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30" name="TextBox 9229"/>
            <p:cNvSpPr txBox="1"/>
            <p:nvPr/>
          </p:nvSpPr>
          <p:spPr>
            <a:xfrm>
              <a:off x="4531490" y="3433112"/>
              <a:ext cx="1785602" cy="3634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LCD text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31" name="TextBox 9230"/>
            <p:cNvSpPr txBox="1"/>
            <p:nvPr/>
          </p:nvSpPr>
          <p:spPr>
            <a:xfrm>
              <a:off x="4902899" y="2041135"/>
              <a:ext cx="1785602" cy="36510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D_7seg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32" name="TextBox 9231"/>
            <p:cNvSpPr txBox="1"/>
            <p:nvPr/>
          </p:nvSpPr>
          <p:spPr>
            <a:xfrm>
              <a:off x="1709411" y="3426805"/>
              <a:ext cx="1785602" cy="36342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alarm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cxnSp>
          <p:nvCxnSpPr>
            <p:cNvPr id="9236" name="직선 연결선 9235"/>
            <p:cNvCxnSpPr/>
            <p:nvPr/>
          </p:nvCxnSpPr>
          <p:spPr>
            <a:xfrm flipH="1">
              <a:off x="603164" y="2206243"/>
              <a:ext cx="1084032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37" name="직선 연결선 9236"/>
            <p:cNvCxnSpPr/>
            <p:nvPr/>
          </p:nvCxnSpPr>
          <p:spPr>
            <a:xfrm flipH="1">
              <a:off x="3472799" y="2317320"/>
              <a:ext cx="1430100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38" name="직선 연결선 9237"/>
            <p:cNvCxnSpPr/>
            <p:nvPr/>
          </p:nvCxnSpPr>
          <p:spPr>
            <a:xfrm flipH="1">
              <a:off x="603164" y="2326865"/>
              <a:ext cx="1084032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pic>
          <p:nvPicPr>
            <p:cNvPr id="9239" name="그림 923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1601516" y="1614186"/>
              <a:ext cx="2845856" cy="5888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40" name="그림 9239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4447372" y="1601516"/>
              <a:ext cx="455526" cy="59674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9241" name="TextBox 9240"/>
            <p:cNvSpPr txBox="1"/>
            <p:nvPr/>
          </p:nvSpPr>
          <p:spPr>
            <a:xfrm>
              <a:off x="523791" y="2382403"/>
              <a:ext cx="717422" cy="3380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btn[4]</a:t>
              </a:r>
              <a:endParaRPr kumimoji="1" lang="ko-KR" altLang="en-US" sz="16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42" name="TextBox 9241"/>
            <p:cNvSpPr txBox="1"/>
            <p:nvPr/>
          </p:nvSpPr>
          <p:spPr>
            <a:xfrm>
              <a:off x="533280" y="1809436"/>
              <a:ext cx="717422" cy="3301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clk</a:t>
              </a:r>
              <a:endParaRPr kumimoji="1" lang="ko-KR" altLang="en-US" sz="16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cxnSp>
          <p:nvCxnSpPr>
            <p:cNvPr id="9243" name="직선 연결선 9242"/>
            <p:cNvCxnSpPr/>
            <p:nvPr/>
          </p:nvCxnSpPr>
          <p:spPr>
            <a:xfrm rot="16200000" flipH="1">
              <a:off x="2081603" y="2905413"/>
              <a:ext cx="1019060" cy="23778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4" name="직선 연결선 9243"/>
            <p:cNvCxnSpPr/>
            <p:nvPr/>
          </p:nvCxnSpPr>
          <p:spPr>
            <a:xfrm flipH="1">
              <a:off x="3472798" y="3699808"/>
              <a:ext cx="1058690" cy="6307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5" name="직선 연결선 9244"/>
            <p:cNvCxnSpPr/>
            <p:nvPr/>
          </p:nvCxnSpPr>
          <p:spPr>
            <a:xfrm flipH="1">
              <a:off x="2606176" y="4652111"/>
              <a:ext cx="1925313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6" name="직선 연결선 9245"/>
            <p:cNvCxnSpPr/>
            <p:nvPr/>
          </p:nvCxnSpPr>
          <p:spPr>
            <a:xfrm rot="16200000" flipH="1">
              <a:off x="1615749" y="4775914"/>
              <a:ext cx="1976107" cy="4744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7" name="직선 연결선 9246"/>
            <p:cNvCxnSpPr/>
            <p:nvPr/>
          </p:nvCxnSpPr>
          <p:spPr>
            <a:xfrm flipH="1">
              <a:off x="6682138" y="2187153"/>
              <a:ext cx="1584045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248" name="직선 연결선 9247"/>
            <p:cNvCxnSpPr/>
            <p:nvPr/>
          </p:nvCxnSpPr>
          <p:spPr>
            <a:xfrm flipH="1">
              <a:off x="6682138" y="2298286"/>
              <a:ext cx="1584045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sp>
          <p:nvSpPr>
            <p:cNvPr id="9252" name="TextBox 9251"/>
            <p:cNvSpPr txBox="1"/>
            <p:nvPr/>
          </p:nvSpPr>
          <p:spPr>
            <a:xfrm>
              <a:off x="7464645" y="2325246"/>
              <a:ext cx="1925313" cy="300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seg_data</a:t>
              </a:r>
              <a:endParaRPr kumimoji="1" lang="ko-KR" altLang="en-US" sz="14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53" name="TextBox 9252"/>
            <p:cNvSpPr txBox="1"/>
            <p:nvPr/>
          </p:nvSpPr>
          <p:spPr>
            <a:xfrm>
              <a:off x="7474189" y="1828470"/>
              <a:ext cx="1576063" cy="2920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seg_com</a:t>
              </a:r>
              <a:endParaRPr kumimoji="1" lang="ko-KR" altLang="en-US" sz="14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  <p:sp>
          <p:nvSpPr>
            <p:cNvPr id="9254" name="TextBox 9253"/>
            <p:cNvSpPr txBox="1"/>
            <p:nvPr/>
          </p:nvSpPr>
          <p:spPr>
            <a:xfrm>
              <a:off x="3733131" y="2377658"/>
              <a:ext cx="1925258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400" b="0" i="0" baseline="0">
                  <a:solidFill>
                    <a:srgbClr val="000000">
                      <a:alpha val="100000"/>
                    </a:srgbClr>
                  </a:solidFill>
                  <a:latin typeface="Calibri"/>
                  <a:ea typeface="맑은 고딕"/>
                </a:rPr>
                <a:t>val[32]</a:t>
              </a:r>
              <a:endParaRPr kumimoji="1" lang="ko-KR" altLang="en-US" sz="1400" b="0" i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endParaRPr>
            </a:p>
          </p:txBody>
        </p:sp>
      </p:grpSp>
      <p:sp>
        <p:nvSpPr>
          <p:cNvPr id="9255" name="TextBox 9254"/>
          <p:cNvSpPr txBox="1"/>
          <p:nvPr/>
        </p:nvSpPr>
        <p:spPr>
          <a:xfrm>
            <a:off x="501576" y="1644328"/>
            <a:ext cx="868185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0" b="0" i="0" baseline="0">
                <a:solidFill>
                  <a:srgbClr val="FF0000">
                    <a:alpha val="100000"/>
                  </a:srgbClr>
                </a:solidFill>
                <a:latin typeface="Calibri"/>
                <a:ea typeface="맑은 고딕"/>
              </a:rPr>
              <a:t>x</a:t>
            </a:r>
            <a:endParaRPr kumimoji="1" lang="ko-KR" altLang="en-US" sz="10000" b="0" i="0">
              <a:solidFill>
                <a:srgbClr val="FF0000">
                  <a:alpha val="100000"/>
                </a:srgbClr>
              </a:solidFill>
              <a:latin typeface="Calibri"/>
              <a:ea typeface="맑은 고딕"/>
            </a:endParaRPr>
          </a:p>
        </p:txBody>
      </p:sp>
      <p:sp>
        <p:nvSpPr>
          <p:cNvPr id="9256" name="TextBox 9255"/>
          <p:cNvSpPr txBox="1"/>
          <p:nvPr/>
        </p:nvSpPr>
        <p:spPr>
          <a:xfrm>
            <a:off x="252351" y="255532"/>
            <a:ext cx="2795118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초반</a:t>
            </a:r>
          </a:p>
        </p:txBody>
      </p:sp>
      <p:cxnSp>
        <p:nvCxnSpPr>
          <p:cNvPr id="9257" name="직선 연결선 9256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9258" name="그림 9257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9259" name="직선 연결선 925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사각형: 둥근 모서리 10243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그림 103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TextBox 10327"/>
          <p:cNvSpPr txBox="1"/>
          <p:nvPr/>
        </p:nvSpPr>
        <p:spPr>
          <a:xfrm>
            <a:off x="252351" y="255532"/>
            <a:ext cx="366330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완성</a:t>
            </a:r>
          </a:p>
        </p:txBody>
      </p:sp>
      <p:cxnSp>
        <p:nvCxnSpPr>
          <p:cNvPr id="10329" name="직선 연결선 10328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258" y="1122722"/>
            <a:ext cx="5762160" cy="4808129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884" y="6424315"/>
            <a:ext cx="1702280" cy="36760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161" y="6391883"/>
            <a:ext cx="1702280" cy="36726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21" y="6295065"/>
            <a:ext cx="1702280" cy="366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3" name="TextBox 8"/>
          <p:cNvSpPr txBox="1"/>
          <p:nvPr/>
        </p:nvSpPr>
        <p:spPr>
          <a:xfrm>
            <a:off x="3915523" y="6391883"/>
            <a:ext cx="1702280" cy="367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4" name="TextBox 9"/>
          <p:cNvSpPr txBox="1"/>
          <p:nvPr/>
        </p:nvSpPr>
        <p:spPr>
          <a:xfrm>
            <a:off x="3924759" y="6517455"/>
            <a:ext cx="1702280" cy="367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5" name="TextBox 10"/>
          <p:cNvSpPr txBox="1"/>
          <p:nvPr/>
        </p:nvSpPr>
        <p:spPr>
          <a:xfrm>
            <a:off x="5065843" y="4132481"/>
            <a:ext cx="1702280" cy="36676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알림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0346" name="TextBox 11"/>
          <p:cNvSpPr txBox="1"/>
          <p:nvPr/>
        </p:nvSpPr>
        <p:spPr>
          <a:xfrm>
            <a:off x="2354966" y="1486590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0347" name="TextBox 12"/>
          <p:cNvSpPr txBox="1"/>
          <p:nvPr/>
        </p:nvSpPr>
        <p:spPr>
          <a:xfrm>
            <a:off x="5065841" y="2848807"/>
            <a:ext cx="1702280" cy="9074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0218" y="1486590"/>
            <a:ext cx="1702279" cy="35935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시계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0349" name="TextBox 14"/>
          <p:cNvSpPr txBox="1"/>
          <p:nvPr/>
        </p:nvSpPr>
        <p:spPr>
          <a:xfrm>
            <a:off x="2354966" y="3007041"/>
            <a:ext cx="1728074" cy="3669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알람</a:t>
            </a: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607" y="1602248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608" y="1271510"/>
            <a:ext cx="943000" cy="298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0352" name="TextBox 72"/>
          <p:cNvSpPr txBox="1"/>
          <p:nvPr/>
        </p:nvSpPr>
        <p:spPr>
          <a:xfrm>
            <a:off x="8171716" y="1688086"/>
            <a:ext cx="1141416" cy="300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40" y="1306317"/>
            <a:ext cx="1835163" cy="30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0354" name="TextBox 73"/>
          <p:cNvSpPr txBox="1"/>
          <p:nvPr/>
        </p:nvSpPr>
        <p:spPr>
          <a:xfrm>
            <a:off x="8359837" y="2806669"/>
            <a:ext cx="390788" cy="3006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0355" name="TextBox 14"/>
          <p:cNvSpPr txBox="1"/>
          <p:nvPr/>
        </p:nvSpPr>
        <p:spPr>
          <a:xfrm>
            <a:off x="2380759" y="5286939"/>
            <a:ext cx="1702280" cy="36652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</a:p>
        </p:txBody>
      </p:sp>
      <p:cxnSp>
        <p:nvCxnSpPr>
          <p:cNvPr id="10356" name="직선 화살표 연결선 10355"/>
          <p:cNvCxnSpPr/>
          <p:nvPr/>
        </p:nvCxnSpPr>
        <p:spPr>
          <a:xfrm rot="16200000">
            <a:off x="2846470" y="6038887"/>
            <a:ext cx="770855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TextBox 10356"/>
          <p:cNvSpPr txBox="1"/>
          <p:nvPr/>
        </p:nvSpPr>
        <p:spPr>
          <a:xfrm>
            <a:off x="3231899" y="6046294"/>
            <a:ext cx="916971" cy="30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</a:p>
        </p:txBody>
      </p:sp>
      <p:sp>
        <p:nvSpPr>
          <p:cNvPr id="10358" name="TextBox 11"/>
          <p:cNvSpPr txBox="1"/>
          <p:nvPr/>
        </p:nvSpPr>
        <p:spPr>
          <a:xfrm>
            <a:off x="2380758" y="3820158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0359" name="TextBox 73"/>
          <p:cNvSpPr txBox="1"/>
          <p:nvPr/>
        </p:nvSpPr>
        <p:spPr>
          <a:xfrm>
            <a:off x="8344234" y="3007041"/>
            <a:ext cx="390788" cy="300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0360" name="TextBox 73"/>
          <p:cNvSpPr txBox="1"/>
          <p:nvPr/>
        </p:nvSpPr>
        <p:spPr>
          <a:xfrm>
            <a:off x="8318571" y="3256765"/>
            <a:ext cx="390788" cy="299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0363" name="직선 화살표 연결선 10362"/>
          <p:cNvCxnSpPr/>
          <p:nvPr/>
        </p:nvCxnSpPr>
        <p:spPr>
          <a:xfrm>
            <a:off x="6768125" y="4315675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TextBox 10363"/>
          <p:cNvSpPr txBox="1"/>
          <p:nvPr/>
        </p:nvSpPr>
        <p:spPr>
          <a:xfrm>
            <a:off x="8284332" y="4179167"/>
            <a:ext cx="916972" cy="31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</a:p>
        </p:txBody>
      </p:sp>
      <p:cxnSp>
        <p:nvCxnSpPr>
          <p:cNvPr id="10365" name="직선 화살표 연결선 10364"/>
          <p:cNvCxnSpPr/>
          <p:nvPr/>
        </p:nvCxnSpPr>
        <p:spPr>
          <a:xfrm>
            <a:off x="7133250" y="1522344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직선 화살표 연결선 10365"/>
          <p:cNvCxnSpPr/>
          <p:nvPr/>
        </p:nvCxnSpPr>
        <p:spPr>
          <a:xfrm>
            <a:off x="7122498" y="1666362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직선 화살표 연결선 10366"/>
          <p:cNvCxnSpPr/>
          <p:nvPr/>
        </p:nvCxnSpPr>
        <p:spPr>
          <a:xfrm flipV="1">
            <a:off x="6768125" y="3444513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직선 화살표 연결선 10367"/>
          <p:cNvCxnSpPr/>
          <p:nvPr/>
        </p:nvCxnSpPr>
        <p:spPr>
          <a:xfrm flipV="1">
            <a:off x="6776214" y="3676237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직선 화살표 연결선 10368"/>
          <p:cNvCxnSpPr/>
          <p:nvPr/>
        </p:nvCxnSpPr>
        <p:spPr>
          <a:xfrm flipV="1">
            <a:off x="6776214" y="3178551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직선 화살표 연결선 10369"/>
          <p:cNvCxnSpPr/>
          <p:nvPr/>
        </p:nvCxnSpPr>
        <p:spPr>
          <a:xfrm flipV="1">
            <a:off x="6776214" y="2962524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46" y="1594353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45" y="4042659"/>
            <a:ext cx="1835163" cy="2988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39" y="4339018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68" y="3536378"/>
            <a:ext cx="3867642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754" y="4256372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754" y="5470201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연결선: 꺾임 10376"/>
          <p:cNvCxnSpPr/>
          <p:nvPr/>
        </p:nvCxnSpPr>
        <p:spPr>
          <a:xfrm flipV="1">
            <a:off x="4070040" y="1738371"/>
            <a:ext cx="1368171" cy="3816477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직선 화살표 연결선 10377"/>
          <p:cNvCxnSpPr/>
          <p:nvPr/>
        </p:nvCxnSpPr>
        <p:spPr>
          <a:xfrm>
            <a:off x="4113740" y="3106542"/>
            <a:ext cx="97212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직선 화살표 연결선 10378"/>
          <p:cNvCxnSpPr/>
          <p:nvPr/>
        </p:nvCxnSpPr>
        <p:spPr>
          <a:xfrm>
            <a:off x="4106044" y="3211505"/>
            <a:ext cx="97212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그룹 10380"/>
          <p:cNvGrpSpPr/>
          <p:nvPr/>
        </p:nvGrpSpPr>
        <p:grpSpPr>
          <a:xfrm>
            <a:off x="2341824" y="1738371"/>
            <a:ext cx="4896613" cy="1340668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연결선: 꺾임 10382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그룹 10384"/>
          <p:cNvGrpSpPr/>
          <p:nvPr/>
        </p:nvGrpSpPr>
        <p:grpSpPr>
          <a:xfrm>
            <a:off x="2161801" y="3322569"/>
            <a:ext cx="1921237" cy="2147631"/>
            <a:chOff x="3035617" y="2708910"/>
            <a:chExt cx="1921237" cy="2147631"/>
          </a:xfrm>
        </p:grpSpPr>
        <p:cxnSp>
          <p:nvCxnSpPr>
            <p:cNvPr id="10386" name="연결선: 꺾임 10385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연결선: 꺾임 10386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그룹 10387"/>
          <p:cNvGrpSpPr/>
          <p:nvPr/>
        </p:nvGrpSpPr>
        <p:grpSpPr>
          <a:xfrm>
            <a:off x="2017783" y="3214555"/>
            <a:ext cx="2052256" cy="2168652"/>
            <a:chOff x="2891599" y="2600896"/>
            <a:chExt cx="2052256" cy="2168652"/>
          </a:xfrm>
        </p:grpSpPr>
        <p:cxnSp>
          <p:nvCxnSpPr>
            <p:cNvPr id="10389" name="연결선: 꺾임 10388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연결선: 꺾임 10389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타원 10390"/>
          <p:cNvSpPr/>
          <p:nvPr/>
        </p:nvSpPr>
        <p:spPr>
          <a:xfrm>
            <a:off x="1734678" y="1576181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타원 10391"/>
          <p:cNvSpPr/>
          <p:nvPr/>
        </p:nvSpPr>
        <p:spPr>
          <a:xfrm>
            <a:off x="1734681" y="422936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타원 10392"/>
          <p:cNvSpPr/>
          <p:nvPr/>
        </p:nvSpPr>
        <p:spPr>
          <a:xfrm>
            <a:off x="4831065" y="156837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연결선: 꺾임 10393"/>
          <p:cNvCxnSpPr/>
          <p:nvPr/>
        </p:nvCxnSpPr>
        <p:spPr>
          <a:xfrm>
            <a:off x="4862139" y="1594353"/>
            <a:ext cx="216027" cy="1422177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직선 연결선 10394"/>
          <p:cNvCxnSpPr/>
          <p:nvPr/>
        </p:nvCxnSpPr>
        <p:spPr>
          <a:xfrm rot="10800000" flipV="1">
            <a:off x="901644" y="4692585"/>
            <a:ext cx="1116139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직선 연결선 10395"/>
          <p:cNvCxnSpPr/>
          <p:nvPr/>
        </p:nvCxnSpPr>
        <p:spPr>
          <a:xfrm rot="10800000">
            <a:off x="901644" y="4498869"/>
            <a:ext cx="1260157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TextBox 10396"/>
          <p:cNvSpPr txBox="1"/>
          <p:nvPr/>
        </p:nvSpPr>
        <p:spPr>
          <a:xfrm>
            <a:off x="-40538" y="4724072"/>
            <a:ext cx="1945906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</a:p>
        </p:txBody>
      </p:sp>
      <p:sp>
        <p:nvSpPr>
          <p:cNvPr id="10398" name="TextBox 10397"/>
          <p:cNvSpPr txBox="1"/>
          <p:nvPr/>
        </p:nvSpPr>
        <p:spPr>
          <a:xfrm>
            <a:off x="-328649" y="4147856"/>
            <a:ext cx="1945908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</a:p>
        </p:txBody>
      </p:sp>
      <p:sp>
        <p:nvSpPr>
          <p:cNvPr id="10399" name="TextBox 10398"/>
          <p:cNvSpPr txBox="1"/>
          <p:nvPr/>
        </p:nvSpPr>
        <p:spPr>
          <a:xfrm>
            <a:off x="5420218" y="5136605"/>
            <a:ext cx="1945910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</a:p>
        </p:txBody>
      </p:sp>
      <p:cxnSp>
        <p:nvCxnSpPr>
          <p:cNvPr id="10400" name="직선 연결선 10399"/>
          <p:cNvCxnSpPr/>
          <p:nvPr/>
        </p:nvCxnSpPr>
        <p:spPr>
          <a:xfrm rot="10800000">
            <a:off x="4740900" y="5286939"/>
            <a:ext cx="679317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연결선: 꺾임 10400"/>
          <p:cNvCxnSpPr/>
          <p:nvPr/>
        </p:nvCxnSpPr>
        <p:spPr>
          <a:xfrm>
            <a:off x="4106044" y="3322569"/>
            <a:ext cx="936117" cy="900112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5200" y="3715694"/>
            <a:ext cx="1835164" cy="3009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</a:p>
        </p:txBody>
      </p:sp>
      <p:sp>
        <p:nvSpPr>
          <p:cNvPr id="10403" name="TextBox 10402"/>
          <p:cNvSpPr txBox="1"/>
          <p:nvPr/>
        </p:nvSpPr>
        <p:spPr>
          <a:xfrm>
            <a:off x="7811581" y="5156234"/>
            <a:ext cx="1494972" cy="2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</a:p>
        </p:txBody>
      </p:sp>
      <p:sp>
        <p:nvSpPr>
          <p:cNvPr id="10404" name="TextBox 10403"/>
          <p:cNvSpPr txBox="1"/>
          <p:nvPr/>
        </p:nvSpPr>
        <p:spPr>
          <a:xfrm>
            <a:off x="7829176" y="5543353"/>
            <a:ext cx="1494972" cy="29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405" name="TextBox 10404"/>
          <p:cNvSpPr txBox="1"/>
          <p:nvPr/>
        </p:nvSpPr>
        <p:spPr>
          <a:xfrm>
            <a:off x="7811581" y="5948531"/>
            <a:ext cx="1494972" cy="2979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406" name="그룹 10405"/>
          <p:cNvGrpSpPr/>
          <p:nvPr/>
        </p:nvGrpSpPr>
        <p:grpSpPr>
          <a:xfrm>
            <a:off x="7451446" y="5300289"/>
            <a:ext cx="397851" cy="1204304"/>
            <a:chOff x="11534670" y="2355241"/>
            <a:chExt cx="1284491" cy="1204304"/>
          </a:xfrm>
        </p:grpSpPr>
        <p:cxnSp>
          <p:nvCxnSpPr>
            <p:cNvPr id="10407" name="직선 화살표 연결선 10406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직선 화살표 연결선 10407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직선 화살표 연결선 10408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직선 화살표 연결선 10409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TextBox 10410"/>
          <p:cNvSpPr txBox="1"/>
          <p:nvPr/>
        </p:nvSpPr>
        <p:spPr>
          <a:xfrm>
            <a:off x="7811581" y="6369022"/>
            <a:ext cx="1770426" cy="2997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</a:p>
        </p:txBody>
      </p:sp>
      <p:sp>
        <p:nvSpPr>
          <p:cNvPr id="10412" name="TextBox 73"/>
          <p:cNvSpPr txBox="1"/>
          <p:nvPr/>
        </p:nvSpPr>
        <p:spPr>
          <a:xfrm>
            <a:off x="8037576" y="1185989"/>
            <a:ext cx="1502653" cy="298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직선 연결선 10412"/>
          <p:cNvCxnSpPr/>
          <p:nvPr/>
        </p:nvCxnSpPr>
        <p:spPr>
          <a:xfrm rot="10800000">
            <a:off x="4570367" y="3931775"/>
            <a:ext cx="679317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TextBox 10413"/>
          <p:cNvSpPr txBox="1"/>
          <p:nvPr/>
        </p:nvSpPr>
        <p:spPr>
          <a:xfrm>
            <a:off x="5289455" y="3787721"/>
            <a:ext cx="1945910" cy="2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사각형: 둥근 모서리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73" name="TextBox 11"/>
          <p:cNvSpPr txBox="1"/>
          <p:nvPr/>
        </p:nvSpPr>
        <p:spPr>
          <a:xfrm>
            <a:off x="3653552" y="1606609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76" name="TextBox 76"/>
          <p:cNvSpPr txBox="1"/>
          <p:nvPr/>
        </p:nvSpPr>
        <p:spPr>
          <a:xfrm>
            <a:off x="5866852" y="1758528"/>
            <a:ext cx="1835163" cy="300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1277" name="TextBox 55"/>
          <p:cNvSpPr txBox="1"/>
          <p:nvPr/>
        </p:nvSpPr>
        <p:spPr>
          <a:xfrm>
            <a:off x="2186826" y="1686208"/>
            <a:ext cx="943000" cy="3008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78" name="TextBox 11"/>
          <p:cNvSpPr txBox="1"/>
          <p:nvPr/>
        </p:nvSpPr>
        <p:spPr>
          <a:xfrm>
            <a:off x="3659915" y="2797474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79" name="TextBox 76"/>
          <p:cNvSpPr txBox="1"/>
          <p:nvPr/>
        </p:nvSpPr>
        <p:spPr>
          <a:xfrm>
            <a:off x="5760337" y="2995424"/>
            <a:ext cx="970839" cy="298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sp>
        <p:nvSpPr>
          <p:cNvPr id="11282" name="TextBox 55"/>
          <p:cNvSpPr txBox="1"/>
          <p:nvPr/>
        </p:nvSpPr>
        <p:spPr>
          <a:xfrm>
            <a:off x="2186826" y="2911010"/>
            <a:ext cx="943000" cy="300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pic>
        <p:nvPicPr>
          <p:cNvPr id="11283" name="_x144642992" descr="EMB00000b285acd"/>
          <p:cNvPicPr>
            <a:picLocks noChangeAspect="1" noChangeArrowheads="1"/>
          </p:cNvPicPr>
          <p:nvPr/>
        </p:nvPicPr>
        <p:blipFill rotWithShape="1">
          <a:blip r:embed="rId3"/>
          <a:srcRect r="48260" b="85090"/>
          <a:stretch>
            <a:fillRect/>
          </a:stretch>
        </p:blipFill>
        <p:spPr>
          <a:xfrm>
            <a:off x="1185097" y="4652045"/>
            <a:ext cx="6308100" cy="1541471"/>
          </a:xfrm>
          <a:prstGeom prst="rect">
            <a:avLst/>
          </a:prstGeom>
          <a:noFill/>
        </p:spPr>
      </p:pic>
      <p:sp>
        <p:nvSpPr>
          <p:cNvPr id="11284" name="TextBox 11283"/>
          <p:cNvSpPr txBox="1"/>
          <p:nvPr/>
        </p:nvSpPr>
        <p:spPr>
          <a:xfrm>
            <a:off x="825345" y="1154898"/>
            <a:ext cx="7490041" cy="277687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85" name="직선 화살표 연결선 11284"/>
          <p:cNvCxnSpPr/>
          <p:nvPr/>
        </p:nvCxnSpPr>
        <p:spPr>
          <a:xfrm>
            <a:off x="2193475" y="1987046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6" name="직선 화살표 연결선 11285"/>
          <p:cNvCxnSpPr/>
          <p:nvPr/>
        </p:nvCxnSpPr>
        <p:spPr>
          <a:xfrm>
            <a:off x="5362663" y="2059073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7" name="직선 화살표 연결선 11286"/>
          <p:cNvCxnSpPr/>
          <p:nvPr/>
        </p:nvCxnSpPr>
        <p:spPr>
          <a:xfrm>
            <a:off x="2157687" y="3211505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8" name="직선 화살표 연결선 11287"/>
          <p:cNvCxnSpPr/>
          <p:nvPr/>
        </p:nvCxnSpPr>
        <p:spPr>
          <a:xfrm>
            <a:off x="5362663" y="3283532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사각형: 둥근 모서리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3309637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분주변환기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4" name="TextBox 11283"/>
          <p:cNvSpPr txBox="1"/>
          <p:nvPr/>
        </p:nvSpPr>
        <p:spPr>
          <a:xfrm>
            <a:off x="320773" y="1050695"/>
            <a:ext cx="8427160" cy="288108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91" name="타원 3"/>
          <p:cNvSpPr/>
          <p:nvPr/>
        </p:nvSpPr>
        <p:spPr>
          <a:xfrm>
            <a:off x="891864" y="1915019"/>
            <a:ext cx="1661746" cy="1046285"/>
          </a:xfrm>
          <a:prstGeom prst="ellipse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50Mhz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92" name="직사각형 4"/>
          <p:cNvSpPr/>
          <p:nvPr/>
        </p:nvSpPr>
        <p:spPr>
          <a:xfrm>
            <a:off x="3489961" y="1957932"/>
            <a:ext cx="1494693" cy="1037492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분주 변환</a:t>
            </a:r>
          </a:p>
        </p:txBody>
      </p:sp>
      <p:sp>
        <p:nvSpPr>
          <p:cNvPr id="11293" name="타원 6"/>
          <p:cNvSpPr/>
          <p:nvPr/>
        </p:nvSpPr>
        <p:spPr>
          <a:xfrm>
            <a:off x="5938879" y="1949139"/>
            <a:ext cx="1661746" cy="1046285"/>
          </a:xfrm>
          <a:prstGeom prst="ellipse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1Khz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94" name="_x144642992" descr="EMB00000b285ad0"/>
          <p:cNvPicPr>
            <a:picLocks noChangeAspect="1" noChangeArrowheads="1"/>
          </p:cNvPicPr>
          <p:nvPr/>
        </p:nvPicPr>
        <p:blipFill rotWithShape="1">
          <a:blip r:embed="rId3"/>
          <a:srcRect t="36900" b="52660"/>
          <a:stretch>
            <a:fillRect/>
          </a:stretch>
        </p:blipFill>
        <p:spPr>
          <a:xfrm>
            <a:off x="636747" y="4226115"/>
            <a:ext cx="7246861" cy="642011"/>
          </a:xfrm>
          <a:prstGeom prst="rect">
            <a:avLst/>
          </a:prstGeom>
          <a:noFill/>
          <a:ln/>
        </p:spPr>
      </p:pic>
      <p:pic>
        <p:nvPicPr>
          <p:cNvPr id="11295" name="_x144641952" descr="EMB00000b285ad0"/>
          <p:cNvPicPr>
            <a:picLocks noChangeAspect="1" noChangeArrowheads="1"/>
          </p:cNvPicPr>
          <p:nvPr/>
        </p:nvPicPr>
        <p:blipFill rotWithShape="1">
          <a:blip r:embed="rId3"/>
          <a:srcRect t="50410" b="17350"/>
          <a:stretch>
            <a:fillRect/>
          </a:stretch>
        </p:blipFill>
        <p:spPr>
          <a:xfrm>
            <a:off x="896989" y="4983436"/>
            <a:ext cx="6165200" cy="1685365"/>
          </a:xfrm>
          <a:prstGeom prst="rect">
            <a:avLst/>
          </a:prstGeom>
          <a:noFill/>
          <a:ln/>
        </p:spPr>
      </p:pic>
      <p:cxnSp>
        <p:nvCxnSpPr>
          <p:cNvPr id="11296" name="직선 화살표 연결선 11295"/>
          <p:cNvCxnSpPr/>
          <p:nvPr/>
        </p:nvCxnSpPr>
        <p:spPr>
          <a:xfrm>
            <a:off x="2589849" y="2491235"/>
            <a:ext cx="90011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7" name="직선 화살표 연결선 11296"/>
          <p:cNvCxnSpPr/>
          <p:nvPr/>
        </p:nvCxnSpPr>
        <p:spPr>
          <a:xfrm>
            <a:off x="5002528" y="2491235"/>
            <a:ext cx="90011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사각형: 둥근 모서리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86" name="_x144639472" descr="EMB00000b285ad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330" y="2107091"/>
            <a:ext cx="9075402" cy="960359"/>
          </a:xfrm>
          <a:prstGeom prst="rect">
            <a:avLst/>
          </a:prstGeom>
          <a:noFill/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1288" name="_x144640272" descr="EMB00000b285ad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667" y="5228261"/>
            <a:ext cx="9075400" cy="1008378"/>
          </a:xfrm>
          <a:prstGeom prst="rect">
            <a:avLst/>
          </a:prstGeom>
          <a:noFill/>
        </p:spPr>
      </p:pic>
      <p:sp>
        <p:nvSpPr>
          <p:cNvPr id="11289" name="TextBox 5"/>
          <p:cNvSpPr txBox="1"/>
          <p:nvPr/>
        </p:nvSpPr>
        <p:spPr>
          <a:xfrm>
            <a:off x="270926" y="1257579"/>
            <a:ext cx="4299440" cy="359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분주 시뮬레이션</a:t>
            </a:r>
          </a:p>
        </p:txBody>
      </p:sp>
      <p:sp>
        <p:nvSpPr>
          <p:cNvPr id="11290" name="TextBox 8"/>
          <p:cNvSpPr txBox="1"/>
          <p:nvPr/>
        </p:nvSpPr>
        <p:spPr>
          <a:xfrm>
            <a:off x="270927" y="4210686"/>
            <a:ext cx="4299439" cy="359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500</a:t>
            </a:r>
            <a:r>
              <a:rPr lang="ko-KR" altLang="en-US"/>
              <a:t>분주</a:t>
            </a:r>
            <a:r>
              <a:rPr lang="en-US" altLang="ko-KR"/>
              <a:t>, 5</a:t>
            </a:r>
            <a:r>
              <a:rPr lang="ko-KR" altLang="en-US"/>
              <a:t>분주 시뮬레이션</a:t>
            </a:r>
          </a:p>
        </p:txBody>
      </p:sp>
      <p:cxnSp>
        <p:nvCxnSpPr>
          <p:cNvPr id="11291" name="직선 연결선 11290"/>
          <p:cNvCxnSpPr/>
          <p:nvPr/>
        </p:nvCxnSpPr>
        <p:spPr>
          <a:xfrm>
            <a:off x="320773" y="1626911"/>
            <a:ext cx="1872702" cy="0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miter/>
          </a:ln>
        </p:spPr>
      </p:cxnSp>
      <p:cxnSp>
        <p:nvCxnSpPr>
          <p:cNvPr id="11293" name="직선 연결선 11292"/>
          <p:cNvCxnSpPr/>
          <p:nvPr/>
        </p:nvCxnSpPr>
        <p:spPr>
          <a:xfrm>
            <a:off x="320773" y="4580019"/>
            <a:ext cx="2809053" cy="0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424</Words>
  <Application>Microsoft Office PowerPoint</Application>
  <PresentationFormat>사용자 지정</PresentationFormat>
  <Paragraphs>132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HNC_GO_B_HINT_GS</vt:lpstr>
      <vt:lpstr>KoPub돋움체 Bold</vt:lpstr>
      <vt:lpstr>Noto Sans CJK KR Regular</vt:lpstr>
      <vt:lpstr>나눔고딕 Light</vt:lpstr>
      <vt:lpstr>나눔바른고딕 Light</vt:lpstr>
      <vt:lpstr>맑은 고딕</vt:lpstr>
      <vt:lpstr>바탕</vt:lpstr>
      <vt:lpstr>함초롬돋움</vt:lpstr>
      <vt:lpstr>Arial</vt:lpstr>
      <vt:lpstr>Calibri</vt:lpstr>
      <vt:lpstr>Source Sans Pro</vt:lpstr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Hyunkyeong Kim</dc:creator>
  <cp:lastModifiedBy>동욱 김</cp:lastModifiedBy>
  <cp:revision>88</cp:revision>
  <dcterms:created xsi:type="dcterms:W3CDTF">2017-05-24T07:22:05Z</dcterms:created>
  <dcterms:modified xsi:type="dcterms:W3CDTF">2018-11-25T18:20:27Z</dcterms:modified>
  <cp:version>1000.0000.01</cp:version>
</cp:coreProperties>
</file>