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559" autoAdjust="0"/>
    <p:restoredTop sz="88819" autoAdjust="0"/>
  </p:normalViewPr>
  <p:slideViewPr>
    <p:cSldViewPr snapToGrid="0">
      <p:cViewPr>
        <p:scale>
          <a:sx n="90" d="100"/>
          <a:sy n="90" d="100"/>
        </p:scale>
        <p:origin x="1570" y="53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E0C6F9-1D9C-43EC-80A0-8EEBB30AD61C}" type="datetime1">
              <a:rPr lang="ko-KR" altLang="en-US"/>
              <a:pPr lvl="0">
                <a:defRPr/>
              </a:pPr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895EAC8-056C-48E8-AAB0-A5DF4FA6EBC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895EAC8-056C-48E8-AAB0-A5DF4FA6EBC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/>
              <a:t>//</a:t>
            </a:r>
            <a:r>
              <a:rPr lang="ko-KR" altLang="en-US" sz="2400"/>
              <a:t>안드로이드에 있는 일정을 표현해주는 스마트시계로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현재시간을 알려주며 </a:t>
            </a:r>
            <a:r>
              <a:rPr lang="en-US" altLang="ko-KR" sz="2400"/>
              <a:t>lcd</a:t>
            </a:r>
            <a:r>
              <a:rPr lang="ko-KR" altLang="en-US" sz="2400"/>
              <a:t>를 통한 일정관리 피에조를 통한 알림기능</a:t>
            </a:r>
            <a:endParaRPr lang="ko-KR" altLang="en-US" sz="240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895EAC8-056C-48E8-AAB0-A5DF4FA6EBC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895EAC8-056C-48E8-AAB0-A5DF4FA6EBC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895EAC8-056C-48E8-AAB0-A5DF4FA6EBC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895EAC8-056C-48E8-AAB0-A5DF4FA6EBC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895EAC8-056C-48E8-AAB0-A5DF4FA6EBC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895EAC8-056C-48E8-AAB0-A5DF4FA6EBC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895EAC8-056C-48E8-AAB0-A5DF4FA6EBC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6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7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6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0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9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469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A530-CE82-4A5D-A2C8-5AF40022A63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jpeg"  /><Relationship Id="rId5" Type="http://schemas.openxmlformats.org/officeDocument/2006/relationships/image" Target="../media/image6.png"  /><Relationship Id="rId6" Type="http://schemas.openxmlformats.org/officeDocument/2006/relationships/image" Target="../media/image7.jpeg"  /><Relationship Id="rId7" Type="http://schemas.openxmlformats.org/officeDocument/2006/relationships/image" Target="../media/image1.png"  /><Relationship Id="rId8" Type="http://schemas.openxmlformats.org/officeDocument/2006/relationships/image" Target="../media/image8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3909" y="3224135"/>
            <a:ext cx="6016181" cy="57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디지털시스템설계</a:t>
            </a:r>
            <a:endParaRPr lang="ko-KR" altLang="en-US" sz="32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5975" y="3901424"/>
            <a:ext cx="4972050" cy="1916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0" spc="-113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발표자  </a:t>
            </a:r>
            <a:endParaRPr lang="ko-KR" altLang="en-US" sz="2000" b="0" spc="-113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  <a:p>
            <a:pPr algn="ctr">
              <a:defRPr/>
            </a:pPr>
            <a:r>
              <a:rPr lang="ko-KR" altLang="en-US" sz="2000" b="0" spc="-113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임예지</a:t>
            </a:r>
            <a:endParaRPr lang="ko-KR" altLang="en-US" sz="1600" b="0" spc="-113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  <a:p>
            <a:pPr algn="ctr">
              <a:defRPr/>
            </a:pPr>
            <a:endParaRPr lang="ko-KR" altLang="en-US" sz="1600" b="0" spc="-113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  <a:p>
            <a:pPr algn="ctr">
              <a:defRPr/>
            </a:pPr>
            <a:r>
              <a:rPr lang="ko-KR" altLang="en-US" sz="1600" b="0" spc="-113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팀원  </a:t>
            </a:r>
            <a:endParaRPr lang="ko-KR" altLang="en-US" sz="1600" b="0" spc="-113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  <a:p>
            <a:pPr algn="ctr">
              <a:defRPr/>
            </a:pPr>
            <a:r>
              <a:rPr lang="ko-KR" altLang="en-US" sz="1600" b="0" spc="-113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김원중</a:t>
            </a:r>
            <a:endParaRPr lang="ko-KR" altLang="en-US" sz="1600" b="0" spc="-113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  <a:p>
            <a:pPr algn="ctr">
              <a:defRPr/>
            </a:pPr>
            <a:r>
              <a:rPr lang="ko-KR" altLang="en-US" sz="1600" b="0" spc="-113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김동욱</a:t>
            </a:r>
            <a:endParaRPr lang="ko-KR" altLang="en-US" sz="1600" b="0" spc="-113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  <a:p>
            <a:pPr algn="ctr">
              <a:defRPr/>
            </a:pPr>
            <a:r>
              <a:rPr lang="ko-KR" altLang="en-US" sz="1600" b="0" spc="-113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신세규</a:t>
            </a:r>
            <a:endParaRPr lang="ko-KR" altLang="en-US" sz="1600" b="0" spc="-113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0595" y="1713923"/>
            <a:ext cx="1462809" cy="140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모서리가 둥근 직사각형 2"/>
          <p:cNvSpPr/>
          <p:nvPr/>
        </p:nvSpPr>
        <p:spPr>
          <a:xfrm>
            <a:off x="0" y="0"/>
            <a:ext cx="9144000" cy="9182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cxnSp>
        <p:nvCxnSpPr>
          <p:cNvPr id="178" name="직선 연결선 11"/>
          <p:cNvCxnSpPr/>
          <p:nvPr/>
        </p:nvCxnSpPr>
        <p:spPr>
          <a:xfrm>
            <a:off x="0" y="7780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2"/>
          <p:cNvSpPr txBox="1"/>
          <p:nvPr/>
        </p:nvSpPr>
        <p:spPr>
          <a:xfrm>
            <a:off x="253942" y="256218"/>
            <a:ext cx="2203080" cy="44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향후계획</a:t>
            </a:r>
            <a:endParaRPr lang="ko-KR" altLang="en-US" sz="24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5" name="직선 연결선 15"/>
          <p:cNvCxnSpPr/>
          <p:nvPr/>
        </p:nvCxnSpPr>
        <p:spPr>
          <a:xfrm>
            <a:off x="240631" y="3568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63791" y="119029"/>
            <a:ext cx="556940" cy="536719"/>
          </a:xfrm>
          <a:prstGeom prst="rect">
            <a:avLst/>
          </a:prstGeom>
        </p:spPr>
      </p:pic>
      <p:sp>
        <p:nvSpPr>
          <p:cNvPr id="188" name=""/>
          <p:cNvSpPr/>
          <p:nvPr/>
        </p:nvSpPr>
        <p:spPr>
          <a:xfrm>
            <a:off x="622300" y="1221315"/>
            <a:ext cx="7493000" cy="878417"/>
          </a:xfrm>
          <a:prstGeom prst="rect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9" name=""/>
          <p:cNvSpPr txBox="1"/>
          <p:nvPr/>
        </p:nvSpPr>
        <p:spPr>
          <a:xfrm>
            <a:off x="803274" y="1474045"/>
            <a:ext cx="7006166" cy="90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나눔고딕 Light"/>
                <a:ea typeface="나눔고딕 Light"/>
              </a:rPr>
              <a:t>▶향후계획 </a:t>
            </a:r>
            <a:r>
              <a:rPr lang="en-US" altLang="ko-KR">
                <a:latin typeface="나눔고딕 Light"/>
                <a:ea typeface="나눔고딕 Light"/>
              </a:rPr>
              <a:t>:</a:t>
            </a:r>
            <a:r>
              <a:rPr lang="ko-KR" altLang="en-US">
                <a:latin typeface="나눔고딕 Light"/>
                <a:ea typeface="나눔고딕 Light"/>
              </a:rPr>
              <a:t> 블루투스 연결</a:t>
            </a:r>
            <a:r>
              <a:rPr lang="en-US" altLang="ko-KR">
                <a:latin typeface="나눔고딕 Light"/>
                <a:ea typeface="나눔고딕 Light"/>
              </a:rPr>
              <a:t>,</a:t>
            </a:r>
            <a:r>
              <a:rPr lang="ko-KR" altLang="en-US">
                <a:latin typeface="나눔고딕 Light"/>
                <a:ea typeface="나눔고딕 Light"/>
              </a:rPr>
              <a:t> 알람과 시계 연동</a:t>
            </a: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endParaRPr lang="ko-KR" altLang="en-US">
              <a:latin typeface="나눔고딕 Light"/>
              <a:ea typeface="나눔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63910" y="3263613"/>
            <a:ext cx="6016180" cy="573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감사합니다</a:t>
            </a:r>
            <a:endParaRPr lang="ko-KR" altLang="en-US" sz="32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32629" y="2272028"/>
            <a:ext cx="878740" cy="846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2"/>
          <p:cNvSpPr/>
          <p:nvPr/>
        </p:nvSpPr>
        <p:spPr>
          <a:xfrm>
            <a:off x="0" y="0"/>
            <a:ext cx="9144000" cy="238935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32630" y="1461390"/>
            <a:ext cx="878740" cy="846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2251" y="2379894"/>
            <a:ext cx="2319498" cy="54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바른고딕 Light"/>
                <a:ea typeface="나눔바른고딕 Light"/>
              </a:rPr>
              <a:t>CONTENTS</a:t>
            </a:r>
            <a:endParaRPr lang="ko-KR" altLang="en-US" sz="3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1227" y="3184598"/>
            <a:ext cx="1481547" cy="19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-</a:t>
            </a:r>
            <a:r>
              <a:rPr lang="ko-KR" altLang="en-US" sz="2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주제설명</a:t>
            </a:r>
            <a:endParaRPr lang="ko-KR" altLang="en-US" sz="20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  <a:p>
            <a:pPr algn="dist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-</a:t>
            </a:r>
            <a:r>
              <a:rPr lang="ko-KR" altLang="en-US" sz="2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종합블록도</a:t>
            </a:r>
            <a:endParaRPr lang="ko-KR" altLang="en-US" sz="20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  <a:p>
            <a:pPr algn="dist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-</a:t>
            </a:r>
            <a:r>
              <a:rPr lang="ko-KR" altLang="en-US" sz="2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진행상황</a:t>
            </a:r>
            <a:endParaRPr lang="ko-KR" altLang="en-US" sz="20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  <a:p>
            <a:pPr algn="dist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-</a:t>
            </a:r>
            <a:r>
              <a:rPr lang="ko-KR" altLang="en-US" sz="2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/>
                <a:ea typeface="나눔바른고딕 Light"/>
              </a:rPr>
              <a:t>향후계획</a:t>
            </a:r>
            <a:endParaRPr lang="ko-KR" altLang="en-US" sz="20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84523" y="2994179"/>
            <a:ext cx="1166488" cy="33353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모서리가 둥근 직사각형 2"/>
          <p:cNvSpPr/>
          <p:nvPr/>
        </p:nvSpPr>
        <p:spPr>
          <a:xfrm>
            <a:off x="0" y="0"/>
            <a:ext cx="9144000" cy="9182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cxnSp>
        <p:nvCxnSpPr>
          <p:cNvPr id="178" name="직선 연결선 11"/>
          <p:cNvCxnSpPr/>
          <p:nvPr/>
        </p:nvCxnSpPr>
        <p:spPr>
          <a:xfrm>
            <a:off x="0" y="7780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2"/>
          <p:cNvSpPr txBox="1"/>
          <p:nvPr/>
        </p:nvSpPr>
        <p:spPr>
          <a:xfrm>
            <a:off x="1062408" y="5556722"/>
            <a:ext cx="72470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effectLst/>
                <a:uLnTx/>
                <a:uFillTx/>
                <a:latin typeface="Noto Sans CJK KR Regular"/>
                <a:ea typeface="맑은 고딕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dk1"/>
                </a:solidFill>
                <a:effectLst/>
                <a:uLnTx/>
                <a:uFillTx/>
                <a:latin typeface="Noto Sans CJK KR Regular"/>
                <a:ea typeface="맑은 고딕"/>
                <a:cs typeface="+mn-cs"/>
              </a:rPr>
              <a:t>스마트폰으로 시계의 모든 기능을 대체할 수 있지만 외출준비를 할 때는 스마트폰 사용이 제한적이다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effectLst/>
                <a:uLnTx/>
                <a:uFillTx/>
                <a:latin typeface="Noto Sans CJK KR Regular"/>
                <a:ea typeface="맑은 고딕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schemeClr val="dk1"/>
              </a:solidFill>
              <a:effectLst/>
              <a:uLnTx/>
              <a:uFillTx/>
              <a:latin typeface="Noto Sans CJK KR Regular"/>
              <a:ea typeface="맑은 고딕"/>
              <a:cs typeface="+mn-cs"/>
            </a:endParaRPr>
          </a:p>
        </p:txBody>
      </p:sp>
      <p:pic>
        <p:nvPicPr>
          <p:cNvPr id="1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569" y="1473052"/>
            <a:ext cx="3911895" cy="3911895"/>
          </a:xfrm>
          <a:prstGeom prst="rect">
            <a:avLst/>
          </a:prstGeom>
        </p:spPr>
      </p:pic>
      <p:pic>
        <p:nvPicPr>
          <p:cNvPr id="17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6942" y="3307700"/>
            <a:ext cx="3832860" cy="1394459"/>
          </a:xfrm>
          <a:prstGeom prst="rect">
            <a:avLst/>
          </a:prstGeom>
        </p:spPr>
      </p:pic>
      <p:sp>
        <p:nvSpPr>
          <p:cNvPr id="174" name="TextBox 12"/>
          <p:cNvSpPr txBox="1"/>
          <p:nvPr/>
        </p:nvSpPr>
        <p:spPr>
          <a:xfrm>
            <a:off x="253942" y="256218"/>
            <a:ext cx="1398747" cy="44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주제설명</a:t>
            </a:r>
            <a:endParaRPr lang="ko-KR" altLang="en-US" sz="24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5" name="직선 연결선 15"/>
          <p:cNvCxnSpPr/>
          <p:nvPr/>
        </p:nvCxnSpPr>
        <p:spPr>
          <a:xfrm>
            <a:off x="240631" y="3568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63791" y="119029"/>
            <a:ext cx="556940" cy="536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"/>
          <p:cNvGrpSpPr/>
          <p:nvPr/>
        </p:nvGrpSpPr>
        <p:grpSpPr>
          <a:xfrm rot="0">
            <a:off x="6339416" y="4035213"/>
            <a:ext cx="2603501" cy="2410036"/>
            <a:chOff x="857248" y="3082713"/>
            <a:chExt cx="3714751" cy="3637703"/>
          </a:xfrm>
        </p:grpSpPr>
        <p:pic>
          <p:nvPicPr>
            <p:cNvPr id="17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49500" y="3082713"/>
              <a:ext cx="2222500" cy="2400300"/>
            </a:xfrm>
            <a:prstGeom prst="rect">
              <a:avLst/>
            </a:prstGeom>
          </p:spPr>
        </p:pic>
        <p:pic>
          <p:nvPicPr>
            <p:cNvPr id="176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57248" y="4614332"/>
              <a:ext cx="2106084" cy="2106084"/>
            </a:xfrm>
            <a:prstGeom prst="rect">
              <a:avLst/>
            </a:prstGeom>
          </p:spPr>
        </p:pic>
      </p:grpSp>
      <p:sp>
        <p:nvSpPr>
          <p:cNvPr id="172" name="모서리가 둥근 직사각형 2"/>
          <p:cNvSpPr/>
          <p:nvPr/>
        </p:nvSpPr>
        <p:spPr>
          <a:xfrm>
            <a:off x="0" y="0"/>
            <a:ext cx="9144000" cy="9182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cxnSp>
        <p:nvCxnSpPr>
          <p:cNvPr id="173" name="직선 연결선 11"/>
          <p:cNvCxnSpPr/>
          <p:nvPr/>
        </p:nvCxnSpPr>
        <p:spPr>
          <a:xfrm>
            <a:off x="0" y="7780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256218"/>
            <a:ext cx="1398747" cy="44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주제설명</a:t>
            </a:r>
            <a:endParaRPr lang="ko-KR" altLang="en-US" sz="24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942" y="944595"/>
            <a:ext cx="7221681" cy="38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2000" b="0" spc="-15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3568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08250" y="1051958"/>
            <a:ext cx="4372640" cy="3084273"/>
          </a:xfrm>
          <a:prstGeom prst="rect">
            <a:avLst/>
          </a:prstGeom>
        </p:spPr>
      </p:pic>
      <p:pic>
        <p:nvPicPr>
          <p:cNvPr id="16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3984" y="4560080"/>
            <a:ext cx="3220634" cy="1667152"/>
          </a:xfrm>
          <a:prstGeom prst="rect">
            <a:avLst/>
          </a:prstGeom>
        </p:spPr>
      </p:pic>
      <p:pic>
        <p:nvPicPr>
          <p:cNvPr id="17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463791" y="119029"/>
            <a:ext cx="556940" cy="536719"/>
          </a:xfrm>
          <a:prstGeom prst="rect">
            <a:avLst/>
          </a:prstGeom>
        </p:spPr>
      </p:pic>
      <p:pic>
        <p:nvPicPr>
          <p:cNvPr id="174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45840" y="4169834"/>
            <a:ext cx="2412578" cy="2412578"/>
          </a:xfrm>
          <a:prstGeom prst="roundRect">
            <a:avLst>
              <a:gd name="adj" fmla="val 16667"/>
            </a:avLst>
          </a:prstGeom>
          <a:ln w="9525" cap="flat" cmpd="sng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모서리가 둥근 직사각형 2"/>
          <p:cNvSpPr/>
          <p:nvPr/>
        </p:nvSpPr>
        <p:spPr>
          <a:xfrm>
            <a:off x="0" y="0"/>
            <a:ext cx="9144000" cy="9182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cxnSp>
        <p:nvCxnSpPr>
          <p:cNvPr id="178" name="직선 연결선 11"/>
          <p:cNvCxnSpPr/>
          <p:nvPr/>
        </p:nvCxnSpPr>
        <p:spPr>
          <a:xfrm>
            <a:off x="0" y="7780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2"/>
          <p:cNvSpPr txBox="1"/>
          <p:nvPr/>
        </p:nvSpPr>
        <p:spPr>
          <a:xfrm>
            <a:off x="253942" y="256218"/>
            <a:ext cx="2203080" cy="44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진행상황</a:t>
            </a:r>
            <a:endParaRPr lang="ko-KR" altLang="en-US" sz="24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5" name="직선 연결선 15"/>
          <p:cNvCxnSpPr/>
          <p:nvPr/>
        </p:nvCxnSpPr>
        <p:spPr>
          <a:xfrm>
            <a:off x="240631" y="3568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63791" y="119029"/>
            <a:ext cx="556940" cy="536719"/>
          </a:xfrm>
          <a:prstGeom prst="rect">
            <a:avLst/>
          </a:prstGeom>
        </p:spPr>
      </p:pic>
      <p:sp>
        <p:nvSpPr>
          <p:cNvPr id="186" name=""/>
          <p:cNvSpPr txBox="1"/>
          <p:nvPr/>
        </p:nvSpPr>
        <p:spPr>
          <a:xfrm>
            <a:off x="756708" y="1416895"/>
            <a:ext cx="7006166" cy="50296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나눔고딕 Light"/>
                <a:ea typeface="나눔고딕 Light"/>
              </a:rPr>
              <a:t>▶진행상황 </a:t>
            </a:r>
            <a:r>
              <a:rPr lang="en-US" altLang="ko-KR">
                <a:latin typeface="나눔고딕 Light"/>
                <a:ea typeface="나눔고딕 Light"/>
              </a:rPr>
              <a:t>:</a:t>
            </a:r>
            <a:r>
              <a:rPr lang="ko-KR" altLang="en-US">
                <a:latin typeface="나눔고딕 Light"/>
                <a:ea typeface="나눔고딕 Light"/>
              </a:rPr>
              <a:t> </a:t>
            </a: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r>
              <a:rPr lang="en-US" altLang="ko-KR">
                <a:latin typeface="나눔고딕 Light"/>
                <a:ea typeface="나눔고딕 Light"/>
              </a:rPr>
              <a:t>-</a:t>
            </a:r>
            <a:r>
              <a:rPr lang="ko-KR" altLang="en-US">
                <a:latin typeface="나눔고딕 Light"/>
                <a:ea typeface="나눔고딕 Light"/>
              </a:rPr>
              <a:t>기존에 버튼을 삭제함</a:t>
            </a:r>
            <a:r>
              <a:rPr lang="en-US" altLang="ko-KR">
                <a:latin typeface="나눔고딕 Light"/>
                <a:ea typeface="나눔고딕 Light"/>
              </a:rPr>
              <a:t>.</a:t>
            </a:r>
            <a:endParaRPr lang="en-US" altLang="ko-KR">
              <a:latin typeface="나눔고딕 Light"/>
              <a:ea typeface="나눔고딕 Light"/>
            </a:endParaRPr>
          </a:p>
          <a:p>
            <a:pPr>
              <a:defRPr/>
            </a:pPr>
            <a:r>
              <a:rPr lang="ko-KR" altLang="en-US">
                <a:latin typeface="나눔고딕 Light"/>
                <a:ea typeface="나눔고딕 Light"/>
              </a:rPr>
              <a:t> why? uart 조사 중 블루투스 연결하고 정보를 전달하면 바로 그 정보만을 받아서 처리할 예정</a:t>
            </a: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endParaRPr lang="en-US" altLang="ko-KR" sz="1800">
              <a:latin typeface="나눔고딕 Light"/>
              <a:ea typeface="나눔고딕 Light"/>
            </a:endParaRPr>
          </a:p>
          <a:p>
            <a:pPr>
              <a:defRPr/>
            </a:pPr>
            <a:r>
              <a:rPr lang="en-US" altLang="ko-KR" sz="1800">
                <a:latin typeface="나눔고딕 Light"/>
                <a:ea typeface="나눔고딕 Light"/>
              </a:rPr>
              <a:t>-</a:t>
            </a:r>
            <a:r>
              <a:rPr lang="ko-KR" altLang="en-US" sz="1800">
                <a:latin typeface="나눔고딕 Light"/>
                <a:ea typeface="나눔고딕 Light"/>
              </a:rPr>
              <a:t>알람순서도</a:t>
            </a:r>
            <a:endParaRPr lang="ko-KR" altLang="en-US" sz="1800">
              <a:latin typeface="나눔고딕 Light"/>
              <a:ea typeface="나눔고딕 Light"/>
            </a:endParaRPr>
          </a:p>
          <a:p>
            <a:pPr>
              <a:defRPr/>
            </a:pP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r>
              <a:rPr lang="en-US" altLang="ko-KR">
                <a:latin typeface="나눔고딕 Light"/>
                <a:ea typeface="나눔고딕 Light"/>
              </a:rPr>
              <a:t>-</a:t>
            </a:r>
            <a:r>
              <a:rPr lang="ko-KR" altLang="en-US">
                <a:latin typeface="나눔고딕 Light"/>
                <a:ea typeface="나눔고딕 Light"/>
              </a:rPr>
              <a:t>uart 순서도</a:t>
            </a: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r>
              <a:rPr lang="ko-KR" altLang="en-US">
                <a:latin typeface="나눔고딕 Light"/>
                <a:ea typeface="나눔고딕 Light"/>
              </a:rPr>
              <a:t>uart 공부 후 실제연결 성공, 문자열 단위로 옮기는 작업 중</a:t>
            </a: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r>
              <a:rPr lang="ko-KR" altLang="en-US">
                <a:latin typeface="나눔고딕 Light"/>
                <a:ea typeface="나눔고딕 Light"/>
              </a:rPr>
              <a:t>문제 : 배열을 사용 함으로써, 정보를 통째로 가져오고 싶었지만 배열 SIGNAL의 선언 여부를 모르겠음</a:t>
            </a: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r>
              <a:rPr lang="ko-KR" altLang="en-US">
                <a:latin typeface="나눔고딕 Light"/>
                <a:ea typeface="나눔고딕 Light"/>
              </a:rPr>
              <a:t>시연 동영상 및 코드 간략 설명 </a:t>
            </a: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r>
              <a:rPr lang="ko-KR" altLang="en-US">
                <a:latin typeface="나눔고딕 Light"/>
                <a:ea typeface="나눔고딕 Light"/>
              </a:rPr>
              <a:t>(시뮬레이션은 rs-232 통신을 어찌 설정해야하는지 애매해서 못함)</a:t>
            </a:r>
            <a:endParaRPr lang="ko-KR" altLang="en-US" sz="1000" b="1">
              <a:latin typeface="한컴바탕"/>
              <a:ea typeface="한컴바탕"/>
            </a:endParaRPr>
          </a:p>
          <a:p>
            <a:pPr>
              <a:defRPr/>
            </a:pP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endParaRPr lang="ko-KR" altLang="en-US">
              <a:latin typeface="나눔고딕 Light"/>
              <a:ea typeface="나눔고딕 Light"/>
            </a:endParaRPr>
          </a:p>
          <a:p>
            <a:pPr>
              <a:defRPr/>
            </a:pPr>
            <a:endParaRPr lang="ko-KR" altLang="en-US">
              <a:latin typeface="나눔고딕 Light"/>
              <a:ea typeface="나눔고딕 Light"/>
            </a:endParaRPr>
          </a:p>
        </p:txBody>
      </p:sp>
      <p:sp>
        <p:nvSpPr>
          <p:cNvPr id="187" name=""/>
          <p:cNvSpPr/>
          <p:nvPr/>
        </p:nvSpPr>
        <p:spPr>
          <a:xfrm>
            <a:off x="608542" y="1227666"/>
            <a:ext cx="7493000" cy="5154084"/>
          </a:xfrm>
          <a:prstGeom prst="rect">
            <a:avLst/>
          </a:prstGeom>
          <a:noFill/>
          <a:ln w="50800">
            <a:solidFill>
              <a:srgbClr val="cea61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모서리가 둥근 직사각형 2"/>
          <p:cNvSpPr/>
          <p:nvPr/>
        </p:nvSpPr>
        <p:spPr>
          <a:xfrm>
            <a:off x="0" y="0"/>
            <a:ext cx="9144000" cy="9182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grpSp>
        <p:nvGrpSpPr>
          <p:cNvPr id="137" name="그룹 77"/>
          <p:cNvGrpSpPr/>
          <p:nvPr/>
        </p:nvGrpSpPr>
        <p:grpSpPr>
          <a:xfrm rot="0">
            <a:off x="525104" y="1316082"/>
            <a:ext cx="8868980" cy="4997088"/>
            <a:chOff x="2106965" y="1188496"/>
            <a:chExt cx="8449538" cy="3503280"/>
          </a:xfrm>
        </p:grpSpPr>
        <p:sp>
          <p:nvSpPr>
            <p:cNvPr id="138" name="TextBox 3"/>
            <p:cNvSpPr txBox="1"/>
            <p:nvPr/>
          </p:nvSpPr>
          <p:spPr>
            <a:xfrm>
              <a:off x="2907102" y="1188496"/>
              <a:ext cx="5387154" cy="282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9" name="TextBox 4"/>
            <p:cNvSpPr txBox="1"/>
            <p:nvPr/>
          </p:nvSpPr>
          <p:spPr>
            <a:xfrm>
              <a:off x="3562356" y="4343002"/>
              <a:ext cx="1702279" cy="255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Bluetooth</a:t>
              </a:r>
              <a:endParaRPr lang="ko-KR" altLang="en-US"/>
            </a:p>
          </p:txBody>
        </p:sp>
        <p:sp>
          <p:nvSpPr>
            <p:cNvPr id="140" name="TextBox 5"/>
            <p:cNvSpPr txBox="1"/>
            <p:nvPr/>
          </p:nvSpPr>
          <p:spPr>
            <a:xfrm>
              <a:off x="6003628" y="4310573"/>
              <a:ext cx="1702277" cy="254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android</a:t>
              </a:r>
              <a:endParaRPr lang="ko-KR" altLang="en-US"/>
            </a:p>
          </p:txBody>
        </p:sp>
        <p:sp>
          <p:nvSpPr>
            <p:cNvPr id="141" name="TextBox 7"/>
            <p:cNvSpPr txBox="1"/>
            <p:nvPr/>
          </p:nvSpPr>
          <p:spPr>
            <a:xfrm>
              <a:off x="4782974" y="4213754"/>
              <a:ext cx="1702290" cy="2634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~</a:t>
              </a:r>
              <a:endParaRPr lang="en-US" altLang="ko-KR"/>
            </a:p>
          </p:txBody>
        </p:sp>
        <p:sp>
          <p:nvSpPr>
            <p:cNvPr id="142" name="TextBox 8"/>
            <p:cNvSpPr txBox="1"/>
            <p:nvPr/>
          </p:nvSpPr>
          <p:spPr>
            <a:xfrm>
              <a:off x="4782994" y="4310573"/>
              <a:ext cx="1702282" cy="2543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~</a:t>
              </a:r>
              <a:endParaRPr lang="en-US" altLang="ko-KR"/>
            </a:p>
          </p:txBody>
        </p:sp>
        <p:sp>
          <p:nvSpPr>
            <p:cNvPr id="143" name="TextBox 9"/>
            <p:cNvSpPr txBox="1"/>
            <p:nvPr/>
          </p:nvSpPr>
          <p:spPr>
            <a:xfrm>
              <a:off x="4792231" y="4436143"/>
              <a:ext cx="1702281" cy="2556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~</a:t>
              </a:r>
              <a:endParaRPr lang="en-US" altLang="ko-KR"/>
            </a:p>
          </p:txBody>
        </p:sp>
        <p:sp>
          <p:nvSpPr>
            <p:cNvPr id="144" name="TextBox 10"/>
            <p:cNvSpPr txBox="1"/>
            <p:nvPr/>
          </p:nvSpPr>
          <p:spPr>
            <a:xfrm>
              <a:off x="5925645" y="3344091"/>
              <a:ext cx="1702278" cy="252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piezo</a:t>
              </a:r>
              <a:endParaRPr lang="ko-KR" altLang="en-US"/>
            </a:p>
          </p:txBody>
        </p:sp>
        <p:sp>
          <p:nvSpPr>
            <p:cNvPr id="145" name="TextBox 11"/>
            <p:cNvSpPr txBox="1"/>
            <p:nvPr/>
          </p:nvSpPr>
          <p:spPr>
            <a:xfrm>
              <a:off x="3214770" y="1697477"/>
              <a:ext cx="1702278" cy="256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clock</a:t>
              </a:r>
              <a:endParaRPr lang="ko-KR" altLang="en-US"/>
            </a:p>
          </p:txBody>
        </p:sp>
        <p:sp>
          <p:nvSpPr>
            <p:cNvPr id="146" name="TextBox 12"/>
            <p:cNvSpPr txBox="1"/>
            <p:nvPr/>
          </p:nvSpPr>
          <p:spPr>
            <a:xfrm>
              <a:off x="5925643" y="2674311"/>
              <a:ext cx="1702277" cy="254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LCD text</a:t>
              </a:r>
              <a:endParaRPr lang="ko-KR" altLang="en-US"/>
            </a:p>
          </p:txBody>
        </p:sp>
        <p:sp>
          <p:nvSpPr>
            <p:cNvPr id="147" name="TextBox 13"/>
            <p:cNvSpPr txBox="1"/>
            <p:nvPr/>
          </p:nvSpPr>
          <p:spPr>
            <a:xfrm>
              <a:off x="6280024" y="1697477"/>
              <a:ext cx="1702282" cy="256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D_7seg</a:t>
              </a:r>
              <a:endParaRPr lang="ko-KR" altLang="en-US"/>
            </a:p>
          </p:txBody>
        </p:sp>
        <p:sp>
          <p:nvSpPr>
            <p:cNvPr id="148" name="TextBox 14"/>
            <p:cNvSpPr txBox="1"/>
            <p:nvPr/>
          </p:nvSpPr>
          <p:spPr>
            <a:xfrm>
              <a:off x="3235872" y="2669788"/>
              <a:ext cx="1702278" cy="2545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alarm</a:t>
              </a:r>
              <a:endParaRPr lang="ko-KR" altLang="en-US"/>
            </a:p>
          </p:txBody>
        </p:sp>
        <p:cxnSp>
          <p:nvCxnSpPr>
            <p:cNvPr id="149" name="직선 연결선 18"/>
            <p:cNvCxnSpPr/>
            <p:nvPr/>
          </p:nvCxnSpPr>
          <p:spPr>
            <a:xfrm flipH="1">
              <a:off x="2182483" y="1813140"/>
              <a:ext cx="1032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9"/>
            <p:cNvCxnSpPr/>
            <p:nvPr/>
          </p:nvCxnSpPr>
          <p:spPr>
            <a:xfrm flipH="1">
              <a:off x="4917058" y="1891254"/>
              <a:ext cx="13629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21"/>
            <p:cNvCxnSpPr/>
            <p:nvPr/>
          </p:nvCxnSpPr>
          <p:spPr>
            <a:xfrm flipH="1">
              <a:off x="2182480" y="1897929"/>
              <a:ext cx="10322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연결선: 꺾임 25"/>
            <p:cNvCxnSpPr/>
            <p:nvPr/>
          </p:nvCxnSpPr>
          <p:spPr>
            <a:xfrm rot="10800000" flipV="1">
              <a:off x="3140365" y="1399544"/>
              <a:ext cx="2705467" cy="410885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연결선: 꺾임 37"/>
            <p:cNvCxnSpPr/>
            <p:nvPr/>
          </p:nvCxnSpPr>
          <p:spPr>
            <a:xfrm>
              <a:off x="5845832" y="1393014"/>
              <a:ext cx="434196" cy="414437"/>
            </a:xfrm>
            <a:prstGeom prst="bentConnector3">
              <a:avLst>
                <a:gd name="adj1" fmla="val 10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54"/>
            <p:cNvSpPr txBox="1"/>
            <p:nvPr/>
          </p:nvSpPr>
          <p:spPr>
            <a:xfrm>
              <a:off x="2106965" y="1937225"/>
              <a:ext cx="683491" cy="2370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btn[4]</a:t>
              </a:r>
              <a:endParaRPr lang="ko-KR" altLang="en-US" sz="1600"/>
            </a:p>
          </p:txBody>
        </p:sp>
        <p:sp>
          <p:nvSpPr>
            <p:cNvPr id="155" name="TextBox 55"/>
            <p:cNvSpPr txBox="1"/>
            <p:nvPr/>
          </p:nvSpPr>
          <p:spPr>
            <a:xfrm>
              <a:off x="2116046" y="1535802"/>
              <a:ext cx="683490" cy="2311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clk</a:t>
              </a:r>
              <a:endParaRPr lang="ko-KR" altLang="en-US" sz="1600"/>
            </a:p>
          </p:txBody>
        </p:sp>
        <p:cxnSp>
          <p:nvCxnSpPr>
            <p:cNvPr id="156" name="직선 연결선 57"/>
            <p:cNvCxnSpPr/>
            <p:nvPr/>
          </p:nvCxnSpPr>
          <p:spPr>
            <a:xfrm rot="16200000" flipH="1">
              <a:off x="3718538" y="2301315"/>
              <a:ext cx="715842" cy="21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58"/>
            <p:cNvCxnSpPr/>
            <p:nvPr/>
          </p:nvCxnSpPr>
          <p:spPr>
            <a:xfrm flipH="1">
              <a:off x="4917057" y="2861467"/>
              <a:ext cx="1008595" cy="4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60"/>
            <p:cNvCxnSpPr/>
            <p:nvPr/>
          </p:nvCxnSpPr>
          <p:spPr>
            <a:xfrm flipH="1">
              <a:off x="4091709" y="3528760"/>
              <a:ext cx="1833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61"/>
            <p:cNvCxnSpPr/>
            <p:nvPr/>
          </p:nvCxnSpPr>
          <p:spPr>
            <a:xfrm rot="16200000" flipH="1">
              <a:off x="3396255" y="3615122"/>
              <a:ext cx="1386210" cy="4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70"/>
            <p:cNvCxnSpPr/>
            <p:nvPr/>
          </p:nvCxnSpPr>
          <p:spPr>
            <a:xfrm flipH="1">
              <a:off x="7975475" y="1799784"/>
              <a:ext cx="151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71"/>
            <p:cNvCxnSpPr/>
            <p:nvPr/>
          </p:nvCxnSpPr>
          <p:spPr>
            <a:xfrm flipH="1">
              <a:off x="7975475" y="1877899"/>
              <a:ext cx="151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72"/>
            <p:cNvSpPr txBox="1"/>
            <p:nvPr/>
          </p:nvSpPr>
          <p:spPr>
            <a:xfrm>
              <a:off x="8721340" y="1897187"/>
              <a:ext cx="1835163" cy="2103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seg_data</a:t>
              </a:r>
              <a:endParaRPr lang="ko-KR" altLang="en-US" sz="1400"/>
            </a:p>
          </p:txBody>
        </p:sp>
        <p:sp>
          <p:nvSpPr>
            <p:cNvPr id="163" name="TextBox 73"/>
            <p:cNvSpPr txBox="1"/>
            <p:nvPr/>
          </p:nvSpPr>
          <p:spPr>
            <a:xfrm>
              <a:off x="8729771" y="1549172"/>
              <a:ext cx="1502657" cy="204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seg_com</a:t>
              </a:r>
              <a:endParaRPr lang="ko-KR" altLang="en-US" sz="1400"/>
            </a:p>
          </p:txBody>
        </p:sp>
        <p:sp>
          <p:nvSpPr>
            <p:cNvPr id="164" name="TextBox 76"/>
            <p:cNvSpPr txBox="1"/>
            <p:nvPr/>
          </p:nvSpPr>
          <p:spPr>
            <a:xfrm>
              <a:off x="5164408" y="1933359"/>
              <a:ext cx="1835165" cy="207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val[32]</a:t>
              </a:r>
              <a:endParaRPr lang="ko-KR" altLang="en-US" sz="1400"/>
            </a:p>
          </p:txBody>
        </p:sp>
      </p:grpSp>
      <p:sp>
        <p:nvSpPr>
          <p:cNvPr id="168" name=""/>
          <p:cNvSpPr txBox="1"/>
          <p:nvPr/>
        </p:nvSpPr>
        <p:spPr>
          <a:xfrm>
            <a:off x="502707" y="1645704"/>
            <a:ext cx="867833" cy="16099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0">
                <a:solidFill>
                  <a:srgbClr val="ff0000"/>
                </a:solidFill>
              </a:rPr>
              <a:t>x</a:t>
            </a:r>
            <a:endParaRPr lang="en-US" altLang="ko-KR" sz="10000">
              <a:solidFill>
                <a:srgbClr val="ff0000"/>
              </a:solidFill>
            </a:endParaRPr>
          </a:p>
        </p:txBody>
      </p:sp>
      <p:sp>
        <p:nvSpPr>
          <p:cNvPr id="169" name="TextBox 12"/>
          <p:cNvSpPr txBox="1"/>
          <p:nvPr/>
        </p:nvSpPr>
        <p:spPr>
          <a:xfrm>
            <a:off x="253942" y="256218"/>
            <a:ext cx="2795747" cy="44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종합블록도 </a:t>
            </a:r>
            <a:r>
              <a:rPr lang="en-US" altLang="ko-KR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초반</a:t>
            </a:r>
            <a:endParaRPr lang="ko-KR" altLang="en-US" sz="24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15"/>
          <p:cNvCxnSpPr/>
          <p:nvPr/>
        </p:nvCxnSpPr>
        <p:spPr>
          <a:xfrm rot="16200000" flipH="1">
            <a:off x="94421" y="503092"/>
            <a:ext cx="292419" cy="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63791" y="119029"/>
            <a:ext cx="556940" cy="536719"/>
          </a:xfrm>
          <a:prstGeom prst="rect">
            <a:avLst/>
          </a:prstGeom>
        </p:spPr>
      </p:pic>
      <p:cxnSp>
        <p:nvCxnSpPr>
          <p:cNvPr id="173" name="직선 연결선 11"/>
          <p:cNvCxnSpPr/>
          <p:nvPr/>
        </p:nvCxnSpPr>
        <p:spPr>
          <a:xfrm>
            <a:off x="0" y="7780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모서리가 둥근 직사각형 2"/>
          <p:cNvSpPr/>
          <p:nvPr/>
        </p:nvSpPr>
        <p:spPr>
          <a:xfrm>
            <a:off x="0" y="0"/>
            <a:ext cx="9144000" cy="9182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sp>
        <p:nvSpPr>
          <p:cNvPr id="232" name="TextBox 3"/>
          <p:cNvSpPr txBox="1"/>
          <p:nvPr/>
        </p:nvSpPr>
        <p:spPr>
          <a:xfrm>
            <a:off x="970425" y="956372"/>
            <a:ext cx="5950158" cy="4790590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3" name="TextBox 4"/>
          <p:cNvSpPr txBox="1"/>
          <p:nvPr/>
        </p:nvSpPr>
        <p:spPr>
          <a:xfrm>
            <a:off x="2181023" y="6201270"/>
            <a:ext cx="1702280" cy="36760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4" name="TextBox 5"/>
          <p:cNvSpPr txBox="1"/>
          <p:nvPr/>
        </p:nvSpPr>
        <p:spPr>
          <a:xfrm>
            <a:off x="4622300" y="6188945"/>
            <a:ext cx="1702280" cy="36726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5" name="TextBox 7"/>
          <p:cNvSpPr txBox="1"/>
          <p:nvPr/>
        </p:nvSpPr>
        <p:spPr>
          <a:xfrm>
            <a:off x="3401660" y="6111177"/>
            <a:ext cx="1702280" cy="366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6" name="TextBox 8"/>
          <p:cNvSpPr txBox="1"/>
          <p:nvPr/>
        </p:nvSpPr>
        <p:spPr>
          <a:xfrm>
            <a:off x="3401662" y="6255620"/>
            <a:ext cx="1702280" cy="367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7" name="TextBox 9"/>
          <p:cNvSpPr txBox="1"/>
          <p:nvPr/>
        </p:nvSpPr>
        <p:spPr>
          <a:xfrm>
            <a:off x="3398198" y="6183285"/>
            <a:ext cx="1702280" cy="367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8" name="TextBox 10"/>
          <p:cNvSpPr txBox="1"/>
          <p:nvPr/>
        </p:nvSpPr>
        <p:spPr>
          <a:xfrm>
            <a:off x="4551982" y="3948593"/>
            <a:ext cx="1702280" cy="36638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9" name="TextBox 11"/>
          <p:cNvSpPr txBox="1"/>
          <p:nvPr/>
        </p:nvSpPr>
        <p:spPr>
          <a:xfrm>
            <a:off x="1841105" y="1302702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0" name="TextBox 12"/>
          <p:cNvSpPr txBox="1"/>
          <p:nvPr/>
        </p:nvSpPr>
        <p:spPr>
          <a:xfrm>
            <a:off x="4551980" y="2664919"/>
            <a:ext cx="1702280" cy="90619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1" name="TextBox 13"/>
          <p:cNvSpPr txBox="1"/>
          <p:nvPr/>
        </p:nvSpPr>
        <p:spPr>
          <a:xfrm>
            <a:off x="4906357" y="1302702"/>
            <a:ext cx="1702280" cy="36933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2" name="TextBox 14"/>
          <p:cNvSpPr txBox="1"/>
          <p:nvPr/>
        </p:nvSpPr>
        <p:spPr>
          <a:xfrm>
            <a:off x="1841104" y="2823153"/>
            <a:ext cx="1728074" cy="3669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3" name="직선 연결선 18"/>
          <p:cNvCxnSpPr/>
          <p:nvPr/>
        </p:nvCxnSpPr>
        <p:spPr>
          <a:xfrm rot="10800000">
            <a:off x="99746" y="1418360"/>
            <a:ext cx="1741360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44" name="TextBox 55"/>
          <p:cNvSpPr txBox="1"/>
          <p:nvPr/>
        </p:nvSpPr>
        <p:spPr>
          <a:xfrm>
            <a:off x="99746" y="1087622"/>
            <a:ext cx="943000" cy="2968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5" name="TextBox 72"/>
          <p:cNvSpPr txBox="1"/>
          <p:nvPr/>
        </p:nvSpPr>
        <p:spPr>
          <a:xfrm>
            <a:off x="8164754" y="1339874"/>
            <a:ext cx="1141416" cy="2976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6" name="TextBox 73"/>
          <p:cNvSpPr txBox="1"/>
          <p:nvPr/>
        </p:nvSpPr>
        <p:spPr>
          <a:xfrm>
            <a:off x="8157908" y="1122429"/>
            <a:ext cx="1502653" cy="2968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7" name="TextBox 76"/>
          <p:cNvSpPr txBox="1"/>
          <p:nvPr/>
        </p:nvSpPr>
        <p:spPr>
          <a:xfrm>
            <a:off x="3556178" y="1122429"/>
            <a:ext cx="1835163" cy="3002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8" name="TextBox 73"/>
          <p:cNvSpPr txBox="1"/>
          <p:nvPr/>
        </p:nvSpPr>
        <p:spPr>
          <a:xfrm>
            <a:off x="7845976" y="2622781"/>
            <a:ext cx="390788" cy="3006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9" name="TextBox 14"/>
          <p:cNvSpPr txBox="1"/>
          <p:nvPr/>
        </p:nvSpPr>
        <p:spPr>
          <a:xfrm>
            <a:off x="1866897" y="5103051"/>
            <a:ext cx="1702280" cy="36652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0" name=""/>
          <p:cNvCxnSpPr/>
          <p:nvPr/>
        </p:nvCxnSpPr>
        <p:spPr>
          <a:xfrm rot="5400000" flipH="1" flipV="1">
            <a:off x="2352845" y="5820770"/>
            <a:ext cx="716385" cy="1399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"/>
          <p:cNvSpPr txBox="1"/>
          <p:nvPr/>
        </p:nvSpPr>
        <p:spPr>
          <a:xfrm>
            <a:off x="2718037" y="5862406"/>
            <a:ext cx="916971" cy="300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  <a:endParaRPr lang="en-US" altLang="ko-KR" sz="1400" b="1"/>
          </a:p>
        </p:txBody>
      </p:sp>
      <p:sp>
        <p:nvSpPr>
          <p:cNvPr id="252" name="TextBox 11"/>
          <p:cNvSpPr txBox="1"/>
          <p:nvPr/>
        </p:nvSpPr>
        <p:spPr>
          <a:xfrm>
            <a:off x="1866897" y="3636271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3" name="TextBox 72"/>
          <p:cNvSpPr txBox="1"/>
          <p:nvPr/>
        </p:nvSpPr>
        <p:spPr>
          <a:xfrm>
            <a:off x="7769771" y="3354708"/>
            <a:ext cx="1835164" cy="3009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4" name="TextBox 73"/>
          <p:cNvSpPr txBox="1"/>
          <p:nvPr/>
        </p:nvSpPr>
        <p:spPr>
          <a:xfrm>
            <a:off x="7830373" y="2823153"/>
            <a:ext cx="390788" cy="300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5" name="TextBox 73"/>
          <p:cNvSpPr txBox="1"/>
          <p:nvPr/>
        </p:nvSpPr>
        <p:spPr>
          <a:xfrm>
            <a:off x="7804710" y="3072878"/>
            <a:ext cx="390788" cy="299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6" name="직선 연결선 61"/>
          <p:cNvCxnSpPr/>
          <p:nvPr/>
        </p:nvCxnSpPr>
        <p:spPr>
          <a:xfrm rot="16200000" flipH="1">
            <a:off x="2374650" y="2492661"/>
            <a:ext cx="648087" cy="1289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57" name="직선 연결선 61"/>
          <p:cNvCxnSpPr/>
          <p:nvPr/>
        </p:nvCxnSpPr>
        <p:spPr>
          <a:xfrm rot="16200000" flipH="1">
            <a:off x="2420860" y="4805874"/>
            <a:ext cx="594353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58" name=""/>
          <p:cNvCxnSpPr/>
          <p:nvPr/>
        </p:nvCxnSpPr>
        <p:spPr>
          <a:xfrm>
            <a:off x="6254264" y="4131787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"/>
          <p:cNvSpPr txBox="1"/>
          <p:nvPr/>
        </p:nvSpPr>
        <p:spPr>
          <a:xfrm>
            <a:off x="7770472" y="3995279"/>
            <a:ext cx="916971" cy="319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  <a:endParaRPr lang="en-US" altLang="ko-KR" sz="1500"/>
          </a:p>
        </p:txBody>
      </p:sp>
      <p:cxnSp>
        <p:nvCxnSpPr>
          <p:cNvPr id="260" name=""/>
          <p:cNvCxnSpPr/>
          <p:nvPr/>
        </p:nvCxnSpPr>
        <p:spPr>
          <a:xfrm>
            <a:off x="6619389" y="1338456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"/>
          <p:cNvCxnSpPr/>
          <p:nvPr/>
        </p:nvCxnSpPr>
        <p:spPr>
          <a:xfrm>
            <a:off x="6608637" y="1482474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"/>
          <p:cNvCxnSpPr/>
          <p:nvPr/>
        </p:nvCxnSpPr>
        <p:spPr>
          <a:xfrm flipV="1">
            <a:off x="6254264" y="3260625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"/>
          <p:cNvCxnSpPr/>
          <p:nvPr/>
        </p:nvCxnSpPr>
        <p:spPr>
          <a:xfrm flipV="1">
            <a:off x="6262353" y="3492350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"/>
          <p:cNvCxnSpPr/>
          <p:nvPr/>
        </p:nvCxnSpPr>
        <p:spPr>
          <a:xfrm flipV="1">
            <a:off x="6262353" y="2994663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"/>
          <p:cNvCxnSpPr/>
          <p:nvPr/>
        </p:nvCxnSpPr>
        <p:spPr>
          <a:xfrm flipV="1">
            <a:off x="6262353" y="2778636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18"/>
          <p:cNvCxnSpPr/>
          <p:nvPr/>
        </p:nvCxnSpPr>
        <p:spPr>
          <a:xfrm rot="10800000">
            <a:off x="3543385" y="1410465"/>
            <a:ext cx="13673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73" name="TextBox 76"/>
          <p:cNvSpPr txBox="1"/>
          <p:nvPr/>
        </p:nvSpPr>
        <p:spPr>
          <a:xfrm>
            <a:off x="3543385" y="3858771"/>
            <a:ext cx="1835163" cy="2970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4" name="직선 연결선 18"/>
          <p:cNvCxnSpPr/>
          <p:nvPr/>
        </p:nvCxnSpPr>
        <p:spPr>
          <a:xfrm rot="10800000">
            <a:off x="3569177" y="4155130"/>
            <a:ext cx="9746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75" name="직선 연결선 61"/>
          <p:cNvCxnSpPr/>
          <p:nvPr/>
        </p:nvCxnSpPr>
        <p:spPr>
          <a:xfrm rot="5400000">
            <a:off x="-681929" y="3352490"/>
            <a:ext cx="3867642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78" name="직선 연결선 18"/>
          <p:cNvCxnSpPr/>
          <p:nvPr/>
        </p:nvCxnSpPr>
        <p:spPr>
          <a:xfrm rot="10800000" flipV="1">
            <a:off x="1251893" y="4072484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79" name="직선 연결선 18"/>
          <p:cNvCxnSpPr/>
          <p:nvPr/>
        </p:nvCxnSpPr>
        <p:spPr>
          <a:xfrm rot="10800000" flipV="1">
            <a:off x="1251893" y="5286313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80" name=""/>
          <p:cNvCxnSpPr/>
          <p:nvPr/>
        </p:nvCxnSpPr>
        <p:spPr>
          <a:xfrm flipV="1">
            <a:off x="3556178" y="1554483"/>
            <a:ext cx="1368171" cy="3816477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"/>
          <p:cNvCxnSpPr/>
          <p:nvPr/>
        </p:nvCxnSpPr>
        <p:spPr>
          <a:xfrm>
            <a:off x="3599878" y="2922654"/>
            <a:ext cx="972121" cy="0"/>
          </a:xfrm>
          <a:prstGeom prst="straightConnector1">
            <a:avLst/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"/>
          <p:cNvCxnSpPr/>
          <p:nvPr/>
        </p:nvCxnSpPr>
        <p:spPr>
          <a:xfrm>
            <a:off x="3592183" y="3072878"/>
            <a:ext cx="97212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61"/>
          <p:cNvCxnSpPr/>
          <p:nvPr/>
        </p:nvCxnSpPr>
        <p:spPr>
          <a:xfrm rot="16200000" flipH="1">
            <a:off x="2469168" y="3419667"/>
            <a:ext cx="4461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grpSp>
        <p:nvGrpSpPr>
          <p:cNvPr id="284" name=""/>
          <p:cNvGrpSpPr/>
          <p:nvPr/>
        </p:nvGrpSpPr>
        <p:grpSpPr>
          <a:xfrm rot="0">
            <a:off x="1827963" y="1554483"/>
            <a:ext cx="4896613" cy="1340668"/>
            <a:chOff x="3215640" y="1124712"/>
            <a:chExt cx="4896613" cy="1340668"/>
          </a:xfrm>
        </p:grpSpPr>
        <p:cxnSp>
          <p:nvCxnSpPr>
            <p:cNvPr id="285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286" name="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288" name=""/>
          <p:cNvGrpSpPr/>
          <p:nvPr/>
        </p:nvGrpSpPr>
        <p:grpSpPr>
          <a:xfrm rot="0">
            <a:off x="1647940" y="3138681"/>
            <a:ext cx="1921237" cy="2147631"/>
            <a:chOff x="3035617" y="2708910"/>
            <a:chExt cx="1921237" cy="2147631"/>
          </a:xfrm>
        </p:grpSpPr>
        <p:cxnSp>
          <p:nvCxnSpPr>
            <p:cNvPr id="289" name="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"/>
          <p:cNvGrpSpPr/>
          <p:nvPr/>
        </p:nvGrpSpPr>
        <p:grpSpPr>
          <a:xfrm rot="0">
            <a:off x="1503922" y="3030668"/>
            <a:ext cx="2052256" cy="2168652"/>
            <a:chOff x="2891599" y="2600896"/>
            <a:chExt cx="2052256" cy="2168652"/>
          </a:xfrm>
        </p:grpSpPr>
        <p:cxnSp>
          <p:nvCxnSpPr>
            <p:cNvPr id="292" name="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"/>
          <p:cNvSpPr/>
          <p:nvPr/>
        </p:nvSpPr>
        <p:spPr>
          <a:xfrm>
            <a:off x="1220816" y="1392294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5" name=""/>
          <p:cNvSpPr/>
          <p:nvPr/>
        </p:nvSpPr>
        <p:spPr>
          <a:xfrm>
            <a:off x="1220819" y="4045480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6" name=""/>
          <p:cNvSpPr/>
          <p:nvPr/>
        </p:nvSpPr>
        <p:spPr>
          <a:xfrm>
            <a:off x="4317204" y="1384490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7" name=""/>
          <p:cNvCxnSpPr/>
          <p:nvPr/>
        </p:nvCxnSpPr>
        <p:spPr>
          <a:xfrm>
            <a:off x="4348278" y="1410465"/>
            <a:ext cx="216027" cy="1422177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"/>
          <p:cNvGrpSpPr/>
          <p:nvPr/>
        </p:nvGrpSpPr>
        <p:grpSpPr>
          <a:xfrm rot="0">
            <a:off x="7239864" y="5133628"/>
            <a:ext cx="2021612" cy="1461055"/>
            <a:chOff x="7239863" y="5105053"/>
            <a:chExt cx="2021612" cy="1461055"/>
          </a:xfrm>
        </p:grpSpPr>
        <p:cxnSp>
          <p:nvCxnSpPr>
            <p:cNvPr id="266" name=""/>
            <p:cNvCxnSpPr/>
            <p:nvPr/>
          </p:nvCxnSpPr>
          <p:spPr>
            <a:xfrm flipV="1">
              <a:off x="7244490" y="5231261"/>
              <a:ext cx="378219" cy="6519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"/>
            <p:cNvSpPr txBox="1"/>
            <p:nvPr/>
          </p:nvSpPr>
          <p:spPr>
            <a:xfrm>
              <a:off x="7874296" y="5105053"/>
              <a:ext cx="1143762" cy="319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/>
                <a:t>현재시간</a:t>
              </a:r>
              <a:endParaRPr lang="ko-KR" altLang="en-US" sz="1500"/>
            </a:p>
          </p:txBody>
        </p:sp>
        <p:sp>
          <p:nvSpPr>
            <p:cNvPr id="270" name=""/>
            <p:cNvSpPr txBox="1"/>
            <p:nvPr/>
          </p:nvSpPr>
          <p:spPr>
            <a:xfrm>
              <a:off x="7785393" y="5391013"/>
              <a:ext cx="1143762" cy="317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>
                  <a:ln w="9525">
                    <a:solidFill>
                      <a:srgbClr val="0000ff"/>
                    </a:solidFill>
                  </a:ln>
                </a:rPr>
                <a:t>일정</a:t>
              </a:r>
              <a:r>
                <a:rPr lang="en-US" altLang="ko-KR" sz="1500">
                  <a:ln w="9525">
                    <a:solidFill>
                      <a:srgbClr val="0000ff"/>
                    </a:solidFill>
                  </a:ln>
                </a:rPr>
                <a:t>(</a:t>
              </a:r>
              <a:r>
                <a:rPr lang="ko-KR" altLang="en-US" sz="1500">
                  <a:ln w="9525">
                    <a:solidFill>
                      <a:srgbClr val="0000ff"/>
                    </a:solidFill>
                  </a:ln>
                </a:rPr>
                <a:t>문자</a:t>
              </a:r>
              <a:r>
                <a:rPr lang="en-US" altLang="ko-KR" sz="1500">
                  <a:ln w="9525">
                    <a:solidFill>
                      <a:srgbClr val="0000ff"/>
                    </a:solidFill>
                  </a:ln>
                </a:rPr>
                <a:t>)</a:t>
              </a:r>
              <a:endParaRPr lang="en-US" altLang="ko-KR" sz="1500">
                <a:ln w="9525">
                  <a:solidFill>
                    <a:srgbClr val="0000ff"/>
                  </a:solidFill>
                </a:ln>
              </a:endParaRPr>
            </a:p>
          </p:txBody>
        </p:sp>
        <p:sp>
          <p:nvSpPr>
            <p:cNvPr id="271" name=""/>
            <p:cNvSpPr txBox="1"/>
            <p:nvPr/>
          </p:nvSpPr>
          <p:spPr>
            <a:xfrm>
              <a:off x="7794921" y="5713878"/>
              <a:ext cx="1143762" cy="318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>
                  <a:ln w="9525">
                    <a:solidFill>
                      <a:schemeClr val="accent2"/>
                    </a:solidFill>
                  </a:ln>
                </a:rPr>
                <a:t>일정</a:t>
              </a:r>
              <a:r>
                <a:rPr lang="en-US" altLang="ko-KR" sz="1500"/>
                <a:t>(</a:t>
              </a:r>
              <a:r>
                <a:rPr lang="ko-KR" altLang="en-US" sz="1500">
                  <a:ln w="9525">
                    <a:solidFill>
                      <a:schemeClr val="accent2"/>
                    </a:solidFill>
                  </a:ln>
                </a:rPr>
                <a:t>시간</a:t>
              </a:r>
              <a:r>
                <a:rPr lang="en-US" altLang="ko-KR" sz="1500">
                  <a:ln w="9525">
                    <a:solidFill>
                      <a:schemeClr val="accent2"/>
                    </a:solidFill>
                  </a:ln>
                </a:rPr>
                <a:t>)</a:t>
              </a:r>
              <a:endParaRPr lang="en-US" altLang="ko-KR" sz="1500">
                <a:ln w="9525"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77" name=""/>
            <p:cNvSpPr txBox="1"/>
            <p:nvPr/>
          </p:nvSpPr>
          <p:spPr>
            <a:xfrm>
              <a:off x="7695305" y="6018806"/>
              <a:ext cx="1566170" cy="54730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>
                  <a:ln w="9525" cap="flat" cmpd="sng" algn="ctr">
                    <a:solidFill>
                      <a:srgbClr val="800080"/>
                    </a:solidFill>
                    <a:prstDash val="solid"/>
                    <a:round/>
                  </a:ln>
                </a:rPr>
                <a:t>일정</a:t>
              </a:r>
              <a:r>
                <a:rPr lang="en-US" altLang="ko-KR" sz="1500">
                  <a:ln w="9525" cap="flat" cmpd="sng" algn="ctr">
                    <a:solidFill>
                      <a:srgbClr val="800080"/>
                    </a:solidFill>
                    <a:prstDash val="solid"/>
                    <a:round/>
                  </a:ln>
                </a:rPr>
                <a:t>(</a:t>
              </a:r>
              <a:r>
                <a:rPr lang="ko-KR" altLang="en-US" sz="1500">
                  <a:ln w="9525" cap="flat" cmpd="sng" algn="ctr">
                    <a:solidFill>
                      <a:srgbClr val="800080"/>
                    </a:solidFill>
                    <a:prstDash val="solid"/>
                    <a:round/>
                  </a:ln>
                </a:rPr>
                <a:t>시간</a:t>
              </a:r>
              <a:r>
                <a:rPr lang="en-US" altLang="ko-KR" sz="1500">
                  <a:ln w="9525" cap="flat" cmpd="sng" algn="ctr">
                    <a:solidFill>
                      <a:srgbClr val="800080"/>
                    </a:solidFill>
                    <a:prstDash val="solid"/>
                    <a:round/>
                  </a:ln>
                </a:rPr>
                <a:t>)</a:t>
              </a:r>
              <a:endParaRPr lang="en-US" altLang="ko-KR" sz="1500">
                <a:ln w="9525" cap="flat" cmpd="sng" algn="ctr">
                  <a:solidFill>
                    <a:srgbClr val="800080"/>
                  </a:solidFill>
                  <a:prstDash val="solid"/>
                  <a:round/>
                </a:ln>
              </a:endParaRPr>
            </a:p>
            <a:p>
              <a:pPr>
                <a:defRPr/>
              </a:pPr>
              <a:r>
                <a:rPr lang="ko-KR" altLang="en-US" sz="1500">
                  <a:ln w="9525" cap="flat" cmpd="sng" algn="ctr">
                    <a:solidFill>
                      <a:srgbClr val="800080"/>
                    </a:solidFill>
                    <a:prstDash val="solid"/>
                    <a:round/>
                  </a:ln>
                </a:rPr>
                <a:t>비교 현재시간</a:t>
              </a:r>
              <a:endParaRPr lang="ko-KR" altLang="en-US" sz="1500">
                <a:ln w="9525" cap="flat" cmpd="sng" algn="ctr">
                  <a:solidFill>
                    <a:srgbClr val="800080"/>
                  </a:solidFill>
                  <a:prstDash val="solid"/>
                  <a:round/>
                </a:ln>
              </a:endParaRPr>
            </a:p>
          </p:txBody>
        </p:sp>
        <p:cxnSp>
          <p:nvCxnSpPr>
            <p:cNvPr id="298" name=""/>
            <p:cNvCxnSpPr/>
            <p:nvPr/>
          </p:nvCxnSpPr>
          <p:spPr>
            <a:xfrm flipV="1">
              <a:off x="7248330" y="5550877"/>
              <a:ext cx="378219" cy="651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"/>
            <p:cNvCxnSpPr/>
            <p:nvPr/>
          </p:nvCxnSpPr>
          <p:spPr>
            <a:xfrm flipV="1">
              <a:off x="7239863" y="5885310"/>
              <a:ext cx="378219" cy="65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"/>
            <p:cNvCxnSpPr/>
            <p:nvPr/>
          </p:nvCxnSpPr>
          <p:spPr>
            <a:xfrm flipV="1">
              <a:off x="7270949" y="6217627"/>
              <a:ext cx="378219" cy="6519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63791" y="119029"/>
            <a:ext cx="556940" cy="536719"/>
          </a:xfrm>
          <a:prstGeom prst="rect">
            <a:avLst/>
          </a:prstGeom>
        </p:spPr>
      </p:pic>
      <p:sp>
        <p:nvSpPr>
          <p:cNvPr id="307" name="TextBox 12"/>
          <p:cNvSpPr txBox="1"/>
          <p:nvPr/>
        </p:nvSpPr>
        <p:spPr>
          <a:xfrm>
            <a:off x="253941" y="256218"/>
            <a:ext cx="3663581" cy="44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종합블록도 </a:t>
            </a:r>
            <a:r>
              <a:rPr lang="en-US" altLang="ko-KR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완성</a:t>
            </a:r>
            <a:endParaRPr lang="ko-KR" altLang="en-US" sz="24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308" name="직선 연결선 15"/>
          <p:cNvCxnSpPr/>
          <p:nvPr/>
        </p:nvCxnSpPr>
        <p:spPr>
          <a:xfrm rot="16200000" flipH="1">
            <a:off x="94421" y="503092"/>
            <a:ext cx="292419" cy="0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11"/>
          <p:cNvCxnSpPr/>
          <p:nvPr/>
        </p:nvCxnSpPr>
        <p:spPr>
          <a:xfrm>
            <a:off x="0" y="7780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모서리가 둥근 직사각형 2"/>
          <p:cNvSpPr/>
          <p:nvPr/>
        </p:nvSpPr>
        <p:spPr>
          <a:xfrm>
            <a:off x="0" y="0"/>
            <a:ext cx="9144000" cy="9182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cxnSp>
        <p:nvCxnSpPr>
          <p:cNvPr id="178" name="직선 연결선 11"/>
          <p:cNvCxnSpPr/>
          <p:nvPr/>
        </p:nvCxnSpPr>
        <p:spPr>
          <a:xfrm>
            <a:off x="0" y="7780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2"/>
          <p:cNvSpPr txBox="1"/>
          <p:nvPr/>
        </p:nvSpPr>
        <p:spPr>
          <a:xfrm>
            <a:off x="253942" y="256218"/>
            <a:ext cx="2753413" cy="44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진행상황 </a:t>
            </a:r>
            <a:r>
              <a:rPr lang="en-US" altLang="ko-KR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알람</a:t>
            </a:r>
            <a:endParaRPr lang="ko-KR" altLang="en-US" sz="24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5" name="직선 연결선 15"/>
          <p:cNvCxnSpPr/>
          <p:nvPr/>
        </p:nvCxnSpPr>
        <p:spPr>
          <a:xfrm>
            <a:off x="240631" y="3568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63791" y="119029"/>
            <a:ext cx="556940" cy="536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모서리가 둥근 직사각형 2"/>
          <p:cNvSpPr/>
          <p:nvPr/>
        </p:nvSpPr>
        <p:spPr>
          <a:xfrm>
            <a:off x="0" y="0"/>
            <a:ext cx="9144000" cy="9182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anchor="t"/>
          <a:lstStyle/>
          <a:p>
            <a:pPr algn="ctr">
              <a:defRPr/>
            </a:pPr>
            <a:endParaRPr lang="en-US" altLang="ko-KR" sz="1000">
              <a:solidFill>
                <a:srgbClr val="61667c"/>
              </a:solidFill>
              <a:latin typeface="Noto Sans CJK KR Thin"/>
              <a:ea typeface="Noto Sans CJK KR Thin"/>
            </a:endParaRPr>
          </a:p>
        </p:txBody>
      </p:sp>
      <p:cxnSp>
        <p:nvCxnSpPr>
          <p:cNvPr id="178" name="직선 연결선 11"/>
          <p:cNvCxnSpPr/>
          <p:nvPr/>
        </p:nvCxnSpPr>
        <p:spPr>
          <a:xfrm>
            <a:off x="0" y="7780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2"/>
          <p:cNvSpPr txBox="1"/>
          <p:nvPr/>
        </p:nvSpPr>
        <p:spPr>
          <a:xfrm>
            <a:off x="253941" y="256218"/>
            <a:ext cx="5632080" cy="44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진행상황 </a:t>
            </a:r>
            <a:r>
              <a:rPr lang="en-US" altLang="ko-KR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UART</a:t>
            </a:r>
            <a:r>
              <a:rPr lang="ko-KR" altLang="en-US" sz="24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통신</a:t>
            </a:r>
            <a:endParaRPr lang="ko-KR" altLang="en-US" sz="24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5" name="직선 연결선 15"/>
          <p:cNvCxnSpPr/>
          <p:nvPr/>
        </p:nvCxnSpPr>
        <p:spPr>
          <a:xfrm>
            <a:off x="240631" y="3568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63791" y="119029"/>
            <a:ext cx="556940" cy="536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334</ep:Words>
  <ep:PresentationFormat>화면 슬라이드 쇼(4:3)</ep:PresentationFormat>
  <ep:Paragraphs>137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2017-05-24T07:22:05.000</dcterms:created>
  <dc:creator>Hyunkyeong Kim</dc:creator>
  <cp:lastModifiedBy>user</cp:lastModifiedBy>
  <dcterms:modified xsi:type="dcterms:W3CDTF">2018-11-25T11:20:00.644</dcterms:modified>
  <cp:revision>240</cp:revision>
  <dc:title>PowerPoint 프레젠테이션</dc:title>
  <cp:version>1000.0000.01</cp:version>
</cp:coreProperties>
</file>