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718"/>
    <p:restoredTop sz="97655"/>
  </p:normalViewPr>
  <p:slideViewPr>
    <p:cSldViewPr>
      <p:cViewPr varScale="1">
        <p:scale>
          <a:sx n="80" d="100"/>
          <a:sy n="80" d="100"/>
        </p:scale>
        <p:origin x="48" y="67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jpeg"  /><Relationship Id="rId3" Type="http://schemas.openxmlformats.org/officeDocument/2006/relationships/image" Target="../media/image14.png"  /><Relationship Id="rId4" Type="http://schemas.openxmlformats.org/officeDocument/2006/relationships/image" Target="../media/image15.jpe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Relationship Id="rId4" Type="http://schemas.openxmlformats.org/officeDocument/2006/relationships/image" Target="../media/image20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jpe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jpeg"  /><Relationship Id="rId4" Type="http://schemas.openxmlformats.org/officeDocument/2006/relationships/image" Target="../media/image3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윤기호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699176" cy="4832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3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3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 - 스마트 가로등</a:t>
            </a:r>
            <a:endParaRPr lang="ko-KR" altLang="en-US" sz="1300" spc="303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1300" spc="303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01283" y="1069851"/>
            <a:ext cx="2143125" cy="2143125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7604" y="3429000"/>
            <a:ext cx="6732748" cy="2988332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20" name="TextBox 7"/>
          <p:cNvSpPr txBox="1"/>
          <p:nvPr/>
        </p:nvSpPr>
        <p:spPr>
          <a:xfrm>
            <a:off x="806080" y="985469"/>
            <a:ext cx="2325760" cy="161543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직관성 	中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목적 		上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구매욕구	中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642026" cy="4832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3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3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 - 환경분석센서</a:t>
            </a:r>
            <a:endParaRPr lang="ko-KR" altLang="en-US" sz="1300" spc="303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1300" spc="303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40"/>
              <a:ext cx="1685385" cy="26597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23040" t="12830" r="23820" b="28530"/>
          <a:stretch>
            <a:fillRect/>
          </a:stretch>
        </p:blipFill>
        <p:spPr>
          <a:xfrm>
            <a:off x="7056276" y="4509120"/>
            <a:ext cx="1794574" cy="1980220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0052" y="3176972"/>
            <a:ext cx="2143125" cy="2143125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2260" y="1700808"/>
            <a:ext cx="1905000" cy="1905000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rcRect l="24750" t="9730" r="24500" b="17260"/>
          <a:stretch>
            <a:fillRect/>
          </a:stretch>
        </p:blipFill>
        <p:spPr>
          <a:xfrm>
            <a:off x="5628117" y="440668"/>
            <a:ext cx="1392154" cy="2160240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4473" y="3537012"/>
            <a:ext cx="3015419" cy="2520280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19" name="덧셈 기호 19"/>
          <p:cNvSpPr/>
          <p:nvPr/>
        </p:nvSpPr>
        <p:spPr>
          <a:xfrm>
            <a:off x="3671900" y="4005064"/>
            <a:ext cx="1376449" cy="1368152"/>
          </a:xfrm>
          <a:prstGeom prst="mathPlus">
            <a:avLst>
              <a:gd name="adj1" fmla="val 235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7"/>
          <p:cNvSpPr txBox="1"/>
          <p:nvPr/>
        </p:nvSpPr>
        <p:spPr>
          <a:xfrm>
            <a:off x="806080" y="985469"/>
            <a:ext cx="2325760" cy="161295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직관성 	下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목적 		中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구매욕구	中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499151" cy="4832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 - 스마트 시계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40"/>
              <a:ext cx="1685385" cy="26597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806080" y="985469"/>
            <a:ext cx="2325760" cy="161295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직관성 	上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목적 		上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구매욕구	中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덧셈 기호 19"/>
          <p:cNvSpPr/>
          <p:nvPr/>
        </p:nvSpPr>
        <p:spPr>
          <a:xfrm>
            <a:off x="3883775" y="3140968"/>
            <a:ext cx="1376449" cy="1368152"/>
          </a:xfrm>
          <a:prstGeom prst="mathPlus">
            <a:avLst>
              <a:gd name="adj1" fmla="val 235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rcRect l="11650" r="12620"/>
          <a:stretch>
            <a:fillRect/>
          </a:stretch>
        </p:blipFill>
        <p:spPr>
          <a:xfrm>
            <a:off x="1007604" y="3284984"/>
            <a:ext cx="2808312" cy="2781309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grpSp>
        <p:nvGrpSpPr>
          <p:cNvPr id="26" name=""/>
          <p:cNvGrpSpPr/>
          <p:nvPr/>
        </p:nvGrpSpPr>
        <p:grpSpPr>
          <a:xfrm rot="0">
            <a:off x="5405253" y="782706"/>
            <a:ext cx="3271203" cy="5292588"/>
            <a:chOff x="5256076" y="782706"/>
            <a:chExt cx="3271203" cy="5292588"/>
          </a:xfrm>
        </p:grpSpPr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768244" y="4527122"/>
              <a:ext cx="1548172" cy="1548172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400092" y="3429000"/>
              <a:ext cx="1728191" cy="1613173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256076" y="782706"/>
              <a:ext cx="2209800" cy="2066925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984268" y="2312876"/>
              <a:ext cx="1543011" cy="1548172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 autoUpdate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241976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Ⅲ.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왜 스마트시계인가?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052" y="872716"/>
            <a:ext cx="5040052" cy="3354784"/>
          </a:xfrm>
          <a:prstGeom prst="roundRect">
            <a:avLst>
              <a:gd name="adj" fmla="val 16667"/>
            </a:avLst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4427984" cy="2951137"/>
          </a:xfrm>
          <a:prstGeom prst="roundRect">
            <a:avLst>
              <a:gd name="adj" fmla="val 16667"/>
            </a:avLst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7624" y="1412776"/>
            <a:ext cx="7056784" cy="4305402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 autoUpdateAnimBg="1"/>
      <p:bldP spid="30" grpId="1" bldLvl="0" animBg="1" autoUpdate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241976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Ⅲ.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왜 스마트시계인가?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39"/>
              <a:ext cx="1685387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7" name="덧셈 기호 19"/>
          <p:cNvSpPr/>
          <p:nvPr/>
        </p:nvSpPr>
        <p:spPr>
          <a:xfrm>
            <a:off x="3995936" y="2744924"/>
            <a:ext cx="1376449" cy="1368152"/>
          </a:xfrm>
          <a:prstGeom prst="mathPlus">
            <a:avLst>
              <a:gd name="adj1" fmla="val 235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6" name=""/>
          <p:cNvGrpSpPr/>
          <p:nvPr/>
        </p:nvGrpSpPr>
        <p:grpSpPr>
          <a:xfrm rot="0">
            <a:off x="5256076" y="782706"/>
            <a:ext cx="3271203" cy="5292588"/>
            <a:chOff x="5256076" y="782706"/>
            <a:chExt cx="3271203" cy="5292588"/>
          </a:xfrm>
        </p:grpSpPr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768244" y="4527122"/>
              <a:ext cx="1548172" cy="1548172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4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00092" y="3429000"/>
              <a:ext cx="1728191" cy="1613173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4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56076" y="782706"/>
              <a:ext cx="2209800" cy="2066925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41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84268" y="2312876"/>
              <a:ext cx="1543011" cy="1548172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</p:grpSp>
      <p:pic>
        <p:nvPicPr>
          <p:cNvPr id="48" name=""/>
          <p:cNvPicPr>
            <a:picLocks noChangeAspect="1"/>
          </p:cNvPicPr>
          <p:nvPr/>
        </p:nvPicPr>
        <p:blipFill rotWithShape="1">
          <a:blip r:embed="rId6"/>
          <a:srcRect l="11650" r="12620"/>
          <a:stretch>
            <a:fillRect/>
          </a:stretch>
        </p:blipFill>
        <p:spPr>
          <a:xfrm>
            <a:off x="935596" y="1907831"/>
            <a:ext cx="2808312" cy="2781309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 autoUpdate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40" y="152974"/>
            <a:ext cx="2632500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 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907703" y="1454226"/>
            <a:ext cx="5459462" cy="4001430"/>
            <a:chOff x="1979711" y="1454226"/>
            <a:chExt cx="5459462" cy="40014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635896" y="2871833"/>
              <a:ext cx="1809776" cy="1800200"/>
            </a:xfrm>
            <a:prstGeom prst="rect">
              <a:avLst/>
            </a:prstGeom>
          </p:spPr>
        </p:pic>
        <p:sp>
          <p:nvSpPr>
            <p:cNvPr id="5" name="원형: 비어 있음 4"/>
            <p:cNvSpPr/>
            <p:nvPr/>
          </p:nvSpPr>
          <p:spPr>
            <a:xfrm>
              <a:off x="3254100" y="2440091"/>
              <a:ext cx="2635799" cy="2663684"/>
            </a:xfrm>
            <a:prstGeom prst="donut">
              <a:avLst>
                <a:gd name="adj" fmla="val 17300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 rot="0">
              <a:off x="1979711" y="1454226"/>
              <a:ext cx="5459462" cy="4001430"/>
              <a:chOff x="6606740" y="3205468"/>
              <a:chExt cx="3689218" cy="2542166"/>
            </a:xfrm>
          </p:grpSpPr>
          <p:sp>
            <p:nvSpPr>
              <p:cNvPr id="17" name="이등변 삼각형 16"/>
              <p:cNvSpPr/>
              <p:nvPr/>
            </p:nvSpPr>
            <p:spPr>
              <a:xfrm>
                <a:off x="7221022" y="3580014"/>
                <a:ext cx="2274915" cy="1703515"/>
              </a:xfrm>
              <a:prstGeom prst="triangle">
                <a:avLst>
                  <a:gd name="adj" fmla="val 50000"/>
                </a:avLst>
              </a:prstGeom>
              <a:noFill/>
              <a:ln w="349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06740" y="5376118"/>
                <a:ext cx="961117" cy="371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일정관리</a:t>
                </a:r>
                <a:endParaRPr lang="ko-KR" altLang="en-US" sz="1600">
                  <a:ln w="9525"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나눔스퀘어OTF Bold"/>
                  <a:ea typeface="나눔스퀘어OTF Bold"/>
                </a:endParaRPr>
              </a:p>
              <a:p>
                <a:pPr algn="ctr">
                  <a:defRPr lang="ko-KR" altLang="en-US"/>
                </a:pP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(</a:t>
                </a: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알람</a:t>
                </a: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..)</a:t>
                </a:r>
                <a:endParaRPr lang="en-US" altLang="ko-KR" sz="1600">
                  <a:ln w="9525"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21022" y="3205468"/>
                <a:ext cx="2274914" cy="215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디자인</a:t>
                </a:r>
                <a:endParaRPr lang="en-US" altLang="ko-KR" sz="1600">
                  <a:ln w="9525"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137022" y="5373203"/>
                <a:ext cx="1158936" cy="362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어플의 기능</a:t>
                </a:r>
                <a:endParaRPr lang="ko-KR" altLang="en-US" sz="1600">
                  <a:ln w="9525"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나눔스퀘어OTF Bold"/>
                  <a:ea typeface="나눔스퀘어OTF Bold"/>
                </a:endParaRPr>
              </a:p>
              <a:p>
                <a:pPr algn="ctr">
                  <a:defRPr lang="ko-KR" altLang="en-US"/>
                </a:pP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(</a:t>
                </a: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날씨</a:t>
                </a: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,</a:t>
                </a: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교통정보</a:t>
                </a: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..)</a:t>
                </a:r>
                <a:endParaRPr lang="en-US" altLang="ko-KR" sz="1600">
                  <a:ln w="9525"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2632503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</a:t>
            </a: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endParaRPr lang="en-US" altLang="ko-KR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19" name=""/>
          <p:cNvGrpSpPr/>
          <p:nvPr/>
        </p:nvGrpSpPr>
        <p:grpSpPr>
          <a:xfrm rot="0">
            <a:off x="4289212" y="3573016"/>
            <a:ext cx="4567263" cy="2556283"/>
            <a:chOff x="539552" y="781818"/>
            <a:chExt cx="4027203" cy="2143125"/>
          </a:xfrm>
        </p:grpSpPr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9552" y="781818"/>
              <a:ext cx="2143125" cy="2143125"/>
            </a:xfrm>
            <a:prstGeom prst="roundRect">
              <a:avLst>
                <a:gd name="adj" fmla="val 16667"/>
              </a:avLst>
            </a:prstGeom>
          </p:spPr>
        </p:pic>
        <p:pic>
          <p:nvPicPr>
            <p:cNvPr id="14" name="그림 2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3126">
              <a:off x="2277803" y="1242749"/>
              <a:ext cx="2288952" cy="1566501"/>
            </a:xfrm>
            <a:prstGeom prst="rect">
              <a:avLst/>
            </a:prstGeom>
          </p:spPr>
        </p:pic>
      </p:grpSp>
      <p:grpSp>
        <p:nvGrpSpPr>
          <p:cNvPr id="26" name=""/>
          <p:cNvGrpSpPr/>
          <p:nvPr/>
        </p:nvGrpSpPr>
        <p:grpSpPr>
          <a:xfrm rot="0">
            <a:off x="667891" y="848680"/>
            <a:ext cx="4192141" cy="2580320"/>
            <a:chOff x="4572000" y="2228850"/>
            <a:chExt cx="3904109" cy="2400300"/>
          </a:xfrm>
        </p:grpSpPr>
        <p:pic>
          <p:nvPicPr>
            <p:cNvPr id="2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2372866"/>
              <a:ext cx="2143125" cy="2143125"/>
            </a:xfrm>
            <a:prstGeom prst="roundRect">
              <a:avLst>
                <a:gd name="adj" fmla="val 16667"/>
              </a:avLst>
            </a:prstGeom>
          </p:spPr>
        </p:pic>
        <p:pic>
          <p:nvPicPr>
            <p:cNvPr id="1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71109" y="2228850"/>
              <a:ext cx="1905000" cy="2400300"/>
            </a:xfrm>
            <a:prstGeom prst="roundRect">
              <a:avLst>
                <a:gd name="adj" fmla="val 16667"/>
              </a:avLst>
            </a:prstGeom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 autoUpdateAnimBg="1"/>
      <p:bldP spid="19" grpId="1" bldLvl="0" animBg="1" autoUpdate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2632503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</a:t>
            </a: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endParaRPr lang="en-US" altLang="ko-KR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7993" y="3429000"/>
            <a:ext cx="2870430" cy="3096344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grpSp>
        <p:nvGrpSpPr>
          <p:cNvPr id="31" name=""/>
          <p:cNvGrpSpPr/>
          <p:nvPr/>
        </p:nvGrpSpPr>
        <p:grpSpPr>
          <a:xfrm rot="0">
            <a:off x="934947" y="1214992"/>
            <a:ext cx="4537153" cy="2610052"/>
            <a:chOff x="556667" y="800708"/>
            <a:chExt cx="4213117" cy="2214008"/>
          </a:xfrm>
        </p:grpSpPr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627784" y="872716"/>
              <a:ext cx="2142000" cy="2142000"/>
            </a:xfrm>
            <a:prstGeom prst="roundRect">
              <a:avLst>
                <a:gd name="adj" fmla="val 16667"/>
              </a:avLst>
            </a:prstGeom>
            <a:ln w="9525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6667" y="800708"/>
              <a:ext cx="2143125" cy="2143125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 autoUpdateAnimBg="1"/>
      <p:bldP spid="27" grpId="1" bldLvl="0" animBg="1" autoUpdate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2632503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</a:t>
            </a: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endParaRPr lang="en-US" altLang="ko-KR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2" name="TextBox 7"/>
          <p:cNvSpPr txBox="1"/>
          <p:nvPr/>
        </p:nvSpPr>
        <p:spPr>
          <a:xfrm>
            <a:off x="1403648" y="2173621"/>
            <a:ext cx="6480720" cy="19868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6200" spc="143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어플기능~~~~~~~~~~~</a:t>
            </a:r>
            <a:r>
              <a:rPr lang="en-US" altLang="ko-KR" sz="6200" spc="143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endParaRPr lang="en-US" altLang="ko-KR" sz="6200" spc="1431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2632503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</a:t>
            </a: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endParaRPr lang="en-US" altLang="ko-KR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0"/>
              <a:ext cx="1685387" cy="26597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6156" y="4490231"/>
            <a:ext cx="2143125" cy="2143125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rcRect l="9000" t="5570" r="19930" b="11120"/>
          <a:stretch>
            <a:fillRect/>
          </a:stretch>
        </p:blipFill>
        <p:spPr>
          <a:xfrm>
            <a:off x="1439652" y="1052736"/>
            <a:ext cx="4896544" cy="4068958"/>
          </a:xfrm>
          <a:prstGeom prst="roundRect">
            <a:avLst>
              <a:gd name="adj" fmla="val 16667"/>
            </a:avLst>
          </a:prstGeom>
          <a:ln w="50800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00350" y="50851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2261" y="2708920"/>
            <a:ext cx="1578804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팀과 조원소개</a:t>
            </a:r>
            <a:endParaRPr lang="ko-KR" altLang="en-US" sz="1200" spc="30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2261" y="3068960"/>
            <a:ext cx="1159704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아이디어</a:t>
            </a:r>
            <a:endParaRPr lang="ko-KR" altLang="en-US" sz="1200" spc="30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2261" y="3408251"/>
            <a:ext cx="2055054" cy="26649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왜 스마트시계인가?</a:t>
            </a:r>
            <a:endParaRPr lang="ko-KR" altLang="en-US" sz="1200" spc="30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3652" y="3728065"/>
            <a:ext cx="2377038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 </a:t>
            </a:r>
            <a:r>
              <a:rPr lang="ko-KR" altLang="en-US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관련이론 및 실현가능성</a:t>
            </a:r>
            <a:endParaRPr lang="ko-KR" altLang="en-US" sz="1200" spc="30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3652" y="4088105"/>
            <a:ext cx="1948413" cy="26291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조원별 예상디자인</a:t>
            </a:r>
            <a:endParaRPr lang="ko-KR" altLang="en-US" sz="1200" spc="30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1973" y="1988840"/>
            <a:ext cx="988042" cy="25391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0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프로젝트 기획</a:t>
            </a:r>
            <a:endParaRPr lang="ko-KR" altLang="en-US" sz="105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32" name="TextBox 21"/>
          <p:cNvSpPr txBox="1"/>
          <p:nvPr/>
        </p:nvSpPr>
        <p:spPr>
          <a:xfrm>
            <a:off x="3131840" y="4437112"/>
            <a:ext cx="2190921" cy="27132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Ⅵ </a:t>
            </a:r>
            <a:r>
              <a:rPr lang="ko-KR" altLang="en-US" sz="1200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역할분담 및 향후일정</a:t>
            </a:r>
            <a:endParaRPr lang="ko-KR" altLang="en-US" sz="1200" spc="305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951749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조원별 예상디자인 - 김동욱</a:t>
            </a:r>
            <a:endParaRPr lang="ko-KR" altLang="en-US" sz="1300" spc="33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942224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조원별 예상디자인 - 김원중</a:t>
            </a:r>
            <a:endParaRPr lang="ko-KR" altLang="en-US" sz="1300" spc="33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951749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조원별 예상디자인 - 신세규</a:t>
            </a:r>
            <a:endParaRPr lang="ko-KR" altLang="en-US" sz="1300" spc="33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37" name=""/>
          <p:cNvGrpSpPr/>
          <p:nvPr/>
        </p:nvGrpSpPr>
        <p:grpSpPr>
          <a:xfrm rot="0">
            <a:off x="828091" y="782706"/>
            <a:ext cx="6660231" cy="5292588"/>
            <a:chOff x="539550" y="3973"/>
            <a:chExt cx="8352927" cy="6664667"/>
          </a:xfrm>
        </p:grpSpPr>
        <p:sp>
          <p:nvSpPr>
            <p:cNvPr id="38" name="타원 57"/>
            <p:cNvSpPr/>
            <p:nvPr/>
          </p:nvSpPr>
          <p:spPr>
            <a:xfrm>
              <a:off x="1364251" y="242640"/>
              <a:ext cx="6372000" cy="6372000"/>
            </a:xfrm>
            <a:prstGeom prst="ellipse">
              <a:avLst/>
            </a:prstGeom>
            <a:pattFill prst="solidDmnd">
              <a:fgClr>
                <a:schemeClr val="tx1">
                  <a:lumMod val="75000"/>
                  <a:lumOff val="25000"/>
                </a:schemeClr>
              </a:fgClr>
              <a:bgClr>
                <a:schemeClr val="tx1"/>
              </a:bgClr>
            </a:patt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도넛 15"/>
            <p:cNvSpPr/>
            <p:nvPr/>
          </p:nvSpPr>
          <p:spPr>
            <a:xfrm>
              <a:off x="1282619" y="188640"/>
              <a:ext cx="6480000" cy="6480000"/>
            </a:xfrm>
            <a:prstGeom prst="donut">
              <a:avLst>
                <a:gd name="adj" fmla="val 7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"/>
            <p:cNvGrpSpPr/>
            <p:nvPr/>
          </p:nvGrpSpPr>
          <p:grpSpPr>
            <a:xfrm rot="0">
              <a:off x="539550" y="3973"/>
              <a:ext cx="8352927" cy="6521371"/>
              <a:chOff x="539552" y="3973"/>
              <a:chExt cx="8352927" cy="6521371"/>
            </a:xfrm>
          </p:grpSpPr>
          <p:sp>
            <p:nvSpPr>
              <p:cNvPr id="41" name="직사각형 38"/>
              <p:cNvSpPr/>
              <p:nvPr/>
            </p:nvSpPr>
            <p:spPr>
              <a:xfrm>
                <a:off x="3131840" y="1196752"/>
                <a:ext cx="2880320" cy="1323439"/>
              </a:xfrm>
              <a:prstGeom prst="rect">
                <a:avLst/>
              </a:prstGeom>
              <a:pattFill prst="solid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TextBox 37"/>
              <p:cNvSpPr txBox="1"/>
              <p:nvPr/>
            </p:nvSpPr>
            <p:spPr>
              <a:xfrm>
                <a:off x="3131838" y="1169454"/>
                <a:ext cx="2880323" cy="3184586"/>
              </a:xfrm>
              <a:prstGeom prst="rect">
                <a:avLst/>
              </a:prstGeom>
              <a:noFill/>
              <a:ln>
                <a:solidFill>
                  <a:schemeClr val="bg1">
                    <a:alpha val="0"/>
                  </a:schemeClr>
                </a:solidFill>
              </a:ln>
              <a:effectLst>
                <a:glow rad="127000">
                  <a:schemeClr val="accent1">
                    <a:alpha val="15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8000" b="1">
                    <a:pattFill prst="solidDmnd">
                      <a:fgClr>
                        <a:schemeClr val="tx1"/>
                      </a:fgClr>
                      <a:bgClr>
                        <a:srgbClr val="0000ff"/>
                      </a:bgClr>
                    </a:pattFill>
                    <a:effectLst>
                      <a:reflection stA="0" endPos="65000" dist="50800" dir="5400000" sy="-100000" algn="bl" rotWithShape="0"/>
                    </a:effectLst>
                  </a:rPr>
                  <a:t>11:24</a:t>
                </a:r>
                <a:endParaRPr lang="ko-KR" altLang="en-US" sz="8000" b="1">
                  <a:pattFill prst="solidDmnd">
                    <a:fgClr>
                      <a:schemeClr val="tx1"/>
                    </a:fgClr>
                    <a:bgClr>
                      <a:srgbClr val="0000ff"/>
                    </a:bgClr>
                  </a:pattFill>
                  <a:effectLst>
                    <a:reflection stA="0" endPos="65000" dist="50800" dir="5400000" sy="-100000" algn="bl" rotWithShape="0"/>
                  </a:effectLst>
                </a:endParaRPr>
              </a:p>
            </p:txBody>
          </p:sp>
          <p:sp>
            <p:nvSpPr>
              <p:cNvPr id="43" name="직사각형 44"/>
              <p:cNvSpPr/>
              <p:nvPr/>
            </p:nvSpPr>
            <p:spPr>
              <a:xfrm>
                <a:off x="2195736" y="2772078"/>
                <a:ext cx="4392488" cy="1323439"/>
              </a:xfrm>
              <a:prstGeom prst="rect">
                <a:avLst/>
              </a:prstGeom>
              <a:pattFill prst="solid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TextBox 45"/>
              <p:cNvSpPr txBox="1"/>
              <p:nvPr/>
            </p:nvSpPr>
            <p:spPr>
              <a:xfrm>
                <a:off x="1960211" y="2949348"/>
                <a:ext cx="5397020" cy="1384393"/>
              </a:xfrm>
              <a:prstGeom prst="rect">
                <a:avLst/>
              </a:prstGeom>
              <a:noFill/>
              <a:ln>
                <a:solidFill>
                  <a:schemeClr val="bg1">
                    <a:alpha val="0"/>
                  </a:schemeClr>
                </a:solidFill>
              </a:ln>
              <a:effectLst>
                <a:glow rad="127000">
                  <a:schemeClr val="accent1">
                    <a:alpha val="15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6600" b="1">
                    <a:pattFill prst="solidDmnd">
                      <a:fgClr>
                        <a:schemeClr val="tx1"/>
                      </a:fgClr>
                      <a:bgClr>
                        <a:srgbClr val="0000ff"/>
                      </a:bgClr>
                    </a:pattFill>
                    <a:effectLst>
                      <a:reflection stA="0" endPos="65000" dist="50800" dir="5400000" sy="-100000" algn="bl" rotWithShape="0"/>
                    </a:effectLst>
                  </a:rPr>
                  <a:t>C</a:t>
                </a:r>
                <a:r>
                  <a:rPr lang="ko-KR" altLang="en-US" sz="6600" b="1">
                    <a:pattFill prst="solidDmnd">
                      <a:fgClr>
                        <a:schemeClr val="tx1"/>
                      </a:fgClr>
                      <a:bgClr>
                        <a:srgbClr val="0000ff"/>
                      </a:bgClr>
                    </a:pattFill>
                    <a:effectLst>
                      <a:reflection stA="0" endPos="65000" dist="50800" dir="5400000" sy="-100000" algn="bl" rotWithShape="0"/>
                    </a:effectLst>
                  </a:rPr>
                  <a:t>언어공부</a:t>
                </a:r>
                <a:endParaRPr lang="ko-KR" altLang="en-US" sz="6600" b="1">
                  <a:pattFill prst="solidDmnd">
                    <a:fgClr>
                      <a:schemeClr val="tx1"/>
                    </a:fgClr>
                    <a:bgClr>
                      <a:srgbClr val="0000ff"/>
                    </a:bgClr>
                  </a:pattFill>
                  <a:effectLst>
                    <a:reflection stA="0" endPos="65000" dist="50800" dir="5400000" sy="-100000" algn="bl" rotWithShape="0"/>
                  </a:effectLst>
                </a:endParaRPr>
              </a:p>
            </p:txBody>
          </p:sp>
          <p:sp>
            <p:nvSpPr>
              <p:cNvPr id="45" name="직사각형 46"/>
              <p:cNvSpPr/>
              <p:nvPr/>
            </p:nvSpPr>
            <p:spPr>
              <a:xfrm>
                <a:off x="3788296" y="4458473"/>
                <a:ext cx="1287760" cy="1323439"/>
              </a:xfrm>
              <a:prstGeom prst="rect">
                <a:avLst/>
              </a:prstGeom>
              <a:pattFill prst="solid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포인트가 12개인 별 47"/>
              <p:cNvSpPr/>
              <p:nvPr/>
            </p:nvSpPr>
            <p:spPr>
              <a:xfrm>
                <a:off x="3779912" y="4437112"/>
                <a:ext cx="1327956" cy="1381799"/>
              </a:xfrm>
              <a:prstGeom prst="star12">
                <a:avLst>
                  <a:gd name="adj" fmla="val 37500"/>
                </a:avLst>
              </a:prstGeom>
              <a:pattFill prst="solidDmnd">
                <a:fgClr>
                  <a:srgbClr val="ffff00"/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en-US" altLang="ko-KR" sz="9600">
                    <a:pattFill prst="solidDmnd">
                      <a:fgClr>
                        <a:srgbClr val="ff0000"/>
                      </a:fgClr>
                      <a:bgClr>
                        <a:schemeClr val="tx1"/>
                      </a:bgClr>
                    </a:pattFill>
                  </a:rPr>
                  <a:t>6</a:t>
                </a:r>
                <a:endParaRPr lang="ko-KR" altLang="en-US" sz="9600">
                  <a:pattFill prst="solidDmnd">
                    <a:fgClr>
                      <a:srgbClr val="ff0000"/>
                    </a:fgClr>
                    <a:bgClr>
                      <a:schemeClr val="tx1"/>
                    </a:bgClr>
                  </a:pattFill>
                </a:endParaRPr>
              </a:p>
            </p:txBody>
          </p:sp>
          <p:cxnSp>
            <p:nvCxnSpPr>
              <p:cNvPr id="47" name="직선 연결선 54"/>
              <p:cNvCxnSpPr>
                <a:stCxn id="39" idx="0"/>
                <a:endCxn id="39" idx="0"/>
              </p:cNvCxnSpPr>
              <p:nvPr/>
            </p:nvCxnSpPr>
            <p:spPr>
              <a:xfrm>
                <a:off x="4522619" y="1886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2"/>
              <p:cNvCxnSpPr/>
              <p:nvPr/>
            </p:nvCxnSpPr>
            <p:spPr>
              <a:xfrm flipH="1">
                <a:off x="7736251" y="242640"/>
                <a:ext cx="148117" cy="628270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3"/>
              <p:cNvSpPr txBox="1"/>
              <p:nvPr/>
            </p:nvSpPr>
            <p:spPr>
              <a:xfrm>
                <a:off x="7853930" y="2132855"/>
                <a:ext cx="1038547" cy="457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/>
                  <a:t>21cm</a:t>
                </a:r>
                <a:endParaRPr lang="ko-KR" altLang="en-US"/>
              </a:p>
            </p:txBody>
          </p:sp>
          <p:cxnSp>
            <p:nvCxnSpPr>
              <p:cNvPr id="50" name="직선 화살표 연결선 5"/>
              <p:cNvCxnSpPr/>
              <p:nvPr/>
            </p:nvCxnSpPr>
            <p:spPr>
              <a:xfrm>
                <a:off x="539552" y="1196752"/>
                <a:ext cx="0" cy="864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6"/>
              <p:cNvSpPr txBox="1"/>
              <p:nvPr/>
            </p:nvSpPr>
            <p:spPr>
              <a:xfrm>
                <a:off x="683565" y="1556790"/>
                <a:ext cx="680683" cy="806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/>
                  <a:t>3cm</a:t>
                </a:r>
                <a:endParaRPr lang="ko-KR" altLang="en-US"/>
              </a:p>
            </p:txBody>
          </p:sp>
          <p:cxnSp>
            <p:nvCxnSpPr>
              <p:cNvPr id="52" name="직선 화살표 연결선 8"/>
              <p:cNvCxnSpPr/>
              <p:nvPr/>
            </p:nvCxnSpPr>
            <p:spPr>
              <a:xfrm>
                <a:off x="3275856" y="188640"/>
                <a:ext cx="2592288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18"/>
              <p:cNvSpPr txBox="1"/>
              <p:nvPr/>
            </p:nvSpPr>
            <p:spPr>
              <a:xfrm>
                <a:off x="5963243" y="3973"/>
                <a:ext cx="2281163" cy="451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/>
                  <a:t>12, 18, 3 cm</a:t>
                </a:r>
                <a:endParaRPr lang="ko-KR" altLang="en-US"/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942224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조원별 예상디자인 - 임예지</a:t>
            </a:r>
            <a:endParaRPr lang="ko-KR" altLang="en-US" sz="1300" spc="33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39"/>
              <a:ext cx="1685387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27584" y="1235945"/>
            <a:ext cx="4171132" cy="3093154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361198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Ⅵ 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역할분담 및 향후일정</a:t>
            </a:r>
            <a:endParaRPr lang="ko-KR" altLang="en-US" sz="1300" spc="33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87840" y="152974"/>
            <a:ext cx="1727625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Ⅰ.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팀과 조원소개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43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4" name="TextBox 43"/>
            <p:cNvSpPr txBox="1"/>
            <p:nvPr/>
          </p:nvSpPr>
          <p:spPr>
            <a:xfrm>
              <a:off x="7066912" y="275342"/>
              <a:ext cx="1685385" cy="26596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340768"/>
            <a:ext cx="3708412" cy="3332569"/>
          </a:xfrm>
          <a:prstGeom prst="roundRect">
            <a:avLst>
              <a:gd name="adj" fmla="val 16667"/>
            </a:avLst>
          </a:prstGeom>
        </p:spPr>
      </p:pic>
      <p:grpSp>
        <p:nvGrpSpPr>
          <p:cNvPr id="51" name=""/>
          <p:cNvGrpSpPr/>
          <p:nvPr/>
        </p:nvGrpSpPr>
        <p:grpSpPr>
          <a:xfrm rot="0">
            <a:off x="611564" y="3934800"/>
            <a:ext cx="7442624" cy="1573508"/>
            <a:chOff x="754500" y="4029823"/>
            <a:chExt cx="7442624" cy="1573508"/>
          </a:xfrm>
        </p:grpSpPr>
        <p:sp>
          <p:nvSpPr>
            <p:cNvPr id="8" name="텍스트상자 7"/>
            <p:cNvSpPr txBox="1"/>
            <p:nvPr/>
          </p:nvSpPr>
          <p:spPr>
            <a:xfrm>
              <a:off x="754500" y="4296326"/>
              <a:ext cx="3055495" cy="450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ko-KR" altLang="en-US" sz="2400">
                  <a:solidFill>
                    <a:schemeClr val="bg1"/>
                  </a:solidFill>
                </a:rPr>
                <a:t>야심작</a:t>
              </a:r>
              <a:r>
                <a:rPr lang="en-US" altLang="ko-KR" sz="2400">
                  <a:solidFill>
                    <a:schemeClr val="bg1"/>
                  </a:solidFill>
                </a:rPr>
                <a:t> – </a:t>
              </a:r>
              <a:r>
                <a:rPr lang="ko-KR" altLang="en-US" sz="2400">
                  <a:solidFill>
                    <a:schemeClr val="bg1"/>
                  </a:solidFill>
                </a:rPr>
                <a:t>夜心作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11" name="직선 연결선[R] 10"/>
            <p:cNvCxnSpPr/>
            <p:nvPr/>
          </p:nvCxnSpPr>
          <p:spPr>
            <a:xfrm>
              <a:off x="754936" y="4029823"/>
              <a:ext cx="3333600" cy="0"/>
            </a:xfrm>
            <a:prstGeom prst="line">
              <a:avLst/>
            </a:prstGeom>
            <a:ln w="38100"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텍스트상자 8"/>
            <p:cNvSpPr txBox="1"/>
            <p:nvPr/>
          </p:nvSpPr>
          <p:spPr>
            <a:xfrm>
              <a:off x="754498" y="5026241"/>
              <a:ext cx="7442623" cy="577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</a:rPr>
                <a:t>1. </a:t>
              </a:r>
              <a:r>
                <a:rPr lang="ko-KR" altLang="en-US" sz="1600">
                  <a:solidFill>
                    <a:schemeClr val="bg1"/>
                  </a:solidFill>
                </a:rPr>
                <a:t>우리에게 야심작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夜心作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이 될 수 있는 발명품을 만들겠다는 의미</a:t>
              </a:r>
              <a:endParaRPr lang="ko-KR" altLang="en-US" sz="160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</a:rPr>
                <a:t>2. </a:t>
              </a:r>
              <a:r>
                <a:rPr lang="ko-KR" altLang="en-US" sz="1600">
                  <a:solidFill>
                    <a:schemeClr val="bg1"/>
                  </a:solidFill>
                </a:rPr>
                <a:t>밤낮없이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87839" y="152974"/>
            <a:ext cx="1727625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Ⅰ.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팀과 조원소개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43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4" name="TextBox 43"/>
            <p:cNvSpPr txBox="1"/>
            <p:nvPr/>
          </p:nvSpPr>
          <p:spPr>
            <a:xfrm>
              <a:off x="7066910" y="275342"/>
              <a:ext cx="1685387" cy="26596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48" name=""/>
          <p:cNvGrpSpPr/>
          <p:nvPr/>
        </p:nvGrpSpPr>
        <p:grpSpPr>
          <a:xfrm rot="0">
            <a:off x="428258" y="1244929"/>
            <a:ext cx="6303982" cy="4368142"/>
            <a:chOff x="837953" y="1916452"/>
            <a:chExt cx="6303982" cy="4368142"/>
          </a:xfrm>
        </p:grpSpPr>
        <p:sp>
          <p:nvSpPr>
            <p:cNvPr id="49" name="텍스트상자 8"/>
            <p:cNvSpPr txBox="1"/>
            <p:nvPr/>
          </p:nvSpPr>
          <p:spPr>
            <a:xfrm>
              <a:off x="3017986" y="1916452"/>
              <a:ext cx="4123947" cy="910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1.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조장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2.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하드웨어 개발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3.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자료조사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</p:txBody>
        </p:sp>
        <p:sp>
          <p:nvSpPr>
            <p:cNvPr id="50" name="텍스트상자 8"/>
            <p:cNvSpPr txBox="1"/>
            <p:nvPr/>
          </p:nvSpPr>
          <p:spPr>
            <a:xfrm>
              <a:off x="3017988" y="3246489"/>
              <a:ext cx="4123946" cy="642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1.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소프트 웨어 개발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2.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장비조달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</p:txBody>
        </p:sp>
        <p:sp>
          <p:nvSpPr>
            <p:cNvPr id="51" name="텍스트상자 8"/>
            <p:cNvSpPr txBox="1"/>
            <p:nvPr/>
          </p:nvSpPr>
          <p:spPr>
            <a:xfrm>
              <a:off x="3017988" y="4436680"/>
              <a:ext cx="4123946" cy="643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1.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소프트웨어 및 개발총괄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2.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관련 이론 조사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</p:txBody>
        </p:sp>
        <p:sp>
          <p:nvSpPr>
            <p:cNvPr id="52" name="텍스트상자 8"/>
            <p:cNvSpPr txBox="1"/>
            <p:nvPr/>
          </p:nvSpPr>
          <p:spPr>
            <a:xfrm>
              <a:off x="3017989" y="5641463"/>
              <a:ext cx="4123946" cy="643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1.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하드웨어 개발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2. </a:t>
              </a:r>
              <a:r>
                <a:rPr lang="ko-KR" altLang="en-US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자료조사</a:t>
              </a:r>
              <a:endParaRPr lang="ko-KR" altLang="en-US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</p:txBody>
        </p:sp>
        <p:sp>
          <p:nvSpPr>
            <p:cNvPr id="53" name="텍스트상자 2"/>
            <p:cNvSpPr txBox="1"/>
            <p:nvPr/>
          </p:nvSpPr>
          <p:spPr>
            <a:xfrm>
              <a:off x="837953" y="1916452"/>
              <a:ext cx="996620" cy="396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김원중</a:t>
              </a:r>
              <a:endParaRPr lang="ko-KR" altLang="en-US" sz="2000">
                <a:solidFill>
                  <a:schemeClr val="bg1"/>
                </a:solidFill>
                <a:latin typeface="Noto Sans CJK KR Bold"/>
                <a:ea typeface="Noto Sans CJK KR Bold"/>
              </a:endParaRPr>
            </a:p>
          </p:txBody>
        </p:sp>
        <p:sp>
          <p:nvSpPr>
            <p:cNvPr id="54" name="텍스트상자 47"/>
            <p:cNvSpPr txBox="1"/>
            <p:nvPr/>
          </p:nvSpPr>
          <p:spPr>
            <a:xfrm>
              <a:off x="837954" y="3182777"/>
              <a:ext cx="1041100" cy="391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김동욱</a:t>
              </a:r>
              <a:endParaRPr lang="ko-KR" altLang="en-US" sz="2000">
                <a:solidFill>
                  <a:schemeClr val="bg1"/>
                </a:solidFill>
                <a:latin typeface="Noto Sans CJK KR Bold"/>
                <a:ea typeface="Noto Sans CJK KR Bold"/>
              </a:endParaRPr>
            </a:p>
          </p:txBody>
        </p:sp>
        <p:sp>
          <p:nvSpPr>
            <p:cNvPr id="55" name="텍스트상자 48"/>
            <p:cNvSpPr txBox="1"/>
            <p:nvPr/>
          </p:nvSpPr>
          <p:spPr>
            <a:xfrm>
              <a:off x="837954" y="4367300"/>
              <a:ext cx="1067931" cy="393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신세규</a:t>
              </a:r>
              <a:endParaRPr lang="ko-KR" altLang="en-US" sz="2000">
                <a:solidFill>
                  <a:schemeClr val="bg1"/>
                </a:solidFill>
                <a:latin typeface="Noto Sans CJK KR Bold"/>
                <a:ea typeface="Noto Sans CJK KR Bold"/>
              </a:endParaRPr>
            </a:p>
          </p:txBody>
        </p:sp>
        <p:cxnSp>
          <p:nvCxnSpPr>
            <p:cNvPr id="56" name="직선 연결선[R] 54"/>
            <p:cNvCxnSpPr/>
            <p:nvPr/>
          </p:nvCxnSpPr>
          <p:spPr>
            <a:xfrm flipV="1">
              <a:off x="1834573" y="3382832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62"/>
            <p:cNvCxnSpPr/>
            <p:nvPr/>
          </p:nvCxnSpPr>
          <p:spPr>
            <a:xfrm flipV="1">
              <a:off x="1834573" y="4567355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87"/>
            <p:cNvCxnSpPr/>
            <p:nvPr/>
          </p:nvCxnSpPr>
          <p:spPr>
            <a:xfrm flipV="1">
              <a:off x="1834573" y="2070340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텍스트상자 48"/>
            <p:cNvSpPr txBox="1"/>
            <p:nvPr/>
          </p:nvSpPr>
          <p:spPr>
            <a:xfrm>
              <a:off x="837954" y="5572083"/>
              <a:ext cx="1081347" cy="39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임예지</a:t>
              </a:r>
              <a:endParaRPr lang="ko-KR" altLang="en-US" sz="2000">
                <a:solidFill>
                  <a:schemeClr val="bg1"/>
                </a:solidFill>
                <a:latin typeface="Noto Sans CJK KR Bold"/>
                <a:ea typeface="Noto Sans CJK KR Bold"/>
              </a:endParaRPr>
            </a:p>
          </p:txBody>
        </p:sp>
        <p:cxnSp>
          <p:nvCxnSpPr>
            <p:cNvPr id="60" name="직선 연결선[R] 62"/>
            <p:cNvCxnSpPr/>
            <p:nvPr/>
          </p:nvCxnSpPr>
          <p:spPr>
            <a:xfrm flipV="1">
              <a:off x="1834574" y="5772138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그림 3"/>
          <p:cNvPicPr>
            <a:picLocks noChangeAspect="1"/>
          </p:cNvPicPr>
          <p:nvPr/>
        </p:nvPicPr>
        <p:blipFill rotWithShape="1">
          <a:blip r:embed="rId2"/>
          <a:srcRect l="9410" t="9870" r="8300" b="9380"/>
          <a:stretch>
            <a:fillRect/>
          </a:stretch>
        </p:blipFill>
        <p:spPr>
          <a:xfrm>
            <a:off x="5220072" y="629111"/>
            <a:ext cx="3311860" cy="3015912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1279951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143762" y="1678883"/>
            <a:ext cx="8856477" cy="3046259"/>
            <a:chOff x="0" y="1903597"/>
            <a:chExt cx="9305078" cy="3046259"/>
          </a:xfrm>
        </p:grpSpPr>
        <p:grpSp>
          <p:nvGrpSpPr>
            <p:cNvPr id="15" name="그룹 19"/>
            <p:cNvGrpSpPr/>
            <p:nvPr/>
          </p:nvGrpSpPr>
          <p:grpSpPr>
            <a:xfrm rot="0">
              <a:off x="0" y="1908142"/>
              <a:ext cx="3037171" cy="3041715"/>
              <a:chOff x="6020875" y="1832606"/>
              <a:chExt cx="3037171" cy="3041715"/>
            </a:xfrm>
          </p:grpSpPr>
          <p:sp>
            <p:nvSpPr>
              <p:cNvPr id="16" name="직사각형 21"/>
              <p:cNvSpPr/>
              <p:nvPr/>
            </p:nvSpPr>
            <p:spPr>
              <a:xfrm>
                <a:off x="6020875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텍스트상자 15"/>
              <p:cNvSpPr txBox="1"/>
              <p:nvPr/>
            </p:nvSpPr>
            <p:spPr>
              <a:xfrm>
                <a:off x="6623909" y="3069929"/>
                <a:ext cx="1830704" cy="1072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1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18" name="그룹 2"/>
            <p:cNvGrpSpPr/>
            <p:nvPr/>
          </p:nvGrpSpPr>
          <p:grpSpPr>
            <a:xfrm rot="0">
              <a:off x="3133950" y="1903597"/>
              <a:ext cx="3037171" cy="3041715"/>
              <a:chOff x="6020875" y="1601574"/>
              <a:chExt cx="3037171" cy="3041715"/>
            </a:xfrm>
          </p:grpSpPr>
          <p:sp>
            <p:nvSpPr>
              <p:cNvPr id="19" name="직사각형 13"/>
              <p:cNvSpPr/>
              <p:nvPr/>
            </p:nvSpPr>
            <p:spPr>
              <a:xfrm>
                <a:off x="6020875" y="1601574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텍스트상자 15"/>
              <p:cNvSpPr txBox="1"/>
              <p:nvPr/>
            </p:nvSpPr>
            <p:spPr>
              <a:xfrm>
                <a:off x="6623688" y="2843440"/>
                <a:ext cx="1830704" cy="1072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2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21" name="그룹 4"/>
            <p:cNvGrpSpPr/>
            <p:nvPr/>
          </p:nvGrpSpPr>
          <p:grpSpPr>
            <a:xfrm rot="0">
              <a:off x="6267906" y="1903597"/>
              <a:ext cx="3037171" cy="3041715"/>
              <a:chOff x="9154828" y="1832606"/>
              <a:chExt cx="3037171" cy="3041715"/>
            </a:xfrm>
          </p:grpSpPr>
          <p:sp>
            <p:nvSpPr>
              <p:cNvPr id="22" name="직사각형 30"/>
              <p:cNvSpPr/>
              <p:nvPr/>
            </p:nvSpPr>
            <p:spPr>
              <a:xfrm>
                <a:off x="9154828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텍스트상자 15"/>
              <p:cNvSpPr txBox="1"/>
              <p:nvPr/>
            </p:nvSpPr>
            <p:spPr>
              <a:xfrm>
                <a:off x="9757408" y="3069926"/>
                <a:ext cx="1830704" cy="1067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3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1279951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3126624" y="1678883"/>
            <a:ext cx="5873614" cy="3041715"/>
            <a:chOff x="3133950" y="1903597"/>
            <a:chExt cx="6171126" cy="3041715"/>
          </a:xfrm>
        </p:grpSpPr>
        <p:grpSp>
          <p:nvGrpSpPr>
            <p:cNvPr id="18" name="그룹 2"/>
            <p:cNvGrpSpPr/>
            <p:nvPr/>
          </p:nvGrpSpPr>
          <p:grpSpPr>
            <a:xfrm rot="0">
              <a:off x="3133950" y="1903597"/>
              <a:ext cx="3037171" cy="3041715"/>
              <a:chOff x="6020875" y="1601574"/>
              <a:chExt cx="3037171" cy="3041715"/>
            </a:xfrm>
          </p:grpSpPr>
          <p:sp>
            <p:nvSpPr>
              <p:cNvPr id="19" name="직사각형 13"/>
              <p:cNvSpPr/>
              <p:nvPr/>
            </p:nvSpPr>
            <p:spPr>
              <a:xfrm>
                <a:off x="6020875" y="1601574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텍스트상자 15"/>
              <p:cNvSpPr txBox="1"/>
              <p:nvPr/>
            </p:nvSpPr>
            <p:spPr>
              <a:xfrm>
                <a:off x="6623688" y="2843440"/>
                <a:ext cx="1830704" cy="1072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2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21" name="그룹 4"/>
            <p:cNvGrpSpPr/>
            <p:nvPr/>
          </p:nvGrpSpPr>
          <p:grpSpPr>
            <a:xfrm rot="0">
              <a:off x="6267906" y="1903597"/>
              <a:ext cx="3037171" cy="3041715"/>
              <a:chOff x="9154828" y="1832606"/>
              <a:chExt cx="3037171" cy="3041715"/>
            </a:xfrm>
          </p:grpSpPr>
          <p:sp>
            <p:nvSpPr>
              <p:cNvPr id="22" name="직사각형 30"/>
              <p:cNvSpPr/>
              <p:nvPr/>
            </p:nvSpPr>
            <p:spPr>
              <a:xfrm>
                <a:off x="9154828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텍스트상자 15"/>
              <p:cNvSpPr txBox="1"/>
              <p:nvPr/>
            </p:nvSpPr>
            <p:spPr>
              <a:xfrm>
                <a:off x="9757407" y="3069926"/>
                <a:ext cx="1830705" cy="1067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3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</p:grpSp>
      <p:grpSp>
        <p:nvGrpSpPr>
          <p:cNvPr id="46" name=""/>
          <p:cNvGrpSpPr/>
          <p:nvPr/>
        </p:nvGrpSpPr>
        <p:grpSpPr>
          <a:xfrm rot="0">
            <a:off x="143508" y="1700808"/>
            <a:ext cx="2880319" cy="3037170"/>
            <a:chOff x="2820941" y="1845656"/>
            <a:chExt cx="3037170" cy="3037170"/>
          </a:xfrm>
        </p:grpSpPr>
        <p:pic>
          <p:nvPicPr>
            <p:cNvPr id="47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20941" y="1845656"/>
              <a:ext cx="3037170" cy="3037170"/>
            </a:xfrm>
            <a:prstGeom prst="rect">
              <a:avLst/>
            </a:prstGeom>
          </p:spPr>
        </p:pic>
        <p:sp>
          <p:nvSpPr>
            <p:cNvPr id="48" name="텍스트상자 15"/>
            <p:cNvSpPr txBox="1"/>
            <p:nvPr/>
          </p:nvSpPr>
          <p:spPr>
            <a:xfrm>
              <a:off x="3466337" y="3056207"/>
              <a:ext cx="1635250" cy="572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bg1"/>
                  </a:solidFill>
                  <a:latin typeface="Century Gothic"/>
                </a:rPr>
                <a:t>직관성</a:t>
              </a:r>
              <a:endParaRPr lang="ko-KR" altLang="en-US" sz="3200">
                <a:solidFill>
                  <a:schemeClr val="bg1"/>
                </a:solidFill>
                <a:latin typeface="Century Gothic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1279951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143763" y="1678883"/>
            <a:ext cx="8856477" cy="3046259"/>
            <a:chOff x="0" y="1903597"/>
            <a:chExt cx="9305078" cy="3046259"/>
          </a:xfrm>
        </p:grpSpPr>
        <p:grpSp>
          <p:nvGrpSpPr>
            <p:cNvPr id="15" name="그룹 19"/>
            <p:cNvGrpSpPr/>
            <p:nvPr/>
          </p:nvGrpSpPr>
          <p:grpSpPr>
            <a:xfrm rot="0">
              <a:off x="0" y="1908142"/>
              <a:ext cx="3037171" cy="3041715"/>
              <a:chOff x="6020875" y="1832606"/>
              <a:chExt cx="3037171" cy="3041715"/>
            </a:xfrm>
          </p:grpSpPr>
          <p:sp>
            <p:nvSpPr>
              <p:cNvPr id="16" name="직사각형 21"/>
              <p:cNvSpPr/>
              <p:nvPr/>
            </p:nvSpPr>
            <p:spPr>
              <a:xfrm>
                <a:off x="6020875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텍스트상자 15"/>
              <p:cNvSpPr txBox="1"/>
              <p:nvPr/>
            </p:nvSpPr>
            <p:spPr>
              <a:xfrm>
                <a:off x="6623908" y="3069928"/>
                <a:ext cx="1830705" cy="1072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1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21" name="그룹 4"/>
            <p:cNvGrpSpPr/>
            <p:nvPr/>
          </p:nvGrpSpPr>
          <p:grpSpPr>
            <a:xfrm rot="0">
              <a:off x="6267906" y="1903597"/>
              <a:ext cx="3037171" cy="3041715"/>
              <a:chOff x="9154828" y="1832606"/>
              <a:chExt cx="3037171" cy="3041715"/>
            </a:xfrm>
          </p:grpSpPr>
          <p:sp>
            <p:nvSpPr>
              <p:cNvPr id="22" name="직사각형 30"/>
              <p:cNvSpPr/>
              <p:nvPr/>
            </p:nvSpPr>
            <p:spPr>
              <a:xfrm>
                <a:off x="9154828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텍스트상자 15"/>
              <p:cNvSpPr txBox="1"/>
              <p:nvPr/>
            </p:nvSpPr>
            <p:spPr>
              <a:xfrm>
                <a:off x="9757407" y="3069926"/>
                <a:ext cx="1830705" cy="1067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3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</p:grpSp>
      <p:grpSp>
        <p:nvGrpSpPr>
          <p:cNvPr id="44" name=""/>
          <p:cNvGrpSpPr/>
          <p:nvPr/>
        </p:nvGrpSpPr>
        <p:grpSpPr>
          <a:xfrm rot="0">
            <a:off x="3131840" y="1687974"/>
            <a:ext cx="2880320" cy="3037170"/>
            <a:chOff x="6025511" y="1832606"/>
            <a:chExt cx="3037170" cy="3037170"/>
          </a:xfrm>
        </p:grpSpPr>
        <p:pic>
          <p:nvPicPr>
            <p:cNvPr id="45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25511" y="1832606"/>
              <a:ext cx="3037170" cy="3037170"/>
            </a:xfrm>
            <a:prstGeom prst="rect">
              <a:avLst/>
            </a:prstGeom>
          </p:spPr>
        </p:pic>
        <p:sp>
          <p:nvSpPr>
            <p:cNvPr id="46" name="텍스트상자 15"/>
            <p:cNvSpPr txBox="1"/>
            <p:nvPr/>
          </p:nvSpPr>
          <p:spPr>
            <a:xfrm>
              <a:off x="6158387" y="3106696"/>
              <a:ext cx="2771417" cy="574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bg1"/>
                  </a:solidFill>
                  <a:latin typeface="Century Gothic"/>
                </a:rPr>
                <a:t>기본 (목적성)</a:t>
              </a:r>
              <a:endParaRPr lang="ko-KR" altLang="en-US" sz="3200">
                <a:solidFill>
                  <a:schemeClr val="bg1"/>
                </a:solidFill>
                <a:latin typeface="Century Gothic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1279951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143762" y="1678883"/>
            <a:ext cx="5873609" cy="3046259"/>
            <a:chOff x="0" y="1903597"/>
            <a:chExt cx="6171121" cy="3046259"/>
          </a:xfrm>
        </p:grpSpPr>
        <p:grpSp>
          <p:nvGrpSpPr>
            <p:cNvPr id="15" name="그룹 19"/>
            <p:cNvGrpSpPr/>
            <p:nvPr/>
          </p:nvGrpSpPr>
          <p:grpSpPr>
            <a:xfrm rot="0">
              <a:off x="0" y="1908142"/>
              <a:ext cx="3037171" cy="3041715"/>
              <a:chOff x="6020875" y="1832606"/>
              <a:chExt cx="3037171" cy="3041715"/>
            </a:xfrm>
          </p:grpSpPr>
          <p:sp>
            <p:nvSpPr>
              <p:cNvPr id="16" name="직사각형 21"/>
              <p:cNvSpPr/>
              <p:nvPr/>
            </p:nvSpPr>
            <p:spPr>
              <a:xfrm>
                <a:off x="6020875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텍스트상자 15"/>
              <p:cNvSpPr txBox="1"/>
              <p:nvPr/>
            </p:nvSpPr>
            <p:spPr>
              <a:xfrm>
                <a:off x="6623906" y="3069921"/>
                <a:ext cx="1830704" cy="1072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1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18" name="그룹 2"/>
            <p:cNvGrpSpPr/>
            <p:nvPr/>
          </p:nvGrpSpPr>
          <p:grpSpPr>
            <a:xfrm rot="0">
              <a:off x="3133950" y="1903597"/>
              <a:ext cx="3037171" cy="3041715"/>
              <a:chOff x="6020875" y="1601574"/>
              <a:chExt cx="3037171" cy="3041715"/>
            </a:xfrm>
          </p:grpSpPr>
          <p:sp>
            <p:nvSpPr>
              <p:cNvPr id="19" name="직사각형 13"/>
              <p:cNvSpPr/>
              <p:nvPr/>
            </p:nvSpPr>
            <p:spPr>
              <a:xfrm>
                <a:off x="6020875" y="1601574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텍스트상자 15"/>
              <p:cNvSpPr txBox="1"/>
              <p:nvPr/>
            </p:nvSpPr>
            <p:spPr>
              <a:xfrm>
                <a:off x="6623688" y="2843440"/>
                <a:ext cx="1830704" cy="1072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2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</p:grpSp>
      <p:grpSp>
        <p:nvGrpSpPr>
          <p:cNvPr id="48" name=""/>
          <p:cNvGrpSpPr/>
          <p:nvPr/>
        </p:nvGrpSpPr>
        <p:grpSpPr>
          <a:xfrm rot="0">
            <a:off x="6156176" y="1687974"/>
            <a:ext cx="2880320" cy="3037170"/>
            <a:chOff x="9154830" y="1834877"/>
            <a:chExt cx="3037170" cy="3037170"/>
          </a:xfrm>
        </p:grpSpPr>
        <p:pic>
          <p:nvPicPr>
            <p:cNvPr id="49" name="그림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54830" y="1834877"/>
              <a:ext cx="3037170" cy="3037170"/>
            </a:xfrm>
            <a:prstGeom prst="rect">
              <a:avLst/>
            </a:prstGeom>
          </p:spPr>
        </p:pic>
        <p:sp>
          <p:nvSpPr>
            <p:cNvPr id="50" name="텍스트상자 15"/>
            <p:cNvSpPr txBox="1"/>
            <p:nvPr/>
          </p:nvSpPr>
          <p:spPr>
            <a:xfrm>
              <a:off x="9760339" y="3058805"/>
              <a:ext cx="1938121" cy="573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bg1"/>
                  </a:solidFill>
                  <a:latin typeface="Century Gothic"/>
                </a:rPr>
                <a:t>구매욕구</a:t>
              </a:r>
              <a:endParaRPr lang="ko-KR" altLang="en-US" sz="3200">
                <a:solidFill>
                  <a:schemeClr val="bg1"/>
                </a:solidFill>
                <a:latin typeface="Century Gothic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499151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 - 우산건조기 </a:t>
            </a: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0"/>
              <a:ext cx="1685387" cy="26597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4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3429000"/>
            <a:ext cx="4047227" cy="3045056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15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8406" y="1007408"/>
            <a:ext cx="2808050" cy="5301912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20" name="TextBox 7"/>
          <p:cNvSpPr txBox="1"/>
          <p:nvPr/>
        </p:nvSpPr>
        <p:spPr>
          <a:xfrm>
            <a:off x="467544" y="1052736"/>
            <a:ext cx="2325759" cy="161543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직관성 	上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목적 		中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구매욕구	下</a:t>
            </a: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613</ep:Words>
  <ep:PresentationFormat>화면 슬라이드 쇼(4:3)</ep:PresentationFormat>
  <ep:Paragraphs>215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2018-10-27T05:42:46.000</dcterms:created>
  <dc:creator>세규</dc:creator>
  <cp:lastModifiedBy>user</cp:lastModifiedBy>
  <dcterms:modified xsi:type="dcterms:W3CDTF">2018-11-09T12:18:38.130</dcterms:modified>
  <cp:revision>198</cp:revision>
  <dc:title>PowerPoint 프레젠테이션</dc:title>
</cp:coreProperties>
</file>