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>
    <p:extLst>
      <p:ext uri="{19B8F6BF-5375-455C-9EA6-DF929625EA0E}">
        <p15:presenceInfo xmlns:p15="http://schemas.microsoft.com/office/powerpoint/2012/main" userId="a2c54fded2f484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8"/>
    <p:restoredTop sz="97655"/>
  </p:normalViewPr>
  <p:slideViewPr>
    <p:cSldViewPr>
      <p:cViewPr varScale="1">
        <p:scale>
          <a:sx n="67" d="100"/>
          <a:sy n="67" d="100"/>
        </p:scale>
        <p:origin x="62" y="389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윤기호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699176" cy="4832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스마트 가로등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1300" spc="303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1283" y="1069851"/>
            <a:ext cx="2143125" cy="214312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7604" y="3429000"/>
            <a:ext cx="6732748" cy="2988332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20" name="TextBox 7"/>
          <p:cNvSpPr txBox="1"/>
          <p:nvPr/>
        </p:nvSpPr>
        <p:spPr>
          <a:xfrm>
            <a:off x="806080" y="985469"/>
            <a:ext cx="2325760" cy="161543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中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上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中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642026" cy="4832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3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환경분석센서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1300" spc="303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40"/>
              <a:ext cx="1685385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7B67D7-F9A7-4631-9CDF-A5889966E7A0}"/>
              </a:ext>
            </a:extLst>
          </p:cNvPr>
          <p:cNvGrpSpPr/>
          <p:nvPr/>
        </p:nvGrpSpPr>
        <p:grpSpPr>
          <a:xfrm>
            <a:off x="5040052" y="440668"/>
            <a:ext cx="3810798" cy="6048672"/>
            <a:chOff x="5040052" y="440668"/>
            <a:chExt cx="3810798" cy="60486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l="23040" t="12830" r="23820" b="28530"/>
            <a:stretch>
              <a:fillRect/>
            </a:stretch>
          </p:blipFill>
          <p:spPr>
            <a:xfrm>
              <a:off x="7056276" y="4509120"/>
              <a:ext cx="1794574" cy="1980220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40052" y="3176972"/>
              <a:ext cx="2143125" cy="2143125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912260" y="1700808"/>
              <a:ext cx="1905000" cy="1905000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l="24750" t="9730" r="24500" b="17260"/>
            <a:stretch>
              <a:fillRect/>
            </a:stretch>
          </p:blipFill>
          <p:spPr>
            <a:xfrm>
              <a:off x="5628117" y="440668"/>
              <a:ext cx="1392154" cy="2160240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4473" y="3537012"/>
            <a:ext cx="3015419" cy="2520280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19" name="덧셈 기호 19"/>
          <p:cNvSpPr/>
          <p:nvPr/>
        </p:nvSpPr>
        <p:spPr>
          <a:xfrm>
            <a:off x="3671900" y="4005064"/>
            <a:ext cx="1376449" cy="1368152"/>
          </a:xfrm>
          <a:prstGeom prst="mathPlus">
            <a:avLst>
              <a:gd name="adj1" fmla="val 235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7"/>
          <p:cNvSpPr txBox="1"/>
          <p:nvPr/>
        </p:nvSpPr>
        <p:spPr>
          <a:xfrm>
            <a:off x="806080" y="985469"/>
            <a:ext cx="2325760" cy="161295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下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中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中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499151" cy="4832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스마트 시계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1300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40"/>
              <a:ext cx="1685385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06080" y="985469"/>
            <a:ext cx="2325760" cy="161295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上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上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中</a:t>
            </a:r>
          </a:p>
        </p:txBody>
      </p:sp>
      <p:sp>
        <p:nvSpPr>
          <p:cNvPr id="24" name="덧셈 기호 19"/>
          <p:cNvSpPr/>
          <p:nvPr/>
        </p:nvSpPr>
        <p:spPr>
          <a:xfrm>
            <a:off x="3883775" y="3140968"/>
            <a:ext cx="1376449" cy="1368152"/>
          </a:xfrm>
          <a:prstGeom prst="mathPlus">
            <a:avLst>
              <a:gd name="adj1" fmla="val 235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11650" r="12620"/>
          <a:stretch>
            <a:fillRect/>
          </a:stretch>
        </p:blipFill>
        <p:spPr>
          <a:xfrm>
            <a:off x="1007604" y="3284984"/>
            <a:ext cx="2808312" cy="2781309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7421" y="4527122"/>
            <a:ext cx="1548172" cy="1548172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49269" y="3429000"/>
            <a:ext cx="1728191" cy="1613173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05253" y="782706"/>
            <a:ext cx="2209800" cy="206692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33445" y="2312876"/>
            <a:ext cx="1543011" cy="1548172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241976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Ⅲ.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왜 스마트시계인가?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052" y="872716"/>
            <a:ext cx="5040052" cy="3354784"/>
          </a:xfrm>
          <a:prstGeom prst="roundRect">
            <a:avLst>
              <a:gd name="adj" fmla="val 16667"/>
            </a:avLst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4427984" cy="2951137"/>
          </a:xfrm>
          <a:prstGeom prst="roundRect">
            <a:avLst>
              <a:gd name="adj" fmla="val 16667"/>
            </a:avLst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7624" y="1412776"/>
            <a:ext cx="7056784" cy="4305402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241976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Ⅲ.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왜 스마트시계인가?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39"/>
              <a:ext cx="1685387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7" name="덧셈 기호 19"/>
          <p:cNvSpPr/>
          <p:nvPr/>
        </p:nvSpPr>
        <p:spPr>
          <a:xfrm>
            <a:off x="3995936" y="2744924"/>
            <a:ext cx="1376449" cy="1368152"/>
          </a:xfrm>
          <a:prstGeom prst="mathPlus">
            <a:avLst>
              <a:gd name="adj1" fmla="val 235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256076" y="782706"/>
            <a:ext cx="3271203" cy="5292588"/>
            <a:chOff x="5256076" y="782706"/>
            <a:chExt cx="3271203" cy="5292588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768244" y="4527122"/>
              <a:ext cx="1548172" cy="1548172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00092" y="3429000"/>
              <a:ext cx="1728191" cy="1613173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56076" y="782706"/>
              <a:ext cx="2209800" cy="2066925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84268" y="2312876"/>
              <a:ext cx="1543011" cy="1548172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6"/>
          <a:srcRect l="11650" r="12620"/>
          <a:stretch>
            <a:fillRect/>
          </a:stretch>
        </p:blipFill>
        <p:spPr>
          <a:xfrm>
            <a:off x="935596" y="1907831"/>
            <a:ext cx="2808312" cy="2781309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40" y="152974"/>
            <a:ext cx="2632500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7D8C3F5B-6A54-42D4-8728-707D5C6C3491}"/>
              </a:ext>
            </a:extLst>
          </p:cNvPr>
          <p:cNvSpPr txBox="1"/>
          <p:nvPr/>
        </p:nvSpPr>
        <p:spPr>
          <a:xfrm>
            <a:off x="507105" y="1013123"/>
            <a:ext cx="1780867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설문조사 결과</a:t>
            </a:r>
            <a:endParaRPr kumimoji="1" lang="en-US" altLang="ko-KR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D330D766-8034-4D3F-A495-1FDE66CA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12" y="1215308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00DF0A2-A185-4E1A-ABDF-80A1E5AC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0" y="1527046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8797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40" y="152974"/>
            <a:ext cx="2632500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377570-89F6-488B-A8C5-0B756115AF55}"/>
              </a:ext>
            </a:extLst>
          </p:cNvPr>
          <p:cNvGrpSpPr/>
          <p:nvPr/>
        </p:nvGrpSpPr>
        <p:grpSpPr>
          <a:xfrm>
            <a:off x="363948" y="1280931"/>
            <a:ext cx="8416103" cy="4296138"/>
            <a:chOff x="507105" y="1013123"/>
            <a:chExt cx="8416103" cy="4296138"/>
          </a:xfrm>
        </p:grpSpPr>
        <p:sp>
          <p:nvSpPr>
            <p:cNvPr id="15" name="텍스트상자 13">
              <a:extLst>
                <a:ext uri="{FF2B5EF4-FFF2-40B4-BE49-F238E27FC236}">
                  <a16:creationId xmlns:a16="http://schemas.microsoft.com/office/drawing/2014/main" id="{29D9EC8E-34D5-450D-97F2-BD560771E36A}"/>
                </a:ext>
              </a:extLst>
            </p:cNvPr>
            <p:cNvSpPr txBox="1"/>
            <p:nvPr/>
          </p:nvSpPr>
          <p:spPr>
            <a:xfrm>
              <a:off x="507105" y="1013123"/>
              <a:ext cx="1780867" cy="348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kumimoji="1" lang="ko-KR" altLang="en-US" sz="1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설문조사 결과</a:t>
              </a:r>
              <a:endParaRPr kumimoji="1" lang="en-US" altLang="ko-KR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BE04EA2-F13C-42BD-AC64-42B9EE02D6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5"/>
            <a:stretch/>
          </p:blipFill>
          <p:spPr bwMode="auto">
            <a:xfrm>
              <a:off x="6223208" y="1844824"/>
              <a:ext cx="2700000" cy="3464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22F1AA3B-3E57-47EF-93F2-A6DDE61DB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891" y="1700808"/>
              <a:ext cx="2700000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38C357D-E2A7-4FDB-A9C0-66BFFDC32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91" y="1700808"/>
              <a:ext cx="2700000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827986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40" y="152974"/>
            <a:ext cx="2632500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7703" y="1454226"/>
            <a:ext cx="5459462" cy="4001430"/>
            <a:chOff x="1979711" y="1454226"/>
            <a:chExt cx="5459462" cy="40014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635896" y="2871833"/>
              <a:ext cx="1809776" cy="1800200"/>
            </a:xfrm>
            <a:prstGeom prst="rect">
              <a:avLst/>
            </a:prstGeom>
          </p:spPr>
        </p:pic>
        <p:sp>
          <p:nvSpPr>
            <p:cNvPr id="5" name="원형: 비어 있음 4"/>
            <p:cNvSpPr/>
            <p:nvPr/>
          </p:nvSpPr>
          <p:spPr>
            <a:xfrm>
              <a:off x="3254100" y="2440091"/>
              <a:ext cx="2635799" cy="2663684"/>
            </a:xfrm>
            <a:prstGeom prst="donut">
              <a:avLst>
                <a:gd name="adj" fmla="val 17300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979711" y="1454226"/>
              <a:ext cx="5459462" cy="4001430"/>
              <a:chOff x="6606740" y="3205468"/>
              <a:chExt cx="3689218" cy="2542166"/>
            </a:xfrm>
          </p:grpSpPr>
          <p:sp>
            <p:nvSpPr>
              <p:cNvPr id="17" name="이등변 삼각형 16"/>
              <p:cNvSpPr/>
              <p:nvPr/>
            </p:nvSpPr>
            <p:spPr>
              <a:xfrm>
                <a:off x="7221022" y="3580014"/>
                <a:ext cx="2274915" cy="1703515"/>
              </a:xfrm>
              <a:prstGeom prst="triangle">
                <a:avLst>
                  <a:gd name="adj" fmla="val 50000"/>
                </a:avLst>
              </a:prstGeom>
              <a:noFill/>
              <a:ln w="349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06740" y="5376118"/>
                <a:ext cx="961117" cy="371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일정관리</a:t>
                </a:r>
              </a:p>
              <a:p>
                <a:pPr algn="ctr">
                  <a:defRPr lang="ko-KR" altLang="en-US"/>
                </a:pP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(</a:t>
                </a: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알람</a:t>
                </a: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..)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21022" y="3205468"/>
                <a:ext cx="2274914" cy="215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디자인</a:t>
                </a:r>
                <a:endParaRPr lang="en-US" altLang="ko-KR" sz="1600">
                  <a:ln w="9525"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137022" y="5373203"/>
                <a:ext cx="1158936" cy="362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어플의 기능</a:t>
                </a:r>
              </a:p>
              <a:p>
                <a:pPr algn="ctr">
                  <a:defRPr lang="ko-KR" altLang="en-US"/>
                </a:pP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(</a:t>
                </a: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날씨</a:t>
                </a: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,</a:t>
                </a:r>
                <a:r>
                  <a:rPr lang="ko-KR" altLang="en-US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교통정보</a:t>
                </a:r>
                <a:r>
                  <a:rPr lang="en-US" altLang="ko-KR" sz="1600">
                    <a:ln w="9525"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나눔스퀘어OTF Bold"/>
                    <a:ea typeface="나눔스퀘어OTF Bold"/>
                  </a:rPr>
                  <a:t>..)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289212" y="3573016"/>
            <a:ext cx="4567263" cy="2556283"/>
            <a:chOff x="539552" y="781818"/>
            <a:chExt cx="4027203" cy="21431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9552" y="781818"/>
              <a:ext cx="2143125" cy="2143125"/>
            </a:xfrm>
            <a:prstGeom prst="roundRect">
              <a:avLst>
                <a:gd name="adj" fmla="val 16667"/>
              </a:avLst>
            </a:prstGeom>
          </p:spPr>
        </p:pic>
        <p:pic>
          <p:nvPicPr>
            <p:cNvPr id="14" name="그림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3126">
              <a:off x="2277803" y="1242749"/>
              <a:ext cx="2288952" cy="156650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667891" y="848680"/>
            <a:ext cx="4192141" cy="2580320"/>
            <a:chOff x="4572000" y="2228850"/>
            <a:chExt cx="3904109" cy="240030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2372866"/>
              <a:ext cx="2143125" cy="2143125"/>
            </a:xfrm>
            <a:prstGeom prst="roundRect">
              <a:avLst>
                <a:gd name="adj" fmla="val 16667"/>
              </a:avLst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71109" y="2228850"/>
              <a:ext cx="1905000" cy="2400300"/>
            </a:xfrm>
            <a:prstGeom prst="roundRect">
              <a:avLst>
                <a:gd name="adj" fmla="val 16667"/>
              </a:avLst>
            </a:prstGeom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bldLvl="0" animBg="1"/>
      <p:bldP spid="2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7993" y="3429000"/>
            <a:ext cx="2870430" cy="3096344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grpSp>
        <p:nvGrpSpPr>
          <p:cNvPr id="31" name="그룹 30"/>
          <p:cNvGrpSpPr/>
          <p:nvPr/>
        </p:nvGrpSpPr>
        <p:grpSpPr>
          <a:xfrm>
            <a:off x="934947" y="1214992"/>
            <a:ext cx="4537153" cy="2610052"/>
            <a:chOff x="556667" y="800708"/>
            <a:chExt cx="4213117" cy="221400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627784" y="872716"/>
              <a:ext cx="2142000" cy="2142000"/>
            </a:xfrm>
            <a:prstGeom prst="roundRect">
              <a:avLst>
                <a:gd name="adj" fmla="val 16667"/>
              </a:avLst>
            </a:prstGeom>
            <a:ln w="9525" cap="flat" cmpd="sng">
              <a:solidFill>
                <a:srgbClr val="3B3838"/>
              </a:solidFill>
              <a:prstDash val="solid"/>
              <a:round/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6667" y="800708"/>
              <a:ext cx="2143125" cy="2143125"/>
            </a:xfrm>
            <a:prstGeom prst="roundRect">
              <a:avLst>
                <a:gd name="adj" fmla="val 16667"/>
              </a:avLst>
            </a:prstGeom>
            <a:ln w="25400" cap="flat" cmpd="sng">
              <a:solidFill>
                <a:srgbClr val="3B3838"/>
              </a:solidFill>
              <a:prstDash val="solid"/>
              <a:rou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bldLvl="0" animBg="1"/>
      <p:bldP spid="3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0613" y="2569916"/>
            <a:ext cx="1578804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팀과 조원소개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2261" y="2919797"/>
            <a:ext cx="1159704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아이디어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0613" y="3269678"/>
            <a:ext cx="2055054" cy="26649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왜 스마트시계인가?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40613" y="3608414"/>
            <a:ext cx="2377038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 </a:t>
            </a:r>
            <a:r>
              <a:rPr lang="ko-KR" altLang="en-US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관련이론 및 실현가능성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0613" y="3958458"/>
            <a:ext cx="1948413" cy="26291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</a:t>
            </a:r>
            <a:r>
              <a:rPr lang="ko-KR" altLang="en-US" sz="1200" spc="305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조원별</a:t>
            </a:r>
            <a:r>
              <a:rPr lang="ko-KR" altLang="en-US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예상디자인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1973" y="1988840"/>
            <a:ext cx="988042" cy="25391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0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프로젝트 기획</a:t>
            </a:r>
            <a:endParaRPr lang="ko-KR" altLang="en-US" sz="105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3143652" y="4294929"/>
            <a:ext cx="2556284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Ⅵ </a:t>
            </a:r>
            <a:r>
              <a:rPr lang="ko-KR" altLang="en-US" sz="12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역할분담 및 향후일정</a:t>
            </a:r>
            <a:endParaRPr lang="ko-KR" altLang="en-US" sz="1200" spc="305" dirty="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2" name="TextBox 7"/>
          <p:cNvSpPr txBox="1"/>
          <p:nvPr/>
        </p:nvSpPr>
        <p:spPr>
          <a:xfrm>
            <a:off x="827584" y="1727972"/>
            <a:ext cx="324036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spc="143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1.</a:t>
            </a:r>
            <a:r>
              <a:rPr lang="ko-KR" altLang="en-US" sz="2400" spc="143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일정등록</a:t>
            </a:r>
            <a:endParaRPr lang="en-US" altLang="ko-KR" sz="2400" spc="1431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ACF63A-5CF5-401D-B0B5-444C195AA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2513" y="617828"/>
            <a:ext cx="1975791" cy="184804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BE888ACC-C913-44C0-825C-0E023F5E3D27}"/>
              </a:ext>
            </a:extLst>
          </p:cNvPr>
          <p:cNvSpPr txBox="1"/>
          <p:nvPr/>
        </p:nvSpPr>
        <p:spPr>
          <a:xfrm>
            <a:off x="827584" y="5234756"/>
            <a:ext cx="648072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spc="143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3.</a:t>
            </a:r>
            <a:r>
              <a:rPr lang="ko-KR" altLang="en-US" sz="2400" spc="1431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푸쉬</a:t>
            </a:r>
            <a:r>
              <a:rPr lang="ko-KR" altLang="en-US" sz="2400" spc="143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알림</a:t>
            </a:r>
            <a:endParaRPr lang="en-US" altLang="ko-KR" sz="2400" spc="1431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4EB7812-2EE4-411F-97C5-F8A6A732BACC}"/>
              </a:ext>
            </a:extLst>
          </p:cNvPr>
          <p:cNvSpPr txBox="1"/>
          <p:nvPr/>
        </p:nvSpPr>
        <p:spPr>
          <a:xfrm>
            <a:off x="802736" y="3481364"/>
            <a:ext cx="4032448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spc="143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2.</a:t>
            </a:r>
            <a:r>
              <a:rPr lang="ko-KR" altLang="en-US" sz="2400" spc="143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실시간 동기화</a:t>
            </a:r>
            <a:endParaRPr lang="en-US" altLang="ko-KR" sz="2400" spc="1431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F53EA6-95C4-4099-9E51-5727A7C227DD}"/>
              </a:ext>
            </a:extLst>
          </p:cNvPr>
          <p:cNvGrpSpPr/>
          <p:nvPr/>
        </p:nvGrpSpPr>
        <p:grpSpPr>
          <a:xfrm>
            <a:off x="5353638" y="2770822"/>
            <a:ext cx="2911079" cy="1696452"/>
            <a:chOff x="539552" y="781818"/>
            <a:chExt cx="4027203" cy="214312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9474085-F843-4BF3-8134-74B83B843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9552" y="781818"/>
              <a:ext cx="2143125" cy="2143125"/>
            </a:xfrm>
            <a:prstGeom prst="roundRect">
              <a:avLst>
                <a:gd name="adj" fmla="val 16667"/>
              </a:avLst>
            </a:prstGeom>
          </p:spPr>
        </p:pic>
        <p:pic>
          <p:nvPicPr>
            <p:cNvPr id="20" name="그림 20">
              <a:extLst>
                <a:ext uri="{FF2B5EF4-FFF2-40B4-BE49-F238E27FC236}">
                  <a16:creationId xmlns:a16="http://schemas.microsoft.com/office/drawing/2014/main" id="{A64B945C-2D33-4A8F-82C3-A56903076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3126">
              <a:off x="2277803" y="1242749"/>
              <a:ext cx="2288952" cy="1566501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9A0FF03-3B17-4F42-8A93-9D189F887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13" y="4772398"/>
            <a:ext cx="1848045" cy="184804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2632503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Ⅳ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관련이론 및 실현가능성</a:t>
            </a: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0"/>
              <a:ext cx="1685387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6156" y="4490231"/>
            <a:ext cx="2143125" cy="2143125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9000" t="5570" r="19930" b="11120"/>
          <a:stretch>
            <a:fillRect/>
          </a:stretch>
        </p:blipFill>
        <p:spPr>
          <a:xfrm>
            <a:off x="1439652" y="1052736"/>
            <a:ext cx="4896544" cy="4068958"/>
          </a:xfrm>
          <a:prstGeom prst="roundRect">
            <a:avLst>
              <a:gd name="adj" fmla="val 16667"/>
            </a:avLst>
          </a:prstGeom>
          <a:ln w="508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51749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김동욱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A11761BD-3B70-4BA9-893E-8DBF3B082A27}"/>
              </a:ext>
            </a:extLst>
          </p:cNvPr>
          <p:cNvSpPr/>
          <p:nvPr/>
        </p:nvSpPr>
        <p:spPr>
          <a:xfrm>
            <a:off x="1883771" y="941435"/>
            <a:ext cx="6258757" cy="57926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8DD0205-ABBF-41AA-8FE6-199DE6DEE3DE}"/>
              </a:ext>
            </a:extLst>
          </p:cNvPr>
          <p:cNvSpPr/>
          <p:nvPr/>
        </p:nvSpPr>
        <p:spPr>
          <a:xfrm>
            <a:off x="2286686" y="1285445"/>
            <a:ext cx="5377650" cy="5104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7CFE9EC-BEB4-49D6-AFE2-7189A6709F04}"/>
              </a:ext>
            </a:extLst>
          </p:cNvPr>
          <p:cNvCxnSpPr>
            <a:cxnSpLocks/>
          </p:cNvCxnSpPr>
          <p:nvPr/>
        </p:nvCxnSpPr>
        <p:spPr>
          <a:xfrm>
            <a:off x="2532795" y="2014539"/>
            <a:ext cx="276364" cy="312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2A597B4-763A-4A86-93B3-6EA63276CDDA}"/>
              </a:ext>
            </a:extLst>
          </p:cNvPr>
          <p:cNvCxnSpPr>
            <a:stCxn id="71" idx="2"/>
            <a:endCxn id="72" idx="2"/>
          </p:cNvCxnSpPr>
          <p:nvPr/>
        </p:nvCxnSpPr>
        <p:spPr>
          <a:xfrm>
            <a:off x="1883771" y="3837775"/>
            <a:ext cx="4029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3AAE40C-99E5-48FB-B952-9AB9708B7791}"/>
              </a:ext>
            </a:extLst>
          </p:cNvPr>
          <p:cNvCxnSpPr>
            <a:cxnSpLocks/>
          </p:cNvCxnSpPr>
          <p:nvPr/>
        </p:nvCxnSpPr>
        <p:spPr>
          <a:xfrm flipV="1">
            <a:off x="3435658" y="6070225"/>
            <a:ext cx="164034" cy="263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1F0065B-4235-4958-823C-C93C48367FE8}"/>
              </a:ext>
            </a:extLst>
          </p:cNvPr>
          <p:cNvCxnSpPr>
            <a:stCxn id="71" idx="4"/>
            <a:endCxn id="72" idx="4"/>
          </p:cNvCxnSpPr>
          <p:nvPr/>
        </p:nvCxnSpPr>
        <p:spPr>
          <a:xfrm flipH="1" flipV="1">
            <a:off x="4975511" y="6390105"/>
            <a:ext cx="37639" cy="3440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0282651-E41B-406F-95C1-50DE3CAF1C99}"/>
              </a:ext>
            </a:extLst>
          </p:cNvPr>
          <p:cNvCxnSpPr>
            <a:cxnSpLocks/>
          </p:cNvCxnSpPr>
          <p:nvPr/>
        </p:nvCxnSpPr>
        <p:spPr>
          <a:xfrm flipH="1" flipV="1">
            <a:off x="6297021" y="6021793"/>
            <a:ext cx="231765" cy="3117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5240FA7-94A1-47B9-B707-CE2940216B97}"/>
              </a:ext>
            </a:extLst>
          </p:cNvPr>
          <p:cNvCxnSpPr>
            <a:stCxn id="71" idx="6"/>
            <a:endCxn id="72" idx="6"/>
          </p:cNvCxnSpPr>
          <p:nvPr/>
        </p:nvCxnSpPr>
        <p:spPr>
          <a:xfrm flipH="1">
            <a:off x="7664336" y="3837775"/>
            <a:ext cx="47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1F3B003-3208-4898-96F1-E41B4B00F09C}"/>
              </a:ext>
            </a:extLst>
          </p:cNvPr>
          <p:cNvCxnSpPr>
            <a:cxnSpLocks/>
          </p:cNvCxnSpPr>
          <p:nvPr/>
        </p:nvCxnSpPr>
        <p:spPr>
          <a:xfrm flipH="1">
            <a:off x="6455910" y="1508381"/>
            <a:ext cx="311518" cy="2432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B164082-FCE0-43FA-8E5C-CAE974722F98}"/>
              </a:ext>
            </a:extLst>
          </p:cNvPr>
          <p:cNvCxnSpPr>
            <a:stCxn id="71" idx="0"/>
          </p:cNvCxnSpPr>
          <p:nvPr/>
        </p:nvCxnSpPr>
        <p:spPr>
          <a:xfrm flipH="1">
            <a:off x="5013149" y="941435"/>
            <a:ext cx="1" cy="344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FB91DF-B3E9-44F6-8831-DC2997F8FDD6}"/>
              </a:ext>
            </a:extLst>
          </p:cNvPr>
          <p:cNvSpPr/>
          <p:nvPr/>
        </p:nvSpPr>
        <p:spPr>
          <a:xfrm>
            <a:off x="4945970" y="943092"/>
            <a:ext cx="331182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FBF6AF0-8FF5-44CA-A2F0-CCD4913E43B5}"/>
              </a:ext>
            </a:extLst>
          </p:cNvPr>
          <p:cNvSpPr/>
          <p:nvPr/>
        </p:nvSpPr>
        <p:spPr>
          <a:xfrm rot="666191">
            <a:off x="5323760" y="995008"/>
            <a:ext cx="309504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AA38B4-47F7-48BB-A410-BE82F3126F05}"/>
              </a:ext>
            </a:extLst>
          </p:cNvPr>
          <p:cNvSpPr/>
          <p:nvPr/>
        </p:nvSpPr>
        <p:spPr>
          <a:xfrm rot="1296192">
            <a:off x="5676377" y="1084314"/>
            <a:ext cx="332088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706C3F-CDF2-4AB3-8245-A06F7DCA27DE}"/>
              </a:ext>
            </a:extLst>
          </p:cNvPr>
          <p:cNvSpPr/>
          <p:nvPr/>
        </p:nvSpPr>
        <p:spPr>
          <a:xfrm rot="2268401">
            <a:off x="6040300" y="1229510"/>
            <a:ext cx="288713" cy="34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882AEF-9376-4EA5-9B4A-2E3B7A102A80}"/>
              </a:ext>
            </a:extLst>
          </p:cNvPr>
          <p:cNvSpPr/>
          <p:nvPr/>
        </p:nvSpPr>
        <p:spPr>
          <a:xfrm rot="2680319">
            <a:off x="6335787" y="1374031"/>
            <a:ext cx="284550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9B9473D-A025-4912-A998-ACD64D005440}"/>
              </a:ext>
            </a:extLst>
          </p:cNvPr>
          <p:cNvSpPr/>
          <p:nvPr/>
        </p:nvSpPr>
        <p:spPr>
          <a:xfrm>
            <a:off x="2808917" y="1722480"/>
            <a:ext cx="4315211" cy="432605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416DF2-8212-4A2C-8316-8FA5535F91A7}"/>
              </a:ext>
            </a:extLst>
          </p:cNvPr>
          <p:cNvSpPr txBox="1"/>
          <p:nvPr/>
        </p:nvSpPr>
        <p:spPr>
          <a:xfrm>
            <a:off x="4749144" y="1342112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65FDE1-3336-4E3F-81B7-C279353651D3}"/>
              </a:ext>
            </a:extLst>
          </p:cNvPr>
          <p:cNvSpPr txBox="1"/>
          <p:nvPr/>
        </p:nvSpPr>
        <p:spPr>
          <a:xfrm>
            <a:off x="6091726" y="1692809"/>
            <a:ext cx="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C79A58-EBCC-43B5-939E-B06E43A402B0}"/>
              </a:ext>
            </a:extLst>
          </p:cNvPr>
          <p:cNvSpPr txBox="1"/>
          <p:nvPr/>
        </p:nvSpPr>
        <p:spPr>
          <a:xfrm>
            <a:off x="6832554" y="2447459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E7C31A-EF48-4D35-8922-D86D3499E5EE}"/>
              </a:ext>
            </a:extLst>
          </p:cNvPr>
          <p:cNvSpPr txBox="1"/>
          <p:nvPr/>
        </p:nvSpPr>
        <p:spPr>
          <a:xfrm>
            <a:off x="7101201" y="365476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CE9ADF-35A8-4AE9-9363-3592B5520B37}"/>
              </a:ext>
            </a:extLst>
          </p:cNvPr>
          <p:cNvSpPr txBox="1"/>
          <p:nvPr/>
        </p:nvSpPr>
        <p:spPr>
          <a:xfrm>
            <a:off x="6877446" y="4750497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BB5FCA9-18F4-42F2-AF03-141505B0F742}"/>
              </a:ext>
            </a:extLst>
          </p:cNvPr>
          <p:cNvCxnSpPr>
            <a:cxnSpLocks/>
          </p:cNvCxnSpPr>
          <p:nvPr/>
        </p:nvCxnSpPr>
        <p:spPr>
          <a:xfrm flipH="1" flipV="1">
            <a:off x="7247269" y="5170208"/>
            <a:ext cx="348409" cy="2618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BC9EF9C-18F2-4A2C-A5EF-88907F198134}"/>
              </a:ext>
            </a:extLst>
          </p:cNvPr>
          <p:cNvSpPr txBox="1"/>
          <p:nvPr/>
        </p:nvSpPr>
        <p:spPr>
          <a:xfrm>
            <a:off x="6010001" y="5637019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4F664E-AEBD-43C0-B036-7ACA9B58C273}"/>
              </a:ext>
            </a:extLst>
          </p:cNvPr>
          <p:cNvSpPr txBox="1"/>
          <p:nvPr/>
        </p:nvSpPr>
        <p:spPr>
          <a:xfrm>
            <a:off x="4792337" y="6020773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64BEAC-C9B7-4437-ADD6-0489F1B1ADEC}"/>
              </a:ext>
            </a:extLst>
          </p:cNvPr>
          <p:cNvSpPr txBox="1"/>
          <p:nvPr/>
        </p:nvSpPr>
        <p:spPr>
          <a:xfrm>
            <a:off x="3520705" y="5702788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CBE78A-C064-4970-9CA3-3D22F630F3B9}"/>
              </a:ext>
            </a:extLst>
          </p:cNvPr>
          <p:cNvSpPr txBox="1"/>
          <p:nvPr/>
        </p:nvSpPr>
        <p:spPr>
          <a:xfrm>
            <a:off x="2685776" y="4744728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1B8254-8DB4-4C98-AD1A-7365A0F80E23}"/>
              </a:ext>
            </a:extLst>
          </p:cNvPr>
          <p:cNvSpPr txBox="1"/>
          <p:nvPr/>
        </p:nvSpPr>
        <p:spPr>
          <a:xfrm>
            <a:off x="2380287" y="365920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B4DBD2C-E6B6-44D5-A140-6BF88294A798}"/>
              </a:ext>
            </a:extLst>
          </p:cNvPr>
          <p:cNvSpPr txBox="1"/>
          <p:nvPr/>
        </p:nvSpPr>
        <p:spPr>
          <a:xfrm>
            <a:off x="2745524" y="2354642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111BF-9AA1-4B8A-B3A2-D33184CBC799}"/>
              </a:ext>
            </a:extLst>
          </p:cNvPr>
          <p:cNvSpPr txBox="1"/>
          <p:nvPr/>
        </p:nvSpPr>
        <p:spPr>
          <a:xfrm>
            <a:off x="3599692" y="158043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388DAD-814D-49D0-8D8B-761CF5E292A7}"/>
              </a:ext>
            </a:extLst>
          </p:cNvPr>
          <p:cNvCxnSpPr>
            <a:cxnSpLocks/>
          </p:cNvCxnSpPr>
          <p:nvPr/>
        </p:nvCxnSpPr>
        <p:spPr>
          <a:xfrm flipV="1">
            <a:off x="2286686" y="5168758"/>
            <a:ext cx="357607" cy="263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3ABFDF5-F15E-4DE9-8B3B-0376328CFA59}"/>
              </a:ext>
            </a:extLst>
          </p:cNvPr>
          <p:cNvCxnSpPr>
            <a:cxnSpLocks/>
          </p:cNvCxnSpPr>
          <p:nvPr/>
        </p:nvCxnSpPr>
        <p:spPr>
          <a:xfrm>
            <a:off x="3655963" y="1177126"/>
            <a:ext cx="104552" cy="387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5D4FD30-3BE2-4918-A8DF-A4F1689C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70" y="603383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7F4110BC-19DD-4974-984F-FCBE4775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13" y="596734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BD870A1E-7D1C-49BA-954A-D8F1079E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11" y="525610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8CDAFCEF-9473-449A-B0E9-8A1C9022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21" y="427751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EDACF4C3-96DB-46D6-8E54-57604D1E3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87" y="307230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3F81708A-3958-4CF2-8595-7F60D356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48" y="1960457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183EED7E-E9A8-4F11-9F11-B0A10275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80" y="147737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29152549-CC21-4404-B4BB-2C53069A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44" y="1495298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3A252B3-4C5F-4341-A4F2-6CC83EEA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8" y="2015877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D584E3CD-55B4-45FD-AC8A-E84E55A1F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79" y="296668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5F3AB653-62A1-424D-B9B6-721C4506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49" y="430064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D9DA8260-31A8-4787-8D24-9DE27D9B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73" y="536792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33C7A20-1E67-4277-9FC8-E42A10244227}"/>
              </a:ext>
            </a:extLst>
          </p:cNvPr>
          <p:cNvSpPr txBox="1"/>
          <p:nvPr/>
        </p:nvSpPr>
        <p:spPr>
          <a:xfrm>
            <a:off x="4306801" y="3508826"/>
            <a:ext cx="160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8D3883C-4442-486E-A78E-B300057252A5}"/>
              </a:ext>
            </a:extLst>
          </p:cNvPr>
          <p:cNvSpPr/>
          <p:nvPr/>
        </p:nvSpPr>
        <p:spPr>
          <a:xfrm>
            <a:off x="4048717" y="3072304"/>
            <a:ext cx="1867603" cy="120521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42224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김원중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2E0A49-3B9D-430F-AC79-5AD37ECF16DD}"/>
              </a:ext>
            </a:extLst>
          </p:cNvPr>
          <p:cNvGrpSpPr/>
          <p:nvPr/>
        </p:nvGrpSpPr>
        <p:grpSpPr>
          <a:xfrm>
            <a:off x="1115616" y="2420888"/>
            <a:ext cx="4392487" cy="3686698"/>
            <a:chOff x="1943709" y="2132856"/>
            <a:chExt cx="4392487" cy="368669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9C1646-DBD5-426B-A9C6-066280B0FEED}"/>
                </a:ext>
              </a:extLst>
            </p:cNvPr>
            <p:cNvSpPr/>
            <p:nvPr/>
          </p:nvSpPr>
          <p:spPr>
            <a:xfrm>
              <a:off x="1943709" y="2132856"/>
              <a:ext cx="4392487" cy="368669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2CCC1A-71EA-4695-8E94-6F115A318551}"/>
                </a:ext>
              </a:extLst>
            </p:cNvPr>
            <p:cNvSpPr/>
            <p:nvPr/>
          </p:nvSpPr>
          <p:spPr>
            <a:xfrm>
              <a:off x="2145922" y="2367484"/>
              <a:ext cx="3988059" cy="106679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93235A-06D0-4872-9C8C-6B025EE38A0C}"/>
                </a:ext>
              </a:extLst>
            </p:cNvPr>
            <p:cNvSpPr/>
            <p:nvPr/>
          </p:nvSpPr>
          <p:spPr>
            <a:xfrm>
              <a:off x="2142171" y="3560124"/>
              <a:ext cx="1799318" cy="87698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596828D-E993-4E4C-9BBB-F3509CBDA1FF}"/>
                </a:ext>
              </a:extLst>
            </p:cNvPr>
            <p:cNvSpPr/>
            <p:nvPr/>
          </p:nvSpPr>
          <p:spPr>
            <a:xfrm>
              <a:off x="4338415" y="3560124"/>
              <a:ext cx="1799318" cy="87698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5AC9E9E9-47E7-4179-91D0-6D801545A609}"/>
              </a:ext>
            </a:extLst>
          </p:cNvPr>
          <p:cNvSpPr/>
          <p:nvPr/>
        </p:nvSpPr>
        <p:spPr>
          <a:xfrm>
            <a:off x="1115616" y="1196752"/>
            <a:ext cx="5508612" cy="1224136"/>
          </a:xfrm>
          <a:prstGeom prst="flowChartInputOutp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86DF5C3-2349-4C10-A4F0-F4D885067B77}"/>
              </a:ext>
            </a:extLst>
          </p:cNvPr>
          <p:cNvCxnSpPr/>
          <p:nvPr/>
        </p:nvCxnSpPr>
        <p:spPr>
          <a:xfrm>
            <a:off x="6624228" y="1196752"/>
            <a:ext cx="0" cy="37444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0897A9-5651-4E54-8158-7B85B2C0E104}"/>
              </a:ext>
            </a:extLst>
          </p:cNvPr>
          <p:cNvCxnSpPr/>
          <p:nvPr/>
        </p:nvCxnSpPr>
        <p:spPr>
          <a:xfrm flipH="1">
            <a:off x="5508103" y="4941168"/>
            <a:ext cx="1116125" cy="11664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00C09F-932C-453E-BE9C-D54C74109539}"/>
              </a:ext>
            </a:extLst>
          </p:cNvPr>
          <p:cNvSpPr txBox="1"/>
          <p:nvPr/>
        </p:nvSpPr>
        <p:spPr>
          <a:xfrm>
            <a:off x="2094628" y="300984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현재 시간표시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0B8F10-C103-4278-B575-3C9F42EEA684}"/>
              </a:ext>
            </a:extLst>
          </p:cNvPr>
          <p:cNvSpPr txBox="1"/>
          <p:nvPr/>
        </p:nvSpPr>
        <p:spPr>
          <a:xfrm>
            <a:off x="1397531" y="4037398"/>
            <a:ext cx="191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약속시간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500FE-35FB-49B4-9823-1F6EB1706AA4}"/>
              </a:ext>
            </a:extLst>
          </p:cNvPr>
          <p:cNvSpPr txBox="1"/>
          <p:nvPr/>
        </p:nvSpPr>
        <p:spPr>
          <a:xfrm>
            <a:off x="3771524" y="4098747"/>
            <a:ext cx="153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각종 정보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51749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신세규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8091" y="782706"/>
            <a:ext cx="6660231" cy="5292588"/>
            <a:chOff x="539550" y="3973"/>
            <a:chExt cx="8352927" cy="6664667"/>
          </a:xfrm>
        </p:grpSpPr>
        <p:sp>
          <p:nvSpPr>
            <p:cNvPr id="38" name="타원 57"/>
            <p:cNvSpPr/>
            <p:nvPr/>
          </p:nvSpPr>
          <p:spPr>
            <a:xfrm>
              <a:off x="1364251" y="242640"/>
              <a:ext cx="6372000" cy="6372000"/>
            </a:xfrm>
            <a:prstGeom prst="ellipse">
              <a:avLst/>
            </a:prstGeom>
            <a:pattFill prst="solidDmnd">
              <a:fgClr>
                <a:schemeClr val="tx1">
                  <a:lumMod val="75000"/>
                  <a:lumOff val="25000"/>
                </a:schemeClr>
              </a:fgClr>
              <a:bgClr>
                <a:schemeClr val="tx1"/>
              </a:bgClr>
            </a:patt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도넛 15"/>
            <p:cNvSpPr/>
            <p:nvPr/>
          </p:nvSpPr>
          <p:spPr>
            <a:xfrm>
              <a:off x="1282619" y="188640"/>
              <a:ext cx="6480000" cy="6480000"/>
            </a:xfrm>
            <a:prstGeom prst="donut">
              <a:avLst>
                <a:gd name="adj" fmla="val 7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39550" y="3973"/>
              <a:ext cx="8352927" cy="6521371"/>
              <a:chOff x="539552" y="3973"/>
              <a:chExt cx="8352927" cy="6521371"/>
            </a:xfrm>
          </p:grpSpPr>
          <p:sp>
            <p:nvSpPr>
              <p:cNvPr id="41" name="직사각형 38"/>
              <p:cNvSpPr/>
              <p:nvPr/>
            </p:nvSpPr>
            <p:spPr>
              <a:xfrm>
                <a:off x="3131840" y="1196752"/>
                <a:ext cx="2880320" cy="1323439"/>
              </a:xfrm>
              <a:prstGeom prst="rect">
                <a:avLst/>
              </a:prstGeom>
              <a:pattFill prst="solid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TextBox 37"/>
              <p:cNvSpPr txBox="1"/>
              <p:nvPr/>
            </p:nvSpPr>
            <p:spPr>
              <a:xfrm>
                <a:off x="3131838" y="1169454"/>
                <a:ext cx="2880323" cy="3184586"/>
              </a:xfrm>
              <a:prstGeom prst="rect">
                <a:avLst/>
              </a:prstGeom>
              <a:noFill/>
              <a:ln>
                <a:solidFill>
                  <a:schemeClr val="bg1">
                    <a:alpha val="0"/>
                  </a:schemeClr>
                </a:solidFill>
              </a:ln>
              <a:effectLst>
                <a:glow rad="127000">
                  <a:schemeClr val="accent1">
                    <a:alpha val="15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8000" b="1">
                    <a:pattFill prst="solidDmnd">
                      <a:fgClr>
                        <a:schemeClr val="tx1"/>
                      </a:fgClr>
                      <a:bgClr>
                        <a:srgbClr val="0000FF"/>
                      </a:bgClr>
                    </a:pattFill>
                    <a:effectLst>
                      <a:reflection stA="0" endPos="65000" dist="50800" dir="5400000" sy="-100000" algn="bl" rotWithShape="0"/>
                    </a:effectLst>
                  </a:rPr>
                  <a:t>11:24</a:t>
                </a:r>
                <a:endParaRPr lang="ko-KR" altLang="en-US" sz="8000" b="1">
                  <a:pattFill prst="solidDmnd">
                    <a:fgClr>
                      <a:schemeClr val="tx1"/>
                    </a:fgClr>
                    <a:bgClr>
                      <a:srgbClr val="0000FF"/>
                    </a:bgClr>
                  </a:pattFill>
                  <a:effectLst>
                    <a:reflection stA="0" endPos="65000" dist="50800" dir="5400000" sy="-100000" algn="bl" rotWithShape="0"/>
                  </a:effectLst>
                </a:endParaRPr>
              </a:p>
            </p:txBody>
          </p:sp>
          <p:sp>
            <p:nvSpPr>
              <p:cNvPr id="43" name="직사각형 44"/>
              <p:cNvSpPr/>
              <p:nvPr/>
            </p:nvSpPr>
            <p:spPr>
              <a:xfrm>
                <a:off x="2195736" y="2772078"/>
                <a:ext cx="4392488" cy="1323439"/>
              </a:xfrm>
              <a:prstGeom prst="rect">
                <a:avLst/>
              </a:prstGeom>
              <a:pattFill prst="solid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TextBox 45"/>
              <p:cNvSpPr txBox="1"/>
              <p:nvPr/>
            </p:nvSpPr>
            <p:spPr>
              <a:xfrm>
                <a:off x="1960211" y="2949348"/>
                <a:ext cx="5397020" cy="1384393"/>
              </a:xfrm>
              <a:prstGeom prst="rect">
                <a:avLst/>
              </a:prstGeom>
              <a:noFill/>
              <a:ln>
                <a:solidFill>
                  <a:schemeClr val="bg1">
                    <a:alpha val="0"/>
                  </a:schemeClr>
                </a:solidFill>
              </a:ln>
              <a:effectLst>
                <a:glow rad="127000">
                  <a:schemeClr val="accent1">
                    <a:alpha val="15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6600" b="1">
                    <a:pattFill prst="solidDmnd">
                      <a:fgClr>
                        <a:schemeClr val="tx1"/>
                      </a:fgClr>
                      <a:bgClr>
                        <a:srgbClr val="0000FF"/>
                      </a:bgClr>
                    </a:pattFill>
                    <a:effectLst>
                      <a:reflection stA="0" endPos="65000" dist="50800" dir="5400000" sy="-100000" algn="bl" rotWithShape="0"/>
                    </a:effectLst>
                  </a:rPr>
                  <a:t>C</a:t>
                </a:r>
                <a:r>
                  <a:rPr lang="ko-KR" altLang="en-US" sz="6600" b="1">
                    <a:pattFill prst="solidDmnd">
                      <a:fgClr>
                        <a:schemeClr val="tx1"/>
                      </a:fgClr>
                      <a:bgClr>
                        <a:srgbClr val="0000FF"/>
                      </a:bgClr>
                    </a:pattFill>
                    <a:effectLst>
                      <a:reflection stA="0" endPos="65000" dist="50800" dir="5400000" sy="-100000" algn="bl" rotWithShape="0"/>
                    </a:effectLst>
                  </a:rPr>
                  <a:t>언어공부</a:t>
                </a:r>
              </a:p>
            </p:txBody>
          </p:sp>
          <p:sp>
            <p:nvSpPr>
              <p:cNvPr id="45" name="직사각형 46"/>
              <p:cNvSpPr/>
              <p:nvPr/>
            </p:nvSpPr>
            <p:spPr>
              <a:xfrm>
                <a:off x="3788296" y="4458473"/>
                <a:ext cx="1287760" cy="1323439"/>
              </a:xfrm>
              <a:prstGeom prst="rect">
                <a:avLst/>
              </a:prstGeom>
              <a:pattFill prst="solid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포인트가 12개인 별 47"/>
              <p:cNvSpPr/>
              <p:nvPr/>
            </p:nvSpPr>
            <p:spPr>
              <a:xfrm>
                <a:off x="3779912" y="4437112"/>
                <a:ext cx="1327956" cy="1381799"/>
              </a:xfrm>
              <a:prstGeom prst="star12">
                <a:avLst>
                  <a:gd name="adj" fmla="val 37500"/>
                </a:avLst>
              </a:prstGeom>
              <a:pattFill prst="solidDmnd">
                <a:fgClr>
                  <a:srgbClr val="FFFF00"/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en-US" altLang="ko-KR" sz="9600">
                    <a:pattFill prst="solidDmnd">
                      <a:fgClr>
                        <a:srgbClr val="FF0000"/>
                      </a:fgClr>
                      <a:bgClr>
                        <a:schemeClr val="tx1"/>
                      </a:bgClr>
                    </a:pattFill>
                  </a:rPr>
                  <a:t>6</a:t>
                </a:r>
                <a:endParaRPr lang="ko-KR" altLang="en-US" sz="9600">
                  <a:pattFill prst="solidDmnd">
                    <a:fgClr>
                      <a:srgbClr val="FF0000"/>
                    </a:fgClr>
                    <a:bgClr>
                      <a:schemeClr val="tx1"/>
                    </a:bgClr>
                  </a:pattFill>
                </a:endParaRPr>
              </a:p>
            </p:txBody>
          </p:sp>
          <p:cxnSp>
            <p:nvCxnSpPr>
              <p:cNvPr id="47" name="직선 연결선 54"/>
              <p:cNvCxnSpPr>
                <a:stCxn id="39" idx="0"/>
                <a:endCxn id="39" idx="0"/>
              </p:cNvCxnSpPr>
              <p:nvPr/>
            </p:nvCxnSpPr>
            <p:spPr>
              <a:xfrm>
                <a:off x="4522619" y="1886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2"/>
              <p:cNvCxnSpPr/>
              <p:nvPr/>
            </p:nvCxnSpPr>
            <p:spPr>
              <a:xfrm flipH="1">
                <a:off x="7736251" y="242640"/>
                <a:ext cx="148117" cy="628270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3"/>
              <p:cNvSpPr txBox="1"/>
              <p:nvPr/>
            </p:nvSpPr>
            <p:spPr>
              <a:xfrm>
                <a:off x="7853930" y="2132855"/>
                <a:ext cx="1038547" cy="457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/>
                  <a:t>21cm</a:t>
                </a:r>
                <a:endParaRPr lang="ko-KR" altLang="en-US"/>
              </a:p>
            </p:txBody>
          </p:sp>
          <p:cxnSp>
            <p:nvCxnSpPr>
              <p:cNvPr id="50" name="직선 화살표 연결선 5"/>
              <p:cNvCxnSpPr/>
              <p:nvPr/>
            </p:nvCxnSpPr>
            <p:spPr>
              <a:xfrm>
                <a:off x="539552" y="1196752"/>
                <a:ext cx="0" cy="864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6"/>
              <p:cNvSpPr txBox="1"/>
              <p:nvPr/>
            </p:nvSpPr>
            <p:spPr>
              <a:xfrm>
                <a:off x="683565" y="1556790"/>
                <a:ext cx="680683" cy="806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/>
                  <a:t>3cm</a:t>
                </a:r>
                <a:endParaRPr lang="ko-KR" altLang="en-US"/>
              </a:p>
            </p:txBody>
          </p:sp>
          <p:cxnSp>
            <p:nvCxnSpPr>
              <p:cNvPr id="52" name="직선 화살표 연결선 8"/>
              <p:cNvCxnSpPr/>
              <p:nvPr/>
            </p:nvCxnSpPr>
            <p:spPr>
              <a:xfrm>
                <a:off x="3275856" y="188640"/>
                <a:ext cx="2592288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18"/>
              <p:cNvSpPr txBox="1"/>
              <p:nvPr/>
            </p:nvSpPr>
            <p:spPr>
              <a:xfrm>
                <a:off x="5963243" y="3973"/>
                <a:ext cx="2281163" cy="451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/>
                  <a:t>12, 18, 3 cm</a:t>
                </a:r>
                <a:endParaRPr lang="ko-KR" altLang="en-US"/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942224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조원별 예상디자인 - 임예지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39"/>
              <a:ext cx="1685387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5" name="그림 3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743960" y="1376772"/>
            <a:ext cx="5656079" cy="4104456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2361198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Ⅵ </a:t>
            </a:r>
            <a:r>
              <a:rPr lang="ko-KR" altLang="en-US" sz="1300" spc="33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역할분담 및 향후일정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7F3FDE4-B4B6-42AC-9DB5-0763DB1AD042}"/>
              </a:ext>
            </a:extLst>
          </p:cNvPr>
          <p:cNvGrpSpPr/>
          <p:nvPr/>
        </p:nvGrpSpPr>
        <p:grpSpPr>
          <a:xfrm>
            <a:off x="680286" y="1416526"/>
            <a:ext cx="6303982" cy="4094343"/>
            <a:chOff x="837953" y="1916452"/>
            <a:chExt cx="6303982" cy="4094343"/>
          </a:xfrm>
        </p:grpSpPr>
        <p:sp>
          <p:nvSpPr>
            <p:cNvPr id="31" name="텍스트상자 8">
              <a:extLst>
                <a:ext uri="{FF2B5EF4-FFF2-40B4-BE49-F238E27FC236}">
                  <a16:creationId xmlns:a16="http://schemas.microsoft.com/office/drawing/2014/main" id="{3049270E-DCA7-4D6B-A1F2-D8407761BD4F}"/>
                </a:ext>
              </a:extLst>
            </p:cNvPr>
            <p:cNvSpPr txBox="1"/>
            <p:nvPr/>
          </p:nvSpPr>
          <p:spPr>
            <a:xfrm>
              <a:off x="3017986" y="1916452"/>
              <a:ext cx="41239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ko-KR" altLang="en-US" dirty="0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서버프로그래밍과 </a:t>
              </a:r>
              <a:endParaRPr lang="en-US" altLang="ko-KR" dirty="0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ko-KR" altLang="en-US" dirty="0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동기화 이론 조사</a:t>
              </a:r>
              <a:endParaRPr lang="en-US" altLang="ko-KR" dirty="0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</p:txBody>
        </p:sp>
        <p:sp>
          <p:nvSpPr>
            <p:cNvPr id="32" name="텍스트상자 8">
              <a:extLst>
                <a:ext uri="{FF2B5EF4-FFF2-40B4-BE49-F238E27FC236}">
                  <a16:creationId xmlns:a16="http://schemas.microsoft.com/office/drawing/2014/main" id="{F71DF206-F92F-4F36-91C3-24F300C82AA8}"/>
                </a:ext>
              </a:extLst>
            </p:cNvPr>
            <p:cNvSpPr txBox="1"/>
            <p:nvPr/>
          </p:nvSpPr>
          <p:spPr>
            <a:xfrm>
              <a:off x="3017988" y="3246489"/>
              <a:ext cx="4123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ko-KR" altLang="en-US" dirty="0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음성인식 방법 조사</a:t>
              </a:r>
            </a:p>
          </p:txBody>
        </p:sp>
        <p:sp>
          <p:nvSpPr>
            <p:cNvPr id="33" name="텍스트상자 8">
              <a:extLst>
                <a:ext uri="{FF2B5EF4-FFF2-40B4-BE49-F238E27FC236}">
                  <a16:creationId xmlns:a16="http://schemas.microsoft.com/office/drawing/2014/main" id="{E8693CED-A174-4D90-BF2E-A1B1C8D25C8A}"/>
                </a:ext>
              </a:extLst>
            </p:cNvPr>
            <p:cNvSpPr txBox="1"/>
            <p:nvPr/>
          </p:nvSpPr>
          <p:spPr>
            <a:xfrm>
              <a:off x="3017988" y="4436680"/>
              <a:ext cx="4123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ko-KR" altLang="en-US" dirty="0" err="1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아두이노</a:t>
              </a:r>
              <a:r>
                <a:rPr lang="ko-KR" altLang="en-US" dirty="0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 조사 및 코딩</a:t>
              </a:r>
            </a:p>
          </p:txBody>
        </p:sp>
        <p:sp>
          <p:nvSpPr>
            <p:cNvPr id="34" name="텍스트상자 8">
              <a:extLst>
                <a:ext uri="{FF2B5EF4-FFF2-40B4-BE49-F238E27FC236}">
                  <a16:creationId xmlns:a16="http://schemas.microsoft.com/office/drawing/2014/main" id="{A6C21DE3-A189-4D78-AFD7-1F6704B21751}"/>
                </a:ext>
              </a:extLst>
            </p:cNvPr>
            <p:cNvSpPr txBox="1"/>
            <p:nvPr/>
          </p:nvSpPr>
          <p:spPr>
            <a:xfrm>
              <a:off x="3017989" y="5641463"/>
              <a:ext cx="4123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ko-KR" altLang="en-US" dirty="0">
                  <a:solidFill>
                    <a:schemeClr val="bg1"/>
                  </a:solidFill>
                  <a:latin typeface="Noto Sans CJK KR Regular"/>
                  <a:ea typeface="Noto Sans CJK KR Regular"/>
                </a:rPr>
                <a:t>블루투스 모듈 조사 및 적용방법 찾기</a:t>
              </a:r>
            </a:p>
          </p:txBody>
        </p:sp>
        <p:sp>
          <p:nvSpPr>
            <p:cNvPr id="35" name="텍스트상자 2">
              <a:extLst>
                <a:ext uri="{FF2B5EF4-FFF2-40B4-BE49-F238E27FC236}">
                  <a16:creationId xmlns:a16="http://schemas.microsoft.com/office/drawing/2014/main" id="{67111210-ED53-4FED-AB8A-C76BF141EDFD}"/>
                </a:ext>
              </a:extLst>
            </p:cNvPr>
            <p:cNvSpPr txBox="1"/>
            <p:nvPr/>
          </p:nvSpPr>
          <p:spPr>
            <a:xfrm>
              <a:off x="837953" y="1916452"/>
              <a:ext cx="996620" cy="396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김원중</a:t>
              </a:r>
            </a:p>
          </p:txBody>
        </p:sp>
        <p:sp>
          <p:nvSpPr>
            <p:cNvPr id="36" name="텍스트상자 47">
              <a:extLst>
                <a:ext uri="{FF2B5EF4-FFF2-40B4-BE49-F238E27FC236}">
                  <a16:creationId xmlns:a16="http://schemas.microsoft.com/office/drawing/2014/main" id="{A64FC825-F712-4DB7-9D72-9D50FBD52BCB}"/>
                </a:ext>
              </a:extLst>
            </p:cNvPr>
            <p:cNvSpPr txBox="1"/>
            <p:nvPr/>
          </p:nvSpPr>
          <p:spPr>
            <a:xfrm>
              <a:off x="837954" y="3182777"/>
              <a:ext cx="1041100" cy="391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김동욱</a:t>
              </a:r>
            </a:p>
          </p:txBody>
        </p:sp>
        <p:sp>
          <p:nvSpPr>
            <p:cNvPr id="37" name="텍스트상자 48">
              <a:extLst>
                <a:ext uri="{FF2B5EF4-FFF2-40B4-BE49-F238E27FC236}">
                  <a16:creationId xmlns:a16="http://schemas.microsoft.com/office/drawing/2014/main" id="{FFBBAD03-3A4C-4536-B29A-93B0637C5302}"/>
                </a:ext>
              </a:extLst>
            </p:cNvPr>
            <p:cNvSpPr txBox="1"/>
            <p:nvPr/>
          </p:nvSpPr>
          <p:spPr>
            <a:xfrm>
              <a:off x="837954" y="4367300"/>
              <a:ext cx="1067931" cy="393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신세규</a:t>
              </a:r>
            </a:p>
          </p:txBody>
        </p:sp>
        <p:cxnSp>
          <p:nvCxnSpPr>
            <p:cNvPr id="38" name="직선 연결선[R] 54">
              <a:extLst>
                <a:ext uri="{FF2B5EF4-FFF2-40B4-BE49-F238E27FC236}">
                  <a16:creationId xmlns:a16="http://schemas.microsoft.com/office/drawing/2014/main" id="{0ED016CD-35E1-4239-AB04-714109DA4D5C}"/>
                </a:ext>
              </a:extLst>
            </p:cNvPr>
            <p:cNvCxnSpPr/>
            <p:nvPr/>
          </p:nvCxnSpPr>
          <p:spPr>
            <a:xfrm flipV="1">
              <a:off x="1834573" y="3382832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62">
              <a:extLst>
                <a:ext uri="{FF2B5EF4-FFF2-40B4-BE49-F238E27FC236}">
                  <a16:creationId xmlns:a16="http://schemas.microsoft.com/office/drawing/2014/main" id="{E00DB732-50B1-4EF0-A849-823CFDB3FA3F}"/>
                </a:ext>
              </a:extLst>
            </p:cNvPr>
            <p:cNvCxnSpPr/>
            <p:nvPr/>
          </p:nvCxnSpPr>
          <p:spPr>
            <a:xfrm flipV="1">
              <a:off x="1834573" y="4567355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87">
              <a:extLst>
                <a:ext uri="{FF2B5EF4-FFF2-40B4-BE49-F238E27FC236}">
                  <a16:creationId xmlns:a16="http://schemas.microsoft.com/office/drawing/2014/main" id="{BE7EDA59-36B5-495C-B59E-CC6795427230}"/>
                </a:ext>
              </a:extLst>
            </p:cNvPr>
            <p:cNvCxnSpPr/>
            <p:nvPr/>
          </p:nvCxnSpPr>
          <p:spPr>
            <a:xfrm flipV="1">
              <a:off x="1834573" y="2070340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텍스트상자 48">
              <a:extLst>
                <a:ext uri="{FF2B5EF4-FFF2-40B4-BE49-F238E27FC236}">
                  <a16:creationId xmlns:a16="http://schemas.microsoft.com/office/drawing/2014/main" id="{4A85C9D5-EC90-4959-80D8-1460288ACF94}"/>
                </a:ext>
              </a:extLst>
            </p:cNvPr>
            <p:cNvSpPr txBox="1"/>
            <p:nvPr/>
          </p:nvSpPr>
          <p:spPr>
            <a:xfrm>
              <a:off x="837954" y="5572083"/>
              <a:ext cx="1081347" cy="39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임예지</a:t>
              </a:r>
            </a:p>
          </p:txBody>
        </p:sp>
        <p:cxnSp>
          <p:nvCxnSpPr>
            <p:cNvPr id="42" name="직선 연결선[R] 62">
              <a:extLst>
                <a:ext uri="{FF2B5EF4-FFF2-40B4-BE49-F238E27FC236}">
                  <a16:creationId xmlns:a16="http://schemas.microsoft.com/office/drawing/2014/main" id="{2D15FE5C-35E7-4C94-823C-091465B5E71B}"/>
                </a:ext>
              </a:extLst>
            </p:cNvPr>
            <p:cNvCxnSpPr/>
            <p:nvPr/>
          </p:nvCxnSpPr>
          <p:spPr>
            <a:xfrm flipV="1">
              <a:off x="1834574" y="5772138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3">
            <a:extLst>
              <a:ext uri="{FF2B5EF4-FFF2-40B4-BE49-F238E27FC236}">
                <a16:creationId xmlns:a16="http://schemas.microsoft.com/office/drawing/2014/main" id="{7BA38ED4-5420-4671-BA90-072BC70F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9870" r="8300" b="9380"/>
          <a:stretch>
            <a:fillRect/>
          </a:stretch>
        </p:blipFill>
        <p:spPr>
          <a:xfrm>
            <a:off x="5472100" y="800708"/>
            <a:ext cx="3311860" cy="3015912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4050789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2018</a:t>
            </a:r>
            <a:r>
              <a:rPr lang="ko-KR" altLang="en-US" sz="1300" spc="330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졸업작품전시회을</a:t>
            </a:r>
            <a:r>
              <a:rPr lang="ko-KR" altLang="en-US" sz="1300" spc="33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다녀오고 느낀 점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F192F0D-54FD-4FCE-8564-2F61D145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t="1846" r="-1" b="4774"/>
          <a:stretch/>
        </p:blipFill>
        <p:spPr>
          <a:xfrm rot="5400000">
            <a:off x="5519565" y="2214628"/>
            <a:ext cx="3418683" cy="28951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EF89C9-D9E2-4CBD-9FC8-4B15C6B387E7}"/>
              </a:ext>
            </a:extLst>
          </p:cNvPr>
          <p:cNvGrpSpPr/>
          <p:nvPr/>
        </p:nvGrpSpPr>
        <p:grpSpPr>
          <a:xfrm>
            <a:off x="467543" y="2222858"/>
            <a:ext cx="6068318" cy="2750433"/>
            <a:chOff x="1073617" y="1995287"/>
            <a:chExt cx="6068318" cy="4015508"/>
          </a:xfrm>
        </p:grpSpPr>
        <p:sp>
          <p:nvSpPr>
            <p:cNvPr id="18" name="텍스트상자 8">
              <a:extLst>
                <a:ext uri="{FF2B5EF4-FFF2-40B4-BE49-F238E27FC236}">
                  <a16:creationId xmlns:a16="http://schemas.microsoft.com/office/drawing/2014/main" id="{906F7CDC-651A-49C3-A5B0-DEDF7BAD3491}"/>
                </a:ext>
              </a:extLst>
            </p:cNvPr>
            <p:cNvSpPr txBox="1"/>
            <p:nvPr/>
          </p:nvSpPr>
          <p:spPr>
            <a:xfrm>
              <a:off x="3017989" y="5641463"/>
              <a:ext cx="4123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endParaRPr lang="ko-KR" altLang="en-US" dirty="0">
                <a:solidFill>
                  <a:schemeClr val="bg1"/>
                </a:solidFill>
                <a:latin typeface="Noto Sans CJK KR Regular"/>
                <a:ea typeface="Noto Sans CJK KR Regular"/>
              </a:endParaRPr>
            </a:p>
          </p:txBody>
        </p:sp>
        <p:sp>
          <p:nvSpPr>
            <p:cNvPr id="19" name="텍스트상자 2">
              <a:extLst>
                <a:ext uri="{FF2B5EF4-FFF2-40B4-BE49-F238E27FC236}">
                  <a16:creationId xmlns:a16="http://schemas.microsoft.com/office/drawing/2014/main" id="{B4186C16-02D1-4122-844E-C952D7103165}"/>
                </a:ext>
              </a:extLst>
            </p:cNvPr>
            <p:cNvSpPr txBox="1"/>
            <p:nvPr/>
          </p:nvSpPr>
          <p:spPr>
            <a:xfrm>
              <a:off x="1073617" y="1995287"/>
              <a:ext cx="5292588" cy="3909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1. </a:t>
              </a:r>
              <a:r>
                <a:rPr lang="ko-KR" altLang="en-US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별다른 기대를 하지 않았지만 </a:t>
              </a:r>
              <a:endParaRPr lang="en-US" altLang="ko-KR" sz="2400" dirty="0">
                <a:solidFill>
                  <a:schemeClr val="bg1"/>
                </a:solidFill>
                <a:latin typeface="Noto Sans CJK KR Bold"/>
                <a:ea typeface="Noto Sans CJK KR Bold"/>
              </a:endParaRPr>
            </a:p>
            <a:p>
              <a:pPr lvl="0">
                <a:defRPr lang="ko-KR" altLang="en-US"/>
              </a:pPr>
              <a:r>
                <a:rPr lang="ko-KR" altLang="en-US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완성도 높은 작품들을 봐서 압박감을 받았다</a:t>
              </a:r>
              <a:r>
                <a:rPr lang="en-US" altLang="ko-KR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.</a:t>
              </a:r>
            </a:p>
            <a:p>
              <a:pPr lvl="0">
                <a:defRPr lang="ko-KR" altLang="en-US"/>
              </a:pPr>
              <a:endParaRPr lang="en-US" altLang="ko-KR" sz="2400" dirty="0">
                <a:solidFill>
                  <a:schemeClr val="bg1"/>
                </a:solidFill>
                <a:latin typeface="Noto Sans CJK KR Bold"/>
                <a:ea typeface="Noto Sans CJK KR Bold"/>
              </a:endParaRPr>
            </a:p>
            <a:p>
              <a:pPr lvl="0">
                <a:defRPr lang="ko-KR" altLang="en-US"/>
              </a:pPr>
              <a:r>
                <a:rPr lang="en-US" altLang="ko-KR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2. </a:t>
              </a:r>
              <a:r>
                <a:rPr lang="ko-KR" altLang="en-US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작품들을 보면서 우리가 막혔던 </a:t>
              </a:r>
              <a:endParaRPr lang="en-US" altLang="ko-KR" sz="2400" dirty="0">
                <a:solidFill>
                  <a:schemeClr val="bg1"/>
                </a:solidFill>
                <a:latin typeface="Noto Sans CJK KR Bold"/>
                <a:ea typeface="Noto Sans CJK KR Bold"/>
              </a:endParaRPr>
            </a:p>
            <a:p>
              <a:pPr lvl="0">
                <a:defRPr lang="ko-KR" altLang="en-US"/>
              </a:pPr>
              <a:r>
                <a:rPr lang="ko-KR" altLang="en-US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부분에 대한 돌파구를 찾을 수 있었다</a:t>
              </a:r>
              <a:r>
                <a:rPr lang="en-US" altLang="ko-KR" sz="2400" dirty="0">
                  <a:solidFill>
                    <a:schemeClr val="bg1"/>
                  </a:solidFill>
                  <a:latin typeface="Noto Sans CJK KR Bold"/>
                  <a:ea typeface="Noto Sans CJK KR Bold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3461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87840" y="152974"/>
            <a:ext cx="1727625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Ⅰ.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팀과 조원소개</a:t>
            </a:r>
          </a:p>
        </p:txBody>
      </p:sp>
      <p:grpSp>
        <p:nvGrpSpPr>
          <p:cNvPr id="43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4" name="TextBox 43"/>
            <p:cNvSpPr txBox="1"/>
            <p:nvPr/>
          </p:nvSpPr>
          <p:spPr>
            <a:xfrm>
              <a:off x="7066912" y="275342"/>
              <a:ext cx="1685385" cy="26596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340768"/>
            <a:ext cx="3708412" cy="3332569"/>
          </a:xfrm>
          <a:prstGeom prst="roundRect">
            <a:avLst>
              <a:gd name="adj" fmla="val 16667"/>
            </a:avLst>
          </a:prstGeom>
        </p:spPr>
      </p:pic>
      <p:grpSp>
        <p:nvGrpSpPr>
          <p:cNvPr id="51" name="그룹 50"/>
          <p:cNvGrpSpPr/>
          <p:nvPr/>
        </p:nvGrpSpPr>
        <p:grpSpPr>
          <a:xfrm>
            <a:off x="611564" y="3934800"/>
            <a:ext cx="7442624" cy="1573508"/>
            <a:chOff x="754500" y="4029823"/>
            <a:chExt cx="7442624" cy="1573508"/>
          </a:xfrm>
        </p:grpSpPr>
        <p:sp>
          <p:nvSpPr>
            <p:cNvPr id="8" name="텍스트상자 7"/>
            <p:cNvSpPr txBox="1"/>
            <p:nvPr/>
          </p:nvSpPr>
          <p:spPr>
            <a:xfrm>
              <a:off x="754500" y="4296326"/>
              <a:ext cx="3055495" cy="450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ko-KR" altLang="en-US" sz="2400">
                  <a:solidFill>
                    <a:schemeClr val="bg1"/>
                  </a:solidFill>
                </a:rPr>
                <a:t>야심작</a:t>
              </a:r>
              <a:r>
                <a:rPr lang="en-US" altLang="ko-KR" sz="2400">
                  <a:solidFill>
                    <a:schemeClr val="bg1"/>
                  </a:solidFill>
                </a:rPr>
                <a:t> – </a:t>
              </a:r>
              <a:r>
                <a:rPr lang="ko-KR" altLang="en-US" sz="2400">
                  <a:solidFill>
                    <a:schemeClr val="bg1"/>
                  </a:solidFill>
                </a:rPr>
                <a:t>夜心作</a:t>
              </a:r>
            </a:p>
          </p:txBody>
        </p:sp>
        <p:cxnSp>
          <p:nvCxnSpPr>
            <p:cNvPr id="11" name="직선 연결선[R] 10"/>
            <p:cNvCxnSpPr/>
            <p:nvPr/>
          </p:nvCxnSpPr>
          <p:spPr>
            <a:xfrm>
              <a:off x="754936" y="4029823"/>
              <a:ext cx="3333600" cy="0"/>
            </a:xfrm>
            <a:prstGeom prst="line">
              <a:avLst/>
            </a:prstGeom>
            <a:ln w="38100"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텍스트상자 8"/>
            <p:cNvSpPr txBox="1"/>
            <p:nvPr/>
          </p:nvSpPr>
          <p:spPr>
            <a:xfrm>
              <a:off x="754498" y="5026241"/>
              <a:ext cx="7442623" cy="577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</a:rPr>
                <a:t>1. </a:t>
              </a:r>
              <a:r>
                <a:rPr lang="ko-KR" altLang="en-US" sz="1600">
                  <a:solidFill>
                    <a:schemeClr val="bg1"/>
                  </a:solidFill>
                </a:rPr>
                <a:t>우리에게 야심작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夜心作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이 될 수 있는 발명품을 만들겠다는 의미</a:t>
              </a:r>
            </a:p>
            <a:p>
              <a:pPr>
                <a:lnSpc>
                  <a:spcPct val="100000"/>
                </a:lnSpc>
                <a:defRPr lang="ko-KR" altLang="en-US"/>
              </a:pPr>
              <a:r>
                <a:rPr lang="en-US" altLang="ko-KR" sz="1600">
                  <a:solidFill>
                    <a:schemeClr val="bg1"/>
                  </a:solidFill>
                </a:rPr>
                <a:t>2. </a:t>
              </a:r>
              <a:r>
                <a:rPr lang="ko-KR" altLang="en-US" sz="1600">
                  <a:solidFill>
                    <a:schemeClr val="bg1"/>
                  </a:solidFill>
                </a:rPr>
                <a:t>밤낮없이 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08880" y="971980"/>
            <a:ext cx="1435649" cy="24237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975" spc="22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Ⅰ. </a:t>
            </a:r>
            <a:r>
              <a:rPr lang="ko-KR" altLang="en-US" sz="975" spc="22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팀과 조원소개</a:t>
            </a:r>
          </a:p>
        </p:txBody>
      </p:sp>
      <p:grpSp>
        <p:nvGrpSpPr>
          <p:cNvPr id="43" name="그룹 2"/>
          <p:cNvGrpSpPr/>
          <p:nvPr/>
        </p:nvGrpSpPr>
        <p:grpSpPr>
          <a:xfrm>
            <a:off x="6946281" y="836712"/>
            <a:ext cx="974091" cy="379034"/>
            <a:chOff x="6932932" y="77782"/>
            <a:chExt cx="2020406" cy="505270"/>
          </a:xfrm>
        </p:grpSpPr>
        <p:sp>
          <p:nvSpPr>
            <p:cNvPr id="44" name="TextBox 43"/>
            <p:cNvSpPr txBox="1"/>
            <p:nvPr/>
          </p:nvSpPr>
          <p:spPr>
            <a:xfrm>
              <a:off x="6932932" y="275342"/>
              <a:ext cx="1819365" cy="30771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90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90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812359" y="77782"/>
              <a:ext cx="383159" cy="24616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6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464193" y="1790948"/>
            <a:ext cx="4727987" cy="3509339"/>
            <a:chOff x="837953" y="1916452"/>
            <a:chExt cx="6303982" cy="4679119"/>
          </a:xfrm>
        </p:grpSpPr>
        <p:sp>
          <p:nvSpPr>
            <p:cNvPr id="49" name="텍스트상자 8"/>
            <p:cNvSpPr txBox="1"/>
            <p:nvPr/>
          </p:nvSpPr>
          <p:spPr>
            <a:xfrm>
              <a:off x="3017986" y="1916452"/>
              <a:ext cx="4123948" cy="1231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1.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조장</a:t>
              </a: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하드웨어 및 소프트웨어</a:t>
              </a:r>
              <a:endParaRPr lang="en-US" altLang="ko-KR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   (3D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프린트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, </a:t>
              </a:r>
              <a:r>
                <a:rPr lang="ko-KR" altLang="en-US" sz="1350" dirty="0" err="1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라즈베리파이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)</a:t>
              </a:r>
              <a:endParaRPr lang="ko-KR" altLang="en-US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3.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자료조사</a:t>
              </a:r>
            </a:p>
          </p:txBody>
        </p:sp>
        <p:sp>
          <p:nvSpPr>
            <p:cNvPr id="50" name="텍스트상자 8"/>
            <p:cNvSpPr txBox="1"/>
            <p:nvPr/>
          </p:nvSpPr>
          <p:spPr>
            <a:xfrm>
              <a:off x="3017987" y="3246489"/>
              <a:ext cx="4123946" cy="954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7175" indent="-257175">
                <a:buFontTx/>
                <a:buAutoNum type="arabicPeriod"/>
                <a:defRPr lang="ko-KR" altLang="en-US"/>
              </a:pP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소프트 </a:t>
              </a:r>
              <a:r>
                <a:rPr lang="ko-KR" altLang="en-US" sz="1350" dirty="0" err="1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웨어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 개발</a:t>
              </a:r>
              <a:endParaRPr lang="en-US" altLang="ko-KR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    (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무선통신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,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안드로이드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)</a:t>
              </a:r>
              <a:endParaRPr lang="ko-KR" altLang="en-US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 sz="1350" dirty="0" err="1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장비조달</a:t>
              </a:r>
              <a:endParaRPr lang="ko-KR" altLang="en-US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</p:txBody>
        </p:sp>
        <p:sp>
          <p:nvSpPr>
            <p:cNvPr id="51" name="텍스트상자 8"/>
            <p:cNvSpPr txBox="1"/>
            <p:nvPr/>
          </p:nvSpPr>
          <p:spPr>
            <a:xfrm>
              <a:off x="3017987" y="4436680"/>
              <a:ext cx="4123946" cy="954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7175" indent="-257175">
                <a:buFontTx/>
                <a:buAutoNum type="arabicPeriod"/>
                <a:defRPr lang="ko-KR" altLang="en-US"/>
              </a:pP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소프트웨어 및 </a:t>
              </a:r>
              <a:r>
                <a:rPr lang="ko-KR" altLang="en-US" sz="1350" dirty="0" err="1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개발총괄</a:t>
              </a:r>
              <a:endParaRPr lang="en-US" altLang="ko-KR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    (</a:t>
              </a:r>
              <a:r>
                <a:rPr lang="ko-KR" altLang="en-US" sz="1350" dirty="0" err="1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라즈베리파이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,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안드로이드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)</a:t>
              </a:r>
              <a:endParaRPr lang="ko-KR" altLang="en-US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관련 이론 조사</a:t>
              </a:r>
            </a:p>
          </p:txBody>
        </p:sp>
        <p:sp>
          <p:nvSpPr>
            <p:cNvPr id="52" name="텍스트상자 8"/>
            <p:cNvSpPr txBox="1"/>
            <p:nvPr/>
          </p:nvSpPr>
          <p:spPr>
            <a:xfrm>
              <a:off x="3017989" y="5641463"/>
              <a:ext cx="4123946" cy="954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7175" indent="-257175">
                <a:buFontTx/>
                <a:buAutoNum type="arabicPeriod"/>
                <a:defRPr lang="ko-KR" altLang="en-US"/>
              </a:pP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하드웨어 개발 및 소프트웨어</a:t>
              </a:r>
              <a:endParaRPr lang="en-US" altLang="ko-KR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    (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무선통신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,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디자인</a:t>
              </a: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)</a:t>
              </a:r>
              <a:endParaRPr lang="ko-KR" altLang="en-US" sz="1350" dirty="0">
                <a:solidFill>
                  <a:prstClr val="white"/>
                </a:solidFill>
                <a:latin typeface="Noto Sans CJK KR Regular"/>
                <a:ea typeface="Noto Sans CJK KR Regular"/>
              </a:endParaRPr>
            </a:p>
            <a:p>
              <a:pPr>
                <a:defRPr lang="ko-KR" altLang="en-US"/>
              </a:pPr>
              <a:r>
                <a:rPr lang="en-US" altLang="ko-KR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2. </a:t>
              </a:r>
              <a:r>
                <a:rPr lang="ko-KR" altLang="en-US" sz="1350" dirty="0">
                  <a:solidFill>
                    <a:prstClr val="white"/>
                  </a:solidFill>
                  <a:latin typeface="Noto Sans CJK KR Regular"/>
                  <a:ea typeface="Noto Sans CJK KR Regular"/>
                </a:rPr>
                <a:t>자료조사</a:t>
              </a:r>
            </a:p>
          </p:txBody>
        </p:sp>
        <p:sp>
          <p:nvSpPr>
            <p:cNvPr id="53" name="텍스트상자 2"/>
            <p:cNvSpPr txBox="1"/>
            <p:nvPr/>
          </p:nvSpPr>
          <p:spPr>
            <a:xfrm>
              <a:off x="837953" y="1916452"/>
              <a:ext cx="99662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solidFill>
                    <a:prstClr val="white"/>
                  </a:solidFill>
                  <a:latin typeface="Noto Sans CJK KR Bold"/>
                  <a:ea typeface="Noto Sans CJK KR Bold"/>
                </a:rPr>
                <a:t>김원중</a:t>
              </a:r>
            </a:p>
          </p:txBody>
        </p:sp>
        <p:sp>
          <p:nvSpPr>
            <p:cNvPr id="54" name="텍스트상자 47"/>
            <p:cNvSpPr txBox="1"/>
            <p:nvPr/>
          </p:nvSpPr>
          <p:spPr>
            <a:xfrm>
              <a:off x="837954" y="3182777"/>
              <a:ext cx="10411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solidFill>
                    <a:prstClr val="white"/>
                  </a:solidFill>
                  <a:latin typeface="Noto Sans CJK KR Bold"/>
                  <a:ea typeface="Noto Sans CJK KR Bold"/>
                </a:rPr>
                <a:t>김동욱</a:t>
              </a:r>
            </a:p>
          </p:txBody>
        </p:sp>
        <p:sp>
          <p:nvSpPr>
            <p:cNvPr id="55" name="텍스트상자 48"/>
            <p:cNvSpPr txBox="1"/>
            <p:nvPr/>
          </p:nvSpPr>
          <p:spPr>
            <a:xfrm>
              <a:off x="837954" y="4367300"/>
              <a:ext cx="106793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solidFill>
                    <a:prstClr val="white"/>
                  </a:solidFill>
                  <a:latin typeface="Noto Sans CJK KR Bold"/>
                  <a:ea typeface="Noto Sans CJK KR Bold"/>
                </a:rPr>
                <a:t>신세규</a:t>
              </a:r>
            </a:p>
          </p:txBody>
        </p:sp>
        <p:cxnSp>
          <p:nvCxnSpPr>
            <p:cNvPr id="56" name="직선 연결선[R] 54"/>
            <p:cNvCxnSpPr/>
            <p:nvPr/>
          </p:nvCxnSpPr>
          <p:spPr>
            <a:xfrm flipV="1">
              <a:off x="1834573" y="3382832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62"/>
            <p:cNvCxnSpPr/>
            <p:nvPr/>
          </p:nvCxnSpPr>
          <p:spPr>
            <a:xfrm flipV="1">
              <a:off x="1834573" y="4567355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87"/>
            <p:cNvCxnSpPr/>
            <p:nvPr/>
          </p:nvCxnSpPr>
          <p:spPr>
            <a:xfrm flipV="1">
              <a:off x="1834573" y="2070340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텍스트상자 48"/>
            <p:cNvSpPr txBox="1"/>
            <p:nvPr/>
          </p:nvSpPr>
          <p:spPr>
            <a:xfrm>
              <a:off x="837954" y="5572083"/>
              <a:ext cx="10813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solidFill>
                    <a:prstClr val="white"/>
                  </a:solidFill>
                  <a:latin typeface="Noto Sans CJK KR Bold"/>
                  <a:ea typeface="Noto Sans CJK KR Bold"/>
                </a:rPr>
                <a:t>임예지</a:t>
              </a:r>
            </a:p>
          </p:txBody>
        </p:sp>
        <p:cxnSp>
          <p:nvCxnSpPr>
            <p:cNvPr id="60" name="직선 연결선[R] 62"/>
            <p:cNvCxnSpPr/>
            <p:nvPr/>
          </p:nvCxnSpPr>
          <p:spPr>
            <a:xfrm flipV="1">
              <a:off x="1834574" y="5772138"/>
              <a:ext cx="996619" cy="1"/>
            </a:xfrm>
            <a:prstGeom prst="line">
              <a:avLst/>
            </a:prstGeom>
            <a:ln algn="ctr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그림 3"/>
          <p:cNvPicPr>
            <a:picLocks noChangeAspect="1"/>
          </p:cNvPicPr>
          <p:nvPr/>
        </p:nvPicPr>
        <p:blipFill rotWithShape="1">
          <a:blip r:embed="rId2"/>
          <a:srcRect l="9410" t="9870" r="8300" b="9380"/>
          <a:stretch>
            <a:fillRect/>
          </a:stretch>
        </p:blipFill>
        <p:spPr>
          <a:xfrm>
            <a:off x="5517105" y="1313639"/>
            <a:ext cx="2483895" cy="2261934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11027981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3762" y="1678883"/>
            <a:ext cx="8856477" cy="3046259"/>
            <a:chOff x="0" y="1903597"/>
            <a:chExt cx="9305078" cy="3046259"/>
          </a:xfrm>
        </p:grpSpPr>
        <p:grpSp>
          <p:nvGrpSpPr>
            <p:cNvPr id="15" name="그룹 19"/>
            <p:cNvGrpSpPr/>
            <p:nvPr/>
          </p:nvGrpSpPr>
          <p:grpSpPr>
            <a:xfrm>
              <a:off x="0" y="1908142"/>
              <a:ext cx="3037171" cy="3041715"/>
              <a:chOff x="6020875" y="1832606"/>
              <a:chExt cx="3037171" cy="3041715"/>
            </a:xfrm>
          </p:grpSpPr>
          <p:sp>
            <p:nvSpPr>
              <p:cNvPr id="16" name="직사각형 21"/>
              <p:cNvSpPr/>
              <p:nvPr/>
            </p:nvSpPr>
            <p:spPr>
              <a:xfrm>
                <a:off x="6020875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텍스트상자 15"/>
              <p:cNvSpPr txBox="1"/>
              <p:nvPr/>
            </p:nvSpPr>
            <p:spPr>
              <a:xfrm>
                <a:off x="6623909" y="3069929"/>
                <a:ext cx="1830704" cy="1072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1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18" name="그룹 2"/>
            <p:cNvGrpSpPr/>
            <p:nvPr/>
          </p:nvGrpSpPr>
          <p:grpSpPr>
            <a:xfrm>
              <a:off x="3133950" y="1903597"/>
              <a:ext cx="3037171" cy="3041715"/>
              <a:chOff x="6020875" y="1601574"/>
              <a:chExt cx="3037171" cy="3041715"/>
            </a:xfrm>
          </p:grpSpPr>
          <p:sp>
            <p:nvSpPr>
              <p:cNvPr id="19" name="직사각형 13"/>
              <p:cNvSpPr/>
              <p:nvPr/>
            </p:nvSpPr>
            <p:spPr>
              <a:xfrm>
                <a:off x="6020875" y="1601574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텍스트상자 15"/>
              <p:cNvSpPr txBox="1"/>
              <p:nvPr/>
            </p:nvSpPr>
            <p:spPr>
              <a:xfrm>
                <a:off x="6623688" y="2843440"/>
                <a:ext cx="1830704" cy="1072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2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21" name="그룹 4"/>
            <p:cNvGrpSpPr/>
            <p:nvPr/>
          </p:nvGrpSpPr>
          <p:grpSpPr>
            <a:xfrm>
              <a:off x="6267906" y="1903597"/>
              <a:ext cx="3037171" cy="3041715"/>
              <a:chOff x="9154828" y="1832606"/>
              <a:chExt cx="3037171" cy="3041715"/>
            </a:xfrm>
          </p:grpSpPr>
          <p:sp>
            <p:nvSpPr>
              <p:cNvPr id="22" name="직사각형 30"/>
              <p:cNvSpPr/>
              <p:nvPr/>
            </p:nvSpPr>
            <p:spPr>
              <a:xfrm>
                <a:off x="9154828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텍스트상자 15"/>
              <p:cNvSpPr txBox="1"/>
              <p:nvPr/>
            </p:nvSpPr>
            <p:spPr>
              <a:xfrm>
                <a:off x="9757408" y="3069926"/>
                <a:ext cx="1830704" cy="10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3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26624" y="1678883"/>
            <a:ext cx="5873614" cy="3041715"/>
            <a:chOff x="3133950" y="1903597"/>
            <a:chExt cx="6171126" cy="3041715"/>
          </a:xfrm>
        </p:grpSpPr>
        <p:grpSp>
          <p:nvGrpSpPr>
            <p:cNvPr id="18" name="그룹 2"/>
            <p:cNvGrpSpPr/>
            <p:nvPr/>
          </p:nvGrpSpPr>
          <p:grpSpPr>
            <a:xfrm>
              <a:off x="3133950" y="1903597"/>
              <a:ext cx="3037171" cy="3041715"/>
              <a:chOff x="6020875" y="1601574"/>
              <a:chExt cx="3037171" cy="3041715"/>
            </a:xfrm>
          </p:grpSpPr>
          <p:sp>
            <p:nvSpPr>
              <p:cNvPr id="19" name="직사각형 13"/>
              <p:cNvSpPr/>
              <p:nvPr/>
            </p:nvSpPr>
            <p:spPr>
              <a:xfrm>
                <a:off x="6020875" y="1601574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텍스트상자 15"/>
              <p:cNvSpPr txBox="1"/>
              <p:nvPr/>
            </p:nvSpPr>
            <p:spPr>
              <a:xfrm>
                <a:off x="6623688" y="2843440"/>
                <a:ext cx="1830704" cy="1072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2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21" name="그룹 4"/>
            <p:cNvGrpSpPr/>
            <p:nvPr/>
          </p:nvGrpSpPr>
          <p:grpSpPr>
            <a:xfrm>
              <a:off x="6267906" y="1903597"/>
              <a:ext cx="3037171" cy="3041715"/>
              <a:chOff x="9154828" y="1832606"/>
              <a:chExt cx="3037171" cy="3041715"/>
            </a:xfrm>
          </p:grpSpPr>
          <p:sp>
            <p:nvSpPr>
              <p:cNvPr id="22" name="직사각형 30"/>
              <p:cNvSpPr/>
              <p:nvPr/>
            </p:nvSpPr>
            <p:spPr>
              <a:xfrm>
                <a:off x="9154828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텍스트상자 15"/>
              <p:cNvSpPr txBox="1"/>
              <p:nvPr/>
            </p:nvSpPr>
            <p:spPr>
              <a:xfrm>
                <a:off x="9757407" y="3069926"/>
                <a:ext cx="1830705" cy="10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3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43508" y="1700808"/>
            <a:ext cx="2880319" cy="3037170"/>
            <a:chOff x="2820941" y="1845656"/>
            <a:chExt cx="3037170" cy="3037170"/>
          </a:xfrm>
        </p:grpSpPr>
        <p:pic>
          <p:nvPicPr>
            <p:cNvPr id="47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20941" y="1845656"/>
              <a:ext cx="3037170" cy="3037170"/>
            </a:xfrm>
            <a:prstGeom prst="rect">
              <a:avLst/>
            </a:prstGeom>
          </p:spPr>
        </p:pic>
        <p:sp>
          <p:nvSpPr>
            <p:cNvPr id="48" name="텍스트상자 15"/>
            <p:cNvSpPr txBox="1"/>
            <p:nvPr/>
          </p:nvSpPr>
          <p:spPr>
            <a:xfrm>
              <a:off x="3466337" y="3056207"/>
              <a:ext cx="1635250" cy="572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bg1"/>
                  </a:solidFill>
                  <a:latin typeface="Century Gothic"/>
                </a:rPr>
                <a:t>직관성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3763" y="1678883"/>
            <a:ext cx="8856477" cy="3046259"/>
            <a:chOff x="0" y="1903597"/>
            <a:chExt cx="9305078" cy="3046259"/>
          </a:xfrm>
        </p:grpSpPr>
        <p:grpSp>
          <p:nvGrpSpPr>
            <p:cNvPr id="15" name="그룹 19"/>
            <p:cNvGrpSpPr/>
            <p:nvPr/>
          </p:nvGrpSpPr>
          <p:grpSpPr>
            <a:xfrm>
              <a:off x="0" y="1908142"/>
              <a:ext cx="3037171" cy="3041715"/>
              <a:chOff x="6020875" y="1832606"/>
              <a:chExt cx="3037171" cy="3041715"/>
            </a:xfrm>
          </p:grpSpPr>
          <p:sp>
            <p:nvSpPr>
              <p:cNvPr id="16" name="직사각형 21"/>
              <p:cNvSpPr/>
              <p:nvPr/>
            </p:nvSpPr>
            <p:spPr>
              <a:xfrm>
                <a:off x="6020875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텍스트상자 15"/>
              <p:cNvSpPr txBox="1"/>
              <p:nvPr/>
            </p:nvSpPr>
            <p:spPr>
              <a:xfrm>
                <a:off x="6623908" y="3069928"/>
                <a:ext cx="1830705" cy="1072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1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21" name="그룹 4"/>
            <p:cNvGrpSpPr/>
            <p:nvPr/>
          </p:nvGrpSpPr>
          <p:grpSpPr>
            <a:xfrm>
              <a:off x="6267906" y="1903597"/>
              <a:ext cx="3037171" cy="3041715"/>
              <a:chOff x="9154828" y="1832606"/>
              <a:chExt cx="3037171" cy="3041715"/>
            </a:xfrm>
          </p:grpSpPr>
          <p:sp>
            <p:nvSpPr>
              <p:cNvPr id="22" name="직사각형 30"/>
              <p:cNvSpPr/>
              <p:nvPr/>
            </p:nvSpPr>
            <p:spPr>
              <a:xfrm>
                <a:off x="9154828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텍스트상자 15"/>
              <p:cNvSpPr txBox="1"/>
              <p:nvPr/>
            </p:nvSpPr>
            <p:spPr>
              <a:xfrm>
                <a:off x="9757407" y="3069926"/>
                <a:ext cx="1830705" cy="10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3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3131840" y="1687974"/>
            <a:ext cx="2880320" cy="3037170"/>
            <a:chOff x="6025511" y="1832606"/>
            <a:chExt cx="3037170" cy="3037170"/>
          </a:xfrm>
        </p:grpSpPr>
        <p:pic>
          <p:nvPicPr>
            <p:cNvPr id="45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25511" y="1832606"/>
              <a:ext cx="3037170" cy="3037170"/>
            </a:xfrm>
            <a:prstGeom prst="rect">
              <a:avLst/>
            </a:prstGeom>
          </p:spPr>
        </p:pic>
        <p:sp>
          <p:nvSpPr>
            <p:cNvPr id="46" name="텍스트상자 15"/>
            <p:cNvSpPr txBox="1"/>
            <p:nvPr/>
          </p:nvSpPr>
          <p:spPr>
            <a:xfrm>
              <a:off x="6158387" y="3106696"/>
              <a:ext cx="2771417" cy="574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bg1"/>
                  </a:solidFill>
                  <a:latin typeface="Century Gothic"/>
                </a:rPr>
                <a:t>기본 (목적성)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1279951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1"/>
              <a:ext cx="1685387" cy="26596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3762" y="1678883"/>
            <a:ext cx="5873609" cy="3046259"/>
            <a:chOff x="0" y="1903597"/>
            <a:chExt cx="6171121" cy="3046259"/>
          </a:xfrm>
        </p:grpSpPr>
        <p:grpSp>
          <p:nvGrpSpPr>
            <p:cNvPr id="15" name="그룹 19"/>
            <p:cNvGrpSpPr/>
            <p:nvPr/>
          </p:nvGrpSpPr>
          <p:grpSpPr>
            <a:xfrm>
              <a:off x="0" y="1908142"/>
              <a:ext cx="3037171" cy="3041715"/>
              <a:chOff x="6020875" y="1832606"/>
              <a:chExt cx="3037171" cy="3041715"/>
            </a:xfrm>
          </p:grpSpPr>
          <p:sp>
            <p:nvSpPr>
              <p:cNvPr id="16" name="직사각형 21"/>
              <p:cNvSpPr/>
              <p:nvPr/>
            </p:nvSpPr>
            <p:spPr>
              <a:xfrm>
                <a:off x="6020875" y="1832606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텍스트상자 15"/>
              <p:cNvSpPr txBox="1"/>
              <p:nvPr/>
            </p:nvSpPr>
            <p:spPr>
              <a:xfrm>
                <a:off x="6623906" y="3069921"/>
                <a:ext cx="1830704" cy="1072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1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  <p:grpSp>
          <p:nvGrpSpPr>
            <p:cNvPr id="18" name="그룹 2"/>
            <p:cNvGrpSpPr/>
            <p:nvPr/>
          </p:nvGrpSpPr>
          <p:grpSpPr>
            <a:xfrm>
              <a:off x="3133950" y="1903597"/>
              <a:ext cx="3037171" cy="3041715"/>
              <a:chOff x="6020875" y="1601574"/>
              <a:chExt cx="3037171" cy="3041715"/>
            </a:xfrm>
          </p:grpSpPr>
          <p:sp>
            <p:nvSpPr>
              <p:cNvPr id="19" name="직사각형 13"/>
              <p:cNvSpPr/>
              <p:nvPr/>
            </p:nvSpPr>
            <p:spPr>
              <a:xfrm>
                <a:off x="6020875" y="1601574"/>
                <a:ext cx="3037171" cy="3041715"/>
              </a:xfrm>
              <a:prstGeom prst="rect">
                <a:avLst/>
              </a:prstGeom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텍스트상자 15"/>
              <p:cNvSpPr txBox="1"/>
              <p:nvPr/>
            </p:nvSpPr>
            <p:spPr>
              <a:xfrm>
                <a:off x="6623688" y="2843440"/>
                <a:ext cx="1830704" cy="1072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3200">
                    <a:solidFill>
                      <a:schemeClr val="bg1"/>
                    </a:solidFill>
                    <a:latin typeface="Century Gothic"/>
                  </a:rPr>
                  <a:t>POINT. 2</a:t>
                </a:r>
                <a:endParaRPr lang="ko-KR" altLang="en-US" sz="3200">
                  <a:solidFill>
                    <a:schemeClr val="bg1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56176" y="1687974"/>
            <a:ext cx="2880320" cy="3037170"/>
            <a:chOff x="9154830" y="1834877"/>
            <a:chExt cx="3037170" cy="3037170"/>
          </a:xfrm>
        </p:grpSpPr>
        <p:pic>
          <p:nvPicPr>
            <p:cNvPr id="49" name="그림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54830" y="1834877"/>
              <a:ext cx="3037170" cy="3037170"/>
            </a:xfrm>
            <a:prstGeom prst="rect">
              <a:avLst/>
            </a:prstGeom>
          </p:spPr>
        </p:pic>
        <p:sp>
          <p:nvSpPr>
            <p:cNvPr id="50" name="텍스트상자 15"/>
            <p:cNvSpPr txBox="1"/>
            <p:nvPr/>
          </p:nvSpPr>
          <p:spPr>
            <a:xfrm>
              <a:off x="9760339" y="3058805"/>
              <a:ext cx="1938121" cy="573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bg1"/>
                  </a:solidFill>
                  <a:latin typeface="Century Gothic"/>
                </a:rPr>
                <a:t>구매욕구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2499151" cy="2832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Ⅱ. </a:t>
            </a:r>
            <a:r>
              <a:rPr lang="ko-KR" altLang="en-US" sz="1300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아이디어 - 우산건조기 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40"/>
              <a:ext cx="1685387" cy="26597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3429000"/>
            <a:ext cx="4047227" cy="3045056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pic>
        <p:nvPicPr>
          <p:cNvPr id="15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8406" y="1007408"/>
            <a:ext cx="2808050" cy="5301912"/>
          </a:xfrm>
          <a:prstGeom prst="roundRect">
            <a:avLst>
              <a:gd name="adj" fmla="val 16667"/>
            </a:avLst>
          </a:prstGeom>
          <a:ln w="25400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20" name="TextBox 7"/>
          <p:cNvSpPr txBox="1"/>
          <p:nvPr/>
        </p:nvSpPr>
        <p:spPr>
          <a:xfrm>
            <a:off x="467544" y="1052736"/>
            <a:ext cx="2325759" cy="161543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직관성 	上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목적 		中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 sz="2000" spc="465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spc="46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구매욕구	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401</Words>
  <Application>Microsoft Office PowerPoint</Application>
  <PresentationFormat>화면 슬라이드 쇼(4:3)</PresentationFormat>
  <Paragraphs>161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Noto Sans CJK KR Bold</vt:lpstr>
      <vt:lpstr>Noto Sans CJK KR Regular</vt:lpstr>
      <vt:lpstr>나눔고딕 ExtraBold</vt:lpstr>
      <vt:lpstr>나눔스퀘어OTF Bold</vt:lpstr>
      <vt:lpstr>맑은 고딕</vt:lpstr>
      <vt:lpstr>-윤고딕330</vt:lpstr>
      <vt:lpstr>-윤고딕340</vt:lpstr>
      <vt:lpstr>함초롬돋움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동욱 김</cp:lastModifiedBy>
  <cp:revision>216</cp:revision>
  <dcterms:created xsi:type="dcterms:W3CDTF">2018-10-27T05:42:46Z</dcterms:created>
  <dcterms:modified xsi:type="dcterms:W3CDTF">2018-11-13T07:53:13Z</dcterms:modified>
</cp:coreProperties>
</file>