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83" r:id="rId4"/>
    <p:sldId id="313" r:id="rId5"/>
    <p:sldId id="286" r:id="rId6"/>
    <p:sldId id="287" r:id="rId7"/>
    <p:sldId id="288" r:id="rId8"/>
    <p:sldId id="289" r:id="rId9"/>
    <p:sldId id="296" r:id="rId10"/>
    <p:sldId id="290" r:id="rId11"/>
    <p:sldId id="291" r:id="rId12"/>
    <p:sldId id="294" r:id="rId13"/>
    <p:sldId id="297" r:id="rId14"/>
    <p:sldId id="299" r:id="rId15"/>
    <p:sldId id="258" r:id="rId16"/>
    <p:sldId id="259" r:id="rId17"/>
    <p:sldId id="263" r:id="rId18"/>
    <p:sldId id="300" r:id="rId19"/>
    <p:sldId id="262" r:id="rId20"/>
    <p:sldId id="298" r:id="rId21"/>
    <p:sldId id="311" r:id="rId22"/>
    <p:sldId id="312" r:id="rId23"/>
    <p:sldId id="266" r:id="rId24"/>
    <p:sldId id="301" r:id="rId25"/>
    <p:sldId id="302" r:id="rId26"/>
    <p:sldId id="303" r:id="rId27"/>
    <p:sldId id="304" r:id="rId28"/>
    <p:sldId id="305" r:id="rId29"/>
    <p:sldId id="314" r:id="rId30"/>
    <p:sldId id="315" r:id="rId31"/>
    <p:sldId id="316" r:id="rId32"/>
    <p:sldId id="31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Eung Seon" initials="KE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13"/>
    <p:restoredTop sz="88137"/>
  </p:normalViewPr>
  <p:slideViewPr>
    <p:cSldViewPr snapToGrid="0" snapToObjects="1">
      <p:cViewPr varScale="1">
        <p:scale>
          <a:sx n="85" d="100"/>
          <a:sy n="85" d="100"/>
        </p:scale>
        <p:origin x="48" y="48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DA39FE0-FC44-44A5-88B1-A26F4AA84A78}" type="datetime1">
              <a:rPr lang="ko-KR" altLang="en-US"/>
              <a:pPr lvl="0">
                <a:defRPr lang="ko-KR" altLang="en-US"/>
              </a:pPr>
              <a:t>2018-10-16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DBB4A80-91D5-4FBD-AAFA-8174926C6EC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1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8E987-3FB2-424A-A728-176973FC0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D218E4-3610-9D4C-9557-E07F2D855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C1342-F161-E440-8DA1-867A32DC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13045-229A-A840-9CCF-9F4C2D4D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C4510-1092-0944-9397-932CE63B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0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43B6-0A97-3843-A54F-DEE513B7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8CF3D-316F-9F47-9819-47C79794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DFF88-3348-2449-8651-5F07308E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A22AB-D50A-1949-B086-ADC420A7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D83F9C-CA79-2249-9CE7-4CDEE551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50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13DBE0-AA39-C745-9DDE-8A511EBA6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80AEDF-4925-1B4C-9524-A4B39AF5B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729FC-94D7-614F-B8E4-90D3B90F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D2C44-42FF-7547-8013-BE24E17A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54242-E299-494F-A1BF-87A58C4B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96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C401-CF91-D742-A5A1-178874D0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294116-03D6-8A4B-AED4-7B86D94F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7557-A02F-F74B-80A8-EA2CBD6C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A7885-4DA4-9F47-8297-39C1671D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C8A16-17C3-874A-A015-309C3C5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56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26DF-2922-274C-966F-E81D1EF5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E9CC2-4448-084A-AA0D-203542B6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6B89F-A3D7-D846-B703-8A7A212D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1D948-1788-EB47-A31E-08B3A571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940D5-FDDE-DC43-8B8A-EA5EBEE2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0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72D3-D646-8147-BE36-CE7D58E0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D7850-29BB-214D-9AB7-3222FAD4C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B9C42-341E-DD49-A8C0-39AC8DE5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4C96C-DE37-3646-884E-BD12BEDD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CAE30-97ED-5742-87DC-EFABE424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6660-A63B-DD4E-8461-B463BE2D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2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01210-A13B-604C-BAE0-B991A747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EC56B-932D-C74A-99B1-81EFD0E5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7BDC0-CCCD-9F48-9ED4-7D3B5FCD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A812C6-0CF9-9B43-83BE-DB97B223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CBA61-A4E5-3E4D-A159-078B97F24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47931-E417-2E4D-9359-4E443E1C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DBBC2D-C839-7B40-9EB8-F1556934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1519FE-DDD3-7C43-A9B1-43F51556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5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D1EE-4D95-6847-A03F-7DC4DB76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B9055F-7BF4-B640-AACC-40B530FE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CC859-00DD-7142-B271-08C0BA1A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0CE65-C53F-0A4B-8828-726027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2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7AE3B1-D3C4-2546-A6EC-2C73D691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E48FE7-C905-2C43-9C18-BBFBDA8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D8736-45AC-EE4C-AD30-785D88EA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96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3D21-70A3-744E-B7E1-5C9DD111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5E97F-59AD-2D4C-B516-7386757A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DACC7-8A9D-1D47-8461-AB5319F3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1DF54-12B9-3141-B1AD-952FBF77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569A6-EDA9-FE47-A74A-4FCDA93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8904A-6427-0144-A9F8-44958AFD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21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19C50-CF68-9C4D-A467-A9F8158E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DA7C7-85F8-FC40-AC7D-BB1275B8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CC4E3-5299-234B-89BC-76FDAD6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A96E-BE0A-F541-82D1-3CBAC102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623AA-0E34-0047-A448-1579FB44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42790-84BC-B648-B4AA-A3F78143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35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519F3-124A-2841-9C44-AF2F9074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27086B-67B2-FD42-907C-D93917B7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 편집</a:t>
            </a:r>
          </a:p>
          <a:p>
            <a:pPr lvl="1"/>
            <a:r>
              <a:rPr kumimoji="1" lang="ko-KR" altLang="en-US"/>
              <a:t>둘째 수준</a:t>
            </a:r>
          </a:p>
          <a:p>
            <a:pPr lvl="2"/>
            <a:r>
              <a:rPr kumimoji="1" lang="ko-KR" altLang="en-US"/>
              <a:t>셋째 수준</a:t>
            </a:r>
          </a:p>
          <a:p>
            <a:pPr lvl="3"/>
            <a:r>
              <a:rPr kumimoji="1" lang="ko-KR" altLang="en-US"/>
              <a:t>넷째 수준</a:t>
            </a:r>
          </a:p>
          <a:p>
            <a:pPr lvl="4"/>
            <a:r>
              <a:rPr kumimoji="1"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6D313-35BF-194E-9E99-B8EAF0804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C6E6-93EB-9644-BD59-259A83BB48D0}" type="datetimeFigureOut">
              <a:rPr kumimoji="1" lang="ko-KR" altLang="en-US" smtClean="0"/>
              <a:t>2018-10-16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69632-817C-7846-BBEA-54B7FCFE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7C413-E029-F24E-A532-DDB7D20A6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8022-B196-0648-9DF9-0C1467A20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1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상자 15"/>
          <p:cNvSpPr txBox="1"/>
          <p:nvPr/>
        </p:nvSpPr>
        <p:spPr>
          <a:xfrm>
            <a:off x="11483715" y="5980837"/>
            <a:ext cx="413896" cy="5704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bg1">
                    <a:alpha val="75000"/>
                  </a:schemeClr>
                </a:solidFill>
                <a:latin typeface="Century Gothic"/>
              </a:rPr>
              <a:t>1</a:t>
            </a:r>
            <a:endParaRPr lang="ko-KR" altLang="en-US" sz="3200" b="1" dirty="0">
              <a:solidFill>
                <a:schemeClr val="bg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87579" y="518690"/>
            <a:ext cx="641684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0" name="텍스트상자 19"/>
          <p:cNvSpPr txBox="1"/>
          <p:nvPr/>
        </p:nvSpPr>
        <p:spPr>
          <a:xfrm>
            <a:off x="4241984" y="1723251"/>
            <a:ext cx="372570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기획</a:t>
            </a:r>
          </a:p>
        </p:txBody>
      </p:sp>
      <p:cxnSp>
        <p:nvCxnSpPr>
          <p:cNvPr id="21" name="직선 연결선[R] 20"/>
          <p:cNvCxnSpPr/>
          <p:nvPr/>
        </p:nvCxnSpPr>
        <p:spPr>
          <a:xfrm>
            <a:off x="4094430" y="2645763"/>
            <a:ext cx="4003141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4"/>
          <p:cNvSpPr txBox="1"/>
          <p:nvPr/>
        </p:nvSpPr>
        <p:spPr>
          <a:xfrm>
            <a:off x="4688693" y="2882061"/>
            <a:ext cx="29193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졸업작품 프로젝트 주제선정</a:t>
            </a:r>
          </a:p>
        </p:txBody>
      </p:sp>
      <p:sp>
        <p:nvSpPr>
          <p:cNvPr id="2" name="텍스트상자 1"/>
          <p:cNvSpPr txBox="1"/>
          <p:nvPr/>
        </p:nvSpPr>
        <p:spPr>
          <a:xfrm>
            <a:off x="3054777" y="689471"/>
            <a:ext cx="502061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Noto Sans CJK KR DemiLight"/>
              </a:rPr>
              <a:t>10.02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Century Gothic"/>
              <a:ea typeface="Noto Sans CJK KR DemiLight"/>
            </a:endParaRPr>
          </a:p>
        </p:txBody>
      </p:sp>
      <p:sp>
        <p:nvSpPr>
          <p:cNvPr id="12" name="텍스트상자 11"/>
          <p:cNvSpPr txBox="1"/>
          <p:nvPr/>
        </p:nvSpPr>
        <p:spPr>
          <a:xfrm>
            <a:off x="8572946" y="689471"/>
            <a:ext cx="466793" cy="246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00">
                <a:solidFill>
                  <a:schemeClr val="bg2">
                    <a:lumMod val="50000"/>
                  </a:schemeClr>
                </a:solidFill>
                <a:latin typeface="Century Gothic"/>
                <a:ea typeface="Noto Sans CJK KR DemiLight"/>
              </a:rPr>
              <a:t>2018</a:t>
            </a:r>
            <a:endParaRPr lang="ko-KR" altLang="en-US" sz="1000">
              <a:solidFill>
                <a:schemeClr val="bg2">
                  <a:lumMod val="50000"/>
                </a:schemeClr>
              </a:solidFill>
              <a:latin typeface="Century Gothic"/>
              <a:ea typeface="Noto Sans CJK KR Demi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20006-8E44-4C9D-8627-FF7BAE48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30" y="4541520"/>
            <a:ext cx="4328160" cy="2316480"/>
          </a:xfrm>
          <a:prstGeom prst="rect">
            <a:avLst/>
          </a:prstGeom>
        </p:spPr>
      </p:pic>
      <p:sp>
        <p:nvSpPr>
          <p:cNvPr id="3" name="텍스트상자 2"/>
          <p:cNvSpPr txBox="1"/>
          <p:nvPr/>
        </p:nvSpPr>
        <p:spPr>
          <a:xfrm>
            <a:off x="4638889" y="6529631"/>
            <a:ext cx="291201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김원중 </a:t>
            </a:r>
            <a:r>
              <a:rPr lang="en-US" altLang="ko-KR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|</a:t>
            </a: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 김동욱 </a:t>
            </a:r>
            <a:r>
              <a:rPr lang="en-US" altLang="ko-KR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|</a:t>
            </a: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신세규 </a:t>
            </a:r>
            <a:r>
              <a:rPr lang="en-US" altLang="ko-KR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|</a:t>
            </a:r>
            <a:r>
              <a:rPr lang="ko-KR" altLang="en-US" sz="1000" spc="304" dirty="0">
                <a:solidFill>
                  <a:schemeClr val="bg1"/>
                </a:solidFill>
                <a:latin typeface="Noto Sans CJK KR DemiLight"/>
                <a:ea typeface="Noto Sans CJK KR DemiLight"/>
              </a:rPr>
              <a:t> 임예지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764919" y="482047"/>
            <a:ext cx="237448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 아이디어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212186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1483715" y="598083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451" y="1425085"/>
            <a:ext cx="259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블라인드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원중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2228" y="3400110"/>
            <a:ext cx="22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가로등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세규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799" y="1794417"/>
            <a:ext cx="851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시장 조사 결과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단가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30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만원 정도의 비싼 제품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주변 설문 결과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손으로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내리는게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싫어서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30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만원을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내는건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아닌거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같다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	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고장이 잦을 것 같다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441" y="4007845"/>
            <a:ext cx="8926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시장 조사 결과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이미 많은 가로등들이 있으며 다양한 가로등들이 존재한다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주차 공간 여부 확인 가로등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  <a:r>
              <a:rPr lang="en-US" altLang="ko-KR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cctv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가로등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고장시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수리기사를 부르는 가로등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불법 주차 단속 가로등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+)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추가 아이디어로 소나기와 같은 날씨 상황에 우산이 펼쳐지는 가로등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1378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834397" y="468543"/>
            <a:ext cx="237448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 아이디어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</a:t>
            </a:r>
            <a:r>
              <a:rPr kumimoji="1"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212186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1504555" y="598083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451" y="1425085"/>
            <a:ext cx="259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블라인드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예지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2228" y="3400110"/>
            <a:ext cx="22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우산 건조기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동욱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799" y="1794417"/>
            <a:ext cx="851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소비층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새집 증후군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알레르기 피부염 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시장 조사 결과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이러한 환경에 놓인 사람은 알아서 조심하지 굳이 이 제품을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살 것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같지 않다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441" y="4007845"/>
            <a:ext cx="892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원리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우산을 끼우면 하단에 펌프 모터를 이용하여 우산의 물을 밑으로 빨아들이는 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시장조사 결과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단가가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쎄다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 (30-50)</a:t>
            </a: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소비자 층을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생각할 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가게를 운영하는 자영업의 경우 일회용품을 더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선호 할 것 같다</a:t>
            </a:r>
            <a:r>
              <a:rPr lang="en-US" altLang="ko-KR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지하철 같은 유동인구가 많은 곳에서 사용시 오히려 통행에 방해가 될 것 같다</a:t>
            </a:r>
            <a:r>
              <a:rPr lang="en-US" altLang="ko-KR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88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텍스트상자 13">
            <a:extLst>
              <a:ext uri="{FF2B5EF4-FFF2-40B4-BE49-F238E27FC236}">
                <a16:creationId xmlns:a16="http://schemas.microsoft.com/office/drawing/2014/main" id="{747906A1-FA8B-4132-BD2B-64DB285D1634}"/>
              </a:ext>
            </a:extLst>
          </p:cNvPr>
          <p:cNvSpPr txBox="1"/>
          <p:nvPr/>
        </p:nvSpPr>
        <p:spPr>
          <a:xfrm>
            <a:off x="647228" y="326744"/>
            <a:ext cx="3101588" cy="66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브레인스토밍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마인드맵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</a:t>
            </a:r>
          </a:p>
          <a:p>
            <a:pPr>
              <a:lnSpc>
                <a:spcPts val="2200"/>
              </a:lnSpc>
            </a:pP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;</a:t>
            </a:r>
            <a:r>
              <a:rPr kumimoji="1" lang="ko-KR" alt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스마트벽걸이시계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0" name="직선 연결선[R] 16">
            <a:extLst>
              <a:ext uri="{FF2B5EF4-FFF2-40B4-BE49-F238E27FC236}">
                <a16:creationId xmlns:a16="http://schemas.microsoft.com/office/drawing/2014/main" id="{7E372BC5-5897-44F5-983B-F7E81F3ECBDB}"/>
              </a:ext>
            </a:extLst>
          </p:cNvPr>
          <p:cNvCxnSpPr>
            <a:cxnSpLocks/>
          </p:cNvCxnSpPr>
          <p:nvPr/>
        </p:nvCxnSpPr>
        <p:spPr>
          <a:xfrm>
            <a:off x="676139" y="962438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61AA1AA-E173-4FF5-8C27-9E5BF238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90" y="2026489"/>
            <a:ext cx="2483920" cy="22575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71" name="텍스트상자 15">
            <a:extLst>
              <a:ext uri="{FF2B5EF4-FFF2-40B4-BE49-F238E27FC236}">
                <a16:creationId xmlns:a16="http://schemas.microsoft.com/office/drawing/2014/main" id="{D5646F45-E83D-407E-9555-487C25E940AD}"/>
              </a:ext>
            </a:extLst>
          </p:cNvPr>
          <p:cNvSpPr txBox="1"/>
          <p:nvPr/>
        </p:nvSpPr>
        <p:spPr>
          <a:xfrm>
            <a:off x="11671158" y="5980837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3352EA0-0E2B-49D5-98E9-47297C69E79E}"/>
              </a:ext>
            </a:extLst>
          </p:cNvPr>
          <p:cNvSpPr/>
          <p:nvPr/>
        </p:nvSpPr>
        <p:spPr>
          <a:xfrm>
            <a:off x="6757903" y="2654300"/>
            <a:ext cx="1104900" cy="444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기능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651D483-1A53-40DD-8FE4-ED6B447D9456}"/>
              </a:ext>
            </a:extLst>
          </p:cNvPr>
          <p:cNvSpPr/>
          <p:nvPr/>
        </p:nvSpPr>
        <p:spPr>
          <a:xfrm>
            <a:off x="8027903" y="2230043"/>
            <a:ext cx="1092200" cy="42722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시간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3A4B31-ED14-4B79-A92F-87E170268A2B}"/>
              </a:ext>
            </a:extLst>
          </p:cNvPr>
          <p:cNvSpPr/>
          <p:nvPr/>
        </p:nvSpPr>
        <p:spPr>
          <a:xfrm>
            <a:off x="9259803" y="1794417"/>
            <a:ext cx="1092200" cy="4272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알람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62161E2-B470-4869-AE9D-AA2AB5461FFC}"/>
              </a:ext>
            </a:extLst>
          </p:cNvPr>
          <p:cNvSpPr/>
          <p:nvPr/>
        </p:nvSpPr>
        <p:spPr>
          <a:xfrm>
            <a:off x="9247103" y="2696976"/>
            <a:ext cx="1270000" cy="4272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스케줄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0CEE87C-935C-443A-9696-037B1B26AD25}"/>
              </a:ext>
            </a:extLst>
          </p:cNvPr>
          <p:cNvSpPr/>
          <p:nvPr/>
        </p:nvSpPr>
        <p:spPr>
          <a:xfrm>
            <a:off x="10098003" y="1182527"/>
            <a:ext cx="1092200" cy="4272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약속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93A7E35D-6A20-40E8-9C4E-616E2A32D1BA}"/>
              </a:ext>
            </a:extLst>
          </p:cNvPr>
          <p:cNvSpPr/>
          <p:nvPr/>
        </p:nvSpPr>
        <p:spPr>
          <a:xfrm rot="20838106">
            <a:off x="6410435" y="2872435"/>
            <a:ext cx="338672" cy="20188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4CB0486F-356B-4B0A-80C4-C5B3BE05B1CD}"/>
              </a:ext>
            </a:extLst>
          </p:cNvPr>
          <p:cNvSpPr/>
          <p:nvPr/>
        </p:nvSpPr>
        <p:spPr>
          <a:xfrm rot="20066331">
            <a:off x="7850221" y="2548977"/>
            <a:ext cx="165100" cy="21064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BD628195-7F80-4432-ABBF-DA782222C754}"/>
              </a:ext>
            </a:extLst>
          </p:cNvPr>
          <p:cNvSpPr/>
          <p:nvPr/>
        </p:nvSpPr>
        <p:spPr>
          <a:xfrm rot="20197576">
            <a:off x="9080015" y="2118437"/>
            <a:ext cx="238341" cy="20641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17B01E8F-2B35-48A0-B62B-D1731350E3DC}"/>
              </a:ext>
            </a:extLst>
          </p:cNvPr>
          <p:cNvSpPr/>
          <p:nvPr/>
        </p:nvSpPr>
        <p:spPr>
          <a:xfrm rot="1806821">
            <a:off x="9120103" y="2523667"/>
            <a:ext cx="215047" cy="26126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10A6B635-213A-49F4-9F60-C0066FDD2E8C}"/>
              </a:ext>
            </a:extLst>
          </p:cNvPr>
          <p:cNvSpPr/>
          <p:nvPr/>
        </p:nvSpPr>
        <p:spPr>
          <a:xfrm rot="19051742">
            <a:off x="10098002" y="1579639"/>
            <a:ext cx="189144" cy="20243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9CC6ED-E164-4A93-9939-53DC67CF0E48}"/>
              </a:ext>
            </a:extLst>
          </p:cNvPr>
          <p:cNvSpPr/>
          <p:nvPr/>
        </p:nvSpPr>
        <p:spPr>
          <a:xfrm>
            <a:off x="10972014" y="660048"/>
            <a:ext cx="1092200" cy="427224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중요</a:t>
            </a:r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E7811264-726E-4549-A22D-D4AEEE6014A1}"/>
              </a:ext>
            </a:extLst>
          </p:cNvPr>
          <p:cNvSpPr/>
          <p:nvPr/>
        </p:nvSpPr>
        <p:spPr>
          <a:xfrm rot="19051742">
            <a:off x="10877443" y="986051"/>
            <a:ext cx="189144" cy="20243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F97010E8-DF57-46BC-B19F-C3B203E4C4C5}"/>
              </a:ext>
            </a:extLst>
          </p:cNvPr>
          <p:cNvSpPr/>
          <p:nvPr/>
        </p:nvSpPr>
        <p:spPr>
          <a:xfrm>
            <a:off x="5493555" y="4344565"/>
            <a:ext cx="1104900" cy="4445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종류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4C1FE4E-46EC-446A-B857-629262B2502F}"/>
              </a:ext>
            </a:extLst>
          </p:cNvPr>
          <p:cNvSpPr/>
          <p:nvPr/>
        </p:nvSpPr>
        <p:spPr>
          <a:xfrm>
            <a:off x="6913095" y="4529513"/>
            <a:ext cx="1104900" cy="4445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전자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583ED02-F467-40FC-8485-AD3BB37340B8}"/>
              </a:ext>
            </a:extLst>
          </p:cNvPr>
          <p:cNvSpPr/>
          <p:nvPr/>
        </p:nvSpPr>
        <p:spPr>
          <a:xfrm>
            <a:off x="5979830" y="5210665"/>
            <a:ext cx="1590749" cy="5543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아날로그</a:t>
            </a:r>
          </a:p>
        </p:txBody>
      </p:sp>
      <p:sp>
        <p:nvSpPr>
          <p:cNvPr id="87" name="화살표: 아래쪽 86">
            <a:extLst>
              <a:ext uri="{FF2B5EF4-FFF2-40B4-BE49-F238E27FC236}">
                <a16:creationId xmlns:a16="http://schemas.microsoft.com/office/drawing/2014/main" id="{DA81FA7A-251B-4A25-8489-F1A4AADA214F}"/>
              </a:ext>
            </a:extLst>
          </p:cNvPr>
          <p:cNvSpPr/>
          <p:nvPr/>
        </p:nvSpPr>
        <p:spPr>
          <a:xfrm rot="20483926">
            <a:off x="5625191" y="4084844"/>
            <a:ext cx="335852" cy="149489"/>
          </a:xfrm>
          <a:prstGeom prst="downArrow">
            <a:avLst>
              <a:gd name="adj1" fmla="val 50000"/>
              <a:gd name="adj2" fmla="val 39081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8" name="화살표: 아래쪽 87">
            <a:extLst>
              <a:ext uri="{FF2B5EF4-FFF2-40B4-BE49-F238E27FC236}">
                <a16:creationId xmlns:a16="http://schemas.microsoft.com/office/drawing/2014/main" id="{C5972CDF-0D83-4D71-B8A9-7D8E79B6A1F6}"/>
              </a:ext>
            </a:extLst>
          </p:cNvPr>
          <p:cNvSpPr/>
          <p:nvPr/>
        </p:nvSpPr>
        <p:spPr>
          <a:xfrm rot="20483926">
            <a:off x="6094677" y="4907318"/>
            <a:ext cx="335852" cy="18509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3D36B59C-7BFB-46AD-A702-A1BA603B41AD}"/>
              </a:ext>
            </a:extLst>
          </p:cNvPr>
          <p:cNvSpPr/>
          <p:nvPr/>
        </p:nvSpPr>
        <p:spPr>
          <a:xfrm rot="1654604">
            <a:off x="6691346" y="4558139"/>
            <a:ext cx="174581" cy="20746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D97FAD2-EC94-4CDA-BC12-BB8B132C703A}"/>
              </a:ext>
            </a:extLst>
          </p:cNvPr>
          <p:cNvSpPr/>
          <p:nvPr/>
        </p:nvSpPr>
        <p:spPr>
          <a:xfrm>
            <a:off x="6357930" y="6027206"/>
            <a:ext cx="1319181" cy="50643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초침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E7DF376-EB99-4095-9951-7BB11EFF8DCA}"/>
              </a:ext>
            </a:extLst>
          </p:cNvPr>
          <p:cNvSpPr/>
          <p:nvPr/>
        </p:nvSpPr>
        <p:spPr>
          <a:xfrm>
            <a:off x="7465545" y="5705716"/>
            <a:ext cx="1092200" cy="4272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감성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4F2A690-85AB-46C6-9677-D279EF5922EB}"/>
              </a:ext>
            </a:extLst>
          </p:cNvPr>
          <p:cNvSpPr/>
          <p:nvPr/>
        </p:nvSpPr>
        <p:spPr>
          <a:xfrm>
            <a:off x="8569864" y="6027206"/>
            <a:ext cx="1092200" cy="4272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애플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A4AECA4-80D1-4DA9-BF43-C6563B0C8231}"/>
              </a:ext>
            </a:extLst>
          </p:cNvPr>
          <p:cNvSpPr/>
          <p:nvPr/>
        </p:nvSpPr>
        <p:spPr>
          <a:xfrm>
            <a:off x="9805903" y="6066813"/>
            <a:ext cx="1304216" cy="4272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아이폰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22888C49-8506-4020-8FE5-92C4D8F4E0A2}"/>
              </a:ext>
            </a:extLst>
          </p:cNvPr>
          <p:cNvSpPr/>
          <p:nvPr/>
        </p:nvSpPr>
        <p:spPr>
          <a:xfrm rot="20483926">
            <a:off x="6723097" y="5813738"/>
            <a:ext cx="335852" cy="18509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E19A6AA5-B001-4D60-BF72-EB24992CBB77}"/>
              </a:ext>
            </a:extLst>
          </p:cNvPr>
          <p:cNvSpPr/>
          <p:nvPr/>
        </p:nvSpPr>
        <p:spPr>
          <a:xfrm rot="1654604">
            <a:off x="7494340" y="5581647"/>
            <a:ext cx="139678" cy="22045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5C73A996-D1F3-4596-A5A8-2DC602906B18}"/>
              </a:ext>
            </a:extLst>
          </p:cNvPr>
          <p:cNvSpPr/>
          <p:nvPr/>
        </p:nvSpPr>
        <p:spPr>
          <a:xfrm rot="1654604">
            <a:off x="8500025" y="5986999"/>
            <a:ext cx="139678" cy="22045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8F7DDF91-90B8-448A-ABE5-13DAB059AE6C}"/>
              </a:ext>
            </a:extLst>
          </p:cNvPr>
          <p:cNvSpPr/>
          <p:nvPr/>
        </p:nvSpPr>
        <p:spPr>
          <a:xfrm rot="864009">
            <a:off x="9706347" y="6173115"/>
            <a:ext cx="78650" cy="20021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AFC4D9-3B8B-44F5-89E1-9F92D16C92B6}"/>
              </a:ext>
            </a:extLst>
          </p:cNvPr>
          <p:cNvSpPr/>
          <p:nvPr/>
        </p:nvSpPr>
        <p:spPr>
          <a:xfrm>
            <a:off x="2519042" y="3021584"/>
            <a:ext cx="1396378" cy="9155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설계</a:t>
            </a: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C1A92097-77FB-443E-A4D7-C3A586388D4D}"/>
              </a:ext>
            </a:extLst>
          </p:cNvPr>
          <p:cNvSpPr/>
          <p:nvPr/>
        </p:nvSpPr>
        <p:spPr>
          <a:xfrm rot="9470328">
            <a:off x="3933439" y="3198466"/>
            <a:ext cx="397745" cy="17344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9C9C145-9279-48F3-B5F1-64433B7AD08B}"/>
              </a:ext>
            </a:extLst>
          </p:cNvPr>
          <p:cNvSpPr/>
          <p:nvPr/>
        </p:nvSpPr>
        <p:spPr>
          <a:xfrm>
            <a:off x="2112331" y="2432050"/>
            <a:ext cx="1104900" cy="44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모양</a:t>
            </a: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5E3CC253-37F6-4343-9AD7-DAEB975C2033}"/>
              </a:ext>
            </a:extLst>
          </p:cNvPr>
          <p:cNvSpPr/>
          <p:nvPr/>
        </p:nvSpPr>
        <p:spPr>
          <a:xfrm rot="14385107">
            <a:off x="2819019" y="2891944"/>
            <a:ext cx="127438" cy="15979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2" name="이등변 삼각형 101">
            <a:extLst>
              <a:ext uri="{FF2B5EF4-FFF2-40B4-BE49-F238E27FC236}">
                <a16:creationId xmlns:a16="http://schemas.microsoft.com/office/drawing/2014/main" id="{58B71ABD-9FE0-441D-9EB1-E0D64C3E4A36}"/>
              </a:ext>
            </a:extLst>
          </p:cNvPr>
          <p:cNvSpPr/>
          <p:nvPr/>
        </p:nvSpPr>
        <p:spPr>
          <a:xfrm>
            <a:off x="1262400" y="1712652"/>
            <a:ext cx="372862" cy="402264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DE5BFB-F587-4628-A1C2-7F3D7A5BB0FD}"/>
              </a:ext>
            </a:extLst>
          </p:cNvPr>
          <p:cNvSpPr/>
          <p:nvPr/>
        </p:nvSpPr>
        <p:spPr>
          <a:xfrm>
            <a:off x="1033154" y="2263645"/>
            <a:ext cx="376071" cy="316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0E2A982-FB72-4165-ADB5-C3F4F0C6C8BC}"/>
              </a:ext>
            </a:extLst>
          </p:cNvPr>
          <p:cNvSpPr/>
          <p:nvPr/>
        </p:nvSpPr>
        <p:spPr>
          <a:xfrm>
            <a:off x="954984" y="2718150"/>
            <a:ext cx="376071" cy="31679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0562AD7B-DABA-4B6D-ACD0-E5449C79D42B}"/>
              </a:ext>
            </a:extLst>
          </p:cNvPr>
          <p:cNvSpPr/>
          <p:nvPr/>
        </p:nvSpPr>
        <p:spPr>
          <a:xfrm rot="12347223">
            <a:off x="1746826" y="2226932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A11F8594-CDCA-4022-96AE-ADEA59AE53A9}"/>
              </a:ext>
            </a:extLst>
          </p:cNvPr>
          <p:cNvSpPr/>
          <p:nvPr/>
        </p:nvSpPr>
        <p:spPr>
          <a:xfrm rot="11642356">
            <a:off x="1624779" y="2504676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5E694FB8-7B3E-4F9C-A233-681D2A12ACAE}"/>
              </a:ext>
            </a:extLst>
          </p:cNvPr>
          <p:cNvSpPr/>
          <p:nvPr/>
        </p:nvSpPr>
        <p:spPr>
          <a:xfrm rot="10541012">
            <a:off x="1638766" y="2795800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1C01B6C2-F201-41D0-B5C2-B4CDC675D924}"/>
              </a:ext>
            </a:extLst>
          </p:cNvPr>
          <p:cNvSpPr/>
          <p:nvPr/>
        </p:nvSpPr>
        <p:spPr>
          <a:xfrm rot="10541012">
            <a:off x="2079504" y="3406939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92AC2C8-9597-4704-A93E-7B0605BA06BB}"/>
              </a:ext>
            </a:extLst>
          </p:cNvPr>
          <p:cNvSpPr/>
          <p:nvPr/>
        </p:nvSpPr>
        <p:spPr>
          <a:xfrm>
            <a:off x="659681" y="3290488"/>
            <a:ext cx="1270000" cy="427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스피커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7B0AFEB-9598-4C5C-8DF5-733D054DA141}"/>
              </a:ext>
            </a:extLst>
          </p:cNvPr>
          <p:cNvSpPr/>
          <p:nvPr/>
        </p:nvSpPr>
        <p:spPr>
          <a:xfrm>
            <a:off x="512833" y="4012473"/>
            <a:ext cx="1999016" cy="5543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디스플레이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A36836BB-9531-4D80-AC72-D4182AEB2309}"/>
              </a:ext>
            </a:extLst>
          </p:cNvPr>
          <p:cNvSpPr/>
          <p:nvPr/>
        </p:nvSpPr>
        <p:spPr>
          <a:xfrm rot="8690060">
            <a:off x="2310449" y="3883706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6B19B87C-4C1F-4CC7-9B2B-7806CA580DD2}"/>
              </a:ext>
            </a:extLst>
          </p:cNvPr>
          <p:cNvSpPr/>
          <p:nvPr/>
        </p:nvSpPr>
        <p:spPr>
          <a:xfrm rot="8272428">
            <a:off x="960270" y="4735622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3" name="화살표: 오른쪽 112">
            <a:extLst>
              <a:ext uri="{FF2B5EF4-FFF2-40B4-BE49-F238E27FC236}">
                <a16:creationId xmlns:a16="http://schemas.microsoft.com/office/drawing/2014/main" id="{7033410B-2841-41B7-8546-FAB26926DAD4}"/>
              </a:ext>
            </a:extLst>
          </p:cNvPr>
          <p:cNvSpPr/>
          <p:nvPr/>
        </p:nvSpPr>
        <p:spPr>
          <a:xfrm rot="5400000">
            <a:off x="1893247" y="4749651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9FD243C-2655-488E-B4D1-9F40958E2376}"/>
              </a:ext>
            </a:extLst>
          </p:cNvPr>
          <p:cNvSpPr/>
          <p:nvPr/>
        </p:nvSpPr>
        <p:spPr>
          <a:xfrm>
            <a:off x="1612738" y="5060612"/>
            <a:ext cx="1270000" cy="4272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LED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797F7942-750C-4C14-8529-0379EA30B9BE}"/>
              </a:ext>
            </a:extLst>
          </p:cNvPr>
          <p:cNvSpPr/>
          <p:nvPr/>
        </p:nvSpPr>
        <p:spPr>
          <a:xfrm>
            <a:off x="178831" y="5011316"/>
            <a:ext cx="1270000" cy="4272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LCD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6F5CAF16-66CF-4BCA-AD08-5514E3FAFBA5}"/>
              </a:ext>
            </a:extLst>
          </p:cNvPr>
          <p:cNvSpPr/>
          <p:nvPr/>
        </p:nvSpPr>
        <p:spPr>
          <a:xfrm rot="17418068">
            <a:off x="3432088" y="2684277"/>
            <a:ext cx="365503" cy="10688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B4E0B41F-F936-4D0E-BFA0-FCACD445B2F7}"/>
              </a:ext>
            </a:extLst>
          </p:cNvPr>
          <p:cNvSpPr/>
          <p:nvPr/>
        </p:nvSpPr>
        <p:spPr>
          <a:xfrm>
            <a:off x="3229299" y="2038860"/>
            <a:ext cx="1270000" cy="427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마이크</a:t>
            </a:r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D570C864-4E0B-439B-8391-69DDBAA1B644}"/>
              </a:ext>
            </a:extLst>
          </p:cNvPr>
          <p:cNvSpPr/>
          <p:nvPr/>
        </p:nvSpPr>
        <p:spPr>
          <a:xfrm rot="3818301">
            <a:off x="3200454" y="4121258"/>
            <a:ext cx="365503" cy="8249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637A630-6AFD-4DDA-A370-0E8F13CA4939}"/>
              </a:ext>
            </a:extLst>
          </p:cNvPr>
          <p:cNvSpPr/>
          <p:nvPr/>
        </p:nvSpPr>
        <p:spPr>
          <a:xfrm>
            <a:off x="3058930" y="4391034"/>
            <a:ext cx="1104900" cy="44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소재</a:t>
            </a: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8A88CFF6-7B40-45D2-A786-17DB6265B148}"/>
              </a:ext>
            </a:extLst>
          </p:cNvPr>
          <p:cNvSpPr/>
          <p:nvPr/>
        </p:nvSpPr>
        <p:spPr>
          <a:xfrm rot="6301516" flipV="1">
            <a:off x="2901948" y="5145243"/>
            <a:ext cx="726305" cy="10689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3E3EDF5F-0568-4E6C-BC92-7B4C2597BD52}"/>
              </a:ext>
            </a:extLst>
          </p:cNvPr>
          <p:cNvSpPr/>
          <p:nvPr/>
        </p:nvSpPr>
        <p:spPr>
          <a:xfrm rot="4776204" flipV="1">
            <a:off x="3178970" y="5379468"/>
            <a:ext cx="1085186" cy="10689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B61FE6FE-10D6-4777-AC6A-777DF55DAB94}"/>
              </a:ext>
            </a:extLst>
          </p:cNvPr>
          <p:cNvSpPr/>
          <p:nvPr/>
        </p:nvSpPr>
        <p:spPr>
          <a:xfrm rot="3015078" flipV="1">
            <a:off x="3910318" y="4937874"/>
            <a:ext cx="365503" cy="10689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77CA6FA4-F5D2-4BCD-B49D-E25CA0D15395}"/>
              </a:ext>
            </a:extLst>
          </p:cNvPr>
          <p:cNvSpPr/>
          <p:nvPr/>
        </p:nvSpPr>
        <p:spPr>
          <a:xfrm>
            <a:off x="2313022" y="5638393"/>
            <a:ext cx="1104900" cy="4445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천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FAE95A3-A5F2-43BD-8DDF-8121634E6AF0}"/>
              </a:ext>
            </a:extLst>
          </p:cNvPr>
          <p:cNvSpPr/>
          <p:nvPr/>
        </p:nvSpPr>
        <p:spPr>
          <a:xfrm>
            <a:off x="3311849" y="6082893"/>
            <a:ext cx="1104900" cy="4445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나무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45DDD55D-8196-40B0-94D1-4B796A87084B}"/>
              </a:ext>
            </a:extLst>
          </p:cNvPr>
          <p:cNvSpPr/>
          <p:nvPr/>
        </p:nvSpPr>
        <p:spPr>
          <a:xfrm>
            <a:off x="3955235" y="5206649"/>
            <a:ext cx="1104900" cy="4445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메탈</a:t>
            </a:r>
          </a:p>
        </p:txBody>
      </p:sp>
    </p:spTree>
    <p:extLst>
      <p:ext uri="{BB962C8B-B14F-4D97-AF65-F5344CB8AC3E}">
        <p14:creationId xmlns:p14="http://schemas.microsoft.com/office/powerpoint/2010/main" val="1593388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64606" y="-1"/>
            <a:ext cx="352739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8498230" y="4839686"/>
            <a:ext cx="3839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설문조사결과</a:t>
            </a:r>
          </a:p>
        </p:txBody>
      </p:sp>
      <p:sp>
        <p:nvSpPr>
          <p:cNvPr id="32" name="텍스트상자 31"/>
          <p:cNvSpPr txBox="1"/>
          <p:nvPr/>
        </p:nvSpPr>
        <p:spPr>
          <a:xfrm>
            <a:off x="8849547" y="5702109"/>
            <a:ext cx="28847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; </a:t>
            </a: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설문을 통한 </a:t>
            </a:r>
            <a:endParaRPr lang="en-US" altLang="ko-KR" sz="1600" dirty="0">
              <a:solidFill>
                <a:srgbClr val="ADA9A9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아이디어의 방향성을 결정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" y="1158537"/>
            <a:ext cx="7061634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456689" y="6085416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706298" y="293347"/>
            <a:ext cx="14734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1383293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0033312" y="598083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473225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58" y="1408188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텍스트상자 13">
            <a:extLst>
              <a:ext uri="{FF2B5EF4-FFF2-40B4-BE49-F238E27FC236}">
                <a16:creationId xmlns:a16="http://schemas.microsoft.com/office/drawing/2014/main" id="{DB5D94B2-BC09-4E36-8BA2-1411605D59BA}"/>
              </a:ext>
            </a:extLst>
          </p:cNvPr>
          <p:cNvSpPr txBox="1"/>
          <p:nvPr/>
        </p:nvSpPr>
        <p:spPr>
          <a:xfrm>
            <a:off x="1211551" y="47363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8" name="직선 연결선[R] 16">
            <a:extLst>
              <a:ext uri="{FF2B5EF4-FFF2-40B4-BE49-F238E27FC236}">
                <a16:creationId xmlns:a16="http://schemas.microsoft.com/office/drawing/2014/main" id="{F2CC820C-3807-47EA-B3FD-15B69C5DE623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1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0033312" y="598083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12" y="1215308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90" y="1527046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[R] 16">
            <a:extLst>
              <a:ext uri="{FF2B5EF4-FFF2-40B4-BE49-F238E27FC236}">
                <a16:creationId xmlns:a16="http://schemas.microsoft.com/office/drawing/2014/main" id="{C8B8728F-E753-4577-88A1-C8D1AC2BA918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상자 13">
            <a:extLst>
              <a:ext uri="{FF2B5EF4-FFF2-40B4-BE49-F238E27FC236}">
                <a16:creationId xmlns:a16="http://schemas.microsoft.com/office/drawing/2014/main" id="{94E3EFA1-00DD-4D8B-A8AE-25091C725346}"/>
              </a:ext>
            </a:extLst>
          </p:cNvPr>
          <p:cNvSpPr txBox="1"/>
          <p:nvPr/>
        </p:nvSpPr>
        <p:spPr>
          <a:xfrm>
            <a:off x="1211551" y="47363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연결선[R] 16">
            <a:extLst>
              <a:ext uri="{FF2B5EF4-FFF2-40B4-BE49-F238E27FC236}">
                <a16:creationId xmlns:a16="http://schemas.microsoft.com/office/drawing/2014/main" id="{BE5CDDBB-33DD-4E52-98FF-2392841C9E8D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031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0033312" y="598083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"/>
          <a:stretch/>
        </p:blipFill>
        <p:spPr bwMode="auto">
          <a:xfrm>
            <a:off x="7747208" y="1844825"/>
            <a:ext cx="2700000" cy="346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91" y="1700808"/>
            <a:ext cx="27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91" y="1700808"/>
            <a:ext cx="27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연결선[R] 16">
            <a:extLst>
              <a:ext uri="{FF2B5EF4-FFF2-40B4-BE49-F238E27FC236}">
                <a16:creationId xmlns:a16="http://schemas.microsoft.com/office/drawing/2014/main" id="{F652130D-3B08-48E0-93E3-755A8E66FC7F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상자 13">
            <a:extLst>
              <a:ext uri="{FF2B5EF4-FFF2-40B4-BE49-F238E27FC236}">
                <a16:creationId xmlns:a16="http://schemas.microsoft.com/office/drawing/2014/main" id="{A49F2176-6148-4BC9-8743-7F5437D07213}"/>
              </a:ext>
            </a:extLst>
          </p:cNvPr>
          <p:cNvSpPr txBox="1"/>
          <p:nvPr/>
        </p:nvSpPr>
        <p:spPr>
          <a:xfrm>
            <a:off x="1211551" y="47363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" name="직선 연결선[R] 16">
            <a:extLst>
              <a:ext uri="{FF2B5EF4-FFF2-40B4-BE49-F238E27FC236}">
                <a16:creationId xmlns:a16="http://schemas.microsoft.com/office/drawing/2014/main" id="{4C8C32C0-F470-442A-BF89-EA2DFB1A5454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528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9001616" y="5174199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24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3" y="1923959"/>
            <a:ext cx="1514475" cy="35790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269" y="1923958"/>
            <a:ext cx="1943100" cy="3500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5806"/>
          <a:stretch/>
        </p:blipFill>
        <p:spPr>
          <a:xfrm>
            <a:off x="5338491" y="1927530"/>
            <a:ext cx="1706683" cy="34932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813" y="1885351"/>
            <a:ext cx="1714500" cy="3557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8954" y="3408600"/>
            <a:ext cx="2043113" cy="14358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/>
          <a:srcRect r="54614"/>
          <a:stretch/>
        </p:blipFill>
        <p:spPr>
          <a:xfrm>
            <a:off x="1903093" y="1135701"/>
            <a:ext cx="3696181" cy="7334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1875912" y="193110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75912" y="252902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875912" y="281705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19536" y="3105086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19536" y="36811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9536" y="398039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919536" y="42684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19536" y="4545246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919536" y="48332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919536" y="512131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540061" y="192395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532096" y="224099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532096" y="281705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32096" y="3105086"/>
            <a:ext cx="1123744" cy="29924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503712" y="340433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503712" y="36811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503712" y="39691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03712" y="42684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503712" y="484449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357646" y="186883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404304" y="4844495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5404304" y="419642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404304" y="362035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375920" y="275626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375920" y="24682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375920" y="3298234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060488" y="245701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7104112" y="30330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8212616" y="36811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8184232" y="340433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8644664" y="39691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184232" y="426843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7132496" y="4545246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104112" y="425721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7104112" y="48332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375920" y="5121310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389753" y="390455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5375920" y="455646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5375920" y="21689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060488" y="216898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04112" y="1892167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04112" y="275626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104112" y="3332327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104112" y="3681150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7132496" y="512131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8212616" y="455646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[R] 16">
            <a:extLst>
              <a:ext uri="{FF2B5EF4-FFF2-40B4-BE49-F238E27FC236}">
                <a16:creationId xmlns:a16="http://schemas.microsoft.com/office/drawing/2014/main" id="{26F5C367-6DEB-4FD5-BD29-108656DFE14E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텍스트상자 13">
            <a:extLst>
              <a:ext uri="{FF2B5EF4-FFF2-40B4-BE49-F238E27FC236}">
                <a16:creationId xmlns:a16="http://schemas.microsoft.com/office/drawing/2014/main" id="{C929AC8C-CE0B-44D9-912B-DE97A82AAEBE}"/>
              </a:ext>
            </a:extLst>
          </p:cNvPr>
          <p:cNvSpPr txBox="1"/>
          <p:nvPr/>
        </p:nvSpPr>
        <p:spPr>
          <a:xfrm>
            <a:off x="1211551" y="47363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5" name="직선 연결선[R] 16">
            <a:extLst>
              <a:ext uri="{FF2B5EF4-FFF2-40B4-BE49-F238E27FC236}">
                <a16:creationId xmlns:a16="http://schemas.microsoft.com/office/drawing/2014/main" id="{5340989A-CFDD-460F-8DC8-F249FF239627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4BF010A-5A8D-42AC-AF97-79A9B3F73417}"/>
              </a:ext>
            </a:extLst>
          </p:cNvPr>
          <p:cNvSpPr txBox="1"/>
          <p:nvPr/>
        </p:nvSpPr>
        <p:spPr>
          <a:xfrm>
            <a:off x="1667712" y="5786609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-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시간</a:t>
            </a:r>
            <a:r>
              <a:rPr lang="ko-KR" altLang="en-US" sz="20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에 관한 응답 </a:t>
            </a:r>
            <a:r>
              <a:rPr lang="en-US" altLang="ko-KR" sz="20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66</a:t>
            </a:r>
            <a:r>
              <a:rPr lang="ko-KR" altLang="en-US" sz="20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15</a:t>
            </a:r>
            <a:r>
              <a:rPr lang="ko-KR" altLang="en-US" sz="2000" u="sng" dirty="0">
                <a:solidFill>
                  <a:srgbClr val="FF000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AB07D4-77FA-479C-B0D4-3036B489CD2C}"/>
              </a:ext>
            </a:extLst>
          </p:cNvPr>
          <p:cNvSpPr txBox="1"/>
          <p:nvPr/>
        </p:nvSpPr>
        <p:spPr>
          <a:xfrm>
            <a:off x="1664684" y="6243326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-</a:t>
            </a:r>
            <a:r>
              <a:rPr lang="ko-KR" altLang="en-US" sz="2000" b="1" dirty="0">
                <a:solidFill>
                  <a:srgbClr val="00B05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약속</a:t>
            </a:r>
            <a:r>
              <a:rPr lang="ko-KR" altLang="en-US" sz="20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에 관한 응답 </a:t>
            </a:r>
            <a:r>
              <a:rPr lang="en-US" altLang="ko-KR" sz="20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66</a:t>
            </a:r>
            <a:r>
              <a:rPr lang="ko-KR" altLang="en-US" sz="20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39</a:t>
            </a:r>
            <a:r>
              <a:rPr lang="ko-KR" altLang="en-US" sz="2000" u="sng" dirty="0">
                <a:solidFill>
                  <a:srgbClr val="FF000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04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9001616" y="5342881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24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6" y="1828741"/>
            <a:ext cx="2733675" cy="472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36" y="1776353"/>
            <a:ext cx="2524125" cy="4733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62130"/>
          <a:stretch/>
        </p:blipFill>
        <p:spPr>
          <a:xfrm>
            <a:off x="5534791" y="1862078"/>
            <a:ext cx="2571860" cy="464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928" y="2109728"/>
            <a:ext cx="1857375" cy="4152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r="56954"/>
          <a:stretch/>
        </p:blipFill>
        <p:spPr>
          <a:xfrm>
            <a:off x="9359407" y="2029829"/>
            <a:ext cx="2304256" cy="2286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035" y="1000065"/>
            <a:ext cx="6219825" cy="733425"/>
          </a:xfrm>
          <a:prstGeom prst="rect">
            <a:avLst/>
          </a:prstGeom>
        </p:spPr>
      </p:pic>
      <p:cxnSp>
        <p:nvCxnSpPr>
          <p:cNvPr id="14" name="직선 연결선[R] 16">
            <a:extLst>
              <a:ext uri="{FF2B5EF4-FFF2-40B4-BE49-F238E27FC236}">
                <a16:creationId xmlns:a16="http://schemas.microsoft.com/office/drawing/2014/main" id="{BDD26243-E1E4-4892-B103-CC4168A653A0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상자 13">
            <a:extLst>
              <a:ext uri="{FF2B5EF4-FFF2-40B4-BE49-F238E27FC236}">
                <a16:creationId xmlns:a16="http://schemas.microsoft.com/office/drawing/2014/main" id="{6EB0F3B0-4268-4773-8553-D3DBDA43DFC6}"/>
              </a:ext>
            </a:extLst>
          </p:cNvPr>
          <p:cNvSpPr txBox="1"/>
          <p:nvPr/>
        </p:nvSpPr>
        <p:spPr>
          <a:xfrm>
            <a:off x="1211551" y="47363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" name="직선 연결선[R] 16">
            <a:extLst>
              <a:ext uri="{FF2B5EF4-FFF2-40B4-BE49-F238E27FC236}">
                <a16:creationId xmlns:a16="http://schemas.microsoft.com/office/drawing/2014/main" id="{B3820279-1245-43FF-BE7F-AEA0475D785A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7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0033312" y="5980839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71" y="1538413"/>
            <a:ext cx="3600000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90138" y="2132856"/>
            <a:ext cx="4793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 결론 </a:t>
            </a:r>
            <a:endParaRPr lang="en-US" altLang="ko-KR" sz="2400" b="1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-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일정을 관리해주는 </a:t>
            </a:r>
            <a:r>
              <a:rPr lang="ko-KR" altLang="en-US" dirty="0" err="1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</a:t>
            </a:r>
            <a:endParaRPr lang="en-US" altLang="ko-KR" dirty="0" smtClean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-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디자인에 초점을 둔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거실 시계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-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어플과 연동하여 일정을 보여주고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알려주는 시계 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cxnSp>
        <p:nvCxnSpPr>
          <p:cNvPr id="7" name="직선 연결선[R] 16">
            <a:extLst>
              <a:ext uri="{FF2B5EF4-FFF2-40B4-BE49-F238E27FC236}">
                <a16:creationId xmlns:a16="http://schemas.microsoft.com/office/drawing/2014/main" id="{246CF514-E61E-490C-8F27-2EC76F45B697}"/>
              </a:ext>
            </a:extLst>
          </p:cNvPr>
          <p:cNvCxnSpPr>
            <a:cxnSpLocks/>
          </p:cNvCxnSpPr>
          <p:nvPr/>
        </p:nvCxnSpPr>
        <p:spPr>
          <a:xfrm>
            <a:off x="2089873" y="873660"/>
            <a:ext cx="395799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상자 13">
            <a:extLst>
              <a:ext uri="{FF2B5EF4-FFF2-40B4-BE49-F238E27FC236}">
                <a16:creationId xmlns:a16="http://schemas.microsoft.com/office/drawing/2014/main" id="{68BC73B3-C28F-4425-AE3C-BD5F3FC870E3}"/>
              </a:ext>
            </a:extLst>
          </p:cNvPr>
          <p:cNvSpPr txBox="1"/>
          <p:nvPr/>
        </p:nvSpPr>
        <p:spPr>
          <a:xfrm>
            <a:off x="1211551" y="47363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  <a:endParaRPr kumimoji="1"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5B91E8A2-4B29-4CBC-A64A-04A8BDA104C4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46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C3D99F4-ECF4-4B00-AC57-ABFD3C31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" y="1158537"/>
            <a:ext cx="7061634" cy="569946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178A53-2B71-4A88-9749-3EDAF3CF136A}"/>
              </a:ext>
            </a:extLst>
          </p:cNvPr>
          <p:cNvSpPr/>
          <p:nvPr/>
        </p:nvSpPr>
        <p:spPr>
          <a:xfrm>
            <a:off x="7058212" y="-49748"/>
            <a:ext cx="5133788" cy="6907748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텍스트상자 12"/>
          <p:cNvSpPr txBox="1"/>
          <p:nvPr/>
        </p:nvSpPr>
        <p:spPr>
          <a:xfrm>
            <a:off x="8151972" y="2833676"/>
            <a:ext cx="2480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29728" y="2772121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텍스트상자 19"/>
          <p:cNvSpPr txBox="1"/>
          <p:nvPr/>
        </p:nvSpPr>
        <p:spPr>
          <a:xfrm>
            <a:off x="8170261" y="3233785"/>
            <a:ext cx="3303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개인이 조사한 아이디어들</a:t>
            </a:r>
          </a:p>
        </p:txBody>
      </p:sp>
      <p:sp>
        <p:nvSpPr>
          <p:cNvPr id="28" name="텍스트상자 27"/>
          <p:cNvSpPr txBox="1"/>
          <p:nvPr/>
        </p:nvSpPr>
        <p:spPr>
          <a:xfrm>
            <a:off x="8151972" y="3646222"/>
            <a:ext cx="2480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주제선정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629728" y="3584667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240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텍스트상자 29"/>
          <p:cNvSpPr txBox="1"/>
          <p:nvPr/>
        </p:nvSpPr>
        <p:spPr>
          <a:xfrm>
            <a:off x="8170261" y="4030565"/>
            <a:ext cx="3303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대표 아이디어 </a:t>
            </a:r>
            <a:r>
              <a:rPr lang="en-US" altLang="ko-KR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가지</a:t>
            </a:r>
            <a:endParaRPr lang="en-US" altLang="ko-KR" sz="1200" dirty="0">
              <a:solidFill>
                <a:srgbClr val="ADA9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 시계 선정 이유 </a:t>
            </a:r>
            <a:r>
              <a:rPr lang="en-US" altLang="ko-KR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(feat. </a:t>
            </a: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마인드 </a:t>
            </a:r>
            <a:r>
              <a:rPr lang="ko-KR" altLang="en-US" sz="1200" dirty="0" err="1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맵</a:t>
            </a:r>
            <a:r>
              <a:rPr lang="en-US" altLang="ko-KR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200" dirty="0">
              <a:solidFill>
                <a:srgbClr val="ADA9A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텍스트상자 30"/>
          <p:cNvSpPr txBox="1"/>
          <p:nvPr/>
        </p:nvSpPr>
        <p:spPr>
          <a:xfrm>
            <a:off x="8151972" y="4624312"/>
            <a:ext cx="2480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결과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629728" y="4570640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텍스트상자 32"/>
          <p:cNvSpPr txBox="1"/>
          <p:nvPr/>
        </p:nvSpPr>
        <p:spPr>
          <a:xfrm>
            <a:off x="8170261" y="5024421"/>
            <a:ext cx="3303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설문을 통한 아이디어의 방향성 결정</a:t>
            </a:r>
          </a:p>
        </p:txBody>
      </p:sp>
      <p:sp>
        <p:nvSpPr>
          <p:cNvPr id="17" name="텍스트상자 16"/>
          <p:cNvSpPr txBox="1"/>
          <p:nvPr/>
        </p:nvSpPr>
        <p:spPr>
          <a:xfrm>
            <a:off x="706298" y="293347"/>
            <a:ext cx="14734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  <p:sp>
        <p:nvSpPr>
          <p:cNvPr id="12" name="텍스트상자 11"/>
          <p:cNvSpPr txBox="1"/>
          <p:nvPr/>
        </p:nvSpPr>
        <p:spPr>
          <a:xfrm>
            <a:off x="7195343" y="1268286"/>
            <a:ext cx="3638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5400" b="1" spc="275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5400" b="1" spc="275" dirty="0">
              <a:solidFill>
                <a:schemeClr val="tx1">
                  <a:lumMod val="85000"/>
                  <a:lumOff val="1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텍스트상자 30"/>
          <p:cNvSpPr txBox="1"/>
          <p:nvPr/>
        </p:nvSpPr>
        <p:spPr>
          <a:xfrm>
            <a:off x="8201529" y="5446767"/>
            <a:ext cx="2480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일정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48117" y="5393095"/>
            <a:ext cx="567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텍스트상자 32"/>
          <p:cNvSpPr txBox="1"/>
          <p:nvPr/>
        </p:nvSpPr>
        <p:spPr>
          <a:xfrm>
            <a:off x="8243831" y="5846876"/>
            <a:ext cx="33038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dirty="0">
                <a:solidFill>
                  <a:srgbClr val="ADA9A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구체적인 아이디어 확보를 위한 일정소개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64606" y="-1"/>
            <a:ext cx="352739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8498230" y="4839686"/>
            <a:ext cx="3839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향후일정</a:t>
            </a:r>
          </a:p>
        </p:txBody>
      </p:sp>
      <p:sp>
        <p:nvSpPr>
          <p:cNvPr id="32" name="텍스트상자 31"/>
          <p:cNvSpPr txBox="1"/>
          <p:nvPr/>
        </p:nvSpPr>
        <p:spPr>
          <a:xfrm>
            <a:off x="8849547" y="5702109"/>
            <a:ext cx="2884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; </a:t>
            </a: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구체적인 아이디어 확보를 위한</a:t>
            </a:r>
            <a:endParaRPr lang="en-US" altLang="ko-KR" sz="1600" dirty="0">
              <a:solidFill>
                <a:srgbClr val="ADA9A9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일정소개</a:t>
            </a:r>
            <a:endParaRPr lang="en-US" altLang="ko-KR" sz="1600" dirty="0">
              <a:solidFill>
                <a:srgbClr val="ADA9A9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lvl="0">
              <a:defRPr lang="ko-KR" altLang="en-US"/>
            </a:pPr>
            <a:r>
              <a:rPr lang="en-US" altLang="ko-KR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" y="1158537"/>
            <a:ext cx="7061634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456689" y="6085416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706298" y="293347"/>
            <a:ext cx="14734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313642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9930" r="55760" b="60400"/>
          <a:stretch>
            <a:fillRect/>
          </a:stretch>
        </p:blipFill>
        <p:spPr>
          <a:xfrm>
            <a:off x="3556730" y="1839581"/>
            <a:ext cx="8635270" cy="1264920"/>
          </a:xfrm>
          <a:prstGeom prst="rect">
            <a:avLst/>
          </a:prstGeom>
        </p:spPr>
      </p:pic>
      <p:sp>
        <p:nvSpPr>
          <p:cNvPr id="18" name="텍스트상자 15"/>
          <p:cNvSpPr txBox="1"/>
          <p:nvPr/>
        </p:nvSpPr>
        <p:spPr>
          <a:xfrm>
            <a:off x="11254484" y="5980837"/>
            <a:ext cx="6431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/>
              </a:rPr>
              <a:t>12</a:t>
            </a:r>
            <a:endParaRPr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29" name="텍스트상자 13"/>
          <p:cNvSpPr txBox="1"/>
          <p:nvPr/>
        </p:nvSpPr>
        <p:spPr>
          <a:xfrm>
            <a:off x="648545" y="1013122"/>
            <a:ext cx="2036134" cy="33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/>
                <a:ea typeface="Noto Sans CJK KR Bold"/>
              </a:rPr>
              <a:t>향후 일정</a:t>
            </a:r>
          </a:p>
        </p:txBody>
      </p:sp>
      <p:sp>
        <p:nvSpPr>
          <p:cNvPr id="31" name="텍스트상자 15"/>
          <p:cNvSpPr txBox="1"/>
          <p:nvPr/>
        </p:nvSpPr>
        <p:spPr>
          <a:xfrm>
            <a:off x="648545" y="1410596"/>
            <a:ext cx="2036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  <a:ea typeface="NanumGothicOTF"/>
              </a:rPr>
              <a:t>주제선정 일정</a:t>
            </a:r>
          </a:p>
        </p:txBody>
      </p:sp>
      <p:cxnSp>
        <p:nvCxnSpPr>
          <p:cNvPr id="34" name="직선 연결선[R] 16"/>
          <p:cNvCxnSpPr/>
          <p:nvPr/>
        </p:nvCxnSpPr>
        <p:spPr>
          <a:xfrm>
            <a:off x="754496" y="873660"/>
            <a:ext cx="52773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상자 12"/>
          <p:cNvSpPr txBox="1"/>
          <p:nvPr/>
        </p:nvSpPr>
        <p:spPr>
          <a:xfrm>
            <a:off x="3485619" y="3349907"/>
            <a:ext cx="139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주차</a:t>
            </a:r>
          </a:p>
        </p:txBody>
      </p:sp>
      <p:sp>
        <p:nvSpPr>
          <p:cNvPr id="41" name="텍스트상자 12"/>
          <p:cNvSpPr txBox="1"/>
          <p:nvPr/>
        </p:nvSpPr>
        <p:spPr>
          <a:xfrm>
            <a:off x="3487447" y="3741922"/>
            <a:ext cx="2073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기본주제 설정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Basic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2" name="텍스트상자 12"/>
          <p:cNvSpPr txBox="1"/>
          <p:nvPr/>
        </p:nvSpPr>
        <p:spPr>
          <a:xfrm>
            <a:off x="6095775" y="3349907"/>
            <a:ext cx="139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4</a:t>
            </a:r>
            <a:r>
              <a:rPr lang="ko-KR" altLang="en-US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주차</a:t>
            </a:r>
          </a:p>
        </p:txBody>
      </p:sp>
      <p:sp>
        <p:nvSpPr>
          <p:cNvPr id="43" name="텍스트상자 8"/>
          <p:cNvSpPr txBox="1"/>
          <p:nvPr/>
        </p:nvSpPr>
        <p:spPr>
          <a:xfrm>
            <a:off x="6093949" y="4234670"/>
            <a:ext cx="2076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아이디어 중 몇 가지를 채택에 상용화할 수 있는 지를 파악한다</a:t>
            </a:r>
            <a:r>
              <a:rPr lang="en-US" altLang="ko-KR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rgbClr val="66626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4" name="텍스트상자 12"/>
          <p:cNvSpPr txBox="1"/>
          <p:nvPr/>
        </p:nvSpPr>
        <p:spPr>
          <a:xfrm>
            <a:off x="6093949" y="3741922"/>
            <a:ext cx="2073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자료조사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Research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6" name="텍스트상자 12"/>
          <p:cNvSpPr txBox="1"/>
          <p:nvPr/>
        </p:nvSpPr>
        <p:spPr>
          <a:xfrm>
            <a:off x="8708773" y="3349907"/>
            <a:ext cx="139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r>
            <a:r>
              <a:rPr lang="ko-KR" altLang="en-US" sz="2800" b="1" dirty="0">
                <a:solidFill>
                  <a:srgbClr val="A6A6A6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주차</a:t>
            </a:r>
          </a:p>
        </p:txBody>
      </p:sp>
      <p:sp>
        <p:nvSpPr>
          <p:cNvPr id="47" name="텍스트상자 12"/>
          <p:cNvSpPr txBox="1"/>
          <p:nvPr/>
        </p:nvSpPr>
        <p:spPr>
          <a:xfrm>
            <a:off x="8710601" y="3741922"/>
            <a:ext cx="23768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주제 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설정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– Advanced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184608" y="4143421"/>
            <a:ext cx="1886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72074" y="4143421"/>
            <a:ext cx="1886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</p:cNvCxnSpPr>
          <p:nvPr/>
        </p:nvCxnSpPr>
        <p:spPr>
          <a:xfrm>
            <a:off x="8803695" y="4141294"/>
            <a:ext cx="215056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8706947" y="4233050"/>
            <a:ext cx="207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자료조사와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설문으로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주제를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선정을 하고 방향성을 갖는다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텍스트상자 8">
            <a:extLst>
              <a:ext uri="{FF2B5EF4-FFF2-40B4-BE49-F238E27FC236}">
                <a16:creationId xmlns:a16="http://schemas.microsoft.com/office/drawing/2014/main" id="{EED9C82B-14DD-4805-8475-1C56DF132DB8}"/>
              </a:ext>
            </a:extLst>
          </p:cNvPr>
          <p:cNvSpPr txBox="1"/>
          <p:nvPr/>
        </p:nvSpPr>
        <p:spPr>
          <a:xfrm>
            <a:off x="3485619" y="4267910"/>
            <a:ext cx="2076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각 조원마다 졸업작품주제로 생각해왔던 아이디어를 공유한다</a:t>
            </a:r>
            <a:r>
              <a:rPr lang="en-US" altLang="ko-KR" sz="1200" dirty="0">
                <a:solidFill>
                  <a:srgbClr val="66626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rgbClr val="666262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08792F-BD7B-43E1-B741-05C317F0B0BC}"/>
              </a:ext>
            </a:extLst>
          </p:cNvPr>
          <p:cNvSpPr/>
          <p:nvPr/>
        </p:nvSpPr>
        <p:spPr>
          <a:xfrm>
            <a:off x="8396807" y="3231314"/>
            <a:ext cx="2756403" cy="18242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01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4250" t="29930" r="130" b="60400"/>
          <a:stretch>
            <a:fillRect/>
          </a:stretch>
        </p:blipFill>
        <p:spPr>
          <a:xfrm>
            <a:off x="0" y="1839581"/>
            <a:ext cx="10856228" cy="1264920"/>
          </a:xfrm>
          <a:prstGeom prst="rect">
            <a:avLst/>
          </a:prstGeom>
        </p:spPr>
      </p:pic>
      <p:sp>
        <p:nvSpPr>
          <p:cNvPr id="18" name="텍스트상자 15"/>
          <p:cNvSpPr txBox="1"/>
          <p:nvPr/>
        </p:nvSpPr>
        <p:spPr>
          <a:xfrm>
            <a:off x="11254484" y="5980837"/>
            <a:ext cx="64312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/>
              </a:rPr>
              <a:t>13</a:t>
            </a:r>
            <a:endParaRPr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58" name="텍스트상자 12"/>
          <p:cNvSpPr txBox="1"/>
          <p:nvPr/>
        </p:nvSpPr>
        <p:spPr>
          <a:xfrm>
            <a:off x="3485619" y="3349907"/>
            <a:ext cx="139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10</a:t>
            </a:r>
            <a:r>
              <a:rPr lang="ko-KR" altLang="en-US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주차</a:t>
            </a:r>
          </a:p>
        </p:txBody>
      </p:sp>
      <p:sp>
        <p:nvSpPr>
          <p:cNvPr id="59" name="텍스트상자 12"/>
          <p:cNvSpPr txBox="1"/>
          <p:nvPr/>
        </p:nvSpPr>
        <p:spPr>
          <a:xfrm>
            <a:off x="3487826" y="3773968"/>
            <a:ext cx="2073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심화 이론 적용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( 1 )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0" name="텍스트상자 12"/>
          <p:cNvSpPr txBox="1"/>
          <p:nvPr/>
        </p:nvSpPr>
        <p:spPr>
          <a:xfrm>
            <a:off x="6095775" y="3349907"/>
            <a:ext cx="139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12</a:t>
            </a:r>
            <a:r>
              <a:rPr lang="ko-KR" altLang="en-US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주차</a:t>
            </a:r>
          </a:p>
        </p:txBody>
      </p:sp>
      <p:sp>
        <p:nvSpPr>
          <p:cNvPr id="62" name="텍스트상자 12"/>
          <p:cNvSpPr txBox="1"/>
          <p:nvPr/>
        </p:nvSpPr>
        <p:spPr>
          <a:xfrm>
            <a:off x="6097982" y="3773968"/>
            <a:ext cx="2073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심화 이론 적용 </a:t>
            </a:r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( 2 )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6184987" y="4175467"/>
            <a:ext cx="1886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3572453" y="4175467"/>
            <a:ext cx="1886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텍스트상자 12"/>
          <p:cNvSpPr txBox="1"/>
          <p:nvPr/>
        </p:nvSpPr>
        <p:spPr>
          <a:xfrm>
            <a:off x="882489" y="3349907"/>
            <a:ext cx="139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en-US" altLang="ko-KR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8</a:t>
            </a:r>
            <a:r>
              <a:rPr lang="ko-KR" altLang="en-US" sz="2800" dirty="0">
                <a:solidFill>
                  <a:srgbClr val="A6A6A6"/>
                </a:solidFill>
                <a:latin typeface="Noto Sans CJK KR Light"/>
                <a:ea typeface="Noto Sans CJK KR Light"/>
              </a:rPr>
              <a:t>주차</a:t>
            </a:r>
          </a:p>
        </p:txBody>
      </p:sp>
      <p:sp>
        <p:nvSpPr>
          <p:cNvPr id="77" name="텍스트상자 12"/>
          <p:cNvSpPr txBox="1"/>
          <p:nvPr/>
        </p:nvSpPr>
        <p:spPr>
          <a:xfrm>
            <a:off x="884696" y="3755114"/>
            <a:ext cx="2073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이론 파악 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Theory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77390" y="4266716"/>
            <a:ext cx="207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설문 조사의 아이디어를 가지고 적용 가능한 기술과 이론을 찾는다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962067" y="4175467"/>
            <a:ext cx="188699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483625" y="4338091"/>
            <a:ext cx="2076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아이디어에 대한 이론을 바탕으로 기본적인 기능을 구현하고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추가적인 아이디어에 대한 이론을 조사한다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59303" y="4316866"/>
            <a:ext cx="2076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lang="ko-KR" altLang="en-US"/>
            </a:pP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추가적인 아이디어를 적용 시키며 문제점들을 보안 한다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51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887579" y="518691"/>
            <a:ext cx="6416842" cy="63393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dist="139700" dir="1920000" sx="96000" sy="96000" algn="ctr" rotWithShape="0">
              <a:schemeClr val="tx1"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텍스트상자 19"/>
          <p:cNvSpPr txBox="1"/>
          <p:nvPr/>
        </p:nvSpPr>
        <p:spPr>
          <a:xfrm>
            <a:off x="4286851" y="2231429"/>
            <a:ext cx="3796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8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THANK YOU</a:t>
            </a:r>
            <a:endParaRPr lang="ko-KR" altLang="en-US" sz="4800" b="1">
              <a:solidFill>
                <a:schemeClr val="tx1">
                  <a:lumMod val="65000"/>
                  <a:lumOff val="35000"/>
                </a:schemeClr>
              </a:solidFill>
              <a:latin typeface="Century Gothic"/>
            </a:endParaRPr>
          </a:p>
        </p:txBody>
      </p:sp>
      <p:cxnSp>
        <p:nvCxnSpPr>
          <p:cNvPr id="21" name="직선 연결선[R] 20"/>
          <p:cNvCxnSpPr/>
          <p:nvPr/>
        </p:nvCxnSpPr>
        <p:spPr>
          <a:xfrm>
            <a:off x="4026434" y="3240794"/>
            <a:ext cx="4139133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상자 11"/>
          <p:cNvSpPr txBox="1"/>
          <p:nvPr/>
        </p:nvSpPr>
        <p:spPr>
          <a:xfrm>
            <a:off x="4592179" y="3419163"/>
            <a:ext cx="301717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Ask me if you have question.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</p:txBody>
      </p:sp>
      <p:sp>
        <p:nvSpPr>
          <p:cNvPr id="13" name="텍스트상자 12"/>
          <p:cNvSpPr txBox="1"/>
          <p:nvPr/>
        </p:nvSpPr>
        <p:spPr>
          <a:xfrm>
            <a:off x="11254485" y="5980837"/>
            <a:ext cx="643126" cy="5704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>
                <a:solidFill>
                  <a:schemeClr val="bg1">
                    <a:alpha val="75000"/>
                  </a:schemeClr>
                </a:solidFill>
                <a:latin typeface="Century Gothic"/>
              </a:rPr>
              <a:t>20</a:t>
            </a:r>
            <a:endParaRPr lang="ko-KR" altLang="en-US" sz="3200" b="1">
              <a:solidFill>
                <a:schemeClr val="bg1">
                  <a:alpha val="75000"/>
                </a:schemeClr>
              </a:solidFill>
              <a:latin typeface="Century Gothic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326071" y="5662245"/>
            <a:ext cx="533235" cy="920750"/>
            <a:chOff x="3326071" y="5662245"/>
            <a:chExt cx="700363" cy="920750"/>
          </a:xfrm>
        </p:grpSpPr>
        <p:sp>
          <p:nvSpPr>
            <p:cNvPr id="2" name="직사각형 1"/>
            <p:cNvSpPr/>
            <p:nvPr/>
          </p:nvSpPr>
          <p:spPr>
            <a:xfrm>
              <a:off x="3326071" y="5662245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26071" y="573121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26071" y="58001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26071" y="5928693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flipV="1">
              <a:off x="3326071" y="605919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5" name="직선 연결선[R] 14"/>
            <p:cNvCxnSpPr/>
            <p:nvPr/>
          </p:nvCxnSpPr>
          <p:spPr>
            <a:xfrm>
              <a:off x="3326071" y="6294070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326071" y="6346276"/>
              <a:ext cx="700363" cy="109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flipV="1">
              <a:off x="3326071" y="6495130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9" name="직선 연결선[R] 18"/>
            <p:cNvCxnSpPr/>
            <p:nvPr/>
          </p:nvCxnSpPr>
          <p:spPr>
            <a:xfrm>
              <a:off x="3326071" y="6145464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/>
            <p:cNvCxnSpPr/>
            <p:nvPr/>
          </p:nvCxnSpPr>
          <p:spPr>
            <a:xfrm>
              <a:off x="3326071" y="6582995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 flipV="1">
              <a:off x="3326071" y="6190566"/>
              <a:ext cx="700363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27" name="직선 연결선[R] 26"/>
            <p:cNvCxnSpPr/>
            <p:nvPr/>
          </p:nvCxnSpPr>
          <p:spPr>
            <a:xfrm>
              <a:off x="3326071" y="5993671"/>
              <a:ext cx="700363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텍스트상자 27"/>
          <p:cNvSpPr txBox="1"/>
          <p:nvPr/>
        </p:nvSpPr>
        <p:spPr>
          <a:xfrm rot="5400000">
            <a:off x="2709395" y="6007383"/>
            <a:ext cx="971741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050">
                <a:solidFill>
                  <a:schemeClr val="bg1">
                    <a:lumMod val="85000"/>
                  </a:schemeClr>
                </a:solidFill>
                <a:latin typeface="Century Gothic"/>
              </a:rPr>
              <a:t>201 8  05 0 8</a:t>
            </a:r>
            <a:endParaRPr lang="ko-KR" altLang="en-US" sz="1050">
              <a:solidFill>
                <a:schemeClr val="bg1">
                  <a:lumMod val="85000"/>
                </a:schemeClr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1482"/>
              </p:ext>
            </p:extLst>
          </p:nvPr>
        </p:nvGraphicFramePr>
        <p:xfrm>
          <a:off x="2461846" y="2"/>
          <a:ext cx="5791201" cy="6857997"/>
        </p:xfrm>
        <a:graphic>
          <a:graphicData uri="http://schemas.openxmlformats.org/drawingml/2006/table">
            <a:tbl>
              <a:tblPr/>
              <a:tblGrid>
                <a:gridCol w="931338">
                  <a:extLst>
                    <a:ext uri="{9D8B030D-6E8A-4147-A177-3AD203B41FA5}">
                      <a16:colId xmlns:a16="http://schemas.microsoft.com/office/drawing/2014/main" val="4189378547"/>
                    </a:ext>
                  </a:extLst>
                </a:gridCol>
                <a:gridCol w="1963366">
                  <a:extLst>
                    <a:ext uri="{9D8B030D-6E8A-4147-A177-3AD203B41FA5}">
                      <a16:colId xmlns:a16="http://schemas.microsoft.com/office/drawing/2014/main" val="2291503145"/>
                    </a:ext>
                  </a:extLst>
                </a:gridCol>
                <a:gridCol w="965180">
                  <a:extLst>
                    <a:ext uri="{9D8B030D-6E8A-4147-A177-3AD203B41FA5}">
                      <a16:colId xmlns:a16="http://schemas.microsoft.com/office/drawing/2014/main" val="3335369361"/>
                    </a:ext>
                  </a:extLst>
                </a:gridCol>
                <a:gridCol w="1931317">
                  <a:extLst>
                    <a:ext uri="{9D8B030D-6E8A-4147-A177-3AD203B41FA5}">
                      <a16:colId xmlns:a16="http://schemas.microsoft.com/office/drawing/2014/main" val="2503969234"/>
                    </a:ext>
                  </a:extLst>
                </a:gridCol>
              </a:tblGrid>
              <a:tr h="35560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과제명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프로젝트 기획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9200"/>
                  </a:ext>
                </a:extLst>
              </a:tr>
              <a:tr h="28768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일지 </a:t>
                      </a:r>
                      <a:r>
                        <a:rPr lang="en-US" sz="600" b="1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NO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학년도</a:t>
                      </a:r>
                      <a:r>
                        <a:rPr lang="en-US" altLang="ko-KR" sz="600" b="1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/</a:t>
                      </a: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학기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2018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학년 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학기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85561"/>
                  </a:ext>
                </a:extLst>
              </a:tr>
              <a:tr h="320536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소속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정보통신공학부 </a:t>
                      </a:r>
                      <a:r>
                        <a:rPr lang="en-US" altLang="ko-KR" sz="6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r>
                        <a:rPr lang="ko-KR" altLang="en-US" sz="6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학년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02303"/>
                  </a:ext>
                </a:extLst>
              </a:tr>
              <a:tr h="4568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지도교수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확인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055" marR="32055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지도교수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윤기호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32055" marR="32055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45655"/>
                  </a:ext>
                </a:extLst>
              </a:tr>
              <a:tr h="378463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상담 안건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just" fontAlgn="base" latinLnBrk="1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주제선정을 위한 지도교수 상담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7831"/>
                  </a:ext>
                </a:extLst>
              </a:tr>
              <a:tr h="2740953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상담 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en-US" altLang="ko-KR" sz="500" b="1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(</a:t>
                      </a:r>
                      <a:r>
                        <a:rPr lang="ko-KR" altLang="en-US" sz="5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지적사항</a:t>
                      </a:r>
                      <a:r>
                        <a:rPr lang="en-US" altLang="ko-KR" sz="500" b="1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전에 생각했던 스마트 거울은 단가도 비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ᄊᆞ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고 화장실에만 있다는 것에 대해서 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IoT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와 잘 맞지 않는다고 생각했다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따라서 갈래아이디어로써 스마트시계를 생각했다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클라우드 기반의 시계로써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탁상시계를 집안 곳곳에 둬서 날씨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,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약속을 알려주는 기능을 수행하게 할 생각이다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-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기술같은 것을 하려고 하지말고 소비자의 니즈를 충족시켜라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시계에 거울기능도 있는 것인가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? -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아닙니다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스피커와 마이크를 달아서 날씨와 교통상황 스케쥴입력을 통해 알람을 설정하는 기능을 가지고 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앱과 연동하는 기능도 생각중이다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약속시간을 알려주는 것인가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? -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그렇습니다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날씨도 알려주는 기능도 생각하고 있지만 세부적인 기능은 개발단계가 아니라서 대략적으로 날씨 교통상황등의 기능을 생각하고 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가격이 비싸지않나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? -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아니다 어플리케이션은 개발단가에 포함되지 않더라도 상품의 가격을 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5~6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만원선으로 생각하고 있다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시장조사를 철저히 할 것 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– 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설문조사 예정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45584"/>
                  </a:ext>
                </a:extLst>
              </a:tr>
              <a:tr h="1585007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지적에 대한 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조치사항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기술이 일상에 자연스럽게 녹아든 것이 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IoT</a:t>
                      </a: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의 트렌드이기 때문에 일상에 자연스럽게 녹아드는 기술을 접목시킬 예정이다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단가는 설문조사를 통해 원하는 금액대를 조사한 후 목표치를 설정할 것이다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l" fontAlgn="base" latinLnBrk="1">
                        <a:lnSpc>
                          <a:spcPct val="128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ko-KR" altLang="en-US" sz="500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소비자의 구매욕구역시 설문조사를 통해 조사할 예정이다</a:t>
                      </a:r>
                      <a:r>
                        <a:rPr lang="en-US" altLang="ko-KR" sz="500" kern="0" spc="1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09016"/>
                  </a:ext>
                </a:extLst>
              </a:tr>
              <a:tr h="732865">
                <a:tc>
                  <a:txBody>
                    <a:bodyPr/>
                    <a:lstStyle/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상담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16510" marR="16510" indent="0" algn="ctr" fontAlgn="base" latinLnBrk="0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1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참여자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6510" marR="16510" indent="0" algn="just" fontAlgn="base" latinLnBrk="1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김동욱 </a:t>
                      </a: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(</a:t>
                      </a:r>
                      <a:r>
                        <a:rPr lang="ko-KR" altLang="en-US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</a:t>
                      </a: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) </a:t>
                      </a:r>
                      <a:r>
                        <a:rPr lang="ko-KR" altLang="en-US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김원중 </a:t>
                      </a: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(</a:t>
                      </a:r>
                      <a:r>
                        <a:rPr lang="ko-KR" altLang="en-US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인</a:t>
                      </a: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)</a:t>
                      </a:r>
                      <a:endParaRPr lang="ko-KR" altLang="en-US" sz="500" kern="0" spc="1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6510" marR="16510" indent="0" algn="just" fontAlgn="base" latinLnBrk="1">
                        <a:lnSpc>
                          <a:spcPct val="12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(</a:t>
                      </a:r>
                      <a:r>
                        <a:rPr lang="ko-KR" altLang="en-US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ea typeface="바탕" panose="02030600000101010101" pitchFamily="18" charset="-127"/>
                        </a:rPr>
                        <a:t>인</a:t>
                      </a: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) (</a:t>
                      </a:r>
                      <a:r>
                        <a:rPr lang="ko-KR" altLang="en-US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ea typeface="바탕" panose="02030600000101010101" pitchFamily="18" charset="-127"/>
                        </a:rPr>
                        <a:t>인</a:t>
                      </a:r>
                      <a:r>
                        <a:rPr lang="en-US" altLang="ko-KR" sz="500" u="sng" kern="0" spc="1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바탕" panose="02030600000101010101" pitchFamily="18" charset="-127"/>
                        </a:rPr>
                        <a:t>)</a:t>
                      </a:r>
                      <a:endParaRPr lang="ko-KR" alt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862" marR="8862" marT="8862" marB="886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40055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13098"/>
              </p:ext>
            </p:extLst>
          </p:nvPr>
        </p:nvGraphicFramePr>
        <p:xfrm>
          <a:off x="3004458" y="236764"/>
          <a:ext cx="7094764" cy="6441622"/>
        </p:xfrm>
        <a:graphic>
          <a:graphicData uri="http://schemas.openxmlformats.org/drawingml/2006/table">
            <a:tbl>
              <a:tblPr/>
              <a:tblGrid>
                <a:gridCol w="1183170">
                  <a:extLst>
                    <a:ext uri="{9D8B030D-6E8A-4147-A177-3AD203B41FA5}">
                      <a16:colId xmlns:a16="http://schemas.microsoft.com/office/drawing/2014/main" val="2589837276"/>
                    </a:ext>
                  </a:extLst>
                </a:gridCol>
                <a:gridCol w="1183170">
                  <a:extLst>
                    <a:ext uri="{9D8B030D-6E8A-4147-A177-3AD203B41FA5}">
                      <a16:colId xmlns:a16="http://schemas.microsoft.com/office/drawing/2014/main" val="1405612918"/>
                    </a:ext>
                  </a:extLst>
                </a:gridCol>
                <a:gridCol w="284190">
                  <a:extLst>
                    <a:ext uri="{9D8B030D-6E8A-4147-A177-3AD203B41FA5}">
                      <a16:colId xmlns:a16="http://schemas.microsoft.com/office/drawing/2014/main" val="1650409761"/>
                    </a:ext>
                  </a:extLst>
                </a:gridCol>
                <a:gridCol w="972732">
                  <a:extLst>
                    <a:ext uri="{9D8B030D-6E8A-4147-A177-3AD203B41FA5}">
                      <a16:colId xmlns:a16="http://schemas.microsoft.com/office/drawing/2014/main" val="504825933"/>
                    </a:ext>
                  </a:extLst>
                </a:gridCol>
                <a:gridCol w="284190">
                  <a:extLst>
                    <a:ext uri="{9D8B030D-6E8A-4147-A177-3AD203B41FA5}">
                      <a16:colId xmlns:a16="http://schemas.microsoft.com/office/drawing/2014/main" val="1613878657"/>
                    </a:ext>
                  </a:extLst>
                </a:gridCol>
                <a:gridCol w="284190">
                  <a:extLst>
                    <a:ext uri="{9D8B030D-6E8A-4147-A177-3AD203B41FA5}">
                      <a16:colId xmlns:a16="http://schemas.microsoft.com/office/drawing/2014/main" val="428456589"/>
                    </a:ext>
                  </a:extLst>
                </a:gridCol>
                <a:gridCol w="1309466">
                  <a:extLst>
                    <a:ext uri="{9D8B030D-6E8A-4147-A177-3AD203B41FA5}">
                      <a16:colId xmlns:a16="http://schemas.microsoft.com/office/drawing/2014/main" val="1892181387"/>
                    </a:ext>
                  </a:extLst>
                </a:gridCol>
                <a:gridCol w="284190">
                  <a:extLst>
                    <a:ext uri="{9D8B030D-6E8A-4147-A177-3AD203B41FA5}">
                      <a16:colId xmlns:a16="http://schemas.microsoft.com/office/drawing/2014/main" val="1251543471"/>
                    </a:ext>
                  </a:extLst>
                </a:gridCol>
                <a:gridCol w="1309466">
                  <a:extLst>
                    <a:ext uri="{9D8B030D-6E8A-4147-A177-3AD203B41FA5}">
                      <a16:colId xmlns:a16="http://schemas.microsoft.com/office/drawing/2014/main" val="1817939327"/>
                    </a:ext>
                  </a:extLst>
                </a:gridCol>
              </a:tblGrid>
              <a:tr h="252805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32335"/>
                  </a:ext>
                </a:extLst>
              </a:tr>
              <a:tr h="328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새로운 아이디어 제시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41429"/>
                  </a:ext>
                </a:extLst>
              </a:tr>
              <a:tr h="2843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10.04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목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설계실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18592"/>
                  </a:ext>
                </a:extLst>
              </a:tr>
              <a:tr h="2843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주제선정을 위한 새로운 아이디어 제시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2374"/>
                  </a:ext>
                </a:extLst>
              </a:tr>
              <a:tr h="14660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지난 발표가 불만족스럽다고 판단하여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주제선정을 위한 새로운 아이디어를 제시하기 위해 각자 조사를 해왔다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76712"/>
                  </a:ext>
                </a:extLst>
              </a:tr>
              <a:tr h="1077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수면추적기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가로등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블라인드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우산건조기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주변환경측정센서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스마트시계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도어락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78838"/>
                  </a:ext>
                </a:extLst>
              </a:tr>
              <a:tr h="6628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24104"/>
                  </a:ext>
                </a:extLst>
              </a:tr>
              <a:tr h="22253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887"/>
                  </a:ext>
                </a:extLst>
              </a:tr>
              <a:tr h="1013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2067"/>
                  </a:ext>
                </a:extLst>
              </a:tr>
              <a:tr h="222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851171"/>
                  </a:ext>
                </a:extLst>
              </a:tr>
              <a:tr h="388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19543"/>
                  </a:ext>
                </a:extLst>
              </a:tr>
              <a:tr h="237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2018.10.04.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7817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011750" y="1648288"/>
            <a:ext cx="29197052" cy="67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6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21632"/>
              </p:ext>
            </p:extLst>
          </p:nvPr>
        </p:nvGraphicFramePr>
        <p:xfrm>
          <a:off x="3727048" y="0"/>
          <a:ext cx="5972537" cy="6857999"/>
        </p:xfrm>
        <a:graphic>
          <a:graphicData uri="http://schemas.openxmlformats.org/drawingml/2006/table">
            <a:tbl>
              <a:tblPr/>
              <a:tblGrid>
                <a:gridCol w="996020">
                  <a:extLst>
                    <a:ext uri="{9D8B030D-6E8A-4147-A177-3AD203B41FA5}">
                      <a16:colId xmlns:a16="http://schemas.microsoft.com/office/drawing/2014/main" val="4099771640"/>
                    </a:ext>
                  </a:extLst>
                </a:gridCol>
                <a:gridCol w="996020">
                  <a:extLst>
                    <a:ext uri="{9D8B030D-6E8A-4147-A177-3AD203B41FA5}">
                      <a16:colId xmlns:a16="http://schemas.microsoft.com/office/drawing/2014/main" val="1519984913"/>
                    </a:ext>
                  </a:extLst>
                </a:gridCol>
                <a:gridCol w="239238">
                  <a:extLst>
                    <a:ext uri="{9D8B030D-6E8A-4147-A177-3AD203B41FA5}">
                      <a16:colId xmlns:a16="http://schemas.microsoft.com/office/drawing/2014/main" val="974154895"/>
                    </a:ext>
                  </a:extLst>
                </a:gridCol>
                <a:gridCol w="818869">
                  <a:extLst>
                    <a:ext uri="{9D8B030D-6E8A-4147-A177-3AD203B41FA5}">
                      <a16:colId xmlns:a16="http://schemas.microsoft.com/office/drawing/2014/main" val="2536883269"/>
                    </a:ext>
                  </a:extLst>
                </a:gridCol>
                <a:gridCol w="239238">
                  <a:extLst>
                    <a:ext uri="{9D8B030D-6E8A-4147-A177-3AD203B41FA5}">
                      <a16:colId xmlns:a16="http://schemas.microsoft.com/office/drawing/2014/main" val="3211233556"/>
                    </a:ext>
                  </a:extLst>
                </a:gridCol>
                <a:gridCol w="239238">
                  <a:extLst>
                    <a:ext uri="{9D8B030D-6E8A-4147-A177-3AD203B41FA5}">
                      <a16:colId xmlns:a16="http://schemas.microsoft.com/office/drawing/2014/main" val="1615926405"/>
                    </a:ext>
                  </a:extLst>
                </a:gridCol>
                <a:gridCol w="1102338">
                  <a:extLst>
                    <a:ext uri="{9D8B030D-6E8A-4147-A177-3AD203B41FA5}">
                      <a16:colId xmlns:a16="http://schemas.microsoft.com/office/drawing/2014/main" val="367030601"/>
                    </a:ext>
                  </a:extLst>
                </a:gridCol>
                <a:gridCol w="239238">
                  <a:extLst>
                    <a:ext uri="{9D8B030D-6E8A-4147-A177-3AD203B41FA5}">
                      <a16:colId xmlns:a16="http://schemas.microsoft.com/office/drawing/2014/main" val="226004041"/>
                    </a:ext>
                  </a:extLst>
                </a:gridCol>
                <a:gridCol w="1102338">
                  <a:extLst>
                    <a:ext uri="{9D8B030D-6E8A-4147-A177-3AD203B41FA5}">
                      <a16:colId xmlns:a16="http://schemas.microsoft.com/office/drawing/2014/main" val="2398645439"/>
                    </a:ext>
                  </a:extLst>
                </a:gridCol>
              </a:tblGrid>
              <a:tr h="250878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78393"/>
                  </a:ext>
                </a:extLst>
              </a:tr>
              <a:tr h="3154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아이디어 교차조사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98889"/>
                  </a:ext>
                </a:extLst>
              </a:tr>
              <a:tr h="2611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10.06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토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온라인회의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80540"/>
                  </a:ext>
                </a:extLst>
              </a:tr>
              <a:tr h="2611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아이디어 신뢰도 향상을 위한 교차조사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00216"/>
                  </a:ext>
                </a:extLst>
              </a:tr>
              <a:tr h="1409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지난 회의에 도출한 아이디어는 다음과 같다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수면추적기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가로등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블라인드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우산건조기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주변환경측정센서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스마트시계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도어락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이 아이디어를 교차로 조사하여 좀 더 신뢰성있는 자료를 찾아보기로 하였다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00816"/>
                  </a:ext>
                </a:extLst>
              </a:tr>
              <a:tr h="17311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블라인드는 가격이 너무 비싸다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기존의 블라인드를 자동을 만들어주는 블라인드도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15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만원이상하는데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거기에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LED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디스플레이가 들어가면 가격은 많이 올라갈 수 밖에 없다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주변환경 측정센서는 소형화가 가장 어려운 문제같다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우산건조기는 펌프와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LED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 중점이 될 것 같다 우산을 끼우면 하단의 모터가 작동되어 우산의 물을 밑으로 빼주는 기능이 있는 것이다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 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–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가로등에 다양한 기능을 넣을 수 있지만 사실상 많은 가로등이 있고 몇몇은 심지어 국내에 시행중인 가로등들도 많다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95817"/>
                  </a:ext>
                </a:extLst>
              </a:tr>
              <a:tr h="6370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54455"/>
                  </a:ext>
                </a:extLst>
              </a:tr>
              <a:tr h="2051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040802"/>
                  </a:ext>
                </a:extLst>
              </a:tr>
              <a:tr h="973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68508"/>
                  </a:ext>
                </a:extLst>
              </a:tr>
              <a:tr h="210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58" marR="4558" marT="4558" marB="455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58" marR="4558" marT="4558" marB="455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558" marR="4558" marT="4558" marB="455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841488"/>
                  </a:ext>
                </a:extLst>
              </a:tr>
              <a:tr h="3737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462050"/>
                  </a:ext>
                </a:extLst>
              </a:tr>
              <a:tr h="228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2018.10.06.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59" marR="43759" marT="21879" marB="2187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0019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4173" y="1565383"/>
            <a:ext cx="26363156" cy="69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3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96526"/>
              </p:ext>
            </p:extLst>
          </p:nvPr>
        </p:nvGraphicFramePr>
        <p:xfrm>
          <a:off x="3796496" y="0"/>
          <a:ext cx="5810495" cy="6857999"/>
        </p:xfrm>
        <a:graphic>
          <a:graphicData uri="http://schemas.openxmlformats.org/drawingml/2006/table">
            <a:tbl>
              <a:tblPr/>
              <a:tblGrid>
                <a:gridCol w="968997">
                  <a:extLst>
                    <a:ext uri="{9D8B030D-6E8A-4147-A177-3AD203B41FA5}">
                      <a16:colId xmlns:a16="http://schemas.microsoft.com/office/drawing/2014/main" val="1429492599"/>
                    </a:ext>
                  </a:extLst>
                </a:gridCol>
                <a:gridCol w="968997">
                  <a:extLst>
                    <a:ext uri="{9D8B030D-6E8A-4147-A177-3AD203B41FA5}">
                      <a16:colId xmlns:a16="http://schemas.microsoft.com/office/drawing/2014/main" val="1845349632"/>
                    </a:ext>
                  </a:extLst>
                </a:gridCol>
                <a:gridCol w="232747">
                  <a:extLst>
                    <a:ext uri="{9D8B030D-6E8A-4147-A177-3AD203B41FA5}">
                      <a16:colId xmlns:a16="http://schemas.microsoft.com/office/drawing/2014/main" val="68393739"/>
                    </a:ext>
                  </a:extLst>
                </a:gridCol>
                <a:gridCol w="796651">
                  <a:extLst>
                    <a:ext uri="{9D8B030D-6E8A-4147-A177-3AD203B41FA5}">
                      <a16:colId xmlns:a16="http://schemas.microsoft.com/office/drawing/2014/main" val="3788066851"/>
                    </a:ext>
                  </a:extLst>
                </a:gridCol>
                <a:gridCol w="232747">
                  <a:extLst>
                    <a:ext uri="{9D8B030D-6E8A-4147-A177-3AD203B41FA5}">
                      <a16:colId xmlns:a16="http://schemas.microsoft.com/office/drawing/2014/main" val="3292010525"/>
                    </a:ext>
                  </a:extLst>
                </a:gridCol>
                <a:gridCol w="232747">
                  <a:extLst>
                    <a:ext uri="{9D8B030D-6E8A-4147-A177-3AD203B41FA5}">
                      <a16:colId xmlns:a16="http://schemas.microsoft.com/office/drawing/2014/main" val="2597049971"/>
                    </a:ext>
                  </a:extLst>
                </a:gridCol>
                <a:gridCol w="1072431">
                  <a:extLst>
                    <a:ext uri="{9D8B030D-6E8A-4147-A177-3AD203B41FA5}">
                      <a16:colId xmlns:a16="http://schemas.microsoft.com/office/drawing/2014/main" val="1517245863"/>
                    </a:ext>
                  </a:extLst>
                </a:gridCol>
                <a:gridCol w="232747">
                  <a:extLst>
                    <a:ext uri="{9D8B030D-6E8A-4147-A177-3AD203B41FA5}">
                      <a16:colId xmlns:a16="http://schemas.microsoft.com/office/drawing/2014/main" val="4260776156"/>
                    </a:ext>
                  </a:extLst>
                </a:gridCol>
                <a:gridCol w="1072431">
                  <a:extLst>
                    <a:ext uri="{9D8B030D-6E8A-4147-A177-3AD203B41FA5}">
                      <a16:colId xmlns:a16="http://schemas.microsoft.com/office/drawing/2014/main" val="3902585762"/>
                    </a:ext>
                  </a:extLst>
                </a:gridCol>
              </a:tblGrid>
              <a:tr h="269146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48162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지도교수 상담내용을 토대로 한 주제선정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17060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10.11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목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온라인회의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95038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지도교수 상담내용을 토대로 한 주제선정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52637"/>
                  </a:ext>
                </a:extLst>
              </a:tr>
              <a:tr h="1560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윤기호 교수님께서 말씀해주신 주제선정 요소는 다음과 같다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기술만 존재하는 설계하지말기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2.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팀 수준에서 사용가능한 기술 적용하기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우리 조는 이 요소를 기반으로 주제선정을 하였다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62340"/>
                  </a:ext>
                </a:extLst>
              </a:tr>
              <a:tr h="114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벽걸이 시계가 우리 팀이 현재 구현할 수 있는 기술들이 많이 들어가 있고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기술만 존재하는 것이 아닌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디자인적 요소도 가미할 수 있기 때문에 좋은 것 같다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7844"/>
                  </a:ext>
                </a:extLst>
              </a:tr>
              <a:tr h="705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26554"/>
                  </a:ext>
                </a:extLst>
              </a:tr>
              <a:tr h="23691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22856"/>
                  </a:ext>
                </a:extLst>
              </a:tr>
              <a:tr h="1078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727173"/>
                  </a:ext>
                </a:extLst>
              </a:tr>
              <a:tr h="23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001749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23018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2018.10.11.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5796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47726" y="1623556"/>
            <a:ext cx="23911887" cy="7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98429"/>
              </p:ext>
            </p:extLst>
          </p:nvPr>
        </p:nvGraphicFramePr>
        <p:xfrm>
          <a:off x="3703900" y="0"/>
          <a:ext cx="5833640" cy="6857999"/>
        </p:xfrm>
        <a:graphic>
          <a:graphicData uri="http://schemas.openxmlformats.org/drawingml/2006/table">
            <a:tbl>
              <a:tblPr/>
              <a:tblGrid>
                <a:gridCol w="972857">
                  <a:extLst>
                    <a:ext uri="{9D8B030D-6E8A-4147-A177-3AD203B41FA5}">
                      <a16:colId xmlns:a16="http://schemas.microsoft.com/office/drawing/2014/main" val="2468503288"/>
                    </a:ext>
                  </a:extLst>
                </a:gridCol>
                <a:gridCol w="972857">
                  <a:extLst>
                    <a:ext uri="{9D8B030D-6E8A-4147-A177-3AD203B41FA5}">
                      <a16:colId xmlns:a16="http://schemas.microsoft.com/office/drawing/2014/main" val="1958183270"/>
                    </a:ext>
                  </a:extLst>
                </a:gridCol>
                <a:gridCol w="233674">
                  <a:extLst>
                    <a:ext uri="{9D8B030D-6E8A-4147-A177-3AD203B41FA5}">
                      <a16:colId xmlns:a16="http://schemas.microsoft.com/office/drawing/2014/main" val="1795644871"/>
                    </a:ext>
                  </a:extLst>
                </a:gridCol>
                <a:gridCol w="799824">
                  <a:extLst>
                    <a:ext uri="{9D8B030D-6E8A-4147-A177-3AD203B41FA5}">
                      <a16:colId xmlns:a16="http://schemas.microsoft.com/office/drawing/2014/main" val="2217088728"/>
                    </a:ext>
                  </a:extLst>
                </a:gridCol>
                <a:gridCol w="233674">
                  <a:extLst>
                    <a:ext uri="{9D8B030D-6E8A-4147-A177-3AD203B41FA5}">
                      <a16:colId xmlns:a16="http://schemas.microsoft.com/office/drawing/2014/main" val="1088078696"/>
                    </a:ext>
                  </a:extLst>
                </a:gridCol>
                <a:gridCol w="233674">
                  <a:extLst>
                    <a:ext uri="{9D8B030D-6E8A-4147-A177-3AD203B41FA5}">
                      <a16:colId xmlns:a16="http://schemas.microsoft.com/office/drawing/2014/main" val="3813590251"/>
                    </a:ext>
                  </a:extLst>
                </a:gridCol>
                <a:gridCol w="1076703">
                  <a:extLst>
                    <a:ext uri="{9D8B030D-6E8A-4147-A177-3AD203B41FA5}">
                      <a16:colId xmlns:a16="http://schemas.microsoft.com/office/drawing/2014/main" val="809971467"/>
                    </a:ext>
                  </a:extLst>
                </a:gridCol>
                <a:gridCol w="233674">
                  <a:extLst>
                    <a:ext uri="{9D8B030D-6E8A-4147-A177-3AD203B41FA5}">
                      <a16:colId xmlns:a16="http://schemas.microsoft.com/office/drawing/2014/main" val="3018503879"/>
                    </a:ext>
                  </a:extLst>
                </a:gridCol>
                <a:gridCol w="1076703">
                  <a:extLst>
                    <a:ext uri="{9D8B030D-6E8A-4147-A177-3AD203B41FA5}">
                      <a16:colId xmlns:a16="http://schemas.microsoft.com/office/drawing/2014/main" val="3359712461"/>
                    </a:ext>
                  </a:extLst>
                </a:gridCol>
              </a:tblGrid>
              <a:tr h="269146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 의 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279440"/>
                  </a:ext>
                </a:extLst>
              </a:tr>
              <a:tr h="34942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회의명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시계에 대한 설문조사 시행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70456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 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10.14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일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장 소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온라인회의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79434"/>
                  </a:ext>
                </a:extLst>
              </a:tr>
              <a:tr h="302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 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스마트 시계에 대한 설문조사 시행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872495"/>
                  </a:ext>
                </a:extLst>
              </a:tr>
              <a:tr h="1560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토의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소비자의 취향과 니즈를 알기위해 설문조사를 시행하였다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166696"/>
                  </a:ext>
                </a:extLst>
              </a:tr>
              <a:tr h="11474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결의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-"/>
                      </a:pP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시계를 주로 두는 위치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보는 이유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, </a:t>
                      </a:r>
                      <a:r>
                        <a:rPr lang="ko-KR" altLang="en-US" sz="5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구매력 등을 조사하였다</a:t>
                      </a:r>
                      <a:r>
                        <a:rPr lang="en-US" altLang="ko-KR" sz="5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.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78234"/>
                  </a:ext>
                </a:extLst>
              </a:tr>
              <a:tr h="7057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사항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940394"/>
                  </a:ext>
                </a:extLst>
              </a:tr>
              <a:tr h="23691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현황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대상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 명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11800"/>
                  </a:ext>
                </a:extLst>
              </a:tr>
              <a:tr h="1078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신세규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김동욱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임예지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20141017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20140987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20140996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20161030</a:t>
                      </a:r>
                      <a:endParaRPr 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68913"/>
                  </a:ext>
                </a:extLst>
              </a:tr>
              <a:tr h="236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89" marR="4889" marT="4889" marB="488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81858"/>
                  </a:ext>
                </a:extLst>
              </a:tr>
              <a:tr h="4139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불참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70554"/>
                  </a:ext>
                </a:extLst>
              </a:tr>
              <a:tr h="2532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김원중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2018.10.14.</a:t>
                      </a:r>
                      <a:endParaRPr lang="en-US" sz="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936" marR="46936" marT="23468" marB="2346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42443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6660" y="1623556"/>
            <a:ext cx="24007153" cy="7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6660" y="1623556"/>
            <a:ext cx="24007153" cy="7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텍스트상자 16"/>
          <p:cNvSpPr txBox="1"/>
          <p:nvPr/>
        </p:nvSpPr>
        <p:spPr>
          <a:xfrm>
            <a:off x="90759" y="124070"/>
            <a:ext cx="17363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김원중 조사 결과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0" y="1470773"/>
            <a:ext cx="3597615" cy="32088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74" y="1550054"/>
            <a:ext cx="3284522" cy="30502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441" y="1981745"/>
            <a:ext cx="3994512" cy="221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64606" y="-1"/>
            <a:ext cx="352739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8498230" y="4839686"/>
            <a:ext cx="3839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개인조사결과</a:t>
            </a:r>
          </a:p>
        </p:txBody>
      </p:sp>
      <p:sp>
        <p:nvSpPr>
          <p:cNvPr id="32" name="텍스트상자 31"/>
          <p:cNvSpPr txBox="1"/>
          <p:nvPr/>
        </p:nvSpPr>
        <p:spPr>
          <a:xfrm>
            <a:off x="8849547" y="5702109"/>
            <a:ext cx="2884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;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개인이 조사한 아이디어들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" y="1158537"/>
            <a:ext cx="7061634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456689" y="6085416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706298" y="293347"/>
            <a:ext cx="14734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4026009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6660" y="1623556"/>
            <a:ext cx="24007153" cy="7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텍스트상자 16"/>
          <p:cNvSpPr txBox="1"/>
          <p:nvPr/>
        </p:nvSpPr>
        <p:spPr>
          <a:xfrm>
            <a:off x="90760" y="124070"/>
            <a:ext cx="17363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임예지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조사 결과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473517"/>
            <a:ext cx="4064374" cy="44445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0" y="5245761"/>
            <a:ext cx="4033557" cy="16446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35" y="1472872"/>
            <a:ext cx="2961994" cy="40424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087" y="1981744"/>
            <a:ext cx="2719811" cy="25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6660" y="1623556"/>
            <a:ext cx="24007153" cy="7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텍스트상자 16"/>
          <p:cNvSpPr txBox="1"/>
          <p:nvPr/>
        </p:nvSpPr>
        <p:spPr>
          <a:xfrm>
            <a:off x="90759" y="124070"/>
            <a:ext cx="17363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김동욱 조사 결과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5" y="600075"/>
            <a:ext cx="4486275" cy="2600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4" y="3068593"/>
            <a:ext cx="2467490" cy="38576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061" y="293347"/>
            <a:ext cx="45148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3588" y="1671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6660" y="1623556"/>
            <a:ext cx="24007153" cy="71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텍스트상자 16"/>
          <p:cNvSpPr txBox="1"/>
          <p:nvPr/>
        </p:nvSpPr>
        <p:spPr>
          <a:xfrm>
            <a:off x="90760" y="124070"/>
            <a:ext cx="17363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신세규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 조사 결과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Century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9" y="1072683"/>
            <a:ext cx="3491924" cy="42792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874" y="1072683"/>
            <a:ext cx="3300973" cy="4779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793" y="1095219"/>
            <a:ext cx="3580559" cy="49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상자 13">
            <a:extLst>
              <a:ext uri="{FF2B5EF4-FFF2-40B4-BE49-F238E27FC236}">
                <a16:creationId xmlns:a16="http://schemas.microsoft.com/office/drawing/2014/main" id="{F2F1A67A-21BE-40C8-97F4-41FB47264C44}"/>
              </a:ext>
            </a:extLst>
          </p:cNvPr>
          <p:cNvSpPr txBox="1"/>
          <p:nvPr/>
        </p:nvSpPr>
        <p:spPr>
          <a:xfrm>
            <a:off x="676139" y="525038"/>
            <a:ext cx="2036135" cy="34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주제선정 요소</a:t>
            </a:r>
          </a:p>
        </p:txBody>
      </p:sp>
      <p:cxnSp>
        <p:nvCxnSpPr>
          <p:cNvPr id="25" name="직선 연결선[R] 16">
            <a:extLst>
              <a:ext uri="{FF2B5EF4-FFF2-40B4-BE49-F238E27FC236}">
                <a16:creationId xmlns:a16="http://schemas.microsoft.com/office/drawing/2014/main" id="{F02933DA-4B4D-4698-BA04-5FEA3D9EAEF9}"/>
              </a:ext>
            </a:extLst>
          </p:cNvPr>
          <p:cNvCxnSpPr>
            <a:cxnSpLocks/>
          </p:cNvCxnSpPr>
          <p:nvPr/>
        </p:nvCxnSpPr>
        <p:spPr>
          <a:xfrm>
            <a:off x="754496" y="873660"/>
            <a:ext cx="1293760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CC20B48-16CA-4E0A-9B13-76B60745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20" y="1837151"/>
            <a:ext cx="3037170" cy="30371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CC20B48-16CA-4E0A-9B13-76B60745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872" y="1832605"/>
            <a:ext cx="3037170" cy="30371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C20B48-16CA-4E0A-9B13-76B60745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830" y="1834877"/>
            <a:ext cx="3037170" cy="3037170"/>
          </a:xfrm>
          <a:prstGeom prst="rect">
            <a:avLst/>
          </a:prstGeom>
        </p:spPr>
      </p:pic>
      <p:sp>
        <p:nvSpPr>
          <p:cNvPr id="28" name="텍스트상자 15">
            <a:extLst>
              <a:ext uri="{FF2B5EF4-FFF2-40B4-BE49-F238E27FC236}">
                <a16:creationId xmlns:a16="http://schemas.microsoft.com/office/drawing/2014/main" id="{852D9451-B68B-4203-A3BD-4DE458BC3B79}"/>
              </a:ext>
            </a:extLst>
          </p:cNvPr>
          <p:cNvSpPr txBox="1"/>
          <p:nvPr/>
        </p:nvSpPr>
        <p:spPr>
          <a:xfrm>
            <a:off x="9760340" y="30588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구매욕구</a:t>
            </a:r>
          </a:p>
        </p:txBody>
      </p:sp>
      <p:sp>
        <p:nvSpPr>
          <p:cNvPr id="18" name="텍스트상자 15">
            <a:extLst>
              <a:ext uri="{FF2B5EF4-FFF2-40B4-BE49-F238E27FC236}">
                <a16:creationId xmlns:a16="http://schemas.microsoft.com/office/drawing/2014/main" id="{496E7D83-0E57-45BD-A805-D6EE716D3F0C}"/>
              </a:ext>
            </a:extLst>
          </p:cNvPr>
          <p:cNvSpPr txBox="1"/>
          <p:nvPr/>
        </p:nvSpPr>
        <p:spPr>
          <a:xfrm>
            <a:off x="3697621" y="3056211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직관성</a:t>
            </a:r>
            <a:endParaRPr kumimoji="1" lang="ko-KR" altLang="en-US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텍스트상자 15">
            <a:extLst>
              <a:ext uri="{FF2B5EF4-FFF2-40B4-BE49-F238E27FC236}">
                <a16:creationId xmlns:a16="http://schemas.microsoft.com/office/drawing/2014/main" id="{616B636C-7C70-49F2-8205-6ECF3EFF5177}"/>
              </a:ext>
            </a:extLst>
          </p:cNvPr>
          <p:cNvSpPr txBox="1"/>
          <p:nvPr/>
        </p:nvSpPr>
        <p:spPr>
          <a:xfrm>
            <a:off x="7036758" y="30699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409775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1483715" y="598083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  <a:ea typeface="DX시인과나" panose="02020600000000000000" pitchFamily="18" charset="-127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  <a:ea typeface="DX시인과나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973" y="1433429"/>
            <a:ext cx="150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수면 </a:t>
            </a:r>
            <a:r>
              <a:rPr lang="ko-KR" altLang="en-US" sz="2400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추적기</a:t>
            </a:r>
            <a:endParaRPr lang="ko-KR" altLang="en-US" sz="2400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1" y="1375797"/>
            <a:ext cx="597689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잠을 자면서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수면활동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측정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*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중상</a:t>
            </a:r>
            <a:r>
              <a:rPr lang="en-US" altLang="ko-KR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*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조도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블루투스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진동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심박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감압 센서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*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소형화가 어렵다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 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3" name="텍스트상자 13">
            <a:extLst>
              <a:ext uri="{FF2B5EF4-FFF2-40B4-BE49-F238E27FC236}">
                <a16:creationId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525213" y="485825"/>
            <a:ext cx="294595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김원중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14" name="직선 연결선[R] 16">
            <a:extLst>
              <a:ext uri="{FF2B5EF4-FFF2-40B4-BE49-F238E27FC236}">
                <a16:creationId xmlns:a16="http://schemas.microsoft.com/office/drawing/2014/main" id="{0972384C-9087-4C1F-87A1-DAA4DFA67B0E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1A3855-5A20-4059-B712-EC14D195B408}"/>
              </a:ext>
            </a:extLst>
          </p:cNvPr>
          <p:cNvSpPr txBox="1"/>
          <p:nvPr/>
        </p:nvSpPr>
        <p:spPr>
          <a:xfrm>
            <a:off x="1113314" y="3980289"/>
            <a:ext cx="226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가로등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FA97A-8C75-406E-BFB1-871CBE58354B}"/>
              </a:ext>
            </a:extLst>
          </p:cNvPr>
          <p:cNvSpPr txBox="1"/>
          <p:nvPr/>
        </p:nvSpPr>
        <p:spPr>
          <a:xfrm>
            <a:off x="3083171" y="4354056"/>
            <a:ext cx="7510138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긴급 상황 시 신속히 파악 가능한 범죄 예방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가로등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*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: 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</a:t>
            </a:r>
            <a:r>
              <a:rPr lang="en-US" altLang="ko-KR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*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소음 감지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조도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조명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*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비명소리를 감지하여 즉시 신고가 가능한데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그 기준이 모호하다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3869" y="1513028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下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中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911" y="4072991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下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9304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1483715" y="598083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451" y="1425085"/>
            <a:ext cx="232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블라인드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2228" y="3400110"/>
            <a:ext cx="22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우산 건조기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99" y="1794417"/>
            <a:ext cx="851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기상 시간에 맞추어 자동으로 햇빛을 차단해 주는 블라인드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조도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모터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블루투스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센서 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편의성은 좋아 보이나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가격대가 높아질 것 같다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441" y="3867637"/>
            <a:ext cx="851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일회용 쓰레기를 줄이기 위한 우산 건조기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모터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청소기 정도의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흡입압이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되는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감압 센서 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우산을 말리는데 필요한 과학적 기술이 많이 필요해 보인다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773797" y="494703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임예지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11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45700" y="1450362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中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70084" y="3421892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下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中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5712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1483715" y="5980837"/>
            <a:ext cx="413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  <a:ea typeface="DX시인과나" panose="02020600000000000000" pitchFamily="18" charset="-127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  <a:ea typeface="DX시인과나" panose="020206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451" y="1425085"/>
            <a:ext cx="232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환경 분석 센서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2228" y="3400110"/>
            <a:ext cx="22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+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추가 아이디어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799" y="1794417"/>
            <a:ext cx="851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아토피와 같이 환경에 민감한 환자나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환경상 좋지 못한 공간에 놓인 사람들을 대상으로 </a:t>
            </a:r>
            <a:r>
              <a:rPr lang="ko-KR" altLang="en-US" dirty="0" smtClean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주변의 환경을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알려주는 센서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온도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습도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움직임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이산화탄소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기압 화학물질 감지 센서 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소형화가 힘들어 보이며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가격대비 필요성이 부족해 보인다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441" y="4007845"/>
            <a:ext cx="8511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주량 체크기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자신의 주량을 알고 사고 예방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자살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예방기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10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대부터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30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대 까지의 사망원인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1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위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금연 보조 도구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40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대 이후의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암발병률이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사망원인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1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위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간질 환자 사고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예방기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갑자기 쓰러지는 환자들에 대한 대책 마련</a:t>
            </a:r>
          </a:p>
        </p:txBody>
      </p:sp>
      <p:sp>
        <p:nvSpPr>
          <p:cNvPr id="9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756041" y="476947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김동욱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10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119" y="1471251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下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中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中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143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상자 15">
            <a:extLst>
              <a:ext uri="{FF2B5EF4-FFF2-40B4-BE49-F238E27FC236}">
                <a16:creationId xmlns:a16="http://schemas.microsoft.com/office/drawing/2014/main" id="{A985C66F-480B-9F43-BF1A-82688F324058}"/>
              </a:ext>
            </a:extLst>
          </p:cNvPr>
          <p:cNvSpPr txBox="1"/>
          <p:nvPr/>
        </p:nvSpPr>
        <p:spPr>
          <a:xfrm>
            <a:off x="11502951" y="5980837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3200" b="1" dirty="0">
                <a:solidFill>
                  <a:schemeClr val="bg1">
                    <a:lumMod val="85000"/>
                    <a:alpha val="75000"/>
                  </a:schemeClr>
                </a:solidFill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8</a:t>
            </a:r>
            <a:endParaRPr kumimoji="1" lang="ko-KR" altLang="en-US" sz="3200" b="1" dirty="0">
              <a:solidFill>
                <a:schemeClr val="bg1">
                  <a:lumMod val="85000"/>
                  <a:alpha val="75000"/>
                </a:schemeClr>
              </a:solidFill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451" y="1425085"/>
            <a:ext cx="232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도어락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2228" y="3400110"/>
            <a:ext cx="22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벽걸이 시계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99" y="1794417"/>
            <a:ext cx="851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스마트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폰에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키를 넣어서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사용자를 자동으로 인식하고 문이 개폐되는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도어락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적외선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모터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블루투스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충격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자동 개폐기능 때문에 서로 다른 무거운 현관문이 문제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인식 문제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	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개선하기 위한 방안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: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현관문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-&gt;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단가가 너무 높아짐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441" y="4007845"/>
            <a:ext cx="8926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시간을 알려주고 체계적으로 시간을 관리해 주는 스마트 시계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구현 난이도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하드웨어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어플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(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중상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)</a:t>
            </a: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센서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led,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모니터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블루투스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 err="1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와이파이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적외선 센서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마이크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스피커 등</a:t>
            </a:r>
            <a:endParaRPr lang="en-US" altLang="ko-KR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  <a:p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문제점 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–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단가가 높고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,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디스플레이가 계속 켜져 있다면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 </a:t>
            </a:r>
            <a:r>
              <a:rPr lang="ko-KR" altLang="en-US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발열도 심할 것으로 예상된다</a:t>
            </a:r>
            <a:r>
              <a:rPr lang="en-US" altLang="ko-KR" dirty="0">
                <a:latin typeface="동그라미재단L" panose="02020603020101020101" pitchFamily="18" charset="-127"/>
                <a:ea typeface="동그라미재단L" panose="02020603020101020101" pitchFamily="18" charset="-127"/>
              </a:rPr>
              <a:t>.</a:t>
            </a: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sp>
        <p:nvSpPr>
          <p:cNvPr id="9" name="텍스트상자 13">
            <a:extLst>
              <a:ext uri="{FF2B5EF4-FFF2-40B4-BE49-F238E27FC236}">
                <a16:creationId xmlns:a16="http://schemas.microsoft.com/office/drawing/2014/main" id="{BD8589BD-4B93-4D64-A02D-30D1EBDFB8C7}"/>
              </a:ext>
            </a:extLst>
          </p:cNvPr>
          <p:cNvSpPr txBox="1"/>
          <p:nvPr/>
        </p:nvSpPr>
        <p:spPr>
          <a:xfrm>
            <a:off x="756041" y="476947"/>
            <a:ext cx="2778261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 조사 결과 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kumimoji="1"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신세규</a:t>
            </a:r>
            <a:r>
              <a:rPr kumimoji="1"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cxnSp>
        <p:nvCxnSpPr>
          <p:cNvPr id="10" name="직선 연결선[R] 16">
            <a:extLst>
              <a:ext uri="{FF2B5EF4-FFF2-40B4-BE49-F238E27FC236}">
                <a16:creationId xmlns:a16="http://schemas.microsoft.com/office/drawing/2014/main" id="{45CD875F-8EA9-4791-97EC-8789F8016284}"/>
              </a:ext>
            </a:extLst>
          </p:cNvPr>
          <p:cNvCxnSpPr>
            <a:cxnSpLocks/>
          </p:cNvCxnSpPr>
          <p:nvPr/>
        </p:nvCxnSpPr>
        <p:spPr>
          <a:xfrm>
            <a:off x="676139" y="873660"/>
            <a:ext cx="2563772" cy="0"/>
          </a:xfrm>
          <a:prstGeom prst="line">
            <a:avLst/>
          </a:prstGeom>
          <a:ln w="444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429" y="1440926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下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中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9911" y="3446276"/>
            <a:ext cx="279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직관성</a:t>
            </a:r>
            <a:r>
              <a:rPr lang="ko-KR" altLang="en-US" sz="1200" dirty="0" smtClean="0"/>
              <a:t> 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목적 上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구매욕구 中</a:t>
            </a:r>
            <a:r>
              <a:rPr lang="en-US" altLang="ko-KR" sz="1200" dirty="0" smtClean="0"/>
              <a:t>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173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64606" y="-1"/>
            <a:ext cx="3527394" cy="6858001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1" name="텍스트상자 30"/>
          <p:cNvSpPr txBox="1"/>
          <p:nvPr/>
        </p:nvSpPr>
        <p:spPr>
          <a:xfrm>
            <a:off x="8498230" y="4839686"/>
            <a:ext cx="38395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</a:t>
            </a: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주제선정</a:t>
            </a:r>
          </a:p>
        </p:txBody>
      </p:sp>
      <p:sp>
        <p:nvSpPr>
          <p:cNvPr id="32" name="텍스트상자 31"/>
          <p:cNvSpPr txBox="1"/>
          <p:nvPr/>
        </p:nvSpPr>
        <p:spPr>
          <a:xfrm>
            <a:off x="8849547" y="5702109"/>
            <a:ext cx="2884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; </a:t>
            </a: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대표 아이디어 </a:t>
            </a:r>
            <a:r>
              <a:rPr lang="en-US" altLang="ko-KR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가지</a:t>
            </a:r>
            <a:endParaRPr lang="en-US" altLang="ko-KR" sz="1600" dirty="0">
              <a:solidFill>
                <a:srgbClr val="ADA9A9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스마트 시계 선정 이유 </a:t>
            </a:r>
            <a:r>
              <a:rPr lang="en-US" altLang="ko-KR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(feat. </a:t>
            </a:r>
            <a:r>
              <a:rPr lang="ko-KR" altLang="en-US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마인드 맵</a:t>
            </a:r>
            <a:r>
              <a:rPr lang="en-US" altLang="ko-KR" sz="1600" dirty="0">
                <a:solidFill>
                  <a:srgbClr val="ADA9A9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ko-KR" altLang="en-US" sz="1600" dirty="0">
              <a:solidFill>
                <a:srgbClr val="ADA9A9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lvl="0">
              <a:defRPr lang="ko-KR" altLang="en-US"/>
            </a:pP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70D65B-38C4-4EED-9FA6-2787E8E8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2" y="1158537"/>
            <a:ext cx="7061634" cy="5699463"/>
          </a:xfrm>
          <a:prstGeom prst="rect">
            <a:avLst/>
          </a:prstGeom>
        </p:spPr>
      </p:pic>
      <p:sp>
        <p:nvSpPr>
          <p:cNvPr id="7" name="텍스트상자 15">
            <a:extLst>
              <a:ext uri="{FF2B5EF4-FFF2-40B4-BE49-F238E27FC236}">
                <a16:creationId xmlns:a16="http://schemas.microsoft.com/office/drawing/2014/main" id="{A71D7E01-5CB0-4A02-8739-D608E2E7052C}"/>
              </a:ext>
            </a:extLst>
          </p:cNvPr>
          <p:cNvSpPr txBox="1"/>
          <p:nvPr/>
        </p:nvSpPr>
        <p:spPr>
          <a:xfrm>
            <a:off x="456689" y="6085416"/>
            <a:ext cx="41389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3200" b="1" dirty="0">
                <a:solidFill>
                  <a:schemeClr val="tx1">
                    <a:alpha val="75000"/>
                  </a:schemeClr>
                </a:solidFill>
                <a:latin typeface="Century Gothic"/>
              </a:rPr>
              <a:t>5</a:t>
            </a:r>
            <a:endParaRPr lang="ko-KR" altLang="en-US" sz="3200" b="1" dirty="0">
              <a:solidFill>
                <a:schemeClr val="tx1">
                  <a:alpha val="75000"/>
                </a:schemeClr>
              </a:solidFill>
              <a:latin typeface="Century Gothic"/>
            </a:endParaRPr>
          </a:p>
        </p:txBody>
      </p:sp>
      <p:sp>
        <p:nvSpPr>
          <p:cNvPr id="10" name="텍스트상자 16"/>
          <p:cNvSpPr txBox="1"/>
          <p:nvPr/>
        </p:nvSpPr>
        <p:spPr>
          <a:xfrm>
            <a:off x="706298" y="293347"/>
            <a:ext cx="147348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 lang="ko-KR" altLang="en-US"/>
            </a:pP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Century Gothic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155694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1581</Words>
  <Application>Microsoft Office PowerPoint</Application>
  <PresentationFormat>와이드스크린</PresentationFormat>
  <Paragraphs>409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9" baseType="lpstr">
      <vt:lpstr>DX시인과나</vt:lpstr>
      <vt:lpstr>Malgun Gothic Semilight</vt:lpstr>
      <vt:lpstr>NanumGothicOTF</vt:lpstr>
      <vt:lpstr>Noto Sans CJK KR Bold</vt:lpstr>
      <vt:lpstr>Noto Sans CJK KR DemiLight</vt:lpstr>
      <vt:lpstr>Noto Sans CJK KR Light</vt:lpstr>
      <vt:lpstr>THE외계인설명서</vt:lpstr>
      <vt:lpstr>굴림체</vt:lpstr>
      <vt:lpstr>동그라미재단L</vt:lpstr>
      <vt:lpstr>맑은 고딕</vt:lpstr>
      <vt:lpstr>바탕</vt:lpstr>
      <vt:lpstr>배달의민족 주아</vt:lpstr>
      <vt:lpstr>함초롬바탕</vt:lpstr>
      <vt:lpstr>Arial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김주희</dc:creator>
  <cp:lastModifiedBy>doublesk0810@gmail.com</cp:lastModifiedBy>
  <cp:revision>203</cp:revision>
  <dcterms:created xsi:type="dcterms:W3CDTF">2018-05-15T10:03:05Z</dcterms:created>
  <dcterms:modified xsi:type="dcterms:W3CDTF">2018-10-16T08:01:40Z</dcterms:modified>
</cp:coreProperties>
</file>