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3" r:id="rId6"/>
    <p:sldId id="262" r:id="rId7"/>
    <p:sldId id="260" r:id="rId8"/>
    <p:sldId id="265" r:id="rId9"/>
    <p:sldId id="264" r:id="rId10"/>
    <p:sldId id="266" r:id="rId11"/>
    <p:sldId id="267" r:id="rId12"/>
    <p:sldId id="268" r:id="rId13"/>
    <p:sldId id="269" r:id="rId14"/>
    <p:sldId id="273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8" y="-8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2018-10-27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28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2018-10-27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683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2018-10-27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054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2018-10-27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048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2018-10-27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239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2018-10-27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760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2018-10-27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876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2018-10-27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30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2018-10-27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958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2018-10-27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449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2018-10-27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12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7D1F2-ABD1-45C3-9BD4-F2D25D577211}" type="datetimeFigureOut">
              <a:rPr lang="ko-KR" altLang="en-US" smtClean="0"/>
              <a:t>2018-10-27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613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상자 15"/>
          <p:cNvSpPr txBox="1"/>
          <p:nvPr/>
        </p:nvSpPr>
        <p:spPr>
          <a:xfrm>
            <a:off x="8509312" y="5980837"/>
            <a:ext cx="41389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en-US" altLang="ko-KR" sz="3200" b="1" dirty="0">
                <a:solidFill>
                  <a:schemeClr val="bg1">
                    <a:alpha val="75000"/>
                  </a:schemeClr>
                </a:solidFill>
                <a:latin typeface="Century Gothic"/>
              </a:rPr>
              <a:t>1</a:t>
            </a:r>
            <a:endParaRPr lang="ko-KR" altLang="en-US" sz="3200" b="1" dirty="0">
              <a:solidFill>
                <a:schemeClr val="bg1">
                  <a:alpha val="75000"/>
                </a:schemeClr>
              </a:solidFill>
              <a:latin typeface="Century Gothic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165684" y="518690"/>
            <a:ext cx="4812632" cy="633931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139700" dir="1920000" sx="96000" sy="96000" algn="ctr" rotWithShape="0">
              <a:schemeClr val="tx1">
                <a:alpha val="2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/>
          </a:p>
        </p:txBody>
      </p:sp>
      <p:sp>
        <p:nvSpPr>
          <p:cNvPr id="20" name="텍스트상자 19"/>
          <p:cNvSpPr txBox="1"/>
          <p:nvPr/>
        </p:nvSpPr>
        <p:spPr>
          <a:xfrm>
            <a:off x="3181488" y="1723251"/>
            <a:ext cx="4570482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 기획</a:t>
            </a:r>
          </a:p>
        </p:txBody>
      </p:sp>
      <p:cxnSp>
        <p:nvCxnSpPr>
          <p:cNvPr id="21" name="직선 연결선[R] 20"/>
          <p:cNvCxnSpPr/>
          <p:nvPr/>
        </p:nvCxnSpPr>
        <p:spPr>
          <a:xfrm>
            <a:off x="3070823" y="2645763"/>
            <a:ext cx="3002356" cy="0"/>
          </a:xfrm>
          <a:prstGeom prst="line">
            <a:avLst/>
          </a:prstGeom>
          <a:ln w="158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상자 14"/>
          <p:cNvSpPr txBox="1"/>
          <p:nvPr/>
        </p:nvSpPr>
        <p:spPr>
          <a:xfrm>
            <a:off x="3057020" y="2882061"/>
            <a:ext cx="310854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defRPr lang="ko-KR" altLang="en-US"/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졸업작품 프로젝트 주제선정</a:t>
            </a:r>
          </a:p>
        </p:txBody>
      </p:sp>
      <p:sp>
        <p:nvSpPr>
          <p:cNvPr id="2" name="텍스트상자 1"/>
          <p:cNvSpPr txBox="1"/>
          <p:nvPr/>
        </p:nvSpPr>
        <p:spPr>
          <a:xfrm>
            <a:off x="2291083" y="689472"/>
            <a:ext cx="502061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  <a:latin typeface="Century Gothic"/>
                <a:ea typeface="Noto Sans CJK KR DemiLight"/>
              </a:rPr>
              <a:t>10.02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  <a:latin typeface="Century Gothic"/>
              <a:ea typeface="Noto Sans CJK KR DemiLight"/>
            </a:endParaRPr>
          </a:p>
        </p:txBody>
      </p:sp>
      <p:sp>
        <p:nvSpPr>
          <p:cNvPr id="12" name="텍스트상자 11"/>
          <p:cNvSpPr txBox="1"/>
          <p:nvPr/>
        </p:nvSpPr>
        <p:spPr>
          <a:xfrm>
            <a:off x="6429710" y="689471"/>
            <a:ext cx="466794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000">
                <a:solidFill>
                  <a:schemeClr val="bg2">
                    <a:lumMod val="50000"/>
                  </a:schemeClr>
                </a:solidFill>
                <a:latin typeface="Century Gothic"/>
                <a:ea typeface="Noto Sans CJK KR DemiLight"/>
              </a:rPr>
              <a:t>2018</a:t>
            </a:r>
            <a:endParaRPr lang="ko-KR" altLang="en-US" sz="1000">
              <a:solidFill>
                <a:schemeClr val="bg2">
                  <a:lumMod val="50000"/>
                </a:schemeClr>
              </a:solidFill>
              <a:latin typeface="Century Gothic"/>
              <a:ea typeface="Noto Sans CJK KR DemiLight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C7420006-8E44-4C9D-8627-FF7BAE483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823" y="4541520"/>
            <a:ext cx="3246120" cy="2316480"/>
          </a:xfrm>
          <a:prstGeom prst="rect">
            <a:avLst/>
          </a:prstGeom>
        </p:spPr>
      </p:pic>
      <p:sp>
        <p:nvSpPr>
          <p:cNvPr id="3" name="텍스트상자 2"/>
          <p:cNvSpPr txBox="1"/>
          <p:nvPr/>
        </p:nvSpPr>
        <p:spPr>
          <a:xfrm>
            <a:off x="3115165" y="6529632"/>
            <a:ext cx="2912016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1000" spc="304" dirty="0">
                <a:solidFill>
                  <a:schemeClr val="bg1"/>
                </a:solidFill>
                <a:latin typeface="Noto Sans CJK KR DemiLight"/>
                <a:ea typeface="Noto Sans CJK KR DemiLight"/>
              </a:rPr>
              <a:t>김원중 </a:t>
            </a:r>
            <a:r>
              <a:rPr lang="en-US" altLang="ko-KR" sz="1000" spc="304" dirty="0">
                <a:solidFill>
                  <a:schemeClr val="bg1"/>
                </a:solidFill>
                <a:latin typeface="Noto Sans CJK KR DemiLight"/>
                <a:ea typeface="Noto Sans CJK KR DemiLight"/>
              </a:rPr>
              <a:t>|</a:t>
            </a:r>
            <a:r>
              <a:rPr lang="ko-KR" altLang="en-US" sz="1000" spc="304" dirty="0">
                <a:solidFill>
                  <a:schemeClr val="bg1"/>
                </a:solidFill>
                <a:latin typeface="Noto Sans CJK KR DemiLight"/>
                <a:ea typeface="Noto Sans CJK KR DemiLight"/>
              </a:rPr>
              <a:t> 김동욱 </a:t>
            </a:r>
            <a:r>
              <a:rPr lang="en-US" altLang="ko-KR" sz="1000" spc="304" dirty="0">
                <a:solidFill>
                  <a:schemeClr val="bg1"/>
                </a:solidFill>
                <a:latin typeface="Noto Sans CJK KR DemiLight"/>
                <a:ea typeface="Noto Sans CJK KR DemiLight"/>
              </a:rPr>
              <a:t>|</a:t>
            </a:r>
            <a:r>
              <a:rPr lang="ko-KR" altLang="en-US" sz="1000" spc="304" dirty="0">
                <a:solidFill>
                  <a:schemeClr val="bg1"/>
                </a:solidFill>
                <a:latin typeface="Noto Sans CJK KR DemiLight"/>
                <a:ea typeface="Noto Sans CJK KR DemiLight"/>
              </a:rPr>
              <a:t>신세규 </a:t>
            </a:r>
            <a:r>
              <a:rPr lang="en-US" altLang="ko-KR" sz="1000" spc="304" dirty="0">
                <a:solidFill>
                  <a:schemeClr val="bg1"/>
                </a:solidFill>
                <a:latin typeface="Noto Sans CJK KR DemiLight"/>
                <a:ea typeface="Noto Sans CJK KR DemiLight"/>
              </a:rPr>
              <a:t>|</a:t>
            </a:r>
            <a:r>
              <a:rPr lang="ko-KR" altLang="en-US" sz="1000" spc="304" dirty="0">
                <a:solidFill>
                  <a:schemeClr val="bg1"/>
                </a:solidFill>
                <a:latin typeface="Noto Sans CJK KR DemiLight"/>
                <a:ea typeface="Noto Sans CJK KR DemiLight"/>
              </a:rPr>
              <a:t> 임예지</a:t>
            </a:r>
          </a:p>
        </p:txBody>
      </p:sp>
    </p:spTree>
    <p:extLst>
      <p:ext uri="{BB962C8B-B14F-4D97-AF65-F5344CB8AC3E}">
        <p14:creationId xmlns:p14="http://schemas.microsoft.com/office/powerpoint/2010/main" val="7851191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876256" y="0"/>
            <a:ext cx="2645546" cy="6858001"/>
          </a:xfrm>
          <a:prstGeom prst="rect">
            <a:avLst/>
          </a:prstGeom>
          <a:solidFill>
            <a:schemeClr val="bg1">
              <a:lumMod val="85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1" name="텍스트상자 30"/>
          <p:cNvSpPr txBox="1"/>
          <p:nvPr/>
        </p:nvSpPr>
        <p:spPr>
          <a:xfrm>
            <a:off x="6264345" y="2348880"/>
            <a:ext cx="287965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03 </a:t>
            </a:r>
            <a:r>
              <a:rPr lang="ko-KR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관련 이론</a:t>
            </a:r>
            <a:endParaRPr lang="ko-KR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2" name="텍스트상자 31"/>
          <p:cNvSpPr txBox="1"/>
          <p:nvPr/>
        </p:nvSpPr>
        <p:spPr>
          <a:xfrm>
            <a:off x="6756812" y="4734148"/>
            <a:ext cx="21635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서버 만들기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FD70D65B-38C4-4EED-9FA6-2787E8E85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67" y="1158538"/>
            <a:ext cx="5296226" cy="5699463"/>
          </a:xfrm>
          <a:prstGeom prst="rect">
            <a:avLst/>
          </a:prstGeom>
        </p:spPr>
      </p:pic>
      <p:sp>
        <p:nvSpPr>
          <p:cNvPr id="7" name="텍스트상자 15">
            <a:extLst>
              <a:ext uri="{FF2B5EF4-FFF2-40B4-BE49-F238E27FC236}">
                <a16:creationId xmlns="" xmlns:a16="http://schemas.microsoft.com/office/drawing/2014/main" id="{A71D7E01-5CB0-4A02-8739-D608E2E7052C}"/>
              </a:ext>
            </a:extLst>
          </p:cNvPr>
          <p:cNvSpPr txBox="1"/>
          <p:nvPr/>
        </p:nvSpPr>
        <p:spPr>
          <a:xfrm>
            <a:off x="239043" y="6085417"/>
            <a:ext cx="41389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en-US" altLang="ko-KR" sz="3200" b="1" dirty="0">
                <a:solidFill>
                  <a:schemeClr val="tx1">
                    <a:alpha val="75000"/>
                  </a:schemeClr>
                </a:solidFill>
                <a:latin typeface="Century Gothic"/>
              </a:rPr>
              <a:t>5</a:t>
            </a:r>
            <a:endParaRPr lang="ko-KR" altLang="en-US" sz="3200" b="1" dirty="0">
              <a:solidFill>
                <a:schemeClr val="tx1">
                  <a:alpha val="75000"/>
                </a:schemeClr>
              </a:solidFill>
              <a:latin typeface="Century Gothic"/>
            </a:endParaRPr>
          </a:p>
        </p:txBody>
      </p:sp>
      <p:sp>
        <p:nvSpPr>
          <p:cNvPr id="10" name="텍스트상자 16"/>
          <p:cNvSpPr txBox="1"/>
          <p:nvPr/>
        </p:nvSpPr>
        <p:spPr>
          <a:xfrm>
            <a:off x="345540" y="293347"/>
            <a:ext cx="147348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defRPr lang="ko-KR" altLang="en-US"/>
            </a:pP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Century Gothic"/>
              </a:rPr>
              <a:t>프로젝트 기획</a:t>
            </a:r>
          </a:p>
        </p:txBody>
      </p:sp>
      <p:sp>
        <p:nvSpPr>
          <p:cNvPr id="9" name="텍스트상자 31"/>
          <p:cNvSpPr txBox="1"/>
          <p:nvPr/>
        </p:nvSpPr>
        <p:spPr>
          <a:xfrm>
            <a:off x="6650854" y="5055825"/>
            <a:ext cx="21635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600" dirty="0" err="1" smtClean="0">
                <a:solidFill>
                  <a:schemeClr val="bg2">
                    <a:lumMod val="50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안드로이드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서버 연동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11" name="텍스트상자 31"/>
          <p:cNvSpPr txBox="1"/>
          <p:nvPr/>
        </p:nvSpPr>
        <p:spPr>
          <a:xfrm>
            <a:off x="6739463" y="5418663"/>
            <a:ext cx="21635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시계 서버 연동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36260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상자 13">
            <a:extLst>
              <a:ext uri="{FF2B5EF4-FFF2-40B4-BE49-F238E27FC236}">
                <a16:creationId xmlns="" xmlns:a16="http://schemas.microsoft.com/office/drawing/2014/main" id="{BDFF93F7-C09E-44C9-BA5D-46DFB60A1FB6}"/>
              </a:ext>
            </a:extLst>
          </p:cNvPr>
          <p:cNvSpPr txBox="1"/>
          <p:nvPr/>
        </p:nvSpPr>
        <p:spPr>
          <a:xfrm>
            <a:off x="1187624" y="1700808"/>
            <a:ext cx="5688632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이론들</a:t>
            </a:r>
            <a:endParaRPr kumimoji="1"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519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876256" y="0"/>
            <a:ext cx="2645546" cy="6858001"/>
          </a:xfrm>
          <a:prstGeom prst="rect">
            <a:avLst/>
          </a:prstGeom>
          <a:solidFill>
            <a:schemeClr val="bg1">
              <a:lumMod val="85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1" name="텍스트상자 30"/>
          <p:cNvSpPr txBox="1"/>
          <p:nvPr/>
        </p:nvSpPr>
        <p:spPr>
          <a:xfrm>
            <a:off x="6264345" y="2348880"/>
            <a:ext cx="287965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04 </a:t>
            </a:r>
            <a:r>
              <a:rPr lang="ko-KR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조별 </a:t>
            </a:r>
            <a:r>
              <a:rPr lang="ko-KR" altLang="en-US" sz="4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역활</a:t>
            </a:r>
            <a:endParaRPr lang="ko-KR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FD70D65B-38C4-4EED-9FA6-2787E8E85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67" y="1158538"/>
            <a:ext cx="5296226" cy="5699463"/>
          </a:xfrm>
          <a:prstGeom prst="rect">
            <a:avLst/>
          </a:prstGeom>
        </p:spPr>
      </p:pic>
      <p:sp>
        <p:nvSpPr>
          <p:cNvPr id="7" name="텍스트상자 15">
            <a:extLst>
              <a:ext uri="{FF2B5EF4-FFF2-40B4-BE49-F238E27FC236}">
                <a16:creationId xmlns="" xmlns:a16="http://schemas.microsoft.com/office/drawing/2014/main" id="{A71D7E01-5CB0-4A02-8739-D608E2E7052C}"/>
              </a:ext>
            </a:extLst>
          </p:cNvPr>
          <p:cNvSpPr txBox="1"/>
          <p:nvPr/>
        </p:nvSpPr>
        <p:spPr>
          <a:xfrm>
            <a:off x="239043" y="6085417"/>
            <a:ext cx="41389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en-US" altLang="ko-KR" sz="3200" b="1" dirty="0">
                <a:solidFill>
                  <a:schemeClr val="tx1">
                    <a:alpha val="75000"/>
                  </a:schemeClr>
                </a:solidFill>
                <a:latin typeface="Century Gothic"/>
              </a:rPr>
              <a:t>5</a:t>
            </a:r>
            <a:endParaRPr lang="ko-KR" altLang="en-US" sz="3200" b="1" dirty="0">
              <a:solidFill>
                <a:schemeClr val="tx1">
                  <a:alpha val="75000"/>
                </a:schemeClr>
              </a:solidFill>
              <a:latin typeface="Century Gothic"/>
            </a:endParaRPr>
          </a:p>
        </p:txBody>
      </p:sp>
      <p:sp>
        <p:nvSpPr>
          <p:cNvPr id="10" name="텍스트상자 16"/>
          <p:cNvSpPr txBox="1"/>
          <p:nvPr/>
        </p:nvSpPr>
        <p:spPr>
          <a:xfrm>
            <a:off x="345540" y="293347"/>
            <a:ext cx="147348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defRPr lang="ko-KR" altLang="en-US"/>
            </a:pP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Century Gothic"/>
              </a:rPr>
              <a:t>프로젝트 기획</a:t>
            </a:r>
          </a:p>
        </p:txBody>
      </p:sp>
    </p:spTree>
    <p:extLst>
      <p:ext uri="{BB962C8B-B14F-4D97-AF65-F5344CB8AC3E}">
        <p14:creationId xmlns:p14="http://schemas.microsoft.com/office/powerpoint/2010/main" val="23423973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상자 13">
            <a:extLst>
              <a:ext uri="{FF2B5EF4-FFF2-40B4-BE49-F238E27FC236}">
                <a16:creationId xmlns="" xmlns:a16="http://schemas.microsoft.com/office/drawing/2014/main" id="{BDFF93F7-C09E-44C9-BA5D-46DFB60A1FB6}"/>
              </a:ext>
            </a:extLst>
          </p:cNvPr>
          <p:cNvSpPr txBox="1"/>
          <p:nvPr/>
        </p:nvSpPr>
        <p:spPr>
          <a:xfrm>
            <a:off x="1187624" y="1700808"/>
            <a:ext cx="5688632" cy="1220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세규 </a:t>
            </a:r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소프트웨어 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총괄 </a:t>
            </a:r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시계</a:t>
            </a:r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kumimoji="1"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ts val="2200"/>
              </a:lnSpc>
            </a:pP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동욱</a:t>
            </a:r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소프트웨어 </a:t>
            </a:r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– </a:t>
            </a:r>
            <a:r>
              <a:rPr kumimoji="1" lang="ko-KR" alt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안드로이드</a:t>
            </a:r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 algn="ctr">
              <a:lnSpc>
                <a:spcPts val="2200"/>
              </a:lnSpc>
            </a:pPr>
            <a:r>
              <a:rPr kumimoji="1" lang="ko-KR" alt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원중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하드웨어 총괄</a:t>
            </a:r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-3d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프린트</a:t>
            </a:r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+ 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조사</a:t>
            </a:r>
            <a:endParaRPr kumimoji="1"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ts val="2200"/>
              </a:lnSpc>
            </a:pP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예지 </a:t>
            </a:r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하드웨어 디자인</a:t>
            </a:r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+ 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관련이론 조사</a:t>
            </a:r>
            <a:endParaRPr kumimoji="1"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754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876256" y="0"/>
            <a:ext cx="2645546" cy="6858001"/>
          </a:xfrm>
          <a:prstGeom prst="rect">
            <a:avLst/>
          </a:prstGeom>
          <a:solidFill>
            <a:schemeClr val="bg1">
              <a:lumMod val="85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1" name="텍스트상자 30"/>
          <p:cNvSpPr txBox="1"/>
          <p:nvPr/>
        </p:nvSpPr>
        <p:spPr>
          <a:xfrm>
            <a:off x="6264345" y="2348880"/>
            <a:ext cx="287965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05 </a:t>
            </a:r>
            <a:r>
              <a:rPr lang="ko-KR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향후 일정</a:t>
            </a:r>
            <a:endParaRPr lang="ko-KR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FD70D65B-38C4-4EED-9FA6-2787E8E85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67" y="1158538"/>
            <a:ext cx="5296226" cy="5699463"/>
          </a:xfrm>
          <a:prstGeom prst="rect">
            <a:avLst/>
          </a:prstGeom>
        </p:spPr>
      </p:pic>
      <p:sp>
        <p:nvSpPr>
          <p:cNvPr id="7" name="텍스트상자 15">
            <a:extLst>
              <a:ext uri="{FF2B5EF4-FFF2-40B4-BE49-F238E27FC236}">
                <a16:creationId xmlns="" xmlns:a16="http://schemas.microsoft.com/office/drawing/2014/main" id="{A71D7E01-5CB0-4A02-8739-D608E2E7052C}"/>
              </a:ext>
            </a:extLst>
          </p:cNvPr>
          <p:cNvSpPr txBox="1"/>
          <p:nvPr/>
        </p:nvSpPr>
        <p:spPr>
          <a:xfrm>
            <a:off x="239043" y="6085417"/>
            <a:ext cx="41389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en-US" altLang="ko-KR" sz="3200" b="1" dirty="0">
                <a:solidFill>
                  <a:schemeClr val="tx1">
                    <a:alpha val="75000"/>
                  </a:schemeClr>
                </a:solidFill>
                <a:latin typeface="Century Gothic"/>
              </a:rPr>
              <a:t>5</a:t>
            </a:r>
            <a:endParaRPr lang="ko-KR" altLang="en-US" sz="3200" b="1" dirty="0">
              <a:solidFill>
                <a:schemeClr val="tx1">
                  <a:alpha val="75000"/>
                </a:schemeClr>
              </a:solidFill>
              <a:latin typeface="Century Gothic"/>
            </a:endParaRPr>
          </a:p>
        </p:txBody>
      </p:sp>
      <p:sp>
        <p:nvSpPr>
          <p:cNvPr id="10" name="텍스트상자 16"/>
          <p:cNvSpPr txBox="1"/>
          <p:nvPr/>
        </p:nvSpPr>
        <p:spPr>
          <a:xfrm>
            <a:off x="345540" y="293347"/>
            <a:ext cx="147348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defRPr lang="ko-KR" altLang="en-US"/>
            </a:pP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Century Gothic"/>
              </a:rPr>
              <a:t>프로젝트 기획</a:t>
            </a:r>
          </a:p>
        </p:txBody>
      </p:sp>
    </p:spTree>
    <p:extLst>
      <p:ext uri="{BB962C8B-B14F-4D97-AF65-F5344CB8AC3E}">
        <p14:creationId xmlns:p14="http://schemas.microsoft.com/office/powerpoint/2010/main" val="12115141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t="29930" r="55760" b="60400"/>
          <a:stretch>
            <a:fillRect/>
          </a:stretch>
        </p:blipFill>
        <p:spPr>
          <a:xfrm>
            <a:off x="2667547" y="1839581"/>
            <a:ext cx="6476453" cy="1264920"/>
          </a:xfrm>
          <a:prstGeom prst="rect">
            <a:avLst/>
          </a:prstGeom>
        </p:spPr>
      </p:pic>
      <p:sp>
        <p:nvSpPr>
          <p:cNvPr id="18" name="텍스트상자 15"/>
          <p:cNvSpPr txBox="1"/>
          <p:nvPr/>
        </p:nvSpPr>
        <p:spPr>
          <a:xfrm>
            <a:off x="8280083" y="5980838"/>
            <a:ext cx="64312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en-US" altLang="ko-KR" sz="3200" b="1" dirty="0">
                <a:solidFill>
                  <a:schemeClr val="bg1">
                    <a:lumMod val="85000"/>
                    <a:alpha val="75000"/>
                  </a:schemeClr>
                </a:solidFill>
                <a:latin typeface="Century Gothic"/>
              </a:rPr>
              <a:t>12</a:t>
            </a:r>
            <a:endParaRPr lang="ko-KR" altLang="en-US" sz="3200" b="1" dirty="0">
              <a:solidFill>
                <a:schemeClr val="bg1">
                  <a:lumMod val="85000"/>
                  <a:alpha val="75000"/>
                </a:schemeClr>
              </a:solidFill>
              <a:latin typeface="Century Gothic"/>
            </a:endParaRPr>
          </a:p>
        </p:txBody>
      </p:sp>
      <p:sp>
        <p:nvSpPr>
          <p:cNvPr id="29" name="텍스트상자 13"/>
          <p:cNvSpPr txBox="1"/>
          <p:nvPr/>
        </p:nvSpPr>
        <p:spPr>
          <a:xfrm>
            <a:off x="486409" y="1013123"/>
            <a:ext cx="1527101" cy="337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defRPr lang="ko-KR" altLang="en-US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/>
                <a:ea typeface="Noto Sans CJK KR Bold"/>
              </a:rPr>
              <a:t>향후 일정</a:t>
            </a:r>
          </a:p>
        </p:txBody>
      </p:sp>
      <p:sp>
        <p:nvSpPr>
          <p:cNvPr id="31" name="텍스트상자 15"/>
          <p:cNvSpPr txBox="1"/>
          <p:nvPr/>
        </p:nvSpPr>
        <p:spPr>
          <a:xfrm>
            <a:off x="486409" y="1410597"/>
            <a:ext cx="15271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defRPr lang="ko-KR" altLang="en-US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ea typeface="NanumGothicOTF"/>
              </a:rPr>
              <a:t>주제선정 일정</a:t>
            </a:r>
          </a:p>
        </p:txBody>
      </p:sp>
      <p:cxnSp>
        <p:nvCxnSpPr>
          <p:cNvPr id="34" name="직선 연결선[R] 16"/>
          <p:cNvCxnSpPr/>
          <p:nvPr/>
        </p:nvCxnSpPr>
        <p:spPr>
          <a:xfrm>
            <a:off x="565872" y="873660"/>
            <a:ext cx="395799" cy="0"/>
          </a:xfrm>
          <a:prstGeom prst="line">
            <a:avLst/>
          </a:prstGeom>
          <a:ln w="444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텍스트상자 12"/>
          <p:cNvSpPr txBox="1"/>
          <p:nvPr/>
        </p:nvSpPr>
        <p:spPr>
          <a:xfrm>
            <a:off x="2614214" y="3349907"/>
            <a:ext cx="104603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defRPr lang="ko-KR" altLang="en-US"/>
            </a:pPr>
            <a:r>
              <a:rPr lang="en-US" altLang="ko-KR" sz="2800" b="1" dirty="0">
                <a:solidFill>
                  <a:srgbClr val="A6A6A6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</a:t>
            </a:r>
            <a:r>
              <a:rPr lang="ko-KR" altLang="en-US" sz="2800" b="1" dirty="0">
                <a:solidFill>
                  <a:srgbClr val="A6A6A6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주차</a:t>
            </a:r>
          </a:p>
        </p:txBody>
      </p:sp>
      <p:sp>
        <p:nvSpPr>
          <p:cNvPr id="41" name="텍스트상자 12"/>
          <p:cNvSpPr txBox="1"/>
          <p:nvPr/>
        </p:nvSpPr>
        <p:spPr>
          <a:xfrm>
            <a:off x="2615586" y="3741923"/>
            <a:ext cx="155488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defRPr lang="ko-KR" altLang="en-US"/>
            </a:pPr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기본주제 설정 </a:t>
            </a:r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Basic</a:t>
            </a:r>
            <a:endParaRPr lang="ko-KR" altLang="en-US" sz="1400" b="1" dirty="0">
              <a:solidFill>
                <a:schemeClr val="bg2">
                  <a:lumMod val="50000"/>
                </a:schemeClr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2" name="텍스트상자 12"/>
          <p:cNvSpPr txBox="1"/>
          <p:nvPr/>
        </p:nvSpPr>
        <p:spPr>
          <a:xfrm>
            <a:off x="4571831" y="3349907"/>
            <a:ext cx="104603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defRPr lang="ko-KR" altLang="en-US"/>
            </a:pPr>
            <a:r>
              <a:rPr lang="en-US" altLang="ko-KR" sz="2800" b="1" dirty="0">
                <a:solidFill>
                  <a:srgbClr val="A6A6A6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4</a:t>
            </a:r>
            <a:r>
              <a:rPr lang="ko-KR" altLang="en-US" sz="2800" b="1" dirty="0">
                <a:solidFill>
                  <a:srgbClr val="A6A6A6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주차</a:t>
            </a:r>
          </a:p>
        </p:txBody>
      </p:sp>
      <p:sp>
        <p:nvSpPr>
          <p:cNvPr id="43" name="텍스트상자 8"/>
          <p:cNvSpPr txBox="1"/>
          <p:nvPr/>
        </p:nvSpPr>
        <p:spPr>
          <a:xfrm>
            <a:off x="4570462" y="4234671"/>
            <a:ext cx="15576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defRPr lang="ko-KR" altLang="en-US"/>
            </a:pPr>
            <a:r>
              <a:rPr lang="ko-KR" altLang="en-US" sz="1200" dirty="0">
                <a:solidFill>
                  <a:srgbClr val="666262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아이디어 중 몇 가지를 채택에 상용화할 수 있는 지를 파악한다</a:t>
            </a:r>
            <a:r>
              <a:rPr lang="en-US" altLang="ko-KR" sz="1200" dirty="0">
                <a:solidFill>
                  <a:srgbClr val="666262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  <a:endParaRPr lang="ko-KR" altLang="en-US" sz="1200" dirty="0">
              <a:solidFill>
                <a:srgbClr val="666262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4" name="텍스트상자 12"/>
          <p:cNvSpPr txBox="1"/>
          <p:nvPr/>
        </p:nvSpPr>
        <p:spPr>
          <a:xfrm>
            <a:off x="4570462" y="3741923"/>
            <a:ext cx="155488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defRPr lang="ko-KR" altLang="en-US"/>
            </a:pPr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자료조사 </a:t>
            </a:r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Research</a:t>
            </a:r>
            <a:endParaRPr lang="ko-KR" altLang="en-US" sz="1400" b="1" dirty="0">
              <a:solidFill>
                <a:schemeClr val="bg2">
                  <a:lumMod val="50000"/>
                </a:schemeClr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6" name="텍스트상자 12"/>
          <p:cNvSpPr txBox="1"/>
          <p:nvPr/>
        </p:nvSpPr>
        <p:spPr>
          <a:xfrm>
            <a:off x="6531580" y="3349907"/>
            <a:ext cx="104603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defRPr lang="ko-KR" altLang="en-US"/>
            </a:pPr>
            <a:r>
              <a:rPr lang="en-US" altLang="ko-KR" sz="2800" b="1" dirty="0">
                <a:solidFill>
                  <a:srgbClr val="A6A6A6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6</a:t>
            </a:r>
            <a:r>
              <a:rPr lang="ko-KR" altLang="en-US" sz="2800" b="1" dirty="0">
                <a:solidFill>
                  <a:srgbClr val="A6A6A6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주차</a:t>
            </a:r>
          </a:p>
        </p:txBody>
      </p:sp>
      <p:sp>
        <p:nvSpPr>
          <p:cNvPr id="47" name="텍스트상자 12"/>
          <p:cNvSpPr txBox="1"/>
          <p:nvPr/>
        </p:nvSpPr>
        <p:spPr>
          <a:xfrm>
            <a:off x="6532951" y="3741923"/>
            <a:ext cx="17826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defRPr lang="ko-KR" altLang="en-US"/>
            </a:pPr>
            <a:r>
              <a:rPr lang="ko-KR" altLang="en-US" sz="1400" b="1" dirty="0" smtClean="0">
                <a:solidFill>
                  <a:schemeClr val="bg2">
                    <a:lumMod val="50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주제 </a:t>
            </a:r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설정 </a:t>
            </a:r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– Advanced</a:t>
            </a:r>
            <a:endParaRPr lang="ko-KR" altLang="en-US" sz="1400" b="1" dirty="0">
              <a:solidFill>
                <a:schemeClr val="bg2">
                  <a:lumMod val="50000"/>
                </a:schemeClr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4638456" y="4143421"/>
            <a:ext cx="141524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2679055" y="4143421"/>
            <a:ext cx="141524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cxnSpLocks/>
          </p:cNvCxnSpPr>
          <p:nvPr/>
        </p:nvCxnSpPr>
        <p:spPr>
          <a:xfrm>
            <a:off x="6602771" y="4141294"/>
            <a:ext cx="161292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6530210" y="4233051"/>
            <a:ext cx="15576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defRPr lang="ko-KR" altLang="en-US"/>
            </a:pP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자료조사와 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설문으로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주제를 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선정을 하고 방향성을 갖는다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2" name="텍스트상자 8">
            <a:extLst>
              <a:ext uri="{FF2B5EF4-FFF2-40B4-BE49-F238E27FC236}">
                <a16:creationId xmlns="" xmlns:a16="http://schemas.microsoft.com/office/drawing/2014/main" id="{EED9C82B-14DD-4805-8475-1C56DF132DB8}"/>
              </a:ext>
            </a:extLst>
          </p:cNvPr>
          <p:cNvSpPr txBox="1"/>
          <p:nvPr/>
        </p:nvSpPr>
        <p:spPr>
          <a:xfrm>
            <a:off x="2614214" y="4267911"/>
            <a:ext cx="15576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defRPr lang="ko-KR" altLang="en-US"/>
            </a:pPr>
            <a:r>
              <a:rPr lang="ko-KR" altLang="en-US" sz="1200" dirty="0">
                <a:solidFill>
                  <a:srgbClr val="666262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각 조원마다 졸업작품주제로 생각해왔던 아이디어를 공유한다</a:t>
            </a:r>
            <a:r>
              <a:rPr lang="en-US" altLang="ko-KR" sz="1200" dirty="0">
                <a:solidFill>
                  <a:srgbClr val="666262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  <a:endParaRPr lang="ko-KR" altLang="en-US" sz="1200" dirty="0">
              <a:solidFill>
                <a:srgbClr val="666262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B708792F-BD7B-43E1-B741-05C317F0B0BC}"/>
              </a:ext>
            </a:extLst>
          </p:cNvPr>
          <p:cNvSpPr/>
          <p:nvPr/>
        </p:nvSpPr>
        <p:spPr>
          <a:xfrm>
            <a:off x="6297606" y="3231315"/>
            <a:ext cx="2067302" cy="1824213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8866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44250" t="29930" r="130" b="60400"/>
          <a:stretch>
            <a:fillRect/>
          </a:stretch>
        </p:blipFill>
        <p:spPr>
          <a:xfrm>
            <a:off x="0" y="1839581"/>
            <a:ext cx="8142171" cy="1264920"/>
          </a:xfrm>
          <a:prstGeom prst="rect">
            <a:avLst/>
          </a:prstGeom>
        </p:spPr>
      </p:pic>
      <p:sp>
        <p:nvSpPr>
          <p:cNvPr id="18" name="텍스트상자 15"/>
          <p:cNvSpPr txBox="1"/>
          <p:nvPr/>
        </p:nvSpPr>
        <p:spPr>
          <a:xfrm>
            <a:off x="8280083" y="5980838"/>
            <a:ext cx="64312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en-US" altLang="ko-KR" sz="3200" b="1" dirty="0">
                <a:solidFill>
                  <a:schemeClr val="bg1">
                    <a:lumMod val="85000"/>
                    <a:alpha val="75000"/>
                  </a:schemeClr>
                </a:solidFill>
                <a:latin typeface="Century Gothic"/>
              </a:rPr>
              <a:t>13</a:t>
            </a:r>
            <a:endParaRPr lang="ko-KR" altLang="en-US" sz="3200" b="1" dirty="0">
              <a:solidFill>
                <a:schemeClr val="bg1">
                  <a:lumMod val="85000"/>
                  <a:alpha val="75000"/>
                </a:schemeClr>
              </a:solidFill>
              <a:latin typeface="Century Gothic"/>
            </a:endParaRPr>
          </a:p>
        </p:txBody>
      </p:sp>
      <p:sp>
        <p:nvSpPr>
          <p:cNvPr id="58" name="텍스트상자 12"/>
          <p:cNvSpPr txBox="1"/>
          <p:nvPr/>
        </p:nvSpPr>
        <p:spPr>
          <a:xfrm>
            <a:off x="2614214" y="3349907"/>
            <a:ext cx="104603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defRPr lang="ko-KR" altLang="en-US"/>
            </a:pPr>
            <a:r>
              <a:rPr lang="en-US" altLang="ko-KR" sz="2800" dirty="0">
                <a:solidFill>
                  <a:srgbClr val="A6A6A6"/>
                </a:solidFill>
                <a:latin typeface="Noto Sans CJK KR Light"/>
                <a:ea typeface="Noto Sans CJK KR Light"/>
              </a:rPr>
              <a:t>10</a:t>
            </a:r>
            <a:r>
              <a:rPr lang="ko-KR" altLang="en-US" sz="2800" dirty="0">
                <a:solidFill>
                  <a:srgbClr val="A6A6A6"/>
                </a:solidFill>
                <a:latin typeface="Noto Sans CJK KR Light"/>
                <a:ea typeface="Noto Sans CJK KR Light"/>
              </a:rPr>
              <a:t>주차</a:t>
            </a:r>
          </a:p>
        </p:txBody>
      </p:sp>
      <p:sp>
        <p:nvSpPr>
          <p:cNvPr id="59" name="텍스트상자 12"/>
          <p:cNvSpPr txBox="1"/>
          <p:nvPr/>
        </p:nvSpPr>
        <p:spPr>
          <a:xfrm>
            <a:off x="2615870" y="3773969"/>
            <a:ext cx="155488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defRPr lang="ko-KR" altLang="en-US"/>
            </a:pPr>
            <a:r>
              <a:rPr lang="ko-KR" altLang="en-US" sz="1400" b="1" dirty="0" smtClean="0">
                <a:solidFill>
                  <a:schemeClr val="bg2">
                    <a:lumMod val="50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심화 이론 적용 </a:t>
            </a:r>
            <a:r>
              <a:rPr lang="en-US" altLang="ko-KR" sz="1400" b="1" dirty="0" smtClean="0">
                <a:solidFill>
                  <a:schemeClr val="bg2">
                    <a:lumMod val="50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( 1 )</a:t>
            </a:r>
            <a:endParaRPr lang="ko-KR" altLang="en-US" sz="1400" b="1" dirty="0">
              <a:solidFill>
                <a:schemeClr val="bg2">
                  <a:lumMod val="50000"/>
                </a:schemeClr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0" name="텍스트상자 12"/>
          <p:cNvSpPr txBox="1"/>
          <p:nvPr/>
        </p:nvSpPr>
        <p:spPr>
          <a:xfrm>
            <a:off x="4571831" y="3349907"/>
            <a:ext cx="104603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defRPr lang="ko-KR" altLang="en-US"/>
            </a:pPr>
            <a:r>
              <a:rPr lang="en-US" altLang="ko-KR" sz="2800" dirty="0">
                <a:solidFill>
                  <a:srgbClr val="A6A6A6"/>
                </a:solidFill>
                <a:latin typeface="Noto Sans CJK KR Light"/>
                <a:ea typeface="Noto Sans CJK KR Light"/>
              </a:rPr>
              <a:t>12</a:t>
            </a:r>
            <a:r>
              <a:rPr lang="ko-KR" altLang="en-US" sz="2800" dirty="0">
                <a:solidFill>
                  <a:srgbClr val="A6A6A6"/>
                </a:solidFill>
                <a:latin typeface="Noto Sans CJK KR Light"/>
                <a:ea typeface="Noto Sans CJK KR Light"/>
              </a:rPr>
              <a:t>주차</a:t>
            </a:r>
          </a:p>
        </p:txBody>
      </p:sp>
      <p:sp>
        <p:nvSpPr>
          <p:cNvPr id="62" name="텍스트상자 12"/>
          <p:cNvSpPr txBox="1"/>
          <p:nvPr/>
        </p:nvSpPr>
        <p:spPr>
          <a:xfrm>
            <a:off x="4573487" y="3773969"/>
            <a:ext cx="155488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defRPr lang="ko-KR" altLang="en-US"/>
            </a:pPr>
            <a:r>
              <a:rPr lang="ko-KR" altLang="en-US" sz="1400" b="1" dirty="0" smtClean="0">
                <a:solidFill>
                  <a:schemeClr val="bg2">
                    <a:lumMod val="50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심화 이론 적용 </a:t>
            </a:r>
            <a:r>
              <a:rPr lang="en-US" altLang="ko-KR" sz="1400" b="1" dirty="0" smtClean="0">
                <a:solidFill>
                  <a:schemeClr val="bg2">
                    <a:lumMod val="50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( 2 )</a:t>
            </a:r>
            <a:endParaRPr lang="ko-KR" altLang="en-US" sz="1400" b="1" dirty="0">
              <a:solidFill>
                <a:schemeClr val="bg2">
                  <a:lumMod val="50000"/>
                </a:schemeClr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cxnSp>
        <p:nvCxnSpPr>
          <p:cNvPr id="72" name="직선 연결선 71"/>
          <p:cNvCxnSpPr/>
          <p:nvPr/>
        </p:nvCxnSpPr>
        <p:spPr>
          <a:xfrm>
            <a:off x="4638740" y="4175467"/>
            <a:ext cx="141524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2679340" y="4175467"/>
            <a:ext cx="141524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텍스트상자 12"/>
          <p:cNvSpPr txBox="1"/>
          <p:nvPr/>
        </p:nvSpPr>
        <p:spPr>
          <a:xfrm>
            <a:off x="661867" y="3349907"/>
            <a:ext cx="104603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defRPr lang="ko-KR" altLang="en-US"/>
            </a:pPr>
            <a:r>
              <a:rPr lang="en-US" altLang="ko-KR" sz="2800" dirty="0">
                <a:solidFill>
                  <a:srgbClr val="A6A6A6"/>
                </a:solidFill>
                <a:latin typeface="Noto Sans CJK KR Light"/>
                <a:ea typeface="Noto Sans CJK KR Light"/>
              </a:rPr>
              <a:t>8</a:t>
            </a:r>
            <a:r>
              <a:rPr lang="ko-KR" altLang="en-US" sz="2800" dirty="0">
                <a:solidFill>
                  <a:srgbClr val="A6A6A6"/>
                </a:solidFill>
                <a:latin typeface="Noto Sans CJK KR Light"/>
                <a:ea typeface="Noto Sans CJK KR Light"/>
              </a:rPr>
              <a:t>주차</a:t>
            </a:r>
          </a:p>
        </p:txBody>
      </p:sp>
      <p:sp>
        <p:nvSpPr>
          <p:cNvPr id="77" name="텍스트상자 12"/>
          <p:cNvSpPr txBox="1"/>
          <p:nvPr/>
        </p:nvSpPr>
        <p:spPr>
          <a:xfrm>
            <a:off x="663522" y="3755115"/>
            <a:ext cx="155488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defRPr lang="ko-KR" altLang="en-US"/>
            </a:pPr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관련 이론 파악 </a:t>
            </a:r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Theory</a:t>
            </a:r>
            <a:endParaRPr lang="ko-KR" altLang="en-US" sz="1400" b="1" dirty="0">
              <a:solidFill>
                <a:schemeClr val="bg2">
                  <a:lumMod val="50000"/>
                </a:schemeClr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658043" y="4266717"/>
            <a:ext cx="15576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defRPr lang="ko-KR" altLang="en-US"/>
            </a:pP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설문 조사의 아이디어를 가지고 적용 가능한 기술과 이론을 찾는다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 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cxnSp>
        <p:nvCxnSpPr>
          <p:cNvPr id="79" name="직선 연결선 78"/>
          <p:cNvCxnSpPr/>
          <p:nvPr/>
        </p:nvCxnSpPr>
        <p:spPr>
          <a:xfrm>
            <a:off x="721550" y="4175467"/>
            <a:ext cx="141524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12719" y="4338092"/>
            <a:ext cx="15576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defRPr lang="ko-KR" altLang="en-US"/>
            </a:pP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아이디어에 대한 이론을 바탕으로 기본적인 기능을 구현하고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추가적인 아이디어에 대한 이론을 조사한다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619477" y="4316867"/>
            <a:ext cx="15576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defRPr lang="ko-KR" altLang="en-US"/>
            </a:pP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추가적인 아이디어를 적용 시키며 문제점들을 보안 한다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61186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2165684" y="518691"/>
            <a:ext cx="4812632" cy="633931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139700" dir="1920000" sx="96000" sy="96000" algn="ctr" rotWithShape="0">
              <a:schemeClr val="tx1">
                <a:alpha val="2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" name="텍스트상자 19"/>
          <p:cNvSpPr txBox="1"/>
          <p:nvPr/>
        </p:nvSpPr>
        <p:spPr>
          <a:xfrm>
            <a:off x="3215138" y="2231430"/>
            <a:ext cx="361829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4800" b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</a:rPr>
              <a:t>THANK YOU</a:t>
            </a:r>
            <a:endParaRPr lang="ko-KR" altLang="en-US" sz="4800" b="1">
              <a:solidFill>
                <a:schemeClr val="tx1">
                  <a:lumMod val="65000"/>
                  <a:lumOff val="35000"/>
                </a:schemeClr>
              </a:solidFill>
              <a:latin typeface="Century Gothic"/>
            </a:endParaRPr>
          </a:p>
        </p:txBody>
      </p:sp>
      <p:cxnSp>
        <p:nvCxnSpPr>
          <p:cNvPr id="21" name="직선 연결선[R] 20"/>
          <p:cNvCxnSpPr/>
          <p:nvPr/>
        </p:nvCxnSpPr>
        <p:spPr>
          <a:xfrm>
            <a:off x="3019826" y="3240794"/>
            <a:ext cx="3104350" cy="0"/>
          </a:xfrm>
          <a:prstGeom prst="line">
            <a:avLst/>
          </a:prstGeom>
          <a:ln w="158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상자 11"/>
          <p:cNvSpPr txBox="1"/>
          <p:nvPr/>
        </p:nvSpPr>
        <p:spPr>
          <a:xfrm>
            <a:off x="3066989" y="3419163"/>
            <a:ext cx="301717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defRPr lang="ko-KR" altLang="en-US"/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Century Gothic"/>
              </a:rPr>
              <a:t>Ask me if you have question.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latin typeface="Century Gothic"/>
            </a:endParaRPr>
          </a:p>
        </p:txBody>
      </p:sp>
      <p:sp>
        <p:nvSpPr>
          <p:cNvPr id="13" name="텍스트상자 12"/>
          <p:cNvSpPr txBox="1"/>
          <p:nvPr/>
        </p:nvSpPr>
        <p:spPr>
          <a:xfrm>
            <a:off x="8280084" y="5980837"/>
            <a:ext cx="64312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en-US" altLang="ko-KR" sz="3200" b="1">
                <a:solidFill>
                  <a:schemeClr val="bg1">
                    <a:alpha val="75000"/>
                  </a:schemeClr>
                </a:solidFill>
                <a:latin typeface="Century Gothic"/>
              </a:rPr>
              <a:t>20</a:t>
            </a:r>
            <a:endParaRPr lang="ko-KR" altLang="en-US" sz="3200" b="1">
              <a:solidFill>
                <a:schemeClr val="bg1">
                  <a:alpha val="75000"/>
                </a:schemeClr>
              </a:solidFill>
              <a:latin typeface="Century Gothic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2494554" y="5662245"/>
            <a:ext cx="399926" cy="920750"/>
            <a:chOff x="3326071" y="5662245"/>
            <a:chExt cx="700363" cy="920750"/>
          </a:xfrm>
        </p:grpSpPr>
        <p:sp>
          <p:nvSpPr>
            <p:cNvPr id="2" name="직사각형 1"/>
            <p:cNvSpPr/>
            <p:nvPr/>
          </p:nvSpPr>
          <p:spPr>
            <a:xfrm>
              <a:off x="3326071" y="5662245"/>
              <a:ext cx="700363" cy="457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326071" y="5731210"/>
              <a:ext cx="700363" cy="457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326071" y="5800176"/>
              <a:ext cx="700363" cy="10997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326071" y="5928693"/>
              <a:ext cx="700363" cy="457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flipV="1">
              <a:off x="3326071" y="6059190"/>
              <a:ext cx="700363" cy="457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cxnSp>
          <p:nvCxnSpPr>
            <p:cNvPr id="15" name="직선 연결선[R] 14"/>
            <p:cNvCxnSpPr/>
            <p:nvPr/>
          </p:nvCxnSpPr>
          <p:spPr>
            <a:xfrm>
              <a:off x="3326071" y="6294070"/>
              <a:ext cx="700363" cy="0"/>
            </a:xfrm>
            <a:prstGeom prst="line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3326071" y="6346276"/>
              <a:ext cx="700363" cy="10997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 flipV="1">
              <a:off x="3326071" y="6495130"/>
              <a:ext cx="700363" cy="457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cxnSp>
          <p:nvCxnSpPr>
            <p:cNvPr id="19" name="직선 연결선[R] 18"/>
            <p:cNvCxnSpPr/>
            <p:nvPr/>
          </p:nvCxnSpPr>
          <p:spPr>
            <a:xfrm>
              <a:off x="3326071" y="6145464"/>
              <a:ext cx="700363" cy="0"/>
            </a:xfrm>
            <a:prstGeom prst="line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/>
            <p:cNvCxnSpPr/>
            <p:nvPr/>
          </p:nvCxnSpPr>
          <p:spPr>
            <a:xfrm>
              <a:off x="3326071" y="6582995"/>
              <a:ext cx="700363" cy="0"/>
            </a:xfrm>
            <a:prstGeom prst="lin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/>
            <p:cNvSpPr/>
            <p:nvPr/>
          </p:nvSpPr>
          <p:spPr>
            <a:xfrm flipV="1">
              <a:off x="3326071" y="6190566"/>
              <a:ext cx="700363" cy="457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cxnSp>
          <p:nvCxnSpPr>
            <p:cNvPr id="27" name="직선 연결선[R] 26"/>
            <p:cNvCxnSpPr/>
            <p:nvPr/>
          </p:nvCxnSpPr>
          <p:spPr>
            <a:xfrm>
              <a:off x="3326071" y="5993671"/>
              <a:ext cx="700363" cy="0"/>
            </a:xfrm>
            <a:prstGeom prst="line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텍스트상자 27"/>
          <p:cNvSpPr txBox="1"/>
          <p:nvPr/>
        </p:nvSpPr>
        <p:spPr>
          <a:xfrm rot="5400000">
            <a:off x="1910579" y="6007384"/>
            <a:ext cx="971741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050">
                <a:solidFill>
                  <a:schemeClr val="bg1">
                    <a:lumMod val="85000"/>
                  </a:schemeClr>
                </a:solidFill>
                <a:latin typeface="Century Gothic"/>
              </a:rPr>
              <a:t>201 8  05 0 8</a:t>
            </a:r>
            <a:endParaRPr lang="ko-KR" altLang="en-US" sz="1050">
              <a:solidFill>
                <a:schemeClr val="bg1">
                  <a:lumMod val="85000"/>
                </a:schemeClr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3158091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4C3D99F4-ECF4-4B00-AC57-ABFD3C31A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67" y="1158538"/>
            <a:ext cx="5296226" cy="5699463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B3178A53-2B71-4A88-9749-3EDAF3CF136A}"/>
              </a:ext>
            </a:extLst>
          </p:cNvPr>
          <p:cNvSpPr/>
          <p:nvPr/>
        </p:nvSpPr>
        <p:spPr>
          <a:xfrm>
            <a:off x="5293659" y="-49748"/>
            <a:ext cx="3850341" cy="6907748"/>
          </a:xfrm>
          <a:prstGeom prst="rect">
            <a:avLst/>
          </a:prstGeom>
          <a:solidFill>
            <a:schemeClr val="bg1">
              <a:lumMod val="85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" name="텍스트상자 12"/>
          <p:cNvSpPr txBox="1"/>
          <p:nvPr/>
        </p:nvSpPr>
        <p:spPr>
          <a:xfrm>
            <a:off x="6113979" y="2833676"/>
            <a:ext cx="18600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시장조사</a:t>
            </a:r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우산 건조기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722296" y="2772122"/>
            <a:ext cx="5501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01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" name="텍스트상자 19"/>
          <p:cNvSpPr txBox="1"/>
          <p:nvPr/>
        </p:nvSpPr>
        <p:spPr>
          <a:xfrm>
            <a:off x="6127696" y="3233786"/>
            <a:ext cx="24778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200" dirty="0">
                <a:solidFill>
                  <a:srgbClr val="ADA9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개인이 </a:t>
            </a:r>
            <a:r>
              <a:rPr lang="ko-KR" altLang="en-US" sz="1200" dirty="0" smtClean="0">
                <a:solidFill>
                  <a:srgbClr val="ADA9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조사한 건조기들</a:t>
            </a:r>
            <a:r>
              <a:rPr lang="en-US" altLang="ko-KR" sz="1200" dirty="0" smtClean="0">
                <a:solidFill>
                  <a:srgbClr val="ADA9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(10/20)</a:t>
            </a:r>
            <a:endParaRPr lang="ko-KR" altLang="en-US" sz="1200" dirty="0">
              <a:solidFill>
                <a:srgbClr val="ADA9A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8" name="텍스트상자 27"/>
          <p:cNvSpPr txBox="1"/>
          <p:nvPr/>
        </p:nvSpPr>
        <p:spPr>
          <a:xfrm>
            <a:off x="6113979" y="3646222"/>
            <a:ext cx="18600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시계 </a:t>
            </a:r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아이디어들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722296" y="3584668"/>
            <a:ext cx="5501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40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02</a:t>
            </a:r>
            <a:endParaRPr lang="ko-KR" altLang="en-US" sz="2400">
              <a:solidFill>
                <a:schemeClr val="bg2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0" name="텍스트상자 29"/>
          <p:cNvSpPr txBox="1"/>
          <p:nvPr/>
        </p:nvSpPr>
        <p:spPr>
          <a:xfrm>
            <a:off x="6127696" y="4030566"/>
            <a:ext cx="24778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200" dirty="0" smtClean="0">
                <a:solidFill>
                  <a:srgbClr val="ADA9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10/27, 10/14 (</a:t>
            </a:r>
            <a:r>
              <a:rPr lang="ko-KR" altLang="en-US" sz="1200" dirty="0" smtClean="0">
                <a:solidFill>
                  <a:srgbClr val="ADA9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어떻게 할지 </a:t>
            </a:r>
            <a:r>
              <a:rPr lang="ko-KR" altLang="en-US" sz="1200" dirty="0" err="1" smtClean="0">
                <a:solidFill>
                  <a:srgbClr val="ADA9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정한거</a:t>
            </a:r>
            <a:r>
              <a:rPr lang="en-US" altLang="ko-KR" sz="1200" dirty="0" smtClean="0">
                <a:solidFill>
                  <a:srgbClr val="ADA9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200" dirty="0" smtClean="0">
                <a:solidFill>
                  <a:srgbClr val="ADA9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설문조사결과 인용</a:t>
            </a:r>
            <a:r>
              <a:rPr lang="en-US" altLang="ko-KR" sz="1200" dirty="0" smtClean="0">
                <a:solidFill>
                  <a:srgbClr val="ADA9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sz="1200" dirty="0">
              <a:solidFill>
                <a:srgbClr val="ADA9A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1" name="텍스트상자 30"/>
          <p:cNvSpPr txBox="1"/>
          <p:nvPr/>
        </p:nvSpPr>
        <p:spPr>
          <a:xfrm>
            <a:off x="5986571" y="5299620"/>
            <a:ext cx="18600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조별 맡은 </a:t>
            </a:r>
            <a:r>
              <a:rPr lang="ko-KR" altLang="en-US" sz="1600" dirty="0" err="1" smtClean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역활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594889" y="5245949"/>
            <a:ext cx="5501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04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3" name="텍스트상자 32"/>
          <p:cNvSpPr txBox="1"/>
          <p:nvPr/>
        </p:nvSpPr>
        <p:spPr>
          <a:xfrm>
            <a:off x="6000288" y="5699730"/>
            <a:ext cx="24778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200" dirty="0" smtClean="0">
                <a:solidFill>
                  <a:srgbClr val="ADA9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소프트</a:t>
            </a:r>
            <a:r>
              <a:rPr lang="en-US" altLang="ko-KR" sz="1200" dirty="0" smtClean="0">
                <a:solidFill>
                  <a:srgbClr val="ADA9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  <a:r>
              <a:rPr lang="ko-KR" altLang="en-US" sz="1200" dirty="0" smtClean="0">
                <a:solidFill>
                  <a:srgbClr val="ADA9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하드웨어 각각 </a:t>
            </a:r>
            <a:r>
              <a:rPr lang="ko-KR" altLang="en-US" sz="1200" dirty="0" err="1" smtClean="0">
                <a:solidFill>
                  <a:srgbClr val="ADA9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역활</a:t>
            </a:r>
            <a:endParaRPr lang="ko-KR" altLang="en-US" sz="1200" dirty="0">
              <a:solidFill>
                <a:srgbClr val="ADA9A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텍스트상자 16"/>
          <p:cNvSpPr txBox="1"/>
          <p:nvPr/>
        </p:nvSpPr>
        <p:spPr>
          <a:xfrm>
            <a:off x="345540" y="293347"/>
            <a:ext cx="147348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defRPr lang="ko-KR" altLang="en-US"/>
            </a:pP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Century Gothic"/>
              </a:rPr>
              <a:t>프로젝트 기획</a:t>
            </a:r>
          </a:p>
        </p:txBody>
      </p:sp>
      <p:sp>
        <p:nvSpPr>
          <p:cNvPr id="12" name="텍스트상자 11"/>
          <p:cNvSpPr txBox="1"/>
          <p:nvPr/>
        </p:nvSpPr>
        <p:spPr>
          <a:xfrm>
            <a:off x="5396508" y="1268286"/>
            <a:ext cx="27288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5400" b="1" spc="275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INDEX</a:t>
            </a:r>
            <a:endParaRPr lang="ko-KR" altLang="en-US" sz="5400" b="1" spc="275" dirty="0">
              <a:solidFill>
                <a:schemeClr val="tx1">
                  <a:lumMod val="85000"/>
                  <a:lumOff val="1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텍스트상자 30"/>
          <p:cNvSpPr txBox="1"/>
          <p:nvPr/>
        </p:nvSpPr>
        <p:spPr>
          <a:xfrm>
            <a:off x="6011163" y="4554395"/>
            <a:ext cx="24544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관련 이론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596104" y="4500724"/>
            <a:ext cx="5501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03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텍스트상자 32"/>
          <p:cNvSpPr txBox="1"/>
          <p:nvPr/>
        </p:nvSpPr>
        <p:spPr>
          <a:xfrm>
            <a:off x="6042889" y="4954505"/>
            <a:ext cx="24778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1200" dirty="0" err="1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안드로이드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sz="1200" dirty="0">
              <a:solidFill>
                <a:srgbClr val="ADA9A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4" name="텍스트상자 30"/>
          <p:cNvSpPr txBox="1"/>
          <p:nvPr/>
        </p:nvSpPr>
        <p:spPr>
          <a:xfrm>
            <a:off x="6240721" y="6132841"/>
            <a:ext cx="18600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향후 일정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690570" y="6071285"/>
            <a:ext cx="5501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05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5" name="텍스트상자 32"/>
          <p:cNvSpPr txBox="1"/>
          <p:nvPr/>
        </p:nvSpPr>
        <p:spPr>
          <a:xfrm>
            <a:off x="6139421" y="6413716"/>
            <a:ext cx="24778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200" dirty="0">
                <a:solidFill>
                  <a:srgbClr val="ADA9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구체적인 아이디어 확보를 위한 일정소개</a:t>
            </a:r>
          </a:p>
        </p:txBody>
      </p:sp>
    </p:spTree>
    <p:extLst>
      <p:ext uri="{BB962C8B-B14F-4D97-AF65-F5344CB8AC3E}">
        <p14:creationId xmlns:p14="http://schemas.microsoft.com/office/powerpoint/2010/main" val="428643800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498454" y="-1"/>
            <a:ext cx="2645546" cy="6858001"/>
          </a:xfrm>
          <a:prstGeom prst="rect">
            <a:avLst/>
          </a:prstGeom>
          <a:solidFill>
            <a:schemeClr val="bg1">
              <a:lumMod val="85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1" name="텍스트상자 30"/>
          <p:cNvSpPr txBox="1"/>
          <p:nvPr/>
        </p:nvSpPr>
        <p:spPr>
          <a:xfrm>
            <a:off x="6264345" y="2348880"/>
            <a:ext cx="287965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01 </a:t>
            </a:r>
            <a:r>
              <a:rPr lang="ko-KR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시장조사 결과</a:t>
            </a:r>
            <a:r>
              <a:rPr lang="en-US" altLang="ko-KR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우산 건조기</a:t>
            </a:r>
            <a:endParaRPr lang="en-US" altLang="ko-KR" sz="4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 algn="ctr">
              <a:defRPr lang="ko-KR" altLang="en-US"/>
            </a:pPr>
            <a:endParaRPr lang="ko-KR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2" name="텍스트상자 31"/>
          <p:cNvSpPr txBox="1"/>
          <p:nvPr/>
        </p:nvSpPr>
        <p:spPr>
          <a:xfrm>
            <a:off x="6498454" y="4734148"/>
            <a:ext cx="21635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;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개인이 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조사결과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FD70D65B-38C4-4EED-9FA6-2787E8E85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67" y="1158538"/>
            <a:ext cx="5296226" cy="5699463"/>
          </a:xfrm>
          <a:prstGeom prst="rect">
            <a:avLst/>
          </a:prstGeom>
        </p:spPr>
      </p:pic>
      <p:sp>
        <p:nvSpPr>
          <p:cNvPr id="7" name="텍스트상자 15">
            <a:extLst>
              <a:ext uri="{FF2B5EF4-FFF2-40B4-BE49-F238E27FC236}">
                <a16:creationId xmlns="" xmlns:a16="http://schemas.microsoft.com/office/drawing/2014/main" id="{A71D7E01-5CB0-4A02-8739-D608E2E7052C}"/>
              </a:ext>
            </a:extLst>
          </p:cNvPr>
          <p:cNvSpPr txBox="1"/>
          <p:nvPr/>
        </p:nvSpPr>
        <p:spPr>
          <a:xfrm>
            <a:off x="239043" y="6085417"/>
            <a:ext cx="41389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en-US" altLang="ko-KR" sz="3200" b="1" dirty="0">
                <a:solidFill>
                  <a:schemeClr val="tx1">
                    <a:alpha val="75000"/>
                  </a:schemeClr>
                </a:solidFill>
                <a:latin typeface="Century Gothic"/>
              </a:rPr>
              <a:t>5</a:t>
            </a:r>
            <a:endParaRPr lang="ko-KR" altLang="en-US" sz="3200" b="1" dirty="0">
              <a:solidFill>
                <a:schemeClr val="tx1">
                  <a:alpha val="75000"/>
                </a:schemeClr>
              </a:solidFill>
              <a:latin typeface="Century Gothic"/>
            </a:endParaRPr>
          </a:p>
        </p:txBody>
      </p:sp>
      <p:sp>
        <p:nvSpPr>
          <p:cNvPr id="10" name="텍스트상자 16"/>
          <p:cNvSpPr txBox="1"/>
          <p:nvPr/>
        </p:nvSpPr>
        <p:spPr>
          <a:xfrm>
            <a:off x="345540" y="293347"/>
            <a:ext cx="147348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defRPr lang="ko-KR" altLang="en-US"/>
            </a:pP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Century Gothic"/>
              </a:rPr>
              <a:t>프로젝트 기획</a:t>
            </a:r>
          </a:p>
        </p:txBody>
      </p:sp>
    </p:spTree>
    <p:extLst>
      <p:ext uri="{BB962C8B-B14F-4D97-AF65-F5344CB8AC3E}">
        <p14:creationId xmlns:p14="http://schemas.microsoft.com/office/powerpoint/2010/main" val="95998236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상자 13">
            <a:extLst>
              <a:ext uri="{FF2B5EF4-FFF2-40B4-BE49-F238E27FC236}">
                <a16:creationId xmlns="" xmlns:a16="http://schemas.microsoft.com/office/drawing/2014/main" id="{BDFF93F7-C09E-44C9-BA5D-46DFB60A1FB6}"/>
              </a:ext>
            </a:extLst>
          </p:cNvPr>
          <p:cNvSpPr txBox="1"/>
          <p:nvPr/>
        </p:nvSpPr>
        <p:spPr>
          <a:xfrm>
            <a:off x="393909" y="485826"/>
            <a:ext cx="2209463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개인 조사 결과 </a:t>
            </a:r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신세규</a:t>
            </a:r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kumimoji="1"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텍스트상자 13">
            <a:extLst>
              <a:ext uri="{FF2B5EF4-FFF2-40B4-BE49-F238E27FC236}">
                <a16:creationId xmlns="" xmlns:a16="http://schemas.microsoft.com/office/drawing/2014/main" id="{BDFF93F7-C09E-44C9-BA5D-46DFB60A1FB6}"/>
              </a:ext>
            </a:extLst>
          </p:cNvPr>
          <p:cNvSpPr txBox="1"/>
          <p:nvPr/>
        </p:nvSpPr>
        <p:spPr>
          <a:xfrm>
            <a:off x="414139" y="5666808"/>
            <a:ext cx="64087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endParaRPr lang="ko-KR" altLang="en-US" sz="1000" dirty="0"/>
          </a:p>
          <a:p>
            <a:pPr fontAlgn="base"/>
            <a:r>
              <a:rPr lang="en-US" altLang="ko-KR" sz="1000" dirty="0" smtClean="0"/>
              <a:t>- </a:t>
            </a:r>
            <a:r>
              <a:rPr lang="ko-KR" altLang="en-US" sz="1000" dirty="0"/>
              <a:t>특허도 이미 있고</a:t>
            </a:r>
            <a:r>
              <a:rPr lang="en-US" altLang="ko-KR" sz="1000" dirty="0"/>
              <a:t>, </a:t>
            </a:r>
            <a:r>
              <a:rPr lang="ko-KR" altLang="en-US" sz="1000" dirty="0"/>
              <a:t>졸작으로도 많이 쓰이고 있음 </a:t>
            </a:r>
            <a:r>
              <a:rPr lang="ko-KR" altLang="en-US" sz="1000" dirty="0" err="1"/>
              <a:t>많들어도</a:t>
            </a:r>
            <a:r>
              <a:rPr lang="ko-KR" altLang="en-US" sz="1000" dirty="0"/>
              <a:t> 많은 경쟁력이 있지 않을 듯</a:t>
            </a:r>
          </a:p>
          <a:p>
            <a:pPr fontAlgn="base"/>
            <a:r>
              <a:rPr lang="en-US" altLang="ko-KR" sz="1000" dirty="0"/>
              <a:t>- </a:t>
            </a:r>
            <a:r>
              <a:rPr lang="ko-KR" altLang="en-US" sz="1000" dirty="0"/>
              <a:t>만약 시도한다면</a:t>
            </a:r>
            <a:r>
              <a:rPr lang="en-US" altLang="ko-KR" sz="1000" dirty="0"/>
              <a:t>, </a:t>
            </a:r>
            <a:r>
              <a:rPr lang="ko-KR" altLang="en-US" sz="1000" dirty="0"/>
              <a:t>다양한 추가적 아이디어와 과학적 원리가 필요할 듯 </a:t>
            </a:r>
            <a:r>
              <a:rPr lang="en-US" altLang="ko-KR" sz="1000" dirty="0"/>
              <a:t>(</a:t>
            </a:r>
            <a:r>
              <a:rPr lang="ko-KR" altLang="en-US" sz="1000" dirty="0"/>
              <a:t>실험도 많이 필요함</a:t>
            </a:r>
            <a:r>
              <a:rPr lang="en-US" altLang="ko-KR" sz="1000" dirty="0"/>
              <a:t>)</a:t>
            </a:r>
            <a:endParaRPr lang="ko-KR" altLang="en-US" sz="1000" dirty="0"/>
          </a:p>
          <a:p>
            <a:pPr fontAlgn="base"/>
            <a:r>
              <a:rPr lang="en-US" altLang="ko-KR" sz="1000" dirty="0" smtClean="0"/>
              <a:t>- </a:t>
            </a:r>
            <a:r>
              <a:rPr lang="ko-KR" altLang="en-US" sz="1000" dirty="0" err="1"/>
              <a:t>재밌는</a:t>
            </a:r>
            <a:r>
              <a:rPr lang="ko-KR" altLang="en-US" sz="1000" dirty="0"/>
              <a:t> 아이디어만 있다면 해볼만한 작품일 듯 싶다</a:t>
            </a:r>
            <a:r>
              <a:rPr lang="en-US" altLang="ko-KR" sz="1000" dirty="0"/>
              <a:t>.</a:t>
            </a:r>
            <a:endParaRPr lang="ko-KR" altLang="en-US" sz="1000" dirty="0"/>
          </a:p>
          <a:p>
            <a:pPr fontAlgn="base"/>
            <a:r>
              <a:rPr lang="en-US" altLang="ko-KR" sz="1000" dirty="0"/>
              <a:t>- </a:t>
            </a:r>
            <a:r>
              <a:rPr lang="ko-KR" altLang="en-US" sz="1000" dirty="0"/>
              <a:t>크게 만든다면</a:t>
            </a:r>
            <a:r>
              <a:rPr lang="en-US" altLang="ko-KR" sz="1000" dirty="0"/>
              <a:t>, </a:t>
            </a:r>
            <a:r>
              <a:rPr lang="ko-KR" altLang="en-US" sz="1000" dirty="0"/>
              <a:t>그리 비싸게 들지 </a:t>
            </a:r>
            <a:r>
              <a:rPr lang="ko-KR" altLang="en-US" sz="1000" dirty="0" err="1"/>
              <a:t>않을수도</a:t>
            </a:r>
            <a:r>
              <a:rPr lang="en-US" altLang="ko-KR" sz="1000" dirty="0"/>
              <a:t>?? </a:t>
            </a:r>
            <a:r>
              <a:rPr lang="ko-KR" altLang="en-US" sz="1000" dirty="0"/>
              <a:t>아마도</a:t>
            </a:r>
            <a:r>
              <a:rPr lang="en-US" altLang="ko-KR" sz="1000" dirty="0"/>
              <a:t>.</a:t>
            </a:r>
            <a:endParaRPr lang="ko-KR" altLang="en-US" sz="1000" dirty="0"/>
          </a:p>
          <a:p>
            <a:pPr fontAlgn="base"/>
            <a:r>
              <a:rPr lang="en-US" altLang="ko-KR" sz="1000" dirty="0"/>
              <a:t>- </a:t>
            </a:r>
            <a:r>
              <a:rPr lang="ko-KR" altLang="en-US" sz="1000" dirty="0"/>
              <a:t>필요 센서로는 모터</a:t>
            </a:r>
            <a:r>
              <a:rPr lang="en-US" altLang="ko-KR" sz="1000" dirty="0"/>
              <a:t>(</a:t>
            </a:r>
            <a:r>
              <a:rPr lang="ko-KR" altLang="en-US" sz="1000" dirty="0" err="1"/>
              <a:t>몇개</a:t>
            </a:r>
            <a:r>
              <a:rPr lang="ko-KR" altLang="en-US" sz="1000" dirty="0"/>
              <a:t> 필요할지는 계산 </a:t>
            </a:r>
            <a:r>
              <a:rPr lang="en-US" altLang="ko-KR" sz="1000" dirty="0"/>
              <a:t>x), </a:t>
            </a:r>
            <a:r>
              <a:rPr lang="ko-KR" altLang="en-US" sz="1000" dirty="0"/>
              <a:t>적외선 센서 등의 간단함</a:t>
            </a:r>
            <a:r>
              <a:rPr lang="en-US" altLang="ko-KR" sz="1000" dirty="0"/>
              <a:t>, </a:t>
            </a:r>
            <a:r>
              <a:rPr lang="ko-KR" altLang="en-US" sz="1000" dirty="0"/>
              <a:t>다만 전력 문제가 존재 할 듯 싶다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89" y="782563"/>
            <a:ext cx="1969963" cy="1540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822" y="1080948"/>
            <a:ext cx="1433512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324" y="1340768"/>
            <a:ext cx="2715766" cy="1051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924944"/>
            <a:ext cx="1937023" cy="16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55576" y="1412776"/>
            <a:ext cx="74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졸작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127108" y="3212976"/>
            <a:ext cx="74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특허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01564" y="4597920"/>
            <a:ext cx="34036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이론 조사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모터만 해도 </a:t>
            </a:r>
            <a:r>
              <a:rPr lang="en-US" altLang="ko-KR" sz="1000" dirty="0" smtClean="0"/>
              <a:t>37000rpm</a:t>
            </a:r>
            <a:r>
              <a:rPr lang="ko-KR" altLang="en-US" sz="1000" dirty="0" smtClean="0"/>
              <a:t>정도가 들어가는 듯 하다 </a:t>
            </a:r>
            <a:r>
              <a:rPr lang="en-US" altLang="ko-KR" sz="1000" dirty="0" smtClean="0"/>
              <a:t>( </a:t>
            </a:r>
            <a:r>
              <a:rPr lang="ko-KR" altLang="en-US" sz="1000" dirty="0" smtClean="0"/>
              <a:t>모터의 가격은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만원 정도로 생각보다 저렴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제대로된</a:t>
            </a:r>
            <a:r>
              <a:rPr lang="ko-KR" altLang="en-US" sz="1000" dirty="0" smtClean="0"/>
              <a:t> 작동 여부는 확인 </a:t>
            </a:r>
            <a:r>
              <a:rPr lang="ko-KR" altLang="en-US" sz="1000" dirty="0" err="1" smtClean="0"/>
              <a:t>안함</a:t>
            </a:r>
            <a:r>
              <a:rPr lang="en-US" altLang="ko-KR" sz="1000" dirty="0" smtClean="0"/>
              <a:t>)</a:t>
            </a:r>
            <a:endParaRPr lang="ko-KR" altLang="en-US" sz="1000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307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상자 13">
            <a:extLst>
              <a:ext uri="{FF2B5EF4-FFF2-40B4-BE49-F238E27FC236}">
                <a16:creationId xmlns="" xmlns:a16="http://schemas.microsoft.com/office/drawing/2014/main" id="{BDFF93F7-C09E-44C9-BA5D-46DFB60A1FB6}"/>
              </a:ext>
            </a:extLst>
          </p:cNvPr>
          <p:cNvSpPr txBox="1"/>
          <p:nvPr/>
        </p:nvSpPr>
        <p:spPr>
          <a:xfrm>
            <a:off x="1187624" y="1700808"/>
            <a:ext cx="568863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(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우산 건조기 조사 결과</a:t>
            </a:r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: 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시중에 많은 물건과 졸작으로 쓰인 제품</a:t>
            </a:r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심지어 특허권도 나와있으므로 </a:t>
            </a:r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변별력이 부족한 듯 싶다</a:t>
            </a:r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kumimoji="1"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024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498454" y="-1"/>
            <a:ext cx="2645546" cy="6858001"/>
          </a:xfrm>
          <a:prstGeom prst="rect">
            <a:avLst/>
          </a:prstGeom>
          <a:solidFill>
            <a:schemeClr val="bg1">
              <a:lumMod val="85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1" name="텍스트상자 30"/>
          <p:cNvSpPr txBox="1"/>
          <p:nvPr/>
        </p:nvSpPr>
        <p:spPr>
          <a:xfrm>
            <a:off x="6264345" y="2348880"/>
            <a:ext cx="287965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02 </a:t>
            </a:r>
            <a:r>
              <a:rPr lang="ko-KR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개인 아이디어 </a:t>
            </a:r>
            <a:r>
              <a:rPr lang="en-US" altLang="ko-KR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시계</a:t>
            </a:r>
            <a:endParaRPr lang="ko-KR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2" name="텍스트상자 31"/>
          <p:cNvSpPr txBox="1"/>
          <p:nvPr/>
        </p:nvSpPr>
        <p:spPr>
          <a:xfrm>
            <a:off x="6498454" y="4734148"/>
            <a:ext cx="21635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;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개인이 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조사결과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FD70D65B-38C4-4EED-9FA6-2787E8E85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67" y="1158538"/>
            <a:ext cx="5296226" cy="5699463"/>
          </a:xfrm>
          <a:prstGeom prst="rect">
            <a:avLst/>
          </a:prstGeom>
        </p:spPr>
      </p:pic>
      <p:sp>
        <p:nvSpPr>
          <p:cNvPr id="7" name="텍스트상자 15">
            <a:extLst>
              <a:ext uri="{FF2B5EF4-FFF2-40B4-BE49-F238E27FC236}">
                <a16:creationId xmlns="" xmlns:a16="http://schemas.microsoft.com/office/drawing/2014/main" id="{A71D7E01-5CB0-4A02-8739-D608E2E7052C}"/>
              </a:ext>
            </a:extLst>
          </p:cNvPr>
          <p:cNvSpPr txBox="1"/>
          <p:nvPr/>
        </p:nvSpPr>
        <p:spPr>
          <a:xfrm>
            <a:off x="239043" y="6085417"/>
            <a:ext cx="41389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en-US" altLang="ko-KR" sz="3200" b="1" dirty="0">
                <a:solidFill>
                  <a:schemeClr val="tx1">
                    <a:alpha val="75000"/>
                  </a:schemeClr>
                </a:solidFill>
                <a:latin typeface="Century Gothic"/>
              </a:rPr>
              <a:t>5</a:t>
            </a:r>
            <a:endParaRPr lang="ko-KR" altLang="en-US" sz="3200" b="1" dirty="0">
              <a:solidFill>
                <a:schemeClr val="tx1">
                  <a:alpha val="75000"/>
                </a:schemeClr>
              </a:solidFill>
              <a:latin typeface="Century Gothic"/>
            </a:endParaRPr>
          </a:p>
        </p:txBody>
      </p:sp>
      <p:sp>
        <p:nvSpPr>
          <p:cNvPr id="10" name="텍스트상자 16"/>
          <p:cNvSpPr txBox="1"/>
          <p:nvPr/>
        </p:nvSpPr>
        <p:spPr>
          <a:xfrm>
            <a:off x="345540" y="293347"/>
            <a:ext cx="147348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defRPr lang="ko-KR" altLang="en-US"/>
            </a:pP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Century Gothic"/>
              </a:rPr>
              <a:t>프로젝트 기획</a:t>
            </a:r>
          </a:p>
        </p:txBody>
      </p:sp>
    </p:spTree>
    <p:extLst>
      <p:ext uri="{BB962C8B-B14F-4D97-AF65-F5344CB8AC3E}">
        <p14:creationId xmlns:p14="http://schemas.microsoft.com/office/powerpoint/2010/main" val="48909291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텍스트상자 15">
            <a:extLst>
              <a:ext uri="{FF2B5EF4-FFF2-40B4-BE49-F238E27FC236}">
                <a16:creationId xmlns="" xmlns:a16="http://schemas.microsoft.com/office/drawing/2014/main" id="{A985C66F-480B-9F43-BF1A-82688F324058}"/>
              </a:ext>
            </a:extLst>
          </p:cNvPr>
          <p:cNvSpPr txBox="1"/>
          <p:nvPr/>
        </p:nvSpPr>
        <p:spPr>
          <a:xfrm>
            <a:off x="8509312" y="5980838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sz="3200" b="1" dirty="0">
                <a:solidFill>
                  <a:schemeClr val="bg1">
                    <a:lumMod val="85000"/>
                    <a:alpha val="75000"/>
                  </a:schemeClr>
                </a:solidFill>
                <a:latin typeface="Century Gothic" panose="020B0502020202020204" pitchFamily="34" charset="0"/>
                <a:ea typeface="DX시인과나" panose="02020600000000000000" pitchFamily="18" charset="-127"/>
              </a:rPr>
              <a:t>8</a:t>
            </a:r>
            <a:endParaRPr kumimoji="1" lang="ko-KR" altLang="en-US" sz="3200" b="1" dirty="0">
              <a:solidFill>
                <a:schemeClr val="bg1">
                  <a:lumMod val="85000"/>
                  <a:alpha val="75000"/>
                </a:schemeClr>
              </a:solidFill>
              <a:latin typeface="Century Gothic" panose="020B0502020202020204" pitchFamily="34" charset="0"/>
              <a:ea typeface="DX시인과나" panose="02020600000000000000" pitchFamily="18" charset="-127"/>
            </a:endParaRPr>
          </a:p>
        </p:txBody>
      </p:sp>
      <p:sp>
        <p:nvSpPr>
          <p:cNvPr id="13" name="텍스트상자 13">
            <a:extLst>
              <a:ext uri="{FF2B5EF4-FFF2-40B4-BE49-F238E27FC236}">
                <a16:creationId xmlns="" xmlns:a16="http://schemas.microsoft.com/office/drawing/2014/main" id="{BDFF93F7-C09E-44C9-BA5D-46DFB60A1FB6}"/>
              </a:ext>
            </a:extLst>
          </p:cNvPr>
          <p:cNvSpPr txBox="1"/>
          <p:nvPr/>
        </p:nvSpPr>
        <p:spPr>
          <a:xfrm>
            <a:off x="393909" y="485826"/>
            <a:ext cx="4754155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개인 조사 결과 </a:t>
            </a:r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신세규</a:t>
            </a:r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– 10/14</a:t>
            </a:r>
            <a:endParaRPr kumimoji="1"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4" name="직선 연결선[R] 16">
            <a:extLst>
              <a:ext uri="{FF2B5EF4-FFF2-40B4-BE49-F238E27FC236}">
                <a16:creationId xmlns="" xmlns:a16="http://schemas.microsoft.com/office/drawing/2014/main" id="{0972384C-9087-4C1F-87A1-DAA4DFA67B0E}"/>
              </a:ext>
            </a:extLst>
          </p:cNvPr>
          <p:cNvCxnSpPr>
            <a:cxnSpLocks/>
          </p:cNvCxnSpPr>
          <p:nvPr/>
        </p:nvCxnSpPr>
        <p:spPr>
          <a:xfrm>
            <a:off x="507104" y="873660"/>
            <a:ext cx="1922829" cy="0"/>
          </a:xfrm>
          <a:prstGeom prst="line">
            <a:avLst/>
          </a:prstGeom>
          <a:ln w="444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C86FA97A-8C75-406E-BFB1-871CBE58354B}"/>
              </a:ext>
            </a:extLst>
          </p:cNvPr>
          <p:cNvSpPr txBox="1"/>
          <p:nvPr/>
        </p:nvSpPr>
        <p:spPr>
          <a:xfrm>
            <a:off x="2195736" y="1268760"/>
            <a:ext cx="5632604" cy="44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ko-KR" altLang="en-US" dirty="0">
              <a:latin typeface="동그라미재단L" panose="02020603020101020101" pitchFamily="18" charset="-127"/>
              <a:ea typeface="동그라미재단L" panose="02020603020101020101" pitchFamily="18" charset="-127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420" y="876319"/>
            <a:ext cx="502532" cy="587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632" y="1523294"/>
            <a:ext cx="1172574" cy="1170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420" y="1762184"/>
            <a:ext cx="502532" cy="587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420" y="2676519"/>
            <a:ext cx="502532" cy="587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직선 화살표 연결선 18"/>
          <p:cNvCxnSpPr>
            <a:stCxn id="11" idx="3"/>
            <a:endCxn id="16" idx="1"/>
          </p:cNvCxnSpPr>
          <p:nvPr/>
        </p:nvCxnSpPr>
        <p:spPr>
          <a:xfrm>
            <a:off x="1805952" y="1170127"/>
            <a:ext cx="1982680" cy="938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7" idx="3"/>
            <a:endCxn id="16" idx="1"/>
          </p:cNvCxnSpPr>
          <p:nvPr/>
        </p:nvCxnSpPr>
        <p:spPr>
          <a:xfrm>
            <a:off x="1805952" y="2055992"/>
            <a:ext cx="1982680" cy="52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8" idx="3"/>
            <a:endCxn id="16" idx="1"/>
          </p:cNvCxnSpPr>
          <p:nvPr/>
        </p:nvCxnSpPr>
        <p:spPr>
          <a:xfrm flipV="1">
            <a:off x="1805952" y="2108307"/>
            <a:ext cx="1982680" cy="862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6" idx="3"/>
          </p:cNvCxnSpPr>
          <p:nvPr/>
        </p:nvCxnSpPr>
        <p:spPr>
          <a:xfrm flipV="1">
            <a:off x="4961206" y="2055991"/>
            <a:ext cx="1598036" cy="523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35426" y="2676519"/>
            <a:ext cx="51928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크기는 중형사이즈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큰 시계 사이즈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일명 거실 시계</a:t>
            </a:r>
            <a:r>
              <a:rPr lang="en-US" altLang="ko-KR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안드로이들로</a:t>
            </a:r>
            <a:r>
              <a:rPr lang="ko-KR" altLang="en-US" dirty="0" smtClean="0"/>
              <a:t> 부터 서버로 일정을 전송하고 시계가 받는 시스템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라즈베리</a:t>
            </a:r>
            <a:r>
              <a:rPr lang="ko-KR" altLang="en-US" dirty="0" smtClean="0"/>
              <a:t> 파이로 연동 가능</a:t>
            </a:r>
            <a:r>
              <a:rPr lang="en-US" altLang="ko-KR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Led(</a:t>
            </a:r>
            <a:r>
              <a:rPr lang="ko-KR" altLang="en-US" dirty="0" smtClean="0"/>
              <a:t>시간 부분</a:t>
            </a:r>
            <a:r>
              <a:rPr lang="en-US" altLang="ko-KR" dirty="0" smtClean="0"/>
              <a:t>) </a:t>
            </a:r>
            <a:r>
              <a:rPr lang="ko-KR" altLang="en-US" dirty="0" smtClean="0"/>
              <a:t>뿐만 아니라 밑에 </a:t>
            </a:r>
            <a:r>
              <a:rPr lang="en-US" altLang="ko-KR" dirty="0" err="1" smtClean="0"/>
              <a:t>lcd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모니터도 넣어서 일정관리를 한 눈에 볼 수 있게 </a:t>
            </a:r>
            <a:r>
              <a:rPr lang="ko-KR" altLang="en-US" dirty="0" err="1" smtClean="0"/>
              <a:t>만듬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/>
              <a:t> </a:t>
            </a:r>
            <a:r>
              <a:rPr lang="ko-KR" altLang="en-US" dirty="0" smtClean="0"/>
              <a:t>현재 시간이나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출발 시간 등을 예고해주고 또 물어볼 때 답해주는 </a:t>
            </a:r>
            <a:r>
              <a:rPr lang="en-US" altLang="ko-KR" dirty="0" err="1" smtClean="0"/>
              <a:t>google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어시스턴트를</a:t>
            </a:r>
            <a:r>
              <a:rPr lang="ko-KR" altLang="en-US" dirty="0" smtClean="0"/>
              <a:t> 동반하기 용이함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라즈베리파이라</a:t>
            </a:r>
            <a:r>
              <a:rPr lang="en-US" altLang="ko-KR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https://m.blog.naver.com/PostView.nhn?blogId=luric&amp;logNo=220814479897&amp;proxyReferer=https%3A%2F%2Fwww.google.co.kr%2F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7209303" y="1260437"/>
            <a:ext cx="1228410" cy="577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547" y="960304"/>
            <a:ext cx="1035922" cy="29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886" y="1558106"/>
            <a:ext cx="1207244" cy="659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959" y="2574994"/>
            <a:ext cx="1409098" cy="1379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765324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상자 13">
            <a:extLst>
              <a:ext uri="{FF2B5EF4-FFF2-40B4-BE49-F238E27FC236}">
                <a16:creationId xmlns="" xmlns:a16="http://schemas.microsoft.com/office/drawing/2014/main" id="{BDFF93F7-C09E-44C9-BA5D-46DFB60A1FB6}"/>
              </a:ext>
            </a:extLst>
          </p:cNvPr>
          <p:cNvSpPr txBox="1"/>
          <p:nvPr/>
        </p:nvSpPr>
        <p:spPr>
          <a:xfrm>
            <a:off x="1187624" y="1700808"/>
            <a:ext cx="5688632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결론 </a:t>
            </a:r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서버를 이용해 시계와 </a:t>
            </a:r>
            <a:r>
              <a:rPr kumimoji="1" lang="ko-KR" alt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안드로이드의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일정을 공유</a:t>
            </a:r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kumimoji="1"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597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상자 13">
            <a:extLst>
              <a:ext uri="{FF2B5EF4-FFF2-40B4-BE49-F238E27FC236}">
                <a16:creationId xmlns="" xmlns:a16="http://schemas.microsoft.com/office/drawing/2014/main" id="{BDFF93F7-C09E-44C9-BA5D-46DFB60A1FB6}"/>
              </a:ext>
            </a:extLst>
          </p:cNvPr>
          <p:cNvSpPr txBox="1"/>
          <p:nvPr/>
        </p:nvSpPr>
        <p:spPr>
          <a:xfrm>
            <a:off x="1043608" y="980728"/>
            <a:ext cx="1440160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디자인 </a:t>
            </a:r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endParaRPr kumimoji="1"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텍스트상자 13">
            <a:extLst>
              <a:ext uri="{FF2B5EF4-FFF2-40B4-BE49-F238E27FC236}">
                <a16:creationId xmlns="" xmlns:a16="http://schemas.microsoft.com/office/drawing/2014/main" id="{BDFF93F7-C09E-44C9-BA5D-46DFB60A1FB6}"/>
              </a:ext>
            </a:extLst>
          </p:cNvPr>
          <p:cNvSpPr txBox="1"/>
          <p:nvPr/>
        </p:nvSpPr>
        <p:spPr>
          <a:xfrm>
            <a:off x="393909" y="485826"/>
            <a:ext cx="4754155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개인 조사 결과 </a:t>
            </a:r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신세규</a:t>
            </a:r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– 10/27</a:t>
            </a:r>
            <a:endParaRPr kumimoji="1"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697" y="868787"/>
            <a:ext cx="1828799" cy="1214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821" y="843779"/>
            <a:ext cx="1334839" cy="1417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183" y="2247706"/>
            <a:ext cx="1909762" cy="158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텍스트상자 13">
            <a:extLst>
              <a:ext uri="{FF2B5EF4-FFF2-40B4-BE49-F238E27FC236}">
                <a16:creationId xmlns="" xmlns:a16="http://schemas.microsoft.com/office/drawing/2014/main" id="{BDFF93F7-C09E-44C9-BA5D-46DFB60A1FB6}"/>
              </a:ext>
            </a:extLst>
          </p:cNvPr>
          <p:cNvSpPr txBox="1"/>
          <p:nvPr/>
        </p:nvSpPr>
        <p:spPr>
          <a:xfrm>
            <a:off x="713983" y="2564904"/>
            <a:ext cx="1800200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가구와 결합</a:t>
            </a:r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endParaRPr kumimoji="1"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756" y="3818489"/>
            <a:ext cx="2428535" cy="924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텍스트상자 13">
            <a:extLst>
              <a:ext uri="{FF2B5EF4-FFF2-40B4-BE49-F238E27FC236}">
                <a16:creationId xmlns="" xmlns:a16="http://schemas.microsoft.com/office/drawing/2014/main" id="{BDFF93F7-C09E-44C9-BA5D-46DFB60A1FB6}"/>
              </a:ext>
            </a:extLst>
          </p:cNvPr>
          <p:cNvSpPr txBox="1"/>
          <p:nvPr/>
        </p:nvSpPr>
        <p:spPr>
          <a:xfrm>
            <a:off x="683568" y="4093404"/>
            <a:ext cx="1800200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홀로그램 사용</a:t>
            </a:r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endParaRPr kumimoji="1"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텍스트상자 13">
            <a:extLst>
              <a:ext uri="{FF2B5EF4-FFF2-40B4-BE49-F238E27FC236}">
                <a16:creationId xmlns="" xmlns:a16="http://schemas.microsoft.com/office/drawing/2014/main" id="{BDFF93F7-C09E-44C9-BA5D-46DFB60A1FB6}"/>
              </a:ext>
            </a:extLst>
          </p:cNvPr>
          <p:cNvSpPr txBox="1"/>
          <p:nvPr/>
        </p:nvSpPr>
        <p:spPr>
          <a:xfrm>
            <a:off x="5436096" y="3759032"/>
            <a:ext cx="1800200" cy="1220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장점으로는 </a:t>
            </a:r>
            <a:r>
              <a:rPr kumimoji="1" lang="ko-KR" alt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어플로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자신만의 시계 만들기 가능</a:t>
            </a:r>
            <a:endParaRPr kumimoji="1"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271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506</Words>
  <Application>Microsoft Office PowerPoint</Application>
  <PresentationFormat>화면 슬라이드 쇼(4:3)</PresentationFormat>
  <Paragraphs>98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세규</dc:creator>
  <cp:lastModifiedBy>세규</cp:lastModifiedBy>
  <cp:revision>8</cp:revision>
  <dcterms:created xsi:type="dcterms:W3CDTF">2018-10-27T05:42:46Z</dcterms:created>
  <dcterms:modified xsi:type="dcterms:W3CDTF">2018-10-27T06:39:00Z</dcterms:modified>
</cp:coreProperties>
</file>