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  <p:sldMasterId id="2147483697" r:id="rId4"/>
    <p:sldMasterId id="2147483709" r:id="rId5"/>
    <p:sldMasterId id="2147483733" r:id="rId6"/>
    <p:sldMasterId id="2147483745" r:id="rId7"/>
    <p:sldMasterId id="2147483757" r:id="rId8"/>
    <p:sldMasterId id="2147483769" r:id="rId9"/>
  </p:sldMasterIdLst>
  <p:notesMasterIdLst>
    <p:notesMasterId r:id="rId31"/>
  </p:notesMasterIdLst>
  <p:sldIdLst>
    <p:sldId id="256" r:id="rId10"/>
    <p:sldId id="257" r:id="rId11"/>
    <p:sldId id="282" r:id="rId12"/>
    <p:sldId id="258" r:id="rId13"/>
    <p:sldId id="288" r:id="rId14"/>
    <p:sldId id="289" r:id="rId15"/>
    <p:sldId id="290" r:id="rId16"/>
    <p:sldId id="293" r:id="rId17"/>
    <p:sldId id="294" r:id="rId18"/>
    <p:sldId id="295" r:id="rId19"/>
    <p:sldId id="291" r:id="rId20"/>
    <p:sldId id="297" r:id="rId21"/>
    <p:sldId id="292" r:id="rId22"/>
    <p:sldId id="298" r:id="rId23"/>
    <p:sldId id="299" r:id="rId24"/>
    <p:sldId id="300" r:id="rId25"/>
    <p:sldId id="301" r:id="rId26"/>
    <p:sldId id="303" r:id="rId27"/>
    <p:sldId id="304" r:id="rId28"/>
    <p:sldId id="302" r:id="rId29"/>
    <p:sldId id="275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57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동욱 김" initials="동김" lastIdx="1" clrIdx="0"/>
  <p:cmAuthor id="2" name="김원중" initials="김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E6E6E6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5" autoAdjust="0"/>
    <p:restoredTop sz="94704" autoAdjust="0"/>
  </p:normalViewPr>
  <p:slideViewPr>
    <p:cSldViewPr>
      <p:cViewPr varScale="1">
        <p:scale>
          <a:sx n="121" d="100"/>
          <a:sy n="121" d="100"/>
        </p:scale>
        <p:origin x="-1344" y="-108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4348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68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54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631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165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55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10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351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2616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006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39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481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9023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5456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817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0452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610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0562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2606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3856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409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48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2398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5362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4630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0506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7225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7868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4989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0872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5816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6138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99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607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3658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440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6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1140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2157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39075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2958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28163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439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19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8769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26811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9920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28619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3324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29120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25425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89577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5991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66218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98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097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6740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2646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56076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98777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23480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19890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48951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5396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27343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79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9580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87107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87411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98495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4295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16536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8124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51257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63660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20813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5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4933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9277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46861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9738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53273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44959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50498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61352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11600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26968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46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1217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34071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4397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2888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53771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88194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37441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30071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2916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80983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81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61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55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85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94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81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34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48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04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3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6A7F463-01E7-478A-B322-EB77775A18C8}"/>
              </a:ext>
            </a:extLst>
          </p:cNvPr>
          <p:cNvSpPr txBox="1"/>
          <p:nvPr/>
        </p:nvSpPr>
        <p:spPr>
          <a:xfrm>
            <a:off x="3041574" y="4941168"/>
            <a:ext cx="2795958" cy="118494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400" b="1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야심작</a:t>
            </a:r>
            <a:r>
              <a:rPr lang="ko-KR" altLang="en-US" sz="11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endParaRPr lang="en-US" altLang="ko-KR" sz="11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1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김동욱 </a:t>
            </a:r>
            <a:r>
              <a:rPr lang="ko-KR" altLang="en-US" sz="16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김원중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신세규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임예지</a:t>
            </a:r>
            <a:endParaRPr lang="en-US" altLang="ko-KR" sz="16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A4477C2B-A16D-480A-9D32-4823A800EB7D}"/>
              </a:ext>
            </a:extLst>
          </p:cNvPr>
          <p:cNvGrpSpPr/>
          <p:nvPr/>
        </p:nvGrpSpPr>
        <p:grpSpPr>
          <a:xfrm>
            <a:off x="1548614" y="1412776"/>
            <a:ext cx="5579393" cy="2815902"/>
            <a:chOff x="576263" y="973138"/>
            <a:chExt cx="2520950" cy="1238250"/>
          </a:xfrm>
        </p:grpSpPr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6A7A4A7B-2097-440A-9E97-DFDFB955AA54}"/>
                </a:ext>
              </a:extLst>
            </p:cNvPr>
            <p:cNvSpPr txBox="1"/>
            <p:nvPr/>
          </p:nvSpPr>
          <p:spPr>
            <a:xfrm>
              <a:off x="576263" y="1182326"/>
              <a:ext cx="2465740" cy="31128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종합 설계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="" xmlns:a16="http://schemas.microsoft.com/office/drawing/2014/main" id="{600A1A82-7028-4A27-8B7C-FDAFF76F9C7D}"/>
                </a:ext>
              </a:extLst>
            </p:cNvPr>
            <p:cNvCxnSpPr>
              <a:cxnSpLocks/>
            </p:cNvCxnSpPr>
            <p:nvPr/>
          </p:nvCxnSpPr>
          <p:spPr>
            <a:xfrm>
              <a:off x="576263" y="973138"/>
              <a:ext cx="2520950" cy="0"/>
            </a:xfrm>
            <a:prstGeom prst="line">
              <a:avLst/>
            </a:prstGeom>
            <a:ln w="38100">
              <a:solidFill>
                <a:srgbClr val="C4BD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="" xmlns:a16="http://schemas.microsoft.com/office/drawing/2014/main" id="{9F840AF6-ED75-434B-8E44-91701B682055}"/>
                </a:ext>
              </a:extLst>
            </p:cNvPr>
            <p:cNvCxnSpPr>
              <a:cxnSpLocks/>
            </p:cNvCxnSpPr>
            <p:nvPr/>
          </p:nvCxnSpPr>
          <p:spPr>
            <a:xfrm>
              <a:off x="576263" y="2211388"/>
              <a:ext cx="2520950" cy="0"/>
            </a:xfrm>
            <a:prstGeom prst="line">
              <a:avLst/>
            </a:prstGeom>
            <a:ln w="38100">
              <a:solidFill>
                <a:srgbClr val="C4BD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3CA7997F-F488-4A2B-BF81-F8E83CD3CB14}"/>
                </a:ext>
              </a:extLst>
            </p:cNvPr>
            <p:cNvSpPr txBox="1"/>
            <p:nvPr/>
          </p:nvSpPr>
          <p:spPr>
            <a:xfrm>
              <a:off x="1512293" y="2014078"/>
              <a:ext cx="1080745" cy="14887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김인겸 교수님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880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김동욱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90787" y="944724"/>
            <a:ext cx="1868945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508" y="606170"/>
            <a:ext cx="184069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 JSON Parsing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2B145B44-86A4-481C-8A17-6CF54256A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60" y="1540444"/>
            <a:ext cx="2990755" cy="81564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7185B3A5-3CD4-4C76-92B6-D90B23DB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84" y="2692572"/>
            <a:ext cx="3900295" cy="36864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73FDE868-A175-40DE-AE33-621983B4F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300" y="1541183"/>
            <a:ext cx="2986758" cy="81497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54DDFF76-589F-423A-A465-B4DB3A33D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3767" y="2692572"/>
            <a:ext cx="3882472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009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721369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19572" y="1772816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김원중 </a:t>
            </a:r>
            <a:r>
              <a:rPr lang="en-US" altLang="ko-KR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– led </a:t>
            </a: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스트립 제어</a:t>
            </a:r>
            <a:endParaRPr lang="ko-KR" altLang="en-US" sz="2300" dirty="0">
              <a:solidFill>
                <a:prstClr val="white"/>
              </a:solidFill>
              <a:latin typeface="빙그레체Ⅱ"/>
              <a:ea typeface="빙그레체Ⅱ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5" y="764704"/>
            <a:ext cx="3262007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저</a:t>
            </a: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번 주 목표 </a:t>
            </a:r>
            <a:r>
              <a:rPr lang="en-US" altLang="ko-KR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(2</a:t>
            </a: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주차</a:t>
            </a:r>
            <a:r>
              <a:rPr lang="en-US" altLang="ko-KR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)</a:t>
            </a:r>
            <a:endParaRPr lang="ko-KR" altLang="en-US" sz="2300" dirty="0">
              <a:solidFill>
                <a:prstClr val="white"/>
              </a:solidFill>
              <a:latin typeface="빙그레체Ⅱ"/>
              <a:ea typeface="빙그레체Ⅱ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9572" y="3731260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임예지</a:t>
            </a:r>
            <a:r>
              <a:rPr lang="en-US" altLang="ko-KR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 </a:t>
            </a:r>
            <a:r>
              <a:rPr lang="en-US" altLang="ko-KR" sz="2300" dirty="0">
                <a:solidFill>
                  <a:prstClr val="white"/>
                </a:solidFill>
                <a:latin typeface="빙그레체Ⅱ"/>
                <a:ea typeface="빙그레체Ⅱ"/>
              </a:rPr>
              <a:t>–</a:t>
            </a: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 </a:t>
            </a:r>
            <a:r>
              <a:rPr lang="ko-KR" altLang="en-US" sz="2300" dirty="0" err="1">
                <a:solidFill>
                  <a:prstClr val="white"/>
                </a:solidFill>
                <a:latin typeface="빙그레체Ⅱ"/>
                <a:ea typeface="빙그레체Ⅱ"/>
              </a:rPr>
              <a:t>캐드</a:t>
            </a: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 </a:t>
            </a: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학습</a:t>
            </a:r>
            <a:endParaRPr lang="ko-KR" altLang="en-US" sz="2300" dirty="0">
              <a:solidFill>
                <a:prstClr val="white"/>
              </a:solidFill>
              <a:latin typeface="빙그레체Ⅱ"/>
              <a:ea typeface="빙그레체Ⅱ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6862" y="2723148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김동욱</a:t>
            </a:r>
            <a:r>
              <a:rPr lang="en-US" altLang="ko-KR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 </a:t>
            </a:r>
            <a:r>
              <a:rPr lang="en-US" altLang="ko-KR" sz="2300" dirty="0">
                <a:solidFill>
                  <a:prstClr val="white"/>
                </a:solidFill>
                <a:latin typeface="빙그레체Ⅱ"/>
                <a:ea typeface="빙그레체Ⅱ"/>
              </a:rPr>
              <a:t>– </a:t>
            </a:r>
            <a:r>
              <a:rPr lang="ko-KR" altLang="en-US" sz="2300" dirty="0" err="1">
                <a:solidFill>
                  <a:prstClr val="white"/>
                </a:solidFill>
                <a:latin typeface="빙그레체Ⅱ"/>
                <a:ea typeface="빙그레체Ⅱ"/>
              </a:rPr>
              <a:t>파싱</a:t>
            </a: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 </a:t>
            </a: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학습</a:t>
            </a:r>
            <a:endParaRPr lang="ko-KR" altLang="en-US" sz="2300" dirty="0">
              <a:solidFill>
                <a:prstClr val="white"/>
              </a:solidFill>
              <a:latin typeface="빙그레체Ⅱ"/>
              <a:ea typeface="빙그레체Ⅱ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9572" y="4847384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신세규 </a:t>
            </a:r>
            <a:r>
              <a:rPr lang="en-US" altLang="ko-KR" sz="2300" dirty="0">
                <a:solidFill>
                  <a:prstClr val="white"/>
                </a:solidFill>
                <a:latin typeface="빙그레체Ⅱ"/>
                <a:ea typeface="빙그레체Ⅱ"/>
              </a:rPr>
              <a:t>– node.js </a:t>
            </a: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서버 및 인터페이스 구축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843795" y="2246840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843795" y="3176972"/>
            <a:ext cx="2540073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43795" y="4185084"/>
            <a:ext cx="2468065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843795" y="5301208"/>
            <a:ext cx="5492401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91579" y="3645024"/>
            <a:ext cx="2592289" cy="54006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5947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임예지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362795" y="944724"/>
            <a:ext cx="1040853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508" y="606170"/>
            <a:ext cx="1383584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 </a:t>
            </a:r>
            <a:r>
              <a:rPr lang="ko-KR" altLang="en-US" sz="1600" b="1" spc="304" dirty="0" err="1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캐드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 학습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14D28728-BF05-4D2B-A1FC-B3B7D05F8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41" y="1041689"/>
            <a:ext cx="3565744" cy="298768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144F813E-B3D0-42B9-8D6F-ECBD4CD2F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972" y="1251863"/>
            <a:ext cx="4564144" cy="256733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3CC16177-524E-4FD9-A17F-754F9D1AE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972" y="4029369"/>
            <a:ext cx="4371485" cy="245796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B96F25F8-B98A-4DE1-B642-883E7DF96FE0}"/>
              </a:ext>
            </a:extLst>
          </p:cNvPr>
          <p:cNvSpPr txBox="1"/>
          <p:nvPr/>
        </p:nvSpPr>
        <p:spPr>
          <a:xfrm>
            <a:off x="683568" y="4545124"/>
            <a:ext cx="3174609" cy="129266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2000" dirty="0">
                <a:solidFill>
                  <a:schemeClr val="bg1"/>
                </a:solidFill>
              </a:rPr>
              <a:t>//</a:t>
            </a:r>
            <a:r>
              <a:rPr lang="ko-KR" altLang="en-US" sz="2000" dirty="0">
                <a:solidFill>
                  <a:schemeClr val="bg1"/>
                </a:solidFill>
              </a:rPr>
              <a:t>시계 외형을 나타내는데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defRPr lang="ko-KR"/>
            </a:pPr>
            <a:r>
              <a:rPr lang="ko-KR" altLang="en-US" sz="2000" dirty="0">
                <a:solidFill>
                  <a:schemeClr val="bg1"/>
                </a:solidFill>
              </a:rPr>
              <a:t>필요한 여러가지 예시들을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defRPr lang="ko-KR"/>
            </a:pPr>
            <a:r>
              <a:rPr lang="ko-KR" altLang="en-US" sz="2000" dirty="0">
                <a:solidFill>
                  <a:schemeClr val="bg1"/>
                </a:solidFill>
              </a:rPr>
              <a:t>연습해보았다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  <a:p>
            <a:pPr>
              <a:defRPr lang="ko-KR"/>
            </a:pPr>
            <a:endParaRPr lang="ko-KR" altLang="en-US" spc="330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/>
              </a:solidFill>
              <a:latin typeface="-윤고딕330"/>
              <a:ea typeface="-윤고딕330"/>
            </a:endParaRPr>
          </a:p>
        </p:txBody>
      </p:sp>
    </p:spTree>
    <p:extLst>
      <p:ext uri="{BB962C8B-B14F-4D97-AF65-F5344CB8AC3E}">
        <p14:creationId xmlns:p14="http://schemas.microsoft.com/office/powerpoint/2010/main" val="10914355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721369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19572" y="1772816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김원중 </a:t>
            </a:r>
            <a:r>
              <a:rPr lang="en-US" altLang="ko-KR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– led </a:t>
            </a: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스트립 제어</a:t>
            </a:r>
            <a:endParaRPr lang="ko-KR" altLang="en-US" sz="2300" dirty="0">
              <a:solidFill>
                <a:prstClr val="white"/>
              </a:solidFill>
              <a:latin typeface="빙그레체Ⅱ"/>
              <a:ea typeface="빙그레체Ⅱ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5" y="764704"/>
            <a:ext cx="3262007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저</a:t>
            </a: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번 주 목표 </a:t>
            </a:r>
            <a:r>
              <a:rPr lang="en-US" altLang="ko-KR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(2</a:t>
            </a: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주차</a:t>
            </a:r>
            <a:r>
              <a:rPr lang="en-US" altLang="ko-KR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)</a:t>
            </a:r>
            <a:endParaRPr lang="ko-KR" altLang="en-US" sz="2300" dirty="0">
              <a:solidFill>
                <a:prstClr val="white"/>
              </a:solidFill>
              <a:latin typeface="빙그레체Ⅱ"/>
              <a:ea typeface="빙그레체Ⅱ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9572" y="3731260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임예지</a:t>
            </a:r>
            <a:r>
              <a:rPr lang="en-US" altLang="ko-KR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 </a:t>
            </a:r>
            <a:r>
              <a:rPr lang="en-US" altLang="ko-KR" sz="2300" dirty="0">
                <a:solidFill>
                  <a:prstClr val="white"/>
                </a:solidFill>
                <a:latin typeface="빙그레체Ⅱ"/>
                <a:ea typeface="빙그레체Ⅱ"/>
              </a:rPr>
              <a:t>–</a:t>
            </a: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 </a:t>
            </a:r>
            <a:r>
              <a:rPr lang="ko-KR" altLang="en-US" sz="2300" dirty="0" err="1">
                <a:solidFill>
                  <a:prstClr val="white"/>
                </a:solidFill>
                <a:latin typeface="빙그레체Ⅱ"/>
                <a:ea typeface="빙그레체Ⅱ"/>
              </a:rPr>
              <a:t>캐드</a:t>
            </a: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 </a:t>
            </a: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학습</a:t>
            </a:r>
            <a:endParaRPr lang="ko-KR" altLang="en-US" sz="2300" dirty="0">
              <a:solidFill>
                <a:prstClr val="white"/>
              </a:solidFill>
              <a:latin typeface="빙그레체Ⅱ"/>
              <a:ea typeface="빙그레체Ⅱ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6862" y="2723148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김동욱</a:t>
            </a:r>
            <a:r>
              <a:rPr lang="en-US" altLang="ko-KR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 </a:t>
            </a:r>
            <a:r>
              <a:rPr lang="en-US" altLang="ko-KR" sz="2300" dirty="0">
                <a:solidFill>
                  <a:prstClr val="white"/>
                </a:solidFill>
                <a:latin typeface="빙그레체Ⅱ"/>
                <a:ea typeface="빙그레체Ⅱ"/>
              </a:rPr>
              <a:t>– </a:t>
            </a:r>
            <a:r>
              <a:rPr lang="ko-KR" altLang="en-US" sz="2300" dirty="0" err="1">
                <a:solidFill>
                  <a:prstClr val="white"/>
                </a:solidFill>
                <a:latin typeface="빙그레체Ⅱ"/>
                <a:ea typeface="빙그레체Ⅱ"/>
              </a:rPr>
              <a:t>파싱</a:t>
            </a: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 </a:t>
            </a: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학습</a:t>
            </a:r>
            <a:endParaRPr lang="ko-KR" altLang="en-US" sz="2300" dirty="0">
              <a:solidFill>
                <a:prstClr val="white"/>
              </a:solidFill>
              <a:latin typeface="빙그레체Ⅱ"/>
              <a:ea typeface="빙그레체Ⅱ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9572" y="4847384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신세규 </a:t>
            </a:r>
            <a:r>
              <a:rPr lang="en-US" altLang="ko-KR" sz="2300" dirty="0">
                <a:solidFill>
                  <a:prstClr val="white"/>
                </a:solidFill>
                <a:latin typeface="빙그레체Ⅱ"/>
                <a:ea typeface="빙그레체Ⅱ"/>
              </a:rPr>
              <a:t>– node.js </a:t>
            </a: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서버 및 인터페이스 구축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843795" y="2246840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843795" y="3176972"/>
            <a:ext cx="2540073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43795" y="4185084"/>
            <a:ext cx="2468065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843795" y="5301208"/>
            <a:ext cx="5492401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91579" y="4761148"/>
            <a:ext cx="5544617" cy="54006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5947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90787" y="1025649"/>
            <a:ext cx="2012961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508" y="687095"/>
            <a:ext cx="2268506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Node.js Server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34" y="1572324"/>
            <a:ext cx="6237146" cy="308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69665"/>
            <a:ext cx="2547116" cy="231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34" y="2033761"/>
            <a:ext cx="1784804" cy="49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직선 연결선 25"/>
          <p:cNvCxnSpPr/>
          <p:nvPr/>
        </p:nvCxnSpPr>
        <p:spPr>
          <a:xfrm>
            <a:off x="362795" y="3483657"/>
            <a:ext cx="3887287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5516" y="3145103"/>
            <a:ext cx="4034566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Node-Schedule Module Test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53" y="3717032"/>
            <a:ext cx="6857658" cy="1385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5695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86" y="1170491"/>
            <a:ext cx="5110670" cy="1142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73" y="3767554"/>
            <a:ext cx="4964203" cy="1569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직선 연결선 28"/>
          <p:cNvCxnSpPr/>
          <p:nvPr/>
        </p:nvCxnSpPr>
        <p:spPr>
          <a:xfrm>
            <a:off x="278304" y="1031250"/>
            <a:ext cx="2252062" cy="1391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1025" y="692696"/>
            <a:ext cx="2430152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Read to </a:t>
            </a:r>
            <a:r>
              <a:rPr lang="en-US" altLang="ko-KR" sz="1600" b="1" spc="304" dirty="0" err="1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filetext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300700" y="3659542"/>
            <a:ext cx="2260477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3421" y="3320988"/>
            <a:ext cx="255659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en-US" altLang="ko-KR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Read to directory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9400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251520" y="1031250"/>
            <a:ext cx="2088232" cy="1391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1025" y="692696"/>
            <a:ext cx="2295693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en-US" altLang="ko-KR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</a:rPr>
              <a:t>Use to </a:t>
            </a:r>
            <a:r>
              <a:rPr lang="en-US" altLang="ko-KR" sz="1600" b="1" spc="304" dirty="0" err="1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</a:rPr>
              <a:t>OpenAPI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268760"/>
            <a:ext cx="261937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556792"/>
            <a:ext cx="44291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3392996"/>
            <a:ext cx="28479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3792264"/>
            <a:ext cx="53244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43057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251520" y="1031250"/>
            <a:ext cx="792088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1025" y="692696"/>
            <a:ext cx="1014060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</a:rPr>
              <a:t>R</a:t>
            </a:r>
            <a:r>
              <a:rPr lang="en-US" altLang="ko-KR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</a:rPr>
              <a:t>esult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42" y="1232756"/>
            <a:ext cx="863067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71" y="2803010"/>
            <a:ext cx="5607017" cy="238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93598" y="2132856"/>
            <a:ext cx="7731253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15698" y="4852174"/>
            <a:ext cx="2718142" cy="257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07250" y="5013920"/>
            <a:ext cx="18473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66" y="5661248"/>
            <a:ext cx="6102616" cy="285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77" y="5985284"/>
            <a:ext cx="543877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88489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팀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245039" y="1031250"/>
            <a:ext cx="2526761" cy="1391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1025" y="692696"/>
            <a:ext cx="2715552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</a:rPr>
              <a:t>교수님 지도 상담 결과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79" y="1448780"/>
            <a:ext cx="2287313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39" y="1844824"/>
            <a:ext cx="358474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4211960" y="1448780"/>
            <a:ext cx="64807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00" y="1427798"/>
            <a:ext cx="2287313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1823842"/>
            <a:ext cx="358474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00" y="2336282"/>
            <a:ext cx="358474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45039" y="3435957"/>
            <a:ext cx="2249142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</a:rPr>
              <a:t>추가적인 해결방안</a:t>
            </a:r>
            <a:endParaRPr lang="en-US" altLang="ko-KR" sz="1600" b="1" spc="304" dirty="0" smtClean="0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-윤고딕340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80494" y="3774511"/>
            <a:ext cx="2059258" cy="1391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61" y="3965202"/>
            <a:ext cx="2799559" cy="279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424" y="3969060"/>
            <a:ext cx="3342329" cy="27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221" y="3945667"/>
            <a:ext cx="3368733" cy="275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75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71175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z="1600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Ⅲ</a:t>
            </a:r>
            <a:r>
              <a:rPr lang="en-US" altLang="ko-KR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향후 계획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831177"/>
              </p:ext>
            </p:extLst>
          </p:nvPr>
        </p:nvGraphicFramePr>
        <p:xfrm>
          <a:off x="611560" y="728700"/>
          <a:ext cx="7416824" cy="5796650"/>
        </p:xfrm>
        <a:graphic>
          <a:graphicData uri="http://schemas.openxmlformats.org/drawingml/2006/table">
            <a:tbl>
              <a:tblPr/>
              <a:tblGrid>
                <a:gridCol w="2017432"/>
                <a:gridCol w="629519"/>
                <a:gridCol w="629519"/>
                <a:gridCol w="629519"/>
                <a:gridCol w="629519"/>
                <a:gridCol w="720329"/>
                <a:gridCol w="720329"/>
                <a:gridCol w="720329"/>
                <a:gridCol w="720329"/>
              </a:tblGrid>
              <a:tr h="37646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Gulim"/>
                        </a:rPr>
                        <a:t>수행 내용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Gulim"/>
                        </a:rPr>
                        <a:t>일정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(2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Gulim"/>
                        </a:rPr>
                        <a:t>주 단위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6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2,3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4,5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6,7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8,9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10,11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12,13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14,15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15232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  <a:ea typeface="Gulim"/>
                        </a:rPr>
                        <a:t>조 편성 및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  <a:latin typeface="Gulim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지도 교수 선정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node.js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를 사용한 </a:t>
                      </a:r>
                      <a:r>
                        <a:rPr lang="ko-KR" altLang="en-US" sz="900" kern="0" spc="0" dirty="0" err="1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라즈베리파이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 서버 제작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라즈베리파이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 모듈 제어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(led 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스트립</a:t>
                      </a: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)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라즈베리파이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 모듈 제어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도트 매트릭스</a:t>
                      </a: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)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구글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 캘린더를 이용한 일정 관리 </a:t>
                      </a: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APP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스케줄러 소프트웨어 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제작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스케줄러 하드웨어 제작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최종 시제품 완성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4067944" y="1484784"/>
            <a:ext cx="36004" cy="504448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3822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000350" y="2332984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033492" y="4797152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00350" y="2498443"/>
            <a:ext cx="2199320" cy="218521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400" b="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Ⅰ </a:t>
            </a:r>
            <a:r>
              <a:rPr lang="ko-KR" altLang="en-US" sz="2400" b="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주제 소개</a:t>
            </a: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2400" b="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400" b="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 </a:t>
            </a:r>
            <a:r>
              <a:rPr lang="ko-KR" altLang="en-US" sz="2400" b="0" spc="305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진행 상황</a:t>
            </a:r>
            <a:endParaRPr lang="en-US" altLang="ko-KR" sz="2400" b="0" spc="305" dirty="0" smtClean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2400" b="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400" b="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Ⅲ </a:t>
            </a:r>
            <a:r>
              <a:rPr lang="ko-KR" altLang="en-US" sz="2400" spc="305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향</a:t>
            </a:r>
            <a:r>
              <a:rPr lang="ko-KR" altLang="en-US" sz="24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후</a:t>
            </a:r>
            <a:r>
              <a:rPr lang="ko-KR" altLang="en-US" sz="2400" spc="305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 </a:t>
            </a:r>
            <a:r>
              <a:rPr lang="ko-KR" altLang="en-US" sz="24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계획</a:t>
            </a:r>
            <a:endParaRPr lang="ko-KR" altLang="en-US" sz="2400" b="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1600" b="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41973" y="1880828"/>
            <a:ext cx="1189749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종합 설계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71175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z="16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Ⅲ</a:t>
            </a:r>
            <a:r>
              <a:rPr lang="en-US" altLang="ko-KR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향후 계획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19572" y="1772816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김원중</a:t>
            </a:r>
            <a:endParaRPr lang="ko-KR" altLang="en-US" sz="2300" dirty="0">
              <a:solidFill>
                <a:prstClr val="white"/>
              </a:solidFill>
              <a:latin typeface="빙그레체Ⅱ"/>
              <a:ea typeface="빙그레체Ⅱ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5" y="764704"/>
            <a:ext cx="3262007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이번 주 목표 </a:t>
            </a:r>
            <a:r>
              <a:rPr lang="en-US" altLang="ko-KR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(3</a:t>
            </a: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주차</a:t>
            </a:r>
            <a:r>
              <a:rPr lang="en-US" altLang="ko-KR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)</a:t>
            </a:r>
            <a:endParaRPr lang="ko-KR" altLang="en-US" sz="2300" dirty="0">
              <a:solidFill>
                <a:prstClr val="white"/>
              </a:solidFill>
              <a:latin typeface="빙그레체Ⅱ"/>
              <a:ea typeface="빙그레체Ⅱ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9572" y="3731260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임예지</a:t>
            </a:r>
            <a:endParaRPr lang="ko-KR" altLang="en-US" sz="2300" dirty="0">
              <a:solidFill>
                <a:prstClr val="white"/>
              </a:solidFill>
              <a:latin typeface="빙그레체Ⅱ"/>
              <a:ea typeface="빙그레체Ⅱ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6862" y="2723148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김동욱</a:t>
            </a:r>
            <a:endParaRPr lang="ko-KR" altLang="en-US" sz="2300" dirty="0">
              <a:solidFill>
                <a:prstClr val="white"/>
              </a:solidFill>
              <a:latin typeface="빙그레체Ⅱ"/>
              <a:ea typeface="빙그레체Ⅱ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9572" y="4847384"/>
            <a:ext cx="7272808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신세규 </a:t>
            </a:r>
            <a:r>
              <a:rPr lang="en-US" altLang="ko-KR" sz="2300" dirty="0">
                <a:solidFill>
                  <a:prstClr val="white"/>
                </a:solidFill>
                <a:latin typeface="빙그레체Ⅱ"/>
                <a:ea typeface="빙그레체Ⅱ"/>
              </a:rPr>
              <a:t>– </a:t>
            </a: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서버 마무리</a:t>
            </a:r>
            <a:r>
              <a:rPr lang="en-US" altLang="ko-KR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, </a:t>
            </a: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통신 인터페이스 구축</a:t>
            </a:r>
            <a:endParaRPr lang="ko-KR" altLang="en-US" sz="2300" dirty="0">
              <a:solidFill>
                <a:prstClr val="white"/>
              </a:solidFill>
              <a:latin typeface="빙그레체Ⅱ"/>
              <a:ea typeface="빙그레체Ⅱ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843795" y="2246840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843795" y="3176972"/>
            <a:ext cx="2540073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43795" y="4185084"/>
            <a:ext cx="2468065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843795" y="5301208"/>
            <a:ext cx="5780433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3644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28" name="TextBox 27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프로젝트 기획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5DA0A3-1A97-44FE-8A96-CA9E155FB2A2}"/>
              </a:ext>
            </a:extLst>
          </p:cNvPr>
          <p:cNvSpPr txBox="1"/>
          <p:nvPr/>
        </p:nvSpPr>
        <p:spPr>
          <a:xfrm>
            <a:off x="2303748" y="3244334"/>
            <a:ext cx="4356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</a:rPr>
              <a:t>- THE END - 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2748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670073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Ⅰ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주제 소개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97221" y="692696"/>
            <a:ext cx="3910910" cy="39108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665531" y="5013176"/>
            <a:ext cx="4258434" cy="15481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921452"/>
            <a:ext cx="3627832" cy="38306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52" y="4185084"/>
            <a:ext cx="3849667" cy="2478952"/>
          </a:xfrm>
          <a:prstGeom prst="rect">
            <a:avLst/>
          </a:prstGeom>
        </p:spPr>
      </p:pic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52109" y="307123"/>
              <a:ext cx="1386162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721369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진행 상황</a:t>
            </a:r>
            <a:endParaRPr lang="ko-KR" altLang="en-US" sz="1600" b="1" dirty="0"/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19572" y="1772816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김원중 </a:t>
            </a:r>
            <a:r>
              <a:rPr kumimoji="0" lang="en-US" altLang="ko-KR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–</a:t>
            </a:r>
            <a:r>
              <a:rPr kumimoji="0" lang="en-US" altLang="ko-KR" sz="23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 led </a:t>
            </a:r>
            <a:r>
              <a:rPr kumimoji="0" lang="ko-KR" altLang="en-US" sz="23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스트립 </a:t>
            </a:r>
            <a:r>
              <a:rPr kumimoji="0" lang="ko-KR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제어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Ⅱ"/>
              <a:ea typeface="빙그레체Ⅱ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5" y="764704"/>
            <a:ext cx="3262007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저</a:t>
            </a:r>
            <a:r>
              <a:rPr kumimoji="0" lang="ko-KR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번 주 목표 </a:t>
            </a:r>
            <a:r>
              <a:rPr lang="en-US" altLang="ko-KR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(2</a:t>
            </a: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주차</a:t>
            </a:r>
            <a:r>
              <a:rPr lang="en-US" altLang="ko-KR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)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Ⅱ"/>
              <a:ea typeface="빙그레체Ⅱ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9572" y="3731260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임예지</a:t>
            </a:r>
            <a:r>
              <a:rPr kumimoji="0" lang="en-US" altLang="ko-KR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–</a:t>
            </a: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 </a:t>
            </a:r>
            <a:r>
              <a:rPr lang="ko-KR" altLang="en-US" sz="2300" dirty="0" err="1">
                <a:solidFill>
                  <a:prstClr val="white"/>
                </a:solidFill>
                <a:latin typeface="빙그레체Ⅱ"/>
                <a:ea typeface="빙그레체Ⅱ"/>
              </a:rPr>
              <a:t>캐드</a:t>
            </a: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 </a:t>
            </a: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학습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Ⅱ"/>
              <a:ea typeface="빙그레체Ⅱ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6862" y="2723148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김동욱</a:t>
            </a:r>
            <a:r>
              <a:rPr kumimoji="0" lang="en-US" altLang="ko-KR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– </a:t>
            </a:r>
            <a:r>
              <a:rPr lang="ko-KR" altLang="en-US" sz="2300" dirty="0" err="1">
                <a:solidFill>
                  <a:prstClr val="white"/>
                </a:solidFill>
                <a:latin typeface="빙그레체Ⅱ"/>
                <a:ea typeface="빙그레체Ⅱ"/>
              </a:rPr>
              <a:t>파싱</a:t>
            </a: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 </a:t>
            </a: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학습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Ⅱ"/>
              <a:ea typeface="빙그레체Ⅱ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9572" y="4847384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신세규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– node.js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서버 및 인터페이스 구축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843795" y="2246840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843795" y="3176972"/>
            <a:ext cx="2540073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43795" y="4185084"/>
            <a:ext cx="2468065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843795" y="5301208"/>
            <a:ext cx="5492401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91579" y="1706780"/>
            <a:ext cx="3424065" cy="54006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김원중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07626" y="1267338"/>
            <a:ext cx="4416701" cy="1015663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약속시간 부분점등 기능을 구현하기위해 </a:t>
            </a:r>
            <a:endParaRPr lang="en-US" altLang="ko-KR" sz="2000">
              <a:solidFill>
                <a:schemeClr val="bg1"/>
              </a:solidFill>
            </a:endParaRPr>
          </a:p>
          <a:p>
            <a:pPr>
              <a:defRPr lang="ko-KR"/>
            </a:pPr>
            <a:r>
              <a:rPr lang="en-US" altLang="ko-KR" sz="2000">
                <a:solidFill>
                  <a:schemeClr val="bg1"/>
                </a:solidFill>
              </a:rPr>
              <a:t>C</a:t>
            </a:r>
            <a:r>
              <a:rPr lang="ko-KR" altLang="en-US" sz="2000">
                <a:solidFill>
                  <a:schemeClr val="bg1"/>
                </a:solidFill>
              </a:rPr>
              <a:t>언어 소스를 분석해보았다</a:t>
            </a:r>
            <a:r>
              <a:rPr lang="ko-KR" altLang="en-US" spc="328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.</a:t>
            </a:r>
            <a:endParaRPr lang="ko-KR" altLang="en-US" spc="328">
              <a:solidFill>
                <a:schemeClr val="bg1"/>
              </a:solidFill>
              <a:latin typeface="-윤고딕330"/>
              <a:ea typeface="-윤고딕330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587055" y="2250513"/>
            <a:ext cx="8218804" cy="1656449"/>
            <a:chOff x="287524" y="1787372"/>
            <a:chExt cx="8991531" cy="2222416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87524" y="1787372"/>
              <a:ext cx="4003210" cy="2222416"/>
            </a:xfrm>
            <a:prstGeom prst="rect">
              <a:avLst/>
            </a:prstGeom>
            <a:ln w="9525" cap="flat" cmpd="sng">
              <a:solidFill>
                <a:srgbClr val="3B3838"/>
              </a:solidFill>
              <a:prstDash val="solid"/>
              <a:round/>
            </a:ln>
          </p:spPr>
        </p:pic>
        <p:sp>
          <p:nvSpPr>
            <p:cNvPr id="29" name="직사각형 28"/>
            <p:cNvSpPr/>
            <p:nvPr/>
          </p:nvSpPr>
          <p:spPr>
            <a:xfrm>
              <a:off x="287524" y="2573626"/>
              <a:ext cx="2916323" cy="25202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algn="ctr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TextBox 13"/>
            <p:cNvSpPr txBox="1"/>
            <p:nvPr/>
          </p:nvSpPr>
          <p:spPr>
            <a:xfrm>
              <a:off x="4932040" y="1808819"/>
              <a:ext cx="4347015" cy="1362690"/>
            </a:xfrm>
            <a:prstGeom prst="rect">
              <a:avLst/>
            </a:prstGeom>
            <a:noFill/>
            <a:ln algn="ctr">
              <a:solidFill>
                <a:srgbClr val="FF0000"/>
              </a:solidFill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>
                <a:defRPr lang="ko-KR"/>
              </a:pPr>
              <a:r>
                <a:rPr lang="en-US" altLang="ko-KR" sz="2000">
                  <a:solidFill>
                    <a:schemeClr val="bg1"/>
                  </a:solidFill>
                </a:rPr>
                <a:t>setColor</a:t>
              </a:r>
              <a:r>
                <a:rPr lang="ko-KR" altLang="en-US" sz="2000">
                  <a:solidFill>
                    <a:schemeClr val="bg1"/>
                  </a:solidFill>
                </a:rPr>
                <a:t>가 모든 </a:t>
              </a:r>
              <a:r>
                <a:rPr lang="en-US" altLang="ko-KR" sz="2000">
                  <a:solidFill>
                    <a:schemeClr val="bg1"/>
                  </a:solidFill>
                </a:rPr>
                <a:t>LED</a:t>
              </a:r>
              <a:r>
                <a:rPr lang="ko-KR" altLang="en-US" sz="2000">
                  <a:solidFill>
                    <a:schemeClr val="bg1"/>
                  </a:solidFill>
                </a:rPr>
                <a:t>의 </a:t>
              </a:r>
            </a:p>
            <a:p>
              <a:pPr>
                <a:defRPr lang="ko-KR"/>
              </a:pPr>
              <a:r>
                <a:rPr lang="ko-KR" altLang="en-US" sz="2000">
                  <a:solidFill>
                    <a:schemeClr val="bg1"/>
                  </a:solidFill>
                </a:rPr>
                <a:t>색을 결정하기때문에 원하는 </a:t>
              </a:r>
            </a:p>
            <a:p>
              <a:pPr>
                <a:defRPr lang="ko-KR"/>
              </a:pPr>
              <a:r>
                <a:rPr lang="ko-KR" altLang="en-US" sz="2000">
                  <a:solidFill>
                    <a:schemeClr val="bg1"/>
                  </a:solidFill>
                </a:rPr>
                <a:t>부분만 따로 변수선언을 해야함</a:t>
              </a:r>
            </a:p>
          </p:txBody>
        </p:sp>
        <p:cxnSp>
          <p:nvCxnSpPr>
            <p:cNvPr id="31" name="직선 연결선 30"/>
            <p:cNvCxnSpPr>
              <a:stCxn id="29" idx="3"/>
              <a:endCxn id="30" idx="1"/>
            </p:cNvCxnSpPr>
            <p:nvPr/>
          </p:nvCxnSpPr>
          <p:spPr>
            <a:xfrm flipV="1">
              <a:off x="3203847" y="2490164"/>
              <a:ext cx="1728193" cy="209476"/>
            </a:xfrm>
            <a:prstGeom prst="line">
              <a:avLst/>
            </a:prstGeom>
            <a:ln w="25400" algn="ctr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>
            <a:off x="587056" y="4075651"/>
            <a:ext cx="7575448" cy="1800200"/>
            <a:chOff x="280756" y="3537011"/>
            <a:chExt cx="8287687" cy="2415282"/>
          </a:xfrm>
        </p:grpSpPr>
        <p:sp>
          <p:nvSpPr>
            <p:cNvPr id="33" name="TextBox 13"/>
            <p:cNvSpPr txBox="1"/>
            <p:nvPr/>
          </p:nvSpPr>
          <p:spPr>
            <a:xfrm>
              <a:off x="280756" y="4215196"/>
              <a:ext cx="3463153" cy="949752"/>
            </a:xfrm>
            <a:prstGeom prst="rect">
              <a:avLst/>
            </a:prstGeom>
            <a:noFill/>
            <a:ln algn="ctr">
              <a:solidFill>
                <a:srgbClr val="FF0000"/>
              </a:solidFill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>
                <a:defRPr lang="ko-KR"/>
              </a:pPr>
              <a:r>
                <a:rPr lang="en-US" altLang="ko-KR" sz="2000" dirty="0">
                  <a:solidFill>
                    <a:schemeClr val="bg1"/>
                  </a:solidFill>
                </a:rPr>
                <a:t>uint16_t* from</a:t>
              </a:r>
              <a:r>
                <a:rPr lang="ko-KR" altLang="en-US" sz="2000" dirty="0">
                  <a:solidFill>
                    <a:schemeClr val="bg1"/>
                  </a:solidFill>
                </a:rPr>
                <a:t> 부분에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입력받은</a:t>
              </a:r>
              <a:r>
                <a:rPr lang="ko-KR" altLang="en-US" sz="2000" dirty="0">
                  <a:solidFill>
                    <a:schemeClr val="bg1"/>
                  </a:solidFill>
                </a:rPr>
                <a:t> 약속시간 저장 </a:t>
              </a: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4283967" y="3537011"/>
              <a:ext cx="4284476" cy="2415282"/>
              <a:chOff x="4283967" y="3537012"/>
              <a:chExt cx="4284476" cy="2415282"/>
            </a:xfrm>
          </p:grpSpPr>
          <p:pic>
            <p:nvPicPr>
              <p:cNvPr id="36" name="그림 3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4283967" y="3537012"/>
                <a:ext cx="4284476" cy="2415282"/>
              </a:xfrm>
              <a:prstGeom prst="rect">
                <a:avLst/>
              </a:prstGeom>
              <a:ln w="9525" cap="flat" cmpd="sng">
                <a:solidFill>
                  <a:srgbClr val="3B3838"/>
                </a:solidFill>
                <a:prstDash val="solid"/>
                <a:round/>
              </a:ln>
            </p:spPr>
          </p:pic>
          <p:sp>
            <p:nvSpPr>
              <p:cNvPr id="37" name="TextBox 13"/>
              <p:cNvSpPr txBox="1"/>
              <p:nvPr/>
            </p:nvSpPr>
            <p:spPr>
              <a:xfrm>
                <a:off x="4572000" y="4653136"/>
                <a:ext cx="3024336" cy="393958"/>
              </a:xfrm>
              <a:prstGeom prst="rect">
                <a:avLst/>
              </a:prstGeom>
              <a:noFill/>
              <a:ln algn="ctr">
                <a:solidFill>
                  <a:srgbClr val="FF0000"/>
                </a:solidFill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>
                  <a:defRPr lang="ko-KR"/>
                </a:pPr>
                <a:r>
                  <a:rPr lang="en-US" altLang="ko-KR" sz="2000">
                    <a:solidFill>
                      <a:schemeClr val="bg1"/>
                    </a:solidFill>
                  </a:rPr>
                  <a:t>uint16_t</a:t>
                </a:r>
                <a:r>
                  <a:rPr lang="ko-KR" altLang="en-US" sz="2000">
                    <a:solidFill>
                      <a:schemeClr val="bg1"/>
                    </a:solidFill>
                  </a:rPr>
                  <a:t>에 </a:t>
                </a:r>
              </a:p>
            </p:txBody>
          </p:sp>
        </p:grpSp>
        <p:cxnSp>
          <p:nvCxnSpPr>
            <p:cNvPr id="35" name="직선 연결선 34"/>
            <p:cNvCxnSpPr>
              <a:stCxn id="33" idx="3"/>
              <a:endCxn id="37" idx="1"/>
            </p:cNvCxnSpPr>
            <p:nvPr/>
          </p:nvCxnSpPr>
          <p:spPr>
            <a:xfrm>
              <a:off x="3743909" y="4690073"/>
              <a:ext cx="828091" cy="160042"/>
            </a:xfrm>
            <a:prstGeom prst="line">
              <a:avLst/>
            </a:prstGeom>
            <a:ln w="25400" algn="ctr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직선 연결선 47"/>
          <p:cNvCxnSpPr/>
          <p:nvPr/>
        </p:nvCxnSpPr>
        <p:spPr>
          <a:xfrm>
            <a:off x="290787" y="975132"/>
            <a:ext cx="1940953" cy="5596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1855" y="6421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LED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스트립제어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246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cxnSp>
        <p:nvCxnSpPr>
          <p:cNvPr id="22" name="직선 연결선 21"/>
          <p:cNvCxnSpPr/>
          <p:nvPr/>
        </p:nvCxnSpPr>
        <p:spPr>
          <a:xfrm>
            <a:off x="290787" y="975132"/>
            <a:ext cx="1940953" cy="5596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862369" y="1621145"/>
            <a:ext cx="7488323" cy="2008569"/>
            <a:chOff x="503548" y="1024386"/>
            <a:chExt cx="7488323" cy="200856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03548" y="1024386"/>
              <a:ext cx="7488323" cy="2008569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4572000" y="1952836"/>
              <a:ext cx="144016" cy="144016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8" name="TextBox 13"/>
          <p:cNvSpPr txBox="1"/>
          <p:nvPr/>
        </p:nvSpPr>
        <p:spPr>
          <a:xfrm>
            <a:off x="1042389" y="3962657"/>
            <a:ext cx="6084676" cy="10024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멘토선정 : 최효섭 </a:t>
            </a:r>
          </a:p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선정이유 : 전자부품연구원 (한국 </a:t>
            </a:r>
            <a:r>
              <a:rPr lang="en-US" altLang="ko-KR" sz="2000">
                <a:solidFill>
                  <a:schemeClr val="bg1"/>
                </a:solidFill>
              </a:rPr>
              <a:t>IoT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</a:p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관련 공기업)에서 10년간 근무중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김원중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1855" y="6421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spc="304" dirty="0" err="1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한이음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 </a:t>
            </a:r>
            <a:r>
              <a:rPr lang="ko-KR" altLang="en-US" sz="1600" b="1" spc="304" dirty="0" err="1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멘토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 선정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444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721369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19572" y="1772816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김원중 </a:t>
            </a:r>
            <a:r>
              <a:rPr lang="en-US" altLang="ko-KR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– led </a:t>
            </a: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스트립 제어</a:t>
            </a:r>
            <a:endParaRPr lang="ko-KR" altLang="en-US" sz="2300" dirty="0">
              <a:solidFill>
                <a:prstClr val="white"/>
              </a:solidFill>
              <a:latin typeface="빙그레체Ⅱ"/>
              <a:ea typeface="빙그레체Ⅱ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5" y="764704"/>
            <a:ext cx="3262007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저</a:t>
            </a: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번 주 목표 </a:t>
            </a:r>
            <a:r>
              <a:rPr lang="en-US" altLang="ko-KR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(2</a:t>
            </a: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주차</a:t>
            </a:r>
            <a:r>
              <a:rPr lang="en-US" altLang="ko-KR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)</a:t>
            </a:r>
            <a:endParaRPr lang="ko-KR" altLang="en-US" sz="2300" dirty="0">
              <a:solidFill>
                <a:prstClr val="white"/>
              </a:solidFill>
              <a:latin typeface="빙그레체Ⅱ"/>
              <a:ea typeface="빙그레체Ⅱ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9572" y="3731260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임예지</a:t>
            </a:r>
            <a:r>
              <a:rPr lang="en-US" altLang="ko-KR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 </a:t>
            </a:r>
            <a:r>
              <a:rPr lang="en-US" altLang="ko-KR" sz="2300" dirty="0">
                <a:solidFill>
                  <a:prstClr val="white"/>
                </a:solidFill>
                <a:latin typeface="빙그레체Ⅱ"/>
                <a:ea typeface="빙그레체Ⅱ"/>
              </a:rPr>
              <a:t>–</a:t>
            </a: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 </a:t>
            </a:r>
            <a:r>
              <a:rPr lang="ko-KR" altLang="en-US" sz="2300" dirty="0" err="1">
                <a:solidFill>
                  <a:prstClr val="white"/>
                </a:solidFill>
                <a:latin typeface="빙그레체Ⅱ"/>
                <a:ea typeface="빙그레체Ⅱ"/>
              </a:rPr>
              <a:t>캐드</a:t>
            </a: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 </a:t>
            </a: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학습</a:t>
            </a:r>
            <a:endParaRPr lang="ko-KR" altLang="en-US" sz="2300" dirty="0">
              <a:solidFill>
                <a:prstClr val="white"/>
              </a:solidFill>
              <a:latin typeface="빙그레체Ⅱ"/>
              <a:ea typeface="빙그레체Ⅱ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6862" y="2723148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김동욱</a:t>
            </a:r>
            <a:r>
              <a:rPr lang="en-US" altLang="ko-KR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 </a:t>
            </a:r>
            <a:r>
              <a:rPr lang="en-US" altLang="ko-KR" sz="2300" dirty="0">
                <a:solidFill>
                  <a:prstClr val="white"/>
                </a:solidFill>
                <a:latin typeface="빙그레체Ⅱ"/>
                <a:ea typeface="빙그레체Ⅱ"/>
              </a:rPr>
              <a:t>– </a:t>
            </a:r>
            <a:r>
              <a:rPr lang="ko-KR" altLang="en-US" sz="2300" dirty="0" err="1">
                <a:solidFill>
                  <a:prstClr val="white"/>
                </a:solidFill>
                <a:latin typeface="빙그레체Ⅱ"/>
                <a:ea typeface="빙그레체Ⅱ"/>
              </a:rPr>
              <a:t>파싱</a:t>
            </a: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 </a:t>
            </a: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학습</a:t>
            </a:r>
            <a:endParaRPr lang="ko-KR" altLang="en-US" sz="2300" dirty="0">
              <a:solidFill>
                <a:prstClr val="white"/>
              </a:solidFill>
              <a:latin typeface="빙그레체Ⅱ"/>
              <a:ea typeface="빙그레체Ⅱ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9572" y="4847384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신세규 </a:t>
            </a:r>
            <a:r>
              <a:rPr lang="en-US" altLang="ko-KR" sz="2300" dirty="0">
                <a:solidFill>
                  <a:prstClr val="white"/>
                </a:solidFill>
                <a:latin typeface="빙그레체Ⅱ"/>
                <a:ea typeface="빙그레체Ⅱ"/>
              </a:rPr>
              <a:t>– node.js </a:t>
            </a: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서버 및 인터페이스 구축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843795" y="2246840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843795" y="3176972"/>
            <a:ext cx="2540073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43795" y="4185084"/>
            <a:ext cx="2468065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843795" y="5301208"/>
            <a:ext cx="5492401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91579" y="2636912"/>
            <a:ext cx="2592289" cy="54006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8431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김동욱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90787" y="944724"/>
            <a:ext cx="1868945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508" y="606170"/>
            <a:ext cx="184069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JSON Parsing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8" name="Picture 2" descr="JSONì ëí ì´ë¯¸ì§ ê²ìê²°ê³¼">
            <a:extLst>
              <a:ext uri="{FF2B5EF4-FFF2-40B4-BE49-F238E27FC236}">
                <a16:creationId xmlns="" xmlns:a16="http://schemas.microsoft.com/office/drawing/2014/main" id="{DC959B92-6948-4705-9700-875BF00C6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559848"/>
            <a:ext cx="3420380" cy="279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022AAD56-AE29-4BFD-A889-D112857CD7F4}"/>
              </a:ext>
            </a:extLst>
          </p:cNvPr>
          <p:cNvSpPr txBox="1"/>
          <p:nvPr/>
        </p:nvSpPr>
        <p:spPr>
          <a:xfrm>
            <a:off x="1871626" y="4896453"/>
            <a:ext cx="5400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J</a:t>
            </a:r>
            <a:r>
              <a:rPr lang="en-US" altLang="ko-KR" sz="3200" dirty="0">
                <a:solidFill>
                  <a:schemeClr val="bg1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ava</a:t>
            </a:r>
            <a:r>
              <a:rPr lang="en-US" altLang="ko-KR" sz="3200" b="1" dirty="0">
                <a:solidFill>
                  <a:srgbClr val="FF0000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S</a:t>
            </a:r>
            <a:r>
              <a:rPr lang="en-US" altLang="ko-KR" sz="3200" dirty="0">
                <a:solidFill>
                  <a:schemeClr val="bg1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cript </a:t>
            </a:r>
            <a:r>
              <a:rPr lang="en-US" altLang="ko-KR" sz="3200" b="1" dirty="0">
                <a:solidFill>
                  <a:srgbClr val="FF0000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O</a:t>
            </a:r>
            <a:r>
              <a:rPr lang="en-US" altLang="ko-KR" sz="3200" dirty="0">
                <a:solidFill>
                  <a:schemeClr val="bg1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bject </a:t>
            </a:r>
            <a:r>
              <a:rPr lang="en-US" altLang="ko-KR" sz="3200" b="1" dirty="0">
                <a:solidFill>
                  <a:srgbClr val="FF0000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N</a:t>
            </a:r>
            <a:r>
              <a:rPr lang="en-US" altLang="ko-KR" sz="3200" dirty="0">
                <a:solidFill>
                  <a:schemeClr val="bg1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otation</a:t>
            </a:r>
            <a:endParaRPr lang="ko-KR" altLang="en-US" sz="3200" dirty="0">
              <a:solidFill>
                <a:schemeClr val="bg1"/>
              </a:solidFill>
              <a:latin typeface="Noto Serif CJK KR ExtraLight" panose="02020200000000000000" pitchFamily="18" charset="-127"/>
              <a:ea typeface="Noto Serif CJK KR ExtraLight" panose="020202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79219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김동욱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90787" y="944724"/>
            <a:ext cx="1868945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508" y="606170"/>
            <a:ext cx="184069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 JSON Parsing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13" name="Picture 2" descr="https://t1.daumcdn.net/cfile/tistory/22534A375948AABA20">
            <a:extLst>
              <a:ext uri="{FF2B5EF4-FFF2-40B4-BE49-F238E27FC236}">
                <a16:creationId xmlns="" xmlns:a16="http://schemas.microsoft.com/office/drawing/2014/main" id="{C81C7ED3-6F05-48FF-9EF7-E4F1D7C30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37987"/>
            <a:ext cx="7056784" cy="556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5759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436</Words>
  <Application>Microsoft Office PowerPoint</Application>
  <PresentationFormat>화면 슬라이드 쇼(4:3)</PresentationFormat>
  <Paragraphs>124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9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Office 테마</vt:lpstr>
      <vt:lpstr>2_Office 테마</vt:lpstr>
      <vt:lpstr>1_Office 테마</vt:lpstr>
      <vt:lpstr>3_Office 테마</vt:lpstr>
      <vt:lpstr>4_Office 테마</vt:lpstr>
      <vt:lpstr>6_Office 테마</vt:lpstr>
      <vt:lpstr>5_Office 테마</vt:lpstr>
      <vt:lpstr>7_Office 테마</vt:lpstr>
      <vt:lpstr>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세규</cp:lastModifiedBy>
  <cp:revision>448</cp:revision>
  <dcterms:created xsi:type="dcterms:W3CDTF">2018-10-27T05:42:46Z</dcterms:created>
  <dcterms:modified xsi:type="dcterms:W3CDTF">2019-03-26T13:59:13Z</dcterms:modified>
  <cp:version>1000.0000.01</cp:version>
</cp:coreProperties>
</file>