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1" r:id="rId3"/>
    <p:sldId id="302" r:id="rId4"/>
    <p:sldId id="306" r:id="rId5"/>
    <p:sldId id="308" r:id="rId6"/>
    <p:sldId id="309" r:id="rId7"/>
    <p:sldId id="310" r:id="rId8"/>
    <p:sldId id="315" r:id="rId9"/>
    <p:sldId id="312" r:id="rId10"/>
    <p:sldId id="317" r:id="rId11"/>
    <p:sldId id="318" r:id="rId12"/>
    <p:sldId id="319" r:id="rId13"/>
    <p:sldId id="313" r:id="rId14"/>
    <p:sldId id="307" r:id="rId15"/>
    <p:sldId id="314" r:id="rId16"/>
    <p:sldId id="300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8DC5"/>
    <a:srgbClr val="5A56A8"/>
    <a:srgbClr val="F4E7FD"/>
    <a:srgbClr val="B0AED6"/>
    <a:srgbClr val="9745A5"/>
    <a:srgbClr val="E5C0FC"/>
    <a:srgbClr val="FAF4FE"/>
    <a:srgbClr val="CBCAE4"/>
    <a:srgbClr val="2D2232"/>
    <a:srgbClr val="DAA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57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79640" y="2278895"/>
            <a:ext cx="5858774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500" spc="300" dirty="0">
                <a:solidFill>
                  <a:schemeClr val="bg1"/>
                </a:solidFill>
                <a:latin typeface="Noto Sans CJK KR Thin" pitchFamily="34" charset="-127"/>
                <a:ea typeface="Noto Sans CJK KR Thin" pitchFamily="34" charset="-127"/>
              </a:rPr>
              <a:t>디지털 시스템 설계</a:t>
            </a:r>
            <a:endParaRPr lang="en-US" altLang="ko-KR" sz="4500" spc="3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929887" y="2760457"/>
            <a:ext cx="297611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921261" y="2425309"/>
            <a:ext cx="448574" cy="3437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05471" y="5121815"/>
            <a:ext cx="2200529" cy="161864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20141017 </a:t>
            </a:r>
            <a:r>
              <a:rPr lang="ko-KR" altLang="en-US" sz="1600" kern="0" dirty="0" err="1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신세규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20140987 </a:t>
            </a:r>
            <a:r>
              <a:rPr lang="ko-KR" altLang="en-US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김동욱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20140996 </a:t>
            </a:r>
            <a:r>
              <a:rPr lang="ko-KR" altLang="en-US" sz="1600" kern="0" dirty="0" err="1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김원중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20161030 </a:t>
            </a:r>
            <a:r>
              <a:rPr lang="ko-KR" altLang="en-US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임예지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2" y="333481"/>
            <a:ext cx="668726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(7segment - 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시뮬레이션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pic>
        <p:nvPicPr>
          <p:cNvPr id="2049" name="_x362473176" descr="EMB000049e46b79">
            <a:extLst>
              <a:ext uri="{FF2B5EF4-FFF2-40B4-BE49-F238E27FC236}">
                <a16:creationId xmlns:a16="http://schemas.microsoft.com/office/drawing/2014/main" id="{D07A9D32-26CE-4C96-A9BB-83D7C3AD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10" y="1079432"/>
            <a:ext cx="8415338" cy="32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B90293-488C-4B54-A4D6-B9558813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8" y="1079431"/>
            <a:ext cx="1808923" cy="322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7353D-78C3-4D86-B340-1708E9A45461}"/>
              </a:ext>
            </a:extLst>
          </p:cNvPr>
          <p:cNvSpPr txBox="1"/>
          <p:nvPr/>
        </p:nvSpPr>
        <p:spPr>
          <a:xfrm>
            <a:off x="596348" y="4691269"/>
            <a:ext cx="8713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disp_val1 : 1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초 단위</a:t>
            </a:r>
            <a:endParaRPr lang="en-US" altLang="ko-KR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disp_val2 : 10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초 단위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(5 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이상 안 나오는지 확인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 – 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초 단위 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60</a:t>
            </a:r>
          </a:p>
          <a:p>
            <a:endParaRPr lang="en-US" altLang="ko-KR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2" y="333481"/>
            <a:ext cx="668726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(7segment - 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시뮬레이션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353D-78C3-4D86-B340-1708E9A45461}"/>
              </a:ext>
            </a:extLst>
          </p:cNvPr>
          <p:cNvSpPr txBox="1"/>
          <p:nvPr/>
        </p:nvSpPr>
        <p:spPr>
          <a:xfrm>
            <a:off x="596348" y="4691269"/>
            <a:ext cx="871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disp_val3 : 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분 단위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disp_val4 : 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분 단위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(5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이상 안 나오는지 확인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D38A5-6E70-470C-910E-6A90B06E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701"/>
            <a:ext cx="9906000" cy="1941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EAD1F-8BDF-4663-9052-D1EE875D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8" y="2959825"/>
            <a:ext cx="6705600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2" y="333481"/>
            <a:ext cx="668726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(7segment - 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시뮬레이션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353D-78C3-4D86-B340-1708E9A45461}"/>
              </a:ext>
            </a:extLst>
          </p:cNvPr>
          <p:cNvSpPr txBox="1"/>
          <p:nvPr/>
        </p:nvSpPr>
        <p:spPr>
          <a:xfrm>
            <a:off x="421250" y="5216563"/>
            <a:ext cx="8713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disp_val5 : 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시간 단위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disp_val6 : 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시간 단위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	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이상 안 나오는지 확인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하루는 </a:t>
            </a:r>
            <a:r>
              <a:rPr lang="en-US" altLang="ko-KR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24</a:t>
            </a:r>
            <a:r>
              <a:rPr lang="ko-KR" altLang="en-US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시간</a:t>
            </a:r>
            <a:endParaRPr lang="en-US" altLang="ko-KR" sz="2400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3314B-4E6B-4BA7-8275-73592B84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2" y="983721"/>
            <a:ext cx="9477375" cy="1971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C8DB5B-AD45-4210-8D9A-59DB1103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954" y="2950105"/>
            <a:ext cx="6743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진행 상황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pic>
        <p:nvPicPr>
          <p:cNvPr id="3" name="_x362503272" descr="EMB000049e46b77">
            <a:extLst>
              <a:ext uri="{FF2B5EF4-FFF2-40B4-BE49-F238E27FC236}">
                <a16:creationId xmlns:a16="http://schemas.microsoft.com/office/drawing/2014/main" id="{EB992796-6A49-4CC4-BE79-C12FDB4F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1" y="1060174"/>
            <a:ext cx="6877878" cy="515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B50341-FA03-4FF1-9C67-CF9E870FBEBE}"/>
              </a:ext>
            </a:extLst>
          </p:cNvPr>
          <p:cNvSpPr/>
          <p:nvPr/>
        </p:nvSpPr>
        <p:spPr>
          <a:xfrm>
            <a:off x="1514061" y="1060174"/>
            <a:ext cx="6662530" cy="1616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0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진행 상황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490" y="3607692"/>
            <a:ext cx="2824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08DC5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600" b="1" dirty="0">
                <a:solidFill>
                  <a:srgbClr val="908DC5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  <a:cs typeface="Malgun Gothic Semilight" panose="020B0502040204020203" pitchFamily="50" charset="-127"/>
              </a:rPr>
              <a:t>주차 </a:t>
            </a:r>
            <a:endParaRPr lang="en-US" altLang="ko-KR" sz="1600" b="1" dirty="0">
              <a:solidFill>
                <a:srgbClr val="908DC5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기본주제 설정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Basic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2838090"/>
            <a:ext cx="9906000" cy="39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51706" y="2959200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30021" y="3037260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4666" y="2852113"/>
            <a:ext cx="360040" cy="360040"/>
          </a:xfrm>
          <a:prstGeom prst="ellipse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42981" y="2930173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23106" y="2733541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01421" y="2811601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512" y="3419041"/>
            <a:ext cx="2824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자료조사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Research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908DC5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개발한 함수들을 </a:t>
            </a:r>
            <a:r>
              <a:rPr lang="en-US" altLang="ko-KR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Main 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함수에 묶어서 구현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90890" y="3213648"/>
            <a:ext cx="2824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함수조사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– Advanced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lvl="0" algn="ctr"/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각 함수가 필요한 부품 조사 후 공부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9FC338-848A-4E91-85D9-F4A890A18B2D}"/>
              </a:ext>
            </a:extLst>
          </p:cNvPr>
          <p:cNvSpPr/>
          <p:nvPr/>
        </p:nvSpPr>
        <p:spPr>
          <a:xfrm>
            <a:off x="6049741" y="2189838"/>
            <a:ext cx="2824471" cy="3056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A92FA1-D7BC-4B38-80BA-1340DA5C1CA8}"/>
              </a:ext>
            </a:extLst>
          </p:cNvPr>
          <p:cNvCxnSpPr/>
          <p:nvPr/>
        </p:nvCxnSpPr>
        <p:spPr>
          <a:xfrm>
            <a:off x="860105" y="4234649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14BF0A-8428-4185-B8E8-951A922630BE}"/>
              </a:ext>
            </a:extLst>
          </p:cNvPr>
          <p:cNvSpPr txBox="1"/>
          <p:nvPr/>
        </p:nvSpPr>
        <p:spPr>
          <a:xfrm>
            <a:off x="943172" y="4438689"/>
            <a:ext cx="239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주제 선정 및 대략적인 블록도 작성</a:t>
            </a:r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9BF171-4A7D-4623-A751-B003930CB650}"/>
              </a:ext>
            </a:extLst>
          </p:cNvPr>
          <p:cNvCxnSpPr/>
          <p:nvPr/>
        </p:nvCxnSpPr>
        <p:spPr>
          <a:xfrm>
            <a:off x="3581513" y="4146301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C64C4B-A247-4C6A-8CBD-3DFC22C15231}"/>
              </a:ext>
            </a:extLst>
          </p:cNvPr>
          <p:cNvCxnSpPr/>
          <p:nvPr/>
        </p:nvCxnSpPr>
        <p:spPr>
          <a:xfrm>
            <a:off x="6293416" y="3998478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향후 일정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490" y="3624123"/>
            <a:ext cx="28244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 개발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(1)-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algn="ctr"/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각 각의 기능을 가진 함수의 개발</a:t>
            </a: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2838090"/>
            <a:ext cx="9906000" cy="39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51706" y="2959200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30021" y="3037260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4666" y="2852113"/>
            <a:ext cx="360040" cy="360040"/>
          </a:xfrm>
          <a:prstGeom prst="ellipse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42981" y="2930173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23106" y="2733541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01421" y="2811601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7365" y="3385035"/>
            <a:ext cx="28244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 개발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(2)-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개발한 함수들을 </a:t>
            </a:r>
            <a:r>
              <a:rPr lang="en-US" altLang="ko-KR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Main 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함수에 묶어서 구현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90890" y="3189675"/>
            <a:ext cx="28244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lang="en-US" altLang="ko-KR" sz="1600" dirty="0">
              <a:solidFill>
                <a:srgbClr val="908DC5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마무리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– Finish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문제점 보안 및  발표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39C261-1D9D-4D46-8312-7E1302D74B92}"/>
              </a:ext>
            </a:extLst>
          </p:cNvPr>
          <p:cNvCxnSpPr/>
          <p:nvPr/>
        </p:nvCxnSpPr>
        <p:spPr>
          <a:xfrm>
            <a:off x="790113" y="4337645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9C9E32-5655-44B3-9167-48DC78201120}"/>
              </a:ext>
            </a:extLst>
          </p:cNvPr>
          <p:cNvCxnSpPr/>
          <p:nvPr/>
        </p:nvCxnSpPr>
        <p:spPr>
          <a:xfrm>
            <a:off x="3569433" y="4062437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B40905-207F-4242-AFFC-2D8047D1CC8D}"/>
              </a:ext>
            </a:extLst>
          </p:cNvPr>
          <p:cNvCxnSpPr/>
          <p:nvPr/>
        </p:nvCxnSpPr>
        <p:spPr>
          <a:xfrm>
            <a:off x="6217956" y="3802281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5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45806" y="2368042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spc="300" dirty="0">
                <a:solidFill>
                  <a:srgbClr val="908DC5"/>
                </a:solidFill>
                <a:latin typeface="Noto Sans CJK KR Medium" pitchFamily="34" charset="-127"/>
                <a:ea typeface="Noto Sans CJK KR Medium" pitchFamily="34" charset="-127"/>
              </a:rPr>
              <a:t>Q&amp;A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929887" y="2760457"/>
            <a:ext cx="297611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921261" y="2425309"/>
            <a:ext cx="448574" cy="3437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AE9FC-7F8F-4DF3-9894-71B782BD6664}"/>
              </a:ext>
            </a:extLst>
          </p:cNvPr>
          <p:cNvSpPr txBox="1"/>
          <p:nvPr/>
        </p:nvSpPr>
        <p:spPr>
          <a:xfrm>
            <a:off x="1740023" y="3294112"/>
            <a:ext cx="581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감사합니다</a:t>
            </a:r>
            <a:r>
              <a:rPr lang="en-US" altLang="ko-KR" sz="40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sz="4000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88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14394" y="1775588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7371" y="395892"/>
            <a:ext cx="1735093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36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목차</a:t>
            </a:r>
            <a:endParaRPr lang="en-US" altLang="ko-KR" sz="36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8651" y="1800942"/>
            <a:ext cx="374653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팀 역할 분담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14394" y="2653518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48651" y="2659758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주제 설명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14396" y="4373511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48651" y="4449859"/>
            <a:ext cx="288893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향후 일정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14397" y="5311036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48651" y="5311036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질문 및 응답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123A8A-2660-4F3B-B11D-7AFB2171444D}"/>
              </a:ext>
            </a:extLst>
          </p:cNvPr>
          <p:cNvSpPr/>
          <p:nvPr/>
        </p:nvSpPr>
        <p:spPr>
          <a:xfrm>
            <a:off x="3114395" y="3514695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1A694-DB03-4D35-BAE7-7B9318F7F4B2}"/>
              </a:ext>
            </a:extLst>
          </p:cNvPr>
          <p:cNvSpPr/>
          <p:nvPr/>
        </p:nvSpPr>
        <p:spPr>
          <a:xfrm>
            <a:off x="4048651" y="3588682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진행 상황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74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2800" spc="300" dirty="0">
                <a:solidFill>
                  <a:prstClr val="white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팀 역할 분담</a:t>
            </a:r>
            <a:endParaRPr lang="en-US" altLang="ko-KR" sz="2800" spc="300" dirty="0">
              <a:solidFill>
                <a:prstClr val="white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4034639-8926-4523-B201-FE90B2A75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8" t="9871" r="8302" b="9380"/>
          <a:stretch/>
        </p:blipFill>
        <p:spPr>
          <a:xfrm>
            <a:off x="6227290" y="856701"/>
            <a:ext cx="3092960" cy="2816573"/>
          </a:xfrm>
          <a:prstGeom prst="rect">
            <a:avLst/>
          </a:prstGeom>
        </p:spPr>
      </p:pic>
      <p:sp>
        <p:nvSpPr>
          <p:cNvPr id="26" name="텍스트상자 8">
            <a:extLst>
              <a:ext uri="{FF2B5EF4-FFF2-40B4-BE49-F238E27FC236}">
                <a16:creationId xmlns:a16="http://schemas.microsoft.com/office/drawing/2014/main" id="{C0C84A3B-3EAA-4912-A23A-BD2388BAF758}"/>
              </a:ext>
            </a:extLst>
          </p:cNvPr>
          <p:cNvSpPr txBox="1"/>
          <p:nvPr/>
        </p:nvSpPr>
        <p:spPr>
          <a:xfrm>
            <a:off x="2354115" y="1697932"/>
            <a:ext cx="3092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조장</a:t>
            </a: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알림 함수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)</a:t>
            </a:r>
          </a:p>
          <a:p>
            <a:pPr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3.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자료 조사 </a:t>
            </a: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7" name="텍스트상자 8">
            <a:extLst>
              <a:ext uri="{FF2B5EF4-FFF2-40B4-BE49-F238E27FC236}">
                <a16:creationId xmlns:a16="http://schemas.microsoft.com/office/drawing/2014/main" id="{5C2EC4D5-7ADC-462A-9751-778C5EA4172B}"/>
              </a:ext>
            </a:extLst>
          </p:cNvPr>
          <p:cNvSpPr txBox="1"/>
          <p:nvPr/>
        </p:nvSpPr>
        <p:spPr>
          <a:xfrm>
            <a:off x="2354115" y="2613128"/>
            <a:ext cx="309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(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bluetooth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)</a:t>
            </a: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관련 이론 조사</a:t>
            </a:r>
          </a:p>
        </p:txBody>
      </p:sp>
      <p:sp>
        <p:nvSpPr>
          <p:cNvPr id="28" name="텍스트상자 8">
            <a:extLst>
              <a:ext uri="{FF2B5EF4-FFF2-40B4-BE49-F238E27FC236}">
                <a16:creationId xmlns:a16="http://schemas.microsoft.com/office/drawing/2014/main" id="{9C51F6FE-405D-42F0-96FB-5F1E983752C6}"/>
              </a:ext>
            </a:extLst>
          </p:cNvPr>
          <p:cNvSpPr txBox="1"/>
          <p:nvPr/>
        </p:nvSpPr>
        <p:spPr>
          <a:xfrm>
            <a:off x="2354115" y="3521379"/>
            <a:ext cx="3638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소프트웨어 및 </a:t>
            </a:r>
            <a:r>
              <a:rPr lang="ko-KR" altLang="en-US" sz="1400" dirty="0" err="1">
                <a:solidFill>
                  <a:srgbClr val="666262"/>
                </a:solidFill>
                <a:latin typeface="Noto Sans CJK KR Regular"/>
                <a:ea typeface="Noto Sans CJK KR Regular"/>
              </a:rPr>
              <a:t>개발총괄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시계 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– Main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함수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)</a:t>
            </a: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관련 이론 조사</a:t>
            </a:r>
          </a:p>
        </p:txBody>
      </p:sp>
      <p:sp>
        <p:nvSpPr>
          <p:cNvPr id="29" name="텍스트상자 8">
            <a:extLst>
              <a:ext uri="{FF2B5EF4-FFF2-40B4-BE49-F238E27FC236}">
                <a16:creationId xmlns:a16="http://schemas.microsoft.com/office/drawing/2014/main" id="{697CECBD-3950-4633-AA4E-3D0BD751A733}"/>
              </a:ext>
            </a:extLst>
          </p:cNvPr>
          <p:cNvSpPr txBox="1"/>
          <p:nvPr/>
        </p:nvSpPr>
        <p:spPr>
          <a:xfrm>
            <a:off x="2354115" y="4429630"/>
            <a:ext cx="309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1. UART, RS-232C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조사</a:t>
            </a: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자료조사</a:t>
            </a:r>
          </a:p>
        </p:txBody>
      </p:sp>
      <p:sp>
        <p:nvSpPr>
          <p:cNvPr id="30" name="텍스트상자 2">
            <a:extLst>
              <a:ext uri="{FF2B5EF4-FFF2-40B4-BE49-F238E27FC236}">
                <a16:creationId xmlns:a16="http://schemas.microsoft.com/office/drawing/2014/main" id="{A17AB86A-7360-4F70-90C4-A4CE9C3178AA}"/>
              </a:ext>
            </a:extLst>
          </p:cNvPr>
          <p:cNvSpPr txBox="1"/>
          <p:nvPr/>
        </p:nvSpPr>
        <p:spPr>
          <a:xfrm>
            <a:off x="459834" y="1687906"/>
            <a:ext cx="1368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김원중</a:t>
            </a:r>
          </a:p>
        </p:txBody>
      </p:sp>
      <p:sp>
        <p:nvSpPr>
          <p:cNvPr id="31" name="텍스트상자 47">
            <a:extLst>
              <a:ext uri="{FF2B5EF4-FFF2-40B4-BE49-F238E27FC236}">
                <a16:creationId xmlns:a16="http://schemas.microsoft.com/office/drawing/2014/main" id="{385F4FEF-F1D0-45DA-A169-FEBF5402141A}"/>
              </a:ext>
            </a:extLst>
          </p:cNvPr>
          <p:cNvSpPr txBox="1"/>
          <p:nvPr/>
        </p:nvSpPr>
        <p:spPr>
          <a:xfrm>
            <a:off x="497207" y="2637650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김동욱</a:t>
            </a:r>
          </a:p>
        </p:txBody>
      </p:sp>
      <p:sp>
        <p:nvSpPr>
          <p:cNvPr id="32" name="텍스트상자 48">
            <a:extLst>
              <a:ext uri="{FF2B5EF4-FFF2-40B4-BE49-F238E27FC236}">
                <a16:creationId xmlns:a16="http://schemas.microsoft.com/office/drawing/2014/main" id="{90124B77-9EA6-4956-95E0-40C13CA286B2}"/>
              </a:ext>
            </a:extLst>
          </p:cNvPr>
          <p:cNvSpPr txBox="1"/>
          <p:nvPr/>
        </p:nvSpPr>
        <p:spPr>
          <a:xfrm>
            <a:off x="497207" y="352604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신세규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33" name="직선 연결선[R] 54">
            <a:extLst>
              <a:ext uri="{FF2B5EF4-FFF2-40B4-BE49-F238E27FC236}">
                <a16:creationId xmlns:a16="http://schemas.microsoft.com/office/drawing/2014/main" id="{47A08BC3-F87B-49B2-8751-8AC0C1F26F47}"/>
              </a:ext>
            </a:extLst>
          </p:cNvPr>
          <p:cNvCxnSpPr/>
          <p:nvPr/>
        </p:nvCxnSpPr>
        <p:spPr>
          <a:xfrm flipV="1">
            <a:off x="1418041" y="2837705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62">
            <a:extLst>
              <a:ext uri="{FF2B5EF4-FFF2-40B4-BE49-F238E27FC236}">
                <a16:creationId xmlns:a16="http://schemas.microsoft.com/office/drawing/2014/main" id="{85AC2979-9101-4A1A-929A-7B40CC6041AA}"/>
              </a:ext>
            </a:extLst>
          </p:cNvPr>
          <p:cNvCxnSpPr/>
          <p:nvPr/>
        </p:nvCxnSpPr>
        <p:spPr>
          <a:xfrm flipV="1">
            <a:off x="1400008" y="3726097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87">
            <a:extLst>
              <a:ext uri="{FF2B5EF4-FFF2-40B4-BE49-F238E27FC236}">
                <a16:creationId xmlns:a16="http://schemas.microsoft.com/office/drawing/2014/main" id="{8DF9654C-6FFB-464E-8CF5-379C76609F8E}"/>
              </a:ext>
            </a:extLst>
          </p:cNvPr>
          <p:cNvCxnSpPr/>
          <p:nvPr/>
        </p:nvCxnSpPr>
        <p:spPr>
          <a:xfrm flipV="1">
            <a:off x="1400008" y="1891701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상자 48">
            <a:extLst>
              <a:ext uri="{FF2B5EF4-FFF2-40B4-BE49-F238E27FC236}">
                <a16:creationId xmlns:a16="http://schemas.microsoft.com/office/drawing/2014/main" id="{C6656E1A-D583-4172-A3B2-944282F2EB67}"/>
              </a:ext>
            </a:extLst>
          </p:cNvPr>
          <p:cNvSpPr txBox="1"/>
          <p:nvPr/>
        </p:nvSpPr>
        <p:spPr>
          <a:xfrm>
            <a:off x="497207" y="4429630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임예지</a:t>
            </a:r>
          </a:p>
        </p:txBody>
      </p:sp>
      <p:cxnSp>
        <p:nvCxnSpPr>
          <p:cNvPr id="37" name="직선 연결선[R] 62">
            <a:extLst>
              <a:ext uri="{FF2B5EF4-FFF2-40B4-BE49-F238E27FC236}">
                <a16:creationId xmlns:a16="http://schemas.microsoft.com/office/drawing/2014/main" id="{7FD9E107-C16D-404F-8C40-3BCD7F36B277}"/>
              </a:ext>
            </a:extLst>
          </p:cNvPr>
          <p:cNvCxnSpPr/>
          <p:nvPr/>
        </p:nvCxnSpPr>
        <p:spPr>
          <a:xfrm flipV="1">
            <a:off x="1400008" y="4629684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995D410F-FF1C-4B19-A1A9-C843EDB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75" y="1082260"/>
            <a:ext cx="5298649" cy="359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A938A-D94D-42A4-8BF3-3594474488A5}"/>
              </a:ext>
            </a:extLst>
          </p:cNvPr>
          <p:cNvSpPr txBox="1"/>
          <p:nvPr/>
        </p:nvSpPr>
        <p:spPr>
          <a:xfrm>
            <a:off x="820493" y="5868140"/>
            <a:ext cx="79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A56A8"/>
                </a:solidFill>
                <a:latin typeface="Noto Sans CJK KR Regular"/>
              </a:rPr>
              <a:t>알림 기능을 추가한 스마트한 시계를 만들자</a:t>
            </a:r>
            <a:r>
              <a:rPr lang="en-US" altLang="ko-KR" sz="3200" dirty="0">
                <a:solidFill>
                  <a:srgbClr val="5A56A8"/>
                </a:solidFill>
                <a:latin typeface="Noto Sans CJK KR Regular"/>
              </a:rPr>
              <a:t>.</a:t>
            </a:r>
            <a:endParaRPr lang="ko-KR" altLang="en-US" sz="3200" dirty="0">
              <a:solidFill>
                <a:srgbClr val="5A56A8"/>
              </a:solidFill>
              <a:latin typeface="Noto Sans CJK KR 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A6F84A-01B0-4CC8-8614-3D056F183B83}"/>
              </a:ext>
            </a:extLst>
          </p:cNvPr>
          <p:cNvSpPr/>
          <p:nvPr/>
        </p:nvSpPr>
        <p:spPr>
          <a:xfrm>
            <a:off x="820493" y="522641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CC428-B8C0-4364-8DC3-79BCD65B76EE}"/>
              </a:ext>
            </a:extLst>
          </p:cNvPr>
          <p:cNvSpPr/>
          <p:nvPr/>
        </p:nvSpPr>
        <p:spPr>
          <a:xfrm>
            <a:off x="4381503" y="522641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1E208-B0C8-4F52-8B5D-CE209A568A90}"/>
              </a:ext>
            </a:extLst>
          </p:cNvPr>
          <p:cNvSpPr txBox="1"/>
          <p:nvPr/>
        </p:nvSpPr>
        <p:spPr>
          <a:xfrm>
            <a:off x="3412725" y="2831215"/>
            <a:ext cx="2583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선정 이유</a:t>
            </a:r>
            <a:r>
              <a:rPr lang="en-US" altLang="ko-KR" sz="4400" dirty="0"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?</a:t>
            </a:r>
            <a:endParaRPr lang="ko-KR" altLang="en-US" sz="4400" dirty="0"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9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74287-08F9-4A97-A629-283D702C07DA}"/>
              </a:ext>
            </a:extLst>
          </p:cNvPr>
          <p:cNvSpPr txBox="1"/>
          <p:nvPr/>
        </p:nvSpPr>
        <p:spPr>
          <a:xfrm>
            <a:off x="1625934" y="5556722"/>
            <a:ext cx="7247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A56A8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스마트폰으로 시계의 모든 기능을 대체할 수 있지만 외출준비를 할 때는 스마트폰 사용이 제한적이다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5A56A8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Regular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90006-B831-4466-833E-706B480552AA}"/>
              </a:ext>
            </a:extLst>
          </p:cNvPr>
          <p:cNvSpPr/>
          <p:nvPr/>
        </p:nvSpPr>
        <p:spPr>
          <a:xfrm>
            <a:off x="820493" y="522641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024C2-9608-4730-B2A5-CE5911320FBF}"/>
              </a:ext>
            </a:extLst>
          </p:cNvPr>
          <p:cNvSpPr/>
          <p:nvPr/>
        </p:nvSpPr>
        <p:spPr>
          <a:xfrm>
            <a:off x="4381503" y="522641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74ABE15A-29C8-477F-863C-0752B780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35" y="943910"/>
            <a:ext cx="3997911" cy="39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98847" y="1549271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0332" y="1549270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00E20-E996-4FE1-8E95-DC09DAEFB5F4}"/>
              </a:ext>
            </a:extLst>
          </p:cNvPr>
          <p:cNvSpPr txBox="1"/>
          <p:nvPr/>
        </p:nvSpPr>
        <p:spPr>
          <a:xfrm>
            <a:off x="399495" y="346230"/>
            <a:ext cx="1953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prstClr val="white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주제 설명</a:t>
            </a:r>
            <a:endParaRPr lang="en-US" altLang="ko-KR" sz="2800" spc="300" dirty="0">
              <a:solidFill>
                <a:prstClr val="white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2D3865A0-3637-40C3-860C-2FDED1ED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92" y="1828598"/>
            <a:ext cx="211956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ë¸ë£¨í¬ì¤ì ëí ì´ë¯¸ì§ ê²ìê²°ê³¼">
            <a:extLst>
              <a:ext uri="{FF2B5EF4-FFF2-40B4-BE49-F238E27FC236}">
                <a16:creationId xmlns:a16="http://schemas.microsoft.com/office/drawing/2014/main" id="{0E423BB6-8C70-46F9-9A2C-36CA86B0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0" y="2529654"/>
            <a:ext cx="1911962" cy="19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íì¬ìê° ë° ë ì¨ì ëí ì´ë¯¸ì§ ê²ìê²°ê³¼">
            <a:extLst>
              <a:ext uri="{FF2B5EF4-FFF2-40B4-BE49-F238E27FC236}">
                <a16:creationId xmlns:a16="http://schemas.microsoft.com/office/drawing/2014/main" id="{8CB73487-9C27-480A-8327-5C9E14E9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02" y="3883555"/>
            <a:ext cx="244617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BE359-FA57-4093-86E5-10064C0302DA}"/>
              </a:ext>
            </a:extLst>
          </p:cNvPr>
          <p:cNvSpPr txBox="1"/>
          <p:nvPr/>
        </p:nvSpPr>
        <p:spPr>
          <a:xfrm>
            <a:off x="5983653" y="1966628"/>
            <a:ext cx="237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안드로이드</a:t>
            </a:r>
            <a:r>
              <a:rPr lang="ko-KR" altLang="en-US" sz="3200" dirty="0">
                <a:latin typeface="Noto Sans CJK KR Regula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9CFE2-BE47-47EC-8BDA-35888569FA64}"/>
              </a:ext>
            </a:extLst>
          </p:cNvPr>
          <p:cNvSpPr txBox="1"/>
          <p:nvPr/>
        </p:nvSpPr>
        <p:spPr>
          <a:xfrm>
            <a:off x="6194327" y="297948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블루투스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8CCEC-CB56-4805-9EB4-1AB9C3C03032}"/>
              </a:ext>
            </a:extLst>
          </p:cNvPr>
          <p:cNvSpPr txBox="1"/>
          <p:nvPr/>
        </p:nvSpPr>
        <p:spPr>
          <a:xfrm>
            <a:off x="5446145" y="4092593"/>
            <a:ext cx="33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현재 시간 및 날씨</a:t>
            </a:r>
          </a:p>
        </p:txBody>
      </p:sp>
    </p:spTree>
    <p:extLst>
      <p:ext uri="{BB962C8B-B14F-4D97-AF65-F5344CB8AC3E}">
        <p14:creationId xmlns:p14="http://schemas.microsoft.com/office/powerpoint/2010/main" val="8243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98847" y="1549271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0332" y="1549270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00E20-E996-4FE1-8E95-DC09DAEFB5F4}"/>
              </a:ext>
            </a:extLst>
          </p:cNvPr>
          <p:cNvSpPr txBox="1"/>
          <p:nvPr/>
        </p:nvSpPr>
        <p:spPr>
          <a:xfrm>
            <a:off x="399495" y="346230"/>
            <a:ext cx="1953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2" name="Picture 2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2D3865A0-3637-40C3-860C-2FDED1ED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92" y="1828598"/>
            <a:ext cx="211956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ë¸ë£¨í¬ì¤ì ëí ì´ë¯¸ì§ ê²ìê²°ê³¼">
            <a:extLst>
              <a:ext uri="{FF2B5EF4-FFF2-40B4-BE49-F238E27FC236}">
                <a16:creationId xmlns:a16="http://schemas.microsoft.com/office/drawing/2014/main" id="{0E423BB6-8C70-46F9-9A2C-36CA86B0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0" y="2529654"/>
            <a:ext cx="1911962" cy="19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íì¬ìê° ë° ë ì¨ì ëí ì´ë¯¸ì§ ê²ìê²°ê³¼">
            <a:extLst>
              <a:ext uri="{FF2B5EF4-FFF2-40B4-BE49-F238E27FC236}">
                <a16:creationId xmlns:a16="http://schemas.microsoft.com/office/drawing/2014/main" id="{8CB73487-9C27-480A-8327-5C9E14E9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02" y="3883555"/>
            <a:ext cx="244617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BE359-FA57-4093-86E5-10064C0302DA}"/>
              </a:ext>
            </a:extLst>
          </p:cNvPr>
          <p:cNvSpPr txBox="1"/>
          <p:nvPr/>
        </p:nvSpPr>
        <p:spPr>
          <a:xfrm>
            <a:off x="5983653" y="1966628"/>
            <a:ext cx="237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안드로이드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9CFE2-BE47-47EC-8BDA-35888569FA64}"/>
              </a:ext>
            </a:extLst>
          </p:cNvPr>
          <p:cNvSpPr txBox="1"/>
          <p:nvPr/>
        </p:nvSpPr>
        <p:spPr>
          <a:xfrm>
            <a:off x="6194327" y="297948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블루투스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8CCEC-CB56-4805-9EB4-1AB9C3C03032}"/>
              </a:ext>
            </a:extLst>
          </p:cNvPr>
          <p:cNvSpPr txBox="1"/>
          <p:nvPr/>
        </p:nvSpPr>
        <p:spPr>
          <a:xfrm>
            <a:off x="5446145" y="4092593"/>
            <a:ext cx="33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현재 시간 및 날씨</a:t>
            </a:r>
          </a:p>
        </p:txBody>
      </p:sp>
    </p:spTree>
    <p:extLst>
      <p:ext uri="{BB962C8B-B14F-4D97-AF65-F5344CB8AC3E}">
        <p14:creationId xmlns:p14="http://schemas.microsoft.com/office/powerpoint/2010/main" val="332198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3294706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블록도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pic>
        <p:nvPicPr>
          <p:cNvPr id="1025" name="_x362503272" descr="EMB000049e46b77">
            <a:extLst>
              <a:ext uri="{FF2B5EF4-FFF2-40B4-BE49-F238E27FC236}">
                <a16:creationId xmlns:a16="http://schemas.microsoft.com/office/drawing/2014/main" id="{AFABBE3B-5A12-4168-A40F-84B106B8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1" y="1201257"/>
            <a:ext cx="6877878" cy="515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171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4523</TotalTime>
  <Words>304</Words>
  <Application>Microsoft Office PowerPoint</Application>
  <PresentationFormat>A4 용지(210x297mm)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Malgun Gothic Semilight</vt:lpstr>
      <vt:lpstr>Noto Sans CJK KR Bold</vt:lpstr>
      <vt:lpstr>Noto Sans CJK KR DemiLight</vt:lpstr>
      <vt:lpstr>Noto Sans CJK KR Medium</vt:lpstr>
      <vt:lpstr>Noto Sans CJK KR Regular</vt:lpstr>
      <vt:lpstr>Noto Sans CJK KR Thin</vt:lpstr>
      <vt:lpstr>Noto Serif CJK KR Black</vt:lpstr>
      <vt:lpstr>Noto Serif CJK KR Medium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동욱 김</cp:lastModifiedBy>
  <cp:revision>413</cp:revision>
  <dcterms:created xsi:type="dcterms:W3CDTF">2017-09-07T10:48:07Z</dcterms:created>
  <dcterms:modified xsi:type="dcterms:W3CDTF">2018-11-11T08:06:45Z</dcterms:modified>
</cp:coreProperties>
</file>