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0" r:id="rId4"/>
    <p:sldId id="259" r:id="rId5"/>
    <p:sldId id="272" r:id="rId6"/>
    <p:sldId id="260" r:id="rId7"/>
    <p:sldId id="261" r:id="rId8"/>
    <p:sldId id="258" r:id="rId9"/>
    <p:sldId id="274" r:id="rId10"/>
    <p:sldId id="275" r:id="rId11"/>
    <p:sldId id="276" r:id="rId12"/>
    <p:sldId id="281" r:id="rId13"/>
    <p:sldId id="268" r:id="rId14"/>
    <p:sldId id="279" r:id="rId15"/>
    <p:sldId id="284" r:id="rId16"/>
    <p:sldId id="271" r:id="rId17"/>
    <p:sldId id="285" r:id="rId18"/>
    <p:sldId id="292" r:id="rId19"/>
    <p:sldId id="286" r:id="rId20"/>
    <p:sldId id="289" r:id="rId21"/>
    <p:sldId id="290" r:id="rId22"/>
    <p:sldId id="287" r:id="rId23"/>
    <p:sldId id="288" r:id="rId24"/>
    <p:sldId id="291" r:id="rId25"/>
    <p:sldId id="262" r:id="rId26"/>
    <p:sldId id="270" r:id="rId27"/>
    <p:sldId id="282" r:id="rId28"/>
    <p:sldId id="26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49" autoAdjust="0"/>
    <p:restoredTop sz="94660"/>
  </p:normalViewPr>
  <p:slideViewPr>
    <p:cSldViewPr snapToGrid="0">
      <p:cViewPr>
        <p:scale>
          <a:sx n="76" d="100"/>
          <a:sy n="76" d="100"/>
        </p:scale>
        <p:origin x="-768"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20/05/2018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26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20/05/2018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24470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20/05/2018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301071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20/05/2018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7858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8908EC0-F197-4ED4-B266-E6CFE1F5BA85}" type="datetimeFigureOut">
              <a:rPr lang="es-MX" smtClean="0"/>
              <a:t>20/05/2018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23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8908EC0-F197-4ED4-B266-E6CFE1F5BA85}" type="datetimeFigureOut">
              <a:rPr lang="es-MX" smtClean="0"/>
              <a:t>20/05/2018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40887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8908EC0-F197-4ED4-B266-E6CFE1F5BA85}" type="datetimeFigureOut">
              <a:rPr lang="es-MX" smtClean="0"/>
              <a:t>20/05/2018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411455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8908EC0-F197-4ED4-B266-E6CFE1F5BA85}" type="datetimeFigureOut">
              <a:rPr lang="es-MX" smtClean="0"/>
              <a:t>20/05/2018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364538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908EC0-F197-4ED4-B266-E6CFE1F5BA85}" type="datetimeFigureOut">
              <a:rPr lang="es-MX" smtClean="0"/>
              <a:t>20/05/2018</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220664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908EC0-F197-4ED4-B266-E6CFE1F5BA85}" type="datetimeFigureOut">
              <a:rPr lang="es-MX" smtClean="0"/>
              <a:t>20/05/2018</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E42C38-F758-4098-AB21-658264A7E43E}" type="slidenum">
              <a:rPr lang="es-MX" smtClean="0"/>
              <a:t>‹Nº›</a:t>
            </a:fld>
            <a:endParaRPr lang="es-MX"/>
          </a:p>
        </p:txBody>
      </p:sp>
    </p:spTree>
    <p:extLst>
      <p:ext uri="{BB962C8B-B14F-4D97-AF65-F5344CB8AC3E}">
        <p14:creationId xmlns:p14="http://schemas.microsoft.com/office/powerpoint/2010/main" val="346604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8908EC0-F197-4ED4-B266-E6CFE1F5BA85}" type="datetimeFigureOut">
              <a:rPr lang="es-MX" smtClean="0"/>
              <a:t>20/05/2018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64878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908EC0-F197-4ED4-B266-E6CFE1F5BA85}" type="datetimeFigureOut">
              <a:rPr lang="es-MX" smtClean="0"/>
              <a:t>20/05/2018</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E42C38-F758-4098-AB21-658264A7E43E}"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68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BA0C600-5CB5-4F78-941E-8AA0CDF5157C}"/>
              </a:ext>
            </a:extLst>
          </p:cNvPr>
          <p:cNvSpPr>
            <a:spLocks noGrp="1"/>
          </p:cNvSpPr>
          <p:nvPr>
            <p:ph type="ctrTitle"/>
          </p:nvPr>
        </p:nvSpPr>
        <p:spPr>
          <a:xfrm>
            <a:off x="1100051" y="1495781"/>
            <a:ext cx="10058400" cy="2169141"/>
          </a:xfrm>
        </p:spPr>
        <p:txBody>
          <a:bodyPr>
            <a:normAutofit/>
          </a:bodyPr>
          <a:lstStyle/>
          <a:p>
            <a:r>
              <a:rPr lang="es-MX" dirty="0"/>
              <a:t>LA TRANKERA</a:t>
            </a:r>
            <a:br>
              <a:rPr lang="es-MX" dirty="0"/>
            </a:br>
            <a:r>
              <a:rPr lang="es-MX" sz="4400" dirty="0"/>
              <a:t>Equipo Dinamita</a:t>
            </a:r>
            <a:endParaRPr lang="es-MX" dirty="0"/>
          </a:p>
        </p:txBody>
      </p:sp>
      <p:sp>
        <p:nvSpPr>
          <p:cNvPr id="3" name="Subtítulo 2">
            <a:extLst>
              <a:ext uri="{FF2B5EF4-FFF2-40B4-BE49-F238E27FC236}">
                <a16:creationId xmlns:a16="http://schemas.microsoft.com/office/drawing/2014/main" xmlns="" id="{603BF9E4-83AE-41F3-906B-C392B34B8CA7}"/>
              </a:ext>
            </a:extLst>
          </p:cNvPr>
          <p:cNvSpPr>
            <a:spLocks noGrp="1"/>
          </p:cNvSpPr>
          <p:nvPr>
            <p:ph type="subTitle" idx="1"/>
          </p:nvPr>
        </p:nvSpPr>
        <p:spPr>
          <a:xfrm>
            <a:off x="1100051" y="4357430"/>
            <a:ext cx="10058400" cy="2013358"/>
          </a:xfrm>
        </p:spPr>
        <p:txBody>
          <a:bodyPr>
            <a:normAutofit/>
          </a:bodyPr>
          <a:lstStyle/>
          <a:p>
            <a:r>
              <a:rPr lang="es-MX" dirty="0"/>
              <a:t>Carlos Eduardo Avila Criollo</a:t>
            </a:r>
          </a:p>
          <a:p>
            <a:r>
              <a:rPr lang="es-MX" dirty="0"/>
              <a:t>José de la Rosa Baeza Pérez</a:t>
            </a:r>
          </a:p>
          <a:p>
            <a:r>
              <a:rPr lang="es-MX" dirty="0"/>
              <a:t>Sebastián Echeverria López</a:t>
            </a:r>
          </a:p>
          <a:p>
            <a:r>
              <a:rPr lang="es-MX" dirty="0"/>
              <a:t>Rigel Bustamante Lara</a:t>
            </a:r>
          </a:p>
        </p:txBody>
      </p:sp>
    </p:spTree>
    <p:extLst>
      <p:ext uri="{BB962C8B-B14F-4D97-AF65-F5344CB8AC3E}">
        <p14:creationId xmlns:p14="http://schemas.microsoft.com/office/powerpoint/2010/main" val="419139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xmlns="" id="{2DDC87D3-BA12-4611-B158-D93C6F538C2E}"/>
              </a:ext>
            </a:extLst>
          </p:cNvPr>
          <p:cNvGraphicFramePr>
            <a:graphicFrameLocks noGrp="1"/>
          </p:cNvGraphicFramePr>
          <p:nvPr>
            <p:extLst>
              <p:ext uri="{D42A27DB-BD31-4B8C-83A1-F6EECF244321}">
                <p14:modId xmlns:p14="http://schemas.microsoft.com/office/powerpoint/2010/main" val="3005153741"/>
              </p:ext>
            </p:extLst>
          </p:nvPr>
        </p:nvGraphicFramePr>
        <p:xfrm>
          <a:off x="530104" y="503338"/>
          <a:ext cx="11131791" cy="4125043"/>
        </p:xfrm>
        <a:graphic>
          <a:graphicData uri="http://schemas.openxmlformats.org/drawingml/2006/table">
            <a:tbl>
              <a:tblPr firstRow="1" bandRow="1">
                <a:tableStyleId>{5C22544A-7EE6-4342-B048-85BDC9FD1C3A}</a:tableStyleId>
              </a:tblPr>
              <a:tblGrid>
                <a:gridCol w="1233902">
                  <a:extLst>
                    <a:ext uri="{9D8B030D-6E8A-4147-A177-3AD203B41FA5}">
                      <a16:colId xmlns:a16="http://schemas.microsoft.com/office/drawing/2014/main" xmlns="" val="1692221767"/>
                    </a:ext>
                  </a:extLst>
                </a:gridCol>
                <a:gridCol w="9897889">
                  <a:extLst>
                    <a:ext uri="{9D8B030D-6E8A-4147-A177-3AD203B41FA5}">
                      <a16:colId xmlns:a16="http://schemas.microsoft.com/office/drawing/2014/main" xmlns="" val="3781618142"/>
                    </a:ext>
                  </a:extLst>
                </a:gridCol>
              </a:tblGrid>
              <a:tr h="542889">
                <a:tc>
                  <a:txBody>
                    <a:bodyPr/>
                    <a:lstStyle/>
                    <a:p>
                      <a:r>
                        <a:rPr lang="es-MX" sz="1400" dirty="0">
                          <a:latin typeface="Arial" panose="020B0604020202020204" pitchFamily="34" charset="0"/>
                          <a:cs typeface="Arial" panose="020B0604020202020204" pitchFamily="34" charset="0"/>
                        </a:rPr>
                        <a:t>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CU-2</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500118006"/>
                  </a:ext>
                </a:extLst>
              </a:tr>
              <a:tr h="542889">
                <a:tc>
                  <a:txBody>
                    <a:bodyPr/>
                    <a:lstStyle/>
                    <a:p>
                      <a:r>
                        <a:rPr lang="es-MX" sz="1400" b="1" dirty="0">
                          <a:latin typeface="Arial" panose="020B0604020202020204" pitchFamily="34" charset="0"/>
                          <a:cs typeface="Arial" panose="020B0604020202020204" pitchFamily="34" charset="0"/>
                        </a:rPr>
                        <a:t>Nombre</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Pedido de comanda realizado</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71772077"/>
                  </a:ext>
                </a:extLst>
              </a:tr>
              <a:tr h="542889">
                <a:tc>
                  <a:txBody>
                    <a:bodyPr/>
                    <a:lstStyle/>
                    <a:p>
                      <a:r>
                        <a:rPr lang="es-MX" sz="1400" b="1" dirty="0">
                          <a:latin typeface="Arial" panose="020B0604020202020204" pitchFamily="34" charset="0"/>
                          <a:cs typeface="Arial" panose="020B0604020202020204" pitchFamily="34" charset="0"/>
                        </a:rPr>
                        <a:t>Actores</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Cocinero</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361524286"/>
                  </a:ext>
                </a:extLst>
              </a:tr>
              <a:tr h="674569">
                <a:tc>
                  <a:txBody>
                    <a:bodyPr/>
                    <a:lstStyle/>
                    <a:p>
                      <a:r>
                        <a:rPr lang="es-MX" sz="1400" b="1" dirty="0">
                          <a:latin typeface="Arial" panose="020B0604020202020204" pitchFamily="34" charset="0"/>
                          <a:cs typeface="Arial" panose="020B0604020202020204" pitchFamily="34" charset="0"/>
                        </a:rPr>
                        <a:t>Descripción</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El cocinero elimina las comandas que ya realizo y haya enviado la notificación de que están listas de su base de datos.</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602251804"/>
                  </a:ext>
                </a:extLst>
              </a:tr>
              <a:tr h="319347">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1.-El cocinero recibe la comanda</a:t>
                      </a:r>
                    </a:p>
                    <a:p>
                      <a:r>
                        <a:rPr lang="es-MX" sz="1400" dirty="0">
                          <a:latin typeface="Arial" panose="020B0604020202020204" pitchFamily="34" charset="0"/>
                          <a:cs typeface="Arial" panose="020B0604020202020204" pitchFamily="34" charset="0"/>
                        </a:rPr>
                        <a:t>2.-El cocinero envía la notificación de que el platillo esta listo</a:t>
                      </a:r>
                    </a:p>
                    <a:p>
                      <a:r>
                        <a:rPr lang="es-MX" sz="1400" dirty="0">
                          <a:latin typeface="Arial" panose="020B0604020202020204" pitchFamily="34" charset="0"/>
                          <a:cs typeface="Arial" panose="020B0604020202020204" pitchFamily="34" charset="0"/>
                        </a:rPr>
                        <a:t>3.-El cocinero elimina la comanda de su base de datos</a:t>
                      </a:r>
                    </a:p>
                  </a:txBody>
                  <a:tcPr/>
                </a:tc>
                <a:extLst>
                  <a:ext uri="{0D108BD9-81ED-4DB2-BD59-A6C34878D82A}">
                    <a16:rowId xmlns:a16="http://schemas.microsoft.com/office/drawing/2014/main" xmlns="" val="1729818924"/>
                  </a:ext>
                </a:extLst>
              </a:tr>
              <a:tr h="542889">
                <a:tc>
                  <a:txBody>
                    <a:bodyPr/>
                    <a:lstStyle/>
                    <a:p>
                      <a:r>
                        <a:rPr lang="es-MX" sz="1400" b="1" dirty="0">
                          <a:latin typeface="Arial" panose="020B0604020202020204" pitchFamily="34" charset="0"/>
                          <a:cs typeface="Arial" panose="020B0604020202020204" pitchFamily="34" charset="0"/>
                        </a:rPr>
                        <a:t>Flujo alternativo</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t>Falta de envió de notificación</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691229241"/>
                  </a:ext>
                </a:extLst>
              </a:tr>
              <a:tr h="547398">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3.1.-El cocinero envía un comentario de el platillo que esta listo</a:t>
                      </a:r>
                    </a:p>
                  </a:txBody>
                  <a:tcPr/>
                </a:tc>
                <a:extLst>
                  <a:ext uri="{0D108BD9-81ED-4DB2-BD59-A6C34878D82A}">
                    <a16:rowId xmlns:a16="http://schemas.microsoft.com/office/drawing/2014/main" xmlns="" val="325926491"/>
                  </a:ext>
                </a:extLst>
              </a:tr>
            </a:tbl>
          </a:graphicData>
        </a:graphic>
      </p:graphicFrame>
    </p:spTree>
    <p:extLst>
      <p:ext uri="{BB962C8B-B14F-4D97-AF65-F5344CB8AC3E}">
        <p14:creationId xmlns:p14="http://schemas.microsoft.com/office/powerpoint/2010/main" val="221002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xmlns="" id="{88C55D0E-C58C-43E7-8104-86CC4761B9FB}"/>
              </a:ext>
            </a:extLst>
          </p:cNvPr>
          <p:cNvGraphicFramePr>
            <a:graphicFrameLocks noGrp="1"/>
          </p:cNvGraphicFramePr>
          <p:nvPr>
            <p:ph idx="1"/>
            <p:extLst>
              <p:ext uri="{D42A27DB-BD31-4B8C-83A1-F6EECF244321}">
                <p14:modId xmlns:p14="http://schemas.microsoft.com/office/powerpoint/2010/main" val="1470056527"/>
              </p:ext>
            </p:extLst>
          </p:nvPr>
        </p:nvGraphicFramePr>
        <p:xfrm>
          <a:off x="567855" y="486560"/>
          <a:ext cx="11056290" cy="4730556"/>
        </p:xfrm>
        <a:graphic>
          <a:graphicData uri="http://schemas.openxmlformats.org/drawingml/2006/table">
            <a:tbl>
              <a:tblPr firstRow="1" bandRow="1">
                <a:tableStyleId>{5C22544A-7EE6-4342-B048-85BDC9FD1C3A}</a:tableStyleId>
              </a:tblPr>
              <a:tblGrid>
                <a:gridCol w="1225533">
                  <a:extLst>
                    <a:ext uri="{9D8B030D-6E8A-4147-A177-3AD203B41FA5}">
                      <a16:colId xmlns:a16="http://schemas.microsoft.com/office/drawing/2014/main" xmlns="" val="4014305507"/>
                    </a:ext>
                  </a:extLst>
                </a:gridCol>
                <a:gridCol w="9830757">
                  <a:extLst>
                    <a:ext uri="{9D8B030D-6E8A-4147-A177-3AD203B41FA5}">
                      <a16:colId xmlns:a16="http://schemas.microsoft.com/office/drawing/2014/main" xmlns="" val="750254859"/>
                    </a:ext>
                  </a:extLst>
                </a:gridCol>
              </a:tblGrid>
              <a:tr h="527319">
                <a:tc>
                  <a:txBody>
                    <a:bodyPr/>
                    <a:lstStyle/>
                    <a:p>
                      <a:r>
                        <a:rPr lang="es-MX" sz="1400" dirty="0">
                          <a:latin typeface="Arial" panose="020B0604020202020204" pitchFamily="34" charset="0"/>
                          <a:cs typeface="Arial" panose="020B0604020202020204" pitchFamily="34" charset="0"/>
                        </a:rPr>
                        <a:t>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CU-3</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67687954"/>
                  </a:ext>
                </a:extLst>
              </a:tr>
              <a:tr h="527319">
                <a:tc>
                  <a:txBody>
                    <a:bodyPr/>
                    <a:lstStyle/>
                    <a:p>
                      <a:r>
                        <a:rPr lang="es-MX" sz="1400" b="1" dirty="0">
                          <a:latin typeface="Arial" panose="020B0604020202020204" pitchFamily="34" charset="0"/>
                          <a:cs typeface="Arial" panose="020B0604020202020204" pitchFamily="34" charset="0"/>
                        </a:rPr>
                        <a:t>Nombre</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Anexión a registro de comanda</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90819935"/>
                  </a:ext>
                </a:extLst>
              </a:tr>
              <a:tr h="527319">
                <a:tc>
                  <a:txBody>
                    <a:bodyPr/>
                    <a:lstStyle/>
                    <a:p>
                      <a:r>
                        <a:rPr lang="es-MX" sz="1400" b="1" dirty="0">
                          <a:latin typeface="Arial" panose="020B0604020202020204" pitchFamily="34" charset="0"/>
                          <a:cs typeface="Arial" panose="020B0604020202020204" pitchFamily="34" charset="0"/>
                        </a:rPr>
                        <a:t>Actores</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Mesero, cliente</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088992175"/>
                  </a:ext>
                </a:extLst>
              </a:tr>
              <a:tr h="655222">
                <a:tc>
                  <a:txBody>
                    <a:bodyPr/>
                    <a:lstStyle/>
                    <a:p>
                      <a:r>
                        <a:rPr lang="es-MX" sz="1400" b="1" dirty="0">
                          <a:latin typeface="Arial" panose="020B0604020202020204" pitchFamily="34" charset="0"/>
                          <a:cs typeface="Arial" panose="020B0604020202020204" pitchFamily="34" charset="0"/>
                        </a:rPr>
                        <a:t>Descripción</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El cliente vuelve a hacer un pedido de otro platillo, el mesero registra una nueva comanda con el numero de la mesa y la envía a la cocina.</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665378913"/>
                  </a:ext>
                </a:extLst>
              </a:tr>
              <a:tr h="310188">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1.-El mesero registra una nueva comanda con los pedidos del cliente.</a:t>
                      </a:r>
                    </a:p>
                    <a:p>
                      <a:r>
                        <a:rPr lang="es-MX" sz="1400" dirty="0">
                          <a:latin typeface="Arial" panose="020B0604020202020204" pitchFamily="34" charset="0"/>
                          <a:cs typeface="Arial" panose="020B0604020202020204" pitchFamily="34" charset="0"/>
                        </a:rPr>
                        <a:t>2.-El mesero anexa el numero de mesa</a:t>
                      </a:r>
                    </a:p>
                    <a:p>
                      <a:r>
                        <a:rPr lang="es-MX" sz="1400" dirty="0">
                          <a:latin typeface="Arial" panose="020B0604020202020204" pitchFamily="34" charset="0"/>
                          <a:cs typeface="Arial" panose="020B0604020202020204" pitchFamily="34" charset="0"/>
                        </a:rPr>
                        <a:t>3.-El mesero agrega comentarios sobre el numero de platillo</a:t>
                      </a:r>
                    </a:p>
                    <a:p>
                      <a:r>
                        <a:rPr lang="es-MX" sz="1400" dirty="0">
                          <a:latin typeface="Arial" panose="020B0604020202020204" pitchFamily="34" charset="0"/>
                          <a:cs typeface="Arial" panose="020B0604020202020204" pitchFamily="34" charset="0"/>
                        </a:rPr>
                        <a:t>4.-El mesero envía la comanda a la cocina</a:t>
                      </a:r>
                    </a:p>
                    <a:p>
                      <a:r>
                        <a:rPr lang="es-MX" sz="1400" dirty="0">
                          <a:latin typeface="Arial" panose="020B0604020202020204" pitchFamily="34" charset="0"/>
                          <a:cs typeface="Arial" panose="020B0604020202020204" pitchFamily="34" charset="0"/>
                        </a:rPr>
                        <a:t>5.-El mesero recibe la notificación de que el platillo esta disponible</a:t>
                      </a:r>
                    </a:p>
                  </a:txBody>
                  <a:tcPr/>
                </a:tc>
                <a:extLst>
                  <a:ext uri="{0D108BD9-81ED-4DB2-BD59-A6C34878D82A}">
                    <a16:rowId xmlns:a16="http://schemas.microsoft.com/office/drawing/2014/main" xmlns="" val="2808916028"/>
                  </a:ext>
                </a:extLst>
              </a:tr>
              <a:tr h="527319">
                <a:tc>
                  <a:txBody>
                    <a:bodyPr/>
                    <a:lstStyle/>
                    <a:p>
                      <a:r>
                        <a:rPr lang="es-MX" sz="1400" b="1" dirty="0">
                          <a:latin typeface="Arial" panose="020B0604020202020204" pitchFamily="34" charset="0"/>
                          <a:cs typeface="Arial" panose="020B0604020202020204" pitchFamily="34" charset="0"/>
                        </a:rPr>
                        <a:t>Flujo alternativo</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Cambiar platillo </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45199322"/>
                  </a:ext>
                </a:extLst>
              </a:tr>
              <a:tr h="531699">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1.1.-El mesero envía un comentario con el platillo a cambiar</a:t>
                      </a:r>
                    </a:p>
                    <a:p>
                      <a:r>
                        <a:rPr lang="es-MX" sz="1400" dirty="0">
                          <a:latin typeface="Arial" panose="020B0604020202020204" pitchFamily="34" charset="0"/>
                          <a:cs typeface="Arial" panose="020B0604020202020204" pitchFamily="34" charset="0"/>
                        </a:rPr>
                        <a:t>1.2.-El mesero anexa el numero de la mesa</a:t>
                      </a:r>
                    </a:p>
                    <a:p>
                      <a:r>
                        <a:rPr lang="es-MX" sz="1400" dirty="0">
                          <a:latin typeface="Arial" panose="020B0604020202020204" pitchFamily="34" charset="0"/>
                          <a:cs typeface="Arial" panose="020B0604020202020204" pitchFamily="34" charset="0"/>
                        </a:rPr>
                        <a:t>1.3.-El mesero recibe un comentario con la confirmación o negación del cambio de platillo</a:t>
                      </a:r>
                    </a:p>
                  </a:txBody>
                  <a:tcPr/>
                </a:tc>
                <a:extLst>
                  <a:ext uri="{0D108BD9-81ED-4DB2-BD59-A6C34878D82A}">
                    <a16:rowId xmlns:a16="http://schemas.microsoft.com/office/drawing/2014/main" xmlns="" val="192123286"/>
                  </a:ext>
                </a:extLst>
              </a:tr>
            </a:tbl>
          </a:graphicData>
        </a:graphic>
      </p:graphicFrame>
    </p:spTree>
    <p:extLst>
      <p:ext uri="{BB962C8B-B14F-4D97-AF65-F5344CB8AC3E}">
        <p14:creationId xmlns:p14="http://schemas.microsoft.com/office/powerpoint/2010/main" val="117170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4752DDB-B6CF-47EE-BF26-4E6BBEFF361B}"/>
              </a:ext>
            </a:extLst>
          </p:cNvPr>
          <p:cNvSpPr>
            <a:spLocks noGrp="1"/>
          </p:cNvSpPr>
          <p:nvPr>
            <p:ph type="title"/>
          </p:nvPr>
        </p:nvSpPr>
        <p:spPr>
          <a:xfrm>
            <a:off x="1066800" y="85725"/>
            <a:ext cx="10058400" cy="1450757"/>
          </a:xfrm>
        </p:spPr>
        <p:txBody>
          <a:bodyPr/>
          <a:lstStyle/>
          <a:p>
            <a:r>
              <a:rPr lang="es-MX" dirty="0"/>
              <a:t>Diagrama de casos de uso</a:t>
            </a:r>
          </a:p>
        </p:txBody>
      </p:sp>
      <p:pic>
        <p:nvPicPr>
          <p:cNvPr id="5" name="Imagen 4">
            <a:extLst>
              <a:ext uri="{FF2B5EF4-FFF2-40B4-BE49-F238E27FC236}">
                <a16:creationId xmlns:a16="http://schemas.microsoft.com/office/drawing/2014/main" xmlns="" id="{0EDD79BE-0A89-4577-844B-7B72D548F054}"/>
              </a:ext>
            </a:extLst>
          </p:cNvPr>
          <p:cNvPicPr>
            <a:picLocks noChangeAspect="1"/>
          </p:cNvPicPr>
          <p:nvPr/>
        </p:nvPicPr>
        <p:blipFill rotWithShape="1">
          <a:blip r:embed="rId2"/>
          <a:srcRect l="25391" t="22405" r="34531" b="24861"/>
          <a:stretch/>
        </p:blipFill>
        <p:spPr>
          <a:xfrm>
            <a:off x="2752724" y="1823321"/>
            <a:ext cx="6686551" cy="4948954"/>
          </a:xfrm>
          <a:prstGeom prst="rect">
            <a:avLst/>
          </a:prstGeom>
        </p:spPr>
      </p:pic>
    </p:spTree>
    <p:extLst>
      <p:ext uri="{BB962C8B-B14F-4D97-AF65-F5344CB8AC3E}">
        <p14:creationId xmlns:p14="http://schemas.microsoft.com/office/powerpoint/2010/main" val="1713249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211586A-E599-43A9-A3F2-A8EED78B55E2}"/>
              </a:ext>
            </a:extLst>
          </p:cNvPr>
          <p:cNvSpPr>
            <a:spLocks noGrp="1"/>
          </p:cNvSpPr>
          <p:nvPr>
            <p:ph type="title"/>
          </p:nvPr>
        </p:nvSpPr>
        <p:spPr/>
        <p:txBody>
          <a:bodyPr/>
          <a:lstStyle/>
          <a:p>
            <a:r>
              <a:rPr lang="es-MX" dirty="0"/>
              <a:t>Modularidad</a:t>
            </a:r>
          </a:p>
        </p:txBody>
      </p:sp>
      <p:sp>
        <p:nvSpPr>
          <p:cNvPr id="3" name="Marcador de contenido 2">
            <a:extLst>
              <a:ext uri="{FF2B5EF4-FFF2-40B4-BE49-F238E27FC236}">
                <a16:creationId xmlns:a16="http://schemas.microsoft.com/office/drawing/2014/main" xmlns="" id="{41A9F82E-5957-481A-B0C3-447451A14032}"/>
              </a:ext>
            </a:extLst>
          </p:cNvPr>
          <p:cNvSpPr>
            <a:spLocks noGrp="1"/>
          </p:cNvSpPr>
          <p:nvPr>
            <p:ph idx="1"/>
          </p:nvPr>
        </p:nvSpPr>
        <p:spPr/>
        <p:txBody>
          <a:bodyPr/>
          <a:lstStyle/>
          <a:p>
            <a:pPr marL="0" indent="0" algn="just">
              <a:buNone/>
            </a:pPr>
            <a:r>
              <a:rPr lang="es-MX" dirty="0"/>
              <a:t>Est</a:t>
            </a:r>
            <a:r>
              <a:rPr lang="es-MX" dirty="0">
                <a:solidFill>
                  <a:schemeClr val="tx1"/>
                </a:solidFill>
              </a:rPr>
              <a:t>uvimos trabajando para poder modular el programa, sin embargo, por nuestra falta de experiencia con el programa no hemos logrado modularizarlo usando muchas funciones ya que el programa dejaba de funcionar, por otra parte logramos dividir el programa en entradas, procesos y salidas y una sección apartada para la mayoría del código del apartado grafico, se consiguió conectar 2 programas, el del mesero y el del cocinero creando un archivo aparte y conectándolos a través de suckets e hilos con una conexión cliente servidor, también se ha separado cada parte del código y se ha documentado con su funcionalidad correspondiente para no confundirnos y tener un mejor control tanto para nosotros como otros programadores que lean el código. </a:t>
            </a:r>
          </a:p>
        </p:txBody>
      </p:sp>
    </p:spTree>
    <p:extLst>
      <p:ext uri="{BB962C8B-B14F-4D97-AF65-F5344CB8AC3E}">
        <p14:creationId xmlns:p14="http://schemas.microsoft.com/office/powerpoint/2010/main" val="91521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211586A-E599-43A9-A3F2-A8EED78B55E2}"/>
              </a:ext>
            </a:extLst>
          </p:cNvPr>
          <p:cNvSpPr>
            <a:spLocks noGrp="1"/>
          </p:cNvSpPr>
          <p:nvPr>
            <p:ph type="title"/>
          </p:nvPr>
        </p:nvSpPr>
        <p:spPr>
          <a:xfrm>
            <a:off x="4434840" y="75304"/>
            <a:ext cx="3322320" cy="794385"/>
          </a:xfrm>
        </p:spPr>
        <p:txBody>
          <a:bodyPr/>
          <a:lstStyle/>
          <a:p>
            <a:r>
              <a:rPr lang="es-MX" dirty="0"/>
              <a:t>Modularidad</a:t>
            </a:r>
          </a:p>
        </p:txBody>
      </p:sp>
      <p:sp>
        <p:nvSpPr>
          <p:cNvPr id="12" name="CuadroTexto 11">
            <a:extLst>
              <a:ext uri="{FF2B5EF4-FFF2-40B4-BE49-F238E27FC236}">
                <a16:creationId xmlns:a16="http://schemas.microsoft.com/office/drawing/2014/main" xmlns="" id="{E5E38891-3426-4EB5-9C04-541B5784976B}"/>
              </a:ext>
            </a:extLst>
          </p:cNvPr>
          <p:cNvSpPr txBox="1"/>
          <p:nvPr/>
        </p:nvSpPr>
        <p:spPr>
          <a:xfrm>
            <a:off x="542925" y="4930141"/>
            <a:ext cx="3540369" cy="1754326"/>
          </a:xfrm>
          <a:prstGeom prst="rect">
            <a:avLst/>
          </a:prstGeom>
          <a:noFill/>
        </p:spPr>
        <p:txBody>
          <a:bodyPr wrap="square" rtlCol="0">
            <a:spAutoFit/>
          </a:bodyPr>
          <a:lstStyle/>
          <a:p>
            <a:r>
              <a:rPr lang="es-MX" dirty="0"/>
              <a:t>En el inicio del programa se importan las bibliotecas y sus funciones y se inicia el servidor, también se agrega la función para tener un </a:t>
            </a:r>
            <a:r>
              <a:rPr lang="es-MX" dirty="0" err="1"/>
              <a:t>scrollbar</a:t>
            </a:r>
            <a:r>
              <a:rPr lang="es-MX" dirty="0"/>
              <a:t> en la ventana en la que se va a trabajar</a:t>
            </a:r>
          </a:p>
        </p:txBody>
      </p:sp>
      <p:pic>
        <p:nvPicPr>
          <p:cNvPr id="3" name="Imagen 2">
            <a:extLst>
              <a:ext uri="{FF2B5EF4-FFF2-40B4-BE49-F238E27FC236}">
                <a16:creationId xmlns:a16="http://schemas.microsoft.com/office/drawing/2014/main" xmlns="" id="{821DCA26-0328-4CAC-A7F6-68E748EE6CCD}"/>
              </a:ext>
            </a:extLst>
          </p:cNvPr>
          <p:cNvPicPr>
            <a:picLocks noChangeAspect="1"/>
          </p:cNvPicPr>
          <p:nvPr/>
        </p:nvPicPr>
        <p:blipFill rotWithShape="1">
          <a:blip r:embed="rId2"/>
          <a:srcRect t="53468" r="48718" b="6624"/>
          <a:stretch/>
        </p:blipFill>
        <p:spPr>
          <a:xfrm>
            <a:off x="5938823" y="918894"/>
            <a:ext cx="6157928" cy="3181145"/>
          </a:xfrm>
          <a:prstGeom prst="rect">
            <a:avLst/>
          </a:prstGeom>
        </p:spPr>
      </p:pic>
      <p:pic>
        <p:nvPicPr>
          <p:cNvPr id="13" name="Imagen 12">
            <a:extLst>
              <a:ext uri="{FF2B5EF4-FFF2-40B4-BE49-F238E27FC236}">
                <a16:creationId xmlns:a16="http://schemas.microsoft.com/office/drawing/2014/main" xmlns="" id="{9F090213-31E3-4C56-99C8-A4F928CF910B}"/>
              </a:ext>
            </a:extLst>
          </p:cNvPr>
          <p:cNvPicPr>
            <a:picLocks noChangeAspect="1"/>
          </p:cNvPicPr>
          <p:nvPr/>
        </p:nvPicPr>
        <p:blipFill rotWithShape="1">
          <a:blip r:embed="rId2"/>
          <a:srcRect t="6440" r="56904" b="46856"/>
          <a:stretch/>
        </p:blipFill>
        <p:spPr>
          <a:xfrm>
            <a:off x="95249" y="869689"/>
            <a:ext cx="5772547" cy="3989605"/>
          </a:xfrm>
          <a:prstGeom prst="rect">
            <a:avLst/>
          </a:prstGeom>
        </p:spPr>
      </p:pic>
      <p:sp>
        <p:nvSpPr>
          <p:cNvPr id="16" name="CuadroTexto 15">
            <a:extLst>
              <a:ext uri="{FF2B5EF4-FFF2-40B4-BE49-F238E27FC236}">
                <a16:creationId xmlns:a16="http://schemas.microsoft.com/office/drawing/2014/main" xmlns="" id="{C806D258-509D-462E-A620-7355E24A8302}"/>
              </a:ext>
            </a:extLst>
          </p:cNvPr>
          <p:cNvSpPr txBox="1"/>
          <p:nvPr/>
        </p:nvSpPr>
        <p:spPr>
          <a:xfrm>
            <a:off x="6096000" y="4184780"/>
            <a:ext cx="3540369" cy="923330"/>
          </a:xfrm>
          <a:prstGeom prst="rect">
            <a:avLst/>
          </a:prstGeom>
          <a:noFill/>
        </p:spPr>
        <p:txBody>
          <a:bodyPr wrap="square" rtlCol="0">
            <a:spAutoFit/>
          </a:bodyPr>
          <a:lstStyle/>
          <a:p>
            <a:r>
              <a:rPr lang="es-MX" dirty="0"/>
              <a:t>También en el inicio se declaran todas las variables con las que se va a trabajar</a:t>
            </a:r>
          </a:p>
        </p:txBody>
      </p:sp>
    </p:spTree>
    <p:extLst>
      <p:ext uri="{BB962C8B-B14F-4D97-AF65-F5344CB8AC3E}">
        <p14:creationId xmlns:p14="http://schemas.microsoft.com/office/powerpoint/2010/main" val="18828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A68E824-B431-48AF-91FA-8B225FDDCC31}"/>
              </a:ext>
            </a:extLst>
          </p:cNvPr>
          <p:cNvSpPr>
            <a:spLocks noGrp="1"/>
          </p:cNvSpPr>
          <p:nvPr>
            <p:ph type="title"/>
          </p:nvPr>
        </p:nvSpPr>
        <p:spPr>
          <a:xfrm>
            <a:off x="1268730" y="77054"/>
            <a:ext cx="10058400" cy="789722"/>
          </a:xfrm>
        </p:spPr>
        <p:txBody>
          <a:bodyPr/>
          <a:lstStyle/>
          <a:p>
            <a:r>
              <a:rPr lang="es-MX" dirty="0"/>
              <a:t>Modularidad</a:t>
            </a:r>
          </a:p>
        </p:txBody>
      </p:sp>
      <p:pic>
        <p:nvPicPr>
          <p:cNvPr id="5" name="Marcador de contenido 3">
            <a:extLst>
              <a:ext uri="{FF2B5EF4-FFF2-40B4-BE49-F238E27FC236}">
                <a16:creationId xmlns:a16="http://schemas.microsoft.com/office/drawing/2014/main" xmlns="" id="{12958226-9811-450F-B360-F41CEB45E0E6}"/>
              </a:ext>
            </a:extLst>
          </p:cNvPr>
          <p:cNvPicPr>
            <a:picLocks noChangeAspect="1"/>
          </p:cNvPicPr>
          <p:nvPr/>
        </p:nvPicPr>
        <p:blipFill rotWithShape="1">
          <a:blip r:embed="rId2"/>
          <a:srcRect t="68233" r="45361" b="5958"/>
          <a:stretch/>
        </p:blipFill>
        <p:spPr>
          <a:xfrm>
            <a:off x="944880" y="1319212"/>
            <a:ext cx="10127350" cy="2690813"/>
          </a:xfrm>
          <a:prstGeom prst="rect">
            <a:avLst/>
          </a:prstGeom>
        </p:spPr>
      </p:pic>
      <p:sp>
        <p:nvSpPr>
          <p:cNvPr id="8" name="CuadroTexto 7">
            <a:extLst>
              <a:ext uri="{FF2B5EF4-FFF2-40B4-BE49-F238E27FC236}">
                <a16:creationId xmlns:a16="http://schemas.microsoft.com/office/drawing/2014/main" xmlns="" id="{AFBB4B80-3C91-434D-8375-B3CD49F6A40B}"/>
              </a:ext>
            </a:extLst>
          </p:cNvPr>
          <p:cNvSpPr txBox="1"/>
          <p:nvPr/>
        </p:nvSpPr>
        <p:spPr>
          <a:xfrm>
            <a:off x="1046030" y="4158616"/>
            <a:ext cx="4962525" cy="923330"/>
          </a:xfrm>
          <a:prstGeom prst="rect">
            <a:avLst/>
          </a:prstGeom>
          <a:noFill/>
        </p:spPr>
        <p:txBody>
          <a:bodyPr wrap="square" rtlCol="0">
            <a:spAutoFit/>
          </a:bodyPr>
          <a:lstStyle/>
          <a:p>
            <a:r>
              <a:rPr lang="es-MX" dirty="0"/>
              <a:t>En esta parte se crea el socket para que haga conexión con el otro programa cuando también se conecte</a:t>
            </a:r>
          </a:p>
        </p:txBody>
      </p:sp>
    </p:spTree>
    <p:extLst>
      <p:ext uri="{BB962C8B-B14F-4D97-AF65-F5344CB8AC3E}">
        <p14:creationId xmlns:p14="http://schemas.microsoft.com/office/powerpoint/2010/main" val="239508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0E379DF-61B8-47FE-AF43-82ACCA2C5FC4}"/>
              </a:ext>
            </a:extLst>
          </p:cNvPr>
          <p:cNvSpPr>
            <a:spLocks noGrp="1"/>
          </p:cNvSpPr>
          <p:nvPr>
            <p:ph type="title"/>
          </p:nvPr>
        </p:nvSpPr>
        <p:spPr>
          <a:xfrm>
            <a:off x="306726" y="215027"/>
            <a:ext cx="3427095" cy="1261110"/>
          </a:xfrm>
        </p:spPr>
        <p:txBody>
          <a:bodyPr/>
          <a:lstStyle/>
          <a:p>
            <a:r>
              <a:rPr lang="es-MX" dirty="0"/>
              <a:t>Entradas </a:t>
            </a:r>
          </a:p>
        </p:txBody>
      </p:sp>
      <p:sp>
        <p:nvSpPr>
          <p:cNvPr id="6" name="CuadroTexto 5">
            <a:extLst>
              <a:ext uri="{FF2B5EF4-FFF2-40B4-BE49-F238E27FC236}">
                <a16:creationId xmlns:a16="http://schemas.microsoft.com/office/drawing/2014/main" xmlns="" id="{76724B51-0043-4A2B-941E-1599FFE0C713}"/>
              </a:ext>
            </a:extLst>
          </p:cNvPr>
          <p:cNvSpPr txBox="1"/>
          <p:nvPr/>
        </p:nvSpPr>
        <p:spPr>
          <a:xfrm>
            <a:off x="466141" y="1830825"/>
            <a:ext cx="3540369" cy="1200329"/>
          </a:xfrm>
          <a:prstGeom prst="rect">
            <a:avLst/>
          </a:prstGeom>
          <a:noFill/>
        </p:spPr>
        <p:txBody>
          <a:bodyPr wrap="square" rtlCol="0">
            <a:spAutoFit/>
          </a:bodyPr>
          <a:lstStyle/>
          <a:p>
            <a:pPr algn="just"/>
            <a:r>
              <a:rPr lang="es-MX" dirty="0"/>
              <a:t>En esta sección esta la función enviar, recibe los datos y los guarda en listas que corresponden a cada una de las mesas.</a:t>
            </a:r>
          </a:p>
        </p:txBody>
      </p:sp>
      <p:pic>
        <p:nvPicPr>
          <p:cNvPr id="3" name="Imagen 2">
            <a:extLst>
              <a:ext uri="{FF2B5EF4-FFF2-40B4-BE49-F238E27FC236}">
                <a16:creationId xmlns:a16="http://schemas.microsoft.com/office/drawing/2014/main" xmlns="" id="{A0D7CA86-28DE-48C6-A4BC-9321B7D7B6B9}"/>
              </a:ext>
            </a:extLst>
          </p:cNvPr>
          <p:cNvPicPr>
            <a:picLocks noChangeAspect="1"/>
          </p:cNvPicPr>
          <p:nvPr/>
        </p:nvPicPr>
        <p:blipFill rotWithShape="1">
          <a:blip r:embed="rId2"/>
          <a:srcRect t="9896" r="46039" b="10208"/>
          <a:stretch/>
        </p:blipFill>
        <p:spPr>
          <a:xfrm>
            <a:off x="4637020" y="373619"/>
            <a:ext cx="7248254" cy="6036706"/>
          </a:xfrm>
          <a:prstGeom prst="rect">
            <a:avLst/>
          </a:prstGeom>
        </p:spPr>
      </p:pic>
    </p:spTree>
    <p:extLst>
      <p:ext uri="{BB962C8B-B14F-4D97-AF65-F5344CB8AC3E}">
        <p14:creationId xmlns:p14="http://schemas.microsoft.com/office/powerpoint/2010/main" val="64205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B5BB425B-53F9-4B01-8CD0-6C6A3416092F}"/>
              </a:ext>
            </a:extLst>
          </p:cNvPr>
          <p:cNvPicPr>
            <a:picLocks noChangeAspect="1"/>
          </p:cNvPicPr>
          <p:nvPr/>
        </p:nvPicPr>
        <p:blipFill rotWithShape="1">
          <a:blip r:embed="rId2"/>
          <a:srcRect t="6911" r="63244" b="50265"/>
          <a:stretch/>
        </p:blipFill>
        <p:spPr>
          <a:xfrm>
            <a:off x="1078251" y="2012966"/>
            <a:ext cx="5619750" cy="3682984"/>
          </a:xfrm>
          <a:prstGeom prst="rect">
            <a:avLst/>
          </a:prstGeom>
        </p:spPr>
      </p:pic>
      <p:sp>
        <p:nvSpPr>
          <p:cNvPr id="9" name="Título 1">
            <a:extLst>
              <a:ext uri="{FF2B5EF4-FFF2-40B4-BE49-F238E27FC236}">
                <a16:creationId xmlns:a16="http://schemas.microsoft.com/office/drawing/2014/main" xmlns="" id="{AD353922-B34D-4902-A17D-4E381BB125D8}"/>
              </a:ext>
            </a:extLst>
          </p:cNvPr>
          <p:cNvSpPr>
            <a:spLocks noGrp="1"/>
          </p:cNvSpPr>
          <p:nvPr>
            <p:ph type="title"/>
          </p:nvPr>
        </p:nvSpPr>
        <p:spPr>
          <a:xfrm>
            <a:off x="1078251" y="291227"/>
            <a:ext cx="3427095" cy="1261110"/>
          </a:xfrm>
        </p:spPr>
        <p:txBody>
          <a:bodyPr/>
          <a:lstStyle/>
          <a:p>
            <a:r>
              <a:rPr lang="es-MX" dirty="0"/>
              <a:t>Procesos </a:t>
            </a:r>
          </a:p>
        </p:txBody>
      </p:sp>
      <p:sp>
        <p:nvSpPr>
          <p:cNvPr id="12" name="CuadroTexto 11">
            <a:extLst>
              <a:ext uri="{FF2B5EF4-FFF2-40B4-BE49-F238E27FC236}">
                <a16:creationId xmlns:a16="http://schemas.microsoft.com/office/drawing/2014/main" xmlns="" id="{28AFCFEF-9830-402B-804F-6DD290CB709B}"/>
              </a:ext>
            </a:extLst>
          </p:cNvPr>
          <p:cNvSpPr txBox="1"/>
          <p:nvPr/>
        </p:nvSpPr>
        <p:spPr>
          <a:xfrm>
            <a:off x="6895516" y="2012966"/>
            <a:ext cx="3540369" cy="923330"/>
          </a:xfrm>
          <a:prstGeom prst="rect">
            <a:avLst/>
          </a:prstGeom>
          <a:noFill/>
        </p:spPr>
        <p:txBody>
          <a:bodyPr wrap="square" rtlCol="0">
            <a:spAutoFit/>
          </a:bodyPr>
          <a:lstStyle/>
          <a:p>
            <a:pPr algn="just"/>
            <a:r>
              <a:rPr lang="es-MX" dirty="0"/>
              <a:t>A continuación se tiene las funciones que realizan los procesos del programa </a:t>
            </a:r>
          </a:p>
        </p:txBody>
      </p:sp>
    </p:spTree>
    <p:extLst>
      <p:ext uri="{BB962C8B-B14F-4D97-AF65-F5344CB8AC3E}">
        <p14:creationId xmlns:p14="http://schemas.microsoft.com/office/powerpoint/2010/main" val="256095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2594EF-2D9C-42E3-BEC1-CE050A74B123}"/>
              </a:ext>
            </a:extLst>
          </p:cNvPr>
          <p:cNvSpPr txBox="1">
            <a:spLocks/>
          </p:cNvSpPr>
          <p:nvPr/>
        </p:nvSpPr>
        <p:spPr>
          <a:xfrm>
            <a:off x="1097280" y="358351"/>
            <a:ext cx="3427095" cy="126111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Procesos </a:t>
            </a:r>
          </a:p>
        </p:txBody>
      </p:sp>
      <p:pic>
        <p:nvPicPr>
          <p:cNvPr id="5" name="Imagen 4">
            <a:extLst>
              <a:ext uri="{FF2B5EF4-FFF2-40B4-BE49-F238E27FC236}">
                <a16:creationId xmlns:a16="http://schemas.microsoft.com/office/drawing/2014/main" xmlns="" id="{E1B926F2-D9F7-4B37-88DB-EAC89A166A43}"/>
              </a:ext>
            </a:extLst>
          </p:cNvPr>
          <p:cNvPicPr>
            <a:picLocks noChangeAspect="1"/>
          </p:cNvPicPr>
          <p:nvPr/>
        </p:nvPicPr>
        <p:blipFill rotWithShape="1">
          <a:blip r:embed="rId2"/>
          <a:srcRect l="763" t="82804" r="58873" b="12070"/>
          <a:stretch/>
        </p:blipFill>
        <p:spPr>
          <a:xfrm>
            <a:off x="1097280" y="1914525"/>
            <a:ext cx="8667750" cy="619125"/>
          </a:xfrm>
          <a:prstGeom prst="rect">
            <a:avLst/>
          </a:prstGeom>
        </p:spPr>
      </p:pic>
      <p:sp>
        <p:nvSpPr>
          <p:cNvPr id="8" name="CuadroTexto 7">
            <a:extLst>
              <a:ext uri="{FF2B5EF4-FFF2-40B4-BE49-F238E27FC236}">
                <a16:creationId xmlns:a16="http://schemas.microsoft.com/office/drawing/2014/main" xmlns="" id="{9F1D133E-BD3A-4B89-9ABF-445DA15C8557}"/>
              </a:ext>
            </a:extLst>
          </p:cNvPr>
          <p:cNvSpPr txBox="1"/>
          <p:nvPr/>
        </p:nvSpPr>
        <p:spPr>
          <a:xfrm>
            <a:off x="1097280" y="2967335"/>
            <a:ext cx="3540369" cy="646331"/>
          </a:xfrm>
          <a:prstGeom prst="rect">
            <a:avLst/>
          </a:prstGeom>
          <a:noFill/>
        </p:spPr>
        <p:txBody>
          <a:bodyPr wrap="square" rtlCol="0">
            <a:spAutoFit/>
          </a:bodyPr>
          <a:lstStyle/>
          <a:p>
            <a:pPr algn="just"/>
            <a:r>
              <a:rPr lang="es-MX" dirty="0"/>
              <a:t>Esta función elimina las listas de las comandas que ya se realizaron</a:t>
            </a:r>
          </a:p>
        </p:txBody>
      </p:sp>
    </p:spTree>
    <p:extLst>
      <p:ext uri="{BB962C8B-B14F-4D97-AF65-F5344CB8AC3E}">
        <p14:creationId xmlns:p14="http://schemas.microsoft.com/office/powerpoint/2010/main" val="132510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xmlns="" id="{92126EE2-D1F2-4372-A758-32B1100D502F}"/>
              </a:ext>
            </a:extLst>
          </p:cNvPr>
          <p:cNvSpPr>
            <a:spLocks noGrp="1"/>
          </p:cNvSpPr>
          <p:nvPr>
            <p:ph idx="1"/>
          </p:nvPr>
        </p:nvSpPr>
        <p:spPr>
          <a:xfrm>
            <a:off x="7362825" y="1748403"/>
            <a:ext cx="3952875" cy="1680597"/>
          </a:xfrm>
        </p:spPr>
        <p:txBody>
          <a:bodyPr/>
          <a:lstStyle/>
          <a:p>
            <a:r>
              <a:rPr lang="es-MX" dirty="0"/>
              <a:t>Estas funciones se encargan de las salidas del programa que son imprimir las comandas y las notificaciones que se envíen</a:t>
            </a:r>
          </a:p>
        </p:txBody>
      </p:sp>
      <p:pic>
        <p:nvPicPr>
          <p:cNvPr id="8" name="Imagen 7">
            <a:extLst>
              <a:ext uri="{FF2B5EF4-FFF2-40B4-BE49-F238E27FC236}">
                <a16:creationId xmlns:a16="http://schemas.microsoft.com/office/drawing/2014/main" xmlns="" id="{7C2618B4-19CF-4EB5-BBB8-B79F4F9E6DCD}"/>
              </a:ext>
            </a:extLst>
          </p:cNvPr>
          <p:cNvPicPr>
            <a:picLocks noChangeAspect="1"/>
          </p:cNvPicPr>
          <p:nvPr/>
        </p:nvPicPr>
        <p:blipFill rotWithShape="1">
          <a:blip r:embed="rId2"/>
          <a:srcRect t="51885" r="51990" b="20502"/>
          <a:stretch/>
        </p:blipFill>
        <p:spPr>
          <a:xfrm>
            <a:off x="411673" y="1222023"/>
            <a:ext cx="6821804" cy="2206977"/>
          </a:xfrm>
          <a:prstGeom prst="rect">
            <a:avLst/>
          </a:prstGeom>
        </p:spPr>
      </p:pic>
      <p:pic>
        <p:nvPicPr>
          <p:cNvPr id="9" name="Marcador de contenido 3">
            <a:extLst>
              <a:ext uri="{FF2B5EF4-FFF2-40B4-BE49-F238E27FC236}">
                <a16:creationId xmlns:a16="http://schemas.microsoft.com/office/drawing/2014/main" xmlns="" id="{5895E8C2-435F-4981-A43B-619F85C167C3}"/>
              </a:ext>
            </a:extLst>
          </p:cNvPr>
          <p:cNvPicPr>
            <a:picLocks noChangeAspect="1"/>
          </p:cNvPicPr>
          <p:nvPr/>
        </p:nvPicPr>
        <p:blipFill rotWithShape="1">
          <a:blip r:embed="rId3"/>
          <a:srcRect t="7103" r="55883" b="77230"/>
          <a:stretch/>
        </p:blipFill>
        <p:spPr>
          <a:xfrm>
            <a:off x="306705" y="3725227"/>
            <a:ext cx="6957053" cy="1656397"/>
          </a:xfrm>
          <a:prstGeom prst="rect">
            <a:avLst/>
          </a:prstGeom>
        </p:spPr>
      </p:pic>
      <p:sp>
        <p:nvSpPr>
          <p:cNvPr id="10" name="Título 1">
            <a:extLst>
              <a:ext uri="{FF2B5EF4-FFF2-40B4-BE49-F238E27FC236}">
                <a16:creationId xmlns:a16="http://schemas.microsoft.com/office/drawing/2014/main" xmlns="" id="{45513DD2-3B91-4D6B-8673-B99680488A66}"/>
              </a:ext>
            </a:extLst>
          </p:cNvPr>
          <p:cNvSpPr txBox="1">
            <a:spLocks/>
          </p:cNvSpPr>
          <p:nvPr/>
        </p:nvSpPr>
        <p:spPr>
          <a:xfrm>
            <a:off x="1163955" y="0"/>
            <a:ext cx="3427095" cy="126111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Salidas </a:t>
            </a:r>
          </a:p>
        </p:txBody>
      </p:sp>
    </p:spTree>
    <p:extLst>
      <p:ext uri="{BB962C8B-B14F-4D97-AF65-F5344CB8AC3E}">
        <p14:creationId xmlns:p14="http://schemas.microsoft.com/office/powerpoint/2010/main" val="188690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AA08550-CD89-437B-9F0B-270713889BDC}"/>
              </a:ext>
            </a:extLst>
          </p:cNvPr>
          <p:cNvSpPr>
            <a:spLocks noGrp="1"/>
          </p:cNvSpPr>
          <p:nvPr>
            <p:ph type="title"/>
          </p:nvPr>
        </p:nvSpPr>
        <p:spPr/>
        <p:txBody>
          <a:bodyPr/>
          <a:lstStyle/>
          <a:p>
            <a:r>
              <a:rPr lang="es-MX" dirty="0"/>
              <a:t>Proyecto software</a:t>
            </a:r>
          </a:p>
        </p:txBody>
      </p:sp>
      <p:sp>
        <p:nvSpPr>
          <p:cNvPr id="3" name="Marcador de contenido 2">
            <a:extLst>
              <a:ext uri="{FF2B5EF4-FFF2-40B4-BE49-F238E27FC236}">
                <a16:creationId xmlns:a16="http://schemas.microsoft.com/office/drawing/2014/main" xmlns="" id="{1EA85EC0-CBBE-4447-B274-EDAD08DDBC59}"/>
              </a:ext>
            </a:extLst>
          </p:cNvPr>
          <p:cNvSpPr>
            <a:spLocks noGrp="1"/>
          </p:cNvSpPr>
          <p:nvPr>
            <p:ph idx="1"/>
          </p:nvPr>
        </p:nvSpPr>
        <p:spPr/>
        <p:txBody>
          <a:bodyPr/>
          <a:lstStyle/>
          <a:p>
            <a:r>
              <a:rPr lang="es-MX" dirty="0"/>
              <a:t>Nuestro proyecto software es un programa destinado a restaurantes que realiza comandas generadas por un mesero hacia los cocineros, esto se guarda en una lista con información que es enviada a otro dispositivo a través de una conexión cliente servidor y se podrán eliminar cuando se hayan realizado los pedidos.</a:t>
            </a:r>
          </a:p>
          <a:p>
            <a:r>
              <a:rPr lang="es-MX" dirty="0"/>
              <a:t>El programa funciona con una interfaz grafica para hacer mas fácil la manipulación a los usuarios que usen el programa</a:t>
            </a:r>
          </a:p>
          <a:p>
            <a:r>
              <a:rPr lang="es-MX" dirty="0"/>
              <a:t>En la versión final el programa funcionara en Computadoras portátiles o de escritorio las cuales se enlazaran para hacer los envíos.</a:t>
            </a:r>
          </a:p>
        </p:txBody>
      </p:sp>
    </p:spTree>
    <p:extLst>
      <p:ext uri="{BB962C8B-B14F-4D97-AF65-F5344CB8AC3E}">
        <p14:creationId xmlns:p14="http://schemas.microsoft.com/office/powerpoint/2010/main" val="285934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xmlns="" id="{99ACF72E-EF9B-498A-AC4B-04E84E50CFE6}"/>
              </a:ext>
            </a:extLst>
          </p:cNvPr>
          <p:cNvPicPr>
            <a:picLocks noGrp="1" noChangeAspect="1"/>
          </p:cNvPicPr>
          <p:nvPr>
            <p:ph idx="1"/>
          </p:nvPr>
        </p:nvPicPr>
        <p:blipFill rotWithShape="1">
          <a:blip r:embed="rId2"/>
          <a:srcRect t="24838" r="7934" b="10809"/>
          <a:stretch/>
        </p:blipFill>
        <p:spPr>
          <a:xfrm>
            <a:off x="418213" y="2143126"/>
            <a:ext cx="11773787" cy="4629150"/>
          </a:xfrm>
          <a:prstGeom prst="rect">
            <a:avLst/>
          </a:prstGeom>
        </p:spPr>
      </p:pic>
      <p:sp>
        <p:nvSpPr>
          <p:cNvPr id="5" name="Título 1">
            <a:extLst>
              <a:ext uri="{FF2B5EF4-FFF2-40B4-BE49-F238E27FC236}">
                <a16:creationId xmlns:a16="http://schemas.microsoft.com/office/drawing/2014/main" xmlns="" id="{7D28B381-0364-4BBC-B5B9-D0D4563056DA}"/>
              </a:ext>
            </a:extLst>
          </p:cNvPr>
          <p:cNvSpPr txBox="1">
            <a:spLocks/>
          </p:cNvSpPr>
          <p:nvPr/>
        </p:nvSpPr>
        <p:spPr>
          <a:xfrm>
            <a:off x="925830" y="205951"/>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Apartado grafico </a:t>
            </a:r>
          </a:p>
        </p:txBody>
      </p:sp>
      <p:sp>
        <p:nvSpPr>
          <p:cNvPr id="6" name="Título 1">
            <a:extLst>
              <a:ext uri="{FF2B5EF4-FFF2-40B4-BE49-F238E27FC236}">
                <a16:creationId xmlns:a16="http://schemas.microsoft.com/office/drawing/2014/main" xmlns="" id="{62B3858F-D731-46FA-BE3C-B43A1650A8F3}"/>
              </a:ext>
            </a:extLst>
          </p:cNvPr>
          <p:cNvSpPr txBox="1">
            <a:spLocks/>
          </p:cNvSpPr>
          <p:nvPr/>
        </p:nvSpPr>
        <p:spPr>
          <a:xfrm>
            <a:off x="767271" y="910801"/>
            <a:ext cx="1107567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2000" dirty="0"/>
              <a:t>En la siguiente parte se encuentra todo el código correspondiente al apartado grafico del programa donde se genera la ventana, los </a:t>
            </a:r>
            <a:r>
              <a:rPr lang="es-MX" sz="2000" dirty="0" err="1"/>
              <a:t>frames</a:t>
            </a:r>
            <a:r>
              <a:rPr lang="es-MX" sz="2000" dirty="0"/>
              <a:t> donde se trabaja, etc.</a:t>
            </a:r>
          </a:p>
        </p:txBody>
      </p:sp>
    </p:spTree>
    <p:extLst>
      <p:ext uri="{BB962C8B-B14F-4D97-AF65-F5344CB8AC3E}">
        <p14:creationId xmlns:p14="http://schemas.microsoft.com/office/powerpoint/2010/main" val="314862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CC2226AC-055C-4E0F-88AC-F9EA9C503E8E}"/>
              </a:ext>
            </a:extLst>
          </p:cNvPr>
          <p:cNvPicPr>
            <a:picLocks noChangeAspect="1"/>
          </p:cNvPicPr>
          <p:nvPr/>
        </p:nvPicPr>
        <p:blipFill rotWithShape="1">
          <a:blip r:embed="rId2"/>
          <a:srcRect t="73401" r="18815" b="12607"/>
          <a:stretch/>
        </p:blipFill>
        <p:spPr>
          <a:xfrm>
            <a:off x="102564" y="1400175"/>
            <a:ext cx="11986872" cy="1323975"/>
          </a:xfrm>
          <a:prstGeom prst="rect">
            <a:avLst/>
          </a:prstGeom>
        </p:spPr>
      </p:pic>
      <p:pic>
        <p:nvPicPr>
          <p:cNvPr id="6" name="Imagen 5">
            <a:extLst>
              <a:ext uri="{FF2B5EF4-FFF2-40B4-BE49-F238E27FC236}">
                <a16:creationId xmlns:a16="http://schemas.microsoft.com/office/drawing/2014/main" xmlns="" id="{45E16AE0-716C-4A4C-991C-06452A0FF821}"/>
              </a:ext>
            </a:extLst>
          </p:cNvPr>
          <p:cNvPicPr>
            <a:picLocks noChangeAspect="1"/>
          </p:cNvPicPr>
          <p:nvPr/>
        </p:nvPicPr>
        <p:blipFill rotWithShape="1">
          <a:blip r:embed="rId3"/>
          <a:srcRect l="1406" t="8472" r="76875" b="82362"/>
          <a:stretch/>
        </p:blipFill>
        <p:spPr>
          <a:xfrm>
            <a:off x="102564" y="2965164"/>
            <a:ext cx="3907461" cy="927671"/>
          </a:xfrm>
          <a:prstGeom prst="rect">
            <a:avLst/>
          </a:prstGeom>
        </p:spPr>
      </p:pic>
      <p:sp>
        <p:nvSpPr>
          <p:cNvPr id="7" name="Título 1">
            <a:extLst>
              <a:ext uri="{FF2B5EF4-FFF2-40B4-BE49-F238E27FC236}">
                <a16:creationId xmlns:a16="http://schemas.microsoft.com/office/drawing/2014/main" xmlns="" id="{5F94F206-7FDB-45F2-BA00-AD19CFE5D30A}"/>
              </a:ext>
            </a:extLst>
          </p:cNvPr>
          <p:cNvSpPr txBox="1">
            <a:spLocks/>
          </p:cNvSpPr>
          <p:nvPr/>
        </p:nvSpPr>
        <p:spPr>
          <a:xfrm>
            <a:off x="554355" y="456919"/>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Apartado grafico </a:t>
            </a:r>
          </a:p>
        </p:txBody>
      </p:sp>
    </p:spTree>
    <p:extLst>
      <p:ext uri="{BB962C8B-B14F-4D97-AF65-F5344CB8AC3E}">
        <p14:creationId xmlns:p14="http://schemas.microsoft.com/office/powerpoint/2010/main" val="1203594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xmlns="" id="{45057EC3-085E-435C-8029-50169FE9ED57}"/>
              </a:ext>
            </a:extLst>
          </p:cNvPr>
          <p:cNvPicPr>
            <a:picLocks noGrp="1" noChangeAspect="1"/>
          </p:cNvPicPr>
          <p:nvPr>
            <p:ph idx="1"/>
          </p:nvPr>
        </p:nvPicPr>
        <p:blipFill rotWithShape="1">
          <a:blip r:embed="rId2"/>
          <a:srcRect t="9992" r="66980" b="60915"/>
          <a:stretch/>
        </p:blipFill>
        <p:spPr>
          <a:xfrm>
            <a:off x="654933" y="1957932"/>
            <a:ext cx="5936367" cy="2942135"/>
          </a:xfrm>
          <a:prstGeom prst="rect">
            <a:avLst/>
          </a:prstGeom>
        </p:spPr>
      </p:pic>
      <p:sp>
        <p:nvSpPr>
          <p:cNvPr id="5" name="Título 1">
            <a:extLst>
              <a:ext uri="{FF2B5EF4-FFF2-40B4-BE49-F238E27FC236}">
                <a16:creationId xmlns:a16="http://schemas.microsoft.com/office/drawing/2014/main" xmlns="" id="{B34F3B7C-8BF6-476C-B1CB-61BCA5D7BA0F}"/>
              </a:ext>
            </a:extLst>
          </p:cNvPr>
          <p:cNvSpPr txBox="1">
            <a:spLocks/>
          </p:cNvSpPr>
          <p:nvPr/>
        </p:nvSpPr>
        <p:spPr>
          <a:xfrm>
            <a:off x="906780" y="739351"/>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Apartado grafico </a:t>
            </a:r>
          </a:p>
        </p:txBody>
      </p:sp>
    </p:spTree>
    <p:extLst>
      <p:ext uri="{BB962C8B-B14F-4D97-AF65-F5344CB8AC3E}">
        <p14:creationId xmlns:p14="http://schemas.microsoft.com/office/powerpoint/2010/main" val="218261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xmlns="" id="{E979C01F-E305-4D7D-8AFC-FFBD2D47D618}"/>
              </a:ext>
            </a:extLst>
          </p:cNvPr>
          <p:cNvPicPr>
            <a:picLocks noChangeAspect="1"/>
          </p:cNvPicPr>
          <p:nvPr/>
        </p:nvPicPr>
        <p:blipFill rotWithShape="1">
          <a:blip r:embed="rId2"/>
          <a:srcRect t="10278" r="64219" b="14420"/>
          <a:stretch/>
        </p:blipFill>
        <p:spPr>
          <a:xfrm>
            <a:off x="276224" y="285844"/>
            <a:ext cx="5191125" cy="6145225"/>
          </a:xfrm>
          <a:prstGeom prst="rect">
            <a:avLst/>
          </a:prstGeom>
        </p:spPr>
      </p:pic>
      <p:sp>
        <p:nvSpPr>
          <p:cNvPr id="8" name="Título 1">
            <a:extLst>
              <a:ext uri="{FF2B5EF4-FFF2-40B4-BE49-F238E27FC236}">
                <a16:creationId xmlns:a16="http://schemas.microsoft.com/office/drawing/2014/main" xmlns="" id="{500ADCA2-957D-4B5F-8F00-4A107603223F}"/>
              </a:ext>
            </a:extLst>
          </p:cNvPr>
          <p:cNvSpPr txBox="1">
            <a:spLocks/>
          </p:cNvSpPr>
          <p:nvPr/>
        </p:nvSpPr>
        <p:spPr>
          <a:xfrm>
            <a:off x="5964555" y="720301"/>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Apartado grafico </a:t>
            </a:r>
          </a:p>
        </p:txBody>
      </p:sp>
    </p:spTree>
    <p:extLst>
      <p:ext uri="{BB962C8B-B14F-4D97-AF65-F5344CB8AC3E}">
        <p14:creationId xmlns:p14="http://schemas.microsoft.com/office/powerpoint/2010/main" val="331728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E6B3C799-C9BC-47B6-9CED-815D5CA2B6A1}"/>
              </a:ext>
            </a:extLst>
          </p:cNvPr>
          <p:cNvPicPr>
            <a:picLocks noChangeAspect="1"/>
          </p:cNvPicPr>
          <p:nvPr/>
        </p:nvPicPr>
        <p:blipFill rotWithShape="1">
          <a:blip r:embed="rId2"/>
          <a:srcRect t="86944" r="81562" b="7222"/>
          <a:stretch/>
        </p:blipFill>
        <p:spPr>
          <a:xfrm>
            <a:off x="1076325" y="2124074"/>
            <a:ext cx="5833836" cy="1038225"/>
          </a:xfrm>
          <a:prstGeom prst="rect">
            <a:avLst/>
          </a:prstGeom>
        </p:spPr>
      </p:pic>
      <p:sp>
        <p:nvSpPr>
          <p:cNvPr id="5" name="Título 1">
            <a:extLst>
              <a:ext uri="{FF2B5EF4-FFF2-40B4-BE49-F238E27FC236}">
                <a16:creationId xmlns:a16="http://schemas.microsoft.com/office/drawing/2014/main" xmlns="" id="{4ABC14A4-3362-4E07-A5CE-D00D435A4005}"/>
              </a:ext>
            </a:extLst>
          </p:cNvPr>
          <p:cNvSpPr txBox="1">
            <a:spLocks/>
          </p:cNvSpPr>
          <p:nvPr/>
        </p:nvSpPr>
        <p:spPr>
          <a:xfrm>
            <a:off x="1076325" y="910801"/>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Conexión  </a:t>
            </a:r>
          </a:p>
        </p:txBody>
      </p:sp>
      <p:sp>
        <p:nvSpPr>
          <p:cNvPr id="6" name="Marcador de contenido 6">
            <a:extLst>
              <a:ext uri="{FF2B5EF4-FFF2-40B4-BE49-F238E27FC236}">
                <a16:creationId xmlns:a16="http://schemas.microsoft.com/office/drawing/2014/main" xmlns="" id="{72BE357D-C84D-4A55-BEFA-023F59345322}"/>
              </a:ext>
            </a:extLst>
          </p:cNvPr>
          <p:cNvSpPr>
            <a:spLocks noGrp="1"/>
          </p:cNvSpPr>
          <p:nvPr>
            <p:ph idx="1"/>
          </p:nvPr>
        </p:nvSpPr>
        <p:spPr>
          <a:xfrm>
            <a:off x="7334250" y="2124074"/>
            <a:ext cx="3952875" cy="1680597"/>
          </a:xfrm>
        </p:spPr>
        <p:txBody>
          <a:bodyPr/>
          <a:lstStyle/>
          <a:p>
            <a:r>
              <a:rPr lang="es-MX" dirty="0"/>
              <a:t>En esta sección se asignan los hilos del programa para poder establecer </a:t>
            </a:r>
            <a:r>
              <a:rPr lang="es-MX" dirty="0" err="1"/>
              <a:t>conexion</a:t>
            </a:r>
            <a:endParaRPr lang="es-MX" dirty="0"/>
          </a:p>
        </p:txBody>
      </p:sp>
    </p:spTree>
    <p:extLst>
      <p:ext uri="{BB962C8B-B14F-4D97-AF65-F5344CB8AC3E}">
        <p14:creationId xmlns:p14="http://schemas.microsoft.com/office/powerpoint/2010/main" val="308237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16086EE-56BA-44EC-B279-3E1042FFB3B8}"/>
              </a:ext>
            </a:extLst>
          </p:cNvPr>
          <p:cNvSpPr>
            <a:spLocks noGrp="1"/>
          </p:cNvSpPr>
          <p:nvPr>
            <p:ph type="title"/>
          </p:nvPr>
        </p:nvSpPr>
        <p:spPr/>
        <p:txBody>
          <a:bodyPr/>
          <a:lstStyle/>
          <a:p>
            <a:r>
              <a:rPr lang="es-MX" dirty="0"/>
              <a:t>Proceso de desarrollo</a:t>
            </a:r>
          </a:p>
        </p:txBody>
      </p:sp>
      <p:sp>
        <p:nvSpPr>
          <p:cNvPr id="3" name="Marcador de contenido 2">
            <a:extLst>
              <a:ext uri="{FF2B5EF4-FFF2-40B4-BE49-F238E27FC236}">
                <a16:creationId xmlns:a16="http://schemas.microsoft.com/office/drawing/2014/main" xmlns="" id="{987B8AFF-D7B8-4296-BED7-411324393DCB}"/>
              </a:ext>
            </a:extLst>
          </p:cNvPr>
          <p:cNvSpPr>
            <a:spLocks noGrp="1"/>
          </p:cNvSpPr>
          <p:nvPr>
            <p:ph idx="1"/>
          </p:nvPr>
        </p:nvSpPr>
        <p:spPr/>
        <p:txBody>
          <a:bodyPr/>
          <a:lstStyle/>
          <a:p>
            <a:r>
              <a:rPr lang="es-MX" dirty="0"/>
              <a:t>Se investigo acerca de una problemática en la que podríamos basar nuestro proyecto y nos topamos con un problema en un restauran en el que para enviar comandas hasta la cocina era complicado.</a:t>
            </a:r>
          </a:p>
          <a:p>
            <a:r>
              <a:rPr lang="es-MX" dirty="0"/>
              <a:t>Nos reunimos cada miércoles para investigar del proyecto y sobre que lenguaje de programación podríamos usar que tuviera las bibliotecas que necesitábamos para poder realizar el proyecto.</a:t>
            </a:r>
          </a:p>
          <a:p>
            <a:r>
              <a:rPr lang="es-MX" dirty="0"/>
              <a:t>Luego de obtener la aprobación del proyecto nos reunimos con el dueño para platicar los requisitos que iba a poder realizar el programa y los que no serian posible agregar.</a:t>
            </a:r>
          </a:p>
          <a:p>
            <a:r>
              <a:rPr lang="es-MX" dirty="0"/>
              <a:t> Para la realización del proyecto nos reuniremos cada fin de semana para avanzar en el desarrollo e irnos familiarizando con el lenguaje para aplicar las bibliotecas que necesitamos.</a:t>
            </a:r>
          </a:p>
        </p:txBody>
      </p:sp>
    </p:spTree>
    <p:extLst>
      <p:ext uri="{BB962C8B-B14F-4D97-AF65-F5344CB8AC3E}">
        <p14:creationId xmlns:p14="http://schemas.microsoft.com/office/powerpoint/2010/main" val="65743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59C6FE7-4DE7-4902-BCB0-A20674CA6548}"/>
              </a:ext>
            </a:extLst>
          </p:cNvPr>
          <p:cNvSpPr>
            <a:spLocks noGrp="1"/>
          </p:cNvSpPr>
          <p:nvPr>
            <p:ph type="title"/>
          </p:nvPr>
        </p:nvSpPr>
        <p:spPr/>
        <p:txBody>
          <a:bodyPr/>
          <a:lstStyle/>
          <a:p>
            <a:r>
              <a:rPr lang="es-MX" dirty="0"/>
              <a:t>Proceso de desarrollo</a:t>
            </a:r>
          </a:p>
        </p:txBody>
      </p:sp>
      <p:sp>
        <p:nvSpPr>
          <p:cNvPr id="3" name="Marcador de contenido 2">
            <a:extLst>
              <a:ext uri="{FF2B5EF4-FFF2-40B4-BE49-F238E27FC236}">
                <a16:creationId xmlns:a16="http://schemas.microsoft.com/office/drawing/2014/main" xmlns="" id="{6B88CE5D-1815-4686-8610-044B80D76F27}"/>
              </a:ext>
            </a:extLst>
          </p:cNvPr>
          <p:cNvSpPr>
            <a:spLocks noGrp="1"/>
          </p:cNvSpPr>
          <p:nvPr>
            <p:ph idx="1"/>
          </p:nvPr>
        </p:nvSpPr>
        <p:spPr/>
        <p:txBody>
          <a:bodyPr/>
          <a:lstStyle/>
          <a:p>
            <a:r>
              <a:rPr lang="es-MX" dirty="0"/>
              <a:t>Para el desarrollo de nuestro programa usamos como herramientas el editor de texto sublime </a:t>
            </a:r>
            <a:r>
              <a:rPr lang="es-MX" dirty="0" err="1"/>
              <a:t>text</a:t>
            </a:r>
            <a:r>
              <a:rPr lang="es-MX" dirty="0"/>
              <a:t> 3 y la versión 2.7 de Python.</a:t>
            </a:r>
          </a:p>
          <a:p>
            <a:r>
              <a:rPr lang="es-MX" dirty="0"/>
              <a:t>Para la realización y avance del proyecto nos reunimos cada domingo en casa de alguno de los integrantes y en caso de no poder reunirnos realizamos sesiones de </a:t>
            </a:r>
            <a:r>
              <a:rPr lang="es-MX" dirty="0" err="1"/>
              <a:t>discord</a:t>
            </a:r>
            <a:r>
              <a:rPr lang="es-MX" dirty="0"/>
              <a:t> para seguir avanzando el proyecto.</a:t>
            </a:r>
          </a:p>
          <a:p>
            <a:pPr marL="0" indent="0">
              <a:buNone/>
            </a:pPr>
            <a:r>
              <a:rPr lang="es-MX" dirty="0"/>
              <a:t>Para la evaluación de la participación individual continuamos con las métricas de la diapositiva de métricas basada en las asistencias de cada integrante a las reuniones de trabajo.</a:t>
            </a:r>
          </a:p>
          <a:p>
            <a:endParaRPr lang="es-MX" dirty="0"/>
          </a:p>
        </p:txBody>
      </p:sp>
    </p:spTree>
    <p:extLst>
      <p:ext uri="{BB962C8B-B14F-4D97-AF65-F5344CB8AC3E}">
        <p14:creationId xmlns:p14="http://schemas.microsoft.com/office/powerpoint/2010/main" val="569664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65E5A1E-691A-400C-A47C-D3D84C837DB9}"/>
              </a:ext>
            </a:extLst>
          </p:cNvPr>
          <p:cNvSpPr>
            <a:spLocks noGrp="1"/>
          </p:cNvSpPr>
          <p:nvPr>
            <p:ph type="title"/>
          </p:nvPr>
        </p:nvSpPr>
        <p:spPr/>
        <p:txBody>
          <a:bodyPr/>
          <a:lstStyle/>
          <a:p>
            <a:r>
              <a:rPr lang="es-MX" dirty="0"/>
              <a:t>Métrica de contribución individual</a:t>
            </a:r>
          </a:p>
        </p:txBody>
      </p:sp>
      <p:sp>
        <p:nvSpPr>
          <p:cNvPr id="3" name="Marcador de contenido 2">
            <a:extLst>
              <a:ext uri="{FF2B5EF4-FFF2-40B4-BE49-F238E27FC236}">
                <a16:creationId xmlns:a16="http://schemas.microsoft.com/office/drawing/2014/main" xmlns="" id="{5F53C730-30B2-427D-A43F-736603233FDF}"/>
              </a:ext>
            </a:extLst>
          </p:cNvPr>
          <p:cNvSpPr>
            <a:spLocks noGrp="1"/>
          </p:cNvSpPr>
          <p:nvPr>
            <p:ph idx="1"/>
          </p:nvPr>
        </p:nvSpPr>
        <p:spPr/>
        <p:txBody>
          <a:bodyPr/>
          <a:lstStyle/>
          <a:p>
            <a:r>
              <a:rPr lang="es-MX" dirty="0"/>
              <a:t>Para la métrica de contribución individual nos basamos en cuantas horas estuvo presente cada integrante en las reuniones de trabajo, ya que durante estas se avanzo la mayoría del proyecto y nos designamos en el momento de codificar secciones que haría cada uno de los integrantes aunque todos nos ayudamos para hacer todo el programa pero las secciones de mas tuvieron participación cada uno de los integrantes son las siguientes:</a:t>
            </a:r>
          </a:p>
          <a:p>
            <a:r>
              <a:rPr lang="es-MX" dirty="0"/>
              <a:t>Rigel y Sebastián, Carlos,: Funciones de captura, envió, borrar, almacenar pedidos. </a:t>
            </a:r>
          </a:p>
          <a:p>
            <a:r>
              <a:rPr lang="es-MX" dirty="0"/>
              <a:t>Baeza: Aparatado grafico, aplicación de las funciones con interfaz grafica, conexión entre los programas.</a:t>
            </a:r>
          </a:p>
          <a:p>
            <a:pPr marL="0" indent="0">
              <a:buNone/>
            </a:pPr>
            <a:endParaRPr lang="es-MX" dirty="0"/>
          </a:p>
          <a:p>
            <a:endParaRPr lang="es-MX" dirty="0"/>
          </a:p>
        </p:txBody>
      </p:sp>
    </p:spTree>
    <p:extLst>
      <p:ext uri="{BB962C8B-B14F-4D97-AF65-F5344CB8AC3E}">
        <p14:creationId xmlns:p14="http://schemas.microsoft.com/office/powerpoint/2010/main" val="1745107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0902" y="824719"/>
            <a:ext cx="10058400" cy="795222"/>
          </a:xfrm>
        </p:spPr>
        <p:txBody>
          <a:bodyPr>
            <a:noAutofit/>
          </a:bodyPr>
          <a:lstStyle/>
          <a:p>
            <a:r>
              <a:rPr lang="es-MX" sz="4000" dirty="0">
                <a:latin typeface="Arial" panose="020B0604020202020204" pitchFamily="34" charset="0"/>
                <a:cs typeface="Arial" panose="020B0604020202020204" pitchFamily="34" charset="0"/>
              </a:rPr>
              <a:t>Métricas y tabla de contribución individual(Actualizada)</a:t>
            </a:r>
          </a:p>
        </p:txBody>
      </p:sp>
      <p:sp>
        <p:nvSpPr>
          <p:cNvPr id="3" name="CuadroTexto 2">
            <a:extLst>
              <a:ext uri="{FF2B5EF4-FFF2-40B4-BE49-F238E27FC236}">
                <a16:creationId xmlns:a16="http://schemas.microsoft.com/office/drawing/2014/main" xmlns="" id="{4113D949-D193-464C-AF1C-13162304EE1C}"/>
              </a:ext>
            </a:extLst>
          </p:cNvPr>
          <p:cNvSpPr txBox="1"/>
          <p:nvPr/>
        </p:nvSpPr>
        <p:spPr>
          <a:xfrm>
            <a:off x="1097280" y="1728132"/>
            <a:ext cx="10058400" cy="646331"/>
          </a:xfrm>
          <a:prstGeom prst="rect">
            <a:avLst/>
          </a:prstGeom>
          <a:noFill/>
        </p:spPr>
        <p:txBody>
          <a:bodyPr wrap="square" rtlCol="0">
            <a:spAutoFit/>
          </a:bodyPr>
          <a:lstStyle/>
          <a:p>
            <a:r>
              <a:rPr lang="es-MX" dirty="0"/>
              <a:t>Esta métrica se basa en las asistencias de cada uno de los integrantes del equipo a las reuniones de trabajo para avanzar en el proyecto.</a:t>
            </a:r>
          </a:p>
        </p:txBody>
      </p:sp>
      <p:graphicFrame>
        <p:nvGraphicFramePr>
          <p:cNvPr id="7" name="Tabla 6">
            <a:extLst>
              <a:ext uri="{FF2B5EF4-FFF2-40B4-BE49-F238E27FC236}">
                <a16:creationId xmlns:a16="http://schemas.microsoft.com/office/drawing/2014/main" xmlns="" id="{3CFE37E1-BD9B-434E-9FA0-90D39D67824D}"/>
              </a:ext>
            </a:extLst>
          </p:cNvPr>
          <p:cNvGraphicFramePr>
            <a:graphicFrameLocks noGrp="1"/>
          </p:cNvGraphicFramePr>
          <p:nvPr>
            <p:extLst>
              <p:ext uri="{D42A27DB-BD31-4B8C-83A1-F6EECF244321}">
                <p14:modId xmlns:p14="http://schemas.microsoft.com/office/powerpoint/2010/main" val="2422384029"/>
              </p:ext>
            </p:extLst>
          </p:nvPr>
        </p:nvGraphicFramePr>
        <p:xfrm>
          <a:off x="637563" y="2306972"/>
          <a:ext cx="11065078" cy="4366595"/>
        </p:xfrm>
        <a:graphic>
          <a:graphicData uri="http://schemas.openxmlformats.org/drawingml/2006/table">
            <a:tbl>
              <a:tblPr firstRow="1" bandRow="1">
                <a:tableStyleId>{5C22544A-7EE6-4342-B048-85BDC9FD1C3A}</a:tableStyleId>
              </a:tblPr>
              <a:tblGrid>
                <a:gridCol w="2271078">
                  <a:extLst>
                    <a:ext uri="{9D8B030D-6E8A-4147-A177-3AD203B41FA5}">
                      <a16:colId xmlns:a16="http://schemas.microsoft.com/office/drawing/2014/main" xmlns="" val="2537880461"/>
                    </a:ext>
                  </a:extLst>
                </a:gridCol>
                <a:gridCol w="5737659">
                  <a:extLst>
                    <a:ext uri="{9D8B030D-6E8A-4147-A177-3AD203B41FA5}">
                      <a16:colId xmlns:a16="http://schemas.microsoft.com/office/drawing/2014/main" xmlns="" val="2195028929"/>
                    </a:ext>
                  </a:extLst>
                </a:gridCol>
                <a:gridCol w="1706639">
                  <a:extLst>
                    <a:ext uri="{9D8B030D-6E8A-4147-A177-3AD203B41FA5}">
                      <a16:colId xmlns:a16="http://schemas.microsoft.com/office/drawing/2014/main" xmlns="" val="1604773796"/>
                    </a:ext>
                  </a:extLst>
                </a:gridCol>
                <a:gridCol w="1349702">
                  <a:extLst>
                    <a:ext uri="{9D8B030D-6E8A-4147-A177-3AD203B41FA5}">
                      <a16:colId xmlns:a16="http://schemas.microsoft.com/office/drawing/2014/main" xmlns="" val="1379629953"/>
                    </a:ext>
                  </a:extLst>
                </a:gridCol>
              </a:tblGrid>
              <a:tr h="501420">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Nombres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Contribución</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Asistencia/hrs</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Porcentaje</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xmlns="" val="2317739183"/>
                  </a:ext>
                </a:extLst>
              </a:tr>
              <a:tr h="843574">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Carlos Eduardo Avila Criollo</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Requerimientos, proceso de desarrollo, codificación, documentación, investigación, </a:t>
                      </a:r>
                      <a:r>
                        <a:rPr lang="es-MX" sz="1400" dirty="0">
                          <a:latin typeface="Arial" panose="020B0604020202020204" pitchFamily="34" charset="0"/>
                          <a:cs typeface="Arial" panose="020B0604020202020204" pitchFamily="34" charset="0"/>
                        </a:rPr>
                        <a:t>Funciones de captura, envió, borrar, almacenar pedidos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18/19, 28hrs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23.68%</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xmlns="" val="4267087456"/>
                  </a:ext>
                </a:extLst>
              </a:tr>
              <a:tr h="843574">
                <a:tc>
                  <a:txBody>
                    <a:bodyPr/>
                    <a:lstStyle/>
                    <a:p>
                      <a:pPr algn="ctr">
                        <a:lnSpc>
                          <a:spcPct val="107000"/>
                        </a:lnSpc>
                        <a:spcAft>
                          <a:spcPts val="800"/>
                        </a:spcAft>
                      </a:pPr>
                      <a:r>
                        <a:rPr lang="fr-FR" sz="1400">
                          <a:effectLst/>
                          <a:latin typeface="Arial" panose="020B0604020202020204" pitchFamily="34" charset="0"/>
                          <a:cs typeface="Arial" panose="020B0604020202020204" pitchFamily="34" charset="0"/>
                        </a:rPr>
                        <a:t>José de la Rosa Baeza Pérez</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s-MX" sz="1400" dirty="0">
                          <a:effectLst/>
                          <a:latin typeface="Arial" panose="020B0604020202020204" pitchFamily="34" charset="0"/>
                          <a:cs typeface="Arial" panose="020B0604020202020204" pitchFamily="34" charset="0"/>
                        </a:rPr>
                        <a:t>Idea principal, acceso con el cliente, casos de uso, codificación, investigación, administración del repositorio, </a:t>
                      </a:r>
                      <a:r>
                        <a:rPr lang="es-MX" sz="1400" dirty="0">
                          <a:latin typeface="Arial" panose="020B0604020202020204" pitchFamily="34" charset="0"/>
                          <a:cs typeface="Arial" panose="020B0604020202020204" pitchFamily="34" charset="0"/>
                        </a:rPr>
                        <a:t>Aparatado grafico, aplicación de las funciones con interfaz grafica, conexión entre los programas.</a:t>
                      </a:r>
                    </a:p>
                    <a:p>
                      <a:pPr algn="ctr">
                        <a:lnSpc>
                          <a:spcPct val="107000"/>
                        </a:lnSpc>
                        <a:spcAft>
                          <a:spcPts val="800"/>
                        </a:spcAft>
                      </a:pP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19/19, 30hrs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28.94%</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xmlns="" val="3580821521"/>
                  </a:ext>
                </a:extLst>
              </a:tr>
              <a:tr h="843574">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Sebastián Echeverria López</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Requerimientos, casos de uso, codificación, investigación, documentación, </a:t>
                      </a:r>
                      <a:r>
                        <a:rPr lang="es-MX" sz="1400" dirty="0">
                          <a:latin typeface="Arial" panose="020B0604020202020204" pitchFamily="34" charset="0"/>
                          <a:cs typeface="Arial" panose="020B0604020202020204" pitchFamily="34" charset="0"/>
                        </a:rPr>
                        <a:t>Funciones de captura, envió, borrar, almacenar pedidos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18/19, </a:t>
                      </a:r>
                      <a:r>
                        <a:rPr lang="es-MX" sz="1400" dirty="0" smtClean="0">
                          <a:effectLst/>
                          <a:latin typeface="Arial" panose="020B0604020202020204" pitchFamily="34" charset="0"/>
                          <a:cs typeface="Arial" panose="020B0604020202020204" pitchFamily="34" charset="0"/>
                        </a:rPr>
                        <a:t>28hrs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23.68%</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xmlns="" val="2036135123"/>
                  </a:ext>
                </a:extLst>
              </a:tr>
              <a:tr h="843574">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Rigen Bustamante Lara</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Requerimientos, proceso de desarrollo, casos de uso, investigación, codificación, </a:t>
                      </a:r>
                      <a:r>
                        <a:rPr lang="es-MX" sz="1400" dirty="0">
                          <a:latin typeface="Arial" panose="020B0604020202020204" pitchFamily="34" charset="0"/>
                          <a:cs typeface="Arial" panose="020B0604020202020204" pitchFamily="34" charset="0"/>
                        </a:rPr>
                        <a:t>Funciones de captura, envió, borrar, almacenar pedidos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18/19, 28hrs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23.68%</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xmlns="" val="1258007238"/>
                  </a:ext>
                </a:extLst>
              </a:tr>
            </a:tbl>
          </a:graphicData>
        </a:graphic>
      </p:graphicFrame>
    </p:spTree>
    <p:extLst>
      <p:ext uri="{BB962C8B-B14F-4D97-AF65-F5344CB8AC3E}">
        <p14:creationId xmlns:p14="http://schemas.microsoft.com/office/powerpoint/2010/main" val="367913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20FB7BE-75C2-4B44-8F1B-6D1CB283736E}"/>
              </a:ext>
            </a:extLst>
          </p:cNvPr>
          <p:cNvSpPr>
            <a:spLocks noGrp="1"/>
          </p:cNvSpPr>
          <p:nvPr>
            <p:ph type="title"/>
          </p:nvPr>
        </p:nvSpPr>
        <p:spPr/>
        <p:txBody>
          <a:bodyPr>
            <a:normAutofit/>
          </a:bodyPr>
          <a:lstStyle/>
          <a:p>
            <a:r>
              <a:rPr lang="es-MX" sz="7200" b="1" dirty="0"/>
              <a:t>Requisitos </a:t>
            </a:r>
          </a:p>
        </p:txBody>
      </p:sp>
      <p:sp>
        <p:nvSpPr>
          <p:cNvPr id="3" name="Marcador de contenido 2">
            <a:extLst>
              <a:ext uri="{FF2B5EF4-FFF2-40B4-BE49-F238E27FC236}">
                <a16:creationId xmlns:a16="http://schemas.microsoft.com/office/drawing/2014/main" xmlns="" id="{A4475F9B-5496-476D-9C28-CE086091C2EF}"/>
              </a:ext>
            </a:extLst>
          </p:cNvPr>
          <p:cNvSpPr>
            <a:spLocks noGrp="1"/>
          </p:cNvSpPr>
          <p:nvPr>
            <p:ph idx="1"/>
          </p:nvPr>
        </p:nvSpPr>
        <p:spPr/>
        <p:txBody>
          <a:bodyPr>
            <a:normAutofit/>
          </a:bodyPr>
          <a:lstStyle/>
          <a:p>
            <a:pPr algn="just">
              <a:lnSpc>
                <a:spcPct val="150000"/>
              </a:lnSpc>
            </a:pPr>
            <a:r>
              <a:rPr lang="es-MX" sz="2400" dirty="0">
                <a:latin typeface="Arial" panose="020B0604020202020204" pitchFamily="34" charset="0"/>
                <a:cs typeface="Arial" panose="020B0604020202020204" pitchFamily="34" charset="0"/>
              </a:rPr>
              <a:t>Se han implementado todos los requisitos en el programa y funcionan correctamente, la implementación ya esta al 100% tanto de los requisitos funcionales de usuario, del sistema como los no funcionales</a:t>
            </a:r>
          </a:p>
        </p:txBody>
      </p:sp>
    </p:spTree>
    <p:extLst>
      <p:ext uri="{BB962C8B-B14F-4D97-AF65-F5344CB8AC3E}">
        <p14:creationId xmlns:p14="http://schemas.microsoft.com/office/powerpoint/2010/main" val="161041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B7BF16F-4159-4D65-865E-194EDB728171}"/>
              </a:ext>
            </a:extLst>
          </p:cNvPr>
          <p:cNvSpPr>
            <a:spLocks noGrp="1"/>
          </p:cNvSpPr>
          <p:nvPr>
            <p:ph type="title"/>
          </p:nvPr>
        </p:nvSpPr>
        <p:spPr>
          <a:xfrm>
            <a:off x="1066800" y="323850"/>
            <a:ext cx="10058400" cy="632460"/>
          </a:xfrm>
        </p:spPr>
        <p:txBody>
          <a:bodyPr>
            <a:normAutofit/>
          </a:bodyPr>
          <a:lstStyle/>
          <a:p>
            <a:r>
              <a:rPr lang="es-MX" sz="3600" dirty="0">
                <a:latin typeface="Arial" panose="020B0604020202020204" pitchFamily="34" charset="0"/>
                <a:cs typeface="Arial" panose="020B0604020202020204" pitchFamily="34" charset="0"/>
              </a:rPr>
              <a:t>Requisitos funcionales de usuario</a:t>
            </a:r>
          </a:p>
        </p:txBody>
      </p:sp>
      <p:graphicFrame>
        <p:nvGraphicFramePr>
          <p:cNvPr id="4" name="Marcador de contenido 3">
            <a:extLst>
              <a:ext uri="{FF2B5EF4-FFF2-40B4-BE49-F238E27FC236}">
                <a16:creationId xmlns:a16="http://schemas.microsoft.com/office/drawing/2014/main" xmlns="" id="{4EDED9A3-3930-4C2A-8FE0-A48A15F1EA2A}"/>
              </a:ext>
            </a:extLst>
          </p:cNvPr>
          <p:cNvGraphicFramePr>
            <a:graphicFrameLocks noGrp="1"/>
          </p:cNvGraphicFramePr>
          <p:nvPr>
            <p:ph idx="1"/>
            <p:extLst>
              <p:ext uri="{D42A27DB-BD31-4B8C-83A1-F6EECF244321}">
                <p14:modId xmlns:p14="http://schemas.microsoft.com/office/powerpoint/2010/main" val="1804047698"/>
              </p:ext>
            </p:extLst>
          </p:nvPr>
        </p:nvGraphicFramePr>
        <p:xfrm>
          <a:off x="1066800" y="1036638"/>
          <a:ext cx="10058400" cy="4799140"/>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xmlns="" val="2075524488"/>
                    </a:ext>
                  </a:extLst>
                </a:gridCol>
                <a:gridCol w="9200728">
                  <a:extLst>
                    <a:ext uri="{9D8B030D-6E8A-4147-A177-3AD203B41FA5}">
                      <a16:colId xmlns:a16="http://schemas.microsoft.com/office/drawing/2014/main" xmlns="" val="3729042561"/>
                    </a:ext>
                  </a:extLst>
                </a:gridCol>
              </a:tblGrid>
              <a:tr h="410020">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xmlns="" val="2568410408"/>
                  </a:ext>
                </a:extLst>
              </a:tr>
              <a:tr h="470139">
                <a:tc>
                  <a:txBody>
                    <a:bodyPr/>
                    <a:lstStyle/>
                    <a:p>
                      <a:r>
                        <a:rPr lang="es-MX" dirty="0"/>
                        <a:t>RS-1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El cocinero podrá mandar una notificación de que no hay el platillo solicitado.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800" kern="1200" dirty="0">
                          <a:solidFill>
                            <a:srgbClr val="FF0000"/>
                          </a:solidFill>
                          <a:effectLst/>
                          <a:latin typeface="+mn-lt"/>
                          <a:ea typeface="+mn-ea"/>
                          <a:cs typeface="+mn-cs"/>
                        </a:rPr>
                        <a:t>El cocinero tiene una sección para mandar comentarios sobre las comandas que recibe en donde pude escribir que no hay un platillo y enviarlo al mesero</a:t>
                      </a:r>
                    </a:p>
                  </a:txBody>
                  <a:tcPr/>
                </a:tc>
                <a:extLst>
                  <a:ext uri="{0D108BD9-81ED-4DB2-BD59-A6C34878D82A}">
                    <a16:rowId xmlns:a16="http://schemas.microsoft.com/office/drawing/2014/main" xmlns="" val="2186408934"/>
                  </a:ext>
                </a:extLst>
              </a:tr>
              <a:tr h="410020">
                <a:tc>
                  <a:txBody>
                    <a:bodyPr/>
                    <a:lstStyle/>
                    <a:p>
                      <a:r>
                        <a:rPr lang="es-MX" dirty="0"/>
                        <a:t>RS-2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El mesero podrá agregar el numero de la mesa de la comanda enviada como un comentario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800" kern="1200" dirty="0">
                          <a:solidFill>
                            <a:srgbClr val="FF0000"/>
                          </a:solidFill>
                          <a:effectLst/>
                          <a:latin typeface="+mn-lt"/>
                          <a:ea typeface="+mn-ea"/>
                          <a:cs typeface="+mn-cs"/>
                        </a:rPr>
                        <a:t>El programa tiene la opción de agregar el numero de mesa en la comanda</a:t>
                      </a:r>
                    </a:p>
                  </a:txBody>
                  <a:tcPr/>
                </a:tc>
                <a:extLst>
                  <a:ext uri="{0D108BD9-81ED-4DB2-BD59-A6C34878D82A}">
                    <a16:rowId xmlns:a16="http://schemas.microsoft.com/office/drawing/2014/main" xmlns="" val="887829449"/>
                  </a:ext>
                </a:extLst>
              </a:tr>
              <a:tr h="410020">
                <a:tc>
                  <a:txBody>
                    <a:bodyPr/>
                    <a:lstStyle/>
                    <a:p>
                      <a:r>
                        <a:rPr lang="es-MX" dirty="0"/>
                        <a:t>RS-3</a:t>
                      </a:r>
                    </a:p>
                  </a:txBody>
                  <a:tcPr/>
                </a:tc>
                <a:tc>
                  <a:txBody>
                    <a:bodyPr/>
                    <a:lstStyle/>
                    <a:p>
                      <a:r>
                        <a:rPr lang="es-MX" sz="1800" kern="1200" dirty="0">
                          <a:solidFill>
                            <a:schemeClr val="dk1"/>
                          </a:solidFill>
                          <a:effectLst/>
                          <a:latin typeface="+mn-lt"/>
                          <a:ea typeface="+mn-ea"/>
                          <a:cs typeface="+mn-cs"/>
                        </a:rPr>
                        <a:t>El mesero podrá mandar la comanda al cocinero </a:t>
                      </a:r>
                    </a:p>
                    <a:p>
                      <a:pPr marL="285750" indent="-285750">
                        <a:buFont typeface="Arial" panose="020B0604020202020204" pitchFamily="34" charset="0"/>
                        <a:buChar char="•"/>
                      </a:pPr>
                      <a:r>
                        <a:rPr lang="es-MX" sz="1800" kern="1200" dirty="0">
                          <a:solidFill>
                            <a:srgbClr val="FF0000"/>
                          </a:solidFill>
                          <a:effectLst/>
                          <a:latin typeface="+mn-lt"/>
                          <a:ea typeface="+mn-ea"/>
                          <a:cs typeface="+mn-cs"/>
                        </a:rPr>
                        <a:t>El programa tendrá un botón para enviar las comandas cuando ya se haya registrado todo lo que se va a consumir</a:t>
                      </a:r>
                      <a:endParaRPr lang="es-MX" dirty="0">
                        <a:solidFill>
                          <a:srgbClr val="FF0000"/>
                        </a:solidFill>
                      </a:endParaRPr>
                    </a:p>
                  </a:txBody>
                  <a:tcPr/>
                </a:tc>
                <a:extLst>
                  <a:ext uri="{0D108BD9-81ED-4DB2-BD59-A6C34878D82A}">
                    <a16:rowId xmlns:a16="http://schemas.microsoft.com/office/drawing/2014/main" xmlns="" val="968316728"/>
                  </a:ext>
                </a:extLst>
              </a:tr>
              <a:tr h="410020">
                <a:tc>
                  <a:txBody>
                    <a:bodyPr/>
                    <a:lstStyle/>
                    <a:p>
                      <a:r>
                        <a:rPr lang="es-MX" dirty="0"/>
                        <a:t>RS-4</a:t>
                      </a:r>
                    </a:p>
                  </a:txBody>
                  <a:tcPr/>
                </a:tc>
                <a:tc>
                  <a:txBody>
                    <a:bodyPr/>
                    <a:lstStyle/>
                    <a:p>
                      <a:r>
                        <a:rPr lang="es-MX" sz="1800" b="1" kern="1200" dirty="0">
                          <a:solidFill>
                            <a:schemeClr val="dk1"/>
                          </a:solidFill>
                          <a:effectLst/>
                          <a:latin typeface="+mn-lt"/>
                          <a:ea typeface="+mn-ea"/>
                          <a:cs typeface="+mn-cs"/>
                        </a:rPr>
                        <a:t> </a:t>
                      </a:r>
                      <a:r>
                        <a:rPr lang="es-MX" sz="1800" kern="1200" dirty="0">
                          <a:solidFill>
                            <a:schemeClr val="dk1"/>
                          </a:solidFill>
                          <a:effectLst/>
                          <a:latin typeface="+mn-lt"/>
                          <a:ea typeface="+mn-ea"/>
                          <a:cs typeface="+mn-cs"/>
                        </a:rPr>
                        <a:t>El cocinero podrá enviar una notificación cuando la comanda esta lista a través un comentario</a:t>
                      </a:r>
                    </a:p>
                    <a:p>
                      <a:pPr marL="285750" indent="-285750">
                        <a:buFont typeface="Arial" panose="020B0604020202020204" pitchFamily="34" charset="0"/>
                        <a:buChar char="•"/>
                      </a:pPr>
                      <a:r>
                        <a:rPr lang="es-MX" sz="1800" b="0" kern="1200" dirty="0">
                          <a:solidFill>
                            <a:srgbClr val="FF0000"/>
                          </a:solidFill>
                          <a:effectLst/>
                          <a:latin typeface="+mn-lt"/>
                          <a:ea typeface="+mn-ea"/>
                          <a:cs typeface="+mn-cs"/>
                        </a:rPr>
                        <a:t>El cocinero tiene una sección para escribir un comentario y un botón para enviarlo al mesero</a:t>
                      </a:r>
                      <a:endParaRPr lang="es-MX" b="0" dirty="0">
                        <a:solidFill>
                          <a:srgbClr val="FF0000"/>
                        </a:solidFill>
                      </a:endParaRPr>
                    </a:p>
                  </a:txBody>
                  <a:tcPr/>
                </a:tc>
                <a:extLst>
                  <a:ext uri="{0D108BD9-81ED-4DB2-BD59-A6C34878D82A}">
                    <a16:rowId xmlns:a16="http://schemas.microsoft.com/office/drawing/2014/main" xmlns="" val="2131332683"/>
                  </a:ext>
                </a:extLst>
              </a:tr>
              <a:tr h="410020">
                <a:tc>
                  <a:txBody>
                    <a:bodyPr/>
                    <a:lstStyle/>
                    <a:p>
                      <a:r>
                        <a:rPr lang="es-MX" dirty="0"/>
                        <a:t>RS-5</a:t>
                      </a:r>
                    </a:p>
                  </a:txBody>
                  <a:tcPr/>
                </a:tc>
                <a:tc>
                  <a:txBody>
                    <a:bodyPr/>
                    <a:lstStyle/>
                    <a:p>
                      <a:r>
                        <a:rPr lang="es-MX" sz="1800" kern="1200" dirty="0">
                          <a:solidFill>
                            <a:schemeClr val="dk1"/>
                          </a:solidFill>
                          <a:effectLst/>
                          <a:latin typeface="+mn-lt"/>
                          <a:ea typeface="+mn-ea"/>
                          <a:cs typeface="+mn-cs"/>
                        </a:rPr>
                        <a:t>El cocinero podrá eliminar las comandas que ya se realizaron de su base de datos</a:t>
                      </a:r>
                    </a:p>
                    <a:p>
                      <a:pPr marL="285750" indent="-285750">
                        <a:buFont typeface="Arial" panose="020B0604020202020204" pitchFamily="34" charset="0"/>
                        <a:buChar char="•"/>
                      </a:pPr>
                      <a:r>
                        <a:rPr lang="es-MX" sz="1800" kern="1200" dirty="0">
                          <a:solidFill>
                            <a:srgbClr val="FF0000"/>
                          </a:solidFill>
                          <a:effectLst/>
                          <a:latin typeface="+mn-lt"/>
                          <a:ea typeface="+mn-ea"/>
                          <a:cs typeface="+mn-cs"/>
                        </a:rPr>
                        <a:t>Hay un botón que permitirá eliminar las comandas de la mesa que ya se realizaron </a:t>
                      </a:r>
                      <a:endParaRPr lang="es-MX" dirty="0">
                        <a:solidFill>
                          <a:srgbClr val="FF0000"/>
                        </a:solidFill>
                      </a:endParaRPr>
                    </a:p>
                  </a:txBody>
                  <a:tcPr/>
                </a:tc>
                <a:extLst>
                  <a:ext uri="{0D108BD9-81ED-4DB2-BD59-A6C34878D82A}">
                    <a16:rowId xmlns:a16="http://schemas.microsoft.com/office/drawing/2014/main" xmlns="" val="1032156422"/>
                  </a:ext>
                </a:extLst>
              </a:tr>
              <a:tr h="410020">
                <a:tc>
                  <a:txBody>
                    <a:bodyPr/>
                    <a:lstStyle/>
                    <a:p>
                      <a:r>
                        <a:rPr lang="es-MX" dirty="0"/>
                        <a:t>RS-6</a:t>
                      </a:r>
                    </a:p>
                  </a:txBody>
                  <a:tcPr/>
                </a:tc>
                <a:tc>
                  <a:txBody>
                    <a:bodyPr/>
                    <a:lstStyle/>
                    <a:p>
                      <a:r>
                        <a:rPr lang="es-MX" sz="1800" kern="1200" dirty="0">
                          <a:solidFill>
                            <a:schemeClr val="dk1"/>
                          </a:solidFill>
                          <a:effectLst/>
                          <a:latin typeface="+mn-lt"/>
                          <a:ea typeface="+mn-ea"/>
                          <a:cs typeface="+mn-cs"/>
                        </a:rPr>
                        <a:t>El mesero podrá hacer comentarios sobre los productos como agregar o quitar un ingrediente</a:t>
                      </a:r>
                    </a:p>
                    <a:p>
                      <a:pPr marL="285750" indent="-285750">
                        <a:buFont typeface="Arial" panose="020B0604020202020204" pitchFamily="34" charset="0"/>
                        <a:buChar char="•"/>
                      </a:pPr>
                      <a:r>
                        <a:rPr lang="es-MX" sz="1800" kern="1200" dirty="0">
                          <a:solidFill>
                            <a:srgbClr val="FF0000"/>
                          </a:solidFill>
                          <a:effectLst/>
                          <a:latin typeface="+mn-lt"/>
                          <a:ea typeface="+mn-ea"/>
                          <a:cs typeface="+mn-cs"/>
                        </a:rPr>
                        <a:t>Hay una sección de comentarios sobre los ingredientes de los productos</a:t>
                      </a:r>
                      <a:endParaRPr lang="es-MX" dirty="0">
                        <a:solidFill>
                          <a:srgbClr val="FF0000"/>
                        </a:solidFill>
                      </a:endParaRPr>
                    </a:p>
                  </a:txBody>
                  <a:tcPr/>
                </a:tc>
                <a:extLst>
                  <a:ext uri="{0D108BD9-81ED-4DB2-BD59-A6C34878D82A}">
                    <a16:rowId xmlns:a16="http://schemas.microsoft.com/office/drawing/2014/main" xmlns="" val="2585969493"/>
                  </a:ext>
                </a:extLst>
              </a:tr>
            </a:tbl>
          </a:graphicData>
        </a:graphic>
      </p:graphicFrame>
    </p:spTree>
    <p:extLst>
      <p:ext uri="{BB962C8B-B14F-4D97-AF65-F5344CB8AC3E}">
        <p14:creationId xmlns:p14="http://schemas.microsoft.com/office/powerpoint/2010/main" val="140651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0F2E71E-EDC9-4033-B91C-DC1D88EBEFC4}"/>
              </a:ext>
            </a:extLst>
          </p:cNvPr>
          <p:cNvSpPr>
            <a:spLocks noGrp="1"/>
          </p:cNvSpPr>
          <p:nvPr>
            <p:ph type="title"/>
          </p:nvPr>
        </p:nvSpPr>
        <p:spPr/>
        <p:txBody>
          <a:bodyPr/>
          <a:lstStyle/>
          <a:p>
            <a:r>
              <a:rPr lang="es-MX" dirty="0"/>
              <a:t>Requisitos funcionales del sistema(después del mapeo) </a:t>
            </a:r>
          </a:p>
        </p:txBody>
      </p:sp>
      <p:graphicFrame>
        <p:nvGraphicFramePr>
          <p:cNvPr id="4" name="Tabla 3">
            <a:extLst>
              <a:ext uri="{FF2B5EF4-FFF2-40B4-BE49-F238E27FC236}">
                <a16:creationId xmlns:a16="http://schemas.microsoft.com/office/drawing/2014/main" xmlns="" id="{0DDF03CB-8F55-454C-925F-A3C5C19A5AAE}"/>
              </a:ext>
            </a:extLst>
          </p:cNvPr>
          <p:cNvGraphicFramePr>
            <a:graphicFrameLocks noGrp="1"/>
          </p:cNvGraphicFramePr>
          <p:nvPr>
            <p:extLst>
              <p:ext uri="{D42A27DB-BD31-4B8C-83A1-F6EECF244321}">
                <p14:modId xmlns:p14="http://schemas.microsoft.com/office/powerpoint/2010/main" val="4189495297"/>
              </p:ext>
            </p:extLst>
          </p:nvPr>
        </p:nvGraphicFramePr>
        <p:xfrm>
          <a:off x="1096963" y="1846263"/>
          <a:ext cx="10058400" cy="2238820"/>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xmlns="" val="712714948"/>
                    </a:ext>
                  </a:extLst>
                </a:gridCol>
                <a:gridCol w="9200728">
                  <a:extLst>
                    <a:ext uri="{9D8B030D-6E8A-4147-A177-3AD203B41FA5}">
                      <a16:colId xmlns:a16="http://schemas.microsoft.com/office/drawing/2014/main" xmlns="" val="1150896011"/>
                    </a:ext>
                  </a:extLst>
                </a:gridCol>
              </a:tblGrid>
              <a:tr h="410020">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xmlns="" val="1845606270"/>
                  </a:ext>
                </a:extLst>
              </a:tr>
              <a:tr h="410020">
                <a:tc>
                  <a:txBody>
                    <a:bodyPr/>
                    <a:lstStyle/>
                    <a:p>
                      <a:r>
                        <a:rPr lang="es-MX" dirty="0" smtClean="0"/>
                        <a:t>RS-7</a:t>
                      </a:r>
                      <a:endParaRPr lang="es-MX" dirty="0"/>
                    </a:p>
                  </a:txBody>
                  <a:tcPr/>
                </a:tc>
                <a:tc>
                  <a:txBody>
                    <a:bodyPr/>
                    <a:lstStyle/>
                    <a:p>
                      <a:r>
                        <a:rPr lang="es-MX" sz="1800" kern="1200" dirty="0">
                          <a:solidFill>
                            <a:schemeClr val="dk1"/>
                          </a:solidFill>
                          <a:effectLst/>
                          <a:latin typeface="+mn-lt"/>
                          <a:ea typeface="+mn-ea"/>
                          <a:cs typeface="+mn-cs"/>
                        </a:rPr>
                        <a:t>El programa se comunicará a través de una conexión cliente servidor</a:t>
                      </a:r>
                    </a:p>
                    <a:p>
                      <a:pPr marL="285750" indent="-285750">
                        <a:buFont typeface="Arial" panose="020B0604020202020204" pitchFamily="34" charset="0"/>
                        <a:buChar char="•"/>
                      </a:pPr>
                      <a:r>
                        <a:rPr lang="es-MX" sz="1800" kern="1200" dirty="0">
                          <a:solidFill>
                            <a:srgbClr val="FF0000"/>
                          </a:solidFill>
                          <a:effectLst/>
                          <a:latin typeface="+mn-lt"/>
                          <a:ea typeface="+mn-ea"/>
                          <a:cs typeface="+mn-cs"/>
                        </a:rPr>
                        <a:t>El programa se conecta a través de una conexión cliente servidor donde el servidor es el mesero y el cliente es el cocinero y al cocinero se le asigna un hilo el cual se </a:t>
                      </a:r>
                      <a:r>
                        <a:rPr lang="es-MX" sz="1800" kern="1200" dirty="0" err="1">
                          <a:solidFill>
                            <a:srgbClr val="FF0000"/>
                          </a:solidFill>
                          <a:effectLst/>
                          <a:latin typeface="+mn-lt"/>
                          <a:ea typeface="+mn-ea"/>
                          <a:cs typeface="+mn-cs"/>
                        </a:rPr>
                        <a:t>matiene</a:t>
                      </a:r>
                      <a:r>
                        <a:rPr lang="es-MX" sz="1800" kern="1200" dirty="0">
                          <a:solidFill>
                            <a:srgbClr val="FF0000"/>
                          </a:solidFill>
                          <a:effectLst/>
                          <a:latin typeface="+mn-lt"/>
                          <a:ea typeface="+mn-ea"/>
                          <a:cs typeface="+mn-cs"/>
                        </a:rPr>
                        <a:t> en un </a:t>
                      </a:r>
                      <a:r>
                        <a:rPr lang="es-MX" sz="1800" kern="1200" dirty="0" err="1">
                          <a:solidFill>
                            <a:srgbClr val="FF0000"/>
                          </a:solidFill>
                          <a:effectLst/>
                          <a:latin typeface="+mn-lt"/>
                          <a:ea typeface="+mn-ea"/>
                          <a:cs typeface="+mn-cs"/>
                        </a:rPr>
                        <a:t>loop</a:t>
                      </a:r>
                      <a:r>
                        <a:rPr lang="es-MX" sz="1800" kern="1200" dirty="0">
                          <a:solidFill>
                            <a:srgbClr val="FF0000"/>
                          </a:solidFill>
                          <a:effectLst/>
                          <a:latin typeface="+mn-lt"/>
                          <a:ea typeface="+mn-ea"/>
                          <a:cs typeface="+mn-cs"/>
                        </a:rPr>
                        <a:t> para que se mantenga la conexión</a:t>
                      </a:r>
                      <a:endParaRPr lang="es-MX" dirty="0">
                        <a:solidFill>
                          <a:srgbClr val="FF0000"/>
                        </a:solidFill>
                      </a:endParaRPr>
                    </a:p>
                  </a:txBody>
                  <a:tcPr/>
                </a:tc>
                <a:extLst>
                  <a:ext uri="{0D108BD9-81ED-4DB2-BD59-A6C34878D82A}">
                    <a16:rowId xmlns:a16="http://schemas.microsoft.com/office/drawing/2014/main" xmlns="" val="2966281923"/>
                  </a:ext>
                </a:extLst>
              </a:tr>
              <a:tr h="410020">
                <a:tc>
                  <a:txBody>
                    <a:bodyPr/>
                    <a:lstStyle/>
                    <a:p>
                      <a:r>
                        <a:rPr lang="es-MX" dirty="0" smtClean="0"/>
                        <a:t>RS-8</a:t>
                      </a:r>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El menú solo contendrá productos hechos en la cocina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800" kern="1200" dirty="0">
                          <a:solidFill>
                            <a:srgbClr val="FF0000"/>
                          </a:solidFill>
                          <a:effectLst/>
                          <a:latin typeface="+mn-lt"/>
                          <a:ea typeface="+mn-ea"/>
                          <a:cs typeface="+mn-cs"/>
                        </a:rPr>
                        <a:t>Este requisito se mantiene igual</a:t>
                      </a:r>
                    </a:p>
                  </a:txBody>
                  <a:tcPr/>
                </a:tc>
                <a:extLst>
                  <a:ext uri="{0D108BD9-81ED-4DB2-BD59-A6C34878D82A}">
                    <a16:rowId xmlns:a16="http://schemas.microsoft.com/office/drawing/2014/main" xmlns="" val="3863390420"/>
                  </a:ext>
                </a:extLst>
              </a:tr>
            </a:tbl>
          </a:graphicData>
        </a:graphic>
      </p:graphicFrame>
    </p:spTree>
    <p:extLst>
      <p:ext uri="{BB962C8B-B14F-4D97-AF65-F5344CB8AC3E}">
        <p14:creationId xmlns:p14="http://schemas.microsoft.com/office/powerpoint/2010/main" val="233418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8B0BD7-A654-4E2C-B34E-F4F497C9D4F2}"/>
              </a:ext>
            </a:extLst>
          </p:cNvPr>
          <p:cNvSpPr>
            <a:spLocks noGrp="1"/>
          </p:cNvSpPr>
          <p:nvPr>
            <p:ph type="title"/>
          </p:nvPr>
        </p:nvSpPr>
        <p:spPr/>
        <p:txBody>
          <a:bodyPr/>
          <a:lstStyle/>
          <a:p>
            <a:r>
              <a:rPr lang="es-MX" dirty="0"/>
              <a:t>Requisitos no funcionales </a:t>
            </a:r>
          </a:p>
        </p:txBody>
      </p:sp>
      <p:graphicFrame>
        <p:nvGraphicFramePr>
          <p:cNvPr id="4" name="Tabla 3">
            <a:extLst>
              <a:ext uri="{FF2B5EF4-FFF2-40B4-BE49-F238E27FC236}">
                <a16:creationId xmlns:a16="http://schemas.microsoft.com/office/drawing/2014/main" xmlns="" id="{591D463C-96A2-44D7-A794-EA33E2BCB270}"/>
              </a:ext>
            </a:extLst>
          </p:cNvPr>
          <p:cNvGraphicFramePr>
            <a:graphicFrameLocks noGrp="1"/>
          </p:cNvGraphicFramePr>
          <p:nvPr>
            <p:extLst>
              <p:ext uri="{D42A27DB-BD31-4B8C-83A1-F6EECF244321}">
                <p14:modId xmlns:p14="http://schemas.microsoft.com/office/powerpoint/2010/main" val="4004415336"/>
              </p:ext>
            </p:extLst>
          </p:nvPr>
        </p:nvGraphicFramePr>
        <p:xfrm>
          <a:off x="1096963" y="1846262"/>
          <a:ext cx="10058400" cy="4274995"/>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xmlns="" val="1149568407"/>
                    </a:ext>
                  </a:extLst>
                </a:gridCol>
                <a:gridCol w="9200728">
                  <a:extLst>
                    <a:ext uri="{9D8B030D-6E8A-4147-A177-3AD203B41FA5}">
                      <a16:colId xmlns:a16="http://schemas.microsoft.com/office/drawing/2014/main" xmlns="" val="3743048293"/>
                    </a:ext>
                  </a:extLst>
                </a:gridCol>
              </a:tblGrid>
              <a:tr h="525955">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xmlns="" val="331623925"/>
                  </a:ext>
                </a:extLst>
              </a:tr>
              <a:tr h="525955">
                <a:tc>
                  <a:txBody>
                    <a:bodyPr/>
                    <a:lstStyle/>
                    <a:p>
                      <a:r>
                        <a:rPr lang="es-MX" dirty="0"/>
                        <a:t>RSNF-1</a:t>
                      </a:r>
                    </a:p>
                  </a:txBody>
                  <a:tcPr/>
                </a:tc>
                <a:tc>
                  <a:txBody>
                    <a:bodyPr/>
                    <a:lstStyle/>
                    <a:p>
                      <a:r>
                        <a:rPr lang="es-MX" dirty="0"/>
                        <a:t>La comanda no demorara mas de 10 segundos en llegar a la cocina</a:t>
                      </a:r>
                    </a:p>
                    <a:p>
                      <a:pPr marL="285750" indent="-285750">
                        <a:buFont typeface="Arial" panose="020B0604020202020204" pitchFamily="34" charset="0"/>
                        <a:buChar char="•"/>
                      </a:pPr>
                      <a:r>
                        <a:rPr lang="es-MX" dirty="0">
                          <a:solidFill>
                            <a:srgbClr val="FF0000"/>
                          </a:solidFill>
                        </a:rPr>
                        <a:t>Las comandas llegan al instante</a:t>
                      </a:r>
                    </a:p>
                  </a:txBody>
                  <a:tcPr/>
                </a:tc>
                <a:extLst>
                  <a:ext uri="{0D108BD9-81ED-4DB2-BD59-A6C34878D82A}">
                    <a16:rowId xmlns:a16="http://schemas.microsoft.com/office/drawing/2014/main" xmlns="" val="3078719476"/>
                  </a:ext>
                </a:extLst>
              </a:tr>
              <a:tr h="525955">
                <a:tc>
                  <a:txBody>
                    <a:bodyPr/>
                    <a:lstStyle/>
                    <a:p>
                      <a:r>
                        <a:rPr lang="es-MX" dirty="0"/>
                        <a:t>RSNF-2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programa no calculara el total de las ventas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dirty="0">
                          <a:solidFill>
                            <a:srgbClr val="FF0000"/>
                          </a:solidFill>
                        </a:rPr>
                        <a:t>El programa no calcula las ventas</a:t>
                      </a:r>
                    </a:p>
                  </a:txBody>
                  <a:tcPr/>
                </a:tc>
                <a:extLst>
                  <a:ext uri="{0D108BD9-81ED-4DB2-BD59-A6C34878D82A}">
                    <a16:rowId xmlns:a16="http://schemas.microsoft.com/office/drawing/2014/main" xmlns="" val="10002"/>
                  </a:ext>
                </a:extLst>
              </a:tr>
              <a:tr h="525955">
                <a:tc>
                  <a:txBody>
                    <a:bodyPr/>
                    <a:lstStyle/>
                    <a:p>
                      <a:r>
                        <a:rPr lang="es-MX" dirty="0"/>
                        <a:t>RSNF-3</a:t>
                      </a:r>
                    </a:p>
                  </a:txBody>
                  <a:tcPr/>
                </a:tc>
                <a:tc>
                  <a:txBody>
                    <a:bodyPr/>
                    <a:lstStyle/>
                    <a:p>
                      <a:r>
                        <a:rPr lang="es-MX" dirty="0"/>
                        <a:t>El programa funcionara correctamente en el 90% de los casos</a:t>
                      </a:r>
                    </a:p>
                    <a:p>
                      <a:pPr marL="285750" indent="-285750">
                        <a:buFont typeface="Arial" panose="020B0604020202020204" pitchFamily="34" charset="0"/>
                        <a:buChar char="•"/>
                      </a:pPr>
                      <a:r>
                        <a:rPr lang="es-MX" dirty="0">
                          <a:solidFill>
                            <a:srgbClr val="FF0000"/>
                          </a:solidFill>
                        </a:rPr>
                        <a:t>En la parte de funcionamiento el programa siempre opera correctamente, en la parte estética muy rara vez tiene ligeros problemas de impresión</a:t>
                      </a:r>
                    </a:p>
                  </a:txBody>
                  <a:tcPr/>
                </a:tc>
                <a:extLst>
                  <a:ext uri="{0D108BD9-81ED-4DB2-BD59-A6C34878D82A}">
                    <a16:rowId xmlns:a16="http://schemas.microsoft.com/office/drawing/2014/main" xmlns="" val="257710737"/>
                  </a:ext>
                </a:extLst>
              </a:tr>
              <a:tr h="611118">
                <a:tc>
                  <a:txBody>
                    <a:bodyPr/>
                    <a:lstStyle/>
                    <a:p>
                      <a:r>
                        <a:rPr lang="es-MX" dirty="0"/>
                        <a:t>RSNF-4</a:t>
                      </a:r>
                    </a:p>
                  </a:txBody>
                  <a:tcPr/>
                </a:tc>
                <a:tc>
                  <a:txBody>
                    <a:bodyPr/>
                    <a:lstStyle/>
                    <a:p>
                      <a:r>
                        <a:rPr lang="es-MX" dirty="0"/>
                        <a:t>El programa no registrara que productos se vendieron.</a:t>
                      </a:r>
                    </a:p>
                    <a:p>
                      <a:pPr marL="285750" indent="-285750">
                        <a:buFont typeface="Arial" panose="020B0604020202020204" pitchFamily="34" charset="0"/>
                        <a:buChar char="•"/>
                      </a:pPr>
                      <a:r>
                        <a:rPr lang="es-MX" dirty="0">
                          <a:solidFill>
                            <a:srgbClr val="FF0000"/>
                          </a:solidFill>
                        </a:rPr>
                        <a:t>El programa registra todos los pedidos de una mesa hasta que el cliente se vaya después de eso se borran </a:t>
                      </a:r>
                    </a:p>
                  </a:txBody>
                  <a:tcPr/>
                </a:tc>
                <a:extLst>
                  <a:ext uri="{0D108BD9-81ED-4DB2-BD59-A6C34878D82A}">
                    <a16:rowId xmlns:a16="http://schemas.microsoft.com/office/drawing/2014/main" xmlns="" val="10004"/>
                  </a:ext>
                </a:extLst>
              </a:tr>
              <a:tr h="525955">
                <a:tc>
                  <a:txBody>
                    <a:bodyPr/>
                    <a:lstStyle/>
                    <a:p>
                      <a:r>
                        <a:rPr lang="es-MX" dirty="0"/>
                        <a:t>RSNF-5</a:t>
                      </a:r>
                    </a:p>
                  </a:txBody>
                  <a:tcPr/>
                </a:tc>
                <a:tc>
                  <a:txBody>
                    <a:bodyPr/>
                    <a:lstStyle/>
                    <a:p>
                      <a:r>
                        <a:rPr lang="es-MX" dirty="0"/>
                        <a:t>La notificación de la cocina no tardara mas de 10 segundos en llegar</a:t>
                      </a:r>
                    </a:p>
                    <a:p>
                      <a:pPr marL="285750" indent="-285750">
                        <a:buFont typeface="Arial" panose="020B0604020202020204" pitchFamily="34" charset="0"/>
                        <a:buChar char="•"/>
                      </a:pPr>
                      <a:r>
                        <a:rPr lang="es-MX" dirty="0">
                          <a:solidFill>
                            <a:srgbClr val="FF0000"/>
                          </a:solidFill>
                        </a:rPr>
                        <a:t>Las notificaciones llegan al instante</a:t>
                      </a:r>
                    </a:p>
                  </a:txBody>
                  <a:tcPr/>
                </a:tc>
                <a:extLst>
                  <a:ext uri="{0D108BD9-81ED-4DB2-BD59-A6C34878D82A}">
                    <a16:rowId xmlns:a16="http://schemas.microsoft.com/office/drawing/2014/main" xmlns="" val="2348011578"/>
                  </a:ext>
                </a:extLst>
              </a:tr>
            </a:tbl>
          </a:graphicData>
        </a:graphic>
      </p:graphicFrame>
    </p:spTree>
    <p:extLst>
      <p:ext uri="{BB962C8B-B14F-4D97-AF65-F5344CB8AC3E}">
        <p14:creationId xmlns:p14="http://schemas.microsoft.com/office/powerpoint/2010/main" val="217067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3B6309-0149-491B-BA43-6D11C02466C4}"/>
              </a:ext>
            </a:extLst>
          </p:cNvPr>
          <p:cNvSpPr>
            <a:spLocks noGrp="1"/>
          </p:cNvSpPr>
          <p:nvPr>
            <p:ph type="title"/>
          </p:nvPr>
        </p:nvSpPr>
        <p:spPr>
          <a:xfrm>
            <a:off x="974521" y="2248250"/>
            <a:ext cx="10058400" cy="1627464"/>
          </a:xfrm>
        </p:spPr>
        <p:txBody>
          <a:bodyPr>
            <a:normAutofit/>
          </a:bodyPr>
          <a:lstStyle/>
          <a:p>
            <a:pPr algn="ctr"/>
            <a:r>
              <a:rPr lang="es-MX" sz="8800" dirty="0">
                <a:latin typeface="Arial" panose="020B0604020202020204" pitchFamily="34" charset="0"/>
                <a:cs typeface="Arial" panose="020B0604020202020204" pitchFamily="34" charset="0"/>
              </a:rPr>
              <a:t>Casos de uso</a:t>
            </a:r>
          </a:p>
        </p:txBody>
      </p:sp>
    </p:spTree>
    <p:extLst>
      <p:ext uri="{BB962C8B-B14F-4D97-AF65-F5344CB8AC3E}">
        <p14:creationId xmlns:p14="http://schemas.microsoft.com/office/powerpoint/2010/main" val="66161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CB284C2-447D-4A8B-9B91-B12C7E2C6A8B}"/>
              </a:ext>
            </a:extLst>
          </p:cNvPr>
          <p:cNvSpPr>
            <a:spLocks noGrp="1"/>
          </p:cNvSpPr>
          <p:nvPr>
            <p:ph type="title"/>
          </p:nvPr>
        </p:nvSpPr>
        <p:spPr>
          <a:xfrm>
            <a:off x="1097280" y="286604"/>
            <a:ext cx="10058400" cy="846738"/>
          </a:xfrm>
        </p:spPr>
        <p:txBody>
          <a:bodyPr/>
          <a:lstStyle/>
          <a:p>
            <a:r>
              <a:rPr lang="es-MX" dirty="0"/>
              <a:t>Actores del sistema</a:t>
            </a:r>
          </a:p>
        </p:txBody>
      </p:sp>
      <p:graphicFrame>
        <p:nvGraphicFramePr>
          <p:cNvPr id="4" name="Marcador de contenido 3">
            <a:extLst>
              <a:ext uri="{FF2B5EF4-FFF2-40B4-BE49-F238E27FC236}">
                <a16:creationId xmlns:a16="http://schemas.microsoft.com/office/drawing/2014/main" xmlns="" id="{41B2155F-41FD-4F6C-9B6E-4615C8C6BE68}"/>
              </a:ext>
            </a:extLst>
          </p:cNvPr>
          <p:cNvGraphicFramePr>
            <a:graphicFrameLocks noGrp="1"/>
          </p:cNvGraphicFramePr>
          <p:nvPr>
            <p:ph idx="1"/>
            <p:extLst>
              <p:ext uri="{D42A27DB-BD31-4B8C-83A1-F6EECF244321}">
                <p14:modId xmlns:p14="http://schemas.microsoft.com/office/powerpoint/2010/main" val="565527215"/>
              </p:ext>
            </p:extLst>
          </p:nvPr>
        </p:nvGraphicFramePr>
        <p:xfrm>
          <a:off x="1096963" y="1133341"/>
          <a:ext cx="10058400" cy="5138669"/>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xmlns="" val="4134506468"/>
                    </a:ext>
                  </a:extLst>
                </a:gridCol>
                <a:gridCol w="3352800">
                  <a:extLst>
                    <a:ext uri="{9D8B030D-6E8A-4147-A177-3AD203B41FA5}">
                      <a16:colId xmlns:a16="http://schemas.microsoft.com/office/drawing/2014/main" xmlns="" val="1383753126"/>
                    </a:ext>
                  </a:extLst>
                </a:gridCol>
                <a:gridCol w="3352800">
                  <a:extLst>
                    <a:ext uri="{9D8B030D-6E8A-4147-A177-3AD203B41FA5}">
                      <a16:colId xmlns:a16="http://schemas.microsoft.com/office/drawing/2014/main" xmlns="" val="910105458"/>
                    </a:ext>
                  </a:extLst>
                </a:gridCol>
              </a:tblGrid>
              <a:tr h="415879">
                <a:tc gridSpan="3">
                  <a:txBody>
                    <a:bodyPr/>
                    <a:lstStyle/>
                    <a:p>
                      <a:pPr algn="ctr"/>
                      <a:r>
                        <a:rPr lang="es-MX" dirty="0"/>
                        <a:t>Lista de actores</a:t>
                      </a:r>
                    </a:p>
                  </a:txBody>
                  <a:tcPr/>
                </a:tc>
                <a:tc hMerge="1">
                  <a:txBody>
                    <a:bodyPr/>
                    <a:lstStyle/>
                    <a:p>
                      <a:endParaRPr lang="es-MX" dirty="0"/>
                    </a:p>
                  </a:txBody>
                  <a:tcPr/>
                </a:tc>
                <a:tc hMerge="1">
                  <a:txBody>
                    <a:bodyPr/>
                    <a:lstStyle/>
                    <a:p>
                      <a:endParaRPr lang="es-MX" dirty="0"/>
                    </a:p>
                  </a:txBody>
                  <a:tcPr/>
                </a:tc>
                <a:extLst>
                  <a:ext uri="{0D108BD9-81ED-4DB2-BD59-A6C34878D82A}">
                    <a16:rowId xmlns:a16="http://schemas.microsoft.com/office/drawing/2014/main" xmlns="" val="4101219032"/>
                  </a:ext>
                </a:extLst>
              </a:tr>
              <a:tr h="415879">
                <a:tc>
                  <a:txBody>
                    <a:bodyPr/>
                    <a:lstStyle/>
                    <a:p>
                      <a:pPr algn="ctr"/>
                      <a:r>
                        <a:rPr lang="es-MX" dirty="0"/>
                        <a:t>ID</a:t>
                      </a:r>
                    </a:p>
                  </a:txBody>
                  <a:tcPr/>
                </a:tc>
                <a:tc>
                  <a:txBody>
                    <a:bodyPr/>
                    <a:lstStyle/>
                    <a:p>
                      <a:pPr algn="ctr"/>
                      <a:r>
                        <a:rPr lang="es-MX" dirty="0"/>
                        <a:t>Nombre</a:t>
                      </a:r>
                    </a:p>
                  </a:txBody>
                  <a:tcPr/>
                </a:tc>
                <a:tc>
                  <a:txBody>
                    <a:bodyPr/>
                    <a:lstStyle/>
                    <a:p>
                      <a:pPr algn="ctr"/>
                      <a:r>
                        <a:rPr lang="es-MX" dirty="0"/>
                        <a:t>Descripción</a:t>
                      </a:r>
                    </a:p>
                  </a:txBody>
                  <a:tcPr/>
                </a:tc>
                <a:extLst>
                  <a:ext uri="{0D108BD9-81ED-4DB2-BD59-A6C34878D82A}">
                    <a16:rowId xmlns:a16="http://schemas.microsoft.com/office/drawing/2014/main" xmlns="" val="1909842039"/>
                  </a:ext>
                </a:extLst>
              </a:tr>
              <a:tr h="1640728">
                <a:tc>
                  <a:txBody>
                    <a:bodyPr/>
                    <a:lstStyle/>
                    <a:p>
                      <a:pPr algn="just"/>
                      <a:r>
                        <a:rPr lang="es-MX" dirty="0"/>
                        <a:t>Actor-1</a:t>
                      </a:r>
                    </a:p>
                  </a:txBody>
                  <a:tcPr/>
                </a:tc>
                <a:tc>
                  <a:txBody>
                    <a:bodyPr/>
                    <a:lstStyle/>
                    <a:p>
                      <a:pPr algn="just"/>
                      <a:r>
                        <a:rPr lang="es-MX" dirty="0"/>
                        <a:t>Cliente</a:t>
                      </a:r>
                    </a:p>
                  </a:txBody>
                  <a:tcPr/>
                </a:tc>
                <a:tc>
                  <a:txBody>
                    <a:bodyPr/>
                    <a:lstStyle/>
                    <a:p>
                      <a:pPr algn="just"/>
                      <a:r>
                        <a:rPr lang="es-MX" dirty="0"/>
                        <a:t>Es la persona que proporcionara la información de que va a consumir a partir de un menú ya prestablecido en una base de datos.</a:t>
                      </a:r>
                    </a:p>
                  </a:txBody>
                  <a:tcPr/>
                </a:tc>
                <a:extLst>
                  <a:ext uri="{0D108BD9-81ED-4DB2-BD59-A6C34878D82A}">
                    <a16:rowId xmlns:a16="http://schemas.microsoft.com/office/drawing/2014/main" xmlns="" val="416316035"/>
                  </a:ext>
                </a:extLst>
              </a:tr>
              <a:tr h="1640728">
                <a:tc>
                  <a:txBody>
                    <a:bodyPr/>
                    <a:lstStyle/>
                    <a:p>
                      <a:pPr algn="just"/>
                      <a:r>
                        <a:rPr lang="es-MX" dirty="0"/>
                        <a:t>Actor-2</a:t>
                      </a:r>
                    </a:p>
                  </a:txBody>
                  <a:tcPr/>
                </a:tc>
                <a:tc>
                  <a:txBody>
                    <a:bodyPr/>
                    <a:lstStyle/>
                    <a:p>
                      <a:pPr algn="just"/>
                      <a:r>
                        <a:rPr lang="es-MX" dirty="0"/>
                        <a:t>Mesero</a:t>
                      </a:r>
                    </a:p>
                  </a:txBody>
                  <a:tcPr/>
                </a:tc>
                <a:tc>
                  <a:txBody>
                    <a:bodyPr/>
                    <a:lstStyle/>
                    <a:p>
                      <a:pPr algn="just"/>
                      <a:r>
                        <a:rPr lang="es-MX" dirty="0"/>
                        <a:t>Es la persona que generara la comanda con los comentarios necesarios a partir de la información recibida por el cliente y enviarla a la cocina.</a:t>
                      </a:r>
                    </a:p>
                  </a:txBody>
                  <a:tcPr/>
                </a:tc>
                <a:extLst>
                  <a:ext uri="{0D108BD9-81ED-4DB2-BD59-A6C34878D82A}">
                    <a16:rowId xmlns:a16="http://schemas.microsoft.com/office/drawing/2014/main" xmlns="" val="302409882"/>
                  </a:ext>
                </a:extLst>
              </a:tr>
              <a:tr h="1025455">
                <a:tc>
                  <a:txBody>
                    <a:bodyPr/>
                    <a:lstStyle/>
                    <a:p>
                      <a:pPr algn="just"/>
                      <a:r>
                        <a:rPr lang="es-MX" dirty="0"/>
                        <a:t>Actor-3</a:t>
                      </a:r>
                    </a:p>
                  </a:txBody>
                  <a:tcPr/>
                </a:tc>
                <a:tc>
                  <a:txBody>
                    <a:bodyPr/>
                    <a:lstStyle/>
                    <a:p>
                      <a:pPr algn="just"/>
                      <a:r>
                        <a:rPr lang="es-MX" dirty="0"/>
                        <a:t>Cocinero</a:t>
                      </a:r>
                    </a:p>
                  </a:txBody>
                  <a:tcPr/>
                </a:tc>
                <a:tc>
                  <a:txBody>
                    <a:bodyPr/>
                    <a:lstStyle/>
                    <a:p>
                      <a:pPr algn="just"/>
                      <a:r>
                        <a:rPr lang="es-MX" dirty="0"/>
                        <a:t>Es la persona que se encargara de recibir la comanda y mandar un aviso de que esta lista la comanda</a:t>
                      </a:r>
                    </a:p>
                  </a:txBody>
                  <a:tcPr/>
                </a:tc>
                <a:extLst>
                  <a:ext uri="{0D108BD9-81ED-4DB2-BD59-A6C34878D82A}">
                    <a16:rowId xmlns:a16="http://schemas.microsoft.com/office/drawing/2014/main" xmlns="" val="3761376945"/>
                  </a:ext>
                </a:extLst>
              </a:tr>
            </a:tbl>
          </a:graphicData>
        </a:graphic>
      </p:graphicFrame>
    </p:spTree>
    <p:extLst>
      <p:ext uri="{BB962C8B-B14F-4D97-AF65-F5344CB8AC3E}">
        <p14:creationId xmlns:p14="http://schemas.microsoft.com/office/powerpoint/2010/main" val="404679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xmlns="" id="{BE6613B2-0487-48A5-86BA-1EAF97B03F40}"/>
              </a:ext>
            </a:extLst>
          </p:cNvPr>
          <p:cNvGraphicFramePr>
            <a:graphicFrameLocks noGrp="1"/>
          </p:cNvGraphicFramePr>
          <p:nvPr>
            <p:extLst>
              <p:ext uri="{D42A27DB-BD31-4B8C-83A1-F6EECF244321}">
                <p14:modId xmlns:p14="http://schemas.microsoft.com/office/powerpoint/2010/main" val="1587382634"/>
              </p:ext>
            </p:extLst>
          </p:nvPr>
        </p:nvGraphicFramePr>
        <p:xfrm>
          <a:off x="492954" y="415858"/>
          <a:ext cx="10840571" cy="4606242"/>
        </p:xfrm>
        <a:graphic>
          <a:graphicData uri="http://schemas.openxmlformats.org/drawingml/2006/table">
            <a:tbl>
              <a:tblPr firstRow="1" bandRow="1">
                <a:tableStyleId>{5C22544A-7EE6-4342-B048-85BDC9FD1C3A}</a:tableStyleId>
              </a:tblPr>
              <a:tblGrid>
                <a:gridCol w="1201622">
                  <a:extLst>
                    <a:ext uri="{9D8B030D-6E8A-4147-A177-3AD203B41FA5}">
                      <a16:colId xmlns:a16="http://schemas.microsoft.com/office/drawing/2014/main" xmlns="" val="1801675630"/>
                    </a:ext>
                  </a:extLst>
                </a:gridCol>
                <a:gridCol w="9638949">
                  <a:extLst>
                    <a:ext uri="{9D8B030D-6E8A-4147-A177-3AD203B41FA5}">
                      <a16:colId xmlns:a16="http://schemas.microsoft.com/office/drawing/2014/main" xmlns="" val="2096096264"/>
                    </a:ext>
                  </a:extLst>
                </a:gridCol>
              </a:tblGrid>
              <a:tr h="487115">
                <a:tc>
                  <a:txBody>
                    <a:bodyPr/>
                    <a:lstStyle/>
                    <a:p>
                      <a:r>
                        <a:rPr lang="es-MX" sz="1400" dirty="0">
                          <a:latin typeface="Arial" panose="020B0604020202020204" pitchFamily="34" charset="0"/>
                          <a:cs typeface="Arial" panose="020B0604020202020204" pitchFamily="34" charset="0"/>
                        </a:rPr>
                        <a:t>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CU-1</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712239650"/>
                  </a:ext>
                </a:extLst>
              </a:tr>
              <a:tr h="487115">
                <a:tc>
                  <a:txBody>
                    <a:bodyPr/>
                    <a:lstStyle/>
                    <a:p>
                      <a:r>
                        <a:rPr lang="es-MX" sz="1400" b="1" dirty="0">
                          <a:latin typeface="Arial" panose="020B0604020202020204" pitchFamily="34" charset="0"/>
                          <a:cs typeface="Arial" panose="020B0604020202020204" pitchFamily="34" charset="0"/>
                        </a:rPr>
                        <a:t>Nombre</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Registro de comanda</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72265553"/>
                  </a:ext>
                </a:extLst>
              </a:tr>
              <a:tr h="488416">
                <a:tc>
                  <a:txBody>
                    <a:bodyPr/>
                    <a:lstStyle/>
                    <a:p>
                      <a:r>
                        <a:rPr lang="es-MX" sz="1400" b="1" dirty="0">
                          <a:latin typeface="Arial" panose="020B0604020202020204" pitchFamily="34" charset="0"/>
                          <a:cs typeface="Arial" panose="020B0604020202020204" pitchFamily="34" charset="0"/>
                        </a:rPr>
                        <a:t>Actores</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Mesero, cliente</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83567534"/>
                  </a:ext>
                </a:extLst>
              </a:tr>
              <a:tr h="643842">
                <a:tc>
                  <a:txBody>
                    <a:bodyPr/>
                    <a:lstStyle/>
                    <a:p>
                      <a:r>
                        <a:rPr lang="es-MX" sz="1400" b="1" dirty="0">
                          <a:latin typeface="Arial" panose="020B0604020202020204" pitchFamily="34" charset="0"/>
                          <a:cs typeface="Arial" panose="020B0604020202020204" pitchFamily="34" charset="0"/>
                        </a:rPr>
                        <a:t>Descripción</a:t>
                      </a:r>
                      <a:endParaRPr lang="es-MX" sz="1400" dirty="0">
                        <a:latin typeface="Arial" panose="020B0604020202020204" pitchFamily="34" charset="0"/>
                        <a:cs typeface="Arial" panose="020B0604020202020204" pitchFamily="34" charset="0"/>
                      </a:endParaRPr>
                    </a:p>
                  </a:txBody>
                  <a:tcPr/>
                </a:tc>
                <a:tc>
                  <a:txBody>
                    <a:bodyPr/>
                    <a:lstStyle/>
                    <a:p>
                      <a:r>
                        <a:rPr lang="es-MX" sz="1400" dirty="0">
                          <a:latin typeface="Arial" panose="020B0604020202020204" pitchFamily="34" charset="0"/>
                          <a:cs typeface="Arial" panose="020B0604020202020204" pitchFamily="34" charset="0"/>
                        </a:rPr>
                        <a:t>El mesero registra los pedidos del cliente en la comanda, registra todos los pedidos de la mesa en la comanda y la envía a la cocina.</a:t>
                      </a:r>
                    </a:p>
                  </a:txBody>
                  <a:tcPr/>
                </a:tc>
                <a:extLst>
                  <a:ext uri="{0D108BD9-81ED-4DB2-BD59-A6C34878D82A}">
                    <a16:rowId xmlns:a16="http://schemas.microsoft.com/office/drawing/2014/main" xmlns="" val="1532159878"/>
                  </a:ext>
                </a:extLst>
              </a:tr>
              <a:tr h="286538">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 El mesero registra el platillo del cliente en la comanda</a:t>
                      </a:r>
                    </a:p>
                    <a:p>
                      <a:r>
                        <a:rPr lang="es-MX" sz="1400" dirty="0">
                          <a:latin typeface="Arial" panose="020B0604020202020204" pitchFamily="34" charset="0"/>
                          <a:cs typeface="Arial" panose="020B0604020202020204" pitchFamily="34" charset="0"/>
                        </a:rPr>
                        <a:t>2.- El mesero anexa el numero de mesa</a:t>
                      </a:r>
                    </a:p>
                    <a:p>
                      <a:r>
                        <a:rPr lang="es-MX" sz="1400" dirty="0">
                          <a:latin typeface="Arial" panose="020B0604020202020204" pitchFamily="34" charset="0"/>
                          <a:cs typeface="Arial" panose="020B0604020202020204" pitchFamily="34" charset="0"/>
                        </a:rPr>
                        <a:t>3.- El mesero  envía la comanda a la cocina</a:t>
                      </a:r>
                    </a:p>
                    <a:p>
                      <a:r>
                        <a:rPr lang="es-MX" sz="1400" dirty="0">
                          <a:latin typeface="Arial" panose="020B0604020202020204" pitchFamily="34" charset="0"/>
                          <a:cs typeface="Arial" panose="020B0604020202020204" pitchFamily="34" charset="0"/>
                        </a:rPr>
                        <a:t>4.- El mesero recibe la notificación de que el platillo esta disponible</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821313941"/>
                  </a:ext>
                </a:extLst>
              </a:tr>
              <a:tr h="487115">
                <a:tc>
                  <a:txBody>
                    <a:bodyPr/>
                    <a:lstStyle/>
                    <a:p>
                      <a:r>
                        <a:rPr lang="es-MX" sz="1400" b="1" dirty="0">
                          <a:latin typeface="Arial" panose="020B0604020202020204" pitchFamily="34" charset="0"/>
                          <a:cs typeface="Arial" panose="020B0604020202020204" pitchFamily="34" charset="0"/>
                        </a:rPr>
                        <a:t>Flujo alternativo</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Quitar ingredientes</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533287186"/>
                  </a:ext>
                </a:extLst>
              </a:tr>
              <a:tr h="522464">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1.1.- El mesero agrega comentarios sobre la modificación del platillo</a:t>
                      </a:r>
                    </a:p>
                    <a:p>
                      <a:r>
                        <a:rPr lang="es-MX" sz="1400" dirty="0">
                          <a:latin typeface="Arial" panose="020B0604020202020204" pitchFamily="34" charset="0"/>
                          <a:cs typeface="Arial" panose="020B0604020202020204" pitchFamily="34" charset="0"/>
                        </a:rPr>
                        <a:t>1.2.- El mesero envía la comanda a la cocina</a:t>
                      </a:r>
                    </a:p>
                    <a:p>
                      <a:r>
                        <a:rPr lang="es-MX" sz="1400" dirty="0">
                          <a:latin typeface="Arial" panose="020B0604020202020204" pitchFamily="34" charset="0"/>
                          <a:cs typeface="Arial" panose="020B0604020202020204" pitchFamily="34" charset="0"/>
                        </a:rPr>
                        <a:t>1.3.- El mesero recibe la notificación de que se puede modificar el platillo y esta disponible</a:t>
                      </a:r>
                    </a:p>
                  </a:txBody>
                  <a:tcPr/>
                </a:tc>
                <a:extLst>
                  <a:ext uri="{0D108BD9-81ED-4DB2-BD59-A6C34878D82A}">
                    <a16:rowId xmlns:a16="http://schemas.microsoft.com/office/drawing/2014/main" xmlns="" val="2638741887"/>
                  </a:ext>
                </a:extLst>
              </a:tr>
            </a:tbl>
          </a:graphicData>
        </a:graphic>
      </p:graphicFrame>
    </p:spTree>
    <p:extLst>
      <p:ext uri="{BB962C8B-B14F-4D97-AF65-F5344CB8AC3E}">
        <p14:creationId xmlns:p14="http://schemas.microsoft.com/office/powerpoint/2010/main" val="2132746647"/>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2546</TotalTime>
  <Words>1834</Words>
  <Application>Microsoft Office PowerPoint</Application>
  <PresentationFormat>Personalizado</PresentationFormat>
  <Paragraphs>187</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Retrospección</vt:lpstr>
      <vt:lpstr>LA TRANKERA Equipo Dinamita</vt:lpstr>
      <vt:lpstr>Proyecto software</vt:lpstr>
      <vt:lpstr>Requisitos </vt:lpstr>
      <vt:lpstr>Requisitos funcionales de usuario</vt:lpstr>
      <vt:lpstr>Requisitos funcionales del sistema(después del mapeo) </vt:lpstr>
      <vt:lpstr>Requisitos no funcionales </vt:lpstr>
      <vt:lpstr>Casos de uso</vt:lpstr>
      <vt:lpstr>Actores del sistema</vt:lpstr>
      <vt:lpstr>Presentación de PowerPoint</vt:lpstr>
      <vt:lpstr>Presentación de PowerPoint</vt:lpstr>
      <vt:lpstr>Presentación de PowerPoint</vt:lpstr>
      <vt:lpstr>Diagrama de casos de uso</vt:lpstr>
      <vt:lpstr>Modularidad</vt:lpstr>
      <vt:lpstr>Modularidad</vt:lpstr>
      <vt:lpstr>Modularidad</vt:lpstr>
      <vt:lpstr>Entradas </vt:lpstr>
      <vt:lpstr>Procesos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Proceso de desarrollo</vt:lpstr>
      <vt:lpstr>Proceso de desarrollo</vt:lpstr>
      <vt:lpstr>Métrica de contribución individual</vt:lpstr>
      <vt:lpstr>Métricas y tabla de contribución individual(Actualizada)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programacaion</dc:title>
  <dc:creator>Carlos Avila Criollo</dc:creator>
  <cp:lastModifiedBy>HP</cp:lastModifiedBy>
  <cp:revision>84</cp:revision>
  <dcterms:created xsi:type="dcterms:W3CDTF">2018-02-23T00:43:11Z</dcterms:created>
  <dcterms:modified xsi:type="dcterms:W3CDTF">2018-05-21T01:44:45Z</dcterms:modified>
</cp:coreProperties>
</file>