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74" r:id="rId6"/>
    <p:sldId id="275" r:id="rId7"/>
    <p:sldId id="276" r:id="rId8"/>
    <p:sldId id="259" r:id="rId9"/>
    <p:sldId id="272" r:id="rId10"/>
    <p:sldId id="260" r:id="rId11"/>
    <p:sldId id="264" r:id="rId12"/>
    <p:sldId id="280" r:id="rId13"/>
    <p:sldId id="281" r:id="rId14"/>
    <p:sldId id="278" r:id="rId15"/>
    <p:sldId id="266" r:id="rId16"/>
    <p:sldId id="263" r:id="rId17"/>
    <p:sldId id="269" r:id="rId18"/>
    <p:sldId id="268" r:id="rId19"/>
    <p:sldId id="279" r:id="rId20"/>
    <p:sldId id="271" r:id="rId21"/>
    <p:sldId id="262"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p:normalViewPr>
  <p:slideViewPr>
    <p:cSldViewPr snapToGrid="0">
      <p:cViewPr varScale="1">
        <p:scale>
          <a:sx n="114" d="100"/>
          <a:sy n="114" d="100"/>
        </p:scale>
        <p:origin x="3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30/04/2018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26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30/04/2018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24470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30/04/2018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301071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30/04/2018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7858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8908EC0-F197-4ED4-B266-E6CFE1F5BA85}" type="datetimeFigureOut">
              <a:rPr lang="es-MX" smtClean="0"/>
              <a:t>30/04/2018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23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8908EC0-F197-4ED4-B266-E6CFE1F5BA85}" type="datetimeFigureOut">
              <a:rPr lang="es-MX" smtClean="0"/>
              <a:t>30/04/2018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40887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8908EC0-F197-4ED4-B266-E6CFE1F5BA85}" type="datetimeFigureOut">
              <a:rPr lang="es-MX" smtClean="0"/>
              <a:t>30/04/2018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411455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8908EC0-F197-4ED4-B266-E6CFE1F5BA85}" type="datetimeFigureOut">
              <a:rPr lang="es-MX" smtClean="0"/>
              <a:t>30/04/2018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364538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908EC0-F197-4ED4-B266-E6CFE1F5BA85}" type="datetimeFigureOut">
              <a:rPr lang="es-MX" smtClean="0"/>
              <a:t>30/04/2018</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220664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908EC0-F197-4ED4-B266-E6CFE1F5BA85}" type="datetimeFigureOut">
              <a:rPr lang="es-MX" smtClean="0"/>
              <a:t>30/04/2018</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E42C38-F758-4098-AB21-658264A7E43E}" type="slidenum">
              <a:rPr lang="es-MX" smtClean="0"/>
              <a:t>‹Nº›</a:t>
            </a:fld>
            <a:endParaRPr lang="es-MX"/>
          </a:p>
        </p:txBody>
      </p:sp>
    </p:spTree>
    <p:extLst>
      <p:ext uri="{BB962C8B-B14F-4D97-AF65-F5344CB8AC3E}">
        <p14:creationId xmlns:p14="http://schemas.microsoft.com/office/powerpoint/2010/main" val="346604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8908EC0-F197-4ED4-B266-E6CFE1F5BA85}" type="datetimeFigureOut">
              <a:rPr lang="es-MX" smtClean="0"/>
              <a:t>30/04/2018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64878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908EC0-F197-4ED4-B266-E6CFE1F5BA85}" type="datetimeFigureOut">
              <a:rPr lang="es-MX" smtClean="0"/>
              <a:t>30/04/2018</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E42C38-F758-4098-AB21-658264A7E43E}"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68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0C600-5CB5-4F78-941E-8AA0CDF5157C}"/>
              </a:ext>
            </a:extLst>
          </p:cNvPr>
          <p:cNvSpPr>
            <a:spLocks noGrp="1"/>
          </p:cNvSpPr>
          <p:nvPr>
            <p:ph type="ctrTitle"/>
          </p:nvPr>
        </p:nvSpPr>
        <p:spPr>
          <a:xfrm>
            <a:off x="1100051" y="1495781"/>
            <a:ext cx="10058400" cy="2169141"/>
          </a:xfrm>
        </p:spPr>
        <p:txBody>
          <a:bodyPr>
            <a:normAutofit/>
          </a:bodyPr>
          <a:lstStyle/>
          <a:p>
            <a:r>
              <a:rPr lang="es-MX" dirty="0"/>
              <a:t>LA TRANKERA</a:t>
            </a:r>
            <a:br>
              <a:rPr lang="es-MX" dirty="0"/>
            </a:br>
            <a:r>
              <a:rPr lang="es-MX" sz="4400" dirty="0"/>
              <a:t>Equipo Dinamita</a:t>
            </a:r>
            <a:endParaRPr lang="es-MX" dirty="0"/>
          </a:p>
        </p:txBody>
      </p:sp>
      <p:sp>
        <p:nvSpPr>
          <p:cNvPr id="3" name="Subtítulo 2">
            <a:extLst>
              <a:ext uri="{FF2B5EF4-FFF2-40B4-BE49-F238E27FC236}">
                <a16:creationId xmlns:a16="http://schemas.microsoft.com/office/drawing/2014/main" id="{603BF9E4-83AE-41F3-906B-C392B34B8CA7}"/>
              </a:ext>
            </a:extLst>
          </p:cNvPr>
          <p:cNvSpPr>
            <a:spLocks noGrp="1"/>
          </p:cNvSpPr>
          <p:nvPr>
            <p:ph type="subTitle" idx="1"/>
          </p:nvPr>
        </p:nvSpPr>
        <p:spPr>
          <a:xfrm>
            <a:off x="1100051" y="4357430"/>
            <a:ext cx="10058400" cy="2013358"/>
          </a:xfrm>
        </p:spPr>
        <p:txBody>
          <a:bodyPr>
            <a:normAutofit/>
          </a:bodyPr>
          <a:lstStyle/>
          <a:p>
            <a:r>
              <a:rPr lang="es-MX" dirty="0"/>
              <a:t>Carlos Eduardo Avila Criollo</a:t>
            </a:r>
          </a:p>
          <a:p>
            <a:r>
              <a:rPr lang="es-MX" dirty="0"/>
              <a:t>José de la Rosa Baeza Pérez</a:t>
            </a:r>
          </a:p>
          <a:p>
            <a:r>
              <a:rPr lang="es-MX" dirty="0"/>
              <a:t>Sebastián Echeverria López</a:t>
            </a:r>
          </a:p>
          <a:p>
            <a:r>
              <a:rPr lang="es-MX" dirty="0"/>
              <a:t>Rigel Bustamante Lara</a:t>
            </a:r>
          </a:p>
        </p:txBody>
      </p:sp>
    </p:spTree>
    <p:extLst>
      <p:ext uri="{BB962C8B-B14F-4D97-AF65-F5344CB8AC3E}">
        <p14:creationId xmlns:p14="http://schemas.microsoft.com/office/powerpoint/2010/main" val="419139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B0BD7-A654-4E2C-B34E-F4F497C9D4F2}"/>
              </a:ext>
            </a:extLst>
          </p:cNvPr>
          <p:cNvSpPr>
            <a:spLocks noGrp="1"/>
          </p:cNvSpPr>
          <p:nvPr>
            <p:ph type="title"/>
          </p:nvPr>
        </p:nvSpPr>
        <p:spPr/>
        <p:txBody>
          <a:bodyPr/>
          <a:lstStyle/>
          <a:p>
            <a:r>
              <a:rPr lang="es-MX" dirty="0"/>
              <a:t>Requisitos no funcionales </a:t>
            </a:r>
          </a:p>
        </p:txBody>
      </p:sp>
      <p:graphicFrame>
        <p:nvGraphicFramePr>
          <p:cNvPr id="4" name="Tabla 3">
            <a:extLst>
              <a:ext uri="{FF2B5EF4-FFF2-40B4-BE49-F238E27FC236}">
                <a16:creationId xmlns:a16="http://schemas.microsoft.com/office/drawing/2014/main" id="{591D463C-96A2-44D7-A794-EA33E2BCB270}"/>
              </a:ext>
            </a:extLst>
          </p:cNvPr>
          <p:cNvGraphicFramePr>
            <a:graphicFrameLocks noGrp="1"/>
          </p:cNvGraphicFramePr>
          <p:nvPr>
            <p:extLst>
              <p:ext uri="{D42A27DB-BD31-4B8C-83A1-F6EECF244321}">
                <p14:modId xmlns:p14="http://schemas.microsoft.com/office/powerpoint/2010/main" val="285172715"/>
              </p:ext>
            </p:extLst>
          </p:nvPr>
        </p:nvGraphicFramePr>
        <p:xfrm>
          <a:off x="1096963" y="1846262"/>
          <a:ext cx="10058400" cy="3269855"/>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1149568407"/>
                    </a:ext>
                  </a:extLst>
                </a:gridCol>
                <a:gridCol w="9200728">
                  <a:extLst>
                    <a:ext uri="{9D8B030D-6E8A-4147-A177-3AD203B41FA5}">
                      <a16:colId xmlns:a16="http://schemas.microsoft.com/office/drawing/2014/main" val="3743048293"/>
                    </a:ext>
                  </a:extLst>
                </a:gridCol>
              </a:tblGrid>
              <a:tr h="525955">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331623925"/>
                  </a:ext>
                </a:extLst>
              </a:tr>
              <a:tr h="525955">
                <a:tc>
                  <a:txBody>
                    <a:bodyPr/>
                    <a:lstStyle/>
                    <a:p>
                      <a:r>
                        <a:rPr lang="es-MX" dirty="0"/>
                        <a:t>RSNF-1</a:t>
                      </a:r>
                    </a:p>
                  </a:txBody>
                  <a:tcPr/>
                </a:tc>
                <a:tc>
                  <a:txBody>
                    <a:bodyPr/>
                    <a:lstStyle/>
                    <a:p>
                      <a:r>
                        <a:rPr lang="es-MX" dirty="0"/>
                        <a:t>La comanda no demorara mas de 10 segundos en llegar a la cocina</a:t>
                      </a:r>
                    </a:p>
                  </a:txBody>
                  <a:tcPr/>
                </a:tc>
                <a:extLst>
                  <a:ext uri="{0D108BD9-81ED-4DB2-BD59-A6C34878D82A}">
                    <a16:rowId xmlns:a16="http://schemas.microsoft.com/office/drawing/2014/main" val="3078719476"/>
                  </a:ext>
                </a:extLst>
              </a:tr>
              <a:tr h="525955">
                <a:tc>
                  <a:txBody>
                    <a:bodyPr/>
                    <a:lstStyle/>
                    <a:p>
                      <a:r>
                        <a:rPr lang="es-MX" dirty="0"/>
                        <a:t>RSNF-2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programa no calculara el total de las ventas</a:t>
                      </a:r>
                    </a:p>
                  </a:txBody>
                  <a:tcPr/>
                </a:tc>
                <a:extLst>
                  <a:ext uri="{0D108BD9-81ED-4DB2-BD59-A6C34878D82A}">
                    <a16:rowId xmlns:a16="http://schemas.microsoft.com/office/drawing/2014/main" val="10002"/>
                  </a:ext>
                </a:extLst>
              </a:tr>
              <a:tr h="525955">
                <a:tc>
                  <a:txBody>
                    <a:bodyPr/>
                    <a:lstStyle/>
                    <a:p>
                      <a:r>
                        <a:rPr lang="es-MX" dirty="0"/>
                        <a:t>RSNF-3</a:t>
                      </a:r>
                    </a:p>
                  </a:txBody>
                  <a:tcPr/>
                </a:tc>
                <a:tc>
                  <a:txBody>
                    <a:bodyPr/>
                    <a:lstStyle/>
                    <a:p>
                      <a:r>
                        <a:rPr lang="es-MX" dirty="0"/>
                        <a:t>El programa funcionara correctamente en el 90% de los casos</a:t>
                      </a:r>
                    </a:p>
                  </a:txBody>
                  <a:tcPr/>
                </a:tc>
                <a:extLst>
                  <a:ext uri="{0D108BD9-81ED-4DB2-BD59-A6C34878D82A}">
                    <a16:rowId xmlns:a16="http://schemas.microsoft.com/office/drawing/2014/main" val="257710737"/>
                  </a:ext>
                </a:extLst>
              </a:tr>
              <a:tr h="611118">
                <a:tc>
                  <a:txBody>
                    <a:bodyPr/>
                    <a:lstStyle/>
                    <a:p>
                      <a:r>
                        <a:rPr lang="es-MX" dirty="0"/>
                        <a:t>RSNF-4</a:t>
                      </a:r>
                    </a:p>
                  </a:txBody>
                  <a:tcPr/>
                </a:tc>
                <a:tc>
                  <a:txBody>
                    <a:bodyPr/>
                    <a:lstStyle/>
                    <a:p>
                      <a:r>
                        <a:rPr lang="es-MX" dirty="0"/>
                        <a:t>El programa no registrara que productos se vendieron</a:t>
                      </a:r>
                    </a:p>
                    <a:p>
                      <a:endParaRPr lang="es-MX" dirty="0"/>
                    </a:p>
                  </a:txBody>
                  <a:tcPr/>
                </a:tc>
                <a:extLst>
                  <a:ext uri="{0D108BD9-81ED-4DB2-BD59-A6C34878D82A}">
                    <a16:rowId xmlns:a16="http://schemas.microsoft.com/office/drawing/2014/main" val="10004"/>
                  </a:ext>
                </a:extLst>
              </a:tr>
              <a:tr h="525955">
                <a:tc>
                  <a:txBody>
                    <a:bodyPr/>
                    <a:lstStyle/>
                    <a:p>
                      <a:r>
                        <a:rPr lang="es-MX" dirty="0"/>
                        <a:t>RSNF-5</a:t>
                      </a:r>
                    </a:p>
                  </a:txBody>
                  <a:tcPr/>
                </a:tc>
                <a:tc>
                  <a:txBody>
                    <a:bodyPr/>
                    <a:lstStyle/>
                    <a:p>
                      <a:r>
                        <a:rPr lang="es-MX" dirty="0"/>
                        <a:t>La notificación de la cocina no tardara mas de 10 segundos en llegar</a:t>
                      </a:r>
                    </a:p>
                  </a:txBody>
                  <a:tcPr/>
                </a:tc>
                <a:extLst>
                  <a:ext uri="{0D108BD9-81ED-4DB2-BD59-A6C34878D82A}">
                    <a16:rowId xmlns:a16="http://schemas.microsoft.com/office/drawing/2014/main" val="2348011578"/>
                  </a:ext>
                </a:extLst>
              </a:tr>
            </a:tbl>
          </a:graphicData>
        </a:graphic>
      </p:graphicFrame>
    </p:spTree>
    <p:extLst>
      <p:ext uri="{BB962C8B-B14F-4D97-AF65-F5344CB8AC3E}">
        <p14:creationId xmlns:p14="http://schemas.microsoft.com/office/powerpoint/2010/main" val="217067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0902" y="824719"/>
            <a:ext cx="10058400" cy="795222"/>
          </a:xfrm>
        </p:spPr>
        <p:txBody>
          <a:bodyPr>
            <a:noAutofit/>
          </a:bodyPr>
          <a:lstStyle/>
          <a:p>
            <a:r>
              <a:rPr lang="es-MX" sz="4000" dirty="0">
                <a:latin typeface="Arial" panose="020B0604020202020204" pitchFamily="34" charset="0"/>
                <a:cs typeface="Arial" panose="020B0604020202020204" pitchFamily="34" charset="0"/>
              </a:rPr>
              <a:t>Métricas y tabla de contribución individual(Actualizada)</a:t>
            </a:r>
          </a:p>
        </p:txBody>
      </p:sp>
      <p:sp>
        <p:nvSpPr>
          <p:cNvPr id="3" name="CuadroTexto 2">
            <a:extLst>
              <a:ext uri="{FF2B5EF4-FFF2-40B4-BE49-F238E27FC236}">
                <a16:creationId xmlns:a16="http://schemas.microsoft.com/office/drawing/2014/main" id="{4113D949-D193-464C-AF1C-13162304EE1C}"/>
              </a:ext>
            </a:extLst>
          </p:cNvPr>
          <p:cNvSpPr txBox="1"/>
          <p:nvPr/>
        </p:nvSpPr>
        <p:spPr>
          <a:xfrm>
            <a:off x="1097280" y="1728132"/>
            <a:ext cx="10058400" cy="646331"/>
          </a:xfrm>
          <a:prstGeom prst="rect">
            <a:avLst/>
          </a:prstGeom>
          <a:noFill/>
        </p:spPr>
        <p:txBody>
          <a:bodyPr wrap="square" rtlCol="0">
            <a:spAutoFit/>
          </a:bodyPr>
          <a:lstStyle/>
          <a:p>
            <a:r>
              <a:rPr lang="es-MX" dirty="0"/>
              <a:t>Esta métrica se basa en las asistencias de cada uno de los integrantes del equipo a las reuniones de trabajo para avanzar en el proyecto.</a:t>
            </a:r>
          </a:p>
        </p:txBody>
      </p:sp>
      <p:graphicFrame>
        <p:nvGraphicFramePr>
          <p:cNvPr id="7" name="Tabla 6">
            <a:extLst>
              <a:ext uri="{FF2B5EF4-FFF2-40B4-BE49-F238E27FC236}">
                <a16:creationId xmlns:a16="http://schemas.microsoft.com/office/drawing/2014/main" id="{3CFE37E1-BD9B-434E-9FA0-90D39D67824D}"/>
              </a:ext>
            </a:extLst>
          </p:cNvPr>
          <p:cNvGraphicFramePr>
            <a:graphicFrameLocks noGrp="1"/>
          </p:cNvGraphicFramePr>
          <p:nvPr>
            <p:extLst>
              <p:ext uri="{D42A27DB-BD31-4B8C-83A1-F6EECF244321}">
                <p14:modId xmlns:p14="http://schemas.microsoft.com/office/powerpoint/2010/main" val="3880096991"/>
              </p:ext>
            </p:extLst>
          </p:nvPr>
        </p:nvGraphicFramePr>
        <p:xfrm>
          <a:off x="637563" y="2306972"/>
          <a:ext cx="11065078" cy="3875716"/>
        </p:xfrm>
        <a:graphic>
          <a:graphicData uri="http://schemas.openxmlformats.org/drawingml/2006/table">
            <a:tbl>
              <a:tblPr firstRow="1" bandRow="1">
                <a:tableStyleId>{5C22544A-7EE6-4342-B048-85BDC9FD1C3A}</a:tableStyleId>
              </a:tblPr>
              <a:tblGrid>
                <a:gridCol w="2271078">
                  <a:extLst>
                    <a:ext uri="{9D8B030D-6E8A-4147-A177-3AD203B41FA5}">
                      <a16:colId xmlns:a16="http://schemas.microsoft.com/office/drawing/2014/main" val="2537880461"/>
                    </a:ext>
                  </a:extLst>
                </a:gridCol>
                <a:gridCol w="5737659">
                  <a:extLst>
                    <a:ext uri="{9D8B030D-6E8A-4147-A177-3AD203B41FA5}">
                      <a16:colId xmlns:a16="http://schemas.microsoft.com/office/drawing/2014/main" val="2195028929"/>
                    </a:ext>
                  </a:extLst>
                </a:gridCol>
                <a:gridCol w="1706639">
                  <a:extLst>
                    <a:ext uri="{9D8B030D-6E8A-4147-A177-3AD203B41FA5}">
                      <a16:colId xmlns:a16="http://schemas.microsoft.com/office/drawing/2014/main" val="1604773796"/>
                    </a:ext>
                  </a:extLst>
                </a:gridCol>
                <a:gridCol w="1349702">
                  <a:extLst>
                    <a:ext uri="{9D8B030D-6E8A-4147-A177-3AD203B41FA5}">
                      <a16:colId xmlns:a16="http://schemas.microsoft.com/office/drawing/2014/main" val="1379629953"/>
                    </a:ext>
                  </a:extLst>
                </a:gridCol>
              </a:tblGrid>
              <a:tr h="501420">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Nombres</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Contribución</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Asistencia/hrs</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Porcentaje</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317739183"/>
                  </a:ext>
                </a:extLst>
              </a:tr>
              <a:tr h="843574">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Carlos Eduardo Avila Criollo</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Requerimientos, proceso de desarrollo, codificación, documentación, investigación</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14/15, 28hrs</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24.13%</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267087456"/>
                  </a:ext>
                </a:extLst>
              </a:tr>
              <a:tr h="843574">
                <a:tc>
                  <a:txBody>
                    <a:bodyPr/>
                    <a:lstStyle/>
                    <a:p>
                      <a:pPr algn="ctr">
                        <a:lnSpc>
                          <a:spcPct val="107000"/>
                        </a:lnSpc>
                        <a:spcAft>
                          <a:spcPts val="800"/>
                        </a:spcAft>
                      </a:pPr>
                      <a:r>
                        <a:rPr lang="fr-FR" sz="1400">
                          <a:effectLst/>
                          <a:latin typeface="Arial" panose="020B0604020202020204" pitchFamily="34" charset="0"/>
                          <a:cs typeface="Arial" panose="020B0604020202020204" pitchFamily="34" charset="0"/>
                        </a:rPr>
                        <a:t>José de la Rosa Baeza Pérez</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Idea principal, acceso con el cliente, casos de uso, codificación, investigación, administración del repositorio</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15/15, 30hrs</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25.86%</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580821521"/>
                  </a:ext>
                </a:extLst>
              </a:tr>
              <a:tr h="843574">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Sebastián Echeverria López</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Requerimientos, casos de uso, codificación, investigación, documentación</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15/15, 30hrs</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24.13%</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036135123"/>
                  </a:ext>
                </a:extLst>
              </a:tr>
              <a:tr h="843574">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Rigen Bustamante Lara</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Requerimientos, proceso de desarrollo, casos de uso, investigación, codificación, </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a:effectLst/>
                          <a:latin typeface="Arial" panose="020B0604020202020204" pitchFamily="34" charset="0"/>
                          <a:cs typeface="Arial" panose="020B0604020202020204" pitchFamily="34" charset="0"/>
                        </a:rPr>
                        <a:t>14/15, 28hrs</a:t>
                      </a:r>
                      <a:endParaRPr lang="es-MX" sz="1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800"/>
                        </a:spcAft>
                      </a:pPr>
                      <a:r>
                        <a:rPr lang="es-MX" sz="1400" dirty="0">
                          <a:effectLst/>
                          <a:latin typeface="Arial" panose="020B0604020202020204" pitchFamily="34" charset="0"/>
                          <a:cs typeface="Arial" panose="020B0604020202020204" pitchFamily="34" charset="0"/>
                        </a:rPr>
                        <a:t>25.86%</a:t>
                      </a:r>
                      <a:endParaRPr lang="es-MX" sz="1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258007238"/>
                  </a:ext>
                </a:extLst>
              </a:tr>
            </a:tbl>
          </a:graphicData>
        </a:graphic>
      </p:graphicFrame>
    </p:spTree>
    <p:extLst>
      <p:ext uri="{BB962C8B-B14F-4D97-AF65-F5344CB8AC3E}">
        <p14:creationId xmlns:p14="http://schemas.microsoft.com/office/powerpoint/2010/main" val="367913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BF16F-4159-4D65-865E-194EDB728171}"/>
              </a:ext>
            </a:extLst>
          </p:cNvPr>
          <p:cNvSpPr>
            <a:spLocks noGrp="1"/>
          </p:cNvSpPr>
          <p:nvPr>
            <p:ph type="title"/>
          </p:nvPr>
        </p:nvSpPr>
        <p:spPr>
          <a:xfrm>
            <a:off x="1156003" y="176169"/>
            <a:ext cx="10058400" cy="680347"/>
          </a:xfrm>
        </p:spPr>
        <p:txBody>
          <a:bodyPr>
            <a:normAutofit/>
          </a:bodyPr>
          <a:lstStyle/>
          <a:p>
            <a:r>
              <a:rPr lang="es-MX" sz="3200" dirty="0">
                <a:latin typeface="Arial" panose="020B0604020202020204" pitchFamily="34" charset="0"/>
                <a:cs typeface="Arial" panose="020B0604020202020204" pitchFamily="34" charset="0"/>
              </a:rPr>
              <a:t>Mapeo de requisitos de usuario</a:t>
            </a:r>
          </a:p>
        </p:txBody>
      </p:sp>
      <p:graphicFrame>
        <p:nvGraphicFramePr>
          <p:cNvPr id="4" name="Marcador de contenido 3">
            <a:extLst>
              <a:ext uri="{FF2B5EF4-FFF2-40B4-BE49-F238E27FC236}">
                <a16:creationId xmlns:a16="http://schemas.microsoft.com/office/drawing/2014/main" id="{4EDED9A3-3930-4C2A-8FE0-A48A15F1EA2A}"/>
              </a:ext>
            </a:extLst>
          </p:cNvPr>
          <p:cNvGraphicFramePr>
            <a:graphicFrameLocks noGrp="1"/>
          </p:cNvGraphicFramePr>
          <p:nvPr>
            <p:ph idx="1"/>
            <p:extLst>
              <p:ext uri="{D42A27DB-BD31-4B8C-83A1-F6EECF244321}">
                <p14:modId xmlns:p14="http://schemas.microsoft.com/office/powerpoint/2010/main" val="4173516584"/>
              </p:ext>
            </p:extLst>
          </p:nvPr>
        </p:nvGraphicFramePr>
        <p:xfrm>
          <a:off x="546683" y="865744"/>
          <a:ext cx="11098634" cy="5655982"/>
        </p:xfrm>
        <a:graphic>
          <a:graphicData uri="http://schemas.openxmlformats.org/drawingml/2006/table">
            <a:tbl>
              <a:tblPr firstRow="1" bandRow="1">
                <a:tableStyleId>{5C22544A-7EE6-4342-B048-85BDC9FD1C3A}</a:tableStyleId>
              </a:tblPr>
              <a:tblGrid>
                <a:gridCol w="946373">
                  <a:extLst>
                    <a:ext uri="{9D8B030D-6E8A-4147-A177-3AD203B41FA5}">
                      <a16:colId xmlns:a16="http://schemas.microsoft.com/office/drawing/2014/main" val="2075524488"/>
                    </a:ext>
                  </a:extLst>
                </a:gridCol>
                <a:gridCol w="10152261">
                  <a:extLst>
                    <a:ext uri="{9D8B030D-6E8A-4147-A177-3AD203B41FA5}">
                      <a16:colId xmlns:a16="http://schemas.microsoft.com/office/drawing/2014/main" val="3729042561"/>
                    </a:ext>
                  </a:extLst>
                </a:gridCol>
              </a:tblGrid>
              <a:tr h="408387">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2568410408"/>
                  </a:ext>
                </a:extLst>
              </a:tr>
              <a:tr h="686905">
                <a:tc>
                  <a:txBody>
                    <a:bodyPr/>
                    <a:lstStyle/>
                    <a:p>
                      <a:r>
                        <a:rPr lang="es-MX" dirty="0"/>
                        <a:t>RS-1</a:t>
                      </a:r>
                    </a:p>
                  </a:txBody>
                  <a:tcPr/>
                </a:tc>
                <a:tc>
                  <a:txBody>
                    <a:bodyPr/>
                    <a:lstStyle/>
                    <a:p>
                      <a:r>
                        <a:rPr lang="es-MX" dirty="0"/>
                        <a:t>El cocinero podrá bloquear los elementos del menú que ya no estén disponibles</a:t>
                      </a:r>
                    </a:p>
                    <a:p>
                      <a:r>
                        <a:rPr lang="es-MX" dirty="0">
                          <a:solidFill>
                            <a:srgbClr val="FF0000"/>
                          </a:solidFill>
                        </a:rPr>
                        <a:t>Por implementación no bloquea el producto mas si puede comentar que productos hay y que productos no hay</a:t>
                      </a:r>
                    </a:p>
                  </a:txBody>
                  <a:tcPr/>
                </a:tc>
                <a:extLst>
                  <a:ext uri="{0D108BD9-81ED-4DB2-BD59-A6C34878D82A}">
                    <a16:rowId xmlns:a16="http://schemas.microsoft.com/office/drawing/2014/main" val="2186408934"/>
                  </a:ext>
                </a:extLst>
              </a:tr>
              <a:tr h="646295">
                <a:tc>
                  <a:txBody>
                    <a:bodyPr/>
                    <a:lstStyle/>
                    <a:p>
                      <a:r>
                        <a:rPr lang="es-MX" dirty="0"/>
                        <a:t>RS-2</a:t>
                      </a:r>
                    </a:p>
                  </a:txBody>
                  <a:tcPr/>
                </a:tc>
                <a:tc>
                  <a:txBody>
                    <a:bodyPr/>
                    <a:lstStyle/>
                    <a:p>
                      <a:r>
                        <a:rPr lang="es-MX" dirty="0"/>
                        <a:t>El mesero podrá agregar el numero de la mesa de la comanda enviada</a:t>
                      </a:r>
                    </a:p>
                    <a:p>
                      <a:r>
                        <a:rPr lang="es-MX" dirty="0">
                          <a:solidFill>
                            <a:srgbClr val="FF0000"/>
                          </a:solidFill>
                        </a:rPr>
                        <a:t>Esto se implemento como un comentario con el numero de mesa</a:t>
                      </a:r>
                    </a:p>
                  </a:txBody>
                  <a:tcPr/>
                </a:tc>
                <a:extLst>
                  <a:ext uri="{0D108BD9-81ED-4DB2-BD59-A6C34878D82A}">
                    <a16:rowId xmlns:a16="http://schemas.microsoft.com/office/drawing/2014/main" val="887829449"/>
                  </a:ext>
                </a:extLst>
              </a:tr>
              <a:tr h="1200262">
                <a:tc>
                  <a:txBody>
                    <a:bodyPr/>
                    <a:lstStyle/>
                    <a:p>
                      <a:r>
                        <a:rPr lang="es-MX" dirty="0"/>
                        <a:t>RS-3</a:t>
                      </a:r>
                    </a:p>
                  </a:txBody>
                  <a:tcPr/>
                </a:tc>
                <a:tc>
                  <a:txBody>
                    <a:bodyPr/>
                    <a:lstStyle/>
                    <a:p>
                      <a:r>
                        <a:rPr lang="es-MX" dirty="0"/>
                        <a:t>El mesero podrá</a:t>
                      </a:r>
                      <a:r>
                        <a:rPr lang="es-MX" baseline="0" dirty="0"/>
                        <a:t> mandar la comanda al cocinero</a:t>
                      </a:r>
                    </a:p>
                    <a:p>
                      <a:r>
                        <a:rPr lang="es-MX" baseline="0" dirty="0">
                          <a:solidFill>
                            <a:srgbClr val="FF0000"/>
                          </a:solidFill>
                        </a:rPr>
                        <a:t>El programa crea un archivo .</a:t>
                      </a:r>
                      <a:r>
                        <a:rPr lang="es-MX" baseline="0" dirty="0" err="1">
                          <a:solidFill>
                            <a:srgbClr val="FF0000"/>
                          </a:solidFill>
                        </a:rPr>
                        <a:t>txt</a:t>
                      </a:r>
                      <a:r>
                        <a:rPr lang="es-MX" baseline="0" dirty="0">
                          <a:solidFill>
                            <a:srgbClr val="FF0000"/>
                          </a:solidFill>
                        </a:rPr>
                        <a:t> con la información de la mesa y su pedido, este archivo se va borrando y modificando en cada una de las comandas, este archivo se imprimirá en una pantallas en la cocina, y enviara un pitido cuando la comanda sea actualizada</a:t>
                      </a:r>
                      <a:endParaRPr lang="es-MX" dirty="0">
                        <a:solidFill>
                          <a:srgbClr val="FF0000"/>
                        </a:solidFill>
                      </a:endParaRPr>
                    </a:p>
                  </a:txBody>
                  <a:tcPr/>
                </a:tc>
                <a:extLst>
                  <a:ext uri="{0D108BD9-81ED-4DB2-BD59-A6C34878D82A}">
                    <a16:rowId xmlns:a16="http://schemas.microsoft.com/office/drawing/2014/main" val="968316728"/>
                  </a:ext>
                </a:extLst>
              </a:tr>
              <a:tr h="923279">
                <a:tc>
                  <a:txBody>
                    <a:bodyPr/>
                    <a:lstStyle/>
                    <a:p>
                      <a:r>
                        <a:rPr lang="es-MX" dirty="0"/>
                        <a:t>RS-4</a:t>
                      </a:r>
                    </a:p>
                  </a:txBody>
                  <a:tcPr/>
                </a:tc>
                <a:tc>
                  <a:txBody>
                    <a:bodyPr/>
                    <a:lstStyle/>
                    <a:p>
                      <a:r>
                        <a:rPr lang="es-MX" sz="1800" b="1" kern="1200" dirty="0">
                          <a:solidFill>
                            <a:schemeClr val="dk1"/>
                          </a:solidFill>
                          <a:effectLst/>
                          <a:latin typeface="+mn-lt"/>
                          <a:ea typeface="+mn-ea"/>
                          <a:cs typeface="+mn-cs"/>
                        </a:rPr>
                        <a:t> </a:t>
                      </a:r>
                      <a:r>
                        <a:rPr lang="es-MX" dirty="0"/>
                        <a:t>El cocinero podrá enviar una notificación cuando la comanda este lista</a:t>
                      </a:r>
                    </a:p>
                    <a:p>
                      <a:r>
                        <a:rPr lang="es-MX" dirty="0">
                          <a:solidFill>
                            <a:srgbClr val="FF0000"/>
                          </a:solidFill>
                        </a:rPr>
                        <a:t>Habrá una opción de manejo de comandas donde se puede enviar un pitido con un comentario de la comanda que esta lista</a:t>
                      </a:r>
                    </a:p>
                  </a:txBody>
                  <a:tcPr/>
                </a:tc>
                <a:extLst>
                  <a:ext uri="{0D108BD9-81ED-4DB2-BD59-A6C34878D82A}">
                    <a16:rowId xmlns:a16="http://schemas.microsoft.com/office/drawing/2014/main" val="2131332683"/>
                  </a:ext>
                </a:extLst>
              </a:tr>
              <a:tr h="923279">
                <a:tc>
                  <a:txBody>
                    <a:bodyPr/>
                    <a:lstStyle/>
                    <a:p>
                      <a:r>
                        <a:rPr lang="es-MX" dirty="0"/>
                        <a:t>RS-5</a:t>
                      </a:r>
                    </a:p>
                  </a:txBody>
                  <a:tcPr/>
                </a:tc>
                <a:tc>
                  <a:txBody>
                    <a:bodyPr/>
                    <a:lstStyle/>
                    <a:p>
                      <a:r>
                        <a:rPr lang="es-MX" dirty="0"/>
                        <a:t>El cocinero podrá eliminar las comandas que ya se realizaron de su base de datos</a:t>
                      </a:r>
                      <a:endParaRPr lang="es-MX" dirty="0">
                        <a:solidFill>
                          <a:srgbClr val="FF0000"/>
                        </a:solidFill>
                      </a:endParaRPr>
                    </a:p>
                    <a:p>
                      <a:r>
                        <a:rPr lang="es-MX" dirty="0">
                          <a:solidFill>
                            <a:srgbClr val="FF0000"/>
                          </a:solidFill>
                        </a:rPr>
                        <a:t>Las comandas se mandan por numero de mesa y una vez que se termina una comanda se elimina la información en esa mesa para volverla a emplear</a:t>
                      </a:r>
                    </a:p>
                  </a:txBody>
                  <a:tcPr/>
                </a:tc>
                <a:extLst>
                  <a:ext uri="{0D108BD9-81ED-4DB2-BD59-A6C34878D82A}">
                    <a16:rowId xmlns:a16="http://schemas.microsoft.com/office/drawing/2014/main" val="1032156422"/>
                  </a:ext>
                </a:extLst>
              </a:tr>
              <a:tr h="638432">
                <a:tc>
                  <a:txBody>
                    <a:bodyPr/>
                    <a:lstStyle/>
                    <a:p>
                      <a:r>
                        <a:rPr lang="es-MX" dirty="0"/>
                        <a:t>RS-6</a:t>
                      </a:r>
                    </a:p>
                  </a:txBody>
                  <a:tcPr/>
                </a:tc>
                <a:tc>
                  <a:txBody>
                    <a:bodyPr/>
                    <a:lstStyle/>
                    <a:p>
                      <a:r>
                        <a:rPr lang="es-MX" dirty="0"/>
                        <a:t>El mesero podrá hacer comentarios sobre los productos como agregar o quitar un ingrediente</a:t>
                      </a:r>
                    </a:p>
                    <a:p>
                      <a:r>
                        <a:rPr lang="es-MX" dirty="0">
                          <a:solidFill>
                            <a:srgbClr val="FF0000"/>
                          </a:solidFill>
                        </a:rPr>
                        <a:t>se ha implementado un espacio en el cual el mesero puede agregar un comentario</a:t>
                      </a:r>
                    </a:p>
                  </a:txBody>
                  <a:tcPr/>
                </a:tc>
                <a:extLst>
                  <a:ext uri="{0D108BD9-81ED-4DB2-BD59-A6C34878D82A}">
                    <a16:rowId xmlns:a16="http://schemas.microsoft.com/office/drawing/2014/main" val="2585969493"/>
                  </a:ext>
                </a:extLst>
              </a:tr>
            </a:tbl>
          </a:graphicData>
        </a:graphic>
      </p:graphicFrame>
    </p:spTree>
    <p:extLst>
      <p:ext uri="{BB962C8B-B14F-4D97-AF65-F5344CB8AC3E}">
        <p14:creationId xmlns:p14="http://schemas.microsoft.com/office/powerpoint/2010/main" val="19962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2E71E-EDC9-4033-B91C-DC1D88EBEFC4}"/>
              </a:ext>
            </a:extLst>
          </p:cNvPr>
          <p:cNvSpPr>
            <a:spLocks noGrp="1"/>
          </p:cNvSpPr>
          <p:nvPr>
            <p:ph type="title"/>
          </p:nvPr>
        </p:nvSpPr>
        <p:spPr>
          <a:xfrm>
            <a:off x="1097280" y="973123"/>
            <a:ext cx="10058400" cy="764237"/>
          </a:xfrm>
        </p:spPr>
        <p:txBody>
          <a:bodyPr/>
          <a:lstStyle/>
          <a:p>
            <a:r>
              <a:rPr lang="es-MX" dirty="0"/>
              <a:t>Mapeo de requisitos del sistema</a:t>
            </a:r>
          </a:p>
        </p:txBody>
      </p:sp>
      <p:graphicFrame>
        <p:nvGraphicFramePr>
          <p:cNvPr id="4" name="Tabla 3">
            <a:extLst>
              <a:ext uri="{FF2B5EF4-FFF2-40B4-BE49-F238E27FC236}">
                <a16:creationId xmlns:a16="http://schemas.microsoft.com/office/drawing/2014/main" id="{0DDF03CB-8F55-454C-925F-A3C5C19A5AAE}"/>
              </a:ext>
            </a:extLst>
          </p:cNvPr>
          <p:cNvGraphicFramePr>
            <a:graphicFrameLocks noGrp="1"/>
          </p:cNvGraphicFramePr>
          <p:nvPr>
            <p:extLst>
              <p:ext uri="{D42A27DB-BD31-4B8C-83A1-F6EECF244321}">
                <p14:modId xmlns:p14="http://schemas.microsoft.com/office/powerpoint/2010/main" val="2707371632"/>
              </p:ext>
            </p:extLst>
          </p:nvPr>
        </p:nvGraphicFramePr>
        <p:xfrm>
          <a:off x="1096963" y="1846263"/>
          <a:ext cx="10058400" cy="3153220"/>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712714948"/>
                    </a:ext>
                  </a:extLst>
                </a:gridCol>
                <a:gridCol w="9200728">
                  <a:extLst>
                    <a:ext uri="{9D8B030D-6E8A-4147-A177-3AD203B41FA5}">
                      <a16:colId xmlns:a16="http://schemas.microsoft.com/office/drawing/2014/main" val="1150896011"/>
                    </a:ext>
                  </a:extLst>
                </a:gridCol>
              </a:tblGrid>
              <a:tr h="410020">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1845606270"/>
                  </a:ext>
                </a:extLst>
              </a:tr>
              <a:tr h="707706">
                <a:tc>
                  <a:txBody>
                    <a:bodyPr/>
                    <a:lstStyle/>
                    <a:p>
                      <a:r>
                        <a:rPr lang="es-MX" dirty="0"/>
                        <a:t>RS-7</a:t>
                      </a:r>
                    </a:p>
                  </a:txBody>
                  <a:tcPr/>
                </a:tc>
                <a:tc>
                  <a:txBody>
                    <a:bodyPr/>
                    <a:lstStyle/>
                    <a:p>
                      <a:r>
                        <a:rPr lang="es-MX" dirty="0"/>
                        <a:t>El programa tendrá 2 usuarios directos el mesero y el cocinero y un usuario indirecto que será el cliente</a:t>
                      </a:r>
                    </a:p>
                    <a:p>
                      <a:r>
                        <a:rPr lang="es-MX" dirty="0">
                          <a:solidFill>
                            <a:srgbClr val="FF0000"/>
                          </a:solidFill>
                        </a:rPr>
                        <a:t>Se modifico para que el acceso al programa pida una contraseña de inicio los cuales solo conocerán los empleados</a:t>
                      </a:r>
                    </a:p>
                  </a:txBody>
                  <a:tcPr/>
                </a:tc>
                <a:extLst>
                  <a:ext uri="{0D108BD9-81ED-4DB2-BD59-A6C34878D82A}">
                    <a16:rowId xmlns:a16="http://schemas.microsoft.com/office/drawing/2014/main" val="3160900779"/>
                  </a:ext>
                </a:extLst>
              </a:tr>
              <a:tr h="410020">
                <a:tc>
                  <a:txBody>
                    <a:bodyPr/>
                    <a:lstStyle/>
                    <a:p>
                      <a:r>
                        <a:rPr lang="es-MX" dirty="0"/>
                        <a:t>RS-8</a:t>
                      </a:r>
                    </a:p>
                  </a:txBody>
                  <a:tcPr/>
                </a:tc>
                <a:tc>
                  <a:txBody>
                    <a:bodyPr/>
                    <a:lstStyle/>
                    <a:p>
                      <a:r>
                        <a:rPr lang="es-MX" dirty="0"/>
                        <a:t>El programa se comunicara atreves de una red local</a:t>
                      </a:r>
                    </a:p>
                    <a:p>
                      <a:r>
                        <a:rPr lang="es-MX" dirty="0">
                          <a:solidFill>
                            <a:srgbClr val="FF0000"/>
                          </a:solidFill>
                        </a:rPr>
                        <a:t>se ha decidido retirar este requisito tras volver a hablar con el dueño del local y buscar otra alternativa como principal objetivo que sea una conexión de tipo cliente servidor.</a:t>
                      </a:r>
                    </a:p>
                  </a:txBody>
                  <a:tcPr/>
                </a:tc>
                <a:extLst>
                  <a:ext uri="{0D108BD9-81ED-4DB2-BD59-A6C34878D82A}">
                    <a16:rowId xmlns:a16="http://schemas.microsoft.com/office/drawing/2014/main" val="2966281923"/>
                  </a:ext>
                </a:extLst>
              </a:tr>
              <a:tr h="410020">
                <a:tc>
                  <a:txBody>
                    <a:bodyPr/>
                    <a:lstStyle/>
                    <a:p>
                      <a:r>
                        <a:rPr lang="es-MX" dirty="0"/>
                        <a:t>RS-9</a:t>
                      </a:r>
                    </a:p>
                  </a:txBody>
                  <a:tcPr/>
                </a:tc>
                <a:tc>
                  <a:txBody>
                    <a:bodyPr/>
                    <a:lstStyle/>
                    <a:p>
                      <a:r>
                        <a:rPr lang="es-MX" dirty="0"/>
                        <a:t>El menú solo contendrá productos hechos en la cocina</a:t>
                      </a:r>
                    </a:p>
                    <a:p>
                      <a:r>
                        <a:rPr lang="es-MX" dirty="0">
                          <a:solidFill>
                            <a:srgbClr val="FF0000"/>
                          </a:solidFill>
                        </a:rPr>
                        <a:t>Ya se ha implementado los productos que se hacen en la cocina</a:t>
                      </a:r>
                    </a:p>
                  </a:txBody>
                  <a:tcPr/>
                </a:tc>
                <a:extLst>
                  <a:ext uri="{0D108BD9-81ED-4DB2-BD59-A6C34878D82A}">
                    <a16:rowId xmlns:a16="http://schemas.microsoft.com/office/drawing/2014/main" val="3863390420"/>
                  </a:ext>
                </a:extLst>
              </a:tr>
            </a:tbl>
          </a:graphicData>
        </a:graphic>
      </p:graphicFrame>
    </p:spTree>
    <p:extLst>
      <p:ext uri="{BB962C8B-B14F-4D97-AF65-F5344CB8AC3E}">
        <p14:creationId xmlns:p14="http://schemas.microsoft.com/office/powerpoint/2010/main" val="253450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8C14BF2-1DEB-4C44-AD96-1718352EBD92}"/>
              </a:ext>
            </a:extLst>
          </p:cNvPr>
          <p:cNvPicPr>
            <a:picLocks noChangeAspect="1"/>
          </p:cNvPicPr>
          <p:nvPr/>
        </p:nvPicPr>
        <p:blipFill rotWithShape="1">
          <a:blip r:embed="rId2"/>
          <a:srcRect l="54231" t="50000" r="20480" b="32983"/>
          <a:stretch/>
        </p:blipFill>
        <p:spPr>
          <a:xfrm>
            <a:off x="726829" y="627184"/>
            <a:ext cx="3083171" cy="1166446"/>
          </a:xfrm>
          <a:prstGeom prst="rect">
            <a:avLst/>
          </a:prstGeom>
        </p:spPr>
      </p:pic>
      <p:sp>
        <p:nvSpPr>
          <p:cNvPr id="5" name="CuadroTexto 4">
            <a:extLst>
              <a:ext uri="{FF2B5EF4-FFF2-40B4-BE49-F238E27FC236}">
                <a16:creationId xmlns:a16="http://schemas.microsoft.com/office/drawing/2014/main" id="{E79F9DED-C824-4FEC-BD7B-2BC417D56543}"/>
              </a:ext>
            </a:extLst>
          </p:cNvPr>
          <p:cNvSpPr txBox="1"/>
          <p:nvPr/>
        </p:nvSpPr>
        <p:spPr>
          <a:xfrm>
            <a:off x="1195754" y="1793630"/>
            <a:ext cx="1629508" cy="369332"/>
          </a:xfrm>
          <a:prstGeom prst="rect">
            <a:avLst/>
          </a:prstGeom>
          <a:noFill/>
        </p:spPr>
        <p:txBody>
          <a:bodyPr wrap="square" rtlCol="0">
            <a:spAutoFit/>
          </a:bodyPr>
          <a:lstStyle/>
          <a:p>
            <a:r>
              <a:rPr lang="es-MX" dirty="0"/>
              <a:t>RS-2</a:t>
            </a:r>
          </a:p>
        </p:txBody>
      </p:sp>
      <p:pic>
        <p:nvPicPr>
          <p:cNvPr id="6" name="Imagen 5">
            <a:extLst>
              <a:ext uri="{FF2B5EF4-FFF2-40B4-BE49-F238E27FC236}">
                <a16:creationId xmlns:a16="http://schemas.microsoft.com/office/drawing/2014/main" id="{13246482-3E83-4A1B-A26A-F85A3BCBF278}"/>
              </a:ext>
            </a:extLst>
          </p:cNvPr>
          <p:cNvPicPr>
            <a:picLocks noChangeAspect="1"/>
          </p:cNvPicPr>
          <p:nvPr/>
        </p:nvPicPr>
        <p:blipFill rotWithShape="1">
          <a:blip r:embed="rId3"/>
          <a:srcRect l="54327" t="36746" r="20096" b="50000"/>
          <a:stretch/>
        </p:blipFill>
        <p:spPr>
          <a:xfrm>
            <a:off x="4736122" y="885092"/>
            <a:ext cx="3118339" cy="908538"/>
          </a:xfrm>
          <a:prstGeom prst="rect">
            <a:avLst/>
          </a:prstGeom>
        </p:spPr>
      </p:pic>
      <p:sp>
        <p:nvSpPr>
          <p:cNvPr id="7" name="CuadroTexto 6">
            <a:extLst>
              <a:ext uri="{FF2B5EF4-FFF2-40B4-BE49-F238E27FC236}">
                <a16:creationId xmlns:a16="http://schemas.microsoft.com/office/drawing/2014/main" id="{8AB6639B-41D6-423E-B370-7DA88031904A}"/>
              </a:ext>
            </a:extLst>
          </p:cNvPr>
          <p:cNvSpPr txBox="1"/>
          <p:nvPr/>
        </p:nvSpPr>
        <p:spPr>
          <a:xfrm>
            <a:off x="5826369" y="1787823"/>
            <a:ext cx="1629508" cy="369332"/>
          </a:xfrm>
          <a:prstGeom prst="rect">
            <a:avLst/>
          </a:prstGeom>
          <a:noFill/>
        </p:spPr>
        <p:txBody>
          <a:bodyPr wrap="square" rtlCol="0">
            <a:spAutoFit/>
          </a:bodyPr>
          <a:lstStyle/>
          <a:p>
            <a:r>
              <a:rPr lang="es-MX" dirty="0"/>
              <a:t>RS-6</a:t>
            </a:r>
          </a:p>
        </p:txBody>
      </p:sp>
      <p:pic>
        <p:nvPicPr>
          <p:cNvPr id="8" name="Imagen 7">
            <a:extLst>
              <a:ext uri="{FF2B5EF4-FFF2-40B4-BE49-F238E27FC236}">
                <a16:creationId xmlns:a16="http://schemas.microsoft.com/office/drawing/2014/main" id="{AADB27CE-7C6B-4BA5-9EAA-90D78C511969}"/>
              </a:ext>
            </a:extLst>
          </p:cNvPr>
          <p:cNvPicPr>
            <a:picLocks noChangeAspect="1"/>
          </p:cNvPicPr>
          <p:nvPr/>
        </p:nvPicPr>
        <p:blipFill rotWithShape="1">
          <a:blip r:embed="rId4"/>
          <a:srcRect l="12788" t="12887" r="63077" b="35549"/>
          <a:stretch/>
        </p:blipFill>
        <p:spPr>
          <a:xfrm>
            <a:off x="8651629" y="20569"/>
            <a:ext cx="2942493" cy="3534508"/>
          </a:xfrm>
          <a:prstGeom prst="rect">
            <a:avLst/>
          </a:prstGeom>
        </p:spPr>
      </p:pic>
      <p:sp>
        <p:nvSpPr>
          <p:cNvPr id="9" name="CuadroTexto 8">
            <a:extLst>
              <a:ext uri="{FF2B5EF4-FFF2-40B4-BE49-F238E27FC236}">
                <a16:creationId xmlns:a16="http://schemas.microsoft.com/office/drawing/2014/main" id="{0948308E-4A58-4710-96F3-830A4417138A}"/>
              </a:ext>
            </a:extLst>
          </p:cNvPr>
          <p:cNvSpPr txBox="1"/>
          <p:nvPr/>
        </p:nvSpPr>
        <p:spPr>
          <a:xfrm>
            <a:off x="9601200" y="3651793"/>
            <a:ext cx="1629508" cy="369332"/>
          </a:xfrm>
          <a:prstGeom prst="rect">
            <a:avLst/>
          </a:prstGeom>
          <a:noFill/>
        </p:spPr>
        <p:txBody>
          <a:bodyPr wrap="square" rtlCol="0">
            <a:spAutoFit/>
          </a:bodyPr>
          <a:lstStyle/>
          <a:p>
            <a:r>
              <a:rPr lang="es-MX" dirty="0"/>
              <a:t>RS-9</a:t>
            </a:r>
          </a:p>
        </p:txBody>
      </p:sp>
      <p:pic>
        <p:nvPicPr>
          <p:cNvPr id="10" name="Imagen 9">
            <a:extLst>
              <a:ext uri="{FF2B5EF4-FFF2-40B4-BE49-F238E27FC236}">
                <a16:creationId xmlns:a16="http://schemas.microsoft.com/office/drawing/2014/main" id="{A6C401FF-DFDF-49FE-BCA6-5915DFFB828E}"/>
              </a:ext>
            </a:extLst>
          </p:cNvPr>
          <p:cNvPicPr>
            <a:picLocks noChangeAspect="1"/>
          </p:cNvPicPr>
          <p:nvPr/>
        </p:nvPicPr>
        <p:blipFill rotWithShape="1">
          <a:blip r:embed="rId5"/>
          <a:srcRect l="53366" t="44890" r="2115" b="25867"/>
          <a:stretch/>
        </p:blipFill>
        <p:spPr>
          <a:xfrm>
            <a:off x="492370" y="3429000"/>
            <a:ext cx="5427785" cy="2004485"/>
          </a:xfrm>
          <a:prstGeom prst="rect">
            <a:avLst/>
          </a:prstGeom>
        </p:spPr>
      </p:pic>
      <p:sp>
        <p:nvSpPr>
          <p:cNvPr id="11" name="CuadroTexto 10">
            <a:extLst>
              <a:ext uri="{FF2B5EF4-FFF2-40B4-BE49-F238E27FC236}">
                <a16:creationId xmlns:a16="http://schemas.microsoft.com/office/drawing/2014/main" id="{4B03A9F6-08C2-4FB4-9749-3125224C8608}"/>
              </a:ext>
            </a:extLst>
          </p:cNvPr>
          <p:cNvSpPr txBox="1"/>
          <p:nvPr/>
        </p:nvSpPr>
        <p:spPr>
          <a:xfrm>
            <a:off x="2825262" y="5433485"/>
            <a:ext cx="1629508" cy="369332"/>
          </a:xfrm>
          <a:prstGeom prst="rect">
            <a:avLst/>
          </a:prstGeom>
          <a:noFill/>
        </p:spPr>
        <p:txBody>
          <a:bodyPr wrap="square" rtlCol="0">
            <a:spAutoFit/>
          </a:bodyPr>
          <a:lstStyle/>
          <a:p>
            <a:r>
              <a:rPr lang="es-MX" dirty="0"/>
              <a:t>RS-3</a:t>
            </a:r>
          </a:p>
        </p:txBody>
      </p:sp>
    </p:spTree>
    <p:extLst>
      <p:ext uri="{BB962C8B-B14F-4D97-AF65-F5344CB8AC3E}">
        <p14:creationId xmlns:p14="http://schemas.microsoft.com/office/powerpoint/2010/main" val="23428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81D90-4BAA-4272-A949-F3CCFC6CB17D}"/>
              </a:ext>
            </a:extLst>
          </p:cNvPr>
          <p:cNvSpPr>
            <a:spLocks noGrp="1"/>
          </p:cNvSpPr>
          <p:nvPr>
            <p:ph type="title"/>
          </p:nvPr>
        </p:nvSpPr>
        <p:spPr/>
        <p:txBody>
          <a:bodyPr/>
          <a:lstStyle/>
          <a:p>
            <a:r>
              <a:rPr lang="es-MX" dirty="0"/>
              <a:t>Mapeo de requisitos</a:t>
            </a:r>
          </a:p>
        </p:txBody>
      </p:sp>
      <p:sp>
        <p:nvSpPr>
          <p:cNvPr id="3" name="Marcador de contenido 2">
            <a:extLst>
              <a:ext uri="{FF2B5EF4-FFF2-40B4-BE49-F238E27FC236}">
                <a16:creationId xmlns:a16="http://schemas.microsoft.com/office/drawing/2014/main" id="{DF877D0A-E3BD-4CC4-A424-B12EACF9BE38}"/>
              </a:ext>
            </a:extLst>
          </p:cNvPr>
          <p:cNvSpPr>
            <a:spLocks noGrp="1"/>
          </p:cNvSpPr>
          <p:nvPr>
            <p:ph idx="1"/>
          </p:nvPr>
        </p:nvSpPr>
        <p:spPr>
          <a:xfrm>
            <a:off x="1097280" y="1845734"/>
            <a:ext cx="10058400" cy="4023360"/>
          </a:xfrm>
        </p:spPr>
        <p:txBody>
          <a:bodyPr/>
          <a:lstStyle/>
          <a:p>
            <a:r>
              <a:rPr lang="es-MX" dirty="0"/>
              <a:t>Cabe mencionar que la implementación de los requisitos esta en proceso terminal, el código se encuentra en varias funciones que aun tienen que implementarse en un mismo programa por lo que el avanza se encontrar aproximada mente en un 60%.</a:t>
            </a:r>
          </a:p>
        </p:txBody>
      </p:sp>
    </p:spTree>
    <p:extLst>
      <p:ext uri="{BB962C8B-B14F-4D97-AF65-F5344CB8AC3E}">
        <p14:creationId xmlns:p14="http://schemas.microsoft.com/office/powerpoint/2010/main" val="1172344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1B444-991B-4966-8609-F85DC0C1E304}"/>
              </a:ext>
            </a:extLst>
          </p:cNvPr>
          <p:cNvSpPr>
            <a:spLocks noGrp="1"/>
          </p:cNvSpPr>
          <p:nvPr>
            <p:ph type="title"/>
          </p:nvPr>
        </p:nvSpPr>
        <p:spPr/>
        <p:txBody>
          <a:bodyPr/>
          <a:lstStyle/>
          <a:p>
            <a:r>
              <a:rPr lang="es-MX" dirty="0"/>
              <a:t>Definición de estándares de codificación</a:t>
            </a:r>
          </a:p>
        </p:txBody>
      </p:sp>
      <p:sp>
        <p:nvSpPr>
          <p:cNvPr id="3" name="Marcador de contenido 2">
            <a:extLst>
              <a:ext uri="{FF2B5EF4-FFF2-40B4-BE49-F238E27FC236}">
                <a16:creationId xmlns:a16="http://schemas.microsoft.com/office/drawing/2014/main" id="{7DBA2A00-A961-42C4-BD88-2B733530552F}"/>
              </a:ext>
            </a:extLst>
          </p:cNvPr>
          <p:cNvSpPr>
            <a:spLocks noGrp="1"/>
          </p:cNvSpPr>
          <p:nvPr>
            <p:ph idx="1"/>
          </p:nvPr>
        </p:nvSpPr>
        <p:spPr/>
        <p:txBody>
          <a:bodyPr/>
          <a:lstStyle/>
          <a:p>
            <a:r>
              <a:rPr lang="es-MX" dirty="0">
                <a:solidFill>
                  <a:schemeClr val="tx1"/>
                </a:solidFill>
                <a:latin typeface="Arial" panose="020B0604020202020204" pitchFamily="34" charset="0"/>
                <a:cs typeface="Arial" panose="020B0604020202020204" pitchFamily="34" charset="0"/>
              </a:rPr>
              <a:t>Para realizar el proyecto software elegimos el lenguaje de programación Python, ya que después de investigar encontramos librerías que nos podrían servir para trabajar sobre trasmisión de datos en redes locales y desarrollar para móviles.</a:t>
            </a:r>
          </a:p>
          <a:p>
            <a:r>
              <a:rPr lang="es-MX" dirty="0">
                <a:solidFill>
                  <a:schemeClr val="tx1"/>
                </a:solidFill>
                <a:latin typeface="Arial" panose="020B0604020202020204" pitchFamily="34" charset="0"/>
                <a:cs typeface="Arial" panose="020B0604020202020204" pitchFamily="34" charset="0"/>
              </a:rPr>
              <a:t>El programa estará modularizado en bloques para entrada, proceso y salida de datos, también estará formado con funciones en los casos que sea necesario pera reducir el tamaño del software</a:t>
            </a:r>
          </a:p>
          <a:p>
            <a:r>
              <a:rPr lang="es-MX" dirty="0">
                <a:solidFill>
                  <a:schemeClr val="tx1"/>
                </a:solidFill>
                <a:latin typeface="Arial" panose="020B0604020202020204" pitchFamily="34" charset="0"/>
                <a:cs typeface="Arial" panose="020B0604020202020204" pitchFamily="34" charset="0"/>
              </a:rPr>
              <a:t>Para el nombrado de variables decidimos agregar un guion antes del nombre de las variables para evitar conflictos con palabras reservadas </a:t>
            </a:r>
          </a:p>
          <a:p>
            <a:r>
              <a:rPr lang="es-MX" dirty="0">
                <a:solidFill>
                  <a:schemeClr val="tx1"/>
                </a:solidFill>
                <a:latin typeface="Arial" panose="020B0604020202020204" pitchFamily="34" charset="0"/>
                <a:cs typeface="Arial" panose="020B0604020202020204" pitchFamily="34" charset="0"/>
              </a:rPr>
              <a:t>Ejemplo: _variable</a:t>
            </a:r>
          </a:p>
        </p:txBody>
      </p:sp>
    </p:spTree>
    <p:extLst>
      <p:ext uri="{BB962C8B-B14F-4D97-AF65-F5344CB8AC3E}">
        <p14:creationId xmlns:p14="http://schemas.microsoft.com/office/powerpoint/2010/main" val="209202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6367D-70E8-42FF-BD1A-A314CC7EB382}"/>
              </a:ext>
            </a:extLst>
          </p:cNvPr>
          <p:cNvSpPr>
            <a:spLocks noGrp="1"/>
          </p:cNvSpPr>
          <p:nvPr>
            <p:ph type="title"/>
          </p:nvPr>
        </p:nvSpPr>
        <p:spPr/>
        <p:txBody>
          <a:bodyPr/>
          <a:lstStyle/>
          <a:p>
            <a:r>
              <a:rPr lang="es-MX" dirty="0"/>
              <a:t>Definición de estándares de codificación</a:t>
            </a:r>
          </a:p>
        </p:txBody>
      </p:sp>
      <p:sp>
        <p:nvSpPr>
          <p:cNvPr id="3" name="Marcador de contenido 2">
            <a:extLst>
              <a:ext uri="{FF2B5EF4-FFF2-40B4-BE49-F238E27FC236}">
                <a16:creationId xmlns:a16="http://schemas.microsoft.com/office/drawing/2014/main" id="{194811ED-DFAE-4CDF-BC86-A9F5BC77BD0F}"/>
              </a:ext>
            </a:extLst>
          </p:cNvPr>
          <p:cNvSpPr>
            <a:spLocks noGrp="1"/>
          </p:cNvSpPr>
          <p:nvPr>
            <p:ph idx="1"/>
          </p:nvPr>
        </p:nvSpPr>
        <p:spPr/>
        <p:txBody>
          <a:bodyPr/>
          <a:lstStyle/>
          <a:p>
            <a:r>
              <a:rPr lang="es-MX" dirty="0">
                <a:latin typeface="Arial" panose="020B0604020202020204" pitchFamily="34" charset="0"/>
                <a:cs typeface="Arial" panose="020B0604020202020204" pitchFamily="34" charset="0"/>
              </a:rPr>
              <a:t>Las bibliotecas que utilizamos son </a:t>
            </a:r>
            <a:r>
              <a:rPr lang="es-MX" dirty="0" err="1">
                <a:latin typeface="Arial" panose="020B0604020202020204" pitchFamily="34" charset="0"/>
                <a:cs typeface="Arial" panose="020B0604020202020204" pitchFamily="34" charset="0"/>
              </a:rPr>
              <a:t>Tkinter</a:t>
            </a:r>
            <a:r>
              <a:rPr lang="es-MX" dirty="0">
                <a:latin typeface="Arial" panose="020B0604020202020204" pitchFamily="34" charset="0"/>
                <a:cs typeface="Arial" panose="020B0604020202020204" pitchFamily="34" charset="0"/>
              </a:rPr>
              <a:t> que es una biblioteca para trabajar con la sintaxis grafica de Python y con esta nos ayudamos para hacer la parte grafica del programa, también utilizaremos otra librería para la comunicación entre las computadoras</a:t>
            </a:r>
          </a:p>
          <a:p>
            <a:r>
              <a:rPr lang="es-MX" dirty="0">
                <a:latin typeface="Arial" panose="020B0604020202020204" pitchFamily="34" charset="0"/>
                <a:cs typeface="Arial" panose="020B0604020202020204" pitchFamily="34" charset="0"/>
              </a:rPr>
              <a:t>Para el uso de comentarios los usaremos antes de cada función también definir en el programa principal las entradas, proceso y salidas en caso de ser posible.</a:t>
            </a:r>
          </a:p>
          <a:p>
            <a:r>
              <a:rPr lang="es-MX" dirty="0">
                <a:latin typeface="Arial" panose="020B0604020202020204" pitchFamily="34" charset="0"/>
                <a:cs typeface="Arial" panose="020B0604020202020204" pitchFamily="34" charset="0"/>
              </a:rPr>
              <a:t>La información que contendrá cada bloque de comentarios para el programa principal será cuales son las entradas, que proceso se realiza en esa sección de código, y que es lo que devuelve en caso de que devuelva algo.</a:t>
            </a:r>
          </a:p>
          <a:p>
            <a:r>
              <a:rPr lang="es-MX" dirty="0">
                <a:latin typeface="Arial" panose="020B0604020202020204" pitchFamily="34" charset="0"/>
                <a:cs typeface="Arial" panose="020B0604020202020204" pitchFamily="34" charset="0"/>
              </a:rPr>
              <a:t>Para las funciones los comentarios indicaran que realiza esa función, que recibe y que devuelve en caso de que devuelva algo.</a:t>
            </a:r>
          </a:p>
        </p:txBody>
      </p:sp>
    </p:spTree>
    <p:extLst>
      <p:ext uri="{BB962C8B-B14F-4D97-AF65-F5344CB8AC3E}">
        <p14:creationId xmlns:p14="http://schemas.microsoft.com/office/powerpoint/2010/main" val="328432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1586A-E599-43A9-A3F2-A8EED78B55E2}"/>
              </a:ext>
            </a:extLst>
          </p:cNvPr>
          <p:cNvSpPr>
            <a:spLocks noGrp="1"/>
          </p:cNvSpPr>
          <p:nvPr>
            <p:ph type="title"/>
          </p:nvPr>
        </p:nvSpPr>
        <p:spPr/>
        <p:txBody>
          <a:bodyPr/>
          <a:lstStyle/>
          <a:p>
            <a:r>
              <a:rPr lang="es-MX" dirty="0"/>
              <a:t>Modularidad</a:t>
            </a:r>
          </a:p>
        </p:txBody>
      </p:sp>
      <p:sp>
        <p:nvSpPr>
          <p:cNvPr id="3" name="Marcador de contenido 2">
            <a:extLst>
              <a:ext uri="{FF2B5EF4-FFF2-40B4-BE49-F238E27FC236}">
                <a16:creationId xmlns:a16="http://schemas.microsoft.com/office/drawing/2014/main" id="{41A9F82E-5957-481A-B0C3-447451A14032}"/>
              </a:ext>
            </a:extLst>
          </p:cNvPr>
          <p:cNvSpPr>
            <a:spLocks noGrp="1"/>
          </p:cNvSpPr>
          <p:nvPr>
            <p:ph idx="1"/>
          </p:nvPr>
        </p:nvSpPr>
        <p:spPr/>
        <p:txBody>
          <a:bodyPr/>
          <a:lstStyle/>
          <a:p>
            <a:pPr marL="0" indent="0" algn="just">
              <a:buNone/>
            </a:pPr>
            <a:r>
              <a:rPr lang="es-MX" dirty="0"/>
              <a:t>Est</a:t>
            </a:r>
            <a:r>
              <a:rPr lang="es-MX" dirty="0">
                <a:solidFill>
                  <a:schemeClr val="tx1"/>
                </a:solidFill>
              </a:rPr>
              <a:t>uvimos trabajando para poder modular el programa, sin embargo, no hemos logrado hacer que cada parte del programa se puede mandar a llamar de otro lado, creando algún archivo aparte, para poder utilizarlo seguido en cualquier parte del código, seguiremos investigando, para poder modular de la mejor forma nuestro programa para que no nos queden muchas líneas de código, se vea mas estético y se mas entendible para cualquiera que pueda manejarlo, lo que hemos hecho hasta el momento separar cada parte de código por medio de comentarios para no confundirnos y tener un mejor control por ahora. </a:t>
            </a:r>
          </a:p>
        </p:txBody>
      </p:sp>
    </p:spTree>
    <p:extLst>
      <p:ext uri="{BB962C8B-B14F-4D97-AF65-F5344CB8AC3E}">
        <p14:creationId xmlns:p14="http://schemas.microsoft.com/office/powerpoint/2010/main" val="91521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1586A-E599-43A9-A3F2-A8EED78B55E2}"/>
              </a:ext>
            </a:extLst>
          </p:cNvPr>
          <p:cNvSpPr>
            <a:spLocks noGrp="1"/>
          </p:cNvSpPr>
          <p:nvPr>
            <p:ph type="title"/>
          </p:nvPr>
        </p:nvSpPr>
        <p:spPr/>
        <p:txBody>
          <a:bodyPr/>
          <a:lstStyle/>
          <a:p>
            <a:r>
              <a:rPr lang="es-MX" dirty="0"/>
              <a:t>Modularidad</a:t>
            </a:r>
          </a:p>
        </p:txBody>
      </p:sp>
      <p:pic>
        <p:nvPicPr>
          <p:cNvPr id="7" name="Imagen 6">
            <a:extLst>
              <a:ext uri="{FF2B5EF4-FFF2-40B4-BE49-F238E27FC236}">
                <a16:creationId xmlns:a16="http://schemas.microsoft.com/office/drawing/2014/main" id="{B280F399-875A-4357-86FC-130023E24D93}"/>
              </a:ext>
            </a:extLst>
          </p:cNvPr>
          <p:cNvPicPr>
            <a:picLocks noChangeAspect="1"/>
          </p:cNvPicPr>
          <p:nvPr/>
        </p:nvPicPr>
        <p:blipFill rotWithShape="1">
          <a:blip r:embed="rId2"/>
          <a:srcRect l="6125" r="67875" b="50000"/>
          <a:stretch/>
        </p:blipFill>
        <p:spPr>
          <a:xfrm>
            <a:off x="586739" y="1693314"/>
            <a:ext cx="3169920" cy="3427327"/>
          </a:xfrm>
          <a:prstGeom prst="rect">
            <a:avLst/>
          </a:prstGeom>
        </p:spPr>
      </p:pic>
      <p:pic>
        <p:nvPicPr>
          <p:cNvPr id="8" name="Imagen 7">
            <a:extLst>
              <a:ext uri="{FF2B5EF4-FFF2-40B4-BE49-F238E27FC236}">
                <a16:creationId xmlns:a16="http://schemas.microsoft.com/office/drawing/2014/main" id="{29242243-A1FC-4C31-916E-BF3BA6CD889E}"/>
              </a:ext>
            </a:extLst>
          </p:cNvPr>
          <p:cNvPicPr>
            <a:picLocks noChangeAspect="1"/>
          </p:cNvPicPr>
          <p:nvPr/>
        </p:nvPicPr>
        <p:blipFill rotWithShape="1">
          <a:blip r:embed="rId3"/>
          <a:srcRect l="6938" t="40330" r="67062" b="11616"/>
          <a:stretch/>
        </p:blipFill>
        <p:spPr>
          <a:xfrm>
            <a:off x="4705349" y="1827961"/>
            <a:ext cx="3169920" cy="3293977"/>
          </a:xfrm>
          <a:prstGeom prst="rect">
            <a:avLst/>
          </a:prstGeom>
        </p:spPr>
      </p:pic>
      <p:pic>
        <p:nvPicPr>
          <p:cNvPr id="9" name="Imagen 8">
            <a:extLst>
              <a:ext uri="{FF2B5EF4-FFF2-40B4-BE49-F238E27FC236}">
                <a16:creationId xmlns:a16="http://schemas.microsoft.com/office/drawing/2014/main" id="{80425B48-2E67-4355-8916-AF5840009009}"/>
              </a:ext>
            </a:extLst>
          </p:cNvPr>
          <p:cNvPicPr>
            <a:picLocks noChangeAspect="1"/>
          </p:cNvPicPr>
          <p:nvPr/>
        </p:nvPicPr>
        <p:blipFill rotWithShape="1">
          <a:blip r:embed="rId4"/>
          <a:srcRect l="6312" t="10537" r="58750" b="14226"/>
          <a:stretch/>
        </p:blipFill>
        <p:spPr>
          <a:xfrm>
            <a:off x="8808722" y="1782012"/>
            <a:ext cx="2796539" cy="3385876"/>
          </a:xfrm>
          <a:prstGeom prst="rect">
            <a:avLst/>
          </a:prstGeom>
        </p:spPr>
      </p:pic>
      <p:sp>
        <p:nvSpPr>
          <p:cNvPr id="11" name="CuadroTexto 10">
            <a:extLst>
              <a:ext uri="{FF2B5EF4-FFF2-40B4-BE49-F238E27FC236}">
                <a16:creationId xmlns:a16="http://schemas.microsoft.com/office/drawing/2014/main" id="{58904DA9-65E7-4BCC-A404-73AE8F26645C}"/>
              </a:ext>
            </a:extLst>
          </p:cNvPr>
          <p:cNvSpPr txBox="1"/>
          <p:nvPr/>
        </p:nvSpPr>
        <p:spPr>
          <a:xfrm>
            <a:off x="4520124" y="5273041"/>
            <a:ext cx="3540369" cy="369332"/>
          </a:xfrm>
          <a:prstGeom prst="rect">
            <a:avLst/>
          </a:prstGeom>
          <a:noFill/>
        </p:spPr>
        <p:txBody>
          <a:bodyPr wrap="square" rtlCol="0">
            <a:spAutoFit/>
          </a:bodyPr>
          <a:lstStyle/>
          <a:p>
            <a:r>
              <a:rPr lang="es-MX" dirty="0"/>
              <a:t>Aquí declaro las funciones  </a:t>
            </a:r>
          </a:p>
        </p:txBody>
      </p:sp>
      <p:sp>
        <p:nvSpPr>
          <p:cNvPr id="12" name="CuadroTexto 11">
            <a:extLst>
              <a:ext uri="{FF2B5EF4-FFF2-40B4-BE49-F238E27FC236}">
                <a16:creationId xmlns:a16="http://schemas.microsoft.com/office/drawing/2014/main" id="{E5E38891-3426-4EB5-9C04-541B5784976B}"/>
              </a:ext>
            </a:extLst>
          </p:cNvPr>
          <p:cNvSpPr txBox="1"/>
          <p:nvPr/>
        </p:nvSpPr>
        <p:spPr>
          <a:xfrm>
            <a:off x="609600" y="5273041"/>
            <a:ext cx="3540369" cy="1200329"/>
          </a:xfrm>
          <a:prstGeom prst="rect">
            <a:avLst/>
          </a:prstGeom>
          <a:noFill/>
        </p:spPr>
        <p:txBody>
          <a:bodyPr wrap="square" rtlCol="0">
            <a:spAutoFit/>
          </a:bodyPr>
          <a:lstStyle/>
          <a:p>
            <a:pPr algn="just"/>
            <a:r>
              <a:rPr lang="es-MX" dirty="0"/>
              <a:t>Aquí  importo la librería ,</a:t>
            </a:r>
          </a:p>
          <a:p>
            <a:pPr algn="just"/>
            <a:r>
              <a:rPr lang="es-MX" dirty="0"/>
              <a:t>Creo la interfaz y declaro las variables</a:t>
            </a:r>
          </a:p>
          <a:p>
            <a:endParaRPr lang="es-MX" dirty="0"/>
          </a:p>
        </p:txBody>
      </p:sp>
      <p:sp>
        <p:nvSpPr>
          <p:cNvPr id="14" name="CuadroTexto 13">
            <a:extLst>
              <a:ext uri="{FF2B5EF4-FFF2-40B4-BE49-F238E27FC236}">
                <a16:creationId xmlns:a16="http://schemas.microsoft.com/office/drawing/2014/main" id="{13B93792-F1F3-4B72-9519-D6142E4E3D12}"/>
              </a:ext>
            </a:extLst>
          </p:cNvPr>
          <p:cNvSpPr txBox="1"/>
          <p:nvPr/>
        </p:nvSpPr>
        <p:spPr>
          <a:xfrm>
            <a:off x="9202032" y="5167888"/>
            <a:ext cx="3540369" cy="369332"/>
          </a:xfrm>
          <a:prstGeom prst="rect">
            <a:avLst/>
          </a:prstGeom>
          <a:noFill/>
        </p:spPr>
        <p:txBody>
          <a:bodyPr wrap="square" rtlCol="0">
            <a:spAutoFit/>
          </a:bodyPr>
          <a:lstStyle/>
          <a:p>
            <a:pPr algn="just"/>
            <a:r>
              <a:rPr lang="es-MX" dirty="0"/>
              <a:t>Esto es el menú</a:t>
            </a:r>
          </a:p>
        </p:txBody>
      </p:sp>
    </p:spTree>
    <p:extLst>
      <p:ext uri="{BB962C8B-B14F-4D97-AF65-F5344CB8AC3E}">
        <p14:creationId xmlns:p14="http://schemas.microsoft.com/office/powerpoint/2010/main" val="1882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08550-CD89-437B-9F0B-270713889BDC}"/>
              </a:ext>
            </a:extLst>
          </p:cNvPr>
          <p:cNvSpPr>
            <a:spLocks noGrp="1"/>
          </p:cNvSpPr>
          <p:nvPr>
            <p:ph type="title"/>
          </p:nvPr>
        </p:nvSpPr>
        <p:spPr/>
        <p:txBody>
          <a:bodyPr/>
          <a:lstStyle/>
          <a:p>
            <a:r>
              <a:rPr lang="es-MX" dirty="0"/>
              <a:t>Proyecto software</a:t>
            </a:r>
          </a:p>
        </p:txBody>
      </p:sp>
      <p:sp>
        <p:nvSpPr>
          <p:cNvPr id="3" name="Marcador de contenido 2">
            <a:extLst>
              <a:ext uri="{FF2B5EF4-FFF2-40B4-BE49-F238E27FC236}">
                <a16:creationId xmlns:a16="http://schemas.microsoft.com/office/drawing/2014/main" id="{1EA85EC0-CBBE-4447-B274-EDAD08DDBC59}"/>
              </a:ext>
            </a:extLst>
          </p:cNvPr>
          <p:cNvSpPr>
            <a:spLocks noGrp="1"/>
          </p:cNvSpPr>
          <p:nvPr>
            <p:ph idx="1"/>
          </p:nvPr>
        </p:nvSpPr>
        <p:spPr/>
        <p:txBody>
          <a:bodyPr/>
          <a:lstStyle/>
          <a:p>
            <a:r>
              <a:rPr lang="es-MX" dirty="0"/>
              <a:t>Nuestro proyecto software es un programa destinado a restaurantes que realiza comandas generadas por un mesero hacia los cocineros a partir de un menú en una base de datos ya preestablecida.</a:t>
            </a:r>
          </a:p>
          <a:p>
            <a:r>
              <a:rPr lang="es-MX" dirty="0"/>
              <a:t>En una primera versión el programa funcionara en computador y el objetivo es que en una futura versión pueda funcionar en teléfonos móviles.</a:t>
            </a:r>
          </a:p>
          <a:p>
            <a:endParaRPr lang="es-MX" dirty="0"/>
          </a:p>
        </p:txBody>
      </p:sp>
    </p:spTree>
    <p:extLst>
      <p:ext uri="{BB962C8B-B14F-4D97-AF65-F5344CB8AC3E}">
        <p14:creationId xmlns:p14="http://schemas.microsoft.com/office/powerpoint/2010/main" val="285934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379DF-61B8-47FE-AF43-82ACCA2C5FC4}"/>
              </a:ext>
            </a:extLst>
          </p:cNvPr>
          <p:cNvSpPr>
            <a:spLocks noGrp="1"/>
          </p:cNvSpPr>
          <p:nvPr>
            <p:ph type="title"/>
          </p:nvPr>
        </p:nvSpPr>
        <p:spPr/>
        <p:txBody>
          <a:bodyPr/>
          <a:lstStyle/>
          <a:p>
            <a:r>
              <a:rPr lang="es-MX" dirty="0"/>
              <a:t>Modularidad </a:t>
            </a:r>
          </a:p>
        </p:txBody>
      </p:sp>
      <p:pic>
        <p:nvPicPr>
          <p:cNvPr id="4" name="Imagen 3">
            <a:extLst>
              <a:ext uri="{FF2B5EF4-FFF2-40B4-BE49-F238E27FC236}">
                <a16:creationId xmlns:a16="http://schemas.microsoft.com/office/drawing/2014/main" id="{E5450FA5-8550-403D-A6A8-AEB4A4559BBE}"/>
              </a:ext>
            </a:extLst>
          </p:cNvPr>
          <p:cNvPicPr>
            <a:picLocks noChangeAspect="1"/>
          </p:cNvPicPr>
          <p:nvPr/>
        </p:nvPicPr>
        <p:blipFill rotWithShape="1">
          <a:blip r:embed="rId2"/>
          <a:srcRect l="6375" t="25322" r="51625" b="31102"/>
          <a:stretch/>
        </p:blipFill>
        <p:spPr>
          <a:xfrm>
            <a:off x="6035040" y="1935480"/>
            <a:ext cx="5120640" cy="2987040"/>
          </a:xfrm>
          <a:prstGeom prst="rect">
            <a:avLst/>
          </a:prstGeom>
        </p:spPr>
      </p:pic>
      <p:pic>
        <p:nvPicPr>
          <p:cNvPr id="5" name="Imagen 4">
            <a:extLst>
              <a:ext uri="{FF2B5EF4-FFF2-40B4-BE49-F238E27FC236}">
                <a16:creationId xmlns:a16="http://schemas.microsoft.com/office/drawing/2014/main" id="{B9889E65-017C-4F7E-AA99-59BCE6B41C4D}"/>
              </a:ext>
            </a:extLst>
          </p:cNvPr>
          <p:cNvPicPr>
            <a:picLocks noChangeAspect="1"/>
          </p:cNvPicPr>
          <p:nvPr/>
        </p:nvPicPr>
        <p:blipFill rotWithShape="1">
          <a:blip r:embed="rId3"/>
          <a:srcRect l="7250" t="35549" r="65250" b="16397"/>
          <a:stretch/>
        </p:blipFill>
        <p:spPr>
          <a:xfrm>
            <a:off x="1532435" y="1935480"/>
            <a:ext cx="2932885" cy="2881429"/>
          </a:xfrm>
          <a:prstGeom prst="rect">
            <a:avLst/>
          </a:prstGeom>
        </p:spPr>
      </p:pic>
      <p:sp>
        <p:nvSpPr>
          <p:cNvPr id="6" name="CuadroTexto 5">
            <a:extLst>
              <a:ext uri="{FF2B5EF4-FFF2-40B4-BE49-F238E27FC236}">
                <a16:creationId xmlns:a16="http://schemas.microsoft.com/office/drawing/2014/main" id="{76724B51-0043-4A2B-941E-1599FFE0C713}"/>
              </a:ext>
            </a:extLst>
          </p:cNvPr>
          <p:cNvSpPr txBox="1"/>
          <p:nvPr/>
        </p:nvSpPr>
        <p:spPr>
          <a:xfrm>
            <a:off x="1371016" y="4935975"/>
            <a:ext cx="3540369" cy="369332"/>
          </a:xfrm>
          <a:prstGeom prst="rect">
            <a:avLst/>
          </a:prstGeom>
          <a:noFill/>
        </p:spPr>
        <p:txBody>
          <a:bodyPr wrap="square" rtlCol="0">
            <a:spAutoFit/>
          </a:bodyPr>
          <a:lstStyle/>
          <a:p>
            <a:pPr algn="just"/>
            <a:r>
              <a:rPr lang="es-MX" dirty="0"/>
              <a:t>Aquí continua  la parte del menú</a:t>
            </a:r>
          </a:p>
        </p:txBody>
      </p:sp>
      <p:sp>
        <p:nvSpPr>
          <p:cNvPr id="12" name="CuadroTexto 11">
            <a:extLst>
              <a:ext uri="{FF2B5EF4-FFF2-40B4-BE49-F238E27FC236}">
                <a16:creationId xmlns:a16="http://schemas.microsoft.com/office/drawing/2014/main" id="{5BEEAD8F-B703-49D8-9B7E-7AC6F0CB84A9}"/>
              </a:ext>
            </a:extLst>
          </p:cNvPr>
          <p:cNvSpPr txBox="1"/>
          <p:nvPr/>
        </p:nvSpPr>
        <p:spPr>
          <a:xfrm>
            <a:off x="6658124" y="4893827"/>
            <a:ext cx="3540369" cy="646331"/>
          </a:xfrm>
          <a:prstGeom prst="rect">
            <a:avLst/>
          </a:prstGeom>
          <a:noFill/>
        </p:spPr>
        <p:txBody>
          <a:bodyPr wrap="square" rtlCol="0">
            <a:spAutoFit/>
          </a:bodyPr>
          <a:lstStyle/>
          <a:p>
            <a:pPr algn="just"/>
            <a:r>
              <a:rPr lang="es-MX" dirty="0"/>
              <a:t>Aquí declaro una lista y guardo los valores que se dieron anterioridad.</a:t>
            </a:r>
          </a:p>
        </p:txBody>
      </p:sp>
    </p:spTree>
    <p:extLst>
      <p:ext uri="{BB962C8B-B14F-4D97-AF65-F5344CB8AC3E}">
        <p14:creationId xmlns:p14="http://schemas.microsoft.com/office/powerpoint/2010/main" val="642054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086EE-56BA-44EC-B279-3E1042FFB3B8}"/>
              </a:ext>
            </a:extLst>
          </p:cNvPr>
          <p:cNvSpPr>
            <a:spLocks noGrp="1"/>
          </p:cNvSpPr>
          <p:nvPr>
            <p:ph type="title"/>
          </p:nvPr>
        </p:nvSpPr>
        <p:spPr/>
        <p:txBody>
          <a:bodyPr/>
          <a:lstStyle/>
          <a:p>
            <a:r>
              <a:rPr lang="es-MX" dirty="0"/>
              <a:t>Proceso de desarrollo</a:t>
            </a:r>
          </a:p>
        </p:txBody>
      </p:sp>
      <p:sp>
        <p:nvSpPr>
          <p:cNvPr id="3" name="Marcador de contenido 2">
            <a:extLst>
              <a:ext uri="{FF2B5EF4-FFF2-40B4-BE49-F238E27FC236}">
                <a16:creationId xmlns:a16="http://schemas.microsoft.com/office/drawing/2014/main" id="{987B8AFF-D7B8-4296-BED7-411324393DCB}"/>
              </a:ext>
            </a:extLst>
          </p:cNvPr>
          <p:cNvSpPr>
            <a:spLocks noGrp="1"/>
          </p:cNvSpPr>
          <p:nvPr>
            <p:ph idx="1"/>
          </p:nvPr>
        </p:nvSpPr>
        <p:spPr/>
        <p:txBody>
          <a:bodyPr/>
          <a:lstStyle/>
          <a:p>
            <a:r>
              <a:rPr lang="es-MX" dirty="0"/>
              <a:t>Se investigo acerca de una problemática en la que podríamos basar nuestro proyecto y nos topamos con un problema en un restauran en el que para enviar comandas hasta la cocina era complicado.</a:t>
            </a:r>
          </a:p>
          <a:p>
            <a:r>
              <a:rPr lang="es-MX" dirty="0"/>
              <a:t>Nos reunimos cada miércoles para investigar del proyecto y sobre que lenguaje de programación podríamos usar que tuviera las bibliotecas que necesitábamos para poder realizar el proyecto.</a:t>
            </a:r>
          </a:p>
          <a:p>
            <a:r>
              <a:rPr lang="es-MX" dirty="0"/>
              <a:t>Luego de obtener la aprobación del proyecto nos reunimos con el dueño para platicar los requisitos que iba a poder realizar el programa y los que no serian posible agregar.</a:t>
            </a:r>
          </a:p>
          <a:p>
            <a:r>
              <a:rPr lang="es-MX" dirty="0"/>
              <a:t> Para la realización del proyecto nos reuniremos cada fin de semana para avanzar en el desarrollo e irnos familiarizando con el lenguaje para aplicar las bibliotecas que necesitamos.</a:t>
            </a:r>
          </a:p>
        </p:txBody>
      </p:sp>
    </p:spTree>
    <p:extLst>
      <p:ext uri="{BB962C8B-B14F-4D97-AF65-F5344CB8AC3E}">
        <p14:creationId xmlns:p14="http://schemas.microsoft.com/office/powerpoint/2010/main" val="657432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C6FE7-4DE7-4902-BCB0-A20674CA6548}"/>
              </a:ext>
            </a:extLst>
          </p:cNvPr>
          <p:cNvSpPr>
            <a:spLocks noGrp="1"/>
          </p:cNvSpPr>
          <p:nvPr>
            <p:ph type="title"/>
          </p:nvPr>
        </p:nvSpPr>
        <p:spPr/>
        <p:txBody>
          <a:bodyPr/>
          <a:lstStyle/>
          <a:p>
            <a:r>
              <a:rPr lang="es-MX" dirty="0"/>
              <a:t>Proceso de desarrollo</a:t>
            </a:r>
          </a:p>
        </p:txBody>
      </p:sp>
      <p:sp>
        <p:nvSpPr>
          <p:cNvPr id="3" name="Marcador de contenido 2">
            <a:extLst>
              <a:ext uri="{FF2B5EF4-FFF2-40B4-BE49-F238E27FC236}">
                <a16:creationId xmlns:a16="http://schemas.microsoft.com/office/drawing/2014/main" id="{6B88CE5D-1815-4686-8610-044B80D76F27}"/>
              </a:ext>
            </a:extLst>
          </p:cNvPr>
          <p:cNvSpPr>
            <a:spLocks noGrp="1"/>
          </p:cNvSpPr>
          <p:nvPr>
            <p:ph idx="1"/>
          </p:nvPr>
        </p:nvSpPr>
        <p:spPr/>
        <p:txBody>
          <a:bodyPr/>
          <a:lstStyle/>
          <a:p>
            <a:r>
              <a:rPr lang="es-MX" dirty="0"/>
              <a:t>Para el desarrollo de nuestro programa usamos como herramientas el editor de texto </a:t>
            </a:r>
            <a:r>
              <a:rPr lang="es-MX" dirty="0" err="1"/>
              <a:t>subline</a:t>
            </a:r>
            <a:r>
              <a:rPr lang="es-MX" dirty="0"/>
              <a:t> </a:t>
            </a:r>
            <a:r>
              <a:rPr lang="es-MX" dirty="0" err="1"/>
              <a:t>text</a:t>
            </a:r>
            <a:r>
              <a:rPr lang="es-MX" dirty="0"/>
              <a:t> 3 y la versión 2.7 de Python.</a:t>
            </a:r>
          </a:p>
          <a:p>
            <a:r>
              <a:rPr lang="es-MX" dirty="0"/>
              <a:t>Para la realización y avance del proyecto nos reunimos cada domingo en casa de alguno de los integrantes y en caso de no poder reunirnos realizamos sesiones de </a:t>
            </a:r>
            <a:r>
              <a:rPr lang="es-MX" dirty="0" err="1"/>
              <a:t>discord</a:t>
            </a:r>
            <a:r>
              <a:rPr lang="es-MX" dirty="0"/>
              <a:t> para seguir avanzando el proyecto.</a:t>
            </a:r>
          </a:p>
          <a:p>
            <a:r>
              <a:rPr lang="es-MX" dirty="0"/>
              <a:t>Para el avance individual nos basamos en cuantas líneas de código había hecho cada integrante y el tiempo en el que lo realizo y para el avance grupal nos basamos en los requisitos que fuimos cumpliendo en el tiempo que teníamos establecido</a:t>
            </a:r>
          </a:p>
          <a:p>
            <a:pPr marL="0" indent="0">
              <a:buNone/>
            </a:pPr>
            <a:r>
              <a:rPr lang="es-MX" dirty="0"/>
              <a:t>Para la evaluación de la participación individual continuamos con las métricas de la diapositiva de métricas basada en las asistencias de cada integrante a las reuniones de trabajo.</a:t>
            </a:r>
          </a:p>
          <a:p>
            <a:endParaRPr lang="es-MX" dirty="0"/>
          </a:p>
        </p:txBody>
      </p:sp>
    </p:spTree>
    <p:extLst>
      <p:ext uri="{BB962C8B-B14F-4D97-AF65-F5344CB8AC3E}">
        <p14:creationId xmlns:p14="http://schemas.microsoft.com/office/powerpoint/2010/main" val="56966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284C2-447D-4A8B-9B91-B12C7E2C6A8B}"/>
              </a:ext>
            </a:extLst>
          </p:cNvPr>
          <p:cNvSpPr>
            <a:spLocks noGrp="1"/>
          </p:cNvSpPr>
          <p:nvPr>
            <p:ph type="title"/>
          </p:nvPr>
        </p:nvSpPr>
        <p:spPr>
          <a:xfrm>
            <a:off x="1097280" y="286604"/>
            <a:ext cx="10058400" cy="846738"/>
          </a:xfrm>
        </p:spPr>
        <p:txBody>
          <a:bodyPr/>
          <a:lstStyle/>
          <a:p>
            <a:r>
              <a:rPr lang="es-MX" dirty="0"/>
              <a:t>Definición de requisitos del sistema </a:t>
            </a:r>
          </a:p>
        </p:txBody>
      </p:sp>
      <p:graphicFrame>
        <p:nvGraphicFramePr>
          <p:cNvPr id="4" name="Marcador de contenido 3">
            <a:extLst>
              <a:ext uri="{FF2B5EF4-FFF2-40B4-BE49-F238E27FC236}">
                <a16:creationId xmlns:a16="http://schemas.microsoft.com/office/drawing/2014/main" id="{41B2155F-41FD-4F6C-9B6E-4615C8C6BE68}"/>
              </a:ext>
            </a:extLst>
          </p:cNvPr>
          <p:cNvGraphicFramePr>
            <a:graphicFrameLocks noGrp="1"/>
          </p:cNvGraphicFramePr>
          <p:nvPr>
            <p:ph idx="1"/>
            <p:extLst>
              <p:ext uri="{D42A27DB-BD31-4B8C-83A1-F6EECF244321}">
                <p14:modId xmlns:p14="http://schemas.microsoft.com/office/powerpoint/2010/main" val="565527215"/>
              </p:ext>
            </p:extLst>
          </p:nvPr>
        </p:nvGraphicFramePr>
        <p:xfrm>
          <a:off x="1096963" y="1133341"/>
          <a:ext cx="10058400" cy="5138669"/>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4134506468"/>
                    </a:ext>
                  </a:extLst>
                </a:gridCol>
                <a:gridCol w="3352800">
                  <a:extLst>
                    <a:ext uri="{9D8B030D-6E8A-4147-A177-3AD203B41FA5}">
                      <a16:colId xmlns:a16="http://schemas.microsoft.com/office/drawing/2014/main" val="1383753126"/>
                    </a:ext>
                  </a:extLst>
                </a:gridCol>
                <a:gridCol w="3352800">
                  <a:extLst>
                    <a:ext uri="{9D8B030D-6E8A-4147-A177-3AD203B41FA5}">
                      <a16:colId xmlns:a16="http://schemas.microsoft.com/office/drawing/2014/main" val="910105458"/>
                    </a:ext>
                  </a:extLst>
                </a:gridCol>
              </a:tblGrid>
              <a:tr h="415879">
                <a:tc gridSpan="3">
                  <a:txBody>
                    <a:bodyPr/>
                    <a:lstStyle/>
                    <a:p>
                      <a:pPr algn="ctr"/>
                      <a:r>
                        <a:rPr lang="es-MX" dirty="0"/>
                        <a:t>Lista de actores</a:t>
                      </a:r>
                    </a:p>
                  </a:txBody>
                  <a:tcPr/>
                </a:tc>
                <a:tc hMerge="1">
                  <a:txBody>
                    <a:bodyPr/>
                    <a:lstStyle/>
                    <a:p>
                      <a:endParaRPr lang="es-MX" dirty="0"/>
                    </a:p>
                  </a:txBody>
                  <a:tcPr/>
                </a:tc>
                <a:tc hMerge="1">
                  <a:txBody>
                    <a:bodyPr/>
                    <a:lstStyle/>
                    <a:p>
                      <a:endParaRPr lang="es-MX" dirty="0"/>
                    </a:p>
                  </a:txBody>
                  <a:tcPr/>
                </a:tc>
                <a:extLst>
                  <a:ext uri="{0D108BD9-81ED-4DB2-BD59-A6C34878D82A}">
                    <a16:rowId xmlns:a16="http://schemas.microsoft.com/office/drawing/2014/main" val="4101219032"/>
                  </a:ext>
                </a:extLst>
              </a:tr>
              <a:tr h="415879">
                <a:tc>
                  <a:txBody>
                    <a:bodyPr/>
                    <a:lstStyle/>
                    <a:p>
                      <a:pPr algn="ctr"/>
                      <a:r>
                        <a:rPr lang="es-MX" dirty="0"/>
                        <a:t>ID</a:t>
                      </a:r>
                    </a:p>
                  </a:txBody>
                  <a:tcPr/>
                </a:tc>
                <a:tc>
                  <a:txBody>
                    <a:bodyPr/>
                    <a:lstStyle/>
                    <a:p>
                      <a:pPr algn="ctr"/>
                      <a:r>
                        <a:rPr lang="es-MX" dirty="0"/>
                        <a:t>Nombre</a:t>
                      </a:r>
                    </a:p>
                  </a:txBody>
                  <a:tcPr/>
                </a:tc>
                <a:tc>
                  <a:txBody>
                    <a:bodyPr/>
                    <a:lstStyle/>
                    <a:p>
                      <a:pPr algn="ctr"/>
                      <a:r>
                        <a:rPr lang="es-MX" dirty="0"/>
                        <a:t>Descripción</a:t>
                      </a:r>
                    </a:p>
                  </a:txBody>
                  <a:tcPr/>
                </a:tc>
                <a:extLst>
                  <a:ext uri="{0D108BD9-81ED-4DB2-BD59-A6C34878D82A}">
                    <a16:rowId xmlns:a16="http://schemas.microsoft.com/office/drawing/2014/main" val="1909842039"/>
                  </a:ext>
                </a:extLst>
              </a:tr>
              <a:tr h="1640728">
                <a:tc>
                  <a:txBody>
                    <a:bodyPr/>
                    <a:lstStyle/>
                    <a:p>
                      <a:pPr algn="just"/>
                      <a:r>
                        <a:rPr lang="es-MX" dirty="0"/>
                        <a:t>Actor-1</a:t>
                      </a:r>
                    </a:p>
                  </a:txBody>
                  <a:tcPr/>
                </a:tc>
                <a:tc>
                  <a:txBody>
                    <a:bodyPr/>
                    <a:lstStyle/>
                    <a:p>
                      <a:pPr algn="just"/>
                      <a:r>
                        <a:rPr lang="es-MX" dirty="0"/>
                        <a:t>Cliente</a:t>
                      </a:r>
                    </a:p>
                  </a:txBody>
                  <a:tcPr/>
                </a:tc>
                <a:tc>
                  <a:txBody>
                    <a:bodyPr/>
                    <a:lstStyle/>
                    <a:p>
                      <a:pPr algn="just"/>
                      <a:r>
                        <a:rPr lang="es-MX" dirty="0"/>
                        <a:t>Es la persona que proporcionara la información de que va a consumir a partir de un menú ya prestablecido en una base de datos.</a:t>
                      </a:r>
                    </a:p>
                  </a:txBody>
                  <a:tcPr/>
                </a:tc>
                <a:extLst>
                  <a:ext uri="{0D108BD9-81ED-4DB2-BD59-A6C34878D82A}">
                    <a16:rowId xmlns:a16="http://schemas.microsoft.com/office/drawing/2014/main" val="416316035"/>
                  </a:ext>
                </a:extLst>
              </a:tr>
              <a:tr h="1640728">
                <a:tc>
                  <a:txBody>
                    <a:bodyPr/>
                    <a:lstStyle/>
                    <a:p>
                      <a:pPr algn="just"/>
                      <a:r>
                        <a:rPr lang="es-MX" dirty="0"/>
                        <a:t>Actor-2</a:t>
                      </a:r>
                    </a:p>
                  </a:txBody>
                  <a:tcPr/>
                </a:tc>
                <a:tc>
                  <a:txBody>
                    <a:bodyPr/>
                    <a:lstStyle/>
                    <a:p>
                      <a:pPr algn="just"/>
                      <a:r>
                        <a:rPr lang="es-MX" dirty="0"/>
                        <a:t>Mesero</a:t>
                      </a:r>
                    </a:p>
                  </a:txBody>
                  <a:tcPr/>
                </a:tc>
                <a:tc>
                  <a:txBody>
                    <a:bodyPr/>
                    <a:lstStyle/>
                    <a:p>
                      <a:pPr algn="just"/>
                      <a:r>
                        <a:rPr lang="es-MX" dirty="0"/>
                        <a:t>Es la persona que generara la comanda con los comentarios necesarios a partir de la información recibida por el cliente y enviarla a la cocina.</a:t>
                      </a:r>
                    </a:p>
                  </a:txBody>
                  <a:tcPr/>
                </a:tc>
                <a:extLst>
                  <a:ext uri="{0D108BD9-81ED-4DB2-BD59-A6C34878D82A}">
                    <a16:rowId xmlns:a16="http://schemas.microsoft.com/office/drawing/2014/main" val="302409882"/>
                  </a:ext>
                </a:extLst>
              </a:tr>
              <a:tr h="1025455">
                <a:tc>
                  <a:txBody>
                    <a:bodyPr/>
                    <a:lstStyle/>
                    <a:p>
                      <a:pPr algn="just"/>
                      <a:r>
                        <a:rPr lang="es-MX" dirty="0"/>
                        <a:t>Actor-3</a:t>
                      </a:r>
                    </a:p>
                  </a:txBody>
                  <a:tcPr/>
                </a:tc>
                <a:tc>
                  <a:txBody>
                    <a:bodyPr/>
                    <a:lstStyle/>
                    <a:p>
                      <a:pPr algn="just"/>
                      <a:r>
                        <a:rPr lang="es-MX" dirty="0"/>
                        <a:t>Cocinero</a:t>
                      </a:r>
                    </a:p>
                  </a:txBody>
                  <a:tcPr/>
                </a:tc>
                <a:tc>
                  <a:txBody>
                    <a:bodyPr/>
                    <a:lstStyle/>
                    <a:p>
                      <a:pPr algn="just"/>
                      <a:r>
                        <a:rPr lang="es-MX" dirty="0"/>
                        <a:t>Es la persona que se encargara de recibir la comanda y mandar un aviso de que esta lista la comanda</a:t>
                      </a:r>
                    </a:p>
                  </a:txBody>
                  <a:tcPr/>
                </a:tc>
                <a:extLst>
                  <a:ext uri="{0D108BD9-81ED-4DB2-BD59-A6C34878D82A}">
                    <a16:rowId xmlns:a16="http://schemas.microsoft.com/office/drawing/2014/main" val="3761376945"/>
                  </a:ext>
                </a:extLst>
              </a:tr>
            </a:tbl>
          </a:graphicData>
        </a:graphic>
      </p:graphicFrame>
    </p:spTree>
    <p:extLst>
      <p:ext uri="{BB962C8B-B14F-4D97-AF65-F5344CB8AC3E}">
        <p14:creationId xmlns:p14="http://schemas.microsoft.com/office/powerpoint/2010/main" val="404679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B6309-0149-491B-BA43-6D11C02466C4}"/>
              </a:ext>
            </a:extLst>
          </p:cNvPr>
          <p:cNvSpPr>
            <a:spLocks noGrp="1"/>
          </p:cNvSpPr>
          <p:nvPr>
            <p:ph type="title"/>
          </p:nvPr>
        </p:nvSpPr>
        <p:spPr>
          <a:xfrm>
            <a:off x="974521" y="2248250"/>
            <a:ext cx="10058400" cy="1627464"/>
          </a:xfrm>
        </p:spPr>
        <p:txBody>
          <a:bodyPr>
            <a:normAutofit/>
          </a:bodyPr>
          <a:lstStyle/>
          <a:p>
            <a:pPr algn="ctr"/>
            <a:r>
              <a:rPr lang="es-MX" sz="8800" dirty="0">
                <a:latin typeface="Arial" panose="020B0604020202020204" pitchFamily="34" charset="0"/>
                <a:cs typeface="Arial" panose="020B0604020202020204" pitchFamily="34" charset="0"/>
              </a:rPr>
              <a:t>Casos de uso</a:t>
            </a:r>
          </a:p>
        </p:txBody>
      </p:sp>
    </p:spTree>
    <p:extLst>
      <p:ext uri="{BB962C8B-B14F-4D97-AF65-F5344CB8AC3E}">
        <p14:creationId xmlns:p14="http://schemas.microsoft.com/office/powerpoint/2010/main" val="66161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E6613B2-0487-48A5-86BA-1EAF97B03F40}"/>
              </a:ext>
            </a:extLst>
          </p:cNvPr>
          <p:cNvGraphicFramePr>
            <a:graphicFrameLocks noGrp="1"/>
          </p:cNvGraphicFramePr>
          <p:nvPr>
            <p:extLst>
              <p:ext uri="{D42A27DB-BD31-4B8C-83A1-F6EECF244321}">
                <p14:modId xmlns:p14="http://schemas.microsoft.com/office/powerpoint/2010/main" val="1587382634"/>
              </p:ext>
            </p:extLst>
          </p:nvPr>
        </p:nvGraphicFramePr>
        <p:xfrm>
          <a:off x="492954" y="415858"/>
          <a:ext cx="10840571" cy="4606242"/>
        </p:xfrm>
        <a:graphic>
          <a:graphicData uri="http://schemas.openxmlformats.org/drawingml/2006/table">
            <a:tbl>
              <a:tblPr firstRow="1" bandRow="1">
                <a:tableStyleId>{5C22544A-7EE6-4342-B048-85BDC9FD1C3A}</a:tableStyleId>
              </a:tblPr>
              <a:tblGrid>
                <a:gridCol w="1201622">
                  <a:extLst>
                    <a:ext uri="{9D8B030D-6E8A-4147-A177-3AD203B41FA5}">
                      <a16:colId xmlns:a16="http://schemas.microsoft.com/office/drawing/2014/main" val="1801675630"/>
                    </a:ext>
                  </a:extLst>
                </a:gridCol>
                <a:gridCol w="9638949">
                  <a:extLst>
                    <a:ext uri="{9D8B030D-6E8A-4147-A177-3AD203B41FA5}">
                      <a16:colId xmlns:a16="http://schemas.microsoft.com/office/drawing/2014/main" val="2096096264"/>
                    </a:ext>
                  </a:extLst>
                </a:gridCol>
              </a:tblGrid>
              <a:tr h="487115">
                <a:tc>
                  <a:txBody>
                    <a:bodyPr/>
                    <a:lstStyle/>
                    <a:p>
                      <a:r>
                        <a:rPr lang="es-MX" sz="1400" dirty="0">
                          <a:latin typeface="Arial" panose="020B0604020202020204" pitchFamily="34" charset="0"/>
                          <a:cs typeface="Arial" panose="020B0604020202020204" pitchFamily="34" charset="0"/>
                        </a:rPr>
                        <a:t>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CU-1</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12239650"/>
                  </a:ext>
                </a:extLst>
              </a:tr>
              <a:tr h="487115">
                <a:tc>
                  <a:txBody>
                    <a:bodyPr/>
                    <a:lstStyle/>
                    <a:p>
                      <a:r>
                        <a:rPr lang="es-MX" sz="1400" b="1" dirty="0">
                          <a:latin typeface="Arial" panose="020B0604020202020204" pitchFamily="34" charset="0"/>
                          <a:cs typeface="Arial" panose="020B0604020202020204" pitchFamily="34" charset="0"/>
                        </a:rPr>
                        <a:t>Nombre</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Registro de comanda</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72265553"/>
                  </a:ext>
                </a:extLst>
              </a:tr>
              <a:tr h="488416">
                <a:tc>
                  <a:txBody>
                    <a:bodyPr/>
                    <a:lstStyle/>
                    <a:p>
                      <a:r>
                        <a:rPr lang="es-MX" sz="1400" b="1" dirty="0">
                          <a:latin typeface="Arial" panose="020B0604020202020204" pitchFamily="34" charset="0"/>
                          <a:cs typeface="Arial" panose="020B0604020202020204" pitchFamily="34" charset="0"/>
                        </a:rPr>
                        <a:t>Actores</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Mesero, cliente</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83567534"/>
                  </a:ext>
                </a:extLst>
              </a:tr>
              <a:tr h="643842">
                <a:tc>
                  <a:txBody>
                    <a:bodyPr/>
                    <a:lstStyle/>
                    <a:p>
                      <a:r>
                        <a:rPr lang="es-MX" sz="1400" b="1" dirty="0">
                          <a:latin typeface="Arial" panose="020B0604020202020204" pitchFamily="34" charset="0"/>
                          <a:cs typeface="Arial" panose="020B0604020202020204" pitchFamily="34" charset="0"/>
                        </a:rPr>
                        <a:t>Descripción</a:t>
                      </a:r>
                      <a:endParaRPr lang="es-MX" sz="1400" dirty="0">
                        <a:latin typeface="Arial" panose="020B0604020202020204" pitchFamily="34" charset="0"/>
                        <a:cs typeface="Arial" panose="020B0604020202020204" pitchFamily="34" charset="0"/>
                      </a:endParaRPr>
                    </a:p>
                  </a:txBody>
                  <a:tcPr/>
                </a:tc>
                <a:tc>
                  <a:txBody>
                    <a:bodyPr/>
                    <a:lstStyle/>
                    <a:p>
                      <a:r>
                        <a:rPr lang="es-MX" sz="1400" dirty="0">
                          <a:latin typeface="Arial" panose="020B0604020202020204" pitchFamily="34" charset="0"/>
                          <a:cs typeface="Arial" panose="020B0604020202020204" pitchFamily="34" charset="0"/>
                        </a:rPr>
                        <a:t>El mesero registra los pedidos del cliente en la comanda, registra todos los pedidos de la mesa en la comanda y la envía a la cocina.</a:t>
                      </a:r>
                    </a:p>
                  </a:txBody>
                  <a:tcPr/>
                </a:tc>
                <a:extLst>
                  <a:ext uri="{0D108BD9-81ED-4DB2-BD59-A6C34878D82A}">
                    <a16:rowId xmlns:a16="http://schemas.microsoft.com/office/drawing/2014/main" val="1532159878"/>
                  </a:ext>
                </a:extLst>
              </a:tr>
              <a:tr h="286538">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 El mesero registra el platillo del cliente en la comanda</a:t>
                      </a:r>
                    </a:p>
                    <a:p>
                      <a:r>
                        <a:rPr lang="es-MX" sz="1400" dirty="0">
                          <a:latin typeface="Arial" panose="020B0604020202020204" pitchFamily="34" charset="0"/>
                          <a:cs typeface="Arial" panose="020B0604020202020204" pitchFamily="34" charset="0"/>
                        </a:rPr>
                        <a:t>2.- El mesero anexa el numero de mesa</a:t>
                      </a:r>
                    </a:p>
                    <a:p>
                      <a:r>
                        <a:rPr lang="es-MX" sz="1400" dirty="0">
                          <a:latin typeface="Arial" panose="020B0604020202020204" pitchFamily="34" charset="0"/>
                          <a:cs typeface="Arial" panose="020B0604020202020204" pitchFamily="34" charset="0"/>
                        </a:rPr>
                        <a:t>3.- El mesero  envía la comanda a la cocina</a:t>
                      </a:r>
                    </a:p>
                    <a:p>
                      <a:r>
                        <a:rPr lang="es-MX" sz="1400" dirty="0">
                          <a:latin typeface="Arial" panose="020B0604020202020204" pitchFamily="34" charset="0"/>
                          <a:cs typeface="Arial" panose="020B0604020202020204" pitchFamily="34" charset="0"/>
                        </a:rPr>
                        <a:t>4.- El mesero recibe la notificación de que el platillo esta disponible</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1313941"/>
                  </a:ext>
                </a:extLst>
              </a:tr>
              <a:tr h="487115">
                <a:tc>
                  <a:txBody>
                    <a:bodyPr/>
                    <a:lstStyle/>
                    <a:p>
                      <a:r>
                        <a:rPr lang="es-MX" sz="1400" b="1" dirty="0">
                          <a:latin typeface="Arial" panose="020B0604020202020204" pitchFamily="34" charset="0"/>
                          <a:cs typeface="Arial" panose="020B0604020202020204" pitchFamily="34" charset="0"/>
                        </a:rPr>
                        <a:t>Flujo alternativo</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Quitar ingredientes</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33287186"/>
                  </a:ext>
                </a:extLst>
              </a:tr>
              <a:tr h="522464">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1.1.- El mesero agrega comentarios sobre la modificación del platillo</a:t>
                      </a:r>
                    </a:p>
                    <a:p>
                      <a:r>
                        <a:rPr lang="es-MX" sz="1400" dirty="0">
                          <a:latin typeface="Arial" panose="020B0604020202020204" pitchFamily="34" charset="0"/>
                          <a:cs typeface="Arial" panose="020B0604020202020204" pitchFamily="34" charset="0"/>
                        </a:rPr>
                        <a:t>1.2.- El mesero envía la comanda a la cocina</a:t>
                      </a:r>
                    </a:p>
                    <a:p>
                      <a:r>
                        <a:rPr lang="es-MX" sz="1400" dirty="0">
                          <a:latin typeface="Arial" panose="020B0604020202020204" pitchFamily="34" charset="0"/>
                          <a:cs typeface="Arial" panose="020B0604020202020204" pitchFamily="34" charset="0"/>
                        </a:rPr>
                        <a:t>1.3.- El mesero recibe la notificación de que se puede modificar el platillo y esta disponible</a:t>
                      </a:r>
                    </a:p>
                  </a:txBody>
                  <a:tcPr/>
                </a:tc>
                <a:extLst>
                  <a:ext uri="{0D108BD9-81ED-4DB2-BD59-A6C34878D82A}">
                    <a16:rowId xmlns:a16="http://schemas.microsoft.com/office/drawing/2014/main" val="2638741887"/>
                  </a:ext>
                </a:extLst>
              </a:tr>
            </a:tbl>
          </a:graphicData>
        </a:graphic>
      </p:graphicFrame>
    </p:spTree>
    <p:extLst>
      <p:ext uri="{BB962C8B-B14F-4D97-AF65-F5344CB8AC3E}">
        <p14:creationId xmlns:p14="http://schemas.microsoft.com/office/powerpoint/2010/main" val="213274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2DDC87D3-BA12-4611-B158-D93C6F538C2E}"/>
              </a:ext>
            </a:extLst>
          </p:cNvPr>
          <p:cNvGraphicFramePr>
            <a:graphicFrameLocks noGrp="1"/>
          </p:cNvGraphicFramePr>
          <p:nvPr>
            <p:extLst>
              <p:ext uri="{D42A27DB-BD31-4B8C-83A1-F6EECF244321}">
                <p14:modId xmlns:p14="http://schemas.microsoft.com/office/powerpoint/2010/main" val="1404599841"/>
              </p:ext>
            </p:extLst>
          </p:nvPr>
        </p:nvGraphicFramePr>
        <p:xfrm>
          <a:off x="530104" y="503338"/>
          <a:ext cx="11131791" cy="4125043"/>
        </p:xfrm>
        <a:graphic>
          <a:graphicData uri="http://schemas.openxmlformats.org/drawingml/2006/table">
            <a:tbl>
              <a:tblPr firstRow="1" bandRow="1">
                <a:tableStyleId>{5C22544A-7EE6-4342-B048-85BDC9FD1C3A}</a:tableStyleId>
              </a:tblPr>
              <a:tblGrid>
                <a:gridCol w="1233902">
                  <a:extLst>
                    <a:ext uri="{9D8B030D-6E8A-4147-A177-3AD203B41FA5}">
                      <a16:colId xmlns:a16="http://schemas.microsoft.com/office/drawing/2014/main" val="1692221767"/>
                    </a:ext>
                  </a:extLst>
                </a:gridCol>
                <a:gridCol w="9897889">
                  <a:extLst>
                    <a:ext uri="{9D8B030D-6E8A-4147-A177-3AD203B41FA5}">
                      <a16:colId xmlns:a16="http://schemas.microsoft.com/office/drawing/2014/main" val="3781618142"/>
                    </a:ext>
                  </a:extLst>
                </a:gridCol>
              </a:tblGrid>
              <a:tr h="542889">
                <a:tc>
                  <a:txBody>
                    <a:bodyPr/>
                    <a:lstStyle/>
                    <a:p>
                      <a:r>
                        <a:rPr lang="es-MX" sz="1400" dirty="0">
                          <a:latin typeface="Arial" panose="020B0604020202020204" pitchFamily="34" charset="0"/>
                          <a:cs typeface="Arial" panose="020B0604020202020204" pitchFamily="34" charset="0"/>
                        </a:rPr>
                        <a:t>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CU-2</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00118006"/>
                  </a:ext>
                </a:extLst>
              </a:tr>
              <a:tr h="542889">
                <a:tc>
                  <a:txBody>
                    <a:bodyPr/>
                    <a:lstStyle/>
                    <a:p>
                      <a:r>
                        <a:rPr lang="es-MX" sz="1400" b="1" dirty="0">
                          <a:latin typeface="Arial" panose="020B0604020202020204" pitchFamily="34" charset="0"/>
                          <a:cs typeface="Arial" panose="020B0604020202020204" pitchFamily="34" charset="0"/>
                        </a:rPr>
                        <a:t>Nombre</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Pedido de comanda realizado</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71772077"/>
                  </a:ext>
                </a:extLst>
              </a:tr>
              <a:tr h="542889">
                <a:tc>
                  <a:txBody>
                    <a:bodyPr/>
                    <a:lstStyle/>
                    <a:p>
                      <a:r>
                        <a:rPr lang="es-MX" sz="1400" b="1" dirty="0">
                          <a:latin typeface="Arial" panose="020B0604020202020204" pitchFamily="34" charset="0"/>
                          <a:cs typeface="Arial" panose="020B0604020202020204" pitchFamily="34" charset="0"/>
                        </a:rPr>
                        <a:t>Actores</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Cocinero</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1524286"/>
                  </a:ext>
                </a:extLst>
              </a:tr>
              <a:tr h="674569">
                <a:tc>
                  <a:txBody>
                    <a:bodyPr/>
                    <a:lstStyle/>
                    <a:p>
                      <a:r>
                        <a:rPr lang="es-MX" sz="1400" b="1" dirty="0">
                          <a:latin typeface="Arial" panose="020B0604020202020204" pitchFamily="34" charset="0"/>
                          <a:cs typeface="Arial" panose="020B0604020202020204" pitchFamily="34" charset="0"/>
                        </a:rPr>
                        <a:t>Descripción</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El cocinero elimina las comandas que ya realizo y haya enviado la notificación de que están listas de su base de datos.</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2251804"/>
                  </a:ext>
                </a:extLst>
              </a:tr>
              <a:tr h="319347">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1.-El cocinero recibe la comanda</a:t>
                      </a:r>
                    </a:p>
                    <a:p>
                      <a:r>
                        <a:rPr lang="es-MX" sz="1400" dirty="0">
                          <a:latin typeface="Arial" panose="020B0604020202020204" pitchFamily="34" charset="0"/>
                          <a:cs typeface="Arial" panose="020B0604020202020204" pitchFamily="34" charset="0"/>
                        </a:rPr>
                        <a:t>2.-El cocinero envía la notificación de que el platillo esta listo</a:t>
                      </a:r>
                    </a:p>
                    <a:p>
                      <a:r>
                        <a:rPr lang="es-MX" sz="1400" dirty="0">
                          <a:latin typeface="Arial" panose="020B0604020202020204" pitchFamily="34" charset="0"/>
                          <a:cs typeface="Arial" panose="020B0604020202020204" pitchFamily="34" charset="0"/>
                        </a:rPr>
                        <a:t>3.-El cocinero elimina la comanda de su base de datos</a:t>
                      </a:r>
                    </a:p>
                  </a:txBody>
                  <a:tcPr/>
                </a:tc>
                <a:extLst>
                  <a:ext uri="{0D108BD9-81ED-4DB2-BD59-A6C34878D82A}">
                    <a16:rowId xmlns:a16="http://schemas.microsoft.com/office/drawing/2014/main" val="1729818924"/>
                  </a:ext>
                </a:extLst>
              </a:tr>
              <a:tr h="542889">
                <a:tc>
                  <a:txBody>
                    <a:bodyPr/>
                    <a:lstStyle/>
                    <a:p>
                      <a:r>
                        <a:rPr lang="es-MX" sz="1400" b="1" dirty="0">
                          <a:latin typeface="Arial" panose="020B0604020202020204" pitchFamily="34" charset="0"/>
                          <a:cs typeface="Arial" panose="020B0604020202020204" pitchFamily="34" charset="0"/>
                        </a:rPr>
                        <a:t>Flujo alternativo</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t>Falta de envió de notificación</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91229241"/>
                  </a:ext>
                </a:extLst>
              </a:tr>
              <a:tr h="547398">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3.1.-El cocinero envía un comentario de el platillo que esta listo</a:t>
                      </a:r>
                    </a:p>
                    <a:p>
                      <a:r>
                        <a:rPr lang="es-MX" sz="1400" dirty="0">
                          <a:latin typeface="Arial" panose="020B0604020202020204" pitchFamily="34" charset="0"/>
                          <a:cs typeface="Arial" panose="020B0604020202020204" pitchFamily="34" charset="0"/>
                        </a:rPr>
                        <a:t>3.2.-El cocinero envía un pitido como nueva </a:t>
                      </a:r>
                      <a:r>
                        <a:rPr lang="es-MX" sz="1400" dirty="0" err="1">
                          <a:latin typeface="Arial" panose="020B0604020202020204" pitchFamily="34" charset="0"/>
                          <a:cs typeface="Arial" panose="020B0604020202020204" pitchFamily="34" charset="0"/>
                        </a:rPr>
                        <a:t>notificacion</a:t>
                      </a:r>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926491"/>
                  </a:ext>
                </a:extLst>
              </a:tr>
            </a:tbl>
          </a:graphicData>
        </a:graphic>
      </p:graphicFrame>
    </p:spTree>
    <p:extLst>
      <p:ext uri="{BB962C8B-B14F-4D97-AF65-F5344CB8AC3E}">
        <p14:creationId xmlns:p14="http://schemas.microsoft.com/office/powerpoint/2010/main" val="221002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88C55D0E-C58C-43E7-8104-86CC4761B9FB}"/>
              </a:ext>
            </a:extLst>
          </p:cNvPr>
          <p:cNvGraphicFramePr>
            <a:graphicFrameLocks noGrp="1"/>
          </p:cNvGraphicFramePr>
          <p:nvPr>
            <p:ph idx="1"/>
            <p:extLst>
              <p:ext uri="{D42A27DB-BD31-4B8C-83A1-F6EECF244321}">
                <p14:modId xmlns:p14="http://schemas.microsoft.com/office/powerpoint/2010/main" val="1470056527"/>
              </p:ext>
            </p:extLst>
          </p:nvPr>
        </p:nvGraphicFramePr>
        <p:xfrm>
          <a:off x="567855" y="486560"/>
          <a:ext cx="11056290" cy="4730556"/>
        </p:xfrm>
        <a:graphic>
          <a:graphicData uri="http://schemas.openxmlformats.org/drawingml/2006/table">
            <a:tbl>
              <a:tblPr firstRow="1" bandRow="1">
                <a:tableStyleId>{5C22544A-7EE6-4342-B048-85BDC9FD1C3A}</a:tableStyleId>
              </a:tblPr>
              <a:tblGrid>
                <a:gridCol w="1225533">
                  <a:extLst>
                    <a:ext uri="{9D8B030D-6E8A-4147-A177-3AD203B41FA5}">
                      <a16:colId xmlns:a16="http://schemas.microsoft.com/office/drawing/2014/main" val="4014305507"/>
                    </a:ext>
                  </a:extLst>
                </a:gridCol>
                <a:gridCol w="9830757">
                  <a:extLst>
                    <a:ext uri="{9D8B030D-6E8A-4147-A177-3AD203B41FA5}">
                      <a16:colId xmlns:a16="http://schemas.microsoft.com/office/drawing/2014/main" val="750254859"/>
                    </a:ext>
                  </a:extLst>
                </a:gridCol>
              </a:tblGrid>
              <a:tr h="527319">
                <a:tc>
                  <a:txBody>
                    <a:bodyPr/>
                    <a:lstStyle/>
                    <a:p>
                      <a:r>
                        <a:rPr lang="es-MX" sz="1400" dirty="0">
                          <a:latin typeface="Arial" panose="020B0604020202020204" pitchFamily="34" charset="0"/>
                          <a:cs typeface="Arial" panose="020B0604020202020204" pitchFamily="34" charset="0"/>
                        </a:rPr>
                        <a:t>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CU-3</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67687954"/>
                  </a:ext>
                </a:extLst>
              </a:tr>
              <a:tr h="527319">
                <a:tc>
                  <a:txBody>
                    <a:bodyPr/>
                    <a:lstStyle/>
                    <a:p>
                      <a:r>
                        <a:rPr lang="es-MX" sz="1400" b="1" dirty="0">
                          <a:latin typeface="Arial" panose="020B0604020202020204" pitchFamily="34" charset="0"/>
                          <a:cs typeface="Arial" panose="020B0604020202020204" pitchFamily="34" charset="0"/>
                        </a:rPr>
                        <a:t>Nombre</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Anexión a registro de comanda</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90819935"/>
                  </a:ext>
                </a:extLst>
              </a:tr>
              <a:tr h="527319">
                <a:tc>
                  <a:txBody>
                    <a:bodyPr/>
                    <a:lstStyle/>
                    <a:p>
                      <a:r>
                        <a:rPr lang="es-MX" sz="1400" b="1" dirty="0">
                          <a:latin typeface="Arial" panose="020B0604020202020204" pitchFamily="34" charset="0"/>
                          <a:cs typeface="Arial" panose="020B0604020202020204" pitchFamily="34" charset="0"/>
                        </a:rPr>
                        <a:t>Actores</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Mesero, cliente</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88992175"/>
                  </a:ext>
                </a:extLst>
              </a:tr>
              <a:tr h="655222">
                <a:tc>
                  <a:txBody>
                    <a:bodyPr/>
                    <a:lstStyle/>
                    <a:p>
                      <a:r>
                        <a:rPr lang="es-MX" sz="1400" b="1" dirty="0">
                          <a:latin typeface="Arial" panose="020B0604020202020204" pitchFamily="34" charset="0"/>
                          <a:cs typeface="Arial" panose="020B0604020202020204" pitchFamily="34" charset="0"/>
                        </a:rPr>
                        <a:t>Descripción</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El cliente vuelve a hacer un pedido de otro platillo, el mesero registra una nueva comanda con el numero de la mesa y la envía a la cocina.</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65378913"/>
                  </a:ext>
                </a:extLst>
              </a:tr>
              <a:tr h="310188">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1.-El mesero registra una nueva comanda con los pedidos del cliente.</a:t>
                      </a:r>
                    </a:p>
                    <a:p>
                      <a:r>
                        <a:rPr lang="es-MX" sz="1400" dirty="0">
                          <a:latin typeface="Arial" panose="020B0604020202020204" pitchFamily="34" charset="0"/>
                          <a:cs typeface="Arial" panose="020B0604020202020204" pitchFamily="34" charset="0"/>
                        </a:rPr>
                        <a:t>2.-El mesero anexa el numero de mesa</a:t>
                      </a:r>
                    </a:p>
                    <a:p>
                      <a:r>
                        <a:rPr lang="es-MX" sz="1400" dirty="0">
                          <a:latin typeface="Arial" panose="020B0604020202020204" pitchFamily="34" charset="0"/>
                          <a:cs typeface="Arial" panose="020B0604020202020204" pitchFamily="34" charset="0"/>
                        </a:rPr>
                        <a:t>3.-El mesero agrega comentarios sobre el numero de platillo</a:t>
                      </a:r>
                    </a:p>
                    <a:p>
                      <a:r>
                        <a:rPr lang="es-MX" sz="1400" dirty="0">
                          <a:latin typeface="Arial" panose="020B0604020202020204" pitchFamily="34" charset="0"/>
                          <a:cs typeface="Arial" panose="020B0604020202020204" pitchFamily="34" charset="0"/>
                        </a:rPr>
                        <a:t>4.-El mesero envía la comanda a la cocina</a:t>
                      </a:r>
                    </a:p>
                    <a:p>
                      <a:r>
                        <a:rPr lang="es-MX" sz="1400" dirty="0">
                          <a:latin typeface="Arial" panose="020B0604020202020204" pitchFamily="34" charset="0"/>
                          <a:cs typeface="Arial" panose="020B0604020202020204" pitchFamily="34" charset="0"/>
                        </a:rPr>
                        <a:t>5.-El mesero recibe la notificación de que el platillo esta disponible</a:t>
                      </a:r>
                    </a:p>
                  </a:txBody>
                  <a:tcPr/>
                </a:tc>
                <a:extLst>
                  <a:ext uri="{0D108BD9-81ED-4DB2-BD59-A6C34878D82A}">
                    <a16:rowId xmlns:a16="http://schemas.microsoft.com/office/drawing/2014/main" val="2808916028"/>
                  </a:ext>
                </a:extLst>
              </a:tr>
              <a:tr h="527319">
                <a:tc>
                  <a:txBody>
                    <a:bodyPr/>
                    <a:lstStyle/>
                    <a:p>
                      <a:r>
                        <a:rPr lang="es-MX" sz="1400" b="1" dirty="0">
                          <a:latin typeface="Arial" panose="020B0604020202020204" pitchFamily="34" charset="0"/>
                          <a:cs typeface="Arial" panose="020B0604020202020204" pitchFamily="34" charset="0"/>
                        </a:rPr>
                        <a:t>Flujo alternativo</a:t>
                      </a:r>
                      <a:endParaRPr lang="es-MX"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latin typeface="Arial" panose="020B0604020202020204" pitchFamily="34" charset="0"/>
                          <a:cs typeface="Arial" panose="020B0604020202020204" pitchFamily="34" charset="0"/>
                        </a:rPr>
                        <a:t>Cambiar platillo </a:t>
                      </a:r>
                    </a:p>
                    <a:p>
                      <a:endParaRPr lang="es-MX"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5199322"/>
                  </a:ext>
                </a:extLst>
              </a:tr>
              <a:tr h="531699">
                <a:tc>
                  <a:txBody>
                    <a:bodyPr/>
                    <a:lstStyle/>
                    <a:p>
                      <a:r>
                        <a:rPr lang="es-MX" sz="1400" b="1" dirty="0">
                          <a:latin typeface="Arial" panose="020B0604020202020204" pitchFamily="34" charset="0"/>
                          <a:cs typeface="Arial" panose="020B0604020202020204" pitchFamily="34" charset="0"/>
                        </a:rPr>
                        <a:t>Pasos:</a:t>
                      </a:r>
                    </a:p>
                  </a:txBody>
                  <a:tcPr/>
                </a:tc>
                <a:tc>
                  <a:txBody>
                    <a:bodyPr/>
                    <a:lstStyle/>
                    <a:p>
                      <a:r>
                        <a:rPr lang="es-MX" sz="1400" dirty="0">
                          <a:latin typeface="Arial" panose="020B0604020202020204" pitchFamily="34" charset="0"/>
                          <a:cs typeface="Arial" panose="020B0604020202020204" pitchFamily="34" charset="0"/>
                        </a:rPr>
                        <a:t>1.1.-El mesero envía un comentario con el platillo a cambiar</a:t>
                      </a:r>
                    </a:p>
                    <a:p>
                      <a:r>
                        <a:rPr lang="es-MX" sz="1400" dirty="0">
                          <a:latin typeface="Arial" panose="020B0604020202020204" pitchFamily="34" charset="0"/>
                          <a:cs typeface="Arial" panose="020B0604020202020204" pitchFamily="34" charset="0"/>
                        </a:rPr>
                        <a:t>1.2.-El mesero anexa el numero de la mesa</a:t>
                      </a:r>
                    </a:p>
                    <a:p>
                      <a:r>
                        <a:rPr lang="es-MX" sz="1400" dirty="0">
                          <a:latin typeface="Arial" panose="020B0604020202020204" pitchFamily="34" charset="0"/>
                          <a:cs typeface="Arial" panose="020B0604020202020204" pitchFamily="34" charset="0"/>
                        </a:rPr>
                        <a:t>1.3.-El mesero recibe un comentario con la confirmación o negación del cambio de platillo</a:t>
                      </a:r>
                    </a:p>
                  </a:txBody>
                  <a:tcPr/>
                </a:tc>
                <a:extLst>
                  <a:ext uri="{0D108BD9-81ED-4DB2-BD59-A6C34878D82A}">
                    <a16:rowId xmlns:a16="http://schemas.microsoft.com/office/drawing/2014/main" val="192123286"/>
                  </a:ext>
                </a:extLst>
              </a:tr>
            </a:tbl>
          </a:graphicData>
        </a:graphic>
      </p:graphicFrame>
    </p:spTree>
    <p:extLst>
      <p:ext uri="{BB962C8B-B14F-4D97-AF65-F5344CB8AC3E}">
        <p14:creationId xmlns:p14="http://schemas.microsoft.com/office/powerpoint/2010/main" val="117170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BF16F-4159-4D65-865E-194EDB728171}"/>
              </a:ext>
            </a:extLst>
          </p:cNvPr>
          <p:cNvSpPr>
            <a:spLocks noGrp="1"/>
          </p:cNvSpPr>
          <p:nvPr>
            <p:ph type="title"/>
          </p:nvPr>
        </p:nvSpPr>
        <p:spPr/>
        <p:txBody>
          <a:bodyPr>
            <a:normAutofit/>
          </a:bodyPr>
          <a:lstStyle/>
          <a:p>
            <a:r>
              <a:rPr lang="es-MX" sz="3600" dirty="0">
                <a:latin typeface="Arial" panose="020B0604020202020204" pitchFamily="34" charset="0"/>
                <a:cs typeface="Arial" panose="020B0604020202020204" pitchFamily="34" charset="0"/>
              </a:rPr>
              <a:t>Requisitos funcionales de usuario(después del mapeo)</a:t>
            </a:r>
          </a:p>
        </p:txBody>
      </p:sp>
      <p:graphicFrame>
        <p:nvGraphicFramePr>
          <p:cNvPr id="4" name="Marcador de contenido 3">
            <a:extLst>
              <a:ext uri="{FF2B5EF4-FFF2-40B4-BE49-F238E27FC236}">
                <a16:creationId xmlns:a16="http://schemas.microsoft.com/office/drawing/2014/main" id="{4EDED9A3-3930-4C2A-8FE0-A48A15F1EA2A}"/>
              </a:ext>
            </a:extLst>
          </p:cNvPr>
          <p:cNvGraphicFramePr>
            <a:graphicFrameLocks noGrp="1"/>
          </p:cNvGraphicFramePr>
          <p:nvPr>
            <p:ph idx="1"/>
            <p:extLst>
              <p:ext uri="{D42A27DB-BD31-4B8C-83A1-F6EECF244321}">
                <p14:modId xmlns:p14="http://schemas.microsoft.com/office/powerpoint/2010/main" val="3638560154"/>
              </p:ext>
            </p:extLst>
          </p:nvPr>
        </p:nvGraphicFramePr>
        <p:xfrm>
          <a:off x="1096963" y="1846263"/>
          <a:ext cx="10058400" cy="3160319"/>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2075524488"/>
                    </a:ext>
                  </a:extLst>
                </a:gridCol>
                <a:gridCol w="9200728">
                  <a:extLst>
                    <a:ext uri="{9D8B030D-6E8A-4147-A177-3AD203B41FA5}">
                      <a16:colId xmlns:a16="http://schemas.microsoft.com/office/drawing/2014/main" val="3729042561"/>
                    </a:ext>
                  </a:extLst>
                </a:gridCol>
              </a:tblGrid>
              <a:tr h="410020">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2568410408"/>
                  </a:ext>
                </a:extLst>
              </a:tr>
              <a:tr h="470139">
                <a:tc>
                  <a:txBody>
                    <a:bodyPr/>
                    <a:lstStyle/>
                    <a:p>
                      <a:r>
                        <a:rPr lang="es-MX" dirty="0"/>
                        <a:t>RS-1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El cocinero podrá mandar una notificación de que no hay el platillo solicitado</a:t>
                      </a:r>
                    </a:p>
                  </a:txBody>
                  <a:tcPr/>
                </a:tc>
                <a:extLst>
                  <a:ext uri="{0D108BD9-81ED-4DB2-BD59-A6C34878D82A}">
                    <a16:rowId xmlns:a16="http://schemas.microsoft.com/office/drawing/2014/main" val="2186408934"/>
                  </a:ext>
                </a:extLst>
              </a:tr>
              <a:tr h="410020">
                <a:tc>
                  <a:txBody>
                    <a:bodyPr/>
                    <a:lstStyle/>
                    <a:p>
                      <a:r>
                        <a:rPr lang="es-MX" dirty="0"/>
                        <a:t>RS-2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El mesero podrá agregar el numero de la mesa de la comanda enviada como un comentario</a:t>
                      </a:r>
                    </a:p>
                  </a:txBody>
                  <a:tcPr/>
                </a:tc>
                <a:extLst>
                  <a:ext uri="{0D108BD9-81ED-4DB2-BD59-A6C34878D82A}">
                    <a16:rowId xmlns:a16="http://schemas.microsoft.com/office/drawing/2014/main" val="887829449"/>
                  </a:ext>
                </a:extLst>
              </a:tr>
              <a:tr h="410020">
                <a:tc>
                  <a:txBody>
                    <a:bodyPr/>
                    <a:lstStyle/>
                    <a:p>
                      <a:r>
                        <a:rPr lang="es-MX" dirty="0"/>
                        <a:t>RS-3</a:t>
                      </a:r>
                    </a:p>
                  </a:txBody>
                  <a:tcPr/>
                </a:tc>
                <a:tc>
                  <a:txBody>
                    <a:bodyPr/>
                    <a:lstStyle/>
                    <a:p>
                      <a:r>
                        <a:rPr lang="es-MX" sz="1800" kern="1200" dirty="0">
                          <a:solidFill>
                            <a:schemeClr val="dk1"/>
                          </a:solidFill>
                          <a:effectLst/>
                          <a:latin typeface="+mn-lt"/>
                          <a:ea typeface="+mn-ea"/>
                          <a:cs typeface="+mn-cs"/>
                        </a:rPr>
                        <a:t>El mesero podrá mandar la comanda al cocinero </a:t>
                      </a:r>
                      <a:endParaRPr lang="es-MX" dirty="0"/>
                    </a:p>
                  </a:txBody>
                  <a:tcPr/>
                </a:tc>
                <a:extLst>
                  <a:ext uri="{0D108BD9-81ED-4DB2-BD59-A6C34878D82A}">
                    <a16:rowId xmlns:a16="http://schemas.microsoft.com/office/drawing/2014/main" val="968316728"/>
                  </a:ext>
                </a:extLst>
              </a:tr>
              <a:tr h="410020">
                <a:tc>
                  <a:txBody>
                    <a:bodyPr/>
                    <a:lstStyle/>
                    <a:p>
                      <a:r>
                        <a:rPr lang="es-MX" dirty="0"/>
                        <a:t>RS-4</a:t>
                      </a:r>
                    </a:p>
                  </a:txBody>
                  <a:tcPr/>
                </a:tc>
                <a:tc>
                  <a:txBody>
                    <a:bodyPr/>
                    <a:lstStyle/>
                    <a:p>
                      <a:r>
                        <a:rPr lang="es-MX" sz="1800" b="1" kern="1200" dirty="0">
                          <a:solidFill>
                            <a:schemeClr val="dk1"/>
                          </a:solidFill>
                          <a:effectLst/>
                          <a:latin typeface="+mn-lt"/>
                          <a:ea typeface="+mn-ea"/>
                          <a:cs typeface="+mn-cs"/>
                        </a:rPr>
                        <a:t> </a:t>
                      </a:r>
                      <a:r>
                        <a:rPr lang="es-MX" sz="1800" kern="1200" dirty="0">
                          <a:solidFill>
                            <a:schemeClr val="dk1"/>
                          </a:solidFill>
                          <a:effectLst/>
                          <a:latin typeface="+mn-lt"/>
                          <a:ea typeface="+mn-ea"/>
                          <a:cs typeface="+mn-cs"/>
                        </a:rPr>
                        <a:t>El cocinero podrá enviar una notificación cuando la comanda esta lista a </a:t>
                      </a:r>
                      <a:r>
                        <a:rPr lang="es-MX" sz="1800" kern="1200" dirty="0" err="1">
                          <a:solidFill>
                            <a:schemeClr val="dk1"/>
                          </a:solidFill>
                          <a:effectLst/>
                          <a:latin typeface="+mn-lt"/>
                          <a:ea typeface="+mn-ea"/>
                          <a:cs typeface="+mn-cs"/>
                        </a:rPr>
                        <a:t>traves</a:t>
                      </a:r>
                      <a:r>
                        <a:rPr lang="es-MX" sz="1800" kern="1200" dirty="0">
                          <a:solidFill>
                            <a:schemeClr val="dk1"/>
                          </a:solidFill>
                          <a:effectLst/>
                          <a:latin typeface="+mn-lt"/>
                          <a:ea typeface="+mn-ea"/>
                          <a:cs typeface="+mn-cs"/>
                        </a:rPr>
                        <a:t> de un pitido y un comentario</a:t>
                      </a:r>
                      <a:endParaRPr lang="es-MX" dirty="0"/>
                    </a:p>
                  </a:txBody>
                  <a:tcPr/>
                </a:tc>
                <a:extLst>
                  <a:ext uri="{0D108BD9-81ED-4DB2-BD59-A6C34878D82A}">
                    <a16:rowId xmlns:a16="http://schemas.microsoft.com/office/drawing/2014/main" val="2131332683"/>
                  </a:ext>
                </a:extLst>
              </a:tr>
              <a:tr h="410020">
                <a:tc>
                  <a:txBody>
                    <a:bodyPr/>
                    <a:lstStyle/>
                    <a:p>
                      <a:r>
                        <a:rPr lang="es-MX" dirty="0"/>
                        <a:t>RS-5</a:t>
                      </a:r>
                    </a:p>
                  </a:txBody>
                  <a:tcPr/>
                </a:tc>
                <a:tc>
                  <a:txBody>
                    <a:bodyPr/>
                    <a:lstStyle/>
                    <a:p>
                      <a:r>
                        <a:rPr lang="es-MX" sz="1800" kern="1200" dirty="0">
                          <a:solidFill>
                            <a:schemeClr val="dk1"/>
                          </a:solidFill>
                          <a:effectLst/>
                          <a:latin typeface="+mn-lt"/>
                          <a:ea typeface="+mn-ea"/>
                          <a:cs typeface="+mn-cs"/>
                        </a:rPr>
                        <a:t>El cocinero podrá eliminar las comandas que ya se realizaron de su base de datos</a:t>
                      </a:r>
                      <a:endParaRPr lang="es-MX" dirty="0"/>
                    </a:p>
                  </a:txBody>
                  <a:tcPr/>
                </a:tc>
                <a:extLst>
                  <a:ext uri="{0D108BD9-81ED-4DB2-BD59-A6C34878D82A}">
                    <a16:rowId xmlns:a16="http://schemas.microsoft.com/office/drawing/2014/main" val="1032156422"/>
                  </a:ext>
                </a:extLst>
              </a:tr>
              <a:tr h="410020">
                <a:tc>
                  <a:txBody>
                    <a:bodyPr/>
                    <a:lstStyle/>
                    <a:p>
                      <a:r>
                        <a:rPr lang="es-MX" dirty="0"/>
                        <a:t>RS-6</a:t>
                      </a:r>
                    </a:p>
                  </a:txBody>
                  <a:tcPr/>
                </a:tc>
                <a:tc>
                  <a:txBody>
                    <a:bodyPr/>
                    <a:lstStyle/>
                    <a:p>
                      <a:r>
                        <a:rPr lang="es-MX" sz="1800" kern="1200" dirty="0">
                          <a:solidFill>
                            <a:schemeClr val="dk1"/>
                          </a:solidFill>
                          <a:effectLst/>
                          <a:latin typeface="+mn-lt"/>
                          <a:ea typeface="+mn-ea"/>
                          <a:cs typeface="+mn-cs"/>
                        </a:rPr>
                        <a:t>El mesero podrá hacer comentarios sobre los productos como agregar o quitar un ingrediente</a:t>
                      </a:r>
                      <a:endParaRPr lang="es-MX" dirty="0"/>
                    </a:p>
                  </a:txBody>
                  <a:tcPr/>
                </a:tc>
                <a:extLst>
                  <a:ext uri="{0D108BD9-81ED-4DB2-BD59-A6C34878D82A}">
                    <a16:rowId xmlns:a16="http://schemas.microsoft.com/office/drawing/2014/main" val="2585969493"/>
                  </a:ext>
                </a:extLst>
              </a:tr>
            </a:tbl>
          </a:graphicData>
        </a:graphic>
      </p:graphicFrame>
    </p:spTree>
    <p:extLst>
      <p:ext uri="{BB962C8B-B14F-4D97-AF65-F5344CB8AC3E}">
        <p14:creationId xmlns:p14="http://schemas.microsoft.com/office/powerpoint/2010/main" val="140651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2E71E-EDC9-4033-B91C-DC1D88EBEFC4}"/>
              </a:ext>
            </a:extLst>
          </p:cNvPr>
          <p:cNvSpPr>
            <a:spLocks noGrp="1"/>
          </p:cNvSpPr>
          <p:nvPr>
            <p:ph type="title"/>
          </p:nvPr>
        </p:nvSpPr>
        <p:spPr/>
        <p:txBody>
          <a:bodyPr/>
          <a:lstStyle/>
          <a:p>
            <a:r>
              <a:rPr lang="es-MX" dirty="0"/>
              <a:t>Requisitos funcionales del sistema(después del mapeo) </a:t>
            </a:r>
          </a:p>
        </p:txBody>
      </p:sp>
      <p:graphicFrame>
        <p:nvGraphicFramePr>
          <p:cNvPr id="4" name="Tabla 3">
            <a:extLst>
              <a:ext uri="{FF2B5EF4-FFF2-40B4-BE49-F238E27FC236}">
                <a16:creationId xmlns:a16="http://schemas.microsoft.com/office/drawing/2014/main" id="{0DDF03CB-8F55-454C-925F-A3C5C19A5AAE}"/>
              </a:ext>
            </a:extLst>
          </p:cNvPr>
          <p:cNvGraphicFramePr>
            <a:graphicFrameLocks noGrp="1"/>
          </p:cNvGraphicFramePr>
          <p:nvPr>
            <p:extLst>
              <p:ext uri="{D42A27DB-BD31-4B8C-83A1-F6EECF244321}">
                <p14:modId xmlns:p14="http://schemas.microsoft.com/office/powerpoint/2010/main" val="2850892754"/>
              </p:ext>
            </p:extLst>
          </p:nvPr>
        </p:nvGraphicFramePr>
        <p:xfrm>
          <a:off x="1096963" y="1846263"/>
          <a:ext cx="10058400" cy="1937766"/>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712714948"/>
                    </a:ext>
                  </a:extLst>
                </a:gridCol>
                <a:gridCol w="9200728">
                  <a:extLst>
                    <a:ext uri="{9D8B030D-6E8A-4147-A177-3AD203B41FA5}">
                      <a16:colId xmlns:a16="http://schemas.microsoft.com/office/drawing/2014/main" val="1150896011"/>
                    </a:ext>
                  </a:extLst>
                </a:gridCol>
              </a:tblGrid>
              <a:tr h="410020">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1845606270"/>
                  </a:ext>
                </a:extLst>
              </a:tr>
              <a:tr h="707706">
                <a:tc>
                  <a:txBody>
                    <a:bodyPr/>
                    <a:lstStyle/>
                    <a:p>
                      <a:r>
                        <a:rPr lang="es-MX" dirty="0"/>
                        <a:t>RS-7</a:t>
                      </a:r>
                    </a:p>
                  </a:txBody>
                  <a:tcPr/>
                </a:tc>
                <a:tc>
                  <a:txBody>
                    <a:bodyPr/>
                    <a:lstStyle/>
                    <a:p>
                      <a:r>
                        <a:rPr lang="es-MX" sz="1800" kern="1200" dirty="0">
                          <a:solidFill>
                            <a:schemeClr val="dk1"/>
                          </a:solidFill>
                          <a:effectLst/>
                          <a:latin typeface="+mn-lt"/>
                          <a:ea typeface="+mn-ea"/>
                          <a:cs typeface="+mn-cs"/>
                        </a:rPr>
                        <a:t>El programa tendrá 2 usuarios directos el mesero y el cocinero que accederán con contraseña y un usuario indirecto que será el cliente,</a:t>
                      </a:r>
                      <a:endParaRPr lang="es-MX" dirty="0"/>
                    </a:p>
                  </a:txBody>
                  <a:tcPr/>
                </a:tc>
                <a:extLst>
                  <a:ext uri="{0D108BD9-81ED-4DB2-BD59-A6C34878D82A}">
                    <a16:rowId xmlns:a16="http://schemas.microsoft.com/office/drawing/2014/main" val="3160900779"/>
                  </a:ext>
                </a:extLst>
              </a:tr>
              <a:tr h="410020">
                <a:tc>
                  <a:txBody>
                    <a:bodyPr/>
                    <a:lstStyle/>
                    <a:p>
                      <a:r>
                        <a:rPr lang="es-MX" dirty="0"/>
                        <a:t>RS-8</a:t>
                      </a:r>
                    </a:p>
                  </a:txBody>
                  <a:tcPr/>
                </a:tc>
                <a:tc>
                  <a:txBody>
                    <a:bodyPr/>
                    <a:lstStyle/>
                    <a:p>
                      <a:r>
                        <a:rPr lang="es-MX" sz="1800" kern="1200" dirty="0">
                          <a:solidFill>
                            <a:schemeClr val="dk1"/>
                          </a:solidFill>
                          <a:effectLst/>
                          <a:latin typeface="+mn-lt"/>
                          <a:ea typeface="+mn-ea"/>
                          <a:cs typeface="+mn-cs"/>
                        </a:rPr>
                        <a:t>El programa se comunicará a través de una conexión cliente servidor</a:t>
                      </a:r>
                      <a:endParaRPr lang="es-MX" dirty="0"/>
                    </a:p>
                  </a:txBody>
                  <a:tcPr/>
                </a:tc>
                <a:extLst>
                  <a:ext uri="{0D108BD9-81ED-4DB2-BD59-A6C34878D82A}">
                    <a16:rowId xmlns:a16="http://schemas.microsoft.com/office/drawing/2014/main" val="2966281923"/>
                  </a:ext>
                </a:extLst>
              </a:tr>
              <a:tr h="410020">
                <a:tc>
                  <a:txBody>
                    <a:bodyPr/>
                    <a:lstStyle/>
                    <a:p>
                      <a:r>
                        <a:rPr lang="es-MX" dirty="0"/>
                        <a:t>RS-9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a:solidFill>
                            <a:schemeClr val="dk1"/>
                          </a:solidFill>
                          <a:effectLst/>
                          <a:latin typeface="+mn-lt"/>
                          <a:ea typeface="+mn-ea"/>
                          <a:cs typeface="+mn-cs"/>
                        </a:rPr>
                        <a:t>El menú solo contendrá productos hechos en la cocina</a:t>
                      </a:r>
                    </a:p>
                  </a:txBody>
                  <a:tcPr/>
                </a:tc>
                <a:extLst>
                  <a:ext uri="{0D108BD9-81ED-4DB2-BD59-A6C34878D82A}">
                    <a16:rowId xmlns:a16="http://schemas.microsoft.com/office/drawing/2014/main" val="3863390420"/>
                  </a:ext>
                </a:extLst>
              </a:tr>
            </a:tbl>
          </a:graphicData>
        </a:graphic>
      </p:graphicFrame>
    </p:spTree>
    <p:extLst>
      <p:ext uri="{BB962C8B-B14F-4D97-AF65-F5344CB8AC3E}">
        <p14:creationId xmlns:p14="http://schemas.microsoft.com/office/powerpoint/2010/main" val="233418086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1243</TotalTime>
  <Words>1928</Words>
  <Application>Microsoft Office PowerPoint</Application>
  <PresentationFormat>Panorámica</PresentationFormat>
  <Paragraphs>207</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Retrospección</vt:lpstr>
      <vt:lpstr>LA TRANKERA Equipo Dinamita</vt:lpstr>
      <vt:lpstr>Proyecto software</vt:lpstr>
      <vt:lpstr>Definición de requisitos del sistema </vt:lpstr>
      <vt:lpstr>Casos de uso</vt:lpstr>
      <vt:lpstr>Presentación de PowerPoint</vt:lpstr>
      <vt:lpstr>Presentación de PowerPoint</vt:lpstr>
      <vt:lpstr>Presentación de PowerPoint</vt:lpstr>
      <vt:lpstr>Requisitos funcionales de usuario(después del mapeo)</vt:lpstr>
      <vt:lpstr>Requisitos funcionales del sistema(después del mapeo) </vt:lpstr>
      <vt:lpstr>Requisitos no funcionales </vt:lpstr>
      <vt:lpstr>Métricas y tabla de contribución individual(Actualizada)</vt:lpstr>
      <vt:lpstr>Mapeo de requisitos de usuario</vt:lpstr>
      <vt:lpstr>Mapeo de requisitos del sistema</vt:lpstr>
      <vt:lpstr>Presentación de PowerPoint</vt:lpstr>
      <vt:lpstr>Mapeo de requisitos</vt:lpstr>
      <vt:lpstr>Definición de estándares de codificación</vt:lpstr>
      <vt:lpstr>Definición de estándares de codificación</vt:lpstr>
      <vt:lpstr>Modularidad</vt:lpstr>
      <vt:lpstr>Modularidad</vt:lpstr>
      <vt:lpstr>Modularidad </vt:lpstr>
      <vt:lpstr>Proceso de desarrollo</vt:lpstr>
      <vt:lpstr>Proceso de desarrollo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programacaion</dc:title>
  <dc:creator>Carlos Avila Criollo</dc:creator>
  <cp:lastModifiedBy>Carlos Avila Criollo</cp:lastModifiedBy>
  <cp:revision>58</cp:revision>
  <dcterms:created xsi:type="dcterms:W3CDTF">2018-02-23T00:43:11Z</dcterms:created>
  <dcterms:modified xsi:type="dcterms:W3CDTF">2018-05-01T04:17:25Z</dcterms:modified>
</cp:coreProperties>
</file>