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2"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F8908EC0-F197-4ED4-B266-E6CFE1F5BA85}" type="datetimeFigureOut">
              <a:rPr lang="es-MX" smtClean="0"/>
              <a:t>17/05/2018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6E42C38-F758-4098-AB21-658264A7E43E}" type="slidenum">
              <a:rPr lang="es-MX" smtClean="0"/>
              <a:t>‹Nº›</a:t>
            </a:fld>
            <a:endParaRPr lang="es-MX"/>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6260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8908EC0-F197-4ED4-B266-E6CFE1F5BA85}" type="datetimeFigureOut">
              <a:rPr lang="es-MX" smtClean="0"/>
              <a:t>17/05/2018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6E42C38-F758-4098-AB21-658264A7E43E}" type="slidenum">
              <a:rPr lang="es-MX" smtClean="0"/>
              <a:t>‹Nº›</a:t>
            </a:fld>
            <a:endParaRPr lang="es-MX"/>
          </a:p>
        </p:txBody>
      </p:sp>
    </p:spTree>
    <p:extLst>
      <p:ext uri="{BB962C8B-B14F-4D97-AF65-F5344CB8AC3E}">
        <p14:creationId xmlns:p14="http://schemas.microsoft.com/office/powerpoint/2010/main" val="1244708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8908EC0-F197-4ED4-B266-E6CFE1F5BA85}" type="datetimeFigureOut">
              <a:rPr lang="es-MX" smtClean="0"/>
              <a:t>17/05/2018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6E42C38-F758-4098-AB21-658264A7E43E}" type="slidenum">
              <a:rPr lang="es-MX" smtClean="0"/>
              <a:t>‹Nº›</a:t>
            </a:fld>
            <a:endParaRPr lang="es-MX"/>
          </a:p>
        </p:txBody>
      </p:sp>
    </p:spTree>
    <p:extLst>
      <p:ext uri="{BB962C8B-B14F-4D97-AF65-F5344CB8AC3E}">
        <p14:creationId xmlns:p14="http://schemas.microsoft.com/office/powerpoint/2010/main" val="3010714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8908EC0-F197-4ED4-B266-E6CFE1F5BA85}" type="datetimeFigureOut">
              <a:rPr lang="es-MX" smtClean="0"/>
              <a:t>17/05/2018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6E42C38-F758-4098-AB21-658264A7E43E}" type="slidenum">
              <a:rPr lang="es-MX" smtClean="0"/>
              <a:t>‹Nº›</a:t>
            </a:fld>
            <a:endParaRPr lang="es-MX"/>
          </a:p>
        </p:txBody>
      </p:sp>
    </p:spTree>
    <p:extLst>
      <p:ext uri="{BB962C8B-B14F-4D97-AF65-F5344CB8AC3E}">
        <p14:creationId xmlns:p14="http://schemas.microsoft.com/office/powerpoint/2010/main" val="1785852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F8908EC0-F197-4ED4-B266-E6CFE1F5BA85}" type="datetimeFigureOut">
              <a:rPr lang="es-MX" smtClean="0"/>
              <a:t>17/05/2018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6E42C38-F758-4098-AB21-658264A7E43E}" type="slidenum">
              <a:rPr lang="es-MX" smtClean="0"/>
              <a:t>‹Nº›</a:t>
            </a:fld>
            <a:endParaRPr lang="es-MX"/>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4233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F8908EC0-F197-4ED4-B266-E6CFE1F5BA85}" type="datetimeFigureOut">
              <a:rPr lang="es-MX" smtClean="0"/>
              <a:t>17/05/2018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C6E42C38-F758-4098-AB21-658264A7E43E}" type="slidenum">
              <a:rPr lang="es-MX" smtClean="0"/>
              <a:t>‹Nº›</a:t>
            </a:fld>
            <a:endParaRPr lang="es-MX"/>
          </a:p>
        </p:txBody>
      </p:sp>
    </p:spTree>
    <p:extLst>
      <p:ext uri="{BB962C8B-B14F-4D97-AF65-F5344CB8AC3E}">
        <p14:creationId xmlns:p14="http://schemas.microsoft.com/office/powerpoint/2010/main" val="408877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F8908EC0-F197-4ED4-B266-E6CFE1F5BA85}" type="datetimeFigureOut">
              <a:rPr lang="es-MX" smtClean="0"/>
              <a:t>17/05/2018</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C6E42C38-F758-4098-AB21-658264A7E43E}" type="slidenum">
              <a:rPr lang="es-MX" smtClean="0"/>
              <a:t>‹Nº›</a:t>
            </a:fld>
            <a:endParaRPr lang="es-MX"/>
          </a:p>
        </p:txBody>
      </p:sp>
    </p:spTree>
    <p:extLst>
      <p:ext uri="{BB962C8B-B14F-4D97-AF65-F5344CB8AC3E}">
        <p14:creationId xmlns:p14="http://schemas.microsoft.com/office/powerpoint/2010/main" val="4114550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F8908EC0-F197-4ED4-B266-E6CFE1F5BA85}" type="datetimeFigureOut">
              <a:rPr lang="es-MX" smtClean="0"/>
              <a:t>17/05/2018</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C6E42C38-F758-4098-AB21-658264A7E43E}" type="slidenum">
              <a:rPr lang="es-MX" smtClean="0"/>
              <a:t>‹Nº›</a:t>
            </a:fld>
            <a:endParaRPr lang="es-MX"/>
          </a:p>
        </p:txBody>
      </p:sp>
    </p:spTree>
    <p:extLst>
      <p:ext uri="{BB962C8B-B14F-4D97-AF65-F5344CB8AC3E}">
        <p14:creationId xmlns:p14="http://schemas.microsoft.com/office/powerpoint/2010/main" val="3645380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8908EC0-F197-4ED4-B266-E6CFE1F5BA85}" type="datetimeFigureOut">
              <a:rPr lang="es-MX" smtClean="0"/>
              <a:t>17/05/2018</a:t>
            </a:fld>
            <a:endParaRPr lang="es-MX"/>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MX"/>
          </a:p>
        </p:txBody>
      </p:sp>
      <p:sp>
        <p:nvSpPr>
          <p:cNvPr id="9" name="Slide Number Placeholder 8"/>
          <p:cNvSpPr>
            <a:spLocks noGrp="1"/>
          </p:cNvSpPr>
          <p:nvPr>
            <p:ph type="sldNum" sz="quarter" idx="12"/>
          </p:nvPr>
        </p:nvSpPr>
        <p:spPr/>
        <p:txBody>
          <a:bodyPr/>
          <a:lstStyle/>
          <a:p>
            <a:fld id="{C6E42C38-F758-4098-AB21-658264A7E43E}" type="slidenum">
              <a:rPr lang="es-MX" smtClean="0"/>
              <a:t>‹Nº›</a:t>
            </a:fld>
            <a:endParaRPr lang="es-MX"/>
          </a:p>
        </p:txBody>
      </p:sp>
    </p:spTree>
    <p:extLst>
      <p:ext uri="{BB962C8B-B14F-4D97-AF65-F5344CB8AC3E}">
        <p14:creationId xmlns:p14="http://schemas.microsoft.com/office/powerpoint/2010/main" val="2206640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8908EC0-F197-4ED4-B266-E6CFE1F5BA85}" type="datetimeFigureOut">
              <a:rPr lang="es-MX" smtClean="0"/>
              <a:t>17/05/2018</a:t>
            </a:fld>
            <a:endParaRPr lang="es-MX"/>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MX"/>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6E42C38-F758-4098-AB21-658264A7E43E}" type="slidenum">
              <a:rPr lang="es-MX" smtClean="0"/>
              <a:t>‹Nº›</a:t>
            </a:fld>
            <a:endParaRPr lang="es-MX"/>
          </a:p>
        </p:txBody>
      </p:sp>
    </p:spTree>
    <p:extLst>
      <p:ext uri="{BB962C8B-B14F-4D97-AF65-F5344CB8AC3E}">
        <p14:creationId xmlns:p14="http://schemas.microsoft.com/office/powerpoint/2010/main" val="3466043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F8908EC0-F197-4ED4-B266-E6CFE1F5BA85}" type="datetimeFigureOut">
              <a:rPr lang="es-MX" smtClean="0"/>
              <a:t>17/05/2018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C6E42C38-F758-4098-AB21-658264A7E43E}" type="slidenum">
              <a:rPr lang="es-MX" smtClean="0"/>
              <a:t>‹Nº›</a:t>
            </a:fld>
            <a:endParaRPr lang="es-MX"/>
          </a:p>
        </p:txBody>
      </p:sp>
    </p:spTree>
    <p:extLst>
      <p:ext uri="{BB962C8B-B14F-4D97-AF65-F5344CB8AC3E}">
        <p14:creationId xmlns:p14="http://schemas.microsoft.com/office/powerpoint/2010/main" val="1648788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8908EC0-F197-4ED4-B266-E6CFE1F5BA85}" type="datetimeFigureOut">
              <a:rPr lang="es-MX" smtClean="0"/>
              <a:t>17/05/2018</a:t>
            </a:fld>
            <a:endParaRPr lang="es-MX"/>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MX"/>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6E42C38-F758-4098-AB21-658264A7E43E}" type="slidenum">
              <a:rPr lang="es-MX" smtClean="0"/>
              <a:t>‹Nº›</a:t>
            </a:fld>
            <a:endParaRPr lang="es-MX"/>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66867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A0C600-5CB5-4F78-941E-8AA0CDF5157C}"/>
              </a:ext>
            </a:extLst>
          </p:cNvPr>
          <p:cNvSpPr>
            <a:spLocks noGrp="1"/>
          </p:cNvSpPr>
          <p:nvPr>
            <p:ph type="ctrTitle"/>
          </p:nvPr>
        </p:nvSpPr>
        <p:spPr>
          <a:xfrm>
            <a:off x="1100051" y="1495781"/>
            <a:ext cx="10058400" cy="2169141"/>
          </a:xfrm>
        </p:spPr>
        <p:txBody>
          <a:bodyPr>
            <a:normAutofit/>
          </a:bodyPr>
          <a:lstStyle/>
          <a:p>
            <a:r>
              <a:rPr lang="es-MX" dirty="0"/>
              <a:t>LA TRANKERA</a:t>
            </a:r>
            <a:br>
              <a:rPr lang="es-MX" dirty="0"/>
            </a:br>
            <a:r>
              <a:rPr lang="es-MX" sz="4400" dirty="0"/>
              <a:t>Equipo Dinamita</a:t>
            </a:r>
            <a:endParaRPr lang="es-MX" dirty="0"/>
          </a:p>
        </p:txBody>
      </p:sp>
      <p:sp>
        <p:nvSpPr>
          <p:cNvPr id="3" name="Subtítulo 2">
            <a:extLst>
              <a:ext uri="{FF2B5EF4-FFF2-40B4-BE49-F238E27FC236}">
                <a16:creationId xmlns:a16="http://schemas.microsoft.com/office/drawing/2014/main" id="{603BF9E4-83AE-41F3-906B-C392B34B8CA7}"/>
              </a:ext>
            </a:extLst>
          </p:cNvPr>
          <p:cNvSpPr>
            <a:spLocks noGrp="1"/>
          </p:cNvSpPr>
          <p:nvPr>
            <p:ph type="subTitle" idx="1"/>
          </p:nvPr>
        </p:nvSpPr>
        <p:spPr>
          <a:xfrm>
            <a:off x="1100051" y="4357430"/>
            <a:ext cx="10058400" cy="2013358"/>
          </a:xfrm>
        </p:spPr>
        <p:txBody>
          <a:bodyPr>
            <a:normAutofit/>
          </a:bodyPr>
          <a:lstStyle/>
          <a:p>
            <a:r>
              <a:rPr lang="es-MX" dirty="0"/>
              <a:t>Carlos Eduardo Avila Criollo</a:t>
            </a:r>
          </a:p>
          <a:p>
            <a:r>
              <a:rPr lang="es-MX" dirty="0"/>
              <a:t>José de la Rosa Baeza Pérez</a:t>
            </a:r>
          </a:p>
          <a:p>
            <a:r>
              <a:rPr lang="es-MX" dirty="0"/>
              <a:t>Sebastián Echeverria López</a:t>
            </a:r>
          </a:p>
          <a:p>
            <a:r>
              <a:rPr lang="es-MX" dirty="0"/>
              <a:t>Rigel Bustamante Lara</a:t>
            </a:r>
          </a:p>
        </p:txBody>
      </p:sp>
    </p:spTree>
    <p:extLst>
      <p:ext uri="{BB962C8B-B14F-4D97-AF65-F5344CB8AC3E}">
        <p14:creationId xmlns:p14="http://schemas.microsoft.com/office/powerpoint/2010/main" val="4191394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A08550-CD89-437B-9F0B-270713889BDC}"/>
              </a:ext>
            </a:extLst>
          </p:cNvPr>
          <p:cNvSpPr>
            <a:spLocks noGrp="1"/>
          </p:cNvSpPr>
          <p:nvPr>
            <p:ph type="title"/>
          </p:nvPr>
        </p:nvSpPr>
        <p:spPr/>
        <p:txBody>
          <a:bodyPr/>
          <a:lstStyle/>
          <a:p>
            <a:r>
              <a:rPr lang="es-MX" dirty="0"/>
              <a:t>Proyecto software</a:t>
            </a:r>
          </a:p>
        </p:txBody>
      </p:sp>
      <p:sp>
        <p:nvSpPr>
          <p:cNvPr id="3" name="Marcador de contenido 2">
            <a:extLst>
              <a:ext uri="{FF2B5EF4-FFF2-40B4-BE49-F238E27FC236}">
                <a16:creationId xmlns:a16="http://schemas.microsoft.com/office/drawing/2014/main" id="{1EA85EC0-CBBE-4447-B274-EDAD08DDBC59}"/>
              </a:ext>
            </a:extLst>
          </p:cNvPr>
          <p:cNvSpPr>
            <a:spLocks noGrp="1"/>
          </p:cNvSpPr>
          <p:nvPr>
            <p:ph idx="1"/>
          </p:nvPr>
        </p:nvSpPr>
        <p:spPr/>
        <p:txBody>
          <a:bodyPr/>
          <a:lstStyle/>
          <a:p>
            <a:r>
              <a:rPr lang="es-MX" dirty="0"/>
              <a:t>Nuestro proyecto software es un programa destinado a restaurantes que realiza comandas generadas por un mesero hacia los cocineros a partir de un menú en una base de datos ya preestablecida.</a:t>
            </a:r>
          </a:p>
          <a:p>
            <a:r>
              <a:rPr lang="es-MX" dirty="0"/>
              <a:t>En una primera versión el programa funcionara en computador y el objetivo es que en una futura versión pueda funcionar en teléfonos móviles.</a:t>
            </a:r>
          </a:p>
          <a:p>
            <a:endParaRPr lang="es-MX" dirty="0"/>
          </a:p>
        </p:txBody>
      </p:sp>
    </p:spTree>
    <p:extLst>
      <p:ext uri="{BB962C8B-B14F-4D97-AF65-F5344CB8AC3E}">
        <p14:creationId xmlns:p14="http://schemas.microsoft.com/office/powerpoint/2010/main" val="2859347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B284C2-447D-4A8B-9B91-B12C7E2C6A8B}"/>
              </a:ext>
            </a:extLst>
          </p:cNvPr>
          <p:cNvSpPr>
            <a:spLocks noGrp="1"/>
          </p:cNvSpPr>
          <p:nvPr>
            <p:ph type="title"/>
          </p:nvPr>
        </p:nvSpPr>
        <p:spPr>
          <a:xfrm>
            <a:off x="1097280" y="286604"/>
            <a:ext cx="10058400" cy="846738"/>
          </a:xfrm>
        </p:spPr>
        <p:txBody>
          <a:bodyPr/>
          <a:lstStyle/>
          <a:p>
            <a:r>
              <a:rPr lang="es-MX" dirty="0"/>
              <a:t>Definición de requisitos del sistema </a:t>
            </a:r>
          </a:p>
        </p:txBody>
      </p:sp>
      <p:graphicFrame>
        <p:nvGraphicFramePr>
          <p:cNvPr id="4" name="Marcador de contenido 3">
            <a:extLst>
              <a:ext uri="{FF2B5EF4-FFF2-40B4-BE49-F238E27FC236}">
                <a16:creationId xmlns:a16="http://schemas.microsoft.com/office/drawing/2014/main" id="{41B2155F-41FD-4F6C-9B6E-4615C8C6BE68}"/>
              </a:ext>
            </a:extLst>
          </p:cNvPr>
          <p:cNvGraphicFramePr>
            <a:graphicFrameLocks noGrp="1"/>
          </p:cNvGraphicFramePr>
          <p:nvPr>
            <p:ph idx="1"/>
            <p:extLst>
              <p:ext uri="{D42A27DB-BD31-4B8C-83A1-F6EECF244321}">
                <p14:modId xmlns:p14="http://schemas.microsoft.com/office/powerpoint/2010/main" val="565527215"/>
              </p:ext>
            </p:extLst>
          </p:nvPr>
        </p:nvGraphicFramePr>
        <p:xfrm>
          <a:off x="1096963" y="1133341"/>
          <a:ext cx="10058400" cy="5138669"/>
        </p:xfrm>
        <a:graphic>
          <a:graphicData uri="http://schemas.openxmlformats.org/drawingml/2006/table">
            <a:tbl>
              <a:tblPr firstRow="1" bandRow="1">
                <a:tableStyleId>{5C22544A-7EE6-4342-B048-85BDC9FD1C3A}</a:tableStyleId>
              </a:tblPr>
              <a:tblGrid>
                <a:gridCol w="3352800">
                  <a:extLst>
                    <a:ext uri="{9D8B030D-6E8A-4147-A177-3AD203B41FA5}">
                      <a16:colId xmlns:a16="http://schemas.microsoft.com/office/drawing/2014/main" val="4134506468"/>
                    </a:ext>
                  </a:extLst>
                </a:gridCol>
                <a:gridCol w="3352800">
                  <a:extLst>
                    <a:ext uri="{9D8B030D-6E8A-4147-A177-3AD203B41FA5}">
                      <a16:colId xmlns:a16="http://schemas.microsoft.com/office/drawing/2014/main" val="1383753126"/>
                    </a:ext>
                  </a:extLst>
                </a:gridCol>
                <a:gridCol w="3352800">
                  <a:extLst>
                    <a:ext uri="{9D8B030D-6E8A-4147-A177-3AD203B41FA5}">
                      <a16:colId xmlns:a16="http://schemas.microsoft.com/office/drawing/2014/main" val="910105458"/>
                    </a:ext>
                  </a:extLst>
                </a:gridCol>
              </a:tblGrid>
              <a:tr h="415879">
                <a:tc gridSpan="3">
                  <a:txBody>
                    <a:bodyPr/>
                    <a:lstStyle/>
                    <a:p>
                      <a:pPr algn="ctr"/>
                      <a:r>
                        <a:rPr lang="es-MX" dirty="0"/>
                        <a:t>Lista de actores</a:t>
                      </a:r>
                    </a:p>
                  </a:txBody>
                  <a:tcPr/>
                </a:tc>
                <a:tc hMerge="1">
                  <a:txBody>
                    <a:bodyPr/>
                    <a:lstStyle/>
                    <a:p>
                      <a:endParaRPr lang="es-MX" dirty="0"/>
                    </a:p>
                  </a:txBody>
                  <a:tcPr/>
                </a:tc>
                <a:tc hMerge="1">
                  <a:txBody>
                    <a:bodyPr/>
                    <a:lstStyle/>
                    <a:p>
                      <a:endParaRPr lang="es-MX" dirty="0"/>
                    </a:p>
                  </a:txBody>
                  <a:tcPr/>
                </a:tc>
                <a:extLst>
                  <a:ext uri="{0D108BD9-81ED-4DB2-BD59-A6C34878D82A}">
                    <a16:rowId xmlns:a16="http://schemas.microsoft.com/office/drawing/2014/main" val="4101219032"/>
                  </a:ext>
                </a:extLst>
              </a:tr>
              <a:tr h="415879">
                <a:tc>
                  <a:txBody>
                    <a:bodyPr/>
                    <a:lstStyle/>
                    <a:p>
                      <a:pPr algn="ctr"/>
                      <a:r>
                        <a:rPr lang="es-MX" dirty="0"/>
                        <a:t>ID</a:t>
                      </a:r>
                    </a:p>
                  </a:txBody>
                  <a:tcPr/>
                </a:tc>
                <a:tc>
                  <a:txBody>
                    <a:bodyPr/>
                    <a:lstStyle/>
                    <a:p>
                      <a:pPr algn="ctr"/>
                      <a:r>
                        <a:rPr lang="es-MX" dirty="0"/>
                        <a:t>Nombre</a:t>
                      </a:r>
                    </a:p>
                  </a:txBody>
                  <a:tcPr/>
                </a:tc>
                <a:tc>
                  <a:txBody>
                    <a:bodyPr/>
                    <a:lstStyle/>
                    <a:p>
                      <a:pPr algn="ctr"/>
                      <a:r>
                        <a:rPr lang="es-MX" dirty="0"/>
                        <a:t>Descripción</a:t>
                      </a:r>
                    </a:p>
                  </a:txBody>
                  <a:tcPr/>
                </a:tc>
                <a:extLst>
                  <a:ext uri="{0D108BD9-81ED-4DB2-BD59-A6C34878D82A}">
                    <a16:rowId xmlns:a16="http://schemas.microsoft.com/office/drawing/2014/main" val="1909842039"/>
                  </a:ext>
                </a:extLst>
              </a:tr>
              <a:tr h="1640728">
                <a:tc>
                  <a:txBody>
                    <a:bodyPr/>
                    <a:lstStyle/>
                    <a:p>
                      <a:pPr algn="just"/>
                      <a:r>
                        <a:rPr lang="es-MX" dirty="0"/>
                        <a:t>Actor-1</a:t>
                      </a:r>
                    </a:p>
                  </a:txBody>
                  <a:tcPr/>
                </a:tc>
                <a:tc>
                  <a:txBody>
                    <a:bodyPr/>
                    <a:lstStyle/>
                    <a:p>
                      <a:pPr algn="just"/>
                      <a:r>
                        <a:rPr lang="es-MX" dirty="0"/>
                        <a:t>Cliente</a:t>
                      </a:r>
                    </a:p>
                  </a:txBody>
                  <a:tcPr/>
                </a:tc>
                <a:tc>
                  <a:txBody>
                    <a:bodyPr/>
                    <a:lstStyle/>
                    <a:p>
                      <a:pPr algn="just"/>
                      <a:r>
                        <a:rPr lang="es-MX" dirty="0"/>
                        <a:t>Es la persona que proporcionara la información de que va a consumir a partir de un menú ya prestablecido en una base de datos.</a:t>
                      </a:r>
                    </a:p>
                  </a:txBody>
                  <a:tcPr/>
                </a:tc>
                <a:extLst>
                  <a:ext uri="{0D108BD9-81ED-4DB2-BD59-A6C34878D82A}">
                    <a16:rowId xmlns:a16="http://schemas.microsoft.com/office/drawing/2014/main" val="416316035"/>
                  </a:ext>
                </a:extLst>
              </a:tr>
              <a:tr h="1640728">
                <a:tc>
                  <a:txBody>
                    <a:bodyPr/>
                    <a:lstStyle/>
                    <a:p>
                      <a:pPr algn="just"/>
                      <a:r>
                        <a:rPr lang="es-MX" dirty="0"/>
                        <a:t>Actor-2</a:t>
                      </a:r>
                    </a:p>
                  </a:txBody>
                  <a:tcPr/>
                </a:tc>
                <a:tc>
                  <a:txBody>
                    <a:bodyPr/>
                    <a:lstStyle/>
                    <a:p>
                      <a:pPr algn="just"/>
                      <a:r>
                        <a:rPr lang="es-MX" dirty="0"/>
                        <a:t>Mesero</a:t>
                      </a:r>
                    </a:p>
                  </a:txBody>
                  <a:tcPr/>
                </a:tc>
                <a:tc>
                  <a:txBody>
                    <a:bodyPr/>
                    <a:lstStyle/>
                    <a:p>
                      <a:pPr algn="just"/>
                      <a:r>
                        <a:rPr lang="es-MX" dirty="0"/>
                        <a:t>Es la persona que generara la comanda con los comentarios necesarios a partir de la información recibida por el cliente y enviarla a la cocina.</a:t>
                      </a:r>
                    </a:p>
                  </a:txBody>
                  <a:tcPr/>
                </a:tc>
                <a:extLst>
                  <a:ext uri="{0D108BD9-81ED-4DB2-BD59-A6C34878D82A}">
                    <a16:rowId xmlns:a16="http://schemas.microsoft.com/office/drawing/2014/main" val="302409882"/>
                  </a:ext>
                </a:extLst>
              </a:tr>
              <a:tr h="1025455">
                <a:tc>
                  <a:txBody>
                    <a:bodyPr/>
                    <a:lstStyle/>
                    <a:p>
                      <a:pPr algn="just"/>
                      <a:r>
                        <a:rPr lang="es-MX" dirty="0"/>
                        <a:t>Actor-3</a:t>
                      </a:r>
                    </a:p>
                  </a:txBody>
                  <a:tcPr/>
                </a:tc>
                <a:tc>
                  <a:txBody>
                    <a:bodyPr/>
                    <a:lstStyle/>
                    <a:p>
                      <a:pPr algn="just"/>
                      <a:r>
                        <a:rPr lang="es-MX" dirty="0"/>
                        <a:t>Cocinero</a:t>
                      </a:r>
                    </a:p>
                  </a:txBody>
                  <a:tcPr/>
                </a:tc>
                <a:tc>
                  <a:txBody>
                    <a:bodyPr/>
                    <a:lstStyle/>
                    <a:p>
                      <a:pPr algn="just"/>
                      <a:r>
                        <a:rPr lang="es-MX" dirty="0"/>
                        <a:t>Es la persona que se encargara de recibir la comanda y mandar un aviso de que esta lista la comanda</a:t>
                      </a:r>
                    </a:p>
                  </a:txBody>
                  <a:tcPr/>
                </a:tc>
                <a:extLst>
                  <a:ext uri="{0D108BD9-81ED-4DB2-BD59-A6C34878D82A}">
                    <a16:rowId xmlns:a16="http://schemas.microsoft.com/office/drawing/2014/main" val="3761376945"/>
                  </a:ext>
                </a:extLst>
              </a:tr>
            </a:tbl>
          </a:graphicData>
        </a:graphic>
      </p:graphicFrame>
    </p:spTree>
    <p:extLst>
      <p:ext uri="{BB962C8B-B14F-4D97-AF65-F5344CB8AC3E}">
        <p14:creationId xmlns:p14="http://schemas.microsoft.com/office/powerpoint/2010/main" val="4046796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7BF16F-4159-4D65-865E-194EDB728171}"/>
              </a:ext>
            </a:extLst>
          </p:cNvPr>
          <p:cNvSpPr>
            <a:spLocks noGrp="1"/>
          </p:cNvSpPr>
          <p:nvPr>
            <p:ph type="title"/>
          </p:nvPr>
        </p:nvSpPr>
        <p:spPr/>
        <p:txBody>
          <a:bodyPr/>
          <a:lstStyle/>
          <a:p>
            <a:r>
              <a:rPr lang="es-MX" dirty="0"/>
              <a:t>Requisitos funcionales</a:t>
            </a:r>
          </a:p>
        </p:txBody>
      </p:sp>
      <p:graphicFrame>
        <p:nvGraphicFramePr>
          <p:cNvPr id="4" name="Marcador de contenido 3">
            <a:extLst>
              <a:ext uri="{FF2B5EF4-FFF2-40B4-BE49-F238E27FC236}">
                <a16:creationId xmlns:a16="http://schemas.microsoft.com/office/drawing/2014/main" id="{4EDED9A3-3930-4C2A-8FE0-A48A15F1EA2A}"/>
              </a:ext>
            </a:extLst>
          </p:cNvPr>
          <p:cNvGraphicFramePr>
            <a:graphicFrameLocks noGrp="1"/>
          </p:cNvGraphicFramePr>
          <p:nvPr>
            <p:ph idx="1"/>
            <p:extLst>
              <p:ext uri="{D42A27DB-BD31-4B8C-83A1-F6EECF244321}">
                <p14:modId xmlns:p14="http://schemas.microsoft.com/office/powerpoint/2010/main" val="1334948215"/>
              </p:ext>
            </p:extLst>
          </p:nvPr>
        </p:nvGraphicFramePr>
        <p:xfrm>
          <a:off x="1096963" y="1846263"/>
          <a:ext cx="10058400" cy="4397886"/>
        </p:xfrm>
        <a:graphic>
          <a:graphicData uri="http://schemas.openxmlformats.org/drawingml/2006/table">
            <a:tbl>
              <a:tblPr firstRow="1" bandRow="1">
                <a:tableStyleId>{5C22544A-7EE6-4342-B048-85BDC9FD1C3A}</a:tableStyleId>
              </a:tblPr>
              <a:tblGrid>
                <a:gridCol w="857672">
                  <a:extLst>
                    <a:ext uri="{9D8B030D-6E8A-4147-A177-3AD203B41FA5}">
                      <a16:colId xmlns:a16="http://schemas.microsoft.com/office/drawing/2014/main" val="2075524488"/>
                    </a:ext>
                  </a:extLst>
                </a:gridCol>
                <a:gridCol w="9200728">
                  <a:extLst>
                    <a:ext uri="{9D8B030D-6E8A-4147-A177-3AD203B41FA5}">
                      <a16:colId xmlns:a16="http://schemas.microsoft.com/office/drawing/2014/main" val="3729042561"/>
                    </a:ext>
                  </a:extLst>
                </a:gridCol>
              </a:tblGrid>
              <a:tr h="410020">
                <a:tc>
                  <a:txBody>
                    <a:bodyPr/>
                    <a:lstStyle/>
                    <a:p>
                      <a:r>
                        <a:rPr lang="es-MX" dirty="0"/>
                        <a:t>Id</a:t>
                      </a:r>
                    </a:p>
                  </a:txBody>
                  <a:tcPr/>
                </a:tc>
                <a:tc>
                  <a:txBody>
                    <a:bodyPr/>
                    <a:lstStyle/>
                    <a:p>
                      <a:r>
                        <a:rPr lang="es-MX" dirty="0"/>
                        <a:t>Descripción</a:t>
                      </a:r>
                    </a:p>
                  </a:txBody>
                  <a:tcPr/>
                </a:tc>
                <a:extLst>
                  <a:ext uri="{0D108BD9-81ED-4DB2-BD59-A6C34878D82A}">
                    <a16:rowId xmlns:a16="http://schemas.microsoft.com/office/drawing/2014/main" val="2568410408"/>
                  </a:ext>
                </a:extLst>
              </a:tr>
              <a:tr h="707706">
                <a:tc>
                  <a:txBody>
                    <a:bodyPr/>
                    <a:lstStyle/>
                    <a:p>
                      <a:r>
                        <a:rPr lang="es-MX" dirty="0"/>
                        <a:t>RS-1</a:t>
                      </a:r>
                    </a:p>
                  </a:txBody>
                  <a:tcPr/>
                </a:tc>
                <a:tc>
                  <a:txBody>
                    <a:bodyPr/>
                    <a:lstStyle/>
                    <a:p>
                      <a:r>
                        <a:rPr lang="es-MX" dirty="0"/>
                        <a:t>El programa tendrá 2 usuarios directos el mesero y el cocinero y un usuario indirecto que será el cliente</a:t>
                      </a:r>
                    </a:p>
                  </a:txBody>
                  <a:tcPr/>
                </a:tc>
                <a:extLst>
                  <a:ext uri="{0D108BD9-81ED-4DB2-BD59-A6C34878D82A}">
                    <a16:rowId xmlns:a16="http://schemas.microsoft.com/office/drawing/2014/main" val="2186408934"/>
                  </a:ext>
                </a:extLst>
              </a:tr>
              <a:tr h="410020">
                <a:tc>
                  <a:txBody>
                    <a:bodyPr/>
                    <a:lstStyle/>
                    <a:p>
                      <a:r>
                        <a:rPr lang="es-MX" dirty="0"/>
                        <a:t>RS-2</a:t>
                      </a:r>
                    </a:p>
                  </a:txBody>
                  <a:tcPr/>
                </a:tc>
                <a:tc>
                  <a:txBody>
                    <a:bodyPr/>
                    <a:lstStyle/>
                    <a:p>
                      <a:r>
                        <a:rPr lang="es-MX" dirty="0"/>
                        <a:t>El mesero podrá hacer comentarios sobre los productos como agregar o quitar un ingrediente</a:t>
                      </a:r>
                    </a:p>
                  </a:txBody>
                  <a:tcPr/>
                </a:tc>
                <a:extLst>
                  <a:ext uri="{0D108BD9-81ED-4DB2-BD59-A6C34878D82A}">
                    <a16:rowId xmlns:a16="http://schemas.microsoft.com/office/drawing/2014/main" val="887829449"/>
                  </a:ext>
                </a:extLst>
              </a:tr>
              <a:tr h="410020">
                <a:tc>
                  <a:txBody>
                    <a:bodyPr/>
                    <a:lstStyle/>
                    <a:p>
                      <a:r>
                        <a:rPr lang="es-MX" dirty="0"/>
                        <a:t>RS-3</a:t>
                      </a:r>
                    </a:p>
                  </a:txBody>
                  <a:tcPr/>
                </a:tc>
                <a:tc>
                  <a:txBody>
                    <a:bodyPr/>
                    <a:lstStyle/>
                    <a:p>
                      <a:r>
                        <a:rPr lang="es-MX" dirty="0"/>
                        <a:t>El cocinero podrá eliminar las comandas que ya se realizaron de su base de datos</a:t>
                      </a:r>
                    </a:p>
                  </a:txBody>
                  <a:tcPr/>
                </a:tc>
                <a:extLst>
                  <a:ext uri="{0D108BD9-81ED-4DB2-BD59-A6C34878D82A}">
                    <a16:rowId xmlns:a16="http://schemas.microsoft.com/office/drawing/2014/main" val="968316728"/>
                  </a:ext>
                </a:extLst>
              </a:tr>
              <a:tr h="410020">
                <a:tc>
                  <a:txBody>
                    <a:bodyPr/>
                    <a:lstStyle/>
                    <a:p>
                      <a:r>
                        <a:rPr lang="es-MX" dirty="0"/>
                        <a:t>RS-4</a:t>
                      </a:r>
                    </a:p>
                  </a:txBody>
                  <a:tcPr/>
                </a:tc>
                <a:tc>
                  <a:txBody>
                    <a:bodyPr/>
                    <a:lstStyle/>
                    <a:p>
                      <a:r>
                        <a:rPr lang="es-MX" dirty="0"/>
                        <a:t>El cocinero podrá enviar una notificación cuando la comanda este lista</a:t>
                      </a:r>
                    </a:p>
                  </a:txBody>
                  <a:tcPr/>
                </a:tc>
                <a:extLst>
                  <a:ext uri="{0D108BD9-81ED-4DB2-BD59-A6C34878D82A}">
                    <a16:rowId xmlns:a16="http://schemas.microsoft.com/office/drawing/2014/main" val="2131332683"/>
                  </a:ext>
                </a:extLst>
              </a:tr>
              <a:tr h="410020">
                <a:tc>
                  <a:txBody>
                    <a:bodyPr/>
                    <a:lstStyle/>
                    <a:p>
                      <a:r>
                        <a:rPr lang="es-MX" dirty="0"/>
                        <a:t>RS-5</a:t>
                      </a:r>
                    </a:p>
                  </a:txBody>
                  <a:tcPr/>
                </a:tc>
                <a:tc>
                  <a:txBody>
                    <a:bodyPr/>
                    <a:lstStyle/>
                    <a:p>
                      <a:r>
                        <a:rPr lang="es-MX" dirty="0"/>
                        <a:t>El programa se comunicara atreves de una red local</a:t>
                      </a:r>
                    </a:p>
                  </a:txBody>
                  <a:tcPr/>
                </a:tc>
                <a:extLst>
                  <a:ext uri="{0D108BD9-81ED-4DB2-BD59-A6C34878D82A}">
                    <a16:rowId xmlns:a16="http://schemas.microsoft.com/office/drawing/2014/main" val="1032156422"/>
                  </a:ext>
                </a:extLst>
              </a:tr>
              <a:tr h="410020">
                <a:tc>
                  <a:txBody>
                    <a:bodyPr/>
                    <a:lstStyle/>
                    <a:p>
                      <a:r>
                        <a:rPr lang="es-MX" dirty="0"/>
                        <a:t>RS-6</a:t>
                      </a:r>
                    </a:p>
                  </a:txBody>
                  <a:tcPr/>
                </a:tc>
                <a:tc>
                  <a:txBody>
                    <a:bodyPr/>
                    <a:lstStyle/>
                    <a:p>
                      <a:r>
                        <a:rPr lang="es-MX" dirty="0"/>
                        <a:t>El menú solo contendrá productos hechos en la cocina</a:t>
                      </a:r>
                    </a:p>
                  </a:txBody>
                  <a:tcPr/>
                </a:tc>
                <a:extLst>
                  <a:ext uri="{0D108BD9-81ED-4DB2-BD59-A6C34878D82A}">
                    <a16:rowId xmlns:a16="http://schemas.microsoft.com/office/drawing/2014/main" val="2585969493"/>
                  </a:ext>
                </a:extLst>
              </a:tr>
              <a:tr h="410020">
                <a:tc>
                  <a:txBody>
                    <a:bodyPr/>
                    <a:lstStyle/>
                    <a:p>
                      <a:r>
                        <a:rPr lang="es-MX" dirty="0"/>
                        <a:t>RS-7</a:t>
                      </a:r>
                    </a:p>
                  </a:txBody>
                  <a:tcPr/>
                </a:tc>
                <a:tc>
                  <a:txBody>
                    <a:bodyPr/>
                    <a:lstStyle/>
                    <a:p>
                      <a:r>
                        <a:rPr lang="es-MX" dirty="0"/>
                        <a:t>El mesero podrá</a:t>
                      </a:r>
                      <a:r>
                        <a:rPr lang="es-MX" baseline="0" dirty="0"/>
                        <a:t> mandar la comanda al cocinero</a:t>
                      </a:r>
                      <a:endParaRPr lang="es-MX" dirty="0"/>
                    </a:p>
                  </a:txBody>
                  <a:tcPr/>
                </a:tc>
                <a:extLst>
                  <a:ext uri="{0D108BD9-81ED-4DB2-BD59-A6C34878D82A}">
                    <a16:rowId xmlns:a16="http://schemas.microsoft.com/office/drawing/2014/main" val="10007"/>
                  </a:ext>
                </a:extLst>
              </a:tr>
              <a:tr h="410020">
                <a:tc>
                  <a:txBody>
                    <a:bodyPr/>
                    <a:lstStyle/>
                    <a:p>
                      <a:r>
                        <a:rPr lang="es-MX" dirty="0"/>
                        <a:t>RS-8</a:t>
                      </a:r>
                    </a:p>
                  </a:txBody>
                  <a:tcPr/>
                </a:tc>
                <a:tc>
                  <a:txBody>
                    <a:bodyPr/>
                    <a:lstStyle/>
                    <a:p>
                      <a:r>
                        <a:rPr lang="es-MX" dirty="0"/>
                        <a:t>El mesero podrá agregar el numero de la mesa de la comanda enviada</a:t>
                      </a:r>
                    </a:p>
                  </a:txBody>
                  <a:tcPr/>
                </a:tc>
                <a:extLst>
                  <a:ext uri="{0D108BD9-81ED-4DB2-BD59-A6C34878D82A}">
                    <a16:rowId xmlns:a16="http://schemas.microsoft.com/office/drawing/2014/main" val="3914209198"/>
                  </a:ext>
                </a:extLst>
              </a:tr>
              <a:tr h="410020">
                <a:tc>
                  <a:txBody>
                    <a:bodyPr/>
                    <a:lstStyle/>
                    <a:p>
                      <a:r>
                        <a:rPr lang="es-MX" dirty="0"/>
                        <a:t>RS-9</a:t>
                      </a:r>
                    </a:p>
                  </a:txBody>
                  <a:tcPr/>
                </a:tc>
                <a:tc>
                  <a:txBody>
                    <a:bodyPr/>
                    <a:lstStyle/>
                    <a:p>
                      <a:r>
                        <a:rPr lang="es-MX" dirty="0"/>
                        <a:t>El cocinero podrá bloquear los elementos del menú que ya no estén disponibles</a:t>
                      </a:r>
                    </a:p>
                  </a:txBody>
                  <a:tcPr/>
                </a:tc>
                <a:extLst>
                  <a:ext uri="{0D108BD9-81ED-4DB2-BD59-A6C34878D82A}">
                    <a16:rowId xmlns:a16="http://schemas.microsoft.com/office/drawing/2014/main" val="1910719028"/>
                  </a:ext>
                </a:extLst>
              </a:tr>
            </a:tbl>
          </a:graphicData>
        </a:graphic>
      </p:graphicFrame>
    </p:spTree>
    <p:extLst>
      <p:ext uri="{BB962C8B-B14F-4D97-AF65-F5344CB8AC3E}">
        <p14:creationId xmlns:p14="http://schemas.microsoft.com/office/powerpoint/2010/main" val="1406518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8B0BD7-A654-4E2C-B34E-F4F497C9D4F2}"/>
              </a:ext>
            </a:extLst>
          </p:cNvPr>
          <p:cNvSpPr>
            <a:spLocks noGrp="1"/>
          </p:cNvSpPr>
          <p:nvPr>
            <p:ph type="title"/>
          </p:nvPr>
        </p:nvSpPr>
        <p:spPr/>
        <p:txBody>
          <a:bodyPr/>
          <a:lstStyle/>
          <a:p>
            <a:r>
              <a:rPr lang="es-MX" dirty="0"/>
              <a:t>Requisitos no funcionales </a:t>
            </a:r>
          </a:p>
        </p:txBody>
      </p:sp>
      <p:graphicFrame>
        <p:nvGraphicFramePr>
          <p:cNvPr id="4" name="Tabla 3">
            <a:extLst>
              <a:ext uri="{FF2B5EF4-FFF2-40B4-BE49-F238E27FC236}">
                <a16:creationId xmlns:a16="http://schemas.microsoft.com/office/drawing/2014/main" id="{591D463C-96A2-44D7-A794-EA33E2BCB270}"/>
              </a:ext>
            </a:extLst>
          </p:cNvPr>
          <p:cNvGraphicFramePr>
            <a:graphicFrameLocks noGrp="1"/>
          </p:cNvGraphicFramePr>
          <p:nvPr>
            <p:extLst>
              <p:ext uri="{D42A27DB-BD31-4B8C-83A1-F6EECF244321}">
                <p14:modId xmlns:p14="http://schemas.microsoft.com/office/powerpoint/2010/main" val="285172715"/>
              </p:ext>
            </p:extLst>
          </p:nvPr>
        </p:nvGraphicFramePr>
        <p:xfrm>
          <a:off x="1096963" y="1846262"/>
          <a:ext cx="10058400" cy="3269855"/>
        </p:xfrm>
        <a:graphic>
          <a:graphicData uri="http://schemas.openxmlformats.org/drawingml/2006/table">
            <a:tbl>
              <a:tblPr firstRow="1" bandRow="1">
                <a:tableStyleId>{5C22544A-7EE6-4342-B048-85BDC9FD1C3A}</a:tableStyleId>
              </a:tblPr>
              <a:tblGrid>
                <a:gridCol w="857672">
                  <a:extLst>
                    <a:ext uri="{9D8B030D-6E8A-4147-A177-3AD203B41FA5}">
                      <a16:colId xmlns:a16="http://schemas.microsoft.com/office/drawing/2014/main" val="1149568407"/>
                    </a:ext>
                  </a:extLst>
                </a:gridCol>
                <a:gridCol w="9200728">
                  <a:extLst>
                    <a:ext uri="{9D8B030D-6E8A-4147-A177-3AD203B41FA5}">
                      <a16:colId xmlns:a16="http://schemas.microsoft.com/office/drawing/2014/main" val="3743048293"/>
                    </a:ext>
                  </a:extLst>
                </a:gridCol>
              </a:tblGrid>
              <a:tr h="525955">
                <a:tc>
                  <a:txBody>
                    <a:bodyPr/>
                    <a:lstStyle/>
                    <a:p>
                      <a:r>
                        <a:rPr lang="es-MX" dirty="0"/>
                        <a:t>Id</a:t>
                      </a:r>
                    </a:p>
                  </a:txBody>
                  <a:tcPr/>
                </a:tc>
                <a:tc>
                  <a:txBody>
                    <a:bodyPr/>
                    <a:lstStyle/>
                    <a:p>
                      <a:r>
                        <a:rPr lang="es-MX" dirty="0"/>
                        <a:t>Descripción</a:t>
                      </a:r>
                    </a:p>
                  </a:txBody>
                  <a:tcPr/>
                </a:tc>
                <a:extLst>
                  <a:ext uri="{0D108BD9-81ED-4DB2-BD59-A6C34878D82A}">
                    <a16:rowId xmlns:a16="http://schemas.microsoft.com/office/drawing/2014/main" val="331623925"/>
                  </a:ext>
                </a:extLst>
              </a:tr>
              <a:tr h="525955">
                <a:tc>
                  <a:txBody>
                    <a:bodyPr/>
                    <a:lstStyle/>
                    <a:p>
                      <a:r>
                        <a:rPr lang="es-MX" dirty="0"/>
                        <a:t>RSNF-1</a:t>
                      </a:r>
                    </a:p>
                  </a:txBody>
                  <a:tcPr/>
                </a:tc>
                <a:tc>
                  <a:txBody>
                    <a:bodyPr/>
                    <a:lstStyle/>
                    <a:p>
                      <a:r>
                        <a:rPr lang="es-MX" dirty="0"/>
                        <a:t>La comanda no demorara mas de 10 segundos en llegar a la cocina</a:t>
                      </a:r>
                    </a:p>
                  </a:txBody>
                  <a:tcPr/>
                </a:tc>
                <a:extLst>
                  <a:ext uri="{0D108BD9-81ED-4DB2-BD59-A6C34878D82A}">
                    <a16:rowId xmlns:a16="http://schemas.microsoft.com/office/drawing/2014/main" val="3078719476"/>
                  </a:ext>
                </a:extLst>
              </a:tr>
              <a:tr h="525955">
                <a:tc>
                  <a:txBody>
                    <a:bodyPr/>
                    <a:lstStyle/>
                    <a:p>
                      <a:r>
                        <a:rPr lang="es-MX" dirty="0"/>
                        <a:t>RSNF-2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El programa no calculara el total de las ventas</a:t>
                      </a:r>
                    </a:p>
                  </a:txBody>
                  <a:tcPr/>
                </a:tc>
                <a:extLst>
                  <a:ext uri="{0D108BD9-81ED-4DB2-BD59-A6C34878D82A}">
                    <a16:rowId xmlns:a16="http://schemas.microsoft.com/office/drawing/2014/main" val="10002"/>
                  </a:ext>
                </a:extLst>
              </a:tr>
              <a:tr h="525955">
                <a:tc>
                  <a:txBody>
                    <a:bodyPr/>
                    <a:lstStyle/>
                    <a:p>
                      <a:r>
                        <a:rPr lang="es-MX" dirty="0"/>
                        <a:t>RSNF-3</a:t>
                      </a:r>
                    </a:p>
                  </a:txBody>
                  <a:tcPr/>
                </a:tc>
                <a:tc>
                  <a:txBody>
                    <a:bodyPr/>
                    <a:lstStyle/>
                    <a:p>
                      <a:r>
                        <a:rPr lang="es-MX" dirty="0"/>
                        <a:t>El programa funcionara correctamente en el 90% de los casos</a:t>
                      </a:r>
                    </a:p>
                  </a:txBody>
                  <a:tcPr/>
                </a:tc>
                <a:extLst>
                  <a:ext uri="{0D108BD9-81ED-4DB2-BD59-A6C34878D82A}">
                    <a16:rowId xmlns:a16="http://schemas.microsoft.com/office/drawing/2014/main" val="257710737"/>
                  </a:ext>
                </a:extLst>
              </a:tr>
              <a:tr h="611118">
                <a:tc>
                  <a:txBody>
                    <a:bodyPr/>
                    <a:lstStyle/>
                    <a:p>
                      <a:r>
                        <a:rPr lang="es-MX" dirty="0"/>
                        <a:t>RSNF-4</a:t>
                      </a:r>
                    </a:p>
                  </a:txBody>
                  <a:tcPr/>
                </a:tc>
                <a:tc>
                  <a:txBody>
                    <a:bodyPr/>
                    <a:lstStyle/>
                    <a:p>
                      <a:r>
                        <a:rPr lang="es-MX" dirty="0"/>
                        <a:t>El programa no registrara que productos se vendieron</a:t>
                      </a:r>
                    </a:p>
                    <a:p>
                      <a:endParaRPr lang="es-MX" dirty="0"/>
                    </a:p>
                  </a:txBody>
                  <a:tcPr/>
                </a:tc>
                <a:extLst>
                  <a:ext uri="{0D108BD9-81ED-4DB2-BD59-A6C34878D82A}">
                    <a16:rowId xmlns:a16="http://schemas.microsoft.com/office/drawing/2014/main" val="10004"/>
                  </a:ext>
                </a:extLst>
              </a:tr>
              <a:tr h="525955">
                <a:tc>
                  <a:txBody>
                    <a:bodyPr/>
                    <a:lstStyle/>
                    <a:p>
                      <a:r>
                        <a:rPr lang="es-MX" dirty="0"/>
                        <a:t>RSNF-5</a:t>
                      </a:r>
                    </a:p>
                  </a:txBody>
                  <a:tcPr/>
                </a:tc>
                <a:tc>
                  <a:txBody>
                    <a:bodyPr/>
                    <a:lstStyle/>
                    <a:p>
                      <a:r>
                        <a:rPr lang="es-MX" dirty="0"/>
                        <a:t>La notificación de la cocina no tardara mas de 10 segundos en llegar</a:t>
                      </a:r>
                    </a:p>
                  </a:txBody>
                  <a:tcPr/>
                </a:tc>
                <a:extLst>
                  <a:ext uri="{0D108BD9-81ED-4DB2-BD59-A6C34878D82A}">
                    <a16:rowId xmlns:a16="http://schemas.microsoft.com/office/drawing/2014/main" val="2348011578"/>
                  </a:ext>
                </a:extLst>
              </a:tr>
            </a:tbl>
          </a:graphicData>
        </a:graphic>
      </p:graphicFrame>
    </p:spTree>
    <p:extLst>
      <p:ext uri="{BB962C8B-B14F-4D97-AF65-F5344CB8AC3E}">
        <p14:creationId xmlns:p14="http://schemas.microsoft.com/office/powerpoint/2010/main" val="2170677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3B6309-0149-491B-BA43-6D11C02466C4}"/>
              </a:ext>
            </a:extLst>
          </p:cNvPr>
          <p:cNvSpPr>
            <a:spLocks noGrp="1"/>
          </p:cNvSpPr>
          <p:nvPr>
            <p:ph type="title"/>
          </p:nvPr>
        </p:nvSpPr>
        <p:spPr/>
        <p:txBody>
          <a:bodyPr/>
          <a:lstStyle/>
          <a:p>
            <a:r>
              <a:rPr lang="es-MX" dirty="0"/>
              <a:t>Casos de uso</a:t>
            </a:r>
          </a:p>
        </p:txBody>
      </p:sp>
      <p:graphicFrame>
        <p:nvGraphicFramePr>
          <p:cNvPr id="4" name="Tabla 3">
            <a:extLst>
              <a:ext uri="{FF2B5EF4-FFF2-40B4-BE49-F238E27FC236}">
                <a16:creationId xmlns:a16="http://schemas.microsoft.com/office/drawing/2014/main" id="{FA372BA1-3C2D-4C9D-AB49-A248D5BFE89A}"/>
              </a:ext>
            </a:extLst>
          </p:cNvPr>
          <p:cNvGraphicFramePr>
            <a:graphicFrameLocks noGrp="1"/>
          </p:cNvGraphicFramePr>
          <p:nvPr>
            <p:extLst>
              <p:ext uri="{D42A27DB-BD31-4B8C-83A1-F6EECF244321}">
                <p14:modId xmlns:p14="http://schemas.microsoft.com/office/powerpoint/2010/main" val="2093971231"/>
              </p:ext>
            </p:extLst>
          </p:nvPr>
        </p:nvGraphicFramePr>
        <p:xfrm>
          <a:off x="1096963" y="1846262"/>
          <a:ext cx="10058400" cy="3318165"/>
        </p:xfrm>
        <a:graphic>
          <a:graphicData uri="http://schemas.openxmlformats.org/drawingml/2006/table">
            <a:tbl>
              <a:tblPr firstRow="1" bandRow="1">
                <a:tableStyleId>{5C22544A-7EE6-4342-B048-85BDC9FD1C3A}</a:tableStyleId>
              </a:tblPr>
              <a:tblGrid>
                <a:gridCol w="857672">
                  <a:extLst>
                    <a:ext uri="{9D8B030D-6E8A-4147-A177-3AD203B41FA5}">
                      <a16:colId xmlns:a16="http://schemas.microsoft.com/office/drawing/2014/main" val="1717650554"/>
                    </a:ext>
                  </a:extLst>
                </a:gridCol>
                <a:gridCol w="9200728">
                  <a:extLst>
                    <a:ext uri="{9D8B030D-6E8A-4147-A177-3AD203B41FA5}">
                      <a16:colId xmlns:a16="http://schemas.microsoft.com/office/drawing/2014/main" val="400304353"/>
                    </a:ext>
                  </a:extLst>
                </a:gridCol>
              </a:tblGrid>
              <a:tr h="433320">
                <a:tc>
                  <a:txBody>
                    <a:bodyPr/>
                    <a:lstStyle/>
                    <a:p>
                      <a:r>
                        <a:rPr lang="es-MX" dirty="0"/>
                        <a:t>Id </a:t>
                      </a:r>
                    </a:p>
                  </a:txBody>
                  <a:tcPr/>
                </a:tc>
                <a:tc>
                  <a:txBody>
                    <a:bodyPr/>
                    <a:lstStyle/>
                    <a:p>
                      <a:r>
                        <a:rPr lang="es-MX" dirty="0"/>
                        <a:t>Descripción</a:t>
                      </a:r>
                    </a:p>
                  </a:txBody>
                  <a:tcPr/>
                </a:tc>
                <a:extLst>
                  <a:ext uri="{0D108BD9-81ED-4DB2-BD59-A6C34878D82A}">
                    <a16:rowId xmlns:a16="http://schemas.microsoft.com/office/drawing/2014/main" val="3552702649"/>
                  </a:ext>
                </a:extLst>
              </a:tr>
              <a:tr h="1068461">
                <a:tc>
                  <a:txBody>
                    <a:bodyPr/>
                    <a:lstStyle/>
                    <a:p>
                      <a:r>
                        <a:rPr lang="es-MX" dirty="0"/>
                        <a:t>CU-1</a:t>
                      </a:r>
                    </a:p>
                  </a:txBody>
                  <a:tcPr/>
                </a:tc>
                <a:tc>
                  <a:txBody>
                    <a:bodyPr/>
                    <a:lstStyle/>
                    <a:p>
                      <a:r>
                        <a:rPr lang="es-MX" dirty="0"/>
                        <a:t>El mesero podrá hacer comentarios sobre la comanda para realizar cambios en los productos como agregar o quitar ingredientes si es necesario pero una vez que esta sea enviada ya no se podrán hacer modificaciones a través del programa.</a:t>
                      </a:r>
                    </a:p>
                  </a:txBody>
                  <a:tcPr/>
                </a:tc>
                <a:extLst>
                  <a:ext uri="{0D108BD9-81ED-4DB2-BD59-A6C34878D82A}">
                    <a16:rowId xmlns:a16="http://schemas.microsoft.com/office/drawing/2014/main" val="850403934"/>
                  </a:ext>
                </a:extLst>
              </a:tr>
              <a:tr h="1068461">
                <a:tc>
                  <a:txBody>
                    <a:bodyPr/>
                    <a:lstStyle/>
                    <a:p>
                      <a:r>
                        <a:rPr lang="es-MX" dirty="0"/>
                        <a:t>CU-2</a:t>
                      </a:r>
                    </a:p>
                  </a:txBody>
                  <a:tcPr/>
                </a:tc>
                <a:tc>
                  <a:txBody>
                    <a:bodyPr/>
                    <a:lstStyle/>
                    <a:p>
                      <a:r>
                        <a:rPr lang="es-MX" dirty="0"/>
                        <a:t>El cocinero podrá eliminar las comandas que ya se hayan realizado y se haya enviado la notificación de que están listas de su base de datos para evitar acumulamiento y confusión con nuevas comanda que sean recibidas.</a:t>
                      </a:r>
                    </a:p>
                  </a:txBody>
                  <a:tcPr/>
                </a:tc>
                <a:extLst>
                  <a:ext uri="{0D108BD9-81ED-4DB2-BD59-A6C34878D82A}">
                    <a16:rowId xmlns:a16="http://schemas.microsoft.com/office/drawing/2014/main" val="1927894500"/>
                  </a:ext>
                </a:extLst>
              </a:tr>
              <a:tr h="747923">
                <a:tc>
                  <a:txBody>
                    <a:bodyPr/>
                    <a:lstStyle/>
                    <a:p>
                      <a:r>
                        <a:rPr lang="es-MX" dirty="0"/>
                        <a:t>CU-3</a:t>
                      </a:r>
                    </a:p>
                  </a:txBody>
                  <a:tcPr/>
                </a:tc>
                <a:tc>
                  <a:txBody>
                    <a:bodyPr/>
                    <a:lstStyle/>
                    <a:p>
                      <a:r>
                        <a:rPr lang="es-MX" dirty="0"/>
                        <a:t>En caso de que un cliente quiera agregar algo a la comanda el mesero deberá generar una nueva y volver a enviarla a la cocina con los nuevos pedidos </a:t>
                      </a:r>
                    </a:p>
                  </a:txBody>
                  <a:tcPr/>
                </a:tc>
                <a:extLst>
                  <a:ext uri="{0D108BD9-81ED-4DB2-BD59-A6C34878D82A}">
                    <a16:rowId xmlns:a16="http://schemas.microsoft.com/office/drawing/2014/main" val="1177363939"/>
                  </a:ext>
                </a:extLst>
              </a:tr>
            </a:tbl>
          </a:graphicData>
        </a:graphic>
      </p:graphicFrame>
    </p:spTree>
    <p:extLst>
      <p:ext uri="{BB962C8B-B14F-4D97-AF65-F5344CB8AC3E}">
        <p14:creationId xmlns:p14="http://schemas.microsoft.com/office/powerpoint/2010/main" val="661616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11B444-991B-4966-8609-F85DC0C1E304}"/>
              </a:ext>
            </a:extLst>
          </p:cNvPr>
          <p:cNvSpPr>
            <a:spLocks noGrp="1"/>
          </p:cNvSpPr>
          <p:nvPr>
            <p:ph type="title"/>
          </p:nvPr>
        </p:nvSpPr>
        <p:spPr/>
        <p:txBody>
          <a:bodyPr/>
          <a:lstStyle/>
          <a:p>
            <a:r>
              <a:rPr lang="es-MX" dirty="0"/>
              <a:t>Definición de estándares de codificación</a:t>
            </a:r>
          </a:p>
        </p:txBody>
      </p:sp>
      <p:sp>
        <p:nvSpPr>
          <p:cNvPr id="3" name="Marcador de contenido 2">
            <a:extLst>
              <a:ext uri="{FF2B5EF4-FFF2-40B4-BE49-F238E27FC236}">
                <a16:creationId xmlns:a16="http://schemas.microsoft.com/office/drawing/2014/main" id="{7DBA2A00-A961-42C4-BD88-2B733530552F}"/>
              </a:ext>
            </a:extLst>
          </p:cNvPr>
          <p:cNvSpPr>
            <a:spLocks noGrp="1"/>
          </p:cNvSpPr>
          <p:nvPr>
            <p:ph idx="1"/>
          </p:nvPr>
        </p:nvSpPr>
        <p:spPr/>
        <p:txBody>
          <a:bodyPr/>
          <a:lstStyle/>
          <a:p>
            <a:r>
              <a:rPr lang="es-MX" dirty="0">
                <a:solidFill>
                  <a:schemeClr val="tx1"/>
                </a:solidFill>
                <a:latin typeface="Arial" panose="020B0604020202020204" pitchFamily="34" charset="0"/>
                <a:cs typeface="Arial" panose="020B0604020202020204" pitchFamily="34" charset="0"/>
              </a:rPr>
              <a:t>Para realizar el proyecto software elegimos el lenguaje de programación Python, ya que después de investigar encontramos librerías que nos podrían servir para trabajar sobre trasmisión de datos en redes locales y desarrollar para móviles.</a:t>
            </a:r>
          </a:p>
          <a:p>
            <a:r>
              <a:rPr lang="es-MX" dirty="0">
                <a:solidFill>
                  <a:schemeClr val="tx1"/>
                </a:solidFill>
                <a:latin typeface="Arial" panose="020B0604020202020204" pitchFamily="34" charset="0"/>
                <a:cs typeface="Arial" panose="020B0604020202020204" pitchFamily="34" charset="0"/>
              </a:rPr>
              <a:t>El programa estará modularizado en bloques para entrada, proceso y salida de datos, se evitara usar variables globales en todos los casos que sea posible y también estará formado con funciones en los casos que sea necesario pera reducir el tamaño del software</a:t>
            </a:r>
          </a:p>
          <a:p>
            <a:r>
              <a:rPr lang="es-MX" dirty="0">
                <a:solidFill>
                  <a:schemeClr val="tx1"/>
                </a:solidFill>
                <a:latin typeface="Arial" panose="020B0604020202020204" pitchFamily="34" charset="0"/>
                <a:cs typeface="Arial" panose="020B0604020202020204" pitchFamily="34" charset="0"/>
              </a:rPr>
              <a:t>Para el nombrado de variables decidimos agregar un guion antes del nombre de las variables para evitar conflictos con palabras reservadas </a:t>
            </a:r>
          </a:p>
          <a:p>
            <a:r>
              <a:rPr lang="es-MX" dirty="0">
                <a:solidFill>
                  <a:schemeClr val="tx1"/>
                </a:solidFill>
                <a:latin typeface="Arial" panose="020B0604020202020204" pitchFamily="34" charset="0"/>
                <a:cs typeface="Arial" panose="020B0604020202020204" pitchFamily="34" charset="0"/>
              </a:rPr>
              <a:t>Ejemplo: _variable</a:t>
            </a:r>
          </a:p>
        </p:txBody>
      </p:sp>
    </p:spTree>
    <p:extLst>
      <p:ext uri="{BB962C8B-B14F-4D97-AF65-F5344CB8AC3E}">
        <p14:creationId xmlns:p14="http://schemas.microsoft.com/office/powerpoint/2010/main" val="209202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6086EE-56BA-44EC-B279-3E1042FFB3B8}"/>
              </a:ext>
            </a:extLst>
          </p:cNvPr>
          <p:cNvSpPr>
            <a:spLocks noGrp="1"/>
          </p:cNvSpPr>
          <p:nvPr>
            <p:ph type="title"/>
          </p:nvPr>
        </p:nvSpPr>
        <p:spPr/>
        <p:txBody>
          <a:bodyPr/>
          <a:lstStyle/>
          <a:p>
            <a:r>
              <a:rPr lang="es-MX" dirty="0"/>
              <a:t>Proceso de desarrollo</a:t>
            </a:r>
          </a:p>
        </p:txBody>
      </p:sp>
      <p:sp>
        <p:nvSpPr>
          <p:cNvPr id="3" name="Marcador de contenido 2">
            <a:extLst>
              <a:ext uri="{FF2B5EF4-FFF2-40B4-BE49-F238E27FC236}">
                <a16:creationId xmlns:a16="http://schemas.microsoft.com/office/drawing/2014/main" id="{987B8AFF-D7B8-4296-BED7-411324393DCB}"/>
              </a:ext>
            </a:extLst>
          </p:cNvPr>
          <p:cNvSpPr>
            <a:spLocks noGrp="1"/>
          </p:cNvSpPr>
          <p:nvPr>
            <p:ph idx="1"/>
          </p:nvPr>
        </p:nvSpPr>
        <p:spPr/>
        <p:txBody>
          <a:bodyPr/>
          <a:lstStyle/>
          <a:p>
            <a:r>
              <a:rPr lang="es-MX" dirty="0"/>
              <a:t>Se investigo acerca de una problemática en la que podríamos basar nuestro proyecto y nos topamos con un problema en un restauran en el que para enviar comandas hasta la cocina era complicado.</a:t>
            </a:r>
          </a:p>
          <a:p>
            <a:r>
              <a:rPr lang="es-MX" dirty="0"/>
              <a:t>Nos reunimos cada miércoles para investigar del proyecto y sobre que lenguaje de programación podríamos usar que tuviera las bibliotecas que necesitábamos para poder realizar el proyecto.</a:t>
            </a:r>
          </a:p>
          <a:p>
            <a:r>
              <a:rPr lang="es-MX" dirty="0"/>
              <a:t>Luego de obtener la aprobación del proyecto nos reunimos con el dueño para platicar los requisitos que iba a poder realizar el programa y los que no serian posible agregar.</a:t>
            </a:r>
          </a:p>
          <a:p>
            <a:r>
              <a:rPr lang="es-MX" dirty="0"/>
              <a:t> Para la realización del proyecto nos reuniremos cada fin de semana para avanzar en el desarrollo e irnos familiarizando con el lenguaje para aplicar las bibliotecas que necesitamos.</a:t>
            </a:r>
          </a:p>
        </p:txBody>
      </p:sp>
    </p:spTree>
    <p:extLst>
      <p:ext uri="{BB962C8B-B14F-4D97-AF65-F5344CB8AC3E}">
        <p14:creationId xmlns:p14="http://schemas.microsoft.com/office/powerpoint/2010/main" val="657432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4"/>
            <a:ext cx="10058400" cy="795222"/>
          </a:xfrm>
        </p:spPr>
        <p:txBody>
          <a:bodyPr/>
          <a:lstStyle/>
          <a:p>
            <a:r>
              <a:rPr lang="es-MX" dirty="0"/>
              <a:t>Métricas</a:t>
            </a:r>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619542102"/>
              </p:ext>
            </p:extLst>
          </p:nvPr>
        </p:nvGraphicFramePr>
        <p:xfrm>
          <a:off x="1097280" y="2886498"/>
          <a:ext cx="10058400" cy="3479800"/>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20000"/>
                    </a:ext>
                  </a:extLst>
                </a:gridCol>
                <a:gridCol w="2514600">
                  <a:extLst>
                    <a:ext uri="{9D8B030D-6E8A-4147-A177-3AD203B41FA5}">
                      <a16:colId xmlns:a16="http://schemas.microsoft.com/office/drawing/2014/main" val="20001"/>
                    </a:ext>
                  </a:extLst>
                </a:gridCol>
                <a:gridCol w="2514600">
                  <a:extLst>
                    <a:ext uri="{9D8B030D-6E8A-4147-A177-3AD203B41FA5}">
                      <a16:colId xmlns:a16="http://schemas.microsoft.com/office/drawing/2014/main" val="20002"/>
                    </a:ext>
                  </a:extLst>
                </a:gridCol>
                <a:gridCol w="2514600">
                  <a:extLst>
                    <a:ext uri="{9D8B030D-6E8A-4147-A177-3AD203B41FA5}">
                      <a16:colId xmlns:a16="http://schemas.microsoft.com/office/drawing/2014/main" val="20003"/>
                    </a:ext>
                  </a:extLst>
                </a:gridCol>
              </a:tblGrid>
              <a:tr h="370840">
                <a:tc>
                  <a:txBody>
                    <a:bodyPr/>
                    <a:lstStyle/>
                    <a:p>
                      <a:r>
                        <a:rPr lang="es-MX" dirty="0"/>
                        <a:t>Nombres</a:t>
                      </a:r>
                    </a:p>
                  </a:txBody>
                  <a:tcPr/>
                </a:tc>
                <a:tc>
                  <a:txBody>
                    <a:bodyPr/>
                    <a:lstStyle/>
                    <a:p>
                      <a:r>
                        <a:rPr lang="es-MX" dirty="0"/>
                        <a:t>Contribución</a:t>
                      </a:r>
                    </a:p>
                  </a:txBody>
                  <a:tcPr/>
                </a:tc>
                <a:tc>
                  <a:txBody>
                    <a:bodyPr/>
                    <a:lstStyle/>
                    <a:p>
                      <a:r>
                        <a:rPr lang="es-MX" dirty="0"/>
                        <a:t>Asistencia</a:t>
                      </a:r>
                    </a:p>
                  </a:txBody>
                  <a:tcPr/>
                </a:tc>
                <a:tc>
                  <a:txBody>
                    <a:bodyPr/>
                    <a:lstStyle/>
                    <a:p>
                      <a:r>
                        <a:rPr lang="es-MX" dirty="0"/>
                        <a:t>Porcentaje</a:t>
                      </a:r>
                    </a:p>
                  </a:txBody>
                  <a:tcPr/>
                </a:tc>
                <a:extLst>
                  <a:ext uri="{0D108BD9-81ED-4DB2-BD59-A6C34878D82A}">
                    <a16:rowId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Carlos Eduardo </a:t>
                      </a:r>
                      <a:r>
                        <a:rPr lang="es-MX" dirty="0" err="1"/>
                        <a:t>Avila</a:t>
                      </a:r>
                      <a:r>
                        <a:rPr lang="es-MX" dirty="0"/>
                        <a:t> Criollo</a:t>
                      </a:r>
                    </a:p>
                  </a:txBody>
                  <a:tcPr/>
                </a:tc>
                <a:tc>
                  <a:txBody>
                    <a:bodyPr/>
                    <a:lstStyle/>
                    <a:p>
                      <a:r>
                        <a:rPr lang="es-MX" dirty="0"/>
                        <a:t>Requerimientos, proceso de desarrollo</a:t>
                      </a:r>
                      <a:r>
                        <a:rPr lang="es-MX" baseline="0" dirty="0"/>
                        <a:t> </a:t>
                      </a:r>
                      <a:endParaRPr lang="es-MX" dirty="0"/>
                    </a:p>
                  </a:txBody>
                  <a:tcPr/>
                </a:tc>
                <a:tc>
                  <a:txBody>
                    <a:bodyPr/>
                    <a:lstStyle/>
                    <a:p>
                      <a:r>
                        <a:rPr lang="es-MX" dirty="0"/>
                        <a:t>5/5</a:t>
                      </a:r>
                    </a:p>
                  </a:txBody>
                  <a:tcPr/>
                </a:tc>
                <a:tc>
                  <a:txBody>
                    <a:bodyPr/>
                    <a:lstStyle/>
                    <a:p>
                      <a:r>
                        <a:rPr lang="es-MX" dirty="0"/>
                        <a:t>25%</a:t>
                      </a:r>
                    </a:p>
                  </a:txBody>
                  <a:tcPr/>
                </a:tc>
                <a:extLst>
                  <a:ext uri="{0D108BD9-81ED-4DB2-BD59-A6C34878D82A}">
                    <a16:rowId xmlns:a16="http://schemas.microsoft.com/office/drawing/2014/main" val="10001"/>
                  </a:ext>
                </a:extLst>
              </a:tr>
              <a:tr h="370840">
                <a:tc>
                  <a:txBody>
                    <a:bodyPr/>
                    <a:lstStyle/>
                    <a:p>
                      <a:r>
                        <a:rPr lang="fr-FR" dirty="0"/>
                        <a:t>José de la Rosa </a:t>
                      </a:r>
                      <a:r>
                        <a:rPr lang="fr-FR" dirty="0" err="1"/>
                        <a:t>Baeza</a:t>
                      </a:r>
                      <a:r>
                        <a:rPr lang="fr-FR" dirty="0"/>
                        <a:t> Pérez</a:t>
                      </a:r>
                    </a:p>
                  </a:txBody>
                  <a:tcPr/>
                </a:tc>
                <a:tc>
                  <a:txBody>
                    <a:bodyPr/>
                    <a:lstStyle/>
                    <a:p>
                      <a:r>
                        <a:rPr lang="es-MX" dirty="0"/>
                        <a:t>Idea principal, acceso</a:t>
                      </a:r>
                      <a:r>
                        <a:rPr lang="es-MX" baseline="0" dirty="0"/>
                        <a:t> con el cliente, casos de uso</a:t>
                      </a:r>
                      <a:endParaRPr lang="es-MX" dirty="0"/>
                    </a:p>
                  </a:txBody>
                  <a:tcPr/>
                </a:tc>
                <a:tc>
                  <a:txBody>
                    <a:bodyPr/>
                    <a:lstStyle/>
                    <a:p>
                      <a:r>
                        <a:rPr lang="es-MX" dirty="0"/>
                        <a:t>5/5</a:t>
                      </a:r>
                    </a:p>
                  </a:txBody>
                  <a:tcPr/>
                </a:tc>
                <a:tc>
                  <a:txBody>
                    <a:bodyPr/>
                    <a:lstStyle/>
                    <a:p>
                      <a:r>
                        <a:rPr lang="es-MX" dirty="0"/>
                        <a:t>25%</a:t>
                      </a:r>
                    </a:p>
                  </a:txBody>
                  <a:tcPr/>
                </a:tc>
                <a:extLst>
                  <a:ext uri="{0D108BD9-81ED-4DB2-BD59-A6C34878D82A}">
                    <a16:rowId xmlns:a16="http://schemas.microsoft.com/office/drawing/2014/main" val="10002"/>
                  </a:ext>
                </a:extLst>
              </a:tr>
              <a:tr h="370840">
                <a:tc>
                  <a:txBody>
                    <a:bodyPr/>
                    <a:lstStyle/>
                    <a:p>
                      <a:r>
                        <a:rPr lang="es-MX" dirty="0"/>
                        <a:t>Sebastián Echeverria López</a:t>
                      </a:r>
                    </a:p>
                  </a:txBody>
                  <a:tcPr/>
                </a:tc>
                <a:tc>
                  <a:txBody>
                    <a:bodyPr/>
                    <a:lstStyle/>
                    <a:p>
                      <a:r>
                        <a:rPr lang="es-MX" dirty="0"/>
                        <a:t>Requerimientos</a:t>
                      </a:r>
                      <a:r>
                        <a:rPr lang="es-MX" baseline="0" dirty="0"/>
                        <a:t>, casos de uso</a:t>
                      </a:r>
                      <a:endParaRPr lang="es-MX" dirty="0"/>
                    </a:p>
                  </a:txBody>
                  <a:tcPr/>
                </a:tc>
                <a:tc>
                  <a:txBody>
                    <a:bodyPr/>
                    <a:lstStyle/>
                    <a:p>
                      <a:r>
                        <a:rPr lang="es-MX" dirty="0"/>
                        <a:t>5/5</a:t>
                      </a:r>
                    </a:p>
                  </a:txBody>
                  <a:tcPr/>
                </a:tc>
                <a:tc>
                  <a:txBody>
                    <a:bodyPr/>
                    <a:lstStyle/>
                    <a:p>
                      <a:r>
                        <a:rPr lang="es-MX" dirty="0"/>
                        <a:t>25%</a:t>
                      </a:r>
                    </a:p>
                  </a:txBody>
                  <a:tcPr/>
                </a:tc>
                <a:extLst>
                  <a:ext uri="{0D108BD9-81ED-4DB2-BD59-A6C34878D82A}">
                    <a16:rowId xmlns:a16="http://schemas.microsoft.com/office/drawing/2014/main" val="10003"/>
                  </a:ext>
                </a:extLst>
              </a:tr>
              <a:tr h="370840">
                <a:tc>
                  <a:txBody>
                    <a:bodyPr/>
                    <a:lstStyle/>
                    <a:p>
                      <a:r>
                        <a:rPr lang="es-MX" dirty="0"/>
                        <a:t>Rigen Bustamante Lara</a:t>
                      </a:r>
                    </a:p>
                  </a:txBody>
                  <a:tcPr/>
                </a:tc>
                <a:tc>
                  <a:txBody>
                    <a:bodyPr/>
                    <a:lstStyle/>
                    <a:p>
                      <a:r>
                        <a:rPr lang="es-MX" dirty="0"/>
                        <a:t>Requerimientos, proceso de desarrollo, casos</a:t>
                      </a:r>
                      <a:r>
                        <a:rPr lang="es-MX" baseline="0" dirty="0"/>
                        <a:t> de uso</a:t>
                      </a:r>
                      <a:endParaRPr lang="es-MX" dirty="0"/>
                    </a:p>
                  </a:txBody>
                  <a:tcPr/>
                </a:tc>
                <a:tc>
                  <a:txBody>
                    <a:bodyPr/>
                    <a:lstStyle/>
                    <a:p>
                      <a:r>
                        <a:rPr lang="es-MX" dirty="0"/>
                        <a:t>5/5</a:t>
                      </a:r>
                    </a:p>
                  </a:txBody>
                  <a:tcPr/>
                </a:tc>
                <a:tc>
                  <a:txBody>
                    <a:bodyPr/>
                    <a:lstStyle/>
                    <a:p>
                      <a:r>
                        <a:rPr lang="es-MX" dirty="0"/>
                        <a:t>25%</a:t>
                      </a:r>
                    </a:p>
                  </a:txBody>
                  <a:tcPr/>
                </a:tc>
                <a:extLst>
                  <a:ext uri="{0D108BD9-81ED-4DB2-BD59-A6C34878D82A}">
                    <a16:rowId xmlns:a16="http://schemas.microsoft.com/office/drawing/2014/main" val="10004"/>
                  </a:ext>
                </a:extLst>
              </a:tr>
            </a:tbl>
          </a:graphicData>
        </a:graphic>
      </p:graphicFrame>
      <p:sp>
        <p:nvSpPr>
          <p:cNvPr id="3" name="CuadroTexto 2">
            <a:extLst>
              <a:ext uri="{FF2B5EF4-FFF2-40B4-BE49-F238E27FC236}">
                <a16:creationId xmlns:a16="http://schemas.microsoft.com/office/drawing/2014/main" id="{4113D949-D193-464C-AF1C-13162304EE1C}"/>
              </a:ext>
            </a:extLst>
          </p:cNvPr>
          <p:cNvSpPr txBox="1"/>
          <p:nvPr/>
        </p:nvSpPr>
        <p:spPr>
          <a:xfrm>
            <a:off x="1097280" y="1728132"/>
            <a:ext cx="10058400" cy="646331"/>
          </a:xfrm>
          <a:prstGeom prst="rect">
            <a:avLst/>
          </a:prstGeom>
          <a:noFill/>
        </p:spPr>
        <p:txBody>
          <a:bodyPr wrap="square" rtlCol="0">
            <a:spAutoFit/>
          </a:bodyPr>
          <a:lstStyle/>
          <a:p>
            <a:r>
              <a:rPr lang="es-MX" dirty="0"/>
              <a:t>Esta métrica se basa en las asistencias de cada uno de los integrantes del equipo a las reuniones de trabajo para avanzar en el proyecto.</a:t>
            </a:r>
          </a:p>
        </p:txBody>
      </p:sp>
    </p:spTree>
    <p:extLst>
      <p:ext uri="{BB962C8B-B14F-4D97-AF65-F5344CB8AC3E}">
        <p14:creationId xmlns:p14="http://schemas.microsoft.com/office/powerpoint/2010/main" val="3679135923"/>
      </p:ext>
    </p:extLst>
  </p:cSld>
  <p:clrMapOvr>
    <a:masterClrMapping/>
  </p:clrMapOvr>
</p:sld>
</file>

<file path=ppt/theme/theme1.xml><?xml version="1.0" encoding="utf-8"?>
<a:theme xmlns:a="http://schemas.openxmlformats.org/drawingml/2006/main" name="Retrospección">
  <a:themeElements>
    <a:clrScheme name="Retrospecció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430</TotalTime>
  <Words>794</Words>
  <Application>Microsoft Office PowerPoint</Application>
  <PresentationFormat>Panorámica</PresentationFormat>
  <Paragraphs>97</Paragraphs>
  <Slides>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9</vt:i4>
      </vt:variant>
    </vt:vector>
  </HeadingPairs>
  <TitlesOfParts>
    <vt:vector size="13" baseType="lpstr">
      <vt:lpstr>Arial</vt:lpstr>
      <vt:lpstr>Calibri</vt:lpstr>
      <vt:lpstr>Calibri Light</vt:lpstr>
      <vt:lpstr>Retrospección</vt:lpstr>
      <vt:lpstr>LA TRANKERA Equipo Dinamita</vt:lpstr>
      <vt:lpstr>Proyecto software</vt:lpstr>
      <vt:lpstr>Definición de requisitos del sistema </vt:lpstr>
      <vt:lpstr>Requisitos funcionales</vt:lpstr>
      <vt:lpstr>Requisitos no funcionales </vt:lpstr>
      <vt:lpstr>Casos de uso</vt:lpstr>
      <vt:lpstr>Definición de estándares de codificación</vt:lpstr>
      <vt:lpstr>Proceso de desarrollo</vt:lpstr>
      <vt:lpstr>Métricas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programacaion</dc:title>
  <dc:creator>Carlos Avila Criollo</dc:creator>
  <cp:lastModifiedBy>Carlos Avila Criollo</cp:lastModifiedBy>
  <cp:revision>32</cp:revision>
  <dcterms:created xsi:type="dcterms:W3CDTF">2018-02-23T00:43:11Z</dcterms:created>
  <dcterms:modified xsi:type="dcterms:W3CDTF">2018-05-18T01:36:06Z</dcterms:modified>
</cp:coreProperties>
</file>