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Century Schoolbook"/>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837AAF-0710-41B9-B6A9-99EC03C9B2B6}">
  <a:tblStyle styleId="{5C837AAF-0710-41B9-B6A9-99EC03C9B2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Schoolbook-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Schoolbook-italic.fntdata"/><Relationship Id="rId30" Type="http://schemas.openxmlformats.org/officeDocument/2006/relationships/font" Target="fonts/CenturySchoolbook-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CenturySchoolbook-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edaea7f88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edaea7f88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see this effect with the the AR on the Monthly data. On the right the RMSE plotted for lag 1 through 11. The RMSE dips for lag 3-4, but spikes for lag 8 and then it drops even lower at lag 10 than before. On the left, you can see the actual vs. predicted lines which gave us both the lowest RMSE and best predicted return of 0.0085 on an actual of 0.0189 for Monthly.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edaea7f88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edaea7f88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to the Daily data, the AR struggled here. We thought we might have issues with the Daily data given how complex the time dependency is, and it proved true. The best predicted return we got from the Daily data was 0.00006, basically 0, and the actual was 0.001. The model overfitted and RMSE spiked after 375 lag terms. This model performed terribly on the test set.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ece2410f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ece2410f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AutoNum type="arabicPeriod"/>
            </a:pPr>
            <a:r>
              <a:rPr lang="en" sz="1200">
                <a:solidFill>
                  <a:srgbClr val="595959"/>
                </a:solidFill>
                <a:latin typeface="Century Schoolbook"/>
                <a:ea typeface="Century Schoolbook"/>
                <a:cs typeface="Century Schoolbook"/>
                <a:sym typeface="Century Schoolbook"/>
              </a:rPr>
              <a:t>Why ARIMA?</a:t>
            </a:r>
            <a:endParaRPr sz="1200">
              <a:solidFill>
                <a:srgbClr val="595959"/>
              </a:solidFill>
              <a:latin typeface="Century Schoolbook"/>
              <a:ea typeface="Century Schoolbook"/>
              <a:cs typeface="Century Schoolbook"/>
              <a:sym typeface="Century Schoolbook"/>
            </a:endParaRPr>
          </a:p>
          <a:p>
            <a:pPr indent="-304800" lvl="0" marL="457200" rtl="0" algn="l">
              <a:lnSpc>
                <a:spcPct val="115000"/>
              </a:lnSpc>
              <a:spcBef>
                <a:spcPts val="0"/>
              </a:spcBef>
              <a:spcAft>
                <a:spcPts val="0"/>
              </a:spcAft>
              <a:buClr>
                <a:srgbClr val="595959"/>
              </a:buClr>
              <a:buSzPts val="1200"/>
              <a:buFont typeface="Century Schoolbook"/>
              <a:buAutoNum type="arabicPeriod"/>
            </a:pPr>
            <a:r>
              <a:rPr lang="en" sz="1200">
                <a:solidFill>
                  <a:srgbClr val="595959"/>
                </a:solidFill>
                <a:latin typeface="Century Schoolbook"/>
                <a:ea typeface="Century Schoolbook"/>
                <a:cs typeface="Century Schoolbook"/>
                <a:sym typeface="Century Schoolbook"/>
              </a:rPr>
              <a:t>Ensure data is a time series object; check for stationarity with plots (look for randomness/no trends)</a:t>
            </a:r>
            <a:endParaRPr sz="1200">
              <a:solidFill>
                <a:srgbClr val="595959"/>
              </a:solidFill>
              <a:latin typeface="Century Schoolbook"/>
              <a:ea typeface="Century Schoolbook"/>
              <a:cs typeface="Century Schoolbook"/>
              <a:sym typeface="Century Schoolbook"/>
            </a:endParaRPr>
          </a:p>
          <a:p>
            <a:pPr indent="-304800" lvl="0" marL="457200" rtl="0" algn="l">
              <a:lnSpc>
                <a:spcPct val="115000"/>
              </a:lnSpc>
              <a:spcBef>
                <a:spcPts val="0"/>
              </a:spcBef>
              <a:spcAft>
                <a:spcPts val="0"/>
              </a:spcAft>
              <a:buClr>
                <a:srgbClr val="595959"/>
              </a:buClr>
              <a:buSzPts val="1200"/>
              <a:buFont typeface="Century Schoolbook"/>
              <a:buAutoNum type="arabicPeriod"/>
            </a:pPr>
            <a:r>
              <a:rPr lang="en" sz="1200">
                <a:solidFill>
                  <a:srgbClr val="595959"/>
                </a:solidFill>
                <a:latin typeface="Century Schoolbook"/>
                <a:ea typeface="Century Schoolbook"/>
                <a:cs typeface="Century Schoolbook"/>
                <a:sym typeface="Century Schoolbook"/>
              </a:rPr>
              <a:t>Check Autocorrelation (ACF) plots to check for significant autocorrelation and decay behavior (how each observation is correlated with itself when lagged)</a:t>
            </a:r>
            <a:endParaRPr sz="1200">
              <a:solidFill>
                <a:srgbClr val="595959"/>
              </a:solidFill>
              <a:latin typeface="Century Schoolbook"/>
              <a:ea typeface="Century Schoolbook"/>
              <a:cs typeface="Century Schoolbook"/>
              <a:sym typeface="Century Schoolbook"/>
            </a:endParaRPr>
          </a:p>
          <a:p>
            <a:pPr indent="-304800" lvl="0" marL="457200" rtl="0" algn="l">
              <a:lnSpc>
                <a:spcPct val="115000"/>
              </a:lnSpc>
              <a:spcBef>
                <a:spcPts val="0"/>
              </a:spcBef>
              <a:spcAft>
                <a:spcPts val="0"/>
              </a:spcAft>
              <a:buClr>
                <a:srgbClr val="595959"/>
              </a:buClr>
              <a:buSzPts val="1200"/>
              <a:buFont typeface="Century Schoolbook"/>
              <a:buAutoNum type="arabicPeriod"/>
            </a:pPr>
            <a:r>
              <a:rPr lang="en" sz="1200">
                <a:solidFill>
                  <a:srgbClr val="595959"/>
                </a:solidFill>
                <a:latin typeface="Century Schoolbook"/>
                <a:ea typeface="Century Schoolbook"/>
                <a:cs typeface="Century Schoolbook"/>
                <a:sym typeface="Century Schoolbook"/>
              </a:rPr>
              <a:t>Calculate and extract returns; univariate time series data required</a:t>
            </a:r>
            <a:endParaRPr sz="1200">
              <a:solidFill>
                <a:srgbClr val="595959"/>
              </a:solidFill>
              <a:latin typeface="Century Schoolbook"/>
              <a:ea typeface="Century Schoolbook"/>
              <a:cs typeface="Century Schoolbook"/>
              <a:sym typeface="Century Schoolbook"/>
            </a:endParaRPr>
          </a:p>
          <a:p>
            <a:pPr indent="-304800" lvl="0" marL="457200" rtl="0" algn="l">
              <a:lnSpc>
                <a:spcPct val="115000"/>
              </a:lnSpc>
              <a:spcBef>
                <a:spcPts val="0"/>
              </a:spcBef>
              <a:spcAft>
                <a:spcPts val="0"/>
              </a:spcAft>
              <a:buClr>
                <a:srgbClr val="595959"/>
              </a:buClr>
              <a:buSzPts val="1200"/>
              <a:buFont typeface="Century Schoolbook"/>
              <a:buAutoNum type="arabicPeriod"/>
            </a:pPr>
            <a:r>
              <a:rPr lang="en" sz="1200">
                <a:solidFill>
                  <a:srgbClr val="595959"/>
                </a:solidFill>
                <a:latin typeface="Century Schoolbook"/>
                <a:ea typeface="Century Schoolbook"/>
                <a:cs typeface="Century Schoolbook"/>
                <a:sym typeface="Century Schoolbook"/>
              </a:rPr>
              <a:t>auto.arima() vs. arima()</a:t>
            </a:r>
            <a:endParaRPr sz="1200">
              <a:solidFill>
                <a:srgbClr val="595959"/>
              </a:solidFill>
              <a:latin typeface="Century Schoolbook"/>
              <a:ea typeface="Century Schoolbook"/>
              <a:cs typeface="Century Schoolbook"/>
              <a:sym typeface="Century Schoolbook"/>
            </a:endParaRPr>
          </a:p>
          <a:p>
            <a:pPr indent="-304800" lvl="0" marL="457200" rtl="0" algn="l">
              <a:lnSpc>
                <a:spcPct val="115000"/>
              </a:lnSpc>
              <a:spcBef>
                <a:spcPts val="0"/>
              </a:spcBef>
              <a:spcAft>
                <a:spcPts val="0"/>
              </a:spcAft>
              <a:buClr>
                <a:srgbClr val="595959"/>
              </a:buClr>
              <a:buSzPts val="1200"/>
              <a:buFont typeface="Century Schoolbook"/>
              <a:buAutoNum type="arabicPeriod"/>
            </a:pPr>
            <a:r>
              <a:rPr lang="en" sz="1200">
                <a:solidFill>
                  <a:srgbClr val="595959"/>
                </a:solidFill>
                <a:latin typeface="Century Schoolbook"/>
                <a:ea typeface="Century Schoolbook"/>
                <a:cs typeface="Century Schoolbook"/>
                <a:sym typeface="Century Schoolbook"/>
              </a:rPr>
              <a:t>Use auto.arima() to get optimal parameters; obtain model summaries</a:t>
            </a:r>
            <a:endParaRPr sz="1200">
              <a:solidFill>
                <a:srgbClr val="595959"/>
              </a:solidFill>
              <a:latin typeface="Century Schoolbook"/>
              <a:ea typeface="Century Schoolbook"/>
              <a:cs typeface="Century Schoolbook"/>
              <a:sym typeface="Century Schoolbook"/>
            </a:endParaRPr>
          </a:p>
          <a:p>
            <a:pPr indent="-304800" lvl="0" marL="457200" rtl="0" algn="l">
              <a:lnSpc>
                <a:spcPct val="115000"/>
              </a:lnSpc>
              <a:spcBef>
                <a:spcPts val="0"/>
              </a:spcBef>
              <a:spcAft>
                <a:spcPts val="0"/>
              </a:spcAft>
              <a:buClr>
                <a:srgbClr val="595959"/>
              </a:buClr>
              <a:buSzPts val="1200"/>
              <a:buFont typeface="Century Schoolbook"/>
              <a:buAutoNum type="arabicPeriod"/>
            </a:pPr>
            <a:r>
              <a:rPr lang="en" sz="1200">
                <a:solidFill>
                  <a:srgbClr val="595959"/>
                </a:solidFill>
                <a:latin typeface="Century Schoolbook"/>
                <a:ea typeface="Century Schoolbook"/>
                <a:cs typeface="Century Schoolbook"/>
                <a:sym typeface="Century Schoolbook"/>
              </a:rPr>
              <a:t>Plot ARIMA models</a:t>
            </a:r>
            <a:endParaRPr sz="1200">
              <a:solidFill>
                <a:srgbClr val="595959"/>
              </a:solidFill>
              <a:latin typeface="Century Schoolbook"/>
              <a:ea typeface="Century Schoolbook"/>
              <a:cs typeface="Century Schoolbook"/>
              <a:sym typeface="Century Schoolbook"/>
            </a:endParaRPr>
          </a:p>
          <a:p>
            <a:pPr indent="-304800" lvl="0" marL="457200" rtl="0" algn="l">
              <a:lnSpc>
                <a:spcPct val="115000"/>
              </a:lnSpc>
              <a:spcBef>
                <a:spcPts val="0"/>
              </a:spcBef>
              <a:spcAft>
                <a:spcPts val="0"/>
              </a:spcAft>
              <a:buClr>
                <a:srgbClr val="595959"/>
              </a:buClr>
              <a:buSzPts val="1200"/>
              <a:buFont typeface="Century Schoolbook"/>
              <a:buAutoNum type="arabicPeriod"/>
            </a:pPr>
            <a:r>
              <a:rPr lang="en" sz="1200">
                <a:solidFill>
                  <a:srgbClr val="595959"/>
                </a:solidFill>
                <a:latin typeface="Century Schoolbook"/>
                <a:ea typeface="Century Schoolbook"/>
                <a:cs typeface="Century Schoolbook"/>
                <a:sym typeface="Century Schoolbook"/>
              </a:rPr>
              <a:t>Calculate and obtain accuracy measures</a:t>
            </a:r>
            <a:endParaRPr sz="1200">
              <a:solidFill>
                <a:srgbClr val="595959"/>
              </a:solidFill>
              <a:latin typeface="Century Schoolbook"/>
              <a:ea typeface="Century Schoolbook"/>
              <a:cs typeface="Century Schoolbook"/>
              <a:sym typeface="Century Schoolbook"/>
            </a:endParaRPr>
          </a:p>
          <a:p>
            <a:pPr indent="0" lvl="0" marL="0" rtl="0" algn="l">
              <a:lnSpc>
                <a:spcPct val="115000"/>
              </a:lnSpc>
              <a:spcBef>
                <a:spcPts val="1200"/>
              </a:spcBef>
              <a:spcAft>
                <a:spcPts val="0"/>
              </a:spcAft>
              <a:buNone/>
            </a:pPr>
            <a:r>
              <a:t/>
            </a:r>
            <a:endParaRPr sz="1200">
              <a:solidFill>
                <a:srgbClr val="595959"/>
              </a:solidFill>
              <a:latin typeface="Century Schoolbook"/>
              <a:ea typeface="Century Schoolbook"/>
              <a:cs typeface="Century Schoolbook"/>
              <a:sym typeface="Century Schoolbook"/>
            </a:endParaRPr>
          </a:p>
          <a:p>
            <a:pPr indent="0" lvl="0" marL="0" rtl="0" algn="l">
              <a:lnSpc>
                <a:spcPct val="115000"/>
              </a:lnSpc>
              <a:spcBef>
                <a:spcPts val="1200"/>
              </a:spcBef>
              <a:spcAft>
                <a:spcPts val="0"/>
              </a:spcAft>
              <a:buNone/>
            </a:pPr>
            <a:r>
              <a:t/>
            </a:r>
            <a:endParaRPr sz="1200">
              <a:solidFill>
                <a:srgbClr val="595959"/>
              </a:solidFill>
              <a:latin typeface="Century Schoolbook"/>
              <a:ea typeface="Century Schoolbook"/>
              <a:cs typeface="Century Schoolbook"/>
              <a:sym typeface="Century Schoolbook"/>
            </a:endParaRPr>
          </a:p>
          <a:p>
            <a:pPr indent="0" lvl="0" marL="0" rtl="0" algn="l">
              <a:lnSpc>
                <a:spcPct val="115000"/>
              </a:lnSpc>
              <a:spcBef>
                <a:spcPts val="1200"/>
              </a:spcBef>
              <a:spcAft>
                <a:spcPts val="1200"/>
              </a:spcAft>
              <a:buNone/>
            </a:pPr>
            <a:r>
              <a:rPr lang="en" sz="1200">
                <a:solidFill>
                  <a:srgbClr val="595959"/>
                </a:solidFill>
                <a:latin typeface="Century Schoolbook"/>
                <a:ea typeface="Century Schoolbook"/>
                <a:cs typeface="Century Schoolbook"/>
                <a:sym typeface="Century Schoolbook"/>
              </a:rPr>
              <a:t>caroline</a:t>
            </a:r>
            <a:endParaRPr sz="1200">
              <a:solidFill>
                <a:srgbClr val="595959"/>
              </a:solidFill>
              <a:latin typeface="Century Schoolbook"/>
              <a:ea typeface="Century Schoolbook"/>
              <a:cs typeface="Century Schoolbook"/>
              <a:sym typeface="Century Schoolbook"/>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e012ff8e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e012ff8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caroline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e012ff8e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e012ff8e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First table: manually calculated CV</a:t>
            </a:r>
            <a:endParaRPr/>
          </a:p>
          <a:p>
            <a:pPr indent="-298450" lvl="0" marL="457200" rtl="0" algn="l">
              <a:spcBef>
                <a:spcPts val="0"/>
              </a:spcBef>
              <a:spcAft>
                <a:spcPts val="0"/>
              </a:spcAft>
              <a:buSzPts val="1100"/>
              <a:buChar char="-"/>
            </a:pPr>
            <a:r>
              <a:rPr lang="en"/>
              <a:t>Second table: model output from auto.arima()</a:t>
            </a:r>
            <a:endParaRPr/>
          </a:p>
          <a:p>
            <a:pPr indent="-298450" lvl="0" marL="457200" rtl="0" algn="l">
              <a:spcBef>
                <a:spcPts val="0"/>
              </a:spcBef>
              <a:spcAft>
                <a:spcPts val="0"/>
              </a:spcAft>
              <a:buSzPts val="1100"/>
              <a:buChar char="-"/>
            </a:pPr>
            <a:r>
              <a:rPr lang="en"/>
              <a:t>Use MAE or MSE from first table</a:t>
            </a:r>
            <a:endParaRPr/>
          </a:p>
          <a:p>
            <a:pPr indent="-298450" lvl="0" marL="457200" rtl="0" algn="l">
              <a:spcBef>
                <a:spcPts val="0"/>
              </a:spcBef>
              <a:spcAft>
                <a:spcPts val="0"/>
              </a:spcAft>
              <a:buSzPts val="1100"/>
              <a:buChar char="-"/>
            </a:pPr>
            <a:r>
              <a:rPr lang="en"/>
              <a:t>Compare MAE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caroline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e012ff8e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e012ff8e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elvis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ece2410f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ece2410f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elvis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ece2410f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ece2410f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elvis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e012ff8e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e012ff8e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e012ff8e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e012ff8e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e012ff8e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e012ff8e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elvis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f19ebc1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cf19ebc1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e012ff8e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ce012ff8e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audrey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e012ff8e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ce012ff8e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e012ff8e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e012ff8e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AAPL stock data for daily/weekly/monthly</a:t>
            </a:r>
            <a:endParaRPr/>
          </a:p>
          <a:p>
            <a:pPr indent="-298450" lvl="0" marL="457200" rtl="0" algn="l">
              <a:spcBef>
                <a:spcPts val="0"/>
              </a:spcBef>
              <a:spcAft>
                <a:spcPts val="0"/>
              </a:spcAft>
              <a:buSzPts val="1100"/>
              <a:buChar char="-"/>
            </a:pPr>
            <a:r>
              <a:rPr lang="en"/>
              <a:t>January 01, 2020 - December 31, 2023: 4 complete years of data</a:t>
            </a:r>
            <a:endParaRPr/>
          </a:p>
          <a:p>
            <a:pPr indent="-298450" lvl="0" marL="457200" rtl="0" algn="l">
              <a:spcBef>
                <a:spcPts val="0"/>
              </a:spcBef>
              <a:spcAft>
                <a:spcPts val="0"/>
              </a:spcAft>
              <a:buSzPts val="1100"/>
              <a:buChar char="-"/>
            </a:pPr>
            <a:r>
              <a:rPr lang="en"/>
              <a:t>Collected from Yahoo finance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elvis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ece2410f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ece2410f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AAPL stock data for daily/weekly/monthly</a:t>
            </a:r>
            <a:endParaRPr/>
          </a:p>
          <a:p>
            <a:pPr indent="-298450" lvl="0" marL="457200" rtl="0" algn="l">
              <a:spcBef>
                <a:spcPts val="0"/>
              </a:spcBef>
              <a:spcAft>
                <a:spcPts val="0"/>
              </a:spcAft>
              <a:buSzPts val="1100"/>
              <a:buChar char="-"/>
            </a:pPr>
            <a:r>
              <a:rPr lang="en"/>
              <a:t>January 01, 2020 - December 31, 2023: 4 complete years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elvis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e012ff8e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e012ff8e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caroline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ece2410f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ece2410f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aroline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Summary stats - self explanatory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Three pairwise plots (Daily / Weekly / Monthly) ON SCREEN</a:t>
            </a:r>
            <a:endParaRPr/>
          </a:p>
          <a:p>
            <a:pPr indent="-298450" lvl="1" marL="914400" rtl="0" algn="l">
              <a:spcBef>
                <a:spcPts val="0"/>
              </a:spcBef>
              <a:spcAft>
                <a:spcPts val="0"/>
              </a:spcAft>
              <a:buSzPts val="1100"/>
              <a:buChar char="-"/>
            </a:pPr>
            <a:r>
              <a:rPr lang="en"/>
              <a:t>Variability decreases as more data points are added to the set; easy to see high positive correlations between some of these variables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Multicollinearity investigation</a:t>
            </a:r>
            <a:endParaRPr/>
          </a:p>
          <a:p>
            <a:pPr indent="-298450" lvl="1" marL="914400" rtl="0" algn="l">
              <a:spcBef>
                <a:spcPts val="0"/>
              </a:spcBef>
              <a:spcAft>
                <a:spcPts val="0"/>
              </a:spcAft>
              <a:buSzPts val="1100"/>
              <a:buChar char="-"/>
            </a:pPr>
            <a:r>
              <a:rPr lang="en"/>
              <a:t>Simple observation of correlation matrix is not enough: check proportion of variance explained by eigenvalues of variables  ON SCREEN</a:t>
            </a:r>
            <a:endParaRPr/>
          </a:p>
          <a:p>
            <a:pPr indent="-298450" lvl="1" marL="914400" rtl="0" algn="l">
              <a:spcBef>
                <a:spcPts val="0"/>
              </a:spcBef>
              <a:spcAft>
                <a:spcPts val="0"/>
              </a:spcAft>
              <a:buSzPts val="1100"/>
              <a:buChar char="-"/>
            </a:pPr>
            <a:r>
              <a:rPr lang="en"/>
              <a:t>Condition </a:t>
            </a:r>
            <a:r>
              <a:rPr lang="en"/>
              <a:t>numbers ON SCREEN</a:t>
            </a:r>
            <a:endParaRPr/>
          </a:p>
          <a:p>
            <a:pPr indent="-298450" lvl="1" marL="914400" rtl="0" algn="l">
              <a:spcBef>
                <a:spcPts val="0"/>
              </a:spcBef>
              <a:spcAft>
                <a:spcPts val="0"/>
              </a:spcAft>
              <a:buSzPts val="1100"/>
              <a:buChar char="-"/>
            </a:pPr>
            <a:r>
              <a:rPr lang="en"/>
              <a:t>These findings propose that we will need to address multicollinearity in our models and proceed with caution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Visualizing return:</a:t>
            </a:r>
            <a:endParaRPr/>
          </a:p>
          <a:p>
            <a:pPr indent="-298450" lvl="1" marL="914400" rtl="0" algn="l">
              <a:spcBef>
                <a:spcPts val="0"/>
              </a:spcBef>
              <a:spcAft>
                <a:spcPts val="0"/>
              </a:spcAft>
              <a:buSzPts val="1100"/>
              <a:buChar char="-"/>
            </a:pPr>
            <a:r>
              <a:rPr lang="en"/>
              <a:t>Roughly Normal distributions though distribution of Monthly returns is bordermore bimodal but more Uniform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Differences in variables:</a:t>
            </a:r>
            <a:endParaRPr/>
          </a:p>
          <a:p>
            <a:pPr indent="-298450" lvl="1" marL="914400" rtl="0" algn="l">
              <a:spcBef>
                <a:spcPts val="0"/>
              </a:spcBef>
              <a:spcAft>
                <a:spcPts val="0"/>
              </a:spcAft>
              <a:buSzPts val="1100"/>
              <a:buChar char="-"/>
            </a:pPr>
            <a:r>
              <a:rPr lang="en"/>
              <a:t>Similar results to multicollinearity findings</a:t>
            </a:r>
            <a:endParaRPr/>
          </a:p>
          <a:p>
            <a:pPr indent="-298450" lvl="1" marL="914400" rtl="0" algn="l">
              <a:spcBef>
                <a:spcPts val="0"/>
              </a:spcBef>
              <a:spcAft>
                <a:spcPts val="0"/>
              </a:spcAft>
              <a:buSzPts val="1100"/>
              <a:buChar char="-"/>
            </a:pPr>
            <a:r>
              <a:rPr lang="en"/>
              <a:t>Mean and median are good predictors for difference terms, especially in monthly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e012ff8e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e012ff8e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Caroline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Measuring similarity between stock values by crating autocorrelation values and these types of models look at the stock data in terms of periods</a:t>
            </a:r>
            <a:endParaRPr/>
          </a:p>
          <a:p>
            <a:pPr indent="-298450" lvl="0" marL="457200" rtl="0" algn="l">
              <a:spcBef>
                <a:spcPts val="0"/>
              </a:spcBef>
              <a:spcAft>
                <a:spcPts val="0"/>
              </a:spcAft>
              <a:buSzPts val="1100"/>
              <a:buAutoNum type="arabicPeriod"/>
            </a:pPr>
            <a:r>
              <a:rPr lang="en"/>
              <a:t>ARIMA will do the same but also incorporate the moving average and difference between stock values at prediction times; will help tell us which directions stocks move and by how much</a:t>
            </a:r>
            <a:endParaRPr/>
          </a:p>
          <a:p>
            <a:pPr indent="-298450" lvl="0" marL="457200" rtl="0" algn="l">
              <a:spcBef>
                <a:spcPts val="0"/>
              </a:spcBef>
              <a:spcAft>
                <a:spcPts val="0"/>
              </a:spcAft>
              <a:buSzPts val="1100"/>
              <a:buAutoNum type="arabicPeriod"/>
            </a:pPr>
            <a:r>
              <a:rPr lang="en"/>
              <a:t>LSTM suited for time series data and forget gates and memory cells will help it capture patterns in the data better than regular NN</a:t>
            </a:r>
            <a:endParaRPr/>
          </a:p>
          <a:p>
            <a:pPr indent="-298450" lvl="0" marL="457200" rtl="0" algn="l">
              <a:spcBef>
                <a:spcPts val="0"/>
              </a:spcBef>
              <a:spcAft>
                <a:spcPts val="0"/>
              </a:spcAft>
              <a:buSzPts val="1100"/>
              <a:buAutoNum type="arabicPeriod"/>
            </a:pPr>
            <a:r>
              <a:rPr lang="en"/>
              <a:t>Common in industry as they are robust and interpretable, also good for picking up non-linear complex relationships and have built in functions to </a:t>
            </a:r>
            <a:r>
              <a:rPr lang="en"/>
              <a:t>identify</a:t>
            </a:r>
            <a:r>
              <a:rPr lang="en"/>
              <a:t> feature importance in those predictions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ece2410f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ece2410f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First we constructed an AR (AutoRegressive) model which is commonly used in forecasting. Essentially, it predicts future values of a time series variable based on its own past values. The “lag” term represents the number of lagged observations used to predict the current value.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split the data into train and test data sets on a 70/30 split, then fit an AR model to the data and plotted the predictions using the model with the actual values from the test set. As you can see here for the weekly data, as the number of lag terms increased, the RMSE fluctuated and eventually spiked at 72 terms which can be attributed to overtraining. The most accurate AR model we got for the Weekly data was with a lag of 53, which gave us a predicted return of 0.002 on an actual of 0.004, with a RMSE of 38.14</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f4ae206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f4ae206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that model did not have the best RMSE, which occurred at lag 2. The predicted return here was 0.0003. This highlights a limitation of AR modeling, which is sensitivity to order. Selecting the appropriate lag can be challenging and required some trial and error.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25.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2.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0.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1.png"/><Relationship Id="rId10" Type="http://schemas.openxmlformats.org/officeDocument/2006/relationships/image" Target="../media/image15.pn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10000"/>
          </a:blip>
          <a:srcRect b="40554" l="0" r="20735" t="0"/>
          <a:stretch/>
        </p:blipFill>
        <p:spPr>
          <a:xfrm>
            <a:off x="0" y="0"/>
            <a:ext cx="9144000" cy="5143500"/>
          </a:xfrm>
          <a:prstGeom prst="rect">
            <a:avLst/>
          </a:prstGeom>
          <a:noFill/>
          <a:ln>
            <a:noFill/>
          </a:ln>
          <a:effectLst>
            <a:outerShdw blurRad="57150" rotWithShape="0" algn="bl" dir="5400000" dist="19050">
              <a:srgbClr val="000000">
                <a:alpha val="30000"/>
              </a:srgbClr>
            </a:outerShdw>
          </a:effectLst>
        </p:spPr>
      </p:pic>
      <p:sp>
        <p:nvSpPr>
          <p:cNvPr id="55" name="Google Shape;55;p13"/>
          <p:cNvSpPr txBox="1"/>
          <p:nvPr>
            <p:ph type="ctrTitle"/>
          </p:nvPr>
        </p:nvSpPr>
        <p:spPr>
          <a:xfrm>
            <a:off x="311708" y="91580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i="1" lang="en">
                <a:latin typeface="Century Schoolbook"/>
                <a:ea typeface="Century Schoolbook"/>
                <a:cs typeface="Century Schoolbook"/>
                <a:sym typeface="Century Schoolbook"/>
              </a:rPr>
              <a:t>Applications of Machine Learning Techniques to Understand Stock Behavior</a:t>
            </a:r>
            <a:endParaRPr i="1">
              <a:latin typeface="Century Schoolbook"/>
              <a:ea typeface="Century Schoolbook"/>
              <a:cs typeface="Century Schoolbook"/>
              <a:sym typeface="Century Schoolbook"/>
            </a:endParaRPr>
          </a:p>
        </p:txBody>
      </p:sp>
      <p:sp>
        <p:nvSpPr>
          <p:cNvPr id="56" name="Google Shape;56;p13"/>
          <p:cNvSpPr txBox="1"/>
          <p:nvPr>
            <p:ph idx="1" type="subTitle"/>
          </p:nvPr>
        </p:nvSpPr>
        <p:spPr>
          <a:xfrm>
            <a:off x="949050" y="2968400"/>
            <a:ext cx="72459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latin typeface="Century Schoolbook"/>
                <a:ea typeface="Century Schoolbook"/>
                <a:cs typeface="Century Schoolbook"/>
                <a:sym typeface="Century Schoolbook"/>
              </a:rPr>
              <a:t>Group Stocks: Caroline Gaede, Audrey Bristol, Jack Oglesby, Elvis Atitsoabui</a:t>
            </a:r>
            <a:endParaRPr>
              <a:latin typeface="Century Schoolbook"/>
              <a:ea typeface="Century Schoolbook"/>
              <a:cs typeface="Century Schoolbook"/>
              <a:sym typeface="Century Schoolbook"/>
            </a:endParaRPr>
          </a:p>
        </p:txBody>
      </p:sp>
      <p:sp>
        <p:nvSpPr>
          <p:cNvPr id="57" name="Google Shape;57;p13"/>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8" name="Google Shape;58;p13"/>
          <p:cNvPicPr preferRelativeResize="0"/>
          <p:nvPr/>
        </p:nvPicPr>
        <p:blipFill>
          <a:blip r:embed="rId4">
            <a:alphaModFix/>
          </a:blip>
          <a:stretch>
            <a:fillRect/>
          </a:stretch>
        </p:blipFill>
        <p:spPr>
          <a:xfrm>
            <a:off x="158725" y="4395575"/>
            <a:ext cx="638426" cy="638426"/>
          </a:xfrm>
          <a:prstGeom prst="rect">
            <a:avLst/>
          </a:prstGeom>
          <a:noFill/>
          <a:ln>
            <a:noFill/>
          </a:ln>
        </p:spPr>
      </p:pic>
      <p:sp>
        <p:nvSpPr>
          <p:cNvPr id="59" name="Google Shape;59;p13"/>
          <p:cNvSpPr txBox="1"/>
          <p:nvPr>
            <p:ph idx="4294967295"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AR Model - Monthly</a:t>
            </a:r>
            <a:endParaRPr>
              <a:latin typeface="Century Schoolbook"/>
              <a:ea typeface="Century Schoolbook"/>
              <a:cs typeface="Century Schoolbook"/>
              <a:sym typeface="Century Schoolbook"/>
            </a:endParaRPr>
          </a:p>
        </p:txBody>
      </p:sp>
      <p:sp>
        <p:nvSpPr>
          <p:cNvPr id="160" name="Google Shape;160;p22"/>
          <p:cNvSpPr txBox="1"/>
          <p:nvPr>
            <p:ph idx="1" type="body"/>
          </p:nvPr>
        </p:nvSpPr>
        <p:spPr>
          <a:xfrm>
            <a:off x="311700" y="970350"/>
            <a:ext cx="8520600" cy="11628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Font typeface="Century Schoolbook"/>
              <a:buChar char="-"/>
            </a:pPr>
            <a:r>
              <a:rPr lang="en">
                <a:latin typeface="Century Schoolbook"/>
                <a:ea typeface="Century Schoolbook"/>
                <a:cs typeface="Century Schoolbook"/>
                <a:sym typeface="Century Schoolbook"/>
              </a:rPr>
              <a:t>Return average with Lag 10 = 0.0085( lowest RMSE, and Best </a:t>
            </a:r>
            <a:r>
              <a:rPr lang="en">
                <a:latin typeface="Century Schoolbook"/>
                <a:ea typeface="Century Schoolbook"/>
                <a:cs typeface="Century Schoolbook"/>
                <a:sym typeface="Century Schoolbook"/>
              </a:rPr>
              <a:t>Predicted</a:t>
            </a:r>
            <a:r>
              <a:rPr lang="en">
                <a:latin typeface="Century Schoolbook"/>
                <a:ea typeface="Century Schoolbook"/>
                <a:cs typeface="Century Schoolbook"/>
                <a:sym typeface="Century Schoolbook"/>
              </a:rPr>
              <a:t> Return)</a:t>
            </a:r>
            <a:endParaRPr>
              <a:latin typeface="Century Schoolbook"/>
              <a:ea typeface="Century Schoolbook"/>
              <a:cs typeface="Century Schoolbook"/>
              <a:sym typeface="Century Schoolbook"/>
            </a:endParaRPr>
          </a:p>
          <a:p>
            <a:pPr indent="-325755" lvl="0" marL="457200" rtl="0" algn="l">
              <a:spcBef>
                <a:spcPts val="0"/>
              </a:spcBef>
              <a:spcAft>
                <a:spcPts val="0"/>
              </a:spcAft>
              <a:buSzPct val="100000"/>
              <a:buFont typeface="Century Schoolbook"/>
              <a:buChar char="-"/>
            </a:pPr>
            <a:r>
              <a:rPr lang="en">
                <a:latin typeface="Century Schoolbook"/>
                <a:ea typeface="Century Schoolbook"/>
                <a:cs typeface="Century Schoolbook"/>
                <a:sym typeface="Century Schoolbook"/>
              </a:rPr>
              <a:t>Actual Return: .0189</a:t>
            </a:r>
            <a:endParaRPr>
              <a:latin typeface="Century Schoolbook"/>
              <a:ea typeface="Century Schoolbook"/>
              <a:cs typeface="Century Schoolbook"/>
              <a:sym typeface="Century Schoolbook"/>
            </a:endParaRPr>
          </a:p>
          <a:p>
            <a:pPr indent="0" lvl="0" marL="457200" rtl="0" algn="l">
              <a:spcBef>
                <a:spcPts val="1200"/>
              </a:spcBef>
              <a:spcAft>
                <a:spcPts val="1200"/>
              </a:spcAft>
              <a:buNone/>
            </a:pPr>
            <a:r>
              <a:t/>
            </a:r>
            <a:endParaRPr>
              <a:latin typeface="Century Schoolbook"/>
              <a:ea typeface="Century Schoolbook"/>
              <a:cs typeface="Century Schoolbook"/>
              <a:sym typeface="Century Schoolbook"/>
            </a:endParaRPr>
          </a:p>
        </p:txBody>
      </p:sp>
      <p:sp>
        <p:nvSpPr>
          <p:cNvPr id="161" name="Google Shape;161;p22"/>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2" name="Google Shape;162;p22"/>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163" name="Google Shape;163;p22"/>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pic>
        <p:nvPicPr>
          <p:cNvPr id="164" name="Google Shape;164;p22"/>
          <p:cNvPicPr preferRelativeResize="0"/>
          <p:nvPr/>
        </p:nvPicPr>
        <p:blipFill>
          <a:blip r:embed="rId4">
            <a:alphaModFix/>
          </a:blip>
          <a:stretch>
            <a:fillRect/>
          </a:stretch>
        </p:blipFill>
        <p:spPr>
          <a:xfrm>
            <a:off x="4994775" y="1778450"/>
            <a:ext cx="3238025" cy="2176126"/>
          </a:xfrm>
          <a:prstGeom prst="rect">
            <a:avLst/>
          </a:prstGeom>
          <a:noFill/>
          <a:ln>
            <a:noFill/>
          </a:ln>
        </p:spPr>
      </p:pic>
      <p:pic>
        <p:nvPicPr>
          <p:cNvPr id="165" name="Google Shape;165;p22"/>
          <p:cNvPicPr preferRelativeResize="0"/>
          <p:nvPr/>
        </p:nvPicPr>
        <p:blipFill>
          <a:blip r:embed="rId5">
            <a:alphaModFix/>
          </a:blip>
          <a:stretch>
            <a:fillRect/>
          </a:stretch>
        </p:blipFill>
        <p:spPr>
          <a:xfrm>
            <a:off x="514500" y="1664875"/>
            <a:ext cx="3521975" cy="240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AR Model - Daily</a:t>
            </a:r>
            <a:endParaRPr>
              <a:latin typeface="Century Schoolbook"/>
              <a:ea typeface="Century Schoolbook"/>
              <a:cs typeface="Century Schoolbook"/>
              <a:sym typeface="Century Schoolbook"/>
            </a:endParaRPr>
          </a:p>
        </p:txBody>
      </p:sp>
      <p:sp>
        <p:nvSpPr>
          <p:cNvPr id="171" name="Google Shape;171;p23"/>
          <p:cNvSpPr txBox="1"/>
          <p:nvPr>
            <p:ph idx="1" type="body"/>
          </p:nvPr>
        </p:nvSpPr>
        <p:spPr>
          <a:xfrm>
            <a:off x="534425" y="1145000"/>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Actual Return = 	.001			Best Predicted Return = 6.48e-5(Not Accurate)</a:t>
            </a:r>
            <a:endParaRPr sz="1200">
              <a:latin typeface="Century Schoolbook"/>
              <a:ea typeface="Century Schoolbook"/>
              <a:cs typeface="Century Schoolbook"/>
              <a:sym typeface="Century Schoolbook"/>
            </a:endParaRPr>
          </a:p>
        </p:txBody>
      </p:sp>
      <p:sp>
        <p:nvSpPr>
          <p:cNvPr id="172" name="Google Shape;172;p23"/>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3" name="Google Shape;173;p23"/>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174" name="Google Shape;174;p23"/>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pic>
        <p:nvPicPr>
          <p:cNvPr id="175" name="Google Shape;175;p23"/>
          <p:cNvPicPr preferRelativeResize="0"/>
          <p:nvPr/>
        </p:nvPicPr>
        <p:blipFill>
          <a:blip r:embed="rId4">
            <a:alphaModFix/>
          </a:blip>
          <a:stretch>
            <a:fillRect/>
          </a:stretch>
        </p:blipFill>
        <p:spPr>
          <a:xfrm>
            <a:off x="355025" y="1558500"/>
            <a:ext cx="2988250" cy="2657825"/>
          </a:xfrm>
          <a:prstGeom prst="rect">
            <a:avLst/>
          </a:prstGeom>
          <a:noFill/>
          <a:ln>
            <a:noFill/>
          </a:ln>
        </p:spPr>
      </p:pic>
      <p:pic>
        <p:nvPicPr>
          <p:cNvPr id="176" name="Google Shape;176;p23"/>
          <p:cNvPicPr preferRelativeResize="0"/>
          <p:nvPr/>
        </p:nvPicPr>
        <p:blipFill>
          <a:blip r:embed="rId5">
            <a:alphaModFix/>
          </a:blip>
          <a:stretch>
            <a:fillRect/>
          </a:stretch>
        </p:blipFill>
        <p:spPr>
          <a:xfrm>
            <a:off x="3969850" y="1652125"/>
            <a:ext cx="2409325" cy="2490875"/>
          </a:xfrm>
          <a:prstGeom prst="rect">
            <a:avLst/>
          </a:prstGeom>
          <a:noFill/>
          <a:ln>
            <a:noFill/>
          </a:ln>
        </p:spPr>
      </p:pic>
      <p:pic>
        <p:nvPicPr>
          <p:cNvPr id="177" name="Google Shape;177;p23"/>
          <p:cNvPicPr preferRelativeResize="0"/>
          <p:nvPr/>
        </p:nvPicPr>
        <p:blipFill>
          <a:blip r:embed="rId6">
            <a:alphaModFix/>
          </a:blip>
          <a:stretch>
            <a:fillRect/>
          </a:stretch>
        </p:blipFill>
        <p:spPr>
          <a:xfrm>
            <a:off x="6379175" y="1694175"/>
            <a:ext cx="2675850" cy="2448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Autoregressive Integrated Moving Average (ARIMA)</a:t>
            </a:r>
            <a:endParaRPr>
              <a:latin typeface="Century Schoolbook"/>
              <a:ea typeface="Century Schoolbook"/>
              <a:cs typeface="Century Schoolbook"/>
              <a:sym typeface="Century Schoolbook"/>
            </a:endParaRPr>
          </a:p>
        </p:txBody>
      </p:sp>
      <p:sp>
        <p:nvSpPr>
          <p:cNvPr id="183" name="Google Shape;183;p24"/>
          <p:cNvSpPr/>
          <p:nvPr/>
        </p:nvSpPr>
        <p:spPr>
          <a:xfrm>
            <a:off x="750488" y="1320175"/>
            <a:ext cx="1638900" cy="99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4"/>
          <p:cNvSpPr/>
          <p:nvPr/>
        </p:nvSpPr>
        <p:spPr>
          <a:xfrm>
            <a:off x="2751850" y="1320175"/>
            <a:ext cx="1638900" cy="99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4"/>
          <p:cNvSpPr/>
          <p:nvPr/>
        </p:nvSpPr>
        <p:spPr>
          <a:xfrm>
            <a:off x="4753238" y="1320175"/>
            <a:ext cx="1638900" cy="99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4"/>
          <p:cNvSpPr/>
          <p:nvPr/>
        </p:nvSpPr>
        <p:spPr>
          <a:xfrm>
            <a:off x="6754613" y="1320175"/>
            <a:ext cx="1638900" cy="99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24"/>
          <p:cNvSpPr/>
          <p:nvPr/>
        </p:nvSpPr>
        <p:spPr>
          <a:xfrm>
            <a:off x="2157125" y="1642375"/>
            <a:ext cx="854400" cy="350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24"/>
          <p:cNvSpPr/>
          <p:nvPr/>
        </p:nvSpPr>
        <p:spPr>
          <a:xfrm>
            <a:off x="4144813" y="1642375"/>
            <a:ext cx="854400" cy="350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4"/>
          <p:cNvSpPr/>
          <p:nvPr/>
        </p:nvSpPr>
        <p:spPr>
          <a:xfrm>
            <a:off x="6132525" y="1642375"/>
            <a:ext cx="854400" cy="350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4"/>
          <p:cNvSpPr txBox="1"/>
          <p:nvPr>
            <p:ph idx="1" type="body"/>
          </p:nvPr>
        </p:nvSpPr>
        <p:spPr>
          <a:xfrm>
            <a:off x="932000" y="1460125"/>
            <a:ext cx="1275900" cy="714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500">
                <a:solidFill>
                  <a:srgbClr val="000000"/>
                </a:solidFill>
                <a:latin typeface="Century Schoolbook"/>
                <a:ea typeface="Century Schoolbook"/>
                <a:cs typeface="Century Schoolbook"/>
                <a:sym typeface="Century Schoolbook"/>
              </a:rPr>
              <a:t>Why ARIMA?</a:t>
            </a:r>
            <a:endParaRPr b="1" sz="1500">
              <a:solidFill>
                <a:srgbClr val="000000"/>
              </a:solidFill>
            </a:endParaRPr>
          </a:p>
        </p:txBody>
      </p:sp>
      <p:sp>
        <p:nvSpPr>
          <p:cNvPr id="191" name="Google Shape;191;p24"/>
          <p:cNvSpPr txBox="1"/>
          <p:nvPr>
            <p:ph idx="1" type="body"/>
          </p:nvPr>
        </p:nvSpPr>
        <p:spPr>
          <a:xfrm>
            <a:off x="2933375" y="1460125"/>
            <a:ext cx="1275900" cy="714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1200"/>
              </a:spcAft>
              <a:buNone/>
            </a:pPr>
            <a:r>
              <a:rPr b="1" lang="en" sz="1500">
                <a:solidFill>
                  <a:srgbClr val="000000"/>
                </a:solidFill>
                <a:latin typeface="Century Schoolbook"/>
                <a:ea typeface="Century Schoolbook"/>
                <a:cs typeface="Century Schoolbook"/>
                <a:sym typeface="Century Schoolbook"/>
              </a:rPr>
              <a:t>Time Series Object (Stationarity)</a:t>
            </a:r>
            <a:endParaRPr b="1" sz="1500">
              <a:solidFill>
                <a:srgbClr val="000000"/>
              </a:solidFill>
              <a:latin typeface="Century Schoolbook"/>
              <a:ea typeface="Century Schoolbook"/>
              <a:cs typeface="Century Schoolbook"/>
              <a:sym typeface="Century Schoolbook"/>
            </a:endParaRPr>
          </a:p>
        </p:txBody>
      </p:sp>
      <p:sp>
        <p:nvSpPr>
          <p:cNvPr id="192" name="Google Shape;192;p24"/>
          <p:cNvSpPr txBox="1"/>
          <p:nvPr>
            <p:ph idx="1" type="body"/>
          </p:nvPr>
        </p:nvSpPr>
        <p:spPr>
          <a:xfrm>
            <a:off x="4934738" y="1460125"/>
            <a:ext cx="1275900" cy="714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500">
                <a:solidFill>
                  <a:srgbClr val="000000"/>
                </a:solidFill>
                <a:latin typeface="Century Schoolbook"/>
                <a:ea typeface="Century Schoolbook"/>
                <a:cs typeface="Century Schoolbook"/>
                <a:sym typeface="Century Schoolbook"/>
              </a:rPr>
              <a:t>Check ACF Plots</a:t>
            </a:r>
            <a:endParaRPr b="1" sz="1500">
              <a:solidFill>
                <a:srgbClr val="000000"/>
              </a:solidFill>
              <a:latin typeface="Century Schoolbook"/>
              <a:ea typeface="Century Schoolbook"/>
              <a:cs typeface="Century Schoolbook"/>
              <a:sym typeface="Century Schoolbook"/>
            </a:endParaRPr>
          </a:p>
        </p:txBody>
      </p:sp>
      <p:sp>
        <p:nvSpPr>
          <p:cNvPr id="193" name="Google Shape;193;p24"/>
          <p:cNvSpPr txBox="1"/>
          <p:nvPr>
            <p:ph idx="1" type="body"/>
          </p:nvPr>
        </p:nvSpPr>
        <p:spPr>
          <a:xfrm>
            <a:off x="6936113" y="1460125"/>
            <a:ext cx="1275900" cy="714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500">
                <a:solidFill>
                  <a:srgbClr val="000000"/>
                </a:solidFill>
                <a:latin typeface="Century Schoolbook"/>
                <a:ea typeface="Century Schoolbook"/>
                <a:cs typeface="Century Schoolbook"/>
                <a:sym typeface="Century Schoolbook"/>
              </a:rPr>
              <a:t>Extract Returns</a:t>
            </a:r>
            <a:endParaRPr b="1" sz="1500">
              <a:solidFill>
                <a:srgbClr val="000000"/>
              </a:solidFill>
              <a:latin typeface="Century Schoolbook"/>
              <a:ea typeface="Century Schoolbook"/>
              <a:cs typeface="Century Schoolbook"/>
              <a:sym typeface="Century Schoolbook"/>
            </a:endParaRPr>
          </a:p>
        </p:txBody>
      </p:sp>
      <p:sp>
        <p:nvSpPr>
          <p:cNvPr id="194" name="Google Shape;194;p24"/>
          <p:cNvSpPr/>
          <p:nvPr/>
        </p:nvSpPr>
        <p:spPr>
          <a:xfrm>
            <a:off x="750488" y="2828825"/>
            <a:ext cx="1638900" cy="99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4"/>
          <p:cNvSpPr/>
          <p:nvPr/>
        </p:nvSpPr>
        <p:spPr>
          <a:xfrm>
            <a:off x="2751850" y="2828825"/>
            <a:ext cx="1638900" cy="99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4"/>
          <p:cNvSpPr/>
          <p:nvPr/>
        </p:nvSpPr>
        <p:spPr>
          <a:xfrm>
            <a:off x="4753238" y="2828825"/>
            <a:ext cx="1638900" cy="99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4"/>
          <p:cNvSpPr/>
          <p:nvPr/>
        </p:nvSpPr>
        <p:spPr>
          <a:xfrm>
            <a:off x="6754613" y="2828825"/>
            <a:ext cx="1638900" cy="99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4"/>
          <p:cNvSpPr txBox="1"/>
          <p:nvPr>
            <p:ph idx="1" type="body"/>
          </p:nvPr>
        </p:nvSpPr>
        <p:spPr>
          <a:xfrm>
            <a:off x="881225" y="3029125"/>
            <a:ext cx="1275900" cy="417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500">
                <a:solidFill>
                  <a:srgbClr val="000000"/>
                </a:solidFill>
                <a:latin typeface="Century Schoolbook"/>
                <a:ea typeface="Century Schoolbook"/>
                <a:cs typeface="Century Schoolbook"/>
                <a:sym typeface="Century Schoolbook"/>
              </a:rPr>
              <a:t>Errors (CV)</a:t>
            </a:r>
            <a:endParaRPr b="1" sz="1500">
              <a:solidFill>
                <a:srgbClr val="000000"/>
              </a:solidFill>
            </a:endParaRPr>
          </a:p>
        </p:txBody>
      </p:sp>
      <p:sp>
        <p:nvSpPr>
          <p:cNvPr id="199" name="Google Shape;199;p24"/>
          <p:cNvSpPr txBox="1"/>
          <p:nvPr>
            <p:ph idx="1" type="body"/>
          </p:nvPr>
        </p:nvSpPr>
        <p:spPr>
          <a:xfrm>
            <a:off x="2933375" y="3117425"/>
            <a:ext cx="1275900" cy="417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500">
                <a:solidFill>
                  <a:srgbClr val="000000"/>
                </a:solidFill>
                <a:latin typeface="Century Schoolbook"/>
                <a:ea typeface="Century Schoolbook"/>
                <a:cs typeface="Century Schoolbook"/>
                <a:sym typeface="Century Schoolbook"/>
              </a:rPr>
              <a:t>Plot</a:t>
            </a:r>
            <a:endParaRPr b="1" sz="1500">
              <a:solidFill>
                <a:srgbClr val="000000"/>
              </a:solidFill>
              <a:latin typeface="Century Schoolbook"/>
              <a:ea typeface="Century Schoolbook"/>
              <a:cs typeface="Century Schoolbook"/>
              <a:sym typeface="Century Schoolbook"/>
            </a:endParaRPr>
          </a:p>
        </p:txBody>
      </p:sp>
      <p:sp>
        <p:nvSpPr>
          <p:cNvPr id="200" name="Google Shape;200;p24"/>
          <p:cNvSpPr txBox="1"/>
          <p:nvPr>
            <p:ph idx="1" type="body"/>
          </p:nvPr>
        </p:nvSpPr>
        <p:spPr>
          <a:xfrm>
            <a:off x="4843988" y="2968775"/>
            <a:ext cx="1457400" cy="714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500">
                <a:solidFill>
                  <a:srgbClr val="000000"/>
                </a:solidFill>
                <a:latin typeface="Century Schoolbook"/>
                <a:ea typeface="Century Schoolbook"/>
                <a:cs typeface="Century Schoolbook"/>
                <a:sym typeface="Century Schoolbook"/>
              </a:rPr>
              <a:t>Create Models</a:t>
            </a:r>
            <a:endParaRPr b="1" sz="1500">
              <a:solidFill>
                <a:srgbClr val="000000"/>
              </a:solidFill>
              <a:latin typeface="Century Schoolbook"/>
              <a:ea typeface="Century Schoolbook"/>
              <a:cs typeface="Century Schoolbook"/>
              <a:sym typeface="Century Schoolbook"/>
            </a:endParaRPr>
          </a:p>
        </p:txBody>
      </p:sp>
      <p:sp>
        <p:nvSpPr>
          <p:cNvPr id="201" name="Google Shape;201;p24"/>
          <p:cNvSpPr txBox="1"/>
          <p:nvPr>
            <p:ph idx="1" type="body"/>
          </p:nvPr>
        </p:nvSpPr>
        <p:spPr>
          <a:xfrm>
            <a:off x="6986913" y="3029125"/>
            <a:ext cx="1275900" cy="714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300">
                <a:solidFill>
                  <a:srgbClr val="000000"/>
                </a:solidFill>
                <a:latin typeface="Century Schoolbook"/>
                <a:ea typeface="Century Schoolbook"/>
                <a:cs typeface="Century Schoolbook"/>
                <a:sym typeface="Century Schoolbook"/>
              </a:rPr>
              <a:t>a</a:t>
            </a:r>
            <a:r>
              <a:rPr b="1" lang="en" sz="1300">
                <a:solidFill>
                  <a:srgbClr val="000000"/>
                </a:solidFill>
                <a:latin typeface="Century Schoolbook"/>
                <a:ea typeface="Century Schoolbook"/>
                <a:cs typeface="Century Schoolbook"/>
                <a:sym typeface="Century Schoolbook"/>
              </a:rPr>
              <a:t>uto.arima() vs. arima()</a:t>
            </a:r>
            <a:endParaRPr b="1" sz="1300">
              <a:solidFill>
                <a:srgbClr val="000000"/>
              </a:solidFill>
              <a:latin typeface="Century Schoolbook"/>
              <a:ea typeface="Century Schoolbook"/>
              <a:cs typeface="Century Schoolbook"/>
              <a:sym typeface="Century Schoolbook"/>
            </a:endParaRPr>
          </a:p>
        </p:txBody>
      </p:sp>
      <p:sp>
        <p:nvSpPr>
          <p:cNvPr id="202" name="Google Shape;202;p24"/>
          <p:cNvSpPr/>
          <p:nvPr/>
        </p:nvSpPr>
        <p:spPr>
          <a:xfrm rot="5400000">
            <a:off x="7146875" y="2426875"/>
            <a:ext cx="854400" cy="350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4"/>
          <p:cNvSpPr/>
          <p:nvPr/>
        </p:nvSpPr>
        <p:spPr>
          <a:xfrm rot="10798793">
            <a:off x="6132533" y="3151032"/>
            <a:ext cx="854400" cy="350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4"/>
          <p:cNvSpPr/>
          <p:nvPr/>
        </p:nvSpPr>
        <p:spPr>
          <a:xfrm rot="10798793">
            <a:off x="4144821" y="3151032"/>
            <a:ext cx="854400" cy="350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4"/>
          <p:cNvSpPr/>
          <p:nvPr/>
        </p:nvSpPr>
        <p:spPr>
          <a:xfrm rot="10798793">
            <a:off x="2078983" y="3151032"/>
            <a:ext cx="854400" cy="350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4"/>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7" name="Google Shape;207;p24"/>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208" name="Google Shape;208;p24"/>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5"/>
          <p:cNvPicPr preferRelativeResize="0"/>
          <p:nvPr/>
        </p:nvPicPr>
        <p:blipFill>
          <a:blip r:embed="rId3">
            <a:alphaModFix/>
          </a:blip>
          <a:stretch>
            <a:fillRect/>
          </a:stretch>
        </p:blipFill>
        <p:spPr>
          <a:xfrm>
            <a:off x="5932751" y="1542351"/>
            <a:ext cx="3084188" cy="2013429"/>
          </a:xfrm>
          <a:prstGeom prst="rect">
            <a:avLst/>
          </a:prstGeom>
          <a:noFill/>
          <a:ln>
            <a:noFill/>
          </a:ln>
        </p:spPr>
      </p:pic>
      <p:sp>
        <p:nvSpPr>
          <p:cNvPr id="214" name="Google Shape;21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Autoregressive Integrated Moving Average (ARIMA)</a:t>
            </a:r>
            <a:endParaRPr>
              <a:latin typeface="Century Schoolbook"/>
              <a:ea typeface="Century Schoolbook"/>
              <a:cs typeface="Century Schoolbook"/>
              <a:sym typeface="Century Schoolbook"/>
            </a:endParaRPr>
          </a:p>
        </p:txBody>
      </p:sp>
      <p:pic>
        <p:nvPicPr>
          <p:cNvPr id="215" name="Google Shape;215;p25"/>
          <p:cNvPicPr preferRelativeResize="0"/>
          <p:nvPr/>
        </p:nvPicPr>
        <p:blipFill>
          <a:blip r:embed="rId4">
            <a:alphaModFix/>
          </a:blip>
          <a:stretch>
            <a:fillRect/>
          </a:stretch>
        </p:blipFill>
        <p:spPr>
          <a:xfrm>
            <a:off x="2926853" y="1534375"/>
            <a:ext cx="3177279" cy="2074750"/>
          </a:xfrm>
          <a:prstGeom prst="rect">
            <a:avLst/>
          </a:prstGeom>
          <a:noFill/>
          <a:ln>
            <a:noFill/>
          </a:ln>
        </p:spPr>
      </p:pic>
      <p:pic>
        <p:nvPicPr>
          <p:cNvPr id="216" name="Google Shape;216;p25"/>
          <p:cNvPicPr preferRelativeResize="0"/>
          <p:nvPr/>
        </p:nvPicPr>
        <p:blipFill>
          <a:blip r:embed="rId5">
            <a:alphaModFix/>
          </a:blip>
          <a:stretch>
            <a:fillRect/>
          </a:stretch>
        </p:blipFill>
        <p:spPr>
          <a:xfrm>
            <a:off x="127064" y="1542351"/>
            <a:ext cx="2931751" cy="2013430"/>
          </a:xfrm>
          <a:prstGeom prst="rect">
            <a:avLst/>
          </a:prstGeom>
          <a:noFill/>
          <a:ln>
            <a:noFill/>
          </a:ln>
        </p:spPr>
      </p:pic>
      <p:sp>
        <p:nvSpPr>
          <p:cNvPr id="217" name="Google Shape;217;p25"/>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8" name="Google Shape;218;p25"/>
          <p:cNvPicPr preferRelativeResize="0"/>
          <p:nvPr/>
        </p:nvPicPr>
        <p:blipFill>
          <a:blip r:embed="rId6">
            <a:alphaModFix/>
          </a:blip>
          <a:stretch>
            <a:fillRect/>
          </a:stretch>
        </p:blipFill>
        <p:spPr>
          <a:xfrm>
            <a:off x="158725" y="4395575"/>
            <a:ext cx="638426" cy="638426"/>
          </a:xfrm>
          <a:prstGeom prst="rect">
            <a:avLst/>
          </a:prstGeom>
          <a:noFill/>
          <a:ln>
            <a:noFill/>
          </a:ln>
        </p:spPr>
      </p:pic>
      <p:sp>
        <p:nvSpPr>
          <p:cNvPr id="219" name="Google Shape;219;p25"/>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Autoregressive Integrated Moving Average (ARIMA)</a:t>
            </a:r>
            <a:endParaRPr>
              <a:latin typeface="Century Schoolbook"/>
              <a:ea typeface="Century Schoolbook"/>
              <a:cs typeface="Century Schoolbook"/>
              <a:sym typeface="Century Schoolbook"/>
            </a:endParaRPr>
          </a:p>
        </p:txBody>
      </p:sp>
      <p:graphicFrame>
        <p:nvGraphicFramePr>
          <p:cNvPr id="225" name="Google Shape;225;p26"/>
          <p:cNvGraphicFramePr/>
          <p:nvPr/>
        </p:nvGraphicFramePr>
        <p:xfrm>
          <a:off x="952500" y="1055750"/>
          <a:ext cx="3000000" cy="3000000"/>
        </p:xfrm>
        <a:graphic>
          <a:graphicData uri="http://schemas.openxmlformats.org/drawingml/2006/table">
            <a:tbl>
              <a:tblPr>
                <a:noFill/>
                <a:tableStyleId>{5C837AAF-0710-41B9-B6A9-99EC03C9B2B6}</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entury Schoolbook"/>
                          <a:ea typeface="Century Schoolbook"/>
                          <a:cs typeface="Century Schoolbook"/>
                          <a:sym typeface="Century Schoolbook"/>
                        </a:rPr>
                        <a:t>Daily</a:t>
                      </a:r>
                      <a:endParaRPr b="1"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entury Schoolbook"/>
                          <a:ea typeface="Century Schoolbook"/>
                          <a:cs typeface="Century Schoolbook"/>
                          <a:sym typeface="Century Schoolbook"/>
                        </a:rPr>
                        <a:t>Weekly</a:t>
                      </a:r>
                      <a:endParaRPr b="1"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entury Schoolbook"/>
                          <a:ea typeface="Century Schoolbook"/>
                          <a:cs typeface="Century Schoolbook"/>
                          <a:sym typeface="Century Schoolbook"/>
                        </a:rPr>
                        <a:t>Monthly</a:t>
                      </a:r>
                      <a:endParaRPr b="1"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latin typeface="Century Schoolbook"/>
                          <a:ea typeface="Century Schoolbook"/>
                          <a:cs typeface="Century Schoolbook"/>
                          <a:sym typeface="Century Schoolbook"/>
                        </a:rPr>
                        <a:t>MSE</a:t>
                      </a:r>
                      <a:endParaRPr b="1"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0.0004467851</a:t>
                      </a:r>
                      <a:endParaRPr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0.001767133</a:t>
                      </a:r>
                      <a:endParaRPr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0.008504097</a:t>
                      </a:r>
                      <a:endParaRPr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latin typeface="Century Schoolbook"/>
                          <a:ea typeface="Century Schoolbook"/>
                          <a:cs typeface="Century Schoolbook"/>
                          <a:sym typeface="Century Schoolbook"/>
                        </a:rPr>
                        <a:t>MAE</a:t>
                      </a:r>
                      <a:endParaRPr b="1"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0.01495482</a:t>
                      </a:r>
                      <a:endParaRPr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F2CC"/>
                    </a:solidFill>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0.03129953</a:t>
                      </a:r>
                      <a:endParaRPr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0.07893488</a:t>
                      </a:r>
                      <a:endParaRPr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latin typeface="Century Schoolbook"/>
                          <a:ea typeface="Century Schoolbook"/>
                          <a:cs typeface="Century Schoolbook"/>
                          <a:sym typeface="Century Schoolbook"/>
                        </a:rPr>
                        <a:t>RMSE</a:t>
                      </a:r>
                      <a:endParaRPr b="1"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0.02113729</a:t>
                      </a:r>
                      <a:endParaRPr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0.04203728</a:t>
                      </a:r>
                      <a:endParaRPr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0.09221766</a:t>
                      </a:r>
                      <a:endParaRPr sz="1100">
                        <a:latin typeface="Century Schoolbook"/>
                        <a:ea typeface="Century Schoolbook"/>
                        <a:cs typeface="Century Schoolbook"/>
                        <a:sym typeface="Century Schoolboo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26" name="Google Shape;226;p26"/>
          <p:cNvGraphicFramePr/>
          <p:nvPr/>
        </p:nvGraphicFramePr>
        <p:xfrm>
          <a:off x="952500" y="2708600"/>
          <a:ext cx="3000000" cy="3000000"/>
        </p:xfrm>
        <a:graphic>
          <a:graphicData uri="http://schemas.openxmlformats.org/drawingml/2006/table">
            <a:tbl>
              <a:tblPr>
                <a:noFill/>
                <a:tableStyleId>{5C837AAF-0710-41B9-B6A9-99EC03C9B2B6}</a:tableStyleId>
              </a:tblPr>
              <a:tblGrid>
                <a:gridCol w="1809750"/>
                <a:gridCol w="1809750"/>
                <a:gridCol w="1809750"/>
                <a:gridCol w="1809750"/>
              </a:tblGrid>
              <a:tr h="161450">
                <a:tc>
                  <a:txBody>
                    <a:bodyPr/>
                    <a:lstStyle/>
                    <a:p>
                      <a:pPr indent="0" lvl="0" marL="0" rtl="0" algn="l">
                        <a:spcBef>
                          <a:spcPts val="0"/>
                        </a:spcBef>
                        <a:spcAft>
                          <a:spcPts val="0"/>
                        </a:spcAft>
                        <a:buNone/>
                      </a:pPr>
                      <a:r>
                        <a:rPr b="1" lang="en" sz="1100">
                          <a:latin typeface="Century Schoolbook"/>
                          <a:ea typeface="Century Schoolbook"/>
                          <a:cs typeface="Century Schoolbook"/>
                          <a:sym typeface="Century Schoolbook"/>
                        </a:rPr>
                        <a:t>ME</a:t>
                      </a:r>
                      <a:endParaRPr b="1"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0.0000002140154</a:t>
                      </a:r>
                      <a:endParaRPr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-0.00000000000000645509</a:t>
                      </a:r>
                      <a:endParaRPr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-0.00000000000002929022</a:t>
                      </a:r>
                      <a:endParaRPr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161450">
                <a:tc>
                  <a:txBody>
                    <a:bodyPr/>
                    <a:lstStyle/>
                    <a:p>
                      <a:pPr indent="0" lvl="0" marL="0" rtl="0" algn="l">
                        <a:spcBef>
                          <a:spcPts val="0"/>
                        </a:spcBef>
                        <a:spcAft>
                          <a:spcPts val="0"/>
                        </a:spcAft>
                        <a:buNone/>
                      </a:pPr>
                      <a:r>
                        <a:rPr b="1" lang="en" sz="1100">
                          <a:latin typeface="Century Schoolbook"/>
                          <a:ea typeface="Century Schoolbook"/>
                          <a:cs typeface="Century Schoolbook"/>
                          <a:sym typeface="Century Schoolbook"/>
                        </a:rPr>
                        <a:t>MAE</a:t>
                      </a:r>
                      <a:endParaRPr b="1"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0.01494558</a:t>
                      </a:r>
                      <a:endParaRPr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0.03108545</a:t>
                      </a:r>
                      <a:endParaRPr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0.07723515</a:t>
                      </a:r>
                      <a:endParaRPr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latin typeface="Century Schoolbook"/>
                          <a:ea typeface="Century Schoolbook"/>
                          <a:cs typeface="Century Schoolbook"/>
                          <a:sym typeface="Century Schoolbook"/>
                        </a:rPr>
                        <a:t>RMSE</a:t>
                      </a:r>
                      <a:endParaRPr b="1"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0.02095271</a:t>
                      </a:r>
                      <a:endParaRPr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0.04182298</a:t>
                      </a:r>
                      <a:endParaRPr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100">
                          <a:latin typeface="Century Schoolbook"/>
                          <a:ea typeface="Century Schoolbook"/>
                          <a:cs typeface="Century Schoolbook"/>
                          <a:sym typeface="Century Schoolbook"/>
                        </a:rPr>
                        <a:t>0.08944994</a:t>
                      </a:r>
                      <a:endParaRPr sz="1100">
                        <a:latin typeface="Century Schoolbook"/>
                        <a:ea typeface="Century Schoolbook"/>
                        <a:cs typeface="Century Schoolbook"/>
                        <a:sym typeface="Century Schoolbook"/>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227" name="Google Shape;227;p26"/>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8" name="Google Shape;228;p26"/>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229" name="Google Shape;229;p26"/>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Long Short-Term Memory (LSTM) - Daily</a:t>
            </a:r>
            <a:endParaRPr>
              <a:latin typeface="Century Schoolbook"/>
              <a:ea typeface="Century Schoolbook"/>
              <a:cs typeface="Century Schoolbook"/>
              <a:sym typeface="Century Schoolbook"/>
            </a:endParaRPr>
          </a:p>
        </p:txBody>
      </p:sp>
      <p:pic>
        <p:nvPicPr>
          <p:cNvPr id="235" name="Google Shape;235;p27"/>
          <p:cNvPicPr preferRelativeResize="0"/>
          <p:nvPr/>
        </p:nvPicPr>
        <p:blipFill>
          <a:blip r:embed="rId3">
            <a:alphaModFix/>
          </a:blip>
          <a:stretch>
            <a:fillRect/>
          </a:stretch>
        </p:blipFill>
        <p:spPr>
          <a:xfrm>
            <a:off x="135000" y="1224074"/>
            <a:ext cx="4033575" cy="2695350"/>
          </a:xfrm>
          <a:prstGeom prst="rect">
            <a:avLst/>
          </a:prstGeom>
          <a:noFill/>
          <a:ln>
            <a:noFill/>
          </a:ln>
        </p:spPr>
      </p:pic>
      <p:pic>
        <p:nvPicPr>
          <p:cNvPr id="236" name="Google Shape;236;p27"/>
          <p:cNvPicPr preferRelativeResize="0"/>
          <p:nvPr/>
        </p:nvPicPr>
        <p:blipFill>
          <a:blip r:embed="rId4">
            <a:alphaModFix/>
          </a:blip>
          <a:stretch>
            <a:fillRect/>
          </a:stretch>
        </p:blipFill>
        <p:spPr>
          <a:xfrm>
            <a:off x="4263675" y="1157850"/>
            <a:ext cx="4324074" cy="2986100"/>
          </a:xfrm>
          <a:prstGeom prst="rect">
            <a:avLst/>
          </a:prstGeom>
          <a:noFill/>
          <a:ln>
            <a:noFill/>
          </a:ln>
        </p:spPr>
      </p:pic>
      <p:sp>
        <p:nvSpPr>
          <p:cNvPr id="237" name="Google Shape;237;p27"/>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8" name="Google Shape;238;p27"/>
          <p:cNvPicPr preferRelativeResize="0"/>
          <p:nvPr/>
        </p:nvPicPr>
        <p:blipFill>
          <a:blip r:embed="rId5">
            <a:alphaModFix/>
          </a:blip>
          <a:stretch>
            <a:fillRect/>
          </a:stretch>
        </p:blipFill>
        <p:spPr>
          <a:xfrm>
            <a:off x="158725" y="4395575"/>
            <a:ext cx="638426" cy="638426"/>
          </a:xfrm>
          <a:prstGeom prst="rect">
            <a:avLst/>
          </a:prstGeom>
          <a:noFill/>
          <a:ln>
            <a:noFill/>
          </a:ln>
        </p:spPr>
      </p:pic>
      <p:sp>
        <p:nvSpPr>
          <p:cNvPr id="239" name="Google Shape;239;p27"/>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8"/>
          <p:cNvPicPr preferRelativeResize="0"/>
          <p:nvPr/>
        </p:nvPicPr>
        <p:blipFill>
          <a:blip r:embed="rId3">
            <a:alphaModFix/>
          </a:blip>
          <a:stretch>
            <a:fillRect/>
          </a:stretch>
        </p:blipFill>
        <p:spPr>
          <a:xfrm>
            <a:off x="104200" y="1224076"/>
            <a:ext cx="4095174" cy="2695350"/>
          </a:xfrm>
          <a:prstGeom prst="rect">
            <a:avLst/>
          </a:prstGeom>
          <a:noFill/>
          <a:ln>
            <a:noFill/>
          </a:ln>
        </p:spPr>
      </p:pic>
      <p:pic>
        <p:nvPicPr>
          <p:cNvPr id="245" name="Google Shape;245;p28"/>
          <p:cNvPicPr preferRelativeResize="0"/>
          <p:nvPr/>
        </p:nvPicPr>
        <p:blipFill>
          <a:blip r:embed="rId4">
            <a:alphaModFix/>
          </a:blip>
          <a:stretch>
            <a:fillRect/>
          </a:stretch>
        </p:blipFill>
        <p:spPr>
          <a:xfrm>
            <a:off x="4359075" y="1118038"/>
            <a:ext cx="4324075" cy="3006821"/>
          </a:xfrm>
          <a:prstGeom prst="rect">
            <a:avLst/>
          </a:prstGeom>
          <a:noFill/>
          <a:ln>
            <a:noFill/>
          </a:ln>
        </p:spPr>
      </p:pic>
      <p:sp>
        <p:nvSpPr>
          <p:cNvPr id="246" name="Google Shape;2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Long Short-Term Memory (LSTM) - Weekly</a:t>
            </a:r>
            <a:endParaRPr>
              <a:latin typeface="Century Schoolbook"/>
              <a:ea typeface="Century Schoolbook"/>
              <a:cs typeface="Century Schoolbook"/>
              <a:sym typeface="Century Schoolbook"/>
            </a:endParaRPr>
          </a:p>
        </p:txBody>
      </p:sp>
      <p:sp>
        <p:nvSpPr>
          <p:cNvPr id="247" name="Google Shape;247;p28"/>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48" name="Google Shape;248;p28"/>
          <p:cNvPicPr preferRelativeResize="0"/>
          <p:nvPr/>
        </p:nvPicPr>
        <p:blipFill>
          <a:blip r:embed="rId5">
            <a:alphaModFix/>
          </a:blip>
          <a:stretch>
            <a:fillRect/>
          </a:stretch>
        </p:blipFill>
        <p:spPr>
          <a:xfrm>
            <a:off x="158725" y="4395575"/>
            <a:ext cx="638426" cy="638426"/>
          </a:xfrm>
          <a:prstGeom prst="rect">
            <a:avLst/>
          </a:prstGeom>
          <a:noFill/>
          <a:ln>
            <a:noFill/>
          </a:ln>
        </p:spPr>
      </p:pic>
      <p:sp>
        <p:nvSpPr>
          <p:cNvPr id="249" name="Google Shape;249;p28"/>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9"/>
          <p:cNvPicPr preferRelativeResize="0"/>
          <p:nvPr/>
        </p:nvPicPr>
        <p:blipFill>
          <a:blip r:embed="rId3">
            <a:alphaModFix/>
          </a:blip>
          <a:stretch>
            <a:fillRect/>
          </a:stretch>
        </p:blipFill>
        <p:spPr>
          <a:xfrm>
            <a:off x="4385995" y="1098770"/>
            <a:ext cx="4277650" cy="2954050"/>
          </a:xfrm>
          <a:prstGeom prst="rect">
            <a:avLst/>
          </a:prstGeom>
          <a:noFill/>
          <a:ln>
            <a:noFill/>
          </a:ln>
        </p:spPr>
      </p:pic>
      <p:pic>
        <p:nvPicPr>
          <p:cNvPr id="255" name="Google Shape;255;p29"/>
          <p:cNvPicPr preferRelativeResize="0"/>
          <p:nvPr/>
        </p:nvPicPr>
        <p:blipFill>
          <a:blip r:embed="rId4">
            <a:alphaModFix/>
          </a:blip>
          <a:stretch>
            <a:fillRect/>
          </a:stretch>
        </p:blipFill>
        <p:spPr>
          <a:xfrm>
            <a:off x="104188" y="1176425"/>
            <a:ext cx="4176148" cy="2790649"/>
          </a:xfrm>
          <a:prstGeom prst="rect">
            <a:avLst/>
          </a:prstGeom>
          <a:noFill/>
          <a:ln>
            <a:noFill/>
          </a:ln>
        </p:spPr>
      </p:pic>
      <p:sp>
        <p:nvSpPr>
          <p:cNvPr id="256" name="Google Shape;2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Long Short-Term Memory (LSTM) - Monthly</a:t>
            </a:r>
            <a:endParaRPr>
              <a:latin typeface="Century Schoolbook"/>
              <a:ea typeface="Century Schoolbook"/>
              <a:cs typeface="Century Schoolbook"/>
              <a:sym typeface="Century Schoolbook"/>
            </a:endParaRPr>
          </a:p>
        </p:txBody>
      </p:sp>
      <p:sp>
        <p:nvSpPr>
          <p:cNvPr id="257" name="Google Shape;257;p29"/>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58" name="Google Shape;258;p29"/>
          <p:cNvPicPr preferRelativeResize="0"/>
          <p:nvPr/>
        </p:nvPicPr>
        <p:blipFill>
          <a:blip r:embed="rId5">
            <a:alphaModFix/>
          </a:blip>
          <a:stretch>
            <a:fillRect/>
          </a:stretch>
        </p:blipFill>
        <p:spPr>
          <a:xfrm>
            <a:off x="158725" y="4395575"/>
            <a:ext cx="638426" cy="638426"/>
          </a:xfrm>
          <a:prstGeom prst="rect">
            <a:avLst/>
          </a:prstGeom>
          <a:noFill/>
          <a:ln>
            <a:noFill/>
          </a:ln>
        </p:spPr>
      </p:pic>
      <p:sp>
        <p:nvSpPr>
          <p:cNvPr id="259" name="Google Shape;259;p29"/>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237450" y="264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Tree Models</a:t>
            </a:r>
            <a:endParaRPr>
              <a:latin typeface="Century Schoolbook"/>
              <a:ea typeface="Century Schoolbook"/>
              <a:cs typeface="Century Schoolbook"/>
              <a:sym typeface="Century Schoolbook"/>
            </a:endParaRPr>
          </a:p>
        </p:txBody>
      </p:sp>
      <p:sp>
        <p:nvSpPr>
          <p:cNvPr id="265" name="Google Shape;2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SLIDE 1</a:t>
            </a:r>
            <a:endParaRPr/>
          </a:p>
        </p:txBody>
      </p:sp>
      <p:sp>
        <p:nvSpPr>
          <p:cNvPr id="266" name="Google Shape;266;p30"/>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67" name="Google Shape;267;p30"/>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268" name="Google Shape;268;p30"/>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pic>
        <p:nvPicPr>
          <p:cNvPr id="269" name="Google Shape;269;p30"/>
          <p:cNvPicPr preferRelativeResize="0"/>
          <p:nvPr/>
        </p:nvPicPr>
        <p:blipFill>
          <a:blip r:embed="rId4">
            <a:alphaModFix/>
          </a:blip>
          <a:stretch>
            <a:fillRect/>
          </a:stretch>
        </p:blipFill>
        <p:spPr>
          <a:xfrm>
            <a:off x="5244725" y="2163850"/>
            <a:ext cx="3203000" cy="2023301"/>
          </a:xfrm>
          <a:prstGeom prst="rect">
            <a:avLst/>
          </a:prstGeom>
          <a:noFill/>
          <a:ln>
            <a:noFill/>
          </a:ln>
        </p:spPr>
      </p:pic>
      <p:pic>
        <p:nvPicPr>
          <p:cNvPr id="270" name="Google Shape;270;p30"/>
          <p:cNvPicPr preferRelativeResize="0"/>
          <p:nvPr/>
        </p:nvPicPr>
        <p:blipFill>
          <a:blip r:embed="rId5">
            <a:alphaModFix/>
          </a:blip>
          <a:stretch>
            <a:fillRect/>
          </a:stretch>
        </p:blipFill>
        <p:spPr>
          <a:xfrm>
            <a:off x="5244725" y="0"/>
            <a:ext cx="3100849" cy="2163850"/>
          </a:xfrm>
          <a:prstGeom prst="rect">
            <a:avLst/>
          </a:prstGeom>
          <a:noFill/>
          <a:ln>
            <a:noFill/>
          </a:ln>
        </p:spPr>
      </p:pic>
      <p:pic>
        <p:nvPicPr>
          <p:cNvPr id="271" name="Google Shape;271;p30"/>
          <p:cNvPicPr preferRelativeResize="0"/>
          <p:nvPr/>
        </p:nvPicPr>
        <p:blipFill rotWithShape="1">
          <a:blip r:embed="rId6">
            <a:alphaModFix/>
          </a:blip>
          <a:srcRect b="2840" l="4954" r="7348" t="3718"/>
          <a:stretch/>
        </p:blipFill>
        <p:spPr>
          <a:xfrm>
            <a:off x="237450" y="837450"/>
            <a:ext cx="4432774" cy="317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205650" y="24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Tree Models</a:t>
            </a:r>
            <a:endParaRPr>
              <a:latin typeface="Century Schoolbook"/>
              <a:ea typeface="Century Schoolbook"/>
              <a:cs typeface="Century Schoolbook"/>
              <a:sym typeface="Century Schoolbook"/>
            </a:endParaRPr>
          </a:p>
        </p:txBody>
      </p:sp>
      <p:sp>
        <p:nvSpPr>
          <p:cNvPr id="277" name="Google Shape;2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SLIDE 2</a:t>
            </a:r>
            <a:endParaRPr/>
          </a:p>
        </p:txBody>
      </p:sp>
      <p:sp>
        <p:nvSpPr>
          <p:cNvPr id="278" name="Google Shape;278;p31"/>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9" name="Google Shape;279;p31"/>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280" name="Google Shape;280;p31"/>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pic>
        <p:nvPicPr>
          <p:cNvPr id="281" name="Google Shape;281;p31"/>
          <p:cNvPicPr preferRelativeResize="0"/>
          <p:nvPr/>
        </p:nvPicPr>
        <p:blipFill>
          <a:blip r:embed="rId4">
            <a:alphaModFix/>
          </a:blip>
          <a:stretch>
            <a:fillRect/>
          </a:stretch>
        </p:blipFill>
        <p:spPr>
          <a:xfrm>
            <a:off x="205650" y="816025"/>
            <a:ext cx="4976951" cy="3341200"/>
          </a:xfrm>
          <a:prstGeom prst="rect">
            <a:avLst/>
          </a:prstGeom>
          <a:noFill/>
          <a:ln>
            <a:noFill/>
          </a:ln>
        </p:spPr>
      </p:pic>
      <p:pic>
        <p:nvPicPr>
          <p:cNvPr id="282" name="Google Shape;282;p31"/>
          <p:cNvPicPr preferRelativeResize="0"/>
          <p:nvPr/>
        </p:nvPicPr>
        <p:blipFill>
          <a:blip r:embed="rId5">
            <a:alphaModFix/>
          </a:blip>
          <a:stretch>
            <a:fillRect/>
          </a:stretch>
        </p:blipFill>
        <p:spPr>
          <a:xfrm>
            <a:off x="5557125" y="79536"/>
            <a:ext cx="2914600" cy="2020289"/>
          </a:xfrm>
          <a:prstGeom prst="rect">
            <a:avLst/>
          </a:prstGeom>
          <a:noFill/>
          <a:ln>
            <a:noFill/>
          </a:ln>
        </p:spPr>
      </p:pic>
      <p:pic>
        <p:nvPicPr>
          <p:cNvPr id="283" name="Google Shape;283;p31"/>
          <p:cNvPicPr preferRelativeResize="0"/>
          <p:nvPr/>
        </p:nvPicPr>
        <p:blipFill>
          <a:blip r:embed="rId6">
            <a:alphaModFix/>
          </a:blip>
          <a:stretch>
            <a:fillRect/>
          </a:stretch>
        </p:blipFill>
        <p:spPr>
          <a:xfrm>
            <a:off x="5442375" y="2068850"/>
            <a:ext cx="3029349" cy="20883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Motivation</a:t>
            </a:r>
            <a:endParaRPr>
              <a:latin typeface="Century Schoolbook"/>
              <a:ea typeface="Century Schoolbook"/>
              <a:cs typeface="Century Schoolbook"/>
              <a:sym typeface="Century Schoolbook"/>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entury Schoolbook"/>
              <a:buChar char="-"/>
            </a:pPr>
            <a:r>
              <a:rPr lang="en">
                <a:latin typeface="Century Schoolbook"/>
                <a:ea typeface="Century Schoolbook"/>
                <a:cs typeface="Century Schoolbook"/>
                <a:sym typeface="Century Schoolbook"/>
              </a:rPr>
              <a:t>Can we predict stock price using machine learning techniques?</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Char char="-"/>
            </a:pPr>
            <a:r>
              <a:rPr lang="en">
                <a:latin typeface="Century Schoolbook"/>
                <a:ea typeface="Century Schoolbook"/>
                <a:cs typeface="Century Schoolbook"/>
                <a:sym typeface="Century Schoolbook"/>
              </a:rPr>
              <a:t>How strong can we make the accuracy of these predictions?</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Char char="-"/>
            </a:pPr>
            <a:r>
              <a:rPr lang="en">
                <a:latin typeface="Century Schoolbook"/>
                <a:ea typeface="Century Schoolbook"/>
                <a:cs typeface="Century Schoolbook"/>
                <a:sym typeface="Century Schoolbook"/>
              </a:rPr>
              <a:t>Can we leverage these techniques to better predict - and therefore optimize - future return on stock prices?</a:t>
            </a:r>
            <a:endParaRPr>
              <a:latin typeface="Century Schoolbook"/>
              <a:ea typeface="Century Schoolbook"/>
              <a:cs typeface="Century Schoolbook"/>
              <a:sym typeface="Century Schoolbook"/>
            </a:endParaRPr>
          </a:p>
          <a:p>
            <a:pPr indent="0" lvl="0" marL="0" rtl="0" algn="l">
              <a:spcBef>
                <a:spcPts val="1200"/>
              </a:spcBef>
              <a:spcAft>
                <a:spcPts val="0"/>
              </a:spcAft>
              <a:buNone/>
            </a:pPr>
            <a:r>
              <a:t/>
            </a:r>
            <a:endParaRPr>
              <a:latin typeface="Century Schoolbook"/>
              <a:ea typeface="Century Schoolbook"/>
              <a:cs typeface="Century Schoolbook"/>
              <a:sym typeface="Century Schoolbook"/>
            </a:endParaRPr>
          </a:p>
          <a:p>
            <a:pPr indent="-342900" lvl="0" marL="457200" rtl="0" algn="l">
              <a:spcBef>
                <a:spcPts val="1200"/>
              </a:spcBef>
              <a:spcAft>
                <a:spcPts val="0"/>
              </a:spcAft>
              <a:buSzPts val="1800"/>
              <a:buFont typeface="Century Schoolbook"/>
              <a:buChar char="-"/>
            </a:pPr>
            <a:r>
              <a:rPr lang="en">
                <a:latin typeface="Century Schoolbook"/>
                <a:ea typeface="Century Schoolbook"/>
                <a:cs typeface="Century Schoolbook"/>
                <a:sym typeface="Century Schoolbook"/>
              </a:rPr>
              <a:t>Currently seen in this area of research: Boosting, Regression Trees, Support Vector Machines (SVM), Bagging</a:t>
            </a:r>
            <a:endParaRPr>
              <a:latin typeface="Century Schoolbook"/>
              <a:ea typeface="Century Schoolbook"/>
              <a:cs typeface="Century Schoolbook"/>
              <a:sym typeface="Century Schoolbook"/>
            </a:endParaRPr>
          </a:p>
        </p:txBody>
      </p:sp>
      <p:sp>
        <p:nvSpPr>
          <p:cNvPr id="66" name="Google Shape;66;p14"/>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68" name="Google Shape;68;p14"/>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Tree Models</a:t>
            </a:r>
            <a:endParaRPr>
              <a:latin typeface="Century Schoolbook"/>
              <a:ea typeface="Century Schoolbook"/>
              <a:cs typeface="Century Schoolbook"/>
              <a:sym typeface="Century Schoolbook"/>
            </a:endParaRPr>
          </a:p>
        </p:txBody>
      </p:sp>
      <p:sp>
        <p:nvSpPr>
          <p:cNvPr id="289" name="Google Shape;2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SLIDE 2</a:t>
            </a:r>
            <a:endParaRPr/>
          </a:p>
        </p:txBody>
      </p:sp>
      <p:sp>
        <p:nvSpPr>
          <p:cNvPr id="290" name="Google Shape;290;p32"/>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91" name="Google Shape;291;p32"/>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292" name="Google Shape;292;p32"/>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pic>
        <p:nvPicPr>
          <p:cNvPr id="293" name="Google Shape;293;p32"/>
          <p:cNvPicPr preferRelativeResize="0"/>
          <p:nvPr/>
        </p:nvPicPr>
        <p:blipFill rotWithShape="1">
          <a:blip r:embed="rId4">
            <a:alphaModFix/>
          </a:blip>
          <a:srcRect b="0" l="1738" r="1671" t="0"/>
          <a:stretch/>
        </p:blipFill>
        <p:spPr>
          <a:xfrm>
            <a:off x="311700" y="2763363"/>
            <a:ext cx="8832301" cy="1151000"/>
          </a:xfrm>
          <a:prstGeom prst="rect">
            <a:avLst/>
          </a:prstGeom>
          <a:noFill/>
          <a:ln>
            <a:noFill/>
          </a:ln>
        </p:spPr>
      </p:pic>
      <p:pic>
        <p:nvPicPr>
          <p:cNvPr id="294" name="Google Shape;294;p32"/>
          <p:cNvPicPr preferRelativeResize="0"/>
          <p:nvPr/>
        </p:nvPicPr>
        <p:blipFill rotWithShape="1">
          <a:blip r:embed="rId5">
            <a:alphaModFix/>
          </a:blip>
          <a:srcRect b="0" l="2780" r="0" t="0"/>
          <a:stretch/>
        </p:blipFill>
        <p:spPr>
          <a:xfrm>
            <a:off x="311700" y="1152475"/>
            <a:ext cx="6424388" cy="123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Summary</a:t>
            </a:r>
            <a:endParaRPr>
              <a:latin typeface="Century Schoolbook"/>
              <a:ea typeface="Century Schoolbook"/>
              <a:cs typeface="Century Schoolbook"/>
              <a:sym typeface="Century Schoolbook"/>
            </a:endParaRPr>
          </a:p>
        </p:txBody>
      </p:sp>
      <p:sp>
        <p:nvSpPr>
          <p:cNvPr id="300" name="Google Shape;300;p33"/>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01" name="Google Shape;301;p33"/>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302" name="Google Shape;302;p33"/>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graphicFrame>
        <p:nvGraphicFramePr>
          <p:cNvPr id="303" name="Google Shape;303;p33"/>
          <p:cNvGraphicFramePr/>
          <p:nvPr/>
        </p:nvGraphicFramePr>
        <p:xfrm>
          <a:off x="347875" y="1125400"/>
          <a:ext cx="3000000" cy="3000000"/>
        </p:xfrm>
        <a:graphic>
          <a:graphicData uri="http://schemas.openxmlformats.org/drawingml/2006/table">
            <a:tbl>
              <a:tblPr>
                <a:noFill/>
                <a:tableStyleId>{5C837AAF-0710-41B9-B6A9-99EC03C9B2B6}</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sz="1200">
                        <a:solidFill>
                          <a:schemeClr val="dk1"/>
                        </a:solidFill>
                        <a:latin typeface="Century"/>
                        <a:ea typeface="Century"/>
                        <a:cs typeface="Century"/>
                        <a:sym typeface="Century"/>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Daily RMSE</a:t>
                      </a:r>
                      <a:endParaRPr sz="1200">
                        <a:solidFill>
                          <a:schemeClr val="dk1"/>
                        </a:solidFill>
                        <a:latin typeface="Century"/>
                        <a:ea typeface="Century"/>
                        <a:cs typeface="Century"/>
                        <a:sym typeface="Century"/>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Weekly RMSE</a:t>
                      </a:r>
                      <a:endParaRPr sz="1200">
                        <a:solidFill>
                          <a:schemeClr val="dk1"/>
                        </a:solidFill>
                        <a:latin typeface="Century"/>
                        <a:ea typeface="Century"/>
                        <a:cs typeface="Century"/>
                        <a:sym typeface="Century"/>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Monthly RMSE</a:t>
                      </a:r>
                      <a:endParaRPr sz="1200">
                        <a:solidFill>
                          <a:schemeClr val="dk1"/>
                        </a:solidFill>
                        <a:latin typeface="Century"/>
                        <a:ea typeface="Century"/>
                        <a:cs typeface="Century"/>
                        <a:sym typeface="Century"/>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AR Model</a:t>
                      </a:r>
                      <a:endParaRPr sz="1200">
                        <a:solidFill>
                          <a:schemeClr val="dk1"/>
                        </a:solidFill>
                        <a:latin typeface="Century"/>
                        <a:ea typeface="Century"/>
                        <a:cs typeface="Century"/>
                        <a:sym typeface="Century"/>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.0165</a:t>
                      </a:r>
                      <a:endParaRPr sz="1200">
                        <a:solidFill>
                          <a:schemeClr val="dk1"/>
                        </a:solidFill>
                        <a:latin typeface="Century"/>
                        <a:ea typeface="Century"/>
                        <a:cs typeface="Century"/>
                        <a:sym typeface="Century"/>
                      </a:endParaRPr>
                    </a:p>
                  </a:txBody>
                  <a:tcPr marT="91425" marB="91425" marR="91425" marL="91425">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.0633</a:t>
                      </a:r>
                      <a:endParaRPr sz="1200">
                        <a:solidFill>
                          <a:schemeClr val="dk1"/>
                        </a:solidFill>
                        <a:latin typeface="Century"/>
                        <a:ea typeface="Century"/>
                        <a:cs typeface="Century"/>
                        <a:sym typeface="Century"/>
                      </a:endParaRPr>
                    </a:p>
                  </a:txBody>
                  <a:tcPr marT="91425" marB="91425" marR="91425" marL="91425">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.1028</a:t>
                      </a:r>
                      <a:endParaRPr sz="1200">
                        <a:solidFill>
                          <a:schemeClr val="dk1"/>
                        </a:solidFill>
                        <a:latin typeface="Century"/>
                        <a:ea typeface="Century"/>
                        <a:cs typeface="Century"/>
                        <a:sym typeface="Century"/>
                      </a:endParaRPr>
                    </a:p>
                  </a:txBody>
                  <a:tcPr marT="91425" marB="91425" marR="91425" marL="91425">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ARIMA Model</a:t>
                      </a:r>
                      <a:endParaRPr sz="1200">
                        <a:solidFill>
                          <a:schemeClr val="dk1"/>
                        </a:solidFill>
                        <a:latin typeface="Century"/>
                        <a:ea typeface="Century"/>
                        <a:cs typeface="Century"/>
                        <a:sym typeface="Century"/>
                      </a:endParaRPr>
                    </a:p>
                  </a:txBody>
                  <a:tcPr marT="91425" marB="91425" marR="91425" marL="91425">
                    <a:lnR cap="flat" cmpd="sng" w="9525">
                      <a:solidFill>
                        <a:schemeClr val="accent1"/>
                      </a:solidFill>
                      <a:prstDash val="solid"/>
                      <a:round/>
                      <a:headEnd len="sm" w="sm" type="none"/>
                      <a:tailEnd len="sm" w="sm" type="none"/>
                    </a:lnR>
                  </a:tcPr>
                </a:tc>
                <a:tc>
                  <a:txBody>
                    <a:bodyPr/>
                    <a:lstStyle/>
                    <a:p>
                      <a:pPr indent="0" lvl="0" marL="0" rtl="0" algn="l">
                        <a:lnSpc>
                          <a:spcPct val="145000"/>
                        </a:lnSpc>
                        <a:spcBef>
                          <a:spcPts val="0"/>
                        </a:spcBef>
                        <a:spcAft>
                          <a:spcPts val="0"/>
                        </a:spcAft>
                        <a:buNone/>
                      </a:pPr>
                      <a:r>
                        <a:rPr lang="en" sz="1200">
                          <a:solidFill>
                            <a:schemeClr val="dk1"/>
                          </a:solidFill>
                          <a:latin typeface="Century"/>
                          <a:ea typeface="Century"/>
                          <a:cs typeface="Century"/>
                          <a:sym typeface="Century"/>
                        </a:rPr>
                        <a:t>0.0211</a:t>
                      </a:r>
                      <a:endParaRPr sz="1200">
                        <a:solidFill>
                          <a:schemeClr val="dk1"/>
                        </a:solidFill>
                        <a:latin typeface="Century"/>
                        <a:ea typeface="Century"/>
                        <a:cs typeface="Century"/>
                        <a:sym typeface="Century"/>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200">
                          <a:solidFill>
                            <a:schemeClr val="dk1"/>
                          </a:solidFill>
                          <a:latin typeface="Century"/>
                          <a:ea typeface="Century"/>
                          <a:cs typeface="Century"/>
                          <a:sym typeface="Century"/>
                        </a:rPr>
                        <a:t>0.0420</a:t>
                      </a:r>
                      <a:endParaRPr sz="1200">
                        <a:solidFill>
                          <a:schemeClr val="dk1"/>
                        </a:solidFill>
                        <a:latin typeface="Century"/>
                        <a:ea typeface="Century"/>
                        <a:cs typeface="Century"/>
                        <a:sym typeface="Century"/>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145000"/>
                        </a:lnSpc>
                        <a:spcBef>
                          <a:spcPts val="0"/>
                        </a:spcBef>
                        <a:spcAft>
                          <a:spcPts val="0"/>
                        </a:spcAft>
                        <a:buNone/>
                      </a:pPr>
                      <a:r>
                        <a:rPr lang="en" sz="1200">
                          <a:solidFill>
                            <a:schemeClr val="dk1"/>
                          </a:solidFill>
                          <a:latin typeface="Century"/>
                          <a:ea typeface="Century"/>
                          <a:cs typeface="Century"/>
                          <a:sym typeface="Century"/>
                        </a:rPr>
                        <a:t>0.0922</a:t>
                      </a:r>
                      <a:endParaRPr sz="1200">
                        <a:solidFill>
                          <a:schemeClr val="dk1"/>
                        </a:solidFill>
                        <a:latin typeface="Century"/>
                        <a:ea typeface="Century"/>
                        <a:cs typeface="Century"/>
                        <a:sym typeface="Century"/>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LSTM Model</a:t>
                      </a:r>
                      <a:endParaRPr sz="1200">
                        <a:solidFill>
                          <a:schemeClr val="dk1"/>
                        </a:solidFill>
                        <a:latin typeface="Century"/>
                        <a:ea typeface="Century"/>
                        <a:cs typeface="Century"/>
                        <a:sym typeface="Century"/>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0</a:t>
                      </a:r>
                      <a:r>
                        <a:rPr lang="en" sz="1200">
                          <a:solidFill>
                            <a:schemeClr val="dk1"/>
                          </a:solidFill>
                          <a:latin typeface="Century"/>
                          <a:ea typeface="Century"/>
                          <a:cs typeface="Century"/>
                          <a:sym typeface="Century"/>
                        </a:rPr>
                        <a:t>.0174</a:t>
                      </a:r>
                      <a:endParaRPr sz="1200">
                        <a:solidFill>
                          <a:schemeClr val="dk1"/>
                        </a:solidFill>
                        <a:latin typeface="Century"/>
                        <a:ea typeface="Century"/>
                        <a:cs typeface="Century"/>
                        <a:sym typeface="Century"/>
                      </a:endParaRPr>
                    </a:p>
                  </a:txBody>
                  <a:tcPr marT="91425" marB="91425" marR="91425" marL="91425">
                    <a:lnT cap="flat" cmpd="sng" w="9525">
                      <a:solidFill>
                        <a:schemeClr val="accent1"/>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0</a:t>
                      </a:r>
                      <a:r>
                        <a:rPr lang="en" sz="1200">
                          <a:solidFill>
                            <a:schemeClr val="dk1"/>
                          </a:solidFill>
                          <a:latin typeface="Century"/>
                          <a:ea typeface="Century"/>
                          <a:cs typeface="Century"/>
                          <a:sym typeface="Century"/>
                        </a:rPr>
                        <a:t>.0394</a:t>
                      </a:r>
                      <a:endParaRPr sz="1200">
                        <a:solidFill>
                          <a:schemeClr val="dk1"/>
                        </a:solidFill>
                        <a:latin typeface="Century"/>
                        <a:ea typeface="Century"/>
                        <a:cs typeface="Century"/>
                        <a:sym typeface="Century"/>
                      </a:endParaRPr>
                    </a:p>
                  </a:txBody>
                  <a:tcPr marT="91425" marB="91425" marR="91425" marL="91425">
                    <a:lnT cap="flat" cmpd="sng" w="9525">
                      <a:solidFill>
                        <a:schemeClr val="accent1"/>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0</a:t>
                      </a:r>
                      <a:r>
                        <a:rPr lang="en" sz="1200">
                          <a:solidFill>
                            <a:schemeClr val="dk1"/>
                          </a:solidFill>
                          <a:latin typeface="Century"/>
                          <a:ea typeface="Century"/>
                          <a:cs typeface="Century"/>
                          <a:sym typeface="Century"/>
                        </a:rPr>
                        <a:t>.1019</a:t>
                      </a:r>
                      <a:endParaRPr sz="1200">
                        <a:solidFill>
                          <a:schemeClr val="dk1"/>
                        </a:solidFill>
                        <a:latin typeface="Century"/>
                        <a:ea typeface="Century"/>
                        <a:cs typeface="Century"/>
                        <a:sym typeface="Century"/>
                      </a:endParaRPr>
                    </a:p>
                  </a:txBody>
                  <a:tcPr marT="91425" marB="91425" marR="91425" marL="91425">
                    <a:lnT cap="flat" cmpd="sng" w="9525">
                      <a:solidFill>
                        <a:schemeClr val="accent1"/>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200">
                          <a:solidFill>
                            <a:schemeClr val="dk1"/>
                          </a:solidFill>
                          <a:latin typeface="Century"/>
                          <a:ea typeface="Century"/>
                          <a:cs typeface="Century"/>
                          <a:sym typeface="Century"/>
                        </a:rPr>
                        <a:t>Tree Model</a:t>
                      </a:r>
                      <a:endParaRPr sz="1200">
                        <a:solidFill>
                          <a:schemeClr val="dk1"/>
                        </a:solidFill>
                        <a:latin typeface="Century"/>
                        <a:ea typeface="Century"/>
                        <a:cs typeface="Century"/>
                        <a:sym typeface="Century"/>
                      </a:endParaRPr>
                    </a:p>
                  </a:txBody>
                  <a:tcPr marT="91425" marB="91425" marR="91425" marL="91425"/>
                </a:tc>
                <a:tc>
                  <a:txBody>
                    <a:bodyPr/>
                    <a:lstStyle/>
                    <a:p>
                      <a:pPr indent="0" lvl="0" marL="0" marR="88900" rtl="0" algn="l">
                        <a:lnSpc>
                          <a:spcPct val="142857"/>
                        </a:lnSpc>
                        <a:spcBef>
                          <a:spcPts val="0"/>
                        </a:spcBef>
                        <a:spcAft>
                          <a:spcPts val="800"/>
                        </a:spcAft>
                        <a:buNone/>
                      </a:pPr>
                      <a:r>
                        <a:rPr lang="en" sz="1200">
                          <a:solidFill>
                            <a:schemeClr val="dk1"/>
                          </a:solidFill>
                          <a:latin typeface="Century"/>
                          <a:ea typeface="Century"/>
                          <a:cs typeface="Century"/>
                          <a:sym typeface="Century"/>
                        </a:rPr>
                        <a:t>0.0239</a:t>
                      </a:r>
                      <a:endParaRPr sz="1200">
                        <a:solidFill>
                          <a:schemeClr val="dk1"/>
                        </a:solidFill>
                        <a:latin typeface="Century"/>
                        <a:ea typeface="Century"/>
                        <a:cs typeface="Century"/>
                        <a:sym typeface="Century"/>
                      </a:endParaRPr>
                    </a:p>
                  </a:txBody>
                  <a:tcPr marT="91425" marB="91425" marR="91425" marL="91425"/>
                </a:tc>
                <a:tc>
                  <a:txBody>
                    <a:bodyPr/>
                    <a:lstStyle/>
                    <a:p>
                      <a:pPr indent="0" lvl="0" marL="0" marR="88900" rtl="0" algn="l">
                        <a:lnSpc>
                          <a:spcPct val="142857"/>
                        </a:lnSpc>
                        <a:spcBef>
                          <a:spcPts val="0"/>
                        </a:spcBef>
                        <a:spcAft>
                          <a:spcPts val="800"/>
                        </a:spcAft>
                        <a:buNone/>
                      </a:pPr>
                      <a:r>
                        <a:rPr lang="en" sz="1200">
                          <a:solidFill>
                            <a:schemeClr val="dk1"/>
                          </a:solidFill>
                          <a:latin typeface="Century"/>
                          <a:ea typeface="Century"/>
                          <a:cs typeface="Century"/>
                          <a:sym typeface="Century"/>
                        </a:rPr>
                        <a:t>0.0407</a:t>
                      </a:r>
                      <a:endParaRPr sz="1200">
                        <a:solidFill>
                          <a:schemeClr val="dk1"/>
                        </a:solidFill>
                        <a:latin typeface="Century"/>
                        <a:ea typeface="Century"/>
                        <a:cs typeface="Century"/>
                        <a:sym typeface="Century"/>
                      </a:endParaRPr>
                    </a:p>
                  </a:txBody>
                  <a:tcPr marT="91425" marB="91425" marR="91425" marL="91425"/>
                </a:tc>
                <a:tc>
                  <a:txBody>
                    <a:bodyPr/>
                    <a:lstStyle/>
                    <a:p>
                      <a:pPr indent="0" lvl="0" marL="0" marR="88900" rtl="0" algn="l">
                        <a:lnSpc>
                          <a:spcPct val="142857"/>
                        </a:lnSpc>
                        <a:spcBef>
                          <a:spcPts val="0"/>
                        </a:spcBef>
                        <a:spcAft>
                          <a:spcPts val="800"/>
                        </a:spcAft>
                        <a:buNone/>
                      </a:pPr>
                      <a:r>
                        <a:rPr lang="en" sz="1200">
                          <a:solidFill>
                            <a:schemeClr val="dk1"/>
                          </a:solidFill>
                          <a:latin typeface="Century"/>
                          <a:ea typeface="Century"/>
                          <a:cs typeface="Century"/>
                          <a:sym typeface="Century"/>
                        </a:rPr>
                        <a:t>0.0888</a:t>
                      </a:r>
                      <a:endParaRPr sz="1200">
                        <a:solidFill>
                          <a:schemeClr val="dk1"/>
                        </a:solidFill>
                        <a:latin typeface="Century"/>
                        <a:ea typeface="Century"/>
                        <a:cs typeface="Century"/>
                        <a:sym typeface="Century"/>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34"/>
          <p:cNvPicPr preferRelativeResize="0"/>
          <p:nvPr/>
        </p:nvPicPr>
        <p:blipFill rotWithShape="1">
          <a:blip r:embed="rId3">
            <a:alphaModFix amt="10000"/>
          </a:blip>
          <a:srcRect b="40554" l="0" r="20735" t="0"/>
          <a:stretch/>
        </p:blipFill>
        <p:spPr>
          <a:xfrm>
            <a:off x="0" y="0"/>
            <a:ext cx="9144000" cy="5143500"/>
          </a:xfrm>
          <a:prstGeom prst="rect">
            <a:avLst/>
          </a:prstGeom>
          <a:noFill/>
          <a:ln>
            <a:noFill/>
          </a:ln>
          <a:effectLst>
            <a:outerShdw blurRad="57150" rotWithShape="0" algn="bl" dir="5400000" dist="19050">
              <a:srgbClr val="000000">
                <a:alpha val="30000"/>
              </a:srgbClr>
            </a:outerShdw>
          </a:effectLst>
        </p:spPr>
      </p:pic>
      <p:sp>
        <p:nvSpPr>
          <p:cNvPr id="309" name="Google Shape;309;p34"/>
          <p:cNvSpPr txBox="1"/>
          <p:nvPr>
            <p:ph type="ctrTitle"/>
          </p:nvPr>
        </p:nvSpPr>
        <p:spPr>
          <a:xfrm>
            <a:off x="311700" y="1876500"/>
            <a:ext cx="8520600" cy="933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i="1" lang="en">
                <a:latin typeface="Century Schoolbook"/>
                <a:ea typeface="Century Schoolbook"/>
                <a:cs typeface="Century Schoolbook"/>
                <a:sym typeface="Century Schoolbook"/>
              </a:rPr>
              <a:t>Questions?</a:t>
            </a:r>
            <a:endParaRPr i="1">
              <a:latin typeface="Century Schoolbook"/>
              <a:ea typeface="Century Schoolbook"/>
              <a:cs typeface="Century Schoolbook"/>
              <a:sym typeface="Century Schoolbook"/>
            </a:endParaRPr>
          </a:p>
        </p:txBody>
      </p:sp>
      <p:sp>
        <p:nvSpPr>
          <p:cNvPr id="310" name="Google Shape;310;p34"/>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11" name="Google Shape;311;p34"/>
          <p:cNvPicPr preferRelativeResize="0"/>
          <p:nvPr/>
        </p:nvPicPr>
        <p:blipFill>
          <a:blip r:embed="rId4">
            <a:alphaModFix/>
          </a:blip>
          <a:stretch>
            <a:fillRect/>
          </a:stretch>
        </p:blipFill>
        <p:spPr>
          <a:xfrm>
            <a:off x="158725" y="4395575"/>
            <a:ext cx="638426" cy="638426"/>
          </a:xfrm>
          <a:prstGeom prst="rect">
            <a:avLst/>
          </a:prstGeom>
          <a:noFill/>
          <a:ln>
            <a:noFill/>
          </a:ln>
        </p:spPr>
      </p:pic>
      <p:sp>
        <p:nvSpPr>
          <p:cNvPr id="312" name="Google Shape;312;p34"/>
          <p:cNvSpPr txBox="1"/>
          <p:nvPr>
            <p:ph idx="4294967295"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Introduction to the Dataset</a:t>
            </a:r>
            <a:endParaRPr>
              <a:latin typeface="Century Schoolbook"/>
              <a:ea typeface="Century Schoolbook"/>
              <a:cs typeface="Century Schoolbook"/>
              <a:sym typeface="Century Schoolbook"/>
            </a:endParaRPr>
          </a:p>
        </p:txBody>
      </p:sp>
      <p:sp>
        <p:nvSpPr>
          <p:cNvPr id="74" name="Google Shape;74;p15"/>
          <p:cNvSpPr txBox="1"/>
          <p:nvPr>
            <p:ph idx="1" type="body"/>
          </p:nvPr>
        </p:nvSpPr>
        <p:spPr>
          <a:xfrm>
            <a:off x="1232250" y="1189138"/>
            <a:ext cx="1579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Daily</a:t>
            </a:r>
            <a:endParaRPr>
              <a:latin typeface="Century Schoolbook"/>
              <a:ea typeface="Century Schoolbook"/>
              <a:cs typeface="Century Schoolbook"/>
              <a:sym typeface="Century Schoolbook"/>
            </a:endParaRPr>
          </a:p>
        </p:txBody>
      </p:sp>
      <p:pic>
        <p:nvPicPr>
          <p:cNvPr id="75" name="Google Shape;75;p15"/>
          <p:cNvPicPr preferRelativeResize="0"/>
          <p:nvPr/>
        </p:nvPicPr>
        <p:blipFill>
          <a:blip r:embed="rId3">
            <a:alphaModFix/>
          </a:blip>
          <a:stretch>
            <a:fillRect/>
          </a:stretch>
        </p:blipFill>
        <p:spPr>
          <a:xfrm>
            <a:off x="2258700" y="1078298"/>
            <a:ext cx="4968394" cy="1061384"/>
          </a:xfrm>
          <a:prstGeom prst="rect">
            <a:avLst/>
          </a:prstGeom>
          <a:noFill/>
          <a:ln>
            <a:noFill/>
          </a:ln>
        </p:spPr>
      </p:pic>
      <p:pic>
        <p:nvPicPr>
          <p:cNvPr id="76" name="Google Shape;76;p15"/>
          <p:cNvPicPr preferRelativeResize="0"/>
          <p:nvPr/>
        </p:nvPicPr>
        <p:blipFill>
          <a:blip r:embed="rId4">
            <a:alphaModFix/>
          </a:blip>
          <a:stretch>
            <a:fillRect/>
          </a:stretch>
        </p:blipFill>
        <p:spPr>
          <a:xfrm>
            <a:off x="2258700" y="2082693"/>
            <a:ext cx="4968400" cy="1010102"/>
          </a:xfrm>
          <a:prstGeom prst="rect">
            <a:avLst/>
          </a:prstGeom>
          <a:noFill/>
          <a:ln>
            <a:noFill/>
          </a:ln>
        </p:spPr>
      </p:pic>
      <p:pic>
        <p:nvPicPr>
          <p:cNvPr id="77" name="Google Shape;77;p15"/>
          <p:cNvPicPr preferRelativeResize="0"/>
          <p:nvPr/>
        </p:nvPicPr>
        <p:blipFill>
          <a:blip r:embed="rId5">
            <a:alphaModFix/>
          </a:blip>
          <a:stretch>
            <a:fillRect/>
          </a:stretch>
        </p:blipFill>
        <p:spPr>
          <a:xfrm>
            <a:off x="2273040" y="3092797"/>
            <a:ext cx="4939731" cy="1010100"/>
          </a:xfrm>
          <a:prstGeom prst="rect">
            <a:avLst/>
          </a:prstGeom>
          <a:noFill/>
          <a:ln>
            <a:noFill/>
          </a:ln>
        </p:spPr>
      </p:pic>
      <p:sp>
        <p:nvSpPr>
          <p:cNvPr id="78" name="Google Shape;78;p15"/>
          <p:cNvSpPr txBox="1"/>
          <p:nvPr>
            <p:ph idx="1" type="body"/>
          </p:nvPr>
        </p:nvSpPr>
        <p:spPr>
          <a:xfrm>
            <a:off x="1232250" y="2139675"/>
            <a:ext cx="1579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Weekly</a:t>
            </a:r>
            <a:endParaRPr>
              <a:latin typeface="Century Schoolbook"/>
              <a:ea typeface="Century Schoolbook"/>
              <a:cs typeface="Century Schoolbook"/>
              <a:sym typeface="Century Schoolbook"/>
            </a:endParaRPr>
          </a:p>
        </p:txBody>
      </p:sp>
      <p:sp>
        <p:nvSpPr>
          <p:cNvPr id="79" name="Google Shape;79;p15"/>
          <p:cNvSpPr txBox="1"/>
          <p:nvPr>
            <p:ph idx="1" type="body"/>
          </p:nvPr>
        </p:nvSpPr>
        <p:spPr>
          <a:xfrm>
            <a:off x="1232250" y="3166400"/>
            <a:ext cx="1579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Monthly</a:t>
            </a:r>
            <a:endParaRPr>
              <a:latin typeface="Century Schoolbook"/>
              <a:ea typeface="Century Schoolbook"/>
              <a:cs typeface="Century Schoolbook"/>
              <a:sym typeface="Century Schoolbook"/>
            </a:endParaRPr>
          </a:p>
        </p:txBody>
      </p:sp>
      <p:sp>
        <p:nvSpPr>
          <p:cNvPr id="80" name="Google Shape;80;p15"/>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1" name="Google Shape;81;p15"/>
          <p:cNvPicPr preferRelativeResize="0"/>
          <p:nvPr/>
        </p:nvPicPr>
        <p:blipFill>
          <a:blip r:embed="rId6">
            <a:alphaModFix/>
          </a:blip>
          <a:stretch>
            <a:fillRect/>
          </a:stretch>
        </p:blipFill>
        <p:spPr>
          <a:xfrm>
            <a:off x="158725" y="4395575"/>
            <a:ext cx="638426" cy="638426"/>
          </a:xfrm>
          <a:prstGeom prst="rect">
            <a:avLst/>
          </a:prstGeom>
          <a:noFill/>
          <a:ln>
            <a:noFill/>
          </a:ln>
        </p:spPr>
      </p:pic>
      <p:sp>
        <p:nvSpPr>
          <p:cNvPr id="82" name="Google Shape;82;p15"/>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Introduction to the Dataset</a:t>
            </a:r>
            <a:endParaRPr>
              <a:latin typeface="Century Schoolbook"/>
              <a:ea typeface="Century Schoolbook"/>
              <a:cs typeface="Century Schoolbook"/>
              <a:sym typeface="Century Schoolbook"/>
            </a:endParaRPr>
          </a:p>
        </p:txBody>
      </p:sp>
      <p:sp>
        <p:nvSpPr>
          <p:cNvPr id="88" name="Google Shape;88;p16"/>
          <p:cNvSpPr txBox="1"/>
          <p:nvPr>
            <p:ph idx="1" type="body"/>
          </p:nvPr>
        </p:nvSpPr>
        <p:spPr>
          <a:xfrm>
            <a:off x="1232250" y="1189138"/>
            <a:ext cx="1579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Daily</a:t>
            </a:r>
            <a:endParaRPr>
              <a:latin typeface="Century Schoolbook"/>
              <a:ea typeface="Century Schoolbook"/>
              <a:cs typeface="Century Schoolbook"/>
              <a:sym typeface="Century Schoolbook"/>
            </a:endParaRPr>
          </a:p>
        </p:txBody>
      </p:sp>
      <p:pic>
        <p:nvPicPr>
          <p:cNvPr id="89" name="Google Shape;89;p16"/>
          <p:cNvPicPr preferRelativeResize="0"/>
          <p:nvPr/>
        </p:nvPicPr>
        <p:blipFill>
          <a:blip r:embed="rId3">
            <a:alphaModFix/>
          </a:blip>
          <a:stretch>
            <a:fillRect/>
          </a:stretch>
        </p:blipFill>
        <p:spPr>
          <a:xfrm>
            <a:off x="2258700" y="1078298"/>
            <a:ext cx="4968394" cy="1061384"/>
          </a:xfrm>
          <a:prstGeom prst="rect">
            <a:avLst/>
          </a:prstGeom>
          <a:noFill/>
          <a:ln>
            <a:noFill/>
          </a:ln>
        </p:spPr>
      </p:pic>
      <p:pic>
        <p:nvPicPr>
          <p:cNvPr id="90" name="Google Shape;90;p16"/>
          <p:cNvPicPr preferRelativeResize="0"/>
          <p:nvPr/>
        </p:nvPicPr>
        <p:blipFill>
          <a:blip r:embed="rId4">
            <a:alphaModFix/>
          </a:blip>
          <a:stretch>
            <a:fillRect/>
          </a:stretch>
        </p:blipFill>
        <p:spPr>
          <a:xfrm>
            <a:off x="2258700" y="2082693"/>
            <a:ext cx="4968400" cy="1010102"/>
          </a:xfrm>
          <a:prstGeom prst="rect">
            <a:avLst/>
          </a:prstGeom>
          <a:noFill/>
          <a:ln>
            <a:noFill/>
          </a:ln>
        </p:spPr>
      </p:pic>
      <p:pic>
        <p:nvPicPr>
          <p:cNvPr id="91" name="Google Shape;91;p16"/>
          <p:cNvPicPr preferRelativeResize="0"/>
          <p:nvPr/>
        </p:nvPicPr>
        <p:blipFill>
          <a:blip r:embed="rId5">
            <a:alphaModFix/>
          </a:blip>
          <a:stretch>
            <a:fillRect/>
          </a:stretch>
        </p:blipFill>
        <p:spPr>
          <a:xfrm>
            <a:off x="2273040" y="3092797"/>
            <a:ext cx="4939731" cy="1010100"/>
          </a:xfrm>
          <a:prstGeom prst="rect">
            <a:avLst/>
          </a:prstGeom>
          <a:noFill/>
          <a:ln>
            <a:noFill/>
          </a:ln>
        </p:spPr>
      </p:pic>
      <p:sp>
        <p:nvSpPr>
          <p:cNvPr id="92" name="Google Shape;92;p16"/>
          <p:cNvSpPr txBox="1"/>
          <p:nvPr>
            <p:ph idx="1" type="body"/>
          </p:nvPr>
        </p:nvSpPr>
        <p:spPr>
          <a:xfrm>
            <a:off x="1232250" y="2139675"/>
            <a:ext cx="1579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Weekly</a:t>
            </a:r>
            <a:endParaRPr>
              <a:latin typeface="Century Schoolbook"/>
              <a:ea typeface="Century Schoolbook"/>
              <a:cs typeface="Century Schoolbook"/>
              <a:sym typeface="Century Schoolbook"/>
            </a:endParaRPr>
          </a:p>
        </p:txBody>
      </p:sp>
      <p:sp>
        <p:nvSpPr>
          <p:cNvPr id="93" name="Google Shape;93;p16"/>
          <p:cNvSpPr txBox="1"/>
          <p:nvPr>
            <p:ph idx="1" type="body"/>
          </p:nvPr>
        </p:nvSpPr>
        <p:spPr>
          <a:xfrm>
            <a:off x="1232250" y="3166400"/>
            <a:ext cx="1579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Monthly</a:t>
            </a:r>
            <a:endParaRPr>
              <a:latin typeface="Century Schoolbook"/>
              <a:ea typeface="Century Schoolbook"/>
              <a:cs typeface="Century Schoolbook"/>
              <a:sym typeface="Century Schoolbook"/>
            </a:endParaRPr>
          </a:p>
        </p:txBody>
      </p:sp>
      <p:sp>
        <p:nvSpPr>
          <p:cNvPr id="94" name="Google Shape;94;p16"/>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5" name="Google Shape;95;p16"/>
          <p:cNvPicPr preferRelativeResize="0"/>
          <p:nvPr/>
        </p:nvPicPr>
        <p:blipFill>
          <a:blip r:embed="rId6">
            <a:alphaModFix/>
          </a:blip>
          <a:stretch>
            <a:fillRect/>
          </a:stretch>
        </p:blipFill>
        <p:spPr>
          <a:xfrm>
            <a:off x="158725" y="4395575"/>
            <a:ext cx="638426" cy="638426"/>
          </a:xfrm>
          <a:prstGeom prst="rect">
            <a:avLst/>
          </a:prstGeom>
          <a:noFill/>
          <a:ln>
            <a:noFill/>
          </a:ln>
        </p:spPr>
      </p:pic>
      <p:sp>
        <p:nvSpPr>
          <p:cNvPr id="96" name="Google Shape;96;p16"/>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
        <p:nvSpPr>
          <p:cNvPr id="97" name="Google Shape;97;p16"/>
          <p:cNvSpPr/>
          <p:nvPr/>
        </p:nvSpPr>
        <p:spPr>
          <a:xfrm>
            <a:off x="7355250" y="1046250"/>
            <a:ext cx="763500" cy="3056700"/>
          </a:xfrm>
          <a:prstGeom prst="rect">
            <a:avLst/>
          </a:prstGeom>
          <a:solidFill>
            <a:srgbClr val="FF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8" name="Google Shape;98;p16"/>
          <p:cNvCxnSpPr/>
          <p:nvPr/>
        </p:nvCxnSpPr>
        <p:spPr>
          <a:xfrm>
            <a:off x="7737000" y="664225"/>
            <a:ext cx="0" cy="770400"/>
          </a:xfrm>
          <a:prstGeom prst="straightConnector1">
            <a:avLst/>
          </a:prstGeom>
          <a:noFill/>
          <a:ln cap="flat" cmpd="sng" w="9525">
            <a:solidFill>
              <a:srgbClr val="0000FF"/>
            </a:solidFill>
            <a:prstDash val="solid"/>
            <a:round/>
            <a:headEnd len="med" w="med" type="none"/>
            <a:tailEnd len="med" w="med" type="triangle"/>
          </a:ln>
        </p:spPr>
      </p:cxnSp>
      <p:sp>
        <p:nvSpPr>
          <p:cNvPr id="99" name="Google Shape;99;p16"/>
          <p:cNvSpPr txBox="1"/>
          <p:nvPr>
            <p:ph idx="1" type="body"/>
          </p:nvPr>
        </p:nvSpPr>
        <p:spPr>
          <a:xfrm>
            <a:off x="6947400" y="304738"/>
            <a:ext cx="15792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0000FF"/>
                </a:solidFill>
                <a:latin typeface="Century Schoolbook"/>
                <a:ea typeface="Century Schoolbook"/>
                <a:cs typeface="Century Schoolbook"/>
                <a:sym typeface="Century Schoolbook"/>
              </a:rPr>
              <a:t>Returns</a:t>
            </a:r>
            <a:endParaRPr>
              <a:solidFill>
                <a:srgbClr val="0000FF"/>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Exploratory Data Analysis: Goals</a:t>
            </a:r>
            <a:endParaRPr>
              <a:latin typeface="Century Schoolbook"/>
              <a:ea typeface="Century Schoolbook"/>
              <a:cs typeface="Century Schoolbook"/>
              <a:sym typeface="Century Schoolbook"/>
            </a:endParaRPr>
          </a:p>
        </p:txBody>
      </p:sp>
      <p:sp>
        <p:nvSpPr>
          <p:cNvPr id="105" name="Google Shape;10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entury Schoolbook"/>
              <a:buAutoNum type="arabicPeriod"/>
            </a:pPr>
            <a:r>
              <a:rPr lang="en">
                <a:latin typeface="Century Schoolbook"/>
                <a:ea typeface="Century Schoolbook"/>
                <a:cs typeface="Century Schoolbook"/>
                <a:sym typeface="Century Schoolbook"/>
              </a:rPr>
              <a:t>Gather summary statistics</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AutoNum type="arabicPeriod"/>
            </a:pPr>
            <a:r>
              <a:rPr lang="en">
                <a:latin typeface="Century Schoolbook"/>
                <a:ea typeface="Century Schoolbook"/>
                <a:cs typeface="Century Schoolbook"/>
                <a:sym typeface="Century Schoolbook"/>
              </a:rPr>
              <a:t>Observe pairwise plots and correlations</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AutoNum type="arabicPeriod"/>
            </a:pPr>
            <a:r>
              <a:rPr lang="en">
                <a:latin typeface="Century Schoolbook"/>
                <a:ea typeface="Century Schoolbook"/>
                <a:cs typeface="Century Schoolbook"/>
                <a:sym typeface="Century Schoolbook"/>
              </a:rPr>
              <a:t>Investigate multicollinearity</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AutoNum type="arabicPeriod"/>
            </a:pPr>
            <a:r>
              <a:rPr lang="en">
                <a:latin typeface="Century Schoolbook"/>
                <a:ea typeface="Century Schoolbook"/>
                <a:cs typeface="Century Schoolbook"/>
                <a:sym typeface="Century Schoolbook"/>
              </a:rPr>
              <a:t>Calculate and visualize Return distribution</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AutoNum type="arabicPeriod"/>
            </a:pPr>
            <a:r>
              <a:rPr lang="en">
                <a:latin typeface="Century Schoolbook"/>
                <a:ea typeface="Century Schoolbook"/>
                <a:cs typeface="Century Schoolbook"/>
                <a:sym typeface="Century Schoolbook"/>
              </a:rPr>
              <a:t>Observe distribution of variable differences</a:t>
            </a:r>
            <a:endParaRPr>
              <a:latin typeface="Century Schoolbook"/>
              <a:ea typeface="Century Schoolbook"/>
              <a:cs typeface="Century Schoolbook"/>
              <a:sym typeface="Century Schoolbook"/>
            </a:endParaRPr>
          </a:p>
        </p:txBody>
      </p:sp>
      <p:sp>
        <p:nvSpPr>
          <p:cNvPr id="106" name="Google Shape;106;p17"/>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7" name="Google Shape;107;p17"/>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108" name="Google Shape;108;p17"/>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Exploratory Data Analysis: Findings</a:t>
            </a:r>
            <a:endParaRPr>
              <a:latin typeface="Century Schoolbook"/>
              <a:ea typeface="Century Schoolbook"/>
              <a:cs typeface="Century Schoolbook"/>
              <a:sym typeface="Century Schoolbook"/>
            </a:endParaRPr>
          </a:p>
        </p:txBody>
      </p:sp>
      <p:sp>
        <p:nvSpPr>
          <p:cNvPr id="114" name="Google Shape;114;p18"/>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5" name="Google Shape;115;p18"/>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116" name="Google Shape;116;p18"/>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pic>
        <p:nvPicPr>
          <p:cNvPr id="117" name="Google Shape;117;p18"/>
          <p:cNvPicPr preferRelativeResize="0"/>
          <p:nvPr/>
        </p:nvPicPr>
        <p:blipFill rotWithShape="1">
          <a:blip r:embed="rId4">
            <a:alphaModFix/>
          </a:blip>
          <a:srcRect b="4200" l="3333" r="3807" t="4674"/>
          <a:stretch/>
        </p:blipFill>
        <p:spPr>
          <a:xfrm>
            <a:off x="468850" y="1118300"/>
            <a:ext cx="2625650" cy="1588850"/>
          </a:xfrm>
          <a:prstGeom prst="rect">
            <a:avLst/>
          </a:prstGeom>
          <a:noFill/>
          <a:ln>
            <a:noFill/>
          </a:ln>
        </p:spPr>
      </p:pic>
      <p:pic>
        <p:nvPicPr>
          <p:cNvPr id="118" name="Google Shape;118;p18"/>
          <p:cNvPicPr preferRelativeResize="0"/>
          <p:nvPr/>
        </p:nvPicPr>
        <p:blipFill rotWithShape="1">
          <a:blip r:embed="rId5">
            <a:alphaModFix/>
          </a:blip>
          <a:srcRect b="4726" l="3313" r="3070" t="5239"/>
          <a:stretch/>
        </p:blipFill>
        <p:spPr>
          <a:xfrm>
            <a:off x="3197500" y="1113500"/>
            <a:ext cx="2693550" cy="1598448"/>
          </a:xfrm>
          <a:prstGeom prst="rect">
            <a:avLst/>
          </a:prstGeom>
          <a:noFill/>
          <a:ln>
            <a:noFill/>
          </a:ln>
        </p:spPr>
      </p:pic>
      <p:pic>
        <p:nvPicPr>
          <p:cNvPr id="119" name="Google Shape;119;p18"/>
          <p:cNvPicPr preferRelativeResize="0"/>
          <p:nvPr/>
        </p:nvPicPr>
        <p:blipFill rotWithShape="1">
          <a:blip r:embed="rId6">
            <a:alphaModFix/>
          </a:blip>
          <a:srcRect b="5043" l="3706" r="2922" t="5366"/>
          <a:stretch/>
        </p:blipFill>
        <p:spPr>
          <a:xfrm>
            <a:off x="5981600" y="1113512"/>
            <a:ext cx="2693545" cy="1588850"/>
          </a:xfrm>
          <a:prstGeom prst="rect">
            <a:avLst/>
          </a:prstGeom>
          <a:noFill/>
          <a:ln>
            <a:noFill/>
          </a:ln>
        </p:spPr>
      </p:pic>
      <p:pic>
        <p:nvPicPr>
          <p:cNvPr id="120" name="Google Shape;120;p18"/>
          <p:cNvPicPr preferRelativeResize="0"/>
          <p:nvPr/>
        </p:nvPicPr>
        <p:blipFill>
          <a:blip r:embed="rId7">
            <a:alphaModFix/>
          </a:blip>
          <a:stretch>
            <a:fillRect/>
          </a:stretch>
        </p:blipFill>
        <p:spPr>
          <a:xfrm>
            <a:off x="468850" y="2946473"/>
            <a:ext cx="5943600" cy="200025"/>
          </a:xfrm>
          <a:prstGeom prst="rect">
            <a:avLst/>
          </a:prstGeom>
          <a:noFill/>
          <a:ln>
            <a:noFill/>
          </a:ln>
        </p:spPr>
      </p:pic>
      <p:pic>
        <p:nvPicPr>
          <p:cNvPr id="121" name="Google Shape;121;p18"/>
          <p:cNvPicPr preferRelativeResize="0"/>
          <p:nvPr/>
        </p:nvPicPr>
        <p:blipFill>
          <a:blip r:embed="rId8">
            <a:alphaModFix/>
          </a:blip>
          <a:stretch>
            <a:fillRect/>
          </a:stretch>
        </p:blipFill>
        <p:spPr>
          <a:xfrm>
            <a:off x="468850" y="3298898"/>
            <a:ext cx="5943600" cy="219075"/>
          </a:xfrm>
          <a:prstGeom prst="rect">
            <a:avLst/>
          </a:prstGeom>
          <a:noFill/>
          <a:ln>
            <a:noFill/>
          </a:ln>
        </p:spPr>
      </p:pic>
      <p:pic>
        <p:nvPicPr>
          <p:cNvPr id="122" name="Google Shape;122;p18"/>
          <p:cNvPicPr preferRelativeResize="0"/>
          <p:nvPr/>
        </p:nvPicPr>
        <p:blipFill>
          <a:blip r:embed="rId9">
            <a:alphaModFix/>
          </a:blip>
          <a:stretch>
            <a:fillRect/>
          </a:stretch>
        </p:blipFill>
        <p:spPr>
          <a:xfrm>
            <a:off x="468850" y="3670373"/>
            <a:ext cx="5943600" cy="219075"/>
          </a:xfrm>
          <a:prstGeom prst="rect">
            <a:avLst/>
          </a:prstGeom>
          <a:noFill/>
          <a:ln>
            <a:noFill/>
          </a:ln>
        </p:spPr>
      </p:pic>
      <p:pic>
        <p:nvPicPr>
          <p:cNvPr id="123" name="Google Shape;123;p18"/>
          <p:cNvPicPr preferRelativeResize="0"/>
          <p:nvPr/>
        </p:nvPicPr>
        <p:blipFill>
          <a:blip r:embed="rId10">
            <a:alphaModFix/>
          </a:blip>
          <a:stretch>
            <a:fillRect/>
          </a:stretch>
        </p:blipFill>
        <p:spPr>
          <a:xfrm>
            <a:off x="7217300" y="3051262"/>
            <a:ext cx="1152525" cy="71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Exploratory Data Analysis: Path Forward</a:t>
            </a:r>
            <a:endParaRPr>
              <a:latin typeface="Century Schoolbook"/>
              <a:ea typeface="Century Schoolbook"/>
              <a:cs typeface="Century Schoolbook"/>
              <a:sym typeface="Century Schoolbook"/>
            </a:endParaRPr>
          </a:p>
          <a:p>
            <a:pPr indent="0" lvl="0" marL="0" rtl="0" algn="l">
              <a:spcBef>
                <a:spcPts val="0"/>
              </a:spcBef>
              <a:spcAft>
                <a:spcPts val="0"/>
              </a:spcAft>
              <a:buNone/>
            </a:pPr>
            <a:r>
              <a:t/>
            </a:r>
            <a:endParaRPr/>
          </a:p>
        </p:txBody>
      </p:sp>
      <p:sp>
        <p:nvSpPr>
          <p:cNvPr id="129" name="Google Shape;12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entury Schoolbook"/>
                <a:ea typeface="Century Schoolbook"/>
                <a:cs typeface="Century Schoolbook"/>
                <a:sym typeface="Century Schoolbook"/>
              </a:rPr>
              <a:t>I - Stochastic Modeling &amp; Time Series Techniques</a:t>
            </a:r>
            <a:endParaRPr>
              <a:latin typeface="Century Schoolbook"/>
              <a:ea typeface="Century Schoolbook"/>
              <a:cs typeface="Century Schoolbook"/>
              <a:sym typeface="Century Schoolbook"/>
            </a:endParaRPr>
          </a:p>
          <a:p>
            <a:pPr indent="0" lvl="0" marL="0" rtl="0" algn="l">
              <a:spcBef>
                <a:spcPts val="1200"/>
              </a:spcBef>
              <a:spcAft>
                <a:spcPts val="0"/>
              </a:spcAft>
              <a:buNone/>
            </a:pPr>
            <a:r>
              <a:rPr lang="en">
                <a:latin typeface="Century Schoolbook"/>
                <a:ea typeface="Century Schoolbook"/>
                <a:cs typeface="Century Schoolbook"/>
                <a:sym typeface="Century Schoolbook"/>
              </a:rPr>
              <a:t>	Autoregressive (AR) Models</a:t>
            </a:r>
            <a:endParaRPr>
              <a:latin typeface="Century Schoolbook"/>
              <a:ea typeface="Century Schoolbook"/>
              <a:cs typeface="Century Schoolbook"/>
              <a:sym typeface="Century Schoolbook"/>
            </a:endParaRPr>
          </a:p>
          <a:p>
            <a:pPr indent="0" lvl="0" marL="0" rtl="0" algn="l">
              <a:spcBef>
                <a:spcPts val="1200"/>
              </a:spcBef>
              <a:spcAft>
                <a:spcPts val="0"/>
              </a:spcAft>
              <a:buNone/>
            </a:pPr>
            <a:r>
              <a:rPr lang="en">
                <a:latin typeface="Century Schoolbook"/>
                <a:ea typeface="Century Schoolbook"/>
                <a:cs typeface="Century Schoolbook"/>
                <a:sym typeface="Century Schoolbook"/>
              </a:rPr>
              <a:t>	Autoregressive Integrated Moving Average (ARIMA) Models</a:t>
            </a:r>
            <a:endParaRPr>
              <a:latin typeface="Century Schoolbook"/>
              <a:ea typeface="Century Schoolbook"/>
              <a:cs typeface="Century Schoolbook"/>
              <a:sym typeface="Century Schoolbook"/>
            </a:endParaRPr>
          </a:p>
          <a:p>
            <a:pPr indent="0" lvl="0" marL="0" rtl="0" algn="l">
              <a:spcBef>
                <a:spcPts val="1200"/>
              </a:spcBef>
              <a:spcAft>
                <a:spcPts val="0"/>
              </a:spcAft>
              <a:buNone/>
            </a:pPr>
            <a:r>
              <a:rPr lang="en">
                <a:latin typeface="Century Schoolbook"/>
                <a:ea typeface="Century Schoolbook"/>
                <a:cs typeface="Century Schoolbook"/>
                <a:sym typeface="Century Schoolbook"/>
              </a:rPr>
              <a:t>II - Long Short-Term Memory (LSTM) Neural Networks</a:t>
            </a:r>
            <a:endParaRPr>
              <a:latin typeface="Century Schoolbook"/>
              <a:ea typeface="Century Schoolbook"/>
              <a:cs typeface="Century Schoolbook"/>
              <a:sym typeface="Century Schoolbook"/>
            </a:endParaRPr>
          </a:p>
          <a:p>
            <a:pPr indent="0" lvl="0" marL="0" rtl="0" algn="l">
              <a:spcBef>
                <a:spcPts val="1200"/>
              </a:spcBef>
              <a:spcAft>
                <a:spcPts val="0"/>
              </a:spcAft>
              <a:buNone/>
            </a:pPr>
            <a:r>
              <a:rPr lang="en">
                <a:latin typeface="Century Schoolbook"/>
                <a:ea typeface="Century Schoolbook"/>
                <a:cs typeface="Century Schoolbook"/>
                <a:sym typeface="Century Schoolbook"/>
              </a:rPr>
              <a:t>III - Tree Models</a:t>
            </a:r>
            <a:endParaRPr>
              <a:latin typeface="Century Schoolbook"/>
              <a:ea typeface="Century Schoolbook"/>
              <a:cs typeface="Century Schoolbook"/>
              <a:sym typeface="Century Schoolbook"/>
            </a:endParaRPr>
          </a:p>
          <a:p>
            <a:pPr indent="0" lvl="0" marL="0" rtl="0" algn="l">
              <a:spcBef>
                <a:spcPts val="1200"/>
              </a:spcBef>
              <a:spcAft>
                <a:spcPts val="1200"/>
              </a:spcAft>
              <a:buNone/>
            </a:pPr>
            <a:r>
              <a:t/>
            </a:r>
            <a:endParaRPr/>
          </a:p>
        </p:txBody>
      </p:sp>
      <p:sp>
        <p:nvSpPr>
          <p:cNvPr id="130" name="Google Shape;130;p19"/>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1" name="Google Shape;131;p19"/>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132" name="Google Shape;132;p19"/>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AR Model - Weekly</a:t>
            </a:r>
            <a:endParaRPr>
              <a:latin typeface="Century Schoolbook"/>
              <a:ea typeface="Century Schoolbook"/>
              <a:cs typeface="Century Schoolbook"/>
              <a:sym typeface="Century Schoolbook"/>
            </a:endParaRPr>
          </a:p>
        </p:txBody>
      </p:sp>
      <p:sp>
        <p:nvSpPr>
          <p:cNvPr id="138" name="Google Shape;138;p20"/>
          <p:cNvSpPr txBox="1"/>
          <p:nvPr>
            <p:ph idx="1" type="body"/>
          </p:nvPr>
        </p:nvSpPr>
        <p:spPr>
          <a:xfrm>
            <a:off x="387900" y="1158325"/>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Actual Return = 0.00438						</a:t>
            </a:r>
            <a:r>
              <a:rPr lang="en">
                <a:latin typeface="Century Schoolbook"/>
                <a:ea typeface="Century Schoolbook"/>
                <a:cs typeface="Century Schoolbook"/>
                <a:sym typeface="Century Schoolbook"/>
              </a:rPr>
              <a:t>Predicted Return = 0.00</a:t>
            </a:r>
            <a:r>
              <a:rPr lang="en">
                <a:latin typeface="Century Schoolbook"/>
                <a:ea typeface="Century Schoolbook"/>
                <a:cs typeface="Century Schoolbook"/>
                <a:sym typeface="Century Schoolbook"/>
              </a:rPr>
              <a:t>228</a:t>
            </a:r>
            <a:endParaRPr sz="1200">
              <a:latin typeface="Century Schoolbook"/>
              <a:ea typeface="Century Schoolbook"/>
              <a:cs typeface="Century Schoolbook"/>
              <a:sym typeface="Century Schoolbook"/>
            </a:endParaRPr>
          </a:p>
        </p:txBody>
      </p:sp>
      <p:sp>
        <p:nvSpPr>
          <p:cNvPr id="139" name="Google Shape;139;p20"/>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0" name="Google Shape;140;p20"/>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141" name="Google Shape;141;p20"/>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pic>
        <p:nvPicPr>
          <p:cNvPr id="142" name="Google Shape;142;p20"/>
          <p:cNvPicPr preferRelativeResize="0"/>
          <p:nvPr/>
        </p:nvPicPr>
        <p:blipFill>
          <a:blip r:embed="rId4">
            <a:alphaModFix/>
          </a:blip>
          <a:stretch>
            <a:fillRect/>
          </a:stretch>
        </p:blipFill>
        <p:spPr>
          <a:xfrm>
            <a:off x="345550" y="1882775"/>
            <a:ext cx="3131400" cy="2140375"/>
          </a:xfrm>
          <a:prstGeom prst="rect">
            <a:avLst/>
          </a:prstGeom>
          <a:noFill/>
          <a:ln>
            <a:noFill/>
          </a:ln>
        </p:spPr>
      </p:pic>
      <p:pic>
        <p:nvPicPr>
          <p:cNvPr id="143" name="Google Shape;143;p20"/>
          <p:cNvPicPr preferRelativeResize="0"/>
          <p:nvPr/>
        </p:nvPicPr>
        <p:blipFill>
          <a:blip r:embed="rId5">
            <a:alphaModFix/>
          </a:blip>
          <a:stretch>
            <a:fillRect/>
          </a:stretch>
        </p:blipFill>
        <p:spPr>
          <a:xfrm>
            <a:off x="5028125" y="1598450"/>
            <a:ext cx="3500575" cy="2424700"/>
          </a:xfrm>
          <a:prstGeom prst="rect">
            <a:avLst/>
          </a:prstGeom>
          <a:noFill/>
          <a:ln>
            <a:noFill/>
          </a:ln>
        </p:spPr>
      </p:pic>
      <p:pic>
        <p:nvPicPr>
          <p:cNvPr id="144" name="Google Shape;144;p20"/>
          <p:cNvPicPr preferRelativeResize="0"/>
          <p:nvPr/>
        </p:nvPicPr>
        <p:blipFill>
          <a:blip r:embed="rId4">
            <a:alphaModFix/>
          </a:blip>
          <a:stretch>
            <a:fillRect/>
          </a:stretch>
        </p:blipFill>
        <p:spPr>
          <a:xfrm>
            <a:off x="387900" y="1521275"/>
            <a:ext cx="3563000" cy="2644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AR Model - Weekly</a:t>
            </a:r>
            <a:endParaRPr>
              <a:latin typeface="Century Schoolbook"/>
              <a:ea typeface="Century Schoolbook"/>
              <a:cs typeface="Century Schoolbook"/>
              <a:sym typeface="Century Schoolbook"/>
            </a:endParaRPr>
          </a:p>
        </p:txBody>
      </p:sp>
      <p:sp>
        <p:nvSpPr>
          <p:cNvPr id="150" name="Google Shape;150;p21"/>
          <p:cNvSpPr txBox="1"/>
          <p:nvPr>
            <p:ph idx="1" type="body"/>
          </p:nvPr>
        </p:nvSpPr>
        <p:spPr>
          <a:xfrm>
            <a:off x="387900" y="1158325"/>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entury Schoolbook"/>
                <a:ea typeface="Century Schoolbook"/>
                <a:cs typeface="Century Schoolbook"/>
                <a:sym typeface="Century Schoolbook"/>
              </a:rPr>
              <a:t>Not Best RMSE Though…                  </a:t>
            </a:r>
            <a:r>
              <a:rPr lang="en">
                <a:latin typeface="Century Schoolbook"/>
                <a:ea typeface="Century Schoolbook"/>
                <a:cs typeface="Century Schoolbook"/>
                <a:sym typeface="Century Schoolbook"/>
              </a:rPr>
              <a:t>			Predicted Return = 0.0003</a:t>
            </a:r>
            <a:endParaRPr sz="1200">
              <a:latin typeface="Century Schoolbook"/>
              <a:ea typeface="Century Schoolbook"/>
              <a:cs typeface="Century Schoolbook"/>
              <a:sym typeface="Century Schoolbook"/>
            </a:endParaRPr>
          </a:p>
        </p:txBody>
      </p:sp>
      <p:sp>
        <p:nvSpPr>
          <p:cNvPr id="151" name="Google Shape;151;p21"/>
          <p:cNvSpPr/>
          <p:nvPr/>
        </p:nvSpPr>
        <p:spPr>
          <a:xfrm>
            <a:off x="0" y="4286250"/>
            <a:ext cx="9144000" cy="857100"/>
          </a:xfrm>
          <a:prstGeom prst="rect">
            <a:avLst/>
          </a:prstGeom>
          <a:solidFill>
            <a:srgbClr val="7BAFD4"/>
          </a:solidFill>
          <a:ln cap="flat" cmpd="sng" w="9525">
            <a:solidFill>
              <a:srgbClr val="7BAF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2" name="Google Shape;152;p21"/>
          <p:cNvPicPr preferRelativeResize="0"/>
          <p:nvPr/>
        </p:nvPicPr>
        <p:blipFill>
          <a:blip r:embed="rId3">
            <a:alphaModFix/>
          </a:blip>
          <a:stretch>
            <a:fillRect/>
          </a:stretch>
        </p:blipFill>
        <p:spPr>
          <a:xfrm>
            <a:off x="158725" y="4395575"/>
            <a:ext cx="638426" cy="638426"/>
          </a:xfrm>
          <a:prstGeom prst="rect">
            <a:avLst/>
          </a:prstGeom>
          <a:noFill/>
          <a:ln>
            <a:noFill/>
          </a:ln>
        </p:spPr>
      </p:pic>
      <p:sp>
        <p:nvSpPr>
          <p:cNvPr id="153" name="Google Shape;153;p21"/>
          <p:cNvSpPr txBox="1"/>
          <p:nvPr>
            <p:ph type="title"/>
          </p:nvPr>
        </p:nvSpPr>
        <p:spPr>
          <a:xfrm>
            <a:off x="4367300" y="4384600"/>
            <a:ext cx="4575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University of North Carolina at Chapel Hill</a:t>
            </a:r>
            <a:endParaRPr b="1" sz="1500">
              <a:solidFill>
                <a:srgbClr val="FFFFFF"/>
              </a:solidFill>
              <a:latin typeface="Century Schoolbook"/>
              <a:ea typeface="Century Schoolbook"/>
              <a:cs typeface="Century Schoolbook"/>
              <a:sym typeface="Century Schoolbook"/>
            </a:endParaRPr>
          </a:p>
          <a:p>
            <a:pPr indent="0" lvl="0" marL="0" rtl="0" algn="r">
              <a:spcBef>
                <a:spcPts val="0"/>
              </a:spcBef>
              <a:spcAft>
                <a:spcPts val="0"/>
              </a:spcAft>
              <a:buNone/>
            </a:pPr>
            <a:r>
              <a:rPr b="1" lang="en" sz="1500">
                <a:solidFill>
                  <a:srgbClr val="FFFFFF"/>
                </a:solidFill>
                <a:latin typeface="Century Schoolbook"/>
                <a:ea typeface="Century Schoolbook"/>
                <a:cs typeface="Century Schoolbook"/>
                <a:sym typeface="Century Schoolbook"/>
              </a:rPr>
              <a:t>STOR 565 Machine Learning</a:t>
            </a:r>
            <a:endParaRPr b="1" sz="1500">
              <a:solidFill>
                <a:srgbClr val="FFFFFF"/>
              </a:solidFill>
              <a:latin typeface="Century Schoolbook"/>
              <a:ea typeface="Century Schoolbook"/>
              <a:cs typeface="Century Schoolbook"/>
              <a:sym typeface="Century Schoolbook"/>
            </a:endParaRPr>
          </a:p>
        </p:txBody>
      </p:sp>
      <p:pic>
        <p:nvPicPr>
          <p:cNvPr id="154" name="Google Shape;154;p21"/>
          <p:cNvPicPr preferRelativeResize="0"/>
          <p:nvPr/>
        </p:nvPicPr>
        <p:blipFill>
          <a:blip r:embed="rId4">
            <a:alphaModFix/>
          </a:blip>
          <a:stretch>
            <a:fillRect/>
          </a:stretch>
        </p:blipFill>
        <p:spPr>
          <a:xfrm>
            <a:off x="2871452" y="1769525"/>
            <a:ext cx="3401100" cy="225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