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 Sel" initials="DS" lastIdx="1" clrIdx="0">
    <p:extLst>
      <p:ext uri="{19B8F6BF-5375-455C-9EA6-DF929625EA0E}">
        <p15:presenceInfo xmlns:p15="http://schemas.microsoft.com/office/powerpoint/2012/main" userId="545a4ed6fbcf71c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FD00-AC40-4F01-8FC4-16152133EB02}" type="datetimeFigureOut">
              <a:rPr lang="ru-RU" smtClean="0"/>
              <a:t>19.12.2019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36D3-8560-4BD6-96A3-A4558F00E3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1800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FD00-AC40-4F01-8FC4-16152133EB02}" type="datetimeFigureOut">
              <a:rPr lang="ru-RU" smtClean="0"/>
              <a:t>19.12.2019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36D3-8560-4BD6-96A3-A4558F00E3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673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FD00-AC40-4F01-8FC4-16152133EB02}" type="datetimeFigureOut">
              <a:rPr lang="ru-RU" smtClean="0"/>
              <a:t>19.12.2019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36D3-8560-4BD6-96A3-A4558F00E3F3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9734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FD00-AC40-4F01-8FC4-16152133EB02}" type="datetimeFigureOut">
              <a:rPr lang="ru-RU" smtClean="0"/>
              <a:t>19.12.2019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36D3-8560-4BD6-96A3-A4558F00E3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914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FD00-AC40-4F01-8FC4-16152133EB02}" type="datetimeFigureOut">
              <a:rPr lang="ru-RU" smtClean="0"/>
              <a:t>19.12.2019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36D3-8560-4BD6-96A3-A4558F00E3F3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2437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FD00-AC40-4F01-8FC4-16152133EB02}" type="datetimeFigureOut">
              <a:rPr lang="ru-RU" smtClean="0"/>
              <a:t>19.12.2019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36D3-8560-4BD6-96A3-A4558F00E3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7093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FD00-AC40-4F01-8FC4-16152133EB02}" type="datetimeFigureOut">
              <a:rPr lang="ru-RU" smtClean="0"/>
              <a:t>19.12.2019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36D3-8560-4BD6-96A3-A4558F00E3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3692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FD00-AC40-4F01-8FC4-16152133EB02}" type="datetimeFigureOut">
              <a:rPr lang="ru-RU" smtClean="0"/>
              <a:t>19.12.2019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36D3-8560-4BD6-96A3-A4558F00E3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135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FD00-AC40-4F01-8FC4-16152133EB02}" type="datetimeFigureOut">
              <a:rPr lang="ru-RU" smtClean="0"/>
              <a:t>19.12.2019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36D3-8560-4BD6-96A3-A4558F00E3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029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FD00-AC40-4F01-8FC4-16152133EB02}" type="datetimeFigureOut">
              <a:rPr lang="ru-RU" smtClean="0"/>
              <a:t>19.12.2019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36D3-8560-4BD6-96A3-A4558F00E3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694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FD00-AC40-4F01-8FC4-16152133EB02}" type="datetimeFigureOut">
              <a:rPr lang="ru-RU" smtClean="0"/>
              <a:t>19.12.2019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36D3-8560-4BD6-96A3-A4558F00E3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3808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FD00-AC40-4F01-8FC4-16152133EB02}" type="datetimeFigureOut">
              <a:rPr lang="ru-RU" smtClean="0"/>
              <a:t>19.12.2019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36D3-8560-4BD6-96A3-A4558F00E3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312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FD00-AC40-4F01-8FC4-16152133EB02}" type="datetimeFigureOut">
              <a:rPr lang="ru-RU" smtClean="0"/>
              <a:t>19.12.2019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36D3-8560-4BD6-96A3-A4558F00E3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97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FD00-AC40-4F01-8FC4-16152133EB02}" type="datetimeFigureOut">
              <a:rPr lang="ru-RU" smtClean="0"/>
              <a:t>19.12.2019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36D3-8560-4BD6-96A3-A4558F00E3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542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FD00-AC40-4F01-8FC4-16152133EB02}" type="datetimeFigureOut">
              <a:rPr lang="ru-RU" smtClean="0"/>
              <a:t>19.12.2019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36D3-8560-4BD6-96A3-A4558F00E3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6035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36D3-8560-4BD6-96A3-A4558F00E3F3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FD00-AC40-4F01-8FC4-16152133EB02}" type="datetimeFigureOut">
              <a:rPr lang="ru-RU" smtClean="0"/>
              <a:t>19.12.2019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66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9FD00-AC40-4F01-8FC4-16152133EB02}" type="datetimeFigureOut">
              <a:rPr lang="ru-RU" smtClean="0"/>
              <a:t>19.12.2019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37536D3-8560-4BD6-96A3-A4558F00E3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293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4AC38-0F3A-4478-94AC-35D3760AD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760" y="1731963"/>
            <a:ext cx="9144000" cy="2387600"/>
          </a:xfrm>
        </p:spPr>
        <p:txBody>
          <a:bodyPr>
            <a:noAutofit/>
          </a:bodyPr>
          <a:lstStyle/>
          <a:p>
            <a:pPr algn="l"/>
            <a:r>
              <a:rPr lang="ru-RU" sz="8000" dirty="0">
                <a:solidFill>
                  <a:schemeClr val="accent1">
                    <a:lumMod val="50000"/>
                  </a:schemeClr>
                </a:solidFill>
              </a:rPr>
              <a:t>Язык</a:t>
            </a:r>
            <a:br>
              <a:rPr lang="ru-RU" sz="8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ru-RU" sz="8000" dirty="0">
                <a:solidFill>
                  <a:schemeClr val="accent1">
                    <a:lumMod val="50000"/>
                  </a:schemeClr>
                </a:solidFill>
              </a:rPr>
              <a:t>програмирования</a:t>
            </a:r>
            <a:br>
              <a:rPr lang="ru-RU" sz="8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ru-RU" sz="8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8000" dirty="0">
                <a:solidFill>
                  <a:schemeClr val="accent1">
                    <a:lumMod val="50000"/>
                  </a:schemeClr>
                </a:solidFill>
              </a:rPr>
              <a:t>SDE-2019</a:t>
            </a:r>
            <a:endParaRPr lang="ru-RU" sz="8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BE2A3-404D-4CBE-879E-7243A03E5D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9475" y="5989638"/>
            <a:ext cx="5314765" cy="455057"/>
          </a:xfrm>
        </p:spPr>
        <p:txBody>
          <a:bodyPr/>
          <a:lstStyle/>
          <a:p>
            <a:r>
              <a:rPr lang="ru-RU" dirty="0"/>
              <a:t>Выполнил Селицкий Данил Евгеньевич</a:t>
            </a:r>
          </a:p>
        </p:txBody>
      </p:sp>
    </p:spTree>
    <p:extLst>
      <p:ext uri="{BB962C8B-B14F-4D97-AF65-F5344CB8AC3E}">
        <p14:creationId xmlns:p14="http://schemas.microsoft.com/office/powerpoint/2010/main" val="3268201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4BE745E1-1E0A-46E4-AE00-06F28563E291}"/>
              </a:ext>
            </a:extLst>
          </p:cNvPr>
          <p:cNvSpPr/>
          <p:nvPr/>
        </p:nvSpPr>
        <p:spPr>
          <a:xfrm>
            <a:off x="7147719" y="2225040"/>
            <a:ext cx="3063115" cy="21249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4F0C72-6249-4207-A799-B2C36E2736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539" y="1519078"/>
            <a:ext cx="6515100" cy="2714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ACDFD6-8C11-4FF2-B196-C1B37E3722AF}"/>
              </a:ext>
            </a:extLst>
          </p:cNvPr>
          <p:cNvSpPr txBox="1"/>
          <p:nvPr/>
        </p:nvSpPr>
        <p:spPr>
          <a:xfrm>
            <a:off x="6761639" y="262250"/>
            <a:ext cx="2220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param1 = 10</a:t>
            </a:r>
            <a:endParaRPr lang="ru-RU" sz="2400" dirty="0"/>
          </a:p>
          <a:p>
            <a:endParaRPr lang="en-US" sz="2400" dirty="0"/>
          </a:p>
          <a:p>
            <a:r>
              <a:rPr lang="en-US" sz="2400" dirty="0"/>
              <a:t>param2 = 12</a:t>
            </a:r>
            <a:endParaRPr lang="ru-R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E4ACC8-056E-488F-986D-093C8134F727}"/>
              </a:ext>
            </a:extLst>
          </p:cNvPr>
          <p:cNvSpPr txBox="1"/>
          <p:nvPr/>
        </p:nvSpPr>
        <p:spPr>
          <a:xfrm>
            <a:off x="417251" y="4349988"/>
            <a:ext cx="34211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Проход №1</a:t>
            </a:r>
          </a:p>
          <a:p>
            <a:r>
              <a:rPr lang="en-US" dirty="0"/>
              <a:t>buffer = param1 = 10</a:t>
            </a:r>
          </a:p>
          <a:p>
            <a:r>
              <a:rPr lang="ru-RU" dirty="0"/>
              <a:t>В теле цикла </a:t>
            </a:r>
            <a:r>
              <a:rPr lang="en-US" dirty="0"/>
              <a:t>buffer = 10*2=20 </a:t>
            </a:r>
            <a:endParaRPr lang="ru-RU" dirty="0"/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C37908-6158-4703-AF2E-0EE090F6BAA6}"/>
              </a:ext>
            </a:extLst>
          </p:cNvPr>
          <p:cNvSpPr txBox="1"/>
          <p:nvPr/>
        </p:nvSpPr>
        <p:spPr>
          <a:xfrm>
            <a:off x="7264357" y="2355894"/>
            <a:ext cx="29464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Так как 10</a:t>
            </a:r>
            <a:r>
              <a:rPr lang="en-US" sz="2400" dirty="0"/>
              <a:t>&lt;12  - </a:t>
            </a:r>
            <a:r>
              <a:rPr lang="ru-RU" sz="2400" dirty="0"/>
              <a:t>с каждым прохождением цикла </a:t>
            </a:r>
            <a:r>
              <a:rPr lang="en-US" sz="2400" dirty="0"/>
              <a:t>buffer </a:t>
            </a:r>
            <a:r>
              <a:rPr lang="ru-RU" sz="2400" dirty="0"/>
              <a:t>будет увеличиваться на 1</a:t>
            </a:r>
          </a:p>
        </p:txBody>
      </p:sp>
      <p:sp>
        <p:nvSpPr>
          <p:cNvPr id="46" name="Arrow: Bent 45">
            <a:extLst>
              <a:ext uri="{FF2B5EF4-FFF2-40B4-BE49-F238E27FC236}">
                <a16:creationId xmlns:a16="http://schemas.microsoft.com/office/drawing/2014/main" id="{78C848CE-F592-47F0-AD12-1B5531160284}"/>
              </a:ext>
            </a:extLst>
          </p:cNvPr>
          <p:cNvSpPr/>
          <p:nvPr/>
        </p:nvSpPr>
        <p:spPr>
          <a:xfrm>
            <a:off x="2265681" y="406399"/>
            <a:ext cx="4495958" cy="1318171"/>
          </a:xfrm>
          <a:prstGeom prst="bentArrow">
            <a:avLst>
              <a:gd name="adj1" fmla="val 6030"/>
              <a:gd name="adj2" fmla="val 7548"/>
              <a:gd name="adj3" fmla="val 50000"/>
              <a:gd name="adj4" fmla="val 932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7" name="Arrow: Bent 46">
            <a:extLst>
              <a:ext uri="{FF2B5EF4-FFF2-40B4-BE49-F238E27FC236}">
                <a16:creationId xmlns:a16="http://schemas.microsoft.com/office/drawing/2014/main" id="{9003422F-6DFA-4199-AD46-960BE6684BCE}"/>
              </a:ext>
            </a:extLst>
          </p:cNvPr>
          <p:cNvSpPr/>
          <p:nvPr/>
        </p:nvSpPr>
        <p:spPr>
          <a:xfrm>
            <a:off x="4460241" y="1178559"/>
            <a:ext cx="2392838" cy="546011"/>
          </a:xfrm>
          <a:prstGeom prst="bentArrow">
            <a:avLst>
              <a:gd name="adj1" fmla="val 11880"/>
              <a:gd name="adj2" fmla="val 12667"/>
              <a:gd name="adj3" fmla="val 50000"/>
              <a:gd name="adj4" fmla="val 932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96BB8D3F-012A-4008-98B2-965EC3C7D552}"/>
              </a:ext>
            </a:extLst>
          </p:cNvPr>
          <p:cNvSpPr/>
          <p:nvPr/>
        </p:nvSpPr>
        <p:spPr>
          <a:xfrm>
            <a:off x="2783840" y="589280"/>
            <a:ext cx="6635076" cy="4155440"/>
          </a:xfrm>
          <a:custGeom>
            <a:avLst/>
            <a:gdLst>
              <a:gd name="connsiteX0" fmla="*/ 0 w 6635076"/>
              <a:gd name="connsiteY0" fmla="*/ 4155440 h 4155440"/>
              <a:gd name="connsiteX1" fmla="*/ 1625600 w 6635076"/>
              <a:gd name="connsiteY1" fmla="*/ 3677920 h 4155440"/>
              <a:gd name="connsiteX2" fmla="*/ 2651760 w 6635076"/>
              <a:gd name="connsiteY2" fmla="*/ 3525520 h 4155440"/>
              <a:gd name="connsiteX3" fmla="*/ 3647440 w 6635076"/>
              <a:gd name="connsiteY3" fmla="*/ 3373120 h 4155440"/>
              <a:gd name="connsiteX4" fmla="*/ 4094480 w 6635076"/>
              <a:gd name="connsiteY4" fmla="*/ 2672080 h 4155440"/>
              <a:gd name="connsiteX5" fmla="*/ 4094480 w 6635076"/>
              <a:gd name="connsiteY5" fmla="*/ 1838960 h 4155440"/>
              <a:gd name="connsiteX6" fmla="*/ 4714240 w 6635076"/>
              <a:gd name="connsiteY6" fmla="*/ 1320800 h 4155440"/>
              <a:gd name="connsiteX7" fmla="*/ 5699760 w 6635076"/>
              <a:gd name="connsiteY7" fmla="*/ 1290320 h 4155440"/>
              <a:gd name="connsiteX8" fmla="*/ 6634480 w 6635076"/>
              <a:gd name="connsiteY8" fmla="*/ 538480 h 4155440"/>
              <a:gd name="connsiteX9" fmla="*/ 5811520 w 6635076"/>
              <a:gd name="connsiteY9" fmla="*/ 0 h 415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35076" h="4155440">
                <a:moveTo>
                  <a:pt x="0" y="4155440"/>
                </a:moveTo>
                <a:cubicBezTo>
                  <a:pt x="591820" y="3969173"/>
                  <a:pt x="1183640" y="3782907"/>
                  <a:pt x="1625600" y="3677920"/>
                </a:cubicBezTo>
                <a:cubicBezTo>
                  <a:pt x="2067560" y="3572933"/>
                  <a:pt x="2651760" y="3525520"/>
                  <a:pt x="2651760" y="3525520"/>
                </a:cubicBezTo>
                <a:cubicBezTo>
                  <a:pt x="2988733" y="3474720"/>
                  <a:pt x="3406987" y="3515360"/>
                  <a:pt x="3647440" y="3373120"/>
                </a:cubicBezTo>
                <a:cubicBezTo>
                  <a:pt x="3887893" y="3230880"/>
                  <a:pt x="4019973" y="2927773"/>
                  <a:pt x="4094480" y="2672080"/>
                </a:cubicBezTo>
                <a:cubicBezTo>
                  <a:pt x="4168987" y="2416387"/>
                  <a:pt x="3991187" y="2064173"/>
                  <a:pt x="4094480" y="1838960"/>
                </a:cubicBezTo>
                <a:cubicBezTo>
                  <a:pt x="4197773" y="1613747"/>
                  <a:pt x="4446693" y="1412240"/>
                  <a:pt x="4714240" y="1320800"/>
                </a:cubicBezTo>
                <a:cubicBezTo>
                  <a:pt x="4981787" y="1229360"/>
                  <a:pt x="5379720" y="1420707"/>
                  <a:pt x="5699760" y="1290320"/>
                </a:cubicBezTo>
                <a:cubicBezTo>
                  <a:pt x="6019800" y="1159933"/>
                  <a:pt x="6615853" y="753533"/>
                  <a:pt x="6634480" y="538480"/>
                </a:cubicBezTo>
                <a:cubicBezTo>
                  <a:pt x="6653107" y="323427"/>
                  <a:pt x="6232313" y="161713"/>
                  <a:pt x="581152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C02AC1F-CE97-4E96-9BA7-FC913BFFBADC}"/>
              </a:ext>
            </a:extLst>
          </p:cNvPr>
          <p:cNvSpPr/>
          <p:nvPr/>
        </p:nvSpPr>
        <p:spPr>
          <a:xfrm>
            <a:off x="4513660" y="434998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Проход №2</a:t>
            </a:r>
          </a:p>
          <a:p>
            <a:r>
              <a:rPr lang="en-US" dirty="0"/>
              <a:t>buffer = </a:t>
            </a:r>
            <a:r>
              <a:rPr lang="ru-RU" dirty="0"/>
              <a:t>10 +1=11</a:t>
            </a:r>
            <a:endParaRPr lang="en-US" dirty="0"/>
          </a:p>
          <a:p>
            <a:r>
              <a:rPr lang="ru-RU" dirty="0"/>
              <a:t>В теле цикла </a:t>
            </a:r>
            <a:r>
              <a:rPr lang="en-US" dirty="0"/>
              <a:t>buffer = 1</a:t>
            </a:r>
            <a:r>
              <a:rPr lang="ru-RU" dirty="0"/>
              <a:t>1*2</a:t>
            </a:r>
            <a:r>
              <a:rPr lang="en-US" dirty="0"/>
              <a:t>=2</a:t>
            </a:r>
            <a:r>
              <a:rPr lang="ru-RU" dirty="0"/>
              <a:t>2</a:t>
            </a:r>
            <a:r>
              <a:rPr lang="en-US" dirty="0"/>
              <a:t> </a:t>
            </a:r>
            <a:endParaRPr lang="ru-RU" dirty="0"/>
          </a:p>
        </p:txBody>
      </p: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C81A65D6-C892-4A9F-91AE-A6FF4DDC6133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2783840" y="4811653"/>
            <a:ext cx="1729820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89DFF164-F025-45B2-837B-6F5716139F8C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75681" y="4087996"/>
            <a:ext cx="772040" cy="6567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73E138B7-749C-4ECA-9206-E25ED0A3E338}"/>
              </a:ext>
            </a:extLst>
          </p:cNvPr>
          <p:cNvSpPr/>
          <p:nvPr/>
        </p:nvSpPr>
        <p:spPr>
          <a:xfrm>
            <a:off x="2127815" y="545163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Проход №3</a:t>
            </a:r>
          </a:p>
          <a:p>
            <a:r>
              <a:rPr lang="en-US" dirty="0"/>
              <a:t>buffer = </a:t>
            </a:r>
            <a:r>
              <a:rPr lang="ru-RU" dirty="0"/>
              <a:t>11 +1 =12</a:t>
            </a:r>
            <a:endParaRPr lang="en-US" dirty="0"/>
          </a:p>
          <a:p>
            <a:r>
              <a:rPr lang="ru-RU" dirty="0"/>
              <a:t>В теле цикла </a:t>
            </a:r>
            <a:r>
              <a:rPr lang="en-US" dirty="0"/>
              <a:t>buffer = 1</a:t>
            </a:r>
            <a:r>
              <a:rPr lang="ru-RU" dirty="0"/>
              <a:t>2*2</a:t>
            </a:r>
            <a:r>
              <a:rPr lang="en-US" dirty="0"/>
              <a:t>=2</a:t>
            </a:r>
            <a:r>
              <a:rPr lang="ru-RU" dirty="0"/>
              <a:t>4</a:t>
            </a:r>
            <a:r>
              <a:rPr lang="en-US" dirty="0"/>
              <a:t> </a:t>
            </a:r>
            <a:endParaRPr lang="ru-RU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EC78219-0763-4FF7-AE2B-4D481BF4677D}"/>
              </a:ext>
            </a:extLst>
          </p:cNvPr>
          <p:cNvCxnSpPr>
            <a:stCxn id="51" idx="1"/>
          </p:cNvCxnSpPr>
          <p:nvPr/>
        </p:nvCxnSpPr>
        <p:spPr>
          <a:xfrm flipH="1">
            <a:off x="3383280" y="4811653"/>
            <a:ext cx="1130380" cy="959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98A95B73-5950-4312-A338-4CB55EBD484D}"/>
              </a:ext>
            </a:extLst>
          </p:cNvPr>
          <p:cNvSpPr/>
          <p:nvPr/>
        </p:nvSpPr>
        <p:spPr>
          <a:xfrm>
            <a:off x="4155440" y="5770880"/>
            <a:ext cx="1613685" cy="2093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EAAD11AA-2A98-4DAB-9D7F-52313985B123}"/>
              </a:ext>
            </a:extLst>
          </p:cNvPr>
          <p:cNvSpPr/>
          <p:nvPr/>
        </p:nvSpPr>
        <p:spPr>
          <a:xfrm>
            <a:off x="5866005" y="5328027"/>
            <a:ext cx="4198180" cy="119681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79AF6B7-DD4C-4B0D-8733-0B65FF1F8D99}"/>
              </a:ext>
            </a:extLst>
          </p:cNvPr>
          <p:cNvSpPr txBox="1"/>
          <p:nvPr/>
        </p:nvSpPr>
        <p:spPr>
          <a:xfrm>
            <a:off x="5885156" y="5453964"/>
            <a:ext cx="4366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Достигнуто предельное значение – цикл прекращен</a:t>
            </a:r>
          </a:p>
        </p:txBody>
      </p:sp>
    </p:spTree>
    <p:extLst>
      <p:ext uri="{BB962C8B-B14F-4D97-AF65-F5344CB8AC3E}">
        <p14:creationId xmlns:p14="http://schemas.microsoft.com/office/powerpoint/2010/main" val="25704322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4A6C3-275A-40CE-B53C-57948B378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419796">
            <a:off x="1041318" y="2189825"/>
            <a:ext cx="8596668" cy="1320800"/>
          </a:xfrm>
        </p:spPr>
        <p:txBody>
          <a:bodyPr>
            <a:normAutofit/>
          </a:bodyPr>
          <a:lstStyle/>
          <a:p>
            <a:r>
              <a:rPr lang="ru-RU" sz="6600" dirty="0">
                <a:solidFill>
                  <a:schemeClr val="accent2">
                    <a:lumMod val="75000"/>
                  </a:schemeClr>
                </a:solidFill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248724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4C730-C8AD-4FBC-B49D-B4586EACE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160" y="204267"/>
            <a:ext cx="10515600" cy="782955"/>
          </a:xfrm>
        </p:spPr>
        <p:txBody>
          <a:bodyPr>
            <a:normAutofit fontScale="90000"/>
          </a:bodyPr>
          <a:lstStyle/>
          <a:p>
            <a:r>
              <a:rPr lang="ru-RU" sz="6700" dirty="0">
                <a:solidFill>
                  <a:schemeClr val="accent1">
                    <a:lumMod val="50000"/>
                  </a:schemeClr>
                </a:solidFill>
              </a:rPr>
              <a:t>Особенности языка </a:t>
            </a:r>
            <a:br>
              <a:rPr lang="ru-RU" sz="67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6700" dirty="0">
                <a:solidFill>
                  <a:schemeClr val="accent1">
                    <a:lumMod val="50000"/>
                  </a:schemeClr>
                </a:solidFill>
              </a:rPr>
              <a:t>SDE-2019:</a:t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61B1A-F3AF-4678-8DA5-96B9F3AA7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160" y="2075411"/>
            <a:ext cx="11678920" cy="3851564"/>
          </a:xfrm>
        </p:spPr>
        <p:txBody>
          <a:bodyPr>
            <a:noAutofit/>
          </a:bodyPr>
          <a:lstStyle/>
          <a:p>
            <a:r>
              <a:rPr lang="ru-RU" sz="3200" dirty="0"/>
              <a:t>компилируется в код ассемблера</a:t>
            </a:r>
          </a:p>
          <a:p>
            <a:r>
              <a:rPr lang="ru-RU" sz="3200" dirty="0"/>
              <a:t>поддерживает глобальные переменные</a:t>
            </a:r>
            <a:endParaRPr lang="en-US" sz="3200" dirty="0"/>
          </a:p>
          <a:p>
            <a:r>
              <a:rPr lang="ru-RU" sz="3200" dirty="0"/>
              <a:t>поддерживает операцию конкатенации строк (опертор +)</a:t>
            </a:r>
          </a:p>
          <a:p>
            <a:r>
              <a:rPr lang="ru-RU" sz="3200" dirty="0"/>
              <a:t>имеет переменную по умолчанию</a:t>
            </a:r>
          </a:p>
          <a:p>
            <a:r>
              <a:rPr lang="ru-RU" sz="3200" dirty="0"/>
              <a:t>имеет условный оператор</a:t>
            </a:r>
          </a:p>
          <a:p>
            <a:r>
              <a:rPr lang="ru-RU" sz="3200" dirty="0"/>
              <a:t>имеет оператор цикла </a:t>
            </a:r>
          </a:p>
          <a:p>
            <a:r>
              <a:rPr lang="ru-RU" sz="3200" dirty="0"/>
              <a:t>есть библиотека для работы со строками</a:t>
            </a:r>
          </a:p>
        </p:txBody>
      </p:sp>
    </p:spTree>
    <p:extLst>
      <p:ext uri="{BB962C8B-B14F-4D97-AF65-F5344CB8AC3E}">
        <p14:creationId xmlns:p14="http://schemas.microsoft.com/office/powerpoint/2010/main" val="2877438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55DF-97A4-4F10-A27B-AF00CC6FE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060" y="365125"/>
            <a:ext cx="10977880" cy="1325563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Глобальные переменные.Область видимости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D2F7E-2F07-4E78-838C-FCB63624C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530" y="1690688"/>
            <a:ext cx="11584940" cy="4923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Область видимости в языке </a:t>
            </a:r>
            <a:r>
              <a:rPr lang="en-US" sz="2400" dirty="0"/>
              <a:t>SDE-2019 </a:t>
            </a:r>
            <a:r>
              <a:rPr lang="ru-RU" sz="2400" dirty="0"/>
              <a:t>представленна массивом из 5 цифр.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Все</a:t>
            </a:r>
            <a:r>
              <a:rPr lang="en-US" sz="2400" dirty="0"/>
              <a:t> </a:t>
            </a:r>
            <a:r>
              <a:rPr lang="ru-RU" sz="2400" dirty="0"/>
              <a:t>открывающиеся фигурные скобки </a:t>
            </a:r>
            <a:r>
              <a:rPr lang="en-US" sz="2400" dirty="0"/>
              <a:t>“{” </a:t>
            </a:r>
            <a:r>
              <a:rPr lang="ru-RU" sz="2400" dirty="0"/>
              <a:t>нумеруются от </a:t>
            </a:r>
            <a:r>
              <a:rPr lang="en-US" sz="2400" dirty="0"/>
              <a:t>1.</a:t>
            </a:r>
            <a:r>
              <a:rPr lang="ru-RU" sz="2400" dirty="0"/>
              <a:t> Т.е. у первой фигурной скобки индекс равен 1</a:t>
            </a:r>
            <a:r>
              <a:rPr lang="en-US" sz="2400" dirty="0"/>
              <a:t>,</a:t>
            </a:r>
            <a:r>
              <a:rPr lang="ru-RU" sz="2400" dirty="0"/>
              <a:t>у второй 2 и т.д.</a:t>
            </a:r>
          </a:p>
          <a:p>
            <a:pPr marL="0" indent="0">
              <a:buNone/>
            </a:pPr>
            <a:r>
              <a:rPr lang="ru-RU" sz="2400" dirty="0"/>
              <a:t>Первая цифра всегда будет 0.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Если фигурные скобки являются вложенными то цифра заносится в следующий по индексу элемент массива.</a:t>
            </a: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5745048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A00A6-A67E-4BCA-B877-3E1BF6BEC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75920"/>
            <a:ext cx="8596668" cy="1320800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Иллюстрация области видимости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8D3CA-EE16-4CD6-A1BD-62AB7F9D1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467" y="1402081"/>
            <a:ext cx="11413066" cy="4720562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/>
              <a:t>Рассмотрим различные случаи</a:t>
            </a:r>
            <a:r>
              <a:rPr lang="en-US" sz="2400" dirty="0"/>
              <a:t>:   </a:t>
            </a:r>
            <a:r>
              <a:rPr lang="en-US" dirty="0"/>
              <a:t>1)  </a:t>
            </a:r>
            <a:r>
              <a:rPr lang="ru-RU" dirty="0"/>
              <a:t>      </a:t>
            </a:r>
            <a:r>
              <a:rPr lang="en-US" dirty="0"/>
              <a:t>              2) </a:t>
            </a:r>
            <a:r>
              <a:rPr lang="ru-RU" dirty="0"/>
              <a:t>    </a:t>
            </a:r>
            <a:r>
              <a:rPr lang="en-US" dirty="0"/>
              <a:t>               </a:t>
            </a:r>
            <a:r>
              <a:rPr lang="ru-RU" dirty="0"/>
              <a:t>       </a:t>
            </a:r>
            <a:r>
              <a:rPr lang="en-US" dirty="0"/>
              <a:t>3)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1)</a:t>
            </a:r>
            <a:r>
              <a:rPr lang="ru-RU" dirty="0"/>
              <a:t>Т.к. х</a:t>
            </a:r>
            <a:r>
              <a:rPr lang="en-US" dirty="0"/>
              <a:t> </a:t>
            </a:r>
            <a:r>
              <a:rPr lang="ru-RU" dirty="0"/>
              <a:t>находится внутри блока</a:t>
            </a:r>
            <a:r>
              <a:rPr lang="en-US" dirty="0"/>
              <a:t>[1]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Область видимости</a:t>
            </a:r>
            <a:r>
              <a:rPr lang="en-US" dirty="0"/>
              <a:t> x </a:t>
            </a:r>
            <a:r>
              <a:rPr lang="ru-RU" dirty="0"/>
              <a:t>будет 01000</a:t>
            </a:r>
          </a:p>
          <a:p>
            <a:pPr marL="0" indent="0">
              <a:buNone/>
            </a:pPr>
            <a:r>
              <a:rPr lang="ru-RU" dirty="0"/>
              <a:t>2)Так как х находится в блоке</a:t>
            </a:r>
            <a:r>
              <a:rPr lang="en-US" dirty="0"/>
              <a:t>[2],</a:t>
            </a:r>
            <a:r>
              <a:rPr lang="ru-RU" dirty="0"/>
              <a:t>который в свою</a:t>
            </a:r>
          </a:p>
          <a:p>
            <a:pPr marL="0" indent="0">
              <a:buNone/>
            </a:pPr>
            <a:r>
              <a:rPr lang="ru-RU" dirty="0"/>
              <a:t>Очередь находится в блоке</a:t>
            </a:r>
            <a:r>
              <a:rPr lang="en-US" dirty="0"/>
              <a:t>[1]</a:t>
            </a:r>
            <a:r>
              <a:rPr lang="ru-RU" dirty="0"/>
              <a:t>, то область видимости х будет 01200</a:t>
            </a:r>
          </a:p>
          <a:p>
            <a:pPr marL="0" indent="0">
              <a:buNone/>
            </a:pPr>
            <a:r>
              <a:rPr lang="ru-RU" dirty="0"/>
              <a:t>3)Теперь х и у находятся в разных блоках.Это означает что область видимости у них </a:t>
            </a:r>
            <a:r>
              <a:rPr lang="en-US" dirty="0"/>
              <a:t>01000 </a:t>
            </a:r>
            <a:r>
              <a:rPr lang="ru-RU" dirty="0"/>
              <a:t>и 02000 соответсвенно.</a:t>
            </a:r>
          </a:p>
          <a:p>
            <a:pPr marL="0" indent="0">
              <a:buNone/>
            </a:pPr>
            <a:r>
              <a:rPr lang="ru-RU" dirty="0"/>
              <a:t>4)Глобальные переменные объявляются вне программных блоков.Область видимости 00000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4665F1-0B7D-411D-80A6-D35A76008DD5}"/>
              </a:ext>
            </a:extLst>
          </p:cNvPr>
          <p:cNvSpPr txBox="1"/>
          <p:nvPr/>
        </p:nvSpPr>
        <p:spPr>
          <a:xfrm>
            <a:off x="9214932" y="1542042"/>
            <a:ext cx="16104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…..{ [1]</a:t>
            </a:r>
          </a:p>
          <a:p>
            <a:r>
              <a:rPr lang="en-US" dirty="0"/>
              <a:t>new little x;</a:t>
            </a:r>
            <a:endParaRPr lang="ru-RU" dirty="0"/>
          </a:p>
          <a:p>
            <a:r>
              <a:rPr lang="en-US" dirty="0"/>
              <a:t>}</a:t>
            </a:r>
          </a:p>
          <a:p>
            <a:r>
              <a:rPr lang="en-US" dirty="0"/>
              <a:t>…..{[2]</a:t>
            </a:r>
          </a:p>
          <a:p>
            <a:r>
              <a:rPr lang="en-US" dirty="0"/>
              <a:t>new little y;</a:t>
            </a:r>
          </a:p>
          <a:p>
            <a:r>
              <a:rPr lang="en-US" dirty="0"/>
              <a:t>}</a:t>
            </a:r>
            <a:endParaRPr lang="ru-RU" dirty="0"/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4EC07E-C643-46B7-877B-DF249E90452F}"/>
              </a:ext>
            </a:extLst>
          </p:cNvPr>
          <p:cNvSpPr txBox="1"/>
          <p:nvPr/>
        </p:nvSpPr>
        <p:spPr>
          <a:xfrm>
            <a:off x="7198696" y="1542042"/>
            <a:ext cx="15953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.....{[1]</a:t>
            </a:r>
          </a:p>
          <a:p>
            <a:r>
              <a:rPr lang="en-US" dirty="0"/>
              <a:t>  ……</a:t>
            </a:r>
          </a:p>
          <a:p>
            <a:r>
              <a:rPr lang="en-US" dirty="0"/>
              <a:t> {[2]</a:t>
            </a:r>
          </a:p>
          <a:p>
            <a:r>
              <a:rPr lang="en-US" dirty="0"/>
              <a:t>  new little x;</a:t>
            </a:r>
            <a:endParaRPr lang="ru-RU" dirty="0"/>
          </a:p>
          <a:p>
            <a:r>
              <a:rPr lang="en-US" dirty="0"/>
              <a:t> }</a:t>
            </a:r>
          </a:p>
          <a:p>
            <a:r>
              <a:rPr lang="en-US" dirty="0"/>
              <a:t>}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94DFDF-0A5E-4ABE-BF62-3C562A6B40BB}"/>
              </a:ext>
            </a:extLst>
          </p:cNvPr>
          <p:cNvSpPr txBox="1"/>
          <p:nvPr/>
        </p:nvSpPr>
        <p:spPr>
          <a:xfrm>
            <a:off x="5444716" y="1569566"/>
            <a:ext cx="14574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….{[1] </a:t>
            </a:r>
          </a:p>
          <a:p>
            <a:r>
              <a:rPr lang="en-US" dirty="0"/>
              <a:t>new little x;</a:t>
            </a:r>
            <a:endParaRPr lang="ru-RU" dirty="0"/>
          </a:p>
          <a:p>
            <a:r>
              <a:rPr lang="en-US" dirty="0"/>
              <a:t>}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054971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04988-F3A3-4B9C-B641-6CC26CFF6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4" y="1178560"/>
            <a:ext cx="10722186" cy="530351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Операция конкатенации осуществляетя с помощью оператора  +.</a:t>
            </a:r>
          </a:p>
          <a:p>
            <a:pPr marL="0" indent="0">
              <a:buNone/>
            </a:pPr>
            <a:r>
              <a:rPr lang="ru-RU" dirty="0"/>
              <a:t>Так как существует ситуация когда мы идентификаторам должны присвоить значение в виде конкатенации двух литералов</a:t>
            </a:r>
            <a:r>
              <a:rPr lang="en-US" dirty="0"/>
              <a:t>,</a:t>
            </a:r>
            <a:r>
              <a:rPr lang="ru-RU" dirty="0"/>
              <a:t> появляется проблема связанная с тем, что литералы объявлены в сегменте констант.Следовательно они не изменны.</a:t>
            </a:r>
          </a:p>
          <a:p>
            <a:pPr marL="0" indent="0">
              <a:buNone/>
            </a:pPr>
            <a:r>
              <a:rPr lang="ru-RU" dirty="0"/>
              <a:t>Для решения этой проблемы в </a:t>
            </a:r>
            <a:r>
              <a:rPr lang="en-US" dirty="0"/>
              <a:t>SDE-2019</a:t>
            </a:r>
            <a:r>
              <a:rPr lang="ru-RU" dirty="0"/>
              <a:t> паралельно с созданием строковой константы создается копия-идентификатор с таким значение и с именем </a:t>
            </a:r>
            <a:r>
              <a:rPr lang="en-US" dirty="0"/>
              <a:t>{</a:t>
            </a:r>
            <a:r>
              <a:rPr lang="ru-RU" dirty="0"/>
              <a:t>Имя литерала</a:t>
            </a:r>
            <a:r>
              <a:rPr lang="en-US" dirty="0"/>
              <a:t>}T .</a:t>
            </a:r>
          </a:p>
          <a:p>
            <a:pPr marL="0" indent="0">
              <a:buNone/>
            </a:pPr>
            <a:r>
              <a:rPr lang="ru-RU" dirty="0"/>
              <a:t>Таким образом, когда требуется провести конкатенацию двух строк</a:t>
            </a:r>
            <a:r>
              <a:rPr lang="en-US" dirty="0"/>
              <a:t>, </a:t>
            </a:r>
            <a:r>
              <a:rPr lang="ru-RU" dirty="0"/>
              <a:t>вместо литералов, в выражениях будут использоваться их копии из сигмента данных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23F0333-61E0-41E1-A431-A1A46C363DDF}"/>
              </a:ext>
            </a:extLst>
          </p:cNvPr>
          <p:cNvSpPr txBox="1">
            <a:spLocks/>
          </p:cNvSpPr>
          <p:nvPr/>
        </p:nvSpPr>
        <p:spPr>
          <a:xfrm>
            <a:off x="321734" y="37592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Операция конкатенация строк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384027-8CBC-481A-A5C4-E413EC671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68" y="4092404"/>
            <a:ext cx="3962400" cy="2038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A86D9E-BAA6-4B2F-A71B-27BA5ACB7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002" y="4092404"/>
            <a:ext cx="269557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50141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llout: Line with No Border 5">
            <a:extLst>
              <a:ext uri="{FF2B5EF4-FFF2-40B4-BE49-F238E27FC236}">
                <a16:creationId xmlns:a16="http://schemas.microsoft.com/office/drawing/2014/main" id="{808481CF-64B2-4A99-8BF0-33664209A685}"/>
              </a:ext>
            </a:extLst>
          </p:cNvPr>
          <p:cNvSpPr/>
          <p:nvPr/>
        </p:nvSpPr>
        <p:spPr>
          <a:xfrm>
            <a:off x="5122416" y="415389"/>
            <a:ext cx="3107184" cy="477629"/>
          </a:xfrm>
          <a:prstGeom prst="callout1">
            <a:avLst>
              <a:gd name="adj1" fmla="val 42992"/>
              <a:gd name="adj2" fmla="val -4619"/>
              <a:gd name="adj3" fmla="val 59893"/>
              <a:gd name="adj4" fmla="val -591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BA77FC-AE99-4552-8C41-C460267ABD6A}"/>
              </a:ext>
            </a:extLst>
          </p:cNvPr>
          <p:cNvSpPr txBox="1"/>
          <p:nvPr/>
        </p:nvSpPr>
        <p:spPr>
          <a:xfrm>
            <a:off x="487680" y="477520"/>
            <a:ext cx="4348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new text example;</a:t>
            </a:r>
          </a:p>
          <a:p>
            <a:r>
              <a:rPr lang="en-US" sz="2400" dirty="0"/>
              <a:t>example = ‘It is ’+’example!’ </a:t>
            </a:r>
            <a:endParaRPr lang="ru-RU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5A1EA0-BB76-421C-8A30-85F5E41A6124}"/>
              </a:ext>
            </a:extLst>
          </p:cNvPr>
          <p:cNvSpPr txBox="1"/>
          <p:nvPr/>
        </p:nvSpPr>
        <p:spPr>
          <a:xfrm>
            <a:off x="5242763" y="454418"/>
            <a:ext cx="2866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Объявление переменной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5953B2FE-2B75-4CDF-810F-BF3C48083C35}"/>
              </a:ext>
            </a:extLst>
          </p:cNvPr>
          <p:cNvSpPr/>
          <p:nvPr/>
        </p:nvSpPr>
        <p:spPr>
          <a:xfrm>
            <a:off x="5318701" y="1282765"/>
            <a:ext cx="1291701" cy="477629"/>
          </a:xfrm>
          <a:prstGeom prst="callout2">
            <a:avLst>
              <a:gd name="adj1" fmla="val 47782"/>
              <a:gd name="adj2" fmla="val -8333"/>
              <a:gd name="adj3" fmla="val 2621"/>
              <a:gd name="adj4" fmla="val -36920"/>
              <a:gd name="adj5" fmla="val -13200"/>
              <a:gd name="adj6" fmla="val -601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BD4769FD-7220-4019-A5E3-FC0D5A6BC618}"/>
              </a:ext>
            </a:extLst>
          </p:cNvPr>
          <p:cNvSpPr/>
          <p:nvPr/>
        </p:nvSpPr>
        <p:spPr>
          <a:xfrm>
            <a:off x="487680" y="1526073"/>
            <a:ext cx="1291701" cy="477629"/>
          </a:xfrm>
          <a:prstGeom prst="callout2">
            <a:avLst>
              <a:gd name="adj1" fmla="val -6120"/>
              <a:gd name="adj2" fmla="val 89261"/>
              <a:gd name="adj3" fmla="val -25259"/>
              <a:gd name="adj4" fmla="val 110503"/>
              <a:gd name="adj5" fmla="val -55949"/>
              <a:gd name="adj6" fmla="val 1450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BE1720-CF37-4D7E-A1D9-ED2BED256AC8}"/>
              </a:ext>
            </a:extLst>
          </p:cNvPr>
          <p:cNvSpPr/>
          <p:nvPr/>
        </p:nvSpPr>
        <p:spPr>
          <a:xfrm>
            <a:off x="5364066" y="1336913"/>
            <a:ext cx="1200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Литерал2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03ECF5-4271-4B8E-80D9-D02762A44A90}"/>
              </a:ext>
            </a:extLst>
          </p:cNvPr>
          <p:cNvSpPr/>
          <p:nvPr/>
        </p:nvSpPr>
        <p:spPr>
          <a:xfrm>
            <a:off x="533045" y="1575724"/>
            <a:ext cx="1200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Литерал1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B82D6E-E07A-49E3-86A7-46E8E2A1464A}"/>
              </a:ext>
            </a:extLst>
          </p:cNvPr>
          <p:cNvSpPr txBox="1"/>
          <p:nvPr/>
        </p:nvSpPr>
        <p:spPr>
          <a:xfrm>
            <a:off x="291719" y="2205343"/>
            <a:ext cx="474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 польской записи имеем выражение </a:t>
            </a:r>
            <a:r>
              <a:rPr lang="en-US" dirty="0" err="1"/>
              <a:t>i</a:t>
            </a:r>
            <a:r>
              <a:rPr lang="en-US" dirty="0"/>
              <a:t>=</a:t>
            </a:r>
            <a:r>
              <a:rPr lang="en-US" dirty="0" err="1"/>
              <a:t>llv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A8A8A4-9625-473A-91E3-DCB47FD9D1D2}"/>
              </a:ext>
            </a:extLst>
          </p:cNvPr>
          <p:cNvSpPr txBox="1"/>
          <p:nvPr/>
        </p:nvSpPr>
        <p:spPr>
          <a:xfrm>
            <a:off x="291719" y="2574675"/>
            <a:ext cx="9751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 </a:t>
            </a:r>
            <a:r>
              <a:rPr lang="en-US" dirty="0"/>
              <a:t>SDE-2019 </a:t>
            </a:r>
            <a:r>
              <a:rPr lang="ru-RU" dirty="0"/>
              <a:t>для работы со строками передаются указатели на первый символ.Параметры</a:t>
            </a:r>
          </a:p>
          <a:p>
            <a:r>
              <a:rPr lang="ru-RU" dirty="0"/>
              <a:t>Передаются через стек.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8C0BBC-9A87-43BD-BD5A-C87236B5E6E6}"/>
              </a:ext>
            </a:extLst>
          </p:cNvPr>
          <p:cNvSpPr/>
          <p:nvPr/>
        </p:nvSpPr>
        <p:spPr>
          <a:xfrm>
            <a:off x="2254928" y="1521579"/>
            <a:ext cx="1455938" cy="477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0BDD5B-B9B2-4DF0-AECB-81B804BFC6B3}"/>
              </a:ext>
            </a:extLst>
          </p:cNvPr>
          <p:cNvSpPr/>
          <p:nvPr/>
        </p:nvSpPr>
        <p:spPr>
          <a:xfrm>
            <a:off x="2375322" y="1575724"/>
            <a:ext cx="1173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Копия Л1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7A5812F-C752-4569-9E67-F1EA7A6491F0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>
            <a:off x="1734015" y="1760390"/>
            <a:ext cx="520913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F55CE1E-93EF-43C3-9B04-416C778508B5}"/>
              </a:ext>
            </a:extLst>
          </p:cNvPr>
          <p:cNvSpPr/>
          <p:nvPr/>
        </p:nvSpPr>
        <p:spPr>
          <a:xfrm>
            <a:off x="7088361" y="1276481"/>
            <a:ext cx="1455938" cy="477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BE6CF2-6E04-460E-9072-F3FB49127DAA}"/>
              </a:ext>
            </a:extLst>
          </p:cNvPr>
          <p:cNvSpPr/>
          <p:nvPr/>
        </p:nvSpPr>
        <p:spPr>
          <a:xfrm>
            <a:off x="7208755" y="1330626"/>
            <a:ext cx="1173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Копия Л2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216B6E2-304B-4051-877F-1F8DA95A5262}"/>
              </a:ext>
            </a:extLst>
          </p:cNvPr>
          <p:cNvCxnSpPr>
            <a:stCxn id="12" idx="3"/>
            <a:endCxn id="22" idx="1"/>
          </p:cNvCxnSpPr>
          <p:nvPr/>
        </p:nvCxnSpPr>
        <p:spPr>
          <a:xfrm flipV="1">
            <a:off x="6565036" y="1515296"/>
            <a:ext cx="523325" cy="6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8793856-D6E9-4C2D-981B-4E391A2E268C}"/>
              </a:ext>
            </a:extLst>
          </p:cNvPr>
          <p:cNvSpPr txBox="1"/>
          <p:nvPr/>
        </p:nvSpPr>
        <p:spPr>
          <a:xfrm>
            <a:off x="291719" y="3303547"/>
            <a:ext cx="5963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Литерал1 и Литерал2 находятся в сегменте констант</a:t>
            </a:r>
          </a:p>
          <a:p>
            <a:r>
              <a:rPr lang="ru-RU" dirty="0"/>
              <a:t>Копия Л1 и Копия Л2 в сегменте данных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36EF8C-D578-42CB-A721-988D9A4596F7}"/>
              </a:ext>
            </a:extLst>
          </p:cNvPr>
          <p:cNvSpPr txBox="1"/>
          <p:nvPr/>
        </p:nvSpPr>
        <p:spPr>
          <a:xfrm>
            <a:off x="291719" y="4041571"/>
            <a:ext cx="9826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Если транслятор обнаруживает операцию конкатенация, то он будет работать с копиями,</a:t>
            </a:r>
          </a:p>
          <a:p>
            <a:r>
              <a:rPr lang="ru-RU" dirty="0"/>
              <a:t>иначе с самими литералами.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89A803-6BAF-48FC-B0E0-6F601348D40C}"/>
              </a:ext>
            </a:extLst>
          </p:cNvPr>
          <p:cNvSpPr txBox="1"/>
          <p:nvPr/>
        </p:nvSpPr>
        <p:spPr>
          <a:xfrm>
            <a:off x="291719" y="4764974"/>
            <a:ext cx="96536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 тому моменту когда очередь обработки дойдет до </a:t>
            </a:r>
            <a:r>
              <a:rPr lang="en-US" dirty="0"/>
              <a:t>v(</a:t>
            </a:r>
            <a:r>
              <a:rPr lang="ru-RU" dirty="0"/>
              <a:t>+</a:t>
            </a:r>
            <a:r>
              <a:rPr lang="en-US" dirty="0"/>
              <a:t>) </a:t>
            </a:r>
            <a:r>
              <a:rPr lang="ru-RU" dirty="0"/>
              <a:t>в стеке уже будет лежать два</a:t>
            </a:r>
          </a:p>
          <a:p>
            <a:r>
              <a:rPr lang="ru-RU" dirty="0"/>
              <a:t> указателя на Копия Л1 и Копия Л2.Функция конкатенации вернет результат в Копия Л1</a:t>
            </a:r>
          </a:p>
          <a:p>
            <a:r>
              <a:rPr lang="ru-RU" dirty="0"/>
              <a:t> После чего результат перенесется в сам идентификатор </a:t>
            </a:r>
            <a:r>
              <a:rPr lang="en-US" dirty="0"/>
              <a:t>example</a:t>
            </a:r>
            <a:endParaRPr lang="ru-RU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A4C16F19-A63D-4A60-8150-82E4BE564597}"/>
              </a:ext>
            </a:extLst>
          </p:cNvPr>
          <p:cNvSpPr/>
          <p:nvPr/>
        </p:nvSpPr>
        <p:spPr>
          <a:xfrm>
            <a:off x="4953740" y="2155833"/>
            <a:ext cx="5305735" cy="2824540"/>
          </a:xfrm>
          <a:custGeom>
            <a:avLst/>
            <a:gdLst>
              <a:gd name="connsiteX0" fmla="*/ 0 w 5305735"/>
              <a:gd name="connsiteY0" fmla="*/ 241138 h 2824540"/>
              <a:gd name="connsiteX1" fmla="*/ 1695635 w 5305735"/>
              <a:gd name="connsiteY1" fmla="*/ 45829 h 2824540"/>
              <a:gd name="connsiteX2" fmla="*/ 3497802 w 5305735"/>
              <a:gd name="connsiteY2" fmla="*/ 36951 h 2824540"/>
              <a:gd name="connsiteX3" fmla="*/ 4793942 w 5305735"/>
              <a:gd name="connsiteY3" fmla="*/ 45829 h 2824540"/>
              <a:gd name="connsiteX4" fmla="*/ 5175681 w 5305735"/>
              <a:gd name="connsiteY4" fmla="*/ 622878 h 2824540"/>
              <a:gd name="connsiteX5" fmla="*/ 5291091 w 5305735"/>
              <a:gd name="connsiteY5" fmla="*/ 1839118 h 2824540"/>
              <a:gd name="connsiteX6" fmla="*/ 5246703 w 5305735"/>
              <a:gd name="connsiteY6" fmla="*/ 2602598 h 2824540"/>
              <a:gd name="connsiteX7" fmla="*/ 4776186 w 5305735"/>
              <a:gd name="connsiteY7" fmla="*/ 2824540 h 2824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05735" h="2824540">
                <a:moveTo>
                  <a:pt x="0" y="241138"/>
                </a:moveTo>
                <a:cubicBezTo>
                  <a:pt x="556334" y="160499"/>
                  <a:pt x="1112668" y="79860"/>
                  <a:pt x="1695635" y="45829"/>
                </a:cubicBezTo>
                <a:cubicBezTo>
                  <a:pt x="2278602" y="11798"/>
                  <a:pt x="3497802" y="36951"/>
                  <a:pt x="3497802" y="36951"/>
                </a:cubicBezTo>
                <a:cubicBezTo>
                  <a:pt x="4014186" y="36951"/>
                  <a:pt x="4514296" y="-51825"/>
                  <a:pt x="4793942" y="45829"/>
                </a:cubicBezTo>
                <a:cubicBezTo>
                  <a:pt x="5073588" y="143483"/>
                  <a:pt x="5092823" y="323997"/>
                  <a:pt x="5175681" y="622878"/>
                </a:cubicBezTo>
                <a:cubicBezTo>
                  <a:pt x="5258539" y="921759"/>
                  <a:pt x="5279254" y="1509165"/>
                  <a:pt x="5291091" y="1839118"/>
                </a:cubicBezTo>
                <a:cubicBezTo>
                  <a:pt x="5302928" y="2169071"/>
                  <a:pt x="5332521" y="2438361"/>
                  <a:pt x="5246703" y="2602598"/>
                </a:cubicBezTo>
                <a:cubicBezTo>
                  <a:pt x="5160886" y="2766835"/>
                  <a:pt x="4968536" y="2795687"/>
                  <a:pt x="4776186" y="282454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33396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18043-CED1-4CAF-92BC-0CE6C2568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680" y="449802"/>
            <a:ext cx="8596668" cy="828584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Условный оператор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278A7-D962-4EAB-8850-EA479C323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679" y="1278385"/>
            <a:ext cx="9194635" cy="4762978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/>
              <a:t>Условный оператор имеет клас</a:t>
            </a:r>
            <a:r>
              <a:rPr lang="en-US" sz="2400" dirty="0"/>
              <a:t>c</a:t>
            </a:r>
            <a:r>
              <a:rPr lang="ru-RU" sz="2400" dirty="0"/>
              <a:t>ическую форму оператора </a:t>
            </a:r>
            <a:r>
              <a:rPr lang="en-US" sz="2400" dirty="0"/>
              <a:t>if</a:t>
            </a:r>
            <a:endParaRPr lang="ru-RU" sz="2400" dirty="0"/>
          </a:p>
          <a:p>
            <a:pPr marL="0" indent="0">
              <a:buNone/>
            </a:pPr>
            <a:r>
              <a:rPr lang="ru-RU" sz="2400" dirty="0"/>
              <a:t>Ключивые слова </a:t>
            </a:r>
            <a:r>
              <a:rPr lang="en-US" sz="2400" dirty="0"/>
              <a:t>check(if) </a:t>
            </a:r>
            <a:r>
              <a:rPr lang="ru-RU" sz="2400" dirty="0"/>
              <a:t>и </a:t>
            </a:r>
            <a:r>
              <a:rPr lang="en-US" sz="2400" dirty="0"/>
              <a:t>not(else)</a:t>
            </a:r>
          </a:p>
          <a:p>
            <a:pPr marL="0" indent="0">
              <a:buNone/>
            </a:pPr>
            <a:r>
              <a:rPr lang="ru-RU" sz="2400" dirty="0"/>
              <a:t>Так же поддерживается версия без ветки </a:t>
            </a:r>
            <a:r>
              <a:rPr lang="en-US" sz="2400" dirty="0"/>
              <a:t>not</a:t>
            </a:r>
          </a:p>
          <a:p>
            <a:pPr marL="0" indent="0">
              <a:buNone/>
            </a:pPr>
            <a:r>
              <a:rPr lang="ru-RU" sz="2400" dirty="0"/>
              <a:t>Операторы: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/>
              <a:t>=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&lt;</a:t>
            </a:r>
          </a:p>
          <a:p>
            <a:pPr marL="0" indent="0">
              <a:buNone/>
            </a:pPr>
            <a:r>
              <a:rPr lang="ru-RU" sz="2400" dirty="0"/>
              <a:t>В конце условия ставиться лексема </a:t>
            </a:r>
            <a:r>
              <a:rPr lang="en-US" sz="2400" dirty="0"/>
              <a:t>“?”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7269C0-770F-4D73-9B6C-58EF8F8A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652" y="2726424"/>
            <a:ext cx="203835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49556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304E2-1EC6-49E8-8892-5C6CB683C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294" y="416560"/>
            <a:ext cx="10397066" cy="1320800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Переменная по умолчанию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9E01B-5B01-44B3-B46A-A70351204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294" y="1316189"/>
            <a:ext cx="10060010" cy="5125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	</a:t>
            </a:r>
            <a:r>
              <a:rPr lang="ru-RU" sz="2800" dirty="0"/>
              <a:t>В языке существует переменная по умолчанию (обратится к ней можно по имени </a:t>
            </a:r>
            <a:r>
              <a:rPr lang="en-US" sz="2800" dirty="0"/>
              <a:t>buffer</a:t>
            </a:r>
            <a:r>
              <a:rPr lang="ru-RU" sz="2800" dirty="0"/>
              <a:t>).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ru-RU" sz="2800" dirty="0"/>
              <a:t>Переменная </a:t>
            </a:r>
            <a:r>
              <a:rPr lang="en-US" sz="2800" dirty="0"/>
              <a:t>buffer </a:t>
            </a:r>
            <a:r>
              <a:rPr lang="ru-RU" sz="2800" dirty="0"/>
              <a:t>имеет целочисленные тип данных    (4 байта) , а так же является глобальной переменной (область видимости 00000)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ru-RU" sz="2800" dirty="0"/>
              <a:t>Эта переменная подобна регистру </a:t>
            </a:r>
            <a:r>
              <a:rPr lang="en-US" sz="2800" dirty="0" err="1"/>
              <a:t>ecx</a:t>
            </a:r>
            <a:r>
              <a:rPr lang="en-US" sz="2800" dirty="0"/>
              <a:t> </a:t>
            </a:r>
            <a:r>
              <a:rPr lang="ru-RU" sz="2800" dirty="0"/>
              <a:t>в ассемблере – т.е. ее можно использовать как обычную переменную (хранить в ней информацию)</a:t>
            </a:r>
            <a:r>
              <a:rPr lang="en-US" sz="2800" dirty="0"/>
              <a:t>.</a:t>
            </a:r>
            <a:endParaRPr lang="ru-RU" sz="2800" dirty="0"/>
          </a:p>
          <a:p>
            <a:pPr marL="0" indent="0">
              <a:buNone/>
            </a:pPr>
            <a:r>
              <a:rPr lang="ru-RU" sz="2800" dirty="0"/>
              <a:t>	Но так же </a:t>
            </a:r>
            <a:r>
              <a:rPr lang="en-US" sz="2800" dirty="0"/>
              <a:t>buffer </a:t>
            </a:r>
            <a:r>
              <a:rPr lang="ru-RU" sz="2800" dirty="0"/>
              <a:t>играет ключевую роль в организации цикла.</a:t>
            </a:r>
          </a:p>
        </p:txBody>
      </p:sp>
    </p:spTree>
    <p:extLst>
      <p:ext uri="{BB962C8B-B14F-4D97-AF65-F5344CB8AC3E}">
        <p14:creationId xmlns:p14="http://schemas.microsoft.com/office/powerpoint/2010/main" val="202465488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085CE-54C0-4E89-941D-2EF8FAFDE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Оператор цикла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6C393-51D9-4A22-991E-C204BDD2B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270" y="1488613"/>
            <a:ext cx="8596668" cy="51763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</a:t>
            </a:r>
            <a:r>
              <a:rPr lang="en-US" dirty="0"/>
              <a:t>SDE-2019</a:t>
            </a:r>
            <a:r>
              <a:rPr lang="ru-RU" dirty="0"/>
              <a:t> оператор цикла имеет вид 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ru-RU" dirty="0"/>
              <a:t>Логика цикла</a:t>
            </a:r>
            <a:r>
              <a:rPr lang="en-US" dirty="0"/>
              <a:t>:</a:t>
            </a:r>
          </a:p>
          <a:p>
            <a:pPr>
              <a:buFont typeface="+mj-lt"/>
              <a:buAutoNum type="arabicPeriod"/>
            </a:pPr>
            <a:r>
              <a:rPr lang="ru-RU" dirty="0"/>
              <a:t>Задается два параметра: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en-US" dirty="0"/>
              <a:t>param1,param2 – </a:t>
            </a:r>
            <a:r>
              <a:rPr lang="ru-RU" dirty="0"/>
              <a:t>целочисленные литералы или идентификаторы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en-US" dirty="0"/>
              <a:t>param1 –</a:t>
            </a:r>
            <a:r>
              <a:rPr lang="ru-RU" dirty="0"/>
              <a:t> начальный параметр, </a:t>
            </a:r>
            <a:r>
              <a:rPr lang="en-US" dirty="0"/>
              <a:t>param2 – </a:t>
            </a:r>
            <a:r>
              <a:rPr lang="ru-RU" dirty="0"/>
              <a:t>конечный параметр</a:t>
            </a:r>
          </a:p>
          <a:p>
            <a:pPr marL="0" indent="0">
              <a:buNone/>
            </a:pPr>
            <a:r>
              <a:rPr lang="ru-RU" dirty="0"/>
              <a:t> В общем случае цикл будет выполнятся </a:t>
            </a:r>
            <a:r>
              <a:rPr lang="en-US" dirty="0"/>
              <a:t>|param1-param</a:t>
            </a:r>
            <a:r>
              <a:rPr lang="ru-RU" dirty="0"/>
              <a:t>2</a:t>
            </a:r>
            <a:r>
              <a:rPr lang="en-US" dirty="0"/>
              <a:t>| </a:t>
            </a:r>
            <a:r>
              <a:rPr lang="ru-RU" dirty="0"/>
              <a:t>раз</a:t>
            </a:r>
            <a:endParaRPr lang="en-US" dirty="0"/>
          </a:p>
          <a:p>
            <a:pPr>
              <a:buAutoNum type="arabicPeriod" startAt="2"/>
            </a:pPr>
            <a:r>
              <a:rPr lang="ru-RU" dirty="0"/>
              <a:t>Переменная по умолчанию </a:t>
            </a:r>
            <a:r>
              <a:rPr lang="en-US" dirty="0"/>
              <a:t>buffer </a:t>
            </a:r>
            <a:r>
              <a:rPr lang="ru-RU" dirty="0"/>
              <a:t>играет роль счетчика цикла.Изначально </a:t>
            </a:r>
            <a:r>
              <a:rPr lang="en-US" dirty="0"/>
              <a:t>buffer </a:t>
            </a:r>
            <a:r>
              <a:rPr lang="ru-RU" dirty="0"/>
              <a:t>принимает значение </a:t>
            </a:r>
            <a:r>
              <a:rPr lang="en-US" dirty="0"/>
              <a:t>param1</a:t>
            </a:r>
            <a:r>
              <a:rPr lang="ru-RU" dirty="0"/>
              <a:t>.</a:t>
            </a:r>
          </a:p>
          <a:p>
            <a:pPr>
              <a:buAutoNum type="arabicPeriod" startAt="2"/>
            </a:pPr>
            <a:r>
              <a:rPr lang="ru-RU" dirty="0"/>
              <a:t>Если </a:t>
            </a:r>
            <a:r>
              <a:rPr lang="en-US" dirty="0"/>
              <a:t>param1 </a:t>
            </a:r>
            <a:r>
              <a:rPr lang="ru-RU" dirty="0"/>
              <a:t>меньше </a:t>
            </a:r>
            <a:r>
              <a:rPr lang="en-US" dirty="0"/>
              <a:t>param2,</a:t>
            </a:r>
            <a:r>
              <a:rPr lang="ru-RU" dirty="0"/>
              <a:t> то с каждым проходом цикла </a:t>
            </a:r>
            <a:r>
              <a:rPr lang="en-US" dirty="0"/>
              <a:t>buffer</a:t>
            </a:r>
            <a:r>
              <a:rPr lang="ru-RU" dirty="0"/>
              <a:t> инкрементируется, если </a:t>
            </a:r>
            <a:r>
              <a:rPr lang="en-US" dirty="0"/>
              <a:t>param2 </a:t>
            </a:r>
            <a:r>
              <a:rPr lang="ru-RU" dirty="0"/>
              <a:t>больше </a:t>
            </a:r>
            <a:r>
              <a:rPr lang="en-US" dirty="0"/>
              <a:t>param1</a:t>
            </a:r>
            <a:r>
              <a:rPr lang="ru-RU" dirty="0"/>
              <a:t>,</a:t>
            </a:r>
            <a:r>
              <a:rPr lang="en-US" dirty="0"/>
              <a:t> buffer </a:t>
            </a:r>
            <a:r>
              <a:rPr lang="ru-RU" dirty="0"/>
              <a:t>дикрементируется</a:t>
            </a:r>
          </a:p>
          <a:p>
            <a:pPr marL="0" indent="0">
              <a:buNone/>
            </a:pPr>
            <a:r>
              <a:rPr lang="ru-RU" dirty="0"/>
              <a:t>Таким образом переменная </a:t>
            </a:r>
            <a:r>
              <a:rPr lang="en-US" dirty="0"/>
              <a:t>buffer </a:t>
            </a:r>
            <a:r>
              <a:rPr lang="ru-RU" dirty="0"/>
              <a:t>будет принимать все значения от </a:t>
            </a:r>
            <a:r>
              <a:rPr lang="en-US" dirty="0"/>
              <a:t>param1 </a:t>
            </a:r>
            <a:r>
              <a:rPr lang="ru-RU" dirty="0"/>
              <a:t>до </a:t>
            </a:r>
            <a:r>
              <a:rPr lang="en-US" dirty="0"/>
              <a:t>param2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Значение </a:t>
            </a:r>
            <a:r>
              <a:rPr lang="en-US" dirty="0"/>
              <a:t>buffer </a:t>
            </a:r>
            <a:r>
              <a:rPr lang="ru-RU" dirty="0"/>
              <a:t>не изменит условие окончания цикла. Эта переменная служит только для отображения текущего состояния счетчика.</a:t>
            </a:r>
          </a:p>
          <a:p>
            <a:pPr>
              <a:buAutoNum type="arabicPeriod" startAt="2"/>
            </a:pPr>
            <a:endParaRPr lang="ru-RU" dirty="0"/>
          </a:p>
          <a:p>
            <a:pPr>
              <a:buAutoNum type="arabicPeriod" startAt="2"/>
            </a:pP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48E0EC-DF33-4310-9072-C5D67E6BE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153" y="925250"/>
            <a:ext cx="4426913" cy="155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19824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613</TotalTime>
  <Words>771</Words>
  <Application>Microsoft Office PowerPoint</Application>
  <PresentationFormat>Widescreen</PresentationFormat>
  <Paragraphs>104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Wingdings</vt:lpstr>
      <vt:lpstr>Wingdings 3</vt:lpstr>
      <vt:lpstr>Facet</vt:lpstr>
      <vt:lpstr>Язык програмирования  SDE-2019</vt:lpstr>
      <vt:lpstr>Особенности языка  SDE-2019: </vt:lpstr>
      <vt:lpstr>Глобальные переменные.Область видимости</vt:lpstr>
      <vt:lpstr>Иллюстрация области видимости</vt:lpstr>
      <vt:lpstr>PowerPoint Presentation</vt:lpstr>
      <vt:lpstr>PowerPoint Presentation</vt:lpstr>
      <vt:lpstr>Условный оператор</vt:lpstr>
      <vt:lpstr>Переменная по умолчанию</vt:lpstr>
      <vt:lpstr>Оператор цикла</vt:lpstr>
      <vt:lpstr>PowerPoint Presentation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 програмирования  SDE-2019</dc:title>
  <dc:creator>Dan Sel</dc:creator>
  <cp:lastModifiedBy>Dan Sel</cp:lastModifiedBy>
  <cp:revision>31</cp:revision>
  <dcterms:created xsi:type="dcterms:W3CDTF">2019-12-12T09:39:53Z</dcterms:created>
  <dcterms:modified xsi:type="dcterms:W3CDTF">2019-12-19T08:20:08Z</dcterms:modified>
</cp:coreProperties>
</file>