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66" r:id="rId4"/>
    <p:sldId id="258" r:id="rId5"/>
    <p:sldId id="262" r:id="rId6"/>
    <p:sldId id="259" r:id="rId7"/>
    <p:sldId id="260" r:id="rId8"/>
    <p:sldId id="261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27D1-4AF2-4D2D-B568-B1AFF07EAC02}" type="datetimeFigureOut">
              <a:rPr lang="ru-BY" smtClean="0"/>
              <a:t>02/22/2021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E614-98E1-467E-9FC7-2F0F194EDAF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1616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27D1-4AF2-4D2D-B568-B1AFF07EAC02}" type="datetimeFigureOut">
              <a:rPr lang="ru-BY" smtClean="0"/>
              <a:t>02/22/2021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E614-98E1-467E-9FC7-2F0F194EDAF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4718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27D1-4AF2-4D2D-B568-B1AFF07EAC02}" type="datetimeFigureOut">
              <a:rPr lang="ru-BY" smtClean="0"/>
              <a:t>02/22/2021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E614-98E1-467E-9FC7-2F0F194EDAF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6458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27D1-4AF2-4D2D-B568-B1AFF07EAC02}" type="datetimeFigureOut">
              <a:rPr lang="ru-BY" smtClean="0"/>
              <a:t>02/22/2021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E614-98E1-467E-9FC7-2F0F194EDAF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834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27D1-4AF2-4D2D-B568-B1AFF07EAC02}" type="datetimeFigureOut">
              <a:rPr lang="ru-BY" smtClean="0"/>
              <a:t>02/22/2021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E614-98E1-467E-9FC7-2F0F194EDAF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1951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27D1-4AF2-4D2D-B568-B1AFF07EAC02}" type="datetimeFigureOut">
              <a:rPr lang="ru-BY" smtClean="0"/>
              <a:t>02/22/2021</a:t>
            </a:fld>
            <a:endParaRPr lang="ru-B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E614-98E1-467E-9FC7-2F0F194EDAF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8540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27D1-4AF2-4D2D-B568-B1AFF07EAC02}" type="datetimeFigureOut">
              <a:rPr lang="ru-BY" smtClean="0"/>
              <a:t>02/22/2021</a:t>
            </a:fld>
            <a:endParaRPr lang="ru-BY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E614-98E1-467E-9FC7-2F0F194EDAF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0188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27D1-4AF2-4D2D-B568-B1AFF07EAC02}" type="datetimeFigureOut">
              <a:rPr lang="ru-BY" smtClean="0"/>
              <a:t>02/22/2021</a:t>
            </a:fld>
            <a:endParaRPr lang="ru-BY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E614-98E1-467E-9FC7-2F0F194EDAF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8902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27D1-4AF2-4D2D-B568-B1AFF07EAC02}" type="datetimeFigureOut">
              <a:rPr lang="ru-BY" smtClean="0"/>
              <a:t>02/22/2021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E614-98E1-467E-9FC7-2F0F194EDAF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1314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27D1-4AF2-4D2D-B568-B1AFF07EAC02}" type="datetimeFigureOut">
              <a:rPr lang="ru-BY" smtClean="0"/>
              <a:t>02/22/2021</a:t>
            </a:fld>
            <a:endParaRPr lang="ru-B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E614-98E1-467E-9FC7-2F0F194EDAF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8320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27D1-4AF2-4D2D-B568-B1AFF07EAC02}" type="datetimeFigureOut">
              <a:rPr lang="ru-BY" smtClean="0"/>
              <a:t>02/22/2021</a:t>
            </a:fld>
            <a:endParaRPr lang="ru-B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E614-98E1-467E-9FC7-2F0F194EDAF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0478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B27D1-4AF2-4D2D-B568-B1AFF07EAC02}" type="datetimeFigureOut">
              <a:rPr lang="ru-BY" smtClean="0"/>
              <a:t>02/22/2021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E30E614-98E1-467E-9FC7-2F0F194EDAF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869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114F7-881D-4A9B-851E-E5BB0ECBD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Политика информационной безопасности учреждения образования Университет</a:t>
            </a:r>
            <a:endParaRPr lang="ru-BY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42CB43-FDF5-4B54-9841-D327CD58C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Студент: </a:t>
            </a:r>
            <a:r>
              <a:rPr lang="ru-RU" dirty="0" err="1"/>
              <a:t>Селицкий</a:t>
            </a:r>
            <a:r>
              <a:rPr lang="ru-RU" dirty="0"/>
              <a:t> Д. Е.</a:t>
            </a:r>
          </a:p>
          <a:p>
            <a:r>
              <a:rPr lang="ru-RU" dirty="0"/>
              <a:t>Вариант 11</a:t>
            </a:r>
          </a:p>
          <a:p>
            <a:r>
              <a:rPr lang="ru-RU" dirty="0"/>
              <a:t>Преподаватель: </a:t>
            </a:r>
            <a:r>
              <a:rPr lang="ru-RU" dirty="0" err="1"/>
              <a:t>Копыток</a:t>
            </a:r>
            <a:r>
              <a:rPr lang="ru-RU" dirty="0"/>
              <a:t> Д</a:t>
            </a:r>
            <a:r>
              <a:rPr lang="en-US" dirty="0"/>
              <a:t>. 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97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8FC06-5B70-457B-97D0-A46BC49C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защиты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86E740-3793-4D1B-A10E-52F0AA2B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Сотрудникам запрещено самостоятельно изменять конфигурацию аппаратного и программного обеспечения. </a:t>
            </a:r>
          </a:p>
          <a:p>
            <a:r>
              <a:rPr lang="ru-RU" dirty="0"/>
              <a:t>Пользователи портативных компьютеров, содержащих служебную информацию Университета, обязаны обеспечить их хранение в физически защищенных помещениях, запираемых ящиках рабочего стола, шкафах или обеспечить их защиту с помощью аналогичного по степени эффективности защитного устройства, в случаях, когда данный компьютер не используется.</a:t>
            </a:r>
          </a:p>
          <a:p>
            <a:r>
              <a:rPr lang="ru-RU" dirty="0"/>
              <a:t>Каждый сотрудник, получивший в пользование портативный компьютер, обязан принять надлежащие меры по обеспечению его сохранности, как в офисе, так и по месту проживания. В ситуациях, когда возрастает степень риска кражи портативных компьютеров, например, в гостиницах, аэропортах, в офисах деловых партнеров и т.д., пользователи обязаны ни при каких обстоятельств не оставлять их без присмотра.</a:t>
            </a:r>
          </a:p>
        </p:txBody>
      </p:sp>
    </p:spTree>
    <p:extLst>
      <p:ext uri="{BB962C8B-B14F-4D97-AF65-F5344CB8AC3E}">
        <p14:creationId xmlns:p14="http://schemas.microsoft.com/office/powerpoint/2010/main" val="346989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B3EA6-C31A-41F6-8A29-971D0A03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52CAA4-76D7-41CF-8B16-607D0EE3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Даже университет может подвергаться информационным атакам и нужно осуществить безопасность данных.</a:t>
            </a:r>
          </a:p>
          <a:p>
            <a:r>
              <a:rPr lang="ru-RU" dirty="0"/>
              <a:t>Требования настоящей Политики могут развиваться другим внутренними нормативными документами организации, которые дополняют и уточняют ее. </a:t>
            </a:r>
          </a:p>
          <a:p>
            <a:r>
              <a:rPr lang="ru-RU" dirty="0"/>
              <a:t>В случае изменения действующего законодательства и иных нормативных актов, а также устава организации настоящая Политика и изменения к ней применяются в части, не противоречащей вновь принятым законодательным и иным нормативным актам, а также уставу организации. В этом случае ответственное подразделение обязано незамедлительно инициировать внесение соответствующих изменений.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9064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20C71-3AA0-4A99-9ACE-2762FFD0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пункты защиты информационных ресурсов университета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7C167-F5A8-4136-8F11-9AE0C2A9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сохранение конфиденциальности информационных ресурсов;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обеспечение непрерывности доступа к информационным ресурсам Университета в сферах его деятельности;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защита целостности служебной информации с целью поддержания возможности Университета по оказанию услуг высокого качества и принятию эффективных управленческих решений;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повышение осведомленности пользователей в области рисков, связанных с информационными ресурсами Университета;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определение степени ответственности и обязанностей сотрудников по обеспечению информационной безопасности в Университете.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7229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A2DE2-14C8-45D9-9DBF-18210370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Организационная структура Университета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2795ED9-A7E5-4FC2-969C-46DD7084759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/>
          <a:stretch/>
        </p:blipFill>
        <p:spPr bwMode="auto">
          <a:xfrm>
            <a:off x="4656668" y="169333"/>
            <a:ext cx="5401732" cy="64346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126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8FA54-29DD-4146-B58A-185C04CB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информации наиболее нуждающиеся в защите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FC1BE-28D7-4569-B9A0-11CAE50E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персональные данные студентов и сотрудников (отдел кадров, бухгалтерия, факультеты, кафедры);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информация об информационных технологиях, корпоративной сети, вычислительной сети, программном обеспечении, разработках в области информационных технологий, информационной системе университета (управление по информатизации);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бизнес-идеи студентов и сотрудников;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сведения о техническом обслуживании объектов и инженерных сетей (управление эксплуатации);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"/>
            </a:pP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политика безопасности, результаты конфиденциальных совещаний (управление по безопасности).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04507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056D9-72EB-44C5-813D-BB9D8B8F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Злоумышленник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067FF4-2276-44E6-A1DF-D4646580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злоумышленников: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Внутренний (сотрудники университета, студенты)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Внешний (уволенные сотрудники, посетители, хакеры).</a:t>
            </a:r>
          </a:p>
          <a:p>
            <a:pPr marL="0" indent="0">
              <a:buNone/>
            </a:pPr>
            <a:r>
              <a:rPr lang="ru-RU" b="1" i="1" dirty="0"/>
              <a:t>Модель злоумышленника </a:t>
            </a:r>
            <a:r>
              <a:rPr lang="ru-RU" dirty="0"/>
              <a:t>- абстрактное (формализованное или неформализованное) описание нарушителя правил разграничения доступа.</a:t>
            </a:r>
          </a:p>
          <a:p>
            <a:pPr marL="0" indent="0">
              <a:buNone/>
            </a:pPr>
            <a:r>
              <a:rPr lang="ru-RU" dirty="0"/>
              <a:t>Модель злоумышленника включает в себя 4 основных пункта: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Цель злоумышленника;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Портрет злоумышленника;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Направления атаки;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Инструменты атаки.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5392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E2E11-DDE0-4A9A-B308-B7834388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виды угроз информации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D9D46-8307-4F3F-89D0-439AC471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2578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Блокирование. </a:t>
            </a: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При блокировании целью злоумышленника является создание условий для отсутствия или ограничения доступа пользователей информационной системы для последующего получения как материальной, так и нематериальной выгоды.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578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Копирование. </a:t>
            </a: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При копировании целью злоумышленника является нарушение конфиденциальности информации для последующего оглашения, использования в личных целях или продажи заинтересованным лицам.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578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Модификация. </a:t>
            </a: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При модификации целью злоумышленника является изменение информации в системе для причинения ущерба, получения выгоды либо иных личных интересов.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578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Уничтожение. </a:t>
            </a:r>
            <a:r>
              <a:rPr lang="ru-RU" sz="1800" dirty="0">
                <a:solidFill>
                  <a:srgbClr val="000000"/>
                </a:solidFill>
                <a:effectLst/>
                <a:latin typeface="Corbel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При уничтожении целью злоумышленника является невозможность восстановления информации ее владельцем для причинения материального и нематериального ущерба.</a:t>
            </a:r>
            <a:endParaRPr lang="ru-BY" sz="1800" dirty="0">
              <a:effectLst/>
              <a:latin typeface="Corbel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3180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FACFA-577D-43FA-8FD3-EEF10BDC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Вспомогательные таблицы для расчета оценки риска</a:t>
            </a:r>
            <a:endParaRPr lang="ru-BY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29BC8D-D440-4FF1-8A31-DA7DD96F2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474" y="3436460"/>
            <a:ext cx="7828547" cy="757349"/>
          </a:xfrm>
        </p:spPr>
        <p:txBody>
          <a:bodyPr/>
          <a:lstStyle/>
          <a:p>
            <a:r>
              <a:rPr lang="ru-RU" dirty="0"/>
              <a:t>Вероятностно-временная шкала реализации несанкционированного доступа к информационным ресурсам</a:t>
            </a:r>
            <a:endParaRPr lang="ru-BY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CAC8D57-C865-4744-BB3F-111B0B8C3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9474" y="868680"/>
            <a:ext cx="7828547" cy="748599"/>
          </a:xfrm>
        </p:spPr>
        <p:txBody>
          <a:bodyPr/>
          <a:lstStyle/>
          <a:p>
            <a:r>
              <a:rPr lang="ru-RU" dirty="0"/>
              <a:t>Условная численная шкала для оценки ущерба университету от НСД</a:t>
            </a:r>
            <a:endParaRPr lang="ru-BY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2ABEE34-6927-48C6-8465-BB0842BA7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55031"/>
              </p:ext>
            </p:extLst>
          </p:nvPr>
        </p:nvGraphicFramePr>
        <p:xfrm>
          <a:off x="3867911" y="4193809"/>
          <a:ext cx="4685030" cy="1819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2286">
                  <a:extLst>
                    <a:ext uri="{9D8B030D-6E8A-4147-A177-3AD203B41FA5}">
                      <a16:colId xmlns:a16="http://schemas.microsoft.com/office/drawing/2014/main" val="2389001056"/>
                    </a:ext>
                  </a:extLst>
                </a:gridCol>
                <a:gridCol w="2342744">
                  <a:extLst>
                    <a:ext uri="{9D8B030D-6E8A-4147-A177-3AD203B41FA5}">
                      <a16:colId xmlns:a16="http://schemas.microsoft.com/office/drawing/2014/main" val="2458498897"/>
                    </a:ext>
                  </a:extLst>
                </a:gridCol>
              </a:tblGrid>
              <a:tr h="2598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Вероятность события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Средняя частота события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2710344"/>
                  </a:ext>
                </a:extLst>
              </a:tr>
              <a:tr h="2598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Данный вид атаки отсутствует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295270"/>
                  </a:ext>
                </a:extLst>
              </a:tr>
              <a:tr h="2598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Реже, чем раз в год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58036"/>
                  </a:ext>
                </a:extLst>
              </a:tr>
              <a:tr h="2598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Около 1 раза в год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359001"/>
                  </a:ext>
                </a:extLst>
              </a:tr>
              <a:tr h="2598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Около 1 раза в месяц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49835"/>
                  </a:ext>
                </a:extLst>
              </a:tr>
              <a:tr h="2598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0,4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Около 1 раза в неделю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868879"/>
                  </a:ext>
                </a:extLst>
              </a:tr>
              <a:tr h="2598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0,5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Практически ежедневно</a:t>
                      </a:r>
                      <a:endParaRPr lang="ru-B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162828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3A07460-9D63-44EF-BBB8-F193B39BA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80340"/>
              </p:ext>
            </p:extLst>
          </p:nvPr>
        </p:nvGraphicFramePr>
        <p:xfrm>
          <a:off x="3867911" y="1670778"/>
          <a:ext cx="6509385" cy="1765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9270">
                  <a:extLst>
                    <a:ext uri="{9D8B030D-6E8A-4147-A177-3AD203B41FA5}">
                      <a16:colId xmlns:a16="http://schemas.microsoft.com/office/drawing/2014/main" val="2629359230"/>
                    </a:ext>
                  </a:extLst>
                </a:gridCol>
                <a:gridCol w="4730115">
                  <a:extLst>
                    <a:ext uri="{9D8B030D-6E8A-4147-A177-3AD203B41FA5}">
                      <a16:colId xmlns:a16="http://schemas.microsoft.com/office/drawing/2014/main" val="1382648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Величина ущерба</a:t>
                      </a:r>
                      <a:endParaRPr lang="ru-B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99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Раскрытие информации принесет ничтожный моральный и финансовый ущерб университету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3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Ущерб от атаки есть, но он незначителен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198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Ущерб от атаки значителен, но не создаёт угрозы для университета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0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Ущерб значителен, есть угроза закрытия университета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29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B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Университет прекращает своё существование</a:t>
                      </a:r>
                      <a:endParaRPr lang="ru-B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39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07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0FF40FB-C6EC-40B9-B916-2BCE74AC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рисков для объектов информационной системы университета</a:t>
            </a:r>
            <a:endParaRPr lang="ru-BY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41EB034B-7085-4DF9-B637-46CAA4B25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788769"/>
              </p:ext>
            </p:extLst>
          </p:nvPr>
        </p:nvGraphicFramePr>
        <p:xfrm>
          <a:off x="3978875" y="766119"/>
          <a:ext cx="7684389" cy="52886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5977">
                  <a:extLst>
                    <a:ext uri="{9D8B030D-6E8A-4147-A177-3AD203B41FA5}">
                      <a16:colId xmlns:a16="http://schemas.microsoft.com/office/drawing/2014/main" val="170310830"/>
                    </a:ext>
                  </a:extLst>
                </a:gridCol>
                <a:gridCol w="1650184">
                  <a:extLst>
                    <a:ext uri="{9D8B030D-6E8A-4147-A177-3AD203B41FA5}">
                      <a16:colId xmlns:a16="http://schemas.microsoft.com/office/drawing/2014/main" val="1969930208"/>
                    </a:ext>
                  </a:extLst>
                </a:gridCol>
                <a:gridCol w="1184114">
                  <a:extLst>
                    <a:ext uri="{9D8B030D-6E8A-4147-A177-3AD203B41FA5}">
                      <a16:colId xmlns:a16="http://schemas.microsoft.com/office/drawing/2014/main" val="997587088"/>
                    </a:ext>
                  </a:extLst>
                </a:gridCol>
                <a:gridCol w="1184114">
                  <a:extLst>
                    <a:ext uri="{9D8B030D-6E8A-4147-A177-3AD203B41FA5}">
                      <a16:colId xmlns:a16="http://schemas.microsoft.com/office/drawing/2014/main" val="637549045"/>
                    </a:ext>
                  </a:extLst>
                </a:gridCol>
              </a:tblGrid>
              <a:tr h="5288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Описание атаки</a:t>
                      </a:r>
                      <a:endParaRPr lang="ru-BY" sz="1100" u="sng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u="sng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Ущерб</a:t>
                      </a:r>
                      <a:endParaRPr lang="ru-BY" sz="1100" u="sng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u="sng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Вероятность</a:t>
                      </a:r>
                      <a:endParaRPr lang="ru-BY" sz="1100" u="sng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Риски</a:t>
                      </a:r>
                      <a:endParaRPr lang="ru-BY" sz="1100" u="sng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6479165"/>
                  </a:ext>
                </a:extLst>
              </a:tr>
              <a:tr h="2584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Спам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0,4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902367"/>
                  </a:ext>
                </a:extLst>
              </a:tr>
              <a:tr h="2584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Копирование жесткого диска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065101"/>
                  </a:ext>
                </a:extLst>
              </a:tr>
              <a:tr h="5288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Попытки несанкционированного администрирования баз данных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690467"/>
                  </a:ext>
                </a:extLst>
              </a:tr>
              <a:tr h="2584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Запуск игровых программ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0,5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449994"/>
                  </a:ext>
                </a:extLst>
              </a:tr>
              <a:tr h="5288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Установка вирусных программ и троянских коней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0,6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84093"/>
                  </a:ext>
                </a:extLst>
              </a:tr>
              <a:tr h="1069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Несанкционированная откачка из Интернета нелицензионного софта и установка его на рабочие станции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0,4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0,4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784053"/>
                  </a:ext>
                </a:extLst>
              </a:tr>
              <a:tr h="5288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Попытки проникновения в системы бухгалтерского учета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185599"/>
                  </a:ext>
                </a:extLst>
              </a:tr>
              <a:tr h="5288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Поиск «дыр» в OC, firewall, Proxy-серверах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273969"/>
                  </a:ext>
                </a:extLst>
              </a:tr>
              <a:tr h="7992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Попытки несанкционированного удаленного администрирования ОС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0,4</a:t>
                      </a:r>
                      <a:endParaRPr lang="ru-B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378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3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07262-B300-4A0F-A079-EED4BA86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защиты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5CF80F-E0CA-4124-94BC-BAB1AB86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Пользователи должны руководствоваться рекомендациями по защите своего пароля на этапе его выбора и последующего использования. Запрещается сообщать свой пароль другим лицам или предоставлять свою учетную запись другим.</a:t>
            </a:r>
          </a:p>
          <a:p>
            <a:r>
              <a:rPr lang="ru-RU" dirty="0"/>
              <a:t>В процессе своей работы сотрудники обязаны постоянно использовать режим «Чистого стола (экранной заставки)» с парольной защитой. Рекомендуется устанавливать максимальное время «простоя» компьютера до появления экранной заставки не дольше 15 минут.</a:t>
            </a:r>
          </a:p>
          <a:p>
            <a:r>
              <a:rPr lang="ru-RU" dirty="0"/>
              <a:t>Каждый сотрудник обязан немедленно уведомить руководителя УИ обо всех случаях предоставления доступа третьим лицам к ресурсам корпоративной сети.</a:t>
            </a:r>
          </a:p>
          <a:p>
            <a:r>
              <a:rPr lang="ru-RU" dirty="0"/>
              <a:t>Доступ третьих лиц к информационным системам Университета должен быть обусловлен производственной необходимостью. В связи с этим, порядок доступа к информационным ресурсам Университета должен быть четко определен, контролируем и защищен.</a:t>
            </a:r>
          </a:p>
        </p:txBody>
      </p:sp>
    </p:spTree>
    <p:extLst>
      <p:ext uri="{BB962C8B-B14F-4D97-AF65-F5344CB8AC3E}">
        <p14:creationId xmlns:p14="http://schemas.microsoft.com/office/powerpoint/2010/main" val="359003924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Рамка</Template>
  <TotalTime>651</TotalTime>
  <Words>847</Words>
  <Application>Microsoft Office PowerPoint</Application>
  <PresentationFormat>Широкоэкранный</PresentationFormat>
  <Paragraphs>115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Corbel</vt:lpstr>
      <vt:lpstr>Corbel (Основной текст)</vt:lpstr>
      <vt:lpstr>Symbol</vt:lpstr>
      <vt:lpstr>Wingdings 2</vt:lpstr>
      <vt:lpstr>Рамка</vt:lpstr>
      <vt:lpstr>Политика информационной безопасности учреждения образования Университет</vt:lpstr>
      <vt:lpstr>Основные пункты защиты информационных ресурсов университета</vt:lpstr>
      <vt:lpstr>Организационная структура Университета</vt:lpstr>
      <vt:lpstr>Объекты информации наиболее нуждающиеся в защите</vt:lpstr>
      <vt:lpstr>Злоумышленник</vt:lpstr>
      <vt:lpstr>Основные виды угроз информации</vt:lpstr>
      <vt:lpstr>Вспомогательные таблицы для расчета оценки риска</vt:lpstr>
      <vt:lpstr>Таблица рисков для объектов информационной системы университета</vt:lpstr>
      <vt:lpstr>Меры защиты </vt:lpstr>
      <vt:lpstr>Меры защиты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учреждения образования Университет</dc:title>
  <dc:creator>Вероника Рогалевич</dc:creator>
  <cp:lastModifiedBy>Defender</cp:lastModifiedBy>
  <cp:revision>21</cp:revision>
  <dcterms:created xsi:type="dcterms:W3CDTF">2021-02-09T21:17:49Z</dcterms:created>
  <dcterms:modified xsi:type="dcterms:W3CDTF">2021-02-22T06:21:17Z</dcterms:modified>
</cp:coreProperties>
</file>