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62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-784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8BA50-3BFD-4F02-8046-2FE6C74CB41B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4BA2D-98C4-4235-A15B-CA5D4CD25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18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4BA2D-98C4-4235-A15B-CA5D4CD25E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85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F447-FB97-4157-8E8D-105004F3756B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2785-698C-428C-9162-765F3435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2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F447-FB97-4157-8E8D-105004F3756B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2785-698C-428C-9162-765F3435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3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F447-FB97-4157-8E8D-105004F3756B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2785-698C-428C-9162-765F3435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F447-FB97-4157-8E8D-105004F3756B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2785-698C-428C-9162-765F3435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4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F447-FB97-4157-8E8D-105004F3756B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2785-698C-428C-9162-765F3435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6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F447-FB97-4157-8E8D-105004F3756B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2785-698C-428C-9162-765F3435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2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F447-FB97-4157-8E8D-105004F3756B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2785-698C-428C-9162-765F3435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9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F447-FB97-4157-8E8D-105004F3756B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2785-698C-428C-9162-765F3435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6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F447-FB97-4157-8E8D-105004F3756B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2785-698C-428C-9162-765F3435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2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F447-FB97-4157-8E8D-105004F3756B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2785-698C-428C-9162-765F3435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9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F447-FB97-4157-8E8D-105004F3756B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2785-698C-428C-9162-765F3435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4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4F447-FB97-4157-8E8D-105004F3756B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E2785-698C-428C-9162-765F3435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9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6"/>
          <a:stretch/>
        </p:blipFill>
        <p:spPr>
          <a:xfrm>
            <a:off x="3710211" y="75630"/>
            <a:ext cx="5045861" cy="67823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63637"/>
          </a:xfrm>
        </p:spPr>
        <p:txBody>
          <a:bodyPr>
            <a:normAutofit/>
          </a:bodyPr>
          <a:lstStyle/>
          <a:p>
            <a:r>
              <a:rPr lang="en-US" b="1" dirty="0" smtClean="0"/>
              <a:t>CSP600: CHAPTER 1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86001"/>
            <a:ext cx="9144000" cy="2971800"/>
          </a:xfrm>
        </p:spPr>
        <p:txBody>
          <a:bodyPr>
            <a:normAutofit/>
          </a:bodyPr>
          <a:lstStyle/>
          <a:p>
            <a:r>
              <a:rPr lang="en-US" u="sng" dirty="0"/>
              <a:t>Malaysia Election Data Visualization using Choropleth </a:t>
            </a:r>
            <a:r>
              <a:rPr lang="en-US" u="sng" dirty="0" smtClean="0"/>
              <a:t>Representation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MUHAMMAD NADZMI BIN MOHAMED IDZHAM</a:t>
            </a:r>
          </a:p>
          <a:p>
            <a:r>
              <a:rPr lang="en-US" dirty="0" smtClean="0"/>
              <a:t>2015125573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34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6"/>
          <a:stretch/>
        </p:blipFill>
        <p:spPr>
          <a:xfrm>
            <a:off x="3710211" y="75630"/>
            <a:ext cx="5045861" cy="67823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Background study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What is data visualization?</a:t>
            </a:r>
          </a:p>
          <a:p>
            <a:pPr lvl="1"/>
            <a:r>
              <a:rPr lang="en-US" dirty="0" smtClean="0"/>
              <a:t>Way to visualize data (to make data understandable faster &amp; easier)</a:t>
            </a:r>
          </a:p>
          <a:p>
            <a:pPr lvl="1"/>
            <a:r>
              <a:rPr lang="en-US" dirty="0" smtClean="0"/>
              <a:t>Types:</a:t>
            </a:r>
          </a:p>
          <a:p>
            <a:pPr lvl="2"/>
            <a:r>
              <a:rPr lang="en-US" dirty="0" smtClean="0"/>
              <a:t>Explanation</a:t>
            </a:r>
          </a:p>
          <a:p>
            <a:pPr lvl="3"/>
            <a:r>
              <a:rPr lang="en-US" dirty="0" smtClean="0"/>
              <a:t>show the meaning of the data to the audience.</a:t>
            </a:r>
          </a:p>
          <a:p>
            <a:pPr lvl="2"/>
            <a:r>
              <a:rPr lang="en-US" dirty="0" smtClean="0"/>
              <a:t>Exploration</a:t>
            </a:r>
          </a:p>
          <a:p>
            <a:pPr lvl="3"/>
            <a:r>
              <a:rPr lang="en-US" dirty="0" smtClean="0"/>
              <a:t>help the audience in discovering the meaning of the data.</a:t>
            </a:r>
          </a:p>
          <a:p>
            <a:pPr lvl="3"/>
            <a:endParaRPr lang="en-US" b="1" dirty="0" smtClean="0"/>
          </a:p>
          <a:p>
            <a:r>
              <a:rPr lang="en-US" b="1" dirty="0" smtClean="0"/>
              <a:t>Why data visualization?</a:t>
            </a:r>
          </a:p>
          <a:p>
            <a:pPr lvl="1"/>
            <a:r>
              <a:rPr lang="en-US" dirty="0" smtClean="0"/>
              <a:t>Gillet(2014) stated that visuals makes the process of learning of a subject much faster than learning with texts.</a:t>
            </a:r>
          </a:p>
          <a:p>
            <a:pPr lvl="1"/>
            <a:r>
              <a:rPr lang="en-US" dirty="0" smtClean="0"/>
              <a:t>Balm(2014) also showed that most of the human brains makes use of the visual processing because our brains are active towards bright colors.</a:t>
            </a:r>
          </a:p>
          <a:p>
            <a:pPr lvl="2"/>
            <a:r>
              <a:rPr lang="en-US" dirty="0" smtClean="0"/>
              <a:t>it is much slower to read an information rather than visualizing it.</a:t>
            </a:r>
          </a:p>
          <a:p>
            <a:pPr lvl="2"/>
            <a:r>
              <a:rPr lang="en-US" dirty="0" smtClean="0"/>
              <a:t>we need the help of visuals to understand the complex message of science.</a:t>
            </a:r>
          </a:p>
        </p:txBody>
      </p:sp>
    </p:spTree>
    <p:extLst>
      <p:ext uri="{BB962C8B-B14F-4D97-AF65-F5344CB8AC3E}">
        <p14:creationId xmlns:p14="http://schemas.microsoft.com/office/powerpoint/2010/main" val="2046627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6"/>
          <a:stretch/>
        </p:blipFill>
        <p:spPr>
          <a:xfrm>
            <a:off x="3710211" y="75630"/>
            <a:ext cx="5045861" cy="678237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2000"/>
            <a:ext cx="10515600" cy="5414963"/>
          </a:xfrm>
        </p:spPr>
        <p:txBody>
          <a:bodyPr>
            <a:normAutofit/>
          </a:bodyPr>
          <a:lstStyle/>
          <a:p>
            <a:r>
              <a:rPr lang="en-GB" b="1" dirty="0" smtClean="0"/>
              <a:t>What is choropleth map?</a:t>
            </a:r>
          </a:p>
          <a:p>
            <a:pPr lvl="1"/>
            <a:r>
              <a:rPr lang="en-GB" dirty="0" smtClean="0"/>
              <a:t>Display divided geographical areas in relation to a data variable (</a:t>
            </a:r>
            <a:r>
              <a:rPr lang="en-GB" dirty="0" err="1" smtClean="0"/>
              <a:t>Ribecca</a:t>
            </a:r>
            <a:r>
              <a:rPr lang="en-GB" dirty="0" smtClean="0"/>
              <a:t>, </a:t>
            </a:r>
            <a:r>
              <a:rPr lang="en-GB" dirty="0" err="1" smtClean="0"/>
              <a:t>n.d.</a:t>
            </a:r>
            <a:r>
              <a:rPr lang="en-GB" dirty="0" smtClean="0"/>
              <a:t>).</a:t>
            </a:r>
          </a:p>
          <a:p>
            <a:pPr lvl="1"/>
            <a:r>
              <a:rPr lang="en-GB" dirty="0" smtClean="0"/>
              <a:t>The regions are:</a:t>
            </a:r>
          </a:p>
          <a:p>
            <a:pPr lvl="2"/>
            <a:r>
              <a:rPr lang="en-GB" dirty="0" smtClean="0"/>
              <a:t>Coloured or</a:t>
            </a:r>
          </a:p>
          <a:p>
            <a:pPr lvl="2"/>
            <a:r>
              <a:rPr lang="en-GB" dirty="0" smtClean="0"/>
              <a:t>Shaded or </a:t>
            </a:r>
          </a:p>
          <a:p>
            <a:pPr lvl="2"/>
            <a:r>
              <a:rPr lang="en-GB" dirty="0" smtClean="0"/>
              <a:t>Patterned</a:t>
            </a:r>
          </a:p>
          <a:p>
            <a:pPr lvl="1"/>
            <a:r>
              <a:rPr lang="en-GB" dirty="0" smtClean="0"/>
              <a:t>Visualize values over a geographical area</a:t>
            </a:r>
          </a:p>
          <a:p>
            <a:pPr lvl="2"/>
            <a:r>
              <a:rPr lang="en-GB" dirty="0" smtClean="0"/>
              <a:t>show patterns across the displayed location.</a:t>
            </a:r>
          </a:p>
          <a:p>
            <a:pPr lvl="2"/>
            <a:endParaRPr lang="en-GB" dirty="0" smtClean="0"/>
          </a:p>
          <a:p>
            <a:r>
              <a:rPr lang="en-US" b="1" dirty="0" smtClean="0"/>
              <a:t>Why choropleth map?</a:t>
            </a:r>
          </a:p>
          <a:p>
            <a:pPr lvl="1"/>
            <a:r>
              <a:rPr lang="en-GB" dirty="0" smtClean="0"/>
              <a:t>Mostly used political boundaries as the map’s regions (</a:t>
            </a:r>
            <a:r>
              <a:rPr lang="en-GB" dirty="0" err="1" smtClean="0"/>
              <a:t>Skau</a:t>
            </a:r>
            <a:r>
              <a:rPr lang="en-GB" dirty="0" smtClean="0"/>
              <a:t>, 2012).</a:t>
            </a:r>
          </a:p>
        </p:txBody>
      </p:sp>
    </p:spTree>
    <p:extLst>
      <p:ext uri="{BB962C8B-B14F-4D97-AF65-F5344CB8AC3E}">
        <p14:creationId xmlns:p14="http://schemas.microsoft.com/office/powerpoint/2010/main" val="255118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6"/>
          <a:stretch/>
        </p:blipFill>
        <p:spPr>
          <a:xfrm>
            <a:off x="3710211" y="75630"/>
            <a:ext cx="5045861" cy="67823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Problem statement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Election data:</a:t>
            </a:r>
          </a:p>
          <a:p>
            <a:pPr lvl="1"/>
            <a:r>
              <a:rPr lang="en-US" dirty="0" smtClean="0"/>
              <a:t>Consist of multiple information about the general elections that was previously held.</a:t>
            </a:r>
          </a:p>
          <a:p>
            <a:endParaRPr lang="en-US" dirty="0"/>
          </a:p>
          <a:p>
            <a:r>
              <a:rPr lang="en-US" b="1" dirty="0" smtClean="0"/>
              <a:t>Problem:</a:t>
            </a:r>
          </a:p>
          <a:p>
            <a:pPr lvl="1"/>
            <a:r>
              <a:rPr lang="en-US" dirty="0" smtClean="0"/>
              <a:t>Hard to be understood by the public (Done, 2010).</a:t>
            </a:r>
          </a:p>
          <a:p>
            <a:pPr lvl="1"/>
            <a:r>
              <a:rPr lang="en-US" dirty="0" smtClean="0"/>
              <a:t>Viewers need to analyze each of the data in details before they can understand the data and the stories behind it (Steele, 2012).</a:t>
            </a:r>
          </a:p>
          <a:p>
            <a:endParaRPr lang="en-US" dirty="0" smtClean="0"/>
          </a:p>
          <a:p>
            <a:r>
              <a:rPr lang="en-US" b="1" dirty="0" smtClean="0"/>
              <a:t>Method:</a:t>
            </a:r>
          </a:p>
          <a:p>
            <a:pPr lvl="1"/>
            <a:r>
              <a:rPr lang="en-US" dirty="0" smtClean="0"/>
              <a:t>Data visualization</a:t>
            </a:r>
          </a:p>
          <a:p>
            <a:pPr lvl="2"/>
            <a:r>
              <a:rPr lang="en-US" dirty="0" smtClean="0"/>
              <a:t>help the people to analyze the election data much faster and easier (Gentile, 2014).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58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55" y="2482128"/>
            <a:ext cx="6075218" cy="3417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1"/>
          <a:stretch/>
        </p:blipFill>
        <p:spPr>
          <a:xfrm>
            <a:off x="224811" y="2283178"/>
            <a:ext cx="2713109" cy="36162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109" y="1799792"/>
            <a:ext cx="4607927" cy="460100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04654" y="365125"/>
            <a:ext cx="615141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 smtClean="0"/>
              <a:t>Example of current election data visualization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589465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6"/>
          <a:stretch/>
        </p:blipFill>
        <p:spPr>
          <a:xfrm>
            <a:off x="3710211" y="75630"/>
            <a:ext cx="5045861" cy="67823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Objectives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identify the data visualization </a:t>
            </a:r>
            <a:r>
              <a:rPr lang="en-US" dirty="0" smtClean="0"/>
              <a:t>techniques.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 smtClean="0"/>
              <a:t>the </a:t>
            </a:r>
            <a:r>
              <a:rPr lang="en-US" dirty="0" smtClean="0"/>
              <a:t>chosen </a:t>
            </a:r>
            <a:r>
              <a:rPr lang="en-US" dirty="0" smtClean="0"/>
              <a:t>technique to Malaysia election data.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validate the </a:t>
            </a:r>
            <a:r>
              <a:rPr lang="en-US" dirty="0" smtClean="0"/>
              <a:t>chosen technique with the actual election data and the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06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141"/>
          <a:stretch/>
        </p:blipFill>
        <p:spPr>
          <a:xfrm>
            <a:off x="206936" y="0"/>
            <a:ext cx="5141798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7926" y="225001"/>
            <a:ext cx="7155874" cy="637743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>Scope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7926" y="1016293"/>
            <a:ext cx="7800110" cy="1870285"/>
          </a:xfrm>
        </p:spPr>
        <p:txBody>
          <a:bodyPr>
            <a:normAutofit/>
          </a:bodyPr>
          <a:lstStyle/>
          <a:p>
            <a:r>
              <a:rPr lang="en-US" b="1" dirty="0" smtClean="0"/>
              <a:t>Malaysia election data</a:t>
            </a:r>
          </a:p>
          <a:p>
            <a:pPr lvl="1"/>
            <a:r>
              <a:rPr lang="en-US" dirty="0" smtClean="0"/>
              <a:t>based on the Malaysian Parliament.</a:t>
            </a:r>
          </a:p>
          <a:p>
            <a:pPr lvl="1"/>
            <a:r>
              <a:rPr lang="en-US" dirty="0" smtClean="0"/>
              <a:t>map used in this project are the map of Malaysia</a:t>
            </a:r>
          </a:p>
          <a:p>
            <a:pPr lvl="2"/>
            <a:r>
              <a:rPr lang="en-US" dirty="0" smtClean="0"/>
              <a:t>states divided into multiple regions based on the Parliament.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684494" y="3040127"/>
            <a:ext cx="6923957" cy="3160997"/>
            <a:chOff x="1627963" y="3837709"/>
            <a:chExt cx="6923957" cy="3160997"/>
          </a:xfrm>
        </p:grpSpPr>
        <p:grpSp>
          <p:nvGrpSpPr>
            <p:cNvPr id="22" name="Group 21"/>
            <p:cNvGrpSpPr/>
            <p:nvPr/>
          </p:nvGrpSpPr>
          <p:grpSpPr>
            <a:xfrm>
              <a:off x="3532427" y="3837709"/>
              <a:ext cx="3532908" cy="2361117"/>
              <a:chOff x="3532427" y="3837709"/>
              <a:chExt cx="3532908" cy="236111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532427" y="3837709"/>
                <a:ext cx="2355272" cy="2355272"/>
              </a:xfrm>
              <a:prstGeom prst="ellipse">
                <a:avLst/>
              </a:prstGeom>
              <a:solidFill>
                <a:srgbClr val="00B05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4710063" y="3843554"/>
                <a:ext cx="2355272" cy="2355272"/>
              </a:xfrm>
              <a:prstGeom prst="ellipse">
                <a:avLst/>
              </a:prstGeom>
              <a:solidFill>
                <a:srgbClr val="FF00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560137" y="5200011"/>
              <a:ext cx="3490379" cy="1798695"/>
              <a:chOff x="3560137" y="5200011"/>
              <a:chExt cx="3490379" cy="179869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560137" y="6352375"/>
                <a:ext cx="3490379" cy="646331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Malaysia election data visualization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(Based on parliaments)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" name="Straight Arrow Connector 11"/>
              <p:cNvCxnSpPr>
                <a:stCxn id="10" idx="0"/>
              </p:cNvCxnSpPr>
              <p:nvPr/>
            </p:nvCxnSpPr>
            <p:spPr>
              <a:xfrm flipV="1">
                <a:off x="5305327" y="5200011"/>
                <a:ext cx="964" cy="1152364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1627963" y="4830679"/>
              <a:ext cx="2348292" cy="369332"/>
              <a:chOff x="1627963" y="4830679"/>
              <a:chExt cx="234829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627963" y="4830679"/>
                <a:ext cx="1828065" cy="369332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Data visualization</a:t>
                </a:r>
              </a:p>
            </p:txBody>
          </p:sp>
          <p:cxnSp>
            <p:nvCxnSpPr>
              <p:cNvPr id="14" name="Straight Arrow Connector 13"/>
              <p:cNvCxnSpPr>
                <a:stCxn id="9" idx="3"/>
              </p:cNvCxnSpPr>
              <p:nvPr/>
            </p:nvCxnSpPr>
            <p:spPr>
              <a:xfrm>
                <a:off x="3456028" y="5015345"/>
                <a:ext cx="520227" cy="0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6622473" y="4830679"/>
              <a:ext cx="1929447" cy="369332"/>
              <a:chOff x="6622473" y="4830679"/>
              <a:chExt cx="1929447" cy="36933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147497" y="4830679"/>
                <a:ext cx="1404423" cy="369332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Election data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8" name="Straight Arrow Connector 17"/>
              <p:cNvCxnSpPr>
                <a:stCxn id="8" idx="1"/>
              </p:cNvCxnSpPr>
              <p:nvPr/>
            </p:nvCxnSpPr>
            <p:spPr>
              <a:xfrm flipH="1">
                <a:off x="6622473" y="5015345"/>
                <a:ext cx="525024" cy="0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0815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-305133"/>
            <a:ext cx="9975273" cy="7485445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Significance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68891" cy="4852266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Political figures:</a:t>
            </a:r>
          </a:p>
          <a:p>
            <a:pPr lvl="1"/>
            <a:r>
              <a:rPr lang="en-US" dirty="0" smtClean="0"/>
              <a:t>Understand their current political condition.</a:t>
            </a:r>
          </a:p>
          <a:p>
            <a:pPr lvl="1"/>
            <a:r>
              <a:rPr lang="en-US" dirty="0" smtClean="0"/>
              <a:t>Improve themselves.</a:t>
            </a:r>
          </a:p>
          <a:p>
            <a:pPr lvl="1"/>
            <a:r>
              <a:rPr lang="en-US" dirty="0" smtClean="0"/>
              <a:t>Plan their strategy for next election.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Public audience:</a:t>
            </a:r>
          </a:p>
          <a:p>
            <a:pPr lvl="1"/>
            <a:r>
              <a:rPr lang="en-US" dirty="0" smtClean="0"/>
              <a:t>Understand the political condition of the country easier and faster.</a:t>
            </a:r>
          </a:p>
          <a:p>
            <a:pPr lvl="1"/>
            <a:r>
              <a:rPr lang="en-US" dirty="0" smtClean="0"/>
              <a:t>Understand the election data without much prior training or knowledge.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Data scientist:</a:t>
            </a:r>
          </a:p>
          <a:p>
            <a:pPr lvl="1"/>
            <a:r>
              <a:rPr lang="en-US" dirty="0" smtClean="0"/>
              <a:t>Learn the relationship between the data much faster.</a:t>
            </a:r>
          </a:p>
          <a:p>
            <a:pPr lvl="1"/>
            <a:r>
              <a:rPr lang="en-US" dirty="0" smtClean="0"/>
              <a:t>Learn the technique of visualizing the data and implement them to other types of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01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441</Words>
  <Application>Microsoft Macintosh PowerPoint</Application>
  <PresentationFormat>Custom</PresentationFormat>
  <Paragraphs>72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CSP600: CHAPTER 1</vt:lpstr>
      <vt:lpstr>Background study</vt:lpstr>
      <vt:lpstr>PowerPoint Presentation</vt:lpstr>
      <vt:lpstr>Problem statement</vt:lpstr>
      <vt:lpstr>Example of current election data visualization</vt:lpstr>
      <vt:lpstr>Objectives</vt:lpstr>
      <vt:lpstr>Scope</vt:lpstr>
      <vt:lpstr>Significance</vt:lpstr>
    </vt:vector>
  </TitlesOfParts>
  <Company>Seladang Hijau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Seladang Hijau</dc:creator>
  <cp:lastModifiedBy>Student9</cp:lastModifiedBy>
  <cp:revision>31</cp:revision>
  <dcterms:created xsi:type="dcterms:W3CDTF">2017-10-22T18:41:39Z</dcterms:created>
  <dcterms:modified xsi:type="dcterms:W3CDTF">2017-10-23T02:52:14Z</dcterms:modified>
</cp:coreProperties>
</file>