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7"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F6D8-3D4A-4B9B-9112-3B2424CBE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FAA9A0-6352-453B-8E67-3DD609309CB0}"/>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A77FB-07F3-40F3-84DD-9ABB243705EC}"/>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5" name="Footer Placeholder 4">
            <a:extLst>
              <a:ext uri="{FF2B5EF4-FFF2-40B4-BE49-F238E27FC236}">
                <a16:creationId xmlns:a16="http://schemas.microsoft.com/office/drawing/2014/main" id="{D39A9E8E-D607-4072-8132-DEFB4806F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495FE-B8F8-47F0-80B8-3730673532E7}"/>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298816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AA1E-CA22-4F96-B900-01009B4724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E9CCF1-2895-4198-8DB9-2607FB388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CBC80-48EC-4D93-9D9A-C9687DB1CCF0}"/>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5" name="Footer Placeholder 4">
            <a:extLst>
              <a:ext uri="{FF2B5EF4-FFF2-40B4-BE49-F238E27FC236}">
                <a16:creationId xmlns:a16="http://schemas.microsoft.com/office/drawing/2014/main" id="{A6C8AFB1-3B9B-4269-A0A2-881A0400F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92388-86AB-4CFC-8FD5-D114169CD91E}"/>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255843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B25D4-FBAF-4D9B-84EF-B1C81EE30728}"/>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A6758-3A13-47FF-9772-1F2D346A4421}"/>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23834-0F6E-42F5-95A2-FE83E98F29BF}"/>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5" name="Footer Placeholder 4">
            <a:extLst>
              <a:ext uri="{FF2B5EF4-FFF2-40B4-BE49-F238E27FC236}">
                <a16:creationId xmlns:a16="http://schemas.microsoft.com/office/drawing/2014/main" id="{F6E2364B-15F6-413A-98AF-0A6DB084B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9B781-4225-4D1B-8FEA-F6A873ADDC89}"/>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269478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EF48-A5AC-4A41-97C8-EAF28045C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D2858-7059-4710-970B-2442016125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A2BCA-4403-4FEB-9414-363ADDF0640C}"/>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5" name="Footer Placeholder 4">
            <a:extLst>
              <a:ext uri="{FF2B5EF4-FFF2-40B4-BE49-F238E27FC236}">
                <a16:creationId xmlns:a16="http://schemas.microsoft.com/office/drawing/2014/main" id="{80497E53-213A-4215-8B6E-B14DD2433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0026C-C10E-47B9-A040-57920E2E296A}"/>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185202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BBD6-5551-452E-96F7-5794B2BA8D9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0EDFC-57FE-4EA0-A24C-013E8456AAE4}"/>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F54C2F-E9D7-4E7D-A555-4544B06ADA74}"/>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5" name="Footer Placeholder 4">
            <a:extLst>
              <a:ext uri="{FF2B5EF4-FFF2-40B4-BE49-F238E27FC236}">
                <a16:creationId xmlns:a16="http://schemas.microsoft.com/office/drawing/2014/main" id="{44F6AA90-8EA6-45D6-BC00-BE733A04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3BD8D-53F7-438C-9A2A-D876D81DBA7C}"/>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356438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F468-D21D-4211-8FD2-EDA621D9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4415A-4AFC-4CDC-BD3D-246DABDF67E0}"/>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3FB8A-AD9A-4893-BE18-23B0880D02E4}"/>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F078C-6851-4E07-B0B0-3EFF6869D7DE}"/>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6" name="Footer Placeholder 5">
            <a:extLst>
              <a:ext uri="{FF2B5EF4-FFF2-40B4-BE49-F238E27FC236}">
                <a16:creationId xmlns:a16="http://schemas.microsoft.com/office/drawing/2014/main" id="{24E7C55D-902A-4356-8F79-B34B14F10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ED370-00CE-440D-8F84-777B69C8727E}"/>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403665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BBC-2C00-4625-B498-EFA02F1F5C76}"/>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260D9-9651-49CE-AF24-7D68AADEBF7F}"/>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40F90-DB3D-4170-9CF2-4F610C5DD315}"/>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B3B9BD-418B-4BCA-86C8-A116E3E8A03B}"/>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5F6014-A21C-46C0-A5D0-16430691637F}"/>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DC34EF-1529-4B9C-A847-F2917E5CA4B8}"/>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8" name="Footer Placeholder 7">
            <a:extLst>
              <a:ext uri="{FF2B5EF4-FFF2-40B4-BE49-F238E27FC236}">
                <a16:creationId xmlns:a16="http://schemas.microsoft.com/office/drawing/2014/main" id="{6F4F0CF2-03C7-4595-8624-78A55264A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39F88-910A-408D-91CF-0D353503EAA2}"/>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96429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0F3F-C484-4FD3-A8F3-8EA09A201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C27948-58B1-4DE2-B2C7-FBF57123A804}"/>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4" name="Footer Placeholder 3">
            <a:extLst>
              <a:ext uri="{FF2B5EF4-FFF2-40B4-BE49-F238E27FC236}">
                <a16:creationId xmlns:a16="http://schemas.microsoft.com/office/drawing/2014/main" id="{F9FD38E0-EB4D-4747-B732-C78B18D19B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5E0665-6EB8-411F-9683-CFB6CD7F4363}"/>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17707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71CD1-CBF9-47D3-BF9F-A3082D23A09D}"/>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3" name="Footer Placeholder 2">
            <a:extLst>
              <a:ext uri="{FF2B5EF4-FFF2-40B4-BE49-F238E27FC236}">
                <a16:creationId xmlns:a16="http://schemas.microsoft.com/office/drawing/2014/main" id="{F26FA9A8-12F8-4B51-AE08-AEB96FD1B5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FB7A9-2A13-4137-9F8C-3F5597288249}"/>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129352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E7B3-9AF0-45CD-9D52-E1DCFFE353E0}"/>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9C7F4-E552-48D0-B8FF-30BB52DD98FC}"/>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476031-91D5-430C-9041-843F269F73C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3748C981-5F4C-47C8-A7D0-8623F90CAD40}"/>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6" name="Footer Placeholder 5">
            <a:extLst>
              <a:ext uri="{FF2B5EF4-FFF2-40B4-BE49-F238E27FC236}">
                <a16:creationId xmlns:a16="http://schemas.microsoft.com/office/drawing/2014/main" id="{9391D79E-DFB7-4AE8-A690-F865D9D14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E1376-5790-4D96-8250-000CD768AD0F}"/>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49723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D9D6-3D73-41FB-9340-3AC4AB4129A0}"/>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CCE4CB-9AC2-47B6-88D4-353E89C4095E}"/>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99E59ED0-78E9-49EC-A226-E313803E0E7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556E90F8-0B3C-4752-B594-ABBB393EF87F}"/>
              </a:ext>
            </a:extLst>
          </p:cNvPr>
          <p:cNvSpPr>
            <a:spLocks noGrp="1"/>
          </p:cNvSpPr>
          <p:nvPr>
            <p:ph type="dt" sz="half" idx="10"/>
          </p:nvPr>
        </p:nvSpPr>
        <p:spPr/>
        <p:txBody>
          <a:bodyPr/>
          <a:lstStyle/>
          <a:p>
            <a:fld id="{9BED6C38-36C7-476C-B7FC-7E7F796E3893}" type="datetimeFigureOut">
              <a:rPr lang="en-US" smtClean="0"/>
              <a:t>7/12/2018</a:t>
            </a:fld>
            <a:endParaRPr lang="en-US"/>
          </a:p>
        </p:txBody>
      </p:sp>
      <p:sp>
        <p:nvSpPr>
          <p:cNvPr id="6" name="Footer Placeholder 5">
            <a:extLst>
              <a:ext uri="{FF2B5EF4-FFF2-40B4-BE49-F238E27FC236}">
                <a16:creationId xmlns:a16="http://schemas.microsoft.com/office/drawing/2014/main" id="{97DBBE65-B534-4F96-B9D5-5C15CE01C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FD2BD-8BDF-464D-A09E-C70A02709089}"/>
              </a:ext>
            </a:extLst>
          </p:cNvPr>
          <p:cNvSpPr>
            <a:spLocks noGrp="1"/>
          </p:cNvSpPr>
          <p:nvPr>
            <p:ph type="sldNum" sz="quarter" idx="12"/>
          </p:nvPr>
        </p:nvSpPr>
        <p:spPr/>
        <p:txBody>
          <a:bodyPr/>
          <a:lstStyle/>
          <a:p>
            <a:fld id="{834A6184-A58A-40DC-9DAC-759C2040F072}" type="slidenum">
              <a:rPr lang="en-US" smtClean="0"/>
              <a:t>‹#›</a:t>
            </a:fld>
            <a:endParaRPr lang="en-US"/>
          </a:p>
        </p:txBody>
      </p:sp>
    </p:spTree>
    <p:extLst>
      <p:ext uri="{BB962C8B-B14F-4D97-AF65-F5344CB8AC3E}">
        <p14:creationId xmlns:p14="http://schemas.microsoft.com/office/powerpoint/2010/main" val="13043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7006B-BF17-4E06-B2FC-967898F48D0A}"/>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3EAAB-44C0-4642-9248-628A5EE259D0}"/>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718F0-2CE8-47C9-B027-378940B39695}"/>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D6C38-36C7-476C-B7FC-7E7F796E3893}" type="datetimeFigureOut">
              <a:rPr lang="en-US" smtClean="0"/>
              <a:t>7/12/2018</a:t>
            </a:fld>
            <a:endParaRPr lang="en-US"/>
          </a:p>
        </p:txBody>
      </p:sp>
      <p:sp>
        <p:nvSpPr>
          <p:cNvPr id="5" name="Footer Placeholder 4">
            <a:extLst>
              <a:ext uri="{FF2B5EF4-FFF2-40B4-BE49-F238E27FC236}">
                <a16:creationId xmlns:a16="http://schemas.microsoft.com/office/drawing/2014/main" id="{87CDCFA9-4426-45C5-96C0-E9BE8798792B}"/>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DC3A0-FA11-40CA-B006-A7EC905F9736}"/>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A6184-A58A-40DC-9DAC-759C2040F072}" type="slidenum">
              <a:rPr lang="en-US" smtClean="0"/>
              <a:t>‹#›</a:t>
            </a:fld>
            <a:endParaRPr lang="en-US"/>
          </a:p>
        </p:txBody>
      </p:sp>
    </p:spTree>
    <p:extLst>
      <p:ext uri="{BB962C8B-B14F-4D97-AF65-F5344CB8AC3E}">
        <p14:creationId xmlns:p14="http://schemas.microsoft.com/office/powerpoint/2010/main" val="334274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1997-61E6-4626-88BC-C0450658A82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F46C4AE-001F-431E-BC32-F508CDAEFCD0}"/>
              </a:ext>
            </a:extLst>
          </p:cNvPr>
          <p:cNvSpPr>
            <a:spLocks noGrp="1"/>
          </p:cNvSpPr>
          <p:nvPr>
            <p:ph idx="1"/>
          </p:nvPr>
        </p:nvSpPr>
        <p:spPr/>
        <p:txBody>
          <a:bodyPr>
            <a:normAutofit fontScale="77500" lnSpcReduction="20000"/>
          </a:bodyPr>
          <a:lstStyle/>
          <a:p>
            <a:pPr marL="0" indent="0">
              <a:buNone/>
            </a:pPr>
            <a:r>
              <a:rPr lang="en-US" dirty="0"/>
              <a:t>Data visualization is a way of representing data in a form of graphical representation to help the viewer to understand the data that is being visualized. Other countries such as United States of America, United Kingdom, Australia and India have visualization their election result data using map visualization. However, most of election data in Malaysia are represented in tabular format and non-interactive graphs. This creates a problem for certain viewers because they could not understand the context of the data. The aim of this project is to represent the election result data in a simplified approach using hexagon tile grid map data visualization. This project utilizes HTML, CSS, </a:t>
            </a:r>
            <a:r>
              <a:rPr lang="en-US" dirty="0" err="1"/>
              <a:t>Javascript</a:t>
            </a:r>
            <a:r>
              <a:rPr lang="en-US" dirty="0"/>
              <a:t> and D3.js library to create hexagon tile grid map data visualization that visualizing the election data in Malaysia map. The system consists of three level of information. The first level shows the hexagon tile grid map of Malaysia. The second level contains the gender distribution of the state. The third level shows the election result with winning party and candidate, besides of ethnic distribution of the selected parliament. This project is validated by comparing the output with the given input data. This project has successfully visualized the election result accurately. This visualization helps to simplify the representation of the election data and the viewer can understand the data easier.</a:t>
            </a:r>
          </a:p>
        </p:txBody>
      </p:sp>
    </p:spTree>
    <p:extLst>
      <p:ext uri="{BB962C8B-B14F-4D97-AF65-F5344CB8AC3E}">
        <p14:creationId xmlns:p14="http://schemas.microsoft.com/office/powerpoint/2010/main" val="215602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4.bp.blogspot.com/-4siL9dGW2OY/UaRLpr0MhyI/AAAAAAAAAEI/YHllXC1U-mg/s640/GE13+DUN+RESULTS.png">
            <a:extLst>
              <a:ext uri="{FF2B5EF4-FFF2-40B4-BE49-F238E27FC236}">
                <a16:creationId xmlns:a16="http://schemas.microsoft.com/office/drawing/2014/main" id="{E481FD6A-814C-40C3-810C-26331AE020C2}"/>
              </a:ext>
            </a:extLst>
          </p:cNvPr>
          <p:cNvPicPr/>
          <p:nvPr/>
        </p:nvPicPr>
        <p:blipFill>
          <a:blip r:embed="rId2"/>
          <a:stretch>
            <a:fillRect/>
          </a:stretch>
        </p:blipFill>
        <p:spPr bwMode="auto">
          <a:xfrm>
            <a:off x="578279" y="345789"/>
            <a:ext cx="4125814" cy="2790825"/>
          </a:xfrm>
          <a:prstGeom prst="rect">
            <a:avLst/>
          </a:prstGeom>
          <a:ln>
            <a:solidFill>
              <a:schemeClr val="tx1"/>
            </a:solidFill>
          </a:ln>
        </p:spPr>
      </p:pic>
      <p:pic>
        <p:nvPicPr>
          <p:cNvPr id="5" name="Picture 4" descr="http://4.bp.blogspot.com/-vU3xnuHzMU4/Tkjwc1f7LqI/AAAAAAAAAHs/V9FAsFRD1QM/s400/2.notakananpartimenangpp.jpg">
            <a:extLst>
              <a:ext uri="{FF2B5EF4-FFF2-40B4-BE49-F238E27FC236}">
                <a16:creationId xmlns:a16="http://schemas.microsoft.com/office/drawing/2014/main" id="{28A308F4-DA5A-414A-B6C5-AB1106637709}"/>
              </a:ext>
            </a:extLst>
          </p:cNvPr>
          <p:cNvPicPr/>
          <p:nvPr/>
        </p:nvPicPr>
        <p:blipFill rotWithShape="1">
          <a:blip r:embed="rId3">
            <a:extLst>
              <a:ext uri="{28A0092B-C50C-407E-A947-70E740481C1C}">
                <a14:useLocalDpi xmlns:a14="http://schemas.microsoft.com/office/drawing/2010/main" val="0"/>
              </a:ext>
            </a:extLst>
          </a:blip>
          <a:srcRect r="48096"/>
          <a:stretch/>
        </p:blipFill>
        <p:spPr bwMode="auto">
          <a:xfrm>
            <a:off x="2876714" y="345788"/>
            <a:ext cx="3219286" cy="2790825"/>
          </a:xfrm>
          <a:prstGeom prst="rect">
            <a:avLst/>
          </a:prstGeom>
          <a:noFill/>
          <a:ln>
            <a:solidFill>
              <a:schemeClr val="tx1"/>
            </a:solidFill>
          </a:ln>
        </p:spPr>
      </p:pic>
      <p:pic>
        <p:nvPicPr>
          <p:cNvPr id="6" name="Picture 5" descr="https://cdn.static-economist.com/sites/default/files/images/2015/09/blogs/graphic-detail/20150829_wom959.png">
            <a:extLst>
              <a:ext uri="{FF2B5EF4-FFF2-40B4-BE49-F238E27FC236}">
                <a16:creationId xmlns:a16="http://schemas.microsoft.com/office/drawing/2014/main" id="{0B4FFBBE-068B-47FA-B715-6CE3DEC3187F}"/>
              </a:ext>
            </a:extLst>
          </p:cNvPr>
          <p:cNvPicPr/>
          <p:nvPr/>
        </p:nvPicPr>
        <p:blipFill rotWithShape="1">
          <a:blip r:embed="rId4"/>
          <a:srcRect l="2001" t="2026" r="40620" b="9346"/>
          <a:stretch/>
        </p:blipFill>
        <p:spPr bwMode="auto">
          <a:xfrm>
            <a:off x="6096000" y="345787"/>
            <a:ext cx="3048000" cy="2790825"/>
          </a:xfrm>
          <a:prstGeom prst="rect">
            <a:avLst/>
          </a:prstGeom>
          <a:ln>
            <a:solidFill>
              <a:schemeClr val="tx1"/>
            </a:solid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56C905F4-9986-4C0F-B2AE-A556A553FBD9}"/>
              </a:ext>
            </a:extLst>
          </p:cNvPr>
          <p:cNvSpPr txBox="1"/>
          <p:nvPr/>
        </p:nvSpPr>
        <p:spPr>
          <a:xfrm>
            <a:off x="888856" y="2844224"/>
            <a:ext cx="1755417" cy="584775"/>
          </a:xfrm>
          <a:prstGeom prst="rect">
            <a:avLst/>
          </a:prstGeom>
          <a:solidFill>
            <a:srgbClr val="FFFF00"/>
          </a:solidFill>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3200" dirty="0">
                <a:ln w="22225">
                  <a:solidFill>
                    <a:sysClr val="windowText" lastClr="000000"/>
                  </a:solidFill>
                  <a:prstDash val="solid"/>
                </a:ln>
                <a:solidFill>
                  <a:schemeClr val="tx1"/>
                </a:solidFill>
              </a:rPr>
              <a:t>TABULAR</a:t>
            </a:r>
          </a:p>
        </p:txBody>
      </p:sp>
      <p:sp>
        <p:nvSpPr>
          <p:cNvPr id="8" name="TextBox 7">
            <a:extLst>
              <a:ext uri="{FF2B5EF4-FFF2-40B4-BE49-F238E27FC236}">
                <a16:creationId xmlns:a16="http://schemas.microsoft.com/office/drawing/2014/main" id="{21B94552-6929-4FF0-8D02-E78031B69779}"/>
              </a:ext>
            </a:extLst>
          </p:cNvPr>
          <p:cNvSpPr txBox="1"/>
          <p:nvPr/>
        </p:nvSpPr>
        <p:spPr>
          <a:xfrm>
            <a:off x="3191719" y="2844225"/>
            <a:ext cx="2687723" cy="584775"/>
          </a:xfrm>
          <a:prstGeom prst="rect">
            <a:avLst/>
          </a:prstGeom>
          <a:solidFill>
            <a:srgbClr val="FFFF00"/>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ln w="22225">
                  <a:solidFill>
                    <a:sysClr val="windowText" lastClr="000000"/>
                  </a:solidFill>
                  <a:prstDash val="solid"/>
                </a:ln>
                <a:solidFill>
                  <a:schemeClr val="tx1"/>
                </a:solidFill>
              </a:rPr>
              <a:t>SIMPLE CHART</a:t>
            </a:r>
          </a:p>
        </p:txBody>
      </p:sp>
      <p:sp>
        <p:nvSpPr>
          <p:cNvPr id="9" name="TextBox 8">
            <a:extLst>
              <a:ext uri="{FF2B5EF4-FFF2-40B4-BE49-F238E27FC236}">
                <a16:creationId xmlns:a16="http://schemas.microsoft.com/office/drawing/2014/main" id="{7D069CBE-DA6E-4474-B60C-A9AA7839C8C1}"/>
              </a:ext>
            </a:extLst>
          </p:cNvPr>
          <p:cNvSpPr txBox="1"/>
          <p:nvPr/>
        </p:nvSpPr>
        <p:spPr>
          <a:xfrm>
            <a:off x="6328441" y="2844224"/>
            <a:ext cx="2559099" cy="584775"/>
          </a:xfrm>
          <a:prstGeom prst="rect">
            <a:avLst/>
          </a:prstGeom>
          <a:solidFill>
            <a:srgbClr val="FFFF00"/>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ln w="22225">
                  <a:solidFill>
                    <a:sysClr val="windowText" lastClr="000000"/>
                  </a:solidFill>
                  <a:prstDash val="solid"/>
                </a:ln>
                <a:solidFill>
                  <a:schemeClr val="tx1"/>
                </a:solidFill>
                <a:cs typeface="Times New Roman" panose="02020603050405020304" pitchFamily="18" charset="0"/>
              </a:rPr>
              <a:t>STATIC IMAGE</a:t>
            </a:r>
          </a:p>
        </p:txBody>
      </p:sp>
    </p:spTree>
    <p:extLst>
      <p:ext uri="{BB962C8B-B14F-4D97-AF65-F5344CB8AC3E}">
        <p14:creationId xmlns:p14="http://schemas.microsoft.com/office/powerpoint/2010/main" val="177300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6C41653-794E-4C5E-9CC8-4938E4C1D163}"/>
              </a:ext>
            </a:extLst>
          </p:cNvPr>
          <p:cNvPicPr>
            <a:picLocks noChangeAspect="1"/>
          </p:cNvPicPr>
          <p:nvPr/>
        </p:nvPicPr>
        <p:blipFill>
          <a:blip r:embed="rId2"/>
          <a:stretch>
            <a:fillRect/>
          </a:stretch>
        </p:blipFill>
        <p:spPr>
          <a:xfrm>
            <a:off x="1800996" y="1877433"/>
            <a:ext cx="8590008" cy="3103133"/>
          </a:xfrm>
          <a:prstGeom prst="rect">
            <a:avLst/>
          </a:prstGeom>
        </p:spPr>
      </p:pic>
    </p:spTree>
    <p:extLst>
      <p:ext uri="{BB962C8B-B14F-4D97-AF65-F5344CB8AC3E}">
        <p14:creationId xmlns:p14="http://schemas.microsoft.com/office/powerpoint/2010/main" val="57507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BD6E-8A10-4736-8BF2-7A985568D3B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DBF84AF-EE87-44F6-B36A-503A4042615F}"/>
              </a:ext>
            </a:extLst>
          </p:cNvPr>
          <p:cNvSpPr>
            <a:spLocks noGrp="1"/>
          </p:cNvSpPr>
          <p:nvPr>
            <p:ph idx="1"/>
          </p:nvPr>
        </p:nvSpPr>
        <p:spPr/>
        <p:txBody>
          <a:bodyPr/>
          <a:lstStyle/>
          <a:p>
            <a:r>
              <a:rPr lang="en-US" b="1" dirty="0">
                <a:solidFill>
                  <a:srgbClr val="7030A0"/>
                </a:solidFill>
              </a:rPr>
              <a:t>Tabular format</a:t>
            </a:r>
          </a:p>
          <a:p>
            <a:pPr lvl="1"/>
            <a:r>
              <a:rPr lang="en-US" dirty="0"/>
              <a:t>Hard to understand</a:t>
            </a:r>
          </a:p>
          <a:p>
            <a:pPr lvl="1"/>
            <a:r>
              <a:rPr lang="en-US" dirty="0"/>
              <a:t>Time consuming</a:t>
            </a:r>
          </a:p>
          <a:p>
            <a:r>
              <a:rPr lang="en-US" b="1" dirty="0">
                <a:solidFill>
                  <a:srgbClr val="7030A0"/>
                </a:solidFill>
              </a:rPr>
              <a:t>Simple graph</a:t>
            </a:r>
          </a:p>
          <a:p>
            <a:pPr lvl="1"/>
            <a:r>
              <a:rPr lang="en-US" dirty="0"/>
              <a:t>Does not convey multiple types of data</a:t>
            </a:r>
          </a:p>
          <a:p>
            <a:r>
              <a:rPr lang="en-US" b="1" dirty="0">
                <a:solidFill>
                  <a:srgbClr val="7030A0"/>
                </a:solidFill>
              </a:rPr>
              <a:t>Static images</a:t>
            </a:r>
          </a:p>
          <a:p>
            <a:pPr lvl="1"/>
            <a:r>
              <a:rPr lang="en-US" dirty="0"/>
              <a:t>Not interactive</a:t>
            </a:r>
          </a:p>
          <a:p>
            <a:pPr lvl="1"/>
            <a:r>
              <a:rPr lang="en-US" dirty="0"/>
              <a:t>Not dynamic`</a:t>
            </a:r>
          </a:p>
        </p:txBody>
      </p:sp>
    </p:spTree>
    <p:extLst>
      <p:ext uri="{BB962C8B-B14F-4D97-AF65-F5344CB8AC3E}">
        <p14:creationId xmlns:p14="http://schemas.microsoft.com/office/powerpoint/2010/main" val="27672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666A-DD19-4577-961B-81B23C216E8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3B6FB90-FB14-4F98-AAD3-F371557A2322}"/>
              </a:ext>
            </a:extLst>
          </p:cNvPr>
          <p:cNvSpPr>
            <a:spLocks noGrp="1"/>
          </p:cNvSpPr>
          <p:nvPr>
            <p:ph idx="1"/>
          </p:nvPr>
        </p:nvSpPr>
        <p:spPr/>
        <p:txBody>
          <a:bodyPr/>
          <a:lstStyle/>
          <a:p>
            <a:r>
              <a:rPr lang="en-US" dirty="0"/>
              <a:t>To </a:t>
            </a:r>
            <a:r>
              <a:rPr lang="en-US" b="1" dirty="0">
                <a:solidFill>
                  <a:srgbClr val="7030A0"/>
                </a:solidFill>
              </a:rPr>
              <a:t>identify</a:t>
            </a:r>
            <a:r>
              <a:rPr lang="en-US" dirty="0"/>
              <a:t> the </a:t>
            </a:r>
            <a:r>
              <a:rPr lang="en-US" b="1" dirty="0">
                <a:solidFill>
                  <a:srgbClr val="7030A0"/>
                </a:solidFill>
              </a:rPr>
              <a:t>suitable data visualization technique</a:t>
            </a:r>
            <a:r>
              <a:rPr lang="en-US" dirty="0"/>
              <a:t> for Malaysia Election Data.</a:t>
            </a:r>
          </a:p>
          <a:p>
            <a:r>
              <a:rPr lang="en-US" dirty="0"/>
              <a:t>To </a:t>
            </a:r>
            <a:r>
              <a:rPr lang="en-US" b="1" dirty="0">
                <a:solidFill>
                  <a:srgbClr val="7030A0"/>
                </a:solidFill>
              </a:rPr>
              <a:t>develop</a:t>
            </a:r>
            <a:r>
              <a:rPr lang="en-US" dirty="0"/>
              <a:t> a </a:t>
            </a:r>
            <a:r>
              <a:rPr lang="en-US" b="1" dirty="0">
                <a:solidFill>
                  <a:srgbClr val="7030A0"/>
                </a:solidFill>
              </a:rPr>
              <a:t>system based on the chosen technique</a:t>
            </a:r>
            <a:r>
              <a:rPr lang="en-US" dirty="0"/>
              <a:t> for Malaysian Election Data.</a:t>
            </a:r>
          </a:p>
          <a:p>
            <a:r>
              <a:rPr lang="en-US" dirty="0"/>
              <a:t>To </a:t>
            </a:r>
            <a:r>
              <a:rPr lang="en-US" b="1" dirty="0">
                <a:solidFill>
                  <a:srgbClr val="7030A0"/>
                </a:solidFill>
              </a:rPr>
              <a:t>validate</a:t>
            </a:r>
            <a:r>
              <a:rPr lang="en-US" dirty="0"/>
              <a:t> the </a:t>
            </a:r>
            <a:r>
              <a:rPr lang="en-US" b="1" dirty="0">
                <a:solidFill>
                  <a:srgbClr val="7030A0"/>
                </a:solidFill>
              </a:rPr>
              <a:t>accuracy of visual</a:t>
            </a:r>
            <a:r>
              <a:rPr lang="en-US" dirty="0"/>
              <a:t> with the </a:t>
            </a:r>
            <a:r>
              <a:rPr lang="en-US" b="1" dirty="0">
                <a:solidFill>
                  <a:srgbClr val="7030A0"/>
                </a:solidFill>
              </a:rPr>
              <a:t>actual election data</a:t>
            </a:r>
            <a:r>
              <a:rPr lang="en-US" dirty="0"/>
              <a:t>.</a:t>
            </a:r>
          </a:p>
          <a:p>
            <a:endParaRPr lang="en-US" dirty="0"/>
          </a:p>
        </p:txBody>
      </p:sp>
    </p:spTree>
    <p:extLst>
      <p:ext uri="{BB962C8B-B14F-4D97-AF65-F5344CB8AC3E}">
        <p14:creationId xmlns:p14="http://schemas.microsoft.com/office/powerpoint/2010/main" val="280600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09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4939-4E14-4048-BD09-D07DAE878451}"/>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9955600-33C9-4584-8654-9B52AA3193B9}"/>
              </a:ext>
            </a:extLst>
          </p:cNvPr>
          <p:cNvSpPr>
            <a:spLocks noGrp="1"/>
          </p:cNvSpPr>
          <p:nvPr>
            <p:ph idx="1"/>
          </p:nvPr>
        </p:nvSpPr>
        <p:spPr/>
        <p:txBody>
          <a:bodyPr/>
          <a:lstStyle/>
          <a:p>
            <a:r>
              <a:rPr lang="en-US" b="1" dirty="0"/>
              <a:t>Malaysia Election Data</a:t>
            </a:r>
          </a:p>
          <a:p>
            <a:pPr lvl="1"/>
            <a:r>
              <a:rPr lang="en-US" dirty="0"/>
              <a:t>Focuses on </a:t>
            </a:r>
            <a:r>
              <a:rPr lang="en-US" b="1" dirty="0">
                <a:solidFill>
                  <a:srgbClr val="7030A0"/>
                </a:solidFill>
              </a:rPr>
              <a:t>Parliament (222 seats)</a:t>
            </a:r>
            <a:r>
              <a:rPr lang="en-US" dirty="0">
                <a:solidFill>
                  <a:srgbClr val="7030A0"/>
                </a:solidFill>
              </a:rPr>
              <a:t>.</a:t>
            </a:r>
          </a:p>
          <a:p>
            <a:pPr lvl="1"/>
            <a:r>
              <a:rPr lang="en-US" dirty="0">
                <a:solidFill>
                  <a:srgbClr val="C00000"/>
                </a:solidFill>
              </a:rPr>
              <a:t>Does not focus on </a:t>
            </a:r>
            <a:r>
              <a:rPr lang="en-US" u="sng" dirty="0">
                <a:solidFill>
                  <a:srgbClr val="C00000"/>
                </a:solidFill>
              </a:rPr>
              <a:t>Dewan </a:t>
            </a:r>
            <a:r>
              <a:rPr lang="en-US" u="sng" dirty="0" err="1">
                <a:solidFill>
                  <a:srgbClr val="C00000"/>
                </a:solidFill>
              </a:rPr>
              <a:t>Undangan</a:t>
            </a:r>
            <a:r>
              <a:rPr lang="en-US" u="sng" dirty="0">
                <a:solidFill>
                  <a:srgbClr val="C00000"/>
                </a:solidFill>
              </a:rPr>
              <a:t> Negeri (DUN)</a:t>
            </a:r>
            <a:r>
              <a:rPr lang="en-US" dirty="0">
                <a:solidFill>
                  <a:srgbClr val="C00000"/>
                </a:solidFill>
              </a:rPr>
              <a:t>.</a:t>
            </a:r>
          </a:p>
          <a:p>
            <a:r>
              <a:rPr lang="en-US" b="1" dirty="0"/>
              <a:t>Data Visualization</a:t>
            </a:r>
          </a:p>
          <a:p>
            <a:pPr lvl="1"/>
            <a:r>
              <a:rPr lang="en-US" dirty="0"/>
              <a:t>Use </a:t>
            </a:r>
            <a:r>
              <a:rPr lang="en-US" b="1" dirty="0">
                <a:solidFill>
                  <a:srgbClr val="7030A0"/>
                </a:solidFill>
              </a:rPr>
              <a:t>Map Data Visualization</a:t>
            </a:r>
            <a:r>
              <a:rPr lang="en-US" dirty="0"/>
              <a:t>, which is more </a:t>
            </a:r>
            <a:r>
              <a:rPr lang="en-US" b="1" dirty="0">
                <a:solidFill>
                  <a:srgbClr val="7030A0"/>
                </a:solidFill>
              </a:rPr>
              <a:t>interactive and dynamic.</a:t>
            </a:r>
          </a:p>
          <a:p>
            <a:pPr lvl="1"/>
            <a:r>
              <a:rPr lang="en-US" b="1" dirty="0">
                <a:solidFill>
                  <a:srgbClr val="7030A0"/>
                </a:solidFill>
              </a:rPr>
              <a:t>Apply</a:t>
            </a:r>
            <a:r>
              <a:rPr lang="en-US" dirty="0"/>
              <a:t> some data visualization </a:t>
            </a:r>
            <a:r>
              <a:rPr lang="en-US" b="1" dirty="0">
                <a:solidFill>
                  <a:srgbClr val="7030A0"/>
                </a:solidFill>
              </a:rPr>
              <a:t>approaches by other similar systems</a:t>
            </a:r>
          </a:p>
          <a:p>
            <a:pPr lvl="2"/>
            <a:r>
              <a:rPr lang="en-US" dirty="0"/>
              <a:t>US, UK, Australia &amp; India.</a:t>
            </a:r>
          </a:p>
          <a:p>
            <a:endParaRPr lang="en-US" dirty="0"/>
          </a:p>
        </p:txBody>
      </p:sp>
    </p:spTree>
    <p:extLst>
      <p:ext uri="{BB962C8B-B14F-4D97-AF65-F5344CB8AC3E}">
        <p14:creationId xmlns:p14="http://schemas.microsoft.com/office/powerpoint/2010/main" val="113173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423F-945B-4A18-85EE-51BCC6612F44}"/>
              </a:ext>
            </a:extLst>
          </p:cNvPr>
          <p:cNvSpPr>
            <a:spLocks noGrp="1"/>
          </p:cNvSpPr>
          <p:nvPr>
            <p:ph type="title"/>
          </p:nvPr>
        </p:nvSpPr>
        <p:spPr/>
        <p:txBody>
          <a:bodyPr/>
          <a:lstStyle/>
          <a:p>
            <a:r>
              <a:rPr lang="en-US" dirty="0"/>
              <a:t>Significance</a:t>
            </a:r>
          </a:p>
        </p:txBody>
      </p:sp>
      <p:sp>
        <p:nvSpPr>
          <p:cNvPr id="3" name="Content Placeholder 2">
            <a:extLst>
              <a:ext uri="{FF2B5EF4-FFF2-40B4-BE49-F238E27FC236}">
                <a16:creationId xmlns:a16="http://schemas.microsoft.com/office/drawing/2014/main" id="{5CAF15A8-5AF7-4FD6-BB0F-75C3117A6E12}"/>
              </a:ext>
            </a:extLst>
          </p:cNvPr>
          <p:cNvSpPr>
            <a:spLocks noGrp="1"/>
          </p:cNvSpPr>
          <p:nvPr>
            <p:ph idx="1"/>
          </p:nvPr>
        </p:nvSpPr>
        <p:spPr/>
        <p:txBody>
          <a:bodyPr>
            <a:normAutofit lnSpcReduction="10000"/>
          </a:bodyPr>
          <a:lstStyle/>
          <a:p>
            <a:r>
              <a:rPr lang="en-US" b="1" dirty="0">
                <a:solidFill>
                  <a:srgbClr val="7030A0"/>
                </a:solidFill>
              </a:rPr>
              <a:t>Politician</a:t>
            </a:r>
          </a:p>
          <a:p>
            <a:pPr lvl="1"/>
            <a:r>
              <a:rPr lang="en-US" dirty="0"/>
              <a:t>Understand their parliament demography &amp; the comparisons of the votes.</a:t>
            </a:r>
          </a:p>
          <a:p>
            <a:pPr lvl="2"/>
            <a:r>
              <a:rPr lang="en-US" dirty="0"/>
              <a:t>Example: determine </a:t>
            </a:r>
            <a:r>
              <a:rPr lang="en-US" u="sng" dirty="0"/>
              <a:t>which</a:t>
            </a:r>
            <a:r>
              <a:rPr lang="en-US" dirty="0"/>
              <a:t> party has won by </a:t>
            </a:r>
            <a:r>
              <a:rPr lang="en-US" u="sng" dirty="0"/>
              <a:t>demographic information</a:t>
            </a:r>
            <a:r>
              <a:rPr lang="en-US" dirty="0"/>
              <a:t>.</a:t>
            </a:r>
          </a:p>
          <a:p>
            <a:pPr lvl="1"/>
            <a:endParaRPr lang="en-US" dirty="0"/>
          </a:p>
          <a:p>
            <a:r>
              <a:rPr lang="en-US" b="1" dirty="0">
                <a:solidFill>
                  <a:srgbClr val="7030A0"/>
                </a:solidFill>
              </a:rPr>
              <a:t>Public Audience</a:t>
            </a:r>
          </a:p>
          <a:p>
            <a:pPr lvl="1"/>
            <a:r>
              <a:rPr lang="en-US" dirty="0"/>
              <a:t>Understand political condition of the country easier &amp; faster.</a:t>
            </a:r>
          </a:p>
          <a:p>
            <a:pPr lvl="2"/>
            <a:r>
              <a:rPr lang="en-US" u="sng" dirty="0"/>
              <a:t>Tabular</a:t>
            </a:r>
            <a:r>
              <a:rPr lang="en-US" dirty="0"/>
              <a:t> format are </a:t>
            </a:r>
            <a:r>
              <a:rPr lang="en-US" u="sng" dirty="0"/>
              <a:t>overwhelming</a:t>
            </a:r>
            <a:r>
              <a:rPr lang="en-US" dirty="0"/>
              <a:t>.</a:t>
            </a:r>
          </a:p>
          <a:p>
            <a:endParaRPr lang="en-US" dirty="0"/>
          </a:p>
          <a:p>
            <a:r>
              <a:rPr lang="en-US" b="1" dirty="0">
                <a:solidFill>
                  <a:srgbClr val="7030A0"/>
                </a:solidFill>
              </a:rPr>
              <a:t>Data Scientist</a:t>
            </a:r>
          </a:p>
          <a:p>
            <a:pPr lvl="1"/>
            <a:r>
              <a:rPr lang="en-US" dirty="0"/>
              <a:t>Learn relationship between the data faster.</a:t>
            </a:r>
          </a:p>
          <a:p>
            <a:pPr lvl="2"/>
            <a:r>
              <a:rPr lang="en-US" dirty="0"/>
              <a:t>Example: </a:t>
            </a:r>
            <a:r>
              <a:rPr lang="en-US" u="sng" dirty="0"/>
              <a:t>relationship</a:t>
            </a:r>
            <a:r>
              <a:rPr lang="en-US" dirty="0"/>
              <a:t> between </a:t>
            </a:r>
            <a:r>
              <a:rPr lang="en-US" u="sng" dirty="0"/>
              <a:t>vote counts &amp; demographical information</a:t>
            </a:r>
            <a:r>
              <a:rPr lang="en-US" dirty="0"/>
              <a:t>.</a:t>
            </a:r>
          </a:p>
        </p:txBody>
      </p:sp>
    </p:spTree>
    <p:extLst>
      <p:ext uri="{BB962C8B-B14F-4D97-AF65-F5344CB8AC3E}">
        <p14:creationId xmlns:p14="http://schemas.microsoft.com/office/powerpoint/2010/main" val="418072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5921-5E65-4FC1-A35F-D05C6360205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A04FD5E-BEA7-4C87-A1B3-C8B6663E77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469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BA89-EB00-42EB-B7C1-651E0EBC1C8E}"/>
              </a:ext>
            </a:extLst>
          </p:cNvPr>
          <p:cNvSpPr>
            <a:spLocks noGrp="1"/>
          </p:cNvSpPr>
          <p:nvPr>
            <p:ph type="title"/>
          </p:nvPr>
        </p:nvSpPr>
        <p:spPr/>
        <p:txBody>
          <a:bodyPr/>
          <a:lstStyle/>
          <a:p>
            <a:r>
              <a:rPr lang="en-US" dirty="0"/>
              <a:t>Sample Interface</a:t>
            </a:r>
          </a:p>
        </p:txBody>
      </p:sp>
      <p:sp>
        <p:nvSpPr>
          <p:cNvPr id="3" name="Content Placeholder 2">
            <a:extLst>
              <a:ext uri="{FF2B5EF4-FFF2-40B4-BE49-F238E27FC236}">
                <a16:creationId xmlns:a16="http://schemas.microsoft.com/office/drawing/2014/main" id="{1A83256D-6AAC-44B5-A1EE-393932036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378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E701-81E4-4882-A4CF-044B198853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FE1DFB-4565-43F5-B6C1-C8FCB1DEBD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0389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425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Introduction</vt:lpstr>
      <vt:lpstr>Problem Statement</vt:lpstr>
      <vt:lpstr>Objective</vt:lpstr>
      <vt:lpstr>PowerPoint Presentation</vt:lpstr>
      <vt:lpstr>Scope</vt:lpstr>
      <vt:lpstr>Significance</vt:lpstr>
      <vt:lpstr>Methodology</vt:lpstr>
      <vt:lpstr>Sample Interface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MUHAMMAD NADZMI BIN MOHAMED IDZHAM MUHAMMAD NADZMI BIN MOHAMED IDZHAM</dc:creator>
  <cp:lastModifiedBy>MUHAMMAD NADZMI BIN MOHAMED IDZHAM MUHAMMAD NADZMI BIN MOHAMED IDZHAM</cp:lastModifiedBy>
  <cp:revision>8</cp:revision>
  <dcterms:created xsi:type="dcterms:W3CDTF">2018-07-12T04:59:05Z</dcterms:created>
  <dcterms:modified xsi:type="dcterms:W3CDTF">2018-07-12T10:24:19Z</dcterms:modified>
</cp:coreProperties>
</file>