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880B4-DF93-5D19-3D97-772DA01A72F6}" v="816" dt="2024-04-22T16:18:16.405"/>
    <p1510:client id="{A6E64062-E482-4CA6-D6C6-7C750CC029EF}" v="104" dt="2024-04-22T15:17:32.227"/>
    <p1510:client id="{E14BDEEC-D0F2-DBED-B25B-C36CD28251BA}" v="4" dt="2024-04-22T23:10:04.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55DB3-7A19-4E49-AEA3-806E382BD4B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B2047CD-9DD2-8AE6-AEAB-23D19C755FF6}"/>
              </a:ext>
            </a:extLst>
          </p:cNvPr>
          <p:cNvGrpSpPr>
            <a:grpSpLocks noChangeAspect="1"/>
          </p:cNvGrpSpPr>
          <p:nvPr/>
        </p:nvGrpSpPr>
        <p:grpSpPr>
          <a:xfrm>
            <a:off x="624882" y="1341161"/>
            <a:ext cx="1012301" cy="1012297"/>
            <a:chOff x="0" y="0"/>
            <a:chExt cx="6350000" cy="6349975"/>
          </a:xfrm>
        </p:grpSpPr>
        <p:sp>
          <p:nvSpPr>
            <p:cNvPr id="3" name="Freeform 3">
              <a:extLst>
                <a:ext uri="{FF2B5EF4-FFF2-40B4-BE49-F238E27FC236}">
                  <a16:creationId xmlns:a16="http://schemas.microsoft.com/office/drawing/2014/main" id="{3D595ABA-3588-4803-4CD3-C4928B2F6432}"/>
                </a:ext>
              </a:extLst>
            </p:cNvPr>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a:solidFill>
                <a:srgbClr val="000000"/>
              </a:solidFill>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grpSp>
        <p:nvGrpSpPr>
          <p:cNvPr id="4" name="Group 4">
            <a:extLst>
              <a:ext uri="{FF2B5EF4-FFF2-40B4-BE49-F238E27FC236}">
                <a16:creationId xmlns:a16="http://schemas.microsoft.com/office/drawing/2014/main" id="{52190393-E52D-183B-73B5-D4B2C54A26DB}"/>
              </a:ext>
            </a:extLst>
          </p:cNvPr>
          <p:cNvGrpSpPr/>
          <p:nvPr/>
        </p:nvGrpSpPr>
        <p:grpSpPr>
          <a:xfrm>
            <a:off x="1981830" y="1608702"/>
            <a:ext cx="3979842" cy="1295986"/>
            <a:chOff x="0" y="0"/>
            <a:chExt cx="11782940" cy="3836968"/>
          </a:xfrm>
        </p:grpSpPr>
        <p:sp>
          <p:nvSpPr>
            <p:cNvPr id="5" name="Freeform 5">
              <a:extLst>
                <a:ext uri="{FF2B5EF4-FFF2-40B4-BE49-F238E27FC236}">
                  <a16:creationId xmlns:a16="http://schemas.microsoft.com/office/drawing/2014/main" id="{9959D50A-C16C-4E66-4D4E-9A06F69872F0}"/>
                </a:ext>
              </a:extLst>
            </p:cNvPr>
            <p:cNvSpPr/>
            <p:nvPr/>
          </p:nvSpPr>
          <p:spPr>
            <a:xfrm>
              <a:off x="0" y="0"/>
              <a:ext cx="11782940" cy="3836968"/>
            </a:xfrm>
            <a:custGeom>
              <a:avLst/>
              <a:gdLst/>
              <a:ahLst/>
              <a:cxnLst/>
              <a:rect l="l" t="t" r="r" b="b"/>
              <a:pathLst>
                <a:path w="11782940" h="3836968">
                  <a:moveTo>
                    <a:pt x="11478140" y="0"/>
                  </a:moveTo>
                  <a:lnTo>
                    <a:pt x="304800" y="0"/>
                  </a:lnTo>
                  <a:cubicBezTo>
                    <a:pt x="135890" y="0"/>
                    <a:pt x="0" y="135890"/>
                    <a:pt x="0" y="304800"/>
                  </a:cubicBezTo>
                  <a:lnTo>
                    <a:pt x="0" y="3532168"/>
                  </a:lnTo>
                  <a:cubicBezTo>
                    <a:pt x="0" y="3701078"/>
                    <a:pt x="135890" y="3836968"/>
                    <a:pt x="304800" y="3836968"/>
                  </a:cubicBezTo>
                  <a:lnTo>
                    <a:pt x="11478140" y="3836968"/>
                  </a:lnTo>
                  <a:cubicBezTo>
                    <a:pt x="11647050" y="3836968"/>
                    <a:pt x="11782940" y="3701078"/>
                    <a:pt x="11782940" y="3532168"/>
                  </a:cubicBezTo>
                  <a:lnTo>
                    <a:pt x="11782940" y="304800"/>
                  </a:lnTo>
                  <a:cubicBezTo>
                    <a:pt x="11782940" y="135890"/>
                    <a:pt x="11647050" y="0"/>
                    <a:pt x="11478140" y="0"/>
                  </a:cubicBezTo>
                  <a:close/>
                </a:path>
              </a:pathLst>
            </a:custGeom>
            <a:solidFill>
              <a:srgbClr val="EDF0F2"/>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grpSp>
        <p:nvGrpSpPr>
          <p:cNvPr id="6" name="Group 6">
            <a:extLst>
              <a:ext uri="{FF2B5EF4-FFF2-40B4-BE49-F238E27FC236}">
                <a16:creationId xmlns:a16="http://schemas.microsoft.com/office/drawing/2014/main" id="{12A5A100-1D9D-1120-4B0D-ACD1BC6A0826}"/>
              </a:ext>
            </a:extLst>
          </p:cNvPr>
          <p:cNvGrpSpPr/>
          <p:nvPr/>
        </p:nvGrpSpPr>
        <p:grpSpPr>
          <a:xfrm>
            <a:off x="6094344" y="1529626"/>
            <a:ext cx="5795743" cy="1414599"/>
            <a:chOff x="-244757" y="-223473"/>
            <a:chExt cx="17159199" cy="4188140"/>
          </a:xfrm>
        </p:grpSpPr>
        <p:sp>
          <p:nvSpPr>
            <p:cNvPr id="7" name="Freeform 7">
              <a:extLst>
                <a:ext uri="{FF2B5EF4-FFF2-40B4-BE49-F238E27FC236}">
                  <a16:creationId xmlns:a16="http://schemas.microsoft.com/office/drawing/2014/main" id="{1B353892-368B-6035-3059-58E027F3118E}"/>
                </a:ext>
              </a:extLst>
            </p:cNvPr>
            <p:cNvSpPr/>
            <p:nvPr/>
          </p:nvSpPr>
          <p:spPr>
            <a:xfrm>
              <a:off x="-244757" y="-223473"/>
              <a:ext cx="17159199" cy="4188140"/>
            </a:xfrm>
            <a:custGeom>
              <a:avLst/>
              <a:gdLst/>
              <a:ahLst/>
              <a:cxnLst/>
              <a:rect l="l" t="t" r="r" b="b"/>
              <a:pathLst>
                <a:path w="16648404" h="3836968">
                  <a:moveTo>
                    <a:pt x="16343604" y="0"/>
                  </a:moveTo>
                  <a:lnTo>
                    <a:pt x="304800" y="0"/>
                  </a:lnTo>
                  <a:cubicBezTo>
                    <a:pt x="135890" y="0"/>
                    <a:pt x="0" y="135890"/>
                    <a:pt x="0" y="304800"/>
                  </a:cubicBezTo>
                  <a:lnTo>
                    <a:pt x="0" y="3532168"/>
                  </a:lnTo>
                  <a:cubicBezTo>
                    <a:pt x="0" y="3701078"/>
                    <a:pt x="135890" y="3836968"/>
                    <a:pt x="304800" y="3836968"/>
                  </a:cubicBezTo>
                  <a:lnTo>
                    <a:pt x="16343604" y="3836968"/>
                  </a:lnTo>
                  <a:cubicBezTo>
                    <a:pt x="16512513" y="3836968"/>
                    <a:pt x="16648404" y="3701078"/>
                    <a:pt x="16648404" y="3532168"/>
                  </a:cubicBezTo>
                  <a:lnTo>
                    <a:pt x="16648404" y="304800"/>
                  </a:lnTo>
                  <a:cubicBezTo>
                    <a:pt x="16648404" y="135890"/>
                    <a:pt x="16512513" y="0"/>
                    <a:pt x="16343604" y="0"/>
                  </a:cubicBezTo>
                  <a:close/>
                </a:path>
              </a:pathLst>
            </a:custGeom>
            <a:solidFill>
              <a:srgbClr val="EDF0F2"/>
            </a:solidFill>
          </p:spPr>
          <p:txBody>
            <a:bodyPr lIns="91440" tIns="45720" rIns="91440" bIns="4572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a:latin typeface="Sitka Text"/>
                <a:ea typeface="+mn-lt"/>
                <a:cs typeface="+mn-lt"/>
              </a:endParaRPr>
            </a:p>
            <a:p>
              <a:r>
                <a:rPr lang="en-US">
                  <a:latin typeface="Sitka Heading"/>
                  <a:ea typeface="+mn-lt"/>
                  <a:cs typeface="+mn-lt"/>
                </a:rPr>
                <a:t>Tia </a:t>
              </a:r>
              <a:r>
                <a:rPr lang="en-US">
                  <a:latin typeface="Calibri"/>
                  <a:ea typeface="+mn-lt"/>
                  <a:cs typeface="+mn-lt"/>
                </a:rPr>
                <a:t>works</a:t>
              </a:r>
              <a:r>
                <a:rPr lang="en-US">
                  <a:ea typeface="+mn-lt"/>
                  <a:cs typeface="+mn-lt"/>
                </a:rPr>
                <a:t> as a retail analyst for a </a:t>
              </a:r>
              <a:r>
                <a:rPr lang="en-US" err="1">
                  <a:ea typeface="+mn-lt"/>
                  <a:cs typeface="+mn-lt"/>
                </a:rPr>
                <a:t>Kiehls</a:t>
              </a:r>
              <a:r>
                <a:rPr lang="en-US">
                  <a:ea typeface="+mn-lt"/>
                  <a:cs typeface="+mn-lt"/>
                </a:rPr>
                <a:t> skincare  company and is responsible for monitoring market trends, competitor analysis, and sales performance.</a:t>
              </a:r>
            </a:p>
            <a:p>
              <a:endParaRPr lang="en-US">
                <a:latin typeface="Sitka Heading"/>
                <a:cs typeface="Calibri"/>
              </a:endParaRPr>
            </a:p>
            <a:p>
              <a:endParaRPr lang="en-US">
                <a:latin typeface="Sitka Heading"/>
                <a:cs typeface="Calibri"/>
              </a:endParaRPr>
            </a:p>
          </p:txBody>
        </p:sp>
      </p:grpSp>
      <p:grpSp>
        <p:nvGrpSpPr>
          <p:cNvPr id="8" name="Group 8">
            <a:extLst>
              <a:ext uri="{FF2B5EF4-FFF2-40B4-BE49-F238E27FC236}">
                <a16:creationId xmlns:a16="http://schemas.microsoft.com/office/drawing/2014/main" id="{3EF0B95F-5307-1D9F-8419-F014BF1922D5}"/>
              </a:ext>
            </a:extLst>
          </p:cNvPr>
          <p:cNvGrpSpPr/>
          <p:nvPr/>
        </p:nvGrpSpPr>
        <p:grpSpPr>
          <a:xfrm>
            <a:off x="338457" y="3276702"/>
            <a:ext cx="5623215" cy="1454736"/>
            <a:chOff x="-153841" y="177510"/>
            <a:chExt cx="18513935" cy="4789588"/>
          </a:xfrm>
        </p:grpSpPr>
        <p:sp>
          <p:nvSpPr>
            <p:cNvPr id="9" name="Freeform 9">
              <a:extLst>
                <a:ext uri="{FF2B5EF4-FFF2-40B4-BE49-F238E27FC236}">
                  <a16:creationId xmlns:a16="http://schemas.microsoft.com/office/drawing/2014/main" id="{EF87F737-0426-5F8E-FC68-B16FD94BF771}"/>
                </a:ext>
              </a:extLst>
            </p:cNvPr>
            <p:cNvSpPr/>
            <p:nvPr/>
          </p:nvSpPr>
          <p:spPr>
            <a:xfrm>
              <a:off x="-153841" y="177510"/>
              <a:ext cx="18513935" cy="4789588"/>
            </a:xfrm>
            <a:custGeom>
              <a:avLst/>
              <a:gdLst/>
              <a:ahLst/>
              <a:cxnLst/>
              <a:rect l="l" t="t" r="r" b="b"/>
              <a:pathLst>
                <a:path w="18513935" h="4789589">
                  <a:moveTo>
                    <a:pt x="18209135" y="0"/>
                  </a:moveTo>
                  <a:lnTo>
                    <a:pt x="304800" y="0"/>
                  </a:lnTo>
                  <a:cubicBezTo>
                    <a:pt x="135890" y="0"/>
                    <a:pt x="0" y="135890"/>
                    <a:pt x="0" y="304800"/>
                  </a:cubicBezTo>
                  <a:lnTo>
                    <a:pt x="0" y="4484789"/>
                  </a:lnTo>
                  <a:cubicBezTo>
                    <a:pt x="0" y="4653699"/>
                    <a:pt x="135890" y="4789589"/>
                    <a:pt x="304800" y="4789589"/>
                  </a:cubicBezTo>
                  <a:lnTo>
                    <a:pt x="18209135" y="4789589"/>
                  </a:lnTo>
                  <a:cubicBezTo>
                    <a:pt x="18378046" y="4789589"/>
                    <a:pt x="18513935" y="4653699"/>
                    <a:pt x="18513935" y="4484789"/>
                  </a:cubicBezTo>
                  <a:lnTo>
                    <a:pt x="18513935" y="304800"/>
                  </a:lnTo>
                  <a:cubicBezTo>
                    <a:pt x="18513935" y="135890"/>
                    <a:pt x="18378046" y="0"/>
                    <a:pt x="18209135" y="0"/>
                  </a:cubicBezTo>
                  <a:close/>
                </a:path>
              </a:pathLst>
            </a:custGeom>
            <a:solidFill>
              <a:srgbClr val="EDF0F2"/>
            </a:solidFill>
          </p:spPr>
          <p:txBody>
            <a:bodyPr lIns="91440" tIns="45720" rIns="91440" bIns="4572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285750" indent="-285750">
                <a:buFont typeface="Wingdings"/>
                <a:buChar char="q"/>
              </a:pPr>
              <a:endParaRPr lang="en-US" sz="1400">
                <a:latin typeface="Sitka Heading"/>
                <a:ea typeface="Calibri"/>
                <a:cs typeface="Calibri"/>
              </a:endParaRPr>
            </a:p>
            <a:p>
              <a:pPr marL="285750" indent="-285750">
                <a:buFont typeface="Wingdings"/>
                <a:buChar char="q"/>
              </a:pPr>
              <a:r>
                <a:rPr lang="en-US" sz="1400">
                  <a:latin typeface="Sitka Heading"/>
                  <a:cs typeface="Calibri"/>
                </a:rPr>
                <a:t>Wants to increase visibility of her content to target demographics to increase customer engagement</a:t>
              </a:r>
            </a:p>
            <a:p>
              <a:pPr marL="285750" indent="-285750">
                <a:buFont typeface="Wingdings"/>
                <a:buChar char="q"/>
              </a:pPr>
              <a:r>
                <a:rPr lang="en-US" sz="1400">
                  <a:latin typeface="Sitka Heading"/>
                  <a:cs typeface="Calibri"/>
                </a:rPr>
                <a:t>Compare products based on marketable attributes</a:t>
              </a:r>
            </a:p>
            <a:p>
              <a:pPr marL="285750" indent="-285750">
                <a:buFont typeface="Wingdings"/>
                <a:buChar char="q"/>
              </a:pPr>
              <a:r>
                <a:rPr lang="en-US" sz="1400">
                  <a:latin typeface="Sitka Heading"/>
                  <a:cs typeface="Calibri"/>
                </a:rPr>
                <a:t>Advertise her product effectively</a:t>
              </a:r>
            </a:p>
            <a:p>
              <a:pPr marL="285750" indent="-285750">
                <a:buFont typeface="Wingdings"/>
                <a:buChar char="q"/>
              </a:pPr>
              <a:endParaRPr lang="en-US" sz="1400">
                <a:cs typeface="Calibri"/>
              </a:endParaRPr>
            </a:p>
          </p:txBody>
        </p:sp>
      </p:grpSp>
      <p:grpSp>
        <p:nvGrpSpPr>
          <p:cNvPr id="10" name="Group 10">
            <a:extLst>
              <a:ext uri="{FF2B5EF4-FFF2-40B4-BE49-F238E27FC236}">
                <a16:creationId xmlns:a16="http://schemas.microsoft.com/office/drawing/2014/main" id="{13DF8017-A8A3-6907-07B7-00051B242C2E}"/>
              </a:ext>
            </a:extLst>
          </p:cNvPr>
          <p:cNvGrpSpPr/>
          <p:nvPr/>
        </p:nvGrpSpPr>
        <p:grpSpPr>
          <a:xfrm>
            <a:off x="385183" y="5005273"/>
            <a:ext cx="11415047" cy="1524512"/>
            <a:chOff x="0" y="0"/>
            <a:chExt cx="37583024" cy="5019321"/>
          </a:xfrm>
        </p:grpSpPr>
        <p:sp>
          <p:nvSpPr>
            <p:cNvPr id="11" name="Freeform 11">
              <a:extLst>
                <a:ext uri="{FF2B5EF4-FFF2-40B4-BE49-F238E27FC236}">
                  <a16:creationId xmlns:a16="http://schemas.microsoft.com/office/drawing/2014/main" id="{93196E83-70AC-9AFF-206D-3850981DE6AA}"/>
                </a:ext>
              </a:extLst>
            </p:cNvPr>
            <p:cNvSpPr/>
            <p:nvPr/>
          </p:nvSpPr>
          <p:spPr>
            <a:xfrm>
              <a:off x="0" y="0"/>
              <a:ext cx="37583024" cy="5019321"/>
            </a:xfrm>
            <a:custGeom>
              <a:avLst/>
              <a:gdLst/>
              <a:ahLst/>
              <a:cxnLst/>
              <a:rect l="l" t="t" r="r" b="b"/>
              <a:pathLst>
                <a:path w="37583024" h="5019321">
                  <a:moveTo>
                    <a:pt x="37278224" y="0"/>
                  </a:moveTo>
                  <a:lnTo>
                    <a:pt x="304800" y="0"/>
                  </a:lnTo>
                  <a:cubicBezTo>
                    <a:pt x="135890" y="0"/>
                    <a:pt x="0" y="135890"/>
                    <a:pt x="0" y="304800"/>
                  </a:cubicBezTo>
                  <a:lnTo>
                    <a:pt x="0" y="4714521"/>
                  </a:lnTo>
                  <a:cubicBezTo>
                    <a:pt x="0" y="4883431"/>
                    <a:pt x="135890" y="5019321"/>
                    <a:pt x="304800" y="5019321"/>
                  </a:cubicBezTo>
                  <a:lnTo>
                    <a:pt x="37278224" y="5019321"/>
                  </a:lnTo>
                  <a:cubicBezTo>
                    <a:pt x="37447134" y="5019321"/>
                    <a:pt x="37583024" y="4883431"/>
                    <a:pt x="37583024" y="4714521"/>
                  </a:cubicBezTo>
                  <a:lnTo>
                    <a:pt x="37583024" y="304800"/>
                  </a:lnTo>
                  <a:cubicBezTo>
                    <a:pt x="37583024" y="135890"/>
                    <a:pt x="37447134" y="0"/>
                    <a:pt x="37278224" y="0"/>
                  </a:cubicBezTo>
                  <a:close/>
                </a:path>
              </a:pathLst>
            </a:custGeom>
            <a:solidFill>
              <a:srgbClr val="EDF0F2"/>
            </a:solidFill>
          </p:spPr>
          <p:txBody>
            <a:bodyPr lIns="91440" tIns="45720" rIns="91440" bIns="4572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1800">
                <a:latin typeface="Sitka Heading"/>
                <a:cs typeface="Calibri"/>
              </a:endParaRPr>
            </a:p>
            <a:p>
              <a:r>
                <a:rPr lang="en-US" sz="1600">
                  <a:ea typeface="+mn-lt"/>
                  <a:cs typeface="+mn-lt"/>
                </a:rPr>
                <a:t>Using skincare data to deliver targeted and personalized marketing campaigns, promotions, and product recommendations can improve customer satisfaction, retention, and loyalty, ultimately driving sales and revenue growth. It also gives her the opportunity to see changes of customer interaction when putting out certain marketing for </a:t>
              </a:r>
              <a:r>
                <a:rPr lang="en-US" sz="1600" err="1">
                  <a:ea typeface="+mn-lt"/>
                  <a:cs typeface="+mn-lt"/>
                </a:rPr>
                <a:t>Kiehls</a:t>
              </a:r>
              <a:r>
                <a:rPr lang="en-US" sz="1600">
                  <a:ea typeface="+mn-lt"/>
                  <a:cs typeface="+mn-lt"/>
                </a:rPr>
                <a:t> products and monitor competitors for certain products that are marked with the same benefits. </a:t>
              </a:r>
              <a:endParaRPr lang="en-US" sz="1600">
                <a:cs typeface="Calibri"/>
              </a:endParaRPr>
            </a:p>
            <a:p>
              <a:endParaRPr lang="en-US"/>
            </a:p>
          </p:txBody>
        </p:sp>
      </p:grpSp>
      <p:grpSp>
        <p:nvGrpSpPr>
          <p:cNvPr id="12" name="Group 12">
            <a:extLst>
              <a:ext uri="{FF2B5EF4-FFF2-40B4-BE49-F238E27FC236}">
                <a16:creationId xmlns:a16="http://schemas.microsoft.com/office/drawing/2014/main" id="{01793441-A087-5C73-B1EB-7CFE05DED98C}"/>
              </a:ext>
            </a:extLst>
          </p:cNvPr>
          <p:cNvGrpSpPr/>
          <p:nvPr/>
        </p:nvGrpSpPr>
        <p:grpSpPr>
          <a:xfrm>
            <a:off x="6166231" y="3107769"/>
            <a:ext cx="5680724" cy="1735093"/>
            <a:chOff x="165674" y="-378686"/>
            <a:chExt cx="18502102" cy="5127891"/>
          </a:xfrm>
        </p:grpSpPr>
        <p:sp>
          <p:nvSpPr>
            <p:cNvPr id="13" name="Freeform 13">
              <a:extLst>
                <a:ext uri="{FF2B5EF4-FFF2-40B4-BE49-F238E27FC236}">
                  <a16:creationId xmlns:a16="http://schemas.microsoft.com/office/drawing/2014/main" id="{29221374-08D3-4764-CFCD-430D75BEB03D}"/>
                </a:ext>
              </a:extLst>
            </p:cNvPr>
            <p:cNvSpPr/>
            <p:nvPr/>
          </p:nvSpPr>
          <p:spPr>
            <a:xfrm>
              <a:off x="165674" y="-378686"/>
              <a:ext cx="18502102" cy="5127891"/>
            </a:xfrm>
            <a:custGeom>
              <a:avLst/>
              <a:gdLst/>
              <a:ahLst/>
              <a:cxnLst/>
              <a:rect l="l" t="t" r="r" b="b"/>
              <a:pathLst>
                <a:path w="18513935" h="4789589">
                  <a:moveTo>
                    <a:pt x="18209135" y="0"/>
                  </a:moveTo>
                  <a:lnTo>
                    <a:pt x="304800" y="0"/>
                  </a:lnTo>
                  <a:cubicBezTo>
                    <a:pt x="135890" y="0"/>
                    <a:pt x="0" y="135890"/>
                    <a:pt x="0" y="304800"/>
                  </a:cubicBezTo>
                  <a:lnTo>
                    <a:pt x="0" y="4484789"/>
                  </a:lnTo>
                  <a:cubicBezTo>
                    <a:pt x="0" y="4653699"/>
                    <a:pt x="135890" y="4789589"/>
                    <a:pt x="304800" y="4789589"/>
                  </a:cubicBezTo>
                  <a:lnTo>
                    <a:pt x="18209135" y="4789589"/>
                  </a:lnTo>
                  <a:cubicBezTo>
                    <a:pt x="18378046" y="4789589"/>
                    <a:pt x="18513935" y="4653699"/>
                    <a:pt x="18513935" y="4484789"/>
                  </a:cubicBezTo>
                  <a:lnTo>
                    <a:pt x="18513935" y="304800"/>
                  </a:lnTo>
                  <a:cubicBezTo>
                    <a:pt x="18513935" y="135890"/>
                    <a:pt x="18378046" y="0"/>
                    <a:pt x="18209135" y="0"/>
                  </a:cubicBezTo>
                  <a:close/>
                </a:path>
              </a:pathLst>
            </a:custGeom>
            <a:solidFill>
              <a:srgbClr val="EDF0F2"/>
            </a:solidFill>
          </p:spPr>
          <p:txBody>
            <a:bodyPr lIns="91440" tIns="45720" rIns="91440" bIns="4572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171450" indent="-171450">
                <a:buFont typeface="Wingdings"/>
                <a:buChar char="q"/>
              </a:pPr>
              <a:endParaRPr lang="en-US" sz="1400">
                <a:latin typeface="Sitka Heading"/>
                <a:cs typeface="Calibri"/>
              </a:endParaRPr>
            </a:p>
            <a:p>
              <a:pPr marL="171450" indent="-171450">
                <a:buFont typeface="Wingdings"/>
                <a:buChar char="q"/>
              </a:pPr>
              <a:r>
                <a:rPr lang="en-US" sz="1050">
                  <a:ea typeface="+mn-lt"/>
                  <a:cs typeface="+mn-lt"/>
                </a:rPr>
                <a:t>Sarah frequently experiences creative blocks, making it challenging to come up with innovative advertising campaigns, product ideas</a:t>
              </a:r>
              <a:r>
                <a:rPr lang="en-US" sz="1050">
                  <a:solidFill>
                    <a:srgbClr val="ECECEC"/>
                  </a:solidFill>
                  <a:ea typeface="+mn-lt"/>
                  <a:cs typeface="+mn-lt"/>
                </a:rPr>
                <a:t> </a:t>
              </a:r>
              <a:endParaRPr lang="en-US" sz="1050">
                <a:latin typeface="Sitka Heading"/>
                <a:cs typeface="Calibri"/>
              </a:endParaRPr>
            </a:p>
            <a:p>
              <a:pPr marL="171450" indent="-171450">
                <a:buFont typeface="Wingdings"/>
                <a:buChar char="q"/>
              </a:pPr>
              <a:endParaRPr lang="en-US" sz="1050">
                <a:latin typeface="Sitka Heading"/>
                <a:cs typeface="Calibri"/>
              </a:endParaRPr>
            </a:p>
            <a:p>
              <a:pPr marL="171450" indent="-171450">
                <a:buFont typeface="Wingdings"/>
                <a:buChar char="q"/>
              </a:pPr>
              <a:r>
                <a:rPr lang="en-US" sz="1050">
                  <a:ea typeface="+mn-lt"/>
                  <a:cs typeface="+mn-lt"/>
                </a:rPr>
                <a:t>Tia face difficulty understanding the preferences, needs, and behaviors of Kiehl's target audience, leading to ineffective </a:t>
              </a:r>
              <a:r>
                <a:rPr lang="en-US" sz="1050">
                  <a:solidFill>
                    <a:srgbClr val="000000"/>
                  </a:solidFill>
                  <a:ea typeface="+mn-lt"/>
                  <a:cs typeface="+mn-lt"/>
                </a:rPr>
                <a:t>targeting </a:t>
              </a:r>
              <a:r>
                <a:rPr lang="en-US" sz="1050">
                  <a:ea typeface="+mn-lt"/>
                  <a:cs typeface="+mn-lt"/>
                </a:rPr>
                <a:t>and messaging in skincare product development and marketing efforts.</a:t>
              </a:r>
              <a:endParaRPr lang="en-US" sz="1050">
                <a:latin typeface="Sitka Heading"/>
                <a:ea typeface="+mn-lt"/>
                <a:cs typeface="+mn-lt"/>
              </a:endParaRPr>
            </a:p>
            <a:p>
              <a:pPr marL="171450" indent="-171450">
                <a:buFont typeface="Wingdings"/>
                <a:buChar char="q"/>
              </a:pPr>
              <a:r>
                <a:rPr lang="en-US" sz="1050">
                  <a:ea typeface="+mn-lt"/>
                  <a:cs typeface="+mn-lt"/>
                </a:rPr>
                <a:t>Tia  needs to conduct comprehensive competitive analysis in the skincare industry, making it difficult for Kiehl's to stay ahead of competitors, identify market gaps, and capitalize on emerging trends.</a:t>
              </a:r>
              <a:endParaRPr lang="en-US" sz="1050">
                <a:latin typeface="Calibri"/>
                <a:cs typeface="Calibri"/>
              </a:endParaRPr>
            </a:p>
            <a:p>
              <a:pPr marL="171450" indent="-171450">
                <a:buFont typeface="Wingdings"/>
                <a:buChar char="q"/>
              </a:pPr>
              <a:endParaRPr lang="en-US">
                <a:solidFill>
                  <a:srgbClr val="000000"/>
                </a:solidFill>
                <a:latin typeface="Sitka Heading"/>
                <a:cs typeface="Calibri"/>
              </a:endParaRPr>
            </a:p>
            <a:p>
              <a:pPr marL="171450" indent="-171450">
                <a:buFont typeface="Wingdings"/>
                <a:buChar char="q"/>
              </a:pPr>
              <a:endParaRPr lang="en-US">
                <a:solidFill>
                  <a:srgbClr val="D1D5DB"/>
                </a:solidFill>
                <a:cs typeface="Calibri"/>
              </a:endParaRPr>
            </a:p>
            <a:p>
              <a:pPr marL="171450" indent="-171450">
                <a:buFont typeface="Wingdings"/>
                <a:buChar char="q"/>
              </a:pPr>
              <a:endParaRPr lang="en-US" sz="800">
                <a:cs typeface="Calibri"/>
              </a:endParaRPr>
            </a:p>
          </p:txBody>
        </p:sp>
      </p:grpSp>
      <p:sp>
        <p:nvSpPr>
          <p:cNvPr id="14" name="TextBox 14">
            <a:extLst>
              <a:ext uri="{FF2B5EF4-FFF2-40B4-BE49-F238E27FC236}">
                <a16:creationId xmlns:a16="http://schemas.microsoft.com/office/drawing/2014/main" id="{B517F394-AEA6-AF9E-C0B2-CA40F9C1DE1F}"/>
              </a:ext>
            </a:extLst>
          </p:cNvPr>
          <p:cNvSpPr txBox="1"/>
          <p:nvPr/>
        </p:nvSpPr>
        <p:spPr>
          <a:xfrm>
            <a:off x="2193733" y="1530107"/>
            <a:ext cx="1070276" cy="207493"/>
          </a:xfrm>
          <a:prstGeom prst="rect">
            <a:avLst/>
          </a:prstGeom>
          <a:solidFill>
            <a:schemeClr val="accent6"/>
          </a:solidFill>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680"/>
              </a:lnSpc>
              <a:spcBef>
                <a:spcPct val="0"/>
              </a:spcBef>
            </a:pPr>
            <a:r>
              <a:rPr lang="en-US" sz="1200">
                <a:solidFill>
                  <a:srgbClr val="FFFFFF"/>
                </a:solidFill>
                <a:latin typeface="DM Sans Bold"/>
              </a:rPr>
              <a:t>Key A</a:t>
            </a:r>
            <a:r>
              <a:rPr lang="en-US" sz="1200" u="none">
                <a:solidFill>
                  <a:srgbClr val="FFFFFF"/>
                </a:solidFill>
                <a:latin typeface="DM Sans Bold"/>
              </a:rPr>
              <a:t>ttribute</a:t>
            </a:r>
          </a:p>
        </p:txBody>
      </p:sp>
      <p:sp>
        <p:nvSpPr>
          <p:cNvPr id="15" name="TextBox 15">
            <a:extLst>
              <a:ext uri="{FF2B5EF4-FFF2-40B4-BE49-F238E27FC236}">
                <a16:creationId xmlns:a16="http://schemas.microsoft.com/office/drawing/2014/main" id="{305CFB11-F29B-362F-1DD9-E3B103768576}"/>
              </a:ext>
            </a:extLst>
          </p:cNvPr>
          <p:cNvSpPr txBox="1"/>
          <p:nvPr/>
        </p:nvSpPr>
        <p:spPr>
          <a:xfrm>
            <a:off x="625950" y="3107869"/>
            <a:ext cx="535138" cy="207493"/>
          </a:xfrm>
          <a:prstGeom prst="rect">
            <a:avLst/>
          </a:prstGeom>
          <a:solidFill>
            <a:schemeClr val="accent6"/>
          </a:solidFill>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680"/>
              </a:lnSpc>
              <a:spcBef>
                <a:spcPct val="0"/>
              </a:spcBef>
            </a:pPr>
            <a:r>
              <a:rPr lang="en-US" sz="1200">
                <a:solidFill>
                  <a:srgbClr val="FFFFFF"/>
                </a:solidFill>
                <a:latin typeface="DM Sans Bold"/>
              </a:rPr>
              <a:t>Needs</a:t>
            </a:r>
          </a:p>
        </p:txBody>
      </p:sp>
      <p:sp>
        <p:nvSpPr>
          <p:cNvPr id="16" name="TextBox 16">
            <a:extLst>
              <a:ext uri="{FF2B5EF4-FFF2-40B4-BE49-F238E27FC236}">
                <a16:creationId xmlns:a16="http://schemas.microsoft.com/office/drawing/2014/main" id="{E084A5D0-420D-6FB8-E5BB-70743AA0B348}"/>
              </a:ext>
            </a:extLst>
          </p:cNvPr>
          <p:cNvSpPr txBox="1"/>
          <p:nvPr/>
        </p:nvSpPr>
        <p:spPr>
          <a:xfrm>
            <a:off x="599723" y="4890355"/>
            <a:ext cx="1117711" cy="207493"/>
          </a:xfrm>
          <a:prstGeom prst="rect">
            <a:avLst/>
          </a:prstGeom>
          <a:solidFill>
            <a:schemeClr val="accent6"/>
          </a:solidFill>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680"/>
              </a:lnSpc>
              <a:spcBef>
                <a:spcPct val="0"/>
              </a:spcBef>
            </a:pPr>
            <a:r>
              <a:rPr lang="en-US" sz="1200">
                <a:solidFill>
                  <a:srgbClr val="FFFFFF"/>
                </a:solidFill>
                <a:latin typeface="DM Sans Bold"/>
              </a:rPr>
              <a:t>Opportunities</a:t>
            </a:r>
          </a:p>
        </p:txBody>
      </p:sp>
      <p:sp>
        <p:nvSpPr>
          <p:cNvPr id="17" name="TextBox 17">
            <a:extLst>
              <a:ext uri="{FF2B5EF4-FFF2-40B4-BE49-F238E27FC236}">
                <a16:creationId xmlns:a16="http://schemas.microsoft.com/office/drawing/2014/main" id="{12D45C20-3EA3-CFFE-1941-07BEDA04E31B}"/>
              </a:ext>
            </a:extLst>
          </p:cNvPr>
          <p:cNvSpPr txBox="1"/>
          <p:nvPr/>
        </p:nvSpPr>
        <p:spPr>
          <a:xfrm>
            <a:off x="6421056" y="3107869"/>
            <a:ext cx="889727" cy="207493"/>
          </a:xfrm>
          <a:prstGeom prst="rect">
            <a:avLst/>
          </a:prstGeom>
          <a:solidFill>
            <a:schemeClr val="accent6"/>
          </a:solidFill>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680"/>
              </a:lnSpc>
              <a:spcBef>
                <a:spcPct val="0"/>
              </a:spcBef>
            </a:pPr>
            <a:r>
              <a:rPr lang="en-US" sz="1200">
                <a:solidFill>
                  <a:srgbClr val="FFFFFF"/>
                </a:solidFill>
                <a:latin typeface="DM Sans Bold"/>
              </a:rPr>
              <a:t>Challenges</a:t>
            </a:r>
          </a:p>
        </p:txBody>
      </p:sp>
      <p:sp>
        <p:nvSpPr>
          <p:cNvPr id="18" name="TextBox 18">
            <a:extLst>
              <a:ext uri="{FF2B5EF4-FFF2-40B4-BE49-F238E27FC236}">
                <a16:creationId xmlns:a16="http://schemas.microsoft.com/office/drawing/2014/main" id="{8B0E319E-9803-A12E-82E1-C01147E09B08}"/>
              </a:ext>
            </a:extLst>
          </p:cNvPr>
          <p:cNvSpPr txBox="1"/>
          <p:nvPr/>
        </p:nvSpPr>
        <p:spPr>
          <a:xfrm>
            <a:off x="6421056" y="1490189"/>
            <a:ext cx="1389217" cy="207493"/>
          </a:xfrm>
          <a:prstGeom prst="rect">
            <a:avLst/>
          </a:prstGeom>
          <a:solidFill>
            <a:schemeClr val="accent6"/>
          </a:solidFill>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680"/>
              </a:lnSpc>
              <a:spcBef>
                <a:spcPct val="0"/>
              </a:spcBef>
            </a:pPr>
            <a:r>
              <a:rPr lang="en-US" sz="1200">
                <a:solidFill>
                  <a:srgbClr val="FFFFFF"/>
                </a:solidFill>
                <a:latin typeface="DM Sans Bold"/>
              </a:rPr>
              <a:t>Short Description</a:t>
            </a:r>
          </a:p>
        </p:txBody>
      </p:sp>
      <p:sp>
        <p:nvSpPr>
          <p:cNvPr id="34" name="TextBox 34">
            <a:extLst>
              <a:ext uri="{FF2B5EF4-FFF2-40B4-BE49-F238E27FC236}">
                <a16:creationId xmlns:a16="http://schemas.microsoft.com/office/drawing/2014/main" id="{BF3E8416-565F-E8C3-2714-EFCF5E6B6D1F}"/>
              </a:ext>
            </a:extLst>
          </p:cNvPr>
          <p:cNvSpPr txBox="1"/>
          <p:nvPr/>
        </p:nvSpPr>
        <p:spPr>
          <a:xfrm>
            <a:off x="385182" y="381105"/>
            <a:ext cx="3361393" cy="42746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3360"/>
              </a:lnSpc>
            </a:pPr>
            <a:r>
              <a:rPr lang="en-US" sz="2800">
                <a:solidFill>
                  <a:srgbClr val="000000"/>
                </a:solidFill>
                <a:latin typeface="DM Sans Bold"/>
              </a:rPr>
              <a:t>User Persona</a:t>
            </a:r>
          </a:p>
        </p:txBody>
      </p:sp>
      <p:sp>
        <p:nvSpPr>
          <p:cNvPr id="36" name="TextBox 36">
            <a:extLst>
              <a:ext uri="{FF2B5EF4-FFF2-40B4-BE49-F238E27FC236}">
                <a16:creationId xmlns:a16="http://schemas.microsoft.com/office/drawing/2014/main" id="{8F678522-945F-0E8B-019C-55CC7B394C3A}"/>
              </a:ext>
            </a:extLst>
          </p:cNvPr>
          <p:cNvSpPr txBox="1"/>
          <p:nvPr/>
        </p:nvSpPr>
        <p:spPr>
          <a:xfrm>
            <a:off x="466554" y="2708458"/>
            <a:ext cx="1199561" cy="157094"/>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054"/>
              </a:lnSpc>
            </a:pPr>
            <a:r>
              <a:rPr lang="en-US" sz="1400">
                <a:solidFill>
                  <a:srgbClr val="000000"/>
                </a:solidFill>
                <a:latin typeface="DM Sans Bold"/>
              </a:rPr>
              <a:t>Tia</a:t>
            </a:r>
          </a:p>
        </p:txBody>
      </p:sp>
      <p:sp>
        <p:nvSpPr>
          <p:cNvPr id="39" name="TextBox 38">
            <a:extLst>
              <a:ext uri="{FF2B5EF4-FFF2-40B4-BE49-F238E27FC236}">
                <a16:creationId xmlns:a16="http://schemas.microsoft.com/office/drawing/2014/main" id="{15D976C3-4F42-DB38-DB21-22EE28A77AFB}"/>
              </a:ext>
            </a:extLst>
          </p:cNvPr>
          <p:cNvSpPr txBox="1"/>
          <p:nvPr/>
        </p:nvSpPr>
        <p:spPr>
          <a:xfrm>
            <a:off x="2192186" y="1751424"/>
            <a:ext cx="3247844" cy="954107"/>
          </a:xfrm>
          <a:prstGeom prst="rect">
            <a:avLst/>
          </a:prstGeom>
          <a:noFill/>
        </p:spPr>
        <p:txBody>
          <a:bodyPr wrap="square" lIns="91440" tIns="45720" rIns="91440" bIns="4572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r>
              <a:rPr lang="en-US" sz="1400">
                <a:latin typeface="Sitka Heading"/>
                <a:ea typeface="Calibri" panose="020F0502020204030204"/>
                <a:cs typeface="Calibri"/>
              </a:rPr>
              <a:t>Age 19 </a:t>
            </a:r>
            <a:endParaRPr lang="en-US">
              <a:latin typeface="Sitka Heading"/>
            </a:endParaRPr>
          </a:p>
          <a:p>
            <a:r>
              <a:rPr lang="en-US" sz="1400">
                <a:latin typeface="Sitka Heading"/>
                <a:ea typeface="Calibri" panose="020F0502020204030204"/>
                <a:cs typeface="Calibri"/>
              </a:rPr>
              <a:t>Occupation: retail analyst </a:t>
            </a:r>
          </a:p>
          <a:p>
            <a:r>
              <a:rPr lang="en-US" sz="1400">
                <a:latin typeface="Sitka Heading"/>
                <a:cs typeface="Calibri"/>
              </a:rPr>
              <a:t>About: cat lover, crotchet enthusiast, fashionista, and philanthropist</a:t>
            </a:r>
          </a:p>
        </p:txBody>
      </p:sp>
      <p:pic>
        <p:nvPicPr>
          <p:cNvPr id="19" name="Picture 18" descr="A person sitting in a chair with a computer and a tablet&#10;&#10;Description automatically generated">
            <a:extLst>
              <a:ext uri="{FF2B5EF4-FFF2-40B4-BE49-F238E27FC236}">
                <a16:creationId xmlns:a16="http://schemas.microsoft.com/office/drawing/2014/main" id="{EF5D465B-3993-E9AD-DFB1-E098898A5A17}"/>
              </a:ext>
            </a:extLst>
          </p:cNvPr>
          <p:cNvPicPr>
            <a:picLocks noChangeAspect="1"/>
          </p:cNvPicPr>
          <p:nvPr/>
        </p:nvPicPr>
        <p:blipFill>
          <a:blip r:embed="rId2"/>
          <a:stretch>
            <a:fillRect/>
          </a:stretch>
        </p:blipFill>
        <p:spPr>
          <a:xfrm>
            <a:off x="191726" y="1082853"/>
            <a:ext cx="1623564" cy="14873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1770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99722" y="1265680"/>
            <a:ext cx="1012301" cy="1012297"/>
            <a:chOff x="0" y="0"/>
            <a:chExt cx="6350000" cy="6349975"/>
          </a:xfrm>
        </p:grpSpPr>
        <p:sp>
          <p:nvSpPr>
            <p:cNvPr id="3" name="Freeform 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ED7D31"/>
            </a:solidFill>
            <a:ln w="12700">
              <a:solidFill>
                <a:srgbClr val="000000"/>
              </a:solidFill>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grpSp>
        <p:nvGrpSpPr>
          <p:cNvPr id="4" name="Group 4"/>
          <p:cNvGrpSpPr/>
          <p:nvPr/>
        </p:nvGrpSpPr>
        <p:grpSpPr>
          <a:xfrm>
            <a:off x="1737415" y="1547598"/>
            <a:ext cx="3979842" cy="1295986"/>
            <a:chOff x="0" y="0"/>
            <a:chExt cx="11782940" cy="3836968"/>
          </a:xfrm>
        </p:grpSpPr>
        <p:sp>
          <p:nvSpPr>
            <p:cNvPr id="5" name="Freeform 5"/>
            <p:cNvSpPr/>
            <p:nvPr/>
          </p:nvSpPr>
          <p:spPr>
            <a:xfrm>
              <a:off x="0" y="0"/>
              <a:ext cx="11782940" cy="3836968"/>
            </a:xfrm>
            <a:custGeom>
              <a:avLst/>
              <a:gdLst/>
              <a:ahLst/>
              <a:cxnLst/>
              <a:rect l="l" t="t" r="r" b="b"/>
              <a:pathLst>
                <a:path w="11782940" h="3836968">
                  <a:moveTo>
                    <a:pt x="11478140" y="0"/>
                  </a:moveTo>
                  <a:lnTo>
                    <a:pt x="304800" y="0"/>
                  </a:lnTo>
                  <a:cubicBezTo>
                    <a:pt x="135890" y="0"/>
                    <a:pt x="0" y="135890"/>
                    <a:pt x="0" y="304800"/>
                  </a:cubicBezTo>
                  <a:lnTo>
                    <a:pt x="0" y="3532168"/>
                  </a:lnTo>
                  <a:cubicBezTo>
                    <a:pt x="0" y="3701078"/>
                    <a:pt x="135890" y="3836968"/>
                    <a:pt x="304800" y="3836968"/>
                  </a:cubicBezTo>
                  <a:lnTo>
                    <a:pt x="11478140" y="3836968"/>
                  </a:lnTo>
                  <a:cubicBezTo>
                    <a:pt x="11647050" y="3836968"/>
                    <a:pt x="11782940" y="3701078"/>
                    <a:pt x="11782940" y="3532168"/>
                  </a:cubicBezTo>
                  <a:lnTo>
                    <a:pt x="11782940" y="304800"/>
                  </a:lnTo>
                  <a:cubicBezTo>
                    <a:pt x="11782940" y="135890"/>
                    <a:pt x="11647050" y="0"/>
                    <a:pt x="11478140" y="0"/>
                  </a:cubicBezTo>
                  <a:close/>
                </a:path>
              </a:pathLst>
            </a:custGeom>
            <a:solidFill>
              <a:srgbClr val="EDF0F2"/>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grpSp>
        <p:nvGrpSpPr>
          <p:cNvPr id="6" name="Group 6"/>
          <p:cNvGrpSpPr/>
          <p:nvPr/>
        </p:nvGrpSpPr>
        <p:grpSpPr>
          <a:xfrm>
            <a:off x="6008080" y="1633862"/>
            <a:ext cx="5795743" cy="1414599"/>
            <a:chOff x="-372456" y="-276682"/>
            <a:chExt cx="17159199" cy="4188140"/>
          </a:xfrm>
        </p:grpSpPr>
        <p:sp>
          <p:nvSpPr>
            <p:cNvPr id="7" name="Freeform 7"/>
            <p:cNvSpPr/>
            <p:nvPr/>
          </p:nvSpPr>
          <p:spPr>
            <a:xfrm>
              <a:off x="-372456" y="-276682"/>
              <a:ext cx="17159199" cy="4188140"/>
            </a:xfrm>
            <a:custGeom>
              <a:avLst/>
              <a:gdLst/>
              <a:ahLst/>
              <a:cxnLst/>
              <a:rect l="l" t="t" r="r" b="b"/>
              <a:pathLst>
                <a:path w="16648404" h="3836968">
                  <a:moveTo>
                    <a:pt x="16343604" y="0"/>
                  </a:moveTo>
                  <a:lnTo>
                    <a:pt x="304800" y="0"/>
                  </a:lnTo>
                  <a:cubicBezTo>
                    <a:pt x="135890" y="0"/>
                    <a:pt x="0" y="135890"/>
                    <a:pt x="0" y="304800"/>
                  </a:cubicBezTo>
                  <a:lnTo>
                    <a:pt x="0" y="3532168"/>
                  </a:lnTo>
                  <a:cubicBezTo>
                    <a:pt x="0" y="3701078"/>
                    <a:pt x="135890" y="3836968"/>
                    <a:pt x="304800" y="3836968"/>
                  </a:cubicBezTo>
                  <a:lnTo>
                    <a:pt x="16343604" y="3836968"/>
                  </a:lnTo>
                  <a:cubicBezTo>
                    <a:pt x="16512513" y="3836968"/>
                    <a:pt x="16648404" y="3701078"/>
                    <a:pt x="16648404" y="3532168"/>
                  </a:cubicBezTo>
                  <a:lnTo>
                    <a:pt x="16648404" y="304800"/>
                  </a:lnTo>
                  <a:cubicBezTo>
                    <a:pt x="16648404" y="135890"/>
                    <a:pt x="16512513" y="0"/>
                    <a:pt x="16343604" y="0"/>
                  </a:cubicBezTo>
                  <a:close/>
                </a:path>
              </a:pathLst>
            </a:custGeom>
            <a:solidFill>
              <a:srgbClr val="EDF0F2"/>
            </a:solidFill>
          </p:spPr>
          <p:txBody>
            <a:bodyPr lIns="91440" tIns="45720" rIns="91440" bIns="4572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r>
                <a:rPr lang="en-US">
                  <a:ea typeface="+mn-lt"/>
                  <a:cs typeface="+mn-lt"/>
                </a:rPr>
                <a:t>Alex is a beauty blogger who shares reviews and recommendations on skincare products through their blog and social media channels. With a passion for skincare and a keen eye for trends, Alex strives to provide their audience with valuable insights and recommendations that are backed by data-driven analysis.</a:t>
              </a:r>
              <a:endParaRPr lang="en-US"/>
            </a:p>
            <a:p>
              <a:endParaRPr lang="en-US">
                <a:solidFill>
                  <a:schemeClr val="accent1"/>
                </a:solidFill>
                <a:latin typeface="Sitka Text"/>
                <a:ea typeface="Calibri"/>
                <a:cs typeface="Calibri"/>
              </a:endParaRPr>
            </a:p>
          </p:txBody>
        </p:sp>
      </p:grpSp>
      <p:grpSp>
        <p:nvGrpSpPr>
          <p:cNvPr id="8" name="Group 8"/>
          <p:cNvGrpSpPr/>
          <p:nvPr/>
        </p:nvGrpSpPr>
        <p:grpSpPr>
          <a:xfrm>
            <a:off x="338457" y="3276702"/>
            <a:ext cx="5623215" cy="1454736"/>
            <a:chOff x="-153841" y="177510"/>
            <a:chExt cx="18513935" cy="4789588"/>
          </a:xfrm>
        </p:grpSpPr>
        <p:sp>
          <p:nvSpPr>
            <p:cNvPr id="9" name="Freeform 9"/>
            <p:cNvSpPr/>
            <p:nvPr/>
          </p:nvSpPr>
          <p:spPr>
            <a:xfrm>
              <a:off x="-153841" y="177510"/>
              <a:ext cx="18513935" cy="4789588"/>
            </a:xfrm>
            <a:custGeom>
              <a:avLst/>
              <a:gdLst/>
              <a:ahLst/>
              <a:cxnLst/>
              <a:rect l="l" t="t" r="r" b="b"/>
              <a:pathLst>
                <a:path w="18513935" h="4789589">
                  <a:moveTo>
                    <a:pt x="18209135" y="0"/>
                  </a:moveTo>
                  <a:lnTo>
                    <a:pt x="304800" y="0"/>
                  </a:lnTo>
                  <a:cubicBezTo>
                    <a:pt x="135890" y="0"/>
                    <a:pt x="0" y="135890"/>
                    <a:pt x="0" y="304800"/>
                  </a:cubicBezTo>
                  <a:lnTo>
                    <a:pt x="0" y="4484789"/>
                  </a:lnTo>
                  <a:cubicBezTo>
                    <a:pt x="0" y="4653699"/>
                    <a:pt x="135890" y="4789589"/>
                    <a:pt x="304800" y="4789589"/>
                  </a:cubicBezTo>
                  <a:lnTo>
                    <a:pt x="18209135" y="4789589"/>
                  </a:lnTo>
                  <a:cubicBezTo>
                    <a:pt x="18378046" y="4789589"/>
                    <a:pt x="18513935" y="4653699"/>
                    <a:pt x="18513935" y="4484789"/>
                  </a:cubicBezTo>
                  <a:lnTo>
                    <a:pt x="18513935" y="304800"/>
                  </a:lnTo>
                  <a:cubicBezTo>
                    <a:pt x="18513935" y="135890"/>
                    <a:pt x="18378046" y="0"/>
                    <a:pt x="18209135" y="0"/>
                  </a:cubicBezTo>
                  <a:close/>
                </a:path>
              </a:pathLst>
            </a:custGeom>
            <a:solidFill>
              <a:srgbClr val="EDF0F2"/>
            </a:solidFill>
          </p:spPr>
          <p:txBody>
            <a:bodyPr lIns="91440" tIns="45720" rIns="91440" bIns="4572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285750" indent="-285750">
                <a:buFont typeface="Wingdings"/>
                <a:buChar char="q"/>
              </a:pPr>
              <a:endParaRPr lang="en-US" sz="1400">
                <a:latin typeface="Sitka Heading"/>
                <a:ea typeface="Calibri"/>
                <a:cs typeface="Calibri"/>
              </a:endParaRPr>
            </a:p>
            <a:p>
              <a:pPr marL="285750" indent="-285750">
                <a:buFont typeface="Wingdings"/>
                <a:buChar char="q"/>
              </a:pPr>
              <a:r>
                <a:rPr lang="en-US" sz="1400" dirty="0">
                  <a:latin typeface="Sitka Heading"/>
                  <a:cs typeface="Calibri"/>
                </a:rPr>
                <a:t>Wants to review content that is original and try dupes for luxury brands </a:t>
              </a:r>
            </a:p>
            <a:p>
              <a:pPr marL="285750" indent="-285750">
                <a:buFont typeface="Wingdings"/>
                <a:buChar char="q"/>
              </a:pPr>
              <a:r>
                <a:rPr lang="en-US" dirty="0">
                  <a:ea typeface="+mn-lt"/>
                  <a:cs typeface="+mn-lt"/>
                </a:rPr>
                <a:t>Alex can create engaging content that resonates with their followers and helps them stay informed about the latest developments in the skincare industry.</a:t>
              </a:r>
              <a:endParaRPr lang="en-US" sz="1400" dirty="0">
                <a:latin typeface="Sitka Heading"/>
                <a:cs typeface="Calibri"/>
              </a:endParaRPr>
            </a:p>
            <a:p>
              <a:pPr marL="285750" indent="-285750">
                <a:buFont typeface="Wingdings"/>
                <a:buChar char="q"/>
              </a:pPr>
              <a:endParaRPr lang="en-US" sz="1400">
                <a:latin typeface="Sitka Heading"/>
                <a:cs typeface="Calibri"/>
              </a:endParaRPr>
            </a:p>
            <a:p>
              <a:pPr marL="285750" indent="-285750">
                <a:buFont typeface="Wingdings"/>
                <a:buChar char="q"/>
              </a:pPr>
              <a:r>
                <a:rPr lang="en-US" dirty="0">
                  <a:ea typeface="+mn-lt"/>
                  <a:cs typeface="+mn-lt"/>
                </a:rPr>
                <a:t>Alex aims to provide their audience with timely and relevant content that enhances their skincare knowledge and purchasing decisions.</a:t>
              </a:r>
              <a:endParaRPr lang="en-US" sz="1400" dirty="0">
                <a:latin typeface="Sitka Heading"/>
                <a:cs typeface="Calibri"/>
              </a:endParaRPr>
            </a:p>
            <a:p>
              <a:pPr marL="285750" indent="-285750">
                <a:buFont typeface="Wingdings"/>
                <a:buChar char="q"/>
              </a:pPr>
              <a:endParaRPr lang="en-US" sz="1400">
                <a:cs typeface="Calibri"/>
              </a:endParaRPr>
            </a:p>
          </p:txBody>
        </p:sp>
      </p:grpSp>
      <p:grpSp>
        <p:nvGrpSpPr>
          <p:cNvPr id="10" name="Group 10"/>
          <p:cNvGrpSpPr/>
          <p:nvPr/>
        </p:nvGrpSpPr>
        <p:grpSpPr>
          <a:xfrm>
            <a:off x="428315" y="5095131"/>
            <a:ext cx="11415047" cy="1524512"/>
            <a:chOff x="142008" y="295850"/>
            <a:chExt cx="37583024" cy="5019321"/>
          </a:xfrm>
        </p:grpSpPr>
        <p:sp>
          <p:nvSpPr>
            <p:cNvPr id="11" name="Freeform 11"/>
            <p:cNvSpPr/>
            <p:nvPr/>
          </p:nvSpPr>
          <p:spPr>
            <a:xfrm>
              <a:off x="142008" y="295850"/>
              <a:ext cx="37583024" cy="5019321"/>
            </a:xfrm>
            <a:custGeom>
              <a:avLst/>
              <a:gdLst/>
              <a:ahLst/>
              <a:cxnLst/>
              <a:rect l="l" t="t" r="r" b="b"/>
              <a:pathLst>
                <a:path w="37583024" h="5019321">
                  <a:moveTo>
                    <a:pt x="37278224" y="0"/>
                  </a:moveTo>
                  <a:lnTo>
                    <a:pt x="304800" y="0"/>
                  </a:lnTo>
                  <a:cubicBezTo>
                    <a:pt x="135890" y="0"/>
                    <a:pt x="0" y="135890"/>
                    <a:pt x="0" y="304800"/>
                  </a:cubicBezTo>
                  <a:lnTo>
                    <a:pt x="0" y="4714521"/>
                  </a:lnTo>
                  <a:cubicBezTo>
                    <a:pt x="0" y="4883431"/>
                    <a:pt x="135890" y="5019321"/>
                    <a:pt x="304800" y="5019321"/>
                  </a:cubicBezTo>
                  <a:lnTo>
                    <a:pt x="37278224" y="5019321"/>
                  </a:lnTo>
                  <a:cubicBezTo>
                    <a:pt x="37447134" y="5019321"/>
                    <a:pt x="37583024" y="4883431"/>
                    <a:pt x="37583024" y="4714521"/>
                  </a:cubicBezTo>
                  <a:lnTo>
                    <a:pt x="37583024" y="304800"/>
                  </a:lnTo>
                  <a:cubicBezTo>
                    <a:pt x="37583024" y="135890"/>
                    <a:pt x="37447134" y="0"/>
                    <a:pt x="37278224" y="0"/>
                  </a:cubicBezTo>
                  <a:close/>
                </a:path>
              </a:pathLst>
            </a:custGeom>
            <a:solidFill>
              <a:srgbClr val="EDF0F2"/>
            </a:solidFill>
          </p:spPr>
          <p:txBody>
            <a:bodyPr lIns="91440" tIns="45720" rIns="91440" bIns="4572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r>
                <a:rPr lang="en-US">
                  <a:ea typeface="+mn-lt"/>
                  <a:cs typeface="+mn-lt"/>
                </a:rPr>
                <a:t>Alex gains valuable insights into consumer preferences, emerging trends, and brand performance. Armed with this data, Alex can tailor their content strategy to feature popular and well-reviewed products, stay ahead of industry trends, and provide personalized recommendations to their audience. Additionally, the dashboard opens doors for brand partnerships and collaborations, as Alex can identify high-performing brands and initiate discussions for sponsored content and ambassadorship opportunities. </a:t>
              </a:r>
              <a:endParaRPr lang="en-US"/>
            </a:p>
          </p:txBody>
        </p:sp>
      </p:grpSp>
      <p:grpSp>
        <p:nvGrpSpPr>
          <p:cNvPr id="12" name="Group 12"/>
          <p:cNvGrpSpPr/>
          <p:nvPr/>
        </p:nvGrpSpPr>
        <p:grpSpPr>
          <a:xfrm>
            <a:off x="6223740" y="3107769"/>
            <a:ext cx="5623215" cy="1454736"/>
            <a:chOff x="153841" y="-378686"/>
            <a:chExt cx="18513935" cy="4789588"/>
          </a:xfrm>
        </p:grpSpPr>
        <p:sp>
          <p:nvSpPr>
            <p:cNvPr id="13" name="Freeform 13"/>
            <p:cNvSpPr/>
            <p:nvPr/>
          </p:nvSpPr>
          <p:spPr>
            <a:xfrm>
              <a:off x="153841" y="-378686"/>
              <a:ext cx="18513935" cy="4789588"/>
            </a:xfrm>
            <a:custGeom>
              <a:avLst/>
              <a:gdLst/>
              <a:ahLst/>
              <a:cxnLst/>
              <a:rect l="l" t="t" r="r" b="b"/>
              <a:pathLst>
                <a:path w="18513935" h="4789589">
                  <a:moveTo>
                    <a:pt x="18209135" y="0"/>
                  </a:moveTo>
                  <a:lnTo>
                    <a:pt x="304800" y="0"/>
                  </a:lnTo>
                  <a:cubicBezTo>
                    <a:pt x="135890" y="0"/>
                    <a:pt x="0" y="135890"/>
                    <a:pt x="0" y="304800"/>
                  </a:cubicBezTo>
                  <a:lnTo>
                    <a:pt x="0" y="4484789"/>
                  </a:lnTo>
                  <a:cubicBezTo>
                    <a:pt x="0" y="4653699"/>
                    <a:pt x="135890" y="4789589"/>
                    <a:pt x="304800" y="4789589"/>
                  </a:cubicBezTo>
                  <a:lnTo>
                    <a:pt x="18209135" y="4789589"/>
                  </a:lnTo>
                  <a:cubicBezTo>
                    <a:pt x="18378046" y="4789589"/>
                    <a:pt x="18513935" y="4653699"/>
                    <a:pt x="18513935" y="4484789"/>
                  </a:cubicBezTo>
                  <a:lnTo>
                    <a:pt x="18513935" y="304800"/>
                  </a:lnTo>
                  <a:cubicBezTo>
                    <a:pt x="18513935" y="135890"/>
                    <a:pt x="18378046" y="0"/>
                    <a:pt x="18209135" y="0"/>
                  </a:cubicBezTo>
                  <a:close/>
                </a:path>
              </a:pathLst>
            </a:custGeom>
            <a:solidFill>
              <a:srgbClr val="EDF0F2"/>
            </a:solidFill>
          </p:spPr>
          <p:txBody>
            <a:bodyPr lIns="91440" tIns="45720" rIns="91440" bIns="45720" anchor="t"/>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171450" indent="-171450">
                <a:buFont typeface="Wingdings"/>
                <a:buChar char="q"/>
              </a:pPr>
              <a:endParaRPr lang="en-US" sz="1400">
                <a:latin typeface="Sitka Heading"/>
                <a:cs typeface="Calibri"/>
              </a:endParaRPr>
            </a:p>
            <a:p>
              <a:pPr marL="285750" indent="-285750">
                <a:buFont typeface="Wingdings"/>
                <a:buChar char="q"/>
              </a:pPr>
              <a:r>
                <a:rPr lang="en-US">
                  <a:ea typeface="+mn-lt"/>
                  <a:cs typeface="+mn-lt"/>
                </a:rPr>
                <a:t> Staying updated on the latest skincare trends and incorporate them into their content to maintain relevance and engagement with their audience.</a:t>
              </a:r>
              <a:endParaRPr lang="en-US" sz="1400">
                <a:latin typeface="Sitka Heading"/>
                <a:cs typeface="Calibri"/>
              </a:endParaRPr>
            </a:p>
            <a:p>
              <a:pPr marL="285750" indent="-285750">
                <a:buFont typeface="Wingdings"/>
                <a:buChar char="q"/>
              </a:pPr>
              <a:r>
                <a:rPr lang="en-US" sz="1400">
                  <a:latin typeface="Sitka Heading"/>
                  <a:cs typeface="Calibri"/>
                </a:rPr>
                <a:t>Finding dupes that are marketed the same as luxury skincare brands </a:t>
              </a:r>
            </a:p>
            <a:p>
              <a:pPr marL="285750" indent="-285750">
                <a:buFont typeface="Wingdings"/>
                <a:buChar char="q"/>
              </a:pPr>
              <a:endParaRPr lang="en-US" sz="1400">
                <a:latin typeface="Sitka Heading"/>
                <a:cs typeface="Calibri"/>
              </a:endParaRPr>
            </a:p>
            <a:p>
              <a:pPr marL="171450" indent="-171450">
                <a:buFont typeface="Wingdings"/>
                <a:buChar char="q"/>
              </a:pPr>
              <a:endParaRPr lang="en-US" sz="800">
                <a:cs typeface="Calibri"/>
              </a:endParaRPr>
            </a:p>
          </p:txBody>
        </p:sp>
      </p:grpSp>
      <p:sp>
        <p:nvSpPr>
          <p:cNvPr id="14" name="TextBox 14"/>
          <p:cNvSpPr txBox="1"/>
          <p:nvPr/>
        </p:nvSpPr>
        <p:spPr>
          <a:xfrm>
            <a:off x="2193733" y="1530107"/>
            <a:ext cx="1070276" cy="207493"/>
          </a:xfrm>
          <a:prstGeom prst="rect">
            <a:avLst/>
          </a:prstGeom>
          <a:solidFill>
            <a:schemeClr val="accent6"/>
          </a:solidFill>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680"/>
              </a:lnSpc>
              <a:spcBef>
                <a:spcPct val="0"/>
              </a:spcBef>
            </a:pPr>
            <a:r>
              <a:rPr lang="en-US" sz="1200">
                <a:solidFill>
                  <a:srgbClr val="FFFFFF"/>
                </a:solidFill>
                <a:latin typeface="DM Sans Bold"/>
              </a:rPr>
              <a:t>Key A</a:t>
            </a:r>
            <a:r>
              <a:rPr lang="en-US" sz="1200" u="none">
                <a:solidFill>
                  <a:srgbClr val="FFFFFF"/>
                </a:solidFill>
                <a:latin typeface="DM Sans Bold"/>
              </a:rPr>
              <a:t>ttribute</a:t>
            </a:r>
          </a:p>
        </p:txBody>
      </p:sp>
      <p:sp>
        <p:nvSpPr>
          <p:cNvPr id="15" name="TextBox 15"/>
          <p:cNvSpPr txBox="1"/>
          <p:nvPr/>
        </p:nvSpPr>
        <p:spPr>
          <a:xfrm>
            <a:off x="625950" y="3107869"/>
            <a:ext cx="535138" cy="207493"/>
          </a:xfrm>
          <a:prstGeom prst="rect">
            <a:avLst/>
          </a:prstGeom>
          <a:solidFill>
            <a:schemeClr val="accent6"/>
          </a:solidFill>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680"/>
              </a:lnSpc>
              <a:spcBef>
                <a:spcPct val="0"/>
              </a:spcBef>
            </a:pPr>
            <a:r>
              <a:rPr lang="en-US" sz="1200">
                <a:solidFill>
                  <a:srgbClr val="FFFFFF"/>
                </a:solidFill>
                <a:latin typeface="DM Sans Bold"/>
              </a:rPr>
              <a:t>Needs</a:t>
            </a:r>
          </a:p>
        </p:txBody>
      </p:sp>
      <p:sp>
        <p:nvSpPr>
          <p:cNvPr id="16" name="TextBox 16"/>
          <p:cNvSpPr txBox="1"/>
          <p:nvPr/>
        </p:nvSpPr>
        <p:spPr>
          <a:xfrm>
            <a:off x="599723" y="4890355"/>
            <a:ext cx="1117711" cy="207493"/>
          </a:xfrm>
          <a:prstGeom prst="rect">
            <a:avLst/>
          </a:prstGeom>
          <a:solidFill>
            <a:schemeClr val="accent6"/>
          </a:solidFill>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680"/>
              </a:lnSpc>
              <a:spcBef>
                <a:spcPct val="0"/>
              </a:spcBef>
            </a:pPr>
            <a:r>
              <a:rPr lang="en-US" sz="1200">
                <a:solidFill>
                  <a:srgbClr val="FFFFFF"/>
                </a:solidFill>
                <a:latin typeface="DM Sans Bold"/>
              </a:rPr>
              <a:t>Opportunities</a:t>
            </a:r>
          </a:p>
        </p:txBody>
      </p:sp>
      <p:sp>
        <p:nvSpPr>
          <p:cNvPr id="17" name="TextBox 17"/>
          <p:cNvSpPr txBox="1"/>
          <p:nvPr/>
        </p:nvSpPr>
        <p:spPr>
          <a:xfrm>
            <a:off x="6421056" y="3107869"/>
            <a:ext cx="889727" cy="207493"/>
          </a:xfrm>
          <a:prstGeom prst="rect">
            <a:avLst/>
          </a:prstGeom>
          <a:solidFill>
            <a:schemeClr val="accent6"/>
          </a:solidFill>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680"/>
              </a:lnSpc>
              <a:spcBef>
                <a:spcPct val="0"/>
              </a:spcBef>
            </a:pPr>
            <a:r>
              <a:rPr lang="en-US" sz="1200">
                <a:solidFill>
                  <a:srgbClr val="FFFFFF"/>
                </a:solidFill>
                <a:latin typeface="DM Sans Bold"/>
              </a:rPr>
              <a:t>Challenges</a:t>
            </a:r>
          </a:p>
        </p:txBody>
      </p:sp>
      <p:sp>
        <p:nvSpPr>
          <p:cNvPr id="18" name="TextBox 18"/>
          <p:cNvSpPr txBox="1"/>
          <p:nvPr/>
        </p:nvSpPr>
        <p:spPr>
          <a:xfrm>
            <a:off x="6421056" y="1490189"/>
            <a:ext cx="1389217" cy="207493"/>
          </a:xfrm>
          <a:prstGeom prst="rect">
            <a:avLst/>
          </a:prstGeom>
          <a:solidFill>
            <a:schemeClr val="accent6"/>
          </a:solidFill>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lvl="0" indent="0" algn="ctr">
              <a:lnSpc>
                <a:spcPts val="1680"/>
              </a:lnSpc>
              <a:spcBef>
                <a:spcPct val="0"/>
              </a:spcBef>
            </a:pPr>
            <a:r>
              <a:rPr lang="en-US" sz="1200">
                <a:solidFill>
                  <a:srgbClr val="FFFFFF"/>
                </a:solidFill>
                <a:latin typeface="DM Sans Bold"/>
              </a:rPr>
              <a:t>Short Description</a:t>
            </a:r>
          </a:p>
        </p:txBody>
      </p:sp>
      <p:sp>
        <p:nvSpPr>
          <p:cNvPr id="34" name="TextBox 34"/>
          <p:cNvSpPr txBox="1"/>
          <p:nvPr/>
        </p:nvSpPr>
        <p:spPr>
          <a:xfrm>
            <a:off x="385182" y="381105"/>
            <a:ext cx="3361393" cy="42746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3360"/>
              </a:lnSpc>
            </a:pPr>
            <a:r>
              <a:rPr lang="en-US" sz="2800">
                <a:solidFill>
                  <a:srgbClr val="000000"/>
                </a:solidFill>
                <a:latin typeface="DM Sans Bold"/>
              </a:rPr>
              <a:t>User Persona</a:t>
            </a:r>
          </a:p>
        </p:txBody>
      </p:sp>
      <p:sp>
        <p:nvSpPr>
          <p:cNvPr id="36" name="TextBox 36"/>
          <p:cNvSpPr txBox="1"/>
          <p:nvPr/>
        </p:nvSpPr>
        <p:spPr>
          <a:xfrm>
            <a:off x="466554" y="2629382"/>
            <a:ext cx="1199561" cy="157094"/>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054"/>
              </a:lnSpc>
            </a:pPr>
            <a:r>
              <a:rPr lang="en-US" sz="1400">
                <a:solidFill>
                  <a:srgbClr val="000000"/>
                </a:solidFill>
                <a:latin typeface="DM Sans Bold"/>
              </a:rPr>
              <a:t>Alex</a:t>
            </a:r>
          </a:p>
        </p:txBody>
      </p:sp>
      <p:sp>
        <p:nvSpPr>
          <p:cNvPr id="39" name="TextBox 38">
            <a:extLst>
              <a:ext uri="{FF2B5EF4-FFF2-40B4-BE49-F238E27FC236}">
                <a16:creationId xmlns:a16="http://schemas.microsoft.com/office/drawing/2014/main" id="{853066B9-9A96-7EE0-3412-80EFC54B5406}"/>
              </a:ext>
            </a:extLst>
          </p:cNvPr>
          <p:cNvSpPr txBox="1"/>
          <p:nvPr/>
        </p:nvSpPr>
        <p:spPr>
          <a:xfrm>
            <a:off x="2192186" y="1751424"/>
            <a:ext cx="3247844" cy="738664"/>
          </a:xfrm>
          <a:prstGeom prst="rect">
            <a:avLst/>
          </a:prstGeom>
          <a:noFill/>
        </p:spPr>
        <p:txBody>
          <a:bodyPr wrap="square" lIns="91440" tIns="45720" rIns="91440" bIns="4572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r>
              <a:rPr lang="en-US" sz="1400">
                <a:latin typeface="Sitka Heading"/>
                <a:ea typeface="Calibri" panose="020F0502020204030204"/>
                <a:cs typeface="Calibri"/>
              </a:rPr>
              <a:t>Age 20</a:t>
            </a:r>
            <a:endParaRPr lang="en-US">
              <a:latin typeface="Sitka Heading"/>
            </a:endParaRPr>
          </a:p>
          <a:p>
            <a:r>
              <a:rPr lang="en-US" sz="1400">
                <a:latin typeface="Sitka Heading"/>
                <a:ea typeface="Calibri" panose="020F0502020204030204"/>
                <a:cs typeface="Calibri"/>
              </a:rPr>
              <a:t>Occupation: Skincare and beauty  </a:t>
            </a:r>
            <a:r>
              <a:rPr lang="en-US" sz="1400">
                <a:latin typeface="Sitka Heading"/>
                <a:cs typeface="Calibri"/>
              </a:rPr>
              <a:t>blogger and Sephora Ambassador</a:t>
            </a:r>
            <a:endParaRPr lang="en-US" sz="1400">
              <a:latin typeface="Sitka Heading"/>
              <a:ea typeface="Calibri"/>
              <a:cs typeface="Calibri"/>
            </a:endParaRPr>
          </a:p>
        </p:txBody>
      </p:sp>
      <p:pic>
        <p:nvPicPr>
          <p:cNvPr id="26" name="Picture 25" descr="A person smiling and pointing at her face&#10;&#10;Description automatically generated">
            <a:extLst>
              <a:ext uri="{FF2B5EF4-FFF2-40B4-BE49-F238E27FC236}">
                <a16:creationId xmlns:a16="http://schemas.microsoft.com/office/drawing/2014/main" id="{EE415574-0540-304B-25D5-3E4D60D5D44F}"/>
              </a:ext>
            </a:extLst>
          </p:cNvPr>
          <p:cNvPicPr>
            <a:picLocks noChangeAspect="1"/>
          </p:cNvPicPr>
          <p:nvPr/>
        </p:nvPicPr>
        <p:blipFill>
          <a:blip r:embed="rId2"/>
          <a:srcRect l="27996" r="27996"/>
          <a:stretch>
            <a:fillRect/>
          </a:stretch>
        </p:blipFill>
        <p:spPr>
          <a:xfrm>
            <a:off x="293070" y="1118091"/>
            <a:ext cx="1483385" cy="1310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0846059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cp:revision>
  <dcterms:created xsi:type="dcterms:W3CDTF">2024-01-30T00:51:46Z</dcterms:created>
  <dcterms:modified xsi:type="dcterms:W3CDTF">2024-04-22T23:10:46Z</dcterms:modified>
</cp:coreProperties>
</file>