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75" r:id="rId7"/>
    <p:sldId id="276" r:id="rId8"/>
    <p:sldId id="278" r:id="rId9"/>
    <p:sldId id="262" r:id="rId10"/>
    <p:sldId id="277" r:id="rId11"/>
    <p:sldId id="263" r:id="rId12"/>
    <p:sldId id="264"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561" autoAdjust="0"/>
  </p:normalViewPr>
  <p:slideViewPr>
    <p:cSldViewPr snapToGrid="0">
      <p:cViewPr varScale="1">
        <p:scale>
          <a:sx n="84" d="100"/>
          <a:sy n="84" d="100"/>
        </p:scale>
        <p:origin x="157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F503EA9-AA48-8DB5-5BEB-6812E081E1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80E943E-D06B-13E5-6198-86A380AE8C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842223-E44A-4FC8-8616-6CDDB2925CEA}" type="datetimeFigureOut">
              <a:rPr lang="de-DE" smtClean="0"/>
              <a:t>15.06.2023</a:t>
            </a:fld>
            <a:endParaRPr lang="de-DE"/>
          </a:p>
        </p:txBody>
      </p:sp>
      <p:sp>
        <p:nvSpPr>
          <p:cNvPr id="4" name="Fußzeilenplatzhalter 3">
            <a:extLst>
              <a:ext uri="{FF2B5EF4-FFF2-40B4-BE49-F238E27FC236}">
                <a16:creationId xmlns:a16="http://schemas.microsoft.com/office/drawing/2014/main" id="{5FC7C3AF-D3E9-E0DE-181F-D58B9C967C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A8331CAE-13CD-0CD5-4B32-E9FB9A9DC2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85B2A5-A32E-42A4-9228-4E68A0AA5708}" type="slidenum">
              <a:rPr lang="de-DE" smtClean="0"/>
              <a:t>‹Nr.›</a:t>
            </a:fld>
            <a:endParaRPr lang="de-DE"/>
          </a:p>
        </p:txBody>
      </p:sp>
    </p:spTree>
    <p:extLst>
      <p:ext uri="{BB962C8B-B14F-4D97-AF65-F5344CB8AC3E}">
        <p14:creationId xmlns:p14="http://schemas.microsoft.com/office/powerpoint/2010/main" val="1820378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297FD-8E6D-43D2-9AEE-4C35DB987B60}" type="datetimeFigureOut">
              <a:rPr lang="de-DE" smtClean="0"/>
              <a:t>15.06.2023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0C41A-2F06-4D73-A428-298594C4E1E8}" type="slidenum">
              <a:rPr lang="de-DE" smtClean="0"/>
              <a:t>‹Nr.›</a:t>
            </a:fld>
            <a:endParaRPr lang="de-DE"/>
          </a:p>
        </p:txBody>
      </p:sp>
    </p:spTree>
    <p:extLst>
      <p:ext uri="{BB962C8B-B14F-4D97-AF65-F5344CB8AC3E}">
        <p14:creationId xmlns:p14="http://schemas.microsoft.com/office/powerpoint/2010/main" val="774969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Guten Tag </a:t>
            </a: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Mein Name ist Selahattin Karakaya, ich bin 44 Jahre alt, verheiratet und habe drei Kinder. </a:t>
            </a:r>
          </a:p>
          <a:p>
            <a:r>
              <a:rPr lang="de-DE" sz="1800" dirty="0">
                <a:effectLst/>
                <a:latin typeface="Calibri" panose="020F0502020204030204" pitchFamily="34" charset="0"/>
                <a:ea typeface="Calibri" panose="020F0502020204030204" pitchFamily="34" charset="0"/>
                <a:cs typeface="Times New Roman" panose="02020603050405020304" pitchFamily="18" charset="0"/>
              </a:rPr>
              <a:t>Ich präsentiere Euch heute meine Abschlussprojects mit dem Thema „Kontinuierliche Integration und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Deployment</a:t>
            </a:r>
            <a:r>
              <a:rPr lang="de-DE" sz="1800" dirty="0">
                <a:effectLst/>
                <a:latin typeface="Calibri" panose="020F0502020204030204" pitchFamily="34" charset="0"/>
                <a:ea typeface="Calibri" panose="020F0502020204030204" pitchFamily="34" charset="0"/>
                <a:cs typeface="Times New Roman" panose="02020603050405020304" pitchFamily="18" charset="0"/>
              </a:rPr>
              <a:t>“ CICD Pipeline. </a:t>
            </a:r>
          </a:p>
          <a:p>
            <a:endParaRPr lang="de-DE" sz="1800" dirty="0">
              <a:effectLst/>
              <a:latin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1</a:t>
            </a:fld>
            <a:endParaRPr lang="de-DE"/>
          </a:p>
        </p:txBody>
      </p:sp>
    </p:spTree>
    <p:extLst>
      <p:ext uri="{BB962C8B-B14F-4D97-AF65-F5344CB8AC3E}">
        <p14:creationId xmlns:p14="http://schemas.microsoft.com/office/powerpoint/2010/main" val="3980981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Analyse</a:t>
            </a:r>
          </a:p>
          <a:p>
            <a:pPr marL="285750"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Soll-Konzept</a:t>
            </a:r>
          </a:p>
          <a:p>
            <a:pPr marL="285750"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Es ist wünschenswert durch Nutzung der Docker-Containers, den gesamten Prozess im Rahmen einer CI/CD-Pipeline zu automatisieren, die mit einem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Jenkinsfile</a:t>
            </a:r>
            <a:r>
              <a:rPr lang="de-DE" sz="1800" dirty="0">
                <a:effectLst/>
                <a:latin typeface="Arial" panose="020B0604020202020204" pitchFamily="34" charset="0"/>
                <a:ea typeface="Calibri" panose="020F0502020204030204" pitchFamily="34" charset="0"/>
                <a:cs typeface="Times New Roman" panose="02020603050405020304" pitchFamily="18" charset="0"/>
              </a:rPr>
              <a:t> definiert wird. Darüber hinaus wird es auch gezielt, die erhaltenen Docker-Images in einem separaten privaten Repository aufzubewahren. Darüber hinaus ist es wünschenswert, die Anwendungen bereitzustellen, indem ein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Kubernetes</a:t>
            </a:r>
            <a:r>
              <a:rPr lang="de-DE" sz="1800" dirty="0">
                <a:effectLst/>
                <a:latin typeface="Arial" panose="020B0604020202020204" pitchFamily="34" charset="0"/>
                <a:ea typeface="Calibri" panose="020F0502020204030204" pitchFamily="34" charset="0"/>
                <a:cs typeface="Times New Roman" panose="02020603050405020304" pitchFamily="18" charset="0"/>
              </a:rPr>
              <a:t>-Cluster auf einem anderen Server eingerichtet wird.</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Mit diesem Projekt werden folgende Prozesse im Rahmen einer CI/CD Pipeline automatisiert durchgeführt. Das in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jar</a:t>
            </a:r>
            <a:r>
              <a:rPr lang="de-DE" sz="1800" dirty="0">
                <a:effectLst/>
                <a:latin typeface="Arial" panose="020B0604020202020204" pitchFamily="34" charset="0"/>
                <a:ea typeface="Calibri" panose="020F0502020204030204" pitchFamily="34" charset="0"/>
                <a:cs typeface="Times New Roman" panose="02020603050405020304" pitchFamily="18" charset="0"/>
              </a:rPr>
              <a:t>-Form-Artefakt wird mit einem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Dockerfile</a:t>
            </a:r>
            <a:r>
              <a:rPr lang="de-DE" sz="1800" dirty="0">
                <a:effectLst/>
                <a:latin typeface="Arial" panose="020B0604020202020204" pitchFamily="34" charset="0"/>
                <a:ea typeface="Calibri" panose="020F0502020204030204" pitchFamily="34" charset="0"/>
                <a:cs typeface="Times New Roman" panose="02020603050405020304" pitchFamily="18" charset="0"/>
              </a:rPr>
              <a:t> in ein Docker-Image umgewandelt. Dieses Docker-Image wird an den privaten Repository-Server gesendet, der auf einem separaten Computer installiert und als Agent-Knoten für den Automatisierungsserver definiert ist, und dort das Docker-Image gespeichert. Diese Anwendung wird auf einem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Kubernetes</a:t>
            </a:r>
            <a:r>
              <a:rPr lang="de-DE" sz="1800" dirty="0">
                <a:effectLst/>
                <a:latin typeface="Arial" panose="020B0604020202020204" pitchFamily="34" charset="0"/>
                <a:ea typeface="Calibri" panose="020F0502020204030204" pitchFamily="34" charset="0"/>
                <a:cs typeface="Times New Roman" panose="02020603050405020304" pitchFamily="18" charset="0"/>
              </a:rPr>
              <a:t>-Server mit einem Knoten bereitgestellt, der auf einem anderen Computer installiert und als Agent-Knoten auf dem Automatisierungsserver definiert ist. </a:t>
            </a:r>
          </a:p>
          <a:p>
            <a:r>
              <a:rPr lang="de-DE" sz="1800" dirty="0">
                <a:effectLst/>
                <a:latin typeface="Arial" panose="020B0604020202020204" pitchFamily="34" charset="0"/>
                <a:ea typeface="Calibri" panose="020F0502020204030204" pitchFamily="34" charset="0"/>
                <a:cs typeface="Times New Roman" panose="02020603050405020304" pitchFamily="18" charset="0"/>
              </a:rPr>
              <a:t>Da für das im Projekt zu verwendende Jenkins Tool unterschiedliche Konfigurationen erforderlich sind, wird Jenkins getrennt von dem im Unternehmen neu installiert. All diese Prozesse laufen automatisch ab</a:t>
            </a: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10</a:t>
            </a:fld>
            <a:endParaRPr lang="de-DE"/>
          </a:p>
        </p:txBody>
      </p:sp>
    </p:spTree>
    <p:extLst>
      <p:ext uri="{BB962C8B-B14F-4D97-AF65-F5344CB8AC3E}">
        <p14:creationId xmlns:p14="http://schemas.microsoft.com/office/powerpoint/2010/main" val="3665424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Wirtschaftlichkeitsanalyse</a:t>
            </a: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Durch den Einsatz der mit dem Projekt zu beschaffenden CI/CD Pipeline werden Zeit und damit Personalkosten eingespart. Durch die Automatisierung der manuellen Arbeit entfällt der Zeitaufwand für diese Arbeit durch das Personal. Daher werden auch finanzielle Einsparungen erzielt.</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Artefakte in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jar</a:t>
            </a:r>
            <a:r>
              <a:rPr lang="de-DE" sz="1800" dirty="0">
                <a:effectLst/>
                <a:latin typeface="Arial" panose="020B0604020202020204" pitchFamily="34" charset="0"/>
                <a:ea typeface="Calibri" panose="020F0502020204030204" pitchFamily="34" charset="0"/>
                <a:cs typeface="Times New Roman" panose="02020603050405020304" pitchFamily="18" charset="0"/>
              </a:rPr>
              <a:t>-Form werden vom Produktmanager manuell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erntgenommen</a:t>
            </a:r>
            <a:r>
              <a:rPr lang="de-DE" sz="1800" dirty="0">
                <a:effectLst/>
                <a:latin typeface="Arial" panose="020B0604020202020204" pitchFamily="34" charset="0"/>
                <a:ea typeface="Calibri" panose="020F0502020204030204" pitchFamily="34" charset="0"/>
                <a:cs typeface="Times New Roman" panose="02020603050405020304" pitchFamily="18" charset="0"/>
              </a:rPr>
              <a:t> und in einem </a:t>
            </a:r>
            <a:r>
              <a:rPr lang="de-DE" sz="1800" dirty="0">
                <a:solidFill>
                  <a:srgbClr val="24293B"/>
                </a:solidFill>
                <a:effectLst/>
                <a:latin typeface="Arial" panose="020B0604020202020204" pitchFamily="34" charset="0"/>
                <a:ea typeface="Calibri" panose="020F0502020204030204" pitchFamily="34" charset="0"/>
                <a:cs typeface="Arial" panose="020B0604020202020204" pitchFamily="34" charset="0"/>
              </a:rPr>
              <a:t>Ausführungsumgebung ausgeführt und</a:t>
            </a:r>
            <a:r>
              <a:rPr lang="de-DE" sz="1800" dirty="0">
                <a:effectLst/>
                <a:latin typeface="Arial" panose="020B0604020202020204" pitchFamily="34" charset="0"/>
                <a:ea typeface="Calibri" panose="020F0502020204030204" pitchFamily="34" charset="0"/>
                <a:cs typeface="Times New Roman" panose="02020603050405020304" pitchFamily="18" charset="0"/>
              </a:rPr>
              <a:t> geprüft. Dieser Vorgang dauert mindestens 30 Minuten pro Arbeitstag. Es sollte akzeptiert werden, dass dieser Prozess alle 220 Arbeitstage in einem Jahr durchgeführt wird. Das Personal, das diese Tätigkeit ausführt, ist Produktmanager und es wird akzeptiert, dass es einen Lohn von 30,93 Euro für jede geleistete Arbeitsstunde erhält. Basierend auf diesen Daten werden in einem Jahr 3402,3 Euro eingespart, was bedeutet, dass sich die Kosten des Projekts nach etwa sieben Monaten amortisiert haben und danach eingespart wird.</a:t>
            </a: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11</a:t>
            </a:fld>
            <a:endParaRPr lang="de-DE"/>
          </a:p>
        </p:txBody>
      </p:sp>
    </p:spTree>
    <p:extLst>
      <p:ext uri="{BB962C8B-B14F-4D97-AF65-F5344CB8AC3E}">
        <p14:creationId xmlns:p14="http://schemas.microsoft.com/office/powerpoint/2010/main" val="1418231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Realisierung</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Einrichtung von Virtuelle Maschinen</a:t>
            </a:r>
          </a:p>
          <a:p>
            <a:pPr marL="285750"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7000"/>
              </a:lnSpc>
              <a:spcBef>
                <a:spcPts val="0"/>
              </a:spcBef>
              <a:spcAft>
                <a:spcPts val="800"/>
              </a:spcAft>
              <a:buClrTx/>
              <a:buSzTx/>
              <a:buFontTx/>
              <a:buChar char="-"/>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Hardware Voraussetzungen für Jenkins wurde aus offiziellen Internetseite vom Jenkins ermittelt (Anon., 2023). Wir werden für Jenkins-Server eine Virtuelle Maschine mit 4 GB RAM, 2 Kern CPU, 60 GB SATA,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Net_Adapter</a:t>
            </a:r>
            <a:r>
              <a:rPr lang="de-DE" sz="1800" dirty="0">
                <a:effectLst/>
                <a:latin typeface="Arial" panose="020B0604020202020204" pitchFamily="34" charset="0"/>
                <a:ea typeface="Calibri" panose="020F0502020204030204" pitchFamily="34" charset="0"/>
                <a:cs typeface="Times New Roman" panose="02020603050405020304" pitchFamily="18" charset="0"/>
              </a:rPr>
              <a:t> Type: NAT verwenden. </a:t>
            </a:r>
          </a:p>
          <a:p>
            <a:pPr marL="742950" marR="0" lvl="1" indent="-285750" algn="l" defTabSz="914400" rtl="0" eaLnBrk="1" fontAlgn="auto" latinLnBrk="0" hangingPunct="1">
              <a:lnSpc>
                <a:spcPct val="107000"/>
              </a:lnSpc>
              <a:spcBef>
                <a:spcPts val="0"/>
              </a:spcBef>
              <a:spcAft>
                <a:spcPts val="800"/>
              </a:spcAft>
              <a:buClrTx/>
              <a:buSzTx/>
              <a:buFontTx/>
              <a:buChar char="-"/>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Auf der Docker-Registry-Website konnte keine Empfehlung für die erforderlichen Hardware-Voraussetzungen gefunden werden (Docker-Registry, 2013-2023).  Für den Server von Docker-Registry eine Virtuelle Maschine mit 2 GB RAM + 10 GB Swap Area) , 2 Kern CPU, 60 GB SATA,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Net_Adapter</a:t>
            </a:r>
            <a:r>
              <a:rPr lang="de-DE" sz="1800" dirty="0">
                <a:effectLst/>
                <a:latin typeface="Arial" panose="020B0604020202020204" pitchFamily="34" charset="0"/>
                <a:ea typeface="Calibri" panose="020F0502020204030204" pitchFamily="34" charset="0"/>
                <a:cs typeface="Times New Roman" panose="02020603050405020304" pitchFamily="18" charset="0"/>
              </a:rPr>
              <a:t> Type: NAT verwenden. Weil wir die drei Server auf einem einzigen Laptop betrieben wollen, SWAP-Space wurde definiert, um verwendet zu werden, wenn mehr RAM-Kapazität benötigt wird.</a:t>
            </a:r>
          </a:p>
          <a:p>
            <a:pPr marL="742950" marR="0" lvl="1" indent="-285750" algn="l" defTabSz="914400" rtl="0" eaLnBrk="1" fontAlgn="auto" latinLnBrk="0" hangingPunct="1">
              <a:lnSpc>
                <a:spcPct val="107000"/>
              </a:lnSpc>
              <a:spcBef>
                <a:spcPts val="0"/>
              </a:spcBef>
              <a:spcAft>
                <a:spcPts val="800"/>
              </a:spcAft>
              <a:buClrTx/>
              <a:buSzTx/>
              <a:buFontTx/>
              <a:buChar char="-"/>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Hardware Voraussetzungen für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Minikube</a:t>
            </a:r>
            <a:r>
              <a:rPr lang="de-DE" sz="1800" dirty="0">
                <a:effectLst/>
                <a:latin typeface="Arial" panose="020B0604020202020204" pitchFamily="34" charset="0"/>
                <a:ea typeface="Calibri" panose="020F0502020204030204" pitchFamily="34" charset="0"/>
                <a:cs typeface="Times New Roman" panose="02020603050405020304" pitchFamily="18" charset="0"/>
              </a:rPr>
              <a:t> wurde aus offiziellen Internetseite vom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Kubernetes</a:t>
            </a:r>
            <a:r>
              <a:rPr lang="de-DE" sz="1800" dirty="0">
                <a:effectLst/>
                <a:latin typeface="Arial" panose="020B0604020202020204" pitchFamily="34" charset="0"/>
                <a:ea typeface="Calibri" panose="020F0502020204030204" pitchFamily="34" charset="0"/>
                <a:cs typeface="Times New Roman" panose="02020603050405020304" pitchFamily="18" charset="0"/>
              </a:rPr>
              <a:t> ermittelt (The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Kubernetes</a:t>
            </a:r>
            <a:r>
              <a:rPr lang="de-DE" sz="1800" dirty="0">
                <a:effectLst/>
                <a:latin typeface="Arial" panose="020B0604020202020204" pitchFamily="34" charset="0"/>
                <a:ea typeface="Calibri" panose="020F0502020204030204" pitchFamily="34" charset="0"/>
                <a:cs typeface="Times New Roman" panose="02020603050405020304" pitchFamily="18" charset="0"/>
              </a:rPr>
              <a:t>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Authors</a:t>
            </a:r>
            <a:r>
              <a:rPr lang="de-DE" sz="1800" dirty="0">
                <a:effectLst/>
                <a:latin typeface="Arial" panose="020B0604020202020204" pitchFamily="34" charset="0"/>
                <a:ea typeface="Calibri" panose="020F0502020204030204" pitchFamily="34" charset="0"/>
                <a:cs typeface="Times New Roman" panose="02020603050405020304" pitchFamily="18" charset="0"/>
              </a:rPr>
              <a:t>, 2023). Wir werden für den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Deployment</a:t>
            </a:r>
            <a:r>
              <a:rPr lang="de-DE" sz="1800" dirty="0">
                <a:effectLst/>
                <a:latin typeface="Arial" panose="020B0604020202020204" pitchFamily="34" charset="0"/>
                <a:ea typeface="Calibri" panose="020F0502020204030204" pitchFamily="34" charset="0"/>
                <a:cs typeface="Times New Roman" panose="02020603050405020304" pitchFamily="18" charset="0"/>
              </a:rPr>
              <a:t>-Server eine Virtuelle Maschine mit 4 GB RAM, 2 Kern CPU, 60 GB SATA,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Net_Adapter</a:t>
            </a:r>
            <a:r>
              <a:rPr lang="de-DE" sz="1800" dirty="0">
                <a:effectLst/>
                <a:latin typeface="Arial" panose="020B0604020202020204" pitchFamily="34" charset="0"/>
                <a:ea typeface="Calibri" panose="020F0502020204030204" pitchFamily="34" charset="0"/>
                <a:cs typeface="Times New Roman" panose="02020603050405020304" pitchFamily="18" charset="0"/>
              </a:rPr>
              <a:t> Type: NAT verwenden. </a:t>
            </a:r>
          </a:p>
          <a:p>
            <a:pPr marL="742950" marR="0" lvl="1" indent="-285750" algn="l" defTabSz="914400" rtl="0" eaLnBrk="1" fontAlgn="auto" latinLnBrk="0" hangingPunct="1">
              <a:lnSpc>
                <a:spcPct val="107000"/>
              </a:lnSpc>
              <a:spcBef>
                <a:spcPts val="0"/>
              </a:spcBef>
              <a:spcAft>
                <a:spcPts val="800"/>
              </a:spcAft>
              <a:buClrTx/>
              <a:buSzTx/>
              <a:buFontTx/>
              <a:buChar char="-"/>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Als Betriebssystem wird aufgrund der Eigenschaften wie Stabilität, Benutzerfreundlichkeit und weit verbreitenden Community-Unterstützung Ubuntu 20.04.LTS ausgewählt. </a:t>
            </a:r>
          </a:p>
          <a:p>
            <a:pPr marL="742950" marR="0" lvl="1" indent="-285750" algn="l" defTabSz="914400" rtl="0" eaLnBrk="1" fontAlgn="auto" latinLnBrk="0" hangingPunct="1">
              <a:lnSpc>
                <a:spcPct val="107000"/>
              </a:lnSpc>
              <a:spcBef>
                <a:spcPts val="0"/>
              </a:spcBef>
              <a:spcAft>
                <a:spcPts val="800"/>
              </a:spcAft>
              <a:buClrTx/>
              <a:buSzTx/>
              <a:buFontTx/>
              <a:buChar char="-"/>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Es ist erforderlich, dass alle zu verwendete Virtuelle Maschinen sicher und isoliert miteinander kommunizieren können. Als beste Praktik werden sich die Maschinen in denselben LAN befinden. Wie im Abschnitt „Projektabgrenzung“ erklärt, werden nach der Installation des Betriebssystems „Ubuntu“ auf den Servern, werden statische IP-Adressen zugewiesen. Außerdem werden die Konfigurationen des im LAN verwendeten Switches gelten.</a:t>
            </a:r>
          </a:p>
          <a:p>
            <a:pPr marL="742950" marR="0" lvl="1" indent="-285750" algn="l" defTabSz="914400" rtl="0" eaLnBrk="1" fontAlgn="auto" latinLnBrk="0" hangingPunct="1">
              <a:lnSpc>
                <a:spcPct val="107000"/>
              </a:lnSpc>
              <a:spcBef>
                <a:spcPts val="0"/>
              </a:spcBef>
              <a:spcAft>
                <a:spcPts val="800"/>
              </a:spcAft>
              <a:buClrTx/>
              <a:buSzTx/>
              <a:buFontTx/>
              <a:buChar char="-"/>
              <a:tabLst/>
              <a:defRPr/>
            </a:pPr>
            <a:endParaRPr lang="de-DE" sz="1800" dirty="0">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Einrichtung </a:t>
            </a:r>
            <a:r>
              <a:rPr lang="de-DE" sz="1800" dirty="0" err="1">
                <a:effectLst/>
                <a:latin typeface="Calibri" panose="020F0502020204030204" pitchFamily="34" charset="0"/>
                <a:cs typeface="Times New Roman" panose="02020603050405020304" pitchFamily="18" charset="0"/>
              </a:rPr>
              <a:t>ssh</a:t>
            </a:r>
            <a:r>
              <a:rPr lang="de-DE" sz="1800" dirty="0">
                <a:effectLst/>
                <a:latin typeface="Calibri" panose="020F0502020204030204" pitchFamily="34" charset="0"/>
                <a:cs typeface="Times New Roman" panose="02020603050405020304" pitchFamily="18" charset="0"/>
              </a:rPr>
              <a:t>-Verbindungen zwischen Virtuelle Maschinen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Arial" panose="020B0604020202020204" pitchFamily="34" charset="0"/>
                <a:ea typeface="Calibri" panose="020F0502020204030204" pitchFamily="34" charset="0"/>
                <a:cs typeface="Arial" panose="020B0604020202020204" pitchFamily="34" charset="0"/>
              </a:rPr>
              <a:t>Die Hauptmerkmale der CI/CD Pipeline ist die Automatisierung.  Auch bei der Kommunikation zwischen Jenkins-Server und anderer virtuellen Maschinen, die als Agent-Node von Jenkins betrieben werden, muss die Authentifizierung automatisch erfolgen. Mit </a:t>
            </a:r>
            <a:r>
              <a:rPr lang="de-DE" sz="1800" dirty="0" err="1">
                <a:effectLst/>
                <a:latin typeface="Arial" panose="020B0604020202020204" pitchFamily="34" charset="0"/>
                <a:ea typeface="Calibri" panose="020F0502020204030204" pitchFamily="34" charset="0"/>
                <a:cs typeface="Arial" panose="020B0604020202020204" pitchFamily="34" charset="0"/>
              </a:rPr>
              <a:t>Openssh</a:t>
            </a:r>
            <a:r>
              <a:rPr lang="de-DE" sz="1800" dirty="0">
                <a:effectLst/>
                <a:latin typeface="Arial" panose="020B0604020202020204" pitchFamily="34" charset="0"/>
                <a:ea typeface="Calibri" panose="020F0502020204030204" pitchFamily="34" charset="0"/>
                <a:cs typeface="Arial" panose="020B0604020202020204" pitchFamily="34" charset="0"/>
              </a:rPr>
              <a:t> wird sichere, verschlüsselte Verbindung zwischen vertrauenswürdigen Rechnern über ein Netzwerk eingerichtet. </a:t>
            </a:r>
            <a:endParaRPr lang="de-DE" sz="1800" dirty="0">
              <a:effectLst/>
              <a:latin typeface="Arial" panose="020B0604020202020204" pitchFamily="34" charset="0"/>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12</a:t>
            </a:fld>
            <a:endParaRPr lang="de-DE"/>
          </a:p>
        </p:txBody>
      </p:sp>
    </p:spTree>
    <p:extLst>
      <p:ext uri="{BB962C8B-B14F-4D97-AF65-F5344CB8AC3E}">
        <p14:creationId xmlns:p14="http://schemas.microsoft.com/office/powerpoint/2010/main" val="176974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Realisierung</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Einrichtung des </a:t>
            </a:r>
            <a:r>
              <a:rPr lang="de-DE" sz="1800" dirty="0" err="1">
                <a:effectLst/>
                <a:latin typeface="Calibri" panose="020F0502020204030204" pitchFamily="34" charset="0"/>
                <a:cs typeface="Times New Roman" panose="02020603050405020304" pitchFamily="18" charset="0"/>
              </a:rPr>
              <a:t>Jenkinsserver</a:t>
            </a:r>
            <a:endParaRPr lang="de-DE" sz="1800" dirty="0">
              <a:effectLst/>
              <a:latin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r>
              <a:rPr lang="de-DE" sz="1800" dirty="0">
                <a:effectLst/>
                <a:latin typeface="Arial" panose="020B0604020202020204" pitchFamily="34" charset="0"/>
                <a:ea typeface="Calibri" panose="020F0502020204030204" pitchFamily="34" charset="0"/>
                <a:cs typeface="Times New Roman" panose="02020603050405020304" pitchFamily="18" charset="0"/>
              </a:rPr>
              <a:t>Jenkins ist ein eigenständiger Open-Source-Automatisierung-Server, der zur Automatisierung aller Arten von Aufgaben zum Kompilieren der Quellcode in Binary, Testen und Verpacken im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jar</a:t>
            </a:r>
            <a:r>
              <a:rPr lang="de-DE" sz="1800" dirty="0">
                <a:effectLst/>
                <a:latin typeface="Arial" panose="020B0604020202020204" pitchFamily="34" charset="0"/>
                <a:ea typeface="Calibri" panose="020F0502020204030204" pitchFamily="34" charset="0"/>
                <a:cs typeface="Times New Roman" panose="02020603050405020304" pitchFamily="18" charset="0"/>
              </a:rPr>
              <a:t> oder .war Form genutzt werden kann.  Das ausführbare Package kann vom Jenkins danach in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Delivery</a:t>
            </a:r>
            <a:r>
              <a:rPr lang="de-DE" sz="1800" dirty="0">
                <a:effectLst/>
                <a:latin typeface="Arial" panose="020B0604020202020204" pitchFamily="34" charset="0"/>
                <a:ea typeface="Calibri" panose="020F0502020204030204" pitchFamily="34" charset="0"/>
                <a:cs typeface="Times New Roman" panose="02020603050405020304" pitchFamily="18" charset="0"/>
              </a:rPr>
              <a:t>- oder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Deployment</a:t>
            </a:r>
            <a:r>
              <a:rPr lang="de-DE" sz="1800" dirty="0">
                <a:effectLst/>
                <a:latin typeface="Arial" panose="020B0604020202020204" pitchFamily="34" charset="0"/>
                <a:ea typeface="Calibri" panose="020F0502020204030204" pitchFamily="34" charset="0"/>
                <a:cs typeface="Times New Roman" panose="02020603050405020304" pitchFamily="18" charset="0"/>
              </a:rPr>
              <a:t>-Umgebung gesendet werden.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marL="742950" lvl="1"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 Installation des Jenkins-Servers:</a:t>
            </a:r>
          </a:p>
          <a:p>
            <a:pPr marL="1200150" marR="0" lvl="2" indent="-285750" algn="l" defTabSz="914400" rtl="0" eaLnBrk="1" fontAlgn="auto" latinLnBrk="0" hangingPunct="1">
              <a:lnSpc>
                <a:spcPct val="107000"/>
              </a:lnSpc>
              <a:spcBef>
                <a:spcPts val="0"/>
              </a:spcBef>
              <a:spcAft>
                <a:spcPts val="800"/>
              </a:spcAft>
              <a:buClrTx/>
              <a:buSzTx/>
              <a:buFontTx/>
              <a:buChar char="-"/>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Für die Jenkins-Serverinstallation müssen wir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Git</a:t>
            </a:r>
            <a:r>
              <a:rPr lang="de-DE" sz="1800" dirty="0">
                <a:effectLst/>
                <a:latin typeface="Arial" panose="020B0604020202020204" pitchFamily="34" charset="0"/>
                <a:ea typeface="Calibri" panose="020F0502020204030204" pitchFamily="34" charset="0"/>
                <a:cs typeface="Times New Roman" panose="02020603050405020304" pitchFamily="18" charset="0"/>
              </a:rPr>
              <a:t>, Docker, Docker-</a:t>
            </a:r>
            <a:r>
              <a:rPr lang="de-DE" sz="1800" dirty="0" err="1">
                <a:effectLst/>
                <a:latin typeface="Arial" panose="020B0604020202020204" pitchFamily="34" charset="0"/>
                <a:ea typeface="Calibri" panose="020F0502020204030204" pitchFamily="34" charset="0"/>
                <a:cs typeface="Times New Roman" panose="02020603050405020304" pitchFamily="18" charset="0"/>
              </a:rPr>
              <a:t>Compose</a:t>
            </a:r>
            <a:r>
              <a:rPr lang="de-DE" sz="1800" dirty="0">
                <a:effectLst/>
                <a:latin typeface="Arial" panose="020B0604020202020204" pitchFamily="34" charset="0"/>
                <a:ea typeface="Calibri" panose="020F0502020204030204" pitchFamily="34" charset="0"/>
                <a:cs typeface="Times New Roman" panose="02020603050405020304" pitchFamily="18" charset="0"/>
              </a:rPr>
              <a:t>, Open-JDK.11,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Gradle</a:t>
            </a:r>
            <a:r>
              <a:rPr lang="de-DE" sz="1800" dirty="0">
                <a:effectLst/>
                <a:latin typeface="Arial" panose="020B0604020202020204" pitchFamily="34" charset="0"/>
                <a:ea typeface="Calibri" panose="020F0502020204030204" pitchFamily="34" charset="0"/>
                <a:cs typeface="Times New Roman" panose="02020603050405020304" pitchFamily="18" charset="0"/>
              </a:rPr>
              <a:t> auf dem Rechnern installieren. Da Push- und Pull-Verfahren mit GitHub Repo durchgeführt werden, installieren wir die Applikation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git</a:t>
            </a:r>
            <a:r>
              <a:rPr lang="de-DE" sz="1800" dirty="0">
                <a:effectLst/>
                <a:latin typeface="Arial" panose="020B0604020202020204" pitchFamily="34" charset="0"/>
                <a:ea typeface="Calibri" panose="020F0502020204030204" pitchFamily="34" charset="0"/>
                <a:cs typeface="Times New Roman" panose="02020603050405020304" pitchFamily="18" charset="0"/>
              </a:rPr>
              <a:t>“. Außerdem muss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Gradle</a:t>
            </a:r>
            <a:r>
              <a:rPr lang="de-DE" sz="1800" dirty="0">
                <a:effectLst/>
                <a:latin typeface="Arial" panose="020B0604020202020204" pitchFamily="34" charset="0"/>
                <a:ea typeface="Calibri" panose="020F0502020204030204" pitchFamily="34" charset="0"/>
                <a:cs typeface="Times New Roman" panose="02020603050405020304" pitchFamily="18" charset="0"/>
              </a:rPr>
              <a:t> installiert werden, um den von GitHub abgerufenen Quellcode zu testen und ihn als Artefakt im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jar</a:t>
            </a:r>
            <a:r>
              <a:rPr lang="de-DE" sz="1800" dirty="0">
                <a:effectLst/>
                <a:latin typeface="Arial" panose="020B0604020202020204" pitchFamily="34" charset="0"/>
                <a:ea typeface="Calibri" panose="020F0502020204030204" pitchFamily="34" charset="0"/>
                <a:cs typeface="Times New Roman" panose="02020603050405020304" pitchFamily="18" charset="0"/>
              </a:rPr>
              <a:t>-Format zu packen. Docker muss installiert sein, um das gepackte Binär-Image zu erhalten. Da Jenkins eine Java-basierte Anwendung ist, benötigen wir auch eine Java-Laufzeit-Umgebung. Bei Bedarf wird vorzugsweise das Java Development Kit verwendet, um das mögliche Testen zu erleichtern. OpenJDK-11, das sowohl Open Source als auch einfach zu installieren ist, wird bevorzugt.</a:t>
            </a:r>
          </a:p>
          <a:p>
            <a:pPr marL="1200150" lvl="2"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marL="742950" lvl="1"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 Schreiben von </a:t>
            </a:r>
            <a:r>
              <a:rPr lang="de-DE" sz="1800" dirty="0" err="1">
                <a:effectLst/>
                <a:latin typeface="Calibri" panose="020F0502020204030204" pitchFamily="34" charset="0"/>
                <a:cs typeface="Times New Roman" panose="02020603050405020304" pitchFamily="18" charset="0"/>
              </a:rPr>
              <a:t>Dockerfile</a:t>
            </a:r>
            <a:r>
              <a:rPr lang="de-DE" sz="1800" dirty="0">
                <a:effectLst/>
                <a:latin typeface="Calibri" panose="020F0502020204030204" pitchFamily="34" charset="0"/>
                <a:cs typeface="Times New Roman" panose="02020603050405020304" pitchFamily="18" charset="0"/>
              </a:rPr>
              <a:t>:</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Ein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Dockerfile</a:t>
            </a:r>
            <a:r>
              <a:rPr lang="de-DE" sz="1800" dirty="0">
                <a:effectLst/>
                <a:latin typeface="Arial" panose="020B0604020202020204" pitchFamily="34" charset="0"/>
                <a:ea typeface="Calibri" panose="020F0502020204030204" pitchFamily="34" charset="0"/>
                <a:cs typeface="Times New Roman" panose="02020603050405020304" pitchFamily="18" charset="0"/>
              </a:rPr>
              <a:t> wird benutzt, um eine Container-Image haben zu können. Als Base-Image wird in Docker-Hub bereits befundene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adoptopenjdk</a:t>
            </a:r>
            <a:r>
              <a:rPr lang="de-DE" sz="1800" dirty="0">
                <a:effectLst/>
                <a:latin typeface="Arial" panose="020B0604020202020204" pitchFamily="34" charset="0"/>
                <a:ea typeface="Calibri" panose="020F0502020204030204" pitchFamily="34" charset="0"/>
                <a:cs typeface="Times New Roman" panose="02020603050405020304" pitchFamily="18" charset="0"/>
              </a:rPr>
              <a:t>/openjdk11“ verwendet</a:t>
            </a:r>
            <a:r>
              <a:rPr lang="de-DE"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de-DE"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Als „Working-directory“ muss innerhalb des Docker-Images ein Ordner mit einem frei wählbaren Namen angelegt werden. In diesem Projekt wurde ein Ordner mit dem Namen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temporary</a:t>
            </a:r>
            <a:r>
              <a:rPr lang="de-DE" sz="1800" dirty="0">
                <a:effectLst/>
                <a:latin typeface="Arial" panose="020B0604020202020204" pitchFamily="34" charset="0"/>
                <a:ea typeface="Calibri" panose="020F0502020204030204" pitchFamily="34" charset="0"/>
                <a:cs typeface="Times New Roman" panose="02020603050405020304" pitchFamily="18" charset="0"/>
              </a:rPr>
              <a:t>“ erstellt.</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Das von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Gradle</a:t>
            </a:r>
            <a:r>
              <a:rPr lang="de-DE" sz="1800" dirty="0">
                <a:effectLst/>
                <a:latin typeface="Arial" panose="020B0604020202020204" pitchFamily="34" charset="0"/>
                <a:ea typeface="Calibri" panose="020F0502020204030204" pitchFamily="34" charset="0"/>
                <a:cs typeface="Times New Roman" panose="02020603050405020304" pitchFamily="18" charset="0"/>
              </a:rPr>
              <a:t> erstellte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Artifact</a:t>
            </a:r>
            <a:r>
              <a:rPr lang="de-DE" sz="1800" dirty="0">
                <a:effectLst/>
                <a:latin typeface="Arial" panose="020B0604020202020204" pitchFamily="34" charset="0"/>
                <a:ea typeface="Calibri" panose="020F0502020204030204" pitchFamily="34" charset="0"/>
                <a:cs typeface="Times New Roman" panose="02020603050405020304" pitchFamily="18" charset="0"/>
              </a:rPr>
              <a:t>, das im .jahr-Format ist , wird in diesen Working-directory kopiert.</a:t>
            </a:r>
          </a:p>
          <a:p>
            <a:r>
              <a:rPr lang="de-DE" sz="1800" dirty="0">
                <a:effectLst/>
                <a:latin typeface="Arial" panose="020B0604020202020204" pitchFamily="34" charset="0"/>
                <a:ea typeface="Calibri" panose="020F0502020204030204" pitchFamily="34" charset="0"/>
                <a:cs typeface="Times New Roman" panose="02020603050405020304" pitchFamily="18" charset="0"/>
              </a:rPr>
              <a:t>Um die Anwendung in Form eines Docker-Containers anzuwenden, muss ein spezieller Befehl für die Anwendung eingegeben werden. In unserem Projekt ist es „CMD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java</a:t>
            </a:r>
            <a:r>
              <a:rPr lang="de-DE" sz="1800" dirty="0">
                <a:effectLst/>
                <a:latin typeface="Arial" panose="020B0604020202020204" pitchFamily="34" charset="0"/>
                <a:ea typeface="Calibri" panose="020F0502020204030204" pitchFamily="34" charset="0"/>
                <a:cs typeface="Times New Roman" panose="02020603050405020304" pitchFamily="18" charset="0"/>
              </a:rPr>
              <a:t>","-</a:t>
            </a:r>
            <a:r>
              <a:rPr lang="de-DE" sz="1800" dirty="0" err="1">
                <a:effectLst/>
                <a:latin typeface="Arial" panose="020B0604020202020204" pitchFamily="34" charset="0"/>
                <a:ea typeface="Calibri" panose="020F0502020204030204" pitchFamily="34" charset="0"/>
                <a:cs typeface="Times New Roman" panose="02020603050405020304" pitchFamily="18" charset="0"/>
              </a:rPr>
              <a:t>jar</a:t>
            </a:r>
            <a:r>
              <a:rPr lang="de-DE" sz="1800" dirty="0">
                <a:effectLst/>
                <a:latin typeface="Arial" panose="020B0604020202020204" pitchFamily="34" charset="0"/>
                <a:ea typeface="Calibri" panose="020F0502020204030204" pitchFamily="34" charset="0"/>
                <a:cs typeface="Times New Roman" panose="02020603050405020304" pitchFamily="18" charset="0"/>
              </a:rPr>
              <a:t>", "./containertest-0.0.1-SNAPSHOT.jar"] “ </a:t>
            </a: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13</a:t>
            </a:fld>
            <a:endParaRPr lang="de-DE"/>
          </a:p>
        </p:txBody>
      </p:sp>
    </p:spTree>
    <p:extLst>
      <p:ext uri="{BB962C8B-B14F-4D97-AF65-F5344CB8AC3E}">
        <p14:creationId xmlns:p14="http://schemas.microsoft.com/office/powerpoint/2010/main" val="547770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Realisierung</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Einrichtung des Docker-</a:t>
            </a:r>
            <a:r>
              <a:rPr lang="de-DE" sz="1800" dirty="0" err="1">
                <a:effectLst/>
                <a:latin typeface="Calibri" panose="020F0502020204030204" pitchFamily="34" charset="0"/>
                <a:cs typeface="Times New Roman" panose="02020603050405020304" pitchFamily="18" charset="0"/>
              </a:rPr>
              <a:t>Compose</a:t>
            </a:r>
            <a:r>
              <a:rPr lang="de-DE" sz="1800" dirty="0">
                <a:effectLst/>
                <a:latin typeface="Calibri" panose="020F0502020204030204" pitchFamily="34" charset="0"/>
                <a:cs typeface="Times New Roman" panose="02020603050405020304" pitchFamily="18" charset="0"/>
              </a:rPr>
              <a:t> Servers</a:t>
            </a:r>
          </a:p>
          <a:p>
            <a:pPr marL="742950" lvl="1"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 Installation benötigter Software</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Docker Registry ist kostenlos, einfach zu installieren und verfügt über die Funktionalität zum Speichern von Docker-Image-Dateien. Aufgrund dieser Funktionen wird Docker-Registry als privates Repository verwendet, um genau zu steuern, wo Docker-Images gespeichert werden, und um die Verteilung von Docker-Images in Ihrer internen Entwicklungsumgebung sicherzustellen. </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Die Docker-Registry-Anwendung wird als Multi-Container Applikation ausgeführt. Dazu müssen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docker</a:t>
            </a:r>
            <a:r>
              <a:rPr lang="de-DE" sz="1800" dirty="0">
                <a:effectLst/>
                <a:latin typeface="Arial" panose="020B0604020202020204" pitchFamily="34" charset="0"/>
                <a:ea typeface="Calibri" panose="020F0502020204030204" pitchFamily="34" charset="0"/>
                <a:cs typeface="Times New Roman" panose="02020603050405020304" pitchFamily="18" charset="0"/>
              </a:rPr>
              <a:t> und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docker-compose</a:t>
            </a:r>
            <a:r>
              <a:rPr lang="de-DE" sz="1800" dirty="0">
                <a:effectLst/>
                <a:latin typeface="Arial" panose="020B0604020202020204" pitchFamily="34" charset="0"/>
                <a:ea typeface="Calibri" panose="020F0502020204030204" pitchFamily="34" charset="0"/>
                <a:cs typeface="Times New Roman" panose="02020603050405020304" pitchFamily="18" charset="0"/>
              </a:rPr>
              <a:t> auf dem Server installiert werden. </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Die Installation von Programmen ist genau die gleiche wie auf einem Jenkins-Server. Daher werden auch hier die gleichen Befehle verwendet.</a:t>
            </a:r>
          </a:p>
          <a:p>
            <a:pPr marL="742950" lvl="1"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marL="742950" lvl="1"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 Schreiben von Docker-</a:t>
            </a:r>
            <a:r>
              <a:rPr lang="de-DE" sz="1800" dirty="0" err="1">
                <a:effectLst/>
                <a:latin typeface="Calibri" panose="020F0502020204030204" pitchFamily="34" charset="0"/>
                <a:cs typeface="Times New Roman" panose="02020603050405020304" pitchFamily="18" charset="0"/>
              </a:rPr>
              <a:t>Compose</a:t>
            </a:r>
            <a:r>
              <a:rPr lang="de-DE" sz="1800" dirty="0">
                <a:effectLst/>
                <a:latin typeface="Calibri" panose="020F0502020204030204" pitchFamily="34" charset="0"/>
                <a:cs typeface="Times New Roman" panose="02020603050405020304" pitchFamily="18" charset="0"/>
              </a:rPr>
              <a:t> File</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Um Multi-Container-Anwendungen auszuführen, wird eine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Compose</a:t>
            </a:r>
            <a:r>
              <a:rPr lang="de-DE" sz="1800" dirty="0">
                <a:effectLst/>
                <a:latin typeface="Arial" panose="020B0604020202020204" pitchFamily="34" charset="0"/>
                <a:ea typeface="Calibri" panose="020F0502020204030204" pitchFamily="34" charset="0"/>
                <a:cs typeface="Times New Roman" panose="02020603050405020304" pitchFamily="18" charset="0"/>
              </a:rPr>
              <a:t>-Datei geschrieben, die vom Docker-</a:t>
            </a:r>
            <a:r>
              <a:rPr lang="de-DE" sz="1800" dirty="0" err="1">
                <a:effectLst/>
                <a:latin typeface="Arial" panose="020B0604020202020204" pitchFamily="34" charset="0"/>
                <a:ea typeface="Calibri" panose="020F0502020204030204" pitchFamily="34" charset="0"/>
                <a:cs typeface="Times New Roman" panose="02020603050405020304" pitchFamily="18" charset="0"/>
              </a:rPr>
              <a:t>Compose</a:t>
            </a:r>
            <a:r>
              <a:rPr lang="de-DE" sz="1800" dirty="0">
                <a:effectLst/>
                <a:latin typeface="Arial" panose="020B0604020202020204" pitchFamily="34" charset="0"/>
                <a:ea typeface="Calibri" panose="020F0502020204030204" pitchFamily="34" charset="0"/>
                <a:cs typeface="Times New Roman" panose="02020603050405020304" pitchFamily="18" charset="0"/>
              </a:rPr>
              <a:t>-Programm ausgeführt wird. Dann werden zwei separate Container-Images zusammen für die Docker-Registrierungsanwendung und auch eine GUI verwendet. </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In diesem Projekt erreichen wir die als Docker-Container laufende Anwendung über Port 8080. Für die Anwendung wird ein Volum zum Speichern von Docker-Images definiert. Der Pfad zu diesen Volumen ist als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var</a:t>
            </a:r>
            <a:r>
              <a:rPr lang="de-DE" sz="1800" dirty="0">
                <a:effectLst/>
                <a:latin typeface="Arial" panose="020B0604020202020204" pitchFamily="34" charset="0"/>
                <a:ea typeface="Calibri" panose="020F0502020204030204" pitchFamily="34" charset="0"/>
                <a:cs typeface="Times New Roman" panose="02020603050405020304" pitchFamily="18" charset="0"/>
              </a:rPr>
              <a:t>/</a:t>
            </a:r>
            <a:r>
              <a:rPr lang="de-DE" sz="1800" dirty="0" err="1">
                <a:effectLst/>
                <a:latin typeface="Arial" panose="020B0604020202020204" pitchFamily="34" charset="0"/>
                <a:ea typeface="Calibri" panose="020F0502020204030204" pitchFamily="34" charset="0"/>
                <a:cs typeface="Times New Roman" panose="02020603050405020304" pitchFamily="18" charset="0"/>
              </a:rPr>
              <a:t>lib</a:t>
            </a:r>
            <a:r>
              <a:rPr lang="de-DE" sz="1800" dirty="0">
                <a:effectLst/>
                <a:latin typeface="Arial" panose="020B0604020202020204" pitchFamily="34" charset="0"/>
                <a:ea typeface="Calibri" panose="020F0502020204030204" pitchFamily="34" charset="0"/>
                <a:cs typeface="Times New Roman" panose="02020603050405020304" pitchFamily="18" charset="0"/>
              </a:rPr>
              <a:t>/</a:t>
            </a:r>
            <a:r>
              <a:rPr lang="de-DE" sz="1800" dirty="0" err="1">
                <a:effectLst/>
                <a:latin typeface="Arial" panose="020B0604020202020204" pitchFamily="34" charset="0"/>
                <a:ea typeface="Calibri" panose="020F0502020204030204" pitchFamily="34" charset="0"/>
                <a:cs typeface="Times New Roman" panose="02020603050405020304" pitchFamily="18" charset="0"/>
              </a:rPr>
              <a:t>registry</a:t>
            </a:r>
            <a:r>
              <a:rPr lang="de-DE" sz="1800" dirty="0">
                <a:effectLst/>
                <a:latin typeface="Arial" panose="020B0604020202020204" pitchFamily="34" charset="0"/>
                <a:ea typeface="Calibri" panose="020F0502020204030204" pitchFamily="34" charset="0"/>
                <a:cs typeface="Times New Roman" panose="02020603050405020304" pitchFamily="18" charset="0"/>
              </a:rPr>
              <a:t>“ geplant.</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Die Docker-</a:t>
            </a:r>
            <a:r>
              <a:rPr lang="de-DE" sz="1800" dirty="0" err="1">
                <a:effectLst/>
                <a:latin typeface="Arial" panose="020B0604020202020204" pitchFamily="34" charset="0"/>
                <a:ea typeface="Calibri" panose="020F0502020204030204" pitchFamily="34" charset="0"/>
                <a:cs typeface="Times New Roman" panose="02020603050405020304" pitchFamily="18" charset="0"/>
              </a:rPr>
              <a:t>Compose</a:t>
            </a:r>
            <a:r>
              <a:rPr lang="de-DE" sz="1800" dirty="0">
                <a:effectLst/>
                <a:latin typeface="Arial" panose="020B0604020202020204" pitchFamily="34" charset="0"/>
                <a:ea typeface="Calibri" panose="020F0502020204030204" pitchFamily="34" charset="0"/>
                <a:cs typeface="Times New Roman" panose="02020603050405020304" pitchFamily="18" charset="0"/>
              </a:rPr>
              <a:t>-Datei befindet sich im Anhang A9.</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Nachdem wir die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docker</a:t>
            </a:r>
            <a:r>
              <a:rPr lang="de-DE" sz="1800" dirty="0">
                <a:effectLst/>
                <a:latin typeface="Arial" panose="020B0604020202020204" pitchFamily="34" charset="0"/>
                <a:ea typeface="Calibri" panose="020F0502020204030204" pitchFamily="34" charset="0"/>
                <a:cs typeface="Times New Roman" panose="02020603050405020304" pitchFamily="18" charset="0"/>
              </a:rPr>
              <a:t>-</a:t>
            </a:r>
            <a:r>
              <a:rPr lang="de-DE" sz="1800" dirty="0" err="1">
                <a:effectLst/>
                <a:latin typeface="Arial" panose="020B0604020202020204" pitchFamily="34" charset="0"/>
                <a:ea typeface="Calibri" panose="020F0502020204030204" pitchFamily="34" charset="0"/>
                <a:cs typeface="Times New Roman" panose="02020603050405020304" pitchFamily="18" charset="0"/>
              </a:rPr>
              <a:t>compose</a:t>
            </a:r>
            <a:r>
              <a:rPr lang="de-DE" sz="1800" dirty="0">
                <a:effectLst/>
                <a:latin typeface="Arial" panose="020B0604020202020204" pitchFamily="34" charset="0"/>
                <a:ea typeface="Calibri" panose="020F0502020204030204" pitchFamily="34" charset="0"/>
                <a:cs typeface="Times New Roman" panose="02020603050405020304" pitchFamily="18" charset="0"/>
              </a:rPr>
              <a:t>-Datei irgendwo auf dem Server gespeichert und diese Manifest-Datei mit dem Befehl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docker-compose</a:t>
            </a:r>
            <a:r>
              <a:rPr lang="de-DE" sz="1800" dirty="0">
                <a:effectLst/>
                <a:latin typeface="Arial" panose="020B0604020202020204" pitchFamily="34" charset="0"/>
                <a:ea typeface="Calibri" panose="020F0502020204030204" pitchFamily="34" charset="0"/>
                <a:cs typeface="Times New Roman" panose="02020603050405020304" pitchFamily="18" charset="0"/>
              </a:rPr>
              <a:t> -f &lt;</a:t>
            </a:r>
            <a:r>
              <a:rPr lang="de-DE" sz="1800" dirty="0" err="1">
                <a:effectLst/>
                <a:latin typeface="Arial" panose="020B0604020202020204" pitchFamily="34" charset="0"/>
                <a:ea typeface="Calibri" panose="020F0502020204030204" pitchFamily="34" charset="0"/>
                <a:cs typeface="Times New Roman" panose="02020603050405020304" pitchFamily="18" charset="0"/>
              </a:rPr>
              <a:t>compose</a:t>
            </a:r>
            <a:r>
              <a:rPr lang="de-DE" sz="1800" dirty="0">
                <a:effectLst/>
                <a:latin typeface="Arial" panose="020B0604020202020204" pitchFamily="34" charset="0"/>
                <a:ea typeface="Calibri" panose="020F0502020204030204" pitchFamily="34" charset="0"/>
                <a:cs typeface="Times New Roman" panose="02020603050405020304" pitchFamily="18" charset="0"/>
              </a:rPr>
              <a:t>-file-name&gt;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up</a:t>
            </a:r>
            <a:r>
              <a:rPr lang="de-DE" sz="1800" dirty="0">
                <a:effectLst/>
                <a:latin typeface="Arial" panose="020B0604020202020204" pitchFamily="34" charset="0"/>
                <a:ea typeface="Calibri" panose="020F0502020204030204" pitchFamily="34" charset="0"/>
                <a:cs typeface="Times New Roman" panose="02020603050405020304" pitchFamily="18" charset="0"/>
              </a:rPr>
              <a:t>“ ausgeführt haben, starten wir die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docker</a:t>
            </a:r>
            <a:r>
              <a:rPr lang="de-DE" sz="1800" dirty="0">
                <a:effectLst/>
                <a:latin typeface="Arial" panose="020B0604020202020204" pitchFamily="34" charset="0"/>
                <a:ea typeface="Calibri" panose="020F0502020204030204" pitchFamily="34" charset="0"/>
                <a:cs typeface="Times New Roman" panose="02020603050405020304" pitchFamily="18" charset="0"/>
              </a:rPr>
              <a:t>-</a:t>
            </a:r>
            <a:r>
              <a:rPr lang="de-DE" sz="1800" dirty="0" err="1">
                <a:effectLst/>
                <a:latin typeface="Arial" panose="020B0604020202020204" pitchFamily="34" charset="0"/>
                <a:ea typeface="Calibri" panose="020F0502020204030204" pitchFamily="34" charset="0"/>
                <a:cs typeface="Times New Roman" panose="02020603050405020304" pitchFamily="18" charset="0"/>
              </a:rPr>
              <a:t>compose</a:t>
            </a:r>
            <a:r>
              <a:rPr lang="de-DE" sz="1800" dirty="0">
                <a:effectLst/>
                <a:latin typeface="Arial" panose="020B0604020202020204" pitchFamily="34" charset="0"/>
                <a:ea typeface="Calibri" panose="020F0502020204030204" pitchFamily="34" charset="0"/>
                <a:cs typeface="Times New Roman" panose="02020603050405020304" pitchFamily="18" charset="0"/>
              </a:rPr>
              <a:t>-Anwendung. In diesem Projekt gehen wir nach dem Erstellen eines Ordners namens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docker-compose</a:t>
            </a:r>
            <a:r>
              <a:rPr lang="de-DE" sz="1800" dirty="0">
                <a:effectLst/>
                <a:latin typeface="Arial" panose="020B0604020202020204" pitchFamily="34" charset="0"/>
                <a:ea typeface="Calibri" panose="020F0502020204030204" pitchFamily="34" charset="0"/>
                <a:cs typeface="Times New Roman" panose="02020603050405020304" pitchFamily="18" charset="0"/>
              </a:rPr>
              <a:t>“ im Home-Verzeichnis in diesen Ordner und starten die Anwendung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doker-registry</a:t>
            </a:r>
            <a:r>
              <a:rPr lang="de-DE" sz="1800" dirty="0">
                <a:effectLst/>
                <a:latin typeface="Arial" panose="020B0604020202020204" pitchFamily="34" charset="0"/>
                <a:ea typeface="Calibri" panose="020F0502020204030204" pitchFamily="34" charset="0"/>
                <a:cs typeface="Times New Roman" panose="02020603050405020304" pitchFamily="18" charset="0"/>
              </a:rPr>
              <a:t> mit dem Befehl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doker-compose</a:t>
            </a:r>
            <a:r>
              <a:rPr lang="de-DE" sz="1800" dirty="0">
                <a:effectLst/>
                <a:latin typeface="Arial" panose="020B0604020202020204" pitchFamily="34" charset="0"/>
                <a:ea typeface="Calibri" panose="020F0502020204030204" pitchFamily="34" charset="0"/>
                <a:cs typeface="Times New Roman" panose="02020603050405020304" pitchFamily="18" charset="0"/>
              </a:rPr>
              <a:t> -f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docker-compose</a:t>
            </a:r>
            <a:r>
              <a:rPr lang="de-DE" sz="1800" dirty="0">
                <a:effectLst/>
                <a:latin typeface="Arial" panose="020B0604020202020204" pitchFamily="34" charset="0"/>
                <a:ea typeface="Calibri" panose="020F0502020204030204" pitchFamily="34" charset="0"/>
                <a:cs typeface="Times New Roman" panose="02020603050405020304" pitchFamily="18" charset="0"/>
              </a:rPr>
              <a:t>“. In diesem Projekt ist die Adresse von Docker-Registry-Server 192.168.22.128:8080 .</a:t>
            </a:r>
          </a:p>
          <a:p>
            <a:pPr marL="742950" lvl="1"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14</a:t>
            </a:fld>
            <a:endParaRPr lang="de-DE"/>
          </a:p>
        </p:txBody>
      </p:sp>
    </p:spTree>
    <p:extLst>
      <p:ext uri="{BB962C8B-B14F-4D97-AF65-F5344CB8AC3E}">
        <p14:creationId xmlns:p14="http://schemas.microsoft.com/office/powerpoint/2010/main" val="139517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Realisierung</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Einrichtung des </a:t>
            </a:r>
            <a:r>
              <a:rPr lang="de-DE" sz="1800" dirty="0" err="1">
                <a:effectLst/>
                <a:latin typeface="Calibri" panose="020F0502020204030204" pitchFamily="34" charset="0"/>
                <a:cs typeface="Times New Roman" panose="02020603050405020304" pitchFamily="18" charset="0"/>
              </a:rPr>
              <a:t>Delivery</a:t>
            </a:r>
            <a:r>
              <a:rPr lang="de-DE" sz="1800" dirty="0">
                <a:effectLst/>
                <a:latin typeface="Calibri" panose="020F0502020204030204" pitchFamily="34" charset="0"/>
                <a:cs typeface="Times New Roman" panose="02020603050405020304" pitchFamily="18" charset="0"/>
              </a:rPr>
              <a:t>/</a:t>
            </a:r>
            <a:r>
              <a:rPr lang="de-DE" sz="1800" dirty="0" err="1">
                <a:effectLst/>
                <a:latin typeface="Calibri" panose="020F0502020204030204" pitchFamily="34" charset="0"/>
                <a:cs typeface="Times New Roman" panose="02020603050405020304" pitchFamily="18" charset="0"/>
              </a:rPr>
              <a:t>Deployment</a:t>
            </a:r>
            <a:r>
              <a:rPr lang="de-DE" sz="1800" dirty="0">
                <a:effectLst/>
                <a:latin typeface="Calibri" panose="020F0502020204030204" pitchFamily="34" charset="0"/>
                <a:cs typeface="Times New Roman" panose="02020603050405020304" pitchFamily="18" charset="0"/>
              </a:rPr>
              <a:t> Servers</a:t>
            </a:r>
          </a:p>
          <a:p>
            <a:pPr marL="742950" lvl="1" indent="-285750">
              <a:lnSpc>
                <a:spcPct val="107000"/>
              </a:lnSpc>
              <a:spcAft>
                <a:spcPts val="800"/>
              </a:spcAft>
              <a:buFontTx/>
              <a:buChar char="-"/>
            </a:pPr>
            <a:r>
              <a:rPr lang="de-DE" sz="1800" dirty="0" err="1">
                <a:effectLst/>
                <a:latin typeface="Arial" panose="020B0604020202020204" pitchFamily="34" charset="0"/>
                <a:ea typeface="Calibri" panose="020F0502020204030204" pitchFamily="34" charset="0"/>
                <a:cs typeface="Times New Roman" panose="02020603050405020304" pitchFamily="18" charset="0"/>
              </a:rPr>
              <a:t>Kubernetes</a:t>
            </a:r>
            <a:r>
              <a:rPr lang="de-DE" sz="1800" dirty="0">
                <a:effectLst/>
                <a:latin typeface="Arial" panose="020B0604020202020204" pitchFamily="34" charset="0"/>
                <a:ea typeface="Calibri" panose="020F0502020204030204" pitchFamily="34" charset="0"/>
                <a:cs typeface="Times New Roman" panose="02020603050405020304" pitchFamily="18" charset="0"/>
              </a:rPr>
              <a:t> bietet automatisierte Funktionen zum Verwalten und Orchestrieren mehrerer Container. </a:t>
            </a:r>
            <a:endParaRPr lang="de-DE" sz="1800" dirty="0">
              <a:effectLst/>
              <a:latin typeface="Calibri" panose="020F0502020204030204" pitchFamily="34" charset="0"/>
              <a:cs typeface="Times New Roman" panose="02020603050405020304" pitchFamily="18" charset="0"/>
            </a:endParaRPr>
          </a:p>
          <a:p>
            <a:pPr marL="742950" lvl="1"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 Installation des </a:t>
            </a:r>
            <a:r>
              <a:rPr lang="de-DE" sz="1800" dirty="0" err="1">
                <a:effectLst/>
                <a:latin typeface="Calibri" panose="020F0502020204030204" pitchFamily="34" charset="0"/>
                <a:cs typeface="Times New Roman" panose="02020603050405020304" pitchFamily="18" charset="0"/>
              </a:rPr>
              <a:t>Minikube</a:t>
            </a:r>
            <a:r>
              <a:rPr lang="de-DE" sz="1800" dirty="0">
                <a:effectLst/>
                <a:latin typeface="Calibri" panose="020F0502020204030204" pitchFamily="34" charset="0"/>
                <a:cs typeface="Times New Roman" panose="02020603050405020304" pitchFamily="18" charset="0"/>
              </a:rPr>
              <a:t> und andere benötigte Software:</a:t>
            </a:r>
          </a:p>
          <a:p>
            <a:pPr marL="1200150" marR="0" lvl="2" indent="-285750" algn="l" defTabSz="914400" rtl="0" eaLnBrk="1" fontAlgn="auto" latinLnBrk="0" hangingPunct="1">
              <a:lnSpc>
                <a:spcPct val="107000"/>
              </a:lnSpc>
              <a:spcBef>
                <a:spcPts val="0"/>
              </a:spcBef>
              <a:spcAft>
                <a:spcPts val="800"/>
              </a:spcAft>
              <a:buClrTx/>
              <a:buSzTx/>
              <a:buFontTx/>
              <a:buChar char="-"/>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Ein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Kubernetes</a:t>
            </a:r>
            <a:r>
              <a:rPr lang="de-DE" sz="1800" dirty="0">
                <a:effectLst/>
                <a:latin typeface="Arial" panose="020B0604020202020204" pitchFamily="34" charset="0"/>
                <a:ea typeface="Calibri" panose="020F0502020204030204" pitchFamily="34" charset="0"/>
                <a:cs typeface="Times New Roman" panose="02020603050405020304" pitchFamily="18" charset="0"/>
              </a:rPr>
              <a:t>-Cluster mit einem einzelnen Knoten reicht aus, um containerisierte Anwendungen in der Bereitstellungsumgebung im Projekt zu sehen.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Minikube</a:t>
            </a:r>
            <a:r>
              <a:rPr lang="de-DE" sz="1800" dirty="0">
                <a:effectLst/>
                <a:latin typeface="Arial" panose="020B0604020202020204" pitchFamily="34" charset="0"/>
                <a:ea typeface="Calibri" panose="020F0502020204030204" pitchFamily="34" charset="0"/>
                <a:cs typeface="Times New Roman" panose="02020603050405020304" pitchFamily="18" charset="0"/>
              </a:rPr>
              <a:t> ist eine leichtgewichtige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Kubernetes</a:t>
            </a:r>
            <a:r>
              <a:rPr lang="de-DE" sz="1800" dirty="0">
                <a:effectLst/>
                <a:latin typeface="Arial" panose="020B0604020202020204" pitchFamily="34" charset="0"/>
                <a:ea typeface="Calibri" panose="020F0502020204030204" pitchFamily="34" charset="0"/>
                <a:cs typeface="Times New Roman" panose="02020603050405020304" pitchFamily="18" charset="0"/>
              </a:rPr>
              <a:t>-Anwendung, die eine virtuelle Maschine auf Ihrer lokalen Maschine erstellt und ein einfaches Cluster mit einem einzigen Knoten bereitstellt. Und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Minikube</a:t>
            </a:r>
            <a:r>
              <a:rPr lang="de-DE" sz="1800" dirty="0">
                <a:effectLst/>
                <a:latin typeface="Arial" panose="020B0604020202020204" pitchFamily="34" charset="0"/>
                <a:ea typeface="Calibri" panose="020F0502020204030204" pitchFamily="34" charset="0"/>
                <a:cs typeface="Times New Roman" panose="02020603050405020304" pitchFamily="18" charset="0"/>
              </a:rPr>
              <a:t> ist einfach zu installieren, verbraucht weniger Ressourcen, ist Open Source und kostenlos. Aus diesen Gründen wird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Minikube</a:t>
            </a:r>
            <a:r>
              <a:rPr lang="de-DE" sz="1800" dirty="0">
                <a:effectLst/>
                <a:latin typeface="Arial" panose="020B0604020202020204" pitchFamily="34" charset="0"/>
                <a:ea typeface="Calibri" panose="020F0502020204030204" pitchFamily="34" charset="0"/>
                <a:cs typeface="Times New Roman" panose="02020603050405020304" pitchFamily="18" charset="0"/>
              </a:rPr>
              <a:t> zum Bereitstellen von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Kubernetes</a:t>
            </a:r>
            <a:r>
              <a:rPr lang="de-DE" sz="1800" dirty="0">
                <a:effectLst/>
                <a:latin typeface="Arial" panose="020B0604020202020204" pitchFamily="34" charset="0"/>
                <a:ea typeface="Calibri" panose="020F0502020204030204" pitchFamily="34" charset="0"/>
                <a:cs typeface="Times New Roman" panose="02020603050405020304" pitchFamily="18" charset="0"/>
              </a:rPr>
              <a:t>-Clustern verwendet. Die IP-Adresse des Lieferungs-/Verteilungsservers lautet 192.168.22.134. </a:t>
            </a:r>
          </a:p>
          <a:p>
            <a:pPr marL="1200150" marR="0" lvl="2" indent="-285750" algn="l" defTabSz="914400" rtl="0" eaLnBrk="1" fontAlgn="auto" latinLnBrk="0" hangingPunct="1">
              <a:lnSpc>
                <a:spcPct val="107000"/>
              </a:lnSpc>
              <a:spcBef>
                <a:spcPts val="0"/>
              </a:spcBef>
              <a:spcAft>
                <a:spcPts val="800"/>
              </a:spcAft>
              <a:buClrTx/>
              <a:buSzTx/>
              <a:buFontTx/>
              <a:buChar char="-"/>
              <a:tabLst/>
              <a:defRPr/>
            </a:pPr>
            <a:endParaRPr lang="de-DE"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Kubectl</a:t>
            </a:r>
            <a:r>
              <a:rPr lang="de-DE" sz="1800" dirty="0">
                <a:effectLst/>
                <a:latin typeface="Arial" panose="020B0604020202020204" pitchFamily="34" charset="0"/>
                <a:ea typeface="Calibri" panose="020F0502020204030204" pitchFamily="34" charset="0"/>
                <a:cs typeface="Times New Roman" panose="02020603050405020304" pitchFamily="18" charset="0"/>
              </a:rPr>
              <a:t> ist das Terminalprogramm, das zum Verwalten von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Minikube</a:t>
            </a:r>
            <a:r>
              <a:rPr lang="de-DE" sz="1800" dirty="0">
                <a:effectLst/>
                <a:latin typeface="Arial" panose="020B0604020202020204" pitchFamily="34" charset="0"/>
                <a:ea typeface="Calibri" panose="020F0502020204030204" pitchFamily="34" charset="0"/>
                <a:cs typeface="Times New Roman" panose="02020603050405020304" pitchFamily="18" charset="0"/>
              </a:rPr>
              <a:t> erforderlich ist. </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Die Installation von Docker und openjdk11 ist dieselbe wie beim Jenkins-Server. Daher werden auch hier die gleichen Befehle verwendet.</a:t>
            </a:r>
          </a:p>
          <a:p>
            <a:pPr marL="1200150" marR="0" lvl="2" indent="-285750" algn="l" defTabSz="914400" rtl="0" eaLnBrk="1" fontAlgn="auto" latinLnBrk="0" hangingPunct="1">
              <a:lnSpc>
                <a:spcPct val="107000"/>
              </a:lnSpc>
              <a:spcBef>
                <a:spcPts val="0"/>
              </a:spcBef>
              <a:spcAft>
                <a:spcPts val="800"/>
              </a:spcAft>
              <a:buClrTx/>
              <a:buSzTx/>
              <a:buFontTx/>
              <a:buChar char="-"/>
              <a:tabLst/>
              <a:defRPr/>
            </a:pPr>
            <a:endParaRPr lang="de-DE" sz="1800" dirty="0">
              <a:effectLst/>
              <a:latin typeface="Arial" panose="020B060402020202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marL="742950" lvl="1"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 Schreiben von </a:t>
            </a:r>
            <a:r>
              <a:rPr lang="de-DE" sz="1800" dirty="0" err="1">
                <a:effectLst/>
                <a:latin typeface="Calibri" panose="020F0502020204030204" pitchFamily="34" charset="0"/>
                <a:cs typeface="Times New Roman" panose="02020603050405020304" pitchFamily="18" charset="0"/>
              </a:rPr>
              <a:t>Deployment</a:t>
            </a:r>
            <a:r>
              <a:rPr lang="de-DE" sz="1800" dirty="0">
                <a:effectLst/>
                <a:latin typeface="Calibri" panose="020F0502020204030204" pitchFamily="34" charset="0"/>
                <a:cs typeface="Times New Roman" panose="02020603050405020304" pitchFamily="18" charset="0"/>
              </a:rPr>
              <a:t> und Service Files</a:t>
            </a: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Ein Objekttyp namens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Deployment</a:t>
            </a:r>
            <a:r>
              <a:rPr lang="de-DE" sz="1800" dirty="0">
                <a:effectLst/>
                <a:latin typeface="Arial" panose="020B0604020202020204" pitchFamily="34" charset="0"/>
                <a:ea typeface="Calibri" panose="020F0502020204030204" pitchFamily="34" charset="0"/>
                <a:cs typeface="Times New Roman" panose="02020603050405020304" pitchFamily="18" charset="0"/>
              </a:rPr>
              <a:t> wird verwendet, um eine Anwendung in einer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Kubernetes</a:t>
            </a:r>
            <a:r>
              <a:rPr lang="de-DE" sz="1800" dirty="0">
                <a:effectLst/>
                <a:latin typeface="Arial" panose="020B0604020202020204" pitchFamily="34" charset="0"/>
                <a:ea typeface="Calibri" panose="020F0502020204030204" pitchFamily="34" charset="0"/>
                <a:cs typeface="Times New Roman" panose="02020603050405020304" pitchFamily="18" charset="0"/>
              </a:rPr>
              <a:t>-Umgebung auszuführen und nach Bedarf zu skalieren, zurückzusetzen und bereitzustellen.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Deployment</a:t>
            </a:r>
            <a:r>
              <a:rPr lang="de-DE" sz="1800" dirty="0">
                <a:effectLst/>
                <a:latin typeface="Arial" panose="020B0604020202020204" pitchFamily="34" charset="0"/>
                <a:ea typeface="Calibri" panose="020F0502020204030204" pitchFamily="34" charset="0"/>
                <a:cs typeface="Times New Roman" panose="02020603050405020304" pitchFamily="18" charset="0"/>
              </a:rPr>
              <a:t> ist ein API-Objekt in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Kubernetes</a:t>
            </a:r>
            <a:r>
              <a:rPr lang="de-DE" sz="1800" dirty="0">
                <a:effectLst/>
                <a:latin typeface="Arial" panose="020B0604020202020204" pitchFamily="34" charset="0"/>
                <a:ea typeface="Calibri" panose="020F0502020204030204" pitchFamily="34" charset="0"/>
                <a:cs typeface="Times New Roman" panose="02020603050405020304" pitchFamily="18" charset="0"/>
              </a:rPr>
              <a:t>. Ein Service-Objekt wird auch verwendet, um die Anwendung im Internet zu veröffentlichen und zu übertragen. Für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Kubernetes</a:t>
            </a:r>
            <a:r>
              <a:rPr lang="de-DE" sz="1800" dirty="0">
                <a:effectLst/>
                <a:latin typeface="Arial" panose="020B0604020202020204" pitchFamily="34" charset="0"/>
                <a:ea typeface="Calibri" panose="020F0502020204030204" pitchFamily="34" charset="0"/>
                <a:cs typeface="Times New Roman" panose="02020603050405020304" pitchFamily="18" charset="0"/>
              </a:rPr>
              <a:t>-Objekte wird eine deklarative Methode verwendet, um dem Benutzer die Bereitstellung und Verwaltung des Objekts zu erleichtern. Eine Datei im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yaml</a:t>
            </a:r>
            <a:r>
              <a:rPr lang="de-DE" sz="1800" dirty="0">
                <a:effectLst/>
                <a:latin typeface="Arial" panose="020B0604020202020204" pitchFamily="34" charset="0"/>
                <a:ea typeface="Calibri" panose="020F0502020204030204" pitchFamily="34" charset="0"/>
                <a:cs typeface="Times New Roman" panose="02020603050405020304" pitchFamily="18" charset="0"/>
              </a:rPr>
              <a:t>-Format wird erstellt und das Verteilungsobjekt und das Dienstobjekt werden in dieser Datei definiert.</a:t>
            </a:r>
            <a:endParaRPr lang="de-DE" sz="1800" dirty="0">
              <a:effectLst/>
              <a:latin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15</a:t>
            </a:fld>
            <a:endParaRPr lang="de-DE"/>
          </a:p>
        </p:txBody>
      </p:sp>
    </p:spTree>
    <p:extLst>
      <p:ext uri="{BB962C8B-B14F-4D97-AF65-F5344CB8AC3E}">
        <p14:creationId xmlns:p14="http://schemas.microsoft.com/office/powerpoint/2010/main" val="3431895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Realisierung</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Pipeline</a:t>
            </a:r>
          </a:p>
          <a:p>
            <a:pPr marL="742950" lvl="1"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 Global Tool Konfiguration</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Programme, die automatisch von Jenkins in der Pipeline verwendet werden sollen, müssen auf Jenkins im Abschnitt globale Toolkonfigurationen angegeben werden.</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In diesem Zusammenhang sollte der Pfad zu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Git</a:t>
            </a:r>
            <a:r>
              <a:rPr lang="de-DE" sz="1800" dirty="0">
                <a:effectLst/>
                <a:latin typeface="Arial" panose="020B0604020202020204" pitchFamily="34" charset="0"/>
                <a:ea typeface="Calibri" panose="020F0502020204030204" pitchFamily="34" charset="0"/>
                <a:cs typeface="Times New Roman" panose="02020603050405020304" pitchFamily="18" charset="0"/>
              </a:rPr>
              <a:t>, OpenJDK11,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Gradle</a:t>
            </a:r>
            <a:r>
              <a:rPr lang="de-DE" sz="1800" dirty="0">
                <a:effectLst/>
                <a:latin typeface="Arial" panose="020B0604020202020204" pitchFamily="34" charset="0"/>
                <a:ea typeface="Calibri" panose="020F0502020204030204" pitchFamily="34" charset="0"/>
                <a:cs typeface="Times New Roman" panose="02020603050405020304" pitchFamily="18" charset="0"/>
              </a:rPr>
              <a:t>, Docker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Executable</a:t>
            </a:r>
            <a:r>
              <a:rPr lang="de-DE" sz="1800" dirty="0">
                <a:effectLst/>
                <a:latin typeface="Arial" panose="020B0604020202020204" pitchFamily="34" charset="0"/>
                <a:ea typeface="Calibri" panose="020F0502020204030204" pitchFamily="34" charset="0"/>
                <a:cs typeface="Times New Roman" panose="02020603050405020304" pitchFamily="18" charset="0"/>
              </a:rPr>
              <a:t> eingegeben werden.. </a:t>
            </a:r>
          </a:p>
          <a:p>
            <a:pPr marL="742950" lvl="1"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marL="742950" lvl="1"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 Agent-Knoten Konfigurieren</a:t>
            </a:r>
          </a:p>
          <a:p>
            <a:pPr marL="1200150" marR="0" lvl="2" indent="-285750" algn="l" defTabSz="914400" rtl="0" eaLnBrk="1" fontAlgn="auto" latinLnBrk="0" hangingPunct="1">
              <a:lnSpc>
                <a:spcPct val="107000"/>
              </a:lnSpc>
              <a:spcBef>
                <a:spcPts val="0"/>
              </a:spcBef>
              <a:spcAft>
                <a:spcPts val="800"/>
              </a:spcAft>
              <a:buClrTx/>
              <a:buSzTx/>
              <a:buFontTx/>
              <a:buChar char="-"/>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Um Prozesse auf einem Jenkins-Server und anderen Knoten als Teil der CI/CD-Pipeline auszuführen, müssen diese Knoten natürlich als Agenten für Jenkins-Server definiert werden. Dazu müssen wir eine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ssh</a:t>
            </a:r>
            <a:r>
              <a:rPr lang="de-DE" sz="1800" dirty="0">
                <a:effectLst/>
                <a:latin typeface="Arial" panose="020B0604020202020204" pitchFamily="34" charset="0"/>
                <a:ea typeface="Calibri" panose="020F0502020204030204" pitchFamily="34" charset="0"/>
                <a:cs typeface="Times New Roman" panose="02020603050405020304" pitchFamily="18" charset="0"/>
              </a:rPr>
              <a:t>-Verbindung zwischen Jenkins-Server und Agent-Knoten herstellen und die „Agent“-Datei vom Jenkins-Server auf den Agent-Knoten kopieren.</a:t>
            </a:r>
          </a:p>
          <a:p>
            <a:pPr marL="742950" lvl="1"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marL="742950" lvl="1"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 Schreiben von </a:t>
            </a:r>
            <a:r>
              <a:rPr lang="de-DE" sz="1800" dirty="0" err="1">
                <a:effectLst/>
                <a:latin typeface="Calibri" panose="020F0502020204030204" pitchFamily="34" charset="0"/>
                <a:cs typeface="Times New Roman" panose="02020603050405020304" pitchFamily="18" charset="0"/>
              </a:rPr>
              <a:t>Jenkinsfile</a:t>
            </a: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a:lnSpc>
                <a:spcPct val="150000"/>
              </a:lnSpc>
            </a:pPr>
            <a:r>
              <a:rPr lang="de-DE" sz="1800" dirty="0">
                <a:effectLst/>
                <a:latin typeface="Arial" panose="020B0604020202020204" pitchFamily="34" charset="0"/>
                <a:ea typeface="Calibri" panose="020F0502020204030204" pitchFamily="34" charset="0"/>
                <a:cs typeface="Times New Roman" panose="02020603050405020304" pitchFamily="18" charset="0"/>
              </a:rPr>
              <a:t>Wir klicken auf die Menüoption „Neues Element“, um sich bei Jenkins anzumelden. Wir geben den Namen der Jenkins-Pipeline ein und klicken auf Pipeline. Danach drücken wir die „OK“-Taste. Wir gelangen direkt zur Seite "Konfiguration" des Projekts, wählen den Abschnitt "Pipeline" aus und fügen wir den Code ein, die im Anhang A14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befinder</a:t>
            </a:r>
            <a:r>
              <a:rPr lang="de-DE" sz="1800" dirty="0">
                <a:effectLst/>
                <a:latin typeface="Arial" panose="020B0604020202020204" pitchFamily="34" charset="0"/>
                <a:ea typeface="Calibri" panose="020F0502020204030204" pitchFamily="34" charset="0"/>
                <a:cs typeface="Times New Roman" panose="02020603050405020304" pitchFamily="18" charset="0"/>
              </a:rPr>
              <a:t>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Jenkinsfile</a:t>
            </a:r>
            <a:r>
              <a:rPr lang="de-DE" sz="1800" dirty="0">
                <a:effectLst/>
                <a:latin typeface="Arial" panose="020B0604020202020204" pitchFamily="34" charset="0"/>
                <a:ea typeface="Calibri" panose="020F0502020204030204" pitchFamily="34" charset="0"/>
                <a:cs typeface="Times New Roman" panose="02020603050405020304" pitchFamily="18" charset="0"/>
              </a:rPr>
              <a:t> steht.</a:t>
            </a:r>
            <a:endParaRPr lang="de-DE" sz="1800" dirty="0">
              <a:effectLst/>
              <a:latin typeface="Times New Roman" panose="02020603050405020304" pitchFamily="18" charset="0"/>
              <a:ea typeface="Times New Roman" panose="02020603050405020304" pitchFamily="18" charset="0"/>
            </a:endParaRPr>
          </a:p>
          <a:p>
            <a:pPr>
              <a:lnSpc>
                <a:spcPct val="150000"/>
              </a:lnSpc>
            </a:pPr>
            <a:r>
              <a:rPr lang="de-DE" sz="1800" dirty="0">
                <a:effectLst/>
                <a:latin typeface="Arial" panose="020B0604020202020204" pitchFamily="34" charset="0"/>
                <a:ea typeface="Calibri" panose="020F0502020204030204" pitchFamily="34" charset="0"/>
                <a:cs typeface="Times New Roman" panose="02020603050405020304" pitchFamily="18" charset="0"/>
              </a:rPr>
              <a:t>Innerhalb der Pipeline kann es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stages</a:t>
            </a:r>
            <a:r>
              <a:rPr lang="de-DE" sz="1800" dirty="0">
                <a:effectLst/>
                <a:latin typeface="Arial" panose="020B0604020202020204" pitchFamily="34" charset="0"/>
                <a:ea typeface="Calibri" panose="020F0502020204030204" pitchFamily="34" charset="0"/>
                <a:cs typeface="Times New Roman" panose="02020603050405020304" pitchFamily="18" charset="0"/>
              </a:rPr>
              <a:t>“ eingegeben werden. Innerhalb der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stages</a:t>
            </a:r>
            <a:r>
              <a:rPr lang="de-DE" sz="1800" dirty="0">
                <a:effectLst/>
                <a:latin typeface="Arial" panose="020B0604020202020204" pitchFamily="34" charset="0"/>
                <a:ea typeface="Calibri" panose="020F0502020204030204" pitchFamily="34" charset="0"/>
                <a:cs typeface="Times New Roman" panose="02020603050405020304" pitchFamily="18" charset="0"/>
              </a:rPr>
              <a:t>“ kann es  mehrere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stage</a:t>
            </a:r>
            <a:r>
              <a:rPr lang="de-DE" sz="1800" dirty="0">
                <a:effectLst/>
                <a:latin typeface="Arial" panose="020B0604020202020204" pitchFamily="34" charset="0"/>
                <a:ea typeface="Calibri" panose="020F0502020204030204" pitchFamily="34" charset="0"/>
                <a:cs typeface="Times New Roman" panose="02020603050405020304" pitchFamily="18" charset="0"/>
              </a:rPr>
              <a:t>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elements</a:t>
            </a:r>
            <a:r>
              <a:rPr lang="de-DE" sz="1800" dirty="0">
                <a:effectLst/>
                <a:latin typeface="Arial" panose="020B0604020202020204" pitchFamily="34" charset="0"/>
                <a:ea typeface="Calibri" panose="020F0502020204030204" pitchFamily="34" charset="0"/>
                <a:cs typeface="Times New Roman" panose="02020603050405020304" pitchFamily="18" charset="0"/>
              </a:rPr>
              <a:t>“ geben. Innerhalb jeder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stage</a:t>
            </a:r>
            <a:r>
              <a:rPr lang="de-DE" sz="1800" dirty="0">
                <a:effectLst/>
                <a:latin typeface="Arial" panose="020B0604020202020204" pitchFamily="34" charset="0"/>
                <a:ea typeface="Calibri" panose="020F0502020204030204" pitchFamily="34" charset="0"/>
                <a:cs typeface="Times New Roman" panose="02020603050405020304" pitchFamily="18" charset="0"/>
              </a:rPr>
              <a:t>“ müssen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steps</a:t>
            </a:r>
            <a:r>
              <a:rPr lang="de-DE" sz="1800" dirty="0">
                <a:effectLst/>
                <a:latin typeface="Arial" panose="020B0604020202020204" pitchFamily="34" charset="0"/>
                <a:ea typeface="Calibri" panose="020F0502020204030204" pitchFamily="34" charset="0"/>
                <a:cs typeface="Times New Roman" panose="02020603050405020304" pitchFamily="18" charset="0"/>
              </a:rPr>
              <a:t>“ vorhanden sein. Es kann hilfreich sein, Werte im Verlauf der Pipeline anzuzeigen. Pipelines bestehen aus mehreren Schritten, mit denen wir Anwendungen erstellen, testen und bereitstellen können. Jenkins Pipeline macht es einfach, mehrere Schritte zu kombinieren, die verwendet werden können, um jeden Automatisierungsprozess zu modellieren. Wenn ein Schritt erfolgreich ist, wird der nächste Schritt gestartet. Pipeline schlägt fehl, wenn ein Schritt nicht korrekt ausgeführt wird. Wenn alle Schritte in der Pipeline erfolgreich abgeschlossen sind, erhalten Sie die Meldung, dass die Pipeline erfolgreich ausgeführt wird..</a:t>
            </a:r>
            <a:endParaRPr lang="de-DE" sz="1800" dirty="0">
              <a:effectLst/>
              <a:latin typeface="Times New Roman" panose="02020603050405020304" pitchFamily="18" charset="0"/>
              <a:ea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16</a:t>
            </a:fld>
            <a:endParaRPr lang="de-DE"/>
          </a:p>
        </p:txBody>
      </p:sp>
    </p:spTree>
    <p:extLst>
      <p:ext uri="{BB962C8B-B14F-4D97-AF65-F5344CB8AC3E}">
        <p14:creationId xmlns:p14="http://schemas.microsoft.com/office/powerpoint/2010/main" val="3874574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Validierungsphase</a:t>
            </a: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Eine Pipeline wird ausgeführt, um das Projekt zu validieren. Ein Quellcodebeispiel, das die Programmiersprache Java beschreibt, wurde dem GitHub-Repository entnommen. </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Alle Stufen der Pipeline werden in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Jenkinsfile</a:t>
            </a:r>
            <a:r>
              <a:rPr lang="de-DE" sz="1800" dirty="0">
                <a:effectLst/>
                <a:latin typeface="Arial" panose="020B0604020202020204" pitchFamily="34" charset="0"/>
                <a:ea typeface="Calibri" panose="020F0502020204030204" pitchFamily="34" charset="0"/>
                <a:cs typeface="Times New Roman" panose="02020603050405020304" pitchFamily="18" charset="0"/>
              </a:rPr>
              <a:t> deklariert und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Jenkinsfile</a:t>
            </a:r>
            <a:r>
              <a:rPr lang="de-DE" sz="1800" dirty="0">
                <a:effectLst/>
                <a:latin typeface="Arial" panose="020B0604020202020204" pitchFamily="34" charset="0"/>
                <a:ea typeface="Calibri" panose="020F0502020204030204" pitchFamily="34" charset="0"/>
                <a:cs typeface="Times New Roman" panose="02020603050405020304" pitchFamily="18" charset="0"/>
              </a:rPr>
              <a:t> wird in Pipeline eingegeben. </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Zum Ausführen der Pipeline wird die Konsole in der GUI von Broser verwendet. Sobald wird auf dem Knopf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Buildnow</a:t>
            </a:r>
            <a:r>
              <a:rPr lang="de-DE" sz="1800" dirty="0">
                <a:effectLst/>
                <a:latin typeface="Arial" panose="020B0604020202020204" pitchFamily="34" charset="0"/>
                <a:ea typeface="Calibri" panose="020F0502020204030204" pitchFamily="34" charset="0"/>
                <a:cs typeface="Times New Roman" panose="02020603050405020304" pitchFamily="18" charset="0"/>
              </a:rPr>
              <a:t>“ gedruckt, startet die Pipeline zu laufen.</a:t>
            </a:r>
          </a:p>
          <a:p>
            <a:endParaRPr lang="de-DE" dirty="0"/>
          </a:p>
          <a:p>
            <a:endParaRPr lang="de-DE" dirty="0"/>
          </a:p>
          <a:p>
            <a:pPr algn="just">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Hier sehen wir die Stages. </a:t>
            </a:r>
          </a:p>
          <a:p>
            <a:pPr algn="just">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Zunächst wird der Quellcode von GitHub übernommen.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Dann werden Docker-Image-Generierung und Tagging-Operationen durchgeführt.. </a:t>
            </a:r>
          </a:p>
          <a:p>
            <a:endParaRPr lang="de-DE" dirty="0"/>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Endlich wird die Applikation als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Deployment</a:t>
            </a:r>
            <a:r>
              <a:rPr lang="de-DE" sz="1800" dirty="0">
                <a:effectLst/>
                <a:latin typeface="Arial" panose="020B0604020202020204" pitchFamily="34" charset="0"/>
                <a:ea typeface="Calibri" panose="020F0502020204030204" pitchFamily="34" charset="0"/>
                <a:cs typeface="Times New Roman" panose="02020603050405020304" pitchFamily="18" charset="0"/>
              </a:rPr>
              <a:t>-Objekt im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Delivery</a:t>
            </a:r>
            <a:r>
              <a:rPr lang="de-DE" sz="1800" dirty="0">
                <a:effectLst/>
                <a:latin typeface="Arial" panose="020B0604020202020204" pitchFamily="34" charset="0"/>
                <a:ea typeface="Calibri" panose="020F0502020204030204" pitchFamily="34" charset="0"/>
                <a:cs typeface="Times New Roman" panose="02020603050405020304" pitchFamily="18" charset="0"/>
              </a:rPr>
              <a:t>-Server durchgeführt. </a:t>
            </a:r>
          </a:p>
          <a:p>
            <a:endParaRPr lang="de-DE" dirty="0"/>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Auf die Anwendung kann mit einem Browser auf dem Hauptserver zugegriffen werden.</a:t>
            </a: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17</a:t>
            </a:fld>
            <a:endParaRPr lang="de-DE"/>
          </a:p>
        </p:txBody>
      </p:sp>
    </p:spTree>
    <p:extLst>
      <p:ext uri="{BB962C8B-B14F-4D97-AF65-F5344CB8AC3E}">
        <p14:creationId xmlns:p14="http://schemas.microsoft.com/office/powerpoint/2010/main" val="2710071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Fazit</a:t>
            </a:r>
          </a:p>
          <a:p>
            <a:pPr>
              <a:lnSpc>
                <a:spcPct val="107000"/>
              </a:lnSpc>
              <a:spcAft>
                <a:spcPts val="800"/>
              </a:spcAft>
            </a:pPr>
            <a:r>
              <a:rPr lang="de-DE" sz="1800" dirty="0">
                <a:effectLst/>
                <a:latin typeface="Calibri" panose="020F0502020204030204" pitchFamily="34" charset="0"/>
                <a:cs typeface="Times New Roman" panose="02020603050405020304" pitchFamily="18" charset="0"/>
              </a:rPr>
              <a:t>- Soll-/Ist Vergleich</a:t>
            </a: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Die Projektziele wurden erreicht. Wie in der Validierungsphase geprüft werden, können von GitHub pullen, Kompilieren, Testen, Bauen, Containerisieren und Bereitstellung Verfahren automatisch durchgeführt werden. Damit wird viel Zeit verdient, und werden menschliche Eingriffe verringert. </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Wie in der Tabelle 1 zu erkennen ist, konnte Zeitplan bis auf wenige Ausnahmen eingehalten werden.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Wie geplant konnte in 35 Stunden abgeschlossen werden. Bei der Durchführungsphase mussten eine Stunde mehr und für Validierungsphase konnte eine Stunde weniger benutzt werden. </a:t>
            </a: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18</a:t>
            </a:fld>
            <a:endParaRPr lang="de-DE"/>
          </a:p>
        </p:txBody>
      </p:sp>
    </p:spTree>
    <p:extLst>
      <p:ext uri="{BB962C8B-B14F-4D97-AF65-F5344CB8AC3E}">
        <p14:creationId xmlns:p14="http://schemas.microsoft.com/office/powerpoint/2010/main" val="1743080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Fazit</a:t>
            </a:r>
          </a:p>
          <a:p>
            <a:pPr>
              <a:lnSpc>
                <a:spcPct val="107000"/>
              </a:lnSpc>
              <a:spcAft>
                <a:spcPts val="800"/>
              </a:spcAft>
            </a:pPr>
            <a:r>
              <a:rPr lang="de-DE" sz="1800" dirty="0">
                <a:effectLst/>
                <a:latin typeface="Calibri" panose="020F0502020204030204" pitchFamily="34" charset="0"/>
                <a:cs typeface="Times New Roman" panose="02020603050405020304" pitchFamily="18" charset="0"/>
              </a:rPr>
              <a:t>- </a:t>
            </a:r>
            <a:r>
              <a:rPr lang="de-DE" sz="1800" dirty="0" err="1">
                <a:effectLst/>
                <a:latin typeface="Calibri" panose="020F0502020204030204" pitchFamily="34" charset="0"/>
                <a:cs typeface="Times New Roman" panose="02020603050405020304" pitchFamily="18" charset="0"/>
              </a:rPr>
              <a:t>Lessons-Learned</a:t>
            </a: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Im Rahmen dieses Projekts hat Herr Karakaya sowohl das Server-Setup als auch die Anwendung von Technologien wie Docker und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Kubernetes</a:t>
            </a:r>
            <a:r>
              <a:rPr lang="de-DE" sz="1800" dirty="0">
                <a:effectLst/>
                <a:latin typeface="Arial" panose="020B0604020202020204" pitchFamily="34" charset="0"/>
                <a:ea typeface="Calibri" panose="020F0502020204030204" pitchFamily="34" charset="0"/>
                <a:cs typeface="Times New Roman" panose="02020603050405020304" pitchFamily="18" charset="0"/>
              </a:rPr>
              <a:t> praktisch ausgeübt. Im Zuge dessen erlebte Herr Karakaya theoretisch und praktisch die ganz entscheidenden Vorteile, die das deklarative Verfahren und die Containertechnologie bieten, sowohl in Bezug auf den Hardwareverbrauch als auch auf die Zeitersparnis.</a:t>
            </a: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19</a:t>
            </a:fld>
            <a:endParaRPr lang="de-DE"/>
          </a:p>
        </p:txBody>
      </p:sp>
    </p:spTree>
    <p:extLst>
      <p:ext uri="{BB962C8B-B14F-4D97-AF65-F5344CB8AC3E}">
        <p14:creationId xmlns:p14="http://schemas.microsoft.com/office/powerpoint/2010/main" val="331539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Calibri" panose="020F0502020204030204" pitchFamily="34" charset="0"/>
                <a:cs typeface="Times New Roman" panose="02020603050405020304" pitchFamily="18" charset="0"/>
              </a:rPr>
              <a:t>Projektumfeld</a:t>
            </a: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r>
              <a:rPr lang="de-DE" sz="1800" dirty="0">
                <a:solidFill>
                  <a:srgbClr val="24293B"/>
                </a:solidFill>
                <a:effectLst/>
                <a:latin typeface="Arial" panose="020B0604020202020204" pitchFamily="34" charset="0"/>
                <a:ea typeface="Calibri" panose="020F0502020204030204" pitchFamily="34" charset="0"/>
              </a:rPr>
              <a:t>Die Nexus / IPS GmbH ist eine Tochterfirma der Nexus/</a:t>
            </a:r>
            <a:r>
              <a:rPr lang="de-DE" sz="1800" dirty="0" err="1">
                <a:solidFill>
                  <a:srgbClr val="24293B"/>
                </a:solidFill>
                <a:effectLst/>
                <a:latin typeface="Arial" panose="020B0604020202020204" pitchFamily="34" charset="0"/>
                <a:ea typeface="Calibri" panose="020F0502020204030204" pitchFamily="34" charset="0"/>
              </a:rPr>
              <a:t>ag.</a:t>
            </a:r>
            <a:r>
              <a:rPr lang="de-DE" sz="1800" dirty="0">
                <a:solidFill>
                  <a:srgbClr val="24293B"/>
                </a:solidFill>
                <a:effectLst/>
                <a:latin typeface="Arial" panose="020B0604020202020204" pitchFamily="34" charset="0"/>
                <a:ea typeface="Calibri" panose="020F0502020204030204" pitchFamily="34" charset="0"/>
              </a:rPr>
              <a:t> </a:t>
            </a:r>
          </a:p>
          <a:p>
            <a:endParaRPr lang="de-DE" sz="1800" dirty="0">
              <a:solidFill>
                <a:srgbClr val="24293B"/>
              </a:solidFill>
              <a:effectLst/>
              <a:latin typeface="Arial" panose="020B0604020202020204" pitchFamily="34" charset="0"/>
            </a:endParaRPr>
          </a:p>
          <a:p>
            <a:r>
              <a:rPr lang="de-DE" sz="1800" dirty="0">
                <a:solidFill>
                  <a:srgbClr val="24293B"/>
                </a:solidFill>
                <a:effectLst/>
                <a:latin typeface="Arial" panose="020B0604020202020204" pitchFamily="34" charset="0"/>
              </a:rPr>
              <a:t>Ist </a:t>
            </a:r>
            <a:r>
              <a:rPr lang="de-DE" sz="1800" dirty="0">
                <a:solidFill>
                  <a:srgbClr val="24293B"/>
                </a:solidFill>
                <a:effectLst/>
                <a:latin typeface="Arial" panose="020B0604020202020204" pitchFamily="34" charset="0"/>
                <a:ea typeface="Calibri" panose="020F0502020204030204" pitchFamily="34" charset="0"/>
              </a:rPr>
              <a:t>Anbieter für die Dokumentation der Medizinprodukte-Aufbereitung und Prozesskommunikation mit seinen Softwarelösungen</a:t>
            </a:r>
          </a:p>
          <a:p>
            <a:endParaRPr lang="de-DE" sz="1800" dirty="0">
              <a:solidFill>
                <a:srgbClr val="24293B"/>
              </a:solidFill>
              <a:effectLst/>
              <a:latin typeface="Arial" panose="020B0604020202020204" pitchFamily="34" charset="0"/>
            </a:endParaRPr>
          </a:p>
          <a:p>
            <a:r>
              <a:rPr lang="de-DE" sz="1800" dirty="0">
                <a:solidFill>
                  <a:srgbClr val="24293B"/>
                </a:solidFill>
                <a:effectLst/>
                <a:latin typeface="Arial" panose="020B0604020202020204" pitchFamily="34" charset="0"/>
                <a:ea typeface="Calibri" panose="020F0502020204030204" pitchFamily="34" charset="0"/>
              </a:rPr>
              <a:t>Nexus / IPS beschäftigt 33 Mitarbeiter mit im Standort Kassel</a:t>
            </a:r>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2</a:t>
            </a:fld>
            <a:endParaRPr lang="de-DE"/>
          </a:p>
        </p:txBody>
      </p:sp>
    </p:spTree>
    <p:extLst>
      <p:ext uri="{BB962C8B-B14F-4D97-AF65-F5344CB8AC3E}">
        <p14:creationId xmlns:p14="http://schemas.microsoft.com/office/powerpoint/2010/main" val="88275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Fazit</a:t>
            </a:r>
          </a:p>
          <a:p>
            <a:pPr>
              <a:lnSpc>
                <a:spcPct val="107000"/>
              </a:lnSpc>
              <a:spcAft>
                <a:spcPts val="800"/>
              </a:spcAft>
            </a:pPr>
            <a:r>
              <a:rPr lang="de-DE" sz="1800" dirty="0">
                <a:effectLst/>
                <a:latin typeface="Calibri" panose="020F0502020204030204" pitchFamily="34" charset="0"/>
                <a:cs typeface="Times New Roman" panose="02020603050405020304" pitchFamily="18" charset="0"/>
              </a:rPr>
              <a:t>- Ausblick</a:t>
            </a: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Das von Herr Karakaya etablierte System kann sowohl in der Testumgebung als auch in der Stage- und Produktivumgebung eingesetzt und mit anderen Technologien wie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Vagrant</a:t>
            </a:r>
            <a:r>
              <a:rPr lang="de-DE" sz="1800" dirty="0">
                <a:effectLst/>
                <a:latin typeface="Arial" panose="020B0604020202020204" pitchFamily="34" charset="0"/>
                <a:ea typeface="Calibri" panose="020F0502020204030204" pitchFamily="34" charset="0"/>
                <a:cs typeface="Times New Roman" panose="02020603050405020304" pitchFamily="18" charset="0"/>
              </a:rPr>
              <a:t>,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Ansible</a:t>
            </a:r>
            <a:r>
              <a:rPr lang="de-DE" sz="1800" dirty="0">
                <a:effectLst/>
                <a:latin typeface="Arial" panose="020B0604020202020204" pitchFamily="34" charset="0"/>
                <a:ea typeface="Calibri" panose="020F0502020204030204" pitchFamily="34" charset="0"/>
                <a:cs typeface="Times New Roman" panose="02020603050405020304" pitchFamily="18" charset="0"/>
              </a:rPr>
              <a:t>, Terraform,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GitLab</a:t>
            </a:r>
            <a:r>
              <a:rPr lang="de-DE" sz="1800" dirty="0">
                <a:effectLst/>
                <a:latin typeface="Arial" panose="020B0604020202020204" pitchFamily="34" charset="0"/>
                <a:ea typeface="Calibri" panose="020F0502020204030204" pitchFamily="34" charset="0"/>
                <a:cs typeface="Times New Roman" panose="02020603050405020304" pitchFamily="18" charset="0"/>
              </a:rPr>
              <a:t> und Helm weiterentwickelt werden. </a:t>
            </a:r>
          </a:p>
          <a:p>
            <a:br>
              <a:rPr lang="de-DE" sz="1800" dirty="0">
                <a:effectLst/>
                <a:latin typeface="Arial" panose="020B0604020202020204" pitchFamily="34" charset="0"/>
                <a:ea typeface="Calibri" panose="020F0502020204030204" pitchFamily="34" charset="0"/>
                <a:cs typeface="Times New Roman" panose="02020603050405020304" pitchFamily="18" charset="0"/>
              </a:rPr>
            </a:br>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20</a:t>
            </a:fld>
            <a:endParaRPr lang="de-DE"/>
          </a:p>
        </p:txBody>
      </p:sp>
    </p:spTree>
    <p:extLst>
      <p:ext uri="{BB962C8B-B14F-4D97-AF65-F5344CB8AC3E}">
        <p14:creationId xmlns:p14="http://schemas.microsoft.com/office/powerpoint/2010/main" val="3840325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de-DE" sz="1800" dirty="0">
                <a:effectLst/>
                <a:latin typeface="Calibri" panose="020F0502020204030204" pitchFamily="34" charset="0"/>
                <a:ea typeface="Calibri" panose="020F0502020204030204" pitchFamily="34" charset="0"/>
                <a:cs typeface="Times New Roman" panose="02020603050405020304" pitchFamily="18" charset="0"/>
              </a:rPr>
              <a:t>Ich bedanke mich für eure Aufmerksamkeit</a:t>
            </a: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21</a:t>
            </a:fld>
            <a:endParaRPr lang="de-DE"/>
          </a:p>
        </p:txBody>
      </p:sp>
    </p:spTree>
    <p:extLst>
      <p:ext uri="{BB962C8B-B14F-4D97-AF65-F5344CB8AC3E}">
        <p14:creationId xmlns:p14="http://schemas.microsoft.com/office/powerpoint/2010/main" val="213352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Problemstellung</a:t>
            </a: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r>
              <a:rPr lang="de-DE" sz="1800" dirty="0">
                <a:solidFill>
                  <a:srgbClr val="24293B"/>
                </a:solidFill>
                <a:effectLst/>
                <a:latin typeface="Arial" panose="020B0604020202020204" pitchFamily="34" charset="0"/>
                <a:ea typeface="Calibri" panose="020F0502020204030204" pitchFamily="34" charset="0"/>
              </a:rPr>
              <a:t>Durch CI/CD werden viele oder alle der menschlichen Eingriffe bei der Softwareentwicklung  automatisiert, die traditionell erforderlich sind wie Bauen-, Testen und </a:t>
            </a:r>
            <a:r>
              <a:rPr lang="de-DE" sz="1800" dirty="0" err="1">
                <a:solidFill>
                  <a:srgbClr val="24293B"/>
                </a:solidFill>
                <a:effectLst/>
                <a:latin typeface="Arial" panose="020B0604020202020204" pitchFamily="34" charset="0"/>
                <a:ea typeface="Calibri" panose="020F0502020204030204" pitchFamily="34" charset="0"/>
              </a:rPr>
              <a:t>Delivery</a:t>
            </a:r>
            <a:r>
              <a:rPr lang="de-DE" sz="1800" dirty="0">
                <a:solidFill>
                  <a:srgbClr val="24293B"/>
                </a:solidFill>
                <a:effectLst/>
                <a:latin typeface="Arial" panose="020B0604020202020204" pitchFamily="34" charset="0"/>
                <a:ea typeface="Calibri" panose="020F0502020204030204" pitchFamily="34" charset="0"/>
              </a:rPr>
              <a:t>/</a:t>
            </a:r>
            <a:r>
              <a:rPr lang="de-DE" sz="1800" dirty="0" err="1">
                <a:solidFill>
                  <a:srgbClr val="24293B"/>
                </a:solidFill>
                <a:effectLst/>
                <a:latin typeface="Arial" panose="020B0604020202020204" pitchFamily="34" charset="0"/>
                <a:ea typeface="Calibri" panose="020F0502020204030204" pitchFamily="34" charset="0"/>
              </a:rPr>
              <a:t>Deployment</a:t>
            </a:r>
            <a:r>
              <a:rPr lang="de-DE" sz="1800" dirty="0">
                <a:solidFill>
                  <a:srgbClr val="24293B"/>
                </a:solidFill>
                <a:effectLst/>
                <a:latin typeface="Arial" panose="020B0604020202020204" pitchFamily="34" charset="0"/>
                <a:ea typeface="Calibri" panose="020F0502020204030204" pitchFamily="34" charset="0"/>
              </a:rPr>
              <a:t>-Phasen sowie die Infrastruktur Bereitstellung zu berücksichtigen, um neuen Code von einem Commit in die Produktion zu bringen</a:t>
            </a:r>
          </a:p>
          <a:p>
            <a:pPr>
              <a:lnSpc>
                <a:spcPct val="107000"/>
              </a:lnSpc>
              <a:spcAft>
                <a:spcPts val="800"/>
              </a:spcAft>
            </a:pPr>
            <a:endParaRPr lang="de-DE" sz="1800" dirty="0">
              <a:solidFill>
                <a:srgbClr val="24293B"/>
              </a:solidFill>
              <a:effectLst/>
              <a:latin typeface="Arial" panose="020B0604020202020204" pitchFamily="34" charset="0"/>
            </a:endParaRPr>
          </a:p>
          <a:p>
            <a:pPr>
              <a:lnSpc>
                <a:spcPct val="107000"/>
              </a:lnSpc>
              <a:spcAft>
                <a:spcPts val="800"/>
              </a:spcAft>
            </a:pPr>
            <a:r>
              <a:rPr lang="de-DE" sz="1800" dirty="0">
                <a:solidFill>
                  <a:srgbClr val="24293B"/>
                </a:solidFill>
                <a:effectLst/>
                <a:latin typeface="Arial" panose="020B0604020202020204" pitchFamily="34" charset="0"/>
                <a:ea typeface="Calibri" panose="020F0502020204030204" pitchFamily="34" charset="0"/>
              </a:rPr>
              <a:t>In der Firma werden die Codeänderungen mit Jenkins schon kompiliert, getestet und gebaut. Mit diesem Projekt ist es gezielt, die hergestellten Artefakte, die im .</a:t>
            </a:r>
            <a:r>
              <a:rPr lang="de-DE" sz="1800" dirty="0" err="1">
                <a:solidFill>
                  <a:srgbClr val="24293B"/>
                </a:solidFill>
                <a:effectLst/>
                <a:latin typeface="Arial" panose="020B0604020202020204" pitchFamily="34" charset="0"/>
                <a:ea typeface="Calibri" panose="020F0502020204030204" pitchFamily="34" charset="0"/>
              </a:rPr>
              <a:t>jar</a:t>
            </a:r>
            <a:r>
              <a:rPr lang="de-DE" sz="1800" dirty="0">
                <a:solidFill>
                  <a:srgbClr val="24293B"/>
                </a:solidFill>
                <a:effectLst/>
                <a:latin typeface="Arial" panose="020B0604020202020204" pitchFamily="34" charset="0"/>
                <a:ea typeface="Calibri" panose="020F0502020204030204" pitchFamily="34" charset="0"/>
              </a:rPr>
              <a:t> Form ist, in einem Docker Image umzuwandeln, dieses Image an einem privaten Registry zu senden und die Applikation in einer Ausführungsumgebung auszuführen. Und sind alle diese Prozesse automatisch durchzuführen.</a:t>
            </a:r>
          </a:p>
          <a:p>
            <a:pPr>
              <a:lnSpc>
                <a:spcPct val="107000"/>
              </a:lnSpc>
              <a:spcAft>
                <a:spcPts val="800"/>
              </a:spcAft>
            </a:pPr>
            <a:endParaRPr lang="de-DE" sz="1800" dirty="0">
              <a:solidFill>
                <a:srgbClr val="24293B"/>
              </a:solidFill>
              <a:effectLst/>
              <a:latin typeface="Arial" panose="020B0604020202020204" pitchFamily="34" charset="0"/>
            </a:endParaRP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Die im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jar</a:t>
            </a:r>
            <a:r>
              <a:rPr lang="de-DE" sz="1800" dirty="0">
                <a:effectLst/>
                <a:latin typeface="Arial" panose="020B0604020202020204" pitchFamily="34" charset="0"/>
                <a:ea typeface="Calibri" panose="020F0502020204030204" pitchFamily="34" charset="0"/>
                <a:cs typeface="Times New Roman" panose="02020603050405020304" pitchFamily="18" charset="0"/>
              </a:rPr>
              <a:t> Form hergestellte Artefakt wird vom Produktmanager manuell gezogen und es wird überprüft, wie diese Anwendung funktioniert. Diese Prozesse werden manuell abgewickelt. Andererseits scheint es möglich, diese manuell gehandhabten Prozesse mit Hilfe von Container-Technologie und CI/CD-Pipeline zu automatisieren. Aus diesen Gründen wurde beschlossen, das Projekt zu starten. </a:t>
            </a:r>
          </a:p>
          <a:p>
            <a:r>
              <a:rPr lang="de-DE" sz="1800" dirty="0">
                <a:effectLst/>
                <a:latin typeface="Arial" panose="020B0604020202020204" pitchFamily="34" charset="0"/>
                <a:ea typeface="Calibri" panose="020F0502020204030204" pitchFamily="34" charset="0"/>
                <a:cs typeface="Times New Roman" panose="02020603050405020304" pitchFamily="18" charset="0"/>
              </a:rPr>
              <a:t>Dadurch wird auch in Gesamt erhebliche Zeit freigesetzt, die für die Produktentwicklung aufgewendet werden könnte, da durch Einsatz der CI/CD Pipeline Zeit eingespart werden</a:t>
            </a:r>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3</a:t>
            </a:fld>
            <a:endParaRPr lang="de-DE"/>
          </a:p>
        </p:txBody>
      </p:sp>
    </p:spTree>
    <p:extLst>
      <p:ext uri="{BB962C8B-B14F-4D97-AF65-F5344CB8AC3E}">
        <p14:creationId xmlns:p14="http://schemas.microsoft.com/office/powerpoint/2010/main" val="1084306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Agenda</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Projektplanung</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Analyse</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Entwurf</a:t>
            </a:r>
          </a:p>
          <a:p>
            <a:pPr marL="285750" indent="-285750">
              <a:lnSpc>
                <a:spcPct val="107000"/>
              </a:lnSpc>
              <a:spcAft>
                <a:spcPts val="800"/>
              </a:spcAft>
              <a:buFontTx/>
              <a:buChar char="-"/>
            </a:pPr>
            <a:r>
              <a:rPr lang="de-DE" sz="1800" dirty="0" err="1">
                <a:effectLst/>
                <a:latin typeface="Calibri" panose="020F0502020204030204" pitchFamily="34" charset="0"/>
                <a:cs typeface="Times New Roman" panose="02020603050405020304" pitchFamily="18" charset="0"/>
              </a:rPr>
              <a:t>Implementierug</a:t>
            </a:r>
            <a:r>
              <a:rPr lang="de-DE" sz="1800" dirty="0">
                <a:effectLst/>
                <a:latin typeface="Calibri" panose="020F0502020204030204" pitchFamily="34" charset="0"/>
                <a:cs typeface="Times New Roman" panose="02020603050405020304" pitchFamily="18" charset="0"/>
              </a:rPr>
              <a:t>/Realisierung</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Test</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Dokumentation</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Fazit</a:t>
            </a:r>
          </a:p>
          <a:p>
            <a:pPr marL="285750" indent="-285750">
              <a:lnSpc>
                <a:spcPct val="107000"/>
              </a:lnSpc>
              <a:spcAft>
                <a:spcPts val="800"/>
              </a:spcAft>
              <a:buFontTx/>
              <a:buChar char="-"/>
            </a:pP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4</a:t>
            </a:fld>
            <a:endParaRPr lang="de-DE"/>
          </a:p>
        </p:txBody>
      </p:sp>
    </p:spTree>
    <p:extLst>
      <p:ext uri="{BB962C8B-B14F-4D97-AF65-F5344CB8AC3E}">
        <p14:creationId xmlns:p14="http://schemas.microsoft.com/office/powerpoint/2010/main" val="1587974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Projektplanung</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Personalplanung</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Sachmittelplanung</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Kostenplanung</a:t>
            </a: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5</a:t>
            </a:fld>
            <a:endParaRPr lang="de-DE"/>
          </a:p>
        </p:txBody>
      </p:sp>
    </p:spTree>
    <p:extLst>
      <p:ext uri="{BB962C8B-B14F-4D97-AF65-F5344CB8AC3E}">
        <p14:creationId xmlns:p14="http://schemas.microsoft.com/office/powerpoint/2010/main" val="1448314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Projektplanung</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Personalplanung</a:t>
            </a: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marL="171450" indent="-171450">
              <a:buFontTx/>
              <a:buChar char="-"/>
            </a:pPr>
            <a:r>
              <a:rPr lang="de-DE" dirty="0"/>
              <a:t>Ich war für die Umsetzung des Projektes verantwortlich. </a:t>
            </a:r>
          </a:p>
          <a:p>
            <a:pPr marL="171450" indent="-171450">
              <a:buFontTx/>
              <a:buChar char="-"/>
            </a:pPr>
            <a:r>
              <a:rPr lang="de-DE" dirty="0"/>
              <a:t>Herr Andre </a:t>
            </a:r>
            <a:r>
              <a:rPr lang="de-DE" dirty="0" err="1"/>
              <a:t>Hosbach</a:t>
            </a:r>
            <a:r>
              <a:rPr lang="de-DE" dirty="0"/>
              <a:t> ist Produktmanager und verantwortlich für die Projektübergabe; weil diese CICD Pipeline würde von er benutzt. </a:t>
            </a:r>
          </a:p>
          <a:p>
            <a:pPr marL="171450" indent="-171450">
              <a:buFontTx/>
              <a:buChar char="-"/>
            </a:pPr>
            <a:r>
              <a:rPr lang="de-DE" dirty="0"/>
              <a:t>Her Michael Sieber </a:t>
            </a:r>
            <a:r>
              <a:rPr lang="de-DE" dirty="0" err="1"/>
              <a:t>is</a:t>
            </a:r>
            <a:r>
              <a:rPr lang="de-DE" dirty="0"/>
              <a:t> als Softwareentwickler verantwortlich für die Projektdefinition und Unterstützung</a:t>
            </a:r>
          </a:p>
        </p:txBody>
      </p:sp>
      <p:sp>
        <p:nvSpPr>
          <p:cNvPr id="4" name="Foliennummernplatzhalter 3"/>
          <p:cNvSpPr>
            <a:spLocks noGrp="1"/>
          </p:cNvSpPr>
          <p:nvPr>
            <p:ph type="sldNum" sz="quarter" idx="5"/>
          </p:nvPr>
        </p:nvSpPr>
        <p:spPr/>
        <p:txBody>
          <a:bodyPr/>
          <a:lstStyle/>
          <a:p>
            <a:fld id="{98E0C41A-2F06-4D73-A428-298594C4E1E8}" type="slidenum">
              <a:rPr lang="de-DE" smtClean="0"/>
              <a:t>6</a:t>
            </a:fld>
            <a:endParaRPr lang="de-DE"/>
          </a:p>
        </p:txBody>
      </p:sp>
    </p:spTree>
    <p:extLst>
      <p:ext uri="{BB962C8B-B14F-4D97-AF65-F5344CB8AC3E}">
        <p14:creationId xmlns:p14="http://schemas.microsoft.com/office/powerpoint/2010/main" val="156580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Projektplanung</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Sachmittelplanung</a:t>
            </a:r>
          </a:p>
          <a:p>
            <a:pPr algn="just">
              <a:lnSpc>
                <a:spcPct val="150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Für die Installation der im Rahmen des Projekts zu verwendenden virtuellen Maschinen wird ein Notebook mit SSD-Festplatte verwendet. Dieses Notebook muss mit dem LAN-Netzwerk des Unternehmens verbunden sein.</a:t>
            </a:r>
          </a:p>
          <a:p>
            <a:r>
              <a:rPr lang="de-DE" sz="1800" dirty="0">
                <a:effectLst/>
                <a:latin typeface="Arial" panose="020B0604020202020204" pitchFamily="34" charset="0"/>
                <a:ea typeface="Calibri" panose="020F0502020204030204" pitchFamily="34" charset="0"/>
                <a:cs typeface="Times New Roman" panose="02020603050405020304" pitchFamily="18" charset="0"/>
              </a:rPr>
              <a:t>Bei der Auswahl der einzusetzenden Software wurde, um möglichst unnötige Kosten zu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ver</a:t>
            </a:r>
            <a:r>
              <a:rPr lang="de-DE" sz="1800" dirty="0">
                <a:effectLst/>
                <a:latin typeface="Arial" panose="020B0604020202020204" pitchFamily="34" charset="0"/>
                <a:ea typeface="Calibri" panose="020F0502020204030204" pitchFamily="34" charset="0"/>
                <a:cs typeface="Times New Roman" panose="02020603050405020304" pitchFamily="18" charset="0"/>
              </a:rPr>
              <a:t>-meiden, vom bereits gekauft oder Freeware Software ausgewählt, sofern sie für die Projektziele ausreicht</a:t>
            </a:r>
            <a:r>
              <a:rPr lang="de-DE" sz="1800" dirty="0">
                <a:effectLst/>
                <a:latin typeface="Calibri" panose="020F0502020204030204" pitchFamily="34" charset="0"/>
                <a:ea typeface="Calibri" panose="020F0502020204030204" pitchFamily="34" charset="0"/>
                <a:cs typeface="Times New Roman" panose="02020603050405020304" pitchFamily="18" charset="0"/>
              </a:rPr>
              <a:t>. Die im Projekt benutzte Software sind : </a:t>
            </a: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7</a:t>
            </a:fld>
            <a:endParaRPr lang="de-DE"/>
          </a:p>
        </p:txBody>
      </p:sp>
    </p:spTree>
    <p:extLst>
      <p:ext uri="{BB962C8B-B14F-4D97-AF65-F5344CB8AC3E}">
        <p14:creationId xmlns:p14="http://schemas.microsoft.com/office/powerpoint/2010/main" val="1527511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Projektplanung</a:t>
            </a:r>
          </a:p>
          <a:p>
            <a:pPr marL="285750" indent="-285750">
              <a:lnSpc>
                <a:spcPct val="107000"/>
              </a:lnSpc>
              <a:spcAft>
                <a:spcPts val="800"/>
              </a:spcAft>
              <a:buFontTx/>
              <a:buChar char="-"/>
            </a:pPr>
            <a:r>
              <a:rPr lang="de-DE" sz="1800" dirty="0">
                <a:effectLst/>
                <a:latin typeface="Calibri" panose="020F0502020204030204" pitchFamily="34" charset="0"/>
                <a:cs typeface="Times New Roman" panose="02020603050405020304" pitchFamily="18" charset="0"/>
              </a:rPr>
              <a:t>Kostenplanung</a:t>
            </a: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Die Kosten der Hardware und Software sind nicht zu berücksichtigen, die Ausgewählte Hard- und Software wurde zuvor vom Unternehmen erworben oder sind Freeware.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Arial" panose="020B0604020202020204" pitchFamily="34" charset="0"/>
                <a:ea typeface="Calibri" panose="020F0502020204030204" pitchFamily="34" charset="0"/>
                <a:cs typeface="Times New Roman" panose="02020603050405020304" pitchFamily="18" charset="0"/>
              </a:rPr>
              <a:t>Im Rahmen des Projektes wurde Räumlichkeit mit den Arbeitskosten des Personals berechnet. Während der Praktikumszeitraum des Prüfungsbewerbers gibt es kein Kosten für die Firma. Für ein Software Produkt Manager 30,93 €, für ein Senior Software Developern 25,83 € zu berücksichtigen. Für die Mitarbeiter wird 35 € für die Nutzung der Räumlichkeiten, Strom und Arbeitsmaterialien berücksichtigt. </a:t>
            </a: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8</a:t>
            </a:fld>
            <a:endParaRPr lang="de-DE"/>
          </a:p>
        </p:txBody>
      </p:sp>
    </p:spTree>
    <p:extLst>
      <p:ext uri="{BB962C8B-B14F-4D97-AF65-F5344CB8AC3E}">
        <p14:creationId xmlns:p14="http://schemas.microsoft.com/office/powerpoint/2010/main" val="408285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a:effectLst/>
                <a:latin typeface="Calibri" panose="020F0502020204030204" pitchFamily="34" charset="0"/>
                <a:cs typeface="Times New Roman" panose="02020603050405020304" pitchFamily="18" charset="0"/>
              </a:rPr>
              <a:t>Analyse</a:t>
            </a:r>
          </a:p>
          <a:p>
            <a:pPr marL="285750" indent="-285750">
              <a:lnSpc>
                <a:spcPct val="107000"/>
              </a:lnSpc>
              <a:spcAft>
                <a:spcPts val="800"/>
              </a:spcAft>
              <a:buFontTx/>
              <a:buChar char="-"/>
            </a:pPr>
            <a:r>
              <a:rPr lang="de-DE" sz="1800" dirty="0" err="1">
                <a:effectLst/>
                <a:latin typeface="Calibri" panose="020F0502020204030204" pitchFamily="34" charset="0"/>
                <a:cs typeface="Times New Roman" panose="02020603050405020304" pitchFamily="18" charset="0"/>
              </a:rPr>
              <a:t>Ist_Analyse</a:t>
            </a:r>
            <a:endParaRPr lang="de-DE" sz="1800" dirty="0">
              <a:effectLst/>
              <a:latin typeface="Calibri" panose="020F0502020204030204" pitchFamily="34" charset="0"/>
              <a:cs typeface="Times New Roman" panose="02020603050405020304" pitchFamily="18" charset="0"/>
            </a:endParaRPr>
          </a:p>
          <a:p>
            <a:pPr marL="285750" indent="-285750">
              <a:lnSpc>
                <a:spcPct val="107000"/>
              </a:lnSpc>
              <a:spcAft>
                <a:spcPts val="800"/>
              </a:spcAft>
              <a:buFontTx/>
              <a:buChar char="-"/>
            </a:pPr>
            <a:r>
              <a:rPr lang="de-DE" sz="1800" dirty="0">
                <a:effectLst/>
                <a:latin typeface="Arial" panose="020B0604020202020204" pitchFamily="34" charset="0"/>
                <a:ea typeface="Calibri" panose="020F0502020204030204" pitchFamily="34" charset="0"/>
                <a:cs typeface="Times New Roman" panose="02020603050405020304" pitchFamily="18" charset="0"/>
              </a:rPr>
              <a:t>Vor dem Projekt wurde das Jenkins-Tool im Unternehmen verwendet. Der vom Entwickler vorbereitete Quellcode wird in das GitHub-Repository gepusht. Nach diesem Push-Verfahren wird der Quellcode von Jenkins gezogen und die Kompilieren-, Testen- und Bauen-Verfahren werden automatisch von Jenkins ausgeführt. Das resultierende Artefakt in .</a:t>
            </a:r>
            <a:r>
              <a:rPr lang="de-DE" sz="1800" dirty="0" err="1">
                <a:effectLst/>
                <a:latin typeface="Arial" panose="020B0604020202020204" pitchFamily="34" charset="0"/>
                <a:ea typeface="Calibri" panose="020F0502020204030204" pitchFamily="34" charset="0"/>
                <a:cs typeface="Times New Roman" panose="02020603050405020304" pitchFamily="18" charset="0"/>
              </a:rPr>
              <a:t>jar</a:t>
            </a:r>
            <a:r>
              <a:rPr lang="de-DE" sz="1800" dirty="0">
                <a:effectLst/>
                <a:latin typeface="Arial" panose="020B0604020202020204" pitchFamily="34" charset="0"/>
                <a:ea typeface="Calibri" panose="020F0502020204030204" pitchFamily="34" charset="0"/>
                <a:cs typeface="Times New Roman" panose="02020603050405020304" pitchFamily="18" charset="0"/>
              </a:rPr>
              <a:t>-Form wird manuell entnommen</a:t>
            </a:r>
            <a:endParaRPr lang="de-DE" sz="1800" dirty="0">
              <a:effectLst/>
              <a:latin typeface="Calibri" panose="020F0502020204030204" pitchFamily="34" charset="0"/>
              <a:cs typeface="Times New Roman" panose="02020603050405020304" pitchFamily="18" charset="0"/>
            </a:endParaRPr>
          </a:p>
          <a:p>
            <a:pPr marL="0" indent="0">
              <a:lnSpc>
                <a:spcPct val="107000"/>
              </a:lnSpc>
              <a:spcAft>
                <a:spcPts val="800"/>
              </a:spcAft>
              <a:buFontTx/>
              <a:buNone/>
            </a:pPr>
            <a:endParaRPr lang="de-DE"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de-DE" sz="1800" dirty="0">
              <a:effectLst/>
              <a:latin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8E0C41A-2F06-4D73-A428-298594C4E1E8}" type="slidenum">
              <a:rPr lang="de-DE" smtClean="0"/>
              <a:t>9</a:t>
            </a:fld>
            <a:endParaRPr lang="de-DE"/>
          </a:p>
        </p:txBody>
      </p:sp>
    </p:spTree>
    <p:extLst>
      <p:ext uri="{BB962C8B-B14F-4D97-AF65-F5344CB8AC3E}">
        <p14:creationId xmlns:p14="http://schemas.microsoft.com/office/powerpoint/2010/main" val="153656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820456-BC35-A8E2-7F9D-B41510A3867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D0F1F21-DC12-678F-58F9-D43ACADB3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CB09E63-93F3-20F3-E324-1B00B54E017C}"/>
              </a:ext>
            </a:extLst>
          </p:cNvPr>
          <p:cNvSpPr>
            <a:spLocks noGrp="1"/>
          </p:cNvSpPr>
          <p:nvPr>
            <p:ph type="dt" sz="half" idx="10"/>
          </p:nvPr>
        </p:nvSpPr>
        <p:spPr/>
        <p:txBody>
          <a:bodyPr/>
          <a:lstStyle/>
          <a:p>
            <a:fld id="{AE8F2D75-BF7C-4808-924A-FFF1536A395A}" type="datetimeFigureOut">
              <a:rPr lang="de-DE" smtClean="0"/>
              <a:t>15.06.2023</a:t>
            </a:fld>
            <a:endParaRPr lang="de-DE"/>
          </a:p>
        </p:txBody>
      </p:sp>
      <p:sp>
        <p:nvSpPr>
          <p:cNvPr id="5" name="Fußzeilenplatzhalter 4">
            <a:extLst>
              <a:ext uri="{FF2B5EF4-FFF2-40B4-BE49-F238E27FC236}">
                <a16:creationId xmlns:a16="http://schemas.microsoft.com/office/drawing/2014/main" id="{24CF6C73-0213-802D-B55A-E80D450A04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DDCCA31-5F92-7299-0C89-7E77DF5E0D00}"/>
              </a:ext>
            </a:extLst>
          </p:cNvPr>
          <p:cNvSpPr>
            <a:spLocks noGrp="1"/>
          </p:cNvSpPr>
          <p:nvPr>
            <p:ph type="sldNum" sz="quarter" idx="12"/>
          </p:nvPr>
        </p:nvSpPr>
        <p:spPr/>
        <p:txBody>
          <a:bodyPr/>
          <a:lstStyle/>
          <a:p>
            <a:fld id="{9E5D50E8-8F26-4D37-A9F8-4D8362C74EBB}" type="slidenum">
              <a:rPr lang="de-DE" smtClean="0"/>
              <a:t>‹Nr.›</a:t>
            </a:fld>
            <a:endParaRPr lang="de-DE"/>
          </a:p>
        </p:txBody>
      </p:sp>
    </p:spTree>
    <p:extLst>
      <p:ext uri="{BB962C8B-B14F-4D97-AF65-F5344CB8AC3E}">
        <p14:creationId xmlns:p14="http://schemas.microsoft.com/office/powerpoint/2010/main" val="3081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22FDFC-74A7-1E74-B794-462148E76F6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12E0BF4-8AF1-F685-48FE-3162C59CF79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A33BC26-FF19-C13B-0C06-4BA37D5DC294}"/>
              </a:ext>
            </a:extLst>
          </p:cNvPr>
          <p:cNvSpPr>
            <a:spLocks noGrp="1"/>
          </p:cNvSpPr>
          <p:nvPr>
            <p:ph type="dt" sz="half" idx="10"/>
          </p:nvPr>
        </p:nvSpPr>
        <p:spPr/>
        <p:txBody>
          <a:bodyPr/>
          <a:lstStyle/>
          <a:p>
            <a:fld id="{AE8F2D75-BF7C-4808-924A-FFF1536A395A}" type="datetimeFigureOut">
              <a:rPr lang="de-DE" smtClean="0"/>
              <a:t>15.06.2023</a:t>
            </a:fld>
            <a:endParaRPr lang="de-DE"/>
          </a:p>
        </p:txBody>
      </p:sp>
      <p:sp>
        <p:nvSpPr>
          <p:cNvPr id="5" name="Fußzeilenplatzhalter 4">
            <a:extLst>
              <a:ext uri="{FF2B5EF4-FFF2-40B4-BE49-F238E27FC236}">
                <a16:creationId xmlns:a16="http://schemas.microsoft.com/office/drawing/2014/main" id="{EC44C556-71DF-329F-7841-D7DD3F0B9B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EC73A12-ABC6-3C8A-4642-3363880DF0A3}"/>
              </a:ext>
            </a:extLst>
          </p:cNvPr>
          <p:cNvSpPr>
            <a:spLocks noGrp="1"/>
          </p:cNvSpPr>
          <p:nvPr>
            <p:ph type="sldNum" sz="quarter" idx="12"/>
          </p:nvPr>
        </p:nvSpPr>
        <p:spPr/>
        <p:txBody>
          <a:bodyPr/>
          <a:lstStyle/>
          <a:p>
            <a:fld id="{9E5D50E8-8F26-4D37-A9F8-4D8362C74EBB}" type="slidenum">
              <a:rPr lang="de-DE" smtClean="0"/>
              <a:t>‹Nr.›</a:t>
            </a:fld>
            <a:endParaRPr lang="de-DE"/>
          </a:p>
        </p:txBody>
      </p:sp>
    </p:spTree>
    <p:extLst>
      <p:ext uri="{BB962C8B-B14F-4D97-AF65-F5344CB8AC3E}">
        <p14:creationId xmlns:p14="http://schemas.microsoft.com/office/powerpoint/2010/main" val="341339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FA1AB84-AEC9-D3CB-121B-817F7363DAA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8CABF28-06AA-25CD-1C78-0A997ECB82C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8C91E65-6DCC-2818-0852-269B59B8075A}"/>
              </a:ext>
            </a:extLst>
          </p:cNvPr>
          <p:cNvSpPr>
            <a:spLocks noGrp="1"/>
          </p:cNvSpPr>
          <p:nvPr>
            <p:ph type="dt" sz="half" idx="10"/>
          </p:nvPr>
        </p:nvSpPr>
        <p:spPr/>
        <p:txBody>
          <a:bodyPr/>
          <a:lstStyle/>
          <a:p>
            <a:fld id="{AE8F2D75-BF7C-4808-924A-FFF1536A395A}" type="datetimeFigureOut">
              <a:rPr lang="de-DE" smtClean="0"/>
              <a:t>15.06.2023</a:t>
            </a:fld>
            <a:endParaRPr lang="de-DE"/>
          </a:p>
        </p:txBody>
      </p:sp>
      <p:sp>
        <p:nvSpPr>
          <p:cNvPr id="5" name="Fußzeilenplatzhalter 4">
            <a:extLst>
              <a:ext uri="{FF2B5EF4-FFF2-40B4-BE49-F238E27FC236}">
                <a16:creationId xmlns:a16="http://schemas.microsoft.com/office/drawing/2014/main" id="{A5B15664-1BFC-B08C-11B3-119A6980B1A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D47604A-AD21-31A3-A6E3-4A3E76A01B28}"/>
              </a:ext>
            </a:extLst>
          </p:cNvPr>
          <p:cNvSpPr>
            <a:spLocks noGrp="1"/>
          </p:cNvSpPr>
          <p:nvPr>
            <p:ph type="sldNum" sz="quarter" idx="12"/>
          </p:nvPr>
        </p:nvSpPr>
        <p:spPr/>
        <p:txBody>
          <a:bodyPr/>
          <a:lstStyle/>
          <a:p>
            <a:fld id="{9E5D50E8-8F26-4D37-A9F8-4D8362C74EBB}" type="slidenum">
              <a:rPr lang="de-DE" smtClean="0"/>
              <a:t>‹Nr.›</a:t>
            </a:fld>
            <a:endParaRPr lang="de-DE"/>
          </a:p>
        </p:txBody>
      </p:sp>
    </p:spTree>
    <p:extLst>
      <p:ext uri="{BB962C8B-B14F-4D97-AF65-F5344CB8AC3E}">
        <p14:creationId xmlns:p14="http://schemas.microsoft.com/office/powerpoint/2010/main" val="323448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74FF97-A66F-F4D6-F7AD-971E7CD7909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F5560B3-CD84-25D4-6CB3-35472EF7A59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BB80BAF-E729-D861-4F6F-27A0EEE72C9D}"/>
              </a:ext>
            </a:extLst>
          </p:cNvPr>
          <p:cNvSpPr>
            <a:spLocks noGrp="1"/>
          </p:cNvSpPr>
          <p:nvPr>
            <p:ph type="dt" sz="half" idx="10"/>
          </p:nvPr>
        </p:nvSpPr>
        <p:spPr/>
        <p:txBody>
          <a:bodyPr/>
          <a:lstStyle/>
          <a:p>
            <a:fld id="{AE8F2D75-BF7C-4808-924A-FFF1536A395A}" type="datetimeFigureOut">
              <a:rPr lang="de-DE" smtClean="0"/>
              <a:t>15.06.2023</a:t>
            </a:fld>
            <a:endParaRPr lang="de-DE"/>
          </a:p>
        </p:txBody>
      </p:sp>
      <p:sp>
        <p:nvSpPr>
          <p:cNvPr id="5" name="Fußzeilenplatzhalter 4">
            <a:extLst>
              <a:ext uri="{FF2B5EF4-FFF2-40B4-BE49-F238E27FC236}">
                <a16:creationId xmlns:a16="http://schemas.microsoft.com/office/drawing/2014/main" id="{586D4277-DB66-880C-0E6B-7459F014789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C17C864-5B56-53BD-598C-EA62E201E32C}"/>
              </a:ext>
            </a:extLst>
          </p:cNvPr>
          <p:cNvSpPr>
            <a:spLocks noGrp="1"/>
          </p:cNvSpPr>
          <p:nvPr>
            <p:ph type="sldNum" sz="quarter" idx="12"/>
          </p:nvPr>
        </p:nvSpPr>
        <p:spPr/>
        <p:txBody>
          <a:bodyPr/>
          <a:lstStyle/>
          <a:p>
            <a:fld id="{9E5D50E8-8F26-4D37-A9F8-4D8362C74EBB}" type="slidenum">
              <a:rPr lang="de-DE" smtClean="0"/>
              <a:t>‹Nr.›</a:t>
            </a:fld>
            <a:endParaRPr lang="de-DE"/>
          </a:p>
        </p:txBody>
      </p:sp>
    </p:spTree>
    <p:extLst>
      <p:ext uri="{BB962C8B-B14F-4D97-AF65-F5344CB8AC3E}">
        <p14:creationId xmlns:p14="http://schemas.microsoft.com/office/powerpoint/2010/main" val="12868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BA421D-A4CA-7154-9589-0B68D1F5CB3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5DE0271-A252-9804-F5D4-50836F7D1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7C4E48C-CA5D-3547-FD87-9185250F51CF}"/>
              </a:ext>
            </a:extLst>
          </p:cNvPr>
          <p:cNvSpPr>
            <a:spLocks noGrp="1"/>
          </p:cNvSpPr>
          <p:nvPr>
            <p:ph type="dt" sz="half" idx="10"/>
          </p:nvPr>
        </p:nvSpPr>
        <p:spPr/>
        <p:txBody>
          <a:bodyPr/>
          <a:lstStyle/>
          <a:p>
            <a:fld id="{AE8F2D75-BF7C-4808-924A-FFF1536A395A}" type="datetimeFigureOut">
              <a:rPr lang="de-DE" smtClean="0"/>
              <a:t>15.06.2023</a:t>
            </a:fld>
            <a:endParaRPr lang="de-DE"/>
          </a:p>
        </p:txBody>
      </p:sp>
      <p:sp>
        <p:nvSpPr>
          <p:cNvPr id="5" name="Fußzeilenplatzhalter 4">
            <a:extLst>
              <a:ext uri="{FF2B5EF4-FFF2-40B4-BE49-F238E27FC236}">
                <a16:creationId xmlns:a16="http://schemas.microsoft.com/office/drawing/2014/main" id="{854D7248-8FB6-9FBF-E7C4-2F3942F6CA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9D8352-A0CC-FE8D-CDC1-2E57407E367E}"/>
              </a:ext>
            </a:extLst>
          </p:cNvPr>
          <p:cNvSpPr>
            <a:spLocks noGrp="1"/>
          </p:cNvSpPr>
          <p:nvPr>
            <p:ph type="sldNum" sz="quarter" idx="12"/>
          </p:nvPr>
        </p:nvSpPr>
        <p:spPr/>
        <p:txBody>
          <a:bodyPr/>
          <a:lstStyle/>
          <a:p>
            <a:fld id="{9E5D50E8-8F26-4D37-A9F8-4D8362C74EBB}" type="slidenum">
              <a:rPr lang="de-DE" smtClean="0"/>
              <a:t>‹Nr.›</a:t>
            </a:fld>
            <a:endParaRPr lang="de-DE"/>
          </a:p>
        </p:txBody>
      </p:sp>
    </p:spTree>
    <p:extLst>
      <p:ext uri="{BB962C8B-B14F-4D97-AF65-F5344CB8AC3E}">
        <p14:creationId xmlns:p14="http://schemas.microsoft.com/office/powerpoint/2010/main" val="2771428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5A49A6-0475-AA93-EA3A-396B17FE400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40364DB-6069-43C6-2660-F9B394CA3C2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3E20C3A-E2CB-B10D-670E-6189CDD44C7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9B88426-E3C8-D940-C530-B9A2AD567F28}"/>
              </a:ext>
            </a:extLst>
          </p:cNvPr>
          <p:cNvSpPr>
            <a:spLocks noGrp="1"/>
          </p:cNvSpPr>
          <p:nvPr>
            <p:ph type="dt" sz="half" idx="10"/>
          </p:nvPr>
        </p:nvSpPr>
        <p:spPr/>
        <p:txBody>
          <a:bodyPr/>
          <a:lstStyle/>
          <a:p>
            <a:fld id="{AE8F2D75-BF7C-4808-924A-FFF1536A395A}" type="datetimeFigureOut">
              <a:rPr lang="de-DE" smtClean="0"/>
              <a:t>15.06.2023</a:t>
            </a:fld>
            <a:endParaRPr lang="de-DE"/>
          </a:p>
        </p:txBody>
      </p:sp>
      <p:sp>
        <p:nvSpPr>
          <p:cNvPr id="6" name="Fußzeilenplatzhalter 5">
            <a:extLst>
              <a:ext uri="{FF2B5EF4-FFF2-40B4-BE49-F238E27FC236}">
                <a16:creationId xmlns:a16="http://schemas.microsoft.com/office/drawing/2014/main" id="{998FAD64-BC6D-CD48-A605-40FC61FAE03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4A3FAD5-E4E8-568A-2F6A-C75C9E2ACEE2}"/>
              </a:ext>
            </a:extLst>
          </p:cNvPr>
          <p:cNvSpPr>
            <a:spLocks noGrp="1"/>
          </p:cNvSpPr>
          <p:nvPr>
            <p:ph type="sldNum" sz="quarter" idx="12"/>
          </p:nvPr>
        </p:nvSpPr>
        <p:spPr/>
        <p:txBody>
          <a:bodyPr/>
          <a:lstStyle/>
          <a:p>
            <a:fld id="{9E5D50E8-8F26-4D37-A9F8-4D8362C74EBB}" type="slidenum">
              <a:rPr lang="de-DE" smtClean="0"/>
              <a:t>‹Nr.›</a:t>
            </a:fld>
            <a:endParaRPr lang="de-DE"/>
          </a:p>
        </p:txBody>
      </p:sp>
    </p:spTree>
    <p:extLst>
      <p:ext uri="{BB962C8B-B14F-4D97-AF65-F5344CB8AC3E}">
        <p14:creationId xmlns:p14="http://schemas.microsoft.com/office/powerpoint/2010/main" val="348230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27EB2E-2299-4F57-B04A-4CD11D3E377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C53F652-5063-4C54-E7EE-CC9B795CA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4A5BF9D-6FD4-A198-02B8-31D7CF77E72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7863843-016C-0F27-2766-F7F1E6434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FD2A950-CEAC-22AD-1795-4EB13E02D7D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3AB293B-2767-2850-A3F9-5A491957DFEE}"/>
              </a:ext>
            </a:extLst>
          </p:cNvPr>
          <p:cNvSpPr>
            <a:spLocks noGrp="1"/>
          </p:cNvSpPr>
          <p:nvPr>
            <p:ph type="dt" sz="half" idx="10"/>
          </p:nvPr>
        </p:nvSpPr>
        <p:spPr/>
        <p:txBody>
          <a:bodyPr/>
          <a:lstStyle/>
          <a:p>
            <a:fld id="{AE8F2D75-BF7C-4808-924A-FFF1536A395A}" type="datetimeFigureOut">
              <a:rPr lang="de-DE" smtClean="0"/>
              <a:t>15.06.2023</a:t>
            </a:fld>
            <a:endParaRPr lang="de-DE"/>
          </a:p>
        </p:txBody>
      </p:sp>
      <p:sp>
        <p:nvSpPr>
          <p:cNvPr id="8" name="Fußzeilenplatzhalter 7">
            <a:extLst>
              <a:ext uri="{FF2B5EF4-FFF2-40B4-BE49-F238E27FC236}">
                <a16:creationId xmlns:a16="http://schemas.microsoft.com/office/drawing/2014/main" id="{E9DED2BB-9307-8267-8135-E493EC8B16D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7BA1B90-24F8-048F-B747-EE7827765FE8}"/>
              </a:ext>
            </a:extLst>
          </p:cNvPr>
          <p:cNvSpPr>
            <a:spLocks noGrp="1"/>
          </p:cNvSpPr>
          <p:nvPr>
            <p:ph type="sldNum" sz="quarter" idx="12"/>
          </p:nvPr>
        </p:nvSpPr>
        <p:spPr/>
        <p:txBody>
          <a:bodyPr/>
          <a:lstStyle/>
          <a:p>
            <a:fld id="{9E5D50E8-8F26-4D37-A9F8-4D8362C74EBB}" type="slidenum">
              <a:rPr lang="de-DE" smtClean="0"/>
              <a:t>‹Nr.›</a:t>
            </a:fld>
            <a:endParaRPr lang="de-DE"/>
          </a:p>
        </p:txBody>
      </p:sp>
    </p:spTree>
    <p:extLst>
      <p:ext uri="{BB962C8B-B14F-4D97-AF65-F5344CB8AC3E}">
        <p14:creationId xmlns:p14="http://schemas.microsoft.com/office/powerpoint/2010/main" val="331434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A1D946-F6C9-D6E3-E769-31AABFA325F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E2E3EFB-90BE-A221-12B4-4A5DE405EF8F}"/>
              </a:ext>
            </a:extLst>
          </p:cNvPr>
          <p:cNvSpPr>
            <a:spLocks noGrp="1"/>
          </p:cNvSpPr>
          <p:nvPr>
            <p:ph type="dt" sz="half" idx="10"/>
          </p:nvPr>
        </p:nvSpPr>
        <p:spPr/>
        <p:txBody>
          <a:bodyPr/>
          <a:lstStyle/>
          <a:p>
            <a:fld id="{AE8F2D75-BF7C-4808-924A-FFF1536A395A}" type="datetimeFigureOut">
              <a:rPr lang="de-DE" smtClean="0"/>
              <a:t>15.06.2023</a:t>
            </a:fld>
            <a:endParaRPr lang="de-DE"/>
          </a:p>
        </p:txBody>
      </p:sp>
      <p:sp>
        <p:nvSpPr>
          <p:cNvPr id="4" name="Fußzeilenplatzhalter 3">
            <a:extLst>
              <a:ext uri="{FF2B5EF4-FFF2-40B4-BE49-F238E27FC236}">
                <a16:creationId xmlns:a16="http://schemas.microsoft.com/office/drawing/2014/main" id="{ACA6EFBC-91DA-AEB7-F1CF-38748C240AD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FFC6759-EF2E-8503-EB83-6677B60223B1}"/>
              </a:ext>
            </a:extLst>
          </p:cNvPr>
          <p:cNvSpPr>
            <a:spLocks noGrp="1"/>
          </p:cNvSpPr>
          <p:nvPr>
            <p:ph type="sldNum" sz="quarter" idx="12"/>
          </p:nvPr>
        </p:nvSpPr>
        <p:spPr/>
        <p:txBody>
          <a:bodyPr/>
          <a:lstStyle/>
          <a:p>
            <a:fld id="{9E5D50E8-8F26-4D37-A9F8-4D8362C74EBB}" type="slidenum">
              <a:rPr lang="de-DE" smtClean="0"/>
              <a:t>‹Nr.›</a:t>
            </a:fld>
            <a:endParaRPr lang="de-DE"/>
          </a:p>
        </p:txBody>
      </p:sp>
    </p:spTree>
    <p:extLst>
      <p:ext uri="{BB962C8B-B14F-4D97-AF65-F5344CB8AC3E}">
        <p14:creationId xmlns:p14="http://schemas.microsoft.com/office/powerpoint/2010/main" val="410166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7B1B89F-B8B5-667B-2C36-586A7D8E6207}"/>
              </a:ext>
            </a:extLst>
          </p:cNvPr>
          <p:cNvSpPr>
            <a:spLocks noGrp="1"/>
          </p:cNvSpPr>
          <p:nvPr>
            <p:ph type="dt" sz="half" idx="10"/>
          </p:nvPr>
        </p:nvSpPr>
        <p:spPr/>
        <p:txBody>
          <a:bodyPr/>
          <a:lstStyle/>
          <a:p>
            <a:fld id="{AE8F2D75-BF7C-4808-924A-FFF1536A395A}" type="datetimeFigureOut">
              <a:rPr lang="de-DE" smtClean="0"/>
              <a:t>15.06.2023</a:t>
            </a:fld>
            <a:endParaRPr lang="de-DE"/>
          </a:p>
        </p:txBody>
      </p:sp>
      <p:sp>
        <p:nvSpPr>
          <p:cNvPr id="3" name="Fußzeilenplatzhalter 2">
            <a:extLst>
              <a:ext uri="{FF2B5EF4-FFF2-40B4-BE49-F238E27FC236}">
                <a16:creationId xmlns:a16="http://schemas.microsoft.com/office/drawing/2014/main" id="{0F3AC7D5-FE7D-2899-7C34-BC13F06AC79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8E05916-7D58-E23F-1F94-1117D227936F}"/>
              </a:ext>
            </a:extLst>
          </p:cNvPr>
          <p:cNvSpPr>
            <a:spLocks noGrp="1"/>
          </p:cNvSpPr>
          <p:nvPr>
            <p:ph type="sldNum" sz="quarter" idx="12"/>
          </p:nvPr>
        </p:nvSpPr>
        <p:spPr/>
        <p:txBody>
          <a:bodyPr/>
          <a:lstStyle/>
          <a:p>
            <a:fld id="{9E5D50E8-8F26-4D37-A9F8-4D8362C74EBB}" type="slidenum">
              <a:rPr lang="de-DE" smtClean="0"/>
              <a:t>‹Nr.›</a:t>
            </a:fld>
            <a:endParaRPr lang="de-DE"/>
          </a:p>
        </p:txBody>
      </p:sp>
    </p:spTree>
    <p:extLst>
      <p:ext uri="{BB962C8B-B14F-4D97-AF65-F5344CB8AC3E}">
        <p14:creationId xmlns:p14="http://schemas.microsoft.com/office/powerpoint/2010/main" val="2743642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42D08-1BDD-F1FD-7887-D57FF2215D1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B97B527-AF9C-7A7A-4058-9A4D91DC35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19D6D93-A15A-3452-6421-A86ECD47C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5B44F1E-8527-EF72-3ABC-E5E17ED73D8F}"/>
              </a:ext>
            </a:extLst>
          </p:cNvPr>
          <p:cNvSpPr>
            <a:spLocks noGrp="1"/>
          </p:cNvSpPr>
          <p:nvPr>
            <p:ph type="dt" sz="half" idx="10"/>
          </p:nvPr>
        </p:nvSpPr>
        <p:spPr/>
        <p:txBody>
          <a:bodyPr/>
          <a:lstStyle/>
          <a:p>
            <a:fld id="{AE8F2D75-BF7C-4808-924A-FFF1536A395A}" type="datetimeFigureOut">
              <a:rPr lang="de-DE" smtClean="0"/>
              <a:t>15.06.2023</a:t>
            </a:fld>
            <a:endParaRPr lang="de-DE"/>
          </a:p>
        </p:txBody>
      </p:sp>
      <p:sp>
        <p:nvSpPr>
          <p:cNvPr id="6" name="Fußzeilenplatzhalter 5">
            <a:extLst>
              <a:ext uri="{FF2B5EF4-FFF2-40B4-BE49-F238E27FC236}">
                <a16:creationId xmlns:a16="http://schemas.microsoft.com/office/drawing/2014/main" id="{E15D50BB-23A0-9279-C2E2-54732A8BD83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D72DE9B-001C-4BCB-E22C-849CEE62A80E}"/>
              </a:ext>
            </a:extLst>
          </p:cNvPr>
          <p:cNvSpPr>
            <a:spLocks noGrp="1"/>
          </p:cNvSpPr>
          <p:nvPr>
            <p:ph type="sldNum" sz="quarter" idx="12"/>
          </p:nvPr>
        </p:nvSpPr>
        <p:spPr/>
        <p:txBody>
          <a:bodyPr/>
          <a:lstStyle/>
          <a:p>
            <a:fld id="{9E5D50E8-8F26-4D37-A9F8-4D8362C74EBB}" type="slidenum">
              <a:rPr lang="de-DE" smtClean="0"/>
              <a:t>‹Nr.›</a:t>
            </a:fld>
            <a:endParaRPr lang="de-DE"/>
          </a:p>
        </p:txBody>
      </p:sp>
    </p:spTree>
    <p:extLst>
      <p:ext uri="{BB962C8B-B14F-4D97-AF65-F5344CB8AC3E}">
        <p14:creationId xmlns:p14="http://schemas.microsoft.com/office/powerpoint/2010/main" val="382401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053281-3749-FF31-11B4-FB52F49EB46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C034EE2-D239-8BEB-CB7F-E883AEE0E5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BD1BFA4-8463-E160-6D9A-1C7F5EFCB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9FC72A8-284C-C776-BE69-C7129C7C9C17}"/>
              </a:ext>
            </a:extLst>
          </p:cNvPr>
          <p:cNvSpPr>
            <a:spLocks noGrp="1"/>
          </p:cNvSpPr>
          <p:nvPr>
            <p:ph type="dt" sz="half" idx="10"/>
          </p:nvPr>
        </p:nvSpPr>
        <p:spPr/>
        <p:txBody>
          <a:bodyPr/>
          <a:lstStyle/>
          <a:p>
            <a:fld id="{AE8F2D75-BF7C-4808-924A-FFF1536A395A}" type="datetimeFigureOut">
              <a:rPr lang="de-DE" smtClean="0"/>
              <a:t>15.06.2023</a:t>
            </a:fld>
            <a:endParaRPr lang="de-DE"/>
          </a:p>
        </p:txBody>
      </p:sp>
      <p:sp>
        <p:nvSpPr>
          <p:cNvPr id="6" name="Fußzeilenplatzhalter 5">
            <a:extLst>
              <a:ext uri="{FF2B5EF4-FFF2-40B4-BE49-F238E27FC236}">
                <a16:creationId xmlns:a16="http://schemas.microsoft.com/office/drawing/2014/main" id="{29D8FAEE-32CE-CF3B-B642-189DBCD11FF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8DFFEE0-4788-4303-3EE8-8E27499DC36B}"/>
              </a:ext>
            </a:extLst>
          </p:cNvPr>
          <p:cNvSpPr>
            <a:spLocks noGrp="1"/>
          </p:cNvSpPr>
          <p:nvPr>
            <p:ph type="sldNum" sz="quarter" idx="12"/>
          </p:nvPr>
        </p:nvSpPr>
        <p:spPr/>
        <p:txBody>
          <a:bodyPr/>
          <a:lstStyle/>
          <a:p>
            <a:fld id="{9E5D50E8-8F26-4D37-A9F8-4D8362C74EBB}" type="slidenum">
              <a:rPr lang="de-DE" smtClean="0"/>
              <a:t>‹Nr.›</a:t>
            </a:fld>
            <a:endParaRPr lang="de-DE"/>
          </a:p>
        </p:txBody>
      </p:sp>
    </p:spTree>
    <p:extLst>
      <p:ext uri="{BB962C8B-B14F-4D97-AF65-F5344CB8AC3E}">
        <p14:creationId xmlns:p14="http://schemas.microsoft.com/office/powerpoint/2010/main" val="127119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3CA8492-464E-1CA9-8004-266AE44BB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39B87FC-5CB4-24C0-1CB4-AEA2148A3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4918BAB-565B-BE09-9B06-FFB2C8C4B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F2D75-BF7C-4808-924A-FFF1536A395A}" type="datetimeFigureOut">
              <a:rPr lang="de-DE" smtClean="0"/>
              <a:t>15.06.2023</a:t>
            </a:fld>
            <a:endParaRPr lang="de-DE"/>
          </a:p>
        </p:txBody>
      </p:sp>
      <p:sp>
        <p:nvSpPr>
          <p:cNvPr id="5" name="Fußzeilenplatzhalter 4">
            <a:extLst>
              <a:ext uri="{FF2B5EF4-FFF2-40B4-BE49-F238E27FC236}">
                <a16:creationId xmlns:a16="http://schemas.microsoft.com/office/drawing/2014/main" id="{DE2BE9F9-FF9F-6054-BDE0-A657773E4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9CCB141-7EDC-E32A-51A6-E05B3F4B8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D50E8-8F26-4D37-A9F8-4D8362C74EBB}" type="slidenum">
              <a:rPr lang="de-DE" smtClean="0"/>
              <a:t>‹Nr.›</a:t>
            </a:fld>
            <a:endParaRPr lang="de-DE"/>
          </a:p>
        </p:txBody>
      </p:sp>
    </p:spTree>
    <p:extLst>
      <p:ext uri="{BB962C8B-B14F-4D97-AF65-F5344CB8AC3E}">
        <p14:creationId xmlns:p14="http://schemas.microsoft.com/office/powerpoint/2010/main" val="479772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817933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1419002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118933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57542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429848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71707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707905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00589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98610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058454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62292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823167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926493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198349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129426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190058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62368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95654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19524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1998814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8D203-F4D6-95BA-E3D1-BD8FE8DBA465}"/>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1B25842E-FF04-E9C8-B12C-A5F54431BBB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64813792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2624</Words>
  <Application>Microsoft Office PowerPoint</Application>
  <PresentationFormat>Breitbild</PresentationFormat>
  <Paragraphs>188</Paragraphs>
  <Slides>21</Slides>
  <Notes>21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21</vt:i4>
      </vt:variant>
    </vt:vector>
  </HeadingPairs>
  <TitlesOfParts>
    <vt:vector size="26" baseType="lpstr">
      <vt:lpstr>Arial</vt:lpstr>
      <vt:lpstr>Calibri</vt:lpstr>
      <vt:lpstr>Calibri Light</vt:lpstr>
      <vt:lpstr>Times New Roman</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Selahattin Karakaya</dc:creator>
  <cp:lastModifiedBy>Selahattin Karakaya</cp:lastModifiedBy>
  <cp:revision>19</cp:revision>
  <dcterms:created xsi:type="dcterms:W3CDTF">2023-06-12T09:26:18Z</dcterms:created>
  <dcterms:modified xsi:type="dcterms:W3CDTF">2023-06-15T09:39:23Z</dcterms:modified>
</cp:coreProperties>
</file>