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4630400" cy="8229600"/>
  <p:notesSz cx="8229600" cy="14630400"/>
  <p:embeddedFontLst>
    <p:embeddedFont>
      <p:font typeface="Inter" panose="020B0604020202020204" charset="0"/>
      <p:regular r:id="rId17"/>
    </p:embeddedFont>
    <p:embeddedFont>
      <p:font typeface="Nirmala UI" panose="020B0502040204020203" pitchFamily="34" charset="0"/>
      <p:regular r:id="rId18"/>
      <p:bold r:id="rId19"/>
    </p:embeddedFont>
  </p:embeddedFontLst>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5" d="100"/>
          <a:sy n="65" d="100"/>
        </p:scale>
        <p:origin x="8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1594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hyperlink" Target="https://www.cpu-world.com/CPUs/6800/" TargetMode="External"/><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hyperlink" Target="https://pastraiser.com/cpu/m6800/m6800_opcodes.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909637"/>
            <a:ext cx="13042821" cy="1488519"/>
          </a:xfrm>
          <a:prstGeom prst="rect">
            <a:avLst/>
          </a:prstGeom>
          <a:noFill/>
          <a:ln/>
        </p:spPr>
        <p:txBody>
          <a:bodyPr wrap="square" lIns="0" tIns="0" rIns="0" bIns="0" rtlCol="0" anchor="t"/>
          <a:lstStyle/>
          <a:p>
            <a:pPr marL="0" indent="0" algn="ctr">
              <a:lnSpc>
                <a:spcPts val="5850"/>
              </a:lnSpc>
              <a:buNone/>
            </a:pPr>
            <a:r>
              <a:rPr lang="en-US" sz="4650" b="1" dirty="0">
                <a:solidFill>
                  <a:srgbClr val="000000"/>
                </a:solidFill>
                <a:latin typeface="Petrona Bold" pitchFamily="34" charset="0"/>
                <a:ea typeface="Petrona Bold" pitchFamily="34" charset="-122"/>
                <a:cs typeface="Petrona Bold" pitchFamily="34" charset="-120"/>
              </a:rPr>
              <a:t>Motorola 6800 Assembler &amp; Simülatör Projesi Sunumu</a:t>
            </a:r>
            <a:endParaRPr lang="en-US" sz="4650" dirty="0"/>
          </a:p>
        </p:txBody>
      </p:sp>
      <p:sp>
        <p:nvSpPr>
          <p:cNvPr id="3" name="Text 1"/>
          <p:cNvSpPr/>
          <p:nvPr/>
        </p:nvSpPr>
        <p:spPr>
          <a:xfrm>
            <a:off x="793790" y="2738318"/>
            <a:ext cx="13042821" cy="1190863"/>
          </a:xfrm>
          <a:prstGeom prst="rect">
            <a:avLst/>
          </a:prstGeom>
          <a:noFill/>
          <a:ln/>
        </p:spPr>
        <p:txBody>
          <a:bodyPr wrap="square" lIns="0" tIns="0" rIns="0" bIns="0" rtlCol="0" anchor="t"/>
          <a:lstStyle/>
          <a:p>
            <a:pPr marL="0" indent="0" algn="ctr">
              <a:lnSpc>
                <a:spcPts val="4650"/>
              </a:lnSpc>
              <a:buNone/>
            </a:pPr>
            <a:r>
              <a:rPr lang="en-US" sz="3750" b="1" dirty="0">
                <a:solidFill>
                  <a:srgbClr val="000000"/>
                </a:solidFill>
                <a:latin typeface="Petrona Bold" pitchFamily="34" charset="0"/>
                <a:ea typeface="Petrona Bold" pitchFamily="34" charset="-122"/>
                <a:cs typeface="Petrona Bold" pitchFamily="34" charset="-120"/>
              </a:rPr>
              <a:t>Motorola 6800 Assembler &amp; Interactive Simulator System Programming Final Project</a:t>
            </a:r>
            <a:endParaRPr lang="en-US" sz="3750" dirty="0"/>
          </a:p>
        </p:txBody>
      </p:sp>
      <p:sp>
        <p:nvSpPr>
          <p:cNvPr id="4" name="Text 2"/>
          <p:cNvSpPr/>
          <p:nvPr/>
        </p:nvSpPr>
        <p:spPr>
          <a:xfrm>
            <a:off x="793790" y="4269343"/>
            <a:ext cx="13042821" cy="1451610"/>
          </a:xfrm>
          <a:prstGeom prst="rect">
            <a:avLst/>
          </a:prstGeom>
          <a:noFill/>
          <a:ln/>
        </p:spPr>
        <p:txBody>
          <a:bodyPr wrap="square" lIns="0" tIns="0" rIns="0" bIns="0" rtlCol="0" anchor="t"/>
          <a:lstStyle/>
          <a:p>
            <a:pPr marL="0" indent="0" algn="ctr">
              <a:lnSpc>
                <a:spcPts val="2850"/>
              </a:lnSpc>
              <a:buNone/>
            </a:pPr>
            <a:r>
              <a:rPr lang="en-US" sz="1750" dirty="0">
                <a:solidFill>
                  <a:srgbClr val="272525"/>
                </a:solidFill>
                <a:latin typeface="Inter" pitchFamily="34" charset="0"/>
                <a:ea typeface="Inter" pitchFamily="34" charset="-122"/>
                <a:cs typeface="Inter" pitchFamily="34" charset="-120"/>
              </a:rPr>
              <a:t>Grup Üyeleri:
Selami Çetin 220609012
Uğur Baki Arslan 220609015
Yunus Emre Sevinç 220609007</a:t>
            </a:r>
            <a:endParaRPr lang="en-US" sz="1750" dirty="0"/>
          </a:p>
        </p:txBody>
      </p:sp>
      <p:sp>
        <p:nvSpPr>
          <p:cNvPr id="5" name="Text 3"/>
          <p:cNvSpPr/>
          <p:nvPr/>
        </p:nvSpPr>
        <p:spPr>
          <a:xfrm>
            <a:off x="793790" y="5976104"/>
            <a:ext cx="13042821" cy="725805"/>
          </a:xfrm>
          <a:prstGeom prst="rect">
            <a:avLst/>
          </a:prstGeom>
          <a:noFill/>
          <a:ln/>
        </p:spPr>
        <p:txBody>
          <a:bodyPr wrap="square" lIns="0" tIns="0" rIns="0" bIns="0" rtlCol="0" anchor="t"/>
          <a:lstStyle/>
          <a:p>
            <a:pPr marL="0" indent="0" algn="ctr">
              <a:lnSpc>
                <a:spcPts val="2850"/>
              </a:lnSpc>
              <a:buNone/>
            </a:pPr>
            <a:r>
              <a:rPr lang="en-US" sz="1750" dirty="0">
                <a:solidFill>
                  <a:srgbClr val="272525"/>
                </a:solidFill>
                <a:latin typeface="Inter" pitchFamily="34" charset="0"/>
                <a:ea typeface="Inter" pitchFamily="34" charset="-122"/>
                <a:cs typeface="Inter" pitchFamily="34" charset="-120"/>
              </a:rPr>
              <a:t>İstanbul Health and Technology University
Software Engineering</a:t>
            </a:r>
            <a:endParaRPr lang="en-US" sz="1750" dirty="0"/>
          </a:p>
        </p:txBody>
      </p:sp>
      <p:sp>
        <p:nvSpPr>
          <p:cNvPr id="6" name="Text 4"/>
          <p:cNvSpPr/>
          <p:nvPr/>
        </p:nvSpPr>
        <p:spPr>
          <a:xfrm>
            <a:off x="793790" y="6957060"/>
            <a:ext cx="13042821" cy="362903"/>
          </a:xfrm>
          <a:prstGeom prst="rect">
            <a:avLst/>
          </a:prstGeom>
          <a:noFill/>
          <a:ln/>
        </p:spPr>
        <p:txBody>
          <a:bodyPr wrap="none" lIns="0" tIns="0" rIns="0" bIns="0" rtlCol="0" anchor="t"/>
          <a:lstStyle/>
          <a:p>
            <a:pPr marL="0" indent="0" algn="ctr">
              <a:lnSpc>
                <a:spcPts val="2850"/>
              </a:lnSpc>
              <a:buNone/>
            </a:pPr>
            <a:r>
              <a:rPr lang="en-US" sz="1750" dirty="0">
                <a:solidFill>
                  <a:srgbClr val="272525"/>
                </a:solidFill>
                <a:latin typeface="Inter" pitchFamily="34" charset="0"/>
                <a:ea typeface="Inter" pitchFamily="34" charset="-122"/>
                <a:cs typeface="Inter" pitchFamily="34" charset="-120"/>
              </a:rPr>
              <a:t>Spring 2024-2025</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744379"/>
            <a:ext cx="8575477" cy="744260"/>
          </a:xfrm>
          <a:prstGeom prst="rect">
            <a:avLst/>
          </a:prstGeom>
          <a:noFill/>
          <a:ln/>
        </p:spPr>
        <p:txBody>
          <a:bodyPr wrap="none" lIns="0" tIns="0" rIns="0" bIns="0" rtlCol="0" anchor="t"/>
          <a:lstStyle/>
          <a:p>
            <a:pPr marL="0" indent="0" algn="l">
              <a:lnSpc>
                <a:spcPts val="5850"/>
              </a:lnSpc>
              <a:buNone/>
            </a:pPr>
            <a:r>
              <a:rPr lang="en-US" sz="4650" b="1" dirty="0">
                <a:solidFill>
                  <a:srgbClr val="000000"/>
                </a:solidFill>
                <a:latin typeface="Petrona Bold" pitchFamily="34" charset="0"/>
                <a:ea typeface="Petrona Bold" pitchFamily="34" charset="-122"/>
                <a:cs typeface="Petrona Bold" pitchFamily="34" charset="-120"/>
              </a:rPr>
              <a:t>7. Stack Viewer ve Bellek İzleme</a:t>
            </a:r>
            <a:endParaRPr lang="en-US" sz="4650" dirty="0"/>
          </a:p>
        </p:txBody>
      </p:sp>
      <p:sp>
        <p:nvSpPr>
          <p:cNvPr id="3" name="Text 1"/>
          <p:cNvSpPr/>
          <p:nvPr/>
        </p:nvSpPr>
        <p:spPr>
          <a:xfrm>
            <a:off x="793790" y="1908096"/>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Stack'in (SP'den itibaren) 16 adreslik içeriği anlık güncellenir</a:t>
            </a:r>
            <a:endParaRPr lang="en-US" sz="1750" dirty="0"/>
          </a:p>
        </p:txBody>
      </p:sp>
      <p:sp>
        <p:nvSpPr>
          <p:cNvPr id="4" name="Text 2"/>
          <p:cNvSpPr/>
          <p:nvPr/>
        </p:nvSpPr>
        <p:spPr>
          <a:xfrm>
            <a:off x="793790" y="271319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Subroutine, JSR/RTS ile stack'i kullanarak çalışır</a:t>
            </a:r>
            <a:endParaRPr lang="en-US" sz="1750" dirty="0"/>
          </a:p>
        </p:txBody>
      </p:sp>
      <p:sp>
        <p:nvSpPr>
          <p:cNvPr id="5" name="Text 3"/>
          <p:cNvSpPr/>
          <p:nvPr/>
        </p:nvSpPr>
        <p:spPr>
          <a:xfrm>
            <a:off x="793790" y="315539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Bellek penceresi ile tüm RAM izlenebilir</a:t>
            </a:r>
            <a:endParaRPr lang="en-US" sz="1750" dirty="0"/>
          </a:p>
        </p:txBody>
      </p:sp>
      <p:sp>
        <p:nvSpPr>
          <p:cNvPr id="6" name="Text 4"/>
          <p:cNvSpPr/>
          <p:nvPr/>
        </p:nvSpPr>
        <p:spPr>
          <a:xfrm>
            <a:off x="793790" y="3745111"/>
            <a:ext cx="4606528" cy="372070"/>
          </a:xfrm>
          <a:prstGeom prst="rect">
            <a:avLst/>
          </a:prstGeom>
          <a:noFill/>
          <a:ln/>
        </p:spPr>
        <p:txBody>
          <a:bodyPr wrap="none" lIns="0" tIns="0" rIns="0" bIns="0" rtlCol="0" anchor="t"/>
          <a:lstStyle/>
          <a:p>
            <a:pPr marL="0" indent="0" algn="l">
              <a:lnSpc>
                <a:spcPts val="2900"/>
              </a:lnSpc>
              <a:buNone/>
            </a:pPr>
            <a:r>
              <a:rPr lang="en-US" sz="2300" b="1" dirty="0">
                <a:solidFill>
                  <a:srgbClr val="000000"/>
                </a:solidFill>
                <a:latin typeface="Petrona Bold" pitchFamily="34" charset="0"/>
                <a:ea typeface="Petrona Bold" pitchFamily="34" charset="-122"/>
                <a:cs typeface="Petrona Bold" pitchFamily="34" charset="-120"/>
              </a:rPr>
              <a:t>Stack Viewer'da İzlemenin Katkısı</a:t>
            </a:r>
            <a:endParaRPr lang="en-US" sz="2300" dirty="0"/>
          </a:p>
        </p:txBody>
      </p:sp>
      <p:sp>
        <p:nvSpPr>
          <p:cNvPr id="7" name="Text 5"/>
          <p:cNvSpPr/>
          <p:nvPr/>
        </p:nvSpPr>
        <p:spPr>
          <a:xfrm>
            <a:off x="793790" y="4343995"/>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Öğrenci, Stack'in nasıl değiştiğini</a:t>
            </a:r>
            <a:r>
              <a:rPr lang="en-US" sz="1750" dirty="0">
                <a:solidFill>
                  <a:srgbClr val="272525"/>
                </a:solidFill>
                <a:latin typeface="Inter" pitchFamily="34" charset="0"/>
                <a:ea typeface="Inter" pitchFamily="34" charset="-122"/>
                <a:cs typeface="Inter" pitchFamily="34" charset="-120"/>
              </a:rPr>
              <a:t> ve alt program dönüşlerinin nasıl işlendiğini </a:t>
            </a:r>
            <a:r>
              <a:rPr lang="en-US" sz="1750" i="1" dirty="0">
                <a:solidFill>
                  <a:srgbClr val="272525"/>
                </a:solidFill>
                <a:latin typeface="Inter" pitchFamily="34" charset="0"/>
                <a:ea typeface="Inter" pitchFamily="34" charset="-122"/>
                <a:cs typeface="Inter" pitchFamily="34" charset="-120"/>
              </a:rPr>
              <a:t>görsel olarak</a:t>
            </a:r>
            <a:r>
              <a:rPr lang="en-US" sz="1750" dirty="0">
                <a:solidFill>
                  <a:srgbClr val="272525"/>
                </a:solidFill>
                <a:latin typeface="Inter" pitchFamily="34" charset="0"/>
                <a:ea typeface="Inter" pitchFamily="34" charset="-122"/>
                <a:cs typeface="Inter" pitchFamily="34" charset="-120"/>
              </a:rPr>
              <a:t> anlar.</a:t>
            </a:r>
            <a:endParaRPr lang="en-US" sz="1750" dirty="0"/>
          </a:p>
        </p:txBody>
      </p:sp>
      <p:sp>
        <p:nvSpPr>
          <p:cNvPr id="8" name="Text 6"/>
          <p:cNvSpPr/>
          <p:nvPr/>
        </p:nvSpPr>
        <p:spPr>
          <a:xfrm>
            <a:off x="793790" y="5149096"/>
            <a:ext cx="6244709"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Hatalı kodlarda (örneğin RTS'den önce JSR olmadan çalıştırırsak) Stack Viewer anında bu hatayı görmene yardım eder.</a:t>
            </a:r>
            <a:endParaRPr lang="en-US" sz="1750" dirty="0"/>
          </a:p>
        </p:txBody>
      </p:sp>
      <p:sp>
        <p:nvSpPr>
          <p:cNvPr id="9" name="Text 7"/>
          <p:cNvSpPr/>
          <p:nvPr/>
        </p:nvSpPr>
        <p:spPr>
          <a:xfrm>
            <a:off x="793790" y="6317099"/>
            <a:ext cx="6244709"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Gerçek donanımda Stack işlemleri görünmezken, simülatörde "debug" mantığıyla </a:t>
            </a:r>
            <a:r>
              <a:rPr lang="en-US" sz="1750" i="1" dirty="0">
                <a:solidFill>
                  <a:srgbClr val="272525"/>
                </a:solidFill>
                <a:latin typeface="Inter" pitchFamily="34" charset="0"/>
                <a:ea typeface="Inter" pitchFamily="34" charset="-122"/>
                <a:cs typeface="Inter" pitchFamily="34" charset="-120"/>
              </a:rPr>
              <a:t>adım adım</a:t>
            </a:r>
            <a:r>
              <a:rPr lang="en-US" sz="1750" dirty="0">
                <a:solidFill>
                  <a:srgbClr val="272525"/>
                </a:solidFill>
                <a:latin typeface="Inter" pitchFamily="34" charset="0"/>
                <a:ea typeface="Inter" pitchFamily="34" charset="-122"/>
                <a:cs typeface="Inter" pitchFamily="34" charset="-120"/>
              </a:rPr>
              <a:t> incelenebilir.</a:t>
            </a:r>
            <a:endParaRPr lang="en-US" sz="1750" dirty="0"/>
          </a:p>
        </p:txBody>
      </p:sp>
      <p:pic>
        <p:nvPicPr>
          <p:cNvPr id="11" name="Image 0" descr="preencoded.png">
            <a:extLst>
              <a:ext uri="{FF2B5EF4-FFF2-40B4-BE49-F238E27FC236}">
                <a16:creationId xmlns:a16="http://schemas.microsoft.com/office/drawing/2014/main" id="{BF59319A-9A04-BF69-02BF-8377AE966711}"/>
              </a:ext>
            </a:extLst>
          </p:cNvPr>
          <p:cNvPicPr>
            <a:picLocks noChangeAspect="1"/>
          </p:cNvPicPr>
          <p:nvPr/>
        </p:nvPicPr>
        <p:blipFill>
          <a:blip r:embed="rId3"/>
          <a:stretch>
            <a:fillRect/>
          </a:stretch>
        </p:blipFill>
        <p:spPr>
          <a:xfrm>
            <a:off x="7193280" y="1595007"/>
            <a:ext cx="7059168" cy="564704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34020" y="576739"/>
            <a:ext cx="6124932" cy="550426"/>
          </a:xfrm>
          <a:prstGeom prst="rect">
            <a:avLst/>
          </a:prstGeom>
          <a:noFill/>
          <a:ln/>
        </p:spPr>
        <p:txBody>
          <a:bodyPr wrap="none" lIns="0" tIns="0" rIns="0" bIns="0" rtlCol="0" anchor="t"/>
          <a:lstStyle/>
          <a:p>
            <a:pPr marL="0" indent="0" algn="l">
              <a:lnSpc>
                <a:spcPts val="4300"/>
              </a:lnSpc>
              <a:buNone/>
            </a:pPr>
            <a:r>
              <a:rPr lang="en-US" sz="3450" b="1" dirty="0">
                <a:solidFill>
                  <a:srgbClr val="000000"/>
                </a:solidFill>
                <a:latin typeface="Petrona Bold" pitchFamily="34" charset="0"/>
                <a:ea typeface="Petrona Bold" pitchFamily="34" charset="-122"/>
                <a:cs typeface="Petrona Bold" pitchFamily="34" charset="-120"/>
              </a:rPr>
              <a:t>8. Breakpoint ve Satır Vurgusu</a:t>
            </a:r>
            <a:endParaRPr lang="en-US" sz="3450" dirty="0"/>
          </a:p>
        </p:txBody>
      </p:sp>
      <p:pic>
        <p:nvPicPr>
          <p:cNvPr id="3" name="Image 0" descr="preencoded.png"/>
          <p:cNvPicPr>
            <a:picLocks noChangeAspect="1"/>
          </p:cNvPicPr>
          <p:nvPr/>
        </p:nvPicPr>
        <p:blipFill>
          <a:blip r:embed="rId3"/>
          <a:stretch>
            <a:fillRect/>
          </a:stretch>
        </p:blipFill>
        <p:spPr>
          <a:xfrm>
            <a:off x="734020" y="1598890"/>
            <a:ext cx="3355777" cy="2198846"/>
          </a:xfrm>
          <a:prstGeom prst="rect">
            <a:avLst/>
          </a:prstGeom>
        </p:spPr>
      </p:pic>
      <p:sp>
        <p:nvSpPr>
          <p:cNvPr id="4" name="Text 1"/>
          <p:cNvSpPr/>
          <p:nvPr/>
        </p:nvSpPr>
        <p:spPr>
          <a:xfrm>
            <a:off x="734020" y="4033599"/>
            <a:ext cx="6325314" cy="335637"/>
          </a:xfrm>
          <a:prstGeom prst="rect">
            <a:avLst/>
          </a:prstGeom>
          <a:noFill/>
          <a:ln/>
        </p:spPr>
        <p:txBody>
          <a:bodyPr wrap="none" lIns="0" tIns="0" rIns="0" bIns="0" rtlCol="0" anchor="t"/>
          <a:lstStyle/>
          <a:p>
            <a:pPr marL="342900" indent="-342900" algn="l">
              <a:lnSpc>
                <a:spcPts val="2600"/>
              </a:lnSpc>
              <a:buSzPct val="100000"/>
              <a:buChar char="•"/>
            </a:pPr>
            <a:r>
              <a:rPr lang="en-US" sz="1650" dirty="0">
                <a:solidFill>
                  <a:srgbClr val="272525"/>
                </a:solidFill>
                <a:latin typeface="Inter" pitchFamily="34" charset="0"/>
                <a:ea typeface="Inter" pitchFamily="34" charset="-122"/>
                <a:cs typeface="Inter" pitchFamily="34" charset="-120"/>
              </a:rPr>
              <a:t>Breakpoint eklenen satırlar </a:t>
            </a:r>
            <a:r>
              <a:rPr lang="en-US" sz="1650" b="1" dirty="0">
                <a:solidFill>
                  <a:srgbClr val="272525"/>
                </a:solidFill>
                <a:latin typeface="Inter" pitchFamily="34" charset="0"/>
                <a:ea typeface="Inter" pitchFamily="34" charset="-122"/>
                <a:cs typeface="Inter" pitchFamily="34" charset="-120"/>
              </a:rPr>
              <a:t>kırmızı</a:t>
            </a:r>
            <a:r>
              <a:rPr lang="en-US" sz="1650" dirty="0">
                <a:solidFill>
                  <a:srgbClr val="272525"/>
                </a:solidFill>
                <a:latin typeface="Inter" pitchFamily="34" charset="0"/>
                <a:ea typeface="Inter" pitchFamily="34" charset="-122"/>
                <a:cs typeface="Inter" pitchFamily="34" charset="-120"/>
              </a:rPr>
              <a:t> (breakpoint)</a:t>
            </a:r>
            <a:endParaRPr lang="en-US" sz="1650" dirty="0"/>
          </a:p>
        </p:txBody>
      </p:sp>
      <p:pic>
        <p:nvPicPr>
          <p:cNvPr id="5" name="Image 1" descr="preencoded.png"/>
          <p:cNvPicPr>
            <a:picLocks noChangeAspect="1"/>
          </p:cNvPicPr>
          <p:nvPr/>
        </p:nvPicPr>
        <p:blipFill>
          <a:blip r:embed="rId4"/>
          <a:stretch>
            <a:fillRect/>
          </a:stretch>
        </p:blipFill>
        <p:spPr>
          <a:xfrm>
            <a:off x="734020" y="4605099"/>
            <a:ext cx="3657243" cy="2403038"/>
          </a:xfrm>
          <a:prstGeom prst="rect">
            <a:avLst/>
          </a:prstGeom>
        </p:spPr>
      </p:pic>
      <p:sp>
        <p:nvSpPr>
          <p:cNvPr id="6" name="Text 2"/>
          <p:cNvSpPr/>
          <p:nvPr/>
        </p:nvSpPr>
        <p:spPr>
          <a:xfrm>
            <a:off x="734020" y="7244001"/>
            <a:ext cx="6325314" cy="335637"/>
          </a:xfrm>
          <a:prstGeom prst="rect">
            <a:avLst/>
          </a:prstGeom>
          <a:noFill/>
          <a:ln/>
        </p:spPr>
        <p:txBody>
          <a:bodyPr wrap="none" lIns="0" tIns="0" rIns="0" bIns="0" rtlCol="0" anchor="t"/>
          <a:lstStyle/>
          <a:p>
            <a:pPr marL="342900" indent="-342900" algn="l">
              <a:lnSpc>
                <a:spcPts val="2600"/>
              </a:lnSpc>
              <a:buSzPct val="100000"/>
              <a:buChar char="•"/>
            </a:pPr>
            <a:r>
              <a:rPr lang="en-US" sz="1650" dirty="0">
                <a:solidFill>
                  <a:srgbClr val="272525"/>
                </a:solidFill>
                <a:latin typeface="Inter" pitchFamily="34" charset="0"/>
                <a:ea typeface="Inter" pitchFamily="34" charset="-122"/>
                <a:cs typeface="Inter" pitchFamily="34" charset="-120"/>
              </a:rPr>
              <a:t>O an çalıştırılan satır </a:t>
            </a:r>
            <a:r>
              <a:rPr lang="en-US" sz="1650" b="1" dirty="0">
                <a:solidFill>
                  <a:srgbClr val="272525"/>
                </a:solidFill>
                <a:latin typeface="Inter" pitchFamily="34" charset="0"/>
                <a:ea typeface="Inter" pitchFamily="34" charset="-122"/>
                <a:cs typeface="Inter" pitchFamily="34" charset="-120"/>
              </a:rPr>
              <a:t>yeşil</a:t>
            </a:r>
            <a:endParaRPr lang="en-US" sz="1650" dirty="0"/>
          </a:p>
        </p:txBody>
      </p:sp>
      <p:pic>
        <p:nvPicPr>
          <p:cNvPr id="7" name="Image 2" descr="preencoded.png"/>
          <p:cNvPicPr>
            <a:picLocks noChangeAspect="1"/>
          </p:cNvPicPr>
          <p:nvPr/>
        </p:nvPicPr>
        <p:blipFill>
          <a:blip r:embed="rId5"/>
          <a:stretch>
            <a:fillRect/>
          </a:stretch>
        </p:blipFill>
        <p:spPr>
          <a:xfrm>
            <a:off x="7578685" y="1598890"/>
            <a:ext cx="3355777" cy="2459474"/>
          </a:xfrm>
          <a:prstGeom prst="rect">
            <a:avLst/>
          </a:prstGeom>
        </p:spPr>
      </p:pic>
      <p:sp>
        <p:nvSpPr>
          <p:cNvPr id="8" name="Text 3"/>
          <p:cNvSpPr/>
          <p:nvPr/>
        </p:nvSpPr>
        <p:spPr>
          <a:xfrm>
            <a:off x="7578685" y="4294227"/>
            <a:ext cx="6325314" cy="335637"/>
          </a:xfrm>
          <a:prstGeom prst="rect">
            <a:avLst/>
          </a:prstGeom>
          <a:noFill/>
          <a:ln/>
        </p:spPr>
        <p:txBody>
          <a:bodyPr wrap="none" lIns="0" tIns="0" rIns="0" bIns="0" rtlCol="0" anchor="t"/>
          <a:lstStyle/>
          <a:p>
            <a:pPr marL="342900" indent="-342900" algn="l">
              <a:lnSpc>
                <a:spcPts val="2600"/>
              </a:lnSpc>
              <a:buSzPct val="100000"/>
              <a:buChar char="•"/>
            </a:pPr>
            <a:r>
              <a:rPr lang="en-US" sz="1650" dirty="0">
                <a:solidFill>
                  <a:srgbClr val="272525"/>
                </a:solidFill>
                <a:latin typeface="Inter" pitchFamily="34" charset="0"/>
                <a:ea typeface="Inter" pitchFamily="34" charset="-122"/>
                <a:cs typeface="Inter" pitchFamily="34" charset="-120"/>
              </a:rPr>
              <a:t>Hem breakpoint hem çalıştırılan satır </a:t>
            </a:r>
            <a:r>
              <a:rPr lang="en-US" sz="1650" b="1" dirty="0">
                <a:solidFill>
                  <a:srgbClr val="272525"/>
                </a:solidFill>
                <a:latin typeface="Inter" pitchFamily="34" charset="0"/>
                <a:ea typeface="Inter" pitchFamily="34" charset="-122"/>
                <a:cs typeface="Inter" pitchFamily="34" charset="-120"/>
              </a:rPr>
              <a:t>turuncu</a:t>
            </a:r>
            <a:endParaRPr lang="en-US" sz="1650" dirty="0"/>
          </a:p>
        </p:txBody>
      </p:sp>
      <p:sp>
        <p:nvSpPr>
          <p:cNvPr id="9" name="Text 4"/>
          <p:cNvSpPr/>
          <p:nvPr/>
        </p:nvSpPr>
        <p:spPr>
          <a:xfrm>
            <a:off x="7578685" y="4703207"/>
            <a:ext cx="6325314" cy="335637"/>
          </a:xfrm>
          <a:prstGeom prst="rect">
            <a:avLst/>
          </a:prstGeom>
          <a:noFill/>
          <a:ln/>
        </p:spPr>
        <p:txBody>
          <a:bodyPr wrap="none" lIns="0" tIns="0" rIns="0" bIns="0" rtlCol="0" anchor="t"/>
          <a:lstStyle/>
          <a:p>
            <a:pPr marL="342900" indent="-342900" algn="l">
              <a:lnSpc>
                <a:spcPts val="2600"/>
              </a:lnSpc>
              <a:buSzPct val="100000"/>
              <a:buChar char="•"/>
            </a:pPr>
            <a:r>
              <a:rPr lang="en-US" sz="1650" dirty="0">
                <a:solidFill>
                  <a:srgbClr val="272525"/>
                </a:solidFill>
                <a:latin typeface="Inter" pitchFamily="34" charset="0"/>
                <a:ea typeface="Inter" pitchFamily="34" charset="-122"/>
                <a:cs typeface="Inter" pitchFamily="34" charset="-120"/>
              </a:rPr>
              <a:t>Satır vurgusu ile adım adım kod yürütme çok daha anlaşılır</a:t>
            </a:r>
            <a:endParaRPr lang="en-US" sz="16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906780"/>
            <a:ext cx="5954197" cy="744260"/>
          </a:xfrm>
          <a:prstGeom prst="rect">
            <a:avLst/>
          </a:prstGeom>
          <a:noFill/>
          <a:ln/>
        </p:spPr>
        <p:txBody>
          <a:bodyPr wrap="none" lIns="0" tIns="0" rIns="0" bIns="0" rtlCol="0" anchor="t"/>
          <a:lstStyle/>
          <a:p>
            <a:pPr marL="0" indent="0" algn="l">
              <a:lnSpc>
                <a:spcPts val="5850"/>
              </a:lnSpc>
              <a:buNone/>
            </a:pPr>
            <a:r>
              <a:rPr lang="en-US" sz="4650" b="1" dirty="0">
                <a:solidFill>
                  <a:srgbClr val="000000"/>
                </a:solidFill>
                <a:latin typeface="Petrona Bold" pitchFamily="34" charset="0"/>
                <a:ea typeface="Petrona Bold" pitchFamily="34" charset="-122"/>
                <a:cs typeface="Petrona Bold" pitchFamily="34" charset="-120"/>
              </a:rPr>
              <a:t>9. Simülatör Akışı</a:t>
            </a:r>
            <a:endParaRPr lang="en-US" sz="4650" dirty="0"/>
          </a:p>
        </p:txBody>
      </p:sp>
      <p:pic>
        <p:nvPicPr>
          <p:cNvPr id="3" name="Image 0" descr="preencoded.png"/>
          <p:cNvPicPr>
            <a:picLocks noChangeAspect="1"/>
          </p:cNvPicPr>
          <p:nvPr/>
        </p:nvPicPr>
        <p:blipFill>
          <a:blip r:embed="rId3"/>
          <a:stretch>
            <a:fillRect/>
          </a:stretch>
        </p:blipFill>
        <p:spPr>
          <a:xfrm>
            <a:off x="793790" y="2246352"/>
            <a:ext cx="6244709" cy="347663"/>
          </a:xfrm>
          <a:prstGeom prst="rect">
            <a:avLst/>
          </a:prstGeom>
        </p:spPr>
      </p:pic>
      <p:pic>
        <p:nvPicPr>
          <p:cNvPr id="4" name="Image 1" descr="preencoded.png"/>
          <p:cNvPicPr>
            <a:picLocks noChangeAspect="1"/>
          </p:cNvPicPr>
          <p:nvPr/>
        </p:nvPicPr>
        <p:blipFill>
          <a:blip r:embed="rId4"/>
          <a:stretch>
            <a:fillRect/>
          </a:stretch>
        </p:blipFill>
        <p:spPr>
          <a:xfrm>
            <a:off x="793790" y="2849166"/>
            <a:ext cx="2651046" cy="2537460"/>
          </a:xfrm>
          <a:prstGeom prst="rect">
            <a:avLst/>
          </a:prstGeom>
        </p:spPr>
      </p:pic>
      <p:pic>
        <p:nvPicPr>
          <p:cNvPr id="5" name="Image 2" descr="preencoded.png"/>
          <p:cNvPicPr>
            <a:picLocks noChangeAspect="1"/>
          </p:cNvPicPr>
          <p:nvPr/>
        </p:nvPicPr>
        <p:blipFill>
          <a:blip r:embed="rId5"/>
          <a:stretch>
            <a:fillRect/>
          </a:stretch>
        </p:blipFill>
        <p:spPr>
          <a:xfrm>
            <a:off x="793790" y="5641777"/>
            <a:ext cx="3048000" cy="1425773"/>
          </a:xfrm>
          <a:prstGeom prst="rect">
            <a:avLst/>
          </a:prstGeom>
        </p:spPr>
      </p:pic>
      <p:sp>
        <p:nvSpPr>
          <p:cNvPr id="6" name="Text 1"/>
          <p:cNvSpPr/>
          <p:nvPr/>
        </p:nvSpPr>
        <p:spPr>
          <a:xfrm>
            <a:off x="7599521" y="2070497"/>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Adım adım veya toplu çalışma</a:t>
            </a:r>
            <a:endParaRPr lang="en-US" sz="1750" dirty="0"/>
          </a:p>
        </p:txBody>
      </p:sp>
      <p:sp>
        <p:nvSpPr>
          <p:cNvPr id="7" name="Text 2"/>
          <p:cNvSpPr/>
          <p:nvPr/>
        </p:nvSpPr>
        <p:spPr>
          <a:xfrm>
            <a:off x="7599521" y="2512695"/>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Sonsuz döngü tespit mekanizması</a:t>
            </a:r>
            <a:endParaRPr lang="en-US" sz="1750" dirty="0"/>
          </a:p>
        </p:txBody>
      </p:sp>
      <p:sp>
        <p:nvSpPr>
          <p:cNvPr id="8" name="Text 3"/>
          <p:cNvSpPr/>
          <p:nvPr/>
        </p:nvSpPr>
        <p:spPr>
          <a:xfrm>
            <a:off x="7599521" y="295489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Kayıtlar ve bellek anlık gösterim</a:t>
            </a:r>
            <a:endParaRPr lang="en-US" sz="1750" dirty="0"/>
          </a:p>
        </p:txBody>
      </p:sp>
      <p:sp>
        <p:nvSpPr>
          <p:cNvPr id="9" name="Text 4"/>
          <p:cNvSpPr/>
          <p:nvPr/>
        </p:nvSpPr>
        <p:spPr>
          <a:xfrm>
            <a:off x="7599521" y="339709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Stack işlemleri, subroutine çağrıları</a:t>
            </a:r>
            <a:endParaRPr lang="en-US" sz="1750" dirty="0"/>
          </a:p>
        </p:txBody>
      </p:sp>
      <p:sp>
        <p:nvSpPr>
          <p:cNvPr id="10" name="Text 5"/>
          <p:cNvSpPr/>
          <p:nvPr/>
        </p:nvSpPr>
        <p:spPr>
          <a:xfrm>
            <a:off x="7599521" y="383928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İstatistikleri görmemizi sağlayan (İstatistik bloğu)</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93790" y="2393156"/>
            <a:ext cx="5954197" cy="744260"/>
          </a:xfrm>
          <a:prstGeom prst="rect">
            <a:avLst/>
          </a:prstGeom>
          <a:noFill/>
          <a:ln/>
        </p:spPr>
        <p:txBody>
          <a:bodyPr wrap="none" lIns="0" tIns="0" rIns="0" bIns="0" rtlCol="0" anchor="t"/>
          <a:lstStyle/>
          <a:p>
            <a:pPr marL="0" indent="0" algn="l">
              <a:lnSpc>
                <a:spcPts val="5850"/>
              </a:lnSpc>
              <a:buNone/>
            </a:pPr>
            <a:r>
              <a:rPr lang="en-US" sz="4650" b="1" dirty="0">
                <a:solidFill>
                  <a:srgbClr val="000000"/>
                </a:solidFill>
                <a:latin typeface="Petrona Bold" pitchFamily="34" charset="0"/>
                <a:ea typeface="Petrona Bold" pitchFamily="34" charset="-122"/>
                <a:cs typeface="Petrona Bold" pitchFamily="34" charset="-120"/>
              </a:rPr>
              <a:t>10. Sonuç &amp; Katkılar</a:t>
            </a:r>
            <a:endParaRPr lang="en-US" sz="4650" dirty="0"/>
          </a:p>
        </p:txBody>
      </p:sp>
      <p:pic>
        <p:nvPicPr>
          <p:cNvPr id="3" name="Image 0" descr="preencoded.png"/>
          <p:cNvPicPr>
            <a:picLocks noChangeAspect="1"/>
          </p:cNvPicPr>
          <p:nvPr/>
        </p:nvPicPr>
        <p:blipFill>
          <a:blip r:embed="rId3"/>
          <a:stretch>
            <a:fillRect/>
          </a:stretch>
        </p:blipFill>
        <p:spPr>
          <a:xfrm>
            <a:off x="793790" y="3591044"/>
            <a:ext cx="566976" cy="566976"/>
          </a:xfrm>
          <a:prstGeom prst="rect">
            <a:avLst/>
          </a:prstGeom>
        </p:spPr>
      </p:pic>
      <p:sp>
        <p:nvSpPr>
          <p:cNvPr id="4" name="Text 1"/>
          <p:cNvSpPr/>
          <p:nvPr/>
        </p:nvSpPr>
        <p:spPr>
          <a:xfrm>
            <a:off x="793790" y="4384834"/>
            <a:ext cx="3048000"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Eğitim ve proje odaklı, debug özellikli bir Motorola 6800 çalışma ortamı</a:t>
            </a:r>
            <a:endParaRPr lang="en-US" sz="1750" dirty="0"/>
          </a:p>
        </p:txBody>
      </p:sp>
      <p:pic>
        <p:nvPicPr>
          <p:cNvPr id="5" name="Image 1" descr="preencoded.png"/>
          <p:cNvPicPr>
            <a:picLocks noChangeAspect="1"/>
          </p:cNvPicPr>
          <p:nvPr/>
        </p:nvPicPr>
        <p:blipFill>
          <a:blip r:embed="rId4"/>
          <a:stretch>
            <a:fillRect/>
          </a:stretch>
        </p:blipFill>
        <p:spPr>
          <a:xfrm>
            <a:off x="4125278" y="3591044"/>
            <a:ext cx="566976" cy="566976"/>
          </a:xfrm>
          <a:prstGeom prst="rect">
            <a:avLst/>
          </a:prstGeom>
        </p:spPr>
      </p:pic>
      <p:sp>
        <p:nvSpPr>
          <p:cNvPr id="6" name="Text 2"/>
          <p:cNvSpPr/>
          <p:nvPr/>
        </p:nvSpPr>
        <p:spPr>
          <a:xfrm>
            <a:off x="4125278" y="4384834"/>
            <a:ext cx="3048119"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ASSEMBLY-MAKİNE KOD İLİŞKİSİNİ GÖSTEREN ETKİLEŞİMLİ SİSTEM</a:t>
            </a:r>
            <a:endParaRPr lang="en-US" sz="1750" dirty="0"/>
          </a:p>
        </p:txBody>
      </p:sp>
      <p:pic>
        <p:nvPicPr>
          <p:cNvPr id="7" name="Image 2" descr="preencoded.png"/>
          <p:cNvPicPr>
            <a:picLocks noChangeAspect="1"/>
          </p:cNvPicPr>
          <p:nvPr/>
        </p:nvPicPr>
        <p:blipFill>
          <a:blip r:embed="rId5"/>
          <a:stretch>
            <a:fillRect/>
          </a:stretch>
        </p:blipFill>
        <p:spPr>
          <a:xfrm>
            <a:off x="7456884" y="3591044"/>
            <a:ext cx="566976" cy="566976"/>
          </a:xfrm>
          <a:prstGeom prst="rect">
            <a:avLst/>
          </a:prstGeom>
        </p:spPr>
      </p:pic>
      <p:sp>
        <p:nvSpPr>
          <p:cNvPr id="8" name="Text 3"/>
          <p:cNvSpPr/>
          <p:nvPr/>
        </p:nvSpPr>
        <p:spPr>
          <a:xfrm>
            <a:off x="7456884" y="4384834"/>
            <a:ext cx="3048119"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ÖĞRENCİLER İÇİN ADIM ADIM İZLENEBİLİR, ANLAŞILIR SİMÜLASYON ORTAMI</a:t>
            </a:r>
            <a:endParaRPr lang="en-US" sz="1750" dirty="0"/>
          </a:p>
        </p:txBody>
      </p:sp>
      <p:pic>
        <p:nvPicPr>
          <p:cNvPr id="9" name="Image 3" descr="preencoded.png"/>
          <p:cNvPicPr>
            <a:picLocks noChangeAspect="1"/>
          </p:cNvPicPr>
          <p:nvPr/>
        </p:nvPicPr>
        <p:blipFill>
          <a:blip r:embed="rId6"/>
          <a:stretch>
            <a:fillRect/>
          </a:stretch>
        </p:blipFill>
        <p:spPr>
          <a:xfrm>
            <a:off x="10788491" y="3591044"/>
            <a:ext cx="566976" cy="566976"/>
          </a:xfrm>
          <a:prstGeom prst="rect">
            <a:avLst/>
          </a:prstGeom>
        </p:spPr>
      </p:pic>
      <p:sp>
        <p:nvSpPr>
          <p:cNvPr id="10" name="Text 4"/>
          <p:cNvSpPr/>
          <p:nvPr/>
        </p:nvSpPr>
        <p:spPr>
          <a:xfrm>
            <a:off x="10788491" y="4384834"/>
            <a:ext cx="3048119"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Modern arayüz, gerçek zamanlı izleme</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56642" y="594717"/>
            <a:ext cx="5832277" cy="709374"/>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Petrona Bold" pitchFamily="34" charset="0"/>
                <a:ea typeface="Petrona Bold" pitchFamily="34" charset="-122"/>
                <a:cs typeface="Petrona Bold" pitchFamily="34" charset="-120"/>
              </a:rPr>
              <a:t>Kaynakça / References</a:t>
            </a:r>
            <a:endParaRPr lang="en-US" sz="4450" dirty="0"/>
          </a:p>
        </p:txBody>
      </p:sp>
      <p:sp>
        <p:nvSpPr>
          <p:cNvPr id="3" name="Text 1"/>
          <p:cNvSpPr/>
          <p:nvPr/>
        </p:nvSpPr>
        <p:spPr>
          <a:xfrm>
            <a:off x="756642" y="1628299"/>
            <a:ext cx="4404003" cy="425648"/>
          </a:xfrm>
          <a:prstGeom prst="rect">
            <a:avLst/>
          </a:prstGeom>
          <a:noFill/>
          <a:ln/>
        </p:spPr>
        <p:txBody>
          <a:bodyPr wrap="none" lIns="0" tIns="0" rIns="0" bIns="0" rtlCol="0" anchor="t"/>
          <a:lstStyle/>
          <a:p>
            <a:pPr marL="0" indent="0" algn="l">
              <a:lnSpc>
                <a:spcPts val="3350"/>
              </a:lnSpc>
              <a:buNone/>
            </a:pPr>
            <a:r>
              <a:rPr lang="en-US" sz="2650" b="1" dirty="0">
                <a:solidFill>
                  <a:srgbClr val="000000"/>
                </a:solidFill>
                <a:latin typeface="Petrona Bold" pitchFamily="34" charset="0"/>
                <a:ea typeface="Petrona Bold" pitchFamily="34" charset="-122"/>
                <a:cs typeface="Petrona Bold" pitchFamily="34" charset="-120"/>
              </a:rPr>
              <a:t>Kitaplar ve Klasik Kaynaklar</a:t>
            </a:r>
            <a:endParaRPr lang="en-US" sz="2650" dirty="0"/>
          </a:p>
        </p:txBody>
      </p:sp>
      <p:sp>
        <p:nvSpPr>
          <p:cNvPr id="4" name="Text 2"/>
          <p:cNvSpPr/>
          <p:nvPr/>
        </p:nvSpPr>
        <p:spPr>
          <a:xfrm>
            <a:off x="756642" y="2378154"/>
            <a:ext cx="13117116" cy="691753"/>
          </a:xfrm>
          <a:prstGeom prst="rect">
            <a:avLst/>
          </a:prstGeom>
          <a:noFill/>
          <a:ln/>
        </p:spPr>
        <p:txBody>
          <a:bodyPr wrap="square" lIns="0" tIns="0" rIns="0" bIns="0" rtlCol="0" anchor="t"/>
          <a:lstStyle/>
          <a:p>
            <a:pPr marL="342900" indent="-342900" algn="l">
              <a:lnSpc>
                <a:spcPts val="2700"/>
              </a:lnSpc>
              <a:buSzPct val="100000"/>
              <a:buFont typeface="+mj-lt"/>
              <a:buAutoNum type="arabicPeriod"/>
            </a:pPr>
            <a:r>
              <a:rPr lang="en-US" sz="1700" b="1" dirty="0">
                <a:solidFill>
                  <a:srgbClr val="272525"/>
                </a:solidFill>
                <a:latin typeface="Inter" pitchFamily="34" charset="0"/>
                <a:ea typeface="Inter" pitchFamily="34" charset="-122"/>
                <a:cs typeface="Inter" pitchFamily="34" charset="-120"/>
              </a:rPr>
              <a:t>Leventhal, Lance A.</a:t>
            </a:r>
            <a:r>
              <a:rPr lang="en-US" sz="1700" dirty="0">
                <a:solidFill>
                  <a:srgbClr val="272525"/>
                </a:solidFill>
                <a:latin typeface="Inter" pitchFamily="34" charset="0"/>
                <a:ea typeface="Inter" pitchFamily="34" charset="-122"/>
                <a:cs typeface="Inter" pitchFamily="34" charset="-120"/>
              </a:rPr>
              <a:t> </a:t>
            </a:r>
            <a:r>
              <a:rPr lang="en-US" sz="1700" i="1" dirty="0">
                <a:solidFill>
                  <a:srgbClr val="272525"/>
                </a:solidFill>
                <a:latin typeface="Inter" pitchFamily="34" charset="0"/>
                <a:ea typeface="Inter" pitchFamily="34" charset="-122"/>
                <a:cs typeface="Inter" pitchFamily="34" charset="-120"/>
              </a:rPr>
              <a:t>"6800 Assembly Language Programming"</a:t>
            </a:r>
            <a:r>
              <a:rPr lang="en-US" sz="1700" dirty="0">
                <a:solidFill>
                  <a:srgbClr val="272525"/>
                </a:solidFill>
                <a:latin typeface="Inter" pitchFamily="34" charset="0"/>
                <a:ea typeface="Inter" pitchFamily="34" charset="-122"/>
                <a:cs typeface="Inter" pitchFamily="34" charset="-120"/>
              </a:rPr>
              <a:t> McGraw-Hill, 1978. </a:t>
            </a:r>
            <a:r>
              <a:rPr lang="en-US" sz="1700" i="1" dirty="0">
                <a:solidFill>
                  <a:srgbClr val="272525"/>
                </a:solidFill>
                <a:latin typeface="Inter" pitchFamily="34" charset="0"/>
                <a:ea typeface="Inter" pitchFamily="34" charset="-122"/>
                <a:cs typeface="Inter" pitchFamily="34" charset="-120"/>
              </a:rPr>
              <a:t>(Klasik referans! Tüm 6800 assembler temelleri)</a:t>
            </a:r>
            <a:r>
              <a:rPr lang="en-US" sz="1700" dirty="0">
                <a:solidFill>
                  <a:srgbClr val="272525"/>
                </a:solidFill>
                <a:latin typeface="Inter" pitchFamily="34" charset="0"/>
                <a:ea typeface="Inter" pitchFamily="34" charset="-122"/>
                <a:cs typeface="Inter" pitchFamily="34" charset="-120"/>
              </a:rPr>
              <a:t> Archive.org PDF Link</a:t>
            </a:r>
            <a:endParaRPr lang="en-US" sz="1700" dirty="0"/>
          </a:p>
        </p:txBody>
      </p:sp>
      <p:sp>
        <p:nvSpPr>
          <p:cNvPr id="5" name="Text 3"/>
          <p:cNvSpPr/>
          <p:nvPr/>
        </p:nvSpPr>
        <p:spPr>
          <a:xfrm>
            <a:off x="756642" y="3145512"/>
            <a:ext cx="13117116" cy="691753"/>
          </a:xfrm>
          <a:prstGeom prst="rect">
            <a:avLst/>
          </a:prstGeom>
          <a:noFill/>
          <a:ln/>
        </p:spPr>
        <p:txBody>
          <a:bodyPr wrap="square" lIns="0" tIns="0" rIns="0" bIns="0" rtlCol="0" anchor="t"/>
          <a:lstStyle/>
          <a:p>
            <a:pPr marL="342900" indent="-342900" algn="l">
              <a:lnSpc>
                <a:spcPts val="2700"/>
              </a:lnSpc>
              <a:buSzPct val="100000"/>
              <a:buFont typeface="+mj-lt"/>
              <a:buAutoNum type="arabicPeriod" startAt="2"/>
            </a:pPr>
            <a:r>
              <a:rPr lang="en-US" sz="1700" b="1" dirty="0">
                <a:solidFill>
                  <a:srgbClr val="272525"/>
                </a:solidFill>
                <a:latin typeface="Inter" pitchFamily="34" charset="0"/>
                <a:ea typeface="Inter" pitchFamily="34" charset="-122"/>
                <a:cs typeface="Inter" pitchFamily="34" charset="-120"/>
              </a:rPr>
              <a:t>Frederic M. Cady</a:t>
            </a:r>
            <a:r>
              <a:rPr lang="en-US" sz="1700" dirty="0">
                <a:solidFill>
                  <a:srgbClr val="272525"/>
                </a:solidFill>
                <a:latin typeface="Inter" pitchFamily="34" charset="0"/>
                <a:ea typeface="Inter" pitchFamily="34" charset="-122"/>
                <a:cs typeface="Inter" pitchFamily="34" charset="-120"/>
              </a:rPr>
              <a:t> </a:t>
            </a:r>
            <a:r>
              <a:rPr lang="en-US" sz="1700" i="1" dirty="0">
                <a:solidFill>
                  <a:srgbClr val="272525"/>
                </a:solidFill>
                <a:latin typeface="Inter" pitchFamily="34" charset="0"/>
                <a:ea typeface="Inter" pitchFamily="34" charset="-122"/>
                <a:cs typeface="Inter" pitchFamily="34" charset="-120"/>
              </a:rPr>
              <a:t>"Microprocessors and Microcomputers: Hardware and Software"</a:t>
            </a:r>
            <a:r>
              <a:rPr lang="en-US" sz="1700" dirty="0">
                <a:solidFill>
                  <a:srgbClr val="272525"/>
                </a:solidFill>
                <a:latin typeface="Inter" pitchFamily="34" charset="0"/>
                <a:ea typeface="Inter" pitchFamily="34" charset="-122"/>
                <a:cs typeface="Inter" pitchFamily="34" charset="-120"/>
              </a:rPr>
              <a:t> (Especially Chapters about Motorola 6800 instruction set)</a:t>
            </a:r>
            <a:endParaRPr lang="en-US" sz="1700" dirty="0"/>
          </a:p>
        </p:txBody>
      </p:sp>
      <p:sp>
        <p:nvSpPr>
          <p:cNvPr id="6" name="Text 4"/>
          <p:cNvSpPr/>
          <p:nvPr/>
        </p:nvSpPr>
        <p:spPr>
          <a:xfrm>
            <a:off x="756642" y="3912870"/>
            <a:ext cx="13117116" cy="691753"/>
          </a:xfrm>
          <a:prstGeom prst="rect">
            <a:avLst/>
          </a:prstGeom>
          <a:noFill/>
          <a:ln/>
        </p:spPr>
        <p:txBody>
          <a:bodyPr wrap="square" lIns="0" tIns="0" rIns="0" bIns="0" rtlCol="0" anchor="t"/>
          <a:lstStyle/>
          <a:p>
            <a:pPr marL="342900" indent="-342900" algn="l">
              <a:lnSpc>
                <a:spcPts val="2700"/>
              </a:lnSpc>
              <a:buSzPct val="100000"/>
              <a:buFont typeface="+mj-lt"/>
              <a:buAutoNum type="arabicPeriod" startAt="3"/>
            </a:pPr>
            <a:r>
              <a:rPr lang="en-US" sz="1700" b="1" dirty="0">
                <a:solidFill>
                  <a:srgbClr val="272525"/>
                </a:solidFill>
                <a:latin typeface="Inter" pitchFamily="34" charset="0"/>
                <a:ea typeface="Inter" pitchFamily="34" charset="-122"/>
                <a:cs typeface="Inter" pitchFamily="34" charset="-120"/>
              </a:rPr>
              <a:t>Thomas L. Harman, Frank T. Harman</a:t>
            </a:r>
            <a:r>
              <a:rPr lang="en-US" sz="1700" dirty="0">
                <a:solidFill>
                  <a:srgbClr val="272525"/>
                </a:solidFill>
                <a:latin typeface="Inter" pitchFamily="34" charset="0"/>
                <a:ea typeface="Inter" pitchFamily="34" charset="-122"/>
                <a:cs typeface="Inter" pitchFamily="34" charset="-120"/>
              </a:rPr>
              <a:t> </a:t>
            </a:r>
            <a:r>
              <a:rPr lang="en-US" sz="1700" i="1" dirty="0">
                <a:solidFill>
                  <a:srgbClr val="272525"/>
                </a:solidFill>
                <a:latin typeface="Inter" pitchFamily="34" charset="0"/>
                <a:ea typeface="Inter" pitchFamily="34" charset="-122"/>
                <a:cs typeface="Inter" pitchFamily="34" charset="-120"/>
              </a:rPr>
              <a:t>"The Motorola MC6800 Microprocessor"</a:t>
            </a:r>
            <a:r>
              <a:rPr lang="en-US" sz="1700" dirty="0">
                <a:solidFill>
                  <a:srgbClr val="272525"/>
                </a:solidFill>
                <a:latin typeface="Inter" pitchFamily="34" charset="0"/>
                <a:ea typeface="Inter" pitchFamily="34" charset="-122"/>
                <a:cs typeface="Inter" pitchFamily="34" charset="-120"/>
              </a:rPr>
              <a:t> (Prentice-Hall Series in Microelectronics, 1978)</a:t>
            </a:r>
            <a:endParaRPr lang="en-US" sz="1700" dirty="0"/>
          </a:p>
        </p:txBody>
      </p:sp>
      <p:sp>
        <p:nvSpPr>
          <p:cNvPr id="7" name="Text 5"/>
          <p:cNvSpPr/>
          <p:nvPr/>
        </p:nvSpPr>
        <p:spPr>
          <a:xfrm>
            <a:off x="756642" y="4928830"/>
            <a:ext cx="5356027" cy="425648"/>
          </a:xfrm>
          <a:prstGeom prst="rect">
            <a:avLst/>
          </a:prstGeom>
          <a:noFill/>
          <a:ln/>
        </p:spPr>
        <p:txBody>
          <a:bodyPr wrap="none" lIns="0" tIns="0" rIns="0" bIns="0" rtlCol="0" anchor="t"/>
          <a:lstStyle/>
          <a:p>
            <a:pPr marL="0" indent="0" algn="l">
              <a:lnSpc>
                <a:spcPts val="3350"/>
              </a:lnSpc>
              <a:buNone/>
            </a:pPr>
            <a:r>
              <a:rPr lang="en-US" sz="2650" b="1" dirty="0">
                <a:solidFill>
                  <a:srgbClr val="000000"/>
                </a:solidFill>
                <a:latin typeface="Petrona Bold" pitchFamily="34" charset="0"/>
                <a:ea typeface="Petrona Bold" pitchFamily="34" charset="-122"/>
                <a:cs typeface="Petrona Bold" pitchFamily="34" charset="-120"/>
              </a:rPr>
              <a:t>Online Kaynaklar / Web Resources</a:t>
            </a:r>
            <a:endParaRPr lang="en-US" sz="2650" dirty="0"/>
          </a:p>
        </p:txBody>
      </p:sp>
      <p:sp>
        <p:nvSpPr>
          <p:cNvPr id="8" name="Text 6"/>
          <p:cNvSpPr/>
          <p:nvPr/>
        </p:nvSpPr>
        <p:spPr>
          <a:xfrm>
            <a:off x="756642" y="5678686"/>
            <a:ext cx="13117116" cy="691753"/>
          </a:xfrm>
          <a:prstGeom prst="rect">
            <a:avLst/>
          </a:prstGeom>
          <a:noFill/>
          <a:ln/>
        </p:spPr>
        <p:txBody>
          <a:bodyPr wrap="square" lIns="0" tIns="0" rIns="0" bIns="0" rtlCol="0" anchor="t"/>
          <a:lstStyle/>
          <a:p>
            <a:pPr marL="342900" indent="-342900" algn="l">
              <a:lnSpc>
                <a:spcPts val="2700"/>
              </a:lnSpc>
              <a:buSzPct val="100000"/>
              <a:buFont typeface="+mj-lt"/>
              <a:buAutoNum type="arabicPeriod"/>
            </a:pPr>
            <a:r>
              <a:rPr lang="en-US" sz="1700" b="1" dirty="0">
                <a:solidFill>
                  <a:srgbClr val="272525"/>
                </a:solidFill>
                <a:latin typeface="Inter" pitchFamily="34" charset="0"/>
                <a:ea typeface="Inter" pitchFamily="34" charset="-122"/>
                <a:cs typeface="Inter" pitchFamily="34" charset="-120"/>
              </a:rPr>
              <a:t>Motorola 6800 Assembly Language Programming Manual</a:t>
            </a:r>
            <a:r>
              <a:rPr lang="en-US" sz="1700" dirty="0">
                <a:solidFill>
                  <a:srgbClr val="272525"/>
                </a:solidFill>
                <a:latin typeface="Inter" pitchFamily="34" charset="0"/>
                <a:ea typeface="Inter" pitchFamily="34" charset="-122"/>
                <a:cs typeface="Inter" pitchFamily="34" charset="-120"/>
              </a:rPr>
              <a:t> PDF (bitsavers.org) </a:t>
            </a:r>
            <a:r>
              <a:rPr lang="en-US" sz="1700" i="1" dirty="0">
                <a:solidFill>
                  <a:srgbClr val="272525"/>
                </a:solidFill>
                <a:latin typeface="Inter" pitchFamily="34" charset="0"/>
                <a:ea typeface="Inter" pitchFamily="34" charset="-122"/>
                <a:cs typeface="Inter" pitchFamily="34" charset="-120"/>
              </a:rPr>
              <a:t>(Resmi orijinal döküman, opcode ve örnekler)</a:t>
            </a:r>
            <a:endParaRPr lang="en-US" sz="1700" dirty="0"/>
          </a:p>
        </p:txBody>
      </p:sp>
      <p:sp>
        <p:nvSpPr>
          <p:cNvPr id="9" name="Text 7"/>
          <p:cNvSpPr/>
          <p:nvPr/>
        </p:nvSpPr>
        <p:spPr>
          <a:xfrm>
            <a:off x="756642" y="6446044"/>
            <a:ext cx="13117116" cy="345877"/>
          </a:xfrm>
          <a:prstGeom prst="rect">
            <a:avLst/>
          </a:prstGeom>
          <a:noFill/>
          <a:ln/>
        </p:spPr>
        <p:txBody>
          <a:bodyPr wrap="none" lIns="0" tIns="0" rIns="0" bIns="0" rtlCol="0" anchor="t"/>
          <a:lstStyle/>
          <a:p>
            <a:pPr marL="342900" indent="-342900" algn="l">
              <a:lnSpc>
                <a:spcPts val="2700"/>
              </a:lnSpc>
              <a:buSzPct val="100000"/>
              <a:buFont typeface="+mj-lt"/>
              <a:buAutoNum type="arabicPeriod" startAt="2"/>
            </a:pPr>
            <a:r>
              <a:rPr lang="en-US" sz="1700" b="1" dirty="0">
                <a:solidFill>
                  <a:srgbClr val="272525"/>
                </a:solidFill>
                <a:latin typeface="Inter" pitchFamily="34" charset="0"/>
                <a:ea typeface="Inter" pitchFamily="34" charset="-122"/>
                <a:cs typeface="Inter" pitchFamily="34" charset="-120"/>
              </a:rPr>
              <a:t>Motorola MC6800 Microprocessor Programmer's Reference Manual</a:t>
            </a:r>
            <a:r>
              <a:rPr lang="en-US" sz="1700" dirty="0">
                <a:solidFill>
                  <a:srgbClr val="272525"/>
                </a:solidFill>
                <a:latin typeface="Inter" pitchFamily="34" charset="0"/>
                <a:ea typeface="Inter" pitchFamily="34" charset="-122"/>
                <a:cs typeface="Inter" pitchFamily="34" charset="-120"/>
              </a:rPr>
              <a:t> PDF </a:t>
            </a:r>
            <a:r>
              <a:rPr lang="en-US" sz="1700" i="1" dirty="0">
                <a:solidFill>
                  <a:srgbClr val="272525"/>
                </a:solidFill>
                <a:latin typeface="Inter" pitchFamily="34" charset="0"/>
                <a:ea typeface="Inter" pitchFamily="34" charset="-122"/>
                <a:cs typeface="Inter" pitchFamily="34" charset="-120"/>
              </a:rPr>
              <a:t>(Opcode tablosu, detaylı açıklamalar)</a:t>
            </a:r>
            <a:endParaRPr lang="en-US" sz="1700" dirty="0"/>
          </a:p>
        </p:txBody>
      </p:sp>
      <p:sp>
        <p:nvSpPr>
          <p:cNvPr id="10" name="Text 8"/>
          <p:cNvSpPr/>
          <p:nvPr/>
        </p:nvSpPr>
        <p:spPr>
          <a:xfrm>
            <a:off x="756642" y="6867525"/>
            <a:ext cx="13117116" cy="345877"/>
          </a:xfrm>
          <a:prstGeom prst="rect">
            <a:avLst/>
          </a:prstGeom>
          <a:noFill/>
          <a:ln/>
        </p:spPr>
        <p:txBody>
          <a:bodyPr wrap="none" lIns="0" tIns="0" rIns="0" bIns="0" rtlCol="0" anchor="t"/>
          <a:lstStyle/>
          <a:p>
            <a:pPr marL="342900" indent="-342900" algn="l">
              <a:lnSpc>
                <a:spcPts val="2700"/>
              </a:lnSpc>
              <a:buSzPct val="100000"/>
              <a:buFont typeface="+mj-lt"/>
              <a:buAutoNum type="arabicPeriod" startAt="3"/>
            </a:pPr>
            <a:r>
              <a:rPr lang="en-US" sz="1700" b="1" dirty="0">
                <a:solidFill>
                  <a:srgbClr val="272525"/>
                </a:solidFill>
                <a:latin typeface="Inter" pitchFamily="34" charset="0"/>
                <a:ea typeface="Inter" pitchFamily="34" charset="-122"/>
                <a:cs typeface="Inter" pitchFamily="34" charset="-120"/>
              </a:rPr>
              <a:t>CPU-World.com - Motorola 6800 instruction set</a:t>
            </a:r>
            <a:r>
              <a:rPr lang="en-US" sz="1700" dirty="0">
                <a:solidFill>
                  <a:srgbClr val="272525"/>
                </a:solidFill>
                <a:latin typeface="Inter" pitchFamily="34" charset="0"/>
                <a:ea typeface="Inter" pitchFamily="34" charset="-122"/>
                <a:cs typeface="Inter" pitchFamily="34" charset="-120"/>
              </a:rPr>
              <a:t> </a:t>
            </a:r>
            <a:r>
              <a:rPr lang="en-US" sz="1700" u="sng" dirty="0">
                <a:solidFill>
                  <a:srgbClr val="007EBD"/>
                </a:solidFill>
                <a:latin typeface="Inter" pitchFamily="34" charset="0"/>
                <a:ea typeface="Inter" pitchFamily="34" charset="-122"/>
                <a:cs typeface="Inter" pitchFamily="34" charset="-120"/>
                <a:hlinkClick r:id="rId3">
                  <a:extLst>
                    <a:ext uri="{A12FA001-AC4F-418D-AE19-62706E023703}">
                      <ahyp:hlinkClr xmlns:ahyp="http://schemas.microsoft.com/office/drawing/2018/hyperlinkcolor" val="tx"/>
                    </a:ext>
                  </a:extLst>
                </a:hlinkClick>
              </a:rPr>
              <a:t>https://www.cpu-world.com/CPUs/6800/</a:t>
            </a:r>
            <a:endParaRPr lang="en-US" sz="1700" dirty="0"/>
          </a:p>
        </p:txBody>
      </p:sp>
      <p:sp>
        <p:nvSpPr>
          <p:cNvPr id="11" name="Text 9"/>
          <p:cNvSpPr/>
          <p:nvPr/>
        </p:nvSpPr>
        <p:spPr>
          <a:xfrm>
            <a:off x="756642" y="7289006"/>
            <a:ext cx="13117116" cy="345877"/>
          </a:xfrm>
          <a:prstGeom prst="rect">
            <a:avLst/>
          </a:prstGeom>
          <a:noFill/>
          <a:ln/>
        </p:spPr>
        <p:txBody>
          <a:bodyPr wrap="none" lIns="0" tIns="0" rIns="0" bIns="0" rtlCol="0" anchor="t"/>
          <a:lstStyle/>
          <a:p>
            <a:pPr marL="342900" indent="-342900" algn="l">
              <a:lnSpc>
                <a:spcPts val="2700"/>
              </a:lnSpc>
              <a:buSzPct val="100000"/>
              <a:buFont typeface="+mj-lt"/>
              <a:buAutoNum type="arabicPeriod" startAt="4"/>
            </a:pPr>
            <a:r>
              <a:rPr lang="en-US" sz="1700" b="1" dirty="0">
                <a:solidFill>
                  <a:srgbClr val="272525"/>
                </a:solidFill>
                <a:latin typeface="Inter" pitchFamily="34" charset="0"/>
                <a:ea typeface="Inter" pitchFamily="34" charset="-122"/>
                <a:cs typeface="Inter" pitchFamily="34" charset="-120"/>
              </a:rPr>
              <a:t>Pastraiser - MC6800 Opcode Table</a:t>
            </a:r>
            <a:r>
              <a:rPr lang="en-US" sz="1700" dirty="0">
                <a:solidFill>
                  <a:srgbClr val="272525"/>
                </a:solidFill>
                <a:latin typeface="Inter" pitchFamily="34" charset="0"/>
                <a:ea typeface="Inter" pitchFamily="34" charset="-122"/>
                <a:cs typeface="Inter" pitchFamily="34" charset="-120"/>
              </a:rPr>
              <a:t> </a:t>
            </a:r>
            <a:r>
              <a:rPr lang="en-US" sz="1700" u="sng" dirty="0">
                <a:solidFill>
                  <a:srgbClr val="007EBD"/>
                </a:solidFill>
                <a:latin typeface="Inter" pitchFamily="34" charset="0"/>
                <a:ea typeface="Inter" pitchFamily="34" charset="-122"/>
                <a:cs typeface="Inter" pitchFamily="34" charset="-120"/>
                <a:hlinkClick r:id="rId4">
                  <a:extLst>
                    <a:ext uri="{A12FA001-AC4F-418D-AE19-62706E023703}">
                      <ahyp:hlinkClr xmlns:ahyp="http://schemas.microsoft.com/office/drawing/2018/hyperlinkcolor" val="tx"/>
                    </a:ext>
                  </a:extLst>
                </a:hlinkClick>
              </a:rPr>
              <a:t>https://pastraiser.com/cpu/m6800/m6800_opcodes.html</a:t>
            </a:r>
            <a:endParaRPr lang="en-US"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453402"/>
            <a:ext cx="6909197" cy="744260"/>
          </a:xfrm>
          <a:prstGeom prst="rect">
            <a:avLst/>
          </a:prstGeom>
          <a:noFill/>
          <a:ln/>
        </p:spPr>
        <p:txBody>
          <a:bodyPr wrap="none" lIns="0" tIns="0" rIns="0" bIns="0" rtlCol="0" anchor="t"/>
          <a:lstStyle/>
          <a:p>
            <a:pPr marL="0" indent="0" algn="l">
              <a:lnSpc>
                <a:spcPts val="5850"/>
              </a:lnSpc>
              <a:buNone/>
            </a:pPr>
            <a:r>
              <a:rPr lang="en-US" sz="4650" b="1" dirty="0">
                <a:solidFill>
                  <a:srgbClr val="000000"/>
                </a:solidFill>
                <a:latin typeface="Petrona Bold" pitchFamily="34" charset="0"/>
                <a:ea typeface="Petrona Bold" pitchFamily="34" charset="-122"/>
                <a:cs typeface="Petrona Bold" pitchFamily="34" charset="-120"/>
              </a:rPr>
              <a:t>1. Proje Amacı / Objective</a:t>
            </a:r>
            <a:endParaRPr lang="en-US" sz="4650" dirty="0"/>
          </a:p>
        </p:txBody>
      </p:sp>
      <p:sp>
        <p:nvSpPr>
          <p:cNvPr id="3" name="Text 1"/>
          <p:cNvSpPr/>
          <p:nvPr/>
        </p:nvSpPr>
        <p:spPr>
          <a:xfrm>
            <a:off x="793790" y="3537823"/>
            <a:ext cx="3572470" cy="446603"/>
          </a:xfrm>
          <a:prstGeom prst="rect">
            <a:avLst/>
          </a:prstGeom>
          <a:noFill/>
          <a:ln/>
        </p:spPr>
        <p:txBody>
          <a:bodyPr wrap="none" lIns="0" tIns="0" rIns="0" bIns="0" rtlCol="0" anchor="t"/>
          <a:lstStyle/>
          <a:p>
            <a:pPr marL="0" indent="0" algn="l">
              <a:lnSpc>
                <a:spcPts val="3500"/>
              </a:lnSpc>
              <a:buNone/>
            </a:pPr>
            <a:r>
              <a:rPr lang="en-US" sz="2800" b="1" dirty="0">
                <a:solidFill>
                  <a:srgbClr val="000000"/>
                </a:solidFill>
                <a:latin typeface="Petrona Bold" pitchFamily="34" charset="0"/>
                <a:ea typeface="Petrona Bold" pitchFamily="34" charset="-122"/>
                <a:cs typeface="Petrona Bold" pitchFamily="34" charset="-120"/>
              </a:rPr>
              <a:t>Amaç:</a:t>
            </a:r>
            <a:endParaRPr lang="en-US" sz="2800" dirty="0"/>
          </a:p>
        </p:txBody>
      </p:sp>
      <p:sp>
        <p:nvSpPr>
          <p:cNvPr id="4" name="Text 2"/>
          <p:cNvSpPr/>
          <p:nvPr/>
        </p:nvSpPr>
        <p:spPr>
          <a:xfrm>
            <a:off x="793790" y="4324588"/>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Bu projenin amacı, Motorola 6800 işlemci mimarisi için </a:t>
            </a:r>
            <a:r>
              <a:rPr lang="en-US" sz="1750" i="1" dirty="0">
                <a:solidFill>
                  <a:srgbClr val="272525"/>
                </a:solidFill>
                <a:latin typeface="Inter" pitchFamily="34" charset="0"/>
                <a:ea typeface="Inter" pitchFamily="34" charset="-122"/>
                <a:cs typeface="Inter" pitchFamily="34" charset="-120"/>
              </a:rPr>
              <a:t>assembly kodunu</a:t>
            </a:r>
            <a:r>
              <a:rPr lang="en-US" sz="1750" dirty="0">
                <a:solidFill>
                  <a:srgbClr val="272525"/>
                </a:solidFill>
                <a:latin typeface="Inter" pitchFamily="34" charset="0"/>
                <a:ea typeface="Inter" pitchFamily="34" charset="-122"/>
                <a:cs typeface="Inter" pitchFamily="34" charset="-120"/>
              </a:rPr>
              <a:t> satır-satır </a:t>
            </a:r>
            <a:r>
              <a:rPr lang="en-US" sz="1750" b="1" dirty="0">
                <a:solidFill>
                  <a:srgbClr val="272525"/>
                </a:solidFill>
                <a:latin typeface="Inter" pitchFamily="34" charset="0"/>
                <a:ea typeface="Inter" pitchFamily="34" charset="-122"/>
                <a:cs typeface="Inter" pitchFamily="34" charset="-120"/>
              </a:rPr>
              <a:t>makine koduna</a:t>
            </a:r>
            <a:r>
              <a:rPr lang="en-US" sz="1750" dirty="0">
                <a:solidFill>
                  <a:srgbClr val="272525"/>
                </a:solidFill>
                <a:latin typeface="Inter" pitchFamily="34" charset="0"/>
                <a:ea typeface="Inter" pitchFamily="34" charset="-122"/>
                <a:cs typeface="Inter" pitchFamily="34" charset="-120"/>
              </a:rPr>
              <a:t> çeviren ve anlık olarak çalıştıran, modern ve etkileşimli bir </a:t>
            </a:r>
            <a:r>
              <a:rPr lang="en-US" sz="1750" i="1" dirty="0">
                <a:solidFill>
                  <a:srgbClr val="272525"/>
                </a:solidFill>
                <a:latin typeface="Inter" pitchFamily="34" charset="0"/>
                <a:ea typeface="Inter" pitchFamily="34" charset="-122"/>
                <a:cs typeface="Inter" pitchFamily="34" charset="-120"/>
              </a:rPr>
              <a:t>simülasyon</a:t>
            </a:r>
            <a:r>
              <a:rPr lang="en-US" sz="1750" dirty="0">
                <a:solidFill>
                  <a:srgbClr val="272525"/>
                </a:solidFill>
                <a:latin typeface="Inter" pitchFamily="34" charset="0"/>
                <a:ea typeface="Inter" pitchFamily="34" charset="-122"/>
                <a:cs typeface="Inter" pitchFamily="34" charset="-120"/>
              </a:rPr>
              <a:t> ortamı sunan bir yazılım geliştirmektir. Eğitim ve analiz amaçlı olarak, kodun hem çeviri hem de çalıştırılma süreçleri </a:t>
            </a:r>
            <a:r>
              <a:rPr lang="en-US" sz="1750" b="1" dirty="0">
                <a:solidFill>
                  <a:srgbClr val="272525"/>
                </a:solidFill>
                <a:latin typeface="Inter" pitchFamily="34" charset="0"/>
                <a:ea typeface="Inter" pitchFamily="34" charset="-122"/>
                <a:cs typeface="Inter" pitchFamily="34" charset="-120"/>
              </a:rPr>
              <a:t>görselleştirilmiş</a:t>
            </a:r>
            <a:r>
              <a:rPr lang="en-US" sz="1750" dirty="0">
                <a:solidFill>
                  <a:srgbClr val="272525"/>
                </a:solidFill>
                <a:latin typeface="Inter" pitchFamily="34" charset="0"/>
                <a:ea typeface="Inter" pitchFamily="34" charset="-122"/>
                <a:cs typeface="Inter" pitchFamily="34" charset="-120"/>
              </a:rPr>
              <a:t>, öğrencinin süreci adım adım izlemesi mümkün hale getirilmiştir.</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902256"/>
            <a:ext cx="8995172" cy="744260"/>
          </a:xfrm>
          <a:prstGeom prst="rect">
            <a:avLst/>
          </a:prstGeom>
          <a:noFill/>
          <a:ln/>
        </p:spPr>
        <p:txBody>
          <a:bodyPr wrap="none" lIns="0" tIns="0" rIns="0" bIns="0" rtlCol="0" anchor="t"/>
          <a:lstStyle/>
          <a:p>
            <a:pPr marL="0" indent="0" algn="l">
              <a:lnSpc>
                <a:spcPts val="5850"/>
              </a:lnSpc>
              <a:buNone/>
            </a:pPr>
            <a:r>
              <a:rPr lang="en-US" sz="4650" b="1" dirty="0">
                <a:solidFill>
                  <a:srgbClr val="000000"/>
                </a:solidFill>
                <a:latin typeface="Petrona Bold" pitchFamily="34" charset="0"/>
                <a:ea typeface="Petrona Bold" pitchFamily="34" charset="-122"/>
                <a:cs typeface="Petrona Bold" pitchFamily="34" charset="-120"/>
              </a:rPr>
              <a:t>2. Kapsam &amp; Özellikler / Features</a:t>
            </a:r>
            <a:endParaRPr lang="en-US" sz="4650" dirty="0"/>
          </a:p>
        </p:txBody>
      </p:sp>
      <p:sp>
        <p:nvSpPr>
          <p:cNvPr id="3" name="Text 1"/>
          <p:cNvSpPr/>
          <p:nvPr/>
        </p:nvSpPr>
        <p:spPr>
          <a:xfrm>
            <a:off x="793790" y="210014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Assembly Kod Girişi &amp; Düzenleyici</a:t>
            </a:r>
            <a:r>
              <a:rPr lang="en-US" sz="1750" dirty="0">
                <a:solidFill>
                  <a:srgbClr val="272525"/>
                </a:solidFill>
                <a:latin typeface="Inter" pitchFamily="34" charset="0"/>
                <a:ea typeface="Inter" pitchFamily="34" charset="-122"/>
                <a:cs typeface="Inter" pitchFamily="34" charset="-120"/>
              </a:rPr>
              <a:t>: Kullanıcı, assembly kodunu direkt olarak yazabilir veya dosya olarak yükleyebilir.</a:t>
            </a:r>
            <a:endParaRPr lang="en-US" sz="1750" dirty="0"/>
          </a:p>
        </p:txBody>
      </p:sp>
      <p:sp>
        <p:nvSpPr>
          <p:cNvPr id="4" name="Text 2"/>
          <p:cNvSpPr/>
          <p:nvPr/>
        </p:nvSpPr>
        <p:spPr>
          <a:xfrm>
            <a:off x="793790" y="254234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Satır-Satır Çeviri Tablosu</a:t>
            </a:r>
            <a:r>
              <a:rPr lang="en-US" sz="1750" dirty="0">
                <a:solidFill>
                  <a:srgbClr val="272525"/>
                </a:solidFill>
                <a:latin typeface="Inter" pitchFamily="34" charset="0"/>
                <a:ea typeface="Inter" pitchFamily="34" charset="-122"/>
                <a:cs typeface="Inter" pitchFamily="34" charset="-120"/>
              </a:rPr>
              <a:t>: Her kod satırı ile ilişkili adres ve makine kodu gösterimi.</a:t>
            </a:r>
            <a:endParaRPr lang="en-US" sz="1750" dirty="0"/>
          </a:p>
        </p:txBody>
      </p:sp>
      <p:sp>
        <p:nvSpPr>
          <p:cNvPr id="5" name="Text 3"/>
          <p:cNvSpPr/>
          <p:nvPr/>
        </p:nvSpPr>
        <p:spPr>
          <a:xfrm>
            <a:off x="793790" y="298454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Makine Kodu Üretimi</a:t>
            </a:r>
            <a:r>
              <a:rPr lang="en-US" sz="1750" dirty="0">
                <a:solidFill>
                  <a:srgbClr val="272525"/>
                </a:solidFill>
                <a:latin typeface="Inter" pitchFamily="34" charset="0"/>
                <a:ea typeface="Inter" pitchFamily="34" charset="-122"/>
                <a:cs typeface="Inter" pitchFamily="34" charset="-120"/>
              </a:rPr>
              <a:t>: Otomatik opcode ve operand hesaplaması, etiket (label) ve adres çözümleme.</a:t>
            </a:r>
            <a:endParaRPr lang="en-US" sz="1750" dirty="0"/>
          </a:p>
        </p:txBody>
      </p:sp>
      <p:sp>
        <p:nvSpPr>
          <p:cNvPr id="6" name="Text 4"/>
          <p:cNvSpPr/>
          <p:nvPr/>
        </p:nvSpPr>
        <p:spPr>
          <a:xfrm>
            <a:off x="793790" y="342673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Pseudo-Komut Desteği</a:t>
            </a:r>
            <a:r>
              <a:rPr lang="en-US" sz="1750" dirty="0">
                <a:solidFill>
                  <a:srgbClr val="272525"/>
                </a:solidFill>
                <a:latin typeface="Inter" pitchFamily="34" charset="0"/>
                <a:ea typeface="Inter" pitchFamily="34" charset="-122"/>
                <a:cs typeface="Inter" pitchFamily="34" charset="-120"/>
              </a:rPr>
              <a:t>: ORG, END gibi assembler direktifleri.</a:t>
            </a:r>
            <a:endParaRPr lang="en-US" sz="1750" dirty="0"/>
          </a:p>
        </p:txBody>
      </p:sp>
      <p:sp>
        <p:nvSpPr>
          <p:cNvPr id="7" name="Text 5"/>
          <p:cNvSpPr/>
          <p:nvPr/>
        </p:nvSpPr>
        <p:spPr>
          <a:xfrm>
            <a:off x="793790" y="386893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Breakpoint &amp; Tetikleyici</a:t>
            </a:r>
            <a:r>
              <a:rPr lang="en-US" sz="1750" dirty="0">
                <a:solidFill>
                  <a:srgbClr val="272525"/>
                </a:solidFill>
                <a:latin typeface="Inter" pitchFamily="34" charset="0"/>
                <a:ea typeface="Inter" pitchFamily="34" charset="-122"/>
                <a:cs typeface="Inter" pitchFamily="34" charset="-120"/>
              </a:rPr>
              <a:t>: Satır bazlı breakpoint, koşullu durdurma (örn. A==5 olduğunda dur).</a:t>
            </a:r>
            <a:endParaRPr lang="en-US" sz="1750" dirty="0"/>
          </a:p>
        </p:txBody>
      </p:sp>
      <p:sp>
        <p:nvSpPr>
          <p:cNvPr id="8" name="Text 6"/>
          <p:cNvSpPr/>
          <p:nvPr/>
        </p:nvSpPr>
        <p:spPr>
          <a:xfrm>
            <a:off x="793790" y="4311134"/>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Adım Adım veya Toplu Simülasyon</a:t>
            </a:r>
            <a:r>
              <a:rPr lang="en-US" sz="1750" dirty="0">
                <a:solidFill>
                  <a:srgbClr val="272525"/>
                </a:solidFill>
                <a:latin typeface="Inter" pitchFamily="34" charset="0"/>
                <a:ea typeface="Inter" pitchFamily="34" charset="-122"/>
                <a:cs typeface="Inter" pitchFamily="34" charset="-120"/>
              </a:rPr>
              <a:t>: Kodun istenirse adım adım, istenirse tümüyle hızlı çalıştırılması.</a:t>
            </a:r>
            <a:endParaRPr lang="en-US" sz="1750" dirty="0"/>
          </a:p>
        </p:txBody>
      </p:sp>
      <p:sp>
        <p:nvSpPr>
          <p:cNvPr id="9" name="Text 7"/>
          <p:cNvSpPr/>
          <p:nvPr/>
        </p:nvSpPr>
        <p:spPr>
          <a:xfrm>
            <a:off x="793790" y="475333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Bellek ve Register İzleme</a:t>
            </a:r>
            <a:r>
              <a:rPr lang="en-US" sz="1750" dirty="0">
                <a:solidFill>
                  <a:srgbClr val="272525"/>
                </a:solidFill>
                <a:latin typeface="Inter" pitchFamily="34" charset="0"/>
                <a:ea typeface="Inter" pitchFamily="34" charset="-122"/>
                <a:cs typeface="Inter" pitchFamily="34" charset="-120"/>
              </a:rPr>
              <a:t>: A, B, X, PC, SP anlık takibi.</a:t>
            </a:r>
            <a:endParaRPr lang="en-US" sz="1750" dirty="0"/>
          </a:p>
        </p:txBody>
      </p:sp>
      <p:sp>
        <p:nvSpPr>
          <p:cNvPr id="10" name="Text 8"/>
          <p:cNvSpPr/>
          <p:nvPr/>
        </p:nvSpPr>
        <p:spPr>
          <a:xfrm>
            <a:off x="793790" y="519553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Stack Viewer</a:t>
            </a:r>
            <a:r>
              <a:rPr lang="en-US" sz="1750" dirty="0">
                <a:solidFill>
                  <a:srgbClr val="272525"/>
                </a:solidFill>
                <a:latin typeface="Inter" pitchFamily="34" charset="0"/>
                <a:ea typeface="Inter" pitchFamily="34" charset="-122"/>
                <a:cs typeface="Inter" pitchFamily="34" charset="-120"/>
              </a:rPr>
              <a:t>: Stack pointer (SP) üzerinden 16 adreslik stack görünümü.</a:t>
            </a:r>
            <a:endParaRPr lang="en-US" sz="1750" dirty="0"/>
          </a:p>
        </p:txBody>
      </p:sp>
      <p:sp>
        <p:nvSpPr>
          <p:cNvPr id="11" name="Text 9"/>
          <p:cNvSpPr/>
          <p:nvPr/>
        </p:nvSpPr>
        <p:spPr>
          <a:xfrm>
            <a:off x="793790" y="563772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Simülasyon Logları</a:t>
            </a:r>
            <a:r>
              <a:rPr lang="en-US" sz="1750" dirty="0">
                <a:solidFill>
                  <a:srgbClr val="272525"/>
                </a:solidFill>
                <a:latin typeface="Inter" pitchFamily="34" charset="0"/>
                <a:ea typeface="Inter" pitchFamily="34" charset="-122"/>
                <a:cs typeface="Inter" pitchFamily="34" charset="-120"/>
              </a:rPr>
              <a:t>: Her adımın çıktısı ve olay akışı.</a:t>
            </a:r>
            <a:endParaRPr lang="en-US" sz="1750" dirty="0"/>
          </a:p>
        </p:txBody>
      </p:sp>
      <p:sp>
        <p:nvSpPr>
          <p:cNvPr id="12" name="Text 10"/>
          <p:cNvSpPr/>
          <p:nvPr/>
        </p:nvSpPr>
        <p:spPr>
          <a:xfrm>
            <a:off x="793790" y="607992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Bellek Penceresi</a:t>
            </a:r>
            <a:r>
              <a:rPr lang="en-US" sz="1750" dirty="0">
                <a:solidFill>
                  <a:srgbClr val="272525"/>
                </a:solidFill>
                <a:latin typeface="Inter" pitchFamily="34" charset="0"/>
                <a:ea typeface="Inter" pitchFamily="34" charset="-122"/>
                <a:cs typeface="Inter" pitchFamily="34" charset="-120"/>
              </a:rPr>
              <a:t>: İstenilen bellek aralığı detaylı görüntülenebilir (hex &amp; ASCII).</a:t>
            </a:r>
            <a:endParaRPr lang="en-US" sz="1750" dirty="0"/>
          </a:p>
        </p:txBody>
      </p:sp>
      <p:sp>
        <p:nvSpPr>
          <p:cNvPr id="13" name="Text 11"/>
          <p:cNvSpPr/>
          <p:nvPr/>
        </p:nvSpPr>
        <p:spPr>
          <a:xfrm>
            <a:off x="793790" y="652212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CPU Kullanım Grafiği</a:t>
            </a:r>
            <a:r>
              <a:rPr lang="en-US" sz="1750" dirty="0">
                <a:solidFill>
                  <a:srgbClr val="272525"/>
                </a:solidFill>
                <a:latin typeface="Inter" pitchFamily="34" charset="0"/>
                <a:ea typeface="Inter" pitchFamily="34" charset="-122"/>
                <a:cs typeface="Inter" pitchFamily="34" charset="-120"/>
              </a:rPr>
              <a:t>: Simülasyon performansının ve hızının takibi.</a:t>
            </a:r>
            <a:endParaRPr lang="en-US" sz="1750" dirty="0"/>
          </a:p>
        </p:txBody>
      </p:sp>
      <p:sp>
        <p:nvSpPr>
          <p:cNvPr id="14" name="Text 12"/>
          <p:cNvSpPr/>
          <p:nvPr/>
        </p:nvSpPr>
        <p:spPr>
          <a:xfrm>
            <a:off x="793790" y="696432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Modern, Türkçe GUI</a:t>
            </a:r>
            <a:r>
              <a:rPr lang="en-US" sz="1750" dirty="0">
                <a:solidFill>
                  <a:srgbClr val="272525"/>
                </a:solidFill>
                <a:latin typeface="Inter" pitchFamily="34" charset="0"/>
                <a:ea typeface="Inter" pitchFamily="34" charset="-122"/>
                <a:cs typeface="Inter" pitchFamily="34" charset="-120"/>
              </a:rPr>
              <a:t>: Kullanıcı dostu, sezgisel ve renkli arayüz.</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355652"/>
            <a:ext cx="7556421" cy="1488519"/>
          </a:xfrm>
          <a:prstGeom prst="rect">
            <a:avLst/>
          </a:prstGeom>
          <a:noFill/>
          <a:ln/>
        </p:spPr>
        <p:txBody>
          <a:bodyPr wrap="square" lIns="0" tIns="0" rIns="0" bIns="0" rtlCol="0" anchor="t"/>
          <a:lstStyle/>
          <a:p>
            <a:pPr marL="0" indent="0" algn="l">
              <a:lnSpc>
                <a:spcPts val="5850"/>
              </a:lnSpc>
              <a:buNone/>
            </a:pPr>
            <a:r>
              <a:rPr lang="en-US" sz="4650" b="1" dirty="0">
                <a:solidFill>
                  <a:srgbClr val="000000"/>
                </a:solidFill>
                <a:latin typeface="Petrona Bold" pitchFamily="34" charset="0"/>
                <a:ea typeface="Petrona Bold" pitchFamily="34" charset="-122"/>
                <a:cs typeface="Petrona Bold" pitchFamily="34" charset="-120"/>
              </a:rPr>
              <a:t>3. Kullanılan Teknolojiler / Technologies</a:t>
            </a:r>
            <a:endParaRPr lang="en-US" sz="4650" dirty="0"/>
          </a:p>
        </p:txBody>
      </p:sp>
      <p:sp>
        <p:nvSpPr>
          <p:cNvPr id="4" name="Text 1"/>
          <p:cNvSpPr/>
          <p:nvPr/>
        </p:nvSpPr>
        <p:spPr>
          <a:xfrm>
            <a:off x="793790" y="4184332"/>
            <a:ext cx="75564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Python 3.11+</a:t>
            </a:r>
            <a:endParaRPr lang="en-US" sz="1750" dirty="0"/>
          </a:p>
        </p:txBody>
      </p:sp>
      <p:sp>
        <p:nvSpPr>
          <p:cNvPr id="5" name="Text 2"/>
          <p:cNvSpPr/>
          <p:nvPr/>
        </p:nvSpPr>
        <p:spPr>
          <a:xfrm>
            <a:off x="793790" y="4626531"/>
            <a:ext cx="75564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Tkinter</a:t>
            </a:r>
            <a:r>
              <a:rPr lang="en-US" sz="1750" dirty="0">
                <a:solidFill>
                  <a:srgbClr val="272525"/>
                </a:solidFill>
                <a:latin typeface="Inter" pitchFamily="34" charset="0"/>
                <a:ea typeface="Inter" pitchFamily="34" charset="-122"/>
                <a:cs typeface="Inter" pitchFamily="34" charset="-120"/>
              </a:rPr>
              <a:t> (GUI)</a:t>
            </a:r>
            <a:endParaRPr lang="en-US" sz="1750" dirty="0"/>
          </a:p>
        </p:txBody>
      </p:sp>
      <p:sp>
        <p:nvSpPr>
          <p:cNvPr id="6" name="Text 3"/>
          <p:cNvSpPr/>
          <p:nvPr/>
        </p:nvSpPr>
        <p:spPr>
          <a:xfrm>
            <a:off x="793790" y="5068729"/>
            <a:ext cx="75564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Matplotlib</a:t>
            </a:r>
            <a:r>
              <a:rPr lang="en-US" sz="1750" dirty="0">
                <a:solidFill>
                  <a:srgbClr val="272525"/>
                </a:solidFill>
                <a:latin typeface="Inter" pitchFamily="34" charset="0"/>
                <a:ea typeface="Inter" pitchFamily="34" charset="-122"/>
                <a:cs typeface="Inter" pitchFamily="34" charset="-120"/>
              </a:rPr>
              <a:t> (grafik ve istatistikler)</a:t>
            </a:r>
            <a:endParaRPr lang="en-US" sz="1750" dirty="0"/>
          </a:p>
        </p:txBody>
      </p:sp>
      <p:sp>
        <p:nvSpPr>
          <p:cNvPr id="7" name="Text 4"/>
          <p:cNvSpPr/>
          <p:nvPr/>
        </p:nvSpPr>
        <p:spPr>
          <a:xfrm>
            <a:off x="793790" y="5510927"/>
            <a:ext cx="75564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Dahili Assembler &amp; Simülatör çekirdeği (custom kod)</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147286"/>
            <a:ext cx="11163300" cy="744260"/>
          </a:xfrm>
          <a:prstGeom prst="rect">
            <a:avLst/>
          </a:prstGeom>
          <a:noFill/>
          <a:ln/>
        </p:spPr>
        <p:txBody>
          <a:bodyPr wrap="none" lIns="0" tIns="0" rIns="0" bIns="0" rtlCol="0" anchor="t"/>
          <a:lstStyle/>
          <a:p>
            <a:pPr marL="0" indent="0" algn="l">
              <a:lnSpc>
                <a:spcPts val="5850"/>
              </a:lnSpc>
              <a:buNone/>
            </a:pPr>
            <a:r>
              <a:rPr lang="en-US" sz="4650" b="1" dirty="0">
                <a:solidFill>
                  <a:srgbClr val="000000"/>
                </a:solidFill>
                <a:latin typeface="Petrona Bold" pitchFamily="34" charset="0"/>
                <a:ea typeface="Petrona Bold" pitchFamily="34" charset="-122"/>
                <a:cs typeface="Petrona Bold" pitchFamily="34" charset="-120"/>
              </a:rPr>
              <a:t>4. Sistem Mimarisi / System Architecture</a:t>
            </a:r>
            <a:endParaRPr lang="en-US" sz="4650" dirty="0"/>
          </a:p>
        </p:txBody>
      </p:sp>
      <p:sp>
        <p:nvSpPr>
          <p:cNvPr id="3" name="Text 1"/>
          <p:cNvSpPr/>
          <p:nvPr/>
        </p:nvSpPr>
        <p:spPr>
          <a:xfrm>
            <a:off x="793790" y="2231708"/>
            <a:ext cx="3572470" cy="446603"/>
          </a:xfrm>
          <a:prstGeom prst="rect">
            <a:avLst/>
          </a:prstGeom>
          <a:noFill/>
          <a:ln/>
        </p:spPr>
        <p:txBody>
          <a:bodyPr wrap="none" lIns="0" tIns="0" rIns="0" bIns="0" rtlCol="0" anchor="t"/>
          <a:lstStyle/>
          <a:p>
            <a:pPr marL="0" indent="0" algn="l">
              <a:lnSpc>
                <a:spcPts val="3500"/>
              </a:lnSpc>
              <a:buNone/>
            </a:pPr>
            <a:r>
              <a:rPr lang="en-US" sz="2800" b="1" dirty="0">
                <a:solidFill>
                  <a:srgbClr val="000000"/>
                </a:solidFill>
                <a:latin typeface="Petrona Bold" pitchFamily="34" charset="0"/>
                <a:ea typeface="Petrona Bold" pitchFamily="34" charset="-122"/>
                <a:cs typeface="Petrona Bold" pitchFamily="34" charset="-120"/>
              </a:rPr>
              <a:t>Modüller:</a:t>
            </a:r>
            <a:endParaRPr lang="en-US" sz="2800" dirty="0"/>
          </a:p>
        </p:txBody>
      </p:sp>
      <p:sp>
        <p:nvSpPr>
          <p:cNvPr id="4" name="Text 2"/>
          <p:cNvSpPr/>
          <p:nvPr/>
        </p:nvSpPr>
        <p:spPr>
          <a:xfrm>
            <a:off x="793790" y="301847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Assembler6800: Derleyici &amp; makine kod üretimi</a:t>
            </a:r>
            <a:endParaRPr lang="en-US" sz="1750" dirty="0"/>
          </a:p>
        </p:txBody>
      </p:sp>
      <p:sp>
        <p:nvSpPr>
          <p:cNvPr id="5" name="Text 3"/>
          <p:cNvSpPr/>
          <p:nvPr/>
        </p:nvSpPr>
        <p:spPr>
          <a:xfrm>
            <a:off x="793790" y="346067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Simulator6800: CPU simülasyonu</a:t>
            </a:r>
            <a:endParaRPr lang="en-US" sz="1750" dirty="0"/>
          </a:p>
        </p:txBody>
      </p:sp>
      <p:sp>
        <p:nvSpPr>
          <p:cNvPr id="6" name="Text 4"/>
          <p:cNvSpPr/>
          <p:nvPr/>
        </p:nvSpPr>
        <p:spPr>
          <a:xfrm>
            <a:off x="793790" y="390286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AssemblerUI: Tkinter tabanlı arayüz</a:t>
            </a:r>
            <a:endParaRPr lang="en-US" sz="1750" dirty="0"/>
          </a:p>
        </p:txBody>
      </p:sp>
      <p:sp>
        <p:nvSpPr>
          <p:cNvPr id="7" name="Text 5"/>
          <p:cNvSpPr/>
          <p:nvPr/>
        </p:nvSpPr>
        <p:spPr>
          <a:xfrm>
            <a:off x="793790" y="4605933"/>
            <a:ext cx="3572470" cy="446603"/>
          </a:xfrm>
          <a:prstGeom prst="rect">
            <a:avLst/>
          </a:prstGeom>
          <a:noFill/>
          <a:ln/>
        </p:spPr>
        <p:txBody>
          <a:bodyPr wrap="none" lIns="0" tIns="0" rIns="0" bIns="0" rtlCol="0" anchor="t"/>
          <a:lstStyle/>
          <a:p>
            <a:pPr marL="0" indent="0" algn="l">
              <a:lnSpc>
                <a:spcPts val="3500"/>
              </a:lnSpc>
              <a:buNone/>
            </a:pPr>
            <a:r>
              <a:rPr lang="en-US" sz="2800" b="1" dirty="0">
                <a:solidFill>
                  <a:srgbClr val="000000"/>
                </a:solidFill>
                <a:latin typeface="Petrona Bold" pitchFamily="34" charset="0"/>
                <a:ea typeface="Petrona Bold" pitchFamily="34" charset="-122"/>
                <a:cs typeface="Petrona Bold" pitchFamily="34" charset="-120"/>
              </a:rPr>
              <a:t>Veri Akışı:</a:t>
            </a:r>
            <a:endParaRPr lang="en-US" sz="2800" dirty="0"/>
          </a:p>
        </p:txBody>
      </p:sp>
      <p:sp>
        <p:nvSpPr>
          <p:cNvPr id="8" name="Text 6"/>
          <p:cNvSpPr/>
          <p:nvPr/>
        </p:nvSpPr>
        <p:spPr>
          <a:xfrm>
            <a:off x="793790" y="5392698"/>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a:pPr>
            <a:r>
              <a:rPr lang="en-US" sz="1750" dirty="0">
                <a:solidFill>
                  <a:srgbClr val="272525"/>
                </a:solidFill>
                <a:latin typeface="Inter" pitchFamily="34" charset="0"/>
                <a:ea typeface="Inter" pitchFamily="34" charset="-122"/>
                <a:cs typeface="Inter" pitchFamily="34" charset="-120"/>
              </a:rPr>
              <a:t>Kullanıcı assembly kodunu girer</a:t>
            </a:r>
            <a:endParaRPr lang="en-US" sz="1750" dirty="0"/>
          </a:p>
        </p:txBody>
      </p:sp>
      <p:sp>
        <p:nvSpPr>
          <p:cNvPr id="9" name="Text 7"/>
          <p:cNvSpPr/>
          <p:nvPr/>
        </p:nvSpPr>
        <p:spPr>
          <a:xfrm>
            <a:off x="793790" y="5834896"/>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2"/>
            </a:pPr>
            <a:r>
              <a:rPr lang="en-US" sz="1750" dirty="0">
                <a:solidFill>
                  <a:srgbClr val="272525"/>
                </a:solidFill>
                <a:latin typeface="Inter" pitchFamily="34" charset="0"/>
                <a:ea typeface="Inter" pitchFamily="34" charset="-122"/>
                <a:cs typeface="Inter" pitchFamily="34" charset="-120"/>
              </a:rPr>
              <a:t>Kod assembler tarafından işlenir, makine kodu üretilir</a:t>
            </a:r>
            <a:endParaRPr lang="en-US" sz="1750" dirty="0"/>
          </a:p>
        </p:txBody>
      </p:sp>
      <p:sp>
        <p:nvSpPr>
          <p:cNvPr id="10" name="Text 8"/>
          <p:cNvSpPr/>
          <p:nvPr/>
        </p:nvSpPr>
        <p:spPr>
          <a:xfrm>
            <a:off x="793790" y="6277094"/>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3"/>
            </a:pPr>
            <a:r>
              <a:rPr lang="en-US" sz="1750" dirty="0">
                <a:solidFill>
                  <a:srgbClr val="272525"/>
                </a:solidFill>
                <a:latin typeface="Inter" pitchFamily="34" charset="0"/>
                <a:ea typeface="Inter" pitchFamily="34" charset="-122"/>
                <a:cs typeface="Inter" pitchFamily="34" charset="-120"/>
              </a:rPr>
              <a:t>Simülatör bu kodu belleğe yükler ve simülasyonu başlatır</a:t>
            </a:r>
            <a:endParaRPr lang="en-US" sz="1750" dirty="0"/>
          </a:p>
        </p:txBody>
      </p:sp>
      <p:sp>
        <p:nvSpPr>
          <p:cNvPr id="11" name="Text 9"/>
          <p:cNvSpPr/>
          <p:nvPr/>
        </p:nvSpPr>
        <p:spPr>
          <a:xfrm>
            <a:off x="793790" y="6719292"/>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4"/>
            </a:pPr>
            <a:r>
              <a:rPr lang="en-US" sz="1750" dirty="0">
                <a:solidFill>
                  <a:srgbClr val="272525"/>
                </a:solidFill>
                <a:latin typeface="Inter" pitchFamily="34" charset="0"/>
                <a:ea typeface="Inter" pitchFamily="34" charset="-122"/>
                <a:cs typeface="Inter" pitchFamily="34" charset="-120"/>
              </a:rPr>
              <a:t>GUI üzerinde hem kod, hem de işlemci/bellek durumu izlenebilir</a:t>
            </a:r>
            <a:endParaRPr lang="en-US" sz="1750" dirty="0"/>
          </a:p>
        </p:txBody>
      </p:sp>
      <p:pic>
        <p:nvPicPr>
          <p:cNvPr id="13" name="Resim 12" descr="metin, ekran görüntüsü, yazı tipi, sayı, numara içeren bir resim&#10;&#10;Yapay zeka tarafından oluşturulan içerik yanlış olabilir.">
            <a:extLst>
              <a:ext uri="{FF2B5EF4-FFF2-40B4-BE49-F238E27FC236}">
                <a16:creationId xmlns:a16="http://schemas.microsoft.com/office/drawing/2014/main" id="{E441286E-874E-D40A-9156-0B9203BAC760}"/>
              </a:ext>
            </a:extLst>
          </p:cNvPr>
          <p:cNvPicPr>
            <a:picLocks noChangeAspect="1"/>
          </p:cNvPicPr>
          <p:nvPr/>
        </p:nvPicPr>
        <p:blipFill>
          <a:blip r:embed="rId3"/>
          <a:stretch>
            <a:fillRect/>
          </a:stretch>
        </p:blipFill>
        <p:spPr>
          <a:xfrm>
            <a:off x="7130809" y="2214709"/>
            <a:ext cx="3133333" cy="2333333"/>
          </a:xfrm>
          <a:prstGeom prst="rect">
            <a:avLst/>
          </a:prstGeom>
        </p:spPr>
      </p:pic>
      <p:pic>
        <p:nvPicPr>
          <p:cNvPr id="15" name="Resim 14" descr="metin, ekran görüntüsü, yazı tipi, sayı, numara içeren bir resim&#10;&#10;Yapay zeka tarafından oluşturulan içerik yanlış olabilir.">
            <a:extLst>
              <a:ext uri="{FF2B5EF4-FFF2-40B4-BE49-F238E27FC236}">
                <a16:creationId xmlns:a16="http://schemas.microsoft.com/office/drawing/2014/main" id="{3896834E-B46E-A365-66F9-03B660A2ED54}"/>
              </a:ext>
            </a:extLst>
          </p:cNvPr>
          <p:cNvPicPr>
            <a:picLocks noChangeAspect="1"/>
          </p:cNvPicPr>
          <p:nvPr/>
        </p:nvPicPr>
        <p:blipFill>
          <a:blip r:embed="rId4"/>
          <a:stretch>
            <a:fillRect/>
          </a:stretch>
        </p:blipFill>
        <p:spPr>
          <a:xfrm>
            <a:off x="10494872" y="3540157"/>
            <a:ext cx="3638095" cy="24761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19257" y="670084"/>
            <a:ext cx="8356997" cy="674251"/>
          </a:xfrm>
          <a:prstGeom prst="rect">
            <a:avLst/>
          </a:prstGeom>
          <a:noFill/>
          <a:ln/>
        </p:spPr>
        <p:txBody>
          <a:bodyPr wrap="none" lIns="0" tIns="0" rIns="0" bIns="0" rtlCol="0" anchor="t"/>
          <a:lstStyle/>
          <a:p>
            <a:pPr marL="0" indent="0" algn="l">
              <a:lnSpc>
                <a:spcPts val="5300"/>
              </a:lnSpc>
              <a:buNone/>
            </a:pPr>
            <a:r>
              <a:rPr lang="en-US" sz="4200" b="1" dirty="0">
                <a:solidFill>
                  <a:srgbClr val="000000"/>
                </a:solidFill>
                <a:latin typeface="Petrona Bold" pitchFamily="34" charset="0"/>
                <a:ea typeface="Petrona Bold" pitchFamily="34" charset="-122"/>
                <a:cs typeface="Petrona Bold" pitchFamily="34" charset="-120"/>
              </a:rPr>
              <a:t>5. Arayüz Tanıtımı / GUI Overview</a:t>
            </a:r>
            <a:endParaRPr lang="en-US" sz="4200" dirty="0"/>
          </a:p>
        </p:txBody>
      </p:sp>
      <p:sp>
        <p:nvSpPr>
          <p:cNvPr id="3" name="Text 1"/>
          <p:cNvSpPr/>
          <p:nvPr/>
        </p:nvSpPr>
        <p:spPr>
          <a:xfrm>
            <a:off x="719257" y="1724501"/>
            <a:ext cx="6345198" cy="328732"/>
          </a:xfrm>
          <a:prstGeom prst="rect">
            <a:avLst/>
          </a:prstGeom>
          <a:noFill/>
          <a:ln/>
        </p:spPr>
        <p:txBody>
          <a:bodyPr wrap="none" lIns="0" tIns="0" rIns="0" bIns="0" rtlCol="0" anchor="t"/>
          <a:lstStyle/>
          <a:p>
            <a:pPr marL="342900" indent="-342900" algn="l">
              <a:lnSpc>
                <a:spcPts val="2550"/>
              </a:lnSpc>
              <a:buSzPct val="100000"/>
              <a:buChar char="•"/>
            </a:pPr>
            <a:r>
              <a:rPr lang="en-US" sz="1600" b="1" dirty="0">
                <a:solidFill>
                  <a:srgbClr val="272525"/>
                </a:solidFill>
                <a:latin typeface="Inter" pitchFamily="34" charset="0"/>
                <a:ea typeface="Inter" pitchFamily="34" charset="-122"/>
                <a:cs typeface="Inter" pitchFamily="34" charset="-120"/>
              </a:rPr>
              <a:t>Kod Girişi</a:t>
            </a:r>
            <a:r>
              <a:rPr lang="en-US" sz="1600" dirty="0">
                <a:solidFill>
                  <a:srgbClr val="272525"/>
                </a:solidFill>
                <a:latin typeface="Inter" pitchFamily="34" charset="0"/>
                <a:ea typeface="Inter" pitchFamily="34" charset="-122"/>
                <a:cs typeface="Inter" pitchFamily="34" charset="-120"/>
              </a:rPr>
              <a:t>: Assembly kodu elle yazılır veya dosyadan yüklenir.</a:t>
            </a:r>
            <a:endParaRPr lang="en-US" sz="1600" dirty="0"/>
          </a:p>
        </p:txBody>
      </p:sp>
      <p:sp>
        <p:nvSpPr>
          <p:cNvPr id="4" name="Text 2"/>
          <p:cNvSpPr/>
          <p:nvPr/>
        </p:nvSpPr>
        <p:spPr>
          <a:xfrm>
            <a:off x="719257" y="2125147"/>
            <a:ext cx="6345198" cy="657463"/>
          </a:xfrm>
          <a:prstGeom prst="rect">
            <a:avLst/>
          </a:prstGeom>
          <a:noFill/>
          <a:ln/>
        </p:spPr>
        <p:txBody>
          <a:bodyPr wrap="square" lIns="0" tIns="0" rIns="0" bIns="0" rtlCol="0" anchor="t"/>
          <a:lstStyle/>
          <a:p>
            <a:pPr marL="342900" indent="-342900" algn="l">
              <a:lnSpc>
                <a:spcPts val="2550"/>
              </a:lnSpc>
              <a:buSzPct val="100000"/>
              <a:buChar char="•"/>
            </a:pPr>
            <a:r>
              <a:rPr lang="en-US" sz="1600" b="1" dirty="0">
                <a:solidFill>
                  <a:srgbClr val="272525"/>
                </a:solidFill>
                <a:latin typeface="Inter" pitchFamily="34" charset="0"/>
                <a:ea typeface="Inter" pitchFamily="34" charset="-122"/>
                <a:cs typeface="Inter" pitchFamily="34" charset="-120"/>
              </a:rPr>
              <a:t>Derleme</a:t>
            </a:r>
            <a:r>
              <a:rPr lang="en-US" sz="1600" dirty="0">
                <a:solidFill>
                  <a:srgbClr val="272525"/>
                </a:solidFill>
                <a:latin typeface="Inter" pitchFamily="34" charset="0"/>
                <a:ea typeface="Inter" pitchFamily="34" charset="-122"/>
                <a:cs typeface="Inter" pitchFamily="34" charset="-120"/>
              </a:rPr>
              <a:t>: Kodun çevirisi yapılarak satır-satır adres ve makine kodu mapping tablosu gösterilir.</a:t>
            </a:r>
            <a:endParaRPr lang="en-US" sz="1600" dirty="0"/>
          </a:p>
        </p:txBody>
      </p:sp>
      <p:sp>
        <p:nvSpPr>
          <p:cNvPr id="5" name="Text 3"/>
          <p:cNvSpPr/>
          <p:nvPr/>
        </p:nvSpPr>
        <p:spPr>
          <a:xfrm>
            <a:off x="719257" y="2854523"/>
            <a:ext cx="6345198" cy="657463"/>
          </a:xfrm>
          <a:prstGeom prst="rect">
            <a:avLst/>
          </a:prstGeom>
          <a:noFill/>
          <a:ln/>
        </p:spPr>
        <p:txBody>
          <a:bodyPr wrap="square" lIns="0" tIns="0" rIns="0" bIns="0" rtlCol="0" anchor="t"/>
          <a:lstStyle/>
          <a:p>
            <a:pPr marL="342900" indent="-342900" algn="l">
              <a:lnSpc>
                <a:spcPts val="2550"/>
              </a:lnSpc>
              <a:buSzPct val="100000"/>
              <a:buChar char="•"/>
            </a:pPr>
            <a:r>
              <a:rPr lang="en-US" sz="1600" b="1" dirty="0">
                <a:solidFill>
                  <a:srgbClr val="272525"/>
                </a:solidFill>
                <a:latin typeface="Inter" pitchFamily="34" charset="0"/>
                <a:ea typeface="Inter" pitchFamily="34" charset="-122"/>
                <a:cs typeface="Inter" pitchFamily="34" charset="-120"/>
              </a:rPr>
              <a:t>Simülasyon</a:t>
            </a:r>
            <a:r>
              <a:rPr lang="en-US" sz="1600" dirty="0">
                <a:solidFill>
                  <a:srgbClr val="272525"/>
                </a:solidFill>
                <a:latin typeface="Inter" pitchFamily="34" charset="0"/>
                <a:ea typeface="Inter" pitchFamily="34" charset="-122"/>
                <a:cs typeface="Inter" pitchFamily="34" charset="-120"/>
              </a:rPr>
              <a:t>: Kod belleğe yüklenir; adım adım veya topluca çalıştırılır.</a:t>
            </a:r>
            <a:endParaRPr lang="en-US" sz="1600" dirty="0"/>
          </a:p>
        </p:txBody>
      </p:sp>
      <p:sp>
        <p:nvSpPr>
          <p:cNvPr id="6" name="Text 4"/>
          <p:cNvSpPr/>
          <p:nvPr/>
        </p:nvSpPr>
        <p:spPr>
          <a:xfrm>
            <a:off x="719257" y="3583900"/>
            <a:ext cx="6345198" cy="657463"/>
          </a:xfrm>
          <a:prstGeom prst="rect">
            <a:avLst/>
          </a:prstGeom>
          <a:noFill/>
          <a:ln/>
        </p:spPr>
        <p:txBody>
          <a:bodyPr wrap="square" lIns="0" tIns="0" rIns="0" bIns="0" rtlCol="0" anchor="t"/>
          <a:lstStyle/>
          <a:p>
            <a:pPr marL="342900" indent="-342900" algn="l">
              <a:lnSpc>
                <a:spcPts val="2550"/>
              </a:lnSpc>
              <a:buSzPct val="100000"/>
              <a:buChar char="•"/>
            </a:pPr>
            <a:r>
              <a:rPr lang="en-US" sz="1600" b="1" dirty="0">
                <a:solidFill>
                  <a:srgbClr val="272525"/>
                </a:solidFill>
                <a:latin typeface="Inter" pitchFamily="34" charset="0"/>
                <a:ea typeface="Inter" pitchFamily="34" charset="-122"/>
                <a:cs typeface="Inter" pitchFamily="34" charset="-120"/>
              </a:rPr>
              <a:t>Breakpoint/Tetikleyici</a:t>
            </a:r>
            <a:r>
              <a:rPr lang="en-US" sz="1600" dirty="0">
                <a:solidFill>
                  <a:srgbClr val="272525"/>
                </a:solidFill>
                <a:latin typeface="Inter" pitchFamily="34" charset="0"/>
                <a:ea typeface="Inter" pitchFamily="34" charset="-122"/>
                <a:cs typeface="Inter" pitchFamily="34" charset="-120"/>
              </a:rPr>
              <a:t>: Satıra tıklandığında kırmızı ile işaretlenir. Koşullu durdurma için (örn: A==5) ifade girilebilir.</a:t>
            </a:r>
            <a:endParaRPr lang="en-US" sz="1600" dirty="0"/>
          </a:p>
        </p:txBody>
      </p:sp>
      <p:sp>
        <p:nvSpPr>
          <p:cNvPr id="7" name="Text 5"/>
          <p:cNvSpPr/>
          <p:nvPr/>
        </p:nvSpPr>
        <p:spPr>
          <a:xfrm>
            <a:off x="719257" y="4313277"/>
            <a:ext cx="6345198" cy="986195"/>
          </a:xfrm>
          <a:prstGeom prst="rect">
            <a:avLst/>
          </a:prstGeom>
          <a:noFill/>
          <a:ln/>
        </p:spPr>
        <p:txBody>
          <a:bodyPr wrap="square" lIns="0" tIns="0" rIns="0" bIns="0" rtlCol="0" anchor="t"/>
          <a:lstStyle/>
          <a:p>
            <a:pPr marL="342900" indent="-342900" algn="l">
              <a:lnSpc>
                <a:spcPts val="2550"/>
              </a:lnSpc>
              <a:buSzPct val="100000"/>
              <a:buChar char="•"/>
            </a:pPr>
            <a:r>
              <a:rPr lang="en-US" sz="1600" b="1" dirty="0">
                <a:solidFill>
                  <a:srgbClr val="272525"/>
                </a:solidFill>
                <a:latin typeface="Inter" pitchFamily="34" charset="0"/>
                <a:ea typeface="Inter" pitchFamily="34" charset="-122"/>
                <a:cs typeface="Inter" pitchFamily="34" charset="-120"/>
              </a:rPr>
              <a:t>Bellek &amp; Stack Viewer</a:t>
            </a:r>
            <a:r>
              <a:rPr lang="en-US" sz="1600" dirty="0">
                <a:solidFill>
                  <a:srgbClr val="272525"/>
                </a:solidFill>
                <a:latin typeface="Inter" pitchFamily="34" charset="0"/>
                <a:ea typeface="Inter" pitchFamily="34" charset="-122"/>
                <a:cs typeface="Inter" pitchFamily="34" charset="-120"/>
              </a:rPr>
              <a:t>: Her adımda bellek ve stack canlı izlenebilir. Stack işlemleri, JSR/RTS gibi alt program çağrılarında otomatik güncellenir.</a:t>
            </a:r>
            <a:endParaRPr lang="en-US" sz="1600" dirty="0"/>
          </a:p>
        </p:txBody>
      </p:sp>
      <p:sp>
        <p:nvSpPr>
          <p:cNvPr id="8" name="Text 6"/>
          <p:cNvSpPr/>
          <p:nvPr/>
        </p:nvSpPr>
        <p:spPr>
          <a:xfrm>
            <a:off x="719257" y="5371386"/>
            <a:ext cx="6345198" cy="657463"/>
          </a:xfrm>
          <a:prstGeom prst="rect">
            <a:avLst/>
          </a:prstGeom>
          <a:noFill/>
          <a:ln/>
        </p:spPr>
        <p:txBody>
          <a:bodyPr wrap="square" lIns="0" tIns="0" rIns="0" bIns="0" rtlCol="0" anchor="t"/>
          <a:lstStyle/>
          <a:p>
            <a:pPr marL="342900" indent="-342900" algn="l">
              <a:lnSpc>
                <a:spcPts val="2550"/>
              </a:lnSpc>
              <a:buSzPct val="100000"/>
              <a:buChar char="•"/>
            </a:pPr>
            <a:r>
              <a:rPr lang="en-US" sz="1600" b="1" dirty="0">
                <a:solidFill>
                  <a:srgbClr val="272525"/>
                </a:solidFill>
                <a:latin typeface="Inter" pitchFamily="34" charset="0"/>
                <a:ea typeface="Inter" pitchFamily="34" charset="-122"/>
                <a:cs typeface="Inter" pitchFamily="34" charset="-120"/>
              </a:rPr>
              <a:t>Simülasyon Logları</a:t>
            </a:r>
            <a:r>
              <a:rPr lang="en-US" sz="1600" dirty="0">
                <a:solidFill>
                  <a:srgbClr val="272525"/>
                </a:solidFill>
                <a:latin typeface="Inter" pitchFamily="34" charset="0"/>
                <a:ea typeface="Inter" pitchFamily="34" charset="-122"/>
                <a:cs typeface="Inter" pitchFamily="34" charset="-120"/>
              </a:rPr>
              <a:t>: Her CPU adımı detaylı olarak kaydedilir ve kullanıcıya anlık sunulur.</a:t>
            </a:r>
            <a:endParaRPr lang="en-US" sz="1600" dirty="0"/>
          </a:p>
        </p:txBody>
      </p:sp>
      <p:sp>
        <p:nvSpPr>
          <p:cNvPr id="9" name="Text 7"/>
          <p:cNvSpPr/>
          <p:nvPr/>
        </p:nvSpPr>
        <p:spPr>
          <a:xfrm>
            <a:off x="719257" y="6100763"/>
            <a:ext cx="6345198" cy="657463"/>
          </a:xfrm>
          <a:prstGeom prst="rect">
            <a:avLst/>
          </a:prstGeom>
          <a:noFill/>
          <a:ln/>
        </p:spPr>
        <p:txBody>
          <a:bodyPr wrap="square" lIns="0" tIns="0" rIns="0" bIns="0" rtlCol="0" anchor="t"/>
          <a:lstStyle/>
          <a:p>
            <a:pPr marL="342900" indent="-342900" algn="l">
              <a:lnSpc>
                <a:spcPts val="2550"/>
              </a:lnSpc>
              <a:buSzPct val="100000"/>
              <a:buChar char="•"/>
            </a:pPr>
            <a:r>
              <a:rPr lang="en-US" sz="1600" b="1" dirty="0">
                <a:solidFill>
                  <a:srgbClr val="272525"/>
                </a:solidFill>
                <a:latin typeface="Inter" pitchFamily="34" charset="0"/>
                <a:ea typeface="Inter" pitchFamily="34" charset="-122"/>
                <a:cs typeface="Inter" pitchFamily="34" charset="-120"/>
              </a:rPr>
              <a:t>Kayıt Editörü</a:t>
            </a:r>
            <a:r>
              <a:rPr lang="en-US" sz="1600" dirty="0">
                <a:solidFill>
                  <a:srgbClr val="272525"/>
                </a:solidFill>
                <a:latin typeface="Inter" pitchFamily="34" charset="0"/>
                <a:ea typeface="Inter" pitchFamily="34" charset="-122"/>
                <a:cs typeface="Inter" pitchFamily="34" charset="-120"/>
              </a:rPr>
              <a:t>: Register'lar manuel olarak düzenlenip test yapılabilir.</a:t>
            </a:r>
            <a:endParaRPr lang="en-US" sz="1600" dirty="0"/>
          </a:p>
        </p:txBody>
      </p:sp>
      <p:sp>
        <p:nvSpPr>
          <p:cNvPr id="10" name="Text 8"/>
          <p:cNvSpPr/>
          <p:nvPr/>
        </p:nvSpPr>
        <p:spPr>
          <a:xfrm>
            <a:off x="719257" y="6830139"/>
            <a:ext cx="6345198" cy="657463"/>
          </a:xfrm>
          <a:prstGeom prst="rect">
            <a:avLst/>
          </a:prstGeom>
          <a:noFill/>
          <a:ln/>
        </p:spPr>
        <p:txBody>
          <a:bodyPr wrap="square" lIns="0" tIns="0" rIns="0" bIns="0" rtlCol="0" anchor="t"/>
          <a:lstStyle/>
          <a:p>
            <a:pPr marL="342900" indent="-342900" algn="l">
              <a:lnSpc>
                <a:spcPts val="2550"/>
              </a:lnSpc>
              <a:buSzPct val="100000"/>
              <a:buChar char="•"/>
            </a:pPr>
            <a:r>
              <a:rPr lang="en-US" sz="1600" b="1" dirty="0">
                <a:solidFill>
                  <a:srgbClr val="272525"/>
                </a:solidFill>
                <a:latin typeface="Inter" pitchFamily="34" charset="0"/>
                <a:ea typeface="Inter" pitchFamily="34" charset="-122"/>
                <a:cs typeface="Inter" pitchFamily="34" charset="-120"/>
              </a:rPr>
              <a:t>CPU İstatistikleri</a:t>
            </a:r>
            <a:r>
              <a:rPr lang="en-US" sz="1600" dirty="0">
                <a:solidFill>
                  <a:srgbClr val="272525"/>
                </a:solidFill>
                <a:latin typeface="Inter" pitchFamily="34" charset="0"/>
                <a:ea typeface="Inter" pitchFamily="34" charset="-122"/>
                <a:cs typeface="Inter" pitchFamily="34" charset="-120"/>
              </a:rPr>
              <a:t>: Hangi komut ne kadar çalıştı, toplam döngü ve simülasyon süresi otomatik hesaplanır.</a:t>
            </a:r>
            <a:endParaRPr lang="en-US" sz="1600" dirty="0"/>
          </a:p>
        </p:txBody>
      </p:sp>
      <p:pic>
        <p:nvPicPr>
          <p:cNvPr id="11" name="Image 0" descr="preencoded.png"/>
          <p:cNvPicPr>
            <a:picLocks noChangeAspect="1"/>
          </p:cNvPicPr>
          <p:nvPr/>
        </p:nvPicPr>
        <p:blipFill>
          <a:blip r:embed="rId3"/>
          <a:stretch>
            <a:fillRect/>
          </a:stretch>
        </p:blipFill>
        <p:spPr>
          <a:xfrm>
            <a:off x="7389887" y="1724501"/>
            <a:ext cx="7130785" cy="58350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321951"/>
            <a:ext cx="9876830" cy="744260"/>
          </a:xfrm>
          <a:prstGeom prst="rect">
            <a:avLst/>
          </a:prstGeom>
          <a:noFill/>
          <a:ln/>
        </p:spPr>
        <p:txBody>
          <a:bodyPr wrap="none" lIns="0" tIns="0" rIns="0" bIns="0" rtlCol="0" anchor="t"/>
          <a:lstStyle/>
          <a:p>
            <a:pPr marL="0" indent="0" algn="l">
              <a:lnSpc>
                <a:spcPts val="5850"/>
              </a:lnSpc>
              <a:buNone/>
            </a:pPr>
            <a:r>
              <a:rPr lang="en-US" sz="4650" b="1" dirty="0">
                <a:solidFill>
                  <a:srgbClr val="000000"/>
                </a:solidFill>
                <a:latin typeface="Petrona Bold" pitchFamily="34" charset="0"/>
                <a:ea typeface="Petrona Bold" pitchFamily="34" charset="-122"/>
                <a:cs typeface="Petrona Bold" pitchFamily="34" charset="-120"/>
              </a:rPr>
              <a:t>6)Koddan Örnek (Translation Table)</a:t>
            </a:r>
            <a:endParaRPr lang="en-US" sz="4650" dirty="0"/>
          </a:p>
        </p:txBody>
      </p:sp>
      <p:sp>
        <p:nvSpPr>
          <p:cNvPr id="3" name="Text 1"/>
          <p:cNvSpPr/>
          <p:nvPr/>
        </p:nvSpPr>
        <p:spPr>
          <a:xfrm>
            <a:off x="793790" y="248566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 Motorola 6800 döngü + işlemler</a:t>
            </a:r>
            <a:endParaRPr lang="en-US" sz="1750" dirty="0"/>
          </a:p>
        </p:txBody>
      </p:sp>
      <p:sp>
        <p:nvSpPr>
          <p:cNvPr id="4" name="Text 2"/>
          <p:cNvSpPr/>
          <p:nvPr/>
        </p:nvSpPr>
        <p:spPr>
          <a:xfrm>
            <a:off x="793790" y="292786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ORG $8000</a:t>
            </a:r>
            <a:endParaRPr lang="en-US" sz="1750" dirty="0"/>
          </a:p>
        </p:txBody>
      </p:sp>
      <p:sp>
        <p:nvSpPr>
          <p:cNvPr id="5" name="Text 3"/>
          <p:cNvSpPr/>
          <p:nvPr/>
        </p:nvSpPr>
        <p:spPr>
          <a:xfrm>
            <a:off x="793790" y="337006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LDAA #$05</a:t>
            </a:r>
            <a:endParaRPr lang="en-US" sz="1750" dirty="0"/>
          </a:p>
        </p:txBody>
      </p:sp>
      <p:sp>
        <p:nvSpPr>
          <p:cNvPr id="6" name="Text 4"/>
          <p:cNvSpPr/>
          <p:nvPr/>
        </p:nvSpPr>
        <p:spPr>
          <a:xfrm>
            <a:off x="793790" y="381226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LDAB #$01</a:t>
            </a:r>
            <a:endParaRPr lang="en-US" sz="1750" dirty="0"/>
          </a:p>
        </p:txBody>
      </p:sp>
      <p:sp>
        <p:nvSpPr>
          <p:cNvPr id="7" name="Text 5"/>
          <p:cNvSpPr/>
          <p:nvPr/>
        </p:nvSpPr>
        <p:spPr>
          <a:xfrm>
            <a:off x="793790" y="425446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TOPLA: ADDA #$03</a:t>
            </a:r>
            <a:endParaRPr lang="en-US" sz="1750" dirty="0"/>
          </a:p>
        </p:txBody>
      </p:sp>
      <p:sp>
        <p:nvSpPr>
          <p:cNvPr id="8" name="Text 6"/>
          <p:cNvSpPr/>
          <p:nvPr/>
        </p:nvSpPr>
        <p:spPr>
          <a:xfrm>
            <a:off x="793790" y="469665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INCB</a:t>
            </a:r>
            <a:endParaRPr lang="en-US" sz="1750" dirty="0"/>
          </a:p>
        </p:txBody>
      </p:sp>
      <p:sp>
        <p:nvSpPr>
          <p:cNvPr id="9" name="Text 7"/>
          <p:cNvSpPr/>
          <p:nvPr/>
        </p:nvSpPr>
        <p:spPr>
          <a:xfrm>
            <a:off x="793790" y="5138857"/>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BNE TOPLA</a:t>
            </a:r>
            <a:endParaRPr lang="en-US" sz="1750" dirty="0"/>
          </a:p>
        </p:txBody>
      </p:sp>
      <p:sp>
        <p:nvSpPr>
          <p:cNvPr id="10" name="Text 8"/>
          <p:cNvSpPr/>
          <p:nvPr/>
        </p:nvSpPr>
        <p:spPr>
          <a:xfrm>
            <a:off x="793790" y="5581055"/>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STAA $20</a:t>
            </a:r>
            <a:endParaRPr lang="en-US" sz="1750" dirty="0"/>
          </a:p>
        </p:txBody>
      </p:sp>
      <p:sp>
        <p:nvSpPr>
          <p:cNvPr id="11" name="Text 9"/>
          <p:cNvSpPr/>
          <p:nvPr/>
        </p:nvSpPr>
        <p:spPr>
          <a:xfrm>
            <a:off x="793790" y="602325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JMP $8000</a:t>
            </a:r>
            <a:endParaRPr lang="en-US" sz="1750" dirty="0"/>
          </a:p>
        </p:txBody>
      </p:sp>
      <p:sp>
        <p:nvSpPr>
          <p:cNvPr id="12" name="Text 10"/>
          <p:cNvSpPr/>
          <p:nvPr/>
        </p:nvSpPr>
        <p:spPr>
          <a:xfrm>
            <a:off x="793790" y="646545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END</a:t>
            </a:r>
            <a:endParaRPr lang="en-US" sz="1750" dirty="0"/>
          </a:p>
        </p:txBody>
      </p:sp>
      <p:pic>
        <p:nvPicPr>
          <p:cNvPr id="13" name="Image 0" descr="preencoded.png"/>
          <p:cNvPicPr>
            <a:picLocks noChangeAspect="1"/>
          </p:cNvPicPr>
          <p:nvPr/>
        </p:nvPicPr>
        <p:blipFill>
          <a:blip r:embed="rId3"/>
          <a:stretch>
            <a:fillRect/>
          </a:stretch>
        </p:blipFill>
        <p:spPr>
          <a:xfrm>
            <a:off x="7599521" y="2661523"/>
            <a:ext cx="6244709" cy="21720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13993" y="518397"/>
            <a:ext cx="7470338" cy="874871"/>
          </a:xfrm>
          <a:prstGeom prst="rect">
            <a:avLst/>
          </a:prstGeom>
          <a:noFill/>
          <a:ln/>
        </p:spPr>
        <p:txBody>
          <a:bodyPr wrap="none" lIns="0" tIns="0" rIns="0" bIns="0" rtlCol="0" anchor="t"/>
          <a:lstStyle/>
          <a:p>
            <a:pPr marL="0" indent="0" algn="l">
              <a:lnSpc>
                <a:spcPts val="3750"/>
              </a:lnSpc>
              <a:buNone/>
            </a:pPr>
            <a:r>
              <a:rPr lang="en-US" sz="3000" b="1" dirty="0">
                <a:solidFill>
                  <a:srgbClr val="000000"/>
                </a:solidFill>
                <a:latin typeface="Petrona Bold" pitchFamily="34" charset="0"/>
                <a:ea typeface="Petrona Bold" pitchFamily="34" charset="-122"/>
                <a:cs typeface="Petrona Bold" pitchFamily="34" charset="-120"/>
              </a:rPr>
              <a:t>Örnek Kodumuzun Bellek Mantığı ve Akışı</a:t>
            </a:r>
            <a:endParaRPr lang="en-US" sz="3000" dirty="0"/>
          </a:p>
        </p:txBody>
      </p:sp>
      <p:sp>
        <p:nvSpPr>
          <p:cNvPr id="4" name="Text 2"/>
          <p:cNvSpPr/>
          <p:nvPr/>
        </p:nvSpPr>
        <p:spPr>
          <a:xfrm>
            <a:off x="513993" y="2907744"/>
            <a:ext cx="6622137" cy="3317210"/>
          </a:xfrm>
          <a:prstGeom prst="rect">
            <a:avLst/>
          </a:prstGeom>
          <a:noFill/>
          <a:ln/>
        </p:spPr>
        <p:txBody>
          <a:bodyPr wrap="square" lIns="0" tIns="0" rIns="0" bIns="0" rtlCol="0" anchor="t"/>
          <a:lstStyle/>
          <a:p>
            <a:pPr marL="0" indent="0" algn="l">
              <a:lnSpc>
                <a:spcPts val="1850"/>
              </a:lnSpc>
              <a:buNone/>
            </a:pPr>
            <a:r>
              <a:rPr lang="en-US" sz="2000" dirty="0">
                <a:solidFill>
                  <a:srgbClr val="272525"/>
                </a:solidFill>
                <a:latin typeface="Nirmala UI" panose="020B0502040204020203" pitchFamily="34" charset="0"/>
                <a:ea typeface="Nirmala UI" panose="020B0502040204020203" pitchFamily="34" charset="0"/>
                <a:cs typeface="Nirmala UI" panose="020B0502040204020203" pitchFamily="34" charset="0"/>
              </a:rPr>
              <a:t>Bu örnekte ORG $8000 diyerek programımızın bellekte $8000 adresinden başlamasını sağladık. Assembler aracı, her komutu makine koduna çevirip bir öncekinin hemen arkasına yerleştiriyor. Böylece hem kodun sıralı akışı korunuyor, hem de dallanma ve döngülerde adresler otomatik olarak doğru hesaplanıyor. Simülatörün 'Memory Viewer' kısmında, yazdığımız her satırın hangi adrese ve hangi makine koduna karşılık geldiğini adım adım izleyebiliyoruz</a:t>
            </a:r>
            <a:endParaRPr lang="en-US" sz="2000" dirty="0">
              <a:latin typeface="Nirmala UI" panose="020B0502040204020203" pitchFamily="34" charset="0"/>
              <a:ea typeface="Nirmala UI" panose="020B0502040204020203" pitchFamily="34" charset="0"/>
              <a:cs typeface="Nirmala UI" panose="020B0502040204020203" pitchFamily="34" charset="0"/>
            </a:endParaRPr>
          </a:p>
        </p:txBody>
      </p:sp>
      <p:sp>
        <p:nvSpPr>
          <p:cNvPr id="5" name="Shape 3"/>
          <p:cNvSpPr/>
          <p:nvPr/>
        </p:nvSpPr>
        <p:spPr>
          <a:xfrm>
            <a:off x="7501890" y="1385649"/>
            <a:ext cx="6622137" cy="6160294"/>
          </a:xfrm>
          <a:prstGeom prst="roundRect">
            <a:avLst>
              <a:gd name="adj" fmla="val 1001"/>
            </a:avLst>
          </a:prstGeom>
          <a:noFill/>
          <a:ln w="7620">
            <a:solidFill>
              <a:srgbClr val="000000">
                <a:alpha val="8000"/>
              </a:srgbClr>
            </a:solidFill>
            <a:prstDash val="solid"/>
          </a:ln>
        </p:spPr>
        <p:txBody>
          <a:bodyPr/>
          <a:lstStyle/>
          <a:p>
            <a:endParaRPr lang="tr-TR"/>
          </a:p>
        </p:txBody>
      </p:sp>
      <p:sp>
        <p:nvSpPr>
          <p:cNvPr id="6" name="Shape 4"/>
          <p:cNvSpPr/>
          <p:nvPr/>
        </p:nvSpPr>
        <p:spPr>
          <a:xfrm>
            <a:off x="7509510" y="1393269"/>
            <a:ext cx="6606897" cy="426482"/>
          </a:xfrm>
          <a:prstGeom prst="rect">
            <a:avLst/>
          </a:prstGeom>
          <a:solidFill>
            <a:srgbClr val="FFFFFF">
              <a:alpha val="4000"/>
            </a:srgbClr>
          </a:solidFill>
          <a:ln/>
        </p:spPr>
        <p:txBody>
          <a:bodyPr/>
          <a:lstStyle/>
          <a:p>
            <a:endParaRPr lang="tr-TR"/>
          </a:p>
        </p:txBody>
      </p:sp>
      <p:sp>
        <p:nvSpPr>
          <p:cNvPr id="7" name="Text 5"/>
          <p:cNvSpPr/>
          <p:nvPr/>
        </p:nvSpPr>
        <p:spPr>
          <a:xfrm>
            <a:off x="7656671" y="1488996"/>
            <a:ext cx="135421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Assembly Komutu</a:t>
            </a:r>
            <a:endParaRPr lang="en-US" sz="1150" dirty="0"/>
          </a:p>
        </p:txBody>
      </p:sp>
      <p:sp>
        <p:nvSpPr>
          <p:cNvPr id="8" name="Text 6"/>
          <p:cNvSpPr/>
          <p:nvPr/>
        </p:nvSpPr>
        <p:spPr>
          <a:xfrm>
            <a:off x="9312116" y="1488996"/>
            <a:ext cx="135040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Adres</a:t>
            </a:r>
            <a:endParaRPr lang="en-US" sz="1150" dirty="0"/>
          </a:p>
        </p:txBody>
      </p:sp>
      <p:sp>
        <p:nvSpPr>
          <p:cNvPr id="9" name="Text 7"/>
          <p:cNvSpPr/>
          <p:nvPr/>
        </p:nvSpPr>
        <p:spPr>
          <a:xfrm>
            <a:off x="10963751" y="1488996"/>
            <a:ext cx="135040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Makine Kodu (Hex)</a:t>
            </a:r>
            <a:endParaRPr lang="en-US" sz="1150" dirty="0"/>
          </a:p>
        </p:txBody>
      </p:sp>
      <p:sp>
        <p:nvSpPr>
          <p:cNvPr id="10" name="Text 8"/>
          <p:cNvSpPr/>
          <p:nvPr/>
        </p:nvSpPr>
        <p:spPr>
          <a:xfrm>
            <a:off x="12615386" y="1488996"/>
            <a:ext cx="135421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Açıklama</a:t>
            </a:r>
            <a:endParaRPr lang="en-US" sz="1150" dirty="0"/>
          </a:p>
        </p:txBody>
      </p:sp>
      <p:sp>
        <p:nvSpPr>
          <p:cNvPr id="11" name="Shape 9"/>
          <p:cNvSpPr/>
          <p:nvPr/>
        </p:nvSpPr>
        <p:spPr>
          <a:xfrm>
            <a:off x="7509510" y="1819751"/>
            <a:ext cx="6606897" cy="661511"/>
          </a:xfrm>
          <a:prstGeom prst="rect">
            <a:avLst/>
          </a:prstGeom>
          <a:solidFill>
            <a:srgbClr val="000000">
              <a:alpha val="4000"/>
            </a:srgbClr>
          </a:solidFill>
          <a:ln/>
        </p:spPr>
        <p:txBody>
          <a:bodyPr/>
          <a:lstStyle/>
          <a:p>
            <a:endParaRPr lang="tr-TR"/>
          </a:p>
        </p:txBody>
      </p:sp>
      <p:sp>
        <p:nvSpPr>
          <p:cNvPr id="12" name="Text 10"/>
          <p:cNvSpPr/>
          <p:nvPr/>
        </p:nvSpPr>
        <p:spPr>
          <a:xfrm>
            <a:off x="7656671" y="1915478"/>
            <a:ext cx="135421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ORG $8000</a:t>
            </a:r>
            <a:endParaRPr lang="en-US" sz="1150" dirty="0"/>
          </a:p>
        </p:txBody>
      </p:sp>
      <p:sp>
        <p:nvSpPr>
          <p:cNvPr id="13" name="Text 11"/>
          <p:cNvSpPr/>
          <p:nvPr/>
        </p:nvSpPr>
        <p:spPr>
          <a:xfrm>
            <a:off x="9312116" y="1915478"/>
            <a:ext cx="135040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$8000</a:t>
            </a:r>
            <a:endParaRPr lang="en-US" sz="1150" dirty="0"/>
          </a:p>
        </p:txBody>
      </p:sp>
      <p:sp>
        <p:nvSpPr>
          <p:cNvPr id="14" name="Text 12"/>
          <p:cNvSpPr/>
          <p:nvPr/>
        </p:nvSpPr>
        <p:spPr>
          <a:xfrm>
            <a:off x="10963751" y="1915478"/>
            <a:ext cx="1350407" cy="235029"/>
          </a:xfrm>
          <a:prstGeom prst="rect">
            <a:avLst/>
          </a:prstGeom>
          <a:noFill/>
          <a:ln/>
        </p:spPr>
        <p:txBody>
          <a:bodyPr wrap="none" lIns="0" tIns="0" rIns="0" bIns="0" rtlCol="0" anchor="t"/>
          <a:lstStyle/>
          <a:p>
            <a:pPr marL="0" indent="0" algn="l">
              <a:lnSpc>
                <a:spcPts val="1850"/>
              </a:lnSpc>
              <a:buNone/>
            </a:pPr>
            <a:endParaRPr lang="en-US" sz="1150" dirty="0"/>
          </a:p>
        </p:txBody>
      </p:sp>
      <p:sp>
        <p:nvSpPr>
          <p:cNvPr id="15" name="Text 13"/>
          <p:cNvSpPr/>
          <p:nvPr/>
        </p:nvSpPr>
        <p:spPr>
          <a:xfrm>
            <a:off x="12615386" y="1915478"/>
            <a:ext cx="1354217" cy="470059"/>
          </a:xfrm>
          <a:prstGeom prst="rect">
            <a:avLst/>
          </a:prstGeom>
          <a:noFill/>
          <a:ln/>
        </p:spPr>
        <p:txBody>
          <a:bodyPr wrap="squar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Kodun başlangıç adresi</a:t>
            </a:r>
            <a:endParaRPr lang="en-US" sz="1150" dirty="0"/>
          </a:p>
        </p:txBody>
      </p:sp>
      <p:sp>
        <p:nvSpPr>
          <p:cNvPr id="16" name="Shape 14"/>
          <p:cNvSpPr/>
          <p:nvPr/>
        </p:nvSpPr>
        <p:spPr>
          <a:xfrm>
            <a:off x="7509510" y="2481262"/>
            <a:ext cx="6606897" cy="426482"/>
          </a:xfrm>
          <a:prstGeom prst="rect">
            <a:avLst/>
          </a:prstGeom>
          <a:solidFill>
            <a:srgbClr val="FFFFFF">
              <a:alpha val="4000"/>
            </a:srgbClr>
          </a:solidFill>
          <a:ln/>
        </p:spPr>
        <p:txBody>
          <a:bodyPr/>
          <a:lstStyle/>
          <a:p>
            <a:endParaRPr lang="tr-TR"/>
          </a:p>
        </p:txBody>
      </p:sp>
      <p:sp>
        <p:nvSpPr>
          <p:cNvPr id="17" name="Text 15"/>
          <p:cNvSpPr/>
          <p:nvPr/>
        </p:nvSpPr>
        <p:spPr>
          <a:xfrm>
            <a:off x="7656671" y="2576989"/>
            <a:ext cx="135421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LDAA #$05</a:t>
            </a:r>
            <a:endParaRPr lang="en-US" sz="1150" dirty="0"/>
          </a:p>
        </p:txBody>
      </p:sp>
      <p:sp>
        <p:nvSpPr>
          <p:cNvPr id="18" name="Text 16"/>
          <p:cNvSpPr/>
          <p:nvPr/>
        </p:nvSpPr>
        <p:spPr>
          <a:xfrm>
            <a:off x="9312116" y="2576989"/>
            <a:ext cx="135040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$8000</a:t>
            </a:r>
            <a:endParaRPr lang="en-US" sz="1150" dirty="0"/>
          </a:p>
        </p:txBody>
      </p:sp>
      <p:sp>
        <p:nvSpPr>
          <p:cNvPr id="19" name="Text 17"/>
          <p:cNvSpPr/>
          <p:nvPr/>
        </p:nvSpPr>
        <p:spPr>
          <a:xfrm>
            <a:off x="10963751" y="2576989"/>
            <a:ext cx="135040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86 05</a:t>
            </a:r>
            <a:endParaRPr lang="en-US" sz="1150" dirty="0"/>
          </a:p>
        </p:txBody>
      </p:sp>
      <p:sp>
        <p:nvSpPr>
          <p:cNvPr id="20" name="Text 18"/>
          <p:cNvSpPr/>
          <p:nvPr/>
        </p:nvSpPr>
        <p:spPr>
          <a:xfrm>
            <a:off x="12615386" y="2576989"/>
            <a:ext cx="135421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A'ya 5 yükle</a:t>
            </a:r>
            <a:endParaRPr lang="en-US" sz="1150" dirty="0"/>
          </a:p>
        </p:txBody>
      </p:sp>
      <p:sp>
        <p:nvSpPr>
          <p:cNvPr id="21" name="Shape 19"/>
          <p:cNvSpPr/>
          <p:nvPr/>
        </p:nvSpPr>
        <p:spPr>
          <a:xfrm>
            <a:off x="7509510" y="2907744"/>
            <a:ext cx="6606897" cy="426482"/>
          </a:xfrm>
          <a:prstGeom prst="rect">
            <a:avLst/>
          </a:prstGeom>
          <a:solidFill>
            <a:srgbClr val="000000">
              <a:alpha val="4000"/>
            </a:srgbClr>
          </a:solidFill>
          <a:ln/>
        </p:spPr>
        <p:txBody>
          <a:bodyPr/>
          <a:lstStyle/>
          <a:p>
            <a:endParaRPr lang="tr-TR"/>
          </a:p>
        </p:txBody>
      </p:sp>
      <p:sp>
        <p:nvSpPr>
          <p:cNvPr id="22" name="Text 20"/>
          <p:cNvSpPr/>
          <p:nvPr/>
        </p:nvSpPr>
        <p:spPr>
          <a:xfrm>
            <a:off x="7656671" y="3003471"/>
            <a:ext cx="135421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LDAB #$01</a:t>
            </a:r>
            <a:endParaRPr lang="en-US" sz="1150" dirty="0"/>
          </a:p>
        </p:txBody>
      </p:sp>
      <p:sp>
        <p:nvSpPr>
          <p:cNvPr id="23" name="Text 21"/>
          <p:cNvSpPr/>
          <p:nvPr/>
        </p:nvSpPr>
        <p:spPr>
          <a:xfrm>
            <a:off x="9312116" y="3003471"/>
            <a:ext cx="135040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$8002</a:t>
            </a:r>
            <a:endParaRPr lang="en-US" sz="1150" dirty="0"/>
          </a:p>
        </p:txBody>
      </p:sp>
      <p:sp>
        <p:nvSpPr>
          <p:cNvPr id="24" name="Text 22"/>
          <p:cNvSpPr/>
          <p:nvPr/>
        </p:nvSpPr>
        <p:spPr>
          <a:xfrm>
            <a:off x="10963751" y="3003471"/>
            <a:ext cx="135040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C6 01</a:t>
            </a:r>
            <a:endParaRPr lang="en-US" sz="1150" dirty="0"/>
          </a:p>
        </p:txBody>
      </p:sp>
      <p:sp>
        <p:nvSpPr>
          <p:cNvPr id="25" name="Text 23"/>
          <p:cNvSpPr/>
          <p:nvPr/>
        </p:nvSpPr>
        <p:spPr>
          <a:xfrm>
            <a:off x="12615386" y="3003471"/>
            <a:ext cx="135421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B'ye 1 yükle</a:t>
            </a:r>
            <a:endParaRPr lang="en-US" sz="1150" dirty="0"/>
          </a:p>
        </p:txBody>
      </p:sp>
      <p:sp>
        <p:nvSpPr>
          <p:cNvPr id="26" name="Shape 24"/>
          <p:cNvSpPr/>
          <p:nvPr/>
        </p:nvSpPr>
        <p:spPr>
          <a:xfrm>
            <a:off x="7509510" y="3334226"/>
            <a:ext cx="6606897" cy="661511"/>
          </a:xfrm>
          <a:prstGeom prst="rect">
            <a:avLst/>
          </a:prstGeom>
          <a:solidFill>
            <a:srgbClr val="FFFFFF">
              <a:alpha val="4000"/>
            </a:srgbClr>
          </a:solidFill>
          <a:ln/>
        </p:spPr>
        <p:txBody>
          <a:bodyPr/>
          <a:lstStyle/>
          <a:p>
            <a:endParaRPr lang="tr-TR"/>
          </a:p>
        </p:txBody>
      </p:sp>
      <p:sp>
        <p:nvSpPr>
          <p:cNvPr id="27" name="Text 25"/>
          <p:cNvSpPr/>
          <p:nvPr/>
        </p:nvSpPr>
        <p:spPr>
          <a:xfrm>
            <a:off x="7656671" y="3429953"/>
            <a:ext cx="1354217" cy="470059"/>
          </a:xfrm>
          <a:prstGeom prst="rect">
            <a:avLst/>
          </a:prstGeom>
          <a:noFill/>
          <a:ln/>
        </p:spPr>
        <p:txBody>
          <a:bodyPr wrap="squar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TOPLA: ADDA #$03</a:t>
            </a:r>
            <a:endParaRPr lang="en-US" sz="1150" dirty="0"/>
          </a:p>
        </p:txBody>
      </p:sp>
      <p:sp>
        <p:nvSpPr>
          <p:cNvPr id="28" name="Text 26"/>
          <p:cNvSpPr/>
          <p:nvPr/>
        </p:nvSpPr>
        <p:spPr>
          <a:xfrm>
            <a:off x="9312116" y="3429953"/>
            <a:ext cx="135040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$8004</a:t>
            </a:r>
            <a:endParaRPr lang="en-US" sz="1150" dirty="0"/>
          </a:p>
        </p:txBody>
      </p:sp>
      <p:sp>
        <p:nvSpPr>
          <p:cNvPr id="29" name="Text 27"/>
          <p:cNvSpPr/>
          <p:nvPr/>
        </p:nvSpPr>
        <p:spPr>
          <a:xfrm>
            <a:off x="10963751" y="3429953"/>
            <a:ext cx="135040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8B 03</a:t>
            </a:r>
            <a:endParaRPr lang="en-US" sz="1150" dirty="0"/>
          </a:p>
        </p:txBody>
      </p:sp>
      <p:sp>
        <p:nvSpPr>
          <p:cNvPr id="30" name="Text 28"/>
          <p:cNvSpPr/>
          <p:nvPr/>
        </p:nvSpPr>
        <p:spPr>
          <a:xfrm>
            <a:off x="12615386" y="3429953"/>
            <a:ext cx="135421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A = A + 3</a:t>
            </a:r>
            <a:endParaRPr lang="en-US" sz="1150" dirty="0"/>
          </a:p>
        </p:txBody>
      </p:sp>
      <p:sp>
        <p:nvSpPr>
          <p:cNvPr id="31" name="Shape 29"/>
          <p:cNvSpPr/>
          <p:nvPr/>
        </p:nvSpPr>
        <p:spPr>
          <a:xfrm>
            <a:off x="7509510" y="3995738"/>
            <a:ext cx="6606897" cy="426482"/>
          </a:xfrm>
          <a:prstGeom prst="rect">
            <a:avLst/>
          </a:prstGeom>
          <a:solidFill>
            <a:srgbClr val="000000">
              <a:alpha val="4000"/>
            </a:srgbClr>
          </a:solidFill>
          <a:ln/>
        </p:spPr>
        <p:txBody>
          <a:bodyPr/>
          <a:lstStyle/>
          <a:p>
            <a:endParaRPr lang="tr-TR"/>
          </a:p>
        </p:txBody>
      </p:sp>
      <p:sp>
        <p:nvSpPr>
          <p:cNvPr id="32" name="Text 30"/>
          <p:cNvSpPr/>
          <p:nvPr/>
        </p:nvSpPr>
        <p:spPr>
          <a:xfrm>
            <a:off x="7656671" y="4091464"/>
            <a:ext cx="135421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INCB</a:t>
            </a:r>
            <a:endParaRPr lang="en-US" sz="1150" dirty="0"/>
          </a:p>
        </p:txBody>
      </p:sp>
      <p:sp>
        <p:nvSpPr>
          <p:cNvPr id="33" name="Text 31"/>
          <p:cNvSpPr/>
          <p:nvPr/>
        </p:nvSpPr>
        <p:spPr>
          <a:xfrm>
            <a:off x="9312116" y="4091464"/>
            <a:ext cx="135040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$8006</a:t>
            </a:r>
            <a:endParaRPr lang="en-US" sz="1150" dirty="0"/>
          </a:p>
        </p:txBody>
      </p:sp>
      <p:sp>
        <p:nvSpPr>
          <p:cNvPr id="34" name="Text 32"/>
          <p:cNvSpPr/>
          <p:nvPr/>
        </p:nvSpPr>
        <p:spPr>
          <a:xfrm>
            <a:off x="10963751" y="4091464"/>
            <a:ext cx="135040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5C</a:t>
            </a:r>
            <a:endParaRPr lang="en-US" sz="1150" dirty="0"/>
          </a:p>
        </p:txBody>
      </p:sp>
      <p:sp>
        <p:nvSpPr>
          <p:cNvPr id="35" name="Text 33"/>
          <p:cNvSpPr/>
          <p:nvPr/>
        </p:nvSpPr>
        <p:spPr>
          <a:xfrm>
            <a:off x="12615386" y="4091464"/>
            <a:ext cx="135421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B = B + 1</a:t>
            </a:r>
            <a:endParaRPr lang="en-US" sz="1150" dirty="0"/>
          </a:p>
        </p:txBody>
      </p:sp>
      <p:sp>
        <p:nvSpPr>
          <p:cNvPr id="36" name="Shape 34"/>
          <p:cNvSpPr/>
          <p:nvPr/>
        </p:nvSpPr>
        <p:spPr>
          <a:xfrm>
            <a:off x="7509510" y="4422219"/>
            <a:ext cx="6606897" cy="896541"/>
          </a:xfrm>
          <a:prstGeom prst="rect">
            <a:avLst/>
          </a:prstGeom>
          <a:solidFill>
            <a:srgbClr val="FFFFFF">
              <a:alpha val="4000"/>
            </a:srgbClr>
          </a:solidFill>
          <a:ln/>
        </p:spPr>
        <p:txBody>
          <a:bodyPr/>
          <a:lstStyle/>
          <a:p>
            <a:endParaRPr lang="tr-TR"/>
          </a:p>
        </p:txBody>
      </p:sp>
      <p:sp>
        <p:nvSpPr>
          <p:cNvPr id="37" name="Text 35"/>
          <p:cNvSpPr/>
          <p:nvPr/>
        </p:nvSpPr>
        <p:spPr>
          <a:xfrm>
            <a:off x="7656671" y="4517946"/>
            <a:ext cx="135421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BNE TOPLA</a:t>
            </a:r>
            <a:endParaRPr lang="en-US" sz="1150" dirty="0"/>
          </a:p>
        </p:txBody>
      </p:sp>
      <p:sp>
        <p:nvSpPr>
          <p:cNvPr id="38" name="Text 36"/>
          <p:cNvSpPr/>
          <p:nvPr/>
        </p:nvSpPr>
        <p:spPr>
          <a:xfrm>
            <a:off x="9312116" y="4517946"/>
            <a:ext cx="135040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$8007</a:t>
            </a:r>
            <a:endParaRPr lang="en-US" sz="1150" dirty="0"/>
          </a:p>
        </p:txBody>
      </p:sp>
      <p:sp>
        <p:nvSpPr>
          <p:cNvPr id="39" name="Text 37"/>
          <p:cNvSpPr/>
          <p:nvPr/>
        </p:nvSpPr>
        <p:spPr>
          <a:xfrm>
            <a:off x="10963751" y="4517946"/>
            <a:ext cx="135040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26 FB</a:t>
            </a:r>
            <a:endParaRPr lang="en-US" sz="1150" dirty="0"/>
          </a:p>
        </p:txBody>
      </p:sp>
      <p:sp>
        <p:nvSpPr>
          <p:cNvPr id="40" name="Text 38"/>
          <p:cNvSpPr/>
          <p:nvPr/>
        </p:nvSpPr>
        <p:spPr>
          <a:xfrm>
            <a:off x="12615386" y="4517946"/>
            <a:ext cx="1354217" cy="705088"/>
          </a:xfrm>
          <a:prstGeom prst="rect">
            <a:avLst/>
          </a:prstGeom>
          <a:noFill/>
          <a:ln/>
        </p:spPr>
        <p:txBody>
          <a:bodyPr wrap="squar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Z = 0 ise, 3 satır yukarı (döngüye geri)</a:t>
            </a:r>
            <a:endParaRPr lang="en-US" sz="1150" dirty="0"/>
          </a:p>
        </p:txBody>
      </p:sp>
      <p:sp>
        <p:nvSpPr>
          <p:cNvPr id="41" name="Shape 39"/>
          <p:cNvSpPr/>
          <p:nvPr/>
        </p:nvSpPr>
        <p:spPr>
          <a:xfrm>
            <a:off x="7509510" y="5318760"/>
            <a:ext cx="6606897" cy="661511"/>
          </a:xfrm>
          <a:prstGeom prst="rect">
            <a:avLst/>
          </a:prstGeom>
          <a:solidFill>
            <a:srgbClr val="000000">
              <a:alpha val="4000"/>
            </a:srgbClr>
          </a:solidFill>
          <a:ln/>
        </p:spPr>
        <p:txBody>
          <a:bodyPr/>
          <a:lstStyle/>
          <a:p>
            <a:endParaRPr lang="tr-TR"/>
          </a:p>
        </p:txBody>
      </p:sp>
      <p:sp>
        <p:nvSpPr>
          <p:cNvPr id="42" name="Text 40"/>
          <p:cNvSpPr/>
          <p:nvPr/>
        </p:nvSpPr>
        <p:spPr>
          <a:xfrm>
            <a:off x="7656671" y="5414486"/>
            <a:ext cx="135421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STAA $20</a:t>
            </a:r>
            <a:endParaRPr lang="en-US" sz="1150" dirty="0"/>
          </a:p>
        </p:txBody>
      </p:sp>
      <p:sp>
        <p:nvSpPr>
          <p:cNvPr id="43" name="Text 41"/>
          <p:cNvSpPr/>
          <p:nvPr/>
        </p:nvSpPr>
        <p:spPr>
          <a:xfrm>
            <a:off x="9312116" y="5414486"/>
            <a:ext cx="135040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$8009</a:t>
            </a:r>
            <a:endParaRPr lang="en-US" sz="1150" dirty="0"/>
          </a:p>
        </p:txBody>
      </p:sp>
      <p:sp>
        <p:nvSpPr>
          <p:cNvPr id="44" name="Text 42"/>
          <p:cNvSpPr/>
          <p:nvPr/>
        </p:nvSpPr>
        <p:spPr>
          <a:xfrm>
            <a:off x="10963751" y="5414486"/>
            <a:ext cx="135040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97 20</a:t>
            </a:r>
            <a:endParaRPr lang="en-US" sz="1150" dirty="0"/>
          </a:p>
        </p:txBody>
      </p:sp>
      <p:sp>
        <p:nvSpPr>
          <p:cNvPr id="45" name="Text 43"/>
          <p:cNvSpPr/>
          <p:nvPr/>
        </p:nvSpPr>
        <p:spPr>
          <a:xfrm>
            <a:off x="12615386" y="5414486"/>
            <a:ext cx="1354217" cy="470059"/>
          </a:xfrm>
          <a:prstGeom prst="rect">
            <a:avLst/>
          </a:prstGeom>
          <a:noFill/>
          <a:ln/>
        </p:spPr>
        <p:txBody>
          <a:bodyPr wrap="squar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A'daki değeri $20 adresine yaz</a:t>
            </a:r>
            <a:endParaRPr lang="en-US" sz="1150" dirty="0"/>
          </a:p>
        </p:txBody>
      </p:sp>
      <p:sp>
        <p:nvSpPr>
          <p:cNvPr id="46" name="Shape 44"/>
          <p:cNvSpPr/>
          <p:nvPr/>
        </p:nvSpPr>
        <p:spPr>
          <a:xfrm>
            <a:off x="7509510" y="5980271"/>
            <a:ext cx="6606897" cy="661511"/>
          </a:xfrm>
          <a:prstGeom prst="rect">
            <a:avLst/>
          </a:prstGeom>
          <a:solidFill>
            <a:srgbClr val="FFFFFF">
              <a:alpha val="4000"/>
            </a:srgbClr>
          </a:solidFill>
          <a:ln/>
        </p:spPr>
        <p:txBody>
          <a:bodyPr/>
          <a:lstStyle/>
          <a:p>
            <a:endParaRPr lang="tr-TR"/>
          </a:p>
        </p:txBody>
      </p:sp>
      <p:sp>
        <p:nvSpPr>
          <p:cNvPr id="47" name="Text 45"/>
          <p:cNvSpPr/>
          <p:nvPr/>
        </p:nvSpPr>
        <p:spPr>
          <a:xfrm>
            <a:off x="7656671" y="6075998"/>
            <a:ext cx="135421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JMP $8000</a:t>
            </a:r>
            <a:endParaRPr lang="en-US" sz="1150" dirty="0"/>
          </a:p>
        </p:txBody>
      </p:sp>
      <p:sp>
        <p:nvSpPr>
          <p:cNvPr id="48" name="Text 46"/>
          <p:cNvSpPr/>
          <p:nvPr/>
        </p:nvSpPr>
        <p:spPr>
          <a:xfrm>
            <a:off x="9312116" y="6075998"/>
            <a:ext cx="135040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$800B</a:t>
            </a:r>
            <a:endParaRPr lang="en-US" sz="1150" dirty="0"/>
          </a:p>
        </p:txBody>
      </p:sp>
      <p:sp>
        <p:nvSpPr>
          <p:cNvPr id="49" name="Text 47"/>
          <p:cNvSpPr/>
          <p:nvPr/>
        </p:nvSpPr>
        <p:spPr>
          <a:xfrm>
            <a:off x="10963751" y="6075998"/>
            <a:ext cx="135040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7E 80 00</a:t>
            </a:r>
            <a:endParaRPr lang="en-US" sz="1150" dirty="0"/>
          </a:p>
        </p:txBody>
      </p:sp>
      <p:sp>
        <p:nvSpPr>
          <p:cNvPr id="50" name="Text 48"/>
          <p:cNvSpPr/>
          <p:nvPr/>
        </p:nvSpPr>
        <p:spPr>
          <a:xfrm>
            <a:off x="12615386" y="6075998"/>
            <a:ext cx="1354217" cy="470059"/>
          </a:xfrm>
          <a:prstGeom prst="rect">
            <a:avLst/>
          </a:prstGeom>
          <a:noFill/>
          <a:ln/>
        </p:spPr>
        <p:txBody>
          <a:bodyPr wrap="squar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$8000'e sonsuz döngü başlat</a:t>
            </a:r>
            <a:endParaRPr lang="en-US" sz="1150" dirty="0"/>
          </a:p>
        </p:txBody>
      </p:sp>
      <p:sp>
        <p:nvSpPr>
          <p:cNvPr id="51" name="Shape 49"/>
          <p:cNvSpPr/>
          <p:nvPr/>
        </p:nvSpPr>
        <p:spPr>
          <a:xfrm>
            <a:off x="7509510" y="6641783"/>
            <a:ext cx="6606897" cy="896541"/>
          </a:xfrm>
          <a:prstGeom prst="rect">
            <a:avLst/>
          </a:prstGeom>
          <a:solidFill>
            <a:srgbClr val="000000">
              <a:alpha val="4000"/>
            </a:srgbClr>
          </a:solidFill>
          <a:ln/>
        </p:spPr>
        <p:txBody>
          <a:bodyPr/>
          <a:lstStyle/>
          <a:p>
            <a:endParaRPr lang="tr-TR"/>
          </a:p>
        </p:txBody>
      </p:sp>
      <p:sp>
        <p:nvSpPr>
          <p:cNvPr id="52" name="Text 50"/>
          <p:cNvSpPr/>
          <p:nvPr/>
        </p:nvSpPr>
        <p:spPr>
          <a:xfrm>
            <a:off x="7656671" y="6737509"/>
            <a:ext cx="1354217" cy="235029"/>
          </a:xfrm>
          <a:prstGeom prst="rect">
            <a:avLst/>
          </a:prstGeom>
          <a:noFill/>
          <a:ln/>
        </p:spPr>
        <p:txBody>
          <a:bodyPr wrap="non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END</a:t>
            </a:r>
            <a:endParaRPr lang="en-US" sz="1150" dirty="0"/>
          </a:p>
        </p:txBody>
      </p:sp>
      <p:sp>
        <p:nvSpPr>
          <p:cNvPr id="53" name="Text 51"/>
          <p:cNvSpPr/>
          <p:nvPr/>
        </p:nvSpPr>
        <p:spPr>
          <a:xfrm>
            <a:off x="9312116" y="6737509"/>
            <a:ext cx="1350407" cy="235029"/>
          </a:xfrm>
          <a:prstGeom prst="rect">
            <a:avLst/>
          </a:prstGeom>
          <a:noFill/>
          <a:ln/>
        </p:spPr>
        <p:txBody>
          <a:bodyPr wrap="none" lIns="0" tIns="0" rIns="0" bIns="0" rtlCol="0" anchor="t"/>
          <a:lstStyle/>
          <a:p>
            <a:pPr marL="0" indent="0" algn="l">
              <a:lnSpc>
                <a:spcPts val="1850"/>
              </a:lnSpc>
              <a:buNone/>
            </a:pPr>
            <a:endParaRPr lang="en-US" sz="1150" dirty="0"/>
          </a:p>
        </p:txBody>
      </p:sp>
      <p:sp>
        <p:nvSpPr>
          <p:cNvPr id="54" name="Text 52"/>
          <p:cNvSpPr/>
          <p:nvPr/>
        </p:nvSpPr>
        <p:spPr>
          <a:xfrm>
            <a:off x="10963751" y="6737509"/>
            <a:ext cx="1350407" cy="235029"/>
          </a:xfrm>
          <a:prstGeom prst="rect">
            <a:avLst/>
          </a:prstGeom>
          <a:noFill/>
          <a:ln/>
        </p:spPr>
        <p:txBody>
          <a:bodyPr wrap="none" lIns="0" tIns="0" rIns="0" bIns="0" rtlCol="0" anchor="t"/>
          <a:lstStyle/>
          <a:p>
            <a:pPr marL="0" indent="0" algn="l">
              <a:lnSpc>
                <a:spcPts val="1850"/>
              </a:lnSpc>
              <a:buNone/>
            </a:pPr>
            <a:endParaRPr lang="en-US" sz="1150" dirty="0"/>
          </a:p>
        </p:txBody>
      </p:sp>
      <p:sp>
        <p:nvSpPr>
          <p:cNvPr id="55" name="Text 53"/>
          <p:cNvSpPr/>
          <p:nvPr/>
        </p:nvSpPr>
        <p:spPr>
          <a:xfrm>
            <a:off x="12615386" y="6737509"/>
            <a:ext cx="1354217" cy="705088"/>
          </a:xfrm>
          <a:prstGeom prst="rect">
            <a:avLst/>
          </a:prstGeom>
          <a:noFill/>
          <a:ln/>
        </p:spPr>
        <p:txBody>
          <a:bodyPr wrap="square" lIns="0" tIns="0" rIns="0" bIns="0" rtlCol="0" anchor="t"/>
          <a:lstStyle/>
          <a:p>
            <a:pPr marL="0" indent="0" algn="l">
              <a:lnSpc>
                <a:spcPts val="1850"/>
              </a:lnSpc>
              <a:buNone/>
            </a:pPr>
            <a:r>
              <a:rPr lang="en-US" sz="1150" dirty="0">
                <a:solidFill>
                  <a:srgbClr val="272525"/>
                </a:solidFill>
                <a:latin typeface="Inter" pitchFamily="34" charset="0"/>
                <a:ea typeface="Inter" pitchFamily="34" charset="-122"/>
                <a:cs typeface="Inter" pitchFamily="34" charset="-120"/>
              </a:rPr>
              <a:t>Program sonu (simülatörde işlenmez)</a:t>
            </a:r>
            <a:endParaRPr lang="en-US" sz="11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43282" y="426839"/>
            <a:ext cx="3116580" cy="305633"/>
          </a:xfrm>
          <a:prstGeom prst="rect">
            <a:avLst/>
          </a:prstGeom>
          <a:noFill/>
          <a:ln/>
        </p:spPr>
        <p:txBody>
          <a:bodyPr wrap="none" lIns="0" tIns="0" rIns="0" bIns="0" rtlCol="0" anchor="t"/>
          <a:lstStyle/>
          <a:p>
            <a:pPr marL="0" indent="0" algn="l">
              <a:lnSpc>
                <a:spcPts val="2400"/>
              </a:lnSpc>
              <a:buNone/>
            </a:pPr>
            <a:r>
              <a:rPr lang="en-US" sz="1900" b="1" dirty="0">
                <a:solidFill>
                  <a:srgbClr val="000000"/>
                </a:solidFill>
                <a:latin typeface="Petrona Bold" pitchFamily="34" charset="0"/>
                <a:ea typeface="Petrona Bold" pitchFamily="34" charset="-122"/>
                <a:cs typeface="Petrona Bold" pitchFamily="34" charset="-120"/>
              </a:rPr>
              <a:t>6.2) Bellekte Gerçekleşenler</a:t>
            </a:r>
            <a:endParaRPr lang="en-US" sz="1900" dirty="0"/>
          </a:p>
        </p:txBody>
      </p:sp>
      <p:sp>
        <p:nvSpPr>
          <p:cNvPr id="3" name="Text 1"/>
          <p:cNvSpPr/>
          <p:nvPr/>
        </p:nvSpPr>
        <p:spPr>
          <a:xfrm>
            <a:off x="543282" y="1046678"/>
            <a:ext cx="6582608" cy="248364"/>
          </a:xfrm>
          <a:prstGeom prst="rect">
            <a:avLst/>
          </a:prstGeom>
          <a:noFill/>
          <a:ln/>
        </p:spPr>
        <p:txBody>
          <a:bodyPr wrap="none" lIns="0" tIns="0" rIns="0" bIns="0" rtlCol="0" anchor="t"/>
          <a:lstStyle/>
          <a:p>
            <a:pPr marL="0" indent="0" algn="l">
              <a:lnSpc>
                <a:spcPts val="1950"/>
              </a:lnSpc>
              <a:buNone/>
            </a:pPr>
            <a:r>
              <a:rPr lang="en-US" sz="1200" b="1" dirty="0">
                <a:solidFill>
                  <a:srgbClr val="272525"/>
                </a:solidFill>
                <a:latin typeface="Inter" pitchFamily="34" charset="0"/>
                <a:ea typeface="Inter" pitchFamily="34" charset="-122"/>
                <a:cs typeface="Inter" pitchFamily="34" charset="-120"/>
              </a:rPr>
              <a:t>a) Kodun Bellekte Yerleşimi</a:t>
            </a:r>
            <a:endParaRPr lang="en-US" sz="1200" dirty="0"/>
          </a:p>
        </p:txBody>
      </p:sp>
      <p:sp>
        <p:nvSpPr>
          <p:cNvPr id="4" name="Text 2"/>
          <p:cNvSpPr/>
          <p:nvPr/>
        </p:nvSpPr>
        <p:spPr>
          <a:xfrm>
            <a:off x="543282" y="1434703"/>
            <a:ext cx="6582608" cy="248364"/>
          </a:xfrm>
          <a:prstGeom prst="rect">
            <a:avLst/>
          </a:prstGeom>
          <a:noFill/>
          <a:ln/>
        </p:spPr>
        <p:txBody>
          <a:bodyPr wrap="none" lIns="0" tIns="0" rIns="0" bIns="0" rtlCol="0" anchor="t"/>
          <a:lstStyle/>
          <a:p>
            <a:pPr marL="342900" indent="-342900" algn="l">
              <a:lnSpc>
                <a:spcPts val="1950"/>
              </a:lnSpc>
              <a:buSzPct val="100000"/>
              <a:buChar char="•"/>
            </a:pPr>
            <a:r>
              <a:rPr lang="en-US" sz="1200" b="1" dirty="0">
                <a:solidFill>
                  <a:srgbClr val="272525"/>
                </a:solidFill>
                <a:latin typeface="Inter" pitchFamily="34" charset="0"/>
                <a:ea typeface="Inter" pitchFamily="34" charset="-122"/>
                <a:cs typeface="Inter" pitchFamily="34" charset="-120"/>
              </a:rPr>
              <a:t>$8000</a:t>
            </a:r>
            <a:r>
              <a:rPr lang="en-US" sz="1200" dirty="0">
                <a:solidFill>
                  <a:srgbClr val="272525"/>
                </a:solidFill>
                <a:latin typeface="Inter" pitchFamily="34" charset="0"/>
                <a:ea typeface="Inter" pitchFamily="34" charset="-122"/>
                <a:cs typeface="Inter" pitchFamily="34" charset="-120"/>
              </a:rPr>
              <a:t>: 86 (LDAA komutu kodu), </a:t>
            </a:r>
            <a:r>
              <a:rPr lang="en-US" sz="1200" b="1" dirty="0">
                <a:solidFill>
                  <a:srgbClr val="272525"/>
                </a:solidFill>
                <a:latin typeface="Inter" pitchFamily="34" charset="0"/>
                <a:ea typeface="Inter" pitchFamily="34" charset="-122"/>
                <a:cs typeface="Inter" pitchFamily="34" charset="-120"/>
              </a:rPr>
              <a:t>$8001</a:t>
            </a:r>
            <a:r>
              <a:rPr lang="en-US" sz="1200" dirty="0">
                <a:solidFill>
                  <a:srgbClr val="272525"/>
                </a:solidFill>
                <a:latin typeface="Inter" pitchFamily="34" charset="0"/>
                <a:ea typeface="Inter" pitchFamily="34" charset="-122"/>
                <a:cs typeface="Inter" pitchFamily="34" charset="-120"/>
              </a:rPr>
              <a:t>: 05 (yüklenen değer)</a:t>
            </a:r>
            <a:endParaRPr lang="en-US" sz="1200" dirty="0"/>
          </a:p>
        </p:txBody>
      </p:sp>
      <p:sp>
        <p:nvSpPr>
          <p:cNvPr id="5" name="Text 3"/>
          <p:cNvSpPr/>
          <p:nvPr/>
        </p:nvSpPr>
        <p:spPr>
          <a:xfrm>
            <a:off x="543282" y="1737360"/>
            <a:ext cx="6582608" cy="248364"/>
          </a:xfrm>
          <a:prstGeom prst="rect">
            <a:avLst/>
          </a:prstGeom>
          <a:noFill/>
          <a:ln/>
        </p:spPr>
        <p:txBody>
          <a:bodyPr wrap="none" lIns="0" tIns="0" rIns="0" bIns="0" rtlCol="0" anchor="t"/>
          <a:lstStyle/>
          <a:p>
            <a:pPr marL="342900" indent="-342900" algn="l">
              <a:lnSpc>
                <a:spcPts val="1950"/>
              </a:lnSpc>
              <a:buSzPct val="100000"/>
              <a:buChar char="•"/>
            </a:pPr>
            <a:r>
              <a:rPr lang="en-US" sz="1200" b="1" dirty="0">
                <a:solidFill>
                  <a:srgbClr val="272525"/>
                </a:solidFill>
                <a:latin typeface="Inter" pitchFamily="34" charset="0"/>
                <a:ea typeface="Inter" pitchFamily="34" charset="-122"/>
                <a:cs typeface="Inter" pitchFamily="34" charset="-120"/>
              </a:rPr>
              <a:t>$8002</a:t>
            </a:r>
            <a:r>
              <a:rPr lang="en-US" sz="1200" dirty="0">
                <a:solidFill>
                  <a:srgbClr val="272525"/>
                </a:solidFill>
                <a:latin typeface="Inter" pitchFamily="34" charset="0"/>
                <a:ea typeface="Inter" pitchFamily="34" charset="-122"/>
                <a:cs typeface="Inter" pitchFamily="34" charset="-120"/>
              </a:rPr>
              <a:t>: C6 (LDAB komutu kodu), </a:t>
            </a:r>
            <a:r>
              <a:rPr lang="en-US" sz="1200" b="1" dirty="0">
                <a:solidFill>
                  <a:srgbClr val="272525"/>
                </a:solidFill>
                <a:latin typeface="Inter" pitchFamily="34" charset="0"/>
                <a:ea typeface="Inter" pitchFamily="34" charset="-122"/>
                <a:cs typeface="Inter" pitchFamily="34" charset="-120"/>
              </a:rPr>
              <a:t>$8003</a:t>
            </a:r>
            <a:r>
              <a:rPr lang="en-US" sz="1200" dirty="0">
                <a:solidFill>
                  <a:srgbClr val="272525"/>
                </a:solidFill>
                <a:latin typeface="Inter" pitchFamily="34" charset="0"/>
                <a:ea typeface="Inter" pitchFamily="34" charset="-122"/>
                <a:cs typeface="Inter" pitchFamily="34" charset="-120"/>
              </a:rPr>
              <a:t>: 01 (yüklenen değer)</a:t>
            </a:r>
            <a:endParaRPr lang="en-US" sz="1200" dirty="0"/>
          </a:p>
        </p:txBody>
      </p:sp>
      <p:sp>
        <p:nvSpPr>
          <p:cNvPr id="6" name="Text 4"/>
          <p:cNvSpPr/>
          <p:nvPr/>
        </p:nvSpPr>
        <p:spPr>
          <a:xfrm>
            <a:off x="543282" y="2040017"/>
            <a:ext cx="6582608" cy="248364"/>
          </a:xfrm>
          <a:prstGeom prst="rect">
            <a:avLst/>
          </a:prstGeom>
          <a:noFill/>
          <a:ln/>
        </p:spPr>
        <p:txBody>
          <a:bodyPr wrap="none" lIns="0" tIns="0" rIns="0" bIns="0" rtlCol="0" anchor="t"/>
          <a:lstStyle/>
          <a:p>
            <a:pPr marL="342900" indent="-342900" algn="l">
              <a:lnSpc>
                <a:spcPts val="1950"/>
              </a:lnSpc>
              <a:buSzPct val="100000"/>
              <a:buChar char="•"/>
            </a:pPr>
            <a:r>
              <a:rPr lang="en-US" sz="1200" b="1" dirty="0">
                <a:solidFill>
                  <a:srgbClr val="272525"/>
                </a:solidFill>
                <a:latin typeface="Inter" pitchFamily="34" charset="0"/>
                <a:ea typeface="Inter" pitchFamily="34" charset="-122"/>
                <a:cs typeface="Inter" pitchFamily="34" charset="-120"/>
              </a:rPr>
              <a:t>$8004</a:t>
            </a:r>
            <a:r>
              <a:rPr lang="en-US" sz="1200" dirty="0">
                <a:solidFill>
                  <a:srgbClr val="272525"/>
                </a:solidFill>
                <a:latin typeface="Inter" pitchFamily="34" charset="0"/>
                <a:ea typeface="Inter" pitchFamily="34" charset="-122"/>
                <a:cs typeface="Inter" pitchFamily="34" charset="-120"/>
              </a:rPr>
              <a:t>: 8B (ADDA komutu kodu), </a:t>
            </a:r>
            <a:r>
              <a:rPr lang="en-US" sz="1200" b="1" dirty="0">
                <a:solidFill>
                  <a:srgbClr val="272525"/>
                </a:solidFill>
                <a:latin typeface="Inter" pitchFamily="34" charset="0"/>
                <a:ea typeface="Inter" pitchFamily="34" charset="-122"/>
                <a:cs typeface="Inter" pitchFamily="34" charset="-120"/>
              </a:rPr>
              <a:t>$8005</a:t>
            </a:r>
            <a:r>
              <a:rPr lang="en-US" sz="1200" dirty="0">
                <a:solidFill>
                  <a:srgbClr val="272525"/>
                </a:solidFill>
                <a:latin typeface="Inter" pitchFamily="34" charset="0"/>
                <a:ea typeface="Inter" pitchFamily="34" charset="-122"/>
                <a:cs typeface="Inter" pitchFamily="34" charset="-120"/>
              </a:rPr>
              <a:t>: 03 (toplama işlemi için değer)</a:t>
            </a:r>
            <a:endParaRPr lang="en-US" sz="1200" dirty="0"/>
          </a:p>
        </p:txBody>
      </p:sp>
      <p:sp>
        <p:nvSpPr>
          <p:cNvPr id="7" name="Text 5"/>
          <p:cNvSpPr/>
          <p:nvPr/>
        </p:nvSpPr>
        <p:spPr>
          <a:xfrm>
            <a:off x="543282" y="2342674"/>
            <a:ext cx="6582608" cy="248364"/>
          </a:xfrm>
          <a:prstGeom prst="rect">
            <a:avLst/>
          </a:prstGeom>
          <a:noFill/>
          <a:ln/>
        </p:spPr>
        <p:txBody>
          <a:bodyPr wrap="none" lIns="0" tIns="0" rIns="0" bIns="0" rtlCol="0" anchor="t"/>
          <a:lstStyle/>
          <a:p>
            <a:pPr marL="342900" indent="-342900" algn="l">
              <a:lnSpc>
                <a:spcPts val="1950"/>
              </a:lnSpc>
              <a:buSzPct val="100000"/>
              <a:buChar char="•"/>
            </a:pPr>
            <a:r>
              <a:rPr lang="en-US" sz="1200" b="1" dirty="0">
                <a:solidFill>
                  <a:srgbClr val="272525"/>
                </a:solidFill>
                <a:latin typeface="Inter" pitchFamily="34" charset="0"/>
                <a:ea typeface="Inter" pitchFamily="34" charset="-122"/>
                <a:cs typeface="Inter" pitchFamily="34" charset="-120"/>
              </a:rPr>
              <a:t>$8006</a:t>
            </a:r>
            <a:r>
              <a:rPr lang="en-US" sz="1200" dirty="0">
                <a:solidFill>
                  <a:srgbClr val="272525"/>
                </a:solidFill>
                <a:latin typeface="Inter" pitchFamily="34" charset="0"/>
                <a:ea typeface="Inter" pitchFamily="34" charset="-122"/>
                <a:cs typeface="Inter" pitchFamily="34" charset="-120"/>
              </a:rPr>
              <a:t>: 5C (INCB komutu kodu - B register artırılır)</a:t>
            </a:r>
            <a:endParaRPr lang="en-US" sz="1200" dirty="0"/>
          </a:p>
        </p:txBody>
      </p:sp>
      <p:sp>
        <p:nvSpPr>
          <p:cNvPr id="8" name="Text 6"/>
          <p:cNvSpPr/>
          <p:nvPr/>
        </p:nvSpPr>
        <p:spPr>
          <a:xfrm>
            <a:off x="543282" y="2645331"/>
            <a:ext cx="6582608" cy="496729"/>
          </a:xfrm>
          <a:prstGeom prst="rect">
            <a:avLst/>
          </a:prstGeom>
          <a:noFill/>
          <a:ln/>
        </p:spPr>
        <p:txBody>
          <a:bodyPr wrap="square" lIns="0" tIns="0" rIns="0" bIns="0" rtlCol="0" anchor="t"/>
          <a:lstStyle/>
          <a:p>
            <a:pPr marL="342900" indent="-342900" algn="l">
              <a:lnSpc>
                <a:spcPts val="1950"/>
              </a:lnSpc>
              <a:buSzPct val="100000"/>
              <a:buChar char="•"/>
            </a:pPr>
            <a:r>
              <a:rPr lang="en-US" sz="1200" b="1" dirty="0">
                <a:solidFill>
                  <a:srgbClr val="272525"/>
                </a:solidFill>
                <a:latin typeface="Inter" pitchFamily="34" charset="0"/>
                <a:ea typeface="Inter" pitchFamily="34" charset="-122"/>
                <a:cs typeface="Inter" pitchFamily="34" charset="-120"/>
              </a:rPr>
              <a:t>$8007</a:t>
            </a:r>
            <a:r>
              <a:rPr lang="en-US" sz="1200" dirty="0">
                <a:solidFill>
                  <a:srgbClr val="272525"/>
                </a:solidFill>
                <a:latin typeface="Inter" pitchFamily="34" charset="0"/>
                <a:ea typeface="Inter" pitchFamily="34" charset="-122"/>
                <a:cs typeface="Inter" pitchFamily="34" charset="-120"/>
              </a:rPr>
              <a:t>: 26 (BNE komutu kodu), </a:t>
            </a:r>
            <a:r>
              <a:rPr lang="en-US" sz="1200" b="1" dirty="0">
                <a:solidFill>
                  <a:srgbClr val="272525"/>
                </a:solidFill>
                <a:latin typeface="Inter" pitchFamily="34" charset="0"/>
                <a:ea typeface="Inter" pitchFamily="34" charset="-122"/>
                <a:cs typeface="Inter" pitchFamily="34" charset="-120"/>
              </a:rPr>
              <a:t>$8008</a:t>
            </a:r>
            <a:r>
              <a:rPr lang="en-US" sz="1200" dirty="0">
                <a:solidFill>
                  <a:srgbClr val="272525"/>
                </a:solidFill>
                <a:latin typeface="Inter" pitchFamily="34" charset="0"/>
                <a:ea typeface="Inter" pitchFamily="34" charset="-122"/>
                <a:cs typeface="Inter" pitchFamily="34" charset="-120"/>
              </a:rPr>
              <a:t>: FB (program sayacı $FB offset ile $8004 adresine döner)</a:t>
            </a:r>
            <a:endParaRPr lang="en-US" sz="1200" dirty="0"/>
          </a:p>
        </p:txBody>
      </p:sp>
      <p:sp>
        <p:nvSpPr>
          <p:cNvPr id="9" name="Text 7"/>
          <p:cNvSpPr/>
          <p:nvPr/>
        </p:nvSpPr>
        <p:spPr>
          <a:xfrm>
            <a:off x="543282" y="3196352"/>
            <a:ext cx="6582608" cy="248364"/>
          </a:xfrm>
          <a:prstGeom prst="rect">
            <a:avLst/>
          </a:prstGeom>
          <a:noFill/>
          <a:ln/>
        </p:spPr>
        <p:txBody>
          <a:bodyPr wrap="none" lIns="0" tIns="0" rIns="0" bIns="0" rtlCol="0" anchor="t"/>
          <a:lstStyle/>
          <a:p>
            <a:pPr marL="342900" indent="-342900" algn="l">
              <a:lnSpc>
                <a:spcPts val="1950"/>
              </a:lnSpc>
              <a:buSzPct val="100000"/>
              <a:buChar char="•"/>
            </a:pPr>
            <a:r>
              <a:rPr lang="en-US" sz="1200" b="1" dirty="0">
                <a:solidFill>
                  <a:srgbClr val="272525"/>
                </a:solidFill>
                <a:latin typeface="Inter" pitchFamily="34" charset="0"/>
                <a:ea typeface="Inter" pitchFamily="34" charset="-122"/>
                <a:cs typeface="Inter" pitchFamily="34" charset="-120"/>
              </a:rPr>
              <a:t>$8009</a:t>
            </a:r>
            <a:r>
              <a:rPr lang="en-US" sz="1200" dirty="0">
                <a:solidFill>
                  <a:srgbClr val="272525"/>
                </a:solidFill>
                <a:latin typeface="Inter" pitchFamily="34" charset="0"/>
                <a:ea typeface="Inter" pitchFamily="34" charset="-122"/>
                <a:cs typeface="Inter" pitchFamily="34" charset="-120"/>
              </a:rPr>
              <a:t>: 97 (STAA komutu kodu), </a:t>
            </a:r>
            <a:r>
              <a:rPr lang="en-US" sz="1200" b="1" dirty="0">
                <a:solidFill>
                  <a:srgbClr val="272525"/>
                </a:solidFill>
                <a:latin typeface="Inter" pitchFamily="34" charset="0"/>
                <a:ea typeface="Inter" pitchFamily="34" charset="-122"/>
                <a:cs typeface="Inter" pitchFamily="34" charset="-120"/>
              </a:rPr>
              <a:t>$800A</a:t>
            </a:r>
            <a:r>
              <a:rPr lang="en-US" sz="1200" dirty="0">
                <a:solidFill>
                  <a:srgbClr val="272525"/>
                </a:solidFill>
                <a:latin typeface="Inter" pitchFamily="34" charset="0"/>
                <a:ea typeface="Inter" pitchFamily="34" charset="-122"/>
                <a:cs typeface="Inter" pitchFamily="34" charset="-120"/>
              </a:rPr>
              <a:t>: 20 (verinin yazılacağı RAM adresi)</a:t>
            </a:r>
            <a:endParaRPr lang="en-US" sz="1200" dirty="0"/>
          </a:p>
        </p:txBody>
      </p:sp>
      <p:sp>
        <p:nvSpPr>
          <p:cNvPr id="10" name="Text 8"/>
          <p:cNvSpPr/>
          <p:nvPr/>
        </p:nvSpPr>
        <p:spPr>
          <a:xfrm>
            <a:off x="543282" y="3499009"/>
            <a:ext cx="6582608" cy="496729"/>
          </a:xfrm>
          <a:prstGeom prst="rect">
            <a:avLst/>
          </a:prstGeom>
          <a:noFill/>
          <a:ln/>
        </p:spPr>
        <p:txBody>
          <a:bodyPr wrap="square" lIns="0" tIns="0" rIns="0" bIns="0" rtlCol="0" anchor="t"/>
          <a:lstStyle/>
          <a:p>
            <a:pPr marL="342900" indent="-342900" algn="l">
              <a:lnSpc>
                <a:spcPts val="1950"/>
              </a:lnSpc>
              <a:buSzPct val="100000"/>
              <a:buChar char="•"/>
            </a:pPr>
            <a:r>
              <a:rPr lang="en-US" sz="1200" b="1" dirty="0">
                <a:solidFill>
                  <a:srgbClr val="272525"/>
                </a:solidFill>
                <a:latin typeface="Inter" pitchFamily="34" charset="0"/>
                <a:ea typeface="Inter" pitchFamily="34" charset="-122"/>
                <a:cs typeface="Inter" pitchFamily="34" charset="-120"/>
              </a:rPr>
              <a:t>$800B</a:t>
            </a:r>
            <a:r>
              <a:rPr lang="en-US" sz="1200" dirty="0">
                <a:solidFill>
                  <a:srgbClr val="272525"/>
                </a:solidFill>
                <a:latin typeface="Inter" pitchFamily="34" charset="0"/>
                <a:ea typeface="Inter" pitchFamily="34" charset="-122"/>
                <a:cs typeface="Inter" pitchFamily="34" charset="-120"/>
              </a:rPr>
              <a:t>–</a:t>
            </a:r>
            <a:r>
              <a:rPr lang="en-US" sz="1200" b="1" dirty="0">
                <a:solidFill>
                  <a:srgbClr val="272525"/>
                </a:solidFill>
                <a:latin typeface="Inter" pitchFamily="34" charset="0"/>
                <a:ea typeface="Inter" pitchFamily="34" charset="-122"/>
                <a:cs typeface="Inter" pitchFamily="34" charset="-120"/>
              </a:rPr>
              <a:t>$800D</a:t>
            </a:r>
            <a:r>
              <a:rPr lang="en-US" sz="1200" dirty="0">
                <a:solidFill>
                  <a:srgbClr val="272525"/>
                </a:solidFill>
                <a:latin typeface="Inter" pitchFamily="34" charset="0"/>
                <a:ea typeface="Inter" pitchFamily="34" charset="-122"/>
                <a:cs typeface="Inter" pitchFamily="34" charset="-120"/>
              </a:rPr>
              <a:t>: 7E 80 00 (JMP komutu kodu, sonsuz döngü için $8000 adresine atlama)</a:t>
            </a:r>
            <a:endParaRPr lang="en-US" sz="1200" dirty="0"/>
          </a:p>
        </p:txBody>
      </p:sp>
      <p:sp>
        <p:nvSpPr>
          <p:cNvPr id="11" name="Text 9"/>
          <p:cNvSpPr/>
          <p:nvPr/>
        </p:nvSpPr>
        <p:spPr>
          <a:xfrm>
            <a:off x="543282" y="4135398"/>
            <a:ext cx="6582608" cy="248364"/>
          </a:xfrm>
          <a:prstGeom prst="rect">
            <a:avLst/>
          </a:prstGeom>
          <a:noFill/>
          <a:ln/>
        </p:spPr>
        <p:txBody>
          <a:bodyPr wrap="none" lIns="0" tIns="0" rIns="0" bIns="0" rtlCol="0" anchor="t"/>
          <a:lstStyle/>
          <a:p>
            <a:pPr marL="0" indent="0" algn="l">
              <a:lnSpc>
                <a:spcPts val="1950"/>
              </a:lnSpc>
              <a:buNone/>
            </a:pPr>
            <a:r>
              <a:rPr lang="en-US" sz="1200" b="1" dirty="0">
                <a:solidFill>
                  <a:srgbClr val="272525"/>
                </a:solidFill>
                <a:latin typeface="Inter" pitchFamily="34" charset="0"/>
                <a:ea typeface="Inter" pitchFamily="34" charset="-122"/>
                <a:cs typeface="Inter" pitchFamily="34" charset="-120"/>
              </a:rPr>
              <a:t>b) İşlemci Akışı</a:t>
            </a:r>
            <a:endParaRPr lang="en-US" sz="1200" dirty="0"/>
          </a:p>
        </p:txBody>
      </p:sp>
      <p:sp>
        <p:nvSpPr>
          <p:cNvPr id="12" name="Text 10"/>
          <p:cNvSpPr/>
          <p:nvPr/>
        </p:nvSpPr>
        <p:spPr>
          <a:xfrm>
            <a:off x="543282" y="4523423"/>
            <a:ext cx="6582608" cy="248364"/>
          </a:xfrm>
          <a:prstGeom prst="rect">
            <a:avLst/>
          </a:prstGeom>
          <a:noFill/>
          <a:ln/>
        </p:spPr>
        <p:txBody>
          <a:bodyPr wrap="none" lIns="0" tIns="0" rIns="0" bIns="0" rtlCol="0" anchor="t"/>
          <a:lstStyle/>
          <a:p>
            <a:pPr marL="342900" indent="-342900" algn="l">
              <a:lnSpc>
                <a:spcPts val="1950"/>
              </a:lnSpc>
              <a:buSzPct val="100000"/>
              <a:buChar char="•"/>
            </a:pPr>
            <a:r>
              <a:rPr lang="en-US" sz="1200" dirty="0">
                <a:solidFill>
                  <a:srgbClr val="272525"/>
                </a:solidFill>
                <a:latin typeface="Inter" pitchFamily="34" charset="0"/>
                <a:ea typeface="Inter" pitchFamily="34" charset="-122"/>
                <a:cs typeface="Inter" pitchFamily="34" charset="-120"/>
              </a:rPr>
              <a:t>Program, başlangıç noktası olarak </a:t>
            </a:r>
            <a:r>
              <a:rPr lang="en-US" sz="1200" b="1" dirty="0">
                <a:solidFill>
                  <a:srgbClr val="272525"/>
                </a:solidFill>
                <a:latin typeface="Inter" pitchFamily="34" charset="0"/>
                <a:ea typeface="Inter" pitchFamily="34" charset="-122"/>
                <a:cs typeface="Inter" pitchFamily="34" charset="-120"/>
              </a:rPr>
              <a:t>$8000</a:t>
            </a:r>
            <a:r>
              <a:rPr lang="en-US" sz="1200" dirty="0">
                <a:solidFill>
                  <a:srgbClr val="272525"/>
                </a:solidFill>
                <a:latin typeface="Inter" pitchFamily="34" charset="0"/>
                <a:ea typeface="Inter" pitchFamily="34" charset="-122"/>
                <a:cs typeface="Inter" pitchFamily="34" charset="-120"/>
              </a:rPr>
              <a:t> adresini alır ve oradan başlar.</a:t>
            </a:r>
            <a:endParaRPr lang="en-US" sz="1200" dirty="0"/>
          </a:p>
        </p:txBody>
      </p:sp>
      <p:sp>
        <p:nvSpPr>
          <p:cNvPr id="13" name="Text 11"/>
          <p:cNvSpPr/>
          <p:nvPr/>
        </p:nvSpPr>
        <p:spPr>
          <a:xfrm>
            <a:off x="543282" y="4826079"/>
            <a:ext cx="6582608" cy="496729"/>
          </a:xfrm>
          <a:prstGeom prst="rect">
            <a:avLst/>
          </a:prstGeom>
          <a:noFill/>
          <a:ln/>
        </p:spPr>
        <p:txBody>
          <a:bodyPr wrap="square" lIns="0" tIns="0" rIns="0" bIns="0" rtlCol="0" anchor="t"/>
          <a:lstStyle/>
          <a:p>
            <a:pPr marL="342900" indent="-342900" algn="l">
              <a:lnSpc>
                <a:spcPts val="1950"/>
              </a:lnSpc>
              <a:buSzPct val="100000"/>
              <a:buChar char="•"/>
            </a:pPr>
            <a:r>
              <a:rPr lang="en-US" sz="1200" dirty="0">
                <a:solidFill>
                  <a:srgbClr val="272525"/>
                </a:solidFill>
                <a:latin typeface="Inter" pitchFamily="34" charset="0"/>
                <a:ea typeface="Inter" pitchFamily="34" charset="-122"/>
                <a:cs typeface="Inter" pitchFamily="34" charset="-120"/>
              </a:rPr>
              <a:t>Program Sayacı (PC) her komutun byte sayısı kadar ilerler; böylece komutlar sırasıyla işlenir.</a:t>
            </a:r>
            <a:endParaRPr lang="en-US" sz="1200" dirty="0"/>
          </a:p>
        </p:txBody>
      </p:sp>
      <p:sp>
        <p:nvSpPr>
          <p:cNvPr id="14" name="Text 12"/>
          <p:cNvSpPr/>
          <p:nvPr/>
        </p:nvSpPr>
        <p:spPr>
          <a:xfrm>
            <a:off x="543282" y="5377101"/>
            <a:ext cx="6582608" cy="496729"/>
          </a:xfrm>
          <a:prstGeom prst="rect">
            <a:avLst/>
          </a:prstGeom>
          <a:noFill/>
          <a:ln/>
        </p:spPr>
        <p:txBody>
          <a:bodyPr wrap="square" lIns="0" tIns="0" rIns="0" bIns="0" rtlCol="0" anchor="t"/>
          <a:lstStyle/>
          <a:p>
            <a:pPr marL="342900" indent="-342900" algn="l">
              <a:lnSpc>
                <a:spcPts val="1950"/>
              </a:lnSpc>
              <a:buSzPct val="100000"/>
              <a:buChar char="•"/>
            </a:pPr>
            <a:r>
              <a:rPr lang="en-US" sz="1200" b="1" dirty="0">
                <a:solidFill>
                  <a:srgbClr val="272525"/>
                </a:solidFill>
                <a:latin typeface="Inter" pitchFamily="34" charset="0"/>
                <a:ea typeface="Inter" pitchFamily="34" charset="-122"/>
                <a:cs typeface="Inter" pitchFamily="34" charset="-120"/>
              </a:rPr>
              <a:t>BNE TOPLA</a:t>
            </a:r>
            <a:r>
              <a:rPr lang="en-US" sz="1200" dirty="0">
                <a:solidFill>
                  <a:srgbClr val="272525"/>
                </a:solidFill>
                <a:latin typeface="Inter" pitchFamily="34" charset="0"/>
                <a:ea typeface="Inter" pitchFamily="34" charset="-122"/>
                <a:cs typeface="Inter" pitchFamily="34" charset="-120"/>
              </a:rPr>
              <a:t> komutu döngüyü kontrol eder; koşul sağlandığında PC, döngü başı olan </a:t>
            </a:r>
            <a:r>
              <a:rPr lang="en-US" sz="1200" b="1" dirty="0">
                <a:solidFill>
                  <a:srgbClr val="272525"/>
                </a:solidFill>
                <a:latin typeface="Inter" pitchFamily="34" charset="0"/>
                <a:ea typeface="Inter" pitchFamily="34" charset="-122"/>
                <a:cs typeface="Inter" pitchFamily="34" charset="-120"/>
              </a:rPr>
              <a:t>$8004</a:t>
            </a:r>
            <a:r>
              <a:rPr lang="en-US" sz="1200" dirty="0">
                <a:solidFill>
                  <a:srgbClr val="272525"/>
                </a:solidFill>
                <a:latin typeface="Inter" pitchFamily="34" charset="0"/>
                <a:ea typeface="Inter" pitchFamily="34" charset="-122"/>
                <a:cs typeface="Inter" pitchFamily="34" charset="-120"/>
              </a:rPr>
              <a:t> adresine atlar ve döngü devam eder.</a:t>
            </a:r>
            <a:endParaRPr lang="en-US" sz="1200" dirty="0"/>
          </a:p>
        </p:txBody>
      </p:sp>
      <p:sp>
        <p:nvSpPr>
          <p:cNvPr id="15" name="Text 13"/>
          <p:cNvSpPr/>
          <p:nvPr/>
        </p:nvSpPr>
        <p:spPr>
          <a:xfrm>
            <a:off x="543282" y="6013490"/>
            <a:ext cx="6582608" cy="248364"/>
          </a:xfrm>
          <a:prstGeom prst="rect">
            <a:avLst/>
          </a:prstGeom>
          <a:noFill/>
          <a:ln/>
        </p:spPr>
        <p:txBody>
          <a:bodyPr wrap="none" lIns="0" tIns="0" rIns="0" bIns="0" rtlCol="0" anchor="t"/>
          <a:lstStyle/>
          <a:p>
            <a:pPr marL="0" indent="0" algn="l">
              <a:lnSpc>
                <a:spcPts val="1950"/>
              </a:lnSpc>
              <a:buNone/>
            </a:pPr>
            <a:r>
              <a:rPr lang="en-US" sz="1200" b="1" dirty="0">
                <a:solidFill>
                  <a:srgbClr val="272525"/>
                </a:solidFill>
                <a:latin typeface="Inter" pitchFamily="34" charset="0"/>
                <a:ea typeface="Inter" pitchFamily="34" charset="-122"/>
                <a:cs typeface="Inter" pitchFamily="34" charset="-120"/>
              </a:rPr>
              <a:t>c) Bellekte Verilerin Yerleşimi</a:t>
            </a:r>
            <a:endParaRPr lang="en-US" sz="1200" dirty="0"/>
          </a:p>
        </p:txBody>
      </p:sp>
      <p:sp>
        <p:nvSpPr>
          <p:cNvPr id="16" name="Text 14"/>
          <p:cNvSpPr/>
          <p:nvPr/>
        </p:nvSpPr>
        <p:spPr>
          <a:xfrm>
            <a:off x="543282" y="6401514"/>
            <a:ext cx="6582608" cy="496729"/>
          </a:xfrm>
          <a:prstGeom prst="rect">
            <a:avLst/>
          </a:prstGeom>
          <a:noFill/>
          <a:ln/>
        </p:spPr>
        <p:txBody>
          <a:bodyPr wrap="square" lIns="0" tIns="0" rIns="0" bIns="0" rtlCol="0" anchor="t"/>
          <a:lstStyle/>
          <a:p>
            <a:pPr marL="342900" indent="-342900" algn="l">
              <a:lnSpc>
                <a:spcPts val="1950"/>
              </a:lnSpc>
              <a:buSzPct val="100000"/>
              <a:buChar char="•"/>
            </a:pPr>
            <a:r>
              <a:rPr lang="en-US" sz="1200" b="1" dirty="0">
                <a:solidFill>
                  <a:srgbClr val="272525"/>
                </a:solidFill>
                <a:latin typeface="Inter" pitchFamily="34" charset="0"/>
                <a:ea typeface="Inter" pitchFamily="34" charset="-122"/>
                <a:cs typeface="Inter" pitchFamily="34" charset="-120"/>
              </a:rPr>
              <a:t>Veriler de RAM üzerinde saklanır:</a:t>
            </a:r>
            <a:r>
              <a:rPr lang="en-US" sz="1200" dirty="0">
                <a:solidFill>
                  <a:srgbClr val="272525"/>
                </a:solidFill>
                <a:latin typeface="Inter" pitchFamily="34" charset="0"/>
                <a:ea typeface="Inter" pitchFamily="34" charset="-122"/>
                <a:cs typeface="Inter" pitchFamily="34" charset="-120"/>
              </a:rPr>
              <a:t> Örneğin </a:t>
            </a:r>
            <a:r>
              <a:rPr lang="en-US" sz="1200" b="1" dirty="0">
                <a:solidFill>
                  <a:srgbClr val="272525"/>
                </a:solidFill>
                <a:latin typeface="Inter" pitchFamily="34" charset="0"/>
                <a:ea typeface="Inter" pitchFamily="34" charset="-122"/>
                <a:cs typeface="Inter" pitchFamily="34" charset="-120"/>
              </a:rPr>
              <a:t>STAA $20</a:t>
            </a:r>
            <a:r>
              <a:rPr lang="en-US" sz="1200" dirty="0">
                <a:solidFill>
                  <a:srgbClr val="272525"/>
                </a:solidFill>
                <a:latin typeface="Inter" pitchFamily="34" charset="0"/>
                <a:ea typeface="Inter" pitchFamily="34" charset="-122"/>
                <a:cs typeface="Inter" pitchFamily="34" charset="-120"/>
              </a:rPr>
              <a:t> komutu, A registerındaki değeri RAM'in </a:t>
            </a:r>
            <a:r>
              <a:rPr lang="en-US" sz="1200" b="1" dirty="0">
                <a:solidFill>
                  <a:srgbClr val="272525"/>
                </a:solidFill>
                <a:latin typeface="Inter" pitchFamily="34" charset="0"/>
                <a:ea typeface="Inter" pitchFamily="34" charset="-122"/>
                <a:cs typeface="Inter" pitchFamily="34" charset="-120"/>
              </a:rPr>
              <a:t>$0020</a:t>
            </a:r>
            <a:r>
              <a:rPr lang="en-US" sz="1200" dirty="0">
                <a:solidFill>
                  <a:srgbClr val="272525"/>
                </a:solidFill>
                <a:latin typeface="Inter" pitchFamily="34" charset="0"/>
                <a:ea typeface="Inter" pitchFamily="34" charset="-122"/>
                <a:cs typeface="Inter" pitchFamily="34" charset="-120"/>
              </a:rPr>
              <a:t> adresine yazar.</a:t>
            </a:r>
            <a:endParaRPr lang="en-US" sz="1200" dirty="0"/>
          </a:p>
        </p:txBody>
      </p:sp>
      <p:sp>
        <p:nvSpPr>
          <p:cNvPr id="17" name="Text 15"/>
          <p:cNvSpPr/>
          <p:nvPr/>
        </p:nvSpPr>
        <p:spPr>
          <a:xfrm>
            <a:off x="543282" y="6952536"/>
            <a:ext cx="6582608" cy="496729"/>
          </a:xfrm>
          <a:prstGeom prst="rect">
            <a:avLst/>
          </a:prstGeom>
          <a:noFill/>
          <a:ln/>
        </p:spPr>
        <p:txBody>
          <a:bodyPr wrap="square" lIns="0" tIns="0" rIns="0" bIns="0" rtlCol="0" anchor="t"/>
          <a:lstStyle/>
          <a:p>
            <a:pPr marL="342900" indent="-342900" algn="l">
              <a:lnSpc>
                <a:spcPts val="1950"/>
              </a:lnSpc>
              <a:buSzPct val="100000"/>
              <a:buChar char="•"/>
            </a:pPr>
            <a:r>
              <a:rPr lang="en-US" sz="1200" dirty="0">
                <a:solidFill>
                  <a:srgbClr val="272525"/>
                </a:solidFill>
                <a:latin typeface="Inter" pitchFamily="34" charset="0"/>
                <a:ea typeface="Inter" pitchFamily="34" charset="-122"/>
                <a:cs typeface="Inter" pitchFamily="34" charset="-120"/>
              </a:rPr>
              <a:t>Program kodu genellikle yüksek adreslerde (</a:t>
            </a:r>
            <a:r>
              <a:rPr lang="en-US" sz="1200" b="1" dirty="0">
                <a:solidFill>
                  <a:srgbClr val="272525"/>
                </a:solidFill>
                <a:latin typeface="Inter" pitchFamily="34" charset="0"/>
                <a:ea typeface="Inter" pitchFamily="34" charset="-122"/>
                <a:cs typeface="Inter" pitchFamily="34" charset="-120"/>
              </a:rPr>
              <a:t>$8000</a:t>
            </a:r>
            <a:r>
              <a:rPr lang="en-US" sz="1200" dirty="0">
                <a:solidFill>
                  <a:srgbClr val="272525"/>
                </a:solidFill>
                <a:latin typeface="Inter" pitchFamily="34" charset="0"/>
                <a:ea typeface="Inter" pitchFamily="34" charset="-122"/>
                <a:cs typeface="Inter" pitchFamily="34" charset="-120"/>
              </a:rPr>
              <a:t> ve sonrası), veri ise daha düşük ve ayrılmış adreslerde (</a:t>
            </a:r>
            <a:r>
              <a:rPr lang="en-US" sz="1200" b="1" dirty="0">
                <a:solidFill>
                  <a:srgbClr val="272525"/>
                </a:solidFill>
                <a:latin typeface="Inter" pitchFamily="34" charset="0"/>
                <a:ea typeface="Inter" pitchFamily="34" charset="-122"/>
                <a:cs typeface="Inter" pitchFamily="34" charset="-120"/>
              </a:rPr>
              <a:t>$0020</a:t>
            </a:r>
            <a:r>
              <a:rPr lang="en-US" sz="1200" dirty="0">
                <a:solidFill>
                  <a:srgbClr val="272525"/>
                </a:solidFill>
                <a:latin typeface="Inter" pitchFamily="34" charset="0"/>
                <a:ea typeface="Inter" pitchFamily="34" charset="-122"/>
                <a:cs typeface="Inter" pitchFamily="34" charset="-120"/>
              </a:rPr>
              <a:t>) tutulur.</a:t>
            </a:r>
            <a:endParaRPr lang="en-US" sz="1200" dirty="0"/>
          </a:p>
        </p:txBody>
      </p:sp>
      <p:sp>
        <p:nvSpPr>
          <p:cNvPr id="18" name="Text 16"/>
          <p:cNvSpPr/>
          <p:nvPr/>
        </p:nvSpPr>
        <p:spPr>
          <a:xfrm>
            <a:off x="543282" y="7503557"/>
            <a:ext cx="6582608" cy="248364"/>
          </a:xfrm>
          <a:prstGeom prst="rect">
            <a:avLst/>
          </a:prstGeom>
          <a:noFill/>
          <a:ln/>
        </p:spPr>
        <p:txBody>
          <a:bodyPr wrap="none" lIns="0" tIns="0" rIns="0" bIns="0" rtlCol="0" anchor="t"/>
          <a:lstStyle/>
          <a:p>
            <a:pPr marL="342900" indent="-342900" algn="l">
              <a:lnSpc>
                <a:spcPts val="1950"/>
              </a:lnSpc>
              <a:buSzPct val="100000"/>
              <a:buChar char="•"/>
            </a:pPr>
            <a:r>
              <a:rPr lang="en-US" sz="1200" dirty="0">
                <a:solidFill>
                  <a:srgbClr val="272525"/>
                </a:solidFill>
                <a:latin typeface="Inter" pitchFamily="34" charset="0"/>
                <a:ea typeface="Inter" pitchFamily="34" charset="-122"/>
                <a:cs typeface="Inter" pitchFamily="34" charset="-120"/>
              </a:rPr>
              <a:t>Bu şekilde kod ve veri bellek alanlarında ayrılarak, erişim kolaylığı ve düzen sağlanır.</a:t>
            </a:r>
            <a:endParaRPr lang="en-US" sz="1200" dirty="0"/>
          </a:p>
        </p:txBody>
      </p:sp>
      <p:pic>
        <p:nvPicPr>
          <p:cNvPr id="19" name="Image 0" descr="preencoded.png"/>
          <p:cNvPicPr>
            <a:picLocks noChangeAspect="1"/>
          </p:cNvPicPr>
          <p:nvPr/>
        </p:nvPicPr>
        <p:blipFill>
          <a:blip r:embed="rId3"/>
          <a:stretch>
            <a:fillRect/>
          </a:stretch>
        </p:blipFill>
        <p:spPr>
          <a:xfrm>
            <a:off x="7512129" y="1081564"/>
            <a:ext cx="5598914" cy="366653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TotalTime>
  <Words>1352</Words>
  <Application>Microsoft Office PowerPoint</Application>
  <PresentationFormat>Özel</PresentationFormat>
  <Paragraphs>160</Paragraphs>
  <Slides>14</Slides>
  <Notes>14</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14</vt:i4>
      </vt:variant>
    </vt:vector>
  </HeadingPairs>
  <TitlesOfParts>
    <vt:vector size="19" baseType="lpstr">
      <vt:lpstr>Inter</vt:lpstr>
      <vt:lpstr>Nirmala UI</vt:lpstr>
      <vt:lpstr>Arial</vt:lpstr>
      <vt:lpstr>Petrona Bold</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Selami Çetin</cp:lastModifiedBy>
  <cp:revision>4</cp:revision>
  <dcterms:created xsi:type="dcterms:W3CDTF">2025-06-01T18:58:17Z</dcterms:created>
  <dcterms:modified xsi:type="dcterms:W3CDTF">2025-06-01T19:09:15Z</dcterms:modified>
</cp:coreProperties>
</file>