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58" r:id="rId5"/>
    <p:sldId id="268" r:id="rId6"/>
    <p:sldId id="266" r:id="rId7"/>
    <p:sldId id="265" r:id="rId8"/>
    <p:sldId id="269" r:id="rId9"/>
    <p:sldId id="259" r:id="rId10"/>
    <p:sldId id="274" r:id="rId11"/>
    <p:sldId id="270" r:id="rId12"/>
    <p:sldId id="260" r:id="rId13"/>
    <p:sldId id="271" r:id="rId14"/>
    <p:sldId id="272" r:id="rId15"/>
    <p:sldId id="261" r:id="rId16"/>
    <p:sldId id="273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133" autoAdjust="0"/>
    <p:restoredTop sz="94660"/>
  </p:normalViewPr>
  <p:slideViewPr>
    <p:cSldViewPr snapToGrid="0">
      <p:cViewPr varScale="1">
        <p:scale>
          <a:sx n="88" d="100"/>
          <a:sy n="88" d="100"/>
        </p:scale>
        <p:origin x="96" y="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Selby" userId="74cb5bf8-c91f-4999-a7f5-d89c378e5e02" providerId="ADAL" clId="{DB690CCA-8FDB-44B3-898F-60F16B428989}"/>
    <pc:docChg chg="delSld">
      <pc:chgData name="David Selby" userId="74cb5bf8-c91f-4999-a7f5-d89c378e5e02" providerId="ADAL" clId="{DB690CCA-8FDB-44B3-898F-60F16B428989}" dt="2021-01-29T17:08:19.073" v="0" actId="2696"/>
      <pc:docMkLst>
        <pc:docMk/>
      </pc:docMkLst>
      <pc:sldChg chg="del">
        <pc:chgData name="David Selby" userId="74cb5bf8-c91f-4999-a7f5-d89c378e5e02" providerId="ADAL" clId="{DB690CCA-8FDB-44B3-898F-60F16B428989}" dt="2021-01-29T17:08:19.073" v="0" actId="2696"/>
        <pc:sldMkLst>
          <pc:docMk/>
          <pc:sldMk cId="1729905739" sldId="27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90FA-230E-43DD-B41D-1C4E92E00C83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EB66-E4A1-4DE1-B341-1CD1558E56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474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90FA-230E-43DD-B41D-1C4E92E00C83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EB66-E4A1-4DE1-B341-1CD1558E56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40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90FA-230E-43DD-B41D-1C4E92E00C83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EB66-E4A1-4DE1-B341-1CD1558E56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545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90FA-230E-43DD-B41D-1C4E92E00C83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EB66-E4A1-4DE1-B341-1CD1558E56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220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90FA-230E-43DD-B41D-1C4E92E00C83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EB66-E4A1-4DE1-B341-1CD1558E56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975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90FA-230E-43DD-B41D-1C4E92E00C83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EB66-E4A1-4DE1-B341-1CD1558E56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82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90FA-230E-43DD-B41D-1C4E92E00C83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EB66-E4A1-4DE1-B341-1CD1558E56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949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90FA-230E-43DD-B41D-1C4E92E00C83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EB66-E4A1-4DE1-B341-1CD1558E56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725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90FA-230E-43DD-B41D-1C4E92E00C83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EB66-E4A1-4DE1-B341-1CD1558E56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06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90FA-230E-43DD-B41D-1C4E92E00C83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EB66-E4A1-4DE1-B341-1CD1558E56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866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90FA-230E-43DD-B41D-1C4E92E00C83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EB66-E4A1-4DE1-B341-1CD1558E56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778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A90FA-230E-43DD-B41D-1C4E92E00C83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6EB66-E4A1-4DE1-B341-1CD1558E56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29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9448" y="218306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dirty="0"/>
              <a:t>Stevie’s most troubling time with R:</a:t>
            </a:r>
            <a:br>
              <a:rPr lang="en-GB" dirty="0"/>
            </a:br>
            <a:r>
              <a:rPr lang="en-GB" dirty="0"/>
              <a:t>Summarising Data</a:t>
            </a:r>
          </a:p>
        </p:txBody>
      </p:sp>
    </p:spTree>
    <p:extLst>
      <p:ext uri="{BB962C8B-B14F-4D97-AF65-F5344CB8AC3E}">
        <p14:creationId xmlns:p14="http://schemas.microsoft.com/office/powerpoint/2010/main" val="410163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Describe characteristics of whole cohort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+mj-lt"/>
              </a:rPr>
              <a:t>Continuous variables (median, IQR):</a:t>
            </a: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Bahnschrift Light" panose="020B0502040204020203" pitchFamily="34" charset="0"/>
              </a:rPr>
              <a:t>quantile(COVID19EPR$age,0.25)</a:t>
            </a: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Bahnschrift Light" panose="020B0502040204020203" pitchFamily="34" charset="0"/>
              </a:rPr>
              <a:t>quantile(COVID19EPR$age,0.5)</a:t>
            </a: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Bahnschrift Light" panose="020B0502040204020203" pitchFamily="34" charset="0"/>
              </a:rPr>
              <a:t>quantile(COVID19EPR$age,0.75)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5D8495-B42E-394A-BB0B-4CAAB01E2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018" y="4162750"/>
            <a:ext cx="5913769" cy="214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387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Describe characteristics of whole cohort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+mj-lt"/>
              </a:rPr>
              <a:t>Categorical variables (N, %):</a:t>
            </a:r>
          </a:p>
          <a:p>
            <a:pPr marL="0" indent="0">
              <a:buNone/>
            </a:pPr>
            <a:endParaRPr lang="en-GB" dirty="0">
              <a:latin typeface="+mj-lt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Bahnschrift Light" panose="020B0502040204020203" pitchFamily="34" charset="0"/>
              </a:rPr>
              <a:t>table(COVID19EPR$GENDER)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2060"/>
                </a:solidFill>
                <a:latin typeface="Bahnschrift Light" panose="020B0502040204020203" pitchFamily="34" charset="0"/>
              </a:rPr>
              <a:t>prop.table</a:t>
            </a:r>
            <a:r>
              <a:rPr lang="en-GB" dirty="0">
                <a:solidFill>
                  <a:srgbClr val="002060"/>
                </a:solidFill>
                <a:latin typeface="Bahnschrift Light" panose="020B0502040204020203" pitchFamily="34" charset="0"/>
              </a:rPr>
              <a:t>(table(COVID19EPR$GENDER))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F17FA0-F880-4F45-914F-4D9673ECC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867" y="4256475"/>
            <a:ext cx="8528578" cy="231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21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Comparing COVID vs no COVID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First, I have created 2 new datasets – one filtered for COVID and one for No COVID: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err="1">
                <a:solidFill>
                  <a:srgbClr val="002060"/>
                </a:solidFill>
                <a:latin typeface="Bahnschrift Light" panose="020B0502040204020203" pitchFamily="34" charset="0"/>
              </a:rPr>
              <a:t>covid</a:t>
            </a:r>
            <a:r>
              <a:rPr lang="en-GB" dirty="0">
                <a:solidFill>
                  <a:srgbClr val="002060"/>
                </a:solidFill>
                <a:latin typeface="Bahnschrift Light" panose="020B0502040204020203" pitchFamily="34" charset="0"/>
              </a:rPr>
              <a:t> &lt;- COVID19EPR %&gt;% filter(COVID_EVER=="YES")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2060"/>
                </a:solidFill>
                <a:latin typeface="Bahnschrift Light" panose="020B0502040204020203" pitchFamily="34" charset="0"/>
              </a:rPr>
              <a:t>no_covid</a:t>
            </a:r>
            <a:r>
              <a:rPr lang="en-GB" dirty="0">
                <a:solidFill>
                  <a:srgbClr val="002060"/>
                </a:solidFill>
                <a:latin typeface="Bahnschrift Light" panose="020B0502040204020203" pitchFamily="34" charset="0"/>
              </a:rPr>
              <a:t> &lt;- COVID19EPR %&gt;% filter(COVID_EVER=="NO")</a:t>
            </a:r>
          </a:p>
        </p:txBody>
      </p:sp>
    </p:spTree>
    <p:extLst>
      <p:ext uri="{BB962C8B-B14F-4D97-AF65-F5344CB8AC3E}">
        <p14:creationId xmlns:p14="http://schemas.microsoft.com/office/powerpoint/2010/main" val="3906878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Comparing COVID vs no COVID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Summarising continuous </a:t>
            </a:r>
            <a:r>
              <a:rPr lang="en-GB" dirty="0" err="1"/>
              <a:t>vars</a:t>
            </a:r>
            <a:r>
              <a:rPr lang="en-GB" dirty="0"/>
              <a:t> using these new datasets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Bahnschrift Light" panose="020B0502040204020203" pitchFamily="34" charset="0"/>
              </a:rPr>
              <a:t>quantile(covid$age,0.25)</a:t>
            </a: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Bahnschrift Light" panose="020B0502040204020203" pitchFamily="34" charset="0"/>
              </a:rPr>
              <a:t>quantile(covid$age,0.5)</a:t>
            </a: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Bahnschrift Light" panose="020B0502040204020203" pitchFamily="34" charset="0"/>
              </a:rPr>
              <a:t>quantile(covid$age,0.75)</a:t>
            </a:r>
          </a:p>
          <a:p>
            <a:pPr marL="0" indent="0">
              <a:buNone/>
            </a:pPr>
            <a:endParaRPr lang="en-GB" dirty="0">
              <a:solidFill>
                <a:srgbClr val="002060"/>
              </a:solidFill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Bahnschrift Light" panose="020B0502040204020203" pitchFamily="34" charset="0"/>
              </a:rPr>
              <a:t>quantile(no_covid$age,0.25)</a:t>
            </a: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Bahnschrift Light" panose="020B0502040204020203" pitchFamily="34" charset="0"/>
              </a:rPr>
              <a:t>quantile(no_covid$age,0.5)</a:t>
            </a: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Bahnschrift Light" panose="020B0502040204020203" pitchFamily="34" charset="0"/>
              </a:rPr>
              <a:t>quantile(no_covid$age,0.75)</a:t>
            </a:r>
          </a:p>
        </p:txBody>
      </p:sp>
    </p:spTree>
    <p:extLst>
      <p:ext uri="{BB962C8B-B14F-4D97-AF65-F5344CB8AC3E}">
        <p14:creationId xmlns:p14="http://schemas.microsoft.com/office/powerpoint/2010/main" val="4224431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Comparing COVID vs no COVID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Summarising categorical </a:t>
            </a:r>
            <a:r>
              <a:rPr lang="en-GB" dirty="0" err="1"/>
              <a:t>vars</a:t>
            </a:r>
            <a:r>
              <a:rPr lang="en-GB" dirty="0"/>
              <a:t> in original dataset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Bahnschrift Light" panose="020B0502040204020203" pitchFamily="34" charset="0"/>
              </a:rPr>
              <a:t>(</a:t>
            </a:r>
            <a:r>
              <a:rPr lang="en-GB" dirty="0" err="1">
                <a:solidFill>
                  <a:srgbClr val="002060"/>
                </a:solidFill>
                <a:latin typeface="Bahnschrift Light" panose="020B0502040204020203" pitchFamily="34" charset="0"/>
              </a:rPr>
              <a:t>tbl</a:t>
            </a:r>
            <a:r>
              <a:rPr lang="en-GB" dirty="0">
                <a:solidFill>
                  <a:srgbClr val="002060"/>
                </a:solidFill>
                <a:latin typeface="Bahnschrift Light" panose="020B0502040204020203" pitchFamily="34" charset="0"/>
              </a:rPr>
              <a:t> &lt;- table(COVID19EPR$DIAGNOSIS_GROUP, COVID19EPR$COVID_EVER))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2060"/>
                </a:solidFill>
                <a:latin typeface="Bahnschrift Light" panose="020B0502040204020203" pitchFamily="34" charset="0"/>
              </a:rPr>
              <a:t>prop.table</a:t>
            </a:r>
            <a:r>
              <a:rPr lang="en-GB" dirty="0">
                <a:solidFill>
                  <a:srgbClr val="002060"/>
                </a:solidFill>
                <a:latin typeface="Bahnschrift Light" panose="020B0502040204020203" pitchFamily="34" charset="0"/>
              </a:rPr>
              <a:t>(table(COVID19EPR$DIAGNOSIS_GROUP, COVID19EPR$COVID_EVER), </a:t>
            </a:r>
            <a:r>
              <a:rPr lang="en-GB" b="1" dirty="0">
                <a:solidFill>
                  <a:srgbClr val="FF0000"/>
                </a:solidFill>
                <a:latin typeface="Bahnschrift Light" panose="020B0502040204020203" pitchFamily="34" charset="0"/>
              </a:rPr>
              <a:t>2</a:t>
            </a:r>
            <a:r>
              <a:rPr lang="en-GB" dirty="0">
                <a:solidFill>
                  <a:srgbClr val="002060"/>
                </a:solidFill>
                <a:latin typeface="Bahnschrift Light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23619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Univariable stats to compare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/>
              <a:t>Chi-squared and Fisher’s exact test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Bahnschrift Light" panose="020B0502040204020203" pitchFamily="34" charset="0"/>
              </a:rPr>
              <a:t>(</a:t>
            </a:r>
            <a:r>
              <a:rPr lang="en-GB" dirty="0" err="1">
                <a:solidFill>
                  <a:srgbClr val="002060"/>
                </a:solidFill>
                <a:latin typeface="Bahnschrift Light" panose="020B0502040204020203" pitchFamily="34" charset="0"/>
              </a:rPr>
              <a:t>tbl</a:t>
            </a:r>
            <a:r>
              <a:rPr lang="en-GB" dirty="0">
                <a:solidFill>
                  <a:srgbClr val="002060"/>
                </a:solidFill>
                <a:latin typeface="Bahnschrift Light" panose="020B0502040204020203" pitchFamily="34" charset="0"/>
              </a:rPr>
              <a:t> &lt;- table(COVID19EPR$DIAGNOSIS_GROUP, COVID19EPR$COVID_EVER))</a:t>
            </a:r>
          </a:p>
          <a:p>
            <a:pPr marL="0" indent="0">
              <a:buNone/>
            </a:pPr>
            <a:endParaRPr lang="en-GB" dirty="0">
              <a:solidFill>
                <a:srgbClr val="002060"/>
              </a:solidFill>
              <a:latin typeface="Bahnschrift Light" panose="020B0502040204020203" pitchFamily="34" charset="0"/>
            </a:endParaRPr>
          </a:p>
          <a:p>
            <a:r>
              <a:rPr lang="en-GB" dirty="0" err="1">
                <a:solidFill>
                  <a:srgbClr val="002060"/>
                </a:solidFill>
                <a:latin typeface="Bahnschrift Light" panose="020B0502040204020203" pitchFamily="34" charset="0"/>
              </a:rPr>
              <a:t>chisq.test</a:t>
            </a:r>
            <a:r>
              <a:rPr lang="en-GB" dirty="0">
                <a:solidFill>
                  <a:srgbClr val="002060"/>
                </a:solidFill>
                <a:latin typeface="Bahnschrift Light" panose="020B0502040204020203" pitchFamily="34" charset="0"/>
              </a:rPr>
              <a:t>(</a:t>
            </a:r>
            <a:r>
              <a:rPr lang="en-GB" dirty="0" err="1">
                <a:solidFill>
                  <a:srgbClr val="002060"/>
                </a:solidFill>
                <a:latin typeface="Bahnschrift Light" panose="020B0502040204020203" pitchFamily="34" charset="0"/>
              </a:rPr>
              <a:t>tbl</a:t>
            </a:r>
            <a:r>
              <a:rPr lang="en-GB" dirty="0">
                <a:solidFill>
                  <a:srgbClr val="002060"/>
                </a:solidFill>
                <a:latin typeface="Bahnschrift Light" panose="020B0502040204020203" pitchFamily="34" charset="0"/>
              </a:rPr>
              <a:t>)</a:t>
            </a:r>
          </a:p>
          <a:p>
            <a:r>
              <a:rPr lang="en-GB" dirty="0" err="1">
                <a:solidFill>
                  <a:srgbClr val="002060"/>
                </a:solidFill>
                <a:latin typeface="Bahnschrift Light" panose="020B0502040204020203" pitchFamily="34" charset="0"/>
              </a:rPr>
              <a:t>fisher.test</a:t>
            </a:r>
            <a:r>
              <a:rPr lang="en-GB" dirty="0">
                <a:solidFill>
                  <a:srgbClr val="002060"/>
                </a:solidFill>
                <a:latin typeface="Bahnschrift Light" panose="020B0502040204020203" pitchFamily="34" charset="0"/>
              </a:rPr>
              <a:t>(</a:t>
            </a:r>
            <a:r>
              <a:rPr lang="en-GB" dirty="0" err="1">
                <a:solidFill>
                  <a:srgbClr val="002060"/>
                </a:solidFill>
                <a:latin typeface="Bahnschrift Light" panose="020B0502040204020203" pitchFamily="34" charset="0"/>
              </a:rPr>
              <a:t>tbl</a:t>
            </a:r>
            <a:r>
              <a:rPr lang="en-GB" dirty="0">
                <a:solidFill>
                  <a:srgbClr val="002060"/>
                </a:solidFill>
                <a:latin typeface="Bahnschrift Light" panose="020B0502040204020203" pitchFamily="34" charset="0"/>
              </a:rPr>
              <a:t>)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Pro in R (?!): an error will pop up telling you if Chi-squared is not a good estimator for your data</a:t>
            </a:r>
          </a:p>
        </p:txBody>
      </p:sp>
    </p:spTree>
    <p:extLst>
      <p:ext uri="{BB962C8B-B14F-4D97-AF65-F5344CB8AC3E}">
        <p14:creationId xmlns:p14="http://schemas.microsoft.com/office/powerpoint/2010/main" val="3373896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Univariable stats to compare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Mann-Whitney U-test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>
                <a:solidFill>
                  <a:srgbClr val="002060"/>
                </a:solidFill>
                <a:latin typeface="Bahnschrift Light" panose="020B0502040204020203" pitchFamily="34" charset="0"/>
              </a:rPr>
              <a:t>wilcox.test</a:t>
            </a:r>
            <a:r>
              <a:rPr lang="en-GB" dirty="0">
                <a:solidFill>
                  <a:srgbClr val="002060"/>
                </a:solidFill>
                <a:latin typeface="Bahnschrift Light" panose="020B0502040204020203" pitchFamily="34" charset="0"/>
              </a:rPr>
              <a:t>(COVID19EPR$age ~ COVID19EPR$COVID_EVER)</a:t>
            </a:r>
          </a:p>
        </p:txBody>
      </p:sp>
    </p:spTree>
    <p:extLst>
      <p:ext uri="{BB962C8B-B14F-4D97-AF65-F5344CB8AC3E}">
        <p14:creationId xmlns:p14="http://schemas.microsoft.com/office/powerpoint/2010/main" val="2607726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Things I use regularly in Stata for baseline tables that I would love to know how to do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Count the number of people with available/missing data for a variable/at a given time point in a single command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LOOPS. Looping over multiple named variables that aren’t next to each other in a dataset with the same summary command. </a:t>
            </a:r>
          </a:p>
          <a:p>
            <a:pPr lvl="1"/>
            <a:r>
              <a:rPr lang="en-GB" dirty="0"/>
              <a:t>There seem to be MANY ways to do this, and I have accomplished failure for Every. Single. One. 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Summarise multiple statistics e.g. median (IQR) or N (%) using a single command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8042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COVID-19 European Patient Registry</a:t>
            </a:r>
          </a:p>
          <a:p>
            <a:pPr lvl="1"/>
            <a:r>
              <a:rPr lang="en-GB" dirty="0"/>
              <a:t>Online survey of people with rheumatic diseases from March 2020 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Variables largely coded using strings </a:t>
            </a:r>
          </a:p>
          <a:p>
            <a:endParaRPr lang="en-GB" dirty="0"/>
          </a:p>
          <a:p>
            <a:r>
              <a:rPr lang="en-GB" dirty="0"/>
              <a:t>Task: To describe characteristics of people with and without COVID-19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0617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Packages required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2060"/>
                </a:solidFill>
                <a:latin typeface="Bahnschrift Light" panose="020B0502040204020203" pitchFamily="34" charset="0"/>
              </a:rPr>
              <a:t>library(</a:t>
            </a:r>
            <a:r>
              <a:rPr lang="en-GB" dirty="0" err="1">
                <a:solidFill>
                  <a:srgbClr val="002060"/>
                </a:solidFill>
                <a:latin typeface="Bahnschrift Light" panose="020B0502040204020203" pitchFamily="34" charset="0"/>
              </a:rPr>
              <a:t>tidyverse</a:t>
            </a:r>
            <a:r>
              <a:rPr lang="en-GB" dirty="0">
                <a:solidFill>
                  <a:srgbClr val="002060"/>
                </a:solidFill>
                <a:latin typeface="Bahnschrift Light" panose="020B0502040204020203" pitchFamily="34" charset="0"/>
              </a:rPr>
              <a:t>)</a:t>
            </a:r>
          </a:p>
          <a:p>
            <a:r>
              <a:rPr lang="en-GB" dirty="0">
                <a:solidFill>
                  <a:srgbClr val="002060"/>
                </a:solidFill>
                <a:latin typeface="Bahnschrift Light" panose="020B0502040204020203" pitchFamily="34" charset="0"/>
              </a:rPr>
              <a:t>library(</a:t>
            </a:r>
            <a:r>
              <a:rPr lang="en-GB" dirty="0" err="1">
                <a:solidFill>
                  <a:srgbClr val="002060"/>
                </a:solidFill>
                <a:latin typeface="Bahnschrift Light" panose="020B0502040204020203" pitchFamily="34" charset="0"/>
              </a:rPr>
              <a:t>dplyr</a:t>
            </a:r>
            <a:r>
              <a:rPr lang="en-GB" dirty="0">
                <a:solidFill>
                  <a:srgbClr val="002060"/>
                </a:solidFill>
                <a:latin typeface="Bahnschrift Light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05382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task: code up variables of interest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GB" dirty="0" err="1"/>
              <a:t>Destring</a:t>
            </a:r>
            <a:r>
              <a:rPr lang="en-GB" dirty="0"/>
              <a:t> variables that are actually numeric: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Bahnschrift Light" panose="020B0502040204020203" pitchFamily="34" charset="0"/>
              </a:rPr>
              <a:t>COVID19EPR$age &lt;- </a:t>
            </a:r>
            <a:r>
              <a:rPr lang="en-GB" dirty="0" err="1">
                <a:solidFill>
                  <a:srgbClr val="002060"/>
                </a:solidFill>
                <a:latin typeface="Bahnschrift Light" panose="020B0502040204020203" pitchFamily="34" charset="0"/>
              </a:rPr>
              <a:t>as.numeric</a:t>
            </a:r>
            <a:r>
              <a:rPr lang="en-GB" dirty="0">
                <a:solidFill>
                  <a:srgbClr val="002060"/>
                </a:solidFill>
                <a:latin typeface="Bahnschrift Light" panose="020B0502040204020203" pitchFamily="34" charset="0"/>
              </a:rPr>
              <a:t>(</a:t>
            </a:r>
            <a:r>
              <a:rPr lang="en-GB" dirty="0" err="1">
                <a:solidFill>
                  <a:srgbClr val="002060"/>
                </a:solidFill>
                <a:latin typeface="Bahnschrift Light" panose="020B0502040204020203" pitchFamily="34" charset="0"/>
              </a:rPr>
              <a:t>as.character</a:t>
            </a:r>
            <a:r>
              <a:rPr lang="en-GB" dirty="0">
                <a:solidFill>
                  <a:srgbClr val="002060"/>
                </a:solidFill>
                <a:latin typeface="Bahnschrift Light" panose="020B0502040204020203" pitchFamily="34" charset="0"/>
              </a:rPr>
              <a:t>(COVID19EPR$age))</a:t>
            </a:r>
          </a:p>
        </p:txBody>
      </p:sp>
    </p:spTree>
    <p:extLst>
      <p:ext uri="{BB962C8B-B14F-4D97-AF65-F5344CB8AC3E}">
        <p14:creationId xmlns:p14="http://schemas.microsoft.com/office/powerpoint/2010/main" val="236805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task: code up variables of interest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GB" dirty="0"/>
              <a:t>Recode variables from missing to 0 where you are sure lack of response = 0:</a:t>
            </a:r>
          </a:p>
          <a:p>
            <a:pPr marL="514350" indent="-514350">
              <a:buAutoNum type="arabicPeriod"/>
            </a:pPr>
            <a:endParaRPr lang="en-GB" dirty="0"/>
          </a:p>
          <a:p>
            <a:pPr marL="0" indent="0">
              <a:buNone/>
            </a:pPr>
            <a:r>
              <a:rPr lang="en-GB" dirty="0" err="1">
                <a:solidFill>
                  <a:srgbClr val="002060"/>
                </a:solidFill>
                <a:latin typeface="Bahnschrift Light" panose="020B0502040204020203" pitchFamily="34" charset="0"/>
              </a:rPr>
              <a:t>falseifNA</a:t>
            </a:r>
            <a:r>
              <a:rPr lang="en-GB" dirty="0">
                <a:solidFill>
                  <a:srgbClr val="002060"/>
                </a:solidFill>
                <a:latin typeface="Bahnschrift Light" panose="020B0502040204020203" pitchFamily="34" charset="0"/>
              </a:rPr>
              <a:t> &lt;- function(x){</a:t>
            </a: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Bahnschrift Light" panose="020B0502040204020203" pitchFamily="34" charset="0"/>
              </a:rPr>
              <a:t>  </a:t>
            </a:r>
            <a:r>
              <a:rPr lang="en-GB" dirty="0" err="1">
                <a:solidFill>
                  <a:srgbClr val="002060"/>
                </a:solidFill>
                <a:latin typeface="Bahnschrift Light" panose="020B0502040204020203" pitchFamily="34" charset="0"/>
              </a:rPr>
              <a:t>ifelse</a:t>
            </a:r>
            <a:r>
              <a:rPr lang="en-GB" dirty="0">
                <a:solidFill>
                  <a:srgbClr val="002060"/>
                </a:solidFill>
                <a:latin typeface="Bahnschrift Light" panose="020B0502040204020203" pitchFamily="34" charset="0"/>
              </a:rPr>
              <a:t>(is.na(x), FALSE, x)</a:t>
            </a: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Bahnschrift Light" panose="020B0502040204020203" pitchFamily="34" charset="0"/>
              </a:rPr>
              <a:t>}</a:t>
            </a:r>
          </a:p>
          <a:p>
            <a:pPr marL="0" indent="0">
              <a:buNone/>
            </a:pPr>
            <a:endParaRPr lang="en-GB" dirty="0">
              <a:solidFill>
                <a:srgbClr val="002060"/>
              </a:solidFill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Bahnschrift Light" panose="020B0502040204020203" pitchFamily="34" charset="0"/>
              </a:rPr>
              <a:t>COVID19EPR &lt;- COVID19EPR %&gt;% mutate(</a:t>
            </a:r>
            <a:r>
              <a:rPr lang="en-GB" dirty="0" err="1">
                <a:solidFill>
                  <a:srgbClr val="002060"/>
                </a:solidFill>
                <a:latin typeface="Bahnschrift Light" panose="020B0502040204020203" pitchFamily="34" charset="0"/>
              </a:rPr>
              <a:t>social_distance</a:t>
            </a:r>
            <a:r>
              <a:rPr lang="en-GB" dirty="0">
                <a:solidFill>
                  <a:srgbClr val="002060"/>
                </a:solidFill>
                <a:latin typeface="Bahnschrift Light" panose="020B0502040204020203" pitchFamily="34" charset="0"/>
              </a:rPr>
              <a:t> = </a:t>
            </a:r>
            <a:r>
              <a:rPr lang="en-GB" dirty="0" err="1">
                <a:solidFill>
                  <a:srgbClr val="002060"/>
                </a:solidFill>
                <a:latin typeface="Bahnschrift Light" panose="020B0502040204020203" pitchFamily="34" charset="0"/>
              </a:rPr>
              <a:t>ifelse</a:t>
            </a:r>
            <a:r>
              <a:rPr lang="en-GB" dirty="0">
                <a:solidFill>
                  <a:srgbClr val="002060"/>
                </a:solidFill>
                <a:latin typeface="Bahnschrift Light" panose="020B0502040204020203" pitchFamily="34" charset="0"/>
              </a:rPr>
              <a:t>(</a:t>
            </a:r>
            <a:r>
              <a:rPr lang="en-GB" dirty="0" err="1">
                <a:solidFill>
                  <a:srgbClr val="002060"/>
                </a:solidFill>
                <a:latin typeface="Bahnschrift Light" panose="020B0502040204020203" pitchFamily="34" charset="0"/>
              </a:rPr>
              <a:t>falseifNA</a:t>
            </a:r>
            <a:r>
              <a:rPr lang="en-GB" dirty="0">
                <a:solidFill>
                  <a:srgbClr val="002060"/>
                </a:solidFill>
                <a:latin typeface="Bahnschrift Light" panose="020B0502040204020203" pitchFamily="34" charset="0"/>
              </a:rPr>
              <a:t>(COVIDPROTECT_DISTANCING=="DISTANCING"),1,0))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0046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task: code up variables of interest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2. Categorise variables with clinically meaningful thresholds</a:t>
            </a:r>
          </a:p>
          <a:p>
            <a:pPr marL="514350" indent="-514350">
              <a:buAutoNum type="arabicPeriod"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Bahnschrift Light" panose="020B0502040204020203" pitchFamily="34" charset="0"/>
              </a:rPr>
              <a:t>COVID19EPR &lt;- COVID19EPR %&gt;% </a:t>
            </a: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Bahnschrift Light" panose="020B0502040204020203" pitchFamily="34" charset="0"/>
              </a:rPr>
              <a:t>  mutate(</a:t>
            </a:r>
            <a:r>
              <a:rPr lang="en-GB" dirty="0" err="1">
                <a:solidFill>
                  <a:srgbClr val="002060"/>
                </a:solidFill>
                <a:latin typeface="Bahnschrift Light" panose="020B0502040204020203" pitchFamily="34" charset="0"/>
              </a:rPr>
              <a:t>bmi_cat</a:t>
            </a:r>
            <a:r>
              <a:rPr lang="en-GB" dirty="0">
                <a:solidFill>
                  <a:srgbClr val="002060"/>
                </a:solidFill>
                <a:latin typeface="Bahnschrift Light" panose="020B0502040204020203" pitchFamily="34" charset="0"/>
              </a:rPr>
              <a:t> = </a:t>
            </a:r>
            <a:r>
              <a:rPr lang="en-GB" dirty="0" err="1">
                <a:solidFill>
                  <a:srgbClr val="002060"/>
                </a:solidFill>
                <a:latin typeface="Bahnschrift Light" panose="020B0502040204020203" pitchFamily="34" charset="0"/>
              </a:rPr>
              <a:t>ifelse</a:t>
            </a:r>
            <a:r>
              <a:rPr lang="en-GB" dirty="0">
                <a:solidFill>
                  <a:srgbClr val="002060"/>
                </a:solidFill>
                <a:latin typeface="Bahnschrift Light" panose="020B0502040204020203" pitchFamily="34" charset="0"/>
              </a:rPr>
              <a:t>(BMI&gt;0 &amp; BMI&lt;18.5, "&lt;18.5",</a:t>
            </a: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Bahnschrift Light" panose="020B0502040204020203" pitchFamily="34" charset="0"/>
              </a:rPr>
              <a:t>                          </a:t>
            </a:r>
            <a:r>
              <a:rPr lang="en-GB" dirty="0" err="1">
                <a:solidFill>
                  <a:srgbClr val="002060"/>
                </a:solidFill>
                <a:latin typeface="Bahnschrift Light" panose="020B0502040204020203" pitchFamily="34" charset="0"/>
              </a:rPr>
              <a:t>ifelse</a:t>
            </a:r>
            <a:r>
              <a:rPr lang="en-GB" dirty="0">
                <a:solidFill>
                  <a:srgbClr val="002060"/>
                </a:solidFill>
                <a:latin typeface="Bahnschrift Light" panose="020B0502040204020203" pitchFamily="34" charset="0"/>
              </a:rPr>
              <a:t>(BMI&gt;=18.5 &amp; BMI&lt;25, "18.5-25",</a:t>
            </a: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Bahnschrift Light" panose="020B0502040204020203" pitchFamily="34" charset="0"/>
              </a:rPr>
              <a:t>                                 </a:t>
            </a:r>
            <a:r>
              <a:rPr lang="en-GB" dirty="0" err="1">
                <a:solidFill>
                  <a:srgbClr val="002060"/>
                </a:solidFill>
                <a:latin typeface="Bahnschrift Light" panose="020B0502040204020203" pitchFamily="34" charset="0"/>
              </a:rPr>
              <a:t>ifelse</a:t>
            </a:r>
            <a:r>
              <a:rPr lang="en-GB" dirty="0">
                <a:solidFill>
                  <a:srgbClr val="002060"/>
                </a:solidFill>
                <a:latin typeface="Bahnschrift Light" panose="020B0502040204020203" pitchFamily="34" charset="0"/>
              </a:rPr>
              <a:t>(BMI&gt;=25 &amp; BMI&lt;30, "25-30",</a:t>
            </a: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Bahnschrift Light" panose="020B0502040204020203" pitchFamily="34" charset="0"/>
              </a:rPr>
              <a:t>                                        </a:t>
            </a:r>
            <a:r>
              <a:rPr lang="en-GB" dirty="0" err="1">
                <a:solidFill>
                  <a:srgbClr val="002060"/>
                </a:solidFill>
                <a:latin typeface="Bahnschrift Light" panose="020B0502040204020203" pitchFamily="34" charset="0"/>
              </a:rPr>
              <a:t>ifelse</a:t>
            </a:r>
            <a:r>
              <a:rPr lang="en-GB" dirty="0">
                <a:solidFill>
                  <a:srgbClr val="002060"/>
                </a:solidFill>
                <a:latin typeface="Bahnschrift Light" panose="020B0502040204020203" pitchFamily="34" charset="0"/>
              </a:rPr>
              <a:t>(BMI&gt;=30 &amp; BMI&lt;35,"30-35",</a:t>
            </a: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Bahnschrift Light" panose="020B0502040204020203" pitchFamily="34" charset="0"/>
              </a:rPr>
              <a:t>                                               </a:t>
            </a:r>
            <a:r>
              <a:rPr lang="en-GB" dirty="0" err="1">
                <a:solidFill>
                  <a:srgbClr val="002060"/>
                </a:solidFill>
                <a:latin typeface="Bahnschrift Light" panose="020B0502040204020203" pitchFamily="34" charset="0"/>
              </a:rPr>
              <a:t>ifelse</a:t>
            </a:r>
            <a:r>
              <a:rPr lang="en-GB" dirty="0">
                <a:solidFill>
                  <a:srgbClr val="002060"/>
                </a:solidFill>
                <a:latin typeface="Bahnschrift Light" panose="020B0502040204020203" pitchFamily="34" charset="0"/>
              </a:rPr>
              <a:t>(BMI&gt;=35 &amp; BMI&lt;40, "35-40",</a:t>
            </a: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Bahnschrift Light" panose="020B0502040204020203" pitchFamily="34" charset="0"/>
              </a:rPr>
              <a:t>                                                      </a:t>
            </a:r>
            <a:r>
              <a:rPr lang="en-GB" dirty="0" err="1">
                <a:solidFill>
                  <a:srgbClr val="002060"/>
                </a:solidFill>
                <a:latin typeface="Bahnschrift Light" panose="020B0502040204020203" pitchFamily="34" charset="0"/>
              </a:rPr>
              <a:t>ifelse</a:t>
            </a:r>
            <a:r>
              <a:rPr lang="en-GB" dirty="0">
                <a:solidFill>
                  <a:srgbClr val="002060"/>
                </a:solidFill>
                <a:latin typeface="Bahnschrift Light" panose="020B0502040204020203" pitchFamily="34" charset="0"/>
              </a:rPr>
              <a:t>(!is.na(BMI),"40+", NA)))))))</a:t>
            </a:r>
          </a:p>
        </p:txBody>
      </p:sp>
    </p:spTree>
    <p:extLst>
      <p:ext uri="{BB962C8B-B14F-4D97-AF65-F5344CB8AC3E}">
        <p14:creationId xmlns:p14="http://schemas.microsoft.com/office/powerpoint/2010/main" val="3347566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task: code up variables of interest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sz="5100" dirty="0"/>
              <a:t>3. Change categorical variables to only have categories with &gt;10 people in each (for confidentiality purposes):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Bahnschrift Light" panose="020B0502040204020203" pitchFamily="34" charset="0"/>
              </a:rPr>
              <a:t>table(COVID19EPR$COUNTRY)</a:t>
            </a:r>
          </a:p>
          <a:p>
            <a:pPr marL="0" indent="0">
              <a:buNone/>
            </a:pPr>
            <a:endParaRPr lang="en-GB" dirty="0">
              <a:solidFill>
                <a:srgbClr val="002060"/>
              </a:solidFill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Bahnschrift Light" panose="020B0502040204020203" pitchFamily="34" charset="0"/>
              </a:rPr>
              <a:t>COVID19EPR &lt;- COVID19EPR %&gt;%</a:t>
            </a: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Bahnschrift Light" panose="020B0502040204020203" pitchFamily="34" charset="0"/>
              </a:rPr>
              <a:t>  mutate(</a:t>
            </a:r>
            <a:r>
              <a:rPr lang="en-GB" dirty="0" err="1">
                <a:solidFill>
                  <a:srgbClr val="002060"/>
                </a:solidFill>
                <a:latin typeface="Bahnschrift Light" panose="020B0502040204020203" pitchFamily="34" charset="0"/>
              </a:rPr>
              <a:t>country_cat</a:t>
            </a:r>
            <a:r>
              <a:rPr lang="en-GB" dirty="0">
                <a:solidFill>
                  <a:srgbClr val="002060"/>
                </a:solidFill>
                <a:latin typeface="Bahnschrift Light" panose="020B0502040204020203" pitchFamily="34" charset="0"/>
              </a:rPr>
              <a:t> = </a:t>
            </a:r>
            <a:r>
              <a:rPr lang="en-GB" dirty="0" err="1">
                <a:solidFill>
                  <a:srgbClr val="002060"/>
                </a:solidFill>
                <a:latin typeface="Bahnschrift Light" panose="020B0502040204020203" pitchFamily="34" charset="0"/>
              </a:rPr>
              <a:t>ifelse</a:t>
            </a:r>
            <a:r>
              <a:rPr lang="en-GB" dirty="0">
                <a:solidFill>
                  <a:srgbClr val="002060"/>
                </a:solidFill>
                <a:latin typeface="Bahnschrift Light" panose="020B0502040204020203" pitchFamily="34" charset="0"/>
              </a:rPr>
              <a:t>(COUNTRY == "France", "France", </a:t>
            </a: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Bahnschrift Light" panose="020B0502040204020203" pitchFamily="34" charset="0"/>
              </a:rPr>
              <a:t>                              </a:t>
            </a:r>
            <a:r>
              <a:rPr lang="en-GB" dirty="0" err="1">
                <a:solidFill>
                  <a:srgbClr val="002060"/>
                </a:solidFill>
                <a:latin typeface="Bahnschrift Light" panose="020B0502040204020203" pitchFamily="34" charset="0"/>
              </a:rPr>
              <a:t>ifelse</a:t>
            </a:r>
            <a:r>
              <a:rPr lang="en-GB" dirty="0">
                <a:solidFill>
                  <a:srgbClr val="002060"/>
                </a:solidFill>
                <a:latin typeface="Bahnschrift Light" panose="020B0502040204020203" pitchFamily="34" charset="0"/>
              </a:rPr>
              <a:t>(COUNTRY == "Greece", "Greece",</a:t>
            </a: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Bahnschrift Light" panose="020B0502040204020203" pitchFamily="34" charset="0"/>
              </a:rPr>
              <a:t>                                     </a:t>
            </a:r>
            <a:r>
              <a:rPr lang="en-GB" dirty="0" err="1">
                <a:solidFill>
                  <a:srgbClr val="002060"/>
                </a:solidFill>
                <a:latin typeface="Bahnschrift Light" panose="020B0502040204020203" pitchFamily="34" charset="0"/>
              </a:rPr>
              <a:t>ifelse</a:t>
            </a:r>
            <a:r>
              <a:rPr lang="en-GB" dirty="0">
                <a:solidFill>
                  <a:srgbClr val="002060"/>
                </a:solidFill>
                <a:latin typeface="Bahnschrift Light" panose="020B0502040204020203" pitchFamily="34" charset="0"/>
              </a:rPr>
              <a:t>(COUNTRY=="Ireland", "Ireland",</a:t>
            </a: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Bahnschrift Light" panose="020B0502040204020203" pitchFamily="34" charset="0"/>
              </a:rPr>
              <a:t>                                            </a:t>
            </a:r>
            <a:r>
              <a:rPr lang="en-GB" dirty="0" err="1">
                <a:solidFill>
                  <a:srgbClr val="002060"/>
                </a:solidFill>
                <a:latin typeface="Bahnschrift Light" panose="020B0502040204020203" pitchFamily="34" charset="0"/>
              </a:rPr>
              <a:t>ifelse</a:t>
            </a:r>
            <a:r>
              <a:rPr lang="en-GB" dirty="0">
                <a:solidFill>
                  <a:srgbClr val="002060"/>
                </a:solidFill>
                <a:latin typeface="Bahnschrift Light" panose="020B0502040204020203" pitchFamily="34" charset="0"/>
              </a:rPr>
              <a:t>(COUNTRY=="Italy", "Italy",</a:t>
            </a: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Bahnschrift Light" panose="020B0502040204020203" pitchFamily="34" charset="0"/>
              </a:rPr>
              <a:t>                                                   </a:t>
            </a:r>
            <a:r>
              <a:rPr lang="en-GB" dirty="0" err="1">
                <a:solidFill>
                  <a:srgbClr val="002060"/>
                </a:solidFill>
                <a:latin typeface="Bahnschrift Light" panose="020B0502040204020203" pitchFamily="34" charset="0"/>
              </a:rPr>
              <a:t>ifelse</a:t>
            </a:r>
            <a:r>
              <a:rPr lang="en-GB" dirty="0">
                <a:solidFill>
                  <a:srgbClr val="002060"/>
                </a:solidFill>
                <a:latin typeface="Bahnschrift Light" panose="020B0502040204020203" pitchFamily="34" charset="0"/>
              </a:rPr>
              <a:t>(COUNTRY=="Netherlands", "Netherlands",</a:t>
            </a: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Bahnschrift Light" panose="020B0502040204020203" pitchFamily="34" charset="0"/>
              </a:rPr>
              <a:t>                                                          </a:t>
            </a:r>
            <a:r>
              <a:rPr lang="en-GB" dirty="0" err="1">
                <a:solidFill>
                  <a:srgbClr val="002060"/>
                </a:solidFill>
                <a:latin typeface="Bahnschrift Light" panose="020B0502040204020203" pitchFamily="34" charset="0"/>
              </a:rPr>
              <a:t>ifelse</a:t>
            </a:r>
            <a:r>
              <a:rPr lang="en-GB" dirty="0">
                <a:solidFill>
                  <a:srgbClr val="002060"/>
                </a:solidFill>
                <a:latin typeface="Bahnschrift Light" panose="020B0502040204020203" pitchFamily="34" charset="0"/>
              </a:rPr>
              <a:t>(COUNTRY=="Slovenia", "Slovenia",</a:t>
            </a: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Bahnschrift Light" panose="020B0502040204020203" pitchFamily="34" charset="0"/>
              </a:rPr>
              <a:t>                                                                 </a:t>
            </a:r>
            <a:r>
              <a:rPr lang="en-GB" dirty="0" err="1">
                <a:solidFill>
                  <a:srgbClr val="002060"/>
                </a:solidFill>
                <a:latin typeface="Bahnschrift Light" panose="020B0502040204020203" pitchFamily="34" charset="0"/>
              </a:rPr>
              <a:t>ifelse</a:t>
            </a:r>
            <a:r>
              <a:rPr lang="en-GB" dirty="0">
                <a:solidFill>
                  <a:srgbClr val="002060"/>
                </a:solidFill>
                <a:latin typeface="Bahnschrift Light" panose="020B0502040204020203" pitchFamily="34" charset="0"/>
              </a:rPr>
              <a:t>(COUNTRY=="Spain", "Spain",</a:t>
            </a: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Bahnschrift Light" panose="020B0502040204020203" pitchFamily="34" charset="0"/>
              </a:rPr>
              <a:t>                                                                        </a:t>
            </a:r>
            <a:r>
              <a:rPr lang="en-GB" dirty="0" err="1">
                <a:solidFill>
                  <a:srgbClr val="002060"/>
                </a:solidFill>
                <a:latin typeface="Bahnschrift Light" panose="020B0502040204020203" pitchFamily="34" charset="0"/>
              </a:rPr>
              <a:t>ifelse</a:t>
            </a:r>
            <a:r>
              <a:rPr lang="en-GB" dirty="0">
                <a:solidFill>
                  <a:srgbClr val="002060"/>
                </a:solidFill>
                <a:latin typeface="Bahnschrift Light" panose="020B0502040204020203" pitchFamily="34" charset="0"/>
              </a:rPr>
              <a:t>(COUNTRY=="Sweden", "Sweden",</a:t>
            </a: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Bahnschrift Light" panose="020B0502040204020203" pitchFamily="34" charset="0"/>
              </a:rPr>
              <a:t>                                                                               </a:t>
            </a:r>
            <a:r>
              <a:rPr lang="en-GB" dirty="0" err="1">
                <a:solidFill>
                  <a:srgbClr val="002060"/>
                </a:solidFill>
                <a:latin typeface="Bahnschrift Light" panose="020B0502040204020203" pitchFamily="34" charset="0"/>
              </a:rPr>
              <a:t>ifelse</a:t>
            </a:r>
            <a:r>
              <a:rPr lang="en-GB" dirty="0">
                <a:solidFill>
                  <a:srgbClr val="002060"/>
                </a:solidFill>
                <a:latin typeface="Bahnschrift Light" panose="020B0502040204020203" pitchFamily="34" charset="0"/>
              </a:rPr>
              <a:t>(COUNTRY=="United Kingdom (UK)", "UK",</a:t>
            </a: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Bahnschrift Light" panose="020B0502040204020203" pitchFamily="34" charset="0"/>
              </a:rPr>
              <a:t>                                                                                      </a:t>
            </a:r>
            <a:r>
              <a:rPr lang="en-GB" dirty="0" err="1">
                <a:solidFill>
                  <a:srgbClr val="002060"/>
                </a:solidFill>
                <a:latin typeface="Bahnschrift Light" panose="020B0502040204020203" pitchFamily="34" charset="0"/>
              </a:rPr>
              <a:t>ifelse</a:t>
            </a:r>
            <a:r>
              <a:rPr lang="en-GB" dirty="0">
                <a:solidFill>
                  <a:srgbClr val="002060"/>
                </a:solidFill>
                <a:latin typeface="Bahnschrift Light" panose="020B0502040204020203" pitchFamily="34" charset="0"/>
              </a:rPr>
              <a:t>(COUNTRY=="USA", "USA", "Other")))))))))))</a:t>
            </a:r>
          </a:p>
        </p:txBody>
      </p:sp>
    </p:spTree>
    <p:extLst>
      <p:ext uri="{BB962C8B-B14F-4D97-AF65-F5344CB8AC3E}">
        <p14:creationId xmlns:p14="http://schemas.microsoft.com/office/powerpoint/2010/main" val="713635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Drop people not interested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Dropping people without a rheumatic disease:</a:t>
            </a:r>
          </a:p>
          <a:p>
            <a:pPr marL="0" indent="0">
              <a:buNone/>
            </a:pPr>
            <a:endParaRPr lang="en-GB" sz="5100" dirty="0"/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Bahnschrift Light" panose="020B0502040204020203" pitchFamily="34" charset="0"/>
              </a:rPr>
              <a:t>COVID19EPR &lt;- COVID19EPR %&gt;% filter(DIAGNOSIS_GROUP!="NONE")</a:t>
            </a:r>
          </a:p>
        </p:txBody>
      </p:sp>
    </p:spTree>
    <p:extLst>
      <p:ext uri="{BB962C8B-B14F-4D97-AF65-F5344CB8AC3E}">
        <p14:creationId xmlns:p14="http://schemas.microsoft.com/office/powerpoint/2010/main" val="701244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much missing data for each variable in the baseline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>
              <a:solidFill>
                <a:srgbClr val="002060"/>
              </a:solidFill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Bahnschrift Light" panose="020B0502040204020203" pitchFamily="34" charset="0"/>
              </a:rPr>
              <a:t>sum(!is.na(COVID19EPR$AGE))</a:t>
            </a: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Bahnschrift Light" panose="020B0502040204020203" pitchFamily="34" charset="0"/>
              </a:rPr>
              <a:t>((sum(!is.na(COVID19EPR$AGE)))/3646)*100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D547F5-688D-6E42-867E-FFA455D7C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521" y="4453712"/>
            <a:ext cx="9508608" cy="118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099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878</Words>
  <Application>Microsoft Office PowerPoint</Application>
  <PresentationFormat>Widescreen</PresentationFormat>
  <Paragraphs>107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Bahnschrift Light</vt:lpstr>
      <vt:lpstr>Calibri</vt:lpstr>
      <vt:lpstr>Calibri Light</vt:lpstr>
      <vt:lpstr>Office Theme</vt:lpstr>
      <vt:lpstr>Stevie’s most troubling time with R: Summarising Data</vt:lpstr>
      <vt:lpstr>Context</vt:lpstr>
      <vt:lpstr>Packages required</vt:lpstr>
      <vt:lpstr>First task: code up variables of interest</vt:lpstr>
      <vt:lpstr>First task: code up variables of interest</vt:lpstr>
      <vt:lpstr>First task: code up variables of interest</vt:lpstr>
      <vt:lpstr>First task: code up variables of interest</vt:lpstr>
      <vt:lpstr>Drop people not interested in</vt:lpstr>
      <vt:lpstr>How much missing data for each variable in the baseline table</vt:lpstr>
      <vt:lpstr>Describe characteristics of whole cohort</vt:lpstr>
      <vt:lpstr>Describe characteristics of whole cohort</vt:lpstr>
      <vt:lpstr>Comparing COVID vs no COVID</vt:lpstr>
      <vt:lpstr>Comparing COVID vs no COVID</vt:lpstr>
      <vt:lpstr>Comparing COVID vs no COVID</vt:lpstr>
      <vt:lpstr>Univariable stats to compare</vt:lpstr>
      <vt:lpstr>Univariable stats to compare</vt:lpstr>
      <vt:lpstr>Things I use regularly in Stata for baseline tables that I would love to know how to do in R</vt:lpstr>
    </vt:vector>
  </TitlesOfParts>
  <Company>University of Manchester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Stevie’s most troubling time with R: Summarising Data</dc:title>
  <dc:creator>Stephanie Shoop-Worrall</dc:creator>
  <cp:lastModifiedBy>David Selby</cp:lastModifiedBy>
  <cp:revision>10</cp:revision>
  <dcterms:created xsi:type="dcterms:W3CDTF">2021-01-27T15:44:04Z</dcterms:created>
  <dcterms:modified xsi:type="dcterms:W3CDTF">2021-01-29T17:08:29Z</dcterms:modified>
</cp:coreProperties>
</file>