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46CB-9D4A-400B-82B2-6CFA076A921F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A494-C80A-4854-A1F0-43F0ACC82F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19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46CB-9D4A-400B-82B2-6CFA076A921F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A494-C80A-4854-A1F0-43F0ACC82F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96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46CB-9D4A-400B-82B2-6CFA076A921F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A494-C80A-4854-A1F0-43F0ACC82F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96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46CB-9D4A-400B-82B2-6CFA076A921F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A494-C80A-4854-A1F0-43F0ACC82F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40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46CB-9D4A-400B-82B2-6CFA076A921F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A494-C80A-4854-A1F0-43F0ACC82F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00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46CB-9D4A-400B-82B2-6CFA076A921F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A494-C80A-4854-A1F0-43F0ACC82F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28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46CB-9D4A-400B-82B2-6CFA076A921F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A494-C80A-4854-A1F0-43F0ACC82F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40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46CB-9D4A-400B-82B2-6CFA076A921F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A494-C80A-4854-A1F0-43F0ACC82F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42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46CB-9D4A-400B-82B2-6CFA076A921F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A494-C80A-4854-A1F0-43F0ACC82F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95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46CB-9D4A-400B-82B2-6CFA076A921F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A494-C80A-4854-A1F0-43F0ACC82F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75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46CB-9D4A-400B-82B2-6CFA076A921F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A494-C80A-4854-A1F0-43F0ACC82F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07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46CB-9D4A-400B-82B2-6CFA076A921F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2A494-C80A-4854-A1F0-43F0ACC82F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72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drr.io/pkg/reshape2/man/melt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drr.io/pkg/reshape2/man/cas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drr.io/pkg/foreign/man/read.dta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reference/pivot_wid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Reshaping data using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James Gwinnutt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49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625" r="72307" b="39786"/>
          <a:stretch/>
        </p:blipFill>
        <p:spPr>
          <a:xfrm>
            <a:off x="2892873" y="709682"/>
            <a:ext cx="5623329" cy="50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 measured variables?</a:t>
            </a:r>
            <a:endParaRPr lang="en-GB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5660" y="2533506"/>
            <a:ext cx="11723427" cy="10130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bplong$test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bplong$bp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bpwide2 &lt;-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bplong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%&gt;%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pivot_wider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names_from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'when'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values_from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c(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test))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9934" y="1742765"/>
            <a:ext cx="18151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New variable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1705970" y="2112097"/>
            <a:ext cx="211541" cy="42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33128" y="4204728"/>
            <a:ext cx="18151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Use c() to make a list of variables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0072048" y="3546576"/>
            <a:ext cx="568657" cy="65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879" r="56783" b="39899"/>
          <a:stretch/>
        </p:blipFill>
        <p:spPr>
          <a:xfrm>
            <a:off x="1801362" y="846160"/>
            <a:ext cx="8011377" cy="471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to long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pivot_longer</a:t>
            </a:r>
            <a:r>
              <a:rPr lang="en-GB" dirty="0" smtClean="0"/>
              <a:t> to convert data from wide to long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75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625" r="72307" b="39786"/>
          <a:stretch/>
        </p:blipFill>
        <p:spPr>
          <a:xfrm>
            <a:off x="2892873" y="709682"/>
            <a:ext cx="5623329" cy="50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to long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pivot_longer</a:t>
            </a:r>
            <a:r>
              <a:rPr lang="en-GB" dirty="0" smtClean="0"/>
              <a:t> to convert data from wide to long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6177" y="3390674"/>
            <a:ext cx="10547759" cy="3359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bplong2 &lt;-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bpwide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%&gt;%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pivot_longer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(c(Before, After),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names_to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timepoint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values_to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5910" y="4435522"/>
            <a:ext cx="1733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New (long) </a:t>
            </a:r>
            <a:r>
              <a:rPr lang="en-GB" dirty="0" err="1" smtClean="0"/>
              <a:t>dataframe</a:t>
            </a:r>
            <a:endParaRPr lang="en-GB" dirty="0"/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1310185" y="3780430"/>
            <a:ext cx="102358" cy="65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67552" y="5413779"/>
            <a:ext cx="1733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Original (wide) </a:t>
            </a:r>
            <a:r>
              <a:rPr lang="en-GB" dirty="0" err="1" smtClean="0"/>
              <a:t>dataframe</a:t>
            </a:r>
            <a:endParaRPr lang="en-GB" dirty="0"/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2715904" y="3731885"/>
            <a:ext cx="118281" cy="168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6242" y="4572832"/>
            <a:ext cx="12499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Function</a:t>
            </a:r>
            <a:endParaRPr lang="en-GB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4490113" y="3731885"/>
            <a:ext cx="71083" cy="84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72501" y="5291684"/>
            <a:ext cx="16513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Variables to convert from wide to long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5605533" y="3726636"/>
            <a:ext cx="392658" cy="156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38282" y="4567582"/>
            <a:ext cx="17821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New variable denoting the </a:t>
            </a:r>
            <a:r>
              <a:rPr lang="en-GB" dirty="0" err="1" smtClean="0"/>
              <a:t>timepoint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8604914" y="3726636"/>
            <a:ext cx="24452" cy="84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28833" y="4620188"/>
            <a:ext cx="17821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New name for measured variable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10919917" y="3646958"/>
            <a:ext cx="157516" cy="97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438" r="71049" b="39412"/>
          <a:stretch/>
        </p:blipFill>
        <p:spPr>
          <a:xfrm>
            <a:off x="2551989" y="982639"/>
            <a:ext cx="5691258" cy="49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01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variables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879" r="56783" b="39899"/>
          <a:stretch/>
        </p:blipFill>
        <p:spPr>
          <a:xfrm>
            <a:off x="1815010" y="1690688"/>
            <a:ext cx="8011377" cy="471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variables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533459"/>
            <a:ext cx="10822675" cy="13208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bplong3 &lt;- bpwide2 %&gt;%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pivot_longer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(cols = -c(patient, sex,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agegrp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names_to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".value"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timepoint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names_pattern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"([A-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-z]+)_([A-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-z]+)"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879" r="56783" b="71870"/>
          <a:stretch/>
        </p:blipFill>
        <p:spPr>
          <a:xfrm>
            <a:off x="510582" y="4061978"/>
            <a:ext cx="8011377" cy="1381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82903" y="484292"/>
            <a:ext cx="17332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Pivot all variables except these</a:t>
            </a:r>
            <a:endParaRPr lang="en-GB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6249536" y="1407622"/>
            <a:ext cx="0" cy="40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21959" y="824209"/>
            <a:ext cx="1733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New variable names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4" idx="0"/>
          </p:cNvCxnSpPr>
          <p:nvPr/>
        </p:nvCxnSpPr>
        <p:spPr>
          <a:xfrm flipV="1">
            <a:off x="6935338" y="2859022"/>
            <a:ext cx="475396" cy="49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8705" y="3356227"/>
            <a:ext cx="1733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Variable naming pattern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5625" r="67167" b="68147"/>
          <a:stretch/>
        </p:blipFill>
        <p:spPr>
          <a:xfrm>
            <a:off x="4803611" y="4752540"/>
            <a:ext cx="7017685" cy="1950145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>
            <a:off x="2438400" y="5443103"/>
            <a:ext cx="2204790" cy="797275"/>
          </a:xfrm>
          <a:prstGeom prst="bentConnector3">
            <a:avLst>
              <a:gd name="adj1" fmla="val 197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1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reshape2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439" r="72097" b="40345"/>
          <a:stretch/>
        </p:blipFill>
        <p:spPr>
          <a:xfrm>
            <a:off x="3275464" y="1690688"/>
            <a:ext cx="4926842" cy="438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reshaping</a:t>
            </a:r>
          </a:p>
          <a:p>
            <a:r>
              <a:rPr lang="en-GB" dirty="0" smtClean="0"/>
              <a:t>How to do it in R</a:t>
            </a:r>
          </a:p>
        </p:txBody>
      </p:sp>
    </p:spTree>
    <p:extLst>
      <p:ext uri="{BB962C8B-B14F-4D97-AF65-F5344CB8AC3E}">
        <p14:creationId xmlns:p14="http://schemas.microsoft.com/office/powerpoint/2010/main" val="2576037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reshape2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‘melt’ the </a:t>
            </a:r>
            <a:r>
              <a:rPr lang="en-GB" dirty="0" err="1" smtClean="0"/>
              <a:t>dataframe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0877" y="2578937"/>
            <a:ext cx="61475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molten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758AB"/>
                </a:solidFill>
                <a:effectLst/>
                <a:latin typeface="Consolas" panose="020B0609020204030204" pitchFamily="49" charset="0"/>
                <a:hlinkClick r:id="rId2"/>
              </a:rPr>
              <a:t>melt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bplong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measure.vars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794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0794D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794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5998" r="66958" b="55830"/>
          <a:stretch/>
        </p:blipFill>
        <p:spPr>
          <a:xfrm>
            <a:off x="3043554" y="3279698"/>
            <a:ext cx="6325667" cy="30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reshape2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Then ‘cast’ it to desired shape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8991" y="2555123"/>
            <a:ext cx="69073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bpwide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758AB"/>
                </a:solidFill>
                <a:effectLst/>
                <a:latin typeface="Consolas" panose="020B0609020204030204" pitchFamily="49" charset="0"/>
                <a:hlinkClick r:id="rId2"/>
              </a:rPr>
              <a:t>dcast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molten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patient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agegrp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5438" r="71993" b="56017"/>
          <a:stretch/>
        </p:blipFill>
        <p:spPr>
          <a:xfrm>
            <a:off x="3261673" y="3184269"/>
            <a:ext cx="5222746" cy="29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variables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93557" y="1565793"/>
            <a:ext cx="8470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bplong$test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bplong$bp</a:t>
            </a:r>
            <a:r>
              <a:rPr lang="en-GB" dirty="0">
                <a:latin typeface="Consolas" panose="020B0609020204030204" pitchFamily="49" charset="0"/>
              </a:rPr>
              <a:t> + 1000</a:t>
            </a:r>
          </a:p>
          <a:p>
            <a:r>
              <a:rPr lang="en-GB" dirty="0">
                <a:latin typeface="Consolas" panose="020B0609020204030204" pitchFamily="49" charset="0"/>
              </a:rPr>
              <a:t>molten2 &lt;- melt(</a:t>
            </a:r>
            <a:r>
              <a:rPr lang="en-GB" dirty="0" err="1">
                <a:latin typeface="Consolas" panose="020B0609020204030204" pitchFamily="49" charset="0"/>
              </a:rPr>
              <a:t>bplong</a:t>
            </a:r>
            <a:r>
              <a:rPr lang="en-GB" dirty="0">
                <a:latin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</a:rPr>
              <a:t>measure.vars</a:t>
            </a:r>
            <a:r>
              <a:rPr lang="en-GB" dirty="0">
                <a:latin typeface="Consolas" panose="020B0609020204030204" pitchFamily="49" charset="0"/>
              </a:rPr>
              <a:t> = c('</a:t>
            </a:r>
            <a:r>
              <a:rPr lang="en-GB" dirty="0" err="1">
                <a:latin typeface="Consolas" panose="020B0609020204030204" pitchFamily="49" charset="0"/>
              </a:rPr>
              <a:t>bp</a:t>
            </a:r>
            <a:r>
              <a:rPr lang="en-GB" dirty="0">
                <a:latin typeface="Consolas" panose="020B0609020204030204" pitchFamily="49" charset="0"/>
              </a:rPr>
              <a:t>', 'test'))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187" r="67878" b="55866"/>
          <a:stretch/>
        </p:blipFill>
        <p:spPr>
          <a:xfrm>
            <a:off x="2463365" y="2498391"/>
            <a:ext cx="7322319" cy="37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variables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36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bpwide2 &lt;- </a:t>
            </a:r>
            <a:r>
              <a:rPr lang="en-GB" dirty="0" err="1">
                <a:latin typeface="Consolas" panose="020B0609020204030204" pitchFamily="49" charset="0"/>
              </a:rPr>
              <a:t>dcast</a:t>
            </a:r>
            <a:r>
              <a:rPr lang="en-GB" dirty="0">
                <a:latin typeface="Consolas" panose="020B0609020204030204" pitchFamily="49" charset="0"/>
              </a:rPr>
              <a:t>(molten2, patient + sex + </a:t>
            </a:r>
            <a:r>
              <a:rPr lang="en-GB" dirty="0" err="1">
                <a:latin typeface="Consolas" panose="020B0609020204030204" pitchFamily="49" charset="0"/>
              </a:rPr>
              <a:t>agegrp</a:t>
            </a:r>
            <a:r>
              <a:rPr lang="en-GB" dirty="0">
                <a:latin typeface="Consolas" panose="020B0609020204030204" pitchFamily="49" charset="0"/>
              </a:rPr>
              <a:t> ~ variable + when)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406" r="56781" b="65515"/>
          <a:stretch/>
        </p:blipFill>
        <p:spPr>
          <a:xfrm>
            <a:off x="838200" y="2630905"/>
            <a:ext cx="10535532" cy="2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Reshape2 – wide to long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828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bplong2 &lt;- melt(</a:t>
            </a:r>
            <a:r>
              <a:rPr lang="en-GB" dirty="0" err="1">
                <a:latin typeface="Consolas" panose="020B0609020204030204" pitchFamily="49" charset="0"/>
              </a:rPr>
              <a:t>bpwide</a:t>
            </a:r>
            <a:r>
              <a:rPr lang="en-GB" dirty="0">
                <a:latin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</a:rPr>
              <a:t>id.vars</a:t>
            </a:r>
            <a:r>
              <a:rPr lang="en-GB" dirty="0">
                <a:latin typeface="Consolas" panose="020B0609020204030204" pitchFamily="49" charset="0"/>
              </a:rPr>
              <a:t> = c("patient", "sex", "</a:t>
            </a:r>
            <a:r>
              <a:rPr lang="en-GB" dirty="0" err="1">
                <a:latin typeface="Consolas" panose="020B0609020204030204" pitchFamily="49" charset="0"/>
              </a:rPr>
              <a:t>agegrp</a:t>
            </a:r>
            <a:r>
              <a:rPr lang="en-GB" dirty="0">
                <a:latin typeface="Consolas" panose="020B0609020204030204" pitchFamily="49" charset="0"/>
              </a:rPr>
              <a:t>"))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98" t="15625" r="71577" b="62226"/>
          <a:stretch/>
        </p:blipFill>
        <p:spPr>
          <a:xfrm>
            <a:off x="2791325" y="2478840"/>
            <a:ext cx="7215042" cy="33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variables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406" r="56781" b="65515"/>
          <a:stretch/>
        </p:blipFill>
        <p:spPr>
          <a:xfrm>
            <a:off x="838200" y="2630905"/>
            <a:ext cx="10535532" cy="2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06022"/>
            <a:ext cx="10712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bplong3 &lt;- </a:t>
            </a:r>
            <a:r>
              <a:rPr lang="en-GB" dirty="0" smtClean="0">
                <a:latin typeface="Consolas" panose="020B0609020204030204" pitchFamily="49" charset="0"/>
              </a:rPr>
              <a:t>melt(bpwide2</a:t>
            </a:r>
            <a:r>
              <a:rPr lang="en-GB" dirty="0">
                <a:latin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</a:rPr>
              <a:t>id.vars</a:t>
            </a:r>
            <a:r>
              <a:rPr lang="en-GB" dirty="0">
                <a:latin typeface="Consolas" panose="020B0609020204030204" pitchFamily="49" charset="0"/>
              </a:rPr>
              <a:t> = c("patient", "sex", "</a:t>
            </a:r>
            <a:r>
              <a:rPr lang="en-GB" dirty="0" err="1">
                <a:latin typeface="Consolas" panose="020B0609020204030204" pitchFamily="49" charset="0"/>
              </a:rPr>
              <a:t>agegrp</a:t>
            </a:r>
            <a:r>
              <a:rPr lang="en-GB" dirty="0">
                <a:latin typeface="Consolas" panose="020B0609020204030204" pitchFamily="49" charset="0"/>
              </a:rPr>
              <a:t>"))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6064" r="71207" b="53672"/>
          <a:stretch/>
        </p:blipFill>
        <p:spPr>
          <a:xfrm>
            <a:off x="2686551" y="2149642"/>
            <a:ext cx="7034964" cy="41571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62866" y="2279176"/>
            <a:ext cx="2101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Not very satisfying</a:t>
            </a:r>
            <a:endParaRPr lang="en-GB" dirty="0"/>
          </a:p>
        </p:txBody>
      </p:sp>
      <p:cxnSp>
        <p:nvCxnSpPr>
          <p:cNvPr id="7" name="Elbow Connector 6"/>
          <p:cNvCxnSpPr>
            <a:stCxn id="3" idx="2"/>
          </p:cNvCxnSpPr>
          <p:nvPr/>
        </p:nvCxnSpPr>
        <p:spPr>
          <a:xfrm rot="5400000">
            <a:off x="9383257" y="1590385"/>
            <a:ext cx="572364" cy="26886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8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347" y="524652"/>
            <a:ext cx="11101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library(</a:t>
            </a:r>
            <a:r>
              <a:rPr lang="en-GB" dirty="0" err="1">
                <a:latin typeface="Consolas" panose="020B0609020204030204" pitchFamily="49" charset="0"/>
              </a:rPr>
              <a:t>splitstackshape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bplong3 &lt;- </a:t>
            </a:r>
            <a:r>
              <a:rPr lang="en-GB" dirty="0" err="1">
                <a:latin typeface="Consolas" panose="020B0609020204030204" pitchFamily="49" charset="0"/>
              </a:rPr>
              <a:t>merged.stack</a:t>
            </a:r>
            <a:r>
              <a:rPr lang="en-GB" dirty="0">
                <a:latin typeface="Consolas" panose="020B0609020204030204" pitchFamily="49" charset="0"/>
              </a:rPr>
              <a:t>(bpwide2, </a:t>
            </a:r>
            <a:r>
              <a:rPr lang="en-GB" dirty="0" err="1">
                <a:latin typeface="Consolas" panose="020B0609020204030204" pitchFamily="49" charset="0"/>
              </a:rPr>
              <a:t>id.vars</a:t>
            </a:r>
            <a:r>
              <a:rPr lang="en-GB" dirty="0">
                <a:latin typeface="Consolas" panose="020B0609020204030204" pitchFamily="49" charset="0"/>
              </a:rPr>
              <a:t> = c("patient", "sex", "</a:t>
            </a:r>
            <a:r>
              <a:rPr lang="en-GB" dirty="0" err="1">
                <a:latin typeface="Consolas" panose="020B0609020204030204" pitchFamily="49" charset="0"/>
              </a:rPr>
              <a:t>agegrp</a:t>
            </a:r>
            <a:r>
              <a:rPr lang="en-GB" dirty="0">
                <a:latin typeface="Consolas" panose="020B0609020204030204" pitchFamily="49" charset="0"/>
              </a:rPr>
              <a:t>"),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 </a:t>
            </a:r>
            <a:r>
              <a:rPr lang="en-GB" dirty="0" err="1">
                <a:latin typeface="Consolas" panose="020B0609020204030204" pitchFamily="49" charset="0"/>
              </a:rPr>
              <a:t>var.stubs</a:t>
            </a:r>
            <a:r>
              <a:rPr lang="en-GB" dirty="0">
                <a:latin typeface="Consolas" panose="020B0609020204030204" pitchFamily="49" charset="0"/>
              </a:rPr>
              <a:t> = c("</a:t>
            </a:r>
            <a:r>
              <a:rPr lang="en-GB" dirty="0" err="1">
                <a:latin typeface="Consolas" panose="020B0609020204030204" pitchFamily="49" charset="0"/>
              </a:rPr>
              <a:t>bp</a:t>
            </a:r>
            <a:r>
              <a:rPr lang="en-GB" dirty="0">
                <a:latin typeface="Consolas" panose="020B0609020204030204" pitchFamily="49" charset="0"/>
              </a:rPr>
              <a:t>", "test"), </a:t>
            </a:r>
            <a:r>
              <a:rPr lang="en-GB" dirty="0" err="1">
                <a:latin typeface="Consolas" panose="020B0609020204030204" pitchFamily="49" charset="0"/>
              </a:rPr>
              <a:t>sep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smtClean="0">
                <a:latin typeface="Consolas" panose="020B0609020204030204" pitchFamily="49" charset="0"/>
              </a:rPr>
              <a:t>"_")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406" r="56781" b="65515"/>
          <a:stretch/>
        </p:blipFill>
        <p:spPr>
          <a:xfrm>
            <a:off x="0" y="1588169"/>
            <a:ext cx="8726785" cy="2165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31" t="15406" r="68125" b="62226"/>
          <a:stretch/>
        </p:blipFill>
        <p:spPr>
          <a:xfrm>
            <a:off x="3705727" y="3024066"/>
            <a:ext cx="8178500" cy="3505071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>
            <a:off x="1315453" y="3979326"/>
            <a:ext cx="2204790" cy="797275"/>
          </a:xfrm>
          <a:prstGeom prst="bentConnector3">
            <a:avLst>
              <a:gd name="adj1" fmla="val 197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3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 more here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David’s page: https</a:t>
            </a:r>
            <a:r>
              <a:rPr lang="en-GB" dirty="0"/>
              <a:t>://personalpages.manchester.ac.uk/staff/david.selby/stata/2021-02-02-refinements/#reshaping-data</a:t>
            </a:r>
          </a:p>
        </p:txBody>
      </p:sp>
    </p:spTree>
    <p:extLst>
      <p:ext uri="{BB962C8B-B14F-4D97-AF65-F5344CB8AC3E}">
        <p14:creationId xmlns:p14="http://schemas.microsoft.com/office/powerpoint/2010/main" val="13170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Reshaping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two ways to store clustered </a:t>
            </a:r>
            <a:r>
              <a:rPr lang="en-GB" dirty="0" smtClean="0"/>
              <a:t>data (e.g</a:t>
            </a:r>
            <a:r>
              <a:rPr lang="en-GB" dirty="0" smtClean="0"/>
              <a:t>. longitudinal data, hierarchical data)</a:t>
            </a:r>
          </a:p>
          <a:p>
            <a:pPr lvl="1"/>
            <a:r>
              <a:rPr lang="en-GB" dirty="0" smtClean="0"/>
              <a:t>Long</a:t>
            </a:r>
          </a:p>
          <a:p>
            <a:pPr lvl="1"/>
            <a:r>
              <a:rPr lang="en-GB" dirty="0" smtClean="0"/>
              <a:t>Wide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87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Reshaping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0" r="27763"/>
          <a:stretch/>
        </p:blipFill>
        <p:spPr>
          <a:xfrm>
            <a:off x="1378424" y="2853231"/>
            <a:ext cx="1023582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0" r="27763"/>
          <a:stretch/>
        </p:blipFill>
        <p:spPr>
          <a:xfrm>
            <a:off x="5190698" y="2853231"/>
            <a:ext cx="1023582" cy="194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0" r="27763"/>
          <a:stretch/>
        </p:blipFill>
        <p:spPr>
          <a:xfrm>
            <a:off x="9066663" y="2853231"/>
            <a:ext cx="1023582" cy="1943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8424" y="2006217"/>
            <a:ext cx="1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Baseline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136107" y="2006217"/>
            <a:ext cx="1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 hours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012072" y="2006217"/>
            <a:ext cx="126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 hours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402006" y="3630304"/>
            <a:ext cx="2620370" cy="136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30286" y="3616656"/>
            <a:ext cx="2620370" cy="136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60477" y="3383212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001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6842" y="3385484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001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35095" y="3374108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001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70" y="4796331"/>
            <a:ext cx="636880" cy="172193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1715069" y="5684595"/>
            <a:ext cx="0" cy="6070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637728" y="6285096"/>
            <a:ext cx="177421" cy="1702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2174543" y="5499929"/>
            <a:ext cx="76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38.3°</a:t>
            </a:r>
            <a:endParaRPr lang="en-GB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024" y="4758261"/>
            <a:ext cx="636880" cy="1721936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1">
            <a:off x="5591023" y="5646525"/>
            <a:ext cx="0" cy="6070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513682" y="6247026"/>
            <a:ext cx="177421" cy="1702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050497" y="5461859"/>
            <a:ext cx="76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38.1°</a:t>
            </a:r>
            <a:endParaRPr lang="en-GB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160" y="4785557"/>
            <a:ext cx="636880" cy="1721936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V="1">
            <a:off x="9485159" y="5673821"/>
            <a:ext cx="0" cy="6070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07818" y="6274322"/>
            <a:ext cx="177421" cy="1702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9944633" y="5489155"/>
            <a:ext cx="76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37.6°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43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64681"/>
              </p:ext>
            </p:extLst>
          </p:nvPr>
        </p:nvGraphicFramePr>
        <p:xfrm>
          <a:off x="838200" y="159312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617509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806161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6145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 (hours)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Temperature</a:t>
                      </a:r>
                      <a:r>
                        <a:rPr lang="en-GB" baseline="0" dirty="0" smtClean="0"/>
                        <a:t> (degrees)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1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38.3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38.1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3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37.6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55166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30764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Wide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615477"/>
              </p:ext>
            </p:extLst>
          </p:nvPr>
        </p:nvGraphicFramePr>
        <p:xfrm>
          <a:off x="838200" y="4402047"/>
          <a:ext cx="101073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826">
                  <a:extLst>
                    <a:ext uri="{9D8B030D-6E8A-4147-A177-3AD203B41FA5}">
                      <a16:colId xmlns:a16="http://schemas.microsoft.com/office/drawing/2014/main" val="1361750998"/>
                    </a:ext>
                  </a:extLst>
                </a:gridCol>
                <a:gridCol w="2526826">
                  <a:extLst>
                    <a:ext uri="{9D8B030D-6E8A-4147-A177-3AD203B41FA5}">
                      <a16:colId xmlns:a16="http://schemas.microsoft.com/office/drawing/2014/main" val="2580616123"/>
                    </a:ext>
                  </a:extLst>
                </a:gridCol>
                <a:gridCol w="2526826">
                  <a:extLst>
                    <a:ext uri="{9D8B030D-6E8A-4147-A177-3AD203B41FA5}">
                      <a16:colId xmlns:a16="http://schemas.microsoft.com/office/drawing/2014/main" val="4136145867"/>
                    </a:ext>
                  </a:extLst>
                </a:gridCol>
                <a:gridCol w="2526826">
                  <a:extLst>
                    <a:ext uri="{9D8B030D-6E8A-4147-A177-3AD203B41FA5}">
                      <a16:colId xmlns:a16="http://schemas.microsoft.com/office/drawing/2014/main" val="185086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Temperature_0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Temperature_6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Temperature_12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1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38.3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38.1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37.6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7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Reshape in 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packages to do this</a:t>
            </a:r>
          </a:p>
          <a:p>
            <a:endParaRPr lang="en-GB" dirty="0"/>
          </a:p>
          <a:p>
            <a:pPr lvl="1"/>
            <a:r>
              <a:rPr lang="en-GB" dirty="0" err="1"/>
              <a:t>t</a:t>
            </a:r>
            <a:r>
              <a:rPr lang="en-GB" dirty="0" err="1" smtClean="0"/>
              <a:t>idyr</a:t>
            </a:r>
            <a:r>
              <a:rPr lang="en-GB" dirty="0" smtClean="0"/>
              <a:t> – </a:t>
            </a:r>
            <a:r>
              <a:rPr lang="en-GB" dirty="0" err="1" smtClean="0"/>
              <a:t>pivot_longer</a:t>
            </a:r>
            <a:r>
              <a:rPr lang="en-GB" dirty="0" smtClean="0"/>
              <a:t> &amp; </a:t>
            </a:r>
            <a:r>
              <a:rPr lang="en-GB" dirty="0" err="1" smtClean="0"/>
              <a:t>pivot_wider</a:t>
            </a:r>
            <a:r>
              <a:rPr lang="en-GB" dirty="0" smtClean="0"/>
              <a:t> (formerly gather and spread)</a:t>
            </a:r>
          </a:p>
          <a:p>
            <a:pPr lvl="1"/>
            <a:r>
              <a:rPr lang="en-GB" dirty="0" smtClean="0"/>
              <a:t>reshape2 – melt and cast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55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Blood pressure data</a:t>
            </a:r>
          </a:p>
          <a:p>
            <a:pPr lvl="1"/>
            <a:r>
              <a:rPr lang="en-GB" dirty="0" smtClean="0"/>
              <a:t>120 people</a:t>
            </a:r>
          </a:p>
          <a:p>
            <a:pPr lvl="1"/>
            <a:r>
              <a:rPr lang="en-GB" dirty="0" smtClean="0"/>
              <a:t>Blood pressure data, “before” and “after” </a:t>
            </a:r>
            <a:r>
              <a:rPr lang="en-GB" dirty="0" smtClean="0"/>
              <a:t>an </a:t>
            </a:r>
            <a:r>
              <a:rPr lang="en-GB" dirty="0" smtClean="0"/>
              <a:t>intervention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200" y="3584664"/>
            <a:ext cx="9819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bplong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758AB"/>
                </a:solidFill>
                <a:effectLst/>
                <a:latin typeface="Consolas" panose="020B0609020204030204" pitchFamily="49" charset="0"/>
              </a:rPr>
              <a:t>foreign::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758AB"/>
                </a:solidFill>
                <a:effectLst/>
                <a:latin typeface="Consolas" panose="020B0609020204030204" pitchFamily="49" charset="0"/>
                <a:hlinkClick r:id="rId2"/>
              </a:rPr>
              <a:t>read.dta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794D"/>
                </a:solidFill>
                <a:effectLst/>
                <a:latin typeface="Consolas" panose="020B0609020204030204" pitchFamily="49" charset="0"/>
              </a:rPr>
              <a:t>'https://www.stata-press.com/data/r8/bplong.dta'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439" r="72097" b="40345"/>
          <a:stretch/>
        </p:blipFill>
        <p:spPr>
          <a:xfrm>
            <a:off x="2606722" y="354840"/>
            <a:ext cx="6311157" cy="562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Tidyr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pivot_wider</a:t>
            </a:r>
            <a:r>
              <a:rPr lang="en-GB" dirty="0" smtClean="0"/>
              <a:t> to convert the data from long to wide format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200" y="3252452"/>
            <a:ext cx="1037944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bpwide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bplong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758AB"/>
                </a:solidFill>
                <a:effectLst/>
                <a:latin typeface="Consolas" panose="020B0609020204030204" pitchFamily="49" charset="0"/>
                <a:hlinkClick r:id="rId2"/>
              </a:rPr>
              <a:t>pivot_wider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names_from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794D"/>
                </a:solidFill>
                <a:effectLst/>
                <a:latin typeface="Consolas" panose="020B0609020204030204" pitchFamily="49" charset="0"/>
              </a:rPr>
              <a:t>'when'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values_from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794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0794D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794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910" y="4435522"/>
            <a:ext cx="1733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New (wide) </a:t>
            </a:r>
            <a:r>
              <a:rPr lang="en-GB" dirty="0" err="1" smtClean="0"/>
              <a:t>dataframe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1310185" y="3780430"/>
            <a:ext cx="102358" cy="65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7552" y="5413779"/>
            <a:ext cx="1733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Original (long) </a:t>
            </a:r>
            <a:r>
              <a:rPr lang="en-GB" dirty="0" err="1" smtClean="0"/>
              <a:t>dataframe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2715904" y="3731885"/>
            <a:ext cx="118281" cy="168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42077" y="4435522"/>
            <a:ext cx="1733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Follow-up variable name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V="1">
            <a:off x="7708710" y="3678396"/>
            <a:ext cx="1" cy="75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20534" y="4435521"/>
            <a:ext cx="1733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Measured variable(s)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0604310" y="3704589"/>
            <a:ext cx="13649" cy="73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36242" y="4572832"/>
            <a:ext cx="12499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Function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H="1" flipV="1">
            <a:off x="4490113" y="3731885"/>
            <a:ext cx="71083" cy="84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0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483</Words>
  <Application>Microsoft Office PowerPoint</Application>
  <PresentationFormat>Widescreen</PresentationFormat>
  <Paragraphs>112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Office Theme</vt:lpstr>
      <vt:lpstr>Reshaping data using R</vt:lpstr>
      <vt:lpstr>Outline</vt:lpstr>
      <vt:lpstr>Reshaping</vt:lpstr>
      <vt:lpstr>Reshaping</vt:lpstr>
      <vt:lpstr>Long</vt:lpstr>
      <vt:lpstr>Reshape in R</vt:lpstr>
      <vt:lpstr>Example dataset</vt:lpstr>
      <vt:lpstr>PowerPoint Presentation</vt:lpstr>
      <vt:lpstr>Tidyr</vt:lpstr>
      <vt:lpstr>PowerPoint Presentation</vt:lpstr>
      <vt:lpstr>2 measured variables?</vt:lpstr>
      <vt:lpstr>PowerPoint Presentation</vt:lpstr>
      <vt:lpstr>Back to long</vt:lpstr>
      <vt:lpstr>PowerPoint Presentation</vt:lpstr>
      <vt:lpstr>Back to long</vt:lpstr>
      <vt:lpstr>PowerPoint Presentation</vt:lpstr>
      <vt:lpstr>Multiple variables</vt:lpstr>
      <vt:lpstr>Multiple variables</vt:lpstr>
      <vt:lpstr>reshape2</vt:lpstr>
      <vt:lpstr>reshape2</vt:lpstr>
      <vt:lpstr>reshape2</vt:lpstr>
      <vt:lpstr>Multiple variables</vt:lpstr>
      <vt:lpstr>Multiple variables</vt:lpstr>
      <vt:lpstr>Reshape2 – wide to long</vt:lpstr>
      <vt:lpstr>Multiple variables</vt:lpstr>
      <vt:lpstr>Multiple variables</vt:lpstr>
      <vt:lpstr>PowerPoint Presentation</vt:lpstr>
      <vt:lpstr>Learn more here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Reshaping data using R</dc:title>
  <dc:creator>James Gwinnutt</dc:creator>
  <cp:lastModifiedBy>James Gwinnutt</cp:lastModifiedBy>
  <cp:revision>27</cp:revision>
  <dcterms:created xsi:type="dcterms:W3CDTF">2021-02-19T14:43:46Z</dcterms:created>
  <dcterms:modified xsi:type="dcterms:W3CDTF">2021-02-25T15:38:26Z</dcterms:modified>
</cp:coreProperties>
</file>