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03"/>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449"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450" r:id="rId60"/>
    <p:sldId id="313" r:id="rId61"/>
    <p:sldId id="314" r:id="rId62"/>
    <p:sldId id="321" r:id="rId63"/>
    <p:sldId id="322" r:id="rId64"/>
    <p:sldId id="323" r:id="rId65"/>
    <p:sldId id="315" r:id="rId66"/>
    <p:sldId id="324" r:id="rId67"/>
    <p:sldId id="316" r:id="rId68"/>
    <p:sldId id="317" r:id="rId69"/>
    <p:sldId id="318" r:id="rId70"/>
    <p:sldId id="319" r:id="rId71"/>
    <p:sldId id="320" r:id="rId72"/>
    <p:sldId id="325" r:id="rId73"/>
    <p:sldId id="326" r:id="rId74"/>
    <p:sldId id="327" r:id="rId75"/>
    <p:sldId id="328" r:id="rId76"/>
    <p:sldId id="329" r:id="rId77"/>
    <p:sldId id="330" r:id="rId78"/>
    <p:sldId id="331" r:id="rId79"/>
    <p:sldId id="332" r:id="rId80"/>
    <p:sldId id="333" r:id="rId81"/>
    <p:sldId id="451"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452" r:id="rId118"/>
    <p:sldId id="369" r:id="rId119"/>
    <p:sldId id="370"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453"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54"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5" r:id="rId175"/>
    <p:sldId id="424" r:id="rId176"/>
    <p:sldId id="426" r:id="rId177"/>
    <p:sldId id="427" r:id="rId178"/>
    <p:sldId id="428" r:id="rId179"/>
    <p:sldId id="429" r:id="rId180"/>
    <p:sldId id="455"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56" r:id="rId201"/>
    <p:sldId id="457" r:id="rId20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89946" autoAdjust="0"/>
  </p:normalViewPr>
  <p:slideViewPr>
    <p:cSldViewPr snapToGrid="0">
      <p:cViewPr varScale="1">
        <p:scale>
          <a:sx n="60" d="100"/>
          <a:sy n="60" d="100"/>
        </p:scale>
        <p:origin x="9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18046E-DC0A-4AD6-8BFF-0CAC3B2C3595}" type="datetimeFigureOut">
              <a:rPr lang="tr-TR" smtClean="0"/>
              <a:t>3.10.2020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00F6F-90DF-4F08-AC4E-C2D756B247DE}" type="slidenum">
              <a:rPr lang="tr-TR" smtClean="0"/>
              <a:t>‹#›</a:t>
            </a:fld>
            <a:endParaRPr lang="tr-TR"/>
          </a:p>
        </p:txBody>
      </p:sp>
    </p:spTree>
    <p:extLst>
      <p:ext uri="{BB962C8B-B14F-4D97-AF65-F5344CB8AC3E}">
        <p14:creationId xmlns:p14="http://schemas.microsoft.com/office/powerpoint/2010/main" val="246153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82</a:t>
            </a:fld>
            <a:endParaRPr lang="tr-TR"/>
          </a:p>
        </p:txBody>
      </p:sp>
    </p:spTree>
    <p:extLst>
      <p:ext uri="{BB962C8B-B14F-4D97-AF65-F5344CB8AC3E}">
        <p14:creationId xmlns:p14="http://schemas.microsoft.com/office/powerpoint/2010/main" val="1538392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146</a:t>
            </a:fld>
            <a:endParaRPr lang="tr-TR"/>
          </a:p>
        </p:txBody>
      </p:sp>
    </p:spTree>
    <p:extLst>
      <p:ext uri="{BB962C8B-B14F-4D97-AF65-F5344CB8AC3E}">
        <p14:creationId xmlns:p14="http://schemas.microsoft.com/office/powerpoint/2010/main" val="3591289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147</a:t>
            </a:fld>
            <a:endParaRPr lang="tr-TR"/>
          </a:p>
        </p:txBody>
      </p:sp>
    </p:spTree>
    <p:extLst>
      <p:ext uri="{BB962C8B-B14F-4D97-AF65-F5344CB8AC3E}">
        <p14:creationId xmlns:p14="http://schemas.microsoft.com/office/powerpoint/2010/main" val="3494743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148</a:t>
            </a:fld>
            <a:endParaRPr lang="tr-TR"/>
          </a:p>
        </p:txBody>
      </p:sp>
    </p:spTree>
    <p:extLst>
      <p:ext uri="{BB962C8B-B14F-4D97-AF65-F5344CB8AC3E}">
        <p14:creationId xmlns:p14="http://schemas.microsoft.com/office/powerpoint/2010/main" val="719447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149</a:t>
            </a:fld>
            <a:endParaRPr lang="tr-TR"/>
          </a:p>
        </p:txBody>
      </p:sp>
    </p:spTree>
    <p:extLst>
      <p:ext uri="{BB962C8B-B14F-4D97-AF65-F5344CB8AC3E}">
        <p14:creationId xmlns:p14="http://schemas.microsoft.com/office/powerpoint/2010/main" val="3002722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150</a:t>
            </a:fld>
            <a:endParaRPr lang="tr-TR"/>
          </a:p>
        </p:txBody>
      </p:sp>
    </p:spTree>
    <p:extLst>
      <p:ext uri="{BB962C8B-B14F-4D97-AF65-F5344CB8AC3E}">
        <p14:creationId xmlns:p14="http://schemas.microsoft.com/office/powerpoint/2010/main" val="248644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151</a:t>
            </a:fld>
            <a:endParaRPr lang="tr-TR"/>
          </a:p>
        </p:txBody>
      </p:sp>
    </p:spTree>
    <p:extLst>
      <p:ext uri="{BB962C8B-B14F-4D97-AF65-F5344CB8AC3E}">
        <p14:creationId xmlns:p14="http://schemas.microsoft.com/office/powerpoint/2010/main" val="1266890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152</a:t>
            </a:fld>
            <a:endParaRPr lang="tr-TR"/>
          </a:p>
        </p:txBody>
      </p:sp>
    </p:spTree>
    <p:extLst>
      <p:ext uri="{BB962C8B-B14F-4D97-AF65-F5344CB8AC3E}">
        <p14:creationId xmlns:p14="http://schemas.microsoft.com/office/powerpoint/2010/main" val="2091846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153</a:t>
            </a:fld>
            <a:endParaRPr lang="tr-TR"/>
          </a:p>
        </p:txBody>
      </p:sp>
    </p:spTree>
    <p:extLst>
      <p:ext uri="{BB962C8B-B14F-4D97-AF65-F5344CB8AC3E}">
        <p14:creationId xmlns:p14="http://schemas.microsoft.com/office/powerpoint/2010/main" val="2149137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154</a:t>
            </a:fld>
            <a:endParaRPr lang="tr-TR"/>
          </a:p>
        </p:txBody>
      </p:sp>
    </p:spTree>
    <p:extLst>
      <p:ext uri="{BB962C8B-B14F-4D97-AF65-F5344CB8AC3E}">
        <p14:creationId xmlns:p14="http://schemas.microsoft.com/office/powerpoint/2010/main" val="2401055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155</a:t>
            </a:fld>
            <a:endParaRPr lang="tr-TR"/>
          </a:p>
        </p:txBody>
      </p:sp>
    </p:spTree>
    <p:extLst>
      <p:ext uri="{BB962C8B-B14F-4D97-AF65-F5344CB8AC3E}">
        <p14:creationId xmlns:p14="http://schemas.microsoft.com/office/powerpoint/2010/main" val="359696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135</a:t>
            </a:fld>
            <a:endParaRPr lang="tr-TR"/>
          </a:p>
        </p:txBody>
      </p:sp>
    </p:spTree>
    <p:extLst>
      <p:ext uri="{BB962C8B-B14F-4D97-AF65-F5344CB8AC3E}">
        <p14:creationId xmlns:p14="http://schemas.microsoft.com/office/powerpoint/2010/main" val="250389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156</a:t>
            </a:fld>
            <a:endParaRPr lang="tr-TR"/>
          </a:p>
        </p:txBody>
      </p:sp>
    </p:spTree>
    <p:extLst>
      <p:ext uri="{BB962C8B-B14F-4D97-AF65-F5344CB8AC3E}">
        <p14:creationId xmlns:p14="http://schemas.microsoft.com/office/powerpoint/2010/main" val="856664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157</a:t>
            </a:fld>
            <a:endParaRPr lang="tr-TR"/>
          </a:p>
        </p:txBody>
      </p:sp>
    </p:spTree>
    <p:extLst>
      <p:ext uri="{BB962C8B-B14F-4D97-AF65-F5344CB8AC3E}">
        <p14:creationId xmlns:p14="http://schemas.microsoft.com/office/powerpoint/2010/main" val="877303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158</a:t>
            </a:fld>
            <a:endParaRPr lang="tr-TR"/>
          </a:p>
        </p:txBody>
      </p:sp>
    </p:spTree>
    <p:extLst>
      <p:ext uri="{BB962C8B-B14F-4D97-AF65-F5344CB8AC3E}">
        <p14:creationId xmlns:p14="http://schemas.microsoft.com/office/powerpoint/2010/main" val="8879201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159</a:t>
            </a:fld>
            <a:endParaRPr lang="tr-TR"/>
          </a:p>
        </p:txBody>
      </p:sp>
    </p:spTree>
    <p:extLst>
      <p:ext uri="{BB962C8B-B14F-4D97-AF65-F5344CB8AC3E}">
        <p14:creationId xmlns:p14="http://schemas.microsoft.com/office/powerpoint/2010/main" val="48666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160</a:t>
            </a:fld>
            <a:endParaRPr lang="tr-TR"/>
          </a:p>
        </p:txBody>
      </p:sp>
    </p:spTree>
    <p:extLst>
      <p:ext uri="{BB962C8B-B14F-4D97-AF65-F5344CB8AC3E}">
        <p14:creationId xmlns:p14="http://schemas.microsoft.com/office/powerpoint/2010/main" val="2966173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162</a:t>
            </a:fld>
            <a:endParaRPr lang="tr-TR"/>
          </a:p>
        </p:txBody>
      </p:sp>
    </p:spTree>
    <p:extLst>
      <p:ext uri="{BB962C8B-B14F-4D97-AF65-F5344CB8AC3E}">
        <p14:creationId xmlns:p14="http://schemas.microsoft.com/office/powerpoint/2010/main" val="675848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163</a:t>
            </a:fld>
            <a:endParaRPr lang="tr-TR"/>
          </a:p>
        </p:txBody>
      </p:sp>
    </p:spTree>
    <p:extLst>
      <p:ext uri="{BB962C8B-B14F-4D97-AF65-F5344CB8AC3E}">
        <p14:creationId xmlns:p14="http://schemas.microsoft.com/office/powerpoint/2010/main" val="2413438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164</a:t>
            </a:fld>
            <a:endParaRPr lang="tr-TR"/>
          </a:p>
        </p:txBody>
      </p:sp>
    </p:spTree>
    <p:extLst>
      <p:ext uri="{BB962C8B-B14F-4D97-AF65-F5344CB8AC3E}">
        <p14:creationId xmlns:p14="http://schemas.microsoft.com/office/powerpoint/2010/main" val="3089552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166</a:t>
            </a:fld>
            <a:endParaRPr lang="tr-TR"/>
          </a:p>
        </p:txBody>
      </p:sp>
    </p:spTree>
    <p:extLst>
      <p:ext uri="{BB962C8B-B14F-4D97-AF65-F5344CB8AC3E}">
        <p14:creationId xmlns:p14="http://schemas.microsoft.com/office/powerpoint/2010/main" val="1029242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167</a:t>
            </a:fld>
            <a:endParaRPr lang="tr-TR"/>
          </a:p>
        </p:txBody>
      </p:sp>
    </p:spTree>
    <p:extLst>
      <p:ext uri="{BB962C8B-B14F-4D97-AF65-F5344CB8AC3E}">
        <p14:creationId xmlns:p14="http://schemas.microsoft.com/office/powerpoint/2010/main" val="1546813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139</a:t>
            </a:fld>
            <a:endParaRPr lang="tr-TR"/>
          </a:p>
        </p:txBody>
      </p:sp>
    </p:spTree>
    <p:extLst>
      <p:ext uri="{BB962C8B-B14F-4D97-AF65-F5344CB8AC3E}">
        <p14:creationId xmlns:p14="http://schemas.microsoft.com/office/powerpoint/2010/main" val="3387617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168</a:t>
            </a:fld>
            <a:endParaRPr lang="tr-TR"/>
          </a:p>
        </p:txBody>
      </p:sp>
    </p:spTree>
    <p:extLst>
      <p:ext uri="{BB962C8B-B14F-4D97-AF65-F5344CB8AC3E}">
        <p14:creationId xmlns:p14="http://schemas.microsoft.com/office/powerpoint/2010/main" val="36813291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169</a:t>
            </a:fld>
            <a:endParaRPr lang="tr-TR"/>
          </a:p>
        </p:txBody>
      </p:sp>
    </p:spTree>
    <p:extLst>
      <p:ext uri="{BB962C8B-B14F-4D97-AF65-F5344CB8AC3E}">
        <p14:creationId xmlns:p14="http://schemas.microsoft.com/office/powerpoint/2010/main" val="3270706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170</a:t>
            </a:fld>
            <a:endParaRPr lang="tr-TR"/>
          </a:p>
        </p:txBody>
      </p:sp>
    </p:spTree>
    <p:extLst>
      <p:ext uri="{BB962C8B-B14F-4D97-AF65-F5344CB8AC3E}">
        <p14:creationId xmlns:p14="http://schemas.microsoft.com/office/powerpoint/2010/main" val="1672020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172</a:t>
            </a:fld>
            <a:endParaRPr lang="tr-TR"/>
          </a:p>
        </p:txBody>
      </p:sp>
    </p:spTree>
    <p:extLst>
      <p:ext uri="{BB962C8B-B14F-4D97-AF65-F5344CB8AC3E}">
        <p14:creationId xmlns:p14="http://schemas.microsoft.com/office/powerpoint/2010/main" val="10768655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173</a:t>
            </a:fld>
            <a:endParaRPr lang="tr-TR"/>
          </a:p>
        </p:txBody>
      </p:sp>
    </p:spTree>
    <p:extLst>
      <p:ext uri="{BB962C8B-B14F-4D97-AF65-F5344CB8AC3E}">
        <p14:creationId xmlns:p14="http://schemas.microsoft.com/office/powerpoint/2010/main" val="23380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174</a:t>
            </a:fld>
            <a:endParaRPr lang="tr-TR"/>
          </a:p>
        </p:txBody>
      </p:sp>
    </p:spTree>
    <p:extLst>
      <p:ext uri="{BB962C8B-B14F-4D97-AF65-F5344CB8AC3E}">
        <p14:creationId xmlns:p14="http://schemas.microsoft.com/office/powerpoint/2010/main" val="3316012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175</a:t>
            </a:fld>
            <a:endParaRPr lang="tr-TR"/>
          </a:p>
        </p:txBody>
      </p:sp>
    </p:spTree>
    <p:extLst>
      <p:ext uri="{BB962C8B-B14F-4D97-AF65-F5344CB8AC3E}">
        <p14:creationId xmlns:p14="http://schemas.microsoft.com/office/powerpoint/2010/main" val="25017265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176</a:t>
            </a:fld>
            <a:endParaRPr lang="tr-TR"/>
          </a:p>
        </p:txBody>
      </p:sp>
    </p:spTree>
    <p:extLst>
      <p:ext uri="{BB962C8B-B14F-4D97-AF65-F5344CB8AC3E}">
        <p14:creationId xmlns:p14="http://schemas.microsoft.com/office/powerpoint/2010/main" val="19041413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177</a:t>
            </a:fld>
            <a:endParaRPr lang="tr-TR"/>
          </a:p>
        </p:txBody>
      </p:sp>
    </p:spTree>
    <p:extLst>
      <p:ext uri="{BB962C8B-B14F-4D97-AF65-F5344CB8AC3E}">
        <p14:creationId xmlns:p14="http://schemas.microsoft.com/office/powerpoint/2010/main" val="1600889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178</a:t>
            </a:fld>
            <a:endParaRPr lang="tr-TR"/>
          </a:p>
        </p:txBody>
      </p:sp>
    </p:spTree>
    <p:extLst>
      <p:ext uri="{BB962C8B-B14F-4D97-AF65-F5344CB8AC3E}">
        <p14:creationId xmlns:p14="http://schemas.microsoft.com/office/powerpoint/2010/main" val="1169394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140</a:t>
            </a:fld>
            <a:endParaRPr lang="tr-TR"/>
          </a:p>
        </p:txBody>
      </p:sp>
    </p:spTree>
    <p:extLst>
      <p:ext uri="{BB962C8B-B14F-4D97-AF65-F5344CB8AC3E}">
        <p14:creationId xmlns:p14="http://schemas.microsoft.com/office/powerpoint/2010/main" val="9704147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179</a:t>
            </a:fld>
            <a:endParaRPr lang="tr-TR"/>
          </a:p>
        </p:txBody>
      </p:sp>
    </p:spTree>
    <p:extLst>
      <p:ext uri="{BB962C8B-B14F-4D97-AF65-F5344CB8AC3E}">
        <p14:creationId xmlns:p14="http://schemas.microsoft.com/office/powerpoint/2010/main" val="19600601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181</a:t>
            </a:fld>
            <a:endParaRPr lang="tr-TR"/>
          </a:p>
        </p:txBody>
      </p:sp>
    </p:spTree>
    <p:extLst>
      <p:ext uri="{BB962C8B-B14F-4D97-AF65-F5344CB8AC3E}">
        <p14:creationId xmlns:p14="http://schemas.microsoft.com/office/powerpoint/2010/main" val="34148757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182</a:t>
            </a:fld>
            <a:endParaRPr lang="tr-TR"/>
          </a:p>
        </p:txBody>
      </p:sp>
    </p:spTree>
    <p:extLst>
      <p:ext uri="{BB962C8B-B14F-4D97-AF65-F5344CB8AC3E}">
        <p14:creationId xmlns:p14="http://schemas.microsoft.com/office/powerpoint/2010/main" val="29492670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183</a:t>
            </a:fld>
            <a:endParaRPr lang="tr-TR"/>
          </a:p>
        </p:txBody>
      </p:sp>
    </p:spTree>
    <p:extLst>
      <p:ext uri="{BB962C8B-B14F-4D97-AF65-F5344CB8AC3E}">
        <p14:creationId xmlns:p14="http://schemas.microsoft.com/office/powerpoint/2010/main" val="12373042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184</a:t>
            </a:fld>
            <a:endParaRPr lang="tr-TR"/>
          </a:p>
        </p:txBody>
      </p:sp>
    </p:spTree>
    <p:extLst>
      <p:ext uri="{BB962C8B-B14F-4D97-AF65-F5344CB8AC3E}">
        <p14:creationId xmlns:p14="http://schemas.microsoft.com/office/powerpoint/2010/main" val="32399818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185</a:t>
            </a:fld>
            <a:endParaRPr lang="tr-TR"/>
          </a:p>
        </p:txBody>
      </p:sp>
    </p:spTree>
    <p:extLst>
      <p:ext uri="{BB962C8B-B14F-4D97-AF65-F5344CB8AC3E}">
        <p14:creationId xmlns:p14="http://schemas.microsoft.com/office/powerpoint/2010/main" val="33102917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186</a:t>
            </a:fld>
            <a:endParaRPr lang="tr-TR"/>
          </a:p>
        </p:txBody>
      </p:sp>
    </p:spTree>
    <p:extLst>
      <p:ext uri="{BB962C8B-B14F-4D97-AF65-F5344CB8AC3E}">
        <p14:creationId xmlns:p14="http://schemas.microsoft.com/office/powerpoint/2010/main" val="18233670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187</a:t>
            </a:fld>
            <a:endParaRPr lang="tr-TR"/>
          </a:p>
        </p:txBody>
      </p:sp>
    </p:spTree>
    <p:extLst>
      <p:ext uri="{BB962C8B-B14F-4D97-AF65-F5344CB8AC3E}">
        <p14:creationId xmlns:p14="http://schemas.microsoft.com/office/powerpoint/2010/main" val="3667498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188</a:t>
            </a:fld>
            <a:endParaRPr lang="tr-TR"/>
          </a:p>
        </p:txBody>
      </p:sp>
    </p:spTree>
    <p:extLst>
      <p:ext uri="{BB962C8B-B14F-4D97-AF65-F5344CB8AC3E}">
        <p14:creationId xmlns:p14="http://schemas.microsoft.com/office/powerpoint/2010/main" val="30641621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189</a:t>
            </a:fld>
            <a:endParaRPr lang="tr-TR"/>
          </a:p>
        </p:txBody>
      </p:sp>
    </p:spTree>
    <p:extLst>
      <p:ext uri="{BB962C8B-B14F-4D97-AF65-F5344CB8AC3E}">
        <p14:creationId xmlns:p14="http://schemas.microsoft.com/office/powerpoint/2010/main" val="3776330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141</a:t>
            </a:fld>
            <a:endParaRPr lang="tr-TR"/>
          </a:p>
        </p:txBody>
      </p:sp>
    </p:spTree>
    <p:extLst>
      <p:ext uri="{BB962C8B-B14F-4D97-AF65-F5344CB8AC3E}">
        <p14:creationId xmlns:p14="http://schemas.microsoft.com/office/powerpoint/2010/main" val="1000047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190</a:t>
            </a:fld>
            <a:endParaRPr lang="tr-TR"/>
          </a:p>
        </p:txBody>
      </p:sp>
    </p:spTree>
    <p:extLst>
      <p:ext uri="{BB962C8B-B14F-4D97-AF65-F5344CB8AC3E}">
        <p14:creationId xmlns:p14="http://schemas.microsoft.com/office/powerpoint/2010/main" val="22355585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191</a:t>
            </a:fld>
            <a:endParaRPr lang="tr-TR"/>
          </a:p>
        </p:txBody>
      </p:sp>
    </p:spTree>
    <p:extLst>
      <p:ext uri="{BB962C8B-B14F-4D97-AF65-F5344CB8AC3E}">
        <p14:creationId xmlns:p14="http://schemas.microsoft.com/office/powerpoint/2010/main" val="2357672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192</a:t>
            </a:fld>
            <a:endParaRPr lang="tr-TR"/>
          </a:p>
        </p:txBody>
      </p:sp>
    </p:spTree>
    <p:extLst>
      <p:ext uri="{BB962C8B-B14F-4D97-AF65-F5344CB8AC3E}">
        <p14:creationId xmlns:p14="http://schemas.microsoft.com/office/powerpoint/2010/main" val="15218455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193</a:t>
            </a:fld>
            <a:endParaRPr lang="tr-TR"/>
          </a:p>
        </p:txBody>
      </p:sp>
    </p:spTree>
    <p:extLst>
      <p:ext uri="{BB962C8B-B14F-4D97-AF65-F5344CB8AC3E}">
        <p14:creationId xmlns:p14="http://schemas.microsoft.com/office/powerpoint/2010/main" val="29654487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194</a:t>
            </a:fld>
            <a:endParaRPr lang="tr-TR"/>
          </a:p>
        </p:txBody>
      </p:sp>
    </p:spTree>
    <p:extLst>
      <p:ext uri="{BB962C8B-B14F-4D97-AF65-F5344CB8AC3E}">
        <p14:creationId xmlns:p14="http://schemas.microsoft.com/office/powerpoint/2010/main" val="2489531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195</a:t>
            </a:fld>
            <a:endParaRPr lang="tr-TR"/>
          </a:p>
        </p:txBody>
      </p:sp>
    </p:spTree>
    <p:extLst>
      <p:ext uri="{BB962C8B-B14F-4D97-AF65-F5344CB8AC3E}">
        <p14:creationId xmlns:p14="http://schemas.microsoft.com/office/powerpoint/2010/main" val="9170403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196</a:t>
            </a:fld>
            <a:endParaRPr lang="tr-TR"/>
          </a:p>
        </p:txBody>
      </p:sp>
    </p:spTree>
    <p:extLst>
      <p:ext uri="{BB962C8B-B14F-4D97-AF65-F5344CB8AC3E}">
        <p14:creationId xmlns:p14="http://schemas.microsoft.com/office/powerpoint/2010/main" val="22599991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197</a:t>
            </a:fld>
            <a:endParaRPr lang="tr-TR"/>
          </a:p>
        </p:txBody>
      </p:sp>
    </p:spTree>
    <p:extLst>
      <p:ext uri="{BB962C8B-B14F-4D97-AF65-F5344CB8AC3E}">
        <p14:creationId xmlns:p14="http://schemas.microsoft.com/office/powerpoint/2010/main" val="14971309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198</a:t>
            </a:fld>
            <a:endParaRPr lang="tr-TR"/>
          </a:p>
        </p:txBody>
      </p:sp>
    </p:spTree>
    <p:extLst>
      <p:ext uri="{BB962C8B-B14F-4D97-AF65-F5344CB8AC3E}">
        <p14:creationId xmlns:p14="http://schemas.microsoft.com/office/powerpoint/2010/main" val="29398136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199</a:t>
            </a:fld>
            <a:endParaRPr lang="tr-TR"/>
          </a:p>
        </p:txBody>
      </p:sp>
    </p:spTree>
    <p:extLst>
      <p:ext uri="{BB962C8B-B14F-4D97-AF65-F5344CB8AC3E}">
        <p14:creationId xmlns:p14="http://schemas.microsoft.com/office/powerpoint/2010/main" val="3727707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142</a:t>
            </a:fld>
            <a:endParaRPr lang="tr-TR"/>
          </a:p>
        </p:txBody>
      </p:sp>
    </p:spTree>
    <p:extLst>
      <p:ext uri="{BB962C8B-B14F-4D97-AF65-F5344CB8AC3E}">
        <p14:creationId xmlns:p14="http://schemas.microsoft.com/office/powerpoint/2010/main" val="564605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200</a:t>
            </a:fld>
            <a:endParaRPr lang="tr-TR"/>
          </a:p>
        </p:txBody>
      </p:sp>
    </p:spTree>
    <p:extLst>
      <p:ext uri="{BB962C8B-B14F-4D97-AF65-F5344CB8AC3E}">
        <p14:creationId xmlns:p14="http://schemas.microsoft.com/office/powerpoint/2010/main" val="4340036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201</a:t>
            </a:fld>
            <a:endParaRPr lang="tr-TR"/>
          </a:p>
        </p:txBody>
      </p:sp>
    </p:spTree>
    <p:extLst>
      <p:ext uri="{BB962C8B-B14F-4D97-AF65-F5344CB8AC3E}">
        <p14:creationId xmlns:p14="http://schemas.microsoft.com/office/powerpoint/2010/main" val="2318233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143</a:t>
            </a:fld>
            <a:endParaRPr lang="tr-TR"/>
          </a:p>
        </p:txBody>
      </p:sp>
    </p:spTree>
    <p:extLst>
      <p:ext uri="{BB962C8B-B14F-4D97-AF65-F5344CB8AC3E}">
        <p14:creationId xmlns:p14="http://schemas.microsoft.com/office/powerpoint/2010/main" val="4062115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144</a:t>
            </a:fld>
            <a:endParaRPr lang="tr-TR"/>
          </a:p>
        </p:txBody>
      </p:sp>
    </p:spTree>
    <p:extLst>
      <p:ext uri="{BB962C8B-B14F-4D97-AF65-F5344CB8AC3E}">
        <p14:creationId xmlns:p14="http://schemas.microsoft.com/office/powerpoint/2010/main" val="92012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D00F6F-90DF-4F08-AC4E-C2D756B247DE}" type="slidenum">
              <a:rPr lang="tr-TR" smtClean="0"/>
              <a:t>145</a:t>
            </a:fld>
            <a:endParaRPr lang="tr-TR"/>
          </a:p>
        </p:txBody>
      </p:sp>
    </p:spTree>
    <p:extLst>
      <p:ext uri="{BB962C8B-B14F-4D97-AF65-F5344CB8AC3E}">
        <p14:creationId xmlns:p14="http://schemas.microsoft.com/office/powerpoint/2010/main" val="1185765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3FAFDD8A-A9A4-4F69-8CD6-7A27483BB53C}" type="datetimeFigureOut">
              <a:rPr lang="tr-TR" smtClean="0"/>
              <a:t>3.10.2020</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256702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FAFDD8A-A9A4-4F69-8CD6-7A27483BB53C}" type="datetimeFigureOut">
              <a:rPr lang="tr-TR" smtClean="0"/>
              <a:t>3.10.2020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4138344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FAFDD8A-A9A4-4F69-8CD6-7A27483BB53C}"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1019308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FAFDD8A-A9A4-4F69-8CD6-7A27483BB53C}"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796644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FAFDD8A-A9A4-4F69-8CD6-7A27483BB53C}"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24706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FAFDD8A-A9A4-4F69-8CD6-7A27483BB53C}"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2294442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FAFDD8A-A9A4-4F69-8CD6-7A27483BB53C}"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1352724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3FAFDD8A-A9A4-4F69-8CD6-7A27483BB53C}"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1343160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3FAFDD8A-A9A4-4F69-8CD6-7A27483BB53C}"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231388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3FAFDD8A-A9A4-4F69-8CD6-7A27483BB53C}"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70464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FAFDD8A-A9A4-4F69-8CD6-7A27483BB53C}"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194671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3FAFDD8A-A9A4-4F69-8CD6-7A27483BB53C}" type="datetimeFigureOut">
              <a:rPr lang="tr-TR" smtClean="0"/>
              <a:t>3.10.2020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309815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3FAFDD8A-A9A4-4F69-8CD6-7A27483BB53C}" type="datetimeFigureOut">
              <a:rPr lang="tr-TR" smtClean="0"/>
              <a:t>3.10.2020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869589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3FAFDD8A-A9A4-4F69-8CD6-7A27483BB53C}" type="datetimeFigureOut">
              <a:rPr lang="tr-TR" smtClean="0"/>
              <a:t>3.10.2020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274856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FDD8A-A9A4-4F69-8CD6-7A27483BB53C}" type="datetimeFigureOut">
              <a:rPr lang="tr-TR" smtClean="0"/>
              <a:t>3.10.2020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194992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FAFDD8A-A9A4-4F69-8CD6-7A27483BB53C}" type="datetimeFigureOut">
              <a:rPr lang="tr-TR" smtClean="0"/>
              <a:t>3.10.2020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4139534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FAFDD8A-A9A4-4F69-8CD6-7A27483BB53C}" type="datetimeFigureOut">
              <a:rPr lang="tr-TR" smtClean="0"/>
              <a:t>3.10.2020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E97D7F-5542-4B0A-ABCA-761CC1192B4C}" type="slidenum">
              <a:rPr lang="tr-TR" smtClean="0"/>
              <a:t>‹#›</a:t>
            </a:fld>
            <a:endParaRPr lang="tr-TR"/>
          </a:p>
        </p:txBody>
      </p:sp>
    </p:spTree>
    <p:extLst>
      <p:ext uri="{BB962C8B-B14F-4D97-AF65-F5344CB8AC3E}">
        <p14:creationId xmlns:p14="http://schemas.microsoft.com/office/powerpoint/2010/main" val="193353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AFDD8A-A9A4-4F69-8CD6-7A27483BB53C}" type="datetimeFigureOut">
              <a:rPr lang="tr-TR" smtClean="0"/>
              <a:t>3.10.2020</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E97D7F-5542-4B0A-ABCA-761CC1192B4C}" type="slidenum">
              <a:rPr lang="tr-TR" smtClean="0"/>
              <a:t>‹#›</a:t>
            </a:fld>
            <a:endParaRPr lang="tr-TR"/>
          </a:p>
        </p:txBody>
      </p:sp>
    </p:spTree>
    <p:extLst>
      <p:ext uri="{BB962C8B-B14F-4D97-AF65-F5344CB8AC3E}">
        <p14:creationId xmlns:p14="http://schemas.microsoft.com/office/powerpoint/2010/main" val="305730467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28400" y="954158"/>
            <a:ext cx="8574622" cy="3042110"/>
          </a:xfrm>
        </p:spPr>
        <p:txBody>
          <a:bodyPr>
            <a:normAutofit/>
          </a:bodyPr>
          <a:lstStyle/>
          <a:p>
            <a:pPr algn="ctr"/>
            <a:r>
              <a:rPr lang="tr-TR" sz="3600" dirty="0" smtClean="0">
                <a:latin typeface="Book Antiqua" panose="02040602050305030304" pitchFamily="18" charset="0"/>
              </a:rPr>
              <a:t>Ayrık Matematik ve Uygulamaları</a:t>
            </a:r>
            <a:br>
              <a:rPr lang="tr-TR" sz="3600" dirty="0" smtClean="0">
                <a:latin typeface="Book Antiqua" panose="02040602050305030304" pitchFamily="18" charset="0"/>
              </a:rPr>
            </a:br>
            <a:r>
              <a:rPr lang="tr-TR" sz="3600" dirty="0" smtClean="0">
                <a:latin typeface="Book Antiqua" panose="02040602050305030304" pitchFamily="18" charset="0"/>
              </a:rPr>
              <a:t>Bölüm 1 – Temeller: Mantık ve İspatlar</a:t>
            </a:r>
            <a:br>
              <a:rPr lang="tr-TR" sz="3600" dirty="0" smtClean="0">
                <a:latin typeface="Book Antiqua" panose="02040602050305030304" pitchFamily="18" charset="0"/>
              </a:rPr>
            </a:br>
            <a:r>
              <a:rPr lang="tr-TR" sz="3600" dirty="0" smtClean="0">
                <a:latin typeface="Book Antiqua" panose="02040602050305030304" pitchFamily="18" charset="0"/>
              </a:rPr>
              <a:t>7. Baskı</a:t>
            </a:r>
            <a:br>
              <a:rPr lang="tr-TR" sz="3600" dirty="0" smtClean="0">
                <a:latin typeface="Book Antiqua" panose="02040602050305030304" pitchFamily="18" charset="0"/>
              </a:rPr>
            </a:br>
            <a:r>
              <a:rPr lang="en-US" altLang="zh-TW" sz="3600" dirty="0">
                <a:latin typeface="Book Antiqua" panose="02040602050305030304" pitchFamily="18" charset="0"/>
                <a:ea typeface="新細明體" pitchFamily="18" charset="-120"/>
              </a:rPr>
              <a:t>Kenneth </a:t>
            </a:r>
            <a:r>
              <a:rPr lang="en-US" altLang="zh-TW" sz="3600" dirty="0" smtClean="0">
                <a:latin typeface="Book Antiqua" panose="02040602050305030304" pitchFamily="18" charset="0"/>
                <a:ea typeface="新細明體" pitchFamily="18" charset="-120"/>
              </a:rPr>
              <a:t>Rosen</a:t>
            </a:r>
            <a:r>
              <a:rPr lang="en-US" altLang="zh-TW" sz="3600" dirty="0">
                <a:ea typeface="新細明體" pitchFamily="18" charset="-120"/>
              </a:rPr>
              <a:t/>
            </a:r>
            <a:br>
              <a:rPr lang="en-US" altLang="zh-TW" sz="3600" dirty="0">
                <a:ea typeface="新細明體" pitchFamily="18" charset="-120"/>
              </a:rPr>
            </a:br>
            <a:endParaRPr lang="tr-TR" sz="3600" dirty="0">
              <a:latin typeface="Book Antiqua" panose="02040602050305030304" pitchFamily="18" charset="0"/>
            </a:endParaRPr>
          </a:p>
        </p:txBody>
      </p:sp>
    </p:spTree>
    <p:extLst>
      <p:ext uri="{BB962C8B-B14F-4D97-AF65-F5344CB8AC3E}">
        <p14:creationId xmlns:p14="http://schemas.microsoft.com/office/powerpoint/2010/main" val="573070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Önermeler</a:t>
            </a:r>
            <a:r>
              <a:rPr lang="tr-TR" dirty="0"/>
              <a:t/>
            </a:r>
            <a:br>
              <a:rPr lang="tr-TR" dirty="0"/>
            </a:br>
            <a:endParaRPr lang="tr-TR" dirty="0">
              <a:solidFill>
                <a:srgbClr val="002060"/>
              </a:solidFill>
            </a:endParaRP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2881817359"/>
              </p:ext>
            </p:extLst>
          </p:nvPr>
        </p:nvGraphicFramePr>
        <p:xfrm>
          <a:off x="3953351" y="3671132"/>
          <a:ext cx="4200940" cy="2816220"/>
        </p:xfrm>
        <a:graphic>
          <a:graphicData uri="http://schemas.openxmlformats.org/drawingml/2006/table">
            <a:tbl>
              <a:tblPr firstRow="1" bandRow="1">
                <a:tableStyleId>{9D7B26C5-4107-4FEC-AEDC-1716B250A1EF}</a:tableStyleId>
              </a:tblPr>
              <a:tblGrid>
                <a:gridCol w="1050235">
                  <a:extLst>
                    <a:ext uri="{9D8B030D-6E8A-4147-A177-3AD203B41FA5}">
                      <a16:colId xmlns:a16="http://schemas.microsoft.com/office/drawing/2014/main" val="20000"/>
                    </a:ext>
                  </a:extLst>
                </a:gridCol>
                <a:gridCol w="1050235">
                  <a:extLst>
                    <a:ext uri="{9D8B030D-6E8A-4147-A177-3AD203B41FA5}">
                      <a16:colId xmlns:a16="http://schemas.microsoft.com/office/drawing/2014/main" val="20001"/>
                    </a:ext>
                  </a:extLst>
                </a:gridCol>
                <a:gridCol w="2100470">
                  <a:extLst>
                    <a:ext uri="{9D8B030D-6E8A-4147-A177-3AD203B41FA5}">
                      <a16:colId xmlns:a16="http://schemas.microsoft.com/office/drawing/2014/main" val="20002"/>
                    </a:ext>
                  </a:extLst>
                </a:gridCol>
              </a:tblGrid>
              <a:tr h="435228">
                <a:tc gridSpan="3">
                  <a:txBody>
                    <a:bodyPr/>
                    <a:lstStyle/>
                    <a:p>
                      <a:pPr marL="0" algn="ctr" defTabSz="457200" rtl="0" eaLnBrk="1" latinLnBrk="0" hangingPunct="1"/>
                      <a:r>
                        <a:rPr lang="tr-TR" sz="1800" b="1" kern="1200" dirty="0" smtClean="0">
                          <a:solidFill>
                            <a:schemeClr val="accent6">
                              <a:lumMod val="50000"/>
                            </a:schemeClr>
                          </a:solidFill>
                          <a:latin typeface="+mn-lt"/>
                          <a:ea typeface="+mn-ea"/>
                          <a:cs typeface="+mn-cs"/>
                        </a:rPr>
                        <a:t>Tablo 2 Birleştirme Operatörünün Doğruluk Tablosu</a:t>
                      </a:r>
                      <a:endParaRPr lang="tr-TR" sz="1800" b="1" kern="1200" dirty="0">
                        <a:solidFill>
                          <a:schemeClr val="accent6">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5228">
                <a:tc>
                  <a:txBody>
                    <a:bodyPr/>
                    <a:lstStyle/>
                    <a:p>
                      <a:pPr algn="ctr"/>
                      <a:r>
                        <a:rPr lang="tr-TR" i="1" dirty="0" smtClean="0"/>
                        <a:t>p</a:t>
                      </a:r>
                      <a:endParaRPr lang="tr-TR"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smtClean="0"/>
                        <a:t>q</a:t>
                      </a:r>
                      <a:endParaRPr lang="tr-TR"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i="1" dirty="0" smtClean="0">
                          <a:ln w="0"/>
                          <a:solidFill>
                            <a:schemeClr val="tx1"/>
                          </a:solidFill>
                        </a:rPr>
                        <a:t>p</a:t>
                      </a:r>
                      <a:r>
                        <a:rPr lang="tr-TR" sz="1800" dirty="0" smtClean="0">
                          <a:ln w="0"/>
                          <a:solidFill>
                            <a:schemeClr val="tx1"/>
                          </a:solidFill>
                        </a:rPr>
                        <a:t> ˄ </a:t>
                      </a:r>
                      <a:r>
                        <a:rPr lang="tr-TR" sz="1800" i="1" dirty="0" smtClean="0">
                          <a:ln w="0"/>
                          <a:solidFill>
                            <a:schemeClr val="tx1"/>
                          </a:solidFill>
                        </a:rPr>
                        <a:t>q</a:t>
                      </a:r>
                      <a:r>
                        <a:rPr lang="tr-TR" sz="1800" dirty="0" smtClean="0">
                          <a:ln w="0"/>
                          <a:solidFill>
                            <a:schemeClr val="tx1"/>
                          </a:solidFill>
                        </a:rPr>
                        <a:t> </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5228">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5228">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5228">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5228">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Metin kutusu 3"/>
          <p:cNvSpPr txBox="1"/>
          <p:nvPr/>
        </p:nvSpPr>
        <p:spPr>
          <a:xfrm>
            <a:off x="1524065" y="1362685"/>
            <a:ext cx="10018714" cy="1600438"/>
          </a:xfrm>
          <a:prstGeom prst="rect">
            <a:avLst/>
          </a:prstGeom>
          <a:solidFill>
            <a:schemeClr val="bg2">
              <a:lumMod val="50000"/>
            </a:schemeClr>
          </a:solidFill>
        </p:spPr>
        <p:txBody>
          <a:bodyPr wrap="square" rtlCol="0">
            <a:spAutoFit/>
          </a:bodyPr>
          <a:lstStyle/>
          <a:p>
            <a:pPr algn="just"/>
            <a:r>
              <a:rPr lang="tr-TR" sz="2000" dirty="0" smtClean="0">
                <a:ln w="0"/>
                <a:solidFill>
                  <a:schemeClr val="bg1"/>
                </a:solidFill>
              </a:rPr>
              <a:t>Tanım 2: </a:t>
            </a:r>
            <a:r>
              <a:rPr lang="tr-TR" sz="2000" i="1" dirty="0" smtClean="0">
                <a:ln w="0"/>
                <a:solidFill>
                  <a:schemeClr val="bg1"/>
                </a:solidFill>
              </a:rPr>
              <a:t>p</a:t>
            </a:r>
            <a:r>
              <a:rPr lang="tr-TR" sz="2000" dirty="0" smtClean="0">
                <a:ln w="0"/>
                <a:solidFill>
                  <a:schemeClr val="bg1"/>
                </a:solidFill>
              </a:rPr>
              <a:t> ve </a:t>
            </a:r>
            <a:r>
              <a:rPr lang="tr-TR" sz="2000" i="1" dirty="0" smtClean="0">
                <a:ln w="0"/>
                <a:solidFill>
                  <a:schemeClr val="bg1"/>
                </a:solidFill>
              </a:rPr>
              <a:t>q</a:t>
            </a:r>
            <a:r>
              <a:rPr lang="tr-TR" sz="2000" dirty="0" smtClean="0">
                <a:ln w="0"/>
                <a:solidFill>
                  <a:schemeClr val="bg1"/>
                </a:solidFill>
              </a:rPr>
              <a:t> iki önerme olsun. </a:t>
            </a:r>
            <a:r>
              <a:rPr lang="tr-TR" sz="2000" i="1" dirty="0" smtClean="0">
                <a:ln w="0"/>
                <a:solidFill>
                  <a:schemeClr val="bg1"/>
                </a:solidFill>
              </a:rPr>
              <a:t>p</a:t>
            </a:r>
            <a:r>
              <a:rPr lang="tr-TR" sz="2000" dirty="0" smtClean="0">
                <a:ln w="0"/>
                <a:solidFill>
                  <a:schemeClr val="bg1"/>
                </a:solidFill>
              </a:rPr>
              <a:t> ve </a:t>
            </a:r>
            <a:r>
              <a:rPr lang="tr-TR" sz="2000" i="1" dirty="0" err="1" smtClean="0">
                <a:ln w="0"/>
                <a:solidFill>
                  <a:schemeClr val="bg1"/>
                </a:solidFill>
              </a:rPr>
              <a:t>q</a:t>
            </a:r>
            <a:r>
              <a:rPr lang="tr-TR" sz="2000" dirty="0" err="1" smtClean="0">
                <a:ln w="0"/>
                <a:solidFill>
                  <a:schemeClr val="bg1"/>
                </a:solidFill>
              </a:rPr>
              <a:t>’nun</a:t>
            </a:r>
            <a:r>
              <a:rPr lang="tr-TR" sz="2000" dirty="0" smtClean="0">
                <a:ln w="0"/>
                <a:solidFill>
                  <a:schemeClr val="bg1"/>
                </a:solidFill>
              </a:rPr>
              <a:t> </a:t>
            </a:r>
            <a:r>
              <a:rPr lang="tr-TR" sz="2000" i="1" dirty="0" smtClean="0">
                <a:ln w="0"/>
                <a:solidFill>
                  <a:schemeClr val="bg1"/>
                </a:solidFill>
              </a:rPr>
              <a:t>p</a:t>
            </a:r>
            <a:r>
              <a:rPr lang="tr-TR" sz="2000" dirty="0" smtClean="0">
                <a:ln w="0"/>
                <a:solidFill>
                  <a:schemeClr val="bg1"/>
                </a:solidFill>
              </a:rPr>
              <a:t> ˄ </a:t>
            </a:r>
            <a:r>
              <a:rPr lang="tr-TR" sz="2000" i="1" dirty="0" smtClean="0">
                <a:ln w="0"/>
                <a:solidFill>
                  <a:schemeClr val="bg1"/>
                </a:solidFill>
              </a:rPr>
              <a:t>q</a:t>
            </a:r>
            <a:r>
              <a:rPr lang="tr-TR" sz="2000" dirty="0" smtClean="0">
                <a:ln w="0"/>
                <a:solidFill>
                  <a:schemeClr val="bg1"/>
                </a:solidFill>
              </a:rPr>
              <a:t> şeklinde gösterilen </a:t>
            </a:r>
            <a:r>
              <a:rPr lang="tr-TR" sz="2000" i="1" dirty="0" smtClean="0">
                <a:ln w="0"/>
                <a:solidFill>
                  <a:schemeClr val="bg1"/>
                </a:solidFill>
              </a:rPr>
              <a:t>birleştirme</a:t>
            </a:r>
            <a:r>
              <a:rPr lang="tr-TR" sz="2000" dirty="0" smtClean="0">
                <a:ln w="0"/>
                <a:solidFill>
                  <a:schemeClr val="bg1"/>
                </a:solidFill>
              </a:rPr>
              <a:t> operatörü </a:t>
            </a:r>
            <a:r>
              <a:rPr lang="en-US" sz="2000" dirty="0" smtClean="0">
                <a:solidFill>
                  <a:schemeClr val="bg1"/>
                </a:solidFill>
                <a:ea typeface="Calibri" panose="020F0502020204030204" pitchFamily="34" charset="0"/>
              </a:rPr>
              <a:t>“</a:t>
            </a:r>
            <a:r>
              <a:rPr lang="tr-TR" sz="2000" i="1" dirty="0" smtClean="0">
                <a:ln w="0"/>
                <a:solidFill>
                  <a:schemeClr val="bg1"/>
                </a:solidFill>
              </a:rPr>
              <a:t>p </a:t>
            </a:r>
            <a:r>
              <a:rPr lang="tr-TR" sz="2000" dirty="0" smtClean="0">
                <a:ln w="0"/>
                <a:solidFill>
                  <a:schemeClr val="bg1"/>
                </a:solidFill>
              </a:rPr>
              <a:t>ve </a:t>
            </a:r>
            <a:r>
              <a:rPr lang="tr-TR" sz="2000" i="1" dirty="0" smtClean="0">
                <a:ln w="0"/>
                <a:solidFill>
                  <a:schemeClr val="bg1"/>
                </a:solidFill>
              </a:rPr>
              <a:t>q</a:t>
            </a:r>
            <a:r>
              <a:rPr lang="en-US" sz="2000" dirty="0" smtClean="0">
                <a:solidFill>
                  <a:schemeClr val="bg1"/>
                </a:solidFill>
                <a:ea typeface="Calibri" panose="020F0502020204030204" pitchFamily="34" charset="0"/>
              </a:rPr>
              <a:t>”</a:t>
            </a:r>
            <a:r>
              <a:rPr lang="tr-TR" sz="2000" dirty="0" smtClean="0">
                <a:solidFill>
                  <a:schemeClr val="bg1"/>
                </a:solidFill>
                <a:ea typeface="Calibri" panose="020F0502020204030204" pitchFamily="34" charset="0"/>
              </a:rPr>
              <a:t> önermesi olarak tanımlanır. </a:t>
            </a:r>
            <a:r>
              <a:rPr lang="tr-TR" sz="2000" i="1" dirty="0">
                <a:ln w="0"/>
                <a:solidFill>
                  <a:schemeClr val="bg1"/>
                </a:solidFill>
              </a:rPr>
              <a:t>p</a:t>
            </a:r>
            <a:r>
              <a:rPr lang="tr-TR" sz="2000" dirty="0">
                <a:ln w="0"/>
                <a:solidFill>
                  <a:schemeClr val="bg1"/>
                </a:solidFill>
              </a:rPr>
              <a:t> ˄ </a:t>
            </a:r>
            <a:r>
              <a:rPr lang="tr-TR" sz="2000" i="1" dirty="0">
                <a:ln w="0"/>
                <a:solidFill>
                  <a:schemeClr val="bg1"/>
                </a:solidFill>
              </a:rPr>
              <a:t>q</a:t>
            </a:r>
            <a:r>
              <a:rPr lang="tr-TR" sz="2000" dirty="0">
                <a:ln w="0"/>
                <a:solidFill>
                  <a:schemeClr val="bg1"/>
                </a:solidFill>
              </a:rPr>
              <a:t> </a:t>
            </a:r>
            <a:r>
              <a:rPr lang="tr-TR" sz="2000" dirty="0" smtClean="0">
                <a:ln w="0"/>
                <a:solidFill>
                  <a:schemeClr val="bg1"/>
                </a:solidFill>
              </a:rPr>
              <a:t> birleştirme sonucu </a:t>
            </a:r>
            <a:r>
              <a:rPr lang="tr-TR" sz="2000" i="1" dirty="0" smtClean="0">
                <a:ln w="0"/>
                <a:solidFill>
                  <a:schemeClr val="bg1"/>
                </a:solidFill>
              </a:rPr>
              <a:t>p</a:t>
            </a:r>
            <a:r>
              <a:rPr lang="tr-TR" sz="2000" dirty="0" smtClean="0">
                <a:ln w="0"/>
                <a:solidFill>
                  <a:schemeClr val="bg1"/>
                </a:solidFill>
              </a:rPr>
              <a:t> ve </a:t>
            </a:r>
            <a:r>
              <a:rPr lang="tr-TR" sz="2000" i="1" dirty="0" err="1" smtClean="0">
                <a:ln w="0"/>
                <a:solidFill>
                  <a:schemeClr val="bg1"/>
                </a:solidFill>
              </a:rPr>
              <a:t>q</a:t>
            </a:r>
            <a:r>
              <a:rPr lang="tr-TR" sz="2000" dirty="0" err="1" smtClean="0">
                <a:ln w="0"/>
                <a:solidFill>
                  <a:schemeClr val="bg1"/>
                </a:solidFill>
              </a:rPr>
              <a:t>’nun</a:t>
            </a:r>
            <a:r>
              <a:rPr lang="tr-TR" sz="2000" dirty="0" smtClean="0">
                <a:ln w="0"/>
                <a:solidFill>
                  <a:schemeClr val="bg1"/>
                </a:solidFill>
              </a:rPr>
              <a:t> her ikisi de doğru olduğunda doğru, diğer durumlarda yanlıştır. </a:t>
            </a:r>
            <a:endParaRPr lang="tr-TR" sz="2000" dirty="0">
              <a:solidFill>
                <a:schemeClr val="bg1"/>
              </a:solidFill>
              <a:ea typeface="Calibri" panose="020F0502020204030204" pitchFamily="34" charset="0"/>
            </a:endParaRPr>
          </a:p>
          <a:p>
            <a:pPr algn="just"/>
            <a:endParaRPr lang="tr-TR" sz="2000" b="1" dirty="0" smtClean="0">
              <a:ln w="0"/>
              <a:solidFill>
                <a:schemeClr val="bg1"/>
              </a:solidFill>
              <a:effectLst>
                <a:outerShdw blurRad="38100" dist="19050" dir="2700000" algn="tl" rotWithShape="0">
                  <a:schemeClr val="dk1">
                    <a:alpha val="40000"/>
                  </a:schemeClr>
                </a:outerShdw>
              </a:effectLst>
            </a:endParaRPr>
          </a:p>
          <a:p>
            <a:endParaRPr lang="tr-TR" b="1" dirty="0">
              <a:ln w="22225">
                <a:solidFill>
                  <a:schemeClr val="accent2"/>
                </a:solidFill>
                <a:prstDash val="solid"/>
              </a:ln>
              <a:solidFill>
                <a:schemeClr val="bg1"/>
              </a:solidFill>
            </a:endParaRPr>
          </a:p>
        </p:txBody>
      </p:sp>
      <p:sp>
        <p:nvSpPr>
          <p:cNvPr id="6" name="Metin kutusu 5"/>
          <p:cNvSpPr txBox="1"/>
          <p:nvPr/>
        </p:nvSpPr>
        <p:spPr>
          <a:xfrm>
            <a:off x="1524065" y="3242447"/>
            <a:ext cx="9978958" cy="3139321"/>
          </a:xfrm>
          <a:prstGeom prst="rect">
            <a:avLst/>
          </a:prstGeom>
          <a:noFill/>
        </p:spPr>
        <p:txBody>
          <a:bodyPr wrap="square" rtlCol="0">
            <a:spAutoFit/>
          </a:bodyPr>
          <a:lstStyle/>
          <a:p>
            <a:r>
              <a:rPr lang="tr-TR" dirty="0"/>
              <a:t>Tablo </a:t>
            </a:r>
            <a:r>
              <a:rPr lang="tr-TR" dirty="0" smtClean="0"/>
              <a:t>2 </a:t>
            </a:r>
            <a:r>
              <a:rPr lang="tr-TR" i="1" dirty="0">
                <a:ln w="0"/>
              </a:rPr>
              <a:t>p</a:t>
            </a:r>
            <a:r>
              <a:rPr lang="tr-TR" dirty="0">
                <a:ln w="0"/>
              </a:rPr>
              <a:t> ˄ </a:t>
            </a:r>
            <a:r>
              <a:rPr lang="tr-TR" i="1" dirty="0" err="1" smtClean="0">
                <a:ln w="0"/>
              </a:rPr>
              <a:t>q</a:t>
            </a:r>
            <a:r>
              <a:rPr lang="tr-TR" dirty="0" err="1" smtClean="0">
                <a:ln w="0"/>
              </a:rPr>
              <a:t>’nun</a:t>
            </a:r>
            <a:r>
              <a:rPr lang="tr-TR" dirty="0" smtClean="0"/>
              <a:t> </a:t>
            </a:r>
            <a:r>
              <a:rPr lang="tr-TR" dirty="0"/>
              <a:t>önermesinin </a:t>
            </a:r>
            <a:r>
              <a:rPr lang="tr-TR" dirty="0" smtClean="0">
                <a:solidFill>
                  <a:srgbClr val="C00000"/>
                </a:solidFill>
              </a:rPr>
              <a:t>doğruluk </a:t>
            </a:r>
            <a:r>
              <a:rPr lang="tr-TR" dirty="0">
                <a:solidFill>
                  <a:srgbClr val="C00000"/>
                </a:solidFill>
              </a:rPr>
              <a:t>tablosunu </a:t>
            </a:r>
            <a:r>
              <a:rPr lang="tr-TR" dirty="0" smtClean="0"/>
              <a:t>göstermektedir.</a:t>
            </a:r>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p:txBody>
      </p:sp>
    </p:spTree>
    <p:extLst>
      <p:ext uri="{BB962C8B-B14F-4D97-AF65-F5344CB8AC3E}">
        <p14:creationId xmlns:p14="http://schemas.microsoft.com/office/powerpoint/2010/main" val="409689166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Kısıtlı Bölgeler ile Niceleyiciler</a:t>
            </a:r>
            <a:endParaRPr lang="tr-TR" dirty="0">
              <a:solidFill>
                <a:srgbClr val="002060"/>
              </a:solidFill>
            </a:endParaRPr>
          </a:p>
        </p:txBody>
      </p:sp>
      <p:sp>
        <p:nvSpPr>
          <p:cNvPr id="3" name="İçerik Yer Tutucusu 2"/>
          <p:cNvSpPr>
            <a:spLocks noGrp="1"/>
          </p:cNvSpPr>
          <p:nvPr>
            <p:ph idx="1"/>
          </p:nvPr>
        </p:nvSpPr>
        <p:spPr>
          <a:xfrm>
            <a:off x="1484310" y="1537252"/>
            <a:ext cx="10018714" cy="4086224"/>
          </a:xfrm>
        </p:spPr>
        <p:txBody>
          <a:bodyPr>
            <a:normAutofit/>
          </a:bodyPr>
          <a:lstStyle/>
          <a:p>
            <a:pPr marL="0" indent="0" algn="just">
              <a:buNone/>
            </a:pPr>
            <a:r>
              <a:rPr lang="tr-TR" dirty="0"/>
              <a:t>Kısaltılmış bir gösterim genellikle bir niceleyicinin tanım bölgesini sınırlamak için kullanılır. Bu gösterimde niceleyiciden sonra bir değişkenin mutlaka içerilmesi bir şarttır. </a:t>
            </a:r>
            <a:endParaRPr lang="tr-TR" dirty="0" smtClean="0"/>
          </a:p>
          <a:p>
            <a:pPr marL="0" indent="0" algn="just">
              <a:buNone/>
            </a:pPr>
            <a:r>
              <a:rPr lang="tr-TR" dirty="0" smtClean="0">
                <a:solidFill>
                  <a:srgbClr val="C00000"/>
                </a:solidFill>
              </a:rPr>
              <a:t>Örnek:</a:t>
            </a:r>
          </a:p>
          <a:p>
            <a:pPr marL="0" indent="0" algn="just">
              <a:buNone/>
            </a:pPr>
            <a:r>
              <a:rPr lang="tr-TR" dirty="0"/>
              <a:t>Ɐ</a:t>
            </a:r>
            <a:r>
              <a:rPr lang="tr-TR" i="1" dirty="0" smtClean="0"/>
              <a:t>x</a:t>
            </a:r>
            <a:r>
              <a:rPr lang="tr-TR" dirty="0" smtClean="0"/>
              <a:t> </a:t>
            </a:r>
            <a:r>
              <a:rPr lang="tr-TR" dirty="0"/>
              <a:t>&lt; 0(</a:t>
            </a:r>
            <a:r>
              <a:rPr lang="tr-TR" i="1" dirty="0"/>
              <a:t>x</a:t>
            </a:r>
            <a:r>
              <a:rPr lang="tr-TR" baseline="30000" dirty="0"/>
              <a:t>2</a:t>
            </a:r>
            <a:r>
              <a:rPr lang="tr-TR" dirty="0"/>
              <a:t> &gt; 0), ∀</a:t>
            </a:r>
            <a:r>
              <a:rPr lang="tr-TR" i="1" baseline="-25000" dirty="0"/>
              <a:t>y</a:t>
            </a:r>
            <a:r>
              <a:rPr lang="tr-TR" dirty="0"/>
              <a:t> ≠ 0 (</a:t>
            </a:r>
            <a:r>
              <a:rPr lang="tr-TR" i="1" dirty="0"/>
              <a:t>y</a:t>
            </a:r>
            <a:r>
              <a:rPr lang="tr-TR" baseline="30000" dirty="0"/>
              <a:t>3</a:t>
            </a:r>
            <a:r>
              <a:rPr lang="tr-TR" dirty="0"/>
              <a:t> ≠ 0) ve ∃</a:t>
            </a:r>
            <a:r>
              <a:rPr lang="tr-TR" i="1" baseline="-25000" dirty="0"/>
              <a:t>z</a:t>
            </a:r>
            <a:r>
              <a:rPr lang="tr-TR" dirty="0"/>
              <a:t> &gt; 0 (</a:t>
            </a:r>
            <a:r>
              <a:rPr lang="tr-TR" i="1" dirty="0"/>
              <a:t>z</a:t>
            </a:r>
            <a:r>
              <a:rPr lang="tr-TR" baseline="30000" dirty="0"/>
              <a:t>2</a:t>
            </a:r>
            <a:r>
              <a:rPr lang="tr-TR" dirty="0"/>
              <a:t> = 2) ifadelerinin anlamı nedir? Burada tanım böl­gesi her durumda reel sayıları </a:t>
            </a:r>
            <a:r>
              <a:rPr lang="tr-TR" dirty="0" smtClean="0"/>
              <a:t>içermektedir.</a:t>
            </a:r>
            <a:endParaRPr lang="tr-TR" dirty="0" smtClean="0">
              <a:solidFill>
                <a:srgbClr val="C00000"/>
              </a:solidFill>
            </a:endParaRPr>
          </a:p>
        </p:txBody>
      </p:sp>
    </p:spTree>
    <p:extLst>
      <p:ext uri="{BB962C8B-B14F-4D97-AF65-F5344CB8AC3E}">
        <p14:creationId xmlns:p14="http://schemas.microsoft.com/office/powerpoint/2010/main" val="143909992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Kısıtlı Bölgeler ile Niceleyiciler</a:t>
            </a:r>
            <a:endParaRPr lang="tr-TR" dirty="0">
              <a:solidFill>
                <a:srgbClr val="002060"/>
              </a:solidFill>
            </a:endParaRPr>
          </a:p>
        </p:txBody>
      </p:sp>
      <p:sp>
        <p:nvSpPr>
          <p:cNvPr id="3" name="İçerik Yer Tutucusu 2"/>
          <p:cNvSpPr>
            <a:spLocks noGrp="1"/>
          </p:cNvSpPr>
          <p:nvPr>
            <p:ph idx="1"/>
          </p:nvPr>
        </p:nvSpPr>
        <p:spPr>
          <a:xfrm>
            <a:off x="1484310" y="1537251"/>
            <a:ext cx="10018714" cy="5135011"/>
          </a:xfrm>
        </p:spPr>
        <p:txBody>
          <a:bodyPr>
            <a:normAutofit/>
          </a:bodyPr>
          <a:lstStyle/>
          <a:p>
            <a:pPr marL="0" indent="0" algn="just">
              <a:buNone/>
            </a:pPr>
            <a:r>
              <a:rPr lang="tr-TR" dirty="0" smtClean="0">
                <a:solidFill>
                  <a:srgbClr val="C00000"/>
                </a:solidFill>
              </a:rPr>
              <a:t>Çözüm:</a:t>
            </a:r>
          </a:p>
          <a:p>
            <a:pPr algn="just"/>
            <a:r>
              <a:rPr lang="tr-TR" dirty="0"/>
              <a:t>∀</a:t>
            </a:r>
            <a:r>
              <a:rPr lang="tr-TR" i="1" dirty="0"/>
              <a:t>x</a:t>
            </a:r>
            <a:r>
              <a:rPr lang="tr-TR" dirty="0"/>
              <a:t> &lt; 0(</a:t>
            </a:r>
            <a:r>
              <a:rPr lang="tr-TR" i="1" dirty="0"/>
              <a:t>x</a:t>
            </a:r>
            <a:r>
              <a:rPr lang="tr-TR" baseline="30000" dirty="0"/>
              <a:t>2</a:t>
            </a:r>
            <a:r>
              <a:rPr lang="tr-TR" dirty="0"/>
              <a:t> &gt; 0) ifadesi </a:t>
            </a:r>
            <a:r>
              <a:rPr lang="tr-TR" i="1" dirty="0"/>
              <a:t>x &lt;</a:t>
            </a:r>
            <a:r>
              <a:rPr lang="tr-TR" dirty="0"/>
              <a:t> 0, </a:t>
            </a:r>
            <a:r>
              <a:rPr lang="tr-TR" i="1" dirty="0"/>
              <a:t>x</a:t>
            </a:r>
            <a:r>
              <a:rPr lang="tr-TR" baseline="30000" dirty="0"/>
              <a:t>2</a:t>
            </a:r>
            <a:r>
              <a:rPr lang="tr-TR" dirty="0"/>
              <a:t> &gt; 0 şartını sağlayan her </a:t>
            </a:r>
            <a:r>
              <a:rPr lang="tr-TR" i="1" dirty="0"/>
              <a:t>x</a:t>
            </a:r>
            <a:r>
              <a:rPr lang="tr-TR" dirty="0"/>
              <a:t> reel sayısı için yer alır. Yani, “Negatif bir reel sayının karesi pozitiftir.” olarak ifade edilir. Bu ifade </a:t>
            </a:r>
            <a:r>
              <a:rPr lang="tr-TR" dirty="0" smtClean="0"/>
              <a:t>∀</a:t>
            </a:r>
            <a:r>
              <a:rPr lang="tr-TR" i="1" dirty="0" smtClean="0"/>
              <a:t>x </a:t>
            </a:r>
            <a:r>
              <a:rPr lang="tr-TR" dirty="0" smtClean="0"/>
              <a:t>(&lt; </a:t>
            </a:r>
            <a:r>
              <a:rPr lang="tr-TR" dirty="0"/>
              <a:t>0 </a:t>
            </a:r>
            <a:r>
              <a:rPr lang="tr-TR" dirty="0" smtClean="0">
                <a:sym typeface="Wingdings" panose="05000000000000000000" pitchFamily="2" charset="2"/>
              </a:rPr>
              <a:t></a:t>
            </a:r>
            <a:r>
              <a:rPr lang="tr-TR" dirty="0" smtClean="0"/>
              <a:t> </a:t>
            </a:r>
            <a:r>
              <a:rPr lang="tr-TR" i="1" dirty="0"/>
              <a:t>x</a:t>
            </a:r>
            <a:r>
              <a:rPr lang="tr-TR" baseline="30000" dirty="0"/>
              <a:t>2</a:t>
            </a:r>
            <a:r>
              <a:rPr lang="tr-TR" dirty="0"/>
              <a:t> &gt; 0) ile aynıdır.</a:t>
            </a:r>
          </a:p>
          <a:p>
            <a:pPr algn="just"/>
            <a:r>
              <a:rPr lang="tr-TR" dirty="0" smtClean="0"/>
              <a:t>∀</a:t>
            </a:r>
            <a:r>
              <a:rPr lang="tr-TR" i="1" dirty="0" smtClean="0"/>
              <a:t>y</a:t>
            </a:r>
            <a:r>
              <a:rPr lang="tr-TR" dirty="0" smtClean="0"/>
              <a:t> </a:t>
            </a:r>
            <a:r>
              <a:rPr lang="tr-TR" dirty="0"/>
              <a:t>≠ 0 (</a:t>
            </a:r>
            <a:r>
              <a:rPr lang="tr-TR" i="1" dirty="0"/>
              <a:t>y</a:t>
            </a:r>
            <a:r>
              <a:rPr lang="tr-TR" baseline="30000" dirty="0"/>
              <a:t>3</a:t>
            </a:r>
            <a:r>
              <a:rPr lang="tr-TR" dirty="0"/>
              <a:t> ≠ 0) ifadesi her </a:t>
            </a:r>
            <a:r>
              <a:rPr lang="tr-TR" i="1" dirty="0"/>
              <a:t>y</a:t>
            </a:r>
            <a:r>
              <a:rPr lang="tr-TR" dirty="0"/>
              <a:t> ≠ 0 reel sayısı için sağlanır, </a:t>
            </a:r>
            <a:r>
              <a:rPr lang="tr-TR" i="1" dirty="0"/>
              <a:t>y</a:t>
            </a:r>
            <a:r>
              <a:rPr lang="tr-TR" baseline="30000" dirty="0"/>
              <a:t>3</a:t>
            </a:r>
            <a:r>
              <a:rPr lang="tr-TR" dirty="0"/>
              <a:t> ≠ 0’dır. Yani bunun anlamı “sı­fırdan farklı her reel sayının küpü sıfırdan farklı” demektir. Bu ifadenin </a:t>
            </a:r>
            <a:r>
              <a:rPr lang="tr-TR" dirty="0" smtClean="0"/>
              <a:t>∀</a:t>
            </a:r>
            <a:r>
              <a:rPr lang="tr-TR" i="1" dirty="0" smtClean="0"/>
              <a:t>y </a:t>
            </a:r>
            <a:r>
              <a:rPr lang="tr-TR" dirty="0" smtClean="0"/>
              <a:t>(</a:t>
            </a:r>
            <a:r>
              <a:rPr lang="tr-TR" i="1" dirty="0" smtClean="0"/>
              <a:t>y</a:t>
            </a:r>
            <a:r>
              <a:rPr lang="tr-TR" dirty="0" smtClean="0"/>
              <a:t> </a:t>
            </a:r>
            <a:r>
              <a:rPr lang="tr-TR" dirty="0"/>
              <a:t>≠ 0 </a:t>
            </a:r>
            <a:r>
              <a:rPr lang="tr-TR" dirty="0" smtClean="0">
                <a:sym typeface="Wingdings" panose="05000000000000000000" pitchFamily="2" charset="2"/>
              </a:rPr>
              <a:t></a:t>
            </a:r>
            <a:r>
              <a:rPr lang="tr-TR" dirty="0" smtClean="0"/>
              <a:t> </a:t>
            </a:r>
            <a:r>
              <a:rPr lang="tr-TR" i="1" dirty="0"/>
              <a:t>y</a:t>
            </a:r>
            <a:r>
              <a:rPr lang="tr-TR" baseline="30000" dirty="0"/>
              <a:t>3</a:t>
            </a:r>
            <a:r>
              <a:rPr lang="tr-TR" dirty="0"/>
              <a:t> ≠ 0) ile eşdeğer olduğunu belirtmek gerekir.	</a:t>
            </a:r>
          </a:p>
          <a:p>
            <a:pPr algn="just"/>
            <a:r>
              <a:rPr lang="tr-TR" dirty="0"/>
              <a:t>Son olarak, </a:t>
            </a:r>
            <a:r>
              <a:rPr lang="tr-TR" dirty="0" err="1" smtClean="0"/>
              <a:t>Ǝ</a:t>
            </a:r>
            <a:r>
              <a:rPr lang="tr-TR" i="1" dirty="0" err="1" smtClean="0"/>
              <a:t>z</a:t>
            </a:r>
            <a:r>
              <a:rPr lang="tr-TR" dirty="0" smtClean="0"/>
              <a:t> </a:t>
            </a:r>
            <a:r>
              <a:rPr lang="tr-TR" dirty="0"/>
              <a:t>&gt; 0 (</a:t>
            </a:r>
            <a:r>
              <a:rPr lang="tr-TR" i="1" dirty="0"/>
              <a:t>z</a:t>
            </a:r>
            <a:r>
              <a:rPr lang="tr-TR" baseline="30000" dirty="0"/>
              <a:t>2</a:t>
            </a:r>
            <a:r>
              <a:rPr lang="tr-TR" dirty="0"/>
              <a:t> = 2) ifadesi </a:t>
            </a:r>
            <a:r>
              <a:rPr lang="tr-TR" i="1" dirty="0"/>
              <a:t>z</a:t>
            </a:r>
            <a:r>
              <a:rPr lang="tr-TR" baseline="30000" dirty="0"/>
              <a:t>2</a:t>
            </a:r>
            <a:r>
              <a:rPr lang="tr-TR" dirty="0"/>
              <a:t> = 2 olacak şekilde bir </a:t>
            </a:r>
            <a:r>
              <a:rPr lang="tr-TR" i="1" dirty="0"/>
              <a:t>z</a:t>
            </a:r>
            <a:r>
              <a:rPr lang="tr-TR" dirty="0"/>
              <a:t> &gt; 0 sayısının var olduğunu be­lirtir. Yani, bu “2’nin pozitif bir karekökü vardır” olduğunu belirtir. Örneğin </a:t>
            </a:r>
            <a:r>
              <a:rPr lang="tr-TR" dirty="0" err="1"/>
              <a:t>Ǝ</a:t>
            </a:r>
            <a:r>
              <a:rPr lang="tr-TR" i="1" dirty="0" err="1" smtClean="0"/>
              <a:t>z</a:t>
            </a:r>
            <a:r>
              <a:rPr lang="tr-TR" dirty="0" smtClean="0"/>
              <a:t> </a:t>
            </a:r>
            <a:r>
              <a:rPr lang="tr-TR" dirty="0"/>
              <a:t>(</a:t>
            </a:r>
            <a:r>
              <a:rPr lang="tr-TR" i="1" dirty="0"/>
              <a:t>z</a:t>
            </a:r>
            <a:r>
              <a:rPr lang="tr-TR" dirty="0"/>
              <a:t> </a:t>
            </a:r>
            <a:r>
              <a:rPr lang="tr-TR" b="1" dirty="0"/>
              <a:t>&gt; </a:t>
            </a:r>
            <a:r>
              <a:rPr lang="tr-TR" dirty="0"/>
              <a:t>0 </a:t>
            </a:r>
            <a:r>
              <a:rPr lang="tr-TR" b="1" dirty="0"/>
              <a:t>˄ </a:t>
            </a:r>
            <a:r>
              <a:rPr lang="tr-TR" dirty="0"/>
              <a:t>(</a:t>
            </a:r>
            <a:r>
              <a:rPr lang="tr-TR" i="1" dirty="0"/>
              <a:t>z</a:t>
            </a:r>
            <a:r>
              <a:rPr lang="tr-TR" baseline="30000" dirty="0"/>
              <a:t>2</a:t>
            </a:r>
            <a:r>
              <a:rPr lang="tr-TR" dirty="0"/>
              <a:t> </a:t>
            </a:r>
            <a:r>
              <a:rPr lang="tr-TR" b="1" dirty="0"/>
              <a:t>=</a:t>
            </a:r>
            <a:r>
              <a:rPr lang="tr-TR" b="1" dirty="0" smtClean="0"/>
              <a:t> </a:t>
            </a:r>
            <a:r>
              <a:rPr lang="tr-TR" dirty="0"/>
              <a:t>2) gösteriminin bir başka yolu  </a:t>
            </a:r>
            <a:r>
              <a:rPr lang="tr-TR" dirty="0" err="1"/>
              <a:t>Ǝ</a:t>
            </a:r>
            <a:r>
              <a:rPr lang="tr-TR" i="1" dirty="0" err="1" smtClean="0"/>
              <a:t>z</a:t>
            </a:r>
            <a:r>
              <a:rPr lang="tr-TR" dirty="0" smtClean="0"/>
              <a:t> </a:t>
            </a:r>
            <a:r>
              <a:rPr lang="tr-TR" dirty="0"/>
              <a:t>&gt; 0 (</a:t>
            </a:r>
            <a:r>
              <a:rPr lang="tr-TR" i="1" dirty="0"/>
              <a:t>z</a:t>
            </a:r>
            <a:r>
              <a:rPr lang="tr-TR" baseline="30000" dirty="0"/>
              <a:t>2</a:t>
            </a:r>
            <a:r>
              <a:rPr lang="tr-TR" dirty="0"/>
              <a:t> = 2)’</a:t>
            </a:r>
            <a:r>
              <a:rPr lang="tr-TR" dirty="0" err="1"/>
              <a:t>dir</a:t>
            </a:r>
            <a:r>
              <a:rPr lang="tr-TR" dirty="0" smtClean="0"/>
              <a:t>.</a:t>
            </a:r>
            <a:endParaRPr lang="tr-TR" dirty="0" smtClean="0">
              <a:solidFill>
                <a:srgbClr val="C00000"/>
              </a:solidFill>
            </a:endParaRPr>
          </a:p>
        </p:txBody>
      </p:sp>
    </p:spTree>
    <p:extLst>
      <p:ext uri="{BB962C8B-B14F-4D97-AF65-F5344CB8AC3E}">
        <p14:creationId xmlns:p14="http://schemas.microsoft.com/office/powerpoint/2010/main" val="317563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Niceleyicilerin Önceliği</a:t>
            </a:r>
            <a:endParaRPr lang="tr-TR" dirty="0">
              <a:solidFill>
                <a:srgbClr val="002060"/>
              </a:solidFill>
            </a:endParaRPr>
          </a:p>
        </p:txBody>
      </p:sp>
      <p:sp>
        <p:nvSpPr>
          <p:cNvPr id="3" name="İçerik Yer Tutucusu 2"/>
          <p:cNvSpPr>
            <a:spLocks noGrp="1"/>
          </p:cNvSpPr>
          <p:nvPr>
            <p:ph idx="1"/>
          </p:nvPr>
        </p:nvSpPr>
        <p:spPr>
          <a:xfrm>
            <a:off x="1484310" y="1537252"/>
            <a:ext cx="10018714" cy="4086224"/>
          </a:xfrm>
        </p:spPr>
        <p:txBody>
          <a:bodyPr>
            <a:normAutofit/>
          </a:bodyPr>
          <a:lstStyle/>
          <a:p>
            <a:pPr marL="0" indent="0" algn="just">
              <a:buNone/>
            </a:pPr>
            <a:r>
              <a:rPr lang="tr-TR" dirty="0" smtClean="0"/>
              <a:t>Ɐ ve Ǝ niceleyicileri </a:t>
            </a:r>
            <a:r>
              <a:rPr lang="tr-TR" dirty="0" err="1"/>
              <a:t>önermesel</a:t>
            </a:r>
            <a:r>
              <a:rPr lang="tr-TR" dirty="0"/>
              <a:t> analizde bütün diğer mantıksal operatörlerden daha yüksek önceliğe sahiptir. </a:t>
            </a:r>
            <a:endParaRPr lang="tr-TR" dirty="0" smtClean="0"/>
          </a:p>
          <a:p>
            <a:pPr marL="0" indent="0" algn="just">
              <a:buNone/>
            </a:pPr>
            <a:r>
              <a:rPr lang="tr-TR" dirty="0" smtClean="0"/>
              <a:t>Örneğin</a:t>
            </a:r>
            <a:r>
              <a:rPr lang="tr-TR" dirty="0"/>
              <a:t>, </a:t>
            </a:r>
            <a:r>
              <a:rPr lang="tr-TR" dirty="0" smtClean="0"/>
              <a:t>Ɐx</a:t>
            </a:r>
            <a:r>
              <a:rPr lang="tr-TR" b="1" dirty="0" smtClean="0"/>
              <a:t> </a:t>
            </a:r>
            <a:r>
              <a:rPr lang="tr-TR" i="1" dirty="0"/>
              <a:t>P</a:t>
            </a:r>
            <a:r>
              <a:rPr lang="tr-TR" dirty="0"/>
              <a:t>(</a:t>
            </a:r>
            <a:r>
              <a:rPr lang="tr-TR" i="1" dirty="0"/>
              <a:t>x</a:t>
            </a:r>
            <a:r>
              <a:rPr lang="tr-TR" dirty="0"/>
              <a:t>) </a:t>
            </a:r>
            <a:r>
              <a:rPr lang="tr-TR" i="1" dirty="0" smtClean="0"/>
              <a:t>˅</a:t>
            </a:r>
            <a:r>
              <a:rPr lang="tr-TR" b="1" dirty="0" smtClean="0"/>
              <a:t> </a:t>
            </a:r>
            <a:r>
              <a:rPr lang="tr-TR" i="1" dirty="0"/>
              <a:t>Q</a:t>
            </a:r>
            <a:r>
              <a:rPr lang="tr-TR" dirty="0"/>
              <a:t>(</a:t>
            </a:r>
            <a:r>
              <a:rPr lang="tr-TR" i="1" dirty="0"/>
              <a:t>x</a:t>
            </a:r>
            <a:r>
              <a:rPr lang="tr-TR" dirty="0"/>
              <a:t>) ifadesi </a:t>
            </a:r>
            <a:r>
              <a:rPr lang="tr-TR" dirty="0" smtClean="0"/>
              <a:t>Ɐx</a:t>
            </a:r>
            <a:r>
              <a:rPr lang="tr-TR" b="1" dirty="0" smtClean="0"/>
              <a:t> </a:t>
            </a:r>
            <a:r>
              <a:rPr lang="tr-TR" i="1" dirty="0" smtClean="0"/>
              <a:t>P</a:t>
            </a:r>
            <a:r>
              <a:rPr lang="tr-TR" dirty="0" smtClean="0"/>
              <a:t>(</a:t>
            </a:r>
            <a:r>
              <a:rPr lang="tr-TR" i="1" dirty="0" smtClean="0"/>
              <a:t>x</a:t>
            </a:r>
            <a:r>
              <a:rPr lang="tr-TR" dirty="0"/>
              <a:t>) ve </a:t>
            </a:r>
            <a:r>
              <a:rPr lang="tr-TR" i="1" dirty="0"/>
              <a:t>Q</a:t>
            </a:r>
            <a:r>
              <a:rPr lang="tr-TR" dirty="0"/>
              <a:t>(</a:t>
            </a:r>
            <a:r>
              <a:rPr lang="tr-TR" i="1" dirty="0"/>
              <a:t>x</a:t>
            </a:r>
            <a:r>
              <a:rPr lang="tr-TR" dirty="0"/>
              <a:t>)’</a:t>
            </a:r>
            <a:r>
              <a:rPr lang="tr-TR" dirty="0" err="1"/>
              <a:t>nin</a:t>
            </a:r>
            <a:r>
              <a:rPr lang="tr-TR" dirty="0"/>
              <a:t> ayrılmasıdır. Başka bir ifade ile </a:t>
            </a:r>
            <a:r>
              <a:rPr lang="tr-TR" dirty="0" smtClean="0"/>
              <a:t>Ɐx</a:t>
            </a:r>
            <a:r>
              <a:rPr lang="tr-TR" b="1" dirty="0" smtClean="0"/>
              <a:t> </a:t>
            </a:r>
            <a:r>
              <a:rPr lang="tr-TR" dirty="0"/>
              <a:t>(</a:t>
            </a:r>
            <a:r>
              <a:rPr lang="tr-TR" i="1" dirty="0"/>
              <a:t>P</a:t>
            </a:r>
            <a:r>
              <a:rPr lang="tr-TR" dirty="0"/>
              <a:t>(</a:t>
            </a:r>
            <a:r>
              <a:rPr lang="tr-TR" i="1" dirty="0"/>
              <a:t>x</a:t>
            </a:r>
            <a:r>
              <a:rPr lang="tr-TR" dirty="0"/>
              <a:t>) </a:t>
            </a:r>
            <a:r>
              <a:rPr lang="tr-TR" i="1" dirty="0"/>
              <a:t>˅</a:t>
            </a:r>
            <a:r>
              <a:rPr lang="tr-TR" b="1" dirty="0" smtClean="0"/>
              <a:t> </a:t>
            </a:r>
            <a:r>
              <a:rPr lang="tr-TR" i="1" dirty="0"/>
              <a:t>Q(x))</a:t>
            </a:r>
            <a:r>
              <a:rPr lang="tr-TR" dirty="0"/>
              <a:t> demektense </a:t>
            </a:r>
            <a:r>
              <a:rPr lang="tr-TR" dirty="0" smtClean="0"/>
              <a:t>(</a:t>
            </a:r>
            <a:r>
              <a:rPr lang="tr-TR" dirty="0"/>
              <a:t>Ɐ</a:t>
            </a:r>
            <a:r>
              <a:rPr lang="tr-TR" dirty="0" smtClean="0"/>
              <a:t>x</a:t>
            </a:r>
            <a:r>
              <a:rPr lang="tr-TR" b="1" dirty="0" smtClean="0"/>
              <a:t> </a:t>
            </a:r>
            <a:r>
              <a:rPr lang="tr-TR" i="1" dirty="0"/>
              <a:t>P</a:t>
            </a:r>
            <a:r>
              <a:rPr lang="tr-TR" dirty="0"/>
              <a:t>(</a:t>
            </a:r>
            <a:r>
              <a:rPr lang="tr-TR" i="1" dirty="0"/>
              <a:t>x</a:t>
            </a:r>
            <a:r>
              <a:rPr lang="tr-TR" dirty="0"/>
              <a:t>)) </a:t>
            </a:r>
            <a:r>
              <a:rPr lang="tr-TR" i="1" dirty="0"/>
              <a:t>˅</a:t>
            </a:r>
            <a:r>
              <a:rPr lang="tr-TR" b="1" dirty="0" smtClean="0"/>
              <a:t> </a:t>
            </a:r>
            <a:r>
              <a:rPr lang="tr-TR" i="1" dirty="0"/>
              <a:t>Q</a:t>
            </a:r>
            <a:r>
              <a:rPr lang="tr-TR" dirty="0"/>
              <a:t>(</a:t>
            </a:r>
            <a:r>
              <a:rPr lang="tr-TR" i="1" dirty="0"/>
              <a:t>x</a:t>
            </a:r>
            <a:r>
              <a:rPr lang="tr-TR" dirty="0"/>
              <a:t>) demek daha iyidir.</a:t>
            </a:r>
          </a:p>
          <a:p>
            <a:pPr marL="0" indent="0" algn="just">
              <a:buNone/>
            </a:pPr>
            <a:endParaRPr lang="tr-TR" dirty="0" smtClean="0">
              <a:solidFill>
                <a:srgbClr val="C00000"/>
              </a:solidFill>
            </a:endParaRPr>
          </a:p>
        </p:txBody>
      </p:sp>
    </p:spTree>
    <p:extLst>
      <p:ext uri="{BB962C8B-B14F-4D97-AF65-F5344CB8AC3E}">
        <p14:creationId xmlns:p14="http://schemas.microsoft.com/office/powerpoint/2010/main" val="382893952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a:solidFill>
                  <a:srgbClr val="002060"/>
                </a:solidFill>
              </a:rPr>
              <a:t>1.4. Yüklemler ve Niceleyiciler </a:t>
            </a:r>
            <a:r>
              <a:rPr lang="tr-TR" dirty="0" smtClean="0">
                <a:solidFill>
                  <a:srgbClr val="002060"/>
                </a:solidFill>
              </a:rPr>
              <a:t>– Niceleyicileri İçeren Mantıksal Denklikler</a:t>
            </a:r>
            <a:endParaRPr lang="tr-TR" dirty="0">
              <a:solidFill>
                <a:srgbClr val="002060"/>
              </a:solidFill>
            </a:endParaRPr>
          </a:p>
        </p:txBody>
      </p:sp>
      <p:sp>
        <p:nvSpPr>
          <p:cNvPr id="4" name="Metin kutusu 3"/>
          <p:cNvSpPr txBox="1"/>
          <p:nvPr/>
        </p:nvSpPr>
        <p:spPr>
          <a:xfrm>
            <a:off x="1524065" y="1522856"/>
            <a:ext cx="10018714" cy="1692771"/>
          </a:xfrm>
          <a:prstGeom prst="rect">
            <a:avLst/>
          </a:prstGeom>
          <a:solidFill>
            <a:schemeClr val="bg2">
              <a:lumMod val="50000"/>
            </a:schemeClr>
          </a:solidFill>
        </p:spPr>
        <p:txBody>
          <a:bodyPr wrap="square" rtlCol="0">
            <a:spAutoFit/>
          </a:bodyPr>
          <a:lstStyle/>
          <a:p>
            <a:pPr algn="just"/>
            <a:r>
              <a:rPr lang="tr-TR" sz="2000" dirty="0" smtClean="0">
                <a:ln w="0"/>
                <a:solidFill>
                  <a:schemeClr val="bg1"/>
                </a:solidFill>
              </a:rPr>
              <a:t>Tanım 3</a:t>
            </a:r>
            <a:r>
              <a:rPr lang="tr-TR" sz="2400" dirty="0" smtClean="0">
                <a:ln w="0"/>
                <a:solidFill>
                  <a:schemeClr val="bg1"/>
                </a:solidFill>
              </a:rPr>
              <a:t>: </a:t>
            </a:r>
            <a:r>
              <a:rPr lang="tr-TR" sz="2000" dirty="0" smtClean="0"/>
              <a:t>Yüklemler </a:t>
            </a:r>
            <a:r>
              <a:rPr lang="tr-TR" sz="2000" dirty="0"/>
              <a:t>ve niceleyicileri içeren ifadeler mantıksal olarak denktir ancak ve ancak hangi yüklemler olursa olsun bu ifadeler yerine konursa aynı doğruluk değerine sahip olması ve bu </a:t>
            </a:r>
            <a:r>
              <a:rPr lang="tr-TR" sz="2000" dirty="0" err="1"/>
              <a:t>önermesel</a:t>
            </a:r>
            <a:r>
              <a:rPr lang="tr-TR" sz="2000" dirty="0"/>
              <a:t> fonksiyonlarda değişkenler için söylemin </a:t>
            </a:r>
            <a:r>
              <a:rPr lang="tr-TR" sz="2000" dirty="0" smtClean="0"/>
              <a:t>tanım </a:t>
            </a:r>
            <a:r>
              <a:rPr lang="tr-TR" sz="2000" dirty="0"/>
              <a:t>kümesinin kullanılması gerekmektedir. </a:t>
            </a:r>
            <a:r>
              <a:rPr lang="tr-TR" sz="2000" i="1" dirty="0"/>
              <a:t>S = T</a:t>
            </a:r>
            <a:r>
              <a:rPr lang="tr-TR" sz="2000" dirty="0"/>
              <a:t> </a:t>
            </a:r>
            <a:r>
              <a:rPr lang="tr-TR" sz="2000" dirty="0" err="1"/>
              <a:t>notasyonunu</a:t>
            </a:r>
            <a:r>
              <a:rPr lang="tr-TR" sz="2000" dirty="0"/>
              <a:t> mantıksal olarak yüklemler ve niceleyicileri içeren denk </a:t>
            </a:r>
            <a:r>
              <a:rPr lang="tr-TR" sz="2000" i="1" dirty="0"/>
              <a:t>S ve T</a:t>
            </a:r>
            <a:r>
              <a:rPr lang="tr-TR" sz="2000" dirty="0"/>
              <a:t> ifadelerini belirtmek için kullanırız</a:t>
            </a:r>
            <a:r>
              <a:rPr lang="tr-TR" sz="2000" dirty="0" smtClean="0"/>
              <a:t>.</a:t>
            </a:r>
            <a:endParaRPr lang="tr-TR" sz="2000" b="1" dirty="0">
              <a:ln w="22225">
                <a:solidFill>
                  <a:schemeClr val="accent2"/>
                </a:solidFill>
                <a:prstDash val="solid"/>
              </a:ln>
              <a:solidFill>
                <a:schemeClr val="bg1"/>
              </a:solidFill>
            </a:endParaRPr>
          </a:p>
        </p:txBody>
      </p:sp>
      <p:sp>
        <p:nvSpPr>
          <p:cNvPr id="3" name="İçerik Yer Tutucusu 2"/>
          <p:cNvSpPr>
            <a:spLocks noGrp="1"/>
          </p:cNvSpPr>
          <p:nvPr>
            <p:ph idx="1"/>
          </p:nvPr>
        </p:nvSpPr>
        <p:spPr>
          <a:xfrm>
            <a:off x="1524066" y="3457575"/>
            <a:ext cx="10018713" cy="3214688"/>
          </a:xfrm>
        </p:spPr>
        <p:txBody>
          <a:bodyPr>
            <a:noAutofit/>
          </a:bodyPr>
          <a:lstStyle/>
          <a:p>
            <a:pPr algn="just"/>
            <a:endParaRPr lang="tr-TR" sz="2000" dirty="0" smtClean="0"/>
          </a:p>
          <a:p>
            <a:pPr marL="0" indent="0" algn="just">
              <a:buNone/>
            </a:pPr>
            <a:endParaRPr lang="tr-TR" sz="2000" dirty="0" smtClean="0"/>
          </a:p>
          <a:p>
            <a:pPr marL="0" indent="0" algn="just">
              <a:buNone/>
            </a:pPr>
            <a:r>
              <a:rPr lang="tr-TR" sz="2000" dirty="0" smtClean="0">
                <a:solidFill>
                  <a:srgbClr val="C00000"/>
                </a:solidFill>
              </a:rPr>
              <a:t>Örnek:</a:t>
            </a:r>
          </a:p>
          <a:p>
            <a:pPr marL="0" indent="0" algn="just">
              <a:buNone/>
            </a:pPr>
            <a:r>
              <a:rPr lang="tr-TR" sz="2000" dirty="0" smtClean="0"/>
              <a:t>Ɐ</a:t>
            </a:r>
            <a:r>
              <a:rPr lang="tr-TR" sz="2000" i="1" dirty="0" smtClean="0"/>
              <a:t>x</a:t>
            </a:r>
            <a:r>
              <a:rPr lang="tr-TR" sz="2000" dirty="0" smtClean="0"/>
              <a:t> (</a:t>
            </a:r>
            <a:r>
              <a:rPr lang="tr-TR" sz="2000" i="1" dirty="0" smtClean="0"/>
              <a:t>P</a:t>
            </a:r>
            <a:r>
              <a:rPr lang="tr-TR" sz="2000" dirty="0" smtClean="0"/>
              <a:t>(</a:t>
            </a:r>
            <a:r>
              <a:rPr lang="tr-TR" sz="2000" i="1" dirty="0" smtClean="0"/>
              <a:t>x</a:t>
            </a:r>
            <a:r>
              <a:rPr lang="tr-TR" sz="2000" dirty="0"/>
              <a:t>) </a:t>
            </a:r>
            <a:r>
              <a:rPr lang="tr-TR" sz="2000" b="1" dirty="0" smtClean="0"/>
              <a:t>˄ </a:t>
            </a:r>
            <a:r>
              <a:rPr lang="tr-TR" sz="2000" dirty="0" smtClean="0"/>
              <a:t>Ɐ</a:t>
            </a:r>
            <a:r>
              <a:rPr lang="tr-TR" sz="2000" i="1" dirty="0" smtClean="0"/>
              <a:t>x</a:t>
            </a:r>
            <a:r>
              <a:rPr lang="tr-TR" sz="2000" dirty="0" smtClean="0"/>
              <a:t> </a:t>
            </a:r>
            <a:r>
              <a:rPr lang="tr-TR" sz="2000" i="1" dirty="0"/>
              <a:t>Q</a:t>
            </a:r>
            <a:r>
              <a:rPr lang="tr-TR" sz="2000" dirty="0"/>
              <a:t>(</a:t>
            </a:r>
            <a:r>
              <a:rPr lang="tr-TR" sz="2000" i="1" dirty="0"/>
              <a:t>x</a:t>
            </a:r>
            <a:r>
              <a:rPr lang="tr-TR" sz="2000" dirty="0" smtClean="0"/>
              <a:t>)) </a:t>
            </a:r>
            <a:r>
              <a:rPr lang="tr-TR" sz="2000" dirty="0"/>
              <a:t>ve </a:t>
            </a:r>
            <a:r>
              <a:rPr lang="tr-TR" sz="2000" dirty="0" smtClean="0"/>
              <a:t>Ɐ</a:t>
            </a:r>
            <a:r>
              <a:rPr lang="tr-TR" sz="2000" i="1" dirty="0" smtClean="0"/>
              <a:t>x</a:t>
            </a:r>
            <a:r>
              <a:rPr lang="tr-TR" sz="2000" dirty="0" smtClean="0"/>
              <a:t> </a:t>
            </a:r>
            <a:r>
              <a:rPr lang="tr-TR" sz="2000" i="1" dirty="0"/>
              <a:t>P</a:t>
            </a:r>
            <a:r>
              <a:rPr lang="tr-TR" sz="2000" dirty="0"/>
              <a:t>(</a:t>
            </a:r>
            <a:r>
              <a:rPr lang="tr-TR" sz="2000" i="1" dirty="0"/>
              <a:t>x</a:t>
            </a:r>
            <a:r>
              <a:rPr lang="tr-TR" sz="2000" dirty="0"/>
              <a:t>) </a:t>
            </a:r>
            <a:r>
              <a:rPr lang="tr-TR" sz="2000" b="1" dirty="0"/>
              <a:t>˄ </a:t>
            </a:r>
            <a:r>
              <a:rPr lang="tr-TR" sz="2000" dirty="0" smtClean="0"/>
              <a:t>Ɐ</a:t>
            </a:r>
            <a:r>
              <a:rPr lang="tr-TR" sz="2000" i="1" dirty="0" smtClean="0"/>
              <a:t>x</a:t>
            </a:r>
            <a:r>
              <a:rPr lang="tr-TR" sz="2000" dirty="0" smtClean="0"/>
              <a:t> </a:t>
            </a:r>
            <a:r>
              <a:rPr lang="tr-TR" sz="2000" i="1" dirty="0"/>
              <a:t>Q</a:t>
            </a:r>
            <a:r>
              <a:rPr lang="tr-TR" sz="2000" dirty="0"/>
              <a:t>(</a:t>
            </a:r>
            <a:r>
              <a:rPr lang="tr-TR" sz="2000" i="1" dirty="0"/>
              <a:t>x</a:t>
            </a:r>
            <a:r>
              <a:rPr lang="tr-TR" sz="2000" dirty="0"/>
              <a:t>)</a:t>
            </a:r>
            <a:r>
              <a:rPr lang="tr-TR" sz="2000" i="1" dirty="0"/>
              <a:t>’</a:t>
            </a:r>
            <a:r>
              <a:rPr lang="tr-TR" sz="2000" dirty="0"/>
              <a:t>in mantıksal olarak eşdeğer olduğunu </a:t>
            </a:r>
            <a:r>
              <a:rPr lang="tr-TR" sz="2000" dirty="0" smtClean="0"/>
              <a:t>gösteriniz.</a:t>
            </a:r>
          </a:p>
          <a:p>
            <a:pPr marL="0" indent="0" algn="just">
              <a:buNone/>
            </a:pPr>
            <a:r>
              <a:rPr lang="tr-TR" sz="2000" dirty="0" smtClean="0">
                <a:solidFill>
                  <a:srgbClr val="C00000"/>
                </a:solidFill>
              </a:rPr>
              <a:t>Çözüm:</a:t>
            </a:r>
          </a:p>
          <a:p>
            <a:pPr marL="0" indent="0" algn="just">
              <a:buNone/>
            </a:pPr>
            <a:r>
              <a:rPr lang="tr-TR" sz="2000" dirty="0"/>
              <a:t>Ɐ</a:t>
            </a:r>
            <a:r>
              <a:rPr lang="tr-TR" sz="2000" dirty="0" smtClean="0"/>
              <a:t>x </a:t>
            </a:r>
            <a:r>
              <a:rPr lang="tr-TR" sz="2000" dirty="0"/>
              <a:t>(P(x) </a:t>
            </a:r>
            <a:r>
              <a:rPr lang="tr-TR" sz="2000" b="1" dirty="0"/>
              <a:t>˄ </a:t>
            </a:r>
            <a:r>
              <a:rPr lang="tr-TR" sz="2000" dirty="0"/>
              <a:t>∀x </a:t>
            </a:r>
            <a:r>
              <a:rPr lang="tr-TR" sz="2000" i="1" dirty="0"/>
              <a:t>Q(x</a:t>
            </a:r>
            <a:r>
              <a:rPr lang="tr-TR" sz="2000" dirty="0"/>
              <a:t>)) doğru olsun. Bunun anlamı </a:t>
            </a:r>
            <a:r>
              <a:rPr lang="tr-TR" sz="2000" i="1" dirty="0"/>
              <a:t>a</a:t>
            </a:r>
            <a:r>
              <a:rPr lang="tr-TR" sz="2000" dirty="0"/>
              <a:t> tanım kümesinde ise </a:t>
            </a:r>
            <a:r>
              <a:rPr lang="tr-TR" sz="2000" i="1" dirty="0"/>
              <a:t>P</a:t>
            </a:r>
            <a:r>
              <a:rPr lang="tr-TR" sz="2000" dirty="0"/>
              <a:t>(</a:t>
            </a:r>
            <a:r>
              <a:rPr lang="tr-TR" sz="2000" i="1" dirty="0"/>
              <a:t>a</a:t>
            </a:r>
            <a:r>
              <a:rPr lang="tr-TR" sz="2000" dirty="0"/>
              <a:t>) </a:t>
            </a:r>
            <a:r>
              <a:rPr lang="tr-TR" sz="2000" b="1" dirty="0"/>
              <a:t>˄ </a:t>
            </a:r>
            <a:r>
              <a:rPr lang="tr-TR" sz="2000" i="1" dirty="0"/>
              <a:t>Q</a:t>
            </a:r>
            <a:r>
              <a:rPr lang="tr-TR" sz="2000" dirty="0"/>
              <a:t>(</a:t>
            </a:r>
            <a:r>
              <a:rPr lang="tr-TR" sz="2000" i="1" dirty="0"/>
              <a:t>a</a:t>
            </a:r>
            <a:r>
              <a:rPr lang="tr-TR" sz="2000" dirty="0"/>
              <a:t>)</a:t>
            </a:r>
            <a:r>
              <a:rPr lang="tr-TR" sz="2000" i="1" dirty="0"/>
              <a:t> </a:t>
            </a:r>
            <a:r>
              <a:rPr lang="tr-TR" sz="2000" dirty="0"/>
              <a:t>doğrudur. Bundan dolayı </a:t>
            </a:r>
            <a:r>
              <a:rPr lang="tr-TR" sz="2000" i="1" dirty="0"/>
              <a:t>P</a:t>
            </a:r>
            <a:r>
              <a:rPr lang="tr-TR" sz="2000" dirty="0"/>
              <a:t>(</a:t>
            </a:r>
            <a:r>
              <a:rPr lang="tr-TR" sz="2000" i="1" dirty="0"/>
              <a:t>a</a:t>
            </a:r>
            <a:r>
              <a:rPr lang="tr-TR" sz="2000" dirty="0"/>
              <a:t>) doğru ve </a:t>
            </a:r>
            <a:r>
              <a:rPr lang="tr-TR" sz="2000" i="1" dirty="0"/>
              <a:t>Q</a:t>
            </a:r>
            <a:r>
              <a:rPr lang="tr-TR" sz="2000" dirty="0"/>
              <a:t>(</a:t>
            </a:r>
            <a:r>
              <a:rPr lang="tr-TR" sz="2000" i="1" dirty="0"/>
              <a:t>a</a:t>
            </a:r>
            <a:r>
              <a:rPr lang="tr-TR" sz="2000" dirty="0"/>
              <a:t>) doğrudur. Çünkü tanım kümesindeki her eleman için </a:t>
            </a:r>
            <a:r>
              <a:rPr lang="tr-TR" sz="2000" i="1" dirty="0"/>
              <a:t>P</a:t>
            </a:r>
            <a:r>
              <a:rPr lang="tr-TR" sz="2000" dirty="0"/>
              <a:t>(</a:t>
            </a:r>
            <a:r>
              <a:rPr lang="tr-TR" sz="2000" i="1" dirty="0"/>
              <a:t>a</a:t>
            </a:r>
            <a:r>
              <a:rPr lang="tr-TR" sz="2000" dirty="0"/>
              <a:t>) doğru ve </a:t>
            </a:r>
            <a:r>
              <a:rPr lang="tr-TR" sz="2000" i="1" dirty="0"/>
              <a:t>Q</a:t>
            </a:r>
            <a:r>
              <a:rPr lang="tr-TR" sz="2000" dirty="0"/>
              <a:t>(</a:t>
            </a:r>
            <a:r>
              <a:rPr lang="tr-TR" sz="2000" i="1" dirty="0"/>
              <a:t>a</a:t>
            </a:r>
            <a:r>
              <a:rPr lang="tr-TR" sz="2000" dirty="0"/>
              <a:t>) doğrudur. Buradan Ɐ</a:t>
            </a:r>
            <a:r>
              <a:rPr lang="tr-TR" sz="2000" i="1" dirty="0" smtClean="0"/>
              <a:t>x</a:t>
            </a:r>
            <a:r>
              <a:rPr lang="tr-TR" sz="2000" dirty="0" smtClean="0"/>
              <a:t> </a:t>
            </a:r>
            <a:r>
              <a:rPr lang="tr-TR" sz="2000" i="1" dirty="0"/>
              <a:t>P</a:t>
            </a:r>
            <a:r>
              <a:rPr lang="tr-TR" sz="2000" dirty="0"/>
              <a:t>(</a:t>
            </a:r>
            <a:r>
              <a:rPr lang="tr-TR" sz="2000" i="1" dirty="0"/>
              <a:t>x</a:t>
            </a:r>
            <a:r>
              <a:rPr lang="tr-TR" sz="2000" dirty="0"/>
              <a:t>) ve Ɐ</a:t>
            </a:r>
            <a:r>
              <a:rPr lang="tr-TR" sz="2000" i="1" dirty="0" smtClean="0"/>
              <a:t>x</a:t>
            </a:r>
            <a:r>
              <a:rPr lang="tr-TR" sz="2000" dirty="0" smtClean="0"/>
              <a:t> </a:t>
            </a:r>
            <a:r>
              <a:rPr lang="tr-TR" sz="2000" i="1" dirty="0"/>
              <a:t>Q</a:t>
            </a:r>
            <a:r>
              <a:rPr lang="tr-TR" sz="2000" dirty="0"/>
              <a:t>(x)’</a:t>
            </a:r>
            <a:r>
              <a:rPr lang="tr-TR" sz="2000" dirty="0" err="1"/>
              <a:t>nin</a:t>
            </a:r>
            <a:r>
              <a:rPr lang="tr-TR" sz="2000" dirty="0"/>
              <a:t> her ikisinin doğru olduğu sonucu ortaya çıkar. Bunun anlamı Ɐ</a:t>
            </a:r>
            <a:r>
              <a:rPr lang="tr-TR" sz="2000" i="1" dirty="0" smtClean="0"/>
              <a:t>x</a:t>
            </a:r>
            <a:r>
              <a:rPr lang="tr-TR" sz="2000" dirty="0" smtClean="0"/>
              <a:t> </a:t>
            </a:r>
            <a:r>
              <a:rPr lang="tr-TR" sz="2000" i="1" dirty="0"/>
              <a:t>P</a:t>
            </a:r>
            <a:r>
              <a:rPr lang="tr-TR" sz="2000" dirty="0"/>
              <a:t>(</a:t>
            </a:r>
            <a:r>
              <a:rPr lang="tr-TR" sz="2000" i="1" dirty="0"/>
              <a:t>x</a:t>
            </a:r>
            <a:r>
              <a:rPr lang="tr-TR" sz="2000" dirty="0"/>
              <a:t>) </a:t>
            </a:r>
            <a:r>
              <a:rPr lang="tr-TR" sz="2000" b="1" dirty="0"/>
              <a:t>˄ </a:t>
            </a:r>
            <a:r>
              <a:rPr lang="tr-TR" sz="2000" dirty="0"/>
              <a:t>Ɐ</a:t>
            </a:r>
            <a:r>
              <a:rPr lang="tr-TR" sz="2000" i="1" dirty="0" smtClean="0"/>
              <a:t>x</a:t>
            </a:r>
            <a:r>
              <a:rPr lang="tr-TR" sz="2000" dirty="0" smtClean="0"/>
              <a:t> </a:t>
            </a:r>
            <a:r>
              <a:rPr lang="tr-TR" sz="2000" i="1" dirty="0"/>
              <a:t>Q</a:t>
            </a:r>
            <a:r>
              <a:rPr lang="tr-TR" sz="2000" dirty="0"/>
              <a:t>(</a:t>
            </a:r>
            <a:r>
              <a:rPr lang="tr-TR" sz="2000" i="1" dirty="0"/>
              <a:t>x</a:t>
            </a:r>
            <a:r>
              <a:rPr lang="tr-TR" sz="2000" dirty="0"/>
              <a:t>) doğrudur.</a:t>
            </a:r>
          </a:p>
          <a:p>
            <a:pPr marL="0" indent="0" algn="just">
              <a:buNone/>
            </a:pPr>
            <a:endParaRPr lang="tr-TR" sz="2000" dirty="0" smtClean="0"/>
          </a:p>
          <a:p>
            <a:pPr marL="0" indent="0" algn="just">
              <a:buNone/>
            </a:pPr>
            <a:r>
              <a:rPr lang="tr-TR" sz="2000" dirty="0" smtClean="0"/>
              <a:t> </a:t>
            </a:r>
            <a:endParaRPr lang="tr-TR" sz="2000" dirty="0"/>
          </a:p>
        </p:txBody>
      </p:sp>
    </p:spTree>
    <p:extLst>
      <p:ext uri="{BB962C8B-B14F-4D97-AF65-F5344CB8AC3E}">
        <p14:creationId xmlns:p14="http://schemas.microsoft.com/office/powerpoint/2010/main" val="250689243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Niceleyicilerin Önceliği</a:t>
            </a:r>
            <a:endParaRPr lang="tr-TR" dirty="0">
              <a:solidFill>
                <a:srgbClr val="002060"/>
              </a:solidFill>
            </a:endParaRPr>
          </a:p>
        </p:txBody>
      </p:sp>
      <p:sp>
        <p:nvSpPr>
          <p:cNvPr id="3" name="İçerik Yer Tutucusu 2"/>
          <p:cNvSpPr>
            <a:spLocks noGrp="1"/>
          </p:cNvSpPr>
          <p:nvPr>
            <p:ph idx="1"/>
          </p:nvPr>
        </p:nvSpPr>
        <p:spPr>
          <a:xfrm>
            <a:off x="1484310" y="1537252"/>
            <a:ext cx="10018714" cy="5320748"/>
          </a:xfrm>
        </p:spPr>
        <p:txBody>
          <a:bodyPr>
            <a:normAutofit/>
          </a:bodyPr>
          <a:lstStyle/>
          <a:p>
            <a:pPr marL="0" indent="0" algn="just">
              <a:buNone/>
            </a:pPr>
            <a:endParaRPr lang="tr-TR" dirty="0" smtClean="0">
              <a:solidFill>
                <a:srgbClr val="C00000"/>
              </a:solidFill>
            </a:endParaRPr>
          </a:p>
          <a:p>
            <a:pPr marL="0" indent="0" algn="just">
              <a:buNone/>
            </a:pPr>
            <a:endParaRPr lang="tr-TR" dirty="0">
              <a:solidFill>
                <a:srgbClr val="C00000"/>
              </a:solidFill>
            </a:endParaRPr>
          </a:p>
          <a:p>
            <a:pPr marL="0" indent="0" algn="just">
              <a:buNone/>
            </a:pPr>
            <a:r>
              <a:rPr lang="tr-TR" dirty="0" smtClean="0">
                <a:solidFill>
                  <a:srgbClr val="C00000"/>
                </a:solidFill>
              </a:rPr>
              <a:t>Çözümün devamı:</a:t>
            </a:r>
          </a:p>
          <a:p>
            <a:pPr marL="0" indent="0" algn="just">
              <a:buNone/>
            </a:pPr>
            <a:r>
              <a:rPr lang="tr-TR" dirty="0"/>
              <a:t>Bundan sonra Ɐ</a:t>
            </a:r>
            <a:r>
              <a:rPr lang="tr-TR" dirty="0" smtClean="0"/>
              <a:t>x </a:t>
            </a:r>
            <a:r>
              <a:rPr lang="tr-TR" i="1" dirty="0"/>
              <a:t>P</a:t>
            </a:r>
            <a:r>
              <a:rPr lang="tr-TR" dirty="0"/>
              <a:t>(</a:t>
            </a:r>
            <a:r>
              <a:rPr lang="tr-TR" i="1" dirty="0"/>
              <a:t>x</a:t>
            </a:r>
            <a:r>
              <a:rPr lang="tr-TR" dirty="0"/>
              <a:t>) </a:t>
            </a:r>
            <a:r>
              <a:rPr lang="tr-TR" b="1" dirty="0"/>
              <a:t>˄ </a:t>
            </a:r>
            <a:r>
              <a:rPr lang="tr-TR" dirty="0"/>
              <a:t>Ɐ</a:t>
            </a:r>
            <a:r>
              <a:rPr lang="tr-TR" dirty="0" smtClean="0"/>
              <a:t>x </a:t>
            </a:r>
            <a:r>
              <a:rPr lang="tr-TR" i="1" dirty="0"/>
              <a:t>Q</a:t>
            </a:r>
            <a:r>
              <a:rPr lang="tr-TR" dirty="0"/>
              <a:t>(</a:t>
            </a:r>
            <a:r>
              <a:rPr lang="tr-TR" i="1" dirty="0"/>
              <a:t>x</a:t>
            </a:r>
            <a:r>
              <a:rPr lang="tr-TR" dirty="0"/>
              <a:t>)’</a:t>
            </a:r>
            <a:r>
              <a:rPr lang="tr-TR" dirty="0" err="1"/>
              <a:t>nin</a:t>
            </a:r>
            <a:r>
              <a:rPr lang="tr-TR" dirty="0"/>
              <a:t> doğru olduğunu kabul edelim. Buradan Ɐ</a:t>
            </a:r>
            <a:r>
              <a:rPr lang="tr-TR" dirty="0" smtClean="0"/>
              <a:t>x </a:t>
            </a:r>
            <a:r>
              <a:rPr lang="tr-TR" i="1" dirty="0"/>
              <a:t>Q</a:t>
            </a:r>
            <a:r>
              <a:rPr lang="tr-TR" dirty="0"/>
              <a:t>(</a:t>
            </a:r>
            <a:r>
              <a:rPr lang="tr-TR" i="1" dirty="0"/>
              <a:t>x</a:t>
            </a:r>
            <a:r>
              <a:rPr lang="tr-TR" dirty="0"/>
              <a:t>) doğru ve Ɐ</a:t>
            </a:r>
            <a:r>
              <a:rPr lang="tr-TR" i="1" dirty="0" smtClean="0"/>
              <a:t>x</a:t>
            </a:r>
            <a:r>
              <a:rPr lang="tr-TR" dirty="0" smtClean="0"/>
              <a:t> </a:t>
            </a:r>
            <a:r>
              <a:rPr lang="tr-TR" i="1" dirty="0"/>
              <a:t>Q</a:t>
            </a:r>
            <a:r>
              <a:rPr lang="tr-TR" dirty="0"/>
              <a:t>(</a:t>
            </a:r>
            <a:r>
              <a:rPr lang="tr-TR" i="1" dirty="0"/>
              <a:t>x</a:t>
            </a:r>
            <a:r>
              <a:rPr lang="tr-TR" dirty="0"/>
              <a:t>) doğrudur. Böylece eğer </a:t>
            </a:r>
            <a:r>
              <a:rPr lang="tr-TR" i="1" dirty="0"/>
              <a:t>a</a:t>
            </a:r>
            <a:r>
              <a:rPr lang="tr-TR" dirty="0"/>
              <a:t> tanım kümesinde ise </a:t>
            </a:r>
            <a:r>
              <a:rPr lang="tr-TR" i="1" dirty="0"/>
              <a:t>P</a:t>
            </a:r>
            <a:r>
              <a:rPr lang="tr-TR" dirty="0"/>
              <a:t>(</a:t>
            </a:r>
            <a:r>
              <a:rPr lang="tr-TR" i="1" dirty="0"/>
              <a:t>a</a:t>
            </a:r>
            <a:r>
              <a:rPr lang="tr-TR" dirty="0"/>
              <a:t>) doğru ve </a:t>
            </a:r>
            <a:r>
              <a:rPr lang="tr-TR" i="1" dirty="0"/>
              <a:t>Q</a:t>
            </a:r>
            <a:r>
              <a:rPr lang="tr-TR" dirty="0"/>
              <a:t>(</a:t>
            </a:r>
            <a:r>
              <a:rPr lang="tr-TR" i="1" dirty="0"/>
              <a:t>d</a:t>
            </a:r>
            <a:r>
              <a:rPr lang="tr-TR" dirty="0"/>
              <a:t>) doğrudur [çünkü </a:t>
            </a:r>
            <a:r>
              <a:rPr lang="tr-TR" i="1" dirty="0"/>
              <a:t>P</a:t>
            </a:r>
            <a:r>
              <a:rPr lang="tr-TR" dirty="0"/>
              <a:t>(</a:t>
            </a:r>
            <a:r>
              <a:rPr lang="tr-TR" i="1" dirty="0"/>
              <a:t>x</a:t>
            </a:r>
            <a:r>
              <a:rPr lang="tr-TR" dirty="0"/>
              <a:t>) ve </a:t>
            </a:r>
            <a:r>
              <a:rPr lang="tr-TR" i="1" dirty="0" smtClean="0"/>
              <a:t>Q</a:t>
            </a:r>
            <a:r>
              <a:rPr lang="tr-TR" dirty="0" smtClean="0"/>
              <a:t>(</a:t>
            </a:r>
            <a:r>
              <a:rPr lang="tr-TR" i="1" dirty="0" smtClean="0"/>
              <a:t>x</a:t>
            </a:r>
            <a:r>
              <a:rPr lang="tr-TR" dirty="0"/>
              <a:t>)’in her ikisi de tanım kümesindeki her eleman için doğrudur. Burada </a:t>
            </a:r>
            <a:r>
              <a:rPr lang="tr-TR" i="1" dirty="0"/>
              <a:t>a</a:t>
            </a:r>
            <a:r>
              <a:rPr lang="tr-TR" dirty="0"/>
              <a:t>’nın aynı değerini kullanmakla çakışma olmaz.]. Bundan </a:t>
            </a:r>
            <a:r>
              <a:rPr lang="tr-TR" dirty="0" smtClean="0"/>
              <a:t>sonra </a:t>
            </a:r>
            <a:r>
              <a:rPr lang="tr-TR" dirty="0"/>
              <a:t>bütün </a:t>
            </a:r>
            <a:r>
              <a:rPr lang="tr-TR" i="1" dirty="0"/>
              <a:t>a</a:t>
            </a:r>
            <a:r>
              <a:rPr lang="tr-TR" dirty="0"/>
              <a:t>’lar için </a:t>
            </a:r>
            <a:r>
              <a:rPr lang="tr-TR" i="1" dirty="0"/>
              <a:t>P</a:t>
            </a:r>
            <a:r>
              <a:rPr lang="tr-TR" dirty="0"/>
              <a:t>(</a:t>
            </a:r>
            <a:r>
              <a:rPr lang="tr-TR" i="1" dirty="0"/>
              <a:t>a</a:t>
            </a:r>
            <a:r>
              <a:rPr lang="tr-TR" dirty="0"/>
              <a:t>) </a:t>
            </a:r>
            <a:r>
              <a:rPr lang="tr-TR" b="1" dirty="0"/>
              <a:t>˄ </a:t>
            </a:r>
            <a:r>
              <a:rPr lang="tr-TR" i="1" dirty="0"/>
              <a:t>Q</a:t>
            </a:r>
            <a:r>
              <a:rPr lang="tr-TR" dirty="0"/>
              <a:t>(</a:t>
            </a:r>
            <a:r>
              <a:rPr lang="tr-TR" i="1" dirty="0"/>
              <a:t>a</a:t>
            </a:r>
            <a:r>
              <a:rPr lang="tr-TR" dirty="0"/>
              <a:t>) doğrudur. Buna bağlı olarak Ɐ</a:t>
            </a:r>
            <a:r>
              <a:rPr lang="tr-TR" i="1" dirty="0" smtClean="0"/>
              <a:t>x</a:t>
            </a:r>
            <a:r>
              <a:rPr lang="tr-TR" dirty="0" smtClean="0"/>
              <a:t> </a:t>
            </a:r>
            <a:r>
              <a:rPr lang="tr-TR" dirty="0"/>
              <a:t>(</a:t>
            </a:r>
            <a:r>
              <a:rPr lang="tr-TR" i="1" dirty="0"/>
              <a:t>P</a:t>
            </a:r>
            <a:r>
              <a:rPr lang="tr-TR" dirty="0"/>
              <a:t>(</a:t>
            </a:r>
            <a:r>
              <a:rPr lang="tr-TR" i="1" dirty="0"/>
              <a:t>x</a:t>
            </a:r>
            <a:r>
              <a:rPr lang="tr-TR" dirty="0"/>
              <a:t>) </a:t>
            </a:r>
            <a:r>
              <a:rPr lang="tr-TR" b="1" dirty="0"/>
              <a:t>˄ </a:t>
            </a:r>
            <a:r>
              <a:rPr lang="tr-TR" i="1" dirty="0"/>
              <a:t>Q</a:t>
            </a:r>
            <a:r>
              <a:rPr lang="tr-TR" dirty="0"/>
              <a:t>(</a:t>
            </a:r>
            <a:r>
              <a:rPr lang="tr-TR" i="1" dirty="0"/>
              <a:t>x</a:t>
            </a:r>
            <a:r>
              <a:rPr lang="tr-TR" dirty="0"/>
              <a:t>)) doğrudur. </a:t>
            </a:r>
            <a:endParaRPr lang="tr-TR" dirty="0" smtClean="0"/>
          </a:p>
          <a:p>
            <a:pPr marL="0" indent="0" algn="just">
              <a:buNone/>
            </a:pPr>
            <a:r>
              <a:rPr lang="tr-TR" dirty="0"/>
              <a:t>Ɐ</a:t>
            </a:r>
            <a:r>
              <a:rPr lang="tr-TR" i="1" dirty="0" smtClean="0"/>
              <a:t>x</a:t>
            </a:r>
            <a:r>
              <a:rPr lang="tr-TR" dirty="0" smtClean="0"/>
              <a:t> </a:t>
            </a:r>
            <a:r>
              <a:rPr lang="tr-TR" dirty="0"/>
              <a:t>(</a:t>
            </a:r>
            <a:r>
              <a:rPr lang="tr-TR" i="1" dirty="0"/>
              <a:t>P</a:t>
            </a:r>
            <a:r>
              <a:rPr lang="tr-TR" dirty="0"/>
              <a:t>(x) </a:t>
            </a:r>
            <a:r>
              <a:rPr lang="tr-TR" b="1" dirty="0"/>
              <a:t>˄ </a:t>
            </a:r>
            <a:r>
              <a:rPr lang="tr-TR" i="1" dirty="0"/>
              <a:t>Q</a:t>
            </a:r>
            <a:r>
              <a:rPr lang="tr-TR" dirty="0"/>
              <a:t>(</a:t>
            </a:r>
            <a:r>
              <a:rPr lang="tr-TR" i="1" dirty="0"/>
              <a:t>x</a:t>
            </a:r>
            <a:r>
              <a:rPr lang="tr-TR" dirty="0"/>
              <a:t>))</a:t>
            </a:r>
            <a:r>
              <a:rPr lang="tr-TR" i="1" dirty="0"/>
              <a:t> ≡</a:t>
            </a:r>
            <a:r>
              <a:rPr lang="tr-TR" dirty="0"/>
              <a:t> Ɐ</a:t>
            </a:r>
            <a:r>
              <a:rPr lang="tr-TR" i="1" dirty="0" smtClean="0"/>
              <a:t>x</a:t>
            </a:r>
            <a:r>
              <a:rPr lang="tr-TR" dirty="0" smtClean="0"/>
              <a:t> </a:t>
            </a:r>
            <a:r>
              <a:rPr lang="tr-TR" dirty="0"/>
              <a:t>(</a:t>
            </a:r>
            <a:r>
              <a:rPr lang="tr-TR" i="1" dirty="0"/>
              <a:t>P</a:t>
            </a:r>
            <a:r>
              <a:rPr lang="tr-TR" dirty="0"/>
              <a:t>(</a:t>
            </a:r>
            <a:r>
              <a:rPr lang="tr-TR" i="1" dirty="0"/>
              <a:t>x</a:t>
            </a:r>
            <a:r>
              <a:rPr lang="tr-TR" dirty="0"/>
              <a:t>) </a:t>
            </a:r>
            <a:r>
              <a:rPr lang="tr-TR" b="1" dirty="0"/>
              <a:t>˄</a:t>
            </a:r>
            <a:r>
              <a:rPr lang="tr-TR" dirty="0"/>
              <a:t> ∀</a:t>
            </a:r>
            <a:r>
              <a:rPr lang="tr-TR" i="1" dirty="0"/>
              <a:t>x</a:t>
            </a:r>
            <a:r>
              <a:rPr lang="tr-TR" dirty="0"/>
              <a:t> </a:t>
            </a:r>
            <a:r>
              <a:rPr lang="tr-TR" i="1" dirty="0"/>
              <a:t>Q</a:t>
            </a:r>
            <a:r>
              <a:rPr lang="tr-TR" dirty="0"/>
              <a:t>(</a:t>
            </a:r>
            <a:r>
              <a:rPr lang="tr-TR" i="1" dirty="0"/>
              <a:t>x</a:t>
            </a:r>
            <a:r>
              <a:rPr lang="tr-TR" dirty="0"/>
              <a:t>) </a:t>
            </a:r>
            <a:endParaRPr lang="tr-TR" dirty="0" smtClean="0"/>
          </a:p>
          <a:p>
            <a:pPr marL="0" indent="0" algn="just">
              <a:buNone/>
            </a:pPr>
            <a:r>
              <a:rPr lang="tr-TR" dirty="0" smtClean="0"/>
              <a:t>sonucuna </a:t>
            </a:r>
            <a:r>
              <a:rPr lang="tr-TR" dirty="0"/>
              <a:t>ulaşabiliriz.</a:t>
            </a:r>
          </a:p>
          <a:p>
            <a:pPr marL="0" indent="0" algn="just">
              <a:buNone/>
            </a:pPr>
            <a:endParaRPr lang="tr-TR" dirty="0" smtClean="0">
              <a:solidFill>
                <a:srgbClr val="C00000"/>
              </a:solidFill>
            </a:endParaRPr>
          </a:p>
          <a:p>
            <a:pPr marL="0" indent="0" algn="just">
              <a:buNone/>
            </a:pPr>
            <a:endParaRPr lang="tr-TR" dirty="0"/>
          </a:p>
          <a:p>
            <a:pPr marL="0" indent="0" algn="just">
              <a:buNone/>
            </a:pPr>
            <a:endParaRPr lang="tr-TR" dirty="0" smtClean="0">
              <a:solidFill>
                <a:srgbClr val="C00000"/>
              </a:solidFill>
            </a:endParaRPr>
          </a:p>
        </p:txBody>
      </p:sp>
    </p:spTree>
    <p:extLst>
      <p:ext uri="{BB962C8B-B14F-4D97-AF65-F5344CB8AC3E}">
        <p14:creationId xmlns:p14="http://schemas.microsoft.com/office/powerpoint/2010/main" val="13636198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a:t>
            </a:r>
            <a:r>
              <a:rPr lang="tr-TR" sz="4400" dirty="0" err="1" smtClean="0">
                <a:solidFill>
                  <a:srgbClr val="002060"/>
                </a:solidFill>
              </a:rPr>
              <a:t>Nicelendirilmiş</a:t>
            </a:r>
            <a:r>
              <a:rPr lang="tr-TR" sz="4400" dirty="0" smtClean="0">
                <a:solidFill>
                  <a:srgbClr val="002060"/>
                </a:solidFill>
              </a:rPr>
              <a:t> İfadeleri </a:t>
            </a:r>
            <a:r>
              <a:rPr lang="tr-TR" sz="4400" dirty="0" err="1" smtClean="0">
                <a:solidFill>
                  <a:srgbClr val="002060"/>
                </a:solidFill>
              </a:rPr>
              <a:t>Olumsuzlama</a:t>
            </a:r>
            <a:endParaRPr lang="tr-TR" dirty="0">
              <a:solidFill>
                <a:srgbClr val="002060"/>
              </a:solidFill>
            </a:endParaRPr>
          </a:p>
        </p:txBody>
      </p:sp>
      <p:sp>
        <p:nvSpPr>
          <p:cNvPr id="3" name="İçerik Yer Tutucusu 2"/>
          <p:cNvSpPr>
            <a:spLocks noGrp="1"/>
          </p:cNvSpPr>
          <p:nvPr>
            <p:ph idx="1"/>
          </p:nvPr>
        </p:nvSpPr>
        <p:spPr>
          <a:xfrm>
            <a:off x="1484310" y="1537252"/>
            <a:ext cx="10018714" cy="5320748"/>
          </a:xfrm>
        </p:spPr>
        <p:txBody>
          <a:bodyPr>
            <a:normAutofit/>
          </a:bodyPr>
          <a:lstStyle/>
          <a:p>
            <a:pPr marL="0" indent="0" algn="just">
              <a:buNone/>
            </a:pPr>
            <a:r>
              <a:rPr lang="tr-TR" dirty="0"/>
              <a:t>“Sınıfınızdaki her öğrenci bir temel matematik dersi almıştır” </a:t>
            </a:r>
          </a:p>
          <a:p>
            <a:pPr marL="0" indent="0" algn="just">
              <a:buNone/>
            </a:pPr>
            <a:r>
              <a:rPr lang="tr-TR" dirty="0"/>
              <a:t>ifadesini </a:t>
            </a:r>
            <a:r>
              <a:rPr lang="tr-TR" dirty="0" err="1"/>
              <a:t>olumsuzlamayı</a:t>
            </a:r>
            <a:r>
              <a:rPr lang="tr-TR" dirty="0"/>
              <a:t> göz önüne alalım. Bu evrensel bir </a:t>
            </a:r>
            <a:r>
              <a:rPr lang="tr-TR" dirty="0" smtClean="0"/>
              <a:t>miktardır, yani</a:t>
            </a:r>
            <a:endParaRPr lang="tr-TR" dirty="0"/>
          </a:p>
          <a:p>
            <a:pPr marL="0" indent="0" algn="just">
              <a:buNone/>
            </a:pPr>
            <a:r>
              <a:rPr lang="tr-TR" dirty="0" smtClean="0">
                <a:solidFill>
                  <a:srgbClr val="C00000"/>
                </a:solidFill>
              </a:rPr>
              <a:t>								Ɐ</a:t>
            </a:r>
            <a:r>
              <a:rPr lang="tr-TR" i="1" dirty="0" smtClean="0">
                <a:solidFill>
                  <a:srgbClr val="C00000"/>
                </a:solidFill>
              </a:rPr>
              <a:t>x</a:t>
            </a:r>
            <a:r>
              <a:rPr lang="tr-TR" dirty="0" smtClean="0">
                <a:solidFill>
                  <a:srgbClr val="C00000"/>
                </a:solidFill>
              </a:rPr>
              <a:t> </a:t>
            </a:r>
            <a:r>
              <a:rPr lang="tr-TR" dirty="0">
                <a:solidFill>
                  <a:srgbClr val="C00000"/>
                </a:solidFill>
              </a:rPr>
              <a:t>(</a:t>
            </a:r>
            <a:r>
              <a:rPr lang="tr-TR" i="1" dirty="0">
                <a:solidFill>
                  <a:srgbClr val="C00000"/>
                </a:solidFill>
              </a:rPr>
              <a:t>P</a:t>
            </a:r>
            <a:r>
              <a:rPr lang="tr-TR" dirty="0">
                <a:solidFill>
                  <a:srgbClr val="C00000"/>
                </a:solidFill>
              </a:rPr>
              <a:t>(</a:t>
            </a:r>
            <a:r>
              <a:rPr lang="tr-TR" i="1" dirty="0">
                <a:solidFill>
                  <a:srgbClr val="C00000"/>
                </a:solidFill>
              </a:rPr>
              <a:t>x</a:t>
            </a:r>
            <a:r>
              <a:rPr lang="tr-TR" dirty="0" smtClean="0">
                <a:solidFill>
                  <a:srgbClr val="C00000"/>
                </a:solidFill>
              </a:rPr>
              <a:t>))</a:t>
            </a:r>
          </a:p>
          <a:p>
            <a:pPr marL="0" indent="0" algn="just">
              <a:buNone/>
            </a:pPr>
            <a:r>
              <a:rPr lang="tr-TR" dirty="0"/>
              <a:t>Burada </a:t>
            </a:r>
            <a:r>
              <a:rPr lang="tr-TR" i="1" dirty="0"/>
              <a:t>P</a:t>
            </a:r>
            <a:r>
              <a:rPr lang="tr-TR" dirty="0"/>
              <a:t>(</a:t>
            </a:r>
            <a:r>
              <a:rPr lang="tr-TR" i="1" dirty="0"/>
              <a:t>x</a:t>
            </a:r>
            <a:r>
              <a:rPr lang="tr-TR" dirty="0"/>
              <a:t>)</a:t>
            </a:r>
            <a:r>
              <a:rPr lang="tr-TR" i="1" dirty="0"/>
              <a:t>,</a:t>
            </a:r>
            <a:r>
              <a:rPr lang="tr-TR" dirty="0"/>
              <a:t> “</a:t>
            </a:r>
            <a:r>
              <a:rPr lang="tr-TR" i="1" dirty="0"/>
              <a:t>x</a:t>
            </a:r>
            <a:r>
              <a:rPr lang="tr-TR" dirty="0"/>
              <a:t> temel matematikte bir ders almıştır.” ifadesidir ve tanım bölgesi sınıfınızdaki öğrencilerden oluşmaktadır. Bu ifadenin </a:t>
            </a:r>
            <a:r>
              <a:rPr lang="tr-TR" dirty="0" err="1" smtClean="0"/>
              <a:t>değili</a:t>
            </a:r>
            <a:r>
              <a:rPr lang="tr-TR" dirty="0"/>
              <a:t> </a:t>
            </a:r>
            <a:r>
              <a:rPr lang="tr-TR" dirty="0" smtClean="0"/>
              <a:t>“Sınıfınızdaki </a:t>
            </a:r>
            <a:r>
              <a:rPr lang="tr-TR" dirty="0"/>
              <a:t>her öğrencinin bir temel mate­matik dersi alması durumu yoktur.” şeklindedir. Bu “Sınıfınızda temel matematikte bir ders almayan bir öğrenci vardır.” ifadesine denktir. Ve bu basitçe orijinal </a:t>
            </a:r>
            <a:r>
              <a:rPr lang="tr-TR" dirty="0" err="1"/>
              <a:t>önermesel</a:t>
            </a:r>
            <a:r>
              <a:rPr lang="tr-TR" dirty="0"/>
              <a:t> fonksiyonun olumsuzunun varoluşsal miktarıdır. </a:t>
            </a:r>
            <a:r>
              <a:rPr lang="tr-TR" dirty="0" smtClean="0"/>
              <a:t>Yani</a:t>
            </a:r>
          </a:p>
          <a:p>
            <a:pPr marL="0" indent="0" algn="just">
              <a:buNone/>
            </a:pPr>
            <a:r>
              <a:rPr lang="tr-TR" dirty="0" smtClean="0"/>
              <a:t>								</a:t>
            </a:r>
            <a:r>
              <a:rPr lang="tr-TR" dirty="0" err="1">
                <a:solidFill>
                  <a:srgbClr val="C00000"/>
                </a:solidFill>
              </a:rPr>
              <a:t>Ǝ</a:t>
            </a:r>
            <a:r>
              <a:rPr lang="tr-TR" i="1" dirty="0" err="1" smtClean="0">
                <a:solidFill>
                  <a:srgbClr val="C00000"/>
                </a:solidFill>
              </a:rPr>
              <a:t>x</a:t>
            </a:r>
            <a:r>
              <a:rPr lang="tr-TR" dirty="0" smtClean="0">
                <a:solidFill>
                  <a:srgbClr val="C00000"/>
                </a:solidFill>
              </a:rPr>
              <a:t> </a:t>
            </a:r>
            <a:r>
              <a:rPr lang="tr-TR" dirty="0">
                <a:solidFill>
                  <a:srgbClr val="C00000"/>
                </a:solidFill>
              </a:rPr>
              <a:t>¬</a:t>
            </a:r>
            <a:r>
              <a:rPr lang="tr-TR" i="1" dirty="0">
                <a:solidFill>
                  <a:srgbClr val="C00000"/>
                </a:solidFill>
              </a:rPr>
              <a:t>P</a:t>
            </a:r>
            <a:r>
              <a:rPr lang="tr-TR" dirty="0">
                <a:solidFill>
                  <a:srgbClr val="C00000"/>
                </a:solidFill>
              </a:rPr>
              <a:t>(</a:t>
            </a:r>
            <a:r>
              <a:rPr lang="tr-TR" i="1" dirty="0">
                <a:solidFill>
                  <a:srgbClr val="C00000"/>
                </a:solidFill>
              </a:rPr>
              <a:t>x</a:t>
            </a:r>
            <a:r>
              <a:rPr lang="tr-TR" dirty="0">
                <a:solidFill>
                  <a:srgbClr val="C00000"/>
                </a:solidFill>
              </a:rPr>
              <a:t>)</a:t>
            </a:r>
            <a:r>
              <a:rPr lang="tr-TR" dirty="0"/>
              <a:t>’</a:t>
            </a:r>
            <a:r>
              <a:rPr lang="tr-TR" dirty="0" err="1"/>
              <a:t>dir</a:t>
            </a:r>
            <a:r>
              <a:rPr lang="tr-TR" dirty="0" smtClean="0"/>
              <a:t>.</a:t>
            </a:r>
            <a:endParaRPr lang="tr-TR" dirty="0" smtClean="0">
              <a:solidFill>
                <a:srgbClr val="C00000"/>
              </a:solidFill>
            </a:endParaRPr>
          </a:p>
        </p:txBody>
      </p:sp>
    </p:spTree>
    <p:extLst>
      <p:ext uri="{BB962C8B-B14F-4D97-AF65-F5344CB8AC3E}">
        <p14:creationId xmlns:p14="http://schemas.microsoft.com/office/powerpoint/2010/main" val="5283048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a:t>
            </a:r>
            <a:r>
              <a:rPr lang="tr-TR" sz="4400" dirty="0" err="1">
                <a:solidFill>
                  <a:srgbClr val="002060"/>
                </a:solidFill>
              </a:rPr>
              <a:t>Nicelendirilmiş</a:t>
            </a:r>
            <a:r>
              <a:rPr lang="tr-TR" sz="4400" dirty="0">
                <a:solidFill>
                  <a:srgbClr val="002060"/>
                </a:solidFill>
              </a:rPr>
              <a:t> İfadeleri </a:t>
            </a:r>
            <a:r>
              <a:rPr lang="tr-TR" sz="4400" dirty="0" err="1">
                <a:solidFill>
                  <a:srgbClr val="002060"/>
                </a:solidFill>
              </a:rPr>
              <a:t>Olumsuzlama</a:t>
            </a:r>
            <a:endParaRPr lang="tr-TR" sz="4400" dirty="0">
              <a:solidFill>
                <a:srgbClr val="002060"/>
              </a:solidFill>
            </a:endParaRPr>
          </a:p>
        </p:txBody>
      </p:sp>
      <p:sp>
        <p:nvSpPr>
          <p:cNvPr id="3" name="İçerik Yer Tutucusu 2"/>
          <p:cNvSpPr>
            <a:spLocks noGrp="1"/>
          </p:cNvSpPr>
          <p:nvPr>
            <p:ph idx="1"/>
          </p:nvPr>
        </p:nvSpPr>
        <p:spPr>
          <a:xfrm>
            <a:off x="1484310" y="2037315"/>
            <a:ext cx="10018714" cy="1648861"/>
          </a:xfrm>
        </p:spPr>
        <p:txBody>
          <a:bodyPr>
            <a:normAutofit/>
          </a:bodyPr>
          <a:lstStyle/>
          <a:p>
            <a:pPr marL="0" indent="0" algn="just">
              <a:buNone/>
            </a:pPr>
            <a:endParaRPr lang="tr-TR" dirty="0" smtClean="0">
              <a:solidFill>
                <a:srgbClr val="C00000"/>
              </a:solidFill>
            </a:endParaRPr>
          </a:p>
          <a:p>
            <a:pPr marL="0" indent="0" algn="just">
              <a:buNone/>
            </a:pPr>
            <a:r>
              <a:rPr lang="tr-TR" dirty="0"/>
              <a:t>Niceleyicilerin </a:t>
            </a:r>
            <a:r>
              <a:rPr lang="tr-TR" dirty="0" err="1"/>
              <a:t>Değili</a:t>
            </a:r>
            <a:r>
              <a:rPr lang="tr-TR" dirty="0"/>
              <a:t> için kural </a:t>
            </a:r>
            <a:r>
              <a:rPr lang="tr-TR" b="1" dirty="0"/>
              <a:t>Niceleyiciler için De Morgan Kuralı </a:t>
            </a:r>
            <a:r>
              <a:rPr lang="tr-TR" dirty="0"/>
              <a:t>olarak adlandırılır. Bu kurallar Tablo 2’de özetlenmiştir</a:t>
            </a:r>
            <a:r>
              <a:rPr lang="tr-TR" dirty="0" smtClean="0"/>
              <a:t>.</a:t>
            </a:r>
          </a:p>
          <a:p>
            <a:pPr marL="0" indent="0" algn="just">
              <a:buNone/>
            </a:pPr>
            <a:endParaRPr lang="tr-TR" dirty="0"/>
          </a:p>
          <a:p>
            <a:pPr marL="0" indent="0" algn="just">
              <a:buNone/>
            </a:pPr>
            <a:endParaRPr lang="tr-TR" dirty="0"/>
          </a:p>
          <a:p>
            <a:pPr marL="0" indent="0" algn="just">
              <a:buNone/>
            </a:pPr>
            <a:endParaRPr lang="tr-TR" dirty="0" smtClean="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44979722"/>
              </p:ext>
            </p:extLst>
          </p:nvPr>
        </p:nvGraphicFramePr>
        <p:xfrm>
          <a:off x="1484310" y="3471863"/>
          <a:ext cx="10517189" cy="2286000"/>
        </p:xfrm>
        <a:graphic>
          <a:graphicData uri="http://schemas.openxmlformats.org/drawingml/2006/table">
            <a:tbl>
              <a:tblPr firstRow="1" bandRow="1">
                <a:tableStyleId>{9D7B26C5-4107-4FEC-AEDC-1716B250A1EF}</a:tableStyleId>
              </a:tblPr>
              <a:tblGrid>
                <a:gridCol w="1245946">
                  <a:extLst>
                    <a:ext uri="{9D8B030D-6E8A-4147-A177-3AD203B41FA5}">
                      <a16:colId xmlns:a16="http://schemas.microsoft.com/office/drawing/2014/main" val="20000"/>
                    </a:ext>
                  </a:extLst>
                </a:gridCol>
                <a:gridCol w="2013194">
                  <a:extLst>
                    <a:ext uri="{9D8B030D-6E8A-4147-A177-3AD203B41FA5}">
                      <a16:colId xmlns:a16="http://schemas.microsoft.com/office/drawing/2014/main" val="20001"/>
                    </a:ext>
                  </a:extLst>
                </a:gridCol>
                <a:gridCol w="3585967">
                  <a:extLst>
                    <a:ext uri="{9D8B030D-6E8A-4147-A177-3AD203B41FA5}">
                      <a16:colId xmlns:a16="http://schemas.microsoft.com/office/drawing/2014/main" val="20002"/>
                    </a:ext>
                  </a:extLst>
                </a:gridCol>
                <a:gridCol w="3672082">
                  <a:extLst>
                    <a:ext uri="{9D8B030D-6E8A-4147-A177-3AD203B41FA5}">
                      <a16:colId xmlns:a16="http://schemas.microsoft.com/office/drawing/2014/main" val="20003"/>
                    </a:ext>
                  </a:extLst>
                </a:gridCol>
              </a:tblGrid>
              <a:tr h="358669">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2000" b="1" kern="1200" dirty="0" smtClean="0">
                          <a:solidFill>
                            <a:schemeClr val="accent6">
                              <a:lumMod val="50000"/>
                            </a:schemeClr>
                          </a:solidFill>
                          <a:latin typeface="+mn-lt"/>
                          <a:ea typeface="+mn-ea"/>
                          <a:cs typeface="+mn-cs"/>
                        </a:rPr>
                        <a:t>Tablo 2 Niceleyiciler için De Morgan Kuralı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tr-TR" sz="2000" dirty="0" smtClean="0"/>
                        <a:t>Değil</a:t>
                      </a:r>
                      <a:endParaRPr lang="tr-T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2000" dirty="0" smtClean="0"/>
                        <a:t>Eşdeğer İfade</a:t>
                      </a:r>
                      <a:endParaRPr lang="tr-T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2000" dirty="0" err="1" smtClean="0"/>
                        <a:t>Değil</a:t>
                      </a:r>
                      <a:r>
                        <a:rPr lang="tr-TR" sz="2000" baseline="0" dirty="0" err="1" smtClean="0"/>
                        <a:t>i</a:t>
                      </a:r>
                      <a:r>
                        <a:rPr lang="tr-TR" sz="2000" baseline="0" dirty="0" smtClean="0"/>
                        <a:t> Ne Zaman Doğru?</a:t>
                      </a:r>
                      <a:endParaRPr lang="tr-T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2000" dirty="0" err="1" smtClean="0"/>
                        <a:t>Değil</a:t>
                      </a:r>
                      <a:r>
                        <a:rPr lang="tr-TR" sz="2000" baseline="0" dirty="0" err="1" smtClean="0"/>
                        <a:t>i</a:t>
                      </a:r>
                      <a:r>
                        <a:rPr lang="tr-TR" sz="2000" baseline="0" dirty="0" smtClean="0"/>
                        <a:t> Ne Zaman Yanlış?</a:t>
                      </a:r>
                      <a:endParaRPr lang="tr-TR" sz="2000" dirty="0" smtClean="0"/>
                    </a:p>
                    <a:p>
                      <a:pPr algn="ctr"/>
                      <a:endParaRPr lang="tr-T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tr-TR" sz="2000" kern="1200" dirty="0" smtClean="0">
                          <a:solidFill>
                            <a:schemeClr val="tx1"/>
                          </a:solidFill>
                          <a:effectLst/>
                          <a:latin typeface="+mn-lt"/>
                          <a:ea typeface="+mn-ea"/>
                          <a:cs typeface="+mn-cs"/>
                        </a:rPr>
                        <a:t>¬∃</a:t>
                      </a:r>
                      <a:r>
                        <a:rPr lang="tr-TR" sz="2000" b="0" i="0" u="none" strike="noStrike" kern="1200" dirty="0" smtClean="0">
                          <a:solidFill>
                            <a:schemeClr val="tx1"/>
                          </a:solidFill>
                          <a:effectLst/>
                          <a:latin typeface="+mn-lt"/>
                          <a:ea typeface="+mn-ea"/>
                          <a:cs typeface="+mn-cs"/>
                        </a:rPr>
                        <a:t>(</a:t>
                      </a:r>
                      <a:r>
                        <a:rPr lang="tr-TR" sz="2000" b="0" i="1" u="none" strike="noStrike" kern="1200" dirty="0" smtClean="0">
                          <a:solidFill>
                            <a:schemeClr val="tx1"/>
                          </a:solidFill>
                          <a:effectLst/>
                          <a:latin typeface="+mn-lt"/>
                          <a:ea typeface="+mn-ea"/>
                          <a:cs typeface="+mn-cs"/>
                        </a:rPr>
                        <a:t>x</a:t>
                      </a:r>
                      <a:r>
                        <a:rPr lang="tr-TR" sz="2000" b="0" i="0" u="none" strike="noStrike" kern="1200" dirty="0" smtClean="0">
                          <a:solidFill>
                            <a:schemeClr val="tx1"/>
                          </a:solidFill>
                          <a:effectLst/>
                          <a:latin typeface="+mn-lt"/>
                          <a:ea typeface="+mn-ea"/>
                          <a:cs typeface="+mn-cs"/>
                        </a:rPr>
                        <a:t>)</a:t>
                      </a:r>
                    </a:p>
                    <a:p>
                      <a:pPr algn="ctr"/>
                      <a:endParaRPr lang="tr-TR" sz="2000" b="0" i="0" u="none" strike="noStrike" kern="1200" dirty="0" smtClean="0">
                        <a:solidFill>
                          <a:schemeClr val="tx1"/>
                        </a:solidFill>
                        <a:effectLst/>
                        <a:latin typeface="+mn-lt"/>
                        <a:ea typeface="+mn-ea"/>
                        <a:cs typeface="+mn-cs"/>
                      </a:endParaRPr>
                    </a:p>
                    <a:p>
                      <a:pPr algn="ctr"/>
                      <a:r>
                        <a:rPr lang="tr-TR" sz="2000" kern="1200" dirty="0" smtClean="0">
                          <a:solidFill>
                            <a:schemeClr val="tx1"/>
                          </a:solidFill>
                          <a:effectLst/>
                          <a:latin typeface="+mn-lt"/>
                          <a:ea typeface="+mn-ea"/>
                          <a:cs typeface="+mn-cs"/>
                        </a:rPr>
                        <a:t>¬∀</a:t>
                      </a:r>
                      <a:r>
                        <a:rPr lang="tr-TR" sz="2000" b="0" i="1" u="none" strike="noStrike" kern="1200" dirty="0" smtClean="0">
                          <a:solidFill>
                            <a:schemeClr val="tx1"/>
                          </a:solidFill>
                          <a:effectLst/>
                          <a:latin typeface="+mn-lt"/>
                          <a:ea typeface="+mn-ea"/>
                          <a:cs typeface="+mn-cs"/>
                        </a:rPr>
                        <a:t>x</a:t>
                      </a:r>
                      <a:r>
                        <a:rPr lang="tr-TR" sz="2000" b="0" i="0" u="none" strike="noStrike" kern="1200" dirty="0" smtClean="0">
                          <a:solidFill>
                            <a:schemeClr val="tx1"/>
                          </a:solidFill>
                          <a:effectLst/>
                          <a:latin typeface="+mn-lt"/>
                          <a:ea typeface="+mn-ea"/>
                          <a:cs typeface="+mn-cs"/>
                        </a:rPr>
                        <a:t> </a:t>
                      </a:r>
                      <a:r>
                        <a:rPr lang="tr-TR" sz="2000" b="0" i="1" u="none" strike="noStrike" kern="1200" dirty="0" smtClean="0">
                          <a:solidFill>
                            <a:schemeClr val="tx1"/>
                          </a:solidFill>
                          <a:effectLst/>
                          <a:latin typeface="+mn-lt"/>
                          <a:ea typeface="+mn-ea"/>
                          <a:cs typeface="+mn-cs"/>
                        </a:rPr>
                        <a:t>P</a:t>
                      </a:r>
                      <a:r>
                        <a:rPr lang="tr-TR" sz="2000" b="0" i="0" u="none" strike="noStrike" kern="1200" dirty="0" smtClean="0">
                          <a:solidFill>
                            <a:schemeClr val="tx1"/>
                          </a:solidFill>
                          <a:effectLst/>
                          <a:latin typeface="+mn-lt"/>
                          <a:ea typeface="+mn-ea"/>
                          <a:cs typeface="+mn-cs"/>
                        </a:rPr>
                        <a:t>(</a:t>
                      </a:r>
                      <a:r>
                        <a:rPr lang="tr-TR" sz="2000" b="0" i="1" u="none" strike="noStrike" kern="1200" dirty="0" smtClean="0">
                          <a:solidFill>
                            <a:schemeClr val="tx1"/>
                          </a:solidFill>
                          <a:effectLst/>
                          <a:latin typeface="+mn-lt"/>
                          <a:ea typeface="+mn-ea"/>
                          <a:cs typeface="+mn-cs"/>
                        </a:rPr>
                        <a:t>x</a:t>
                      </a:r>
                      <a:r>
                        <a:rPr lang="tr-TR" sz="2000" b="0" i="0" u="none" strike="noStrike" kern="1200" dirty="0" smtClean="0">
                          <a:solidFill>
                            <a:schemeClr val="tx1"/>
                          </a:solidFill>
                          <a:effectLst/>
                          <a:latin typeface="+mn-lt"/>
                          <a:ea typeface="+mn-ea"/>
                          <a:cs typeface="+mn-cs"/>
                        </a:rPr>
                        <a:t>)</a:t>
                      </a:r>
                      <a:endParaRPr lang="tr-TR" sz="20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2000" kern="1200" dirty="0" smtClean="0">
                          <a:solidFill>
                            <a:schemeClr val="tx1"/>
                          </a:solidFill>
                          <a:effectLst/>
                          <a:latin typeface="+mn-lt"/>
                          <a:ea typeface="+mn-ea"/>
                          <a:cs typeface="+mn-cs"/>
                        </a:rPr>
                        <a:t>∀</a:t>
                      </a:r>
                      <a:r>
                        <a:rPr lang="tr-TR" sz="2000" b="0" i="1" u="none" strike="noStrike" kern="1200" dirty="0" smtClean="0">
                          <a:solidFill>
                            <a:schemeClr val="tx1"/>
                          </a:solidFill>
                          <a:effectLst/>
                          <a:latin typeface="+mn-lt"/>
                          <a:ea typeface="+mn-ea"/>
                          <a:cs typeface="+mn-cs"/>
                        </a:rPr>
                        <a:t>x </a:t>
                      </a:r>
                      <a:r>
                        <a:rPr lang="tr-TR" sz="2000" kern="1200" dirty="0" smtClean="0">
                          <a:solidFill>
                            <a:schemeClr val="tx1"/>
                          </a:solidFill>
                          <a:effectLst/>
                          <a:latin typeface="+mn-lt"/>
                          <a:ea typeface="+mn-ea"/>
                          <a:cs typeface="+mn-cs"/>
                        </a:rPr>
                        <a:t>¬</a:t>
                      </a:r>
                      <a:r>
                        <a:rPr lang="tr-TR" sz="2000" b="0" i="1" u="none" strike="noStrike" kern="1200" dirty="0" smtClean="0">
                          <a:solidFill>
                            <a:schemeClr val="tx1"/>
                          </a:solidFill>
                          <a:effectLst/>
                          <a:latin typeface="+mn-lt"/>
                          <a:ea typeface="+mn-ea"/>
                          <a:cs typeface="+mn-cs"/>
                        </a:rPr>
                        <a:t>P(x</a:t>
                      </a:r>
                      <a:r>
                        <a:rPr lang="tr-TR" sz="2000" b="0" i="0" u="none" strike="noStrike" kern="1200" dirty="0" smtClean="0">
                          <a:solidFill>
                            <a:schemeClr val="tx1"/>
                          </a:solidFill>
                          <a:effectLst/>
                          <a:latin typeface="+mn-lt"/>
                          <a:ea typeface="+mn-ea"/>
                          <a:cs typeface="+mn-cs"/>
                        </a:rPr>
                        <a:t>)</a:t>
                      </a:r>
                    </a:p>
                    <a:p>
                      <a:pPr algn="ctr"/>
                      <a:endParaRPr lang="tr-TR" sz="2000" b="0" i="0" u="none" strike="noStrike" kern="1200" dirty="0" smtClean="0">
                        <a:solidFill>
                          <a:schemeClr val="tx1"/>
                        </a:solidFill>
                        <a:effectLst/>
                        <a:latin typeface="+mn-lt"/>
                        <a:ea typeface="+mn-ea"/>
                        <a:cs typeface="+mn-cs"/>
                      </a:endParaRPr>
                    </a:p>
                    <a:p>
                      <a:pPr algn="ctr"/>
                      <a:r>
                        <a:rPr lang="tr-TR" sz="2000" kern="1200" dirty="0" smtClean="0">
                          <a:solidFill>
                            <a:schemeClr val="tx1"/>
                          </a:solidFill>
                          <a:effectLst/>
                          <a:latin typeface="+mn-lt"/>
                          <a:ea typeface="+mn-ea"/>
                          <a:cs typeface="+mn-cs"/>
                        </a:rPr>
                        <a:t>∃</a:t>
                      </a:r>
                      <a:r>
                        <a:rPr lang="tr-TR" sz="2000" b="0" i="1" u="none" strike="noStrike" kern="1200" dirty="0" smtClean="0">
                          <a:solidFill>
                            <a:schemeClr val="tx1"/>
                          </a:solidFill>
                          <a:effectLst/>
                          <a:latin typeface="+mn-lt"/>
                          <a:ea typeface="+mn-ea"/>
                          <a:cs typeface="+mn-cs"/>
                        </a:rPr>
                        <a:t>x </a:t>
                      </a:r>
                      <a:r>
                        <a:rPr lang="tr-TR" sz="2000" kern="1200" dirty="0" smtClean="0">
                          <a:solidFill>
                            <a:schemeClr val="tx1"/>
                          </a:solidFill>
                          <a:effectLst/>
                          <a:latin typeface="+mn-lt"/>
                          <a:ea typeface="+mn-ea"/>
                          <a:cs typeface="+mn-cs"/>
                        </a:rPr>
                        <a:t>¬</a:t>
                      </a:r>
                      <a:r>
                        <a:rPr lang="tr-TR" sz="2000" b="0" i="1" u="none" strike="noStrike" kern="1200" dirty="0" smtClean="0">
                          <a:solidFill>
                            <a:schemeClr val="tx1"/>
                          </a:solidFill>
                          <a:effectLst/>
                          <a:latin typeface="+mn-lt"/>
                          <a:ea typeface="+mn-ea"/>
                          <a:cs typeface="+mn-cs"/>
                        </a:rPr>
                        <a:t>P</a:t>
                      </a:r>
                      <a:r>
                        <a:rPr lang="tr-TR" sz="2000" b="0" i="0" u="none" strike="noStrike" kern="1200" dirty="0" smtClean="0">
                          <a:solidFill>
                            <a:schemeClr val="tx1"/>
                          </a:solidFill>
                          <a:effectLst/>
                          <a:latin typeface="+mn-lt"/>
                          <a:ea typeface="+mn-ea"/>
                          <a:cs typeface="+mn-cs"/>
                        </a:rPr>
                        <a:t>(</a:t>
                      </a:r>
                      <a:r>
                        <a:rPr lang="tr-TR" sz="2000" b="0" i="1" u="none" strike="noStrike" kern="1200" dirty="0" smtClean="0">
                          <a:solidFill>
                            <a:schemeClr val="tx1"/>
                          </a:solidFill>
                          <a:effectLst/>
                          <a:latin typeface="+mn-lt"/>
                          <a:ea typeface="+mn-ea"/>
                          <a:cs typeface="+mn-cs"/>
                        </a:rPr>
                        <a:t>x</a:t>
                      </a:r>
                      <a:r>
                        <a:rPr lang="tr-TR" sz="2000" b="0" i="0" u="none" strike="noStrike" kern="1200" dirty="0" smtClean="0">
                          <a:solidFill>
                            <a:schemeClr val="tx1"/>
                          </a:solidFill>
                          <a:effectLst/>
                          <a:latin typeface="+mn-lt"/>
                          <a:ea typeface="+mn-ea"/>
                          <a:cs typeface="+mn-cs"/>
                        </a:rPr>
                        <a:t>)</a:t>
                      </a:r>
                      <a:endParaRPr lang="tr-TR" sz="20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b="0" i="0" u="none" strike="noStrike" kern="1200" dirty="0" smtClean="0">
                          <a:solidFill>
                            <a:schemeClr val="tx1"/>
                          </a:solidFill>
                          <a:effectLst/>
                          <a:latin typeface="+mn-lt"/>
                          <a:ea typeface="+mn-ea"/>
                          <a:cs typeface="+mn-cs"/>
                        </a:rPr>
                        <a:t>Her x için </a:t>
                      </a:r>
                      <a:r>
                        <a:rPr lang="tr-TR" sz="1800" b="0" i="1" u="none" strike="noStrike" kern="1200" dirty="0" smtClean="0">
                          <a:solidFill>
                            <a:schemeClr val="tx1"/>
                          </a:solidFill>
                          <a:effectLst/>
                          <a:latin typeface="+mn-lt"/>
                          <a:ea typeface="+mn-ea"/>
                          <a:cs typeface="+mn-cs"/>
                        </a:rPr>
                        <a:t>P(x</a:t>
                      </a:r>
                      <a:r>
                        <a:rPr lang="tr-TR" sz="1800" b="0" i="0" u="none" strike="noStrike" kern="1200" dirty="0" smtClean="0">
                          <a:solidFill>
                            <a:schemeClr val="tx1"/>
                          </a:solidFill>
                          <a:effectLst/>
                          <a:latin typeface="+mn-lt"/>
                          <a:ea typeface="+mn-ea"/>
                          <a:cs typeface="+mn-cs"/>
                        </a:rPr>
                        <a:t>) yanlış.</a:t>
                      </a:r>
                    </a:p>
                    <a:p>
                      <a:endParaRPr lang="tr-TR" sz="1800" b="0" i="0" u="none" strike="noStrike" kern="1200" dirty="0" smtClean="0">
                        <a:solidFill>
                          <a:schemeClr val="tx1"/>
                        </a:solidFill>
                        <a:effectLst/>
                        <a:latin typeface="+mn-lt"/>
                        <a:ea typeface="+mn-ea"/>
                        <a:cs typeface="+mn-cs"/>
                      </a:endParaRPr>
                    </a:p>
                    <a:p>
                      <a:r>
                        <a:rPr lang="tr-TR" sz="1800" b="0" i="1" u="none" strike="noStrike" kern="1200" dirty="0" smtClean="0">
                          <a:solidFill>
                            <a:schemeClr val="tx1"/>
                          </a:solidFill>
                          <a:effectLst/>
                          <a:latin typeface="+mn-lt"/>
                          <a:ea typeface="+mn-ea"/>
                          <a:cs typeface="+mn-cs"/>
                        </a:rPr>
                        <a:t>P(x)</a:t>
                      </a:r>
                      <a:r>
                        <a:rPr lang="tr-TR" sz="1800" b="0" i="0" u="none" strike="noStrike" kern="1200" dirty="0" smtClean="0">
                          <a:solidFill>
                            <a:schemeClr val="tx1"/>
                          </a:solidFill>
                          <a:effectLst/>
                          <a:latin typeface="+mn-lt"/>
                          <a:ea typeface="+mn-ea"/>
                          <a:cs typeface="+mn-cs"/>
                        </a:rPr>
                        <a:t> yanlış olacak şekilde bir </a:t>
                      </a:r>
                      <a:r>
                        <a:rPr lang="tr-TR" sz="1800" b="0" i="1" u="none" strike="noStrike" kern="1200" dirty="0" smtClean="0">
                          <a:solidFill>
                            <a:schemeClr val="tx1"/>
                          </a:solidFill>
                          <a:effectLst/>
                          <a:latin typeface="+mn-lt"/>
                          <a:ea typeface="+mn-ea"/>
                          <a:cs typeface="+mn-cs"/>
                        </a:rPr>
                        <a:t>x</a:t>
                      </a:r>
                      <a:r>
                        <a:rPr lang="tr-TR" sz="1800" b="0" i="0" u="none" strike="noStrike" kern="1200" dirty="0" smtClean="0">
                          <a:solidFill>
                            <a:schemeClr val="tx1"/>
                          </a:solidFill>
                          <a:effectLst/>
                          <a:latin typeface="+mn-lt"/>
                          <a:ea typeface="+mn-ea"/>
                          <a:cs typeface="+mn-cs"/>
                        </a:rPr>
                        <a:t> vardır.</a:t>
                      </a:r>
                      <a:endParaRPr lang="tr-T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b="0" i="1" u="none" strike="noStrike" kern="1200" dirty="0" smtClean="0">
                          <a:solidFill>
                            <a:schemeClr val="tx1"/>
                          </a:solidFill>
                          <a:effectLst/>
                          <a:latin typeface="+mn-lt"/>
                          <a:ea typeface="+mn-ea"/>
                          <a:cs typeface="+mn-cs"/>
                        </a:rPr>
                        <a:t>P(x)</a:t>
                      </a:r>
                      <a:r>
                        <a:rPr lang="tr-TR" sz="1800" b="0" i="0" u="none" strike="noStrike" kern="1200" dirty="0" smtClean="0">
                          <a:solidFill>
                            <a:schemeClr val="tx1"/>
                          </a:solidFill>
                          <a:effectLst/>
                          <a:latin typeface="+mn-lt"/>
                          <a:ea typeface="+mn-ea"/>
                          <a:cs typeface="+mn-cs"/>
                        </a:rPr>
                        <a:t> doğru olacak şekilde bir </a:t>
                      </a:r>
                      <a:r>
                        <a:rPr lang="tr-TR" sz="1800" b="0" i="1" u="none" strike="noStrike" kern="1200" dirty="0" smtClean="0">
                          <a:solidFill>
                            <a:schemeClr val="tx1"/>
                          </a:solidFill>
                          <a:effectLst/>
                          <a:latin typeface="+mn-lt"/>
                          <a:ea typeface="+mn-ea"/>
                          <a:cs typeface="+mn-cs"/>
                        </a:rPr>
                        <a:t>x</a:t>
                      </a:r>
                      <a:r>
                        <a:rPr lang="tr-TR" sz="1800" b="0" i="0" u="none" strike="noStrike" kern="1200" dirty="0" smtClean="0">
                          <a:solidFill>
                            <a:schemeClr val="tx1"/>
                          </a:solidFill>
                          <a:effectLst/>
                          <a:latin typeface="+mn-lt"/>
                          <a:ea typeface="+mn-ea"/>
                          <a:cs typeface="+mn-cs"/>
                        </a:rPr>
                        <a:t> vardır.</a:t>
                      </a:r>
                    </a:p>
                    <a:p>
                      <a:r>
                        <a:rPr lang="tr-TR" sz="1800" b="0" i="0" u="none" strike="noStrike" kern="1200" dirty="0" smtClean="0">
                          <a:solidFill>
                            <a:schemeClr val="tx1"/>
                          </a:solidFill>
                          <a:effectLst/>
                          <a:latin typeface="+mn-lt"/>
                          <a:ea typeface="+mn-ea"/>
                          <a:cs typeface="+mn-cs"/>
                        </a:rPr>
                        <a:t>Her </a:t>
                      </a:r>
                      <a:r>
                        <a:rPr lang="tr-TR" sz="1800" b="0" i="1" u="none" strike="noStrike" kern="1200" dirty="0" smtClean="0">
                          <a:solidFill>
                            <a:schemeClr val="tx1"/>
                          </a:solidFill>
                          <a:effectLst/>
                          <a:latin typeface="+mn-lt"/>
                          <a:ea typeface="+mn-ea"/>
                          <a:cs typeface="+mn-cs"/>
                        </a:rPr>
                        <a:t>x</a:t>
                      </a:r>
                      <a:r>
                        <a:rPr lang="tr-TR" sz="1800" b="0" i="0" u="none" strike="noStrike" kern="1200" dirty="0" smtClean="0">
                          <a:solidFill>
                            <a:schemeClr val="tx1"/>
                          </a:solidFill>
                          <a:effectLst/>
                          <a:latin typeface="+mn-lt"/>
                          <a:ea typeface="+mn-ea"/>
                          <a:cs typeface="+mn-cs"/>
                        </a:rPr>
                        <a:t> için </a:t>
                      </a:r>
                      <a:r>
                        <a:rPr lang="tr-TR" sz="1800" b="0" i="1" u="none" strike="noStrike" kern="1200" dirty="0" smtClean="0">
                          <a:solidFill>
                            <a:schemeClr val="tx1"/>
                          </a:solidFill>
                          <a:effectLst/>
                          <a:latin typeface="+mn-lt"/>
                          <a:ea typeface="+mn-ea"/>
                          <a:cs typeface="+mn-cs"/>
                        </a:rPr>
                        <a:t>P(x)</a:t>
                      </a:r>
                      <a:r>
                        <a:rPr lang="tr-TR" sz="1800" b="0" i="0" u="none" strike="noStrike" kern="1200" dirty="0" smtClean="0">
                          <a:solidFill>
                            <a:schemeClr val="tx1"/>
                          </a:solidFill>
                          <a:effectLst/>
                          <a:latin typeface="+mn-lt"/>
                          <a:ea typeface="+mn-ea"/>
                          <a:cs typeface="+mn-cs"/>
                        </a:rPr>
                        <a:t> doğrudur.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2325895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a:t>
            </a:r>
            <a:r>
              <a:rPr lang="tr-TR" sz="4400" dirty="0" err="1">
                <a:solidFill>
                  <a:srgbClr val="002060"/>
                </a:solidFill>
              </a:rPr>
              <a:t>Nicelendirilmiş</a:t>
            </a:r>
            <a:r>
              <a:rPr lang="tr-TR" sz="4400" dirty="0">
                <a:solidFill>
                  <a:srgbClr val="002060"/>
                </a:solidFill>
              </a:rPr>
              <a:t> İfadeleri </a:t>
            </a:r>
            <a:r>
              <a:rPr lang="tr-TR" sz="4400" dirty="0" err="1">
                <a:solidFill>
                  <a:srgbClr val="002060"/>
                </a:solidFill>
              </a:rPr>
              <a:t>Olumsuzlama</a:t>
            </a:r>
            <a:endParaRPr lang="tr-TR" sz="4400" dirty="0">
              <a:solidFill>
                <a:srgbClr val="002060"/>
              </a:solidFill>
            </a:endParaRPr>
          </a:p>
        </p:txBody>
      </p:sp>
      <p:sp>
        <p:nvSpPr>
          <p:cNvPr id="3" name="İçerik Yer Tutucusu 2"/>
          <p:cNvSpPr>
            <a:spLocks noGrp="1"/>
          </p:cNvSpPr>
          <p:nvPr>
            <p:ph idx="1"/>
          </p:nvPr>
        </p:nvSpPr>
        <p:spPr>
          <a:xfrm>
            <a:off x="1484310" y="2037315"/>
            <a:ext cx="10018714" cy="4649235"/>
          </a:xfrm>
        </p:spPr>
        <p:txBody>
          <a:bodyPr>
            <a:normAutofit/>
          </a:bodyPr>
          <a:lstStyle/>
          <a:p>
            <a:pPr marL="0" indent="0" algn="just">
              <a:buNone/>
            </a:pPr>
            <a:r>
              <a:rPr lang="tr-TR" dirty="0" smtClean="0">
                <a:solidFill>
                  <a:srgbClr val="C00000"/>
                </a:solidFill>
              </a:rPr>
              <a:t>Örnek:</a:t>
            </a:r>
          </a:p>
          <a:p>
            <a:pPr marL="0" indent="0" algn="just">
              <a:buNone/>
            </a:pPr>
            <a:r>
              <a:rPr lang="tr-TR" dirty="0"/>
              <a:t>“Dürüst bir politikacı vardır.” ve “Bütün Türkler lahmacun yer” ifadelerinin </a:t>
            </a:r>
            <a:r>
              <a:rPr lang="tr-TR" dirty="0" err="1"/>
              <a:t>değilleri</a:t>
            </a:r>
            <a:r>
              <a:rPr lang="tr-TR" dirty="0"/>
              <a:t> nelerdir</a:t>
            </a:r>
            <a:r>
              <a:rPr lang="tr-TR" dirty="0" smtClean="0"/>
              <a:t>?</a:t>
            </a:r>
          </a:p>
          <a:p>
            <a:pPr marL="0" indent="0" algn="just">
              <a:buNone/>
            </a:pPr>
            <a:r>
              <a:rPr lang="tr-TR" dirty="0" smtClean="0">
                <a:solidFill>
                  <a:srgbClr val="C00000"/>
                </a:solidFill>
              </a:rPr>
              <a:t>Çözüm:</a:t>
            </a:r>
          </a:p>
          <a:p>
            <a:pPr marL="0" indent="0" algn="just">
              <a:buNone/>
            </a:pPr>
            <a:r>
              <a:rPr lang="tr-TR" i="1" dirty="0"/>
              <a:t>H</a:t>
            </a:r>
            <a:r>
              <a:rPr lang="tr-TR" dirty="0"/>
              <a:t>(</a:t>
            </a:r>
            <a:r>
              <a:rPr lang="tr-TR" i="1" dirty="0"/>
              <a:t>x</a:t>
            </a:r>
            <a:r>
              <a:rPr lang="tr-TR" dirty="0"/>
              <a:t>) ile “</a:t>
            </a:r>
            <a:r>
              <a:rPr lang="tr-TR" i="1" dirty="0"/>
              <a:t>x</a:t>
            </a:r>
            <a:r>
              <a:rPr lang="tr-TR" dirty="0"/>
              <a:t> dürüsttür” ifadesi belirtilmiş olsun. Bu durumda “Dürüst bir politikacı var­dır.” ifadesi </a:t>
            </a:r>
            <a:r>
              <a:rPr lang="tr-TR" dirty="0" err="1" smtClean="0"/>
              <a:t>Ǝx</a:t>
            </a:r>
            <a:r>
              <a:rPr lang="tr-TR" dirty="0" smtClean="0"/>
              <a:t> </a:t>
            </a:r>
            <a:r>
              <a:rPr lang="tr-TR" i="1" dirty="0"/>
              <a:t>H</a:t>
            </a:r>
            <a:r>
              <a:rPr lang="tr-TR" dirty="0"/>
              <a:t>(</a:t>
            </a:r>
            <a:r>
              <a:rPr lang="tr-TR" i="1" dirty="0"/>
              <a:t>x</a:t>
            </a:r>
            <a:r>
              <a:rPr lang="tr-TR" dirty="0"/>
              <a:t>) ile gösterilir. Burada tanım kümesi bütün politikacılardır. Bu ifadenin </a:t>
            </a:r>
            <a:r>
              <a:rPr lang="tr-TR" dirty="0" err="1"/>
              <a:t>de­ğili</a:t>
            </a:r>
            <a:r>
              <a:rPr lang="tr-TR" dirty="0"/>
              <a:t> </a:t>
            </a:r>
            <a:r>
              <a:rPr lang="tr-TR" dirty="0" smtClean="0"/>
              <a:t>Ɐx </a:t>
            </a:r>
            <a:r>
              <a:rPr lang="tr-TR" dirty="0"/>
              <a:t>¬</a:t>
            </a:r>
            <a:r>
              <a:rPr lang="tr-TR" i="1" dirty="0"/>
              <a:t> H</a:t>
            </a:r>
            <a:r>
              <a:rPr lang="tr-TR" dirty="0"/>
              <a:t>(</a:t>
            </a:r>
            <a:r>
              <a:rPr lang="tr-TR" i="1" dirty="0"/>
              <a:t>x</a:t>
            </a:r>
            <a:r>
              <a:rPr lang="tr-TR" dirty="0"/>
              <a:t>)'ye denk </a:t>
            </a:r>
            <a:r>
              <a:rPr lang="tr-TR" dirty="0" smtClean="0"/>
              <a:t>olan ¬</a:t>
            </a:r>
            <a:r>
              <a:rPr lang="tr-TR" dirty="0" err="1"/>
              <a:t>Ǝ</a:t>
            </a:r>
            <a:r>
              <a:rPr lang="tr-TR" i="1" dirty="0" err="1" smtClean="0"/>
              <a:t>xH</a:t>
            </a:r>
            <a:r>
              <a:rPr lang="tr-TR" dirty="0" smtClean="0"/>
              <a:t>(</a:t>
            </a:r>
            <a:r>
              <a:rPr lang="tr-TR" i="1" dirty="0" smtClean="0"/>
              <a:t>x</a:t>
            </a:r>
            <a:r>
              <a:rPr lang="tr-TR" dirty="0"/>
              <a:t>)’</a:t>
            </a:r>
            <a:r>
              <a:rPr lang="tr-TR" dirty="0" err="1"/>
              <a:t>dir</a:t>
            </a:r>
            <a:r>
              <a:rPr lang="tr-TR" dirty="0"/>
              <a:t>. Bu değil “Her politikacı dürüst değildir.” olarak ifade edilebilir. </a:t>
            </a:r>
            <a:endParaRPr lang="tr-TR" dirty="0" smtClean="0">
              <a:solidFill>
                <a:srgbClr val="C00000"/>
              </a:solidFill>
            </a:endParaRPr>
          </a:p>
        </p:txBody>
      </p:sp>
    </p:spTree>
    <p:extLst>
      <p:ext uri="{BB962C8B-B14F-4D97-AF65-F5344CB8AC3E}">
        <p14:creationId xmlns:p14="http://schemas.microsoft.com/office/powerpoint/2010/main" val="394877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a:t>
            </a:r>
            <a:r>
              <a:rPr lang="tr-TR" sz="4400" dirty="0" err="1">
                <a:solidFill>
                  <a:srgbClr val="002060"/>
                </a:solidFill>
              </a:rPr>
              <a:t>Nicelendirilmiş</a:t>
            </a:r>
            <a:r>
              <a:rPr lang="tr-TR" sz="4400" dirty="0">
                <a:solidFill>
                  <a:srgbClr val="002060"/>
                </a:solidFill>
              </a:rPr>
              <a:t> İfadeleri </a:t>
            </a:r>
            <a:r>
              <a:rPr lang="tr-TR" sz="4400" dirty="0" err="1">
                <a:solidFill>
                  <a:srgbClr val="002060"/>
                </a:solidFill>
              </a:rPr>
              <a:t>Olumsuzlama</a:t>
            </a:r>
            <a:endParaRPr lang="tr-TR" sz="4400" dirty="0">
              <a:solidFill>
                <a:srgbClr val="002060"/>
              </a:solidFill>
            </a:endParaRPr>
          </a:p>
        </p:txBody>
      </p:sp>
      <p:sp>
        <p:nvSpPr>
          <p:cNvPr id="3" name="İçerik Yer Tutucusu 2"/>
          <p:cNvSpPr>
            <a:spLocks noGrp="1"/>
          </p:cNvSpPr>
          <p:nvPr>
            <p:ph idx="1"/>
          </p:nvPr>
        </p:nvSpPr>
        <p:spPr>
          <a:xfrm>
            <a:off x="1484310" y="1800225"/>
            <a:ext cx="10018714" cy="4257675"/>
          </a:xfrm>
        </p:spPr>
        <p:txBody>
          <a:bodyPr>
            <a:normAutofit/>
          </a:bodyPr>
          <a:lstStyle/>
          <a:p>
            <a:pPr marL="0" indent="0" algn="just">
              <a:buNone/>
            </a:pPr>
            <a:r>
              <a:rPr lang="tr-TR" dirty="0" smtClean="0">
                <a:solidFill>
                  <a:srgbClr val="C00000"/>
                </a:solidFill>
              </a:rPr>
              <a:t>Örnek:</a:t>
            </a:r>
          </a:p>
          <a:p>
            <a:pPr marL="0" indent="0" algn="just">
              <a:buNone/>
            </a:pPr>
            <a:r>
              <a:rPr lang="tr-TR" dirty="0"/>
              <a:t>Ɐ</a:t>
            </a:r>
            <a:r>
              <a:rPr lang="tr-TR" i="1" dirty="0" smtClean="0"/>
              <a:t>x</a:t>
            </a:r>
            <a:r>
              <a:rPr lang="tr-TR" dirty="0" smtClean="0"/>
              <a:t>(</a:t>
            </a:r>
            <a:r>
              <a:rPr lang="tr-TR" i="1" dirty="0" smtClean="0"/>
              <a:t>x</a:t>
            </a:r>
            <a:r>
              <a:rPr lang="tr-TR" baseline="30000" dirty="0" smtClean="0"/>
              <a:t>2</a:t>
            </a:r>
            <a:r>
              <a:rPr lang="tr-TR" dirty="0" smtClean="0"/>
              <a:t> </a:t>
            </a:r>
            <a:r>
              <a:rPr lang="tr-TR" dirty="0"/>
              <a:t>&gt; </a:t>
            </a:r>
            <a:r>
              <a:rPr lang="tr-TR" i="1" dirty="0"/>
              <a:t>x</a:t>
            </a:r>
            <a:r>
              <a:rPr lang="tr-TR" dirty="0"/>
              <a:t>) ve </a:t>
            </a:r>
            <a:r>
              <a:rPr lang="tr-TR" dirty="0" err="1"/>
              <a:t>Ǝ</a:t>
            </a:r>
            <a:r>
              <a:rPr lang="tr-TR" i="1" dirty="0" err="1" smtClean="0"/>
              <a:t>x</a:t>
            </a:r>
            <a:r>
              <a:rPr lang="tr-TR" dirty="0" smtClean="0"/>
              <a:t>(</a:t>
            </a:r>
            <a:r>
              <a:rPr lang="tr-TR" i="1" dirty="0" smtClean="0"/>
              <a:t>x</a:t>
            </a:r>
            <a:r>
              <a:rPr lang="tr-TR" baseline="30000" dirty="0" smtClean="0"/>
              <a:t>2</a:t>
            </a:r>
            <a:r>
              <a:rPr lang="tr-TR" dirty="0" smtClean="0"/>
              <a:t> </a:t>
            </a:r>
            <a:r>
              <a:rPr lang="tr-TR" dirty="0"/>
              <a:t>= 2) ifadelerinin </a:t>
            </a:r>
            <a:r>
              <a:rPr lang="tr-TR" dirty="0" err="1"/>
              <a:t>değilleri</a:t>
            </a:r>
            <a:r>
              <a:rPr lang="tr-TR" dirty="0"/>
              <a:t> nelerdir?</a:t>
            </a:r>
          </a:p>
          <a:p>
            <a:pPr marL="0" indent="0" algn="just">
              <a:buNone/>
            </a:pPr>
            <a:r>
              <a:rPr lang="tr-TR" dirty="0" smtClean="0">
                <a:solidFill>
                  <a:srgbClr val="C00000"/>
                </a:solidFill>
              </a:rPr>
              <a:t>Çözüm:</a:t>
            </a:r>
            <a:r>
              <a:rPr lang="tr-TR" dirty="0" smtClean="0"/>
              <a:t> </a:t>
            </a:r>
          </a:p>
          <a:p>
            <a:pPr marL="0" indent="0" algn="just">
              <a:buNone/>
            </a:pPr>
            <a:r>
              <a:rPr lang="tr-TR" dirty="0" smtClean="0"/>
              <a:t>Ɐ</a:t>
            </a:r>
            <a:r>
              <a:rPr lang="tr-TR" i="1" dirty="0" smtClean="0"/>
              <a:t>x</a:t>
            </a:r>
            <a:r>
              <a:rPr lang="tr-TR" dirty="0" smtClean="0"/>
              <a:t>(</a:t>
            </a:r>
            <a:r>
              <a:rPr lang="tr-TR" i="1" dirty="0" smtClean="0"/>
              <a:t>x</a:t>
            </a:r>
            <a:r>
              <a:rPr lang="tr-TR" baseline="30000" dirty="0" smtClean="0"/>
              <a:t>2</a:t>
            </a:r>
            <a:r>
              <a:rPr lang="tr-TR" dirty="0" smtClean="0"/>
              <a:t> </a:t>
            </a:r>
            <a:r>
              <a:rPr lang="tr-TR" dirty="0"/>
              <a:t>&gt; </a:t>
            </a:r>
            <a:r>
              <a:rPr lang="tr-TR" i="1" dirty="0"/>
              <a:t>x</a:t>
            </a:r>
            <a:r>
              <a:rPr lang="tr-TR" dirty="0"/>
              <a:t>) ifadesinin </a:t>
            </a:r>
            <a:r>
              <a:rPr lang="tr-TR" dirty="0" err="1"/>
              <a:t>değili</a:t>
            </a:r>
            <a:r>
              <a:rPr lang="tr-TR" dirty="0"/>
              <a:t> </a:t>
            </a:r>
            <a:r>
              <a:rPr lang="tr-TR" dirty="0" err="1" smtClean="0"/>
              <a:t>Ǝ</a:t>
            </a:r>
            <a:r>
              <a:rPr lang="tr-TR" i="1" dirty="0" err="1" smtClean="0"/>
              <a:t>x</a:t>
            </a:r>
            <a:r>
              <a:rPr lang="tr-TR" i="1" dirty="0" smtClean="0"/>
              <a:t> </a:t>
            </a:r>
            <a:r>
              <a:rPr lang="tr-TR" dirty="0" smtClean="0"/>
              <a:t>¬(</a:t>
            </a:r>
            <a:r>
              <a:rPr lang="tr-TR" i="1" dirty="0"/>
              <a:t>x</a:t>
            </a:r>
            <a:r>
              <a:rPr lang="tr-TR" baseline="30000" dirty="0"/>
              <a:t>2</a:t>
            </a:r>
            <a:r>
              <a:rPr lang="tr-TR" dirty="0"/>
              <a:t> &gt; </a:t>
            </a:r>
            <a:r>
              <a:rPr lang="tr-TR" i="1" dirty="0"/>
              <a:t>x</a:t>
            </a:r>
            <a:r>
              <a:rPr lang="tr-TR" dirty="0"/>
              <a:t>)’e denk olan </a:t>
            </a:r>
            <a:r>
              <a:rPr lang="tr-TR" dirty="0" smtClean="0"/>
              <a:t>¬Ɐ</a:t>
            </a:r>
            <a:r>
              <a:rPr lang="tr-TR" i="1" dirty="0" smtClean="0"/>
              <a:t>x</a:t>
            </a:r>
            <a:r>
              <a:rPr lang="tr-TR" dirty="0" smtClean="0"/>
              <a:t>(</a:t>
            </a:r>
            <a:r>
              <a:rPr lang="tr-TR" i="1" dirty="0" smtClean="0"/>
              <a:t>x</a:t>
            </a:r>
            <a:r>
              <a:rPr lang="tr-TR" baseline="30000" dirty="0" smtClean="0"/>
              <a:t>2</a:t>
            </a:r>
            <a:r>
              <a:rPr lang="tr-TR" dirty="0" smtClean="0"/>
              <a:t> </a:t>
            </a:r>
            <a:r>
              <a:rPr lang="tr-TR" dirty="0"/>
              <a:t>&gt; </a:t>
            </a:r>
            <a:r>
              <a:rPr lang="tr-TR" i="1" dirty="0"/>
              <a:t>x</a:t>
            </a:r>
            <a:r>
              <a:rPr lang="tr-TR" dirty="0"/>
              <a:t>) ifadesidir. Bu ifade yeniden </a:t>
            </a:r>
            <a:r>
              <a:rPr lang="tr-TR" dirty="0" err="1"/>
              <a:t>Ǝ</a:t>
            </a:r>
            <a:r>
              <a:rPr lang="tr-TR" i="1" dirty="0" err="1" smtClean="0"/>
              <a:t>x</a:t>
            </a:r>
            <a:r>
              <a:rPr lang="tr-TR" dirty="0" smtClean="0"/>
              <a:t>(</a:t>
            </a:r>
            <a:r>
              <a:rPr lang="tr-TR" i="1" dirty="0" smtClean="0"/>
              <a:t>x</a:t>
            </a:r>
            <a:r>
              <a:rPr lang="tr-TR" baseline="30000" dirty="0" smtClean="0"/>
              <a:t>2</a:t>
            </a:r>
            <a:r>
              <a:rPr lang="tr-TR" dirty="0" smtClean="0"/>
              <a:t> </a:t>
            </a:r>
            <a:r>
              <a:rPr lang="tr-TR" dirty="0"/>
              <a:t>&lt; </a:t>
            </a:r>
            <a:r>
              <a:rPr lang="tr-TR" i="1" dirty="0"/>
              <a:t>x</a:t>
            </a:r>
            <a:r>
              <a:rPr lang="tr-TR" dirty="0"/>
              <a:t>) şeklinde yazılabilir. </a:t>
            </a:r>
            <a:endParaRPr lang="tr-TR" dirty="0" smtClean="0"/>
          </a:p>
          <a:p>
            <a:pPr marL="0" indent="0" algn="just">
              <a:buNone/>
            </a:pPr>
            <a:r>
              <a:rPr lang="tr-TR" dirty="0" err="1" smtClean="0"/>
              <a:t>Ǝ</a:t>
            </a:r>
            <a:r>
              <a:rPr lang="tr-TR" i="1" dirty="0" err="1" smtClean="0"/>
              <a:t>x</a:t>
            </a:r>
            <a:r>
              <a:rPr lang="tr-TR" dirty="0" smtClean="0"/>
              <a:t>(</a:t>
            </a:r>
            <a:r>
              <a:rPr lang="tr-TR" i="1" dirty="0" smtClean="0"/>
              <a:t>x</a:t>
            </a:r>
            <a:r>
              <a:rPr lang="tr-TR" baseline="30000" dirty="0" smtClean="0"/>
              <a:t>2</a:t>
            </a:r>
            <a:r>
              <a:rPr lang="tr-TR" dirty="0" smtClean="0"/>
              <a:t> </a:t>
            </a:r>
            <a:r>
              <a:rPr lang="tr-TR" dirty="0"/>
              <a:t>= 2) ifadesinin </a:t>
            </a:r>
            <a:r>
              <a:rPr lang="tr-TR" dirty="0" err="1"/>
              <a:t>değili</a:t>
            </a:r>
            <a:r>
              <a:rPr lang="tr-TR" dirty="0"/>
              <a:t> </a:t>
            </a:r>
            <a:r>
              <a:rPr lang="tr-TR" dirty="0" smtClean="0"/>
              <a:t>Ɐ</a:t>
            </a:r>
            <a:r>
              <a:rPr lang="tr-TR" i="1" dirty="0" smtClean="0"/>
              <a:t>x </a:t>
            </a:r>
            <a:r>
              <a:rPr lang="tr-TR" dirty="0" smtClean="0"/>
              <a:t>¬(</a:t>
            </a:r>
            <a:r>
              <a:rPr lang="tr-TR" i="1" dirty="0"/>
              <a:t>x</a:t>
            </a:r>
            <a:r>
              <a:rPr lang="tr-TR" baseline="30000" dirty="0"/>
              <a:t>2</a:t>
            </a:r>
            <a:r>
              <a:rPr lang="tr-TR" dirty="0"/>
              <a:t> = 2)’ye denk olan </a:t>
            </a:r>
            <a:r>
              <a:rPr lang="tr-TR" dirty="0" smtClean="0"/>
              <a:t>¬</a:t>
            </a:r>
            <a:r>
              <a:rPr lang="tr-TR" dirty="0" err="1" smtClean="0"/>
              <a:t>Ǝ</a:t>
            </a:r>
            <a:r>
              <a:rPr lang="tr-TR" i="1" dirty="0" err="1" smtClean="0"/>
              <a:t>x</a:t>
            </a:r>
            <a:r>
              <a:rPr lang="tr-TR" dirty="0" smtClean="0"/>
              <a:t>(</a:t>
            </a:r>
            <a:r>
              <a:rPr lang="tr-TR" i="1" dirty="0" smtClean="0"/>
              <a:t>x</a:t>
            </a:r>
            <a:r>
              <a:rPr lang="tr-TR" baseline="30000" dirty="0" smtClean="0"/>
              <a:t>2</a:t>
            </a:r>
            <a:r>
              <a:rPr lang="tr-TR" dirty="0" smtClean="0"/>
              <a:t> </a:t>
            </a:r>
            <a:r>
              <a:rPr lang="tr-TR" dirty="0"/>
              <a:t>= 2) ifadesidir</a:t>
            </a:r>
            <a:r>
              <a:rPr lang="tr-TR" dirty="0" smtClean="0"/>
              <a:t>.</a:t>
            </a:r>
            <a:r>
              <a:rPr lang="tr-TR" dirty="0"/>
              <a:t> Bu yeniden Ɐ</a:t>
            </a:r>
            <a:r>
              <a:rPr lang="tr-TR" i="1" dirty="0" smtClean="0"/>
              <a:t>x</a:t>
            </a:r>
            <a:r>
              <a:rPr lang="tr-TR" dirty="0" smtClean="0"/>
              <a:t> ¬(</a:t>
            </a:r>
            <a:r>
              <a:rPr lang="tr-TR" i="1" dirty="0"/>
              <a:t>x</a:t>
            </a:r>
            <a:r>
              <a:rPr lang="tr-TR" baseline="30000" dirty="0"/>
              <a:t>2</a:t>
            </a:r>
            <a:r>
              <a:rPr lang="tr-TR" dirty="0"/>
              <a:t> </a:t>
            </a:r>
            <a:r>
              <a:rPr lang="tr-TR" i="1" dirty="0" smtClean="0"/>
              <a:t>≠ 2</a:t>
            </a:r>
            <a:r>
              <a:rPr lang="tr-TR" i="1" dirty="0"/>
              <a:t>)</a:t>
            </a:r>
            <a:r>
              <a:rPr lang="tr-TR" dirty="0"/>
              <a:t> şeklinde yazılabilir. </a:t>
            </a:r>
            <a:endParaRPr lang="tr-TR" dirty="0" smtClean="0">
              <a:solidFill>
                <a:srgbClr val="C00000"/>
              </a:solidFill>
            </a:endParaRPr>
          </a:p>
        </p:txBody>
      </p:sp>
    </p:spTree>
    <p:extLst>
      <p:ext uri="{BB962C8B-B14F-4D97-AF65-F5344CB8AC3E}">
        <p14:creationId xmlns:p14="http://schemas.microsoft.com/office/powerpoint/2010/main" val="383363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Türkçeden Mantıksal İfadelere Çeviri</a:t>
            </a:r>
            <a:endParaRPr lang="tr-TR" dirty="0">
              <a:solidFill>
                <a:srgbClr val="002060"/>
              </a:solidFill>
            </a:endParaRPr>
          </a:p>
        </p:txBody>
      </p:sp>
      <p:sp>
        <p:nvSpPr>
          <p:cNvPr id="3" name="İçerik Yer Tutucusu 2"/>
          <p:cNvSpPr>
            <a:spLocks noGrp="1"/>
          </p:cNvSpPr>
          <p:nvPr>
            <p:ph idx="1"/>
          </p:nvPr>
        </p:nvSpPr>
        <p:spPr>
          <a:xfrm>
            <a:off x="1484310" y="1537252"/>
            <a:ext cx="10018714" cy="5320748"/>
          </a:xfrm>
        </p:spPr>
        <p:txBody>
          <a:bodyPr>
            <a:normAutofit/>
          </a:bodyPr>
          <a:lstStyle/>
          <a:p>
            <a:pPr marL="0" indent="0" algn="just">
              <a:buNone/>
            </a:pPr>
            <a:r>
              <a:rPr lang="tr-TR" dirty="0"/>
              <a:t>Cümlelerin Türkçeden (veya diğer doğal dillerden) mantıksal ifadelere çeviri matematikte, man­tıksal programlamada, yapay zekada, yazılım mühendisliğinde ve diğer bir çok disiplinde çok önemli bir görevdir. </a:t>
            </a:r>
            <a:endParaRPr lang="tr-TR" dirty="0" smtClean="0"/>
          </a:p>
          <a:p>
            <a:pPr marL="0" indent="0" algn="just">
              <a:buNone/>
            </a:pPr>
            <a:r>
              <a:rPr lang="tr-TR" dirty="0" smtClean="0">
                <a:solidFill>
                  <a:srgbClr val="C00000"/>
                </a:solidFill>
              </a:rPr>
              <a:t>Örnek:</a:t>
            </a:r>
          </a:p>
          <a:p>
            <a:pPr marL="0" indent="0" algn="just">
              <a:buNone/>
            </a:pPr>
            <a:r>
              <a:rPr lang="tr-TR" dirty="0"/>
              <a:t> “Bu sınıftaki her öğrenci temel matematik çalışmıştır.” ifadesini yüklemler ve niceleyiciler kul­lanarak ifade ediniz.</a:t>
            </a:r>
          </a:p>
          <a:p>
            <a:pPr marL="0" indent="0" algn="just">
              <a:buNone/>
            </a:pPr>
            <a:r>
              <a:rPr lang="tr-TR" dirty="0" smtClean="0">
                <a:solidFill>
                  <a:srgbClr val="C00000"/>
                </a:solidFill>
              </a:rPr>
              <a:t>Çözüm:</a:t>
            </a:r>
          </a:p>
          <a:p>
            <a:pPr marL="0" indent="0" algn="just">
              <a:buNone/>
            </a:pPr>
            <a:r>
              <a:rPr lang="tr-TR" dirty="0"/>
              <a:t>İlk olarak ifadeyi yeniden </a:t>
            </a:r>
            <a:r>
              <a:rPr lang="tr-TR" dirty="0" smtClean="0"/>
              <a:t>yazılır:</a:t>
            </a:r>
            <a:endParaRPr lang="tr-TR" dirty="0"/>
          </a:p>
          <a:p>
            <a:pPr marL="0" indent="0" algn="just">
              <a:buNone/>
            </a:pPr>
            <a:r>
              <a:rPr lang="tr-TR" dirty="0"/>
              <a:t>“Bu sınıftaki her öğrenci için bu öğrenci temel matematik okudu.” </a:t>
            </a:r>
            <a:r>
              <a:rPr lang="tr-TR" dirty="0" smtClean="0"/>
              <a:t>ifadesini elde ederiz. </a:t>
            </a:r>
            <a:endParaRPr lang="tr-TR" dirty="0" smtClean="0">
              <a:solidFill>
                <a:srgbClr val="C00000"/>
              </a:solidFill>
            </a:endParaRPr>
          </a:p>
        </p:txBody>
      </p:sp>
    </p:spTree>
    <p:extLst>
      <p:ext uri="{BB962C8B-B14F-4D97-AF65-F5344CB8AC3E}">
        <p14:creationId xmlns:p14="http://schemas.microsoft.com/office/powerpoint/2010/main" val="3301897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Önermeler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09" y="1537251"/>
            <a:ext cx="10018713" cy="4823792"/>
          </a:xfrm>
        </p:spPr>
        <p:txBody>
          <a:bodyPr>
            <a:normAutofit fontScale="85000" lnSpcReduction="20000"/>
          </a:bodyPr>
          <a:lstStyle/>
          <a:p>
            <a:pPr marL="0" indent="0" algn="just">
              <a:buNone/>
            </a:pPr>
            <a:endParaRPr lang="tr-TR" i="1" dirty="0" smtClean="0"/>
          </a:p>
          <a:p>
            <a:pPr marL="0" indent="0" algn="just">
              <a:buNone/>
            </a:pPr>
            <a:endParaRPr lang="tr-TR" i="1" dirty="0"/>
          </a:p>
          <a:p>
            <a:pPr marL="0" indent="0" algn="just">
              <a:buNone/>
            </a:pPr>
            <a:r>
              <a:rPr lang="tr-TR" sz="2600" dirty="0">
                <a:solidFill>
                  <a:srgbClr val="C00000"/>
                </a:solidFill>
              </a:rPr>
              <a:t>Örnek:</a:t>
            </a:r>
          </a:p>
          <a:p>
            <a:pPr marL="0" indent="0" algn="just">
              <a:buNone/>
            </a:pPr>
            <a:r>
              <a:rPr lang="tr-TR" sz="2600" i="1" dirty="0" smtClean="0"/>
              <a:t>p</a:t>
            </a:r>
            <a:r>
              <a:rPr lang="tr-TR" sz="2600" dirty="0" smtClean="0"/>
              <a:t>’nin</a:t>
            </a:r>
            <a:r>
              <a:rPr lang="tr-TR" sz="2600" dirty="0" smtClean="0">
                <a:solidFill>
                  <a:srgbClr val="C00000"/>
                </a:solidFill>
              </a:rPr>
              <a:t> </a:t>
            </a:r>
            <a:r>
              <a:rPr lang="en-US" sz="2600" dirty="0" smtClean="0">
                <a:ea typeface="Calibri" panose="020F0502020204030204" pitchFamily="34" charset="0"/>
              </a:rPr>
              <a:t>“</a:t>
            </a:r>
            <a:r>
              <a:rPr lang="tr-TR" sz="2600" dirty="0" smtClean="0">
                <a:ln w="0"/>
              </a:rPr>
              <a:t>Hande’nin bilgisayarındaki sabit diskte 16 </a:t>
            </a:r>
            <a:r>
              <a:rPr lang="tr-TR" sz="2600" dirty="0" err="1" smtClean="0">
                <a:ln w="0"/>
              </a:rPr>
              <a:t>GB’dan</a:t>
            </a:r>
            <a:r>
              <a:rPr lang="tr-TR" sz="2600" dirty="0" smtClean="0">
                <a:ln w="0"/>
              </a:rPr>
              <a:t> daha fazla boş yer vardır.</a:t>
            </a:r>
            <a:r>
              <a:rPr lang="en-US" sz="2600" dirty="0" smtClean="0">
                <a:ea typeface="Calibri" panose="020F0502020204030204" pitchFamily="34" charset="0"/>
              </a:rPr>
              <a:t>”</a:t>
            </a:r>
            <a:r>
              <a:rPr lang="tr-TR" sz="2600" dirty="0" smtClean="0">
                <a:ea typeface="Calibri" panose="020F0502020204030204" pitchFamily="34" charset="0"/>
              </a:rPr>
              <a:t> </a:t>
            </a:r>
            <a:r>
              <a:rPr lang="tr-TR" sz="2600" i="1" dirty="0" err="1" smtClean="0">
                <a:ea typeface="Calibri" panose="020F0502020204030204" pitchFamily="34" charset="0"/>
              </a:rPr>
              <a:t>q</a:t>
            </a:r>
            <a:r>
              <a:rPr lang="tr-TR" sz="2600" dirty="0" err="1" smtClean="0">
                <a:ea typeface="Calibri" panose="020F0502020204030204" pitchFamily="34" charset="0"/>
              </a:rPr>
              <a:t>’nun</a:t>
            </a:r>
            <a:r>
              <a:rPr lang="tr-TR" sz="2600" dirty="0" smtClean="0">
                <a:ea typeface="Calibri" panose="020F0502020204030204" pitchFamily="34" charset="0"/>
              </a:rPr>
              <a:t> </a:t>
            </a:r>
            <a:r>
              <a:rPr lang="en-US" sz="2600" dirty="0" smtClean="0">
                <a:ea typeface="Calibri" panose="020F0502020204030204" pitchFamily="34" charset="0"/>
              </a:rPr>
              <a:t>“</a:t>
            </a:r>
            <a:r>
              <a:rPr lang="tr-TR" sz="2600" dirty="0" smtClean="0">
                <a:ln w="0"/>
              </a:rPr>
              <a:t>Hande’nin bilgisayarındaki işlemci 1 </a:t>
            </a:r>
            <a:r>
              <a:rPr lang="tr-TR" sz="2600" dirty="0" err="1" smtClean="0">
                <a:ln w="0"/>
              </a:rPr>
              <a:t>GHz’den</a:t>
            </a:r>
            <a:r>
              <a:rPr lang="tr-TR" sz="2600" dirty="0" smtClean="0">
                <a:ln w="0"/>
              </a:rPr>
              <a:t> daha hızlı çalışmaktadır.</a:t>
            </a:r>
            <a:r>
              <a:rPr lang="en-US" sz="2600" dirty="0">
                <a:ea typeface="Calibri" panose="020F0502020204030204" pitchFamily="34" charset="0"/>
              </a:rPr>
              <a:t>”</a:t>
            </a:r>
            <a:r>
              <a:rPr lang="tr-TR" sz="2600" dirty="0">
                <a:ea typeface="Calibri" panose="020F0502020204030204" pitchFamily="34" charset="0"/>
              </a:rPr>
              <a:t> </a:t>
            </a:r>
            <a:r>
              <a:rPr lang="tr-TR" sz="2600" dirty="0" smtClean="0">
                <a:ea typeface="Calibri" panose="020F0502020204030204" pitchFamily="34" charset="0"/>
              </a:rPr>
              <a:t>önermeleri olduğuna göre </a:t>
            </a:r>
            <a:r>
              <a:rPr lang="tr-TR" sz="2600" i="1" dirty="0" smtClean="0">
                <a:ea typeface="Calibri" panose="020F0502020204030204" pitchFamily="34" charset="0"/>
              </a:rPr>
              <a:t>p</a:t>
            </a:r>
            <a:r>
              <a:rPr lang="tr-TR" sz="2600" dirty="0" smtClean="0">
                <a:ea typeface="Calibri" panose="020F0502020204030204" pitchFamily="34" charset="0"/>
              </a:rPr>
              <a:t> ve </a:t>
            </a:r>
            <a:r>
              <a:rPr lang="tr-TR" sz="2600" i="1" dirty="0" smtClean="0">
                <a:ea typeface="Calibri" panose="020F0502020204030204" pitchFamily="34" charset="0"/>
              </a:rPr>
              <a:t>q</a:t>
            </a:r>
            <a:r>
              <a:rPr lang="tr-TR" sz="2600" dirty="0" smtClean="0">
                <a:ea typeface="Calibri" panose="020F0502020204030204" pitchFamily="34" charset="0"/>
              </a:rPr>
              <a:t> birleştirme önermesini bulunuz.</a:t>
            </a:r>
          </a:p>
          <a:p>
            <a:pPr marL="0" indent="0" algn="just">
              <a:buNone/>
            </a:pPr>
            <a:r>
              <a:rPr lang="tr-TR" sz="2600" dirty="0">
                <a:solidFill>
                  <a:srgbClr val="C00000"/>
                </a:solidFill>
              </a:rPr>
              <a:t>Çözüm</a:t>
            </a:r>
            <a:r>
              <a:rPr lang="tr-TR" sz="2600" dirty="0" smtClean="0">
                <a:solidFill>
                  <a:srgbClr val="C00000"/>
                </a:solidFill>
              </a:rPr>
              <a:t>: </a:t>
            </a:r>
            <a:r>
              <a:rPr lang="tr-TR" sz="2600" i="1" dirty="0" smtClean="0"/>
              <a:t>p</a:t>
            </a:r>
            <a:r>
              <a:rPr lang="tr-TR" sz="2600" dirty="0" smtClean="0"/>
              <a:t> ve </a:t>
            </a:r>
            <a:r>
              <a:rPr lang="tr-TR" sz="2600" i="1" dirty="0" smtClean="0"/>
              <a:t>q</a:t>
            </a:r>
            <a:r>
              <a:rPr lang="tr-TR" sz="2600" dirty="0" smtClean="0"/>
              <a:t> önermelerinin birleştirilmesi sonucu oluşan </a:t>
            </a:r>
            <a:r>
              <a:rPr lang="tr-TR" sz="2600" i="1" dirty="0" smtClean="0"/>
              <a:t>p</a:t>
            </a:r>
            <a:r>
              <a:rPr lang="tr-TR" sz="2600" dirty="0" smtClean="0"/>
              <a:t> ˄ </a:t>
            </a:r>
            <a:r>
              <a:rPr lang="tr-TR" sz="2600" i="1" dirty="0" smtClean="0"/>
              <a:t>q</a:t>
            </a:r>
            <a:r>
              <a:rPr lang="tr-TR" sz="2600" dirty="0" smtClean="0"/>
              <a:t> önermesi:</a:t>
            </a:r>
          </a:p>
          <a:p>
            <a:pPr marL="0" indent="0" algn="just">
              <a:buNone/>
            </a:pPr>
            <a:r>
              <a:rPr lang="en-US" sz="2600" dirty="0" smtClean="0">
                <a:ea typeface="Calibri" panose="020F0502020204030204" pitchFamily="34" charset="0"/>
              </a:rPr>
              <a:t>“</a:t>
            </a:r>
            <a:r>
              <a:rPr lang="tr-TR" sz="2600" dirty="0">
                <a:ln w="0"/>
              </a:rPr>
              <a:t>Hande’nin bilgisayarındaki sabit diskte 16 </a:t>
            </a:r>
            <a:r>
              <a:rPr lang="tr-TR" sz="2600" dirty="0" err="1">
                <a:ln w="0"/>
              </a:rPr>
              <a:t>GB’dan</a:t>
            </a:r>
            <a:r>
              <a:rPr lang="tr-TR" sz="2600" dirty="0">
                <a:ln w="0"/>
              </a:rPr>
              <a:t> daha fazla boş yer </a:t>
            </a:r>
            <a:r>
              <a:rPr lang="tr-TR" sz="2600" dirty="0" smtClean="0">
                <a:ln w="0"/>
              </a:rPr>
              <a:t>vardır ve   Hande’nin </a:t>
            </a:r>
            <a:r>
              <a:rPr lang="tr-TR" sz="2600" dirty="0">
                <a:ln w="0"/>
              </a:rPr>
              <a:t>bilgisayarındaki işlemci 1 </a:t>
            </a:r>
            <a:r>
              <a:rPr lang="tr-TR" sz="2600" dirty="0" err="1">
                <a:ln w="0"/>
              </a:rPr>
              <a:t>GHz’den</a:t>
            </a:r>
            <a:r>
              <a:rPr lang="tr-TR" sz="2600" dirty="0">
                <a:ln w="0"/>
              </a:rPr>
              <a:t> daha hızlı çalışmaktadır</a:t>
            </a:r>
            <a:r>
              <a:rPr lang="tr-TR" sz="2600" dirty="0" smtClean="0">
                <a:ln w="0"/>
              </a:rPr>
              <a:t>.</a:t>
            </a:r>
            <a:r>
              <a:rPr lang="en-US" sz="2600" dirty="0">
                <a:ea typeface="Calibri" panose="020F0502020204030204" pitchFamily="34" charset="0"/>
              </a:rPr>
              <a:t>”</a:t>
            </a:r>
            <a:r>
              <a:rPr lang="tr-TR" sz="2600" dirty="0">
                <a:ea typeface="Calibri" panose="020F0502020204030204" pitchFamily="34" charset="0"/>
              </a:rPr>
              <a:t> </a:t>
            </a:r>
            <a:r>
              <a:rPr lang="tr-TR" sz="2600" dirty="0" smtClean="0">
                <a:ea typeface="Calibri" panose="020F0502020204030204" pitchFamily="34" charset="0"/>
              </a:rPr>
              <a:t>olacaktır. </a:t>
            </a:r>
          </a:p>
          <a:p>
            <a:pPr marL="0" indent="0" algn="just">
              <a:buNone/>
            </a:pPr>
            <a:r>
              <a:rPr lang="tr-TR" sz="2600" dirty="0" smtClean="0">
                <a:ea typeface="Calibri" panose="020F0502020204030204" pitchFamily="34" charset="0"/>
              </a:rPr>
              <a:t>Bu önerme her iki önerme de doğru olduğunda doğru olacaktır, iki durumdan herhangi biri veya her ikisi birden yanlış olduğunda yanlış olacaktır. </a:t>
            </a:r>
          </a:p>
          <a:p>
            <a:pPr marL="0" indent="0" algn="just">
              <a:buNone/>
            </a:pPr>
            <a:endParaRPr lang="tr-TR" dirty="0">
              <a:ea typeface="Calibri" panose="020F0502020204030204" pitchFamily="34" charset="0"/>
            </a:endParaRPr>
          </a:p>
          <a:p>
            <a:pPr marL="0" indent="0" algn="just">
              <a:buNone/>
            </a:pPr>
            <a:endParaRPr lang="tr-TR" dirty="0" smtClean="0">
              <a:solidFill>
                <a:srgbClr val="C00000"/>
              </a:solidFill>
            </a:endParaRPr>
          </a:p>
          <a:p>
            <a:pPr marL="0" indent="0" algn="just">
              <a:buNone/>
            </a:pPr>
            <a:endParaRPr lang="tr-TR" dirty="0" smtClean="0"/>
          </a:p>
        </p:txBody>
      </p:sp>
    </p:spTree>
    <p:extLst>
      <p:ext uri="{BB962C8B-B14F-4D97-AF65-F5344CB8AC3E}">
        <p14:creationId xmlns:p14="http://schemas.microsoft.com/office/powerpoint/2010/main" val="161295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a:t>
            </a:r>
            <a:r>
              <a:rPr lang="tr-TR" sz="4400" dirty="0">
                <a:solidFill>
                  <a:srgbClr val="002060"/>
                </a:solidFill>
              </a:rPr>
              <a:t>– Türkçeden Mantıksal İfadelere Çeviri</a:t>
            </a:r>
            <a:endParaRPr lang="tr-TR" dirty="0">
              <a:solidFill>
                <a:srgbClr val="002060"/>
              </a:solidFill>
            </a:endParaRPr>
          </a:p>
        </p:txBody>
      </p:sp>
      <p:sp>
        <p:nvSpPr>
          <p:cNvPr id="3" name="İçerik Yer Tutucusu 2"/>
          <p:cNvSpPr>
            <a:spLocks noGrp="1"/>
          </p:cNvSpPr>
          <p:nvPr>
            <p:ph idx="1"/>
          </p:nvPr>
        </p:nvSpPr>
        <p:spPr>
          <a:xfrm>
            <a:off x="1484310" y="1537252"/>
            <a:ext cx="10018714" cy="5320748"/>
          </a:xfrm>
        </p:spPr>
        <p:txBody>
          <a:bodyPr>
            <a:normAutofit fontScale="92500" lnSpcReduction="10000"/>
          </a:bodyPr>
          <a:lstStyle/>
          <a:p>
            <a:pPr marL="0" indent="0" algn="just">
              <a:buNone/>
            </a:pPr>
            <a:r>
              <a:rPr lang="tr-TR" dirty="0" smtClean="0">
                <a:solidFill>
                  <a:srgbClr val="C00000"/>
                </a:solidFill>
              </a:rPr>
              <a:t>Çözümün devamı:</a:t>
            </a:r>
          </a:p>
          <a:p>
            <a:pPr marL="0" indent="0" algn="just">
              <a:buNone/>
            </a:pPr>
            <a:r>
              <a:rPr lang="tr-TR" dirty="0" smtClean="0"/>
              <a:t> Sonra ifade</a:t>
            </a:r>
          </a:p>
          <a:p>
            <a:pPr marL="0" indent="0" algn="just">
              <a:buNone/>
            </a:pPr>
            <a:r>
              <a:rPr lang="tr-TR" dirty="0"/>
              <a:t> “Bu sınıftaki her öğrenci için, </a:t>
            </a:r>
            <a:r>
              <a:rPr lang="tr-TR" i="1" dirty="0"/>
              <a:t>x</a:t>
            </a:r>
            <a:r>
              <a:rPr lang="tr-TR" dirty="0"/>
              <a:t> temel matematik çalışmıştır</a:t>
            </a:r>
            <a:r>
              <a:rPr lang="tr-TR" dirty="0" smtClean="0"/>
              <a:t>.” </a:t>
            </a:r>
            <a:r>
              <a:rPr lang="tr-TR" dirty="0"/>
              <a:t>olacak şekilde bir x değişkeni </a:t>
            </a:r>
            <a:r>
              <a:rPr lang="tr-TR" dirty="0" smtClean="0"/>
              <a:t>tanıtılır.</a:t>
            </a:r>
          </a:p>
          <a:p>
            <a:pPr marL="0" indent="0" algn="just">
              <a:buNone/>
            </a:pPr>
            <a:r>
              <a:rPr lang="tr-TR" dirty="0" smtClean="0"/>
              <a:t>Devamında </a:t>
            </a:r>
            <a:r>
              <a:rPr lang="tr-TR" dirty="0"/>
              <a:t>“</a:t>
            </a:r>
            <a:r>
              <a:rPr lang="tr-TR" i="1" dirty="0"/>
              <a:t>x</a:t>
            </a:r>
            <a:r>
              <a:rPr lang="tr-TR" dirty="0"/>
              <a:t> temel matematik çalışmıştır.” ifadesi olan C(x)’i </a:t>
            </a:r>
            <a:r>
              <a:rPr lang="tr-TR" dirty="0" smtClean="0"/>
              <a:t>tanıtılır. </a:t>
            </a:r>
            <a:r>
              <a:rPr lang="tr-TR" dirty="0"/>
              <a:t>Sonuç olarak eğer </a:t>
            </a:r>
            <a:r>
              <a:rPr lang="tr-TR" i="1" dirty="0"/>
              <a:t>x</a:t>
            </a:r>
            <a:r>
              <a:rPr lang="tr-TR" dirty="0"/>
              <a:t> için tanım bölgesi bu sınıftaki öğrencilerden oluşuyorsa </a:t>
            </a:r>
            <a:r>
              <a:rPr lang="tr-TR" dirty="0" smtClean="0"/>
              <a:t>ifade </a:t>
            </a:r>
            <a:r>
              <a:rPr lang="tr-TR" dirty="0"/>
              <a:t>Ɐ</a:t>
            </a:r>
            <a:r>
              <a:rPr lang="tr-TR" i="1" dirty="0" smtClean="0"/>
              <a:t>x</a:t>
            </a:r>
            <a:r>
              <a:rPr lang="tr-TR" dirty="0" smtClean="0"/>
              <a:t> </a:t>
            </a:r>
            <a:r>
              <a:rPr lang="tr-TR" i="1" dirty="0"/>
              <a:t>C</a:t>
            </a:r>
            <a:r>
              <a:rPr lang="tr-TR" dirty="0"/>
              <a:t>(</a:t>
            </a:r>
            <a:r>
              <a:rPr lang="tr-TR" i="1" dirty="0"/>
              <a:t>x</a:t>
            </a:r>
            <a:r>
              <a:rPr lang="tr-TR" dirty="0"/>
              <a:t>) olarak </a:t>
            </a:r>
            <a:r>
              <a:rPr lang="tr-TR" dirty="0" smtClean="0"/>
              <a:t>çevrilebilir.</a:t>
            </a:r>
            <a:endParaRPr lang="tr-TR" dirty="0"/>
          </a:p>
          <a:p>
            <a:pPr marL="0" indent="0" algn="just">
              <a:buNone/>
            </a:pPr>
            <a:r>
              <a:rPr lang="tr-TR" dirty="0"/>
              <a:t>Bununla birlikte, başka doğru yaklaşımlar da vardır; söylemin farklı </a:t>
            </a:r>
            <a:r>
              <a:rPr lang="tr-TR" dirty="0" smtClean="0"/>
              <a:t>tanım </a:t>
            </a:r>
            <a:r>
              <a:rPr lang="tr-TR" dirty="0"/>
              <a:t>bölgeleri ve di­ğer yüklemler kullanılabilir. Sonraki akıl yürütmeye bağlı seçme yaklaşımımızı devam ettirmek istiyoruz. Örneğin, bu sınıftaki insanlar yerine insanların daha geniş bir grubu ile ilgilenebiliriz. Eğer tanım bölgesini bütün insanlar olarak değiştirirsek ifademizi</a:t>
            </a:r>
          </a:p>
          <a:p>
            <a:pPr marL="0" indent="0" algn="just">
              <a:buNone/>
            </a:pPr>
            <a:r>
              <a:rPr lang="tr-TR" dirty="0"/>
              <a:t>“Her x kişisi için eğer x kişisi bu sınıftaki bir öğrenci ise bu durumda x temel matematik çalışmıştır.” olarak ifade etmemiz gerekir</a:t>
            </a:r>
            <a:r>
              <a:rPr lang="tr-TR" dirty="0" smtClean="0"/>
              <a:t>.</a:t>
            </a:r>
            <a:endParaRPr lang="tr-TR" dirty="0" smtClean="0">
              <a:solidFill>
                <a:srgbClr val="C00000"/>
              </a:solidFill>
            </a:endParaRPr>
          </a:p>
        </p:txBody>
      </p:sp>
    </p:spTree>
    <p:extLst>
      <p:ext uri="{BB962C8B-B14F-4D97-AF65-F5344CB8AC3E}">
        <p14:creationId xmlns:p14="http://schemas.microsoft.com/office/powerpoint/2010/main" val="368325171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a:t>
            </a:r>
            <a:r>
              <a:rPr lang="tr-TR" sz="4400" dirty="0">
                <a:solidFill>
                  <a:srgbClr val="002060"/>
                </a:solidFill>
              </a:rPr>
              <a:t>– Türkçeden Mantıksal İfadelere Çeviri</a:t>
            </a:r>
            <a:endParaRPr lang="tr-TR" dirty="0">
              <a:solidFill>
                <a:srgbClr val="002060"/>
              </a:solidFill>
            </a:endParaRPr>
          </a:p>
        </p:txBody>
      </p:sp>
      <p:sp>
        <p:nvSpPr>
          <p:cNvPr id="3" name="İçerik Yer Tutucusu 2"/>
          <p:cNvSpPr>
            <a:spLocks noGrp="1"/>
          </p:cNvSpPr>
          <p:nvPr>
            <p:ph idx="1"/>
          </p:nvPr>
        </p:nvSpPr>
        <p:spPr>
          <a:xfrm>
            <a:off x="1484310" y="1537252"/>
            <a:ext cx="10018714" cy="5320748"/>
          </a:xfrm>
        </p:spPr>
        <p:txBody>
          <a:bodyPr>
            <a:normAutofit/>
          </a:bodyPr>
          <a:lstStyle/>
          <a:p>
            <a:pPr marL="0" indent="0" algn="just">
              <a:buNone/>
            </a:pPr>
            <a:r>
              <a:rPr lang="tr-TR" dirty="0" smtClean="0">
                <a:solidFill>
                  <a:srgbClr val="C00000"/>
                </a:solidFill>
              </a:rPr>
              <a:t>Çözümün devamı:</a:t>
            </a:r>
          </a:p>
          <a:p>
            <a:pPr marL="0" indent="0" algn="just">
              <a:buNone/>
            </a:pPr>
            <a:r>
              <a:rPr lang="tr-TR" dirty="0"/>
              <a:t>Eğer </a:t>
            </a:r>
            <a:r>
              <a:rPr lang="tr-TR" i="1" dirty="0"/>
              <a:t>S</a:t>
            </a:r>
            <a:r>
              <a:rPr lang="tr-TR" dirty="0"/>
              <a:t>(</a:t>
            </a:r>
            <a:r>
              <a:rPr lang="tr-TR" i="1" dirty="0"/>
              <a:t>x</a:t>
            </a:r>
            <a:r>
              <a:rPr lang="tr-TR" dirty="0"/>
              <a:t>)</a:t>
            </a:r>
            <a:r>
              <a:rPr lang="tr-TR" i="1" dirty="0"/>
              <a:t> x</a:t>
            </a:r>
            <a:r>
              <a:rPr lang="tr-TR" dirty="0"/>
              <a:t> kişisini temsil eden bir ifade ise, ifademizin </a:t>
            </a:r>
            <a:r>
              <a:rPr lang="tr-TR" dirty="0" smtClean="0"/>
              <a:t>Ɐ</a:t>
            </a:r>
            <a:r>
              <a:rPr lang="tr-TR" i="1" dirty="0" smtClean="0"/>
              <a:t>x</a:t>
            </a:r>
            <a:r>
              <a:rPr lang="tr-TR" dirty="0" smtClean="0"/>
              <a:t>(</a:t>
            </a:r>
            <a:r>
              <a:rPr lang="tr-TR" i="1" dirty="0" smtClean="0"/>
              <a:t>S</a:t>
            </a:r>
            <a:r>
              <a:rPr lang="tr-TR" dirty="0" smtClean="0"/>
              <a:t>(</a:t>
            </a:r>
            <a:r>
              <a:rPr lang="tr-TR" i="1" dirty="0" smtClean="0"/>
              <a:t>x</a:t>
            </a:r>
            <a:r>
              <a:rPr lang="tr-TR" dirty="0" smtClean="0"/>
              <a:t>) </a:t>
            </a:r>
            <a:r>
              <a:rPr lang="tr-TR" dirty="0" smtClean="0">
                <a:sym typeface="Wingdings" panose="05000000000000000000" pitchFamily="2" charset="2"/>
              </a:rPr>
              <a:t> </a:t>
            </a:r>
            <a:r>
              <a:rPr lang="tr-TR" i="1" dirty="0" smtClean="0"/>
              <a:t>C</a:t>
            </a:r>
            <a:r>
              <a:rPr lang="tr-TR" dirty="0" smtClean="0"/>
              <a:t>(</a:t>
            </a:r>
            <a:r>
              <a:rPr lang="tr-TR" i="1" dirty="0" smtClean="0"/>
              <a:t>x</a:t>
            </a:r>
            <a:r>
              <a:rPr lang="tr-TR" dirty="0"/>
              <a:t>)) olarak ifade edebileceğimizi görürüz. </a:t>
            </a:r>
            <a:r>
              <a:rPr lang="tr-TR" dirty="0" smtClean="0"/>
              <a:t>Sonuç </a:t>
            </a:r>
            <a:r>
              <a:rPr lang="tr-TR" dirty="0"/>
              <a:t>olarak temel matematiğin yanında başka konularda çalışma geçmişi olan insanlar ile ilgilendiğimizde “</a:t>
            </a:r>
            <a:r>
              <a:rPr lang="tr-TR" i="1" dirty="0"/>
              <a:t>x</a:t>
            </a:r>
            <a:r>
              <a:rPr lang="tr-TR" dirty="0"/>
              <a:t> öğrencisi </a:t>
            </a:r>
            <a:r>
              <a:rPr lang="tr-TR" i="1" dirty="0"/>
              <a:t>y</a:t>
            </a:r>
            <a:r>
              <a:rPr lang="tr-TR" dirty="0"/>
              <a:t> konusu çalışmıştır.” ifadesi için iki değişkenli </a:t>
            </a:r>
            <a:r>
              <a:rPr lang="tr-TR" i="1" dirty="0"/>
              <a:t>Q</a:t>
            </a:r>
            <a:r>
              <a:rPr lang="tr-TR" dirty="0"/>
              <a:t>(</a:t>
            </a:r>
            <a:r>
              <a:rPr lang="tr-TR" i="1" dirty="0"/>
              <a:t>x, y</a:t>
            </a:r>
            <a:r>
              <a:rPr lang="tr-TR" dirty="0"/>
              <a:t>) niceleyi­cisini kullanmamız gerekebilir. Daha </a:t>
            </a:r>
            <a:r>
              <a:rPr lang="tr-TR" dirty="0" smtClean="0"/>
              <a:t>sonra </a:t>
            </a:r>
            <a:r>
              <a:rPr lang="tr-TR" dirty="0"/>
              <a:t>her iki yaklaşımda da Ɐ</a:t>
            </a:r>
            <a:r>
              <a:rPr lang="tr-TR" i="1" dirty="0" smtClean="0"/>
              <a:t>x</a:t>
            </a:r>
            <a:r>
              <a:rPr lang="tr-TR" dirty="0" smtClean="0"/>
              <a:t>(</a:t>
            </a:r>
            <a:r>
              <a:rPr lang="tr-TR" i="1" dirty="0" smtClean="0"/>
              <a:t>S</a:t>
            </a:r>
            <a:r>
              <a:rPr lang="tr-TR" dirty="0" smtClean="0"/>
              <a:t>(</a:t>
            </a:r>
            <a:r>
              <a:rPr lang="tr-TR" i="1" dirty="0" smtClean="0"/>
              <a:t>x</a:t>
            </a:r>
            <a:r>
              <a:rPr lang="tr-TR" dirty="0"/>
              <a:t>) </a:t>
            </a:r>
            <a:r>
              <a:rPr lang="tr-TR" dirty="0" smtClean="0">
                <a:sym typeface="Wingdings" panose="05000000000000000000" pitchFamily="2" charset="2"/>
              </a:rPr>
              <a:t></a:t>
            </a:r>
            <a:r>
              <a:rPr lang="tr-TR" dirty="0" smtClean="0"/>
              <a:t> </a:t>
            </a:r>
            <a:r>
              <a:rPr lang="tr-TR" i="1" dirty="0"/>
              <a:t>Q</a:t>
            </a:r>
            <a:r>
              <a:rPr lang="tr-TR" dirty="0"/>
              <a:t>(</a:t>
            </a:r>
            <a:r>
              <a:rPr lang="tr-TR" i="1" dirty="0"/>
              <a:t>x</a:t>
            </a:r>
            <a:r>
              <a:rPr lang="tr-TR" dirty="0"/>
              <a:t> temel mate­matik</a:t>
            </a:r>
            <a:r>
              <a:rPr lang="tr-TR" dirty="0" smtClean="0"/>
              <a:t>))</a:t>
            </a:r>
            <a:r>
              <a:rPr lang="tr-TR" dirty="0"/>
              <a:t> Ɐ</a:t>
            </a:r>
            <a:r>
              <a:rPr lang="tr-TR" i="1" dirty="0" smtClean="0"/>
              <a:t>x</a:t>
            </a:r>
            <a:r>
              <a:rPr lang="tr-TR" dirty="0" smtClean="0"/>
              <a:t> </a:t>
            </a:r>
            <a:r>
              <a:rPr lang="tr-TR" i="1" dirty="0"/>
              <a:t>Q</a:t>
            </a:r>
            <a:r>
              <a:rPr lang="tr-TR" dirty="0"/>
              <a:t>(</a:t>
            </a:r>
            <a:r>
              <a:rPr lang="tr-TR" i="1" dirty="0"/>
              <a:t>x,</a:t>
            </a:r>
            <a:r>
              <a:rPr lang="tr-TR" dirty="0"/>
              <a:t> temel matematik) veya Ɐ</a:t>
            </a:r>
            <a:r>
              <a:rPr lang="tr-TR" i="1" dirty="0" smtClean="0"/>
              <a:t>x</a:t>
            </a:r>
            <a:r>
              <a:rPr lang="tr-TR" dirty="0" smtClean="0"/>
              <a:t>(</a:t>
            </a:r>
            <a:r>
              <a:rPr lang="tr-TR" i="1" dirty="0" smtClean="0"/>
              <a:t>S</a:t>
            </a:r>
            <a:r>
              <a:rPr lang="tr-TR" dirty="0"/>
              <a:t>)(</a:t>
            </a:r>
            <a:r>
              <a:rPr lang="tr-TR" i="1" dirty="0" smtClean="0"/>
              <a:t>x</a:t>
            </a:r>
            <a:r>
              <a:rPr lang="tr-TR" dirty="0" smtClean="0"/>
              <a:t>) </a:t>
            </a:r>
            <a:r>
              <a:rPr lang="tr-TR" dirty="0" smtClean="0">
                <a:sym typeface="Wingdings" panose="05000000000000000000" pitchFamily="2" charset="2"/>
              </a:rPr>
              <a:t> </a:t>
            </a:r>
            <a:r>
              <a:rPr lang="tr-TR" i="1" dirty="0" smtClean="0"/>
              <a:t>Q</a:t>
            </a:r>
            <a:r>
              <a:rPr lang="tr-TR" dirty="0" smtClean="0"/>
              <a:t>(</a:t>
            </a:r>
            <a:r>
              <a:rPr lang="tr-TR" i="1" dirty="0" smtClean="0"/>
              <a:t>x</a:t>
            </a:r>
            <a:r>
              <a:rPr lang="tr-TR" i="1" dirty="0"/>
              <a:t>,</a:t>
            </a:r>
            <a:r>
              <a:rPr lang="tr-TR" dirty="0"/>
              <a:t> temel matematik))’</a:t>
            </a:r>
            <a:r>
              <a:rPr lang="tr-TR" dirty="0" err="1"/>
              <a:t>yı</a:t>
            </a:r>
            <a:r>
              <a:rPr lang="tr-TR" dirty="0"/>
              <a:t> elde etmek için </a:t>
            </a:r>
            <a:r>
              <a:rPr lang="tr-TR" i="1" dirty="0"/>
              <a:t>C</a:t>
            </a:r>
            <a:r>
              <a:rPr lang="tr-TR" dirty="0"/>
              <a:t>(</a:t>
            </a:r>
            <a:r>
              <a:rPr lang="tr-TR" i="1" dirty="0"/>
              <a:t>x</a:t>
            </a:r>
            <a:r>
              <a:rPr lang="tr-TR" dirty="0"/>
              <a:t>) ile </a:t>
            </a:r>
            <a:r>
              <a:rPr lang="tr-TR" i="1" dirty="0"/>
              <a:t>Q</a:t>
            </a:r>
            <a:r>
              <a:rPr lang="tr-TR" dirty="0"/>
              <a:t>(</a:t>
            </a:r>
            <a:r>
              <a:rPr lang="tr-TR" i="1" dirty="0"/>
              <a:t>x,</a:t>
            </a:r>
            <a:r>
              <a:rPr lang="tr-TR" dirty="0"/>
              <a:t> temel matematikti yer değiştirmemiz gerekecekti</a:t>
            </a:r>
            <a:r>
              <a:rPr lang="tr-TR" dirty="0" smtClean="0"/>
              <a:t>.</a:t>
            </a:r>
            <a:endParaRPr lang="tr-TR" dirty="0" smtClean="0">
              <a:solidFill>
                <a:srgbClr val="C00000"/>
              </a:solidFill>
            </a:endParaRPr>
          </a:p>
        </p:txBody>
      </p:sp>
    </p:spTree>
    <p:extLst>
      <p:ext uri="{BB962C8B-B14F-4D97-AF65-F5344CB8AC3E}">
        <p14:creationId xmlns:p14="http://schemas.microsoft.com/office/powerpoint/2010/main" val="417678727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a:t>
            </a:r>
            <a:r>
              <a:rPr lang="tr-TR" sz="4400" dirty="0">
                <a:solidFill>
                  <a:srgbClr val="002060"/>
                </a:solidFill>
              </a:rPr>
              <a:t>– </a:t>
            </a:r>
            <a:r>
              <a:rPr lang="tr-TR" sz="4400" dirty="0" err="1" smtClean="0">
                <a:solidFill>
                  <a:srgbClr val="002060"/>
                </a:solidFill>
              </a:rPr>
              <a:t>Lewis</a:t>
            </a:r>
            <a:r>
              <a:rPr lang="tr-TR" sz="4400" dirty="0" smtClean="0">
                <a:solidFill>
                  <a:srgbClr val="002060"/>
                </a:solidFill>
              </a:rPr>
              <a:t> </a:t>
            </a:r>
            <a:r>
              <a:rPr lang="tr-TR" sz="4400" dirty="0" err="1" smtClean="0">
                <a:solidFill>
                  <a:srgbClr val="002060"/>
                </a:solidFill>
              </a:rPr>
              <a:t>Carroll’un</a:t>
            </a:r>
            <a:r>
              <a:rPr lang="tr-TR" sz="4400" dirty="0" smtClean="0">
                <a:solidFill>
                  <a:srgbClr val="002060"/>
                </a:solidFill>
              </a:rPr>
              <a:t> Örnekleri</a:t>
            </a:r>
            <a:endParaRPr lang="tr-TR" dirty="0">
              <a:solidFill>
                <a:srgbClr val="002060"/>
              </a:solidFill>
            </a:endParaRPr>
          </a:p>
        </p:txBody>
      </p:sp>
      <p:sp>
        <p:nvSpPr>
          <p:cNvPr id="3" name="İçerik Yer Tutucusu 2"/>
          <p:cNvSpPr>
            <a:spLocks noGrp="1"/>
          </p:cNvSpPr>
          <p:nvPr>
            <p:ph idx="1"/>
          </p:nvPr>
        </p:nvSpPr>
        <p:spPr>
          <a:xfrm>
            <a:off x="1484310" y="1537252"/>
            <a:ext cx="10018714" cy="5320748"/>
          </a:xfrm>
        </p:spPr>
        <p:txBody>
          <a:bodyPr>
            <a:normAutofit/>
          </a:bodyPr>
          <a:lstStyle/>
          <a:p>
            <a:pPr marL="0" indent="0" algn="just">
              <a:buNone/>
            </a:pPr>
            <a:r>
              <a:rPr lang="tr-TR" dirty="0" err="1"/>
              <a:t>Lewis</a:t>
            </a:r>
            <a:r>
              <a:rPr lang="tr-TR" dirty="0"/>
              <a:t> </a:t>
            </a:r>
            <a:r>
              <a:rPr lang="tr-TR" dirty="0" err="1"/>
              <a:t>Carroll</a:t>
            </a:r>
            <a:r>
              <a:rPr lang="tr-TR" dirty="0"/>
              <a:t> (asıl adı CL </a:t>
            </a:r>
            <a:r>
              <a:rPr lang="tr-TR" dirty="0" err="1"/>
              <a:t>Dodgson</a:t>
            </a:r>
            <a:r>
              <a:rPr lang="tr-TR" dirty="0"/>
              <a:t> takma isimle eserlerini yazmış), Alice Harikalar Diyarın­da kitabının yazarı, aynı zamanda sembolik mantıkla ilgili birçok eserin yazarıdır. Kitapları nicelik kullanarak birçok mantık örneği içerir. </a:t>
            </a:r>
            <a:endParaRPr lang="tr-TR" dirty="0" smtClean="0"/>
          </a:p>
          <a:p>
            <a:pPr marL="0" indent="0" algn="just">
              <a:buNone/>
            </a:pPr>
            <a:r>
              <a:rPr lang="tr-TR" dirty="0" smtClean="0">
                <a:solidFill>
                  <a:srgbClr val="C00000"/>
                </a:solidFill>
              </a:rPr>
              <a:t>Örnek:</a:t>
            </a:r>
          </a:p>
          <a:p>
            <a:pPr marL="0" indent="0">
              <a:buNone/>
            </a:pPr>
            <a:r>
              <a:rPr lang="tr-TR" dirty="0"/>
              <a:t>Şu durumları ele alalım. İlk ikisi önerme ve üçüncüsü sonuç olarak adlandırılır. Tüm küme bir argüman olarak adlandırılır.</a:t>
            </a:r>
          </a:p>
          <a:p>
            <a:r>
              <a:rPr lang="tr-TR" dirty="0"/>
              <a:t>“Tüm aslanlar vahşidir.”</a:t>
            </a:r>
          </a:p>
          <a:p>
            <a:r>
              <a:rPr lang="tr-TR" dirty="0"/>
              <a:t>“Bazı aslanlar kahve içmez.”</a:t>
            </a:r>
          </a:p>
          <a:p>
            <a:r>
              <a:rPr lang="tr-TR" dirty="0"/>
              <a:t>“Bazı vahşi yaratıklar kahve içmez.”</a:t>
            </a:r>
          </a:p>
          <a:p>
            <a:pPr marL="0" indent="0" algn="just">
              <a:buNone/>
            </a:pPr>
            <a:endParaRPr lang="tr-TR" dirty="0" smtClean="0">
              <a:solidFill>
                <a:srgbClr val="C00000"/>
              </a:solidFill>
            </a:endParaRPr>
          </a:p>
        </p:txBody>
      </p:sp>
    </p:spTree>
    <p:extLst>
      <p:ext uri="{BB962C8B-B14F-4D97-AF65-F5344CB8AC3E}">
        <p14:creationId xmlns:p14="http://schemas.microsoft.com/office/powerpoint/2010/main" val="236884603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a:t>
            </a:r>
            <a:r>
              <a:rPr lang="tr-TR" sz="4400" dirty="0">
                <a:solidFill>
                  <a:srgbClr val="002060"/>
                </a:solidFill>
              </a:rPr>
              <a:t>– </a:t>
            </a:r>
            <a:r>
              <a:rPr lang="tr-TR" sz="4400" dirty="0" err="1" smtClean="0">
                <a:solidFill>
                  <a:srgbClr val="002060"/>
                </a:solidFill>
              </a:rPr>
              <a:t>Lewis</a:t>
            </a:r>
            <a:r>
              <a:rPr lang="tr-TR" sz="4400" dirty="0" smtClean="0">
                <a:solidFill>
                  <a:srgbClr val="002060"/>
                </a:solidFill>
              </a:rPr>
              <a:t> </a:t>
            </a:r>
            <a:r>
              <a:rPr lang="tr-TR" sz="4400" dirty="0" err="1" smtClean="0">
                <a:solidFill>
                  <a:srgbClr val="002060"/>
                </a:solidFill>
              </a:rPr>
              <a:t>Carroll’un</a:t>
            </a:r>
            <a:r>
              <a:rPr lang="tr-TR" sz="4400" dirty="0" smtClean="0">
                <a:solidFill>
                  <a:srgbClr val="002060"/>
                </a:solidFill>
              </a:rPr>
              <a:t> Örnekleri</a:t>
            </a:r>
            <a:endParaRPr lang="tr-TR" dirty="0">
              <a:solidFill>
                <a:srgbClr val="002060"/>
              </a:solidFill>
            </a:endParaRPr>
          </a:p>
        </p:txBody>
      </p:sp>
      <p:sp>
        <p:nvSpPr>
          <p:cNvPr id="3" name="İçerik Yer Tutucusu 2"/>
          <p:cNvSpPr>
            <a:spLocks noGrp="1"/>
          </p:cNvSpPr>
          <p:nvPr>
            <p:ph idx="1"/>
          </p:nvPr>
        </p:nvSpPr>
        <p:spPr>
          <a:xfrm>
            <a:off x="1484310" y="1800224"/>
            <a:ext cx="10018714" cy="5057775"/>
          </a:xfrm>
        </p:spPr>
        <p:txBody>
          <a:bodyPr>
            <a:normAutofit fontScale="92500" lnSpcReduction="20000"/>
          </a:bodyPr>
          <a:lstStyle/>
          <a:p>
            <a:pPr marL="0" indent="0" algn="just">
              <a:buNone/>
            </a:pPr>
            <a:r>
              <a:rPr lang="tr-TR" i="1" dirty="0"/>
              <a:t>P</a:t>
            </a:r>
            <a:r>
              <a:rPr lang="tr-TR" dirty="0"/>
              <a:t>(</a:t>
            </a:r>
            <a:r>
              <a:rPr lang="tr-TR" i="1" dirty="0"/>
              <a:t>x</a:t>
            </a:r>
            <a:r>
              <a:rPr lang="tr-TR" dirty="0"/>
              <a:t>)</a:t>
            </a:r>
            <a:r>
              <a:rPr lang="tr-TR" i="1" dirty="0"/>
              <a:t>, Q</a:t>
            </a:r>
            <a:r>
              <a:rPr lang="tr-TR" dirty="0"/>
              <a:t>(</a:t>
            </a:r>
            <a:r>
              <a:rPr lang="tr-TR" i="1" dirty="0"/>
              <a:t>x</a:t>
            </a:r>
            <a:r>
              <a:rPr lang="tr-TR" dirty="0"/>
              <a:t>)</a:t>
            </a:r>
            <a:r>
              <a:rPr lang="tr-TR" i="1" dirty="0"/>
              <a:t>,</a:t>
            </a:r>
            <a:r>
              <a:rPr lang="tr-TR" dirty="0"/>
              <a:t> ve </a:t>
            </a:r>
            <a:r>
              <a:rPr lang="tr-TR" i="1" dirty="0"/>
              <a:t>R</a:t>
            </a:r>
            <a:r>
              <a:rPr lang="tr-TR" dirty="0"/>
              <a:t>(</a:t>
            </a:r>
            <a:r>
              <a:rPr lang="tr-TR" i="1" dirty="0"/>
              <a:t>x</a:t>
            </a:r>
            <a:r>
              <a:rPr lang="tr-TR" dirty="0"/>
              <a:t>) sırasıyla “</a:t>
            </a:r>
            <a:r>
              <a:rPr lang="tr-TR" i="1" dirty="0"/>
              <a:t>x</a:t>
            </a:r>
            <a:r>
              <a:rPr lang="tr-TR" dirty="0"/>
              <a:t> bir aslandır.”, “</a:t>
            </a:r>
            <a:r>
              <a:rPr lang="tr-TR" i="1" dirty="0"/>
              <a:t>x</a:t>
            </a:r>
            <a:r>
              <a:rPr lang="tr-TR" dirty="0"/>
              <a:t> vahşidir.” ve “</a:t>
            </a:r>
            <a:r>
              <a:rPr lang="tr-TR" i="1" dirty="0"/>
              <a:t>x</a:t>
            </a:r>
            <a:r>
              <a:rPr lang="tr-TR" dirty="0"/>
              <a:t> kahve içer.” ifadelerini göstersin. Tanım bölgesinin bütün yaratıklardan meydana geldi­ğini varsayarsak niceleyiciler kullanılarak argümanlarda </a:t>
            </a:r>
            <a:r>
              <a:rPr lang="tr-TR" i="1" dirty="0"/>
              <a:t>P</a:t>
            </a:r>
            <a:r>
              <a:rPr lang="tr-TR" dirty="0"/>
              <a:t>(</a:t>
            </a:r>
            <a:r>
              <a:rPr lang="tr-TR" i="1" dirty="0"/>
              <a:t>x</a:t>
            </a:r>
            <a:r>
              <a:rPr lang="tr-TR" dirty="0"/>
              <a:t>)</a:t>
            </a:r>
            <a:r>
              <a:rPr lang="tr-TR" i="1" dirty="0"/>
              <a:t>, Q</a:t>
            </a:r>
            <a:r>
              <a:rPr lang="tr-TR" dirty="0"/>
              <a:t>(</a:t>
            </a:r>
            <a:r>
              <a:rPr lang="tr-TR" i="1" dirty="0"/>
              <a:t>x</a:t>
            </a:r>
            <a:r>
              <a:rPr lang="tr-TR" dirty="0"/>
              <a:t>)</a:t>
            </a:r>
            <a:r>
              <a:rPr lang="tr-TR" i="1" dirty="0"/>
              <a:t>,</a:t>
            </a:r>
            <a:r>
              <a:rPr lang="tr-TR" dirty="0"/>
              <a:t> ve </a:t>
            </a:r>
            <a:r>
              <a:rPr lang="tr-TR" i="1" dirty="0"/>
              <a:t>R</a:t>
            </a:r>
            <a:r>
              <a:rPr lang="tr-TR" dirty="0"/>
              <a:t>(</a:t>
            </a:r>
            <a:r>
              <a:rPr lang="tr-TR" i="1" dirty="0"/>
              <a:t>x</a:t>
            </a:r>
            <a:r>
              <a:rPr lang="tr-TR" dirty="0"/>
              <a:t>) ifadeleri açıklanır.</a:t>
            </a:r>
          </a:p>
          <a:p>
            <a:pPr marL="0" indent="0" algn="just">
              <a:buNone/>
            </a:pPr>
            <a:r>
              <a:rPr lang="tr-TR" dirty="0" smtClean="0">
                <a:solidFill>
                  <a:srgbClr val="C00000"/>
                </a:solidFill>
              </a:rPr>
              <a:t>Çözüm:</a:t>
            </a:r>
          </a:p>
          <a:p>
            <a:pPr marL="0" indent="0" algn="just">
              <a:buNone/>
            </a:pPr>
            <a:r>
              <a:rPr lang="tr-TR" dirty="0"/>
              <a:t>Verilen ifadeleri</a:t>
            </a:r>
          </a:p>
          <a:p>
            <a:pPr algn="just"/>
            <a:r>
              <a:rPr lang="tr-TR" dirty="0"/>
              <a:t>Ɐ</a:t>
            </a:r>
            <a:r>
              <a:rPr lang="tr-TR" i="1" dirty="0" smtClean="0"/>
              <a:t>x</a:t>
            </a:r>
            <a:r>
              <a:rPr lang="tr-TR" dirty="0" smtClean="0"/>
              <a:t>(</a:t>
            </a:r>
            <a:r>
              <a:rPr lang="tr-TR" i="1" dirty="0" smtClean="0"/>
              <a:t>P</a:t>
            </a:r>
            <a:r>
              <a:rPr lang="tr-TR" dirty="0" smtClean="0"/>
              <a:t>(</a:t>
            </a:r>
            <a:r>
              <a:rPr lang="tr-TR" i="1" dirty="0" smtClean="0"/>
              <a:t>x</a:t>
            </a:r>
            <a:r>
              <a:rPr lang="tr-TR" dirty="0" smtClean="0"/>
              <a:t>) </a:t>
            </a:r>
            <a:r>
              <a:rPr lang="tr-TR" dirty="0" smtClean="0">
                <a:sym typeface="Wingdings" panose="05000000000000000000" pitchFamily="2" charset="2"/>
              </a:rPr>
              <a:t> </a:t>
            </a:r>
            <a:r>
              <a:rPr lang="tr-TR" i="1" dirty="0" smtClean="0"/>
              <a:t>Q</a:t>
            </a:r>
            <a:r>
              <a:rPr lang="tr-TR" dirty="0" smtClean="0"/>
              <a:t>(</a:t>
            </a:r>
            <a:r>
              <a:rPr lang="tr-TR" i="1" dirty="0" smtClean="0"/>
              <a:t>x</a:t>
            </a:r>
            <a:r>
              <a:rPr lang="tr-TR" dirty="0"/>
              <a:t>)).</a:t>
            </a:r>
          </a:p>
          <a:p>
            <a:pPr algn="just"/>
            <a:r>
              <a:rPr lang="tr-TR" dirty="0" err="1"/>
              <a:t>Ǝ</a:t>
            </a:r>
            <a:r>
              <a:rPr lang="tr-TR" i="1" dirty="0" err="1" smtClean="0"/>
              <a:t>x</a:t>
            </a:r>
            <a:r>
              <a:rPr lang="tr-TR" dirty="0" smtClean="0"/>
              <a:t>(</a:t>
            </a:r>
            <a:r>
              <a:rPr lang="tr-TR" i="1" dirty="0" smtClean="0"/>
              <a:t>P</a:t>
            </a:r>
            <a:r>
              <a:rPr lang="tr-TR" dirty="0" smtClean="0"/>
              <a:t>(</a:t>
            </a:r>
            <a:r>
              <a:rPr lang="tr-TR" i="1" dirty="0" smtClean="0"/>
              <a:t>x</a:t>
            </a:r>
            <a:r>
              <a:rPr lang="tr-TR" dirty="0"/>
              <a:t>)</a:t>
            </a:r>
            <a:r>
              <a:rPr lang="tr-TR" i="1" dirty="0"/>
              <a:t> ˄ ¬R</a:t>
            </a:r>
            <a:r>
              <a:rPr lang="tr-TR" dirty="0"/>
              <a:t>(</a:t>
            </a:r>
            <a:r>
              <a:rPr lang="tr-TR" i="1" dirty="0"/>
              <a:t>x</a:t>
            </a:r>
            <a:r>
              <a:rPr lang="tr-TR" dirty="0"/>
              <a:t>)).</a:t>
            </a:r>
          </a:p>
          <a:p>
            <a:pPr algn="just"/>
            <a:r>
              <a:rPr lang="tr-TR" dirty="0" err="1"/>
              <a:t>Ǝ</a:t>
            </a:r>
            <a:r>
              <a:rPr lang="tr-TR" i="1" dirty="0" err="1" smtClean="0"/>
              <a:t>x</a:t>
            </a:r>
            <a:r>
              <a:rPr lang="tr-TR" dirty="0" smtClean="0"/>
              <a:t>(</a:t>
            </a:r>
            <a:r>
              <a:rPr lang="tr-TR" i="1" dirty="0" smtClean="0"/>
              <a:t>Q</a:t>
            </a:r>
            <a:r>
              <a:rPr lang="tr-TR" dirty="0" smtClean="0"/>
              <a:t>(</a:t>
            </a:r>
            <a:r>
              <a:rPr lang="tr-TR" i="1" dirty="0" smtClean="0"/>
              <a:t>x</a:t>
            </a:r>
            <a:r>
              <a:rPr lang="tr-TR" dirty="0"/>
              <a:t>)</a:t>
            </a:r>
            <a:r>
              <a:rPr lang="tr-TR" i="1" dirty="0"/>
              <a:t> ˄ ¬</a:t>
            </a:r>
            <a:r>
              <a:rPr lang="tr-TR" i="1" cap="small" dirty="0"/>
              <a:t>R</a:t>
            </a:r>
            <a:r>
              <a:rPr lang="tr-TR" cap="small" dirty="0"/>
              <a:t>(</a:t>
            </a:r>
            <a:r>
              <a:rPr lang="tr-TR" i="1" dirty="0"/>
              <a:t>x</a:t>
            </a:r>
            <a:r>
              <a:rPr lang="tr-TR" cap="small" dirty="0"/>
              <a:t>)).</a:t>
            </a:r>
            <a:endParaRPr lang="tr-TR" dirty="0"/>
          </a:p>
          <a:p>
            <a:pPr marL="0" indent="0" algn="just">
              <a:buNone/>
            </a:pPr>
            <a:r>
              <a:rPr lang="tr-TR" dirty="0"/>
              <a:t>şeklinde açabiliriz. İkinci ifadenin </a:t>
            </a:r>
            <a:r>
              <a:rPr lang="tr-TR" dirty="0" err="1"/>
              <a:t>Ǝ</a:t>
            </a:r>
            <a:r>
              <a:rPr lang="tr-TR" i="1" dirty="0" err="1" smtClean="0"/>
              <a:t>x</a:t>
            </a:r>
            <a:r>
              <a:rPr lang="tr-TR" dirty="0" smtClean="0"/>
              <a:t> </a:t>
            </a:r>
            <a:r>
              <a:rPr lang="tr-TR" i="1" dirty="0"/>
              <a:t>(</a:t>
            </a:r>
            <a:r>
              <a:rPr lang="tr-TR" i="1" dirty="0" smtClean="0"/>
              <a:t>P</a:t>
            </a:r>
            <a:r>
              <a:rPr lang="tr-TR" dirty="0" smtClean="0"/>
              <a:t>(</a:t>
            </a:r>
            <a:r>
              <a:rPr lang="tr-TR" i="1" dirty="0" smtClean="0"/>
              <a:t>x</a:t>
            </a:r>
            <a:r>
              <a:rPr lang="tr-TR" dirty="0" smtClean="0"/>
              <a:t>) </a:t>
            </a:r>
            <a:r>
              <a:rPr lang="tr-TR" dirty="0" smtClean="0">
                <a:sym typeface="Wingdings" panose="05000000000000000000" pitchFamily="2" charset="2"/>
              </a:rPr>
              <a:t></a:t>
            </a:r>
            <a:r>
              <a:rPr lang="tr-TR" dirty="0" smtClean="0"/>
              <a:t> ¬</a:t>
            </a:r>
            <a:r>
              <a:rPr lang="tr-TR" i="1" dirty="0" smtClean="0"/>
              <a:t>R</a:t>
            </a:r>
            <a:r>
              <a:rPr lang="tr-TR" dirty="0" smtClean="0"/>
              <a:t>(</a:t>
            </a:r>
            <a:r>
              <a:rPr lang="tr-TR" i="1" dirty="0" smtClean="0"/>
              <a:t>x</a:t>
            </a:r>
            <a:r>
              <a:rPr lang="tr-TR" dirty="0"/>
              <a:t>)) olarak yazılmayacağına dikkat ediniz. Sebebi ise </a:t>
            </a:r>
            <a:r>
              <a:rPr lang="tr-TR" i="1" dirty="0"/>
              <a:t>x</a:t>
            </a:r>
            <a:r>
              <a:rPr lang="tr-TR" dirty="0"/>
              <a:t> aslan olmasa bile </a:t>
            </a:r>
            <a:r>
              <a:rPr lang="tr-TR" i="1" dirty="0"/>
              <a:t>P</a:t>
            </a:r>
            <a:r>
              <a:rPr lang="tr-TR" dirty="0"/>
              <a:t>(</a:t>
            </a:r>
            <a:r>
              <a:rPr lang="tr-TR" i="1" dirty="0"/>
              <a:t>x</a:t>
            </a:r>
            <a:r>
              <a:rPr lang="tr-TR" dirty="0" smtClean="0"/>
              <a:t>)</a:t>
            </a:r>
            <a:r>
              <a:rPr lang="tr-TR" i="1" dirty="0"/>
              <a:t> </a:t>
            </a:r>
            <a:r>
              <a:rPr lang="tr-TR" i="1" dirty="0" smtClean="0">
                <a:sym typeface="Wingdings" panose="05000000000000000000" pitchFamily="2" charset="2"/>
              </a:rPr>
              <a:t></a:t>
            </a:r>
            <a:r>
              <a:rPr lang="tr-TR" dirty="0" smtClean="0"/>
              <a:t> ¬</a:t>
            </a:r>
            <a:r>
              <a:rPr lang="tr-TR" i="1" dirty="0" smtClean="0"/>
              <a:t>R</a:t>
            </a:r>
            <a:r>
              <a:rPr lang="tr-TR" dirty="0" smtClean="0"/>
              <a:t>(</a:t>
            </a:r>
            <a:r>
              <a:rPr lang="tr-TR" i="1" dirty="0" smtClean="0"/>
              <a:t>x</a:t>
            </a:r>
            <a:r>
              <a:rPr lang="tr-TR" dirty="0"/>
              <a:t>) doğrudur, böylece her aslan kahve içse bile aslan olmayan en az bir yaratık olduğu sürece </a:t>
            </a:r>
            <a:r>
              <a:rPr lang="tr-TR" dirty="0" err="1"/>
              <a:t>Ǝ</a:t>
            </a:r>
            <a:r>
              <a:rPr lang="tr-TR" i="1" dirty="0" err="1" smtClean="0"/>
              <a:t>x</a:t>
            </a:r>
            <a:r>
              <a:rPr lang="tr-TR" dirty="0" smtClean="0"/>
              <a:t>(</a:t>
            </a:r>
            <a:r>
              <a:rPr lang="tr-TR" i="1" dirty="0" smtClean="0"/>
              <a:t>P</a:t>
            </a:r>
            <a:r>
              <a:rPr lang="tr-TR" dirty="0" smtClean="0"/>
              <a:t>(</a:t>
            </a:r>
            <a:r>
              <a:rPr lang="tr-TR" i="1" dirty="0" smtClean="0"/>
              <a:t>x</a:t>
            </a:r>
            <a:r>
              <a:rPr lang="tr-TR" dirty="0" smtClean="0"/>
              <a:t>)</a:t>
            </a:r>
            <a:r>
              <a:rPr lang="tr-TR" i="1" dirty="0"/>
              <a:t> </a:t>
            </a:r>
            <a:r>
              <a:rPr lang="tr-TR" i="1" dirty="0" smtClean="0">
                <a:sym typeface="Wingdings" panose="05000000000000000000" pitchFamily="2" charset="2"/>
              </a:rPr>
              <a:t></a:t>
            </a:r>
            <a:r>
              <a:rPr lang="tr-TR" i="1" dirty="0" smtClean="0"/>
              <a:t> </a:t>
            </a:r>
            <a:r>
              <a:rPr lang="tr-TR" dirty="0"/>
              <a:t>¬</a:t>
            </a:r>
            <a:r>
              <a:rPr lang="tr-TR" i="1" dirty="0"/>
              <a:t>R</a:t>
            </a:r>
            <a:r>
              <a:rPr lang="tr-TR" dirty="0"/>
              <a:t>(</a:t>
            </a:r>
            <a:r>
              <a:rPr lang="tr-TR" i="1" dirty="0"/>
              <a:t>x</a:t>
            </a:r>
            <a:r>
              <a:rPr lang="tr-TR" dirty="0"/>
              <a:t>)) doğrudur. Benzer olarak üçüncü </a:t>
            </a:r>
            <a:r>
              <a:rPr lang="tr-TR" dirty="0" smtClean="0"/>
              <a:t>ifade</a:t>
            </a:r>
            <a:endParaRPr lang="tr-TR" dirty="0"/>
          </a:p>
          <a:p>
            <a:pPr marL="0" indent="0" algn="just">
              <a:buNone/>
            </a:pPr>
            <a:r>
              <a:rPr lang="tr-TR" dirty="0" err="1"/>
              <a:t>Ǝ</a:t>
            </a:r>
            <a:r>
              <a:rPr lang="tr-TR" i="1" dirty="0" err="1" smtClean="0"/>
              <a:t>x</a:t>
            </a:r>
            <a:r>
              <a:rPr lang="tr-TR" dirty="0" smtClean="0"/>
              <a:t>(</a:t>
            </a:r>
            <a:r>
              <a:rPr lang="tr-TR" i="1" dirty="0" smtClean="0"/>
              <a:t>Q</a:t>
            </a:r>
            <a:r>
              <a:rPr lang="tr-TR" dirty="0" smtClean="0"/>
              <a:t>(</a:t>
            </a:r>
            <a:r>
              <a:rPr lang="tr-TR" i="1" dirty="0" smtClean="0"/>
              <a:t>x</a:t>
            </a:r>
            <a:r>
              <a:rPr lang="tr-TR" dirty="0"/>
              <a:t>) </a:t>
            </a:r>
            <a:r>
              <a:rPr lang="tr-TR" dirty="0" smtClean="0">
                <a:sym typeface="Wingdings" panose="05000000000000000000" pitchFamily="2" charset="2"/>
              </a:rPr>
              <a:t></a:t>
            </a:r>
            <a:r>
              <a:rPr lang="tr-TR" i="1" dirty="0" smtClean="0"/>
              <a:t>¬</a:t>
            </a:r>
            <a:r>
              <a:rPr lang="tr-TR" i="1" dirty="0"/>
              <a:t>R</a:t>
            </a:r>
            <a:r>
              <a:rPr lang="tr-TR" dirty="0"/>
              <a:t>(</a:t>
            </a:r>
            <a:r>
              <a:rPr lang="tr-TR" i="1" dirty="0"/>
              <a:t>x</a:t>
            </a:r>
            <a:r>
              <a:rPr lang="tr-TR" dirty="0" smtClean="0"/>
              <a:t>))</a:t>
            </a:r>
            <a:r>
              <a:rPr lang="tr-TR" i="1" dirty="0" smtClean="0"/>
              <a:t> </a:t>
            </a:r>
            <a:r>
              <a:rPr lang="tr-TR" dirty="0" smtClean="0"/>
              <a:t>olarak yazılamaz.</a:t>
            </a:r>
            <a:endParaRPr lang="tr-TR" dirty="0" smtClean="0">
              <a:solidFill>
                <a:srgbClr val="C00000"/>
              </a:solidFill>
            </a:endParaRPr>
          </a:p>
        </p:txBody>
      </p:sp>
    </p:spTree>
    <p:extLst>
      <p:ext uri="{BB962C8B-B14F-4D97-AF65-F5344CB8AC3E}">
        <p14:creationId xmlns:p14="http://schemas.microsoft.com/office/powerpoint/2010/main" val="166399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a:t>
            </a:r>
            <a:r>
              <a:rPr lang="tr-TR" sz="4400" dirty="0">
                <a:solidFill>
                  <a:srgbClr val="002060"/>
                </a:solidFill>
              </a:rPr>
              <a:t>– </a:t>
            </a:r>
            <a:r>
              <a:rPr lang="tr-TR" sz="4400" dirty="0" smtClean="0">
                <a:solidFill>
                  <a:srgbClr val="002060"/>
                </a:solidFill>
              </a:rPr>
              <a:t>Mantıksal Programlama</a:t>
            </a:r>
            <a:endParaRPr lang="tr-TR" dirty="0">
              <a:solidFill>
                <a:srgbClr val="002060"/>
              </a:solidFill>
            </a:endParaRPr>
          </a:p>
        </p:txBody>
      </p:sp>
      <p:sp>
        <p:nvSpPr>
          <p:cNvPr id="3" name="İçerik Yer Tutucusu 2"/>
          <p:cNvSpPr>
            <a:spLocks noGrp="1"/>
          </p:cNvSpPr>
          <p:nvPr>
            <p:ph idx="1"/>
          </p:nvPr>
        </p:nvSpPr>
        <p:spPr>
          <a:xfrm>
            <a:off x="1484310" y="1800224"/>
            <a:ext cx="10018714" cy="4108207"/>
          </a:xfrm>
        </p:spPr>
        <p:txBody>
          <a:bodyPr>
            <a:normAutofit/>
          </a:bodyPr>
          <a:lstStyle/>
          <a:p>
            <a:pPr marL="0" indent="0" algn="just">
              <a:buNone/>
            </a:pPr>
            <a:r>
              <a:rPr lang="tr-TR" dirty="0"/>
              <a:t>Programlama dilinin önemli bir tipi </a:t>
            </a:r>
            <a:r>
              <a:rPr lang="tr-TR" dirty="0" err="1"/>
              <a:t>önermesel</a:t>
            </a:r>
            <a:r>
              <a:rPr lang="tr-TR" dirty="0"/>
              <a:t> mantığın kuralları kullanılarak sonuç çıkarmak için dizayn </a:t>
            </a:r>
            <a:r>
              <a:rPr lang="tr-TR" dirty="0" smtClean="0"/>
              <a:t>edilmiştir. Yapay </a:t>
            </a:r>
            <a:r>
              <a:rPr lang="tr-TR" dirty="0"/>
              <a:t>zeka konusunda çalışan bilgisayar bilimcileri tarafından 1970’de geliştirilen Prolog (Mantıkta programlama) böyle bir dil örneğidir. Prolog programları iki tip </a:t>
            </a:r>
            <a:r>
              <a:rPr lang="tr-TR" b="1" dirty="0"/>
              <a:t>Prolog gerçekleri </a:t>
            </a:r>
            <a:r>
              <a:rPr lang="tr-TR" dirty="0"/>
              <a:t>ve </a:t>
            </a:r>
            <a:r>
              <a:rPr lang="tr-TR" b="1" dirty="0"/>
              <a:t>Prolog kuralları </a:t>
            </a:r>
            <a:r>
              <a:rPr lang="tr-TR" dirty="0"/>
              <a:t>ifadelerini içeren bildirim cümlelerinden oluşur. Prolog gerçekleri yüklemleri bu yüklemleri sağlayan elemanları belirterek tanımlar. Prolog kuralları yeni yüklemleri tanımlamak için prolog tarafından hali hazırda tanımlanmış olan yüklemleri kullanır. </a:t>
            </a:r>
            <a:endParaRPr lang="tr-TR" dirty="0" smtClean="0">
              <a:solidFill>
                <a:srgbClr val="C00000"/>
              </a:solidFill>
            </a:endParaRPr>
          </a:p>
        </p:txBody>
      </p:sp>
    </p:spTree>
    <p:extLst>
      <p:ext uri="{BB962C8B-B14F-4D97-AF65-F5344CB8AC3E}">
        <p14:creationId xmlns:p14="http://schemas.microsoft.com/office/powerpoint/2010/main" val="69188339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a:t>
            </a:r>
            <a:r>
              <a:rPr lang="tr-TR" sz="4400" dirty="0">
                <a:solidFill>
                  <a:srgbClr val="002060"/>
                </a:solidFill>
              </a:rPr>
              <a:t>– </a:t>
            </a:r>
            <a:r>
              <a:rPr lang="tr-TR" sz="4400" dirty="0" smtClean="0">
                <a:solidFill>
                  <a:srgbClr val="002060"/>
                </a:solidFill>
              </a:rPr>
              <a:t>Mantıksal Programlama</a:t>
            </a:r>
            <a:endParaRPr lang="tr-TR" dirty="0">
              <a:solidFill>
                <a:srgbClr val="002060"/>
              </a:solidFill>
            </a:endParaRPr>
          </a:p>
        </p:txBody>
      </p:sp>
      <p:sp>
        <p:nvSpPr>
          <p:cNvPr id="3" name="İçerik Yer Tutucusu 2"/>
          <p:cNvSpPr>
            <a:spLocks noGrp="1"/>
          </p:cNvSpPr>
          <p:nvPr>
            <p:ph idx="1"/>
          </p:nvPr>
        </p:nvSpPr>
        <p:spPr>
          <a:xfrm>
            <a:off x="1484310" y="1800224"/>
            <a:ext cx="10018714" cy="4108207"/>
          </a:xfrm>
        </p:spPr>
        <p:txBody>
          <a:bodyPr>
            <a:normAutofit/>
          </a:bodyPr>
          <a:lstStyle/>
          <a:p>
            <a:pPr marL="0" indent="0" algn="just">
              <a:buNone/>
            </a:pPr>
            <a:r>
              <a:rPr lang="tr-TR" dirty="0"/>
              <a:t>Her dersin öğretim elemanını ve kayıtlı öğrencilerin olduğu hangi sınıfta olduğunu söyleyen bir Prolog programı ele alalım. Program özellikle öğrencilere öğretim ile ilgili somlarına yanıt için bu gerçekleri kullanır. Böyle bir program </a:t>
            </a:r>
            <a:r>
              <a:rPr lang="tr-TR" i="1" dirty="0"/>
              <a:t>eğitmen</a:t>
            </a:r>
            <a:r>
              <a:rPr lang="tr-TR" dirty="0"/>
              <a:t>(</a:t>
            </a:r>
            <a:r>
              <a:rPr lang="tr-TR" i="1" dirty="0"/>
              <a:t>p, c</a:t>
            </a:r>
            <a:r>
              <a:rPr lang="tr-TR" dirty="0"/>
              <a:t>)</a:t>
            </a:r>
            <a:r>
              <a:rPr lang="tr-TR" i="1" dirty="0"/>
              <a:t> ve kayıtlı</a:t>
            </a:r>
            <a:r>
              <a:rPr lang="tr-TR" dirty="0"/>
              <a:t>(</a:t>
            </a:r>
            <a:r>
              <a:rPr lang="tr-TR" i="1" dirty="0"/>
              <a:t>s</a:t>
            </a:r>
            <a:r>
              <a:rPr lang="tr-TR" dirty="0"/>
              <a:t>, c) yüklemlerini sırasıyla </a:t>
            </a:r>
            <a:r>
              <a:rPr lang="tr-TR" i="1" dirty="0" smtClean="0"/>
              <a:t>c </a:t>
            </a:r>
            <a:r>
              <a:rPr lang="tr-TR" dirty="0" smtClean="0"/>
              <a:t>kursunun </a:t>
            </a:r>
            <a:r>
              <a:rPr lang="tr-TR" dirty="0"/>
              <a:t>hocası </a:t>
            </a:r>
            <a:r>
              <a:rPr lang="tr-TR" i="1" dirty="0"/>
              <a:t>p</a:t>
            </a:r>
            <a:r>
              <a:rPr lang="tr-TR" dirty="0"/>
              <a:t>’yi temsil etmek ve </a:t>
            </a:r>
            <a:r>
              <a:rPr lang="tr-TR" i="1" dirty="0"/>
              <a:t>c</a:t>
            </a:r>
            <a:r>
              <a:rPr lang="tr-TR" dirty="0"/>
              <a:t> kursuna kayıtlı </a:t>
            </a:r>
            <a:r>
              <a:rPr lang="tr-TR" i="1" dirty="0"/>
              <a:t>s</a:t>
            </a:r>
            <a:r>
              <a:rPr lang="tr-TR" dirty="0"/>
              <a:t> öğrencilerini temsil etmek için kulla­nılabilir. </a:t>
            </a:r>
            <a:endParaRPr lang="tr-TR" dirty="0" smtClean="0">
              <a:solidFill>
                <a:srgbClr val="C00000"/>
              </a:solidFill>
            </a:endParaRPr>
          </a:p>
        </p:txBody>
      </p:sp>
    </p:spTree>
    <p:extLst>
      <p:ext uri="{BB962C8B-B14F-4D97-AF65-F5344CB8AC3E}">
        <p14:creationId xmlns:p14="http://schemas.microsoft.com/office/powerpoint/2010/main" val="16304012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a:t>
            </a:r>
            <a:r>
              <a:rPr lang="tr-TR" sz="4400" dirty="0">
                <a:solidFill>
                  <a:srgbClr val="002060"/>
                </a:solidFill>
              </a:rPr>
              <a:t>– </a:t>
            </a:r>
            <a:r>
              <a:rPr lang="tr-TR" sz="4400" dirty="0" smtClean="0">
                <a:solidFill>
                  <a:srgbClr val="002060"/>
                </a:solidFill>
              </a:rPr>
              <a:t>Mantıksal Programlama</a:t>
            </a:r>
            <a:endParaRPr lang="tr-TR" dirty="0">
              <a:solidFill>
                <a:srgbClr val="002060"/>
              </a:solidFill>
            </a:endParaRPr>
          </a:p>
        </p:txBody>
      </p:sp>
      <p:sp>
        <p:nvSpPr>
          <p:cNvPr id="3" name="İçerik Yer Tutucusu 2"/>
          <p:cNvSpPr>
            <a:spLocks noGrp="1"/>
          </p:cNvSpPr>
          <p:nvPr>
            <p:ph idx="1"/>
          </p:nvPr>
        </p:nvSpPr>
        <p:spPr>
          <a:xfrm>
            <a:off x="1484310" y="1800224"/>
            <a:ext cx="10018714" cy="4108207"/>
          </a:xfrm>
        </p:spPr>
        <p:txBody>
          <a:bodyPr>
            <a:normAutofit fontScale="92500" lnSpcReduction="20000"/>
          </a:bodyPr>
          <a:lstStyle/>
          <a:p>
            <a:pPr marL="0" indent="0">
              <a:buNone/>
            </a:pPr>
            <a:r>
              <a:rPr lang="tr-TR" dirty="0"/>
              <a:t>B</a:t>
            </a:r>
            <a:r>
              <a:rPr lang="tr-TR" dirty="0" smtClean="0"/>
              <a:t>öyle </a:t>
            </a:r>
            <a:r>
              <a:rPr lang="tr-TR" dirty="0"/>
              <a:t>bir programda Prolog gerçekleri</a:t>
            </a:r>
          </a:p>
          <a:p>
            <a:r>
              <a:rPr lang="tr-TR" dirty="0"/>
              <a:t>eğitmen(akman, mat273) </a:t>
            </a:r>
          </a:p>
          <a:p>
            <a:r>
              <a:rPr lang="tr-TR" dirty="0"/>
              <a:t>eğitmen(ertemiz, ele222) </a:t>
            </a:r>
          </a:p>
          <a:p>
            <a:r>
              <a:rPr lang="tr-TR" dirty="0"/>
              <a:t>eğitmen(demirli, bil301) </a:t>
            </a:r>
          </a:p>
          <a:p>
            <a:r>
              <a:rPr lang="tr-TR" dirty="0"/>
              <a:t>kayıtlı(</a:t>
            </a:r>
            <a:r>
              <a:rPr lang="tr-TR" dirty="0" err="1"/>
              <a:t>kenan</a:t>
            </a:r>
            <a:r>
              <a:rPr lang="tr-TR" dirty="0"/>
              <a:t>, mat273) </a:t>
            </a:r>
          </a:p>
          <a:p>
            <a:r>
              <a:rPr lang="tr-TR" dirty="0"/>
              <a:t>kayıtlı(lale, ele222) </a:t>
            </a:r>
          </a:p>
          <a:p>
            <a:r>
              <a:rPr lang="tr-TR" dirty="0"/>
              <a:t>kayıtlı(lale, bil301)</a:t>
            </a:r>
          </a:p>
          <a:p>
            <a:r>
              <a:rPr lang="tr-TR" dirty="0"/>
              <a:t>kayıtlı(</a:t>
            </a:r>
            <a:r>
              <a:rPr lang="tr-TR" dirty="0" err="1"/>
              <a:t>batuhan</a:t>
            </a:r>
            <a:r>
              <a:rPr lang="tr-TR" dirty="0"/>
              <a:t>, mat273)</a:t>
            </a:r>
          </a:p>
          <a:p>
            <a:r>
              <a:rPr lang="tr-TR" dirty="0"/>
              <a:t>kayıtlı(</a:t>
            </a:r>
            <a:r>
              <a:rPr lang="tr-TR" dirty="0" err="1"/>
              <a:t>batuhan</a:t>
            </a:r>
            <a:r>
              <a:rPr lang="tr-TR" dirty="0"/>
              <a:t>, bil301)</a:t>
            </a:r>
          </a:p>
          <a:p>
            <a:pPr marL="0" indent="0">
              <a:buNone/>
            </a:pPr>
            <a:r>
              <a:rPr lang="tr-TR" dirty="0"/>
              <a:t>ifadelerini içerebilir</a:t>
            </a:r>
            <a:r>
              <a:rPr lang="tr-TR" dirty="0" smtClean="0"/>
              <a:t>.</a:t>
            </a:r>
            <a:endParaRPr lang="tr-TR" dirty="0" smtClean="0">
              <a:solidFill>
                <a:srgbClr val="C00000"/>
              </a:solidFill>
            </a:endParaRPr>
          </a:p>
        </p:txBody>
      </p:sp>
    </p:spTree>
    <p:extLst>
      <p:ext uri="{BB962C8B-B14F-4D97-AF65-F5344CB8AC3E}">
        <p14:creationId xmlns:p14="http://schemas.microsoft.com/office/powerpoint/2010/main" val="210098982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lstStyle/>
          <a:p>
            <a:r>
              <a:rPr lang="tr-TR" dirty="0" smtClean="0">
                <a:solidFill>
                  <a:srgbClr val="002060"/>
                </a:solidFill>
              </a:rPr>
              <a:t>İçerik </a:t>
            </a:r>
            <a:endParaRPr lang="tr-TR" dirty="0">
              <a:solidFill>
                <a:srgbClr val="002060"/>
              </a:solidFill>
            </a:endParaRPr>
          </a:p>
        </p:txBody>
      </p:sp>
      <p:sp>
        <p:nvSpPr>
          <p:cNvPr id="3" name="İçerik Yer Tutucusu 2"/>
          <p:cNvSpPr>
            <a:spLocks noGrp="1"/>
          </p:cNvSpPr>
          <p:nvPr>
            <p:ph idx="1"/>
          </p:nvPr>
        </p:nvSpPr>
        <p:spPr>
          <a:xfrm>
            <a:off x="1616832" y="1205948"/>
            <a:ext cx="10018713" cy="5433392"/>
          </a:xfrm>
        </p:spPr>
        <p:txBody>
          <a:bodyPr/>
          <a:lstStyle/>
          <a:p>
            <a:pPr marL="0" indent="0">
              <a:buNone/>
            </a:pPr>
            <a:r>
              <a:rPr lang="tr-TR" dirty="0" smtClean="0">
                <a:solidFill>
                  <a:schemeClr val="accent6">
                    <a:lumMod val="75000"/>
                  </a:schemeClr>
                </a:solidFill>
              </a:rPr>
              <a:t>1.1. </a:t>
            </a:r>
            <a:r>
              <a:rPr lang="tr-TR" dirty="0" smtClean="0"/>
              <a:t>Önermeli Mantık</a:t>
            </a:r>
          </a:p>
          <a:p>
            <a:pPr marL="0" indent="0">
              <a:buNone/>
            </a:pPr>
            <a:r>
              <a:rPr lang="tr-TR" dirty="0" smtClean="0">
                <a:solidFill>
                  <a:schemeClr val="accent6">
                    <a:lumMod val="75000"/>
                  </a:schemeClr>
                </a:solidFill>
              </a:rPr>
              <a:t>1.2</a:t>
            </a:r>
            <a:r>
              <a:rPr lang="tr-TR" dirty="0" smtClean="0">
                <a:solidFill>
                  <a:srgbClr val="C00000"/>
                </a:solidFill>
              </a:rPr>
              <a:t>. </a:t>
            </a:r>
            <a:r>
              <a:rPr lang="tr-TR" dirty="0" smtClean="0"/>
              <a:t>Önermeli Mantık Uygulamaları</a:t>
            </a:r>
          </a:p>
          <a:p>
            <a:pPr marL="0" indent="0">
              <a:buNone/>
            </a:pPr>
            <a:r>
              <a:rPr lang="tr-TR" dirty="0" smtClean="0">
                <a:solidFill>
                  <a:schemeClr val="accent6">
                    <a:lumMod val="75000"/>
                  </a:schemeClr>
                </a:solidFill>
              </a:rPr>
              <a:t>1.3. </a:t>
            </a:r>
            <a:r>
              <a:rPr lang="tr-TR" dirty="0" smtClean="0"/>
              <a:t>Önermeli Denklemler</a:t>
            </a:r>
          </a:p>
          <a:p>
            <a:pPr marL="0" indent="0">
              <a:buNone/>
            </a:pPr>
            <a:r>
              <a:rPr lang="tr-TR" dirty="0" smtClean="0">
                <a:solidFill>
                  <a:schemeClr val="accent6">
                    <a:lumMod val="75000"/>
                  </a:schemeClr>
                </a:solidFill>
              </a:rPr>
              <a:t>1.4. </a:t>
            </a:r>
            <a:r>
              <a:rPr lang="tr-TR" dirty="0" smtClean="0"/>
              <a:t>Yüklemler ve Niceleyiciler</a:t>
            </a:r>
          </a:p>
          <a:p>
            <a:pPr marL="0" indent="0">
              <a:buNone/>
            </a:pPr>
            <a:r>
              <a:rPr lang="tr-TR" dirty="0" smtClean="0">
                <a:solidFill>
                  <a:schemeClr val="accent6">
                    <a:lumMod val="75000"/>
                  </a:schemeClr>
                </a:solidFill>
              </a:rPr>
              <a:t>1.5. </a:t>
            </a:r>
            <a:r>
              <a:rPr lang="tr-TR" dirty="0" smtClean="0">
                <a:solidFill>
                  <a:srgbClr val="C00000"/>
                </a:solidFill>
              </a:rPr>
              <a:t>İç İçe Niceleyiciler</a:t>
            </a:r>
          </a:p>
          <a:p>
            <a:pPr marL="0" indent="0">
              <a:buNone/>
            </a:pPr>
            <a:r>
              <a:rPr lang="tr-TR" dirty="0" smtClean="0">
                <a:solidFill>
                  <a:schemeClr val="accent6">
                    <a:lumMod val="75000"/>
                  </a:schemeClr>
                </a:solidFill>
              </a:rPr>
              <a:t>1.6. </a:t>
            </a:r>
            <a:r>
              <a:rPr lang="tr-TR" dirty="0" smtClean="0"/>
              <a:t>Çıkarım Kuralları</a:t>
            </a:r>
          </a:p>
          <a:p>
            <a:pPr marL="0" indent="0">
              <a:buNone/>
            </a:pPr>
            <a:r>
              <a:rPr lang="tr-TR" dirty="0" smtClean="0">
                <a:solidFill>
                  <a:schemeClr val="accent6">
                    <a:lumMod val="75000"/>
                  </a:schemeClr>
                </a:solidFill>
              </a:rPr>
              <a:t>1.7. </a:t>
            </a:r>
            <a:r>
              <a:rPr lang="tr-TR" dirty="0" smtClean="0"/>
              <a:t>İspatlara Giriş</a:t>
            </a:r>
          </a:p>
          <a:p>
            <a:pPr marL="0" indent="0">
              <a:buNone/>
            </a:pPr>
            <a:r>
              <a:rPr lang="tr-TR" dirty="0" smtClean="0">
                <a:solidFill>
                  <a:schemeClr val="accent6">
                    <a:lumMod val="75000"/>
                  </a:schemeClr>
                </a:solidFill>
              </a:rPr>
              <a:t>1.8. </a:t>
            </a:r>
            <a:r>
              <a:rPr lang="tr-TR" dirty="0" smtClean="0"/>
              <a:t>İspat Yöntemleri ve Stratejisi</a:t>
            </a:r>
            <a:endParaRPr lang="tr-TR" dirty="0"/>
          </a:p>
        </p:txBody>
      </p:sp>
    </p:spTree>
    <p:extLst>
      <p:ext uri="{BB962C8B-B14F-4D97-AF65-F5344CB8AC3E}">
        <p14:creationId xmlns:p14="http://schemas.microsoft.com/office/powerpoint/2010/main" val="390431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1.5. İç İçe Niteleyiciler</a:t>
            </a:r>
            <a:endParaRPr lang="tr-TR" dirty="0">
              <a:solidFill>
                <a:srgbClr val="002060"/>
              </a:solidFill>
            </a:endParaRPr>
          </a:p>
        </p:txBody>
      </p:sp>
      <p:sp>
        <p:nvSpPr>
          <p:cNvPr id="3" name="İçerik Yer Tutucusu 2"/>
          <p:cNvSpPr>
            <a:spLocks noGrp="1"/>
          </p:cNvSpPr>
          <p:nvPr>
            <p:ph idx="1"/>
          </p:nvPr>
        </p:nvSpPr>
        <p:spPr>
          <a:xfrm>
            <a:off x="1484310" y="1800224"/>
            <a:ext cx="10018714" cy="4108207"/>
          </a:xfrm>
        </p:spPr>
        <p:txBody>
          <a:bodyPr>
            <a:normAutofit fontScale="92500"/>
          </a:bodyPr>
          <a:lstStyle/>
          <a:p>
            <a:pPr marL="0" indent="0" algn="just">
              <a:buNone/>
            </a:pPr>
            <a:r>
              <a:rPr lang="tr-TR" dirty="0"/>
              <a:t>İç içe niceleyiciler genellikle matematik ve bilgisayar bilimlerinde karşımıza çıkar. </a:t>
            </a:r>
            <a:r>
              <a:rPr lang="tr-TR" dirty="0" smtClean="0"/>
              <a:t>Bu </a:t>
            </a:r>
            <a:r>
              <a:rPr lang="tr-TR" dirty="0"/>
              <a:t>bölümde iç içe niceleyicilerin kullanımı konu­sunda </a:t>
            </a:r>
            <a:r>
              <a:rPr lang="tr-TR" dirty="0" smtClean="0"/>
              <a:t>bilgi verilecektir. </a:t>
            </a:r>
          </a:p>
          <a:p>
            <a:pPr marL="0" indent="0" algn="just">
              <a:buNone/>
            </a:pPr>
            <a:r>
              <a:rPr lang="tr-TR" dirty="0" smtClean="0"/>
              <a:t>“</a:t>
            </a:r>
            <a:r>
              <a:rPr lang="tr-TR" dirty="0"/>
              <a:t>İki pozitif sayının toplamı her zaman pozitiftir” cümlesinde olduğu gibi matematiksel ifadeleri gösterirken iç içe niceleyicilerin nasıl </a:t>
            </a:r>
            <a:r>
              <a:rPr lang="tr-TR" dirty="0" smtClean="0"/>
              <a:t>kullanılacağı gösterilecektir. </a:t>
            </a:r>
          </a:p>
          <a:p>
            <a:pPr marL="0" indent="0" algn="just">
              <a:buNone/>
            </a:pPr>
            <a:r>
              <a:rPr lang="tr-TR" dirty="0" smtClean="0"/>
              <a:t>“</a:t>
            </a:r>
            <a:r>
              <a:rPr lang="tr-TR" dirty="0"/>
              <a:t>Herkesin kesin olarak bir en iyi arkadaşı vardır.” gibi Türkçe cümleleri mantıksal ifadelere çevirmek için iç içe niceleyicilerin nasıl </a:t>
            </a:r>
            <a:r>
              <a:rPr lang="tr-TR" dirty="0" smtClean="0"/>
              <a:t>kullanılacağı gösterilecektir. </a:t>
            </a:r>
          </a:p>
          <a:p>
            <a:pPr marL="0" indent="0" algn="just">
              <a:buNone/>
            </a:pPr>
            <a:r>
              <a:rPr lang="tr-TR" dirty="0" smtClean="0"/>
              <a:t>Diğer </a:t>
            </a:r>
            <a:r>
              <a:rPr lang="tr-TR" dirty="0"/>
              <a:t>taraftan iç içe nice­leyici içeren ifadelerin </a:t>
            </a:r>
            <a:r>
              <a:rPr lang="tr-TR" dirty="0" err="1"/>
              <a:t>değil’inin</a:t>
            </a:r>
            <a:r>
              <a:rPr lang="tr-TR" dirty="0"/>
              <a:t> nasıl olacağından </a:t>
            </a:r>
            <a:r>
              <a:rPr lang="tr-TR" dirty="0" smtClean="0"/>
              <a:t>söz edilecektir.</a:t>
            </a:r>
            <a:endParaRPr lang="tr-TR" dirty="0" smtClean="0">
              <a:solidFill>
                <a:srgbClr val="C00000"/>
              </a:solidFill>
            </a:endParaRPr>
          </a:p>
        </p:txBody>
      </p:sp>
    </p:spTree>
    <p:extLst>
      <p:ext uri="{BB962C8B-B14F-4D97-AF65-F5344CB8AC3E}">
        <p14:creationId xmlns:p14="http://schemas.microsoft.com/office/powerpoint/2010/main" val="223041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1.5. İç İçe Niteleyiciler – İç içe Niceleyicilerden Oluşan İfadeleri Anlamak</a:t>
            </a:r>
            <a:endParaRPr lang="tr-TR" dirty="0">
              <a:solidFill>
                <a:srgbClr val="002060"/>
              </a:solidFill>
            </a:endParaRPr>
          </a:p>
        </p:txBody>
      </p:sp>
      <p:sp>
        <p:nvSpPr>
          <p:cNvPr id="3" name="İçerik Yer Tutucusu 2"/>
          <p:cNvSpPr>
            <a:spLocks noGrp="1"/>
          </p:cNvSpPr>
          <p:nvPr>
            <p:ph idx="1"/>
          </p:nvPr>
        </p:nvSpPr>
        <p:spPr>
          <a:xfrm>
            <a:off x="1484310" y="1800224"/>
            <a:ext cx="10018714" cy="4459899"/>
          </a:xfrm>
        </p:spPr>
        <p:txBody>
          <a:bodyPr>
            <a:normAutofit/>
          </a:bodyPr>
          <a:lstStyle/>
          <a:p>
            <a:pPr marL="0" indent="0" algn="just">
              <a:buNone/>
            </a:pPr>
            <a:r>
              <a:rPr lang="tr-TR" dirty="0"/>
              <a:t>İç içe niceleyicilerden oluşan ifadeleri anlamak için niceleyicilerin görünür anlamlarından </a:t>
            </a:r>
            <a:r>
              <a:rPr lang="tr-TR" dirty="0" smtClean="0"/>
              <a:t>bahsetmek gerekir.</a:t>
            </a:r>
          </a:p>
          <a:p>
            <a:pPr marL="0" indent="0" algn="just">
              <a:buNone/>
            </a:pPr>
            <a:r>
              <a:rPr lang="tr-TR" dirty="0" smtClean="0">
                <a:solidFill>
                  <a:srgbClr val="C00000"/>
                </a:solidFill>
              </a:rPr>
              <a:t>Örnek:</a:t>
            </a:r>
          </a:p>
          <a:p>
            <a:pPr marL="0" indent="0" algn="just">
              <a:buNone/>
            </a:pPr>
            <a:r>
              <a:rPr lang="tr-TR" dirty="0" smtClean="0"/>
              <a:t>Ɐ</a:t>
            </a:r>
            <a:r>
              <a:rPr lang="tr-TR" i="1" dirty="0" err="1" smtClean="0"/>
              <a:t>x</a:t>
            </a:r>
            <a:r>
              <a:rPr lang="tr-TR" dirty="0" err="1" smtClean="0"/>
              <a:t>Ɐ</a:t>
            </a:r>
            <a:r>
              <a:rPr lang="tr-TR" i="1" dirty="0" err="1" smtClean="0"/>
              <a:t>y</a:t>
            </a:r>
            <a:r>
              <a:rPr lang="tr-TR" i="1" dirty="0" smtClean="0"/>
              <a:t> </a:t>
            </a:r>
            <a:r>
              <a:rPr lang="tr-TR" dirty="0" smtClean="0"/>
              <a:t>((</a:t>
            </a:r>
            <a:r>
              <a:rPr lang="tr-TR" i="1" dirty="0"/>
              <a:t>x &gt;</a:t>
            </a:r>
            <a:r>
              <a:rPr lang="tr-TR" dirty="0"/>
              <a:t> 0) </a:t>
            </a:r>
            <a:r>
              <a:rPr lang="tr-TR" b="1" dirty="0" smtClean="0"/>
              <a:t>˄ </a:t>
            </a:r>
            <a:r>
              <a:rPr lang="tr-TR" i="1" dirty="0"/>
              <a:t>(y</a:t>
            </a:r>
            <a:r>
              <a:rPr lang="tr-TR" dirty="0"/>
              <a:t> &lt; 0) </a:t>
            </a:r>
            <a:r>
              <a:rPr lang="tr-TR" dirty="0">
                <a:sym typeface="Wingdings" panose="05000000000000000000" pitchFamily="2" charset="2"/>
              </a:rPr>
              <a:t></a:t>
            </a:r>
            <a:r>
              <a:rPr lang="tr-TR" i="1" dirty="0"/>
              <a:t> </a:t>
            </a:r>
            <a:r>
              <a:rPr lang="tr-TR" dirty="0"/>
              <a:t>(</a:t>
            </a:r>
            <a:r>
              <a:rPr lang="tr-TR" i="1" dirty="0" err="1"/>
              <a:t>xy</a:t>
            </a:r>
            <a:r>
              <a:rPr lang="tr-TR" i="1" dirty="0"/>
              <a:t> &lt;</a:t>
            </a:r>
            <a:r>
              <a:rPr lang="tr-TR" dirty="0"/>
              <a:t> 0)) ifadesini </a:t>
            </a:r>
            <a:r>
              <a:rPr lang="tr-TR" dirty="0" err="1"/>
              <a:t>Türkçe’ye</a:t>
            </a:r>
            <a:r>
              <a:rPr lang="tr-TR" dirty="0"/>
              <a:t> çeviriniz.(Tüm değişkenler reel sa­yıdır.)</a:t>
            </a:r>
            <a:endParaRPr lang="tr-TR" dirty="0" smtClean="0">
              <a:solidFill>
                <a:srgbClr val="C00000"/>
              </a:solidFill>
            </a:endParaRPr>
          </a:p>
          <a:p>
            <a:pPr marL="0" indent="0" algn="just">
              <a:buNone/>
            </a:pPr>
            <a:r>
              <a:rPr lang="tr-TR" dirty="0" smtClean="0">
                <a:solidFill>
                  <a:srgbClr val="C00000"/>
                </a:solidFill>
              </a:rPr>
              <a:t>Çözüm:</a:t>
            </a:r>
          </a:p>
          <a:p>
            <a:pPr marL="0" indent="0" algn="just">
              <a:buNone/>
            </a:pPr>
            <a:r>
              <a:rPr lang="tr-TR" dirty="0"/>
              <a:t>Bu ifade gösteriyor ki tüm </a:t>
            </a:r>
            <a:r>
              <a:rPr lang="tr-TR" i="1" dirty="0"/>
              <a:t>x</a:t>
            </a:r>
            <a:r>
              <a:rPr lang="tr-TR" dirty="0"/>
              <a:t> ve </a:t>
            </a:r>
            <a:r>
              <a:rPr lang="tr-TR" i="1" dirty="0"/>
              <a:t>y</a:t>
            </a:r>
            <a:r>
              <a:rPr lang="tr-TR" dirty="0"/>
              <a:t> reel sayıları için, eğer </a:t>
            </a:r>
            <a:r>
              <a:rPr lang="tr-TR" i="1" dirty="0"/>
              <a:t>x &gt;</a:t>
            </a:r>
            <a:r>
              <a:rPr lang="tr-TR" dirty="0"/>
              <a:t> 0 </a:t>
            </a:r>
            <a:r>
              <a:rPr lang="tr-TR" i="1" dirty="0"/>
              <a:t>ve y</a:t>
            </a:r>
            <a:r>
              <a:rPr lang="tr-TR" dirty="0"/>
              <a:t> &lt; 0 ise </a:t>
            </a:r>
            <a:r>
              <a:rPr lang="tr-TR" i="1" dirty="0" err="1"/>
              <a:t>xy</a:t>
            </a:r>
            <a:r>
              <a:rPr lang="tr-TR" dirty="0"/>
              <a:t> &lt; 0. Yani </a:t>
            </a:r>
            <a:r>
              <a:rPr lang="tr-TR" i="1" dirty="0"/>
              <a:t>x</a:t>
            </a:r>
            <a:r>
              <a:rPr lang="tr-TR" dirty="0"/>
              <a:t> pozitif ve </a:t>
            </a:r>
            <a:r>
              <a:rPr lang="tr-TR" i="1" dirty="0"/>
              <a:t>y</a:t>
            </a:r>
            <a:r>
              <a:rPr lang="tr-TR" dirty="0"/>
              <a:t> negatif ise, </a:t>
            </a:r>
            <a:r>
              <a:rPr lang="tr-TR" i="1" dirty="0" err="1"/>
              <a:t>xy</a:t>
            </a:r>
            <a:r>
              <a:rPr lang="tr-TR" dirty="0"/>
              <a:t> negatiftir. Kısa ve öz bir şekilde bu ifade “Pozitif bir reel sayı ile negatif bir reel sayının çarpımı her zaman negatiftir.” şeklinde söylenebilir</a:t>
            </a:r>
            <a:r>
              <a:rPr lang="tr-TR" dirty="0" smtClean="0"/>
              <a:t>.</a:t>
            </a:r>
            <a:endParaRPr lang="tr-TR" dirty="0"/>
          </a:p>
        </p:txBody>
      </p:sp>
    </p:spTree>
    <p:extLst>
      <p:ext uri="{BB962C8B-B14F-4D97-AF65-F5344CB8AC3E}">
        <p14:creationId xmlns:p14="http://schemas.microsoft.com/office/powerpoint/2010/main" val="212911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Önermeler</a:t>
            </a:r>
            <a:r>
              <a:rPr lang="tr-TR" dirty="0"/>
              <a:t/>
            </a:r>
            <a:br>
              <a:rPr lang="tr-TR" dirty="0"/>
            </a:br>
            <a:endParaRPr lang="tr-TR" dirty="0">
              <a:solidFill>
                <a:srgbClr val="002060"/>
              </a:solidFill>
            </a:endParaRP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4166005021"/>
              </p:ext>
            </p:extLst>
          </p:nvPr>
        </p:nvGraphicFramePr>
        <p:xfrm>
          <a:off x="3953351" y="3671132"/>
          <a:ext cx="4200940" cy="2816220"/>
        </p:xfrm>
        <a:graphic>
          <a:graphicData uri="http://schemas.openxmlformats.org/drawingml/2006/table">
            <a:tbl>
              <a:tblPr firstRow="1" bandRow="1">
                <a:tableStyleId>{9D7B26C5-4107-4FEC-AEDC-1716B250A1EF}</a:tableStyleId>
              </a:tblPr>
              <a:tblGrid>
                <a:gridCol w="1050235">
                  <a:extLst>
                    <a:ext uri="{9D8B030D-6E8A-4147-A177-3AD203B41FA5}">
                      <a16:colId xmlns:a16="http://schemas.microsoft.com/office/drawing/2014/main" val="20000"/>
                    </a:ext>
                  </a:extLst>
                </a:gridCol>
                <a:gridCol w="1050235">
                  <a:extLst>
                    <a:ext uri="{9D8B030D-6E8A-4147-A177-3AD203B41FA5}">
                      <a16:colId xmlns:a16="http://schemas.microsoft.com/office/drawing/2014/main" val="20001"/>
                    </a:ext>
                  </a:extLst>
                </a:gridCol>
                <a:gridCol w="2100470">
                  <a:extLst>
                    <a:ext uri="{9D8B030D-6E8A-4147-A177-3AD203B41FA5}">
                      <a16:colId xmlns:a16="http://schemas.microsoft.com/office/drawing/2014/main" val="20002"/>
                    </a:ext>
                  </a:extLst>
                </a:gridCol>
              </a:tblGrid>
              <a:tr h="435228">
                <a:tc gridSpan="3">
                  <a:txBody>
                    <a:bodyPr/>
                    <a:lstStyle/>
                    <a:p>
                      <a:pPr marL="0" algn="ctr" defTabSz="457200" rtl="0" eaLnBrk="1" latinLnBrk="0" hangingPunct="1"/>
                      <a:r>
                        <a:rPr lang="tr-TR" sz="1800" b="1" kern="1200" dirty="0" smtClean="0">
                          <a:solidFill>
                            <a:schemeClr val="accent6">
                              <a:lumMod val="50000"/>
                            </a:schemeClr>
                          </a:solidFill>
                          <a:latin typeface="+mn-lt"/>
                          <a:ea typeface="+mn-ea"/>
                          <a:cs typeface="+mn-cs"/>
                        </a:rPr>
                        <a:t>Tablo 3 Ayırma Operatörünün Doğruluk Tablosu</a:t>
                      </a:r>
                      <a:endParaRPr lang="tr-TR" sz="1800" b="1" kern="1200" dirty="0">
                        <a:solidFill>
                          <a:schemeClr val="accent6">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5228">
                <a:tc>
                  <a:txBody>
                    <a:bodyPr/>
                    <a:lstStyle/>
                    <a:p>
                      <a:pPr algn="ctr"/>
                      <a:r>
                        <a:rPr lang="tr-TR" i="1" dirty="0" smtClean="0"/>
                        <a:t>p</a:t>
                      </a:r>
                      <a:endParaRPr lang="tr-TR"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smtClean="0"/>
                        <a:t>q</a:t>
                      </a:r>
                      <a:endParaRPr lang="tr-TR"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i="1" dirty="0" smtClean="0">
                          <a:ln w="0"/>
                          <a:solidFill>
                            <a:schemeClr val="tx1"/>
                          </a:solidFill>
                        </a:rPr>
                        <a:t>p</a:t>
                      </a:r>
                      <a:r>
                        <a:rPr lang="tr-TR" sz="1800" dirty="0" smtClean="0">
                          <a:ln w="0"/>
                          <a:solidFill>
                            <a:schemeClr val="tx1"/>
                          </a:solidFill>
                        </a:rPr>
                        <a:t> ˄ </a:t>
                      </a:r>
                      <a:r>
                        <a:rPr lang="tr-TR" sz="1800" i="1" dirty="0" smtClean="0">
                          <a:ln w="0"/>
                          <a:solidFill>
                            <a:schemeClr val="tx1"/>
                          </a:solidFill>
                        </a:rPr>
                        <a:t>q</a:t>
                      </a:r>
                      <a:r>
                        <a:rPr lang="tr-TR" sz="1800" dirty="0" smtClean="0">
                          <a:ln w="0"/>
                          <a:solidFill>
                            <a:schemeClr val="tx1"/>
                          </a:solidFill>
                        </a:rPr>
                        <a:t> </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5228">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5228">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5228">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5228">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Metin kutusu 3"/>
          <p:cNvSpPr txBox="1"/>
          <p:nvPr/>
        </p:nvSpPr>
        <p:spPr>
          <a:xfrm>
            <a:off x="1524065" y="1362685"/>
            <a:ext cx="10018714" cy="1600438"/>
          </a:xfrm>
          <a:prstGeom prst="rect">
            <a:avLst/>
          </a:prstGeom>
          <a:solidFill>
            <a:schemeClr val="bg2">
              <a:lumMod val="50000"/>
            </a:schemeClr>
          </a:solidFill>
        </p:spPr>
        <p:txBody>
          <a:bodyPr wrap="square" rtlCol="0">
            <a:spAutoFit/>
          </a:bodyPr>
          <a:lstStyle/>
          <a:p>
            <a:pPr algn="just"/>
            <a:r>
              <a:rPr lang="tr-TR" sz="2000" dirty="0" smtClean="0">
                <a:ln w="0"/>
                <a:solidFill>
                  <a:schemeClr val="bg1"/>
                </a:solidFill>
              </a:rPr>
              <a:t>Tanım 3: </a:t>
            </a:r>
            <a:r>
              <a:rPr lang="tr-TR" sz="2000" i="1" dirty="0" smtClean="0">
                <a:ln w="0"/>
                <a:solidFill>
                  <a:schemeClr val="bg1"/>
                </a:solidFill>
              </a:rPr>
              <a:t>p</a:t>
            </a:r>
            <a:r>
              <a:rPr lang="tr-TR" sz="2000" dirty="0" smtClean="0">
                <a:ln w="0"/>
                <a:solidFill>
                  <a:schemeClr val="bg1"/>
                </a:solidFill>
              </a:rPr>
              <a:t> ve </a:t>
            </a:r>
            <a:r>
              <a:rPr lang="tr-TR" sz="2000" i="1" dirty="0" smtClean="0">
                <a:ln w="0"/>
                <a:solidFill>
                  <a:schemeClr val="bg1"/>
                </a:solidFill>
              </a:rPr>
              <a:t>q</a:t>
            </a:r>
            <a:r>
              <a:rPr lang="tr-TR" sz="2000" dirty="0" smtClean="0">
                <a:ln w="0"/>
                <a:solidFill>
                  <a:schemeClr val="bg1"/>
                </a:solidFill>
              </a:rPr>
              <a:t> iki önerme olsun. </a:t>
            </a:r>
            <a:r>
              <a:rPr lang="tr-TR" sz="2000" i="1" dirty="0" smtClean="0">
                <a:ln w="0"/>
                <a:solidFill>
                  <a:schemeClr val="bg1"/>
                </a:solidFill>
              </a:rPr>
              <a:t>p</a:t>
            </a:r>
            <a:r>
              <a:rPr lang="tr-TR" sz="2000" dirty="0" smtClean="0">
                <a:ln w="0"/>
                <a:solidFill>
                  <a:schemeClr val="bg1"/>
                </a:solidFill>
              </a:rPr>
              <a:t> ve </a:t>
            </a:r>
            <a:r>
              <a:rPr lang="tr-TR" sz="2000" i="1" dirty="0" err="1" smtClean="0">
                <a:ln w="0"/>
                <a:solidFill>
                  <a:schemeClr val="bg1"/>
                </a:solidFill>
              </a:rPr>
              <a:t>q</a:t>
            </a:r>
            <a:r>
              <a:rPr lang="tr-TR" sz="2000" dirty="0" err="1" smtClean="0">
                <a:ln w="0"/>
                <a:solidFill>
                  <a:schemeClr val="bg1"/>
                </a:solidFill>
              </a:rPr>
              <a:t>’nun</a:t>
            </a:r>
            <a:r>
              <a:rPr lang="tr-TR" sz="2000" dirty="0" smtClean="0">
                <a:ln w="0"/>
                <a:solidFill>
                  <a:schemeClr val="bg1"/>
                </a:solidFill>
              </a:rPr>
              <a:t> </a:t>
            </a:r>
            <a:r>
              <a:rPr lang="tr-TR" sz="2000" i="1" dirty="0" smtClean="0">
                <a:ln w="0"/>
                <a:solidFill>
                  <a:schemeClr val="bg1"/>
                </a:solidFill>
              </a:rPr>
              <a:t>p</a:t>
            </a:r>
            <a:r>
              <a:rPr lang="tr-TR" sz="2000" dirty="0" smtClean="0">
                <a:ln w="0"/>
                <a:solidFill>
                  <a:schemeClr val="bg1"/>
                </a:solidFill>
              </a:rPr>
              <a:t> ˅ </a:t>
            </a:r>
            <a:r>
              <a:rPr lang="tr-TR" sz="2000" i="1" dirty="0" smtClean="0">
                <a:ln w="0"/>
                <a:solidFill>
                  <a:schemeClr val="bg1"/>
                </a:solidFill>
              </a:rPr>
              <a:t>q</a:t>
            </a:r>
            <a:r>
              <a:rPr lang="tr-TR" sz="2000" dirty="0" smtClean="0">
                <a:ln w="0"/>
                <a:solidFill>
                  <a:schemeClr val="bg1"/>
                </a:solidFill>
              </a:rPr>
              <a:t> şeklinde gösterilen </a:t>
            </a:r>
            <a:r>
              <a:rPr lang="tr-TR" sz="2000" i="1" dirty="0" smtClean="0">
                <a:ln w="0"/>
                <a:solidFill>
                  <a:schemeClr val="bg1"/>
                </a:solidFill>
              </a:rPr>
              <a:t>ayırma</a:t>
            </a:r>
            <a:r>
              <a:rPr lang="tr-TR" sz="2000" dirty="0" smtClean="0">
                <a:ln w="0"/>
                <a:solidFill>
                  <a:schemeClr val="bg1"/>
                </a:solidFill>
              </a:rPr>
              <a:t> operatörü </a:t>
            </a:r>
            <a:r>
              <a:rPr lang="en-US" sz="2000" dirty="0" smtClean="0">
                <a:solidFill>
                  <a:schemeClr val="bg1"/>
                </a:solidFill>
                <a:ea typeface="Calibri" panose="020F0502020204030204" pitchFamily="34" charset="0"/>
              </a:rPr>
              <a:t>“</a:t>
            </a:r>
            <a:r>
              <a:rPr lang="tr-TR" sz="2000" i="1" dirty="0" smtClean="0">
                <a:ln w="0"/>
                <a:solidFill>
                  <a:schemeClr val="bg1"/>
                </a:solidFill>
              </a:rPr>
              <a:t>p </a:t>
            </a:r>
            <a:r>
              <a:rPr lang="tr-TR" sz="2000" dirty="0" smtClean="0">
                <a:ln w="0"/>
                <a:solidFill>
                  <a:schemeClr val="bg1"/>
                </a:solidFill>
              </a:rPr>
              <a:t>ve </a:t>
            </a:r>
            <a:r>
              <a:rPr lang="tr-TR" sz="2000" i="1" dirty="0" smtClean="0">
                <a:ln w="0"/>
                <a:solidFill>
                  <a:schemeClr val="bg1"/>
                </a:solidFill>
              </a:rPr>
              <a:t>q</a:t>
            </a:r>
            <a:r>
              <a:rPr lang="en-US" sz="2000" dirty="0" smtClean="0">
                <a:solidFill>
                  <a:schemeClr val="bg1"/>
                </a:solidFill>
                <a:ea typeface="Calibri" panose="020F0502020204030204" pitchFamily="34" charset="0"/>
              </a:rPr>
              <a:t>”</a:t>
            </a:r>
            <a:r>
              <a:rPr lang="tr-TR" sz="2000" dirty="0" smtClean="0">
                <a:solidFill>
                  <a:schemeClr val="bg1"/>
                </a:solidFill>
                <a:ea typeface="Calibri" panose="020F0502020204030204" pitchFamily="34" charset="0"/>
              </a:rPr>
              <a:t> önermesi olarak tanımlanır. </a:t>
            </a:r>
            <a:r>
              <a:rPr lang="tr-TR" sz="2000" i="1" dirty="0">
                <a:ln w="0"/>
                <a:solidFill>
                  <a:schemeClr val="bg1"/>
                </a:solidFill>
              </a:rPr>
              <a:t>p</a:t>
            </a:r>
            <a:r>
              <a:rPr lang="tr-TR" sz="2000" dirty="0">
                <a:ln w="0"/>
                <a:solidFill>
                  <a:schemeClr val="bg1"/>
                </a:solidFill>
              </a:rPr>
              <a:t> ˅ </a:t>
            </a:r>
            <a:r>
              <a:rPr lang="tr-TR" sz="2000" i="1" dirty="0" smtClean="0">
                <a:ln w="0"/>
                <a:solidFill>
                  <a:schemeClr val="bg1"/>
                </a:solidFill>
              </a:rPr>
              <a:t>q</a:t>
            </a:r>
            <a:r>
              <a:rPr lang="tr-TR" sz="2000" dirty="0" smtClean="0">
                <a:ln w="0"/>
                <a:solidFill>
                  <a:schemeClr val="bg1"/>
                </a:solidFill>
              </a:rPr>
              <a:t>  ayırma sonucu </a:t>
            </a:r>
            <a:r>
              <a:rPr lang="tr-TR" sz="2000" i="1" dirty="0" smtClean="0">
                <a:ln w="0"/>
                <a:solidFill>
                  <a:schemeClr val="bg1"/>
                </a:solidFill>
              </a:rPr>
              <a:t>p</a:t>
            </a:r>
            <a:r>
              <a:rPr lang="tr-TR" sz="2000" dirty="0" smtClean="0">
                <a:ln w="0"/>
                <a:solidFill>
                  <a:schemeClr val="bg1"/>
                </a:solidFill>
              </a:rPr>
              <a:t> ve </a:t>
            </a:r>
            <a:r>
              <a:rPr lang="tr-TR" sz="2000" i="1" dirty="0" err="1" smtClean="0">
                <a:ln w="0"/>
                <a:solidFill>
                  <a:schemeClr val="bg1"/>
                </a:solidFill>
              </a:rPr>
              <a:t>q</a:t>
            </a:r>
            <a:r>
              <a:rPr lang="tr-TR" sz="2000" dirty="0" err="1" smtClean="0">
                <a:ln w="0"/>
                <a:solidFill>
                  <a:schemeClr val="bg1"/>
                </a:solidFill>
              </a:rPr>
              <a:t>’nun</a:t>
            </a:r>
            <a:r>
              <a:rPr lang="tr-TR" sz="2000" dirty="0" smtClean="0">
                <a:ln w="0"/>
                <a:solidFill>
                  <a:schemeClr val="bg1"/>
                </a:solidFill>
              </a:rPr>
              <a:t> her ikisi de yanlış olduğunda yanlış, diğer durumlarda doğrudur. </a:t>
            </a:r>
            <a:endParaRPr lang="tr-TR" sz="2000" dirty="0">
              <a:solidFill>
                <a:schemeClr val="bg1"/>
              </a:solidFill>
              <a:ea typeface="Calibri" panose="020F0502020204030204" pitchFamily="34" charset="0"/>
            </a:endParaRPr>
          </a:p>
          <a:p>
            <a:pPr algn="just"/>
            <a:endParaRPr lang="tr-TR" sz="2000" b="1" dirty="0" smtClean="0">
              <a:ln w="0"/>
              <a:solidFill>
                <a:schemeClr val="bg1"/>
              </a:solidFill>
              <a:effectLst>
                <a:outerShdw blurRad="38100" dist="19050" dir="2700000" algn="tl" rotWithShape="0">
                  <a:schemeClr val="dk1">
                    <a:alpha val="40000"/>
                  </a:schemeClr>
                </a:outerShdw>
              </a:effectLst>
            </a:endParaRPr>
          </a:p>
          <a:p>
            <a:endParaRPr lang="tr-TR" b="1" dirty="0">
              <a:ln w="22225">
                <a:solidFill>
                  <a:schemeClr val="accent2"/>
                </a:solidFill>
                <a:prstDash val="solid"/>
              </a:ln>
              <a:solidFill>
                <a:schemeClr val="bg1"/>
              </a:solidFill>
            </a:endParaRPr>
          </a:p>
        </p:txBody>
      </p:sp>
      <p:sp>
        <p:nvSpPr>
          <p:cNvPr id="6" name="Metin kutusu 5"/>
          <p:cNvSpPr txBox="1"/>
          <p:nvPr/>
        </p:nvSpPr>
        <p:spPr>
          <a:xfrm>
            <a:off x="1524065" y="3242447"/>
            <a:ext cx="9978958" cy="2862322"/>
          </a:xfrm>
          <a:prstGeom prst="rect">
            <a:avLst/>
          </a:prstGeom>
          <a:noFill/>
        </p:spPr>
        <p:txBody>
          <a:bodyPr wrap="square" rtlCol="0">
            <a:spAutoFit/>
          </a:bodyPr>
          <a:lstStyle/>
          <a:p>
            <a:r>
              <a:rPr lang="tr-TR" dirty="0"/>
              <a:t>Tablo </a:t>
            </a:r>
            <a:r>
              <a:rPr lang="tr-TR" dirty="0" smtClean="0"/>
              <a:t>3 </a:t>
            </a:r>
            <a:r>
              <a:rPr lang="tr-TR" i="1" dirty="0">
                <a:ln w="0"/>
              </a:rPr>
              <a:t>p</a:t>
            </a:r>
            <a:r>
              <a:rPr lang="tr-TR" dirty="0">
                <a:ln w="0"/>
              </a:rPr>
              <a:t> ˅</a:t>
            </a:r>
            <a:r>
              <a:rPr lang="tr-TR" dirty="0" smtClean="0">
                <a:ln w="0"/>
              </a:rPr>
              <a:t> </a:t>
            </a:r>
            <a:r>
              <a:rPr lang="tr-TR" i="1" dirty="0" err="1" smtClean="0">
                <a:ln w="0"/>
              </a:rPr>
              <a:t>q</a:t>
            </a:r>
            <a:r>
              <a:rPr lang="tr-TR" dirty="0" err="1" smtClean="0">
                <a:ln w="0"/>
              </a:rPr>
              <a:t>’nun</a:t>
            </a:r>
            <a:r>
              <a:rPr lang="tr-TR" dirty="0" smtClean="0"/>
              <a:t> </a:t>
            </a:r>
            <a:r>
              <a:rPr lang="tr-TR" dirty="0"/>
              <a:t>önermesinin </a:t>
            </a:r>
            <a:r>
              <a:rPr lang="tr-TR" dirty="0" smtClean="0">
                <a:solidFill>
                  <a:srgbClr val="C00000"/>
                </a:solidFill>
              </a:rPr>
              <a:t>doğruluk </a:t>
            </a:r>
            <a:r>
              <a:rPr lang="tr-TR" dirty="0">
                <a:solidFill>
                  <a:srgbClr val="C00000"/>
                </a:solidFill>
              </a:rPr>
              <a:t>tablosunu </a:t>
            </a:r>
            <a:r>
              <a:rPr lang="tr-TR" dirty="0" smtClean="0"/>
              <a:t>göstermektedir.</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p:txBody>
      </p:sp>
    </p:spTree>
    <p:extLst>
      <p:ext uri="{BB962C8B-B14F-4D97-AF65-F5344CB8AC3E}">
        <p14:creationId xmlns:p14="http://schemas.microsoft.com/office/powerpoint/2010/main" val="38997788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1.5. İç İçe Niteleyiciler – Niceleyicilerin Sırası</a:t>
            </a:r>
            <a:endParaRPr lang="tr-TR" dirty="0">
              <a:solidFill>
                <a:srgbClr val="002060"/>
              </a:solidFill>
            </a:endParaRPr>
          </a:p>
        </p:txBody>
      </p:sp>
      <p:sp>
        <p:nvSpPr>
          <p:cNvPr id="3" name="İçerik Yer Tutucusu 2"/>
          <p:cNvSpPr>
            <a:spLocks noGrp="1"/>
          </p:cNvSpPr>
          <p:nvPr>
            <p:ph idx="1"/>
          </p:nvPr>
        </p:nvSpPr>
        <p:spPr>
          <a:xfrm>
            <a:off x="1695326" y="1800224"/>
            <a:ext cx="10018714" cy="4853794"/>
          </a:xfrm>
        </p:spPr>
        <p:txBody>
          <a:bodyPr>
            <a:normAutofit fontScale="92500" lnSpcReduction="20000"/>
          </a:bodyPr>
          <a:lstStyle/>
          <a:p>
            <a:pPr marL="0" indent="0" algn="just">
              <a:buNone/>
            </a:pPr>
            <a:r>
              <a:rPr lang="tr-TR" dirty="0" smtClean="0">
                <a:solidFill>
                  <a:srgbClr val="C00000"/>
                </a:solidFill>
              </a:rPr>
              <a:t>Örnek:</a:t>
            </a:r>
          </a:p>
          <a:p>
            <a:pPr marL="0" indent="0" algn="just">
              <a:buNone/>
            </a:pPr>
            <a:r>
              <a:rPr lang="tr-TR" i="1" dirty="0"/>
              <a:t>P</a:t>
            </a:r>
            <a:r>
              <a:rPr lang="tr-TR" dirty="0"/>
              <a:t>(</a:t>
            </a:r>
            <a:r>
              <a:rPr lang="tr-TR" i="1" dirty="0"/>
              <a:t>x</a:t>
            </a:r>
            <a:r>
              <a:rPr lang="tr-TR" dirty="0"/>
              <a:t>, </a:t>
            </a:r>
            <a:r>
              <a:rPr lang="tr-TR" i="1" dirty="0"/>
              <a:t>y</a:t>
            </a:r>
            <a:r>
              <a:rPr lang="tr-TR" dirty="0"/>
              <a:t>) ifadesi “</a:t>
            </a:r>
            <a:r>
              <a:rPr lang="tr-TR" i="1" dirty="0"/>
              <a:t>x</a:t>
            </a:r>
            <a:r>
              <a:rPr lang="tr-TR" dirty="0"/>
              <a:t> + </a:t>
            </a:r>
            <a:r>
              <a:rPr lang="tr-TR" i="1" dirty="0"/>
              <a:t>y</a:t>
            </a:r>
            <a:r>
              <a:rPr lang="tr-TR" dirty="0"/>
              <a:t> = </a:t>
            </a:r>
            <a:r>
              <a:rPr lang="tr-TR" i="1" dirty="0"/>
              <a:t>y</a:t>
            </a:r>
            <a:r>
              <a:rPr lang="tr-TR" dirty="0"/>
              <a:t> + </a:t>
            </a:r>
            <a:r>
              <a:rPr lang="tr-TR" i="1" dirty="0" smtClean="0"/>
              <a:t>x</a:t>
            </a:r>
            <a:r>
              <a:rPr lang="tr-TR" b="1" cap="small" dirty="0" smtClean="0"/>
              <a:t>” </a:t>
            </a:r>
            <a:r>
              <a:rPr lang="tr-TR" dirty="0"/>
              <a:t>olsun. Ɐ</a:t>
            </a:r>
            <a:r>
              <a:rPr lang="tr-TR" i="1" dirty="0" err="1"/>
              <a:t>x</a:t>
            </a:r>
            <a:r>
              <a:rPr lang="tr-TR" dirty="0" err="1"/>
              <a:t>Ɐ</a:t>
            </a:r>
            <a:r>
              <a:rPr lang="tr-TR" i="1" dirty="0" err="1"/>
              <a:t>yP</a:t>
            </a:r>
            <a:r>
              <a:rPr lang="tr-TR" dirty="0"/>
              <a:t>(</a:t>
            </a:r>
            <a:r>
              <a:rPr lang="tr-TR" i="1" dirty="0"/>
              <a:t>x, y</a:t>
            </a:r>
            <a:r>
              <a:rPr lang="tr-TR" dirty="0"/>
              <a:t>) ve Ɐ</a:t>
            </a:r>
            <a:r>
              <a:rPr lang="tr-TR" i="1" dirty="0" err="1"/>
              <a:t>y</a:t>
            </a:r>
            <a:r>
              <a:rPr lang="tr-TR" dirty="0" err="1"/>
              <a:t>Ɐ</a:t>
            </a:r>
            <a:r>
              <a:rPr lang="tr-TR" i="1" dirty="0" err="1"/>
              <a:t>xP</a:t>
            </a:r>
            <a:r>
              <a:rPr lang="tr-TR" dirty="0"/>
              <a:t>(</a:t>
            </a:r>
            <a:r>
              <a:rPr lang="tr-TR" i="1" dirty="0"/>
              <a:t>x, y</a:t>
            </a:r>
            <a:r>
              <a:rPr lang="tr-TR" dirty="0"/>
              <a:t>) nicelemelerinin doğruluk değerleri nedir? (Tüm değişkenlerin tanım bölgesi reel sayılar kümesidir</a:t>
            </a:r>
            <a:r>
              <a:rPr lang="tr-TR" dirty="0" smtClean="0"/>
              <a:t>)</a:t>
            </a:r>
          </a:p>
          <a:p>
            <a:pPr marL="0" indent="0" algn="just">
              <a:buNone/>
            </a:pPr>
            <a:r>
              <a:rPr lang="tr-TR" dirty="0" smtClean="0">
                <a:solidFill>
                  <a:srgbClr val="C00000"/>
                </a:solidFill>
              </a:rPr>
              <a:t>Çözüm:</a:t>
            </a:r>
          </a:p>
          <a:p>
            <a:pPr marL="0" indent="0" algn="just">
              <a:buNone/>
            </a:pPr>
            <a:r>
              <a:rPr lang="tr-TR" i="1" dirty="0" err="1"/>
              <a:t>x</a:t>
            </a:r>
            <a:r>
              <a:rPr lang="tr-TR" dirty="0" err="1"/>
              <a:t>’in</a:t>
            </a:r>
            <a:r>
              <a:rPr lang="tr-TR" dirty="0"/>
              <a:t> tüm reel sayı değerleri için </a:t>
            </a:r>
            <a:r>
              <a:rPr lang="tr-TR" i="1" dirty="0"/>
              <a:t>y</a:t>
            </a:r>
            <a:r>
              <a:rPr lang="tr-TR" dirty="0"/>
              <a:t>’nin tüm reel sayı değerleri için, </a:t>
            </a:r>
            <a:r>
              <a:rPr lang="tr-TR" i="1" dirty="0" smtClean="0"/>
              <a:t>x + y </a:t>
            </a:r>
            <a:r>
              <a:rPr lang="tr-TR" i="1" dirty="0"/>
              <a:t>= y</a:t>
            </a:r>
            <a:r>
              <a:rPr lang="tr-TR" dirty="0"/>
              <a:t> + </a:t>
            </a:r>
            <a:r>
              <a:rPr lang="tr-TR" i="1" dirty="0" smtClean="0"/>
              <a:t>x</a:t>
            </a:r>
            <a:r>
              <a:rPr lang="tr-TR" b="1" cap="small" dirty="0" smtClean="0"/>
              <a:t>” </a:t>
            </a:r>
            <a:r>
              <a:rPr lang="tr-TR" dirty="0"/>
              <a:t>önermesini ifade eder.</a:t>
            </a:r>
          </a:p>
          <a:p>
            <a:pPr marL="0" indent="0" algn="just">
              <a:buNone/>
            </a:pPr>
            <a:r>
              <a:rPr lang="tr-TR" i="1" dirty="0"/>
              <a:t>P(x, y)</a:t>
            </a:r>
            <a:r>
              <a:rPr lang="tr-TR" dirty="0"/>
              <a:t> tüm </a:t>
            </a:r>
            <a:r>
              <a:rPr lang="tr-TR" i="1" dirty="0"/>
              <a:t>x</a:t>
            </a:r>
            <a:r>
              <a:rPr lang="tr-TR" dirty="0"/>
              <a:t> ve </a:t>
            </a:r>
            <a:r>
              <a:rPr lang="tr-TR" i="1" dirty="0"/>
              <a:t>y</a:t>
            </a:r>
            <a:r>
              <a:rPr lang="tr-TR" dirty="0"/>
              <a:t> reel sayıları için doğru olduğundan. Ɐ</a:t>
            </a:r>
            <a:r>
              <a:rPr lang="tr-TR" i="1" dirty="0" err="1"/>
              <a:t>x</a:t>
            </a:r>
            <a:r>
              <a:rPr lang="tr-TR" dirty="0" err="1"/>
              <a:t>Ɐ</a:t>
            </a:r>
            <a:r>
              <a:rPr lang="tr-TR" i="1" dirty="0" err="1"/>
              <a:t>yP</a:t>
            </a:r>
            <a:r>
              <a:rPr lang="tr-TR" dirty="0"/>
              <a:t>(</a:t>
            </a:r>
            <a:r>
              <a:rPr lang="tr-TR" i="1" dirty="0"/>
              <a:t>x, y</a:t>
            </a:r>
            <a:r>
              <a:rPr lang="tr-TR" dirty="0"/>
              <a:t>) ifadesi doğrudur. Ɐ</a:t>
            </a:r>
            <a:r>
              <a:rPr lang="tr-TR" i="1" dirty="0" err="1"/>
              <a:t>x</a:t>
            </a:r>
            <a:r>
              <a:rPr lang="tr-TR" dirty="0" err="1"/>
              <a:t>Ɐ</a:t>
            </a:r>
            <a:r>
              <a:rPr lang="tr-TR" i="1" dirty="0" err="1"/>
              <a:t>yP</a:t>
            </a:r>
            <a:r>
              <a:rPr lang="tr-TR" dirty="0"/>
              <a:t>(</a:t>
            </a:r>
            <a:r>
              <a:rPr lang="tr-TR" i="1" dirty="0"/>
              <a:t>x, y</a:t>
            </a:r>
            <a:r>
              <a:rPr lang="tr-TR" dirty="0"/>
              <a:t>) ifadesi “Tüm reel sayılar </a:t>
            </a:r>
            <a:r>
              <a:rPr lang="tr-TR" i="1" dirty="0"/>
              <a:t>y</a:t>
            </a:r>
            <a:r>
              <a:rPr lang="tr-TR" dirty="0"/>
              <a:t> için, tüm reel sayılar </a:t>
            </a:r>
            <a:r>
              <a:rPr lang="tr-TR" i="1" dirty="0"/>
              <a:t>x</a:t>
            </a:r>
            <a:r>
              <a:rPr lang="tr-TR" dirty="0"/>
              <a:t> için </a:t>
            </a:r>
            <a:r>
              <a:rPr lang="tr-TR" i="1" dirty="0"/>
              <a:t>x</a:t>
            </a:r>
            <a:r>
              <a:rPr lang="tr-TR" b="1" cap="small" dirty="0"/>
              <a:t> </a:t>
            </a:r>
            <a:r>
              <a:rPr lang="tr-TR" i="1" dirty="0"/>
              <a:t>+ y =</a:t>
            </a:r>
            <a:r>
              <a:rPr lang="tr-TR" dirty="0"/>
              <a:t> </a:t>
            </a:r>
            <a:r>
              <a:rPr lang="tr-TR" i="1" dirty="0"/>
              <a:t>y</a:t>
            </a:r>
            <a:r>
              <a:rPr lang="tr-TR" dirty="0"/>
              <a:t>+ </a:t>
            </a:r>
            <a:r>
              <a:rPr lang="tr-TR" i="1" dirty="0"/>
              <a:t>x</a:t>
            </a:r>
            <a:r>
              <a:rPr lang="tr-TR" b="1" dirty="0"/>
              <a:t>” </a:t>
            </a:r>
            <a:r>
              <a:rPr lang="tr-TR" dirty="0"/>
              <a:t>olduğunu söyler. Bu ifade “Tüm reel sayılar </a:t>
            </a:r>
            <a:r>
              <a:rPr lang="tr-TR" i="1" dirty="0"/>
              <a:t>x</a:t>
            </a:r>
            <a:r>
              <a:rPr lang="tr-TR" b="1" cap="small" dirty="0"/>
              <a:t> </a:t>
            </a:r>
            <a:r>
              <a:rPr lang="tr-TR" dirty="0"/>
              <a:t>için, tüm reel sayılar </a:t>
            </a:r>
            <a:r>
              <a:rPr lang="tr-TR" i="1" dirty="0"/>
              <a:t>y</a:t>
            </a:r>
            <a:r>
              <a:rPr lang="tr-TR" dirty="0"/>
              <a:t> için </a:t>
            </a:r>
            <a:r>
              <a:rPr lang="tr-TR" i="1" dirty="0"/>
              <a:t>x</a:t>
            </a:r>
            <a:r>
              <a:rPr lang="tr-TR" dirty="0"/>
              <a:t> + </a:t>
            </a:r>
            <a:r>
              <a:rPr lang="tr-TR" i="1" dirty="0" smtClean="0"/>
              <a:t>y = y</a:t>
            </a:r>
            <a:r>
              <a:rPr lang="tr-TR" dirty="0" smtClean="0"/>
              <a:t> </a:t>
            </a:r>
            <a:r>
              <a:rPr lang="tr-TR" dirty="0"/>
              <a:t>+ </a:t>
            </a:r>
            <a:r>
              <a:rPr lang="tr-TR" i="1" dirty="0"/>
              <a:t>x”</a:t>
            </a:r>
            <a:r>
              <a:rPr lang="tr-TR" dirty="0"/>
              <a:t> ifadesi ile aynıdır</a:t>
            </a:r>
            <a:r>
              <a:rPr lang="tr-TR" dirty="0" smtClean="0"/>
              <a:t>. </a:t>
            </a:r>
            <a:r>
              <a:rPr lang="tr-TR" dirty="0"/>
              <a:t>Yani Ɐ</a:t>
            </a:r>
            <a:r>
              <a:rPr lang="tr-TR" i="1" dirty="0" err="1"/>
              <a:t>x</a:t>
            </a:r>
            <a:r>
              <a:rPr lang="tr-TR" dirty="0" err="1"/>
              <a:t>Ɐ</a:t>
            </a:r>
            <a:r>
              <a:rPr lang="tr-TR" i="1" dirty="0" err="1"/>
              <a:t>yP</a:t>
            </a:r>
            <a:r>
              <a:rPr lang="tr-TR" i="1" dirty="0"/>
              <a:t>(x, y) </a:t>
            </a:r>
            <a:r>
              <a:rPr lang="tr-TR" dirty="0"/>
              <a:t>ve Ɐ</a:t>
            </a:r>
            <a:r>
              <a:rPr lang="tr-TR" i="1" dirty="0" err="1"/>
              <a:t>y</a:t>
            </a:r>
            <a:r>
              <a:rPr lang="tr-TR" dirty="0" err="1"/>
              <a:t>Ɐ</a:t>
            </a:r>
            <a:r>
              <a:rPr lang="tr-TR" i="1" dirty="0" err="1"/>
              <a:t>xP</a:t>
            </a:r>
            <a:r>
              <a:rPr lang="tr-TR" i="1" dirty="0"/>
              <a:t>(x, y)</a:t>
            </a:r>
            <a:r>
              <a:rPr lang="tr-TR" dirty="0"/>
              <a:t> ifadeleri aynı anlamdadır ve ikisi de doğrudur. Bu da gösteriyor ki başka niceleyicilerin olmadığı bir ifadede iç içe niceleyicilerin sırası </a:t>
            </a:r>
            <a:r>
              <a:rPr lang="tr-TR" dirty="0" err="1"/>
              <a:t>nicelenen</a:t>
            </a:r>
            <a:r>
              <a:rPr lang="tr-TR" dirty="0"/>
              <a:t> ifadenin anlamını bozmadan değiştirilebilir.</a:t>
            </a:r>
            <a:endParaRPr lang="tr-TR" dirty="0" smtClean="0">
              <a:solidFill>
                <a:srgbClr val="C00000"/>
              </a:solidFill>
            </a:endParaRPr>
          </a:p>
        </p:txBody>
      </p:sp>
    </p:spTree>
    <p:extLst>
      <p:ext uri="{BB962C8B-B14F-4D97-AF65-F5344CB8AC3E}">
        <p14:creationId xmlns:p14="http://schemas.microsoft.com/office/powerpoint/2010/main" val="85824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1.5. İç İçe Niteleyiciler – Niceleyicilerin Sırası</a:t>
            </a:r>
            <a:endParaRPr lang="tr-TR" dirty="0">
              <a:solidFill>
                <a:srgbClr val="002060"/>
              </a:solidFill>
            </a:endParaRPr>
          </a:p>
        </p:txBody>
      </p:sp>
      <p:sp>
        <p:nvSpPr>
          <p:cNvPr id="3" name="İçerik Yer Tutucusu 2"/>
          <p:cNvSpPr>
            <a:spLocks noGrp="1"/>
          </p:cNvSpPr>
          <p:nvPr>
            <p:ph idx="1"/>
          </p:nvPr>
        </p:nvSpPr>
        <p:spPr>
          <a:xfrm>
            <a:off x="1695326" y="1800224"/>
            <a:ext cx="10018714" cy="2114551"/>
          </a:xfrm>
        </p:spPr>
        <p:txBody>
          <a:bodyPr>
            <a:normAutofit fontScale="92500" lnSpcReduction="10000"/>
          </a:bodyPr>
          <a:lstStyle/>
          <a:p>
            <a:pPr marL="0" indent="0" algn="just">
              <a:buNone/>
            </a:pPr>
            <a:r>
              <a:rPr lang="tr-TR" dirty="0" smtClean="0"/>
              <a:t> </a:t>
            </a:r>
          </a:p>
          <a:p>
            <a:pPr marL="0" indent="0" algn="just">
              <a:buNone/>
            </a:pPr>
            <a:endParaRPr lang="tr-TR" dirty="0"/>
          </a:p>
          <a:p>
            <a:pPr marL="0" indent="0" algn="just">
              <a:buNone/>
            </a:pPr>
            <a:endParaRPr lang="tr-TR" dirty="0" smtClean="0"/>
          </a:p>
          <a:p>
            <a:pPr marL="0" indent="0" algn="just">
              <a:buNone/>
            </a:pPr>
            <a:r>
              <a:rPr lang="tr-TR" dirty="0" smtClean="0"/>
              <a:t>Tablo 1’de iki </a:t>
            </a:r>
            <a:r>
              <a:rPr lang="tr-TR" dirty="0" err="1"/>
              <a:t>iki</a:t>
            </a:r>
            <a:r>
              <a:rPr lang="tr-TR" dirty="0"/>
              <a:t> değişken içeren farklı muhtemel nicelemelerin anlamlan özetlenmiştir. </a:t>
            </a:r>
            <a:endParaRPr lang="tr-TR" dirty="0" smtClean="0"/>
          </a:p>
          <a:p>
            <a:pPr marL="0" indent="0" algn="just">
              <a:buNone/>
            </a:pPr>
            <a:endParaRPr lang="tr-TR" dirty="0"/>
          </a:p>
          <a:p>
            <a:pPr marL="0" indent="0" algn="just">
              <a:buNone/>
            </a:pPr>
            <a:endParaRPr lang="tr-TR" dirty="0" smtClean="0"/>
          </a:p>
          <a:p>
            <a:pPr marL="0" indent="0" algn="just">
              <a:buNone/>
            </a:pPr>
            <a:endParaRPr lang="tr-TR" dirty="0"/>
          </a:p>
          <a:p>
            <a:pPr marL="0" indent="0" algn="just">
              <a:buNone/>
            </a:pPr>
            <a:endParaRPr lang="tr-TR" dirty="0" smtClean="0"/>
          </a:p>
          <a:p>
            <a:pPr marL="0" indent="0" algn="just">
              <a:buNone/>
            </a:pPr>
            <a:endParaRPr lang="tr-TR" dirty="0"/>
          </a:p>
          <a:p>
            <a:pPr marL="0" indent="0" algn="just">
              <a:buNone/>
            </a:pPr>
            <a:endParaRPr lang="tr-TR" dirty="0" smtClean="0"/>
          </a:p>
        </p:txBody>
      </p:sp>
      <p:graphicFrame>
        <p:nvGraphicFramePr>
          <p:cNvPr id="4" name="Tablo 3"/>
          <p:cNvGraphicFramePr>
            <a:graphicFrameLocks noGrp="1"/>
          </p:cNvGraphicFramePr>
          <p:nvPr>
            <p:extLst>
              <p:ext uri="{D42A27DB-BD31-4B8C-83A1-F6EECF244321}">
                <p14:modId xmlns:p14="http://schemas.microsoft.com/office/powerpoint/2010/main" val="2219830749"/>
              </p:ext>
            </p:extLst>
          </p:nvPr>
        </p:nvGraphicFramePr>
        <p:xfrm>
          <a:off x="2360613" y="2634191"/>
          <a:ext cx="8128001" cy="3302000"/>
        </p:xfrm>
        <a:graphic>
          <a:graphicData uri="http://schemas.openxmlformats.org/drawingml/2006/table">
            <a:tbl>
              <a:tblPr firstRow="1" bandRow="1">
                <a:tableStyleId>{9D7B26C5-4107-4FEC-AEDC-1716B250A1EF}</a:tableStyleId>
              </a:tblPr>
              <a:tblGrid>
                <a:gridCol w="1711325">
                  <a:extLst>
                    <a:ext uri="{9D8B030D-6E8A-4147-A177-3AD203B41FA5}">
                      <a16:colId xmlns:a16="http://schemas.microsoft.com/office/drawing/2014/main" val="20000"/>
                    </a:ext>
                  </a:extLst>
                </a:gridCol>
                <a:gridCol w="3208338">
                  <a:extLst>
                    <a:ext uri="{9D8B030D-6E8A-4147-A177-3AD203B41FA5}">
                      <a16:colId xmlns:a16="http://schemas.microsoft.com/office/drawing/2014/main" val="20001"/>
                    </a:ext>
                  </a:extLst>
                </a:gridCol>
                <a:gridCol w="3208338">
                  <a:extLst>
                    <a:ext uri="{9D8B030D-6E8A-4147-A177-3AD203B41FA5}">
                      <a16:colId xmlns:a16="http://schemas.microsoft.com/office/drawing/2014/main" val="20002"/>
                    </a:ext>
                  </a:extLst>
                </a:gridCol>
              </a:tblGrid>
              <a:tr h="370840">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smtClean="0">
                          <a:solidFill>
                            <a:schemeClr val="accent6">
                              <a:lumMod val="50000"/>
                            </a:schemeClr>
                          </a:solidFill>
                          <a:latin typeface="+mn-lt"/>
                          <a:ea typeface="+mn-ea"/>
                          <a:cs typeface="+mn-cs"/>
                        </a:rPr>
                        <a:t>Tablo 1 Niceleyiciler için De Morgan Kuralı </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tr-TR" dirty="0" smtClean="0"/>
                        <a:t>Cümle</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Ne</a:t>
                      </a:r>
                      <a:r>
                        <a:rPr lang="tr-TR" baseline="0" dirty="0" smtClean="0"/>
                        <a:t> zaman doğru?</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Ne zaman</a:t>
                      </a:r>
                      <a:r>
                        <a:rPr lang="tr-TR" baseline="0" dirty="0" smtClean="0"/>
                        <a:t> yanlış?</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tr-TR" sz="1800" i="0" kern="1200" dirty="0" smtClean="0">
                          <a:solidFill>
                            <a:schemeClr val="tx1"/>
                          </a:solidFill>
                          <a:effectLst/>
                          <a:latin typeface="+mn-lt"/>
                          <a:ea typeface="+mn-ea"/>
                          <a:cs typeface="+mn-cs"/>
                        </a:rPr>
                        <a:t>Ɐ</a:t>
                      </a:r>
                      <a:r>
                        <a:rPr lang="tr-TR" sz="1800" i="1" kern="1200" dirty="0" smtClean="0">
                          <a:solidFill>
                            <a:schemeClr val="tx1"/>
                          </a:solidFill>
                          <a:effectLst/>
                          <a:latin typeface="+mn-lt"/>
                          <a:ea typeface="+mn-ea"/>
                          <a:cs typeface="+mn-cs"/>
                        </a:rPr>
                        <a:t>x </a:t>
                      </a:r>
                      <a:r>
                        <a:rPr lang="tr-TR" sz="1800" i="0" kern="1200" dirty="0" smtClean="0">
                          <a:solidFill>
                            <a:schemeClr val="tx1"/>
                          </a:solidFill>
                          <a:effectLst/>
                          <a:latin typeface="+mn-lt"/>
                          <a:ea typeface="+mn-ea"/>
                          <a:cs typeface="+mn-cs"/>
                        </a:rPr>
                        <a:t>Ɐ</a:t>
                      </a:r>
                      <a:r>
                        <a:rPr lang="tr-TR" sz="1800" i="1" kern="1200" dirty="0" smtClean="0">
                          <a:solidFill>
                            <a:schemeClr val="tx1"/>
                          </a:solidFill>
                          <a:effectLst/>
                          <a:latin typeface="+mn-lt"/>
                          <a:ea typeface="+mn-ea"/>
                          <a:cs typeface="+mn-cs"/>
                        </a:rPr>
                        <a:t>y P</a:t>
                      </a:r>
                      <a:r>
                        <a:rPr lang="tr-TR" sz="1800" i="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x, y</a:t>
                      </a:r>
                      <a:r>
                        <a:rPr lang="tr-TR" sz="1800" kern="1200" dirty="0" smtClean="0">
                          <a:solidFill>
                            <a:schemeClr val="tx1"/>
                          </a:solidFill>
                          <a:effectLst/>
                          <a:latin typeface="+mn-lt"/>
                          <a:ea typeface="+mn-ea"/>
                          <a:cs typeface="+mn-cs"/>
                        </a:rPr>
                        <a:t>)</a:t>
                      </a:r>
                    </a:p>
                    <a:p>
                      <a:pPr algn="ctr"/>
                      <a:r>
                        <a:rPr lang="tr-TR" sz="1800" i="0" kern="1200" dirty="0" smtClean="0">
                          <a:solidFill>
                            <a:schemeClr val="tx1"/>
                          </a:solidFill>
                          <a:effectLst/>
                          <a:latin typeface="+mn-lt"/>
                          <a:ea typeface="+mn-ea"/>
                          <a:cs typeface="+mn-cs"/>
                        </a:rPr>
                        <a:t>Ɐ</a:t>
                      </a:r>
                      <a:r>
                        <a:rPr lang="tr-TR" sz="1800" i="1" kern="1200" dirty="0" smtClean="0">
                          <a:solidFill>
                            <a:schemeClr val="tx1"/>
                          </a:solidFill>
                          <a:effectLst/>
                          <a:latin typeface="+mn-lt"/>
                          <a:ea typeface="+mn-ea"/>
                          <a:cs typeface="+mn-cs"/>
                        </a:rPr>
                        <a:t>y </a:t>
                      </a:r>
                      <a:r>
                        <a:rPr lang="tr-TR" sz="1800" i="0" kern="1200" dirty="0" err="1" smtClean="0">
                          <a:solidFill>
                            <a:schemeClr val="tx1"/>
                          </a:solidFill>
                          <a:effectLst/>
                          <a:latin typeface="+mn-lt"/>
                          <a:ea typeface="+mn-ea"/>
                          <a:cs typeface="+mn-cs"/>
                        </a:rPr>
                        <a:t>Ǝ</a:t>
                      </a:r>
                      <a:r>
                        <a:rPr lang="tr-TR" sz="1800" i="1" kern="1200" dirty="0" err="1" smtClean="0">
                          <a:solidFill>
                            <a:schemeClr val="tx1"/>
                          </a:solidFill>
                          <a:effectLst/>
                          <a:latin typeface="+mn-lt"/>
                          <a:ea typeface="+mn-ea"/>
                          <a:cs typeface="+mn-cs"/>
                        </a:rPr>
                        <a:t>y</a:t>
                      </a:r>
                      <a:r>
                        <a:rPr lang="tr-TR" sz="1800" i="1" kern="1200" dirty="0" smtClean="0">
                          <a:solidFill>
                            <a:schemeClr val="tx1"/>
                          </a:solidFill>
                          <a:effectLst/>
                          <a:latin typeface="+mn-lt"/>
                          <a:ea typeface="+mn-ea"/>
                          <a:cs typeface="+mn-cs"/>
                        </a:rPr>
                        <a:t> P</a:t>
                      </a:r>
                      <a:r>
                        <a:rPr lang="tr-TR" sz="1800" i="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x, y</a:t>
                      </a:r>
                      <a:r>
                        <a:rPr lang="tr-TR" sz="1800" kern="1200" dirty="0" smtClean="0">
                          <a:solidFill>
                            <a:schemeClr val="tx1"/>
                          </a:solidFill>
                          <a:effectLst/>
                          <a:latin typeface="+mn-lt"/>
                          <a:ea typeface="+mn-ea"/>
                          <a:cs typeface="+mn-cs"/>
                        </a:rPr>
                        <a:t>)</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i="1" u="none" strike="noStrike" kern="1200" dirty="0" smtClean="0">
                          <a:solidFill>
                            <a:schemeClr val="tx1"/>
                          </a:solidFill>
                          <a:effectLst/>
                          <a:latin typeface="+mn-lt"/>
                          <a:ea typeface="+mn-ea"/>
                          <a:cs typeface="+mn-cs"/>
                        </a:rPr>
                        <a:t>P(x, y)</a:t>
                      </a:r>
                      <a:r>
                        <a:rPr lang="tr-TR" sz="1800" b="1" i="0" u="none" strike="noStrike"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rPr>
                        <a:t>her </a:t>
                      </a:r>
                      <a:r>
                        <a:rPr lang="tr-TR" sz="1800" b="0" i="1" u="none" strike="noStrike" kern="1200" dirty="0" smtClean="0">
                          <a:solidFill>
                            <a:schemeClr val="tx1"/>
                          </a:solidFill>
                          <a:effectLst/>
                          <a:latin typeface="+mn-lt"/>
                          <a:ea typeface="+mn-ea"/>
                          <a:cs typeface="+mn-cs"/>
                        </a:rPr>
                        <a:t>x</a:t>
                      </a:r>
                      <a:r>
                        <a:rPr lang="tr-TR" sz="1800" b="1" i="0" u="none" strike="noStrike" kern="1200" dirty="0" smtClean="0">
                          <a:solidFill>
                            <a:schemeClr val="tx1"/>
                          </a:solidFill>
                          <a:effectLst/>
                          <a:latin typeface="+mn-lt"/>
                          <a:ea typeface="+mn-ea"/>
                          <a:cs typeface="+mn-cs"/>
                        </a:rPr>
                        <a:t>, </a:t>
                      </a:r>
                      <a:r>
                        <a:rPr lang="tr-TR" sz="1800" b="0" i="1" u="none" strike="noStrike" kern="1200" dirty="0" smtClean="0">
                          <a:solidFill>
                            <a:schemeClr val="tx1"/>
                          </a:solidFill>
                          <a:effectLst/>
                          <a:latin typeface="+mn-lt"/>
                          <a:ea typeface="+mn-ea"/>
                          <a:cs typeface="+mn-cs"/>
                        </a:rPr>
                        <a:t>y</a:t>
                      </a:r>
                      <a:r>
                        <a:rPr lang="tr-TR" sz="1800" b="1" i="0" u="none" strike="noStrike"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rPr>
                        <a:t>çift için doğru</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i="1" u="none" strike="noStrike" kern="1200" dirty="0" smtClean="0">
                          <a:solidFill>
                            <a:schemeClr val="tx1"/>
                          </a:solidFill>
                          <a:effectLst/>
                          <a:latin typeface="+mn-lt"/>
                          <a:ea typeface="+mn-ea"/>
                          <a:cs typeface="+mn-cs"/>
                        </a:rPr>
                        <a:t>P(</a:t>
                      </a:r>
                      <a:r>
                        <a:rPr lang="tr-TR" sz="1800" b="0" i="1" u="none" strike="noStrike" kern="1200" dirty="0" err="1" smtClean="0">
                          <a:solidFill>
                            <a:schemeClr val="tx1"/>
                          </a:solidFill>
                          <a:effectLst/>
                          <a:latin typeface="+mn-lt"/>
                          <a:ea typeface="+mn-ea"/>
                          <a:cs typeface="+mn-cs"/>
                        </a:rPr>
                        <a:t>x,y</a:t>
                      </a:r>
                      <a:r>
                        <a:rPr lang="tr-TR" sz="1800" b="0" i="1" u="none" strike="noStrike" kern="1200" dirty="0" smtClean="0">
                          <a:solidFill>
                            <a:schemeClr val="tx1"/>
                          </a:solidFill>
                          <a:effectLst/>
                          <a:latin typeface="+mn-lt"/>
                          <a:ea typeface="+mn-ea"/>
                          <a:cs typeface="+mn-cs"/>
                        </a:rPr>
                        <a:t>)</a:t>
                      </a:r>
                      <a:r>
                        <a:rPr lang="tr-TR" sz="1800" b="1" i="0" u="none" strike="noStrike" kern="1200" dirty="0" smtClean="0">
                          <a:solidFill>
                            <a:schemeClr val="tx1"/>
                          </a:solidFill>
                          <a:effectLst/>
                          <a:latin typeface="+mn-lt"/>
                          <a:ea typeface="+mn-ea"/>
                          <a:cs typeface="+mn-cs"/>
                        </a:rPr>
                        <a:t> </a:t>
                      </a:r>
                      <a:r>
                        <a:rPr lang="tr-TR" sz="1800" kern="1200" dirty="0" err="1" smtClean="0">
                          <a:solidFill>
                            <a:schemeClr val="tx1"/>
                          </a:solidFill>
                          <a:effectLst/>
                          <a:latin typeface="+mn-lt"/>
                          <a:ea typeface="+mn-ea"/>
                          <a:cs typeface="+mn-cs"/>
                        </a:rPr>
                        <a:t>nin</a:t>
                      </a:r>
                      <a:r>
                        <a:rPr lang="tr-TR" sz="1800" kern="1200" dirty="0" smtClean="0">
                          <a:solidFill>
                            <a:schemeClr val="tx1"/>
                          </a:solidFill>
                          <a:effectLst/>
                          <a:latin typeface="+mn-lt"/>
                          <a:ea typeface="+mn-ea"/>
                          <a:cs typeface="+mn-cs"/>
                        </a:rPr>
                        <a:t> yanlış olduğu bir </a:t>
                      </a:r>
                      <a:r>
                        <a:rPr lang="tr-TR" sz="1800" b="0" i="1" u="none" strike="noStrike" kern="1200" dirty="0" err="1" smtClean="0">
                          <a:solidFill>
                            <a:schemeClr val="tx1"/>
                          </a:solidFill>
                          <a:effectLst/>
                          <a:latin typeface="+mn-lt"/>
                          <a:ea typeface="+mn-ea"/>
                          <a:cs typeface="+mn-cs"/>
                        </a:rPr>
                        <a:t>x,y</a:t>
                      </a:r>
                      <a:r>
                        <a:rPr lang="tr-TR" sz="1800" b="0" i="1" u="none" strike="noStrike"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rPr>
                        <a:t>çifti bulunmaktadır.</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i="0" kern="1200" dirty="0" smtClean="0">
                          <a:solidFill>
                            <a:schemeClr val="tx1"/>
                          </a:solidFill>
                          <a:effectLst/>
                          <a:latin typeface="+mn-lt"/>
                          <a:ea typeface="+mn-ea"/>
                          <a:cs typeface="+mn-cs"/>
                        </a:rPr>
                        <a:t>Ɐ</a:t>
                      </a:r>
                      <a:r>
                        <a:rPr lang="tr-TR" sz="1800" i="1" kern="1200" dirty="0" smtClean="0">
                          <a:solidFill>
                            <a:schemeClr val="tx1"/>
                          </a:solidFill>
                          <a:effectLst/>
                          <a:latin typeface="+mn-lt"/>
                          <a:ea typeface="+mn-ea"/>
                          <a:cs typeface="+mn-cs"/>
                        </a:rPr>
                        <a:t>x </a:t>
                      </a:r>
                      <a:r>
                        <a:rPr lang="tr-TR" sz="1800" i="0" kern="1200" dirty="0" err="1" smtClean="0">
                          <a:solidFill>
                            <a:schemeClr val="tx1"/>
                          </a:solidFill>
                          <a:effectLst/>
                          <a:latin typeface="+mn-lt"/>
                          <a:ea typeface="+mn-ea"/>
                          <a:cs typeface="+mn-cs"/>
                        </a:rPr>
                        <a:t>Ǝ</a:t>
                      </a:r>
                      <a:r>
                        <a:rPr lang="tr-TR" sz="1800" i="1" kern="1200" dirty="0" err="1" smtClean="0">
                          <a:solidFill>
                            <a:schemeClr val="tx1"/>
                          </a:solidFill>
                          <a:effectLst/>
                          <a:latin typeface="+mn-lt"/>
                          <a:ea typeface="+mn-ea"/>
                          <a:cs typeface="+mn-cs"/>
                        </a:rPr>
                        <a:t>y</a:t>
                      </a:r>
                      <a:r>
                        <a:rPr lang="tr-TR" sz="1800" i="1" kern="1200" dirty="0" smtClean="0">
                          <a:solidFill>
                            <a:schemeClr val="tx1"/>
                          </a:solidFill>
                          <a:effectLst/>
                          <a:latin typeface="+mn-lt"/>
                          <a:ea typeface="+mn-ea"/>
                          <a:cs typeface="+mn-cs"/>
                        </a:rPr>
                        <a:t> P</a:t>
                      </a:r>
                      <a:r>
                        <a:rPr lang="tr-TR" sz="1800" i="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x, y</a:t>
                      </a:r>
                      <a:r>
                        <a:rPr lang="tr-TR" sz="1800" kern="1200" dirty="0" smtClean="0">
                          <a:solidFill>
                            <a:schemeClr val="tx1"/>
                          </a:solidFill>
                          <a:effectLst/>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kern="1200" dirty="0" smtClean="0">
                          <a:solidFill>
                            <a:schemeClr val="tx1"/>
                          </a:solidFill>
                          <a:effectLst/>
                          <a:latin typeface="+mn-lt"/>
                          <a:ea typeface="+mn-ea"/>
                          <a:cs typeface="+mn-cs"/>
                        </a:rPr>
                        <a:t>Her </a:t>
                      </a:r>
                      <a:r>
                        <a:rPr lang="tr-TR" sz="1800" b="0" i="1" u="none" strike="noStrike" kern="1200" dirty="0" smtClean="0">
                          <a:solidFill>
                            <a:schemeClr val="tx1"/>
                          </a:solidFill>
                          <a:effectLst/>
                          <a:latin typeface="+mn-lt"/>
                          <a:ea typeface="+mn-ea"/>
                          <a:cs typeface="+mn-cs"/>
                        </a:rPr>
                        <a:t>x</a:t>
                      </a:r>
                      <a:r>
                        <a:rPr lang="tr-TR" sz="1800" b="1" i="0" u="none" strike="noStrike"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rPr>
                        <a:t>için </a:t>
                      </a:r>
                      <a:r>
                        <a:rPr lang="tr-TR" sz="1800" b="0" i="1" u="none" strike="noStrike" kern="1200" dirty="0" smtClean="0">
                          <a:solidFill>
                            <a:schemeClr val="tx1"/>
                          </a:solidFill>
                          <a:effectLst/>
                          <a:latin typeface="+mn-lt"/>
                          <a:ea typeface="+mn-ea"/>
                          <a:cs typeface="+mn-cs"/>
                        </a:rPr>
                        <a:t>P(x, y)</a:t>
                      </a:r>
                      <a:r>
                        <a:rPr lang="tr-TR" sz="1800" b="1" i="0" u="none" strike="noStrike" kern="1200" dirty="0" smtClean="0">
                          <a:solidFill>
                            <a:schemeClr val="tx1"/>
                          </a:solidFill>
                          <a:effectLst/>
                          <a:latin typeface="+mn-lt"/>
                          <a:ea typeface="+mn-ea"/>
                          <a:cs typeface="+mn-cs"/>
                        </a:rPr>
                        <a:t> </a:t>
                      </a:r>
                      <a:r>
                        <a:rPr lang="tr-TR" sz="1800" kern="1200" dirty="0" err="1" smtClean="0">
                          <a:solidFill>
                            <a:schemeClr val="tx1"/>
                          </a:solidFill>
                          <a:effectLst/>
                          <a:latin typeface="+mn-lt"/>
                          <a:ea typeface="+mn-ea"/>
                          <a:cs typeface="+mn-cs"/>
                        </a:rPr>
                        <a:t>nin</a:t>
                      </a:r>
                      <a:r>
                        <a:rPr lang="tr-TR" sz="1800" kern="1200" dirty="0" smtClean="0">
                          <a:solidFill>
                            <a:schemeClr val="tx1"/>
                          </a:solidFill>
                          <a:effectLst/>
                          <a:latin typeface="+mn-lt"/>
                          <a:ea typeface="+mn-ea"/>
                          <a:cs typeface="+mn-cs"/>
                        </a:rPr>
                        <a:t> doğru olduğu bir </a:t>
                      </a:r>
                      <a:r>
                        <a:rPr lang="tr-TR" sz="1800" i="1" kern="1200" dirty="0" smtClean="0">
                          <a:solidFill>
                            <a:schemeClr val="tx1"/>
                          </a:solidFill>
                          <a:effectLst/>
                          <a:latin typeface="+mn-lt"/>
                          <a:ea typeface="+mn-ea"/>
                          <a:cs typeface="+mn-cs"/>
                        </a:rPr>
                        <a:t>y</a:t>
                      </a:r>
                      <a:r>
                        <a:rPr lang="tr-TR" sz="1800" kern="1200" dirty="0" smtClean="0">
                          <a:solidFill>
                            <a:schemeClr val="tx1"/>
                          </a:solidFill>
                          <a:effectLst/>
                          <a:latin typeface="+mn-lt"/>
                          <a:ea typeface="+mn-ea"/>
                          <a:cs typeface="+mn-cs"/>
                        </a:rPr>
                        <a:t> bulunmaktadır.</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kern="1200" dirty="0" smtClean="0">
                          <a:solidFill>
                            <a:schemeClr val="tx1"/>
                          </a:solidFill>
                          <a:effectLst/>
                          <a:latin typeface="+mn-lt"/>
                          <a:ea typeface="+mn-ea"/>
                          <a:cs typeface="+mn-cs"/>
                        </a:rPr>
                        <a:t>Her </a:t>
                      </a:r>
                      <a:r>
                        <a:rPr lang="tr-TR" sz="1800" i="1" kern="1200" dirty="0" smtClean="0">
                          <a:solidFill>
                            <a:schemeClr val="tx1"/>
                          </a:solidFill>
                          <a:effectLst/>
                          <a:latin typeface="+mn-lt"/>
                          <a:ea typeface="+mn-ea"/>
                          <a:cs typeface="+mn-cs"/>
                        </a:rPr>
                        <a:t>y</a:t>
                      </a:r>
                      <a:r>
                        <a:rPr lang="tr-TR" sz="1800" kern="1200" dirty="0" smtClean="0">
                          <a:solidFill>
                            <a:schemeClr val="tx1"/>
                          </a:solidFill>
                          <a:effectLst/>
                          <a:latin typeface="+mn-lt"/>
                          <a:ea typeface="+mn-ea"/>
                          <a:cs typeface="+mn-cs"/>
                        </a:rPr>
                        <a:t> için </a:t>
                      </a:r>
                      <a:r>
                        <a:rPr lang="tr-TR" sz="1800" b="0" i="1" u="none" strike="noStrike" kern="1200" dirty="0" smtClean="0">
                          <a:solidFill>
                            <a:schemeClr val="tx1"/>
                          </a:solidFill>
                          <a:effectLst/>
                          <a:latin typeface="+mn-lt"/>
                          <a:ea typeface="+mn-ea"/>
                          <a:cs typeface="+mn-cs"/>
                        </a:rPr>
                        <a:t>P(</a:t>
                      </a:r>
                      <a:r>
                        <a:rPr lang="tr-TR" sz="1800" b="0" i="1" u="none" strike="noStrike" kern="1200" dirty="0" err="1" smtClean="0">
                          <a:solidFill>
                            <a:schemeClr val="tx1"/>
                          </a:solidFill>
                          <a:effectLst/>
                          <a:latin typeface="+mn-lt"/>
                          <a:ea typeface="+mn-ea"/>
                          <a:cs typeface="+mn-cs"/>
                        </a:rPr>
                        <a:t>x,y</a:t>
                      </a:r>
                      <a:r>
                        <a:rPr lang="tr-TR" sz="1800" b="0" i="1" u="none" strike="noStrike" kern="1200" dirty="0" smtClean="0">
                          <a:solidFill>
                            <a:schemeClr val="tx1"/>
                          </a:solidFill>
                          <a:effectLst/>
                          <a:latin typeface="+mn-lt"/>
                          <a:ea typeface="+mn-ea"/>
                          <a:cs typeface="+mn-cs"/>
                        </a:rPr>
                        <a:t>)</a:t>
                      </a:r>
                      <a:r>
                        <a:rPr lang="tr-TR" sz="1800" b="1" i="0" u="none" strike="noStrike" kern="1200" dirty="0" smtClean="0">
                          <a:solidFill>
                            <a:schemeClr val="tx1"/>
                          </a:solidFill>
                          <a:effectLst/>
                          <a:latin typeface="+mn-lt"/>
                          <a:ea typeface="+mn-ea"/>
                          <a:cs typeface="+mn-cs"/>
                        </a:rPr>
                        <a:t> </a:t>
                      </a:r>
                      <a:r>
                        <a:rPr lang="tr-TR" sz="1800" kern="1200" dirty="0" err="1" smtClean="0">
                          <a:solidFill>
                            <a:schemeClr val="tx1"/>
                          </a:solidFill>
                          <a:effectLst/>
                          <a:latin typeface="+mn-lt"/>
                          <a:ea typeface="+mn-ea"/>
                          <a:cs typeface="+mn-cs"/>
                        </a:rPr>
                        <a:t>nin</a:t>
                      </a:r>
                      <a:r>
                        <a:rPr lang="tr-TR" sz="1800" kern="1200" dirty="0" smtClean="0">
                          <a:solidFill>
                            <a:schemeClr val="tx1"/>
                          </a:solidFill>
                          <a:effectLst/>
                          <a:latin typeface="+mn-lt"/>
                          <a:ea typeface="+mn-ea"/>
                          <a:cs typeface="+mn-cs"/>
                        </a:rPr>
                        <a:t> yanlış olduğu bir </a:t>
                      </a:r>
                      <a:r>
                        <a:rPr lang="tr-TR" sz="1800" i="1" kern="1200" dirty="0" smtClean="0">
                          <a:solidFill>
                            <a:schemeClr val="tx1"/>
                          </a:solidFill>
                          <a:effectLst/>
                          <a:latin typeface="+mn-lt"/>
                          <a:ea typeface="+mn-ea"/>
                          <a:cs typeface="+mn-cs"/>
                        </a:rPr>
                        <a:t>x</a:t>
                      </a:r>
                      <a:r>
                        <a:rPr lang="tr-TR" sz="1800" kern="1200" dirty="0" smtClean="0">
                          <a:solidFill>
                            <a:schemeClr val="tx1"/>
                          </a:solidFill>
                          <a:effectLst/>
                          <a:latin typeface="+mn-lt"/>
                          <a:ea typeface="+mn-ea"/>
                          <a:cs typeface="+mn-cs"/>
                        </a:rPr>
                        <a:t> bulunmaktadır.</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i="0" kern="1200" dirty="0" err="1" smtClean="0">
                          <a:solidFill>
                            <a:schemeClr val="tx1"/>
                          </a:solidFill>
                          <a:effectLst/>
                          <a:latin typeface="+mn-lt"/>
                          <a:ea typeface="+mn-ea"/>
                          <a:cs typeface="+mn-cs"/>
                        </a:rPr>
                        <a:t>Ǝ</a:t>
                      </a:r>
                      <a:r>
                        <a:rPr lang="tr-TR" sz="1800" i="1" kern="1200" dirty="0" err="1" smtClean="0">
                          <a:solidFill>
                            <a:schemeClr val="tx1"/>
                          </a:solidFill>
                          <a:effectLst/>
                          <a:latin typeface="+mn-lt"/>
                          <a:ea typeface="+mn-ea"/>
                          <a:cs typeface="+mn-cs"/>
                        </a:rPr>
                        <a:t>x</a:t>
                      </a:r>
                      <a:r>
                        <a:rPr lang="tr-TR" sz="1800" i="1" kern="1200" dirty="0" smtClean="0">
                          <a:solidFill>
                            <a:schemeClr val="tx1"/>
                          </a:solidFill>
                          <a:effectLst/>
                          <a:latin typeface="+mn-lt"/>
                          <a:ea typeface="+mn-ea"/>
                          <a:cs typeface="+mn-cs"/>
                        </a:rPr>
                        <a:t> </a:t>
                      </a:r>
                      <a:r>
                        <a:rPr lang="tr-TR" sz="1800" i="0" kern="1200" dirty="0" smtClean="0">
                          <a:solidFill>
                            <a:schemeClr val="tx1"/>
                          </a:solidFill>
                          <a:effectLst/>
                          <a:latin typeface="+mn-lt"/>
                          <a:ea typeface="+mn-ea"/>
                          <a:cs typeface="+mn-cs"/>
                        </a:rPr>
                        <a:t>Ɐ</a:t>
                      </a:r>
                      <a:r>
                        <a:rPr lang="tr-TR" sz="1800" i="1" kern="1200" dirty="0" smtClean="0">
                          <a:solidFill>
                            <a:schemeClr val="tx1"/>
                          </a:solidFill>
                          <a:effectLst/>
                          <a:latin typeface="+mn-lt"/>
                          <a:ea typeface="+mn-ea"/>
                          <a:cs typeface="+mn-cs"/>
                        </a:rPr>
                        <a:t>y P</a:t>
                      </a:r>
                      <a:r>
                        <a:rPr lang="tr-TR" sz="1800" i="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x, y</a:t>
                      </a:r>
                      <a:r>
                        <a:rPr lang="tr-TR" sz="1800" kern="1200" dirty="0" smtClean="0">
                          <a:solidFill>
                            <a:schemeClr val="tx1"/>
                          </a:solidFill>
                          <a:effectLst/>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kern="1200" dirty="0" smtClean="0">
                          <a:solidFill>
                            <a:schemeClr val="tx1"/>
                          </a:solidFill>
                          <a:effectLst/>
                          <a:latin typeface="+mn-lt"/>
                          <a:ea typeface="+mn-ea"/>
                          <a:cs typeface="+mn-cs"/>
                        </a:rPr>
                        <a:t>Her y için </a:t>
                      </a:r>
                      <a:r>
                        <a:rPr lang="tr-TR" sz="1800" b="0" i="1" u="none" strike="noStrike" kern="1200" dirty="0" smtClean="0">
                          <a:solidFill>
                            <a:schemeClr val="tx1"/>
                          </a:solidFill>
                          <a:effectLst/>
                          <a:latin typeface="+mn-lt"/>
                          <a:ea typeface="+mn-ea"/>
                          <a:cs typeface="+mn-cs"/>
                        </a:rPr>
                        <a:t>P(x, y)</a:t>
                      </a:r>
                      <a:r>
                        <a:rPr lang="tr-TR" sz="1800" b="1" i="0" u="none" strike="noStrike" kern="1200" dirty="0" smtClean="0">
                          <a:solidFill>
                            <a:schemeClr val="tx1"/>
                          </a:solidFill>
                          <a:effectLst/>
                          <a:latin typeface="+mn-lt"/>
                          <a:ea typeface="+mn-ea"/>
                          <a:cs typeface="+mn-cs"/>
                        </a:rPr>
                        <a:t> </a:t>
                      </a:r>
                      <a:r>
                        <a:rPr lang="tr-TR" sz="1800" kern="1200" dirty="0" err="1" smtClean="0">
                          <a:solidFill>
                            <a:schemeClr val="tx1"/>
                          </a:solidFill>
                          <a:effectLst/>
                          <a:latin typeface="+mn-lt"/>
                          <a:ea typeface="+mn-ea"/>
                          <a:cs typeface="+mn-cs"/>
                        </a:rPr>
                        <a:t>nin</a:t>
                      </a:r>
                      <a:r>
                        <a:rPr lang="tr-TR" sz="1800" kern="1200" dirty="0" smtClean="0">
                          <a:solidFill>
                            <a:schemeClr val="tx1"/>
                          </a:solidFill>
                          <a:effectLst/>
                          <a:latin typeface="+mn-lt"/>
                          <a:ea typeface="+mn-ea"/>
                          <a:cs typeface="+mn-cs"/>
                        </a:rPr>
                        <a:t> doğru olduğu bir </a:t>
                      </a:r>
                      <a:r>
                        <a:rPr lang="tr-TR" sz="1800" b="0" i="1" u="none" strike="noStrike" kern="1200" dirty="0" smtClean="0">
                          <a:solidFill>
                            <a:schemeClr val="tx1"/>
                          </a:solidFill>
                          <a:effectLst/>
                          <a:latin typeface="+mn-lt"/>
                          <a:ea typeface="+mn-ea"/>
                          <a:cs typeface="+mn-cs"/>
                        </a:rPr>
                        <a:t>x</a:t>
                      </a:r>
                      <a:r>
                        <a:rPr lang="tr-TR" sz="1800" b="1" i="0" u="none" strike="noStrike"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rPr>
                        <a:t>bulunmaktadır.</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kern="1200" dirty="0" smtClean="0">
                          <a:solidFill>
                            <a:schemeClr val="tx1"/>
                          </a:solidFill>
                          <a:effectLst/>
                          <a:latin typeface="+mn-lt"/>
                          <a:ea typeface="+mn-ea"/>
                          <a:cs typeface="+mn-cs"/>
                        </a:rPr>
                        <a:t>Her x için </a:t>
                      </a:r>
                      <a:r>
                        <a:rPr lang="tr-TR" sz="1800" b="0" i="1" u="none" strike="noStrike" kern="1200" dirty="0" smtClean="0">
                          <a:solidFill>
                            <a:schemeClr val="tx1"/>
                          </a:solidFill>
                          <a:effectLst/>
                          <a:latin typeface="+mn-lt"/>
                          <a:ea typeface="+mn-ea"/>
                          <a:cs typeface="+mn-cs"/>
                        </a:rPr>
                        <a:t>P(</a:t>
                      </a:r>
                      <a:r>
                        <a:rPr lang="tr-TR" sz="1800" b="0" i="1" u="none" strike="noStrike" kern="1200" dirty="0" err="1" smtClean="0">
                          <a:solidFill>
                            <a:schemeClr val="tx1"/>
                          </a:solidFill>
                          <a:effectLst/>
                          <a:latin typeface="+mn-lt"/>
                          <a:ea typeface="+mn-ea"/>
                          <a:cs typeface="+mn-cs"/>
                        </a:rPr>
                        <a:t>x,y</a:t>
                      </a:r>
                      <a:r>
                        <a:rPr lang="tr-TR" sz="1800" b="0" i="1" u="none" strike="noStrike" kern="1200" dirty="0" smtClean="0">
                          <a:solidFill>
                            <a:schemeClr val="tx1"/>
                          </a:solidFill>
                          <a:effectLst/>
                          <a:latin typeface="+mn-lt"/>
                          <a:ea typeface="+mn-ea"/>
                          <a:cs typeface="+mn-cs"/>
                        </a:rPr>
                        <a:t>)</a:t>
                      </a:r>
                      <a:r>
                        <a:rPr lang="tr-TR" sz="1800" b="1" i="0" u="none" strike="noStrike" kern="1200" dirty="0" smtClean="0">
                          <a:solidFill>
                            <a:schemeClr val="tx1"/>
                          </a:solidFill>
                          <a:effectLst/>
                          <a:latin typeface="+mn-lt"/>
                          <a:ea typeface="+mn-ea"/>
                          <a:cs typeface="+mn-cs"/>
                        </a:rPr>
                        <a:t> </a:t>
                      </a:r>
                      <a:r>
                        <a:rPr lang="tr-TR" sz="1800" kern="1200" dirty="0" err="1" smtClean="0">
                          <a:solidFill>
                            <a:schemeClr val="tx1"/>
                          </a:solidFill>
                          <a:effectLst/>
                          <a:latin typeface="+mn-lt"/>
                          <a:ea typeface="+mn-ea"/>
                          <a:cs typeface="+mn-cs"/>
                        </a:rPr>
                        <a:t>nin</a:t>
                      </a:r>
                      <a:r>
                        <a:rPr lang="tr-TR" sz="1800" kern="1200" dirty="0" smtClean="0">
                          <a:solidFill>
                            <a:schemeClr val="tx1"/>
                          </a:solidFill>
                          <a:effectLst/>
                          <a:latin typeface="+mn-lt"/>
                          <a:ea typeface="+mn-ea"/>
                          <a:cs typeface="+mn-cs"/>
                        </a:rPr>
                        <a:t> yanlış olduğu bir y bulunmaktadır.</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tr-TR" sz="1800" i="0" kern="1200" dirty="0" err="1" smtClean="0">
                          <a:solidFill>
                            <a:schemeClr val="tx1"/>
                          </a:solidFill>
                          <a:effectLst/>
                          <a:latin typeface="+mn-lt"/>
                          <a:ea typeface="+mn-ea"/>
                          <a:cs typeface="+mn-cs"/>
                        </a:rPr>
                        <a:t>Ǝ</a:t>
                      </a:r>
                      <a:r>
                        <a:rPr lang="tr-TR" sz="1800" i="1" kern="1200" dirty="0" err="1" smtClean="0">
                          <a:solidFill>
                            <a:schemeClr val="tx1"/>
                          </a:solidFill>
                          <a:effectLst/>
                          <a:latin typeface="+mn-lt"/>
                          <a:ea typeface="+mn-ea"/>
                          <a:cs typeface="+mn-cs"/>
                        </a:rPr>
                        <a:t>x</a:t>
                      </a:r>
                      <a:r>
                        <a:rPr lang="tr-TR" sz="1800" i="1" kern="1200" dirty="0" smtClean="0">
                          <a:solidFill>
                            <a:schemeClr val="tx1"/>
                          </a:solidFill>
                          <a:effectLst/>
                          <a:latin typeface="+mn-lt"/>
                          <a:ea typeface="+mn-ea"/>
                          <a:cs typeface="+mn-cs"/>
                        </a:rPr>
                        <a:t> </a:t>
                      </a:r>
                      <a:r>
                        <a:rPr lang="tr-TR" sz="1800" i="1" kern="1200" dirty="0" err="1" smtClean="0">
                          <a:solidFill>
                            <a:schemeClr val="tx1"/>
                          </a:solidFill>
                          <a:effectLst/>
                          <a:latin typeface="+mn-lt"/>
                          <a:ea typeface="+mn-ea"/>
                          <a:cs typeface="+mn-cs"/>
                        </a:rPr>
                        <a:t>Ǝy</a:t>
                      </a:r>
                      <a:r>
                        <a:rPr lang="tr-TR" sz="1800" i="1" kern="1200" dirty="0" smtClean="0">
                          <a:solidFill>
                            <a:schemeClr val="tx1"/>
                          </a:solidFill>
                          <a:effectLst/>
                          <a:latin typeface="+mn-lt"/>
                          <a:ea typeface="+mn-ea"/>
                          <a:cs typeface="+mn-cs"/>
                        </a:rPr>
                        <a:t> P</a:t>
                      </a:r>
                      <a:r>
                        <a:rPr lang="tr-TR" sz="1800" i="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x, y</a:t>
                      </a:r>
                      <a:r>
                        <a:rPr lang="tr-TR" sz="1800" kern="1200" dirty="0" smtClean="0">
                          <a:solidFill>
                            <a:schemeClr val="tx1"/>
                          </a:solidFill>
                          <a:effectLst/>
                          <a:latin typeface="+mn-lt"/>
                          <a:ea typeface="+mn-ea"/>
                          <a:cs typeface="+mn-cs"/>
                        </a:rPr>
                        <a:t>)</a:t>
                      </a:r>
                    </a:p>
                    <a:p>
                      <a:pPr algn="ctr"/>
                      <a:r>
                        <a:rPr lang="tr-TR" sz="1800" i="0" kern="1200" dirty="0" err="1" smtClean="0">
                          <a:solidFill>
                            <a:schemeClr val="tx1"/>
                          </a:solidFill>
                          <a:effectLst/>
                          <a:latin typeface="+mn-lt"/>
                          <a:ea typeface="+mn-ea"/>
                          <a:cs typeface="+mn-cs"/>
                        </a:rPr>
                        <a:t>Ǝ</a:t>
                      </a:r>
                      <a:r>
                        <a:rPr lang="tr-TR" sz="1800" i="1" kern="1200" dirty="0" err="1" smtClean="0">
                          <a:solidFill>
                            <a:schemeClr val="tx1"/>
                          </a:solidFill>
                          <a:effectLst/>
                          <a:latin typeface="+mn-lt"/>
                          <a:ea typeface="+mn-ea"/>
                          <a:cs typeface="+mn-cs"/>
                        </a:rPr>
                        <a:t>x</a:t>
                      </a:r>
                      <a:r>
                        <a:rPr lang="tr-TR" sz="1800" i="1" kern="1200" dirty="0" smtClean="0">
                          <a:solidFill>
                            <a:schemeClr val="tx1"/>
                          </a:solidFill>
                          <a:effectLst/>
                          <a:latin typeface="+mn-lt"/>
                          <a:ea typeface="+mn-ea"/>
                          <a:cs typeface="+mn-cs"/>
                        </a:rPr>
                        <a:t> </a:t>
                      </a:r>
                      <a:r>
                        <a:rPr lang="tr-TR" sz="1800" i="0" kern="1200" dirty="0" err="1" smtClean="0">
                          <a:solidFill>
                            <a:schemeClr val="tx1"/>
                          </a:solidFill>
                          <a:effectLst/>
                          <a:latin typeface="+mn-lt"/>
                          <a:ea typeface="+mn-ea"/>
                          <a:cs typeface="+mn-cs"/>
                        </a:rPr>
                        <a:t>Ǝ</a:t>
                      </a:r>
                      <a:r>
                        <a:rPr lang="tr-TR" sz="1800" i="1" kern="1200" dirty="0" err="1" smtClean="0">
                          <a:solidFill>
                            <a:schemeClr val="tx1"/>
                          </a:solidFill>
                          <a:effectLst/>
                          <a:latin typeface="+mn-lt"/>
                          <a:ea typeface="+mn-ea"/>
                          <a:cs typeface="+mn-cs"/>
                        </a:rPr>
                        <a:t>x</a:t>
                      </a:r>
                      <a:r>
                        <a:rPr lang="tr-TR" sz="1800" i="1" kern="1200" dirty="0" smtClean="0">
                          <a:solidFill>
                            <a:schemeClr val="tx1"/>
                          </a:solidFill>
                          <a:effectLst/>
                          <a:latin typeface="+mn-lt"/>
                          <a:ea typeface="+mn-ea"/>
                          <a:cs typeface="+mn-cs"/>
                        </a:rPr>
                        <a:t> P</a:t>
                      </a:r>
                      <a:r>
                        <a:rPr lang="tr-TR" sz="1800" i="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x, y</a:t>
                      </a:r>
                      <a:r>
                        <a:rPr lang="tr-TR" sz="1800" kern="1200" dirty="0" smtClean="0">
                          <a:solidFill>
                            <a:schemeClr val="tx1"/>
                          </a:solidFill>
                          <a:effectLst/>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i="1" u="none" strike="noStrike" kern="1200" dirty="0" smtClean="0">
                          <a:solidFill>
                            <a:schemeClr val="tx1"/>
                          </a:solidFill>
                          <a:effectLst/>
                          <a:latin typeface="+mn-lt"/>
                          <a:ea typeface="+mn-ea"/>
                          <a:cs typeface="+mn-cs"/>
                        </a:rPr>
                        <a:t>P(x, y)</a:t>
                      </a:r>
                      <a:r>
                        <a:rPr lang="tr-TR" sz="1800" b="1" i="0" u="none" strike="noStrike" kern="1200" dirty="0" smtClean="0">
                          <a:solidFill>
                            <a:schemeClr val="tx1"/>
                          </a:solidFill>
                          <a:effectLst/>
                          <a:latin typeface="+mn-lt"/>
                          <a:ea typeface="+mn-ea"/>
                          <a:cs typeface="+mn-cs"/>
                        </a:rPr>
                        <a:t> </a:t>
                      </a:r>
                      <a:r>
                        <a:rPr lang="tr-TR" sz="1800" kern="1200" dirty="0" err="1" smtClean="0">
                          <a:solidFill>
                            <a:schemeClr val="tx1"/>
                          </a:solidFill>
                          <a:effectLst/>
                          <a:latin typeface="+mn-lt"/>
                          <a:ea typeface="+mn-ea"/>
                          <a:cs typeface="+mn-cs"/>
                        </a:rPr>
                        <a:t>nin</a:t>
                      </a:r>
                      <a:r>
                        <a:rPr lang="tr-TR" sz="1800" kern="1200" dirty="0" smtClean="0">
                          <a:solidFill>
                            <a:schemeClr val="tx1"/>
                          </a:solidFill>
                          <a:effectLst/>
                          <a:latin typeface="+mn-lt"/>
                          <a:ea typeface="+mn-ea"/>
                          <a:cs typeface="+mn-cs"/>
                        </a:rPr>
                        <a:t> doğru olduğu bir </a:t>
                      </a:r>
                      <a:r>
                        <a:rPr lang="tr-TR" sz="1800" b="0" i="1" u="none" strike="noStrike" kern="1200" dirty="0" smtClean="0">
                          <a:solidFill>
                            <a:schemeClr val="tx1"/>
                          </a:solidFill>
                          <a:effectLst/>
                          <a:latin typeface="+mn-lt"/>
                          <a:ea typeface="+mn-ea"/>
                          <a:cs typeface="+mn-cs"/>
                        </a:rPr>
                        <a:t>x, y</a:t>
                      </a:r>
                      <a:r>
                        <a:rPr lang="tr-TR" sz="1800" b="1" i="0" u="none" strike="noStrike"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rPr>
                        <a:t>çifti bulunmaktadır.</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i="1" u="none" strike="noStrike" kern="1200" dirty="0" smtClean="0">
                          <a:solidFill>
                            <a:schemeClr val="tx1"/>
                          </a:solidFill>
                          <a:effectLst/>
                          <a:latin typeface="+mn-lt"/>
                          <a:ea typeface="+mn-ea"/>
                          <a:cs typeface="+mn-cs"/>
                        </a:rPr>
                        <a:t>P(</a:t>
                      </a:r>
                      <a:r>
                        <a:rPr lang="tr-TR" sz="1800" b="0" i="1" u="none" strike="noStrike" kern="1200" dirty="0" err="1" smtClean="0">
                          <a:solidFill>
                            <a:schemeClr val="tx1"/>
                          </a:solidFill>
                          <a:effectLst/>
                          <a:latin typeface="+mn-lt"/>
                          <a:ea typeface="+mn-ea"/>
                          <a:cs typeface="+mn-cs"/>
                        </a:rPr>
                        <a:t>x,y</a:t>
                      </a:r>
                      <a:r>
                        <a:rPr lang="tr-TR" sz="1800" b="0" i="1" u="none" strike="noStrike" kern="1200" dirty="0" smtClean="0">
                          <a:solidFill>
                            <a:schemeClr val="tx1"/>
                          </a:solidFill>
                          <a:effectLst/>
                          <a:latin typeface="+mn-lt"/>
                          <a:ea typeface="+mn-ea"/>
                          <a:cs typeface="+mn-cs"/>
                        </a:rPr>
                        <a:t>)</a:t>
                      </a:r>
                      <a:r>
                        <a:rPr lang="tr-TR" sz="1800" b="1" i="0" u="none" strike="noStrike"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rPr>
                        <a:t>her </a:t>
                      </a:r>
                      <a:r>
                        <a:rPr lang="tr-TR" sz="1800" b="0" i="1" u="none" strike="noStrike" kern="1200" dirty="0" err="1" smtClean="0">
                          <a:solidFill>
                            <a:schemeClr val="tx1"/>
                          </a:solidFill>
                          <a:effectLst/>
                          <a:latin typeface="+mn-lt"/>
                          <a:ea typeface="+mn-ea"/>
                          <a:cs typeface="+mn-cs"/>
                        </a:rPr>
                        <a:t>x,y</a:t>
                      </a:r>
                      <a:r>
                        <a:rPr lang="tr-TR" sz="1800" b="1" i="0" u="none" strike="noStrike"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rPr>
                        <a:t>çift için yanlış</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4103205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1.5. İç İçe Niteleyiciler – Matematiksel İfadeleri İç İçe Niceleyiciler İçeren İfadelere Çevirmek</a:t>
            </a:r>
            <a:endParaRPr lang="tr-TR" dirty="0">
              <a:solidFill>
                <a:srgbClr val="002060"/>
              </a:solidFill>
            </a:endParaRPr>
          </a:p>
        </p:txBody>
      </p:sp>
      <p:sp>
        <p:nvSpPr>
          <p:cNvPr id="3" name="İçerik Yer Tutucusu 2"/>
          <p:cNvSpPr>
            <a:spLocks noGrp="1"/>
          </p:cNvSpPr>
          <p:nvPr>
            <p:ph idx="1"/>
          </p:nvPr>
        </p:nvSpPr>
        <p:spPr>
          <a:xfrm>
            <a:off x="1695326" y="2014538"/>
            <a:ext cx="10018714" cy="4639480"/>
          </a:xfrm>
        </p:spPr>
        <p:txBody>
          <a:bodyPr>
            <a:normAutofit/>
          </a:bodyPr>
          <a:lstStyle/>
          <a:p>
            <a:pPr marL="0" indent="0" algn="just">
              <a:buNone/>
            </a:pPr>
            <a:r>
              <a:rPr lang="tr-TR" dirty="0"/>
              <a:t>Türkçe olarak ifade edilen matematiksel ifadeler mantıksal ifadelere tercüme edilebilir.</a:t>
            </a:r>
            <a:endParaRPr lang="tr-TR" dirty="0" smtClean="0">
              <a:solidFill>
                <a:srgbClr val="C00000"/>
              </a:solidFill>
            </a:endParaRPr>
          </a:p>
          <a:p>
            <a:pPr marL="0" indent="0" algn="just">
              <a:buNone/>
            </a:pPr>
            <a:r>
              <a:rPr lang="tr-TR" dirty="0" smtClean="0">
                <a:solidFill>
                  <a:srgbClr val="C00000"/>
                </a:solidFill>
              </a:rPr>
              <a:t>Örnek:</a:t>
            </a:r>
          </a:p>
          <a:p>
            <a:pPr marL="0" indent="0" algn="just">
              <a:buNone/>
            </a:pPr>
            <a:r>
              <a:rPr lang="tr-TR" dirty="0"/>
              <a:t>“Pozitif iki tam sayının toplamı daima pozitiftir” ifadesini mantıksal bir ifadeye çeviriniz.</a:t>
            </a:r>
          </a:p>
          <a:p>
            <a:pPr marL="0" indent="0" algn="just">
              <a:buNone/>
            </a:pPr>
            <a:r>
              <a:rPr lang="tr-TR" dirty="0" smtClean="0">
                <a:solidFill>
                  <a:srgbClr val="C00000"/>
                </a:solidFill>
              </a:rPr>
              <a:t>Çözüm:</a:t>
            </a:r>
          </a:p>
          <a:p>
            <a:pPr marL="0" indent="0" algn="just">
              <a:buNone/>
            </a:pPr>
            <a:r>
              <a:rPr lang="tr-TR" dirty="0"/>
              <a:t>Bu ifadeyi mantıksal bir ifadeye çevirmek için ilk olarak ifade yeniden yazılır öyle ki kastedilen niceleyiciler ve tanım bölgesi şöyle gösterilir: “İki tam sayı için bu tam sayılar pozi­tifse, bu tam sayıların toplamı da pozitiftir.” Sonra “Tüm pozitif tam sayılar </a:t>
            </a:r>
            <a:r>
              <a:rPr lang="tr-TR" i="1" dirty="0"/>
              <a:t>x</a:t>
            </a:r>
            <a:r>
              <a:rPr lang="tr-TR" dirty="0"/>
              <a:t> ve </a:t>
            </a:r>
            <a:r>
              <a:rPr lang="tr-TR" i="1" dirty="0"/>
              <a:t>y </a:t>
            </a:r>
            <a:r>
              <a:rPr lang="tr-TR" dirty="0"/>
              <a:t>için, </a:t>
            </a:r>
            <a:r>
              <a:rPr lang="tr-TR" i="1" dirty="0"/>
              <a:t>x + y</a:t>
            </a:r>
            <a:r>
              <a:rPr lang="tr-TR" dirty="0"/>
              <a:t> pozitiftir.”	</a:t>
            </a:r>
            <a:endParaRPr lang="tr-TR" dirty="0" smtClean="0">
              <a:solidFill>
                <a:srgbClr val="C00000"/>
              </a:solidFill>
            </a:endParaRPr>
          </a:p>
        </p:txBody>
      </p:sp>
    </p:spTree>
    <p:extLst>
      <p:ext uri="{BB962C8B-B14F-4D97-AF65-F5344CB8AC3E}">
        <p14:creationId xmlns:p14="http://schemas.microsoft.com/office/powerpoint/2010/main" val="393025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1.5. İç İçe Niteleyiciler – Matematiksel İfadeleri İç İçe Niceleyiciler İçeren İfadelere Çevirmek</a:t>
            </a:r>
            <a:endParaRPr lang="tr-TR" dirty="0">
              <a:solidFill>
                <a:srgbClr val="002060"/>
              </a:solidFill>
            </a:endParaRPr>
          </a:p>
        </p:txBody>
      </p:sp>
      <p:sp>
        <p:nvSpPr>
          <p:cNvPr id="3" name="İçerik Yer Tutucusu 2"/>
          <p:cNvSpPr>
            <a:spLocks noGrp="1"/>
          </p:cNvSpPr>
          <p:nvPr>
            <p:ph idx="1"/>
          </p:nvPr>
        </p:nvSpPr>
        <p:spPr>
          <a:xfrm>
            <a:off x="1695326" y="2014538"/>
            <a:ext cx="10018714" cy="4639480"/>
          </a:xfrm>
        </p:spPr>
        <p:txBody>
          <a:bodyPr>
            <a:normAutofit lnSpcReduction="10000"/>
          </a:bodyPr>
          <a:lstStyle/>
          <a:p>
            <a:pPr marL="0" indent="0" algn="just">
              <a:buNone/>
            </a:pPr>
            <a:endParaRPr lang="tr-TR" dirty="0"/>
          </a:p>
          <a:p>
            <a:pPr marL="0" indent="0" algn="just">
              <a:buNone/>
            </a:pPr>
            <a:r>
              <a:rPr lang="tr-TR" dirty="0" smtClean="0">
                <a:solidFill>
                  <a:srgbClr val="C00000"/>
                </a:solidFill>
              </a:rPr>
              <a:t>Çözümün devamı:</a:t>
            </a:r>
          </a:p>
          <a:p>
            <a:pPr marL="0" indent="0" algn="just">
              <a:buNone/>
            </a:pPr>
            <a:r>
              <a:rPr lang="tr-TR" dirty="0"/>
              <a:t>Sonuç olarak; ifade şu şekilde gösterilebilir:</a:t>
            </a:r>
          </a:p>
          <a:p>
            <a:pPr marL="0" indent="0" algn="just">
              <a:buNone/>
            </a:pPr>
            <a:r>
              <a:rPr lang="tr-TR" dirty="0" smtClean="0"/>
              <a:t>Ɐ</a:t>
            </a:r>
            <a:r>
              <a:rPr lang="tr-TR" i="1" dirty="0" err="1" smtClean="0"/>
              <a:t>x</a:t>
            </a:r>
            <a:r>
              <a:rPr lang="tr-TR" dirty="0" err="1" smtClean="0"/>
              <a:t>Ɐ</a:t>
            </a:r>
            <a:r>
              <a:rPr lang="tr-TR" i="1" dirty="0" err="1" smtClean="0"/>
              <a:t>y</a:t>
            </a:r>
            <a:r>
              <a:rPr lang="tr-TR" dirty="0"/>
              <a:t>((</a:t>
            </a:r>
            <a:r>
              <a:rPr lang="tr-TR" i="1" dirty="0"/>
              <a:t>x</a:t>
            </a:r>
            <a:r>
              <a:rPr lang="tr-TR" dirty="0"/>
              <a:t> &gt; 0) Ʌ</a:t>
            </a:r>
            <a:r>
              <a:rPr lang="tr-TR" b="1" dirty="0"/>
              <a:t> </a:t>
            </a:r>
            <a:r>
              <a:rPr lang="tr-TR" dirty="0"/>
              <a:t>(</a:t>
            </a:r>
            <a:r>
              <a:rPr lang="tr-TR" i="1" dirty="0"/>
              <a:t>y</a:t>
            </a:r>
            <a:r>
              <a:rPr lang="tr-TR" dirty="0"/>
              <a:t> &gt; 0) </a:t>
            </a:r>
            <a:r>
              <a:rPr lang="tr-TR" dirty="0">
                <a:sym typeface="Wingdings" panose="05000000000000000000" pitchFamily="2" charset="2"/>
              </a:rPr>
              <a:t></a:t>
            </a:r>
            <a:r>
              <a:rPr lang="tr-TR" dirty="0"/>
              <a:t> (</a:t>
            </a:r>
            <a:r>
              <a:rPr lang="tr-TR" i="1" dirty="0"/>
              <a:t>x</a:t>
            </a:r>
            <a:r>
              <a:rPr lang="tr-TR" dirty="0"/>
              <a:t> </a:t>
            </a:r>
            <a:r>
              <a:rPr lang="tr-TR" dirty="0" smtClean="0"/>
              <a:t>+</a:t>
            </a:r>
            <a:r>
              <a:rPr lang="tr-TR" b="1" i="1" dirty="0" smtClean="0"/>
              <a:t> </a:t>
            </a:r>
            <a:r>
              <a:rPr lang="tr-TR" i="1" dirty="0" smtClean="0"/>
              <a:t>y</a:t>
            </a:r>
            <a:r>
              <a:rPr lang="tr-TR" b="1" i="1" dirty="0" smtClean="0"/>
              <a:t> </a:t>
            </a:r>
            <a:r>
              <a:rPr lang="tr-TR" b="1" i="1" dirty="0"/>
              <a:t>&gt;</a:t>
            </a:r>
            <a:r>
              <a:rPr lang="tr-TR" dirty="0"/>
              <a:t> 0)), (</a:t>
            </a:r>
            <a:r>
              <a:rPr lang="tr-TR" i="1" dirty="0"/>
              <a:t>değişkenlerin tanım bölgesi tüm tam sayılardır.)</a:t>
            </a:r>
          </a:p>
          <a:p>
            <a:pPr marL="0" indent="0" algn="just">
              <a:buNone/>
            </a:pPr>
            <a:r>
              <a:rPr lang="tr-TR" dirty="0"/>
              <a:t>Bu çeviriyi tanım bölgesi olarak tüm pozitif tam sayıları alarak da yapabiliriz. O zaman “İki po­zitif tam sayının toplamı her zaman pozitiftir” ifadesi “İki pozitif tam sayı için, bu tam sayıların toplamı pozitiftir” ifadesine dönüşür. Bu da şu şekilde gösterilebilir:</a:t>
            </a:r>
          </a:p>
          <a:p>
            <a:pPr marL="0" indent="0" algn="just">
              <a:buNone/>
            </a:pPr>
            <a:r>
              <a:rPr lang="tr-TR" dirty="0"/>
              <a:t>Ɐ</a:t>
            </a:r>
            <a:r>
              <a:rPr lang="tr-TR" i="1" dirty="0" err="1"/>
              <a:t>x</a:t>
            </a:r>
            <a:r>
              <a:rPr lang="tr-TR" dirty="0" err="1"/>
              <a:t>Ɐ</a:t>
            </a:r>
            <a:r>
              <a:rPr lang="tr-TR" i="1" dirty="0" err="1"/>
              <a:t>y</a:t>
            </a:r>
            <a:r>
              <a:rPr lang="tr-TR" dirty="0"/>
              <a:t>(</a:t>
            </a:r>
            <a:r>
              <a:rPr lang="tr-TR" i="1" dirty="0"/>
              <a:t>x</a:t>
            </a:r>
            <a:r>
              <a:rPr lang="tr-TR" dirty="0"/>
              <a:t> + </a:t>
            </a:r>
            <a:r>
              <a:rPr lang="tr-TR" i="1" dirty="0"/>
              <a:t>y &gt;</a:t>
            </a:r>
            <a:r>
              <a:rPr lang="tr-TR" b="1" dirty="0"/>
              <a:t> </a:t>
            </a:r>
            <a:r>
              <a:rPr lang="tr-TR" dirty="0"/>
              <a:t>0),</a:t>
            </a:r>
            <a:r>
              <a:rPr lang="tr-TR" b="1" dirty="0"/>
              <a:t> </a:t>
            </a:r>
            <a:r>
              <a:rPr lang="tr-TR" i="1" dirty="0"/>
              <a:t>(her iki değişkenin tanım bölgesi tüm pozitif tam sayılardır.)</a:t>
            </a:r>
          </a:p>
          <a:p>
            <a:pPr marL="0" indent="0" algn="just">
              <a:buNone/>
            </a:pPr>
            <a:endParaRPr lang="tr-TR" dirty="0" smtClean="0">
              <a:solidFill>
                <a:srgbClr val="C00000"/>
              </a:solidFill>
            </a:endParaRPr>
          </a:p>
        </p:txBody>
      </p:sp>
    </p:spTree>
    <p:extLst>
      <p:ext uri="{BB962C8B-B14F-4D97-AF65-F5344CB8AC3E}">
        <p14:creationId xmlns:p14="http://schemas.microsoft.com/office/powerpoint/2010/main" val="67545545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1.5. İç İçe Niteleyiciler – Matematiksel İfadeleri İç İçe Niceleyiciler İçeren İfadelere Çevirmek</a:t>
            </a:r>
            <a:endParaRPr lang="tr-TR" dirty="0">
              <a:solidFill>
                <a:srgbClr val="002060"/>
              </a:solidFill>
            </a:endParaRPr>
          </a:p>
        </p:txBody>
      </p:sp>
      <p:sp>
        <p:nvSpPr>
          <p:cNvPr id="3" name="İçerik Yer Tutucusu 2"/>
          <p:cNvSpPr>
            <a:spLocks noGrp="1"/>
          </p:cNvSpPr>
          <p:nvPr>
            <p:ph idx="1"/>
          </p:nvPr>
        </p:nvSpPr>
        <p:spPr>
          <a:xfrm>
            <a:off x="1695326" y="2014538"/>
            <a:ext cx="10018714" cy="4639480"/>
          </a:xfrm>
        </p:spPr>
        <p:txBody>
          <a:bodyPr>
            <a:normAutofit/>
          </a:bodyPr>
          <a:lstStyle/>
          <a:p>
            <a:pPr marL="0" indent="0" algn="just">
              <a:buNone/>
            </a:pPr>
            <a:r>
              <a:rPr lang="tr-TR" dirty="0" smtClean="0">
                <a:solidFill>
                  <a:srgbClr val="C00000"/>
                </a:solidFill>
              </a:rPr>
              <a:t>Örnek:</a:t>
            </a:r>
          </a:p>
          <a:p>
            <a:pPr marL="0" indent="0" algn="just">
              <a:buNone/>
            </a:pPr>
            <a:r>
              <a:rPr lang="tr-TR" dirty="0"/>
              <a:t>“0	hariç	her	reel sayının çarpmaya göre tersi vardır.” ifadesini çeviriniz. (</a:t>
            </a:r>
            <a:r>
              <a:rPr lang="tr-TR" i="1" dirty="0" err="1"/>
              <a:t>x</a:t>
            </a:r>
            <a:r>
              <a:rPr lang="tr-TR" dirty="0" err="1"/>
              <a:t>’in</a:t>
            </a:r>
            <a:r>
              <a:rPr lang="tr-TR" dirty="0"/>
              <a:t> çarpmaya göre tersi </a:t>
            </a:r>
            <a:r>
              <a:rPr lang="tr-TR" i="1" dirty="0" err="1"/>
              <a:t>xy</a:t>
            </a:r>
            <a:r>
              <a:rPr lang="tr-TR" i="1" dirty="0"/>
              <a:t> </a:t>
            </a:r>
            <a:r>
              <a:rPr lang="tr-TR" dirty="0"/>
              <a:t>=1 koşulunu sağlayacak bir </a:t>
            </a:r>
            <a:r>
              <a:rPr lang="tr-TR" i="1" dirty="0"/>
              <a:t>y</a:t>
            </a:r>
            <a:r>
              <a:rPr lang="tr-TR" b="1" dirty="0"/>
              <a:t> </a:t>
            </a:r>
            <a:r>
              <a:rPr lang="tr-TR" dirty="0"/>
              <a:t>reel sayısıdır</a:t>
            </a:r>
            <a:r>
              <a:rPr lang="tr-TR" dirty="0" smtClean="0"/>
              <a:t>.)</a:t>
            </a:r>
          </a:p>
          <a:p>
            <a:pPr marL="0" indent="0" algn="just">
              <a:buNone/>
            </a:pPr>
            <a:r>
              <a:rPr lang="tr-TR" dirty="0" smtClean="0">
                <a:solidFill>
                  <a:srgbClr val="C00000"/>
                </a:solidFill>
              </a:rPr>
              <a:t>Çözüm:</a:t>
            </a:r>
          </a:p>
          <a:p>
            <a:pPr marL="0" indent="0" algn="just">
              <a:buNone/>
            </a:pPr>
            <a:r>
              <a:rPr lang="tr-TR" dirty="0" smtClean="0"/>
              <a:t>Bu </a:t>
            </a:r>
            <a:r>
              <a:rPr lang="tr-TR" dirty="0"/>
              <a:t>ifadeyi ilk olarak “0 hariç her</a:t>
            </a:r>
            <a:r>
              <a:rPr lang="tr-TR" i="1" dirty="0"/>
              <a:t> x </a:t>
            </a:r>
            <a:r>
              <a:rPr lang="tr-TR" dirty="0"/>
              <a:t>reel sayısı için, </a:t>
            </a:r>
            <a:r>
              <a:rPr lang="tr-TR" i="1" dirty="0" err="1"/>
              <a:t>x</a:t>
            </a:r>
            <a:r>
              <a:rPr lang="tr-TR" dirty="0" err="1"/>
              <a:t>’in</a:t>
            </a:r>
            <a:r>
              <a:rPr lang="tr-TR" dirty="0"/>
              <a:t> çarpmaya göre tersi vardır.” şeklinde yeniden yazarız. Bu ifade “Her </a:t>
            </a:r>
            <a:r>
              <a:rPr lang="tr-TR" i="1" dirty="0"/>
              <a:t>x</a:t>
            </a:r>
            <a:r>
              <a:rPr lang="tr-TR" dirty="0"/>
              <a:t> reel sayısı için, eğer </a:t>
            </a:r>
            <a:r>
              <a:rPr lang="tr-TR" i="1" dirty="0"/>
              <a:t>x</a:t>
            </a:r>
            <a:r>
              <a:rPr lang="tr-TR" dirty="0"/>
              <a:t> eşit değildir 0 ise, </a:t>
            </a:r>
            <a:r>
              <a:rPr lang="tr-TR" i="1" dirty="0" err="1"/>
              <a:t>xy</a:t>
            </a:r>
            <a:r>
              <a:rPr lang="tr-TR" dirty="0"/>
              <a:t> = 1 olacak bir </a:t>
            </a:r>
            <a:r>
              <a:rPr lang="tr-TR" i="1" dirty="0"/>
              <a:t>y</a:t>
            </a:r>
            <a:r>
              <a:rPr lang="tr-TR" dirty="0"/>
              <a:t> reel sayısı vardır.” şeklinde de yazılabilir. Bu ifade şu şekilde yeniden yazılabilir:</a:t>
            </a:r>
          </a:p>
          <a:p>
            <a:pPr marL="0" indent="0" algn="ctr">
              <a:buNone/>
            </a:pPr>
            <a:r>
              <a:rPr lang="tr-TR" i="1" dirty="0"/>
              <a:t>Ɐx</a:t>
            </a:r>
            <a:r>
              <a:rPr lang="tr-TR" dirty="0"/>
              <a:t>((</a:t>
            </a:r>
            <a:r>
              <a:rPr lang="tr-TR" i="1" dirty="0"/>
              <a:t>x </a:t>
            </a:r>
            <a:r>
              <a:rPr lang="tr-TR" dirty="0"/>
              <a:t>≠ 0) </a:t>
            </a:r>
            <a:r>
              <a:rPr lang="tr-TR" dirty="0">
                <a:sym typeface="Wingdings" panose="05000000000000000000" pitchFamily="2" charset="2"/>
              </a:rPr>
              <a:t></a:t>
            </a:r>
            <a:r>
              <a:rPr lang="tr-TR" dirty="0"/>
              <a:t> </a:t>
            </a:r>
            <a:r>
              <a:rPr lang="tr-TR" i="1" dirty="0" err="1"/>
              <a:t>Ǝy</a:t>
            </a:r>
            <a:r>
              <a:rPr lang="tr-TR" dirty="0"/>
              <a:t>(</a:t>
            </a:r>
            <a:r>
              <a:rPr lang="tr-TR" i="1" dirty="0" err="1"/>
              <a:t>xy</a:t>
            </a:r>
            <a:r>
              <a:rPr lang="tr-TR" dirty="0"/>
              <a:t>=1))</a:t>
            </a:r>
            <a:r>
              <a:rPr lang="tr-TR" i="1" dirty="0"/>
              <a:t>.</a:t>
            </a:r>
            <a:r>
              <a:rPr lang="tr-TR" dirty="0"/>
              <a:t>	</a:t>
            </a:r>
            <a:endParaRPr lang="tr-TR" dirty="0" smtClean="0">
              <a:solidFill>
                <a:srgbClr val="C00000"/>
              </a:solidFill>
            </a:endParaRPr>
          </a:p>
        </p:txBody>
      </p:sp>
    </p:spTree>
    <p:extLst>
      <p:ext uri="{BB962C8B-B14F-4D97-AF65-F5344CB8AC3E}">
        <p14:creationId xmlns:p14="http://schemas.microsoft.com/office/powerpoint/2010/main" val="332605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1.5. İç İçe Niteleyiciler – İç içe Niceleyicilerden </a:t>
            </a:r>
            <a:r>
              <a:rPr lang="tr-TR" sz="4400" dirty="0" err="1">
                <a:solidFill>
                  <a:srgbClr val="002060"/>
                </a:solidFill>
              </a:rPr>
              <a:t>Türkçe’ye</a:t>
            </a:r>
            <a:r>
              <a:rPr lang="tr-TR" sz="4400" dirty="0">
                <a:solidFill>
                  <a:srgbClr val="002060"/>
                </a:solidFill>
              </a:rPr>
              <a:t> Çevirmek</a:t>
            </a:r>
            <a:endParaRPr lang="tr-TR" dirty="0">
              <a:solidFill>
                <a:srgbClr val="002060"/>
              </a:solidFill>
            </a:endParaRPr>
          </a:p>
        </p:txBody>
      </p:sp>
      <p:sp>
        <p:nvSpPr>
          <p:cNvPr id="3" name="İçerik Yer Tutucusu 2"/>
          <p:cNvSpPr>
            <a:spLocks noGrp="1"/>
          </p:cNvSpPr>
          <p:nvPr>
            <p:ph idx="1"/>
          </p:nvPr>
        </p:nvSpPr>
        <p:spPr>
          <a:xfrm>
            <a:off x="1695326" y="1814513"/>
            <a:ext cx="10018714" cy="4839505"/>
          </a:xfrm>
        </p:spPr>
        <p:txBody>
          <a:bodyPr>
            <a:normAutofit/>
          </a:bodyPr>
          <a:lstStyle/>
          <a:p>
            <a:pPr marL="0" indent="0" algn="just">
              <a:buNone/>
            </a:pPr>
            <a:r>
              <a:rPr lang="tr-TR" dirty="0"/>
              <a:t>Türkçe ifadeleri gösteren iç içe niceleyicilerin olduğu ifadeler oldukça karmaşık olabilmek­tedir. Böyle bir ifadeyi çevirmek için gereken ilk adım, niceleyicilerin ifadede ne anlama gel­diğini yazmaktır. Bir sonraki adım ise bu anlamı basit bir cümlede ifade etmektir. </a:t>
            </a:r>
            <a:endParaRPr lang="tr-TR" dirty="0" smtClean="0"/>
          </a:p>
          <a:p>
            <a:pPr marL="0" indent="0" algn="just">
              <a:buNone/>
            </a:pPr>
            <a:r>
              <a:rPr lang="tr-TR" dirty="0" smtClean="0">
                <a:solidFill>
                  <a:srgbClr val="C00000"/>
                </a:solidFill>
              </a:rPr>
              <a:t>Örnek:</a:t>
            </a:r>
          </a:p>
          <a:p>
            <a:pPr marL="0" indent="0">
              <a:buNone/>
            </a:pPr>
            <a:r>
              <a:rPr lang="tr-TR" dirty="0"/>
              <a:t>Ɐ</a:t>
            </a:r>
            <a:r>
              <a:rPr lang="tr-TR" i="1" dirty="0"/>
              <a:t>x</a:t>
            </a:r>
            <a:r>
              <a:rPr lang="tr-TR" dirty="0"/>
              <a:t>(</a:t>
            </a:r>
            <a:r>
              <a:rPr lang="tr-TR" i="1" dirty="0"/>
              <a:t>C</a:t>
            </a:r>
            <a:r>
              <a:rPr lang="tr-TR" dirty="0"/>
              <a:t>(</a:t>
            </a:r>
            <a:r>
              <a:rPr lang="tr-TR" i="1" dirty="0"/>
              <a:t>x</a:t>
            </a:r>
            <a:r>
              <a:rPr lang="tr-TR" dirty="0"/>
              <a:t>) ˅ </a:t>
            </a:r>
            <a:r>
              <a:rPr lang="tr-TR" dirty="0" err="1"/>
              <a:t>Ǝ</a:t>
            </a:r>
            <a:r>
              <a:rPr lang="tr-TR" i="1" dirty="0" err="1"/>
              <a:t>y</a:t>
            </a:r>
            <a:r>
              <a:rPr lang="tr-TR" dirty="0"/>
              <a:t>(</a:t>
            </a:r>
            <a:r>
              <a:rPr lang="tr-TR" i="1" dirty="0"/>
              <a:t>C</a:t>
            </a:r>
            <a:r>
              <a:rPr lang="tr-TR" dirty="0"/>
              <a:t>(</a:t>
            </a:r>
            <a:r>
              <a:rPr lang="tr-TR" i="1" dirty="0"/>
              <a:t>y</a:t>
            </a:r>
            <a:r>
              <a:rPr lang="tr-TR" dirty="0"/>
              <a:t>) ˄ </a:t>
            </a:r>
            <a:r>
              <a:rPr lang="tr-TR" i="1" dirty="0"/>
              <a:t>Y</a:t>
            </a:r>
            <a:r>
              <a:rPr lang="tr-TR" dirty="0"/>
              <a:t>(</a:t>
            </a:r>
            <a:r>
              <a:rPr lang="tr-TR" i="1" dirty="0"/>
              <a:t>x</a:t>
            </a:r>
            <a:r>
              <a:rPr lang="tr-TR" dirty="0"/>
              <a:t>, </a:t>
            </a:r>
            <a:r>
              <a:rPr lang="tr-TR" i="1" dirty="0"/>
              <a:t>y</a:t>
            </a:r>
            <a:r>
              <a:rPr lang="tr-TR" dirty="0"/>
              <a:t>)))</a:t>
            </a:r>
          </a:p>
          <a:p>
            <a:pPr marL="0" indent="0">
              <a:buNone/>
            </a:pPr>
            <a:r>
              <a:rPr lang="tr-TR" dirty="0"/>
              <a:t>ifadesini </a:t>
            </a:r>
            <a:r>
              <a:rPr lang="tr-TR" dirty="0" err="1"/>
              <a:t>Türkçe’ye</a:t>
            </a:r>
            <a:r>
              <a:rPr lang="tr-TR" dirty="0"/>
              <a:t> çeviriniz. </a:t>
            </a:r>
            <a:r>
              <a:rPr lang="tr-TR" i="1" dirty="0"/>
              <a:t>C</a:t>
            </a:r>
            <a:r>
              <a:rPr lang="tr-TR" dirty="0"/>
              <a:t>(</a:t>
            </a:r>
            <a:r>
              <a:rPr lang="tr-TR" i="1" dirty="0"/>
              <a:t>x</a:t>
            </a:r>
            <a:r>
              <a:rPr lang="tr-TR" dirty="0"/>
              <a:t>) = “</a:t>
            </a:r>
            <a:r>
              <a:rPr lang="tr-TR" i="1" dirty="0"/>
              <a:t>x</a:t>
            </a:r>
            <a:r>
              <a:rPr lang="tr-TR" dirty="0"/>
              <a:t> bir bilgisayara sahiptir.”</a:t>
            </a:r>
          </a:p>
          <a:p>
            <a:pPr marL="0" indent="0">
              <a:buNone/>
            </a:pPr>
            <a:r>
              <a:rPr lang="tr-TR" i="1" dirty="0"/>
              <a:t>Y</a:t>
            </a:r>
            <a:r>
              <a:rPr lang="tr-TR" dirty="0"/>
              <a:t>(</a:t>
            </a:r>
            <a:r>
              <a:rPr lang="tr-TR" i="1" dirty="0" err="1"/>
              <a:t>x,y</a:t>
            </a:r>
            <a:r>
              <a:rPr lang="tr-TR" dirty="0"/>
              <a:t>)</a:t>
            </a:r>
            <a:r>
              <a:rPr lang="tr-TR" i="1" dirty="0"/>
              <a:t> </a:t>
            </a:r>
            <a:r>
              <a:rPr lang="tr-TR" dirty="0"/>
              <a:t>= “x ve </a:t>
            </a:r>
            <a:r>
              <a:rPr lang="tr-TR" i="1" dirty="0"/>
              <a:t>y</a:t>
            </a:r>
            <a:r>
              <a:rPr lang="tr-TR" dirty="0"/>
              <a:t> arkadaşlardır.” </a:t>
            </a:r>
            <a:r>
              <a:rPr lang="tr-TR" i="1" dirty="0"/>
              <a:t>x</a:t>
            </a:r>
            <a:r>
              <a:rPr lang="tr-TR" dirty="0"/>
              <a:t> ve y’nin tanım bölgesi okulunuzdaki tüm öğrencilerdir.</a:t>
            </a:r>
          </a:p>
          <a:p>
            <a:pPr marL="0" indent="0" algn="just">
              <a:buNone/>
            </a:pPr>
            <a:endParaRPr lang="tr-TR" dirty="0" smtClean="0">
              <a:solidFill>
                <a:srgbClr val="C00000"/>
              </a:solidFill>
            </a:endParaRPr>
          </a:p>
        </p:txBody>
      </p:sp>
    </p:spTree>
    <p:extLst>
      <p:ext uri="{BB962C8B-B14F-4D97-AF65-F5344CB8AC3E}">
        <p14:creationId xmlns:p14="http://schemas.microsoft.com/office/powerpoint/2010/main" val="375513772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1.5. İç İçe Niteleyiciler – İç içe Niceleyicilerden </a:t>
            </a:r>
            <a:r>
              <a:rPr lang="tr-TR" sz="4400" dirty="0" err="1">
                <a:solidFill>
                  <a:srgbClr val="002060"/>
                </a:solidFill>
              </a:rPr>
              <a:t>Türkçe’ye</a:t>
            </a:r>
            <a:r>
              <a:rPr lang="tr-TR" sz="4400" dirty="0">
                <a:solidFill>
                  <a:srgbClr val="002060"/>
                </a:solidFill>
              </a:rPr>
              <a:t> Çevirmek</a:t>
            </a:r>
            <a:endParaRPr lang="tr-TR" dirty="0">
              <a:solidFill>
                <a:srgbClr val="002060"/>
              </a:solidFill>
            </a:endParaRPr>
          </a:p>
        </p:txBody>
      </p:sp>
      <p:sp>
        <p:nvSpPr>
          <p:cNvPr id="3" name="İçerik Yer Tutucusu 2"/>
          <p:cNvSpPr>
            <a:spLocks noGrp="1"/>
          </p:cNvSpPr>
          <p:nvPr>
            <p:ph idx="1"/>
          </p:nvPr>
        </p:nvSpPr>
        <p:spPr>
          <a:xfrm>
            <a:off x="1695326" y="1814513"/>
            <a:ext cx="10018714" cy="4839505"/>
          </a:xfrm>
        </p:spPr>
        <p:txBody>
          <a:bodyPr>
            <a:normAutofit/>
          </a:bodyPr>
          <a:lstStyle/>
          <a:p>
            <a:pPr marL="0" indent="0" algn="just">
              <a:buNone/>
            </a:pPr>
            <a:r>
              <a:rPr lang="tr-TR" dirty="0" smtClean="0">
                <a:solidFill>
                  <a:srgbClr val="C00000"/>
                </a:solidFill>
              </a:rPr>
              <a:t>Çözüm:</a:t>
            </a:r>
          </a:p>
          <a:p>
            <a:pPr marL="0" indent="0" algn="just">
              <a:buNone/>
            </a:pPr>
            <a:r>
              <a:rPr lang="tr-TR" dirty="0"/>
              <a:t>Okulunuzdaki her </a:t>
            </a:r>
            <a:r>
              <a:rPr lang="tr-TR" i="1" dirty="0"/>
              <a:t>x</a:t>
            </a:r>
            <a:r>
              <a:rPr lang="tr-TR" dirty="0"/>
              <a:t> öğrencisi için </a:t>
            </a:r>
            <a:r>
              <a:rPr lang="tr-TR" i="1" dirty="0" err="1"/>
              <a:t>x</a:t>
            </a:r>
            <a:r>
              <a:rPr lang="tr-TR" dirty="0" err="1"/>
              <a:t>’in</a:t>
            </a:r>
            <a:r>
              <a:rPr lang="tr-TR" dirty="0"/>
              <a:t> bir bilgisayarı vardır veya </a:t>
            </a:r>
            <a:r>
              <a:rPr lang="tr-TR" i="1" dirty="0"/>
              <a:t>x</a:t>
            </a:r>
            <a:r>
              <a:rPr lang="tr-TR" dirty="0"/>
              <a:t> ve </a:t>
            </a:r>
            <a:r>
              <a:rPr lang="tr-TR" i="1" dirty="0"/>
              <a:t>y</a:t>
            </a:r>
            <a:r>
              <a:rPr lang="tr-TR" dirty="0"/>
              <a:t>’nin arkadaş olup </a:t>
            </a:r>
            <a:r>
              <a:rPr lang="tr-TR" i="1" dirty="0"/>
              <a:t>y</a:t>
            </a:r>
            <a:r>
              <a:rPr lang="tr-TR" dirty="0"/>
              <a:t>’nin bir bilgisayarının olduğu bir </a:t>
            </a:r>
            <a:r>
              <a:rPr lang="tr-TR" i="1" dirty="0"/>
              <a:t>y</a:t>
            </a:r>
            <a:r>
              <a:rPr lang="tr-TR" dirty="0"/>
              <a:t> öğrencisi vardır. Bir başka deyişle okulunuzdaki her öğrencinin bir bilgisayarı vardır veya bir bilgisayarı olan bir arkadaşı vardır.</a:t>
            </a:r>
          </a:p>
          <a:p>
            <a:pPr marL="0" indent="0" algn="just">
              <a:buNone/>
            </a:pPr>
            <a:endParaRPr lang="tr-TR" dirty="0" smtClean="0">
              <a:solidFill>
                <a:srgbClr val="C00000"/>
              </a:solidFill>
            </a:endParaRPr>
          </a:p>
        </p:txBody>
      </p:sp>
    </p:spTree>
    <p:extLst>
      <p:ext uri="{BB962C8B-B14F-4D97-AF65-F5344CB8AC3E}">
        <p14:creationId xmlns:p14="http://schemas.microsoft.com/office/powerpoint/2010/main" val="33159745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1.5. İç İçe Niteleyiciler – İç içe Niceleyicilerden </a:t>
            </a:r>
            <a:r>
              <a:rPr lang="tr-TR" sz="4400" dirty="0" err="1">
                <a:solidFill>
                  <a:srgbClr val="002060"/>
                </a:solidFill>
              </a:rPr>
              <a:t>Türkçe’ye</a:t>
            </a:r>
            <a:r>
              <a:rPr lang="tr-TR" sz="4400" dirty="0">
                <a:solidFill>
                  <a:srgbClr val="002060"/>
                </a:solidFill>
              </a:rPr>
              <a:t> Çevirmek</a:t>
            </a:r>
            <a:endParaRPr lang="tr-TR" dirty="0">
              <a:solidFill>
                <a:srgbClr val="002060"/>
              </a:solidFill>
            </a:endParaRPr>
          </a:p>
        </p:txBody>
      </p:sp>
      <p:sp>
        <p:nvSpPr>
          <p:cNvPr id="3" name="İçerik Yer Tutucusu 2"/>
          <p:cNvSpPr>
            <a:spLocks noGrp="1"/>
          </p:cNvSpPr>
          <p:nvPr>
            <p:ph idx="1"/>
          </p:nvPr>
        </p:nvSpPr>
        <p:spPr>
          <a:xfrm>
            <a:off x="1695326" y="1814513"/>
            <a:ext cx="10018714" cy="4839505"/>
          </a:xfrm>
        </p:spPr>
        <p:txBody>
          <a:bodyPr>
            <a:normAutofit fontScale="92500"/>
          </a:bodyPr>
          <a:lstStyle/>
          <a:p>
            <a:pPr marL="0" indent="0" algn="just">
              <a:buNone/>
            </a:pPr>
            <a:r>
              <a:rPr lang="tr-TR" dirty="0" smtClean="0">
                <a:solidFill>
                  <a:srgbClr val="C00000"/>
                </a:solidFill>
              </a:rPr>
              <a:t>Örnek:</a:t>
            </a:r>
          </a:p>
          <a:p>
            <a:pPr marL="0" indent="0" algn="just">
              <a:buNone/>
            </a:pPr>
            <a:r>
              <a:rPr lang="tr-TR" dirty="0" err="1"/>
              <a:t>Ǝ</a:t>
            </a:r>
            <a:r>
              <a:rPr lang="tr-TR" i="1" dirty="0" err="1"/>
              <a:t>x</a:t>
            </a:r>
            <a:r>
              <a:rPr lang="tr-TR" dirty="0" err="1"/>
              <a:t>Ɐ</a:t>
            </a:r>
            <a:r>
              <a:rPr lang="tr-TR" i="1" dirty="0" err="1"/>
              <a:t>y</a:t>
            </a:r>
            <a:r>
              <a:rPr lang="tr-TR" dirty="0" err="1"/>
              <a:t>Ɐ</a:t>
            </a:r>
            <a:r>
              <a:rPr lang="tr-TR" i="1" dirty="0" err="1"/>
              <a:t>z</a:t>
            </a:r>
            <a:r>
              <a:rPr lang="tr-TR" dirty="0"/>
              <a:t>((Y(x, </a:t>
            </a:r>
            <a:r>
              <a:rPr lang="tr-TR" i="1" dirty="0"/>
              <a:t>y</a:t>
            </a:r>
            <a:r>
              <a:rPr lang="tr-TR" dirty="0"/>
              <a:t>)</a:t>
            </a:r>
            <a:r>
              <a:rPr lang="tr-TR" i="1" dirty="0"/>
              <a:t> </a:t>
            </a:r>
            <a:r>
              <a:rPr lang="tr-TR" dirty="0"/>
              <a:t>˄ </a:t>
            </a:r>
            <a:r>
              <a:rPr lang="tr-TR" i="1" dirty="0"/>
              <a:t>Y</a:t>
            </a:r>
            <a:r>
              <a:rPr lang="tr-TR" dirty="0"/>
              <a:t>(</a:t>
            </a:r>
            <a:r>
              <a:rPr lang="tr-TR" i="1" dirty="0"/>
              <a:t>x, z</a:t>
            </a:r>
            <a:r>
              <a:rPr lang="tr-TR" dirty="0"/>
              <a:t>) ˄ (y </a:t>
            </a:r>
            <a:r>
              <a:rPr lang="tr-TR" i="1" dirty="0"/>
              <a:t>≠</a:t>
            </a:r>
            <a:r>
              <a:rPr lang="tr-TR" dirty="0"/>
              <a:t> z)) </a:t>
            </a:r>
            <a:r>
              <a:rPr lang="tr-TR" dirty="0">
                <a:sym typeface="Wingdings" panose="05000000000000000000" pitchFamily="2" charset="2"/>
              </a:rPr>
              <a:t></a:t>
            </a:r>
            <a:r>
              <a:rPr lang="tr-TR" dirty="0"/>
              <a:t> ¬</a:t>
            </a:r>
            <a:r>
              <a:rPr lang="tr-TR" i="1" dirty="0"/>
              <a:t>Y</a:t>
            </a:r>
            <a:r>
              <a:rPr lang="tr-TR" dirty="0"/>
              <a:t>(</a:t>
            </a:r>
            <a:r>
              <a:rPr lang="tr-TR" i="1" dirty="0"/>
              <a:t>y</a:t>
            </a:r>
            <a:r>
              <a:rPr lang="tr-TR" i="1" baseline="-25000" dirty="0"/>
              <a:t>,</a:t>
            </a:r>
            <a:r>
              <a:rPr lang="tr-TR" i="1" dirty="0"/>
              <a:t> z</a:t>
            </a:r>
            <a:r>
              <a:rPr lang="tr-TR" dirty="0" smtClean="0"/>
              <a:t>))</a:t>
            </a:r>
          </a:p>
          <a:p>
            <a:pPr marL="0" indent="0" algn="just">
              <a:buNone/>
            </a:pPr>
            <a:r>
              <a:rPr lang="tr-TR" dirty="0" smtClean="0"/>
              <a:t>ifadesini </a:t>
            </a:r>
            <a:r>
              <a:rPr lang="tr-TR" dirty="0" err="1"/>
              <a:t>Türkçe’ye</a:t>
            </a:r>
            <a:r>
              <a:rPr lang="tr-TR" dirty="0"/>
              <a:t> çeviriniz. </a:t>
            </a:r>
            <a:r>
              <a:rPr lang="tr-TR" i="1" dirty="0"/>
              <a:t>Y(a, </a:t>
            </a:r>
            <a:r>
              <a:rPr lang="tr-TR" dirty="0"/>
              <a:t>b)’</a:t>
            </a:r>
            <a:r>
              <a:rPr lang="tr-TR" dirty="0" err="1"/>
              <a:t>nin</a:t>
            </a:r>
            <a:r>
              <a:rPr lang="tr-TR" dirty="0"/>
              <a:t> anlamı </a:t>
            </a:r>
            <a:r>
              <a:rPr lang="tr-TR" i="1" dirty="0"/>
              <a:t>a ve b</a:t>
            </a:r>
            <a:r>
              <a:rPr lang="tr-TR" dirty="0"/>
              <a:t> arkadaşlardır. </a:t>
            </a:r>
            <a:r>
              <a:rPr lang="tr-TR" i="1" dirty="0"/>
              <a:t>x, y,</a:t>
            </a:r>
            <a:r>
              <a:rPr lang="tr-TR" dirty="0"/>
              <a:t> z’nin tanım bölgesi okulunuzdaki tüm öğrencilerdir</a:t>
            </a:r>
            <a:r>
              <a:rPr lang="tr-TR" dirty="0" smtClean="0"/>
              <a:t>.</a:t>
            </a:r>
          </a:p>
          <a:p>
            <a:pPr marL="0" indent="0" algn="just">
              <a:buNone/>
            </a:pPr>
            <a:r>
              <a:rPr lang="tr-TR" dirty="0" smtClean="0">
                <a:solidFill>
                  <a:srgbClr val="C00000"/>
                </a:solidFill>
              </a:rPr>
              <a:t>Çözüm:</a:t>
            </a:r>
          </a:p>
          <a:p>
            <a:pPr marL="0" indent="0" algn="just">
              <a:buNone/>
            </a:pPr>
            <a:r>
              <a:rPr lang="tr-TR" dirty="0"/>
              <a:t>İlk olarak “(F (</a:t>
            </a:r>
            <a:r>
              <a:rPr lang="tr-TR" i="1" dirty="0"/>
              <a:t>x</a:t>
            </a:r>
            <a:r>
              <a:rPr lang="tr-TR" dirty="0"/>
              <a:t>, </a:t>
            </a:r>
            <a:r>
              <a:rPr lang="tr-TR" i="1" dirty="0"/>
              <a:t>y</a:t>
            </a:r>
            <a:r>
              <a:rPr lang="tr-TR" dirty="0"/>
              <a:t>) ˄ </a:t>
            </a:r>
            <a:r>
              <a:rPr lang="tr-TR" i="1" dirty="0"/>
              <a:t>Y</a:t>
            </a:r>
            <a:r>
              <a:rPr lang="tr-TR" dirty="0"/>
              <a:t>(</a:t>
            </a:r>
            <a:r>
              <a:rPr lang="tr-TR" i="1" dirty="0"/>
              <a:t>x, z</a:t>
            </a:r>
            <a:r>
              <a:rPr lang="tr-TR" dirty="0"/>
              <a:t>)</a:t>
            </a:r>
            <a:r>
              <a:rPr lang="tr-TR" i="1" dirty="0"/>
              <a:t> </a:t>
            </a:r>
            <a:r>
              <a:rPr lang="tr-TR" dirty="0"/>
              <a:t>˄ (</a:t>
            </a:r>
            <a:r>
              <a:rPr lang="tr-TR" i="1" dirty="0"/>
              <a:t>y</a:t>
            </a:r>
            <a:r>
              <a:rPr lang="tr-TR" dirty="0"/>
              <a:t> ≠ z)) </a:t>
            </a:r>
            <a:r>
              <a:rPr lang="tr-TR" dirty="0">
                <a:sym typeface="Wingdings" panose="05000000000000000000" pitchFamily="2" charset="2"/>
              </a:rPr>
              <a:t></a:t>
            </a:r>
            <a:r>
              <a:rPr lang="tr-TR" dirty="0"/>
              <a:t> ¬</a:t>
            </a:r>
            <a:r>
              <a:rPr lang="tr-TR" i="1" dirty="0"/>
              <a:t>Y</a:t>
            </a:r>
            <a:r>
              <a:rPr lang="tr-TR" dirty="0"/>
              <a:t>(</a:t>
            </a:r>
            <a:r>
              <a:rPr lang="tr-TR" i="1" dirty="0"/>
              <a:t>y, z</a:t>
            </a:r>
            <a:r>
              <a:rPr lang="tr-TR" dirty="0"/>
              <a:t>)” ifadesini inceleriz. Bu ifadenin söylediği; eğer </a:t>
            </a:r>
            <a:r>
              <a:rPr lang="tr-TR" i="1" dirty="0"/>
              <a:t>x</a:t>
            </a:r>
            <a:r>
              <a:rPr lang="tr-TR" i="1" cap="small" dirty="0"/>
              <a:t> </a:t>
            </a:r>
            <a:r>
              <a:rPr lang="tr-TR" dirty="0"/>
              <a:t>ve </a:t>
            </a:r>
            <a:r>
              <a:rPr lang="tr-TR" i="1" dirty="0"/>
              <a:t>y</a:t>
            </a:r>
            <a:r>
              <a:rPr lang="tr-TR" dirty="0"/>
              <a:t> öğrencileri arkadaşlar ise ve </a:t>
            </a:r>
            <a:r>
              <a:rPr lang="tr-TR" i="1" dirty="0"/>
              <a:t>x</a:t>
            </a:r>
            <a:r>
              <a:rPr lang="tr-TR" dirty="0"/>
              <a:t> ve z öğrencileri arkadaşlar ise ve ayrıca </a:t>
            </a:r>
            <a:r>
              <a:rPr lang="tr-TR" i="1" dirty="0"/>
              <a:t>y </a:t>
            </a:r>
            <a:r>
              <a:rPr lang="tr-TR" dirty="0"/>
              <a:t>ve z aynı öğrenci değilse o zaman </a:t>
            </a:r>
            <a:r>
              <a:rPr lang="tr-TR" i="1" dirty="0"/>
              <a:t>y</a:t>
            </a:r>
            <a:r>
              <a:rPr lang="tr-TR" dirty="0"/>
              <a:t> ve z arkadaş değildir. 3 kez </a:t>
            </a:r>
            <a:r>
              <a:rPr lang="tr-TR" dirty="0" err="1"/>
              <a:t>nicelenen</a:t>
            </a:r>
            <a:r>
              <a:rPr lang="tr-TR" dirty="0"/>
              <a:t> ifade izlenir ve ifade­nin demek istediği Tüm </a:t>
            </a:r>
            <a:r>
              <a:rPr lang="tr-TR" i="1" dirty="0"/>
              <a:t>y</a:t>
            </a:r>
            <a:r>
              <a:rPr lang="tr-TR" dirty="0"/>
              <a:t> öğrencileri ve </a:t>
            </a:r>
            <a:r>
              <a:rPr lang="tr-TR" i="1" dirty="0"/>
              <a:t>y</a:t>
            </a:r>
            <a:r>
              <a:rPr lang="tr-TR" dirty="0"/>
              <a:t>’den farklı </a:t>
            </a:r>
            <a:r>
              <a:rPr lang="tr-TR" i="1" dirty="0"/>
              <a:t>z</a:t>
            </a:r>
            <a:r>
              <a:rPr lang="tr-TR" dirty="0"/>
              <a:t> öğrencileri için bir </a:t>
            </a:r>
            <a:r>
              <a:rPr lang="tr-TR" i="1" dirty="0"/>
              <a:t>x</a:t>
            </a:r>
            <a:r>
              <a:rPr lang="tr-TR" dirty="0"/>
              <a:t> öğrencisi vardır ki </a:t>
            </a:r>
            <a:r>
              <a:rPr lang="tr-TR" i="1" dirty="0"/>
              <a:t>x, y</a:t>
            </a:r>
            <a:r>
              <a:rPr lang="tr-TR" dirty="0"/>
              <a:t> arkadaş ise ve </a:t>
            </a:r>
            <a:r>
              <a:rPr lang="tr-TR" i="1" dirty="0"/>
              <a:t>x</a:t>
            </a:r>
            <a:r>
              <a:rPr lang="tr-TR" b="1" cap="small" dirty="0"/>
              <a:t>, </a:t>
            </a:r>
            <a:r>
              <a:rPr lang="tr-TR" i="1" dirty="0"/>
              <a:t>z</a:t>
            </a:r>
            <a:r>
              <a:rPr lang="tr-TR" dirty="0"/>
              <a:t> arkadaş ise </a:t>
            </a:r>
            <a:r>
              <a:rPr lang="tr-TR" i="1" dirty="0"/>
              <a:t>y</a:t>
            </a:r>
            <a:r>
              <a:rPr lang="tr-TR" dirty="0"/>
              <a:t> ve </a:t>
            </a:r>
            <a:r>
              <a:rPr lang="tr-TR" i="1" dirty="0"/>
              <a:t>z</a:t>
            </a:r>
            <a:r>
              <a:rPr lang="tr-TR" b="1" dirty="0"/>
              <a:t> </a:t>
            </a:r>
            <a:r>
              <a:rPr lang="tr-TR" dirty="0"/>
              <a:t>arkadaş değildir. Bir başka deyişle hiçbir arkadaşının birbiriyle arkadaş olmadığı bir öğrenci vardır</a:t>
            </a:r>
            <a:r>
              <a:rPr lang="tr-TR" dirty="0" smtClean="0"/>
              <a:t>.</a:t>
            </a:r>
            <a:endParaRPr lang="tr-TR" dirty="0" smtClean="0">
              <a:solidFill>
                <a:srgbClr val="C00000"/>
              </a:solidFill>
            </a:endParaRPr>
          </a:p>
        </p:txBody>
      </p:sp>
    </p:spTree>
    <p:extLst>
      <p:ext uri="{BB962C8B-B14F-4D97-AF65-F5344CB8AC3E}">
        <p14:creationId xmlns:p14="http://schemas.microsoft.com/office/powerpoint/2010/main" val="107963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1.5. İç İçe Niteleyiciler – Türkçe Cümleleri Mantıksal İfadelere Çevirmek</a:t>
            </a:r>
            <a:endParaRPr lang="tr-TR" dirty="0">
              <a:solidFill>
                <a:srgbClr val="002060"/>
              </a:solidFill>
            </a:endParaRPr>
          </a:p>
        </p:txBody>
      </p:sp>
      <p:sp>
        <p:nvSpPr>
          <p:cNvPr id="3" name="İçerik Yer Tutucusu 2"/>
          <p:cNvSpPr>
            <a:spLocks noGrp="1"/>
          </p:cNvSpPr>
          <p:nvPr>
            <p:ph idx="1"/>
          </p:nvPr>
        </p:nvSpPr>
        <p:spPr>
          <a:xfrm>
            <a:off x="1695326" y="1814513"/>
            <a:ext cx="10018714" cy="4839505"/>
          </a:xfrm>
        </p:spPr>
        <p:txBody>
          <a:bodyPr>
            <a:normAutofit fontScale="85000" lnSpcReduction="10000"/>
          </a:bodyPr>
          <a:lstStyle/>
          <a:p>
            <a:pPr marL="0" indent="0" algn="just">
              <a:buNone/>
            </a:pPr>
            <a:r>
              <a:rPr lang="tr-TR" dirty="0" smtClean="0">
                <a:solidFill>
                  <a:srgbClr val="C00000"/>
                </a:solidFill>
              </a:rPr>
              <a:t>Örnek:</a:t>
            </a:r>
          </a:p>
          <a:p>
            <a:pPr marL="0" indent="0" algn="just">
              <a:buNone/>
            </a:pPr>
            <a:r>
              <a:rPr lang="tr-TR" dirty="0"/>
              <a:t>“Bir kişi bayan ve ebeveyn ise o zaman bu kişi birinin annesidir.” cümlesini yüklem ve nice­leyici  içeren mantıksal ifadelere çeviriniz. Tanım bölgesi tüm insanlar ve mantıksal bağlardır.</a:t>
            </a:r>
            <a:endParaRPr lang="tr-TR" dirty="0" smtClean="0"/>
          </a:p>
          <a:p>
            <a:pPr marL="0" indent="0" algn="just">
              <a:buNone/>
            </a:pPr>
            <a:r>
              <a:rPr lang="tr-TR" dirty="0" smtClean="0">
                <a:solidFill>
                  <a:srgbClr val="C00000"/>
                </a:solidFill>
              </a:rPr>
              <a:t>Çözüm:</a:t>
            </a:r>
          </a:p>
          <a:p>
            <a:pPr marL="0" indent="0" algn="just">
              <a:buNone/>
            </a:pPr>
            <a:r>
              <a:rPr lang="tr-TR" dirty="0"/>
              <a:t>“Bir kişi bayan ve ebeveyn ise o zaman bu kişi birinin annesidir.” ifadesi şu şekilde de ifade edilebilir: “Her </a:t>
            </a:r>
            <a:r>
              <a:rPr lang="tr-TR" i="1" dirty="0"/>
              <a:t>x</a:t>
            </a:r>
            <a:r>
              <a:rPr lang="tr-TR" dirty="0"/>
              <a:t> kişisi için eğer </a:t>
            </a:r>
            <a:r>
              <a:rPr lang="tr-TR" i="1" dirty="0"/>
              <a:t>x</a:t>
            </a:r>
            <a:r>
              <a:rPr lang="tr-TR" dirty="0"/>
              <a:t> kişisi bayan ve ebeveyn ise o zaman bir </a:t>
            </a:r>
            <a:r>
              <a:rPr lang="tr-TR" i="1" dirty="0"/>
              <a:t>y</a:t>
            </a:r>
            <a:r>
              <a:rPr lang="tr-TR" dirty="0"/>
              <a:t> kişisi vardır ki </a:t>
            </a:r>
            <a:r>
              <a:rPr lang="tr-TR" i="1" dirty="0"/>
              <a:t>x</a:t>
            </a:r>
            <a:r>
              <a:rPr lang="tr-TR" dirty="0"/>
              <a:t> kişisi y kişisinin annesidir.”. Önerme fonksiyonlarından F(x)’i “</a:t>
            </a:r>
            <a:r>
              <a:rPr lang="tr-TR" i="1" dirty="0"/>
              <a:t>x</a:t>
            </a:r>
            <a:r>
              <a:rPr lang="tr-TR" dirty="0"/>
              <a:t> bir bayandır” için; P(</a:t>
            </a:r>
            <a:r>
              <a:rPr lang="tr-TR" i="1" dirty="0"/>
              <a:t>x</a:t>
            </a:r>
            <a:r>
              <a:rPr lang="tr-TR" dirty="0"/>
              <a:t>)’i bir ebeveyndir” ve </a:t>
            </a:r>
            <a:r>
              <a:rPr lang="tr-TR" i="1" dirty="0"/>
              <a:t>M(x, y</a:t>
            </a:r>
            <a:r>
              <a:rPr lang="tr-TR" dirty="0"/>
              <a:t>)’</a:t>
            </a:r>
            <a:r>
              <a:rPr lang="tr-TR" dirty="0" err="1"/>
              <a:t>yi</a:t>
            </a:r>
            <a:r>
              <a:rPr lang="tr-TR" dirty="0"/>
              <a:t> “</a:t>
            </a:r>
            <a:r>
              <a:rPr lang="tr-TR" i="1" dirty="0"/>
              <a:t>x</a:t>
            </a:r>
            <a:r>
              <a:rPr lang="tr-TR" dirty="0"/>
              <a:t>, </a:t>
            </a:r>
            <a:r>
              <a:rPr lang="tr-TR" i="1" dirty="0"/>
              <a:t>y</a:t>
            </a:r>
            <a:r>
              <a:rPr lang="tr-TR" dirty="0"/>
              <a:t>'nin annesidir” cümleleri için kullanalım. Bu tanımdan sonra orijinal ifade şu şekilde gösterilebilir:</a:t>
            </a:r>
          </a:p>
          <a:p>
            <a:pPr marL="0" indent="0" algn="ctr">
              <a:buNone/>
            </a:pPr>
            <a:r>
              <a:rPr lang="tr-TR" i="1" dirty="0"/>
              <a:t>Ɐx</a:t>
            </a:r>
            <a:r>
              <a:rPr lang="tr-TR" dirty="0"/>
              <a:t>((</a:t>
            </a:r>
            <a:r>
              <a:rPr lang="tr-TR" i="1" dirty="0"/>
              <a:t>F</a:t>
            </a:r>
            <a:r>
              <a:rPr lang="tr-TR" dirty="0"/>
              <a:t> (</a:t>
            </a:r>
            <a:r>
              <a:rPr lang="tr-TR" i="1" dirty="0"/>
              <a:t>x</a:t>
            </a:r>
            <a:r>
              <a:rPr lang="tr-TR" dirty="0"/>
              <a:t>) ˄ P(x)) </a:t>
            </a:r>
            <a:r>
              <a:rPr lang="tr-TR" dirty="0">
                <a:sym typeface="Wingdings" panose="05000000000000000000" pitchFamily="2" charset="2"/>
              </a:rPr>
              <a:t></a:t>
            </a:r>
            <a:r>
              <a:rPr lang="tr-TR" dirty="0"/>
              <a:t> </a:t>
            </a:r>
            <a:r>
              <a:rPr lang="tr-TR" i="1" dirty="0" err="1"/>
              <a:t>Ǝy</a:t>
            </a:r>
            <a:r>
              <a:rPr lang="tr-TR" i="1" dirty="0"/>
              <a:t> M</a:t>
            </a:r>
            <a:r>
              <a:rPr lang="tr-TR" dirty="0"/>
              <a:t>(</a:t>
            </a:r>
            <a:r>
              <a:rPr lang="tr-TR" i="1" dirty="0"/>
              <a:t>x, y</a:t>
            </a:r>
            <a:r>
              <a:rPr lang="tr-TR" dirty="0"/>
              <a:t>))</a:t>
            </a:r>
            <a:r>
              <a:rPr lang="tr-TR" i="1" dirty="0"/>
              <a:t>.</a:t>
            </a:r>
            <a:endParaRPr lang="tr-TR" dirty="0"/>
          </a:p>
          <a:p>
            <a:pPr marL="0" indent="0" algn="just">
              <a:buNone/>
            </a:pPr>
            <a:r>
              <a:rPr lang="tr-TR" i="1" dirty="0" err="1" smtClean="0"/>
              <a:t>Ǝy</a:t>
            </a:r>
            <a:r>
              <a:rPr lang="tr-TR" dirty="0" smtClean="0"/>
              <a:t> </a:t>
            </a:r>
            <a:r>
              <a:rPr lang="tr-TR" dirty="0"/>
              <a:t>sola alına­bilir ve </a:t>
            </a:r>
            <a:r>
              <a:rPr lang="tr-TR" i="1" dirty="0"/>
              <a:t>Ɐ</a:t>
            </a:r>
            <a:r>
              <a:rPr lang="tr-TR" i="1" dirty="0" err="1"/>
              <a:t>x’</a:t>
            </a:r>
            <a:r>
              <a:rPr lang="tr-TR" dirty="0" err="1"/>
              <a:t>den</a:t>
            </a:r>
            <a:r>
              <a:rPr lang="tr-TR" dirty="0"/>
              <a:t> hemen sonra olur çünkü </a:t>
            </a:r>
            <a:r>
              <a:rPr lang="tr-TR" i="1" dirty="0"/>
              <a:t>y, F(x</a:t>
            </a:r>
            <a:r>
              <a:rPr lang="tr-TR" dirty="0"/>
              <a:t>) ˄ P(</a:t>
            </a:r>
            <a:r>
              <a:rPr lang="tr-TR" i="1" dirty="0"/>
              <a:t>x</a:t>
            </a:r>
            <a:r>
              <a:rPr lang="tr-TR" dirty="0"/>
              <a:t>)’de yer almaz. Mantıksal olarak eşdeğeri olan ifadeyi şu şekilde elde ederiz.</a:t>
            </a:r>
          </a:p>
          <a:p>
            <a:pPr marL="0" indent="0" algn="ctr">
              <a:buNone/>
            </a:pPr>
            <a:r>
              <a:rPr lang="tr-TR" i="1" dirty="0"/>
              <a:t>Ɐx</a:t>
            </a:r>
            <a:r>
              <a:rPr lang="tr-TR" dirty="0"/>
              <a:t> </a:t>
            </a:r>
            <a:r>
              <a:rPr lang="tr-TR" i="1" dirty="0" err="1"/>
              <a:t>Ǝy</a:t>
            </a:r>
            <a:r>
              <a:rPr lang="tr-TR" dirty="0"/>
              <a:t> ((</a:t>
            </a:r>
            <a:r>
              <a:rPr lang="tr-TR" i="1" dirty="0"/>
              <a:t>F</a:t>
            </a:r>
            <a:r>
              <a:rPr lang="tr-TR" dirty="0"/>
              <a:t>(</a:t>
            </a:r>
            <a:r>
              <a:rPr lang="tr-TR" i="1" dirty="0"/>
              <a:t>x</a:t>
            </a:r>
            <a:r>
              <a:rPr lang="tr-TR" dirty="0"/>
              <a:t>) ˄ </a:t>
            </a:r>
            <a:r>
              <a:rPr lang="tr-TR" i="1" dirty="0"/>
              <a:t>P</a:t>
            </a:r>
            <a:r>
              <a:rPr lang="tr-TR" dirty="0"/>
              <a:t>(</a:t>
            </a:r>
            <a:r>
              <a:rPr lang="tr-TR" i="1" dirty="0"/>
              <a:t>x</a:t>
            </a:r>
            <a:r>
              <a:rPr lang="tr-TR" dirty="0"/>
              <a:t>)) </a:t>
            </a:r>
            <a:r>
              <a:rPr lang="tr-TR" dirty="0">
                <a:sym typeface="Wingdings" panose="05000000000000000000" pitchFamily="2" charset="2"/>
              </a:rPr>
              <a:t></a:t>
            </a:r>
            <a:r>
              <a:rPr lang="tr-TR" dirty="0"/>
              <a:t> </a:t>
            </a:r>
            <a:r>
              <a:rPr lang="tr-TR" i="1" dirty="0"/>
              <a:t>M</a:t>
            </a:r>
            <a:r>
              <a:rPr lang="tr-TR" dirty="0"/>
              <a:t>(</a:t>
            </a:r>
            <a:r>
              <a:rPr lang="tr-TR" i="1" dirty="0"/>
              <a:t>x, y</a:t>
            </a:r>
            <a:r>
              <a:rPr lang="tr-TR" dirty="0"/>
              <a:t>))</a:t>
            </a:r>
            <a:r>
              <a:rPr lang="tr-TR" i="1" dirty="0"/>
              <a:t>.</a:t>
            </a:r>
            <a:endParaRPr lang="tr-TR" dirty="0" smtClean="0">
              <a:solidFill>
                <a:srgbClr val="C00000"/>
              </a:solidFill>
            </a:endParaRPr>
          </a:p>
        </p:txBody>
      </p:sp>
    </p:spTree>
    <p:extLst>
      <p:ext uri="{BB962C8B-B14F-4D97-AF65-F5344CB8AC3E}">
        <p14:creationId xmlns:p14="http://schemas.microsoft.com/office/powerpoint/2010/main" val="34836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1.5. İç İçe Niteleyiciler – Türkçe Cümleleri Mantıksal İfadelere Çevirmek</a:t>
            </a:r>
            <a:endParaRPr lang="tr-TR" dirty="0">
              <a:solidFill>
                <a:srgbClr val="002060"/>
              </a:solidFill>
            </a:endParaRPr>
          </a:p>
        </p:txBody>
      </p:sp>
      <p:sp>
        <p:nvSpPr>
          <p:cNvPr id="3" name="İçerik Yer Tutucusu 2"/>
          <p:cNvSpPr>
            <a:spLocks noGrp="1"/>
          </p:cNvSpPr>
          <p:nvPr>
            <p:ph idx="1"/>
          </p:nvPr>
        </p:nvSpPr>
        <p:spPr>
          <a:xfrm>
            <a:off x="1695326" y="1814513"/>
            <a:ext cx="10018714" cy="4839505"/>
          </a:xfrm>
        </p:spPr>
        <p:txBody>
          <a:bodyPr>
            <a:normAutofit fontScale="85000" lnSpcReduction="20000"/>
          </a:bodyPr>
          <a:lstStyle/>
          <a:p>
            <a:pPr marL="0" indent="0" algn="just">
              <a:buNone/>
            </a:pPr>
            <a:r>
              <a:rPr lang="tr-TR" dirty="0" smtClean="0">
                <a:solidFill>
                  <a:srgbClr val="C00000"/>
                </a:solidFill>
              </a:rPr>
              <a:t>Örnek:</a:t>
            </a:r>
          </a:p>
          <a:p>
            <a:pPr marL="0" indent="0" algn="just">
              <a:buNone/>
            </a:pPr>
            <a:r>
              <a:rPr lang="tr-TR" dirty="0"/>
              <a:t>“Dünyadaki tüm hava yollarından bir uçuşu olan bir kadın vardır.” cümlesini niceleyiciler kul­lanarak ifade ediniz.</a:t>
            </a:r>
          </a:p>
          <a:p>
            <a:pPr marL="0" indent="0" algn="just">
              <a:buNone/>
            </a:pPr>
            <a:r>
              <a:rPr lang="tr-TR" dirty="0" smtClean="0">
                <a:solidFill>
                  <a:srgbClr val="C00000"/>
                </a:solidFill>
              </a:rPr>
              <a:t>Çözüm:</a:t>
            </a:r>
          </a:p>
          <a:p>
            <a:pPr marL="0" indent="0" algn="just">
              <a:buNone/>
            </a:pPr>
            <a:r>
              <a:rPr lang="tr-TR" i="1" dirty="0" smtClean="0"/>
              <a:t>P(</a:t>
            </a:r>
            <a:r>
              <a:rPr lang="tr-TR" i="1" dirty="0" err="1" smtClean="0"/>
              <a:t>w,f</a:t>
            </a:r>
            <a:r>
              <a:rPr lang="tr-TR" i="1" dirty="0"/>
              <a:t>)</a:t>
            </a:r>
            <a:r>
              <a:rPr lang="tr-TR" dirty="0"/>
              <a:t> = “</a:t>
            </a:r>
            <a:r>
              <a:rPr lang="tr-TR" i="1" dirty="0" err="1"/>
              <a:t>w</a:t>
            </a:r>
            <a:r>
              <a:rPr lang="tr-TR" dirty="0" err="1"/>
              <a:t>’nin</a:t>
            </a:r>
            <a:r>
              <a:rPr lang="tr-TR" dirty="0"/>
              <a:t>, </a:t>
            </a:r>
            <a:r>
              <a:rPr lang="tr-TR" i="1" dirty="0"/>
              <a:t>f</a:t>
            </a:r>
            <a:r>
              <a:rPr lang="tr-TR" dirty="0"/>
              <a:t> uçuşu var” ve </a:t>
            </a:r>
            <a:r>
              <a:rPr lang="tr-TR" i="1" dirty="0"/>
              <a:t>Q(</a:t>
            </a:r>
            <a:r>
              <a:rPr lang="tr-TR" dirty="0"/>
              <a:t>f, a) = </a:t>
            </a:r>
            <a:r>
              <a:rPr lang="tr-TR" i="1" dirty="0"/>
              <a:t>“f, a’</a:t>
            </a:r>
            <a:r>
              <a:rPr lang="tr-TR" dirty="0"/>
              <a:t>daki bir uçuştur.”. Yani ifadeyi şu şekilde gösterebiliriz:</a:t>
            </a:r>
          </a:p>
          <a:p>
            <a:pPr marL="0" indent="0" algn="just">
              <a:buNone/>
            </a:pPr>
            <a:r>
              <a:rPr lang="tr-TR" dirty="0" err="1"/>
              <a:t>Ǝ</a:t>
            </a:r>
            <a:r>
              <a:rPr lang="tr-TR" i="1" dirty="0" err="1"/>
              <a:t>w</a:t>
            </a:r>
            <a:r>
              <a:rPr lang="tr-TR" dirty="0"/>
              <a:t> Ɐ</a:t>
            </a:r>
            <a:r>
              <a:rPr lang="tr-TR" i="1" dirty="0"/>
              <a:t>a</a:t>
            </a:r>
            <a:r>
              <a:rPr lang="tr-TR" dirty="0"/>
              <a:t> </a:t>
            </a:r>
            <a:r>
              <a:rPr lang="tr-TR" dirty="0" err="1"/>
              <a:t>Ǝ</a:t>
            </a:r>
            <a:r>
              <a:rPr lang="tr-TR" i="1" dirty="0" err="1"/>
              <a:t>f</a:t>
            </a:r>
            <a:r>
              <a:rPr lang="tr-TR" i="1" dirty="0"/>
              <a:t> </a:t>
            </a:r>
            <a:r>
              <a:rPr lang="tr-TR" dirty="0"/>
              <a:t>(P(</a:t>
            </a:r>
            <a:r>
              <a:rPr lang="tr-TR" i="1" dirty="0"/>
              <a:t>w</a:t>
            </a:r>
            <a:r>
              <a:rPr lang="tr-TR" dirty="0"/>
              <a:t>, </a:t>
            </a:r>
            <a:r>
              <a:rPr lang="tr-TR" i="1" dirty="0"/>
              <a:t>f</a:t>
            </a:r>
            <a:r>
              <a:rPr lang="tr-TR" dirty="0"/>
              <a:t>) ˄ </a:t>
            </a:r>
            <a:r>
              <a:rPr lang="tr-TR" i="1" dirty="0"/>
              <a:t>Q</a:t>
            </a:r>
            <a:r>
              <a:rPr lang="tr-TR" dirty="0"/>
              <a:t>(</a:t>
            </a:r>
            <a:r>
              <a:rPr lang="tr-TR" i="1" dirty="0"/>
              <a:t>f, a</a:t>
            </a:r>
            <a:r>
              <a:rPr lang="tr-TR" dirty="0"/>
              <a:t>))</a:t>
            </a:r>
            <a:r>
              <a:rPr lang="tr-TR" i="1" dirty="0"/>
              <a:t>, w, f, </a:t>
            </a:r>
            <a:r>
              <a:rPr lang="tr-TR" i="1" dirty="0" err="1"/>
              <a:t>a’</a:t>
            </a:r>
            <a:r>
              <a:rPr lang="tr-TR" dirty="0" err="1"/>
              <a:t>nin</a:t>
            </a:r>
            <a:r>
              <a:rPr lang="tr-TR" dirty="0"/>
              <a:t> tanım bölgesi dünyadaki tüm kadınlar, tüm uçuşlar ve tüm havayolları.</a:t>
            </a:r>
          </a:p>
          <a:p>
            <a:pPr marL="0" indent="0" algn="just">
              <a:buNone/>
            </a:pPr>
            <a:r>
              <a:rPr lang="tr-TR" dirty="0"/>
              <a:t>İfade aynı zamanda şu şekilde de gösterilebilir:</a:t>
            </a:r>
          </a:p>
          <a:p>
            <a:pPr marL="0" indent="0" algn="just">
              <a:buNone/>
            </a:pPr>
            <a:r>
              <a:rPr lang="tr-TR" dirty="0" err="1"/>
              <a:t>Ǝ</a:t>
            </a:r>
            <a:r>
              <a:rPr lang="tr-TR" i="1" dirty="0" err="1"/>
              <a:t>w</a:t>
            </a:r>
            <a:r>
              <a:rPr lang="tr-TR" i="1" dirty="0"/>
              <a:t> </a:t>
            </a:r>
            <a:r>
              <a:rPr lang="tr-TR" dirty="0"/>
              <a:t>Ɐ</a:t>
            </a:r>
            <a:r>
              <a:rPr lang="tr-TR" i="1" dirty="0"/>
              <a:t>a</a:t>
            </a:r>
            <a:r>
              <a:rPr lang="tr-TR" dirty="0"/>
              <a:t> </a:t>
            </a:r>
            <a:r>
              <a:rPr lang="tr-TR" dirty="0" err="1"/>
              <a:t>Ǝ</a:t>
            </a:r>
            <a:r>
              <a:rPr lang="tr-TR" i="1" dirty="0" err="1"/>
              <a:t>f</a:t>
            </a:r>
            <a:r>
              <a:rPr lang="tr-TR" dirty="0" err="1"/>
              <a:t>R</a:t>
            </a:r>
            <a:r>
              <a:rPr lang="tr-TR" dirty="0"/>
              <a:t>(w, </a:t>
            </a:r>
            <a:r>
              <a:rPr lang="tr-TR" i="1" dirty="0"/>
              <a:t>f</a:t>
            </a:r>
            <a:r>
              <a:rPr lang="tr-TR" dirty="0"/>
              <a:t>, </a:t>
            </a:r>
            <a:r>
              <a:rPr lang="tr-TR" i="1" dirty="0"/>
              <a:t>a), R</a:t>
            </a:r>
            <a:r>
              <a:rPr lang="tr-TR" dirty="0"/>
              <a:t>(</a:t>
            </a:r>
            <a:r>
              <a:rPr lang="tr-TR" i="1" dirty="0"/>
              <a:t>w, f a</a:t>
            </a:r>
            <a:r>
              <a:rPr lang="tr-TR" dirty="0"/>
              <a:t>)</a:t>
            </a:r>
            <a:r>
              <a:rPr lang="tr-TR" i="1" dirty="0"/>
              <a:t> =” w a</a:t>
            </a:r>
            <a:r>
              <a:rPr lang="tr-TR" dirty="0"/>
              <a:t> üstündeki </a:t>
            </a:r>
            <a:r>
              <a:rPr lang="tr-TR" i="1" dirty="0" err="1"/>
              <a:t>f’i</a:t>
            </a:r>
            <a:r>
              <a:rPr lang="tr-TR" dirty="0"/>
              <a:t> aldı”</a:t>
            </a:r>
          </a:p>
          <a:p>
            <a:pPr marL="0" indent="0" algn="just">
              <a:buNone/>
            </a:pPr>
            <a:r>
              <a:rPr lang="tr-TR" dirty="0"/>
              <a:t>Bu ifade daha kısa olmasına rağmen, değişkenler arasındaki ilişkileri biraz belirsizleştirebili­yor. Sonuç olarak genellikle ilk çözüm tercih edilmektedir.     </a:t>
            </a:r>
          </a:p>
          <a:p>
            <a:pPr marL="0" indent="0">
              <a:buNone/>
            </a:pPr>
            <a:r>
              <a:rPr lang="tr-TR" dirty="0"/>
              <a:t/>
            </a:r>
            <a:br>
              <a:rPr lang="tr-TR" dirty="0"/>
            </a:br>
            <a:endParaRPr lang="tr-TR" dirty="0" smtClean="0">
              <a:solidFill>
                <a:srgbClr val="C00000"/>
              </a:solidFill>
            </a:endParaRPr>
          </a:p>
        </p:txBody>
      </p:sp>
    </p:spTree>
    <p:extLst>
      <p:ext uri="{BB962C8B-B14F-4D97-AF65-F5344CB8AC3E}">
        <p14:creationId xmlns:p14="http://schemas.microsoft.com/office/powerpoint/2010/main" val="88835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Önermeler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09" y="1537251"/>
            <a:ext cx="10018713" cy="4823792"/>
          </a:xfrm>
        </p:spPr>
        <p:txBody>
          <a:bodyPr>
            <a:normAutofit fontScale="85000" lnSpcReduction="20000"/>
          </a:bodyPr>
          <a:lstStyle/>
          <a:p>
            <a:pPr marL="0" indent="0" algn="just">
              <a:buNone/>
            </a:pPr>
            <a:endParaRPr lang="tr-TR" i="1" dirty="0" smtClean="0"/>
          </a:p>
          <a:p>
            <a:pPr marL="0" indent="0" algn="just">
              <a:buNone/>
            </a:pPr>
            <a:endParaRPr lang="tr-TR" i="1" dirty="0"/>
          </a:p>
          <a:p>
            <a:pPr marL="0" indent="0" algn="just">
              <a:buNone/>
            </a:pPr>
            <a:r>
              <a:rPr lang="tr-TR" sz="2600" dirty="0">
                <a:solidFill>
                  <a:srgbClr val="C00000"/>
                </a:solidFill>
              </a:rPr>
              <a:t>Örnek:</a:t>
            </a:r>
          </a:p>
          <a:p>
            <a:pPr marL="0" indent="0" algn="just">
              <a:buNone/>
            </a:pPr>
            <a:r>
              <a:rPr lang="tr-TR" sz="2600" i="1" dirty="0" smtClean="0"/>
              <a:t>p</a:t>
            </a:r>
            <a:r>
              <a:rPr lang="tr-TR" sz="2600" dirty="0" smtClean="0"/>
              <a:t>’nin</a:t>
            </a:r>
            <a:r>
              <a:rPr lang="tr-TR" sz="2600" dirty="0" smtClean="0">
                <a:solidFill>
                  <a:srgbClr val="C00000"/>
                </a:solidFill>
              </a:rPr>
              <a:t> </a:t>
            </a:r>
            <a:r>
              <a:rPr lang="en-US" sz="2600" dirty="0" smtClean="0">
                <a:ea typeface="Calibri" panose="020F0502020204030204" pitchFamily="34" charset="0"/>
              </a:rPr>
              <a:t>“</a:t>
            </a:r>
            <a:r>
              <a:rPr lang="tr-TR" sz="2600" dirty="0" smtClean="0">
                <a:ln w="0"/>
              </a:rPr>
              <a:t>Hande’nin bilgisayarındaki sabit diskte 16 </a:t>
            </a:r>
            <a:r>
              <a:rPr lang="tr-TR" sz="2600" dirty="0" err="1" smtClean="0">
                <a:ln w="0"/>
              </a:rPr>
              <a:t>GB’dan</a:t>
            </a:r>
            <a:r>
              <a:rPr lang="tr-TR" sz="2600" dirty="0" smtClean="0">
                <a:ln w="0"/>
              </a:rPr>
              <a:t> daha fazla boş yer vardır.</a:t>
            </a:r>
            <a:r>
              <a:rPr lang="en-US" sz="2600" dirty="0" smtClean="0">
                <a:ea typeface="Calibri" panose="020F0502020204030204" pitchFamily="34" charset="0"/>
              </a:rPr>
              <a:t>”</a:t>
            </a:r>
            <a:r>
              <a:rPr lang="tr-TR" sz="2600" dirty="0" smtClean="0">
                <a:ea typeface="Calibri" panose="020F0502020204030204" pitchFamily="34" charset="0"/>
              </a:rPr>
              <a:t> </a:t>
            </a:r>
            <a:r>
              <a:rPr lang="tr-TR" sz="2600" i="1" dirty="0" err="1" smtClean="0">
                <a:ea typeface="Calibri" panose="020F0502020204030204" pitchFamily="34" charset="0"/>
              </a:rPr>
              <a:t>q</a:t>
            </a:r>
            <a:r>
              <a:rPr lang="tr-TR" sz="2600" dirty="0" err="1" smtClean="0">
                <a:ea typeface="Calibri" panose="020F0502020204030204" pitchFamily="34" charset="0"/>
              </a:rPr>
              <a:t>’nun</a:t>
            </a:r>
            <a:r>
              <a:rPr lang="tr-TR" sz="2600" dirty="0" smtClean="0">
                <a:ea typeface="Calibri" panose="020F0502020204030204" pitchFamily="34" charset="0"/>
              </a:rPr>
              <a:t> </a:t>
            </a:r>
            <a:r>
              <a:rPr lang="en-US" sz="2600" dirty="0" smtClean="0">
                <a:ea typeface="Calibri" panose="020F0502020204030204" pitchFamily="34" charset="0"/>
              </a:rPr>
              <a:t>“</a:t>
            </a:r>
            <a:r>
              <a:rPr lang="tr-TR" sz="2600" dirty="0" smtClean="0">
                <a:ln w="0"/>
              </a:rPr>
              <a:t>Hande’nin bilgisayarındaki işlemci 1 </a:t>
            </a:r>
            <a:r>
              <a:rPr lang="tr-TR" sz="2600" dirty="0" err="1" smtClean="0">
                <a:ln w="0"/>
              </a:rPr>
              <a:t>GHz’den</a:t>
            </a:r>
            <a:r>
              <a:rPr lang="tr-TR" sz="2600" dirty="0" smtClean="0">
                <a:ln w="0"/>
              </a:rPr>
              <a:t> daha hızlı çalışmaktadır.</a:t>
            </a:r>
            <a:r>
              <a:rPr lang="en-US" sz="2600" dirty="0">
                <a:ea typeface="Calibri" panose="020F0502020204030204" pitchFamily="34" charset="0"/>
              </a:rPr>
              <a:t>”</a:t>
            </a:r>
            <a:r>
              <a:rPr lang="tr-TR" sz="2600" dirty="0">
                <a:ea typeface="Calibri" panose="020F0502020204030204" pitchFamily="34" charset="0"/>
              </a:rPr>
              <a:t> </a:t>
            </a:r>
            <a:r>
              <a:rPr lang="tr-TR" sz="2600" dirty="0" smtClean="0">
                <a:ea typeface="Calibri" panose="020F0502020204030204" pitchFamily="34" charset="0"/>
              </a:rPr>
              <a:t>önermeleri olduğuna göre </a:t>
            </a:r>
            <a:r>
              <a:rPr lang="tr-TR" sz="2600" i="1" dirty="0" smtClean="0">
                <a:ea typeface="Calibri" panose="020F0502020204030204" pitchFamily="34" charset="0"/>
              </a:rPr>
              <a:t>p</a:t>
            </a:r>
            <a:r>
              <a:rPr lang="tr-TR" sz="2600" dirty="0" smtClean="0">
                <a:ea typeface="Calibri" panose="020F0502020204030204" pitchFamily="34" charset="0"/>
              </a:rPr>
              <a:t> ve </a:t>
            </a:r>
            <a:r>
              <a:rPr lang="tr-TR" sz="2600" i="1" dirty="0" smtClean="0">
                <a:ea typeface="Calibri" panose="020F0502020204030204" pitchFamily="34" charset="0"/>
              </a:rPr>
              <a:t>q</a:t>
            </a:r>
            <a:r>
              <a:rPr lang="tr-TR" sz="2600" dirty="0" smtClean="0">
                <a:ea typeface="Calibri" panose="020F0502020204030204" pitchFamily="34" charset="0"/>
              </a:rPr>
              <a:t> ayırma önermesini bulunuz.</a:t>
            </a:r>
          </a:p>
          <a:p>
            <a:pPr marL="0" indent="0" algn="just">
              <a:buNone/>
            </a:pPr>
            <a:r>
              <a:rPr lang="tr-TR" sz="2600" dirty="0">
                <a:solidFill>
                  <a:srgbClr val="C00000"/>
                </a:solidFill>
              </a:rPr>
              <a:t>Çözüm</a:t>
            </a:r>
            <a:r>
              <a:rPr lang="tr-TR" sz="2600" dirty="0" smtClean="0">
                <a:solidFill>
                  <a:srgbClr val="C00000"/>
                </a:solidFill>
              </a:rPr>
              <a:t>: </a:t>
            </a:r>
            <a:r>
              <a:rPr lang="tr-TR" sz="2600" i="1" dirty="0" smtClean="0"/>
              <a:t>p</a:t>
            </a:r>
            <a:r>
              <a:rPr lang="tr-TR" sz="2600" dirty="0" smtClean="0"/>
              <a:t> ve </a:t>
            </a:r>
            <a:r>
              <a:rPr lang="tr-TR" sz="2600" i="1" dirty="0" err="1" smtClean="0"/>
              <a:t>q’</a:t>
            </a:r>
            <a:r>
              <a:rPr lang="tr-TR" sz="2600" dirty="0" err="1" smtClean="0"/>
              <a:t>nun</a:t>
            </a:r>
            <a:r>
              <a:rPr lang="tr-TR" sz="2600" dirty="0" smtClean="0"/>
              <a:t> ayırma işlemi (</a:t>
            </a:r>
            <a:r>
              <a:rPr lang="tr-TR" sz="2600" i="1" dirty="0" smtClean="0"/>
              <a:t>p</a:t>
            </a:r>
            <a:r>
              <a:rPr lang="tr-TR" sz="2600" dirty="0" smtClean="0"/>
              <a:t> ˅ </a:t>
            </a:r>
            <a:r>
              <a:rPr lang="tr-TR" sz="2600" i="1" dirty="0" smtClean="0"/>
              <a:t>q</a:t>
            </a:r>
            <a:r>
              <a:rPr lang="tr-TR" sz="2600" dirty="0" smtClean="0"/>
              <a:t>) sonucunda ortaya çıkan önerme, aşağıdaki önermedir. </a:t>
            </a:r>
          </a:p>
          <a:p>
            <a:pPr marL="0" indent="0" algn="just">
              <a:buNone/>
            </a:pPr>
            <a:r>
              <a:rPr lang="en-US" sz="2600" dirty="0" smtClean="0">
                <a:ea typeface="Calibri" panose="020F0502020204030204" pitchFamily="34" charset="0"/>
              </a:rPr>
              <a:t>“</a:t>
            </a:r>
            <a:r>
              <a:rPr lang="tr-TR" sz="2600" dirty="0">
                <a:ln w="0"/>
              </a:rPr>
              <a:t>Hande’nin bilgisayarındaki sabit diskte 16 </a:t>
            </a:r>
            <a:r>
              <a:rPr lang="tr-TR" sz="2600" dirty="0" err="1">
                <a:ln w="0"/>
              </a:rPr>
              <a:t>GB’dan</a:t>
            </a:r>
            <a:r>
              <a:rPr lang="tr-TR" sz="2600" dirty="0">
                <a:ln w="0"/>
              </a:rPr>
              <a:t> daha fazla boş yer </a:t>
            </a:r>
            <a:r>
              <a:rPr lang="tr-TR" sz="2600" dirty="0" smtClean="0">
                <a:ln w="0"/>
              </a:rPr>
              <a:t>vardır veya </a:t>
            </a:r>
            <a:r>
              <a:rPr lang="tr-TR" sz="2600" dirty="0">
                <a:ln w="0"/>
              </a:rPr>
              <a:t>Hande’nin bilgisayarındaki işlemci 1 </a:t>
            </a:r>
            <a:r>
              <a:rPr lang="tr-TR" sz="2600" dirty="0" err="1">
                <a:ln w="0"/>
              </a:rPr>
              <a:t>GHz’den</a:t>
            </a:r>
            <a:r>
              <a:rPr lang="tr-TR" sz="2600" dirty="0">
                <a:ln w="0"/>
              </a:rPr>
              <a:t> daha hızlı çalışmaktadır</a:t>
            </a:r>
            <a:r>
              <a:rPr lang="tr-TR" sz="2600" dirty="0" smtClean="0">
                <a:ln w="0"/>
              </a:rPr>
              <a:t>.</a:t>
            </a:r>
            <a:r>
              <a:rPr lang="en-US" sz="2600" dirty="0">
                <a:ea typeface="Calibri" panose="020F0502020204030204" pitchFamily="34" charset="0"/>
              </a:rPr>
              <a:t>”</a:t>
            </a:r>
            <a:r>
              <a:rPr lang="tr-TR" sz="2600" dirty="0">
                <a:ea typeface="Calibri" panose="020F0502020204030204" pitchFamily="34" charset="0"/>
              </a:rPr>
              <a:t> </a:t>
            </a:r>
            <a:r>
              <a:rPr lang="tr-TR" sz="2600" dirty="0" smtClean="0">
                <a:ea typeface="Calibri" panose="020F0502020204030204" pitchFamily="34" charset="0"/>
              </a:rPr>
              <a:t>olacaktır. </a:t>
            </a:r>
          </a:p>
          <a:p>
            <a:pPr marL="0" indent="0" algn="just">
              <a:buNone/>
            </a:pPr>
            <a:r>
              <a:rPr lang="tr-TR" sz="2600" dirty="0" smtClean="0">
                <a:ea typeface="Calibri" panose="020F0502020204030204" pitchFamily="34" charset="0"/>
              </a:rPr>
              <a:t>Bu önerme her iki önerme de yanlış olduğunda yanlış olacaktır, iki durumdan herhangi biri veya her ikisi birden doğru olduğunda doğru olacaktır. </a:t>
            </a:r>
          </a:p>
          <a:p>
            <a:pPr marL="0" indent="0" algn="just">
              <a:buNone/>
            </a:pPr>
            <a:endParaRPr lang="tr-TR" dirty="0">
              <a:ea typeface="Calibri" panose="020F0502020204030204" pitchFamily="34" charset="0"/>
            </a:endParaRPr>
          </a:p>
          <a:p>
            <a:pPr marL="0" indent="0" algn="just">
              <a:buNone/>
            </a:pPr>
            <a:endParaRPr lang="tr-TR" dirty="0" smtClean="0">
              <a:solidFill>
                <a:srgbClr val="C00000"/>
              </a:solidFill>
            </a:endParaRPr>
          </a:p>
          <a:p>
            <a:pPr marL="0" indent="0" algn="just">
              <a:buNone/>
            </a:pPr>
            <a:endParaRPr lang="tr-TR" dirty="0" smtClean="0"/>
          </a:p>
        </p:txBody>
      </p:sp>
    </p:spTree>
    <p:extLst>
      <p:ext uri="{BB962C8B-B14F-4D97-AF65-F5344CB8AC3E}">
        <p14:creationId xmlns:p14="http://schemas.microsoft.com/office/powerpoint/2010/main" val="5127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1.5. İç İçe Niteleyiciler – İç İçe Niceleyicilerin </a:t>
            </a:r>
            <a:r>
              <a:rPr lang="tr-TR" sz="4400" dirty="0" err="1">
                <a:solidFill>
                  <a:srgbClr val="002060"/>
                </a:solidFill>
              </a:rPr>
              <a:t>Değil’ini</a:t>
            </a:r>
            <a:r>
              <a:rPr lang="tr-TR" sz="4400" dirty="0">
                <a:solidFill>
                  <a:srgbClr val="002060"/>
                </a:solidFill>
              </a:rPr>
              <a:t> Almak</a:t>
            </a:r>
            <a:endParaRPr lang="tr-TR" dirty="0">
              <a:solidFill>
                <a:srgbClr val="002060"/>
              </a:solidFill>
            </a:endParaRPr>
          </a:p>
        </p:txBody>
      </p:sp>
      <p:sp>
        <p:nvSpPr>
          <p:cNvPr id="3" name="İçerik Yer Tutucusu 2"/>
          <p:cNvSpPr>
            <a:spLocks noGrp="1"/>
          </p:cNvSpPr>
          <p:nvPr>
            <p:ph idx="1"/>
          </p:nvPr>
        </p:nvSpPr>
        <p:spPr>
          <a:xfrm>
            <a:off x="1695326" y="1814513"/>
            <a:ext cx="10018714" cy="4839505"/>
          </a:xfrm>
        </p:spPr>
        <p:txBody>
          <a:bodyPr>
            <a:normAutofit fontScale="92500"/>
          </a:bodyPr>
          <a:lstStyle/>
          <a:p>
            <a:pPr marL="0" indent="0" algn="just">
              <a:buNone/>
            </a:pPr>
            <a:r>
              <a:rPr lang="tr-TR" dirty="0"/>
              <a:t>İç içe niceleyiciler içeren ifadelerin ‘</a:t>
            </a:r>
            <a:r>
              <a:rPr lang="tr-TR" dirty="0" err="1"/>
              <a:t>Değil’leri</a:t>
            </a:r>
            <a:r>
              <a:rPr lang="tr-TR" dirty="0"/>
              <a:t>, tek niceleyici içeren ifadelerin </a:t>
            </a:r>
            <a:r>
              <a:rPr lang="tr-TR" dirty="0" err="1"/>
              <a:t>değil’ini</a:t>
            </a:r>
            <a:r>
              <a:rPr lang="tr-TR" dirty="0"/>
              <a:t> almak için uygulanan kurallar ile alınabilir. </a:t>
            </a:r>
            <a:endParaRPr lang="tr-TR" dirty="0" smtClean="0"/>
          </a:p>
          <a:p>
            <a:pPr marL="0" indent="0" algn="just">
              <a:buNone/>
            </a:pPr>
            <a:r>
              <a:rPr lang="tr-TR" dirty="0" smtClean="0">
                <a:solidFill>
                  <a:srgbClr val="C00000"/>
                </a:solidFill>
              </a:rPr>
              <a:t>Örnek:</a:t>
            </a:r>
          </a:p>
          <a:p>
            <a:pPr marL="0" indent="0" algn="just">
              <a:buNone/>
            </a:pPr>
            <a:r>
              <a:rPr lang="tr-TR" i="1" dirty="0"/>
              <a:t>Ɐ</a:t>
            </a:r>
            <a:r>
              <a:rPr lang="tr-TR" i="1" dirty="0" err="1"/>
              <a:t>x</a:t>
            </a:r>
            <a:r>
              <a:rPr lang="tr-TR" dirty="0" err="1"/>
              <a:t>Ǝ</a:t>
            </a:r>
            <a:r>
              <a:rPr lang="tr-TR" i="1" dirty="0" err="1"/>
              <a:t>y</a:t>
            </a:r>
            <a:r>
              <a:rPr lang="tr-TR" dirty="0"/>
              <a:t>(</a:t>
            </a:r>
            <a:r>
              <a:rPr lang="tr-TR" i="1" dirty="0" err="1"/>
              <a:t>xy</a:t>
            </a:r>
            <a:r>
              <a:rPr lang="tr-TR" dirty="0"/>
              <a:t> = 1) ifadesinin </a:t>
            </a:r>
            <a:r>
              <a:rPr lang="tr-TR" dirty="0" err="1"/>
              <a:t>değil’ini</a:t>
            </a:r>
            <a:r>
              <a:rPr lang="tr-TR" dirty="0"/>
              <a:t> gösteriniz. Öyle ki hiçbir ‘değil’ işlemi niceleyicinin üstünde değildir</a:t>
            </a:r>
            <a:r>
              <a:rPr lang="tr-TR" dirty="0" smtClean="0"/>
              <a:t>.</a:t>
            </a:r>
          </a:p>
          <a:p>
            <a:pPr marL="0" indent="0" algn="just">
              <a:buNone/>
            </a:pPr>
            <a:r>
              <a:rPr lang="tr-TR" dirty="0" smtClean="0">
                <a:solidFill>
                  <a:srgbClr val="C00000"/>
                </a:solidFill>
              </a:rPr>
              <a:t>Çözüm:</a:t>
            </a:r>
          </a:p>
          <a:p>
            <a:pPr marL="0" indent="0" algn="just">
              <a:buNone/>
            </a:pPr>
            <a:r>
              <a:rPr lang="tr-TR" dirty="0"/>
              <a:t>Kesim 1.4, Tablo 2’deki niceleyicilere peş peşe De Morgan kuralını uygulayarak, değil’ işaretini tüm niceleyiciler için ¬ Ɐ</a:t>
            </a:r>
            <a:r>
              <a:rPr lang="tr-TR" i="1" dirty="0"/>
              <a:t>x </a:t>
            </a:r>
            <a:r>
              <a:rPr lang="tr-TR" dirty="0" err="1"/>
              <a:t>Ǝ</a:t>
            </a:r>
            <a:r>
              <a:rPr lang="tr-TR" i="1" dirty="0" err="1"/>
              <a:t>y</a:t>
            </a:r>
            <a:r>
              <a:rPr lang="tr-TR" i="1" dirty="0"/>
              <a:t> </a:t>
            </a:r>
            <a:r>
              <a:rPr lang="tr-TR" dirty="0"/>
              <a:t>(</a:t>
            </a:r>
            <a:r>
              <a:rPr lang="tr-TR" i="1" dirty="0" err="1"/>
              <a:t>xy</a:t>
            </a:r>
            <a:r>
              <a:rPr lang="tr-TR" dirty="0"/>
              <a:t> = l)’de hareket ettiririz. ¬ Ɐ</a:t>
            </a:r>
            <a:r>
              <a:rPr lang="tr-TR" i="1" dirty="0"/>
              <a:t>x </a:t>
            </a:r>
            <a:r>
              <a:rPr lang="tr-TR" dirty="0" err="1"/>
              <a:t>Ǝ</a:t>
            </a:r>
            <a:r>
              <a:rPr lang="tr-TR" i="1" dirty="0" err="1"/>
              <a:t>y</a:t>
            </a:r>
            <a:r>
              <a:rPr lang="tr-TR" i="1" dirty="0"/>
              <a:t> (</a:t>
            </a:r>
            <a:r>
              <a:rPr lang="tr-TR" i="1" dirty="0" err="1"/>
              <a:t>xy</a:t>
            </a:r>
            <a:r>
              <a:rPr lang="tr-TR" i="1" dirty="0"/>
              <a:t> =</a:t>
            </a:r>
            <a:r>
              <a:rPr lang="tr-TR" dirty="0"/>
              <a:t> 1) ifadesinin    </a:t>
            </a:r>
            <a:r>
              <a:rPr lang="tr-TR" dirty="0" err="1"/>
              <a:t>Ǝ</a:t>
            </a:r>
            <a:r>
              <a:rPr lang="tr-TR" i="1" dirty="0" err="1"/>
              <a:t>x</a:t>
            </a:r>
            <a:r>
              <a:rPr lang="tr-TR" dirty="0"/>
              <a:t> ¬ </a:t>
            </a:r>
            <a:r>
              <a:rPr lang="tr-TR" dirty="0" err="1"/>
              <a:t>Ǝ</a:t>
            </a:r>
            <a:r>
              <a:rPr lang="tr-TR" i="1" dirty="0" err="1"/>
              <a:t>y</a:t>
            </a:r>
            <a:r>
              <a:rPr lang="tr-TR" dirty="0"/>
              <a:t>(</a:t>
            </a:r>
            <a:r>
              <a:rPr lang="tr-TR" i="1" dirty="0" err="1"/>
              <a:t>xy</a:t>
            </a:r>
            <a:r>
              <a:rPr lang="tr-TR" dirty="0"/>
              <a:t> = 1) ifadesine denk olduğunu görürüz. </a:t>
            </a:r>
            <a:r>
              <a:rPr lang="tr-TR" dirty="0" err="1"/>
              <a:t>Ǝ</a:t>
            </a:r>
            <a:r>
              <a:rPr lang="tr-TR" i="1" dirty="0" err="1"/>
              <a:t>x</a:t>
            </a:r>
            <a:r>
              <a:rPr lang="tr-TR" dirty="0"/>
              <a:t> ¬ </a:t>
            </a:r>
            <a:r>
              <a:rPr lang="tr-TR" dirty="0" err="1"/>
              <a:t>Ǝ</a:t>
            </a:r>
            <a:r>
              <a:rPr lang="tr-TR" i="1" dirty="0" err="1"/>
              <a:t>y</a:t>
            </a:r>
            <a:r>
              <a:rPr lang="tr-TR" dirty="0"/>
              <a:t>(</a:t>
            </a:r>
            <a:r>
              <a:rPr lang="tr-TR" i="1" dirty="0" err="1"/>
              <a:t>xy</a:t>
            </a:r>
            <a:r>
              <a:rPr lang="tr-TR" dirty="0"/>
              <a:t> = 1) ifadesinin de </a:t>
            </a:r>
            <a:r>
              <a:rPr lang="tr-TR" dirty="0" err="1"/>
              <a:t>Ǝx</a:t>
            </a:r>
            <a:r>
              <a:rPr lang="tr-TR" dirty="0"/>
              <a:t> Ɐ</a:t>
            </a:r>
            <a:r>
              <a:rPr lang="tr-TR" i="1" dirty="0"/>
              <a:t>y </a:t>
            </a:r>
            <a:r>
              <a:rPr lang="tr-TR" dirty="0"/>
              <a:t>¬ (</a:t>
            </a:r>
            <a:r>
              <a:rPr lang="tr-TR" i="1" dirty="0" err="1"/>
              <a:t>xy</a:t>
            </a:r>
            <a:r>
              <a:rPr lang="tr-TR" i="1" dirty="0"/>
              <a:t> </a:t>
            </a:r>
            <a:r>
              <a:rPr lang="tr-TR" dirty="0"/>
              <a:t>= 1) ifadesine denk olduğu görülür. Çünkü ¬</a:t>
            </a:r>
            <a:r>
              <a:rPr lang="tr-TR" i="1" dirty="0"/>
              <a:t> </a:t>
            </a:r>
            <a:r>
              <a:rPr lang="tr-TR" dirty="0"/>
              <a:t>(</a:t>
            </a:r>
            <a:r>
              <a:rPr lang="tr-TR" i="1" dirty="0" err="1"/>
              <a:t>xy</a:t>
            </a:r>
            <a:r>
              <a:rPr lang="tr-TR" dirty="0"/>
              <a:t> =1) ifadesi daha basit olarak </a:t>
            </a:r>
            <a:r>
              <a:rPr lang="tr-TR" i="1" dirty="0" err="1"/>
              <a:t>xy</a:t>
            </a:r>
            <a:r>
              <a:rPr lang="tr-TR" i="1" dirty="0"/>
              <a:t> ≠ </a:t>
            </a:r>
            <a:r>
              <a:rPr lang="tr-TR" dirty="0"/>
              <a:t>1 şeklinde ifade edilebilir. Bizim ‘</a:t>
            </a:r>
            <a:r>
              <a:rPr lang="tr-TR" dirty="0" err="1"/>
              <a:t>değil’i</a:t>
            </a:r>
            <a:r>
              <a:rPr lang="tr-TR" dirty="0"/>
              <a:t> alınmış ifademiz </a:t>
            </a:r>
            <a:r>
              <a:rPr lang="tr-TR" dirty="0" err="1"/>
              <a:t>Ǝx</a:t>
            </a:r>
            <a:r>
              <a:rPr lang="tr-TR" dirty="0"/>
              <a:t> Ɐ</a:t>
            </a:r>
            <a:r>
              <a:rPr lang="tr-TR" i="1" dirty="0"/>
              <a:t>y </a:t>
            </a:r>
            <a:r>
              <a:rPr lang="tr-TR" dirty="0"/>
              <a:t>(</a:t>
            </a:r>
            <a:r>
              <a:rPr lang="tr-TR" i="1" dirty="0" err="1"/>
              <a:t>xy</a:t>
            </a:r>
            <a:r>
              <a:rPr lang="tr-TR" i="1" dirty="0"/>
              <a:t> ≠ </a:t>
            </a:r>
            <a:r>
              <a:rPr lang="tr-TR" dirty="0"/>
              <a:t>1) şeklinde sonuçlandırılır. </a:t>
            </a:r>
            <a:endParaRPr lang="tr-TR" dirty="0" smtClean="0">
              <a:solidFill>
                <a:srgbClr val="C00000"/>
              </a:solidFill>
            </a:endParaRPr>
          </a:p>
        </p:txBody>
      </p:sp>
    </p:spTree>
    <p:extLst>
      <p:ext uri="{BB962C8B-B14F-4D97-AF65-F5344CB8AC3E}">
        <p14:creationId xmlns:p14="http://schemas.microsoft.com/office/powerpoint/2010/main" val="19239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1.5. İç İçe Niteleyiciler – İç İçe Niceleyicilerin </a:t>
            </a:r>
            <a:r>
              <a:rPr lang="tr-TR" sz="4400" dirty="0" err="1">
                <a:solidFill>
                  <a:srgbClr val="002060"/>
                </a:solidFill>
              </a:rPr>
              <a:t>Değil’ini</a:t>
            </a:r>
            <a:r>
              <a:rPr lang="tr-TR" sz="4400" dirty="0">
                <a:solidFill>
                  <a:srgbClr val="002060"/>
                </a:solidFill>
              </a:rPr>
              <a:t> Almak</a:t>
            </a:r>
            <a:endParaRPr lang="tr-TR" dirty="0">
              <a:solidFill>
                <a:srgbClr val="002060"/>
              </a:solidFill>
            </a:endParaRPr>
          </a:p>
        </p:txBody>
      </p:sp>
      <p:sp>
        <p:nvSpPr>
          <p:cNvPr id="3" name="İçerik Yer Tutucusu 2"/>
          <p:cNvSpPr>
            <a:spLocks noGrp="1"/>
          </p:cNvSpPr>
          <p:nvPr>
            <p:ph idx="1"/>
          </p:nvPr>
        </p:nvSpPr>
        <p:spPr>
          <a:xfrm>
            <a:off x="1695326" y="1814513"/>
            <a:ext cx="10018714" cy="4839505"/>
          </a:xfrm>
        </p:spPr>
        <p:txBody>
          <a:bodyPr>
            <a:normAutofit lnSpcReduction="10000"/>
          </a:bodyPr>
          <a:lstStyle/>
          <a:p>
            <a:pPr marL="0" indent="0" algn="just">
              <a:buNone/>
            </a:pPr>
            <a:r>
              <a:rPr lang="tr-TR" dirty="0" smtClean="0">
                <a:solidFill>
                  <a:srgbClr val="C00000"/>
                </a:solidFill>
              </a:rPr>
              <a:t>Örnek:</a:t>
            </a:r>
          </a:p>
          <a:p>
            <a:pPr marL="0" indent="0" algn="just">
              <a:buNone/>
            </a:pPr>
            <a:r>
              <a:rPr lang="tr-TR" dirty="0"/>
              <a:t>“Dünyadaki tüm hava yollarından bir uçuşu olan bir kadın yoktur.” cümlesini </a:t>
            </a:r>
            <a:r>
              <a:rPr lang="tr-TR" dirty="0" smtClean="0"/>
              <a:t>niceleyiciler kullanarak </a:t>
            </a:r>
            <a:r>
              <a:rPr lang="tr-TR" dirty="0"/>
              <a:t>ifade ediniz.</a:t>
            </a:r>
          </a:p>
          <a:p>
            <a:pPr marL="0" indent="0" algn="just">
              <a:buNone/>
            </a:pPr>
            <a:r>
              <a:rPr lang="tr-TR" dirty="0" smtClean="0">
                <a:solidFill>
                  <a:srgbClr val="C00000"/>
                </a:solidFill>
              </a:rPr>
              <a:t>Çözüm:</a:t>
            </a:r>
          </a:p>
          <a:p>
            <a:pPr marL="0" indent="0" algn="just">
              <a:buNone/>
            </a:pPr>
            <a:r>
              <a:rPr lang="tr-TR" dirty="0" smtClean="0"/>
              <a:t>Bu </a:t>
            </a:r>
            <a:r>
              <a:rPr lang="tr-TR" dirty="0"/>
              <a:t>ifade, Örnek 13’teki “Dünyadaki tüm hava yollarından bir uçuşu olan bir kadın var­dır.” ifadesinin ‘</a:t>
            </a:r>
            <a:r>
              <a:rPr lang="tr-TR" dirty="0" err="1"/>
              <a:t>değil’idir</a:t>
            </a:r>
            <a:r>
              <a:rPr lang="tr-TR" dirty="0"/>
              <a:t>. Yani ifademiz ¬</a:t>
            </a:r>
            <a:r>
              <a:rPr lang="tr-TR" dirty="0" err="1"/>
              <a:t>Ǝ</a:t>
            </a:r>
            <a:r>
              <a:rPr lang="tr-TR" i="1" dirty="0" err="1"/>
              <a:t>w</a:t>
            </a:r>
            <a:r>
              <a:rPr lang="tr-TR" dirty="0"/>
              <a:t> Ɐ</a:t>
            </a:r>
            <a:r>
              <a:rPr lang="tr-TR" i="1" dirty="0"/>
              <a:t>a</a:t>
            </a:r>
            <a:r>
              <a:rPr lang="tr-TR" dirty="0"/>
              <a:t> </a:t>
            </a:r>
            <a:r>
              <a:rPr lang="tr-TR" dirty="0" err="1"/>
              <a:t>Ǝ</a:t>
            </a:r>
            <a:r>
              <a:rPr lang="tr-TR" i="1" dirty="0" err="1"/>
              <a:t>f</a:t>
            </a:r>
            <a:r>
              <a:rPr lang="tr-TR" i="1" dirty="0"/>
              <a:t> (P(w, f)</a:t>
            </a:r>
            <a:r>
              <a:rPr lang="tr-TR" dirty="0"/>
              <a:t> ˄ </a:t>
            </a:r>
            <a:r>
              <a:rPr lang="tr-TR" i="1" dirty="0"/>
              <a:t>Q(f, a))</a:t>
            </a:r>
            <a:r>
              <a:rPr lang="tr-TR" dirty="0"/>
              <a:t> şeklinde gösterilebilir. (Burada </a:t>
            </a:r>
            <a:r>
              <a:rPr lang="tr-TR" i="1" dirty="0"/>
              <a:t>P(</a:t>
            </a:r>
            <a:r>
              <a:rPr lang="tr-TR" i="1" dirty="0" err="1"/>
              <a:t>w,f</a:t>
            </a:r>
            <a:r>
              <a:rPr lang="tr-TR" i="1" dirty="0"/>
              <a:t>) =</a:t>
            </a:r>
            <a:r>
              <a:rPr lang="tr-TR" dirty="0"/>
              <a:t> “</a:t>
            </a:r>
            <a:r>
              <a:rPr lang="tr-TR" i="1" dirty="0" err="1"/>
              <a:t>w</a:t>
            </a:r>
            <a:r>
              <a:rPr lang="tr-TR" dirty="0" err="1"/>
              <a:t>’nin</a:t>
            </a:r>
            <a:r>
              <a:rPr lang="tr-TR" dirty="0"/>
              <a:t>, </a:t>
            </a:r>
            <a:r>
              <a:rPr lang="tr-TR" i="1" dirty="0"/>
              <a:t>f</a:t>
            </a:r>
            <a:r>
              <a:rPr lang="tr-TR" dirty="0"/>
              <a:t> uçuşu var” ve </a:t>
            </a:r>
            <a:r>
              <a:rPr lang="tr-TR" i="1" dirty="0"/>
              <a:t>Q(f a</a:t>
            </a:r>
            <a:r>
              <a:rPr lang="tr-TR" dirty="0"/>
              <a:t>) = </a:t>
            </a:r>
            <a:r>
              <a:rPr lang="tr-TR" i="1" dirty="0"/>
              <a:t>“f, a</a:t>
            </a:r>
            <a:r>
              <a:rPr lang="tr-TR" dirty="0"/>
              <a:t>’daki bir uçuştur.). Ardışık niceleyiciler için ‘değil’ işaretini ilerletmek için Kesim 1.4, Tablo 2’deki niceleyicilere peş peşe De Morgan kuralını uygulayarak ve son adımda birleşme işlemi için ‘</a:t>
            </a:r>
            <a:r>
              <a:rPr lang="tr-TR" dirty="0" err="1"/>
              <a:t>değil’ini</a:t>
            </a:r>
            <a:r>
              <a:rPr lang="tr-TR" dirty="0"/>
              <a:t> alırken De Morgan kuralım kullanarak; aşağıdaki ifadelere denk ifadeler elde ederiz.</a:t>
            </a:r>
          </a:p>
          <a:p>
            <a:pPr marL="0" indent="0" algn="just">
              <a:buNone/>
            </a:pPr>
            <a:endParaRPr lang="tr-TR" dirty="0" smtClean="0">
              <a:solidFill>
                <a:srgbClr val="C00000"/>
              </a:solidFill>
            </a:endParaRPr>
          </a:p>
        </p:txBody>
      </p:sp>
    </p:spTree>
    <p:extLst>
      <p:ext uri="{BB962C8B-B14F-4D97-AF65-F5344CB8AC3E}">
        <p14:creationId xmlns:p14="http://schemas.microsoft.com/office/powerpoint/2010/main" val="214217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1.5. İç İçe Niteleyiciler – İç İçe Niceleyicilerin </a:t>
            </a:r>
            <a:r>
              <a:rPr lang="tr-TR" sz="4400" dirty="0" err="1">
                <a:solidFill>
                  <a:srgbClr val="002060"/>
                </a:solidFill>
              </a:rPr>
              <a:t>Değil’ini</a:t>
            </a:r>
            <a:r>
              <a:rPr lang="tr-TR" sz="4400" dirty="0">
                <a:solidFill>
                  <a:srgbClr val="002060"/>
                </a:solidFill>
              </a:rPr>
              <a:t> Almak</a:t>
            </a:r>
            <a:endParaRPr lang="tr-TR" dirty="0">
              <a:solidFill>
                <a:srgbClr val="002060"/>
              </a:solidFill>
            </a:endParaRPr>
          </a:p>
        </p:txBody>
      </p:sp>
      <p:sp>
        <p:nvSpPr>
          <p:cNvPr id="3" name="İçerik Yer Tutucusu 2"/>
          <p:cNvSpPr>
            <a:spLocks noGrp="1"/>
          </p:cNvSpPr>
          <p:nvPr>
            <p:ph idx="1"/>
          </p:nvPr>
        </p:nvSpPr>
        <p:spPr>
          <a:xfrm>
            <a:off x="1695326" y="1814513"/>
            <a:ext cx="10018714" cy="4839505"/>
          </a:xfrm>
        </p:spPr>
        <p:txBody>
          <a:bodyPr>
            <a:normAutofit/>
          </a:bodyPr>
          <a:lstStyle/>
          <a:p>
            <a:pPr marL="0" indent="0" algn="just">
              <a:buNone/>
            </a:pPr>
            <a:r>
              <a:rPr lang="tr-TR" dirty="0" smtClean="0">
                <a:solidFill>
                  <a:srgbClr val="C00000"/>
                </a:solidFill>
              </a:rPr>
              <a:t>Çözümün devamı:</a:t>
            </a:r>
          </a:p>
          <a:p>
            <a:pPr marL="0" indent="0">
              <a:buNone/>
            </a:pPr>
            <a:r>
              <a:rPr lang="tr-TR" dirty="0"/>
              <a:t>Ɐ</a:t>
            </a:r>
            <a:r>
              <a:rPr lang="tr-TR" i="1" dirty="0"/>
              <a:t>w</a:t>
            </a:r>
            <a:r>
              <a:rPr lang="tr-TR" dirty="0"/>
              <a:t> ¬ Ɐ</a:t>
            </a:r>
            <a:r>
              <a:rPr lang="tr-TR" i="1" dirty="0" err="1"/>
              <a:t>a</a:t>
            </a:r>
            <a:r>
              <a:rPr lang="tr-TR" dirty="0" err="1"/>
              <a:t>Ǝ</a:t>
            </a:r>
            <a:r>
              <a:rPr lang="tr-TR" i="1" dirty="0" err="1"/>
              <a:t>f</a:t>
            </a:r>
            <a:r>
              <a:rPr lang="tr-TR" dirty="0"/>
              <a:t>(P(</a:t>
            </a:r>
            <a:r>
              <a:rPr lang="tr-TR" i="1" dirty="0"/>
              <a:t>w</a:t>
            </a:r>
            <a:r>
              <a:rPr lang="tr-TR" dirty="0"/>
              <a:t>, </a:t>
            </a:r>
            <a:r>
              <a:rPr lang="tr-TR" i="1" dirty="0"/>
              <a:t>f</a:t>
            </a:r>
            <a:r>
              <a:rPr lang="tr-TR" dirty="0"/>
              <a:t>) ˄ Q(</a:t>
            </a:r>
            <a:r>
              <a:rPr lang="tr-TR" i="1" dirty="0"/>
              <a:t>f</a:t>
            </a:r>
            <a:r>
              <a:rPr lang="tr-TR" dirty="0"/>
              <a:t>, </a:t>
            </a:r>
            <a:r>
              <a:rPr lang="tr-TR" i="1" dirty="0"/>
              <a:t>a</a:t>
            </a:r>
            <a:r>
              <a:rPr lang="tr-TR" dirty="0"/>
              <a:t>))</a:t>
            </a:r>
            <a:r>
              <a:rPr lang="tr-TR" i="1" dirty="0"/>
              <a:t> ≡</a:t>
            </a:r>
            <a:r>
              <a:rPr lang="tr-TR" dirty="0"/>
              <a:t> Ɐ</a:t>
            </a:r>
            <a:r>
              <a:rPr lang="tr-TR" i="1" dirty="0" err="1"/>
              <a:t>w</a:t>
            </a:r>
            <a:r>
              <a:rPr lang="tr-TR" dirty="0" err="1"/>
              <a:t>Ǝ</a:t>
            </a:r>
            <a:r>
              <a:rPr lang="tr-TR" i="1" dirty="0" err="1"/>
              <a:t>a</a:t>
            </a:r>
            <a:r>
              <a:rPr lang="tr-TR" dirty="0"/>
              <a:t> ¬ </a:t>
            </a:r>
            <a:r>
              <a:rPr lang="tr-TR" dirty="0" err="1"/>
              <a:t>Ǝ</a:t>
            </a:r>
            <a:r>
              <a:rPr lang="tr-TR" i="1" dirty="0" err="1"/>
              <a:t>f</a:t>
            </a:r>
            <a:r>
              <a:rPr lang="tr-TR" dirty="0"/>
              <a:t>(P(</a:t>
            </a:r>
            <a:r>
              <a:rPr lang="tr-TR" i="1" dirty="0"/>
              <a:t>w</a:t>
            </a:r>
            <a:r>
              <a:rPr lang="tr-TR" dirty="0"/>
              <a:t>, </a:t>
            </a:r>
            <a:r>
              <a:rPr lang="tr-TR" i="1" dirty="0"/>
              <a:t>f</a:t>
            </a:r>
            <a:r>
              <a:rPr lang="tr-TR" dirty="0"/>
              <a:t>) ˄ </a:t>
            </a:r>
            <a:r>
              <a:rPr lang="tr-TR" i="1" dirty="0"/>
              <a:t>Q</a:t>
            </a:r>
            <a:r>
              <a:rPr lang="tr-TR" dirty="0"/>
              <a:t>(</a:t>
            </a:r>
            <a:r>
              <a:rPr lang="tr-TR" i="1" dirty="0"/>
              <a:t>f, a</a:t>
            </a:r>
            <a:r>
              <a:rPr lang="tr-TR" dirty="0"/>
              <a:t>))</a:t>
            </a:r>
          </a:p>
          <a:p>
            <a:pPr marL="0" indent="0">
              <a:buNone/>
            </a:pPr>
            <a:r>
              <a:rPr lang="tr-TR" i="1" dirty="0" smtClean="0"/>
              <a:t>								  ≡</a:t>
            </a:r>
            <a:r>
              <a:rPr lang="tr-TR" dirty="0" smtClean="0"/>
              <a:t> </a:t>
            </a:r>
            <a:r>
              <a:rPr lang="tr-TR" dirty="0"/>
              <a:t>Ɐ</a:t>
            </a:r>
            <a:r>
              <a:rPr lang="tr-TR" i="1" dirty="0" err="1"/>
              <a:t>w</a:t>
            </a:r>
            <a:r>
              <a:rPr lang="tr-TR" dirty="0" err="1"/>
              <a:t>Ǝ</a:t>
            </a:r>
            <a:r>
              <a:rPr lang="tr-TR" i="1" dirty="0" err="1"/>
              <a:t>a</a:t>
            </a:r>
            <a:r>
              <a:rPr lang="tr-TR" dirty="0" err="1"/>
              <a:t>Ɐ</a:t>
            </a:r>
            <a:r>
              <a:rPr lang="tr-TR" i="1" dirty="0" err="1"/>
              <a:t>f</a:t>
            </a:r>
            <a:r>
              <a:rPr lang="tr-TR" i="1" dirty="0"/>
              <a:t> </a:t>
            </a:r>
            <a:r>
              <a:rPr lang="tr-TR" dirty="0"/>
              <a:t>¬ (P(</a:t>
            </a:r>
            <a:r>
              <a:rPr lang="tr-TR" i="1" dirty="0"/>
              <a:t>w</a:t>
            </a:r>
            <a:r>
              <a:rPr lang="tr-TR" dirty="0"/>
              <a:t>, </a:t>
            </a:r>
            <a:r>
              <a:rPr lang="tr-TR" i="1" dirty="0"/>
              <a:t>f</a:t>
            </a:r>
            <a:r>
              <a:rPr lang="tr-TR" dirty="0"/>
              <a:t>) ˄ </a:t>
            </a:r>
            <a:r>
              <a:rPr lang="tr-TR" i="1" dirty="0"/>
              <a:t>Q</a:t>
            </a:r>
            <a:r>
              <a:rPr lang="tr-TR" dirty="0"/>
              <a:t>(</a:t>
            </a:r>
            <a:r>
              <a:rPr lang="tr-TR" i="1" dirty="0"/>
              <a:t>f, a</a:t>
            </a:r>
            <a:r>
              <a:rPr lang="tr-TR" dirty="0"/>
              <a:t>))</a:t>
            </a:r>
          </a:p>
          <a:p>
            <a:pPr marL="0" indent="0">
              <a:buNone/>
            </a:pPr>
            <a:r>
              <a:rPr lang="tr-TR" i="1" dirty="0" smtClean="0"/>
              <a:t>							        ≡</a:t>
            </a:r>
            <a:r>
              <a:rPr lang="tr-TR" dirty="0" smtClean="0"/>
              <a:t>  </a:t>
            </a:r>
            <a:r>
              <a:rPr lang="tr-TR" dirty="0"/>
              <a:t>Ɐ</a:t>
            </a:r>
            <a:r>
              <a:rPr lang="tr-TR" i="1" dirty="0" err="1"/>
              <a:t>w</a:t>
            </a:r>
            <a:r>
              <a:rPr lang="tr-TR" dirty="0" err="1"/>
              <a:t>Ǝ</a:t>
            </a:r>
            <a:r>
              <a:rPr lang="tr-TR" i="1" dirty="0" err="1"/>
              <a:t>a</a:t>
            </a:r>
            <a:r>
              <a:rPr lang="tr-TR" dirty="0" err="1"/>
              <a:t>Ɐ</a:t>
            </a:r>
            <a:r>
              <a:rPr lang="tr-TR" i="1" dirty="0" err="1"/>
              <a:t>f</a:t>
            </a:r>
            <a:r>
              <a:rPr lang="tr-TR" dirty="0"/>
              <a:t>(¬ P(</a:t>
            </a:r>
            <a:r>
              <a:rPr lang="tr-TR" i="1" dirty="0"/>
              <a:t>w</a:t>
            </a:r>
            <a:r>
              <a:rPr lang="tr-TR" dirty="0"/>
              <a:t>, </a:t>
            </a:r>
            <a:r>
              <a:rPr lang="tr-TR" i="1" dirty="0"/>
              <a:t>f</a:t>
            </a:r>
            <a:r>
              <a:rPr lang="tr-TR" dirty="0"/>
              <a:t>) ˅ ¬</a:t>
            </a:r>
            <a:r>
              <a:rPr lang="tr-TR" i="1" dirty="0"/>
              <a:t> Q</a:t>
            </a:r>
            <a:r>
              <a:rPr lang="tr-TR" dirty="0"/>
              <a:t>(</a:t>
            </a:r>
            <a:r>
              <a:rPr lang="tr-TR" i="1" dirty="0"/>
              <a:t>f, a</a:t>
            </a:r>
            <a:r>
              <a:rPr lang="tr-TR" dirty="0"/>
              <a:t>))</a:t>
            </a:r>
            <a:r>
              <a:rPr lang="tr-TR" i="1" dirty="0"/>
              <a:t>.</a:t>
            </a:r>
            <a:endParaRPr lang="tr-TR" dirty="0"/>
          </a:p>
          <a:p>
            <a:pPr marL="0" indent="0" algn="just">
              <a:buNone/>
            </a:pPr>
            <a:r>
              <a:rPr lang="tr-TR" dirty="0"/>
              <a:t>Son ifadede belirtilen “Tüm kadınlar için tüm uçuşların olduğu bir hava yolu vardır ki, bu kadın o uçuşu almamıştır veya uçuş bu hava yolunda değildir.”</a:t>
            </a:r>
          </a:p>
          <a:p>
            <a:pPr marL="0" indent="0" algn="just">
              <a:buNone/>
            </a:pPr>
            <a:endParaRPr lang="tr-TR" dirty="0" smtClean="0">
              <a:solidFill>
                <a:srgbClr val="C00000"/>
              </a:solidFill>
            </a:endParaRPr>
          </a:p>
        </p:txBody>
      </p:sp>
    </p:spTree>
    <p:extLst>
      <p:ext uri="{BB962C8B-B14F-4D97-AF65-F5344CB8AC3E}">
        <p14:creationId xmlns:p14="http://schemas.microsoft.com/office/powerpoint/2010/main" val="267164254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lstStyle/>
          <a:p>
            <a:r>
              <a:rPr lang="tr-TR" dirty="0" smtClean="0">
                <a:solidFill>
                  <a:srgbClr val="002060"/>
                </a:solidFill>
              </a:rPr>
              <a:t>İçerik </a:t>
            </a:r>
            <a:endParaRPr lang="tr-TR" dirty="0">
              <a:solidFill>
                <a:srgbClr val="002060"/>
              </a:solidFill>
            </a:endParaRPr>
          </a:p>
        </p:txBody>
      </p:sp>
      <p:sp>
        <p:nvSpPr>
          <p:cNvPr id="3" name="İçerik Yer Tutucusu 2"/>
          <p:cNvSpPr>
            <a:spLocks noGrp="1"/>
          </p:cNvSpPr>
          <p:nvPr>
            <p:ph idx="1"/>
          </p:nvPr>
        </p:nvSpPr>
        <p:spPr>
          <a:xfrm>
            <a:off x="1616832" y="1205948"/>
            <a:ext cx="10018713" cy="5433392"/>
          </a:xfrm>
        </p:spPr>
        <p:txBody>
          <a:bodyPr/>
          <a:lstStyle/>
          <a:p>
            <a:pPr marL="0" indent="0">
              <a:buNone/>
            </a:pPr>
            <a:r>
              <a:rPr lang="tr-TR" dirty="0" smtClean="0">
                <a:solidFill>
                  <a:schemeClr val="accent6">
                    <a:lumMod val="75000"/>
                  </a:schemeClr>
                </a:solidFill>
              </a:rPr>
              <a:t>1.1. </a:t>
            </a:r>
            <a:r>
              <a:rPr lang="tr-TR" dirty="0" smtClean="0"/>
              <a:t>Önermeli Mantık</a:t>
            </a:r>
          </a:p>
          <a:p>
            <a:pPr marL="0" indent="0">
              <a:buNone/>
            </a:pPr>
            <a:r>
              <a:rPr lang="tr-TR" dirty="0" smtClean="0">
                <a:solidFill>
                  <a:schemeClr val="accent6">
                    <a:lumMod val="75000"/>
                  </a:schemeClr>
                </a:solidFill>
              </a:rPr>
              <a:t>1.2</a:t>
            </a:r>
            <a:r>
              <a:rPr lang="tr-TR" dirty="0" smtClean="0">
                <a:solidFill>
                  <a:srgbClr val="C00000"/>
                </a:solidFill>
              </a:rPr>
              <a:t>. </a:t>
            </a:r>
            <a:r>
              <a:rPr lang="tr-TR" dirty="0" smtClean="0"/>
              <a:t>Önermeli Mantık Uygulamaları</a:t>
            </a:r>
          </a:p>
          <a:p>
            <a:pPr marL="0" indent="0">
              <a:buNone/>
            </a:pPr>
            <a:r>
              <a:rPr lang="tr-TR" dirty="0" smtClean="0">
                <a:solidFill>
                  <a:schemeClr val="accent6">
                    <a:lumMod val="75000"/>
                  </a:schemeClr>
                </a:solidFill>
              </a:rPr>
              <a:t>1.3. </a:t>
            </a:r>
            <a:r>
              <a:rPr lang="tr-TR" dirty="0" smtClean="0"/>
              <a:t>Önermeli Denklemler</a:t>
            </a:r>
          </a:p>
          <a:p>
            <a:pPr marL="0" indent="0">
              <a:buNone/>
            </a:pPr>
            <a:r>
              <a:rPr lang="tr-TR" dirty="0" smtClean="0">
                <a:solidFill>
                  <a:schemeClr val="accent6">
                    <a:lumMod val="75000"/>
                  </a:schemeClr>
                </a:solidFill>
              </a:rPr>
              <a:t>1.4. </a:t>
            </a:r>
            <a:r>
              <a:rPr lang="tr-TR" dirty="0" smtClean="0"/>
              <a:t>Yüklemler ve Niceleyiciler</a:t>
            </a:r>
          </a:p>
          <a:p>
            <a:pPr marL="0" indent="0">
              <a:buNone/>
            </a:pPr>
            <a:r>
              <a:rPr lang="tr-TR" dirty="0" smtClean="0">
                <a:solidFill>
                  <a:schemeClr val="accent6">
                    <a:lumMod val="75000"/>
                  </a:schemeClr>
                </a:solidFill>
              </a:rPr>
              <a:t>1.5. </a:t>
            </a:r>
            <a:r>
              <a:rPr lang="tr-TR" dirty="0" smtClean="0"/>
              <a:t>İç İçe Niceleyiciler</a:t>
            </a:r>
          </a:p>
          <a:p>
            <a:pPr marL="0" indent="0">
              <a:buNone/>
            </a:pPr>
            <a:r>
              <a:rPr lang="tr-TR" dirty="0" smtClean="0">
                <a:solidFill>
                  <a:schemeClr val="accent6">
                    <a:lumMod val="75000"/>
                  </a:schemeClr>
                </a:solidFill>
              </a:rPr>
              <a:t>1.6. </a:t>
            </a:r>
            <a:r>
              <a:rPr lang="tr-TR" dirty="0" smtClean="0">
                <a:solidFill>
                  <a:srgbClr val="C00000"/>
                </a:solidFill>
              </a:rPr>
              <a:t>Çıkarım Kuralları</a:t>
            </a:r>
          </a:p>
          <a:p>
            <a:pPr marL="0" indent="0">
              <a:buNone/>
            </a:pPr>
            <a:r>
              <a:rPr lang="tr-TR" dirty="0" smtClean="0">
                <a:solidFill>
                  <a:schemeClr val="accent6">
                    <a:lumMod val="75000"/>
                  </a:schemeClr>
                </a:solidFill>
              </a:rPr>
              <a:t>1.7. </a:t>
            </a:r>
            <a:r>
              <a:rPr lang="tr-TR" dirty="0" smtClean="0"/>
              <a:t>İspatlara Giriş</a:t>
            </a:r>
          </a:p>
          <a:p>
            <a:pPr marL="0" indent="0">
              <a:buNone/>
            </a:pPr>
            <a:r>
              <a:rPr lang="tr-TR" dirty="0" smtClean="0">
                <a:solidFill>
                  <a:schemeClr val="accent6">
                    <a:lumMod val="75000"/>
                  </a:schemeClr>
                </a:solidFill>
              </a:rPr>
              <a:t>1.8. </a:t>
            </a:r>
            <a:r>
              <a:rPr lang="tr-TR" dirty="0" smtClean="0"/>
              <a:t>İspat Yöntemleri ve Stratejisi</a:t>
            </a:r>
            <a:endParaRPr lang="tr-TR" dirty="0"/>
          </a:p>
        </p:txBody>
      </p:sp>
    </p:spTree>
    <p:extLst>
      <p:ext uri="{BB962C8B-B14F-4D97-AF65-F5344CB8AC3E}">
        <p14:creationId xmlns:p14="http://schemas.microsoft.com/office/powerpoint/2010/main" val="73152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p:cTn id="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1.6. Çıkarım Kuralları</a:t>
            </a:r>
            <a:endParaRPr lang="tr-TR" dirty="0">
              <a:solidFill>
                <a:srgbClr val="002060"/>
              </a:solidFill>
            </a:endParaRPr>
          </a:p>
        </p:txBody>
      </p:sp>
      <p:sp>
        <p:nvSpPr>
          <p:cNvPr id="3" name="İçerik Yer Tutucusu 2"/>
          <p:cNvSpPr>
            <a:spLocks noGrp="1"/>
          </p:cNvSpPr>
          <p:nvPr>
            <p:ph idx="1"/>
          </p:nvPr>
        </p:nvSpPr>
        <p:spPr>
          <a:xfrm>
            <a:off x="1695326" y="1357313"/>
            <a:ext cx="10018714" cy="4839505"/>
          </a:xfrm>
        </p:spPr>
        <p:txBody>
          <a:bodyPr>
            <a:normAutofit/>
          </a:bodyPr>
          <a:lstStyle/>
          <a:p>
            <a:pPr marL="0" indent="0" algn="just">
              <a:buNone/>
            </a:pPr>
            <a:r>
              <a:rPr lang="tr-TR" dirty="0"/>
              <a:t>Matematikteki ispatlar matematik­sel ifadelerin doğruluğunu inşa eden geçerli kanıtlardır. </a:t>
            </a:r>
            <a:r>
              <a:rPr lang="tr-TR" b="1" dirty="0" smtClean="0"/>
              <a:t>İfade</a:t>
            </a:r>
            <a:r>
              <a:rPr lang="tr-TR" dirty="0" smtClean="0"/>
              <a:t>, </a:t>
            </a:r>
            <a:r>
              <a:rPr lang="tr-TR" dirty="0"/>
              <a:t>bir sonuçla sonlanan ifadeler </a:t>
            </a:r>
            <a:r>
              <a:rPr lang="tr-TR" dirty="0" smtClean="0"/>
              <a:t>dizisidir.</a:t>
            </a:r>
          </a:p>
          <a:p>
            <a:pPr marL="0" indent="0" algn="just">
              <a:buNone/>
            </a:pPr>
            <a:r>
              <a:rPr lang="tr-TR" b="1" dirty="0" smtClean="0"/>
              <a:t>Geçerlilik </a:t>
            </a:r>
            <a:r>
              <a:rPr lang="tr-TR" dirty="0" smtClean="0"/>
              <a:t>ise sonuç </a:t>
            </a:r>
            <a:r>
              <a:rPr lang="tr-TR" dirty="0"/>
              <a:t>veya son ifadenin </a:t>
            </a:r>
            <a:r>
              <a:rPr lang="tr-TR" b="1" dirty="0"/>
              <a:t>ön koşullar </a:t>
            </a:r>
            <a:r>
              <a:rPr lang="tr-TR" dirty="0"/>
              <a:t>veya önceki ifadelerin doğruluğundan gelmesi </a:t>
            </a:r>
            <a:r>
              <a:rPr lang="tr-TR" dirty="0" smtClean="0"/>
              <a:t>gerektiğidir.</a:t>
            </a:r>
          </a:p>
          <a:p>
            <a:pPr marL="0" indent="0" algn="just">
              <a:buNone/>
            </a:pPr>
            <a:r>
              <a:rPr lang="tr-TR" dirty="0"/>
              <a:t>Başka bir deyişle, bu ifadenin geçer­li olması ancak ve ancak bütün ön koşulların doğru, sonucun yanlış olamayacağı durumlarda mümkündür</a:t>
            </a:r>
            <a:r>
              <a:rPr lang="tr-TR" dirty="0" smtClean="0"/>
              <a:t>.</a:t>
            </a:r>
          </a:p>
          <a:p>
            <a:pPr marL="0" indent="0" algn="just">
              <a:buNone/>
            </a:pPr>
            <a:r>
              <a:rPr lang="tr-TR" dirty="0"/>
              <a:t>Elimizdeki ifadelerden yeni ifadeler elde etmek için geçerli ifadeleri inşa eden şablonlar olan çıkarım </a:t>
            </a:r>
            <a:r>
              <a:rPr lang="tr-TR" dirty="0" smtClean="0"/>
              <a:t>kuralları kullanılır. Çıkarım </a:t>
            </a:r>
            <a:r>
              <a:rPr lang="tr-TR" dirty="0"/>
              <a:t>kuralları doğru ifadeleri elde etmek için kullanılan temel </a:t>
            </a:r>
            <a:r>
              <a:rPr lang="tr-TR" dirty="0" smtClean="0"/>
              <a:t>araçlardır. </a:t>
            </a:r>
            <a:endParaRPr lang="tr-TR" dirty="0"/>
          </a:p>
        </p:txBody>
      </p:sp>
    </p:spTree>
    <p:extLst>
      <p:ext uri="{BB962C8B-B14F-4D97-AF65-F5344CB8AC3E}">
        <p14:creationId xmlns:p14="http://schemas.microsoft.com/office/powerpoint/2010/main" val="217586782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 Önerme Mantığında Geçerli İfadeler</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lnSpcReduction="10000"/>
          </a:bodyPr>
          <a:lstStyle/>
          <a:p>
            <a:pPr marL="0" indent="0" algn="just">
              <a:buNone/>
            </a:pPr>
            <a:r>
              <a:rPr lang="tr-TR" dirty="0"/>
              <a:t>Önermeler içeren aşağıdaki bir ifadeler bütününü ele alalım (tanım gereği, bir önermeler dizi­sidir)</a:t>
            </a:r>
          </a:p>
          <a:p>
            <a:pPr algn="just"/>
            <a:r>
              <a:rPr lang="tr-TR" dirty="0"/>
              <a:t>“Geçerli şifreniz varsa iletişim ağma giriş yapabilirsiniz.”</a:t>
            </a:r>
          </a:p>
          <a:p>
            <a:pPr algn="just"/>
            <a:r>
              <a:rPr lang="tr-TR" dirty="0"/>
              <a:t>“Geçerli bir şifreniz var.”</a:t>
            </a:r>
          </a:p>
          <a:p>
            <a:pPr algn="just"/>
            <a:r>
              <a:rPr lang="tr-TR" dirty="0"/>
              <a:t>Bundan dolayı,</a:t>
            </a:r>
          </a:p>
          <a:p>
            <a:pPr algn="just"/>
            <a:r>
              <a:rPr lang="tr-TR" dirty="0"/>
              <a:t>“İletişim ağma giriş yapabilirsiniz.</a:t>
            </a:r>
          </a:p>
          <a:p>
            <a:pPr marL="0" indent="0" algn="just">
              <a:buNone/>
            </a:pPr>
            <a:r>
              <a:rPr lang="tr-TR" dirty="0"/>
              <a:t>Bu ifadeler bütününün doğru olup olmadığını belirlemek istiyoruz. Başka bir deyişle, “İle­tişim ağma giriş yapabilirsiniz” sonucunun “Geçerli şifreniz varsa iletişim ağma giriş yapabi­lirsiniz” ve “Geçerli bir şifreniz var” ifadelerinin her ikisi doğru iken doğru olup olmadığını belirlemek istiyoruz. </a:t>
            </a:r>
          </a:p>
        </p:txBody>
      </p:sp>
    </p:spTree>
    <p:extLst>
      <p:ext uri="{BB962C8B-B14F-4D97-AF65-F5344CB8AC3E}">
        <p14:creationId xmlns:p14="http://schemas.microsoft.com/office/powerpoint/2010/main" val="20545121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1.6. Çıkarım Kuralları  - Önerme </a:t>
            </a:r>
            <a:r>
              <a:rPr lang="tr-TR" sz="4400" dirty="0">
                <a:solidFill>
                  <a:srgbClr val="002060"/>
                </a:solidFill>
              </a:rPr>
              <a:t>Mantığında Geçerli İfadeler</a:t>
            </a:r>
          </a:p>
        </p:txBody>
      </p:sp>
      <p:sp>
        <p:nvSpPr>
          <p:cNvPr id="3" name="İçerik Yer Tutucusu 2"/>
          <p:cNvSpPr>
            <a:spLocks noGrp="1"/>
          </p:cNvSpPr>
          <p:nvPr>
            <p:ph idx="1"/>
          </p:nvPr>
        </p:nvSpPr>
        <p:spPr>
          <a:xfrm>
            <a:off x="1695326" y="1357313"/>
            <a:ext cx="10018714" cy="4839505"/>
          </a:xfrm>
        </p:spPr>
        <p:txBody>
          <a:bodyPr>
            <a:normAutofit fontScale="92500" lnSpcReduction="10000"/>
          </a:bodyPr>
          <a:lstStyle/>
          <a:p>
            <a:pPr marL="0" indent="0" algn="just">
              <a:buNone/>
            </a:pPr>
            <a:endParaRPr lang="tr-TR" dirty="0" smtClean="0"/>
          </a:p>
          <a:p>
            <a:pPr marL="0" indent="0" algn="just">
              <a:buNone/>
            </a:pPr>
            <a:endParaRPr lang="tr-TR" dirty="0" smtClean="0"/>
          </a:p>
          <a:p>
            <a:pPr marL="0" indent="0" algn="just">
              <a:buNone/>
            </a:pPr>
            <a:r>
              <a:rPr lang="tr-TR" dirty="0" smtClean="0"/>
              <a:t>Özellikle </a:t>
            </a:r>
            <a:r>
              <a:rPr lang="tr-TR" dirty="0"/>
              <a:t>bu ifadenin geçerliliğini tartışmadan önce, biçimine bakacağız. p’nin “Geçerli bir şifreniz var” ifadesini temsil ettiğini ve </a:t>
            </a:r>
            <a:r>
              <a:rPr lang="tr-TR" i="1" dirty="0" err="1"/>
              <a:t>q</a:t>
            </a:r>
            <a:r>
              <a:rPr lang="tr-TR" dirty="0" err="1"/>
              <a:t>’nun</a:t>
            </a:r>
            <a:r>
              <a:rPr lang="tr-TR" dirty="0"/>
              <a:t> da “İletişim ağına giriş yapabilirsiniz” ifadesini temsil ettiğini kullanalım</a:t>
            </a:r>
            <a:r>
              <a:rPr lang="tr-TR" dirty="0" smtClean="0"/>
              <a:t>.</a:t>
            </a:r>
          </a:p>
          <a:p>
            <a:pPr marL="0" indent="0" algn="just">
              <a:buNone/>
            </a:pPr>
            <a:r>
              <a:rPr lang="tr-TR" dirty="0"/>
              <a:t>Bu takdirde, ifade şu şekli </a:t>
            </a:r>
            <a:r>
              <a:rPr lang="tr-TR" dirty="0" smtClean="0"/>
              <a:t>alır:</a:t>
            </a:r>
          </a:p>
          <a:p>
            <a:pPr marL="0" indent="0" algn="ctr">
              <a:buNone/>
            </a:pPr>
            <a:r>
              <a:rPr lang="tr-TR" i="1" dirty="0" smtClean="0"/>
              <a:t>        p</a:t>
            </a:r>
            <a:r>
              <a:rPr lang="tr-TR" dirty="0" smtClean="0"/>
              <a:t> </a:t>
            </a:r>
            <a:r>
              <a:rPr lang="tr-TR" dirty="0">
                <a:sym typeface="Wingdings" panose="05000000000000000000" pitchFamily="2" charset="2"/>
              </a:rPr>
              <a:t></a:t>
            </a:r>
            <a:r>
              <a:rPr lang="tr-TR" dirty="0"/>
              <a:t> </a:t>
            </a:r>
            <a:r>
              <a:rPr lang="tr-TR" i="1" dirty="0" smtClean="0"/>
              <a:t>q</a:t>
            </a:r>
          </a:p>
          <a:p>
            <a:pPr marL="0" indent="0" algn="ctr">
              <a:buNone/>
            </a:pPr>
            <a:r>
              <a:rPr lang="tr-TR" i="1" dirty="0" smtClean="0"/>
              <a:t>p</a:t>
            </a:r>
          </a:p>
          <a:p>
            <a:pPr marL="0" indent="0" algn="ctr">
              <a:buNone/>
            </a:pPr>
            <a:r>
              <a:rPr lang="tr-TR" dirty="0"/>
              <a:t>∴  </a:t>
            </a:r>
            <a:r>
              <a:rPr lang="tr-TR" i="1" dirty="0" smtClean="0"/>
              <a:t>q</a:t>
            </a:r>
            <a:endParaRPr lang="tr-TR" dirty="0"/>
          </a:p>
          <a:p>
            <a:pPr marL="0" indent="0" algn="just">
              <a:buNone/>
            </a:pPr>
            <a:r>
              <a:rPr lang="tr-TR" dirty="0"/>
              <a:t>burada ∴ sembolü “bundan dolayı” anlamına gelmektedir, </a:t>
            </a:r>
            <a:r>
              <a:rPr lang="tr-TR" i="1" dirty="0"/>
              <a:t>p ve q</a:t>
            </a:r>
            <a:r>
              <a:rPr lang="tr-TR" dirty="0"/>
              <a:t> önerme değişkenleri olduğu zaman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ifadesinin bir </a:t>
            </a:r>
            <a:r>
              <a:rPr lang="tr-TR" dirty="0" err="1"/>
              <a:t>totoloji</a:t>
            </a:r>
            <a:r>
              <a:rPr lang="tr-TR" dirty="0"/>
              <a:t> olduğunu </a:t>
            </a:r>
            <a:r>
              <a:rPr lang="tr-TR" dirty="0" smtClean="0"/>
              <a:t>biliyoruz.</a:t>
            </a:r>
            <a:endParaRPr lang="tr-TR" i="1" dirty="0" smtClean="0"/>
          </a:p>
          <a:p>
            <a:pPr marL="0" indent="0" algn="just">
              <a:buNone/>
            </a:pPr>
            <a:endParaRPr lang="tr-TR" dirty="0"/>
          </a:p>
          <a:p>
            <a:pPr marL="0" indent="0" algn="just">
              <a:buNone/>
            </a:pPr>
            <a:endParaRPr lang="tr-TR" dirty="0"/>
          </a:p>
        </p:txBody>
      </p:sp>
      <p:cxnSp>
        <p:nvCxnSpPr>
          <p:cNvPr id="11" name="Düz Bağlayıcı 10"/>
          <p:cNvCxnSpPr/>
          <p:nvPr/>
        </p:nvCxnSpPr>
        <p:spPr>
          <a:xfrm>
            <a:off x="6595938" y="4211638"/>
            <a:ext cx="5314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21058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1.6. Çıkarım Kuralları - </a:t>
            </a:r>
            <a:r>
              <a:rPr lang="tr-TR" sz="4400" dirty="0">
                <a:solidFill>
                  <a:srgbClr val="002060"/>
                </a:solidFill>
              </a:rPr>
              <a:t>Önerme Mantığında Geçerli İfadeler</a:t>
            </a:r>
          </a:p>
        </p:txBody>
      </p:sp>
      <p:sp>
        <p:nvSpPr>
          <p:cNvPr id="3" name="İçerik Yer Tutucusu 2"/>
          <p:cNvSpPr>
            <a:spLocks noGrp="1"/>
          </p:cNvSpPr>
          <p:nvPr>
            <p:ph idx="1"/>
          </p:nvPr>
        </p:nvSpPr>
        <p:spPr>
          <a:xfrm>
            <a:off x="1695326" y="1357313"/>
            <a:ext cx="10018714" cy="4839505"/>
          </a:xfrm>
        </p:spPr>
        <p:txBody>
          <a:bodyPr>
            <a:normAutofit/>
          </a:bodyPr>
          <a:lstStyle/>
          <a:p>
            <a:pPr marL="0" indent="0" algn="just">
              <a:buNone/>
            </a:pPr>
            <a:endParaRPr lang="tr-TR" dirty="0" smtClean="0"/>
          </a:p>
          <a:p>
            <a:pPr marL="0" indent="0" algn="just">
              <a:buNone/>
            </a:pPr>
            <a:r>
              <a:rPr lang="tr-TR" dirty="0" smtClean="0"/>
              <a:t>Özellikle</a:t>
            </a:r>
            <a:r>
              <a:rPr lang="tr-TR" dirty="0"/>
              <a:t>,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ve </a:t>
            </a:r>
            <a:r>
              <a:rPr lang="tr-TR" i="1" dirty="0"/>
              <a:t>p</a:t>
            </a:r>
            <a:r>
              <a:rPr lang="tr-TR" dirty="0"/>
              <a:t> önermelerinin her ikisi de doğru olduğu zaman, </a:t>
            </a:r>
            <a:r>
              <a:rPr lang="tr-TR" dirty="0" err="1"/>
              <a:t>q’nun</a:t>
            </a:r>
            <a:r>
              <a:rPr lang="tr-TR" dirty="0"/>
              <a:t> da doğru ol­ması gerektiğini biliyoruz. Bu tip ifadenin </a:t>
            </a:r>
            <a:r>
              <a:rPr lang="tr-TR" b="1" dirty="0"/>
              <a:t>geçerli </a:t>
            </a:r>
            <a:r>
              <a:rPr lang="tr-TR" dirty="0"/>
              <a:t>olduğunu söyleriz çünkü ifadenin ön koşulla­rı ne zaman doğru olsa (sonuç hariç ifadedeki bütün ifadeler) sonuç da doğru olmak zorundadır</a:t>
            </a:r>
            <a:r>
              <a:rPr lang="tr-TR" dirty="0" smtClean="0"/>
              <a:t>.</a:t>
            </a:r>
          </a:p>
          <a:p>
            <a:pPr marL="0" indent="0" algn="just">
              <a:buNone/>
            </a:pPr>
            <a:r>
              <a:rPr lang="tr-TR" dirty="0"/>
              <a:t>Şimdi hem “Geçerli şifreniz varsa iletişim </a:t>
            </a:r>
            <a:r>
              <a:rPr lang="tr-TR" dirty="0" smtClean="0"/>
              <a:t>ağına </a:t>
            </a:r>
            <a:r>
              <a:rPr lang="tr-TR" dirty="0"/>
              <a:t>giriş yapabilirsiniz” ve hem de “Geçerli bir şifreniz var” ifadelerinin doğru olduğunu farz edelim, </a:t>
            </a:r>
            <a:r>
              <a:rPr lang="tr-TR" i="1" dirty="0"/>
              <a:t>p</a:t>
            </a:r>
            <a:r>
              <a:rPr lang="tr-TR" dirty="0"/>
              <a:t> yerine “Geçerli bir şifreniz var” ve </a:t>
            </a:r>
            <a:r>
              <a:rPr lang="tr-TR" i="1" dirty="0"/>
              <a:t>q </a:t>
            </a:r>
            <a:r>
              <a:rPr lang="tr-TR" dirty="0"/>
              <a:t>yerine de “İletişim ağma giriş yapabilirsiniz” koyarsak, bu ifadeler bizi şu “İletişim ağına giriş yapabilirsiniz” doğru bir ifadedir sonucuna gereklilik ilkesinden dolayı götürür</a:t>
            </a:r>
            <a:r>
              <a:rPr lang="tr-TR" dirty="0" smtClean="0"/>
              <a:t>.</a:t>
            </a:r>
            <a:endParaRPr lang="tr-TR" dirty="0"/>
          </a:p>
        </p:txBody>
      </p:sp>
    </p:spTree>
    <p:extLst>
      <p:ext uri="{BB962C8B-B14F-4D97-AF65-F5344CB8AC3E}">
        <p14:creationId xmlns:p14="http://schemas.microsoft.com/office/powerpoint/2010/main" val="42520984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a:solidFill>
                  <a:srgbClr val="002060"/>
                </a:solidFill>
              </a:rPr>
              <a:t>1.6. Çıkarım Kuralları - Önerme Mantığında Geçerli İfadeler</a:t>
            </a:r>
          </a:p>
        </p:txBody>
      </p:sp>
      <p:sp>
        <p:nvSpPr>
          <p:cNvPr id="3" name="İçerik Yer Tutucusu 2"/>
          <p:cNvSpPr>
            <a:spLocks noGrp="1"/>
          </p:cNvSpPr>
          <p:nvPr>
            <p:ph idx="1"/>
          </p:nvPr>
        </p:nvSpPr>
        <p:spPr>
          <a:xfrm>
            <a:off x="1695326" y="1537252"/>
            <a:ext cx="10018714" cy="5500687"/>
          </a:xfrm>
        </p:spPr>
        <p:txBody>
          <a:bodyPr>
            <a:normAutofit lnSpcReduction="10000"/>
          </a:bodyPr>
          <a:lstStyle/>
          <a:p>
            <a:pPr marL="0" indent="0" algn="just">
              <a:buNone/>
            </a:pPr>
            <a:endParaRPr lang="tr-TR" dirty="0" smtClean="0"/>
          </a:p>
          <a:p>
            <a:pPr marL="0" indent="0" algn="just">
              <a:buNone/>
            </a:pPr>
            <a:endParaRPr lang="tr-TR" dirty="0" smtClean="0"/>
          </a:p>
          <a:p>
            <a:pPr marL="0" indent="0" algn="just">
              <a:buNone/>
            </a:pPr>
            <a:r>
              <a:rPr lang="tr-TR" dirty="0" smtClean="0"/>
              <a:t>Bu </a:t>
            </a:r>
            <a:r>
              <a:rPr lang="tr-TR" dirty="0"/>
              <a:t>ifade </a:t>
            </a:r>
            <a:r>
              <a:rPr lang="tr-TR" b="1" dirty="0"/>
              <a:t>geçerlidir </a:t>
            </a:r>
            <a:r>
              <a:rPr lang="tr-TR" dirty="0"/>
              <a:t>çünkü biçimi geçerlidir. Dikkat ediniz ki ne zaman </a:t>
            </a:r>
            <a:r>
              <a:rPr lang="tr-TR" i="1" dirty="0"/>
              <a:t>p</a:t>
            </a:r>
            <a:r>
              <a:rPr lang="tr-TR" dirty="0"/>
              <a:t> ve </a:t>
            </a:r>
            <a:r>
              <a:rPr lang="tr-TR" i="1" dirty="0" err="1"/>
              <a:t>q</a:t>
            </a:r>
            <a:r>
              <a:rPr lang="tr-TR" dirty="0" err="1"/>
              <a:t>’yu</a:t>
            </a:r>
            <a:r>
              <a:rPr lang="tr-TR" dirty="0"/>
              <a:t> ve </a:t>
            </a:r>
            <a:r>
              <a:rPr lang="tr-TR" i="1" dirty="0"/>
              <a:t>p</a:t>
            </a:r>
            <a:r>
              <a:rPr lang="tr-TR" dirty="0"/>
              <a:t> doğru önermeleri ile değiştirirsek bu takdirde </a:t>
            </a:r>
            <a:r>
              <a:rPr lang="tr-TR" i="1" dirty="0"/>
              <a:t>q</a:t>
            </a:r>
            <a:r>
              <a:rPr lang="tr-TR" dirty="0"/>
              <a:t> da doğru olmak zorundadır</a:t>
            </a:r>
            <a:r>
              <a:rPr lang="tr-TR" dirty="0" smtClean="0"/>
              <a:t>.</a:t>
            </a:r>
            <a:r>
              <a:rPr lang="tr-TR" dirty="0"/>
              <a:t> Bu ifadedeki </a:t>
            </a:r>
            <a:r>
              <a:rPr lang="tr-TR" i="1" dirty="0"/>
              <a:t>p</a:t>
            </a:r>
            <a:r>
              <a:rPr lang="tr-TR" dirty="0"/>
              <a:t> ve </a:t>
            </a:r>
            <a:r>
              <a:rPr lang="tr-TR" i="1" dirty="0" err="1"/>
              <a:t>q</a:t>
            </a:r>
            <a:r>
              <a:rPr lang="tr-TR" dirty="0" err="1"/>
              <a:t>’yu</a:t>
            </a:r>
            <a:r>
              <a:rPr lang="tr-TR" dirty="0"/>
              <a:t> doğru olmayan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önermeleriyle yer değiştirirsek ne olur? Ör­neğin, farz edelim ki </a:t>
            </a:r>
            <a:r>
              <a:rPr lang="tr-TR" i="1" dirty="0"/>
              <a:t>p</a:t>
            </a:r>
            <a:r>
              <a:rPr lang="tr-TR" dirty="0"/>
              <a:t> “İletişim ağına erişiminiz var” ve </a:t>
            </a:r>
            <a:r>
              <a:rPr lang="tr-TR" i="1" dirty="0"/>
              <a:t>q</a:t>
            </a:r>
            <a:r>
              <a:rPr lang="tr-TR" dirty="0"/>
              <a:t> da “Notunuzu değiştirebilirsiniz” önermelerini temsil etsinler ve </a:t>
            </a:r>
            <a:r>
              <a:rPr lang="tr-TR" i="1" dirty="0"/>
              <a:t>p</a:t>
            </a:r>
            <a:r>
              <a:rPr lang="tr-TR" dirty="0"/>
              <a:t>’nin doğru fakat </a:t>
            </a:r>
            <a:r>
              <a:rPr lang="tr-TR" i="1" dirty="0"/>
              <a:t>p</a:t>
            </a:r>
            <a:r>
              <a:rPr lang="tr-TR" dirty="0"/>
              <a:t> </a:t>
            </a:r>
            <a:r>
              <a:rPr lang="tr-TR" dirty="0">
                <a:sym typeface="Wingdings" panose="05000000000000000000" pitchFamily="2" charset="2"/>
              </a:rPr>
              <a:t></a:t>
            </a:r>
            <a:r>
              <a:rPr lang="tr-TR" dirty="0"/>
              <a:t> </a:t>
            </a:r>
            <a:r>
              <a:rPr lang="tr-TR" i="1" dirty="0" err="1"/>
              <a:t>q</a:t>
            </a:r>
            <a:r>
              <a:rPr lang="tr-TR" dirty="0" err="1"/>
              <a:t>’nun</a:t>
            </a:r>
            <a:r>
              <a:rPr lang="tr-TR" dirty="0"/>
              <a:t> yanlış olduğunu farz edelim</a:t>
            </a:r>
            <a:r>
              <a:rPr lang="tr-TR" dirty="0" smtClean="0"/>
              <a:t>.</a:t>
            </a:r>
          </a:p>
          <a:p>
            <a:pPr marL="0" indent="0" algn="just">
              <a:buNone/>
            </a:pPr>
            <a:r>
              <a:rPr lang="tr-TR" dirty="0"/>
              <a:t>Bu ifadeleri </a:t>
            </a:r>
            <a:r>
              <a:rPr lang="tr-TR" i="1" dirty="0"/>
              <a:t>p </a:t>
            </a:r>
            <a:r>
              <a:rPr lang="tr-TR" dirty="0"/>
              <a:t>ve</a:t>
            </a:r>
            <a:r>
              <a:rPr lang="tr-TR" i="1" dirty="0"/>
              <a:t> q</a:t>
            </a:r>
            <a:r>
              <a:rPr lang="tr-TR" dirty="0"/>
              <a:t> ifadesinde yerine koyarsak ifade şu şekli alır:</a:t>
            </a:r>
          </a:p>
          <a:p>
            <a:pPr marL="0" indent="0" algn="just">
              <a:buNone/>
            </a:pPr>
            <a:r>
              <a:rPr lang="tr-TR" dirty="0"/>
              <a:t>“İletişim ağına erişiminiz varsa, notunuzu değiştirebilirsiniz</a:t>
            </a:r>
            <a:r>
              <a:rPr lang="tr-TR" dirty="0" smtClean="0"/>
              <a:t>.”</a:t>
            </a:r>
          </a:p>
          <a:p>
            <a:pPr marL="0" indent="0" algn="just">
              <a:buNone/>
            </a:pPr>
            <a:r>
              <a:rPr lang="tr-TR" dirty="0"/>
              <a:t>“İletişim ağına erişiminiz </a:t>
            </a:r>
            <a:r>
              <a:rPr lang="tr-TR" dirty="0" smtClean="0"/>
              <a:t>var.”</a:t>
            </a:r>
          </a:p>
          <a:p>
            <a:pPr marL="0" indent="0" algn="just">
              <a:buNone/>
            </a:pPr>
            <a:r>
              <a:rPr lang="tr-TR" dirty="0"/>
              <a:t> </a:t>
            </a:r>
            <a:r>
              <a:rPr lang="tr-TR" dirty="0" smtClean="0"/>
              <a:t>∴ </a:t>
            </a:r>
            <a:r>
              <a:rPr lang="tr-TR" dirty="0"/>
              <a:t>“Notunuzu değiştirebilirsiniz.”</a:t>
            </a:r>
          </a:p>
          <a:p>
            <a:pPr marL="0" indent="0" algn="just">
              <a:buNone/>
            </a:pPr>
            <a:endParaRPr lang="tr-TR" dirty="0" smtClean="0"/>
          </a:p>
          <a:p>
            <a:pPr marL="0" indent="0" algn="just">
              <a:buNone/>
            </a:pPr>
            <a:endParaRPr lang="tr-TR" dirty="0"/>
          </a:p>
          <a:p>
            <a:pPr marL="0" indent="0" algn="just">
              <a:buNone/>
            </a:pPr>
            <a:endParaRPr lang="tr-TR" dirty="0"/>
          </a:p>
        </p:txBody>
      </p:sp>
      <p:cxnSp>
        <p:nvCxnSpPr>
          <p:cNvPr id="10" name="Düz Bağlayıcı 9"/>
          <p:cNvCxnSpPr/>
          <p:nvPr/>
        </p:nvCxnSpPr>
        <p:spPr>
          <a:xfrm>
            <a:off x="1695326" y="5715001"/>
            <a:ext cx="8629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05322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 Önerme Mantığında Geçerli İfadeler</a:t>
            </a:r>
            <a:endParaRPr lang="tr-TR" dirty="0">
              <a:solidFill>
                <a:srgbClr val="002060"/>
              </a:solidFill>
            </a:endParaRPr>
          </a:p>
        </p:txBody>
      </p:sp>
      <p:sp>
        <p:nvSpPr>
          <p:cNvPr id="4" name="Metin kutusu 3"/>
          <p:cNvSpPr txBox="1"/>
          <p:nvPr/>
        </p:nvSpPr>
        <p:spPr>
          <a:xfrm>
            <a:off x="1709614" y="2579716"/>
            <a:ext cx="10018714" cy="2000548"/>
          </a:xfrm>
          <a:prstGeom prst="rect">
            <a:avLst/>
          </a:prstGeom>
          <a:solidFill>
            <a:schemeClr val="bg2">
              <a:lumMod val="50000"/>
            </a:schemeClr>
          </a:solidFill>
        </p:spPr>
        <p:txBody>
          <a:bodyPr wrap="square" rtlCol="0">
            <a:spAutoFit/>
          </a:bodyPr>
          <a:lstStyle/>
          <a:p>
            <a:pPr algn="just"/>
            <a:r>
              <a:rPr lang="tr-TR" sz="2000" dirty="0" smtClean="0">
                <a:ln w="0"/>
                <a:solidFill>
                  <a:schemeClr val="bg1"/>
                </a:solidFill>
              </a:rPr>
              <a:t>Tanım 1</a:t>
            </a:r>
            <a:r>
              <a:rPr lang="tr-TR" sz="2400" dirty="0" smtClean="0">
                <a:ln w="0"/>
                <a:solidFill>
                  <a:schemeClr val="bg1"/>
                </a:solidFill>
              </a:rPr>
              <a:t>:</a:t>
            </a:r>
            <a:r>
              <a:rPr lang="tr-TR" sz="2000" b="1" dirty="0"/>
              <a:t> </a:t>
            </a:r>
            <a:r>
              <a:rPr lang="tr-TR" sz="2000" dirty="0" smtClean="0"/>
              <a:t>Bir</a:t>
            </a:r>
            <a:r>
              <a:rPr lang="tr-TR" sz="2000" i="1" dirty="0" smtClean="0"/>
              <a:t> </a:t>
            </a:r>
            <a:r>
              <a:rPr lang="tr-TR" sz="2000" i="1" dirty="0"/>
              <a:t>ifade</a:t>
            </a:r>
            <a:r>
              <a:rPr lang="tr-TR" sz="2000" dirty="0"/>
              <a:t> önerme mantığında bir önermeler dizisidir. Bir ifadede son önerme hariç bütün elemanlar </a:t>
            </a:r>
            <a:r>
              <a:rPr lang="tr-TR" sz="2000" i="1" dirty="0"/>
              <a:t>ön koşullar</a:t>
            </a:r>
            <a:r>
              <a:rPr lang="tr-TR" sz="2000" dirty="0"/>
              <a:t> ve son önerme de </a:t>
            </a:r>
            <a:r>
              <a:rPr lang="tr-TR" sz="2000" i="1" dirty="0"/>
              <a:t>sonuç</a:t>
            </a:r>
            <a:r>
              <a:rPr lang="tr-TR" sz="2000" dirty="0"/>
              <a:t> olarak adlandırılır. Bir ifadenin bütün ön ko­şullarının doğruluğu sonucun doğruluğu anlamına geliyorsa ifade </a:t>
            </a:r>
            <a:r>
              <a:rPr lang="tr-TR" sz="2000" i="1" dirty="0"/>
              <a:t>geçerlidir</a:t>
            </a:r>
            <a:r>
              <a:rPr lang="tr-TR" sz="2000" i="1" dirty="0" smtClean="0"/>
              <a:t>.</a:t>
            </a:r>
          </a:p>
          <a:p>
            <a:pPr algn="just"/>
            <a:r>
              <a:rPr lang="tr-TR" sz="2000" i="1" dirty="0"/>
              <a:t>Bir ifade formu</a:t>
            </a:r>
            <a:r>
              <a:rPr lang="tr-TR" sz="2000" dirty="0"/>
              <a:t> </a:t>
            </a:r>
            <a:r>
              <a:rPr lang="tr-TR" sz="2000" dirty="0" err="1"/>
              <a:t>önermesel</a:t>
            </a:r>
            <a:r>
              <a:rPr lang="tr-TR" sz="2000" dirty="0"/>
              <a:t> değişkenlere ön koşullarda hangi önermeleri koyarsak koyalım </a:t>
            </a:r>
            <a:r>
              <a:rPr lang="tr-TR" sz="2000" i="1" dirty="0"/>
              <a:t>geçerlidir</a:t>
            </a:r>
            <a:r>
              <a:rPr lang="tr-TR" sz="2000" dirty="0"/>
              <a:t> ve sonuç ön koşulların hepsi doğru olduğunda doğrudur</a:t>
            </a:r>
            <a:r>
              <a:rPr lang="tr-TR" sz="2000" dirty="0" smtClean="0"/>
              <a:t>.</a:t>
            </a:r>
            <a:endParaRPr lang="tr-TR" sz="2000" b="1" dirty="0">
              <a:ln w="22225">
                <a:solidFill>
                  <a:schemeClr val="accent2"/>
                </a:solidFill>
                <a:prstDash val="solid"/>
              </a:ln>
              <a:solidFill>
                <a:schemeClr val="bg1"/>
              </a:solidFill>
            </a:endParaRPr>
          </a:p>
        </p:txBody>
      </p:sp>
    </p:spTree>
    <p:extLst>
      <p:ext uri="{BB962C8B-B14F-4D97-AF65-F5344CB8AC3E}">
        <p14:creationId xmlns:p14="http://schemas.microsoft.com/office/powerpoint/2010/main" val="253823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Önermeler</a:t>
            </a:r>
            <a:r>
              <a:rPr lang="tr-TR" dirty="0"/>
              <a:t/>
            </a:r>
            <a:br>
              <a:rPr lang="tr-TR" dirty="0"/>
            </a:br>
            <a:endParaRPr lang="tr-TR" dirty="0">
              <a:solidFill>
                <a:srgbClr val="002060"/>
              </a:solidFill>
            </a:endParaRP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1612005396"/>
              </p:ext>
            </p:extLst>
          </p:nvPr>
        </p:nvGraphicFramePr>
        <p:xfrm>
          <a:off x="3940099" y="3432593"/>
          <a:ext cx="4200940" cy="2816220"/>
        </p:xfrm>
        <a:graphic>
          <a:graphicData uri="http://schemas.openxmlformats.org/drawingml/2006/table">
            <a:tbl>
              <a:tblPr firstRow="1" bandRow="1">
                <a:tableStyleId>{9D7B26C5-4107-4FEC-AEDC-1716B250A1EF}</a:tableStyleId>
              </a:tblPr>
              <a:tblGrid>
                <a:gridCol w="1050235">
                  <a:extLst>
                    <a:ext uri="{9D8B030D-6E8A-4147-A177-3AD203B41FA5}">
                      <a16:colId xmlns:a16="http://schemas.microsoft.com/office/drawing/2014/main" val="20000"/>
                    </a:ext>
                  </a:extLst>
                </a:gridCol>
                <a:gridCol w="1050235">
                  <a:extLst>
                    <a:ext uri="{9D8B030D-6E8A-4147-A177-3AD203B41FA5}">
                      <a16:colId xmlns:a16="http://schemas.microsoft.com/office/drawing/2014/main" val="20001"/>
                    </a:ext>
                  </a:extLst>
                </a:gridCol>
                <a:gridCol w="2100470">
                  <a:extLst>
                    <a:ext uri="{9D8B030D-6E8A-4147-A177-3AD203B41FA5}">
                      <a16:colId xmlns:a16="http://schemas.microsoft.com/office/drawing/2014/main" val="20002"/>
                    </a:ext>
                  </a:extLst>
                </a:gridCol>
              </a:tblGrid>
              <a:tr h="435228">
                <a:tc gridSpan="3">
                  <a:txBody>
                    <a:bodyPr/>
                    <a:lstStyle/>
                    <a:p>
                      <a:pPr marL="0" algn="ctr" defTabSz="457200" rtl="0" eaLnBrk="1" latinLnBrk="0" hangingPunct="1"/>
                      <a:r>
                        <a:rPr lang="tr-TR" sz="1800" b="1" kern="1200" dirty="0" smtClean="0">
                          <a:solidFill>
                            <a:schemeClr val="accent6">
                              <a:lumMod val="50000"/>
                            </a:schemeClr>
                          </a:solidFill>
                          <a:latin typeface="+mn-lt"/>
                          <a:ea typeface="+mn-ea"/>
                          <a:cs typeface="+mn-cs"/>
                        </a:rPr>
                        <a:t>Tablo 3 Ayırma Operatörünün Doğruluk Tablosu</a:t>
                      </a:r>
                      <a:endParaRPr lang="tr-TR" sz="1800" b="1" kern="1200" dirty="0">
                        <a:solidFill>
                          <a:schemeClr val="accent6">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5228">
                <a:tc>
                  <a:txBody>
                    <a:bodyPr/>
                    <a:lstStyle/>
                    <a:p>
                      <a:pPr algn="ctr"/>
                      <a:r>
                        <a:rPr lang="tr-TR" i="1" dirty="0" smtClean="0"/>
                        <a:t>p</a:t>
                      </a:r>
                      <a:endParaRPr lang="tr-TR"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smtClean="0"/>
                        <a:t>q</a:t>
                      </a:r>
                      <a:endParaRPr lang="tr-TR"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i="1" dirty="0" smtClean="0">
                          <a:ln w="0"/>
                          <a:solidFill>
                            <a:schemeClr val="tx1"/>
                          </a:solidFill>
                        </a:rPr>
                        <a:t>p</a:t>
                      </a:r>
                      <a:r>
                        <a:rPr lang="tr-TR" sz="1800" dirty="0" smtClean="0">
                          <a:ln w="0"/>
                          <a:solidFill>
                            <a:schemeClr val="tx1"/>
                          </a:solidFill>
                        </a:rPr>
                        <a:t> </a:t>
                      </a:r>
                      <a:r>
                        <a:rPr lang="tr-TR" dirty="0" smtClean="0">
                          <a:ln w="0"/>
                        </a:rPr>
                        <a:t>⊕</a:t>
                      </a:r>
                      <a:r>
                        <a:rPr lang="tr-TR" sz="1800" dirty="0" smtClean="0">
                          <a:ln w="0"/>
                          <a:solidFill>
                            <a:schemeClr val="tx1"/>
                          </a:solidFill>
                        </a:rPr>
                        <a:t> </a:t>
                      </a:r>
                      <a:r>
                        <a:rPr lang="tr-TR" sz="1800" i="1" dirty="0" smtClean="0">
                          <a:ln w="0"/>
                          <a:solidFill>
                            <a:schemeClr val="tx1"/>
                          </a:solidFill>
                        </a:rPr>
                        <a:t>q</a:t>
                      </a:r>
                      <a:r>
                        <a:rPr lang="tr-TR" sz="1800" dirty="0" smtClean="0">
                          <a:ln w="0"/>
                          <a:solidFill>
                            <a:schemeClr val="tx1"/>
                          </a:solidFill>
                        </a:rPr>
                        <a:t> </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5228">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5228">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5228">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5228">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Metin kutusu 3"/>
          <p:cNvSpPr txBox="1"/>
          <p:nvPr/>
        </p:nvSpPr>
        <p:spPr>
          <a:xfrm>
            <a:off x="1524065" y="1362685"/>
            <a:ext cx="10018714" cy="1292662"/>
          </a:xfrm>
          <a:prstGeom prst="rect">
            <a:avLst/>
          </a:prstGeom>
          <a:solidFill>
            <a:schemeClr val="bg2">
              <a:lumMod val="50000"/>
            </a:schemeClr>
          </a:solidFill>
        </p:spPr>
        <p:txBody>
          <a:bodyPr wrap="square" rtlCol="0">
            <a:spAutoFit/>
          </a:bodyPr>
          <a:lstStyle/>
          <a:p>
            <a:pPr algn="just"/>
            <a:r>
              <a:rPr lang="tr-TR" sz="2000" dirty="0" smtClean="0">
                <a:ln w="0"/>
                <a:solidFill>
                  <a:schemeClr val="bg1"/>
                </a:solidFill>
              </a:rPr>
              <a:t>Tanım </a:t>
            </a:r>
            <a:r>
              <a:rPr lang="tr-TR" sz="2000" dirty="0">
                <a:ln w="0"/>
                <a:solidFill>
                  <a:schemeClr val="bg1"/>
                </a:solidFill>
              </a:rPr>
              <a:t>4</a:t>
            </a:r>
            <a:r>
              <a:rPr lang="tr-TR" sz="2000" dirty="0" smtClean="0">
                <a:ln w="0"/>
                <a:solidFill>
                  <a:schemeClr val="bg1"/>
                </a:solidFill>
              </a:rPr>
              <a:t>: </a:t>
            </a:r>
            <a:r>
              <a:rPr lang="tr-TR" sz="2000" i="1" dirty="0" smtClean="0">
                <a:ln w="0"/>
                <a:solidFill>
                  <a:schemeClr val="bg1"/>
                </a:solidFill>
              </a:rPr>
              <a:t>p</a:t>
            </a:r>
            <a:r>
              <a:rPr lang="tr-TR" sz="2000" dirty="0" smtClean="0">
                <a:ln w="0"/>
                <a:solidFill>
                  <a:schemeClr val="bg1"/>
                </a:solidFill>
              </a:rPr>
              <a:t> ve </a:t>
            </a:r>
            <a:r>
              <a:rPr lang="tr-TR" sz="2000" i="1" dirty="0" smtClean="0">
                <a:ln w="0"/>
                <a:solidFill>
                  <a:schemeClr val="bg1"/>
                </a:solidFill>
              </a:rPr>
              <a:t>q</a:t>
            </a:r>
            <a:r>
              <a:rPr lang="tr-TR" sz="2000" dirty="0" smtClean="0">
                <a:ln w="0"/>
                <a:solidFill>
                  <a:schemeClr val="bg1"/>
                </a:solidFill>
              </a:rPr>
              <a:t> iki önerme olsun. </a:t>
            </a:r>
            <a:r>
              <a:rPr lang="tr-TR" sz="2000" i="1" dirty="0" smtClean="0">
                <a:ln w="0"/>
                <a:solidFill>
                  <a:schemeClr val="bg1"/>
                </a:solidFill>
              </a:rPr>
              <a:t>p</a:t>
            </a:r>
            <a:r>
              <a:rPr lang="tr-TR" sz="2000" dirty="0" smtClean="0">
                <a:ln w="0"/>
                <a:solidFill>
                  <a:schemeClr val="bg1"/>
                </a:solidFill>
              </a:rPr>
              <a:t> ve </a:t>
            </a:r>
            <a:r>
              <a:rPr lang="tr-TR" sz="2000" i="1" dirty="0" err="1" smtClean="0">
                <a:ln w="0"/>
                <a:solidFill>
                  <a:schemeClr val="bg1"/>
                </a:solidFill>
              </a:rPr>
              <a:t>q</a:t>
            </a:r>
            <a:r>
              <a:rPr lang="tr-TR" sz="2000" dirty="0" err="1" smtClean="0">
                <a:ln w="0"/>
                <a:solidFill>
                  <a:schemeClr val="bg1"/>
                </a:solidFill>
              </a:rPr>
              <a:t>’nun</a:t>
            </a:r>
            <a:r>
              <a:rPr lang="tr-TR" sz="2000" dirty="0" smtClean="0">
                <a:ln w="0"/>
                <a:solidFill>
                  <a:schemeClr val="bg1"/>
                </a:solidFill>
              </a:rPr>
              <a:t> </a:t>
            </a:r>
            <a:r>
              <a:rPr lang="tr-TR" sz="2000" i="1" dirty="0" smtClean="0">
                <a:ln w="0"/>
                <a:solidFill>
                  <a:schemeClr val="bg1"/>
                </a:solidFill>
              </a:rPr>
              <a:t>p</a:t>
            </a:r>
            <a:r>
              <a:rPr lang="tr-TR" sz="2000" dirty="0" smtClean="0">
                <a:ln w="0"/>
                <a:solidFill>
                  <a:schemeClr val="bg1"/>
                </a:solidFill>
              </a:rPr>
              <a:t> </a:t>
            </a:r>
            <a:r>
              <a:rPr lang="tr-TR" sz="2000" dirty="0">
                <a:ln w="0"/>
                <a:solidFill>
                  <a:schemeClr val="bg1"/>
                </a:solidFill>
              </a:rPr>
              <a:t>⊕ </a:t>
            </a:r>
            <a:r>
              <a:rPr lang="tr-TR" sz="2000" i="1" dirty="0" smtClean="0">
                <a:ln w="0"/>
                <a:solidFill>
                  <a:schemeClr val="bg1"/>
                </a:solidFill>
              </a:rPr>
              <a:t>q</a:t>
            </a:r>
            <a:r>
              <a:rPr lang="tr-TR" sz="2000" dirty="0" smtClean="0">
                <a:ln w="0"/>
                <a:solidFill>
                  <a:schemeClr val="bg1"/>
                </a:solidFill>
              </a:rPr>
              <a:t> şeklinde gösterilen </a:t>
            </a:r>
            <a:r>
              <a:rPr lang="tr-TR" sz="2000" i="1" dirty="0" smtClean="0">
                <a:ln w="0"/>
                <a:solidFill>
                  <a:schemeClr val="bg1"/>
                </a:solidFill>
              </a:rPr>
              <a:t>dışlayıcı veya </a:t>
            </a:r>
            <a:r>
              <a:rPr lang="tr-TR" sz="2000" dirty="0" smtClean="0">
                <a:ln w="0"/>
                <a:solidFill>
                  <a:schemeClr val="bg1"/>
                </a:solidFill>
              </a:rPr>
              <a:t>operatörünün sonucu </a:t>
            </a:r>
            <a:r>
              <a:rPr lang="tr-TR" sz="2000" i="1" dirty="0" smtClean="0">
                <a:ln w="0"/>
                <a:solidFill>
                  <a:schemeClr val="bg1"/>
                </a:solidFill>
              </a:rPr>
              <a:t>p </a:t>
            </a:r>
            <a:r>
              <a:rPr lang="tr-TR" sz="2000" dirty="0" smtClean="0">
                <a:ln w="0"/>
                <a:solidFill>
                  <a:schemeClr val="bg1"/>
                </a:solidFill>
              </a:rPr>
              <a:t>ve </a:t>
            </a:r>
            <a:r>
              <a:rPr lang="tr-TR" sz="2000" i="1" dirty="0" err="1" smtClean="0">
                <a:ln w="0"/>
                <a:solidFill>
                  <a:schemeClr val="bg1"/>
                </a:solidFill>
              </a:rPr>
              <a:t>q</a:t>
            </a:r>
            <a:r>
              <a:rPr lang="tr-TR" sz="2000" dirty="0" err="1" smtClean="0">
                <a:solidFill>
                  <a:schemeClr val="bg1"/>
                </a:solidFill>
              </a:rPr>
              <a:t>’nun</a:t>
            </a:r>
            <a:r>
              <a:rPr lang="tr-TR" sz="2000" dirty="0" smtClean="0">
                <a:solidFill>
                  <a:schemeClr val="bg1"/>
                </a:solidFill>
              </a:rPr>
              <a:t> yalnızca birinin doğru olduğu durumda doğru, diğer durumlarda yanlış olan bir önermedir.</a:t>
            </a:r>
            <a:endParaRPr lang="tr-TR" sz="2000" b="1" dirty="0" smtClean="0">
              <a:ln w="0"/>
              <a:solidFill>
                <a:schemeClr val="bg1"/>
              </a:solidFill>
              <a:effectLst>
                <a:outerShdw blurRad="38100" dist="19050" dir="2700000" algn="tl" rotWithShape="0">
                  <a:schemeClr val="dk1">
                    <a:alpha val="40000"/>
                  </a:schemeClr>
                </a:outerShdw>
              </a:effectLst>
            </a:endParaRPr>
          </a:p>
          <a:p>
            <a:endParaRPr lang="tr-TR" b="1" dirty="0">
              <a:ln w="22225">
                <a:solidFill>
                  <a:schemeClr val="accent2"/>
                </a:solidFill>
                <a:prstDash val="solid"/>
              </a:ln>
              <a:solidFill>
                <a:schemeClr val="bg1"/>
              </a:solidFill>
            </a:endParaRPr>
          </a:p>
        </p:txBody>
      </p:sp>
      <p:sp>
        <p:nvSpPr>
          <p:cNvPr id="6" name="Metin kutusu 5"/>
          <p:cNvSpPr txBox="1"/>
          <p:nvPr/>
        </p:nvSpPr>
        <p:spPr>
          <a:xfrm>
            <a:off x="1543943" y="2897891"/>
            <a:ext cx="9978958" cy="2862322"/>
          </a:xfrm>
          <a:prstGeom prst="rect">
            <a:avLst/>
          </a:prstGeom>
          <a:noFill/>
        </p:spPr>
        <p:txBody>
          <a:bodyPr wrap="square" rtlCol="0">
            <a:spAutoFit/>
          </a:bodyPr>
          <a:lstStyle/>
          <a:p>
            <a:r>
              <a:rPr lang="tr-TR" dirty="0"/>
              <a:t>Tablo </a:t>
            </a:r>
            <a:r>
              <a:rPr lang="tr-TR" dirty="0" smtClean="0"/>
              <a:t>4 </a:t>
            </a:r>
            <a:r>
              <a:rPr lang="tr-TR" i="1" dirty="0">
                <a:ln w="0"/>
              </a:rPr>
              <a:t>p</a:t>
            </a:r>
            <a:r>
              <a:rPr lang="tr-TR" dirty="0">
                <a:ln w="0"/>
              </a:rPr>
              <a:t> ⊕ </a:t>
            </a:r>
            <a:r>
              <a:rPr lang="tr-TR" i="1" dirty="0" err="1" smtClean="0">
                <a:ln w="0"/>
              </a:rPr>
              <a:t>q</a:t>
            </a:r>
            <a:r>
              <a:rPr lang="tr-TR" dirty="0" err="1" smtClean="0">
                <a:ln w="0"/>
              </a:rPr>
              <a:t>’nun</a:t>
            </a:r>
            <a:r>
              <a:rPr lang="tr-TR" dirty="0" smtClean="0"/>
              <a:t> </a:t>
            </a:r>
            <a:r>
              <a:rPr lang="tr-TR" dirty="0"/>
              <a:t>önermesinin </a:t>
            </a:r>
            <a:r>
              <a:rPr lang="tr-TR" dirty="0" smtClean="0">
                <a:solidFill>
                  <a:srgbClr val="C00000"/>
                </a:solidFill>
              </a:rPr>
              <a:t>doğruluk </a:t>
            </a:r>
            <a:r>
              <a:rPr lang="tr-TR" dirty="0">
                <a:solidFill>
                  <a:srgbClr val="C00000"/>
                </a:solidFill>
              </a:rPr>
              <a:t>tablosunu </a:t>
            </a:r>
            <a:r>
              <a:rPr lang="tr-TR" dirty="0" smtClean="0"/>
              <a:t>göstermektedir.</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p:txBody>
      </p:sp>
    </p:spTree>
    <p:extLst>
      <p:ext uri="{BB962C8B-B14F-4D97-AF65-F5344CB8AC3E}">
        <p14:creationId xmlns:p14="http://schemas.microsoft.com/office/powerpoint/2010/main" val="370256369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 Önerme </a:t>
            </a:r>
            <a:r>
              <a:rPr lang="tr-TR" sz="4400" dirty="0" smtClean="0">
                <a:solidFill>
                  <a:srgbClr val="002060"/>
                </a:solidFill>
              </a:rPr>
              <a:t>Mantığı için Çıkarım Kuralları</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a:bodyPr>
          <a:lstStyle/>
          <a:p>
            <a:pPr marL="0" indent="0" algn="just">
              <a:buNone/>
            </a:pPr>
            <a:r>
              <a:rPr lang="tr-TR" dirty="0"/>
              <a:t>Bir ifade formunun geçerliliğini göstermek için her zaman bir doğruluk tablosu </a:t>
            </a:r>
            <a:r>
              <a:rPr lang="tr-TR" dirty="0" smtClean="0"/>
              <a:t>kullanılabilir. Buna </a:t>
            </a:r>
            <a:r>
              <a:rPr lang="tr-TR" dirty="0"/>
              <a:t>karşın, bu yorucu bir yaklaşım olabilir. Örneğin, bir ifade formu 10 farklı önerme değişkeni içerdiği zaman bu ifade formunun geçerli olduğunu göstermek için doğruluk tablo­sunu kullanmak 1024 farklı satır kullanmayı gerektirir. </a:t>
            </a:r>
            <a:endParaRPr lang="tr-TR" dirty="0" smtClean="0"/>
          </a:p>
          <a:p>
            <a:pPr marL="0" indent="0" algn="just">
              <a:buNone/>
            </a:pPr>
            <a:r>
              <a:rPr lang="tr-TR" dirty="0" smtClean="0"/>
              <a:t>Bunun </a:t>
            </a:r>
            <a:r>
              <a:rPr lang="tr-TR" dirty="0"/>
              <a:t>yerine, ilk olarak göreceli olarak daha basit olan </a:t>
            </a:r>
            <a:r>
              <a:rPr lang="tr-TR" b="1" dirty="0"/>
              <a:t>çıkarım kuralları </a:t>
            </a:r>
            <a:r>
              <a:rPr lang="tr-TR" dirty="0"/>
              <a:t>olarak adlandırılan ifade formları </a:t>
            </a:r>
            <a:r>
              <a:rPr lang="tr-TR" dirty="0" smtClean="0"/>
              <a:t>kurulabilir. </a:t>
            </a:r>
            <a:r>
              <a:rPr lang="tr-TR" dirty="0"/>
              <a:t>Bu çıkarım kuralları daha karmaşık ifade biçimlerinin geçerliliğinin inşasında yapı blokları olarak kullanılabilirler.</a:t>
            </a:r>
          </a:p>
        </p:txBody>
      </p:sp>
    </p:spTree>
    <p:extLst>
      <p:ext uri="{BB962C8B-B14F-4D97-AF65-F5344CB8AC3E}">
        <p14:creationId xmlns:p14="http://schemas.microsoft.com/office/powerpoint/2010/main" val="398645650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 Önerme Mantığı için Çıkarım Kuralları</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fontScale="92500" lnSpcReduction="20000"/>
          </a:bodyPr>
          <a:lstStyle/>
          <a:p>
            <a:pPr marL="0" indent="0" algn="just">
              <a:buNone/>
            </a:pPr>
            <a:endParaRPr lang="tr-TR" i="1" dirty="0" smtClean="0"/>
          </a:p>
          <a:p>
            <a:pPr marL="0" indent="0" algn="just">
              <a:buNone/>
            </a:pPr>
            <a:r>
              <a:rPr lang="tr-TR" i="1" dirty="0" smtClean="0"/>
              <a:t>p </a:t>
            </a:r>
            <a:r>
              <a:rPr lang="tr-TR" b="1" dirty="0"/>
              <a:t>˄</a:t>
            </a:r>
            <a:r>
              <a:rPr lang="tr-TR" i="1" dirty="0"/>
              <a:t> (p</a:t>
            </a:r>
            <a:r>
              <a:rPr lang="tr-TR" b="1" dirty="0"/>
              <a:t> </a:t>
            </a:r>
            <a:r>
              <a:rPr lang="tr-TR" b="1" dirty="0">
                <a:sym typeface="Wingdings" panose="05000000000000000000" pitchFamily="2" charset="2"/>
              </a:rPr>
              <a:t></a:t>
            </a:r>
            <a:r>
              <a:rPr lang="tr-TR" b="1" dirty="0"/>
              <a:t> </a:t>
            </a:r>
            <a:r>
              <a:rPr lang="tr-TR" i="1" dirty="0"/>
              <a:t>q))</a:t>
            </a:r>
            <a:r>
              <a:rPr lang="tr-TR" b="1" dirty="0"/>
              <a:t> </a:t>
            </a:r>
            <a:r>
              <a:rPr lang="tr-TR" b="1" dirty="0">
                <a:sym typeface="Wingdings" panose="05000000000000000000" pitchFamily="2" charset="2"/>
              </a:rPr>
              <a:t></a:t>
            </a:r>
            <a:r>
              <a:rPr lang="tr-TR" b="1" dirty="0"/>
              <a:t> </a:t>
            </a:r>
            <a:r>
              <a:rPr lang="tr-TR" i="1" dirty="0"/>
              <a:t>q</a:t>
            </a:r>
            <a:r>
              <a:rPr lang="tr-TR" b="1" dirty="0"/>
              <a:t> </a:t>
            </a:r>
            <a:r>
              <a:rPr lang="tr-TR" dirty="0" err="1"/>
              <a:t>totolojisi</a:t>
            </a:r>
            <a:r>
              <a:rPr lang="tr-TR" dirty="0"/>
              <a:t> </a:t>
            </a:r>
            <a:r>
              <a:rPr lang="tr-TR" b="1" dirty="0" err="1"/>
              <a:t>modus</a:t>
            </a:r>
            <a:r>
              <a:rPr lang="tr-TR" b="1" dirty="0"/>
              <a:t> </a:t>
            </a:r>
            <a:r>
              <a:rPr lang="tr-TR" b="1" dirty="0" err="1"/>
              <a:t>ponens</a:t>
            </a:r>
            <a:r>
              <a:rPr lang="tr-TR" b="1" dirty="0"/>
              <a:t> (olumlu sonuç) </a:t>
            </a:r>
            <a:r>
              <a:rPr lang="tr-TR" dirty="0"/>
              <a:t>veya </a:t>
            </a:r>
            <a:r>
              <a:rPr lang="tr-TR" b="1" dirty="0"/>
              <a:t>ayırma ilkesi </a:t>
            </a:r>
            <a:r>
              <a:rPr lang="tr-TR" dirty="0"/>
              <a:t>olarak ad­landırılan çıkarım kuralının temelidir. </a:t>
            </a:r>
          </a:p>
          <a:p>
            <a:pPr marL="0" indent="0" algn="just">
              <a:buNone/>
            </a:pPr>
            <a:r>
              <a:rPr lang="tr-TR" i="1" dirty="0" smtClean="0"/>
              <a:t>                                                          p</a:t>
            </a:r>
            <a:r>
              <a:rPr lang="tr-TR" dirty="0" smtClean="0"/>
              <a:t> </a:t>
            </a:r>
          </a:p>
          <a:p>
            <a:pPr marL="0" indent="0" algn="ctr">
              <a:buNone/>
            </a:pPr>
            <a:r>
              <a:rPr lang="tr-TR" i="1" dirty="0" smtClean="0"/>
              <a:t>p</a:t>
            </a:r>
            <a:r>
              <a:rPr lang="tr-TR" dirty="0" smtClean="0"/>
              <a:t> </a:t>
            </a:r>
            <a:r>
              <a:rPr lang="tr-TR" dirty="0" smtClean="0">
                <a:sym typeface="Wingdings" panose="05000000000000000000" pitchFamily="2" charset="2"/>
              </a:rPr>
              <a:t> </a:t>
            </a:r>
            <a:r>
              <a:rPr lang="tr-TR" i="1" dirty="0" smtClean="0">
                <a:sym typeface="Wingdings" panose="05000000000000000000" pitchFamily="2" charset="2"/>
              </a:rPr>
              <a:t>q</a:t>
            </a:r>
          </a:p>
          <a:p>
            <a:pPr marL="0" indent="0" algn="just">
              <a:buNone/>
            </a:pPr>
            <a:r>
              <a:rPr lang="tr-TR" i="1" dirty="0" smtClean="0">
                <a:sym typeface="Wingdings" panose="05000000000000000000" pitchFamily="2" charset="2"/>
              </a:rPr>
              <a:t>                                                          </a:t>
            </a:r>
            <a:r>
              <a:rPr lang="tr-TR" dirty="0" smtClean="0"/>
              <a:t>∴  </a:t>
            </a:r>
            <a:r>
              <a:rPr lang="tr-TR" i="1" dirty="0"/>
              <a:t>q</a:t>
            </a:r>
            <a:r>
              <a:rPr lang="tr-TR" dirty="0"/>
              <a:t>                           </a:t>
            </a:r>
          </a:p>
          <a:p>
            <a:pPr marL="0" indent="0" algn="just">
              <a:buNone/>
            </a:pPr>
            <a:r>
              <a:rPr lang="tr-TR" dirty="0" smtClean="0">
                <a:solidFill>
                  <a:srgbClr val="C00000"/>
                </a:solidFill>
                <a:sym typeface="Wingdings" panose="05000000000000000000" pitchFamily="2" charset="2"/>
              </a:rPr>
              <a:t>Örnek:</a:t>
            </a:r>
            <a:endParaRPr lang="tr-TR" dirty="0">
              <a:solidFill>
                <a:srgbClr val="C00000"/>
              </a:solidFill>
              <a:sym typeface="Wingdings" panose="05000000000000000000" pitchFamily="2" charset="2"/>
            </a:endParaRPr>
          </a:p>
          <a:p>
            <a:pPr marL="0" indent="0" algn="just">
              <a:buNone/>
            </a:pPr>
            <a:r>
              <a:rPr lang="tr-TR" dirty="0"/>
              <a:t>Farz edin ki “Bugün kar yağarsa, kayak yapmaya gideceğiz” koşullu ifadesi ve bu ifadenin hipotezi     “Bugün kar yağıyor” doğru olsun. </a:t>
            </a:r>
            <a:endParaRPr lang="tr-TR" dirty="0" smtClean="0"/>
          </a:p>
          <a:p>
            <a:pPr marL="0" indent="0" algn="just">
              <a:buNone/>
            </a:pPr>
            <a:r>
              <a:rPr lang="tr-TR" dirty="0" smtClean="0"/>
              <a:t>Bu </a:t>
            </a:r>
            <a:r>
              <a:rPr lang="tr-TR" dirty="0"/>
              <a:t>takdirde, </a:t>
            </a:r>
            <a:r>
              <a:rPr lang="tr-TR" dirty="0" err="1"/>
              <a:t>modus</a:t>
            </a:r>
            <a:r>
              <a:rPr lang="tr-TR" dirty="0"/>
              <a:t> </a:t>
            </a:r>
            <a:r>
              <a:rPr lang="tr-TR" dirty="0" err="1"/>
              <a:t>ponens</a:t>
            </a:r>
            <a:r>
              <a:rPr lang="tr-TR" dirty="0"/>
              <a:t> gereği, bu bizi koşullu ifadenin sonucu olan “Biz kayak yapmaya gideceğiz” ifadesinin doğru olacağına götürür. Daha evvel bahsettiğimiz gibi, geçerli bir ifade ön koşulların bir veya daha fazlası yanlış ise hatalı bir sonuca götürebilir</a:t>
            </a:r>
            <a:r>
              <a:rPr lang="tr-TR" dirty="0" smtClean="0"/>
              <a:t>.</a:t>
            </a:r>
            <a:endParaRPr lang="tr-TR" i="1" dirty="0" smtClean="0"/>
          </a:p>
        </p:txBody>
      </p:sp>
      <p:cxnSp>
        <p:nvCxnSpPr>
          <p:cNvPr id="5" name="Düz Bağlayıcı 4"/>
          <p:cNvCxnSpPr/>
          <p:nvPr/>
        </p:nvCxnSpPr>
        <p:spPr>
          <a:xfrm flipV="1">
            <a:off x="6215063" y="3857625"/>
            <a:ext cx="154305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7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 Önerme </a:t>
            </a:r>
            <a:r>
              <a:rPr lang="tr-TR" sz="4400" dirty="0" smtClean="0">
                <a:solidFill>
                  <a:srgbClr val="002060"/>
                </a:solidFill>
              </a:rPr>
              <a:t>Mantığı için Çıkarım Kuralları</a:t>
            </a:r>
            <a:endParaRPr lang="tr-TR" dirty="0">
              <a:solidFill>
                <a:srgbClr val="002060"/>
              </a:solidFill>
            </a:endParaRPr>
          </a:p>
        </p:txBody>
      </p:sp>
      <p:sp>
        <p:nvSpPr>
          <p:cNvPr id="3" name="İçerik Yer Tutucusu 2"/>
          <p:cNvSpPr>
            <a:spLocks noGrp="1"/>
          </p:cNvSpPr>
          <p:nvPr>
            <p:ph idx="1"/>
          </p:nvPr>
        </p:nvSpPr>
        <p:spPr>
          <a:xfrm>
            <a:off x="1695326" y="1957388"/>
            <a:ext cx="10018714" cy="400050"/>
          </a:xfrm>
        </p:spPr>
        <p:txBody>
          <a:bodyPr>
            <a:normAutofit fontScale="77500" lnSpcReduction="20000"/>
          </a:bodyPr>
          <a:lstStyle/>
          <a:p>
            <a:pPr marL="0" indent="0" algn="just">
              <a:buNone/>
            </a:pPr>
            <a:r>
              <a:rPr lang="tr-TR" dirty="0" smtClean="0"/>
              <a:t>Tablo 1’de bazı çıkarım kuralları verilmiştir.</a:t>
            </a:r>
          </a:p>
          <a:p>
            <a:pPr marL="0" indent="0" algn="just">
              <a:buNone/>
            </a:pPr>
            <a:endParaRPr lang="tr-TR" dirty="0"/>
          </a:p>
        </p:txBody>
      </p:sp>
      <p:graphicFrame>
        <p:nvGraphicFramePr>
          <p:cNvPr id="12" name="Tablo 11"/>
          <p:cNvGraphicFramePr>
            <a:graphicFrameLocks noGrp="1"/>
          </p:cNvGraphicFramePr>
          <p:nvPr>
            <p:extLst>
              <p:ext uri="{D42A27DB-BD31-4B8C-83A1-F6EECF244321}">
                <p14:modId xmlns:p14="http://schemas.microsoft.com/office/powerpoint/2010/main" val="2614843987"/>
              </p:ext>
            </p:extLst>
          </p:nvPr>
        </p:nvGraphicFramePr>
        <p:xfrm>
          <a:off x="1917700" y="2198052"/>
          <a:ext cx="9226551" cy="4124960"/>
        </p:xfrm>
        <a:graphic>
          <a:graphicData uri="http://schemas.openxmlformats.org/drawingml/2006/table">
            <a:tbl>
              <a:tblPr firstRow="1" bandRow="1">
                <a:tableStyleId>{9D7B26C5-4107-4FEC-AEDC-1716B250A1EF}</a:tableStyleId>
              </a:tblPr>
              <a:tblGrid>
                <a:gridCol w="1868488">
                  <a:extLst>
                    <a:ext uri="{9D8B030D-6E8A-4147-A177-3AD203B41FA5}">
                      <a16:colId xmlns:a16="http://schemas.microsoft.com/office/drawing/2014/main" val="20000"/>
                    </a:ext>
                  </a:extLst>
                </a:gridCol>
                <a:gridCol w="4282546">
                  <a:extLst>
                    <a:ext uri="{9D8B030D-6E8A-4147-A177-3AD203B41FA5}">
                      <a16:colId xmlns:a16="http://schemas.microsoft.com/office/drawing/2014/main" val="20001"/>
                    </a:ext>
                  </a:extLst>
                </a:gridCol>
                <a:gridCol w="3075517">
                  <a:extLst>
                    <a:ext uri="{9D8B030D-6E8A-4147-A177-3AD203B41FA5}">
                      <a16:colId xmlns:a16="http://schemas.microsoft.com/office/drawing/2014/main" val="20002"/>
                    </a:ext>
                  </a:extLst>
                </a:gridCol>
              </a:tblGrid>
              <a:tr h="370840">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smtClean="0">
                          <a:solidFill>
                            <a:schemeClr val="accent6">
                              <a:lumMod val="50000"/>
                            </a:schemeClr>
                          </a:solidFill>
                          <a:latin typeface="+mn-lt"/>
                          <a:ea typeface="+mn-ea"/>
                          <a:cs typeface="+mn-cs"/>
                        </a:rPr>
                        <a:t>Tablo 1 Çıkarım Kuralları</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dirty="0"/>
                    </a:p>
                  </a:txBody>
                  <a:tcPr/>
                </a:tc>
                <a:extLst>
                  <a:ext uri="{0D108BD9-81ED-4DB2-BD59-A6C34878D82A}">
                    <a16:rowId xmlns:a16="http://schemas.microsoft.com/office/drawing/2014/main" val="10000"/>
                  </a:ext>
                </a:extLst>
              </a:tr>
              <a:tr h="370840">
                <a:tc>
                  <a:txBody>
                    <a:bodyPr/>
                    <a:lstStyle/>
                    <a:p>
                      <a:r>
                        <a:rPr lang="tr-TR" dirty="0" smtClean="0"/>
                        <a:t>Çıkarım</a:t>
                      </a:r>
                      <a:r>
                        <a:rPr lang="tr-TR" baseline="0" dirty="0" smtClean="0"/>
                        <a:t> kuralı</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err="1" smtClean="0"/>
                        <a:t>Totoloji</a:t>
                      </a:r>
                      <a:r>
                        <a:rPr lang="tr-TR" baseline="0" dirty="0" smtClean="0"/>
                        <a:t> </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t>İsim</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tr-TR" dirty="0" smtClean="0"/>
                        <a:t>p</a:t>
                      </a:r>
                    </a:p>
                    <a:p>
                      <a:r>
                        <a:rPr lang="tr-TR" sz="1800" i="1" kern="1200" dirty="0" smtClean="0">
                          <a:solidFill>
                            <a:schemeClr val="tx1"/>
                          </a:solidFill>
                          <a:effectLst/>
                          <a:latin typeface="+mn-lt"/>
                          <a:ea typeface="+mn-ea"/>
                          <a:cs typeface="+mn-cs"/>
                        </a:rPr>
                        <a:t>p </a:t>
                      </a:r>
                      <a:r>
                        <a:rPr lang="tr-TR" sz="1800" kern="1200" dirty="0" smtClean="0">
                          <a:solidFill>
                            <a:schemeClr val="tx1"/>
                          </a:solidFill>
                          <a:effectLst/>
                          <a:latin typeface="+mn-lt"/>
                          <a:ea typeface="+mn-ea"/>
                          <a:cs typeface="+mn-cs"/>
                          <a:sym typeface="Wingdings" panose="05000000000000000000" pitchFamily="2" charset="2"/>
                        </a:rPr>
                        <a:t></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q</a:t>
                      </a:r>
                    </a:p>
                    <a:p>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sym typeface="Wingdings" panose="05000000000000000000" pitchFamily="2" charset="2"/>
                        </a:rPr>
                        <a:t></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q</a:t>
                      </a:r>
                      <a:r>
                        <a:rPr lang="tr-TR" sz="1800"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sym typeface="Wingdings" panose="05000000000000000000" pitchFamily="2" charset="2"/>
                        </a:rPr>
                        <a:t></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q</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err="1" smtClean="0">
                          <a:solidFill>
                            <a:schemeClr val="tx1"/>
                          </a:solidFill>
                          <a:effectLst/>
                          <a:latin typeface="+mn-lt"/>
                          <a:ea typeface="+mn-ea"/>
                          <a:cs typeface="+mn-cs"/>
                        </a:rPr>
                        <a:t>Modus</a:t>
                      </a:r>
                      <a:r>
                        <a:rPr lang="tr-TR" sz="1800" kern="1200" dirty="0" smtClean="0">
                          <a:solidFill>
                            <a:schemeClr val="tx1"/>
                          </a:solidFill>
                          <a:effectLst/>
                          <a:latin typeface="+mn-lt"/>
                          <a:ea typeface="+mn-ea"/>
                          <a:cs typeface="+mn-cs"/>
                        </a:rPr>
                        <a:t> </a:t>
                      </a:r>
                      <a:r>
                        <a:rPr lang="tr-TR" sz="1800" kern="1200" dirty="0" err="1" smtClean="0">
                          <a:solidFill>
                            <a:schemeClr val="tx1"/>
                          </a:solidFill>
                          <a:effectLst/>
                          <a:latin typeface="+mn-lt"/>
                          <a:ea typeface="+mn-ea"/>
                          <a:cs typeface="+mn-cs"/>
                        </a:rPr>
                        <a:t>Ponens</a:t>
                      </a:r>
                      <a:r>
                        <a:rPr lang="tr-TR" sz="1800" kern="1200" dirty="0" smtClean="0">
                          <a:solidFill>
                            <a:schemeClr val="tx1"/>
                          </a:solidFill>
                          <a:effectLst/>
                          <a:latin typeface="+mn-lt"/>
                          <a:ea typeface="+mn-ea"/>
                          <a:cs typeface="+mn-cs"/>
                        </a:rPr>
                        <a:t> (Olumlu sonuç   çıkarma)</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q</a:t>
                      </a:r>
                    </a:p>
                    <a:p>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sym typeface="Wingdings" panose="05000000000000000000" pitchFamily="2" charset="2"/>
                        </a:rPr>
                        <a:t></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q</a:t>
                      </a:r>
                    </a:p>
                    <a:p>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p</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sym typeface="Wingdings" panose="05000000000000000000" pitchFamily="2" charset="2"/>
                        </a:rPr>
                        <a:t></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q</a:t>
                      </a:r>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q</a:t>
                      </a:r>
                      <a:r>
                        <a:rPr lang="tr-TR" sz="1800"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sym typeface="Wingdings" panose="05000000000000000000" pitchFamily="2" charset="2"/>
                        </a:rPr>
                        <a:t></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r</a:t>
                      </a:r>
                      <a:r>
                        <a:rPr lang="tr-TR" sz="1800"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sym typeface="Wingdings" panose="05000000000000000000" pitchFamily="2" charset="2"/>
                        </a:rPr>
                        <a:t></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sym typeface="Wingdings" panose="05000000000000000000" pitchFamily="2" charset="2"/>
                        </a:rPr>
                        <a:t></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r</a:t>
                      </a:r>
                      <a:r>
                        <a:rPr lang="tr-TR" sz="1800" kern="1200" dirty="0" smtClean="0">
                          <a:solidFill>
                            <a:schemeClr val="tx1"/>
                          </a:solidFill>
                          <a:effectLst/>
                          <a:latin typeface="+mn-lt"/>
                          <a:ea typeface="+mn-ea"/>
                          <a:cs typeface="+mn-cs"/>
                        </a:rPr>
                        <a:t>)</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t> Varsayıma dayalı kıyas</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q</a:t>
                      </a:r>
                    </a:p>
                    <a:p>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p </a:t>
                      </a:r>
                    </a:p>
                    <a:p>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q</a:t>
                      </a:r>
                      <a:r>
                        <a:rPr lang="tr-TR" sz="1800" kern="1200" dirty="0" smtClean="0">
                          <a:solidFill>
                            <a:schemeClr val="tx1"/>
                          </a:solidFill>
                          <a:effectLst/>
                          <a:latin typeface="+mn-lt"/>
                          <a:ea typeface="+mn-ea"/>
                          <a:cs typeface="+mn-cs"/>
                        </a:rPr>
                        <a:t>) ˄ ¬ </a:t>
                      </a:r>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sym typeface="Wingdings" panose="05000000000000000000" pitchFamily="2" charset="2"/>
                        </a:rPr>
                        <a:t></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t>Ayırıcı</a:t>
                      </a:r>
                      <a:r>
                        <a:rPr lang="tr-TR" baseline="0" dirty="0" smtClean="0"/>
                        <a:t> kıyas</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tr-TR" sz="1800" kern="1200" dirty="0" smtClean="0">
                          <a:solidFill>
                            <a:schemeClr val="tx1"/>
                          </a:solidFill>
                          <a:effectLst/>
                          <a:latin typeface="+mn-lt"/>
                          <a:ea typeface="+mn-ea"/>
                          <a:cs typeface="+mn-cs"/>
                        </a:rPr>
                        <a:t>p</a:t>
                      </a:r>
                    </a:p>
                    <a:p>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i="1" kern="1200" dirty="0" smtClean="0">
                          <a:solidFill>
                            <a:schemeClr val="tx1"/>
                          </a:solidFill>
                          <a:effectLst/>
                          <a:latin typeface="+mn-lt"/>
                          <a:ea typeface="+mn-ea"/>
                          <a:cs typeface="+mn-cs"/>
                        </a:rPr>
                        <a:t> p</a:t>
                      </a:r>
                      <a:r>
                        <a:rPr lang="tr-TR" sz="1800"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sym typeface="Wingdings" panose="05000000000000000000" pitchFamily="2" charset="2"/>
                        </a:rPr>
                        <a:t></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q</a:t>
                      </a:r>
                      <a:r>
                        <a:rPr lang="tr-TR" sz="1800" kern="1200" dirty="0" smtClean="0">
                          <a:solidFill>
                            <a:schemeClr val="tx1"/>
                          </a:solidFill>
                          <a:effectLst/>
                          <a:latin typeface="+mn-lt"/>
                          <a:ea typeface="+mn-ea"/>
                          <a:cs typeface="+mn-cs"/>
                        </a:rPr>
                        <a:t>)</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t>Toplama</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Düz Bağlayıcı 12"/>
          <p:cNvCxnSpPr/>
          <p:nvPr/>
        </p:nvCxnSpPr>
        <p:spPr>
          <a:xfrm>
            <a:off x="1962150" y="3560446"/>
            <a:ext cx="668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a:xfrm>
            <a:off x="1962150" y="4470083"/>
            <a:ext cx="668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a:xfrm>
            <a:off x="1962150" y="5365433"/>
            <a:ext cx="668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a:xfrm>
            <a:off x="1962150" y="6037262"/>
            <a:ext cx="668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15867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 Önerme </a:t>
            </a:r>
            <a:r>
              <a:rPr lang="tr-TR" sz="4400" dirty="0" smtClean="0">
                <a:solidFill>
                  <a:srgbClr val="002060"/>
                </a:solidFill>
              </a:rPr>
              <a:t>Mantığı için Çıkarım Kuralları</a:t>
            </a:r>
            <a:endParaRPr lang="tr-TR" dirty="0">
              <a:solidFill>
                <a:srgbClr val="00206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160129273"/>
              </p:ext>
            </p:extLst>
          </p:nvPr>
        </p:nvGraphicFramePr>
        <p:xfrm>
          <a:off x="1989137" y="2040890"/>
          <a:ext cx="9226551" cy="3402648"/>
        </p:xfrm>
        <a:graphic>
          <a:graphicData uri="http://schemas.openxmlformats.org/drawingml/2006/table">
            <a:tbl>
              <a:tblPr firstRow="1" bandRow="1">
                <a:tableStyleId>{9D7B26C5-4107-4FEC-AEDC-1716B250A1EF}</a:tableStyleId>
              </a:tblPr>
              <a:tblGrid>
                <a:gridCol w="1868488">
                  <a:extLst>
                    <a:ext uri="{9D8B030D-6E8A-4147-A177-3AD203B41FA5}">
                      <a16:colId xmlns:a16="http://schemas.microsoft.com/office/drawing/2014/main" val="20000"/>
                    </a:ext>
                  </a:extLst>
                </a:gridCol>
                <a:gridCol w="4282546">
                  <a:extLst>
                    <a:ext uri="{9D8B030D-6E8A-4147-A177-3AD203B41FA5}">
                      <a16:colId xmlns:a16="http://schemas.microsoft.com/office/drawing/2014/main" val="20001"/>
                    </a:ext>
                  </a:extLst>
                </a:gridCol>
                <a:gridCol w="3075517">
                  <a:extLst>
                    <a:ext uri="{9D8B030D-6E8A-4147-A177-3AD203B41FA5}">
                      <a16:colId xmlns:a16="http://schemas.microsoft.com/office/drawing/2014/main" val="20002"/>
                    </a:ext>
                  </a:extLst>
                </a:gridCol>
              </a:tblGrid>
              <a:tr h="370840">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smtClean="0">
                          <a:solidFill>
                            <a:schemeClr val="accent6">
                              <a:lumMod val="50000"/>
                            </a:schemeClr>
                          </a:solidFill>
                          <a:latin typeface="+mn-lt"/>
                          <a:ea typeface="+mn-ea"/>
                          <a:cs typeface="+mn-cs"/>
                        </a:rPr>
                        <a:t>Tablo 1 Devamı</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dirty="0"/>
                    </a:p>
                  </a:txBody>
                  <a:tcPr/>
                </a:tc>
                <a:extLst>
                  <a:ext uri="{0D108BD9-81ED-4DB2-BD59-A6C34878D82A}">
                    <a16:rowId xmlns:a16="http://schemas.microsoft.com/office/drawing/2014/main" val="10000"/>
                  </a:ext>
                </a:extLst>
              </a:tr>
              <a:tr h="370840">
                <a:tc>
                  <a:txBody>
                    <a:bodyPr/>
                    <a:lstStyle/>
                    <a:p>
                      <a:r>
                        <a:rPr lang="tr-TR" dirty="0" smtClean="0"/>
                        <a:t>Çıkarım</a:t>
                      </a:r>
                      <a:r>
                        <a:rPr lang="tr-TR" baseline="0" dirty="0" smtClean="0"/>
                        <a:t> kuralı</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err="1" smtClean="0"/>
                        <a:t>Totoloji</a:t>
                      </a:r>
                      <a:r>
                        <a:rPr lang="tr-TR" baseline="0" dirty="0" smtClean="0"/>
                        <a:t> </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t>İsim</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321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q</a:t>
                      </a:r>
                      <a:endParaRPr lang="tr-TR" sz="1800" kern="1200" dirty="0" smtClean="0">
                        <a:solidFill>
                          <a:schemeClr val="tx1"/>
                        </a:solidFill>
                        <a:effectLst/>
                        <a:latin typeface="+mn-lt"/>
                        <a:ea typeface="+mn-ea"/>
                        <a:cs typeface="+mn-cs"/>
                      </a:endParaRPr>
                    </a:p>
                    <a:p>
                      <a:r>
                        <a:rPr lang="tr-TR" sz="180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 p</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p </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q</a:t>
                      </a:r>
                      <a:r>
                        <a:rPr lang="tr-TR" sz="1800"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sym typeface="Wingdings" panose="05000000000000000000" pitchFamily="2" charset="2"/>
                        </a:rPr>
                        <a:t></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p</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800" kern="1200" dirty="0" smtClean="0">
                          <a:solidFill>
                            <a:schemeClr val="tx1"/>
                          </a:solidFill>
                          <a:effectLst/>
                          <a:latin typeface="+mn-lt"/>
                          <a:ea typeface="+mn-ea"/>
                          <a:cs typeface="+mn-cs"/>
                        </a:rPr>
                        <a:t>Sadeleştirme</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p</a:t>
                      </a:r>
                      <a:endParaRPr lang="tr-TR" sz="1800" kern="1200" dirty="0" smtClean="0">
                        <a:solidFill>
                          <a:schemeClr val="tx1"/>
                        </a:solidFill>
                        <a:effectLst/>
                        <a:latin typeface="+mn-lt"/>
                        <a:ea typeface="+mn-ea"/>
                        <a:cs typeface="+mn-cs"/>
                      </a:endParaRPr>
                    </a:p>
                    <a:p>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q</a:t>
                      </a:r>
                      <a:endParaRPr lang="tr-TR" sz="1800" kern="1200" dirty="0" smtClean="0">
                        <a:solidFill>
                          <a:schemeClr val="tx1"/>
                        </a:solidFill>
                        <a:effectLst/>
                        <a:latin typeface="+mn-lt"/>
                        <a:ea typeface="+mn-ea"/>
                        <a:cs typeface="+mn-cs"/>
                      </a:endParaRPr>
                    </a:p>
                    <a:p>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p </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q</a:t>
                      </a:r>
                      <a:r>
                        <a:rPr lang="tr-TR" sz="1800"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sym typeface="Wingdings" panose="05000000000000000000" pitchFamily="2" charset="2"/>
                        </a:rPr>
                        <a:t></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p </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q</a:t>
                      </a:r>
                      <a:r>
                        <a:rPr lang="tr-TR" sz="1800" kern="1200" dirty="0" smtClean="0">
                          <a:solidFill>
                            <a:schemeClr val="tx1"/>
                          </a:solidFill>
                          <a:effectLst/>
                          <a:latin typeface="+mn-lt"/>
                          <a:ea typeface="+mn-ea"/>
                          <a:cs typeface="+mn-cs"/>
                        </a:rPr>
                        <a:t>)</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dirty="0" smtClean="0"/>
                        <a:t> Birleştirme</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q</a:t>
                      </a:r>
                      <a:endParaRPr lang="tr-TR" sz="1800" kern="1200" dirty="0" smtClean="0">
                        <a:solidFill>
                          <a:schemeClr val="tx1"/>
                        </a:solidFill>
                        <a:effectLst/>
                        <a:latin typeface="+mn-lt"/>
                        <a:ea typeface="+mn-ea"/>
                        <a:cs typeface="+mn-cs"/>
                      </a:endParaRPr>
                    </a:p>
                    <a:p>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q</a:t>
                      </a:r>
                      <a:endParaRPr lang="tr-TR" sz="1800" kern="1200" dirty="0" smtClean="0">
                        <a:solidFill>
                          <a:schemeClr val="tx1"/>
                        </a:solidFill>
                        <a:effectLst/>
                        <a:latin typeface="+mn-lt"/>
                        <a:ea typeface="+mn-ea"/>
                        <a:cs typeface="+mn-cs"/>
                      </a:endParaRPr>
                    </a:p>
                    <a:p>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q </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r</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q</a:t>
                      </a:r>
                      <a:r>
                        <a:rPr lang="tr-TR" sz="1800" kern="1200" dirty="0" smtClean="0">
                          <a:solidFill>
                            <a:schemeClr val="tx1"/>
                          </a:solidFill>
                          <a:effectLst/>
                          <a:latin typeface="+mn-lt"/>
                          <a:ea typeface="+mn-ea"/>
                          <a:cs typeface="+mn-cs"/>
                        </a:rPr>
                        <a:t>) ˄ (¬ </a:t>
                      </a:r>
                      <a:r>
                        <a:rPr lang="tr-TR" sz="1800" i="1" kern="1200" dirty="0" smtClean="0">
                          <a:solidFill>
                            <a:schemeClr val="tx1"/>
                          </a:solidFill>
                          <a:effectLst/>
                          <a:latin typeface="+mn-lt"/>
                          <a:ea typeface="+mn-ea"/>
                          <a:cs typeface="+mn-cs"/>
                        </a:rPr>
                        <a:t>p </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r</a:t>
                      </a:r>
                      <a:r>
                        <a:rPr lang="tr-TR" sz="1800" kern="1200" dirty="0" smtClean="0">
                          <a:solidFill>
                            <a:schemeClr val="tx1"/>
                          </a:solidFill>
                          <a:effectLst/>
                          <a:latin typeface="+mn-lt"/>
                          <a:ea typeface="+mn-ea"/>
                          <a:cs typeface="+mn-cs"/>
                        </a:rPr>
                        <a:t>)) </a:t>
                      </a:r>
                      <a:r>
                        <a:rPr lang="tr-TR" sz="1800" kern="1200" dirty="0" smtClean="0">
                          <a:solidFill>
                            <a:schemeClr val="tx1"/>
                          </a:solidFill>
                          <a:effectLst/>
                          <a:latin typeface="+mn-lt"/>
                          <a:ea typeface="+mn-ea"/>
                          <a:cs typeface="+mn-cs"/>
                          <a:sym typeface="Wingdings" panose="05000000000000000000" pitchFamily="2" charset="2"/>
                        </a:rPr>
                        <a:t></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q</a:t>
                      </a:r>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r</a:t>
                      </a:r>
                      <a:r>
                        <a:rPr lang="tr-TR" sz="1800" kern="1200" dirty="0" smtClean="0">
                          <a:solidFill>
                            <a:schemeClr val="tx1"/>
                          </a:solidFill>
                          <a:effectLst/>
                          <a:latin typeface="+mn-lt"/>
                          <a:ea typeface="+mn-ea"/>
                          <a:cs typeface="+mn-cs"/>
                        </a:rPr>
                        <a:t>)</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dirty="0" smtClean="0"/>
                        <a:t>Karar</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5" name="Düz Bağlayıcı 4"/>
          <p:cNvCxnSpPr/>
          <p:nvPr/>
        </p:nvCxnSpPr>
        <p:spPr>
          <a:xfrm>
            <a:off x="2102167" y="3133090"/>
            <a:ext cx="668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Düz Bağlayıcı 5"/>
          <p:cNvCxnSpPr/>
          <p:nvPr/>
        </p:nvCxnSpPr>
        <p:spPr>
          <a:xfrm>
            <a:off x="2102167" y="4214177"/>
            <a:ext cx="668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Düz Bağlayıcı 6"/>
          <p:cNvCxnSpPr/>
          <p:nvPr/>
        </p:nvCxnSpPr>
        <p:spPr>
          <a:xfrm>
            <a:off x="2102167" y="5138101"/>
            <a:ext cx="668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69781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 Önerme </a:t>
            </a:r>
            <a:r>
              <a:rPr lang="tr-TR" sz="4400" dirty="0" smtClean="0">
                <a:solidFill>
                  <a:srgbClr val="002060"/>
                </a:solidFill>
              </a:rPr>
              <a:t>Mantığı için Çıkarım Kuralları</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fontScale="92500" lnSpcReduction="10000"/>
          </a:bodyPr>
          <a:lstStyle/>
          <a:p>
            <a:pPr marL="0" indent="0" algn="just">
              <a:buNone/>
            </a:pPr>
            <a:endParaRPr lang="tr-TR" dirty="0" smtClean="0">
              <a:solidFill>
                <a:srgbClr val="C00000"/>
              </a:solidFill>
            </a:endParaRPr>
          </a:p>
          <a:p>
            <a:pPr marL="0" indent="0" algn="just">
              <a:buNone/>
            </a:pPr>
            <a:r>
              <a:rPr lang="tr-TR" dirty="0" smtClean="0">
                <a:solidFill>
                  <a:srgbClr val="C00000"/>
                </a:solidFill>
              </a:rPr>
              <a:t>Örnek:</a:t>
            </a:r>
          </a:p>
          <a:p>
            <a:pPr marL="0" indent="0" algn="just">
              <a:buNone/>
            </a:pPr>
            <a:r>
              <a:rPr lang="tr-TR" dirty="0"/>
              <a:t>Hangi çıkarım kuralı aşağıdaki ifadenin temelidir:</a:t>
            </a:r>
          </a:p>
          <a:p>
            <a:pPr marL="0" indent="0" algn="just">
              <a:buNone/>
            </a:pPr>
            <a:r>
              <a:rPr lang="tr-TR" dirty="0"/>
              <a:t>“Hava sıcaklığı şu anda sıfırın altında. Bundan dolayı, ya hava sıcaklığı sıfırın altındadır ya da yağmur yağıyordur.”</a:t>
            </a:r>
          </a:p>
          <a:p>
            <a:pPr marL="0" indent="0" algn="just">
              <a:buNone/>
            </a:pPr>
            <a:r>
              <a:rPr lang="tr-TR" dirty="0" smtClean="0">
                <a:solidFill>
                  <a:srgbClr val="C00000"/>
                </a:solidFill>
              </a:rPr>
              <a:t>Çözüm:</a:t>
            </a:r>
          </a:p>
          <a:p>
            <a:pPr marL="0" indent="0" algn="just">
              <a:buNone/>
            </a:pPr>
            <a:r>
              <a:rPr lang="tr-TR" i="1" dirty="0"/>
              <a:t>p</a:t>
            </a:r>
            <a:r>
              <a:rPr lang="tr-TR" dirty="0"/>
              <a:t> “Hava sıcaklığı sıfırın altında” önermesi olsun ve </a:t>
            </a:r>
            <a:r>
              <a:rPr lang="tr-TR" i="1" dirty="0"/>
              <a:t>q</a:t>
            </a:r>
            <a:r>
              <a:rPr lang="tr-TR" dirty="0"/>
              <a:t> “Yağmur yağıyordur” önermesi olsun. Bu ifade şu </a:t>
            </a:r>
            <a:r>
              <a:rPr lang="tr-TR" dirty="0" smtClean="0"/>
              <a:t>biçimdedir:</a:t>
            </a:r>
          </a:p>
          <a:p>
            <a:pPr marL="0" indent="0" algn="just">
              <a:buNone/>
            </a:pPr>
            <a:r>
              <a:rPr lang="tr-TR" i="1" dirty="0" smtClean="0"/>
              <a:t>                                                 p</a:t>
            </a:r>
            <a:endParaRPr lang="tr-TR" dirty="0"/>
          </a:p>
          <a:p>
            <a:pPr marL="0" indent="0" algn="just">
              <a:buNone/>
            </a:pPr>
            <a:r>
              <a:rPr lang="tr-TR" dirty="0" smtClean="0"/>
              <a:t>                                           ∴  </a:t>
            </a:r>
            <a:r>
              <a:rPr lang="tr-TR" i="1" dirty="0" smtClean="0"/>
              <a:t>  </a:t>
            </a:r>
            <a:r>
              <a:rPr lang="tr-TR" i="1" dirty="0"/>
              <a:t>p </a:t>
            </a:r>
            <a:r>
              <a:rPr lang="tr-TR" dirty="0"/>
              <a:t>˅ </a:t>
            </a:r>
            <a:r>
              <a:rPr lang="tr-TR" i="1" dirty="0"/>
              <a:t>q</a:t>
            </a:r>
            <a:r>
              <a:rPr lang="tr-TR" dirty="0"/>
              <a:t>      </a:t>
            </a:r>
            <a:endParaRPr lang="tr-TR" dirty="0" smtClean="0"/>
          </a:p>
          <a:p>
            <a:pPr marL="0" indent="0" algn="just">
              <a:buNone/>
            </a:pPr>
            <a:r>
              <a:rPr lang="tr-TR" dirty="0"/>
              <a:t>Bu ifade toplama kuralını kullanır.</a:t>
            </a:r>
            <a:r>
              <a:rPr lang="tr-TR" dirty="0" smtClean="0"/>
              <a:t>            </a:t>
            </a:r>
            <a:endParaRPr lang="tr-TR" dirty="0" smtClean="0">
              <a:solidFill>
                <a:srgbClr val="C00000"/>
              </a:solidFill>
            </a:endParaRPr>
          </a:p>
          <a:p>
            <a:pPr marL="0" indent="0" algn="just">
              <a:buNone/>
            </a:pPr>
            <a:endParaRPr lang="tr-TR" dirty="0" smtClean="0"/>
          </a:p>
        </p:txBody>
      </p:sp>
      <p:cxnSp>
        <p:nvCxnSpPr>
          <p:cNvPr id="10" name="Düz Bağlayıcı 9"/>
          <p:cNvCxnSpPr/>
          <p:nvPr/>
        </p:nvCxnSpPr>
        <p:spPr>
          <a:xfrm>
            <a:off x="5467226" y="5469572"/>
            <a:ext cx="8185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39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 Önerme </a:t>
            </a:r>
            <a:r>
              <a:rPr lang="tr-TR" sz="4400" dirty="0" smtClean="0">
                <a:solidFill>
                  <a:srgbClr val="002060"/>
                </a:solidFill>
              </a:rPr>
              <a:t>Mantığı için Çıkarım Kuralları</a:t>
            </a:r>
            <a:endParaRPr lang="tr-TR" dirty="0">
              <a:solidFill>
                <a:srgbClr val="002060"/>
              </a:solidFill>
            </a:endParaRPr>
          </a:p>
        </p:txBody>
      </p:sp>
      <p:sp>
        <p:nvSpPr>
          <p:cNvPr id="3" name="İçerik Yer Tutucusu 2"/>
          <p:cNvSpPr>
            <a:spLocks noGrp="1"/>
          </p:cNvSpPr>
          <p:nvPr>
            <p:ph idx="1"/>
          </p:nvPr>
        </p:nvSpPr>
        <p:spPr>
          <a:xfrm>
            <a:off x="1909639" y="1814513"/>
            <a:ext cx="10018714" cy="4839505"/>
          </a:xfrm>
        </p:spPr>
        <p:txBody>
          <a:bodyPr>
            <a:normAutofit/>
          </a:bodyPr>
          <a:lstStyle/>
          <a:p>
            <a:pPr marL="0" indent="0" algn="just">
              <a:buNone/>
            </a:pPr>
            <a:r>
              <a:rPr lang="tr-TR" dirty="0">
                <a:solidFill>
                  <a:srgbClr val="C00000"/>
                </a:solidFill>
              </a:rPr>
              <a:t>Örnek:</a:t>
            </a:r>
          </a:p>
          <a:p>
            <a:pPr marL="0" indent="0" algn="just">
              <a:buNone/>
            </a:pPr>
            <a:r>
              <a:rPr lang="tr-TR" dirty="0"/>
              <a:t>Hangi çıkarım kuralı aşağıdaki ifadenin temelidir</a:t>
            </a:r>
            <a:r>
              <a:rPr lang="tr-TR" dirty="0" smtClean="0"/>
              <a:t>:</a:t>
            </a:r>
          </a:p>
          <a:p>
            <a:pPr marL="0" indent="0" algn="just">
              <a:buNone/>
            </a:pPr>
            <a:r>
              <a:rPr lang="tr-TR" dirty="0"/>
              <a:t>“Hava sıcaklığı sıfırın altında ve yağmur yağıyor. Bundan dolayı, şimdi hava sıcaklığı sıfırın altındadır.”</a:t>
            </a:r>
          </a:p>
          <a:p>
            <a:pPr marL="0" indent="0" algn="just">
              <a:buNone/>
            </a:pPr>
            <a:r>
              <a:rPr lang="tr-TR" dirty="0" smtClean="0">
                <a:solidFill>
                  <a:srgbClr val="C00000"/>
                </a:solidFill>
              </a:rPr>
              <a:t>Çözüm:</a:t>
            </a:r>
          </a:p>
          <a:p>
            <a:pPr marL="0" indent="0" algn="just">
              <a:buNone/>
            </a:pPr>
            <a:r>
              <a:rPr lang="tr-TR" i="1" dirty="0"/>
              <a:t>p</a:t>
            </a:r>
            <a:r>
              <a:rPr lang="tr-TR" dirty="0"/>
              <a:t> “Hava sıcaklığı sıfırın altında” önermesi olsun ve </a:t>
            </a:r>
            <a:r>
              <a:rPr lang="tr-TR" i="1" dirty="0"/>
              <a:t>q</a:t>
            </a:r>
            <a:r>
              <a:rPr lang="tr-TR" dirty="0"/>
              <a:t> “Yağmur yağıyordur” önermesi olsun. Bu ifade şu biçimdedir</a:t>
            </a:r>
          </a:p>
          <a:p>
            <a:pPr marL="0" indent="0" algn="ctr">
              <a:buNone/>
            </a:pPr>
            <a:r>
              <a:rPr lang="tr-TR" i="1" dirty="0"/>
              <a:t>p </a:t>
            </a:r>
            <a:r>
              <a:rPr lang="tr-TR" dirty="0"/>
              <a:t>˄ </a:t>
            </a:r>
            <a:r>
              <a:rPr lang="tr-TR" i="1" dirty="0"/>
              <a:t>q</a:t>
            </a:r>
            <a:r>
              <a:rPr lang="tr-TR" dirty="0"/>
              <a:t> </a:t>
            </a:r>
            <a:endParaRPr lang="tr-TR" dirty="0" smtClean="0"/>
          </a:p>
          <a:p>
            <a:pPr marL="0" indent="0" algn="ctr">
              <a:buNone/>
            </a:pPr>
            <a:r>
              <a:rPr lang="tr-TR" dirty="0"/>
              <a:t>∴  </a:t>
            </a:r>
            <a:r>
              <a:rPr lang="tr-TR" i="1" dirty="0"/>
              <a:t>  p</a:t>
            </a:r>
            <a:r>
              <a:rPr lang="tr-TR" dirty="0"/>
              <a:t> </a:t>
            </a:r>
          </a:p>
          <a:p>
            <a:pPr marL="0" indent="0">
              <a:buNone/>
            </a:pPr>
            <a:r>
              <a:rPr lang="tr-TR" dirty="0"/>
              <a:t>Bu ifade sadeleştirme kuralını kullanır</a:t>
            </a:r>
            <a:r>
              <a:rPr lang="tr-TR" dirty="0" smtClean="0"/>
              <a:t>.</a:t>
            </a:r>
            <a:endParaRPr lang="tr-TR" dirty="0"/>
          </a:p>
        </p:txBody>
      </p:sp>
      <p:cxnSp>
        <p:nvCxnSpPr>
          <p:cNvPr id="4" name="Düz Bağlayıcı 3"/>
          <p:cNvCxnSpPr/>
          <p:nvPr/>
        </p:nvCxnSpPr>
        <p:spPr>
          <a:xfrm>
            <a:off x="6493666" y="5629910"/>
            <a:ext cx="8185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70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a:t>
            </a:r>
            <a:r>
              <a:rPr lang="tr-TR" sz="4400" dirty="0" smtClean="0">
                <a:solidFill>
                  <a:srgbClr val="002060"/>
                </a:solidFill>
              </a:rPr>
              <a:t>- İfadeleri </a:t>
            </a:r>
            <a:r>
              <a:rPr lang="tr-TR" sz="4400" dirty="0">
                <a:solidFill>
                  <a:srgbClr val="002060"/>
                </a:solidFill>
              </a:rPr>
              <a:t>İnşa Etmek için Çıkarım Kurallarını Kullanma</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a:bodyPr>
          <a:lstStyle/>
          <a:p>
            <a:pPr marL="0" indent="0" algn="just">
              <a:buNone/>
            </a:pPr>
            <a:r>
              <a:rPr lang="tr-TR" dirty="0"/>
              <a:t>Birçok ön koşul olduğu zaman, bir ifadenin geçerli olduğunu göstermek için birçok çıkarım kurallarına sıklıkla ihtiyaç duyulur. </a:t>
            </a:r>
            <a:endParaRPr lang="tr-TR" dirty="0" smtClean="0"/>
          </a:p>
          <a:p>
            <a:pPr marL="0" indent="0" algn="just">
              <a:buNone/>
            </a:pPr>
            <a:r>
              <a:rPr lang="tr-TR" dirty="0" smtClean="0">
                <a:solidFill>
                  <a:srgbClr val="C00000"/>
                </a:solidFill>
              </a:rPr>
              <a:t>Örnek:</a:t>
            </a:r>
          </a:p>
          <a:p>
            <a:pPr marL="0" indent="0" algn="just">
              <a:buNone/>
            </a:pPr>
            <a:r>
              <a:rPr lang="tr-TR" dirty="0"/>
              <a:t>Gösteriniz ki</a:t>
            </a:r>
          </a:p>
          <a:p>
            <a:pPr marL="0" indent="0" algn="just">
              <a:buNone/>
            </a:pPr>
            <a:r>
              <a:rPr lang="tr-TR" dirty="0"/>
              <a:t>“Bu öğleden sonra hava güneşli değil ve dünden daha soğuk,” “Sadece güneşli olursa yüzmeye gideceğiz,” “Yüzmeye gitmezsek, o zaman kano gezintisi yapacağız” ve “Kano gezisi yapar­sak, o zaman güneş batımına kadar evde olacağız.” ön </a:t>
            </a:r>
            <a:r>
              <a:rPr lang="tr-TR" dirty="0" smtClean="0"/>
              <a:t>koşulları </a:t>
            </a:r>
            <a:r>
              <a:rPr lang="tr-TR" dirty="0"/>
              <a:t>“Güneş batana kadar evde olacağız” sonucuna bizi götürür</a:t>
            </a:r>
            <a:r>
              <a:rPr lang="tr-TR" dirty="0" smtClean="0"/>
              <a:t>.</a:t>
            </a:r>
            <a:endParaRPr lang="tr-TR" dirty="0"/>
          </a:p>
        </p:txBody>
      </p:sp>
    </p:spTree>
    <p:extLst>
      <p:ext uri="{BB962C8B-B14F-4D97-AF65-F5344CB8AC3E}">
        <p14:creationId xmlns:p14="http://schemas.microsoft.com/office/powerpoint/2010/main" val="341251188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a:t>
            </a:r>
            <a:r>
              <a:rPr lang="tr-TR" sz="4400" dirty="0" smtClean="0">
                <a:solidFill>
                  <a:srgbClr val="002060"/>
                </a:solidFill>
              </a:rPr>
              <a:t>-</a:t>
            </a:r>
            <a:r>
              <a:rPr lang="tr-TR" sz="4400" dirty="0">
                <a:solidFill>
                  <a:srgbClr val="002060"/>
                </a:solidFill>
              </a:rPr>
              <a:t> </a:t>
            </a:r>
            <a:r>
              <a:rPr lang="tr-TR" sz="4400" dirty="0" smtClean="0">
                <a:solidFill>
                  <a:srgbClr val="002060"/>
                </a:solidFill>
              </a:rPr>
              <a:t>İfadeleri </a:t>
            </a:r>
            <a:r>
              <a:rPr lang="tr-TR" sz="4400" dirty="0">
                <a:solidFill>
                  <a:srgbClr val="002060"/>
                </a:solidFill>
              </a:rPr>
              <a:t>İnşa Etmek için Çıkarım Kurallarını Kullanma</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lnSpcReduction="10000"/>
          </a:bodyPr>
          <a:lstStyle/>
          <a:p>
            <a:pPr marL="0" indent="0" algn="just">
              <a:buNone/>
            </a:pPr>
            <a:endParaRPr lang="tr-TR" dirty="0" smtClean="0">
              <a:solidFill>
                <a:srgbClr val="C00000"/>
              </a:solidFill>
            </a:endParaRPr>
          </a:p>
          <a:p>
            <a:pPr marL="0" indent="0" algn="just">
              <a:buNone/>
            </a:pPr>
            <a:r>
              <a:rPr lang="tr-TR" dirty="0" smtClean="0">
                <a:solidFill>
                  <a:srgbClr val="C00000"/>
                </a:solidFill>
              </a:rPr>
              <a:t>Çözüm</a:t>
            </a:r>
            <a:r>
              <a:rPr lang="tr-TR" dirty="0">
                <a:solidFill>
                  <a:srgbClr val="C00000"/>
                </a:solidFill>
              </a:rPr>
              <a:t>:</a:t>
            </a:r>
          </a:p>
          <a:p>
            <a:pPr marL="0" indent="0" algn="just">
              <a:buNone/>
            </a:pPr>
            <a:r>
              <a:rPr lang="tr-TR" i="1" dirty="0"/>
              <a:t>p</a:t>
            </a:r>
            <a:r>
              <a:rPr lang="tr-TR" dirty="0"/>
              <a:t> “Bu öğleden sonra güneşli,” önermesi, </a:t>
            </a:r>
            <a:endParaRPr lang="tr-TR" dirty="0" smtClean="0"/>
          </a:p>
          <a:p>
            <a:pPr marL="0" indent="0" algn="just">
              <a:buNone/>
            </a:pPr>
            <a:r>
              <a:rPr lang="tr-TR" i="1" dirty="0" smtClean="0"/>
              <a:t>q</a:t>
            </a:r>
            <a:r>
              <a:rPr lang="tr-TR" dirty="0" smtClean="0"/>
              <a:t> </a:t>
            </a:r>
            <a:r>
              <a:rPr lang="tr-TR" dirty="0"/>
              <a:t>“Dünden daha soğuk,” önermesi, </a:t>
            </a:r>
            <a:endParaRPr lang="tr-TR" dirty="0" smtClean="0"/>
          </a:p>
          <a:p>
            <a:pPr marL="0" indent="0" algn="just">
              <a:buNone/>
            </a:pPr>
            <a:r>
              <a:rPr lang="tr-TR" i="1" dirty="0" smtClean="0"/>
              <a:t>r</a:t>
            </a:r>
            <a:r>
              <a:rPr lang="tr-TR" dirty="0" smtClean="0"/>
              <a:t> </a:t>
            </a:r>
            <a:r>
              <a:rPr lang="tr-TR" dirty="0"/>
              <a:t>“Yüz­meye gideceğiz,” önermesi, </a:t>
            </a:r>
            <a:endParaRPr lang="tr-TR" dirty="0" smtClean="0"/>
          </a:p>
          <a:p>
            <a:pPr marL="0" indent="0" algn="just">
              <a:buNone/>
            </a:pPr>
            <a:r>
              <a:rPr lang="tr-TR" i="1" dirty="0" smtClean="0"/>
              <a:t>s</a:t>
            </a:r>
            <a:r>
              <a:rPr lang="tr-TR" dirty="0" smtClean="0"/>
              <a:t> </a:t>
            </a:r>
            <a:r>
              <a:rPr lang="tr-TR" dirty="0"/>
              <a:t>“kano gezisini yapacağız,” önermesi</a:t>
            </a:r>
            <a:r>
              <a:rPr lang="tr-TR" dirty="0" smtClean="0"/>
              <a:t>,</a:t>
            </a:r>
          </a:p>
          <a:p>
            <a:pPr marL="0" indent="0" algn="just">
              <a:buNone/>
            </a:pPr>
            <a:r>
              <a:rPr lang="tr-TR" i="1" dirty="0" smtClean="0"/>
              <a:t>t</a:t>
            </a:r>
            <a:r>
              <a:rPr lang="tr-TR" dirty="0" smtClean="0"/>
              <a:t> </a:t>
            </a:r>
            <a:r>
              <a:rPr lang="tr-TR" dirty="0"/>
              <a:t>“Güneş batana kadar evde olacağız.” önermesi olsun</a:t>
            </a:r>
            <a:r>
              <a:rPr lang="tr-TR" dirty="0" smtClean="0"/>
              <a:t>.</a:t>
            </a:r>
          </a:p>
          <a:p>
            <a:pPr marL="0" indent="0" algn="just">
              <a:buNone/>
            </a:pPr>
            <a:r>
              <a:rPr lang="tr-TR" dirty="0"/>
              <a:t>Bu takdirde ön koşullar ¬ </a:t>
            </a:r>
            <a:r>
              <a:rPr lang="tr-TR" i="1" dirty="0"/>
              <a:t>p</a:t>
            </a:r>
            <a:r>
              <a:rPr lang="tr-TR" dirty="0"/>
              <a:t> ˄ </a:t>
            </a:r>
            <a:r>
              <a:rPr lang="tr-TR" i="1" dirty="0"/>
              <a:t>q</a:t>
            </a:r>
            <a:r>
              <a:rPr lang="tr-TR" dirty="0"/>
              <a:t>, </a:t>
            </a:r>
            <a:r>
              <a:rPr lang="tr-TR" i="1" dirty="0"/>
              <a:t>r</a:t>
            </a:r>
            <a:r>
              <a:rPr lang="tr-TR" dirty="0"/>
              <a:t> </a:t>
            </a:r>
            <a:r>
              <a:rPr lang="tr-TR" dirty="0">
                <a:sym typeface="Wingdings" panose="05000000000000000000" pitchFamily="2" charset="2"/>
              </a:rPr>
              <a:t></a:t>
            </a:r>
            <a:r>
              <a:rPr lang="tr-TR" dirty="0"/>
              <a:t> </a:t>
            </a:r>
            <a:r>
              <a:rPr lang="tr-TR" i="1" dirty="0"/>
              <a:t>p</a:t>
            </a:r>
            <a:r>
              <a:rPr lang="tr-TR" dirty="0"/>
              <a:t>, ¬</a:t>
            </a:r>
            <a:r>
              <a:rPr lang="tr-TR" i="1" dirty="0"/>
              <a:t>r</a:t>
            </a:r>
            <a:r>
              <a:rPr lang="tr-TR" dirty="0"/>
              <a:t> </a:t>
            </a:r>
            <a:r>
              <a:rPr lang="tr-TR" dirty="0">
                <a:sym typeface="Wingdings" panose="05000000000000000000" pitchFamily="2" charset="2"/>
              </a:rPr>
              <a:t></a:t>
            </a:r>
            <a:r>
              <a:rPr lang="tr-TR" dirty="0"/>
              <a:t> </a:t>
            </a:r>
            <a:r>
              <a:rPr lang="tr-TR" i="1" dirty="0"/>
              <a:t>s</a:t>
            </a:r>
            <a:r>
              <a:rPr lang="tr-TR" dirty="0"/>
              <a:t> ve </a:t>
            </a:r>
            <a:r>
              <a:rPr lang="tr-TR" i="1" dirty="0"/>
              <a:t>s</a:t>
            </a:r>
            <a:r>
              <a:rPr lang="tr-TR" dirty="0"/>
              <a:t> </a:t>
            </a:r>
            <a:r>
              <a:rPr lang="tr-TR" dirty="0">
                <a:sym typeface="Wingdings" panose="05000000000000000000" pitchFamily="2" charset="2"/>
              </a:rPr>
              <a:t></a:t>
            </a:r>
            <a:r>
              <a:rPr lang="tr-TR" dirty="0"/>
              <a:t> </a:t>
            </a:r>
            <a:r>
              <a:rPr lang="tr-TR" i="1" dirty="0"/>
              <a:t>t </a:t>
            </a:r>
            <a:r>
              <a:rPr lang="tr-TR" dirty="0"/>
              <a:t>olur.</a:t>
            </a:r>
          </a:p>
          <a:p>
            <a:pPr marL="0" indent="0" algn="just">
              <a:buNone/>
            </a:pPr>
            <a:r>
              <a:rPr lang="tr-TR" dirty="0"/>
              <a:t>Sonuç basitçe </a:t>
            </a:r>
            <a:r>
              <a:rPr lang="tr-TR" i="1" dirty="0"/>
              <a:t>t</a:t>
            </a:r>
            <a:r>
              <a:rPr lang="tr-TR" dirty="0"/>
              <a:t>’dir. Geçerli bir ifade elde etmek için ¬ </a:t>
            </a:r>
            <a:r>
              <a:rPr lang="tr-TR" i="1" dirty="0"/>
              <a:t>p</a:t>
            </a:r>
            <a:r>
              <a:rPr lang="tr-TR" dirty="0"/>
              <a:t> ˄ </a:t>
            </a:r>
            <a:r>
              <a:rPr lang="tr-TR" i="1" dirty="0"/>
              <a:t>q</a:t>
            </a:r>
            <a:r>
              <a:rPr lang="tr-TR" dirty="0"/>
              <a:t>, </a:t>
            </a:r>
            <a:r>
              <a:rPr lang="tr-TR" i="1" dirty="0"/>
              <a:t>r</a:t>
            </a:r>
            <a:r>
              <a:rPr lang="tr-TR" dirty="0"/>
              <a:t> </a:t>
            </a:r>
            <a:r>
              <a:rPr lang="tr-TR" dirty="0">
                <a:sym typeface="Wingdings" panose="05000000000000000000" pitchFamily="2" charset="2"/>
              </a:rPr>
              <a:t></a:t>
            </a:r>
            <a:r>
              <a:rPr lang="tr-TR" dirty="0"/>
              <a:t> </a:t>
            </a:r>
            <a:r>
              <a:rPr lang="tr-TR" i="1" dirty="0"/>
              <a:t>p</a:t>
            </a:r>
            <a:r>
              <a:rPr lang="tr-TR" dirty="0"/>
              <a:t>, ¬</a:t>
            </a:r>
            <a:r>
              <a:rPr lang="tr-TR" i="1" dirty="0"/>
              <a:t>r</a:t>
            </a:r>
            <a:r>
              <a:rPr lang="tr-TR" dirty="0"/>
              <a:t> </a:t>
            </a:r>
            <a:r>
              <a:rPr lang="tr-TR" dirty="0">
                <a:sym typeface="Wingdings" panose="05000000000000000000" pitchFamily="2" charset="2"/>
              </a:rPr>
              <a:t></a:t>
            </a:r>
            <a:r>
              <a:rPr lang="tr-TR" dirty="0"/>
              <a:t> </a:t>
            </a:r>
            <a:r>
              <a:rPr lang="tr-TR" i="1" dirty="0"/>
              <a:t>s</a:t>
            </a:r>
            <a:r>
              <a:rPr lang="tr-TR" dirty="0"/>
              <a:t> ve </a:t>
            </a:r>
            <a:r>
              <a:rPr lang="tr-TR" i="1" dirty="0"/>
              <a:t>s</a:t>
            </a:r>
            <a:r>
              <a:rPr lang="tr-TR" dirty="0"/>
              <a:t> </a:t>
            </a:r>
            <a:r>
              <a:rPr lang="tr-TR" dirty="0">
                <a:sym typeface="Wingdings" panose="05000000000000000000" pitchFamily="2" charset="2"/>
              </a:rPr>
              <a:t></a:t>
            </a:r>
            <a:r>
              <a:rPr lang="tr-TR" dirty="0"/>
              <a:t> </a:t>
            </a:r>
            <a:r>
              <a:rPr lang="tr-TR" i="1" dirty="0"/>
              <a:t>t </a:t>
            </a:r>
            <a:r>
              <a:rPr lang="tr-TR" dirty="0"/>
              <a:t>ön koşulları ve </a:t>
            </a:r>
            <a:r>
              <a:rPr lang="tr-TR" i="1" dirty="0"/>
              <a:t>t</a:t>
            </a:r>
            <a:r>
              <a:rPr lang="tr-TR" dirty="0"/>
              <a:t> sonucuna ihtiyacımız var.</a:t>
            </a:r>
          </a:p>
          <a:p>
            <a:pPr marL="0" indent="0" algn="just">
              <a:buNone/>
            </a:pPr>
            <a:endParaRPr lang="tr-TR" dirty="0"/>
          </a:p>
          <a:p>
            <a:pPr marL="0" indent="0" algn="just">
              <a:buNone/>
            </a:pPr>
            <a:endParaRPr lang="tr-TR" dirty="0"/>
          </a:p>
        </p:txBody>
      </p:sp>
    </p:spTree>
    <p:extLst>
      <p:ext uri="{BB962C8B-B14F-4D97-AF65-F5344CB8AC3E}">
        <p14:creationId xmlns:p14="http://schemas.microsoft.com/office/powerpoint/2010/main" val="70132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a:t>
            </a:r>
            <a:r>
              <a:rPr lang="tr-TR" sz="4400" dirty="0" smtClean="0">
                <a:solidFill>
                  <a:srgbClr val="002060"/>
                </a:solidFill>
              </a:rPr>
              <a:t>-</a:t>
            </a:r>
            <a:r>
              <a:rPr lang="tr-TR" sz="4400" dirty="0">
                <a:solidFill>
                  <a:srgbClr val="002060"/>
                </a:solidFill>
              </a:rPr>
              <a:t> </a:t>
            </a:r>
            <a:r>
              <a:rPr lang="tr-TR" sz="4400" dirty="0" smtClean="0">
                <a:solidFill>
                  <a:srgbClr val="002060"/>
                </a:solidFill>
              </a:rPr>
              <a:t>İfadeleri </a:t>
            </a:r>
            <a:r>
              <a:rPr lang="tr-TR" sz="4400" dirty="0">
                <a:solidFill>
                  <a:srgbClr val="002060"/>
                </a:solidFill>
              </a:rPr>
              <a:t>İnşa Etmek için Çıkarım Kurallarını Kullanma</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fontScale="92500"/>
          </a:bodyPr>
          <a:lstStyle/>
          <a:p>
            <a:pPr marL="0" indent="0" algn="just">
              <a:buNone/>
            </a:pPr>
            <a:r>
              <a:rPr lang="tr-TR" dirty="0" smtClean="0">
                <a:solidFill>
                  <a:srgbClr val="C00000"/>
                </a:solidFill>
              </a:rPr>
              <a:t>Çözümün devamı:</a:t>
            </a:r>
          </a:p>
          <a:p>
            <a:pPr marL="0" indent="0" algn="just">
              <a:buNone/>
            </a:pPr>
            <a:r>
              <a:rPr lang="tr-TR" dirty="0" smtClean="0"/>
              <a:t>Elimizdeki </a:t>
            </a:r>
            <a:r>
              <a:rPr lang="tr-TR" dirty="0"/>
              <a:t>ön koşulların aşağıdaki gibi istenilen sonuca götürdüğünü göstermek için bir ifade inşa edeceğiz</a:t>
            </a:r>
            <a:r>
              <a:rPr lang="tr-TR" dirty="0" smtClean="0"/>
              <a:t>.</a:t>
            </a:r>
          </a:p>
          <a:p>
            <a:pPr marL="0" indent="0" algn="just">
              <a:buNone/>
            </a:pPr>
            <a:endParaRPr lang="tr-TR" dirty="0"/>
          </a:p>
          <a:p>
            <a:pPr marL="0" indent="0" algn="just">
              <a:buNone/>
            </a:pPr>
            <a:endParaRPr lang="tr-TR" dirty="0" smtClean="0"/>
          </a:p>
          <a:p>
            <a:pPr marL="0" indent="0" algn="just">
              <a:buNone/>
            </a:pPr>
            <a:endParaRPr lang="tr-TR" dirty="0"/>
          </a:p>
          <a:p>
            <a:pPr marL="0" indent="0" algn="just">
              <a:buNone/>
            </a:pPr>
            <a:endParaRPr lang="tr-TR" dirty="0" smtClean="0"/>
          </a:p>
          <a:p>
            <a:pPr marL="0" indent="0" algn="just">
              <a:buNone/>
            </a:pPr>
            <a:endParaRPr lang="tr-TR" dirty="0" smtClean="0"/>
          </a:p>
          <a:p>
            <a:pPr marL="0" indent="0" algn="just">
              <a:buNone/>
            </a:pPr>
            <a:r>
              <a:rPr lang="tr-TR" dirty="0"/>
              <a:t>Dikkat ediniz ki doğruluk tablosu kullanarak 4 ön koşulun doğru olduğunda da sonucun doğru olduğunu gösterebilirdik. Aksine, 5 önerme değişkeni </a:t>
            </a:r>
            <a:r>
              <a:rPr lang="tr-TR" i="1" dirty="0"/>
              <a:t>p</a:t>
            </a:r>
            <a:r>
              <a:rPr lang="tr-TR" dirty="0"/>
              <a:t>, </a:t>
            </a:r>
            <a:r>
              <a:rPr lang="tr-TR" i="1" dirty="0"/>
              <a:t>q</a:t>
            </a:r>
            <a:r>
              <a:rPr lang="tr-TR" dirty="0"/>
              <a:t>, </a:t>
            </a:r>
            <a:r>
              <a:rPr lang="tr-TR" i="1" dirty="0"/>
              <a:t>r</a:t>
            </a:r>
            <a:r>
              <a:rPr lang="tr-TR" dirty="0"/>
              <a:t>, </a:t>
            </a:r>
            <a:r>
              <a:rPr lang="tr-TR" i="1" dirty="0"/>
              <a:t>s</a:t>
            </a:r>
            <a:r>
              <a:rPr lang="tr-TR" dirty="0"/>
              <a:t>, </a:t>
            </a:r>
            <a:r>
              <a:rPr lang="tr-TR" i="1" dirty="0"/>
              <a:t>t</a:t>
            </a:r>
            <a:r>
              <a:rPr lang="tr-TR" dirty="0"/>
              <a:t> ile çalıştığımız için böyle bir doğruluk tablosu 32 satıra sahip olurdu.</a:t>
            </a:r>
          </a:p>
        </p:txBody>
      </p:sp>
      <p:graphicFrame>
        <p:nvGraphicFramePr>
          <p:cNvPr id="4" name="Tablo 3"/>
          <p:cNvGraphicFramePr>
            <a:graphicFrameLocks noGrp="1"/>
          </p:cNvGraphicFramePr>
          <p:nvPr>
            <p:extLst>
              <p:ext uri="{D42A27DB-BD31-4B8C-83A1-F6EECF244321}">
                <p14:modId xmlns:p14="http://schemas.microsoft.com/office/powerpoint/2010/main" val="3464236322"/>
              </p:ext>
            </p:extLst>
          </p:nvPr>
        </p:nvGraphicFramePr>
        <p:xfrm>
          <a:off x="3540919" y="3114675"/>
          <a:ext cx="5674519" cy="2385099"/>
        </p:xfrm>
        <a:graphic>
          <a:graphicData uri="http://schemas.openxmlformats.org/drawingml/2006/table">
            <a:tbl>
              <a:tblPr firstRow="1" firstCol="1" bandRow="1">
                <a:tableStyleId>{9D7B26C5-4107-4FEC-AEDC-1716B250A1EF}</a:tableStyleId>
              </a:tblPr>
              <a:tblGrid>
                <a:gridCol w="254082">
                  <a:extLst>
                    <a:ext uri="{9D8B030D-6E8A-4147-A177-3AD203B41FA5}">
                      <a16:colId xmlns:a16="http://schemas.microsoft.com/office/drawing/2014/main" val="20000"/>
                    </a:ext>
                  </a:extLst>
                </a:gridCol>
                <a:gridCol w="961437">
                  <a:extLst>
                    <a:ext uri="{9D8B030D-6E8A-4147-A177-3AD203B41FA5}">
                      <a16:colId xmlns:a16="http://schemas.microsoft.com/office/drawing/2014/main" val="20001"/>
                    </a:ext>
                  </a:extLst>
                </a:gridCol>
                <a:gridCol w="4459000">
                  <a:extLst>
                    <a:ext uri="{9D8B030D-6E8A-4147-A177-3AD203B41FA5}">
                      <a16:colId xmlns:a16="http://schemas.microsoft.com/office/drawing/2014/main" val="20002"/>
                    </a:ext>
                  </a:extLst>
                </a:gridCol>
              </a:tblGrid>
              <a:tr h="281979">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500" b="1" kern="1200" dirty="0">
                          <a:solidFill>
                            <a:schemeClr val="accent6">
                              <a:lumMod val="50000"/>
                            </a:schemeClr>
                          </a:solidFill>
                          <a:latin typeface="+mn-lt"/>
                          <a:ea typeface="+mn-ea"/>
                          <a:cs typeface="+mn-cs"/>
                        </a:rPr>
                        <a:t>Adım</a:t>
                      </a: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500" b="1" kern="1200" dirty="0">
                          <a:solidFill>
                            <a:schemeClr val="accent6">
                              <a:lumMod val="50000"/>
                            </a:schemeClr>
                          </a:solidFill>
                          <a:latin typeface="+mn-lt"/>
                          <a:ea typeface="+mn-ea"/>
                          <a:cs typeface="+mn-cs"/>
                        </a:rPr>
                        <a:t>Sebep</a:t>
                      </a: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1928">
                <a:tc>
                  <a:txBody>
                    <a:bodyPr/>
                    <a:lstStyle/>
                    <a:p>
                      <a:pPr marL="25400" indent="-1422400" algn="l">
                        <a:lnSpc>
                          <a:spcPct val="115000"/>
                        </a:lnSpc>
                        <a:spcAft>
                          <a:spcPts val="0"/>
                        </a:spcAft>
                      </a:pPr>
                      <a:r>
                        <a:rPr lang="tr-TR" sz="1500" b="0" spc="0" dirty="0">
                          <a:effectLst/>
                        </a:rPr>
                        <a:t>1</a:t>
                      </a:r>
                      <a:r>
                        <a:rPr lang="tr-TR" sz="1500" b="0" dirty="0">
                          <a:effectLst/>
                        </a:rPr>
                        <a:t>.</a:t>
                      </a:r>
                      <a:endParaRPr lang="tr-TR" sz="1500" b="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422400" algn="l">
                        <a:lnSpc>
                          <a:spcPct val="115000"/>
                        </a:lnSpc>
                        <a:spcAft>
                          <a:spcPts val="0"/>
                        </a:spcAft>
                      </a:pPr>
                      <a:r>
                        <a:rPr lang="tr-TR" sz="1500" spc="50" dirty="0">
                          <a:effectLst/>
                        </a:rPr>
                        <a:t> ¬</a:t>
                      </a:r>
                      <a:r>
                        <a:rPr lang="tr-TR" sz="1500" dirty="0">
                          <a:effectLst/>
                        </a:rPr>
                        <a:t> </a:t>
                      </a:r>
                      <a:r>
                        <a:rPr lang="tr-TR" sz="1500" i="1" dirty="0">
                          <a:effectLst/>
                        </a:rPr>
                        <a:t>p</a:t>
                      </a:r>
                      <a:r>
                        <a:rPr lang="tr-TR" sz="1500" dirty="0">
                          <a:effectLst/>
                        </a:rPr>
                        <a:t> ˄ </a:t>
                      </a:r>
                      <a:r>
                        <a:rPr lang="tr-TR" sz="1500" i="1" dirty="0">
                          <a:effectLst/>
                        </a:rPr>
                        <a:t>q</a:t>
                      </a:r>
                      <a:endParaRPr lang="tr-TR" sz="1500" i="1"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0" indent="-1422400" algn="l">
                        <a:lnSpc>
                          <a:spcPct val="115000"/>
                        </a:lnSpc>
                        <a:spcAft>
                          <a:spcPts val="0"/>
                        </a:spcAft>
                      </a:pPr>
                      <a:r>
                        <a:rPr lang="tr-TR" sz="1500">
                          <a:effectLst/>
                        </a:rPr>
                        <a:t>ön koşul</a:t>
                      </a:r>
                      <a:endParaRPr lang="tr-TR" sz="1500">
                        <a:effectLst/>
                        <a:latin typeface="Times New Roman" panose="02020603050405020304" pitchFamily="18" charset="0"/>
                        <a:ea typeface="Times New Roman" panose="02020603050405020304" pitchFamily="18" charset="0"/>
                      </a:endParaRPr>
                    </a:p>
                  </a:txBody>
                  <a:tcPr marL="6350" marR="6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1928">
                <a:tc>
                  <a:txBody>
                    <a:bodyPr/>
                    <a:lstStyle/>
                    <a:p>
                      <a:pPr marL="25400" indent="-1422400" algn="l">
                        <a:lnSpc>
                          <a:spcPct val="115000"/>
                        </a:lnSpc>
                        <a:spcAft>
                          <a:spcPts val="0"/>
                        </a:spcAft>
                      </a:pPr>
                      <a:r>
                        <a:rPr lang="tr-TR" sz="1500" b="0" spc="0" dirty="0">
                          <a:effectLst/>
                        </a:rPr>
                        <a:t>2</a:t>
                      </a:r>
                      <a:r>
                        <a:rPr lang="tr-TR" sz="1500" b="0" dirty="0">
                          <a:effectLst/>
                        </a:rPr>
                        <a:t>.</a:t>
                      </a:r>
                      <a:endParaRPr lang="tr-TR" sz="1500" b="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422400" algn="l">
                        <a:lnSpc>
                          <a:spcPct val="115000"/>
                        </a:lnSpc>
                        <a:spcAft>
                          <a:spcPts val="0"/>
                        </a:spcAft>
                      </a:pPr>
                      <a:r>
                        <a:rPr lang="tr-TR" sz="1500" spc="50" dirty="0">
                          <a:effectLst/>
                        </a:rPr>
                        <a:t> ¬</a:t>
                      </a:r>
                      <a:r>
                        <a:rPr lang="tr-TR" sz="1500" dirty="0">
                          <a:effectLst/>
                        </a:rPr>
                        <a:t> </a:t>
                      </a:r>
                      <a:r>
                        <a:rPr lang="tr-TR" sz="1500" i="1" dirty="0">
                          <a:effectLst/>
                        </a:rPr>
                        <a:t>p</a:t>
                      </a:r>
                      <a:endParaRPr lang="tr-TR" sz="1500" i="1"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0" indent="-1422400" algn="l">
                        <a:lnSpc>
                          <a:spcPct val="115000"/>
                        </a:lnSpc>
                        <a:spcAft>
                          <a:spcPts val="0"/>
                        </a:spcAft>
                      </a:pPr>
                      <a:r>
                        <a:rPr lang="tr-TR" sz="1500" dirty="0" smtClean="0">
                          <a:effectLst/>
                        </a:rPr>
                        <a:t>(1)</a:t>
                      </a:r>
                      <a:r>
                        <a:rPr lang="tr-TR" sz="1500" dirty="0">
                          <a:effectLst/>
                        </a:rPr>
                        <a:t>’i kullanarak sadeleştirme</a:t>
                      </a:r>
                      <a:endParaRPr lang="tr-TR" sz="150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21928">
                <a:tc>
                  <a:txBody>
                    <a:bodyPr/>
                    <a:lstStyle/>
                    <a:p>
                      <a:pPr marL="25400" indent="-1422400" algn="l">
                        <a:lnSpc>
                          <a:spcPct val="115000"/>
                        </a:lnSpc>
                        <a:spcAft>
                          <a:spcPts val="0"/>
                        </a:spcAft>
                      </a:pPr>
                      <a:r>
                        <a:rPr lang="tr-TR" sz="1500" b="0" dirty="0">
                          <a:effectLst/>
                        </a:rPr>
                        <a:t>3.</a:t>
                      </a:r>
                      <a:endParaRPr lang="tr-TR" sz="1500" b="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422400" algn="l">
                        <a:lnSpc>
                          <a:spcPct val="115000"/>
                        </a:lnSpc>
                        <a:spcAft>
                          <a:spcPts val="0"/>
                        </a:spcAft>
                      </a:pPr>
                      <a:r>
                        <a:rPr lang="tr-TR" sz="1500" dirty="0">
                          <a:effectLst/>
                        </a:rPr>
                        <a:t> </a:t>
                      </a:r>
                      <a:r>
                        <a:rPr lang="tr-TR" sz="1500" i="1" dirty="0">
                          <a:effectLst/>
                        </a:rPr>
                        <a:t>r</a:t>
                      </a:r>
                      <a:r>
                        <a:rPr lang="tr-TR" sz="1500" dirty="0">
                          <a:effectLst/>
                        </a:rPr>
                        <a:t> ˄ </a:t>
                      </a:r>
                      <a:r>
                        <a:rPr lang="tr-TR" sz="1500" i="1" dirty="0">
                          <a:effectLst/>
                        </a:rPr>
                        <a:t>p</a:t>
                      </a:r>
                      <a:endParaRPr lang="tr-TR" sz="1500" i="1"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0" indent="-1422400" algn="l">
                        <a:lnSpc>
                          <a:spcPct val="115000"/>
                        </a:lnSpc>
                        <a:spcAft>
                          <a:spcPts val="0"/>
                        </a:spcAft>
                      </a:pPr>
                      <a:r>
                        <a:rPr lang="tr-TR" sz="1500">
                          <a:effectLst/>
                        </a:rPr>
                        <a:t>ön koşul</a:t>
                      </a:r>
                      <a:endParaRPr lang="tr-TR" sz="150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1928">
                <a:tc>
                  <a:txBody>
                    <a:bodyPr/>
                    <a:lstStyle/>
                    <a:p>
                      <a:pPr marL="25400" indent="-1422400" algn="l">
                        <a:lnSpc>
                          <a:spcPct val="115000"/>
                        </a:lnSpc>
                        <a:spcAft>
                          <a:spcPts val="0"/>
                        </a:spcAft>
                      </a:pPr>
                      <a:r>
                        <a:rPr lang="tr-TR" sz="1500" b="0" dirty="0">
                          <a:effectLst/>
                        </a:rPr>
                        <a:t>4.</a:t>
                      </a:r>
                      <a:endParaRPr lang="tr-TR" sz="1500" b="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422400" algn="l">
                        <a:lnSpc>
                          <a:spcPct val="115000"/>
                        </a:lnSpc>
                        <a:spcAft>
                          <a:spcPts val="0"/>
                        </a:spcAft>
                      </a:pPr>
                      <a:r>
                        <a:rPr lang="tr-TR" sz="1500" spc="50" dirty="0">
                          <a:effectLst/>
                        </a:rPr>
                        <a:t> ¬</a:t>
                      </a:r>
                      <a:r>
                        <a:rPr lang="tr-TR" sz="1500" dirty="0">
                          <a:effectLst/>
                        </a:rPr>
                        <a:t> </a:t>
                      </a:r>
                      <a:r>
                        <a:rPr lang="tr-TR" sz="1500" i="1" dirty="0">
                          <a:effectLst/>
                        </a:rPr>
                        <a:t>r</a:t>
                      </a:r>
                      <a:endParaRPr lang="tr-TR" sz="1500" i="1"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0" indent="-1422400" algn="l">
                        <a:lnSpc>
                          <a:spcPct val="115000"/>
                        </a:lnSpc>
                        <a:spcAft>
                          <a:spcPts val="0"/>
                        </a:spcAft>
                      </a:pPr>
                      <a:r>
                        <a:rPr lang="tr-TR" sz="1500" dirty="0">
                          <a:effectLst/>
                        </a:rPr>
                        <a:t>(2) ve (3)’ü kullanarak </a:t>
                      </a:r>
                      <a:r>
                        <a:rPr lang="tr-TR" sz="1500" dirty="0" err="1">
                          <a:effectLst/>
                        </a:rPr>
                        <a:t>Modus</a:t>
                      </a:r>
                      <a:r>
                        <a:rPr lang="tr-TR" sz="1500" dirty="0">
                          <a:effectLst/>
                        </a:rPr>
                        <a:t> </a:t>
                      </a:r>
                      <a:r>
                        <a:rPr lang="tr-TR" sz="1500" dirty="0" err="1">
                          <a:effectLst/>
                        </a:rPr>
                        <a:t>Tollens</a:t>
                      </a:r>
                      <a:endParaRPr lang="tr-TR" sz="150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21928">
                <a:tc>
                  <a:txBody>
                    <a:bodyPr/>
                    <a:lstStyle/>
                    <a:p>
                      <a:pPr marL="25400" indent="-1422400" algn="l">
                        <a:lnSpc>
                          <a:spcPct val="115000"/>
                        </a:lnSpc>
                        <a:spcAft>
                          <a:spcPts val="0"/>
                        </a:spcAft>
                      </a:pPr>
                      <a:r>
                        <a:rPr lang="tr-TR" sz="1500" b="0" dirty="0">
                          <a:effectLst/>
                        </a:rPr>
                        <a:t>5.</a:t>
                      </a:r>
                      <a:endParaRPr lang="tr-TR" sz="1500" b="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422400" algn="l">
                        <a:lnSpc>
                          <a:spcPct val="115000"/>
                        </a:lnSpc>
                        <a:spcAft>
                          <a:spcPts val="0"/>
                        </a:spcAft>
                      </a:pPr>
                      <a:r>
                        <a:rPr lang="tr-TR" sz="1500" spc="50" dirty="0">
                          <a:effectLst/>
                        </a:rPr>
                        <a:t> ¬</a:t>
                      </a:r>
                      <a:r>
                        <a:rPr lang="tr-TR" sz="1500" dirty="0">
                          <a:effectLst/>
                        </a:rPr>
                        <a:t> </a:t>
                      </a:r>
                      <a:r>
                        <a:rPr lang="tr-TR" sz="1500" i="1" dirty="0">
                          <a:effectLst/>
                        </a:rPr>
                        <a:t>r</a:t>
                      </a:r>
                      <a:r>
                        <a:rPr lang="tr-TR" sz="1500" dirty="0">
                          <a:effectLst/>
                        </a:rPr>
                        <a:t> </a:t>
                      </a:r>
                      <a:r>
                        <a:rPr lang="tr-TR" sz="1500" dirty="0">
                          <a:effectLst/>
                          <a:sym typeface="Wingdings" panose="05000000000000000000" pitchFamily="2" charset="2"/>
                        </a:rPr>
                        <a:t></a:t>
                      </a:r>
                      <a:r>
                        <a:rPr lang="tr-TR" sz="1500" dirty="0">
                          <a:effectLst/>
                        </a:rPr>
                        <a:t> </a:t>
                      </a:r>
                      <a:r>
                        <a:rPr lang="tr-TR" sz="1500" i="1" dirty="0">
                          <a:effectLst/>
                        </a:rPr>
                        <a:t>s</a:t>
                      </a:r>
                      <a:endParaRPr lang="tr-TR" sz="1500" i="1"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0" indent="-1422400" algn="l">
                        <a:lnSpc>
                          <a:spcPct val="115000"/>
                        </a:lnSpc>
                        <a:spcAft>
                          <a:spcPts val="0"/>
                        </a:spcAft>
                      </a:pPr>
                      <a:r>
                        <a:rPr lang="tr-TR" sz="1500" dirty="0">
                          <a:effectLst/>
                        </a:rPr>
                        <a:t>ön koşul</a:t>
                      </a:r>
                      <a:endParaRPr lang="tr-TR" sz="150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1928">
                <a:tc>
                  <a:txBody>
                    <a:bodyPr/>
                    <a:lstStyle/>
                    <a:p>
                      <a:pPr marL="25400" indent="-1422400" algn="l">
                        <a:lnSpc>
                          <a:spcPct val="115000"/>
                        </a:lnSpc>
                        <a:spcAft>
                          <a:spcPts val="0"/>
                        </a:spcAft>
                      </a:pPr>
                      <a:r>
                        <a:rPr lang="tr-TR" sz="1500" b="0" spc="0" dirty="0">
                          <a:effectLst/>
                        </a:rPr>
                        <a:t>6</a:t>
                      </a:r>
                      <a:r>
                        <a:rPr lang="tr-TR" sz="1500" b="0" dirty="0">
                          <a:effectLst/>
                        </a:rPr>
                        <a:t>.</a:t>
                      </a:r>
                      <a:endParaRPr lang="tr-TR" sz="1500" b="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422400" algn="l">
                        <a:lnSpc>
                          <a:spcPct val="115000"/>
                        </a:lnSpc>
                        <a:spcAft>
                          <a:spcPts val="0"/>
                        </a:spcAft>
                      </a:pPr>
                      <a:r>
                        <a:rPr lang="tr-TR" sz="1500" dirty="0">
                          <a:effectLst/>
                        </a:rPr>
                        <a:t> </a:t>
                      </a:r>
                      <a:r>
                        <a:rPr lang="tr-TR" sz="1500" i="1" dirty="0" smtClean="0">
                          <a:effectLst/>
                        </a:rPr>
                        <a:t>s</a:t>
                      </a:r>
                      <a:endParaRPr lang="tr-TR" sz="1500" i="1"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0" indent="-1422400" algn="l">
                        <a:lnSpc>
                          <a:spcPct val="115000"/>
                        </a:lnSpc>
                        <a:spcAft>
                          <a:spcPts val="0"/>
                        </a:spcAft>
                      </a:pPr>
                      <a:r>
                        <a:rPr lang="tr-TR" sz="1500">
                          <a:effectLst/>
                        </a:rPr>
                        <a:t>(4) ve (5)’i kullanarak Modus ponens</a:t>
                      </a:r>
                      <a:endParaRPr lang="tr-TR" sz="150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1928">
                <a:tc>
                  <a:txBody>
                    <a:bodyPr/>
                    <a:lstStyle/>
                    <a:p>
                      <a:pPr marL="25400" indent="-1422400" algn="l">
                        <a:lnSpc>
                          <a:spcPct val="115000"/>
                        </a:lnSpc>
                        <a:spcAft>
                          <a:spcPts val="0"/>
                        </a:spcAft>
                      </a:pPr>
                      <a:r>
                        <a:rPr lang="tr-TR" sz="1500" b="0" dirty="0">
                          <a:effectLst/>
                        </a:rPr>
                        <a:t>7.</a:t>
                      </a:r>
                      <a:endParaRPr lang="tr-TR" sz="1500" b="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422400" algn="l">
                        <a:lnSpc>
                          <a:spcPct val="115000"/>
                        </a:lnSpc>
                        <a:spcAft>
                          <a:spcPts val="0"/>
                        </a:spcAft>
                      </a:pPr>
                      <a:r>
                        <a:rPr lang="tr-TR" sz="1500" dirty="0">
                          <a:effectLst/>
                        </a:rPr>
                        <a:t> </a:t>
                      </a:r>
                      <a:r>
                        <a:rPr lang="tr-TR" sz="1500" i="1" dirty="0">
                          <a:effectLst/>
                        </a:rPr>
                        <a:t>s</a:t>
                      </a:r>
                      <a:r>
                        <a:rPr lang="tr-TR" sz="1500" dirty="0">
                          <a:effectLst/>
                        </a:rPr>
                        <a:t> ˄ </a:t>
                      </a:r>
                      <a:r>
                        <a:rPr lang="tr-TR" sz="1500" i="1" dirty="0">
                          <a:effectLst/>
                        </a:rPr>
                        <a:t>t</a:t>
                      </a:r>
                      <a:endParaRPr lang="tr-TR" sz="1500" i="1"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0" indent="-1422400" algn="l">
                        <a:lnSpc>
                          <a:spcPct val="115000"/>
                        </a:lnSpc>
                        <a:spcAft>
                          <a:spcPts val="0"/>
                        </a:spcAft>
                      </a:pPr>
                      <a:r>
                        <a:rPr lang="tr-TR" sz="1500">
                          <a:effectLst/>
                        </a:rPr>
                        <a:t>ön koşul</a:t>
                      </a:r>
                      <a:endParaRPr lang="tr-TR" sz="150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1928">
                <a:tc>
                  <a:txBody>
                    <a:bodyPr/>
                    <a:lstStyle/>
                    <a:p>
                      <a:pPr marL="25400" indent="-1422400" algn="l">
                        <a:lnSpc>
                          <a:spcPct val="115000"/>
                        </a:lnSpc>
                        <a:spcAft>
                          <a:spcPts val="0"/>
                        </a:spcAft>
                      </a:pPr>
                      <a:r>
                        <a:rPr lang="tr-TR" sz="1500" b="0" spc="0" dirty="0">
                          <a:effectLst/>
                        </a:rPr>
                        <a:t>8</a:t>
                      </a:r>
                      <a:r>
                        <a:rPr lang="tr-TR" sz="1500" b="0" dirty="0">
                          <a:effectLst/>
                        </a:rPr>
                        <a:t>.</a:t>
                      </a:r>
                      <a:endParaRPr lang="tr-TR" sz="1500" b="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422400" algn="l">
                        <a:lnSpc>
                          <a:spcPct val="115000"/>
                        </a:lnSpc>
                        <a:spcAft>
                          <a:spcPts val="0"/>
                        </a:spcAft>
                      </a:pPr>
                      <a:r>
                        <a:rPr lang="tr-TR" sz="1500" dirty="0">
                          <a:effectLst/>
                        </a:rPr>
                        <a:t> </a:t>
                      </a:r>
                      <a:r>
                        <a:rPr lang="tr-TR" sz="1500" i="1" dirty="0" smtClean="0">
                          <a:effectLst/>
                        </a:rPr>
                        <a:t>t</a:t>
                      </a:r>
                      <a:endParaRPr lang="tr-TR" sz="1500" i="1"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0" indent="-1422400" algn="l">
                        <a:lnSpc>
                          <a:spcPct val="115000"/>
                        </a:lnSpc>
                        <a:spcAft>
                          <a:spcPts val="0"/>
                        </a:spcAft>
                      </a:pPr>
                      <a:r>
                        <a:rPr lang="tr-TR" sz="1500" dirty="0">
                          <a:effectLst/>
                        </a:rPr>
                        <a:t>(</a:t>
                      </a:r>
                      <a:r>
                        <a:rPr lang="tr-TR" sz="1500" spc="0" dirty="0">
                          <a:effectLst/>
                        </a:rPr>
                        <a:t>6</a:t>
                      </a:r>
                      <a:r>
                        <a:rPr lang="tr-TR" sz="1500" dirty="0">
                          <a:effectLst/>
                        </a:rPr>
                        <a:t>) ve (7)’</a:t>
                      </a:r>
                      <a:r>
                        <a:rPr lang="tr-TR" sz="1500" dirty="0" err="1">
                          <a:effectLst/>
                        </a:rPr>
                        <a:t>yi</a:t>
                      </a:r>
                      <a:r>
                        <a:rPr lang="tr-TR" sz="1500" dirty="0">
                          <a:effectLst/>
                        </a:rPr>
                        <a:t> kullanarak </a:t>
                      </a:r>
                      <a:r>
                        <a:rPr lang="tr-TR" sz="1500" dirty="0" err="1">
                          <a:effectLst/>
                        </a:rPr>
                        <a:t>Modus</a:t>
                      </a:r>
                      <a:r>
                        <a:rPr lang="tr-TR" sz="1500" dirty="0">
                          <a:effectLst/>
                        </a:rPr>
                        <a:t> </a:t>
                      </a:r>
                      <a:r>
                        <a:rPr lang="tr-TR" sz="1500" dirty="0" err="1">
                          <a:effectLst/>
                        </a:rPr>
                        <a:t>ponens</a:t>
                      </a:r>
                      <a:endParaRPr lang="tr-TR" sz="1500" dirty="0">
                        <a:effectLst/>
                        <a:latin typeface="Times New Roman" panose="02020603050405020304" pitchFamily="18" charset="0"/>
                        <a:ea typeface="Times New Roman" panose="02020603050405020304" pitchFamily="18" charset="0"/>
                      </a:endParaRPr>
                    </a:p>
                  </a:txBody>
                  <a:tcPr marL="6350" marR="635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8246999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a:t>
            </a:r>
            <a:r>
              <a:rPr lang="tr-TR" sz="4400" dirty="0" smtClean="0">
                <a:solidFill>
                  <a:srgbClr val="002060"/>
                </a:solidFill>
              </a:rPr>
              <a:t>- Karar</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a:bodyPr>
          <a:lstStyle/>
          <a:p>
            <a:pPr marL="0" indent="0" algn="just">
              <a:buNone/>
            </a:pPr>
            <a:r>
              <a:rPr lang="tr-TR" dirty="0"/>
              <a:t>Teorem ispatı ve akıl yürütmeyi otomatikleştirmek için bilgisayar programlan geliştirilmektedir. Bu programların birçoğu </a:t>
            </a:r>
            <a:r>
              <a:rPr lang="tr-TR" b="1" dirty="0"/>
              <a:t>karar (</a:t>
            </a:r>
            <a:r>
              <a:rPr lang="tr-TR" b="1" dirty="0" err="1"/>
              <a:t>Resolution</a:t>
            </a:r>
            <a:r>
              <a:rPr lang="tr-TR" b="1" dirty="0"/>
              <a:t>) </a:t>
            </a:r>
            <a:r>
              <a:rPr lang="tr-TR" dirty="0"/>
              <a:t>olarak bilinen bir çıkarım kuralını kullanırlar. Bu çıkarım </a:t>
            </a:r>
            <a:r>
              <a:rPr lang="tr-TR" dirty="0" smtClean="0"/>
              <a:t>kuralı</a:t>
            </a:r>
          </a:p>
          <a:p>
            <a:pPr marL="0" indent="0" algn="just">
              <a:buNone/>
            </a:pPr>
            <a:r>
              <a:rPr lang="tr-TR" dirty="0"/>
              <a:t>((</a:t>
            </a:r>
            <a:r>
              <a:rPr lang="tr-TR" i="1" dirty="0"/>
              <a:t>p</a:t>
            </a:r>
            <a:r>
              <a:rPr lang="tr-TR" dirty="0"/>
              <a:t> ˅ </a:t>
            </a:r>
            <a:r>
              <a:rPr lang="tr-TR" i="1" dirty="0"/>
              <a:t>q)</a:t>
            </a:r>
            <a:r>
              <a:rPr lang="tr-TR" dirty="0"/>
              <a:t> ˄ </a:t>
            </a:r>
            <a:r>
              <a:rPr lang="tr-TR" i="1" dirty="0"/>
              <a:t>(</a:t>
            </a:r>
            <a:r>
              <a:rPr lang="tr-TR" dirty="0"/>
              <a:t>¬</a:t>
            </a:r>
            <a:r>
              <a:rPr lang="tr-TR" i="1" dirty="0"/>
              <a:t>p</a:t>
            </a:r>
            <a:r>
              <a:rPr lang="tr-TR" dirty="0"/>
              <a:t> ˅ </a:t>
            </a:r>
            <a:r>
              <a:rPr lang="tr-TR" i="1" dirty="0"/>
              <a:t>r</a:t>
            </a:r>
            <a:r>
              <a:rPr lang="tr-TR" dirty="0"/>
              <a:t>)) </a:t>
            </a:r>
            <a:r>
              <a:rPr lang="tr-TR" dirty="0">
                <a:sym typeface="Wingdings" panose="05000000000000000000" pitchFamily="2" charset="2"/>
              </a:rPr>
              <a:t></a:t>
            </a:r>
            <a:r>
              <a:rPr lang="tr-TR" dirty="0"/>
              <a:t> </a:t>
            </a:r>
            <a:r>
              <a:rPr lang="tr-TR" i="1" dirty="0"/>
              <a:t>(q</a:t>
            </a:r>
            <a:r>
              <a:rPr lang="tr-TR" dirty="0"/>
              <a:t> ˅</a:t>
            </a:r>
            <a:r>
              <a:rPr lang="tr-TR" i="1" dirty="0"/>
              <a:t> r</a:t>
            </a:r>
            <a:r>
              <a:rPr lang="tr-TR" dirty="0" smtClean="0"/>
              <a:t>)</a:t>
            </a:r>
            <a:endParaRPr lang="tr-TR" dirty="0"/>
          </a:p>
          <a:p>
            <a:pPr marL="0" indent="0" algn="just">
              <a:buNone/>
            </a:pPr>
            <a:r>
              <a:rPr lang="tr-TR" dirty="0" err="1"/>
              <a:t>totolojisine</a:t>
            </a:r>
            <a:r>
              <a:rPr lang="tr-TR" dirty="0"/>
              <a:t> dayanır. </a:t>
            </a:r>
            <a:endParaRPr lang="tr-TR" dirty="0" smtClean="0"/>
          </a:p>
          <a:p>
            <a:pPr marL="0" indent="0" algn="just">
              <a:buNone/>
            </a:pPr>
            <a:r>
              <a:rPr lang="tr-TR" dirty="0" smtClean="0"/>
              <a:t>Karar </a:t>
            </a:r>
            <a:r>
              <a:rPr lang="tr-TR" dirty="0"/>
              <a:t>kuralındaki son ayırma, </a:t>
            </a:r>
            <a:r>
              <a:rPr lang="tr-TR" i="1" dirty="0"/>
              <a:t>q</a:t>
            </a:r>
            <a:r>
              <a:rPr lang="tr-TR" dirty="0"/>
              <a:t> v </a:t>
            </a:r>
            <a:r>
              <a:rPr lang="tr-TR" i="1" dirty="0"/>
              <a:t>r,</a:t>
            </a:r>
            <a:r>
              <a:rPr lang="tr-TR" dirty="0"/>
              <a:t> </a:t>
            </a:r>
            <a:r>
              <a:rPr lang="tr-TR" b="1" dirty="0"/>
              <a:t>çözen </a:t>
            </a:r>
            <a:r>
              <a:rPr lang="tr-TR" dirty="0"/>
              <a:t>olarak adlandırılır. Bu </a:t>
            </a:r>
            <a:r>
              <a:rPr lang="tr-TR" dirty="0" err="1"/>
              <a:t>totolojide</a:t>
            </a:r>
            <a:r>
              <a:rPr lang="tr-TR" dirty="0"/>
              <a:t> </a:t>
            </a:r>
            <a:r>
              <a:rPr lang="tr-TR" i="1" dirty="0"/>
              <a:t>q = r</a:t>
            </a:r>
            <a:r>
              <a:rPr lang="tr-TR" dirty="0"/>
              <a:t> dersek (</a:t>
            </a:r>
            <a:r>
              <a:rPr lang="tr-TR" i="1" dirty="0"/>
              <a:t>p ˅ q</a:t>
            </a:r>
            <a:r>
              <a:rPr lang="tr-TR" dirty="0"/>
              <a:t>) ˄ ( ¬</a:t>
            </a:r>
            <a:r>
              <a:rPr lang="tr-TR" i="1" dirty="0"/>
              <a:t>p</a:t>
            </a:r>
            <a:r>
              <a:rPr lang="tr-TR" dirty="0"/>
              <a:t> v </a:t>
            </a:r>
            <a:r>
              <a:rPr lang="tr-TR" i="1" dirty="0"/>
              <a:t>q)</a:t>
            </a:r>
            <a:r>
              <a:rPr lang="tr-TR" dirty="0"/>
              <a:t> </a:t>
            </a:r>
            <a:r>
              <a:rPr lang="tr-TR" i="1" dirty="0">
                <a:sym typeface="Wingdings" panose="05000000000000000000" pitchFamily="2" charset="2"/>
              </a:rPr>
              <a:t></a:t>
            </a:r>
            <a:r>
              <a:rPr lang="tr-TR" i="1" dirty="0"/>
              <a:t> q</a:t>
            </a:r>
            <a:r>
              <a:rPr lang="tr-TR" dirty="0"/>
              <a:t> olduğunu elde ederiz. Ayrıca, </a:t>
            </a:r>
            <a:r>
              <a:rPr lang="tr-TR" i="1" dirty="0"/>
              <a:t>r</a:t>
            </a:r>
            <a:r>
              <a:rPr lang="tr-TR" dirty="0"/>
              <a:t>’ye </a:t>
            </a:r>
            <a:r>
              <a:rPr lang="tr-TR" b="1" dirty="0"/>
              <a:t>yanlış </a:t>
            </a:r>
            <a:r>
              <a:rPr lang="tr-TR" dirty="0"/>
              <a:t>değeri verirsek, (</a:t>
            </a:r>
            <a:r>
              <a:rPr lang="tr-TR" i="1" dirty="0"/>
              <a:t>p v q</a:t>
            </a:r>
            <a:r>
              <a:rPr lang="tr-TR" dirty="0"/>
              <a:t>)</a:t>
            </a:r>
            <a:r>
              <a:rPr lang="tr-TR" i="1" dirty="0"/>
              <a:t> ˄ </a:t>
            </a:r>
            <a:r>
              <a:rPr lang="tr-TR" dirty="0"/>
              <a:t>(¬</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(çünkü</a:t>
            </a:r>
            <a:r>
              <a:rPr lang="tr-TR" i="1" dirty="0"/>
              <a:t> </a:t>
            </a:r>
            <a:r>
              <a:rPr lang="tr-TR" dirty="0"/>
              <a:t>¬</a:t>
            </a:r>
            <a:r>
              <a:rPr lang="tr-TR" i="1" dirty="0"/>
              <a:t> q </a:t>
            </a:r>
            <a:r>
              <a:rPr lang="tr-TR" dirty="0"/>
              <a:t>v </a:t>
            </a:r>
            <a:r>
              <a:rPr lang="tr-TR" b="1" dirty="0"/>
              <a:t>Y</a:t>
            </a:r>
            <a:r>
              <a:rPr lang="tr-TR" dirty="0"/>
              <a:t> ≡ </a:t>
            </a:r>
            <a:r>
              <a:rPr lang="tr-TR" i="1" dirty="0"/>
              <a:t>q),</a:t>
            </a:r>
            <a:r>
              <a:rPr lang="tr-TR" dirty="0"/>
              <a:t> buradan ayırıcı kıyas kuralının dayandığı bir </a:t>
            </a:r>
            <a:r>
              <a:rPr lang="tr-TR" dirty="0" err="1"/>
              <a:t>totoloji</a:t>
            </a:r>
            <a:r>
              <a:rPr lang="tr-TR" dirty="0"/>
              <a:t> elde ederiz</a:t>
            </a:r>
            <a:r>
              <a:rPr lang="tr-TR" dirty="0" smtClean="0"/>
              <a:t>.</a:t>
            </a:r>
          </a:p>
          <a:p>
            <a:pPr marL="0" indent="0" algn="just">
              <a:buNone/>
            </a:pPr>
            <a:endParaRPr lang="tr-TR" dirty="0"/>
          </a:p>
        </p:txBody>
      </p:sp>
    </p:spTree>
    <p:extLst>
      <p:ext uri="{BB962C8B-B14F-4D97-AF65-F5344CB8AC3E}">
        <p14:creationId xmlns:p14="http://schemas.microsoft.com/office/powerpoint/2010/main" val="825557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Şartlı İfadeler</a:t>
            </a:r>
            <a:r>
              <a:rPr lang="tr-TR" dirty="0"/>
              <a:t/>
            </a:r>
            <a:br>
              <a:rPr lang="tr-TR" dirty="0"/>
            </a:br>
            <a:endParaRPr lang="tr-TR" dirty="0">
              <a:solidFill>
                <a:srgbClr val="002060"/>
              </a:solidFill>
            </a:endParaRP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620212953"/>
              </p:ext>
            </p:extLst>
          </p:nvPr>
        </p:nvGraphicFramePr>
        <p:xfrm>
          <a:off x="3953351" y="3591619"/>
          <a:ext cx="4200940" cy="2816220"/>
        </p:xfrm>
        <a:graphic>
          <a:graphicData uri="http://schemas.openxmlformats.org/drawingml/2006/table">
            <a:tbl>
              <a:tblPr firstRow="1" bandRow="1">
                <a:tableStyleId>{9D7B26C5-4107-4FEC-AEDC-1716B250A1EF}</a:tableStyleId>
              </a:tblPr>
              <a:tblGrid>
                <a:gridCol w="1050235">
                  <a:extLst>
                    <a:ext uri="{9D8B030D-6E8A-4147-A177-3AD203B41FA5}">
                      <a16:colId xmlns:a16="http://schemas.microsoft.com/office/drawing/2014/main" val="20000"/>
                    </a:ext>
                  </a:extLst>
                </a:gridCol>
                <a:gridCol w="1050235">
                  <a:extLst>
                    <a:ext uri="{9D8B030D-6E8A-4147-A177-3AD203B41FA5}">
                      <a16:colId xmlns:a16="http://schemas.microsoft.com/office/drawing/2014/main" val="20001"/>
                    </a:ext>
                  </a:extLst>
                </a:gridCol>
                <a:gridCol w="2100470">
                  <a:extLst>
                    <a:ext uri="{9D8B030D-6E8A-4147-A177-3AD203B41FA5}">
                      <a16:colId xmlns:a16="http://schemas.microsoft.com/office/drawing/2014/main" val="20002"/>
                    </a:ext>
                  </a:extLst>
                </a:gridCol>
              </a:tblGrid>
              <a:tr h="435228">
                <a:tc gridSpan="3">
                  <a:txBody>
                    <a:bodyPr/>
                    <a:lstStyle/>
                    <a:p>
                      <a:pPr marL="0" algn="ctr" defTabSz="457200" rtl="0" eaLnBrk="1" latinLnBrk="0" hangingPunct="1"/>
                      <a:r>
                        <a:rPr lang="tr-TR" sz="1800" b="1" kern="1200" dirty="0" smtClean="0">
                          <a:solidFill>
                            <a:schemeClr val="accent6">
                              <a:lumMod val="50000"/>
                            </a:schemeClr>
                          </a:solidFill>
                          <a:latin typeface="+mn-lt"/>
                          <a:ea typeface="+mn-ea"/>
                          <a:cs typeface="+mn-cs"/>
                        </a:rPr>
                        <a:t>Tablo 5 Şartlı İfade </a:t>
                      </a:r>
                      <a:r>
                        <a:rPr lang="tr-TR" sz="1800" b="1" i="1" kern="1200" dirty="0" smtClean="0">
                          <a:solidFill>
                            <a:schemeClr val="accent6">
                              <a:lumMod val="50000"/>
                            </a:schemeClr>
                          </a:solidFill>
                          <a:latin typeface="+mn-lt"/>
                          <a:ea typeface="+mn-ea"/>
                          <a:cs typeface="+mn-cs"/>
                        </a:rPr>
                        <a:t>p</a:t>
                      </a:r>
                      <a:r>
                        <a:rPr lang="tr-TR" sz="1800" b="1" kern="1200" dirty="0" smtClean="0">
                          <a:solidFill>
                            <a:schemeClr val="accent6">
                              <a:lumMod val="50000"/>
                            </a:schemeClr>
                          </a:solidFill>
                          <a:latin typeface="+mn-lt"/>
                          <a:ea typeface="+mn-ea"/>
                          <a:cs typeface="+mn-cs"/>
                        </a:rPr>
                        <a:t> </a:t>
                      </a:r>
                      <a:r>
                        <a:rPr lang="tr-TR" sz="1800" b="1" kern="1200" dirty="0" smtClean="0">
                          <a:solidFill>
                            <a:schemeClr val="accent6">
                              <a:lumMod val="50000"/>
                            </a:schemeClr>
                          </a:solidFill>
                          <a:latin typeface="+mn-lt"/>
                          <a:ea typeface="+mn-ea"/>
                          <a:cs typeface="+mn-cs"/>
                          <a:sym typeface="Wingdings" panose="05000000000000000000" pitchFamily="2" charset="2"/>
                        </a:rPr>
                        <a:t> </a:t>
                      </a:r>
                      <a:r>
                        <a:rPr lang="tr-TR" sz="1800" b="1" i="1" kern="1200" dirty="0" err="1" smtClean="0">
                          <a:solidFill>
                            <a:schemeClr val="accent6">
                              <a:lumMod val="50000"/>
                            </a:schemeClr>
                          </a:solidFill>
                          <a:latin typeface="+mn-lt"/>
                          <a:ea typeface="+mn-ea"/>
                          <a:cs typeface="+mn-cs"/>
                          <a:sym typeface="Wingdings" panose="05000000000000000000" pitchFamily="2" charset="2"/>
                        </a:rPr>
                        <a:t>q</a:t>
                      </a:r>
                      <a:r>
                        <a:rPr lang="tr-TR" sz="1800" b="1" kern="1200" dirty="0" err="1" smtClean="0">
                          <a:solidFill>
                            <a:schemeClr val="accent6">
                              <a:lumMod val="50000"/>
                            </a:schemeClr>
                          </a:solidFill>
                          <a:latin typeface="+mn-lt"/>
                          <a:ea typeface="+mn-ea"/>
                          <a:cs typeface="+mn-cs"/>
                          <a:sym typeface="Wingdings" panose="05000000000000000000" pitchFamily="2" charset="2"/>
                        </a:rPr>
                        <a:t>’nun</a:t>
                      </a:r>
                      <a:r>
                        <a:rPr lang="tr-TR" sz="1800" b="1" kern="1200" dirty="0" smtClean="0">
                          <a:solidFill>
                            <a:schemeClr val="accent6">
                              <a:lumMod val="50000"/>
                            </a:schemeClr>
                          </a:solidFill>
                          <a:latin typeface="+mn-lt"/>
                          <a:ea typeface="+mn-ea"/>
                          <a:cs typeface="+mn-cs"/>
                        </a:rPr>
                        <a:t> Doğruluk Tablosu</a:t>
                      </a:r>
                      <a:endParaRPr lang="tr-TR" sz="1800" b="1" kern="1200" dirty="0">
                        <a:solidFill>
                          <a:schemeClr val="accent6">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5228">
                <a:tc>
                  <a:txBody>
                    <a:bodyPr/>
                    <a:lstStyle/>
                    <a:p>
                      <a:pPr algn="ctr"/>
                      <a:r>
                        <a:rPr lang="tr-TR" i="1" dirty="0" smtClean="0"/>
                        <a:t>p</a:t>
                      </a:r>
                      <a:endParaRPr lang="tr-TR"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smtClean="0"/>
                        <a:t>q</a:t>
                      </a:r>
                      <a:endParaRPr lang="tr-TR"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i="1" dirty="0" smtClean="0">
                          <a:ln w="0"/>
                          <a:solidFill>
                            <a:schemeClr val="tx1"/>
                          </a:solidFill>
                        </a:rPr>
                        <a:t>p</a:t>
                      </a:r>
                      <a:r>
                        <a:rPr lang="tr-TR" sz="1800" dirty="0" smtClean="0">
                          <a:ln w="0"/>
                          <a:solidFill>
                            <a:schemeClr val="tx1"/>
                          </a:solidFill>
                        </a:rPr>
                        <a:t> </a:t>
                      </a:r>
                      <a:r>
                        <a:rPr lang="tr-TR" sz="1800" dirty="0" smtClean="0">
                          <a:ln w="0"/>
                          <a:solidFill>
                            <a:schemeClr val="tx1"/>
                          </a:solidFill>
                          <a:sym typeface="Wingdings" panose="05000000000000000000" pitchFamily="2" charset="2"/>
                        </a:rPr>
                        <a:t></a:t>
                      </a:r>
                      <a:r>
                        <a:rPr lang="tr-TR" sz="1800" dirty="0" smtClean="0">
                          <a:ln w="0"/>
                          <a:solidFill>
                            <a:schemeClr val="tx1"/>
                          </a:solidFill>
                        </a:rPr>
                        <a:t> </a:t>
                      </a:r>
                      <a:r>
                        <a:rPr lang="tr-TR" sz="1800" i="1" dirty="0" smtClean="0">
                          <a:ln w="0"/>
                          <a:solidFill>
                            <a:schemeClr val="tx1"/>
                          </a:solidFill>
                        </a:rPr>
                        <a:t>q</a:t>
                      </a:r>
                      <a:r>
                        <a:rPr lang="tr-TR" sz="1800" dirty="0" smtClean="0">
                          <a:ln w="0"/>
                          <a:solidFill>
                            <a:schemeClr val="tx1"/>
                          </a:solidFill>
                        </a:rPr>
                        <a:t> </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5228">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5228">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5228">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5228">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Metin kutusu 3"/>
          <p:cNvSpPr txBox="1"/>
          <p:nvPr/>
        </p:nvSpPr>
        <p:spPr>
          <a:xfrm>
            <a:off x="1524065" y="1362685"/>
            <a:ext cx="10018714" cy="1631216"/>
          </a:xfrm>
          <a:prstGeom prst="rect">
            <a:avLst/>
          </a:prstGeom>
          <a:solidFill>
            <a:schemeClr val="bg2">
              <a:lumMod val="50000"/>
            </a:schemeClr>
          </a:solidFill>
        </p:spPr>
        <p:txBody>
          <a:bodyPr wrap="square" rtlCol="0">
            <a:spAutoFit/>
          </a:bodyPr>
          <a:lstStyle/>
          <a:p>
            <a:pPr algn="just"/>
            <a:r>
              <a:rPr lang="tr-TR" sz="2000" dirty="0" smtClean="0">
                <a:ln w="0"/>
                <a:solidFill>
                  <a:schemeClr val="bg1"/>
                </a:solidFill>
              </a:rPr>
              <a:t>Tanım 5: </a:t>
            </a:r>
            <a:r>
              <a:rPr lang="tr-TR" sz="2000" i="1" dirty="0" smtClean="0">
                <a:ln w="0"/>
                <a:solidFill>
                  <a:schemeClr val="bg1"/>
                </a:solidFill>
              </a:rPr>
              <a:t>p</a:t>
            </a:r>
            <a:r>
              <a:rPr lang="tr-TR" sz="2000" dirty="0" smtClean="0">
                <a:ln w="0"/>
                <a:solidFill>
                  <a:schemeClr val="bg1"/>
                </a:solidFill>
              </a:rPr>
              <a:t> ve </a:t>
            </a:r>
            <a:r>
              <a:rPr lang="tr-TR" sz="2000" i="1" dirty="0" smtClean="0">
                <a:ln w="0"/>
                <a:solidFill>
                  <a:schemeClr val="bg1"/>
                </a:solidFill>
              </a:rPr>
              <a:t>q</a:t>
            </a:r>
            <a:r>
              <a:rPr lang="tr-TR" sz="2000" dirty="0" smtClean="0">
                <a:ln w="0"/>
                <a:solidFill>
                  <a:schemeClr val="bg1"/>
                </a:solidFill>
              </a:rPr>
              <a:t> birer önerme olsun. </a:t>
            </a:r>
            <a:r>
              <a:rPr lang="tr-TR" sz="2000" i="1" dirty="0" smtClean="0">
                <a:ln w="0"/>
                <a:solidFill>
                  <a:schemeClr val="bg1"/>
                </a:solidFill>
              </a:rPr>
              <a:t>p</a:t>
            </a:r>
            <a:r>
              <a:rPr lang="tr-TR" sz="2000" dirty="0" smtClean="0">
                <a:ln w="0"/>
                <a:solidFill>
                  <a:schemeClr val="bg1"/>
                </a:solidFill>
              </a:rPr>
              <a:t> </a:t>
            </a:r>
            <a:r>
              <a:rPr lang="tr-TR" sz="2000" dirty="0" smtClean="0">
                <a:ln w="0"/>
                <a:solidFill>
                  <a:schemeClr val="bg1"/>
                </a:solidFill>
                <a:sym typeface="Wingdings" panose="05000000000000000000" pitchFamily="2" charset="2"/>
              </a:rPr>
              <a:t> </a:t>
            </a:r>
            <a:r>
              <a:rPr lang="tr-TR" sz="2000" i="1" dirty="0" smtClean="0">
                <a:ln w="0"/>
                <a:solidFill>
                  <a:schemeClr val="bg1"/>
                </a:solidFill>
                <a:sym typeface="Wingdings" panose="05000000000000000000" pitchFamily="2" charset="2"/>
              </a:rPr>
              <a:t>q</a:t>
            </a:r>
            <a:r>
              <a:rPr lang="tr-TR" sz="2000" dirty="0" smtClean="0">
                <a:ln w="0"/>
                <a:solidFill>
                  <a:schemeClr val="bg1"/>
                </a:solidFill>
                <a:sym typeface="Wingdings" panose="05000000000000000000" pitchFamily="2" charset="2"/>
              </a:rPr>
              <a:t> şartlı ifadesi </a:t>
            </a:r>
            <a:r>
              <a:rPr lang="en-US" sz="2000" dirty="0" smtClean="0">
                <a:solidFill>
                  <a:schemeClr val="bg1"/>
                </a:solidFill>
                <a:ea typeface="Calibri" panose="020F0502020204030204" pitchFamily="34" charset="0"/>
              </a:rPr>
              <a:t>“</a:t>
            </a:r>
            <a:r>
              <a:rPr lang="tr-TR" sz="2000" dirty="0" smtClean="0">
                <a:ln w="0"/>
                <a:solidFill>
                  <a:schemeClr val="bg1"/>
                </a:solidFill>
              </a:rPr>
              <a:t>eğer </a:t>
            </a:r>
            <a:r>
              <a:rPr lang="tr-TR" sz="2000" i="1" dirty="0" smtClean="0">
                <a:ln w="0"/>
                <a:solidFill>
                  <a:schemeClr val="bg1"/>
                </a:solidFill>
              </a:rPr>
              <a:t>p </a:t>
            </a:r>
            <a:r>
              <a:rPr lang="tr-TR" sz="2000" dirty="0" smtClean="0">
                <a:ln w="0"/>
                <a:solidFill>
                  <a:schemeClr val="bg1"/>
                </a:solidFill>
              </a:rPr>
              <a:t>ise, bu durumda </a:t>
            </a:r>
            <a:r>
              <a:rPr lang="tr-TR" sz="2000" i="1" dirty="0" smtClean="0">
                <a:ln w="0"/>
                <a:solidFill>
                  <a:schemeClr val="bg1"/>
                </a:solidFill>
              </a:rPr>
              <a:t>q</a:t>
            </a:r>
            <a:r>
              <a:rPr lang="en-US" sz="2000" dirty="0" smtClean="0">
                <a:solidFill>
                  <a:schemeClr val="bg1"/>
                </a:solidFill>
                <a:ea typeface="Calibri" panose="020F0502020204030204" pitchFamily="34" charset="0"/>
              </a:rPr>
              <a:t>”</a:t>
            </a:r>
            <a:r>
              <a:rPr lang="tr-TR" sz="2000" dirty="0" smtClean="0">
                <a:solidFill>
                  <a:schemeClr val="bg1"/>
                </a:solidFill>
                <a:ea typeface="Calibri" panose="020F0502020204030204" pitchFamily="34" charset="0"/>
              </a:rPr>
              <a:t> olarak tanımlanmıştır. </a:t>
            </a:r>
            <a:r>
              <a:rPr lang="tr-TR" sz="2000" i="1" dirty="0" smtClean="0">
                <a:solidFill>
                  <a:schemeClr val="bg1"/>
                </a:solidFill>
                <a:ea typeface="Calibri" panose="020F0502020204030204" pitchFamily="34" charset="0"/>
              </a:rPr>
              <a:t>p</a:t>
            </a:r>
            <a:r>
              <a:rPr lang="tr-TR" sz="2000" dirty="0" smtClean="0">
                <a:solidFill>
                  <a:schemeClr val="bg1"/>
                </a:solidFill>
                <a:ea typeface="Calibri" panose="020F0502020204030204" pitchFamily="34" charset="0"/>
              </a:rPr>
              <a:t> </a:t>
            </a:r>
            <a:r>
              <a:rPr lang="tr-TR" sz="2000" dirty="0" smtClean="0">
                <a:solidFill>
                  <a:schemeClr val="bg1"/>
                </a:solidFill>
                <a:ea typeface="Calibri" panose="020F0502020204030204" pitchFamily="34" charset="0"/>
                <a:sym typeface="Wingdings" panose="05000000000000000000" pitchFamily="2" charset="2"/>
              </a:rPr>
              <a:t> </a:t>
            </a:r>
            <a:r>
              <a:rPr lang="tr-TR" sz="2000" i="1" dirty="0" smtClean="0">
                <a:solidFill>
                  <a:schemeClr val="bg1"/>
                </a:solidFill>
                <a:ea typeface="Calibri" panose="020F0502020204030204" pitchFamily="34" charset="0"/>
                <a:sym typeface="Wingdings" panose="05000000000000000000" pitchFamily="2" charset="2"/>
              </a:rPr>
              <a:t>q</a:t>
            </a:r>
            <a:r>
              <a:rPr lang="tr-TR" sz="2000" dirty="0" smtClean="0">
                <a:solidFill>
                  <a:schemeClr val="bg1"/>
                </a:solidFill>
                <a:ea typeface="Calibri" panose="020F0502020204030204" pitchFamily="34" charset="0"/>
                <a:sym typeface="Wingdings" panose="05000000000000000000" pitchFamily="2" charset="2"/>
              </a:rPr>
              <a:t> şartlı ifadesi </a:t>
            </a:r>
            <a:r>
              <a:rPr lang="tr-TR" sz="2000" i="1" dirty="0" smtClean="0">
                <a:solidFill>
                  <a:schemeClr val="bg1"/>
                </a:solidFill>
                <a:ea typeface="Calibri" panose="020F0502020204030204" pitchFamily="34" charset="0"/>
                <a:sym typeface="Wingdings" panose="05000000000000000000" pitchFamily="2" charset="2"/>
              </a:rPr>
              <a:t>p</a:t>
            </a:r>
            <a:r>
              <a:rPr lang="tr-TR" sz="2000" dirty="0" smtClean="0">
                <a:solidFill>
                  <a:schemeClr val="bg1"/>
                </a:solidFill>
                <a:ea typeface="Calibri" panose="020F0502020204030204" pitchFamily="34" charset="0"/>
                <a:sym typeface="Wingdings" panose="05000000000000000000" pitchFamily="2" charset="2"/>
              </a:rPr>
              <a:t> doğru, </a:t>
            </a:r>
            <a:r>
              <a:rPr lang="tr-TR" sz="2000" i="1" dirty="0" smtClean="0">
                <a:solidFill>
                  <a:schemeClr val="bg1"/>
                </a:solidFill>
                <a:ea typeface="Calibri" panose="020F0502020204030204" pitchFamily="34" charset="0"/>
                <a:sym typeface="Wingdings" panose="05000000000000000000" pitchFamily="2" charset="2"/>
              </a:rPr>
              <a:t>q</a:t>
            </a:r>
            <a:r>
              <a:rPr lang="tr-TR" sz="2000" dirty="0" smtClean="0">
                <a:solidFill>
                  <a:schemeClr val="bg1"/>
                </a:solidFill>
                <a:ea typeface="Calibri" panose="020F0502020204030204" pitchFamily="34" charset="0"/>
                <a:sym typeface="Wingdings" panose="05000000000000000000" pitchFamily="2" charset="2"/>
              </a:rPr>
              <a:t> yanlış olduğunda yanlış, diğer durumların hepsinde doğrudur. </a:t>
            </a:r>
            <a:r>
              <a:rPr lang="tr-TR" sz="2000" i="1" dirty="0" smtClean="0">
                <a:solidFill>
                  <a:schemeClr val="bg1"/>
                </a:solidFill>
                <a:ea typeface="Calibri" panose="020F0502020204030204" pitchFamily="34" charset="0"/>
                <a:sym typeface="Wingdings" panose="05000000000000000000" pitchFamily="2" charset="2"/>
              </a:rPr>
              <a:t>p</a:t>
            </a:r>
            <a:r>
              <a:rPr lang="tr-TR" sz="2000" dirty="0" smtClean="0">
                <a:solidFill>
                  <a:schemeClr val="bg1"/>
                </a:solidFill>
                <a:ea typeface="Calibri" panose="020F0502020204030204" pitchFamily="34" charset="0"/>
                <a:sym typeface="Wingdings" panose="05000000000000000000" pitchFamily="2" charset="2"/>
              </a:rPr>
              <a:t>  </a:t>
            </a:r>
            <a:r>
              <a:rPr lang="tr-TR" sz="2000" i="1" dirty="0" smtClean="0">
                <a:solidFill>
                  <a:schemeClr val="bg1"/>
                </a:solidFill>
                <a:ea typeface="Calibri" panose="020F0502020204030204" pitchFamily="34" charset="0"/>
                <a:sym typeface="Wingdings" panose="05000000000000000000" pitchFamily="2" charset="2"/>
              </a:rPr>
              <a:t>q </a:t>
            </a:r>
            <a:r>
              <a:rPr lang="tr-TR" sz="2000" dirty="0" smtClean="0">
                <a:solidFill>
                  <a:schemeClr val="bg1"/>
                </a:solidFill>
                <a:ea typeface="Calibri" panose="020F0502020204030204" pitchFamily="34" charset="0"/>
                <a:sym typeface="Wingdings" panose="05000000000000000000" pitchFamily="2" charset="2"/>
              </a:rPr>
              <a:t>şartlı ifadesinde </a:t>
            </a:r>
            <a:r>
              <a:rPr lang="tr-TR" sz="2000" i="1" dirty="0" smtClean="0">
                <a:solidFill>
                  <a:schemeClr val="bg1"/>
                </a:solidFill>
                <a:ea typeface="Calibri" panose="020F0502020204030204" pitchFamily="34" charset="0"/>
                <a:sym typeface="Wingdings" panose="05000000000000000000" pitchFamily="2" charset="2"/>
              </a:rPr>
              <a:t>p</a:t>
            </a:r>
            <a:r>
              <a:rPr lang="tr-TR" sz="2000" dirty="0" smtClean="0">
                <a:solidFill>
                  <a:schemeClr val="bg1"/>
                </a:solidFill>
                <a:ea typeface="Calibri" panose="020F0502020204030204" pitchFamily="34" charset="0"/>
                <a:sym typeface="Wingdings" panose="05000000000000000000" pitchFamily="2" charset="2"/>
              </a:rPr>
              <a:t>’ye hipotez (veya öncül), </a:t>
            </a:r>
            <a:r>
              <a:rPr lang="tr-TR" sz="2000" i="1" dirty="0" err="1" smtClean="0">
                <a:solidFill>
                  <a:schemeClr val="bg1"/>
                </a:solidFill>
                <a:ea typeface="Calibri" panose="020F0502020204030204" pitchFamily="34" charset="0"/>
                <a:sym typeface="Wingdings" panose="05000000000000000000" pitchFamily="2" charset="2"/>
              </a:rPr>
              <a:t>q</a:t>
            </a:r>
            <a:r>
              <a:rPr lang="tr-TR" sz="2000" dirty="0" err="1" smtClean="0">
                <a:solidFill>
                  <a:schemeClr val="bg1"/>
                </a:solidFill>
                <a:ea typeface="Calibri" panose="020F0502020204030204" pitchFamily="34" charset="0"/>
                <a:sym typeface="Wingdings" panose="05000000000000000000" pitchFamily="2" charset="2"/>
              </a:rPr>
              <a:t>’ya</a:t>
            </a:r>
            <a:r>
              <a:rPr lang="tr-TR" sz="2000" dirty="0" smtClean="0">
                <a:solidFill>
                  <a:schemeClr val="bg1"/>
                </a:solidFill>
                <a:ea typeface="Calibri" panose="020F0502020204030204" pitchFamily="34" charset="0"/>
                <a:sym typeface="Wingdings" panose="05000000000000000000" pitchFamily="2" charset="2"/>
              </a:rPr>
              <a:t> sonuç (veya hüküm) denir. </a:t>
            </a:r>
            <a:endParaRPr lang="tr-TR" sz="2000" dirty="0">
              <a:solidFill>
                <a:schemeClr val="bg1"/>
              </a:solidFill>
              <a:ea typeface="Calibri" panose="020F0502020204030204" pitchFamily="34" charset="0"/>
            </a:endParaRPr>
          </a:p>
          <a:p>
            <a:pPr algn="just"/>
            <a:r>
              <a:rPr lang="tr-TR" sz="2000" dirty="0" smtClean="0">
                <a:ln w="0"/>
                <a:solidFill>
                  <a:schemeClr val="bg1"/>
                </a:solidFill>
                <a:sym typeface="Wingdings" panose="05000000000000000000" pitchFamily="2" charset="2"/>
              </a:rPr>
              <a:t> </a:t>
            </a:r>
            <a:endParaRPr lang="tr-TR" b="1" dirty="0">
              <a:ln w="22225">
                <a:solidFill>
                  <a:schemeClr val="accent2"/>
                </a:solidFill>
                <a:prstDash val="solid"/>
              </a:ln>
              <a:solidFill>
                <a:schemeClr val="bg1"/>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Tablo 5</a:t>
            </a:r>
            <a:r>
              <a:rPr lang="tr-TR" dirty="0" smtClean="0"/>
              <a:t> </a:t>
            </a:r>
            <a:r>
              <a:rPr lang="tr-TR" i="1" dirty="0">
                <a:ln w="0"/>
              </a:rPr>
              <a:t>p</a:t>
            </a:r>
            <a:r>
              <a:rPr lang="tr-TR" dirty="0">
                <a:ln w="0"/>
              </a:rPr>
              <a:t> </a:t>
            </a:r>
            <a:r>
              <a:rPr lang="tr-TR" dirty="0" smtClean="0">
                <a:ln w="0"/>
                <a:sym typeface="Wingdings" panose="05000000000000000000" pitchFamily="2" charset="2"/>
              </a:rPr>
              <a:t></a:t>
            </a:r>
            <a:r>
              <a:rPr lang="tr-TR" dirty="0" smtClean="0">
                <a:ln w="0"/>
              </a:rPr>
              <a:t> </a:t>
            </a:r>
            <a:r>
              <a:rPr lang="tr-TR" i="1" dirty="0" err="1" smtClean="0">
                <a:ln w="0"/>
              </a:rPr>
              <a:t>q</a:t>
            </a:r>
            <a:r>
              <a:rPr lang="tr-TR" dirty="0" err="1" smtClean="0">
                <a:ln w="0"/>
              </a:rPr>
              <a:t>’nun</a:t>
            </a:r>
            <a:r>
              <a:rPr lang="tr-TR" dirty="0" smtClean="0"/>
              <a:t> </a:t>
            </a:r>
            <a:r>
              <a:rPr lang="tr-TR" dirty="0"/>
              <a:t>önermesinin </a:t>
            </a:r>
            <a:r>
              <a:rPr lang="tr-TR" dirty="0" smtClean="0">
                <a:solidFill>
                  <a:srgbClr val="C00000"/>
                </a:solidFill>
              </a:rPr>
              <a:t>doğruluk </a:t>
            </a:r>
            <a:r>
              <a:rPr lang="tr-TR" dirty="0">
                <a:solidFill>
                  <a:srgbClr val="C00000"/>
                </a:solidFill>
              </a:rPr>
              <a:t>tablosunu </a:t>
            </a:r>
            <a:r>
              <a:rPr lang="tr-TR" dirty="0" smtClean="0"/>
              <a:t>göstermektedir.</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p:txBody>
      </p:sp>
    </p:spTree>
    <p:extLst>
      <p:ext uri="{BB962C8B-B14F-4D97-AF65-F5344CB8AC3E}">
        <p14:creationId xmlns:p14="http://schemas.microsoft.com/office/powerpoint/2010/main" val="199190353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a:t>
            </a:r>
            <a:r>
              <a:rPr lang="tr-TR" sz="4400" dirty="0" smtClean="0">
                <a:solidFill>
                  <a:srgbClr val="002060"/>
                </a:solidFill>
              </a:rPr>
              <a:t>- Karar</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lnSpcReduction="10000"/>
          </a:bodyPr>
          <a:lstStyle/>
          <a:p>
            <a:pPr marL="0" indent="0" algn="just">
              <a:buNone/>
            </a:pPr>
            <a:r>
              <a:rPr lang="tr-TR" dirty="0" smtClean="0">
                <a:solidFill>
                  <a:srgbClr val="C00000"/>
                </a:solidFill>
              </a:rPr>
              <a:t>Örnek:</a:t>
            </a:r>
          </a:p>
          <a:p>
            <a:pPr marL="0" indent="0" algn="just">
              <a:buNone/>
            </a:pPr>
            <a:r>
              <a:rPr lang="tr-TR" dirty="0" smtClean="0"/>
              <a:t>Karar kuralı kullanarak “Yasemin kayak yapıyor veya kar yağmıyor” ve “Kar yağıyor veya Aykut buz hokeyi oynuyor” hipotezlerinin “Yasemin kayak yapıyor veya Aykut buz hokeyi oynuyor” sonucunu çıkardığını gösteriniz.</a:t>
            </a:r>
          </a:p>
          <a:p>
            <a:pPr marL="0" indent="0" algn="just">
              <a:buNone/>
            </a:pPr>
            <a:r>
              <a:rPr lang="tr-TR" dirty="0" smtClean="0">
                <a:solidFill>
                  <a:srgbClr val="C00000"/>
                </a:solidFill>
              </a:rPr>
              <a:t>Çözüm:</a:t>
            </a:r>
          </a:p>
          <a:p>
            <a:pPr marL="0" indent="0" algn="just">
              <a:buNone/>
            </a:pPr>
            <a:r>
              <a:rPr lang="tr-TR" i="1" dirty="0" smtClean="0"/>
              <a:t>p</a:t>
            </a:r>
            <a:r>
              <a:rPr lang="tr-TR" dirty="0" smtClean="0"/>
              <a:t> “Kar yağıyor,” </a:t>
            </a:r>
            <a:r>
              <a:rPr lang="tr-TR" i="1" dirty="0" smtClean="0"/>
              <a:t>q</a:t>
            </a:r>
            <a:r>
              <a:rPr lang="tr-TR" dirty="0" smtClean="0"/>
              <a:t> “Yasemin kayak yapıyor,” </a:t>
            </a:r>
            <a:r>
              <a:rPr lang="tr-TR" i="1" dirty="0" smtClean="0"/>
              <a:t>r</a:t>
            </a:r>
            <a:r>
              <a:rPr lang="tr-TR" dirty="0" smtClean="0"/>
              <a:t> “Aykut buz hokeyi oynuyor” önermeleri olsun. Elimizdeki hipotezleri </a:t>
            </a:r>
          </a:p>
          <a:p>
            <a:pPr marL="0" indent="0" algn="just">
              <a:buNone/>
            </a:pPr>
            <a:r>
              <a:rPr lang="tr-TR" dirty="0" smtClean="0"/>
              <a:t>¬</a:t>
            </a:r>
            <a:r>
              <a:rPr lang="tr-TR" i="1" dirty="0" smtClean="0"/>
              <a:t> p</a:t>
            </a:r>
            <a:r>
              <a:rPr lang="tr-TR" dirty="0" smtClean="0"/>
              <a:t> ˅ </a:t>
            </a:r>
            <a:r>
              <a:rPr lang="tr-TR" i="1" dirty="0" smtClean="0"/>
              <a:t>q</a:t>
            </a:r>
            <a:r>
              <a:rPr lang="tr-TR" dirty="0" smtClean="0"/>
              <a:t> ve </a:t>
            </a:r>
            <a:r>
              <a:rPr lang="tr-TR" i="1" dirty="0" smtClean="0"/>
              <a:t>p</a:t>
            </a:r>
            <a:r>
              <a:rPr lang="tr-TR" dirty="0" smtClean="0"/>
              <a:t> ˅ </a:t>
            </a:r>
            <a:r>
              <a:rPr lang="tr-TR" i="1" dirty="0" smtClean="0"/>
              <a:t>r</a:t>
            </a:r>
            <a:r>
              <a:rPr lang="tr-TR" dirty="0" smtClean="0"/>
              <a:t> </a:t>
            </a:r>
          </a:p>
          <a:p>
            <a:pPr marL="0" indent="0" algn="just">
              <a:buNone/>
            </a:pPr>
            <a:r>
              <a:rPr lang="tr-TR" dirty="0" smtClean="0"/>
              <a:t>ile temsil edebiliriz. Karar kuralı kullanarak, </a:t>
            </a:r>
            <a:r>
              <a:rPr lang="tr-TR" i="1" dirty="0" smtClean="0"/>
              <a:t>q</a:t>
            </a:r>
            <a:r>
              <a:rPr lang="tr-TR" dirty="0" smtClean="0"/>
              <a:t> v </a:t>
            </a:r>
            <a:r>
              <a:rPr lang="tr-TR" i="1" dirty="0" smtClean="0"/>
              <a:t>r </a:t>
            </a:r>
            <a:r>
              <a:rPr lang="tr-TR" dirty="0" smtClean="0"/>
              <a:t>önermesi “Yasemin kayak yapıyor veya Aykut buz hokeyi oynuyor,” önermesini elde ederiz. </a:t>
            </a:r>
            <a:endParaRPr lang="tr-TR" dirty="0" smtClean="0">
              <a:solidFill>
                <a:srgbClr val="C00000"/>
              </a:solidFill>
            </a:endParaRPr>
          </a:p>
        </p:txBody>
      </p:sp>
    </p:spTree>
    <p:extLst>
      <p:ext uri="{BB962C8B-B14F-4D97-AF65-F5344CB8AC3E}">
        <p14:creationId xmlns:p14="http://schemas.microsoft.com/office/powerpoint/2010/main" val="184475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a:t>
            </a:r>
            <a:r>
              <a:rPr lang="tr-TR" sz="4400" dirty="0" smtClean="0">
                <a:solidFill>
                  <a:srgbClr val="002060"/>
                </a:solidFill>
              </a:rPr>
              <a:t>- Karar</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a:bodyPr>
          <a:lstStyle/>
          <a:p>
            <a:pPr marL="0" indent="0" algn="just">
              <a:buNone/>
            </a:pPr>
            <a:r>
              <a:rPr lang="tr-TR" dirty="0" smtClean="0">
                <a:solidFill>
                  <a:srgbClr val="C00000"/>
                </a:solidFill>
              </a:rPr>
              <a:t>Örnek:</a:t>
            </a:r>
          </a:p>
          <a:p>
            <a:pPr marL="0" indent="0" algn="just">
              <a:buNone/>
            </a:pPr>
            <a:r>
              <a:rPr lang="tr-TR" dirty="0"/>
              <a:t>(</a:t>
            </a:r>
            <a:r>
              <a:rPr lang="tr-TR" i="1" dirty="0"/>
              <a:t>p</a:t>
            </a:r>
            <a:r>
              <a:rPr lang="tr-TR" dirty="0"/>
              <a:t> ˄ </a:t>
            </a:r>
            <a:r>
              <a:rPr lang="tr-TR" i="1" dirty="0"/>
              <a:t>q</a:t>
            </a:r>
            <a:r>
              <a:rPr lang="tr-TR" dirty="0"/>
              <a:t>) ˅ </a:t>
            </a:r>
            <a:r>
              <a:rPr lang="tr-TR" i="1" dirty="0"/>
              <a:t>r </a:t>
            </a:r>
            <a:r>
              <a:rPr lang="tr-TR" dirty="0"/>
              <a:t>ön koşullarının </a:t>
            </a:r>
            <a:r>
              <a:rPr lang="tr-TR" i="1" dirty="0"/>
              <a:t>p </a:t>
            </a:r>
            <a:r>
              <a:rPr lang="tr-TR" dirty="0"/>
              <a:t>˅</a:t>
            </a:r>
            <a:r>
              <a:rPr lang="tr-TR" i="1" dirty="0"/>
              <a:t> s</a:t>
            </a:r>
            <a:r>
              <a:rPr lang="tr-TR" dirty="0"/>
              <a:t> sonucunu gerektirdiğini gösteriniz</a:t>
            </a:r>
            <a:r>
              <a:rPr lang="tr-TR" dirty="0" smtClean="0"/>
              <a:t>.</a:t>
            </a:r>
          </a:p>
          <a:p>
            <a:pPr marL="0" indent="0" algn="just">
              <a:buNone/>
            </a:pPr>
            <a:r>
              <a:rPr lang="tr-TR" dirty="0" smtClean="0">
                <a:solidFill>
                  <a:srgbClr val="C00000"/>
                </a:solidFill>
              </a:rPr>
              <a:t>Çözüm:</a:t>
            </a:r>
          </a:p>
          <a:p>
            <a:pPr marL="0" indent="0" algn="just">
              <a:buNone/>
            </a:pPr>
            <a:r>
              <a:rPr lang="tr-TR" dirty="0"/>
              <a:t>(</a:t>
            </a:r>
            <a:r>
              <a:rPr lang="tr-TR" i="1" dirty="0"/>
              <a:t>p</a:t>
            </a:r>
            <a:r>
              <a:rPr lang="tr-TR" dirty="0"/>
              <a:t> ˄ </a:t>
            </a:r>
            <a:r>
              <a:rPr lang="tr-TR" i="1" dirty="0"/>
              <a:t>q</a:t>
            </a:r>
            <a:r>
              <a:rPr lang="tr-TR" dirty="0"/>
              <a:t>) ˅ </a:t>
            </a:r>
            <a:r>
              <a:rPr lang="tr-TR" i="1" dirty="0"/>
              <a:t>r </a:t>
            </a:r>
            <a:r>
              <a:rPr lang="tr-TR" dirty="0"/>
              <a:t>ön koşulunu </a:t>
            </a:r>
            <a:r>
              <a:rPr lang="tr-TR" i="1" dirty="0"/>
              <a:t>p </a:t>
            </a:r>
            <a:r>
              <a:rPr lang="tr-TR" dirty="0"/>
              <a:t>˅</a:t>
            </a:r>
            <a:r>
              <a:rPr lang="tr-TR" i="1" dirty="0"/>
              <a:t> r</a:t>
            </a:r>
            <a:r>
              <a:rPr lang="tr-TR" dirty="0"/>
              <a:t> ve </a:t>
            </a:r>
            <a:r>
              <a:rPr lang="tr-TR" i="1" dirty="0"/>
              <a:t>q </a:t>
            </a:r>
            <a:r>
              <a:rPr lang="tr-TR" dirty="0"/>
              <a:t>˅ </a:t>
            </a:r>
            <a:r>
              <a:rPr lang="tr-TR" i="1" dirty="0"/>
              <a:t>r</a:t>
            </a:r>
            <a:r>
              <a:rPr lang="tr-TR" dirty="0"/>
              <a:t> iki cümlecik olarak tekrar yazabiliriz, </a:t>
            </a:r>
            <a:r>
              <a:rPr lang="tr-TR" i="1" dirty="0"/>
              <a:t>r </a:t>
            </a:r>
            <a:r>
              <a:rPr lang="tr-TR" dirty="0">
                <a:sym typeface="Wingdings" panose="05000000000000000000" pitchFamily="2" charset="2"/>
              </a:rPr>
              <a:t></a:t>
            </a:r>
            <a:r>
              <a:rPr lang="tr-TR" dirty="0"/>
              <a:t> </a:t>
            </a:r>
            <a:r>
              <a:rPr lang="tr-TR" i="1" dirty="0" err="1"/>
              <a:t>s</a:t>
            </a:r>
            <a:r>
              <a:rPr lang="tr-TR" dirty="0" err="1"/>
              <a:t>’i</a:t>
            </a:r>
            <a:r>
              <a:rPr lang="tr-TR" dirty="0"/>
              <a:t> de denk cümlecik olan ¬</a:t>
            </a:r>
            <a:r>
              <a:rPr lang="tr-TR" i="1" dirty="0"/>
              <a:t>r</a:t>
            </a:r>
            <a:r>
              <a:rPr lang="tr-TR" dirty="0"/>
              <a:t> ˅ </a:t>
            </a:r>
            <a:r>
              <a:rPr lang="tr-TR" i="1" dirty="0"/>
              <a:t>s </a:t>
            </a:r>
            <a:r>
              <a:rPr lang="tr-TR" dirty="0"/>
              <a:t>ile de değiştirebiliriz. </a:t>
            </a:r>
            <a:r>
              <a:rPr lang="tr-TR" i="1" dirty="0"/>
              <a:t>p</a:t>
            </a:r>
            <a:r>
              <a:rPr lang="tr-TR" dirty="0"/>
              <a:t> v</a:t>
            </a:r>
            <a:r>
              <a:rPr lang="tr-TR" i="1" dirty="0"/>
              <a:t> r</a:t>
            </a:r>
            <a:r>
              <a:rPr lang="tr-TR" dirty="0"/>
              <a:t> cümleciklerini ve karar kuralını kullanarak ¬</a:t>
            </a:r>
            <a:r>
              <a:rPr lang="tr-TR" i="1" dirty="0"/>
              <a:t>r</a:t>
            </a:r>
            <a:r>
              <a:rPr lang="tr-TR" dirty="0"/>
              <a:t> ˅ </a:t>
            </a:r>
            <a:r>
              <a:rPr lang="tr-TR" i="1" dirty="0"/>
              <a:t>s </a:t>
            </a:r>
            <a:r>
              <a:rPr lang="tr-TR" dirty="0"/>
              <a:t>olduğu sonucunu çıkarabiliriz.</a:t>
            </a:r>
            <a:endParaRPr lang="tr-TR" b="1" dirty="0"/>
          </a:p>
          <a:p>
            <a:pPr marL="0" indent="0" algn="just">
              <a:buNone/>
            </a:pPr>
            <a:endParaRPr lang="tr-TR" dirty="0"/>
          </a:p>
        </p:txBody>
      </p:sp>
    </p:spTree>
    <p:extLst>
      <p:ext uri="{BB962C8B-B14F-4D97-AF65-F5344CB8AC3E}">
        <p14:creationId xmlns:p14="http://schemas.microsoft.com/office/powerpoint/2010/main" val="314079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a:t>
            </a:r>
            <a:r>
              <a:rPr lang="tr-TR" sz="4400" dirty="0" smtClean="0">
                <a:solidFill>
                  <a:srgbClr val="002060"/>
                </a:solidFill>
              </a:rPr>
              <a:t>- Yanıltmacalar</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a:bodyPr>
          <a:lstStyle/>
          <a:p>
            <a:pPr marL="0" indent="0" algn="just">
              <a:buNone/>
            </a:pPr>
            <a:r>
              <a:rPr lang="tr-TR" dirty="0"/>
              <a:t>Doğru olmayan ifadelerde birçok ortak yanılgılar ortaya çıkar. Bu yanılgılar çıkarım kuralları­na benzerler fakat </a:t>
            </a:r>
            <a:r>
              <a:rPr lang="tr-TR" dirty="0" err="1"/>
              <a:t>totolojiden</a:t>
            </a:r>
            <a:r>
              <a:rPr lang="tr-TR" dirty="0"/>
              <a:t> ziyade olumsallıklara bağlıdırlar</a:t>
            </a:r>
            <a:r>
              <a:rPr lang="tr-TR" dirty="0" smtClean="0"/>
              <a:t>.</a:t>
            </a:r>
          </a:p>
          <a:p>
            <a:pPr marL="0" indent="0" algn="just">
              <a:buNone/>
            </a:pPr>
            <a:r>
              <a:rPr lang="tr-TR" i="1" dirty="0"/>
              <a:t>(p </a:t>
            </a:r>
            <a:r>
              <a:rPr lang="tr-TR" i="1" dirty="0">
                <a:sym typeface="Wingdings" panose="05000000000000000000" pitchFamily="2" charset="2"/>
              </a:rPr>
              <a:t></a:t>
            </a:r>
            <a:r>
              <a:rPr lang="tr-TR" i="1" dirty="0"/>
              <a:t> q) ˄ q) </a:t>
            </a:r>
            <a:r>
              <a:rPr lang="tr-TR" i="1" dirty="0">
                <a:sym typeface="Wingdings" panose="05000000000000000000" pitchFamily="2" charset="2"/>
              </a:rPr>
              <a:t></a:t>
            </a:r>
            <a:r>
              <a:rPr lang="tr-TR" i="1" dirty="0"/>
              <a:t> p</a:t>
            </a:r>
            <a:r>
              <a:rPr lang="tr-TR" dirty="0"/>
              <a:t> önermesi bir </a:t>
            </a:r>
            <a:r>
              <a:rPr lang="tr-TR" dirty="0" err="1"/>
              <a:t>totoloji</a:t>
            </a:r>
            <a:r>
              <a:rPr lang="tr-TR" dirty="0"/>
              <a:t> değildir, çünkü </a:t>
            </a:r>
            <a:r>
              <a:rPr lang="tr-TR" i="1" dirty="0"/>
              <a:t>p</a:t>
            </a:r>
            <a:r>
              <a:rPr lang="tr-TR" dirty="0"/>
              <a:t> yanlış, </a:t>
            </a:r>
            <a:r>
              <a:rPr lang="tr-TR" i="1" dirty="0"/>
              <a:t>q</a:t>
            </a:r>
            <a:r>
              <a:rPr lang="tr-TR" dirty="0"/>
              <a:t> doğru iken yanlıştır. Buna rağmen, bunu bir </a:t>
            </a:r>
            <a:r>
              <a:rPr lang="tr-TR" dirty="0" err="1"/>
              <a:t>totoloji</a:t>
            </a:r>
            <a:r>
              <a:rPr lang="tr-TR" dirty="0"/>
              <a:t> olarak kabul eden birçok yanlış akıl yürütme bulunabilir. Başka bir deyişle, bu yanlış akıl yürütmeler ön koşullarının </a:t>
            </a:r>
            <a:r>
              <a:rPr lang="tr-TR" i="1" dirty="0"/>
              <a:t>p</a:t>
            </a:r>
            <a:r>
              <a:rPr lang="tr-TR" dirty="0"/>
              <a:t> </a:t>
            </a:r>
            <a:r>
              <a:rPr lang="tr-TR" dirty="0">
                <a:sym typeface="Wingdings" panose="05000000000000000000" pitchFamily="2" charset="2"/>
              </a:rPr>
              <a:t></a:t>
            </a:r>
            <a:r>
              <a:rPr lang="tr-TR" dirty="0"/>
              <a:t> </a:t>
            </a:r>
            <a:r>
              <a:rPr lang="tr-TR" i="1" dirty="0"/>
              <a:t>q </a:t>
            </a:r>
            <a:r>
              <a:rPr lang="tr-TR" dirty="0"/>
              <a:t>ve </a:t>
            </a:r>
            <a:r>
              <a:rPr lang="tr-TR" i="1" dirty="0"/>
              <a:t>q</a:t>
            </a:r>
            <a:r>
              <a:rPr lang="tr-TR" dirty="0"/>
              <a:t> ve sonucunun da </a:t>
            </a:r>
            <a:r>
              <a:rPr lang="tr-TR" i="1" dirty="0"/>
              <a:t>p</a:t>
            </a:r>
            <a:r>
              <a:rPr lang="tr-TR" dirty="0"/>
              <a:t> olduğu çıkarımı geçerli kabul ederler, halbuki bu böyle değildir. Bu tip doğru olmayan akıl yürütme </a:t>
            </a:r>
            <a:r>
              <a:rPr lang="tr-TR" b="1" dirty="0"/>
              <a:t>sonucu </a:t>
            </a:r>
            <a:r>
              <a:rPr lang="tr-TR" b="1" dirty="0" err="1"/>
              <a:t>teyid</a:t>
            </a:r>
            <a:r>
              <a:rPr lang="tr-TR" b="1" dirty="0"/>
              <a:t> eden yanıltmaca </a:t>
            </a:r>
            <a:r>
              <a:rPr lang="tr-TR" dirty="0"/>
              <a:t>olarak </a:t>
            </a:r>
            <a:r>
              <a:rPr lang="tr-TR" dirty="0" smtClean="0"/>
              <a:t>adlandırılır.</a:t>
            </a:r>
          </a:p>
          <a:p>
            <a:pPr marL="0" indent="0" algn="just">
              <a:buNone/>
            </a:pPr>
            <a:endParaRPr lang="tr-TR" dirty="0"/>
          </a:p>
        </p:txBody>
      </p:sp>
    </p:spTree>
    <p:extLst>
      <p:ext uri="{BB962C8B-B14F-4D97-AF65-F5344CB8AC3E}">
        <p14:creationId xmlns:p14="http://schemas.microsoft.com/office/powerpoint/2010/main" val="32996486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a:t>
            </a:r>
            <a:r>
              <a:rPr lang="tr-TR" sz="4400" dirty="0" smtClean="0">
                <a:solidFill>
                  <a:srgbClr val="002060"/>
                </a:solidFill>
              </a:rPr>
              <a:t>- </a:t>
            </a:r>
            <a:r>
              <a:rPr lang="tr-TR" sz="4400" dirty="0">
                <a:solidFill>
                  <a:srgbClr val="002060"/>
                </a:solidFill>
              </a:rPr>
              <a:t>Yanıltmacalar</a:t>
            </a:r>
            <a:endParaRPr lang="tr-TR" dirty="0">
              <a:solidFill>
                <a:srgbClr val="002060"/>
              </a:solidFill>
            </a:endParaRPr>
          </a:p>
        </p:txBody>
      </p:sp>
      <p:sp>
        <p:nvSpPr>
          <p:cNvPr id="3" name="İçerik Yer Tutucusu 2"/>
          <p:cNvSpPr>
            <a:spLocks noGrp="1"/>
          </p:cNvSpPr>
          <p:nvPr>
            <p:ph idx="1"/>
          </p:nvPr>
        </p:nvSpPr>
        <p:spPr>
          <a:xfrm>
            <a:off x="1695326" y="1828800"/>
            <a:ext cx="10018714" cy="4839505"/>
          </a:xfrm>
        </p:spPr>
        <p:txBody>
          <a:bodyPr>
            <a:normAutofit lnSpcReduction="10000"/>
          </a:bodyPr>
          <a:lstStyle/>
          <a:p>
            <a:pPr marL="0" indent="0" algn="just">
              <a:buNone/>
            </a:pPr>
            <a:r>
              <a:rPr lang="tr-TR" dirty="0" smtClean="0">
                <a:solidFill>
                  <a:srgbClr val="C00000"/>
                </a:solidFill>
              </a:rPr>
              <a:t>Örnek:</a:t>
            </a:r>
          </a:p>
          <a:p>
            <a:pPr marL="0" indent="0" algn="just">
              <a:buNone/>
            </a:pPr>
            <a:r>
              <a:rPr lang="tr-TR" dirty="0"/>
              <a:t>Aşağıdaki ifade geçerli midir?</a:t>
            </a:r>
          </a:p>
          <a:p>
            <a:pPr marL="0" indent="0" algn="just">
              <a:buNone/>
            </a:pPr>
            <a:r>
              <a:rPr lang="tr-TR" dirty="0" smtClean="0"/>
              <a:t>Bu </a:t>
            </a:r>
            <a:r>
              <a:rPr lang="tr-TR" dirty="0"/>
              <a:t>kitaptaki her problemi yaparsanız, bu takdirde ayrık matematiği öğreneceksiniz. Ayrık matematiği öğrendiniz.</a:t>
            </a:r>
          </a:p>
          <a:p>
            <a:pPr marL="0" indent="0" algn="just">
              <a:buNone/>
            </a:pPr>
            <a:r>
              <a:rPr lang="tr-TR" dirty="0"/>
              <a:t>Bundan dolayı, kitaptaki her problemi yaptınız</a:t>
            </a:r>
            <a:r>
              <a:rPr lang="tr-TR" dirty="0" smtClean="0"/>
              <a:t>.</a:t>
            </a:r>
          </a:p>
          <a:p>
            <a:pPr marL="0" indent="0" algn="just">
              <a:buNone/>
            </a:pPr>
            <a:r>
              <a:rPr lang="tr-TR" dirty="0" smtClean="0">
                <a:solidFill>
                  <a:srgbClr val="C00000"/>
                </a:solidFill>
              </a:rPr>
              <a:t>Çözüm:</a:t>
            </a:r>
          </a:p>
          <a:p>
            <a:pPr marL="0" indent="0" algn="just">
              <a:buNone/>
            </a:pPr>
            <a:r>
              <a:rPr lang="tr-TR" i="1" dirty="0"/>
              <a:t>p</a:t>
            </a:r>
            <a:r>
              <a:rPr lang="tr-TR" dirty="0"/>
              <a:t> “Bu kitaptaki her problemi yaptınız.” önermesi olsun. </a:t>
            </a:r>
            <a:endParaRPr lang="tr-TR" dirty="0" smtClean="0"/>
          </a:p>
          <a:p>
            <a:pPr marL="0" indent="0" algn="just">
              <a:buNone/>
            </a:pPr>
            <a:r>
              <a:rPr lang="tr-TR" i="1" dirty="0" smtClean="0"/>
              <a:t>q</a:t>
            </a:r>
            <a:r>
              <a:rPr lang="tr-TR" dirty="0" smtClean="0"/>
              <a:t> </a:t>
            </a:r>
            <a:r>
              <a:rPr lang="tr-TR" dirty="0"/>
              <a:t>“Ayrık matematiği öğrendi­niz.” önermesi olsun. </a:t>
            </a:r>
            <a:endParaRPr lang="tr-TR" dirty="0" smtClean="0"/>
          </a:p>
          <a:p>
            <a:pPr marL="0" indent="0" algn="just">
              <a:buNone/>
            </a:pPr>
            <a:r>
              <a:rPr lang="tr-TR" dirty="0" smtClean="0"/>
              <a:t>Bu </a:t>
            </a:r>
            <a:r>
              <a:rPr lang="tr-TR" dirty="0"/>
              <a:t>takdirde bu ifade şu biçimdedir: Eğer </a:t>
            </a:r>
            <a:r>
              <a:rPr lang="tr-TR" i="1" dirty="0"/>
              <a:t>p </a:t>
            </a:r>
            <a:r>
              <a:rPr lang="tr-TR" i="1" dirty="0">
                <a:sym typeface="Wingdings" panose="05000000000000000000" pitchFamily="2" charset="2"/>
              </a:rPr>
              <a:t></a:t>
            </a:r>
            <a:r>
              <a:rPr lang="tr-TR" i="1" dirty="0"/>
              <a:t> q </a:t>
            </a:r>
            <a:r>
              <a:rPr lang="tr-TR" dirty="0"/>
              <a:t>ve</a:t>
            </a:r>
            <a:r>
              <a:rPr lang="tr-TR" i="1" dirty="0"/>
              <a:t> q</a:t>
            </a:r>
            <a:r>
              <a:rPr lang="tr-TR" dirty="0"/>
              <a:t> ise bu takdirde </a:t>
            </a:r>
            <a:r>
              <a:rPr lang="tr-TR" i="1" dirty="0"/>
              <a:t>p. </a:t>
            </a:r>
            <a:r>
              <a:rPr lang="tr-TR" dirty="0"/>
              <a:t>Bu, “sonucu teyit eden yanıltmacayı kullanan” doğru olmayan çıkarıma bir örnektir. </a:t>
            </a:r>
          </a:p>
        </p:txBody>
      </p:sp>
    </p:spTree>
    <p:extLst>
      <p:ext uri="{BB962C8B-B14F-4D97-AF65-F5344CB8AC3E}">
        <p14:creationId xmlns:p14="http://schemas.microsoft.com/office/powerpoint/2010/main" val="110156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a:t>
            </a:r>
            <a:r>
              <a:rPr lang="tr-TR" sz="4400" dirty="0" smtClean="0">
                <a:solidFill>
                  <a:srgbClr val="002060"/>
                </a:solidFill>
              </a:rPr>
              <a:t>- </a:t>
            </a:r>
            <a:r>
              <a:rPr lang="tr-TR" sz="4400" dirty="0">
                <a:solidFill>
                  <a:srgbClr val="002060"/>
                </a:solidFill>
              </a:rPr>
              <a:t>Yanıltmacalar</a:t>
            </a:r>
            <a:endParaRPr lang="tr-TR" dirty="0">
              <a:solidFill>
                <a:srgbClr val="002060"/>
              </a:solidFill>
            </a:endParaRPr>
          </a:p>
        </p:txBody>
      </p:sp>
      <p:sp>
        <p:nvSpPr>
          <p:cNvPr id="3" name="İçerik Yer Tutucusu 2"/>
          <p:cNvSpPr>
            <a:spLocks noGrp="1"/>
          </p:cNvSpPr>
          <p:nvPr>
            <p:ph idx="1"/>
          </p:nvPr>
        </p:nvSpPr>
        <p:spPr>
          <a:xfrm>
            <a:off x="1709614" y="3128962"/>
            <a:ext cx="10018714" cy="2371725"/>
          </a:xfrm>
        </p:spPr>
        <p:txBody>
          <a:bodyPr>
            <a:normAutofit/>
          </a:bodyPr>
          <a:lstStyle/>
          <a:p>
            <a:pPr marL="0" indent="0" algn="just">
              <a:buNone/>
            </a:pPr>
            <a:r>
              <a:rPr lang="tr-TR" dirty="0" smtClean="0">
                <a:solidFill>
                  <a:srgbClr val="C00000"/>
                </a:solidFill>
              </a:rPr>
              <a:t>Çözümün devamı:</a:t>
            </a:r>
          </a:p>
          <a:p>
            <a:pPr marL="0" indent="0" algn="just">
              <a:buNone/>
            </a:pPr>
            <a:r>
              <a:rPr lang="tr-TR" dirty="0"/>
              <a:t>((</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 </a:t>
            </a:r>
            <a:r>
              <a:rPr lang="tr-TR" i="1" dirty="0"/>
              <a:t>q</a:t>
            </a:r>
            <a:r>
              <a:rPr lang="tr-TR" dirty="0"/>
              <a:t>) ˄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önermesi bir </a:t>
            </a:r>
            <a:r>
              <a:rPr lang="tr-TR" dirty="0" err="1"/>
              <a:t>totoloji</a:t>
            </a:r>
            <a:r>
              <a:rPr lang="tr-TR" dirty="0"/>
              <a:t> değildir, çünkü </a:t>
            </a:r>
            <a:r>
              <a:rPr lang="tr-TR" i="1" dirty="0"/>
              <a:t>p</a:t>
            </a:r>
            <a:r>
              <a:rPr lang="tr-TR" dirty="0"/>
              <a:t> yanlış ve </a:t>
            </a:r>
            <a:r>
              <a:rPr lang="tr-TR" i="1" dirty="0"/>
              <a:t>q</a:t>
            </a:r>
            <a:r>
              <a:rPr lang="tr-TR" dirty="0"/>
              <a:t> doğru iken yanlıştır. Birçok doğru olmayan ifadeler bunu bir çıkarım kuralı olarak yanlışça kullanıyor. Bu tip yanlış akıl yürütme </a:t>
            </a:r>
            <a:r>
              <a:rPr lang="tr-TR" b="1" dirty="0"/>
              <a:t>hipotezi inkar eden yanıltmaca </a:t>
            </a:r>
            <a:r>
              <a:rPr lang="tr-TR" dirty="0"/>
              <a:t>olarak adlandırılır.</a:t>
            </a:r>
          </a:p>
          <a:p>
            <a:pPr marL="0" indent="0" algn="just">
              <a:buNone/>
            </a:pPr>
            <a:endParaRPr lang="tr-TR" dirty="0" smtClean="0">
              <a:solidFill>
                <a:srgbClr val="C00000"/>
              </a:solidFill>
            </a:endParaRPr>
          </a:p>
          <a:p>
            <a:pPr marL="0" indent="0" algn="just">
              <a:buNone/>
            </a:pPr>
            <a:endParaRPr lang="tr-TR" dirty="0">
              <a:solidFill>
                <a:srgbClr val="C00000"/>
              </a:solidFill>
            </a:endParaRPr>
          </a:p>
          <a:p>
            <a:pPr marL="0" indent="0" algn="just">
              <a:buNone/>
            </a:pPr>
            <a:endParaRPr lang="tr-TR" dirty="0" smtClean="0">
              <a:solidFill>
                <a:srgbClr val="C00000"/>
              </a:solidFill>
            </a:endParaRPr>
          </a:p>
          <a:p>
            <a:pPr marL="0" indent="0" algn="just">
              <a:buNone/>
            </a:pPr>
            <a:endParaRPr lang="tr-TR" dirty="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324917086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 </a:t>
            </a:r>
            <a:r>
              <a:rPr lang="tr-TR" sz="4400" dirty="0" err="1">
                <a:solidFill>
                  <a:srgbClr val="002060"/>
                </a:solidFill>
              </a:rPr>
              <a:t>Nicelendirilmiş</a:t>
            </a:r>
            <a:r>
              <a:rPr lang="tr-TR" sz="4400" dirty="0">
                <a:solidFill>
                  <a:srgbClr val="002060"/>
                </a:solidFill>
              </a:rPr>
              <a:t> Cümleler İçin Çıkarım Kuralları</a:t>
            </a:r>
            <a:endParaRPr lang="tr-TR" dirty="0">
              <a:solidFill>
                <a:srgbClr val="002060"/>
              </a:solidFill>
            </a:endParaRPr>
          </a:p>
        </p:txBody>
      </p:sp>
      <p:sp>
        <p:nvSpPr>
          <p:cNvPr id="3" name="İçerik Yer Tutucusu 2"/>
          <p:cNvSpPr>
            <a:spLocks noGrp="1"/>
          </p:cNvSpPr>
          <p:nvPr>
            <p:ph idx="1"/>
          </p:nvPr>
        </p:nvSpPr>
        <p:spPr>
          <a:xfrm>
            <a:off x="1709614" y="1828800"/>
            <a:ext cx="10018714" cy="4257675"/>
          </a:xfrm>
        </p:spPr>
        <p:txBody>
          <a:bodyPr>
            <a:normAutofit/>
          </a:bodyPr>
          <a:lstStyle/>
          <a:p>
            <a:pPr marL="0" indent="0" algn="just">
              <a:buNone/>
            </a:pPr>
            <a:r>
              <a:rPr lang="tr-TR" dirty="0"/>
              <a:t>Ç</a:t>
            </a:r>
            <a:r>
              <a:rPr lang="tr-TR" dirty="0" smtClean="0"/>
              <a:t>ıkarım </a:t>
            </a:r>
            <a:r>
              <a:rPr lang="tr-TR" dirty="0"/>
              <a:t>kuralları sıkça açıkça bahsedilmeden matema­tiksel ifadelerde yoğun bir şekilde kullanılırlar. Verilen Ɐ</a:t>
            </a:r>
            <a:r>
              <a:rPr lang="tr-TR" i="1" dirty="0"/>
              <a:t>x P(x)</a:t>
            </a:r>
            <a:r>
              <a:rPr lang="tr-TR" dirty="0"/>
              <a:t> ön koşulu için, </a:t>
            </a:r>
            <a:r>
              <a:rPr lang="tr-TR" i="1" dirty="0"/>
              <a:t>c</a:t>
            </a:r>
            <a:r>
              <a:rPr lang="tr-TR" dirty="0"/>
              <a:t> tanım bölgesi­nin özel bir üyesi olmak üzere, </a:t>
            </a:r>
            <a:r>
              <a:rPr lang="tr-TR" dirty="0" err="1"/>
              <a:t>özelleme</a:t>
            </a:r>
            <a:r>
              <a:rPr lang="tr-TR" dirty="0"/>
              <a:t> </a:t>
            </a:r>
            <a:r>
              <a:rPr lang="tr-TR" i="1" dirty="0"/>
              <a:t>P</a:t>
            </a:r>
            <a:r>
              <a:rPr lang="tr-TR" dirty="0"/>
              <a:t>(c)’</a:t>
            </a:r>
            <a:r>
              <a:rPr lang="tr-TR" dirty="0" err="1"/>
              <a:t>nin</a:t>
            </a:r>
            <a:r>
              <a:rPr lang="tr-TR" dirty="0"/>
              <a:t> doğru olduğu sonucuna varmak için evrensel </a:t>
            </a:r>
            <a:r>
              <a:rPr lang="tr-TR" dirty="0" err="1"/>
              <a:t>özelleme</a:t>
            </a:r>
            <a:r>
              <a:rPr lang="tr-TR" dirty="0"/>
              <a:t> çıkarım kuralı olarak kullanılır</a:t>
            </a:r>
            <a:r>
              <a:rPr lang="tr-TR" dirty="0" smtClean="0"/>
              <a:t>.</a:t>
            </a:r>
          </a:p>
          <a:p>
            <a:pPr marL="0" indent="0" algn="just">
              <a:buNone/>
            </a:pPr>
            <a:r>
              <a:rPr lang="tr-TR" b="1" dirty="0"/>
              <a:t>Evrensel </a:t>
            </a:r>
            <a:r>
              <a:rPr lang="tr-TR" b="1" dirty="0" err="1"/>
              <a:t>özelleme</a:t>
            </a:r>
            <a:r>
              <a:rPr lang="tr-TR" b="1" dirty="0"/>
              <a:t> </a:t>
            </a:r>
            <a:r>
              <a:rPr lang="tr-TR" dirty="0"/>
              <a:t>“Bütün kadınlar bilgedir ifadesinden Nisa bütün kadınların tanım bölge­sinin bir elemanı olduğu için “Nisa bilgedir sonucuna varılmasında kullanılır.</a:t>
            </a:r>
          </a:p>
          <a:p>
            <a:pPr marL="0" indent="0" algn="just">
              <a:buNone/>
            </a:pPr>
            <a:endParaRPr lang="tr-TR" dirty="0">
              <a:solidFill>
                <a:srgbClr val="C00000"/>
              </a:solidFill>
            </a:endParaRPr>
          </a:p>
        </p:txBody>
      </p:sp>
    </p:spTree>
    <p:extLst>
      <p:ext uri="{BB962C8B-B14F-4D97-AF65-F5344CB8AC3E}">
        <p14:creationId xmlns:p14="http://schemas.microsoft.com/office/powerpoint/2010/main" val="205416938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a:t>
            </a:r>
            <a:r>
              <a:rPr lang="tr-TR" sz="4400" dirty="0" smtClean="0">
                <a:solidFill>
                  <a:srgbClr val="002060"/>
                </a:solidFill>
              </a:rPr>
              <a:t>- </a:t>
            </a:r>
            <a:r>
              <a:rPr lang="tr-TR" sz="4400" dirty="0" err="1">
                <a:solidFill>
                  <a:srgbClr val="002060"/>
                </a:solidFill>
              </a:rPr>
              <a:t>Nicelendirilmiş</a:t>
            </a:r>
            <a:r>
              <a:rPr lang="tr-TR" sz="4400" dirty="0">
                <a:solidFill>
                  <a:srgbClr val="002060"/>
                </a:solidFill>
              </a:rPr>
              <a:t> Cümleler İçin Çıkarım Kuralları</a:t>
            </a:r>
            <a:endParaRPr lang="tr-TR" dirty="0">
              <a:solidFill>
                <a:srgbClr val="002060"/>
              </a:solidFill>
            </a:endParaRPr>
          </a:p>
        </p:txBody>
      </p:sp>
      <p:sp>
        <p:nvSpPr>
          <p:cNvPr id="3" name="İçerik Yer Tutucusu 2"/>
          <p:cNvSpPr>
            <a:spLocks noGrp="1"/>
          </p:cNvSpPr>
          <p:nvPr>
            <p:ph idx="1"/>
          </p:nvPr>
        </p:nvSpPr>
        <p:spPr>
          <a:xfrm>
            <a:off x="1795339" y="2228850"/>
            <a:ext cx="10018714" cy="1100138"/>
          </a:xfrm>
        </p:spPr>
        <p:txBody>
          <a:bodyPr>
            <a:normAutofit/>
          </a:bodyPr>
          <a:lstStyle/>
          <a:p>
            <a:pPr marL="0" indent="0" algn="just">
              <a:buNone/>
            </a:pPr>
            <a:r>
              <a:rPr lang="tr-TR" dirty="0" smtClean="0"/>
              <a:t>Çıkarım kuralları Tablo 2’de özetlenmiştir. </a:t>
            </a:r>
          </a:p>
          <a:p>
            <a:pPr marL="0" indent="0" algn="just">
              <a:buNone/>
            </a:pPr>
            <a:endParaRPr lang="tr-TR" dirty="0"/>
          </a:p>
          <a:p>
            <a:pPr marL="0" indent="0" algn="just">
              <a:buNone/>
            </a:pPr>
            <a:endParaRPr lang="tr-TR" dirty="0"/>
          </a:p>
        </p:txBody>
      </p:sp>
      <p:graphicFrame>
        <p:nvGraphicFramePr>
          <p:cNvPr id="5" name="Tablo 4"/>
          <p:cNvGraphicFramePr>
            <a:graphicFrameLocks noGrp="1"/>
          </p:cNvGraphicFramePr>
          <p:nvPr>
            <p:extLst>
              <p:ext uri="{D42A27DB-BD31-4B8C-83A1-F6EECF244321}">
                <p14:modId xmlns:p14="http://schemas.microsoft.com/office/powerpoint/2010/main" val="2808002971"/>
              </p:ext>
            </p:extLst>
          </p:nvPr>
        </p:nvGraphicFramePr>
        <p:xfrm>
          <a:off x="2740696" y="2835075"/>
          <a:ext cx="6689055" cy="3296920"/>
        </p:xfrm>
        <a:graphic>
          <a:graphicData uri="http://schemas.openxmlformats.org/drawingml/2006/table">
            <a:tbl>
              <a:tblPr firstRow="1" bandRow="1">
                <a:tableStyleId>{9D7B26C5-4107-4FEC-AEDC-1716B250A1EF}</a:tableStyleId>
              </a:tblPr>
              <a:tblGrid>
                <a:gridCol w="3031454">
                  <a:extLst>
                    <a:ext uri="{9D8B030D-6E8A-4147-A177-3AD203B41FA5}">
                      <a16:colId xmlns:a16="http://schemas.microsoft.com/office/drawing/2014/main" val="20000"/>
                    </a:ext>
                  </a:extLst>
                </a:gridCol>
                <a:gridCol w="3657601">
                  <a:extLst>
                    <a:ext uri="{9D8B030D-6E8A-4147-A177-3AD203B41FA5}">
                      <a16:colId xmlns:a16="http://schemas.microsoft.com/office/drawing/2014/main" val="20001"/>
                    </a:ext>
                  </a:extLst>
                </a:gridCol>
              </a:tblGrid>
              <a:tr h="37084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800" b="1" kern="1200" dirty="0" smtClean="0">
                          <a:solidFill>
                            <a:schemeClr val="accent6">
                              <a:lumMod val="50000"/>
                            </a:schemeClr>
                          </a:solidFill>
                          <a:latin typeface="+mn-lt"/>
                          <a:ea typeface="+mn-ea"/>
                          <a:cs typeface="+mn-cs"/>
                        </a:rPr>
                        <a:t>Tablo 2 </a:t>
                      </a:r>
                      <a:r>
                        <a:rPr lang="tr-TR" sz="1800" b="1" kern="1200" dirty="0" err="1" smtClean="0">
                          <a:solidFill>
                            <a:schemeClr val="accent6">
                              <a:lumMod val="50000"/>
                            </a:schemeClr>
                          </a:solidFill>
                          <a:latin typeface="+mn-lt"/>
                          <a:ea typeface="+mn-ea"/>
                          <a:cs typeface="+mn-cs"/>
                        </a:rPr>
                        <a:t>Nicelendirilmiş</a:t>
                      </a:r>
                      <a:r>
                        <a:rPr lang="tr-TR" sz="1800" b="1" kern="1200" dirty="0" smtClean="0">
                          <a:solidFill>
                            <a:schemeClr val="accent6">
                              <a:lumMod val="50000"/>
                            </a:schemeClr>
                          </a:solidFill>
                          <a:latin typeface="+mn-lt"/>
                          <a:ea typeface="+mn-ea"/>
                          <a:cs typeface="+mn-cs"/>
                        </a:rPr>
                        <a:t> Cümleler için Çıkarım Kuralları</a:t>
                      </a:r>
                      <a:endParaRPr lang="tr-T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0223">
                <a:tc>
                  <a:txBody>
                    <a:bodyPr/>
                    <a:lstStyle/>
                    <a:p>
                      <a:pPr marL="266700" indent="-1422400" algn="l" defTabSz="457200" rtl="0" eaLnBrk="1" latinLnBrk="0" hangingPunct="1">
                        <a:lnSpc>
                          <a:spcPts val="1550"/>
                        </a:lnSpc>
                        <a:spcAft>
                          <a:spcPts val="0"/>
                        </a:spcAft>
                      </a:pPr>
                      <a:r>
                        <a:rPr lang="tr-TR" sz="1800" b="1" kern="1200" dirty="0">
                          <a:solidFill>
                            <a:schemeClr val="accent6">
                              <a:lumMod val="50000"/>
                            </a:schemeClr>
                          </a:solidFill>
                          <a:latin typeface="+mn-lt"/>
                          <a:ea typeface="+mn-ea"/>
                          <a:cs typeface="+mn-cs"/>
                        </a:rPr>
                        <a:t>Çıkarım Kuralı</a:t>
                      </a:r>
                    </a:p>
                  </a:txBody>
                  <a:tcPr marL="6350" marR="6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b="1" kern="1200" dirty="0" smtClean="0">
                          <a:solidFill>
                            <a:schemeClr val="accent6">
                              <a:lumMod val="50000"/>
                            </a:schemeClr>
                          </a:solidFill>
                          <a:latin typeface="+mn-lt"/>
                          <a:ea typeface="+mn-ea"/>
                          <a:cs typeface="+mn-cs"/>
                        </a:rPr>
                        <a:t>İsim</a:t>
                      </a:r>
                      <a:endParaRPr lang="tr-TR" sz="1800" b="1" kern="1200" dirty="0">
                        <a:solidFill>
                          <a:schemeClr val="accent6">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tr-TR" sz="1800" i="0" kern="1200" dirty="0" smtClean="0">
                          <a:solidFill>
                            <a:schemeClr val="tx1"/>
                          </a:solidFill>
                          <a:effectLst/>
                          <a:latin typeface="+mn-lt"/>
                          <a:ea typeface="+mn-ea"/>
                          <a:cs typeface="+mn-cs"/>
                        </a:rPr>
                        <a:t>Ɐ</a:t>
                      </a:r>
                      <a:r>
                        <a:rPr lang="tr-TR" sz="1800" i="1" kern="1200" dirty="0" err="1" smtClean="0">
                          <a:solidFill>
                            <a:schemeClr val="tx1"/>
                          </a:solidFill>
                          <a:effectLst/>
                          <a:latin typeface="+mn-lt"/>
                          <a:ea typeface="+mn-ea"/>
                          <a:cs typeface="+mn-cs"/>
                        </a:rPr>
                        <a:t>xP</a:t>
                      </a:r>
                      <a:r>
                        <a:rPr lang="tr-TR" sz="1800" i="1" kern="1200" dirty="0" smtClean="0">
                          <a:solidFill>
                            <a:schemeClr val="tx1"/>
                          </a:solidFill>
                          <a:effectLst/>
                          <a:latin typeface="+mn-lt"/>
                          <a:ea typeface="+mn-ea"/>
                          <a:cs typeface="+mn-cs"/>
                        </a:rPr>
                        <a:t>(x) </a:t>
                      </a:r>
                    </a:p>
                    <a:p>
                      <a:r>
                        <a:rPr lang="tr-TR" sz="180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P(c) </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t>Evrensel </a:t>
                      </a:r>
                      <a:r>
                        <a:rPr lang="tr-TR" dirty="0" err="1" smtClean="0"/>
                        <a:t>özelleme</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tr-TR" sz="1800" i="1" kern="1200" dirty="0" smtClean="0">
                          <a:solidFill>
                            <a:schemeClr val="tx1"/>
                          </a:solidFill>
                          <a:effectLst/>
                          <a:latin typeface="+mn-lt"/>
                          <a:ea typeface="+mn-ea"/>
                          <a:cs typeface="+mn-cs"/>
                        </a:rPr>
                        <a:t>P(c)</a:t>
                      </a:r>
                      <a:r>
                        <a:rPr lang="tr-TR" sz="1800" kern="1200" dirty="0" smtClean="0">
                          <a:solidFill>
                            <a:schemeClr val="tx1"/>
                          </a:solidFill>
                          <a:effectLst/>
                          <a:latin typeface="+mn-lt"/>
                          <a:ea typeface="+mn-ea"/>
                          <a:cs typeface="+mn-cs"/>
                        </a:rPr>
                        <a:t> keyfi bir </a:t>
                      </a:r>
                      <a:r>
                        <a:rPr lang="tr-TR" sz="1800" i="1" kern="1200" dirty="0" smtClean="0">
                          <a:solidFill>
                            <a:schemeClr val="tx1"/>
                          </a:solidFill>
                          <a:effectLst/>
                          <a:latin typeface="+mn-lt"/>
                          <a:ea typeface="+mn-ea"/>
                          <a:cs typeface="+mn-cs"/>
                        </a:rPr>
                        <a:t>c</a:t>
                      </a:r>
                      <a:r>
                        <a:rPr lang="tr-TR" sz="1800" kern="1200" dirty="0" smtClean="0">
                          <a:solidFill>
                            <a:schemeClr val="tx1"/>
                          </a:solidFill>
                          <a:effectLst/>
                          <a:latin typeface="+mn-lt"/>
                          <a:ea typeface="+mn-ea"/>
                          <a:cs typeface="+mn-cs"/>
                        </a:rPr>
                        <a:t> için</a:t>
                      </a:r>
                    </a:p>
                    <a:p>
                      <a:pPr marL="0" marR="0" indent="0" algn="l" defTabSz="457200" rtl="0" eaLnBrk="1" fontAlgn="auto" latinLnBrk="0" hangingPunct="1">
                        <a:lnSpc>
                          <a:spcPct val="100000"/>
                        </a:lnSpc>
                        <a:spcBef>
                          <a:spcPts val="0"/>
                        </a:spcBef>
                        <a:spcAft>
                          <a:spcPts val="0"/>
                        </a:spcAft>
                        <a:buClrTx/>
                        <a:buSzTx/>
                        <a:buFontTx/>
                        <a:buNone/>
                        <a:tabLst/>
                        <a:defRPr/>
                      </a:pPr>
                      <a:r>
                        <a:rPr lang="tr-TR" sz="1800" kern="1200" dirty="0" smtClean="0">
                          <a:solidFill>
                            <a:schemeClr val="tx1"/>
                          </a:solidFill>
                          <a:effectLst/>
                          <a:latin typeface="+mn-lt"/>
                          <a:ea typeface="+mn-ea"/>
                          <a:cs typeface="+mn-cs"/>
                        </a:rPr>
                        <a:t>∴</a:t>
                      </a:r>
                      <a:r>
                        <a:rPr lang="tr-TR" sz="1800" i="0" kern="1200" dirty="0" smtClean="0">
                          <a:solidFill>
                            <a:schemeClr val="tx1"/>
                          </a:solidFill>
                          <a:effectLst/>
                          <a:latin typeface="+mn-lt"/>
                          <a:ea typeface="+mn-ea"/>
                          <a:cs typeface="+mn-cs"/>
                        </a:rPr>
                        <a:t> Ɐ</a:t>
                      </a:r>
                      <a:r>
                        <a:rPr lang="tr-TR" sz="1800" i="1" kern="1200" dirty="0" err="1" smtClean="0">
                          <a:solidFill>
                            <a:schemeClr val="tx1"/>
                          </a:solidFill>
                          <a:effectLst/>
                          <a:latin typeface="+mn-lt"/>
                          <a:ea typeface="+mn-ea"/>
                          <a:cs typeface="+mn-cs"/>
                        </a:rPr>
                        <a:t>xP</a:t>
                      </a:r>
                      <a:r>
                        <a:rPr lang="tr-TR" sz="1800" i="1" kern="1200" dirty="0" smtClean="0">
                          <a:solidFill>
                            <a:schemeClr val="tx1"/>
                          </a:solidFill>
                          <a:effectLst/>
                          <a:latin typeface="+mn-lt"/>
                          <a:ea typeface="+mn-ea"/>
                          <a:cs typeface="+mn-cs"/>
                        </a:rPr>
                        <a:t>(x) </a:t>
                      </a:r>
                      <a:endParaRPr lang="tr-TR" sz="180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t>Evrensel</a:t>
                      </a:r>
                      <a:r>
                        <a:rPr lang="tr-TR" baseline="0" dirty="0" smtClean="0"/>
                        <a:t> genelleştirme</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tr-TR" sz="1800" kern="1200" dirty="0" err="1" smtClean="0">
                          <a:solidFill>
                            <a:schemeClr val="tx1"/>
                          </a:solidFill>
                          <a:effectLst/>
                          <a:latin typeface="+mn-lt"/>
                          <a:ea typeface="+mn-ea"/>
                          <a:cs typeface="+mn-cs"/>
                        </a:rPr>
                        <a:t>Ǝ</a:t>
                      </a:r>
                      <a:r>
                        <a:rPr lang="tr-TR" sz="1800" i="1" kern="1200" dirty="0" err="1" smtClean="0">
                          <a:solidFill>
                            <a:schemeClr val="tx1"/>
                          </a:solidFill>
                          <a:effectLst/>
                          <a:latin typeface="+mn-lt"/>
                          <a:ea typeface="+mn-ea"/>
                          <a:cs typeface="+mn-cs"/>
                        </a:rPr>
                        <a:t>xP</a:t>
                      </a:r>
                      <a:r>
                        <a:rPr lang="tr-TR" sz="1800" i="1" kern="1200" dirty="0" smtClean="0">
                          <a:solidFill>
                            <a:schemeClr val="tx1"/>
                          </a:solidFill>
                          <a:effectLst/>
                          <a:latin typeface="+mn-lt"/>
                          <a:ea typeface="+mn-ea"/>
                          <a:cs typeface="+mn-cs"/>
                        </a:rPr>
                        <a:t>(x)</a:t>
                      </a:r>
                    </a:p>
                    <a:p>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P(c)</a:t>
                      </a:r>
                      <a:r>
                        <a:rPr lang="tr-TR" sz="1800" kern="1200" dirty="0" smtClean="0">
                          <a:solidFill>
                            <a:schemeClr val="tx1"/>
                          </a:solidFill>
                          <a:effectLst/>
                          <a:latin typeface="+mn-lt"/>
                          <a:ea typeface="+mn-ea"/>
                          <a:cs typeface="+mn-cs"/>
                        </a:rPr>
                        <a:t>bazı </a:t>
                      </a:r>
                      <a:r>
                        <a:rPr lang="tr-TR" sz="1800" i="1" kern="1200" dirty="0" smtClean="0">
                          <a:solidFill>
                            <a:schemeClr val="tx1"/>
                          </a:solidFill>
                          <a:effectLst/>
                          <a:latin typeface="+mn-lt"/>
                          <a:ea typeface="+mn-ea"/>
                          <a:cs typeface="+mn-cs"/>
                        </a:rPr>
                        <a:t>c</a:t>
                      </a:r>
                      <a:r>
                        <a:rPr lang="tr-TR" sz="1800" kern="1200" dirty="0" smtClean="0">
                          <a:solidFill>
                            <a:schemeClr val="tx1"/>
                          </a:solidFill>
                          <a:effectLst/>
                          <a:latin typeface="+mn-lt"/>
                          <a:ea typeface="+mn-ea"/>
                          <a:cs typeface="+mn-cs"/>
                        </a:rPr>
                        <a:t> elemanı için</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t>Varoluşsal </a:t>
                      </a:r>
                      <a:r>
                        <a:rPr lang="tr-TR" dirty="0" err="1" smtClean="0"/>
                        <a:t>özelleme</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(c)bazı </a:t>
                      </a:r>
                      <a:r>
                        <a:rPr lang="tr-TR" sz="1800" i="1" kern="1200" dirty="0" smtClean="0">
                          <a:solidFill>
                            <a:schemeClr val="tx1"/>
                          </a:solidFill>
                          <a:effectLst/>
                          <a:latin typeface="+mn-lt"/>
                          <a:ea typeface="+mn-ea"/>
                          <a:cs typeface="+mn-cs"/>
                        </a:rPr>
                        <a:t>c</a:t>
                      </a:r>
                      <a:r>
                        <a:rPr lang="tr-TR" sz="1800" kern="1200" dirty="0" smtClean="0">
                          <a:solidFill>
                            <a:schemeClr val="tx1"/>
                          </a:solidFill>
                          <a:effectLst/>
                          <a:latin typeface="+mn-lt"/>
                          <a:ea typeface="+mn-ea"/>
                          <a:cs typeface="+mn-cs"/>
                        </a:rPr>
                        <a:t> elemanı için</a:t>
                      </a:r>
                    </a:p>
                    <a:p>
                      <a:r>
                        <a:rPr lang="tr-TR" sz="1800" kern="1200" dirty="0" smtClean="0">
                          <a:solidFill>
                            <a:schemeClr val="tx1"/>
                          </a:solidFill>
                          <a:effectLst/>
                          <a:latin typeface="+mn-lt"/>
                          <a:ea typeface="+mn-ea"/>
                          <a:cs typeface="+mn-cs"/>
                        </a:rPr>
                        <a:t> ∴ </a:t>
                      </a:r>
                      <a:r>
                        <a:rPr lang="tr-TR" sz="1800" i="1" kern="1200" dirty="0" err="1" smtClean="0">
                          <a:solidFill>
                            <a:schemeClr val="tx1"/>
                          </a:solidFill>
                          <a:effectLst/>
                          <a:latin typeface="+mn-lt"/>
                          <a:ea typeface="+mn-ea"/>
                          <a:cs typeface="+mn-cs"/>
                        </a:rPr>
                        <a:t>ƎxP</a:t>
                      </a:r>
                      <a:r>
                        <a:rPr lang="tr-TR" sz="1800" i="1" kern="1200" dirty="0" smtClean="0">
                          <a:solidFill>
                            <a:schemeClr val="tx1"/>
                          </a:solidFill>
                          <a:effectLst/>
                          <a:latin typeface="+mn-lt"/>
                          <a:ea typeface="+mn-ea"/>
                          <a:cs typeface="+mn-cs"/>
                        </a:rPr>
                        <a:t>(x)</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t>Varoluşsal genelleştirme</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6" name="Düz Bağlayıcı 5"/>
          <p:cNvCxnSpPr/>
          <p:nvPr/>
        </p:nvCxnSpPr>
        <p:spPr>
          <a:xfrm>
            <a:off x="2821940" y="3893185"/>
            <a:ext cx="7759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Düz Bağlayıcı 7"/>
          <p:cNvCxnSpPr/>
          <p:nvPr/>
        </p:nvCxnSpPr>
        <p:spPr>
          <a:xfrm>
            <a:off x="2821940" y="4550093"/>
            <a:ext cx="17754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p:nvCxnSpPr>
        <p:spPr>
          <a:xfrm>
            <a:off x="2821940" y="5182235"/>
            <a:ext cx="17754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a:xfrm flipV="1">
            <a:off x="2821940" y="5804534"/>
            <a:ext cx="2392998" cy="19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25899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 </a:t>
            </a:r>
            <a:r>
              <a:rPr lang="tr-TR" sz="4400" dirty="0" err="1">
                <a:solidFill>
                  <a:srgbClr val="002060"/>
                </a:solidFill>
              </a:rPr>
              <a:t>Nicelendirilmiş</a:t>
            </a:r>
            <a:r>
              <a:rPr lang="tr-TR" sz="4400" dirty="0">
                <a:solidFill>
                  <a:srgbClr val="002060"/>
                </a:solidFill>
              </a:rPr>
              <a:t> Cümleler İçin Çıkarım Kuralları</a:t>
            </a:r>
            <a:endParaRPr lang="tr-TR" dirty="0">
              <a:solidFill>
                <a:srgbClr val="002060"/>
              </a:solidFill>
            </a:endParaRPr>
          </a:p>
        </p:txBody>
      </p:sp>
      <p:sp>
        <p:nvSpPr>
          <p:cNvPr id="3" name="İçerik Yer Tutucusu 2"/>
          <p:cNvSpPr>
            <a:spLocks noGrp="1"/>
          </p:cNvSpPr>
          <p:nvPr>
            <p:ph idx="1"/>
          </p:nvPr>
        </p:nvSpPr>
        <p:spPr>
          <a:xfrm>
            <a:off x="1709614" y="1828800"/>
            <a:ext cx="10018714" cy="4257675"/>
          </a:xfrm>
        </p:spPr>
        <p:txBody>
          <a:bodyPr>
            <a:normAutofit/>
          </a:bodyPr>
          <a:lstStyle/>
          <a:p>
            <a:pPr marL="0" indent="0" algn="just">
              <a:buNone/>
            </a:pPr>
            <a:r>
              <a:rPr lang="tr-TR" b="1" dirty="0"/>
              <a:t>Evrensel genelleştirme, </a:t>
            </a:r>
            <a:r>
              <a:rPr lang="tr-TR" dirty="0"/>
              <a:t>tanım bölgesindeki bütün </a:t>
            </a:r>
            <a:r>
              <a:rPr lang="tr-TR" i="1" dirty="0"/>
              <a:t>c</a:t>
            </a:r>
            <a:r>
              <a:rPr lang="tr-TR" dirty="0"/>
              <a:t> elemanları için, </a:t>
            </a:r>
            <a:r>
              <a:rPr lang="tr-TR" i="1" dirty="0"/>
              <a:t>P(c)’</a:t>
            </a:r>
            <a:r>
              <a:rPr lang="tr-TR" dirty="0" err="1"/>
              <a:t>nin</a:t>
            </a:r>
            <a:r>
              <a:rPr lang="tr-TR" dirty="0"/>
              <a:t> doğru olduğu ön koşulu verildiğinde </a:t>
            </a:r>
            <a:r>
              <a:rPr lang="tr-TR" dirty="0" smtClean="0"/>
              <a:t>Ɐ</a:t>
            </a:r>
            <a:r>
              <a:rPr lang="tr-TR" i="1" dirty="0" err="1" smtClean="0"/>
              <a:t>xP</a:t>
            </a:r>
            <a:r>
              <a:rPr lang="tr-TR" dirty="0" smtClean="0"/>
              <a:t>(</a:t>
            </a:r>
            <a:r>
              <a:rPr lang="tr-TR" i="1" dirty="0" smtClean="0"/>
              <a:t>x</a:t>
            </a:r>
            <a:r>
              <a:rPr lang="tr-TR" dirty="0"/>
              <a:t>)’ in doğru olduğunu ifade eden bir çıkarım kuralıdır. </a:t>
            </a:r>
            <a:endParaRPr lang="tr-TR" dirty="0" smtClean="0"/>
          </a:p>
          <a:p>
            <a:pPr marL="0" indent="0" algn="just">
              <a:buNone/>
            </a:pPr>
            <a:r>
              <a:rPr lang="tr-TR" b="1" dirty="0"/>
              <a:t>Varoluşsal </a:t>
            </a:r>
            <a:r>
              <a:rPr lang="tr-TR" b="1" dirty="0" err="1"/>
              <a:t>özelleme</a:t>
            </a:r>
            <a:r>
              <a:rPr lang="tr-TR" b="1" dirty="0"/>
              <a:t> </a:t>
            </a:r>
            <a:r>
              <a:rPr lang="tr-TR" i="1" dirty="0" err="1" smtClean="0"/>
              <a:t>ƎxP</a:t>
            </a:r>
            <a:r>
              <a:rPr lang="tr-TR" i="1" dirty="0" smtClean="0"/>
              <a:t>(x</a:t>
            </a:r>
            <a:r>
              <a:rPr lang="tr-TR" i="1" dirty="0"/>
              <a:t>)</a:t>
            </a:r>
            <a:r>
              <a:rPr lang="tr-TR" dirty="0"/>
              <a:t> önermesinin doğru olduğu verildiğinden tanım bölgesinde </a:t>
            </a:r>
            <a:r>
              <a:rPr lang="tr-TR" i="1" dirty="0"/>
              <a:t>P</a:t>
            </a:r>
            <a:r>
              <a:rPr lang="tr-TR" dirty="0"/>
              <a:t>(</a:t>
            </a:r>
            <a:r>
              <a:rPr lang="tr-TR" i="1" dirty="0"/>
              <a:t>c</a:t>
            </a:r>
            <a:r>
              <a:rPr lang="tr-TR" dirty="0"/>
              <a:t>)’</a:t>
            </a:r>
            <a:r>
              <a:rPr lang="tr-TR" dirty="0" err="1"/>
              <a:t>nin</a:t>
            </a:r>
            <a:r>
              <a:rPr lang="tr-TR" dirty="0"/>
              <a:t> doğru olduğu bir </a:t>
            </a:r>
            <a:r>
              <a:rPr lang="tr-TR" i="1" dirty="0"/>
              <a:t>c</a:t>
            </a:r>
            <a:r>
              <a:rPr lang="tr-TR" dirty="0"/>
              <a:t> elemanının var olduğu sonucuna varmak için kullanılır</a:t>
            </a:r>
            <a:r>
              <a:rPr lang="tr-TR" dirty="0" smtClean="0"/>
              <a:t>.</a:t>
            </a:r>
          </a:p>
          <a:p>
            <a:pPr marL="0" indent="0" algn="just">
              <a:buNone/>
            </a:pPr>
            <a:r>
              <a:rPr lang="tr-TR" b="1" dirty="0"/>
              <a:t>Varoluşsal genelleştirme, </a:t>
            </a:r>
            <a:r>
              <a:rPr lang="tr-TR" dirty="0"/>
              <a:t>özel bir </a:t>
            </a:r>
            <a:r>
              <a:rPr lang="tr-TR" i="1" dirty="0"/>
              <a:t>c</a:t>
            </a:r>
            <a:r>
              <a:rPr lang="tr-TR" dirty="0"/>
              <a:t> elemanı için </a:t>
            </a:r>
            <a:r>
              <a:rPr lang="tr-TR" i="1" dirty="0"/>
              <a:t>P</a:t>
            </a:r>
            <a:r>
              <a:rPr lang="tr-TR" dirty="0"/>
              <a:t>(</a:t>
            </a:r>
            <a:r>
              <a:rPr lang="tr-TR" i="1" dirty="0"/>
              <a:t>c</a:t>
            </a:r>
            <a:r>
              <a:rPr lang="tr-TR" dirty="0"/>
              <a:t>)’</a:t>
            </a:r>
            <a:r>
              <a:rPr lang="tr-TR" dirty="0" err="1"/>
              <a:t>nin</a:t>
            </a:r>
            <a:r>
              <a:rPr lang="tr-TR" dirty="0"/>
              <a:t> doğru olduğu bilindiğinde </a:t>
            </a:r>
            <a:r>
              <a:rPr lang="tr-TR" i="1" dirty="0" err="1"/>
              <a:t>Ǝx</a:t>
            </a:r>
            <a:r>
              <a:rPr lang="tr-TR" dirty="0"/>
              <a:t> </a:t>
            </a:r>
            <a:r>
              <a:rPr lang="tr-TR" i="1" dirty="0"/>
              <a:t>P</a:t>
            </a:r>
            <a:r>
              <a:rPr lang="tr-TR" dirty="0"/>
              <a:t>(</a:t>
            </a:r>
            <a:r>
              <a:rPr lang="tr-TR" i="1" dirty="0"/>
              <a:t>x</a:t>
            </a:r>
            <a:r>
              <a:rPr lang="tr-TR" dirty="0"/>
              <a:t>)’in doğru olduğu sonucuna varmak için kullanılan çıkarım kuralıdır. </a:t>
            </a:r>
            <a:endParaRPr lang="tr-TR" dirty="0">
              <a:solidFill>
                <a:srgbClr val="C00000"/>
              </a:solidFill>
            </a:endParaRPr>
          </a:p>
        </p:txBody>
      </p:sp>
    </p:spTree>
    <p:extLst>
      <p:ext uri="{BB962C8B-B14F-4D97-AF65-F5344CB8AC3E}">
        <p14:creationId xmlns:p14="http://schemas.microsoft.com/office/powerpoint/2010/main" val="377575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 </a:t>
            </a:r>
            <a:r>
              <a:rPr lang="tr-TR" sz="4400" dirty="0" err="1">
                <a:solidFill>
                  <a:srgbClr val="002060"/>
                </a:solidFill>
              </a:rPr>
              <a:t>Nicelendirilmiş</a:t>
            </a:r>
            <a:r>
              <a:rPr lang="tr-TR" sz="4400" dirty="0">
                <a:solidFill>
                  <a:srgbClr val="002060"/>
                </a:solidFill>
              </a:rPr>
              <a:t> Cümleler İçin Çıkarım Kuralları</a:t>
            </a:r>
            <a:endParaRPr lang="tr-TR" dirty="0">
              <a:solidFill>
                <a:srgbClr val="002060"/>
              </a:solidFill>
            </a:endParaRPr>
          </a:p>
        </p:txBody>
      </p:sp>
      <p:sp>
        <p:nvSpPr>
          <p:cNvPr id="3" name="İçerik Yer Tutucusu 2"/>
          <p:cNvSpPr>
            <a:spLocks noGrp="1"/>
          </p:cNvSpPr>
          <p:nvPr>
            <p:ph idx="1"/>
          </p:nvPr>
        </p:nvSpPr>
        <p:spPr>
          <a:xfrm>
            <a:off x="1709614" y="1828800"/>
            <a:ext cx="10018714" cy="4257675"/>
          </a:xfrm>
        </p:spPr>
        <p:txBody>
          <a:bodyPr>
            <a:normAutofit/>
          </a:bodyPr>
          <a:lstStyle/>
          <a:p>
            <a:pPr marL="0" indent="0" algn="just">
              <a:buNone/>
            </a:pPr>
            <a:r>
              <a:rPr lang="tr-TR" dirty="0" smtClean="0">
                <a:solidFill>
                  <a:srgbClr val="C00000"/>
                </a:solidFill>
              </a:rPr>
              <a:t>Örnek:</a:t>
            </a:r>
          </a:p>
          <a:p>
            <a:pPr marL="0" indent="0" algn="just">
              <a:buNone/>
            </a:pPr>
            <a:r>
              <a:rPr lang="tr-TR" dirty="0"/>
              <a:t>Gösteriniz ki “Ayrık matematik dersindeki herkes bir bilgisayar bilimi dersi almıştır” ve “Mer­yem bu sınıftaki bir öğrencidir” ön koşulları “Meryem bilgisayar bilimi dersi almıştır” sonucu­nu gerektirir</a:t>
            </a:r>
            <a:r>
              <a:rPr lang="tr-TR" dirty="0" smtClean="0"/>
              <a:t>.</a:t>
            </a:r>
          </a:p>
          <a:p>
            <a:pPr marL="0" indent="0" algn="just">
              <a:buNone/>
            </a:pPr>
            <a:r>
              <a:rPr lang="tr-TR" dirty="0" smtClean="0">
                <a:solidFill>
                  <a:srgbClr val="C00000"/>
                </a:solidFill>
              </a:rPr>
              <a:t>Çözüm:</a:t>
            </a:r>
          </a:p>
          <a:p>
            <a:pPr marL="0" indent="0" algn="just">
              <a:buNone/>
            </a:pPr>
            <a:r>
              <a:rPr lang="tr-TR" i="1" dirty="0"/>
              <a:t>D</a:t>
            </a:r>
            <a:r>
              <a:rPr lang="tr-TR" dirty="0"/>
              <a:t>(</a:t>
            </a:r>
            <a:r>
              <a:rPr lang="tr-TR" i="1" dirty="0"/>
              <a:t>x</a:t>
            </a:r>
            <a:r>
              <a:rPr lang="tr-TR" dirty="0"/>
              <a:t>) “</a:t>
            </a:r>
            <a:r>
              <a:rPr lang="tr-TR" i="1" dirty="0"/>
              <a:t>x</a:t>
            </a:r>
            <a:r>
              <a:rPr lang="tr-TR" dirty="0"/>
              <a:t> ayrık matematik sınıfındadır,” ve </a:t>
            </a:r>
            <a:r>
              <a:rPr lang="tr-TR" i="1" dirty="0"/>
              <a:t>C</a:t>
            </a:r>
            <a:r>
              <a:rPr lang="tr-TR" dirty="0"/>
              <a:t>(</a:t>
            </a:r>
            <a:r>
              <a:rPr lang="tr-TR" i="1" dirty="0"/>
              <a:t>x</a:t>
            </a:r>
            <a:r>
              <a:rPr lang="tr-TR" dirty="0"/>
              <a:t>) “</a:t>
            </a:r>
            <a:r>
              <a:rPr lang="tr-TR" i="1" dirty="0"/>
              <a:t>x</a:t>
            </a:r>
            <a:r>
              <a:rPr lang="tr-TR" dirty="0"/>
              <a:t> bilgisayar biliminde bir ders almıştır” olsun. Bu takdirde Ɐ</a:t>
            </a:r>
            <a:r>
              <a:rPr lang="tr-TR" i="1" dirty="0"/>
              <a:t>x</a:t>
            </a:r>
            <a:r>
              <a:rPr lang="tr-TR" dirty="0"/>
              <a:t>(</a:t>
            </a:r>
            <a:r>
              <a:rPr lang="tr-TR" i="1" dirty="0"/>
              <a:t>D</a:t>
            </a:r>
            <a:r>
              <a:rPr lang="tr-TR" dirty="0"/>
              <a:t>(</a:t>
            </a:r>
            <a:r>
              <a:rPr lang="tr-TR" i="1" dirty="0"/>
              <a:t>x</a:t>
            </a:r>
            <a:r>
              <a:rPr lang="tr-TR" dirty="0"/>
              <a:t>) </a:t>
            </a:r>
            <a:r>
              <a:rPr lang="tr-TR" dirty="0">
                <a:sym typeface="Wingdings" panose="05000000000000000000" pitchFamily="2" charset="2"/>
              </a:rPr>
              <a:t></a:t>
            </a:r>
            <a:r>
              <a:rPr lang="tr-TR" dirty="0"/>
              <a:t> </a:t>
            </a:r>
            <a:r>
              <a:rPr lang="tr-TR" i="1" dirty="0"/>
              <a:t>C</a:t>
            </a:r>
            <a:r>
              <a:rPr lang="tr-TR" dirty="0"/>
              <a:t>(</a:t>
            </a:r>
            <a:r>
              <a:rPr lang="tr-TR" i="1" dirty="0"/>
              <a:t>x</a:t>
            </a:r>
            <a:r>
              <a:rPr lang="tr-TR" dirty="0"/>
              <a:t>)) ve </a:t>
            </a:r>
            <a:r>
              <a:rPr lang="tr-TR" i="1" dirty="0"/>
              <a:t>D(</a:t>
            </a:r>
            <a:r>
              <a:rPr lang="tr-TR" dirty="0"/>
              <a:t>Meryem) ön koşullardır. Sonuç </a:t>
            </a:r>
            <a:r>
              <a:rPr lang="tr-TR" i="1" dirty="0"/>
              <a:t>C</a:t>
            </a:r>
            <a:r>
              <a:rPr lang="tr-TR" dirty="0"/>
              <a:t>(Meryem)</a:t>
            </a:r>
            <a:r>
              <a:rPr lang="tr-TR" dirty="0" smtClean="0"/>
              <a:t>’</a:t>
            </a:r>
            <a:r>
              <a:rPr lang="tr-TR" dirty="0" err="1" smtClean="0"/>
              <a:t>dir</a:t>
            </a:r>
            <a:r>
              <a:rPr lang="tr-TR" dirty="0" smtClean="0"/>
              <a:t>.</a:t>
            </a:r>
          </a:p>
        </p:txBody>
      </p:sp>
    </p:spTree>
    <p:extLst>
      <p:ext uri="{BB962C8B-B14F-4D97-AF65-F5344CB8AC3E}">
        <p14:creationId xmlns:p14="http://schemas.microsoft.com/office/powerpoint/2010/main" val="5411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1.6. Çıkarım </a:t>
            </a:r>
            <a:r>
              <a:rPr lang="tr-TR" sz="4400" dirty="0">
                <a:solidFill>
                  <a:srgbClr val="002060"/>
                </a:solidFill>
              </a:rPr>
              <a:t>Kuralları - </a:t>
            </a:r>
            <a:r>
              <a:rPr lang="tr-TR" sz="4400" dirty="0" err="1">
                <a:solidFill>
                  <a:srgbClr val="002060"/>
                </a:solidFill>
              </a:rPr>
              <a:t>Nicelendirilmiş</a:t>
            </a:r>
            <a:r>
              <a:rPr lang="tr-TR" sz="4400" dirty="0">
                <a:solidFill>
                  <a:srgbClr val="002060"/>
                </a:solidFill>
              </a:rPr>
              <a:t> Cümleler İçin Çıkarım Kuralları</a:t>
            </a:r>
            <a:endParaRPr lang="tr-TR" dirty="0">
              <a:solidFill>
                <a:srgbClr val="002060"/>
              </a:solidFill>
            </a:endParaRPr>
          </a:p>
        </p:txBody>
      </p:sp>
      <p:sp>
        <p:nvSpPr>
          <p:cNvPr id="3" name="İçerik Yer Tutucusu 2"/>
          <p:cNvSpPr>
            <a:spLocks noGrp="1"/>
          </p:cNvSpPr>
          <p:nvPr>
            <p:ph idx="1"/>
          </p:nvPr>
        </p:nvSpPr>
        <p:spPr>
          <a:xfrm>
            <a:off x="1709614" y="1828800"/>
            <a:ext cx="10018714" cy="2085975"/>
          </a:xfrm>
        </p:spPr>
        <p:txBody>
          <a:bodyPr>
            <a:normAutofit/>
          </a:bodyPr>
          <a:lstStyle/>
          <a:p>
            <a:pPr marL="0" indent="0" algn="just">
              <a:buNone/>
            </a:pPr>
            <a:endParaRPr lang="tr-TR" dirty="0" smtClean="0">
              <a:solidFill>
                <a:srgbClr val="C00000"/>
              </a:solidFill>
            </a:endParaRPr>
          </a:p>
          <a:p>
            <a:pPr marL="0" indent="0" algn="just">
              <a:buNone/>
            </a:pPr>
            <a:r>
              <a:rPr lang="tr-TR" dirty="0" smtClean="0">
                <a:solidFill>
                  <a:srgbClr val="C00000"/>
                </a:solidFill>
              </a:rPr>
              <a:t>Çözümün devamı:</a:t>
            </a:r>
          </a:p>
          <a:p>
            <a:pPr marL="0" indent="0" algn="just">
              <a:buNone/>
            </a:pPr>
            <a:r>
              <a:rPr lang="tr-TR" dirty="0" smtClean="0"/>
              <a:t>Aşağıdaki </a:t>
            </a:r>
            <a:r>
              <a:rPr lang="tr-TR" dirty="0"/>
              <a:t>adımlar bu ön koşullardan sonucu elde etmek için kullanılabilirler:</a:t>
            </a:r>
            <a:endParaRPr lang="tr-TR" dirty="0">
              <a:solidFill>
                <a:srgbClr val="C00000"/>
              </a:solidFill>
            </a:endParaRPr>
          </a:p>
          <a:p>
            <a:pPr marL="0" indent="0" algn="just">
              <a:buNone/>
            </a:pPr>
            <a:endParaRPr lang="tr-TR" dirty="0" smtClean="0">
              <a:solidFill>
                <a:srgbClr val="C00000"/>
              </a:solidFill>
            </a:endParaRPr>
          </a:p>
          <a:p>
            <a:pPr marL="0" indent="0" algn="just">
              <a:buNone/>
            </a:pPr>
            <a:endParaRPr lang="tr-TR" dirty="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831092603"/>
              </p:ext>
            </p:extLst>
          </p:nvPr>
        </p:nvGraphicFramePr>
        <p:xfrm>
          <a:off x="2703513" y="3518853"/>
          <a:ext cx="7354888" cy="1778000"/>
        </p:xfrm>
        <a:graphic>
          <a:graphicData uri="http://schemas.openxmlformats.org/drawingml/2006/table">
            <a:tbl>
              <a:tblPr firstRow="1" bandRow="1">
                <a:tableStyleId>{9D7B26C5-4107-4FEC-AEDC-1716B250A1EF}</a:tableStyleId>
              </a:tblPr>
              <a:tblGrid>
                <a:gridCol w="3677444">
                  <a:extLst>
                    <a:ext uri="{9D8B030D-6E8A-4147-A177-3AD203B41FA5}">
                      <a16:colId xmlns:a16="http://schemas.microsoft.com/office/drawing/2014/main" val="20000"/>
                    </a:ext>
                  </a:extLst>
                </a:gridCol>
                <a:gridCol w="3677444">
                  <a:extLst>
                    <a:ext uri="{9D8B030D-6E8A-4147-A177-3AD203B41FA5}">
                      <a16:colId xmlns:a16="http://schemas.microsoft.com/office/drawing/2014/main" val="20001"/>
                    </a:ext>
                  </a:extLst>
                </a:gridCol>
              </a:tblGrid>
              <a:tr h="0">
                <a:tc>
                  <a:txBody>
                    <a:bodyPr/>
                    <a:lstStyle/>
                    <a:p>
                      <a:pPr marL="266700" indent="-1422400" algn="l" defTabSz="457200" rtl="0" eaLnBrk="1" latinLnBrk="0" hangingPunct="1">
                        <a:lnSpc>
                          <a:spcPts val="1550"/>
                        </a:lnSpc>
                        <a:spcAft>
                          <a:spcPts val="0"/>
                        </a:spcAft>
                      </a:pPr>
                      <a:r>
                        <a:rPr lang="tr-TR" sz="1800" b="1" kern="1200" dirty="0" smtClean="0">
                          <a:solidFill>
                            <a:schemeClr val="accent6">
                              <a:lumMod val="50000"/>
                            </a:schemeClr>
                          </a:solidFill>
                          <a:latin typeface="+mn-lt"/>
                          <a:ea typeface="+mn-ea"/>
                          <a:cs typeface="+mn-cs"/>
                        </a:rPr>
                        <a:t>Adım</a:t>
                      </a:r>
                      <a:endParaRPr lang="tr-TR" sz="1800" b="1" kern="1200" dirty="0">
                        <a:solidFill>
                          <a:schemeClr val="accent6">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66700" indent="-1422400" algn="l" defTabSz="457200" rtl="0" eaLnBrk="1" latinLnBrk="0" hangingPunct="1">
                        <a:lnSpc>
                          <a:spcPts val="1550"/>
                        </a:lnSpc>
                        <a:spcAft>
                          <a:spcPts val="0"/>
                        </a:spcAft>
                      </a:pPr>
                      <a:r>
                        <a:rPr lang="tr-TR" sz="1800" b="1" kern="1200" dirty="0" smtClean="0">
                          <a:solidFill>
                            <a:schemeClr val="accent6">
                              <a:lumMod val="50000"/>
                            </a:schemeClr>
                          </a:solidFill>
                          <a:latin typeface="+mn-lt"/>
                          <a:ea typeface="+mn-ea"/>
                          <a:cs typeface="+mn-cs"/>
                        </a:rPr>
                        <a:t>Sebep</a:t>
                      </a:r>
                      <a:endParaRPr lang="tr-TR" sz="1800" b="1" kern="1200" dirty="0">
                        <a:solidFill>
                          <a:schemeClr val="accent6">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tr-TR" dirty="0" smtClean="0"/>
                        <a:t>1.</a:t>
                      </a:r>
                      <a:r>
                        <a:rPr lang="tr-TR" baseline="0" dirty="0" smtClean="0"/>
                        <a:t> </a:t>
                      </a:r>
                      <a:r>
                        <a:rPr lang="tr-TR" sz="1800" kern="1200" dirty="0" smtClean="0">
                          <a:solidFill>
                            <a:schemeClr val="tx1"/>
                          </a:solidFill>
                          <a:effectLst/>
                          <a:latin typeface="+mn-lt"/>
                          <a:ea typeface="+mn-ea"/>
                          <a:cs typeface="+mn-cs"/>
                        </a:rPr>
                        <a:t>Ɐ</a:t>
                      </a:r>
                      <a:r>
                        <a:rPr lang="tr-TR" sz="1800" i="1" kern="1200" dirty="0" smtClean="0">
                          <a:solidFill>
                            <a:schemeClr val="tx1"/>
                          </a:solidFill>
                          <a:effectLst/>
                          <a:latin typeface="+mn-lt"/>
                          <a:ea typeface="+mn-ea"/>
                          <a:cs typeface="+mn-cs"/>
                        </a:rPr>
                        <a:t>x</a:t>
                      </a:r>
                      <a:r>
                        <a:rPr lang="tr-TR" sz="180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D</a:t>
                      </a:r>
                      <a:r>
                        <a:rPr lang="tr-TR" sz="180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x</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sym typeface="Wingdings" panose="05000000000000000000" pitchFamily="2" charset="2"/>
                        </a:rPr>
                        <a:t></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C</a:t>
                      </a:r>
                      <a:r>
                        <a:rPr lang="tr-TR" sz="180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x</a:t>
                      </a:r>
                      <a:r>
                        <a:rPr lang="tr-TR" sz="1800" kern="1200" dirty="0" smtClean="0">
                          <a:solidFill>
                            <a:schemeClr val="tx1"/>
                          </a:solidFill>
                          <a:effectLst/>
                          <a:latin typeface="+mn-lt"/>
                          <a:ea typeface="+mn-ea"/>
                          <a:cs typeface="+mn-cs"/>
                        </a:rPr>
                        <a:t>))</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smtClean="0">
                          <a:solidFill>
                            <a:schemeClr val="tx1"/>
                          </a:solidFill>
                          <a:effectLst/>
                          <a:latin typeface="+mn-lt"/>
                          <a:ea typeface="+mn-ea"/>
                          <a:cs typeface="+mn-cs"/>
                        </a:rPr>
                        <a:t>Önkoşul</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tr-TR" dirty="0" smtClean="0"/>
                        <a:t>2. </a:t>
                      </a:r>
                      <a:r>
                        <a:rPr lang="tr-TR" sz="1800" i="1" kern="1200" dirty="0" smtClean="0">
                          <a:solidFill>
                            <a:schemeClr val="tx1"/>
                          </a:solidFill>
                          <a:effectLst/>
                          <a:latin typeface="+mn-lt"/>
                          <a:ea typeface="+mn-ea"/>
                          <a:cs typeface="+mn-cs"/>
                        </a:rPr>
                        <a:t>D</a:t>
                      </a:r>
                      <a:r>
                        <a:rPr lang="tr-TR" sz="1800" kern="1200" dirty="0" smtClean="0">
                          <a:solidFill>
                            <a:schemeClr val="tx1"/>
                          </a:solidFill>
                          <a:effectLst/>
                          <a:latin typeface="+mn-lt"/>
                          <a:ea typeface="+mn-ea"/>
                          <a:cs typeface="+mn-cs"/>
                        </a:rPr>
                        <a:t>(Meryem) </a:t>
                      </a:r>
                      <a:r>
                        <a:rPr lang="tr-TR" sz="1800" kern="1200" dirty="0" smtClean="0">
                          <a:solidFill>
                            <a:schemeClr val="tx1"/>
                          </a:solidFill>
                          <a:effectLst/>
                          <a:latin typeface="+mn-lt"/>
                          <a:ea typeface="+mn-ea"/>
                          <a:cs typeface="+mn-cs"/>
                          <a:sym typeface="Wingdings" panose="05000000000000000000" pitchFamily="2" charset="2"/>
                        </a:rPr>
                        <a:t></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C</a:t>
                      </a:r>
                      <a:r>
                        <a:rPr lang="tr-TR" sz="1800" kern="1200" dirty="0" smtClean="0">
                          <a:solidFill>
                            <a:schemeClr val="tx1"/>
                          </a:solidFill>
                          <a:effectLst/>
                          <a:latin typeface="+mn-lt"/>
                          <a:ea typeface="+mn-ea"/>
                          <a:cs typeface="+mn-cs"/>
                        </a:rPr>
                        <a:t>(Meryem)</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smtClean="0">
                          <a:solidFill>
                            <a:schemeClr val="tx1"/>
                          </a:solidFill>
                          <a:effectLst/>
                          <a:latin typeface="+mn-lt"/>
                          <a:ea typeface="+mn-ea"/>
                          <a:cs typeface="+mn-cs"/>
                        </a:rPr>
                        <a:t>(1)’den evrensel </a:t>
                      </a:r>
                      <a:r>
                        <a:rPr lang="tr-TR" sz="1800" kern="1200" dirty="0" err="1" smtClean="0">
                          <a:solidFill>
                            <a:schemeClr val="tx1"/>
                          </a:solidFill>
                          <a:effectLst/>
                          <a:latin typeface="+mn-lt"/>
                          <a:ea typeface="+mn-ea"/>
                          <a:cs typeface="+mn-cs"/>
                        </a:rPr>
                        <a:t>özelleme</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tr-TR" dirty="0" smtClean="0"/>
                        <a:t>3. </a:t>
                      </a:r>
                      <a:r>
                        <a:rPr lang="tr-TR" sz="1800" i="1" kern="1200" dirty="0" smtClean="0">
                          <a:solidFill>
                            <a:schemeClr val="tx1"/>
                          </a:solidFill>
                          <a:effectLst/>
                          <a:latin typeface="+mn-lt"/>
                          <a:ea typeface="+mn-ea"/>
                          <a:cs typeface="+mn-cs"/>
                        </a:rPr>
                        <a:t>D</a:t>
                      </a:r>
                      <a:r>
                        <a:rPr lang="tr-TR" sz="1800" kern="1200" dirty="0" smtClean="0">
                          <a:solidFill>
                            <a:schemeClr val="tx1"/>
                          </a:solidFill>
                          <a:effectLst/>
                          <a:latin typeface="+mn-lt"/>
                          <a:ea typeface="+mn-ea"/>
                          <a:cs typeface="+mn-cs"/>
                        </a:rPr>
                        <a:t>(Meryem)	</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smtClean="0">
                          <a:solidFill>
                            <a:schemeClr val="tx1"/>
                          </a:solidFill>
                          <a:effectLst/>
                          <a:latin typeface="+mn-lt"/>
                          <a:ea typeface="+mn-ea"/>
                          <a:cs typeface="+mn-cs"/>
                        </a:rPr>
                        <a:t>Önkoşul</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tr-TR" dirty="0" smtClean="0"/>
                        <a:t>4.</a:t>
                      </a:r>
                      <a:r>
                        <a:rPr lang="tr-TR" baseline="0" dirty="0" smtClean="0"/>
                        <a:t> </a:t>
                      </a:r>
                      <a:r>
                        <a:rPr lang="tr-TR" sz="1800" i="1" kern="1200" dirty="0" smtClean="0">
                          <a:solidFill>
                            <a:schemeClr val="tx1"/>
                          </a:solidFill>
                          <a:effectLst/>
                          <a:latin typeface="+mn-lt"/>
                          <a:ea typeface="+mn-ea"/>
                          <a:cs typeface="+mn-cs"/>
                        </a:rPr>
                        <a:t>C</a:t>
                      </a:r>
                      <a:r>
                        <a:rPr lang="tr-TR" sz="1800" kern="1200" dirty="0" smtClean="0">
                          <a:solidFill>
                            <a:schemeClr val="tx1"/>
                          </a:solidFill>
                          <a:effectLst/>
                          <a:latin typeface="+mn-lt"/>
                          <a:ea typeface="+mn-ea"/>
                          <a:cs typeface="+mn-cs"/>
                        </a:rPr>
                        <a:t>(Meryem)</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smtClean="0">
                          <a:solidFill>
                            <a:schemeClr val="tx1"/>
                          </a:solidFill>
                          <a:effectLst/>
                          <a:latin typeface="+mn-lt"/>
                          <a:ea typeface="+mn-ea"/>
                          <a:cs typeface="+mn-cs"/>
                        </a:rPr>
                        <a:t>(2) ve (3)’ten </a:t>
                      </a:r>
                      <a:r>
                        <a:rPr lang="tr-TR" sz="1800" kern="1200" dirty="0" err="1" smtClean="0">
                          <a:solidFill>
                            <a:schemeClr val="tx1"/>
                          </a:solidFill>
                          <a:effectLst/>
                          <a:latin typeface="+mn-lt"/>
                          <a:ea typeface="+mn-ea"/>
                          <a:cs typeface="+mn-cs"/>
                        </a:rPr>
                        <a:t>modus</a:t>
                      </a:r>
                      <a:r>
                        <a:rPr lang="tr-TR" sz="1800" kern="1200" dirty="0" smtClean="0">
                          <a:solidFill>
                            <a:schemeClr val="tx1"/>
                          </a:solidFill>
                          <a:effectLst/>
                          <a:latin typeface="+mn-lt"/>
                          <a:ea typeface="+mn-ea"/>
                          <a:cs typeface="+mn-cs"/>
                        </a:rPr>
                        <a:t> </a:t>
                      </a:r>
                      <a:r>
                        <a:rPr lang="tr-TR" sz="1800" kern="1200" dirty="0" err="1" smtClean="0">
                          <a:solidFill>
                            <a:schemeClr val="tx1"/>
                          </a:solidFill>
                          <a:effectLst/>
                          <a:latin typeface="+mn-lt"/>
                          <a:ea typeface="+mn-ea"/>
                          <a:cs typeface="+mn-cs"/>
                        </a:rPr>
                        <a:t>ponens</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23398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a:t>
            </a:r>
            <a:r>
              <a:rPr lang="tr-TR" sz="4400" dirty="0">
                <a:solidFill>
                  <a:srgbClr val="002060"/>
                </a:solidFill>
              </a:rPr>
              <a:t>Şartlı İfadeler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09" y="1537251"/>
            <a:ext cx="10018713" cy="4823792"/>
          </a:xfrm>
        </p:spPr>
        <p:txBody>
          <a:bodyPr>
            <a:normAutofit fontScale="85000" lnSpcReduction="20000"/>
          </a:bodyPr>
          <a:lstStyle/>
          <a:p>
            <a:pPr marL="0" indent="0" algn="just">
              <a:buNone/>
            </a:pPr>
            <a:endParaRPr lang="tr-TR" i="1" dirty="0" smtClean="0"/>
          </a:p>
          <a:p>
            <a:pPr marL="0" indent="0" algn="just">
              <a:buNone/>
            </a:pPr>
            <a:endParaRPr lang="tr-TR" i="1" dirty="0"/>
          </a:p>
          <a:p>
            <a:pPr marL="0" indent="0" algn="just">
              <a:buNone/>
            </a:pPr>
            <a:r>
              <a:rPr lang="tr-TR" sz="2600" dirty="0">
                <a:solidFill>
                  <a:srgbClr val="C00000"/>
                </a:solidFill>
              </a:rPr>
              <a:t>Örnek:</a:t>
            </a:r>
          </a:p>
          <a:p>
            <a:pPr marL="0" indent="0" algn="just">
              <a:buNone/>
            </a:pPr>
            <a:r>
              <a:rPr lang="tr-TR" sz="2600" i="1" dirty="0" smtClean="0"/>
              <a:t>p </a:t>
            </a:r>
            <a:r>
              <a:rPr lang="en-US" sz="2600" dirty="0" smtClean="0">
                <a:ea typeface="Calibri" panose="020F0502020204030204" pitchFamily="34" charset="0"/>
              </a:rPr>
              <a:t>“</a:t>
            </a:r>
            <a:r>
              <a:rPr lang="tr-TR" sz="2600" dirty="0" smtClean="0">
                <a:ea typeface="Calibri" panose="020F0502020204030204" pitchFamily="34" charset="0"/>
              </a:rPr>
              <a:t>Meryem ayrık matematiği öğrenir.</a:t>
            </a:r>
            <a:r>
              <a:rPr lang="en-US" sz="2600" dirty="0" smtClean="0">
                <a:ea typeface="Calibri" panose="020F0502020204030204" pitchFamily="34" charset="0"/>
              </a:rPr>
              <a:t>”</a:t>
            </a:r>
            <a:r>
              <a:rPr lang="tr-TR" sz="2600" dirty="0" smtClean="0">
                <a:ea typeface="Calibri" panose="020F0502020204030204" pitchFamily="34" charset="0"/>
              </a:rPr>
              <a:t> ifadesi olsun ve </a:t>
            </a:r>
            <a:r>
              <a:rPr lang="tr-TR" sz="2600" i="1" dirty="0" smtClean="0">
                <a:ea typeface="Calibri" panose="020F0502020204030204" pitchFamily="34" charset="0"/>
              </a:rPr>
              <a:t>q da</a:t>
            </a:r>
            <a:r>
              <a:rPr lang="tr-TR" sz="2600" dirty="0" smtClean="0">
                <a:ea typeface="Calibri" panose="020F0502020204030204" pitchFamily="34" charset="0"/>
              </a:rPr>
              <a:t> </a:t>
            </a:r>
            <a:r>
              <a:rPr lang="en-US" sz="2600" dirty="0" smtClean="0">
                <a:ea typeface="Calibri" panose="020F0502020204030204" pitchFamily="34" charset="0"/>
              </a:rPr>
              <a:t>“</a:t>
            </a:r>
            <a:r>
              <a:rPr lang="tr-TR" sz="2600" dirty="0" smtClean="0">
                <a:ea typeface="Calibri" panose="020F0502020204030204" pitchFamily="34" charset="0"/>
              </a:rPr>
              <a:t>Meryem iyi bir iş bulacak.</a:t>
            </a:r>
            <a:r>
              <a:rPr lang="en-US" sz="2600" dirty="0" smtClean="0">
                <a:ea typeface="Calibri" panose="020F0502020204030204" pitchFamily="34" charset="0"/>
              </a:rPr>
              <a:t>”</a:t>
            </a:r>
            <a:r>
              <a:rPr lang="tr-TR" sz="2600" dirty="0" smtClean="0">
                <a:ea typeface="Calibri" panose="020F0502020204030204" pitchFamily="34" charset="0"/>
              </a:rPr>
              <a:t> ifadesi olsun. </a:t>
            </a:r>
            <a:r>
              <a:rPr lang="tr-TR" sz="2600" i="1" dirty="0" smtClean="0">
                <a:ea typeface="Calibri" panose="020F0502020204030204" pitchFamily="34" charset="0"/>
              </a:rPr>
              <a:t>p</a:t>
            </a:r>
            <a:r>
              <a:rPr lang="tr-TR" sz="2600" dirty="0" smtClean="0">
                <a:ea typeface="Calibri" panose="020F0502020204030204" pitchFamily="34" charset="0"/>
              </a:rPr>
              <a:t> </a:t>
            </a:r>
            <a:r>
              <a:rPr lang="tr-TR" sz="2600" dirty="0" smtClean="0">
                <a:ea typeface="Calibri" panose="020F0502020204030204" pitchFamily="34" charset="0"/>
                <a:sym typeface="Wingdings" panose="05000000000000000000" pitchFamily="2" charset="2"/>
              </a:rPr>
              <a:t> </a:t>
            </a:r>
            <a:r>
              <a:rPr lang="tr-TR" sz="2600" i="1" dirty="0" smtClean="0">
                <a:ea typeface="Calibri" panose="020F0502020204030204" pitchFamily="34" charset="0"/>
                <a:sym typeface="Wingdings" panose="05000000000000000000" pitchFamily="2" charset="2"/>
              </a:rPr>
              <a:t>q</a:t>
            </a:r>
            <a:r>
              <a:rPr lang="tr-TR" sz="2600" dirty="0" smtClean="0">
                <a:ea typeface="Calibri" panose="020F0502020204030204" pitchFamily="34" charset="0"/>
                <a:sym typeface="Wingdings" panose="05000000000000000000" pitchFamily="2" charset="2"/>
              </a:rPr>
              <a:t> ifadesini Türkçe bir ifade olacak şekilde yazınız.</a:t>
            </a:r>
            <a:endParaRPr lang="tr-TR" sz="2600" dirty="0" smtClean="0">
              <a:ea typeface="Calibri" panose="020F0502020204030204" pitchFamily="34" charset="0"/>
            </a:endParaRPr>
          </a:p>
          <a:p>
            <a:pPr marL="0" indent="0" algn="just">
              <a:buNone/>
            </a:pPr>
            <a:r>
              <a:rPr lang="tr-TR" sz="2600" dirty="0">
                <a:solidFill>
                  <a:srgbClr val="C00000"/>
                </a:solidFill>
              </a:rPr>
              <a:t>Çözüm</a:t>
            </a:r>
            <a:r>
              <a:rPr lang="tr-TR" sz="2600" dirty="0" smtClean="0">
                <a:solidFill>
                  <a:srgbClr val="C00000"/>
                </a:solidFill>
              </a:rPr>
              <a:t>: </a:t>
            </a:r>
            <a:r>
              <a:rPr lang="tr-TR" sz="2600" dirty="0" smtClean="0"/>
              <a:t>Şartlı ifadelerin tanımları dikkate alındığında</a:t>
            </a:r>
            <a:r>
              <a:rPr lang="tr-TR" sz="2600" i="1" dirty="0" smtClean="0"/>
              <a:t>, p </a:t>
            </a:r>
            <a:r>
              <a:rPr lang="en-US" sz="2600" dirty="0">
                <a:ea typeface="Calibri" panose="020F0502020204030204" pitchFamily="34" charset="0"/>
              </a:rPr>
              <a:t>“</a:t>
            </a:r>
            <a:r>
              <a:rPr lang="tr-TR" sz="2600" dirty="0">
                <a:ea typeface="Calibri" panose="020F0502020204030204" pitchFamily="34" charset="0"/>
              </a:rPr>
              <a:t>Meryem ayrık matematiği öğrenir.</a:t>
            </a:r>
            <a:r>
              <a:rPr lang="en-US" sz="2600" dirty="0">
                <a:ea typeface="Calibri" panose="020F0502020204030204" pitchFamily="34" charset="0"/>
              </a:rPr>
              <a:t>”</a:t>
            </a:r>
            <a:r>
              <a:rPr lang="tr-TR" sz="2600" dirty="0">
                <a:ea typeface="Calibri" panose="020F0502020204030204" pitchFamily="34" charset="0"/>
              </a:rPr>
              <a:t> </a:t>
            </a:r>
            <a:r>
              <a:rPr lang="tr-TR" sz="2600" dirty="0" smtClean="0">
                <a:ea typeface="Calibri" panose="020F0502020204030204" pitchFamily="34" charset="0"/>
              </a:rPr>
              <a:t>ve </a:t>
            </a:r>
            <a:r>
              <a:rPr lang="tr-TR" sz="2600" i="1" dirty="0" smtClean="0">
                <a:ea typeface="Calibri" panose="020F0502020204030204" pitchFamily="34" charset="0"/>
              </a:rPr>
              <a:t>q</a:t>
            </a:r>
            <a:r>
              <a:rPr lang="tr-TR" sz="2600" dirty="0">
                <a:ea typeface="Calibri" panose="020F0502020204030204" pitchFamily="34" charset="0"/>
              </a:rPr>
              <a:t> </a:t>
            </a:r>
            <a:r>
              <a:rPr lang="en-US" sz="2600" dirty="0" smtClean="0">
                <a:ea typeface="Calibri" panose="020F0502020204030204" pitchFamily="34" charset="0"/>
              </a:rPr>
              <a:t>“</a:t>
            </a:r>
            <a:r>
              <a:rPr lang="tr-TR" sz="2600" dirty="0">
                <a:ea typeface="Calibri" panose="020F0502020204030204" pitchFamily="34" charset="0"/>
              </a:rPr>
              <a:t>Meryem iyi bir iş bulacak.</a:t>
            </a:r>
            <a:r>
              <a:rPr lang="en-US" sz="2600" dirty="0">
                <a:ea typeface="Calibri" panose="020F0502020204030204" pitchFamily="34" charset="0"/>
              </a:rPr>
              <a:t>”</a:t>
            </a:r>
            <a:r>
              <a:rPr lang="tr-TR" sz="2600" dirty="0">
                <a:ea typeface="Calibri" panose="020F0502020204030204" pitchFamily="34" charset="0"/>
              </a:rPr>
              <a:t> </a:t>
            </a:r>
            <a:r>
              <a:rPr lang="tr-TR" sz="2600" dirty="0" smtClean="0">
                <a:ea typeface="Calibri" panose="020F0502020204030204" pitchFamily="34" charset="0"/>
              </a:rPr>
              <a:t>ifadesi olduğu durumda </a:t>
            </a:r>
            <a:r>
              <a:rPr lang="tr-TR" sz="2600" i="1" dirty="0" smtClean="0">
                <a:ea typeface="Calibri" panose="020F0502020204030204" pitchFamily="34" charset="0"/>
              </a:rPr>
              <a:t>p</a:t>
            </a:r>
            <a:r>
              <a:rPr lang="tr-TR" sz="2600" dirty="0" smtClean="0">
                <a:ea typeface="Calibri" panose="020F0502020204030204" pitchFamily="34" charset="0"/>
              </a:rPr>
              <a:t> </a:t>
            </a:r>
            <a:r>
              <a:rPr lang="tr-TR" sz="2600" dirty="0" smtClean="0">
                <a:ea typeface="Calibri" panose="020F0502020204030204" pitchFamily="34" charset="0"/>
                <a:sym typeface="Wingdings" panose="05000000000000000000" pitchFamily="2" charset="2"/>
              </a:rPr>
              <a:t> </a:t>
            </a:r>
            <a:r>
              <a:rPr lang="tr-TR" sz="2600" i="1" dirty="0" smtClean="0">
                <a:ea typeface="Calibri" panose="020F0502020204030204" pitchFamily="34" charset="0"/>
                <a:sym typeface="Wingdings" panose="05000000000000000000" pitchFamily="2" charset="2"/>
              </a:rPr>
              <a:t>q</a:t>
            </a:r>
            <a:r>
              <a:rPr lang="tr-TR" sz="2600" dirty="0" smtClean="0">
                <a:ea typeface="Calibri" panose="020F0502020204030204" pitchFamily="34" charset="0"/>
                <a:sym typeface="Wingdings" panose="05000000000000000000" pitchFamily="2" charset="2"/>
              </a:rPr>
              <a:t> aşağıdaki ifade şeklini alır. </a:t>
            </a:r>
            <a:endParaRPr lang="tr-TR" sz="2600" dirty="0" smtClean="0"/>
          </a:p>
          <a:p>
            <a:pPr marL="0" indent="0" algn="just">
              <a:buNone/>
            </a:pPr>
            <a:r>
              <a:rPr lang="en-US" sz="2600" dirty="0" smtClean="0">
                <a:ea typeface="Calibri" panose="020F0502020204030204" pitchFamily="34" charset="0"/>
              </a:rPr>
              <a:t>“</a:t>
            </a:r>
            <a:r>
              <a:rPr lang="tr-TR" sz="2600" dirty="0" smtClean="0">
                <a:ea typeface="Calibri" panose="020F0502020204030204" pitchFamily="34" charset="0"/>
              </a:rPr>
              <a:t>Eğer Meryem ayrık matematiği öğrenirse iyi bir iş bulacak.</a:t>
            </a:r>
            <a:r>
              <a:rPr lang="en-US" sz="2600" dirty="0" smtClean="0">
                <a:ea typeface="Calibri" panose="020F0502020204030204" pitchFamily="34" charset="0"/>
              </a:rPr>
              <a:t>”</a:t>
            </a:r>
            <a:r>
              <a:rPr lang="tr-TR" sz="2600" dirty="0" smtClean="0">
                <a:ea typeface="Calibri" panose="020F0502020204030204" pitchFamily="34" charset="0"/>
              </a:rPr>
              <a:t> olacaktır. </a:t>
            </a:r>
          </a:p>
          <a:p>
            <a:pPr marL="0" indent="0" algn="just">
              <a:buNone/>
            </a:pPr>
            <a:r>
              <a:rPr lang="tr-TR" sz="2600" dirty="0" smtClean="0">
                <a:ea typeface="Calibri" panose="020F0502020204030204" pitchFamily="34" charset="0"/>
              </a:rPr>
              <a:t>Bu şartlı ifadeyi yazmanın başka yolları da vardır:</a:t>
            </a:r>
          </a:p>
          <a:p>
            <a:pPr marL="0" indent="0" algn="just">
              <a:buNone/>
            </a:pPr>
            <a:r>
              <a:rPr lang="en-US" sz="2600" dirty="0" smtClean="0">
                <a:ea typeface="Calibri" panose="020F0502020204030204" pitchFamily="34" charset="0"/>
              </a:rPr>
              <a:t>“</a:t>
            </a:r>
            <a:r>
              <a:rPr lang="tr-TR" sz="2600" dirty="0" smtClean="0">
                <a:ea typeface="Calibri" panose="020F0502020204030204" pitchFamily="34" charset="0"/>
              </a:rPr>
              <a:t>Meryem ayrık matematiği öğrendiği zaman iyi bir iş bulacak.</a:t>
            </a:r>
            <a:r>
              <a:rPr lang="en-US" sz="2600" dirty="0" smtClean="0">
                <a:ea typeface="Calibri" panose="020F0502020204030204" pitchFamily="34" charset="0"/>
              </a:rPr>
              <a:t>”</a:t>
            </a:r>
            <a:endParaRPr lang="tr-TR" sz="2600" dirty="0" smtClean="0">
              <a:ea typeface="Calibri" panose="020F0502020204030204" pitchFamily="34" charset="0"/>
            </a:endParaRPr>
          </a:p>
          <a:p>
            <a:pPr marL="0" indent="0" algn="just">
              <a:buNone/>
            </a:pPr>
            <a:r>
              <a:rPr lang="en-US" sz="2600" dirty="0" smtClean="0">
                <a:ea typeface="Calibri" panose="020F0502020204030204" pitchFamily="34" charset="0"/>
              </a:rPr>
              <a:t>“</a:t>
            </a:r>
            <a:r>
              <a:rPr lang="tr-TR" sz="2600" dirty="0" smtClean="0">
                <a:ea typeface="Calibri" panose="020F0502020204030204" pitchFamily="34" charset="0"/>
              </a:rPr>
              <a:t>Meryem’in iyi bir iş bulması ayrık matematiği öğrenmesi yeterli olacaktır.</a:t>
            </a:r>
            <a:r>
              <a:rPr lang="en-US" sz="2600" dirty="0">
                <a:ea typeface="Calibri" panose="020F0502020204030204" pitchFamily="34" charset="0"/>
              </a:rPr>
              <a:t>”</a:t>
            </a:r>
            <a:endParaRPr lang="tr-TR" sz="2600" dirty="0" smtClean="0">
              <a:ea typeface="Calibri" panose="020F0502020204030204" pitchFamily="34" charset="0"/>
            </a:endParaRPr>
          </a:p>
          <a:p>
            <a:pPr marL="0" indent="0" algn="just">
              <a:buNone/>
            </a:pPr>
            <a:endParaRPr lang="tr-TR" dirty="0">
              <a:ea typeface="Calibri" panose="020F0502020204030204" pitchFamily="34" charset="0"/>
            </a:endParaRPr>
          </a:p>
          <a:p>
            <a:pPr marL="0" indent="0" algn="just">
              <a:buNone/>
            </a:pPr>
            <a:endParaRPr lang="tr-TR" dirty="0" smtClean="0">
              <a:solidFill>
                <a:srgbClr val="C00000"/>
              </a:solidFill>
            </a:endParaRPr>
          </a:p>
          <a:p>
            <a:pPr marL="0" indent="0" algn="just">
              <a:buNone/>
            </a:pPr>
            <a:endParaRPr lang="tr-TR" dirty="0" smtClean="0"/>
          </a:p>
        </p:txBody>
      </p:sp>
    </p:spTree>
    <p:extLst>
      <p:ext uri="{BB962C8B-B14F-4D97-AF65-F5344CB8AC3E}">
        <p14:creationId xmlns:p14="http://schemas.microsoft.com/office/powerpoint/2010/main" val="229474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1000"/>
                                        <p:tgtEl>
                                          <p:spTgt spid="3">
                                            <p:txEl>
                                              <p:pRg st="6" end="6"/>
                                            </p:txEl>
                                          </p:spTgt>
                                        </p:tgtEl>
                                      </p:cBhvr>
                                    </p:animEffect>
                                    <p:anim calcmode="lin" valueType="num">
                                      <p:cBhvr>
                                        <p:cTn id="1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additive="base">
                                        <p:cTn id="2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1000"/>
                                        <p:tgtEl>
                                          <p:spTgt spid="3">
                                            <p:txEl>
                                              <p:pRg st="8" end="8"/>
                                            </p:txEl>
                                          </p:spTgt>
                                        </p:tgtEl>
                                      </p:cBhvr>
                                    </p:animEffect>
                                    <p:anim calcmode="lin" valueType="num">
                                      <p:cBhvr>
                                        <p:cTn id="2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1.6. Çıkarım Kuralları - </a:t>
            </a:r>
            <a:r>
              <a:rPr lang="tr-TR" sz="4400" dirty="0" err="1">
                <a:solidFill>
                  <a:srgbClr val="002060"/>
                </a:solidFill>
              </a:rPr>
              <a:t>Nicelendirilmiş</a:t>
            </a:r>
            <a:r>
              <a:rPr lang="tr-TR" sz="4400" dirty="0">
                <a:solidFill>
                  <a:srgbClr val="002060"/>
                </a:solidFill>
              </a:rPr>
              <a:t> Cümleler İçin Çıkarım Kuralları</a:t>
            </a:r>
            <a:endParaRPr lang="tr-TR" dirty="0">
              <a:solidFill>
                <a:srgbClr val="002060"/>
              </a:solidFill>
            </a:endParaRPr>
          </a:p>
        </p:txBody>
      </p:sp>
      <p:sp>
        <p:nvSpPr>
          <p:cNvPr id="3" name="İçerik Yer Tutucusu 2"/>
          <p:cNvSpPr>
            <a:spLocks noGrp="1"/>
          </p:cNvSpPr>
          <p:nvPr>
            <p:ph idx="1"/>
          </p:nvPr>
        </p:nvSpPr>
        <p:spPr>
          <a:xfrm>
            <a:off x="1709614" y="1828800"/>
            <a:ext cx="10018714" cy="4257675"/>
          </a:xfrm>
        </p:spPr>
        <p:txBody>
          <a:bodyPr>
            <a:normAutofit/>
          </a:bodyPr>
          <a:lstStyle/>
          <a:p>
            <a:pPr marL="0" indent="0" algn="just">
              <a:buNone/>
            </a:pPr>
            <a:r>
              <a:rPr lang="tr-TR" dirty="0" smtClean="0">
                <a:solidFill>
                  <a:srgbClr val="C00000"/>
                </a:solidFill>
              </a:rPr>
              <a:t>Örnek:</a:t>
            </a:r>
          </a:p>
          <a:p>
            <a:pPr marL="0" indent="0" algn="just">
              <a:buNone/>
            </a:pPr>
            <a:r>
              <a:rPr lang="tr-TR" dirty="0"/>
              <a:t>“Bu sınıftaki bir öğrenci kitabı okumadı” ve “Bu sınıftaki herkes ilk sınavı geçti” ön koşulları­nın     “İlk sınavı geçen bir kişi kitabı okumadı” sonucunu gerektirdiğini gösteriniz</a:t>
            </a:r>
            <a:r>
              <a:rPr lang="tr-TR" dirty="0" smtClean="0"/>
              <a:t>.</a:t>
            </a:r>
          </a:p>
          <a:p>
            <a:pPr marL="0" indent="0" algn="just">
              <a:buNone/>
            </a:pPr>
            <a:r>
              <a:rPr lang="tr-TR" dirty="0" smtClean="0">
                <a:solidFill>
                  <a:srgbClr val="C00000"/>
                </a:solidFill>
              </a:rPr>
              <a:t>Çözüm:</a:t>
            </a:r>
          </a:p>
          <a:p>
            <a:pPr marL="0" indent="0" algn="just">
              <a:buNone/>
            </a:pPr>
            <a:r>
              <a:rPr lang="tr-TR" i="1" dirty="0"/>
              <a:t>C</a:t>
            </a:r>
            <a:r>
              <a:rPr lang="tr-TR" dirty="0"/>
              <a:t>(</a:t>
            </a:r>
            <a:r>
              <a:rPr lang="tr-TR" i="1" dirty="0"/>
              <a:t>x</a:t>
            </a:r>
            <a:r>
              <a:rPr lang="tr-TR" dirty="0"/>
              <a:t>) “</a:t>
            </a:r>
            <a:r>
              <a:rPr lang="tr-TR" i="1" dirty="0"/>
              <a:t>x</a:t>
            </a:r>
            <a:r>
              <a:rPr lang="tr-TR" dirty="0"/>
              <a:t> bu sınıftadır”, </a:t>
            </a:r>
            <a:r>
              <a:rPr lang="tr-TR" i="1" dirty="0"/>
              <a:t>B(x</a:t>
            </a:r>
            <a:r>
              <a:rPr lang="tr-TR" dirty="0"/>
              <a:t>) </a:t>
            </a:r>
            <a:r>
              <a:rPr lang="tr-TR" dirty="0" smtClean="0"/>
              <a:t>“</a:t>
            </a:r>
            <a:r>
              <a:rPr lang="tr-TR" i="1" dirty="0" smtClean="0"/>
              <a:t>x</a:t>
            </a:r>
            <a:r>
              <a:rPr lang="tr-TR" dirty="0" smtClean="0"/>
              <a:t> </a:t>
            </a:r>
            <a:r>
              <a:rPr lang="tr-TR" dirty="0"/>
              <a:t>kitabı okudu”, ve </a:t>
            </a:r>
            <a:r>
              <a:rPr lang="tr-TR" i="1" dirty="0"/>
              <a:t>P(x</a:t>
            </a:r>
            <a:r>
              <a:rPr lang="tr-TR" dirty="0"/>
              <a:t>) “</a:t>
            </a:r>
            <a:r>
              <a:rPr lang="tr-TR" i="1" dirty="0"/>
              <a:t>x</a:t>
            </a:r>
            <a:r>
              <a:rPr lang="tr-TR" dirty="0"/>
              <a:t> ilk sınavı geçti” olsun. Ön koşullar </a:t>
            </a:r>
            <a:r>
              <a:rPr lang="tr-TR" dirty="0" err="1"/>
              <a:t>Ǝ</a:t>
            </a:r>
            <a:r>
              <a:rPr lang="tr-TR" i="1" dirty="0" err="1"/>
              <a:t>x</a:t>
            </a:r>
            <a:r>
              <a:rPr lang="tr-TR" dirty="0"/>
              <a:t>(</a:t>
            </a:r>
            <a:r>
              <a:rPr lang="tr-TR" i="1" dirty="0"/>
              <a:t>C</a:t>
            </a:r>
            <a:r>
              <a:rPr lang="tr-TR" dirty="0"/>
              <a:t>(</a:t>
            </a:r>
            <a:r>
              <a:rPr lang="tr-TR" i="1" dirty="0"/>
              <a:t>x</a:t>
            </a:r>
            <a:r>
              <a:rPr lang="tr-TR" dirty="0"/>
              <a:t>) ˄ ¬</a:t>
            </a:r>
            <a:r>
              <a:rPr lang="tr-TR" i="1" dirty="0"/>
              <a:t>B(x))</a:t>
            </a:r>
            <a:r>
              <a:rPr lang="tr-TR" dirty="0"/>
              <a:t> ve Ɐ</a:t>
            </a:r>
            <a:r>
              <a:rPr lang="tr-TR" i="1" dirty="0"/>
              <a:t>x</a:t>
            </a:r>
            <a:r>
              <a:rPr lang="tr-TR" dirty="0"/>
              <a:t>(</a:t>
            </a:r>
            <a:r>
              <a:rPr lang="tr-TR" i="1" dirty="0"/>
              <a:t>C</a:t>
            </a:r>
            <a:r>
              <a:rPr lang="tr-TR" dirty="0"/>
              <a:t>(</a:t>
            </a:r>
            <a:r>
              <a:rPr lang="tr-TR" i="1" dirty="0"/>
              <a:t>x</a:t>
            </a:r>
            <a:r>
              <a:rPr lang="tr-TR" dirty="0"/>
              <a:t>) </a:t>
            </a:r>
            <a:r>
              <a:rPr lang="tr-TR" dirty="0">
                <a:sym typeface="Wingdings" panose="05000000000000000000" pitchFamily="2" charset="2"/>
              </a:rPr>
              <a:t></a:t>
            </a:r>
            <a:r>
              <a:rPr lang="tr-TR" dirty="0"/>
              <a:t> </a:t>
            </a:r>
            <a:r>
              <a:rPr lang="tr-TR" i="1" dirty="0"/>
              <a:t>P(x)).</a:t>
            </a:r>
            <a:r>
              <a:rPr lang="tr-TR" dirty="0"/>
              <a:t> </a:t>
            </a:r>
            <a:endParaRPr lang="tr-TR" dirty="0" smtClean="0"/>
          </a:p>
          <a:p>
            <a:pPr marL="0" indent="0" algn="just">
              <a:buNone/>
            </a:pPr>
            <a:r>
              <a:rPr lang="tr-TR" dirty="0" smtClean="0"/>
              <a:t>Sonuç </a:t>
            </a:r>
            <a:r>
              <a:rPr lang="tr-TR" dirty="0" err="1"/>
              <a:t>Ǝ</a:t>
            </a:r>
            <a:r>
              <a:rPr lang="tr-TR" i="1" dirty="0" err="1"/>
              <a:t>x</a:t>
            </a:r>
            <a:r>
              <a:rPr lang="tr-TR" dirty="0"/>
              <a:t>(</a:t>
            </a:r>
            <a:r>
              <a:rPr lang="tr-TR" i="1" dirty="0"/>
              <a:t>P</a:t>
            </a:r>
            <a:r>
              <a:rPr lang="tr-TR" dirty="0"/>
              <a:t>(</a:t>
            </a:r>
            <a:r>
              <a:rPr lang="tr-TR" i="1" dirty="0"/>
              <a:t>x</a:t>
            </a:r>
            <a:r>
              <a:rPr lang="tr-TR" dirty="0"/>
              <a:t>) ˄ ¬</a:t>
            </a:r>
            <a:r>
              <a:rPr lang="tr-TR" i="1" dirty="0"/>
              <a:t>B</a:t>
            </a:r>
            <a:r>
              <a:rPr lang="tr-TR" dirty="0"/>
              <a:t>(</a:t>
            </a:r>
            <a:r>
              <a:rPr lang="tr-TR" i="1" dirty="0"/>
              <a:t>x</a:t>
            </a:r>
            <a:r>
              <a:rPr lang="tr-TR" dirty="0"/>
              <a:t>))’</a:t>
            </a:r>
            <a:r>
              <a:rPr lang="tr-TR" dirty="0" err="1"/>
              <a:t>dır</a:t>
            </a:r>
            <a:r>
              <a:rPr lang="tr-TR" dirty="0"/>
              <a:t>. Bu adımlar bu ön koşullardan sonucu elde etmek için kullanılabilirler</a:t>
            </a:r>
            <a:r>
              <a:rPr lang="tr-TR" dirty="0" smtClean="0"/>
              <a:t>.</a:t>
            </a:r>
            <a:endParaRPr lang="tr-TR" dirty="0">
              <a:solidFill>
                <a:srgbClr val="C00000"/>
              </a:solidFill>
            </a:endParaRPr>
          </a:p>
        </p:txBody>
      </p:sp>
    </p:spTree>
    <p:extLst>
      <p:ext uri="{BB962C8B-B14F-4D97-AF65-F5344CB8AC3E}">
        <p14:creationId xmlns:p14="http://schemas.microsoft.com/office/powerpoint/2010/main" val="364726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lstStyle/>
          <a:p>
            <a:r>
              <a:rPr lang="tr-TR" dirty="0" smtClean="0">
                <a:solidFill>
                  <a:srgbClr val="002060"/>
                </a:solidFill>
              </a:rPr>
              <a:t>İçerik </a:t>
            </a:r>
            <a:endParaRPr lang="tr-TR" dirty="0">
              <a:solidFill>
                <a:srgbClr val="002060"/>
              </a:solidFill>
            </a:endParaRPr>
          </a:p>
        </p:txBody>
      </p:sp>
      <p:sp>
        <p:nvSpPr>
          <p:cNvPr id="3" name="İçerik Yer Tutucusu 2"/>
          <p:cNvSpPr>
            <a:spLocks noGrp="1"/>
          </p:cNvSpPr>
          <p:nvPr>
            <p:ph idx="1"/>
          </p:nvPr>
        </p:nvSpPr>
        <p:spPr>
          <a:xfrm>
            <a:off x="1616832" y="1205948"/>
            <a:ext cx="10018713" cy="5433392"/>
          </a:xfrm>
        </p:spPr>
        <p:txBody>
          <a:bodyPr/>
          <a:lstStyle/>
          <a:p>
            <a:pPr marL="0" indent="0">
              <a:buNone/>
            </a:pPr>
            <a:r>
              <a:rPr lang="tr-TR" dirty="0" smtClean="0">
                <a:solidFill>
                  <a:schemeClr val="accent6">
                    <a:lumMod val="75000"/>
                  </a:schemeClr>
                </a:solidFill>
              </a:rPr>
              <a:t>1.1. </a:t>
            </a:r>
            <a:r>
              <a:rPr lang="tr-TR" dirty="0" smtClean="0"/>
              <a:t>Önermeli Mantık</a:t>
            </a:r>
          </a:p>
          <a:p>
            <a:pPr marL="0" indent="0">
              <a:buNone/>
            </a:pPr>
            <a:r>
              <a:rPr lang="tr-TR" dirty="0" smtClean="0">
                <a:solidFill>
                  <a:schemeClr val="accent6">
                    <a:lumMod val="75000"/>
                  </a:schemeClr>
                </a:solidFill>
              </a:rPr>
              <a:t>1.2</a:t>
            </a:r>
            <a:r>
              <a:rPr lang="tr-TR" dirty="0" smtClean="0">
                <a:solidFill>
                  <a:srgbClr val="C00000"/>
                </a:solidFill>
              </a:rPr>
              <a:t>. </a:t>
            </a:r>
            <a:r>
              <a:rPr lang="tr-TR" dirty="0" smtClean="0"/>
              <a:t>Önermeli Mantık Uygulamaları</a:t>
            </a:r>
          </a:p>
          <a:p>
            <a:pPr marL="0" indent="0">
              <a:buNone/>
            </a:pPr>
            <a:r>
              <a:rPr lang="tr-TR" dirty="0" smtClean="0">
                <a:solidFill>
                  <a:schemeClr val="accent6">
                    <a:lumMod val="75000"/>
                  </a:schemeClr>
                </a:solidFill>
              </a:rPr>
              <a:t>1.3. </a:t>
            </a:r>
            <a:r>
              <a:rPr lang="tr-TR" dirty="0" smtClean="0"/>
              <a:t>Önermeli Denklemler</a:t>
            </a:r>
          </a:p>
          <a:p>
            <a:pPr marL="0" indent="0">
              <a:buNone/>
            </a:pPr>
            <a:r>
              <a:rPr lang="tr-TR" dirty="0" smtClean="0">
                <a:solidFill>
                  <a:schemeClr val="accent6">
                    <a:lumMod val="75000"/>
                  </a:schemeClr>
                </a:solidFill>
              </a:rPr>
              <a:t>1.4. </a:t>
            </a:r>
            <a:r>
              <a:rPr lang="tr-TR" dirty="0" smtClean="0"/>
              <a:t>Yüklemler ve Niceleyiciler</a:t>
            </a:r>
          </a:p>
          <a:p>
            <a:pPr marL="0" indent="0">
              <a:buNone/>
            </a:pPr>
            <a:r>
              <a:rPr lang="tr-TR" dirty="0" smtClean="0">
                <a:solidFill>
                  <a:schemeClr val="accent6">
                    <a:lumMod val="75000"/>
                  </a:schemeClr>
                </a:solidFill>
              </a:rPr>
              <a:t>1.5. </a:t>
            </a:r>
            <a:r>
              <a:rPr lang="tr-TR" dirty="0" smtClean="0"/>
              <a:t>İç İçe Niceleyiciler</a:t>
            </a:r>
          </a:p>
          <a:p>
            <a:pPr marL="0" indent="0">
              <a:buNone/>
            </a:pPr>
            <a:r>
              <a:rPr lang="tr-TR" dirty="0" smtClean="0">
                <a:solidFill>
                  <a:schemeClr val="accent6">
                    <a:lumMod val="75000"/>
                  </a:schemeClr>
                </a:solidFill>
              </a:rPr>
              <a:t>1.6. </a:t>
            </a:r>
            <a:r>
              <a:rPr lang="tr-TR" dirty="0" smtClean="0"/>
              <a:t>Çıkarım Kuralları</a:t>
            </a:r>
          </a:p>
          <a:p>
            <a:pPr marL="0" indent="0">
              <a:buNone/>
            </a:pPr>
            <a:r>
              <a:rPr lang="tr-TR" dirty="0" smtClean="0">
                <a:solidFill>
                  <a:schemeClr val="accent6">
                    <a:lumMod val="75000"/>
                  </a:schemeClr>
                </a:solidFill>
              </a:rPr>
              <a:t>1.7. </a:t>
            </a:r>
            <a:r>
              <a:rPr lang="tr-TR" dirty="0" smtClean="0">
                <a:solidFill>
                  <a:srgbClr val="C00000"/>
                </a:solidFill>
              </a:rPr>
              <a:t>İspatlara Giriş</a:t>
            </a:r>
          </a:p>
          <a:p>
            <a:pPr marL="0" indent="0">
              <a:buNone/>
            </a:pPr>
            <a:r>
              <a:rPr lang="tr-TR" dirty="0" smtClean="0">
                <a:solidFill>
                  <a:schemeClr val="accent6">
                    <a:lumMod val="75000"/>
                  </a:schemeClr>
                </a:solidFill>
              </a:rPr>
              <a:t>1.8. </a:t>
            </a:r>
            <a:r>
              <a:rPr lang="tr-TR" dirty="0" smtClean="0"/>
              <a:t>İspat Yöntemleri ve Stratejisi</a:t>
            </a:r>
            <a:endParaRPr lang="tr-TR" dirty="0"/>
          </a:p>
        </p:txBody>
      </p:sp>
    </p:spTree>
    <p:extLst>
      <p:ext uri="{BB962C8B-B14F-4D97-AF65-F5344CB8AC3E}">
        <p14:creationId xmlns:p14="http://schemas.microsoft.com/office/powerpoint/2010/main" val="127517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p:cTn id="7"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1.7. İspatlara Giriş</a:t>
            </a:r>
            <a:endParaRPr lang="tr-TR" dirty="0">
              <a:solidFill>
                <a:srgbClr val="002060"/>
              </a:solidFill>
            </a:endParaRPr>
          </a:p>
        </p:txBody>
      </p:sp>
      <p:sp>
        <p:nvSpPr>
          <p:cNvPr id="3" name="İçerik Yer Tutucusu 2"/>
          <p:cNvSpPr>
            <a:spLocks noGrp="1"/>
          </p:cNvSpPr>
          <p:nvPr>
            <p:ph idx="1"/>
          </p:nvPr>
        </p:nvSpPr>
        <p:spPr>
          <a:xfrm>
            <a:off x="1709614" y="1828800"/>
            <a:ext cx="10018714" cy="3686175"/>
          </a:xfrm>
        </p:spPr>
        <p:txBody>
          <a:bodyPr>
            <a:normAutofit/>
          </a:bodyPr>
          <a:lstStyle/>
          <a:p>
            <a:pPr marL="0" indent="0" algn="just">
              <a:buNone/>
            </a:pPr>
            <a:r>
              <a:rPr lang="tr-TR" dirty="0"/>
              <a:t>Bir matematiksel ifadenin doğruluğunu inşa eden bir geçerli ifadeye </a:t>
            </a:r>
            <a:r>
              <a:rPr lang="tr-TR" b="1" dirty="0">
                <a:solidFill>
                  <a:srgbClr val="C00000"/>
                </a:solidFill>
              </a:rPr>
              <a:t>ispat</a:t>
            </a:r>
            <a:r>
              <a:rPr lang="tr-TR" dirty="0"/>
              <a:t> </a:t>
            </a:r>
            <a:r>
              <a:rPr lang="tr-TR" dirty="0" smtClean="0"/>
              <a:t>denilir. </a:t>
            </a:r>
            <a:r>
              <a:rPr lang="tr-TR" dirty="0"/>
              <a:t>Bir ispat önceden ispat edilmiş teoremleri, varsa doğru olduğu kabul edilen aksiyomları, teoremi hipotezlerini kullanabilir. Bunları ve çıkarım kurallarını kullanarak, ispatın son adımı ispatlanan ifadenin doğruluğunu inşa eder</a:t>
            </a:r>
            <a:r>
              <a:rPr lang="tr-TR" dirty="0" smtClean="0"/>
              <a:t>.</a:t>
            </a:r>
          </a:p>
          <a:p>
            <a:pPr marL="0" indent="0" algn="just">
              <a:buNone/>
            </a:pPr>
            <a:endParaRPr lang="tr-TR" dirty="0"/>
          </a:p>
          <a:p>
            <a:pPr marL="0" indent="0" algn="just">
              <a:buNone/>
            </a:pPr>
            <a:endParaRPr lang="tr-TR" dirty="0">
              <a:solidFill>
                <a:srgbClr val="C00000"/>
              </a:solidFill>
            </a:endParaRPr>
          </a:p>
        </p:txBody>
      </p:sp>
    </p:spTree>
    <p:extLst>
      <p:ext uri="{BB962C8B-B14F-4D97-AF65-F5344CB8AC3E}">
        <p14:creationId xmlns:p14="http://schemas.microsoft.com/office/powerpoint/2010/main" val="4126308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1.7. İspatlara Giriş – Bir Miktar Terminoloji</a:t>
            </a:r>
            <a:endParaRPr lang="tr-TR" dirty="0">
              <a:solidFill>
                <a:srgbClr val="002060"/>
              </a:solidFill>
            </a:endParaRPr>
          </a:p>
        </p:txBody>
      </p:sp>
      <p:sp>
        <p:nvSpPr>
          <p:cNvPr id="3" name="İçerik Yer Tutucusu 2"/>
          <p:cNvSpPr>
            <a:spLocks noGrp="1"/>
          </p:cNvSpPr>
          <p:nvPr>
            <p:ph idx="1"/>
          </p:nvPr>
        </p:nvSpPr>
        <p:spPr>
          <a:xfrm>
            <a:off x="1709614" y="1828800"/>
            <a:ext cx="10018714" cy="4800600"/>
          </a:xfrm>
        </p:spPr>
        <p:txBody>
          <a:bodyPr>
            <a:normAutofit/>
          </a:bodyPr>
          <a:lstStyle/>
          <a:p>
            <a:pPr marL="0" indent="0" algn="just">
              <a:buNone/>
            </a:pPr>
            <a:r>
              <a:rPr lang="tr-TR" dirty="0"/>
              <a:t>Biçimsel olarak, bir </a:t>
            </a:r>
            <a:r>
              <a:rPr lang="tr-TR" b="1" dirty="0"/>
              <a:t>teorem </a:t>
            </a:r>
            <a:r>
              <a:rPr lang="tr-TR" dirty="0"/>
              <a:t>doğru olduğu gösterilebilen bir ifadedir. Matematiksel yazımda, teorem terimi genelde en azından önemli olduğu düşünülen bir ifade için kullanılır, daha az önemli teoremler bazen </a:t>
            </a:r>
            <a:r>
              <a:rPr lang="tr-TR" b="1" dirty="0"/>
              <a:t>önerme </a:t>
            </a:r>
            <a:r>
              <a:rPr lang="tr-TR" dirty="0"/>
              <a:t>olarak adlandırılır. (Teoremler </a:t>
            </a:r>
            <a:r>
              <a:rPr lang="tr-TR" b="1" dirty="0"/>
              <a:t>gerçekler </a:t>
            </a:r>
            <a:r>
              <a:rPr lang="tr-TR" dirty="0"/>
              <a:t>ve </a:t>
            </a:r>
            <a:r>
              <a:rPr lang="tr-TR" b="1" dirty="0"/>
              <a:t>sonuçlar </a:t>
            </a:r>
            <a:r>
              <a:rPr lang="tr-TR" dirty="0"/>
              <a:t>olarak adlandırılabilirler.) </a:t>
            </a:r>
            <a:endParaRPr lang="tr-TR" dirty="0" smtClean="0"/>
          </a:p>
          <a:p>
            <a:pPr marL="0" indent="0" algn="just">
              <a:buNone/>
            </a:pPr>
            <a:r>
              <a:rPr lang="tr-TR" dirty="0"/>
              <a:t>Bir </a:t>
            </a:r>
            <a:r>
              <a:rPr lang="tr-TR" b="1" dirty="0"/>
              <a:t>ispat </a:t>
            </a:r>
            <a:r>
              <a:rPr lang="tr-TR" dirty="0"/>
              <a:t>bir teoremin doğruluğunu inşa eden geçerli bir ifadedir. Bir ispatta kullanılan ifadeler doğru olduğu kabul ettiğimiz ifadeler olan </a:t>
            </a:r>
            <a:r>
              <a:rPr lang="tr-TR" b="1" dirty="0" smtClean="0"/>
              <a:t>aksiyomları </a:t>
            </a:r>
            <a:r>
              <a:rPr lang="tr-TR" dirty="0" smtClean="0"/>
              <a:t>eğer </a:t>
            </a:r>
            <a:r>
              <a:rPr lang="tr-TR" dirty="0"/>
              <a:t>varsa önceden ispat edilen teoremleri ve teoremin ön koşullarını içerebilir</a:t>
            </a:r>
            <a:r>
              <a:rPr lang="tr-TR" dirty="0" smtClean="0"/>
              <a:t>.</a:t>
            </a:r>
          </a:p>
          <a:p>
            <a:pPr marL="0" indent="0" algn="just">
              <a:buNone/>
            </a:pPr>
            <a:r>
              <a:rPr lang="tr-TR" dirty="0"/>
              <a:t>Diğer sonuçların ispatında yardımcı olan daha az önemli teoreme </a:t>
            </a:r>
            <a:r>
              <a:rPr lang="tr-TR" b="1" dirty="0" err="1"/>
              <a:t>lemma</a:t>
            </a:r>
            <a:r>
              <a:rPr lang="tr-TR" b="1" dirty="0"/>
              <a:t> </a:t>
            </a:r>
            <a:r>
              <a:rPr lang="tr-TR" dirty="0" smtClean="0"/>
              <a:t>denilir. </a:t>
            </a:r>
            <a:endParaRPr lang="tr-TR" dirty="0"/>
          </a:p>
          <a:p>
            <a:pPr marL="0" indent="0" algn="just">
              <a:buNone/>
            </a:pPr>
            <a:endParaRPr lang="tr-TR" dirty="0">
              <a:solidFill>
                <a:srgbClr val="C00000"/>
              </a:solidFill>
            </a:endParaRPr>
          </a:p>
        </p:txBody>
      </p:sp>
    </p:spTree>
    <p:extLst>
      <p:ext uri="{BB962C8B-B14F-4D97-AF65-F5344CB8AC3E}">
        <p14:creationId xmlns:p14="http://schemas.microsoft.com/office/powerpoint/2010/main" val="245701499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1.7. İspatlara Giriş – Doğrudan İspatlar</a:t>
            </a:r>
            <a:endParaRPr lang="tr-TR" dirty="0">
              <a:solidFill>
                <a:srgbClr val="002060"/>
              </a:solidFill>
            </a:endParaRPr>
          </a:p>
        </p:txBody>
      </p:sp>
      <p:sp>
        <p:nvSpPr>
          <p:cNvPr id="3" name="İçerik Yer Tutucusu 2"/>
          <p:cNvSpPr>
            <a:spLocks noGrp="1"/>
          </p:cNvSpPr>
          <p:nvPr>
            <p:ph idx="1"/>
          </p:nvPr>
        </p:nvSpPr>
        <p:spPr>
          <a:xfrm>
            <a:off x="1709614" y="1828800"/>
            <a:ext cx="10018714" cy="4800600"/>
          </a:xfrm>
        </p:spPr>
        <p:txBody>
          <a:bodyPr>
            <a:normAutofit/>
          </a:bodyPr>
          <a:lstStyle/>
          <a:p>
            <a:pPr marL="0" indent="0" algn="just">
              <a:buNone/>
            </a:pPr>
            <a:r>
              <a:rPr lang="tr-TR" i="1" dirty="0"/>
              <a:t>p</a:t>
            </a:r>
            <a:r>
              <a:rPr lang="tr-TR" dirty="0"/>
              <a:t> </a:t>
            </a:r>
            <a:r>
              <a:rPr lang="tr-TR" dirty="0">
                <a:sym typeface="Wingdings" panose="05000000000000000000" pitchFamily="2" charset="2"/>
              </a:rPr>
              <a:t></a:t>
            </a:r>
            <a:r>
              <a:rPr lang="tr-TR" dirty="0"/>
              <a:t> </a:t>
            </a:r>
            <a:r>
              <a:rPr lang="tr-TR" i="1" dirty="0"/>
              <a:t>q</a:t>
            </a:r>
            <a:r>
              <a:rPr lang="tr-TR" dirty="0"/>
              <a:t> koşullu bir ifadenin bir </a:t>
            </a:r>
            <a:r>
              <a:rPr lang="tr-TR" b="1" dirty="0"/>
              <a:t>doğrudan ispatının </a:t>
            </a:r>
            <a:r>
              <a:rPr lang="tr-TR" dirty="0"/>
              <a:t>inşasında ilk adım </a:t>
            </a:r>
            <a:r>
              <a:rPr lang="tr-TR" i="1" dirty="0"/>
              <a:t>p</a:t>
            </a:r>
            <a:r>
              <a:rPr lang="tr-TR" dirty="0"/>
              <a:t>’nin doğru olduğunun kabulüdür; bunu takip eden adımlarda çıkarım kuralları kullanılarak </a:t>
            </a:r>
            <a:r>
              <a:rPr lang="tr-TR" i="1" dirty="0" err="1"/>
              <a:t>q</a:t>
            </a:r>
            <a:r>
              <a:rPr lang="tr-TR" dirty="0" err="1"/>
              <a:t>’nun</a:t>
            </a:r>
            <a:r>
              <a:rPr lang="tr-TR" dirty="0"/>
              <a:t> da doğru olduğu gösterilmelidir. </a:t>
            </a:r>
            <a:endParaRPr lang="tr-TR" dirty="0" smtClean="0"/>
          </a:p>
          <a:p>
            <a:pPr marL="0" indent="0" algn="just">
              <a:buNone/>
            </a:pPr>
            <a:r>
              <a:rPr lang="tr-TR" dirty="0" smtClean="0"/>
              <a:t>Doğrudan </a:t>
            </a:r>
            <a:r>
              <a:rPr lang="tr-TR" dirty="0"/>
              <a:t>bir ispat eğer </a:t>
            </a:r>
            <a:r>
              <a:rPr lang="tr-TR" i="1" dirty="0"/>
              <a:t>p</a:t>
            </a:r>
            <a:r>
              <a:rPr lang="tr-TR" dirty="0"/>
              <a:t> doğruysa </a:t>
            </a:r>
            <a:r>
              <a:rPr lang="tr-TR" i="1" dirty="0" err="1"/>
              <a:t>q</a:t>
            </a:r>
            <a:r>
              <a:rPr lang="tr-TR" dirty="0" err="1"/>
              <a:t>’nun</a:t>
            </a:r>
            <a:r>
              <a:rPr lang="tr-TR" dirty="0"/>
              <a:t> da doğru olması gerektiğini gös­tererek yani </a:t>
            </a:r>
            <a:r>
              <a:rPr lang="tr-TR" i="1" dirty="0"/>
              <a:t>p</a:t>
            </a:r>
            <a:r>
              <a:rPr lang="tr-TR" dirty="0"/>
              <a:t>’nin doğru </a:t>
            </a:r>
            <a:r>
              <a:rPr lang="tr-TR" i="1" dirty="0" err="1"/>
              <a:t>q</a:t>
            </a:r>
            <a:r>
              <a:rPr lang="tr-TR" dirty="0" err="1"/>
              <a:t>’nun</a:t>
            </a:r>
            <a:r>
              <a:rPr lang="tr-TR" dirty="0"/>
              <a:t> asla yanlış olamayacağını söyler. Doğrudan bir ispatta, </a:t>
            </a:r>
            <a:r>
              <a:rPr lang="tr-TR" i="1" dirty="0" err="1"/>
              <a:t>q</a:t>
            </a:r>
            <a:r>
              <a:rPr lang="tr-TR" dirty="0" err="1"/>
              <a:t>’nun</a:t>
            </a:r>
            <a:r>
              <a:rPr lang="tr-TR" dirty="0"/>
              <a:t> da doğru olması gerektiğini </a:t>
            </a:r>
            <a:r>
              <a:rPr lang="tr-TR" i="1" dirty="0"/>
              <a:t>p</a:t>
            </a:r>
            <a:r>
              <a:rPr lang="tr-TR" dirty="0"/>
              <a:t>'nin doğru olduğunu kabul ederiz ve aksiyomları, tanımlan ve önceden ispatlanan teoremleri çıkarım kuralları ile beraber kullanarak </a:t>
            </a:r>
            <a:r>
              <a:rPr lang="tr-TR" dirty="0" smtClean="0"/>
              <a:t>gösterilir.</a:t>
            </a:r>
          </a:p>
          <a:p>
            <a:pPr marL="0" indent="0" algn="just">
              <a:buNone/>
            </a:pPr>
            <a:endParaRPr lang="tr-TR" dirty="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138235184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1.7</a:t>
            </a:r>
            <a:r>
              <a:rPr lang="tr-TR" dirty="0">
                <a:solidFill>
                  <a:srgbClr val="002060"/>
                </a:solidFill>
              </a:rPr>
              <a:t>. İspatlara Giriş – Doğrudan İspatlar</a:t>
            </a:r>
          </a:p>
        </p:txBody>
      </p:sp>
      <p:sp>
        <p:nvSpPr>
          <p:cNvPr id="4" name="Metin kutusu 3"/>
          <p:cNvSpPr txBox="1"/>
          <p:nvPr/>
        </p:nvSpPr>
        <p:spPr>
          <a:xfrm>
            <a:off x="1524065" y="1522856"/>
            <a:ext cx="10018714" cy="1692771"/>
          </a:xfrm>
          <a:prstGeom prst="rect">
            <a:avLst/>
          </a:prstGeom>
          <a:solidFill>
            <a:schemeClr val="bg2">
              <a:lumMod val="50000"/>
            </a:schemeClr>
          </a:solidFill>
        </p:spPr>
        <p:txBody>
          <a:bodyPr wrap="square" rtlCol="0">
            <a:spAutoFit/>
          </a:bodyPr>
          <a:lstStyle/>
          <a:p>
            <a:pPr algn="just"/>
            <a:r>
              <a:rPr lang="tr-TR" sz="2000" dirty="0" smtClean="0">
                <a:ln w="0"/>
                <a:solidFill>
                  <a:schemeClr val="bg1"/>
                </a:solidFill>
              </a:rPr>
              <a:t>Tanım 1</a:t>
            </a:r>
            <a:r>
              <a:rPr lang="tr-TR" sz="2400" dirty="0" smtClean="0">
                <a:ln w="0"/>
                <a:solidFill>
                  <a:schemeClr val="bg1"/>
                </a:solidFill>
              </a:rPr>
              <a:t>: </a:t>
            </a:r>
            <a:r>
              <a:rPr lang="tr-TR" sz="2000" dirty="0" smtClean="0"/>
              <a:t>Eğer </a:t>
            </a:r>
            <a:r>
              <a:rPr lang="tr-TR" sz="2000" i="1" dirty="0"/>
              <a:t>n =</a:t>
            </a:r>
            <a:r>
              <a:rPr lang="tr-TR" sz="2000" dirty="0"/>
              <a:t> 2k olacak şekilde bir k tam sayısı varsa, </a:t>
            </a:r>
            <a:r>
              <a:rPr lang="tr-TR" sz="2000" i="1" dirty="0"/>
              <a:t>n</a:t>
            </a:r>
            <a:r>
              <a:rPr lang="tr-TR" sz="2000" dirty="0"/>
              <a:t> tam sayısı </a:t>
            </a:r>
            <a:r>
              <a:rPr lang="tr-TR" sz="2000" i="1" dirty="0"/>
              <a:t>çifttir</a:t>
            </a:r>
            <a:r>
              <a:rPr lang="tr-TR" sz="2000" dirty="0"/>
              <a:t> ve eğer </a:t>
            </a:r>
            <a:r>
              <a:rPr lang="tr-TR" sz="2000" i="1" dirty="0"/>
              <a:t>n</a:t>
            </a:r>
            <a:r>
              <a:rPr lang="tr-TR" sz="2000" dirty="0"/>
              <a:t> = </a:t>
            </a:r>
            <a:r>
              <a:rPr lang="tr-TR" sz="2000" i="1" dirty="0"/>
              <a:t>2k +</a:t>
            </a:r>
            <a:r>
              <a:rPr lang="tr-TR" sz="2000" dirty="0"/>
              <a:t> 1 olacak şekilde bir </a:t>
            </a:r>
            <a:r>
              <a:rPr lang="tr-TR" sz="2000" i="1" dirty="0"/>
              <a:t>k</a:t>
            </a:r>
            <a:r>
              <a:rPr lang="tr-TR" sz="2000" dirty="0"/>
              <a:t> tam sayısı varsa </a:t>
            </a:r>
            <a:r>
              <a:rPr lang="tr-TR" sz="2000" i="1" dirty="0"/>
              <a:t>n tektir</a:t>
            </a:r>
            <a:r>
              <a:rPr lang="tr-TR" sz="2000" dirty="0"/>
              <a:t> (Göz önüne alınız ki her tam sayı ya çift ya da tektir, hiçbir tam sayı hem çift hem de tek değildir.) İki tam sayı her ikisi de çift veya her ikisi de tek ise </a:t>
            </a:r>
            <a:r>
              <a:rPr lang="tr-TR" sz="2000" i="1" dirty="0"/>
              <a:t>aynı çift eşliğe</a:t>
            </a:r>
            <a:r>
              <a:rPr lang="tr-TR" sz="2000" dirty="0"/>
              <a:t> (parite) sahiptirler; biri tek diğeri çift ise </a:t>
            </a:r>
            <a:r>
              <a:rPr lang="tr-TR" sz="2000" i="1" dirty="0"/>
              <a:t>eşlikleri karşıttır</a:t>
            </a:r>
            <a:r>
              <a:rPr lang="tr-TR" sz="2000" dirty="0"/>
              <a:t> deriz.</a:t>
            </a:r>
            <a:endParaRPr lang="tr-TR" sz="2000" b="1" dirty="0">
              <a:ln w="22225">
                <a:solidFill>
                  <a:schemeClr val="accent2"/>
                </a:solidFill>
                <a:prstDash val="solid"/>
              </a:ln>
              <a:solidFill>
                <a:schemeClr val="bg1"/>
              </a:solidFill>
            </a:endParaRPr>
          </a:p>
        </p:txBody>
      </p:sp>
      <p:sp>
        <p:nvSpPr>
          <p:cNvPr id="3" name="İçerik Yer Tutucusu 2"/>
          <p:cNvSpPr>
            <a:spLocks noGrp="1"/>
          </p:cNvSpPr>
          <p:nvPr>
            <p:ph idx="1"/>
          </p:nvPr>
        </p:nvSpPr>
        <p:spPr>
          <a:xfrm>
            <a:off x="1524066" y="3457575"/>
            <a:ext cx="10018713" cy="3214688"/>
          </a:xfrm>
        </p:spPr>
        <p:txBody>
          <a:bodyPr>
            <a:noAutofit/>
          </a:bodyPr>
          <a:lstStyle/>
          <a:p>
            <a:pPr algn="just"/>
            <a:endParaRPr lang="tr-TR" sz="2000" dirty="0" smtClean="0"/>
          </a:p>
          <a:p>
            <a:pPr marL="0" indent="0" algn="just">
              <a:buNone/>
            </a:pPr>
            <a:endParaRPr lang="tr-TR" sz="2000" dirty="0" smtClean="0"/>
          </a:p>
          <a:p>
            <a:pPr marL="0" indent="0" algn="just">
              <a:buNone/>
            </a:pPr>
            <a:r>
              <a:rPr lang="tr-TR" sz="2000" dirty="0" smtClean="0">
                <a:solidFill>
                  <a:srgbClr val="C00000"/>
                </a:solidFill>
              </a:rPr>
              <a:t>Örnek:</a:t>
            </a:r>
          </a:p>
          <a:p>
            <a:pPr marL="0" indent="0" algn="just">
              <a:buNone/>
            </a:pPr>
            <a:r>
              <a:rPr lang="tr-TR" sz="2000" dirty="0"/>
              <a:t>“Eğer </a:t>
            </a:r>
            <a:r>
              <a:rPr lang="tr-TR" sz="2000" i="1" dirty="0"/>
              <a:t>n</a:t>
            </a:r>
            <a:r>
              <a:rPr lang="tr-TR" sz="2000" dirty="0"/>
              <a:t> tek tam sayı ise </a:t>
            </a:r>
            <a:r>
              <a:rPr lang="tr-TR" sz="2000" i="1" dirty="0"/>
              <a:t>n</a:t>
            </a:r>
            <a:r>
              <a:rPr lang="tr-TR" sz="2000" baseline="30000" dirty="0"/>
              <a:t>2</a:t>
            </a:r>
            <a:r>
              <a:rPr lang="tr-TR" sz="2000" dirty="0"/>
              <a:t> tektir” teoreminin doğrudan ispatını veriniz</a:t>
            </a:r>
            <a:r>
              <a:rPr lang="tr-TR" sz="2000" dirty="0" smtClean="0"/>
              <a:t>.</a:t>
            </a:r>
          </a:p>
          <a:p>
            <a:pPr marL="0" indent="0" algn="just">
              <a:buNone/>
            </a:pPr>
            <a:r>
              <a:rPr lang="tr-TR" sz="2000" dirty="0" smtClean="0">
                <a:solidFill>
                  <a:srgbClr val="C00000"/>
                </a:solidFill>
              </a:rPr>
              <a:t>Çözüm:</a:t>
            </a:r>
          </a:p>
          <a:p>
            <a:pPr marL="0" indent="0" algn="just">
              <a:buNone/>
            </a:pPr>
            <a:r>
              <a:rPr lang="tr-TR" sz="2000" dirty="0"/>
              <a:t>B</a:t>
            </a:r>
            <a:r>
              <a:rPr lang="tr-TR" sz="2000" dirty="0" smtClean="0"/>
              <a:t>u </a:t>
            </a:r>
            <a:r>
              <a:rPr lang="tr-TR" sz="2000" dirty="0"/>
              <a:t>teorem Ɐ</a:t>
            </a:r>
            <a:r>
              <a:rPr lang="tr-TR" sz="2000" i="1" dirty="0"/>
              <a:t>n</a:t>
            </a:r>
            <a:r>
              <a:rPr lang="tr-TR" sz="2000" dirty="0"/>
              <a:t> </a:t>
            </a:r>
            <a:r>
              <a:rPr lang="tr-TR" sz="2000" i="1" dirty="0"/>
              <a:t>P</a:t>
            </a:r>
            <a:r>
              <a:rPr lang="tr-TR" sz="2000" dirty="0"/>
              <a:t>((</a:t>
            </a:r>
            <a:r>
              <a:rPr lang="tr-TR" sz="2000" i="1" dirty="0"/>
              <a:t>n</a:t>
            </a:r>
            <a:r>
              <a:rPr lang="tr-TR" sz="2000" dirty="0"/>
              <a:t>)</a:t>
            </a:r>
            <a:r>
              <a:rPr lang="tr-TR" sz="2000" i="1" dirty="0"/>
              <a:t> </a:t>
            </a:r>
            <a:r>
              <a:rPr lang="tr-TR" sz="2000" dirty="0">
                <a:sym typeface="Wingdings" panose="05000000000000000000" pitchFamily="2" charset="2"/>
              </a:rPr>
              <a:t></a:t>
            </a:r>
            <a:r>
              <a:rPr lang="tr-TR" sz="2000" dirty="0"/>
              <a:t> </a:t>
            </a:r>
            <a:r>
              <a:rPr lang="tr-TR" sz="2000" i="1" dirty="0"/>
              <a:t>Q</a:t>
            </a:r>
            <a:r>
              <a:rPr lang="tr-TR" sz="2000" dirty="0"/>
              <a:t>(</a:t>
            </a:r>
            <a:r>
              <a:rPr lang="tr-TR" sz="2000" i="1" dirty="0"/>
              <a:t>n</a:t>
            </a:r>
            <a:r>
              <a:rPr lang="tr-TR" sz="2000" dirty="0"/>
              <a:t>)) olduğunu ifade eder, burada </a:t>
            </a:r>
            <a:r>
              <a:rPr lang="tr-TR" sz="2000" i="1" dirty="0"/>
              <a:t>P</a:t>
            </a:r>
            <a:r>
              <a:rPr lang="tr-TR" sz="2000" dirty="0"/>
              <a:t>(</a:t>
            </a:r>
            <a:r>
              <a:rPr lang="tr-TR" sz="2000" i="1" dirty="0"/>
              <a:t>n</a:t>
            </a:r>
            <a:r>
              <a:rPr lang="tr-TR" sz="2000" dirty="0"/>
              <a:t>)</a:t>
            </a:r>
            <a:r>
              <a:rPr lang="tr-TR" sz="2000" i="1" dirty="0"/>
              <a:t> “n</a:t>
            </a:r>
            <a:r>
              <a:rPr lang="tr-TR" sz="2000" dirty="0"/>
              <a:t> tek tam sayıdır” ve </a:t>
            </a:r>
            <a:r>
              <a:rPr lang="tr-TR" sz="2000" i="1" dirty="0"/>
              <a:t>Q</a:t>
            </a:r>
            <a:r>
              <a:rPr lang="tr-TR" sz="2000" dirty="0"/>
              <a:t>(</a:t>
            </a:r>
            <a:r>
              <a:rPr lang="tr-TR" sz="2000" i="1" dirty="0"/>
              <a:t>n</a:t>
            </a:r>
            <a:r>
              <a:rPr lang="tr-TR" sz="2000" dirty="0"/>
              <a:t>) “</a:t>
            </a:r>
            <a:r>
              <a:rPr lang="tr-TR" sz="2000" i="1" dirty="0"/>
              <a:t>n</a:t>
            </a:r>
            <a:r>
              <a:rPr lang="tr-TR" sz="2000" baseline="30000" dirty="0"/>
              <a:t>2</a:t>
            </a:r>
            <a:r>
              <a:rPr lang="tr-TR" sz="2000" dirty="0"/>
              <a:t> tek sayıdır.” </a:t>
            </a:r>
            <a:endParaRPr lang="tr-TR" sz="2000" dirty="0" smtClean="0"/>
          </a:p>
          <a:p>
            <a:pPr marL="0" indent="0" algn="just">
              <a:buNone/>
            </a:pPr>
            <a:endParaRPr lang="tr-TR" sz="2000" dirty="0"/>
          </a:p>
          <a:p>
            <a:pPr marL="0" indent="0" algn="just">
              <a:buNone/>
            </a:pPr>
            <a:endParaRPr lang="tr-TR" sz="2000" dirty="0" smtClean="0"/>
          </a:p>
          <a:p>
            <a:pPr marL="0" indent="0" algn="just">
              <a:buNone/>
            </a:pPr>
            <a:endParaRPr lang="tr-TR" sz="2000" dirty="0" smtClean="0"/>
          </a:p>
          <a:p>
            <a:pPr marL="0" indent="0" algn="just">
              <a:buNone/>
            </a:pPr>
            <a:r>
              <a:rPr lang="tr-TR" sz="2000" dirty="0" smtClean="0"/>
              <a:t> </a:t>
            </a:r>
            <a:endParaRPr lang="tr-TR" sz="2000" dirty="0"/>
          </a:p>
        </p:txBody>
      </p:sp>
    </p:spTree>
    <p:extLst>
      <p:ext uri="{BB962C8B-B14F-4D97-AF65-F5344CB8AC3E}">
        <p14:creationId xmlns:p14="http://schemas.microsoft.com/office/powerpoint/2010/main" val="72424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1.7. İspatlara Giriş – Doğrudan İspatlar</a:t>
            </a:r>
            <a:endParaRPr lang="tr-TR" dirty="0">
              <a:solidFill>
                <a:srgbClr val="002060"/>
              </a:solidFill>
            </a:endParaRPr>
          </a:p>
        </p:txBody>
      </p:sp>
      <p:sp>
        <p:nvSpPr>
          <p:cNvPr id="3" name="İçerik Yer Tutucusu 2"/>
          <p:cNvSpPr>
            <a:spLocks noGrp="1"/>
          </p:cNvSpPr>
          <p:nvPr>
            <p:ph idx="1"/>
          </p:nvPr>
        </p:nvSpPr>
        <p:spPr>
          <a:xfrm>
            <a:off x="1738189" y="1537252"/>
            <a:ext cx="10018714" cy="4800600"/>
          </a:xfrm>
        </p:spPr>
        <p:txBody>
          <a:bodyPr>
            <a:normAutofit/>
          </a:bodyPr>
          <a:lstStyle/>
          <a:p>
            <a:pPr marL="0" indent="0" algn="just">
              <a:buNone/>
            </a:pPr>
            <a:r>
              <a:rPr lang="tr-TR" dirty="0" smtClean="0">
                <a:solidFill>
                  <a:srgbClr val="C00000"/>
                </a:solidFill>
              </a:rPr>
              <a:t>Çözümün devamı:</a:t>
            </a:r>
          </a:p>
          <a:p>
            <a:pPr marL="0" indent="0" algn="just">
              <a:buNone/>
            </a:pPr>
            <a:r>
              <a:rPr lang="tr-TR" dirty="0"/>
              <a:t>Tek tam sayının tanımını kullanarak, k her hangi bir tam sayı olmak üzere </a:t>
            </a:r>
            <a:r>
              <a:rPr lang="tr-TR" i="1" dirty="0"/>
              <a:t>n =</a:t>
            </a:r>
            <a:r>
              <a:rPr lang="tr-TR" dirty="0"/>
              <a:t> 2k+ 1 şeklinde yazabiliriz, </a:t>
            </a:r>
            <a:r>
              <a:rPr lang="tr-TR" i="1" dirty="0"/>
              <a:t>n</a:t>
            </a:r>
            <a:r>
              <a:rPr lang="tr-TR" baseline="30000" dirty="0"/>
              <a:t>2</a:t>
            </a:r>
            <a:r>
              <a:rPr lang="tr-TR" dirty="0"/>
              <a:t>’nin de tek olduğunu göstermek istiyoruz, </a:t>
            </a:r>
            <a:r>
              <a:rPr lang="tr-TR" i="1" dirty="0"/>
              <a:t>n</a:t>
            </a:r>
            <a:r>
              <a:rPr lang="tr-TR" baseline="30000" dirty="0"/>
              <a:t>2</a:t>
            </a:r>
            <a:r>
              <a:rPr lang="tr-TR" dirty="0"/>
              <a:t>’yi ifade eden yeni bir denklem elde etmek için </a:t>
            </a:r>
            <a:r>
              <a:rPr lang="tr-TR" i="1" dirty="0"/>
              <a:t>n</a:t>
            </a:r>
            <a:r>
              <a:rPr lang="tr-TR" dirty="0"/>
              <a:t> = </a:t>
            </a:r>
            <a:r>
              <a:rPr lang="tr-TR" i="1" dirty="0"/>
              <a:t>2k</a:t>
            </a:r>
            <a:r>
              <a:rPr lang="tr-TR" dirty="0"/>
              <a:t> + 1 denkleminin her iki tarafının karesini alabiliriz. Bunu yaptığımız zaman, </a:t>
            </a:r>
            <a:r>
              <a:rPr lang="tr-TR" i="1" dirty="0"/>
              <a:t>n</a:t>
            </a:r>
            <a:r>
              <a:rPr lang="tr-TR" i="1" baseline="30000" dirty="0"/>
              <a:t>2</a:t>
            </a:r>
            <a:r>
              <a:rPr lang="tr-TR" dirty="0"/>
              <a:t> = (2</a:t>
            </a:r>
            <a:r>
              <a:rPr lang="tr-TR" i="1" dirty="0"/>
              <a:t>k</a:t>
            </a:r>
            <a:r>
              <a:rPr lang="tr-TR" dirty="0"/>
              <a:t> + l)</a:t>
            </a:r>
            <a:r>
              <a:rPr lang="tr-TR" baseline="30000" dirty="0"/>
              <a:t>2</a:t>
            </a:r>
            <a:r>
              <a:rPr lang="tr-TR" dirty="0"/>
              <a:t> = 4</a:t>
            </a:r>
            <a:r>
              <a:rPr lang="tr-TR" i="1" dirty="0"/>
              <a:t>k</a:t>
            </a:r>
            <a:r>
              <a:rPr lang="tr-TR" i="1" baseline="30000" dirty="0"/>
              <a:t>2</a:t>
            </a:r>
            <a:r>
              <a:rPr lang="tr-TR" dirty="0"/>
              <a:t> +4</a:t>
            </a:r>
            <a:r>
              <a:rPr lang="tr-TR" i="1" dirty="0"/>
              <a:t>k</a:t>
            </a:r>
            <a:r>
              <a:rPr lang="tr-TR" dirty="0"/>
              <a:t> + 1 = 2(2</a:t>
            </a:r>
            <a:r>
              <a:rPr lang="tr-TR" i="1" dirty="0"/>
              <a:t>k</a:t>
            </a:r>
            <a:r>
              <a:rPr lang="tr-TR" i="1" baseline="30000" dirty="0"/>
              <a:t>2</a:t>
            </a:r>
            <a:r>
              <a:rPr lang="tr-TR" dirty="0"/>
              <a:t> + 2</a:t>
            </a:r>
            <a:r>
              <a:rPr lang="tr-TR" i="1" dirty="0"/>
              <a:t>k)</a:t>
            </a:r>
            <a:r>
              <a:rPr lang="tr-TR" dirty="0"/>
              <a:t> + 1 olduğunu buluruz. Tek tam sayı tanımı olarak </a:t>
            </a:r>
            <a:r>
              <a:rPr lang="tr-TR" i="1" dirty="0"/>
              <a:t>n</a:t>
            </a:r>
            <a:r>
              <a:rPr lang="tr-TR" baseline="30000" dirty="0"/>
              <a:t>2</a:t>
            </a:r>
            <a:r>
              <a:rPr lang="tr-TR" dirty="0"/>
              <a:t>’nin tek tam sayı olduğu sonucuna varabiliriz (bu bir tam sayının iki katından bir fazladır). Sonuç olarak, eğer </a:t>
            </a:r>
            <a:r>
              <a:rPr lang="tr-TR" i="1" dirty="0"/>
              <a:t>n</a:t>
            </a:r>
            <a:r>
              <a:rPr lang="tr-TR" dirty="0"/>
              <a:t> tek tam sayı ise, </a:t>
            </a:r>
            <a:r>
              <a:rPr lang="tr-TR" i="1" dirty="0"/>
              <a:t>n</a:t>
            </a:r>
            <a:r>
              <a:rPr lang="tr-TR" baseline="30000" dirty="0"/>
              <a:t>2</a:t>
            </a:r>
            <a:r>
              <a:rPr lang="tr-TR" dirty="0"/>
              <a:t>’nin tek tam sayı olduğunu gösterdik. </a:t>
            </a:r>
            <a:endParaRPr lang="tr-TR" dirty="0">
              <a:solidFill>
                <a:srgbClr val="C00000"/>
              </a:solidFill>
            </a:endParaRPr>
          </a:p>
        </p:txBody>
      </p:sp>
    </p:spTree>
    <p:extLst>
      <p:ext uri="{BB962C8B-B14F-4D97-AF65-F5344CB8AC3E}">
        <p14:creationId xmlns:p14="http://schemas.microsoft.com/office/powerpoint/2010/main" val="340464721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1.7. İspatlara Giriş – Devirmeli İspat</a:t>
            </a:r>
            <a:endParaRPr lang="tr-TR" dirty="0">
              <a:solidFill>
                <a:srgbClr val="002060"/>
              </a:solidFill>
            </a:endParaRPr>
          </a:p>
        </p:txBody>
      </p:sp>
      <p:sp>
        <p:nvSpPr>
          <p:cNvPr id="3" name="İçerik Yer Tutucusu 2"/>
          <p:cNvSpPr>
            <a:spLocks noGrp="1"/>
          </p:cNvSpPr>
          <p:nvPr>
            <p:ph idx="1"/>
          </p:nvPr>
        </p:nvSpPr>
        <p:spPr>
          <a:xfrm>
            <a:off x="1709614" y="1828800"/>
            <a:ext cx="10018714" cy="4800600"/>
          </a:xfrm>
        </p:spPr>
        <p:txBody>
          <a:bodyPr>
            <a:normAutofit/>
          </a:bodyPr>
          <a:lstStyle/>
          <a:p>
            <a:pPr marL="0" indent="0" algn="just">
              <a:buNone/>
            </a:pPr>
            <a:r>
              <a:rPr lang="tr-TR" dirty="0"/>
              <a:t>Doğrudan olmayan ispatın çok kullanışlı bir tipi </a:t>
            </a:r>
            <a:r>
              <a:rPr lang="tr-TR" b="1" dirty="0"/>
              <a:t>devirmeli ispat </a:t>
            </a:r>
            <a:r>
              <a:rPr lang="tr-TR" dirty="0"/>
              <a:t>olarak bilinir. Devirmeli ispat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koşullu önermesinin onun devriği </a:t>
            </a:r>
            <a:r>
              <a:rPr lang="tr-TR" i="1" dirty="0"/>
              <a:t> ¬q</a:t>
            </a:r>
            <a:r>
              <a:rPr lang="tr-TR" dirty="0"/>
              <a:t> </a:t>
            </a:r>
            <a:r>
              <a:rPr lang="tr-TR" dirty="0">
                <a:sym typeface="Wingdings" panose="05000000000000000000" pitchFamily="2" charset="2"/>
              </a:rPr>
              <a:t></a:t>
            </a:r>
            <a:r>
              <a:rPr lang="tr-TR" dirty="0"/>
              <a:t> </a:t>
            </a:r>
            <a:r>
              <a:rPr lang="tr-TR" i="1" dirty="0"/>
              <a:t>¬p</a:t>
            </a:r>
            <a:r>
              <a:rPr lang="tr-TR" dirty="0"/>
              <a:t> önermesine denk olduğu gerçeğini kullanmaya imkân sağlar. </a:t>
            </a:r>
            <a:endParaRPr lang="tr-TR" dirty="0" smtClean="0"/>
          </a:p>
          <a:p>
            <a:pPr marL="0" indent="0" algn="just">
              <a:buNone/>
            </a:pPr>
            <a:r>
              <a:rPr lang="tr-TR" dirty="0" smtClean="0"/>
              <a:t>Bu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koşullu ifadesinin ispatını vermek, bu ifadenin devriğinin, -</a:t>
            </a:r>
            <a:r>
              <a:rPr lang="tr-TR" i="1" dirty="0"/>
              <a:t>¬q</a:t>
            </a:r>
            <a:r>
              <a:rPr lang="tr-TR" dirty="0"/>
              <a:t> </a:t>
            </a:r>
            <a:r>
              <a:rPr lang="tr-TR" dirty="0">
                <a:sym typeface="Wingdings" panose="05000000000000000000" pitchFamily="2" charset="2"/>
              </a:rPr>
              <a:t></a:t>
            </a:r>
            <a:r>
              <a:rPr lang="tr-TR" dirty="0"/>
              <a:t> </a:t>
            </a:r>
            <a:r>
              <a:rPr lang="tr-TR" i="1" dirty="0"/>
              <a:t>¬p,</a:t>
            </a:r>
            <a:r>
              <a:rPr lang="tr-TR" dirty="0"/>
              <a:t> ispatını vermeğe denktir,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koşullu ifadesinin devirmeli ispatında, </a:t>
            </a:r>
            <a:r>
              <a:rPr lang="tr-TR" i="1" dirty="0"/>
              <a:t>¬</a:t>
            </a:r>
            <a:r>
              <a:rPr lang="tr-TR" i="1" dirty="0" err="1"/>
              <a:t>q</a:t>
            </a:r>
            <a:r>
              <a:rPr lang="tr-TR" dirty="0" err="1"/>
              <a:t>’yu</a:t>
            </a:r>
            <a:r>
              <a:rPr lang="tr-TR" dirty="0"/>
              <a:t> ön ko­şul olarak ele alırız ve aksiyomları, tanımları ve önceden ispatlanan teoremini çıkarım kuralları ile beraber kullanarak </a:t>
            </a:r>
            <a:r>
              <a:rPr lang="tr-TR" i="1" dirty="0"/>
              <a:t>¬</a:t>
            </a:r>
            <a:r>
              <a:rPr lang="tr-TR" i="1" dirty="0" err="1"/>
              <a:t>q</a:t>
            </a:r>
            <a:r>
              <a:rPr lang="tr-TR" dirty="0" err="1"/>
              <a:t>’nin</a:t>
            </a:r>
            <a:r>
              <a:rPr lang="tr-TR" dirty="0"/>
              <a:t> bunu izlemesi </a:t>
            </a:r>
            <a:r>
              <a:rPr lang="tr-TR" dirty="0" smtClean="0"/>
              <a:t>gerektiğini gösteririz.</a:t>
            </a:r>
          </a:p>
          <a:p>
            <a:pPr marL="0" indent="0" algn="just">
              <a:buNone/>
            </a:pPr>
            <a:endParaRPr lang="tr-TR" dirty="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283515015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1.7. İspatlara Giriş – Devirmeli İspat</a:t>
            </a:r>
            <a:endParaRPr lang="tr-TR" dirty="0">
              <a:solidFill>
                <a:srgbClr val="002060"/>
              </a:solidFill>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709614" y="1828800"/>
                <a:ext cx="10018714" cy="4800600"/>
              </a:xfrm>
            </p:spPr>
            <p:txBody>
              <a:bodyPr>
                <a:normAutofit fontScale="92500" lnSpcReduction="20000"/>
              </a:bodyPr>
              <a:lstStyle/>
              <a:p>
                <a:pPr marL="0" indent="0" algn="just">
                  <a:buNone/>
                </a:pPr>
                <a:r>
                  <a:rPr lang="tr-TR" dirty="0" smtClean="0">
                    <a:solidFill>
                      <a:srgbClr val="C00000"/>
                    </a:solidFill>
                  </a:rPr>
                  <a:t>Örnek:</a:t>
                </a:r>
              </a:p>
              <a:p>
                <a:pPr marL="0" indent="0" algn="just">
                  <a:buNone/>
                </a:pPr>
                <a:r>
                  <a:rPr lang="tr-TR" dirty="0"/>
                  <a:t>“</a:t>
                </a:r>
                <a:r>
                  <a:rPr lang="tr-TR" i="1" dirty="0"/>
                  <a:t>a</a:t>
                </a:r>
                <a:r>
                  <a:rPr lang="tr-TR" dirty="0"/>
                  <a:t> ve </a:t>
                </a:r>
                <a:r>
                  <a:rPr lang="tr-TR" i="1" dirty="0"/>
                  <a:t>b</a:t>
                </a:r>
                <a:r>
                  <a:rPr lang="tr-TR" dirty="0"/>
                  <a:t> pozitif tam sayılar olmak üzere </a:t>
                </a:r>
                <a:r>
                  <a:rPr lang="tr-TR" i="1" dirty="0"/>
                  <a:t>n = ab</a:t>
                </a:r>
                <a:r>
                  <a:rPr lang="tr-TR" dirty="0"/>
                  <a:t> ise bu takdirde </a:t>
                </a:r>
                <a:r>
                  <a:rPr lang="tr-TR" i="1" dirty="0"/>
                  <a:t>a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veya </a:t>
                </a:r>
                <a:r>
                  <a:rPr lang="tr-TR" i="1" dirty="0"/>
                  <a:t>b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olduğunu ispatlayınız</a:t>
                </a:r>
                <a:r>
                  <a:rPr lang="tr-TR" dirty="0" smtClean="0"/>
                  <a:t>.</a:t>
                </a:r>
                <a:endParaRPr lang="tr-TR" dirty="0">
                  <a:solidFill>
                    <a:srgbClr val="C00000"/>
                  </a:solidFill>
                </a:endParaRPr>
              </a:p>
              <a:p>
                <a:pPr marL="0" indent="0" algn="just">
                  <a:buNone/>
                </a:pPr>
                <a:r>
                  <a:rPr lang="tr-TR" dirty="0" smtClean="0">
                    <a:solidFill>
                      <a:srgbClr val="C00000"/>
                    </a:solidFill>
                  </a:rPr>
                  <a:t>Çözüm:</a:t>
                </a:r>
              </a:p>
              <a:p>
                <a:pPr marL="0" indent="0" algn="just">
                  <a:buNone/>
                </a:pPr>
                <a:r>
                  <a:rPr lang="tr-TR" dirty="0"/>
                  <a:t>Devirmeli ispatın ilk adımı “</a:t>
                </a:r>
                <a:r>
                  <a:rPr lang="tr-TR" i="1" dirty="0"/>
                  <a:t>n</a:t>
                </a:r>
                <a:r>
                  <a:rPr lang="tr-TR" dirty="0"/>
                  <a:t> = </a:t>
                </a:r>
                <a:r>
                  <a:rPr lang="tr-TR" i="1" dirty="0"/>
                  <a:t>ab</a:t>
                </a:r>
                <a:r>
                  <a:rPr lang="tr-TR" dirty="0"/>
                  <a:t>” koşullu önermesinin sonucunun yanlış olduğunu varsay­maktır. Başka bir deyişle, (</a:t>
                </a:r>
                <a:r>
                  <a:rPr lang="tr-TR" i="1" dirty="0"/>
                  <a:t>a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 (</a:t>
                </a:r>
                <a:r>
                  <a:rPr lang="tr-TR" i="1" dirty="0"/>
                  <a:t>b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önermesinin yanlış olduğunu varsayalım. Bu cüm­lenin “</a:t>
                </a:r>
                <a:r>
                  <a:rPr lang="tr-TR" dirty="0" err="1"/>
                  <a:t>veya”lı</a:t>
                </a:r>
                <a:r>
                  <a:rPr lang="tr-TR" dirty="0"/>
                  <a:t> bir cümle olduğunu De Morgan kanunu ile birlikte kullanarak hem </a:t>
                </a:r>
                <a:r>
                  <a:rPr lang="tr-TR" i="1" dirty="0"/>
                  <a:t>a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hem de </a:t>
                </a:r>
                <a:r>
                  <a:rPr lang="tr-TR" i="1" dirty="0"/>
                  <a:t>b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önermelerinin yanlış olduğunu gerektirdiğini görürüz. Bu </a:t>
                </a:r>
                <a:r>
                  <a:rPr lang="tr-TR" i="1" dirty="0"/>
                  <a:t>a</a:t>
                </a:r>
                <a:r>
                  <a:rPr lang="tr-TR" dirty="0"/>
                  <a:t> &gt;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ve </a:t>
                </a:r>
                <a:r>
                  <a:rPr lang="tr-TR" i="1" dirty="0"/>
                  <a:t>a</a:t>
                </a:r>
                <a:r>
                  <a:rPr lang="tr-TR" dirty="0"/>
                  <a:t> &gt;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olduğunu gerektirir, </a:t>
                </a:r>
                <a:r>
                  <a:rPr lang="tr-TR" i="1" dirty="0"/>
                  <a:t>ab &gt;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a:t>
                </a:r>
                <a:r>
                  <a:rPr lang="tr-TR" i="1" dirty="0"/>
                  <a:t>= n</a:t>
                </a:r>
                <a:r>
                  <a:rPr lang="tr-TR" dirty="0"/>
                  <a:t> elde etmek için bu eşitsizlikleri taraf tarafa çarparsak </a:t>
                </a:r>
                <a:r>
                  <a:rPr lang="tr-TR" i="1" dirty="0" smtClean="0"/>
                  <a:t>ab</a:t>
                </a:r>
                <a:r>
                  <a:rPr lang="tr-TR" dirty="0" smtClean="0"/>
                  <a:t> </a:t>
                </a:r>
                <a:r>
                  <a:rPr lang="tr-TR" dirty="0"/>
                  <a:t>≠ </a:t>
                </a:r>
                <a:r>
                  <a:rPr lang="tr-TR" i="1" dirty="0"/>
                  <a:t>n</a:t>
                </a:r>
                <a:r>
                  <a:rPr lang="tr-TR" dirty="0"/>
                  <a:t> olduğunu gösterir. Bu da </a:t>
                </a:r>
                <a:r>
                  <a:rPr lang="tr-TR" i="1" dirty="0"/>
                  <a:t>n = ab</a:t>
                </a:r>
                <a:r>
                  <a:rPr lang="tr-TR" dirty="0"/>
                  <a:t> önermesi ile çelişir.</a:t>
                </a:r>
              </a:p>
              <a:p>
                <a:pPr marL="0" indent="0" algn="just">
                  <a:buNone/>
                </a:pPr>
                <a:r>
                  <a:rPr lang="tr-TR" dirty="0"/>
                  <a:t>Koşullu önermenin sonucunun olumsuzu hipotezin yanlış olduğunu gerektirdiği için orijinal koşullu önerme doğrudur. D</a:t>
                </a:r>
                <a:r>
                  <a:rPr lang="tr-TR" dirty="0" smtClean="0"/>
                  <a:t>evirmeli </a:t>
                </a:r>
                <a:r>
                  <a:rPr lang="tr-TR" dirty="0"/>
                  <a:t>ispat başarılı oldu: </a:t>
                </a:r>
                <a:r>
                  <a:rPr lang="tr-TR" i="1" dirty="0"/>
                  <a:t>a</a:t>
                </a:r>
                <a:r>
                  <a:rPr lang="tr-TR" dirty="0"/>
                  <a:t> ve </a:t>
                </a:r>
                <a:r>
                  <a:rPr lang="tr-TR" i="1" dirty="0"/>
                  <a:t>b</a:t>
                </a:r>
                <a:r>
                  <a:rPr lang="tr-TR" dirty="0"/>
                  <a:t> pozitif tam sayı olmak üzere </a:t>
                </a:r>
                <a:r>
                  <a:rPr lang="tr-TR" i="1" dirty="0"/>
                  <a:t>n</a:t>
                </a:r>
                <a:r>
                  <a:rPr lang="tr-TR" dirty="0"/>
                  <a:t> = </a:t>
                </a:r>
                <a:r>
                  <a:rPr lang="tr-TR" i="1" dirty="0"/>
                  <a:t>ab</a:t>
                </a:r>
                <a:r>
                  <a:rPr lang="tr-TR" dirty="0"/>
                  <a:t> ise </a:t>
                </a:r>
                <a:r>
                  <a:rPr lang="tr-TR" i="1" dirty="0"/>
                  <a:t>a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veya </a:t>
                </a:r>
                <a:r>
                  <a:rPr lang="tr-TR" i="1" dirty="0"/>
                  <a:t>b  ≤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n</m:t>
                    </m:r>
                  </m:oMath>
                </a14:m>
                <a:r>
                  <a:rPr lang="tr-TR" dirty="0"/>
                  <a:t> olduğunu gösterdik</a:t>
                </a:r>
                <a:r>
                  <a:rPr lang="tr-TR" dirty="0" smtClean="0"/>
                  <a:t>.</a:t>
                </a:r>
              </a:p>
              <a:p>
                <a:pPr marL="0" indent="0" algn="just">
                  <a:buNone/>
                </a:pPr>
                <a:endParaRPr lang="tr-TR" dirty="0">
                  <a:solidFill>
                    <a:srgbClr val="C00000"/>
                  </a:solidFill>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709614" y="1828800"/>
                <a:ext cx="10018714" cy="4800600"/>
              </a:xfrm>
              <a:blipFill rotWithShape="0">
                <a:blip r:embed="rId3"/>
                <a:stretch>
                  <a:fillRect l="-791" t="-3934" r="-730"/>
                </a:stretch>
              </a:blipFill>
            </p:spPr>
            <p:txBody>
              <a:bodyPr/>
              <a:lstStyle/>
              <a:p>
                <a:r>
                  <a:rPr lang="tr-TR">
                    <a:noFill/>
                  </a:rPr>
                  <a:t> </a:t>
                </a:r>
              </a:p>
            </p:txBody>
          </p:sp>
        </mc:Fallback>
      </mc:AlternateContent>
    </p:spTree>
    <p:extLst>
      <p:ext uri="{BB962C8B-B14F-4D97-AF65-F5344CB8AC3E}">
        <p14:creationId xmlns:p14="http://schemas.microsoft.com/office/powerpoint/2010/main" val="406677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1.7. İspatlara Giriş – İçi Boş ve Aşikar İspatlar</a:t>
            </a:r>
            <a:endParaRPr lang="tr-TR" dirty="0">
              <a:solidFill>
                <a:srgbClr val="002060"/>
              </a:solidFill>
            </a:endParaRPr>
          </a:p>
        </p:txBody>
      </p:sp>
      <p:sp>
        <p:nvSpPr>
          <p:cNvPr id="3" name="İçerik Yer Tutucusu 2"/>
          <p:cNvSpPr>
            <a:spLocks noGrp="1"/>
          </p:cNvSpPr>
          <p:nvPr>
            <p:ph idx="1"/>
          </p:nvPr>
        </p:nvSpPr>
        <p:spPr>
          <a:xfrm>
            <a:off x="1709614" y="1828800"/>
            <a:ext cx="10018714" cy="4157663"/>
          </a:xfrm>
        </p:spPr>
        <p:txBody>
          <a:bodyPr>
            <a:normAutofit fontScale="92500" lnSpcReduction="20000"/>
          </a:bodyPr>
          <a:lstStyle/>
          <a:p>
            <a:pPr marL="0" indent="0" algn="just">
              <a:buNone/>
            </a:pPr>
            <a:endParaRPr lang="tr-TR" i="1" dirty="0" smtClean="0"/>
          </a:p>
          <a:p>
            <a:pPr marL="0" indent="0" algn="just">
              <a:buNone/>
            </a:pPr>
            <a:endParaRPr lang="tr-TR" i="1" dirty="0"/>
          </a:p>
          <a:p>
            <a:pPr marL="0" indent="0" algn="just">
              <a:buNone/>
            </a:pPr>
            <a:endParaRPr lang="tr-TR" i="1" dirty="0" smtClean="0"/>
          </a:p>
          <a:p>
            <a:pPr marL="0" indent="0" algn="just">
              <a:buNone/>
            </a:pPr>
            <a:endParaRPr lang="tr-TR" i="1" dirty="0" smtClean="0"/>
          </a:p>
          <a:p>
            <a:pPr marL="0" indent="0" algn="just">
              <a:buNone/>
            </a:pPr>
            <a:r>
              <a:rPr lang="tr-TR" i="1" dirty="0" smtClean="0"/>
              <a:t>p</a:t>
            </a:r>
            <a:r>
              <a:rPr lang="tr-TR" dirty="0" smtClean="0"/>
              <a:t>'nin </a:t>
            </a:r>
            <a:r>
              <a:rPr lang="tr-TR" dirty="0"/>
              <a:t>yanlış olduğu durumlarda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önermesi doğrudur, çünkü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önermesi </a:t>
            </a:r>
            <a:r>
              <a:rPr lang="tr-TR" i="1" dirty="0"/>
              <a:t>p</a:t>
            </a:r>
            <a:r>
              <a:rPr lang="tr-TR" dirty="0"/>
              <a:t>'nin yanlış olduğu durumlarda doğru olmak zorundadır. Sonuç olarak, </a:t>
            </a:r>
            <a:r>
              <a:rPr lang="tr-TR" i="1" dirty="0"/>
              <a:t>p</a:t>
            </a:r>
            <a:r>
              <a:rPr lang="tr-TR" dirty="0"/>
              <a:t>’nin yanlış olduğunu gösterebilirsek, o zaman </a:t>
            </a:r>
            <a:r>
              <a:rPr lang="tr-TR" i="1" dirty="0"/>
              <a:t>p </a:t>
            </a:r>
            <a:r>
              <a:rPr lang="tr-TR" i="1" dirty="0">
                <a:sym typeface="Wingdings" panose="05000000000000000000" pitchFamily="2" charset="2"/>
              </a:rPr>
              <a:t></a:t>
            </a:r>
            <a:r>
              <a:rPr lang="tr-TR" i="1" dirty="0"/>
              <a:t> q</a:t>
            </a:r>
            <a:r>
              <a:rPr lang="tr-TR" dirty="0"/>
              <a:t> koşullu önermesinin </a:t>
            </a:r>
            <a:r>
              <a:rPr lang="tr-TR" b="1" dirty="0"/>
              <a:t>içi boş ispat </a:t>
            </a:r>
            <a:r>
              <a:rPr lang="tr-TR" dirty="0"/>
              <a:t>olarak ad­landıracağımız ispata varırız</a:t>
            </a:r>
            <a:r>
              <a:rPr lang="tr-TR" dirty="0" smtClean="0"/>
              <a:t>.</a:t>
            </a:r>
          </a:p>
          <a:p>
            <a:pPr marL="0" indent="0" algn="just">
              <a:buNone/>
            </a:pPr>
            <a:r>
              <a:rPr lang="tr-TR" dirty="0"/>
              <a:t>Bir koşullu önerme </a:t>
            </a:r>
            <a:r>
              <a:rPr lang="tr-TR" i="1" dirty="0"/>
              <a:t>p </a:t>
            </a:r>
            <a:r>
              <a:rPr lang="tr-TR" i="1" dirty="0">
                <a:sym typeface="Wingdings" panose="05000000000000000000" pitchFamily="2" charset="2"/>
              </a:rPr>
              <a:t></a:t>
            </a:r>
            <a:r>
              <a:rPr lang="tr-TR" i="1" dirty="0"/>
              <a:t> q</a:t>
            </a:r>
            <a:r>
              <a:rPr lang="tr-TR" dirty="0"/>
              <a:t> önermesi de sonuç </a:t>
            </a:r>
            <a:r>
              <a:rPr lang="tr-TR" i="1" dirty="0" err="1"/>
              <a:t>q</a:t>
            </a:r>
            <a:r>
              <a:rPr lang="tr-TR" dirty="0" err="1"/>
              <a:t>’nun</a:t>
            </a:r>
            <a:r>
              <a:rPr lang="tr-TR" dirty="0"/>
              <a:t> doğru olması durumunda kolayca is­patlanabilir, </a:t>
            </a:r>
            <a:r>
              <a:rPr lang="tr-TR" i="1" dirty="0" err="1"/>
              <a:t>q</a:t>
            </a:r>
            <a:r>
              <a:rPr lang="tr-TR" dirty="0" err="1"/>
              <a:t>’nun</a:t>
            </a:r>
            <a:r>
              <a:rPr lang="tr-TR" dirty="0"/>
              <a:t> doğru olduğunu gösterirsek buradan </a:t>
            </a:r>
            <a:r>
              <a:rPr lang="tr-TR" i="1" dirty="0"/>
              <a:t>p</a:t>
            </a:r>
            <a:r>
              <a:rPr lang="tr-TR" dirty="0"/>
              <a:t> </a:t>
            </a:r>
            <a:r>
              <a:rPr lang="tr-TR" dirty="0">
                <a:sym typeface="Wingdings" panose="05000000000000000000" pitchFamily="2" charset="2"/>
              </a:rPr>
              <a:t></a:t>
            </a:r>
            <a:r>
              <a:rPr lang="tr-TR" dirty="0"/>
              <a:t> </a:t>
            </a:r>
            <a:r>
              <a:rPr lang="tr-TR" i="1" dirty="0"/>
              <a:t>q</a:t>
            </a:r>
            <a:r>
              <a:rPr lang="tr-TR" dirty="0"/>
              <a:t> </a:t>
            </a:r>
            <a:r>
              <a:rPr lang="tr-TR" dirty="0" err="1"/>
              <a:t>nun</a:t>
            </a:r>
            <a:r>
              <a:rPr lang="tr-TR" dirty="0"/>
              <a:t> da doğru olması gerektiği çıkar, </a:t>
            </a:r>
            <a:r>
              <a:rPr lang="tr-TR" i="1" dirty="0" err="1"/>
              <a:t>q</a:t>
            </a:r>
            <a:r>
              <a:rPr lang="tr-TR" dirty="0" err="1"/>
              <a:t>’nun</a:t>
            </a:r>
            <a:r>
              <a:rPr lang="tr-TR" dirty="0"/>
              <a:t> doğru olduğu gerçeğini kullanan </a:t>
            </a:r>
            <a:r>
              <a:rPr lang="tr-TR" i="1" dirty="0" err="1"/>
              <a:t>q</a:t>
            </a:r>
            <a:r>
              <a:rPr lang="tr-TR" dirty="0" err="1"/>
              <a:t>’nun</a:t>
            </a:r>
            <a:r>
              <a:rPr lang="tr-TR" dirty="0"/>
              <a:t> ispatı </a:t>
            </a:r>
            <a:r>
              <a:rPr lang="tr-TR" b="1" dirty="0"/>
              <a:t>aşikar ispat </a:t>
            </a:r>
            <a:r>
              <a:rPr lang="tr-TR" dirty="0"/>
              <a:t>olarak </a:t>
            </a:r>
            <a:r>
              <a:rPr lang="tr-TR" dirty="0" smtClean="0"/>
              <a:t>adlandırılır.</a:t>
            </a:r>
            <a:endParaRPr lang="tr-TR" dirty="0" smtClean="0">
              <a:solidFill>
                <a:srgbClr val="C00000"/>
              </a:solidFill>
            </a:endParaRPr>
          </a:p>
          <a:p>
            <a:pPr marL="0" indent="0" algn="just">
              <a:buNone/>
            </a:pPr>
            <a:endParaRPr lang="tr-TR" dirty="0" smtClean="0">
              <a:solidFill>
                <a:srgbClr val="C00000"/>
              </a:solidFill>
            </a:endParaRPr>
          </a:p>
          <a:p>
            <a:pPr marL="0" indent="0" algn="just">
              <a:buNone/>
            </a:pPr>
            <a:endParaRPr lang="tr-TR" dirty="0" smtClean="0">
              <a:solidFill>
                <a:srgbClr val="C00000"/>
              </a:solidFill>
            </a:endParaRPr>
          </a:p>
          <a:p>
            <a:pPr marL="0" indent="0" algn="just">
              <a:buNone/>
            </a:pPr>
            <a:endParaRPr lang="tr-TR" dirty="0" smtClean="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2087969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a:t>
            </a:r>
            <a:r>
              <a:rPr lang="tr-TR" sz="4400" dirty="0">
                <a:solidFill>
                  <a:srgbClr val="002060"/>
                </a:solidFill>
              </a:rPr>
              <a:t>Şartlı İfadeler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09" y="1285460"/>
            <a:ext cx="10018713" cy="4823792"/>
          </a:xfrm>
        </p:spPr>
        <p:txBody>
          <a:bodyPr>
            <a:normAutofit fontScale="92500" lnSpcReduction="10000"/>
          </a:bodyPr>
          <a:lstStyle/>
          <a:p>
            <a:pPr marL="0" indent="0" algn="just">
              <a:buNone/>
            </a:pPr>
            <a:endParaRPr lang="tr-TR" i="1" dirty="0" smtClean="0"/>
          </a:p>
          <a:p>
            <a:pPr marL="0" indent="0" algn="just">
              <a:buNone/>
            </a:pPr>
            <a:endParaRPr lang="tr-TR" i="1" dirty="0"/>
          </a:p>
          <a:p>
            <a:pPr marL="0" indent="0" algn="just">
              <a:buNone/>
            </a:pPr>
            <a:r>
              <a:rPr lang="tr-TR" sz="2600" dirty="0">
                <a:solidFill>
                  <a:srgbClr val="C00000"/>
                </a:solidFill>
              </a:rPr>
              <a:t>Örnek:</a:t>
            </a:r>
          </a:p>
          <a:p>
            <a:pPr marL="0" indent="0" algn="just">
              <a:buNone/>
            </a:pPr>
            <a:r>
              <a:rPr lang="tr-TR" sz="2600" dirty="0" smtClean="0"/>
              <a:t>Aşağıdaki cümle</a:t>
            </a:r>
          </a:p>
          <a:p>
            <a:pPr marL="0" indent="0" algn="just">
              <a:buNone/>
            </a:pPr>
            <a:r>
              <a:rPr lang="tr-TR" sz="2600" dirty="0" smtClean="0">
                <a:ea typeface="Calibri" panose="020F0502020204030204" pitchFamily="34" charset="0"/>
              </a:rPr>
              <a:t>Eğer 2 + 2 = 4 ise o zaman </a:t>
            </a:r>
            <a:r>
              <a:rPr lang="tr-TR" sz="2600" i="1" dirty="0" smtClean="0">
                <a:ea typeface="Calibri" panose="020F0502020204030204" pitchFamily="34" charset="0"/>
              </a:rPr>
              <a:t>x</a:t>
            </a:r>
            <a:r>
              <a:rPr lang="tr-TR" sz="2600" dirty="0" smtClean="0">
                <a:ea typeface="Calibri" panose="020F0502020204030204" pitchFamily="34" charset="0"/>
              </a:rPr>
              <a:t> := </a:t>
            </a:r>
            <a:r>
              <a:rPr lang="tr-TR" sz="2600" i="1" dirty="0" smtClean="0">
                <a:ea typeface="Calibri" panose="020F0502020204030204" pitchFamily="34" charset="0"/>
              </a:rPr>
              <a:t>x</a:t>
            </a:r>
            <a:r>
              <a:rPr lang="tr-TR" sz="2600" dirty="0" smtClean="0">
                <a:ea typeface="Calibri" panose="020F0502020204030204" pitchFamily="34" charset="0"/>
              </a:rPr>
              <a:t> + 1 </a:t>
            </a:r>
          </a:p>
          <a:p>
            <a:pPr marL="0" indent="0" algn="just">
              <a:buNone/>
            </a:pPr>
            <a:r>
              <a:rPr lang="tr-TR" sz="2600" dirty="0" smtClean="0">
                <a:ea typeface="Calibri" panose="020F0502020204030204" pitchFamily="34" charset="0"/>
              </a:rPr>
              <a:t>Çalıştırılmadan önce </a:t>
            </a:r>
            <a:r>
              <a:rPr lang="tr-TR" sz="2600" i="1" dirty="0" smtClean="0">
                <a:ea typeface="Calibri" panose="020F0502020204030204" pitchFamily="34" charset="0"/>
              </a:rPr>
              <a:t>x</a:t>
            </a:r>
            <a:r>
              <a:rPr lang="tr-TR" sz="2600" dirty="0" smtClean="0">
                <a:ea typeface="Calibri" panose="020F0502020204030204" pitchFamily="34" charset="0"/>
              </a:rPr>
              <a:t> = 0 değerine sahipse, cümle çalıştırıldıktan sonra </a:t>
            </a:r>
            <a:r>
              <a:rPr lang="tr-TR" sz="2600" i="1" dirty="0" err="1" smtClean="0">
                <a:ea typeface="Calibri" panose="020F0502020204030204" pitchFamily="34" charset="0"/>
              </a:rPr>
              <a:t>x</a:t>
            </a:r>
            <a:r>
              <a:rPr lang="tr-TR" sz="2600" dirty="0" err="1" smtClean="0">
                <a:ea typeface="Calibri" panose="020F0502020204030204" pitchFamily="34" charset="0"/>
              </a:rPr>
              <a:t>’in</a:t>
            </a:r>
            <a:r>
              <a:rPr lang="tr-TR" sz="2600" dirty="0" smtClean="0">
                <a:ea typeface="Calibri" panose="020F0502020204030204" pitchFamily="34" charset="0"/>
              </a:rPr>
              <a:t> alacağı değer ne olacaktır? (:= atama işlemidir. </a:t>
            </a:r>
            <a:r>
              <a:rPr lang="tr-TR" sz="2600" i="1" dirty="0" smtClean="0">
                <a:ea typeface="Calibri" panose="020F0502020204030204" pitchFamily="34" charset="0"/>
              </a:rPr>
              <a:t>x</a:t>
            </a:r>
            <a:r>
              <a:rPr lang="tr-TR" sz="2600" dirty="0" smtClean="0">
                <a:ea typeface="Calibri" panose="020F0502020204030204" pitchFamily="34" charset="0"/>
              </a:rPr>
              <a:t> := </a:t>
            </a:r>
            <a:r>
              <a:rPr lang="tr-TR" sz="2600" i="1" dirty="0" smtClean="0">
                <a:ea typeface="Calibri" panose="020F0502020204030204" pitchFamily="34" charset="0"/>
              </a:rPr>
              <a:t>x</a:t>
            </a:r>
            <a:r>
              <a:rPr lang="tr-TR" sz="2600" dirty="0" smtClean="0">
                <a:ea typeface="Calibri" panose="020F0502020204030204" pitchFamily="34" charset="0"/>
              </a:rPr>
              <a:t> + 1 ifadesi </a:t>
            </a:r>
            <a:r>
              <a:rPr lang="tr-TR" sz="2600" i="1" dirty="0" err="1" smtClean="0">
                <a:ea typeface="Calibri" panose="020F0502020204030204" pitchFamily="34" charset="0"/>
              </a:rPr>
              <a:t>x</a:t>
            </a:r>
            <a:r>
              <a:rPr lang="tr-TR" sz="2600" dirty="0" err="1" smtClean="0">
                <a:ea typeface="Calibri" panose="020F0502020204030204" pitchFamily="34" charset="0"/>
              </a:rPr>
              <a:t>’in</a:t>
            </a:r>
            <a:r>
              <a:rPr lang="tr-TR" sz="2600" dirty="0" smtClean="0">
                <a:ea typeface="Calibri" panose="020F0502020204030204" pitchFamily="34" charset="0"/>
              </a:rPr>
              <a:t> yeni değerinin </a:t>
            </a:r>
            <a:r>
              <a:rPr lang="tr-TR" sz="2600" i="1" dirty="0" smtClean="0">
                <a:ea typeface="Calibri" panose="020F0502020204030204" pitchFamily="34" charset="0"/>
              </a:rPr>
              <a:t>x</a:t>
            </a:r>
            <a:r>
              <a:rPr lang="tr-TR" sz="2600" dirty="0" smtClean="0">
                <a:ea typeface="Calibri" panose="020F0502020204030204" pitchFamily="34" charset="0"/>
              </a:rPr>
              <a:t> + 1 olacağı anlamına gelmektedir.)</a:t>
            </a:r>
          </a:p>
          <a:p>
            <a:pPr marL="0" indent="0" algn="just">
              <a:buNone/>
            </a:pPr>
            <a:r>
              <a:rPr lang="tr-TR" sz="2600" dirty="0">
                <a:solidFill>
                  <a:srgbClr val="C00000"/>
                </a:solidFill>
              </a:rPr>
              <a:t>Çözüm</a:t>
            </a:r>
            <a:r>
              <a:rPr lang="tr-TR" sz="2600" dirty="0" smtClean="0">
                <a:solidFill>
                  <a:srgbClr val="C00000"/>
                </a:solidFill>
              </a:rPr>
              <a:t>: </a:t>
            </a:r>
            <a:r>
              <a:rPr lang="tr-TR" sz="2600" dirty="0" smtClean="0"/>
              <a:t>2 + 2 = 4 doğru olduğu için </a:t>
            </a:r>
            <a:r>
              <a:rPr lang="tr-TR" sz="2600" i="1" dirty="0" smtClean="0"/>
              <a:t>x</a:t>
            </a:r>
            <a:r>
              <a:rPr lang="tr-TR" sz="2600" dirty="0" smtClean="0"/>
              <a:t> := </a:t>
            </a:r>
            <a:r>
              <a:rPr lang="tr-TR" sz="2600" i="1" dirty="0" smtClean="0"/>
              <a:t>x</a:t>
            </a:r>
            <a:r>
              <a:rPr lang="tr-TR" sz="2600" dirty="0" smtClean="0"/>
              <a:t> + 1 cümlesi çalıştırılacaktır. Bunun sonucunda, </a:t>
            </a:r>
            <a:r>
              <a:rPr lang="tr-TR" sz="2600" i="1" dirty="0" err="1" smtClean="0"/>
              <a:t>x</a:t>
            </a:r>
            <a:r>
              <a:rPr lang="tr-TR" sz="2600" dirty="0" err="1" smtClean="0"/>
              <a:t>’in</a:t>
            </a:r>
            <a:r>
              <a:rPr lang="tr-TR" sz="2600" dirty="0" smtClean="0"/>
              <a:t> değeri atama cümlesi çalıştırıldıktan sonra 0 + 1 =1 olacaktır. </a:t>
            </a:r>
            <a:endParaRPr lang="tr-TR" dirty="0">
              <a:ea typeface="Calibri" panose="020F0502020204030204" pitchFamily="34" charset="0"/>
            </a:endParaRPr>
          </a:p>
          <a:p>
            <a:pPr marL="0" indent="0" algn="just">
              <a:buNone/>
            </a:pPr>
            <a:endParaRPr lang="tr-TR" dirty="0" smtClean="0">
              <a:solidFill>
                <a:srgbClr val="C00000"/>
              </a:solidFill>
            </a:endParaRPr>
          </a:p>
          <a:p>
            <a:pPr marL="0" indent="0" algn="just">
              <a:buNone/>
            </a:pPr>
            <a:endParaRPr lang="tr-TR" dirty="0" smtClean="0"/>
          </a:p>
        </p:txBody>
      </p:sp>
    </p:spTree>
    <p:extLst>
      <p:ext uri="{BB962C8B-B14F-4D97-AF65-F5344CB8AC3E}">
        <p14:creationId xmlns:p14="http://schemas.microsoft.com/office/powerpoint/2010/main" val="32431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1.7. İspatlara Giriş – İçi Boş ve Aşikar İspatlar</a:t>
            </a:r>
            <a:endParaRPr lang="tr-TR" dirty="0">
              <a:solidFill>
                <a:srgbClr val="002060"/>
              </a:solidFill>
            </a:endParaRPr>
          </a:p>
        </p:txBody>
      </p:sp>
      <p:sp>
        <p:nvSpPr>
          <p:cNvPr id="3" name="İçerik Yer Tutucusu 2"/>
          <p:cNvSpPr>
            <a:spLocks noGrp="1"/>
          </p:cNvSpPr>
          <p:nvPr>
            <p:ph idx="1"/>
          </p:nvPr>
        </p:nvSpPr>
        <p:spPr>
          <a:xfrm>
            <a:off x="1709614" y="1828800"/>
            <a:ext cx="10018714" cy="4157663"/>
          </a:xfrm>
        </p:spPr>
        <p:txBody>
          <a:bodyPr>
            <a:normAutofit/>
          </a:bodyPr>
          <a:lstStyle/>
          <a:p>
            <a:pPr marL="0" indent="0" algn="just">
              <a:buNone/>
            </a:pPr>
            <a:endParaRPr lang="tr-TR" dirty="0" smtClean="0">
              <a:solidFill>
                <a:srgbClr val="C00000"/>
              </a:solidFill>
            </a:endParaRPr>
          </a:p>
          <a:p>
            <a:pPr marL="0" indent="0" algn="just">
              <a:buNone/>
            </a:pPr>
            <a:r>
              <a:rPr lang="tr-TR" dirty="0" smtClean="0">
                <a:solidFill>
                  <a:srgbClr val="C00000"/>
                </a:solidFill>
              </a:rPr>
              <a:t>Örnek:</a:t>
            </a:r>
          </a:p>
          <a:p>
            <a:pPr marL="0" indent="0" algn="just">
              <a:buNone/>
            </a:pPr>
            <a:r>
              <a:rPr lang="tr-TR" dirty="0"/>
              <a:t>Tanım bölgesinin tam sayılar olduğu durumda </a:t>
            </a:r>
            <a:r>
              <a:rPr lang="tr-TR" i="1" dirty="0"/>
              <a:t>P</a:t>
            </a:r>
            <a:r>
              <a:rPr lang="tr-TR" dirty="0"/>
              <a:t>(</a:t>
            </a:r>
            <a:r>
              <a:rPr lang="tr-TR" i="1" dirty="0"/>
              <a:t>n</a:t>
            </a:r>
            <a:r>
              <a:rPr lang="tr-TR" dirty="0"/>
              <a:t>)’</a:t>
            </a:r>
            <a:r>
              <a:rPr lang="tr-TR" dirty="0" err="1"/>
              <a:t>nin</a:t>
            </a:r>
            <a:r>
              <a:rPr lang="tr-TR" dirty="0"/>
              <a:t> “Eğer </a:t>
            </a:r>
            <a:r>
              <a:rPr lang="tr-TR" i="1" dirty="0"/>
              <a:t>n</a:t>
            </a:r>
            <a:r>
              <a:rPr lang="tr-TR" dirty="0"/>
              <a:t> &gt; 1 ise o zaman </a:t>
            </a:r>
            <a:r>
              <a:rPr lang="tr-TR" i="1" dirty="0"/>
              <a:t>n</a:t>
            </a:r>
            <a:r>
              <a:rPr lang="tr-TR" baseline="30000" dirty="0"/>
              <a:t>2</a:t>
            </a:r>
            <a:r>
              <a:rPr lang="tr-TR" dirty="0"/>
              <a:t> &gt; </a:t>
            </a:r>
            <a:r>
              <a:rPr lang="tr-TR" i="1" dirty="0"/>
              <a:t>n</a:t>
            </a:r>
            <a:r>
              <a:rPr lang="tr-TR" dirty="0"/>
              <a:t> öner­mesi olduğu halde </a:t>
            </a:r>
            <a:r>
              <a:rPr lang="tr-TR" i="1" dirty="0"/>
              <a:t>P</a:t>
            </a:r>
            <a:r>
              <a:rPr lang="tr-TR" dirty="0"/>
              <a:t>(0</a:t>
            </a:r>
            <a:r>
              <a:rPr lang="tr-TR" dirty="0" smtClean="0"/>
              <a:t>)’</a:t>
            </a:r>
            <a:r>
              <a:rPr lang="tr-TR" dirty="0" err="1" smtClean="0"/>
              <a:t>ın</a:t>
            </a:r>
            <a:r>
              <a:rPr lang="tr-TR" dirty="0" smtClean="0"/>
              <a:t> </a:t>
            </a:r>
            <a:r>
              <a:rPr lang="tr-TR" dirty="0"/>
              <a:t>doğru olduğunu gösteriniz</a:t>
            </a:r>
            <a:r>
              <a:rPr lang="tr-TR" dirty="0" smtClean="0"/>
              <a:t>.</a:t>
            </a:r>
            <a:endParaRPr lang="tr-TR" dirty="0">
              <a:solidFill>
                <a:srgbClr val="C00000"/>
              </a:solidFill>
            </a:endParaRPr>
          </a:p>
          <a:p>
            <a:pPr marL="0" indent="0" algn="just">
              <a:buNone/>
            </a:pPr>
            <a:r>
              <a:rPr lang="tr-TR" dirty="0" smtClean="0">
                <a:solidFill>
                  <a:srgbClr val="C00000"/>
                </a:solidFill>
              </a:rPr>
              <a:t>Çözüm:</a:t>
            </a:r>
            <a:endParaRPr lang="tr-TR" dirty="0">
              <a:solidFill>
                <a:srgbClr val="C00000"/>
              </a:solidFill>
            </a:endParaRPr>
          </a:p>
          <a:p>
            <a:pPr marL="0" indent="0" algn="just">
              <a:buNone/>
            </a:pPr>
            <a:r>
              <a:rPr lang="tr-TR" i="1" dirty="0"/>
              <a:t>P</a:t>
            </a:r>
            <a:r>
              <a:rPr lang="tr-TR" dirty="0"/>
              <a:t>(0) “Eğer 0 &gt; 1 ise o zaman 0</a:t>
            </a:r>
            <a:r>
              <a:rPr lang="tr-TR" baseline="30000" dirty="0"/>
              <a:t>2</a:t>
            </a:r>
            <a:r>
              <a:rPr lang="tr-TR" dirty="0"/>
              <a:t> &gt; 1” olan önermedir. İçi boş bir is­pat kullanarak P(0)’ı gösterebiliriz. Aslında, 0 &gt; 1 hipotezi yanlıştır. Bu bize P(0)’</a:t>
            </a:r>
            <a:r>
              <a:rPr lang="tr-TR" dirty="0" err="1"/>
              <a:t>ın</a:t>
            </a:r>
            <a:r>
              <a:rPr lang="tr-TR" dirty="0"/>
              <a:t> otomatik olarak doğru olduğunu söyler.</a:t>
            </a:r>
            <a:endParaRPr lang="tr-TR" dirty="0" smtClean="0">
              <a:solidFill>
                <a:srgbClr val="C00000"/>
              </a:solidFill>
            </a:endParaRPr>
          </a:p>
          <a:p>
            <a:pPr marL="0" indent="0" algn="just">
              <a:buNone/>
            </a:pPr>
            <a:endParaRPr lang="tr-TR" dirty="0">
              <a:solidFill>
                <a:srgbClr val="C00000"/>
              </a:solidFill>
            </a:endParaRPr>
          </a:p>
          <a:p>
            <a:pPr marL="0" indent="0" algn="just">
              <a:buNone/>
            </a:pPr>
            <a:endParaRPr lang="tr-TR" dirty="0" smtClean="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304591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1.7</a:t>
            </a:r>
            <a:r>
              <a:rPr lang="tr-TR" dirty="0">
                <a:solidFill>
                  <a:srgbClr val="002060"/>
                </a:solidFill>
              </a:rPr>
              <a:t>. İspatlara Giriş – Doğrudan İspatlar</a:t>
            </a:r>
          </a:p>
        </p:txBody>
      </p:sp>
      <p:sp>
        <p:nvSpPr>
          <p:cNvPr id="4" name="Metin kutusu 3"/>
          <p:cNvSpPr txBox="1"/>
          <p:nvPr/>
        </p:nvSpPr>
        <p:spPr>
          <a:xfrm>
            <a:off x="1563821" y="1294365"/>
            <a:ext cx="10018714" cy="769441"/>
          </a:xfrm>
          <a:prstGeom prst="rect">
            <a:avLst/>
          </a:prstGeom>
          <a:solidFill>
            <a:schemeClr val="bg2">
              <a:lumMod val="50000"/>
            </a:schemeClr>
          </a:solidFill>
        </p:spPr>
        <p:txBody>
          <a:bodyPr wrap="square" rtlCol="0">
            <a:spAutoFit/>
          </a:bodyPr>
          <a:lstStyle/>
          <a:p>
            <a:pPr algn="just"/>
            <a:r>
              <a:rPr lang="tr-TR" sz="2000" dirty="0" smtClean="0">
                <a:ln w="0"/>
                <a:solidFill>
                  <a:schemeClr val="bg1"/>
                </a:solidFill>
              </a:rPr>
              <a:t>Tanım 2</a:t>
            </a:r>
            <a:r>
              <a:rPr lang="tr-TR" sz="2400" dirty="0" smtClean="0">
                <a:ln w="0"/>
                <a:solidFill>
                  <a:schemeClr val="bg1"/>
                </a:solidFill>
              </a:rPr>
              <a:t>: </a:t>
            </a:r>
            <a:r>
              <a:rPr lang="tr-TR" sz="2000" i="1" dirty="0" smtClean="0"/>
              <a:t>r</a:t>
            </a:r>
            <a:r>
              <a:rPr lang="tr-TR" sz="2000" b="1" dirty="0" smtClean="0"/>
              <a:t> </a:t>
            </a:r>
            <a:r>
              <a:rPr lang="tr-TR" sz="2000" dirty="0"/>
              <a:t>reel sayısı için </a:t>
            </a:r>
            <a:r>
              <a:rPr lang="tr-TR" sz="2000" i="1" dirty="0"/>
              <a:t>r = p/q</a:t>
            </a:r>
            <a:r>
              <a:rPr lang="tr-TR" sz="2000" b="1" dirty="0"/>
              <a:t> </a:t>
            </a:r>
            <a:r>
              <a:rPr lang="tr-TR" sz="2000" dirty="0"/>
              <a:t>olacak şekilde </a:t>
            </a:r>
            <a:r>
              <a:rPr lang="tr-TR" sz="2000" i="1" dirty="0"/>
              <a:t>q ≠ </a:t>
            </a:r>
            <a:r>
              <a:rPr lang="tr-TR" sz="2000" dirty="0"/>
              <a:t>0</a:t>
            </a:r>
            <a:r>
              <a:rPr lang="tr-TR" sz="2000" b="1" dirty="0"/>
              <a:t>, </a:t>
            </a:r>
            <a:r>
              <a:rPr lang="tr-TR" sz="2000" i="1" dirty="0"/>
              <a:t>p</a:t>
            </a:r>
            <a:r>
              <a:rPr lang="tr-TR" sz="2000" b="1" dirty="0"/>
              <a:t> </a:t>
            </a:r>
            <a:r>
              <a:rPr lang="tr-TR" sz="2000" dirty="0"/>
              <a:t>ve </a:t>
            </a:r>
            <a:r>
              <a:rPr lang="tr-TR" sz="2000" i="1" dirty="0"/>
              <a:t>q</a:t>
            </a:r>
            <a:r>
              <a:rPr lang="tr-TR" sz="2000" b="1" dirty="0"/>
              <a:t> </a:t>
            </a:r>
            <a:r>
              <a:rPr lang="tr-TR" sz="2000" dirty="0"/>
              <a:t>tam sayıları varsa </a:t>
            </a:r>
            <a:r>
              <a:rPr lang="tr-TR" sz="2000" i="1" dirty="0"/>
              <a:t>rasyoneldir</a:t>
            </a:r>
            <a:r>
              <a:rPr lang="tr-TR" sz="2000" b="1" dirty="0"/>
              <a:t> </a:t>
            </a:r>
            <a:r>
              <a:rPr lang="tr-TR" sz="2000" dirty="0"/>
              <a:t>denir. Rasyonel olmayan bir reel sayıya </a:t>
            </a:r>
            <a:r>
              <a:rPr lang="tr-TR" sz="2000" i="1" dirty="0"/>
              <a:t>irrasyonel</a:t>
            </a:r>
            <a:r>
              <a:rPr lang="tr-TR" sz="2000" b="1" dirty="0"/>
              <a:t> </a:t>
            </a:r>
            <a:r>
              <a:rPr lang="tr-TR" sz="2000" dirty="0"/>
              <a:t>denir</a:t>
            </a:r>
            <a:r>
              <a:rPr lang="tr-TR" sz="2000" dirty="0" smtClean="0"/>
              <a:t>.</a:t>
            </a:r>
            <a:endParaRPr lang="tr-TR" sz="2000" b="1" dirty="0">
              <a:ln w="22225">
                <a:solidFill>
                  <a:schemeClr val="accent2"/>
                </a:solidFill>
                <a:prstDash val="solid"/>
              </a:ln>
              <a:solidFill>
                <a:schemeClr val="bg1"/>
              </a:solidFill>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563822" y="2063806"/>
                <a:ext cx="10018713" cy="4922782"/>
              </a:xfrm>
            </p:spPr>
            <p:txBody>
              <a:bodyPr>
                <a:noAutofit/>
              </a:bodyPr>
              <a:lstStyle/>
              <a:p>
                <a:pPr algn="just"/>
                <a:endParaRPr lang="tr-TR" sz="2000" dirty="0" smtClean="0"/>
              </a:p>
              <a:p>
                <a:pPr marL="0" indent="0" algn="just">
                  <a:buNone/>
                </a:pPr>
                <a:endParaRPr lang="tr-TR" sz="2000" dirty="0" smtClean="0"/>
              </a:p>
              <a:p>
                <a:pPr marL="0" indent="0" algn="just">
                  <a:buNone/>
                </a:pPr>
                <a:endParaRPr lang="tr-TR" sz="2000" dirty="0" smtClean="0">
                  <a:solidFill>
                    <a:srgbClr val="C00000"/>
                  </a:solidFill>
                </a:endParaRPr>
              </a:p>
              <a:p>
                <a:pPr marL="0" indent="0" algn="just">
                  <a:buNone/>
                </a:pPr>
                <a:r>
                  <a:rPr lang="tr-TR" sz="2000" dirty="0" smtClean="0">
                    <a:solidFill>
                      <a:srgbClr val="C00000"/>
                    </a:solidFill>
                  </a:rPr>
                  <a:t>Örnek:</a:t>
                </a:r>
              </a:p>
              <a:p>
                <a:pPr marL="0" indent="0" algn="just">
                  <a:buNone/>
                </a:pPr>
                <a:r>
                  <a:rPr lang="tr-TR" sz="2000" dirty="0"/>
                  <a:t>İki rasyonel sayının toplamının bir rasyonel sayı olduğunu gösterin. </a:t>
                </a:r>
                <a:endParaRPr lang="tr-TR" sz="2000" dirty="0" smtClean="0"/>
              </a:p>
              <a:p>
                <a:pPr marL="0" indent="0" algn="just">
                  <a:buNone/>
                </a:pPr>
                <a:r>
                  <a:rPr lang="tr-TR" sz="2000" dirty="0" smtClean="0">
                    <a:solidFill>
                      <a:srgbClr val="C00000"/>
                    </a:solidFill>
                  </a:rPr>
                  <a:t>Çözüm:</a:t>
                </a:r>
              </a:p>
              <a:p>
                <a:pPr marL="0" indent="0" algn="just">
                  <a:buNone/>
                </a:pPr>
                <a:r>
                  <a:rPr lang="tr-TR" sz="2000" dirty="0"/>
                  <a:t>Önce doğrudan bir ispatı deneyeceğiz. Başlamak için, </a:t>
                </a:r>
                <a:r>
                  <a:rPr lang="tr-TR" sz="2000" i="1" dirty="0"/>
                  <a:t>r</a:t>
                </a:r>
                <a:r>
                  <a:rPr lang="tr-TR" sz="2000" b="1" dirty="0"/>
                  <a:t> </a:t>
                </a:r>
                <a:r>
                  <a:rPr lang="tr-TR" sz="2000" dirty="0"/>
                  <a:t>ve s’nin rasyonel sayılar oldu­ğunu varsayalım. Bu bir rasyonel sayı tanımından </a:t>
                </a:r>
                <a:r>
                  <a:rPr lang="tr-TR" sz="2000" i="1" dirty="0"/>
                  <a:t>q ≠ </a:t>
                </a:r>
                <a:r>
                  <a:rPr lang="tr-TR" sz="2000" dirty="0"/>
                  <a:t>0 olan </a:t>
                </a:r>
                <a:r>
                  <a:rPr lang="tr-TR" sz="2000" i="1" dirty="0"/>
                  <a:t>p </a:t>
                </a:r>
                <a:r>
                  <a:rPr lang="tr-TR" sz="2000" dirty="0"/>
                  <a:t>ve</a:t>
                </a:r>
                <a:r>
                  <a:rPr lang="tr-TR" sz="2000" i="1" dirty="0"/>
                  <a:t> q</a:t>
                </a:r>
                <a:r>
                  <a:rPr lang="tr-TR" sz="2000" dirty="0"/>
                  <a:t> tam sayıları vardır öyle ki </a:t>
                </a:r>
                <a:r>
                  <a:rPr lang="tr-TR" sz="2000" i="1" dirty="0"/>
                  <a:t>r = p/q</a:t>
                </a:r>
                <a:r>
                  <a:rPr lang="tr-TR" sz="2000" b="1" dirty="0"/>
                  <a:t> </a:t>
                </a:r>
                <a:r>
                  <a:rPr lang="tr-TR" sz="2000" dirty="0"/>
                  <a:t>olduğuna ve </a:t>
                </a:r>
                <a:r>
                  <a:rPr lang="tr-TR" sz="2000" i="1" dirty="0"/>
                  <a:t>u ≠ </a:t>
                </a:r>
                <a:r>
                  <a:rPr lang="tr-TR" sz="2000" dirty="0"/>
                  <a:t>0</a:t>
                </a:r>
                <a:r>
                  <a:rPr lang="tr-TR" sz="2000" b="1" dirty="0"/>
                  <a:t>, </a:t>
                </a:r>
                <a:r>
                  <a:rPr lang="tr-TR" sz="2000" i="1" dirty="0"/>
                  <a:t>t</a:t>
                </a:r>
                <a:r>
                  <a:rPr lang="tr-TR" sz="2000" b="1" dirty="0"/>
                  <a:t> </a:t>
                </a:r>
                <a:r>
                  <a:rPr lang="tr-TR" sz="2000" dirty="0"/>
                  <a:t>ve </a:t>
                </a:r>
                <a:r>
                  <a:rPr lang="tr-TR" sz="2000" i="1" dirty="0"/>
                  <a:t>u</a:t>
                </a:r>
                <a:r>
                  <a:rPr lang="tr-TR" sz="2000" b="1" dirty="0"/>
                  <a:t> </a:t>
                </a:r>
                <a:r>
                  <a:rPr lang="tr-TR" sz="2000" dirty="0"/>
                  <a:t>tam sayılar olmak üzere </a:t>
                </a:r>
                <a:r>
                  <a:rPr lang="tr-TR" sz="2000" i="1" dirty="0"/>
                  <a:t>s = t/u</a:t>
                </a:r>
                <a:r>
                  <a:rPr lang="tr-TR" sz="2000" b="1" dirty="0"/>
                  <a:t> </a:t>
                </a:r>
                <a:r>
                  <a:rPr lang="tr-TR" sz="2000" dirty="0"/>
                  <a:t>olduğuna götürür. </a:t>
                </a:r>
                <a:r>
                  <a:rPr lang="tr-TR" sz="2000" dirty="0" smtClean="0"/>
                  <a:t>Açıkça </a:t>
                </a:r>
                <a:r>
                  <a:rPr lang="tr-TR" sz="2000" dirty="0"/>
                  <a:t>bir sonraki adım </a:t>
                </a:r>
                <a:r>
                  <a:rPr lang="tr-TR" sz="2000" i="1" dirty="0"/>
                  <a:t>r</a:t>
                </a:r>
                <a:r>
                  <a:rPr lang="tr-TR" sz="2000" b="1" dirty="0"/>
                  <a:t> </a:t>
                </a:r>
                <a:r>
                  <a:rPr lang="tr-TR" sz="2000" dirty="0"/>
                  <a:t>= </a:t>
                </a:r>
                <a:r>
                  <a:rPr lang="tr-TR" sz="2000" i="1" dirty="0"/>
                  <a:t>p/q </a:t>
                </a:r>
                <a:r>
                  <a:rPr lang="tr-TR" sz="2000" dirty="0"/>
                  <a:t>ve </a:t>
                </a:r>
                <a:r>
                  <a:rPr lang="tr-TR" sz="2000" i="1" dirty="0"/>
                  <a:t>s</a:t>
                </a:r>
                <a:r>
                  <a:rPr lang="tr-TR" sz="2000" b="1" dirty="0"/>
                  <a:t> </a:t>
                </a:r>
                <a:r>
                  <a:rPr lang="tr-TR" sz="2000" dirty="0"/>
                  <a:t>= </a:t>
                </a:r>
                <a:r>
                  <a:rPr lang="tr-TR" sz="2000" i="1" dirty="0"/>
                  <a:t>t/u</a:t>
                </a:r>
                <a:r>
                  <a:rPr lang="tr-TR" sz="2000" b="1" dirty="0"/>
                  <a:t> </a:t>
                </a:r>
                <a:r>
                  <a:rPr lang="tr-TR" sz="2000" dirty="0"/>
                  <a:t>terimlerini </a:t>
                </a:r>
                <a:r>
                  <a:rPr lang="tr-TR" sz="2000" dirty="0" smtClean="0"/>
                  <a:t>eklemek</a:t>
                </a:r>
              </a:p>
              <a:p>
                <a:pPr marL="0" indent="0" algn="just">
                  <a:buNone/>
                </a:pPr>
                <a:r>
                  <a:rPr lang="tr-TR" sz="2000" i="1" dirty="0"/>
                  <a:t> </a:t>
                </a:r>
                <a:r>
                  <a:rPr lang="tr-TR" sz="1800" i="1" dirty="0"/>
                  <a:t>r + s =  </a:t>
                </a:r>
                <a14:m>
                  <m:oMath xmlns:m="http://schemas.openxmlformats.org/officeDocument/2006/math">
                    <m:f>
                      <m:fPr>
                        <m:ctrlPr>
                          <a:rPr lang="tr-TR" i="1">
                            <a:latin typeface="Cambria Math" panose="02040503050406030204" pitchFamily="18" charset="0"/>
                          </a:rPr>
                        </m:ctrlPr>
                      </m:fPr>
                      <m:num>
                        <m:r>
                          <a:rPr lang="tr-TR" i="1">
                            <a:latin typeface="Cambria Math" panose="02040503050406030204" pitchFamily="18" charset="0"/>
                          </a:rPr>
                          <m:t>𝑝</m:t>
                        </m:r>
                      </m:num>
                      <m:den>
                        <m:r>
                          <a:rPr lang="tr-TR" i="1">
                            <a:latin typeface="Cambria Math" panose="02040503050406030204" pitchFamily="18" charset="0"/>
                          </a:rPr>
                          <m:t>𝑞</m:t>
                        </m:r>
                      </m:den>
                    </m:f>
                  </m:oMath>
                </a14:m>
                <a:r>
                  <a:rPr lang="tr-TR" i="1" dirty="0"/>
                  <a:t> +  </a:t>
                </a:r>
                <a14:m>
                  <m:oMath xmlns:m="http://schemas.openxmlformats.org/officeDocument/2006/math">
                    <m:f>
                      <m:fPr>
                        <m:ctrlPr>
                          <a:rPr lang="tr-TR" i="1">
                            <a:latin typeface="Cambria Math" panose="02040503050406030204" pitchFamily="18" charset="0"/>
                          </a:rPr>
                        </m:ctrlPr>
                      </m:fPr>
                      <m:num>
                        <m:r>
                          <a:rPr lang="tr-TR" i="1">
                            <a:latin typeface="Cambria Math" panose="02040503050406030204" pitchFamily="18" charset="0"/>
                          </a:rPr>
                          <m:t>𝑡</m:t>
                        </m:r>
                      </m:num>
                      <m:den>
                        <m:r>
                          <a:rPr lang="tr-TR" i="1">
                            <a:latin typeface="Cambria Math" panose="02040503050406030204" pitchFamily="18" charset="0"/>
                          </a:rPr>
                          <m:t>𝑢</m:t>
                        </m:r>
                      </m:den>
                    </m:f>
                  </m:oMath>
                </a14:m>
                <a:r>
                  <a:rPr lang="tr-TR" i="1" dirty="0"/>
                  <a:t> =  </a:t>
                </a:r>
                <a14:m>
                  <m:oMath xmlns:m="http://schemas.openxmlformats.org/officeDocument/2006/math">
                    <m:f>
                      <m:fPr>
                        <m:ctrlPr>
                          <a:rPr lang="tr-TR" i="1">
                            <a:latin typeface="Cambria Math" panose="02040503050406030204" pitchFamily="18" charset="0"/>
                          </a:rPr>
                        </m:ctrlPr>
                      </m:fPr>
                      <m:num>
                        <m:r>
                          <a:rPr lang="tr-TR" i="1">
                            <a:latin typeface="Cambria Math" panose="02040503050406030204" pitchFamily="18" charset="0"/>
                          </a:rPr>
                          <m:t>𝑝𝑢</m:t>
                        </m:r>
                        <m:r>
                          <a:rPr lang="tr-TR" i="1">
                            <a:latin typeface="Cambria Math" panose="02040503050406030204" pitchFamily="18" charset="0"/>
                          </a:rPr>
                          <m:t> + </m:t>
                        </m:r>
                        <m:r>
                          <a:rPr lang="tr-TR" i="1">
                            <a:latin typeface="Cambria Math" panose="02040503050406030204" pitchFamily="18" charset="0"/>
                          </a:rPr>
                          <m:t>𝑞𝑡</m:t>
                        </m:r>
                      </m:num>
                      <m:den>
                        <m:r>
                          <a:rPr lang="tr-TR" i="1">
                            <a:latin typeface="Cambria Math" panose="02040503050406030204" pitchFamily="18" charset="0"/>
                          </a:rPr>
                          <m:t>𝑞𝑢</m:t>
                        </m:r>
                      </m:den>
                    </m:f>
                  </m:oMath>
                </a14:m>
                <a:endParaRPr lang="tr-TR" sz="2000" dirty="0"/>
              </a:p>
              <a:p>
                <a:pPr marL="0" indent="0" algn="just">
                  <a:buNone/>
                </a:pPr>
                <a:r>
                  <a:rPr lang="tr-TR" sz="2000" dirty="0" smtClean="0"/>
                  <a:t>elde </a:t>
                </a:r>
                <a:r>
                  <a:rPr lang="tr-TR" sz="2000" dirty="0"/>
                  <a:t>etmektir. </a:t>
                </a:r>
                <a:r>
                  <a:rPr lang="tr-TR" sz="2000" i="1" dirty="0"/>
                  <a:t>q ≠</a:t>
                </a:r>
                <a:r>
                  <a:rPr lang="tr-TR" sz="2000" b="1" dirty="0"/>
                  <a:t> </a:t>
                </a:r>
                <a:r>
                  <a:rPr lang="tr-TR" sz="2000" dirty="0"/>
                  <a:t>0</a:t>
                </a:r>
                <a:r>
                  <a:rPr lang="tr-TR" sz="2000" b="1" dirty="0"/>
                  <a:t> </a:t>
                </a:r>
                <a:r>
                  <a:rPr lang="tr-TR" sz="2000" dirty="0"/>
                  <a:t>ve </a:t>
                </a:r>
                <a:r>
                  <a:rPr lang="tr-TR" sz="2000" i="1" dirty="0"/>
                  <a:t>u ≠ </a:t>
                </a:r>
                <a:r>
                  <a:rPr lang="tr-TR" sz="2000" dirty="0"/>
                  <a:t>0 olduğu için, </a:t>
                </a:r>
                <a:r>
                  <a:rPr lang="tr-TR" sz="2000" i="1" dirty="0" err="1"/>
                  <a:t>qu</a:t>
                </a:r>
                <a:r>
                  <a:rPr lang="tr-TR" sz="2000" i="1" dirty="0"/>
                  <a:t> ≠ </a:t>
                </a:r>
                <a:r>
                  <a:rPr lang="tr-TR" sz="2000" dirty="0"/>
                  <a:t>0dır. Sonuç olarak, </a:t>
                </a:r>
                <a:r>
                  <a:rPr lang="tr-TR" sz="2000" i="1" dirty="0"/>
                  <a:t>r</a:t>
                </a:r>
                <a:r>
                  <a:rPr lang="tr-TR" sz="2000" b="1" dirty="0"/>
                  <a:t> </a:t>
                </a:r>
                <a:r>
                  <a:rPr lang="tr-TR" sz="2000" dirty="0"/>
                  <a:t>+</a:t>
                </a:r>
                <a:r>
                  <a:rPr lang="tr-TR" sz="2000" b="1" dirty="0"/>
                  <a:t> </a:t>
                </a:r>
                <a:r>
                  <a:rPr lang="tr-TR" sz="2000" i="1" dirty="0"/>
                  <a:t>s’</a:t>
                </a:r>
                <a:r>
                  <a:rPr lang="tr-TR" sz="2000" b="1" dirty="0"/>
                  <a:t> </a:t>
                </a:r>
                <a:r>
                  <a:rPr lang="tr-TR" sz="2000" dirty="0"/>
                  <a:t>i, </a:t>
                </a:r>
                <a:r>
                  <a:rPr lang="tr-TR" sz="2000" i="1" dirty="0" err="1"/>
                  <a:t>pu</a:t>
                </a:r>
                <a:r>
                  <a:rPr lang="tr-TR" sz="2000" b="1" dirty="0"/>
                  <a:t> </a:t>
                </a:r>
                <a:r>
                  <a:rPr lang="tr-TR" sz="2000" dirty="0"/>
                  <a:t>+</a:t>
                </a:r>
                <a:r>
                  <a:rPr lang="tr-TR" sz="2000" b="1" dirty="0"/>
                  <a:t> </a:t>
                </a:r>
                <a:r>
                  <a:rPr lang="tr-TR" sz="2000" i="1" dirty="0" err="1"/>
                  <a:t>qt</a:t>
                </a:r>
                <a:r>
                  <a:rPr lang="tr-TR" sz="2000" b="1" dirty="0"/>
                  <a:t> </a:t>
                </a:r>
                <a:r>
                  <a:rPr lang="tr-TR" sz="2000" dirty="0"/>
                  <a:t>ve </a:t>
                </a:r>
                <a:r>
                  <a:rPr lang="tr-TR" sz="2000" i="1" dirty="0" err="1"/>
                  <a:t>qu</a:t>
                </a:r>
                <a:r>
                  <a:rPr lang="tr-TR" sz="2000" b="1" dirty="0"/>
                  <a:t>, </a:t>
                </a:r>
                <a:r>
                  <a:rPr lang="tr-TR" sz="2000" i="1" dirty="0" err="1"/>
                  <a:t>qu</a:t>
                </a:r>
                <a:r>
                  <a:rPr lang="tr-TR" sz="2000" i="1" dirty="0"/>
                  <a:t> ≠ </a:t>
                </a:r>
                <a:r>
                  <a:rPr lang="tr-TR" sz="2000" dirty="0"/>
                  <a:t>0</a:t>
                </a:r>
                <a:r>
                  <a:rPr lang="tr-TR" sz="2000" b="1" dirty="0"/>
                  <a:t>, </a:t>
                </a:r>
                <a:r>
                  <a:rPr lang="tr-TR" sz="2000" dirty="0"/>
                  <a:t>tam sayılarının oranı olarak ifade ettik. Bu </a:t>
                </a:r>
                <a:r>
                  <a:rPr lang="tr-TR" sz="2000" i="1" dirty="0"/>
                  <a:t>r</a:t>
                </a:r>
                <a:r>
                  <a:rPr lang="tr-TR" sz="2000" b="1" dirty="0"/>
                  <a:t> </a:t>
                </a:r>
                <a:r>
                  <a:rPr lang="tr-TR" sz="2000" dirty="0"/>
                  <a:t>+</a:t>
                </a:r>
                <a:r>
                  <a:rPr lang="tr-TR" sz="2000" b="1" dirty="0"/>
                  <a:t> </a:t>
                </a:r>
                <a:r>
                  <a:rPr lang="tr-TR" sz="2000" i="1" dirty="0"/>
                  <a:t>s</a:t>
                </a:r>
                <a:r>
                  <a:rPr lang="tr-TR" sz="2000" b="1" dirty="0"/>
                  <a:t> </a:t>
                </a:r>
                <a:r>
                  <a:rPr lang="tr-TR" sz="2000" dirty="0" err="1"/>
                  <a:t>nin</a:t>
                </a:r>
                <a:r>
                  <a:rPr lang="tr-TR" sz="2000" dirty="0"/>
                  <a:t> rasyonel olduğu anlamına gelir. Biz iki rasyonel sayının toplamının rasyonel olduğunu gösterdik, doğrudan bir ispat bulmak için denememiz başarılı oldu</a:t>
                </a:r>
                <a:r>
                  <a:rPr lang="tr-TR" sz="2000" dirty="0" smtClean="0"/>
                  <a:t>.</a:t>
                </a:r>
                <a:endParaRPr lang="tr-TR" sz="2000" dirty="0"/>
              </a:p>
              <a:p>
                <a:pPr marL="0" indent="0" algn="just">
                  <a:buNone/>
                </a:pPr>
                <a:endParaRPr lang="tr-TR" sz="2000" dirty="0" smtClean="0"/>
              </a:p>
              <a:p>
                <a:pPr marL="0" indent="0" algn="just">
                  <a:buNone/>
                </a:pPr>
                <a:endParaRPr lang="tr-TR" sz="2000" dirty="0" smtClean="0"/>
              </a:p>
              <a:p>
                <a:pPr marL="0" indent="0" algn="just">
                  <a:buNone/>
                </a:pPr>
                <a:r>
                  <a:rPr lang="tr-TR" sz="2000" dirty="0" smtClean="0"/>
                  <a:t> </a:t>
                </a:r>
                <a:endParaRPr lang="tr-TR" sz="2000"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563822" y="2063806"/>
                <a:ext cx="10018713" cy="4922782"/>
              </a:xfrm>
              <a:blipFill rotWithShape="0">
                <a:blip r:embed="rId2"/>
                <a:stretch>
                  <a:fillRect l="-670" r="-609" b="-372"/>
                </a:stretch>
              </a:blipFill>
            </p:spPr>
            <p:txBody>
              <a:bodyPr/>
              <a:lstStyle/>
              <a:p>
                <a:r>
                  <a:rPr lang="tr-TR">
                    <a:noFill/>
                  </a:rPr>
                  <a:t> </a:t>
                </a:r>
              </a:p>
            </p:txBody>
          </p:sp>
        </mc:Fallback>
      </mc:AlternateContent>
    </p:spTree>
    <p:extLst>
      <p:ext uri="{BB962C8B-B14F-4D97-AF65-F5344CB8AC3E}">
        <p14:creationId xmlns:p14="http://schemas.microsoft.com/office/powerpoint/2010/main" val="324141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1.7. İspatlara Giriş – Çelişkili İspat (Olmayana Ergi Yöntemi)</a:t>
            </a:r>
            <a:endParaRPr lang="tr-TR" dirty="0">
              <a:solidFill>
                <a:srgbClr val="002060"/>
              </a:solidFill>
            </a:endParaRPr>
          </a:p>
        </p:txBody>
      </p:sp>
      <p:sp>
        <p:nvSpPr>
          <p:cNvPr id="3" name="İçerik Yer Tutucusu 2"/>
          <p:cNvSpPr>
            <a:spLocks noGrp="1"/>
          </p:cNvSpPr>
          <p:nvPr>
            <p:ph idx="1"/>
          </p:nvPr>
        </p:nvSpPr>
        <p:spPr>
          <a:xfrm>
            <a:off x="1709614" y="1828800"/>
            <a:ext cx="10018714" cy="5243513"/>
          </a:xfrm>
        </p:spPr>
        <p:txBody>
          <a:bodyPr>
            <a:normAutofit/>
          </a:bodyPr>
          <a:lstStyle/>
          <a:p>
            <a:pPr marL="0" indent="0" algn="just">
              <a:buNone/>
            </a:pPr>
            <a:r>
              <a:rPr lang="tr-TR" i="1" dirty="0"/>
              <a:t>r</a:t>
            </a:r>
            <a:r>
              <a:rPr lang="tr-TR" dirty="0"/>
              <a:t> bir önerme olduğunda </a:t>
            </a:r>
            <a:r>
              <a:rPr lang="tr-TR" i="1" dirty="0"/>
              <a:t>r</a:t>
            </a:r>
            <a:r>
              <a:rPr lang="tr-TR" dirty="0"/>
              <a:t> ˄ </a:t>
            </a:r>
            <a:r>
              <a:rPr lang="tr-TR" i="1" dirty="0"/>
              <a:t>¬r </a:t>
            </a:r>
            <a:r>
              <a:rPr lang="tr-TR" dirty="0"/>
              <a:t>önermesi bir çelişki olduğu için her </a:t>
            </a:r>
            <a:r>
              <a:rPr lang="tr-TR" i="1" dirty="0"/>
              <a:t>r</a:t>
            </a:r>
            <a:r>
              <a:rPr lang="tr-TR" dirty="0"/>
              <a:t> önermesi için </a:t>
            </a:r>
            <a:r>
              <a:rPr lang="tr-TR" i="1" dirty="0"/>
              <a:t>¬p </a:t>
            </a:r>
            <a:r>
              <a:rPr lang="tr-TR" i="1" dirty="0">
                <a:sym typeface="Wingdings" panose="05000000000000000000" pitchFamily="2" charset="2"/>
              </a:rPr>
              <a:t></a:t>
            </a:r>
            <a:r>
              <a:rPr lang="tr-TR" i="1" dirty="0"/>
              <a:t> </a:t>
            </a:r>
            <a:r>
              <a:rPr lang="tr-TR" dirty="0"/>
              <a:t>(</a:t>
            </a:r>
            <a:r>
              <a:rPr lang="tr-TR" i="1" dirty="0"/>
              <a:t>r</a:t>
            </a:r>
            <a:r>
              <a:rPr lang="tr-TR" dirty="0"/>
              <a:t> ˄ </a:t>
            </a:r>
            <a:r>
              <a:rPr lang="tr-TR" i="1" dirty="0"/>
              <a:t>¬r</a:t>
            </a:r>
            <a:r>
              <a:rPr lang="tr-TR" dirty="0"/>
              <a:t>) önermesinin doğru olduğunu gösterebilirsek </a:t>
            </a:r>
            <a:r>
              <a:rPr lang="tr-TR" i="1" dirty="0"/>
              <a:t>p</a:t>
            </a:r>
            <a:r>
              <a:rPr lang="tr-TR" dirty="0"/>
              <a:t> </a:t>
            </a:r>
            <a:r>
              <a:rPr lang="tr-TR" dirty="0" err="1"/>
              <a:t>nin</a:t>
            </a:r>
            <a:r>
              <a:rPr lang="tr-TR" dirty="0"/>
              <a:t> doğru olduğunu gösterebi­liriz. Bu tip ispatlar </a:t>
            </a:r>
            <a:r>
              <a:rPr lang="tr-TR" b="1" dirty="0"/>
              <a:t>çelişkili ispat </a:t>
            </a:r>
            <a:r>
              <a:rPr lang="tr-TR" dirty="0"/>
              <a:t>olarak adlandırılırlar. Çelişkili ispat sonucu doğrudan ispat­lanmadığı için dolaylı ispata başka bir ispat tipidir. </a:t>
            </a:r>
            <a:endParaRPr lang="tr-TR" dirty="0" smtClean="0"/>
          </a:p>
          <a:p>
            <a:pPr marL="0" indent="0" algn="just">
              <a:buNone/>
            </a:pPr>
            <a:endParaRPr lang="tr-TR" dirty="0">
              <a:solidFill>
                <a:srgbClr val="C00000"/>
              </a:solidFill>
            </a:endParaRPr>
          </a:p>
          <a:p>
            <a:pPr marL="0" indent="0" algn="just">
              <a:buNone/>
            </a:pPr>
            <a:endParaRPr lang="tr-TR" dirty="0" smtClean="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18316093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1.7. İspatlara Giriş – Çelişkili İspat (Olmayana Ergi Yöntemi)</a:t>
            </a:r>
            <a:endParaRPr lang="tr-TR" dirty="0">
              <a:solidFill>
                <a:srgbClr val="002060"/>
              </a:solidFill>
            </a:endParaRPr>
          </a:p>
        </p:txBody>
      </p:sp>
      <p:sp>
        <p:nvSpPr>
          <p:cNvPr id="3" name="İçerik Yer Tutucusu 2"/>
          <p:cNvSpPr>
            <a:spLocks noGrp="1"/>
          </p:cNvSpPr>
          <p:nvPr>
            <p:ph idx="1"/>
          </p:nvPr>
        </p:nvSpPr>
        <p:spPr>
          <a:xfrm>
            <a:off x="1709614" y="1828800"/>
            <a:ext cx="10018714" cy="5243513"/>
          </a:xfrm>
        </p:spPr>
        <p:txBody>
          <a:bodyPr>
            <a:normAutofit lnSpcReduction="10000"/>
          </a:bodyPr>
          <a:lstStyle/>
          <a:p>
            <a:pPr marL="0" indent="0" algn="just">
              <a:buNone/>
            </a:pPr>
            <a:r>
              <a:rPr lang="tr-TR" dirty="0">
                <a:solidFill>
                  <a:srgbClr val="C00000"/>
                </a:solidFill>
              </a:rPr>
              <a:t>Örnek:</a:t>
            </a:r>
          </a:p>
          <a:p>
            <a:pPr marL="0" indent="0" algn="just">
              <a:buNone/>
            </a:pPr>
            <a:r>
              <a:rPr lang="tr-TR" dirty="0"/>
              <a:t>Her hangi 22 günün en azından dört gününün haftanın aynı gününe düşmek zorunda olduğunu gösteriniz.</a:t>
            </a:r>
            <a:endParaRPr lang="tr-TR" dirty="0">
              <a:solidFill>
                <a:srgbClr val="C00000"/>
              </a:solidFill>
            </a:endParaRPr>
          </a:p>
          <a:p>
            <a:pPr marL="0" indent="0" algn="just">
              <a:buNone/>
            </a:pPr>
            <a:r>
              <a:rPr lang="tr-TR" dirty="0">
                <a:solidFill>
                  <a:srgbClr val="C00000"/>
                </a:solidFill>
              </a:rPr>
              <a:t>Çözüm</a:t>
            </a:r>
            <a:r>
              <a:rPr lang="tr-TR" dirty="0" smtClean="0">
                <a:solidFill>
                  <a:srgbClr val="C00000"/>
                </a:solidFill>
              </a:rPr>
              <a:t>:</a:t>
            </a:r>
          </a:p>
          <a:p>
            <a:pPr marL="0" indent="0" algn="just">
              <a:buNone/>
            </a:pPr>
            <a:r>
              <a:rPr lang="tr-TR" i="1" dirty="0"/>
              <a:t>p</a:t>
            </a:r>
            <a:r>
              <a:rPr lang="tr-TR" dirty="0"/>
              <a:t> “22 seçilen günün en azı dördünün haftanın aynı gününe düşmesi” önermesi olsun, </a:t>
            </a:r>
            <a:r>
              <a:rPr lang="tr-TR" i="1" dirty="0"/>
              <a:t>¬p</a:t>
            </a:r>
            <a:r>
              <a:rPr lang="tr-TR" dirty="0"/>
              <a:t>’nin doğru olduğunu varsayalım. Bu 22 günün en fazla 3 gününün haftanın aynı gününe düşeceği anlamına gelir. Haftada 7 gün olduğundan bu demektir ki en fazla 21 gün seçilmiş olabilir çünkü haftanın her günü için bugüne en fazla 3 gün denk gelmiştir. Bu da elimizde 22 günün olduğu hipotezi ile çelişir. Bu eğer </a:t>
            </a:r>
            <a:r>
              <a:rPr lang="tr-TR" i="1" dirty="0"/>
              <a:t>r </a:t>
            </a:r>
            <a:r>
              <a:rPr lang="tr-TR" dirty="0"/>
              <a:t>22 günün seçildiği bir önerme ise, o zaman </a:t>
            </a:r>
            <a:r>
              <a:rPr lang="tr-TR" i="1" dirty="0"/>
              <a:t>¬p </a:t>
            </a:r>
            <a:r>
              <a:rPr lang="tr-TR" i="1" dirty="0">
                <a:sym typeface="Wingdings" panose="05000000000000000000" pitchFamily="2" charset="2"/>
              </a:rPr>
              <a:t></a:t>
            </a:r>
            <a:r>
              <a:rPr lang="tr-TR" i="1" dirty="0"/>
              <a:t> </a:t>
            </a:r>
            <a:r>
              <a:rPr lang="tr-TR" dirty="0"/>
              <a:t>(</a:t>
            </a:r>
            <a:r>
              <a:rPr lang="tr-TR" i="1" dirty="0"/>
              <a:t>r</a:t>
            </a:r>
            <a:r>
              <a:rPr lang="tr-TR" dirty="0"/>
              <a:t> ˄ </a:t>
            </a:r>
            <a:r>
              <a:rPr lang="tr-TR" i="1" dirty="0"/>
              <a:t>¬r</a:t>
            </a:r>
            <a:r>
              <a:rPr lang="tr-TR" dirty="0"/>
              <a:t>) olduğunu gösterir. Sonuç olarak, </a:t>
            </a:r>
            <a:r>
              <a:rPr lang="tr-TR" i="1" dirty="0"/>
              <a:t>p</a:t>
            </a:r>
            <a:r>
              <a:rPr lang="tr-TR" dirty="0"/>
              <a:t>'nin doğru olduğunu biliyoruz. Seçilen 22 günün en azından dördünün haftanın aynı gününe düştüğünü gösterdik.	</a:t>
            </a:r>
            <a:endParaRPr lang="tr-TR" dirty="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9463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1.7. İspatlara Giriş – Çelişkili İspat (Olmayana Ergi Yöntemi)</a:t>
            </a:r>
            <a:endParaRPr lang="tr-TR" dirty="0">
              <a:solidFill>
                <a:srgbClr val="002060"/>
              </a:solidFill>
            </a:endParaRPr>
          </a:p>
        </p:txBody>
      </p:sp>
      <p:sp>
        <p:nvSpPr>
          <p:cNvPr id="3" name="İçerik Yer Tutucusu 2"/>
          <p:cNvSpPr>
            <a:spLocks noGrp="1"/>
          </p:cNvSpPr>
          <p:nvPr>
            <p:ph idx="1"/>
          </p:nvPr>
        </p:nvSpPr>
        <p:spPr>
          <a:xfrm>
            <a:off x="1709614" y="1828800"/>
            <a:ext cx="10018714" cy="4500563"/>
          </a:xfrm>
        </p:spPr>
        <p:txBody>
          <a:bodyPr>
            <a:normAutofit lnSpcReduction="10000"/>
          </a:bodyPr>
          <a:lstStyle/>
          <a:p>
            <a:pPr marL="0" indent="0" algn="just">
              <a:buNone/>
            </a:pPr>
            <a:endParaRPr lang="tr-TR" dirty="0" smtClean="0">
              <a:solidFill>
                <a:srgbClr val="C00000"/>
              </a:solidFill>
            </a:endParaRPr>
          </a:p>
          <a:p>
            <a:pPr marL="0" indent="0" algn="just">
              <a:buNone/>
            </a:pPr>
            <a:r>
              <a:rPr lang="tr-TR" dirty="0" smtClean="0">
                <a:solidFill>
                  <a:srgbClr val="C00000"/>
                </a:solidFill>
              </a:rPr>
              <a:t>Örnek</a:t>
            </a:r>
            <a:r>
              <a:rPr lang="tr-TR" dirty="0">
                <a:solidFill>
                  <a:srgbClr val="C00000"/>
                </a:solidFill>
              </a:rPr>
              <a:t>:</a:t>
            </a:r>
          </a:p>
          <a:p>
            <a:pPr marL="0" indent="0" algn="just">
              <a:buNone/>
            </a:pPr>
            <a:r>
              <a:rPr lang="tr-TR" dirty="0"/>
              <a:t>“Eğer 3</a:t>
            </a:r>
            <a:r>
              <a:rPr lang="tr-TR" i="1" dirty="0"/>
              <a:t>n</a:t>
            </a:r>
            <a:r>
              <a:rPr lang="tr-TR" dirty="0"/>
              <a:t> + 2 tek ise, o zaman </a:t>
            </a:r>
            <a:r>
              <a:rPr lang="tr-TR" i="1" dirty="0"/>
              <a:t>n</a:t>
            </a:r>
            <a:r>
              <a:rPr lang="tr-TR" dirty="0"/>
              <a:t> tektir” teoreminin ispatını çelişki ile ispatlayınız</a:t>
            </a:r>
            <a:r>
              <a:rPr lang="tr-TR" dirty="0" smtClean="0"/>
              <a:t>.</a:t>
            </a:r>
          </a:p>
          <a:p>
            <a:pPr marL="0" indent="0" algn="just">
              <a:buNone/>
            </a:pPr>
            <a:r>
              <a:rPr lang="tr-TR" dirty="0" smtClean="0">
                <a:solidFill>
                  <a:srgbClr val="C00000"/>
                </a:solidFill>
              </a:rPr>
              <a:t>Çözüm:</a:t>
            </a:r>
          </a:p>
          <a:p>
            <a:pPr marL="0" indent="0" algn="just">
              <a:buNone/>
            </a:pPr>
            <a:r>
              <a:rPr lang="tr-TR" i="1" dirty="0"/>
              <a:t>p</a:t>
            </a:r>
            <a:r>
              <a:rPr lang="tr-TR" dirty="0"/>
              <a:t> “3</a:t>
            </a:r>
            <a:r>
              <a:rPr lang="tr-TR" i="1" dirty="0"/>
              <a:t>n</a:t>
            </a:r>
            <a:r>
              <a:rPr lang="tr-TR" dirty="0"/>
              <a:t> + 2 tektir” ve </a:t>
            </a:r>
            <a:r>
              <a:rPr lang="tr-TR" i="1" dirty="0"/>
              <a:t>q</a:t>
            </a:r>
            <a:r>
              <a:rPr lang="tr-TR" dirty="0"/>
              <a:t> “</a:t>
            </a:r>
            <a:r>
              <a:rPr lang="tr-TR" i="1" dirty="0"/>
              <a:t>n</a:t>
            </a:r>
            <a:r>
              <a:rPr lang="tr-TR" dirty="0"/>
              <a:t> tektir” önermeleri olsun. Çelişkili ispatı inşa etmek için hem </a:t>
            </a:r>
            <a:r>
              <a:rPr lang="tr-TR" i="1" dirty="0"/>
              <a:t>p</a:t>
            </a:r>
            <a:r>
              <a:rPr lang="tr-TR" dirty="0"/>
              <a:t> hem de </a:t>
            </a:r>
            <a:r>
              <a:rPr lang="tr-TR" i="1" dirty="0"/>
              <a:t>¬</a:t>
            </a:r>
            <a:r>
              <a:rPr lang="tr-TR" i="1" dirty="0" err="1"/>
              <a:t>p</a:t>
            </a:r>
            <a:r>
              <a:rPr lang="tr-TR" dirty="0" err="1"/>
              <a:t>’nun</a:t>
            </a:r>
            <a:r>
              <a:rPr lang="tr-TR" dirty="0"/>
              <a:t> doğru olduğunu varsayalım. Bu demektir ki 3</a:t>
            </a:r>
            <a:r>
              <a:rPr lang="tr-TR" i="1" dirty="0"/>
              <a:t>n+</a:t>
            </a:r>
            <a:r>
              <a:rPr lang="tr-TR" dirty="0"/>
              <a:t> 2’nin tek ve n’nin tek olmadığını varsayıyoruz, </a:t>
            </a:r>
            <a:r>
              <a:rPr lang="tr-TR" i="1" dirty="0"/>
              <a:t>n</a:t>
            </a:r>
            <a:r>
              <a:rPr lang="tr-TR" dirty="0"/>
              <a:t> tek sayı olmadığı için çift olduğunu biliyoruz, </a:t>
            </a:r>
            <a:r>
              <a:rPr lang="tr-TR" i="1" dirty="0"/>
              <a:t>n</a:t>
            </a:r>
            <a:r>
              <a:rPr lang="tr-TR" dirty="0"/>
              <a:t> çift sayı olduğu için, öyle bir k tam sayısı vardır öyle ki </a:t>
            </a:r>
            <a:r>
              <a:rPr lang="tr-TR" i="1" dirty="0"/>
              <a:t>n</a:t>
            </a:r>
            <a:r>
              <a:rPr lang="tr-TR" dirty="0"/>
              <a:t> = </a:t>
            </a:r>
            <a:r>
              <a:rPr lang="tr-TR" i="1" dirty="0"/>
              <a:t>2k.</a:t>
            </a:r>
            <a:r>
              <a:rPr lang="tr-TR" dirty="0"/>
              <a:t> Bu </a:t>
            </a:r>
            <a:r>
              <a:rPr lang="tr-TR" i="1" dirty="0"/>
              <a:t>3n</a:t>
            </a:r>
            <a:r>
              <a:rPr lang="tr-TR" dirty="0"/>
              <a:t> + 2 = 3(2</a:t>
            </a:r>
            <a:r>
              <a:rPr lang="tr-TR" i="1" dirty="0"/>
              <a:t>k</a:t>
            </a:r>
            <a:r>
              <a:rPr lang="tr-TR" dirty="0"/>
              <a:t>) + 2 = 6</a:t>
            </a:r>
            <a:r>
              <a:rPr lang="tr-TR" i="1" dirty="0"/>
              <a:t>k</a:t>
            </a:r>
            <a:r>
              <a:rPr lang="tr-TR" dirty="0"/>
              <a:t> + 2 = 2(3</a:t>
            </a:r>
            <a:r>
              <a:rPr lang="tr-TR" i="1" dirty="0"/>
              <a:t>k</a:t>
            </a:r>
            <a:r>
              <a:rPr lang="tr-TR" dirty="0"/>
              <a:t> + 1) olduğunu gösterir. 3</a:t>
            </a:r>
            <a:r>
              <a:rPr lang="tr-TR" i="1" dirty="0"/>
              <a:t>n</a:t>
            </a:r>
            <a:r>
              <a:rPr lang="tr-TR" dirty="0"/>
              <a:t> + 2 = 2</a:t>
            </a:r>
            <a:r>
              <a:rPr lang="tr-TR" i="1" dirty="0"/>
              <a:t>t</a:t>
            </a:r>
            <a:r>
              <a:rPr lang="tr-TR" dirty="0"/>
              <a:t> olduğu için </a:t>
            </a:r>
            <a:r>
              <a:rPr lang="tr-TR" i="1" dirty="0"/>
              <a:t>3n</a:t>
            </a:r>
            <a:r>
              <a:rPr lang="tr-TR" dirty="0"/>
              <a:t> + 2 çifttir, burada </a:t>
            </a:r>
            <a:r>
              <a:rPr lang="tr-TR" i="1" dirty="0"/>
              <a:t>t=</a:t>
            </a:r>
            <a:r>
              <a:rPr lang="tr-TR" dirty="0"/>
              <a:t>3</a:t>
            </a:r>
            <a:r>
              <a:rPr lang="tr-TR" i="1" dirty="0"/>
              <a:t>k+</a:t>
            </a:r>
            <a:r>
              <a:rPr lang="tr-TR" dirty="0"/>
              <a:t> 1. </a:t>
            </a:r>
            <a:endParaRPr lang="tr-TR" dirty="0" smtClean="0">
              <a:solidFill>
                <a:srgbClr val="C00000"/>
              </a:solidFill>
            </a:endParaRPr>
          </a:p>
          <a:p>
            <a:pPr marL="0" indent="0" algn="just">
              <a:buNone/>
            </a:pPr>
            <a:endParaRPr lang="tr-TR" dirty="0">
              <a:solidFill>
                <a:srgbClr val="C00000"/>
              </a:solidFill>
            </a:endParaRPr>
          </a:p>
        </p:txBody>
      </p:sp>
    </p:spTree>
    <p:extLst>
      <p:ext uri="{BB962C8B-B14F-4D97-AF65-F5344CB8AC3E}">
        <p14:creationId xmlns:p14="http://schemas.microsoft.com/office/powerpoint/2010/main" val="238353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1.7. İspatlara Giriş – Çelişkili İspat (Olmayana Ergi Yöntemi)</a:t>
            </a:r>
            <a:endParaRPr lang="tr-TR" dirty="0">
              <a:solidFill>
                <a:srgbClr val="002060"/>
              </a:solidFill>
            </a:endParaRPr>
          </a:p>
        </p:txBody>
      </p:sp>
      <p:sp>
        <p:nvSpPr>
          <p:cNvPr id="3" name="İçerik Yer Tutucusu 2"/>
          <p:cNvSpPr>
            <a:spLocks noGrp="1"/>
          </p:cNvSpPr>
          <p:nvPr>
            <p:ph idx="1"/>
          </p:nvPr>
        </p:nvSpPr>
        <p:spPr>
          <a:xfrm>
            <a:off x="1752478" y="1828800"/>
            <a:ext cx="10018714" cy="4657725"/>
          </a:xfrm>
        </p:spPr>
        <p:txBody>
          <a:bodyPr>
            <a:normAutofit/>
          </a:bodyPr>
          <a:lstStyle/>
          <a:p>
            <a:pPr marL="0" indent="0" algn="just">
              <a:buNone/>
            </a:pPr>
            <a:r>
              <a:rPr lang="tr-TR" dirty="0" smtClean="0">
                <a:solidFill>
                  <a:srgbClr val="C00000"/>
                </a:solidFill>
              </a:rPr>
              <a:t>Çözümün devamı:</a:t>
            </a:r>
          </a:p>
          <a:p>
            <a:pPr marL="0" indent="0" algn="just">
              <a:buNone/>
            </a:pPr>
            <a:r>
              <a:rPr lang="tr-TR" dirty="0"/>
              <a:t>“3</a:t>
            </a:r>
            <a:r>
              <a:rPr lang="tr-TR" i="1" dirty="0"/>
              <a:t>n </a:t>
            </a:r>
            <a:r>
              <a:rPr lang="tr-TR" dirty="0"/>
              <a:t>+ 2 çifttir” önermesi </a:t>
            </a:r>
            <a:r>
              <a:rPr lang="tr-TR" i="1" dirty="0"/>
              <a:t>¬p</a:t>
            </a:r>
            <a:r>
              <a:rPr lang="tr-TR" dirty="0"/>
              <a:t> önermesine denktir, çünkü bir tam sayı çifttir ancak ve ancak tek değil ise. Hem </a:t>
            </a:r>
            <a:r>
              <a:rPr lang="tr-TR" i="1" dirty="0"/>
              <a:t>p</a:t>
            </a:r>
            <a:r>
              <a:rPr lang="tr-TR" dirty="0"/>
              <a:t> hem de </a:t>
            </a:r>
            <a:r>
              <a:rPr lang="tr-TR" i="1" dirty="0"/>
              <a:t>¬p</a:t>
            </a:r>
            <a:r>
              <a:rPr lang="tr-TR" dirty="0"/>
              <a:t> doğru olduğu için bir çelişkiye varırız. Bu eğer 3</a:t>
            </a:r>
            <a:r>
              <a:rPr lang="tr-TR" i="1" dirty="0"/>
              <a:t>n+</a:t>
            </a:r>
            <a:r>
              <a:rPr lang="tr-TR" dirty="0"/>
              <a:t> 2 tek ise, o zaman </a:t>
            </a:r>
            <a:r>
              <a:rPr lang="tr-TR" i="1" dirty="0"/>
              <a:t>n</a:t>
            </a:r>
            <a:r>
              <a:rPr lang="tr-TR" dirty="0"/>
              <a:t> tektir çelişkili ispatını tamamlar. Dikkat ediniz ki </a:t>
            </a:r>
            <a:r>
              <a:rPr lang="tr-TR" i="1" dirty="0"/>
              <a:t>p</a:t>
            </a:r>
            <a:r>
              <a:rPr lang="tr-TR" dirty="0"/>
              <a:t> </a:t>
            </a:r>
            <a:r>
              <a:rPr lang="tr-TR" dirty="0">
                <a:sym typeface="Wingdings" panose="05000000000000000000" pitchFamily="2" charset="2"/>
              </a:rPr>
              <a:t></a:t>
            </a:r>
            <a:r>
              <a:rPr lang="tr-TR" dirty="0"/>
              <a:t> </a:t>
            </a:r>
            <a:r>
              <a:rPr lang="tr-TR" i="1" dirty="0" err="1"/>
              <a:t>q</a:t>
            </a:r>
            <a:r>
              <a:rPr lang="tr-TR" dirty="0" err="1"/>
              <a:t>‘nun</a:t>
            </a:r>
            <a:r>
              <a:rPr lang="tr-TR" dirty="0"/>
              <a:t> </a:t>
            </a:r>
            <a:r>
              <a:rPr lang="tr-TR" i="1" dirty="0"/>
              <a:t>p</a:t>
            </a:r>
            <a:r>
              <a:rPr lang="tr-TR" dirty="0"/>
              <a:t> ve </a:t>
            </a:r>
            <a:r>
              <a:rPr lang="tr-TR" i="1" dirty="0"/>
              <a:t>¬</a:t>
            </a:r>
            <a:r>
              <a:rPr lang="tr-TR" i="1" dirty="0" err="1"/>
              <a:t>p</a:t>
            </a:r>
            <a:r>
              <a:rPr lang="tr-TR" dirty="0" err="1"/>
              <a:t>’nun</a:t>
            </a:r>
            <a:r>
              <a:rPr lang="tr-TR" dirty="0"/>
              <a:t> doğru olduklarını varsayarak ve </a:t>
            </a:r>
            <a:r>
              <a:rPr lang="tr-TR" i="1" dirty="0" err="1"/>
              <a:t>q</a:t>
            </a:r>
            <a:r>
              <a:rPr lang="tr-TR" dirty="0" err="1"/>
              <a:t>’nun</a:t>
            </a:r>
            <a:r>
              <a:rPr lang="tr-TR" dirty="0"/>
              <a:t> da doğru olması gerektiğini göstererek çelişki ile de ispatlayabiliriz. Bu </a:t>
            </a:r>
            <a:r>
              <a:rPr lang="tr-TR" i="1" dirty="0"/>
              <a:t>¬q</a:t>
            </a:r>
            <a:r>
              <a:rPr lang="tr-TR" dirty="0"/>
              <a:t> ve </a:t>
            </a:r>
            <a:r>
              <a:rPr lang="tr-TR" i="1" dirty="0" err="1"/>
              <a:t>q’</a:t>
            </a:r>
            <a:r>
              <a:rPr lang="tr-TR" dirty="0" err="1"/>
              <a:t>nun</a:t>
            </a:r>
            <a:r>
              <a:rPr lang="tr-TR" i="1" dirty="0"/>
              <a:t> </a:t>
            </a:r>
            <a:r>
              <a:rPr lang="tr-TR" dirty="0"/>
              <a:t>her ikisinin de doğru olduğunu gösterir ki bu da bir çelişkidir. Bu gözlemleme bize doğrudan ispatı çelişkili ispata çevirebileceğimizi anlatır</a:t>
            </a:r>
            <a:r>
              <a:rPr lang="tr-TR" dirty="0" smtClean="0"/>
              <a:t>.</a:t>
            </a:r>
            <a:endParaRPr lang="tr-TR" dirty="0">
              <a:solidFill>
                <a:srgbClr val="C00000"/>
              </a:solidFill>
            </a:endParaRPr>
          </a:p>
        </p:txBody>
      </p:sp>
    </p:spTree>
    <p:extLst>
      <p:ext uri="{BB962C8B-B14F-4D97-AF65-F5344CB8AC3E}">
        <p14:creationId xmlns:p14="http://schemas.microsoft.com/office/powerpoint/2010/main" val="1355062234"/>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1.7. İspatlara Giriş – Çelişkili İspat (Olmayana Ergi Yöntemi)</a:t>
            </a:r>
            <a:endParaRPr lang="tr-TR" dirty="0">
              <a:solidFill>
                <a:srgbClr val="002060"/>
              </a:solidFill>
            </a:endParaRPr>
          </a:p>
        </p:txBody>
      </p:sp>
      <p:sp>
        <p:nvSpPr>
          <p:cNvPr id="3" name="İçerik Yer Tutucusu 2"/>
          <p:cNvSpPr>
            <a:spLocks noGrp="1"/>
          </p:cNvSpPr>
          <p:nvPr>
            <p:ph idx="1"/>
          </p:nvPr>
        </p:nvSpPr>
        <p:spPr>
          <a:xfrm>
            <a:off x="1709614" y="1828800"/>
            <a:ext cx="10018714" cy="4500563"/>
          </a:xfrm>
        </p:spPr>
        <p:txBody>
          <a:bodyPr>
            <a:normAutofit fontScale="92500" lnSpcReduction="20000"/>
          </a:bodyPr>
          <a:lstStyle/>
          <a:p>
            <a:pPr marL="0" indent="0" algn="just">
              <a:buNone/>
            </a:pPr>
            <a:endParaRPr lang="tr-TR" dirty="0" smtClean="0">
              <a:solidFill>
                <a:srgbClr val="C00000"/>
              </a:solidFill>
            </a:endParaRPr>
          </a:p>
          <a:p>
            <a:pPr marL="0" indent="0" algn="just">
              <a:buNone/>
            </a:pPr>
            <a:r>
              <a:rPr lang="tr-TR" dirty="0" smtClean="0">
                <a:solidFill>
                  <a:srgbClr val="C00000"/>
                </a:solidFill>
              </a:rPr>
              <a:t>Örnek</a:t>
            </a:r>
            <a:r>
              <a:rPr lang="tr-TR" dirty="0">
                <a:solidFill>
                  <a:srgbClr val="C00000"/>
                </a:solidFill>
              </a:rPr>
              <a:t>:</a:t>
            </a:r>
          </a:p>
          <a:p>
            <a:pPr marL="0" indent="0" algn="just">
              <a:buNone/>
            </a:pPr>
            <a:r>
              <a:rPr lang="tr-TR" dirty="0"/>
              <a:t>“Her pozitif tam sayı iki tam sayının karelerinin toplamına eşittir” önermesinin yanlış olduğunu gösteriniz.</a:t>
            </a:r>
          </a:p>
          <a:p>
            <a:pPr marL="0" indent="0" algn="just">
              <a:buNone/>
            </a:pPr>
            <a:r>
              <a:rPr lang="tr-TR" dirty="0" smtClean="0">
                <a:solidFill>
                  <a:srgbClr val="C00000"/>
                </a:solidFill>
              </a:rPr>
              <a:t>Çözüm:</a:t>
            </a:r>
          </a:p>
          <a:p>
            <a:pPr marL="0" indent="0" algn="just">
              <a:buNone/>
            </a:pPr>
            <a:r>
              <a:rPr lang="tr-TR" dirty="0"/>
              <a:t>Bu önermenin yanlış olduğunu </a:t>
            </a:r>
            <a:r>
              <a:rPr lang="tr-TR" dirty="0" smtClean="0"/>
              <a:t>göstermek </a:t>
            </a:r>
            <a:r>
              <a:rPr lang="tr-TR" dirty="0"/>
              <a:t>bulaca­ğımız özel bir tam sayı iki tam sayının karelerinin toplamına eşit </a:t>
            </a:r>
            <a:r>
              <a:rPr lang="tr-TR" dirty="0" smtClean="0"/>
              <a:t>olmaması gerekir. </a:t>
            </a:r>
            <a:r>
              <a:rPr lang="tr-TR" dirty="0"/>
              <a:t>Bir karşı örnek bul­mak uzun sürmez çünkü 3 iki tamsayının karelerinin toplamı şeklinde yazılamaz. Bunun böyle olduğunu göstermek için, 3’ten büyük olmayan tam karelerin sadece 0</a:t>
            </a:r>
            <a:r>
              <a:rPr lang="tr-TR" baseline="30000" dirty="0"/>
              <a:t>2</a:t>
            </a:r>
            <a:r>
              <a:rPr lang="tr-TR" dirty="0"/>
              <a:t> = 0 ve l</a:t>
            </a:r>
            <a:r>
              <a:rPr lang="tr-TR" baseline="30000" dirty="0"/>
              <a:t>2</a:t>
            </a:r>
            <a:r>
              <a:rPr lang="tr-TR" dirty="0"/>
              <a:t> = 1 olduğuna dikkat ediniz. Ayrıca, 3’ü her biri 0 veya 1 olan iki terimin toplamı olarak elde etmemiz imkan­sızdır. Sonuç olarak, “Her pozitif tam sayı iki tam sayının karelerinin toplamıdır.” önermesinin yanlış olduğunu gösterdik.	</a:t>
            </a:r>
            <a:endParaRPr lang="tr-TR" dirty="0">
              <a:solidFill>
                <a:srgbClr val="C00000"/>
              </a:solidFill>
            </a:endParaRPr>
          </a:p>
        </p:txBody>
      </p:sp>
    </p:spTree>
    <p:extLst>
      <p:ext uri="{BB962C8B-B14F-4D97-AF65-F5344CB8AC3E}">
        <p14:creationId xmlns:p14="http://schemas.microsoft.com/office/powerpoint/2010/main" val="350741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1.7. İspatlara Giriş </a:t>
            </a:r>
            <a:r>
              <a:rPr lang="tr-TR" sz="4400" dirty="0" smtClean="0">
                <a:solidFill>
                  <a:srgbClr val="002060"/>
                </a:solidFill>
              </a:rPr>
              <a:t>– İspatlardaki Hatalar</a:t>
            </a:r>
            <a:endParaRPr lang="tr-TR" dirty="0">
              <a:solidFill>
                <a:srgbClr val="002060"/>
              </a:solidFill>
            </a:endParaRPr>
          </a:p>
        </p:txBody>
      </p:sp>
      <p:sp>
        <p:nvSpPr>
          <p:cNvPr id="3" name="İçerik Yer Tutucusu 2"/>
          <p:cNvSpPr>
            <a:spLocks noGrp="1"/>
          </p:cNvSpPr>
          <p:nvPr>
            <p:ph idx="1"/>
          </p:nvPr>
        </p:nvSpPr>
        <p:spPr>
          <a:xfrm>
            <a:off x="1752478" y="1828801"/>
            <a:ext cx="10018714" cy="1928812"/>
          </a:xfrm>
        </p:spPr>
        <p:txBody>
          <a:bodyPr>
            <a:normAutofit/>
          </a:bodyPr>
          <a:lstStyle/>
          <a:p>
            <a:pPr marL="0" indent="0" algn="just">
              <a:buNone/>
            </a:pPr>
            <a:r>
              <a:rPr lang="tr-TR" sz="2000" dirty="0" smtClean="0">
                <a:solidFill>
                  <a:srgbClr val="C00000"/>
                </a:solidFill>
              </a:rPr>
              <a:t>Örnek:</a:t>
            </a:r>
          </a:p>
          <a:p>
            <a:pPr marL="0" indent="0">
              <a:buNone/>
            </a:pPr>
            <a:r>
              <a:rPr lang="tr-TR" sz="2000" dirty="0"/>
              <a:t>1 = 2 olduğu kabul edilen bu ünlü “ispatta” yanlış olan nedir?</a:t>
            </a:r>
          </a:p>
          <a:p>
            <a:pPr marL="0" indent="0">
              <a:buNone/>
            </a:pPr>
            <a:r>
              <a:rPr lang="tr-TR" sz="2000" i="1" dirty="0"/>
              <a:t>“</a:t>
            </a:r>
            <a:r>
              <a:rPr lang="tr-TR" sz="2000" b="1" i="1" dirty="0"/>
              <a:t>İspat</a:t>
            </a:r>
            <a:r>
              <a:rPr lang="tr-TR" sz="2000" i="1" dirty="0"/>
              <a:t>: ” a</a:t>
            </a:r>
            <a:r>
              <a:rPr lang="tr-TR" sz="2000" dirty="0"/>
              <a:t> ve </a:t>
            </a:r>
            <a:r>
              <a:rPr lang="tr-TR" sz="2000" i="1" dirty="0"/>
              <a:t>b</a:t>
            </a:r>
            <a:r>
              <a:rPr lang="tr-TR" sz="2000" dirty="0"/>
              <a:t> aynı pozitif tam sayılar olmak üzere şu adımları kullanırız</a:t>
            </a:r>
            <a:r>
              <a:rPr lang="tr-TR" sz="2000" dirty="0" smtClean="0"/>
              <a:t>.</a:t>
            </a:r>
            <a:endParaRPr lang="tr-TR" sz="2000" dirty="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4014496611"/>
              </p:ext>
            </p:extLst>
          </p:nvPr>
        </p:nvGraphicFramePr>
        <p:xfrm>
          <a:off x="2717800" y="3477153"/>
          <a:ext cx="8128001" cy="2966720"/>
        </p:xfrm>
        <a:graphic>
          <a:graphicData uri="http://schemas.openxmlformats.org/drawingml/2006/table">
            <a:tbl>
              <a:tblPr firstRow="1" bandRow="1">
                <a:tableStyleId>{9D7B26C5-4107-4FEC-AEDC-1716B250A1EF}</a:tableStyleId>
              </a:tblPr>
              <a:tblGrid>
                <a:gridCol w="2925762">
                  <a:extLst>
                    <a:ext uri="{9D8B030D-6E8A-4147-A177-3AD203B41FA5}">
                      <a16:colId xmlns:a16="http://schemas.microsoft.com/office/drawing/2014/main" val="20000"/>
                    </a:ext>
                  </a:extLst>
                </a:gridCol>
                <a:gridCol w="5202239">
                  <a:extLst>
                    <a:ext uri="{9D8B030D-6E8A-4147-A177-3AD203B41FA5}">
                      <a16:colId xmlns:a16="http://schemas.microsoft.com/office/drawing/2014/main" val="20001"/>
                    </a:ext>
                  </a:extLst>
                </a:gridCol>
              </a:tblGrid>
              <a:tr h="370840">
                <a:tc>
                  <a:txBody>
                    <a:bodyPr/>
                    <a:lstStyle/>
                    <a:p>
                      <a:pPr marL="266700" indent="-1422400" algn="l" defTabSz="457200" rtl="0" eaLnBrk="1" latinLnBrk="0" hangingPunct="1">
                        <a:lnSpc>
                          <a:spcPts val="1550"/>
                        </a:lnSpc>
                        <a:spcAft>
                          <a:spcPts val="0"/>
                        </a:spcAft>
                      </a:pPr>
                      <a:r>
                        <a:rPr lang="tr-TR" sz="1800" b="1" kern="1200" dirty="0" smtClean="0">
                          <a:solidFill>
                            <a:schemeClr val="accent6">
                              <a:lumMod val="50000"/>
                            </a:schemeClr>
                          </a:solidFill>
                          <a:latin typeface="+mn-lt"/>
                          <a:ea typeface="+mn-ea"/>
                          <a:cs typeface="+mn-cs"/>
                        </a:rPr>
                        <a:t>Adım</a:t>
                      </a:r>
                      <a:endParaRPr lang="tr-TR" sz="1800" b="1" kern="1200" dirty="0">
                        <a:solidFill>
                          <a:schemeClr val="accent6">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66700" indent="-1422400" algn="l" defTabSz="457200" rtl="0" eaLnBrk="1" latinLnBrk="0" hangingPunct="1">
                        <a:lnSpc>
                          <a:spcPts val="1550"/>
                        </a:lnSpc>
                        <a:spcAft>
                          <a:spcPts val="0"/>
                        </a:spcAft>
                      </a:pPr>
                      <a:r>
                        <a:rPr lang="tr-TR" sz="1800" b="1" kern="1200" dirty="0" smtClean="0">
                          <a:solidFill>
                            <a:schemeClr val="accent6">
                              <a:lumMod val="50000"/>
                            </a:schemeClr>
                          </a:solidFill>
                          <a:latin typeface="+mn-lt"/>
                          <a:ea typeface="+mn-ea"/>
                          <a:cs typeface="+mn-cs"/>
                        </a:rPr>
                        <a:t>Sebep</a:t>
                      </a:r>
                      <a:endParaRPr lang="tr-TR" sz="1800" b="1" kern="1200" dirty="0">
                        <a:solidFill>
                          <a:schemeClr val="accent6">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tr-TR" dirty="0" smtClean="0"/>
                        <a:t>1. </a:t>
                      </a:r>
                      <a:r>
                        <a:rPr lang="tr-TR" sz="1800" i="1" kern="1200" dirty="0" smtClean="0">
                          <a:solidFill>
                            <a:schemeClr val="tx1"/>
                          </a:solidFill>
                          <a:effectLst/>
                          <a:latin typeface="+mn-lt"/>
                          <a:ea typeface="+mn-ea"/>
                          <a:cs typeface="+mn-cs"/>
                        </a:rPr>
                        <a:t>a</a:t>
                      </a:r>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b</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smtClean="0">
                          <a:solidFill>
                            <a:schemeClr val="tx1"/>
                          </a:solidFill>
                          <a:effectLst/>
                          <a:latin typeface="+mn-lt"/>
                          <a:ea typeface="+mn-ea"/>
                          <a:cs typeface="+mn-cs"/>
                        </a:rPr>
                        <a:t>Verilen</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tr-TR" dirty="0" smtClean="0"/>
                        <a:t>2. </a:t>
                      </a:r>
                      <a:r>
                        <a:rPr lang="tr-TR" sz="1800" i="1" kern="1200" dirty="0" smtClean="0">
                          <a:solidFill>
                            <a:schemeClr val="tx1"/>
                          </a:solidFill>
                          <a:effectLst/>
                          <a:latin typeface="+mn-lt"/>
                          <a:ea typeface="+mn-ea"/>
                          <a:cs typeface="+mn-cs"/>
                        </a:rPr>
                        <a:t>a</a:t>
                      </a:r>
                      <a:r>
                        <a:rPr lang="tr-TR" sz="1800" i="1" kern="1200" baseline="30000" dirty="0" smtClean="0">
                          <a:solidFill>
                            <a:schemeClr val="tx1"/>
                          </a:solidFill>
                          <a:effectLst/>
                          <a:latin typeface="+mn-lt"/>
                          <a:ea typeface="+mn-ea"/>
                          <a:cs typeface="+mn-cs"/>
                        </a:rPr>
                        <a:t>2</a:t>
                      </a:r>
                      <a:r>
                        <a:rPr lang="tr-TR" sz="1800" i="1" kern="1200" dirty="0" smtClean="0">
                          <a:solidFill>
                            <a:schemeClr val="tx1"/>
                          </a:solidFill>
                          <a:effectLst/>
                          <a:latin typeface="+mn-lt"/>
                          <a:ea typeface="+mn-ea"/>
                          <a:cs typeface="+mn-cs"/>
                        </a:rPr>
                        <a:t> = ab</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smtClean="0">
                          <a:solidFill>
                            <a:schemeClr val="tx1"/>
                          </a:solidFill>
                          <a:effectLst/>
                          <a:latin typeface="+mn-lt"/>
                          <a:ea typeface="+mn-ea"/>
                          <a:cs typeface="+mn-cs"/>
                        </a:rPr>
                        <a:t>(1)’in her iki tarafını a ile çarp</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tr-TR" dirty="0" smtClean="0"/>
                        <a:t>3. </a:t>
                      </a:r>
                      <a:r>
                        <a:rPr lang="tr-TR" sz="1800" i="1" kern="1200" dirty="0" smtClean="0">
                          <a:solidFill>
                            <a:schemeClr val="tx1"/>
                          </a:solidFill>
                          <a:effectLst/>
                          <a:latin typeface="+mn-lt"/>
                          <a:ea typeface="+mn-ea"/>
                          <a:cs typeface="+mn-cs"/>
                        </a:rPr>
                        <a:t>a</a:t>
                      </a:r>
                      <a:r>
                        <a:rPr lang="tr-TR" sz="1800" i="1" kern="1200" baseline="30000" dirty="0" smtClean="0">
                          <a:solidFill>
                            <a:schemeClr val="tx1"/>
                          </a:solidFill>
                          <a:effectLst/>
                          <a:latin typeface="+mn-lt"/>
                          <a:ea typeface="+mn-ea"/>
                          <a:cs typeface="+mn-cs"/>
                        </a:rPr>
                        <a:t>2</a:t>
                      </a:r>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b</a:t>
                      </a:r>
                      <a:r>
                        <a:rPr lang="tr-TR" sz="1800" i="1" kern="1200" baseline="30000" dirty="0" smtClean="0">
                          <a:solidFill>
                            <a:schemeClr val="tx1"/>
                          </a:solidFill>
                          <a:effectLst/>
                          <a:latin typeface="+mn-lt"/>
                          <a:ea typeface="+mn-ea"/>
                          <a:cs typeface="+mn-cs"/>
                        </a:rPr>
                        <a:t>2</a:t>
                      </a:r>
                      <a:r>
                        <a:rPr lang="tr-TR" sz="1800" i="1" kern="1200" dirty="0" smtClean="0">
                          <a:solidFill>
                            <a:schemeClr val="tx1"/>
                          </a:solidFill>
                          <a:effectLst/>
                          <a:latin typeface="+mn-lt"/>
                          <a:ea typeface="+mn-ea"/>
                          <a:cs typeface="+mn-cs"/>
                        </a:rPr>
                        <a:t> = ab - b</a:t>
                      </a:r>
                      <a:r>
                        <a:rPr lang="tr-TR" sz="1800" i="1" kern="1200" baseline="30000" dirty="0" smtClean="0">
                          <a:solidFill>
                            <a:schemeClr val="tx1"/>
                          </a:solidFill>
                          <a:effectLst/>
                          <a:latin typeface="+mn-lt"/>
                          <a:ea typeface="+mn-ea"/>
                          <a:cs typeface="+mn-cs"/>
                        </a:rPr>
                        <a:t>2</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smtClean="0">
                          <a:solidFill>
                            <a:schemeClr val="tx1"/>
                          </a:solidFill>
                          <a:effectLst/>
                          <a:latin typeface="+mn-lt"/>
                          <a:ea typeface="+mn-ea"/>
                          <a:cs typeface="+mn-cs"/>
                        </a:rPr>
                        <a:t>(2)’</a:t>
                      </a:r>
                      <a:r>
                        <a:rPr lang="tr-TR" sz="1800" kern="1200" dirty="0" err="1" smtClean="0">
                          <a:solidFill>
                            <a:schemeClr val="tx1"/>
                          </a:solidFill>
                          <a:effectLst/>
                          <a:latin typeface="+mn-lt"/>
                          <a:ea typeface="+mn-ea"/>
                          <a:cs typeface="+mn-cs"/>
                        </a:rPr>
                        <a:t>nin</a:t>
                      </a:r>
                      <a:r>
                        <a:rPr lang="tr-TR" sz="1800" kern="1200" dirty="0" smtClean="0">
                          <a:solidFill>
                            <a:schemeClr val="tx1"/>
                          </a:solidFill>
                          <a:effectLst/>
                          <a:latin typeface="+mn-lt"/>
                          <a:ea typeface="+mn-ea"/>
                          <a:cs typeface="+mn-cs"/>
                        </a:rPr>
                        <a:t> her iki tarafından </a:t>
                      </a:r>
                      <a:r>
                        <a:rPr lang="tr-TR" sz="1800" i="1" kern="1200" dirty="0" smtClean="0">
                          <a:solidFill>
                            <a:schemeClr val="tx1"/>
                          </a:solidFill>
                          <a:effectLst/>
                          <a:latin typeface="+mn-lt"/>
                          <a:ea typeface="+mn-ea"/>
                          <a:cs typeface="+mn-cs"/>
                        </a:rPr>
                        <a:t>b</a:t>
                      </a:r>
                      <a:r>
                        <a:rPr lang="tr-TR" sz="1800" i="1" kern="1200" baseline="30000" dirty="0" smtClean="0">
                          <a:solidFill>
                            <a:schemeClr val="tx1"/>
                          </a:solidFill>
                          <a:effectLst/>
                          <a:latin typeface="+mn-lt"/>
                          <a:ea typeface="+mn-ea"/>
                          <a:cs typeface="+mn-cs"/>
                        </a:rPr>
                        <a:t>2</a:t>
                      </a:r>
                      <a:r>
                        <a:rPr lang="tr-TR" sz="1800" i="1" kern="1200" dirty="0" smtClean="0">
                          <a:solidFill>
                            <a:schemeClr val="tx1"/>
                          </a:solidFill>
                          <a:effectLst/>
                          <a:latin typeface="+mn-lt"/>
                          <a:ea typeface="+mn-ea"/>
                          <a:cs typeface="+mn-cs"/>
                        </a:rPr>
                        <a:t>’yi</a:t>
                      </a:r>
                      <a:r>
                        <a:rPr lang="tr-TR" sz="1800" kern="1200" dirty="0" smtClean="0">
                          <a:solidFill>
                            <a:schemeClr val="tx1"/>
                          </a:solidFill>
                          <a:effectLst/>
                          <a:latin typeface="+mn-lt"/>
                          <a:ea typeface="+mn-ea"/>
                          <a:cs typeface="+mn-cs"/>
                        </a:rPr>
                        <a:t> çıkar</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tr-TR" dirty="0" smtClean="0"/>
                        <a:t>4.</a:t>
                      </a:r>
                      <a:r>
                        <a:rPr lang="tr-TR" baseline="0" dirty="0" smtClean="0"/>
                        <a:t> </a:t>
                      </a:r>
                      <a:r>
                        <a:rPr lang="tr-TR" sz="1800" i="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a - b</a:t>
                      </a:r>
                      <a:r>
                        <a:rPr lang="tr-TR" sz="1800" i="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 </a:t>
                      </a:r>
                      <a:r>
                        <a:rPr lang="tr-TR" sz="1800" i="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a +b</a:t>
                      </a:r>
                      <a:r>
                        <a:rPr lang="tr-TR" sz="1800" i="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 b</a:t>
                      </a:r>
                      <a:r>
                        <a:rPr lang="tr-TR" sz="1800" i="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a - b</a:t>
                      </a:r>
                      <a:r>
                        <a:rPr lang="tr-TR" sz="1800" i="0" kern="1200" dirty="0" smtClean="0">
                          <a:solidFill>
                            <a:schemeClr val="tx1"/>
                          </a:solidFill>
                          <a:effectLst/>
                          <a:latin typeface="+mn-lt"/>
                          <a:ea typeface="+mn-ea"/>
                          <a:cs typeface="+mn-cs"/>
                        </a:rPr>
                        <a:t>) </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smtClean="0">
                          <a:solidFill>
                            <a:schemeClr val="tx1"/>
                          </a:solidFill>
                          <a:effectLst/>
                          <a:latin typeface="+mn-lt"/>
                          <a:ea typeface="+mn-ea"/>
                          <a:cs typeface="+mn-cs"/>
                        </a:rPr>
                        <a:t>(3)’ü çarpanlarına ayır.</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tr-TR" dirty="0" smtClean="0"/>
                        <a:t>5. </a:t>
                      </a:r>
                      <a:r>
                        <a:rPr lang="tr-TR" sz="1800" i="1" kern="1200" dirty="0" smtClean="0">
                          <a:solidFill>
                            <a:schemeClr val="tx1"/>
                          </a:solidFill>
                          <a:effectLst/>
                          <a:latin typeface="+mn-lt"/>
                          <a:ea typeface="+mn-ea"/>
                          <a:cs typeface="+mn-cs"/>
                        </a:rPr>
                        <a:t>a</a:t>
                      </a:r>
                      <a:r>
                        <a:rPr lang="tr-TR" sz="1800" kern="1200" dirty="0" smtClean="0">
                          <a:solidFill>
                            <a:schemeClr val="tx1"/>
                          </a:solidFill>
                          <a:effectLst/>
                          <a:latin typeface="+mn-lt"/>
                          <a:ea typeface="+mn-ea"/>
                          <a:cs typeface="+mn-cs"/>
                        </a:rPr>
                        <a:t> + </a:t>
                      </a:r>
                      <a:r>
                        <a:rPr lang="tr-TR" sz="1800" i="1" kern="1200" dirty="0" smtClean="0">
                          <a:solidFill>
                            <a:schemeClr val="tx1"/>
                          </a:solidFill>
                          <a:effectLst/>
                          <a:latin typeface="+mn-lt"/>
                          <a:ea typeface="+mn-ea"/>
                          <a:cs typeface="+mn-cs"/>
                        </a:rPr>
                        <a:t>b = b</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smtClean="0">
                          <a:solidFill>
                            <a:schemeClr val="tx1"/>
                          </a:solidFill>
                          <a:effectLst/>
                          <a:latin typeface="+mn-lt"/>
                          <a:ea typeface="+mn-ea"/>
                          <a:cs typeface="+mn-cs"/>
                        </a:rPr>
                        <a:t>(4)’ün her iki tarafını </a:t>
                      </a:r>
                      <a:r>
                        <a:rPr lang="tr-TR" sz="1800" i="1" kern="1200" dirty="0" smtClean="0">
                          <a:solidFill>
                            <a:schemeClr val="tx1"/>
                          </a:solidFill>
                          <a:effectLst/>
                          <a:latin typeface="+mn-lt"/>
                          <a:ea typeface="+mn-ea"/>
                          <a:cs typeface="+mn-cs"/>
                        </a:rPr>
                        <a:t>a - b</a:t>
                      </a:r>
                      <a:r>
                        <a:rPr lang="tr-TR" sz="1800" kern="1200" dirty="0" smtClean="0">
                          <a:solidFill>
                            <a:schemeClr val="tx1"/>
                          </a:solidFill>
                          <a:effectLst/>
                          <a:latin typeface="+mn-lt"/>
                          <a:ea typeface="+mn-ea"/>
                          <a:cs typeface="+mn-cs"/>
                        </a:rPr>
                        <a:t> ile böl</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tr-TR" dirty="0" smtClean="0"/>
                        <a:t>6. </a:t>
                      </a:r>
                      <a:r>
                        <a:rPr lang="tr-TR" sz="1800" i="1" kern="1200" dirty="0" smtClean="0">
                          <a:solidFill>
                            <a:schemeClr val="tx1"/>
                          </a:solidFill>
                          <a:effectLst/>
                          <a:latin typeface="+mn-lt"/>
                          <a:ea typeface="+mn-ea"/>
                          <a:cs typeface="+mn-cs"/>
                        </a:rPr>
                        <a:t>2b = b</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sz="1800" u="none" strike="noStrike" kern="1200" dirty="0" smtClean="0">
                          <a:solidFill>
                            <a:schemeClr val="tx1"/>
                          </a:solidFill>
                          <a:effectLst/>
                          <a:latin typeface="+mn-lt"/>
                          <a:ea typeface="+mn-ea"/>
                          <a:cs typeface="+mn-cs"/>
                        </a:rPr>
                        <a:t>(5)’te </a:t>
                      </a:r>
                      <a:r>
                        <a:rPr lang="tr-TR" sz="1800" i="1" u="none" strike="noStrike" kern="1200" dirty="0" smtClean="0">
                          <a:solidFill>
                            <a:schemeClr val="tx1"/>
                          </a:solidFill>
                          <a:effectLst/>
                          <a:latin typeface="+mn-lt"/>
                          <a:ea typeface="+mn-ea"/>
                          <a:cs typeface="+mn-cs"/>
                        </a:rPr>
                        <a:t>a</a:t>
                      </a:r>
                      <a:r>
                        <a:rPr lang="tr-TR" sz="1800" u="none" strike="noStrike" kern="1200" dirty="0" smtClean="0">
                          <a:solidFill>
                            <a:schemeClr val="tx1"/>
                          </a:solidFill>
                          <a:effectLst/>
                          <a:latin typeface="+mn-lt"/>
                          <a:ea typeface="+mn-ea"/>
                          <a:cs typeface="+mn-cs"/>
                        </a:rPr>
                        <a:t> yerine </a:t>
                      </a:r>
                      <a:r>
                        <a:rPr lang="tr-TR" sz="1800" i="1" u="none" strike="noStrike" kern="1200" dirty="0" smtClean="0">
                          <a:solidFill>
                            <a:schemeClr val="tx1"/>
                          </a:solidFill>
                          <a:effectLst/>
                          <a:latin typeface="+mn-lt"/>
                          <a:ea typeface="+mn-ea"/>
                          <a:cs typeface="+mn-cs"/>
                        </a:rPr>
                        <a:t>b</a:t>
                      </a:r>
                      <a:r>
                        <a:rPr lang="tr-TR" sz="1800" u="none" strike="noStrike" kern="1200" dirty="0" smtClean="0">
                          <a:solidFill>
                            <a:schemeClr val="tx1"/>
                          </a:solidFill>
                          <a:effectLst/>
                          <a:latin typeface="+mn-lt"/>
                          <a:ea typeface="+mn-ea"/>
                          <a:cs typeface="+mn-cs"/>
                        </a:rPr>
                        <a:t> koy çünkü </a:t>
                      </a:r>
                      <a:r>
                        <a:rPr lang="tr-TR" sz="1800" i="1" u="none" strike="noStrike" kern="1200" dirty="0" smtClean="0">
                          <a:solidFill>
                            <a:schemeClr val="tx1"/>
                          </a:solidFill>
                          <a:effectLst/>
                          <a:latin typeface="+mn-lt"/>
                          <a:ea typeface="+mn-ea"/>
                          <a:cs typeface="+mn-cs"/>
                        </a:rPr>
                        <a:t>a = b</a:t>
                      </a:r>
                      <a:endParaRPr lang="tr-TR" sz="1800" u="none" strike="noStrike"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tr-TR" dirty="0" smtClean="0"/>
                        <a:t>7. </a:t>
                      </a:r>
                      <a:r>
                        <a:rPr lang="tr-TR" sz="1800" kern="1200" dirty="0" smtClean="0">
                          <a:solidFill>
                            <a:schemeClr val="tx1"/>
                          </a:solidFill>
                          <a:effectLst/>
                          <a:latin typeface="+mn-lt"/>
                          <a:ea typeface="+mn-ea"/>
                          <a:cs typeface="+mn-cs"/>
                        </a:rPr>
                        <a:t>2 = 1</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kern="1200" dirty="0" smtClean="0">
                          <a:solidFill>
                            <a:schemeClr val="tx1"/>
                          </a:solidFill>
                          <a:effectLst/>
                          <a:latin typeface="+mn-lt"/>
                          <a:ea typeface="+mn-ea"/>
                          <a:cs typeface="+mn-cs"/>
                        </a:rPr>
                        <a:t>(6)’</a:t>
                      </a:r>
                      <a:r>
                        <a:rPr lang="tr-TR" sz="1800" kern="1200" dirty="0" err="1" smtClean="0">
                          <a:solidFill>
                            <a:schemeClr val="tx1"/>
                          </a:solidFill>
                          <a:effectLst/>
                          <a:latin typeface="+mn-lt"/>
                          <a:ea typeface="+mn-ea"/>
                          <a:cs typeface="+mn-cs"/>
                        </a:rPr>
                        <a:t>nın</a:t>
                      </a:r>
                      <a:r>
                        <a:rPr lang="tr-TR" sz="1800" kern="1200" dirty="0" smtClean="0">
                          <a:solidFill>
                            <a:schemeClr val="tx1"/>
                          </a:solidFill>
                          <a:effectLst/>
                          <a:latin typeface="+mn-lt"/>
                          <a:ea typeface="+mn-ea"/>
                          <a:cs typeface="+mn-cs"/>
                        </a:rPr>
                        <a:t> her iki tarafını </a:t>
                      </a:r>
                      <a:r>
                        <a:rPr lang="tr-TR" sz="1800" i="1" kern="1200" dirty="0" smtClean="0">
                          <a:solidFill>
                            <a:schemeClr val="tx1"/>
                          </a:solidFill>
                          <a:effectLst/>
                          <a:latin typeface="+mn-lt"/>
                          <a:ea typeface="+mn-ea"/>
                          <a:cs typeface="+mn-cs"/>
                        </a:rPr>
                        <a:t>b</a:t>
                      </a:r>
                      <a:r>
                        <a:rPr lang="tr-TR" sz="1800" kern="1200" dirty="0" smtClean="0">
                          <a:solidFill>
                            <a:schemeClr val="tx1"/>
                          </a:solidFill>
                          <a:effectLst/>
                          <a:latin typeface="+mn-lt"/>
                          <a:ea typeface="+mn-ea"/>
                          <a:cs typeface="+mn-cs"/>
                        </a:rPr>
                        <a:t> ile böl</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8052540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1.7. İspatlara Giriş </a:t>
            </a:r>
            <a:r>
              <a:rPr lang="tr-TR" sz="4400" dirty="0" smtClean="0">
                <a:solidFill>
                  <a:srgbClr val="002060"/>
                </a:solidFill>
              </a:rPr>
              <a:t>– İspatlardaki Hatalar</a:t>
            </a:r>
            <a:endParaRPr lang="tr-TR" dirty="0">
              <a:solidFill>
                <a:srgbClr val="002060"/>
              </a:solidFill>
            </a:endParaRPr>
          </a:p>
        </p:txBody>
      </p:sp>
      <p:sp>
        <p:nvSpPr>
          <p:cNvPr id="3" name="İçerik Yer Tutucusu 2"/>
          <p:cNvSpPr>
            <a:spLocks noGrp="1"/>
          </p:cNvSpPr>
          <p:nvPr>
            <p:ph idx="1"/>
          </p:nvPr>
        </p:nvSpPr>
        <p:spPr>
          <a:xfrm>
            <a:off x="1752478" y="2043113"/>
            <a:ext cx="10018714" cy="2446999"/>
          </a:xfrm>
        </p:spPr>
        <p:txBody>
          <a:bodyPr>
            <a:normAutofit/>
          </a:bodyPr>
          <a:lstStyle/>
          <a:p>
            <a:pPr marL="0" indent="0" algn="just">
              <a:buNone/>
            </a:pPr>
            <a:r>
              <a:rPr lang="tr-TR" dirty="0" smtClean="0">
                <a:solidFill>
                  <a:srgbClr val="C00000"/>
                </a:solidFill>
              </a:rPr>
              <a:t>Çözüm:</a:t>
            </a:r>
          </a:p>
          <a:p>
            <a:pPr marL="0" indent="0" algn="just">
              <a:buNone/>
            </a:pPr>
            <a:r>
              <a:rPr lang="tr-TR" dirty="0" smtClean="0"/>
              <a:t>Adım </a:t>
            </a:r>
            <a:r>
              <a:rPr lang="tr-TR" dirty="0"/>
              <a:t>5’deki her iki tarafı </a:t>
            </a:r>
            <a:r>
              <a:rPr lang="tr-TR" i="1" dirty="0"/>
              <a:t>a - b</a:t>
            </a:r>
            <a:r>
              <a:rPr lang="tr-TR" dirty="0"/>
              <a:t> ile bölme haricindeki her adım geçerlidir. Hata </a:t>
            </a:r>
            <a:r>
              <a:rPr lang="tr-TR" i="1" dirty="0"/>
              <a:t>a </a:t>
            </a:r>
            <a:r>
              <a:rPr lang="tr-TR" dirty="0"/>
              <a:t>- </a:t>
            </a:r>
            <a:r>
              <a:rPr lang="tr-TR" i="1" dirty="0"/>
              <a:t>b</a:t>
            </a:r>
            <a:r>
              <a:rPr lang="tr-TR" dirty="0"/>
              <a:t>’nin sıfıra eşit olması; bir eşitliğin her iki tarafı aynı büyüklükteki bir sayı ile bölünmesi bu büyük­lük sıfır olmadıkça geçerlidir.</a:t>
            </a:r>
          </a:p>
          <a:p>
            <a:pPr marL="0" indent="0">
              <a:buNone/>
            </a:pPr>
            <a:endParaRPr lang="tr-TR" sz="2000" dirty="0">
              <a:solidFill>
                <a:srgbClr val="C00000"/>
              </a:solidFill>
            </a:endParaRPr>
          </a:p>
        </p:txBody>
      </p:sp>
    </p:spTree>
    <p:extLst>
      <p:ext uri="{BB962C8B-B14F-4D97-AF65-F5344CB8AC3E}">
        <p14:creationId xmlns:p14="http://schemas.microsoft.com/office/powerpoint/2010/main" val="137429912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1.7. İspatlara Giriş </a:t>
            </a:r>
            <a:r>
              <a:rPr lang="tr-TR" sz="4400" dirty="0" smtClean="0">
                <a:solidFill>
                  <a:srgbClr val="002060"/>
                </a:solidFill>
              </a:rPr>
              <a:t>– İspatlardaki Hatalar</a:t>
            </a:r>
            <a:endParaRPr lang="tr-TR" dirty="0">
              <a:solidFill>
                <a:srgbClr val="002060"/>
              </a:solidFill>
            </a:endParaRPr>
          </a:p>
        </p:txBody>
      </p:sp>
      <p:sp>
        <p:nvSpPr>
          <p:cNvPr id="3" name="İçerik Yer Tutucusu 2"/>
          <p:cNvSpPr>
            <a:spLocks noGrp="1"/>
          </p:cNvSpPr>
          <p:nvPr>
            <p:ph idx="1"/>
          </p:nvPr>
        </p:nvSpPr>
        <p:spPr>
          <a:xfrm>
            <a:off x="1752478" y="1728788"/>
            <a:ext cx="10018714" cy="5014911"/>
          </a:xfrm>
        </p:spPr>
        <p:txBody>
          <a:bodyPr>
            <a:normAutofit/>
          </a:bodyPr>
          <a:lstStyle/>
          <a:p>
            <a:pPr marL="0" indent="0" algn="just">
              <a:buNone/>
            </a:pPr>
            <a:r>
              <a:rPr lang="tr-TR" sz="2000" dirty="0" smtClean="0">
                <a:solidFill>
                  <a:srgbClr val="C00000"/>
                </a:solidFill>
              </a:rPr>
              <a:t>Örnek:</a:t>
            </a:r>
          </a:p>
          <a:p>
            <a:pPr marL="0" indent="0" algn="just">
              <a:buNone/>
            </a:pPr>
            <a:r>
              <a:rPr lang="tr-TR" sz="2000" dirty="0"/>
              <a:t>Bu “ispatta” yanlış olan nedir?</a:t>
            </a:r>
          </a:p>
          <a:p>
            <a:pPr marL="0" indent="0" algn="just">
              <a:buNone/>
            </a:pPr>
            <a:r>
              <a:rPr lang="tr-TR" sz="2000" dirty="0"/>
              <a:t>“Teorem: ” Eğer </a:t>
            </a:r>
            <a:r>
              <a:rPr lang="tr-TR" sz="2000" i="1" dirty="0"/>
              <a:t>n</a:t>
            </a:r>
            <a:r>
              <a:rPr lang="tr-TR" sz="2000" i="1" baseline="30000" dirty="0"/>
              <a:t>2</a:t>
            </a:r>
            <a:r>
              <a:rPr lang="tr-TR" sz="2000" dirty="0"/>
              <a:t> çift ise, o zaman </a:t>
            </a:r>
            <a:r>
              <a:rPr lang="tr-TR" sz="2000" i="1" dirty="0"/>
              <a:t>n</a:t>
            </a:r>
            <a:r>
              <a:rPr lang="tr-TR" sz="2000" dirty="0"/>
              <a:t> pozitiftir.</a:t>
            </a:r>
          </a:p>
          <a:p>
            <a:pPr marL="0" indent="0" algn="just">
              <a:buNone/>
            </a:pPr>
            <a:r>
              <a:rPr lang="tr-TR" sz="2000" i="1" dirty="0"/>
              <a:t>“</a:t>
            </a:r>
            <a:r>
              <a:rPr lang="tr-TR" sz="2000" b="1" i="1" dirty="0"/>
              <a:t>İspat</a:t>
            </a:r>
            <a:r>
              <a:rPr lang="tr-TR" sz="2000" i="1" dirty="0"/>
              <a:t>: ” n</a:t>
            </a:r>
            <a:r>
              <a:rPr lang="tr-TR" sz="2000" i="1" baseline="30000" dirty="0"/>
              <a:t>2</a:t>
            </a:r>
            <a:r>
              <a:rPr lang="tr-TR" sz="2000" i="1" dirty="0"/>
              <a:t>’</a:t>
            </a:r>
            <a:r>
              <a:rPr lang="tr-TR" sz="2000" dirty="0"/>
              <a:t>nin pozitif olduğunu varsayalım. “Eğer </a:t>
            </a:r>
            <a:r>
              <a:rPr lang="tr-TR" sz="2000" i="1" dirty="0"/>
              <a:t>n</a:t>
            </a:r>
            <a:r>
              <a:rPr lang="tr-TR" sz="2000" dirty="0"/>
              <a:t> pozitif ise, o zaman </a:t>
            </a:r>
            <a:r>
              <a:rPr lang="tr-TR" sz="2000" i="1" dirty="0"/>
              <a:t>n</a:t>
            </a:r>
            <a:r>
              <a:rPr lang="tr-TR" sz="2000" i="1" baseline="30000" dirty="0"/>
              <a:t>2</a:t>
            </a:r>
            <a:r>
              <a:rPr lang="tr-TR" sz="2000" dirty="0"/>
              <a:t> pozitiftir” koşullu önermesi doğru olduğu için </a:t>
            </a:r>
            <a:r>
              <a:rPr lang="tr-TR" sz="2000" i="1" dirty="0"/>
              <a:t>n</a:t>
            </a:r>
            <a:r>
              <a:rPr lang="tr-TR" sz="2000" dirty="0"/>
              <a:t>’nin pozitif olduğu sonucuna hükmedebiliriz</a:t>
            </a:r>
            <a:r>
              <a:rPr lang="tr-TR" sz="2000" dirty="0" smtClean="0"/>
              <a:t>.</a:t>
            </a:r>
            <a:endParaRPr lang="tr-TR" sz="2000" dirty="0">
              <a:solidFill>
                <a:srgbClr val="C00000"/>
              </a:solidFill>
            </a:endParaRPr>
          </a:p>
          <a:p>
            <a:pPr marL="0" indent="0" algn="just">
              <a:buNone/>
            </a:pPr>
            <a:r>
              <a:rPr lang="tr-TR" sz="2000" dirty="0" smtClean="0">
                <a:solidFill>
                  <a:srgbClr val="C00000"/>
                </a:solidFill>
              </a:rPr>
              <a:t>Çözüm:</a:t>
            </a:r>
          </a:p>
          <a:p>
            <a:pPr marL="0" indent="0" algn="just">
              <a:buNone/>
            </a:pPr>
            <a:r>
              <a:rPr lang="tr-TR" sz="2000" i="1" dirty="0"/>
              <a:t>P</a:t>
            </a:r>
            <a:r>
              <a:rPr lang="tr-TR" sz="2000" dirty="0"/>
              <a:t>(</a:t>
            </a:r>
            <a:r>
              <a:rPr lang="tr-TR" sz="2000" i="1" dirty="0"/>
              <a:t>n</a:t>
            </a:r>
            <a:r>
              <a:rPr lang="tr-TR" sz="2000" dirty="0"/>
              <a:t>) “</a:t>
            </a:r>
            <a:r>
              <a:rPr lang="tr-TR" sz="2000" i="1" dirty="0"/>
              <a:t>n</a:t>
            </a:r>
            <a:r>
              <a:rPr lang="tr-TR" sz="2000" dirty="0"/>
              <a:t> pozitiftir” ve </a:t>
            </a:r>
            <a:r>
              <a:rPr lang="tr-TR" sz="2000" i="1" dirty="0"/>
              <a:t>Q</a:t>
            </a:r>
            <a:r>
              <a:rPr lang="tr-TR" sz="2000" dirty="0"/>
              <a:t>(</a:t>
            </a:r>
            <a:r>
              <a:rPr lang="tr-TR" sz="2000" i="1" dirty="0"/>
              <a:t>n</a:t>
            </a:r>
            <a:r>
              <a:rPr lang="tr-TR" sz="2000" dirty="0"/>
              <a:t>) “</a:t>
            </a:r>
            <a:r>
              <a:rPr lang="tr-TR" sz="2000" i="1" dirty="0"/>
              <a:t>n</a:t>
            </a:r>
            <a:r>
              <a:rPr lang="tr-TR" sz="2000" i="1" baseline="30000" dirty="0"/>
              <a:t>2</a:t>
            </a:r>
            <a:r>
              <a:rPr lang="tr-TR" sz="2000" dirty="0"/>
              <a:t> pozitiftir” önermeleri olsun. Bu takdirde hipotezimiz </a:t>
            </a:r>
            <a:r>
              <a:rPr lang="tr-TR" sz="2000" i="1" dirty="0"/>
              <a:t>Q</a:t>
            </a:r>
            <a:r>
              <a:rPr lang="tr-TR" sz="2000" dirty="0"/>
              <a:t>(</a:t>
            </a:r>
            <a:r>
              <a:rPr lang="tr-TR" sz="2000" i="1" dirty="0"/>
              <a:t>n</a:t>
            </a:r>
            <a:r>
              <a:rPr lang="tr-TR" sz="2000" dirty="0"/>
              <a:t>)’</a:t>
            </a:r>
            <a:r>
              <a:rPr lang="tr-TR" sz="2000" dirty="0" err="1"/>
              <a:t>dir</a:t>
            </a:r>
            <a:r>
              <a:rPr lang="tr-TR" sz="2000" dirty="0"/>
              <a:t>. “Eğer </a:t>
            </a:r>
            <a:r>
              <a:rPr lang="tr-TR" sz="2000" i="1" dirty="0"/>
              <a:t>n</a:t>
            </a:r>
            <a:r>
              <a:rPr lang="tr-TR" sz="2000" dirty="0"/>
              <a:t> pozitif ise, o zaman </a:t>
            </a:r>
            <a:r>
              <a:rPr lang="tr-TR" sz="2000" i="1" dirty="0"/>
              <a:t>n</a:t>
            </a:r>
            <a:r>
              <a:rPr lang="tr-TR" sz="2000" i="1" baseline="30000" dirty="0"/>
              <a:t>2</a:t>
            </a:r>
            <a:r>
              <a:rPr lang="tr-TR" sz="2000" dirty="0"/>
              <a:t> pozitiftir” önermesi Ɐ</a:t>
            </a:r>
            <a:r>
              <a:rPr lang="tr-TR" sz="2000" i="1" dirty="0"/>
              <a:t>n</a:t>
            </a:r>
            <a:r>
              <a:rPr lang="tr-TR" sz="2000" dirty="0"/>
              <a:t> (</a:t>
            </a:r>
            <a:r>
              <a:rPr lang="tr-TR" sz="2000" i="1" dirty="0"/>
              <a:t>P</a:t>
            </a:r>
            <a:r>
              <a:rPr lang="tr-TR" sz="2000" dirty="0"/>
              <a:t>(</a:t>
            </a:r>
            <a:r>
              <a:rPr lang="tr-TR" sz="2000" i="1" dirty="0"/>
              <a:t>n</a:t>
            </a:r>
            <a:r>
              <a:rPr lang="tr-TR" sz="2000" dirty="0"/>
              <a:t>) </a:t>
            </a:r>
            <a:r>
              <a:rPr lang="tr-TR" sz="2000" dirty="0">
                <a:sym typeface="Wingdings" panose="05000000000000000000" pitchFamily="2" charset="2"/>
              </a:rPr>
              <a:t></a:t>
            </a:r>
            <a:r>
              <a:rPr lang="tr-TR" sz="2000" dirty="0"/>
              <a:t> </a:t>
            </a:r>
            <a:r>
              <a:rPr lang="tr-TR" sz="2000" i="1" dirty="0"/>
              <a:t>Q</a:t>
            </a:r>
            <a:r>
              <a:rPr lang="tr-TR" sz="2000" dirty="0"/>
              <a:t>(</a:t>
            </a:r>
            <a:r>
              <a:rPr lang="tr-TR" sz="2000" i="1" dirty="0"/>
              <a:t>n</a:t>
            </a:r>
            <a:r>
              <a:rPr lang="tr-TR" sz="2000" dirty="0"/>
              <a:t>)) biçimindedir. </a:t>
            </a:r>
            <a:r>
              <a:rPr lang="tr-TR" sz="2000" i="1" dirty="0"/>
              <a:t>Q</a:t>
            </a:r>
            <a:r>
              <a:rPr lang="tr-TR" sz="2000" dirty="0"/>
              <a:t>(</a:t>
            </a:r>
            <a:r>
              <a:rPr lang="tr-TR" sz="2000" i="1" dirty="0"/>
              <a:t>n</a:t>
            </a:r>
            <a:r>
              <a:rPr lang="tr-TR" sz="2000" dirty="0"/>
              <a:t>)  hipotezinden ve Ɐ</a:t>
            </a:r>
            <a:r>
              <a:rPr lang="tr-TR" sz="2000" i="1" dirty="0"/>
              <a:t>n</a:t>
            </a:r>
            <a:r>
              <a:rPr lang="tr-TR" sz="2000" dirty="0"/>
              <a:t> (</a:t>
            </a:r>
            <a:r>
              <a:rPr lang="tr-TR" sz="2000" i="1" dirty="0"/>
              <a:t>P</a:t>
            </a:r>
            <a:r>
              <a:rPr lang="tr-TR" sz="2000" dirty="0"/>
              <a:t>(</a:t>
            </a:r>
            <a:r>
              <a:rPr lang="tr-TR" sz="2000" i="1" dirty="0"/>
              <a:t>n</a:t>
            </a:r>
            <a:r>
              <a:rPr lang="tr-TR" sz="2000" dirty="0"/>
              <a:t>) </a:t>
            </a:r>
            <a:r>
              <a:rPr lang="tr-TR" sz="2000" dirty="0">
                <a:sym typeface="Wingdings" panose="05000000000000000000" pitchFamily="2" charset="2"/>
              </a:rPr>
              <a:t></a:t>
            </a:r>
            <a:r>
              <a:rPr lang="tr-TR" sz="2000" dirty="0"/>
              <a:t> </a:t>
            </a:r>
            <a:r>
              <a:rPr lang="tr-TR" sz="2000" i="1" dirty="0"/>
              <a:t>Q</a:t>
            </a:r>
            <a:r>
              <a:rPr lang="tr-TR" sz="2000" dirty="0"/>
              <a:t>(</a:t>
            </a:r>
            <a:r>
              <a:rPr lang="tr-TR" sz="2000" i="1" dirty="0"/>
              <a:t>n</a:t>
            </a:r>
            <a:r>
              <a:rPr lang="tr-TR" sz="2000" dirty="0"/>
              <a:t>)) önermesinden </a:t>
            </a:r>
            <a:r>
              <a:rPr lang="tr-TR" sz="2000" i="1" dirty="0"/>
              <a:t>P</a:t>
            </a:r>
            <a:r>
              <a:rPr lang="tr-TR" sz="2000" dirty="0"/>
              <a:t>(</a:t>
            </a:r>
            <a:r>
              <a:rPr lang="tr-TR" sz="2000" i="1" dirty="0"/>
              <a:t>n</a:t>
            </a:r>
            <a:r>
              <a:rPr lang="tr-TR" sz="2000" dirty="0"/>
              <a:t>)</a:t>
            </a:r>
            <a:r>
              <a:rPr lang="tr-TR" sz="2000" i="1" dirty="0"/>
              <a:t> </a:t>
            </a:r>
            <a:r>
              <a:rPr lang="tr-TR" sz="2000" dirty="0"/>
              <a:t>doğrudur hükmüne varamayız, çünkü geçerli bir çıkarım kuralı kullanmıyoruz. Bunun yerine, bu örnek sonucu kabul eden yanıltmacaya bir örnektir. Karşı örnek </a:t>
            </a:r>
            <a:r>
              <a:rPr lang="tr-TR" sz="2000" i="1" dirty="0"/>
              <a:t>n</a:t>
            </a:r>
            <a:r>
              <a:rPr lang="tr-TR" sz="2000" i="1" baseline="30000" dirty="0"/>
              <a:t>2</a:t>
            </a:r>
            <a:r>
              <a:rPr lang="tr-TR" sz="2000" dirty="0"/>
              <a:t> = 1 ’in pozitif olduğu </a:t>
            </a:r>
            <a:r>
              <a:rPr lang="tr-TR" sz="2000" i="1" dirty="0"/>
              <a:t>n</a:t>
            </a:r>
            <a:r>
              <a:rPr lang="tr-TR" sz="2000" i="1" baseline="30000" dirty="0"/>
              <a:t>2</a:t>
            </a:r>
            <a:r>
              <a:rPr lang="tr-TR" sz="2000" dirty="0"/>
              <a:t> = - 1 ile verilir, fakat </a:t>
            </a:r>
            <a:r>
              <a:rPr lang="tr-TR" sz="2000" i="1" dirty="0"/>
              <a:t>n</a:t>
            </a:r>
            <a:r>
              <a:rPr lang="tr-TR" sz="2000" dirty="0"/>
              <a:t> ne­gatiftir.	</a:t>
            </a:r>
            <a:endParaRPr lang="tr-TR" sz="2000" dirty="0">
              <a:solidFill>
                <a:srgbClr val="C00000"/>
              </a:solidFill>
            </a:endParaRPr>
          </a:p>
        </p:txBody>
      </p:sp>
    </p:spTree>
    <p:extLst>
      <p:ext uri="{BB962C8B-B14F-4D97-AF65-F5344CB8AC3E}">
        <p14:creationId xmlns:p14="http://schemas.microsoft.com/office/powerpoint/2010/main" val="181101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a:t>
            </a:r>
            <a:r>
              <a:rPr lang="tr-TR" sz="4400" dirty="0">
                <a:solidFill>
                  <a:srgbClr val="002060"/>
                </a:solidFill>
              </a:rPr>
              <a:t>Şartlı İfadeler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10" y="1537251"/>
            <a:ext cx="10018713" cy="3856383"/>
          </a:xfrm>
        </p:spPr>
        <p:txBody>
          <a:bodyPr>
            <a:normAutofit fontScale="92500" lnSpcReduction="20000"/>
          </a:bodyPr>
          <a:lstStyle/>
          <a:p>
            <a:pPr marL="0" indent="0" algn="just">
              <a:buNone/>
            </a:pPr>
            <a:endParaRPr lang="tr-TR" i="1" dirty="0" smtClean="0"/>
          </a:p>
          <a:p>
            <a:pPr marL="0" indent="0" algn="just">
              <a:buNone/>
            </a:pPr>
            <a:endParaRPr lang="tr-TR" i="1" dirty="0"/>
          </a:p>
          <a:p>
            <a:pPr marL="0" indent="0" algn="just">
              <a:buNone/>
            </a:pPr>
            <a:r>
              <a:rPr lang="tr-TR" b="1" dirty="0" smtClean="0">
                <a:solidFill>
                  <a:srgbClr val="C00000"/>
                </a:solidFill>
              </a:rPr>
              <a:t>Diğer şartlı ifadeler: </a:t>
            </a:r>
          </a:p>
          <a:p>
            <a:pPr marL="0" indent="0" algn="just">
              <a:buNone/>
            </a:pPr>
            <a:r>
              <a:rPr lang="tr-TR" b="1" dirty="0" smtClean="0">
                <a:solidFill>
                  <a:srgbClr val="C00000"/>
                </a:solidFill>
              </a:rPr>
              <a:t>Karşıtı: </a:t>
            </a:r>
            <a:r>
              <a:rPr lang="tr-TR" i="1" dirty="0" smtClean="0"/>
              <a:t>q</a:t>
            </a:r>
            <a:r>
              <a:rPr lang="tr-TR" dirty="0" smtClean="0"/>
              <a:t> </a:t>
            </a:r>
            <a:r>
              <a:rPr lang="tr-TR" dirty="0" smtClean="0">
                <a:sym typeface="Wingdings" panose="05000000000000000000" pitchFamily="2" charset="2"/>
              </a:rPr>
              <a:t> </a:t>
            </a:r>
            <a:r>
              <a:rPr lang="tr-TR" i="1" dirty="0" smtClean="0">
                <a:sym typeface="Wingdings" panose="05000000000000000000" pitchFamily="2" charset="2"/>
              </a:rPr>
              <a:t>p</a:t>
            </a:r>
            <a:r>
              <a:rPr lang="tr-TR" dirty="0" smtClean="0">
                <a:sym typeface="Wingdings" panose="05000000000000000000" pitchFamily="2" charset="2"/>
              </a:rPr>
              <a:t> önermesi </a:t>
            </a:r>
            <a:r>
              <a:rPr lang="tr-TR" i="1" dirty="0" smtClean="0">
                <a:sym typeface="Wingdings" panose="05000000000000000000" pitchFamily="2" charset="2"/>
              </a:rPr>
              <a:t>p</a:t>
            </a:r>
            <a:r>
              <a:rPr lang="tr-TR" dirty="0" smtClean="0">
                <a:sym typeface="Wingdings" panose="05000000000000000000" pitchFamily="2" charset="2"/>
              </a:rPr>
              <a:t>  </a:t>
            </a:r>
            <a:r>
              <a:rPr lang="tr-TR" i="1" dirty="0" smtClean="0">
                <a:sym typeface="Wingdings" panose="05000000000000000000" pitchFamily="2" charset="2"/>
              </a:rPr>
              <a:t>q</a:t>
            </a:r>
            <a:r>
              <a:rPr lang="tr-TR" dirty="0" smtClean="0">
                <a:sym typeface="Wingdings" panose="05000000000000000000" pitchFamily="2" charset="2"/>
              </a:rPr>
              <a:t> önermesinin karşıtı olarak adlandırılmıştır.</a:t>
            </a:r>
          </a:p>
          <a:p>
            <a:pPr marL="0" indent="0" algn="just">
              <a:buNone/>
            </a:pPr>
            <a:r>
              <a:rPr lang="tr-TR" b="1" dirty="0" smtClean="0">
                <a:solidFill>
                  <a:srgbClr val="C00000"/>
                </a:solidFill>
                <a:sym typeface="Wingdings" panose="05000000000000000000" pitchFamily="2" charset="2"/>
              </a:rPr>
              <a:t>Zıt pozitif: </a:t>
            </a:r>
            <a:r>
              <a:rPr lang="tr-TR" dirty="0" smtClean="0">
                <a:sym typeface="Wingdings" panose="05000000000000000000" pitchFamily="2" charset="2"/>
              </a:rPr>
              <a:t>¬</a:t>
            </a:r>
            <a:r>
              <a:rPr lang="tr-TR" i="1" dirty="0" smtClean="0">
                <a:sym typeface="Wingdings" panose="05000000000000000000" pitchFamily="2" charset="2"/>
              </a:rPr>
              <a:t>q</a:t>
            </a:r>
            <a:r>
              <a:rPr lang="tr-TR" dirty="0" smtClean="0">
                <a:sym typeface="Wingdings" panose="05000000000000000000" pitchFamily="2" charset="2"/>
              </a:rPr>
              <a:t>  ¬</a:t>
            </a:r>
            <a:r>
              <a:rPr lang="tr-TR" i="1" dirty="0" smtClean="0">
                <a:sym typeface="Wingdings" panose="05000000000000000000" pitchFamily="2" charset="2"/>
              </a:rPr>
              <a:t>p</a:t>
            </a:r>
            <a:r>
              <a:rPr lang="tr-TR" dirty="0" smtClean="0">
                <a:sym typeface="Wingdings" panose="05000000000000000000" pitchFamily="2" charset="2"/>
              </a:rPr>
              <a:t> önermesi </a:t>
            </a:r>
            <a:r>
              <a:rPr lang="tr-TR" i="1" dirty="0" smtClean="0">
                <a:sym typeface="Wingdings" panose="05000000000000000000" pitchFamily="2" charset="2"/>
              </a:rPr>
              <a:t>p</a:t>
            </a:r>
            <a:r>
              <a:rPr lang="tr-TR" dirty="0" smtClean="0">
                <a:sym typeface="Wingdings" panose="05000000000000000000" pitchFamily="2" charset="2"/>
              </a:rPr>
              <a:t>  </a:t>
            </a:r>
            <a:r>
              <a:rPr lang="tr-TR" i="1" dirty="0" err="1" smtClean="0">
                <a:sym typeface="Wingdings" panose="05000000000000000000" pitchFamily="2" charset="2"/>
              </a:rPr>
              <a:t>q</a:t>
            </a:r>
            <a:r>
              <a:rPr lang="tr-TR" dirty="0" err="1" smtClean="0">
                <a:sym typeface="Wingdings" panose="05000000000000000000" pitchFamily="2" charset="2"/>
              </a:rPr>
              <a:t>’nun</a:t>
            </a:r>
            <a:r>
              <a:rPr lang="tr-TR" dirty="0" smtClean="0">
                <a:sym typeface="Wingdings" panose="05000000000000000000" pitchFamily="2" charset="2"/>
              </a:rPr>
              <a:t> zıt-</a:t>
            </a:r>
            <a:r>
              <a:rPr lang="tr-TR" dirty="0" err="1" smtClean="0">
                <a:sym typeface="Wingdings" panose="05000000000000000000" pitchFamily="2" charset="2"/>
              </a:rPr>
              <a:t>poztifi</a:t>
            </a:r>
            <a:r>
              <a:rPr lang="tr-TR" dirty="0" smtClean="0">
                <a:sym typeface="Wingdings" panose="05000000000000000000" pitchFamily="2" charset="2"/>
              </a:rPr>
              <a:t> olarak adlandırılmıştır. </a:t>
            </a:r>
          </a:p>
          <a:p>
            <a:pPr marL="0" indent="0" algn="just">
              <a:buNone/>
            </a:pPr>
            <a:r>
              <a:rPr lang="tr-TR" b="1" dirty="0">
                <a:solidFill>
                  <a:srgbClr val="C00000"/>
                </a:solidFill>
                <a:sym typeface="Wingdings" panose="05000000000000000000" pitchFamily="2" charset="2"/>
              </a:rPr>
              <a:t>Tersi: </a:t>
            </a:r>
            <a:r>
              <a:rPr lang="tr-TR" dirty="0" smtClean="0">
                <a:sym typeface="Wingdings" panose="05000000000000000000" pitchFamily="2" charset="2"/>
              </a:rPr>
              <a:t>¬</a:t>
            </a:r>
            <a:r>
              <a:rPr lang="tr-TR" i="1" dirty="0" smtClean="0">
                <a:sym typeface="Wingdings" panose="05000000000000000000" pitchFamily="2" charset="2"/>
              </a:rPr>
              <a:t>p</a:t>
            </a:r>
            <a:r>
              <a:rPr lang="tr-TR" dirty="0" smtClean="0">
                <a:sym typeface="Wingdings" panose="05000000000000000000" pitchFamily="2" charset="2"/>
              </a:rPr>
              <a:t>  ¬</a:t>
            </a:r>
            <a:r>
              <a:rPr lang="tr-TR" i="1" dirty="0" smtClean="0">
                <a:sym typeface="Wingdings" panose="05000000000000000000" pitchFamily="2" charset="2"/>
              </a:rPr>
              <a:t>q</a:t>
            </a:r>
            <a:r>
              <a:rPr lang="tr-TR" dirty="0" smtClean="0">
                <a:sym typeface="Wingdings" panose="05000000000000000000" pitchFamily="2" charset="2"/>
              </a:rPr>
              <a:t> önermesi </a:t>
            </a:r>
            <a:r>
              <a:rPr lang="tr-TR" i="1" dirty="0" smtClean="0">
                <a:sym typeface="Wingdings" panose="05000000000000000000" pitchFamily="2" charset="2"/>
              </a:rPr>
              <a:t>p</a:t>
            </a:r>
            <a:r>
              <a:rPr lang="tr-TR" dirty="0" smtClean="0">
                <a:sym typeface="Wingdings" panose="05000000000000000000" pitchFamily="2" charset="2"/>
              </a:rPr>
              <a:t>  </a:t>
            </a:r>
            <a:r>
              <a:rPr lang="tr-TR" i="1" dirty="0" err="1" smtClean="0">
                <a:sym typeface="Wingdings" panose="05000000000000000000" pitchFamily="2" charset="2"/>
              </a:rPr>
              <a:t>q</a:t>
            </a:r>
            <a:r>
              <a:rPr lang="tr-TR" dirty="0" err="1" smtClean="0">
                <a:sym typeface="Wingdings" panose="05000000000000000000" pitchFamily="2" charset="2"/>
              </a:rPr>
              <a:t>’nun</a:t>
            </a:r>
            <a:r>
              <a:rPr lang="tr-TR" dirty="0" smtClean="0">
                <a:sym typeface="Wingdings" panose="05000000000000000000" pitchFamily="2" charset="2"/>
              </a:rPr>
              <a:t> tersi olarak adlandırılmıştır. </a:t>
            </a:r>
          </a:p>
          <a:p>
            <a:pPr marL="0" indent="0" algn="just">
              <a:buNone/>
            </a:pPr>
            <a:endParaRPr lang="tr-TR" dirty="0" smtClean="0"/>
          </a:p>
          <a:p>
            <a:pPr algn="just">
              <a:buFont typeface="Wingdings" panose="05000000000000000000" pitchFamily="2" charset="2"/>
              <a:buChar char="§"/>
            </a:pPr>
            <a:r>
              <a:rPr lang="tr-TR" dirty="0" smtClean="0"/>
              <a:t>İki bileşik önerme aynı doğruluk değerine sahip olduğu zaman bu önermeler </a:t>
            </a:r>
            <a:r>
              <a:rPr lang="tr-TR" b="1" dirty="0" smtClean="0">
                <a:solidFill>
                  <a:srgbClr val="C00000"/>
                </a:solidFill>
              </a:rPr>
              <a:t>denk</a:t>
            </a:r>
            <a:r>
              <a:rPr lang="tr-TR" dirty="0" smtClean="0"/>
              <a:t> adlandırılır. </a:t>
            </a:r>
          </a:p>
          <a:p>
            <a:pPr marL="0" indent="0" algn="just">
              <a:buNone/>
            </a:pPr>
            <a:endParaRPr lang="tr-TR" dirty="0" smtClean="0"/>
          </a:p>
        </p:txBody>
      </p:sp>
    </p:spTree>
    <p:extLst>
      <p:ext uri="{BB962C8B-B14F-4D97-AF65-F5344CB8AC3E}">
        <p14:creationId xmlns:p14="http://schemas.microsoft.com/office/powerpoint/2010/main" val="181673343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lstStyle/>
          <a:p>
            <a:r>
              <a:rPr lang="tr-TR" dirty="0" smtClean="0">
                <a:solidFill>
                  <a:srgbClr val="002060"/>
                </a:solidFill>
              </a:rPr>
              <a:t>İçerik </a:t>
            </a:r>
            <a:endParaRPr lang="tr-TR" dirty="0">
              <a:solidFill>
                <a:srgbClr val="002060"/>
              </a:solidFill>
            </a:endParaRPr>
          </a:p>
        </p:txBody>
      </p:sp>
      <p:sp>
        <p:nvSpPr>
          <p:cNvPr id="3" name="İçerik Yer Tutucusu 2"/>
          <p:cNvSpPr>
            <a:spLocks noGrp="1"/>
          </p:cNvSpPr>
          <p:nvPr>
            <p:ph idx="1"/>
          </p:nvPr>
        </p:nvSpPr>
        <p:spPr>
          <a:xfrm>
            <a:off x="1616832" y="1205948"/>
            <a:ext cx="10018713" cy="5433392"/>
          </a:xfrm>
        </p:spPr>
        <p:txBody>
          <a:bodyPr/>
          <a:lstStyle/>
          <a:p>
            <a:pPr marL="0" indent="0">
              <a:buNone/>
            </a:pPr>
            <a:r>
              <a:rPr lang="tr-TR" dirty="0" smtClean="0">
                <a:solidFill>
                  <a:schemeClr val="accent6">
                    <a:lumMod val="75000"/>
                  </a:schemeClr>
                </a:solidFill>
              </a:rPr>
              <a:t>1.1. </a:t>
            </a:r>
            <a:r>
              <a:rPr lang="tr-TR" dirty="0" smtClean="0"/>
              <a:t>Önermeli Mantık</a:t>
            </a:r>
          </a:p>
          <a:p>
            <a:pPr marL="0" indent="0">
              <a:buNone/>
            </a:pPr>
            <a:r>
              <a:rPr lang="tr-TR" dirty="0" smtClean="0">
                <a:solidFill>
                  <a:schemeClr val="accent6">
                    <a:lumMod val="75000"/>
                  </a:schemeClr>
                </a:solidFill>
              </a:rPr>
              <a:t>1.2</a:t>
            </a:r>
            <a:r>
              <a:rPr lang="tr-TR" dirty="0" smtClean="0">
                <a:solidFill>
                  <a:srgbClr val="C00000"/>
                </a:solidFill>
              </a:rPr>
              <a:t>. </a:t>
            </a:r>
            <a:r>
              <a:rPr lang="tr-TR" dirty="0" smtClean="0"/>
              <a:t>Önermeli Mantık Uygulamaları</a:t>
            </a:r>
          </a:p>
          <a:p>
            <a:pPr marL="0" indent="0">
              <a:buNone/>
            </a:pPr>
            <a:r>
              <a:rPr lang="tr-TR" dirty="0" smtClean="0">
                <a:solidFill>
                  <a:schemeClr val="accent6">
                    <a:lumMod val="75000"/>
                  </a:schemeClr>
                </a:solidFill>
              </a:rPr>
              <a:t>1.3. </a:t>
            </a:r>
            <a:r>
              <a:rPr lang="tr-TR" dirty="0" smtClean="0"/>
              <a:t>Önermeli Denklemler</a:t>
            </a:r>
          </a:p>
          <a:p>
            <a:pPr marL="0" indent="0">
              <a:buNone/>
            </a:pPr>
            <a:r>
              <a:rPr lang="tr-TR" dirty="0" smtClean="0">
                <a:solidFill>
                  <a:schemeClr val="accent6">
                    <a:lumMod val="75000"/>
                  </a:schemeClr>
                </a:solidFill>
              </a:rPr>
              <a:t>1.4. </a:t>
            </a:r>
            <a:r>
              <a:rPr lang="tr-TR" dirty="0" smtClean="0"/>
              <a:t>Yüklemler ve Niceleyiciler</a:t>
            </a:r>
          </a:p>
          <a:p>
            <a:pPr marL="0" indent="0">
              <a:buNone/>
            </a:pPr>
            <a:r>
              <a:rPr lang="tr-TR" dirty="0" smtClean="0">
                <a:solidFill>
                  <a:schemeClr val="accent6">
                    <a:lumMod val="75000"/>
                  </a:schemeClr>
                </a:solidFill>
              </a:rPr>
              <a:t>1.5. </a:t>
            </a:r>
            <a:r>
              <a:rPr lang="tr-TR" dirty="0" smtClean="0"/>
              <a:t>İç İçe Niceleyiciler</a:t>
            </a:r>
          </a:p>
          <a:p>
            <a:pPr marL="0" indent="0">
              <a:buNone/>
            </a:pPr>
            <a:r>
              <a:rPr lang="tr-TR" dirty="0" smtClean="0">
                <a:solidFill>
                  <a:schemeClr val="accent6">
                    <a:lumMod val="75000"/>
                  </a:schemeClr>
                </a:solidFill>
              </a:rPr>
              <a:t>1.6. </a:t>
            </a:r>
            <a:r>
              <a:rPr lang="tr-TR" dirty="0" smtClean="0"/>
              <a:t>Çıkarım Kuralları</a:t>
            </a:r>
          </a:p>
          <a:p>
            <a:pPr marL="0" indent="0">
              <a:buNone/>
            </a:pPr>
            <a:r>
              <a:rPr lang="tr-TR" dirty="0" smtClean="0">
                <a:solidFill>
                  <a:schemeClr val="accent6">
                    <a:lumMod val="75000"/>
                  </a:schemeClr>
                </a:solidFill>
              </a:rPr>
              <a:t>1.7. </a:t>
            </a:r>
            <a:r>
              <a:rPr lang="tr-TR" dirty="0" smtClean="0"/>
              <a:t>İspatlara Giriş</a:t>
            </a:r>
          </a:p>
          <a:p>
            <a:pPr marL="0" indent="0">
              <a:buNone/>
            </a:pPr>
            <a:r>
              <a:rPr lang="tr-TR" dirty="0" smtClean="0">
                <a:solidFill>
                  <a:schemeClr val="accent6">
                    <a:lumMod val="75000"/>
                  </a:schemeClr>
                </a:solidFill>
              </a:rPr>
              <a:t>1.8. </a:t>
            </a:r>
            <a:r>
              <a:rPr lang="tr-TR" dirty="0" smtClean="0">
                <a:solidFill>
                  <a:srgbClr val="C00000"/>
                </a:solidFill>
              </a:rPr>
              <a:t>İspat Yöntemleri ve Stratejisi</a:t>
            </a:r>
            <a:endParaRPr lang="tr-TR" dirty="0">
              <a:solidFill>
                <a:srgbClr val="C00000"/>
              </a:solidFill>
            </a:endParaRPr>
          </a:p>
        </p:txBody>
      </p:sp>
    </p:spTree>
    <p:extLst>
      <p:ext uri="{BB962C8B-B14F-4D97-AF65-F5344CB8AC3E}">
        <p14:creationId xmlns:p14="http://schemas.microsoft.com/office/powerpoint/2010/main" val="252873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p:cTn id="7"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a:t>
            </a:r>
            <a:endParaRPr lang="tr-TR" dirty="0">
              <a:solidFill>
                <a:srgbClr val="002060"/>
              </a:solidFill>
            </a:endParaRPr>
          </a:p>
        </p:txBody>
      </p:sp>
      <p:sp>
        <p:nvSpPr>
          <p:cNvPr id="3" name="İçerik Yer Tutucusu 2"/>
          <p:cNvSpPr>
            <a:spLocks noGrp="1"/>
          </p:cNvSpPr>
          <p:nvPr>
            <p:ph idx="1"/>
          </p:nvPr>
        </p:nvSpPr>
        <p:spPr>
          <a:xfrm>
            <a:off x="1752478" y="2043113"/>
            <a:ext cx="10018714" cy="3700461"/>
          </a:xfrm>
        </p:spPr>
        <p:txBody>
          <a:bodyPr>
            <a:normAutofit/>
          </a:bodyPr>
          <a:lstStyle/>
          <a:p>
            <a:pPr marL="0" indent="0" algn="just">
              <a:buNone/>
            </a:pPr>
            <a:r>
              <a:rPr lang="tr-TR" sz="2000" dirty="0"/>
              <a:t>Bu bölümde ispat yöntemlerinin çok yönlü yaklaşımlarını </a:t>
            </a:r>
            <a:r>
              <a:rPr lang="tr-TR" sz="2000" dirty="0" smtClean="0"/>
              <a:t>geliştirildikten </a:t>
            </a:r>
            <a:r>
              <a:rPr lang="tr-TR" sz="2000" dirty="0"/>
              <a:t>sonra ispatların sanatsal ve bilimsel bazı yönlerini ele </a:t>
            </a:r>
            <a:r>
              <a:rPr lang="tr-TR" sz="2000" dirty="0" smtClean="0"/>
              <a:t>alınacaktır. </a:t>
            </a:r>
            <a:r>
              <a:rPr lang="tr-TR" sz="2000" dirty="0"/>
              <a:t>Bir teoremin ispatının nasıl bulunacağıyla ilgili tavsiyede </a:t>
            </a:r>
            <a:r>
              <a:rPr lang="tr-TR" sz="2000" dirty="0" smtClean="0"/>
              <a:t>bulunulacaktır. </a:t>
            </a:r>
            <a:r>
              <a:rPr lang="tr-TR" sz="2000" dirty="0"/>
              <a:t>Mevcut ispatları adapte ederek ve geriye doğru çalışarak ispatların nasıl bulunabileceğini içeren bazı püf </a:t>
            </a:r>
            <a:r>
              <a:rPr lang="tr-TR" sz="2000" dirty="0" smtClean="0"/>
              <a:t>noktalar betimlenecektir.</a:t>
            </a:r>
            <a:endParaRPr lang="tr-TR" sz="2000" dirty="0"/>
          </a:p>
          <a:p>
            <a:pPr marL="0" indent="0">
              <a:buNone/>
            </a:pPr>
            <a:endParaRPr lang="tr-TR" sz="2000" dirty="0">
              <a:solidFill>
                <a:srgbClr val="C00000"/>
              </a:solidFill>
            </a:endParaRPr>
          </a:p>
        </p:txBody>
      </p:sp>
    </p:spTree>
    <p:extLst>
      <p:ext uri="{BB962C8B-B14F-4D97-AF65-F5344CB8AC3E}">
        <p14:creationId xmlns:p14="http://schemas.microsoft.com/office/powerpoint/2010/main" val="339356847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 Ayrıntılı İspat ve Durumlar İle İspat</a:t>
            </a:r>
            <a:endParaRPr lang="tr-TR" dirty="0">
              <a:solidFill>
                <a:srgbClr val="002060"/>
              </a:solidFill>
            </a:endParaRPr>
          </a:p>
        </p:txBody>
      </p:sp>
      <p:sp>
        <p:nvSpPr>
          <p:cNvPr id="3" name="İçerik Yer Tutucusu 2"/>
          <p:cNvSpPr>
            <a:spLocks noGrp="1"/>
          </p:cNvSpPr>
          <p:nvPr>
            <p:ph idx="1"/>
          </p:nvPr>
        </p:nvSpPr>
        <p:spPr>
          <a:xfrm>
            <a:off x="1752478" y="2043114"/>
            <a:ext cx="10018714" cy="4443412"/>
          </a:xfrm>
        </p:spPr>
        <p:txBody>
          <a:bodyPr>
            <a:normAutofit/>
          </a:bodyPr>
          <a:lstStyle/>
          <a:p>
            <a:pPr marL="0" indent="0" algn="just">
              <a:buNone/>
            </a:pPr>
            <a:r>
              <a:rPr lang="tr-TR" sz="2000" dirty="0"/>
              <a:t>(</a:t>
            </a:r>
            <a:r>
              <a:rPr lang="tr-TR" sz="2000" i="1" dirty="0"/>
              <a:t>p</a:t>
            </a:r>
            <a:r>
              <a:rPr lang="tr-TR" sz="2000" baseline="-25000" dirty="0"/>
              <a:t>1 </a:t>
            </a:r>
            <a:r>
              <a:rPr lang="tr-TR" sz="2000" dirty="0"/>
              <a:t>˅</a:t>
            </a:r>
            <a:r>
              <a:rPr lang="tr-TR" sz="2000" i="1" dirty="0"/>
              <a:t> p</a:t>
            </a:r>
            <a:r>
              <a:rPr lang="tr-TR" sz="2000" baseline="-25000" dirty="0"/>
              <a:t>2</a:t>
            </a:r>
            <a:r>
              <a:rPr lang="tr-TR" sz="2000" dirty="0"/>
              <a:t> ˅ … ˅ </a:t>
            </a:r>
            <a:r>
              <a:rPr lang="tr-TR" sz="2000" i="1" dirty="0" err="1"/>
              <a:t>p</a:t>
            </a:r>
            <a:r>
              <a:rPr lang="tr-TR" sz="2000" baseline="-25000" dirty="0" err="1"/>
              <a:t>n</a:t>
            </a:r>
            <a:r>
              <a:rPr lang="tr-TR" sz="2000" dirty="0"/>
              <a:t>) </a:t>
            </a:r>
            <a:r>
              <a:rPr lang="tr-TR" sz="2000" dirty="0">
                <a:sym typeface="Wingdings" panose="05000000000000000000" pitchFamily="2" charset="2"/>
              </a:rPr>
              <a:t></a:t>
            </a:r>
            <a:r>
              <a:rPr lang="tr-TR" sz="2000" dirty="0"/>
              <a:t> </a:t>
            </a:r>
            <a:r>
              <a:rPr lang="tr-TR" sz="2000" i="1" dirty="0"/>
              <a:t>q</a:t>
            </a:r>
            <a:endParaRPr lang="tr-TR" sz="2000" dirty="0"/>
          </a:p>
          <a:p>
            <a:pPr marL="0" indent="0" algn="just">
              <a:buNone/>
            </a:pPr>
            <a:r>
              <a:rPr lang="tr-TR" sz="2000" dirty="0"/>
              <a:t>formundaki şarta bağlı bir ifadeyi ispatlamak için</a:t>
            </a:r>
          </a:p>
          <a:p>
            <a:pPr marL="0" indent="0" algn="just">
              <a:buNone/>
            </a:pPr>
            <a:r>
              <a:rPr lang="tr-TR" sz="2000" dirty="0"/>
              <a:t>[(</a:t>
            </a:r>
            <a:r>
              <a:rPr lang="tr-TR" sz="2000" i="1" dirty="0"/>
              <a:t>p</a:t>
            </a:r>
            <a:r>
              <a:rPr lang="tr-TR" sz="2000" baseline="-25000" dirty="0"/>
              <a:t>1 </a:t>
            </a:r>
            <a:r>
              <a:rPr lang="tr-TR" sz="2000" dirty="0"/>
              <a:t>˅</a:t>
            </a:r>
            <a:r>
              <a:rPr lang="tr-TR" sz="2000" i="1" dirty="0"/>
              <a:t> p</a:t>
            </a:r>
            <a:r>
              <a:rPr lang="tr-TR" sz="2000" baseline="-25000" dirty="0"/>
              <a:t>2</a:t>
            </a:r>
            <a:r>
              <a:rPr lang="tr-TR" sz="2000" dirty="0"/>
              <a:t> ˅ … ˅ </a:t>
            </a:r>
            <a:r>
              <a:rPr lang="tr-TR" sz="2000" i="1" dirty="0" err="1"/>
              <a:t>p</a:t>
            </a:r>
            <a:r>
              <a:rPr lang="tr-TR" sz="2000" baseline="-25000" dirty="0" err="1"/>
              <a:t>n</a:t>
            </a:r>
            <a:r>
              <a:rPr lang="tr-TR" sz="2000" dirty="0"/>
              <a:t>) </a:t>
            </a:r>
            <a:r>
              <a:rPr lang="tr-TR" sz="2000" dirty="0">
                <a:sym typeface="Wingdings" panose="05000000000000000000" pitchFamily="2" charset="2"/>
              </a:rPr>
              <a:t></a:t>
            </a:r>
            <a:r>
              <a:rPr lang="tr-TR" sz="2000" dirty="0"/>
              <a:t> </a:t>
            </a:r>
            <a:r>
              <a:rPr lang="tr-TR" sz="2000" i="1" dirty="0"/>
              <a:t>q</a:t>
            </a:r>
            <a:r>
              <a:rPr lang="tr-TR" sz="2000" dirty="0"/>
              <a:t>] </a:t>
            </a:r>
            <a:r>
              <a:rPr lang="tr-TR" sz="2000" dirty="0">
                <a:sym typeface="Wingdings" panose="05000000000000000000" pitchFamily="2" charset="2"/>
              </a:rPr>
              <a:t></a:t>
            </a:r>
            <a:r>
              <a:rPr lang="tr-TR" sz="2000" dirty="0"/>
              <a:t> [ (</a:t>
            </a:r>
            <a:r>
              <a:rPr lang="tr-TR" sz="2000" i="1" dirty="0"/>
              <a:t>p</a:t>
            </a:r>
            <a:r>
              <a:rPr lang="tr-TR" sz="2000" baseline="-25000" dirty="0"/>
              <a:t>1 </a:t>
            </a:r>
            <a:r>
              <a:rPr lang="tr-TR" sz="2000" dirty="0">
                <a:sym typeface="Wingdings" panose="05000000000000000000" pitchFamily="2" charset="2"/>
              </a:rPr>
              <a:t></a:t>
            </a:r>
            <a:r>
              <a:rPr lang="tr-TR" sz="2000" dirty="0"/>
              <a:t> </a:t>
            </a:r>
            <a:r>
              <a:rPr lang="tr-TR" sz="2000" i="1" dirty="0"/>
              <a:t>q</a:t>
            </a:r>
            <a:r>
              <a:rPr lang="tr-TR" sz="2000" dirty="0"/>
              <a:t>) ˄  (</a:t>
            </a:r>
            <a:r>
              <a:rPr lang="tr-TR" sz="2000" i="1" dirty="0"/>
              <a:t>p</a:t>
            </a:r>
            <a:r>
              <a:rPr lang="tr-TR" sz="2000" baseline="-25000" dirty="0"/>
              <a:t>2 </a:t>
            </a:r>
            <a:r>
              <a:rPr lang="tr-TR" sz="2000" dirty="0">
                <a:sym typeface="Wingdings" panose="05000000000000000000" pitchFamily="2" charset="2"/>
              </a:rPr>
              <a:t></a:t>
            </a:r>
            <a:r>
              <a:rPr lang="tr-TR" sz="2000" dirty="0"/>
              <a:t> </a:t>
            </a:r>
            <a:r>
              <a:rPr lang="tr-TR" sz="2000" i="1" dirty="0"/>
              <a:t>q</a:t>
            </a:r>
            <a:r>
              <a:rPr lang="tr-TR" sz="2000" dirty="0"/>
              <a:t>) ˄ … ˄ (</a:t>
            </a:r>
            <a:r>
              <a:rPr lang="tr-TR" sz="2000" i="1" dirty="0" err="1"/>
              <a:t>p</a:t>
            </a:r>
            <a:r>
              <a:rPr lang="tr-TR" sz="2000" i="1" baseline="-25000" dirty="0" err="1"/>
              <a:t>n</a:t>
            </a:r>
            <a:r>
              <a:rPr lang="tr-TR" sz="2000" baseline="-25000" dirty="0"/>
              <a:t> </a:t>
            </a:r>
            <a:r>
              <a:rPr lang="tr-TR" sz="2000" dirty="0">
                <a:sym typeface="Wingdings" panose="05000000000000000000" pitchFamily="2" charset="2"/>
              </a:rPr>
              <a:t></a:t>
            </a:r>
            <a:r>
              <a:rPr lang="tr-TR" sz="2000" dirty="0"/>
              <a:t> </a:t>
            </a:r>
            <a:r>
              <a:rPr lang="tr-TR" sz="2000" i="1" dirty="0"/>
              <a:t>q</a:t>
            </a:r>
            <a:r>
              <a:rPr lang="tr-TR" sz="2000" dirty="0"/>
              <a:t>) ]</a:t>
            </a:r>
          </a:p>
          <a:p>
            <a:pPr marL="0" indent="0" algn="just">
              <a:buNone/>
            </a:pPr>
            <a:r>
              <a:rPr lang="tr-TR" sz="2000" dirty="0" err="1" smtClean="0"/>
              <a:t>totolojisi</a:t>
            </a:r>
            <a:r>
              <a:rPr lang="tr-TR" sz="2000" dirty="0" smtClean="0"/>
              <a:t> </a:t>
            </a:r>
            <a:r>
              <a:rPr lang="tr-TR" sz="2000" dirty="0"/>
              <a:t>bir çıkarsama kuralı olarak kullanılabilir. Bu </a:t>
            </a:r>
            <a:r>
              <a:rPr lang="tr-TR" sz="2000" i="1" dirty="0"/>
              <a:t>p</a:t>
            </a:r>
            <a:r>
              <a:rPr lang="tr-TR" sz="2000" i="1" baseline="-25000" dirty="0"/>
              <a:t>1</a:t>
            </a:r>
            <a:r>
              <a:rPr lang="tr-TR" sz="2000" i="1" dirty="0"/>
              <a:t>, p</a:t>
            </a:r>
            <a:r>
              <a:rPr lang="tr-TR" sz="2000" i="1" baseline="-25000" dirty="0"/>
              <a:t>2</a:t>
            </a:r>
            <a:r>
              <a:rPr lang="tr-TR" sz="2000" i="1" dirty="0"/>
              <a:t>, </a:t>
            </a:r>
            <a:r>
              <a:rPr lang="tr-TR" sz="2000" dirty="0"/>
              <a:t>…, </a:t>
            </a:r>
            <a:r>
              <a:rPr lang="tr-TR" sz="2000" i="1" dirty="0" err="1"/>
              <a:t>p</a:t>
            </a:r>
            <a:r>
              <a:rPr lang="tr-TR" sz="2000" i="1" baseline="-25000" dirty="0" err="1"/>
              <a:t>n</a:t>
            </a:r>
            <a:r>
              <a:rPr lang="tr-TR" sz="2000" dirty="0"/>
              <a:t> önermelerinin bir ayırımından oluşmuş bir </a:t>
            </a:r>
            <a:r>
              <a:rPr lang="tr-TR" sz="2000" dirty="0" err="1"/>
              <a:t>hipotezli</a:t>
            </a:r>
            <a:r>
              <a:rPr lang="tr-TR" sz="2000" dirty="0"/>
              <a:t> </a:t>
            </a:r>
            <a:r>
              <a:rPr lang="tr-TR" sz="2000" dirty="0" err="1"/>
              <a:t>orjinal</a:t>
            </a:r>
            <a:r>
              <a:rPr lang="tr-TR" sz="2000" dirty="0"/>
              <a:t> şarta bağlı ifadenin, her bir </a:t>
            </a:r>
            <a:r>
              <a:rPr lang="tr-TR" sz="2000" i="1" dirty="0"/>
              <a:t>n</a:t>
            </a:r>
            <a:r>
              <a:rPr lang="tr-TR" sz="2000" dirty="0"/>
              <a:t> şarta bağlı </a:t>
            </a:r>
            <a:r>
              <a:rPr lang="tr-TR" sz="2000" i="1" dirty="0"/>
              <a:t>pi </a:t>
            </a:r>
            <a:r>
              <a:rPr lang="tr-TR" sz="2000" i="1" dirty="0">
                <a:sym typeface="Wingdings" panose="05000000000000000000" pitchFamily="2" charset="2"/>
              </a:rPr>
              <a:t></a:t>
            </a:r>
            <a:r>
              <a:rPr lang="tr-TR" sz="2000" i="1" dirty="0"/>
              <a:t> q, i =	 </a:t>
            </a:r>
            <a:r>
              <a:rPr lang="tr-TR" sz="2000" dirty="0"/>
              <a:t>1, 2,…,</a:t>
            </a:r>
            <a:r>
              <a:rPr lang="tr-TR" sz="2000" i="1" dirty="0"/>
              <a:t> n </a:t>
            </a:r>
            <a:r>
              <a:rPr lang="tr-TR" sz="2000" dirty="0"/>
              <a:t>ifadelerini ayrı ayrı kanıtlayarak ispatlanabileceğim gösterir. Böy­le bir ispata </a:t>
            </a:r>
            <a:r>
              <a:rPr lang="tr-TR" sz="2000" b="1" dirty="0"/>
              <a:t>durumlar ile ispat </a:t>
            </a:r>
            <a:r>
              <a:rPr lang="tr-TR" sz="2000" dirty="0"/>
              <a:t>denir</a:t>
            </a:r>
            <a:r>
              <a:rPr lang="tr-TR" sz="2000" dirty="0" smtClean="0"/>
              <a:t>.</a:t>
            </a:r>
          </a:p>
          <a:p>
            <a:pPr marL="0" indent="0" algn="just">
              <a:buNone/>
            </a:pPr>
            <a:r>
              <a:rPr lang="tr-TR" sz="2000" dirty="0"/>
              <a:t>Bazı teoremler göreceli küçük sayıda örnekler incelenerek kanıtlanabilir. Bu tür ispatlar tüm ihtimalleri en ince ayrıntısıyla ele alınarak ilerlediğinden </a:t>
            </a:r>
            <a:r>
              <a:rPr lang="tr-TR" sz="2000" b="1" dirty="0"/>
              <a:t>ayrıntılı ispatlar (</a:t>
            </a:r>
            <a:r>
              <a:rPr lang="tr-TR" sz="2000" b="1" dirty="0" err="1"/>
              <a:t>exhaustive</a:t>
            </a:r>
            <a:r>
              <a:rPr lang="tr-TR" sz="2000" b="1" dirty="0"/>
              <a:t> </a:t>
            </a:r>
            <a:r>
              <a:rPr lang="tr-TR" sz="2000" b="1" dirty="0" err="1"/>
              <a:t>proofs</a:t>
            </a:r>
            <a:r>
              <a:rPr lang="tr-TR" sz="2000" b="1" dirty="0"/>
              <a:t> veya </a:t>
            </a:r>
            <a:r>
              <a:rPr lang="tr-TR" sz="2000" b="1" dirty="0" err="1"/>
              <a:t>proofs</a:t>
            </a:r>
            <a:r>
              <a:rPr lang="tr-TR" sz="2000" b="1" dirty="0"/>
              <a:t> </a:t>
            </a:r>
            <a:r>
              <a:rPr lang="tr-TR" sz="2000" b="1" dirty="0" err="1"/>
              <a:t>by</a:t>
            </a:r>
            <a:r>
              <a:rPr lang="tr-TR" sz="2000" b="1" dirty="0"/>
              <a:t> </a:t>
            </a:r>
            <a:r>
              <a:rPr lang="tr-TR" sz="2000" b="1" dirty="0" err="1"/>
              <a:t>exhaustion</a:t>
            </a:r>
            <a:r>
              <a:rPr lang="tr-TR" sz="2000" b="1" dirty="0"/>
              <a:t>) </a:t>
            </a:r>
            <a:r>
              <a:rPr lang="tr-TR" sz="2000" dirty="0"/>
              <a:t>denir. </a:t>
            </a:r>
            <a:endParaRPr lang="tr-TR" sz="2000" dirty="0">
              <a:solidFill>
                <a:srgbClr val="C00000"/>
              </a:solidFill>
            </a:endParaRPr>
          </a:p>
        </p:txBody>
      </p:sp>
    </p:spTree>
    <p:extLst>
      <p:ext uri="{BB962C8B-B14F-4D97-AF65-F5344CB8AC3E}">
        <p14:creationId xmlns:p14="http://schemas.microsoft.com/office/powerpoint/2010/main" val="12018311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 Ayrıntılı İspat ve Durumlar İle İspat</a:t>
            </a:r>
            <a:endParaRPr lang="tr-TR" dirty="0">
              <a:solidFill>
                <a:srgbClr val="002060"/>
              </a:solidFill>
            </a:endParaRPr>
          </a:p>
        </p:txBody>
      </p:sp>
      <p:sp>
        <p:nvSpPr>
          <p:cNvPr id="3" name="İçerik Yer Tutucusu 2"/>
          <p:cNvSpPr>
            <a:spLocks noGrp="1"/>
          </p:cNvSpPr>
          <p:nvPr>
            <p:ph idx="1"/>
          </p:nvPr>
        </p:nvSpPr>
        <p:spPr>
          <a:xfrm>
            <a:off x="1752478" y="2043114"/>
            <a:ext cx="10018714" cy="4443412"/>
          </a:xfrm>
        </p:spPr>
        <p:txBody>
          <a:bodyPr>
            <a:normAutofit/>
          </a:bodyPr>
          <a:lstStyle/>
          <a:p>
            <a:pPr marL="0" indent="0" algn="just">
              <a:buNone/>
            </a:pPr>
            <a:r>
              <a:rPr lang="tr-TR" sz="2000" dirty="0" smtClean="0">
                <a:solidFill>
                  <a:srgbClr val="C00000"/>
                </a:solidFill>
              </a:rPr>
              <a:t>Örnek:</a:t>
            </a:r>
          </a:p>
          <a:p>
            <a:pPr marL="0" indent="0" algn="just">
              <a:buNone/>
            </a:pPr>
            <a:r>
              <a:rPr lang="tr-TR" sz="2000" i="1" dirty="0"/>
              <a:t>n ≤</a:t>
            </a:r>
            <a:r>
              <a:rPr lang="tr-TR" sz="2000" dirty="0"/>
              <a:t> 4 bir pozitif tamsayı ise (</a:t>
            </a:r>
            <a:r>
              <a:rPr lang="tr-TR" sz="2000" i="1" dirty="0"/>
              <a:t>n</a:t>
            </a:r>
            <a:r>
              <a:rPr lang="tr-TR" sz="2000" dirty="0"/>
              <a:t> + l)</a:t>
            </a:r>
            <a:r>
              <a:rPr lang="tr-TR" sz="2000" baseline="30000" dirty="0"/>
              <a:t>3</a:t>
            </a:r>
            <a:r>
              <a:rPr lang="tr-TR" sz="2000" dirty="0"/>
              <a:t> ≥ 3</a:t>
            </a:r>
            <a:r>
              <a:rPr lang="tr-TR" sz="2000" i="1" baseline="30000" dirty="0"/>
              <a:t>n</a:t>
            </a:r>
            <a:r>
              <a:rPr lang="tr-TR" sz="2000" dirty="0"/>
              <a:t> olduğunu ispatlayınız.</a:t>
            </a:r>
            <a:endParaRPr lang="tr-TR" sz="2000" dirty="0">
              <a:solidFill>
                <a:srgbClr val="C00000"/>
              </a:solidFill>
            </a:endParaRPr>
          </a:p>
          <a:p>
            <a:pPr marL="0" indent="0" algn="just">
              <a:buNone/>
            </a:pPr>
            <a:r>
              <a:rPr lang="tr-TR" sz="2000" dirty="0" smtClean="0">
                <a:solidFill>
                  <a:srgbClr val="C00000"/>
                </a:solidFill>
              </a:rPr>
              <a:t>Çözüm:</a:t>
            </a:r>
          </a:p>
          <a:p>
            <a:pPr marL="0" indent="0" algn="just">
              <a:buNone/>
            </a:pPr>
            <a:r>
              <a:rPr lang="tr-TR" sz="2000" dirty="0" smtClean="0"/>
              <a:t>“</a:t>
            </a:r>
            <a:r>
              <a:rPr lang="tr-TR" sz="2000" dirty="0"/>
              <a:t>Ayrıntılı ispat” metodunu kullanarak ispatı yapalım. Sadece </a:t>
            </a:r>
            <a:r>
              <a:rPr lang="tr-TR" sz="2000" i="1" dirty="0"/>
              <a:t>n =</a:t>
            </a:r>
            <a:r>
              <a:rPr lang="tr-TR" sz="2000" dirty="0"/>
              <a:t> 1, 2, 3 ve 4 için (</a:t>
            </a:r>
            <a:r>
              <a:rPr lang="tr-TR" sz="2000" i="1" dirty="0"/>
              <a:t>n</a:t>
            </a:r>
            <a:r>
              <a:rPr lang="tr-TR" sz="2000" dirty="0"/>
              <a:t> + 1</a:t>
            </a:r>
            <a:r>
              <a:rPr lang="tr-TR" sz="2000" dirty="0" smtClean="0"/>
              <a:t>)</a:t>
            </a:r>
            <a:r>
              <a:rPr lang="tr-TR" sz="2000" baseline="30000" dirty="0" smtClean="0"/>
              <a:t>3</a:t>
            </a:r>
            <a:r>
              <a:rPr lang="tr-TR" sz="2000" dirty="0" smtClean="0"/>
              <a:t> </a:t>
            </a:r>
            <a:r>
              <a:rPr lang="tr-TR" sz="2000" dirty="0"/>
              <a:t>≥ 3</a:t>
            </a:r>
            <a:r>
              <a:rPr lang="tr-TR" sz="2000" i="1" baseline="30000" dirty="0"/>
              <a:t>n</a:t>
            </a:r>
            <a:r>
              <a:rPr lang="tr-TR" sz="2000" dirty="0"/>
              <a:t> eşitsizliğini gerçekleştirmemiz gerekmektedir, </a:t>
            </a:r>
            <a:r>
              <a:rPr lang="tr-TR" sz="2000" i="1" dirty="0"/>
              <a:t>n =</a:t>
            </a:r>
            <a:r>
              <a:rPr lang="tr-TR" sz="2000" dirty="0"/>
              <a:t> 1 için (</a:t>
            </a:r>
            <a:r>
              <a:rPr lang="tr-TR" sz="2000" i="1" dirty="0"/>
              <a:t>n</a:t>
            </a:r>
            <a:r>
              <a:rPr lang="tr-TR" sz="2000" dirty="0"/>
              <a:t> + 1)</a:t>
            </a:r>
            <a:r>
              <a:rPr lang="tr-TR" sz="2000" baseline="30000" dirty="0"/>
              <a:t>3</a:t>
            </a:r>
            <a:r>
              <a:rPr lang="tr-TR" sz="2000" dirty="0"/>
              <a:t> = 2</a:t>
            </a:r>
            <a:r>
              <a:rPr lang="tr-TR" sz="2000" baseline="30000" dirty="0"/>
              <a:t>3</a:t>
            </a:r>
            <a:r>
              <a:rPr lang="tr-TR" sz="2000" dirty="0"/>
              <a:t> ve </a:t>
            </a:r>
            <a:r>
              <a:rPr lang="tr-TR" sz="2000" i="1" dirty="0"/>
              <a:t>3</a:t>
            </a:r>
            <a:r>
              <a:rPr lang="tr-TR" sz="2000" i="1" baseline="30000" dirty="0"/>
              <a:t>n</a:t>
            </a:r>
            <a:r>
              <a:rPr lang="tr-TR" sz="2000" dirty="0"/>
              <a:t> = 3</a:t>
            </a:r>
            <a:r>
              <a:rPr lang="tr-TR" sz="2000" baseline="30000" dirty="0"/>
              <a:t>1</a:t>
            </a:r>
            <a:r>
              <a:rPr lang="tr-TR" sz="2000" dirty="0"/>
              <a:t> = 3, </a:t>
            </a:r>
            <a:r>
              <a:rPr lang="tr-TR" sz="2000" i="1" dirty="0"/>
              <a:t>n</a:t>
            </a:r>
            <a:r>
              <a:rPr lang="tr-TR" sz="2000" dirty="0"/>
              <a:t> = 2 için (</a:t>
            </a:r>
            <a:r>
              <a:rPr lang="tr-TR" sz="2000" i="1" dirty="0"/>
              <a:t>n</a:t>
            </a:r>
            <a:r>
              <a:rPr lang="tr-TR" sz="2000" dirty="0"/>
              <a:t> + l)</a:t>
            </a:r>
            <a:r>
              <a:rPr lang="tr-TR" sz="2000" baseline="30000" dirty="0"/>
              <a:t>3</a:t>
            </a:r>
            <a:r>
              <a:rPr lang="tr-TR" sz="2000" dirty="0"/>
              <a:t> = 3</a:t>
            </a:r>
            <a:r>
              <a:rPr lang="tr-TR" sz="2000" baseline="30000" dirty="0"/>
              <a:t>3</a:t>
            </a:r>
            <a:r>
              <a:rPr lang="tr-TR" sz="2000" dirty="0"/>
              <a:t> = 27 ve 3</a:t>
            </a:r>
            <a:r>
              <a:rPr lang="tr-TR" sz="2000" i="1" baseline="30000" dirty="0"/>
              <a:t>n</a:t>
            </a:r>
            <a:r>
              <a:rPr lang="tr-TR" sz="2000" dirty="0"/>
              <a:t> = 3</a:t>
            </a:r>
            <a:r>
              <a:rPr lang="tr-TR" sz="2000" baseline="30000" dirty="0"/>
              <a:t>2</a:t>
            </a:r>
            <a:r>
              <a:rPr lang="tr-TR" sz="2000" dirty="0"/>
              <a:t> = 9, </a:t>
            </a:r>
            <a:r>
              <a:rPr lang="tr-TR" sz="2000" i="1" dirty="0"/>
              <a:t>n</a:t>
            </a:r>
            <a:r>
              <a:rPr lang="tr-TR" sz="2000" dirty="0"/>
              <a:t> = 3 için (</a:t>
            </a:r>
            <a:r>
              <a:rPr lang="tr-TR" sz="2000" i="1" dirty="0"/>
              <a:t>n</a:t>
            </a:r>
            <a:r>
              <a:rPr lang="tr-TR" sz="2000" dirty="0"/>
              <a:t> + l)</a:t>
            </a:r>
            <a:r>
              <a:rPr lang="tr-TR" sz="2000" baseline="30000" dirty="0"/>
              <a:t>3</a:t>
            </a:r>
            <a:r>
              <a:rPr lang="tr-TR" sz="2000" dirty="0"/>
              <a:t> = 4</a:t>
            </a:r>
            <a:r>
              <a:rPr lang="tr-TR" sz="2000" baseline="30000" dirty="0"/>
              <a:t>3</a:t>
            </a:r>
            <a:r>
              <a:rPr lang="tr-TR" sz="2000" dirty="0"/>
              <a:t> = 64 ve 3</a:t>
            </a:r>
            <a:r>
              <a:rPr lang="tr-TR" sz="2000" i="1" baseline="30000" dirty="0"/>
              <a:t>n</a:t>
            </a:r>
            <a:r>
              <a:rPr lang="tr-TR" sz="2000" dirty="0"/>
              <a:t> = 3</a:t>
            </a:r>
            <a:r>
              <a:rPr lang="tr-TR" sz="2000" baseline="30000" dirty="0"/>
              <a:t>3</a:t>
            </a:r>
            <a:r>
              <a:rPr lang="tr-TR" sz="2000" dirty="0"/>
              <a:t> = 27 ve </a:t>
            </a:r>
            <a:r>
              <a:rPr lang="tr-TR" sz="2000" i="1" dirty="0"/>
              <a:t>n</a:t>
            </a:r>
            <a:r>
              <a:rPr lang="tr-TR" sz="2000" dirty="0"/>
              <a:t> = 4 için (</a:t>
            </a:r>
            <a:r>
              <a:rPr lang="tr-TR" sz="2000" i="1" dirty="0"/>
              <a:t>n</a:t>
            </a:r>
            <a:r>
              <a:rPr lang="tr-TR" sz="2000" dirty="0"/>
              <a:t> + l)</a:t>
            </a:r>
            <a:r>
              <a:rPr lang="tr-TR" sz="2000" baseline="30000" dirty="0"/>
              <a:t>3</a:t>
            </a:r>
            <a:r>
              <a:rPr lang="tr-TR" sz="2000" dirty="0"/>
              <a:t> = 5</a:t>
            </a:r>
            <a:r>
              <a:rPr lang="tr-TR" sz="2000" baseline="30000" dirty="0"/>
              <a:t>3</a:t>
            </a:r>
            <a:r>
              <a:rPr lang="tr-TR" sz="2000" dirty="0"/>
              <a:t> = 125 ve 3</a:t>
            </a:r>
            <a:r>
              <a:rPr lang="tr-TR" sz="2000" i="1" baseline="30000" dirty="0"/>
              <a:t>n</a:t>
            </a:r>
            <a:r>
              <a:rPr lang="tr-TR" sz="2000" dirty="0"/>
              <a:t> = 3</a:t>
            </a:r>
            <a:r>
              <a:rPr lang="tr-TR" sz="2000" baseline="30000" dirty="0"/>
              <a:t>4</a:t>
            </a:r>
            <a:r>
              <a:rPr lang="tr-TR" sz="2000" dirty="0"/>
              <a:t> = 81 </a:t>
            </a:r>
            <a:r>
              <a:rPr lang="tr-TR" sz="2000" dirty="0" err="1"/>
              <a:t>dir</a:t>
            </a:r>
            <a:r>
              <a:rPr lang="tr-TR" sz="2000" dirty="0"/>
              <a:t>. Bu dört durumun her birisinde (</a:t>
            </a:r>
            <a:r>
              <a:rPr lang="tr-TR" sz="2000" i="1" dirty="0"/>
              <a:t>n </a:t>
            </a:r>
            <a:r>
              <a:rPr lang="tr-TR" sz="2000" dirty="0"/>
              <a:t>+ l)</a:t>
            </a:r>
            <a:r>
              <a:rPr lang="tr-TR" sz="2000" baseline="30000" dirty="0"/>
              <a:t>3</a:t>
            </a:r>
            <a:r>
              <a:rPr lang="tr-TR" sz="2000" dirty="0"/>
              <a:t> ≥ 3</a:t>
            </a:r>
            <a:r>
              <a:rPr lang="tr-TR" sz="2000" i="1" baseline="30000" dirty="0"/>
              <a:t>n</a:t>
            </a:r>
            <a:r>
              <a:rPr lang="tr-TR" sz="2000" dirty="0"/>
              <a:t> olduğunu görürüz, </a:t>
            </a:r>
            <a:r>
              <a:rPr lang="tr-TR" sz="2000" i="1" dirty="0"/>
              <a:t>n</a:t>
            </a:r>
            <a:r>
              <a:rPr lang="tr-TR" sz="2000" dirty="0"/>
              <a:t> bir tamsayı olmak üzere </a:t>
            </a:r>
            <a:r>
              <a:rPr lang="tr-TR" sz="2000" i="1" dirty="0"/>
              <a:t>n ≤</a:t>
            </a:r>
            <a:r>
              <a:rPr lang="tr-TR" sz="2000" dirty="0"/>
              <a:t> 4 için (</a:t>
            </a:r>
            <a:r>
              <a:rPr lang="tr-TR" sz="2000" i="1" dirty="0"/>
              <a:t>n</a:t>
            </a:r>
            <a:r>
              <a:rPr lang="tr-TR" sz="2000" dirty="0"/>
              <a:t> + l)</a:t>
            </a:r>
            <a:r>
              <a:rPr lang="tr-TR" sz="2000" baseline="30000" dirty="0"/>
              <a:t>3</a:t>
            </a:r>
            <a:r>
              <a:rPr lang="tr-TR" sz="2000" dirty="0"/>
              <a:t> ≥ 3</a:t>
            </a:r>
            <a:r>
              <a:rPr lang="tr-TR" sz="2000" i="1" baseline="30000" dirty="0"/>
              <a:t>n</a:t>
            </a:r>
            <a:r>
              <a:rPr lang="tr-TR" sz="2000" dirty="0"/>
              <a:t> eşitsizliğini ispatlamak için “Ayrıntılı ispat” metodunu kullandık.</a:t>
            </a:r>
            <a:endParaRPr lang="tr-TR" sz="2000" dirty="0">
              <a:solidFill>
                <a:srgbClr val="C00000"/>
              </a:solidFill>
            </a:endParaRPr>
          </a:p>
        </p:txBody>
      </p:sp>
    </p:spTree>
    <p:extLst>
      <p:ext uri="{BB962C8B-B14F-4D97-AF65-F5344CB8AC3E}">
        <p14:creationId xmlns:p14="http://schemas.microsoft.com/office/powerpoint/2010/main" val="402909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 Ayrıntılı İspat ve Durumlar İle İspat</a:t>
            </a:r>
            <a:endParaRPr lang="tr-TR" dirty="0">
              <a:solidFill>
                <a:srgbClr val="002060"/>
              </a:solidFill>
            </a:endParaRPr>
          </a:p>
        </p:txBody>
      </p:sp>
      <p:sp>
        <p:nvSpPr>
          <p:cNvPr id="3" name="İçerik Yer Tutucusu 2"/>
          <p:cNvSpPr>
            <a:spLocks noGrp="1"/>
          </p:cNvSpPr>
          <p:nvPr>
            <p:ph idx="1"/>
          </p:nvPr>
        </p:nvSpPr>
        <p:spPr>
          <a:xfrm>
            <a:off x="1752478" y="2043114"/>
            <a:ext cx="10018714" cy="4443412"/>
          </a:xfrm>
        </p:spPr>
        <p:txBody>
          <a:bodyPr>
            <a:normAutofit/>
          </a:bodyPr>
          <a:lstStyle/>
          <a:p>
            <a:pPr marL="0" indent="0" algn="just">
              <a:buNone/>
            </a:pPr>
            <a:r>
              <a:rPr lang="tr-TR" sz="2000" dirty="0" smtClean="0">
                <a:solidFill>
                  <a:srgbClr val="C00000"/>
                </a:solidFill>
              </a:rPr>
              <a:t>Örnek:</a:t>
            </a:r>
          </a:p>
          <a:p>
            <a:pPr marL="0" indent="0" algn="just">
              <a:buNone/>
            </a:pPr>
            <a:r>
              <a:rPr lang="tr-TR" sz="2000" dirty="0"/>
              <a:t>Eğer </a:t>
            </a:r>
            <a:r>
              <a:rPr lang="tr-TR" sz="2000" i="1" dirty="0"/>
              <a:t>x</a:t>
            </a:r>
            <a:r>
              <a:rPr lang="tr-TR" sz="2000" dirty="0"/>
              <a:t> ve </a:t>
            </a:r>
            <a:r>
              <a:rPr lang="tr-TR" sz="2000" i="1" dirty="0"/>
              <a:t>y</a:t>
            </a:r>
            <a:r>
              <a:rPr lang="tr-TR" sz="2000" dirty="0"/>
              <a:t> tamsayıları için hem </a:t>
            </a:r>
            <a:r>
              <a:rPr lang="tr-TR" sz="2000" i="1" dirty="0" err="1"/>
              <a:t>xy</a:t>
            </a:r>
            <a:r>
              <a:rPr lang="tr-TR" sz="2000" dirty="0"/>
              <a:t> hem de </a:t>
            </a:r>
            <a:r>
              <a:rPr lang="tr-TR" sz="2000" i="1" dirty="0"/>
              <a:t>x </a:t>
            </a:r>
            <a:r>
              <a:rPr lang="tr-TR" sz="2000" dirty="0"/>
              <a:t>+ </a:t>
            </a:r>
            <a:r>
              <a:rPr lang="tr-TR" sz="2000" i="1" dirty="0"/>
              <a:t>y</a:t>
            </a:r>
            <a:r>
              <a:rPr lang="tr-TR" sz="2000" dirty="0"/>
              <a:t> çift ise </a:t>
            </a:r>
            <a:r>
              <a:rPr lang="tr-TR" sz="2000" i="1" dirty="0"/>
              <a:t>x</a:t>
            </a:r>
            <a:r>
              <a:rPr lang="tr-TR" sz="2000" cap="small" dirty="0"/>
              <a:t> </a:t>
            </a:r>
            <a:r>
              <a:rPr lang="tr-TR" sz="2000" dirty="0"/>
              <a:t>de </a:t>
            </a:r>
            <a:r>
              <a:rPr lang="tr-TR" sz="2000" i="1" dirty="0"/>
              <a:t>y</a:t>
            </a:r>
            <a:r>
              <a:rPr lang="tr-TR" sz="2000" dirty="0"/>
              <a:t> de çifttir. İspatlayınız.</a:t>
            </a:r>
          </a:p>
          <a:p>
            <a:pPr marL="0" indent="0" algn="just">
              <a:buNone/>
            </a:pPr>
            <a:r>
              <a:rPr lang="tr-TR" sz="2000" dirty="0" smtClean="0">
                <a:solidFill>
                  <a:srgbClr val="C00000"/>
                </a:solidFill>
              </a:rPr>
              <a:t>Çözüm:</a:t>
            </a:r>
          </a:p>
          <a:p>
            <a:pPr marL="0" indent="0" algn="just">
              <a:buNone/>
            </a:pPr>
            <a:r>
              <a:rPr lang="tr-TR" sz="2000" dirty="0"/>
              <a:t>Olmayana ergi metodu, genelliği bozmaksızın kavramı ve </a:t>
            </a:r>
            <a:r>
              <a:rPr lang="tr-TR" sz="2000" b="1" dirty="0"/>
              <a:t>durumlar ile ispatı </a:t>
            </a:r>
            <a:r>
              <a:rPr lang="tr-TR" sz="2000" dirty="0" smtClean="0"/>
              <a:t>kullanacağız</a:t>
            </a:r>
            <a:r>
              <a:rPr lang="tr-TR" sz="2000" dirty="0"/>
              <a:t>. İlk olarak </a:t>
            </a:r>
            <a:r>
              <a:rPr lang="tr-TR" sz="2000" i="1" dirty="0"/>
              <a:t>x</a:t>
            </a:r>
            <a:r>
              <a:rPr lang="tr-TR" sz="2000" dirty="0"/>
              <a:t> ve y’nin her ikisinin de çift olmadığını kabul edelim. Yani </a:t>
            </a:r>
            <a:r>
              <a:rPr lang="tr-TR" sz="2000" i="1" dirty="0"/>
              <a:t>x</a:t>
            </a:r>
            <a:r>
              <a:rPr lang="tr-TR" sz="2000" cap="small" dirty="0"/>
              <a:t> </a:t>
            </a:r>
            <a:r>
              <a:rPr lang="tr-TR" sz="2000" dirty="0"/>
              <a:t>tek veya </a:t>
            </a:r>
            <a:r>
              <a:rPr lang="tr-TR" sz="2000" i="1" dirty="0"/>
              <a:t>y</a:t>
            </a:r>
            <a:r>
              <a:rPr lang="tr-TR" sz="2000" dirty="0"/>
              <a:t> tek (veya her ikisi de) olsun. Genelliği bozmaksızın </a:t>
            </a:r>
            <a:r>
              <a:rPr lang="tr-TR" sz="2000" i="1" dirty="0"/>
              <a:t>x </a:t>
            </a:r>
            <a:r>
              <a:rPr lang="tr-TR" sz="2000" dirty="0"/>
              <a:t>in tek olduğunu kabul edelim. Bu durum­da bir </a:t>
            </a:r>
            <a:r>
              <a:rPr lang="tr-TR" sz="2000" i="1" dirty="0"/>
              <a:t>m</a:t>
            </a:r>
            <a:r>
              <a:rPr lang="tr-TR" sz="2000" dirty="0"/>
              <a:t> tamsayısı değeri için </a:t>
            </a:r>
            <a:r>
              <a:rPr lang="tr-TR" sz="2000" i="1" dirty="0"/>
              <a:t>x</a:t>
            </a:r>
            <a:r>
              <a:rPr lang="tr-TR" sz="2000" dirty="0"/>
              <a:t> = 2</a:t>
            </a:r>
            <a:r>
              <a:rPr lang="tr-TR" sz="2000" i="1" dirty="0"/>
              <a:t>m</a:t>
            </a:r>
            <a:r>
              <a:rPr lang="tr-TR" sz="2000" dirty="0"/>
              <a:t> + 1 yazılabilir.</a:t>
            </a:r>
            <a:endParaRPr lang="tr-TR" sz="2000" dirty="0">
              <a:solidFill>
                <a:srgbClr val="C00000"/>
              </a:solidFill>
            </a:endParaRPr>
          </a:p>
        </p:txBody>
      </p:sp>
    </p:spTree>
    <p:extLst>
      <p:ext uri="{BB962C8B-B14F-4D97-AF65-F5344CB8AC3E}">
        <p14:creationId xmlns:p14="http://schemas.microsoft.com/office/powerpoint/2010/main" val="232277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 Ayrıntılı İspat ve Durumlar İle İspat</a:t>
            </a:r>
            <a:endParaRPr lang="tr-TR" dirty="0">
              <a:solidFill>
                <a:srgbClr val="002060"/>
              </a:solidFill>
            </a:endParaRPr>
          </a:p>
        </p:txBody>
      </p:sp>
      <p:sp>
        <p:nvSpPr>
          <p:cNvPr id="3" name="İçerik Yer Tutucusu 2"/>
          <p:cNvSpPr>
            <a:spLocks noGrp="1"/>
          </p:cNvSpPr>
          <p:nvPr>
            <p:ph idx="1"/>
          </p:nvPr>
        </p:nvSpPr>
        <p:spPr>
          <a:xfrm>
            <a:off x="1752478" y="2043114"/>
            <a:ext cx="10018714" cy="4443412"/>
          </a:xfrm>
        </p:spPr>
        <p:txBody>
          <a:bodyPr>
            <a:normAutofit/>
          </a:bodyPr>
          <a:lstStyle/>
          <a:p>
            <a:pPr marL="0" indent="0" algn="just">
              <a:buNone/>
            </a:pPr>
            <a:r>
              <a:rPr lang="tr-TR" sz="2000" dirty="0" smtClean="0">
                <a:solidFill>
                  <a:srgbClr val="C00000"/>
                </a:solidFill>
              </a:rPr>
              <a:t>Çözümün devamı:</a:t>
            </a:r>
          </a:p>
          <a:p>
            <a:pPr marL="0" indent="0" algn="just">
              <a:buNone/>
            </a:pPr>
            <a:r>
              <a:rPr lang="tr-TR" sz="2000" dirty="0" smtClean="0"/>
              <a:t>İspatı </a:t>
            </a:r>
            <a:r>
              <a:rPr lang="tr-TR" sz="2000" dirty="0"/>
              <a:t>tamamlamak için </a:t>
            </a:r>
            <a:r>
              <a:rPr lang="tr-TR" sz="2000" i="1" dirty="0" err="1"/>
              <a:t>xy</a:t>
            </a:r>
            <a:r>
              <a:rPr lang="tr-TR" sz="2000" dirty="0" err="1"/>
              <a:t>’nin</a:t>
            </a:r>
            <a:r>
              <a:rPr lang="tr-TR" sz="2000" dirty="0"/>
              <a:t> tek veya </a:t>
            </a:r>
            <a:r>
              <a:rPr lang="tr-TR" sz="2000" i="1" dirty="0"/>
              <a:t>x</a:t>
            </a:r>
            <a:r>
              <a:rPr lang="tr-TR" sz="2000" dirty="0"/>
              <a:t> + </a:t>
            </a:r>
            <a:r>
              <a:rPr lang="tr-TR" sz="2000" i="1" dirty="0"/>
              <a:t>y</a:t>
            </a:r>
            <a:r>
              <a:rPr lang="tr-TR" sz="2000" dirty="0"/>
              <a:t>’nin tek olduğunu göstermemiz gerekir. İki durumu göz önüne alalım:</a:t>
            </a:r>
          </a:p>
          <a:p>
            <a:pPr marL="0" indent="0" algn="just">
              <a:buNone/>
            </a:pPr>
            <a:r>
              <a:rPr lang="tr-TR" sz="2000" dirty="0"/>
              <a:t>(</a:t>
            </a:r>
            <a:r>
              <a:rPr lang="tr-TR" sz="2000" i="1" dirty="0"/>
              <a:t>i</a:t>
            </a:r>
            <a:r>
              <a:rPr lang="tr-TR" sz="2000" dirty="0"/>
              <a:t>)</a:t>
            </a:r>
            <a:r>
              <a:rPr lang="tr-TR" sz="2000" i="1" dirty="0"/>
              <a:t>y</a:t>
            </a:r>
            <a:r>
              <a:rPr lang="tr-TR" sz="2000" dirty="0"/>
              <a:t> çift ve (</a:t>
            </a:r>
            <a:r>
              <a:rPr lang="tr-TR" sz="2000" i="1" dirty="0"/>
              <a:t>ii</a:t>
            </a:r>
            <a:r>
              <a:rPr lang="tr-TR" sz="2000" dirty="0"/>
              <a:t>)</a:t>
            </a:r>
            <a:r>
              <a:rPr lang="tr-TR" sz="2000" i="1" dirty="0"/>
              <a:t>y</a:t>
            </a:r>
            <a:r>
              <a:rPr lang="tr-TR" sz="2000" dirty="0"/>
              <a:t> tek.</a:t>
            </a:r>
          </a:p>
          <a:p>
            <a:pPr marL="0" indent="0" algn="just">
              <a:buNone/>
            </a:pPr>
            <a:r>
              <a:rPr lang="tr-TR" sz="2000" dirty="0"/>
              <a:t>(</a:t>
            </a:r>
            <a:r>
              <a:rPr lang="tr-TR" sz="2000" i="1" dirty="0"/>
              <a:t>i</a:t>
            </a:r>
            <a:r>
              <a:rPr lang="tr-TR" sz="2000" dirty="0"/>
              <a:t>) durumunda </a:t>
            </a:r>
            <a:r>
              <a:rPr lang="tr-TR" sz="2000" i="1" dirty="0"/>
              <a:t>n</a:t>
            </a:r>
            <a:r>
              <a:rPr lang="tr-TR" sz="2000" dirty="0"/>
              <a:t> tamsayısı için y == 2</a:t>
            </a:r>
            <a:r>
              <a:rPr lang="tr-TR" sz="2000" i="1" dirty="0"/>
              <a:t>n</a:t>
            </a:r>
            <a:r>
              <a:rPr lang="tr-TR" sz="2000" dirty="0"/>
              <a:t> yazılabilir. Böylece </a:t>
            </a:r>
            <a:r>
              <a:rPr lang="tr-TR" sz="2000" i="1" dirty="0"/>
              <a:t>x</a:t>
            </a:r>
            <a:r>
              <a:rPr lang="tr-TR" sz="2000" cap="small" dirty="0"/>
              <a:t> </a:t>
            </a:r>
            <a:r>
              <a:rPr lang="tr-TR" sz="2000" dirty="0"/>
              <a:t>+ </a:t>
            </a:r>
            <a:r>
              <a:rPr lang="tr-TR" sz="2000" i="1" dirty="0"/>
              <a:t>y</a:t>
            </a:r>
            <a:r>
              <a:rPr lang="tr-TR" sz="2000" dirty="0"/>
              <a:t> = (2</a:t>
            </a:r>
            <a:r>
              <a:rPr lang="tr-TR" sz="2000" i="1" dirty="0"/>
              <a:t>m</a:t>
            </a:r>
            <a:r>
              <a:rPr lang="tr-TR" sz="2000" dirty="0"/>
              <a:t> + 1) + 2</a:t>
            </a:r>
            <a:r>
              <a:rPr lang="tr-TR" sz="2000" i="1" dirty="0"/>
              <a:t>n = 2(m </a:t>
            </a:r>
            <a:r>
              <a:rPr lang="tr-TR" sz="2000" dirty="0"/>
              <a:t>+ </a:t>
            </a:r>
            <a:r>
              <a:rPr lang="tr-TR" sz="2000" i="1" dirty="0"/>
              <a:t>n)</a:t>
            </a:r>
            <a:r>
              <a:rPr lang="tr-TR" sz="2000" b="1" dirty="0"/>
              <a:t> </a:t>
            </a:r>
            <a:r>
              <a:rPr lang="tr-TR" sz="2000" dirty="0"/>
              <a:t>+ 1 tektir.</a:t>
            </a:r>
          </a:p>
          <a:p>
            <a:pPr marL="0" indent="0" algn="just">
              <a:buNone/>
            </a:pPr>
            <a:r>
              <a:rPr lang="tr-TR" sz="2000" dirty="0"/>
              <a:t>(</a:t>
            </a:r>
            <a:r>
              <a:rPr lang="tr-TR" sz="2000" i="1" dirty="0"/>
              <a:t>ii</a:t>
            </a:r>
            <a:r>
              <a:rPr lang="tr-TR" sz="2000" dirty="0"/>
              <a:t>) durumunda </a:t>
            </a:r>
            <a:r>
              <a:rPr lang="tr-TR" sz="2000" i="1" dirty="0"/>
              <a:t>n</a:t>
            </a:r>
            <a:r>
              <a:rPr lang="tr-TR" sz="2000" b="1" dirty="0"/>
              <a:t> </a:t>
            </a:r>
            <a:r>
              <a:rPr lang="tr-TR" sz="2000" dirty="0"/>
              <a:t>tamsayısı için </a:t>
            </a:r>
            <a:r>
              <a:rPr lang="tr-TR" sz="2000" i="1" dirty="0"/>
              <a:t>y</a:t>
            </a:r>
            <a:r>
              <a:rPr lang="tr-TR" sz="2000" dirty="0"/>
              <a:t> = </a:t>
            </a:r>
            <a:r>
              <a:rPr lang="tr-TR" sz="2000" i="1" dirty="0"/>
              <a:t>2n</a:t>
            </a:r>
            <a:r>
              <a:rPr lang="tr-TR" sz="2000" b="1" dirty="0"/>
              <a:t> </a:t>
            </a:r>
            <a:r>
              <a:rPr lang="tr-TR" sz="2000" dirty="0"/>
              <a:t>+ l’dir. </a:t>
            </a:r>
            <a:r>
              <a:rPr lang="tr-TR" sz="2000" i="1" dirty="0" err="1"/>
              <a:t>xy</a:t>
            </a:r>
            <a:r>
              <a:rPr lang="tr-TR" sz="2000" i="1" dirty="0"/>
              <a:t> = (2m</a:t>
            </a:r>
            <a:r>
              <a:rPr lang="tr-TR" sz="2000" b="1" dirty="0"/>
              <a:t> </a:t>
            </a:r>
            <a:r>
              <a:rPr lang="tr-TR" sz="2000" dirty="0"/>
              <a:t>+ 1)(2</a:t>
            </a:r>
            <a:r>
              <a:rPr lang="tr-TR" sz="2000" i="1" dirty="0"/>
              <a:t>n</a:t>
            </a:r>
            <a:r>
              <a:rPr lang="tr-TR" sz="2000" b="1" dirty="0"/>
              <a:t> </a:t>
            </a:r>
            <a:r>
              <a:rPr lang="tr-TR" sz="2000" dirty="0"/>
              <a:t>+ 1) = 4</a:t>
            </a:r>
            <a:r>
              <a:rPr lang="tr-TR" sz="2000" i="1" dirty="0"/>
              <a:t>mn</a:t>
            </a:r>
            <a:r>
              <a:rPr lang="tr-TR" sz="2000" b="1" dirty="0"/>
              <a:t> </a:t>
            </a:r>
            <a:r>
              <a:rPr lang="tr-TR" sz="2000" dirty="0"/>
              <a:t>+ </a:t>
            </a:r>
            <a:r>
              <a:rPr lang="tr-TR" sz="2000" i="1" dirty="0"/>
              <a:t>2m</a:t>
            </a:r>
            <a:r>
              <a:rPr lang="tr-TR" sz="2000" b="1" dirty="0"/>
              <a:t> </a:t>
            </a:r>
            <a:r>
              <a:rPr lang="tr-TR" sz="2000" dirty="0"/>
              <a:t>+ </a:t>
            </a:r>
            <a:r>
              <a:rPr lang="tr-TR" sz="2000" i="1" dirty="0"/>
              <a:t>2n</a:t>
            </a:r>
            <a:r>
              <a:rPr lang="tr-TR" sz="2000" b="1" dirty="0"/>
              <a:t> </a:t>
            </a:r>
            <a:r>
              <a:rPr lang="tr-TR" sz="2000" dirty="0"/>
              <a:t>+ 1 = 2(2</a:t>
            </a:r>
            <a:r>
              <a:rPr lang="tr-TR" sz="2000" i="1" dirty="0"/>
              <a:t>mn</a:t>
            </a:r>
            <a:r>
              <a:rPr lang="tr-TR" sz="2000" b="1" dirty="0"/>
              <a:t> </a:t>
            </a:r>
            <a:r>
              <a:rPr lang="tr-TR" sz="2000" dirty="0"/>
              <a:t>+ </a:t>
            </a:r>
            <a:r>
              <a:rPr lang="tr-TR" sz="2000" i="1" dirty="0"/>
              <a:t>m</a:t>
            </a:r>
            <a:r>
              <a:rPr lang="tr-TR" sz="2000" b="1" dirty="0"/>
              <a:t> </a:t>
            </a:r>
            <a:r>
              <a:rPr lang="tr-TR" sz="2000" dirty="0"/>
              <a:t>+ </a:t>
            </a:r>
            <a:r>
              <a:rPr lang="tr-TR" sz="2000" i="1" dirty="0"/>
              <a:t>n)</a:t>
            </a:r>
            <a:r>
              <a:rPr lang="tr-TR" sz="2000" b="1" dirty="0"/>
              <a:t> </a:t>
            </a:r>
            <a:r>
              <a:rPr lang="tr-TR" sz="2000" dirty="0"/>
              <a:t>+ 1 tektir. Bu da çelişki olup, olmayana ergi yöntemi ile ispat tamamlanır. (İspatın içinde “genelliği bozmaksızın” tabirinin kullanımının haklılığına dik­kat ediniz. Çünkü </a:t>
            </a:r>
            <a:r>
              <a:rPr lang="tr-TR" sz="2000" i="1" dirty="0"/>
              <a:t>y</a:t>
            </a:r>
            <a:r>
              <a:rPr lang="tr-TR" sz="2000" dirty="0"/>
              <a:t>’nin tek olması durumunda ispat x ve y’nin rollerinin karşılıklı olarak değişmesiyle kolaylıkla yapılabilir.)</a:t>
            </a:r>
            <a:endParaRPr lang="tr-TR" sz="2000" dirty="0" smtClean="0">
              <a:solidFill>
                <a:srgbClr val="C00000"/>
              </a:solidFill>
            </a:endParaRPr>
          </a:p>
        </p:txBody>
      </p:sp>
    </p:spTree>
    <p:extLst>
      <p:ext uri="{BB962C8B-B14F-4D97-AF65-F5344CB8AC3E}">
        <p14:creationId xmlns:p14="http://schemas.microsoft.com/office/powerpoint/2010/main" val="347397618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a:t>
            </a:r>
            <a:r>
              <a:rPr lang="tr-TR" sz="4400" dirty="0" smtClean="0">
                <a:solidFill>
                  <a:srgbClr val="002060"/>
                </a:solidFill>
              </a:rPr>
              <a:t>– Varlık İspatları</a:t>
            </a:r>
            <a:endParaRPr lang="tr-TR" dirty="0">
              <a:solidFill>
                <a:srgbClr val="002060"/>
              </a:solidFill>
            </a:endParaRPr>
          </a:p>
        </p:txBody>
      </p:sp>
      <p:sp>
        <p:nvSpPr>
          <p:cNvPr id="3" name="İçerik Yer Tutucusu 2"/>
          <p:cNvSpPr>
            <a:spLocks noGrp="1"/>
          </p:cNvSpPr>
          <p:nvPr>
            <p:ph idx="1"/>
          </p:nvPr>
        </p:nvSpPr>
        <p:spPr>
          <a:xfrm>
            <a:off x="1709615" y="1914526"/>
            <a:ext cx="10018714" cy="3214687"/>
          </a:xfrm>
        </p:spPr>
        <p:txBody>
          <a:bodyPr>
            <a:normAutofit/>
          </a:bodyPr>
          <a:lstStyle/>
          <a:p>
            <a:pPr marL="0" indent="0" algn="just">
              <a:buNone/>
            </a:pPr>
            <a:r>
              <a:rPr lang="tr-TR" sz="2000" dirty="0"/>
              <a:t>Birçok teorem belli tipte nesnelerin varlığı </a:t>
            </a:r>
            <a:r>
              <a:rPr lang="tr-TR" sz="2000" dirty="0" err="1"/>
              <a:t>kabuludür</a:t>
            </a:r>
            <a:r>
              <a:rPr lang="tr-TR" sz="2000" dirty="0"/>
              <a:t>. Bu tip bir teorem </a:t>
            </a:r>
            <a:r>
              <a:rPr lang="tr-TR" sz="2000" i="1" dirty="0"/>
              <a:t>P</a:t>
            </a:r>
            <a:r>
              <a:rPr lang="tr-TR" sz="2000" dirty="0"/>
              <a:t> bir hüküm olmak üzere </a:t>
            </a:r>
            <a:r>
              <a:rPr lang="tr-TR" sz="2000" dirty="0" err="1"/>
              <a:t>Ǝ</a:t>
            </a:r>
            <a:r>
              <a:rPr lang="tr-TR" sz="2000" i="1" dirty="0" err="1"/>
              <a:t>x</a:t>
            </a:r>
            <a:r>
              <a:rPr lang="tr-TR" sz="2000" i="1" dirty="0"/>
              <a:t> P(x)</a:t>
            </a:r>
            <a:r>
              <a:rPr lang="tr-TR" sz="2000" dirty="0"/>
              <a:t> formu bir önermedir. </a:t>
            </a:r>
            <a:r>
              <a:rPr lang="tr-TR" sz="2000" dirty="0" err="1"/>
              <a:t>Ǝ</a:t>
            </a:r>
            <a:r>
              <a:rPr lang="tr-TR" sz="2000" i="1" dirty="0" err="1"/>
              <a:t>x</a:t>
            </a:r>
            <a:r>
              <a:rPr lang="tr-TR" sz="2000" i="1" dirty="0"/>
              <a:t> P(x)</a:t>
            </a:r>
            <a:r>
              <a:rPr lang="tr-TR" sz="2000" dirty="0"/>
              <a:t> şeklinde bir önermenin ispatı varlık ispatı olarak adlandırılır. Bu tipteki bir teoremin birçok ispat yolu vardır. </a:t>
            </a:r>
            <a:endParaRPr lang="tr-TR" sz="2000" dirty="0" smtClean="0"/>
          </a:p>
          <a:p>
            <a:pPr marL="0" indent="0" algn="just">
              <a:buNone/>
            </a:pPr>
            <a:r>
              <a:rPr lang="tr-TR" sz="2000" dirty="0" smtClean="0"/>
              <a:t>Bazen </a:t>
            </a:r>
            <a:r>
              <a:rPr lang="tr-TR" sz="2000" dirty="0" err="1"/>
              <a:t>Ǝ</a:t>
            </a:r>
            <a:r>
              <a:rPr lang="tr-TR" sz="2000" i="1" dirty="0" err="1"/>
              <a:t>x</a:t>
            </a:r>
            <a:r>
              <a:rPr lang="tr-TR" sz="2000" i="1" dirty="0"/>
              <a:t> P(x</a:t>
            </a:r>
            <a:r>
              <a:rPr lang="tr-TR" sz="2000" dirty="0"/>
              <a:t>) in bir varlık ispatı, </a:t>
            </a:r>
            <a:r>
              <a:rPr lang="tr-TR" sz="2000" i="1" dirty="0"/>
              <a:t>P</a:t>
            </a:r>
            <a:r>
              <a:rPr lang="tr-TR" sz="2000" dirty="0"/>
              <a:t>(</a:t>
            </a:r>
            <a:r>
              <a:rPr lang="tr-TR" sz="2000" i="1" dirty="0"/>
              <a:t>a</a:t>
            </a:r>
            <a:r>
              <a:rPr lang="tr-TR" sz="2000" dirty="0"/>
              <a:t>)</a:t>
            </a:r>
            <a:r>
              <a:rPr lang="tr-TR" sz="2000" i="1" dirty="0"/>
              <a:t> </a:t>
            </a:r>
            <a:r>
              <a:rPr lang="tr-TR" sz="2000" dirty="0"/>
              <a:t>doğru olacak şekilde </a:t>
            </a:r>
            <a:r>
              <a:rPr lang="tr-TR" sz="2000" b="1" dirty="0"/>
              <a:t>tanık (</a:t>
            </a:r>
            <a:r>
              <a:rPr lang="tr-TR" sz="2000" b="1" dirty="0" err="1"/>
              <a:t>witness</a:t>
            </a:r>
            <a:r>
              <a:rPr lang="tr-TR" sz="2000" b="1" dirty="0"/>
              <a:t>) </a:t>
            </a:r>
            <a:r>
              <a:rPr lang="tr-TR" sz="2000" dirty="0"/>
              <a:t>eleman olarak adlandırılan bir </a:t>
            </a:r>
            <a:r>
              <a:rPr lang="tr-TR" sz="2000" i="1" dirty="0"/>
              <a:t>a</a:t>
            </a:r>
            <a:r>
              <a:rPr lang="tr-TR" sz="2000" dirty="0"/>
              <a:t> bulunarak verilebilir. Bu tipteki varlık ispatı, </a:t>
            </a:r>
            <a:r>
              <a:rPr lang="tr-TR" sz="2000" b="1" dirty="0"/>
              <a:t>yapıcı (</a:t>
            </a:r>
            <a:r>
              <a:rPr lang="tr-TR" sz="2000" b="1" dirty="0" err="1"/>
              <a:t>constructive</a:t>
            </a:r>
            <a:r>
              <a:rPr lang="tr-TR" sz="2000" b="1" dirty="0"/>
              <a:t>) </a:t>
            </a:r>
            <a:r>
              <a:rPr lang="tr-TR" sz="2000" dirty="0"/>
              <a:t>olarak adlandırılır. Aynı zamanda yapıcı olmayan </a:t>
            </a:r>
            <a:r>
              <a:rPr lang="tr-TR" sz="2000" b="1" dirty="0"/>
              <a:t>(</a:t>
            </a:r>
            <a:r>
              <a:rPr lang="tr-TR" sz="2000" b="1" dirty="0" err="1"/>
              <a:t>nonconstructive</a:t>
            </a:r>
            <a:r>
              <a:rPr lang="tr-TR" sz="2000" b="1" dirty="0"/>
              <a:t>) </a:t>
            </a:r>
            <a:r>
              <a:rPr lang="tr-TR" sz="2000" dirty="0"/>
              <a:t>bir varlık ispatı vermek de </a:t>
            </a:r>
            <a:r>
              <a:rPr lang="tr-TR" sz="2000" dirty="0" smtClean="0"/>
              <a:t>mümkündür.</a:t>
            </a:r>
            <a:endParaRPr lang="tr-TR" sz="2000" dirty="0">
              <a:solidFill>
                <a:srgbClr val="C00000"/>
              </a:solidFill>
            </a:endParaRPr>
          </a:p>
        </p:txBody>
      </p:sp>
    </p:spTree>
    <p:extLst>
      <p:ext uri="{BB962C8B-B14F-4D97-AF65-F5344CB8AC3E}">
        <p14:creationId xmlns:p14="http://schemas.microsoft.com/office/powerpoint/2010/main" val="260632045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a:t>
            </a:r>
            <a:r>
              <a:rPr lang="tr-TR" sz="4400" dirty="0" smtClean="0">
                <a:solidFill>
                  <a:srgbClr val="002060"/>
                </a:solidFill>
              </a:rPr>
              <a:t>– Varlık İspatları</a:t>
            </a:r>
            <a:endParaRPr lang="tr-TR" dirty="0">
              <a:solidFill>
                <a:srgbClr val="002060"/>
              </a:solidFill>
            </a:endParaRPr>
          </a:p>
        </p:txBody>
      </p:sp>
      <p:sp>
        <p:nvSpPr>
          <p:cNvPr id="3" name="İçerik Yer Tutucusu 2"/>
          <p:cNvSpPr>
            <a:spLocks noGrp="1"/>
          </p:cNvSpPr>
          <p:nvPr>
            <p:ph idx="1"/>
          </p:nvPr>
        </p:nvSpPr>
        <p:spPr>
          <a:xfrm>
            <a:off x="1695327" y="1428751"/>
            <a:ext cx="10018714" cy="4943474"/>
          </a:xfrm>
        </p:spPr>
        <p:txBody>
          <a:bodyPr>
            <a:normAutofit/>
          </a:bodyPr>
          <a:lstStyle/>
          <a:p>
            <a:pPr marL="0" indent="0" algn="just">
              <a:buNone/>
            </a:pPr>
            <a:r>
              <a:rPr lang="tr-TR" sz="2000" dirty="0" smtClean="0">
                <a:solidFill>
                  <a:srgbClr val="C00000"/>
                </a:solidFill>
              </a:rPr>
              <a:t>Örnek:</a:t>
            </a:r>
          </a:p>
          <a:p>
            <a:pPr marL="0" indent="0" algn="just">
              <a:buNone/>
            </a:pPr>
            <a:r>
              <a:rPr lang="tr-TR" sz="2000" b="1" dirty="0"/>
              <a:t>Bir yapıcı varlık ispatı </a:t>
            </a:r>
            <a:r>
              <a:rPr lang="tr-TR" sz="2000" dirty="0"/>
              <a:t>İki farklı yoldan pozitif tamsayıların küplerinin toplamı şeklinde yazı­labilen bir pozitif tamsayı olduğunu gösteriniz.</a:t>
            </a:r>
            <a:endParaRPr lang="tr-TR" sz="2000" dirty="0">
              <a:solidFill>
                <a:srgbClr val="C00000"/>
              </a:solidFill>
            </a:endParaRPr>
          </a:p>
          <a:p>
            <a:pPr marL="0" indent="0" algn="just">
              <a:buNone/>
            </a:pPr>
            <a:r>
              <a:rPr lang="tr-TR" sz="2000" dirty="0" smtClean="0">
                <a:solidFill>
                  <a:srgbClr val="C00000"/>
                </a:solidFill>
              </a:rPr>
              <a:t>Çözüm:</a:t>
            </a:r>
          </a:p>
          <a:p>
            <a:pPr marL="0" indent="0" algn="just">
              <a:buNone/>
            </a:pPr>
            <a:r>
              <a:rPr lang="tr-TR" sz="2000" dirty="0"/>
              <a:t>Çok miktarda hesaplamadan sonra (bir bilgisayar araştırması gibi)</a:t>
            </a:r>
          </a:p>
          <a:p>
            <a:pPr marL="0" indent="0" algn="just">
              <a:buNone/>
            </a:pPr>
            <a:r>
              <a:rPr lang="tr-TR" sz="2000" dirty="0"/>
              <a:t>1729 = 10</a:t>
            </a:r>
            <a:r>
              <a:rPr lang="tr-TR" sz="2000" baseline="30000" dirty="0"/>
              <a:t>3</a:t>
            </a:r>
            <a:r>
              <a:rPr lang="tr-TR" sz="2000" dirty="0"/>
              <a:t> + 9</a:t>
            </a:r>
            <a:r>
              <a:rPr lang="tr-TR" sz="2000" baseline="30000" dirty="0"/>
              <a:t>3</a:t>
            </a:r>
            <a:r>
              <a:rPr lang="tr-TR" sz="2000" dirty="0"/>
              <a:t> = 12</a:t>
            </a:r>
            <a:r>
              <a:rPr lang="tr-TR" sz="2000" baseline="30000" dirty="0"/>
              <a:t>3</a:t>
            </a:r>
            <a:r>
              <a:rPr lang="tr-TR" sz="2000" dirty="0"/>
              <a:t> + </a:t>
            </a:r>
            <a:r>
              <a:rPr lang="tr-TR" sz="2000" dirty="0" smtClean="0"/>
              <a:t>1</a:t>
            </a:r>
            <a:r>
              <a:rPr lang="tr-TR" sz="2000" baseline="30000" dirty="0" smtClean="0"/>
              <a:t>3</a:t>
            </a:r>
            <a:r>
              <a:rPr lang="tr-TR" sz="2000" dirty="0"/>
              <a:t>. </a:t>
            </a:r>
          </a:p>
          <a:p>
            <a:pPr marL="0" indent="0" algn="just">
              <a:buNone/>
            </a:pPr>
            <a:r>
              <a:rPr lang="tr-TR" sz="2000" dirty="0"/>
              <a:t>olduğunu gördük.</a:t>
            </a:r>
          </a:p>
          <a:p>
            <a:pPr marL="0" indent="0" algn="just">
              <a:buNone/>
            </a:pPr>
            <a:r>
              <a:rPr lang="tr-TR" sz="2000" dirty="0" smtClean="0"/>
              <a:t>Çünkü </a:t>
            </a:r>
            <a:r>
              <a:rPr lang="tr-TR" sz="2000" dirty="0"/>
              <a:t>bir pozitif tamsayının iki farklı yoldan küplerin toplamı şeklinde yazılabileceğini gösterdik. </a:t>
            </a:r>
            <a:endParaRPr lang="tr-TR" sz="2000" dirty="0" smtClean="0">
              <a:solidFill>
                <a:srgbClr val="C00000"/>
              </a:solidFill>
            </a:endParaRPr>
          </a:p>
        </p:txBody>
      </p:sp>
    </p:spTree>
    <p:extLst>
      <p:ext uri="{BB962C8B-B14F-4D97-AF65-F5344CB8AC3E}">
        <p14:creationId xmlns:p14="http://schemas.microsoft.com/office/powerpoint/2010/main" val="124591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a:t>
            </a:r>
            <a:r>
              <a:rPr lang="tr-TR" sz="4400" dirty="0" smtClean="0">
                <a:solidFill>
                  <a:srgbClr val="002060"/>
                </a:solidFill>
              </a:rPr>
              <a:t>– Teklik İspatları</a:t>
            </a:r>
            <a:endParaRPr lang="tr-TR" dirty="0">
              <a:solidFill>
                <a:srgbClr val="002060"/>
              </a:solidFill>
            </a:endParaRPr>
          </a:p>
        </p:txBody>
      </p:sp>
      <p:sp>
        <p:nvSpPr>
          <p:cNvPr id="3" name="İçerik Yer Tutucusu 2"/>
          <p:cNvSpPr>
            <a:spLocks noGrp="1"/>
          </p:cNvSpPr>
          <p:nvPr>
            <p:ph idx="1"/>
          </p:nvPr>
        </p:nvSpPr>
        <p:spPr>
          <a:xfrm>
            <a:off x="1695327" y="2028825"/>
            <a:ext cx="10018714" cy="4343400"/>
          </a:xfrm>
        </p:spPr>
        <p:txBody>
          <a:bodyPr>
            <a:normAutofit/>
          </a:bodyPr>
          <a:lstStyle/>
          <a:p>
            <a:pPr marL="0" indent="0" algn="just">
              <a:buNone/>
            </a:pPr>
            <a:r>
              <a:rPr lang="tr-TR" sz="2000" dirty="0"/>
              <a:t>Bazı teoremler tekil bir elemanın varlığını belli bir özellikle birlikte öne sürer. Diğer bir deyişle bu teoremler bu özelliklere sahip kesin bir elemanın olduğunu ifade eder. Bu tipte bir ifadenin ispatı için şunu göstermeliyiz; bu özelliğe sahip bir eleman var ve diğer elemanlar bu özelliğe sahip değildir. </a:t>
            </a:r>
            <a:r>
              <a:rPr lang="tr-TR" sz="2000" b="1" dirty="0"/>
              <a:t>Tekliğin ispatının </a:t>
            </a:r>
            <a:r>
              <a:rPr lang="tr-TR" sz="2000" dirty="0"/>
              <a:t>iki kısmı şunlardır:</a:t>
            </a:r>
          </a:p>
          <a:p>
            <a:pPr marL="0" indent="0" algn="just">
              <a:buNone/>
            </a:pPr>
            <a:r>
              <a:rPr lang="tr-TR" sz="2000" i="1" dirty="0">
                <a:solidFill>
                  <a:srgbClr val="C00000"/>
                </a:solidFill>
              </a:rPr>
              <a:t>Varlık:</a:t>
            </a:r>
            <a:r>
              <a:rPr lang="tr-TR" sz="2000" dirty="0">
                <a:solidFill>
                  <a:srgbClr val="C00000"/>
                </a:solidFill>
              </a:rPr>
              <a:t> </a:t>
            </a:r>
            <a:r>
              <a:rPr lang="tr-TR" sz="2000" dirty="0"/>
              <a:t>İstenilen özelliklere sahip olan bir </a:t>
            </a:r>
            <a:r>
              <a:rPr lang="tr-TR" sz="2000" i="1" dirty="0"/>
              <a:t>x</a:t>
            </a:r>
            <a:r>
              <a:rPr lang="tr-TR" sz="2000" dirty="0"/>
              <a:t> elemanının varlığını göstermeliyiz.</a:t>
            </a:r>
          </a:p>
          <a:p>
            <a:pPr marL="0" indent="0" algn="just">
              <a:buNone/>
            </a:pPr>
            <a:r>
              <a:rPr lang="tr-TR" sz="2000" i="1" dirty="0">
                <a:solidFill>
                  <a:srgbClr val="C00000"/>
                </a:solidFill>
              </a:rPr>
              <a:t>Teklik:</a:t>
            </a:r>
            <a:r>
              <a:rPr lang="tr-TR" sz="2000" dirty="0">
                <a:solidFill>
                  <a:srgbClr val="C00000"/>
                </a:solidFill>
              </a:rPr>
              <a:t> </a:t>
            </a:r>
            <a:r>
              <a:rPr lang="tr-TR" sz="2000" dirty="0"/>
              <a:t>Eğer </a:t>
            </a:r>
            <a:r>
              <a:rPr lang="tr-TR" sz="2000" i="1" dirty="0"/>
              <a:t>y ≠ x</a:t>
            </a:r>
            <a:r>
              <a:rPr lang="tr-TR" sz="2000" dirty="0"/>
              <a:t> ise </a:t>
            </a:r>
            <a:r>
              <a:rPr lang="tr-TR" sz="2000" i="1" dirty="0"/>
              <a:t>y</a:t>
            </a:r>
            <a:r>
              <a:rPr lang="tr-TR" sz="2000" dirty="0"/>
              <a:t>’nin istenilen özelliğe sahip olmadığını göstermeliyiz.</a:t>
            </a:r>
          </a:p>
          <a:p>
            <a:pPr marL="0" indent="0" algn="just">
              <a:buNone/>
            </a:pPr>
            <a:r>
              <a:rPr lang="tr-TR" sz="2000" dirty="0"/>
              <a:t>Denk olarak şunu gösterebiliriz; eğer </a:t>
            </a:r>
            <a:r>
              <a:rPr lang="tr-TR" sz="2000" i="1" dirty="0"/>
              <a:t>x</a:t>
            </a:r>
            <a:r>
              <a:rPr lang="tr-TR" sz="2000" dirty="0"/>
              <a:t> ve </a:t>
            </a:r>
            <a:r>
              <a:rPr lang="tr-TR" sz="2000" i="1" dirty="0"/>
              <a:t>y</a:t>
            </a:r>
            <a:r>
              <a:rPr lang="tr-TR" sz="2000" dirty="0"/>
              <a:t> ikisi de istenilen özelliğe sahipse </a:t>
            </a:r>
            <a:r>
              <a:rPr lang="tr-TR" sz="2000" i="1" dirty="0"/>
              <a:t>x = y</a:t>
            </a:r>
            <a:r>
              <a:rPr lang="tr-TR" sz="2000" dirty="0"/>
              <a:t> olur.</a:t>
            </a:r>
          </a:p>
          <a:p>
            <a:pPr marL="0" indent="0" algn="just">
              <a:buNone/>
            </a:pPr>
            <a:endParaRPr lang="tr-TR" sz="2000" dirty="0" smtClean="0">
              <a:solidFill>
                <a:srgbClr val="C00000"/>
              </a:solidFill>
            </a:endParaRPr>
          </a:p>
        </p:txBody>
      </p:sp>
    </p:spTree>
    <p:extLst>
      <p:ext uri="{BB962C8B-B14F-4D97-AF65-F5344CB8AC3E}">
        <p14:creationId xmlns:p14="http://schemas.microsoft.com/office/powerpoint/2010/main" val="109611485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a:t>
            </a:r>
            <a:r>
              <a:rPr lang="tr-TR" sz="4400" dirty="0" smtClean="0">
                <a:solidFill>
                  <a:srgbClr val="002060"/>
                </a:solidFill>
              </a:rPr>
              <a:t>– Varlık İspatları</a:t>
            </a:r>
            <a:endParaRPr lang="tr-TR" dirty="0">
              <a:solidFill>
                <a:srgbClr val="002060"/>
              </a:solidFill>
            </a:endParaRPr>
          </a:p>
        </p:txBody>
      </p:sp>
      <p:sp>
        <p:nvSpPr>
          <p:cNvPr id="3" name="İçerik Yer Tutucusu 2"/>
          <p:cNvSpPr>
            <a:spLocks noGrp="1"/>
          </p:cNvSpPr>
          <p:nvPr>
            <p:ph idx="1"/>
          </p:nvPr>
        </p:nvSpPr>
        <p:spPr>
          <a:xfrm>
            <a:off x="1695327" y="1428751"/>
            <a:ext cx="10018714" cy="4943474"/>
          </a:xfrm>
        </p:spPr>
        <p:txBody>
          <a:bodyPr>
            <a:normAutofit/>
          </a:bodyPr>
          <a:lstStyle/>
          <a:p>
            <a:pPr marL="0" indent="0" algn="just">
              <a:buNone/>
            </a:pPr>
            <a:r>
              <a:rPr lang="tr-TR" sz="2000" dirty="0" smtClean="0">
                <a:solidFill>
                  <a:srgbClr val="C00000"/>
                </a:solidFill>
              </a:rPr>
              <a:t>Örnek:</a:t>
            </a:r>
          </a:p>
          <a:p>
            <a:pPr marL="0" indent="0" algn="just">
              <a:buNone/>
            </a:pPr>
            <a:r>
              <a:rPr lang="tr-TR" sz="2000" i="1" dirty="0"/>
              <a:t>a </a:t>
            </a:r>
            <a:r>
              <a:rPr lang="tr-TR" sz="2000" dirty="0"/>
              <a:t>ve</a:t>
            </a:r>
            <a:r>
              <a:rPr lang="tr-TR" sz="2000" i="1" dirty="0"/>
              <a:t> b</a:t>
            </a:r>
            <a:r>
              <a:rPr lang="tr-TR" sz="2000" dirty="0"/>
              <a:t> reel sayılar ve </a:t>
            </a:r>
            <a:r>
              <a:rPr lang="tr-TR" sz="2000" i="1" dirty="0"/>
              <a:t>a ≠ </a:t>
            </a:r>
            <a:r>
              <a:rPr lang="tr-TR" sz="2000" dirty="0"/>
              <a:t>0 ise, </a:t>
            </a:r>
            <a:r>
              <a:rPr lang="tr-TR" sz="2000" i="1" dirty="0"/>
              <a:t>ar</a:t>
            </a:r>
            <a:r>
              <a:rPr lang="tr-TR" sz="2000" dirty="0"/>
              <a:t> + </a:t>
            </a:r>
            <a:r>
              <a:rPr lang="tr-TR" sz="2000" i="1" dirty="0"/>
              <a:t>b =</a:t>
            </a:r>
            <a:r>
              <a:rPr lang="tr-TR" sz="2000" dirty="0"/>
              <a:t> 0 olacak şekilde bir tek </a:t>
            </a:r>
            <a:r>
              <a:rPr lang="tr-TR" sz="2000" i="1" dirty="0"/>
              <a:t>r</a:t>
            </a:r>
            <a:r>
              <a:rPr lang="tr-TR" sz="2000" dirty="0"/>
              <a:t> reel sayısı olduğunu göste­riniz</a:t>
            </a:r>
            <a:r>
              <a:rPr lang="tr-TR" sz="2000" dirty="0" smtClean="0"/>
              <a:t>.</a:t>
            </a:r>
          </a:p>
          <a:p>
            <a:pPr marL="0" indent="0" algn="just">
              <a:buNone/>
            </a:pPr>
            <a:r>
              <a:rPr lang="tr-TR" sz="2000" dirty="0" smtClean="0">
                <a:solidFill>
                  <a:srgbClr val="C00000"/>
                </a:solidFill>
              </a:rPr>
              <a:t>Çözüm:</a:t>
            </a:r>
          </a:p>
          <a:p>
            <a:pPr marL="0" indent="0" algn="just">
              <a:buNone/>
            </a:pPr>
            <a:r>
              <a:rPr lang="tr-TR" sz="2000" dirty="0"/>
              <a:t>İlk olarak </a:t>
            </a:r>
            <a:r>
              <a:rPr lang="tr-TR" sz="2000" i="1" dirty="0"/>
              <a:t>r = - b </a:t>
            </a:r>
            <a:r>
              <a:rPr lang="tr-TR" sz="2000" dirty="0"/>
              <a:t>/</a:t>
            </a:r>
            <a:r>
              <a:rPr lang="tr-TR" sz="2000" i="1" dirty="0"/>
              <a:t> a</a:t>
            </a:r>
            <a:r>
              <a:rPr lang="tr-TR" sz="2000" dirty="0"/>
              <a:t> reel sayısının </a:t>
            </a:r>
            <a:r>
              <a:rPr lang="tr-TR" sz="2000" i="1" dirty="0"/>
              <a:t>ar</a:t>
            </a:r>
            <a:r>
              <a:rPr lang="tr-TR" sz="2000" dirty="0"/>
              <a:t> + </a:t>
            </a:r>
            <a:r>
              <a:rPr lang="tr-TR" sz="2000" i="1" dirty="0"/>
              <a:t>b</a:t>
            </a:r>
            <a:r>
              <a:rPr lang="tr-TR" sz="2000" dirty="0"/>
              <a:t> = 0 denkleminin bir çözümü olduğunu be­lirtelim. Çünkü </a:t>
            </a:r>
            <a:r>
              <a:rPr lang="tr-TR" sz="2000" i="1" dirty="0"/>
              <a:t>a</a:t>
            </a:r>
            <a:r>
              <a:rPr lang="tr-TR" sz="2000" dirty="0"/>
              <a:t>(-</a:t>
            </a:r>
            <a:r>
              <a:rPr lang="tr-TR" sz="2000" i="1" dirty="0"/>
              <a:t>b</a:t>
            </a:r>
            <a:r>
              <a:rPr lang="tr-TR" sz="2000" dirty="0"/>
              <a:t>/</a:t>
            </a:r>
            <a:r>
              <a:rPr lang="tr-TR" sz="2000" i="1" dirty="0"/>
              <a:t>a</a:t>
            </a:r>
            <a:r>
              <a:rPr lang="tr-TR" sz="2000" dirty="0"/>
              <a:t>) + </a:t>
            </a:r>
            <a:r>
              <a:rPr lang="tr-TR" sz="2000" i="1" dirty="0"/>
              <a:t>b</a:t>
            </a:r>
            <a:r>
              <a:rPr lang="tr-TR" sz="2000" dirty="0"/>
              <a:t> = - </a:t>
            </a:r>
            <a:r>
              <a:rPr lang="tr-TR" sz="2000" i="1" dirty="0"/>
              <a:t>b</a:t>
            </a:r>
            <a:r>
              <a:rPr lang="tr-TR" sz="2000" dirty="0"/>
              <a:t> + </a:t>
            </a:r>
            <a:r>
              <a:rPr lang="tr-TR" sz="2000" i="1" dirty="0"/>
              <a:t>b =</a:t>
            </a:r>
            <a:r>
              <a:rPr lang="tr-TR" sz="2000" dirty="0"/>
              <a:t> 0 </a:t>
            </a:r>
            <a:r>
              <a:rPr lang="tr-TR" sz="2000" dirty="0" err="1"/>
              <a:t>dır</a:t>
            </a:r>
            <a:r>
              <a:rPr lang="tr-TR" sz="2000" dirty="0"/>
              <a:t>. Sonuç olarak </a:t>
            </a:r>
            <a:r>
              <a:rPr lang="tr-TR" sz="2000" i="1" dirty="0"/>
              <a:t>ar</a:t>
            </a:r>
            <a:r>
              <a:rPr lang="tr-TR" sz="2000" dirty="0"/>
              <a:t> + </a:t>
            </a:r>
            <a:r>
              <a:rPr lang="tr-TR" sz="2000" i="1" dirty="0"/>
              <a:t>b</a:t>
            </a:r>
            <a:r>
              <a:rPr lang="tr-TR" sz="2000" dirty="0"/>
              <a:t> = 0 olacak şekilde bir </a:t>
            </a:r>
            <a:r>
              <a:rPr lang="tr-TR" sz="2000" i="1" dirty="0"/>
              <a:t>r </a:t>
            </a:r>
            <a:r>
              <a:rPr lang="tr-TR" sz="2000" dirty="0"/>
              <a:t>reel sayısı mevcuttur. Bu ispatın varlık kısmıdır.</a:t>
            </a:r>
          </a:p>
          <a:p>
            <a:pPr marL="0" indent="0" algn="just">
              <a:buNone/>
            </a:pPr>
            <a:r>
              <a:rPr lang="tr-TR" sz="2000" dirty="0"/>
              <a:t>İkinci olarak </a:t>
            </a:r>
            <a:r>
              <a:rPr lang="tr-TR" sz="2000" i="1" dirty="0"/>
              <a:t>as</a:t>
            </a:r>
            <a:r>
              <a:rPr lang="tr-TR" sz="2000" dirty="0"/>
              <a:t> + </a:t>
            </a:r>
            <a:r>
              <a:rPr lang="tr-TR" sz="2000" i="1" dirty="0"/>
              <a:t>b</a:t>
            </a:r>
            <a:r>
              <a:rPr lang="tr-TR" sz="2000" dirty="0"/>
              <a:t> = 0 olacak şekilde bir </a:t>
            </a:r>
            <a:r>
              <a:rPr lang="tr-TR" sz="2000" i="1" dirty="0"/>
              <a:t>s</a:t>
            </a:r>
            <a:r>
              <a:rPr lang="tr-TR" sz="2000" dirty="0"/>
              <a:t> reel sayısının olduğunu kabul edelim. Bu tak­dirde </a:t>
            </a:r>
            <a:r>
              <a:rPr lang="tr-TR" sz="2000" i="1" dirty="0"/>
              <a:t>r</a:t>
            </a:r>
            <a:r>
              <a:rPr lang="tr-TR" sz="2000" dirty="0"/>
              <a:t> = </a:t>
            </a:r>
            <a:r>
              <a:rPr lang="tr-TR" sz="2000" i="1" dirty="0"/>
              <a:t>-b</a:t>
            </a:r>
            <a:r>
              <a:rPr lang="tr-TR" sz="2000" dirty="0"/>
              <a:t>/</a:t>
            </a:r>
            <a:r>
              <a:rPr lang="tr-TR" sz="2000" i="1" dirty="0"/>
              <a:t>a</a:t>
            </a:r>
            <a:r>
              <a:rPr lang="tr-TR" sz="2000" dirty="0"/>
              <a:t> olmak üzere </a:t>
            </a:r>
            <a:r>
              <a:rPr lang="tr-TR" sz="2000" i="1" dirty="0"/>
              <a:t>ar</a:t>
            </a:r>
            <a:r>
              <a:rPr lang="tr-TR" sz="2000" dirty="0"/>
              <a:t> + </a:t>
            </a:r>
            <a:r>
              <a:rPr lang="tr-TR" sz="2000" i="1" dirty="0"/>
              <a:t>b = as b</a:t>
            </a:r>
            <a:r>
              <a:rPr lang="tr-TR" sz="2000" dirty="0"/>
              <a:t> </a:t>
            </a:r>
            <a:r>
              <a:rPr lang="tr-TR" sz="2000" dirty="0" err="1"/>
              <a:t>dir</a:t>
            </a:r>
            <a:r>
              <a:rPr lang="tr-TR" sz="2000" dirty="0"/>
              <a:t>. Her iki taraftan </a:t>
            </a:r>
            <a:r>
              <a:rPr lang="tr-TR" sz="2000" i="1" dirty="0"/>
              <a:t>b</a:t>
            </a:r>
            <a:r>
              <a:rPr lang="tr-TR" sz="2000" dirty="0"/>
              <a:t> çıkartılırsa </a:t>
            </a:r>
            <a:r>
              <a:rPr lang="tr-TR" sz="2000" i="1" dirty="0"/>
              <a:t>ar</a:t>
            </a:r>
            <a:r>
              <a:rPr lang="tr-TR" sz="2000" dirty="0"/>
              <a:t> = </a:t>
            </a:r>
            <a:r>
              <a:rPr lang="tr-TR" sz="2000" i="1" dirty="0"/>
              <a:t>as</a:t>
            </a:r>
            <a:r>
              <a:rPr lang="tr-TR" sz="2000" dirty="0"/>
              <a:t> bulunur. Her iki tarafı sıfırdan farklı </a:t>
            </a:r>
            <a:r>
              <a:rPr lang="tr-TR" sz="2000" i="1" dirty="0"/>
              <a:t>a</a:t>
            </a:r>
            <a:r>
              <a:rPr lang="tr-TR" sz="2000" dirty="0"/>
              <a:t> sayısına bölersek </a:t>
            </a:r>
            <a:r>
              <a:rPr lang="tr-TR" sz="2000" i="1" dirty="0"/>
              <a:t>r</a:t>
            </a:r>
            <a:r>
              <a:rPr lang="tr-TR" sz="2000" dirty="0"/>
              <a:t> = </a:t>
            </a:r>
            <a:r>
              <a:rPr lang="tr-TR" sz="2000" i="1" dirty="0"/>
              <a:t>s</a:t>
            </a:r>
            <a:r>
              <a:rPr lang="tr-TR" sz="2000" dirty="0"/>
              <a:t> olduğunu görürüz. Bunun anlamı </a:t>
            </a:r>
            <a:r>
              <a:rPr lang="tr-TR" sz="2000" i="1" dirty="0"/>
              <a:t>s</a:t>
            </a:r>
            <a:r>
              <a:rPr lang="tr-TR" sz="2000" dirty="0"/>
              <a:t> </a:t>
            </a:r>
            <a:r>
              <a:rPr lang="tr-TR" sz="2000" i="1" dirty="0"/>
              <a:t>≠</a:t>
            </a:r>
            <a:r>
              <a:rPr lang="tr-TR" sz="2000" dirty="0"/>
              <a:t> </a:t>
            </a:r>
            <a:r>
              <a:rPr lang="tr-TR" sz="2000" i="1" dirty="0"/>
              <a:t>r</a:t>
            </a:r>
            <a:r>
              <a:rPr lang="tr-TR" sz="2000" dirty="0"/>
              <a:t> ise </a:t>
            </a:r>
            <a:r>
              <a:rPr lang="tr-TR" sz="2000" i="1" dirty="0"/>
              <a:t>as</a:t>
            </a:r>
            <a:r>
              <a:rPr lang="tr-TR" sz="2000" dirty="0"/>
              <a:t> + </a:t>
            </a:r>
            <a:r>
              <a:rPr lang="tr-TR" sz="2000" i="1" dirty="0"/>
              <a:t>b</a:t>
            </a:r>
            <a:r>
              <a:rPr lang="tr-TR" sz="2000" dirty="0"/>
              <a:t> </a:t>
            </a:r>
            <a:r>
              <a:rPr lang="tr-TR" sz="2000" i="1" dirty="0"/>
              <a:t>≠</a:t>
            </a:r>
            <a:r>
              <a:rPr lang="tr-TR" sz="2000" dirty="0"/>
              <a:t> 0 demektir. Bu ispatın teklik kısmını ifade eder.</a:t>
            </a:r>
            <a:endParaRPr lang="tr-TR" sz="2000" dirty="0" smtClean="0">
              <a:solidFill>
                <a:srgbClr val="C00000"/>
              </a:solidFill>
            </a:endParaRPr>
          </a:p>
        </p:txBody>
      </p:sp>
    </p:spTree>
    <p:extLst>
      <p:ext uri="{BB962C8B-B14F-4D97-AF65-F5344CB8AC3E}">
        <p14:creationId xmlns:p14="http://schemas.microsoft.com/office/powerpoint/2010/main" val="284300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a:t>
            </a:r>
            <a:r>
              <a:rPr lang="tr-TR" sz="4400" dirty="0">
                <a:solidFill>
                  <a:srgbClr val="002060"/>
                </a:solidFill>
              </a:rPr>
              <a:t>Şartlı İfadeler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697381" y="1537252"/>
            <a:ext cx="10018713" cy="4479235"/>
          </a:xfrm>
        </p:spPr>
        <p:txBody>
          <a:bodyPr>
            <a:normAutofit fontScale="47500" lnSpcReduction="20000"/>
          </a:bodyPr>
          <a:lstStyle/>
          <a:p>
            <a:pPr marL="0" indent="0" algn="just">
              <a:buNone/>
            </a:pPr>
            <a:endParaRPr lang="tr-TR" dirty="0" smtClean="0">
              <a:solidFill>
                <a:srgbClr val="C00000"/>
              </a:solidFill>
            </a:endParaRPr>
          </a:p>
          <a:p>
            <a:pPr marL="0" indent="0" algn="just">
              <a:buNone/>
            </a:pPr>
            <a:endParaRPr lang="tr-TR" dirty="0">
              <a:solidFill>
                <a:srgbClr val="C00000"/>
              </a:solidFill>
            </a:endParaRPr>
          </a:p>
          <a:p>
            <a:pPr marL="0" indent="0" algn="just">
              <a:buNone/>
            </a:pPr>
            <a:endParaRPr lang="tr-TR" dirty="0" smtClean="0">
              <a:solidFill>
                <a:srgbClr val="C00000"/>
              </a:solidFill>
            </a:endParaRPr>
          </a:p>
          <a:p>
            <a:pPr marL="0" indent="0" algn="just">
              <a:buNone/>
            </a:pPr>
            <a:endParaRPr lang="tr-TR" dirty="0">
              <a:solidFill>
                <a:srgbClr val="C00000"/>
              </a:solidFill>
            </a:endParaRPr>
          </a:p>
          <a:p>
            <a:pPr marL="0" indent="0" algn="just">
              <a:buNone/>
            </a:pPr>
            <a:r>
              <a:rPr lang="tr-TR" sz="4000" dirty="0" smtClean="0">
                <a:solidFill>
                  <a:srgbClr val="C00000"/>
                </a:solidFill>
              </a:rPr>
              <a:t>Örnek:</a:t>
            </a:r>
          </a:p>
          <a:p>
            <a:pPr marL="0" indent="0" algn="just">
              <a:buNone/>
            </a:pPr>
            <a:r>
              <a:rPr lang="tr-TR" sz="4000" dirty="0" smtClean="0"/>
              <a:t>Aşağıdaki şartlı ifadenin karşıtı, zıt-pozitifi ve tersi ne olur?</a:t>
            </a:r>
          </a:p>
          <a:p>
            <a:pPr marL="0" indent="0" algn="just">
              <a:buNone/>
            </a:pPr>
            <a:r>
              <a:rPr lang="en-US" sz="4000" dirty="0" smtClean="0">
                <a:ea typeface="Calibri" panose="020F0502020204030204" pitchFamily="34" charset="0"/>
              </a:rPr>
              <a:t>“</a:t>
            </a:r>
            <a:r>
              <a:rPr lang="tr-TR" sz="4000" dirty="0" smtClean="0">
                <a:ea typeface="Calibri" panose="020F0502020204030204" pitchFamily="34" charset="0"/>
              </a:rPr>
              <a:t>Ev sahibi takım yağmur yağdığı zaman kazanır.</a:t>
            </a:r>
            <a:r>
              <a:rPr lang="en-US" sz="4000" dirty="0" smtClean="0">
                <a:ea typeface="Calibri" panose="020F0502020204030204" pitchFamily="34" charset="0"/>
              </a:rPr>
              <a:t>”</a:t>
            </a:r>
            <a:endParaRPr lang="tr-TR" sz="4000" dirty="0" smtClean="0">
              <a:ea typeface="Calibri" panose="020F0502020204030204" pitchFamily="34" charset="0"/>
            </a:endParaRPr>
          </a:p>
          <a:p>
            <a:pPr marL="0" indent="0" algn="just">
              <a:buNone/>
            </a:pPr>
            <a:r>
              <a:rPr lang="tr-TR" sz="4000" dirty="0" smtClean="0">
                <a:solidFill>
                  <a:srgbClr val="C00000"/>
                </a:solidFill>
              </a:rPr>
              <a:t>Çözüm:</a:t>
            </a:r>
          </a:p>
          <a:p>
            <a:pPr marL="0" indent="0" algn="just">
              <a:buNone/>
            </a:pPr>
            <a:r>
              <a:rPr lang="en-US" sz="4000" dirty="0" smtClean="0">
                <a:ea typeface="Calibri" panose="020F0502020204030204" pitchFamily="34" charset="0"/>
              </a:rPr>
              <a:t>“</a:t>
            </a:r>
            <a:r>
              <a:rPr lang="tr-TR" sz="4000" i="1" dirty="0" smtClean="0">
                <a:ea typeface="Calibri" panose="020F0502020204030204" pitchFamily="34" charset="0"/>
              </a:rPr>
              <a:t>q</a:t>
            </a:r>
            <a:r>
              <a:rPr lang="tr-TR" sz="4000" dirty="0" smtClean="0">
                <a:ea typeface="Calibri" panose="020F0502020204030204" pitchFamily="34" charset="0"/>
              </a:rPr>
              <a:t>, </a:t>
            </a:r>
            <a:r>
              <a:rPr lang="tr-TR" sz="4000" i="1" dirty="0" smtClean="0">
                <a:ea typeface="Calibri" panose="020F0502020204030204" pitchFamily="34" charset="0"/>
              </a:rPr>
              <a:t>p</a:t>
            </a:r>
            <a:r>
              <a:rPr lang="tr-TR" sz="4000" dirty="0" smtClean="0">
                <a:ea typeface="Calibri" panose="020F0502020204030204" pitchFamily="34" charset="0"/>
              </a:rPr>
              <a:t> gerçekleştiğinde</a:t>
            </a:r>
            <a:r>
              <a:rPr lang="en-US" sz="4000" dirty="0" smtClean="0">
                <a:ea typeface="Calibri" panose="020F0502020204030204" pitchFamily="34" charset="0"/>
              </a:rPr>
              <a:t>”</a:t>
            </a:r>
            <a:r>
              <a:rPr lang="tr-TR" sz="4000" dirty="0" smtClean="0">
                <a:ea typeface="Calibri" panose="020F0502020204030204" pitchFamily="34" charset="0"/>
              </a:rPr>
              <a:t> </a:t>
            </a:r>
            <a:r>
              <a:rPr lang="tr-TR" sz="4000" i="1" dirty="0" smtClean="0">
                <a:ea typeface="Calibri" panose="020F0502020204030204" pitchFamily="34" charset="0"/>
              </a:rPr>
              <a:t>p</a:t>
            </a:r>
            <a:r>
              <a:rPr lang="tr-TR" sz="4000" dirty="0" smtClean="0">
                <a:ea typeface="Calibri" panose="020F0502020204030204" pitchFamily="34" charset="0"/>
              </a:rPr>
              <a:t> </a:t>
            </a:r>
            <a:r>
              <a:rPr lang="tr-TR" sz="4000" dirty="0" smtClean="0">
                <a:ea typeface="Calibri" panose="020F0502020204030204" pitchFamily="34" charset="0"/>
                <a:sym typeface="Wingdings" panose="05000000000000000000" pitchFamily="2" charset="2"/>
              </a:rPr>
              <a:t> </a:t>
            </a:r>
            <a:r>
              <a:rPr lang="tr-TR" sz="4000" i="1" dirty="0" smtClean="0">
                <a:ea typeface="Calibri" panose="020F0502020204030204" pitchFamily="34" charset="0"/>
                <a:sym typeface="Wingdings" panose="05000000000000000000" pitchFamily="2" charset="2"/>
              </a:rPr>
              <a:t>q</a:t>
            </a:r>
            <a:r>
              <a:rPr lang="tr-TR" sz="4000" dirty="0" smtClean="0">
                <a:ea typeface="Calibri" panose="020F0502020204030204" pitchFamily="34" charset="0"/>
                <a:sym typeface="Wingdings" panose="05000000000000000000" pitchFamily="2" charset="2"/>
              </a:rPr>
              <a:t> şartlı ifadesinin yazılış şekillerinden biri olduğu için orijinal şartlı ifadeyi aşağıdaki şekilde yazabiliriz:</a:t>
            </a:r>
          </a:p>
          <a:p>
            <a:pPr marL="0" indent="0" algn="just">
              <a:buNone/>
            </a:pPr>
            <a:r>
              <a:rPr lang="en-US" sz="4000" dirty="0" smtClean="0">
                <a:ea typeface="Calibri" panose="020F0502020204030204" pitchFamily="34" charset="0"/>
              </a:rPr>
              <a:t>“</a:t>
            </a:r>
            <a:r>
              <a:rPr lang="tr-TR" sz="4000" dirty="0" smtClean="0">
                <a:ea typeface="Calibri" panose="020F0502020204030204" pitchFamily="34" charset="0"/>
              </a:rPr>
              <a:t>Eğer yağmur yağarsa, ev sahibi takım kazanır.</a:t>
            </a:r>
            <a:r>
              <a:rPr lang="en-US" sz="4000" dirty="0" smtClean="0">
                <a:ea typeface="Calibri" panose="020F0502020204030204" pitchFamily="34" charset="0"/>
              </a:rPr>
              <a:t>”</a:t>
            </a:r>
            <a:endParaRPr lang="tr-TR" sz="4000" dirty="0" smtClean="0">
              <a:ea typeface="Calibri" panose="020F0502020204030204" pitchFamily="34" charset="0"/>
            </a:endParaRPr>
          </a:p>
          <a:p>
            <a:pPr marL="0" indent="0" algn="just">
              <a:buNone/>
            </a:pPr>
            <a:r>
              <a:rPr lang="tr-TR" sz="4000" dirty="0" smtClean="0">
                <a:ea typeface="Calibri" panose="020F0502020204030204" pitchFamily="34" charset="0"/>
                <a:sym typeface="Wingdings" panose="05000000000000000000" pitchFamily="2" charset="2"/>
              </a:rPr>
              <a:t>Bunun sonucu olarak, bu şartlı ifadesinin </a:t>
            </a:r>
            <a:r>
              <a:rPr lang="tr-TR" sz="4000" b="1" dirty="0" smtClean="0">
                <a:solidFill>
                  <a:srgbClr val="C00000"/>
                </a:solidFill>
                <a:ea typeface="Calibri" panose="020F0502020204030204" pitchFamily="34" charset="0"/>
                <a:sym typeface="Wingdings" panose="05000000000000000000" pitchFamily="2" charset="2"/>
              </a:rPr>
              <a:t>zıt-pozitifi</a:t>
            </a:r>
            <a:r>
              <a:rPr lang="tr-TR" sz="4000" dirty="0" smtClean="0">
                <a:ea typeface="Calibri" panose="020F0502020204030204" pitchFamily="34" charset="0"/>
                <a:sym typeface="Wingdings" panose="05000000000000000000" pitchFamily="2" charset="2"/>
              </a:rPr>
              <a:t> aşağıdaki şekilde olacaktır. </a:t>
            </a:r>
          </a:p>
          <a:p>
            <a:pPr marL="0" indent="0" algn="just">
              <a:buNone/>
            </a:pPr>
            <a:r>
              <a:rPr lang="en-US" sz="4000" dirty="0">
                <a:ea typeface="Calibri" panose="020F0502020204030204" pitchFamily="34" charset="0"/>
              </a:rPr>
              <a:t>“</a:t>
            </a:r>
            <a:r>
              <a:rPr lang="tr-TR" sz="4000" dirty="0">
                <a:ea typeface="Calibri" panose="020F0502020204030204" pitchFamily="34" charset="0"/>
              </a:rPr>
              <a:t>Eğer </a:t>
            </a:r>
            <a:r>
              <a:rPr lang="tr-TR" sz="4000" dirty="0" smtClean="0">
                <a:ea typeface="Calibri" panose="020F0502020204030204" pitchFamily="34" charset="0"/>
              </a:rPr>
              <a:t>ev sahibi takım kazanmadıysa, yağmur yağmıyordur.</a:t>
            </a:r>
            <a:r>
              <a:rPr lang="en-US" sz="4000" dirty="0">
                <a:ea typeface="Calibri" panose="020F0502020204030204" pitchFamily="34" charset="0"/>
              </a:rPr>
              <a:t>”</a:t>
            </a:r>
            <a:endParaRPr lang="tr-TR" sz="4000" dirty="0">
              <a:ea typeface="Calibri" panose="020F0502020204030204" pitchFamily="34" charset="0"/>
            </a:endParaRPr>
          </a:p>
          <a:p>
            <a:pPr marL="0" indent="0" algn="just">
              <a:buNone/>
            </a:pPr>
            <a:endParaRPr lang="tr-TR" dirty="0" smtClean="0">
              <a:ea typeface="Calibri" panose="020F0502020204030204" pitchFamily="34" charset="0"/>
              <a:sym typeface="Wingdings" panose="05000000000000000000" pitchFamily="2" charset="2"/>
            </a:endParaRPr>
          </a:p>
          <a:p>
            <a:pPr marL="0" indent="0" algn="just">
              <a:buNone/>
            </a:pPr>
            <a:endParaRPr lang="tr-TR" dirty="0" smtClean="0">
              <a:ea typeface="Calibri" panose="020F0502020204030204" pitchFamily="34" charset="0"/>
              <a:sym typeface="Wingdings" panose="05000000000000000000" pitchFamily="2" charset="2"/>
            </a:endParaRPr>
          </a:p>
          <a:p>
            <a:pPr marL="0" indent="0" algn="just">
              <a:buNone/>
            </a:pPr>
            <a:endParaRPr lang="tr-TR" dirty="0" smtClean="0">
              <a:ea typeface="Calibri" panose="020F0502020204030204" pitchFamily="34" charset="0"/>
              <a:sym typeface="Wingdings" panose="05000000000000000000" pitchFamily="2" charset="2"/>
            </a:endParaRPr>
          </a:p>
          <a:p>
            <a:pPr marL="0" indent="0" algn="just">
              <a:buNone/>
            </a:pPr>
            <a:endParaRPr lang="tr-TR" dirty="0">
              <a:ea typeface="Calibri" panose="020F0502020204030204" pitchFamily="34" charset="0"/>
            </a:endParaRPr>
          </a:p>
          <a:p>
            <a:pPr marL="0" indent="0" algn="just">
              <a:buNone/>
            </a:pPr>
            <a:endParaRPr lang="tr-TR" dirty="0" smtClean="0">
              <a:solidFill>
                <a:srgbClr val="C00000"/>
              </a:solidFill>
            </a:endParaRPr>
          </a:p>
          <a:p>
            <a:pPr marL="0" indent="0" algn="just">
              <a:buNone/>
            </a:pPr>
            <a:endParaRPr lang="tr-TR" i="1" dirty="0"/>
          </a:p>
          <a:p>
            <a:pPr marL="0" indent="0" algn="just">
              <a:buNone/>
            </a:pPr>
            <a:endParaRPr lang="tr-TR" dirty="0" smtClean="0"/>
          </a:p>
        </p:txBody>
      </p:sp>
    </p:spTree>
    <p:extLst>
      <p:ext uri="{BB962C8B-B14F-4D97-AF65-F5344CB8AC3E}">
        <p14:creationId xmlns:p14="http://schemas.microsoft.com/office/powerpoint/2010/main" val="121477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 calcmode="lin" valueType="num">
                                      <p:cBhvr additive="base">
                                        <p:cTn id="1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a:t>
            </a:r>
            <a:r>
              <a:rPr lang="tr-TR" sz="4400" dirty="0" smtClean="0">
                <a:solidFill>
                  <a:srgbClr val="002060"/>
                </a:solidFill>
              </a:rPr>
              <a:t>– İspat Stratejileri</a:t>
            </a:r>
            <a:endParaRPr lang="tr-TR" dirty="0">
              <a:solidFill>
                <a:srgbClr val="002060"/>
              </a:solidFill>
            </a:endParaRPr>
          </a:p>
        </p:txBody>
      </p:sp>
      <p:sp>
        <p:nvSpPr>
          <p:cNvPr id="3" name="İçerik Yer Tutucusu 2"/>
          <p:cNvSpPr>
            <a:spLocks noGrp="1"/>
          </p:cNvSpPr>
          <p:nvPr>
            <p:ph idx="1"/>
          </p:nvPr>
        </p:nvSpPr>
        <p:spPr>
          <a:xfrm>
            <a:off x="1695327" y="2028825"/>
            <a:ext cx="10018714" cy="4343400"/>
          </a:xfrm>
        </p:spPr>
        <p:txBody>
          <a:bodyPr>
            <a:normAutofit/>
          </a:bodyPr>
          <a:lstStyle/>
          <a:p>
            <a:pPr marL="0" indent="0" algn="just">
              <a:buNone/>
            </a:pPr>
            <a:r>
              <a:rPr lang="tr-TR" sz="2000" dirty="0"/>
              <a:t>Hangi metodu </a:t>
            </a:r>
            <a:r>
              <a:rPr lang="tr-TR" sz="2000" dirty="0" smtClean="0"/>
              <a:t>seçilirse seçilsin </a:t>
            </a:r>
            <a:r>
              <a:rPr lang="tr-TR" sz="2000" dirty="0"/>
              <a:t>bir başlangıç nok­tasına ihtiyaç </a:t>
            </a:r>
            <a:r>
              <a:rPr lang="tr-TR" sz="2000" dirty="0" smtClean="0"/>
              <a:t>duyulur. </a:t>
            </a:r>
            <a:r>
              <a:rPr lang="tr-TR" sz="2000" dirty="0"/>
              <a:t>Şartlı bir ifadenin doğrudan ispatına başlamak için önermeler ile </a:t>
            </a:r>
            <a:r>
              <a:rPr lang="tr-TR" sz="2000" dirty="0" smtClean="0"/>
              <a:t>başlanır. </a:t>
            </a:r>
            <a:r>
              <a:rPr lang="tr-TR" sz="2000" dirty="0"/>
              <a:t>Bu önermeler aksiyom ve bilinen teoremler ile birlikte kullanılarak bir ispat inşa </a:t>
            </a:r>
            <a:r>
              <a:rPr lang="tr-TR" sz="2000" dirty="0" smtClean="0"/>
              <a:t>edilebilir. </a:t>
            </a:r>
            <a:r>
              <a:rPr lang="tr-TR" sz="2000" dirty="0"/>
              <a:t>Bu inşa sırasında bir dizi basamaklar kullanarak sonuca </a:t>
            </a:r>
            <a:r>
              <a:rPr lang="tr-TR" sz="2000" dirty="0" smtClean="0"/>
              <a:t>ulaşılabilir. </a:t>
            </a:r>
            <a:r>
              <a:rPr lang="tr-TR" sz="2000" dirty="0"/>
              <a:t>Bu tipteki mantık yürütmeye </a:t>
            </a:r>
            <a:r>
              <a:rPr lang="tr-TR" sz="2000" i="1" dirty="0">
                <a:solidFill>
                  <a:srgbClr val="C00000"/>
                </a:solidFill>
              </a:rPr>
              <a:t>ileri mantık yürütme</a:t>
            </a:r>
            <a:r>
              <a:rPr lang="tr-TR" sz="2000" dirty="0"/>
              <a:t> denir</a:t>
            </a:r>
            <a:r>
              <a:rPr lang="tr-TR" sz="2000" dirty="0" smtClean="0"/>
              <a:t>.</a:t>
            </a:r>
          </a:p>
          <a:p>
            <a:pPr marL="0" indent="0" algn="just">
              <a:buNone/>
            </a:pPr>
            <a:r>
              <a:rPr lang="tr-TR" sz="2000" dirty="0"/>
              <a:t>Maalesef daha karmaşık sonuçları ispatlamak için ileri mantık yürütme kullanmak genel­likle zor bir yoldur, çünkü istenilen sonuca ulaşmak için ihtiyaç duyulan mantık yürütme aşikar olmaktan uzak olabilir. Bu durumda </a:t>
            </a:r>
            <a:r>
              <a:rPr lang="tr-TR" sz="2000" i="1" dirty="0">
                <a:solidFill>
                  <a:srgbClr val="C00000"/>
                </a:solidFill>
              </a:rPr>
              <a:t>geriye mantık yürütme</a:t>
            </a:r>
            <a:r>
              <a:rPr lang="tr-TR" sz="2000" dirty="0">
                <a:solidFill>
                  <a:srgbClr val="C00000"/>
                </a:solidFill>
              </a:rPr>
              <a:t> </a:t>
            </a:r>
            <a:r>
              <a:rPr lang="tr-TR" sz="2000" dirty="0"/>
              <a:t>kullanmak faydalı olabilir. Geriye mantık yürütme kullanarak bir </a:t>
            </a:r>
            <a:r>
              <a:rPr lang="tr-TR" sz="2000" i="1" dirty="0"/>
              <a:t>q</a:t>
            </a:r>
            <a:r>
              <a:rPr lang="tr-TR" sz="2000" dirty="0"/>
              <a:t> ifadesini ispatlamak için </a:t>
            </a:r>
            <a:r>
              <a:rPr lang="tr-TR" sz="2000" i="1" dirty="0"/>
              <a:t>p</a:t>
            </a:r>
            <a:r>
              <a:rPr lang="tr-TR" sz="2000" dirty="0"/>
              <a:t> </a:t>
            </a:r>
            <a:r>
              <a:rPr lang="tr-TR" sz="2000" dirty="0">
                <a:sym typeface="Wingdings" panose="05000000000000000000" pitchFamily="2" charset="2"/>
              </a:rPr>
              <a:t></a:t>
            </a:r>
            <a:r>
              <a:rPr lang="tr-TR" sz="2000" dirty="0"/>
              <a:t> </a:t>
            </a:r>
            <a:r>
              <a:rPr lang="tr-TR" sz="2000" i="1" dirty="0"/>
              <a:t>q</a:t>
            </a:r>
            <a:r>
              <a:rPr lang="tr-TR" sz="2000" dirty="0"/>
              <a:t> özelliğini sağlayan bir </a:t>
            </a:r>
            <a:r>
              <a:rPr lang="tr-TR" sz="2000" i="1" dirty="0"/>
              <a:t>p</a:t>
            </a:r>
            <a:r>
              <a:rPr lang="tr-TR" sz="2000" dirty="0"/>
              <a:t> ifa­desi bulabiliriz. </a:t>
            </a:r>
            <a:r>
              <a:rPr lang="tr-TR" sz="2000" i="1" dirty="0"/>
              <a:t>(q</a:t>
            </a:r>
            <a:r>
              <a:rPr lang="tr-TR" sz="2000" dirty="0"/>
              <a:t> </a:t>
            </a:r>
            <a:r>
              <a:rPr lang="tr-TR" sz="2000" dirty="0">
                <a:sym typeface="Wingdings" panose="05000000000000000000" pitchFamily="2" charset="2"/>
              </a:rPr>
              <a:t></a:t>
            </a:r>
            <a:r>
              <a:rPr lang="tr-TR" sz="2000" dirty="0"/>
              <a:t> </a:t>
            </a:r>
            <a:r>
              <a:rPr lang="tr-TR" sz="2000" i="1" dirty="0"/>
              <a:t>r) </a:t>
            </a:r>
            <a:r>
              <a:rPr lang="tr-TR" sz="2000" dirty="0"/>
              <a:t>gibi bir ifadeyi ispatlayabilmek için </a:t>
            </a:r>
            <a:r>
              <a:rPr lang="tr-TR" sz="2000" i="1" dirty="0"/>
              <a:t>r</a:t>
            </a:r>
            <a:r>
              <a:rPr lang="tr-TR" sz="2000" dirty="0"/>
              <a:t> gibi bir ifadeyi bulmak yararlı değildir, çünkü sorudan yarar umarak </a:t>
            </a:r>
            <a:r>
              <a:rPr lang="tr-TR" sz="2000" i="1" dirty="0"/>
              <a:t>q</a:t>
            </a:r>
            <a:r>
              <a:rPr lang="tr-TR" sz="2000" dirty="0"/>
              <a:t> </a:t>
            </a:r>
            <a:r>
              <a:rPr lang="tr-TR" sz="2000" dirty="0">
                <a:sym typeface="Wingdings" panose="05000000000000000000" pitchFamily="2" charset="2"/>
              </a:rPr>
              <a:t></a:t>
            </a:r>
            <a:r>
              <a:rPr lang="tr-TR" sz="2000" dirty="0"/>
              <a:t> </a:t>
            </a:r>
            <a:r>
              <a:rPr lang="tr-TR" sz="2000" i="1" dirty="0"/>
              <a:t>r</a:t>
            </a:r>
            <a:r>
              <a:rPr lang="tr-TR" sz="2000" dirty="0"/>
              <a:t> ve r’den </a:t>
            </a:r>
            <a:r>
              <a:rPr lang="tr-TR" sz="2000" i="1" dirty="0"/>
              <a:t>q</a:t>
            </a:r>
            <a:r>
              <a:rPr lang="tr-TR" sz="2000" dirty="0"/>
              <a:t> doğrudur sonucunu çıkarmak yanlış bir </a:t>
            </a:r>
            <a:r>
              <a:rPr lang="tr-TR" sz="2000" dirty="0" smtClean="0"/>
              <a:t>düşüncedir</a:t>
            </a:r>
            <a:r>
              <a:rPr lang="tr-TR" sz="2000" dirty="0"/>
              <a:t>.</a:t>
            </a:r>
            <a:endParaRPr lang="tr-TR" sz="2000" dirty="0" smtClean="0">
              <a:solidFill>
                <a:srgbClr val="C00000"/>
              </a:solidFill>
            </a:endParaRPr>
          </a:p>
        </p:txBody>
      </p:sp>
    </p:spTree>
    <p:extLst>
      <p:ext uri="{BB962C8B-B14F-4D97-AF65-F5344CB8AC3E}">
        <p14:creationId xmlns:p14="http://schemas.microsoft.com/office/powerpoint/2010/main" val="341335321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a:t>
            </a:r>
            <a:r>
              <a:rPr lang="tr-TR" sz="4400" dirty="0" smtClean="0">
                <a:solidFill>
                  <a:srgbClr val="002060"/>
                </a:solidFill>
              </a:rPr>
              <a:t>– İspat Stratejileri</a:t>
            </a:r>
            <a:endParaRPr lang="tr-TR" dirty="0">
              <a:solidFill>
                <a:srgbClr val="002060"/>
              </a:solidFill>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695327" y="2028825"/>
                <a:ext cx="10018714" cy="4343400"/>
              </a:xfrm>
            </p:spPr>
            <p:txBody>
              <a:bodyPr>
                <a:normAutofit/>
              </a:bodyPr>
              <a:lstStyle/>
              <a:p>
                <a:pPr marL="0" indent="0" algn="just">
                  <a:buNone/>
                </a:pPr>
                <a:r>
                  <a:rPr lang="tr-TR" sz="2000" dirty="0" smtClean="0">
                    <a:solidFill>
                      <a:srgbClr val="C00000"/>
                    </a:solidFill>
                  </a:rPr>
                  <a:t>Örnek:</a:t>
                </a:r>
              </a:p>
              <a:p>
                <a:pPr marL="0" indent="0" algn="just">
                  <a:buNone/>
                </a:pPr>
                <a:r>
                  <a:rPr lang="tr-TR" sz="2000" dirty="0"/>
                  <a:t>Verilen pozitif reel </a:t>
                </a:r>
                <a:r>
                  <a:rPr lang="tr-TR" sz="2000" i="1" dirty="0"/>
                  <a:t>x </a:t>
                </a:r>
                <a:r>
                  <a:rPr lang="tr-TR" sz="2000" dirty="0"/>
                  <a:t>ve </a:t>
                </a:r>
                <a:r>
                  <a:rPr lang="tr-TR" sz="2000" i="1" dirty="0"/>
                  <a:t>y</a:t>
                </a:r>
                <a:r>
                  <a:rPr lang="tr-TR" sz="2000" dirty="0"/>
                  <a:t> sayılarının </a:t>
                </a:r>
                <a:r>
                  <a:rPr lang="tr-TR" sz="2000" b="1" dirty="0"/>
                  <a:t>aritmetik ortalaması </a:t>
                </a:r>
                <a:r>
                  <a:rPr lang="tr-TR" sz="2000" dirty="0"/>
                  <a:t>(</a:t>
                </a:r>
                <a:r>
                  <a:rPr lang="tr-TR" sz="2000" i="1" dirty="0"/>
                  <a:t>x</a:t>
                </a:r>
                <a:r>
                  <a:rPr lang="tr-TR" sz="2000" dirty="0"/>
                  <a:t> </a:t>
                </a:r>
                <a:r>
                  <a:rPr lang="tr-TR" sz="2000" i="1" dirty="0"/>
                  <a:t>+ y</a:t>
                </a:r>
                <a:r>
                  <a:rPr lang="tr-TR" sz="2000" dirty="0"/>
                  <a:t>)/2</a:t>
                </a:r>
                <a:r>
                  <a:rPr lang="tr-TR" sz="2000" i="1" dirty="0"/>
                  <a:t> </a:t>
                </a:r>
                <a:r>
                  <a:rPr lang="tr-TR" sz="2000" dirty="0"/>
                  <a:t>ve </a:t>
                </a:r>
                <a:r>
                  <a:rPr lang="tr-TR" sz="2000" b="1" dirty="0"/>
                  <a:t>geometrik ortalaması </a:t>
                </a:r>
                <a14:m>
                  <m:oMath xmlns:m="http://schemas.openxmlformats.org/officeDocument/2006/math">
                    <m:rad>
                      <m:radPr>
                        <m:degHide m:val="on"/>
                        <m:ctrlPr>
                          <a:rPr lang="tr-TR" sz="2000" i="1">
                            <a:latin typeface="Cambria Math" panose="02040503050406030204" pitchFamily="18" charset="0"/>
                          </a:rPr>
                        </m:ctrlPr>
                      </m:radPr>
                      <m:deg/>
                      <m:e>
                        <m:r>
                          <a:rPr lang="tr-TR" sz="2000" i="1">
                            <a:latin typeface="Cambria Math" panose="02040503050406030204" pitchFamily="18" charset="0"/>
                          </a:rPr>
                          <m:t>𝑥𝑦</m:t>
                        </m:r>
                      </m:e>
                    </m:rad>
                  </m:oMath>
                </a14:m>
                <a:r>
                  <a:rPr lang="tr-TR" sz="2000" dirty="0"/>
                  <a:t>’</a:t>
                </a:r>
                <a:r>
                  <a:rPr lang="tr-TR" sz="2000" dirty="0" err="1"/>
                  <a:t>dir</a:t>
                </a:r>
                <a:r>
                  <a:rPr lang="tr-TR" sz="2000" dirty="0"/>
                  <a:t>. İki farklı pozitif reel sayının aritmetik ve geometrik ortalamasını karşılaştırdığımız zaman, aritmetik ortalamanın geometrik ortalamadan her zaman daha büyük olduğunu buluruz. (Örneğin, </a:t>
                </a:r>
                <a:r>
                  <a:rPr lang="tr-TR" sz="2000" i="1" dirty="0"/>
                  <a:t>x</a:t>
                </a:r>
                <a:r>
                  <a:rPr lang="tr-TR" sz="2000" dirty="0"/>
                  <a:t> = 4 ve </a:t>
                </a:r>
                <a:r>
                  <a:rPr lang="tr-TR" sz="2000" i="1" dirty="0"/>
                  <a:t>y</a:t>
                </a:r>
                <a:r>
                  <a:rPr lang="tr-TR" sz="2000" dirty="0"/>
                  <a:t> = 6 olduğunda 5 = (4 + 6)/2 &gt; </a:t>
                </a:r>
                <a14:m>
                  <m:oMath xmlns:m="http://schemas.openxmlformats.org/officeDocument/2006/math">
                    <m:rad>
                      <m:radPr>
                        <m:degHide m:val="on"/>
                        <m:ctrlPr>
                          <a:rPr lang="tr-TR" sz="2000" i="1">
                            <a:latin typeface="Cambria Math" panose="02040503050406030204" pitchFamily="18" charset="0"/>
                          </a:rPr>
                        </m:ctrlPr>
                      </m:radPr>
                      <m:deg/>
                      <m:e>
                        <m:r>
                          <a:rPr lang="tr-TR" sz="2000" i="1">
                            <a:latin typeface="Cambria Math" panose="02040503050406030204" pitchFamily="18" charset="0"/>
                          </a:rPr>
                          <m:t>4.6</m:t>
                        </m:r>
                      </m:e>
                    </m:rad>
                  </m:oMath>
                </a14:m>
                <a:r>
                  <a:rPr lang="tr-TR" sz="2000" dirty="0"/>
                  <a:t>= </a:t>
                </a:r>
                <a14:m>
                  <m:oMath xmlns:m="http://schemas.openxmlformats.org/officeDocument/2006/math">
                    <m:rad>
                      <m:radPr>
                        <m:degHide m:val="on"/>
                        <m:ctrlPr>
                          <a:rPr lang="tr-TR" sz="2000" i="1">
                            <a:latin typeface="Cambria Math" panose="02040503050406030204" pitchFamily="18" charset="0"/>
                          </a:rPr>
                        </m:ctrlPr>
                      </m:radPr>
                      <m:deg/>
                      <m:e>
                        <m:r>
                          <a:rPr lang="tr-TR" sz="2000" i="1">
                            <a:latin typeface="Cambria Math" panose="02040503050406030204" pitchFamily="18" charset="0"/>
                          </a:rPr>
                          <m:t>24</m:t>
                        </m:r>
                      </m:e>
                    </m:rad>
                  </m:oMath>
                </a14:m>
                <a:r>
                  <a:rPr lang="tr-TR" sz="2000" dirty="0"/>
                  <a:t>.]’dür). Bu eşitsizliğin her zaman doğru olduğunu ispatlayabilir miyiz</a:t>
                </a:r>
                <a:r>
                  <a:rPr lang="tr-TR" sz="2000" dirty="0" smtClean="0"/>
                  <a:t>?</a:t>
                </a:r>
                <a:endParaRPr lang="tr-TR" sz="2000" dirty="0">
                  <a:solidFill>
                    <a:srgbClr val="C00000"/>
                  </a:solidFill>
                </a:endParaRPr>
              </a:p>
              <a:p>
                <a:pPr marL="0" indent="0" algn="just">
                  <a:buNone/>
                </a:pPr>
                <a:r>
                  <a:rPr lang="tr-TR" sz="2000" dirty="0" smtClean="0">
                    <a:solidFill>
                      <a:srgbClr val="C00000"/>
                    </a:solidFill>
                  </a:rPr>
                  <a:t>Çözüm:</a:t>
                </a:r>
              </a:p>
              <a:p>
                <a:pPr marL="0" indent="0" algn="just">
                  <a:buNone/>
                </a:pPr>
                <a:r>
                  <a:rPr lang="tr-TR" sz="2000" i="1" dirty="0"/>
                  <a:t>x</a:t>
                </a:r>
                <a:r>
                  <a:rPr lang="tr-TR" sz="2000" dirty="0"/>
                  <a:t> ve </a:t>
                </a:r>
                <a:r>
                  <a:rPr lang="tr-TR" sz="2000" i="1" dirty="0"/>
                  <a:t>y</a:t>
                </a:r>
                <a:r>
                  <a:rPr lang="tr-TR" sz="2000" dirty="0"/>
                  <a:t> farklı iki pozitif reel sayı olduğu zaman (</a:t>
                </a:r>
                <a:r>
                  <a:rPr lang="tr-TR" sz="2000" i="1" dirty="0"/>
                  <a:t>x</a:t>
                </a:r>
                <a:r>
                  <a:rPr lang="tr-TR" sz="2000" dirty="0"/>
                  <a:t> </a:t>
                </a:r>
                <a:r>
                  <a:rPr lang="tr-TR" sz="2000" i="1" dirty="0"/>
                  <a:t>+y)/2 &gt; </a:t>
                </a:r>
                <a14:m>
                  <m:oMath xmlns:m="http://schemas.openxmlformats.org/officeDocument/2006/math">
                    <m:rad>
                      <m:radPr>
                        <m:degHide m:val="on"/>
                        <m:ctrlPr>
                          <a:rPr lang="tr-TR" sz="2000" i="1">
                            <a:latin typeface="Cambria Math" panose="02040503050406030204" pitchFamily="18" charset="0"/>
                          </a:rPr>
                        </m:ctrlPr>
                      </m:radPr>
                      <m:deg/>
                      <m:e>
                        <m:r>
                          <m:rPr>
                            <m:sty m:val="p"/>
                          </m:rPr>
                          <a:rPr lang="tr-TR" sz="2000">
                            <a:latin typeface="Cambria Math" panose="02040503050406030204" pitchFamily="18" charset="0"/>
                          </a:rPr>
                          <m:t>xy</m:t>
                        </m:r>
                      </m:e>
                    </m:rad>
                  </m:oMath>
                </a14:m>
                <a:r>
                  <a:rPr lang="tr-TR" sz="2000" dirty="0"/>
                  <a:t> ispatlamak için geriye doğru çalışabiliriz. </a:t>
                </a:r>
                <a:endParaRPr lang="tr-TR" sz="2000" dirty="0">
                  <a:solidFill>
                    <a:srgbClr val="C00000"/>
                  </a:solidFill>
                </a:endParaRPr>
              </a:p>
              <a:p>
                <a:pPr marL="0" indent="0" algn="just">
                  <a:buNone/>
                </a:pPr>
                <a:endParaRPr lang="tr-TR" sz="2000" dirty="0" smtClean="0">
                  <a:solidFill>
                    <a:srgbClr val="C00000"/>
                  </a:solidFill>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695327" y="2028825"/>
                <a:ext cx="10018714" cy="4343400"/>
              </a:xfrm>
              <a:blipFill rotWithShape="0">
                <a:blip r:embed="rId3"/>
                <a:stretch>
                  <a:fillRect l="-608" r="-608"/>
                </a:stretch>
              </a:blipFill>
            </p:spPr>
            <p:txBody>
              <a:bodyPr/>
              <a:lstStyle/>
              <a:p>
                <a:r>
                  <a:rPr lang="tr-TR">
                    <a:noFill/>
                  </a:rPr>
                  <a:t> </a:t>
                </a:r>
              </a:p>
            </p:txBody>
          </p:sp>
        </mc:Fallback>
      </mc:AlternateContent>
    </p:spTree>
    <p:extLst>
      <p:ext uri="{BB962C8B-B14F-4D97-AF65-F5344CB8AC3E}">
        <p14:creationId xmlns:p14="http://schemas.microsoft.com/office/powerpoint/2010/main" val="278822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a:t>
            </a:r>
            <a:r>
              <a:rPr lang="tr-TR" sz="4400" dirty="0" smtClean="0">
                <a:solidFill>
                  <a:srgbClr val="002060"/>
                </a:solidFill>
              </a:rPr>
              <a:t>– İspat Stratejileri</a:t>
            </a:r>
            <a:endParaRPr lang="tr-TR" dirty="0">
              <a:solidFill>
                <a:srgbClr val="002060"/>
              </a:solidFill>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695327" y="2028825"/>
                <a:ext cx="10018714" cy="4343400"/>
              </a:xfrm>
            </p:spPr>
            <p:txBody>
              <a:bodyPr>
                <a:noAutofit/>
              </a:bodyPr>
              <a:lstStyle/>
              <a:p>
                <a:pPr marL="0" indent="0" algn="just">
                  <a:buNone/>
                </a:pPr>
                <a:r>
                  <a:rPr lang="tr-TR" sz="2000" dirty="0" smtClean="0">
                    <a:solidFill>
                      <a:srgbClr val="C00000"/>
                    </a:solidFill>
                  </a:rPr>
                  <a:t>Çözümün devamı:</a:t>
                </a:r>
              </a:p>
              <a:p>
                <a:pPr marL="0" indent="0">
                  <a:buNone/>
                </a:pPr>
                <a:r>
                  <a:rPr lang="tr-TR" sz="2000" dirty="0"/>
                  <a:t>Denk eşitsizliklerden oluşan bir dizi işlem yapabiliriz. Bu denk eşitsizlikler şöyledir:</a:t>
                </a:r>
              </a:p>
              <a:p>
                <a:pPr marL="0" indent="0">
                  <a:buNone/>
                </a:pPr>
                <a:r>
                  <a:rPr lang="tr-TR" sz="2000" dirty="0"/>
                  <a:t>(</a:t>
                </a:r>
                <a:r>
                  <a:rPr lang="tr-TR" sz="2000" i="1" dirty="0"/>
                  <a:t>x + y</a:t>
                </a:r>
                <a:r>
                  <a:rPr lang="tr-TR" sz="2000" dirty="0"/>
                  <a:t>)/2</a:t>
                </a:r>
                <a:r>
                  <a:rPr lang="tr-TR" sz="2000" i="1" dirty="0"/>
                  <a:t> &gt; </a:t>
                </a:r>
                <a14:m>
                  <m:oMath xmlns:m="http://schemas.openxmlformats.org/officeDocument/2006/math">
                    <m:rad>
                      <m:radPr>
                        <m:degHide m:val="on"/>
                        <m:ctrlPr>
                          <a:rPr lang="tr-TR" sz="2000" i="1">
                            <a:latin typeface="Cambria Math" panose="02040503050406030204" pitchFamily="18" charset="0"/>
                          </a:rPr>
                        </m:ctrlPr>
                      </m:radPr>
                      <m:deg/>
                      <m:e>
                        <m:r>
                          <a:rPr lang="tr-TR" sz="2000" i="1">
                            <a:latin typeface="Cambria Math" panose="02040503050406030204" pitchFamily="18" charset="0"/>
                          </a:rPr>
                          <m:t>𝑥𝑦</m:t>
                        </m:r>
                      </m:e>
                    </m:rad>
                  </m:oMath>
                </a14:m>
                <a:r>
                  <a:rPr lang="tr-TR" sz="2000" b="1" i="1" dirty="0"/>
                  <a:t>,</a:t>
                </a:r>
                <a:endParaRPr lang="tr-TR" sz="2000" i="1" dirty="0"/>
              </a:p>
              <a:p>
                <a:pPr marL="0" indent="0">
                  <a:buNone/>
                </a:pPr>
                <a:r>
                  <a:rPr lang="tr-TR" sz="2000" dirty="0"/>
                  <a:t>(</a:t>
                </a:r>
                <a:r>
                  <a:rPr lang="tr-TR" sz="2000" i="1" dirty="0"/>
                  <a:t>x</a:t>
                </a:r>
                <a:r>
                  <a:rPr lang="tr-TR" sz="2000" dirty="0"/>
                  <a:t> + </a:t>
                </a:r>
                <a:r>
                  <a:rPr lang="tr-TR" sz="2000" i="1" dirty="0"/>
                  <a:t>y</a:t>
                </a:r>
                <a:r>
                  <a:rPr lang="tr-TR" sz="2000" dirty="0"/>
                  <a:t>)</a:t>
                </a:r>
                <a:r>
                  <a:rPr lang="tr-TR" sz="2000" baseline="30000" dirty="0"/>
                  <a:t>2</a:t>
                </a:r>
                <a:r>
                  <a:rPr lang="tr-TR" sz="2000" dirty="0"/>
                  <a:t>/4 &gt; </a:t>
                </a:r>
                <a:r>
                  <a:rPr lang="tr-TR" sz="2000" i="1" dirty="0" err="1"/>
                  <a:t>xy</a:t>
                </a:r>
                <a:r>
                  <a:rPr lang="tr-TR" sz="2000" i="1" dirty="0"/>
                  <a:t>,</a:t>
                </a:r>
                <a:endParaRPr lang="tr-TR" sz="2000" dirty="0"/>
              </a:p>
              <a:p>
                <a:pPr marL="0" indent="0">
                  <a:buNone/>
                </a:pPr>
                <a:r>
                  <a:rPr lang="tr-TR" sz="2000" dirty="0"/>
                  <a:t>(x + </a:t>
                </a:r>
                <a:r>
                  <a:rPr lang="tr-TR" sz="2000" i="1" dirty="0"/>
                  <a:t>y</a:t>
                </a:r>
                <a:r>
                  <a:rPr lang="tr-TR" sz="2000" dirty="0"/>
                  <a:t>)</a:t>
                </a:r>
                <a:r>
                  <a:rPr lang="tr-TR" sz="2000" baseline="30000" dirty="0"/>
                  <a:t>2</a:t>
                </a:r>
                <a:r>
                  <a:rPr lang="tr-TR" sz="2000" i="1" dirty="0"/>
                  <a:t> &gt; </a:t>
                </a:r>
                <a:r>
                  <a:rPr lang="tr-TR" sz="2000" dirty="0"/>
                  <a:t>4</a:t>
                </a:r>
                <a:r>
                  <a:rPr lang="tr-TR" sz="2000" i="1" dirty="0"/>
                  <a:t>xy, </a:t>
                </a:r>
                <a:endParaRPr lang="tr-TR" sz="2000" i="1" dirty="0" smtClean="0"/>
              </a:p>
              <a:p>
                <a:pPr marL="0" indent="0">
                  <a:buNone/>
                </a:pPr>
                <a:r>
                  <a:rPr lang="tr-TR" sz="2000" i="1" dirty="0" smtClean="0"/>
                  <a:t>x</a:t>
                </a:r>
                <a:r>
                  <a:rPr lang="tr-TR" sz="2000" baseline="30000" dirty="0" smtClean="0"/>
                  <a:t>2</a:t>
                </a:r>
                <a:r>
                  <a:rPr lang="tr-TR" sz="2000" i="1" dirty="0" smtClean="0"/>
                  <a:t> </a:t>
                </a:r>
                <a:r>
                  <a:rPr lang="tr-TR" sz="2000" dirty="0"/>
                  <a:t>+ 2</a:t>
                </a:r>
                <a:r>
                  <a:rPr lang="tr-TR" sz="2000" i="1" dirty="0"/>
                  <a:t>xy</a:t>
                </a:r>
                <a:r>
                  <a:rPr lang="tr-TR" sz="2000" dirty="0"/>
                  <a:t> + </a:t>
                </a:r>
                <a:r>
                  <a:rPr lang="tr-TR" sz="2000" i="1" dirty="0"/>
                  <a:t>y</a:t>
                </a:r>
                <a:r>
                  <a:rPr lang="tr-TR" sz="2000" baseline="30000" dirty="0"/>
                  <a:t>2</a:t>
                </a:r>
                <a:r>
                  <a:rPr lang="tr-TR" sz="2000" dirty="0"/>
                  <a:t> &gt; 4</a:t>
                </a:r>
                <a:r>
                  <a:rPr lang="tr-TR" sz="2000" i="1" dirty="0"/>
                  <a:t>xy</a:t>
                </a:r>
                <a:r>
                  <a:rPr lang="tr-TR" sz="2000" dirty="0"/>
                  <a:t>, </a:t>
                </a:r>
                <a:endParaRPr lang="tr-TR" sz="2000" i="1" dirty="0" smtClean="0"/>
              </a:p>
              <a:p>
                <a:pPr marL="0" indent="0">
                  <a:buNone/>
                </a:pPr>
                <a:r>
                  <a:rPr lang="tr-TR" sz="2000" i="1" dirty="0" smtClean="0"/>
                  <a:t>x</a:t>
                </a:r>
                <a:r>
                  <a:rPr lang="tr-TR" sz="2000" baseline="30000" dirty="0" smtClean="0"/>
                  <a:t>2</a:t>
                </a:r>
                <a:r>
                  <a:rPr lang="tr-TR" sz="2000" dirty="0" smtClean="0"/>
                  <a:t> </a:t>
                </a:r>
                <a:r>
                  <a:rPr lang="tr-TR" sz="2000" dirty="0"/>
                  <a:t>- </a:t>
                </a:r>
                <a:r>
                  <a:rPr lang="tr-TR" sz="2000" i="1" dirty="0"/>
                  <a:t>2xy</a:t>
                </a:r>
                <a:r>
                  <a:rPr lang="tr-TR" sz="2000" dirty="0"/>
                  <a:t> + </a:t>
                </a:r>
                <a:r>
                  <a:rPr lang="tr-TR" sz="2000" i="1" dirty="0"/>
                  <a:t>y</a:t>
                </a:r>
                <a:r>
                  <a:rPr lang="tr-TR" sz="2000" baseline="30000" dirty="0"/>
                  <a:t>2</a:t>
                </a:r>
                <a:r>
                  <a:rPr lang="tr-TR" sz="2000" i="1" dirty="0"/>
                  <a:t> &gt;</a:t>
                </a:r>
                <a:r>
                  <a:rPr lang="tr-TR" sz="2000" dirty="0"/>
                  <a:t> 0,</a:t>
                </a:r>
              </a:p>
              <a:p>
                <a:pPr marL="0" indent="0">
                  <a:buNone/>
                </a:pPr>
                <a:r>
                  <a:rPr lang="tr-TR" sz="2000" dirty="0"/>
                  <a:t>(</a:t>
                </a:r>
                <a:r>
                  <a:rPr lang="tr-TR" sz="2000" i="1" dirty="0"/>
                  <a:t> x</a:t>
                </a:r>
                <a:r>
                  <a:rPr lang="tr-TR" sz="2000" dirty="0"/>
                  <a:t> - </a:t>
                </a:r>
                <a:r>
                  <a:rPr lang="tr-TR" sz="2000" i="1" dirty="0"/>
                  <a:t>y</a:t>
                </a:r>
                <a:r>
                  <a:rPr lang="tr-TR" sz="2000" dirty="0"/>
                  <a:t>)</a:t>
                </a:r>
                <a:r>
                  <a:rPr lang="tr-TR" sz="2000" baseline="30000" dirty="0"/>
                  <a:t>2</a:t>
                </a:r>
                <a:r>
                  <a:rPr lang="tr-TR" sz="2000" dirty="0"/>
                  <a:t> &gt; 0.</a:t>
                </a:r>
              </a:p>
              <a:p>
                <a:pPr marL="0" indent="0">
                  <a:buNone/>
                </a:pPr>
                <a:r>
                  <a:rPr lang="tr-TR" sz="2000" dirty="0"/>
                  <a:t>Çünkü </a:t>
                </a:r>
                <a:r>
                  <a:rPr lang="tr-TR" sz="2000" i="1" dirty="0"/>
                  <a:t>x ≠ y</a:t>
                </a:r>
                <a:r>
                  <a:rPr lang="tr-TR" sz="2000" dirty="0"/>
                  <a:t> olduğundan (</a:t>
                </a:r>
                <a:r>
                  <a:rPr lang="tr-TR" sz="2000" i="1" dirty="0"/>
                  <a:t>x</a:t>
                </a:r>
                <a:r>
                  <a:rPr lang="tr-TR" sz="2000" dirty="0"/>
                  <a:t> - </a:t>
                </a:r>
                <a:r>
                  <a:rPr lang="tr-TR" sz="2000" i="1" dirty="0"/>
                  <a:t>y)</a:t>
                </a:r>
                <a:r>
                  <a:rPr lang="tr-TR" sz="2000" i="1" baseline="30000" dirty="0"/>
                  <a:t>2</a:t>
                </a:r>
                <a:r>
                  <a:rPr lang="tr-TR" sz="2000" dirty="0"/>
                  <a:t> &gt; 0 olur, son eşitsizliğin doğru olduğu bunu takip ederek bulunur. Tüm eşitsizlikler denk olduğundan bu da şunu verir. </a:t>
                </a:r>
                <a:r>
                  <a:rPr lang="tr-TR" sz="2000" i="1" dirty="0"/>
                  <a:t>x ≠ y</a:t>
                </a:r>
                <a:r>
                  <a:rPr lang="tr-TR" sz="2000" dirty="0"/>
                  <a:t> olduğunda (x + y)/2  </a:t>
                </a:r>
                <a:r>
                  <a:rPr lang="tr-TR" sz="2000" i="1" dirty="0"/>
                  <a:t>&gt;</a:t>
                </a:r>
                <a:r>
                  <a:rPr lang="tr-TR" sz="2000" dirty="0"/>
                  <a:t> </a:t>
                </a:r>
                <a14:m>
                  <m:oMath xmlns:m="http://schemas.openxmlformats.org/officeDocument/2006/math">
                    <m:rad>
                      <m:radPr>
                        <m:degHide m:val="on"/>
                        <m:ctrlPr>
                          <a:rPr lang="tr-TR" sz="2000" i="1">
                            <a:latin typeface="Cambria Math" panose="02040503050406030204" pitchFamily="18" charset="0"/>
                          </a:rPr>
                        </m:ctrlPr>
                      </m:radPr>
                      <m:deg/>
                      <m:e>
                        <m:r>
                          <m:rPr>
                            <m:sty m:val="p"/>
                          </m:rPr>
                          <a:rPr lang="tr-TR" sz="2000">
                            <a:latin typeface="Cambria Math" panose="02040503050406030204" pitchFamily="18" charset="0"/>
                          </a:rPr>
                          <m:t>xy</m:t>
                        </m:r>
                      </m:e>
                    </m:rad>
                  </m:oMath>
                </a14:m>
                <a:r>
                  <a:rPr lang="tr-TR" sz="2000" dirty="0"/>
                  <a:t> bulunur. Öncelikle geriye mantık yürütme mantığını yürüttük, basamakları tersine çevirerek ileriye mantık yürütme kullanarak kolayca bir ispat inşa edebiliriz</a:t>
                </a:r>
                <a:r>
                  <a:rPr lang="tr-TR" sz="2000" dirty="0" smtClean="0"/>
                  <a:t>.</a:t>
                </a:r>
                <a:endParaRPr lang="tr-TR" sz="2000"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695327" y="2028825"/>
                <a:ext cx="10018714" cy="4343400"/>
              </a:xfrm>
              <a:blipFill rotWithShape="0">
                <a:blip r:embed="rId3"/>
                <a:stretch>
                  <a:fillRect l="-608" t="-6742" r="-243" b="-8708"/>
                </a:stretch>
              </a:blipFill>
            </p:spPr>
            <p:txBody>
              <a:bodyPr/>
              <a:lstStyle/>
              <a:p>
                <a:r>
                  <a:rPr lang="tr-TR">
                    <a:noFill/>
                  </a:rPr>
                  <a:t> </a:t>
                </a:r>
              </a:p>
            </p:txBody>
          </p:sp>
        </mc:Fallback>
      </mc:AlternateContent>
    </p:spTree>
    <p:extLst>
      <p:ext uri="{BB962C8B-B14F-4D97-AF65-F5344CB8AC3E}">
        <p14:creationId xmlns:p14="http://schemas.microsoft.com/office/powerpoint/2010/main" val="60944498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a:t>
            </a:r>
            <a:r>
              <a:rPr lang="tr-TR" sz="4400" dirty="0" smtClean="0">
                <a:solidFill>
                  <a:srgbClr val="002060"/>
                </a:solidFill>
              </a:rPr>
              <a:t>– İspat Stratejileri</a:t>
            </a:r>
            <a:endParaRPr lang="tr-TR" dirty="0">
              <a:solidFill>
                <a:srgbClr val="002060"/>
              </a:solidFill>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695327" y="2028825"/>
                <a:ext cx="10018714" cy="4343400"/>
              </a:xfrm>
            </p:spPr>
            <p:txBody>
              <a:bodyPr>
                <a:noAutofit/>
              </a:bodyPr>
              <a:lstStyle/>
              <a:p>
                <a:pPr marL="0" indent="0" algn="just">
                  <a:buNone/>
                </a:pPr>
                <a:r>
                  <a:rPr lang="tr-TR" sz="2000" dirty="0" smtClean="0">
                    <a:solidFill>
                      <a:srgbClr val="C00000"/>
                    </a:solidFill>
                  </a:rPr>
                  <a:t>Çözümün devamı:</a:t>
                </a:r>
              </a:p>
              <a:p>
                <a:pPr marL="0" indent="0" algn="just">
                  <a:buNone/>
                </a:pPr>
                <a:r>
                  <a:rPr lang="tr-TR" sz="2000" dirty="0"/>
                  <a:t>Şimdi bu ispatı vereceğiz.</a:t>
                </a:r>
              </a:p>
              <a:p>
                <a:pPr marL="0" indent="0" algn="just">
                  <a:buNone/>
                </a:pPr>
                <a:r>
                  <a:rPr lang="tr-TR" sz="2000" i="1" dirty="0"/>
                  <a:t>x</a:t>
                </a:r>
                <a:r>
                  <a:rPr lang="tr-TR" sz="2000" dirty="0"/>
                  <a:t> ve y’nin farklı iki pozitif reel sayı olduğunu kabul edelim. Bu takdirde sıfır olmayan bir reel sayının karesi pozitif olduğundan (</a:t>
                </a:r>
                <a:r>
                  <a:rPr lang="tr-TR" sz="2000" i="1" dirty="0"/>
                  <a:t>x</a:t>
                </a:r>
                <a:r>
                  <a:rPr lang="tr-TR" sz="2000" dirty="0"/>
                  <a:t> - </a:t>
                </a:r>
                <a:r>
                  <a:rPr lang="tr-TR" sz="2000" i="1" dirty="0"/>
                  <a:t>y</a:t>
                </a:r>
                <a:r>
                  <a:rPr lang="tr-TR" sz="2000" dirty="0"/>
                  <a:t>)</a:t>
                </a:r>
                <a:r>
                  <a:rPr lang="tr-TR" sz="2000" baseline="30000" dirty="0"/>
                  <a:t>2</a:t>
                </a:r>
                <a:r>
                  <a:rPr lang="tr-TR" sz="2000" i="1" dirty="0"/>
                  <a:t> &gt;</a:t>
                </a:r>
                <a:r>
                  <a:rPr lang="tr-TR" sz="2000" dirty="0"/>
                  <a:t> 0 </a:t>
                </a:r>
                <a:r>
                  <a:rPr lang="tr-TR" sz="2000" dirty="0" err="1" smtClean="0"/>
                  <a:t>dır</a:t>
                </a:r>
                <a:r>
                  <a:rPr lang="tr-TR" sz="2000" dirty="0" smtClean="0"/>
                  <a:t>. </a:t>
                </a:r>
                <a:r>
                  <a:rPr lang="tr-TR" sz="2000" dirty="0"/>
                  <a:t>(</a:t>
                </a:r>
                <a:r>
                  <a:rPr lang="tr-TR" sz="2000" i="1" dirty="0"/>
                  <a:t>x</a:t>
                </a:r>
                <a:r>
                  <a:rPr lang="tr-TR" sz="2000" dirty="0"/>
                  <a:t> - </a:t>
                </a:r>
                <a:r>
                  <a:rPr lang="tr-TR" sz="2000" i="1" dirty="0"/>
                  <a:t>y</a:t>
                </a:r>
                <a:r>
                  <a:rPr lang="tr-TR" sz="2000" dirty="0"/>
                  <a:t>)</a:t>
                </a:r>
                <a:r>
                  <a:rPr lang="tr-TR" sz="2000" baseline="30000" dirty="0"/>
                  <a:t>2</a:t>
                </a:r>
                <a:r>
                  <a:rPr lang="tr-TR" sz="2000" i="1" dirty="0"/>
                  <a:t> = x</a:t>
                </a:r>
                <a:r>
                  <a:rPr lang="tr-TR" sz="2000" i="1" baseline="30000" dirty="0"/>
                  <a:t>2</a:t>
                </a:r>
                <a:r>
                  <a:rPr lang="tr-TR" sz="2000" dirty="0"/>
                  <a:t> - 2</a:t>
                </a:r>
                <a:r>
                  <a:rPr lang="tr-TR" sz="2000" i="1" dirty="0"/>
                  <a:t>xy</a:t>
                </a:r>
                <a:r>
                  <a:rPr lang="tr-TR" sz="2000" dirty="0"/>
                  <a:t> + </a:t>
                </a:r>
                <a:r>
                  <a:rPr lang="tr-TR" sz="2000" i="1" dirty="0"/>
                  <a:t>y</a:t>
                </a:r>
                <a:r>
                  <a:rPr lang="tr-TR" sz="2000" i="1" baseline="30000" dirty="0"/>
                  <a:t>2</a:t>
                </a:r>
                <a:r>
                  <a:rPr lang="tr-TR" sz="2000" dirty="0"/>
                  <a:t> olması </a:t>
                </a:r>
                <a:r>
                  <a:rPr lang="tr-TR" sz="2000" i="1" dirty="0"/>
                  <a:t>x</a:t>
                </a:r>
                <a:r>
                  <a:rPr lang="tr-TR" sz="2000" i="1" baseline="30000" dirty="0"/>
                  <a:t>2</a:t>
                </a:r>
                <a:r>
                  <a:rPr lang="tr-TR" sz="2000" dirty="0"/>
                  <a:t> - 2</a:t>
                </a:r>
                <a:r>
                  <a:rPr lang="tr-TR" sz="2000" i="1" dirty="0"/>
                  <a:t>xy</a:t>
                </a:r>
                <a:r>
                  <a:rPr lang="tr-TR" sz="2000" dirty="0"/>
                  <a:t> + </a:t>
                </a:r>
                <a:r>
                  <a:rPr lang="tr-TR" sz="2000" i="1" dirty="0"/>
                  <a:t>y</a:t>
                </a:r>
                <a:r>
                  <a:rPr lang="tr-TR" sz="2000" i="1" baseline="30000" dirty="0"/>
                  <a:t>2</a:t>
                </a:r>
                <a:r>
                  <a:rPr lang="tr-TR" sz="2000" dirty="0"/>
                  <a:t> </a:t>
                </a:r>
                <a:r>
                  <a:rPr lang="tr-TR" sz="2000" i="1" dirty="0"/>
                  <a:t>&gt; </a:t>
                </a:r>
                <a:r>
                  <a:rPr lang="tr-TR" sz="2000" dirty="0"/>
                  <a:t>0 olmasını gerektirir. Her iki tarafa 4</a:t>
                </a:r>
                <a:r>
                  <a:rPr lang="tr-TR" sz="2000" i="1" dirty="0"/>
                  <a:t>xy</a:t>
                </a:r>
                <a:r>
                  <a:rPr lang="tr-TR" sz="2000" dirty="0"/>
                  <a:t> ekleyerek </a:t>
                </a:r>
                <a:r>
                  <a:rPr lang="tr-TR" sz="2000" i="1" dirty="0"/>
                  <a:t>x</a:t>
                </a:r>
                <a:r>
                  <a:rPr lang="tr-TR" sz="2000" i="1" baseline="30000" dirty="0"/>
                  <a:t>2</a:t>
                </a:r>
                <a:r>
                  <a:rPr lang="tr-TR" sz="2000" dirty="0"/>
                  <a:t> + 2</a:t>
                </a:r>
                <a:r>
                  <a:rPr lang="tr-TR" sz="2000" i="1" dirty="0"/>
                  <a:t>xy +y</a:t>
                </a:r>
                <a:r>
                  <a:rPr lang="tr-TR" sz="2000" i="1" baseline="30000" dirty="0"/>
                  <a:t>2</a:t>
                </a:r>
                <a:r>
                  <a:rPr lang="tr-TR" sz="2000" i="1" dirty="0"/>
                  <a:t>&gt; 4xy</a:t>
                </a:r>
                <a:r>
                  <a:rPr lang="tr-TR" sz="2000" dirty="0"/>
                  <a:t> elde ederiz. </a:t>
                </a:r>
                <a:r>
                  <a:rPr lang="tr-TR" sz="2000" i="1" dirty="0"/>
                  <a:t>x</a:t>
                </a:r>
                <a:r>
                  <a:rPr lang="tr-TR" sz="2000" i="1" baseline="30000" dirty="0"/>
                  <a:t>2</a:t>
                </a:r>
                <a:r>
                  <a:rPr lang="tr-TR" sz="2000" dirty="0"/>
                  <a:t> + 2</a:t>
                </a:r>
                <a:r>
                  <a:rPr lang="tr-TR" sz="2000" i="1" dirty="0"/>
                  <a:t>xy + y</a:t>
                </a:r>
                <a:r>
                  <a:rPr lang="tr-TR" sz="2000" i="1" baseline="30000" dirty="0"/>
                  <a:t>2</a:t>
                </a:r>
                <a:r>
                  <a:rPr lang="tr-TR" sz="2000" i="1" dirty="0"/>
                  <a:t> = </a:t>
                </a:r>
                <a:r>
                  <a:rPr lang="tr-TR" sz="2000" dirty="0"/>
                  <a:t>(</a:t>
                </a:r>
                <a:r>
                  <a:rPr lang="tr-TR" sz="2000" i="1" dirty="0"/>
                  <a:t>x+ y</a:t>
                </a:r>
                <a:r>
                  <a:rPr lang="tr-TR" sz="2000" dirty="0"/>
                  <a:t>)</a:t>
                </a:r>
                <a:r>
                  <a:rPr lang="tr-TR" sz="2000" baseline="30000" dirty="0"/>
                  <a:t>2</a:t>
                </a:r>
                <a:r>
                  <a:rPr lang="tr-TR" sz="2000" dirty="0"/>
                  <a:t> olduğundan (</a:t>
                </a:r>
                <a:r>
                  <a:rPr lang="tr-TR" sz="2000" i="1" dirty="0"/>
                  <a:t>x</a:t>
                </a:r>
                <a:r>
                  <a:rPr lang="tr-TR" sz="2000" dirty="0"/>
                  <a:t> + </a:t>
                </a:r>
                <a:r>
                  <a:rPr lang="tr-TR" sz="2000" i="1" dirty="0"/>
                  <a:t>y</a:t>
                </a:r>
                <a:r>
                  <a:rPr lang="tr-TR" sz="2000" dirty="0"/>
                  <a:t>)</a:t>
                </a:r>
                <a:r>
                  <a:rPr lang="tr-TR" sz="2000" baseline="30000" dirty="0"/>
                  <a:t>2</a:t>
                </a:r>
                <a:r>
                  <a:rPr lang="tr-TR" sz="2000" i="1" dirty="0"/>
                  <a:t> &gt; </a:t>
                </a:r>
                <a:r>
                  <a:rPr lang="tr-TR" sz="2000" dirty="0"/>
                  <a:t>4</a:t>
                </a:r>
                <a:r>
                  <a:rPr lang="tr-TR" sz="2000" i="1" dirty="0"/>
                  <a:t>xy.</a:t>
                </a:r>
                <a:r>
                  <a:rPr lang="tr-TR" sz="2000" dirty="0"/>
                  <a:t> Eşitsizliğin her iki tarafını 4’e bölersek (x + </a:t>
                </a:r>
                <a:r>
                  <a:rPr lang="tr-TR" sz="2000" i="1" dirty="0"/>
                  <a:t>y</a:t>
                </a:r>
                <a:r>
                  <a:rPr lang="tr-TR" sz="2000" dirty="0"/>
                  <a:t>)</a:t>
                </a:r>
                <a:r>
                  <a:rPr lang="tr-TR" sz="2000" baseline="30000" dirty="0"/>
                  <a:t>2</a:t>
                </a:r>
                <a:r>
                  <a:rPr lang="tr-TR" sz="2000" i="1" dirty="0"/>
                  <a:t>/</a:t>
                </a:r>
                <a:r>
                  <a:rPr lang="tr-TR" sz="2000" dirty="0"/>
                  <a:t>4</a:t>
                </a:r>
                <a:r>
                  <a:rPr lang="tr-TR" sz="2000" i="1" dirty="0"/>
                  <a:t> &gt; </a:t>
                </a:r>
                <a:r>
                  <a:rPr lang="tr-TR" sz="2000" i="1" dirty="0" err="1"/>
                  <a:t>xy</a:t>
                </a:r>
                <a:r>
                  <a:rPr lang="tr-TR" sz="2000" dirty="0"/>
                  <a:t> olduğunu görürüz. Sonuç olarak her iki tarafın karekökünü alarak (her iki taraf pozitif olduğundan bu eşitsizliği korur) (</a:t>
                </a:r>
                <a:r>
                  <a:rPr lang="tr-TR" sz="2000" i="1" dirty="0" err="1"/>
                  <a:t>x+y</a:t>
                </a:r>
                <a:r>
                  <a:rPr lang="tr-TR" sz="2000" dirty="0"/>
                  <a:t>)/2</a:t>
                </a:r>
                <a:r>
                  <a:rPr lang="tr-TR" sz="2000" i="1" dirty="0"/>
                  <a:t> &gt; </a:t>
                </a:r>
                <a14:m>
                  <m:oMath xmlns:m="http://schemas.openxmlformats.org/officeDocument/2006/math">
                    <m:rad>
                      <m:radPr>
                        <m:degHide m:val="on"/>
                        <m:ctrlPr>
                          <a:rPr lang="tr-TR" sz="2000" i="1">
                            <a:latin typeface="Cambria Math" panose="02040503050406030204" pitchFamily="18" charset="0"/>
                          </a:rPr>
                        </m:ctrlPr>
                      </m:radPr>
                      <m:deg/>
                      <m:e>
                        <m:r>
                          <m:rPr>
                            <m:sty m:val="p"/>
                          </m:rPr>
                          <a:rPr lang="tr-TR" sz="2000">
                            <a:latin typeface="Cambria Math" panose="02040503050406030204" pitchFamily="18" charset="0"/>
                          </a:rPr>
                          <m:t>xy</m:t>
                        </m:r>
                      </m:e>
                    </m:rad>
                  </m:oMath>
                </a14:m>
                <a:r>
                  <a:rPr lang="tr-TR" sz="2000" dirty="0"/>
                  <a:t> sonucuna varırız. Eğer </a:t>
                </a:r>
                <a:r>
                  <a:rPr lang="tr-TR" sz="2000" i="1" dirty="0"/>
                  <a:t>x</a:t>
                </a:r>
                <a:r>
                  <a:rPr lang="tr-TR" sz="2000" dirty="0"/>
                  <a:t> ve </a:t>
                </a:r>
                <a:r>
                  <a:rPr lang="tr-TR" sz="2000" i="1" dirty="0"/>
                  <a:t>y</a:t>
                </a:r>
                <a:r>
                  <a:rPr lang="tr-TR" sz="2000" dirty="0"/>
                  <a:t> farklı pozitif tam­sayılar ise aritmetik ortalamanın geometrik ortalamadan büyük olduğu sonucuna varırız.</a:t>
                </a:r>
              </a:p>
              <a:p>
                <a:pPr marL="0" indent="0" algn="just">
                  <a:buNone/>
                </a:pPr>
                <a:endParaRPr lang="tr-TR" sz="2000" dirty="0" smtClean="0">
                  <a:solidFill>
                    <a:srgbClr val="C00000"/>
                  </a:solidFill>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695327" y="2028825"/>
                <a:ext cx="10018714" cy="4343400"/>
              </a:xfrm>
              <a:blipFill rotWithShape="0">
                <a:blip r:embed="rId3"/>
                <a:stretch>
                  <a:fillRect l="-608" r="-608"/>
                </a:stretch>
              </a:blipFill>
            </p:spPr>
            <p:txBody>
              <a:bodyPr/>
              <a:lstStyle/>
              <a:p>
                <a:r>
                  <a:rPr lang="tr-TR">
                    <a:noFill/>
                  </a:rPr>
                  <a:t> </a:t>
                </a:r>
              </a:p>
            </p:txBody>
          </p:sp>
        </mc:Fallback>
      </mc:AlternateContent>
    </p:spTree>
    <p:extLst>
      <p:ext uri="{BB962C8B-B14F-4D97-AF65-F5344CB8AC3E}">
        <p14:creationId xmlns:p14="http://schemas.microsoft.com/office/powerpoint/2010/main" val="147986006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a:solidFill>
                  <a:srgbClr val="002060"/>
                </a:solidFill>
              </a:rPr>
              <a:t>1.8. İspat Yöntemleri ve Stratejisi – Karşı Örnek Bulmaya Çalışmak</a:t>
            </a:r>
            <a:endParaRPr lang="tr-TR" dirty="0">
              <a:solidFill>
                <a:srgbClr val="002060"/>
              </a:solidFill>
            </a:endParaRPr>
          </a:p>
        </p:txBody>
      </p:sp>
      <p:sp>
        <p:nvSpPr>
          <p:cNvPr id="3" name="İçerik Yer Tutucusu 2"/>
          <p:cNvSpPr>
            <a:spLocks noGrp="1"/>
          </p:cNvSpPr>
          <p:nvPr>
            <p:ph idx="1"/>
          </p:nvPr>
        </p:nvSpPr>
        <p:spPr>
          <a:xfrm>
            <a:off x="1695327" y="2028825"/>
            <a:ext cx="10018714" cy="4343400"/>
          </a:xfrm>
        </p:spPr>
        <p:txBody>
          <a:bodyPr>
            <a:noAutofit/>
          </a:bodyPr>
          <a:lstStyle/>
          <a:p>
            <a:pPr marL="0" indent="0" algn="just">
              <a:buNone/>
            </a:pPr>
            <a:r>
              <a:rPr lang="tr-TR" sz="2000" dirty="0"/>
              <a:t>Bir tahmin ile </a:t>
            </a:r>
            <a:r>
              <a:rPr lang="tr-TR" sz="2000" dirty="0" smtClean="0"/>
              <a:t>karşılaşıldığı </a:t>
            </a:r>
            <a:r>
              <a:rPr lang="tr-TR" sz="2000" dirty="0"/>
              <a:t>zaman ilk olarak bu </a:t>
            </a:r>
            <a:r>
              <a:rPr lang="tr-TR" sz="2000" dirty="0" smtClean="0"/>
              <a:t>tahmin </a:t>
            </a:r>
            <a:r>
              <a:rPr lang="tr-TR" sz="2000" dirty="0"/>
              <a:t>ispat etmeye </a:t>
            </a:r>
            <a:r>
              <a:rPr lang="tr-TR" sz="2000" dirty="0" smtClean="0"/>
              <a:t>çalışılır </a:t>
            </a:r>
            <a:r>
              <a:rPr lang="tr-TR" sz="2000" dirty="0"/>
              <a:t>fakat eğer bu </a:t>
            </a:r>
            <a:r>
              <a:rPr lang="tr-TR" sz="2000" dirty="0" smtClean="0"/>
              <a:t>girişim başarısız </a:t>
            </a:r>
            <a:r>
              <a:rPr lang="tr-TR" sz="2000" dirty="0"/>
              <a:t>olursa, öncelikle kısa ve basit örneklere bakarak karşı örnek bulmaya </a:t>
            </a:r>
            <a:r>
              <a:rPr lang="tr-TR" sz="2000" dirty="0" smtClean="0"/>
              <a:t>çalışılır. </a:t>
            </a:r>
            <a:r>
              <a:rPr lang="tr-TR" sz="2000" dirty="0"/>
              <a:t>Eğer karşı </a:t>
            </a:r>
            <a:r>
              <a:rPr lang="tr-TR" sz="2000" dirty="0" smtClean="0"/>
              <a:t>örnek bulunamayacaksa yeniden ifade ispatlanmaya çalışılır. </a:t>
            </a:r>
            <a:r>
              <a:rPr lang="tr-TR" sz="2000" dirty="0"/>
              <a:t>Her durumda problemleri kavramayı sağlayan karşı bir örnek aramak önemli bir uğraştır</a:t>
            </a:r>
            <a:r>
              <a:rPr lang="tr-TR" sz="2000" dirty="0" smtClean="0"/>
              <a:t>.</a:t>
            </a:r>
          </a:p>
          <a:p>
            <a:pPr marL="0" indent="0" algn="just">
              <a:buNone/>
            </a:pPr>
            <a:r>
              <a:rPr lang="tr-TR" sz="2000" dirty="0" smtClean="0">
                <a:solidFill>
                  <a:srgbClr val="C00000"/>
                </a:solidFill>
              </a:rPr>
              <a:t>Örnek:</a:t>
            </a:r>
          </a:p>
          <a:p>
            <a:pPr marL="0" indent="0" algn="just">
              <a:buNone/>
            </a:pPr>
            <a:r>
              <a:rPr lang="tr-TR" sz="2000" dirty="0"/>
              <a:t>“Her pozitif tamsayı üç pozitif tamsayının kareleri toplamı olarak yazılabilir.” ifadesi doğru mu yanlış mıdır?</a:t>
            </a:r>
          </a:p>
          <a:p>
            <a:pPr marL="0" indent="0" algn="just">
              <a:buNone/>
            </a:pPr>
            <a:endParaRPr lang="tr-TR" sz="2000" dirty="0" smtClean="0">
              <a:solidFill>
                <a:srgbClr val="C00000"/>
              </a:solidFill>
            </a:endParaRPr>
          </a:p>
        </p:txBody>
      </p:sp>
    </p:spTree>
    <p:extLst>
      <p:ext uri="{BB962C8B-B14F-4D97-AF65-F5344CB8AC3E}">
        <p14:creationId xmlns:p14="http://schemas.microsoft.com/office/powerpoint/2010/main" val="59576558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a:t>
            </a:r>
            <a:r>
              <a:rPr lang="tr-TR" sz="4400" dirty="0" smtClean="0">
                <a:solidFill>
                  <a:srgbClr val="002060"/>
                </a:solidFill>
              </a:rPr>
              <a:t>– İspat Stratejileri</a:t>
            </a:r>
            <a:endParaRPr lang="tr-TR" dirty="0">
              <a:solidFill>
                <a:srgbClr val="002060"/>
              </a:solidFill>
            </a:endParaRPr>
          </a:p>
        </p:txBody>
      </p:sp>
      <p:sp>
        <p:nvSpPr>
          <p:cNvPr id="3" name="İçerik Yer Tutucusu 2"/>
          <p:cNvSpPr>
            <a:spLocks noGrp="1"/>
          </p:cNvSpPr>
          <p:nvPr>
            <p:ph idx="1"/>
          </p:nvPr>
        </p:nvSpPr>
        <p:spPr>
          <a:xfrm>
            <a:off x="1695327" y="2028825"/>
            <a:ext cx="10018714" cy="4343400"/>
          </a:xfrm>
        </p:spPr>
        <p:txBody>
          <a:bodyPr>
            <a:noAutofit/>
          </a:bodyPr>
          <a:lstStyle/>
          <a:p>
            <a:pPr marL="0" indent="0" algn="just">
              <a:buNone/>
            </a:pPr>
            <a:r>
              <a:rPr lang="tr-TR" sz="2000" dirty="0" smtClean="0">
                <a:solidFill>
                  <a:srgbClr val="C00000"/>
                </a:solidFill>
              </a:rPr>
              <a:t>Çözüm:</a:t>
            </a:r>
          </a:p>
          <a:p>
            <a:pPr marL="0" indent="0" algn="just">
              <a:buNone/>
            </a:pPr>
            <a:r>
              <a:rPr lang="tr-TR" sz="2000" dirty="0"/>
              <a:t>ilk olarak karşı bir örnek bulmaya çalışacağız. Yani, üç tamsayının kareleri şeklinde yazılamayan belli bir tamsayı bulursak, “her pozitif tam­sayı üç pozitif tamsayının kareleri toplamıdır.“ ifadesinin yanlış olduğunu gösterebiliriz. Karşı bir örnek bulmak için ardışık pozitif üç tamsayının kareleri toplamı şeklinde yazmaya çalışa­cağız. 1 = 0</a:t>
            </a:r>
            <a:r>
              <a:rPr lang="tr-TR" sz="2000" baseline="30000" dirty="0"/>
              <a:t>2</a:t>
            </a:r>
            <a:r>
              <a:rPr lang="tr-TR" sz="2000" dirty="0"/>
              <a:t> + 0</a:t>
            </a:r>
            <a:r>
              <a:rPr lang="tr-TR" sz="2000" baseline="30000" dirty="0"/>
              <a:t>2</a:t>
            </a:r>
            <a:r>
              <a:rPr lang="tr-TR" sz="2000" dirty="0"/>
              <a:t> + </a:t>
            </a:r>
            <a:r>
              <a:rPr lang="tr-TR" sz="2000" dirty="0" smtClean="0"/>
              <a:t>1</a:t>
            </a:r>
            <a:r>
              <a:rPr lang="tr-TR" sz="2000" baseline="30000" dirty="0" smtClean="0"/>
              <a:t>2</a:t>
            </a:r>
            <a:r>
              <a:rPr lang="tr-TR" sz="2000" dirty="0"/>
              <a:t>, 2 = 0</a:t>
            </a:r>
            <a:r>
              <a:rPr lang="tr-TR" sz="2000" baseline="30000" dirty="0"/>
              <a:t>2</a:t>
            </a:r>
            <a:r>
              <a:rPr lang="tr-TR" sz="2000" dirty="0"/>
              <a:t> + </a:t>
            </a:r>
            <a:r>
              <a:rPr lang="tr-TR" sz="2000" dirty="0" smtClean="0"/>
              <a:t>1</a:t>
            </a:r>
            <a:r>
              <a:rPr lang="tr-TR" sz="2000" baseline="30000" dirty="0" smtClean="0"/>
              <a:t>2</a:t>
            </a:r>
            <a:r>
              <a:rPr lang="tr-TR" sz="2000" dirty="0" smtClean="0"/>
              <a:t> </a:t>
            </a:r>
            <a:r>
              <a:rPr lang="tr-TR" sz="2000" dirty="0"/>
              <a:t>+ </a:t>
            </a:r>
            <a:r>
              <a:rPr lang="tr-TR" sz="2000" dirty="0" smtClean="0"/>
              <a:t>1</a:t>
            </a:r>
            <a:r>
              <a:rPr lang="tr-TR" sz="2000" baseline="30000" dirty="0" smtClean="0"/>
              <a:t>2</a:t>
            </a:r>
            <a:r>
              <a:rPr lang="tr-TR" sz="2000" dirty="0"/>
              <a:t>, 3 = </a:t>
            </a:r>
            <a:r>
              <a:rPr lang="tr-TR" sz="2000" dirty="0" smtClean="0"/>
              <a:t>1</a:t>
            </a:r>
            <a:r>
              <a:rPr lang="tr-TR" sz="2000" baseline="30000" dirty="0" smtClean="0"/>
              <a:t>2</a:t>
            </a:r>
            <a:r>
              <a:rPr lang="tr-TR" sz="2000" dirty="0" smtClean="0"/>
              <a:t> </a:t>
            </a:r>
            <a:r>
              <a:rPr lang="tr-TR" sz="2000" dirty="0"/>
              <a:t>+ </a:t>
            </a:r>
            <a:r>
              <a:rPr lang="tr-TR" sz="2000" dirty="0" smtClean="0"/>
              <a:t>1</a:t>
            </a:r>
            <a:r>
              <a:rPr lang="tr-TR" sz="2000" baseline="30000" dirty="0" smtClean="0"/>
              <a:t>2</a:t>
            </a:r>
            <a:r>
              <a:rPr lang="tr-TR" sz="2000" dirty="0" smtClean="0"/>
              <a:t> </a:t>
            </a:r>
            <a:r>
              <a:rPr lang="tr-TR" sz="2000" dirty="0"/>
              <a:t>+ </a:t>
            </a:r>
            <a:r>
              <a:rPr lang="tr-TR" sz="2000" dirty="0" smtClean="0"/>
              <a:t>1</a:t>
            </a:r>
            <a:r>
              <a:rPr lang="tr-TR" sz="2000" baseline="30000" dirty="0" smtClean="0"/>
              <a:t>2</a:t>
            </a:r>
            <a:r>
              <a:rPr lang="tr-TR" sz="2000" dirty="0"/>
              <a:t>, 4 = 0</a:t>
            </a:r>
            <a:r>
              <a:rPr lang="tr-TR" sz="2000" baseline="30000" dirty="0"/>
              <a:t>2</a:t>
            </a:r>
            <a:r>
              <a:rPr lang="tr-TR" sz="2000" dirty="0"/>
              <a:t> + 0</a:t>
            </a:r>
            <a:r>
              <a:rPr lang="tr-TR" sz="2000" baseline="30000" dirty="0"/>
              <a:t>2</a:t>
            </a:r>
            <a:r>
              <a:rPr lang="tr-TR" sz="2000" dirty="0"/>
              <a:t> + 2</a:t>
            </a:r>
            <a:r>
              <a:rPr lang="tr-TR" sz="2000" baseline="30000" dirty="0"/>
              <a:t>2</a:t>
            </a:r>
            <a:r>
              <a:rPr lang="tr-TR" sz="2000" dirty="0"/>
              <a:t>, 5 = 0</a:t>
            </a:r>
            <a:r>
              <a:rPr lang="tr-TR" sz="2000" baseline="30000" dirty="0"/>
              <a:t>2</a:t>
            </a:r>
            <a:r>
              <a:rPr lang="tr-TR" sz="2000" dirty="0"/>
              <a:t> + </a:t>
            </a:r>
            <a:r>
              <a:rPr lang="tr-TR" sz="2000" dirty="0" smtClean="0"/>
              <a:t>1</a:t>
            </a:r>
            <a:r>
              <a:rPr lang="tr-TR" sz="2000" baseline="30000" dirty="0" smtClean="0"/>
              <a:t>2</a:t>
            </a:r>
            <a:r>
              <a:rPr lang="tr-TR" sz="2000" dirty="0" smtClean="0"/>
              <a:t> </a:t>
            </a:r>
            <a:r>
              <a:rPr lang="tr-TR" sz="2000" dirty="0"/>
              <a:t>+ 2</a:t>
            </a:r>
            <a:r>
              <a:rPr lang="tr-TR" sz="2000" baseline="30000" dirty="0"/>
              <a:t>2</a:t>
            </a:r>
            <a:r>
              <a:rPr lang="tr-TR" sz="2000" dirty="0"/>
              <a:t>, 6 = </a:t>
            </a:r>
            <a:r>
              <a:rPr lang="tr-TR" sz="2000" dirty="0" smtClean="0"/>
              <a:t>1</a:t>
            </a:r>
            <a:r>
              <a:rPr lang="tr-TR" sz="2000" baseline="30000" dirty="0" smtClean="0"/>
              <a:t>2</a:t>
            </a:r>
            <a:r>
              <a:rPr lang="tr-TR" sz="2000" dirty="0" smtClean="0"/>
              <a:t> </a:t>
            </a:r>
            <a:r>
              <a:rPr lang="tr-TR" sz="2000" dirty="0"/>
              <a:t>+ </a:t>
            </a:r>
            <a:r>
              <a:rPr lang="tr-TR" sz="2000" dirty="0" smtClean="0"/>
              <a:t>1</a:t>
            </a:r>
            <a:r>
              <a:rPr lang="tr-TR" sz="2000" baseline="30000" dirty="0" smtClean="0"/>
              <a:t>2</a:t>
            </a:r>
            <a:r>
              <a:rPr lang="tr-TR" sz="2000" dirty="0" smtClean="0"/>
              <a:t> </a:t>
            </a:r>
            <a:r>
              <a:rPr lang="tr-TR" sz="2000" dirty="0"/>
              <a:t>+ 2</a:t>
            </a:r>
            <a:r>
              <a:rPr lang="tr-TR" sz="2000" baseline="30000" dirty="0"/>
              <a:t>2</a:t>
            </a:r>
            <a:r>
              <a:rPr lang="tr-TR" sz="2000" dirty="0"/>
              <a:t> olarak yazabiliriz. Fakat 7’yi üç sayının kareleri şeklinde yazacak bir yol bulamadık. 7’ye kadar olan 3 tane kare olmadığını göstermek için, 7’yi geçmeyen yalnız 0, 1, 4 olan kareler bulunduğuna dikkat edelim. 0, 1 ve 4’ün 7’ye kadar olan 3 terim olduğu yerde 3 terim bulunmayacağından 7 bir karşı örnektir. Böylece “her pozitif tamsayı üç tamsayının kareleri toplamıdır.” ifadesinin yanlış olduğu sonucuna vardık.</a:t>
            </a:r>
          </a:p>
          <a:p>
            <a:pPr marL="0" indent="0" algn="just">
              <a:buNone/>
            </a:pPr>
            <a:endParaRPr lang="tr-TR" sz="2000" dirty="0" smtClean="0">
              <a:solidFill>
                <a:srgbClr val="C00000"/>
              </a:solidFill>
            </a:endParaRPr>
          </a:p>
        </p:txBody>
      </p:sp>
    </p:spTree>
    <p:extLst>
      <p:ext uri="{BB962C8B-B14F-4D97-AF65-F5344CB8AC3E}">
        <p14:creationId xmlns:p14="http://schemas.microsoft.com/office/powerpoint/2010/main" val="313238045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a:t>
            </a:r>
            <a:r>
              <a:rPr lang="tr-TR" sz="4400" dirty="0" smtClean="0">
                <a:solidFill>
                  <a:srgbClr val="002060"/>
                </a:solidFill>
              </a:rPr>
              <a:t>– Yer Döşemesi</a:t>
            </a:r>
            <a:endParaRPr lang="tr-TR" dirty="0">
              <a:solidFill>
                <a:srgbClr val="002060"/>
              </a:solidFill>
            </a:endParaRPr>
          </a:p>
        </p:txBody>
      </p:sp>
      <p:sp>
        <p:nvSpPr>
          <p:cNvPr id="3" name="İçerik Yer Tutucusu 2"/>
          <p:cNvSpPr>
            <a:spLocks noGrp="1"/>
          </p:cNvSpPr>
          <p:nvPr>
            <p:ph idx="1"/>
          </p:nvPr>
        </p:nvSpPr>
        <p:spPr>
          <a:xfrm>
            <a:off x="1746913" y="1837757"/>
            <a:ext cx="5640787" cy="4343400"/>
          </a:xfrm>
        </p:spPr>
        <p:txBody>
          <a:bodyPr>
            <a:noAutofit/>
          </a:bodyPr>
          <a:lstStyle/>
          <a:p>
            <a:pPr marL="0" indent="0" algn="just">
              <a:buNone/>
            </a:pPr>
            <a:r>
              <a:rPr lang="tr-TR" sz="2000" dirty="0" smtClean="0"/>
              <a:t>Bu bölümde dama </a:t>
            </a:r>
            <a:r>
              <a:rPr lang="tr-TR" sz="2000" dirty="0"/>
              <a:t>tahtası döşemesi üzerindeki kısa bir çalışma ile ispat stratejisinin görünümünü </a:t>
            </a:r>
            <a:r>
              <a:rPr lang="tr-TR" sz="2000" dirty="0" smtClean="0"/>
              <a:t>gösterilecektir. </a:t>
            </a:r>
            <a:r>
              <a:rPr lang="tr-TR" sz="2000" dirty="0"/>
              <a:t>Hızlıca birçok sonuç bulmak ve çeşitli ispat metodu kullanarak bu sonuçların ispatlarını inşa etmek için dama fayansına bakmak yararlı bir yoldur. Bu alanda yapılabilen ve çalışılan neredeyse sonsuz sayıda </a:t>
            </a:r>
            <a:r>
              <a:rPr lang="tr-TR" sz="2000" dirty="0" smtClean="0"/>
              <a:t>varsayım vardır.</a:t>
            </a:r>
          </a:p>
          <a:p>
            <a:pPr marL="0" indent="0" algn="just">
              <a:buNone/>
            </a:pPr>
            <a:r>
              <a:rPr lang="tr-TR" sz="2000" b="1" dirty="0"/>
              <a:t>Dama tahtası </a:t>
            </a:r>
            <a:r>
              <a:rPr lang="tr-TR" sz="2000" dirty="0"/>
              <a:t>yatay ve dikey çizgilerle eşit karelere bölünmüş bir dikdörtgendir. Dama oyunu 8 satır ve 8 kolondan oluşan bir tahta üzerinde oynanır. Bu tahta </a:t>
            </a:r>
            <a:r>
              <a:rPr lang="tr-TR" sz="2000" b="1" dirty="0"/>
              <a:t>standart dama tahtası </a:t>
            </a:r>
            <a:r>
              <a:rPr lang="tr-TR" sz="2000" dirty="0"/>
              <a:t>olarak </a:t>
            </a:r>
            <a:r>
              <a:rPr lang="tr-TR" sz="2000" dirty="0" smtClean="0"/>
              <a:t>adlandırılır ve </a:t>
            </a:r>
            <a:r>
              <a:rPr lang="tr-TR" sz="2000" dirty="0"/>
              <a:t>bir örneği şekil </a:t>
            </a:r>
            <a:r>
              <a:rPr lang="tr-TR" sz="2000" dirty="0" smtClean="0"/>
              <a:t>1’de verilmiştir.</a:t>
            </a:r>
            <a:endParaRPr lang="tr-TR" sz="2000" dirty="0" smtClean="0">
              <a:solidFill>
                <a:srgbClr val="C00000"/>
              </a:solidFill>
            </a:endParaRPr>
          </a:p>
        </p:txBody>
      </p:sp>
      <p:pic>
        <p:nvPicPr>
          <p:cNvPr id="4" name="Resim 3"/>
          <p:cNvPicPr>
            <a:picLocks noChangeAspect="1"/>
          </p:cNvPicPr>
          <p:nvPr/>
        </p:nvPicPr>
        <p:blipFill>
          <a:blip r:embed="rId3"/>
          <a:stretch>
            <a:fillRect/>
          </a:stretch>
        </p:blipFill>
        <p:spPr>
          <a:xfrm>
            <a:off x="8328047" y="2204042"/>
            <a:ext cx="2714625" cy="2695575"/>
          </a:xfrm>
          <a:prstGeom prst="rect">
            <a:avLst/>
          </a:prstGeom>
        </p:spPr>
      </p:pic>
      <p:sp>
        <p:nvSpPr>
          <p:cNvPr id="5" name="Metin kutusu 4"/>
          <p:cNvSpPr txBox="1"/>
          <p:nvPr/>
        </p:nvSpPr>
        <p:spPr>
          <a:xfrm>
            <a:off x="8024883" y="5074245"/>
            <a:ext cx="4039738" cy="369332"/>
          </a:xfrm>
          <a:prstGeom prst="rect">
            <a:avLst/>
          </a:prstGeom>
          <a:noFill/>
        </p:spPr>
        <p:txBody>
          <a:bodyPr wrap="square" rtlCol="0">
            <a:spAutoFit/>
          </a:bodyPr>
          <a:lstStyle/>
          <a:p>
            <a:r>
              <a:rPr lang="tr-TR" b="1" dirty="0" smtClean="0"/>
              <a:t>Şekil 1. </a:t>
            </a:r>
            <a:r>
              <a:rPr lang="tr-TR" dirty="0" smtClean="0"/>
              <a:t>Standart bir dama tahtası</a:t>
            </a:r>
            <a:endParaRPr lang="tr-TR" dirty="0"/>
          </a:p>
        </p:txBody>
      </p:sp>
    </p:spTree>
    <p:extLst>
      <p:ext uri="{BB962C8B-B14F-4D97-AF65-F5344CB8AC3E}">
        <p14:creationId xmlns:p14="http://schemas.microsoft.com/office/powerpoint/2010/main" val="18249854"/>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a:t>
            </a:r>
            <a:r>
              <a:rPr lang="tr-TR" sz="4400" dirty="0" smtClean="0">
                <a:solidFill>
                  <a:srgbClr val="002060"/>
                </a:solidFill>
              </a:rPr>
              <a:t>– Yer Döşemesi</a:t>
            </a:r>
            <a:endParaRPr lang="tr-TR" dirty="0">
              <a:solidFill>
                <a:srgbClr val="002060"/>
              </a:solidFill>
            </a:endParaRPr>
          </a:p>
        </p:txBody>
      </p:sp>
      <p:sp>
        <p:nvSpPr>
          <p:cNvPr id="3" name="İçerik Yer Tutucusu 2"/>
          <p:cNvSpPr>
            <a:spLocks noGrp="1"/>
          </p:cNvSpPr>
          <p:nvPr>
            <p:ph idx="1"/>
          </p:nvPr>
        </p:nvSpPr>
        <p:spPr>
          <a:xfrm>
            <a:off x="2159351" y="2028825"/>
            <a:ext cx="4596291" cy="4343400"/>
          </a:xfrm>
        </p:spPr>
        <p:txBody>
          <a:bodyPr>
            <a:noAutofit/>
          </a:bodyPr>
          <a:lstStyle/>
          <a:p>
            <a:pPr marL="0" indent="0" algn="just">
              <a:buNone/>
            </a:pPr>
            <a:r>
              <a:rPr lang="tr-TR" sz="2000" dirty="0"/>
              <a:t>Bir </a:t>
            </a:r>
            <a:r>
              <a:rPr lang="tr-TR" sz="2000" b="1" dirty="0"/>
              <a:t>domino, </a:t>
            </a:r>
            <a:r>
              <a:rPr lang="tr-TR" sz="2000" dirty="0"/>
              <a:t>Şekil </a:t>
            </a:r>
            <a:r>
              <a:rPr lang="tr-TR" sz="2000" dirty="0" smtClean="0"/>
              <a:t>2’de </a:t>
            </a:r>
            <a:r>
              <a:rPr lang="tr-TR" sz="2000" dirty="0"/>
              <a:t>gösterildiği gibi bire iki şeklindeki bir dikdörtgen parçasıdır. Bir tahtanın tüm karelerini, üst üste gelmeyen ve tahtadan sarkmayan dominolar ile döşediğiniz zaman bu </a:t>
            </a:r>
            <a:r>
              <a:rPr lang="tr-TR" sz="2000" b="1" dirty="0"/>
              <a:t>tahtaya döşenmiş (</a:t>
            </a:r>
            <a:r>
              <a:rPr lang="tr-TR" sz="2000" b="1" dirty="0" err="1"/>
              <a:t>fayanslanmış</a:t>
            </a:r>
            <a:r>
              <a:rPr lang="tr-TR" sz="2000" b="1" dirty="0"/>
              <a:t>) </a:t>
            </a:r>
            <a:r>
              <a:rPr lang="tr-TR" sz="2000" dirty="0"/>
              <a:t>bir tahta deriz</a:t>
            </a:r>
            <a:r>
              <a:rPr lang="tr-TR" sz="2000" dirty="0" smtClean="0"/>
              <a:t>.</a:t>
            </a:r>
          </a:p>
          <a:p>
            <a:pPr marL="0" indent="0" algn="just">
              <a:buNone/>
            </a:pPr>
            <a:endParaRPr lang="tr-TR" sz="2000" dirty="0">
              <a:solidFill>
                <a:srgbClr val="C00000"/>
              </a:solidFill>
            </a:endParaRPr>
          </a:p>
          <a:p>
            <a:pPr marL="0" indent="0" algn="just">
              <a:buNone/>
            </a:pPr>
            <a:endParaRPr lang="tr-TR" sz="2000" dirty="0" smtClean="0">
              <a:solidFill>
                <a:srgbClr val="C00000"/>
              </a:solidFill>
            </a:endParaRPr>
          </a:p>
          <a:p>
            <a:pPr marL="0" indent="0" algn="just">
              <a:buNone/>
            </a:pPr>
            <a:endParaRPr lang="tr-TR" sz="2000" dirty="0">
              <a:solidFill>
                <a:srgbClr val="C00000"/>
              </a:solidFill>
            </a:endParaRPr>
          </a:p>
          <a:p>
            <a:pPr marL="0" indent="0" algn="just">
              <a:buNone/>
            </a:pPr>
            <a:endParaRPr lang="tr-TR" sz="2000" dirty="0" smtClean="0">
              <a:solidFill>
                <a:srgbClr val="C00000"/>
              </a:solidFill>
            </a:endParaRPr>
          </a:p>
        </p:txBody>
      </p:sp>
      <p:pic>
        <p:nvPicPr>
          <p:cNvPr id="4" name="Resim 3"/>
          <p:cNvPicPr>
            <a:picLocks noChangeAspect="1"/>
          </p:cNvPicPr>
          <p:nvPr/>
        </p:nvPicPr>
        <p:blipFill>
          <a:blip r:embed="rId3"/>
          <a:stretch>
            <a:fillRect/>
          </a:stretch>
        </p:blipFill>
        <p:spPr>
          <a:xfrm>
            <a:off x="8320656" y="2295525"/>
            <a:ext cx="1419225" cy="1905000"/>
          </a:xfrm>
          <a:prstGeom prst="rect">
            <a:avLst/>
          </a:prstGeom>
        </p:spPr>
      </p:pic>
      <p:sp>
        <p:nvSpPr>
          <p:cNvPr id="5" name="Metin kutusu 4"/>
          <p:cNvSpPr txBox="1"/>
          <p:nvPr/>
        </p:nvSpPr>
        <p:spPr>
          <a:xfrm>
            <a:off x="7601801" y="4350914"/>
            <a:ext cx="2856933" cy="369332"/>
          </a:xfrm>
          <a:prstGeom prst="rect">
            <a:avLst/>
          </a:prstGeom>
          <a:noFill/>
        </p:spPr>
        <p:txBody>
          <a:bodyPr wrap="square" rtlCol="0">
            <a:spAutoFit/>
          </a:bodyPr>
          <a:lstStyle/>
          <a:p>
            <a:r>
              <a:rPr lang="tr-TR" b="1" dirty="0" smtClean="0"/>
              <a:t>Şekil 2. </a:t>
            </a:r>
            <a:r>
              <a:rPr lang="tr-TR" dirty="0" smtClean="0"/>
              <a:t>İki domino taşı</a:t>
            </a:r>
            <a:endParaRPr lang="tr-TR" dirty="0"/>
          </a:p>
        </p:txBody>
      </p:sp>
    </p:spTree>
    <p:extLst>
      <p:ext uri="{BB962C8B-B14F-4D97-AF65-F5344CB8AC3E}">
        <p14:creationId xmlns:p14="http://schemas.microsoft.com/office/powerpoint/2010/main" val="3399518006"/>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a:t>
            </a:r>
            <a:r>
              <a:rPr lang="tr-TR" sz="4400" dirty="0" smtClean="0">
                <a:solidFill>
                  <a:srgbClr val="002060"/>
                </a:solidFill>
              </a:rPr>
              <a:t>– İspat Stratejileri</a:t>
            </a:r>
            <a:endParaRPr lang="tr-TR" dirty="0">
              <a:solidFill>
                <a:srgbClr val="002060"/>
              </a:solidFill>
            </a:endParaRPr>
          </a:p>
        </p:txBody>
      </p:sp>
      <p:sp>
        <p:nvSpPr>
          <p:cNvPr id="3" name="İçerik Yer Tutucusu 2"/>
          <p:cNvSpPr>
            <a:spLocks noGrp="1"/>
          </p:cNvSpPr>
          <p:nvPr>
            <p:ph idx="1"/>
          </p:nvPr>
        </p:nvSpPr>
        <p:spPr>
          <a:xfrm>
            <a:off x="1695327" y="2028825"/>
            <a:ext cx="6138488" cy="4343400"/>
          </a:xfrm>
        </p:spPr>
        <p:txBody>
          <a:bodyPr>
            <a:noAutofit/>
          </a:bodyPr>
          <a:lstStyle/>
          <a:p>
            <a:pPr marL="0" indent="0" algn="just">
              <a:buNone/>
            </a:pPr>
            <a:endParaRPr lang="tr-TR" sz="2000" dirty="0" smtClean="0">
              <a:solidFill>
                <a:srgbClr val="C00000"/>
              </a:solidFill>
            </a:endParaRPr>
          </a:p>
          <a:p>
            <a:pPr marL="0" indent="0" algn="just">
              <a:buNone/>
            </a:pPr>
            <a:r>
              <a:rPr lang="tr-TR" sz="2000" dirty="0" smtClean="0">
                <a:solidFill>
                  <a:srgbClr val="C00000"/>
                </a:solidFill>
              </a:rPr>
              <a:t>Örnek:</a:t>
            </a:r>
          </a:p>
          <a:p>
            <a:pPr marL="0" indent="0" algn="just">
              <a:buNone/>
            </a:pPr>
            <a:r>
              <a:rPr lang="tr-TR" sz="2000" dirty="0"/>
              <a:t>Dominoları kullanarak standart bir dama tahtasını döşeyebilir miyiz?</a:t>
            </a:r>
          </a:p>
          <a:p>
            <a:pPr marL="0" indent="0" algn="just">
              <a:buNone/>
            </a:pPr>
            <a:r>
              <a:rPr lang="tr-TR" sz="2000" dirty="0" smtClean="0">
                <a:solidFill>
                  <a:srgbClr val="C00000"/>
                </a:solidFill>
              </a:rPr>
              <a:t>Çözüm:</a:t>
            </a:r>
          </a:p>
          <a:p>
            <a:pPr marL="0" indent="0" algn="just">
              <a:buNone/>
            </a:pPr>
            <a:r>
              <a:rPr lang="tr-TR" sz="2000" dirty="0"/>
              <a:t>Dominoları kullanarak standart dama tahtasını döşeyecek birçok yol bulabiliriz. Ör­neğin şekil </a:t>
            </a:r>
            <a:r>
              <a:rPr lang="tr-TR" sz="2000" dirty="0" smtClean="0"/>
              <a:t>3’te </a:t>
            </a:r>
            <a:r>
              <a:rPr lang="tr-TR" sz="2000" dirty="0"/>
              <a:t>görüldüğü gibi 32 tane domino kullanarak tahtayı yatay olarak döşeyebiliriz. Böyle bir döşemenin varlığı yapısal varlık ispatını tamamlar. Elbette bu döşemeyi yapacak çok sayıda yol vardır. 32 dominoyu dikey olarak tahtaya yerleştirebiliriz veya bazı döşemeleri di­key bazılarını da yatay yerleştirebiliriz. Fakat yapısal bir varlık ispatı için yalnız bir tane böyle döşeme bulmamız gerek.	</a:t>
            </a:r>
          </a:p>
          <a:p>
            <a:pPr marL="0" indent="0" algn="just">
              <a:buNone/>
            </a:pPr>
            <a:endParaRPr lang="tr-TR" sz="2000" dirty="0" smtClean="0">
              <a:solidFill>
                <a:srgbClr val="C00000"/>
              </a:solidFill>
            </a:endParaRPr>
          </a:p>
        </p:txBody>
      </p:sp>
      <p:pic>
        <p:nvPicPr>
          <p:cNvPr id="4" name="Resim 3"/>
          <p:cNvPicPr>
            <a:picLocks noChangeAspect="1"/>
          </p:cNvPicPr>
          <p:nvPr/>
        </p:nvPicPr>
        <p:blipFill>
          <a:blip r:embed="rId3"/>
          <a:stretch>
            <a:fillRect/>
          </a:stretch>
        </p:blipFill>
        <p:spPr>
          <a:xfrm>
            <a:off x="8677560" y="2475434"/>
            <a:ext cx="2343150" cy="2562225"/>
          </a:xfrm>
          <a:prstGeom prst="rect">
            <a:avLst/>
          </a:prstGeom>
        </p:spPr>
      </p:pic>
      <p:sp>
        <p:nvSpPr>
          <p:cNvPr id="5" name="Metin kutusu 4"/>
          <p:cNvSpPr txBox="1"/>
          <p:nvPr/>
        </p:nvSpPr>
        <p:spPr>
          <a:xfrm>
            <a:off x="8527435" y="5101539"/>
            <a:ext cx="2856933" cy="646331"/>
          </a:xfrm>
          <a:prstGeom prst="rect">
            <a:avLst/>
          </a:prstGeom>
          <a:noFill/>
        </p:spPr>
        <p:txBody>
          <a:bodyPr wrap="square" rtlCol="0">
            <a:spAutoFit/>
          </a:bodyPr>
          <a:lstStyle/>
          <a:p>
            <a:r>
              <a:rPr lang="tr-TR" b="1" dirty="0" smtClean="0"/>
              <a:t>Şekil 3. </a:t>
            </a:r>
            <a:r>
              <a:rPr lang="tr-TR" dirty="0" smtClean="0"/>
              <a:t>Standart dama tahtasının oluşturulması</a:t>
            </a:r>
            <a:endParaRPr lang="tr-TR" dirty="0"/>
          </a:p>
        </p:txBody>
      </p:sp>
    </p:spTree>
    <p:extLst>
      <p:ext uri="{BB962C8B-B14F-4D97-AF65-F5344CB8AC3E}">
        <p14:creationId xmlns:p14="http://schemas.microsoft.com/office/powerpoint/2010/main" val="326768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a:t>
            </a:r>
            <a:r>
              <a:rPr lang="tr-TR" sz="4400" dirty="0" smtClean="0">
                <a:solidFill>
                  <a:srgbClr val="002060"/>
                </a:solidFill>
              </a:rPr>
              <a:t>– İspat Stratejileri</a:t>
            </a:r>
            <a:endParaRPr lang="tr-TR" dirty="0">
              <a:solidFill>
                <a:srgbClr val="002060"/>
              </a:solidFill>
            </a:endParaRPr>
          </a:p>
        </p:txBody>
      </p:sp>
      <p:sp>
        <p:nvSpPr>
          <p:cNvPr id="3" name="İçerik Yer Tutucusu 2"/>
          <p:cNvSpPr>
            <a:spLocks noGrp="1"/>
          </p:cNvSpPr>
          <p:nvPr>
            <p:ph idx="1"/>
          </p:nvPr>
        </p:nvSpPr>
        <p:spPr>
          <a:xfrm>
            <a:off x="1695327" y="2028825"/>
            <a:ext cx="10018714" cy="4343400"/>
          </a:xfrm>
        </p:spPr>
        <p:txBody>
          <a:bodyPr>
            <a:noAutofit/>
          </a:bodyPr>
          <a:lstStyle/>
          <a:p>
            <a:pPr marL="0" indent="0" algn="just">
              <a:buNone/>
            </a:pPr>
            <a:r>
              <a:rPr lang="tr-TR" sz="2000" dirty="0" smtClean="0">
                <a:solidFill>
                  <a:srgbClr val="C00000"/>
                </a:solidFill>
              </a:rPr>
              <a:t>Örnek:</a:t>
            </a:r>
          </a:p>
          <a:p>
            <a:pPr marL="0" indent="0" algn="just">
              <a:buNone/>
            </a:pPr>
            <a:r>
              <a:rPr lang="tr-TR" sz="2000" dirty="0"/>
              <a:t>Standart dama tahtasının 4 kare köşesinden biri kaldırılarak elde edilen bir tahtayı döşeyebilir miyiz</a:t>
            </a:r>
            <a:r>
              <a:rPr lang="tr-TR" sz="2000" dirty="0" smtClean="0"/>
              <a:t>?</a:t>
            </a:r>
          </a:p>
          <a:p>
            <a:pPr marL="0" indent="0" algn="just">
              <a:buNone/>
            </a:pPr>
            <a:r>
              <a:rPr lang="tr-TR" sz="2000" dirty="0" smtClean="0">
                <a:solidFill>
                  <a:srgbClr val="C00000"/>
                </a:solidFill>
              </a:rPr>
              <a:t>Çözüm:</a:t>
            </a:r>
          </a:p>
          <a:p>
            <a:pPr marL="0" indent="0" algn="just">
              <a:buNone/>
            </a:pPr>
            <a:r>
              <a:rPr lang="tr-TR" sz="2000" dirty="0"/>
              <a:t>Bu soruyu cevaplamak için standart bir dama tahtasının 64 kareye sahip olduğunu, bir karenin kaldırılması ile 63 kareli bir tahta elde edileceğine dikkat etmeliyiz. Şimdi farz edelim ki standart dama tahtasının bir köşe karesi çıkarılarak elde edilen tahtayı döşeyebiliyoruz. Tahta çift sayıda kareye sahiptir, çünkü her domino 2 kareyi kaplıyor, 2 domino üst üste gelmiyor ve hiçbir domino tahtadan sarkmıyor. Sonuç olarak, aksine ispat kullanarak bir karesi çıkarılmış standart dama tahtasının dominolar kullanılarak döşenemeyeceğini ispatlayabiliriz. Çünkü böy­le bir tahta tek sayıda kareye sahiptir</a:t>
            </a:r>
            <a:r>
              <a:rPr lang="tr-TR" sz="2000" dirty="0" smtClean="0"/>
              <a:t>.</a:t>
            </a:r>
            <a:endParaRPr lang="tr-TR" sz="2000" dirty="0" smtClean="0">
              <a:solidFill>
                <a:srgbClr val="C00000"/>
              </a:solidFill>
            </a:endParaRPr>
          </a:p>
        </p:txBody>
      </p:sp>
    </p:spTree>
    <p:extLst>
      <p:ext uri="{BB962C8B-B14F-4D97-AF65-F5344CB8AC3E}">
        <p14:creationId xmlns:p14="http://schemas.microsoft.com/office/powerpoint/2010/main" val="377032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lstStyle/>
          <a:p>
            <a:r>
              <a:rPr lang="tr-TR" dirty="0" smtClean="0">
                <a:solidFill>
                  <a:srgbClr val="002060"/>
                </a:solidFill>
              </a:rPr>
              <a:t>İçerik </a:t>
            </a:r>
            <a:endParaRPr lang="tr-TR" dirty="0">
              <a:solidFill>
                <a:srgbClr val="002060"/>
              </a:solidFill>
            </a:endParaRPr>
          </a:p>
        </p:txBody>
      </p:sp>
      <p:sp>
        <p:nvSpPr>
          <p:cNvPr id="3" name="İçerik Yer Tutucusu 2"/>
          <p:cNvSpPr>
            <a:spLocks noGrp="1"/>
          </p:cNvSpPr>
          <p:nvPr>
            <p:ph idx="1"/>
          </p:nvPr>
        </p:nvSpPr>
        <p:spPr>
          <a:xfrm>
            <a:off x="1616832" y="1205948"/>
            <a:ext cx="10018713" cy="5433392"/>
          </a:xfrm>
        </p:spPr>
        <p:txBody>
          <a:bodyPr/>
          <a:lstStyle/>
          <a:p>
            <a:pPr marL="0" indent="0">
              <a:buNone/>
            </a:pPr>
            <a:r>
              <a:rPr lang="tr-TR" dirty="0" smtClean="0">
                <a:solidFill>
                  <a:schemeClr val="accent6">
                    <a:lumMod val="75000"/>
                  </a:schemeClr>
                </a:solidFill>
              </a:rPr>
              <a:t>1.1. </a:t>
            </a:r>
            <a:r>
              <a:rPr lang="tr-TR" dirty="0" smtClean="0"/>
              <a:t>Önermeli Mantık</a:t>
            </a:r>
          </a:p>
          <a:p>
            <a:pPr marL="0" indent="0">
              <a:buNone/>
            </a:pPr>
            <a:r>
              <a:rPr lang="tr-TR" dirty="0" smtClean="0">
                <a:solidFill>
                  <a:schemeClr val="accent6">
                    <a:lumMod val="75000"/>
                  </a:schemeClr>
                </a:solidFill>
              </a:rPr>
              <a:t>1.2. </a:t>
            </a:r>
            <a:r>
              <a:rPr lang="tr-TR" dirty="0" smtClean="0"/>
              <a:t>Önermeli Mantık Uygulamaları</a:t>
            </a:r>
          </a:p>
          <a:p>
            <a:pPr marL="0" indent="0">
              <a:buNone/>
            </a:pPr>
            <a:r>
              <a:rPr lang="tr-TR" dirty="0" smtClean="0">
                <a:solidFill>
                  <a:schemeClr val="accent6">
                    <a:lumMod val="75000"/>
                  </a:schemeClr>
                </a:solidFill>
              </a:rPr>
              <a:t>1.3. </a:t>
            </a:r>
            <a:r>
              <a:rPr lang="tr-TR" dirty="0" smtClean="0"/>
              <a:t>Önermeli Denklemler</a:t>
            </a:r>
          </a:p>
          <a:p>
            <a:pPr marL="0" indent="0">
              <a:buNone/>
            </a:pPr>
            <a:r>
              <a:rPr lang="tr-TR" dirty="0" smtClean="0">
                <a:solidFill>
                  <a:schemeClr val="accent6">
                    <a:lumMod val="75000"/>
                  </a:schemeClr>
                </a:solidFill>
              </a:rPr>
              <a:t>1.4. </a:t>
            </a:r>
            <a:r>
              <a:rPr lang="tr-TR" dirty="0" smtClean="0"/>
              <a:t>Yüklemler ve Niceleyiciler</a:t>
            </a:r>
          </a:p>
          <a:p>
            <a:pPr marL="0" indent="0">
              <a:buNone/>
            </a:pPr>
            <a:r>
              <a:rPr lang="tr-TR" dirty="0" smtClean="0">
                <a:solidFill>
                  <a:schemeClr val="accent6">
                    <a:lumMod val="75000"/>
                  </a:schemeClr>
                </a:solidFill>
              </a:rPr>
              <a:t>1.5. </a:t>
            </a:r>
            <a:r>
              <a:rPr lang="tr-TR" dirty="0" smtClean="0"/>
              <a:t>İç İçe Niceleyiciler</a:t>
            </a:r>
          </a:p>
          <a:p>
            <a:pPr marL="0" indent="0">
              <a:buNone/>
            </a:pPr>
            <a:r>
              <a:rPr lang="tr-TR" dirty="0" smtClean="0">
                <a:solidFill>
                  <a:schemeClr val="accent6">
                    <a:lumMod val="75000"/>
                  </a:schemeClr>
                </a:solidFill>
              </a:rPr>
              <a:t>1.6. </a:t>
            </a:r>
            <a:r>
              <a:rPr lang="tr-TR" dirty="0" smtClean="0"/>
              <a:t>Çıkarım Kuralları</a:t>
            </a:r>
          </a:p>
          <a:p>
            <a:pPr marL="0" indent="0">
              <a:buNone/>
            </a:pPr>
            <a:r>
              <a:rPr lang="tr-TR" dirty="0" smtClean="0">
                <a:solidFill>
                  <a:schemeClr val="accent6">
                    <a:lumMod val="75000"/>
                  </a:schemeClr>
                </a:solidFill>
              </a:rPr>
              <a:t>1.7. </a:t>
            </a:r>
            <a:r>
              <a:rPr lang="tr-TR" dirty="0" smtClean="0"/>
              <a:t>İspatlara Giriş</a:t>
            </a:r>
          </a:p>
          <a:p>
            <a:pPr marL="0" indent="0">
              <a:buNone/>
            </a:pPr>
            <a:r>
              <a:rPr lang="tr-TR" dirty="0" smtClean="0">
                <a:solidFill>
                  <a:schemeClr val="accent6">
                    <a:lumMod val="75000"/>
                  </a:schemeClr>
                </a:solidFill>
              </a:rPr>
              <a:t>1.8. </a:t>
            </a:r>
            <a:r>
              <a:rPr lang="tr-TR" dirty="0" smtClean="0"/>
              <a:t>İspat Yöntemleri ve Stratejisi</a:t>
            </a:r>
            <a:endParaRPr lang="tr-TR" dirty="0"/>
          </a:p>
        </p:txBody>
      </p:sp>
    </p:spTree>
    <p:extLst>
      <p:ext uri="{BB962C8B-B14F-4D97-AF65-F5344CB8AC3E}">
        <p14:creationId xmlns:p14="http://schemas.microsoft.com/office/powerpoint/2010/main" val="119429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a:t>
            </a:r>
            <a:r>
              <a:rPr lang="tr-TR" sz="4400" dirty="0">
                <a:solidFill>
                  <a:srgbClr val="002060"/>
                </a:solidFill>
              </a:rPr>
              <a:t>Şartlı İfadeler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96659" y="1537252"/>
            <a:ext cx="10018713" cy="3326296"/>
          </a:xfrm>
        </p:spPr>
        <p:txBody>
          <a:bodyPr>
            <a:normAutofit fontScale="62500" lnSpcReduction="20000"/>
          </a:bodyPr>
          <a:lstStyle/>
          <a:p>
            <a:pPr marL="0" indent="0" algn="just">
              <a:buNone/>
            </a:pPr>
            <a:endParaRPr lang="tr-TR" dirty="0" smtClean="0">
              <a:solidFill>
                <a:srgbClr val="C00000"/>
              </a:solidFill>
            </a:endParaRPr>
          </a:p>
          <a:p>
            <a:pPr marL="0" indent="0" algn="just">
              <a:buNone/>
            </a:pPr>
            <a:endParaRPr lang="tr-TR" dirty="0">
              <a:solidFill>
                <a:srgbClr val="C00000"/>
              </a:solidFill>
            </a:endParaRPr>
          </a:p>
          <a:p>
            <a:pPr marL="0" indent="0" algn="just">
              <a:buNone/>
            </a:pPr>
            <a:endParaRPr lang="tr-TR" dirty="0" smtClean="0">
              <a:solidFill>
                <a:srgbClr val="C00000"/>
              </a:solidFill>
            </a:endParaRPr>
          </a:p>
          <a:p>
            <a:pPr marL="0" indent="0" algn="just">
              <a:buNone/>
            </a:pPr>
            <a:endParaRPr lang="tr-TR" sz="3800" dirty="0">
              <a:solidFill>
                <a:srgbClr val="C00000"/>
              </a:solidFill>
            </a:endParaRPr>
          </a:p>
          <a:p>
            <a:pPr marL="0" indent="0" algn="just">
              <a:buNone/>
            </a:pPr>
            <a:r>
              <a:rPr lang="tr-TR" sz="3800" b="1" dirty="0" smtClean="0">
                <a:solidFill>
                  <a:srgbClr val="C00000"/>
                </a:solidFill>
                <a:ea typeface="Calibri" panose="020F0502020204030204" pitchFamily="34" charset="0"/>
                <a:sym typeface="Wingdings" panose="05000000000000000000" pitchFamily="2" charset="2"/>
              </a:rPr>
              <a:t>Karşıtı</a:t>
            </a:r>
            <a:r>
              <a:rPr lang="tr-TR" sz="3800" dirty="0" smtClean="0">
                <a:ea typeface="Calibri" panose="020F0502020204030204" pitchFamily="34" charset="0"/>
                <a:sym typeface="Wingdings" panose="05000000000000000000" pitchFamily="2" charset="2"/>
              </a:rPr>
              <a:t> aşağıdaki şekilde olacaktır:</a:t>
            </a:r>
          </a:p>
          <a:p>
            <a:pPr marL="0" indent="0" algn="just">
              <a:buNone/>
            </a:pPr>
            <a:r>
              <a:rPr lang="en-US" sz="3800" dirty="0" smtClean="0">
                <a:ea typeface="Calibri" panose="020F0502020204030204" pitchFamily="34" charset="0"/>
              </a:rPr>
              <a:t>“</a:t>
            </a:r>
            <a:r>
              <a:rPr lang="tr-TR" sz="3800" dirty="0" smtClean="0">
                <a:ea typeface="Calibri" panose="020F0502020204030204" pitchFamily="34" charset="0"/>
              </a:rPr>
              <a:t>Eğer ev sahibi takım kazandıysa, yağmur yağıyordur.</a:t>
            </a:r>
            <a:r>
              <a:rPr lang="en-US" sz="3800" dirty="0" smtClean="0">
                <a:ea typeface="Calibri" panose="020F0502020204030204" pitchFamily="34" charset="0"/>
              </a:rPr>
              <a:t>”</a:t>
            </a:r>
            <a:endParaRPr lang="tr-TR" sz="3800" dirty="0" smtClean="0">
              <a:ea typeface="Calibri" panose="020F0502020204030204" pitchFamily="34" charset="0"/>
            </a:endParaRPr>
          </a:p>
          <a:p>
            <a:pPr marL="0" indent="0" algn="just">
              <a:buNone/>
            </a:pPr>
            <a:r>
              <a:rPr lang="tr-TR" sz="3800" b="1" dirty="0" smtClean="0">
                <a:solidFill>
                  <a:srgbClr val="C00000"/>
                </a:solidFill>
                <a:ea typeface="Calibri" panose="020F0502020204030204" pitchFamily="34" charset="0"/>
                <a:sym typeface="Wingdings" panose="05000000000000000000" pitchFamily="2" charset="2"/>
              </a:rPr>
              <a:t>Tersi </a:t>
            </a:r>
            <a:r>
              <a:rPr lang="tr-TR" sz="3800" dirty="0" smtClean="0">
                <a:ea typeface="Calibri" panose="020F0502020204030204" pitchFamily="34" charset="0"/>
                <a:sym typeface="Wingdings" panose="05000000000000000000" pitchFamily="2" charset="2"/>
              </a:rPr>
              <a:t>aşağıdaki şekilde olacaktır:</a:t>
            </a:r>
          </a:p>
          <a:p>
            <a:pPr marL="0" indent="0" algn="just">
              <a:buNone/>
            </a:pPr>
            <a:r>
              <a:rPr lang="en-US" sz="3800" dirty="0" smtClean="0">
                <a:ea typeface="Calibri" panose="020F0502020204030204" pitchFamily="34" charset="0"/>
              </a:rPr>
              <a:t>“</a:t>
            </a:r>
            <a:r>
              <a:rPr lang="tr-TR" sz="3800" dirty="0" smtClean="0">
                <a:ea typeface="Calibri" panose="020F0502020204030204" pitchFamily="34" charset="0"/>
              </a:rPr>
              <a:t>Eğer yağmur yağmıyorsa, ev sahibi takım kazanmaz.</a:t>
            </a:r>
            <a:r>
              <a:rPr lang="en-US" sz="3800" dirty="0" smtClean="0">
                <a:ea typeface="Calibri" panose="020F0502020204030204" pitchFamily="34" charset="0"/>
              </a:rPr>
              <a:t>”</a:t>
            </a:r>
            <a:endParaRPr lang="tr-TR" sz="3800" dirty="0" smtClean="0">
              <a:ea typeface="Calibri" panose="020F0502020204030204" pitchFamily="34" charset="0"/>
            </a:endParaRPr>
          </a:p>
          <a:p>
            <a:pPr marL="0" indent="0" algn="just">
              <a:buNone/>
            </a:pPr>
            <a:endParaRPr lang="tr-TR" dirty="0" smtClean="0">
              <a:ea typeface="Calibri" panose="020F0502020204030204" pitchFamily="34" charset="0"/>
              <a:sym typeface="Wingdings" panose="05000000000000000000" pitchFamily="2" charset="2"/>
            </a:endParaRPr>
          </a:p>
          <a:p>
            <a:pPr marL="0" indent="0" algn="just">
              <a:buNone/>
            </a:pPr>
            <a:endParaRPr lang="tr-TR" dirty="0" smtClean="0">
              <a:ea typeface="Calibri" panose="020F0502020204030204" pitchFamily="34" charset="0"/>
              <a:sym typeface="Wingdings" panose="05000000000000000000" pitchFamily="2" charset="2"/>
            </a:endParaRPr>
          </a:p>
          <a:p>
            <a:pPr marL="0" indent="0" algn="just">
              <a:buNone/>
            </a:pPr>
            <a:endParaRPr lang="tr-TR" dirty="0" smtClean="0">
              <a:ea typeface="Calibri" panose="020F0502020204030204" pitchFamily="34" charset="0"/>
              <a:sym typeface="Wingdings" panose="05000000000000000000" pitchFamily="2" charset="2"/>
            </a:endParaRPr>
          </a:p>
          <a:p>
            <a:pPr marL="0" indent="0" algn="just">
              <a:buNone/>
            </a:pPr>
            <a:endParaRPr lang="tr-TR" dirty="0">
              <a:ea typeface="Calibri" panose="020F0502020204030204" pitchFamily="34" charset="0"/>
            </a:endParaRPr>
          </a:p>
          <a:p>
            <a:pPr marL="0" indent="0" algn="just">
              <a:buNone/>
            </a:pPr>
            <a:endParaRPr lang="tr-TR" dirty="0" smtClean="0">
              <a:solidFill>
                <a:srgbClr val="C00000"/>
              </a:solidFill>
            </a:endParaRPr>
          </a:p>
          <a:p>
            <a:pPr marL="0" indent="0" algn="just">
              <a:buNone/>
            </a:pPr>
            <a:endParaRPr lang="tr-TR" i="1" dirty="0"/>
          </a:p>
          <a:p>
            <a:pPr marL="0" indent="0" algn="just">
              <a:buNone/>
            </a:pPr>
            <a:endParaRPr lang="tr-TR" dirty="0" smtClean="0"/>
          </a:p>
        </p:txBody>
      </p:sp>
    </p:spTree>
    <p:extLst>
      <p:ext uri="{BB962C8B-B14F-4D97-AF65-F5344CB8AC3E}">
        <p14:creationId xmlns:p14="http://schemas.microsoft.com/office/powerpoint/2010/main" val="397505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1.8</a:t>
            </a:r>
            <a:r>
              <a:rPr lang="tr-TR" sz="4400" dirty="0">
                <a:solidFill>
                  <a:srgbClr val="002060"/>
                </a:solidFill>
              </a:rPr>
              <a:t>. İspat Yöntemleri ve Stratejisi </a:t>
            </a:r>
            <a:r>
              <a:rPr lang="tr-TR" sz="4400" dirty="0" smtClean="0">
                <a:solidFill>
                  <a:srgbClr val="002060"/>
                </a:solidFill>
              </a:rPr>
              <a:t>– Açık Problemlerin Rolü</a:t>
            </a:r>
            <a:endParaRPr lang="tr-TR" dirty="0">
              <a:solidFill>
                <a:srgbClr val="002060"/>
              </a:solidFill>
            </a:endParaRPr>
          </a:p>
        </p:txBody>
      </p:sp>
      <p:sp>
        <p:nvSpPr>
          <p:cNvPr id="3" name="İçerik Yer Tutucusu 2"/>
          <p:cNvSpPr>
            <a:spLocks noGrp="1"/>
          </p:cNvSpPr>
          <p:nvPr>
            <p:ph idx="1"/>
          </p:nvPr>
        </p:nvSpPr>
        <p:spPr>
          <a:xfrm>
            <a:off x="1695327" y="2028825"/>
            <a:ext cx="10018714" cy="4481157"/>
          </a:xfrm>
        </p:spPr>
        <p:txBody>
          <a:bodyPr>
            <a:noAutofit/>
          </a:bodyPr>
          <a:lstStyle/>
          <a:p>
            <a:pPr marL="0" indent="0" algn="just">
              <a:buNone/>
            </a:pPr>
            <a:endParaRPr lang="tr-TR" sz="2000" dirty="0" smtClean="0"/>
          </a:p>
          <a:p>
            <a:pPr marL="0" indent="0" algn="just">
              <a:buNone/>
            </a:pPr>
            <a:r>
              <a:rPr lang="tr-TR" sz="2000" dirty="0" smtClean="0"/>
              <a:t>Matematikte </a:t>
            </a:r>
            <a:r>
              <a:rPr lang="tr-TR" sz="2000" dirty="0"/>
              <a:t>pek çok ilerleme insanların çözülmemiş ünlü problemleri çözmeye çalışması ile yapılır. Geçmiş 20 yılda, 300 yıldan daha fazla yıl sayılar teorisindeki bir varsayımın ispatı gibi pek çok çözülmemiş problem nihayet çözüldü</a:t>
            </a:r>
            <a:r>
              <a:rPr lang="tr-TR" sz="2000" dirty="0" smtClean="0"/>
              <a:t>.</a:t>
            </a:r>
          </a:p>
          <a:p>
            <a:pPr marL="0" indent="0" algn="just">
              <a:buNone/>
            </a:pPr>
            <a:endParaRPr lang="tr-TR" sz="2000" dirty="0"/>
          </a:p>
          <a:p>
            <a:pPr marL="0" indent="0" algn="just">
              <a:buNone/>
            </a:pPr>
            <a:endParaRPr lang="tr-TR" sz="2000" dirty="0" smtClean="0"/>
          </a:p>
          <a:p>
            <a:pPr marL="0" indent="0" algn="just">
              <a:buNone/>
            </a:pPr>
            <a:endParaRPr lang="tr-TR" sz="2000" dirty="0"/>
          </a:p>
          <a:p>
            <a:pPr marL="0" indent="0" algn="just">
              <a:buNone/>
            </a:pPr>
            <a:endParaRPr lang="tr-TR" sz="2000" dirty="0" smtClean="0"/>
          </a:p>
          <a:p>
            <a:pPr marL="0" indent="0" algn="just">
              <a:buNone/>
            </a:pPr>
            <a:r>
              <a:rPr lang="tr-TR" sz="2000" b="1" i="1" dirty="0">
                <a:solidFill>
                  <a:srgbClr val="C00000"/>
                </a:solidFill>
              </a:rPr>
              <a:t>Uyarı:</a:t>
            </a:r>
            <a:r>
              <a:rPr lang="tr-TR" sz="2000" i="1" dirty="0">
                <a:solidFill>
                  <a:srgbClr val="C00000"/>
                </a:solidFill>
              </a:rPr>
              <a:t> </a:t>
            </a:r>
            <a:r>
              <a:rPr lang="tr-TR" sz="2000" i="1" dirty="0"/>
              <a:t>x</a:t>
            </a:r>
            <a:r>
              <a:rPr lang="tr-TR" sz="2000" i="1" baseline="30000" dirty="0"/>
              <a:t>2</a:t>
            </a:r>
            <a:r>
              <a:rPr lang="tr-TR" sz="2000" dirty="0"/>
              <a:t> + </a:t>
            </a:r>
            <a:r>
              <a:rPr lang="tr-TR" sz="2000" i="1" dirty="0"/>
              <a:t>y</a:t>
            </a:r>
            <a:r>
              <a:rPr lang="tr-TR" sz="2000" i="1" baseline="30000" dirty="0"/>
              <a:t>2</a:t>
            </a:r>
            <a:r>
              <a:rPr lang="tr-TR" sz="2000" i="1" dirty="0"/>
              <a:t> = z</a:t>
            </a:r>
            <a:r>
              <a:rPr lang="tr-TR" sz="2000" i="1" baseline="30000" dirty="0"/>
              <a:t>2</a:t>
            </a:r>
            <a:r>
              <a:rPr lang="tr-TR" sz="2000" dirty="0"/>
              <a:t> denklemi </a:t>
            </a:r>
            <a:r>
              <a:rPr lang="tr-TR" sz="2000" i="1" dirty="0"/>
              <a:t>x, y, z</a:t>
            </a:r>
            <a:r>
              <a:rPr lang="tr-TR" sz="2000" dirty="0"/>
              <a:t> tamsayıları için sonsuz çözüme sahiptir; bu çözümler Pisagor üçlüsü olarak adlandırılır ve tamsayı uzunlukları dik üçgenin kenarlarının uzunluklarına karşılık gelir. </a:t>
            </a:r>
          </a:p>
          <a:p>
            <a:pPr marL="0" indent="0" algn="just">
              <a:buNone/>
            </a:pPr>
            <a:endParaRPr lang="tr-TR" sz="2000" dirty="0" smtClean="0"/>
          </a:p>
          <a:p>
            <a:pPr marL="0" indent="0" algn="just">
              <a:buNone/>
            </a:pPr>
            <a:endParaRPr lang="tr-TR" sz="2000" dirty="0" smtClean="0">
              <a:solidFill>
                <a:srgbClr val="C00000"/>
              </a:solidFill>
            </a:endParaRPr>
          </a:p>
        </p:txBody>
      </p:sp>
      <p:sp>
        <p:nvSpPr>
          <p:cNvPr id="4" name="Metin kutusu 3"/>
          <p:cNvSpPr txBox="1"/>
          <p:nvPr/>
        </p:nvSpPr>
        <p:spPr>
          <a:xfrm>
            <a:off x="1695327" y="3316434"/>
            <a:ext cx="10018714" cy="1384995"/>
          </a:xfrm>
          <a:prstGeom prst="rect">
            <a:avLst/>
          </a:prstGeom>
          <a:solidFill>
            <a:schemeClr val="bg2">
              <a:lumMod val="50000"/>
            </a:schemeClr>
          </a:solidFill>
        </p:spPr>
        <p:txBody>
          <a:bodyPr wrap="square" rtlCol="0">
            <a:spAutoFit/>
          </a:bodyPr>
          <a:lstStyle/>
          <a:p>
            <a:pPr algn="just"/>
            <a:r>
              <a:rPr lang="tr-TR" sz="2000" dirty="0" smtClean="0">
                <a:ln w="0"/>
                <a:solidFill>
                  <a:schemeClr val="bg1"/>
                </a:solidFill>
              </a:rPr>
              <a:t>TEOREM 1</a:t>
            </a:r>
            <a:r>
              <a:rPr lang="tr-TR" sz="2400" dirty="0" smtClean="0">
                <a:ln w="0"/>
                <a:solidFill>
                  <a:schemeClr val="bg1"/>
                </a:solidFill>
              </a:rPr>
              <a:t>: </a:t>
            </a:r>
            <a:r>
              <a:rPr lang="tr-TR" sz="2000" dirty="0"/>
              <a:t>FERMAT’IN SON </a:t>
            </a:r>
            <a:r>
              <a:rPr lang="tr-TR" sz="2000" dirty="0" smtClean="0"/>
              <a:t>TEOREMİ</a:t>
            </a:r>
          </a:p>
          <a:p>
            <a:r>
              <a:rPr lang="tr-TR" sz="2000" i="1" dirty="0">
                <a:solidFill>
                  <a:schemeClr val="bg1"/>
                </a:solidFill>
              </a:rPr>
              <a:t>n </a:t>
            </a:r>
            <a:r>
              <a:rPr lang="tr-TR" sz="2000" dirty="0">
                <a:solidFill>
                  <a:schemeClr val="bg1"/>
                </a:solidFill>
              </a:rPr>
              <a:t>&gt;2,</a:t>
            </a:r>
            <a:r>
              <a:rPr lang="tr-TR" sz="2000" i="1" dirty="0">
                <a:solidFill>
                  <a:schemeClr val="bg1"/>
                </a:solidFill>
              </a:rPr>
              <a:t> n,</a:t>
            </a:r>
            <a:r>
              <a:rPr lang="tr-TR" sz="2000" dirty="0">
                <a:solidFill>
                  <a:schemeClr val="bg1"/>
                </a:solidFill>
              </a:rPr>
              <a:t> tamsayı olmak üzere </a:t>
            </a:r>
            <a:r>
              <a:rPr lang="tr-TR" sz="2000" i="1" dirty="0">
                <a:solidFill>
                  <a:schemeClr val="bg1"/>
                </a:solidFill>
              </a:rPr>
              <a:t>n &gt;</a:t>
            </a:r>
            <a:r>
              <a:rPr lang="tr-TR" sz="2000" dirty="0">
                <a:solidFill>
                  <a:schemeClr val="bg1"/>
                </a:solidFill>
              </a:rPr>
              <a:t> 2 olduğunda </a:t>
            </a:r>
            <a:r>
              <a:rPr lang="tr-TR" sz="2000" i="1" dirty="0">
                <a:solidFill>
                  <a:schemeClr val="bg1"/>
                </a:solidFill>
              </a:rPr>
              <a:t>x, y, z</a:t>
            </a:r>
            <a:r>
              <a:rPr lang="tr-TR" sz="2000" dirty="0">
                <a:solidFill>
                  <a:schemeClr val="bg1"/>
                </a:solidFill>
              </a:rPr>
              <a:t> tamsayıları için </a:t>
            </a:r>
          </a:p>
          <a:p>
            <a:r>
              <a:rPr lang="tr-TR" sz="2000" i="1" dirty="0" err="1">
                <a:solidFill>
                  <a:schemeClr val="bg1"/>
                </a:solidFill>
              </a:rPr>
              <a:t>x</a:t>
            </a:r>
            <a:r>
              <a:rPr lang="tr-TR" sz="2000" i="1" baseline="30000" dirty="0" err="1">
                <a:solidFill>
                  <a:schemeClr val="bg1"/>
                </a:solidFill>
              </a:rPr>
              <a:t>n</a:t>
            </a:r>
            <a:r>
              <a:rPr lang="tr-TR" sz="2000" i="1" baseline="30000" dirty="0">
                <a:solidFill>
                  <a:schemeClr val="bg1"/>
                </a:solidFill>
              </a:rPr>
              <a:t> </a:t>
            </a:r>
            <a:r>
              <a:rPr lang="tr-TR" sz="2000" i="1" dirty="0">
                <a:solidFill>
                  <a:schemeClr val="bg1"/>
                </a:solidFill>
              </a:rPr>
              <a:t>+ </a:t>
            </a:r>
            <a:r>
              <a:rPr lang="tr-TR" sz="2000" i="1" dirty="0" err="1">
                <a:solidFill>
                  <a:schemeClr val="bg1"/>
                </a:solidFill>
              </a:rPr>
              <a:t>y</a:t>
            </a:r>
            <a:r>
              <a:rPr lang="tr-TR" sz="2000" i="1" baseline="30000" dirty="0" err="1">
                <a:solidFill>
                  <a:schemeClr val="bg1"/>
                </a:solidFill>
              </a:rPr>
              <a:t>n</a:t>
            </a:r>
            <a:r>
              <a:rPr lang="tr-TR" sz="2000" i="1" dirty="0">
                <a:solidFill>
                  <a:schemeClr val="bg1"/>
                </a:solidFill>
              </a:rPr>
              <a:t> = </a:t>
            </a:r>
            <a:r>
              <a:rPr lang="tr-TR" sz="2000" i="1" dirty="0" err="1">
                <a:solidFill>
                  <a:schemeClr val="bg1"/>
                </a:solidFill>
              </a:rPr>
              <a:t>z</a:t>
            </a:r>
            <a:r>
              <a:rPr lang="tr-TR" sz="2000" i="1" baseline="30000" dirty="0" err="1">
                <a:solidFill>
                  <a:schemeClr val="bg1"/>
                </a:solidFill>
              </a:rPr>
              <a:t>n</a:t>
            </a:r>
            <a:r>
              <a:rPr lang="tr-TR" sz="2000" i="1" dirty="0">
                <a:solidFill>
                  <a:schemeClr val="bg1"/>
                </a:solidFill>
              </a:rPr>
              <a:t> </a:t>
            </a:r>
            <a:endParaRPr lang="tr-TR" sz="2000" dirty="0">
              <a:solidFill>
                <a:schemeClr val="bg1"/>
              </a:solidFill>
            </a:endParaRPr>
          </a:p>
          <a:p>
            <a:r>
              <a:rPr lang="tr-TR" sz="2000" dirty="0">
                <a:solidFill>
                  <a:schemeClr val="bg1"/>
                </a:solidFill>
              </a:rPr>
              <a:t>denkleminin çözümü yoktur</a:t>
            </a:r>
            <a:r>
              <a:rPr lang="tr-TR" sz="2000" dirty="0" smtClean="0">
                <a:solidFill>
                  <a:schemeClr val="bg1"/>
                </a:solidFill>
              </a:rPr>
              <a:t>.</a:t>
            </a:r>
            <a:endParaRPr lang="tr-TR" sz="2000" b="1" dirty="0">
              <a:ln w="22225">
                <a:solidFill>
                  <a:schemeClr val="accent2"/>
                </a:solidFill>
                <a:prstDash val="solid"/>
              </a:ln>
              <a:solidFill>
                <a:schemeClr val="bg1"/>
              </a:solidFill>
            </a:endParaRPr>
          </a:p>
        </p:txBody>
      </p:sp>
    </p:spTree>
    <p:extLst>
      <p:ext uri="{BB962C8B-B14F-4D97-AF65-F5344CB8AC3E}">
        <p14:creationId xmlns:p14="http://schemas.microsoft.com/office/powerpoint/2010/main" val="192876214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
            </a:r>
            <a:br>
              <a:rPr lang="tr-TR" dirty="0" smtClean="0">
                <a:solidFill>
                  <a:srgbClr val="002060"/>
                </a:solidFill>
              </a:rPr>
            </a:br>
            <a:endParaRPr lang="tr-TR" dirty="0">
              <a:solidFill>
                <a:srgbClr val="002060"/>
              </a:solidFill>
            </a:endParaRPr>
          </a:p>
        </p:txBody>
      </p:sp>
      <p:sp>
        <p:nvSpPr>
          <p:cNvPr id="3" name="İçerik Yer Tutucusu 2"/>
          <p:cNvSpPr>
            <a:spLocks noGrp="1"/>
          </p:cNvSpPr>
          <p:nvPr>
            <p:ph idx="1"/>
          </p:nvPr>
        </p:nvSpPr>
        <p:spPr>
          <a:xfrm>
            <a:off x="1613440" y="1114425"/>
            <a:ext cx="10018714" cy="4343400"/>
          </a:xfrm>
        </p:spPr>
        <p:txBody>
          <a:bodyPr>
            <a:noAutofit/>
          </a:bodyPr>
          <a:lstStyle/>
          <a:p>
            <a:pPr marL="0" indent="0" algn="ctr">
              <a:buNone/>
            </a:pPr>
            <a:r>
              <a:rPr lang="tr-TR" sz="4000" dirty="0" smtClean="0">
                <a:solidFill>
                  <a:srgbClr val="C00000"/>
                </a:solidFill>
              </a:rPr>
              <a:t>Teşekkürler…</a:t>
            </a:r>
          </a:p>
        </p:txBody>
      </p:sp>
    </p:spTree>
    <p:extLst>
      <p:ext uri="{BB962C8B-B14F-4D97-AF65-F5344CB8AC3E}">
        <p14:creationId xmlns:p14="http://schemas.microsoft.com/office/powerpoint/2010/main" val="2242297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Şartlı İfadeler</a:t>
            </a:r>
            <a:r>
              <a:rPr lang="tr-TR" dirty="0"/>
              <a:t/>
            </a:r>
            <a:br>
              <a:rPr lang="tr-TR" dirty="0"/>
            </a:br>
            <a:endParaRPr lang="tr-TR" dirty="0">
              <a:solidFill>
                <a:srgbClr val="002060"/>
              </a:solidFill>
            </a:endParaRP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2365380017"/>
              </p:ext>
            </p:extLst>
          </p:nvPr>
        </p:nvGraphicFramePr>
        <p:xfrm>
          <a:off x="3953351" y="3591619"/>
          <a:ext cx="4200940" cy="2816220"/>
        </p:xfrm>
        <a:graphic>
          <a:graphicData uri="http://schemas.openxmlformats.org/drawingml/2006/table">
            <a:tbl>
              <a:tblPr firstRow="1" bandRow="1">
                <a:tableStyleId>{9D7B26C5-4107-4FEC-AEDC-1716B250A1EF}</a:tableStyleId>
              </a:tblPr>
              <a:tblGrid>
                <a:gridCol w="1050235">
                  <a:extLst>
                    <a:ext uri="{9D8B030D-6E8A-4147-A177-3AD203B41FA5}">
                      <a16:colId xmlns:a16="http://schemas.microsoft.com/office/drawing/2014/main" val="20000"/>
                    </a:ext>
                  </a:extLst>
                </a:gridCol>
                <a:gridCol w="1050235">
                  <a:extLst>
                    <a:ext uri="{9D8B030D-6E8A-4147-A177-3AD203B41FA5}">
                      <a16:colId xmlns:a16="http://schemas.microsoft.com/office/drawing/2014/main" val="20001"/>
                    </a:ext>
                  </a:extLst>
                </a:gridCol>
                <a:gridCol w="2100470">
                  <a:extLst>
                    <a:ext uri="{9D8B030D-6E8A-4147-A177-3AD203B41FA5}">
                      <a16:colId xmlns:a16="http://schemas.microsoft.com/office/drawing/2014/main" val="20002"/>
                    </a:ext>
                  </a:extLst>
                </a:gridCol>
              </a:tblGrid>
              <a:tr h="435228">
                <a:tc gridSpan="3">
                  <a:txBody>
                    <a:bodyPr/>
                    <a:lstStyle/>
                    <a:p>
                      <a:pPr marL="0" algn="ctr" defTabSz="457200" rtl="0" eaLnBrk="1" latinLnBrk="0" hangingPunct="1"/>
                      <a:r>
                        <a:rPr lang="tr-TR" sz="1800" b="1" kern="1200" dirty="0" smtClean="0">
                          <a:solidFill>
                            <a:schemeClr val="accent6">
                              <a:lumMod val="50000"/>
                            </a:schemeClr>
                          </a:solidFill>
                          <a:latin typeface="+mn-lt"/>
                          <a:ea typeface="+mn-ea"/>
                          <a:cs typeface="+mn-cs"/>
                        </a:rPr>
                        <a:t>Tablo 6 Çift</a:t>
                      </a:r>
                      <a:r>
                        <a:rPr lang="tr-TR" sz="1800" b="1" kern="1200" baseline="0" dirty="0" smtClean="0">
                          <a:solidFill>
                            <a:schemeClr val="accent6">
                              <a:lumMod val="50000"/>
                            </a:schemeClr>
                          </a:solidFill>
                          <a:latin typeface="+mn-lt"/>
                          <a:ea typeface="+mn-ea"/>
                          <a:cs typeface="+mn-cs"/>
                        </a:rPr>
                        <a:t> gerektirme (Şart) </a:t>
                      </a:r>
                      <a:r>
                        <a:rPr lang="tr-TR" sz="1800" b="1" kern="1200" dirty="0" smtClean="0">
                          <a:solidFill>
                            <a:schemeClr val="accent6">
                              <a:lumMod val="50000"/>
                            </a:schemeClr>
                          </a:solidFill>
                          <a:latin typeface="+mn-lt"/>
                          <a:ea typeface="+mn-ea"/>
                          <a:cs typeface="+mn-cs"/>
                        </a:rPr>
                        <a:t>İfadesi </a:t>
                      </a:r>
                      <a:r>
                        <a:rPr lang="tr-TR" sz="1800" b="1" i="1" kern="1200" dirty="0" smtClean="0">
                          <a:solidFill>
                            <a:schemeClr val="accent6">
                              <a:lumMod val="50000"/>
                            </a:schemeClr>
                          </a:solidFill>
                          <a:latin typeface="+mn-lt"/>
                          <a:ea typeface="+mn-ea"/>
                          <a:cs typeface="+mn-cs"/>
                        </a:rPr>
                        <a:t>p</a:t>
                      </a:r>
                      <a:r>
                        <a:rPr lang="tr-TR" sz="1800" b="1" kern="1200" dirty="0" smtClean="0">
                          <a:solidFill>
                            <a:schemeClr val="accent6">
                              <a:lumMod val="50000"/>
                            </a:schemeClr>
                          </a:solidFill>
                          <a:latin typeface="+mn-lt"/>
                          <a:ea typeface="+mn-ea"/>
                          <a:cs typeface="+mn-cs"/>
                        </a:rPr>
                        <a:t> </a:t>
                      </a:r>
                      <a:r>
                        <a:rPr lang="tr-TR" sz="1800" b="1" kern="1200" dirty="0" smtClean="0">
                          <a:solidFill>
                            <a:schemeClr val="accent6">
                              <a:lumMod val="50000"/>
                            </a:schemeClr>
                          </a:solidFill>
                          <a:latin typeface="+mn-lt"/>
                          <a:ea typeface="+mn-ea"/>
                          <a:cs typeface="+mn-cs"/>
                          <a:sym typeface="Wingdings" panose="05000000000000000000" pitchFamily="2" charset="2"/>
                        </a:rPr>
                        <a:t> </a:t>
                      </a:r>
                      <a:r>
                        <a:rPr lang="tr-TR" sz="1800" b="1" i="1" kern="1200" dirty="0" err="1" smtClean="0">
                          <a:solidFill>
                            <a:schemeClr val="accent6">
                              <a:lumMod val="50000"/>
                            </a:schemeClr>
                          </a:solidFill>
                          <a:latin typeface="+mn-lt"/>
                          <a:ea typeface="+mn-ea"/>
                          <a:cs typeface="+mn-cs"/>
                          <a:sym typeface="Wingdings" panose="05000000000000000000" pitchFamily="2" charset="2"/>
                        </a:rPr>
                        <a:t>q</a:t>
                      </a:r>
                      <a:r>
                        <a:rPr lang="tr-TR" sz="1800" b="1" kern="1200" dirty="0" err="1" smtClean="0">
                          <a:solidFill>
                            <a:schemeClr val="accent6">
                              <a:lumMod val="50000"/>
                            </a:schemeClr>
                          </a:solidFill>
                          <a:latin typeface="+mn-lt"/>
                          <a:ea typeface="+mn-ea"/>
                          <a:cs typeface="+mn-cs"/>
                          <a:sym typeface="Wingdings" panose="05000000000000000000" pitchFamily="2" charset="2"/>
                        </a:rPr>
                        <a:t>’nun</a:t>
                      </a:r>
                      <a:r>
                        <a:rPr lang="tr-TR" sz="1800" b="1" kern="1200" dirty="0" smtClean="0">
                          <a:solidFill>
                            <a:schemeClr val="accent6">
                              <a:lumMod val="50000"/>
                            </a:schemeClr>
                          </a:solidFill>
                          <a:latin typeface="+mn-lt"/>
                          <a:ea typeface="+mn-ea"/>
                          <a:cs typeface="+mn-cs"/>
                        </a:rPr>
                        <a:t> Doğruluk Tablosu</a:t>
                      </a:r>
                      <a:endParaRPr lang="tr-TR" sz="1800" b="1" kern="1200" dirty="0">
                        <a:solidFill>
                          <a:schemeClr val="accent6">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5228">
                <a:tc>
                  <a:txBody>
                    <a:bodyPr/>
                    <a:lstStyle/>
                    <a:p>
                      <a:pPr algn="ctr"/>
                      <a:r>
                        <a:rPr lang="tr-TR" i="1" dirty="0" smtClean="0"/>
                        <a:t>p</a:t>
                      </a:r>
                      <a:endParaRPr lang="tr-TR"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smtClean="0"/>
                        <a:t>q</a:t>
                      </a:r>
                      <a:endParaRPr lang="tr-TR"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i="1" dirty="0" smtClean="0">
                          <a:ln w="0"/>
                          <a:solidFill>
                            <a:schemeClr val="tx1"/>
                          </a:solidFill>
                        </a:rPr>
                        <a:t>p</a:t>
                      </a:r>
                      <a:r>
                        <a:rPr lang="tr-TR" sz="1800" dirty="0" smtClean="0">
                          <a:ln w="0"/>
                          <a:solidFill>
                            <a:schemeClr val="tx1"/>
                          </a:solidFill>
                        </a:rPr>
                        <a:t> </a:t>
                      </a:r>
                      <a:r>
                        <a:rPr lang="tr-TR" sz="1800" dirty="0" smtClean="0">
                          <a:ln w="0"/>
                          <a:solidFill>
                            <a:schemeClr val="tx1"/>
                          </a:solidFill>
                          <a:sym typeface="Wingdings" panose="05000000000000000000" pitchFamily="2" charset="2"/>
                        </a:rPr>
                        <a:t></a:t>
                      </a:r>
                      <a:r>
                        <a:rPr lang="tr-TR" sz="1800" dirty="0" smtClean="0">
                          <a:ln w="0"/>
                          <a:solidFill>
                            <a:schemeClr val="tx1"/>
                          </a:solidFill>
                        </a:rPr>
                        <a:t> </a:t>
                      </a:r>
                      <a:r>
                        <a:rPr lang="tr-TR" sz="1800" i="1" dirty="0" smtClean="0">
                          <a:ln w="0"/>
                          <a:solidFill>
                            <a:schemeClr val="tx1"/>
                          </a:solidFill>
                        </a:rPr>
                        <a:t>q</a:t>
                      </a:r>
                      <a:r>
                        <a:rPr lang="tr-TR" sz="1800" dirty="0" smtClean="0">
                          <a:ln w="0"/>
                          <a:solidFill>
                            <a:schemeClr val="tx1"/>
                          </a:solidFill>
                        </a:rPr>
                        <a:t> </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5228">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5228">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5228">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5228">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Metin kutusu 3"/>
          <p:cNvSpPr txBox="1"/>
          <p:nvPr/>
        </p:nvSpPr>
        <p:spPr>
          <a:xfrm>
            <a:off x="1524065" y="1362685"/>
            <a:ext cx="10018714" cy="1631216"/>
          </a:xfrm>
          <a:prstGeom prst="rect">
            <a:avLst/>
          </a:prstGeom>
          <a:solidFill>
            <a:schemeClr val="bg2">
              <a:lumMod val="50000"/>
            </a:schemeClr>
          </a:solidFill>
        </p:spPr>
        <p:txBody>
          <a:bodyPr wrap="square" rtlCol="0">
            <a:spAutoFit/>
          </a:bodyPr>
          <a:lstStyle/>
          <a:p>
            <a:pPr algn="just"/>
            <a:r>
              <a:rPr lang="tr-TR" sz="2000" dirty="0" smtClean="0">
                <a:ln w="0"/>
                <a:solidFill>
                  <a:schemeClr val="bg1"/>
                </a:solidFill>
              </a:rPr>
              <a:t>Tanım 6: </a:t>
            </a:r>
            <a:r>
              <a:rPr lang="tr-TR" sz="2000" i="1" dirty="0" smtClean="0">
                <a:ln w="0"/>
                <a:solidFill>
                  <a:schemeClr val="bg1"/>
                </a:solidFill>
              </a:rPr>
              <a:t>p</a:t>
            </a:r>
            <a:r>
              <a:rPr lang="tr-TR" sz="2000" dirty="0" smtClean="0">
                <a:ln w="0"/>
                <a:solidFill>
                  <a:schemeClr val="bg1"/>
                </a:solidFill>
              </a:rPr>
              <a:t> ve </a:t>
            </a:r>
            <a:r>
              <a:rPr lang="tr-TR" sz="2000" i="1" dirty="0" smtClean="0">
                <a:ln w="0"/>
                <a:solidFill>
                  <a:schemeClr val="bg1"/>
                </a:solidFill>
              </a:rPr>
              <a:t>q</a:t>
            </a:r>
            <a:r>
              <a:rPr lang="tr-TR" sz="2000" dirty="0" smtClean="0">
                <a:ln w="0"/>
                <a:solidFill>
                  <a:schemeClr val="bg1"/>
                </a:solidFill>
              </a:rPr>
              <a:t> iki önerme olsun. </a:t>
            </a:r>
            <a:r>
              <a:rPr lang="tr-TR" sz="2000" i="1" dirty="0" smtClean="0">
                <a:ln w="0"/>
                <a:solidFill>
                  <a:schemeClr val="bg1"/>
                </a:solidFill>
              </a:rPr>
              <a:t>p</a:t>
            </a:r>
            <a:r>
              <a:rPr lang="tr-TR" sz="2000" dirty="0" smtClean="0">
                <a:ln w="0"/>
                <a:solidFill>
                  <a:schemeClr val="bg1"/>
                </a:solidFill>
              </a:rPr>
              <a:t> </a:t>
            </a:r>
            <a:r>
              <a:rPr lang="tr-TR" sz="2000" dirty="0" smtClean="0">
                <a:ln w="0"/>
                <a:solidFill>
                  <a:schemeClr val="bg1"/>
                </a:solidFill>
                <a:sym typeface="Wingdings" panose="05000000000000000000" pitchFamily="2" charset="2"/>
              </a:rPr>
              <a:t> </a:t>
            </a:r>
            <a:r>
              <a:rPr lang="tr-TR" sz="2000" i="1" dirty="0" smtClean="0">
                <a:ln w="0"/>
                <a:solidFill>
                  <a:schemeClr val="bg1"/>
                </a:solidFill>
                <a:sym typeface="Wingdings" panose="05000000000000000000" pitchFamily="2" charset="2"/>
              </a:rPr>
              <a:t>q</a:t>
            </a:r>
            <a:r>
              <a:rPr lang="tr-TR" sz="2000" dirty="0" smtClean="0">
                <a:ln w="0"/>
                <a:solidFill>
                  <a:schemeClr val="bg1"/>
                </a:solidFill>
                <a:sym typeface="Wingdings" panose="05000000000000000000" pitchFamily="2" charset="2"/>
              </a:rPr>
              <a:t> şartlı ifadesi </a:t>
            </a:r>
            <a:r>
              <a:rPr lang="en-US" sz="2000" dirty="0" smtClean="0">
                <a:solidFill>
                  <a:schemeClr val="bg1"/>
                </a:solidFill>
                <a:ea typeface="Calibri" panose="020F0502020204030204" pitchFamily="34" charset="0"/>
              </a:rPr>
              <a:t>“</a:t>
            </a:r>
            <a:r>
              <a:rPr lang="tr-TR" sz="2000" i="1" dirty="0" smtClean="0">
                <a:ln w="0"/>
                <a:solidFill>
                  <a:schemeClr val="bg1"/>
                </a:solidFill>
              </a:rPr>
              <a:t>p</a:t>
            </a:r>
            <a:r>
              <a:rPr lang="tr-TR" sz="2000" dirty="0" smtClean="0">
                <a:ln w="0"/>
                <a:solidFill>
                  <a:schemeClr val="bg1"/>
                </a:solidFill>
              </a:rPr>
              <a:t>, sadece ve sadece </a:t>
            </a:r>
            <a:r>
              <a:rPr lang="tr-TR" sz="2000" i="1" dirty="0" smtClean="0">
                <a:ln w="0"/>
                <a:solidFill>
                  <a:schemeClr val="bg1"/>
                </a:solidFill>
              </a:rPr>
              <a:t>q </a:t>
            </a:r>
            <a:r>
              <a:rPr lang="tr-TR" sz="2000" dirty="0" smtClean="0">
                <a:ln w="0"/>
                <a:solidFill>
                  <a:schemeClr val="bg1"/>
                </a:solidFill>
              </a:rPr>
              <a:t>ise</a:t>
            </a:r>
            <a:r>
              <a:rPr lang="en-US" sz="2000" dirty="0" smtClean="0">
                <a:solidFill>
                  <a:schemeClr val="bg1"/>
                </a:solidFill>
                <a:ea typeface="Calibri" panose="020F0502020204030204" pitchFamily="34" charset="0"/>
              </a:rPr>
              <a:t>”</a:t>
            </a:r>
            <a:r>
              <a:rPr lang="tr-TR" sz="2000" dirty="0" smtClean="0">
                <a:solidFill>
                  <a:schemeClr val="bg1"/>
                </a:solidFill>
                <a:ea typeface="Calibri" panose="020F0502020204030204" pitchFamily="34" charset="0"/>
              </a:rPr>
              <a:t> olarak tanımlanmıştır. </a:t>
            </a:r>
            <a:r>
              <a:rPr lang="tr-TR" sz="2000" i="1" dirty="0" smtClean="0">
                <a:solidFill>
                  <a:schemeClr val="bg1"/>
                </a:solidFill>
                <a:ea typeface="Calibri" panose="020F0502020204030204" pitchFamily="34" charset="0"/>
              </a:rPr>
              <a:t>p</a:t>
            </a:r>
            <a:r>
              <a:rPr lang="tr-TR" sz="2000" dirty="0" smtClean="0">
                <a:solidFill>
                  <a:schemeClr val="bg1"/>
                </a:solidFill>
                <a:ea typeface="Calibri" panose="020F0502020204030204" pitchFamily="34" charset="0"/>
              </a:rPr>
              <a:t> </a:t>
            </a:r>
            <a:r>
              <a:rPr lang="tr-TR" sz="2000" dirty="0" smtClean="0">
                <a:solidFill>
                  <a:schemeClr val="bg1"/>
                </a:solidFill>
                <a:ea typeface="Calibri" panose="020F0502020204030204" pitchFamily="34" charset="0"/>
                <a:sym typeface="Wingdings" panose="05000000000000000000" pitchFamily="2" charset="2"/>
              </a:rPr>
              <a:t> </a:t>
            </a:r>
            <a:r>
              <a:rPr lang="tr-TR" sz="2000" i="1" dirty="0" smtClean="0">
                <a:solidFill>
                  <a:schemeClr val="bg1"/>
                </a:solidFill>
                <a:ea typeface="Calibri" panose="020F0502020204030204" pitchFamily="34" charset="0"/>
                <a:sym typeface="Wingdings" panose="05000000000000000000" pitchFamily="2" charset="2"/>
              </a:rPr>
              <a:t>q</a:t>
            </a:r>
            <a:r>
              <a:rPr lang="tr-TR" sz="2000" dirty="0" smtClean="0">
                <a:solidFill>
                  <a:schemeClr val="bg1"/>
                </a:solidFill>
                <a:ea typeface="Calibri" panose="020F0502020204030204" pitchFamily="34" charset="0"/>
                <a:sym typeface="Wingdings" panose="05000000000000000000" pitchFamily="2" charset="2"/>
              </a:rPr>
              <a:t> çift şartlı ifadesi </a:t>
            </a:r>
            <a:r>
              <a:rPr lang="tr-TR" sz="2000" i="1" dirty="0" smtClean="0">
                <a:solidFill>
                  <a:schemeClr val="bg1"/>
                </a:solidFill>
                <a:ea typeface="Calibri" panose="020F0502020204030204" pitchFamily="34" charset="0"/>
                <a:sym typeface="Wingdings" panose="05000000000000000000" pitchFamily="2" charset="2"/>
              </a:rPr>
              <a:t>p</a:t>
            </a:r>
            <a:r>
              <a:rPr lang="tr-TR" sz="2000" dirty="0" smtClean="0">
                <a:solidFill>
                  <a:schemeClr val="bg1"/>
                </a:solidFill>
                <a:ea typeface="Calibri" panose="020F0502020204030204" pitchFamily="34" charset="0"/>
                <a:sym typeface="Wingdings" panose="05000000000000000000" pitchFamily="2" charset="2"/>
              </a:rPr>
              <a:t> ve </a:t>
            </a:r>
            <a:r>
              <a:rPr lang="tr-TR" sz="2000" i="1" dirty="0" smtClean="0">
                <a:solidFill>
                  <a:schemeClr val="bg1"/>
                </a:solidFill>
                <a:ea typeface="Calibri" panose="020F0502020204030204" pitchFamily="34" charset="0"/>
                <a:sym typeface="Wingdings" panose="05000000000000000000" pitchFamily="2" charset="2"/>
              </a:rPr>
              <a:t>q</a:t>
            </a:r>
            <a:r>
              <a:rPr lang="tr-TR" sz="2000" dirty="0" smtClean="0">
                <a:solidFill>
                  <a:schemeClr val="bg1"/>
                </a:solidFill>
                <a:ea typeface="Calibri" panose="020F0502020204030204" pitchFamily="34" charset="0"/>
                <a:sym typeface="Wingdings" panose="05000000000000000000" pitchFamily="2" charset="2"/>
              </a:rPr>
              <a:t> aynı doğruluk değerini aldıklarında doğru diğer durumlarda yanlıştır. Çift şartlı ifadelere ayrıca </a:t>
            </a:r>
            <a:r>
              <a:rPr lang="tr-TR" sz="2000" i="1" dirty="0" smtClean="0">
                <a:solidFill>
                  <a:schemeClr val="bg1"/>
                </a:solidFill>
                <a:ea typeface="Calibri" panose="020F0502020204030204" pitchFamily="34" charset="0"/>
                <a:sym typeface="Wingdings" panose="05000000000000000000" pitchFamily="2" charset="2"/>
              </a:rPr>
              <a:t>çift-gerektirme</a:t>
            </a:r>
            <a:r>
              <a:rPr lang="tr-TR" sz="2000" dirty="0" smtClean="0">
                <a:solidFill>
                  <a:schemeClr val="bg1"/>
                </a:solidFill>
                <a:ea typeface="Calibri" panose="020F0502020204030204" pitchFamily="34" charset="0"/>
                <a:sym typeface="Wingdings" panose="05000000000000000000" pitchFamily="2" charset="2"/>
              </a:rPr>
              <a:t> de denir. </a:t>
            </a:r>
            <a:endParaRPr lang="tr-TR" sz="2000" dirty="0">
              <a:solidFill>
                <a:schemeClr val="bg1"/>
              </a:solidFill>
              <a:ea typeface="Calibri" panose="020F0502020204030204" pitchFamily="34" charset="0"/>
            </a:endParaRPr>
          </a:p>
          <a:p>
            <a:pPr algn="just"/>
            <a:r>
              <a:rPr lang="tr-TR" sz="2000" dirty="0" smtClean="0">
                <a:ln w="0"/>
                <a:solidFill>
                  <a:schemeClr val="bg1"/>
                </a:solidFill>
                <a:sym typeface="Wingdings" panose="05000000000000000000" pitchFamily="2" charset="2"/>
              </a:rPr>
              <a:t> </a:t>
            </a:r>
            <a:endParaRPr lang="tr-TR" b="1" dirty="0">
              <a:ln w="22225">
                <a:solidFill>
                  <a:schemeClr val="accent2"/>
                </a:solidFill>
                <a:prstDash val="solid"/>
              </a:ln>
              <a:solidFill>
                <a:schemeClr val="bg1"/>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a:t>Tablo </a:t>
            </a:r>
            <a:r>
              <a:rPr lang="tr-TR" dirty="0" smtClean="0"/>
              <a:t>6 </a:t>
            </a:r>
            <a:r>
              <a:rPr lang="tr-TR" i="1" dirty="0" smtClean="0">
                <a:ln w="0"/>
              </a:rPr>
              <a:t>p </a:t>
            </a:r>
            <a:r>
              <a:rPr lang="tr-TR" i="1" dirty="0" smtClean="0">
                <a:ln w="0"/>
                <a:sym typeface="Wingdings" panose="05000000000000000000" pitchFamily="2" charset="2"/>
              </a:rPr>
              <a:t></a:t>
            </a:r>
            <a:r>
              <a:rPr lang="tr-TR" dirty="0" smtClean="0">
                <a:ln w="0"/>
                <a:sym typeface="Wingdings" panose="05000000000000000000" pitchFamily="2" charset="2"/>
              </a:rPr>
              <a:t></a:t>
            </a:r>
            <a:r>
              <a:rPr lang="tr-TR" dirty="0" smtClean="0">
                <a:ln w="0"/>
              </a:rPr>
              <a:t> </a:t>
            </a:r>
            <a:r>
              <a:rPr lang="tr-TR" i="1" dirty="0" err="1">
                <a:ln w="0"/>
              </a:rPr>
              <a:t>q</a:t>
            </a:r>
            <a:r>
              <a:rPr lang="tr-TR" dirty="0" err="1" smtClean="0">
                <a:ln w="0"/>
              </a:rPr>
              <a:t>’nun</a:t>
            </a:r>
            <a:r>
              <a:rPr lang="tr-TR" dirty="0" smtClean="0"/>
              <a:t> </a:t>
            </a:r>
            <a:r>
              <a:rPr lang="tr-TR" dirty="0"/>
              <a:t>önermesinin </a:t>
            </a:r>
            <a:r>
              <a:rPr lang="tr-TR" dirty="0" smtClean="0">
                <a:solidFill>
                  <a:srgbClr val="C00000"/>
                </a:solidFill>
              </a:rPr>
              <a:t>doğruluk </a:t>
            </a:r>
            <a:r>
              <a:rPr lang="tr-TR" dirty="0">
                <a:solidFill>
                  <a:srgbClr val="C00000"/>
                </a:solidFill>
              </a:rPr>
              <a:t>tablosunu </a:t>
            </a:r>
            <a:r>
              <a:rPr lang="tr-TR" dirty="0" smtClean="0"/>
              <a:t>göstermektedir.</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p:txBody>
      </p:sp>
    </p:spTree>
    <p:extLst>
      <p:ext uri="{BB962C8B-B14F-4D97-AF65-F5344CB8AC3E}">
        <p14:creationId xmlns:p14="http://schemas.microsoft.com/office/powerpoint/2010/main" val="1161206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a:t>
            </a:r>
            <a:r>
              <a:rPr lang="tr-TR" sz="4400" dirty="0">
                <a:solidFill>
                  <a:srgbClr val="002060"/>
                </a:solidFill>
              </a:rPr>
              <a:t>Şartlı İfadeler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09" y="1285460"/>
            <a:ext cx="10018713" cy="4823792"/>
          </a:xfrm>
        </p:spPr>
        <p:txBody>
          <a:bodyPr>
            <a:normAutofit fontScale="92500" lnSpcReduction="20000"/>
          </a:bodyPr>
          <a:lstStyle/>
          <a:p>
            <a:pPr marL="0" indent="0" algn="just">
              <a:buNone/>
            </a:pPr>
            <a:endParaRPr lang="tr-TR" i="1" dirty="0" smtClean="0"/>
          </a:p>
          <a:p>
            <a:pPr marL="0" indent="0" algn="just">
              <a:buNone/>
            </a:pPr>
            <a:endParaRPr lang="tr-TR" i="1" dirty="0"/>
          </a:p>
          <a:p>
            <a:pPr marL="0" indent="0" algn="just">
              <a:buNone/>
            </a:pPr>
            <a:r>
              <a:rPr lang="tr-TR" sz="2600" dirty="0">
                <a:solidFill>
                  <a:srgbClr val="C00000"/>
                </a:solidFill>
              </a:rPr>
              <a:t>Örnek:</a:t>
            </a:r>
          </a:p>
          <a:p>
            <a:pPr marL="0" indent="0" algn="just">
              <a:buNone/>
            </a:pPr>
            <a:r>
              <a:rPr lang="tr-TR" sz="2600" i="1" dirty="0" smtClean="0"/>
              <a:t>p</a:t>
            </a:r>
            <a:r>
              <a:rPr lang="tr-TR" sz="2600" dirty="0" smtClean="0"/>
              <a:t> </a:t>
            </a:r>
            <a:r>
              <a:rPr lang="en-US" dirty="0" smtClean="0">
                <a:ea typeface="Calibri" panose="020F0502020204030204" pitchFamily="34" charset="0"/>
              </a:rPr>
              <a:t>“</a:t>
            </a:r>
            <a:r>
              <a:rPr lang="tr-TR" i="1" dirty="0" smtClean="0">
                <a:ea typeface="Calibri" panose="020F0502020204030204" pitchFamily="34" charset="0"/>
              </a:rPr>
              <a:t>Uçağa binebilirsiniz.</a:t>
            </a:r>
            <a:r>
              <a:rPr lang="en-US" dirty="0" smtClean="0">
                <a:ea typeface="Calibri" panose="020F0502020204030204" pitchFamily="34" charset="0"/>
              </a:rPr>
              <a:t>”</a:t>
            </a:r>
            <a:r>
              <a:rPr lang="tr-TR" dirty="0" smtClean="0">
                <a:ea typeface="Calibri" panose="020F0502020204030204" pitchFamily="34" charset="0"/>
              </a:rPr>
              <a:t> ve </a:t>
            </a:r>
            <a:r>
              <a:rPr lang="tr-TR" i="1" dirty="0" smtClean="0">
                <a:ea typeface="Calibri" panose="020F0502020204030204" pitchFamily="34" charset="0"/>
              </a:rPr>
              <a:t>q</a:t>
            </a:r>
            <a:r>
              <a:rPr lang="tr-TR" dirty="0" smtClean="0">
                <a:ea typeface="Calibri" panose="020F0502020204030204" pitchFamily="34" charset="0"/>
              </a:rPr>
              <a:t> </a:t>
            </a:r>
            <a:r>
              <a:rPr lang="en-US" dirty="0" smtClean="0">
                <a:ea typeface="Calibri" panose="020F0502020204030204" pitchFamily="34" charset="0"/>
              </a:rPr>
              <a:t>“</a:t>
            </a:r>
            <a:r>
              <a:rPr lang="tr-TR" i="1" dirty="0" smtClean="0">
                <a:ea typeface="Calibri" panose="020F0502020204030204" pitchFamily="34" charset="0"/>
              </a:rPr>
              <a:t>Bilet alırsınız</a:t>
            </a:r>
            <a:r>
              <a:rPr lang="en-US" dirty="0" smtClean="0">
                <a:ea typeface="Calibri" panose="020F0502020204030204" pitchFamily="34" charset="0"/>
              </a:rPr>
              <a:t>”</a:t>
            </a:r>
            <a:r>
              <a:rPr lang="tr-TR" dirty="0" smtClean="0">
                <a:ea typeface="Calibri" panose="020F0502020204030204" pitchFamily="34" charset="0"/>
              </a:rPr>
              <a:t> önermeleri olsun. </a:t>
            </a:r>
            <a:r>
              <a:rPr lang="tr-TR" dirty="0">
                <a:ea typeface="Calibri" panose="020F0502020204030204" pitchFamily="34" charset="0"/>
              </a:rPr>
              <a:t>B</a:t>
            </a:r>
            <a:r>
              <a:rPr lang="tr-TR" dirty="0" smtClean="0">
                <a:ea typeface="Calibri" panose="020F0502020204030204" pitchFamily="34" charset="0"/>
              </a:rPr>
              <a:t>u durumda p </a:t>
            </a:r>
            <a:r>
              <a:rPr lang="tr-TR" dirty="0" smtClean="0">
                <a:ea typeface="Calibri" panose="020F0502020204030204" pitchFamily="34" charset="0"/>
                <a:sym typeface="Wingdings" panose="05000000000000000000" pitchFamily="2" charset="2"/>
              </a:rPr>
              <a:t> aşağıdaki ifade olur.</a:t>
            </a:r>
          </a:p>
          <a:p>
            <a:pPr marL="0" indent="0" algn="just">
              <a:buNone/>
            </a:pPr>
            <a:r>
              <a:rPr lang="tr-TR" dirty="0" smtClean="0">
                <a:solidFill>
                  <a:srgbClr val="C00000"/>
                </a:solidFill>
                <a:ea typeface="Calibri" panose="020F0502020204030204" pitchFamily="34" charset="0"/>
                <a:sym typeface="Wingdings" panose="05000000000000000000" pitchFamily="2" charset="2"/>
              </a:rPr>
              <a:t>Çözüm: </a:t>
            </a:r>
          </a:p>
          <a:p>
            <a:pPr marL="0" indent="0" algn="just">
              <a:buNone/>
            </a:pPr>
            <a:r>
              <a:rPr lang="en-US" dirty="0">
                <a:ea typeface="Calibri" panose="020F0502020204030204" pitchFamily="34" charset="0"/>
              </a:rPr>
              <a:t>“</a:t>
            </a:r>
            <a:r>
              <a:rPr lang="tr-TR" i="1" dirty="0">
                <a:ea typeface="Calibri" panose="020F0502020204030204" pitchFamily="34" charset="0"/>
              </a:rPr>
              <a:t>Uçağa </a:t>
            </a:r>
            <a:r>
              <a:rPr lang="tr-TR" i="1" dirty="0" smtClean="0">
                <a:ea typeface="Calibri" panose="020F0502020204030204" pitchFamily="34" charset="0"/>
              </a:rPr>
              <a:t>binebilirsiniz sadece ve sadece bilet alırsınız.</a:t>
            </a:r>
            <a:r>
              <a:rPr lang="en-US" dirty="0" smtClean="0">
                <a:ea typeface="Calibri" panose="020F0502020204030204" pitchFamily="34" charset="0"/>
              </a:rPr>
              <a:t>”</a:t>
            </a:r>
            <a:endParaRPr lang="tr-TR" dirty="0" smtClean="0">
              <a:ea typeface="Calibri" panose="020F0502020204030204" pitchFamily="34" charset="0"/>
            </a:endParaRPr>
          </a:p>
          <a:p>
            <a:pPr marL="0" indent="0" algn="just">
              <a:buNone/>
            </a:pPr>
            <a:r>
              <a:rPr lang="tr-TR" dirty="0" smtClean="0">
                <a:ea typeface="Calibri" panose="020F0502020204030204" pitchFamily="34" charset="0"/>
                <a:sym typeface="Wingdings" panose="05000000000000000000" pitchFamily="2" charset="2"/>
              </a:rPr>
              <a:t>Bu ifade </a:t>
            </a:r>
            <a:r>
              <a:rPr lang="tr-TR" i="1" dirty="0" smtClean="0">
                <a:ea typeface="Calibri" panose="020F0502020204030204" pitchFamily="34" charset="0"/>
                <a:sym typeface="Wingdings" panose="05000000000000000000" pitchFamily="2" charset="2"/>
              </a:rPr>
              <a:t>p</a:t>
            </a:r>
            <a:r>
              <a:rPr lang="tr-TR" dirty="0" smtClean="0">
                <a:ea typeface="Calibri" panose="020F0502020204030204" pitchFamily="34" charset="0"/>
                <a:sym typeface="Wingdings" panose="05000000000000000000" pitchFamily="2" charset="2"/>
              </a:rPr>
              <a:t> ve </a:t>
            </a:r>
            <a:r>
              <a:rPr lang="tr-TR" i="1" dirty="0" smtClean="0">
                <a:ea typeface="Calibri" panose="020F0502020204030204" pitchFamily="34" charset="0"/>
                <a:sym typeface="Wingdings" panose="05000000000000000000" pitchFamily="2" charset="2"/>
              </a:rPr>
              <a:t>q</a:t>
            </a:r>
            <a:r>
              <a:rPr lang="tr-TR" dirty="0" smtClean="0">
                <a:ea typeface="Calibri" panose="020F0502020204030204" pitchFamily="34" charset="0"/>
                <a:sym typeface="Wingdings" panose="05000000000000000000" pitchFamily="2" charset="2"/>
              </a:rPr>
              <a:t> her ikisi de doğru olduğu veya her ikisi de yanlış olduğunda doğru olmaktadır, bu durumu eğer bilet alırsanız, uçağa binebilirsiniz veya bilet almazsanız, uçağa binemezseniz şeklinde yazabiliriz. </a:t>
            </a:r>
            <a:r>
              <a:rPr lang="tr-TR" i="1" dirty="0" smtClean="0">
                <a:ea typeface="Calibri" panose="020F0502020204030204" pitchFamily="34" charset="0"/>
                <a:sym typeface="Wingdings" panose="05000000000000000000" pitchFamily="2" charset="2"/>
              </a:rPr>
              <a:t>p </a:t>
            </a:r>
            <a:r>
              <a:rPr lang="tr-TR" dirty="0" smtClean="0">
                <a:ea typeface="Calibri" panose="020F0502020204030204" pitchFamily="34" charset="0"/>
                <a:sym typeface="Wingdings" panose="05000000000000000000" pitchFamily="2" charset="2"/>
              </a:rPr>
              <a:t>ve </a:t>
            </a:r>
            <a:r>
              <a:rPr lang="tr-TR" i="1" dirty="0" smtClean="0">
                <a:ea typeface="Calibri" panose="020F0502020204030204" pitchFamily="34" charset="0"/>
                <a:sym typeface="Wingdings" panose="05000000000000000000" pitchFamily="2" charset="2"/>
              </a:rPr>
              <a:t>q</a:t>
            </a:r>
            <a:r>
              <a:rPr lang="tr-TR" dirty="0" smtClean="0">
                <a:ea typeface="Calibri" panose="020F0502020204030204" pitchFamily="34" charset="0"/>
                <a:sym typeface="Wingdings" panose="05000000000000000000" pitchFamily="2" charset="2"/>
              </a:rPr>
              <a:t> farklı doğruluk değerlerine sahip olduğunda ifade yanlış olmaktadır, bu durumu bilet almadan uçağa bindiniz veya bilet aldınız, ama uçağa binemediniz şeklinde yazabiliriz, iki durumda yanlış sonuç verir. </a:t>
            </a:r>
          </a:p>
          <a:p>
            <a:pPr marL="0" indent="0" algn="just">
              <a:buNone/>
            </a:pPr>
            <a:endParaRPr lang="tr-TR" dirty="0">
              <a:solidFill>
                <a:srgbClr val="C00000"/>
              </a:solidFill>
              <a:ea typeface="Calibri" panose="020F0502020204030204" pitchFamily="34" charset="0"/>
            </a:endParaRPr>
          </a:p>
          <a:p>
            <a:pPr marL="0" indent="0" algn="just">
              <a:buNone/>
            </a:pPr>
            <a:endParaRPr lang="tr-TR" dirty="0" smtClean="0">
              <a:solidFill>
                <a:srgbClr val="C00000"/>
              </a:solidFill>
            </a:endParaRPr>
          </a:p>
          <a:p>
            <a:pPr marL="0" indent="0" algn="just">
              <a:buNone/>
            </a:pPr>
            <a:endParaRPr lang="tr-TR" dirty="0" smtClean="0"/>
          </a:p>
        </p:txBody>
      </p:sp>
    </p:spTree>
    <p:extLst>
      <p:ext uri="{BB962C8B-B14F-4D97-AF65-F5344CB8AC3E}">
        <p14:creationId xmlns:p14="http://schemas.microsoft.com/office/powerpoint/2010/main" val="406054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Bileşik Önermelerin Doğruluk Tabloları</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09" y="1285459"/>
            <a:ext cx="10018713" cy="3154019"/>
          </a:xfrm>
        </p:spPr>
        <p:txBody>
          <a:bodyPr>
            <a:normAutofit fontScale="92500" lnSpcReduction="20000"/>
          </a:bodyPr>
          <a:lstStyle/>
          <a:p>
            <a:pPr marL="0" indent="0" algn="just">
              <a:buNone/>
            </a:pPr>
            <a:endParaRPr lang="tr-TR" i="1" dirty="0" smtClean="0"/>
          </a:p>
          <a:p>
            <a:pPr marL="0" indent="0" algn="just">
              <a:buNone/>
            </a:pPr>
            <a:endParaRPr lang="tr-TR" i="1" dirty="0"/>
          </a:p>
          <a:p>
            <a:pPr marL="0" indent="0" algn="just">
              <a:buNone/>
            </a:pPr>
            <a:r>
              <a:rPr lang="tr-TR" sz="2600" dirty="0">
                <a:solidFill>
                  <a:srgbClr val="C00000"/>
                </a:solidFill>
              </a:rPr>
              <a:t>Örnek:</a:t>
            </a:r>
          </a:p>
          <a:p>
            <a:pPr marL="0" indent="0" algn="just">
              <a:buNone/>
            </a:pPr>
            <a:r>
              <a:rPr lang="tr-TR" dirty="0" smtClean="0">
                <a:ea typeface="Calibri" panose="020F0502020204030204" pitchFamily="34" charset="0"/>
              </a:rPr>
              <a:t>Aşağıdaki bileşik önermenin doğruluk tablosunu oluşturunuz. </a:t>
            </a:r>
          </a:p>
          <a:p>
            <a:pPr marL="0" indent="0" algn="just">
              <a:buNone/>
            </a:pPr>
            <a:r>
              <a:rPr lang="tr-TR" dirty="0" smtClean="0">
                <a:ea typeface="Calibri" panose="020F0502020204030204" pitchFamily="34" charset="0"/>
              </a:rPr>
              <a:t>(</a:t>
            </a:r>
            <a:r>
              <a:rPr lang="tr-TR" i="1" dirty="0" smtClean="0">
                <a:ea typeface="Calibri" panose="020F0502020204030204" pitchFamily="34" charset="0"/>
              </a:rPr>
              <a:t>p</a:t>
            </a:r>
            <a:r>
              <a:rPr lang="tr-TR" dirty="0" smtClean="0">
                <a:ea typeface="Calibri" panose="020F0502020204030204" pitchFamily="34" charset="0"/>
              </a:rPr>
              <a:t> ˅ ¬</a:t>
            </a:r>
            <a:r>
              <a:rPr lang="tr-TR" i="1" dirty="0" smtClean="0">
                <a:ea typeface="Calibri" panose="020F0502020204030204" pitchFamily="34" charset="0"/>
              </a:rPr>
              <a:t>q</a:t>
            </a:r>
            <a:r>
              <a:rPr lang="tr-TR" dirty="0" smtClean="0">
                <a:ea typeface="Calibri" panose="020F0502020204030204" pitchFamily="34" charset="0"/>
              </a:rPr>
              <a:t>) </a:t>
            </a:r>
            <a:r>
              <a:rPr lang="tr-TR" dirty="0" smtClean="0">
                <a:ea typeface="Calibri" panose="020F0502020204030204" pitchFamily="34" charset="0"/>
                <a:sym typeface="Wingdings" panose="05000000000000000000" pitchFamily="2" charset="2"/>
              </a:rPr>
              <a:t> (</a:t>
            </a:r>
            <a:r>
              <a:rPr lang="tr-TR" i="1" dirty="0" smtClean="0">
                <a:ea typeface="Calibri" panose="020F0502020204030204" pitchFamily="34" charset="0"/>
                <a:sym typeface="Wingdings" panose="05000000000000000000" pitchFamily="2" charset="2"/>
              </a:rPr>
              <a:t>p</a:t>
            </a:r>
            <a:r>
              <a:rPr lang="tr-TR" dirty="0" smtClean="0">
                <a:ea typeface="Calibri" panose="020F0502020204030204" pitchFamily="34" charset="0"/>
                <a:sym typeface="Wingdings" panose="05000000000000000000" pitchFamily="2" charset="2"/>
              </a:rPr>
              <a:t> ˄ </a:t>
            </a:r>
            <a:r>
              <a:rPr lang="tr-TR" i="1" dirty="0" smtClean="0">
                <a:ea typeface="Calibri" panose="020F0502020204030204" pitchFamily="34" charset="0"/>
                <a:sym typeface="Wingdings" panose="05000000000000000000" pitchFamily="2" charset="2"/>
              </a:rPr>
              <a:t>q</a:t>
            </a:r>
            <a:r>
              <a:rPr lang="tr-TR" dirty="0" smtClean="0">
                <a:ea typeface="Calibri" panose="020F0502020204030204" pitchFamily="34" charset="0"/>
                <a:sym typeface="Wingdings" panose="05000000000000000000" pitchFamily="2" charset="2"/>
              </a:rPr>
              <a:t>).</a:t>
            </a:r>
          </a:p>
          <a:p>
            <a:pPr marL="0" indent="0" algn="just">
              <a:buNone/>
            </a:pPr>
            <a:r>
              <a:rPr lang="tr-TR" dirty="0" smtClean="0">
                <a:solidFill>
                  <a:srgbClr val="C00000"/>
                </a:solidFill>
                <a:ea typeface="Calibri" panose="020F0502020204030204" pitchFamily="34" charset="0"/>
                <a:sym typeface="Wingdings" panose="05000000000000000000" pitchFamily="2" charset="2"/>
              </a:rPr>
              <a:t>Çözüm: </a:t>
            </a:r>
          </a:p>
          <a:p>
            <a:pPr marL="0" indent="0" algn="just">
              <a:buNone/>
            </a:pPr>
            <a:r>
              <a:rPr lang="tr-TR" dirty="0" smtClean="0">
                <a:ea typeface="Calibri" panose="020F0502020204030204" pitchFamily="34" charset="0"/>
                <a:sym typeface="Wingdings" panose="05000000000000000000" pitchFamily="2" charset="2"/>
              </a:rPr>
              <a:t>Tablo 7 </a:t>
            </a:r>
            <a:r>
              <a:rPr lang="tr-TR" dirty="0">
                <a:ea typeface="Calibri" panose="020F0502020204030204" pitchFamily="34" charset="0"/>
              </a:rPr>
              <a:t>(</a:t>
            </a:r>
            <a:r>
              <a:rPr lang="tr-TR" i="1" dirty="0">
                <a:ea typeface="Calibri" panose="020F0502020204030204" pitchFamily="34" charset="0"/>
              </a:rPr>
              <a:t>p</a:t>
            </a:r>
            <a:r>
              <a:rPr lang="tr-TR" dirty="0">
                <a:ea typeface="Calibri" panose="020F0502020204030204" pitchFamily="34" charset="0"/>
              </a:rPr>
              <a:t> ˅ ¬</a:t>
            </a:r>
            <a:r>
              <a:rPr lang="tr-TR" i="1" dirty="0">
                <a:ea typeface="Calibri" panose="020F0502020204030204" pitchFamily="34" charset="0"/>
              </a:rPr>
              <a:t>q</a:t>
            </a:r>
            <a:r>
              <a:rPr lang="tr-TR" dirty="0">
                <a:ea typeface="Calibri" panose="020F0502020204030204" pitchFamily="34" charset="0"/>
              </a:rPr>
              <a:t>) </a:t>
            </a:r>
            <a:r>
              <a:rPr lang="tr-TR" dirty="0">
                <a:ea typeface="Calibri" panose="020F0502020204030204" pitchFamily="34" charset="0"/>
                <a:sym typeface="Wingdings" panose="05000000000000000000" pitchFamily="2" charset="2"/>
              </a:rPr>
              <a:t> (</a:t>
            </a:r>
            <a:r>
              <a:rPr lang="tr-TR" i="1" dirty="0">
                <a:ea typeface="Calibri" panose="020F0502020204030204" pitchFamily="34" charset="0"/>
                <a:sym typeface="Wingdings" panose="05000000000000000000" pitchFamily="2" charset="2"/>
              </a:rPr>
              <a:t>p</a:t>
            </a:r>
            <a:r>
              <a:rPr lang="tr-TR" dirty="0">
                <a:ea typeface="Calibri" panose="020F0502020204030204" pitchFamily="34" charset="0"/>
                <a:sym typeface="Wingdings" panose="05000000000000000000" pitchFamily="2" charset="2"/>
              </a:rPr>
              <a:t> ˄ </a:t>
            </a:r>
            <a:r>
              <a:rPr lang="tr-TR" i="1" dirty="0" smtClean="0">
                <a:ea typeface="Calibri" panose="020F0502020204030204" pitchFamily="34" charset="0"/>
                <a:sym typeface="Wingdings" panose="05000000000000000000" pitchFamily="2" charset="2"/>
              </a:rPr>
              <a:t>q</a:t>
            </a:r>
            <a:r>
              <a:rPr lang="tr-TR" dirty="0" smtClean="0">
                <a:ea typeface="Calibri" panose="020F0502020204030204" pitchFamily="34" charset="0"/>
                <a:sym typeface="Wingdings" panose="05000000000000000000" pitchFamily="2" charset="2"/>
              </a:rPr>
              <a:t>) önermesinin doğruluk tablosunu göstermektedir. </a:t>
            </a:r>
            <a:endParaRPr lang="tr-TR" dirty="0">
              <a:ea typeface="Calibri" panose="020F0502020204030204" pitchFamily="34" charset="0"/>
              <a:sym typeface="Wingdings" panose="05000000000000000000" pitchFamily="2" charset="2"/>
            </a:endParaRPr>
          </a:p>
          <a:p>
            <a:pPr marL="0" indent="0" algn="just">
              <a:buNone/>
            </a:pPr>
            <a:endParaRPr lang="tr-TR" dirty="0">
              <a:solidFill>
                <a:srgbClr val="C00000"/>
              </a:solidFill>
              <a:ea typeface="Calibri" panose="020F0502020204030204" pitchFamily="34" charset="0"/>
            </a:endParaRPr>
          </a:p>
          <a:p>
            <a:pPr marL="0" indent="0" algn="just">
              <a:buNone/>
            </a:pPr>
            <a:endParaRPr lang="tr-TR" dirty="0" smtClean="0">
              <a:solidFill>
                <a:srgbClr val="C00000"/>
              </a:solidFill>
            </a:endParaRPr>
          </a:p>
          <a:p>
            <a:pPr marL="0" indent="0" algn="just">
              <a:buNone/>
            </a:pPr>
            <a:endParaRPr lang="tr-TR" dirty="0" smtClean="0"/>
          </a:p>
        </p:txBody>
      </p:sp>
      <p:graphicFrame>
        <p:nvGraphicFramePr>
          <p:cNvPr id="4" name="Tablo 3"/>
          <p:cNvGraphicFramePr>
            <a:graphicFrameLocks noGrp="1"/>
          </p:cNvGraphicFramePr>
          <p:nvPr>
            <p:extLst>
              <p:ext uri="{D42A27DB-BD31-4B8C-83A1-F6EECF244321}">
                <p14:modId xmlns:p14="http://schemas.microsoft.com/office/powerpoint/2010/main" val="626598330"/>
              </p:ext>
            </p:extLst>
          </p:nvPr>
        </p:nvGraphicFramePr>
        <p:xfrm>
          <a:off x="2548835" y="4244745"/>
          <a:ext cx="7695096" cy="2225040"/>
        </p:xfrm>
        <a:graphic>
          <a:graphicData uri="http://schemas.openxmlformats.org/drawingml/2006/table">
            <a:tbl>
              <a:tblPr firstRow="1" bandRow="1">
                <a:tableStyleId>{9D7B26C5-4107-4FEC-AEDC-1716B250A1EF}</a:tableStyleId>
              </a:tblPr>
              <a:tblGrid>
                <a:gridCol w="870226">
                  <a:extLst>
                    <a:ext uri="{9D8B030D-6E8A-4147-A177-3AD203B41FA5}">
                      <a16:colId xmlns:a16="http://schemas.microsoft.com/office/drawing/2014/main" val="20000"/>
                    </a:ext>
                  </a:extLst>
                </a:gridCol>
                <a:gridCol w="954157">
                  <a:extLst>
                    <a:ext uri="{9D8B030D-6E8A-4147-A177-3AD203B41FA5}">
                      <a16:colId xmlns:a16="http://schemas.microsoft.com/office/drawing/2014/main" val="20001"/>
                    </a:ext>
                  </a:extLst>
                </a:gridCol>
                <a:gridCol w="927652">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79443">
                  <a:extLst>
                    <a:ext uri="{9D8B030D-6E8A-4147-A177-3AD203B41FA5}">
                      <a16:colId xmlns:a16="http://schemas.microsoft.com/office/drawing/2014/main" val="20004"/>
                    </a:ext>
                  </a:extLst>
                </a:gridCol>
                <a:gridCol w="2544418">
                  <a:extLst>
                    <a:ext uri="{9D8B030D-6E8A-4147-A177-3AD203B41FA5}">
                      <a16:colId xmlns:a16="http://schemas.microsoft.com/office/drawing/2014/main" val="20005"/>
                    </a:ext>
                  </a:extLst>
                </a:gridCol>
              </a:tblGrid>
              <a:tr h="370840">
                <a:tc gridSpan="6">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smtClean="0">
                          <a:solidFill>
                            <a:schemeClr val="accent6">
                              <a:lumMod val="50000"/>
                            </a:schemeClr>
                          </a:solidFill>
                          <a:latin typeface="+mn-lt"/>
                          <a:ea typeface="+mn-ea"/>
                          <a:cs typeface="+mn-cs"/>
                        </a:rPr>
                        <a:t>Tablo 7 (p ˅ ¬q) </a:t>
                      </a:r>
                      <a:r>
                        <a:rPr lang="tr-TR" sz="1800" b="1" kern="1200" dirty="0" smtClean="0">
                          <a:solidFill>
                            <a:schemeClr val="accent6">
                              <a:lumMod val="50000"/>
                            </a:schemeClr>
                          </a:solidFill>
                          <a:latin typeface="+mn-lt"/>
                          <a:ea typeface="+mn-ea"/>
                          <a:cs typeface="+mn-cs"/>
                          <a:sym typeface="Wingdings" panose="05000000000000000000" pitchFamily="2" charset="2"/>
                        </a:rPr>
                        <a:t> (p ˄ q) İfadesinin Doğruluk Tablosu</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tr-TR" dirty="0" smtClean="0"/>
                        <a:t>p</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ea typeface="Calibri" panose="020F0502020204030204" pitchFamily="34" charset="0"/>
                        </a:rPr>
                        <a:t>¬</a:t>
                      </a:r>
                      <a:r>
                        <a:rPr lang="tr-TR" i="1" dirty="0" smtClean="0">
                          <a:ea typeface="Calibri" panose="020F0502020204030204" pitchFamily="34" charset="0"/>
                          <a:sym typeface="Wingdings" panose="05000000000000000000" pitchFamily="2" charset="2"/>
                        </a:rPr>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smtClean="0">
                          <a:ea typeface="Calibri" panose="020F0502020204030204" pitchFamily="34" charset="0"/>
                        </a:rPr>
                        <a:t>p</a:t>
                      </a:r>
                      <a:r>
                        <a:rPr lang="tr-TR" dirty="0" smtClean="0">
                          <a:ea typeface="Calibri" panose="020F0502020204030204" pitchFamily="34" charset="0"/>
                        </a:rPr>
                        <a:t> ˅ ¬</a:t>
                      </a:r>
                      <a:r>
                        <a:rPr lang="tr-TR" i="1" dirty="0" smtClean="0">
                          <a:ea typeface="Calibri" panose="020F0502020204030204" pitchFamily="34" charset="0"/>
                        </a:rPr>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smtClean="0">
                          <a:ea typeface="Calibri" panose="020F0502020204030204" pitchFamily="34" charset="0"/>
                          <a:sym typeface="Wingdings" panose="05000000000000000000" pitchFamily="2" charset="2"/>
                        </a:rPr>
                        <a:t>p</a:t>
                      </a:r>
                      <a:r>
                        <a:rPr lang="tr-TR" dirty="0" smtClean="0">
                          <a:ea typeface="Calibri" panose="020F0502020204030204" pitchFamily="34" charset="0"/>
                          <a:sym typeface="Wingdings" panose="05000000000000000000" pitchFamily="2" charset="2"/>
                        </a:rPr>
                        <a:t> ˄ </a:t>
                      </a:r>
                      <a:r>
                        <a:rPr lang="tr-TR" i="1" dirty="0" smtClean="0">
                          <a:ea typeface="Calibri" panose="020F0502020204030204" pitchFamily="34" charset="0"/>
                          <a:sym typeface="Wingdings" panose="05000000000000000000" pitchFamily="2" charset="2"/>
                        </a:rPr>
                        <a:t>q</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ea typeface="Calibri" panose="020F0502020204030204" pitchFamily="34" charset="0"/>
                        </a:rPr>
                        <a:t>(</a:t>
                      </a:r>
                      <a:r>
                        <a:rPr lang="tr-TR" i="1" dirty="0" smtClean="0">
                          <a:ea typeface="Calibri" panose="020F0502020204030204" pitchFamily="34" charset="0"/>
                        </a:rPr>
                        <a:t>p</a:t>
                      </a:r>
                      <a:r>
                        <a:rPr lang="tr-TR" dirty="0" smtClean="0">
                          <a:ea typeface="Calibri" panose="020F0502020204030204" pitchFamily="34" charset="0"/>
                        </a:rPr>
                        <a:t> ˅ ¬</a:t>
                      </a:r>
                      <a:r>
                        <a:rPr lang="tr-TR" i="1" dirty="0" smtClean="0">
                          <a:ea typeface="Calibri" panose="020F0502020204030204" pitchFamily="34" charset="0"/>
                        </a:rPr>
                        <a:t>q</a:t>
                      </a:r>
                      <a:r>
                        <a:rPr lang="tr-TR" dirty="0" smtClean="0">
                          <a:ea typeface="Calibri" panose="020F0502020204030204" pitchFamily="34" charset="0"/>
                        </a:rPr>
                        <a:t>) </a:t>
                      </a:r>
                      <a:r>
                        <a:rPr lang="tr-TR" dirty="0" smtClean="0">
                          <a:ea typeface="Calibri" panose="020F0502020204030204" pitchFamily="34" charset="0"/>
                          <a:sym typeface="Wingdings" panose="05000000000000000000" pitchFamily="2" charset="2"/>
                        </a:rPr>
                        <a:t> (</a:t>
                      </a:r>
                      <a:r>
                        <a:rPr lang="tr-TR" i="1" dirty="0" smtClean="0">
                          <a:ea typeface="Calibri" panose="020F0502020204030204" pitchFamily="34" charset="0"/>
                          <a:sym typeface="Wingdings" panose="05000000000000000000" pitchFamily="2" charset="2"/>
                        </a:rPr>
                        <a:t>p</a:t>
                      </a:r>
                      <a:r>
                        <a:rPr lang="tr-TR" dirty="0" smtClean="0">
                          <a:ea typeface="Calibri" panose="020F0502020204030204" pitchFamily="34" charset="0"/>
                          <a:sym typeface="Wingdings" panose="05000000000000000000" pitchFamily="2" charset="2"/>
                        </a:rPr>
                        <a:t> ˄ </a:t>
                      </a:r>
                      <a:r>
                        <a:rPr lang="tr-TR" i="1" dirty="0" smtClean="0">
                          <a:ea typeface="Calibri" panose="020F0502020204030204" pitchFamily="34" charset="0"/>
                          <a:sym typeface="Wingdings" panose="05000000000000000000" pitchFamily="2" charset="2"/>
                        </a:rPr>
                        <a:t>q</a:t>
                      </a:r>
                      <a:r>
                        <a:rPr lang="tr-TR" dirty="0" smtClean="0">
                          <a:ea typeface="Calibri" panose="020F0502020204030204" pitchFamily="34" charset="0"/>
                          <a:sym typeface="Wingdings" panose="05000000000000000000" pitchFamily="2" charset="2"/>
                        </a:rPr>
                        <a:t>) </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67211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Mantıksal Operatörlerin Önceliği</a:t>
            </a:r>
            <a:endParaRPr lang="tr-TR" dirty="0">
              <a:solidFill>
                <a:srgbClr val="002060"/>
              </a:solidFill>
            </a:endParaRPr>
          </a:p>
        </p:txBody>
      </p:sp>
      <p:sp>
        <p:nvSpPr>
          <p:cNvPr id="3" name="İçerik Yer Tutucusu 2"/>
          <p:cNvSpPr>
            <a:spLocks noGrp="1"/>
          </p:cNvSpPr>
          <p:nvPr>
            <p:ph idx="1"/>
          </p:nvPr>
        </p:nvSpPr>
        <p:spPr>
          <a:xfrm>
            <a:off x="1484310" y="2531164"/>
            <a:ext cx="10018713" cy="2120350"/>
          </a:xfrm>
        </p:spPr>
        <p:txBody>
          <a:bodyPr>
            <a:normAutofit lnSpcReduction="10000"/>
          </a:bodyPr>
          <a:lstStyle/>
          <a:p>
            <a:pPr marL="0" indent="0" algn="just">
              <a:buNone/>
            </a:pPr>
            <a:endParaRPr lang="tr-TR" dirty="0" smtClean="0"/>
          </a:p>
          <a:p>
            <a:pPr marL="0" indent="0" algn="just">
              <a:buNone/>
            </a:pPr>
            <a:r>
              <a:rPr lang="tr-TR" dirty="0" smtClean="0"/>
              <a:t>Şu ana kadar tanımlanan değil operatörü ve diğer mantıksal operatörleri kullanarak bileşik önermeler oluşturulabilir. </a:t>
            </a:r>
          </a:p>
          <a:p>
            <a:pPr marL="0" indent="0" algn="just">
              <a:buNone/>
            </a:pPr>
            <a:r>
              <a:rPr lang="tr-TR" dirty="0" smtClean="0"/>
              <a:t>Tablo 8’de, ¬, ˄, ˅, </a:t>
            </a:r>
            <a:r>
              <a:rPr lang="tr-TR" dirty="0" smtClean="0">
                <a:sym typeface="Wingdings" panose="05000000000000000000" pitchFamily="2" charset="2"/>
              </a:rPr>
              <a:t></a:t>
            </a:r>
            <a:r>
              <a:rPr lang="tr-TR" dirty="0">
                <a:sym typeface="Wingdings" panose="05000000000000000000" pitchFamily="2" charset="2"/>
              </a:rPr>
              <a:t> </a:t>
            </a:r>
            <a:r>
              <a:rPr lang="tr-TR" dirty="0" smtClean="0">
                <a:sym typeface="Wingdings" panose="05000000000000000000" pitchFamily="2" charset="2"/>
              </a:rPr>
              <a:t>ve  operatörlerinin öncelik seviyeleri gösterilmektedir. </a:t>
            </a:r>
            <a:endParaRPr lang="tr-TR" dirty="0" smtClean="0"/>
          </a:p>
          <a:p>
            <a:pPr marL="0" indent="0" algn="just">
              <a:buNone/>
            </a:pPr>
            <a:endParaRPr lang="tr-TR" i="1" dirty="0"/>
          </a:p>
          <a:p>
            <a:pPr marL="0" indent="0" algn="just">
              <a:buNone/>
            </a:pPr>
            <a:endParaRPr lang="tr-TR" dirty="0">
              <a:solidFill>
                <a:srgbClr val="C00000"/>
              </a:solidFill>
              <a:ea typeface="Calibri" panose="020F0502020204030204" pitchFamily="34" charset="0"/>
            </a:endParaRPr>
          </a:p>
          <a:p>
            <a:pPr marL="0" indent="0" algn="just">
              <a:buNone/>
            </a:pPr>
            <a:endParaRPr lang="tr-TR" dirty="0" smtClean="0">
              <a:solidFill>
                <a:srgbClr val="C00000"/>
              </a:solidFill>
            </a:endParaRPr>
          </a:p>
          <a:p>
            <a:pPr marL="0" indent="0" algn="just">
              <a:buNone/>
            </a:pPr>
            <a:endParaRPr lang="tr-TR" dirty="0" smtClean="0"/>
          </a:p>
        </p:txBody>
      </p:sp>
      <p:graphicFrame>
        <p:nvGraphicFramePr>
          <p:cNvPr id="5" name="Tablo 4"/>
          <p:cNvGraphicFramePr>
            <a:graphicFrameLocks noGrp="1"/>
          </p:cNvGraphicFramePr>
          <p:nvPr>
            <p:extLst>
              <p:ext uri="{D42A27DB-BD31-4B8C-83A1-F6EECF244321}">
                <p14:modId xmlns:p14="http://schemas.microsoft.com/office/powerpoint/2010/main" val="1781077443"/>
              </p:ext>
            </p:extLst>
          </p:nvPr>
        </p:nvGraphicFramePr>
        <p:xfrm>
          <a:off x="4470400" y="3926692"/>
          <a:ext cx="3812209" cy="2661920"/>
        </p:xfrm>
        <a:graphic>
          <a:graphicData uri="http://schemas.openxmlformats.org/drawingml/2006/table">
            <a:tbl>
              <a:tblPr firstRow="1" bandRow="1">
                <a:tableStyleId>{9D7B26C5-4107-4FEC-AEDC-1716B250A1EF}</a:tableStyleId>
              </a:tblPr>
              <a:tblGrid>
                <a:gridCol w="1705113">
                  <a:extLst>
                    <a:ext uri="{9D8B030D-6E8A-4147-A177-3AD203B41FA5}">
                      <a16:colId xmlns:a16="http://schemas.microsoft.com/office/drawing/2014/main" val="20000"/>
                    </a:ext>
                  </a:extLst>
                </a:gridCol>
                <a:gridCol w="2107096">
                  <a:extLst>
                    <a:ext uri="{9D8B030D-6E8A-4147-A177-3AD203B41FA5}">
                      <a16:colId xmlns:a16="http://schemas.microsoft.com/office/drawing/2014/main" val="20001"/>
                    </a:ext>
                  </a:extLst>
                </a:gridCol>
              </a:tblGrid>
              <a:tr h="37084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smtClean="0">
                          <a:solidFill>
                            <a:schemeClr val="accent6">
                              <a:lumMod val="50000"/>
                            </a:schemeClr>
                          </a:solidFill>
                          <a:latin typeface="+mn-lt"/>
                          <a:ea typeface="+mn-ea"/>
                          <a:cs typeface="+mn-cs"/>
                        </a:rPr>
                        <a:t>Tablo 8 Mantıksal Operatörlerin önceliği</a:t>
                      </a:r>
                      <a:endParaRPr lang="tr-TR" sz="1800" b="1" kern="1200" dirty="0">
                        <a:solidFill>
                          <a:schemeClr val="accent6">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tr-TR" dirty="0" smtClean="0"/>
                        <a:t>Operatör</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Öncelik</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tr-TR" dirty="0" smtClean="0"/>
                        <a:t>¬</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1</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tr-TR" dirty="0" smtClean="0"/>
                        <a:t>˄</a:t>
                      </a:r>
                    </a:p>
                    <a:p>
                      <a:pPr algn="ctr"/>
                      <a:r>
                        <a:rPr lang="tr-TR" dirty="0" smtClean="0"/>
                        <a:t>˅</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2</a:t>
                      </a:r>
                    </a:p>
                    <a:p>
                      <a:pPr algn="ctr"/>
                      <a:r>
                        <a:rPr lang="tr-TR" dirty="0" smtClean="0"/>
                        <a:t>3</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tr-TR" dirty="0" smtClean="0">
                          <a:sym typeface="Wingdings" panose="05000000000000000000" pitchFamily="2" charset="2"/>
                        </a:rPr>
                        <a:t></a:t>
                      </a:r>
                    </a:p>
                    <a:p>
                      <a:pPr algn="ctr"/>
                      <a:r>
                        <a:rPr lang="tr-TR" dirty="0" smtClean="0">
                          <a:sym typeface="Wingdings" panose="05000000000000000000" pitchFamily="2" charset="2"/>
                        </a:rPr>
                        <a:t></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4</a:t>
                      </a:r>
                    </a:p>
                    <a:p>
                      <a:pPr algn="ctr"/>
                      <a:r>
                        <a:rPr lang="tr-TR" dirty="0" smtClean="0"/>
                        <a:t>5</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12072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Mantık ve Bit İşlemleri</a:t>
            </a:r>
            <a:endParaRPr lang="tr-TR" dirty="0">
              <a:solidFill>
                <a:srgbClr val="002060"/>
              </a:solidFill>
            </a:endParaRPr>
          </a:p>
        </p:txBody>
      </p:sp>
      <p:sp>
        <p:nvSpPr>
          <p:cNvPr id="3" name="İçerik Yer Tutucusu 2"/>
          <p:cNvSpPr>
            <a:spLocks noGrp="1"/>
          </p:cNvSpPr>
          <p:nvPr>
            <p:ph idx="1"/>
          </p:nvPr>
        </p:nvSpPr>
        <p:spPr>
          <a:xfrm>
            <a:off x="1484310" y="2531164"/>
            <a:ext cx="10018713" cy="3856384"/>
          </a:xfrm>
        </p:spPr>
        <p:txBody>
          <a:bodyPr>
            <a:normAutofit/>
          </a:bodyPr>
          <a:lstStyle/>
          <a:p>
            <a:pPr marL="0" indent="0" algn="just">
              <a:buNone/>
            </a:pPr>
            <a:endParaRPr lang="tr-TR" dirty="0" smtClean="0"/>
          </a:p>
          <a:p>
            <a:pPr marL="0" indent="0" algn="just">
              <a:buNone/>
            </a:pPr>
            <a:r>
              <a:rPr lang="tr-TR" dirty="0" smtClean="0"/>
              <a:t>Bilgisayarlar bilgileri bitler kullanarak gösterirler. Bir bit sadece </a:t>
            </a:r>
            <a:r>
              <a:rPr lang="tr-TR" dirty="0" smtClean="0">
                <a:solidFill>
                  <a:srgbClr val="C00000"/>
                </a:solidFill>
              </a:rPr>
              <a:t>0 (sıfır) </a:t>
            </a:r>
            <a:r>
              <a:rPr lang="tr-TR" dirty="0" smtClean="0"/>
              <a:t>ve </a:t>
            </a:r>
            <a:r>
              <a:rPr lang="tr-TR" dirty="0" smtClean="0">
                <a:solidFill>
                  <a:srgbClr val="C00000"/>
                </a:solidFill>
              </a:rPr>
              <a:t>1 (bir) </a:t>
            </a:r>
            <a:r>
              <a:rPr lang="tr-TR" dirty="0" smtClean="0"/>
              <a:t>değerleri alabilen bir semboldür. Bit kelimesi </a:t>
            </a:r>
            <a:r>
              <a:rPr lang="tr-TR" dirty="0" err="1" smtClean="0"/>
              <a:t>İngilizce’de</a:t>
            </a:r>
            <a:r>
              <a:rPr lang="tr-TR" dirty="0" smtClean="0"/>
              <a:t> </a:t>
            </a:r>
            <a:r>
              <a:rPr lang="tr-TR" b="1" i="1" dirty="0" err="1" smtClean="0">
                <a:solidFill>
                  <a:srgbClr val="C00000"/>
                </a:solidFill>
              </a:rPr>
              <a:t>binary</a:t>
            </a:r>
            <a:r>
              <a:rPr lang="tr-TR" b="1" i="1" dirty="0" smtClean="0">
                <a:solidFill>
                  <a:srgbClr val="C00000"/>
                </a:solidFill>
              </a:rPr>
              <a:t> </a:t>
            </a:r>
            <a:r>
              <a:rPr lang="tr-TR" b="1" i="1" dirty="0" err="1" smtClean="0">
                <a:solidFill>
                  <a:srgbClr val="C00000"/>
                </a:solidFill>
              </a:rPr>
              <a:t>digit</a:t>
            </a:r>
            <a:r>
              <a:rPr lang="tr-TR" b="1" i="1" dirty="0" smtClean="0">
                <a:solidFill>
                  <a:srgbClr val="C00000"/>
                </a:solidFill>
              </a:rPr>
              <a:t> </a:t>
            </a:r>
            <a:r>
              <a:rPr lang="tr-TR" dirty="0" smtClean="0"/>
              <a:t>(ikili basamak) teriminden gelmektedir, çünkü sayıların ikili gösteriminde basamak değerlerinde sıfırlar ve birler kullanılmaktadır. </a:t>
            </a:r>
          </a:p>
          <a:p>
            <a:pPr marL="0" indent="0" algn="just">
              <a:buNone/>
            </a:pPr>
            <a:r>
              <a:rPr lang="tr-TR" dirty="0" smtClean="0"/>
              <a:t>1 doğru, 0 yanlış değerini göstermektedir. Bu şekilde 1 </a:t>
            </a:r>
            <a:r>
              <a:rPr lang="tr-TR" b="1" dirty="0" smtClean="0">
                <a:solidFill>
                  <a:srgbClr val="C00000"/>
                </a:solidFill>
              </a:rPr>
              <a:t>D</a:t>
            </a:r>
            <a:r>
              <a:rPr lang="tr-TR" dirty="0" smtClean="0"/>
              <a:t>’yi, 0’da </a:t>
            </a:r>
            <a:r>
              <a:rPr lang="tr-TR" b="1" dirty="0" smtClean="0">
                <a:solidFill>
                  <a:srgbClr val="C00000"/>
                </a:solidFill>
              </a:rPr>
              <a:t>Y</a:t>
            </a:r>
            <a:r>
              <a:rPr lang="tr-TR" dirty="0" smtClean="0"/>
              <a:t>’yi gösterecektir. </a:t>
            </a:r>
            <a:endParaRPr lang="tr-TR" dirty="0"/>
          </a:p>
          <a:p>
            <a:pPr marL="0" indent="0" algn="just">
              <a:buNone/>
            </a:pPr>
            <a:endParaRPr lang="tr-TR" dirty="0">
              <a:solidFill>
                <a:srgbClr val="C00000"/>
              </a:solidFill>
              <a:ea typeface="Calibri" panose="020F0502020204030204" pitchFamily="34" charset="0"/>
            </a:endParaRPr>
          </a:p>
          <a:p>
            <a:pPr marL="0" indent="0" algn="just">
              <a:buNone/>
            </a:pPr>
            <a:endParaRPr lang="tr-TR" dirty="0" smtClean="0">
              <a:solidFill>
                <a:srgbClr val="C00000"/>
              </a:solidFill>
            </a:endParaRPr>
          </a:p>
          <a:p>
            <a:pPr marL="0" indent="0" algn="just">
              <a:buNone/>
            </a:pPr>
            <a:endParaRPr lang="tr-TR" dirty="0" smtClean="0"/>
          </a:p>
        </p:txBody>
      </p:sp>
    </p:spTree>
    <p:extLst>
      <p:ext uri="{BB962C8B-B14F-4D97-AF65-F5344CB8AC3E}">
        <p14:creationId xmlns:p14="http://schemas.microsoft.com/office/powerpoint/2010/main" val="12404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Mantık ve Bit İşlemleri</a:t>
            </a:r>
            <a:endParaRPr lang="tr-TR" dirty="0">
              <a:solidFill>
                <a:srgbClr val="002060"/>
              </a:solidFill>
            </a:endParaRPr>
          </a:p>
        </p:txBody>
      </p:sp>
      <p:sp>
        <p:nvSpPr>
          <p:cNvPr id="3" name="İçerik Yer Tutucusu 2"/>
          <p:cNvSpPr>
            <a:spLocks noGrp="1"/>
          </p:cNvSpPr>
          <p:nvPr>
            <p:ph idx="1"/>
          </p:nvPr>
        </p:nvSpPr>
        <p:spPr>
          <a:xfrm>
            <a:off x="1484310" y="2835963"/>
            <a:ext cx="10018713" cy="1775793"/>
          </a:xfrm>
        </p:spPr>
        <p:txBody>
          <a:bodyPr>
            <a:normAutofit/>
          </a:bodyPr>
          <a:lstStyle/>
          <a:p>
            <a:pPr marL="0" indent="0" algn="just">
              <a:buNone/>
            </a:pPr>
            <a:r>
              <a:rPr lang="tr-TR" dirty="0" smtClean="0"/>
              <a:t>Bilgisayar bit işlemleri mantıksal bağlayıcılara karşılık gelmektedir. ˄, ˅ ve </a:t>
            </a:r>
            <a:r>
              <a:rPr lang="tr-TR" dirty="0" smtClean="0">
                <a:ln w="0"/>
              </a:rPr>
              <a:t>⊕ işlemlerinde doğru yerine bir ve yanlış yerine sıfır kullanıldığı zaman Tablo 9’daki doğruluk tablosunda karşılığı bulunan bit işlemleri elde edilir. </a:t>
            </a:r>
            <a:endParaRPr lang="tr-TR" dirty="0" smtClean="0"/>
          </a:p>
          <a:p>
            <a:pPr marL="0" indent="0" algn="just">
              <a:buNone/>
            </a:pPr>
            <a:endParaRPr lang="tr-TR" dirty="0">
              <a:solidFill>
                <a:srgbClr val="C00000"/>
              </a:solidFill>
              <a:ea typeface="Calibri" panose="020F0502020204030204" pitchFamily="34" charset="0"/>
            </a:endParaRPr>
          </a:p>
          <a:p>
            <a:pPr marL="0" indent="0" algn="just">
              <a:buNone/>
            </a:pPr>
            <a:endParaRPr lang="tr-TR" dirty="0" smtClean="0">
              <a:solidFill>
                <a:srgbClr val="C00000"/>
              </a:solidFill>
            </a:endParaRPr>
          </a:p>
          <a:p>
            <a:pPr marL="0" indent="0" algn="just">
              <a:buNone/>
            </a:pPr>
            <a:endParaRPr lang="tr-TR" dirty="0" smtClean="0"/>
          </a:p>
        </p:txBody>
      </p:sp>
      <p:graphicFrame>
        <p:nvGraphicFramePr>
          <p:cNvPr id="5" name="Tablo 4"/>
          <p:cNvGraphicFramePr>
            <a:graphicFrameLocks noGrp="1"/>
          </p:cNvGraphicFramePr>
          <p:nvPr>
            <p:extLst>
              <p:ext uri="{D42A27DB-BD31-4B8C-83A1-F6EECF244321}">
                <p14:modId xmlns:p14="http://schemas.microsoft.com/office/powerpoint/2010/main" val="3038019332"/>
              </p:ext>
            </p:extLst>
          </p:nvPr>
        </p:nvGraphicFramePr>
        <p:xfrm>
          <a:off x="2429666" y="3913439"/>
          <a:ext cx="8128000" cy="2494280"/>
        </p:xfrm>
        <a:graphic>
          <a:graphicData uri="http://schemas.openxmlformats.org/drawingml/2006/table">
            <a:tbl>
              <a:tblPr firstRow="1" bandRow="1">
                <a:tableStyleId>{9D7B26C5-4107-4FEC-AEDC-1716B250A1EF}</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499535">
                <a:tc gridSpan="5">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smtClean="0">
                          <a:solidFill>
                            <a:schemeClr val="accent6">
                              <a:lumMod val="50000"/>
                            </a:schemeClr>
                          </a:solidFill>
                          <a:latin typeface="+mn-lt"/>
                          <a:ea typeface="+mn-ea"/>
                          <a:cs typeface="+mn-cs"/>
                        </a:rPr>
                        <a:t>Tablo 9 VE,VEYA</a:t>
                      </a:r>
                      <a:r>
                        <a:rPr lang="tr-TR" sz="1800" b="1" kern="1200" baseline="0" dirty="0" smtClean="0">
                          <a:solidFill>
                            <a:schemeClr val="accent6">
                              <a:lumMod val="50000"/>
                            </a:schemeClr>
                          </a:solidFill>
                          <a:latin typeface="+mn-lt"/>
                          <a:ea typeface="+mn-ea"/>
                          <a:cs typeface="+mn-cs"/>
                        </a:rPr>
                        <a:t> ve Dışlayıcı VEYA (XOR) operatörleri</a:t>
                      </a:r>
                      <a:endParaRPr lang="tr-TR" sz="1800" b="1" kern="1200" dirty="0" smtClean="0">
                        <a:solidFill>
                          <a:schemeClr val="accent6">
                            <a:lumMod val="50000"/>
                          </a:schemeClr>
                        </a:solidFill>
                        <a:latin typeface="+mn-lt"/>
                        <a:ea typeface="+mn-ea"/>
                        <a:cs typeface="+mn-cs"/>
                      </a:endParaRPr>
                    </a:p>
                    <a:p>
                      <a:pPr algn="ct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lnL w="12700" cap="flat" cmpd="sng" algn="ctr">
                      <a:solidFill>
                        <a:schemeClr val="tx1"/>
                      </a:solidFill>
                      <a:prstDash val="solid"/>
                      <a:round/>
                      <a:headEnd type="none" w="med" len="med"/>
                      <a:tailEnd type="none" w="med" len="med"/>
                    </a:lnL>
                  </a:tcPr>
                </a:tc>
                <a:tc hMerge="1">
                  <a:txBody>
                    <a:bodyPr/>
                    <a:lstStyle/>
                    <a:p>
                      <a:endParaRPr lang="tr-TR"/>
                    </a:p>
                  </a:txBody>
                  <a:tcPr/>
                </a:tc>
                <a:tc hMerge="1">
                  <a:txBody>
                    <a:bodyPr/>
                    <a:lstStyle/>
                    <a:p>
                      <a:endParaRPr lang="tr-TR"/>
                    </a:p>
                  </a:txBody>
                  <a:tcPr/>
                </a:tc>
                <a:tc hMerge="1">
                  <a:txBody>
                    <a:bodyPr/>
                    <a:lstStyle/>
                    <a:p>
                      <a:endParaRPr lang="tr-TR" dirty="0"/>
                    </a:p>
                  </a:txBody>
                  <a:tcPr/>
                </a:tc>
                <a:extLst>
                  <a:ext uri="{0D108BD9-81ED-4DB2-BD59-A6C34878D82A}">
                    <a16:rowId xmlns:a16="http://schemas.microsoft.com/office/drawing/2014/main" val="10000"/>
                  </a:ext>
                </a:extLst>
              </a:tr>
              <a:tr h="370840">
                <a:tc>
                  <a:txBody>
                    <a:bodyPr/>
                    <a:lstStyle/>
                    <a:p>
                      <a:pPr algn="ctr"/>
                      <a:r>
                        <a:rPr lang="tr-TR" dirty="0" smtClean="0"/>
                        <a:t>x</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x ˅ y</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x ˄ y</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smtClean="0"/>
                        <a:t>x</a:t>
                      </a:r>
                      <a:r>
                        <a:rPr lang="tr-TR" dirty="0" smtClean="0"/>
                        <a:t> </a:t>
                      </a:r>
                      <a:r>
                        <a:rPr lang="tr-TR" dirty="0" smtClean="0">
                          <a:ln w="0"/>
                        </a:rPr>
                        <a:t>⊕</a:t>
                      </a:r>
                      <a:r>
                        <a:rPr lang="tr-TR" i="1" dirty="0" smtClean="0">
                          <a:ln w="0"/>
                        </a:rPr>
                        <a:t> y</a:t>
                      </a:r>
                      <a:endParaRPr lang="tr-TR"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tr-TR" dirty="0" smtClean="0"/>
                        <a:t>0</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0</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0</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0</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tr-TR" dirty="0" smtClean="0"/>
                        <a:t>0</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1</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1</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0</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tr-TR" dirty="0" smtClean="0"/>
                        <a:t>1</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0</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1</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0</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tr-TR" dirty="0" smtClean="0"/>
                        <a:t>1</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1</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1</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1</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08806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a:t>
            </a:r>
            <a:r>
              <a:rPr lang="tr-TR" sz="4400" dirty="0">
                <a:solidFill>
                  <a:srgbClr val="002060"/>
                </a:solidFill>
              </a:rPr>
              <a:t>Mantık ve Bit İşlemleri</a:t>
            </a:r>
            <a:endParaRPr lang="tr-TR" dirty="0">
              <a:solidFill>
                <a:srgbClr val="002060"/>
              </a:solidFill>
            </a:endParaRPr>
          </a:p>
        </p:txBody>
      </p:sp>
      <p:sp>
        <p:nvSpPr>
          <p:cNvPr id="4" name="Metin kutusu 3"/>
          <p:cNvSpPr txBox="1"/>
          <p:nvPr/>
        </p:nvSpPr>
        <p:spPr>
          <a:xfrm>
            <a:off x="1669839" y="2393111"/>
            <a:ext cx="10018714" cy="707886"/>
          </a:xfrm>
          <a:prstGeom prst="rect">
            <a:avLst/>
          </a:prstGeom>
          <a:solidFill>
            <a:schemeClr val="bg2">
              <a:lumMod val="50000"/>
            </a:schemeClr>
          </a:solidFill>
        </p:spPr>
        <p:txBody>
          <a:bodyPr wrap="square" rtlCol="0">
            <a:spAutoFit/>
          </a:bodyPr>
          <a:lstStyle/>
          <a:p>
            <a:pPr algn="just"/>
            <a:r>
              <a:rPr lang="tr-TR" sz="2000" dirty="0" smtClean="0">
                <a:ln w="0"/>
                <a:solidFill>
                  <a:schemeClr val="bg1"/>
                </a:solidFill>
              </a:rPr>
              <a:t>Tanım 7: Bir</a:t>
            </a:r>
            <a:r>
              <a:rPr lang="tr-TR" sz="2000" b="1" dirty="0" smtClean="0">
                <a:ln w="0"/>
                <a:solidFill>
                  <a:schemeClr val="bg1"/>
                </a:solidFill>
              </a:rPr>
              <a:t> bit </a:t>
            </a:r>
            <a:r>
              <a:rPr lang="tr-TR" sz="2000" dirty="0" smtClean="0">
                <a:ln w="0"/>
                <a:solidFill>
                  <a:schemeClr val="bg1"/>
                </a:solidFill>
              </a:rPr>
              <a:t>dizgisi sıfır veya daha fazla </a:t>
            </a:r>
            <a:r>
              <a:rPr lang="tr-TR" sz="2000" dirty="0" err="1" smtClean="0">
                <a:ln w="0"/>
                <a:solidFill>
                  <a:schemeClr val="bg1"/>
                </a:solidFill>
              </a:rPr>
              <a:t>bit’in</a:t>
            </a:r>
            <a:r>
              <a:rPr lang="tr-TR" sz="2000" dirty="0" smtClean="0">
                <a:ln w="0"/>
                <a:solidFill>
                  <a:schemeClr val="bg1"/>
                </a:solidFill>
              </a:rPr>
              <a:t> sıralı şekilde yazılmasıdır. Bu dizinin </a:t>
            </a:r>
            <a:r>
              <a:rPr lang="tr-TR" sz="2000" i="1" dirty="0" smtClean="0">
                <a:ln w="0"/>
                <a:solidFill>
                  <a:schemeClr val="bg1"/>
                </a:solidFill>
              </a:rPr>
              <a:t>uzunluğu</a:t>
            </a:r>
            <a:r>
              <a:rPr lang="tr-TR" sz="2000" dirty="0" smtClean="0">
                <a:ln w="0"/>
                <a:solidFill>
                  <a:schemeClr val="bg1"/>
                </a:solidFill>
              </a:rPr>
              <a:t> dizinde yer alan bit sayısı ile ifade edilir .</a:t>
            </a:r>
            <a:endParaRPr lang="tr-TR" b="1" dirty="0">
              <a:ln w="22225">
                <a:solidFill>
                  <a:schemeClr val="accent2"/>
                </a:solidFill>
                <a:prstDash val="solid"/>
              </a:ln>
              <a:solidFill>
                <a:schemeClr val="bg1"/>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p:txBody>
      </p:sp>
      <p:sp>
        <p:nvSpPr>
          <p:cNvPr id="3" name="İçerik Yer Tutucusu 2"/>
          <p:cNvSpPr>
            <a:spLocks noGrp="1"/>
          </p:cNvSpPr>
          <p:nvPr>
            <p:ph idx="1"/>
          </p:nvPr>
        </p:nvSpPr>
        <p:spPr>
          <a:xfrm>
            <a:off x="1669839" y="3299791"/>
            <a:ext cx="10018713" cy="1795526"/>
          </a:xfrm>
        </p:spPr>
        <p:txBody>
          <a:bodyPr/>
          <a:lstStyle/>
          <a:p>
            <a:pPr marL="0" indent="0">
              <a:buNone/>
            </a:pPr>
            <a:r>
              <a:rPr lang="tr-TR" dirty="0" smtClean="0">
                <a:solidFill>
                  <a:srgbClr val="C00000"/>
                </a:solidFill>
              </a:rPr>
              <a:t>Örnek: </a:t>
            </a:r>
          </a:p>
          <a:p>
            <a:pPr marL="0" indent="0">
              <a:buNone/>
            </a:pPr>
            <a:r>
              <a:rPr lang="tr-TR" dirty="0" smtClean="0"/>
              <a:t>101010011 bit dizisinin uzunluğu 9’dur. </a:t>
            </a:r>
          </a:p>
          <a:p>
            <a:pPr marL="0" indent="0">
              <a:buNone/>
            </a:pPr>
            <a:endParaRPr lang="tr-TR" dirty="0"/>
          </a:p>
        </p:txBody>
      </p:sp>
    </p:spTree>
    <p:extLst>
      <p:ext uri="{BB962C8B-B14F-4D97-AF65-F5344CB8AC3E}">
        <p14:creationId xmlns:p14="http://schemas.microsoft.com/office/powerpoint/2010/main" val="1896492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a:t>
            </a:r>
            <a:r>
              <a:rPr lang="tr-TR" sz="4400" dirty="0">
                <a:solidFill>
                  <a:srgbClr val="002060"/>
                </a:solidFill>
              </a:rPr>
              <a:t>Mantık ve Bit İşlemleri</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p:txBody>
      </p:sp>
      <p:sp>
        <p:nvSpPr>
          <p:cNvPr id="3" name="İçerik Yer Tutucusu 2"/>
          <p:cNvSpPr>
            <a:spLocks noGrp="1"/>
          </p:cNvSpPr>
          <p:nvPr>
            <p:ph idx="1"/>
          </p:nvPr>
        </p:nvSpPr>
        <p:spPr>
          <a:xfrm>
            <a:off x="1563821" y="2240280"/>
            <a:ext cx="10018713" cy="3243657"/>
          </a:xfrm>
        </p:spPr>
        <p:txBody>
          <a:bodyPr>
            <a:normAutofit/>
          </a:bodyPr>
          <a:lstStyle/>
          <a:p>
            <a:pPr marL="0" indent="0">
              <a:buNone/>
            </a:pPr>
            <a:endParaRPr lang="tr-TR" dirty="0" smtClean="0"/>
          </a:p>
          <a:p>
            <a:pPr marL="0" indent="0" algn="just">
              <a:buNone/>
            </a:pPr>
            <a:r>
              <a:rPr lang="tr-TR" dirty="0" smtClean="0"/>
              <a:t>Bit işlemlerini bit dizgileri üzerinde de uygulayabiliriz. Bit-üzerinde </a:t>
            </a:r>
            <a:r>
              <a:rPr lang="tr-TR" b="1" dirty="0" smtClean="0"/>
              <a:t>VEYA</a:t>
            </a:r>
            <a:r>
              <a:rPr lang="tr-TR" dirty="0" smtClean="0"/>
              <a:t>, bit-üzerinde </a:t>
            </a:r>
            <a:r>
              <a:rPr lang="tr-TR" b="1" dirty="0" smtClean="0"/>
              <a:t>VE</a:t>
            </a:r>
            <a:r>
              <a:rPr lang="tr-TR" dirty="0" smtClean="0"/>
              <a:t>, bit-üzerinde </a:t>
            </a:r>
            <a:r>
              <a:rPr lang="tr-TR" b="1" dirty="0" smtClean="0"/>
              <a:t>Dışlayıcı VEYA (XOR) </a:t>
            </a:r>
            <a:r>
              <a:rPr lang="tr-TR" dirty="0" smtClean="0"/>
              <a:t>işlemleri aynı uzunluktaki dizinlerin bitlerine tek tek VEYA, VE </a:t>
            </a:r>
            <a:r>
              <a:rPr lang="tr-TR" dirty="0" err="1" smtClean="0"/>
              <a:t>ve</a:t>
            </a:r>
            <a:r>
              <a:rPr lang="tr-TR" dirty="0" smtClean="0"/>
              <a:t> Dışlayıcı VEYA (XOR) işlemleri uygulanmış şeklidir. </a:t>
            </a:r>
          </a:p>
          <a:p>
            <a:pPr marL="0" indent="0">
              <a:buNone/>
            </a:pPr>
            <a:endParaRPr lang="tr-TR" dirty="0" smtClean="0"/>
          </a:p>
          <a:p>
            <a:pPr marL="0" indent="0">
              <a:buNone/>
            </a:pPr>
            <a:r>
              <a:rPr lang="tr-TR" dirty="0" smtClean="0"/>
              <a:t> </a:t>
            </a:r>
          </a:p>
          <a:p>
            <a:pPr marL="0" indent="0">
              <a:buNone/>
            </a:pPr>
            <a:endParaRPr lang="tr-TR" dirty="0"/>
          </a:p>
        </p:txBody>
      </p:sp>
    </p:spTree>
    <p:extLst>
      <p:ext uri="{BB962C8B-B14F-4D97-AF65-F5344CB8AC3E}">
        <p14:creationId xmlns:p14="http://schemas.microsoft.com/office/powerpoint/2010/main" val="29714170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a:t>
            </a:r>
            <a:r>
              <a:rPr lang="tr-TR" sz="4400" dirty="0">
                <a:solidFill>
                  <a:srgbClr val="002060"/>
                </a:solidFill>
              </a:rPr>
              <a:t>Mantık ve Bit İşlemleri</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p:txBody>
      </p:sp>
      <p:sp>
        <p:nvSpPr>
          <p:cNvPr id="3" name="İçerik Yer Tutucusu 2"/>
          <p:cNvSpPr>
            <a:spLocks noGrp="1"/>
          </p:cNvSpPr>
          <p:nvPr>
            <p:ph idx="1"/>
          </p:nvPr>
        </p:nvSpPr>
        <p:spPr>
          <a:xfrm>
            <a:off x="1563821" y="1419367"/>
            <a:ext cx="10018713" cy="5234940"/>
          </a:xfrm>
        </p:spPr>
        <p:txBody>
          <a:bodyPr>
            <a:normAutofit lnSpcReduction="10000"/>
          </a:bodyPr>
          <a:lstStyle/>
          <a:p>
            <a:pPr marL="0" indent="0" algn="just">
              <a:buNone/>
            </a:pPr>
            <a:endParaRPr lang="tr-TR" dirty="0" smtClean="0">
              <a:solidFill>
                <a:srgbClr val="FF0000"/>
              </a:solidFill>
            </a:endParaRPr>
          </a:p>
          <a:p>
            <a:pPr marL="0" indent="0" algn="just">
              <a:buNone/>
            </a:pPr>
            <a:r>
              <a:rPr lang="tr-TR" dirty="0" smtClean="0">
                <a:solidFill>
                  <a:srgbClr val="C00000"/>
                </a:solidFill>
              </a:rPr>
              <a:t>Örnek:</a:t>
            </a:r>
          </a:p>
          <a:p>
            <a:pPr marL="0" indent="0" algn="just">
              <a:buNone/>
            </a:pPr>
            <a:r>
              <a:rPr lang="tr-TR" dirty="0" smtClean="0"/>
              <a:t>01 1011 0110 ve 11 0001 1101 bit dizgilerinde bit-üzerinde VEYA, bit-üzerinde VE </a:t>
            </a:r>
            <a:r>
              <a:rPr lang="tr-TR" dirty="0" err="1" smtClean="0"/>
              <a:t>ve</a:t>
            </a:r>
            <a:r>
              <a:rPr lang="tr-TR" dirty="0" smtClean="0"/>
              <a:t> bit-üzerinde Dışlayıcı VEYA (XOR) işlemleri uygulayınız.</a:t>
            </a:r>
          </a:p>
          <a:p>
            <a:pPr marL="0" indent="0" algn="just">
              <a:buNone/>
            </a:pPr>
            <a:r>
              <a:rPr lang="tr-TR" dirty="0" smtClean="0">
                <a:solidFill>
                  <a:srgbClr val="C00000"/>
                </a:solidFill>
              </a:rPr>
              <a:t>Çözüm: </a:t>
            </a:r>
          </a:p>
          <a:p>
            <a:pPr marL="0" indent="0" algn="ctr">
              <a:buNone/>
            </a:pPr>
            <a:r>
              <a:rPr lang="tr-TR" dirty="0" smtClean="0"/>
              <a:t>01 1011 0110</a:t>
            </a:r>
          </a:p>
          <a:p>
            <a:pPr marL="0" indent="0" algn="ctr">
              <a:buNone/>
            </a:pPr>
            <a:r>
              <a:rPr lang="tr-TR" dirty="0" smtClean="0"/>
              <a:t>11 0001 1101</a:t>
            </a:r>
          </a:p>
          <a:p>
            <a:pPr marL="0" indent="0" algn="ctr">
              <a:buNone/>
            </a:pPr>
            <a:r>
              <a:rPr lang="tr-TR" dirty="0" smtClean="0"/>
              <a:t>                               11 1011 1111  bit-üzerinde VEYA</a:t>
            </a:r>
          </a:p>
          <a:p>
            <a:pPr marL="0" indent="0" algn="ctr">
              <a:buNone/>
            </a:pPr>
            <a:r>
              <a:rPr lang="tr-TR" dirty="0" smtClean="0"/>
              <a:t>                          01 0001 0100</a:t>
            </a:r>
            <a:r>
              <a:rPr lang="tr-TR" dirty="0"/>
              <a:t> </a:t>
            </a:r>
            <a:r>
              <a:rPr lang="tr-TR" dirty="0" smtClean="0"/>
              <a:t>bit üzerinde VE </a:t>
            </a:r>
          </a:p>
          <a:p>
            <a:pPr marL="0" indent="0" algn="ctr">
              <a:buNone/>
            </a:pPr>
            <a:r>
              <a:rPr lang="tr-TR" dirty="0" smtClean="0"/>
              <a:t>                                         10 1010 1011 bit-üzerinde VEYA (XOR)</a:t>
            </a:r>
          </a:p>
          <a:p>
            <a:pPr marL="0" indent="0">
              <a:buNone/>
            </a:pPr>
            <a:r>
              <a:rPr lang="tr-TR" dirty="0" smtClean="0"/>
              <a:t> </a:t>
            </a:r>
          </a:p>
          <a:p>
            <a:pPr marL="0" indent="0">
              <a:buNone/>
            </a:pPr>
            <a:endParaRPr lang="tr-TR" dirty="0"/>
          </a:p>
        </p:txBody>
      </p:sp>
      <p:cxnSp>
        <p:nvCxnSpPr>
          <p:cNvPr id="8" name="Düz Bağlayıcı 7"/>
          <p:cNvCxnSpPr/>
          <p:nvPr/>
        </p:nvCxnSpPr>
        <p:spPr>
          <a:xfrm>
            <a:off x="5344878" y="4380931"/>
            <a:ext cx="253848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47179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Giriş</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616832" y="1205947"/>
            <a:ext cx="10018713" cy="4346714"/>
          </a:xfrm>
        </p:spPr>
        <p:txBody>
          <a:bodyPr/>
          <a:lstStyle/>
          <a:p>
            <a:pPr marL="0" indent="0" algn="just">
              <a:buNone/>
            </a:pPr>
            <a:r>
              <a:rPr lang="tr-TR" dirty="0" smtClean="0"/>
              <a:t>Mantık kuralları matematiksel ifadelerin anlamlarını belirtir. </a:t>
            </a:r>
            <a:r>
              <a:rPr lang="tr-TR" dirty="0" smtClean="0">
                <a:solidFill>
                  <a:srgbClr val="C00000"/>
                </a:solidFill>
              </a:rPr>
              <a:t>Mantık</a:t>
            </a:r>
            <a:r>
              <a:rPr lang="tr-TR" dirty="0" smtClean="0"/>
              <a:t>, matematiksel muhakemenin ve bilgisayarın muhakeme yapabilmesinin temelidir. </a:t>
            </a:r>
          </a:p>
          <a:p>
            <a:pPr marL="0" indent="0" algn="just">
              <a:buNone/>
            </a:pPr>
            <a:r>
              <a:rPr lang="tr-TR" dirty="0" smtClean="0"/>
              <a:t>Bilgisayarların tasarımından sistem tanımlanmasına, yapay zekadan bilgisayar programlama, programlama dilleri ve bilgisayar bilimlerinin diğer alanlarına, hatta başka çalışma alanlarına kadar geniş bir yelpazede pratik uygulamalar içerir. Matematiği anlayabilmek için, doğru matematiksel muhakemenin gerçekleşmesini sağlayan ispatı anlamak gerekir. </a:t>
            </a:r>
          </a:p>
          <a:p>
            <a:pPr marL="0" indent="0" algn="just">
              <a:buNone/>
            </a:pPr>
            <a:r>
              <a:rPr lang="tr-TR" dirty="0" smtClean="0">
                <a:solidFill>
                  <a:srgbClr val="C00000"/>
                </a:solidFill>
              </a:rPr>
              <a:t>Teorem: Bir matematiksel ifadenin doğruluğunu ispatlamaktır.</a:t>
            </a:r>
            <a:endParaRPr lang="tr-TR" dirty="0">
              <a:solidFill>
                <a:srgbClr val="C00000"/>
              </a:solidFill>
            </a:endParaRPr>
          </a:p>
        </p:txBody>
      </p:sp>
    </p:spTree>
    <p:extLst>
      <p:ext uri="{BB962C8B-B14F-4D97-AF65-F5344CB8AC3E}">
        <p14:creationId xmlns:p14="http://schemas.microsoft.com/office/powerpoint/2010/main" val="377546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lstStyle/>
          <a:p>
            <a:r>
              <a:rPr lang="tr-TR" dirty="0" smtClean="0">
                <a:solidFill>
                  <a:srgbClr val="002060"/>
                </a:solidFill>
              </a:rPr>
              <a:t>İçerik </a:t>
            </a:r>
            <a:endParaRPr lang="tr-TR" dirty="0">
              <a:solidFill>
                <a:srgbClr val="002060"/>
              </a:solidFill>
            </a:endParaRPr>
          </a:p>
        </p:txBody>
      </p:sp>
      <p:sp>
        <p:nvSpPr>
          <p:cNvPr id="3" name="İçerik Yer Tutucusu 2"/>
          <p:cNvSpPr>
            <a:spLocks noGrp="1"/>
          </p:cNvSpPr>
          <p:nvPr>
            <p:ph idx="1"/>
          </p:nvPr>
        </p:nvSpPr>
        <p:spPr>
          <a:xfrm>
            <a:off x="1616832" y="1205948"/>
            <a:ext cx="10018713" cy="5433392"/>
          </a:xfrm>
        </p:spPr>
        <p:txBody>
          <a:bodyPr/>
          <a:lstStyle/>
          <a:p>
            <a:pPr marL="0" indent="0">
              <a:buNone/>
            </a:pPr>
            <a:r>
              <a:rPr lang="tr-TR" dirty="0" smtClean="0">
                <a:solidFill>
                  <a:schemeClr val="accent6">
                    <a:lumMod val="75000"/>
                  </a:schemeClr>
                </a:solidFill>
              </a:rPr>
              <a:t>1.1. </a:t>
            </a:r>
            <a:r>
              <a:rPr lang="tr-TR" dirty="0" smtClean="0"/>
              <a:t>Önermeli Mantık</a:t>
            </a:r>
          </a:p>
          <a:p>
            <a:pPr marL="0" indent="0">
              <a:buNone/>
            </a:pPr>
            <a:r>
              <a:rPr lang="tr-TR" dirty="0" smtClean="0">
                <a:solidFill>
                  <a:schemeClr val="accent6">
                    <a:lumMod val="75000"/>
                  </a:schemeClr>
                </a:solidFill>
              </a:rPr>
              <a:t>1.2</a:t>
            </a:r>
            <a:r>
              <a:rPr lang="tr-TR" dirty="0" smtClean="0">
                <a:solidFill>
                  <a:srgbClr val="C00000"/>
                </a:solidFill>
              </a:rPr>
              <a:t>. Önermeli Mantık Uygulamaları</a:t>
            </a:r>
          </a:p>
          <a:p>
            <a:pPr marL="0" indent="0">
              <a:buNone/>
            </a:pPr>
            <a:r>
              <a:rPr lang="tr-TR" dirty="0" smtClean="0">
                <a:solidFill>
                  <a:schemeClr val="accent6">
                    <a:lumMod val="75000"/>
                  </a:schemeClr>
                </a:solidFill>
              </a:rPr>
              <a:t>1.3. </a:t>
            </a:r>
            <a:r>
              <a:rPr lang="tr-TR" dirty="0" smtClean="0"/>
              <a:t>Önermeli Denklemler</a:t>
            </a:r>
          </a:p>
          <a:p>
            <a:pPr marL="0" indent="0">
              <a:buNone/>
            </a:pPr>
            <a:r>
              <a:rPr lang="tr-TR" dirty="0" smtClean="0">
                <a:solidFill>
                  <a:schemeClr val="accent6">
                    <a:lumMod val="75000"/>
                  </a:schemeClr>
                </a:solidFill>
              </a:rPr>
              <a:t>1.4. </a:t>
            </a:r>
            <a:r>
              <a:rPr lang="tr-TR" dirty="0" smtClean="0"/>
              <a:t>Yüklemler ve Niceleyiciler</a:t>
            </a:r>
          </a:p>
          <a:p>
            <a:pPr marL="0" indent="0">
              <a:buNone/>
            </a:pPr>
            <a:r>
              <a:rPr lang="tr-TR" dirty="0" smtClean="0">
                <a:solidFill>
                  <a:schemeClr val="accent6">
                    <a:lumMod val="75000"/>
                  </a:schemeClr>
                </a:solidFill>
              </a:rPr>
              <a:t>1.5. </a:t>
            </a:r>
            <a:r>
              <a:rPr lang="tr-TR" dirty="0" smtClean="0"/>
              <a:t>İç İçe Niceleyiciler</a:t>
            </a:r>
          </a:p>
          <a:p>
            <a:pPr marL="0" indent="0">
              <a:buNone/>
            </a:pPr>
            <a:r>
              <a:rPr lang="tr-TR" dirty="0" smtClean="0">
                <a:solidFill>
                  <a:schemeClr val="accent6">
                    <a:lumMod val="75000"/>
                  </a:schemeClr>
                </a:solidFill>
              </a:rPr>
              <a:t>1.6. </a:t>
            </a:r>
            <a:r>
              <a:rPr lang="tr-TR" dirty="0" smtClean="0"/>
              <a:t>Çıkarım Kuralları</a:t>
            </a:r>
          </a:p>
          <a:p>
            <a:pPr marL="0" indent="0">
              <a:buNone/>
            </a:pPr>
            <a:r>
              <a:rPr lang="tr-TR" dirty="0" smtClean="0">
                <a:solidFill>
                  <a:schemeClr val="accent6">
                    <a:lumMod val="75000"/>
                  </a:schemeClr>
                </a:solidFill>
              </a:rPr>
              <a:t>1.7. </a:t>
            </a:r>
            <a:r>
              <a:rPr lang="tr-TR" dirty="0" smtClean="0"/>
              <a:t>İspatlara Giriş</a:t>
            </a:r>
          </a:p>
          <a:p>
            <a:pPr marL="0" indent="0">
              <a:buNone/>
            </a:pPr>
            <a:r>
              <a:rPr lang="tr-TR" dirty="0" smtClean="0">
                <a:solidFill>
                  <a:schemeClr val="accent6">
                    <a:lumMod val="75000"/>
                  </a:schemeClr>
                </a:solidFill>
              </a:rPr>
              <a:t>1.8. </a:t>
            </a:r>
            <a:r>
              <a:rPr lang="tr-TR" dirty="0" smtClean="0"/>
              <a:t>İspat Yöntemleri ve Stratejisi</a:t>
            </a:r>
            <a:endParaRPr lang="tr-TR" dirty="0"/>
          </a:p>
        </p:txBody>
      </p:sp>
    </p:spTree>
    <p:extLst>
      <p:ext uri="{BB962C8B-B14F-4D97-AF65-F5344CB8AC3E}">
        <p14:creationId xmlns:p14="http://schemas.microsoft.com/office/powerpoint/2010/main" val="323921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p:txBody>
      </p:sp>
      <p:sp>
        <p:nvSpPr>
          <p:cNvPr id="3" name="İçerik Yer Tutucusu 2"/>
          <p:cNvSpPr>
            <a:spLocks noGrp="1"/>
          </p:cNvSpPr>
          <p:nvPr>
            <p:ph idx="1"/>
          </p:nvPr>
        </p:nvSpPr>
        <p:spPr>
          <a:xfrm>
            <a:off x="1563821" y="1596791"/>
            <a:ext cx="10018713" cy="4285397"/>
          </a:xfrm>
        </p:spPr>
        <p:txBody>
          <a:bodyPr>
            <a:normAutofit/>
          </a:bodyPr>
          <a:lstStyle/>
          <a:p>
            <a:pPr marL="0" indent="0" algn="just">
              <a:buNone/>
            </a:pPr>
            <a:r>
              <a:rPr lang="tr-TR" dirty="0" smtClean="0"/>
              <a:t>Mantığın, matematik, bilgisayar bilimleri ve diğer çeşitli alanlarda kullanılan çok sayıda önemli uygulamaları mevcuttur. Matematikte, fen bilimlerinde ve doğal dil ifade etmede kullanılan cümlelerin pek çoğu açıklamada yetersiz veya kavram kargaşası yaratacak şekilde yer alabilmektedir. Bu cümlelerin anlamını kesinleştirebilmek için, cümleler mantık diline dönüştürülebilir (tercüme edilebilir). </a:t>
            </a:r>
          </a:p>
          <a:p>
            <a:pPr marL="0" indent="0">
              <a:buNone/>
            </a:pPr>
            <a:endParaRPr lang="tr-TR" dirty="0"/>
          </a:p>
        </p:txBody>
      </p:sp>
    </p:spTree>
    <p:extLst>
      <p:ext uri="{BB962C8B-B14F-4D97-AF65-F5344CB8AC3E}">
        <p14:creationId xmlns:p14="http://schemas.microsoft.com/office/powerpoint/2010/main" val="3668846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Türkçe Cümlelerin Tercümesi (Dönüştürülmesi)</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p:txBody>
      </p:sp>
      <p:sp>
        <p:nvSpPr>
          <p:cNvPr id="3" name="İçerik Yer Tutucusu 2"/>
          <p:cNvSpPr>
            <a:spLocks noGrp="1"/>
          </p:cNvSpPr>
          <p:nvPr>
            <p:ph idx="1"/>
          </p:nvPr>
        </p:nvSpPr>
        <p:spPr>
          <a:xfrm>
            <a:off x="1563821" y="1596791"/>
            <a:ext cx="10018713" cy="4285397"/>
          </a:xfrm>
        </p:spPr>
        <p:txBody>
          <a:bodyPr>
            <a:normAutofit/>
          </a:bodyPr>
          <a:lstStyle/>
          <a:p>
            <a:pPr marL="0" indent="0" algn="just">
              <a:buNone/>
            </a:pPr>
            <a:r>
              <a:rPr lang="tr-TR" dirty="0" smtClean="0"/>
              <a:t>Önerme değişkenleri ve mantıksal bağlayıcıların yer aldığı Türkçe cümlelerin tercüme edilmesi için birçok sebep bulunmaktadır. Bunların en önemlisi Türkçenin çoğu zaman belirsiz olabilmesidir. Cümleleri bileşik ifadelere dönüştürmek bu belirsizliği kaldırır. </a:t>
            </a:r>
          </a:p>
          <a:p>
            <a:pPr marL="0" indent="0">
              <a:buNone/>
            </a:pPr>
            <a:endParaRPr lang="tr-TR" dirty="0" smtClean="0">
              <a:solidFill>
                <a:srgbClr val="C00000"/>
              </a:solidFill>
            </a:endParaRPr>
          </a:p>
          <a:p>
            <a:pPr marL="0" indent="0">
              <a:buNone/>
            </a:pPr>
            <a:endParaRPr lang="tr-TR" dirty="0"/>
          </a:p>
        </p:txBody>
      </p:sp>
    </p:spTree>
    <p:extLst>
      <p:ext uri="{BB962C8B-B14F-4D97-AF65-F5344CB8AC3E}">
        <p14:creationId xmlns:p14="http://schemas.microsoft.com/office/powerpoint/2010/main" val="8736722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Türkçe Cümlelerin Tercümesi (Dönüştürülmesi)</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p:txBody>
      </p:sp>
      <p:sp>
        <p:nvSpPr>
          <p:cNvPr id="3" name="İçerik Yer Tutucusu 2"/>
          <p:cNvSpPr>
            <a:spLocks noGrp="1"/>
          </p:cNvSpPr>
          <p:nvPr>
            <p:ph idx="1"/>
          </p:nvPr>
        </p:nvSpPr>
        <p:spPr>
          <a:xfrm>
            <a:off x="1563821" y="1537253"/>
            <a:ext cx="10018713" cy="5176282"/>
          </a:xfrm>
        </p:spPr>
        <p:txBody>
          <a:bodyPr>
            <a:normAutofit/>
          </a:bodyPr>
          <a:lstStyle/>
          <a:p>
            <a:pPr marL="0" indent="0">
              <a:buNone/>
            </a:pPr>
            <a:endParaRPr lang="tr-TR" dirty="0" smtClean="0">
              <a:solidFill>
                <a:srgbClr val="C00000"/>
              </a:solidFill>
            </a:endParaRPr>
          </a:p>
          <a:p>
            <a:pPr marL="0" indent="0">
              <a:buNone/>
            </a:pPr>
            <a:r>
              <a:rPr lang="tr-TR" dirty="0" smtClean="0">
                <a:solidFill>
                  <a:srgbClr val="C00000"/>
                </a:solidFill>
              </a:rPr>
              <a:t>Örnek: </a:t>
            </a:r>
          </a:p>
          <a:p>
            <a:pPr marL="0" indent="0" algn="just">
              <a:buNone/>
            </a:pPr>
            <a:r>
              <a:rPr lang="tr-TR" dirty="0" smtClean="0"/>
              <a:t>Aşağıda Türkçe cümle bir mantıksal gösterime nasıl çevrilebilir ?</a:t>
            </a:r>
          </a:p>
          <a:p>
            <a:pPr marL="0" indent="0" algn="just">
              <a:buNone/>
            </a:pPr>
            <a:r>
              <a:rPr lang="en-US" dirty="0" smtClean="0">
                <a:ea typeface="Calibri" panose="020F0502020204030204" pitchFamily="34" charset="0"/>
              </a:rPr>
              <a:t>“</a:t>
            </a:r>
            <a:r>
              <a:rPr lang="tr-TR" dirty="0" smtClean="0">
                <a:ea typeface="Calibri" panose="020F0502020204030204" pitchFamily="34" charset="0"/>
              </a:rPr>
              <a:t>Sadece </a:t>
            </a:r>
            <a:r>
              <a:rPr lang="tr-TR" dirty="0">
                <a:ea typeface="Calibri" panose="020F0502020204030204" pitchFamily="34" charset="0"/>
              </a:rPr>
              <a:t>B</a:t>
            </a:r>
            <a:r>
              <a:rPr lang="tr-TR" dirty="0" smtClean="0">
                <a:ea typeface="Calibri" panose="020F0502020204030204" pitchFamily="34" charset="0"/>
              </a:rPr>
              <a:t>ilgisayar Mühendisliği öğrenci iseniz veya Birinci Sınıf öğrencisi değilseniz kampüsten internete erişebilirsiniz</a:t>
            </a:r>
            <a:r>
              <a:rPr lang="tr-TR" i="1" dirty="0" smtClean="0">
                <a:ea typeface="Calibri" panose="020F0502020204030204" pitchFamily="34" charset="0"/>
              </a:rPr>
              <a:t>.</a:t>
            </a:r>
            <a:r>
              <a:rPr lang="en-US" dirty="0" smtClean="0">
                <a:ea typeface="Calibri" panose="020F0502020204030204" pitchFamily="34" charset="0"/>
              </a:rPr>
              <a:t>”</a:t>
            </a:r>
            <a:endParaRPr lang="tr-TR" dirty="0" smtClean="0">
              <a:ea typeface="Calibri" panose="020F0502020204030204" pitchFamily="34" charset="0"/>
            </a:endParaRPr>
          </a:p>
          <a:p>
            <a:pPr marL="0" indent="0">
              <a:buNone/>
            </a:pPr>
            <a:r>
              <a:rPr lang="tr-TR" dirty="0" smtClean="0">
                <a:solidFill>
                  <a:srgbClr val="C00000"/>
                </a:solidFill>
              </a:rPr>
              <a:t>Çözüm:</a:t>
            </a:r>
          </a:p>
          <a:p>
            <a:pPr marL="0" indent="0" algn="just">
              <a:buNone/>
            </a:pPr>
            <a:r>
              <a:rPr lang="tr-TR" dirty="0" smtClean="0"/>
              <a:t>Bu cümleyi mantıksal gösterime çevirmek için değişik yollar mevcuttur. Cümleyi tek bir önermeyi değişkeni ile, p gibi, ifade etmek mümkünse de, cümle parçalarına ayrı ayrı önerme değişkenleri atayarak bunlar arasındaki uygun mantıksal bağlantıları belirleyebiliriz.</a:t>
            </a:r>
          </a:p>
          <a:p>
            <a:pPr marL="0" indent="0">
              <a:buNone/>
            </a:pPr>
            <a:endParaRPr lang="tr-TR" dirty="0" smtClean="0">
              <a:solidFill>
                <a:srgbClr val="C00000"/>
              </a:solidFill>
            </a:endParaRPr>
          </a:p>
          <a:p>
            <a:pPr marL="0" indent="0">
              <a:buNone/>
            </a:pPr>
            <a:endParaRPr lang="tr-TR" dirty="0" smtClean="0">
              <a:solidFill>
                <a:srgbClr val="C00000"/>
              </a:solidFill>
            </a:endParaRPr>
          </a:p>
          <a:p>
            <a:pPr marL="0" indent="0">
              <a:buNone/>
            </a:pPr>
            <a:endParaRPr lang="tr-TR" dirty="0"/>
          </a:p>
        </p:txBody>
      </p:sp>
    </p:spTree>
    <p:extLst>
      <p:ext uri="{BB962C8B-B14F-4D97-AF65-F5344CB8AC3E}">
        <p14:creationId xmlns:p14="http://schemas.microsoft.com/office/powerpoint/2010/main" val="373014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Türkçe Cümlelerin Tercümesi (Dönüştürülmesi)</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p:txBody>
      </p:sp>
      <p:sp>
        <p:nvSpPr>
          <p:cNvPr id="3" name="İçerik Yer Tutucusu 2"/>
          <p:cNvSpPr>
            <a:spLocks noGrp="1"/>
          </p:cNvSpPr>
          <p:nvPr>
            <p:ph idx="1"/>
          </p:nvPr>
        </p:nvSpPr>
        <p:spPr>
          <a:xfrm>
            <a:off x="1563821" y="1537253"/>
            <a:ext cx="10018713" cy="5176282"/>
          </a:xfrm>
        </p:spPr>
        <p:txBody>
          <a:bodyPr>
            <a:normAutofit/>
          </a:bodyPr>
          <a:lstStyle/>
          <a:p>
            <a:pPr marL="0" indent="0">
              <a:buNone/>
            </a:pPr>
            <a:endParaRPr lang="tr-TR" dirty="0" smtClean="0">
              <a:solidFill>
                <a:srgbClr val="C00000"/>
              </a:solidFill>
            </a:endParaRPr>
          </a:p>
          <a:p>
            <a:pPr marL="0" indent="0">
              <a:buNone/>
            </a:pPr>
            <a:r>
              <a:rPr lang="tr-TR" dirty="0" smtClean="0">
                <a:solidFill>
                  <a:srgbClr val="C00000"/>
                </a:solidFill>
              </a:rPr>
              <a:t>Çözümün Devamı:</a:t>
            </a:r>
          </a:p>
          <a:p>
            <a:pPr marL="0" indent="0" algn="just">
              <a:buNone/>
            </a:pPr>
            <a:r>
              <a:rPr lang="tr-TR" i="1" dirty="0" smtClean="0"/>
              <a:t>a</a:t>
            </a:r>
            <a:r>
              <a:rPr lang="tr-TR" dirty="0" smtClean="0"/>
              <a:t>, </a:t>
            </a:r>
            <a:r>
              <a:rPr lang="tr-TR" i="1" dirty="0" smtClean="0"/>
              <a:t>c</a:t>
            </a:r>
            <a:r>
              <a:rPr lang="tr-TR" dirty="0" smtClean="0"/>
              <a:t> ve </a:t>
            </a:r>
            <a:r>
              <a:rPr lang="tr-TR" i="1" dirty="0" smtClean="0"/>
              <a:t>f</a:t>
            </a:r>
            <a:r>
              <a:rPr lang="tr-TR" dirty="0" smtClean="0"/>
              <a:t>’yi sırasıyla </a:t>
            </a:r>
            <a:r>
              <a:rPr lang="en-US" dirty="0" smtClean="0">
                <a:ea typeface="Calibri" panose="020F0502020204030204" pitchFamily="34" charset="0"/>
              </a:rPr>
              <a:t>“</a:t>
            </a:r>
            <a:r>
              <a:rPr lang="tr-TR" dirty="0" smtClean="0">
                <a:ea typeface="Calibri" panose="020F0502020204030204" pitchFamily="34" charset="0"/>
              </a:rPr>
              <a:t>Kampüsten internete erişebilirsin</a:t>
            </a:r>
            <a:r>
              <a:rPr lang="en-US" dirty="0" smtClean="0">
                <a:ea typeface="Calibri" panose="020F0502020204030204" pitchFamily="34" charset="0"/>
              </a:rPr>
              <a:t>”</a:t>
            </a:r>
            <a:r>
              <a:rPr lang="tr-TR" dirty="0" smtClean="0">
                <a:ea typeface="Calibri" panose="020F0502020204030204" pitchFamily="34" charset="0"/>
              </a:rPr>
              <a:t>, </a:t>
            </a:r>
            <a:r>
              <a:rPr lang="en-US" dirty="0" smtClean="0">
                <a:ea typeface="Calibri" panose="020F0502020204030204" pitchFamily="34" charset="0"/>
              </a:rPr>
              <a:t>“</a:t>
            </a:r>
            <a:r>
              <a:rPr lang="tr-TR" dirty="0" smtClean="0">
                <a:ea typeface="Calibri" panose="020F0502020204030204" pitchFamily="34" charset="0"/>
              </a:rPr>
              <a:t>Bir Bilgisayar Mühendisliği öğrencisisin</a:t>
            </a:r>
            <a:r>
              <a:rPr lang="en-US" dirty="0" smtClean="0">
                <a:ea typeface="Calibri" panose="020F0502020204030204" pitchFamily="34" charset="0"/>
              </a:rPr>
              <a:t>”</a:t>
            </a:r>
            <a:r>
              <a:rPr lang="tr-TR" dirty="0" smtClean="0">
                <a:ea typeface="Calibri" panose="020F0502020204030204" pitchFamily="34" charset="0"/>
              </a:rPr>
              <a:t> ve </a:t>
            </a:r>
            <a:r>
              <a:rPr lang="en-US" dirty="0">
                <a:ea typeface="Calibri" panose="020F0502020204030204" pitchFamily="34" charset="0"/>
              </a:rPr>
              <a:t>“</a:t>
            </a:r>
            <a:r>
              <a:rPr lang="tr-TR" dirty="0" smtClean="0">
                <a:ea typeface="Calibri" panose="020F0502020204030204" pitchFamily="34" charset="0"/>
              </a:rPr>
              <a:t>Birinci sınıf öğrencisisin</a:t>
            </a:r>
            <a:r>
              <a:rPr lang="en-US" dirty="0">
                <a:ea typeface="Calibri" panose="020F0502020204030204" pitchFamily="34" charset="0"/>
              </a:rPr>
              <a:t>”</a:t>
            </a:r>
            <a:r>
              <a:rPr lang="tr-TR" dirty="0">
                <a:ea typeface="Calibri" panose="020F0502020204030204" pitchFamily="34" charset="0"/>
              </a:rPr>
              <a:t> </a:t>
            </a:r>
            <a:r>
              <a:rPr lang="tr-TR" dirty="0" smtClean="0">
                <a:ea typeface="Calibri" panose="020F0502020204030204" pitchFamily="34" charset="0"/>
              </a:rPr>
              <a:t>ifadeleri için kullanacağız. </a:t>
            </a:r>
            <a:r>
              <a:rPr lang="en-US" dirty="0" smtClean="0">
                <a:ea typeface="Calibri" panose="020F0502020204030204" pitchFamily="34" charset="0"/>
              </a:rPr>
              <a:t>“</a:t>
            </a:r>
            <a:r>
              <a:rPr lang="tr-TR" dirty="0" smtClean="0">
                <a:ea typeface="Calibri" panose="020F0502020204030204" pitchFamily="34" charset="0"/>
              </a:rPr>
              <a:t>sadece</a:t>
            </a:r>
            <a:r>
              <a:rPr lang="en-US" dirty="0" smtClean="0">
                <a:ea typeface="Calibri" panose="020F0502020204030204" pitchFamily="34" charset="0"/>
              </a:rPr>
              <a:t>”</a:t>
            </a:r>
            <a:r>
              <a:rPr lang="tr-TR" dirty="0" smtClean="0">
                <a:ea typeface="Calibri" panose="020F0502020204030204" pitchFamily="34" charset="0"/>
              </a:rPr>
              <a:t> teriminin şartlı cümlenin gösterimindeki yollardan biri olduğu düşünüldüğünde örnekteki cümle aşağıdaki şekilde ifade edilebilir:</a:t>
            </a:r>
          </a:p>
          <a:p>
            <a:pPr marL="0" indent="0">
              <a:buNone/>
            </a:pPr>
            <a:r>
              <a:rPr lang="tr-TR" i="1" dirty="0" smtClean="0">
                <a:ea typeface="Calibri" panose="020F0502020204030204" pitchFamily="34" charset="0"/>
              </a:rPr>
              <a:t>a</a:t>
            </a:r>
            <a:r>
              <a:rPr lang="tr-TR" dirty="0" smtClean="0">
                <a:ea typeface="Calibri" panose="020F0502020204030204" pitchFamily="34" charset="0"/>
              </a:rPr>
              <a:t> </a:t>
            </a:r>
            <a:r>
              <a:rPr lang="tr-TR" dirty="0" smtClean="0">
                <a:ea typeface="Calibri" panose="020F0502020204030204" pitchFamily="34" charset="0"/>
                <a:sym typeface="Wingdings" panose="05000000000000000000" pitchFamily="2" charset="2"/>
              </a:rPr>
              <a:t></a:t>
            </a:r>
            <a:r>
              <a:rPr lang="tr-TR" dirty="0" smtClean="0">
                <a:ea typeface="Calibri" panose="020F0502020204030204" pitchFamily="34" charset="0"/>
              </a:rPr>
              <a:t> (</a:t>
            </a:r>
            <a:r>
              <a:rPr lang="tr-TR" i="1" dirty="0" smtClean="0">
                <a:ea typeface="Calibri" panose="020F0502020204030204" pitchFamily="34" charset="0"/>
              </a:rPr>
              <a:t>c</a:t>
            </a:r>
            <a:r>
              <a:rPr lang="tr-TR" dirty="0" smtClean="0">
                <a:ea typeface="Calibri" panose="020F0502020204030204" pitchFamily="34" charset="0"/>
              </a:rPr>
              <a:t> ˅ ⌐</a:t>
            </a:r>
            <a:r>
              <a:rPr lang="tr-TR" i="1" dirty="0" smtClean="0">
                <a:ea typeface="Calibri" panose="020F0502020204030204" pitchFamily="34" charset="0"/>
              </a:rPr>
              <a:t>f</a:t>
            </a:r>
            <a:r>
              <a:rPr lang="tr-TR" dirty="0" smtClean="0">
                <a:ea typeface="Calibri" panose="020F0502020204030204" pitchFamily="34" charset="0"/>
              </a:rPr>
              <a:t>).</a:t>
            </a:r>
            <a:endParaRPr lang="tr-TR" dirty="0">
              <a:ea typeface="Calibri" panose="020F0502020204030204" pitchFamily="34" charset="0"/>
            </a:endParaRPr>
          </a:p>
          <a:p>
            <a:pPr marL="0" indent="0">
              <a:buNone/>
            </a:pPr>
            <a:r>
              <a:rPr lang="tr-TR" dirty="0" smtClean="0">
                <a:solidFill>
                  <a:srgbClr val="C00000"/>
                </a:solidFill>
              </a:rPr>
              <a:t> </a:t>
            </a:r>
          </a:p>
          <a:p>
            <a:pPr marL="0" indent="0">
              <a:buNone/>
            </a:pPr>
            <a:endParaRPr lang="tr-TR" dirty="0" smtClean="0">
              <a:solidFill>
                <a:srgbClr val="C00000"/>
              </a:solidFill>
            </a:endParaRPr>
          </a:p>
          <a:p>
            <a:pPr marL="0" indent="0">
              <a:buNone/>
            </a:pPr>
            <a:endParaRPr lang="tr-TR" dirty="0"/>
          </a:p>
        </p:txBody>
      </p:sp>
    </p:spTree>
    <p:extLst>
      <p:ext uri="{BB962C8B-B14F-4D97-AF65-F5344CB8AC3E}">
        <p14:creationId xmlns:p14="http://schemas.microsoft.com/office/powerpoint/2010/main" val="5673313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Türkçe Cümlelerin Tercümesi (Dönüştürülmesi)</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p:txBody>
      </p:sp>
      <p:sp>
        <p:nvSpPr>
          <p:cNvPr id="3" name="İçerik Yer Tutucusu 2"/>
          <p:cNvSpPr>
            <a:spLocks noGrp="1"/>
          </p:cNvSpPr>
          <p:nvPr>
            <p:ph idx="1"/>
          </p:nvPr>
        </p:nvSpPr>
        <p:spPr>
          <a:xfrm>
            <a:off x="1563821" y="1807164"/>
            <a:ext cx="10018713" cy="5527343"/>
          </a:xfrm>
        </p:spPr>
        <p:txBody>
          <a:bodyPr>
            <a:normAutofit fontScale="77500" lnSpcReduction="20000"/>
          </a:bodyPr>
          <a:lstStyle/>
          <a:p>
            <a:pPr marL="0" indent="0">
              <a:buNone/>
            </a:pPr>
            <a:endParaRPr lang="tr-TR" dirty="0" smtClean="0">
              <a:solidFill>
                <a:srgbClr val="C00000"/>
              </a:solidFill>
            </a:endParaRPr>
          </a:p>
          <a:p>
            <a:pPr marL="0" indent="0">
              <a:buNone/>
            </a:pPr>
            <a:endParaRPr lang="tr-TR" dirty="0" smtClean="0">
              <a:solidFill>
                <a:srgbClr val="C00000"/>
              </a:solidFill>
            </a:endParaRPr>
          </a:p>
          <a:p>
            <a:pPr marL="0" indent="0">
              <a:buNone/>
            </a:pPr>
            <a:endParaRPr lang="tr-TR" dirty="0">
              <a:solidFill>
                <a:srgbClr val="C00000"/>
              </a:solidFill>
            </a:endParaRPr>
          </a:p>
          <a:p>
            <a:pPr marL="0" indent="0">
              <a:buNone/>
            </a:pPr>
            <a:endParaRPr lang="tr-TR" dirty="0" smtClean="0">
              <a:solidFill>
                <a:srgbClr val="C00000"/>
              </a:solidFill>
            </a:endParaRPr>
          </a:p>
          <a:p>
            <a:pPr marL="0" indent="0">
              <a:buNone/>
            </a:pPr>
            <a:endParaRPr lang="tr-TR" dirty="0">
              <a:solidFill>
                <a:srgbClr val="C00000"/>
              </a:solidFill>
            </a:endParaRPr>
          </a:p>
          <a:p>
            <a:pPr marL="0" indent="0">
              <a:buNone/>
            </a:pPr>
            <a:r>
              <a:rPr lang="tr-TR" sz="3100" dirty="0" smtClean="0">
                <a:solidFill>
                  <a:srgbClr val="C00000"/>
                </a:solidFill>
              </a:rPr>
              <a:t>Örnek: </a:t>
            </a:r>
          </a:p>
          <a:p>
            <a:pPr marL="0" indent="0" algn="just">
              <a:buNone/>
            </a:pPr>
            <a:r>
              <a:rPr lang="tr-TR" sz="3100" dirty="0" smtClean="0"/>
              <a:t>Aşağıda Türkçe cümle bir mantıksal gösterime nasıl çevrilebilir ?</a:t>
            </a:r>
          </a:p>
          <a:p>
            <a:pPr marL="0" indent="0" algn="just">
              <a:buNone/>
            </a:pPr>
            <a:r>
              <a:rPr lang="en-US" sz="3100" dirty="0" smtClean="0">
                <a:ea typeface="Calibri" panose="020F0502020204030204" pitchFamily="34" charset="0"/>
              </a:rPr>
              <a:t>“</a:t>
            </a:r>
            <a:r>
              <a:rPr lang="tr-TR" sz="3100" dirty="0" smtClean="0">
                <a:ea typeface="Calibri" panose="020F0502020204030204" pitchFamily="34" charset="0"/>
              </a:rPr>
              <a:t>Eğer boyunuz 122 cm’nin altındaysa 16 yaşından büyük olmadığınız sürece lunaparktaki hızlı trene binemezsiniz</a:t>
            </a:r>
            <a:r>
              <a:rPr lang="tr-TR" sz="3100" i="1" dirty="0" smtClean="0">
                <a:ea typeface="Calibri" panose="020F0502020204030204" pitchFamily="34" charset="0"/>
              </a:rPr>
              <a:t>.</a:t>
            </a:r>
            <a:r>
              <a:rPr lang="en-US" sz="3100" dirty="0" smtClean="0">
                <a:ea typeface="Calibri" panose="020F0502020204030204" pitchFamily="34" charset="0"/>
              </a:rPr>
              <a:t>”</a:t>
            </a:r>
            <a:endParaRPr lang="tr-TR" sz="3100" dirty="0" smtClean="0">
              <a:ea typeface="Calibri" panose="020F0502020204030204" pitchFamily="34" charset="0"/>
            </a:endParaRPr>
          </a:p>
          <a:p>
            <a:pPr marL="0" indent="0">
              <a:buNone/>
            </a:pPr>
            <a:r>
              <a:rPr lang="tr-TR" sz="3100" dirty="0" smtClean="0">
                <a:solidFill>
                  <a:srgbClr val="C00000"/>
                </a:solidFill>
                <a:ea typeface="Calibri" panose="020F0502020204030204" pitchFamily="34" charset="0"/>
              </a:rPr>
              <a:t>Çözüm: </a:t>
            </a:r>
          </a:p>
          <a:p>
            <a:pPr marL="0" indent="0">
              <a:buNone/>
            </a:pPr>
            <a:r>
              <a:rPr lang="tr-TR" sz="3100" dirty="0" smtClean="0">
                <a:solidFill>
                  <a:srgbClr val="C00000"/>
                </a:solidFill>
                <a:ea typeface="Calibri" panose="020F0502020204030204" pitchFamily="34" charset="0"/>
              </a:rPr>
              <a:t>q, r ve s’nin sırasıyla </a:t>
            </a:r>
            <a:r>
              <a:rPr lang="en-US" sz="3100" dirty="0" smtClean="0">
                <a:ea typeface="Calibri" panose="020F0502020204030204" pitchFamily="34" charset="0"/>
              </a:rPr>
              <a:t>“</a:t>
            </a:r>
            <a:r>
              <a:rPr lang="tr-TR" sz="3100" dirty="0" smtClean="0">
                <a:ea typeface="Calibri" panose="020F0502020204030204" pitchFamily="34" charset="0"/>
              </a:rPr>
              <a:t>Lunaparktaki hızlı trene binebilirsiniz</a:t>
            </a:r>
            <a:r>
              <a:rPr lang="tr-TR" sz="3100" i="1" dirty="0">
                <a:ea typeface="Calibri" panose="020F0502020204030204" pitchFamily="34" charset="0"/>
              </a:rPr>
              <a:t>,</a:t>
            </a:r>
            <a:r>
              <a:rPr lang="en-US" sz="3100" dirty="0" smtClean="0">
                <a:ea typeface="Calibri" panose="020F0502020204030204" pitchFamily="34" charset="0"/>
              </a:rPr>
              <a:t>”</a:t>
            </a:r>
            <a:r>
              <a:rPr lang="tr-TR" sz="3100" dirty="0" smtClean="0">
                <a:ea typeface="Calibri" panose="020F0502020204030204" pitchFamily="34" charset="0"/>
              </a:rPr>
              <a:t> </a:t>
            </a:r>
            <a:r>
              <a:rPr lang="en-US" sz="3100" dirty="0" smtClean="0">
                <a:ea typeface="Calibri" panose="020F0502020204030204" pitchFamily="34" charset="0"/>
              </a:rPr>
              <a:t>“</a:t>
            </a:r>
            <a:r>
              <a:rPr lang="tr-TR" sz="3100" dirty="0" smtClean="0">
                <a:ea typeface="Calibri" panose="020F0502020204030204" pitchFamily="34" charset="0"/>
              </a:rPr>
              <a:t>Boyunuz 122 cm’nin altında</a:t>
            </a:r>
            <a:r>
              <a:rPr lang="tr-TR" sz="3100" i="1" dirty="0" smtClean="0">
                <a:ea typeface="Calibri" panose="020F0502020204030204" pitchFamily="34" charset="0"/>
              </a:rPr>
              <a:t>,</a:t>
            </a:r>
            <a:r>
              <a:rPr lang="en-US" sz="3100" dirty="0" smtClean="0">
                <a:ea typeface="Calibri" panose="020F0502020204030204" pitchFamily="34" charset="0"/>
              </a:rPr>
              <a:t>”</a:t>
            </a:r>
            <a:r>
              <a:rPr lang="tr-TR" sz="3100" dirty="0" smtClean="0">
                <a:ea typeface="Calibri" panose="020F0502020204030204" pitchFamily="34" charset="0"/>
              </a:rPr>
              <a:t> ve </a:t>
            </a:r>
            <a:r>
              <a:rPr lang="en-US" sz="3100" dirty="0" smtClean="0">
                <a:ea typeface="Calibri" panose="020F0502020204030204" pitchFamily="34" charset="0"/>
              </a:rPr>
              <a:t>“</a:t>
            </a:r>
            <a:r>
              <a:rPr lang="tr-TR" sz="3100" dirty="0" smtClean="0">
                <a:ea typeface="Calibri" panose="020F0502020204030204" pitchFamily="34" charset="0"/>
              </a:rPr>
              <a:t>16 yaşından büyüksünüz</a:t>
            </a:r>
            <a:r>
              <a:rPr lang="tr-TR" sz="3100" i="1" dirty="0" smtClean="0">
                <a:ea typeface="Calibri" panose="020F0502020204030204" pitchFamily="34" charset="0"/>
              </a:rPr>
              <a:t>,</a:t>
            </a:r>
            <a:r>
              <a:rPr lang="en-US" sz="3100" dirty="0" smtClean="0">
                <a:ea typeface="Calibri" panose="020F0502020204030204" pitchFamily="34" charset="0"/>
              </a:rPr>
              <a:t>”</a:t>
            </a:r>
            <a:r>
              <a:rPr lang="tr-TR" sz="3100" dirty="0" smtClean="0">
                <a:ea typeface="Calibri" panose="020F0502020204030204" pitchFamily="34" charset="0"/>
              </a:rPr>
              <a:t> olduğunu varsayalım. Bu durumda örnekteki cümle aşağıdaki şekle dönüşür:  </a:t>
            </a:r>
            <a:endParaRPr lang="tr-TR" sz="3100" dirty="0">
              <a:ea typeface="Calibri" panose="020F0502020204030204" pitchFamily="34" charset="0"/>
            </a:endParaRPr>
          </a:p>
          <a:p>
            <a:pPr marL="0" indent="0" algn="ctr">
              <a:buNone/>
            </a:pPr>
            <a:r>
              <a:rPr lang="tr-TR" sz="3100" dirty="0" smtClean="0">
                <a:ea typeface="Calibri" panose="020F0502020204030204" pitchFamily="34" charset="0"/>
              </a:rPr>
              <a:t>  (</a:t>
            </a:r>
            <a:r>
              <a:rPr lang="tr-TR" sz="3100" i="1" dirty="0" smtClean="0">
                <a:ea typeface="Calibri" panose="020F0502020204030204" pitchFamily="34" charset="0"/>
              </a:rPr>
              <a:t>r</a:t>
            </a:r>
            <a:r>
              <a:rPr lang="tr-TR" sz="3100" dirty="0" smtClean="0">
                <a:ea typeface="Calibri" panose="020F0502020204030204" pitchFamily="34" charset="0"/>
              </a:rPr>
              <a:t> ˄ ⌐</a:t>
            </a:r>
            <a:r>
              <a:rPr lang="tr-TR" sz="3100" i="1" dirty="0" smtClean="0">
                <a:ea typeface="Calibri" panose="020F0502020204030204" pitchFamily="34" charset="0"/>
              </a:rPr>
              <a:t>s</a:t>
            </a:r>
            <a:r>
              <a:rPr lang="tr-TR" sz="3100" dirty="0" smtClean="0">
                <a:ea typeface="Calibri" panose="020F0502020204030204" pitchFamily="34" charset="0"/>
              </a:rPr>
              <a:t>) </a:t>
            </a:r>
            <a:r>
              <a:rPr lang="tr-TR" sz="3100" dirty="0" smtClean="0">
                <a:ea typeface="Calibri" panose="020F0502020204030204" pitchFamily="34" charset="0"/>
                <a:sym typeface="Wingdings" panose="05000000000000000000" pitchFamily="2" charset="2"/>
              </a:rPr>
              <a:t> </a:t>
            </a:r>
            <a:r>
              <a:rPr lang="tr-TR" sz="3100" dirty="0" smtClean="0">
                <a:ea typeface="Calibri" panose="020F0502020204030204" pitchFamily="34" charset="0"/>
              </a:rPr>
              <a:t>⌐</a:t>
            </a:r>
            <a:r>
              <a:rPr lang="tr-TR" sz="3100" i="1" dirty="0" smtClean="0">
                <a:ea typeface="Calibri" panose="020F0502020204030204" pitchFamily="34" charset="0"/>
              </a:rPr>
              <a:t>q</a:t>
            </a:r>
            <a:r>
              <a:rPr lang="tr-TR" sz="3100" dirty="0" smtClean="0">
                <a:ea typeface="Calibri" panose="020F0502020204030204" pitchFamily="34" charset="0"/>
              </a:rPr>
              <a:t>.</a:t>
            </a:r>
            <a:endParaRPr lang="tr-TR" sz="3100" dirty="0">
              <a:ea typeface="Calibri" panose="020F0502020204030204" pitchFamily="34" charset="0"/>
            </a:endParaRPr>
          </a:p>
          <a:p>
            <a:pPr marL="0" indent="0">
              <a:buNone/>
            </a:pPr>
            <a:endParaRPr lang="tr-TR" dirty="0">
              <a:ea typeface="Calibri" panose="020F0502020204030204" pitchFamily="34" charset="0"/>
            </a:endParaRPr>
          </a:p>
          <a:p>
            <a:pPr marL="0" indent="0">
              <a:buNone/>
            </a:pPr>
            <a:endParaRPr lang="tr-TR" dirty="0" smtClean="0">
              <a:solidFill>
                <a:srgbClr val="C00000"/>
              </a:solidFill>
              <a:ea typeface="Calibri" panose="020F0502020204030204" pitchFamily="34" charset="0"/>
            </a:endParaRPr>
          </a:p>
          <a:p>
            <a:pPr marL="0" indent="0">
              <a:buNone/>
            </a:pPr>
            <a:endParaRPr lang="tr-TR" dirty="0" smtClean="0">
              <a:ea typeface="Calibri" panose="020F0502020204030204" pitchFamily="34" charset="0"/>
            </a:endParaRPr>
          </a:p>
          <a:p>
            <a:pPr marL="0" indent="0">
              <a:buNone/>
            </a:pPr>
            <a:endParaRPr lang="tr-TR" dirty="0" smtClean="0">
              <a:solidFill>
                <a:srgbClr val="C00000"/>
              </a:solidFill>
            </a:endParaRPr>
          </a:p>
          <a:p>
            <a:pPr marL="0" indent="0">
              <a:buNone/>
            </a:pPr>
            <a:endParaRPr lang="tr-TR" dirty="0" smtClean="0">
              <a:solidFill>
                <a:srgbClr val="C00000"/>
              </a:solidFill>
            </a:endParaRPr>
          </a:p>
          <a:p>
            <a:pPr marL="0" indent="0">
              <a:buNone/>
            </a:pPr>
            <a:endParaRPr lang="tr-TR" dirty="0"/>
          </a:p>
        </p:txBody>
      </p:sp>
    </p:spTree>
    <p:extLst>
      <p:ext uri="{BB962C8B-B14F-4D97-AF65-F5344CB8AC3E}">
        <p14:creationId xmlns:p14="http://schemas.microsoft.com/office/powerpoint/2010/main" val="40260228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Sistem Özellikleri</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p:txBody>
      </p:sp>
      <p:sp>
        <p:nvSpPr>
          <p:cNvPr id="3" name="İçerik Yer Tutucusu 2"/>
          <p:cNvSpPr>
            <a:spLocks noGrp="1"/>
          </p:cNvSpPr>
          <p:nvPr>
            <p:ph idx="1"/>
          </p:nvPr>
        </p:nvSpPr>
        <p:spPr>
          <a:xfrm>
            <a:off x="1563821" y="1719618"/>
            <a:ext cx="10018713" cy="3328889"/>
          </a:xfrm>
        </p:spPr>
        <p:txBody>
          <a:bodyPr>
            <a:normAutofit/>
          </a:bodyPr>
          <a:lstStyle/>
          <a:p>
            <a:pPr marL="0" indent="0">
              <a:buNone/>
            </a:pPr>
            <a:endParaRPr lang="tr-TR" dirty="0" smtClean="0">
              <a:solidFill>
                <a:srgbClr val="C00000"/>
              </a:solidFill>
            </a:endParaRPr>
          </a:p>
          <a:p>
            <a:pPr marL="0" indent="0" algn="just">
              <a:buNone/>
            </a:pPr>
            <a:r>
              <a:rPr lang="tr-TR" dirty="0" smtClean="0"/>
              <a:t>Doğal bir dildeki (Türkçe gibi) cümleleri mantıksal gösterimlere dönüştürmek donanım ve yazılım sistemleri için önemli bir işlemdir. Donanım ve yazılım mühendisleri doğal dil için gereksinimleri tanımlar, anlaşılır biçimde ve içinde herhangi bir belirsizlik bulunmayacak şekilde sistem geliştirme bünyesinde kullanılacak özellikleri tanımlarlar. </a:t>
            </a:r>
          </a:p>
          <a:p>
            <a:pPr marL="0" indent="0" algn="just">
              <a:buNone/>
            </a:pPr>
            <a:endParaRPr lang="tr-TR" dirty="0" smtClean="0"/>
          </a:p>
          <a:p>
            <a:pPr marL="0" indent="0">
              <a:buNone/>
            </a:pPr>
            <a:endParaRPr lang="tr-TR" dirty="0"/>
          </a:p>
        </p:txBody>
      </p:sp>
    </p:spTree>
    <p:extLst>
      <p:ext uri="{BB962C8B-B14F-4D97-AF65-F5344CB8AC3E}">
        <p14:creationId xmlns:p14="http://schemas.microsoft.com/office/powerpoint/2010/main" val="23000962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Sistem Özellikleri</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563821" y="1719618"/>
            <a:ext cx="10018713" cy="4282379"/>
          </a:xfrm>
        </p:spPr>
        <p:txBody>
          <a:bodyPr>
            <a:normAutofit fontScale="92500"/>
          </a:bodyPr>
          <a:lstStyle/>
          <a:p>
            <a:pPr marL="0" indent="0">
              <a:buNone/>
            </a:pPr>
            <a:endParaRPr lang="tr-TR" dirty="0" smtClean="0">
              <a:solidFill>
                <a:srgbClr val="C00000"/>
              </a:solidFill>
            </a:endParaRPr>
          </a:p>
          <a:p>
            <a:pPr marL="0" indent="0" algn="just">
              <a:buNone/>
            </a:pPr>
            <a:r>
              <a:rPr lang="tr-TR" dirty="0" smtClean="0">
                <a:solidFill>
                  <a:srgbClr val="C00000"/>
                </a:solidFill>
              </a:rPr>
              <a:t>Örnek: </a:t>
            </a:r>
          </a:p>
          <a:p>
            <a:pPr marL="0" indent="0" algn="just">
              <a:buNone/>
            </a:pPr>
            <a:r>
              <a:rPr lang="en-US" dirty="0" smtClean="0">
                <a:ea typeface="Calibri" panose="020F0502020204030204" pitchFamily="34" charset="0"/>
              </a:rPr>
              <a:t>“</a:t>
            </a:r>
            <a:r>
              <a:rPr lang="tr-TR" dirty="0" smtClean="0">
                <a:ea typeface="Calibri" panose="020F0502020204030204" pitchFamily="34" charset="0"/>
              </a:rPr>
              <a:t>Dosya sistemi dolu olduğunda otomatik cevap gönderilememektedir.</a:t>
            </a:r>
            <a:r>
              <a:rPr lang="en-US" dirty="0" smtClean="0">
                <a:ea typeface="Calibri" panose="020F0502020204030204" pitchFamily="34" charset="0"/>
              </a:rPr>
              <a:t>”</a:t>
            </a:r>
            <a:r>
              <a:rPr lang="tr-TR" dirty="0" smtClean="0">
                <a:ea typeface="Calibri" panose="020F0502020204030204" pitchFamily="34" charset="0"/>
              </a:rPr>
              <a:t> özelliğini bağlayıcılar kullanarak yazınız.</a:t>
            </a:r>
          </a:p>
          <a:p>
            <a:pPr marL="0" indent="0" algn="just">
              <a:buNone/>
            </a:pPr>
            <a:r>
              <a:rPr lang="tr-TR" dirty="0" smtClean="0">
                <a:solidFill>
                  <a:srgbClr val="C00000"/>
                </a:solidFill>
              </a:rPr>
              <a:t>Çözüm:</a:t>
            </a:r>
          </a:p>
          <a:p>
            <a:pPr marL="0" indent="0" algn="just">
              <a:buNone/>
            </a:pPr>
            <a:r>
              <a:rPr lang="tr-TR" dirty="0" smtClean="0"/>
              <a:t>Bunu çözmenin bir yolu </a:t>
            </a:r>
            <a:r>
              <a:rPr lang="tr-TR" i="1" dirty="0" smtClean="0"/>
              <a:t>p</a:t>
            </a:r>
            <a:r>
              <a:rPr lang="tr-TR" dirty="0" smtClean="0"/>
              <a:t>’yi </a:t>
            </a:r>
            <a:r>
              <a:rPr lang="en-US" dirty="0" smtClean="0">
                <a:ea typeface="Calibri" panose="020F0502020204030204" pitchFamily="34" charset="0"/>
              </a:rPr>
              <a:t>“</a:t>
            </a:r>
            <a:r>
              <a:rPr lang="tr-TR" dirty="0" smtClean="0">
                <a:ea typeface="Calibri" panose="020F0502020204030204" pitchFamily="34" charset="0"/>
              </a:rPr>
              <a:t>otomatik cevap gönderilmektedir.</a:t>
            </a:r>
            <a:r>
              <a:rPr lang="en-US" dirty="0" smtClean="0">
                <a:ea typeface="Calibri" panose="020F0502020204030204" pitchFamily="34" charset="0"/>
              </a:rPr>
              <a:t>”</a:t>
            </a:r>
            <a:r>
              <a:rPr lang="tr-TR" dirty="0" smtClean="0">
                <a:ea typeface="Calibri" panose="020F0502020204030204" pitchFamily="34" charset="0"/>
              </a:rPr>
              <a:t>, </a:t>
            </a:r>
            <a:r>
              <a:rPr lang="tr-TR" i="1" dirty="0" err="1" smtClean="0">
                <a:ea typeface="Calibri" panose="020F0502020204030204" pitchFamily="34" charset="0"/>
              </a:rPr>
              <a:t>q</a:t>
            </a:r>
            <a:r>
              <a:rPr lang="tr-TR" dirty="0" err="1" smtClean="0">
                <a:ea typeface="Calibri" panose="020F0502020204030204" pitchFamily="34" charset="0"/>
              </a:rPr>
              <a:t>’yu</a:t>
            </a:r>
            <a:r>
              <a:rPr lang="tr-TR" dirty="0" smtClean="0">
                <a:ea typeface="Calibri" panose="020F0502020204030204" pitchFamily="34" charset="0"/>
              </a:rPr>
              <a:t> ise</a:t>
            </a:r>
            <a:r>
              <a:rPr lang="en-US" dirty="0" smtClean="0">
                <a:ea typeface="Calibri" panose="020F0502020204030204" pitchFamily="34" charset="0"/>
              </a:rPr>
              <a:t>“</a:t>
            </a:r>
            <a:r>
              <a:rPr lang="tr-TR" dirty="0" smtClean="0">
                <a:ea typeface="Calibri" panose="020F0502020204030204" pitchFamily="34" charset="0"/>
              </a:rPr>
              <a:t>Dosya sistemi doludur.</a:t>
            </a:r>
            <a:r>
              <a:rPr lang="en-US" dirty="0" smtClean="0">
                <a:ea typeface="Calibri" panose="020F0502020204030204" pitchFamily="34" charset="0"/>
              </a:rPr>
              <a:t>”</a:t>
            </a:r>
            <a:r>
              <a:rPr lang="tr-TR" dirty="0" smtClean="0">
                <a:ea typeface="Calibri" panose="020F0502020204030204" pitchFamily="34" charset="0"/>
              </a:rPr>
              <a:t> şeklinde tanımlanmaktadır. Bu durumda ⌐</a:t>
            </a:r>
            <a:r>
              <a:rPr lang="tr-TR" i="1" dirty="0" smtClean="0">
                <a:ea typeface="Calibri" panose="020F0502020204030204" pitchFamily="34" charset="0"/>
              </a:rPr>
              <a:t>p</a:t>
            </a:r>
            <a:r>
              <a:rPr lang="tr-TR" dirty="0" smtClean="0">
                <a:ea typeface="Calibri" panose="020F0502020204030204" pitchFamily="34" charset="0"/>
              </a:rPr>
              <a:t> </a:t>
            </a:r>
            <a:r>
              <a:rPr lang="en-US" dirty="0" smtClean="0">
                <a:ea typeface="Calibri" panose="020F0502020204030204" pitchFamily="34" charset="0"/>
              </a:rPr>
              <a:t>“</a:t>
            </a:r>
            <a:r>
              <a:rPr lang="tr-TR" dirty="0" smtClean="0">
                <a:ea typeface="Calibri" panose="020F0502020204030204" pitchFamily="34" charset="0"/>
              </a:rPr>
              <a:t>otomatik cevap gönderilme durumu olmamıştır.</a:t>
            </a:r>
            <a:r>
              <a:rPr lang="en-US" dirty="0" smtClean="0">
                <a:ea typeface="Calibri" panose="020F0502020204030204" pitchFamily="34" charset="0"/>
              </a:rPr>
              <a:t>”</a:t>
            </a:r>
            <a:r>
              <a:rPr lang="tr-TR" dirty="0" smtClean="0">
                <a:ea typeface="Calibri" panose="020F0502020204030204" pitchFamily="34" charset="0"/>
              </a:rPr>
              <a:t> ya da daha düzgün bir dille anlatıldığında </a:t>
            </a:r>
            <a:r>
              <a:rPr lang="en-US" dirty="0" smtClean="0">
                <a:ea typeface="Calibri" panose="020F0502020204030204" pitchFamily="34" charset="0"/>
              </a:rPr>
              <a:t>“</a:t>
            </a:r>
            <a:r>
              <a:rPr lang="tr-TR" dirty="0" smtClean="0">
                <a:ea typeface="Calibri" panose="020F0502020204030204" pitchFamily="34" charset="0"/>
              </a:rPr>
              <a:t>Otomatik cevap gönderilememiştir.</a:t>
            </a:r>
            <a:r>
              <a:rPr lang="en-US" dirty="0" smtClean="0">
                <a:ea typeface="Calibri" panose="020F0502020204030204" pitchFamily="34" charset="0"/>
              </a:rPr>
              <a:t>”</a:t>
            </a:r>
            <a:r>
              <a:rPr lang="tr-TR" dirty="0" smtClean="0">
                <a:ea typeface="Calibri" panose="020F0502020204030204" pitchFamily="34" charset="0"/>
              </a:rPr>
              <a:t> olur. Bunun sonucunda, yaptığımız tanımlamalar </a:t>
            </a:r>
            <a:r>
              <a:rPr lang="tr-TR" i="1" dirty="0" smtClean="0">
                <a:ea typeface="Calibri" panose="020F0502020204030204" pitchFamily="34" charset="0"/>
              </a:rPr>
              <a:t>q</a:t>
            </a:r>
            <a:r>
              <a:rPr lang="tr-TR" dirty="0" smtClean="0">
                <a:ea typeface="Calibri" panose="020F0502020204030204" pitchFamily="34" charset="0"/>
              </a:rPr>
              <a:t> </a:t>
            </a:r>
            <a:r>
              <a:rPr lang="tr-TR" dirty="0" smtClean="0">
                <a:ea typeface="Calibri" panose="020F0502020204030204" pitchFamily="34" charset="0"/>
                <a:sym typeface="Wingdings" panose="05000000000000000000" pitchFamily="2" charset="2"/>
              </a:rPr>
              <a:t> ⌐</a:t>
            </a:r>
            <a:r>
              <a:rPr lang="tr-TR" i="1" dirty="0" smtClean="0">
                <a:ea typeface="Calibri" panose="020F0502020204030204" pitchFamily="34" charset="0"/>
                <a:sym typeface="Wingdings" panose="05000000000000000000" pitchFamily="2" charset="2"/>
              </a:rPr>
              <a:t>p</a:t>
            </a:r>
            <a:r>
              <a:rPr lang="tr-TR" dirty="0" smtClean="0">
                <a:ea typeface="Calibri" panose="020F0502020204030204" pitchFamily="34" charset="0"/>
                <a:sym typeface="Wingdings" panose="05000000000000000000" pitchFamily="2" charset="2"/>
              </a:rPr>
              <a:t> şartlı cümlesi ile gösterilebilir.</a:t>
            </a:r>
            <a:endParaRPr lang="tr-TR" dirty="0" smtClean="0">
              <a:solidFill>
                <a:srgbClr val="C00000"/>
              </a:solidFill>
            </a:endParaRPr>
          </a:p>
          <a:p>
            <a:pPr marL="0" indent="0">
              <a:buNone/>
            </a:pPr>
            <a:endParaRPr lang="tr-TR" dirty="0"/>
          </a:p>
        </p:txBody>
      </p:sp>
    </p:spTree>
    <p:extLst>
      <p:ext uri="{BB962C8B-B14F-4D97-AF65-F5344CB8AC3E}">
        <p14:creationId xmlns:p14="http://schemas.microsoft.com/office/powerpoint/2010/main" val="3488504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Sistem Özellikleri</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484309" y="1828800"/>
            <a:ext cx="10018713" cy="3601697"/>
          </a:xfrm>
        </p:spPr>
        <p:txBody>
          <a:bodyPr>
            <a:normAutofit/>
          </a:bodyPr>
          <a:lstStyle/>
          <a:p>
            <a:pPr marL="0" indent="0">
              <a:buNone/>
            </a:pPr>
            <a:endParaRPr lang="tr-TR" dirty="0" smtClean="0">
              <a:solidFill>
                <a:srgbClr val="C00000"/>
              </a:solidFill>
            </a:endParaRPr>
          </a:p>
          <a:p>
            <a:pPr marL="0" indent="0" algn="just">
              <a:buNone/>
            </a:pPr>
            <a:r>
              <a:rPr lang="tr-TR" dirty="0" smtClean="0">
                <a:solidFill>
                  <a:srgbClr val="C00000"/>
                </a:solidFill>
              </a:rPr>
              <a:t>Örnek: </a:t>
            </a:r>
          </a:p>
          <a:p>
            <a:pPr marL="0" indent="0" algn="just">
              <a:buNone/>
            </a:pPr>
            <a:r>
              <a:rPr lang="tr-TR" dirty="0" smtClean="0">
                <a:ea typeface="Calibri" panose="020F0502020204030204" pitchFamily="34" charset="0"/>
              </a:rPr>
              <a:t>Aşağıda verilen sistem özelliklerinin tutarlı olup olmadığını belirleyin:</a:t>
            </a:r>
          </a:p>
          <a:p>
            <a:pPr marL="0" indent="0" algn="just">
              <a:buNone/>
            </a:pPr>
            <a:r>
              <a:rPr lang="en-US" dirty="0" smtClean="0">
                <a:ea typeface="Calibri" panose="020F0502020204030204" pitchFamily="34" charset="0"/>
              </a:rPr>
              <a:t>“</a:t>
            </a:r>
            <a:r>
              <a:rPr lang="tr-TR" dirty="0" smtClean="0">
                <a:ea typeface="Calibri" panose="020F0502020204030204" pitchFamily="34" charset="0"/>
              </a:rPr>
              <a:t>Teşhis mesajı ara bellekte saklanır veya tekrar gönderilir.</a:t>
            </a:r>
            <a:r>
              <a:rPr lang="en-US" dirty="0" smtClean="0">
                <a:ea typeface="Calibri" panose="020F0502020204030204" pitchFamily="34" charset="0"/>
              </a:rPr>
              <a:t>”</a:t>
            </a:r>
            <a:endParaRPr lang="tr-TR" dirty="0" smtClean="0">
              <a:ea typeface="Calibri" panose="020F0502020204030204" pitchFamily="34" charset="0"/>
            </a:endParaRPr>
          </a:p>
          <a:p>
            <a:pPr marL="0" indent="0" algn="just">
              <a:buNone/>
            </a:pPr>
            <a:r>
              <a:rPr lang="en-US" dirty="0" smtClean="0">
                <a:ea typeface="Calibri" panose="020F0502020204030204" pitchFamily="34" charset="0"/>
              </a:rPr>
              <a:t>“</a:t>
            </a:r>
            <a:r>
              <a:rPr lang="tr-TR" dirty="0" smtClean="0">
                <a:ea typeface="Calibri" panose="020F0502020204030204" pitchFamily="34" charset="0"/>
              </a:rPr>
              <a:t>Teşhis mesajı ara bellekte saklanmamıştır.</a:t>
            </a:r>
            <a:r>
              <a:rPr lang="en-US" dirty="0" smtClean="0">
                <a:ea typeface="Calibri" panose="020F0502020204030204" pitchFamily="34" charset="0"/>
              </a:rPr>
              <a:t>”</a:t>
            </a:r>
            <a:endParaRPr lang="tr-TR" dirty="0" smtClean="0">
              <a:ea typeface="Calibri" panose="020F0502020204030204" pitchFamily="34" charset="0"/>
            </a:endParaRPr>
          </a:p>
          <a:p>
            <a:pPr marL="0" indent="0" algn="just">
              <a:buNone/>
            </a:pPr>
            <a:r>
              <a:rPr lang="en-US" dirty="0" smtClean="0">
                <a:ea typeface="Calibri" panose="020F0502020204030204" pitchFamily="34" charset="0"/>
              </a:rPr>
              <a:t>“</a:t>
            </a:r>
            <a:r>
              <a:rPr lang="tr-TR" dirty="0" smtClean="0">
                <a:ea typeface="Calibri" panose="020F0502020204030204" pitchFamily="34" charset="0"/>
              </a:rPr>
              <a:t>Eğer teşhis mesajı ara bellekte saklanmış ise bu durumda tekrar gönderilir. </a:t>
            </a:r>
            <a:r>
              <a:rPr lang="en-US" dirty="0" smtClean="0">
                <a:ea typeface="Calibri" panose="020F0502020204030204" pitchFamily="34" charset="0"/>
              </a:rPr>
              <a:t>”</a:t>
            </a:r>
            <a:endParaRPr lang="tr-TR" dirty="0" smtClean="0">
              <a:ea typeface="Calibri" panose="020F0502020204030204" pitchFamily="34" charset="0"/>
            </a:endParaRPr>
          </a:p>
          <a:p>
            <a:pPr marL="0" indent="0">
              <a:buNone/>
            </a:pPr>
            <a:endParaRPr lang="tr-TR" dirty="0"/>
          </a:p>
        </p:txBody>
      </p:sp>
    </p:spTree>
    <p:extLst>
      <p:ext uri="{BB962C8B-B14F-4D97-AF65-F5344CB8AC3E}">
        <p14:creationId xmlns:p14="http://schemas.microsoft.com/office/powerpoint/2010/main" val="41337040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Sistem Özellikleri</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563821" y="1637731"/>
            <a:ext cx="10018713" cy="3504457"/>
          </a:xfrm>
        </p:spPr>
        <p:txBody>
          <a:bodyPr>
            <a:normAutofit/>
          </a:bodyPr>
          <a:lstStyle/>
          <a:p>
            <a:pPr marL="0" indent="0">
              <a:buNone/>
            </a:pPr>
            <a:endParaRPr lang="tr-TR" dirty="0" smtClean="0">
              <a:solidFill>
                <a:srgbClr val="C00000"/>
              </a:solidFill>
            </a:endParaRPr>
          </a:p>
          <a:p>
            <a:pPr marL="0" indent="0" algn="just">
              <a:buNone/>
            </a:pPr>
            <a:r>
              <a:rPr lang="tr-TR" dirty="0" smtClean="0">
                <a:solidFill>
                  <a:srgbClr val="C00000"/>
                </a:solidFill>
              </a:rPr>
              <a:t>Çözüm: </a:t>
            </a:r>
          </a:p>
          <a:p>
            <a:pPr marL="0" indent="0" algn="just">
              <a:buNone/>
            </a:pPr>
            <a:r>
              <a:rPr lang="tr-TR" dirty="0" smtClean="0"/>
              <a:t>Bu özelliklerin tutarlı olup olmadığının tespiti için, bunları öncelikle mantıksal gösterimlere çeviririz. </a:t>
            </a:r>
            <a:r>
              <a:rPr lang="tr-TR" i="1" dirty="0" smtClean="0"/>
              <a:t>p</a:t>
            </a:r>
            <a:r>
              <a:rPr lang="tr-TR" dirty="0" smtClean="0"/>
              <a:t> </a:t>
            </a:r>
            <a:r>
              <a:rPr lang="en-US" dirty="0" smtClean="0">
                <a:ea typeface="Calibri" panose="020F0502020204030204" pitchFamily="34" charset="0"/>
              </a:rPr>
              <a:t>“</a:t>
            </a:r>
            <a:r>
              <a:rPr lang="tr-TR" dirty="0" smtClean="0">
                <a:ea typeface="Calibri" panose="020F0502020204030204" pitchFamily="34" charset="0"/>
              </a:rPr>
              <a:t>Teşhis mesajı </a:t>
            </a:r>
            <a:r>
              <a:rPr lang="tr-TR" dirty="0">
                <a:ea typeface="Calibri" panose="020F0502020204030204" pitchFamily="34" charset="0"/>
              </a:rPr>
              <a:t>ara bellekte saklanmamıştır</a:t>
            </a:r>
            <a:r>
              <a:rPr lang="tr-TR" dirty="0" smtClean="0">
                <a:ea typeface="Calibri" panose="020F0502020204030204" pitchFamily="34" charset="0"/>
              </a:rPr>
              <a:t>.</a:t>
            </a:r>
            <a:r>
              <a:rPr lang="en-US" dirty="0" smtClean="0">
                <a:ea typeface="Calibri" panose="020F0502020204030204" pitchFamily="34" charset="0"/>
              </a:rPr>
              <a:t>”</a:t>
            </a:r>
            <a:r>
              <a:rPr lang="tr-TR" dirty="0" smtClean="0">
                <a:ea typeface="Calibri" panose="020F0502020204030204" pitchFamily="34" charset="0"/>
              </a:rPr>
              <a:t> ve </a:t>
            </a:r>
            <a:r>
              <a:rPr lang="tr-TR" i="1" dirty="0" smtClean="0">
                <a:ea typeface="Calibri" panose="020F0502020204030204" pitchFamily="34" charset="0"/>
              </a:rPr>
              <a:t>q</a:t>
            </a:r>
            <a:r>
              <a:rPr lang="tr-TR" dirty="0" smtClean="0">
                <a:ea typeface="Calibri" panose="020F0502020204030204" pitchFamily="34" charset="0"/>
              </a:rPr>
              <a:t> da </a:t>
            </a:r>
            <a:r>
              <a:rPr lang="en-US" dirty="0" smtClean="0">
                <a:ea typeface="Calibri" panose="020F0502020204030204" pitchFamily="34" charset="0"/>
              </a:rPr>
              <a:t>“</a:t>
            </a:r>
            <a:r>
              <a:rPr lang="tr-TR" dirty="0" smtClean="0">
                <a:ea typeface="Calibri" panose="020F0502020204030204" pitchFamily="34" charset="0"/>
              </a:rPr>
              <a:t>Teşhis mesajı </a:t>
            </a:r>
            <a:r>
              <a:rPr lang="tr-TR" dirty="0">
                <a:ea typeface="Calibri" panose="020F0502020204030204" pitchFamily="34" charset="0"/>
              </a:rPr>
              <a:t>tekrar gönderilmiştir.</a:t>
            </a:r>
            <a:r>
              <a:rPr lang="en-US" dirty="0" smtClean="0">
                <a:ea typeface="Calibri" panose="020F0502020204030204" pitchFamily="34" charset="0"/>
              </a:rPr>
              <a:t>”</a:t>
            </a:r>
            <a:r>
              <a:rPr lang="tr-TR" dirty="0" smtClean="0">
                <a:ea typeface="Calibri" panose="020F0502020204030204" pitchFamily="34" charset="0"/>
              </a:rPr>
              <a:t> ifadelerini gösteriyor olsun. Bu durumda belirtilen özellikler </a:t>
            </a:r>
            <a:r>
              <a:rPr lang="tr-TR" i="1" dirty="0" smtClean="0">
                <a:ea typeface="Calibri" panose="020F0502020204030204" pitchFamily="34" charset="0"/>
              </a:rPr>
              <a:t>p</a:t>
            </a:r>
            <a:r>
              <a:rPr lang="tr-TR" dirty="0" smtClean="0">
                <a:ea typeface="Calibri" panose="020F0502020204030204" pitchFamily="34" charset="0"/>
              </a:rPr>
              <a:t> ˅ </a:t>
            </a:r>
            <a:r>
              <a:rPr lang="tr-TR" i="1" dirty="0" smtClean="0">
                <a:ea typeface="Calibri" panose="020F0502020204030204" pitchFamily="34" charset="0"/>
              </a:rPr>
              <a:t>q</a:t>
            </a:r>
            <a:r>
              <a:rPr lang="tr-TR" dirty="0" smtClean="0">
                <a:ea typeface="Calibri" panose="020F0502020204030204" pitchFamily="34" charset="0"/>
              </a:rPr>
              <a:t>, ⌐</a:t>
            </a:r>
            <a:r>
              <a:rPr lang="tr-TR" i="1" dirty="0" smtClean="0">
                <a:ea typeface="Calibri" panose="020F0502020204030204" pitchFamily="34" charset="0"/>
              </a:rPr>
              <a:t>q</a:t>
            </a:r>
            <a:r>
              <a:rPr lang="tr-TR" dirty="0" smtClean="0">
                <a:ea typeface="Calibri" panose="020F0502020204030204" pitchFamily="34" charset="0"/>
              </a:rPr>
              <a:t> ve </a:t>
            </a:r>
            <a:r>
              <a:rPr lang="tr-TR" i="1" dirty="0" smtClean="0">
                <a:ea typeface="Calibri" panose="020F0502020204030204" pitchFamily="34" charset="0"/>
              </a:rPr>
              <a:t>p</a:t>
            </a:r>
            <a:r>
              <a:rPr lang="tr-TR" dirty="0" smtClean="0">
                <a:ea typeface="Calibri" panose="020F0502020204030204" pitchFamily="34" charset="0"/>
              </a:rPr>
              <a:t> </a:t>
            </a:r>
            <a:r>
              <a:rPr lang="tr-TR" dirty="0" smtClean="0">
                <a:ea typeface="Calibri" panose="020F0502020204030204" pitchFamily="34" charset="0"/>
                <a:sym typeface="Wingdings" panose="05000000000000000000" pitchFamily="2" charset="2"/>
              </a:rPr>
              <a:t> </a:t>
            </a:r>
            <a:r>
              <a:rPr lang="tr-TR" i="1" dirty="0" smtClean="0">
                <a:ea typeface="Calibri" panose="020F0502020204030204" pitchFamily="34" charset="0"/>
                <a:sym typeface="Wingdings" panose="05000000000000000000" pitchFamily="2" charset="2"/>
              </a:rPr>
              <a:t>q </a:t>
            </a:r>
            <a:r>
              <a:rPr lang="tr-TR" dirty="0" smtClean="0">
                <a:ea typeface="Calibri" panose="020F0502020204030204" pitchFamily="34" charset="0"/>
                <a:sym typeface="Wingdings" panose="05000000000000000000" pitchFamily="2" charset="2"/>
              </a:rPr>
              <a:t>olarak ifade edilebilir. </a:t>
            </a:r>
            <a:endParaRPr lang="tr-TR" dirty="0" smtClean="0">
              <a:ea typeface="Calibri" panose="020F0502020204030204" pitchFamily="34" charset="0"/>
            </a:endParaRPr>
          </a:p>
          <a:p>
            <a:pPr marL="0" indent="0">
              <a:buNone/>
            </a:pPr>
            <a:endParaRPr lang="tr-TR" dirty="0"/>
          </a:p>
        </p:txBody>
      </p:sp>
    </p:spTree>
    <p:extLst>
      <p:ext uri="{BB962C8B-B14F-4D97-AF65-F5344CB8AC3E}">
        <p14:creationId xmlns:p14="http://schemas.microsoft.com/office/powerpoint/2010/main" val="2501538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Amaç</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616832" y="1338470"/>
            <a:ext cx="10018713" cy="4505740"/>
          </a:xfrm>
        </p:spPr>
        <p:txBody>
          <a:bodyPr/>
          <a:lstStyle/>
          <a:p>
            <a:pPr algn="just">
              <a:buFont typeface="Wingdings" panose="05000000000000000000" pitchFamily="2" charset="2"/>
              <a:buChar char="Ø"/>
            </a:pPr>
            <a:r>
              <a:rPr lang="tr-TR" dirty="0"/>
              <a:t>Bu bölümde, doğru bir matematiksel muhakemenin nasıl yapılacağı ve bunu yapabilmek için gereken matematik açıklanacaktır</a:t>
            </a:r>
            <a:r>
              <a:rPr lang="tr-TR" dirty="0" smtClean="0"/>
              <a:t>. </a:t>
            </a:r>
            <a:endParaRPr lang="tr-TR" dirty="0"/>
          </a:p>
          <a:p>
            <a:pPr algn="just">
              <a:buFont typeface="Wingdings" panose="05000000000000000000" pitchFamily="2" charset="2"/>
              <a:buChar char="Ø"/>
            </a:pPr>
            <a:r>
              <a:rPr lang="tr-TR" dirty="0" smtClean="0"/>
              <a:t>Çok sayıda değişik problem türüne ait sonuçların ispatlanabilmesini sağlayan değişik ispat metotları geliştirilecektir. </a:t>
            </a:r>
          </a:p>
          <a:p>
            <a:pPr algn="just">
              <a:buFont typeface="Wingdings" panose="05000000000000000000" pitchFamily="2" charset="2"/>
              <a:buChar char="Ø"/>
            </a:pPr>
            <a:r>
              <a:rPr lang="tr-TR" dirty="0" smtClean="0"/>
              <a:t>Çok sayıda değişik ispat metodu geliştirdikten sonra, ispatların oluşturulmasına yönelik bir strateji tanıtılacaktır. </a:t>
            </a:r>
          </a:p>
          <a:p>
            <a:pPr algn="just">
              <a:buFont typeface="Wingdings" panose="05000000000000000000" pitchFamily="2" charset="2"/>
              <a:buChar char="Ø"/>
            </a:pPr>
            <a:r>
              <a:rPr lang="tr-TR" dirty="0" smtClean="0"/>
              <a:t>Tahmin kavramına giriş yapılıp, tahminleri araştırarak matematiksel çözüm geliştirmenin incelikleri açıklanacaktır.</a:t>
            </a:r>
            <a:endParaRPr lang="tr-TR" dirty="0"/>
          </a:p>
        </p:txBody>
      </p:sp>
    </p:spTree>
    <p:extLst>
      <p:ext uri="{BB962C8B-B14F-4D97-AF65-F5344CB8AC3E}">
        <p14:creationId xmlns:p14="http://schemas.microsoft.com/office/powerpoint/2010/main" val="400331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Sistem Özellikleri</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563821" y="1537252"/>
            <a:ext cx="10018713" cy="5042848"/>
          </a:xfrm>
        </p:spPr>
        <p:txBody>
          <a:bodyPr>
            <a:normAutofit/>
          </a:bodyPr>
          <a:lstStyle/>
          <a:p>
            <a:pPr marL="0" indent="0">
              <a:buNone/>
            </a:pPr>
            <a:endParaRPr lang="tr-TR" dirty="0" smtClean="0">
              <a:solidFill>
                <a:srgbClr val="C00000"/>
              </a:solidFill>
            </a:endParaRPr>
          </a:p>
          <a:p>
            <a:pPr marL="0" indent="0" algn="just">
              <a:buNone/>
            </a:pPr>
            <a:r>
              <a:rPr lang="tr-TR" dirty="0" smtClean="0">
                <a:solidFill>
                  <a:srgbClr val="C00000"/>
                </a:solidFill>
              </a:rPr>
              <a:t>Çözümün devamı: </a:t>
            </a:r>
          </a:p>
          <a:p>
            <a:pPr marL="0" indent="0" algn="just">
              <a:buNone/>
            </a:pPr>
            <a:r>
              <a:rPr lang="tr-TR" dirty="0" smtClean="0"/>
              <a:t>Bu üç özelliğin de doğru olmasını sağlayacak durum araştırıldığında, ikinci özellik yüzünden ⌐</a:t>
            </a:r>
            <a:r>
              <a:rPr lang="tr-TR" i="1" dirty="0" smtClean="0"/>
              <a:t>p</a:t>
            </a:r>
            <a:r>
              <a:rPr lang="tr-TR" dirty="0" smtClean="0"/>
              <a:t>’nin</a:t>
            </a:r>
            <a:r>
              <a:rPr lang="tr-TR" i="1" dirty="0"/>
              <a:t> </a:t>
            </a:r>
            <a:r>
              <a:rPr lang="tr-TR" dirty="0"/>
              <a:t>doğru olabilmesi için </a:t>
            </a:r>
            <a:r>
              <a:rPr lang="tr-TR" i="1" dirty="0"/>
              <a:t>p’</a:t>
            </a:r>
            <a:r>
              <a:rPr lang="tr-TR" dirty="0"/>
              <a:t>nin yanlış olması </a:t>
            </a:r>
            <a:r>
              <a:rPr lang="tr-TR" dirty="0" smtClean="0"/>
              <a:t>gereke­cektir. </a:t>
            </a:r>
            <a:r>
              <a:rPr lang="tr-TR" i="1" dirty="0"/>
              <a:t>p</a:t>
            </a:r>
            <a:r>
              <a:rPr lang="tr-TR" dirty="0"/>
              <a:t> yanlış olduğunda </a:t>
            </a:r>
            <a:r>
              <a:rPr lang="tr-TR" i="1" dirty="0"/>
              <a:t>p</a:t>
            </a:r>
            <a:r>
              <a:rPr lang="tr-TR" dirty="0"/>
              <a:t> </a:t>
            </a:r>
            <a:r>
              <a:rPr lang="tr-TR" dirty="0">
                <a:ea typeface="Calibri" panose="020F0502020204030204" pitchFamily="34" charset="0"/>
              </a:rPr>
              <a:t>˅</a:t>
            </a:r>
            <a:r>
              <a:rPr lang="tr-TR" dirty="0" smtClean="0"/>
              <a:t> </a:t>
            </a:r>
            <a:r>
              <a:rPr lang="tr-TR" i="1" dirty="0" err="1"/>
              <a:t>q</a:t>
            </a:r>
            <a:r>
              <a:rPr lang="tr-TR" dirty="0" err="1"/>
              <a:t>’nun</a:t>
            </a:r>
            <a:r>
              <a:rPr lang="tr-TR" dirty="0"/>
              <a:t> doğru olabilmesi için </a:t>
            </a:r>
            <a:r>
              <a:rPr lang="tr-TR" i="1" dirty="0" err="1"/>
              <a:t>q</a:t>
            </a:r>
            <a:r>
              <a:rPr lang="tr-TR" dirty="0" err="1"/>
              <a:t>’nun</a:t>
            </a:r>
            <a:r>
              <a:rPr lang="tr-TR" dirty="0"/>
              <a:t> doğru olması gerekmektedir. </a:t>
            </a:r>
            <a:r>
              <a:rPr lang="tr-TR" i="1" dirty="0"/>
              <a:t>p</a:t>
            </a:r>
            <a:r>
              <a:rPr lang="tr-TR" dirty="0"/>
              <a:t> yanlış ve </a:t>
            </a:r>
            <a:r>
              <a:rPr lang="tr-TR" i="1" dirty="0"/>
              <a:t>q</a:t>
            </a:r>
            <a:r>
              <a:rPr lang="tr-TR" dirty="0"/>
              <a:t> doğru iken </a:t>
            </a:r>
            <a:r>
              <a:rPr lang="tr-TR" i="1" dirty="0" smtClean="0"/>
              <a:t>p </a:t>
            </a:r>
            <a:r>
              <a:rPr lang="tr-TR" dirty="0" smtClean="0">
                <a:sym typeface="Wingdings" panose="05000000000000000000" pitchFamily="2" charset="2"/>
              </a:rPr>
              <a:t> </a:t>
            </a:r>
            <a:r>
              <a:rPr lang="tr-TR" i="1" dirty="0" smtClean="0"/>
              <a:t>q</a:t>
            </a:r>
            <a:r>
              <a:rPr lang="tr-TR" dirty="0" smtClean="0"/>
              <a:t> </a:t>
            </a:r>
            <a:r>
              <a:rPr lang="tr-TR" dirty="0"/>
              <a:t>ifadesi doğru olacağından, tüm özellikleri doğru yapabilen, yani özelliklerin tutarlı olmasını sağlayan değerlerin </a:t>
            </a:r>
            <a:r>
              <a:rPr lang="tr-TR" i="1" dirty="0"/>
              <a:t>p</a:t>
            </a:r>
            <a:r>
              <a:rPr lang="tr-TR" dirty="0"/>
              <a:t> yanlış ve </a:t>
            </a:r>
            <a:r>
              <a:rPr lang="tr-TR" i="1" dirty="0"/>
              <a:t>q</a:t>
            </a:r>
            <a:r>
              <a:rPr lang="tr-TR" dirty="0"/>
              <a:t> doğru olarak seçilmesi gerektiği sonucuna ulaşabiliriz. Aynı sonuca </a:t>
            </a:r>
            <a:r>
              <a:rPr lang="tr-TR" i="1" dirty="0"/>
              <a:t>p ve q</a:t>
            </a:r>
            <a:r>
              <a:rPr lang="tr-TR" dirty="0"/>
              <a:t> değerlerinin yer aldığı bir doğruluk tablosunu incele­yerek de ulaşabilirdik. </a:t>
            </a:r>
            <a:endParaRPr lang="tr-TR" i="1" dirty="0" smtClean="0">
              <a:ea typeface="Calibri" panose="020F0502020204030204" pitchFamily="34" charset="0"/>
            </a:endParaRPr>
          </a:p>
          <a:p>
            <a:pPr marL="0" indent="0">
              <a:buNone/>
            </a:pPr>
            <a:r>
              <a:rPr lang="tr-TR" dirty="0" smtClean="0"/>
              <a:t> </a:t>
            </a:r>
            <a:endParaRPr lang="tr-TR" dirty="0"/>
          </a:p>
        </p:txBody>
      </p:sp>
    </p:spTree>
    <p:extLst>
      <p:ext uri="{BB962C8B-B14F-4D97-AF65-F5344CB8AC3E}">
        <p14:creationId xmlns:p14="http://schemas.microsoft.com/office/powerpoint/2010/main" val="27848430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Sistem Özellikleri</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484309" y="1828800"/>
            <a:ext cx="10018713" cy="4708478"/>
          </a:xfrm>
        </p:spPr>
        <p:txBody>
          <a:bodyPr>
            <a:normAutofit lnSpcReduction="10000"/>
          </a:bodyPr>
          <a:lstStyle/>
          <a:p>
            <a:pPr marL="0" indent="0">
              <a:buNone/>
            </a:pPr>
            <a:endParaRPr lang="tr-TR" dirty="0" smtClean="0">
              <a:solidFill>
                <a:srgbClr val="C00000"/>
              </a:solidFill>
            </a:endParaRPr>
          </a:p>
          <a:p>
            <a:pPr marL="0" indent="0" algn="just">
              <a:buNone/>
            </a:pPr>
            <a:r>
              <a:rPr lang="tr-TR" dirty="0" smtClean="0">
                <a:solidFill>
                  <a:srgbClr val="C00000"/>
                </a:solidFill>
              </a:rPr>
              <a:t>Örnek: </a:t>
            </a:r>
          </a:p>
          <a:p>
            <a:pPr marL="0" indent="0" algn="just">
              <a:buNone/>
            </a:pPr>
            <a:r>
              <a:rPr lang="tr-TR" dirty="0" smtClean="0"/>
              <a:t>Önceki örnekte verilen </a:t>
            </a:r>
            <a:r>
              <a:rPr lang="tr-TR" dirty="0"/>
              <a:t>sistem özelliklerine “Teşhis mesajı tekrar gönderilmemiştir.” özelliği eklen­diği takdirde sistem tutarlı olmaya devam eder mi</a:t>
            </a:r>
            <a:r>
              <a:rPr lang="tr-TR" dirty="0" smtClean="0"/>
              <a:t>?</a:t>
            </a:r>
          </a:p>
          <a:p>
            <a:pPr marL="0" indent="0" algn="just">
              <a:buNone/>
            </a:pPr>
            <a:r>
              <a:rPr lang="tr-TR" dirty="0" smtClean="0">
                <a:solidFill>
                  <a:srgbClr val="C00000"/>
                </a:solidFill>
              </a:rPr>
              <a:t>Çözüm:</a:t>
            </a:r>
          </a:p>
          <a:p>
            <a:pPr marL="0" indent="0" algn="just">
              <a:buNone/>
            </a:pPr>
            <a:r>
              <a:rPr lang="tr-TR" dirty="0" smtClean="0"/>
              <a:t>Önceki örnekteki </a:t>
            </a:r>
            <a:r>
              <a:rPr lang="tr-TR" dirty="0"/>
              <a:t>gibi bir mantıksal akıl yürütme işlemi yapıldığında, bu örnekten gelen üç özelliğin de aynı anda doğru olabildiği durum için </a:t>
            </a:r>
            <a:r>
              <a:rPr lang="tr-TR" i="1" dirty="0"/>
              <a:t>p</a:t>
            </a:r>
            <a:r>
              <a:rPr lang="tr-TR" dirty="0"/>
              <a:t>’nin yanlış, </a:t>
            </a:r>
            <a:r>
              <a:rPr lang="tr-TR" i="1" dirty="0" err="1"/>
              <a:t>q</a:t>
            </a:r>
            <a:r>
              <a:rPr lang="tr-TR" dirty="0" err="1"/>
              <a:t>’nun</a:t>
            </a:r>
            <a:r>
              <a:rPr lang="tr-TR" dirty="0"/>
              <a:t> doğru olması gerektiğini görmüştük. Fakat, eklenen yeni özellik </a:t>
            </a:r>
            <a:r>
              <a:rPr lang="tr-TR" i="1" dirty="0" smtClean="0"/>
              <a:t>⌐q</a:t>
            </a:r>
            <a:r>
              <a:rPr lang="tr-TR" dirty="0" smtClean="0"/>
              <a:t> </a:t>
            </a:r>
            <a:r>
              <a:rPr lang="tr-TR" dirty="0"/>
              <a:t>olarak ifade edildiğinden, bu ifade </a:t>
            </a:r>
            <a:r>
              <a:rPr lang="tr-TR" i="1" dirty="0"/>
              <a:t>q</a:t>
            </a:r>
            <a:r>
              <a:rPr lang="tr-TR" dirty="0"/>
              <a:t> doğra olduğun­da yanlış olacaktır. Dolayısıyla, bu dört özellik bir arada olduğunda tutarsızdır. </a:t>
            </a:r>
          </a:p>
        </p:txBody>
      </p:sp>
    </p:spTree>
    <p:extLst>
      <p:ext uri="{BB962C8B-B14F-4D97-AF65-F5344CB8AC3E}">
        <p14:creationId xmlns:p14="http://schemas.microsoft.com/office/powerpoint/2010/main" val="1184800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Önermeli Mantık Uygulamaları – </a:t>
            </a:r>
            <a:r>
              <a:rPr lang="en-US" dirty="0">
                <a:solidFill>
                  <a:srgbClr val="002060"/>
                </a:solidFill>
              </a:rPr>
              <a:t>Boole </a:t>
            </a:r>
            <a:r>
              <a:rPr lang="tr-TR" dirty="0">
                <a:solidFill>
                  <a:srgbClr val="002060"/>
                </a:solidFill>
              </a:rPr>
              <a:t>Aramaları</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484309" y="1828800"/>
            <a:ext cx="10018713" cy="4708478"/>
          </a:xfrm>
        </p:spPr>
        <p:txBody>
          <a:bodyPr>
            <a:normAutofit lnSpcReduction="10000"/>
          </a:bodyPr>
          <a:lstStyle/>
          <a:p>
            <a:pPr marL="0" indent="0" algn="just">
              <a:buNone/>
            </a:pPr>
            <a:endParaRPr lang="tr-TR" dirty="0" smtClean="0"/>
          </a:p>
          <a:p>
            <a:pPr marL="0" indent="0" algn="just">
              <a:buNone/>
            </a:pPr>
            <a:r>
              <a:rPr lang="tr-TR" dirty="0" smtClean="0"/>
              <a:t>Mantıksal </a:t>
            </a:r>
            <a:r>
              <a:rPr lang="tr-TR" dirty="0"/>
              <a:t>bağlayıcılar </a:t>
            </a:r>
            <a:r>
              <a:rPr lang="en-US" dirty="0"/>
              <a:t>Web </a:t>
            </a:r>
            <a:r>
              <a:rPr lang="tr-TR" dirty="0"/>
              <a:t>sayfalarının endeksleri gibi büyük miktarlardaki veriler kapsayan bilgi depolarında arama yapmak için sıklıkla kullanılırlar. Bu aramalar önermeli mantıkta yer alan teknikler içerdiği için, bunlara </a:t>
            </a:r>
            <a:r>
              <a:rPr lang="en-US" b="1" dirty="0">
                <a:solidFill>
                  <a:srgbClr val="C00000"/>
                </a:solidFill>
              </a:rPr>
              <a:t>Boole </a:t>
            </a:r>
            <a:r>
              <a:rPr lang="tr-TR" b="1" dirty="0">
                <a:solidFill>
                  <a:srgbClr val="C00000"/>
                </a:solidFill>
              </a:rPr>
              <a:t>aramaları </a:t>
            </a:r>
            <a:r>
              <a:rPr lang="tr-TR" dirty="0"/>
              <a:t>adı verilmiştir</a:t>
            </a:r>
            <a:r>
              <a:rPr lang="tr-TR" dirty="0" smtClean="0"/>
              <a:t>.</a:t>
            </a:r>
          </a:p>
          <a:p>
            <a:pPr marL="0" indent="0" algn="just">
              <a:buNone/>
            </a:pPr>
            <a:r>
              <a:rPr lang="en-US" dirty="0"/>
              <a:t>Boole </a:t>
            </a:r>
            <a:r>
              <a:rPr lang="tr-TR" dirty="0"/>
              <a:t>aramalarında </a:t>
            </a:r>
            <a:r>
              <a:rPr lang="tr-TR" dirty="0">
                <a:solidFill>
                  <a:srgbClr val="C00000"/>
                </a:solidFill>
              </a:rPr>
              <a:t>VE</a:t>
            </a:r>
            <a:r>
              <a:rPr lang="tr-TR" dirty="0"/>
              <a:t> bağlacı, aranan iki terime ait kayıtları birbirleri ile eşleştirmek ama­cıyla, </a:t>
            </a:r>
            <a:r>
              <a:rPr lang="tr-TR" dirty="0">
                <a:solidFill>
                  <a:srgbClr val="C00000"/>
                </a:solidFill>
              </a:rPr>
              <a:t>VEYA</a:t>
            </a:r>
            <a:r>
              <a:rPr lang="tr-TR" dirty="0"/>
              <a:t> bağlacı aranan terimlerden biri veya ikisini eşleştirmek amacıyla, </a:t>
            </a:r>
            <a:r>
              <a:rPr lang="tr-TR" dirty="0">
                <a:solidFill>
                  <a:srgbClr val="C00000"/>
                </a:solidFill>
              </a:rPr>
              <a:t>DEĞİL</a:t>
            </a:r>
            <a:r>
              <a:rPr lang="tr-TR" dirty="0"/>
              <a:t> (bazen VE DEĞİL olarak da yazılabilir) bağlacı da istenen bir terim haricindeki kayıtları elde etmek amacıyla kullanılmaktadır. </a:t>
            </a:r>
            <a:r>
              <a:rPr lang="en-US" dirty="0"/>
              <a:t>Boole </a:t>
            </a:r>
            <a:r>
              <a:rPr lang="tr-TR" dirty="0"/>
              <a:t>aramalarının istenen kayıtları oluşturabilmesi için mantıksal bağlayıcıların nasıl kullanıldığının dikkatli bir şekilde planlanması gerekmektedir. </a:t>
            </a:r>
            <a:endParaRPr lang="tr-TR" dirty="0" smtClean="0"/>
          </a:p>
          <a:p>
            <a:pPr marL="0" indent="0" algn="just">
              <a:buNone/>
            </a:pPr>
            <a:endParaRPr lang="tr-TR" dirty="0"/>
          </a:p>
        </p:txBody>
      </p:sp>
    </p:spTree>
    <p:extLst>
      <p:ext uri="{BB962C8B-B14F-4D97-AF65-F5344CB8AC3E}">
        <p14:creationId xmlns:p14="http://schemas.microsoft.com/office/powerpoint/2010/main" val="18133848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a:t>
            </a:r>
            <a:r>
              <a:rPr lang="en-US" dirty="0">
                <a:solidFill>
                  <a:srgbClr val="002060"/>
                </a:solidFill>
              </a:rPr>
              <a:t>Boole </a:t>
            </a:r>
            <a:r>
              <a:rPr lang="tr-TR" dirty="0">
                <a:solidFill>
                  <a:srgbClr val="002060"/>
                </a:solidFill>
              </a:rPr>
              <a:t>Aramaları</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484309" y="1828800"/>
            <a:ext cx="10018713" cy="4476466"/>
          </a:xfrm>
        </p:spPr>
        <p:txBody>
          <a:bodyPr>
            <a:normAutofit/>
          </a:bodyPr>
          <a:lstStyle/>
          <a:p>
            <a:pPr marL="0" indent="0" algn="just">
              <a:buNone/>
            </a:pPr>
            <a:r>
              <a:rPr lang="tr-TR" dirty="0" smtClean="0">
                <a:solidFill>
                  <a:srgbClr val="C00000"/>
                </a:solidFill>
              </a:rPr>
              <a:t>Örnek: </a:t>
            </a:r>
          </a:p>
          <a:p>
            <a:pPr marL="0" indent="0" algn="just">
              <a:buNone/>
            </a:pPr>
            <a:r>
              <a:rPr lang="en-US" b="1" dirty="0"/>
              <a:t>Web </a:t>
            </a:r>
            <a:r>
              <a:rPr lang="tr-TR" b="1" dirty="0"/>
              <a:t>Sayfası Aranması </a:t>
            </a:r>
            <a:r>
              <a:rPr lang="tr-TR" dirty="0"/>
              <a:t>Birçok </a:t>
            </a:r>
            <a:r>
              <a:rPr lang="en-US" dirty="0"/>
              <a:t>Web </a:t>
            </a:r>
            <a:r>
              <a:rPr lang="tr-TR" dirty="0"/>
              <a:t>arama motorları istenilen konulardaki </a:t>
            </a:r>
            <a:r>
              <a:rPr lang="en-US" dirty="0"/>
              <a:t>Web </a:t>
            </a:r>
            <a:r>
              <a:rPr lang="tr-TR" dirty="0"/>
              <a:t>sayfalarını bulmaya yardımcı olmak için </a:t>
            </a:r>
            <a:r>
              <a:rPr lang="en-US" dirty="0"/>
              <a:t>Boole </a:t>
            </a:r>
            <a:r>
              <a:rPr lang="tr-TR" dirty="0"/>
              <a:t>arama tekniklerini desteklemektedir. Örneğin, </a:t>
            </a:r>
            <a:r>
              <a:rPr lang="en-US" dirty="0"/>
              <a:t>New Mexi­co </a:t>
            </a:r>
            <a:r>
              <a:rPr lang="tr-TR" dirty="0"/>
              <a:t>eyaletindeki üniversiteler hakkındaki </a:t>
            </a:r>
            <a:r>
              <a:rPr lang="en-US" dirty="0"/>
              <a:t>Web </a:t>
            </a:r>
            <a:r>
              <a:rPr lang="tr-TR" dirty="0"/>
              <a:t>sayfalarını bulmak için </a:t>
            </a:r>
            <a:r>
              <a:rPr lang="en-US" dirty="0"/>
              <a:t>NEW </a:t>
            </a:r>
            <a:r>
              <a:rPr lang="tr-TR" dirty="0"/>
              <a:t>VE </a:t>
            </a:r>
            <a:r>
              <a:rPr lang="en-US" dirty="0"/>
              <a:t>MEXICO </a:t>
            </a:r>
            <a:r>
              <a:rPr lang="tr-TR" dirty="0"/>
              <a:t>VE </a:t>
            </a:r>
            <a:r>
              <a:rPr lang="en-US" dirty="0"/>
              <a:t>UNIVERSITIES </a:t>
            </a:r>
            <a:r>
              <a:rPr lang="tr-TR" dirty="0"/>
              <a:t>şeklinde bir </a:t>
            </a:r>
            <a:r>
              <a:rPr lang="en-US" dirty="0"/>
              <a:t>Boole </a:t>
            </a:r>
            <a:r>
              <a:rPr lang="tr-TR" dirty="0"/>
              <a:t>araması gerçekleştirebiliriz. Bu aramanın sonuçları </a:t>
            </a:r>
            <a:r>
              <a:rPr lang="en-US" dirty="0"/>
              <a:t>NEW, MEXICO </a:t>
            </a:r>
            <a:r>
              <a:rPr lang="tr-TR" dirty="0"/>
              <a:t>ve </a:t>
            </a:r>
            <a:r>
              <a:rPr lang="en-US" dirty="0"/>
              <a:t>UNIVERSITIES </a:t>
            </a:r>
            <a:r>
              <a:rPr lang="tr-TR" dirty="0"/>
              <a:t>kelimelerinin hepsini içeren sayfaları verecektir. Bu istediğimiz tüm sayfaların yanı sıra Meksika’da yer alan yeni üniversiteler ile ilgili sayfalar gibi diğer başka sayfaları da getirecektir.</a:t>
            </a:r>
          </a:p>
        </p:txBody>
      </p:sp>
    </p:spTree>
    <p:extLst>
      <p:ext uri="{BB962C8B-B14F-4D97-AF65-F5344CB8AC3E}">
        <p14:creationId xmlns:p14="http://schemas.microsoft.com/office/powerpoint/2010/main" val="17511826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a:t>
            </a:r>
            <a:r>
              <a:rPr lang="en-US" dirty="0">
                <a:solidFill>
                  <a:srgbClr val="002060"/>
                </a:solidFill>
              </a:rPr>
              <a:t>Boole </a:t>
            </a:r>
            <a:r>
              <a:rPr lang="tr-TR" dirty="0">
                <a:solidFill>
                  <a:srgbClr val="002060"/>
                </a:solidFill>
              </a:rPr>
              <a:t>Aramaları</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484309" y="1828800"/>
            <a:ext cx="10018713" cy="4476466"/>
          </a:xfrm>
        </p:spPr>
        <p:txBody>
          <a:bodyPr>
            <a:normAutofit fontScale="92500"/>
          </a:bodyPr>
          <a:lstStyle/>
          <a:p>
            <a:pPr marL="0" indent="0" algn="just">
              <a:buNone/>
            </a:pPr>
            <a:r>
              <a:rPr lang="tr-TR" dirty="0" smtClean="0">
                <a:solidFill>
                  <a:srgbClr val="C00000"/>
                </a:solidFill>
              </a:rPr>
              <a:t>Örnek: </a:t>
            </a:r>
          </a:p>
          <a:p>
            <a:pPr marL="0" indent="0" algn="just">
              <a:buNone/>
            </a:pPr>
            <a:r>
              <a:rPr lang="tr-TR" dirty="0"/>
              <a:t>(Google’da, ve diğer birçok arama motorunda, “AND” kelimesini kul­lanmaya gerek yoktur, çünkü doğal olarak tüm arama terimleri aramaya dahil edilmiştir</a:t>
            </a:r>
            <a:r>
              <a:rPr lang="tr-TR" dirty="0" smtClean="0"/>
              <a:t>.) </a:t>
            </a:r>
            <a:r>
              <a:rPr lang="tr-TR" dirty="0"/>
              <a:t>Buna benzer şekilde, </a:t>
            </a:r>
            <a:r>
              <a:rPr lang="en-US" dirty="0"/>
              <a:t>New Mexico </a:t>
            </a:r>
            <a:r>
              <a:rPr lang="tr-TR" dirty="0"/>
              <a:t>ve </a:t>
            </a:r>
            <a:r>
              <a:rPr lang="en-US" dirty="0"/>
              <a:t>Arizona </a:t>
            </a:r>
            <a:r>
              <a:rPr lang="tr-TR" dirty="0"/>
              <a:t>eyaletlerindeki üniversiteler </a:t>
            </a:r>
            <a:r>
              <a:rPr lang="tr-TR" dirty="0" smtClean="0"/>
              <a:t>hakkındaki </a:t>
            </a:r>
            <a:r>
              <a:rPr lang="es-ES" dirty="0"/>
              <a:t>Web </a:t>
            </a:r>
            <a:r>
              <a:rPr lang="tr-TR" dirty="0"/>
              <a:t>say­falarını bulmak için </a:t>
            </a:r>
            <a:r>
              <a:rPr lang="es-ES" dirty="0"/>
              <a:t>(NEW </a:t>
            </a:r>
            <a:r>
              <a:rPr lang="tr-TR" dirty="0"/>
              <a:t>VE </a:t>
            </a:r>
            <a:r>
              <a:rPr lang="en-US" dirty="0"/>
              <a:t>MEXICO </a:t>
            </a:r>
            <a:r>
              <a:rPr lang="tr-TR" i="1" dirty="0"/>
              <a:t>VEYA</a:t>
            </a:r>
            <a:r>
              <a:rPr lang="tr-TR" dirty="0"/>
              <a:t> </a:t>
            </a:r>
            <a:r>
              <a:rPr lang="en-US" dirty="0"/>
              <a:t>ARIZONA) </a:t>
            </a:r>
            <a:r>
              <a:rPr lang="tr-TR" dirty="0"/>
              <a:t>VE </a:t>
            </a:r>
            <a:r>
              <a:rPr lang="en-US" dirty="0"/>
              <a:t>UNIVERSITIES </a:t>
            </a:r>
            <a:r>
              <a:rPr lang="tr-TR" dirty="0"/>
              <a:t>şeklinde bir </a:t>
            </a:r>
            <a:r>
              <a:rPr lang="en-US" dirty="0"/>
              <a:t>Bo­ole </a:t>
            </a:r>
            <a:r>
              <a:rPr lang="tr-TR" dirty="0"/>
              <a:t>araması gerçekleştirebiliriz. </a:t>
            </a:r>
            <a:r>
              <a:rPr lang="tr-TR" i="1" dirty="0"/>
              <a:t>(Uyarı:</a:t>
            </a:r>
            <a:r>
              <a:rPr lang="tr-TR" dirty="0"/>
              <a:t> Burada ve bağlacı </a:t>
            </a:r>
            <a:r>
              <a:rPr lang="tr-TR" i="1" dirty="0"/>
              <a:t>VEYA</a:t>
            </a:r>
            <a:r>
              <a:rPr lang="tr-TR" dirty="0"/>
              <a:t> bağlacına göre önceliklidir. Ayrıca, Google’da bu arama için kullanılan terimler </a:t>
            </a:r>
            <a:r>
              <a:rPr lang="en-US" dirty="0"/>
              <a:t>NEW MEXICO </a:t>
            </a:r>
            <a:r>
              <a:rPr lang="tr-TR" i="1" dirty="0"/>
              <a:t>VEYA</a:t>
            </a:r>
            <a:r>
              <a:rPr lang="tr-TR" dirty="0"/>
              <a:t> </a:t>
            </a:r>
            <a:r>
              <a:rPr lang="en-US" dirty="0"/>
              <a:t>ARIZONA </a:t>
            </a:r>
            <a:r>
              <a:rPr lang="tr-TR" dirty="0"/>
              <a:t>şeklinde olmaktadır.) Bu aramanın sonucunda içinde </a:t>
            </a:r>
            <a:r>
              <a:rPr lang="en-US" dirty="0"/>
              <a:t>UNIVERSITIES </a:t>
            </a:r>
            <a:r>
              <a:rPr lang="tr-TR" dirty="0"/>
              <a:t>olan </a:t>
            </a:r>
            <a:r>
              <a:rPr lang="es-ES" dirty="0"/>
              <a:t>ve NEW </a:t>
            </a:r>
            <a:r>
              <a:rPr lang="tr-TR" dirty="0"/>
              <a:t>ve </a:t>
            </a:r>
            <a:r>
              <a:rPr lang="en-US" dirty="0"/>
              <a:t>MEXICO ’nun </a:t>
            </a:r>
            <a:r>
              <a:rPr lang="tr-TR" dirty="0"/>
              <a:t>ikisinin de bulun­duğu veya </a:t>
            </a:r>
            <a:r>
              <a:rPr lang="en-US" dirty="0"/>
              <a:t>ARIZONA </a:t>
            </a:r>
            <a:r>
              <a:rPr lang="tr-TR" dirty="0"/>
              <a:t>kelimesinin bulunduğu tüm </a:t>
            </a:r>
            <a:r>
              <a:rPr lang="es-ES" dirty="0"/>
              <a:t>web </a:t>
            </a:r>
            <a:r>
              <a:rPr lang="tr-TR" dirty="0"/>
              <a:t>sayfaları elde edilecektir. Aynı şekilde, ilgili sayfalardan başka sayfalar da gösterilecektir. </a:t>
            </a:r>
          </a:p>
        </p:txBody>
      </p:sp>
    </p:spTree>
    <p:extLst>
      <p:ext uri="{BB962C8B-B14F-4D97-AF65-F5344CB8AC3E}">
        <p14:creationId xmlns:p14="http://schemas.microsoft.com/office/powerpoint/2010/main" val="17308734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a:t>
            </a:r>
            <a:r>
              <a:rPr lang="en-US" dirty="0">
                <a:solidFill>
                  <a:srgbClr val="002060"/>
                </a:solidFill>
              </a:rPr>
              <a:t>Boole </a:t>
            </a:r>
            <a:r>
              <a:rPr lang="tr-TR" dirty="0">
                <a:solidFill>
                  <a:srgbClr val="002060"/>
                </a:solidFill>
              </a:rPr>
              <a:t>Aramaları</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484309" y="1828800"/>
            <a:ext cx="10018713" cy="4476466"/>
          </a:xfrm>
        </p:spPr>
        <p:txBody>
          <a:bodyPr>
            <a:normAutofit lnSpcReduction="10000"/>
          </a:bodyPr>
          <a:lstStyle/>
          <a:p>
            <a:pPr marL="0" indent="0" algn="just">
              <a:buNone/>
            </a:pPr>
            <a:r>
              <a:rPr lang="tr-TR" dirty="0" smtClean="0">
                <a:solidFill>
                  <a:srgbClr val="C00000"/>
                </a:solidFill>
              </a:rPr>
              <a:t>Örnek: </a:t>
            </a:r>
          </a:p>
          <a:p>
            <a:pPr marL="0" indent="0" algn="just">
              <a:buNone/>
            </a:pPr>
            <a:r>
              <a:rPr lang="tr-TR" dirty="0"/>
              <a:t>Son olarak, Meksika’daki üniversiteler (fakat </a:t>
            </a:r>
            <a:r>
              <a:rPr lang="en-US" dirty="0"/>
              <a:t>New </a:t>
            </a:r>
            <a:r>
              <a:rPr lang="en-US" dirty="0" err="1"/>
              <a:t>Mexico’dakiler</a:t>
            </a:r>
            <a:r>
              <a:rPr lang="en-US" dirty="0"/>
              <a:t> </a:t>
            </a:r>
            <a:r>
              <a:rPr lang="tr-TR" dirty="0"/>
              <a:t>değil) hakkımdaki </a:t>
            </a:r>
            <a:r>
              <a:rPr lang="es-ES" dirty="0"/>
              <a:t>Web </a:t>
            </a:r>
            <a:r>
              <a:rPr lang="tr-TR" dirty="0"/>
              <a:t>sayfalarını bulmak için önce </a:t>
            </a:r>
            <a:r>
              <a:rPr lang="es-ES" dirty="0"/>
              <a:t>MEXICO </a:t>
            </a:r>
            <a:r>
              <a:rPr lang="tr-TR" dirty="0"/>
              <a:t>VE </a:t>
            </a:r>
            <a:r>
              <a:rPr lang="en-US" dirty="0"/>
              <a:t>UNIVERSITIES </a:t>
            </a:r>
            <a:r>
              <a:rPr lang="tr-TR" dirty="0"/>
              <a:t>şeklinde bir </a:t>
            </a:r>
            <a:r>
              <a:rPr lang="en-US" dirty="0"/>
              <a:t>Boole </a:t>
            </a:r>
            <a:r>
              <a:rPr lang="tr-TR" dirty="0"/>
              <a:t>araması gerçekleştirebiliriz, fakat elde ettiğimiz sonuçlar </a:t>
            </a:r>
            <a:r>
              <a:rPr lang="en-US" dirty="0"/>
              <a:t>New </a:t>
            </a:r>
            <a:r>
              <a:rPr lang="en-US" dirty="0" err="1"/>
              <a:t>Mexico’daki</a:t>
            </a:r>
            <a:r>
              <a:rPr lang="en-US" dirty="0"/>
              <a:t> </a:t>
            </a:r>
            <a:r>
              <a:rPr lang="tr-TR" dirty="0"/>
              <a:t>üni­versiteleri de içereceği için </a:t>
            </a:r>
            <a:r>
              <a:rPr lang="en-US" dirty="0"/>
              <a:t>(MEXICO </a:t>
            </a:r>
            <a:r>
              <a:rPr lang="tr-TR" dirty="0"/>
              <a:t>VE </a:t>
            </a:r>
            <a:r>
              <a:rPr lang="en-US" dirty="0"/>
              <a:t>UNIVERSITIES) </a:t>
            </a:r>
            <a:r>
              <a:rPr lang="tr-TR" i="1" dirty="0"/>
              <a:t>DEĞİL</a:t>
            </a:r>
            <a:r>
              <a:rPr lang="tr-TR" dirty="0"/>
              <a:t> </a:t>
            </a:r>
            <a:r>
              <a:rPr lang="en-US" dirty="0"/>
              <a:t>NEW Boole </a:t>
            </a:r>
            <a:r>
              <a:rPr lang="tr-TR" dirty="0"/>
              <a:t>araması daha iyi bir sonuç verecektir. Bu aramanın sonuçları hem </a:t>
            </a:r>
            <a:r>
              <a:rPr lang="en-US" dirty="0"/>
              <a:t>MEXICO </a:t>
            </a:r>
            <a:r>
              <a:rPr lang="tr-TR" dirty="0"/>
              <a:t>hem de </a:t>
            </a:r>
            <a:r>
              <a:rPr lang="en-US" dirty="0"/>
              <a:t>UNIVERSITIES </a:t>
            </a:r>
            <a:r>
              <a:rPr lang="tr-TR" dirty="0"/>
              <a:t>kelimelerinin birlikte yer aldığı fakat </a:t>
            </a:r>
            <a:r>
              <a:rPr lang="en-US" dirty="0"/>
              <a:t>NEW </a:t>
            </a:r>
            <a:r>
              <a:rPr lang="tr-TR" dirty="0"/>
              <a:t>kelimesinin yer almadığı sayfaları bize getirecektir. (Google’da, ve diğer birçok arama motorunda, “DEĞİL” kelimesi eksi işareti “-“ile değiştirilmiştir. Google’da, son arama için kullanılan terimler </a:t>
            </a:r>
            <a:r>
              <a:rPr lang="en-US" dirty="0"/>
              <a:t>MEXICO UNIVERSITIES -NEW </a:t>
            </a:r>
            <a:r>
              <a:rPr lang="tr-TR" dirty="0"/>
              <a:t>şeklinde ifade edilebilir.) </a:t>
            </a:r>
          </a:p>
        </p:txBody>
      </p:sp>
    </p:spTree>
    <p:extLst>
      <p:ext uri="{BB962C8B-B14F-4D97-AF65-F5344CB8AC3E}">
        <p14:creationId xmlns:p14="http://schemas.microsoft.com/office/powerpoint/2010/main" val="27210274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Mantık Bulmacaları</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484309" y="1828800"/>
            <a:ext cx="10018713" cy="4476466"/>
          </a:xfrm>
        </p:spPr>
        <p:txBody>
          <a:bodyPr>
            <a:normAutofit/>
          </a:bodyPr>
          <a:lstStyle/>
          <a:p>
            <a:pPr marL="0" indent="0" algn="just">
              <a:buNone/>
            </a:pPr>
            <a:r>
              <a:rPr lang="tr-TR" dirty="0"/>
              <a:t>Mantıksal akıl yürütme ile çözülebilen bulmacalar </a:t>
            </a:r>
            <a:r>
              <a:rPr lang="tr-TR" b="1" dirty="0"/>
              <a:t>mantık bulmacaları </a:t>
            </a:r>
            <a:r>
              <a:rPr lang="tr-TR" dirty="0"/>
              <a:t>olarak bilinmektedir. Mantık bulmacalarını çözmek mantıksal kurallarının çalışma prensiplerini anlamak için ideal yol­lardan biridir. </a:t>
            </a:r>
            <a:endParaRPr lang="tr-TR" dirty="0" smtClean="0"/>
          </a:p>
          <a:p>
            <a:pPr marL="0" indent="0" algn="just">
              <a:buNone/>
            </a:pPr>
            <a:r>
              <a:rPr lang="tr-TR" dirty="0" smtClean="0">
                <a:solidFill>
                  <a:srgbClr val="C00000"/>
                </a:solidFill>
              </a:rPr>
              <a:t>Örnek:</a:t>
            </a:r>
          </a:p>
          <a:p>
            <a:pPr marL="0" indent="0" algn="just">
              <a:buNone/>
            </a:pPr>
            <a:r>
              <a:rPr lang="tr-TR" dirty="0"/>
              <a:t>[Sm78]’de </a:t>
            </a:r>
            <a:r>
              <a:rPr lang="tr-TR" dirty="0" err="1"/>
              <a:t>Smullyan</a:t>
            </a:r>
            <a:r>
              <a:rPr lang="tr-TR" dirty="0"/>
              <a:t> üzerinde iki çeşit yaşayan insan türünün bulunduğu bir ada ile ilgili çok sayıda bulmaca hazırlamıştır, şövalyeler her zaman doğruyu söylerler, bunların zıttı olan sah­tekarlar ise her zaman yalan söylerler, A ve B adında iki kişiyle karşılaştınız. Eğer </a:t>
            </a:r>
            <a:r>
              <a:rPr lang="tr-TR" i="1" dirty="0"/>
              <a:t>A</a:t>
            </a:r>
            <a:r>
              <a:rPr lang="tr-TR" dirty="0"/>
              <a:t> </a:t>
            </a:r>
            <a:r>
              <a:rPr lang="tr-TR" i="1" dirty="0"/>
              <a:t>“B</a:t>
            </a:r>
            <a:r>
              <a:rPr lang="tr-TR" dirty="0"/>
              <a:t> bir şö­valyedir” derse, ve </a:t>
            </a:r>
            <a:r>
              <a:rPr lang="tr-TR" i="1" dirty="0"/>
              <a:t>B</a:t>
            </a:r>
            <a:r>
              <a:rPr lang="tr-TR" dirty="0"/>
              <a:t> de “İkimiz farklı türlerdeniz.” derse bu durumda </a:t>
            </a:r>
            <a:r>
              <a:rPr lang="tr-TR" i="1" dirty="0"/>
              <a:t>A</a:t>
            </a:r>
            <a:r>
              <a:rPr lang="tr-TR" dirty="0"/>
              <a:t> ve B’nin türleri </a:t>
            </a:r>
            <a:r>
              <a:rPr lang="tr-TR" dirty="0" smtClean="0"/>
              <a:t>nedir?</a:t>
            </a:r>
          </a:p>
        </p:txBody>
      </p:sp>
    </p:spTree>
    <p:extLst>
      <p:ext uri="{BB962C8B-B14F-4D97-AF65-F5344CB8AC3E}">
        <p14:creationId xmlns:p14="http://schemas.microsoft.com/office/powerpoint/2010/main" val="18722488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Mantık Bulmacaları</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484309" y="1828800"/>
            <a:ext cx="10018713" cy="4476466"/>
          </a:xfrm>
        </p:spPr>
        <p:txBody>
          <a:bodyPr>
            <a:normAutofit fontScale="92500" lnSpcReduction="10000"/>
          </a:bodyPr>
          <a:lstStyle/>
          <a:p>
            <a:pPr marL="0" indent="0" algn="just">
              <a:buNone/>
            </a:pPr>
            <a:r>
              <a:rPr lang="tr-TR" dirty="0" smtClean="0">
                <a:solidFill>
                  <a:srgbClr val="C00000"/>
                </a:solidFill>
              </a:rPr>
              <a:t>Çözüm:</a:t>
            </a:r>
          </a:p>
          <a:p>
            <a:pPr marL="0" indent="0" algn="just">
              <a:buNone/>
            </a:pPr>
            <a:r>
              <a:rPr lang="tr-TR" i="1" dirty="0"/>
              <a:t>p</a:t>
            </a:r>
            <a:r>
              <a:rPr lang="tr-TR" dirty="0"/>
              <a:t> ve </a:t>
            </a:r>
            <a:r>
              <a:rPr lang="tr-TR" i="1" dirty="0"/>
              <a:t>q</a:t>
            </a:r>
            <a:r>
              <a:rPr lang="tr-TR" dirty="0"/>
              <a:t> sırasıyla “</a:t>
            </a:r>
            <a:r>
              <a:rPr lang="tr-TR" i="1" dirty="0"/>
              <a:t>A</a:t>
            </a:r>
            <a:r>
              <a:rPr lang="tr-TR" dirty="0"/>
              <a:t> bir şövalyedir.” ve “</a:t>
            </a:r>
            <a:r>
              <a:rPr lang="tr-TR" i="1" dirty="0"/>
              <a:t>B</a:t>
            </a:r>
            <a:r>
              <a:rPr lang="tr-TR" dirty="0"/>
              <a:t> bir şövalyedir.” ifadeleri olsun. Buna göre </a:t>
            </a:r>
            <a:r>
              <a:rPr lang="tr-TR" dirty="0" smtClean="0"/>
              <a:t>⌐</a:t>
            </a:r>
            <a:r>
              <a:rPr lang="tr-TR" i="1" dirty="0" smtClean="0"/>
              <a:t>p </a:t>
            </a:r>
            <a:r>
              <a:rPr lang="tr-TR" dirty="0"/>
              <a:t>ve </a:t>
            </a:r>
            <a:r>
              <a:rPr lang="tr-TR" i="1" dirty="0" smtClean="0"/>
              <a:t>⌐q</a:t>
            </a:r>
            <a:r>
              <a:rPr lang="tr-TR" dirty="0" smtClean="0"/>
              <a:t> </a:t>
            </a:r>
            <a:r>
              <a:rPr lang="tr-TR" dirty="0"/>
              <a:t>sırasıyla “</a:t>
            </a:r>
            <a:r>
              <a:rPr lang="tr-TR" i="1" dirty="0"/>
              <a:t>A</a:t>
            </a:r>
            <a:r>
              <a:rPr lang="tr-TR" dirty="0"/>
              <a:t> bir sahtekardır.” ve “</a:t>
            </a:r>
            <a:r>
              <a:rPr lang="tr-TR" i="1" dirty="0"/>
              <a:t>B</a:t>
            </a:r>
            <a:r>
              <a:rPr lang="tr-TR" dirty="0"/>
              <a:t> bir sahtekardır.” olacaktır</a:t>
            </a:r>
            <a:r>
              <a:rPr lang="tr-TR" dirty="0" smtClean="0"/>
              <a:t>.</a:t>
            </a:r>
          </a:p>
          <a:p>
            <a:pPr marL="0" indent="0" algn="just">
              <a:buNone/>
            </a:pPr>
            <a:r>
              <a:rPr lang="tr-TR" dirty="0"/>
              <a:t>Önce, </a:t>
            </a:r>
            <a:r>
              <a:rPr lang="tr-TR" i="1" dirty="0" smtClean="0"/>
              <a:t>A</a:t>
            </a:r>
            <a:r>
              <a:rPr lang="tr-TR" dirty="0" smtClean="0"/>
              <a:t>’</a:t>
            </a:r>
            <a:r>
              <a:rPr lang="tr-TR" i="1" dirty="0" smtClean="0"/>
              <a:t>nın</a:t>
            </a:r>
            <a:r>
              <a:rPr lang="tr-TR" dirty="0" smtClean="0"/>
              <a:t> </a:t>
            </a:r>
            <a:r>
              <a:rPr lang="tr-TR" dirty="0"/>
              <a:t>bir şövalye olma olabilirliğini göz önüne alalım; bu durum </a:t>
            </a:r>
            <a:r>
              <a:rPr lang="tr-TR" i="1" dirty="0" smtClean="0"/>
              <a:t>p</a:t>
            </a:r>
            <a:r>
              <a:rPr lang="tr-TR" dirty="0" smtClean="0"/>
              <a:t>’nin </a:t>
            </a:r>
            <a:r>
              <a:rPr lang="tr-TR" dirty="0"/>
              <a:t>doğru olduğu durumdur. Eğer </a:t>
            </a:r>
            <a:r>
              <a:rPr lang="tr-TR" i="1" dirty="0"/>
              <a:t>A</a:t>
            </a:r>
            <a:r>
              <a:rPr lang="tr-TR" dirty="0"/>
              <a:t> bir şövalye ise, bu durumda </a:t>
            </a:r>
            <a:r>
              <a:rPr lang="tr-TR" i="1" dirty="0" smtClean="0"/>
              <a:t>S</a:t>
            </a:r>
            <a:r>
              <a:rPr lang="tr-TR" dirty="0" smtClean="0"/>
              <a:t>’nin </a:t>
            </a:r>
            <a:r>
              <a:rPr lang="tr-TR" dirty="0"/>
              <a:t>bir şövalye olduğunu söylerken doğruyu söylemektedir, bu durumda </a:t>
            </a:r>
            <a:r>
              <a:rPr lang="tr-TR" i="1" dirty="0"/>
              <a:t>q</a:t>
            </a:r>
            <a:r>
              <a:rPr lang="tr-TR" dirty="0"/>
              <a:t> da doğru olmaktadır, yani </a:t>
            </a:r>
            <a:r>
              <a:rPr lang="tr-TR" i="1" dirty="0"/>
              <a:t>A</a:t>
            </a:r>
            <a:r>
              <a:rPr lang="tr-TR" dirty="0"/>
              <a:t> ve </a:t>
            </a:r>
            <a:r>
              <a:rPr lang="tr-TR" i="1" dirty="0"/>
              <a:t>B</a:t>
            </a:r>
            <a:r>
              <a:rPr lang="tr-TR" dirty="0"/>
              <a:t> aynı türden olmaktadır. Fakat, eğer </a:t>
            </a:r>
            <a:r>
              <a:rPr lang="tr-TR" i="1" dirty="0"/>
              <a:t>B</a:t>
            </a:r>
            <a:r>
              <a:rPr lang="tr-TR" dirty="0"/>
              <a:t> bir şövalye ise, bu durumda </a:t>
            </a:r>
            <a:r>
              <a:rPr lang="tr-TR" i="1" dirty="0"/>
              <a:t>B</a:t>
            </a:r>
            <a:r>
              <a:rPr lang="tr-TR" dirty="0"/>
              <a:t>’nin söylemiş olduğu “</a:t>
            </a:r>
            <a:r>
              <a:rPr lang="tr-TR" i="1" dirty="0"/>
              <a:t>A</a:t>
            </a:r>
            <a:r>
              <a:rPr lang="tr-TR" dirty="0"/>
              <a:t> ve B farklı türlerdendir.” ifadesi­nin de doğru olması, yani </a:t>
            </a:r>
            <a:r>
              <a:rPr lang="tr-TR" i="1" dirty="0"/>
              <a:t>(p</a:t>
            </a:r>
            <a:r>
              <a:rPr lang="tr-TR" dirty="0"/>
              <a:t> </a:t>
            </a:r>
            <a:r>
              <a:rPr lang="tr-TR" dirty="0" smtClean="0"/>
              <a:t>˄ </a:t>
            </a:r>
            <a:r>
              <a:rPr lang="tr-TR" i="1" dirty="0" smtClean="0"/>
              <a:t>⌐ </a:t>
            </a:r>
            <a:r>
              <a:rPr lang="tr-TR" i="1" dirty="0"/>
              <a:t>q)</a:t>
            </a:r>
            <a:r>
              <a:rPr lang="tr-TR" dirty="0"/>
              <a:t> </a:t>
            </a:r>
            <a:r>
              <a:rPr lang="tr-TR" dirty="0" smtClean="0"/>
              <a:t>˅ </a:t>
            </a:r>
            <a:r>
              <a:rPr lang="tr-TR" i="1" dirty="0" smtClean="0"/>
              <a:t>(⌐p</a:t>
            </a:r>
            <a:r>
              <a:rPr lang="tr-TR" dirty="0" smtClean="0"/>
              <a:t> </a:t>
            </a:r>
            <a:r>
              <a:rPr lang="tr-TR" dirty="0"/>
              <a:t>˄</a:t>
            </a:r>
            <a:r>
              <a:rPr lang="tr-TR" dirty="0" smtClean="0"/>
              <a:t> </a:t>
            </a:r>
            <a:r>
              <a:rPr lang="tr-TR" i="1" dirty="0" smtClean="0"/>
              <a:t>q)</a:t>
            </a:r>
            <a:r>
              <a:rPr lang="tr-TR" dirty="0" smtClean="0"/>
              <a:t>’</a:t>
            </a:r>
            <a:r>
              <a:rPr lang="tr-TR" i="1" dirty="0" smtClean="0"/>
              <a:t>in</a:t>
            </a:r>
            <a:r>
              <a:rPr lang="tr-TR" dirty="0" smtClean="0"/>
              <a:t> </a:t>
            </a:r>
            <a:r>
              <a:rPr lang="tr-TR" dirty="0"/>
              <a:t>doğru olması gerekmektedir, fakat bu doğru olamaz, çünkü </a:t>
            </a:r>
            <a:r>
              <a:rPr lang="tr-TR" i="1" dirty="0"/>
              <a:t>A</a:t>
            </a:r>
            <a:r>
              <a:rPr lang="tr-TR" dirty="0"/>
              <a:t> ve </a:t>
            </a:r>
            <a:r>
              <a:rPr lang="tr-TR" i="1" dirty="0"/>
              <a:t>S</a:t>
            </a:r>
            <a:r>
              <a:rPr lang="tr-TR" dirty="0"/>
              <a:t>’nin her ikisinin de şövalye olduğunu varsaymıştık. Bunun sonucunda, </a:t>
            </a:r>
            <a:r>
              <a:rPr lang="tr-TR" i="1" dirty="0" err="1"/>
              <a:t>X</a:t>
            </a:r>
            <a:r>
              <a:rPr lang="tr-TR" dirty="0" err="1"/>
              <a:t>’nın</a:t>
            </a:r>
            <a:r>
              <a:rPr lang="tr-TR" dirty="0"/>
              <a:t> şövalye olmadığını, </a:t>
            </a:r>
            <a:r>
              <a:rPr lang="tr-TR" dirty="0" smtClean="0"/>
              <a:t>yani </a:t>
            </a:r>
            <a:r>
              <a:rPr lang="tr-TR" i="1" dirty="0" smtClean="0"/>
              <a:t>p</a:t>
            </a:r>
            <a:r>
              <a:rPr lang="tr-TR" dirty="0" smtClean="0"/>
              <a:t>'nin </a:t>
            </a:r>
            <a:r>
              <a:rPr lang="tr-TR" dirty="0"/>
              <a:t>yanlış olduğu sonucunu çıkartabiliriz</a:t>
            </a:r>
            <a:r>
              <a:rPr lang="tr-TR" dirty="0" smtClean="0"/>
              <a:t>.</a:t>
            </a:r>
            <a:endParaRPr lang="tr-TR" dirty="0" smtClean="0">
              <a:solidFill>
                <a:srgbClr val="C00000"/>
              </a:solidFill>
            </a:endParaRPr>
          </a:p>
          <a:p>
            <a:pPr marL="0" indent="0" algn="just">
              <a:buNone/>
            </a:pPr>
            <a:endParaRPr lang="tr-TR" dirty="0" smtClean="0"/>
          </a:p>
        </p:txBody>
      </p:sp>
    </p:spTree>
    <p:extLst>
      <p:ext uri="{BB962C8B-B14F-4D97-AF65-F5344CB8AC3E}">
        <p14:creationId xmlns:p14="http://schemas.microsoft.com/office/powerpoint/2010/main" val="20962927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Mantık Bulmacaları</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484309" y="1828800"/>
            <a:ext cx="10018713" cy="4476466"/>
          </a:xfrm>
        </p:spPr>
        <p:txBody>
          <a:bodyPr>
            <a:normAutofit/>
          </a:bodyPr>
          <a:lstStyle/>
          <a:p>
            <a:pPr marL="0" indent="0" algn="just">
              <a:buNone/>
            </a:pPr>
            <a:r>
              <a:rPr lang="tr-TR" dirty="0" smtClean="0">
                <a:solidFill>
                  <a:srgbClr val="C00000"/>
                </a:solidFill>
              </a:rPr>
              <a:t>Çözümün devamı:</a:t>
            </a:r>
          </a:p>
          <a:p>
            <a:pPr marL="0" indent="0" algn="just">
              <a:buNone/>
            </a:pPr>
            <a:r>
              <a:rPr lang="tr-TR" dirty="0"/>
              <a:t>Eğer </a:t>
            </a:r>
            <a:r>
              <a:rPr lang="tr-TR" i="1" dirty="0"/>
              <a:t>A</a:t>
            </a:r>
            <a:r>
              <a:rPr lang="tr-TR" dirty="0"/>
              <a:t> bir sahtekar ise, bu durumda bir sahtekarın söylediği </a:t>
            </a:r>
            <a:r>
              <a:rPr lang="tr-TR" dirty="0" err="1"/>
              <a:t>herşeyin</a:t>
            </a:r>
            <a:r>
              <a:rPr lang="tr-TR" dirty="0"/>
              <a:t> yanlış olduğu düşünüldü­ğünde, </a:t>
            </a:r>
            <a:r>
              <a:rPr lang="tr-TR" i="1" dirty="0" err="1"/>
              <a:t>A</a:t>
            </a:r>
            <a:r>
              <a:rPr lang="tr-TR" dirty="0" err="1"/>
              <a:t>’nin</a:t>
            </a:r>
            <a:r>
              <a:rPr lang="tr-TR" dirty="0"/>
              <a:t> “</a:t>
            </a:r>
            <a:r>
              <a:rPr lang="tr-TR" i="1" dirty="0"/>
              <a:t>B</a:t>
            </a:r>
            <a:r>
              <a:rPr lang="tr-TR" dirty="0"/>
              <a:t> bir şövalyedir.” ifadesi yani </a:t>
            </a:r>
            <a:r>
              <a:rPr lang="tr-TR" dirty="0" err="1"/>
              <a:t>q’nun</a:t>
            </a:r>
            <a:r>
              <a:rPr lang="tr-TR" dirty="0"/>
              <a:t> doğru olması durumu da yanlış olacaktır, yani </a:t>
            </a:r>
            <a:r>
              <a:rPr lang="tr-TR" i="1" dirty="0"/>
              <a:t>q</a:t>
            </a:r>
            <a:r>
              <a:rPr lang="tr-TR" dirty="0"/>
              <a:t> yanlış olacaktır ve </a:t>
            </a:r>
            <a:r>
              <a:rPr lang="tr-TR" i="1" dirty="0"/>
              <a:t>B</a:t>
            </a:r>
            <a:r>
              <a:rPr lang="tr-TR" dirty="0"/>
              <a:t> de bu durumda bir sahtekar olacaktır. Buna ilaveten, eğer </a:t>
            </a:r>
            <a:r>
              <a:rPr lang="tr-TR" i="1" dirty="0"/>
              <a:t>B</a:t>
            </a:r>
            <a:r>
              <a:rPr lang="tr-TR" dirty="0"/>
              <a:t> bir sahtekar ise, bu durumda B’nin söylemiş olduğu “</a:t>
            </a:r>
            <a:r>
              <a:rPr lang="tr-TR" i="1" dirty="0"/>
              <a:t>A</a:t>
            </a:r>
            <a:r>
              <a:rPr lang="tr-TR" dirty="0"/>
              <a:t> ve </a:t>
            </a:r>
            <a:r>
              <a:rPr lang="tr-TR" i="1" dirty="0"/>
              <a:t>B</a:t>
            </a:r>
            <a:r>
              <a:rPr lang="tr-TR" dirty="0"/>
              <a:t> farklı türlerdendir.” ifadesi de yanlış olacaktır, yani her ikisi de aynı tür olacaktır, her ikisinin de sahtekar olduğunu öngördüğümüze göre bu durum tutarlıdır. Sonuç olarak </a:t>
            </a:r>
            <a:r>
              <a:rPr lang="tr-TR" i="1" dirty="0"/>
              <a:t>A</a:t>
            </a:r>
            <a:r>
              <a:rPr lang="tr-TR" dirty="0"/>
              <a:t> ve B’nin her ikisinin de sahtekar olduğu sonucunu çıkarabiliriz. </a:t>
            </a:r>
          </a:p>
          <a:p>
            <a:pPr marL="0" indent="0" algn="just">
              <a:buNone/>
            </a:pPr>
            <a:endParaRPr lang="tr-TR" dirty="0" smtClean="0"/>
          </a:p>
        </p:txBody>
      </p:sp>
    </p:spTree>
    <p:extLst>
      <p:ext uri="{BB962C8B-B14F-4D97-AF65-F5344CB8AC3E}">
        <p14:creationId xmlns:p14="http://schemas.microsoft.com/office/powerpoint/2010/main" val="1734502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a:t>
            </a:r>
            <a:r>
              <a:rPr lang="tr-TR" dirty="0">
                <a:solidFill>
                  <a:srgbClr val="002060"/>
                </a:solidFill>
              </a:rPr>
              <a:t>Mantık Bulmacaları</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484309" y="1828800"/>
            <a:ext cx="10018713" cy="4476466"/>
          </a:xfrm>
        </p:spPr>
        <p:txBody>
          <a:bodyPr>
            <a:normAutofit lnSpcReduction="10000"/>
          </a:bodyPr>
          <a:lstStyle/>
          <a:p>
            <a:pPr marL="0" indent="0" algn="just">
              <a:buNone/>
            </a:pPr>
            <a:r>
              <a:rPr lang="tr-TR" dirty="0" smtClean="0">
                <a:solidFill>
                  <a:srgbClr val="C00000"/>
                </a:solidFill>
              </a:rPr>
              <a:t>Örnek: </a:t>
            </a:r>
          </a:p>
          <a:p>
            <a:pPr marL="0" indent="0" algn="just">
              <a:buNone/>
            </a:pPr>
            <a:r>
              <a:rPr lang="tr-TR" dirty="0"/>
              <a:t>Bir baba, biri kız biri erkek olan iki çocuğuna üstlerini kirletmeden bahçede oynamalarım söy­ler. Fakat,      oyun esnasında her iki çocuk da alınlarına çamur bulaştırırlar. Çocuklar oynamayı bitirdiklerinde, babaları “En azından birinizin alnında çamur var.” der ve çocuklara “</a:t>
            </a:r>
            <a:r>
              <a:rPr lang="tr-TR" dirty="0" smtClean="0"/>
              <a:t>Alnınızda </a:t>
            </a:r>
            <a:r>
              <a:rPr lang="tr-TR" dirty="0"/>
              <a:t>çamur olduğunu biliyor musunuz?” sorusuna “Evet” veya “Hayır” şeklinde cevap vermelerini ister. Baba, bu soruyu iki kez sorar. Çocukların kendi alınlarını görme şansları olmadıkları, fakat karşısındakinin alnını görebildikleri düşünüldüğünde, çocuklar babalarının sordukları bu </a:t>
            </a:r>
            <a:r>
              <a:rPr lang="tr-TR" dirty="0" smtClean="0"/>
              <a:t>soruya </a:t>
            </a:r>
            <a:r>
              <a:rPr lang="tr-TR" dirty="0"/>
              <a:t>her iki sefer için ne cevap vereceklerdir? Her iki çocuğun da dürüst olacaklarını ve her iki soruya da ikisinin de aynı anda cevap vereceklerini varsayınız.</a:t>
            </a:r>
          </a:p>
          <a:p>
            <a:pPr marL="0" indent="0" algn="just">
              <a:buNone/>
            </a:pPr>
            <a:endParaRPr lang="tr-TR" dirty="0" smtClean="0">
              <a:solidFill>
                <a:srgbClr val="C00000"/>
              </a:solidFill>
            </a:endParaRPr>
          </a:p>
        </p:txBody>
      </p:sp>
    </p:spTree>
    <p:extLst>
      <p:ext uri="{BB962C8B-B14F-4D97-AF65-F5344CB8AC3E}">
        <p14:creationId xmlns:p14="http://schemas.microsoft.com/office/powerpoint/2010/main" val="579610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Önermeler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10" y="1179443"/>
            <a:ext cx="10018713" cy="4770783"/>
          </a:xfrm>
        </p:spPr>
        <p:txBody>
          <a:bodyPr/>
          <a:lstStyle/>
          <a:p>
            <a:pPr marL="0" indent="0" algn="just">
              <a:buNone/>
            </a:pPr>
            <a:r>
              <a:rPr lang="tr-TR" dirty="0" smtClean="0"/>
              <a:t>Bir önerme ya doğru ya da yanlış olan, fakat hem doğru hem de yanlış olamayan bir açıklayıcı cümledir. Yani bir bilineni açıklayan bir cümledir. </a:t>
            </a:r>
          </a:p>
          <a:p>
            <a:pPr marL="0" indent="0" algn="just">
              <a:buNone/>
            </a:pPr>
            <a:r>
              <a:rPr lang="tr-TR" dirty="0" smtClean="0"/>
              <a:t>Aşağıdaki tüm açıklayıcı cümleler birer önermedir. </a:t>
            </a:r>
          </a:p>
          <a:p>
            <a:pPr algn="just"/>
            <a:r>
              <a:rPr lang="tr-TR" dirty="0" smtClean="0"/>
              <a:t>Ankara, Türkiye Cumhuriyeti’nin başkentidir. </a:t>
            </a:r>
            <a:r>
              <a:rPr lang="tr-TR" dirty="0" smtClean="0">
                <a:solidFill>
                  <a:srgbClr val="C00000"/>
                </a:solidFill>
              </a:rPr>
              <a:t>(Doğru)</a:t>
            </a:r>
          </a:p>
          <a:p>
            <a:pPr algn="just"/>
            <a:r>
              <a:rPr lang="tr-TR" dirty="0" smtClean="0"/>
              <a:t>Paris, İngiltere’nin başkentidir. </a:t>
            </a:r>
            <a:r>
              <a:rPr lang="tr-TR" dirty="0" smtClean="0">
                <a:solidFill>
                  <a:srgbClr val="C00000"/>
                </a:solidFill>
              </a:rPr>
              <a:t>(Yanlış)</a:t>
            </a:r>
          </a:p>
          <a:p>
            <a:pPr algn="just"/>
            <a:r>
              <a:rPr lang="tr-TR" dirty="0" smtClean="0"/>
              <a:t>1 + 1 = 2. </a:t>
            </a:r>
            <a:r>
              <a:rPr lang="tr-TR" dirty="0" smtClean="0">
                <a:solidFill>
                  <a:srgbClr val="C00000"/>
                </a:solidFill>
              </a:rPr>
              <a:t>(Doğru)</a:t>
            </a:r>
          </a:p>
          <a:p>
            <a:pPr algn="just"/>
            <a:r>
              <a:rPr lang="tr-TR" dirty="0" smtClean="0"/>
              <a:t>2 + 2 = 3. </a:t>
            </a:r>
            <a:r>
              <a:rPr lang="tr-TR" dirty="0" smtClean="0">
                <a:solidFill>
                  <a:srgbClr val="C00000"/>
                </a:solidFill>
              </a:rPr>
              <a:t>(Yanlış)</a:t>
            </a:r>
            <a:endParaRPr lang="tr-TR" dirty="0">
              <a:solidFill>
                <a:srgbClr val="C00000"/>
              </a:solidFill>
            </a:endParaRPr>
          </a:p>
        </p:txBody>
      </p:sp>
    </p:spTree>
    <p:extLst>
      <p:ext uri="{BB962C8B-B14F-4D97-AF65-F5344CB8AC3E}">
        <p14:creationId xmlns:p14="http://schemas.microsoft.com/office/powerpoint/2010/main" val="84183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anim calcmode="lin" valueType="num">
                                      <p:cBhvr>
                                        <p:cTn id="1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Mantık Bulmacaları</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484309" y="1828800"/>
            <a:ext cx="10018713" cy="4476466"/>
          </a:xfrm>
        </p:spPr>
        <p:txBody>
          <a:bodyPr>
            <a:normAutofit/>
          </a:bodyPr>
          <a:lstStyle/>
          <a:p>
            <a:pPr marL="0" indent="0" algn="just">
              <a:buNone/>
            </a:pPr>
            <a:r>
              <a:rPr lang="tr-TR" dirty="0" smtClean="0">
                <a:solidFill>
                  <a:srgbClr val="C00000"/>
                </a:solidFill>
              </a:rPr>
              <a:t>Çözüm:</a:t>
            </a:r>
          </a:p>
          <a:p>
            <a:pPr marL="0" indent="0" algn="just">
              <a:buNone/>
            </a:pPr>
            <a:r>
              <a:rPr lang="tr-TR" i="1" dirty="0">
                <a:solidFill>
                  <a:srgbClr val="002060"/>
                </a:solidFill>
              </a:rPr>
              <a:t>s</a:t>
            </a:r>
            <a:r>
              <a:rPr lang="tr-TR" dirty="0">
                <a:solidFill>
                  <a:srgbClr val="002060"/>
                </a:solidFill>
              </a:rPr>
              <a:t> erkek çocuğun alnında çamur olduğunu, </a:t>
            </a:r>
            <a:r>
              <a:rPr lang="tr-TR" i="1" dirty="0">
                <a:solidFill>
                  <a:srgbClr val="002060"/>
                </a:solidFill>
              </a:rPr>
              <a:t>d</a:t>
            </a:r>
            <a:r>
              <a:rPr lang="tr-TR" dirty="0">
                <a:solidFill>
                  <a:srgbClr val="002060"/>
                </a:solidFill>
              </a:rPr>
              <a:t>’de kız çocuğun alnında çamur olduğunu ifade etsin. </a:t>
            </a:r>
            <a:endParaRPr lang="tr-TR" dirty="0" smtClean="0">
              <a:solidFill>
                <a:srgbClr val="002060"/>
              </a:solidFill>
            </a:endParaRPr>
          </a:p>
          <a:p>
            <a:pPr marL="0" indent="0" algn="just">
              <a:buNone/>
            </a:pPr>
            <a:r>
              <a:rPr lang="tr-TR" dirty="0" smtClean="0"/>
              <a:t>Babalarının </a:t>
            </a:r>
            <a:r>
              <a:rPr lang="tr-TR" dirty="0"/>
              <a:t>en az birinin alnında çamur var demesi </a:t>
            </a:r>
            <a:r>
              <a:rPr lang="tr-TR" i="1" dirty="0"/>
              <a:t>s </a:t>
            </a:r>
            <a:r>
              <a:rPr lang="tr-TR" i="1" dirty="0" smtClean="0"/>
              <a:t>˅ </a:t>
            </a:r>
            <a:r>
              <a:rPr lang="tr-TR" i="1" dirty="0"/>
              <a:t>d</a:t>
            </a:r>
            <a:r>
              <a:rPr lang="tr-TR" dirty="0"/>
              <a:t> ifadesinin doğru olması şeklinde gösterilebilir. Her iki çocuk da “</a:t>
            </a:r>
            <a:r>
              <a:rPr lang="tr-TR" dirty="0" smtClean="0"/>
              <a:t>Alnınızda </a:t>
            </a:r>
            <a:r>
              <a:rPr lang="tr-TR" dirty="0"/>
              <a:t>çamur olduğunu biliyor musunuz?” sorusu ilk defa sorulduğunda </a:t>
            </a:r>
            <a:r>
              <a:rPr lang="tr-TR" dirty="0">
                <a:solidFill>
                  <a:srgbClr val="C00000"/>
                </a:solidFill>
              </a:rPr>
              <a:t>“Hayır” </a:t>
            </a:r>
            <a:r>
              <a:rPr lang="tr-TR" dirty="0"/>
              <a:t>cevabı vereceklerdir, çünkü her iki çocuk da sadece </a:t>
            </a:r>
            <a:r>
              <a:rPr lang="tr-TR" dirty="0" smtClean="0"/>
              <a:t>karşıdakinin </a:t>
            </a:r>
            <a:r>
              <a:rPr lang="tr-TR" dirty="0"/>
              <a:t>alnını görebilmekte ve karşıdakinin alnında çamur görmektedirler. Yani erkek çocuk, </a:t>
            </a:r>
            <a:r>
              <a:rPr lang="tr-TR" i="1" dirty="0"/>
              <a:t>d</a:t>
            </a:r>
            <a:r>
              <a:rPr lang="tr-TR" dirty="0"/>
              <a:t>’nin doğru olduğunu bilmekte, fakat s’nin doğru olup olmadığını bilememektedir ve aynı şekilde kız çocuğu, </a:t>
            </a:r>
            <a:r>
              <a:rPr lang="tr-TR" i="1" dirty="0"/>
              <a:t>s</a:t>
            </a:r>
            <a:r>
              <a:rPr lang="tr-TR" dirty="0"/>
              <a:t>’nin doğru olduğunu bilmekte, fakat </a:t>
            </a:r>
            <a:r>
              <a:rPr lang="tr-TR" i="1" dirty="0" smtClean="0"/>
              <a:t>d</a:t>
            </a:r>
            <a:r>
              <a:rPr lang="tr-TR" dirty="0" smtClean="0"/>
              <a:t>’nin </a:t>
            </a:r>
            <a:r>
              <a:rPr lang="tr-TR" dirty="0"/>
              <a:t>doğru olup olmadığını bilememektedir</a:t>
            </a:r>
            <a:r>
              <a:rPr lang="tr-TR" dirty="0" smtClean="0"/>
              <a:t>.</a:t>
            </a:r>
            <a:endParaRPr lang="tr-TR" dirty="0"/>
          </a:p>
        </p:txBody>
      </p:sp>
    </p:spTree>
    <p:extLst>
      <p:ext uri="{BB962C8B-B14F-4D97-AF65-F5344CB8AC3E}">
        <p14:creationId xmlns:p14="http://schemas.microsoft.com/office/powerpoint/2010/main" val="2741808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Mantık Bulmacaları</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484309" y="1828800"/>
            <a:ext cx="10018713" cy="4476466"/>
          </a:xfrm>
        </p:spPr>
        <p:txBody>
          <a:bodyPr>
            <a:normAutofit lnSpcReduction="10000"/>
          </a:bodyPr>
          <a:lstStyle/>
          <a:p>
            <a:pPr marL="0" indent="0" algn="just">
              <a:buNone/>
            </a:pPr>
            <a:r>
              <a:rPr lang="tr-TR" dirty="0" smtClean="0">
                <a:solidFill>
                  <a:srgbClr val="C00000"/>
                </a:solidFill>
              </a:rPr>
              <a:t>Çözümün devamı:</a:t>
            </a:r>
          </a:p>
          <a:p>
            <a:pPr marL="0" indent="0" algn="just">
              <a:buNone/>
            </a:pPr>
            <a:r>
              <a:rPr lang="tr-TR" dirty="0"/>
              <a:t>Erkek çocuk ilk sorunun cevabı olarak </a:t>
            </a:r>
            <a:r>
              <a:rPr lang="tr-TR" dirty="0">
                <a:solidFill>
                  <a:srgbClr val="C00000"/>
                </a:solidFill>
              </a:rPr>
              <a:t>“Hayır” </a:t>
            </a:r>
            <a:r>
              <a:rPr lang="tr-TR" dirty="0"/>
              <a:t>dediği anda, kız çocuğu d’nin doğru olması gerektiğini anlayabilir. Bunun sebebi birinci soru sorulduğunda, erkek çocuk </a:t>
            </a:r>
            <a:r>
              <a:rPr lang="tr-TR" i="1" dirty="0" smtClean="0"/>
              <a:t>s</a:t>
            </a:r>
            <a:r>
              <a:rPr lang="tr-TR" dirty="0" smtClean="0"/>
              <a:t> v </a:t>
            </a:r>
            <a:r>
              <a:rPr lang="tr-TR" i="1" dirty="0" smtClean="0"/>
              <a:t>d</a:t>
            </a:r>
            <a:r>
              <a:rPr lang="tr-TR" dirty="0" smtClean="0"/>
              <a:t> </a:t>
            </a:r>
            <a:r>
              <a:rPr lang="tr-TR" dirty="0"/>
              <a:t>ifadesinin doğru olduğunu bilmesine rağmen </a:t>
            </a:r>
            <a:r>
              <a:rPr lang="tr-TR" i="1" dirty="0"/>
              <a:t>s</a:t>
            </a:r>
            <a:r>
              <a:rPr lang="tr-TR" dirty="0"/>
              <a:t>’nin doğru olduğunu söyleyememiştir. Bu bilgiyi kullana­rak, kız çocuğu </a:t>
            </a:r>
            <a:r>
              <a:rPr lang="tr-TR" i="1" dirty="0"/>
              <a:t>d</a:t>
            </a:r>
            <a:r>
              <a:rPr lang="tr-TR" dirty="0"/>
              <a:t>’nin de doğru olması gerektiği sonucuna varabilir, bunun nedeni eğer </a:t>
            </a:r>
            <a:r>
              <a:rPr lang="tr-TR" i="1" dirty="0"/>
              <a:t>d</a:t>
            </a:r>
            <a:r>
              <a:rPr lang="tr-TR" dirty="0"/>
              <a:t> yanlış olsaydı, erkek çocuk </a:t>
            </a:r>
            <a:r>
              <a:rPr lang="tr-TR" i="1" dirty="0"/>
              <a:t>s</a:t>
            </a:r>
            <a:r>
              <a:rPr lang="tr-TR" dirty="0"/>
              <a:t> v </a:t>
            </a:r>
            <a:r>
              <a:rPr lang="tr-TR" i="1" dirty="0"/>
              <a:t>d</a:t>
            </a:r>
            <a:r>
              <a:rPr lang="tr-TR" dirty="0"/>
              <a:t> ifadesinin doğru olduğunu bildiğinden ötürü, </a:t>
            </a:r>
            <a:r>
              <a:rPr lang="tr-TR" i="1" dirty="0" smtClean="0"/>
              <a:t>s</a:t>
            </a:r>
            <a:r>
              <a:rPr lang="tr-TR" dirty="0" smtClean="0"/>
              <a:t>’nin </a:t>
            </a:r>
            <a:r>
              <a:rPr lang="tr-TR" dirty="0"/>
              <a:t>doğru olması gerektiği sonucuna varır, ve ilk somya </a:t>
            </a:r>
            <a:r>
              <a:rPr lang="tr-TR" dirty="0">
                <a:solidFill>
                  <a:srgbClr val="C00000"/>
                </a:solidFill>
              </a:rPr>
              <a:t>“Evet” </a:t>
            </a:r>
            <a:r>
              <a:rPr lang="tr-TR" dirty="0"/>
              <a:t>cevabını verirdi.</a:t>
            </a:r>
          </a:p>
          <a:p>
            <a:pPr marL="0" indent="0" algn="just">
              <a:buNone/>
            </a:pPr>
            <a:r>
              <a:rPr lang="tr-TR" dirty="0"/>
              <a:t>Erkek çocuk da benzer bir mantık yürütme sonucunda </a:t>
            </a:r>
            <a:r>
              <a:rPr lang="tr-TR" i="1" dirty="0"/>
              <a:t>s</a:t>
            </a:r>
            <a:r>
              <a:rPr lang="tr-TR" dirty="0"/>
              <a:t>’nin doğru olması gerektiği sonu­cuna varabilir. Bunun sonucunda, baba aynı soruyu ikinci kere sorduğunda her iki çocuk da </a:t>
            </a:r>
            <a:r>
              <a:rPr lang="tr-TR" dirty="0">
                <a:solidFill>
                  <a:srgbClr val="C00000"/>
                </a:solidFill>
              </a:rPr>
              <a:t>“Evet” </a:t>
            </a:r>
            <a:r>
              <a:rPr lang="tr-TR" dirty="0"/>
              <a:t>cevabını vereceklerdir.	 </a:t>
            </a:r>
            <a:endParaRPr lang="tr-TR" dirty="0" smtClean="0"/>
          </a:p>
        </p:txBody>
      </p:sp>
    </p:spTree>
    <p:extLst>
      <p:ext uri="{BB962C8B-B14F-4D97-AF65-F5344CB8AC3E}">
        <p14:creationId xmlns:p14="http://schemas.microsoft.com/office/powerpoint/2010/main" val="35246650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Mantıksal Devreler</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484309" y="1828800"/>
            <a:ext cx="10018713" cy="4476466"/>
          </a:xfrm>
        </p:spPr>
        <p:txBody>
          <a:bodyPr>
            <a:normAutofit/>
          </a:bodyPr>
          <a:lstStyle/>
          <a:p>
            <a:pPr marL="0" indent="0" algn="just">
              <a:buNone/>
            </a:pPr>
            <a:r>
              <a:rPr lang="tr-TR" dirty="0" smtClean="0"/>
              <a:t>Önermeli </a:t>
            </a:r>
            <a:r>
              <a:rPr lang="tr-TR" dirty="0"/>
              <a:t>mantık bilgisayar donanımı tasarımında da kullanılabilir</a:t>
            </a:r>
            <a:r>
              <a:rPr lang="tr-TR" dirty="0" smtClean="0"/>
              <a:t>. </a:t>
            </a:r>
          </a:p>
          <a:p>
            <a:pPr marL="0" indent="0" algn="just">
              <a:buNone/>
            </a:pPr>
            <a:r>
              <a:rPr lang="tr-TR" dirty="0"/>
              <a:t>Bir </a:t>
            </a:r>
            <a:r>
              <a:rPr lang="tr-TR" b="1" dirty="0"/>
              <a:t>mantıksal devre </a:t>
            </a:r>
            <a:r>
              <a:rPr lang="tr-TR" dirty="0"/>
              <a:t>(ya da </a:t>
            </a:r>
            <a:r>
              <a:rPr lang="tr-TR" b="1" dirty="0"/>
              <a:t>dijital devre) </a:t>
            </a:r>
            <a:r>
              <a:rPr lang="tr-TR" dirty="0"/>
              <a:t>her biri bir bit [sadece </a:t>
            </a:r>
            <a:r>
              <a:rPr lang="tr-TR" b="1" dirty="0"/>
              <a:t>0 </a:t>
            </a:r>
            <a:r>
              <a:rPr lang="tr-TR" dirty="0"/>
              <a:t>(kapalı) ya da </a:t>
            </a:r>
            <a:r>
              <a:rPr lang="tr-TR" b="1" dirty="0"/>
              <a:t>1 </a:t>
            </a:r>
            <a:r>
              <a:rPr lang="tr-TR" dirty="0"/>
              <a:t>(açık)] olan </a:t>
            </a:r>
            <a:r>
              <a:rPr lang="tr-TR" i="1" dirty="0"/>
              <a:t>p</a:t>
            </a:r>
            <a:r>
              <a:rPr lang="tr-TR" i="1" baseline="-25000" dirty="0"/>
              <a:t>1</a:t>
            </a:r>
            <a:r>
              <a:rPr lang="tr-TR" i="1" dirty="0"/>
              <a:t>,p</a:t>
            </a:r>
            <a:r>
              <a:rPr lang="tr-TR" i="1" baseline="-25000" dirty="0"/>
              <a:t>2</a:t>
            </a:r>
            <a:r>
              <a:rPr lang="tr-TR" i="1" dirty="0"/>
              <a:t>, …, </a:t>
            </a:r>
            <a:r>
              <a:rPr lang="tr-TR" i="1" dirty="0" err="1"/>
              <a:t>p</a:t>
            </a:r>
            <a:r>
              <a:rPr lang="tr-TR" i="1" baseline="-25000" dirty="0" err="1"/>
              <a:t>n</a:t>
            </a:r>
            <a:r>
              <a:rPr lang="tr-TR" i="1" baseline="-25000" dirty="0"/>
              <a:t>,</a:t>
            </a:r>
            <a:r>
              <a:rPr lang="tr-TR" dirty="0"/>
              <a:t> şeklinde girdi sinyalleri alır ve her biri birer bit olacak şekilde  </a:t>
            </a:r>
            <a:r>
              <a:rPr lang="tr-TR" i="1" dirty="0"/>
              <a:t>s</a:t>
            </a:r>
            <a:r>
              <a:rPr lang="tr-TR" i="1" baseline="-25000" dirty="0"/>
              <a:t>1</a:t>
            </a:r>
            <a:r>
              <a:rPr lang="tr-TR" dirty="0"/>
              <a:t>, </a:t>
            </a:r>
            <a:r>
              <a:rPr lang="tr-TR" i="1" dirty="0"/>
              <a:t>s</a:t>
            </a:r>
            <a:r>
              <a:rPr lang="tr-TR" i="1" baseline="-25000" dirty="0"/>
              <a:t>2</a:t>
            </a:r>
            <a:r>
              <a:rPr lang="tr-TR" i="1" dirty="0"/>
              <a:t>,</a:t>
            </a:r>
            <a:r>
              <a:rPr lang="tr-TR" dirty="0"/>
              <a:t> ..., </a:t>
            </a:r>
            <a:r>
              <a:rPr lang="tr-TR" i="1" dirty="0" err="1"/>
              <a:t>s</a:t>
            </a:r>
            <a:r>
              <a:rPr lang="tr-TR" i="1" baseline="-25000" dirty="0" err="1"/>
              <a:t>n</a:t>
            </a:r>
            <a:r>
              <a:rPr lang="tr-TR" dirty="0"/>
              <a:t> şeklinde çıktı sinyalleri üretir.</a:t>
            </a:r>
          </a:p>
          <a:p>
            <a:pPr marL="0" indent="0" algn="just">
              <a:buNone/>
            </a:pPr>
            <a:r>
              <a:rPr lang="tr-TR" dirty="0" smtClean="0"/>
              <a:t> </a:t>
            </a:r>
          </a:p>
          <a:p>
            <a:pPr marL="0" indent="0" algn="ctr">
              <a:buNone/>
            </a:pPr>
            <a:endParaRPr lang="tr-TR" dirty="0" smtClean="0"/>
          </a:p>
          <a:p>
            <a:pPr marL="0" indent="0" algn="ctr">
              <a:buNone/>
            </a:pPr>
            <a:r>
              <a:rPr lang="tr-TR" dirty="0" smtClean="0"/>
              <a:t>Şekil 1. Temel mantık devreleri</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756" y="4345549"/>
            <a:ext cx="9214287" cy="874846"/>
          </a:xfrm>
          <a:prstGeom prst="rect">
            <a:avLst/>
          </a:prstGeom>
        </p:spPr>
      </p:pic>
    </p:spTree>
    <p:extLst>
      <p:ext uri="{BB962C8B-B14F-4D97-AF65-F5344CB8AC3E}">
        <p14:creationId xmlns:p14="http://schemas.microsoft.com/office/powerpoint/2010/main" val="32753972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a:t>
            </a:r>
            <a:r>
              <a:rPr lang="tr-TR" dirty="0">
                <a:solidFill>
                  <a:srgbClr val="002060"/>
                </a:solidFill>
              </a:rPr>
              <a:t>Mantıksal Devreler</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563821" y="1868557"/>
            <a:ext cx="10018713" cy="4476466"/>
          </a:xfrm>
        </p:spPr>
        <p:txBody>
          <a:bodyPr>
            <a:normAutofit/>
          </a:bodyPr>
          <a:lstStyle/>
          <a:p>
            <a:pPr marL="0" indent="0" algn="just">
              <a:buNone/>
            </a:pPr>
            <a:r>
              <a:rPr lang="tr-TR" dirty="0"/>
              <a:t>Şekil </a:t>
            </a:r>
            <a:r>
              <a:rPr lang="tr-TR" dirty="0" smtClean="0"/>
              <a:t>1’de </a:t>
            </a:r>
            <a:r>
              <a:rPr lang="tr-TR" dirty="0"/>
              <a:t>gösterilen ve </a:t>
            </a:r>
            <a:r>
              <a:rPr lang="tr-TR" b="1" dirty="0"/>
              <a:t>kapı </a:t>
            </a:r>
            <a:r>
              <a:rPr lang="tr-TR" dirty="0"/>
              <a:t>olarak adlandırılan üç basit devre kullanarak daha karmaşık dijital devreler tasarlanabilir. </a:t>
            </a:r>
            <a:endParaRPr lang="tr-TR" dirty="0" smtClean="0"/>
          </a:p>
          <a:p>
            <a:pPr marL="0" indent="0" algn="just">
              <a:buNone/>
            </a:pPr>
            <a:r>
              <a:rPr lang="tr-TR" b="1" dirty="0" smtClean="0"/>
              <a:t>Tersleyici</a:t>
            </a:r>
            <a:r>
              <a:rPr lang="tr-TR" b="1" dirty="0"/>
              <a:t>, </a:t>
            </a:r>
            <a:r>
              <a:rPr lang="tr-TR" dirty="0"/>
              <a:t>ya da diğer adıyla </a:t>
            </a:r>
            <a:r>
              <a:rPr lang="tr-TR" b="1" dirty="0"/>
              <a:t>DEĞİL kapısı, </a:t>
            </a:r>
            <a:r>
              <a:rPr lang="tr-TR" dirty="0"/>
              <a:t>bit bir </a:t>
            </a:r>
            <a:r>
              <a:rPr lang="tr-TR" i="1" dirty="0"/>
              <a:t>p</a:t>
            </a:r>
            <a:r>
              <a:rPr lang="tr-TR" dirty="0"/>
              <a:t> biti </a:t>
            </a:r>
            <a:r>
              <a:rPr lang="tr-TR" dirty="0" smtClean="0"/>
              <a:t>alır </a:t>
            </a:r>
            <a:r>
              <a:rPr lang="tr-TR" dirty="0"/>
              <a:t>ve çıktı olarak </a:t>
            </a:r>
            <a:r>
              <a:rPr lang="tr-TR" i="1" dirty="0"/>
              <a:t>¬p</a:t>
            </a:r>
            <a:r>
              <a:rPr lang="tr-TR" dirty="0"/>
              <a:t> üretir. </a:t>
            </a:r>
            <a:endParaRPr lang="tr-TR" dirty="0" smtClean="0"/>
          </a:p>
          <a:p>
            <a:pPr marL="0" indent="0" algn="just">
              <a:buNone/>
            </a:pPr>
            <a:r>
              <a:rPr lang="tr-TR" b="1" dirty="0" smtClean="0"/>
              <a:t>VEYA </a:t>
            </a:r>
            <a:r>
              <a:rPr lang="tr-TR" b="1" dirty="0"/>
              <a:t>kapısı </a:t>
            </a:r>
            <a:r>
              <a:rPr lang="tr-TR" dirty="0"/>
              <a:t>her biri bir bit olan </a:t>
            </a:r>
            <a:r>
              <a:rPr lang="tr-TR" i="1" dirty="0" smtClean="0"/>
              <a:t>p </a:t>
            </a:r>
            <a:r>
              <a:rPr lang="tr-TR" dirty="0" smtClean="0"/>
              <a:t>ve</a:t>
            </a:r>
            <a:r>
              <a:rPr lang="tr-TR" i="1" dirty="0" smtClean="0"/>
              <a:t> q</a:t>
            </a:r>
            <a:r>
              <a:rPr lang="tr-TR" dirty="0" smtClean="0"/>
              <a:t> </a:t>
            </a:r>
            <a:r>
              <a:rPr lang="tr-TR" dirty="0"/>
              <a:t>şeklinde iki adet girdi sinyali alır, ve çıktı </a:t>
            </a:r>
            <a:r>
              <a:rPr lang="tr-TR" dirty="0" smtClean="0"/>
              <a:t>olarak </a:t>
            </a:r>
            <a:r>
              <a:rPr lang="tr-TR" i="1" dirty="0" smtClean="0"/>
              <a:t>p</a:t>
            </a:r>
            <a:r>
              <a:rPr lang="tr-TR" dirty="0" smtClean="0"/>
              <a:t> ˅ </a:t>
            </a:r>
            <a:r>
              <a:rPr lang="tr-TR" i="1" dirty="0"/>
              <a:t>q</a:t>
            </a:r>
            <a:r>
              <a:rPr lang="tr-TR" dirty="0"/>
              <a:t> sinyalini üretir. </a:t>
            </a:r>
            <a:endParaRPr lang="tr-TR" dirty="0" smtClean="0"/>
          </a:p>
          <a:p>
            <a:pPr marL="0" indent="0" algn="just">
              <a:buNone/>
            </a:pPr>
            <a:r>
              <a:rPr lang="tr-TR" dirty="0" smtClean="0"/>
              <a:t>Son </a:t>
            </a:r>
            <a:r>
              <a:rPr lang="tr-TR" dirty="0"/>
              <a:t>olarak </a:t>
            </a:r>
            <a:r>
              <a:rPr lang="tr-TR" b="1" dirty="0"/>
              <a:t>VE kapısı </a:t>
            </a:r>
            <a:r>
              <a:rPr lang="tr-TR" dirty="0"/>
              <a:t>her biri bir bit olan </a:t>
            </a:r>
            <a:r>
              <a:rPr lang="tr-TR" i="1" dirty="0" smtClean="0"/>
              <a:t>p </a:t>
            </a:r>
            <a:r>
              <a:rPr lang="tr-TR" dirty="0" smtClean="0"/>
              <a:t>ve</a:t>
            </a:r>
            <a:r>
              <a:rPr lang="tr-TR" i="1" dirty="0" smtClean="0"/>
              <a:t> </a:t>
            </a:r>
            <a:r>
              <a:rPr lang="tr-TR" i="1" dirty="0"/>
              <a:t>q</a:t>
            </a:r>
            <a:r>
              <a:rPr lang="tr-TR" dirty="0"/>
              <a:t> şeklinde iki adet girdi sinyali alır, ve çıktı olarak </a:t>
            </a:r>
            <a:r>
              <a:rPr lang="tr-TR" i="1" dirty="0"/>
              <a:t>p</a:t>
            </a:r>
            <a:r>
              <a:rPr lang="tr-TR" dirty="0"/>
              <a:t> </a:t>
            </a:r>
            <a:r>
              <a:rPr lang="tr-TR" dirty="0" smtClean="0"/>
              <a:t>˄ </a:t>
            </a:r>
            <a:r>
              <a:rPr lang="tr-TR" i="1" dirty="0"/>
              <a:t>q</a:t>
            </a:r>
            <a:r>
              <a:rPr lang="tr-TR" dirty="0"/>
              <a:t> sinyalini üretir</a:t>
            </a:r>
            <a:r>
              <a:rPr lang="tr-TR" dirty="0" smtClean="0"/>
              <a:t>.</a:t>
            </a:r>
          </a:p>
          <a:p>
            <a:pPr marL="0" indent="0" algn="just">
              <a:buNone/>
            </a:pPr>
            <a:r>
              <a:rPr lang="tr-TR" dirty="0" smtClean="0"/>
              <a:t>Şekil </a:t>
            </a:r>
            <a:r>
              <a:rPr lang="tr-TR" dirty="0"/>
              <a:t>2’de de gösterildiği gibi bu üç temel kapının kombinasyonlarım kullanarak daha karmaşık devreler oluşturabiliriz. </a:t>
            </a:r>
          </a:p>
        </p:txBody>
      </p:sp>
    </p:spTree>
    <p:extLst>
      <p:ext uri="{BB962C8B-B14F-4D97-AF65-F5344CB8AC3E}">
        <p14:creationId xmlns:p14="http://schemas.microsoft.com/office/powerpoint/2010/main" val="271001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a:t>
            </a:r>
            <a:r>
              <a:rPr lang="tr-TR" dirty="0">
                <a:solidFill>
                  <a:srgbClr val="002060"/>
                </a:solidFill>
              </a:rPr>
              <a:t>Mantıksal Devreler</a:t>
            </a: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563821" y="1868557"/>
            <a:ext cx="10018713" cy="4476466"/>
          </a:xfrm>
        </p:spPr>
        <p:txBody>
          <a:bodyPr>
            <a:normAutofit/>
          </a:bodyPr>
          <a:lstStyle/>
          <a:p>
            <a:pPr marL="0" indent="0" algn="just">
              <a:buNone/>
            </a:pPr>
            <a:r>
              <a:rPr lang="tr-TR" dirty="0" smtClean="0"/>
              <a:t>Şekil 1’de verilen bu </a:t>
            </a:r>
            <a:r>
              <a:rPr lang="tr-TR" dirty="0"/>
              <a:t>üç temel kapının </a:t>
            </a:r>
            <a:r>
              <a:rPr lang="tr-TR" dirty="0" smtClean="0"/>
              <a:t>kombinasyonlarını </a:t>
            </a:r>
            <a:r>
              <a:rPr lang="tr-TR" dirty="0"/>
              <a:t>kullanarak daha karmaşık devreler </a:t>
            </a:r>
            <a:r>
              <a:rPr lang="tr-TR" dirty="0" smtClean="0"/>
              <a:t>oluşturulabilir. </a:t>
            </a:r>
          </a:p>
          <a:p>
            <a:pPr marL="0" indent="0" algn="just">
              <a:buNone/>
            </a:pPr>
            <a:endParaRPr lang="tr-TR" dirty="0"/>
          </a:p>
          <a:p>
            <a:pPr marL="0" indent="0" algn="just">
              <a:buNone/>
            </a:pPr>
            <a:endParaRPr lang="tr-TR" dirty="0" smtClean="0"/>
          </a:p>
          <a:p>
            <a:pPr marL="0" indent="0" algn="just">
              <a:buNone/>
            </a:pPr>
            <a:endParaRPr lang="tr-TR" dirty="0" smtClean="0"/>
          </a:p>
          <a:p>
            <a:pPr marL="0" indent="0" algn="ctr">
              <a:buNone/>
            </a:pPr>
            <a:endParaRPr lang="tr-TR" dirty="0"/>
          </a:p>
          <a:p>
            <a:pPr marL="0" indent="0" algn="ctr">
              <a:buNone/>
            </a:pPr>
            <a:r>
              <a:rPr lang="tr-TR" dirty="0" smtClean="0"/>
              <a:t>Şekil 2</a:t>
            </a:r>
            <a:r>
              <a:rPr lang="tr-TR" dirty="0"/>
              <a:t>. </a:t>
            </a:r>
            <a:r>
              <a:rPr lang="tr-TR" dirty="0" err="1" smtClean="0"/>
              <a:t>Kombinasyonal</a:t>
            </a:r>
            <a:r>
              <a:rPr lang="tr-TR" dirty="0" smtClean="0"/>
              <a:t> bir devre </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135" y="3316215"/>
            <a:ext cx="6830580" cy="1931646"/>
          </a:xfrm>
          <a:prstGeom prst="rect">
            <a:avLst/>
          </a:prstGeom>
        </p:spPr>
      </p:pic>
    </p:spTree>
    <p:extLst>
      <p:ext uri="{BB962C8B-B14F-4D97-AF65-F5344CB8AC3E}">
        <p14:creationId xmlns:p14="http://schemas.microsoft.com/office/powerpoint/2010/main" val="2419823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Mantıksal Devreler</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484309" y="1828800"/>
            <a:ext cx="10018713" cy="4476466"/>
          </a:xfrm>
        </p:spPr>
        <p:txBody>
          <a:bodyPr>
            <a:normAutofit/>
          </a:bodyPr>
          <a:lstStyle/>
          <a:p>
            <a:pPr marL="0" indent="0" algn="just">
              <a:buNone/>
            </a:pPr>
            <a:r>
              <a:rPr lang="tr-TR" dirty="0" smtClean="0">
                <a:solidFill>
                  <a:srgbClr val="C00000"/>
                </a:solidFill>
              </a:rPr>
              <a:t>Örnek: </a:t>
            </a:r>
          </a:p>
          <a:p>
            <a:pPr marL="0" indent="0" algn="just">
              <a:buNone/>
            </a:pPr>
            <a:r>
              <a:rPr lang="tr-TR" dirty="0"/>
              <a:t>Şekil 2’ de gösterilen bileşik devrenin çıktısını hesaplayınız.</a:t>
            </a:r>
          </a:p>
          <a:p>
            <a:pPr marL="0" indent="0" algn="just">
              <a:buNone/>
            </a:pPr>
            <a:r>
              <a:rPr lang="tr-TR" dirty="0" smtClean="0">
                <a:solidFill>
                  <a:srgbClr val="C00000"/>
                </a:solidFill>
              </a:rPr>
              <a:t>Çözüm:</a:t>
            </a:r>
          </a:p>
          <a:p>
            <a:pPr marL="0" indent="0" algn="just">
              <a:buNone/>
            </a:pPr>
            <a:r>
              <a:rPr lang="tr-TR" dirty="0"/>
              <a:t>Şekil 2’de her mantık kapısının çıktı sinyali gösterilmektedir. Buradan </a:t>
            </a:r>
            <a:r>
              <a:rPr lang="tr-TR" b="1" dirty="0" smtClean="0"/>
              <a:t>VE</a:t>
            </a:r>
            <a:r>
              <a:rPr lang="tr-TR" dirty="0" smtClean="0"/>
              <a:t> </a:t>
            </a:r>
            <a:r>
              <a:rPr lang="tr-TR" dirty="0"/>
              <a:t>kapısının girdi olarak </a:t>
            </a:r>
            <a:r>
              <a:rPr lang="tr-TR" i="1" dirty="0"/>
              <a:t>p</a:t>
            </a:r>
            <a:r>
              <a:rPr lang="tr-TR" dirty="0"/>
              <a:t>’yi ve </a:t>
            </a:r>
            <a:r>
              <a:rPr lang="tr-TR" dirty="0" err="1"/>
              <a:t>q’nun</a:t>
            </a:r>
            <a:r>
              <a:rPr lang="tr-TR" dirty="0"/>
              <a:t> tersleyiciden geçtikten sonra olan çıktısı, yani </a:t>
            </a:r>
            <a:r>
              <a:rPr lang="tr-TR" i="1" dirty="0"/>
              <a:t>¬</a:t>
            </a:r>
            <a:r>
              <a:rPr lang="tr-TR" i="1" dirty="0" err="1"/>
              <a:t>q</a:t>
            </a:r>
            <a:r>
              <a:rPr lang="tr-TR" dirty="0" err="1"/>
              <a:t>’yu</a:t>
            </a:r>
            <a:r>
              <a:rPr lang="tr-TR" dirty="0"/>
              <a:t> aldığı ve bunun sonucu olarak da VE kapısının çıktısı olarak </a:t>
            </a:r>
            <a:r>
              <a:rPr lang="tr-TR" i="1" dirty="0"/>
              <a:t>p</a:t>
            </a:r>
            <a:r>
              <a:rPr lang="tr-TR" dirty="0"/>
              <a:t> </a:t>
            </a:r>
            <a:r>
              <a:rPr lang="tr-TR" dirty="0" smtClean="0"/>
              <a:t>˄ </a:t>
            </a:r>
            <a:r>
              <a:rPr lang="tr-TR" dirty="0"/>
              <a:t>¬</a:t>
            </a:r>
            <a:r>
              <a:rPr lang="tr-TR" i="1" dirty="0"/>
              <a:t>q</a:t>
            </a:r>
            <a:r>
              <a:rPr lang="tr-TR" dirty="0"/>
              <a:t> geldiği görülebilir. Daha sonra, </a:t>
            </a:r>
            <a:r>
              <a:rPr lang="tr-TR" b="1" dirty="0"/>
              <a:t>VEYA </a:t>
            </a:r>
            <a:r>
              <a:rPr lang="tr-TR" dirty="0"/>
              <a:t>kapısının girdi olarak </a:t>
            </a:r>
            <a:r>
              <a:rPr lang="tr-TR" i="1" dirty="0"/>
              <a:t>p</a:t>
            </a:r>
            <a:r>
              <a:rPr lang="tr-TR" dirty="0"/>
              <a:t> </a:t>
            </a:r>
            <a:r>
              <a:rPr lang="tr-TR" dirty="0" smtClean="0"/>
              <a:t>˄ </a:t>
            </a:r>
            <a:r>
              <a:rPr lang="tr-TR" i="1" dirty="0" smtClean="0"/>
              <a:t>¬</a:t>
            </a:r>
            <a:r>
              <a:rPr lang="tr-TR" i="1" dirty="0" err="1"/>
              <a:t>q</a:t>
            </a:r>
            <a:r>
              <a:rPr lang="tr-TR" dirty="0" err="1"/>
              <a:t>’yu</a:t>
            </a:r>
            <a:r>
              <a:rPr lang="tr-TR" dirty="0"/>
              <a:t> ve </a:t>
            </a:r>
            <a:r>
              <a:rPr lang="tr-TR" i="1" dirty="0"/>
              <a:t>r</a:t>
            </a:r>
            <a:r>
              <a:rPr lang="tr-TR" dirty="0"/>
              <a:t>’nin tersleyiciden geçtikten sonra olan çıktısı, yani ¬</a:t>
            </a:r>
            <a:r>
              <a:rPr lang="tr-TR" i="1" dirty="0"/>
              <a:t>r</a:t>
            </a:r>
            <a:r>
              <a:rPr lang="tr-TR" dirty="0"/>
              <a:t>’yi aldığı ve bunun sonucu olarak da VEYA kapısının çıktısı aynı zamanda nihai çıktı olarak </a:t>
            </a:r>
            <a:r>
              <a:rPr lang="tr-TR" i="1" dirty="0" smtClean="0"/>
              <a:t>(</a:t>
            </a:r>
            <a:r>
              <a:rPr lang="tr-TR" i="1" dirty="0"/>
              <a:t>p</a:t>
            </a:r>
            <a:r>
              <a:rPr lang="tr-TR" dirty="0"/>
              <a:t> ˄</a:t>
            </a:r>
            <a:r>
              <a:rPr lang="tr-TR" dirty="0" smtClean="0"/>
              <a:t> </a:t>
            </a:r>
            <a:r>
              <a:rPr lang="tr-TR" i="1" dirty="0"/>
              <a:t>¬q)</a:t>
            </a:r>
            <a:r>
              <a:rPr lang="tr-TR" dirty="0"/>
              <a:t> </a:t>
            </a:r>
            <a:r>
              <a:rPr lang="tr-TR" dirty="0" smtClean="0"/>
              <a:t>˅ </a:t>
            </a:r>
            <a:r>
              <a:rPr lang="tr-TR" i="1" dirty="0"/>
              <a:t>¬r</a:t>
            </a:r>
            <a:r>
              <a:rPr lang="tr-TR" dirty="0"/>
              <a:t> geldiği görülebilir.</a:t>
            </a:r>
            <a:endParaRPr lang="tr-TR" dirty="0" smtClean="0">
              <a:solidFill>
                <a:srgbClr val="C00000"/>
              </a:solidFill>
            </a:endParaRPr>
          </a:p>
        </p:txBody>
      </p:sp>
    </p:spTree>
    <p:extLst>
      <p:ext uri="{BB962C8B-B14F-4D97-AF65-F5344CB8AC3E}">
        <p14:creationId xmlns:p14="http://schemas.microsoft.com/office/powerpoint/2010/main" val="23374911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Mantıksal Devreler</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524066" y="1828800"/>
            <a:ext cx="10018713" cy="4476466"/>
          </a:xfrm>
        </p:spPr>
        <p:txBody>
          <a:bodyPr>
            <a:normAutofit fontScale="92500" lnSpcReduction="10000"/>
          </a:bodyPr>
          <a:lstStyle/>
          <a:p>
            <a:pPr marL="0" indent="0" algn="just">
              <a:buNone/>
            </a:pPr>
            <a:r>
              <a:rPr lang="tr-TR" dirty="0" smtClean="0">
                <a:solidFill>
                  <a:srgbClr val="C00000"/>
                </a:solidFill>
              </a:rPr>
              <a:t>Örnek: </a:t>
            </a:r>
          </a:p>
          <a:p>
            <a:pPr marL="0" indent="0" algn="just">
              <a:buNone/>
            </a:pPr>
            <a:r>
              <a:rPr lang="tr-TR" dirty="0"/>
              <a:t>Her biri birer bit olan </a:t>
            </a:r>
            <a:r>
              <a:rPr lang="tr-TR" i="1" dirty="0"/>
              <a:t>p</a:t>
            </a:r>
            <a:r>
              <a:rPr lang="tr-TR" dirty="0"/>
              <a:t>, </a:t>
            </a:r>
            <a:r>
              <a:rPr lang="tr-TR" i="1" dirty="0" smtClean="0"/>
              <a:t>q</a:t>
            </a:r>
            <a:r>
              <a:rPr lang="tr-TR" dirty="0" smtClean="0"/>
              <a:t> </a:t>
            </a:r>
            <a:r>
              <a:rPr lang="tr-TR" dirty="0"/>
              <a:t>ve </a:t>
            </a:r>
            <a:r>
              <a:rPr lang="tr-TR" i="1" dirty="0"/>
              <a:t>r</a:t>
            </a:r>
            <a:r>
              <a:rPr lang="tr-TR" dirty="0"/>
              <a:t> girdi sinyallerini alan ve </a:t>
            </a:r>
            <a:r>
              <a:rPr lang="tr-TR" i="1" dirty="0"/>
              <a:t>(p</a:t>
            </a:r>
            <a:r>
              <a:rPr lang="tr-TR" dirty="0"/>
              <a:t> </a:t>
            </a:r>
            <a:r>
              <a:rPr lang="tr-TR" dirty="0" smtClean="0"/>
              <a:t>˅ </a:t>
            </a:r>
            <a:r>
              <a:rPr lang="tr-TR" i="1" dirty="0" smtClean="0"/>
              <a:t>¬</a:t>
            </a:r>
            <a:r>
              <a:rPr lang="tr-TR" i="1" dirty="0"/>
              <a:t>r)</a:t>
            </a:r>
            <a:r>
              <a:rPr lang="tr-TR" dirty="0"/>
              <a:t> </a:t>
            </a:r>
            <a:r>
              <a:rPr lang="tr-TR" dirty="0" smtClean="0"/>
              <a:t>˄ </a:t>
            </a:r>
            <a:r>
              <a:rPr lang="tr-TR" i="1" dirty="0" smtClean="0"/>
              <a:t>(¬</a:t>
            </a:r>
            <a:r>
              <a:rPr lang="tr-TR" i="1" dirty="0"/>
              <a:t>p</a:t>
            </a:r>
            <a:r>
              <a:rPr lang="tr-TR" dirty="0"/>
              <a:t> ˅</a:t>
            </a:r>
            <a:r>
              <a:rPr lang="tr-TR" dirty="0" smtClean="0"/>
              <a:t> </a:t>
            </a:r>
            <a:r>
              <a:rPr lang="tr-TR" i="1" dirty="0"/>
              <a:t>(q</a:t>
            </a:r>
            <a:r>
              <a:rPr lang="tr-TR" dirty="0"/>
              <a:t> ˅</a:t>
            </a:r>
            <a:r>
              <a:rPr lang="tr-TR" dirty="0" smtClean="0"/>
              <a:t> </a:t>
            </a:r>
            <a:r>
              <a:rPr lang="tr-TR" i="1" dirty="0"/>
              <a:t>¬r))</a:t>
            </a:r>
            <a:r>
              <a:rPr lang="tr-TR" dirty="0"/>
              <a:t> şeklinde bir çıktı üreten bir dijital devre oluşturunuz</a:t>
            </a:r>
            <a:r>
              <a:rPr lang="tr-TR" dirty="0" smtClean="0"/>
              <a:t>.</a:t>
            </a:r>
          </a:p>
          <a:p>
            <a:pPr marL="0" indent="0" algn="just">
              <a:buNone/>
            </a:pPr>
            <a:r>
              <a:rPr lang="tr-TR" dirty="0" smtClean="0">
                <a:solidFill>
                  <a:srgbClr val="C00000"/>
                </a:solidFill>
              </a:rPr>
              <a:t>Çözüm:</a:t>
            </a:r>
          </a:p>
          <a:p>
            <a:pPr marL="0" indent="0" algn="just">
              <a:buNone/>
            </a:pPr>
            <a:r>
              <a:rPr lang="tr-TR" dirty="0"/>
              <a:t>İstenen devreyi oluşturmak için </a:t>
            </a:r>
            <a:r>
              <a:rPr lang="tr-TR" i="1" dirty="0"/>
              <a:t>p</a:t>
            </a:r>
            <a:r>
              <a:rPr lang="tr-TR" dirty="0"/>
              <a:t> ˅</a:t>
            </a:r>
            <a:r>
              <a:rPr lang="tr-TR" dirty="0" smtClean="0"/>
              <a:t> </a:t>
            </a:r>
            <a:r>
              <a:rPr lang="tr-TR" i="1" dirty="0"/>
              <a:t>¬r</a:t>
            </a:r>
            <a:r>
              <a:rPr lang="tr-TR" dirty="0"/>
              <a:t>  ve </a:t>
            </a:r>
            <a:r>
              <a:rPr lang="tr-TR" i="1" dirty="0"/>
              <a:t>¬p</a:t>
            </a:r>
            <a:r>
              <a:rPr lang="tr-TR" dirty="0"/>
              <a:t> ˅</a:t>
            </a:r>
            <a:r>
              <a:rPr lang="tr-TR" dirty="0" smtClean="0"/>
              <a:t> </a:t>
            </a:r>
            <a:r>
              <a:rPr lang="tr-TR" i="1" dirty="0"/>
              <a:t>(q</a:t>
            </a:r>
            <a:r>
              <a:rPr lang="tr-TR" dirty="0"/>
              <a:t> ˅</a:t>
            </a:r>
            <a:r>
              <a:rPr lang="tr-TR" dirty="0" smtClean="0"/>
              <a:t> </a:t>
            </a:r>
            <a:r>
              <a:rPr lang="tr-TR" i="1" dirty="0"/>
              <a:t>¬r)</a:t>
            </a:r>
            <a:r>
              <a:rPr lang="tr-TR" dirty="0"/>
              <a:t> için ayrı devreler oluştur­mamız ve çıkan sonuçları bir </a:t>
            </a:r>
            <a:r>
              <a:rPr lang="tr-TR" b="1" dirty="0"/>
              <a:t>VE </a:t>
            </a:r>
            <a:r>
              <a:rPr lang="tr-TR" dirty="0"/>
              <a:t>kapısından geçirerek birleştirmemiz gerekmektedir, </a:t>
            </a:r>
            <a:r>
              <a:rPr lang="tr-TR" i="1" dirty="0"/>
              <a:t>p</a:t>
            </a:r>
            <a:r>
              <a:rPr lang="tr-TR" dirty="0"/>
              <a:t> ˅</a:t>
            </a:r>
            <a:r>
              <a:rPr lang="tr-TR" dirty="0" smtClean="0"/>
              <a:t> </a:t>
            </a:r>
            <a:r>
              <a:rPr lang="tr-TR" dirty="0"/>
              <a:t>¬r çıktısını sağlayacak bir devre oluşturmak için öncelikle </a:t>
            </a:r>
            <a:r>
              <a:rPr lang="tr-TR" i="1" dirty="0"/>
              <a:t>r</a:t>
            </a:r>
            <a:r>
              <a:rPr lang="tr-TR" dirty="0"/>
              <a:t> girdisinden </a:t>
            </a:r>
            <a:r>
              <a:rPr lang="tr-TR" i="1" dirty="0"/>
              <a:t>¬r</a:t>
            </a:r>
            <a:r>
              <a:rPr lang="tr-TR" dirty="0"/>
              <a:t> değerini elde edece­ğimiz bir tersleyici kullanmamız gerekmektedir. Daha sonra, </a:t>
            </a:r>
            <a:r>
              <a:rPr lang="tr-TR" i="1" dirty="0"/>
              <a:t>p</a:t>
            </a:r>
            <a:r>
              <a:rPr lang="tr-TR" dirty="0"/>
              <a:t> ve ¬r’yi birleştirmek için bir </a:t>
            </a:r>
            <a:r>
              <a:rPr lang="tr-TR" b="1" dirty="0"/>
              <a:t>VEYA</a:t>
            </a:r>
            <a:r>
              <a:rPr lang="tr-TR" dirty="0"/>
              <a:t> kapısına ihtiyacımız olacaktır. </a:t>
            </a:r>
            <a:r>
              <a:rPr lang="tr-TR" i="1" dirty="0"/>
              <a:t>¬p </a:t>
            </a:r>
            <a:r>
              <a:rPr lang="tr-TR" dirty="0"/>
              <a:t>˅</a:t>
            </a:r>
            <a:r>
              <a:rPr lang="tr-TR" i="1" dirty="0" smtClean="0"/>
              <a:t> </a:t>
            </a:r>
            <a:r>
              <a:rPr lang="tr-TR" i="1" dirty="0"/>
              <a:t>(q </a:t>
            </a:r>
            <a:r>
              <a:rPr lang="tr-TR" dirty="0"/>
              <a:t>˅</a:t>
            </a:r>
            <a:r>
              <a:rPr lang="tr-TR" i="1" dirty="0" smtClean="0"/>
              <a:t> </a:t>
            </a:r>
            <a:r>
              <a:rPr lang="tr-TR" i="1" dirty="0"/>
              <a:t>¬r)</a:t>
            </a:r>
            <a:r>
              <a:rPr lang="tr-TR" dirty="0"/>
              <a:t> çıktısını alabilmek için önce </a:t>
            </a:r>
            <a:r>
              <a:rPr lang="tr-TR" i="1" dirty="0"/>
              <a:t>r</a:t>
            </a:r>
            <a:r>
              <a:rPr lang="tr-TR" dirty="0"/>
              <a:t> girdisinden </a:t>
            </a:r>
            <a:r>
              <a:rPr lang="tr-TR" i="1" dirty="0"/>
              <a:t>¬r</a:t>
            </a:r>
            <a:r>
              <a:rPr lang="tr-TR" dirty="0" smtClean="0"/>
              <a:t> </a:t>
            </a:r>
            <a:r>
              <a:rPr lang="tr-TR" dirty="0"/>
              <a:t>değerini elde edeceğimiz bir tersleyici kullanırız, daha sonra </a:t>
            </a:r>
            <a:r>
              <a:rPr lang="tr-TR" i="1" dirty="0"/>
              <a:t>q</a:t>
            </a:r>
            <a:r>
              <a:rPr lang="tr-TR" dirty="0"/>
              <a:t> ve </a:t>
            </a:r>
            <a:r>
              <a:rPr lang="tr-TR" i="1" dirty="0"/>
              <a:t>¬r</a:t>
            </a:r>
            <a:r>
              <a:rPr lang="tr-TR" dirty="0" smtClean="0"/>
              <a:t> </a:t>
            </a:r>
            <a:r>
              <a:rPr lang="tr-TR" dirty="0"/>
              <a:t>değerlerini girdi olarak alan bir </a:t>
            </a:r>
            <a:r>
              <a:rPr lang="tr-TR" b="1" dirty="0"/>
              <a:t>VEYA </a:t>
            </a:r>
            <a:r>
              <a:rPr lang="tr-TR" dirty="0"/>
              <a:t>kapısı kullanarak </a:t>
            </a:r>
            <a:r>
              <a:rPr lang="tr-TR" i="1" dirty="0"/>
              <a:t>q</a:t>
            </a:r>
            <a:r>
              <a:rPr lang="tr-TR" dirty="0"/>
              <a:t> v ¬r’yi çıktı olarak elde </a:t>
            </a:r>
            <a:r>
              <a:rPr lang="tr-TR" dirty="0" smtClean="0"/>
              <a:t>ederiz.</a:t>
            </a:r>
            <a:endParaRPr lang="tr-TR" dirty="0" smtClean="0">
              <a:solidFill>
                <a:srgbClr val="C00000"/>
              </a:solidFill>
            </a:endParaRPr>
          </a:p>
        </p:txBody>
      </p:sp>
    </p:spTree>
    <p:extLst>
      <p:ext uri="{BB962C8B-B14F-4D97-AF65-F5344CB8AC3E}">
        <p14:creationId xmlns:p14="http://schemas.microsoft.com/office/powerpoint/2010/main" val="3550074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Mantıksal Devreler</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484309" y="1828800"/>
            <a:ext cx="10018713" cy="4173197"/>
          </a:xfrm>
        </p:spPr>
        <p:txBody>
          <a:bodyPr>
            <a:normAutofit/>
          </a:bodyPr>
          <a:lstStyle/>
          <a:p>
            <a:pPr marL="0" indent="0" algn="just">
              <a:buNone/>
            </a:pPr>
            <a:r>
              <a:rPr lang="tr-TR" dirty="0" smtClean="0">
                <a:solidFill>
                  <a:srgbClr val="C00000"/>
                </a:solidFill>
              </a:rPr>
              <a:t>Çözümün devamı:</a:t>
            </a:r>
          </a:p>
          <a:p>
            <a:pPr marL="0" indent="0" algn="just">
              <a:buNone/>
            </a:pPr>
            <a:r>
              <a:rPr lang="tr-TR" dirty="0"/>
              <a:t>Bunu takiben </a:t>
            </a:r>
            <a:r>
              <a:rPr lang="tr-TR" i="1" dirty="0"/>
              <a:t>¬p</a:t>
            </a:r>
            <a:r>
              <a:rPr lang="tr-TR" dirty="0"/>
              <a:t> ve </a:t>
            </a:r>
            <a:r>
              <a:rPr lang="tr-TR" i="1" dirty="0"/>
              <a:t>(q</a:t>
            </a:r>
            <a:r>
              <a:rPr lang="tr-TR" dirty="0"/>
              <a:t> </a:t>
            </a:r>
            <a:r>
              <a:rPr lang="tr-TR" dirty="0" smtClean="0"/>
              <a:t>˅ </a:t>
            </a:r>
            <a:r>
              <a:rPr lang="tr-TR" dirty="0"/>
              <a:t>¬</a:t>
            </a:r>
            <a:r>
              <a:rPr lang="tr-TR" i="1" dirty="0"/>
              <a:t>r</a:t>
            </a:r>
            <a:r>
              <a:rPr lang="tr-TR" dirty="0"/>
              <a:t>) girdi değerlerini bir başka tersleyici ve bir başka </a:t>
            </a:r>
            <a:r>
              <a:rPr lang="tr-TR" b="1" dirty="0"/>
              <a:t>VEYA</a:t>
            </a:r>
            <a:r>
              <a:rPr lang="tr-TR" dirty="0"/>
              <a:t> kapı­sında kullanarak ¬</a:t>
            </a:r>
            <a:r>
              <a:rPr lang="tr-TR" i="1" dirty="0"/>
              <a:t>p</a:t>
            </a:r>
            <a:r>
              <a:rPr lang="tr-TR" dirty="0"/>
              <a:t> ˅</a:t>
            </a:r>
            <a:r>
              <a:rPr lang="tr-TR" dirty="0" smtClean="0"/>
              <a:t> </a:t>
            </a:r>
            <a:r>
              <a:rPr lang="tr-TR" dirty="0"/>
              <a:t>(</a:t>
            </a:r>
            <a:r>
              <a:rPr lang="tr-TR" i="1" dirty="0"/>
              <a:t>q</a:t>
            </a:r>
            <a:r>
              <a:rPr lang="tr-TR" dirty="0"/>
              <a:t> ˅</a:t>
            </a:r>
            <a:r>
              <a:rPr lang="tr-TR" dirty="0" smtClean="0"/>
              <a:t> </a:t>
            </a:r>
            <a:r>
              <a:rPr lang="tr-TR" dirty="0"/>
              <a:t>¬</a:t>
            </a:r>
            <a:r>
              <a:rPr lang="tr-TR" i="1" dirty="0"/>
              <a:t>r</a:t>
            </a:r>
            <a:r>
              <a:rPr lang="tr-TR" dirty="0"/>
              <a:t>)’</a:t>
            </a:r>
            <a:r>
              <a:rPr lang="tr-TR" dirty="0" err="1"/>
              <a:t>yi</a:t>
            </a:r>
            <a:r>
              <a:rPr lang="tr-TR" dirty="0"/>
              <a:t> elde ederiz. Son aşamada önceki kapıların çıktıları olarak elde ettiğimiz iki çıktı sinyalini </a:t>
            </a:r>
            <a:r>
              <a:rPr lang="tr-TR" i="1" dirty="0"/>
              <a:t>p</a:t>
            </a:r>
            <a:r>
              <a:rPr lang="tr-TR" dirty="0"/>
              <a:t> ˅</a:t>
            </a:r>
            <a:r>
              <a:rPr lang="tr-TR" dirty="0" smtClean="0"/>
              <a:t> </a:t>
            </a:r>
            <a:r>
              <a:rPr lang="tr-TR" dirty="0"/>
              <a:t>¬r ve </a:t>
            </a:r>
            <a:r>
              <a:rPr lang="tr-TR" i="1" dirty="0"/>
              <a:t>¬p</a:t>
            </a:r>
            <a:r>
              <a:rPr lang="tr-TR" dirty="0"/>
              <a:t> ˅</a:t>
            </a:r>
            <a:r>
              <a:rPr lang="tr-TR" dirty="0" smtClean="0"/>
              <a:t> </a:t>
            </a:r>
            <a:r>
              <a:rPr lang="tr-TR" i="1" dirty="0"/>
              <a:t>(q</a:t>
            </a:r>
            <a:r>
              <a:rPr lang="tr-TR" dirty="0"/>
              <a:t> ˅</a:t>
            </a:r>
            <a:r>
              <a:rPr lang="tr-TR" dirty="0" smtClean="0"/>
              <a:t> </a:t>
            </a:r>
            <a:r>
              <a:rPr lang="tr-TR" dirty="0"/>
              <a:t>¬r) bir </a:t>
            </a:r>
            <a:r>
              <a:rPr lang="tr-TR" b="1" dirty="0"/>
              <a:t>VE</a:t>
            </a:r>
            <a:r>
              <a:rPr lang="tr-TR" dirty="0"/>
              <a:t> kapısına girdi sinyali olarak gönderip istediğimiz çıktı değerini oluştururuz. Oluşan son devre, Şekil 3’te gösterilmektedir.	 </a:t>
            </a:r>
            <a:endParaRPr lang="tr-TR" dirty="0" smtClean="0"/>
          </a:p>
          <a:p>
            <a:pPr marL="0" indent="0" algn="just">
              <a:buNone/>
            </a:pPr>
            <a:endParaRPr lang="tr-TR" dirty="0" smtClean="0"/>
          </a:p>
        </p:txBody>
      </p:sp>
    </p:spTree>
    <p:extLst>
      <p:ext uri="{BB962C8B-B14F-4D97-AF65-F5344CB8AC3E}">
        <p14:creationId xmlns:p14="http://schemas.microsoft.com/office/powerpoint/2010/main" val="18523204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dirty="0" smtClean="0">
                <a:solidFill>
                  <a:srgbClr val="002060"/>
                </a:solidFill>
              </a:rPr>
              <a:t>1.2. </a:t>
            </a:r>
            <a:r>
              <a:rPr lang="tr-TR" dirty="0">
                <a:solidFill>
                  <a:srgbClr val="002060"/>
                </a:solidFill>
              </a:rPr>
              <a:t>Önermeli </a:t>
            </a:r>
            <a:r>
              <a:rPr lang="tr-TR" dirty="0" smtClean="0">
                <a:solidFill>
                  <a:srgbClr val="002060"/>
                </a:solidFill>
              </a:rPr>
              <a:t>Mantık Uygulamaları – Mantıksal Devreler</a:t>
            </a:r>
            <a:endParaRPr lang="tr-TR" dirty="0">
              <a:solidFill>
                <a:srgbClr val="002060"/>
              </a:solidFill>
            </a:endParaRPr>
          </a:p>
        </p:txBody>
      </p:sp>
      <p:sp>
        <p:nvSpPr>
          <p:cNvPr id="6" name="Metin kutusu 5"/>
          <p:cNvSpPr txBox="1"/>
          <p:nvPr/>
        </p:nvSpPr>
        <p:spPr>
          <a:xfrm>
            <a:off x="1563821" y="3139675"/>
            <a:ext cx="9978958" cy="2862322"/>
          </a:xfrm>
          <a:prstGeom prst="rect">
            <a:avLst/>
          </a:prstGeom>
          <a:noFill/>
        </p:spPr>
        <p:txBody>
          <a:bodyPr wrap="square" rtlCol="0">
            <a:spAutoFit/>
          </a:bodyPr>
          <a:lstStyle/>
          <a:p>
            <a:r>
              <a:rPr lang="tr-TR" dirty="0" smtClean="0"/>
              <a:t>.</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3" name="İçerik Yer Tutucusu 2"/>
          <p:cNvSpPr>
            <a:spLocks noGrp="1"/>
          </p:cNvSpPr>
          <p:nvPr>
            <p:ph idx="1"/>
          </p:nvPr>
        </p:nvSpPr>
        <p:spPr>
          <a:xfrm>
            <a:off x="1484309" y="1828800"/>
            <a:ext cx="10018713" cy="4173197"/>
          </a:xfrm>
        </p:spPr>
        <p:txBody>
          <a:bodyPr>
            <a:normAutofit/>
          </a:bodyPr>
          <a:lstStyle/>
          <a:p>
            <a:pPr marL="0" indent="0" algn="just">
              <a:buNone/>
            </a:pPr>
            <a:r>
              <a:rPr lang="tr-TR" dirty="0" smtClean="0">
                <a:solidFill>
                  <a:srgbClr val="C00000"/>
                </a:solidFill>
              </a:rPr>
              <a:t>Çözümün devamı:</a:t>
            </a:r>
          </a:p>
          <a:p>
            <a:pPr marL="0" indent="0" algn="just">
              <a:buNone/>
            </a:pPr>
            <a:endParaRPr lang="tr-TR" dirty="0" smtClean="0"/>
          </a:p>
          <a:p>
            <a:pPr marL="0" indent="0" algn="just">
              <a:buNone/>
            </a:pPr>
            <a:endParaRPr lang="tr-TR" dirty="0"/>
          </a:p>
          <a:p>
            <a:pPr marL="0" indent="0" algn="just">
              <a:buNone/>
            </a:pPr>
            <a:endParaRPr lang="tr-TR" dirty="0" smtClean="0"/>
          </a:p>
          <a:p>
            <a:pPr marL="0" indent="0" algn="just">
              <a:buNone/>
            </a:pPr>
            <a:endParaRPr lang="tr-TR" dirty="0"/>
          </a:p>
          <a:p>
            <a:pPr marL="0" indent="0" algn="just">
              <a:buNone/>
            </a:pPr>
            <a:endParaRPr lang="tr-TR" dirty="0" smtClean="0"/>
          </a:p>
          <a:p>
            <a:pPr marL="0" indent="0" algn="ctr">
              <a:buNone/>
            </a:pPr>
            <a:r>
              <a:rPr lang="tr-TR" dirty="0" smtClean="0"/>
              <a:t>Şekil 3.</a:t>
            </a:r>
            <a:r>
              <a:rPr lang="tr-TR" i="1" dirty="0"/>
              <a:t> (p</a:t>
            </a:r>
            <a:r>
              <a:rPr lang="tr-TR" dirty="0"/>
              <a:t> ˅ </a:t>
            </a:r>
            <a:r>
              <a:rPr lang="tr-TR" i="1" dirty="0"/>
              <a:t>¬r)</a:t>
            </a:r>
            <a:r>
              <a:rPr lang="tr-TR" dirty="0"/>
              <a:t> ˄ </a:t>
            </a:r>
            <a:r>
              <a:rPr lang="tr-TR" i="1" dirty="0"/>
              <a:t>(¬p</a:t>
            </a:r>
            <a:r>
              <a:rPr lang="tr-TR" dirty="0"/>
              <a:t> ˅ </a:t>
            </a:r>
            <a:r>
              <a:rPr lang="tr-TR" i="1" dirty="0"/>
              <a:t>(q</a:t>
            </a:r>
            <a:r>
              <a:rPr lang="tr-TR" dirty="0"/>
              <a:t> ˅ </a:t>
            </a:r>
            <a:r>
              <a:rPr lang="tr-TR" i="1" dirty="0"/>
              <a:t>¬r</a:t>
            </a:r>
            <a:r>
              <a:rPr lang="tr-TR" i="1" dirty="0" smtClean="0"/>
              <a:t>)) </a:t>
            </a:r>
            <a:r>
              <a:rPr lang="tr-TR" dirty="0" smtClean="0"/>
              <a:t>için oluşturulan devre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598" y="2848127"/>
            <a:ext cx="8994242" cy="2309190"/>
          </a:xfrm>
          <a:prstGeom prst="rect">
            <a:avLst/>
          </a:prstGeom>
        </p:spPr>
      </p:pic>
    </p:spTree>
    <p:extLst>
      <p:ext uri="{BB962C8B-B14F-4D97-AF65-F5344CB8AC3E}">
        <p14:creationId xmlns:p14="http://schemas.microsoft.com/office/powerpoint/2010/main" val="11098232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lstStyle/>
          <a:p>
            <a:r>
              <a:rPr lang="tr-TR" dirty="0" smtClean="0">
                <a:solidFill>
                  <a:srgbClr val="002060"/>
                </a:solidFill>
              </a:rPr>
              <a:t>İçerik </a:t>
            </a:r>
            <a:endParaRPr lang="tr-TR" dirty="0">
              <a:solidFill>
                <a:srgbClr val="002060"/>
              </a:solidFill>
            </a:endParaRPr>
          </a:p>
        </p:txBody>
      </p:sp>
      <p:sp>
        <p:nvSpPr>
          <p:cNvPr id="3" name="İçerik Yer Tutucusu 2"/>
          <p:cNvSpPr>
            <a:spLocks noGrp="1"/>
          </p:cNvSpPr>
          <p:nvPr>
            <p:ph idx="1"/>
          </p:nvPr>
        </p:nvSpPr>
        <p:spPr>
          <a:xfrm>
            <a:off x="1616832" y="1205948"/>
            <a:ext cx="10018713" cy="5433392"/>
          </a:xfrm>
        </p:spPr>
        <p:txBody>
          <a:bodyPr/>
          <a:lstStyle/>
          <a:p>
            <a:pPr marL="0" indent="0">
              <a:buNone/>
            </a:pPr>
            <a:r>
              <a:rPr lang="tr-TR" dirty="0" smtClean="0">
                <a:solidFill>
                  <a:schemeClr val="accent6">
                    <a:lumMod val="75000"/>
                  </a:schemeClr>
                </a:solidFill>
              </a:rPr>
              <a:t>1.1. </a:t>
            </a:r>
            <a:r>
              <a:rPr lang="tr-TR" dirty="0" smtClean="0"/>
              <a:t>Önermeli Mantık</a:t>
            </a:r>
          </a:p>
          <a:p>
            <a:pPr marL="0" indent="0">
              <a:buNone/>
            </a:pPr>
            <a:r>
              <a:rPr lang="tr-TR" dirty="0" smtClean="0">
                <a:solidFill>
                  <a:schemeClr val="accent6">
                    <a:lumMod val="75000"/>
                  </a:schemeClr>
                </a:solidFill>
              </a:rPr>
              <a:t>1.2</a:t>
            </a:r>
            <a:r>
              <a:rPr lang="tr-TR" dirty="0" smtClean="0">
                <a:solidFill>
                  <a:srgbClr val="C00000"/>
                </a:solidFill>
              </a:rPr>
              <a:t>. </a:t>
            </a:r>
            <a:r>
              <a:rPr lang="tr-TR" dirty="0" smtClean="0"/>
              <a:t>Önermeli Mantık Uygulamaları</a:t>
            </a:r>
          </a:p>
          <a:p>
            <a:pPr marL="0" indent="0">
              <a:buNone/>
            </a:pPr>
            <a:r>
              <a:rPr lang="tr-TR" dirty="0" smtClean="0">
                <a:solidFill>
                  <a:schemeClr val="accent6">
                    <a:lumMod val="75000"/>
                  </a:schemeClr>
                </a:solidFill>
              </a:rPr>
              <a:t>1.3. </a:t>
            </a:r>
            <a:r>
              <a:rPr lang="tr-TR" dirty="0" smtClean="0">
                <a:solidFill>
                  <a:srgbClr val="C00000"/>
                </a:solidFill>
              </a:rPr>
              <a:t>Önermeli Denklemler</a:t>
            </a:r>
          </a:p>
          <a:p>
            <a:pPr marL="0" indent="0">
              <a:buNone/>
            </a:pPr>
            <a:r>
              <a:rPr lang="tr-TR" dirty="0" smtClean="0">
                <a:solidFill>
                  <a:schemeClr val="accent6">
                    <a:lumMod val="75000"/>
                  </a:schemeClr>
                </a:solidFill>
              </a:rPr>
              <a:t>1.4. </a:t>
            </a:r>
            <a:r>
              <a:rPr lang="tr-TR" dirty="0" smtClean="0"/>
              <a:t>Yüklemler ve Niceleyiciler</a:t>
            </a:r>
          </a:p>
          <a:p>
            <a:pPr marL="0" indent="0">
              <a:buNone/>
            </a:pPr>
            <a:r>
              <a:rPr lang="tr-TR" dirty="0" smtClean="0">
                <a:solidFill>
                  <a:schemeClr val="accent6">
                    <a:lumMod val="75000"/>
                  </a:schemeClr>
                </a:solidFill>
              </a:rPr>
              <a:t>1.5. </a:t>
            </a:r>
            <a:r>
              <a:rPr lang="tr-TR" dirty="0" smtClean="0"/>
              <a:t>İç İçe Niceleyiciler</a:t>
            </a:r>
          </a:p>
          <a:p>
            <a:pPr marL="0" indent="0">
              <a:buNone/>
            </a:pPr>
            <a:r>
              <a:rPr lang="tr-TR" dirty="0" smtClean="0">
                <a:solidFill>
                  <a:schemeClr val="accent6">
                    <a:lumMod val="75000"/>
                  </a:schemeClr>
                </a:solidFill>
              </a:rPr>
              <a:t>1.6. </a:t>
            </a:r>
            <a:r>
              <a:rPr lang="tr-TR" dirty="0" smtClean="0"/>
              <a:t>Çıkarım Kuralları</a:t>
            </a:r>
          </a:p>
          <a:p>
            <a:pPr marL="0" indent="0">
              <a:buNone/>
            </a:pPr>
            <a:r>
              <a:rPr lang="tr-TR" dirty="0" smtClean="0">
                <a:solidFill>
                  <a:schemeClr val="accent6">
                    <a:lumMod val="75000"/>
                  </a:schemeClr>
                </a:solidFill>
              </a:rPr>
              <a:t>1.7. </a:t>
            </a:r>
            <a:r>
              <a:rPr lang="tr-TR" dirty="0" smtClean="0"/>
              <a:t>İspatlara Giriş</a:t>
            </a:r>
          </a:p>
          <a:p>
            <a:pPr marL="0" indent="0">
              <a:buNone/>
            </a:pPr>
            <a:r>
              <a:rPr lang="tr-TR" dirty="0" smtClean="0">
                <a:solidFill>
                  <a:schemeClr val="accent6">
                    <a:lumMod val="75000"/>
                  </a:schemeClr>
                </a:solidFill>
              </a:rPr>
              <a:t>1.8. </a:t>
            </a:r>
            <a:r>
              <a:rPr lang="tr-TR" dirty="0" smtClean="0"/>
              <a:t>İspat Yöntemleri ve Stratejisi</a:t>
            </a:r>
            <a:endParaRPr lang="tr-TR" dirty="0"/>
          </a:p>
        </p:txBody>
      </p:sp>
    </p:spTree>
    <p:extLst>
      <p:ext uri="{BB962C8B-B14F-4D97-AF65-F5344CB8AC3E}">
        <p14:creationId xmlns:p14="http://schemas.microsoft.com/office/powerpoint/2010/main" val="131611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Önermeler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09" y="1537252"/>
            <a:ext cx="10018713" cy="4247483"/>
          </a:xfrm>
        </p:spPr>
        <p:txBody>
          <a:bodyPr/>
          <a:lstStyle/>
          <a:p>
            <a:pPr marL="0" indent="0" algn="just">
              <a:buNone/>
            </a:pPr>
            <a:r>
              <a:rPr lang="tr-TR" dirty="0" smtClean="0"/>
              <a:t>Önerme olmayan bazı cümleler aşağıda verilmiştir: </a:t>
            </a:r>
          </a:p>
          <a:p>
            <a:pPr algn="just"/>
            <a:r>
              <a:rPr lang="tr-TR" dirty="0" smtClean="0"/>
              <a:t>Saat kaç?</a:t>
            </a:r>
          </a:p>
          <a:p>
            <a:pPr algn="just"/>
            <a:r>
              <a:rPr lang="tr-TR" dirty="0" smtClean="0"/>
              <a:t>Bunu dikkatli okuyunuz.</a:t>
            </a:r>
          </a:p>
          <a:p>
            <a:pPr algn="just"/>
            <a:r>
              <a:rPr lang="tr-TR" dirty="0" smtClean="0"/>
              <a:t>x + 1 = 2.</a:t>
            </a:r>
          </a:p>
          <a:p>
            <a:pPr algn="just"/>
            <a:r>
              <a:rPr lang="tr-TR" dirty="0" smtClean="0"/>
              <a:t>x + y = z.</a:t>
            </a:r>
          </a:p>
          <a:p>
            <a:pPr marL="0" indent="0" algn="just">
              <a:buNone/>
            </a:pPr>
            <a:r>
              <a:rPr lang="tr-TR" dirty="0" smtClean="0"/>
              <a:t>1 ve 2 cümleleri önerme değildir, çünkü bunlar açıklayıcı cümle değildir. 3 ve 4 cümleleri de önerme değildir, çünkü bunlar ne doğru ne yanlıştır. </a:t>
            </a:r>
            <a:endParaRPr lang="tr-TR" dirty="0"/>
          </a:p>
        </p:txBody>
      </p:sp>
    </p:spTree>
    <p:extLst>
      <p:ext uri="{BB962C8B-B14F-4D97-AF65-F5344CB8AC3E}">
        <p14:creationId xmlns:p14="http://schemas.microsoft.com/office/powerpoint/2010/main" val="288879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524065" y="3027564"/>
            <a:ext cx="10018714" cy="3569175"/>
          </a:xfrm>
        </p:spPr>
        <p:txBody>
          <a:bodyPr>
            <a:normAutofit/>
          </a:bodyPr>
          <a:lstStyle/>
          <a:p>
            <a:pPr marL="0" indent="0" algn="just">
              <a:buNone/>
            </a:pPr>
            <a:r>
              <a:rPr lang="tr-TR" dirty="0" smtClean="0">
                <a:solidFill>
                  <a:srgbClr val="C00000"/>
                </a:solidFill>
              </a:rPr>
              <a:t>Örnek: </a:t>
            </a:r>
          </a:p>
          <a:p>
            <a:pPr marL="0" indent="0" algn="just">
              <a:buNone/>
            </a:pPr>
            <a:r>
              <a:rPr lang="tr-TR" dirty="0" smtClean="0"/>
              <a:t>Sadece </a:t>
            </a:r>
            <a:r>
              <a:rPr lang="tr-TR" dirty="0"/>
              <a:t>bir önerme değişkeni kullanarak </a:t>
            </a:r>
            <a:r>
              <a:rPr lang="tr-TR" dirty="0" err="1"/>
              <a:t>totoloji</a:t>
            </a:r>
            <a:r>
              <a:rPr lang="tr-TR" dirty="0"/>
              <a:t> ve çelişki örnekleri oluşturabiliriz. Tablo </a:t>
            </a:r>
            <a:r>
              <a:rPr lang="tr-TR" dirty="0" smtClean="0"/>
              <a:t>1’de </a:t>
            </a:r>
            <a:r>
              <a:rPr lang="tr-TR" dirty="0"/>
              <a:t>gösterilen </a:t>
            </a:r>
            <a:r>
              <a:rPr lang="tr-TR" i="1" dirty="0"/>
              <a:t>p</a:t>
            </a:r>
            <a:r>
              <a:rPr lang="tr-TR" dirty="0"/>
              <a:t> </a:t>
            </a:r>
            <a:r>
              <a:rPr lang="tr-TR" dirty="0" smtClean="0"/>
              <a:t>˅ ¬</a:t>
            </a:r>
            <a:r>
              <a:rPr lang="tr-TR" i="1" dirty="0" smtClean="0"/>
              <a:t>p</a:t>
            </a:r>
            <a:r>
              <a:rPr lang="tr-TR" dirty="0" smtClean="0"/>
              <a:t> </a:t>
            </a:r>
            <a:r>
              <a:rPr lang="tr-TR" dirty="0"/>
              <a:t>ve </a:t>
            </a:r>
            <a:r>
              <a:rPr lang="tr-TR" i="1" dirty="0"/>
              <a:t>p </a:t>
            </a:r>
            <a:r>
              <a:rPr lang="tr-TR" dirty="0"/>
              <a:t> </a:t>
            </a:r>
            <a:r>
              <a:rPr lang="tr-TR" dirty="0" smtClean="0"/>
              <a:t>˄ ¬</a:t>
            </a:r>
            <a:r>
              <a:rPr lang="tr-TR" i="1" dirty="0" smtClean="0"/>
              <a:t>p</a:t>
            </a:r>
            <a:r>
              <a:rPr lang="tr-TR" dirty="0" smtClean="0"/>
              <a:t> </a:t>
            </a:r>
            <a:r>
              <a:rPr lang="tr-TR" dirty="0"/>
              <a:t>doğruluk tablolarını düşününüz. </a:t>
            </a:r>
            <a:r>
              <a:rPr lang="tr-TR" i="1" dirty="0"/>
              <a:t>p</a:t>
            </a:r>
            <a:r>
              <a:rPr lang="tr-TR" dirty="0"/>
              <a:t> ˅</a:t>
            </a:r>
            <a:r>
              <a:rPr lang="tr-TR" dirty="0" smtClean="0"/>
              <a:t> ¬</a:t>
            </a:r>
            <a:r>
              <a:rPr lang="tr-TR" i="1" dirty="0" smtClean="0"/>
              <a:t>p</a:t>
            </a:r>
            <a:r>
              <a:rPr lang="tr-TR" dirty="0" smtClean="0"/>
              <a:t> </a:t>
            </a:r>
            <a:r>
              <a:rPr lang="tr-TR" dirty="0"/>
              <a:t>her zaman doğru olduğu için bu bir </a:t>
            </a:r>
            <a:r>
              <a:rPr lang="tr-TR" dirty="0" err="1"/>
              <a:t>totolojidir</a:t>
            </a:r>
            <a:r>
              <a:rPr lang="tr-TR" dirty="0"/>
              <a:t>. </a:t>
            </a:r>
            <a:r>
              <a:rPr lang="tr-TR" i="1" dirty="0"/>
              <a:t>p</a:t>
            </a:r>
            <a:r>
              <a:rPr lang="tr-TR" dirty="0"/>
              <a:t> </a:t>
            </a:r>
            <a:r>
              <a:rPr lang="tr-TR" dirty="0" smtClean="0"/>
              <a:t>˄</a:t>
            </a:r>
            <a:r>
              <a:rPr lang="tr-TR" dirty="0"/>
              <a:t> </a:t>
            </a:r>
            <a:r>
              <a:rPr lang="tr-TR" dirty="0" smtClean="0"/>
              <a:t>¬</a:t>
            </a:r>
            <a:r>
              <a:rPr lang="tr-TR" i="1" dirty="0" smtClean="0"/>
              <a:t>p</a:t>
            </a:r>
            <a:r>
              <a:rPr lang="tr-TR" dirty="0" smtClean="0"/>
              <a:t> </a:t>
            </a:r>
            <a:r>
              <a:rPr lang="tr-TR" dirty="0"/>
              <a:t>her zaman yanlış olduğundan, bu bir çelişkidir. </a:t>
            </a:r>
            <a:endParaRPr lang="tr-TR" dirty="0" smtClean="0"/>
          </a:p>
          <a:p>
            <a:pPr marL="0" indent="0" algn="just">
              <a:buNone/>
            </a:pPr>
            <a:endParaRPr lang="tr-TR" sz="2000" dirty="0"/>
          </a:p>
          <a:p>
            <a:pPr marL="0" indent="0" algn="just">
              <a:buNone/>
            </a:pPr>
            <a:endParaRPr lang="tr-TR" sz="2000" dirty="0" smtClean="0"/>
          </a:p>
          <a:p>
            <a:pPr marL="0" indent="0" algn="just">
              <a:buNone/>
            </a:pPr>
            <a:endParaRPr lang="tr-TR" sz="2000" dirty="0" smtClean="0">
              <a:solidFill>
                <a:srgbClr val="C00000"/>
              </a:solidFill>
            </a:endParaRPr>
          </a:p>
        </p:txBody>
      </p:sp>
      <p:sp>
        <p:nvSpPr>
          <p:cNvPr id="4" name="Metin kutusu 3"/>
          <p:cNvSpPr txBox="1"/>
          <p:nvPr/>
        </p:nvSpPr>
        <p:spPr>
          <a:xfrm>
            <a:off x="1524065" y="1362685"/>
            <a:ext cx="10018714" cy="2215991"/>
          </a:xfrm>
          <a:prstGeom prst="rect">
            <a:avLst/>
          </a:prstGeom>
          <a:solidFill>
            <a:schemeClr val="bg2">
              <a:lumMod val="50000"/>
            </a:schemeClr>
          </a:solidFill>
        </p:spPr>
        <p:txBody>
          <a:bodyPr wrap="square" rtlCol="0">
            <a:spAutoFit/>
          </a:bodyPr>
          <a:lstStyle/>
          <a:p>
            <a:pPr algn="just"/>
            <a:r>
              <a:rPr lang="tr-TR" sz="2400" dirty="0" smtClean="0">
                <a:ln w="0"/>
                <a:solidFill>
                  <a:schemeClr val="bg1"/>
                </a:solidFill>
              </a:rPr>
              <a:t>Tanım 1: </a:t>
            </a:r>
            <a:r>
              <a:rPr lang="tr-TR" sz="2400" dirty="0">
                <a:solidFill>
                  <a:schemeClr val="bg1"/>
                </a:solidFill>
              </a:rPr>
              <a:t>Kendisini oluşturan önermelerin doğruluk değerleri ne olursa olsun her zaman doğru olan bir bileşik önermeye </a:t>
            </a:r>
            <a:r>
              <a:rPr lang="tr-TR" sz="2400" i="1" dirty="0">
                <a:solidFill>
                  <a:schemeClr val="bg1"/>
                </a:solidFill>
              </a:rPr>
              <a:t>her zaman doğru </a:t>
            </a:r>
            <a:r>
              <a:rPr lang="tr-TR" sz="2400" i="1" dirty="0" smtClean="0">
                <a:solidFill>
                  <a:schemeClr val="bg1"/>
                </a:solidFill>
              </a:rPr>
              <a:t>(</a:t>
            </a:r>
            <a:r>
              <a:rPr lang="tr-TR" sz="2400" i="1" dirty="0" err="1" smtClean="0">
                <a:solidFill>
                  <a:schemeClr val="bg1"/>
                </a:solidFill>
              </a:rPr>
              <a:t>totoloji</a:t>
            </a:r>
            <a:r>
              <a:rPr lang="tr-TR" sz="2400" i="1" dirty="0">
                <a:solidFill>
                  <a:schemeClr val="bg1"/>
                </a:solidFill>
              </a:rPr>
              <a:t>)</a:t>
            </a:r>
            <a:r>
              <a:rPr lang="tr-TR" sz="2400" dirty="0">
                <a:solidFill>
                  <a:schemeClr val="bg1"/>
                </a:solidFill>
              </a:rPr>
              <a:t> denir. Sonucu her zaman yanlış olan bileşik önermeye </a:t>
            </a:r>
            <a:r>
              <a:rPr lang="tr-TR" sz="2400" i="1" dirty="0">
                <a:solidFill>
                  <a:schemeClr val="bg1"/>
                </a:solidFill>
              </a:rPr>
              <a:t>çelişki</a:t>
            </a:r>
            <a:r>
              <a:rPr lang="tr-TR" sz="2400" dirty="0">
                <a:solidFill>
                  <a:schemeClr val="bg1"/>
                </a:solidFill>
              </a:rPr>
              <a:t> denir. Ne bir </a:t>
            </a:r>
            <a:r>
              <a:rPr lang="tr-TR" sz="2400" dirty="0" err="1">
                <a:solidFill>
                  <a:schemeClr val="bg1"/>
                </a:solidFill>
              </a:rPr>
              <a:t>totoloji</a:t>
            </a:r>
            <a:r>
              <a:rPr lang="tr-TR" sz="2400" dirty="0">
                <a:solidFill>
                  <a:schemeClr val="bg1"/>
                </a:solidFill>
              </a:rPr>
              <a:t> ne de bir çelişki olmayan bir bileşik önerme belirsiz </a:t>
            </a:r>
            <a:r>
              <a:rPr lang="tr-TR" sz="2400" dirty="0" smtClean="0">
                <a:solidFill>
                  <a:schemeClr val="bg1"/>
                </a:solidFill>
              </a:rPr>
              <a:t>(</a:t>
            </a:r>
            <a:r>
              <a:rPr lang="en-US" sz="2400" i="1" dirty="0" smtClean="0">
                <a:solidFill>
                  <a:schemeClr val="bg1"/>
                </a:solidFill>
              </a:rPr>
              <a:t>contingency</a:t>
            </a:r>
            <a:r>
              <a:rPr lang="tr-TR" sz="2400" dirty="0">
                <a:solidFill>
                  <a:schemeClr val="bg1"/>
                </a:solidFill>
              </a:rPr>
              <a:t>) olarak adlandırılır.</a:t>
            </a:r>
          </a:p>
          <a:p>
            <a:endParaRPr lang="tr-TR" dirty="0">
              <a:ln w="22225">
                <a:solidFill>
                  <a:schemeClr val="accent2"/>
                </a:solidFill>
                <a:prstDash val="solid"/>
              </a:ln>
              <a:solidFill>
                <a:schemeClr val="bg1"/>
              </a:solidFill>
            </a:endParaRPr>
          </a:p>
        </p:txBody>
      </p:sp>
      <p:graphicFrame>
        <p:nvGraphicFramePr>
          <p:cNvPr id="5" name="Tablo 4"/>
          <p:cNvGraphicFramePr>
            <a:graphicFrameLocks noGrp="1"/>
          </p:cNvGraphicFramePr>
          <p:nvPr>
            <p:extLst>
              <p:ext uri="{D42A27DB-BD31-4B8C-83A1-F6EECF244321}">
                <p14:modId xmlns:p14="http://schemas.microsoft.com/office/powerpoint/2010/main" val="3231923048"/>
              </p:ext>
            </p:extLst>
          </p:nvPr>
        </p:nvGraphicFramePr>
        <p:xfrm>
          <a:off x="4324626" y="5243555"/>
          <a:ext cx="4143512" cy="1463040"/>
        </p:xfrm>
        <a:graphic>
          <a:graphicData uri="http://schemas.openxmlformats.org/drawingml/2006/table">
            <a:tbl>
              <a:tblPr firstRow="1" bandRow="1">
                <a:tableStyleId>{9D7B26C5-4107-4FEC-AEDC-1716B250A1EF}</a:tableStyleId>
              </a:tblPr>
              <a:tblGrid>
                <a:gridCol w="1035878">
                  <a:extLst>
                    <a:ext uri="{9D8B030D-6E8A-4147-A177-3AD203B41FA5}">
                      <a16:colId xmlns:a16="http://schemas.microsoft.com/office/drawing/2014/main" val="20000"/>
                    </a:ext>
                  </a:extLst>
                </a:gridCol>
                <a:gridCol w="1035878">
                  <a:extLst>
                    <a:ext uri="{9D8B030D-6E8A-4147-A177-3AD203B41FA5}">
                      <a16:colId xmlns:a16="http://schemas.microsoft.com/office/drawing/2014/main" val="20001"/>
                    </a:ext>
                  </a:extLst>
                </a:gridCol>
                <a:gridCol w="1035878">
                  <a:extLst>
                    <a:ext uri="{9D8B030D-6E8A-4147-A177-3AD203B41FA5}">
                      <a16:colId xmlns:a16="http://schemas.microsoft.com/office/drawing/2014/main" val="20002"/>
                    </a:ext>
                  </a:extLst>
                </a:gridCol>
                <a:gridCol w="1035878">
                  <a:extLst>
                    <a:ext uri="{9D8B030D-6E8A-4147-A177-3AD203B41FA5}">
                      <a16:colId xmlns:a16="http://schemas.microsoft.com/office/drawing/2014/main" val="20003"/>
                    </a:ext>
                  </a:extLst>
                </a:gridCol>
              </a:tblGrid>
              <a:tr h="360110">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smtClean="0">
                          <a:solidFill>
                            <a:schemeClr val="accent6">
                              <a:lumMod val="50000"/>
                            </a:schemeClr>
                          </a:solidFill>
                          <a:latin typeface="+mn-lt"/>
                          <a:ea typeface="+mn-ea"/>
                          <a:cs typeface="+mn-cs"/>
                        </a:rPr>
                        <a:t>Tablo 1 </a:t>
                      </a:r>
                      <a:r>
                        <a:rPr lang="tr-TR" sz="1800" b="1" kern="1200" dirty="0" err="1" smtClean="0">
                          <a:solidFill>
                            <a:schemeClr val="accent6">
                              <a:lumMod val="50000"/>
                            </a:schemeClr>
                          </a:solidFill>
                          <a:latin typeface="+mn-lt"/>
                          <a:ea typeface="+mn-ea"/>
                          <a:cs typeface="+mn-cs"/>
                        </a:rPr>
                        <a:t>Totoloji</a:t>
                      </a:r>
                      <a:r>
                        <a:rPr lang="tr-TR" sz="1800" b="1" kern="1200" dirty="0" smtClean="0">
                          <a:solidFill>
                            <a:schemeClr val="accent6">
                              <a:lumMod val="50000"/>
                            </a:schemeClr>
                          </a:solidFill>
                          <a:latin typeface="+mn-lt"/>
                          <a:ea typeface="+mn-ea"/>
                          <a:cs typeface="+mn-cs"/>
                        </a:rPr>
                        <a:t> ve Çelişki Örnekleri</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0110">
                <a:tc>
                  <a:txBody>
                    <a:bodyPr/>
                    <a:lstStyle/>
                    <a:p>
                      <a:pPr algn="ctr"/>
                      <a:r>
                        <a:rPr lang="tr-TR" sz="1800" i="1" dirty="0" smtClean="0"/>
                        <a:t>p</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dirty="0" smtClean="0"/>
                        <a:t>¬</a:t>
                      </a:r>
                      <a:r>
                        <a:rPr lang="tr-TR" sz="1800" i="1" dirty="0" smtClean="0"/>
                        <a:t>p</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i="1" dirty="0" smtClean="0"/>
                        <a:t>p</a:t>
                      </a:r>
                      <a:r>
                        <a:rPr lang="tr-TR" sz="1800" dirty="0" smtClean="0"/>
                        <a:t> ˅ ¬</a:t>
                      </a:r>
                      <a:r>
                        <a:rPr lang="tr-TR" sz="1800" i="1" dirty="0" smtClean="0"/>
                        <a:t>p</a:t>
                      </a:r>
                      <a:r>
                        <a:rPr lang="tr-TR" sz="1800" dirty="0" smtClean="0"/>
                        <a:t> </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i="1" dirty="0" smtClean="0"/>
                        <a:t>p</a:t>
                      </a:r>
                      <a:r>
                        <a:rPr lang="tr-TR" sz="1800" dirty="0" smtClean="0"/>
                        <a:t> ˅ ¬</a:t>
                      </a:r>
                      <a:r>
                        <a:rPr lang="tr-TR" sz="1800" i="1" dirty="0" smtClean="0"/>
                        <a:t>p</a:t>
                      </a:r>
                      <a:r>
                        <a:rPr lang="tr-TR" sz="1800" dirty="0" smtClean="0"/>
                        <a:t> </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0110">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0110">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844728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Mantıksal Denklikler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10" y="1837712"/>
            <a:ext cx="10018714" cy="1263298"/>
          </a:xfrm>
        </p:spPr>
        <p:txBody>
          <a:bodyPr>
            <a:normAutofit/>
          </a:bodyPr>
          <a:lstStyle/>
          <a:p>
            <a:pPr marL="0" indent="0" algn="just">
              <a:buNone/>
            </a:pPr>
            <a:r>
              <a:rPr lang="tr-TR" sz="2000" dirty="0"/>
              <a:t>Olası her durumda aynı doğruluk değerlerine sahip bileşik önermeler </a:t>
            </a:r>
            <a:r>
              <a:rPr lang="tr-TR" sz="2000" b="1" dirty="0"/>
              <a:t>mantıksal denk </a:t>
            </a:r>
            <a:r>
              <a:rPr lang="tr-TR" sz="2000" dirty="0"/>
              <a:t>olarak adlandırılır. </a:t>
            </a:r>
            <a:endParaRPr lang="tr-TR" sz="2000" dirty="0" smtClean="0">
              <a:solidFill>
                <a:srgbClr val="C00000"/>
              </a:solidFill>
            </a:endParaRPr>
          </a:p>
        </p:txBody>
      </p:sp>
      <p:sp>
        <p:nvSpPr>
          <p:cNvPr id="5" name="Metin kutusu 4"/>
          <p:cNvSpPr txBox="1"/>
          <p:nvPr/>
        </p:nvSpPr>
        <p:spPr>
          <a:xfrm>
            <a:off x="1484309" y="2913189"/>
            <a:ext cx="10018713" cy="984885"/>
          </a:xfrm>
          <a:prstGeom prst="rect">
            <a:avLst/>
          </a:prstGeom>
          <a:solidFill>
            <a:schemeClr val="bg2">
              <a:lumMod val="50000"/>
            </a:schemeClr>
          </a:solidFill>
        </p:spPr>
        <p:txBody>
          <a:bodyPr wrap="square" rtlCol="0">
            <a:spAutoFit/>
          </a:bodyPr>
          <a:lstStyle/>
          <a:p>
            <a:pPr algn="just"/>
            <a:r>
              <a:rPr lang="tr-TR" sz="2000" dirty="0" smtClean="0">
                <a:ln w="0"/>
                <a:solidFill>
                  <a:schemeClr val="bg1"/>
                </a:solidFill>
              </a:rPr>
              <a:t>Tanım 2: </a:t>
            </a:r>
            <a:r>
              <a:rPr lang="tr-TR" sz="2000" dirty="0" smtClean="0">
                <a:solidFill>
                  <a:schemeClr val="bg1"/>
                </a:solidFill>
              </a:rPr>
              <a:t>B</a:t>
            </a:r>
            <a:r>
              <a:rPr lang="tr-TR" sz="2000" dirty="0">
                <a:solidFill>
                  <a:schemeClr val="bg1"/>
                </a:solidFill>
              </a:rPr>
              <a:t>ileşik önermeler </a:t>
            </a:r>
            <a:r>
              <a:rPr lang="tr-TR" sz="2000" i="1" dirty="0">
                <a:solidFill>
                  <a:schemeClr val="bg1"/>
                </a:solidFill>
              </a:rPr>
              <a:t>p</a:t>
            </a:r>
            <a:r>
              <a:rPr lang="tr-TR" sz="2000" dirty="0">
                <a:solidFill>
                  <a:schemeClr val="bg1"/>
                </a:solidFill>
              </a:rPr>
              <a:t> ve </a:t>
            </a:r>
            <a:r>
              <a:rPr lang="tr-TR" sz="2000" i="1" dirty="0">
                <a:solidFill>
                  <a:schemeClr val="bg1"/>
                </a:solidFill>
              </a:rPr>
              <a:t>q, </a:t>
            </a:r>
            <a:r>
              <a:rPr lang="tr-TR" sz="2000" i="1" dirty="0" smtClean="0">
                <a:solidFill>
                  <a:schemeClr val="bg1"/>
                </a:solidFill>
              </a:rPr>
              <a:t>s </a:t>
            </a:r>
            <a:r>
              <a:rPr lang="tr-TR" sz="2000" i="1" dirty="0" smtClean="0">
                <a:solidFill>
                  <a:schemeClr val="bg1"/>
                </a:solidFill>
                <a:sym typeface="Wingdings" panose="05000000000000000000" pitchFamily="2" charset="2"/>
              </a:rPr>
              <a:t> </a:t>
            </a:r>
            <a:r>
              <a:rPr lang="tr-TR" sz="2000" i="1" dirty="0" smtClean="0">
                <a:solidFill>
                  <a:schemeClr val="bg1"/>
                </a:solidFill>
              </a:rPr>
              <a:t>q</a:t>
            </a:r>
            <a:r>
              <a:rPr lang="tr-TR" sz="2000" dirty="0" smtClean="0">
                <a:solidFill>
                  <a:schemeClr val="bg1"/>
                </a:solidFill>
              </a:rPr>
              <a:t> </a:t>
            </a:r>
            <a:r>
              <a:rPr lang="tr-TR" sz="2000" dirty="0" err="1">
                <a:solidFill>
                  <a:schemeClr val="bg1"/>
                </a:solidFill>
              </a:rPr>
              <a:t>totoloji</a:t>
            </a:r>
            <a:r>
              <a:rPr lang="tr-TR" sz="2000" dirty="0">
                <a:solidFill>
                  <a:schemeClr val="bg1"/>
                </a:solidFill>
              </a:rPr>
              <a:t> olduğu dununda mantıksal denk olarak adlandırılır. </a:t>
            </a:r>
            <a:r>
              <a:rPr lang="tr-TR" sz="2000" i="1" dirty="0" smtClean="0">
                <a:solidFill>
                  <a:schemeClr val="bg1"/>
                </a:solidFill>
              </a:rPr>
              <a:t>p ≡ q</a:t>
            </a:r>
            <a:r>
              <a:rPr lang="tr-TR" sz="2000" dirty="0" smtClean="0">
                <a:solidFill>
                  <a:schemeClr val="bg1"/>
                </a:solidFill>
              </a:rPr>
              <a:t> </a:t>
            </a:r>
            <a:r>
              <a:rPr lang="tr-TR" sz="2000" dirty="0">
                <a:solidFill>
                  <a:schemeClr val="bg1"/>
                </a:solidFill>
              </a:rPr>
              <a:t>gösterimi </a:t>
            </a:r>
            <a:r>
              <a:rPr lang="tr-TR" sz="2000" i="1" dirty="0">
                <a:solidFill>
                  <a:schemeClr val="bg1"/>
                </a:solidFill>
              </a:rPr>
              <a:t>p</a:t>
            </a:r>
            <a:r>
              <a:rPr lang="tr-TR" sz="2000" dirty="0">
                <a:solidFill>
                  <a:schemeClr val="bg1"/>
                </a:solidFill>
              </a:rPr>
              <a:t> ve </a:t>
            </a:r>
            <a:r>
              <a:rPr lang="tr-TR" sz="2000" i="1" dirty="0" err="1">
                <a:solidFill>
                  <a:schemeClr val="bg1"/>
                </a:solidFill>
              </a:rPr>
              <a:t>q</a:t>
            </a:r>
            <a:r>
              <a:rPr lang="tr-TR" sz="2000" dirty="0" err="1">
                <a:solidFill>
                  <a:schemeClr val="bg1"/>
                </a:solidFill>
              </a:rPr>
              <a:t>’nun</a:t>
            </a:r>
            <a:r>
              <a:rPr lang="tr-TR" sz="2000" dirty="0">
                <a:solidFill>
                  <a:schemeClr val="bg1"/>
                </a:solidFill>
              </a:rPr>
              <a:t> mantıksal olarak denk olduğunu gösterir</a:t>
            </a:r>
            <a:r>
              <a:rPr lang="tr-TR" sz="2000" dirty="0" smtClean="0">
                <a:solidFill>
                  <a:schemeClr val="bg1"/>
                </a:solidFill>
              </a:rPr>
              <a:t>.</a:t>
            </a:r>
            <a:endParaRPr lang="tr-TR" sz="2000" dirty="0">
              <a:solidFill>
                <a:schemeClr val="bg1"/>
              </a:solidFill>
            </a:endParaRPr>
          </a:p>
          <a:p>
            <a:endParaRPr lang="tr-TR" b="1" dirty="0">
              <a:ln w="22225">
                <a:solidFill>
                  <a:schemeClr val="accent2"/>
                </a:solidFill>
                <a:prstDash val="solid"/>
              </a:ln>
              <a:solidFill>
                <a:schemeClr val="bg1"/>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3924417403"/>
              </p:ext>
            </p:extLst>
          </p:nvPr>
        </p:nvGraphicFramePr>
        <p:xfrm>
          <a:off x="4598570" y="4231491"/>
          <a:ext cx="3154017" cy="1280160"/>
        </p:xfrm>
        <a:graphic>
          <a:graphicData uri="http://schemas.openxmlformats.org/drawingml/2006/table">
            <a:tbl>
              <a:tblPr firstRow="1" bandRow="1">
                <a:tableStyleId>{9D7B26C5-4107-4FEC-AEDC-1716B250A1EF}</a:tableStyleId>
              </a:tblPr>
              <a:tblGrid>
                <a:gridCol w="3154017">
                  <a:extLst>
                    <a:ext uri="{9D8B030D-6E8A-4147-A177-3AD203B41FA5}">
                      <a16:colId xmlns:a16="http://schemas.microsoft.com/office/drawing/2014/main" val="20000"/>
                    </a:ext>
                  </a:extLst>
                </a:gridCol>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smtClean="0">
                          <a:solidFill>
                            <a:schemeClr val="accent6">
                              <a:lumMod val="50000"/>
                            </a:schemeClr>
                          </a:solidFill>
                          <a:latin typeface="+mn-lt"/>
                          <a:ea typeface="+mn-ea"/>
                          <a:cs typeface="+mn-cs"/>
                        </a:rPr>
                        <a:t>Tablo 2 De Morgan Kanunları</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tr-TR" dirty="0" smtClean="0"/>
                        <a:t> ¬</a:t>
                      </a:r>
                      <a:r>
                        <a:rPr lang="tr-TR" i="0" dirty="0" smtClean="0"/>
                        <a:t> (</a:t>
                      </a:r>
                      <a:r>
                        <a:rPr lang="tr-TR" i="1" dirty="0" smtClean="0"/>
                        <a:t>p </a:t>
                      </a:r>
                      <a:r>
                        <a:rPr lang="tr-TR" dirty="0" smtClean="0"/>
                        <a:t>˄ </a:t>
                      </a:r>
                      <a:r>
                        <a:rPr lang="tr-TR" i="1" dirty="0" smtClean="0"/>
                        <a:t>q</a:t>
                      </a:r>
                      <a:r>
                        <a:rPr lang="tr-TR" dirty="0" smtClean="0"/>
                        <a:t>) ≡ ¬</a:t>
                      </a:r>
                      <a:r>
                        <a:rPr lang="tr-TR" i="1" dirty="0" smtClean="0"/>
                        <a:t>p</a:t>
                      </a:r>
                      <a:r>
                        <a:rPr lang="tr-TR" dirty="0" smtClean="0"/>
                        <a:t> ˅ ¬</a:t>
                      </a:r>
                      <a:r>
                        <a:rPr lang="tr-TR" i="1" dirty="0" smtClean="0"/>
                        <a:t>q</a:t>
                      </a:r>
                    </a:p>
                    <a:p>
                      <a:pPr marL="0" marR="0" indent="0" algn="ctr" defTabSz="457200" rtl="0" eaLnBrk="1" fontAlgn="auto" latinLnBrk="0" hangingPunct="1">
                        <a:lnSpc>
                          <a:spcPct val="100000"/>
                        </a:lnSpc>
                        <a:spcBef>
                          <a:spcPts val="0"/>
                        </a:spcBef>
                        <a:spcAft>
                          <a:spcPts val="0"/>
                        </a:spcAft>
                        <a:buClrTx/>
                        <a:buSzTx/>
                        <a:buFontTx/>
                        <a:buNone/>
                        <a:tabLst/>
                        <a:defRPr/>
                      </a:pPr>
                      <a:r>
                        <a:rPr lang="tr-TR" dirty="0" smtClean="0"/>
                        <a:t> ¬</a:t>
                      </a:r>
                      <a:r>
                        <a:rPr lang="tr-TR" i="0" dirty="0" smtClean="0"/>
                        <a:t> (</a:t>
                      </a:r>
                      <a:r>
                        <a:rPr lang="tr-TR" i="1" dirty="0" smtClean="0"/>
                        <a:t>p </a:t>
                      </a:r>
                      <a:r>
                        <a:rPr lang="tr-TR" dirty="0" smtClean="0"/>
                        <a:t>˅ </a:t>
                      </a:r>
                      <a:r>
                        <a:rPr lang="tr-TR" i="1" dirty="0" smtClean="0"/>
                        <a:t>q</a:t>
                      </a:r>
                      <a:r>
                        <a:rPr lang="tr-TR" dirty="0" smtClean="0"/>
                        <a:t>) ≡ ¬</a:t>
                      </a:r>
                      <a:r>
                        <a:rPr lang="tr-TR" i="1" dirty="0" smtClean="0"/>
                        <a:t>p</a:t>
                      </a:r>
                      <a:r>
                        <a:rPr lang="tr-TR" dirty="0" smtClean="0"/>
                        <a:t> ˄ ¬</a:t>
                      </a:r>
                      <a:r>
                        <a:rPr lang="tr-TR" i="1" dirty="0" smtClean="0"/>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33858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Mantıksal Denklikler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10" y="1683027"/>
            <a:ext cx="10018714" cy="2663686"/>
          </a:xfrm>
        </p:spPr>
        <p:txBody>
          <a:bodyPr>
            <a:normAutofit fontScale="92500" lnSpcReduction="10000"/>
          </a:bodyPr>
          <a:lstStyle/>
          <a:p>
            <a:pPr marL="0" indent="0" algn="just">
              <a:buNone/>
            </a:pPr>
            <a:endParaRPr lang="tr-TR" sz="2000" dirty="0" smtClean="0">
              <a:solidFill>
                <a:srgbClr val="C00000"/>
              </a:solidFill>
            </a:endParaRPr>
          </a:p>
          <a:p>
            <a:pPr marL="0" indent="0" algn="just">
              <a:buNone/>
            </a:pPr>
            <a:endParaRPr lang="tr-TR" sz="2000" dirty="0">
              <a:solidFill>
                <a:srgbClr val="C00000"/>
              </a:solidFill>
            </a:endParaRPr>
          </a:p>
          <a:p>
            <a:pPr marL="0" indent="0" algn="just">
              <a:buNone/>
            </a:pPr>
            <a:r>
              <a:rPr lang="tr-TR" sz="2000" dirty="0" smtClean="0">
                <a:solidFill>
                  <a:srgbClr val="C00000"/>
                </a:solidFill>
              </a:rPr>
              <a:t>Örnek:</a:t>
            </a:r>
          </a:p>
          <a:p>
            <a:pPr marL="0" indent="0" algn="just">
              <a:buNone/>
            </a:pPr>
            <a:r>
              <a:rPr lang="tr-TR" sz="2000" dirty="0"/>
              <a:t> ¬ (</a:t>
            </a:r>
            <a:r>
              <a:rPr lang="tr-TR" sz="2000" i="1" dirty="0"/>
              <a:t>p </a:t>
            </a:r>
            <a:r>
              <a:rPr lang="tr-TR" sz="2000" dirty="0"/>
              <a:t>˅ </a:t>
            </a:r>
            <a:r>
              <a:rPr lang="tr-TR" sz="2000" i="1" dirty="0"/>
              <a:t>q</a:t>
            </a:r>
            <a:r>
              <a:rPr lang="tr-TR" sz="2000" dirty="0"/>
              <a:t>) </a:t>
            </a:r>
            <a:r>
              <a:rPr lang="tr-TR" sz="2000" dirty="0" smtClean="0"/>
              <a:t>ve </a:t>
            </a:r>
            <a:r>
              <a:rPr lang="tr-TR" sz="2000" dirty="0"/>
              <a:t>¬</a:t>
            </a:r>
            <a:r>
              <a:rPr lang="tr-TR" sz="2000" i="1" dirty="0"/>
              <a:t>p</a:t>
            </a:r>
            <a:r>
              <a:rPr lang="tr-TR" sz="2000" dirty="0"/>
              <a:t> ˄ ¬</a:t>
            </a:r>
            <a:r>
              <a:rPr lang="tr-TR" sz="2000" i="1" dirty="0" err="1" smtClean="0"/>
              <a:t>q</a:t>
            </a:r>
            <a:r>
              <a:rPr lang="tr-TR" sz="2000" dirty="0" err="1" smtClean="0"/>
              <a:t>’nin</a:t>
            </a:r>
            <a:r>
              <a:rPr lang="tr-TR" sz="2000" dirty="0" smtClean="0"/>
              <a:t> mantıksal olarak denk olduğunu gösteriniz. </a:t>
            </a:r>
          </a:p>
          <a:p>
            <a:pPr marL="0" indent="0" algn="just">
              <a:buNone/>
            </a:pPr>
            <a:r>
              <a:rPr lang="tr-TR" sz="2000" dirty="0" smtClean="0">
                <a:solidFill>
                  <a:srgbClr val="C00000"/>
                </a:solidFill>
              </a:rPr>
              <a:t>Çözüm:</a:t>
            </a:r>
          </a:p>
          <a:p>
            <a:pPr marL="0" indent="0" algn="just">
              <a:buNone/>
            </a:pPr>
            <a:r>
              <a:rPr lang="tr-TR" sz="2000" dirty="0" smtClean="0"/>
              <a:t>Bu bileşik önermelerin doğruluk tabloları Tablo 3’te gösterilmiştir. Verilen ifadeler tabloda görüldüğü mantıksal olarak denktir. </a:t>
            </a:r>
          </a:p>
          <a:p>
            <a:pPr marL="0" indent="0" algn="just">
              <a:buNone/>
            </a:pPr>
            <a:endParaRPr lang="tr-TR" sz="2000" dirty="0"/>
          </a:p>
          <a:p>
            <a:pPr marL="0" indent="0" algn="just">
              <a:buNone/>
            </a:pPr>
            <a:endParaRPr lang="tr-TR" sz="2000" dirty="0" smtClean="0">
              <a:solidFill>
                <a:srgbClr val="C00000"/>
              </a:solidFill>
            </a:endParaRPr>
          </a:p>
          <a:p>
            <a:pPr marL="0" indent="0" algn="just">
              <a:buNone/>
            </a:pPr>
            <a:endParaRPr lang="tr-TR" sz="2000" dirty="0" smtClean="0">
              <a:solidFill>
                <a:srgbClr val="C00000"/>
              </a:solidFill>
            </a:endParaRPr>
          </a:p>
        </p:txBody>
      </p:sp>
      <p:graphicFrame>
        <p:nvGraphicFramePr>
          <p:cNvPr id="7" name="Tablo 6"/>
          <p:cNvGraphicFramePr>
            <a:graphicFrameLocks noGrp="1"/>
          </p:cNvGraphicFramePr>
          <p:nvPr>
            <p:extLst>
              <p:ext uri="{D42A27DB-BD31-4B8C-83A1-F6EECF244321}">
                <p14:modId xmlns:p14="http://schemas.microsoft.com/office/powerpoint/2010/main" val="2426108830"/>
              </p:ext>
            </p:extLst>
          </p:nvPr>
        </p:nvGraphicFramePr>
        <p:xfrm>
          <a:off x="2615096" y="3988904"/>
          <a:ext cx="8128002" cy="2225040"/>
        </p:xfrm>
        <a:graphic>
          <a:graphicData uri="http://schemas.openxmlformats.org/drawingml/2006/table">
            <a:tbl>
              <a:tblPr firstRow="1" bandRow="1">
                <a:tableStyleId>{9D7B26C5-4107-4FEC-AEDC-1716B250A1EF}</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gridSpan="6">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smtClean="0">
                          <a:solidFill>
                            <a:schemeClr val="accent6">
                              <a:lumMod val="50000"/>
                            </a:schemeClr>
                          </a:solidFill>
                          <a:latin typeface="+mn-lt"/>
                          <a:ea typeface="+mn-ea"/>
                          <a:cs typeface="+mn-cs"/>
                        </a:rPr>
                        <a:t>Tablo 3</a:t>
                      </a:r>
                      <a:r>
                        <a:rPr lang="tr-TR" sz="1800" b="1" kern="1200" baseline="0" dirty="0" smtClean="0">
                          <a:solidFill>
                            <a:schemeClr val="accent6">
                              <a:lumMod val="50000"/>
                            </a:schemeClr>
                          </a:solidFill>
                          <a:latin typeface="+mn-lt"/>
                          <a:ea typeface="+mn-ea"/>
                          <a:cs typeface="+mn-cs"/>
                        </a:rPr>
                        <a:t> </a:t>
                      </a:r>
                      <a:r>
                        <a:rPr lang="tr-TR" sz="1800" b="1" kern="1200" dirty="0" smtClean="0">
                          <a:solidFill>
                            <a:schemeClr val="accent6">
                              <a:lumMod val="50000"/>
                            </a:schemeClr>
                          </a:solidFill>
                          <a:latin typeface="+mn-lt"/>
                          <a:ea typeface="+mn-ea"/>
                          <a:cs typeface="+mn-cs"/>
                        </a:rPr>
                        <a:t>¬(</a:t>
                      </a:r>
                      <a:r>
                        <a:rPr lang="tr-TR" sz="1800" b="1" i="1" kern="1200" dirty="0" smtClean="0">
                          <a:solidFill>
                            <a:schemeClr val="accent6">
                              <a:lumMod val="50000"/>
                            </a:schemeClr>
                          </a:solidFill>
                          <a:latin typeface="+mn-lt"/>
                          <a:ea typeface="+mn-ea"/>
                          <a:cs typeface="+mn-cs"/>
                        </a:rPr>
                        <a:t>p</a:t>
                      </a:r>
                      <a:r>
                        <a:rPr lang="tr-TR" sz="1800" b="1" kern="1200" dirty="0" smtClean="0">
                          <a:solidFill>
                            <a:schemeClr val="accent6">
                              <a:lumMod val="50000"/>
                            </a:schemeClr>
                          </a:solidFill>
                          <a:latin typeface="+mn-lt"/>
                          <a:ea typeface="+mn-ea"/>
                          <a:cs typeface="+mn-cs"/>
                        </a:rPr>
                        <a:t> ˅ </a:t>
                      </a:r>
                      <a:r>
                        <a:rPr lang="tr-TR" sz="1800" b="1" i="1" kern="1200" dirty="0" smtClean="0">
                          <a:solidFill>
                            <a:schemeClr val="accent6">
                              <a:lumMod val="50000"/>
                            </a:schemeClr>
                          </a:solidFill>
                          <a:latin typeface="+mn-lt"/>
                          <a:ea typeface="+mn-ea"/>
                          <a:cs typeface="+mn-cs"/>
                        </a:rPr>
                        <a:t>q</a:t>
                      </a:r>
                      <a:r>
                        <a:rPr lang="tr-TR" sz="1800" b="1" kern="1200" dirty="0" smtClean="0">
                          <a:solidFill>
                            <a:schemeClr val="accent6">
                              <a:lumMod val="50000"/>
                            </a:schemeClr>
                          </a:solidFill>
                          <a:latin typeface="+mn-lt"/>
                          <a:ea typeface="+mn-ea"/>
                          <a:cs typeface="+mn-cs"/>
                        </a:rPr>
                        <a:t>) ve ¬</a:t>
                      </a:r>
                      <a:r>
                        <a:rPr lang="tr-TR" sz="1800" b="1" i="1" kern="1200" dirty="0" smtClean="0">
                          <a:solidFill>
                            <a:schemeClr val="accent6">
                              <a:lumMod val="50000"/>
                            </a:schemeClr>
                          </a:solidFill>
                          <a:latin typeface="+mn-lt"/>
                          <a:ea typeface="+mn-ea"/>
                          <a:cs typeface="+mn-cs"/>
                        </a:rPr>
                        <a:t>p</a:t>
                      </a:r>
                      <a:r>
                        <a:rPr lang="tr-TR" sz="1800" b="1" kern="1200" dirty="0" smtClean="0">
                          <a:solidFill>
                            <a:schemeClr val="accent6">
                              <a:lumMod val="50000"/>
                            </a:schemeClr>
                          </a:solidFill>
                          <a:latin typeface="+mn-lt"/>
                          <a:ea typeface="+mn-ea"/>
                          <a:cs typeface="+mn-cs"/>
                        </a:rPr>
                        <a:t> ˄ ¬</a:t>
                      </a:r>
                      <a:r>
                        <a:rPr lang="tr-TR" sz="1800" b="1" i="1" kern="1200" dirty="0" err="1" smtClean="0">
                          <a:solidFill>
                            <a:schemeClr val="accent6">
                              <a:lumMod val="50000"/>
                            </a:schemeClr>
                          </a:solidFill>
                          <a:latin typeface="+mn-lt"/>
                          <a:ea typeface="+mn-ea"/>
                          <a:cs typeface="+mn-cs"/>
                        </a:rPr>
                        <a:t>q</a:t>
                      </a:r>
                      <a:r>
                        <a:rPr lang="tr-TR" sz="1800" b="1" kern="1200" dirty="0" err="1" smtClean="0">
                          <a:solidFill>
                            <a:schemeClr val="accent6">
                              <a:lumMod val="50000"/>
                            </a:schemeClr>
                          </a:solidFill>
                          <a:latin typeface="+mn-lt"/>
                          <a:ea typeface="+mn-ea"/>
                          <a:cs typeface="+mn-cs"/>
                        </a:rPr>
                        <a:t>’nin</a:t>
                      </a:r>
                      <a:r>
                        <a:rPr lang="tr-TR" sz="1800" b="1" kern="1200" dirty="0" smtClean="0">
                          <a:solidFill>
                            <a:schemeClr val="accent6">
                              <a:lumMod val="50000"/>
                            </a:schemeClr>
                          </a:solidFill>
                          <a:latin typeface="+mn-lt"/>
                          <a:ea typeface="+mn-ea"/>
                          <a:cs typeface="+mn-cs"/>
                        </a:rPr>
                        <a:t> İçin Doğruluk Tabloları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tr-TR" b="0" dirty="0" smtClean="0">
                          <a:solidFill>
                            <a:schemeClr val="tx1"/>
                          </a:solidFill>
                        </a:rPr>
                        <a:t>   p       q </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i="1" kern="1200" dirty="0" smtClean="0">
                          <a:solidFill>
                            <a:schemeClr val="tx1"/>
                          </a:solidFill>
                          <a:latin typeface="+mn-lt"/>
                          <a:ea typeface="+mn-ea"/>
                          <a:cs typeface="+mn-cs"/>
                        </a:rPr>
                        <a:t>p</a:t>
                      </a:r>
                      <a:r>
                        <a:rPr lang="tr-TR" sz="1800" b="0" kern="1200" dirty="0" smtClean="0">
                          <a:solidFill>
                            <a:schemeClr val="tx1"/>
                          </a:solidFill>
                          <a:latin typeface="+mn-lt"/>
                          <a:ea typeface="+mn-ea"/>
                          <a:cs typeface="+mn-cs"/>
                        </a:rPr>
                        <a:t> ˅ </a:t>
                      </a:r>
                      <a:r>
                        <a:rPr lang="tr-TR" sz="1800" b="0" i="1" kern="1200" dirty="0" smtClean="0">
                          <a:solidFill>
                            <a:schemeClr val="tx1"/>
                          </a:solidFill>
                          <a:latin typeface="+mn-lt"/>
                          <a:ea typeface="+mn-ea"/>
                          <a:cs typeface="+mn-cs"/>
                        </a:rPr>
                        <a:t>q</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kern="1200" dirty="0" smtClean="0">
                          <a:solidFill>
                            <a:schemeClr val="tx1"/>
                          </a:solidFill>
                          <a:latin typeface="+mn-lt"/>
                          <a:ea typeface="+mn-ea"/>
                          <a:cs typeface="+mn-cs"/>
                        </a:rPr>
                        <a:t>¬(</a:t>
                      </a:r>
                      <a:r>
                        <a:rPr lang="tr-TR" sz="1800" b="0" i="1" kern="1200" dirty="0" smtClean="0">
                          <a:solidFill>
                            <a:schemeClr val="tx1"/>
                          </a:solidFill>
                          <a:latin typeface="+mn-lt"/>
                          <a:ea typeface="+mn-ea"/>
                          <a:cs typeface="+mn-cs"/>
                        </a:rPr>
                        <a:t>p</a:t>
                      </a:r>
                      <a:r>
                        <a:rPr lang="tr-TR" sz="1800" b="0" kern="1200" dirty="0" smtClean="0">
                          <a:solidFill>
                            <a:schemeClr val="tx1"/>
                          </a:solidFill>
                          <a:latin typeface="+mn-lt"/>
                          <a:ea typeface="+mn-ea"/>
                          <a:cs typeface="+mn-cs"/>
                        </a:rPr>
                        <a:t> ˅ ¬</a:t>
                      </a:r>
                      <a:r>
                        <a:rPr lang="tr-TR" sz="1800" b="0" i="1" kern="1200" dirty="0" smtClean="0">
                          <a:solidFill>
                            <a:schemeClr val="tx1"/>
                          </a:solidFill>
                          <a:latin typeface="+mn-lt"/>
                          <a:ea typeface="+mn-ea"/>
                          <a:cs typeface="+mn-cs"/>
                        </a:rPr>
                        <a:t>q</a:t>
                      </a:r>
                      <a:r>
                        <a:rPr lang="tr-TR" sz="1800" b="0" kern="1200" dirty="0" smtClean="0">
                          <a:solidFill>
                            <a:schemeClr val="tx1"/>
                          </a:solidFill>
                          <a:latin typeface="+mn-lt"/>
                          <a:ea typeface="+mn-ea"/>
                          <a:cs typeface="+mn-cs"/>
                        </a:rPr>
                        <a:t>) </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kern="1200" dirty="0" smtClean="0">
                          <a:solidFill>
                            <a:schemeClr val="tx1"/>
                          </a:solidFill>
                          <a:latin typeface="+mn-lt"/>
                          <a:ea typeface="+mn-ea"/>
                          <a:cs typeface="+mn-cs"/>
                        </a:rPr>
                        <a:t>¬</a:t>
                      </a:r>
                      <a:r>
                        <a:rPr lang="tr-TR" sz="1800" b="0" i="1" kern="1200" dirty="0" smtClean="0">
                          <a:solidFill>
                            <a:schemeClr val="tx1"/>
                          </a:solidFill>
                          <a:latin typeface="+mn-lt"/>
                          <a:ea typeface="+mn-ea"/>
                          <a:cs typeface="+mn-cs"/>
                        </a:rPr>
                        <a:t>p</a:t>
                      </a:r>
                      <a:r>
                        <a:rPr lang="tr-TR" sz="1800" b="0" kern="1200" dirty="0" smtClean="0">
                          <a:solidFill>
                            <a:schemeClr val="tx1"/>
                          </a:solidFill>
                          <a:latin typeface="+mn-lt"/>
                          <a:ea typeface="+mn-ea"/>
                          <a:cs typeface="+mn-cs"/>
                        </a:rPr>
                        <a:t> </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kern="1200" dirty="0" smtClean="0">
                          <a:solidFill>
                            <a:schemeClr val="tx1"/>
                          </a:solidFill>
                          <a:latin typeface="+mn-lt"/>
                          <a:ea typeface="+mn-ea"/>
                          <a:cs typeface="+mn-cs"/>
                        </a:rPr>
                        <a:t>¬</a:t>
                      </a:r>
                      <a:r>
                        <a:rPr lang="tr-TR" sz="1800" b="0" i="1" kern="1200" dirty="0" smtClean="0">
                          <a:solidFill>
                            <a:schemeClr val="tx1"/>
                          </a:solidFill>
                          <a:latin typeface="+mn-lt"/>
                          <a:ea typeface="+mn-ea"/>
                          <a:cs typeface="+mn-cs"/>
                        </a:rPr>
                        <a:t>q</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kern="1200" dirty="0" smtClean="0">
                          <a:solidFill>
                            <a:schemeClr val="tx1"/>
                          </a:solidFill>
                          <a:latin typeface="+mn-lt"/>
                          <a:ea typeface="+mn-ea"/>
                          <a:cs typeface="+mn-cs"/>
                        </a:rPr>
                        <a:t>¬</a:t>
                      </a:r>
                      <a:r>
                        <a:rPr lang="tr-TR" sz="1800" b="0" i="1" kern="1200" dirty="0" smtClean="0">
                          <a:solidFill>
                            <a:schemeClr val="tx1"/>
                          </a:solidFill>
                          <a:latin typeface="+mn-lt"/>
                          <a:ea typeface="+mn-ea"/>
                          <a:cs typeface="+mn-cs"/>
                        </a:rPr>
                        <a:t>p</a:t>
                      </a:r>
                      <a:r>
                        <a:rPr lang="tr-TR" sz="1800" b="0" kern="1200" dirty="0" smtClean="0">
                          <a:solidFill>
                            <a:schemeClr val="tx1"/>
                          </a:solidFill>
                          <a:latin typeface="+mn-lt"/>
                          <a:ea typeface="+mn-ea"/>
                          <a:cs typeface="+mn-cs"/>
                        </a:rPr>
                        <a:t> </a:t>
                      </a:r>
                      <a:r>
                        <a:rPr lang="tr-TR" sz="1800" b="0" dirty="0" smtClean="0">
                          <a:solidFill>
                            <a:schemeClr val="tx1"/>
                          </a:solidFill>
                        </a:rPr>
                        <a:t> ˄ </a:t>
                      </a:r>
                      <a:r>
                        <a:rPr lang="tr-TR" sz="1800" b="0" kern="1200" dirty="0" smtClean="0">
                          <a:solidFill>
                            <a:schemeClr val="tx1"/>
                          </a:solidFill>
                          <a:latin typeface="+mn-lt"/>
                          <a:ea typeface="+mn-ea"/>
                          <a:cs typeface="+mn-cs"/>
                        </a:rPr>
                        <a:t>¬</a:t>
                      </a:r>
                      <a:r>
                        <a:rPr lang="tr-TR" sz="1800" b="0" i="1" kern="1200" dirty="0" smtClean="0">
                          <a:solidFill>
                            <a:schemeClr val="tx1"/>
                          </a:solidFill>
                          <a:latin typeface="+mn-lt"/>
                          <a:ea typeface="+mn-ea"/>
                          <a:cs typeface="+mn-cs"/>
                        </a:rPr>
                        <a:t>p</a:t>
                      </a:r>
                      <a:r>
                        <a:rPr lang="tr-TR" sz="1800" b="0" kern="1200" dirty="0" smtClean="0">
                          <a:solidFill>
                            <a:schemeClr val="tx1"/>
                          </a:solidFill>
                          <a:latin typeface="+mn-lt"/>
                          <a:ea typeface="+mn-ea"/>
                          <a:cs typeface="+mn-cs"/>
                        </a:rPr>
                        <a:t> </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tr-TR" dirty="0" smtClean="0"/>
                        <a:t>    D        </a:t>
                      </a:r>
                      <a:r>
                        <a:rPr lang="tr-TR" dirty="0" err="1"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tr-TR" dirty="0" smtClean="0"/>
                        <a:t>    D        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tr-TR" dirty="0" smtClean="0"/>
                        <a:t>    Y        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tr-TR" dirty="0" smtClean="0"/>
                        <a:t>    Y        </a:t>
                      </a:r>
                      <a:r>
                        <a:rPr lang="tr-TR" dirty="0" err="1"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202514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Mantıksal Denklikler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10" y="1837711"/>
            <a:ext cx="10018714" cy="2509001"/>
          </a:xfrm>
        </p:spPr>
        <p:txBody>
          <a:bodyPr>
            <a:normAutofit fontScale="92500" lnSpcReduction="20000"/>
          </a:bodyPr>
          <a:lstStyle/>
          <a:p>
            <a:pPr marL="0" indent="0" algn="just">
              <a:buNone/>
            </a:pPr>
            <a:endParaRPr lang="tr-TR" sz="2000" dirty="0" smtClean="0">
              <a:solidFill>
                <a:srgbClr val="C00000"/>
              </a:solidFill>
            </a:endParaRPr>
          </a:p>
          <a:p>
            <a:pPr marL="0" indent="0" algn="just">
              <a:buNone/>
            </a:pPr>
            <a:endParaRPr lang="tr-TR" sz="2000" dirty="0">
              <a:solidFill>
                <a:srgbClr val="C00000"/>
              </a:solidFill>
            </a:endParaRPr>
          </a:p>
          <a:p>
            <a:pPr marL="0" indent="0" algn="just">
              <a:buNone/>
            </a:pPr>
            <a:r>
              <a:rPr lang="tr-TR" sz="2000" dirty="0" smtClean="0">
                <a:solidFill>
                  <a:srgbClr val="C00000"/>
                </a:solidFill>
              </a:rPr>
              <a:t>Örnek:</a:t>
            </a:r>
          </a:p>
          <a:p>
            <a:pPr marL="0" indent="0" algn="just">
              <a:buNone/>
            </a:pPr>
            <a:r>
              <a:rPr lang="tr-TR" sz="2000" dirty="0"/>
              <a:t> </a:t>
            </a:r>
            <a:r>
              <a:rPr lang="tr-TR" sz="2000" i="1" dirty="0" smtClean="0"/>
              <a:t>p</a:t>
            </a:r>
            <a:r>
              <a:rPr lang="tr-TR" sz="2000" dirty="0" smtClean="0"/>
              <a:t> </a:t>
            </a:r>
            <a:r>
              <a:rPr lang="tr-TR" sz="2000" dirty="0" smtClean="0">
                <a:sym typeface="Wingdings" panose="05000000000000000000" pitchFamily="2" charset="2"/>
              </a:rPr>
              <a:t> </a:t>
            </a:r>
            <a:r>
              <a:rPr lang="tr-TR" sz="2000" i="1" dirty="0" smtClean="0">
                <a:sym typeface="Wingdings" panose="05000000000000000000" pitchFamily="2" charset="2"/>
              </a:rPr>
              <a:t>q</a:t>
            </a:r>
            <a:r>
              <a:rPr lang="tr-TR" sz="2000" dirty="0" smtClean="0">
                <a:sym typeface="Wingdings" panose="05000000000000000000" pitchFamily="2" charset="2"/>
              </a:rPr>
              <a:t> ve </a:t>
            </a:r>
            <a:r>
              <a:rPr lang="tr-TR" sz="2000" dirty="0" smtClean="0"/>
              <a:t>¬</a:t>
            </a:r>
            <a:r>
              <a:rPr lang="tr-TR" sz="2000" i="1" dirty="0" smtClean="0"/>
              <a:t>p </a:t>
            </a:r>
            <a:r>
              <a:rPr lang="tr-TR" sz="2000" dirty="0"/>
              <a:t>˅ </a:t>
            </a:r>
            <a:r>
              <a:rPr lang="tr-TR" sz="2000" i="1" dirty="0" err="1" smtClean="0"/>
              <a:t>q</a:t>
            </a:r>
            <a:r>
              <a:rPr lang="tr-TR" sz="2000" dirty="0" err="1" smtClean="0"/>
              <a:t>’nun</a:t>
            </a:r>
            <a:r>
              <a:rPr lang="tr-TR" sz="2000" dirty="0" smtClean="0"/>
              <a:t> mantıksal olarak denk olduğunu gösteriniz. </a:t>
            </a:r>
          </a:p>
          <a:p>
            <a:pPr marL="0" indent="0" algn="just">
              <a:buNone/>
            </a:pPr>
            <a:r>
              <a:rPr lang="tr-TR" sz="2000" dirty="0" smtClean="0">
                <a:solidFill>
                  <a:srgbClr val="C00000"/>
                </a:solidFill>
              </a:rPr>
              <a:t>Çözüm:</a:t>
            </a:r>
          </a:p>
          <a:p>
            <a:pPr marL="0" indent="0" algn="just">
              <a:buNone/>
            </a:pPr>
            <a:r>
              <a:rPr lang="tr-TR" sz="2000" dirty="0" smtClean="0"/>
              <a:t>Bu bileşik önermelerin doğruluk tabloları Tablo 4’te gösterilmiştir. </a:t>
            </a:r>
            <a:r>
              <a:rPr lang="tr-TR" sz="2000" dirty="0"/>
              <a:t>¬</a:t>
            </a:r>
            <a:r>
              <a:rPr lang="tr-TR" sz="2000" i="1" dirty="0"/>
              <a:t>p </a:t>
            </a:r>
            <a:r>
              <a:rPr lang="tr-TR" sz="2000" dirty="0"/>
              <a:t>˅ </a:t>
            </a:r>
            <a:r>
              <a:rPr lang="tr-TR" sz="2000" i="1" dirty="0" smtClean="0"/>
              <a:t>q </a:t>
            </a:r>
            <a:r>
              <a:rPr lang="tr-TR" sz="2000" dirty="0" smtClean="0"/>
              <a:t>ve</a:t>
            </a:r>
            <a:r>
              <a:rPr lang="tr-TR" sz="2000" i="1" dirty="0" smtClean="0"/>
              <a:t> p </a:t>
            </a:r>
            <a:r>
              <a:rPr lang="tr-TR" sz="2000" i="1" dirty="0" smtClean="0">
                <a:sym typeface="Wingdings" panose="05000000000000000000" pitchFamily="2" charset="2"/>
              </a:rPr>
              <a:t> q </a:t>
            </a:r>
            <a:r>
              <a:rPr lang="tr-TR" sz="2000" dirty="0" smtClean="0">
                <a:sym typeface="Wingdings" panose="05000000000000000000" pitchFamily="2" charset="2"/>
              </a:rPr>
              <a:t>ifadelerinin doğruluk değerleri aynı olduğundan, bunlar mantıksal olarak denktir. </a:t>
            </a:r>
            <a:endParaRPr lang="tr-TR" sz="2000" dirty="0" smtClean="0"/>
          </a:p>
          <a:p>
            <a:pPr marL="0" indent="0" algn="just">
              <a:buNone/>
            </a:pPr>
            <a:endParaRPr lang="tr-TR" sz="2000" dirty="0"/>
          </a:p>
          <a:p>
            <a:pPr marL="0" indent="0" algn="just">
              <a:buNone/>
            </a:pPr>
            <a:endParaRPr lang="tr-TR" sz="2000" dirty="0" smtClean="0">
              <a:solidFill>
                <a:srgbClr val="C00000"/>
              </a:solidFill>
            </a:endParaRPr>
          </a:p>
          <a:p>
            <a:pPr marL="0" indent="0" algn="just">
              <a:buNone/>
            </a:pPr>
            <a:endParaRPr lang="tr-TR" sz="2000" dirty="0" smtClean="0">
              <a:solidFill>
                <a:srgbClr val="C00000"/>
              </a:solidFill>
            </a:endParaRPr>
          </a:p>
        </p:txBody>
      </p:sp>
      <p:graphicFrame>
        <p:nvGraphicFramePr>
          <p:cNvPr id="7" name="Tablo 6"/>
          <p:cNvGraphicFramePr>
            <a:graphicFrameLocks noGrp="1"/>
          </p:cNvGraphicFramePr>
          <p:nvPr>
            <p:extLst>
              <p:ext uri="{D42A27DB-BD31-4B8C-83A1-F6EECF244321}">
                <p14:modId xmlns:p14="http://schemas.microsoft.com/office/powerpoint/2010/main" val="835013729"/>
              </p:ext>
            </p:extLst>
          </p:nvPr>
        </p:nvGraphicFramePr>
        <p:xfrm>
          <a:off x="3356427" y="3858848"/>
          <a:ext cx="5418668" cy="2225040"/>
        </p:xfrm>
        <a:graphic>
          <a:graphicData uri="http://schemas.openxmlformats.org/drawingml/2006/table">
            <a:tbl>
              <a:tblPr firstRow="1" bandRow="1">
                <a:tableStyleId>{9D7B26C5-4107-4FEC-AEDC-1716B250A1EF}</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tblGrid>
              <a:tr h="370840">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smtClean="0">
                          <a:solidFill>
                            <a:schemeClr val="accent6">
                              <a:lumMod val="50000"/>
                            </a:schemeClr>
                          </a:solidFill>
                          <a:latin typeface="+mn-lt"/>
                          <a:ea typeface="+mn-ea"/>
                          <a:cs typeface="+mn-cs"/>
                        </a:rPr>
                        <a:t>Tablo 4</a:t>
                      </a:r>
                      <a:r>
                        <a:rPr lang="tr-TR" sz="1800" b="1" kern="1200" baseline="0" dirty="0" smtClean="0">
                          <a:solidFill>
                            <a:schemeClr val="accent6">
                              <a:lumMod val="50000"/>
                            </a:schemeClr>
                          </a:solidFill>
                          <a:latin typeface="+mn-lt"/>
                          <a:ea typeface="+mn-ea"/>
                          <a:cs typeface="+mn-cs"/>
                        </a:rPr>
                        <a:t> </a:t>
                      </a:r>
                      <a:r>
                        <a:rPr lang="tr-TR" sz="1800" b="1" kern="1200" dirty="0" smtClean="0">
                          <a:solidFill>
                            <a:schemeClr val="accent6">
                              <a:lumMod val="50000"/>
                            </a:schemeClr>
                          </a:solidFill>
                          <a:latin typeface="+mn-lt"/>
                          <a:ea typeface="+mn-ea"/>
                          <a:cs typeface="+mn-cs"/>
                        </a:rPr>
                        <a:t>¬</a:t>
                      </a:r>
                      <a:r>
                        <a:rPr lang="tr-TR" sz="1800" b="1" i="1" kern="1200" dirty="0" smtClean="0">
                          <a:solidFill>
                            <a:schemeClr val="accent6">
                              <a:lumMod val="50000"/>
                            </a:schemeClr>
                          </a:solidFill>
                          <a:latin typeface="+mn-lt"/>
                          <a:ea typeface="+mn-ea"/>
                          <a:cs typeface="+mn-cs"/>
                        </a:rPr>
                        <a:t>p</a:t>
                      </a:r>
                      <a:r>
                        <a:rPr lang="tr-TR" sz="1800" b="1" kern="1200" dirty="0" smtClean="0">
                          <a:solidFill>
                            <a:schemeClr val="accent6">
                              <a:lumMod val="50000"/>
                            </a:schemeClr>
                          </a:solidFill>
                          <a:latin typeface="+mn-lt"/>
                          <a:ea typeface="+mn-ea"/>
                          <a:cs typeface="+mn-cs"/>
                        </a:rPr>
                        <a:t> ˅ </a:t>
                      </a:r>
                      <a:r>
                        <a:rPr lang="tr-TR" sz="1800" b="1" i="1" kern="1200" dirty="0" smtClean="0">
                          <a:solidFill>
                            <a:schemeClr val="accent6">
                              <a:lumMod val="50000"/>
                            </a:schemeClr>
                          </a:solidFill>
                          <a:latin typeface="+mn-lt"/>
                          <a:ea typeface="+mn-ea"/>
                          <a:cs typeface="+mn-cs"/>
                        </a:rPr>
                        <a:t>q</a:t>
                      </a:r>
                      <a:r>
                        <a:rPr lang="tr-TR" sz="1800" b="1" kern="1200" dirty="0" smtClean="0">
                          <a:solidFill>
                            <a:schemeClr val="accent6">
                              <a:lumMod val="50000"/>
                            </a:schemeClr>
                          </a:solidFill>
                          <a:latin typeface="+mn-lt"/>
                          <a:ea typeface="+mn-ea"/>
                          <a:cs typeface="+mn-cs"/>
                        </a:rPr>
                        <a:t> ve </a:t>
                      </a:r>
                      <a:r>
                        <a:rPr lang="tr-TR" sz="1800" b="1" i="1" kern="1200" dirty="0" smtClean="0">
                          <a:solidFill>
                            <a:schemeClr val="accent6">
                              <a:lumMod val="50000"/>
                            </a:schemeClr>
                          </a:solidFill>
                          <a:latin typeface="+mn-lt"/>
                          <a:ea typeface="+mn-ea"/>
                          <a:cs typeface="+mn-cs"/>
                        </a:rPr>
                        <a:t>p</a:t>
                      </a:r>
                      <a:r>
                        <a:rPr lang="tr-TR" sz="1800" b="1" kern="1200" dirty="0" smtClean="0">
                          <a:solidFill>
                            <a:schemeClr val="accent6">
                              <a:lumMod val="50000"/>
                            </a:schemeClr>
                          </a:solidFill>
                          <a:latin typeface="+mn-lt"/>
                          <a:ea typeface="+mn-ea"/>
                          <a:cs typeface="+mn-cs"/>
                        </a:rPr>
                        <a:t> </a:t>
                      </a:r>
                      <a:r>
                        <a:rPr lang="tr-TR" sz="1800" b="1" kern="1200" dirty="0" smtClean="0">
                          <a:solidFill>
                            <a:schemeClr val="accent6">
                              <a:lumMod val="50000"/>
                            </a:schemeClr>
                          </a:solidFill>
                          <a:latin typeface="+mn-lt"/>
                          <a:ea typeface="+mn-ea"/>
                          <a:cs typeface="+mn-cs"/>
                          <a:sym typeface="Wingdings" panose="05000000000000000000" pitchFamily="2" charset="2"/>
                        </a:rPr>
                        <a:t> </a:t>
                      </a:r>
                      <a:r>
                        <a:rPr lang="tr-TR" sz="1800" b="1" i="1" kern="1200" dirty="0" smtClean="0">
                          <a:solidFill>
                            <a:schemeClr val="accent6">
                              <a:lumMod val="50000"/>
                            </a:schemeClr>
                          </a:solidFill>
                          <a:latin typeface="+mn-lt"/>
                          <a:ea typeface="+mn-ea"/>
                          <a:cs typeface="+mn-cs"/>
                          <a:sym typeface="Wingdings" panose="05000000000000000000" pitchFamily="2" charset="2"/>
                        </a:rPr>
                        <a:t>q</a:t>
                      </a:r>
                      <a:r>
                        <a:rPr lang="tr-TR" sz="1800" b="1" kern="1200" dirty="0" smtClean="0">
                          <a:solidFill>
                            <a:schemeClr val="accent6">
                              <a:lumMod val="50000"/>
                            </a:schemeClr>
                          </a:solidFill>
                          <a:latin typeface="+mn-lt"/>
                          <a:ea typeface="+mn-ea"/>
                          <a:cs typeface="+mn-cs"/>
                          <a:sym typeface="Wingdings" panose="05000000000000000000" pitchFamily="2" charset="2"/>
                        </a:rPr>
                        <a:t> </a:t>
                      </a:r>
                      <a:r>
                        <a:rPr lang="tr-TR" sz="1800" b="1" kern="1200" dirty="0" smtClean="0">
                          <a:solidFill>
                            <a:schemeClr val="accent6">
                              <a:lumMod val="50000"/>
                            </a:schemeClr>
                          </a:solidFill>
                          <a:latin typeface="+mn-lt"/>
                          <a:ea typeface="+mn-ea"/>
                          <a:cs typeface="+mn-cs"/>
                        </a:rPr>
                        <a:t>İçin Doğruluk Tabloları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tr-TR" b="0" dirty="0" smtClean="0">
                          <a:solidFill>
                            <a:schemeClr val="tx1"/>
                          </a:solidFill>
                        </a:rPr>
                        <a:t>   p       q </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kern="1200" dirty="0" smtClean="0">
                          <a:solidFill>
                            <a:schemeClr val="tx1"/>
                          </a:solidFill>
                          <a:latin typeface="+mn-lt"/>
                          <a:ea typeface="+mn-ea"/>
                          <a:cs typeface="+mn-cs"/>
                        </a:rPr>
                        <a:t>¬</a:t>
                      </a:r>
                      <a:r>
                        <a:rPr lang="tr-TR" sz="1800" b="0" i="1" kern="1200" dirty="0" smtClean="0">
                          <a:solidFill>
                            <a:schemeClr val="tx1"/>
                          </a:solidFill>
                          <a:latin typeface="+mn-lt"/>
                          <a:ea typeface="+mn-ea"/>
                          <a:cs typeface="+mn-cs"/>
                        </a:rPr>
                        <a:t>p</a:t>
                      </a:r>
                      <a:r>
                        <a:rPr lang="tr-TR" sz="1800" b="0" kern="1200" dirty="0" smtClean="0">
                          <a:solidFill>
                            <a:schemeClr val="tx1"/>
                          </a:solidFill>
                          <a:latin typeface="+mn-lt"/>
                          <a:ea typeface="+mn-ea"/>
                          <a:cs typeface="+mn-cs"/>
                        </a:rPr>
                        <a:t> </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kern="1200" dirty="0" smtClean="0">
                          <a:solidFill>
                            <a:schemeClr val="tx1"/>
                          </a:solidFill>
                          <a:latin typeface="+mn-lt"/>
                          <a:ea typeface="+mn-ea"/>
                          <a:cs typeface="+mn-cs"/>
                        </a:rPr>
                        <a:t>¬</a:t>
                      </a:r>
                      <a:r>
                        <a:rPr lang="tr-TR" sz="1800" b="0" i="1" kern="1200" dirty="0" smtClean="0">
                          <a:solidFill>
                            <a:schemeClr val="tx1"/>
                          </a:solidFill>
                          <a:latin typeface="+mn-lt"/>
                          <a:ea typeface="+mn-ea"/>
                          <a:cs typeface="+mn-cs"/>
                        </a:rPr>
                        <a:t>p</a:t>
                      </a:r>
                      <a:r>
                        <a:rPr lang="tr-TR" sz="1800" b="0" kern="1200" dirty="0" smtClean="0">
                          <a:solidFill>
                            <a:schemeClr val="tx1"/>
                          </a:solidFill>
                          <a:latin typeface="+mn-lt"/>
                          <a:ea typeface="+mn-ea"/>
                          <a:cs typeface="+mn-cs"/>
                        </a:rPr>
                        <a:t> ˅ </a:t>
                      </a:r>
                      <a:r>
                        <a:rPr lang="tr-TR" sz="1800" b="0" i="1" kern="1200" dirty="0" smtClean="0">
                          <a:solidFill>
                            <a:schemeClr val="tx1"/>
                          </a:solidFill>
                          <a:latin typeface="+mn-lt"/>
                          <a:ea typeface="+mn-ea"/>
                          <a:cs typeface="+mn-cs"/>
                        </a:rPr>
                        <a:t>q</a:t>
                      </a:r>
                      <a:r>
                        <a:rPr lang="tr-TR" sz="1800" b="0" kern="1200" dirty="0" smtClean="0">
                          <a:solidFill>
                            <a:schemeClr val="tx1"/>
                          </a:solidFill>
                          <a:latin typeface="+mn-lt"/>
                          <a:ea typeface="+mn-ea"/>
                          <a:cs typeface="+mn-cs"/>
                        </a:rPr>
                        <a:t> </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b="0" i="1" kern="1200" dirty="0" smtClean="0">
                          <a:solidFill>
                            <a:schemeClr val="tx1"/>
                          </a:solidFill>
                          <a:latin typeface="+mn-lt"/>
                          <a:ea typeface="+mn-ea"/>
                          <a:cs typeface="+mn-cs"/>
                        </a:rPr>
                        <a:t>p </a:t>
                      </a:r>
                      <a:r>
                        <a:rPr lang="tr-TR" sz="1800" b="0" i="1" kern="1200" dirty="0" smtClean="0">
                          <a:solidFill>
                            <a:schemeClr val="tx1"/>
                          </a:solidFill>
                          <a:latin typeface="+mn-lt"/>
                          <a:ea typeface="+mn-ea"/>
                          <a:cs typeface="+mn-cs"/>
                          <a:sym typeface="Wingdings" panose="05000000000000000000" pitchFamily="2" charset="2"/>
                        </a:rPr>
                        <a:t> q</a:t>
                      </a:r>
                      <a:r>
                        <a:rPr lang="tr-TR" sz="1800" b="0" kern="1200" dirty="0" smtClean="0">
                          <a:solidFill>
                            <a:schemeClr val="tx1"/>
                          </a:solidFill>
                          <a:latin typeface="+mn-lt"/>
                          <a:ea typeface="+mn-ea"/>
                          <a:cs typeface="+mn-cs"/>
                        </a:rPr>
                        <a:t> </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tr-TR" dirty="0" smtClean="0"/>
                        <a:t>    D        </a:t>
                      </a:r>
                      <a:r>
                        <a:rPr lang="tr-TR" dirty="0" err="1"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tr-TR" dirty="0" smtClean="0"/>
                        <a:t>    D        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tr-TR" dirty="0" smtClean="0"/>
                        <a:t>    Y        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tr-TR" dirty="0" smtClean="0"/>
                        <a:t>    Y        </a:t>
                      </a:r>
                      <a:r>
                        <a:rPr lang="tr-TR" dirty="0" err="1"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483640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Mantıksal Denklikler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10" y="1188909"/>
            <a:ext cx="10018714" cy="2468691"/>
          </a:xfrm>
        </p:spPr>
        <p:txBody>
          <a:bodyPr>
            <a:normAutofit fontScale="92500" lnSpcReduction="20000"/>
          </a:bodyPr>
          <a:lstStyle/>
          <a:p>
            <a:pPr marL="0" indent="0" algn="just">
              <a:buNone/>
            </a:pPr>
            <a:endParaRPr lang="tr-TR" sz="2000" dirty="0" smtClean="0">
              <a:solidFill>
                <a:srgbClr val="C00000"/>
              </a:solidFill>
            </a:endParaRPr>
          </a:p>
          <a:p>
            <a:pPr marL="0" indent="0" algn="just">
              <a:buNone/>
            </a:pPr>
            <a:endParaRPr lang="tr-TR" sz="2000" dirty="0">
              <a:solidFill>
                <a:srgbClr val="C00000"/>
              </a:solidFill>
            </a:endParaRPr>
          </a:p>
          <a:p>
            <a:pPr marL="0" indent="0" algn="just">
              <a:buNone/>
            </a:pPr>
            <a:r>
              <a:rPr lang="tr-TR" sz="2000" dirty="0" smtClean="0">
                <a:solidFill>
                  <a:srgbClr val="C00000"/>
                </a:solidFill>
              </a:rPr>
              <a:t>Örnek:</a:t>
            </a:r>
          </a:p>
          <a:p>
            <a:pPr marL="0" indent="0" algn="just">
              <a:buNone/>
            </a:pPr>
            <a:r>
              <a:rPr lang="tr-TR" sz="2000" dirty="0"/>
              <a:t> </a:t>
            </a:r>
            <a:r>
              <a:rPr lang="tr-TR" sz="2000" i="1" dirty="0" smtClean="0"/>
              <a:t>p</a:t>
            </a:r>
            <a:r>
              <a:rPr lang="tr-TR" sz="2000" dirty="0"/>
              <a:t> </a:t>
            </a:r>
            <a:r>
              <a:rPr lang="tr-TR" sz="2000" dirty="0" smtClean="0"/>
              <a:t>˅ (</a:t>
            </a:r>
            <a:r>
              <a:rPr lang="tr-TR" sz="2000" i="1" dirty="0" smtClean="0"/>
              <a:t>q ˄ r) </a:t>
            </a:r>
            <a:r>
              <a:rPr lang="tr-TR" sz="2000" dirty="0" smtClean="0"/>
              <a:t>ve</a:t>
            </a:r>
            <a:r>
              <a:rPr lang="tr-TR" sz="2000" i="1" dirty="0" smtClean="0"/>
              <a:t> </a:t>
            </a:r>
            <a:r>
              <a:rPr lang="tr-TR" sz="2000" dirty="0" smtClean="0"/>
              <a:t>(</a:t>
            </a:r>
            <a:r>
              <a:rPr lang="tr-TR" sz="2000" i="1" dirty="0"/>
              <a:t>p</a:t>
            </a:r>
            <a:r>
              <a:rPr lang="tr-TR" sz="2000" dirty="0"/>
              <a:t> </a:t>
            </a:r>
            <a:r>
              <a:rPr lang="tr-TR" sz="2000" dirty="0" smtClean="0"/>
              <a:t>˅ </a:t>
            </a:r>
            <a:r>
              <a:rPr lang="tr-TR" sz="2000" i="1" dirty="0" smtClean="0"/>
              <a:t>q</a:t>
            </a:r>
            <a:r>
              <a:rPr lang="tr-TR" sz="2000" dirty="0" smtClean="0"/>
              <a:t>) </a:t>
            </a:r>
            <a:r>
              <a:rPr lang="tr-TR" sz="2000" i="1" dirty="0" smtClean="0"/>
              <a:t>˄ </a:t>
            </a:r>
            <a:r>
              <a:rPr lang="tr-TR" sz="2000" dirty="0" smtClean="0"/>
              <a:t>(</a:t>
            </a:r>
            <a:r>
              <a:rPr lang="tr-TR" sz="2000" i="1" dirty="0" smtClean="0"/>
              <a:t>p</a:t>
            </a:r>
            <a:r>
              <a:rPr lang="tr-TR" sz="2000" dirty="0" smtClean="0"/>
              <a:t> v </a:t>
            </a:r>
            <a:r>
              <a:rPr lang="tr-TR" sz="2000" i="1" dirty="0" smtClean="0"/>
              <a:t>r</a:t>
            </a:r>
            <a:r>
              <a:rPr lang="tr-TR" sz="2000" dirty="0" smtClean="0"/>
              <a:t>) ifadelerinin mantıksal olarak denk olduğunu gösteriniz. </a:t>
            </a:r>
          </a:p>
          <a:p>
            <a:pPr marL="0" indent="0" algn="just">
              <a:buNone/>
            </a:pPr>
            <a:r>
              <a:rPr lang="tr-TR" sz="2000" dirty="0" smtClean="0">
                <a:solidFill>
                  <a:srgbClr val="C00000"/>
                </a:solidFill>
              </a:rPr>
              <a:t>Çözüm:</a:t>
            </a:r>
          </a:p>
          <a:p>
            <a:pPr marL="0" indent="0" algn="just">
              <a:buNone/>
            </a:pPr>
            <a:r>
              <a:rPr lang="tr-TR" sz="2000" dirty="0" smtClean="0"/>
              <a:t>Bu bileşik önermelerin doğruluk tabloları Tablo </a:t>
            </a:r>
            <a:r>
              <a:rPr lang="tr-TR" sz="2000" dirty="0"/>
              <a:t>5</a:t>
            </a:r>
            <a:r>
              <a:rPr lang="tr-TR" sz="2000" dirty="0" smtClean="0"/>
              <a:t>’te gösterilmiştir. </a:t>
            </a:r>
            <a:r>
              <a:rPr lang="tr-TR" sz="2000" i="1" dirty="0"/>
              <a:t>p</a:t>
            </a:r>
            <a:r>
              <a:rPr lang="tr-TR" sz="2000" dirty="0"/>
              <a:t> ˅ (</a:t>
            </a:r>
            <a:r>
              <a:rPr lang="tr-TR" sz="2000" i="1" dirty="0"/>
              <a:t>q ˄ r) </a:t>
            </a:r>
            <a:r>
              <a:rPr lang="tr-TR" sz="2000" dirty="0"/>
              <a:t>ve</a:t>
            </a:r>
            <a:r>
              <a:rPr lang="tr-TR" sz="2000" i="1" dirty="0"/>
              <a:t> </a:t>
            </a:r>
            <a:r>
              <a:rPr lang="tr-TR" sz="2000" dirty="0"/>
              <a:t>(</a:t>
            </a:r>
            <a:r>
              <a:rPr lang="tr-TR" sz="2000" i="1" dirty="0"/>
              <a:t>p</a:t>
            </a:r>
            <a:r>
              <a:rPr lang="tr-TR" sz="2000" dirty="0"/>
              <a:t> ˅ </a:t>
            </a:r>
            <a:r>
              <a:rPr lang="tr-TR" sz="2000" i="1" dirty="0"/>
              <a:t>q</a:t>
            </a:r>
            <a:r>
              <a:rPr lang="tr-TR" sz="2000" dirty="0"/>
              <a:t>) </a:t>
            </a:r>
            <a:r>
              <a:rPr lang="tr-TR" sz="2000" i="1" dirty="0"/>
              <a:t>˄ </a:t>
            </a:r>
            <a:r>
              <a:rPr lang="tr-TR" sz="2000" dirty="0"/>
              <a:t>(</a:t>
            </a:r>
            <a:r>
              <a:rPr lang="tr-TR" sz="2000" i="1" dirty="0"/>
              <a:t>p</a:t>
            </a:r>
            <a:r>
              <a:rPr lang="tr-TR" sz="2000" dirty="0"/>
              <a:t> v </a:t>
            </a:r>
            <a:r>
              <a:rPr lang="tr-TR" sz="2000" i="1" dirty="0" smtClean="0"/>
              <a:t>r</a:t>
            </a:r>
            <a:r>
              <a:rPr lang="tr-TR" sz="2000" dirty="0" smtClean="0"/>
              <a:t>) </a:t>
            </a:r>
            <a:r>
              <a:rPr lang="tr-TR" sz="2000" dirty="0" smtClean="0">
                <a:sym typeface="Wingdings" panose="05000000000000000000" pitchFamily="2" charset="2"/>
              </a:rPr>
              <a:t>ifadeleri aynı sonucu verdiği için bunlar mantıksal olarak denktir. </a:t>
            </a:r>
            <a:endParaRPr lang="tr-TR" sz="2000" dirty="0" smtClean="0"/>
          </a:p>
          <a:p>
            <a:pPr marL="0" indent="0" algn="just">
              <a:buNone/>
            </a:pPr>
            <a:endParaRPr lang="tr-TR" sz="2000" dirty="0"/>
          </a:p>
          <a:p>
            <a:pPr marL="0" indent="0" algn="just">
              <a:buNone/>
            </a:pPr>
            <a:endParaRPr lang="tr-TR" sz="2000" dirty="0" smtClean="0">
              <a:solidFill>
                <a:srgbClr val="C00000"/>
              </a:solidFill>
            </a:endParaRPr>
          </a:p>
          <a:p>
            <a:pPr marL="0" indent="0" algn="just">
              <a:buNone/>
            </a:pPr>
            <a:endParaRPr lang="tr-TR" sz="2000" dirty="0" smtClean="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2490904401"/>
              </p:ext>
            </p:extLst>
          </p:nvPr>
        </p:nvGraphicFramePr>
        <p:xfrm>
          <a:off x="2527957" y="3098802"/>
          <a:ext cx="8488389" cy="3657600"/>
        </p:xfrm>
        <a:graphic>
          <a:graphicData uri="http://schemas.openxmlformats.org/drawingml/2006/table">
            <a:tbl>
              <a:tblPr firstRow="1" bandRow="1">
                <a:tableStyleId>{9D7B26C5-4107-4FEC-AEDC-1716B250A1EF}</a:tableStyleId>
              </a:tblPr>
              <a:tblGrid>
                <a:gridCol w="1414732">
                  <a:extLst>
                    <a:ext uri="{9D8B030D-6E8A-4147-A177-3AD203B41FA5}">
                      <a16:colId xmlns:a16="http://schemas.microsoft.com/office/drawing/2014/main" val="20000"/>
                    </a:ext>
                  </a:extLst>
                </a:gridCol>
                <a:gridCol w="842527">
                  <a:extLst>
                    <a:ext uri="{9D8B030D-6E8A-4147-A177-3AD203B41FA5}">
                      <a16:colId xmlns:a16="http://schemas.microsoft.com/office/drawing/2014/main" val="20001"/>
                    </a:ext>
                  </a:extLst>
                </a:gridCol>
                <a:gridCol w="1314777">
                  <a:extLst>
                    <a:ext uri="{9D8B030D-6E8A-4147-A177-3AD203B41FA5}">
                      <a16:colId xmlns:a16="http://schemas.microsoft.com/office/drawing/2014/main" val="20002"/>
                    </a:ext>
                  </a:extLst>
                </a:gridCol>
                <a:gridCol w="806002">
                  <a:extLst>
                    <a:ext uri="{9D8B030D-6E8A-4147-A177-3AD203B41FA5}">
                      <a16:colId xmlns:a16="http://schemas.microsoft.com/office/drawing/2014/main" val="20003"/>
                    </a:ext>
                  </a:extLst>
                </a:gridCol>
                <a:gridCol w="712417">
                  <a:extLst>
                    <a:ext uri="{9D8B030D-6E8A-4147-A177-3AD203B41FA5}">
                      <a16:colId xmlns:a16="http://schemas.microsoft.com/office/drawing/2014/main" val="20004"/>
                    </a:ext>
                  </a:extLst>
                </a:gridCol>
                <a:gridCol w="3397934">
                  <a:extLst>
                    <a:ext uri="{9D8B030D-6E8A-4147-A177-3AD203B41FA5}">
                      <a16:colId xmlns:a16="http://schemas.microsoft.com/office/drawing/2014/main" val="20005"/>
                    </a:ext>
                  </a:extLst>
                </a:gridCol>
              </a:tblGrid>
              <a:tr h="363600">
                <a:tc gridSpan="6">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smtClean="0">
                          <a:solidFill>
                            <a:schemeClr val="accent6">
                              <a:lumMod val="50000"/>
                            </a:schemeClr>
                          </a:solidFill>
                          <a:latin typeface="+mn-lt"/>
                          <a:ea typeface="+mn-ea"/>
                          <a:cs typeface="+mn-cs"/>
                        </a:rPr>
                        <a:t>Tablo 5 </a:t>
                      </a:r>
                      <a:r>
                        <a:rPr lang="pt-BR" sz="1800" b="1" i="1" kern="1200" dirty="0" smtClean="0">
                          <a:solidFill>
                            <a:schemeClr val="accent6">
                              <a:lumMod val="50000"/>
                            </a:schemeClr>
                          </a:solidFill>
                          <a:latin typeface="+mn-lt"/>
                          <a:ea typeface="+mn-ea"/>
                          <a:cs typeface="+mn-cs"/>
                        </a:rPr>
                        <a:t>p</a:t>
                      </a:r>
                      <a:r>
                        <a:rPr lang="pt-BR" sz="1800" b="1" kern="1200" dirty="0" smtClean="0">
                          <a:solidFill>
                            <a:schemeClr val="accent6">
                              <a:lumMod val="50000"/>
                            </a:schemeClr>
                          </a:solidFill>
                          <a:latin typeface="+mn-lt"/>
                          <a:ea typeface="+mn-ea"/>
                          <a:cs typeface="+mn-cs"/>
                        </a:rPr>
                        <a:t> ˅ (</a:t>
                      </a:r>
                      <a:r>
                        <a:rPr lang="pt-BR" sz="1800" b="1" i="1" kern="1200" dirty="0" smtClean="0">
                          <a:solidFill>
                            <a:schemeClr val="accent6">
                              <a:lumMod val="50000"/>
                            </a:schemeClr>
                          </a:solidFill>
                          <a:latin typeface="+mn-lt"/>
                          <a:ea typeface="+mn-ea"/>
                          <a:cs typeface="+mn-cs"/>
                        </a:rPr>
                        <a:t>q</a:t>
                      </a:r>
                      <a:r>
                        <a:rPr lang="pt-BR" sz="1800" b="1" kern="1200" dirty="0" smtClean="0">
                          <a:solidFill>
                            <a:schemeClr val="accent6">
                              <a:lumMod val="50000"/>
                            </a:schemeClr>
                          </a:solidFill>
                          <a:latin typeface="+mn-lt"/>
                          <a:ea typeface="+mn-ea"/>
                          <a:cs typeface="+mn-cs"/>
                        </a:rPr>
                        <a:t> ˄</a:t>
                      </a:r>
                      <a:r>
                        <a:rPr lang="pt-BR" sz="1800" b="1" i="1" kern="1200" dirty="0" smtClean="0">
                          <a:solidFill>
                            <a:schemeClr val="accent6">
                              <a:lumMod val="50000"/>
                            </a:schemeClr>
                          </a:solidFill>
                          <a:latin typeface="+mn-lt"/>
                          <a:ea typeface="+mn-ea"/>
                          <a:cs typeface="+mn-cs"/>
                        </a:rPr>
                        <a:t> r</a:t>
                      </a:r>
                      <a:r>
                        <a:rPr lang="pt-BR" sz="1800" b="1" kern="1200" dirty="0" smtClean="0">
                          <a:solidFill>
                            <a:schemeClr val="accent6">
                              <a:lumMod val="50000"/>
                            </a:schemeClr>
                          </a:solidFill>
                          <a:latin typeface="+mn-lt"/>
                          <a:ea typeface="+mn-ea"/>
                          <a:cs typeface="+mn-cs"/>
                        </a:rPr>
                        <a:t>) ve (</a:t>
                      </a:r>
                      <a:r>
                        <a:rPr lang="pt-BR" sz="1800" b="1" i="1" kern="1200" dirty="0" smtClean="0">
                          <a:solidFill>
                            <a:schemeClr val="accent6">
                              <a:lumMod val="50000"/>
                            </a:schemeClr>
                          </a:solidFill>
                          <a:latin typeface="+mn-lt"/>
                          <a:ea typeface="+mn-ea"/>
                          <a:cs typeface="+mn-cs"/>
                        </a:rPr>
                        <a:t>p</a:t>
                      </a:r>
                      <a:r>
                        <a:rPr lang="pt-BR" sz="1800" b="1" kern="1200" dirty="0" smtClean="0">
                          <a:solidFill>
                            <a:schemeClr val="accent6">
                              <a:lumMod val="50000"/>
                            </a:schemeClr>
                          </a:solidFill>
                          <a:latin typeface="+mn-lt"/>
                          <a:ea typeface="+mn-ea"/>
                          <a:cs typeface="+mn-cs"/>
                        </a:rPr>
                        <a:t> ˅ </a:t>
                      </a:r>
                      <a:r>
                        <a:rPr lang="pt-BR" sz="1800" b="1" i="1" kern="1200" dirty="0" smtClean="0">
                          <a:solidFill>
                            <a:schemeClr val="accent6">
                              <a:lumMod val="50000"/>
                            </a:schemeClr>
                          </a:solidFill>
                          <a:latin typeface="+mn-lt"/>
                          <a:ea typeface="+mn-ea"/>
                          <a:cs typeface="+mn-cs"/>
                        </a:rPr>
                        <a:t>q</a:t>
                      </a:r>
                      <a:r>
                        <a:rPr lang="pt-BR" sz="1800" b="1" kern="1200" dirty="0" smtClean="0">
                          <a:solidFill>
                            <a:schemeClr val="accent6">
                              <a:lumMod val="50000"/>
                            </a:schemeClr>
                          </a:solidFill>
                          <a:latin typeface="+mn-lt"/>
                          <a:ea typeface="+mn-ea"/>
                          <a:cs typeface="+mn-cs"/>
                        </a:rPr>
                        <a:t>) ˄ (</a:t>
                      </a:r>
                      <a:r>
                        <a:rPr lang="pt-BR" sz="1800" b="1" i="1" kern="1200" dirty="0" smtClean="0">
                          <a:solidFill>
                            <a:schemeClr val="accent6">
                              <a:lumMod val="50000"/>
                            </a:schemeClr>
                          </a:solidFill>
                          <a:latin typeface="+mn-lt"/>
                          <a:ea typeface="+mn-ea"/>
                          <a:cs typeface="+mn-cs"/>
                        </a:rPr>
                        <a:t>p</a:t>
                      </a:r>
                      <a:r>
                        <a:rPr lang="pt-BR" sz="1800" b="1" kern="1200" dirty="0" smtClean="0">
                          <a:solidFill>
                            <a:schemeClr val="accent6">
                              <a:lumMod val="50000"/>
                            </a:schemeClr>
                          </a:solidFill>
                          <a:latin typeface="+mn-lt"/>
                          <a:ea typeface="+mn-ea"/>
                          <a:cs typeface="+mn-cs"/>
                        </a:rPr>
                        <a:t> v </a:t>
                      </a:r>
                      <a:r>
                        <a:rPr lang="pt-BR" sz="1800" b="1" i="1" kern="1200" dirty="0" smtClean="0">
                          <a:solidFill>
                            <a:schemeClr val="accent6">
                              <a:lumMod val="50000"/>
                            </a:schemeClr>
                          </a:solidFill>
                          <a:latin typeface="+mn-lt"/>
                          <a:ea typeface="+mn-ea"/>
                          <a:cs typeface="+mn-cs"/>
                        </a:rPr>
                        <a:t>r</a:t>
                      </a:r>
                      <a:r>
                        <a:rPr lang="pt-BR" sz="1800" b="1" kern="1200" dirty="0" smtClean="0">
                          <a:solidFill>
                            <a:schemeClr val="accent6">
                              <a:lumMod val="50000"/>
                            </a:schemeClr>
                          </a:solidFill>
                          <a:latin typeface="+mn-lt"/>
                          <a:ea typeface="+mn-ea"/>
                          <a:cs typeface="+mn-cs"/>
                        </a:rPr>
                        <a:t>) </a:t>
                      </a:r>
                      <a:r>
                        <a:rPr lang="tr-TR" sz="1800" b="1" kern="1200" dirty="0" smtClean="0">
                          <a:solidFill>
                            <a:schemeClr val="accent6">
                              <a:lumMod val="50000"/>
                            </a:schemeClr>
                          </a:solidFill>
                          <a:latin typeface="+mn-lt"/>
                          <a:ea typeface="+mn-ea"/>
                          <a:cs typeface="+mn-cs"/>
                        </a:rPr>
                        <a:t>ifadelerinin denk oluşunun gösterimi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3600">
                <a:tc>
                  <a:txBody>
                    <a:bodyPr/>
                    <a:lstStyle/>
                    <a:p>
                      <a:r>
                        <a:rPr lang="tr-TR" i="1" dirty="0" smtClean="0"/>
                        <a:t>p</a:t>
                      </a:r>
                      <a:r>
                        <a:rPr lang="tr-TR" i="1" baseline="0" dirty="0" smtClean="0"/>
                        <a:t>    q    r    </a:t>
                      </a:r>
                      <a:endParaRPr lang="tr-TR"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800" b="0" i="1" kern="1200" dirty="0" smtClean="0">
                          <a:solidFill>
                            <a:schemeClr val="tx1"/>
                          </a:solidFill>
                          <a:latin typeface="+mn-lt"/>
                          <a:ea typeface="+mn-ea"/>
                          <a:cs typeface="+mn-cs"/>
                        </a:rPr>
                        <a:t>q</a:t>
                      </a:r>
                      <a:r>
                        <a:rPr lang="pt-BR" sz="1800" b="0" kern="1200" dirty="0" smtClean="0">
                          <a:solidFill>
                            <a:schemeClr val="tx1"/>
                          </a:solidFill>
                          <a:latin typeface="+mn-lt"/>
                          <a:ea typeface="+mn-ea"/>
                          <a:cs typeface="+mn-cs"/>
                        </a:rPr>
                        <a:t> ˄</a:t>
                      </a:r>
                      <a:r>
                        <a:rPr lang="pt-BR" sz="1800" b="0" i="1" kern="1200" dirty="0" smtClean="0">
                          <a:solidFill>
                            <a:schemeClr val="tx1"/>
                          </a:solidFill>
                          <a:latin typeface="+mn-lt"/>
                          <a:ea typeface="+mn-ea"/>
                          <a:cs typeface="+mn-cs"/>
                        </a:rPr>
                        <a:t> r</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800" b="0" i="1" kern="1200" dirty="0" smtClean="0">
                          <a:solidFill>
                            <a:schemeClr val="tx1"/>
                          </a:solidFill>
                          <a:latin typeface="+mn-lt"/>
                          <a:ea typeface="+mn-ea"/>
                          <a:cs typeface="+mn-cs"/>
                        </a:rPr>
                        <a:t>p</a:t>
                      </a:r>
                      <a:r>
                        <a:rPr lang="pt-BR" sz="1800" b="0" kern="1200" dirty="0" smtClean="0">
                          <a:solidFill>
                            <a:schemeClr val="tx1"/>
                          </a:solidFill>
                          <a:latin typeface="+mn-lt"/>
                          <a:ea typeface="+mn-ea"/>
                          <a:cs typeface="+mn-cs"/>
                        </a:rPr>
                        <a:t> ˅ (</a:t>
                      </a:r>
                      <a:r>
                        <a:rPr lang="pt-BR" sz="1800" b="0" i="1" kern="1200" dirty="0" smtClean="0">
                          <a:solidFill>
                            <a:schemeClr val="tx1"/>
                          </a:solidFill>
                          <a:latin typeface="+mn-lt"/>
                          <a:ea typeface="+mn-ea"/>
                          <a:cs typeface="+mn-cs"/>
                        </a:rPr>
                        <a:t>q</a:t>
                      </a:r>
                      <a:r>
                        <a:rPr lang="pt-BR" sz="1800" b="0" kern="1200" dirty="0" smtClean="0">
                          <a:solidFill>
                            <a:schemeClr val="tx1"/>
                          </a:solidFill>
                          <a:latin typeface="+mn-lt"/>
                          <a:ea typeface="+mn-ea"/>
                          <a:cs typeface="+mn-cs"/>
                        </a:rPr>
                        <a:t> ˄</a:t>
                      </a:r>
                      <a:r>
                        <a:rPr lang="pt-BR" sz="1800" b="0" i="1" kern="1200" dirty="0" smtClean="0">
                          <a:solidFill>
                            <a:schemeClr val="tx1"/>
                          </a:solidFill>
                          <a:latin typeface="+mn-lt"/>
                          <a:ea typeface="+mn-ea"/>
                          <a:cs typeface="+mn-cs"/>
                        </a:rPr>
                        <a:t> r</a:t>
                      </a:r>
                      <a:r>
                        <a:rPr lang="pt-BR" sz="1800" b="0" kern="1200" dirty="0" smtClean="0">
                          <a:solidFill>
                            <a:schemeClr val="tx1"/>
                          </a:solidFill>
                          <a:latin typeface="+mn-lt"/>
                          <a:ea typeface="+mn-ea"/>
                          <a:cs typeface="+mn-cs"/>
                        </a:rPr>
                        <a:t>) </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800" b="0" i="1" kern="1200" dirty="0" smtClean="0">
                          <a:solidFill>
                            <a:schemeClr val="tx1"/>
                          </a:solidFill>
                          <a:latin typeface="+mn-lt"/>
                          <a:ea typeface="+mn-ea"/>
                          <a:cs typeface="+mn-cs"/>
                        </a:rPr>
                        <a:t>p</a:t>
                      </a:r>
                      <a:r>
                        <a:rPr lang="pt-BR" sz="1800" b="0" kern="1200" dirty="0" smtClean="0">
                          <a:solidFill>
                            <a:schemeClr val="tx1"/>
                          </a:solidFill>
                          <a:latin typeface="+mn-lt"/>
                          <a:ea typeface="+mn-ea"/>
                          <a:cs typeface="+mn-cs"/>
                        </a:rPr>
                        <a:t> ˅ </a:t>
                      </a:r>
                      <a:r>
                        <a:rPr lang="pt-BR" sz="1800" b="0" i="1" kern="1200" dirty="0" smtClean="0">
                          <a:solidFill>
                            <a:schemeClr val="tx1"/>
                          </a:solidFill>
                          <a:latin typeface="+mn-lt"/>
                          <a:ea typeface="+mn-ea"/>
                          <a:cs typeface="+mn-cs"/>
                        </a:rPr>
                        <a:t>q</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800" b="0" i="1" kern="1200" dirty="0" smtClean="0">
                          <a:solidFill>
                            <a:schemeClr val="tx1"/>
                          </a:solidFill>
                          <a:latin typeface="+mn-lt"/>
                          <a:ea typeface="+mn-ea"/>
                          <a:cs typeface="+mn-cs"/>
                        </a:rPr>
                        <a:t>p</a:t>
                      </a:r>
                      <a:r>
                        <a:rPr lang="pt-BR" sz="1800" b="0" kern="1200" dirty="0" smtClean="0">
                          <a:solidFill>
                            <a:schemeClr val="tx1"/>
                          </a:solidFill>
                          <a:latin typeface="+mn-lt"/>
                          <a:ea typeface="+mn-ea"/>
                          <a:cs typeface="+mn-cs"/>
                        </a:rPr>
                        <a:t> v </a:t>
                      </a:r>
                      <a:r>
                        <a:rPr lang="pt-BR" sz="1800" b="0" i="1" kern="1200" dirty="0" smtClean="0">
                          <a:solidFill>
                            <a:schemeClr val="tx1"/>
                          </a:solidFill>
                          <a:latin typeface="+mn-lt"/>
                          <a:ea typeface="+mn-ea"/>
                          <a:cs typeface="+mn-cs"/>
                        </a:rPr>
                        <a:t>r</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800" b="1" kern="1200" dirty="0" smtClean="0">
                          <a:solidFill>
                            <a:schemeClr val="accent6">
                              <a:lumMod val="50000"/>
                            </a:schemeClr>
                          </a:solidFill>
                          <a:latin typeface="+mn-lt"/>
                          <a:ea typeface="+mn-ea"/>
                          <a:cs typeface="+mn-cs"/>
                        </a:rPr>
                        <a:t>(</a:t>
                      </a:r>
                      <a:r>
                        <a:rPr lang="pt-BR" sz="1800" b="1" i="1" kern="1200" dirty="0" smtClean="0">
                          <a:solidFill>
                            <a:schemeClr val="accent6">
                              <a:lumMod val="50000"/>
                            </a:schemeClr>
                          </a:solidFill>
                          <a:latin typeface="+mn-lt"/>
                          <a:ea typeface="+mn-ea"/>
                          <a:cs typeface="+mn-cs"/>
                        </a:rPr>
                        <a:t>p</a:t>
                      </a:r>
                      <a:r>
                        <a:rPr lang="pt-BR" sz="1800" b="1" kern="1200" dirty="0" smtClean="0">
                          <a:solidFill>
                            <a:schemeClr val="accent6">
                              <a:lumMod val="50000"/>
                            </a:schemeClr>
                          </a:solidFill>
                          <a:latin typeface="+mn-lt"/>
                          <a:ea typeface="+mn-ea"/>
                          <a:cs typeface="+mn-cs"/>
                        </a:rPr>
                        <a:t> ˅ </a:t>
                      </a:r>
                      <a:r>
                        <a:rPr lang="pt-BR" sz="1800" b="1" i="1" kern="1200" dirty="0" smtClean="0">
                          <a:solidFill>
                            <a:schemeClr val="accent6">
                              <a:lumMod val="50000"/>
                            </a:schemeClr>
                          </a:solidFill>
                          <a:latin typeface="+mn-lt"/>
                          <a:ea typeface="+mn-ea"/>
                          <a:cs typeface="+mn-cs"/>
                        </a:rPr>
                        <a:t>q</a:t>
                      </a:r>
                      <a:r>
                        <a:rPr lang="pt-BR" sz="1800" b="1" kern="1200" dirty="0" smtClean="0">
                          <a:solidFill>
                            <a:schemeClr val="accent6">
                              <a:lumMod val="50000"/>
                            </a:schemeClr>
                          </a:solidFill>
                          <a:latin typeface="+mn-lt"/>
                          <a:ea typeface="+mn-ea"/>
                          <a:cs typeface="+mn-cs"/>
                        </a:rPr>
                        <a:t>) ˄ (</a:t>
                      </a:r>
                      <a:r>
                        <a:rPr lang="pt-BR" sz="1800" b="1" i="1" kern="1200" dirty="0" smtClean="0">
                          <a:solidFill>
                            <a:schemeClr val="accent6">
                              <a:lumMod val="50000"/>
                            </a:schemeClr>
                          </a:solidFill>
                          <a:latin typeface="+mn-lt"/>
                          <a:ea typeface="+mn-ea"/>
                          <a:cs typeface="+mn-cs"/>
                        </a:rPr>
                        <a:t>p</a:t>
                      </a:r>
                      <a:r>
                        <a:rPr lang="pt-BR" sz="1800" b="1" kern="1200" dirty="0" smtClean="0">
                          <a:solidFill>
                            <a:schemeClr val="accent6">
                              <a:lumMod val="50000"/>
                            </a:schemeClr>
                          </a:solidFill>
                          <a:latin typeface="+mn-lt"/>
                          <a:ea typeface="+mn-ea"/>
                          <a:cs typeface="+mn-cs"/>
                        </a:rPr>
                        <a:t> v </a:t>
                      </a:r>
                      <a:r>
                        <a:rPr lang="pt-BR" sz="1800" b="1" i="1" kern="1200" dirty="0" smtClean="0">
                          <a:solidFill>
                            <a:schemeClr val="accent6">
                              <a:lumMod val="50000"/>
                            </a:schemeClr>
                          </a:solidFill>
                          <a:latin typeface="+mn-lt"/>
                          <a:ea typeface="+mn-ea"/>
                          <a:cs typeface="+mn-cs"/>
                        </a:rPr>
                        <a:t>r</a:t>
                      </a:r>
                      <a:r>
                        <a:rPr lang="pt-BR" sz="1800" b="1" kern="1200" dirty="0" smtClean="0">
                          <a:solidFill>
                            <a:schemeClr val="accent6">
                              <a:lumMod val="50000"/>
                            </a:schemeClr>
                          </a:solidFill>
                          <a:latin typeface="+mn-lt"/>
                          <a:ea typeface="+mn-ea"/>
                          <a:cs typeface="+mn-cs"/>
                        </a:rPr>
                        <a:t>)</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3600">
                <a:tc>
                  <a:txBody>
                    <a:bodyPr/>
                    <a:lstStyle/>
                    <a:p>
                      <a:r>
                        <a:rPr lang="tr-TR" dirty="0" smtClean="0"/>
                        <a:t>D    </a:t>
                      </a:r>
                      <a:r>
                        <a:rPr lang="tr-TR" dirty="0" err="1" smtClean="0"/>
                        <a:t>D</a:t>
                      </a:r>
                      <a:r>
                        <a:rPr lang="tr-TR" dirty="0" smtClean="0"/>
                        <a:t>   </a:t>
                      </a:r>
                      <a:r>
                        <a:rPr lang="tr-TR" dirty="0" err="1"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3600">
                <a:tc>
                  <a:txBody>
                    <a:bodyPr/>
                    <a:lstStyle/>
                    <a:p>
                      <a:r>
                        <a:rPr lang="tr-TR" dirty="0" smtClean="0"/>
                        <a:t>D</a:t>
                      </a:r>
                      <a:r>
                        <a:rPr lang="tr-TR" baseline="0" dirty="0" smtClean="0"/>
                        <a:t>    </a:t>
                      </a:r>
                      <a:r>
                        <a:rPr lang="tr-TR" baseline="0" dirty="0" err="1" smtClean="0"/>
                        <a:t>D</a:t>
                      </a:r>
                      <a:r>
                        <a:rPr lang="tr-TR" baseline="0" dirty="0" smtClean="0"/>
                        <a:t>   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3600">
                <a:tc>
                  <a:txBody>
                    <a:bodyPr/>
                    <a:lstStyle/>
                    <a:p>
                      <a:r>
                        <a:rPr lang="tr-TR" dirty="0" smtClean="0"/>
                        <a:t>D    Y   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3600">
                <a:tc>
                  <a:txBody>
                    <a:bodyPr/>
                    <a:lstStyle/>
                    <a:p>
                      <a:r>
                        <a:rPr lang="tr-TR" dirty="0" smtClean="0"/>
                        <a:t>D    Y   </a:t>
                      </a:r>
                      <a:r>
                        <a:rPr lang="tr-TR" dirty="0" err="1"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3600">
                <a:tc>
                  <a:txBody>
                    <a:bodyPr/>
                    <a:lstStyle/>
                    <a:p>
                      <a:r>
                        <a:rPr lang="tr-TR" dirty="0" smtClean="0"/>
                        <a:t>Y    D   </a:t>
                      </a:r>
                      <a:r>
                        <a:rPr lang="tr-TR" dirty="0" err="1"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3600">
                <a:tc>
                  <a:txBody>
                    <a:bodyPr/>
                    <a:lstStyle/>
                    <a:p>
                      <a:r>
                        <a:rPr lang="tr-TR" dirty="0" smtClean="0"/>
                        <a:t>Y    D   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3600">
                <a:tc>
                  <a:txBody>
                    <a:bodyPr/>
                    <a:lstStyle/>
                    <a:p>
                      <a:r>
                        <a:rPr lang="tr-TR" dirty="0" smtClean="0"/>
                        <a:t>Y    </a:t>
                      </a:r>
                      <a:r>
                        <a:rPr lang="tr-TR" dirty="0" err="1" smtClean="0"/>
                        <a:t>Y</a:t>
                      </a:r>
                      <a:r>
                        <a:rPr lang="tr-TR" dirty="0" smtClean="0"/>
                        <a:t>   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3600">
                <a:tc>
                  <a:txBody>
                    <a:bodyPr/>
                    <a:lstStyle/>
                    <a:p>
                      <a:r>
                        <a:rPr lang="tr-TR" dirty="0" smtClean="0"/>
                        <a:t>Y</a:t>
                      </a:r>
                      <a:r>
                        <a:rPr lang="tr-TR" baseline="0" dirty="0" smtClean="0"/>
                        <a:t>    </a:t>
                      </a:r>
                      <a:r>
                        <a:rPr lang="tr-TR" baseline="0" dirty="0" err="1" smtClean="0"/>
                        <a:t>Y</a:t>
                      </a:r>
                      <a:r>
                        <a:rPr lang="tr-TR" baseline="0" dirty="0" smtClean="0"/>
                        <a:t>    </a:t>
                      </a:r>
                      <a:r>
                        <a:rPr lang="tr-TR" baseline="0" dirty="0" err="1"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23047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Mantıksal Denklikler</a:t>
            </a:r>
            <a:r>
              <a:rPr lang="tr-TR" dirty="0"/>
              <a:t/>
            </a:r>
            <a:br>
              <a:rPr lang="tr-TR" dirty="0"/>
            </a:br>
            <a:endParaRPr lang="tr-TR" dirty="0">
              <a:solidFill>
                <a:srgbClr val="00206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4153304317"/>
              </p:ext>
            </p:extLst>
          </p:nvPr>
        </p:nvGraphicFramePr>
        <p:xfrm>
          <a:off x="2670628" y="1537252"/>
          <a:ext cx="8128000" cy="494792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smtClean="0">
                          <a:solidFill>
                            <a:schemeClr val="accent6">
                              <a:lumMod val="50000"/>
                            </a:schemeClr>
                          </a:solidFill>
                          <a:latin typeface="+mn-lt"/>
                          <a:ea typeface="+mn-ea"/>
                          <a:cs typeface="+mn-cs"/>
                        </a:rPr>
                        <a:t>Tablo 6 Mantıksal Denklikler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2594">
                <a:tc>
                  <a:txBody>
                    <a:bodyPr/>
                    <a:lstStyle/>
                    <a:p>
                      <a:pPr marL="0" algn="ctr" defTabSz="457200" rtl="0" eaLnBrk="1" latinLnBrk="0" hangingPunct="1"/>
                      <a:r>
                        <a:rPr lang="tr-TR" sz="1800" b="1" kern="1200" dirty="0" smtClean="0">
                          <a:solidFill>
                            <a:schemeClr val="accent6">
                              <a:lumMod val="50000"/>
                            </a:schemeClr>
                          </a:solidFill>
                          <a:latin typeface="+mn-lt"/>
                          <a:ea typeface="+mn-ea"/>
                          <a:cs typeface="+mn-cs"/>
                        </a:rPr>
                        <a:t>Denklik</a:t>
                      </a:r>
                      <a:endParaRPr lang="tr-TR" sz="1800" b="1" kern="1200" dirty="0">
                        <a:solidFill>
                          <a:schemeClr val="accent6">
                            <a:lumMod val="50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tr-TR" sz="1800" b="1" kern="1200" dirty="0" smtClean="0">
                          <a:solidFill>
                            <a:schemeClr val="accent6">
                              <a:lumMod val="50000"/>
                            </a:schemeClr>
                          </a:solidFill>
                          <a:latin typeface="+mn-lt"/>
                          <a:ea typeface="+mn-ea"/>
                          <a:cs typeface="+mn-cs"/>
                        </a:rPr>
                        <a:t>İsim</a:t>
                      </a:r>
                      <a:endParaRPr lang="tr-TR" sz="1800" b="1" kern="1200" dirty="0">
                        <a:solidFill>
                          <a:schemeClr val="accent6">
                            <a:lumMod val="50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4268">
                <a:tc>
                  <a:txBody>
                    <a:bodyPr/>
                    <a:lstStyle/>
                    <a:p>
                      <a:pPr algn="ctr"/>
                      <a:r>
                        <a:rPr lang="tr-TR" dirty="0" smtClean="0"/>
                        <a:t> </a:t>
                      </a:r>
                      <a:r>
                        <a:rPr lang="tr-TR" i="1" dirty="0" smtClean="0"/>
                        <a:t>p</a:t>
                      </a:r>
                      <a:r>
                        <a:rPr lang="tr-TR" dirty="0" smtClean="0"/>
                        <a:t> ˄ T ≡ </a:t>
                      </a:r>
                      <a:r>
                        <a:rPr lang="tr-TR" i="1" dirty="0" smtClean="0"/>
                        <a:t>p</a:t>
                      </a:r>
                    </a:p>
                    <a:p>
                      <a:pPr algn="ctr"/>
                      <a:r>
                        <a:rPr lang="tr-TR" dirty="0" smtClean="0"/>
                        <a:t> </a:t>
                      </a:r>
                      <a:r>
                        <a:rPr lang="tr-TR" i="1" dirty="0" smtClean="0"/>
                        <a:t>p</a:t>
                      </a:r>
                      <a:r>
                        <a:rPr lang="tr-TR" baseline="0" dirty="0" smtClean="0"/>
                        <a:t> </a:t>
                      </a:r>
                      <a:r>
                        <a:rPr lang="tr-TR" dirty="0" smtClean="0"/>
                        <a:t>˅ Y ≡ </a:t>
                      </a:r>
                      <a:r>
                        <a:rPr lang="tr-TR" i="1" dirty="0" smtClean="0"/>
                        <a:t>p</a:t>
                      </a:r>
                      <a:endParaRPr lang="tr-TR"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Özdeşlik</a:t>
                      </a:r>
                      <a:r>
                        <a:rPr lang="tr-TR" baseline="0" dirty="0" smtClean="0"/>
                        <a:t> Kanunları</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tr-TR" i="1" dirty="0" smtClean="0"/>
                        <a:t>p</a:t>
                      </a:r>
                      <a:r>
                        <a:rPr lang="tr-TR" dirty="0" smtClean="0"/>
                        <a:t> ˅ T ≡ </a:t>
                      </a:r>
                      <a:r>
                        <a:rPr lang="tr-TR" i="1" dirty="0" smtClean="0"/>
                        <a:t>p</a:t>
                      </a:r>
                    </a:p>
                    <a:p>
                      <a:pPr algn="ctr"/>
                      <a:r>
                        <a:rPr lang="tr-TR" i="1" dirty="0" smtClean="0"/>
                        <a:t>p</a:t>
                      </a:r>
                      <a:r>
                        <a:rPr lang="tr-TR" baseline="0" dirty="0" smtClean="0"/>
                        <a:t> </a:t>
                      </a:r>
                      <a:r>
                        <a:rPr lang="tr-TR" dirty="0" smtClean="0"/>
                        <a:t>˄ Y ≡ </a:t>
                      </a:r>
                      <a:r>
                        <a:rPr lang="tr-TR" i="1" dirty="0" smtClean="0"/>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baseline="0" dirty="0" smtClean="0"/>
                        <a:t> Baskınlık Kanunları</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tr-TR" dirty="0" smtClean="0"/>
                        <a:t> </a:t>
                      </a:r>
                      <a:r>
                        <a:rPr lang="tr-TR" i="1" dirty="0" smtClean="0"/>
                        <a:t>p</a:t>
                      </a:r>
                      <a:r>
                        <a:rPr lang="tr-TR" dirty="0" smtClean="0"/>
                        <a:t> ˅ p ≡ </a:t>
                      </a:r>
                      <a:r>
                        <a:rPr lang="tr-TR" i="1" dirty="0" smtClean="0"/>
                        <a:t>p</a:t>
                      </a:r>
                    </a:p>
                    <a:p>
                      <a:pPr algn="ctr"/>
                      <a:r>
                        <a:rPr lang="tr-TR" i="1" dirty="0" smtClean="0"/>
                        <a:t>p</a:t>
                      </a:r>
                      <a:r>
                        <a:rPr lang="tr-TR" baseline="0" dirty="0" smtClean="0"/>
                        <a:t> </a:t>
                      </a:r>
                      <a:r>
                        <a:rPr lang="tr-TR" dirty="0" smtClean="0"/>
                        <a:t>˄ p ≡ </a:t>
                      </a:r>
                      <a:r>
                        <a:rPr lang="tr-TR" i="1" dirty="0" smtClean="0"/>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Değişmezlik</a:t>
                      </a:r>
                      <a:r>
                        <a:rPr lang="tr-TR" baseline="0" dirty="0" smtClean="0"/>
                        <a:t> Kanunları</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tr-TR" dirty="0" smtClean="0"/>
                        <a:t>¬(¬</a:t>
                      </a:r>
                      <a:r>
                        <a:rPr lang="tr-TR" i="1" dirty="0" smtClean="0"/>
                        <a:t>p</a:t>
                      </a:r>
                      <a:r>
                        <a:rPr lang="tr-TR" dirty="0" smtClean="0"/>
                        <a:t>) ≡ </a:t>
                      </a:r>
                      <a:r>
                        <a:rPr lang="tr-TR" i="1" dirty="0" smtClean="0"/>
                        <a:t>p</a:t>
                      </a:r>
                      <a:r>
                        <a:rPr lang="tr-TR" dirty="0" smtClean="0"/>
                        <a:t> </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Çift</a:t>
                      </a:r>
                      <a:r>
                        <a:rPr lang="tr-TR" baseline="0" dirty="0" smtClean="0"/>
                        <a:t> </a:t>
                      </a:r>
                      <a:r>
                        <a:rPr lang="tr-TR" baseline="0" dirty="0" err="1" smtClean="0"/>
                        <a:t>Değilleme</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tr-TR" i="1" dirty="0" smtClean="0"/>
                        <a:t>p</a:t>
                      </a:r>
                      <a:r>
                        <a:rPr lang="tr-TR" dirty="0" smtClean="0"/>
                        <a:t> ˅ q ≡ </a:t>
                      </a:r>
                      <a:r>
                        <a:rPr lang="tr-TR" i="1" dirty="0" smtClean="0"/>
                        <a:t>q</a:t>
                      </a:r>
                      <a:r>
                        <a:rPr lang="tr-TR" dirty="0" smtClean="0"/>
                        <a:t> ˅ p </a:t>
                      </a:r>
                      <a:endParaRPr lang="tr-TR" i="1" dirty="0" smtClean="0"/>
                    </a:p>
                    <a:p>
                      <a:pPr algn="ctr"/>
                      <a:r>
                        <a:rPr lang="tr-TR" i="1" dirty="0" smtClean="0"/>
                        <a:t>p</a:t>
                      </a:r>
                      <a:r>
                        <a:rPr lang="tr-TR" baseline="0" dirty="0" smtClean="0"/>
                        <a:t> </a:t>
                      </a:r>
                      <a:r>
                        <a:rPr lang="tr-TR" dirty="0" smtClean="0"/>
                        <a:t>˄ q ≡ q ˄ </a:t>
                      </a:r>
                      <a:r>
                        <a:rPr lang="tr-TR" i="1" dirty="0" smtClean="0"/>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Sıra</a:t>
                      </a:r>
                      <a:r>
                        <a:rPr lang="tr-TR" baseline="0" dirty="0" smtClean="0"/>
                        <a:t> Değişme Kanunları</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tr-TR" dirty="0" smtClean="0"/>
                        <a:t> (</a:t>
                      </a:r>
                      <a:r>
                        <a:rPr lang="tr-TR" i="1" dirty="0" smtClean="0"/>
                        <a:t>p</a:t>
                      </a:r>
                      <a:r>
                        <a:rPr lang="tr-TR" dirty="0" smtClean="0"/>
                        <a:t> ˅ q)</a:t>
                      </a:r>
                      <a:r>
                        <a:rPr lang="tr-TR" i="1" dirty="0" smtClean="0"/>
                        <a:t> </a:t>
                      </a:r>
                      <a:r>
                        <a:rPr lang="tr-TR" dirty="0" smtClean="0"/>
                        <a:t>˅ </a:t>
                      </a:r>
                      <a:r>
                        <a:rPr lang="tr-TR" i="1" dirty="0" smtClean="0"/>
                        <a:t>r</a:t>
                      </a:r>
                      <a:r>
                        <a:rPr lang="tr-TR" baseline="0" dirty="0" smtClean="0"/>
                        <a:t> </a:t>
                      </a:r>
                      <a:r>
                        <a:rPr lang="tr-TR" dirty="0" smtClean="0"/>
                        <a:t>≡ </a:t>
                      </a:r>
                      <a:r>
                        <a:rPr lang="tr-TR" i="1" dirty="0" smtClean="0"/>
                        <a:t>p</a:t>
                      </a:r>
                      <a:r>
                        <a:rPr lang="tr-TR" dirty="0" smtClean="0"/>
                        <a:t> ˅ (</a:t>
                      </a:r>
                      <a:r>
                        <a:rPr lang="tr-TR" i="1" dirty="0" smtClean="0"/>
                        <a:t>q</a:t>
                      </a:r>
                      <a:r>
                        <a:rPr lang="tr-TR" dirty="0" smtClean="0"/>
                        <a:t> ˅ </a:t>
                      </a:r>
                      <a:r>
                        <a:rPr lang="tr-TR" i="1" dirty="0" smtClean="0"/>
                        <a:t>r</a:t>
                      </a:r>
                      <a:r>
                        <a:rPr lang="tr-TR" dirty="0" smtClean="0"/>
                        <a:t>)</a:t>
                      </a:r>
                    </a:p>
                    <a:p>
                      <a:pPr algn="ctr"/>
                      <a:r>
                        <a:rPr lang="tr-TR" i="1" dirty="0" smtClean="0"/>
                        <a:t>(p</a:t>
                      </a:r>
                      <a:r>
                        <a:rPr lang="tr-TR" dirty="0" smtClean="0"/>
                        <a:t> ˄ q)</a:t>
                      </a:r>
                      <a:r>
                        <a:rPr lang="tr-TR" i="1" dirty="0" smtClean="0"/>
                        <a:t> </a:t>
                      </a:r>
                      <a:r>
                        <a:rPr lang="tr-TR" dirty="0" smtClean="0"/>
                        <a:t>˄ </a:t>
                      </a:r>
                      <a:r>
                        <a:rPr lang="tr-TR" i="1" dirty="0" smtClean="0"/>
                        <a:t>r</a:t>
                      </a:r>
                      <a:r>
                        <a:rPr lang="tr-TR" baseline="0" dirty="0" smtClean="0"/>
                        <a:t> </a:t>
                      </a:r>
                      <a:r>
                        <a:rPr lang="tr-TR" dirty="0" smtClean="0"/>
                        <a:t>≡ </a:t>
                      </a:r>
                      <a:r>
                        <a:rPr lang="tr-TR" i="1" dirty="0" smtClean="0"/>
                        <a:t>p</a:t>
                      </a:r>
                      <a:r>
                        <a:rPr lang="tr-TR" dirty="0" smtClean="0"/>
                        <a:t> ˄ (</a:t>
                      </a:r>
                      <a:r>
                        <a:rPr lang="tr-TR" i="1" dirty="0" smtClean="0"/>
                        <a:t>q</a:t>
                      </a:r>
                      <a:r>
                        <a:rPr lang="tr-TR" dirty="0" smtClean="0"/>
                        <a:t> ˄ </a:t>
                      </a:r>
                      <a:r>
                        <a:rPr lang="tr-TR" i="1" dirty="0" smtClean="0"/>
                        <a:t>r</a:t>
                      </a:r>
                      <a:r>
                        <a:rPr lang="tr-TR" dirty="0" smtClean="0"/>
                        <a:t>)</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Birleşme Kanunları</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tr-TR" i="1" dirty="0" smtClean="0"/>
                        <a:t>p </a:t>
                      </a:r>
                      <a:r>
                        <a:rPr lang="tr-TR" dirty="0" smtClean="0"/>
                        <a:t>˅ </a:t>
                      </a:r>
                      <a:r>
                        <a:rPr lang="tr-TR" i="1" dirty="0" smtClean="0"/>
                        <a:t>(q </a:t>
                      </a:r>
                      <a:r>
                        <a:rPr lang="tr-TR" dirty="0" smtClean="0"/>
                        <a:t>˄ </a:t>
                      </a:r>
                      <a:r>
                        <a:rPr lang="tr-TR" i="1" dirty="0" smtClean="0"/>
                        <a:t>r ) </a:t>
                      </a:r>
                      <a:r>
                        <a:rPr lang="tr-TR" dirty="0" smtClean="0"/>
                        <a:t>≡ (</a:t>
                      </a:r>
                      <a:r>
                        <a:rPr lang="tr-TR" i="1" dirty="0" smtClean="0"/>
                        <a:t>p </a:t>
                      </a:r>
                      <a:r>
                        <a:rPr lang="tr-TR" dirty="0" smtClean="0"/>
                        <a:t>˅ </a:t>
                      </a:r>
                      <a:r>
                        <a:rPr lang="tr-TR" i="1" dirty="0" smtClean="0"/>
                        <a:t>q</a:t>
                      </a:r>
                      <a:r>
                        <a:rPr lang="tr-TR" dirty="0" smtClean="0"/>
                        <a:t>)</a:t>
                      </a:r>
                      <a:r>
                        <a:rPr lang="tr-TR" i="1" baseline="0" dirty="0" smtClean="0"/>
                        <a:t> </a:t>
                      </a:r>
                      <a:r>
                        <a:rPr lang="tr-TR" dirty="0" smtClean="0"/>
                        <a:t>˄ </a:t>
                      </a:r>
                      <a:r>
                        <a:rPr lang="tr-TR" i="1" dirty="0" smtClean="0"/>
                        <a:t>(p </a:t>
                      </a:r>
                      <a:r>
                        <a:rPr lang="tr-TR" dirty="0" smtClean="0"/>
                        <a:t>˅ </a:t>
                      </a:r>
                      <a:r>
                        <a:rPr lang="tr-TR" i="1" dirty="0" smtClean="0"/>
                        <a:t>r)</a:t>
                      </a:r>
                    </a:p>
                    <a:p>
                      <a:pPr marL="0" marR="0" indent="0" algn="ctr" defTabSz="457200" rtl="0" eaLnBrk="1" fontAlgn="auto" latinLnBrk="0" hangingPunct="1">
                        <a:lnSpc>
                          <a:spcPct val="100000"/>
                        </a:lnSpc>
                        <a:spcBef>
                          <a:spcPts val="0"/>
                        </a:spcBef>
                        <a:spcAft>
                          <a:spcPts val="0"/>
                        </a:spcAft>
                        <a:buClrTx/>
                        <a:buSzTx/>
                        <a:buFontTx/>
                        <a:buNone/>
                        <a:tabLst/>
                        <a:defRPr/>
                      </a:pPr>
                      <a:r>
                        <a:rPr lang="tr-TR" i="1" dirty="0" smtClean="0"/>
                        <a:t>p </a:t>
                      </a:r>
                      <a:r>
                        <a:rPr lang="tr-TR" dirty="0" smtClean="0"/>
                        <a:t>˄ </a:t>
                      </a:r>
                      <a:r>
                        <a:rPr lang="tr-TR" i="1" dirty="0" smtClean="0"/>
                        <a:t>(q </a:t>
                      </a:r>
                      <a:r>
                        <a:rPr lang="tr-TR" dirty="0" smtClean="0"/>
                        <a:t>˅ </a:t>
                      </a:r>
                      <a:r>
                        <a:rPr lang="tr-TR" i="1" dirty="0" smtClean="0"/>
                        <a:t>r ) </a:t>
                      </a:r>
                      <a:r>
                        <a:rPr lang="tr-TR" dirty="0" smtClean="0"/>
                        <a:t>≡ (</a:t>
                      </a:r>
                      <a:r>
                        <a:rPr lang="tr-TR" i="1" dirty="0" smtClean="0"/>
                        <a:t>p </a:t>
                      </a:r>
                      <a:r>
                        <a:rPr lang="tr-TR" dirty="0" smtClean="0"/>
                        <a:t>˄ </a:t>
                      </a:r>
                      <a:r>
                        <a:rPr lang="tr-TR" i="1" dirty="0" smtClean="0"/>
                        <a:t>q</a:t>
                      </a:r>
                      <a:r>
                        <a:rPr lang="tr-TR" dirty="0" smtClean="0"/>
                        <a:t>)</a:t>
                      </a:r>
                      <a:r>
                        <a:rPr lang="tr-TR" i="1" baseline="0" dirty="0" smtClean="0"/>
                        <a:t> </a:t>
                      </a:r>
                      <a:r>
                        <a:rPr lang="tr-TR" dirty="0" smtClean="0"/>
                        <a:t>˅ </a:t>
                      </a:r>
                      <a:r>
                        <a:rPr lang="tr-TR" i="1" dirty="0" smtClean="0"/>
                        <a:t>(p </a:t>
                      </a:r>
                      <a:r>
                        <a:rPr lang="tr-TR" dirty="0" smtClean="0"/>
                        <a:t>˄ </a:t>
                      </a:r>
                      <a:r>
                        <a:rPr lang="tr-TR" i="1" dirty="0" smtClean="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Dağılma Kanunları</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311315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Mantıksal Denklikler</a:t>
            </a:r>
            <a:r>
              <a:rPr lang="tr-TR" dirty="0"/>
              <a:t/>
            </a:r>
            <a:br>
              <a:rPr lang="tr-TR" dirty="0"/>
            </a:br>
            <a:endParaRPr lang="tr-TR" dirty="0">
              <a:solidFill>
                <a:srgbClr val="00206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1603666565"/>
              </p:ext>
            </p:extLst>
          </p:nvPr>
        </p:nvGraphicFramePr>
        <p:xfrm>
          <a:off x="2714171" y="2059767"/>
          <a:ext cx="8128000" cy="265684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smtClean="0">
                          <a:solidFill>
                            <a:schemeClr val="accent6">
                              <a:lumMod val="50000"/>
                            </a:schemeClr>
                          </a:solidFill>
                          <a:latin typeface="+mn-lt"/>
                          <a:ea typeface="+mn-ea"/>
                          <a:cs typeface="+mn-cs"/>
                        </a:rPr>
                        <a:t>Tablo 6 Mantıksal Denkliklerin Devamı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2594">
                <a:tc>
                  <a:txBody>
                    <a:bodyPr/>
                    <a:lstStyle/>
                    <a:p>
                      <a:pPr marL="0" algn="ctr" defTabSz="457200" rtl="0" eaLnBrk="1" latinLnBrk="0" hangingPunct="1"/>
                      <a:r>
                        <a:rPr lang="tr-TR" sz="1800" b="1" kern="1200" dirty="0" smtClean="0">
                          <a:solidFill>
                            <a:schemeClr val="accent6">
                              <a:lumMod val="50000"/>
                            </a:schemeClr>
                          </a:solidFill>
                          <a:latin typeface="+mn-lt"/>
                          <a:ea typeface="+mn-ea"/>
                          <a:cs typeface="+mn-cs"/>
                        </a:rPr>
                        <a:t>Denklik</a:t>
                      </a:r>
                      <a:endParaRPr lang="tr-TR" sz="1800" b="1" kern="1200" dirty="0">
                        <a:solidFill>
                          <a:schemeClr val="accent6">
                            <a:lumMod val="50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tr-TR" sz="1800" b="1" kern="1200" dirty="0" smtClean="0">
                          <a:solidFill>
                            <a:schemeClr val="accent6">
                              <a:lumMod val="50000"/>
                            </a:schemeClr>
                          </a:solidFill>
                          <a:latin typeface="+mn-lt"/>
                          <a:ea typeface="+mn-ea"/>
                          <a:cs typeface="+mn-cs"/>
                        </a:rPr>
                        <a:t>İsim</a:t>
                      </a:r>
                      <a:endParaRPr lang="tr-TR" sz="1800" b="1" kern="1200" dirty="0">
                        <a:solidFill>
                          <a:schemeClr val="accent6">
                            <a:lumMod val="50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4268">
                <a:tc>
                  <a:txBody>
                    <a:bodyPr/>
                    <a:lstStyle/>
                    <a:p>
                      <a:pPr algn="ctr"/>
                      <a:r>
                        <a:rPr lang="tr-TR" dirty="0" smtClean="0"/>
                        <a:t> </a:t>
                      </a:r>
                      <a:r>
                        <a:rPr lang="tr-TR" i="1" u="none" dirty="0" smtClean="0"/>
                        <a:t>¬</a:t>
                      </a:r>
                      <a:r>
                        <a:rPr lang="tr-TR" i="0" u="none" dirty="0" smtClean="0"/>
                        <a:t>(</a:t>
                      </a:r>
                      <a:r>
                        <a:rPr lang="tr-TR" i="1" u="none" dirty="0" smtClean="0"/>
                        <a:t>p </a:t>
                      </a:r>
                      <a:r>
                        <a:rPr lang="tr-TR" dirty="0" smtClean="0"/>
                        <a:t>˄ </a:t>
                      </a:r>
                      <a:r>
                        <a:rPr lang="tr-TR" i="1" u="none" dirty="0" smtClean="0"/>
                        <a:t>q</a:t>
                      </a:r>
                      <a:r>
                        <a:rPr lang="tr-TR" i="0" u="none" dirty="0" smtClean="0"/>
                        <a:t>)</a:t>
                      </a:r>
                      <a:r>
                        <a:rPr lang="tr-TR" dirty="0" smtClean="0"/>
                        <a:t> ≡ </a:t>
                      </a:r>
                      <a:r>
                        <a:rPr lang="tr-TR" i="1" u="none" dirty="0" smtClean="0"/>
                        <a:t>¬p </a:t>
                      </a:r>
                      <a:r>
                        <a:rPr lang="tr-TR" dirty="0" smtClean="0"/>
                        <a:t>˅ </a:t>
                      </a:r>
                      <a:r>
                        <a:rPr lang="tr-TR" i="1" u="none" dirty="0" smtClean="0"/>
                        <a:t>¬q</a:t>
                      </a:r>
                    </a:p>
                    <a:p>
                      <a:pPr marL="0" marR="0" indent="0" algn="ctr" defTabSz="457200" rtl="0" eaLnBrk="1" fontAlgn="auto" latinLnBrk="0" hangingPunct="1">
                        <a:lnSpc>
                          <a:spcPct val="100000"/>
                        </a:lnSpc>
                        <a:spcBef>
                          <a:spcPts val="0"/>
                        </a:spcBef>
                        <a:spcAft>
                          <a:spcPts val="0"/>
                        </a:spcAft>
                        <a:buClrTx/>
                        <a:buSzTx/>
                        <a:buFontTx/>
                        <a:buNone/>
                        <a:tabLst/>
                        <a:defRPr/>
                      </a:pPr>
                      <a:r>
                        <a:rPr lang="tr-TR" dirty="0" smtClean="0"/>
                        <a:t> </a:t>
                      </a:r>
                      <a:r>
                        <a:rPr lang="tr-TR" i="1" u="none" dirty="0" smtClean="0"/>
                        <a:t>¬</a:t>
                      </a:r>
                      <a:r>
                        <a:rPr lang="tr-TR" i="0" u="none" dirty="0" smtClean="0"/>
                        <a:t>(</a:t>
                      </a:r>
                      <a:r>
                        <a:rPr lang="tr-TR" i="1" u="none" dirty="0" smtClean="0"/>
                        <a:t>p </a:t>
                      </a:r>
                      <a:r>
                        <a:rPr lang="tr-TR" dirty="0" smtClean="0"/>
                        <a:t>˅ </a:t>
                      </a:r>
                      <a:r>
                        <a:rPr lang="tr-TR" i="1" u="none" dirty="0" smtClean="0"/>
                        <a:t>q</a:t>
                      </a:r>
                      <a:r>
                        <a:rPr lang="tr-TR" i="0" u="none" dirty="0" smtClean="0"/>
                        <a:t>)</a:t>
                      </a:r>
                      <a:r>
                        <a:rPr lang="tr-TR" dirty="0" smtClean="0"/>
                        <a:t> ≡ </a:t>
                      </a:r>
                      <a:r>
                        <a:rPr lang="tr-TR" i="1" u="none" dirty="0" smtClean="0"/>
                        <a:t>¬p </a:t>
                      </a:r>
                      <a:r>
                        <a:rPr lang="tr-TR" dirty="0" smtClean="0"/>
                        <a:t>˄ </a:t>
                      </a:r>
                      <a:r>
                        <a:rPr lang="tr-TR" i="1" u="none" dirty="0" smtClean="0"/>
                        <a:t>¬q</a:t>
                      </a:r>
                      <a:endParaRPr lang="tr-TR" i="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DE Morgan</a:t>
                      </a:r>
                      <a:r>
                        <a:rPr lang="tr-TR" baseline="0" dirty="0" smtClean="0"/>
                        <a:t> Kanunları</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tr-TR" i="1" baseline="0" dirty="0" smtClean="0"/>
                        <a:t>p </a:t>
                      </a:r>
                      <a:r>
                        <a:rPr lang="tr-TR" dirty="0" smtClean="0"/>
                        <a:t>˅</a:t>
                      </a:r>
                      <a:r>
                        <a:rPr lang="tr-TR" i="1" baseline="0" dirty="0" smtClean="0"/>
                        <a:t> </a:t>
                      </a:r>
                      <a:r>
                        <a:rPr lang="tr-TR" i="0" baseline="0" dirty="0" smtClean="0"/>
                        <a:t>(</a:t>
                      </a:r>
                      <a:r>
                        <a:rPr lang="tr-TR" i="1" baseline="0" dirty="0" smtClean="0"/>
                        <a:t>p </a:t>
                      </a:r>
                      <a:r>
                        <a:rPr lang="tr-TR" dirty="0" smtClean="0"/>
                        <a:t>˄ </a:t>
                      </a:r>
                      <a:r>
                        <a:rPr lang="tr-TR" i="1" baseline="0" dirty="0" smtClean="0"/>
                        <a:t>q</a:t>
                      </a:r>
                      <a:r>
                        <a:rPr lang="tr-TR" i="0" baseline="0" dirty="0" smtClean="0"/>
                        <a:t>) </a:t>
                      </a:r>
                      <a:r>
                        <a:rPr lang="tr-TR" dirty="0" smtClean="0"/>
                        <a:t>≡ </a:t>
                      </a:r>
                      <a:r>
                        <a:rPr lang="tr-TR" i="1" dirty="0" smtClean="0"/>
                        <a:t>p</a:t>
                      </a:r>
                    </a:p>
                    <a:p>
                      <a:pPr marL="0" marR="0" indent="0" algn="ctr" defTabSz="457200" rtl="0" eaLnBrk="1" fontAlgn="auto" latinLnBrk="0" hangingPunct="1">
                        <a:lnSpc>
                          <a:spcPct val="100000"/>
                        </a:lnSpc>
                        <a:spcBef>
                          <a:spcPts val="0"/>
                        </a:spcBef>
                        <a:spcAft>
                          <a:spcPts val="0"/>
                        </a:spcAft>
                        <a:buClrTx/>
                        <a:buSzTx/>
                        <a:buFontTx/>
                        <a:buNone/>
                        <a:tabLst/>
                        <a:defRPr/>
                      </a:pPr>
                      <a:r>
                        <a:rPr lang="tr-TR" i="1" baseline="0" dirty="0" smtClean="0"/>
                        <a:t>p </a:t>
                      </a:r>
                      <a:r>
                        <a:rPr lang="tr-TR" dirty="0" smtClean="0"/>
                        <a:t>˄</a:t>
                      </a:r>
                      <a:r>
                        <a:rPr lang="tr-TR" i="1" baseline="0" dirty="0" smtClean="0"/>
                        <a:t> </a:t>
                      </a:r>
                      <a:r>
                        <a:rPr lang="tr-TR" i="0" baseline="0" dirty="0" smtClean="0"/>
                        <a:t>(</a:t>
                      </a:r>
                      <a:r>
                        <a:rPr lang="tr-TR" i="1" baseline="0" dirty="0" smtClean="0"/>
                        <a:t>p </a:t>
                      </a:r>
                      <a:r>
                        <a:rPr lang="tr-TR" dirty="0" smtClean="0"/>
                        <a:t>˅ </a:t>
                      </a:r>
                      <a:r>
                        <a:rPr lang="tr-TR" i="1" baseline="0" dirty="0" smtClean="0"/>
                        <a:t>q</a:t>
                      </a:r>
                      <a:r>
                        <a:rPr lang="tr-TR" i="0" baseline="0" dirty="0" smtClean="0"/>
                        <a:t>) </a:t>
                      </a:r>
                      <a:r>
                        <a:rPr lang="tr-TR" dirty="0" smtClean="0"/>
                        <a:t>≡ </a:t>
                      </a:r>
                      <a:r>
                        <a:rPr lang="tr-TR" i="1" dirty="0" smtClean="0"/>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baseline="0" dirty="0" smtClean="0"/>
                        <a:t> Yutma Kanunları</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tr-TR" dirty="0" smtClean="0"/>
                        <a:t> </a:t>
                      </a:r>
                      <a:r>
                        <a:rPr lang="tr-TR" i="1" dirty="0" smtClean="0"/>
                        <a:t>p</a:t>
                      </a:r>
                      <a:r>
                        <a:rPr lang="tr-TR" dirty="0" smtClean="0"/>
                        <a:t> ˅ </a:t>
                      </a:r>
                      <a:r>
                        <a:rPr lang="tr-TR" i="1" u="none" dirty="0" smtClean="0"/>
                        <a:t>¬p</a:t>
                      </a:r>
                      <a:r>
                        <a:rPr lang="tr-TR" dirty="0" smtClean="0"/>
                        <a:t> ≡ </a:t>
                      </a:r>
                      <a:r>
                        <a:rPr lang="tr-TR" i="1" dirty="0" smtClean="0"/>
                        <a:t>T</a:t>
                      </a:r>
                    </a:p>
                    <a:p>
                      <a:pPr algn="ctr"/>
                      <a:r>
                        <a:rPr lang="tr-TR" dirty="0" smtClean="0"/>
                        <a:t> </a:t>
                      </a:r>
                      <a:r>
                        <a:rPr lang="tr-TR" i="1" dirty="0" smtClean="0"/>
                        <a:t>p </a:t>
                      </a:r>
                      <a:r>
                        <a:rPr lang="tr-TR" dirty="0" smtClean="0"/>
                        <a:t>˄</a:t>
                      </a:r>
                      <a:r>
                        <a:rPr lang="tr-TR" baseline="0" dirty="0" smtClean="0"/>
                        <a:t> </a:t>
                      </a:r>
                      <a:r>
                        <a:rPr lang="tr-TR" i="1" u="none" dirty="0" smtClean="0"/>
                        <a:t>¬</a:t>
                      </a:r>
                      <a:r>
                        <a:rPr lang="tr-TR" i="0" u="none" dirty="0" smtClean="0"/>
                        <a:t>p</a:t>
                      </a:r>
                      <a:r>
                        <a:rPr lang="tr-TR" dirty="0" smtClean="0"/>
                        <a:t> ≡ </a:t>
                      </a:r>
                      <a:r>
                        <a:rPr lang="tr-TR" i="1" dirty="0" smtClean="0"/>
                        <a:t>Y</a:t>
                      </a:r>
                      <a:endParaRPr lang="tr-TR"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err="1" smtClean="0"/>
                        <a:t>Değilleme</a:t>
                      </a:r>
                      <a:r>
                        <a:rPr lang="tr-TR" baseline="0" dirty="0" smtClean="0"/>
                        <a:t> Kanunları</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867639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Mantıksal Denklikler</a:t>
            </a:r>
            <a:r>
              <a:rPr lang="tr-TR" dirty="0"/>
              <a:t/>
            </a:r>
            <a:br>
              <a:rPr lang="tr-TR" dirty="0"/>
            </a:br>
            <a:endParaRPr lang="tr-TR" dirty="0">
              <a:solidFill>
                <a:srgbClr val="002060"/>
              </a:solidFill>
            </a:endParaRP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601769099"/>
              </p:ext>
            </p:extLst>
          </p:nvPr>
        </p:nvGraphicFramePr>
        <p:xfrm>
          <a:off x="2494254" y="3052973"/>
          <a:ext cx="4056676" cy="3402418"/>
        </p:xfrm>
        <a:graphic>
          <a:graphicData uri="http://schemas.openxmlformats.org/drawingml/2006/table">
            <a:tbl>
              <a:tblPr firstRow="1" bandRow="1">
                <a:tableStyleId>{9D7B26C5-4107-4FEC-AEDC-1716B250A1EF}</a:tableStyleId>
              </a:tblPr>
              <a:tblGrid>
                <a:gridCol w="4056676">
                  <a:extLst>
                    <a:ext uri="{9D8B030D-6E8A-4147-A177-3AD203B41FA5}">
                      <a16:colId xmlns:a16="http://schemas.microsoft.com/office/drawing/2014/main" val="20000"/>
                    </a:ext>
                  </a:extLst>
                </a:gridCol>
              </a:tblGrid>
              <a:tr h="71773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smtClean="0">
                          <a:solidFill>
                            <a:schemeClr val="accent6">
                              <a:lumMod val="50000"/>
                            </a:schemeClr>
                          </a:solidFill>
                          <a:latin typeface="+mn-lt"/>
                          <a:ea typeface="+mn-ea"/>
                          <a:cs typeface="+mn-cs"/>
                        </a:rPr>
                        <a:t>Tablo 7 Şartlı</a:t>
                      </a:r>
                      <a:r>
                        <a:rPr lang="tr-TR" sz="1800" b="1" kern="1200" baseline="0" dirty="0" smtClean="0">
                          <a:solidFill>
                            <a:schemeClr val="accent6">
                              <a:lumMod val="50000"/>
                            </a:schemeClr>
                          </a:solidFill>
                          <a:latin typeface="+mn-lt"/>
                          <a:ea typeface="+mn-ea"/>
                          <a:cs typeface="+mn-cs"/>
                        </a:rPr>
                        <a:t> Cümleleri Kapsayan Mantıksal Denklikler</a:t>
                      </a:r>
                      <a:endParaRPr lang="tr-T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84686">
                <a:tc>
                  <a:txBody>
                    <a:bodyPr/>
                    <a:lstStyle/>
                    <a:p>
                      <a:pPr algn="ctr"/>
                      <a:r>
                        <a:rPr lang="tr-TR" i="1" dirty="0" smtClean="0"/>
                        <a:t>p</a:t>
                      </a:r>
                      <a:r>
                        <a:rPr lang="tr-TR" dirty="0" smtClean="0"/>
                        <a:t> </a:t>
                      </a:r>
                      <a:r>
                        <a:rPr lang="tr-TR" dirty="0" smtClean="0">
                          <a:sym typeface="Wingdings" panose="05000000000000000000" pitchFamily="2" charset="2"/>
                        </a:rPr>
                        <a:t> </a:t>
                      </a:r>
                      <a:r>
                        <a:rPr lang="tr-TR" i="1" dirty="0" smtClean="0">
                          <a:sym typeface="Wingdings" panose="05000000000000000000" pitchFamily="2" charset="2"/>
                        </a:rPr>
                        <a:t>q</a:t>
                      </a:r>
                      <a:r>
                        <a:rPr lang="tr-TR" dirty="0" smtClean="0">
                          <a:sym typeface="Wingdings" panose="05000000000000000000" pitchFamily="2" charset="2"/>
                        </a:rPr>
                        <a:t> ≡ ⌐</a:t>
                      </a:r>
                      <a:r>
                        <a:rPr lang="tr-TR" i="1" dirty="0" smtClean="0">
                          <a:sym typeface="Wingdings" panose="05000000000000000000" pitchFamily="2" charset="2"/>
                        </a:rPr>
                        <a:t>p</a:t>
                      </a:r>
                      <a:r>
                        <a:rPr lang="tr-TR" dirty="0" smtClean="0">
                          <a:sym typeface="Wingdings" panose="05000000000000000000" pitchFamily="2" charset="2"/>
                        </a:rPr>
                        <a:t> ˅ </a:t>
                      </a:r>
                      <a:r>
                        <a:rPr lang="tr-TR" i="1" dirty="0" smtClean="0">
                          <a:sym typeface="Wingdings" panose="05000000000000000000" pitchFamily="2" charset="2"/>
                        </a:rPr>
                        <a:t>q</a:t>
                      </a:r>
                    </a:p>
                    <a:p>
                      <a:pPr algn="ctr"/>
                      <a:r>
                        <a:rPr lang="tr-TR" i="1" dirty="0" smtClean="0">
                          <a:sym typeface="Wingdings" panose="05000000000000000000" pitchFamily="2" charset="2"/>
                        </a:rPr>
                        <a:t>p  q </a:t>
                      </a:r>
                      <a:r>
                        <a:rPr lang="tr-TR" dirty="0" smtClean="0">
                          <a:sym typeface="Wingdings" panose="05000000000000000000" pitchFamily="2" charset="2"/>
                        </a:rPr>
                        <a:t>≡ ⌐</a:t>
                      </a:r>
                      <a:r>
                        <a:rPr lang="tr-TR" i="1" dirty="0" smtClean="0">
                          <a:sym typeface="Wingdings" panose="05000000000000000000" pitchFamily="2" charset="2"/>
                        </a:rPr>
                        <a:t>q </a:t>
                      </a:r>
                      <a:r>
                        <a:rPr lang="tr-TR" dirty="0" smtClean="0">
                          <a:sym typeface="Wingdings" panose="05000000000000000000" pitchFamily="2" charset="2"/>
                        </a:rPr>
                        <a:t>  ⌐</a:t>
                      </a:r>
                      <a:r>
                        <a:rPr lang="tr-TR" i="1" dirty="0" smtClean="0">
                          <a:sym typeface="Wingdings" panose="05000000000000000000" pitchFamily="2" charset="2"/>
                        </a:rPr>
                        <a:t>p</a:t>
                      </a:r>
                    </a:p>
                    <a:p>
                      <a:pPr marL="0" marR="0" indent="0" algn="ctr" defTabSz="457200" rtl="0" eaLnBrk="1" fontAlgn="auto" latinLnBrk="0" hangingPunct="1">
                        <a:lnSpc>
                          <a:spcPct val="100000"/>
                        </a:lnSpc>
                        <a:spcBef>
                          <a:spcPts val="0"/>
                        </a:spcBef>
                        <a:spcAft>
                          <a:spcPts val="0"/>
                        </a:spcAft>
                        <a:buClrTx/>
                        <a:buSzTx/>
                        <a:buFontTx/>
                        <a:buNone/>
                        <a:tabLst/>
                        <a:defRPr/>
                      </a:pPr>
                      <a:r>
                        <a:rPr lang="tr-TR" i="1" dirty="0" smtClean="0">
                          <a:sym typeface="Wingdings" panose="05000000000000000000" pitchFamily="2" charset="2"/>
                        </a:rPr>
                        <a:t>p</a:t>
                      </a:r>
                      <a:r>
                        <a:rPr lang="tr-TR" dirty="0" smtClean="0">
                          <a:sym typeface="Wingdings" panose="05000000000000000000" pitchFamily="2" charset="2"/>
                        </a:rPr>
                        <a:t> ˅ </a:t>
                      </a:r>
                      <a:r>
                        <a:rPr lang="tr-TR" i="1" dirty="0" smtClean="0">
                          <a:sym typeface="Wingdings" panose="05000000000000000000" pitchFamily="2" charset="2"/>
                        </a:rPr>
                        <a:t>q </a:t>
                      </a:r>
                      <a:r>
                        <a:rPr lang="tr-TR" dirty="0" smtClean="0">
                          <a:sym typeface="Wingdings" panose="05000000000000000000" pitchFamily="2" charset="2"/>
                        </a:rPr>
                        <a:t>≡ ⌐</a:t>
                      </a:r>
                      <a:r>
                        <a:rPr lang="tr-TR" i="1" dirty="0" smtClean="0">
                          <a:sym typeface="Wingdings" panose="05000000000000000000" pitchFamily="2" charset="2"/>
                        </a:rPr>
                        <a:t>p  q</a:t>
                      </a:r>
                    </a:p>
                    <a:p>
                      <a:pPr marL="0" marR="0" indent="0" algn="ctr" defTabSz="457200" rtl="0" eaLnBrk="1" fontAlgn="auto" latinLnBrk="0" hangingPunct="1">
                        <a:lnSpc>
                          <a:spcPct val="100000"/>
                        </a:lnSpc>
                        <a:spcBef>
                          <a:spcPts val="0"/>
                        </a:spcBef>
                        <a:spcAft>
                          <a:spcPts val="0"/>
                        </a:spcAft>
                        <a:buClrTx/>
                        <a:buSzTx/>
                        <a:buFontTx/>
                        <a:buNone/>
                        <a:tabLst/>
                        <a:defRPr/>
                      </a:pPr>
                      <a:r>
                        <a:rPr lang="tr-TR" i="1" dirty="0" smtClean="0">
                          <a:sym typeface="Wingdings" panose="05000000000000000000" pitchFamily="2" charset="2"/>
                        </a:rPr>
                        <a:t>p</a:t>
                      </a:r>
                      <a:r>
                        <a:rPr lang="tr-TR" i="1" baseline="0" dirty="0" smtClean="0">
                          <a:sym typeface="Wingdings" panose="05000000000000000000" pitchFamily="2" charset="2"/>
                        </a:rPr>
                        <a:t> ˄ q </a:t>
                      </a:r>
                      <a:r>
                        <a:rPr lang="tr-TR" dirty="0" smtClean="0">
                          <a:sym typeface="Wingdings" panose="05000000000000000000" pitchFamily="2" charset="2"/>
                        </a:rPr>
                        <a:t>≡ ⌐(</a:t>
                      </a:r>
                      <a:r>
                        <a:rPr lang="tr-TR" i="1" dirty="0" smtClean="0">
                          <a:sym typeface="Wingdings" panose="05000000000000000000" pitchFamily="2" charset="2"/>
                        </a:rPr>
                        <a:t>p</a:t>
                      </a:r>
                      <a:r>
                        <a:rPr lang="tr-TR" dirty="0" smtClean="0">
                          <a:sym typeface="Wingdings" panose="05000000000000000000" pitchFamily="2" charset="2"/>
                        </a:rPr>
                        <a:t>  ⌐</a:t>
                      </a:r>
                      <a:r>
                        <a:rPr lang="tr-TR" i="1" dirty="0" smtClean="0">
                          <a:sym typeface="Wingdings" panose="05000000000000000000" pitchFamily="2" charset="2"/>
                        </a:rPr>
                        <a:t>q</a:t>
                      </a:r>
                      <a:r>
                        <a:rPr lang="tr-TR" dirty="0" smtClean="0">
                          <a:sym typeface="Wingdings" panose="05000000000000000000" pitchFamily="2" charset="2"/>
                        </a:rPr>
                        <a:t>)</a:t>
                      </a:r>
                    </a:p>
                    <a:p>
                      <a:pPr marL="0" marR="0" indent="0" algn="ctr" defTabSz="457200" rtl="0" eaLnBrk="1" fontAlgn="auto" latinLnBrk="0" hangingPunct="1">
                        <a:lnSpc>
                          <a:spcPct val="100000"/>
                        </a:lnSpc>
                        <a:spcBef>
                          <a:spcPts val="0"/>
                        </a:spcBef>
                        <a:spcAft>
                          <a:spcPts val="0"/>
                        </a:spcAft>
                        <a:buClrTx/>
                        <a:buSzTx/>
                        <a:buFontTx/>
                        <a:buNone/>
                        <a:tabLst/>
                        <a:defRPr/>
                      </a:pPr>
                      <a:r>
                        <a:rPr lang="tr-TR" dirty="0" smtClean="0">
                          <a:sym typeface="Wingdings" panose="05000000000000000000" pitchFamily="2" charset="2"/>
                        </a:rPr>
                        <a:t>⌐(</a:t>
                      </a:r>
                      <a:r>
                        <a:rPr lang="tr-TR" i="1" dirty="0" smtClean="0">
                          <a:sym typeface="Wingdings" panose="05000000000000000000" pitchFamily="2" charset="2"/>
                        </a:rPr>
                        <a:t>p</a:t>
                      </a:r>
                      <a:r>
                        <a:rPr lang="tr-TR" dirty="0" smtClean="0">
                          <a:sym typeface="Wingdings" panose="05000000000000000000" pitchFamily="2" charset="2"/>
                        </a:rPr>
                        <a:t>  </a:t>
                      </a:r>
                      <a:r>
                        <a:rPr lang="tr-TR" i="1" dirty="0" smtClean="0">
                          <a:sym typeface="Wingdings" panose="05000000000000000000" pitchFamily="2" charset="2"/>
                        </a:rPr>
                        <a:t>q</a:t>
                      </a:r>
                      <a:r>
                        <a:rPr lang="tr-TR" dirty="0" smtClean="0">
                          <a:sym typeface="Wingdings" panose="05000000000000000000" pitchFamily="2" charset="2"/>
                        </a:rPr>
                        <a:t>) ≡ </a:t>
                      </a:r>
                      <a:r>
                        <a:rPr lang="tr-TR" i="1" dirty="0" smtClean="0">
                          <a:sym typeface="Wingdings" panose="05000000000000000000" pitchFamily="2" charset="2"/>
                        </a:rPr>
                        <a:t>p </a:t>
                      </a:r>
                      <a:r>
                        <a:rPr lang="tr-TR" i="1" baseline="0" dirty="0" smtClean="0">
                          <a:sym typeface="Wingdings" panose="05000000000000000000" pitchFamily="2" charset="2"/>
                        </a:rPr>
                        <a:t>˄ </a:t>
                      </a:r>
                      <a:r>
                        <a:rPr lang="tr-TR" dirty="0" smtClean="0">
                          <a:sym typeface="Wingdings" panose="05000000000000000000" pitchFamily="2" charset="2"/>
                        </a:rPr>
                        <a:t>⌐</a:t>
                      </a:r>
                      <a:r>
                        <a:rPr lang="tr-TR" i="1" dirty="0" smtClean="0">
                          <a:sym typeface="Wingdings" panose="05000000000000000000" pitchFamily="2" charset="2"/>
                        </a:rPr>
                        <a:t>q</a:t>
                      </a:r>
                    </a:p>
                    <a:p>
                      <a:pPr marL="0" marR="0" indent="0" algn="ctr" defTabSz="457200" rtl="0" eaLnBrk="1" fontAlgn="auto" latinLnBrk="0" hangingPunct="1">
                        <a:lnSpc>
                          <a:spcPct val="100000"/>
                        </a:lnSpc>
                        <a:spcBef>
                          <a:spcPts val="0"/>
                        </a:spcBef>
                        <a:spcAft>
                          <a:spcPts val="0"/>
                        </a:spcAft>
                        <a:buClrTx/>
                        <a:buSzTx/>
                        <a:buFontTx/>
                        <a:buNone/>
                        <a:tabLst/>
                        <a:defRPr/>
                      </a:pPr>
                      <a:r>
                        <a:rPr lang="tr-TR" i="0" dirty="0" smtClean="0">
                          <a:sym typeface="Wingdings" panose="05000000000000000000" pitchFamily="2" charset="2"/>
                        </a:rPr>
                        <a:t>(</a:t>
                      </a:r>
                      <a:r>
                        <a:rPr lang="tr-TR" i="1" dirty="0" smtClean="0">
                          <a:sym typeface="Wingdings" panose="05000000000000000000" pitchFamily="2" charset="2"/>
                        </a:rPr>
                        <a:t>p</a:t>
                      </a:r>
                      <a:r>
                        <a:rPr lang="tr-TR" i="1" baseline="0" dirty="0" smtClean="0">
                          <a:sym typeface="Wingdings" panose="05000000000000000000" pitchFamily="2" charset="2"/>
                        </a:rPr>
                        <a:t>  q</a:t>
                      </a:r>
                      <a:r>
                        <a:rPr lang="tr-TR" i="0" baseline="0" dirty="0" smtClean="0">
                          <a:sym typeface="Wingdings" panose="05000000000000000000" pitchFamily="2" charset="2"/>
                        </a:rPr>
                        <a:t>) </a:t>
                      </a:r>
                      <a:r>
                        <a:rPr lang="tr-TR" i="1" baseline="0" dirty="0" smtClean="0">
                          <a:sym typeface="Wingdings" panose="05000000000000000000" pitchFamily="2" charset="2"/>
                        </a:rPr>
                        <a:t>˄ </a:t>
                      </a:r>
                      <a:r>
                        <a:rPr lang="tr-TR" i="0" baseline="0" dirty="0" smtClean="0">
                          <a:sym typeface="Wingdings" panose="05000000000000000000" pitchFamily="2" charset="2"/>
                        </a:rPr>
                        <a:t>(</a:t>
                      </a:r>
                      <a:r>
                        <a:rPr lang="tr-TR" i="1" baseline="0" dirty="0" smtClean="0">
                          <a:sym typeface="Wingdings" panose="05000000000000000000" pitchFamily="2" charset="2"/>
                        </a:rPr>
                        <a:t>p</a:t>
                      </a:r>
                      <a:r>
                        <a:rPr lang="tr-TR" i="0" baseline="0" dirty="0" smtClean="0">
                          <a:sym typeface="Wingdings" panose="05000000000000000000" pitchFamily="2" charset="2"/>
                        </a:rPr>
                        <a:t>  </a:t>
                      </a:r>
                      <a:r>
                        <a:rPr lang="tr-TR" i="1" baseline="0" dirty="0" smtClean="0">
                          <a:sym typeface="Wingdings" panose="05000000000000000000" pitchFamily="2" charset="2"/>
                        </a:rPr>
                        <a:t>r</a:t>
                      </a:r>
                      <a:r>
                        <a:rPr lang="tr-TR" i="0" baseline="0" dirty="0" smtClean="0">
                          <a:sym typeface="Wingdings" panose="05000000000000000000" pitchFamily="2" charset="2"/>
                        </a:rPr>
                        <a:t>) </a:t>
                      </a:r>
                      <a:r>
                        <a:rPr lang="tr-TR" dirty="0" smtClean="0">
                          <a:sym typeface="Wingdings" panose="05000000000000000000" pitchFamily="2" charset="2"/>
                        </a:rPr>
                        <a:t>≡ </a:t>
                      </a:r>
                      <a:r>
                        <a:rPr lang="tr-TR" i="1" dirty="0" smtClean="0">
                          <a:sym typeface="Wingdings" panose="05000000000000000000" pitchFamily="2" charset="2"/>
                        </a:rPr>
                        <a:t>p</a:t>
                      </a:r>
                      <a:r>
                        <a:rPr lang="tr-TR" dirty="0" smtClean="0">
                          <a:sym typeface="Wingdings" panose="05000000000000000000" pitchFamily="2" charset="2"/>
                        </a:rPr>
                        <a:t>  (</a:t>
                      </a:r>
                      <a:r>
                        <a:rPr lang="tr-TR" i="1" dirty="0" smtClean="0">
                          <a:sym typeface="Wingdings" panose="05000000000000000000" pitchFamily="2" charset="2"/>
                        </a:rPr>
                        <a:t>q</a:t>
                      </a:r>
                      <a:r>
                        <a:rPr lang="tr-TR" dirty="0" smtClean="0">
                          <a:sym typeface="Wingdings" panose="05000000000000000000" pitchFamily="2" charset="2"/>
                        </a:rPr>
                        <a:t> </a:t>
                      </a:r>
                      <a:r>
                        <a:rPr lang="tr-TR" i="1" baseline="0" dirty="0" smtClean="0">
                          <a:sym typeface="Wingdings" panose="05000000000000000000" pitchFamily="2" charset="2"/>
                        </a:rPr>
                        <a:t>˄ r</a:t>
                      </a:r>
                      <a:r>
                        <a:rPr lang="tr-TR" dirty="0" smtClean="0">
                          <a:sym typeface="Wingdings" panose="05000000000000000000" pitchFamily="2" charset="2"/>
                        </a:rPr>
                        <a:t>)</a:t>
                      </a:r>
                    </a:p>
                    <a:p>
                      <a:pPr marL="0" marR="0" indent="0" algn="ctr" defTabSz="457200" rtl="0" eaLnBrk="1" fontAlgn="auto" latinLnBrk="0" hangingPunct="1">
                        <a:lnSpc>
                          <a:spcPct val="100000"/>
                        </a:lnSpc>
                        <a:spcBef>
                          <a:spcPts val="0"/>
                        </a:spcBef>
                        <a:spcAft>
                          <a:spcPts val="0"/>
                        </a:spcAft>
                        <a:buClrTx/>
                        <a:buSzTx/>
                        <a:buFontTx/>
                        <a:buNone/>
                        <a:tabLst/>
                        <a:defRPr/>
                      </a:pPr>
                      <a:r>
                        <a:rPr lang="tr-TR" i="0" dirty="0" smtClean="0">
                          <a:sym typeface="Wingdings" panose="05000000000000000000" pitchFamily="2" charset="2"/>
                        </a:rPr>
                        <a:t>(</a:t>
                      </a:r>
                      <a:r>
                        <a:rPr lang="tr-TR" i="1" dirty="0" smtClean="0">
                          <a:sym typeface="Wingdings" panose="05000000000000000000" pitchFamily="2" charset="2"/>
                        </a:rPr>
                        <a:t>p</a:t>
                      </a:r>
                      <a:r>
                        <a:rPr lang="tr-TR" i="1" baseline="0" dirty="0" smtClean="0">
                          <a:sym typeface="Wingdings" panose="05000000000000000000" pitchFamily="2" charset="2"/>
                        </a:rPr>
                        <a:t>  r</a:t>
                      </a:r>
                      <a:r>
                        <a:rPr lang="tr-TR" i="0" baseline="0" dirty="0" smtClean="0">
                          <a:sym typeface="Wingdings" panose="05000000000000000000" pitchFamily="2" charset="2"/>
                        </a:rPr>
                        <a:t>) </a:t>
                      </a:r>
                      <a:r>
                        <a:rPr lang="tr-TR" i="1" baseline="0" dirty="0" smtClean="0">
                          <a:sym typeface="Wingdings" panose="05000000000000000000" pitchFamily="2" charset="2"/>
                        </a:rPr>
                        <a:t>˄ </a:t>
                      </a:r>
                      <a:r>
                        <a:rPr lang="tr-TR" i="0" baseline="0" dirty="0" smtClean="0">
                          <a:sym typeface="Wingdings" panose="05000000000000000000" pitchFamily="2" charset="2"/>
                        </a:rPr>
                        <a:t>(</a:t>
                      </a:r>
                      <a:r>
                        <a:rPr lang="tr-TR" i="1" baseline="0" dirty="0" smtClean="0">
                          <a:sym typeface="Wingdings" panose="05000000000000000000" pitchFamily="2" charset="2"/>
                        </a:rPr>
                        <a:t>q</a:t>
                      </a:r>
                      <a:r>
                        <a:rPr lang="tr-TR" i="0" baseline="0" dirty="0" smtClean="0">
                          <a:sym typeface="Wingdings" panose="05000000000000000000" pitchFamily="2" charset="2"/>
                        </a:rPr>
                        <a:t>  </a:t>
                      </a:r>
                      <a:r>
                        <a:rPr lang="tr-TR" i="1" baseline="0" dirty="0" smtClean="0">
                          <a:sym typeface="Wingdings" panose="05000000000000000000" pitchFamily="2" charset="2"/>
                        </a:rPr>
                        <a:t>r</a:t>
                      </a:r>
                      <a:r>
                        <a:rPr lang="tr-TR" i="0" baseline="0" dirty="0" smtClean="0">
                          <a:sym typeface="Wingdings" panose="05000000000000000000" pitchFamily="2" charset="2"/>
                        </a:rPr>
                        <a:t>) </a:t>
                      </a:r>
                      <a:r>
                        <a:rPr lang="tr-TR" dirty="0" smtClean="0">
                          <a:sym typeface="Wingdings" panose="05000000000000000000" pitchFamily="2" charset="2"/>
                        </a:rPr>
                        <a:t>≡ (</a:t>
                      </a:r>
                      <a:r>
                        <a:rPr lang="tr-TR" i="1" dirty="0" smtClean="0">
                          <a:sym typeface="Wingdings" panose="05000000000000000000" pitchFamily="2" charset="2"/>
                        </a:rPr>
                        <a:t>p</a:t>
                      </a:r>
                      <a:r>
                        <a:rPr lang="tr-TR" i="0" baseline="0" dirty="0" smtClean="0">
                          <a:sym typeface="Wingdings" panose="05000000000000000000" pitchFamily="2" charset="2"/>
                        </a:rPr>
                        <a:t> </a:t>
                      </a:r>
                      <a:r>
                        <a:rPr lang="tr-TR" dirty="0" smtClean="0">
                          <a:sym typeface="Wingdings" panose="05000000000000000000" pitchFamily="2" charset="2"/>
                        </a:rPr>
                        <a:t>˅ </a:t>
                      </a:r>
                      <a:r>
                        <a:rPr lang="tr-TR" i="1" baseline="0" dirty="0" smtClean="0">
                          <a:sym typeface="Wingdings" panose="05000000000000000000" pitchFamily="2" charset="2"/>
                        </a:rPr>
                        <a:t>q</a:t>
                      </a:r>
                      <a:r>
                        <a:rPr lang="tr-TR" dirty="0" smtClean="0">
                          <a:sym typeface="Wingdings" panose="05000000000000000000" pitchFamily="2" charset="2"/>
                        </a:rPr>
                        <a:t>)  </a:t>
                      </a:r>
                      <a:r>
                        <a:rPr lang="tr-TR" i="1" dirty="0" smtClean="0">
                          <a:sym typeface="Wingdings" panose="05000000000000000000" pitchFamily="2" charset="2"/>
                        </a:rPr>
                        <a:t>r</a:t>
                      </a:r>
                    </a:p>
                    <a:p>
                      <a:pPr algn="ctr"/>
                      <a:r>
                        <a:rPr lang="tr-TR" i="0" u="none" dirty="0" smtClean="0"/>
                        <a:t>(</a:t>
                      </a:r>
                      <a:r>
                        <a:rPr lang="tr-TR" i="1" u="none" dirty="0" smtClean="0"/>
                        <a:t>p</a:t>
                      </a:r>
                      <a:r>
                        <a:rPr lang="tr-TR" i="0" u="none" dirty="0" smtClean="0"/>
                        <a:t> </a:t>
                      </a:r>
                      <a:r>
                        <a:rPr lang="tr-TR" i="0" u="none" dirty="0" smtClean="0">
                          <a:sym typeface="Wingdings" panose="05000000000000000000" pitchFamily="2" charset="2"/>
                        </a:rPr>
                        <a:t> </a:t>
                      </a:r>
                      <a:r>
                        <a:rPr lang="tr-TR" i="1" u="none" dirty="0" smtClean="0">
                          <a:sym typeface="Wingdings" panose="05000000000000000000" pitchFamily="2" charset="2"/>
                        </a:rPr>
                        <a:t>q</a:t>
                      </a:r>
                      <a:r>
                        <a:rPr lang="tr-TR" i="0" u="none" dirty="0" smtClean="0"/>
                        <a:t>) </a:t>
                      </a:r>
                      <a:r>
                        <a:rPr lang="tr-TR" dirty="0" smtClean="0">
                          <a:sym typeface="Wingdings" panose="05000000000000000000" pitchFamily="2" charset="2"/>
                        </a:rPr>
                        <a:t>˅ (</a:t>
                      </a:r>
                      <a:r>
                        <a:rPr lang="tr-TR" i="1" dirty="0" smtClean="0">
                          <a:sym typeface="Wingdings" panose="05000000000000000000" pitchFamily="2" charset="2"/>
                        </a:rPr>
                        <a:t>p</a:t>
                      </a:r>
                      <a:r>
                        <a:rPr lang="tr-TR" dirty="0" smtClean="0">
                          <a:sym typeface="Wingdings" panose="05000000000000000000" pitchFamily="2" charset="2"/>
                        </a:rPr>
                        <a:t>  </a:t>
                      </a:r>
                      <a:r>
                        <a:rPr lang="tr-TR" i="1" dirty="0" smtClean="0">
                          <a:sym typeface="Wingdings" panose="05000000000000000000" pitchFamily="2" charset="2"/>
                        </a:rPr>
                        <a:t>r</a:t>
                      </a:r>
                      <a:r>
                        <a:rPr lang="tr-TR" dirty="0" smtClean="0">
                          <a:sym typeface="Wingdings" panose="05000000000000000000" pitchFamily="2" charset="2"/>
                        </a:rPr>
                        <a:t>) ≡ </a:t>
                      </a:r>
                      <a:r>
                        <a:rPr lang="tr-TR" i="1" dirty="0" smtClean="0">
                          <a:sym typeface="Wingdings" panose="05000000000000000000" pitchFamily="2" charset="2"/>
                        </a:rPr>
                        <a:t>p</a:t>
                      </a:r>
                      <a:r>
                        <a:rPr lang="tr-TR" dirty="0" smtClean="0">
                          <a:sym typeface="Wingdings" panose="05000000000000000000" pitchFamily="2" charset="2"/>
                        </a:rPr>
                        <a:t>  (</a:t>
                      </a:r>
                      <a:r>
                        <a:rPr lang="tr-TR" i="1" dirty="0" smtClean="0">
                          <a:sym typeface="Wingdings" panose="05000000000000000000" pitchFamily="2" charset="2"/>
                        </a:rPr>
                        <a:t>q</a:t>
                      </a:r>
                      <a:r>
                        <a:rPr lang="tr-TR" dirty="0" smtClean="0">
                          <a:sym typeface="Wingdings" panose="05000000000000000000" pitchFamily="2" charset="2"/>
                        </a:rPr>
                        <a:t> ˅ </a:t>
                      </a:r>
                      <a:r>
                        <a:rPr lang="tr-TR" i="1" dirty="0" smtClean="0">
                          <a:sym typeface="Wingdings" panose="05000000000000000000" pitchFamily="2" charset="2"/>
                        </a:rPr>
                        <a:t>r</a:t>
                      </a:r>
                      <a:r>
                        <a:rPr lang="tr-TR" dirty="0" smtClean="0">
                          <a:sym typeface="Wingdings" panose="05000000000000000000" pitchFamily="2" charset="2"/>
                        </a:rPr>
                        <a:t>)</a:t>
                      </a:r>
                    </a:p>
                    <a:p>
                      <a:pPr algn="ctr"/>
                      <a:r>
                        <a:rPr lang="tr-TR" i="0" u="none" dirty="0" smtClean="0">
                          <a:sym typeface="Wingdings" panose="05000000000000000000" pitchFamily="2" charset="2"/>
                        </a:rPr>
                        <a:t>(</a:t>
                      </a:r>
                      <a:r>
                        <a:rPr lang="tr-TR" i="1" u="none" dirty="0" smtClean="0">
                          <a:sym typeface="Wingdings" panose="05000000000000000000" pitchFamily="2" charset="2"/>
                        </a:rPr>
                        <a:t>p</a:t>
                      </a:r>
                      <a:r>
                        <a:rPr lang="tr-TR" i="0" u="none" dirty="0" smtClean="0">
                          <a:sym typeface="Wingdings" panose="05000000000000000000" pitchFamily="2" charset="2"/>
                        </a:rPr>
                        <a:t>  </a:t>
                      </a:r>
                      <a:r>
                        <a:rPr lang="tr-TR" i="1" u="none" dirty="0" smtClean="0">
                          <a:sym typeface="Wingdings" panose="05000000000000000000" pitchFamily="2" charset="2"/>
                        </a:rPr>
                        <a:t>r</a:t>
                      </a:r>
                      <a:r>
                        <a:rPr lang="tr-TR" i="0" u="none" dirty="0" smtClean="0">
                          <a:sym typeface="Wingdings" panose="05000000000000000000" pitchFamily="2" charset="2"/>
                        </a:rPr>
                        <a:t>) </a:t>
                      </a:r>
                      <a:r>
                        <a:rPr lang="tr-TR" dirty="0" smtClean="0">
                          <a:sym typeface="Wingdings" panose="05000000000000000000" pitchFamily="2" charset="2"/>
                        </a:rPr>
                        <a:t>˅ (</a:t>
                      </a:r>
                      <a:r>
                        <a:rPr lang="tr-TR" i="1" dirty="0" smtClean="0">
                          <a:sym typeface="Wingdings" panose="05000000000000000000" pitchFamily="2" charset="2"/>
                        </a:rPr>
                        <a:t>q</a:t>
                      </a:r>
                      <a:r>
                        <a:rPr lang="tr-TR" dirty="0" smtClean="0">
                          <a:sym typeface="Wingdings" panose="05000000000000000000" pitchFamily="2" charset="2"/>
                        </a:rPr>
                        <a:t>  </a:t>
                      </a:r>
                      <a:r>
                        <a:rPr lang="tr-TR" i="1" dirty="0" smtClean="0">
                          <a:sym typeface="Wingdings" panose="05000000000000000000" pitchFamily="2" charset="2"/>
                        </a:rPr>
                        <a:t>r</a:t>
                      </a:r>
                      <a:r>
                        <a:rPr lang="tr-TR" dirty="0" smtClean="0">
                          <a:sym typeface="Wingdings" panose="05000000000000000000" pitchFamily="2" charset="2"/>
                        </a:rPr>
                        <a:t>) ≡ (</a:t>
                      </a:r>
                      <a:r>
                        <a:rPr lang="tr-TR" i="1" dirty="0" smtClean="0">
                          <a:sym typeface="Wingdings" panose="05000000000000000000" pitchFamily="2" charset="2"/>
                        </a:rPr>
                        <a:t>p</a:t>
                      </a:r>
                      <a:r>
                        <a:rPr lang="tr-TR" dirty="0" smtClean="0">
                          <a:sym typeface="Wingdings" panose="05000000000000000000" pitchFamily="2" charset="2"/>
                        </a:rPr>
                        <a:t> </a:t>
                      </a:r>
                      <a:r>
                        <a:rPr lang="tr-TR" i="1" baseline="0" dirty="0" smtClean="0">
                          <a:sym typeface="Wingdings" panose="05000000000000000000" pitchFamily="2" charset="2"/>
                        </a:rPr>
                        <a:t>˄ q</a:t>
                      </a:r>
                      <a:r>
                        <a:rPr lang="tr-TR" dirty="0" smtClean="0">
                          <a:sym typeface="Wingdings" panose="05000000000000000000" pitchFamily="2" charset="2"/>
                        </a:rPr>
                        <a:t>)  </a:t>
                      </a:r>
                      <a:r>
                        <a:rPr lang="tr-TR" i="1" dirty="0" smtClean="0">
                          <a:sym typeface="Wingdings" panose="05000000000000000000" pitchFamily="2" charset="2"/>
                        </a:rPr>
                        <a:t>r</a:t>
                      </a:r>
                      <a:endParaRPr lang="tr-TR" i="1"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İçerik Yer Tutucusu 3"/>
          <p:cNvGraphicFramePr>
            <a:graphicFrameLocks/>
          </p:cNvGraphicFramePr>
          <p:nvPr>
            <p:extLst>
              <p:ext uri="{D42A27DB-BD31-4B8C-83A1-F6EECF244321}">
                <p14:modId xmlns:p14="http://schemas.microsoft.com/office/powerpoint/2010/main" val="2736178888"/>
              </p:ext>
            </p:extLst>
          </p:nvPr>
        </p:nvGraphicFramePr>
        <p:xfrm>
          <a:off x="6781933" y="3055253"/>
          <a:ext cx="4477470" cy="2004510"/>
        </p:xfrm>
        <a:graphic>
          <a:graphicData uri="http://schemas.openxmlformats.org/drawingml/2006/table">
            <a:tbl>
              <a:tblPr firstRow="1" bandRow="1">
                <a:tableStyleId>{9D7B26C5-4107-4FEC-AEDC-1716B250A1EF}</a:tableStyleId>
              </a:tblPr>
              <a:tblGrid>
                <a:gridCol w="4477470">
                  <a:extLst>
                    <a:ext uri="{9D8B030D-6E8A-4147-A177-3AD203B41FA5}">
                      <a16:colId xmlns:a16="http://schemas.microsoft.com/office/drawing/2014/main" val="20000"/>
                    </a:ext>
                  </a:extLst>
                </a:gridCol>
              </a:tblGrid>
              <a:tr h="72517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kern="1200" dirty="0" smtClean="0">
                          <a:solidFill>
                            <a:schemeClr val="accent6">
                              <a:lumMod val="50000"/>
                            </a:schemeClr>
                          </a:solidFill>
                          <a:latin typeface="+mn-lt"/>
                          <a:ea typeface="+mn-ea"/>
                          <a:cs typeface="+mn-cs"/>
                        </a:rPr>
                        <a:t>Tablo 8 Çift (karşılıklı) Şartlı Cümleleri Kapsayan Mantıksal Denklikler</a:t>
                      </a:r>
                      <a:endParaRPr lang="tr-T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279333">
                <a:tc>
                  <a:txBody>
                    <a:bodyPr/>
                    <a:lstStyle/>
                    <a:p>
                      <a:pPr algn="ctr"/>
                      <a:r>
                        <a:rPr lang="tr-TR" i="1" u="none" dirty="0" smtClean="0"/>
                        <a:t>p</a:t>
                      </a:r>
                      <a:r>
                        <a:rPr lang="tr-TR" i="1" u="none" baseline="0" dirty="0" smtClean="0"/>
                        <a:t> </a:t>
                      </a:r>
                      <a:r>
                        <a:rPr lang="tr-TR" i="1" u="none" baseline="0" dirty="0" smtClean="0">
                          <a:sym typeface="Wingdings" panose="05000000000000000000" pitchFamily="2" charset="2"/>
                        </a:rPr>
                        <a:t> q </a:t>
                      </a:r>
                      <a:r>
                        <a:rPr lang="tr-TR" dirty="0" smtClean="0">
                          <a:sym typeface="Wingdings" panose="05000000000000000000" pitchFamily="2" charset="2"/>
                        </a:rPr>
                        <a:t>≡ (</a:t>
                      </a:r>
                      <a:r>
                        <a:rPr lang="tr-TR" i="1" dirty="0" smtClean="0">
                          <a:sym typeface="Wingdings" panose="05000000000000000000" pitchFamily="2" charset="2"/>
                        </a:rPr>
                        <a:t>p</a:t>
                      </a:r>
                      <a:r>
                        <a:rPr lang="tr-TR" dirty="0" smtClean="0">
                          <a:sym typeface="Wingdings" panose="05000000000000000000" pitchFamily="2" charset="2"/>
                        </a:rPr>
                        <a:t>  </a:t>
                      </a:r>
                      <a:r>
                        <a:rPr lang="tr-TR" i="1" dirty="0" smtClean="0">
                          <a:sym typeface="Wingdings" panose="05000000000000000000" pitchFamily="2" charset="2"/>
                        </a:rPr>
                        <a:t>q</a:t>
                      </a:r>
                      <a:r>
                        <a:rPr lang="tr-TR" dirty="0" smtClean="0">
                          <a:sym typeface="Wingdings" panose="05000000000000000000" pitchFamily="2" charset="2"/>
                        </a:rPr>
                        <a:t>) </a:t>
                      </a:r>
                      <a:r>
                        <a:rPr lang="tr-TR" i="1" baseline="0" dirty="0" smtClean="0">
                          <a:sym typeface="Wingdings" panose="05000000000000000000" pitchFamily="2" charset="2"/>
                        </a:rPr>
                        <a:t>˄ </a:t>
                      </a:r>
                      <a:r>
                        <a:rPr lang="tr-TR" i="0" baseline="0" dirty="0" smtClean="0">
                          <a:sym typeface="Wingdings" panose="05000000000000000000" pitchFamily="2" charset="2"/>
                        </a:rPr>
                        <a:t>(</a:t>
                      </a:r>
                      <a:r>
                        <a:rPr lang="tr-TR" i="1" baseline="0" dirty="0" smtClean="0">
                          <a:sym typeface="Wingdings" panose="05000000000000000000" pitchFamily="2" charset="2"/>
                        </a:rPr>
                        <a:t>q</a:t>
                      </a:r>
                      <a:r>
                        <a:rPr lang="tr-TR" i="0" baseline="0" dirty="0" smtClean="0">
                          <a:sym typeface="Wingdings" panose="05000000000000000000" pitchFamily="2" charset="2"/>
                        </a:rPr>
                        <a:t>  </a:t>
                      </a:r>
                      <a:r>
                        <a:rPr lang="tr-TR" i="1" baseline="0" dirty="0" smtClean="0">
                          <a:sym typeface="Wingdings" panose="05000000000000000000" pitchFamily="2" charset="2"/>
                        </a:rPr>
                        <a:t>p</a:t>
                      </a:r>
                      <a:r>
                        <a:rPr lang="tr-TR" i="0" baseline="0" dirty="0" smtClean="0">
                          <a:sym typeface="Wingdings" panose="05000000000000000000" pitchFamily="2" charset="2"/>
                        </a:rPr>
                        <a:t>)</a:t>
                      </a:r>
                    </a:p>
                    <a:p>
                      <a:pPr algn="ctr"/>
                      <a:r>
                        <a:rPr lang="tr-TR" i="1" u="none" baseline="0" dirty="0" smtClean="0">
                          <a:sym typeface="Wingdings" panose="05000000000000000000" pitchFamily="2" charset="2"/>
                        </a:rPr>
                        <a:t>p</a:t>
                      </a:r>
                      <a:r>
                        <a:rPr lang="tr-TR" i="0" u="none" baseline="0" dirty="0" smtClean="0">
                          <a:sym typeface="Wingdings" panose="05000000000000000000" pitchFamily="2" charset="2"/>
                        </a:rPr>
                        <a:t>  </a:t>
                      </a:r>
                      <a:r>
                        <a:rPr lang="tr-TR" i="1" u="none" baseline="0" dirty="0" smtClean="0">
                          <a:sym typeface="Wingdings" panose="05000000000000000000" pitchFamily="2" charset="2"/>
                        </a:rPr>
                        <a:t>q</a:t>
                      </a:r>
                      <a:r>
                        <a:rPr lang="tr-TR" i="0" u="none" baseline="0" dirty="0" smtClean="0">
                          <a:sym typeface="Wingdings" panose="05000000000000000000" pitchFamily="2" charset="2"/>
                        </a:rPr>
                        <a:t> </a:t>
                      </a:r>
                      <a:r>
                        <a:rPr lang="tr-TR" dirty="0" smtClean="0">
                          <a:sym typeface="Wingdings" panose="05000000000000000000" pitchFamily="2" charset="2"/>
                        </a:rPr>
                        <a:t>≡ ⌐</a:t>
                      </a:r>
                      <a:r>
                        <a:rPr lang="tr-TR" i="1" dirty="0" smtClean="0">
                          <a:sym typeface="Wingdings" panose="05000000000000000000" pitchFamily="2" charset="2"/>
                        </a:rPr>
                        <a:t>p</a:t>
                      </a:r>
                      <a:r>
                        <a:rPr lang="tr-TR" dirty="0" smtClean="0">
                          <a:sym typeface="Wingdings" panose="05000000000000000000" pitchFamily="2" charset="2"/>
                        </a:rPr>
                        <a:t>  ⌐</a:t>
                      </a:r>
                      <a:r>
                        <a:rPr lang="tr-TR" i="1" dirty="0" smtClean="0">
                          <a:sym typeface="Wingdings" panose="05000000000000000000" pitchFamily="2" charset="2"/>
                        </a:rPr>
                        <a:t>q</a:t>
                      </a:r>
                    </a:p>
                    <a:p>
                      <a:pPr algn="ctr"/>
                      <a:r>
                        <a:rPr lang="tr-TR" i="1" u="none" dirty="0" smtClean="0">
                          <a:sym typeface="Wingdings" panose="05000000000000000000" pitchFamily="2" charset="2"/>
                        </a:rPr>
                        <a:t>p  q </a:t>
                      </a:r>
                      <a:r>
                        <a:rPr lang="tr-TR" dirty="0" smtClean="0">
                          <a:sym typeface="Wingdings" panose="05000000000000000000" pitchFamily="2" charset="2"/>
                        </a:rPr>
                        <a:t>≡ (</a:t>
                      </a:r>
                      <a:r>
                        <a:rPr lang="tr-TR" i="1" dirty="0" smtClean="0">
                          <a:sym typeface="Wingdings" panose="05000000000000000000" pitchFamily="2" charset="2"/>
                        </a:rPr>
                        <a:t>p</a:t>
                      </a:r>
                      <a:r>
                        <a:rPr lang="tr-TR" i="1" baseline="0" dirty="0" smtClean="0">
                          <a:sym typeface="Wingdings" panose="05000000000000000000" pitchFamily="2" charset="2"/>
                        </a:rPr>
                        <a:t> ˄ q</a:t>
                      </a:r>
                      <a:r>
                        <a:rPr lang="tr-TR" dirty="0" smtClean="0">
                          <a:sym typeface="Wingdings" panose="05000000000000000000" pitchFamily="2" charset="2"/>
                        </a:rPr>
                        <a:t>) ˅ (⌐</a:t>
                      </a:r>
                      <a:r>
                        <a:rPr lang="tr-TR" i="1" dirty="0" smtClean="0">
                          <a:sym typeface="Wingdings" panose="05000000000000000000" pitchFamily="2" charset="2"/>
                        </a:rPr>
                        <a:t>p </a:t>
                      </a:r>
                      <a:r>
                        <a:rPr lang="tr-TR" i="1" baseline="0" dirty="0" smtClean="0">
                          <a:sym typeface="Wingdings" panose="05000000000000000000" pitchFamily="2" charset="2"/>
                        </a:rPr>
                        <a:t>˄ </a:t>
                      </a:r>
                      <a:r>
                        <a:rPr lang="tr-TR" dirty="0" smtClean="0">
                          <a:sym typeface="Wingdings" panose="05000000000000000000" pitchFamily="2" charset="2"/>
                        </a:rPr>
                        <a:t>⌐</a:t>
                      </a:r>
                      <a:r>
                        <a:rPr lang="tr-TR" i="1" dirty="0" smtClean="0">
                          <a:sym typeface="Wingdings" panose="05000000000000000000" pitchFamily="2" charset="2"/>
                        </a:rPr>
                        <a:t>q</a:t>
                      </a:r>
                      <a:r>
                        <a:rPr lang="tr-TR" dirty="0" smtClean="0">
                          <a:sym typeface="Wingdings" panose="05000000000000000000" pitchFamily="2" charset="2"/>
                        </a:rPr>
                        <a:t>)</a:t>
                      </a:r>
                    </a:p>
                    <a:p>
                      <a:pPr algn="ctr"/>
                      <a:r>
                        <a:rPr lang="tr-TR" dirty="0" smtClean="0">
                          <a:sym typeface="Wingdings" panose="05000000000000000000" pitchFamily="2" charset="2"/>
                        </a:rPr>
                        <a:t>⌐(</a:t>
                      </a:r>
                      <a:r>
                        <a:rPr lang="tr-TR" i="1" dirty="0" smtClean="0">
                          <a:sym typeface="Wingdings" panose="05000000000000000000" pitchFamily="2" charset="2"/>
                        </a:rPr>
                        <a:t>p</a:t>
                      </a:r>
                      <a:r>
                        <a:rPr lang="tr-TR" dirty="0" smtClean="0">
                          <a:sym typeface="Wingdings" panose="05000000000000000000" pitchFamily="2" charset="2"/>
                        </a:rPr>
                        <a:t>  </a:t>
                      </a:r>
                      <a:r>
                        <a:rPr lang="tr-TR" i="1" dirty="0" smtClean="0">
                          <a:sym typeface="Wingdings" panose="05000000000000000000" pitchFamily="2" charset="2"/>
                        </a:rPr>
                        <a:t>q</a:t>
                      </a:r>
                      <a:r>
                        <a:rPr lang="tr-TR" dirty="0" smtClean="0">
                          <a:sym typeface="Wingdings" panose="05000000000000000000" pitchFamily="2" charset="2"/>
                        </a:rPr>
                        <a:t>) ≡</a:t>
                      </a:r>
                      <a:r>
                        <a:rPr lang="tr-TR" i="1" dirty="0" smtClean="0">
                          <a:sym typeface="Wingdings" panose="05000000000000000000" pitchFamily="2" charset="2"/>
                        </a:rPr>
                        <a:t> p </a:t>
                      </a:r>
                      <a:r>
                        <a:rPr lang="tr-TR" dirty="0" smtClean="0">
                          <a:sym typeface="Wingdings" panose="05000000000000000000" pitchFamily="2" charset="2"/>
                        </a:rPr>
                        <a:t> ⌐</a:t>
                      </a:r>
                      <a:r>
                        <a:rPr lang="tr-TR" i="1" dirty="0" smtClean="0">
                          <a:sym typeface="Wingdings" panose="05000000000000000000" pitchFamily="2" charset="2"/>
                        </a:rPr>
                        <a:t>q)</a:t>
                      </a:r>
                      <a:endParaRPr lang="tr-TR" i="1"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İçerik Yer Tutucusu 2"/>
          <p:cNvSpPr txBox="1">
            <a:spLocks/>
          </p:cNvSpPr>
          <p:nvPr/>
        </p:nvSpPr>
        <p:spPr>
          <a:xfrm>
            <a:off x="1484310" y="1687587"/>
            <a:ext cx="10018714" cy="126329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None/>
            </a:pPr>
            <a:r>
              <a:rPr lang="tr-TR" sz="2000" dirty="0" smtClean="0"/>
              <a:t>Tablo 7 ve Tablo 8’de </a:t>
            </a:r>
            <a:r>
              <a:rPr lang="tr-TR" sz="2000" dirty="0"/>
              <a:t>sırasıyla şartlı ve çift şartlı cümleleri kapsayan bileşik önermelere sahip bazı yararlı </a:t>
            </a:r>
            <a:r>
              <a:rPr lang="tr-TR" sz="2000" dirty="0" smtClean="0"/>
              <a:t>denklikler gösterilmektedir.</a:t>
            </a:r>
            <a:endParaRPr lang="tr-TR" sz="2000" dirty="0" smtClean="0">
              <a:solidFill>
                <a:srgbClr val="C00000"/>
              </a:solidFill>
            </a:endParaRPr>
          </a:p>
        </p:txBody>
      </p:sp>
    </p:spTree>
    <p:extLst>
      <p:ext uri="{BB962C8B-B14F-4D97-AF65-F5344CB8AC3E}">
        <p14:creationId xmlns:p14="http://schemas.microsoft.com/office/powerpoint/2010/main" val="6725257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De Morgan Kanunlarını Kullanma</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10" y="1929152"/>
            <a:ext cx="10018714" cy="4151608"/>
          </a:xfrm>
        </p:spPr>
        <p:txBody>
          <a:bodyPr>
            <a:normAutofit lnSpcReduction="10000"/>
          </a:bodyPr>
          <a:lstStyle/>
          <a:p>
            <a:pPr marL="0" indent="0" algn="just">
              <a:buNone/>
            </a:pPr>
            <a:r>
              <a:rPr lang="tr-TR" dirty="0"/>
              <a:t>De Morgan kanunları olarak bilinen iki mantıksal denklik özellikle önemlidir. Onlar bir­leştirme ve ayırma işlemlerinin olumsuzlarını nasıl oluşturacağımızı açıklarlar. Özellikle</a:t>
            </a:r>
            <a:r>
              <a:rPr lang="tr-TR" dirty="0" smtClean="0"/>
              <a:t>,</a:t>
            </a:r>
          </a:p>
          <a:p>
            <a:pPr marL="0" indent="0" algn="just">
              <a:buNone/>
            </a:pPr>
            <a:r>
              <a:rPr lang="tr-TR" dirty="0" smtClean="0">
                <a:solidFill>
                  <a:srgbClr val="C00000"/>
                </a:solidFill>
              </a:rPr>
              <a:t> </a:t>
            </a:r>
            <a:r>
              <a:rPr lang="tr-TR" i="1" dirty="0">
                <a:solidFill>
                  <a:srgbClr val="C00000"/>
                </a:solidFill>
              </a:rPr>
              <a:t>⌐</a:t>
            </a:r>
            <a:r>
              <a:rPr lang="tr-TR" i="1" dirty="0" smtClean="0">
                <a:solidFill>
                  <a:srgbClr val="C00000"/>
                </a:solidFill>
              </a:rPr>
              <a:t>(</a:t>
            </a:r>
            <a:r>
              <a:rPr lang="tr-TR" i="1" dirty="0">
                <a:solidFill>
                  <a:srgbClr val="C00000"/>
                </a:solidFill>
              </a:rPr>
              <a:t>p</a:t>
            </a:r>
            <a:r>
              <a:rPr lang="tr-TR" dirty="0">
                <a:solidFill>
                  <a:srgbClr val="C00000"/>
                </a:solidFill>
              </a:rPr>
              <a:t> </a:t>
            </a:r>
            <a:r>
              <a:rPr lang="tr-TR" dirty="0" smtClean="0">
                <a:solidFill>
                  <a:srgbClr val="C00000"/>
                </a:solidFill>
              </a:rPr>
              <a:t>˅ </a:t>
            </a:r>
            <a:r>
              <a:rPr lang="tr-TR" i="1" dirty="0">
                <a:solidFill>
                  <a:srgbClr val="C00000"/>
                </a:solidFill>
              </a:rPr>
              <a:t>q) </a:t>
            </a:r>
            <a:r>
              <a:rPr lang="tr-TR" i="1" dirty="0" smtClean="0">
                <a:solidFill>
                  <a:srgbClr val="C00000"/>
                </a:solidFill>
              </a:rPr>
              <a:t>≡ ⌐p ˄ ⌐q</a:t>
            </a:r>
            <a:r>
              <a:rPr lang="tr-TR" b="1" dirty="0" smtClean="0">
                <a:solidFill>
                  <a:srgbClr val="C00000"/>
                </a:solidFill>
              </a:rPr>
              <a:t> </a:t>
            </a:r>
            <a:r>
              <a:rPr lang="tr-TR" dirty="0"/>
              <a:t>denkliği bileşik önermelerin olumsuzlarının birleştirilmesini ala­rak ayırma işleminin olumsuzunun nasıl elde edileceğini anlatmaktadır. </a:t>
            </a:r>
            <a:endParaRPr lang="tr-TR" dirty="0" smtClean="0"/>
          </a:p>
          <a:p>
            <a:pPr marL="0" indent="0" algn="just">
              <a:buNone/>
            </a:pPr>
            <a:r>
              <a:rPr lang="tr-TR" dirty="0" smtClean="0"/>
              <a:t>Benzer </a:t>
            </a:r>
            <a:r>
              <a:rPr lang="tr-TR" dirty="0"/>
              <a:t>şekilde, </a:t>
            </a:r>
            <a:endParaRPr lang="tr-TR" dirty="0" smtClean="0"/>
          </a:p>
          <a:p>
            <a:pPr marL="0" indent="0" algn="just">
              <a:buNone/>
            </a:pPr>
            <a:r>
              <a:rPr lang="tr-TR" i="1" dirty="0" smtClean="0">
                <a:solidFill>
                  <a:srgbClr val="C00000"/>
                </a:solidFill>
              </a:rPr>
              <a:t>⌐(p ˄ q) </a:t>
            </a:r>
            <a:r>
              <a:rPr lang="tr-TR" i="1" dirty="0">
                <a:solidFill>
                  <a:srgbClr val="C00000"/>
                </a:solidFill>
              </a:rPr>
              <a:t>≡</a:t>
            </a:r>
            <a:r>
              <a:rPr lang="tr-TR" i="1" dirty="0" smtClean="0">
                <a:solidFill>
                  <a:srgbClr val="C00000"/>
                </a:solidFill>
              </a:rPr>
              <a:t> ⌐p</a:t>
            </a:r>
            <a:r>
              <a:rPr lang="tr-TR" dirty="0">
                <a:solidFill>
                  <a:srgbClr val="C00000"/>
                </a:solidFill>
              </a:rPr>
              <a:t> </a:t>
            </a:r>
            <a:r>
              <a:rPr lang="tr-TR" dirty="0" smtClean="0">
                <a:solidFill>
                  <a:srgbClr val="C00000"/>
                </a:solidFill>
              </a:rPr>
              <a:t>˅</a:t>
            </a:r>
            <a:r>
              <a:rPr lang="tr-TR" dirty="0">
                <a:solidFill>
                  <a:srgbClr val="C00000"/>
                </a:solidFill>
              </a:rPr>
              <a:t> </a:t>
            </a:r>
            <a:r>
              <a:rPr lang="tr-TR" i="1" dirty="0" smtClean="0">
                <a:solidFill>
                  <a:srgbClr val="C00000"/>
                </a:solidFill>
              </a:rPr>
              <a:t>⌐q</a:t>
            </a:r>
            <a:r>
              <a:rPr lang="tr-TR" b="1" dirty="0" smtClean="0">
                <a:solidFill>
                  <a:srgbClr val="C00000"/>
                </a:solidFill>
              </a:rPr>
              <a:t> </a:t>
            </a:r>
            <a:r>
              <a:rPr lang="tr-TR" dirty="0"/>
              <a:t>denkliği bileşik önermelerin olumsuzlarının ayrılmasını alarak bir­leştirme işleminin olumsuzunun nasıl elde edileceğini anlatmaktadır. </a:t>
            </a:r>
            <a:endParaRPr lang="tr-TR" dirty="0" smtClean="0">
              <a:solidFill>
                <a:srgbClr val="C00000"/>
              </a:solidFill>
            </a:endParaRPr>
          </a:p>
        </p:txBody>
      </p:sp>
    </p:spTree>
    <p:extLst>
      <p:ext uri="{BB962C8B-B14F-4D97-AF65-F5344CB8AC3E}">
        <p14:creationId xmlns:p14="http://schemas.microsoft.com/office/powerpoint/2010/main" val="26372531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De Morgan Kanunlarını Kullanma</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10" y="1929152"/>
            <a:ext cx="10018714" cy="4151608"/>
          </a:xfrm>
        </p:spPr>
        <p:txBody>
          <a:bodyPr>
            <a:normAutofit fontScale="92500" lnSpcReduction="10000"/>
          </a:bodyPr>
          <a:lstStyle/>
          <a:p>
            <a:pPr marL="0" indent="0" algn="just">
              <a:buNone/>
            </a:pPr>
            <a:r>
              <a:rPr lang="tr-TR" dirty="0" smtClean="0">
                <a:solidFill>
                  <a:srgbClr val="C00000"/>
                </a:solidFill>
              </a:rPr>
              <a:t>Örnek:</a:t>
            </a:r>
          </a:p>
          <a:p>
            <a:pPr marL="0" indent="0" algn="just">
              <a:buNone/>
            </a:pPr>
            <a:r>
              <a:rPr lang="tr-TR" dirty="0"/>
              <a:t>De Morgan kanunlarını kullanarak “Erdem’in bir cep telefonu var ve bir dizüstü bilgisayarı var” ve “Hande konsere gidecek veya Selim konsere gidecek.” ifadelerinin olumsuzlarını oluş­turunuz</a:t>
            </a:r>
            <a:r>
              <a:rPr lang="tr-TR" dirty="0" smtClean="0"/>
              <a:t>.</a:t>
            </a:r>
          </a:p>
          <a:p>
            <a:pPr marL="0" indent="0" algn="just">
              <a:buNone/>
            </a:pPr>
            <a:r>
              <a:rPr lang="tr-TR" dirty="0" smtClean="0">
                <a:solidFill>
                  <a:srgbClr val="C00000"/>
                </a:solidFill>
              </a:rPr>
              <a:t>Çözüm:</a:t>
            </a:r>
          </a:p>
          <a:p>
            <a:pPr marL="0" indent="0" algn="just">
              <a:buNone/>
            </a:pPr>
            <a:r>
              <a:rPr lang="tr-TR" i="1" dirty="0"/>
              <a:t>p</a:t>
            </a:r>
            <a:r>
              <a:rPr lang="tr-TR" dirty="0"/>
              <a:t> “Erdem’in bir cep telefonu var.” ve </a:t>
            </a:r>
            <a:r>
              <a:rPr lang="tr-TR" i="1" dirty="0"/>
              <a:t>q</a:t>
            </a:r>
            <a:r>
              <a:rPr lang="tr-TR" dirty="0"/>
              <a:t> “Erdem’in bir dizüstü bilgisayarı var.” ifadeleri olsun. Buna bağlı olarak “Erdem’in bir dizüstü bilgisayarı var ve Erdem’in bir cep telefonu var” önemesi </a:t>
            </a:r>
            <a:r>
              <a:rPr lang="tr-TR" i="1" dirty="0"/>
              <a:t>p</a:t>
            </a:r>
            <a:r>
              <a:rPr lang="tr-TR" dirty="0"/>
              <a:t> </a:t>
            </a:r>
            <a:r>
              <a:rPr lang="tr-TR" dirty="0" smtClean="0"/>
              <a:t>˄ </a:t>
            </a:r>
            <a:r>
              <a:rPr lang="tr-TR" i="1" dirty="0"/>
              <a:t>q</a:t>
            </a:r>
            <a:r>
              <a:rPr lang="tr-TR" dirty="0"/>
              <a:t> tarafından temsil edilebilir olsun. Birinci De Morgan kanununa göre, </a:t>
            </a:r>
            <a:r>
              <a:rPr lang="tr-TR" i="1" dirty="0"/>
              <a:t>¬ (p </a:t>
            </a:r>
            <a:r>
              <a:rPr lang="tr-TR" dirty="0"/>
              <a:t>˄ </a:t>
            </a:r>
            <a:r>
              <a:rPr lang="tr-TR" i="1" dirty="0" smtClean="0"/>
              <a:t>q</a:t>
            </a:r>
            <a:r>
              <a:rPr lang="tr-TR" i="1" dirty="0"/>
              <a:t>)</a:t>
            </a:r>
            <a:r>
              <a:rPr lang="tr-TR" dirty="0"/>
              <a:t> ifadesi </a:t>
            </a:r>
            <a:r>
              <a:rPr lang="tr-TR" i="1" dirty="0" smtClean="0"/>
              <a:t>¬p</a:t>
            </a:r>
            <a:r>
              <a:rPr lang="tr-TR" dirty="0" smtClean="0"/>
              <a:t> ˅ </a:t>
            </a:r>
            <a:r>
              <a:rPr lang="tr-TR" i="1" dirty="0"/>
              <a:t>q</a:t>
            </a:r>
            <a:r>
              <a:rPr lang="tr-TR" dirty="0"/>
              <a:t> ifadesi ile denktir. Sonuç olarak, orijinal önermenin olumsuzu “Er­dem’in bir cep telefonu yoktur veya bir dizüstü bilgisayara sahip değildir.” olarak ifade edebilir.</a:t>
            </a:r>
            <a:endParaRPr lang="tr-TR" dirty="0" smtClean="0">
              <a:solidFill>
                <a:srgbClr val="C00000"/>
              </a:solidFill>
            </a:endParaRPr>
          </a:p>
          <a:p>
            <a:pPr marL="0" indent="0" algn="just">
              <a:buNone/>
            </a:pPr>
            <a:endParaRPr lang="tr-TR" dirty="0" smtClean="0">
              <a:solidFill>
                <a:srgbClr val="C00000"/>
              </a:solidFill>
            </a:endParaRPr>
          </a:p>
        </p:txBody>
      </p:sp>
    </p:spTree>
    <p:extLst>
      <p:ext uri="{BB962C8B-B14F-4D97-AF65-F5344CB8AC3E}">
        <p14:creationId xmlns:p14="http://schemas.microsoft.com/office/powerpoint/2010/main" val="1243249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Önermeler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09" y="1537252"/>
            <a:ext cx="10018713" cy="3266822"/>
          </a:xfrm>
        </p:spPr>
        <p:txBody>
          <a:bodyPr/>
          <a:lstStyle/>
          <a:p>
            <a:pPr marL="0" indent="0" algn="just">
              <a:buNone/>
            </a:pPr>
            <a:r>
              <a:rPr lang="tr-TR" dirty="0" smtClean="0">
                <a:solidFill>
                  <a:srgbClr val="0070C0"/>
                </a:solidFill>
              </a:rPr>
              <a:t>Önerme değişkenlerini (veya ifade değişkenlerini)</a:t>
            </a:r>
            <a:r>
              <a:rPr lang="tr-TR" dirty="0" smtClean="0"/>
              <a:t>, yani önermeleri temsil eden değişkenleri, sayısal değişkenlerin atanmasında kullanıldığı gibi harflere atanır. Önerme değişkenleri için normalde kullanılan harfler </a:t>
            </a:r>
            <a:r>
              <a:rPr lang="tr-TR" i="1" dirty="0" smtClean="0"/>
              <a:t>p</a:t>
            </a:r>
            <a:r>
              <a:rPr lang="tr-TR" dirty="0" smtClean="0"/>
              <a:t>, </a:t>
            </a:r>
            <a:r>
              <a:rPr lang="tr-TR" i="1" dirty="0" smtClean="0"/>
              <a:t>q</a:t>
            </a:r>
            <a:r>
              <a:rPr lang="tr-TR" dirty="0" smtClean="0"/>
              <a:t>, </a:t>
            </a:r>
            <a:r>
              <a:rPr lang="tr-TR" i="1" dirty="0" smtClean="0"/>
              <a:t>r</a:t>
            </a:r>
            <a:r>
              <a:rPr lang="tr-TR" dirty="0" smtClean="0"/>
              <a:t>, </a:t>
            </a:r>
            <a:r>
              <a:rPr lang="tr-TR" i="1" dirty="0" smtClean="0"/>
              <a:t>s</a:t>
            </a:r>
            <a:r>
              <a:rPr lang="tr-TR" dirty="0" smtClean="0"/>
              <a:t>,…</a:t>
            </a:r>
            <a:r>
              <a:rPr lang="tr-TR" dirty="0" err="1" smtClean="0"/>
              <a:t>dir</a:t>
            </a:r>
            <a:r>
              <a:rPr lang="tr-TR" dirty="0" smtClean="0"/>
              <a:t>. </a:t>
            </a:r>
          </a:p>
          <a:p>
            <a:pPr marL="0" indent="0" algn="just">
              <a:buNone/>
            </a:pPr>
            <a:r>
              <a:rPr lang="tr-TR" dirty="0" smtClean="0">
                <a:solidFill>
                  <a:srgbClr val="0070C0"/>
                </a:solidFill>
              </a:rPr>
              <a:t>Bir önermenin doğruluk değeri </a:t>
            </a:r>
            <a:r>
              <a:rPr lang="tr-TR" dirty="0" smtClean="0"/>
              <a:t>önerme doğru ise </a:t>
            </a:r>
            <a:r>
              <a:rPr lang="tr-TR" dirty="0" smtClean="0">
                <a:solidFill>
                  <a:srgbClr val="C00000"/>
                </a:solidFill>
              </a:rPr>
              <a:t>D</a:t>
            </a:r>
            <a:r>
              <a:rPr lang="tr-TR" dirty="0" smtClean="0"/>
              <a:t> ile gösterilir, yanlış olduğunda </a:t>
            </a:r>
            <a:r>
              <a:rPr lang="tr-TR" dirty="0" smtClean="0">
                <a:solidFill>
                  <a:srgbClr val="C00000"/>
                </a:solidFill>
              </a:rPr>
              <a:t>Y</a:t>
            </a:r>
            <a:r>
              <a:rPr lang="tr-TR" dirty="0" smtClean="0"/>
              <a:t> ile gösterilir. </a:t>
            </a:r>
          </a:p>
        </p:txBody>
      </p:sp>
    </p:spTree>
    <p:extLst>
      <p:ext uri="{BB962C8B-B14F-4D97-AF65-F5344CB8AC3E}">
        <p14:creationId xmlns:p14="http://schemas.microsoft.com/office/powerpoint/2010/main" val="26320458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De Morgan Kanunlarını Kullanma</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10" y="1537252"/>
            <a:ext cx="10018714" cy="4151608"/>
          </a:xfrm>
        </p:spPr>
        <p:txBody>
          <a:bodyPr>
            <a:normAutofit/>
          </a:bodyPr>
          <a:lstStyle/>
          <a:p>
            <a:pPr marL="0" indent="0" algn="just">
              <a:buNone/>
            </a:pPr>
            <a:r>
              <a:rPr lang="tr-TR" dirty="0" smtClean="0">
                <a:solidFill>
                  <a:srgbClr val="C00000"/>
                </a:solidFill>
              </a:rPr>
              <a:t>Çözümün devamı:</a:t>
            </a:r>
          </a:p>
          <a:p>
            <a:pPr marL="0" indent="0" algn="just">
              <a:buNone/>
            </a:pPr>
            <a:r>
              <a:rPr lang="tr-TR" i="1" dirty="0"/>
              <a:t>r</a:t>
            </a:r>
            <a:r>
              <a:rPr lang="tr-TR" dirty="0"/>
              <a:t> “Hande konsere gidecek” ve </a:t>
            </a:r>
            <a:r>
              <a:rPr lang="tr-TR" i="1" dirty="0"/>
              <a:t>s</a:t>
            </a:r>
            <a:r>
              <a:rPr lang="tr-TR" dirty="0"/>
              <a:t> “Selim konsere gidecek.” olsun. Buna göre “Hande konsere gidecek veya Selim konsere gidecek” ifadesi </a:t>
            </a:r>
            <a:r>
              <a:rPr lang="tr-TR" i="1" dirty="0" smtClean="0"/>
              <a:t>r</a:t>
            </a:r>
            <a:r>
              <a:rPr lang="tr-TR" dirty="0" smtClean="0"/>
              <a:t> ˅ </a:t>
            </a:r>
            <a:r>
              <a:rPr lang="tr-TR" i="1" dirty="0" smtClean="0"/>
              <a:t>s</a:t>
            </a:r>
            <a:r>
              <a:rPr lang="tr-TR" dirty="0" smtClean="0"/>
              <a:t> </a:t>
            </a:r>
            <a:r>
              <a:rPr lang="tr-TR" dirty="0"/>
              <a:t>olarak temsil edilebilir. De Morgan’ın ikinci yasasına göre ¬ (r ˅</a:t>
            </a:r>
            <a:r>
              <a:rPr lang="tr-TR" dirty="0" smtClean="0"/>
              <a:t> </a:t>
            </a:r>
            <a:r>
              <a:rPr lang="tr-TR" dirty="0"/>
              <a:t>s) ifadesi </a:t>
            </a:r>
            <a:r>
              <a:rPr lang="tr-TR" dirty="0" smtClean="0"/>
              <a:t>¬</a:t>
            </a:r>
            <a:r>
              <a:rPr lang="tr-TR" i="1" dirty="0" smtClean="0"/>
              <a:t>r</a:t>
            </a:r>
            <a:r>
              <a:rPr lang="tr-TR" dirty="0" smtClean="0"/>
              <a:t> ˄</a:t>
            </a:r>
            <a:r>
              <a:rPr lang="tr-TR" i="1" dirty="0" smtClean="0"/>
              <a:t>¬s</a:t>
            </a:r>
            <a:r>
              <a:rPr lang="tr-TR" dirty="0" smtClean="0"/>
              <a:t> </a:t>
            </a:r>
            <a:r>
              <a:rPr lang="tr-TR" dirty="0"/>
              <a:t>ile denktir. Sonuç olarak, orijinal ifademizin olumsuzunu “Hande konsere gitmeyecek ve Selim konsere gitmeyecek.” olarak ifade edebiliriz.</a:t>
            </a:r>
            <a:endParaRPr lang="tr-TR" dirty="0" smtClean="0">
              <a:solidFill>
                <a:srgbClr val="C00000"/>
              </a:solidFill>
            </a:endParaRPr>
          </a:p>
        </p:txBody>
      </p:sp>
    </p:spTree>
    <p:extLst>
      <p:ext uri="{BB962C8B-B14F-4D97-AF65-F5344CB8AC3E}">
        <p14:creationId xmlns:p14="http://schemas.microsoft.com/office/powerpoint/2010/main" val="4653318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Yeni Mantıksal Denklikler Oluşturma</a:t>
            </a:r>
            <a:endParaRPr lang="tr-TR" dirty="0">
              <a:solidFill>
                <a:srgbClr val="002060"/>
              </a:solidFill>
            </a:endParaRPr>
          </a:p>
        </p:txBody>
      </p:sp>
      <p:sp>
        <p:nvSpPr>
          <p:cNvPr id="3" name="İçerik Yer Tutucusu 2"/>
          <p:cNvSpPr>
            <a:spLocks noGrp="1"/>
          </p:cNvSpPr>
          <p:nvPr>
            <p:ph idx="1"/>
          </p:nvPr>
        </p:nvSpPr>
        <p:spPr>
          <a:xfrm>
            <a:off x="1484310" y="1929152"/>
            <a:ext cx="10018714" cy="4151608"/>
          </a:xfrm>
        </p:spPr>
        <p:txBody>
          <a:bodyPr>
            <a:normAutofit fontScale="92500"/>
          </a:bodyPr>
          <a:lstStyle/>
          <a:p>
            <a:pPr marL="0" indent="0" algn="just">
              <a:buNone/>
            </a:pPr>
            <a:r>
              <a:rPr lang="tr-TR" dirty="0" smtClean="0">
                <a:solidFill>
                  <a:srgbClr val="C00000"/>
                </a:solidFill>
              </a:rPr>
              <a:t>Örnek:</a:t>
            </a:r>
          </a:p>
          <a:p>
            <a:pPr marL="0" indent="0" algn="just">
              <a:buNone/>
            </a:pPr>
            <a:r>
              <a:rPr lang="tr-TR" i="1" dirty="0" smtClean="0"/>
              <a:t>¬(p </a:t>
            </a:r>
            <a:r>
              <a:rPr lang="tr-TR" i="1" dirty="0" smtClean="0">
                <a:sym typeface="Wingdings" panose="05000000000000000000" pitchFamily="2" charset="2"/>
              </a:rPr>
              <a:t></a:t>
            </a:r>
            <a:r>
              <a:rPr lang="tr-TR" i="1" dirty="0" smtClean="0"/>
              <a:t> </a:t>
            </a:r>
            <a:r>
              <a:rPr lang="fr-FR" i="1" dirty="0"/>
              <a:t>q)</a:t>
            </a:r>
            <a:r>
              <a:rPr lang="fr-FR" dirty="0"/>
              <a:t> </a:t>
            </a:r>
            <a:r>
              <a:rPr lang="tr-TR" dirty="0"/>
              <a:t>ve </a:t>
            </a:r>
            <a:r>
              <a:rPr lang="tr-TR" i="1" dirty="0"/>
              <a:t>p</a:t>
            </a:r>
            <a:r>
              <a:rPr lang="tr-TR" dirty="0"/>
              <a:t> </a:t>
            </a:r>
            <a:r>
              <a:rPr lang="tr-TR" dirty="0" smtClean="0"/>
              <a:t>˄ </a:t>
            </a:r>
            <a:r>
              <a:rPr lang="tr-TR" i="1" dirty="0" smtClean="0"/>
              <a:t>¬</a:t>
            </a:r>
            <a:r>
              <a:rPr lang="tr-TR" i="1" dirty="0"/>
              <a:t>q</a:t>
            </a:r>
            <a:r>
              <a:rPr lang="tr-TR" dirty="0"/>
              <a:t> ifadelerinin mantıksal olarak denk olduğunu gösteriniz</a:t>
            </a:r>
            <a:r>
              <a:rPr lang="tr-TR" dirty="0" smtClean="0"/>
              <a:t>.</a:t>
            </a:r>
          </a:p>
          <a:p>
            <a:pPr marL="0" indent="0" algn="just">
              <a:buNone/>
            </a:pPr>
            <a:r>
              <a:rPr lang="tr-TR" dirty="0" smtClean="0">
                <a:solidFill>
                  <a:srgbClr val="C00000"/>
                </a:solidFill>
              </a:rPr>
              <a:t>Çözüm:</a:t>
            </a:r>
          </a:p>
          <a:p>
            <a:pPr marL="0" indent="0" algn="just">
              <a:buNone/>
            </a:pPr>
            <a:r>
              <a:rPr lang="tr-TR" dirty="0"/>
              <a:t>Tablo 6’daki denkliklerin her birini birer birer kullanarak, </a:t>
            </a:r>
            <a:r>
              <a:rPr lang="tr-TR" i="1" dirty="0"/>
              <a:t>¬(</a:t>
            </a:r>
            <a:r>
              <a:rPr lang="tr-TR" i="1" dirty="0" smtClean="0"/>
              <a:t>p</a:t>
            </a:r>
            <a:r>
              <a:rPr lang="tr-TR" dirty="0"/>
              <a:t> </a:t>
            </a:r>
            <a:r>
              <a:rPr lang="tr-TR" dirty="0" smtClean="0">
                <a:sym typeface="Wingdings" panose="05000000000000000000" pitchFamily="2" charset="2"/>
              </a:rPr>
              <a:t></a:t>
            </a:r>
            <a:r>
              <a:rPr lang="tr-TR" dirty="0">
                <a:sym typeface="Wingdings" panose="05000000000000000000" pitchFamily="2" charset="2"/>
              </a:rPr>
              <a:t> </a:t>
            </a:r>
            <a:r>
              <a:rPr lang="tr-TR" i="1" dirty="0" smtClean="0"/>
              <a:t>q</a:t>
            </a:r>
            <a:r>
              <a:rPr lang="tr-TR" i="1" dirty="0"/>
              <a:t>)</a:t>
            </a:r>
            <a:r>
              <a:rPr lang="tr-TR" dirty="0"/>
              <a:t> ile başlayarak ve </a:t>
            </a:r>
            <a:r>
              <a:rPr lang="tr-TR" i="1" dirty="0"/>
              <a:t>p</a:t>
            </a:r>
            <a:r>
              <a:rPr lang="tr-TR" dirty="0"/>
              <a:t> ˄</a:t>
            </a:r>
            <a:r>
              <a:rPr lang="tr-TR" dirty="0" smtClean="0"/>
              <a:t> </a:t>
            </a:r>
            <a:r>
              <a:rPr lang="tr-TR" i="1" dirty="0"/>
              <a:t>¬q </a:t>
            </a:r>
            <a:r>
              <a:rPr lang="tr-TR" dirty="0"/>
              <a:t>ile bitecek şekilde oluşturacağız. Elimizde aşağıdaki denklikler bulunmaktadır.</a:t>
            </a:r>
          </a:p>
          <a:p>
            <a:pPr marL="0" indent="0">
              <a:buNone/>
            </a:pPr>
            <a:r>
              <a:rPr lang="en-US" i="1" dirty="0"/>
              <a:t>¬(</a:t>
            </a:r>
            <a:r>
              <a:rPr lang="en-US" i="1" dirty="0" smtClean="0"/>
              <a:t>p</a:t>
            </a:r>
            <a:r>
              <a:rPr lang="tr-TR" i="1" dirty="0" smtClean="0"/>
              <a:t> </a:t>
            </a:r>
            <a:r>
              <a:rPr lang="tr-TR" i="1" dirty="0" smtClean="0">
                <a:sym typeface="Wingdings" panose="05000000000000000000" pitchFamily="2" charset="2"/>
              </a:rPr>
              <a:t> </a:t>
            </a:r>
            <a:r>
              <a:rPr lang="en-US" i="1" dirty="0" smtClean="0"/>
              <a:t>q</a:t>
            </a:r>
            <a:r>
              <a:rPr lang="en-US" i="1" dirty="0"/>
              <a:t>)</a:t>
            </a:r>
            <a:r>
              <a:rPr lang="tr-TR" dirty="0"/>
              <a:t> ≡ ¬(</a:t>
            </a:r>
            <a:r>
              <a:rPr lang="en-US" i="1" dirty="0"/>
              <a:t>p</a:t>
            </a:r>
            <a:r>
              <a:rPr lang="tr-TR" dirty="0"/>
              <a:t> </a:t>
            </a:r>
            <a:r>
              <a:rPr lang="tr-TR" dirty="0" smtClean="0"/>
              <a:t>˅ </a:t>
            </a:r>
            <a:r>
              <a:rPr lang="en-US" i="1" dirty="0"/>
              <a:t>q)</a:t>
            </a:r>
            <a:r>
              <a:rPr lang="en-US" dirty="0"/>
              <a:t> </a:t>
            </a:r>
            <a:r>
              <a:rPr lang="tr-TR" dirty="0" smtClean="0"/>
              <a:t>	</a:t>
            </a:r>
          </a:p>
          <a:p>
            <a:pPr marL="0" indent="0">
              <a:buNone/>
            </a:pPr>
            <a:r>
              <a:rPr lang="tr-TR" dirty="0" smtClean="0"/>
              <a:t>               ≡ ¬(¬</a:t>
            </a:r>
            <a:r>
              <a:rPr lang="tr-TR" i="1" dirty="0" smtClean="0"/>
              <a:t>p</a:t>
            </a:r>
            <a:r>
              <a:rPr lang="tr-TR" dirty="0" smtClean="0"/>
              <a:t>) </a:t>
            </a:r>
            <a:r>
              <a:rPr lang="tr-TR" dirty="0"/>
              <a:t>˄ </a:t>
            </a:r>
            <a:r>
              <a:rPr lang="tr-TR" dirty="0" smtClean="0"/>
              <a:t>¬</a:t>
            </a:r>
            <a:r>
              <a:rPr lang="tr-TR" i="1" dirty="0" smtClean="0"/>
              <a:t>q</a:t>
            </a:r>
            <a:endParaRPr lang="tr-TR" dirty="0" smtClean="0"/>
          </a:p>
          <a:p>
            <a:pPr marL="0" indent="0">
              <a:buNone/>
            </a:pPr>
            <a:r>
              <a:rPr lang="tr-TR" i="1" dirty="0" smtClean="0"/>
              <a:t>               </a:t>
            </a:r>
            <a:r>
              <a:rPr lang="en-US" i="1" dirty="0" smtClean="0"/>
              <a:t>≡ </a:t>
            </a:r>
            <a:r>
              <a:rPr lang="tr-TR" i="1" dirty="0"/>
              <a:t>p</a:t>
            </a:r>
            <a:r>
              <a:rPr lang="tr-TR" dirty="0"/>
              <a:t> ˄</a:t>
            </a:r>
            <a:r>
              <a:rPr lang="tr-TR" dirty="0" smtClean="0"/>
              <a:t> </a:t>
            </a:r>
            <a:r>
              <a:rPr lang="tr-TR" i="1" dirty="0"/>
              <a:t>¬</a:t>
            </a:r>
            <a:r>
              <a:rPr lang="tr-TR" i="1" dirty="0" smtClean="0"/>
              <a:t>q</a:t>
            </a:r>
            <a:endParaRPr lang="tr-TR" dirty="0" smtClean="0">
              <a:solidFill>
                <a:srgbClr val="C00000"/>
              </a:solidFill>
            </a:endParaRPr>
          </a:p>
        </p:txBody>
      </p:sp>
    </p:spTree>
    <p:extLst>
      <p:ext uri="{BB962C8B-B14F-4D97-AF65-F5344CB8AC3E}">
        <p14:creationId xmlns:p14="http://schemas.microsoft.com/office/powerpoint/2010/main" val="11775105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Yeni Mantıksal Denklikler Oluşturma</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smtClean="0">
                <a:solidFill>
                  <a:srgbClr val="C00000"/>
                </a:solidFill>
              </a:rPr>
              <a:t>Örnek:</a:t>
            </a:r>
          </a:p>
          <a:p>
            <a:pPr marL="0" indent="0" algn="just">
              <a:buNone/>
            </a:pPr>
            <a:r>
              <a:rPr lang="tr-TR" dirty="0"/>
              <a:t>¬ (</a:t>
            </a:r>
            <a:r>
              <a:rPr lang="tr-TR" i="1" dirty="0"/>
              <a:t>p</a:t>
            </a:r>
            <a:r>
              <a:rPr lang="tr-TR" dirty="0"/>
              <a:t> </a:t>
            </a:r>
            <a:r>
              <a:rPr lang="tr-TR" dirty="0" smtClean="0"/>
              <a:t>˅ (¬</a:t>
            </a:r>
            <a:r>
              <a:rPr lang="tr-TR" i="1" dirty="0" smtClean="0"/>
              <a:t>p</a:t>
            </a:r>
            <a:r>
              <a:rPr lang="tr-TR" dirty="0" smtClean="0"/>
              <a:t> ˄ </a:t>
            </a:r>
            <a:r>
              <a:rPr lang="tr-TR" i="1" dirty="0"/>
              <a:t>q)) </a:t>
            </a:r>
            <a:r>
              <a:rPr lang="tr-TR" dirty="0"/>
              <a:t>ve </a:t>
            </a:r>
            <a:r>
              <a:rPr lang="tr-TR" dirty="0" smtClean="0"/>
              <a:t>¬</a:t>
            </a:r>
            <a:r>
              <a:rPr lang="tr-TR" i="1" dirty="0" smtClean="0"/>
              <a:t>p</a:t>
            </a:r>
            <a:r>
              <a:rPr lang="tr-TR" dirty="0" smtClean="0"/>
              <a:t> </a:t>
            </a:r>
            <a:r>
              <a:rPr lang="tr-TR" dirty="0"/>
              <a:t>˄</a:t>
            </a:r>
            <a:r>
              <a:rPr lang="tr-TR" dirty="0" smtClean="0"/>
              <a:t> ¬</a:t>
            </a:r>
            <a:r>
              <a:rPr lang="tr-TR" i="1" dirty="0" smtClean="0"/>
              <a:t>q</a:t>
            </a:r>
            <a:r>
              <a:rPr lang="tr-TR" dirty="0" smtClean="0"/>
              <a:t> </a:t>
            </a:r>
            <a:r>
              <a:rPr lang="tr-TR" dirty="0"/>
              <a:t>ifadelerinin mantıksal olarak denk olduğunu bir dizi </a:t>
            </a:r>
            <a:r>
              <a:rPr lang="tr-TR" dirty="0" smtClean="0"/>
              <a:t>mantıksal denklik </a:t>
            </a:r>
            <a:r>
              <a:rPr lang="tr-TR" dirty="0"/>
              <a:t>geliştirerek gösterin.</a:t>
            </a:r>
          </a:p>
          <a:p>
            <a:pPr marL="0" indent="0" algn="just">
              <a:buNone/>
            </a:pPr>
            <a:r>
              <a:rPr lang="tr-TR" dirty="0" smtClean="0">
                <a:solidFill>
                  <a:srgbClr val="C00000"/>
                </a:solidFill>
              </a:rPr>
              <a:t>Çözüm:</a:t>
            </a:r>
          </a:p>
          <a:p>
            <a:pPr marL="0" indent="0" algn="just">
              <a:buNone/>
            </a:pPr>
            <a:r>
              <a:rPr lang="tr-TR" dirty="0" smtClean="0"/>
              <a:t>⌐(</a:t>
            </a:r>
            <a:r>
              <a:rPr lang="tr-TR" i="1" dirty="0" smtClean="0"/>
              <a:t>p </a:t>
            </a:r>
            <a:r>
              <a:rPr lang="tr-TR" dirty="0" smtClean="0"/>
              <a:t>˅ (</a:t>
            </a:r>
            <a:r>
              <a:rPr lang="tr-TR" dirty="0"/>
              <a:t>⌐ </a:t>
            </a:r>
            <a:r>
              <a:rPr lang="tr-TR" i="1" dirty="0" smtClean="0"/>
              <a:t>p </a:t>
            </a:r>
            <a:r>
              <a:rPr lang="tr-TR" dirty="0" smtClean="0"/>
              <a:t>˄ </a:t>
            </a:r>
            <a:r>
              <a:rPr lang="tr-TR" i="1" dirty="0" smtClean="0"/>
              <a:t>q</a:t>
            </a:r>
            <a:r>
              <a:rPr lang="tr-TR" dirty="0" smtClean="0"/>
              <a:t>)) ≡ ⌐</a:t>
            </a:r>
            <a:r>
              <a:rPr lang="tr-TR" i="1" dirty="0" smtClean="0"/>
              <a:t>p </a:t>
            </a:r>
            <a:r>
              <a:rPr lang="tr-TR" dirty="0" smtClean="0"/>
              <a:t>˄ ⌐(⌐</a:t>
            </a:r>
            <a:r>
              <a:rPr lang="tr-TR" i="1" dirty="0" smtClean="0"/>
              <a:t>p </a:t>
            </a:r>
            <a:r>
              <a:rPr lang="tr-TR" dirty="0" smtClean="0"/>
              <a:t>˄ </a:t>
            </a:r>
            <a:r>
              <a:rPr lang="tr-TR" i="1" dirty="0" smtClean="0"/>
              <a:t>q</a:t>
            </a:r>
            <a:r>
              <a:rPr lang="tr-TR" dirty="0" smtClean="0"/>
              <a:t>)   </a:t>
            </a:r>
            <a:r>
              <a:rPr lang="tr-TR" dirty="0" smtClean="0">
                <a:solidFill>
                  <a:srgbClr val="C00000"/>
                </a:solidFill>
              </a:rPr>
              <a:t>İkinci De Morgan kuralını kullanarak</a:t>
            </a:r>
          </a:p>
          <a:p>
            <a:pPr marL="0" indent="0" algn="just">
              <a:buNone/>
            </a:pPr>
            <a:r>
              <a:rPr lang="tr-TR" dirty="0" smtClean="0"/>
              <a:t>                          ≡ </a:t>
            </a:r>
            <a:r>
              <a:rPr lang="tr-TR" dirty="0"/>
              <a:t>⌐</a:t>
            </a:r>
            <a:r>
              <a:rPr lang="tr-TR" i="1" dirty="0"/>
              <a:t>p </a:t>
            </a:r>
            <a:r>
              <a:rPr lang="tr-TR" dirty="0" smtClean="0"/>
              <a:t>˄ [</a:t>
            </a:r>
            <a:r>
              <a:rPr lang="tr-TR" dirty="0"/>
              <a:t>⌐(⌐</a:t>
            </a:r>
            <a:r>
              <a:rPr lang="tr-TR" i="1" dirty="0" smtClean="0"/>
              <a:t>p</a:t>
            </a:r>
            <a:r>
              <a:rPr lang="tr-TR" dirty="0" smtClean="0"/>
              <a:t>) ˅ ⌐</a:t>
            </a:r>
            <a:r>
              <a:rPr lang="tr-TR" i="1" dirty="0" smtClean="0"/>
              <a:t>q</a:t>
            </a:r>
            <a:r>
              <a:rPr lang="tr-TR" dirty="0" smtClean="0"/>
              <a:t>] </a:t>
            </a:r>
            <a:r>
              <a:rPr lang="tr-TR" dirty="0" smtClean="0">
                <a:solidFill>
                  <a:srgbClr val="C00000"/>
                </a:solidFill>
              </a:rPr>
              <a:t>Birinci De Morgan kuralını kullanarak</a:t>
            </a:r>
          </a:p>
          <a:p>
            <a:pPr marL="0" indent="0" algn="just">
              <a:buNone/>
            </a:pPr>
            <a:r>
              <a:rPr lang="tr-TR" dirty="0"/>
              <a:t>    				 </a:t>
            </a:r>
            <a:r>
              <a:rPr lang="tr-TR" dirty="0" smtClean="0"/>
              <a:t>   ≡ </a:t>
            </a:r>
            <a:r>
              <a:rPr lang="tr-TR" dirty="0"/>
              <a:t>⌐</a:t>
            </a:r>
            <a:r>
              <a:rPr lang="tr-TR" i="1" dirty="0"/>
              <a:t>p </a:t>
            </a:r>
            <a:r>
              <a:rPr lang="tr-TR" dirty="0"/>
              <a:t>˄ </a:t>
            </a:r>
            <a:r>
              <a:rPr lang="tr-TR" dirty="0" smtClean="0"/>
              <a:t>[</a:t>
            </a:r>
            <a:r>
              <a:rPr lang="tr-TR" i="1" dirty="0" smtClean="0"/>
              <a:t>p </a:t>
            </a:r>
            <a:r>
              <a:rPr lang="tr-TR" dirty="0" smtClean="0"/>
              <a:t>˅ </a:t>
            </a:r>
            <a:r>
              <a:rPr lang="tr-TR" dirty="0"/>
              <a:t>⌐</a:t>
            </a:r>
            <a:r>
              <a:rPr lang="tr-TR" i="1" dirty="0"/>
              <a:t>q</a:t>
            </a:r>
            <a:r>
              <a:rPr lang="tr-TR" dirty="0" smtClean="0"/>
              <a:t>] </a:t>
            </a:r>
            <a:r>
              <a:rPr lang="tr-TR" dirty="0" smtClean="0">
                <a:solidFill>
                  <a:srgbClr val="C00000"/>
                </a:solidFill>
              </a:rPr>
              <a:t>çift olumsuzluk kuralını kullanarak</a:t>
            </a:r>
          </a:p>
          <a:p>
            <a:pPr marL="0" indent="0">
              <a:buNone/>
            </a:pPr>
            <a:r>
              <a:rPr lang="tr-TR" dirty="0" smtClean="0"/>
              <a:t>				    ≡ (⌐</a:t>
            </a:r>
            <a:r>
              <a:rPr lang="tr-TR" i="1" dirty="0"/>
              <a:t>p </a:t>
            </a:r>
            <a:r>
              <a:rPr lang="tr-TR" dirty="0"/>
              <a:t>˄ </a:t>
            </a:r>
            <a:r>
              <a:rPr lang="tr-TR" i="1" dirty="0" smtClean="0"/>
              <a:t>p) </a:t>
            </a:r>
            <a:r>
              <a:rPr lang="tr-TR" dirty="0" smtClean="0"/>
              <a:t>˅ (</a:t>
            </a:r>
            <a:r>
              <a:rPr lang="tr-TR" dirty="0"/>
              <a:t>⌐</a:t>
            </a:r>
            <a:r>
              <a:rPr lang="tr-TR" i="1" dirty="0"/>
              <a:t>p </a:t>
            </a:r>
            <a:r>
              <a:rPr lang="tr-TR" dirty="0"/>
              <a:t>˄ </a:t>
            </a:r>
            <a:r>
              <a:rPr lang="tr-TR" dirty="0" smtClean="0"/>
              <a:t>⌐</a:t>
            </a:r>
            <a:r>
              <a:rPr lang="tr-TR" i="1" dirty="0"/>
              <a:t>q</a:t>
            </a:r>
            <a:r>
              <a:rPr lang="tr-TR" dirty="0" smtClean="0"/>
              <a:t>) </a:t>
            </a:r>
            <a:r>
              <a:rPr lang="tr-TR" dirty="0" smtClean="0">
                <a:solidFill>
                  <a:srgbClr val="C00000"/>
                </a:solidFill>
              </a:rPr>
              <a:t>İkinci </a:t>
            </a:r>
            <a:r>
              <a:rPr lang="tr-TR" dirty="0">
                <a:solidFill>
                  <a:srgbClr val="C00000"/>
                </a:solidFill>
              </a:rPr>
              <a:t>d</a:t>
            </a:r>
            <a:r>
              <a:rPr lang="tr-TR" dirty="0" smtClean="0">
                <a:solidFill>
                  <a:srgbClr val="C00000"/>
                </a:solidFill>
              </a:rPr>
              <a:t>ağıtım kuralını kullanarak</a:t>
            </a:r>
          </a:p>
        </p:txBody>
      </p:sp>
    </p:spTree>
    <p:extLst>
      <p:ext uri="{BB962C8B-B14F-4D97-AF65-F5344CB8AC3E}">
        <p14:creationId xmlns:p14="http://schemas.microsoft.com/office/powerpoint/2010/main" val="22677621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Yeni Mantıksal Denklikler Oluşturma</a:t>
            </a:r>
            <a:endParaRPr lang="tr-TR" dirty="0">
              <a:solidFill>
                <a:srgbClr val="002060"/>
              </a:solidFill>
            </a:endParaRPr>
          </a:p>
        </p:txBody>
      </p:sp>
      <p:sp>
        <p:nvSpPr>
          <p:cNvPr id="3" name="İçerik Yer Tutucusu 2"/>
          <p:cNvSpPr>
            <a:spLocks noGrp="1"/>
          </p:cNvSpPr>
          <p:nvPr>
            <p:ph idx="1"/>
          </p:nvPr>
        </p:nvSpPr>
        <p:spPr>
          <a:xfrm>
            <a:off x="1484309" y="1900237"/>
            <a:ext cx="10018714" cy="3829050"/>
          </a:xfrm>
        </p:spPr>
        <p:txBody>
          <a:bodyPr>
            <a:normAutofit/>
          </a:bodyPr>
          <a:lstStyle/>
          <a:p>
            <a:pPr marL="0" indent="0" algn="just">
              <a:buNone/>
            </a:pPr>
            <a:r>
              <a:rPr lang="tr-TR" dirty="0" smtClean="0">
                <a:solidFill>
                  <a:srgbClr val="C00000"/>
                </a:solidFill>
              </a:rPr>
              <a:t>Çözümün devamı:</a:t>
            </a:r>
          </a:p>
          <a:p>
            <a:pPr marL="0" indent="0" algn="just">
              <a:buNone/>
            </a:pPr>
            <a:r>
              <a:rPr lang="tr-TR" dirty="0" smtClean="0"/>
              <a:t>       ≡ </a:t>
            </a:r>
            <a:r>
              <a:rPr lang="tr-TR" b="1" dirty="0" smtClean="0"/>
              <a:t>Y</a:t>
            </a:r>
            <a:r>
              <a:rPr lang="tr-TR" dirty="0" smtClean="0">
                <a:solidFill>
                  <a:srgbClr val="C00000"/>
                </a:solidFill>
              </a:rPr>
              <a:t> </a:t>
            </a:r>
            <a:r>
              <a:rPr lang="tr-TR" dirty="0"/>
              <a:t>˅ (⌐</a:t>
            </a:r>
            <a:r>
              <a:rPr lang="tr-TR" i="1" dirty="0"/>
              <a:t>p </a:t>
            </a:r>
            <a:r>
              <a:rPr lang="tr-TR" dirty="0"/>
              <a:t>˄ ⌐</a:t>
            </a:r>
            <a:r>
              <a:rPr lang="tr-TR" i="1" dirty="0"/>
              <a:t>q</a:t>
            </a:r>
            <a:r>
              <a:rPr lang="tr-TR" dirty="0" smtClean="0"/>
              <a:t>) </a:t>
            </a:r>
            <a:r>
              <a:rPr lang="tr-TR" dirty="0" smtClean="0">
                <a:solidFill>
                  <a:srgbClr val="C00000"/>
                </a:solidFill>
              </a:rPr>
              <a:t> ⌐</a:t>
            </a:r>
            <a:r>
              <a:rPr lang="tr-TR" i="1" dirty="0">
                <a:solidFill>
                  <a:srgbClr val="C00000"/>
                </a:solidFill>
              </a:rPr>
              <a:t>p </a:t>
            </a:r>
            <a:r>
              <a:rPr lang="tr-TR" dirty="0">
                <a:solidFill>
                  <a:srgbClr val="C00000"/>
                </a:solidFill>
              </a:rPr>
              <a:t>˄ </a:t>
            </a:r>
            <a:r>
              <a:rPr lang="tr-TR" i="1" dirty="0" smtClean="0">
                <a:solidFill>
                  <a:srgbClr val="C00000"/>
                </a:solidFill>
              </a:rPr>
              <a:t>p </a:t>
            </a:r>
            <a:r>
              <a:rPr lang="tr-TR" dirty="0" smtClean="0">
                <a:solidFill>
                  <a:srgbClr val="C00000"/>
                </a:solidFill>
              </a:rPr>
              <a:t>≡ Y olduğu için</a:t>
            </a:r>
          </a:p>
          <a:p>
            <a:pPr marL="0" indent="0" algn="just">
              <a:buNone/>
            </a:pPr>
            <a:r>
              <a:rPr lang="tr-TR" dirty="0" smtClean="0"/>
              <a:t>       ≡ (⌐</a:t>
            </a:r>
            <a:r>
              <a:rPr lang="tr-TR" i="1" dirty="0"/>
              <a:t>p </a:t>
            </a:r>
            <a:r>
              <a:rPr lang="tr-TR" dirty="0"/>
              <a:t>˄ ⌐</a:t>
            </a:r>
            <a:r>
              <a:rPr lang="tr-TR" i="1" dirty="0" smtClean="0"/>
              <a:t>q) </a:t>
            </a:r>
            <a:r>
              <a:rPr lang="tr-TR" dirty="0" smtClean="0"/>
              <a:t>˅ </a:t>
            </a:r>
            <a:r>
              <a:rPr lang="tr-TR" b="1" dirty="0" smtClean="0"/>
              <a:t>Y </a:t>
            </a:r>
            <a:r>
              <a:rPr lang="tr-TR" dirty="0" smtClean="0">
                <a:solidFill>
                  <a:srgbClr val="C00000"/>
                </a:solidFill>
              </a:rPr>
              <a:t>ayırma için birleştirici değiştirilebilme kuralına göre</a:t>
            </a:r>
          </a:p>
          <a:p>
            <a:pPr marL="0" indent="0" algn="just">
              <a:buNone/>
            </a:pPr>
            <a:r>
              <a:rPr lang="tr-TR" dirty="0" smtClean="0"/>
              <a:t>       ≡ ⌐</a:t>
            </a:r>
            <a:r>
              <a:rPr lang="tr-TR" i="1" dirty="0"/>
              <a:t>p </a:t>
            </a:r>
            <a:r>
              <a:rPr lang="tr-TR" dirty="0"/>
              <a:t>˄ ⌐</a:t>
            </a:r>
            <a:r>
              <a:rPr lang="tr-TR" i="1" dirty="0" smtClean="0"/>
              <a:t>q </a:t>
            </a:r>
            <a:r>
              <a:rPr lang="tr-TR" dirty="0" smtClean="0">
                <a:solidFill>
                  <a:srgbClr val="C00000"/>
                </a:solidFill>
              </a:rPr>
              <a:t>Y için özdeşlik kuralına göre</a:t>
            </a:r>
          </a:p>
          <a:p>
            <a:pPr marL="0" indent="0" algn="just">
              <a:buNone/>
            </a:pPr>
            <a:r>
              <a:rPr lang="tr-TR" dirty="0"/>
              <a:t>Sonuçta, </a:t>
            </a:r>
            <a:r>
              <a:rPr lang="tr-TR" dirty="0" smtClean="0"/>
              <a:t>¬(</a:t>
            </a:r>
            <a:r>
              <a:rPr lang="tr-TR" i="1" dirty="0"/>
              <a:t>p</a:t>
            </a:r>
            <a:r>
              <a:rPr lang="tr-TR" dirty="0"/>
              <a:t> ˅</a:t>
            </a:r>
            <a:r>
              <a:rPr lang="tr-TR" dirty="0" smtClean="0"/>
              <a:t> (¬</a:t>
            </a:r>
            <a:r>
              <a:rPr lang="tr-TR" i="1" dirty="0" smtClean="0"/>
              <a:t>p</a:t>
            </a:r>
            <a:r>
              <a:rPr lang="tr-TR" dirty="0" smtClean="0"/>
              <a:t> </a:t>
            </a:r>
            <a:r>
              <a:rPr lang="tr-TR" dirty="0"/>
              <a:t>˄</a:t>
            </a:r>
            <a:r>
              <a:rPr lang="tr-TR" dirty="0" smtClean="0"/>
              <a:t> </a:t>
            </a:r>
            <a:r>
              <a:rPr lang="tr-TR" i="1" dirty="0"/>
              <a:t>q))</a:t>
            </a:r>
            <a:r>
              <a:rPr lang="tr-TR" dirty="0"/>
              <a:t> ve </a:t>
            </a:r>
            <a:r>
              <a:rPr lang="tr-TR" dirty="0" smtClean="0"/>
              <a:t>¬</a:t>
            </a:r>
            <a:r>
              <a:rPr lang="tr-TR" i="1" dirty="0" smtClean="0"/>
              <a:t>p</a:t>
            </a:r>
            <a:r>
              <a:rPr lang="tr-TR" dirty="0" smtClean="0"/>
              <a:t> </a:t>
            </a:r>
            <a:r>
              <a:rPr lang="tr-TR" dirty="0"/>
              <a:t>˄</a:t>
            </a:r>
            <a:r>
              <a:rPr lang="tr-TR" dirty="0" smtClean="0"/>
              <a:t> </a:t>
            </a:r>
            <a:r>
              <a:rPr lang="tr-TR" dirty="0"/>
              <a:t>¬</a:t>
            </a:r>
            <a:r>
              <a:rPr lang="tr-TR" i="1" dirty="0"/>
              <a:t>q</a:t>
            </a:r>
            <a:r>
              <a:rPr lang="tr-TR" dirty="0"/>
              <a:t> mantıksal olarak denktir.</a:t>
            </a:r>
            <a:endParaRPr lang="tr-TR" dirty="0" smtClean="0">
              <a:solidFill>
                <a:srgbClr val="C00000"/>
              </a:solidFill>
            </a:endParaRPr>
          </a:p>
        </p:txBody>
      </p:sp>
    </p:spTree>
    <p:extLst>
      <p:ext uri="{BB962C8B-B14F-4D97-AF65-F5344CB8AC3E}">
        <p14:creationId xmlns:p14="http://schemas.microsoft.com/office/powerpoint/2010/main" val="10287240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Önerme Sağlanabilirliği</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a:t>Bir bileşik önerme eğer onu oluşturan değişkenlerin doğruluk değerleri sonucu doğra yapabi­lecek şekilde atanabiliyorsa </a:t>
            </a:r>
            <a:r>
              <a:rPr lang="tr-TR" b="1" dirty="0"/>
              <a:t>sağlanabilirdir (yeterlidir). </a:t>
            </a:r>
            <a:endParaRPr lang="tr-TR" b="1" dirty="0" smtClean="0"/>
          </a:p>
          <a:p>
            <a:pPr marL="0" indent="0" algn="just">
              <a:buNone/>
            </a:pPr>
            <a:r>
              <a:rPr lang="tr-TR" dirty="0" smtClean="0"/>
              <a:t>Bu </a:t>
            </a:r>
            <a:r>
              <a:rPr lang="tr-TR" dirty="0"/>
              <a:t>şekilde bir atama yapılamadığı durumda, yani, önermeyi oluşturan değişkenlerin doğruluk değerleri tüm atama değerleri için sonucu yanlış olarak buluyorsa, bileşik önerme </a:t>
            </a:r>
            <a:r>
              <a:rPr lang="tr-TR" b="1" dirty="0"/>
              <a:t>sağlanamazdır (yetersizdir).</a:t>
            </a:r>
            <a:endParaRPr lang="tr-TR" dirty="0"/>
          </a:p>
          <a:p>
            <a:pPr marL="0" indent="0" algn="just">
              <a:buNone/>
            </a:pPr>
            <a:endParaRPr lang="tr-TR" dirty="0" smtClean="0"/>
          </a:p>
        </p:txBody>
      </p:sp>
      <p:sp>
        <p:nvSpPr>
          <p:cNvPr id="4" name="Dikdörtgen 3"/>
          <p:cNvSpPr/>
          <p:nvPr/>
        </p:nvSpPr>
        <p:spPr>
          <a:xfrm>
            <a:off x="5936341" y="3244334"/>
            <a:ext cx="319318" cy="369332"/>
          </a:xfrm>
          <a:prstGeom prst="rect">
            <a:avLst/>
          </a:prstGeom>
        </p:spPr>
        <p:txBody>
          <a:bodyPr wrap="none">
            <a:spAutoFit/>
          </a:bodyPr>
          <a:lstStyle/>
          <a:p>
            <a:r>
              <a:rPr lang="tr-TR" dirty="0"/>
              <a:t>≡</a:t>
            </a:r>
          </a:p>
        </p:txBody>
      </p:sp>
    </p:spTree>
    <p:extLst>
      <p:ext uri="{BB962C8B-B14F-4D97-AF65-F5344CB8AC3E}">
        <p14:creationId xmlns:p14="http://schemas.microsoft.com/office/powerpoint/2010/main" val="7275077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Yeni Mantıksal Denklikler Oluşturma</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smtClean="0">
                <a:solidFill>
                  <a:srgbClr val="C00000"/>
                </a:solidFill>
              </a:rPr>
              <a:t>Örnek:</a:t>
            </a:r>
          </a:p>
          <a:p>
            <a:pPr marL="0" indent="0" algn="just">
              <a:buNone/>
            </a:pPr>
            <a:r>
              <a:rPr lang="tr-TR" i="1" dirty="0"/>
              <a:t>(p</a:t>
            </a:r>
            <a:r>
              <a:rPr lang="tr-TR" dirty="0"/>
              <a:t> </a:t>
            </a:r>
            <a:r>
              <a:rPr lang="tr-TR" dirty="0" smtClean="0"/>
              <a:t>˅ </a:t>
            </a:r>
            <a:r>
              <a:rPr lang="tr-TR" dirty="0"/>
              <a:t>¬</a:t>
            </a:r>
            <a:r>
              <a:rPr lang="tr-TR" i="1" dirty="0"/>
              <a:t>q)</a:t>
            </a:r>
            <a:r>
              <a:rPr lang="tr-TR" dirty="0"/>
              <a:t> </a:t>
            </a:r>
            <a:r>
              <a:rPr lang="tr-TR" dirty="0" smtClean="0"/>
              <a:t>˄ </a:t>
            </a:r>
            <a:r>
              <a:rPr lang="tr-TR" dirty="0"/>
              <a:t>(</a:t>
            </a:r>
            <a:r>
              <a:rPr lang="tr-TR" i="1" dirty="0"/>
              <a:t>q</a:t>
            </a:r>
            <a:r>
              <a:rPr lang="tr-TR" dirty="0"/>
              <a:t> ˅</a:t>
            </a:r>
            <a:r>
              <a:rPr lang="tr-TR" dirty="0" smtClean="0"/>
              <a:t> </a:t>
            </a:r>
            <a:r>
              <a:rPr lang="tr-TR" dirty="0"/>
              <a:t>¬ </a:t>
            </a:r>
            <a:r>
              <a:rPr lang="tr-TR" i="1" dirty="0"/>
              <a:t>r</a:t>
            </a:r>
            <a:r>
              <a:rPr lang="tr-TR" dirty="0"/>
              <a:t>) ˄</a:t>
            </a:r>
            <a:r>
              <a:rPr lang="tr-TR" dirty="0" smtClean="0"/>
              <a:t>  </a:t>
            </a:r>
            <a:r>
              <a:rPr lang="tr-TR" dirty="0"/>
              <a:t>(</a:t>
            </a:r>
            <a:r>
              <a:rPr lang="tr-TR" i="1" dirty="0"/>
              <a:t>r </a:t>
            </a:r>
            <a:r>
              <a:rPr lang="tr-TR" dirty="0"/>
              <a:t>˅</a:t>
            </a:r>
            <a:r>
              <a:rPr lang="tr-TR" dirty="0" smtClean="0"/>
              <a:t> ¬p</a:t>
            </a:r>
            <a:r>
              <a:rPr lang="tr-TR" dirty="0"/>
              <a:t>), (</a:t>
            </a:r>
            <a:r>
              <a:rPr lang="tr-TR" i="1" dirty="0"/>
              <a:t>p</a:t>
            </a:r>
            <a:r>
              <a:rPr lang="tr-TR" dirty="0"/>
              <a:t> ˅</a:t>
            </a:r>
            <a:r>
              <a:rPr lang="tr-TR" dirty="0" smtClean="0"/>
              <a:t> </a:t>
            </a:r>
            <a:r>
              <a:rPr lang="tr-TR" i="1" dirty="0"/>
              <a:t>q</a:t>
            </a:r>
            <a:r>
              <a:rPr lang="tr-TR" dirty="0"/>
              <a:t> ˅</a:t>
            </a:r>
            <a:r>
              <a:rPr lang="tr-TR" dirty="0" smtClean="0"/>
              <a:t> </a:t>
            </a:r>
            <a:r>
              <a:rPr lang="tr-TR" i="1" dirty="0"/>
              <a:t>r)</a:t>
            </a:r>
            <a:r>
              <a:rPr lang="tr-TR" dirty="0"/>
              <a:t> ˄</a:t>
            </a:r>
            <a:r>
              <a:rPr lang="tr-TR" dirty="0" smtClean="0"/>
              <a:t> (¬</a:t>
            </a:r>
            <a:r>
              <a:rPr lang="tr-TR" i="1" dirty="0" smtClean="0"/>
              <a:t>p</a:t>
            </a:r>
            <a:r>
              <a:rPr lang="tr-TR" dirty="0" smtClean="0"/>
              <a:t> </a:t>
            </a:r>
            <a:r>
              <a:rPr lang="tr-TR" dirty="0"/>
              <a:t>˅</a:t>
            </a:r>
            <a:r>
              <a:rPr lang="tr-TR" dirty="0" smtClean="0"/>
              <a:t> </a:t>
            </a:r>
            <a:r>
              <a:rPr lang="tr-TR" i="1" dirty="0" smtClean="0"/>
              <a:t>¬q</a:t>
            </a:r>
            <a:r>
              <a:rPr lang="tr-TR" cap="small" dirty="0" smtClean="0"/>
              <a:t> </a:t>
            </a:r>
            <a:r>
              <a:rPr lang="tr-TR" dirty="0"/>
              <a:t>˅</a:t>
            </a:r>
            <a:r>
              <a:rPr lang="tr-TR" cap="small" dirty="0" smtClean="0"/>
              <a:t> ¬</a:t>
            </a:r>
            <a:r>
              <a:rPr lang="tr-TR" i="1" dirty="0" smtClean="0"/>
              <a:t>r</a:t>
            </a:r>
            <a:r>
              <a:rPr lang="tr-TR" cap="small" dirty="0"/>
              <a:t>),</a:t>
            </a:r>
            <a:r>
              <a:rPr lang="tr-TR" dirty="0"/>
              <a:t> ve (</a:t>
            </a:r>
            <a:r>
              <a:rPr lang="tr-TR" i="1" dirty="0"/>
              <a:t>p</a:t>
            </a:r>
            <a:r>
              <a:rPr lang="tr-TR" dirty="0"/>
              <a:t> ˅</a:t>
            </a:r>
            <a:r>
              <a:rPr lang="tr-TR" dirty="0" smtClean="0"/>
              <a:t> ¬</a:t>
            </a:r>
            <a:r>
              <a:rPr lang="tr-TR" i="1" dirty="0" smtClean="0"/>
              <a:t>q</a:t>
            </a:r>
            <a:r>
              <a:rPr lang="tr-TR" dirty="0"/>
              <a:t>) ˄</a:t>
            </a:r>
            <a:r>
              <a:rPr lang="tr-TR" dirty="0" smtClean="0"/>
              <a:t> </a:t>
            </a:r>
            <a:r>
              <a:rPr lang="tr-TR" dirty="0"/>
              <a:t>(</a:t>
            </a:r>
            <a:r>
              <a:rPr lang="tr-TR" i="1" dirty="0"/>
              <a:t>r</a:t>
            </a:r>
            <a:r>
              <a:rPr lang="tr-TR" dirty="0"/>
              <a:t> </a:t>
            </a:r>
            <a:r>
              <a:rPr lang="tr-TR" dirty="0" smtClean="0"/>
              <a:t>˅</a:t>
            </a:r>
            <a:r>
              <a:rPr lang="tr-TR" dirty="0"/>
              <a:t> </a:t>
            </a:r>
            <a:r>
              <a:rPr lang="tr-TR" i="1" dirty="0" smtClean="0"/>
              <a:t>¬</a:t>
            </a:r>
            <a:r>
              <a:rPr lang="tr-TR" i="1" dirty="0"/>
              <a:t>p) </a:t>
            </a:r>
            <a:r>
              <a:rPr lang="tr-TR" dirty="0"/>
              <a:t>˄</a:t>
            </a:r>
            <a:r>
              <a:rPr lang="tr-TR" dirty="0" smtClean="0"/>
              <a:t> </a:t>
            </a:r>
            <a:r>
              <a:rPr lang="tr-TR" dirty="0"/>
              <a:t>(</a:t>
            </a:r>
            <a:r>
              <a:rPr lang="tr-TR" i="1" dirty="0"/>
              <a:t>r</a:t>
            </a:r>
            <a:r>
              <a:rPr lang="tr-TR" dirty="0"/>
              <a:t> ˅</a:t>
            </a:r>
            <a:r>
              <a:rPr lang="tr-TR" dirty="0" smtClean="0"/>
              <a:t> ¬</a:t>
            </a:r>
            <a:r>
              <a:rPr lang="tr-TR" i="1" dirty="0" smtClean="0"/>
              <a:t>p</a:t>
            </a:r>
            <a:r>
              <a:rPr lang="tr-TR" dirty="0"/>
              <a:t>) ˄</a:t>
            </a:r>
            <a:r>
              <a:rPr lang="tr-TR" i="1" dirty="0" smtClean="0"/>
              <a:t> </a:t>
            </a:r>
            <a:r>
              <a:rPr lang="tr-TR" dirty="0"/>
              <a:t>(</a:t>
            </a:r>
            <a:r>
              <a:rPr lang="tr-TR" i="1" dirty="0"/>
              <a:t>p </a:t>
            </a:r>
            <a:r>
              <a:rPr lang="tr-TR" dirty="0"/>
              <a:t>˅</a:t>
            </a:r>
            <a:r>
              <a:rPr lang="tr-TR" i="1" dirty="0" smtClean="0"/>
              <a:t> </a:t>
            </a:r>
            <a:r>
              <a:rPr lang="tr-TR" i="1" dirty="0"/>
              <a:t>q </a:t>
            </a:r>
            <a:r>
              <a:rPr lang="tr-TR" dirty="0"/>
              <a:t>˅</a:t>
            </a:r>
            <a:r>
              <a:rPr lang="tr-TR" i="1" dirty="0" smtClean="0"/>
              <a:t> </a:t>
            </a:r>
            <a:r>
              <a:rPr lang="tr-TR" i="1" dirty="0"/>
              <a:t>r</a:t>
            </a:r>
            <a:r>
              <a:rPr lang="tr-TR" dirty="0"/>
              <a:t>)</a:t>
            </a:r>
            <a:r>
              <a:rPr lang="tr-TR" i="1" dirty="0"/>
              <a:t> </a:t>
            </a:r>
            <a:r>
              <a:rPr lang="tr-TR" dirty="0"/>
              <a:t>˄</a:t>
            </a:r>
            <a:r>
              <a:rPr lang="tr-TR" i="1" dirty="0" smtClean="0"/>
              <a:t> </a:t>
            </a:r>
            <a:r>
              <a:rPr lang="tr-TR" dirty="0"/>
              <a:t>(¬</a:t>
            </a:r>
            <a:r>
              <a:rPr lang="tr-TR" i="1" dirty="0"/>
              <a:t>p</a:t>
            </a:r>
            <a:r>
              <a:rPr lang="tr-TR" dirty="0"/>
              <a:t> ˅ </a:t>
            </a:r>
            <a:r>
              <a:rPr lang="tr-TR" dirty="0" smtClean="0"/>
              <a:t>¬</a:t>
            </a:r>
            <a:r>
              <a:rPr lang="tr-TR" i="1" dirty="0" smtClean="0"/>
              <a:t>q</a:t>
            </a:r>
            <a:r>
              <a:rPr lang="tr-TR" dirty="0" smtClean="0"/>
              <a:t> </a:t>
            </a:r>
            <a:r>
              <a:rPr lang="tr-TR" dirty="0"/>
              <a:t>˅</a:t>
            </a:r>
            <a:r>
              <a:rPr lang="tr-TR" dirty="0" smtClean="0"/>
              <a:t> </a:t>
            </a:r>
            <a:r>
              <a:rPr lang="tr-TR" dirty="0"/>
              <a:t>¬</a:t>
            </a:r>
            <a:r>
              <a:rPr lang="tr-TR" i="1" dirty="0"/>
              <a:t>r</a:t>
            </a:r>
            <a:r>
              <a:rPr lang="tr-TR" dirty="0"/>
              <a:t>) bileşik önermelerinin her birinin sağlanabilir olup olmadıklarım </a:t>
            </a:r>
            <a:r>
              <a:rPr lang="tr-TR" dirty="0" smtClean="0"/>
              <a:t>belirleyiniz.</a:t>
            </a:r>
          </a:p>
          <a:p>
            <a:pPr marL="0" indent="0" algn="just">
              <a:buNone/>
            </a:pPr>
            <a:r>
              <a:rPr lang="tr-TR" dirty="0" smtClean="0">
                <a:solidFill>
                  <a:srgbClr val="C00000"/>
                </a:solidFill>
              </a:rPr>
              <a:t>Çözüm:</a:t>
            </a:r>
          </a:p>
          <a:p>
            <a:pPr marL="0" indent="0" algn="just">
              <a:buNone/>
            </a:pPr>
            <a:r>
              <a:rPr lang="tr-TR" dirty="0" smtClean="0"/>
              <a:t>(</a:t>
            </a:r>
            <a:r>
              <a:rPr lang="tr-TR" i="1" dirty="0" smtClean="0"/>
              <a:t>p</a:t>
            </a:r>
            <a:r>
              <a:rPr lang="tr-TR" dirty="0"/>
              <a:t> </a:t>
            </a:r>
            <a:r>
              <a:rPr lang="tr-TR" dirty="0" smtClean="0"/>
              <a:t>˅ ¬</a:t>
            </a:r>
            <a:r>
              <a:rPr lang="tr-TR" i="1" dirty="0"/>
              <a:t>q</a:t>
            </a:r>
            <a:r>
              <a:rPr lang="tr-TR" dirty="0"/>
              <a:t>) ˄</a:t>
            </a:r>
            <a:r>
              <a:rPr lang="tr-TR" i="1" dirty="0" smtClean="0"/>
              <a:t> </a:t>
            </a:r>
            <a:r>
              <a:rPr lang="tr-TR" dirty="0"/>
              <a:t>(</a:t>
            </a:r>
            <a:r>
              <a:rPr lang="tr-TR" i="1" dirty="0"/>
              <a:t>q</a:t>
            </a:r>
            <a:r>
              <a:rPr lang="tr-TR" dirty="0"/>
              <a:t> ˅</a:t>
            </a:r>
            <a:r>
              <a:rPr lang="tr-TR" dirty="0" smtClean="0"/>
              <a:t> ¬</a:t>
            </a:r>
            <a:r>
              <a:rPr lang="tr-TR" i="1" dirty="0" smtClean="0"/>
              <a:t>r</a:t>
            </a:r>
            <a:r>
              <a:rPr lang="tr-TR" dirty="0"/>
              <a:t>) ˄</a:t>
            </a:r>
            <a:r>
              <a:rPr lang="tr-TR" dirty="0" smtClean="0"/>
              <a:t> </a:t>
            </a:r>
            <a:r>
              <a:rPr lang="tr-TR" dirty="0"/>
              <a:t>(</a:t>
            </a:r>
            <a:r>
              <a:rPr lang="tr-TR" i="1" dirty="0"/>
              <a:t>r</a:t>
            </a:r>
            <a:r>
              <a:rPr lang="tr-TR" dirty="0"/>
              <a:t> </a:t>
            </a:r>
            <a:r>
              <a:rPr lang="tr-TR" dirty="0" smtClean="0"/>
              <a:t>˅</a:t>
            </a:r>
            <a:r>
              <a:rPr lang="tr-TR" dirty="0"/>
              <a:t> </a:t>
            </a:r>
            <a:r>
              <a:rPr lang="tr-TR" dirty="0" smtClean="0"/>
              <a:t>¬</a:t>
            </a:r>
            <a:r>
              <a:rPr lang="tr-TR" i="1" dirty="0" smtClean="0"/>
              <a:t>p</a:t>
            </a:r>
            <a:r>
              <a:rPr lang="tr-TR" dirty="0"/>
              <a:t>) bileşik önermesinin </a:t>
            </a:r>
            <a:r>
              <a:rPr lang="tr-TR" i="1" dirty="0"/>
              <a:t>p, q ve r</a:t>
            </a:r>
            <a:r>
              <a:rPr lang="tr-TR" dirty="0"/>
              <a:t> aynı değerlere sahip oldukları zaman doğru </a:t>
            </a:r>
            <a:r>
              <a:rPr lang="tr-TR" dirty="0" smtClean="0"/>
              <a:t>olacaktır. Bu </a:t>
            </a:r>
            <a:r>
              <a:rPr lang="tr-TR" dirty="0"/>
              <a:t>nedenle, önermeyi doğru yapan </a:t>
            </a:r>
            <a:r>
              <a:rPr lang="tr-TR" i="1" dirty="0"/>
              <a:t>p</a:t>
            </a:r>
            <a:r>
              <a:rPr lang="tr-TR" dirty="0"/>
              <a:t>, </a:t>
            </a:r>
            <a:r>
              <a:rPr lang="tr-TR" i="1" dirty="0"/>
              <a:t>q</a:t>
            </a:r>
            <a:r>
              <a:rPr lang="tr-TR" dirty="0"/>
              <a:t> ve </a:t>
            </a:r>
            <a:r>
              <a:rPr lang="tr-TR" i="1" dirty="0"/>
              <a:t>r</a:t>
            </a:r>
            <a:r>
              <a:rPr lang="tr-TR" dirty="0"/>
              <a:t>’nin en azından bir atama kombinasyonu bulunacağından önerme yeterli olacaktır.</a:t>
            </a:r>
            <a:endParaRPr lang="tr-TR" dirty="0" smtClean="0">
              <a:solidFill>
                <a:srgbClr val="C00000"/>
              </a:solidFill>
            </a:endParaRPr>
          </a:p>
        </p:txBody>
      </p:sp>
    </p:spTree>
    <p:extLst>
      <p:ext uri="{BB962C8B-B14F-4D97-AF65-F5344CB8AC3E}">
        <p14:creationId xmlns:p14="http://schemas.microsoft.com/office/powerpoint/2010/main" val="16928005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Yeni Mantıksal Denklikler Oluşturma</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smtClean="0">
                <a:solidFill>
                  <a:srgbClr val="C00000"/>
                </a:solidFill>
              </a:rPr>
              <a:t>Çözümün devamı:</a:t>
            </a:r>
          </a:p>
          <a:p>
            <a:pPr marL="0" indent="0" algn="just">
              <a:buNone/>
            </a:pPr>
            <a:r>
              <a:rPr lang="tr-TR" dirty="0" smtClean="0"/>
              <a:t>Benzer </a:t>
            </a:r>
            <a:r>
              <a:rPr lang="tr-TR" dirty="0"/>
              <a:t>şekilde (</a:t>
            </a:r>
            <a:r>
              <a:rPr lang="tr-TR" i="1" dirty="0"/>
              <a:t>p</a:t>
            </a:r>
            <a:r>
              <a:rPr lang="tr-TR" dirty="0"/>
              <a:t> ˅</a:t>
            </a:r>
            <a:r>
              <a:rPr lang="tr-TR" dirty="0" smtClean="0"/>
              <a:t> </a:t>
            </a:r>
            <a:r>
              <a:rPr lang="tr-TR" i="1" dirty="0"/>
              <a:t>q</a:t>
            </a:r>
            <a:r>
              <a:rPr lang="tr-TR" dirty="0"/>
              <a:t> ˅</a:t>
            </a:r>
            <a:r>
              <a:rPr lang="tr-TR" dirty="0" smtClean="0"/>
              <a:t> </a:t>
            </a:r>
            <a:r>
              <a:rPr lang="tr-TR" i="1" dirty="0"/>
              <a:t>r</a:t>
            </a:r>
            <a:r>
              <a:rPr lang="tr-TR" dirty="0"/>
              <a:t>)</a:t>
            </a:r>
            <a:r>
              <a:rPr lang="tr-TR" i="1" dirty="0"/>
              <a:t> </a:t>
            </a:r>
            <a:r>
              <a:rPr lang="tr-TR" dirty="0"/>
              <a:t>˄</a:t>
            </a:r>
            <a:r>
              <a:rPr lang="tr-TR" i="1" dirty="0" smtClean="0"/>
              <a:t> </a:t>
            </a:r>
            <a:r>
              <a:rPr lang="tr-TR" dirty="0" smtClean="0"/>
              <a:t>(¬</a:t>
            </a:r>
            <a:r>
              <a:rPr lang="tr-TR" i="1" dirty="0" smtClean="0"/>
              <a:t>p</a:t>
            </a:r>
            <a:r>
              <a:rPr lang="tr-TR" dirty="0" smtClean="0"/>
              <a:t> </a:t>
            </a:r>
            <a:r>
              <a:rPr lang="tr-TR" dirty="0"/>
              <a:t>˅</a:t>
            </a:r>
            <a:r>
              <a:rPr lang="tr-TR" dirty="0" smtClean="0"/>
              <a:t> </a:t>
            </a:r>
            <a:r>
              <a:rPr lang="tr-TR" i="1" dirty="0" smtClean="0"/>
              <a:t>¬q</a:t>
            </a:r>
            <a:r>
              <a:rPr lang="tr-TR" dirty="0" smtClean="0"/>
              <a:t> </a:t>
            </a:r>
            <a:r>
              <a:rPr lang="tr-TR" dirty="0"/>
              <a:t>˅</a:t>
            </a:r>
            <a:r>
              <a:rPr lang="tr-TR" dirty="0" smtClean="0"/>
              <a:t> ¬</a:t>
            </a:r>
            <a:r>
              <a:rPr lang="tr-TR" i="1" dirty="0" smtClean="0"/>
              <a:t>r</a:t>
            </a:r>
            <a:r>
              <a:rPr lang="tr-TR" dirty="0"/>
              <a:t>) bileşik önermesinin </a:t>
            </a:r>
            <a:r>
              <a:rPr lang="tr-TR" i="1" dirty="0"/>
              <a:t>p</a:t>
            </a:r>
            <a:r>
              <a:rPr lang="tr-TR" dirty="0"/>
              <a:t>, </a:t>
            </a:r>
            <a:r>
              <a:rPr lang="tr-TR" i="1" dirty="0"/>
              <a:t>q</a:t>
            </a:r>
            <a:r>
              <a:rPr lang="tr-TR" dirty="0"/>
              <a:t> ve </a:t>
            </a:r>
            <a:r>
              <a:rPr lang="tr-TR" i="1" dirty="0" smtClean="0"/>
              <a:t>r</a:t>
            </a:r>
            <a:r>
              <a:rPr lang="tr-TR" dirty="0" smtClean="0"/>
              <a:t>’den </a:t>
            </a:r>
            <a:r>
              <a:rPr lang="tr-TR" dirty="0"/>
              <a:t>en azından biri doğru ve en azından biri yanlış değere sahip oldukları zaman doğru </a:t>
            </a:r>
            <a:r>
              <a:rPr lang="tr-TR" dirty="0" smtClean="0"/>
              <a:t>olacaktır. Bu </a:t>
            </a:r>
            <a:r>
              <a:rPr lang="tr-TR" dirty="0"/>
              <a:t>nedenle, (</a:t>
            </a:r>
            <a:r>
              <a:rPr lang="tr-TR" dirty="0" smtClean="0"/>
              <a:t>p </a:t>
            </a:r>
            <a:r>
              <a:rPr lang="tr-TR" dirty="0"/>
              <a:t>˅</a:t>
            </a:r>
            <a:r>
              <a:rPr lang="tr-TR" dirty="0" smtClean="0"/>
              <a:t> q </a:t>
            </a:r>
            <a:r>
              <a:rPr lang="tr-TR" dirty="0"/>
              <a:t>˅</a:t>
            </a:r>
            <a:r>
              <a:rPr lang="tr-TR" dirty="0" smtClean="0"/>
              <a:t> </a:t>
            </a:r>
            <a:r>
              <a:rPr lang="tr-TR" i="1" dirty="0"/>
              <a:t>r) </a:t>
            </a:r>
            <a:r>
              <a:rPr lang="tr-TR" dirty="0"/>
              <a:t>˄</a:t>
            </a:r>
            <a:r>
              <a:rPr lang="tr-TR" dirty="0" smtClean="0"/>
              <a:t> </a:t>
            </a:r>
            <a:r>
              <a:rPr lang="tr-TR" dirty="0"/>
              <a:t>(¬p ˅</a:t>
            </a:r>
            <a:r>
              <a:rPr lang="tr-TR" dirty="0" smtClean="0"/>
              <a:t> </a:t>
            </a:r>
            <a:r>
              <a:rPr lang="tr-TR" i="1" dirty="0"/>
              <a:t>¬q</a:t>
            </a:r>
            <a:r>
              <a:rPr lang="tr-TR" dirty="0"/>
              <a:t> ˅</a:t>
            </a:r>
            <a:r>
              <a:rPr lang="tr-TR" dirty="0" smtClean="0"/>
              <a:t> </a:t>
            </a:r>
            <a:r>
              <a:rPr lang="tr-TR" cap="small" dirty="0"/>
              <a:t>¬</a:t>
            </a:r>
            <a:r>
              <a:rPr lang="tr-TR" dirty="0"/>
              <a:t>r</a:t>
            </a:r>
            <a:r>
              <a:rPr lang="tr-TR" cap="small" dirty="0"/>
              <a:t>)</a:t>
            </a:r>
            <a:r>
              <a:rPr lang="tr-TR" dirty="0"/>
              <a:t> bileşik önermesi </a:t>
            </a:r>
            <a:r>
              <a:rPr lang="tr-TR" i="1" dirty="0"/>
              <a:t>p</a:t>
            </a:r>
            <a:r>
              <a:rPr lang="tr-TR" dirty="0"/>
              <a:t>, q ve </a:t>
            </a:r>
            <a:r>
              <a:rPr lang="tr-TR" i="1" dirty="0"/>
              <a:t>r</a:t>
            </a:r>
            <a:r>
              <a:rPr lang="tr-TR" dirty="0"/>
              <a:t> değerleri kullanıldığında sonucun doğru olduğu en az bir durum olduğu için sağlanabilir.</a:t>
            </a:r>
            <a:endParaRPr lang="tr-TR" dirty="0" smtClean="0">
              <a:solidFill>
                <a:srgbClr val="C00000"/>
              </a:solidFill>
            </a:endParaRPr>
          </a:p>
        </p:txBody>
      </p:sp>
    </p:spTree>
    <p:extLst>
      <p:ext uri="{BB962C8B-B14F-4D97-AF65-F5344CB8AC3E}">
        <p14:creationId xmlns:p14="http://schemas.microsoft.com/office/powerpoint/2010/main" val="2948347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Yeni Mantıksal Denklikler Oluşturma</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smtClean="0">
                <a:solidFill>
                  <a:srgbClr val="C00000"/>
                </a:solidFill>
              </a:rPr>
              <a:t>Çözümün devamı:</a:t>
            </a:r>
          </a:p>
          <a:p>
            <a:pPr marL="0" indent="0" algn="just">
              <a:buNone/>
            </a:pPr>
            <a:r>
              <a:rPr lang="tr-TR" dirty="0"/>
              <a:t>Son olarak, (p ˅</a:t>
            </a:r>
            <a:r>
              <a:rPr lang="tr-TR" dirty="0" smtClean="0"/>
              <a:t> </a:t>
            </a:r>
            <a:r>
              <a:rPr lang="tr-TR" i="1" dirty="0"/>
              <a:t>¬q) </a:t>
            </a:r>
            <a:r>
              <a:rPr lang="tr-TR" dirty="0"/>
              <a:t>˄</a:t>
            </a:r>
            <a:r>
              <a:rPr lang="tr-TR" i="1" dirty="0" smtClean="0"/>
              <a:t> </a:t>
            </a:r>
            <a:r>
              <a:rPr lang="tr-TR" i="1" dirty="0"/>
              <a:t>(q</a:t>
            </a:r>
            <a:r>
              <a:rPr lang="tr-TR" dirty="0"/>
              <a:t> ˅</a:t>
            </a:r>
            <a:r>
              <a:rPr lang="tr-TR" dirty="0" smtClean="0"/>
              <a:t> </a:t>
            </a:r>
            <a:r>
              <a:rPr lang="tr-TR" i="1" dirty="0"/>
              <a:t>¬r) </a:t>
            </a:r>
            <a:r>
              <a:rPr lang="tr-TR" dirty="0"/>
              <a:t>˄</a:t>
            </a:r>
            <a:r>
              <a:rPr lang="tr-TR" i="1" dirty="0" smtClean="0"/>
              <a:t> </a:t>
            </a:r>
            <a:r>
              <a:rPr lang="tr-TR" dirty="0"/>
              <a:t>(</a:t>
            </a:r>
            <a:r>
              <a:rPr lang="tr-TR" i="1" dirty="0"/>
              <a:t>r</a:t>
            </a:r>
            <a:r>
              <a:rPr lang="tr-TR" dirty="0"/>
              <a:t> </a:t>
            </a:r>
            <a:r>
              <a:rPr lang="tr-TR" dirty="0" smtClean="0"/>
              <a:t>˅ ¬</a:t>
            </a:r>
            <a:r>
              <a:rPr lang="tr-TR" i="1" dirty="0" smtClean="0"/>
              <a:t>p</a:t>
            </a:r>
            <a:r>
              <a:rPr lang="tr-TR" dirty="0"/>
              <a:t>) ˄</a:t>
            </a:r>
            <a:r>
              <a:rPr lang="tr-TR" dirty="0" smtClean="0"/>
              <a:t> </a:t>
            </a:r>
            <a:r>
              <a:rPr lang="tr-TR" dirty="0"/>
              <a:t>(</a:t>
            </a:r>
            <a:r>
              <a:rPr lang="tr-TR" i="1" dirty="0"/>
              <a:t>p</a:t>
            </a:r>
            <a:r>
              <a:rPr lang="tr-TR" dirty="0"/>
              <a:t> ˅</a:t>
            </a:r>
            <a:r>
              <a:rPr lang="tr-TR" dirty="0" smtClean="0"/>
              <a:t> </a:t>
            </a:r>
            <a:r>
              <a:rPr lang="tr-TR" i="1" dirty="0"/>
              <a:t>q</a:t>
            </a:r>
            <a:r>
              <a:rPr lang="tr-TR" dirty="0"/>
              <a:t> ˅</a:t>
            </a:r>
            <a:r>
              <a:rPr lang="tr-TR" dirty="0" smtClean="0"/>
              <a:t> </a:t>
            </a:r>
            <a:r>
              <a:rPr lang="tr-TR" i="1" dirty="0"/>
              <a:t>r</a:t>
            </a:r>
            <a:r>
              <a:rPr lang="tr-TR" dirty="0"/>
              <a:t>) ˄</a:t>
            </a:r>
            <a:r>
              <a:rPr lang="tr-TR" dirty="0" smtClean="0"/>
              <a:t> </a:t>
            </a:r>
            <a:r>
              <a:rPr lang="tr-TR" dirty="0"/>
              <a:t>(¬</a:t>
            </a:r>
            <a:r>
              <a:rPr lang="tr-TR" i="1" dirty="0"/>
              <a:t>p</a:t>
            </a:r>
            <a:r>
              <a:rPr lang="tr-TR" dirty="0"/>
              <a:t> ˅</a:t>
            </a:r>
            <a:r>
              <a:rPr lang="tr-TR" dirty="0" smtClean="0"/>
              <a:t> </a:t>
            </a:r>
            <a:r>
              <a:rPr lang="tr-TR" dirty="0"/>
              <a:t>¬</a:t>
            </a:r>
            <a:r>
              <a:rPr lang="tr-TR" i="1" dirty="0"/>
              <a:t>p</a:t>
            </a:r>
            <a:r>
              <a:rPr lang="tr-TR" dirty="0"/>
              <a:t> ˅</a:t>
            </a:r>
            <a:r>
              <a:rPr lang="tr-TR" dirty="0" smtClean="0"/>
              <a:t> </a:t>
            </a:r>
            <a:r>
              <a:rPr lang="tr-TR" i="1" dirty="0"/>
              <a:t>¬r) </a:t>
            </a:r>
            <a:r>
              <a:rPr lang="tr-TR" dirty="0"/>
              <a:t>ifadesinin doğru olabilmesi için (</a:t>
            </a:r>
            <a:r>
              <a:rPr lang="tr-TR" i="1" dirty="0"/>
              <a:t>p</a:t>
            </a:r>
            <a:r>
              <a:rPr lang="tr-TR" dirty="0"/>
              <a:t> ˅</a:t>
            </a:r>
            <a:r>
              <a:rPr lang="tr-TR" dirty="0" smtClean="0"/>
              <a:t> </a:t>
            </a:r>
            <a:r>
              <a:rPr lang="tr-TR" i="1" dirty="0"/>
              <a:t>¬q) </a:t>
            </a:r>
            <a:r>
              <a:rPr lang="tr-TR" dirty="0"/>
              <a:t>˄</a:t>
            </a:r>
            <a:r>
              <a:rPr lang="tr-TR" i="1" dirty="0" smtClean="0"/>
              <a:t> </a:t>
            </a:r>
            <a:r>
              <a:rPr lang="tr-TR" i="1" dirty="0"/>
              <a:t>(q</a:t>
            </a:r>
            <a:r>
              <a:rPr lang="tr-TR" cap="small" dirty="0"/>
              <a:t> </a:t>
            </a:r>
            <a:r>
              <a:rPr lang="tr-TR" dirty="0"/>
              <a:t>˅</a:t>
            </a:r>
            <a:r>
              <a:rPr lang="tr-TR" cap="small" dirty="0" smtClean="0"/>
              <a:t> ¬</a:t>
            </a:r>
            <a:r>
              <a:rPr lang="tr-TR" i="1" dirty="0" smtClean="0"/>
              <a:t>r</a:t>
            </a:r>
            <a:r>
              <a:rPr lang="tr-TR" cap="small" dirty="0"/>
              <a:t>) </a:t>
            </a:r>
            <a:r>
              <a:rPr lang="tr-TR" dirty="0"/>
              <a:t>˄</a:t>
            </a:r>
            <a:r>
              <a:rPr lang="tr-TR" dirty="0" smtClean="0"/>
              <a:t> </a:t>
            </a:r>
            <a:r>
              <a:rPr lang="tr-TR" dirty="0"/>
              <a:t>(</a:t>
            </a:r>
            <a:r>
              <a:rPr lang="tr-TR" i="1" dirty="0"/>
              <a:t>r</a:t>
            </a:r>
            <a:r>
              <a:rPr lang="tr-TR" dirty="0"/>
              <a:t> ˅</a:t>
            </a:r>
            <a:r>
              <a:rPr lang="tr-TR" dirty="0" smtClean="0"/>
              <a:t> ¬</a:t>
            </a:r>
            <a:r>
              <a:rPr lang="tr-TR" i="1" dirty="0" smtClean="0"/>
              <a:t>p</a:t>
            </a:r>
            <a:r>
              <a:rPr lang="tr-TR" dirty="0"/>
              <a:t>) ve (</a:t>
            </a:r>
            <a:r>
              <a:rPr lang="tr-TR" i="1" dirty="0"/>
              <a:t>p</a:t>
            </a:r>
            <a:r>
              <a:rPr lang="tr-TR" dirty="0"/>
              <a:t> ˅</a:t>
            </a:r>
            <a:r>
              <a:rPr lang="tr-TR" dirty="0" smtClean="0"/>
              <a:t> </a:t>
            </a:r>
            <a:r>
              <a:rPr lang="tr-TR" i="1" dirty="0"/>
              <a:t>q</a:t>
            </a:r>
            <a:r>
              <a:rPr lang="tr-TR" dirty="0"/>
              <a:t> ˅</a:t>
            </a:r>
            <a:r>
              <a:rPr lang="tr-TR" dirty="0" smtClean="0"/>
              <a:t> </a:t>
            </a:r>
            <a:r>
              <a:rPr lang="tr-TR" i="1" dirty="0"/>
              <a:t>r</a:t>
            </a:r>
            <a:r>
              <a:rPr lang="tr-TR" dirty="0"/>
              <a:t>) ˄</a:t>
            </a:r>
            <a:r>
              <a:rPr lang="tr-TR" dirty="0" smtClean="0"/>
              <a:t> (¬</a:t>
            </a:r>
            <a:r>
              <a:rPr lang="tr-TR" i="1" dirty="0" smtClean="0"/>
              <a:t>p</a:t>
            </a:r>
            <a:r>
              <a:rPr lang="tr-TR" dirty="0" smtClean="0"/>
              <a:t> ˅ </a:t>
            </a:r>
            <a:r>
              <a:rPr lang="tr-TR" i="1" dirty="0" smtClean="0"/>
              <a:t>¬q</a:t>
            </a:r>
            <a:r>
              <a:rPr lang="tr-TR" cap="small" dirty="0" smtClean="0"/>
              <a:t> </a:t>
            </a:r>
            <a:r>
              <a:rPr lang="tr-TR" dirty="0"/>
              <a:t>˅</a:t>
            </a:r>
            <a:r>
              <a:rPr lang="tr-TR" cap="small" dirty="0" smtClean="0"/>
              <a:t> ¬</a:t>
            </a:r>
            <a:r>
              <a:rPr lang="tr-TR" i="1" dirty="0" smtClean="0"/>
              <a:t>r</a:t>
            </a:r>
            <a:r>
              <a:rPr lang="tr-TR" cap="small" dirty="0"/>
              <a:t>)</a:t>
            </a:r>
            <a:r>
              <a:rPr lang="tr-TR" dirty="0"/>
              <a:t> ifa­delerinin her ikisinin doğru olması </a:t>
            </a:r>
            <a:r>
              <a:rPr lang="tr-TR" dirty="0" smtClean="0"/>
              <a:t>gerekir. </a:t>
            </a:r>
            <a:r>
              <a:rPr lang="tr-TR" dirty="0"/>
              <a:t>Birinci ifadenin doğru olabilmesi için kullanılan üç değişkenden </a:t>
            </a:r>
            <a:r>
              <a:rPr lang="tr-TR" dirty="0" smtClean="0"/>
              <a:t>en </a:t>
            </a:r>
            <a:r>
              <a:rPr lang="tr-TR" dirty="0"/>
              <a:t>azından birinin doğru ve en azından birinin de yanlış ol­ması gerekmektedir. Ancak, burada çelişkili durumlar mevcuttur. Bu gözlemlere dayalı olarak (</a:t>
            </a:r>
            <a:r>
              <a:rPr lang="tr-TR" i="1" dirty="0"/>
              <a:t>p</a:t>
            </a:r>
            <a:r>
              <a:rPr lang="tr-TR" dirty="0"/>
              <a:t> ˅</a:t>
            </a:r>
            <a:r>
              <a:rPr lang="tr-TR" dirty="0" smtClean="0"/>
              <a:t> ¬</a:t>
            </a:r>
            <a:r>
              <a:rPr lang="tr-TR" i="1" dirty="0" smtClean="0"/>
              <a:t>q</a:t>
            </a:r>
            <a:r>
              <a:rPr lang="tr-TR" dirty="0"/>
              <a:t>) ˄</a:t>
            </a:r>
            <a:r>
              <a:rPr lang="tr-TR" dirty="0" smtClean="0"/>
              <a:t> </a:t>
            </a:r>
            <a:r>
              <a:rPr lang="tr-TR" i="1" dirty="0"/>
              <a:t>(q</a:t>
            </a:r>
            <a:r>
              <a:rPr lang="tr-TR" dirty="0"/>
              <a:t> ˅</a:t>
            </a:r>
            <a:r>
              <a:rPr lang="tr-TR" dirty="0" smtClean="0"/>
              <a:t> </a:t>
            </a:r>
            <a:r>
              <a:rPr lang="tr-TR" i="1" dirty="0" smtClean="0"/>
              <a:t>¬r</a:t>
            </a:r>
            <a:r>
              <a:rPr lang="tr-TR" i="1" dirty="0"/>
              <a:t>) </a:t>
            </a:r>
            <a:r>
              <a:rPr lang="tr-TR" dirty="0"/>
              <a:t>˄</a:t>
            </a:r>
            <a:r>
              <a:rPr lang="tr-TR" dirty="0" smtClean="0"/>
              <a:t> </a:t>
            </a:r>
            <a:r>
              <a:rPr lang="tr-TR" dirty="0"/>
              <a:t>(</a:t>
            </a:r>
            <a:r>
              <a:rPr lang="tr-TR" i="1" dirty="0"/>
              <a:t>r</a:t>
            </a:r>
            <a:r>
              <a:rPr lang="tr-TR" dirty="0"/>
              <a:t> ˅</a:t>
            </a:r>
            <a:r>
              <a:rPr lang="tr-TR" dirty="0" smtClean="0"/>
              <a:t> ¬</a:t>
            </a:r>
            <a:r>
              <a:rPr lang="tr-TR" i="1" dirty="0" smtClean="0"/>
              <a:t>p</a:t>
            </a:r>
            <a:r>
              <a:rPr lang="tr-TR" dirty="0"/>
              <a:t>) ˄</a:t>
            </a:r>
            <a:r>
              <a:rPr lang="tr-TR" dirty="0" smtClean="0"/>
              <a:t> </a:t>
            </a:r>
            <a:r>
              <a:rPr lang="tr-TR" dirty="0"/>
              <a:t>(</a:t>
            </a:r>
            <a:r>
              <a:rPr lang="tr-TR" i="1" dirty="0"/>
              <a:t>p</a:t>
            </a:r>
            <a:r>
              <a:rPr lang="tr-TR" dirty="0"/>
              <a:t> ˅</a:t>
            </a:r>
            <a:r>
              <a:rPr lang="tr-TR" dirty="0" smtClean="0"/>
              <a:t> </a:t>
            </a:r>
            <a:r>
              <a:rPr lang="tr-TR" i="1" dirty="0"/>
              <a:t>q</a:t>
            </a:r>
            <a:r>
              <a:rPr lang="tr-TR" dirty="0"/>
              <a:t> ˅</a:t>
            </a:r>
            <a:r>
              <a:rPr lang="tr-TR" dirty="0" smtClean="0"/>
              <a:t> </a:t>
            </a:r>
            <a:r>
              <a:rPr lang="tr-TR" i="1" dirty="0"/>
              <a:t>r) </a:t>
            </a:r>
            <a:r>
              <a:rPr lang="tr-TR" dirty="0"/>
              <a:t>˄</a:t>
            </a:r>
            <a:r>
              <a:rPr lang="tr-TR" i="1" dirty="0" smtClean="0"/>
              <a:t> </a:t>
            </a:r>
            <a:r>
              <a:rPr lang="tr-TR" dirty="0"/>
              <a:t>(¬</a:t>
            </a:r>
            <a:r>
              <a:rPr lang="tr-TR" i="1" dirty="0"/>
              <a:t>p</a:t>
            </a:r>
            <a:r>
              <a:rPr lang="tr-TR" dirty="0"/>
              <a:t> ˅</a:t>
            </a:r>
            <a:r>
              <a:rPr lang="tr-TR" dirty="0" smtClean="0"/>
              <a:t> </a:t>
            </a:r>
            <a:r>
              <a:rPr lang="tr-TR" i="1" dirty="0"/>
              <a:t>¬q</a:t>
            </a:r>
            <a:r>
              <a:rPr lang="tr-TR" cap="small" dirty="0"/>
              <a:t> </a:t>
            </a:r>
            <a:r>
              <a:rPr lang="tr-TR" dirty="0"/>
              <a:t>˅</a:t>
            </a:r>
            <a:r>
              <a:rPr lang="tr-TR" cap="small" dirty="0" smtClean="0"/>
              <a:t> </a:t>
            </a:r>
            <a:r>
              <a:rPr lang="tr-TR" i="1" dirty="0"/>
              <a:t>r</a:t>
            </a:r>
            <a:r>
              <a:rPr lang="tr-TR" cap="small" dirty="0"/>
              <a:t>)</a:t>
            </a:r>
            <a:r>
              <a:rPr lang="tr-TR" dirty="0"/>
              <a:t> ifadesini doğru yapabilecek herhangi bir </a:t>
            </a:r>
            <a:r>
              <a:rPr lang="tr-TR" i="1" dirty="0"/>
              <a:t>p</a:t>
            </a:r>
            <a:r>
              <a:rPr lang="tr-TR" dirty="0"/>
              <a:t>, </a:t>
            </a:r>
            <a:r>
              <a:rPr lang="tr-TR" i="1" dirty="0"/>
              <a:t>q</a:t>
            </a:r>
            <a:r>
              <a:rPr lang="tr-TR" dirty="0"/>
              <a:t> ve </a:t>
            </a:r>
            <a:r>
              <a:rPr lang="tr-TR" i="1" dirty="0"/>
              <a:t>r</a:t>
            </a:r>
            <a:r>
              <a:rPr lang="tr-TR" dirty="0"/>
              <a:t> değer ataması yapmak mümkün olmayacağını söyleyebiliriz. Sonuç ola­rak, </a:t>
            </a:r>
            <a:r>
              <a:rPr lang="tr-TR" b="1" dirty="0">
                <a:solidFill>
                  <a:srgbClr val="C00000"/>
                </a:solidFill>
              </a:rPr>
              <a:t>bu ifade sağlanabilir değildir. </a:t>
            </a:r>
            <a:endParaRPr lang="tr-TR" b="1" dirty="0" smtClean="0">
              <a:solidFill>
                <a:srgbClr val="C00000"/>
              </a:solidFill>
            </a:endParaRPr>
          </a:p>
        </p:txBody>
      </p:sp>
    </p:spTree>
    <p:extLst>
      <p:ext uri="{BB962C8B-B14F-4D97-AF65-F5344CB8AC3E}">
        <p14:creationId xmlns:p14="http://schemas.microsoft.com/office/powerpoint/2010/main" val="265447383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Sağlanabilirlik Uygulamaları</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a:t>Robotik, yazılım testleri, bilgisayar destekli tasarım, makine görüsü, tümleşik devre tasarımı, bil­gisayar ağları ve genetik gibi değişik alanlardaki çok sayıda problem önerme sağlanabilirliği kul­lanılarak </a:t>
            </a:r>
            <a:r>
              <a:rPr lang="tr-TR" dirty="0" smtClean="0"/>
              <a:t>modellenebilir.</a:t>
            </a:r>
          </a:p>
          <a:p>
            <a:pPr marL="0" indent="0" algn="just">
              <a:buNone/>
            </a:pPr>
            <a:r>
              <a:rPr lang="tr-TR" dirty="0"/>
              <a:t>Ö</a:t>
            </a:r>
            <a:r>
              <a:rPr lang="tr-TR" dirty="0" smtClean="0"/>
              <a:t>nerme sağlanabilirliği </a:t>
            </a:r>
            <a:r>
              <a:rPr lang="tr-TR" dirty="0" err="1"/>
              <a:t>Sudoku</a:t>
            </a:r>
            <a:r>
              <a:rPr lang="tr-TR" dirty="0"/>
              <a:t> bulmacalarının </a:t>
            </a:r>
            <a:r>
              <a:rPr lang="tr-TR" dirty="0" smtClean="0"/>
              <a:t>modellenmesinde kullanılabilir. </a:t>
            </a:r>
            <a:endParaRPr lang="tr-TR" b="1" dirty="0" smtClean="0">
              <a:solidFill>
                <a:srgbClr val="C00000"/>
              </a:solidFill>
            </a:endParaRPr>
          </a:p>
        </p:txBody>
      </p:sp>
    </p:spTree>
    <p:extLst>
      <p:ext uri="{BB962C8B-B14F-4D97-AF65-F5344CB8AC3E}">
        <p14:creationId xmlns:p14="http://schemas.microsoft.com/office/powerpoint/2010/main" val="78064702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Sağlanabilirlik Uygulamaları</a:t>
            </a:r>
            <a:endParaRPr lang="tr-TR" dirty="0">
              <a:solidFill>
                <a:srgbClr val="002060"/>
              </a:solidFill>
            </a:endParaRPr>
          </a:p>
        </p:txBody>
      </p:sp>
      <p:sp>
        <p:nvSpPr>
          <p:cNvPr id="3" name="İçerik Yer Tutucusu 2"/>
          <p:cNvSpPr>
            <a:spLocks noGrp="1"/>
          </p:cNvSpPr>
          <p:nvPr>
            <p:ph idx="1"/>
          </p:nvPr>
        </p:nvSpPr>
        <p:spPr>
          <a:xfrm>
            <a:off x="1484309" y="1408664"/>
            <a:ext cx="10018714" cy="2148923"/>
          </a:xfrm>
        </p:spPr>
        <p:txBody>
          <a:bodyPr>
            <a:normAutofit/>
          </a:bodyPr>
          <a:lstStyle/>
          <a:p>
            <a:pPr marL="0" indent="0" algn="just">
              <a:buNone/>
            </a:pPr>
            <a:r>
              <a:rPr lang="tr-TR" sz="1800" dirty="0"/>
              <a:t>Bir </a:t>
            </a:r>
            <a:r>
              <a:rPr lang="tr-TR" sz="1800" b="1" dirty="0" err="1"/>
              <a:t>Sudoku</a:t>
            </a:r>
            <a:r>
              <a:rPr lang="tr-TR" sz="1800" b="1" dirty="0"/>
              <a:t> bulmacası </a:t>
            </a:r>
            <a:r>
              <a:rPr lang="tr-TR" sz="1800" dirty="0"/>
              <a:t>Şekil 1</a:t>
            </a:r>
            <a:r>
              <a:rPr lang="tr-TR" sz="1800" dirty="0" smtClean="0"/>
              <a:t>’de </a:t>
            </a:r>
            <a:r>
              <a:rPr lang="tr-TR" sz="1800" dirty="0"/>
              <a:t>gösterildiği gibi dokuz adet 3x3 </a:t>
            </a:r>
            <a:r>
              <a:rPr lang="tr-TR" sz="1800" b="1" dirty="0"/>
              <a:t>blok </a:t>
            </a:r>
            <a:r>
              <a:rPr lang="tr-TR" sz="1800" dirty="0"/>
              <a:t>olarak bilinen alt matrislerden oluşan bir 9x9 matristir. Her bulmaca için 81 hücreden bazıları baş­langıç aşamasında verilmiş olup, bunlara 1,2,…..</a:t>
            </a:r>
            <a:r>
              <a:rPr lang="tr-TR" sz="1800" i="1" dirty="0"/>
              <a:t>9</a:t>
            </a:r>
            <a:r>
              <a:rPr lang="tr-TR" sz="1800" dirty="0"/>
              <a:t> sayılarından biri atanmıştır, diğer hücreler ise boş bırakılmıştır</a:t>
            </a:r>
            <a:r>
              <a:rPr lang="tr-TR" sz="1800" dirty="0" smtClean="0"/>
              <a:t>.</a:t>
            </a:r>
            <a:endParaRPr lang="tr-TR" sz="1800" b="1" dirty="0" smtClean="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192921828"/>
              </p:ext>
            </p:extLst>
          </p:nvPr>
        </p:nvGraphicFramePr>
        <p:xfrm>
          <a:off x="2326114" y="3066096"/>
          <a:ext cx="3290400" cy="3291840"/>
        </p:xfrm>
        <a:graphic>
          <a:graphicData uri="http://schemas.openxmlformats.org/drawingml/2006/table">
            <a:tbl>
              <a:tblPr firstRow="1" bandRow="1">
                <a:tableStyleId>{2D5ABB26-0587-4C30-8999-92F81FD0307C}</a:tableStyleId>
              </a:tblPr>
              <a:tblGrid>
                <a:gridCol w="365600">
                  <a:extLst>
                    <a:ext uri="{9D8B030D-6E8A-4147-A177-3AD203B41FA5}">
                      <a16:colId xmlns:a16="http://schemas.microsoft.com/office/drawing/2014/main" val="20000"/>
                    </a:ext>
                  </a:extLst>
                </a:gridCol>
                <a:gridCol w="365600">
                  <a:extLst>
                    <a:ext uri="{9D8B030D-6E8A-4147-A177-3AD203B41FA5}">
                      <a16:colId xmlns:a16="http://schemas.microsoft.com/office/drawing/2014/main" val="20001"/>
                    </a:ext>
                  </a:extLst>
                </a:gridCol>
                <a:gridCol w="365600">
                  <a:extLst>
                    <a:ext uri="{9D8B030D-6E8A-4147-A177-3AD203B41FA5}">
                      <a16:colId xmlns:a16="http://schemas.microsoft.com/office/drawing/2014/main" val="20002"/>
                    </a:ext>
                  </a:extLst>
                </a:gridCol>
                <a:gridCol w="365600">
                  <a:extLst>
                    <a:ext uri="{9D8B030D-6E8A-4147-A177-3AD203B41FA5}">
                      <a16:colId xmlns:a16="http://schemas.microsoft.com/office/drawing/2014/main" val="20003"/>
                    </a:ext>
                  </a:extLst>
                </a:gridCol>
                <a:gridCol w="365600">
                  <a:extLst>
                    <a:ext uri="{9D8B030D-6E8A-4147-A177-3AD203B41FA5}">
                      <a16:colId xmlns:a16="http://schemas.microsoft.com/office/drawing/2014/main" val="20004"/>
                    </a:ext>
                  </a:extLst>
                </a:gridCol>
                <a:gridCol w="365600">
                  <a:extLst>
                    <a:ext uri="{9D8B030D-6E8A-4147-A177-3AD203B41FA5}">
                      <a16:colId xmlns:a16="http://schemas.microsoft.com/office/drawing/2014/main" val="20005"/>
                    </a:ext>
                  </a:extLst>
                </a:gridCol>
                <a:gridCol w="365600">
                  <a:extLst>
                    <a:ext uri="{9D8B030D-6E8A-4147-A177-3AD203B41FA5}">
                      <a16:colId xmlns:a16="http://schemas.microsoft.com/office/drawing/2014/main" val="20006"/>
                    </a:ext>
                  </a:extLst>
                </a:gridCol>
                <a:gridCol w="365600">
                  <a:extLst>
                    <a:ext uri="{9D8B030D-6E8A-4147-A177-3AD203B41FA5}">
                      <a16:colId xmlns:a16="http://schemas.microsoft.com/office/drawing/2014/main" val="20007"/>
                    </a:ext>
                  </a:extLst>
                </a:gridCol>
                <a:gridCol w="365600">
                  <a:extLst>
                    <a:ext uri="{9D8B030D-6E8A-4147-A177-3AD203B41FA5}">
                      <a16:colId xmlns:a16="http://schemas.microsoft.com/office/drawing/2014/main" val="20008"/>
                    </a:ext>
                  </a:extLst>
                </a:gridCol>
              </a:tblGrid>
              <a:tr h="364000">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solidFill>
                            <a:schemeClr val="tx1"/>
                          </a:solidFill>
                        </a:rPr>
                        <a:t>2</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solidFill>
                            <a:schemeClr val="tx1"/>
                          </a:solidFill>
                        </a:rPr>
                        <a:t>9</a:t>
                      </a:r>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solidFill>
                            <a:schemeClr val="tx1"/>
                          </a:solidFill>
                        </a:rPr>
                        <a:t>4</a:t>
                      </a:r>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4000">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solidFill>
                            <a:schemeClr val="tx1"/>
                          </a:solidFill>
                        </a:rPr>
                        <a:t>5</a:t>
                      </a:r>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solidFill>
                            <a:schemeClr val="tx1"/>
                          </a:solidFill>
                        </a:rPr>
                        <a:t>1</a:t>
                      </a:r>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4000">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tr-TR" dirty="0" smtClean="0">
                          <a:solidFill>
                            <a:schemeClr val="tx1"/>
                          </a:solidFill>
                        </a:rPr>
                        <a:t>4</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4000">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solidFill>
                            <a:schemeClr val="tx1"/>
                          </a:solidFill>
                        </a:rPr>
                        <a:t>4</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solidFill>
                            <a:schemeClr val="tx1"/>
                          </a:solidFill>
                        </a:rPr>
                        <a:t>2</a:t>
                      </a:r>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4000">
                <a:tc>
                  <a:txBody>
                    <a:bodyPr/>
                    <a:lstStyle/>
                    <a:p>
                      <a:r>
                        <a:rPr lang="tr-TR" dirty="0" smtClean="0">
                          <a:solidFill>
                            <a:schemeClr val="tx1"/>
                          </a:solidFill>
                        </a:rPr>
                        <a:t>6</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solidFill>
                            <a:schemeClr val="tx1"/>
                          </a:solidFill>
                        </a:rPr>
                        <a:t>7</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4000">
                <a:tc>
                  <a:txBody>
                    <a:bodyPr/>
                    <a:lstStyle/>
                    <a:p>
                      <a:r>
                        <a:rPr lang="tr-TR" dirty="0" smtClean="0">
                          <a:solidFill>
                            <a:schemeClr val="tx1"/>
                          </a:solidFill>
                        </a:rPr>
                        <a:t>5</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4000">
                <a:tc>
                  <a:txBody>
                    <a:bodyPr/>
                    <a:lstStyle/>
                    <a:p>
                      <a:r>
                        <a:rPr lang="tr-TR" dirty="0" smtClean="0">
                          <a:solidFill>
                            <a:schemeClr val="tx1"/>
                          </a:solidFill>
                        </a:rPr>
                        <a:t>7</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solidFill>
                            <a:schemeClr val="tx1"/>
                          </a:solidFill>
                        </a:rPr>
                        <a:t>3</a:t>
                      </a:r>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4000">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solidFill>
                            <a:schemeClr val="tx1"/>
                          </a:solidFill>
                        </a:rPr>
                        <a:t>1</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solidFill>
                            <a:schemeClr val="tx1"/>
                          </a:solidFill>
                        </a:rPr>
                        <a:t>9</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solidFill>
                            <a:schemeClr val="tx1"/>
                          </a:solidFill>
                        </a:rPr>
                        <a:t>5</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4000">
                <a:tc>
                  <a:txBody>
                    <a:bodyPr/>
                    <a:lstStyle/>
                    <a:p>
                      <a:endParaRPr lang="tr-T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solidFill>
                            <a:schemeClr val="tx1"/>
                          </a:solidFill>
                        </a:rPr>
                        <a:t>6</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Metin kutusu 4"/>
          <p:cNvSpPr txBox="1"/>
          <p:nvPr/>
        </p:nvSpPr>
        <p:spPr>
          <a:xfrm>
            <a:off x="2113934" y="6357936"/>
            <a:ext cx="4450897" cy="369332"/>
          </a:xfrm>
          <a:prstGeom prst="rect">
            <a:avLst/>
          </a:prstGeom>
          <a:noFill/>
        </p:spPr>
        <p:txBody>
          <a:bodyPr wrap="none" rtlCol="0">
            <a:spAutoFit/>
          </a:bodyPr>
          <a:lstStyle/>
          <a:p>
            <a:pPr algn="ctr" defTabSz="457200">
              <a:defRPr/>
            </a:pPr>
            <a:r>
              <a:rPr lang="tr-TR" b="1" dirty="0">
                <a:solidFill>
                  <a:schemeClr val="accent6">
                    <a:lumMod val="50000"/>
                  </a:schemeClr>
                </a:solidFill>
              </a:rPr>
              <a:t>ŞEKİL 1 9x9 </a:t>
            </a:r>
            <a:r>
              <a:rPr lang="tr-TR" b="1" dirty="0" err="1">
                <a:solidFill>
                  <a:schemeClr val="accent6">
                    <a:lumMod val="50000"/>
                  </a:schemeClr>
                </a:solidFill>
              </a:rPr>
              <a:t>luk</a:t>
            </a:r>
            <a:r>
              <a:rPr lang="tr-TR" b="1" dirty="0">
                <a:solidFill>
                  <a:schemeClr val="accent6">
                    <a:lumMod val="50000"/>
                  </a:schemeClr>
                </a:solidFill>
              </a:rPr>
              <a:t> bir </a:t>
            </a:r>
            <a:r>
              <a:rPr lang="tr-TR" b="1" dirty="0" err="1">
                <a:solidFill>
                  <a:schemeClr val="accent6">
                    <a:lumMod val="50000"/>
                  </a:schemeClr>
                </a:solidFill>
              </a:rPr>
              <a:t>Sudoku</a:t>
            </a:r>
            <a:r>
              <a:rPr lang="tr-TR" b="1" dirty="0">
                <a:solidFill>
                  <a:schemeClr val="accent6">
                    <a:lumMod val="50000"/>
                  </a:schemeClr>
                </a:solidFill>
              </a:rPr>
              <a:t> </a:t>
            </a:r>
            <a:r>
              <a:rPr lang="tr-TR" b="1" dirty="0" smtClean="0">
                <a:solidFill>
                  <a:schemeClr val="accent6">
                    <a:lumMod val="50000"/>
                  </a:schemeClr>
                </a:solidFill>
              </a:rPr>
              <a:t>Bulmacası</a:t>
            </a:r>
            <a:endParaRPr lang="tr-TR" b="1" dirty="0">
              <a:solidFill>
                <a:schemeClr val="accent6">
                  <a:lumMod val="50000"/>
                </a:schemeClr>
              </a:solidFill>
            </a:endParaRPr>
          </a:p>
        </p:txBody>
      </p:sp>
      <p:sp>
        <p:nvSpPr>
          <p:cNvPr id="6" name="Metin kutusu 5"/>
          <p:cNvSpPr txBox="1"/>
          <p:nvPr/>
        </p:nvSpPr>
        <p:spPr>
          <a:xfrm>
            <a:off x="6929438" y="2786057"/>
            <a:ext cx="4573585" cy="3416320"/>
          </a:xfrm>
          <a:prstGeom prst="rect">
            <a:avLst/>
          </a:prstGeom>
          <a:noFill/>
        </p:spPr>
        <p:txBody>
          <a:bodyPr wrap="square" rtlCol="0">
            <a:spAutoFit/>
          </a:bodyPr>
          <a:lstStyle/>
          <a:p>
            <a:pPr algn="just"/>
            <a:r>
              <a:rPr lang="tr-TR" dirty="0"/>
              <a:t>Bulmaca her satırda, her sütunda ve dokuz 3x3 bloğun her birinde dokuz olası sayının her biri yer alacak şekilde tüm boş hücrelere bir sayısal değer atayarak çözülecektir. 9x9 şeklinde bir matris yapısının yerine herhangi bir </a:t>
            </a:r>
            <a:r>
              <a:rPr lang="tr-TR" i="1" dirty="0"/>
              <a:t>n</a:t>
            </a:r>
            <a:r>
              <a:rPr lang="tr-TR" dirty="0"/>
              <a:t> pozitif tamsayısı temel alınarak,</a:t>
            </a:r>
          </a:p>
          <a:p>
            <a:pPr algn="just"/>
            <a:r>
              <a:rPr lang="tr-TR" dirty="0" smtClean="0"/>
              <a:t>n</a:t>
            </a:r>
            <a:r>
              <a:rPr lang="tr-TR" baseline="30000" dirty="0" smtClean="0"/>
              <a:t>2</a:t>
            </a:r>
            <a:r>
              <a:rPr lang="tr-TR" dirty="0" smtClean="0"/>
              <a:t> </a:t>
            </a:r>
            <a:r>
              <a:rPr lang="tr-TR" dirty="0"/>
              <a:t>adet </a:t>
            </a:r>
            <a:r>
              <a:rPr lang="tr-TR" i="1" dirty="0"/>
              <a:t>n</a:t>
            </a:r>
            <a:r>
              <a:rPr lang="tr-TR" dirty="0"/>
              <a:t> x </a:t>
            </a:r>
            <a:r>
              <a:rPr lang="tr-TR" i="1" dirty="0"/>
              <a:t>n</a:t>
            </a:r>
            <a:r>
              <a:rPr lang="tr-TR" dirty="0"/>
              <a:t> bloklar kapsayan </a:t>
            </a:r>
            <a:r>
              <a:rPr lang="tr-TR" i="1" dirty="0"/>
              <a:t>n</a:t>
            </a:r>
            <a:r>
              <a:rPr lang="tr-TR" i="1" baseline="30000" dirty="0"/>
              <a:t>2</a:t>
            </a:r>
            <a:r>
              <a:rPr lang="tr-TR" dirty="0"/>
              <a:t> x </a:t>
            </a:r>
            <a:r>
              <a:rPr lang="tr-TR" i="1" dirty="0"/>
              <a:t>n</a:t>
            </a:r>
            <a:r>
              <a:rPr lang="tr-TR" i="1" baseline="30000" dirty="0"/>
              <a:t>2</a:t>
            </a:r>
            <a:r>
              <a:rPr lang="tr-TR" dirty="0"/>
              <a:t> şeklinde bir matris de kullanılabilir</a:t>
            </a:r>
            <a:r>
              <a:rPr lang="tr-TR" dirty="0" smtClean="0"/>
              <a:t>.</a:t>
            </a:r>
          </a:p>
          <a:p>
            <a:pPr algn="just"/>
            <a:endParaRPr lang="tr-TR" dirty="0"/>
          </a:p>
          <a:p>
            <a:pPr algn="just"/>
            <a:endParaRPr lang="tr-TR" dirty="0" smtClean="0"/>
          </a:p>
          <a:p>
            <a:pPr algn="just"/>
            <a:endParaRPr lang="tr-TR" dirty="0"/>
          </a:p>
        </p:txBody>
      </p:sp>
    </p:spTree>
    <p:extLst>
      <p:ext uri="{BB962C8B-B14F-4D97-AF65-F5344CB8AC3E}">
        <p14:creationId xmlns:p14="http://schemas.microsoft.com/office/powerpoint/2010/main" val="2904798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Önermeler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524065" y="3419061"/>
            <a:ext cx="10018714" cy="3273287"/>
          </a:xfrm>
        </p:spPr>
        <p:txBody>
          <a:bodyPr>
            <a:normAutofit/>
          </a:bodyPr>
          <a:lstStyle/>
          <a:p>
            <a:pPr marL="0" indent="0" algn="just">
              <a:buNone/>
            </a:pPr>
            <a:r>
              <a:rPr lang="tr-TR" sz="2000" dirty="0" smtClean="0">
                <a:solidFill>
                  <a:srgbClr val="C00000"/>
                </a:solidFill>
              </a:rPr>
              <a:t>Örnekler: </a:t>
            </a:r>
          </a:p>
          <a:p>
            <a:pPr algn="just"/>
            <a:r>
              <a:rPr lang="tr-TR" sz="2000" dirty="0">
                <a:ln w="0"/>
                <a:solidFill>
                  <a:schemeClr val="bg1"/>
                </a:solidFill>
              </a:rPr>
              <a:t> </a:t>
            </a:r>
            <a:r>
              <a:rPr lang="en-US" sz="2000" dirty="0">
                <a:ea typeface="Calibri" panose="020F0502020204030204" pitchFamily="34" charset="0"/>
              </a:rPr>
              <a:t>“</a:t>
            </a:r>
            <a:r>
              <a:rPr lang="tr-TR" sz="2000" dirty="0" smtClean="0"/>
              <a:t>Hasan’ın bilgisayarında Linux bulunmaktadır</a:t>
            </a:r>
            <a:r>
              <a:rPr lang="en-US" sz="2000" dirty="0" smtClean="0">
                <a:ea typeface="Calibri" panose="020F0502020204030204" pitchFamily="34" charset="0"/>
              </a:rPr>
              <a:t>”</a:t>
            </a:r>
            <a:r>
              <a:rPr lang="tr-TR" sz="2000" dirty="0" smtClean="0"/>
              <a:t>  önermesinin tersini     	bulunuz ve buna karşılık gelen Türkçe ifadeyi yazınız. </a:t>
            </a:r>
          </a:p>
          <a:p>
            <a:pPr marL="0" indent="0" algn="just">
              <a:buNone/>
            </a:pPr>
            <a:r>
              <a:rPr lang="tr-TR" sz="2000" dirty="0" smtClean="0">
                <a:solidFill>
                  <a:srgbClr val="C00000"/>
                </a:solidFill>
              </a:rPr>
              <a:t>	Çözüm: </a:t>
            </a:r>
            <a:r>
              <a:rPr lang="tr-TR" sz="2000" dirty="0" smtClean="0"/>
              <a:t>Önermenin tersi </a:t>
            </a:r>
            <a:r>
              <a:rPr lang="en-US" sz="2000" dirty="0" smtClean="0">
                <a:ea typeface="Calibri" panose="020F0502020204030204" pitchFamily="34" charset="0"/>
              </a:rPr>
              <a:t>“</a:t>
            </a:r>
            <a:r>
              <a:rPr lang="tr-TR" sz="2000" dirty="0"/>
              <a:t>Hasan’ın bilgisayarında Linux </a:t>
            </a:r>
            <a:r>
              <a:rPr lang="tr-TR" sz="2000" dirty="0" smtClean="0"/>
              <a:t>	bulunmamaktadır.</a:t>
            </a:r>
            <a:r>
              <a:rPr lang="en-US" sz="2000" dirty="0" smtClean="0">
                <a:ea typeface="Calibri" panose="020F0502020204030204" pitchFamily="34" charset="0"/>
              </a:rPr>
              <a:t>”</a:t>
            </a:r>
            <a:r>
              <a:rPr lang="tr-TR" sz="2000" dirty="0" smtClean="0"/>
              <a:t> </a:t>
            </a:r>
          </a:p>
          <a:p>
            <a:pPr algn="just"/>
            <a:r>
              <a:rPr lang="tr-TR" sz="2000" dirty="0">
                <a:ln w="0"/>
                <a:solidFill>
                  <a:schemeClr val="bg1"/>
                </a:solidFill>
              </a:rPr>
              <a:t> </a:t>
            </a:r>
            <a:r>
              <a:rPr lang="en-US" sz="2000" dirty="0" smtClean="0">
                <a:ea typeface="Calibri" panose="020F0502020204030204" pitchFamily="34" charset="0"/>
              </a:rPr>
              <a:t>“</a:t>
            </a:r>
            <a:r>
              <a:rPr lang="tr-TR" sz="2000" dirty="0" smtClean="0"/>
              <a:t>Esra’nın akıllı telefonunun en az 32 GB belleği vardır.</a:t>
            </a:r>
            <a:r>
              <a:rPr lang="en-US" sz="2000" dirty="0" smtClean="0">
                <a:ea typeface="Calibri" panose="020F0502020204030204" pitchFamily="34" charset="0"/>
              </a:rPr>
              <a:t>”</a:t>
            </a:r>
            <a:r>
              <a:rPr lang="tr-TR" sz="2000" dirty="0" smtClean="0"/>
              <a:t>  </a:t>
            </a:r>
            <a:r>
              <a:rPr lang="tr-TR" sz="2000" dirty="0"/>
              <a:t>önermesinin tersini     	bulunuz ve buna karşılık gelen Türkçe ifadeyi yazınız. </a:t>
            </a:r>
          </a:p>
          <a:p>
            <a:pPr marL="0" indent="0" algn="just">
              <a:buNone/>
            </a:pPr>
            <a:r>
              <a:rPr lang="tr-TR" sz="2000" dirty="0" smtClean="0">
                <a:solidFill>
                  <a:srgbClr val="C00000"/>
                </a:solidFill>
              </a:rPr>
              <a:t>	Çözüm</a:t>
            </a:r>
            <a:r>
              <a:rPr lang="tr-TR" sz="2000" dirty="0">
                <a:solidFill>
                  <a:srgbClr val="C00000"/>
                </a:solidFill>
              </a:rPr>
              <a:t>: </a:t>
            </a:r>
            <a:r>
              <a:rPr lang="tr-TR" sz="2000" dirty="0"/>
              <a:t>Önermenin tersi </a:t>
            </a:r>
            <a:r>
              <a:rPr lang="en-US" sz="2000" dirty="0" smtClean="0">
                <a:ea typeface="Calibri" panose="020F0502020204030204" pitchFamily="34" charset="0"/>
              </a:rPr>
              <a:t>“</a:t>
            </a:r>
            <a:r>
              <a:rPr lang="tr-TR" sz="2000" dirty="0"/>
              <a:t>Esra’nın akıllı telefonunun </a:t>
            </a:r>
            <a:r>
              <a:rPr lang="tr-TR" sz="2000" dirty="0" smtClean="0"/>
              <a:t>32 GB’den daha az </a:t>
            </a:r>
            <a:r>
              <a:rPr lang="tr-TR" sz="2000" dirty="0"/>
              <a:t>belleği </a:t>
            </a:r>
            <a:r>
              <a:rPr lang="tr-TR" sz="2000" dirty="0" smtClean="0"/>
              <a:t>	vardır.</a:t>
            </a:r>
            <a:r>
              <a:rPr lang="en-US" sz="2000" dirty="0">
                <a:ea typeface="Calibri" panose="020F0502020204030204" pitchFamily="34" charset="0"/>
              </a:rPr>
              <a:t>”</a:t>
            </a:r>
            <a:r>
              <a:rPr lang="tr-TR" sz="2000" dirty="0"/>
              <a:t> </a:t>
            </a:r>
            <a:endParaRPr lang="tr-TR" sz="2000" dirty="0" smtClean="0"/>
          </a:p>
        </p:txBody>
      </p:sp>
      <p:sp>
        <p:nvSpPr>
          <p:cNvPr id="4" name="Metin kutusu 3"/>
          <p:cNvSpPr txBox="1"/>
          <p:nvPr/>
        </p:nvSpPr>
        <p:spPr>
          <a:xfrm>
            <a:off x="1524065" y="1362685"/>
            <a:ext cx="10018714" cy="1908215"/>
          </a:xfrm>
          <a:prstGeom prst="rect">
            <a:avLst/>
          </a:prstGeom>
          <a:solidFill>
            <a:schemeClr val="bg2">
              <a:lumMod val="50000"/>
            </a:schemeClr>
          </a:solidFill>
        </p:spPr>
        <p:txBody>
          <a:bodyPr wrap="square" rtlCol="0">
            <a:spAutoFit/>
          </a:bodyPr>
          <a:lstStyle/>
          <a:p>
            <a:pPr algn="just"/>
            <a:r>
              <a:rPr lang="tr-TR" sz="2000" dirty="0" smtClean="0">
                <a:ln w="0"/>
                <a:solidFill>
                  <a:schemeClr val="bg1"/>
                </a:solidFill>
              </a:rPr>
              <a:t>Tanım 1: </a:t>
            </a:r>
            <a:r>
              <a:rPr lang="tr-TR" sz="2000" i="1" dirty="0" smtClean="0">
                <a:ln w="0"/>
                <a:solidFill>
                  <a:schemeClr val="bg1"/>
                </a:solidFill>
              </a:rPr>
              <a:t>p</a:t>
            </a:r>
            <a:r>
              <a:rPr lang="tr-TR" sz="2000" dirty="0" smtClean="0">
                <a:ln w="0"/>
                <a:solidFill>
                  <a:schemeClr val="bg1"/>
                </a:solidFill>
              </a:rPr>
              <a:t> bir önerme olsun. </a:t>
            </a:r>
            <a:r>
              <a:rPr lang="tr-TR" sz="2000" i="1" dirty="0" smtClean="0">
                <a:ln w="0"/>
                <a:solidFill>
                  <a:schemeClr val="bg1"/>
                </a:solidFill>
              </a:rPr>
              <a:t>p</a:t>
            </a:r>
            <a:r>
              <a:rPr lang="tr-TR" sz="2000" dirty="0" smtClean="0">
                <a:ln w="0"/>
                <a:solidFill>
                  <a:schemeClr val="bg1"/>
                </a:solidFill>
              </a:rPr>
              <a:t>’nin </a:t>
            </a:r>
            <a:r>
              <a:rPr lang="tr-TR" sz="2000" dirty="0" err="1" smtClean="0">
                <a:ln w="0"/>
                <a:solidFill>
                  <a:schemeClr val="bg1"/>
                </a:solidFill>
              </a:rPr>
              <a:t>değil’i</a:t>
            </a:r>
            <a:r>
              <a:rPr lang="tr-TR" sz="2000" dirty="0" smtClean="0">
                <a:ln w="0"/>
                <a:solidFill>
                  <a:schemeClr val="bg1"/>
                </a:solidFill>
              </a:rPr>
              <a:t>, ¬</a:t>
            </a:r>
            <a:r>
              <a:rPr lang="tr-TR" sz="2000" i="1" dirty="0" smtClean="0">
                <a:ln w="0"/>
                <a:solidFill>
                  <a:schemeClr val="bg1"/>
                </a:solidFill>
              </a:rPr>
              <a:t>p</a:t>
            </a:r>
            <a:r>
              <a:rPr lang="tr-TR" sz="2000" dirty="0" smtClean="0">
                <a:ln w="0"/>
                <a:solidFill>
                  <a:schemeClr val="bg1"/>
                </a:solidFill>
              </a:rPr>
              <a:t> olarak gösterilen cümle aşağıdaki şekildedir. </a:t>
            </a:r>
          </a:p>
          <a:p>
            <a:pPr algn="just"/>
            <a:r>
              <a:rPr lang="en-US" sz="2000" dirty="0" smtClean="0">
                <a:solidFill>
                  <a:schemeClr val="bg1"/>
                </a:solidFill>
                <a:ea typeface="Calibri" panose="020F0502020204030204" pitchFamily="34" charset="0"/>
              </a:rPr>
              <a:t>“</a:t>
            </a:r>
            <a:r>
              <a:rPr lang="tr-TR" sz="2000" i="1" dirty="0" smtClean="0">
                <a:ln w="0"/>
                <a:solidFill>
                  <a:schemeClr val="bg1"/>
                </a:solidFill>
              </a:rPr>
              <a:t>p</a:t>
            </a:r>
            <a:r>
              <a:rPr lang="tr-TR" sz="2000" dirty="0" smtClean="0">
                <a:ln w="0"/>
                <a:solidFill>
                  <a:schemeClr val="bg1"/>
                </a:solidFill>
              </a:rPr>
              <a:t>’nin doğru olmadığı durum</a:t>
            </a:r>
            <a:r>
              <a:rPr lang="en-US" sz="2000" dirty="0">
                <a:solidFill>
                  <a:schemeClr val="bg1"/>
                </a:solidFill>
                <a:ea typeface="Calibri" panose="020F0502020204030204" pitchFamily="34" charset="0"/>
              </a:rPr>
              <a:t> </a:t>
            </a:r>
            <a:r>
              <a:rPr lang="en-US" sz="2000" dirty="0" smtClean="0">
                <a:solidFill>
                  <a:schemeClr val="bg1"/>
                </a:solidFill>
                <a:ea typeface="Calibri" panose="020F0502020204030204" pitchFamily="34" charset="0"/>
              </a:rPr>
              <a:t>”</a:t>
            </a:r>
            <a:r>
              <a:rPr lang="tr-TR" sz="2000" dirty="0" smtClean="0">
                <a:solidFill>
                  <a:schemeClr val="bg1"/>
                </a:solidFill>
                <a:ea typeface="Calibri" panose="020F0502020204030204" pitchFamily="34" charset="0"/>
              </a:rPr>
              <a:t> </a:t>
            </a:r>
          </a:p>
          <a:p>
            <a:pPr algn="just"/>
            <a:r>
              <a:rPr lang="tr-TR" sz="2000" dirty="0" smtClean="0">
                <a:ln w="0"/>
                <a:solidFill>
                  <a:schemeClr val="bg1"/>
                </a:solidFill>
              </a:rPr>
              <a:t>¬</a:t>
            </a:r>
            <a:r>
              <a:rPr lang="tr-TR" sz="2000" i="1" dirty="0" smtClean="0">
                <a:ln w="0"/>
                <a:solidFill>
                  <a:schemeClr val="bg1"/>
                </a:solidFill>
              </a:rPr>
              <a:t>p</a:t>
            </a:r>
            <a:r>
              <a:rPr lang="tr-TR" sz="2000" dirty="0" smtClean="0">
                <a:ln w="0"/>
                <a:solidFill>
                  <a:schemeClr val="bg1"/>
                </a:solidFill>
              </a:rPr>
              <a:t> önermesi </a:t>
            </a:r>
            <a:r>
              <a:rPr lang="en-US" sz="2000" dirty="0" smtClean="0">
                <a:solidFill>
                  <a:schemeClr val="bg1"/>
                </a:solidFill>
                <a:ea typeface="Calibri" panose="020F0502020204030204" pitchFamily="34" charset="0"/>
              </a:rPr>
              <a:t>“</a:t>
            </a:r>
            <a:r>
              <a:rPr lang="tr-TR" sz="2000" dirty="0">
                <a:ln w="0"/>
                <a:solidFill>
                  <a:schemeClr val="bg1"/>
                </a:solidFill>
              </a:rPr>
              <a:t>değil </a:t>
            </a:r>
            <a:r>
              <a:rPr lang="tr-TR" sz="2000" i="1" dirty="0">
                <a:ln w="0"/>
                <a:solidFill>
                  <a:schemeClr val="bg1"/>
                </a:solidFill>
              </a:rPr>
              <a:t>p</a:t>
            </a:r>
            <a:r>
              <a:rPr lang="en-US" sz="2000" dirty="0" smtClean="0">
                <a:solidFill>
                  <a:schemeClr val="bg1"/>
                </a:solidFill>
                <a:ea typeface="Calibri" panose="020F0502020204030204" pitchFamily="34" charset="0"/>
              </a:rPr>
              <a:t>”</a:t>
            </a:r>
            <a:r>
              <a:rPr lang="tr-TR" sz="2000" dirty="0" smtClean="0">
                <a:solidFill>
                  <a:schemeClr val="bg1"/>
                </a:solidFill>
              </a:rPr>
              <a:t> </a:t>
            </a:r>
            <a:r>
              <a:rPr lang="tr-TR" sz="2000" dirty="0" smtClean="0">
                <a:ln w="0"/>
                <a:solidFill>
                  <a:schemeClr val="bg1"/>
                </a:solidFill>
              </a:rPr>
              <a:t>olarak okunur. </a:t>
            </a:r>
            <a:r>
              <a:rPr lang="tr-TR" sz="2000" i="1" dirty="0" smtClean="0">
                <a:ln w="0"/>
                <a:solidFill>
                  <a:schemeClr val="bg1"/>
                </a:solidFill>
              </a:rPr>
              <a:t>p</a:t>
            </a:r>
            <a:r>
              <a:rPr lang="tr-TR" sz="2000" dirty="0" smtClean="0">
                <a:ln w="0"/>
                <a:solidFill>
                  <a:schemeClr val="bg1"/>
                </a:solidFill>
              </a:rPr>
              <a:t>’nin </a:t>
            </a:r>
            <a:r>
              <a:rPr lang="tr-TR" sz="2000" dirty="0" err="1" smtClean="0">
                <a:ln w="0"/>
                <a:solidFill>
                  <a:schemeClr val="bg1"/>
                </a:solidFill>
              </a:rPr>
              <a:t>değil’i</a:t>
            </a:r>
            <a:r>
              <a:rPr lang="tr-TR" sz="2000" dirty="0" smtClean="0">
                <a:ln w="0"/>
                <a:solidFill>
                  <a:schemeClr val="bg1"/>
                </a:solidFill>
              </a:rPr>
              <a:t> ¬</a:t>
            </a:r>
            <a:r>
              <a:rPr lang="tr-TR" sz="2000" i="1" dirty="0" smtClean="0">
                <a:ln w="0"/>
                <a:solidFill>
                  <a:schemeClr val="bg1"/>
                </a:solidFill>
              </a:rPr>
              <a:t>p</a:t>
            </a:r>
            <a:r>
              <a:rPr lang="tr-TR" sz="2000" dirty="0" smtClean="0">
                <a:ln w="0"/>
                <a:solidFill>
                  <a:schemeClr val="bg1"/>
                </a:solidFill>
              </a:rPr>
              <a:t>’nin doğruluk değeri, </a:t>
            </a:r>
            <a:r>
              <a:rPr lang="tr-TR" sz="2000" i="1" dirty="0" smtClean="0">
                <a:ln w="0"/>
                <a:solidFill>
                  <a:schemeClr val="bg1"/>
                </a:solidFill>
              </a:rPr>
              <a:t>p</a:t>
            </a:r>
            <a:r>
              <a:rPr lang="tr-TR" sz="2000" dirty="0" smtClean="0">
                <a:ln w="0"/>
                <a:solidFill>
                  <a:schemeClr val="bg1"/>
                </a:solidFill>
              </a:rPr>
              <a:t>’nin doğruluk değerinin tersidir. </a:t>
            </a:r>
            <a:endParaRPr lang="tr-TR" sz="2000" b="1" dirty="0" smtClean="0">
              <a:ln w="0"/>
              <a:solidFill>
                <a:schemeClr val="bg1"/>
              </a:solidFill>
              <a:effectLst>
                <a:outerShdw blurRad="38100" dist="19050" dir="2700000" algn="tl" rotWithShape="0">
                  <a:schemeClr val="dk1">
                    <a:alpha val="40000"/>
                  </a:schemeClr>
                </a:outerShdw>
              </a:effectLst>
            </a:endParaRPr>
          </a:p>
          <a:p>
            <a:endParaRPr lang="tr-TR" b="1" dirty="0">
              <a:ln w="22225">
                <a:solidFill>
                  <a:schemeClr val="accent2"/>
                </a:solidFill>
                <a:prstDash val="solid"/>
              </a:ln>
              <a:solidFill>
                <a:schemeClr val="bg1"/>
              </a:solidFill>
            </a:endParaRPr>
          </a:p>
        </p:txBody>
      </p:sp>
    </p:spTree>
    <p:extLst>
      <p:ext uri="{BB962C8B-B14F-4D97-AF65-F5344CB8AC3E}">
        <p14:creationId xmlns:p14="http://schemas.microsoft.com/office/powerpoint/2010/main" val="127616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1.3. Önerme Denklikleri – Sağlanabilirlik Uygulamaları</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err="1"/>
              <a:t>Sudoku</a:t>
            </a:r>
            <a:r>
              <a:rPr lang="tr-TR" dirty="0"/>
              <a:t> bulmacaların çözümü için mantık ve matematik temelli çok sayıda strateji </a:t>
            </a:r>
            <a:r>
              <a:rPr lang="tr-TR" dirty="0" smtClean="0"/>
              <a:t>oluşturul­muştur. </a:t>
            </a:r>
            <a:r>
              <a:rPr lang="tr-TR" dirty="0"/>
              <a:t>Bu noktada, bilgisayar yardımı ile </a:t>
            </a:r>
            <a:r>
              <a:rPr lang="tr-TR" dirty="0" err="1"/>
              <a:t>Sudoku</a:t>
            </a:r>
            <a:r>
              <a:rPr lang="tr-TR" dirty="0"/>
              <a:t> bulmaca­ları çözümü için </a:t>
            </a:r>
            <a:r>
              <a:rPr lang="tr-TR" dirty="0" smtClean="0"/>
              <a:t>geliştirilmiştir.</a:t>
            </a:r>
            <a:r>
              <a:rPr lang="tr-TR" dirty="0"/>
              <a:t> </a:t>
            </a:r>
            <a:endParaRPr lang="tr-TR" dirty="0" smtClean="0"/>
          </a:p>
          <a:p>
            <a:pPr marL="0" indent="0" algn="just">
              <a:buNone/>
            </a:pPr>
            <a:r>
              <a:rPr lang="tr-TR" dirty="0" smtClean="0"/>
              <a:t>Bir </a:t>
            </a:r>
            <a:r>
              <a:rPr lang="tr-TR" dirty="0" err="1"/>
              <a:t>Sudoku</a:t>
            </a:r>
            <a:r>
              <a:rPr lang="tr-TR" dirty="0"/>
              <a:t> bulmacasını kodlamak için </a:t>
            </a:r>
            <a:r>
              <a:rPr lang="tr-TR" i="1" dirty="0"/>
              <a:t>i.</a:t>
            </a:r>
            <a:r>
              <a:rPr lang="tr-TR" dirty="0"/>
              <a:t> satır ve </a:t>
            </a:r>
            <a:r>
              <a:rPr lang="tr-TR" i="1" dirty="0"/>
              <a:t>j.</a:t>
            </a:r>
            <a:r>
              <a:rPr lang="tr-TR" dirty="0"/>
              <a:t> sütun </a:t>
            </a:r>
            <a:r>
              <a:rPr lang="tr-TR" dirty="0" err="1"/>
              <a:t>lokasyonundaki</a:t>
            </a:r>
            <a:r>
              <a:rPr lang="tr-TR" dirty="0"/>
              <a:t> hücrede </a:t>
            </a:r>
            <a:r>
              <a:rPr lang="tr-TR" i="1" dirty="0"/>
              <a:t>n</a:t>
            </a:r>
            <a:r>
              <a:rPr lang="tr-TR" dirty="0"/>
              <a:t> sayısı olma durumunu </a:t>
            </a:r>
            <a:r>
              <a:rPr lang="tr-TR" i="1" dirty="0"/>
              <a:t>P(i, j, n)</a:t>
            </a:r>
            <a:r>
              <a:rPr lang="tr-TR" dirty="0"/>
              <a:t> şeklinde bir önerme olarak oluşturalım. Buna göre </a:t>
            </a:r>
            <a:r>
              <a:rPr lang="tr-TR" i="1" dirty="0"/>
              <a:t>i, j</a:t>
            </a:r>
            <a:r>
              <a:rPr lang="tr-TR" dirty="0"/>
              <a:t> ve </a:t>
            </a:r>
            <a:r>
              <a:rPr lang="tr-TR" i="1" dirty="0"/>
              <a:t>n</a:t>
            </a:r>
            <a:r>
              <a:rPr lang="tr-TR" dirty="0"/>
              <a:t>’nin her biri 1 ile 9 arası değerler alabilen 9 x 9 x 9 = 729 adet değişik önerme oluşturulacaktır. Örnek olarak, Şekil </a:t>
            </a:r>
            <a:r>
              <a:rPr lang="tr-TR" dirty="0" smtClean="0"/>
              <a:t>1’deki </a:t>
            </a:r>
            <a:r>
              <a:rPr lang="tr-TR" dirty="0"/>
              <a:t>bulmaca için, beşinci satır ve birinci sütun </a:t>
            </a:r>
            <a:r>
              <a:rPr lang="tr-TR" dirty="0" err="1"/>
              <a:t>kesişiminde</a:t>
            </a:r>
            <a:r>
              <a:rPr lang="tr-TR" dirty="0"/>
              <a:t> yer alan hücrede 6 sayısının yer aldığı verilmiştir. Bunun neticesinde </a:t>
            </a:r>
            <a:r>
              <a:rPr lang="tr-TR" i="1" dirty="0"/>
              <a:t>p(</a:t>
            </a:r>
            <a:r>
              <a:rPr lang="tr-TR" dirty="0"/>
              <a:t>5, 1, 6)’</a:t>
            </a:r>
            <a:r>
              <a:rPr lang="tr-TR" dirty="0" err="1"/>
              <a:t>nın</a:t>
            </a:r>
            <a:r>
              <a:rPr lang="tr-TR" dirty="0"/>
              <a:t> doğru olduğunu görebiliriz, fakat </a:t>
            </a:r>
            <a:r>
              <a:rPr lang="tr-TR" i="1" dirty="0" smtClean="0"/>
              <a:t>p(5, j</a:t>
            </a:r>
            <a:r>
              <a:rPr lang="tr-TR" i="1" dirty="0"/>
              <a:t>,</a:t>
            </a:r>
            <a:r>
              <a:rPr lang="tr-TR" dirty="0"/>
              <a:t> 6) j = 2, 3, ..., 9 değerleri için yanlış olacaktır.</a:t>
            </a:r>
          </a:p>
          <a:p>
            <a:pPr marL="0" indent="0" algn="just">
              <a:buNone/>
            </a:pPr>
            <a:endParaRPr lang="tr-TR" b="1" dirty="0" smtClean="0">
              <a:solidFill>
                <a:srgbClr val="C00000"/>
              </a:solidFill>
            </a:endParaRPr>
          </a:p>
        </p:txBody>
      </p:sp>
    </p:spTree>
    <p:extLst>
      <p:ext uri="{BB962C8B-B14F-4D97-AF65-F5344CB8AC3E}">
        <p14:creationId xmlns:p14="http://schemas.microsoft.com/office/powerpoint/2010/main" val="288974885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lstStyle/>
          <a:p>
            <a:r>
              <a:rPr lang="tr-TR" dirty="0" smtClean="0">
                <a:solidFill>
                  <a:srgbClr val="002060"/>
                </a:solidFill>
              </a:rPr>
              <a:t>İçerik </a:t>
            </a:r>
            <a:endParaRPr lang="tr-TR" dirty="0">
              <a:solidFill>
                <a:srgbClr val="002060"/>
              </a:solidFill>
            </a:endParaRPr>
          </a:p>
        </p:txBody>
      </p:sp>
      <p:sp>
        <p:nvSpPr>
          <p:cNvPr id="3" name="İçerik Yer Tutucusu 2"/>
          <p:cNvSpPr>
            <a:spLocks noGrp="1"/>
          </p:cNvSpPr>
          <p:nvPr>
            <p:ph idx="1"/>
          </p:nvPr>
        </p:nvSpPr>
        <p:spPr>
          <a:xfrm>
            <a:off x="1616832" y="1205948"/>
            <a:ext cx="10018713" cy="5433392"/>
          </a:xfrm>
        </p:spPr>
        <p:txBody>
          <a:bodyPr/>
          <a:lstStyle/>
          <a:p>
            <a:pPr marL="0" indent="0">
              <a:buNone/>
            </a:pPr>
            <a:r>
              <a:rPr lang="tr-TR" dirty="0" smtClean="0">
                <a:solidFill>
                  <a:schemeClr val="accent6">
                    <a:lumMod val="75000"/>
                  </a:schemeClr>
                </a:solidFill>
              </a:rPr>
              <a:t>1.1. </a:t>
            </a:r>
            <a:r>
              <a:rPr lang="tr-TR" dirty="0" smtClean="0"/>
              <a:t>Önermeli Mantık</a:t>
            </a:r>
          </a:p>
          <a:p>
            <a:pPr marL="0" indent="0">
              <a:buNone/>
            </a:pPr>
            <a:r>
              <a:rPr lang="tr-TR" dirty="0" smtClean="0">
                <a:solidFill>
                  <a:schemeClr val="accent6">
                    <a:lumMod val="75000"/>
                  </a:schemeClr>
                </a:solidFill>
              </a:rPr>
              <a:t>1.2</a:t>
            </a:r>
            <a:r>
              <a:rPr lang="tr-TR" dirty="0" smtClean="0">
                <a:solidFill>
                  <a:srgbClr val="C00000"/>
                </a:solidFill>
              </a:rPr>
              <a:t>. </a:t>
            </a:r>
            <a:r>
              <a:rPr lang="tr-TR" dirty="0" smtClean="0"/>
              <a:t>Önermeli Mantık Uygulamaları</a:t>
            </a:r>
          </a:p>
          <a:p>
            <a:pPr marL="0" indent="0">
              <a:buNone/>
            </a:pPr>
            <a:r>
              <a:rPr lang="tr-TR" dirty="0" smtClean="0">
                <a:solidFill>
                  <a:schemeClr val="accent6">
                    <a:lumMod val="75000"/>
                  </a:schemeClr>
                </a:solidFill>
              </a:rPr>
              <a:t>1.3. </a:t>
            </a:r>
            <a:r>
              <a:rPr lang="tr-TR" dirty="0" smtClean="0"/>
              <a:t>Önermeli Denklemler</a:t>
            </a:r>
          </a:p>
          <a:p>
            <a:pPr marL="0" indent="0">
              <a:buNone/>
            </a:pPr>
            <a:r>
              <a:rPr lang="tr-TR" dirty="0" smtClean="0">
                <a:solidFill>
                  <a:schemeClr val="accent6">
                    <a:lumMod val="75000"/>
                  </a:schemeClr>
                </a:solidFill>
              </a:rPr>
              <a:t>1.4. </a:t>
            </a:r>
            <a:r>
              <a:rPr lang="tr-TR" dirty="0" smtClean="0">
                <a:solidFill>
                  <a:srgbClr val="C00000"/>
                </a:solidFill>
              </a:rPr>
              <a:t>Yüklemler ve Niceleyiciler</a:t>
            </a:r>
          </a:p>
          <a:p>
            <a:pPr marL="0" indent="0">
              <a:buNone/>
            </a:pPr>
            <a:r>
              <a:rPr lang="tr-TR" dirty="0" smtClean="0">
                <a:solidFill>
                  <a:schemeClr val="accent6">
                    <a:lumMod val="75000"/>
                  </a:schemeClr>
                </a:solidFill>
              </a:rPr>
              <a:t>1.5. </a:t>
            </a:r>
            <a:r>
              <a:rPr lang="tr-TR" dirty="0" smtClean="0"/>
              <a:t>İç İçe Niceleyiciler</a:t>
            </a:r>
          </a:p>
          <a:p>
            <a:pPr marL="0" indent="0">
              <a:buNone/>
            </a:pPr>
            <a:r>
              <a:rPr lang="tr-TR" dirty="0" smtClean="0">
                <a:solidFill>
                  <a:schemeClr val="accent6">
                    <a:lumMod val="75000"/>
                  </a:schemeClr>
                </a:solidFill>
              </a:rPr>
              <a:t>1.6. </a:t>
            </a:r>
            <a:r>
              <a:rPr lang="tr-TR" dirty="0" smtClean="0"/>
              <a:t>Çıkarım Kuralları</a:t>
            </a:r>
          </a:p>
          <a:p>
            <a:pPr marL="0" indent="0">
              <a:buNone/>
            </a:pPr>
            <a:r>
              <a:rPr lang="tr-TR" dirty="0" smtClean="0">
                <a:solidFill>
                  <a:schemeClr val="accent6">
                    <a:lumMod val="75000"/>
                  </a:schemeClr>
                </a:solidFill>
              </a:rPr>
              <a:t>1.7. </a:t>
            </a:r>
            <a:r>
              <a:rPr lang="tr-TR" dirty="0" smtClean="0"/>
              <a:t>İspatlara Giriş</a:t>
            </a:r>
          </a:p>
          <a:p>
            <a:pPr marL="0" indent="0">
              <a:buNone/>
            </a:pPr>
            <a:r>
              <a:rPr lang="tr-TR" dirty="0" smtClean="0">
                <a:solidFill>
                  <a:schemeClr val="accent6">
                    <a:lumMod val="75000"/>
                  </a:schemeClr>
                </a:solidFill>
              </a:rPr>
              <a:t>1.8. </a:t>
            </a:r>
            <a:r>
              <a:rPr lang="tr-TR" dirty="0" smtClean="0"/>
              <a:t>İspat Yöntemleri ve Stratejisi</a:t>
            </a:r>
            <a:endParaRPr lang="tr-TR" dirty="0"/>
          </a:p>
        </p:txBody>
      </p:sp>
    </p:spTree>
    <p:extLst>
      <p:ext uri="{BB962C8B-B14F-4D97-AF65-F5344CB8AC3E}">
        <p14:creationId xmlns:p14="http://schemas.microsoft.com/office/powerpoint/2010/main" val="195540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732204"/>
            <a:ext cx="10018714" cy="3599451"/>
          </a:xfrm>
        </p:spPr>
        <p:txBody>
          <a:bodyPr>
            <a:normAutofit lnSpcReduction="10000"/>
          </a:bodyPr>
          <a:lstStyle/>
          <a:p>
            <a:pPr marL="0" indent="0" algn="just">
              <a:buNone/>
            </a:pPr>
            <a:r>
              <a:rPr lang="tr-TR" dirty="0"/>
              <a:t>“</a:t>
            </a:r>
            <a:r>
              <a:rPr lang="tr-TR" dirty="0" smtClean="0"/>
              <a:t>x &gt; 3</a:t>
            </a:r>
            <a:r>
              <a:rPr lang="tr-TR" dirty="0"/>
              <a:t>”, x = </a:t>
            </a:r>
            <a:r>
              <a:rPr lang="tr-TR" dirty="0" smtClean="0"/>
              <a:t>y + 3</a:t>
            </a:r>
            <a:r>
              <a:rPr lang="tr-TR" dirty="0"/>
              <a:t>”, “</a:t>
            </a:r>
            <a:r>
              <a:rPr lang="tr-TR" dirty="0" smtClean="0"/>
              <a:t>x + y = z”,</a:t>
            </a:r>
          </a:p>
          <a:p>
            <a:pPr marL="0" indent="0" algn="just">
              <a:buNone/>
            </a:pPr>
            <a:r>
              <a:rPr lang="tr-TR" dirty="0" smtClean="0"/>
              <a:t>ve</a:t>
            </a:r>
            <a:endParaRPr lang="tr-TR" dirty="0"/>
          </a:p>
          <a:p>
            <a:pPr marL="0" indent="0" algn="just">
              <a:buNone/>
            </a:pPr>
            <a:r>
              <a:rPr lang="tr-TR" dirty="0"/>
              <a:t>“Bilgisayar x, bir saldırgan tarafından saldırı altında”</a:t>
            </a:r>
          </a:p>
          <a:p>
            <a:pPr marL="0" indent="0" algn="just">
              <a:buNone/>
            </a:pPr>
            <a:r>
              <a:rPr lang="tr-TR" dirty="0"/>
              <a:t>ve</a:t>
            </a:r>
          </a:p>
          <a:p>
            <a:pPr marL="0" indent="0" algn="just">
              <a:buNone/>
            </a:pPr>
            <a:r>
              <a:rPr lang="tr-TR" dirty="0"/>
              <a:t>“Bilgisayar x, düzgün çalışıyor”</a:t>
            </a:r>
          </a:p>
          <a:p>
            <a:pPr marL="0" indent="0" algn="just">
              <a:buNone/>
            </a:pPr>
            <a:r>
              <a:rPr lang="tr-TR" dirty="0"/>
              <a:t>gibi değişkenleri kapsayan bildirimler, matematiksel iddialarda, bilgisayar programlarında ve sistem özelliklerinde sıkça bulunur. Değişkenlerin değerleri belirtilmediği zaman bu ifadeler ne doğru ne de yanlıştır.</a:t>
            </a:r>
            <a:endParaRPr lang="tr-TR" b="1" dirty="0" smtClean="0">
              <a:solidFill>
                <a:srgbClr val="C00000"/>
              </a:solidFill>
            </a:endParaRPr>
          </a:p>
        </p:txBody>
      </p:sp>
    </p:spTree>
    <p:extLst>
      <p:ext uri="{BB962C8B-B14F-4D97-AF65-F5344CB8AC3E}">
        <p14:creationId xmlns:p14="http://schemas.microsoft.com/office/powerpoint/2010/main" val="20609293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a:t>“x büyüktür 3 “ifadesi, iki bölümden oluşmaktadır. </a:t>
            </a:r>
            <a:endParaRPr lang="tr-TR" dirty="0" smtClean="0"/>
          </a:p>
          <a:p>
            <a:pPr marL="0" indent="0" algn="just">
              <a:buNone/>
            </a:pPr>
            <a:r>
              <a:rPr lang="tr-TR" dirty="0" smtClean="0"/>
              <a:t>İlk </a:t>
            </a:r>
            <a:r>
              <a:rPr lang="tr-TR" dirty="0"/>
              <a:t>bölümde, x değişkeni, bildirimin ko­nusudur. </a:t>
            </a:r>
            <a:endParaRPr lang="tr-TR" dirty="0" smtClean="0"/>
          </a:p>
          <a:p>
            <a:pPr marL="0" indent="0" algn="just">
              <a:buNone/>
            </a:pPr>
            <a:r>
              <a:rPr lang="tr-TR" dirty="0" smtClean="0"/>
              <a:t>İkinci </a:t>
            </a:r>
            <a:r>
              <a:rPr lang="tr-TR" dirty="0"/>
              <a:t>bölüm-yüklem, “3’ten büyüktür” açıklamasına konu olabilecek bir </a:t>
            </a:r>
            <a:r>
              <a:rPr lang="tr-TR" dirty="0" smtClean="0"/>
              <a:t>özellik anlamına </a:t>
            </a:r>
            <a:r>
              <a:rPr lang="tr-TR" dirty="0"/>
              <a:t>gelir. </a:t>
            </a:r>
            <a:r>
              <a:rPr lang="tr-TR" i="1" dirty="0"/>
              <a:t>“x</a:t>
            </a:r>
            <a:r>
              <a:rPr lang="tr-TR" dirty="0"/>
              <a:t> büyüktür 3 “ifadesini </a:t>
            </a:r>
            <a:r>
              <a:rPr lang="tr-TR" i="1" dirty="0"/>
              <a:t>P</a:t>
            </a:r>
            <a:r>
              <a:rPr lang="tr-TR" dirty="0"/>
              <a:t>(</a:t>
            </a:r>
            <a:r>
              <a:rPr lang="tr-TR" i="1" dirty="0"/>
              <a:t>x</a:t>
            </a:r>
            <a:r>
              <a:rPr lang="tr-TR" dirty="0"/>
              <a:t>) ile belirtebiliriz. Burada </a:t>
            </a:r>
            <a:r>
              <a:rPr lang="tr-TR" i="1" dirty="0"/>
              <a:t>P</a:t>
            </a:r>
            <a:r>
              <a:rPr lang="tr-TR" dirty="0"/>
              <a:t>, “3’ten büyüktür” yük­lemini belirtir ve </a:t>
            </a:r>
            <a:r>
              <a:rPr lang="tr-TR" i="1" dirty="0"/>
              <a:t>x</a:t>
            </a:r>
            <a:r>
              <a:rPr lang="tr-TR" dirty="0"/>
              <a:t> bir değişkendir. </a:t>
            </a:r>
            <a:r>
              <a:rPr lang="tr-TR" i="1" dirty="0"/>
              <a:t>P</a:t>
            </a:r>
            <a:r>
              <a:rPr lang="tr-TR" dirty="0"/>
              <a:t>(</a:t>
            </a:r>
            <a:r>
              <a:rPr lang="tr-TR" i="1" dirty="0"/>
              <a:t>x</a:t>
            </a:r>
            <a:r>
              <a:rPr lang="tr-TR" dirty="0"/>
              <a:t>) ifadesi aynı zamanda önerme </a:t>
            </a:r>
            <a:r>
              <a:rPr lang="tr-TR" i="1" dirty="0"/>
              <a:t>x</a:t>
            </a:r>
            <a:r>
              <a:rPr lang="tr-TR" dirty="0"/>
              <a:t> noktasında </a:t>
            </a:r>
            <a:r>
              <a:rPr lang="tr-TR" i="1" dirty="0"/>
              <a:t>P</a:t>
            </a:r>
            <a:r>
              <a:rPr lang="tr-TR" dirty="0"/>
              <a:t> </a:t>
            </a:r>
            <a:r>
              <a:rPr lang="tr-TR" b="1" dirty="0"/>
              <a:t>önerme fonksiyonunun </a:t>
            </a:r>
            <a:r>
              <a:rPr lang="tr-TR" dirty="0"/>
              <a:t>değeri olarak da söylenebilir. Bir kere x değişkenine değer atandığında </a:t>
            </a:r>
            <a:r>
              <a:rPr lang="tr-TR" i="1" dirty="0"/>
              <a:t>P</a:t>
            </a:r>
            <a:r>
              <a:rPr lang="tr-TR" dirty="0"/>
              <a:t>(</a:t>
            </a:r>
            <a:r>
              <a:rPr lang="tr-TR" i="1" dirty="0"/>
              <a:t>x</a:t>
            </a:r>
            <a:r>
              <a:rPr lang="tr-TR" dirty="0"/>
              <a:t>) ifadesi bir önerme olur ve doğruluk değeri vardır. </a:t>
            </a:r>
            <a:endParaRPr lang="tr-TR" b="1" dirty="0" smtClean="0">
              <a:solidFill>
                <a:srgbClr val="C00000"/>
              </a:solidFill>
            </a:endParaRPr>
          </a:p>
        </p:txBody>
      </p:sp>
    </p:spTree>
    <p:extLst>
      <p:ext uri="{BB962C8B-B14F-4D97-AF65-F5344CB8AC3E}">
        <p14:creationId xmlns:p14="http://schemas.microsoft.com/office/powerpoint/2010/main" val="118459961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smtClean="0">
                <a:solidFill>
                  <a:srgbClr val="C00000"/>
                </a:solidFill>
              </a:rPr>
              <a:t>Örnek:</a:t>
            </a:r>
          </a:p>
          <a:p>
            <a:pPr marL="0" indent="0" algn="just">
              <a:buNone/>
            </a:pPr>
            <a:r>
              <a:rPr lang="tr-TR" i="1" dirty="0"/>
              <a:t>P</a:t>
            </a:r>
            <a:r>
              <a:rPr lang="tr-TR" dirty="0"/>
              <a:t>(</a:t>
            </a:r>
            <a:r>
              <a:rPr lang="tr-TR" i="1" dirty="0"/>
              <a:t>x</a:t>
            </a:r>
            <a:r>
              <a:rPr lang="tr-TR" dirty="0"/>
              <a:t>), “</a:t>
            </a:r>
            <a:r>
              <a:rPr lang="tr-TR" i="1" dirty="0"/>
              <a:t>x</a:t>
            </a:r>
            <a:r>
              <a:rPr lang="tr-TR" dirty="0"/>
              <a:t> &gt; 3” ifadesini belirtsin. </a:t>
            </a:r>
            <a:r>
              <a:rPr lang="tr-TR" i="1" dirty="0"/>
              <a:t>P</a:t>
            </a:r>
            <a:r>
              <a:rPr lang="tr-TR" dirty="0"/>
              <a:t>(4) ve </a:t>
            </a:r>
            <a:r>
              <a:rPr lang="tr-TR" i="1" dirty="0"/>
              <a:t>P</a:t>
            </a:r>
            <a:r>
              <a:rPr lang="tr-TR" dirty="0"/>
              <a:t>(2)’</a:t>
            </a:r>
            <a:r>
              <a:rPr lang="tr-TR" dirty="0" err="1"/>
              <a:t>nin</a:t>
            </a:r>
            <a:r>
              <a:rPr lang="tr-TR" dirty="0"/>
              <a:t> doğruluk değerleri ne olur?</a:t>
            </a:r>
          </a:p>
          <a:p>
            <a:pPr marL="0" indent="0" algn="just">
              <a:buNone/>
            </a:pPr>
            <a:r>
              <a:rPr lang="tr-TR" dirty="0" smtClean="0">
                <a:solidFill>
                  <a:srgbClr val="C00000"/>
                </a:solidFill>
              </a:rPr>
              <a:t>Çözüm:</a:t>
            </a:r>
          </a:p>
          <a:p>
            <a:pPr marL="0" indent="0" algn="just">
              <a:buNone/>
            </a:pPr>
            <a:r>
              <a:rPr lang="tr-TR" i="1" dirty="0"/>
              <a:t>P</a:t>
            </a:r>
            <a:r>
              <a:rPr lang="tr-TR" dirty="0"/>
              <a:t>(4) ifadesini “</a:t>
            </a:r>
            <a:r>
              <a:rPr lang="tr-TR" i="1" dirty="0"/>
              <a:t>x</a:t>
            </a:r>
            <a:r>
              <a:rPr lang="tr-TR" dirty="0"/>
              <a:t> &gt; 3” ifadesinde </a:t>
            </a:r>
            <a:r>
              <a:rPr lang="tr-TR" i="1" dirty="0"/>
              <a:t>x</a:t>
            </a:r>
            <a:r>
              <a:rPr lang="tr-TR" dirty="0"/>
              <a:t> yerine 4 yazarak elde ederiz. Böylece </a:t>
            </a:r>
            <a:r>
              <a:rPr lang="tr-TR" i="1" dirty="0"/>
              <a:t>P</a:t>
            </a:r>
            <a:r>
              <a:rPr lang="tr-TR" dirty="0"/>
              <a:t>(4), ifadesi 4 &gt; 3, doğrudur. Bununla birlikte </a:t>
            </a:r>
            <a:r>
              <a:rPr lang="tr-TR" i="1" dirty="0"/>
              <a:t>P</a:t>
            </a:r>
            <a:r>
              <a:rPr lang="tr-TR" dirty="0"/>
              <a:t>(2), ifadesi 2 &gt; 3, yanlıştır.</a:t>
            </a:r>
          </a:p>
          <a:p>
            <a:pPr marL="0" indent="0" algn="just">
              <a:buNone/>
            </a:pPr>
            <a:endParaRPr lang="tr-TR" dirty="0" smtClean="0">
              <a:solidFill>
                <a:srgbClr val="C00000"/>
              </a:solidFill>
            </a:endParaRPr>
          </a:p>
          <a:p>
            <a:pPr marL="0" indent="0" algn="just">
              <a:buNone/>
            </a:pPr>
            <a:endParaRPr lang="tr-TR" b="1" dirty="0" smtClean="0">
              <a:solidFill>
                <a:srgbClr val="C00000"/>
              </a:solidFill>
            </a:endParaRPr>
          </a:p>
        </p:txBody>
      </p:sp>
    </p:spTree>
    <p:extLst>
      <p:ext uri="{BB962C8B-B14F-4D97-AF65-F5344CB8AC3E}">
        <p14:creationId xmlns:p14="http://schemas.microsoft.com/office/powerpoint/2010/main" val="122574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lnSpcReduction="10000"/>
          </a:bodyPr>
          <a:lstStyle/>
          <a:p>
            <a:pPr marL="0" indent="0" algn="just">
              <a:buNone/>
            </a:pPr>
            <a:r>
              <a:rPr lang="tr-TR" dirty="0" smtClean="0">
                <a:solidFill>
                  <a:srgbClr val="C00000"/>
                </a:solidFill>
              </a:rPr>
              <a:t>Örnek:</a:t>
            </a:r>
          </a:p>
          <a:p>
            <a:pPr marL="0" indent="0" algn="just">
              <a:buNone/>
            </a:pPr>
            <a:r>
              <a:rPr lang="tr-TR" dirty="0"/>
              <a:t>A(</a:t>
            </a:r>
            <a:r>
              <a:rPr lang="tr-TR" i="1" dirty="0"/>
              <a:t>x</a:t>
            </a:r>
            <a:r>
              <a:rPr lang="tr-TR" dirty="0"/>
              <a:t>) “Bilgisayar </a:t>
            </a:r>
            <a:r>
              <a:rPr lang="tr-TR" i="1" dirty="0"/>
              <a:t>x</a:t>
            </a:r>
            <a:r>
              <a:rPr lang="tr-TR" dirty="0"/>
              <a:t> bir saldırgan tarafından saldırı altında.” ifadesini belirtsin. Kampüsteki bilgisayarlardan halen sadece CS2 ve MATH1 ’in saldırganlar tarafından saldırı altında olduğunu varsayalım. </a:t>
            </a:r>
            <a:r>
              <a:rPr lang="tr-TR" i="1" dirty="0" smtClean="0"/>
              <a:t>A</a:t>
            </a:r>
            <a:r>
              <a:rPr lang="tr-TR" dirty="0" smtClean="0"/>
              <a:t>(</a:t>
            </a:r>
            <a:r>
              <a:rPr lang="tr-TR" dirty="0" err="1" smtClean="0"/>
              <a:t>CSl</a:t>
            </a:r>
            <a:r>
              <a:rPr lang="tr-TR" dirty="0"/>
              <a:t>), </a:t>
            </a:r>
            <a:r>
              <a:rPr lang="tr-TR" i="1" dirty="0"/>
              <a:t>A</a:t>
            </a:r>
            <a:r>
              <a:rPr lang="tr-TR" dirty="0"/>
              <a:t>(CS2) ve </a:t>
            </a:r>
            <a:r>
              <a:rPr lang="tr-TR" dirty="0" smtClean="0"/>
              <a:t>A(MATH1)</a:t>
            </a:r>
            <a:r>
              <a:rPr lang="tr-TR" dirty="0"/>
              <a:t>’in doğruluk değerleri nelerdir?</a:t>
            </a:r>
          </a:p>
          <a:p>
            <a:pPr marL="0" indent="0" algn="just">
              <a:buNone/>
            </a:pPr>
            <a:r>
              <a:rPr lang="tr-TR" dirty="0" smtClean="0">
                <a:solidFill>
                  <a:srgbClr val="C00000"/>
                </a:solidFill>
              </a:rPr>
              <a:t>Çözüm:</a:t>
            </a:r>
          </a:p>
          <a:p>
            <a:pPr marL="0" indent="0" algn="just">
              <a:buNone/>
            </a:pPr>
            <a:r>
              <a:rPr lang="tr-TR" i="1" dirty="0"/>
              <a:t>A</a:t>
            </a:r>
            <a:r>
              <a:rPr lang="tr-TR" dirty="0"/>
              <a:t>(CS1) ifadesini “Bilgisayar </a:t>
            </a:r>
            <a:r>
              <a:rPr lang="tr-TR" i="1" dirty="0"/>
              <a:t>x</a:t>
            </a:r>
            <a:r>
              <a:rPr lang="tr-TR" dirty="0"/>
              <a:t> bir saldırgan tarafından saldırı altında.” ifadesinde </a:t>
            </a:r>
            <a:r>
              <a:rPr lang="tr-TR" i="1" dirty="0"/>
              <a:t>x</a:t>
            </a:r>
            <a:r>
              <a:rPr lang="tr-TR" dirty="0"/>
              <a:t> = CS1 yazarak elde ederiz. CS1 saldırı altında olan bilgisayarların listesinde olmadığından </a:t>
            </a:r>
            <a:r>
              <a:rPr lang="tr-TR" i="1" dirty="0"/>
              <a:t>A</a:t>
            </a:r>
            <a:r>
              <a:rPr lang="tr-TR" dirty="0"/>
              <a:t>(CS1) yanlış sonucuna varırız. Benzer olarak CS2 ve MATH1 saldırganlar tarafından saldırı altında olan bilgisayarların listesinde olduğundan </a:t>
            </a:r>
            <a:r>
              <a:rPr lang="tr-TR" i="1" dirty="0"/>
              <a:t>A</a:t>
            </a:r>
            <a:r>
              <a:rPr lang="tr-TR" dirty="0"/>
              <a:t>(CS2) ve </a:t>
            </a:r>
            <a:r>
              <a:rPr lang="tr-TR" i="1" dirty="0" smtClean="0"/>
              <a:t>A</a:t>
            </a:r>
            <a:r>
              <a:rPr lang="tr-TR" dirty="0" smtClean="0"/>
              <a:t>(MATH1</a:t>
            </a:r>
            <a:r>
              <a:rPr lang="tr-TR" dirty="0"/>
              <a:t>) doğrudur.</a:t>
            </a:r>
            <a:endParaRPr lang="tr-TR" dirty="0" smtClean="0">
              <a:solidFill>
                <a:srgbClr val="C00000"/>
              </a:solidFill>
            </a:endParaRPr>
          </a:p>
          <a:p>
            <a:pPr marL="0" indent="0" algn="just">
              <a:buNone/>
            </a:pPr>
            <a:endParaRPr lang="tr-TR" b="1" dirty="0" smtClean="0">
              <a:solidFill>
                <a:srgbClr val="C00000"/>
              </a:solidFill>
            </a:endParaRPr>
          </a:p>
        </p:txBody>
      </p:sp>
    </p:spTree>
    <p:extLst>
      <p:ext uri="{BB962C8B-B14F-4D97-AF65-F5344CB8AC3E}">
        <p14:creationId xmlns:p14="http://schemas.microsoft.com/office/powerpoint/2010/main" val="237681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lnSpcReduction="10000"/>
          </a:bodyPr>
          <a:lstStyle/>
          <a:p>
            <a:pPr marL="0" indent="0" algn="just">
              <a:buNone/>
            </a:pPr>
            <a:r>
              <a:rPr lang="tr-TR" dirty="0"/>
              <a:t>Ayrıca, birden fazla değişken içeren ifadeler olabilir. Örneğin, “</a:t>
            </a:r>
            <a:r>
              <a:rPr lang="tr-TR" i="1" dirty="0"/>
              <a:t>x</a:t>
            </a:r>
            <a:r>
              <a:rPr lang="tr-TR" dirty="0"/>
              <a:t> = </a:t>
            </a:r>
            <a:r>
              <a:rPr lang="tr-TR" i="1" dirty="0"/>
              <a:t>y</a:t>
            </a:r>
            <a:r>
              <a:rPr lang="tr-TR" dirty="0"/>
              <a:t> + 3” ifadesini ele alalım. Bu ifadeyi </a:t>
            </a:r>
            <a:r>
              <a:rPr lang="tr-TR" i="1" dirty="0"/>
              <a:t>Q(x, y)</a:t>
            </a:r>
            <a:r>
              <a:rPr lang="tr-TR" dirty="0"/>
              <a:t> ile belirtebiliriz, burada </a:t>
            </a:r>
            <a:r>
              <a:rPr lang="tr-TR" i="1" dirty="0"/>
              <a:t>x</a:t>
            </a:r>
            <a:r>
              <a:rPr lang="tr-TR" dirty="0"/>
              <a:t> ve </a:t>
            </a:r>
            <a:r>
              <a:rPr lang="tr-TR" i="1" dirty="0"/>
              <a:t>y</a:t>
            </a:r>
            <a:r>
              <a:rPr lang="tr-TR" dirty="0"/>
              <a:t> değişkenler ve </a:t>
            </a:r>
            <a:r>
              <a:rPr lang="tr-TR" i="1" dirty="0"/>
              <a:t>Q</a:t>
            </a:r>
            <a:r>
              <a:rPr lang="tr-TR" dirty="0"/>
              <a:t> yüklemdir. x ve y değişkenlerine değerler atandığında </a:t>
            </a:r>
            <a:r>
              <a:rPr lang="tr-TR" i="1" dirty="0"/>
              <a:t>Q</a:t>
            </a:r>
            <a:r>
              <a:rPr lang="tr-TR" dirty="0"/>
              <a:t>(</a:t>
            </a:r>
            <a:r>
              <a:rPr lang="tr-TR" i="1" dirty="0"/>
              <a:t>x, y</a:t>
            </a:r>
            <a:r>
              <a:rPr lang="tr-TR" dirty="0"/>
              <a:t>) ifadesinin bir doğruluk değeri olur</a:t>
            </a:r>
            <a:r>
              <a:rPr lang="tr-TR" dirty="0" smtClean="0"/>
              <a:t>.</a:t>
            </a:r>
            <a:endParaRPr lang="tr-TR" dirty="0" smtClean="0">
              <a:solidFill>
                <a:srgbClr val="C00000"/>
              </a:solidFill>
            </a:endParaRPr>
          </a:p>
          <a:p>
            <a:pPr marL="0" indent="0" algn="just">
              <a:buNone/>
            </a:pPr>
            <a:r>
              <a:rPr lang="tr-TR" dirty="0" smtClean="0">
                <a:solidFill>
                  <a:srgbClr val="C00000"/>
                </a:solidFill>
              </a:rPr>
              <a:t>Örnek:</a:t>
            </a:r>
          </a:p>
          <a:p>
            <a:pPr marL="0" indent="0" algn="just">
              <a:buNone/>
            </a:pPr>
            <a:r>
              <a:rPr lang="tr-TR" dirty="0" smtClean="0"/>
              <a:t>“</a:t>
            </a:r>
            <a:r>
              <a:rPr lang="tr-TR" i="1" dirty="0"/>
              <a:t>x </a:t>
            </a:r>
            <a:r>
              <a:rPr lang="tr-TR" i="1" dirty="0" smtClean="0"/>
              <a:t>= y </a:t>
            </a:r>
            <a:r>
              <a:rPr lang="tr-TR" i="1" dirty="0"/>
              <a:t>+</a:t>
            </a:r>
            <a:r>
              <a:rPr lang="tr-TR" dirty="0"/>
              <a:t> 3” ifadesini </a:t>
            </a:r>
            <a:r>
              <a:rPr lang="tr-TR" i="1" dirty="0"/>
              <a:t>Q</a:t>
            </a:r>
            <a:r>
              <a:rPr lang="tr-TR" dirty="0"/>
              <a:t>(</a:t>
            </a:r>
            <a:r>
              <a:rPr lang="tr-TR" i="1" dirty="0"/>
              <a:t>x</a:t>
            </a:r>
            <a:r>
              <a:rPr lang="tr-TR" i="1" dirty="0" smtClean="0"/>
              <a:t>, y</a:t>
            </a:r>
            <a:r>
              <a:rPr lang="tr-TR" dirty="0"/>
              <a:t>) ile belirtelim. </a:t>
            </a:r>
            <a:r>
              <a:rPr lang="tr-TR" i="1" dirty="0" smtClean="0"/>
              <a:t>Q</a:t>
            </a:r>
            <a:r>
              <a:rPr lang="tr-TR" dirty="0" smtClean="0"/>
              <a:t>(1,2</a:t>
            </a:r>
            <a:r>
              <a:rPr lang="tr-TR" dirty="0"/>
              <a:t>) ve </a:t>
            </a:r>
            <a:r>
              <a:rPr lang="tr-TR" i="1" dirty="0"/>
              <a:t>Q</a:t>
            </a:r>
            <a:r>
              <a:rPr lang="tr-TR" dirty="0"/>
              <a:t>(3, 0) önermelerinin doğruluk değerleri nedir?</a:t>
            </a:r>
            <a:endParaRPr lang="tr-TR" dirty="0" smtClean="0">
              <a:solidFill>
                <a:srgbClr val="C00000"/>
              </a:solidFill>
            </a:endParaRPr>
          </a:p>
          <a:p>
            <a:pPr marL="0" indent="0" algn="just">
              <a:buNone/>
            </a:pPr>
            <a:r>
              <a:rPr lang="tr-TR" dirty="0" smtClean="0">
                <a:solidFill>
                  <a:srgbClr val="C00000"/>
                </a:solidFill>
              </a:rPr>
              <a:t>Çözüm:</a:t>
            </a:r>
          </a:p>
          <a:p>
            <a:pPr marL="0" indent="0" algn="just">
              <a:buNone/>
            </a:pPr>
            <a:r>
              <a:rPr lang="tr-TR" i="1" dirty="0"/>
              <a:t>Q</a:t>
            </a:r>
            <a:r>
              <a:rPr lang="tr-TR" dirty="0"/>
              <a:t>(1</a:t>
            </a:r>
            <a:r>
              <a:rPr lang="tr-TR" i="1" dirty="0"/>
              <a:t>,</a:t>
            </a:r>
            <a:r>
              <a:rPr lang="tr-TR" dirty="0"/>
              <a:t> 2)’</a:t>
            </a:r>
            <a:r>
              <a:rPr lang="tr-TR" dirty="0" err="1"/>
              <a:t>yi</a:t>
            </a:r>
            <a:r>
              <a:rPr lang="tr-TR" dirty="0"/>
              <a:t> elde etmek için </a:t>
            </a:r>
            <a:r>
              <a:rPr lang="tr-TR" i="1" dirty="0"/>
              <a:t>Q</a:t>
            </a:r>
            <a:r>
              <a:rPr lang="tr-TR" dirty="0"/>
              <a:t>(</a:t>
            </a:r>
            <a:r>
              <a:rPr lang="tr-TR" i="1" dirty="0"/>
              <a:t>x, y</a:t>
            </a:r>
            <a:r>
              <a:rPr lang="tr-TR" dirty="0"/>
              <a:t>) ifadesinde </a:t>
            </a:r>
            <a:r>
              <a:rPr lang="tr-TR" i="1" dirty="0"/>
              <a:t>x =</a:t>
            </a:r>
            <a:r>
              <a:rPr lang="tr-TR" dirty="0"/>
              <a:t> 1, </a:t>
            </a:r>
            <a:r>
              <a:rPr lang="tr-TR" i="1" dirty="0"/>
              <a:t>y =</a:t>
            </a:r>
            <a:r>
              <a:rPr lang="tr-TR" dirty="0"/>
              <a:t> 2 koyalım. Böylece </a:t>
            </a:r>
            <a:r>
              <a:rPr lang="tr-TR" i="1" dirty="0"/>
              <a:t>Q</a:t>
            </a:r>
            <a:r>
              <a:rPr lang="tr-TR" dirty="0"/>
              <a:t>(</a:t>
            </a:r>
            <a:r>
              <a:rPr lang="tr-TR" i="1" dirty="0"/>
              <a:t>1,</a:t>
            </a:r>
            <a:r>
              <a:rPr lang="tr-TR" dirty="0"/>
              <a:t> 2) ifadesi “1 =2 + 3” olur ki bu da yanlıştır. </a:t>
            </a:r>
            <a:r>
              <a:rPr lang="tr-TR" i="1" dirty="0"/>
              <a:t>Q</a:t>
            </a:r>
            <a:r>
              <a:rPr lang="tr-TR" dirty="0"/>
              <a:t>(3, 0) ifadesi “3 = 0 + 3” olur ki bu da doğrudur</a:t>
            </a:r>
            <a:r>
              <a:rPr lang="tr-TR" dirty="0" smtClean="0"/>
              <a:t>.</a:t>
            </a:r>
            <a:endParaRPr lang="tr-TR" b="1" dirty="0" smtClean="0">
              <a:solidFill>
                <a:srgbClr val="C00000"/>
              </a:solidFill>
            </a:endParaRPr>
          </a:p>
        </p:txBody>
      </p:sp>
    </p:spTree>
    <p:extLst>
      <p:ext uri="{BB962C8B-B14F-4D97-AF65-F5344CB8AC3E}">
        <p14:creationId xmlns:p14="http://schemas.microsoft.com/office/powerpoint/2010/main" val="118164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929152"/>
            <a:ext cx="10018714" cy="4528798"/>
          </a:xfrm>
        </p:spPr>
        <p:txBody>
          <a:bodyPr>
            <a:normAutofit/>
          </a:bodyPr>
          <a:lstStyle/>
          <a:p>
            <a:pPr marL="0" indent="0" algn="just">
              <a:buNone/>
            </a:pPr>
            <a:r>
              <a:rPr lang="tr-TR" dirty="0" smtClean="0">
                <a:solidFill>
                  <a:srgbClr val="C00000"/>
                </a:solidFill>
              </a:rPr>
              <a:t>Örnek:</a:t>
            </a:r>
          </a:p>
          <a:p>
            <a:pPr marL="0" indent="0" algn="just">
              <a:buNone/>
            </a:pPr>
            <a:r>
              <a:rPr lang="tr-TR" i="1" dirty="0" smtClean="0"/>
              <a:t>A</a:t>
            </a:r>
            <a:r>
              <a:rPr lang="tr-TR" dirty="0" smtClean="0"/>
              <a:t>(</a:t>
            </a:r>
            <a:r>
              <a:rPr lang="tr-TR" dirty="0"/>
              <a:t>c</a:t>
            </a:r>
            <a:r>
              <a:rPr lang="tr-TR" dirty="0" smtClean="0"/>
              <a:t> </a:t>
            </a:r>
            <a:r>
              <a:rPr lang="tr-TR" dirty="0"/>
              <a:t>n), “</a:t>
            </a:r>
            <a:r>
              <a:rPr lang="tr-TR" i="1" dirty="0"/>
              <a:t>c</a:t>
            </a:r>
            <a:r>
              <a:rPr lang="tr-TR" dirty="0"/>
              <a:t> bilgisayarı, </a:t>
            </a:r>
            <a:r>
              <a:rPr lang="tr-TR" i="1" dirty="0"/>
              <a:t>n</a:t>
            </a:r>
            <a:r>
              <a:rPr lang="tr-TR" dirty="0"/>
              <a:t> ağına bağlıdır.” ifadesini göstersin. Burada </a:t>
            </a:r>
            <a:r>
              <a:rPr lang="tr-TR" i="1" dirty="0"/>
              <a:t>c</a:t>
            </a:r>
            <a:r>
              <a:rPr lang="tr-TR" dirty="0"/>
              <a:t> bir bilgisayarı temsil eden bir değişken ve </a:t>
            </a:r>
            <a:r>
              <a:rPr lang="tr-TR" i="1" dirty="0"/>
              <a:t>n</a:t>
            </a:r>
            <a:r>
              <a:rPr lang="tr-TR" dirty="0"/>
              <a:t> bir ağı temsil eden bir değişkendir. MATH1 bilgisayarının CAMPUS2 ağına bağlı fakat CAMPUS1 ağına bağlı olmadığını kabul edelim. </a:t>
            </a:r>
            <a:r>
              <a:rPr lang="tr-TR" i="1" dirty="0"/>
              <a:t>A</a:t>
            </a:r>
            <a:r>
              <a:rPr lang="tr-TR" dirty="0"/>
              <a:t>(MATH1, CAMPUS1) ve </a:t>
            </a:r>
            <a:r>
              <a:rPr lang="tr-TR" i="1" dirty="0" smtClean="0"/>
              <a:t>A</a:t>
            </a:r>
            <a:r>
              <a:rPr lang="tr-TR" dirty="0" smtClean="0"/>
              <a:t>(MATH1</a:t>
            </a:r>
            <a:r>
              <a:rPr lang="tr-TR" dirty="0"/>
              <a:t>, CAMPUS2)’in değerleri nelerdir</a:t>
            </a:r>
            <a:r>
              <a:rPr lang="tr-TR" dirty="0" smtClean="0"/>
              <a:t>?</a:t>
            </a:r>
          </a:p>
          <a:p>
            <a:pPr marL="0" indent="0" algn="just">
              <a:buNone/>
            </a:pPr>
            <a:r>
              <a:rPr lang="tr-TR" dirty="0" smtClean="0">
                <a:solidFill>
                  <a:srgbClr val="C00000"/>
                </a:solidFill>
              </a:rPr>
              <a:t>Çözüm:</a:t>
            </a:r>
          </a:p>
          <a:p>
            <a:pPr marL="0" indent="0" algn="just">
              <a:buNone/>
            </a:pPr>
            <a:r>
              <a:rPr lang="tr-TR" dirty="0"/>
              <a:t>MATH1, CAMPUS1 ağına bağlı olmadığından, </a:t>
            </a:r>
            <a:r>
              <a:rPr lang="tr-TR" dirty="0" smtClean="0"/>
              <a:t>A(MATH1, CAMPUS1)</a:t>
            </a:r>
            <a:r>
              <a:rPr lang="tr-TR" dirty="0"/>
              <a:t>’in yanlış olduğunu görüyoruz. MATH1, CAMPUS2 </a:t>
            </a:r>
            <a:r>
              <a:rPr lang="tr-TR" dirty="0" smtClean="0"/>
              <a:t>ağına </a:t>
            </a:r>
            <a:r>
              <a:rPr lang="tr-TR" dirty="0"/>
              <a:t>bağlı olduğundan </a:t>
            </a:r>
            <a:r>
              <a:rPr lang="tr-TR" i="1" dirty="0"/>
              <a:t>A</a:t>
            </a:r>
            <a:r>
              <a:rPr lang="tr-TR" dirty="0"/>
              <a:t>(MATH1, CAMPUS2)’</a:t>
            </a:r>
            <a:r>
              <a:rPr lang="tr-TR" dirty="0" err="1"/>
              <a:t>nin</a:t>
            </a:r>
            <a:r>
              <a:rPr lang="tr-TR" dirty="0"/>
              <a:t> doğru olduğunu görüyoruz.</a:t>
            </a:r>
            <a:endParaRPr lang="tr-TR" b="1" dirty="0" smtClean="0">
              <a:solidFill>
                <a:srgbClr val="C00000"/>
              </a:solidFill>
            </a:endParaRPr>
          </a:p>
        </p:txBody>
      </p:sp>
    </p:spTree>
    <p:extLst>
      <p:ext uri="{BB962C8B-B14F-4D97-AF65-F5344CB8AC3E}">
        <p14:creationId xmlns:p14="http://schemas.microsoft.com/office/powerpoint/2010/main" val="64132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537252"/>
            <a:ext cx="10018714" cy="3419328"/>
          </a:xfrm>
        </p:spPr>
        <p:txBody>
          <a:bodyPr>
            <a:normAutofit/>
          </a:bodyPr>
          <a:lstStyle/>
          <a:p>
            <a:pPr marL="0" indent="0" algn="just">
              <a:buNone/>
            </a:pPr>
            <a:r>
              <a:rPr lang="tr-TR" dirty="0" smtClean="0">
                <a:solidFill>
                  <a:srgbClr val="C00000"/>
                </a:solidFill>
              </a:rPr>
              <a:t>Örnek:</a:t>
            </a:r>
          </a:p>
          <a:p>
            <a:pPr marL="0" indent="0">
              <a:buNone/>
            </a:pPr>
            <a:r>
              <a:rPr lang="tr-TR" i="1" dirty="0" smtClean="0"/>
              <a:t>R</a:t>
            </a:r>
            <a:r>
              <a:rPr lang="tr-TR" dirty="0" smtClean="0"/>
              <a:t>(1,2</a:t>
            </a:r>
            <a:r>
              <a:rPr lang="tr-TR" dirty="0"/>
              <a:t>, 3) ve </a:t>
            </a:r>
            <a:r>
              <a:rPr lang="tr-TR" i="1" dirty="0"/>
              <a:t>R</a:t>
            </a:r>
            <a:r>
              <a:rPr lang="tr-TR" dirty="0"/>
              <a:t>(0, 0, 1) önermelerinin doğruluk değerleri nedir?</a:t>
            </a:r>
          </a:p>
          <a:p>
            <a:pPr marL="0" indent="0" algn="just">
              <a:buNone/>
            </a:pPr>
            <a:r>
              <a:rPr lang="tr-TR" dirty="0" smtClean="0">
                <a:solidFill>
                  <a:srgbClr val="C00000"/>
                </a:solidFill>
              </a:rPr>
              <a:t>Çözüm:</a:t>
            </a:r>
          </a:p>
          <a:p>
            <a:pPr marL="0" indent="0" algn="just">
              <a:buNone/>
            </a:pPr>
            <a:r>
              <a:rPr lang="tr-TR" dirty="0"/>
              <a:t>A(1, 2, 3) önermesi </a:t>
            </a:r>
            <a:r>
              <a:rPr lang="tr-TR" i="1" dirty="0" smtClean="0"/>
              <a:t>R</a:t>
            </a:r>
            <a:r>
              <a:rPr lang="tr-TR" dirty="0" smtClean="0"/>
              <a:t>(</a:t>
            </a:r>
            <a:r>
              <a:rPr lang="tr-TR" i="1" dirty="0" smtClean="0"/>
              <a:t>x</a:t>
            </a:r>
            <a:r>
              <a:rPr lang="tr-TR" dirty="0"/>
              <a:t>, </a:t>
            </a:r>
            <a:r>
              <a:rPr lang="tr-TR" i="1" dirty="0"/>
              <a:t>y, z)</a:t>
            </a:r>
            <a:r>
              <a:rPr lang="tr-TR" dirty="0"/>
              <a:t> ifadesindeki </a:t>
            </a:r>
            <a:r>
              <a:rPr lang="tr-TR" i="1" dirty="0" smtClean="0"/>
              <a:t>x </a:t>
            </a:r>
            <a:r>
              <a:rPr lang="tr-TR" dirty="0" smtClean="0"/>
              <a:t>= 1 , </a:t>
            </a:r>
            <a:r>
              <a:rPr lang="tr-TR" i="1" dirty="0" smtClean="0"/>
              <a:t>y</a:t>
            </a:r>
            <a:r>
              <a:rPr lang="tr-TR" dirty="0" smtClean="0"/>
              <a:t> = </a:t>
            </a:r>
            <a:r>
              <a:rPr lang="tr-TR" dirty="0"/>
              <a:t>2 ve </a:t>
            </a:r>
            <a:r>
              <a:rPr lang="tr-TR" i="1" dirty="0"/>
              <a:t>z</a:t>
            </a:r>
            <a:r>
              <a:rPr lang="tr-TR" dirty="0"/>
              <a:t> = 3 yerlerine yazılarak elde edilir. </a:t>
            </a:r>
            <a:r>
              <a:rPr lang="tr-TR" i="1" dirty="0"/>
              <a:t>R</a:t>
            </a:r>
            <a:r>
              <a:rPr lang="tr-TR" dirty="0"/>
              <a:t>(1</a:t>
            </a:r>
            <a:r>
              <a:rPr lang="tr-TR" dirty="0" smtClean="0"/>
              <a:t>, 2</a:t>
            </a:r>
            <a:r>
              <a:rPr lang="tr-TR" dirty="0"/>
              <a:t>, 3) önermesinin “1 + </a:t>
            </a:r>
            <a:r>
              <a:rPr lang="tr-TR" dirty="0" smtClean="0"/>
              <a:t>2 </a:t>
            </a:r>
            <a:r>
              <a:rPr lang="tr-TR" dirty="0"/>
              <a:t>= 3” ifadesine eşit olduğunu görürüz ve bu da doğrudur. Aynı zamanda </a:t>
            </a:r>
            <a:r>
              <a:rPr lang="tr-TR" i="1" dirty="0"/>
              <a:t>R</a:t>
            </a:r>
            <a:r>
              <a:rPr lang="tr-TR" dirty="0"/>
              <a:t>(</a:t>
            </a:r>
            <a:r>
              <a:rPr lang="tr-TR" i="1" dirty="0"/>
              <a:t>0,</a:t>
            </a:r>
            <a:r>
              <a:rPr lang="tr-TR" dirty="0"/>
              <a:t> 0, 1) önermesi “0 + </a:t>
            </a:r>
            <a:r>
              <a:rPr lang="tr-TR" dirty="0" smtClean="0"/>
              <a:t>0 = 1</a:t>
            </a:r>
            <a:r>
              <a:rPr lang="tr-TR" dirty="0"/>
              <a:t>” ifadesine eşittir ve yanlıştır.</a:t>
            </a:r>
            <a:endParaRPr lang="tr-TR" b="1" dirty="0" smtClean="0">
              <a:solidFill>
                <a:srgbClr val="C00000"/>
              </a:solidFill>
            </a:endParaRPr>
          </a:p>
        </p:txBody>
      </p:sp>
    </p:spTree>
    <p:extLst>
      <p:ext uri="{BB962C8B-B14F-4D97-AF65-F5344CB8AC3E}">
        <p14:creationId xmlns:p14="http://schemas.microsoft.com/office/powerpoint/2010/main" val="395859519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762335"/>
            <a:ext cx="10018714" cy="3419328"/>
          </a:xfrm>
        </p:spPr>
        <p:txBody>
          <a:bodyPr>
            <a:normAutofit/>
          </a:bodyPr>
          <a:lstStyle/>
          <a:p>
            <a:pPr marL="0" indent="0" algn="just">
              <a:buNone/>
            </a:pPr>
            <a:r>
              <a:rPr lang="tr-TR" dirty="0" smtClean="0">
                <a:solidFill>
                  <a:srgbClr val="C00000"/>
                </a:solidFill>
              </a:rPr>
              <a:t>Örnek:</a:t>
            </a:r>
          </a:p>
          <a:p>
            <a:pPr marL="0" indent="0" algn="just">
              <a:buNone/>
            </a:pPr>
            <a:r>
              <a:rPr lang="tr-TR" b="1" dirty="0" err="1"/>
              <a:t>if</a:t>
            </a:r>
            <a:r>
              <a:rPr lang="tr-TR" b="1" dirty="0"/>
              <a:t> </a:t>
            </a:r>
            <a:r>
              <a:rPr lang="tr-TR" i="1" dirty="0"/>
              <a:t>x</a:t>
            </a:r>
            <a:r>
              <a:rPr lang="tr-TR" dirty="0"/>
              <a:t> &gt; 0 </a:t>
            </a:r>
            <a:r>
              <a:rPr lang="tr-TR" b="1" dirty="0" err="1"/>
              <a:t>then</a:t>
            </a:r>
            <a:r>
              <a:rPr lang="tr-TR" b="1" dirty="0"/>
              <a:t> </a:t>
            </a:r>
            <a:r>
              <a:rPr lang="tr-TR" i="1" dirty="0"/>
              <a:t>x:= x</a:t>
            </a:r>
            <a:r>
              <a:rPr lang="tr-TR" dirty="0"/>
              <a:t> + 1 ifadesini ele alalım</a:t>
            </a:r>
            <a:r>
              <a:rPr lang="tr-TR" dirty="0" smtClean="0"/>
              <a:t>.</a:t>
            </a:r>
          </a:p>
          <a:p>
            <a:pPr marL="0" indent="0" algn="just">
              <a:buNone/>
            </a:pPr>
            <a:r>
              <a:rPr lang="tr-TR" dirty="0"/>
              <a:t>Bu deyimle, bir programda karşılaşıldığı zaman, programın icrasında </a:t>
            </a:r>
            <a:r>
              <a:rPr lang="tr-TR" i="1" dirty="0"/>
              <a:t>x</a:t>
            </a:r>
            <a:r>
              <a:rPr lang="tr-TR" dirty="0"/>
              <a:t> noktasındaki değeri </a:t>
            </a:r>
            <a:r>
              <a:rPr lang="tr-TR" i="1" dirty="0"/>
              <a:t>P</a:t>
            </a:r>
            <a:r>
              <a:rPr lang="tr-TR" dirty="0"/>
              <a:t>(</a:t>
            </a:r>
            <a:r>
              <a:rPr lang="tr-TR" i="1" dirty="0"/>
              <a:t>x</a:t>
            </a:r>
            <a:r>
              <a:rPr lang="tr-TR" dirty="0"/>
              <a:t>)’de koyularak elde edilir. Burada “</a:t>
            </a:r>
            <a:r>
              <a:rPr lang="tr-TR" i="1" dirty="0"/>
              <a:t>x </a:t>
            </a:r>
            <a:r>
              <a:rPr lang="tr-TR" dirty="0"/>
              <a:t>&gt; 0” </a:t>
            </a:r>
            <a:r>
              <a:rPr lang="tr-TR" dirty="0" err="1"/>
              <a:t>dır</a:t>
            </a:r>
            <a:r>
              <a:rPr lang="tr-TR" dirty="0"/>
              <a:t>. Eğer </a:t>
            </a:r>
            <a:r>
              <a:rPr lang="tr-TR" i="1" dirty="0" err="1"/>
              <a:t>x</a:t>
            </a:r>
            <a:r>
              <a:rPr lang="tr-TR" dirty="0" err="1"/>
              <a:t>’in</a:t>
            </a:r>
            <a:r>
              <a:rPr lang="tr-TR" dirty="0"/>
              <a:t> bu değeri için </a:t>
            </a:r>
            <a:r>
              <a:rPr lang="tr-TR" i="1" dirty="0"/>
              <a:t>P</a:t>
            </a:r>
            <a:r>
              <a:rPr lang="tr-TR" dirty="0"/>
              <a:t>(</a:t>
            </a:r>
            <a:r>
              <a:rPr lang="tr-TR" i="1" dirty="0"/>
              <a:t>x</a:t>
            </a:r>
            <a:r>
              <a:rPr lang="tr-TR" dirty="0"/>
              <a:t>) doğruysa </a:t>
            </a:r>
            <a:r>
              <a:rPr lang="tr-TR" i="1" dirty="0"/>
              <a:t>x</a:t>
            </a:r>
            <a:r>
              <a:rPr lang="tr-TR" dirty="0"/>
              <a:t> : = </a:t>
            </a:r>
            <a:r>
              <a:rPr lang="tr-TR" i="1" dirty="0"/>
              <a:t>x</a:t>
            </a:r>
            <a:r>
              <a:rPr lang="tr-TR" dirty="0"/>
              <a:t> + 1 çalıştırılır, böylece </a:t>
            </a:r>
            <a:r>
              <a:rPr lang="tr-TR" i="1" dirty="0" err="1"/>
              <a:t>x</a:t>
            </a:r>
            <a:r>
              <a:rPr lang="tr-TR" dirty="0" err="1"/>
              <a:t>’in</a:t>
            </a:r>
            <a:r>
              <a:rPr lang="tr-TR" dirty="0"/>
              <a:t> değeri 1 artar. Eğer </a:t>
            </a:r>
            <a:r>
              <a:rPr lang="tr-TR" i="1" dirty="0" err="1"/>
              <a:t>x</a:t>
            </a:r>
            <a:r>
              <a:rPr lang="tr-TR" dirty="0" err="1"/>
              <a:t>’in</a:t>
            </a:r>
            <a:r>
              <a:rPr lang="tr-TR" dirty="0"/>
              <a:t> bu değeri için </a:t>
            </a:r>
            <a:r>
              <a:rPr lang="tr-TR" i="1" dirty="0"/>
              <a:t>P</a:t>
            </a:r>
            <a:r>
              <a:rPr lang="tr-TR" dirty="0"/>
              <a:t>(</a:t>
            </a:r>
            <a:r>
              <a:rPr lang="tr-TR" i="1" dirty="0"/>
              <a:t>x</a:t>
            </a:r>
            <a:r>
              <a:rPr lang="tr-TR" dirty="0"/>
              <a:t>) yanlışsa atama ifadesi çalıştırılmaz, böylece </a:t>
            </a:r>
            <a:r>
              <a:rPr lang="tr-TR" i="1" dirty="0" err="1"/>
              <a:t>x</a:t>
            </a:r>
            <a:r>
              <a:rPr lang="tr-TR" dirty="0" err="1"/>
              <a:t>’in</a:t>
            </a:r>
            <a:r>
              <a:rPr lang="tr-TR" dirty="0"/>
              <a:t> değeri değişmez.</a:t>
            </a:r>
          </a:p>
        </p:txBody>
      </p:sp>
    </p:spTree>
    <p:extLst>
      <p:ext uri="{BB962C8B-B14F-4D97-AF65-F5344CB8AC3E}">
        <p14:creationId xmlns:p14="http://schemas.microsoft.com/office/powerpoint/2010/main" val="603184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1.1</a:t>
            </a:r>
            <a:r>
              <a:rPr lang="tr-TR" sz="4400" dirty="0">
                <a:solidFill>
                  <a:srgbClr val="002060"/>
                </a:solidFill>
              </a:rPr>
              <a:t>. Önermeli </a:t>
            </a:r>
            <a:r>
              <a:rPr lang="tr-TR" sz="4400" dirty="0" smtClean="0">
                <a:solidFill>
                  <a:srgbClr val="002060"/>
                </a:solidFill>
              </a:rPr>
              <a:t>Mantık - Önermeler</a:t>
            </a:r>
            <a:r>
              <a:rPr lang="tr-TR" dirty="0"/>
              <a:t/>
            </a:r>
            <a:br>
              <a:rPr lang="tr-TR" dirty="0"/>
            </a:br>
            <a:endParaRPr lang="tr-TR" dirty="0">
              <a:solidFill>
                <a:srgbClr val="002060"/>
              </a:solidFill>
            </a:endParaRPr>
          </a:p>
        </p:txBody>
      </p:sp>
      <p:sp>
        <p:nvSpPr>
          <p:cNvPr id="3" name="İçerik Yer Tutucusu 2"/>
          <p:cNvSpPr>
            <a:spLocks noGrp="1"/>
          </p:cNvSpPr>
          <p:nvPr>
            <p:ph idx="1"/>
          </p:nvPr>
        </p:nvSpPr>
        <p:spPr>
          <a:xfrm>
            <a:off x="1484309" y="1510747"/>
            <a:ext cx="10018713" cy="4625009"/>
          </a:xfrm>
        </p:spPr>
        <p:txBody>
          <a:bodyPr>
            <a:normAutofit/>
          </a:bodyPr>
          <a:lstStyle/>
          <a:p>
            <a:pPr marL="0" indent="0" algn="just">
              <a:buNone/>
            </a:pPr>
            <a:r>
              <a:rPr lang="tr-TR" dirty="0" smtClean="0"/>
              <a:t>Tablo 1 </a:t>
            </a:r>
            <a:r>
              <a:rPr lang="tr-TR" i="1" dirty="0" smtClean="0"/>
              <a:t>p</a:t>
            </a:r>
            <a:r>
              <a:rPr lang="tr-TR" dirty="0" smtClean="0"/>
              <a:t> önermesinin </a:t>
            </a:r>
            <a:r>
              <a:rPr lang="tr-TR" dirty="0" err="1" smtClean="0"/>
              <a:t>değilinin</a:t>
            </a:r>
            <a:r>
              <a:rPr lang="tr-TR" dirty="0" smtClean="0"/>
              <a:t> </a:t>
            </a:r>
            <a:r>
              <a:rPr lang="tr-TR" dirty="0" smtClean="0">
                <a:solidFill>
                  <a:srgbClr val="C00000"/>
                </a:solidFill>
              </a:rPr>
              <a:t>doğruluk tablosunu </a:t>
            </a:r>
            <a:r>
              <a:rPr lang="tr-TR" dirty="0" smtClean="0"/>
              <a:t>göstermektedir. </a:t>
            </a:r>
          </a:p>
          <a:p>
            <a:pPr marL="0" indent="0" algn="just">
              <a:buNone/>
            </a:pPr>
            <a:endParaRPr lang="tr-TR" dirty="0" smtClean="0"/>
          </a:p>
          <a:p>
            <a:pPr marL="0" indent="0" algn="just">
              <a:buNone/>
            </a:pPr>
            <a:endParaRPr lang="tr-TR" dirty="0"/>
          </a:p>
          <a:p>
            <a:pPr marL="0" indent="0" algn="just">
              <a:buNone/>
            </a:pPr>
            <a:endParaRPr lang="tr-TR" dirty="0" smtClean="0"/>
          </a:p>
          <a:p>
            <a:pPr marL="0" indent="0" algn="just">
              <a:buNone/>
            </a:pPr>
            <a:endParaRPr lang="tr-TR" dirty="0"/>
          </a:p>
          <a:p>
            <a:pPr marL="0" indent="0" algn="just">
              <a:buNone/>
            </a:pPr>
            <a:r>
              <a:rPr lang="tr-TR" dirty="0" smtClean="0"/>
              <a:t>Mantıksal operatörler iki ya da daha fazla var olan önermeden yeni bir önerme oluşturmak için kullanılır. Bu mantıksal operatörlere </a:t>
            </a:r>
            <a:r>
              <a:rPr lang="tr-TR" dirty="0" smtClean="0">
                <a:solidFill>
                  <a:srgbClr val="C00000"/>
                </a:solidFill>
              </a:rPr>
              <a:t>bağlaçlar (bağlayıcılar)</a:t>
            </a:r>
            <a:r>
              <a:rPr lang="tr-TR" dirty="0" smtClean="0"/>
              <a:t> denir. </a:t>
            </a:r>
          </a:p>
        </p:txBody>
      </p:sp>
      <p:graphicFrame>
        <p:nvGraphicFramePr>
          <p:cNvPr id="6" name="Tablo 5"/>
          <p:cNvGraphicFramePr>
            <a:graphicFrameLocks noGrp="1"/>
          </p:cNvGraphicFramePr>
          <p:nvPr>
            <p:extLst>
              <p:ext uri="{D42A27DB-BD31-4B8C-83A1-F6EECF244321}">
                <p14:modId xmlns:p14="http://schemas.microsoft.com/office/powerpoint/2010/main" val="3617070392"/>
              </p:ext>
            </p:extLst>
          </p:nvPr>
        </p:nvGraphicFramePr>
        <p:xfrm>
          <a:off x="4410766" y="2543696"/>
          <a:ext cx="3240000" cy="1777371"/>
        </p:xfrm>
        <a:graphic>
          <a:graphicData uri="http://schemas.openxmlformats.org/drawingml/2006/table">
            <a:tbl>
              <a:tblPr firstRow="1" bandRow="1">
                <a:tableStyleId>{9D7B26C5-4107-4FEC-AEDC-1716B250A1EF}</a:tableStyleId>
              </a:tblPr>
              <a:tblGrid>
                <a:gridCol w="1620000">
                  <a:extLst>
                    <a:ext uri="{9D8B030D-6E8A-4147-A177-3AD203B41FA5}">
                      <a16:colId xmlns:a16="http://schemas.microsoft.com/office/drawing/2014/main" val="20000"/>
                    </a:ext>
                  </a:extLst>
                </a:gridCol>
                <a:gridCol w="1620000">
                  <a:extLst>
                    <a:ext uri="{9D8B030D-6E8A-4147-A177-3AD203B41FA5}">
                      <a16:colId xmlns:a16="http://schemas.microsoft.com/office/drawing/2014/main" val="20001"/>
                    </a:ext>
                  </a:extLst>
                </a:gridCol>
              </a:tblGrid>
              <a:tr h="626708">
                <a:tc gridSpan="2">
                  <a:txBody>
                    <a:bodyPr/>
                    <a:lstStyle/>
                    <a:p>
                      <a:pPr algn="ctr"/>
                      <a:r>
                        <a:rPr lang="tr-TR" b="1" dirty="0" smtClean="0">
                          <a:solidFill>
                            <a:schemeClr val="accent6">
                              <a:lumMod val="50000"/>
                            </a:schemeClr>
                          </a:solidFill>
                        </a:rPr>
                        <a:t>Tablo 1 Bir Önermenin </a:t>
                      </a:r>
                      <a:r>
                        <a:rPr lang="tr-TR" b="1" dirty="0" err="1" smtClean="0">
                          <a:solidFill>
                            <a:schemeClr val="accent6">
                              <a:lumMod val="50000"/>
                            </a:schemeClr>
                          </a:solidFill>
                        </a:rPr>
                        <a:t>Değilinin</a:t>
                      </a:r>
                      <a:r>
                        <a:rPr lang="tr-TR" b="1" dirty="0" smtClean="0">
                          <a:solidFill>
                            <a:schemeClr val="accent6">
                              <a:lumMod val="50000"/>
                            </a:schemeClr>
                          </a:solidFill>
                        </a:rPr>
                        <a:t> Doğruluk Tablosu</a:t>
                      </a:r>
                      <a:endParaRPr lang="tr-TR" b="1" dirty="0">
                        <a:solidFill>
                          <a:schemeClr val="accent6">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dirty="0"/>
                    </a:p>
                  </a:txBody>
                  <a:tcPr/>
                </a:tc>
                <a:extLst>
                  <a:ext uri="{0D108BD9-81ED-4DB2-BD59-A6C34878D82A}">
                    <a16:rowId xmlns:a16="http://schemas.microsoft.com/office/drawing/2014/main" val="10000"/>
                  </a:ext>
                </a:extLst>
              </a:tr>
              <a:tr h="379097">
                <a:tc>
                  <a:txBody>
                    <a:bodyPr/>
                    <a:lstStyle/>
                    <a:p>
                      <a:pPr algn="ctr"/>
                      <a:r>
                        <a:rPr lang="tr-TR" i="1" dirty="0" smtClean="0"/>
                        <a:t>p</a:t>
                      </a:r>
                      <a:endParaRPr lang="tr-TR"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a:t>
                      </a:r>
                      <a:r>
                        <a:rPr lang="tr-TR" i="1" dirty="0" smtClean="0"/>
                        <a:t>p</a:t>
                      </a:r>
                      <a:endParaRPr lang="tr-TR"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9097">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9097">
                <a:tc>
                  <a:txBody>
                    <a:bodyPr/>
                    <a:lstStyle/>
                    <a:p>
                      <a:pPr algn="ctr"/>
                      <a:r>
                        <a:rPr lang="tr-TR" dirty="0" smtClean="0"/>
                        <a:t>Y</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D</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7539381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Yüklemler</a:t>
            </a:r>
            <a:endParaRPr lang="tr-TR" dirty="0">
              <a:solidFill>
                <a:srgbClr val="002060"/>
              </a:solidFill>
            </a:endParaRPr>
          </a:p>
        </p:txBody>
      </p:sp>
      <p:sp>
        <p:nvSpPr>
          <p:cNvPr id="3" name="İçerik Yer Tutucusu 2"/>
          <p:cNvSpPr>
            <a:spLocks noGrp="1"/>
          </p:cNvSpPr>
          <p:nvPr>
            <p:ph idx="1"/>
          </p:nvPr>
        </p:nvSpPr>
        <p:spPr>
          <a:xfrm>
            <a:off x="1484310" y="1762335"/>
            <a:ext cx="10018714" cy="3419328"/>
          </a:xfrm>
        </p:spPr>
        <p:txBody>
          <a:bodyPr>
            <a:normAutofit/>
          </a:bodyPr>
          <a:lstStyle/>
          <a:p>
            <a:pPr marL="0" indent="0" algn="just">
              <a:buNone/>
            </a:pPr>
            <a:r>
              <a:rPr lang="tr-TR" dirty="0"/>
              <a:t>Bir </a:t>
            </a:r>
            <a:r>
              <a:rPr lang="tr-TR" dirty="0" err="1"/>
              <a:t>önermesel</a:t>
            </a:r>
            <a:r>
              <a:rPr lang="tr-TR" dirty="0"/>
              <a:t> fonksiyonda değişkenlerin değerleri atandığı zaman, çıkan ifade belli bir doğru­luk değeri olan bir önerme olur. Ancak, bir </a:t>
            </a:r>
            <a:r>
              <a:rPr lang="tr-TR" dirty="0" err="1"/>
              <a:t>önermesel</a:t>
            </a:r>
            <a:r>
              <a:rPr lang="tr-TR" dirty="0"/>
              <a:t> fonksiyondan bir önerme oluşturmak </a:t>
            </a:r>
            <a:r>
              <a:rPr lang="tr-TR" dirty="0" smtClean="0"/>
              <a:t>için</a:t>
            </a:r>
            <a:r>
              <a:rPr lang="tr-TR" b="1" dirty="0" smtClean="0"/>
              <a:t> </a:t>
            </a:r>
            <a:r>
              <a:rPr lang="tr-TR" dirty="0"/>
              <a:t>olarak adlandırılan başka önemli bir yol vardır. Niceleme bir yüklemin bir aralıktaki öğeler üzerinde gerçek olduğu dereceyi ifade eder. </a:t>
            </a:r>
            <a:endParaRPr lang="tr-TR" dirty="0" smtClean="0"/>
          </a:p>
          <a:p>
            <a:pPr marL="0" indent="0" algn="just">
              <a:buNone/>
            </a:pPr>
            <a:r>
              <a:rPr lang="tr-TR" dirty="0"/>
              <a:t>Yüklemler ve niceleyiciler ile ilgilenen bu mantık alanı </a:t>
            </a:r>
            <a:r>
              <a:rPr lang="tr-TR" b="1" dirty="0" err="1"/>
              <a:t>yüklemli</a:t>
            </a:r>
            <a:r>
              <a:rPr lang="tr-TR" b="1" dirty="0"/>
              <a:t> temel matematik </a:t>
            </a:r>
            <a:r>
              <a:rPr lang="tr-TR" dirty="0"/>
              <a:t>olarak adlandırılır.</a:t>
            </a:r>
          </a:p>
        </p:txBody>
      </p:sp>
    </p:spTree>
    <p:extLst>
      <p:ext uri="{BB962C8B-B14F-4D97-AF65-F5344CB8AC3E}">
        <p14:creationId xmlns:p14="http://schemas.microsoft.com/office/powerpoint/2010/main" val="323253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a:solidFill>
                  <a:srgbClr val="002060"/>
                </a:solidFill>
              </a:rPr>
              <a:t>1.4. Yüklemler ve Niceleyiciler - Niceleyiciler</a:t>
            </a:r>
          </a:p>
        </p:txBody>
      </p:sp>
      <p:sp>
        <p:nvSpPr>
          <p:cNvPr id="7" name="İçerik Yer Tutucusu 6"/>
          <p:cNvSpPr>
            <a:spLocks noGrp="1"/>
          </p:cNvSpPr>
          <p:nvPr>
            <p:ph idx="1"/>
          </p:nvPr>
        </p:nvSpPr>
        <p:spPr>
          <a:xfrm>
            <a:off x="1484310" y="1666874"/>
            <a:ext cx="10018713" cy="3124201"/>
          </a:xfrm>
        </p:spPr>
        <p:txBody>
          <a:bodyPr/>
          <a:lstStyle/>
          <a:p>
            <a:pPr marL="0" indent="0" algn="just">
              <a:buNone/>
            </a:pPr>
            <a:r>
              <a:rPr lang="tr-TR" dirty="0"/>
              <a:t>Matematiksel ifadelerin, birçoğu bir özelliğin belirli bir tanım bölgesindeki bir değişkenin tüm değerler için geçerli olduğunu iddia eder. Bu </a:t>
            </a:r>
            <a:r>
              <a:rPr lang="tr-TR" b="1" dirty="0">
                <a:solidFill>
                  <a:srgbClr val="C00000"/>
                </a:solidFill>
              </a:rPr>
              <a:t>tanım bölgesi söylem alanı</a:t>
            </a:r>
            <a:r>
              <a:rPr lang="tr-TR" b="1" dirty="0"/>
              <a:t> </a:t>
            </a:r>
            <a:r>
              <a:rPr lang="tr-TR" dirty="0"/>
              <a:t>(veya </a:t>
            </a:r>
            <a:r>
              <a:rPr lang="tr-TR" b="1" dirty="0">
                <a:solidFill>
                  <a:srgbClr val="C00000"/>
                </a:solidFill>
              </a:rPr>
              <a:t>söylem evreni</a:t>
            </a:r>
            <a:r>
              <a:rPr lang="tr-TR" dirty="0"/>
              <a:t>)</a:t>
            </a:r>
            <a:r>
              <a:rPr lang="tr-TR" b="1" dirty="0"/>
              <a:t> </a:t>
            </a:r>
            <a:r>
              <a:rPr lang="tr-TR" dirty="0"/>
              <a:t>olarak adlandırılır, genellikle sadece </a:t>
            </a:r>
            <a:r>
              <a:rPr lang="tr-TR" b="1" dirty="0">
                <a:solidFill>
                  <a:srgbClr val="C00000"/>
                </a:solidFill>
              </a:rPr>
              <a:t>etki alanı </a:t>
            </a:r>
            <a:r>
              <a:rPr lang="tr-TR" dirty="0"/>
              <a:t>olarak adlandırılır. Böyle bir ifade </a:t>
            </a:r>
            <a:r>
              <a:rPr lang="tr-TR" b="1" dirty="0">
                <a:solidFill>
                  <a:srgbClr val="C00000"/>
                </a:solidFill>
              </a:rPr>
              <a:t>evrensel niceleme </a:t>
            </a:r>
            <a:r>
              <a:rPr lang="tr-TR" dirty="0"/>
              <a:t>kullanılarak ifade edilir. </a:t>
            </a:r>
          </a:p>
        </p:txBody>
      </p:sp>
    </p:spTree>
    <p:extLst>
      <p:ext uri="{BB962C8B-B14F-4D97-AF65-F5344CB8AC3E}">
        <p14:creationId xmlns:p14="http://schemas.microsoft.com/office/powerpoint/2010/main" val="38651966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a:solidFill>
                  <a:srgbClr val="002060"/>
                </a:solidFill>
              </a:rPr>
              <a:t>1.4. Yüklemler ve Niceleyiciler - Niceleyiciler</a:t>
            </a: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2036201065"/>
              </p:ext>
            </p:extLst>
          </p:nvPr>
        </p:nvGraphicFramePr>
        <p:xfrm>
          <a:off x="2453195" y="3968717"/>
          <a:ext cx="8248143" cy="1784856"/>
        </p:xfrm>
        <a:graphic>
          <a:graphicData uri="http://schemas.openxmlformats.org/drawingml/2006/table">
            <a:tbl>
              <a:tblPr firstRow="1" bandRow="1">
                <a:tableStyleId>{9D7B26C5-4107-4FEC-AEDC-1716B250A1EF}</a:tableStyleId>
              </a:tblPr>
              <a:tblGrid>
                <a:gridCol w="1775905">
                  <a:extLst>
                    <a:ext uri="{9D8B030D-6E8A-4147-A177-3AD203B41FA5}">
                      <a16:colId xmlns:a16="http://schemas.microsoft.com/office/drawing/2014/main" val="20000"/>
                    </a:ext>
                  </a:extLst>
                </a:gridCol>
                <a:gridCol w="3236119">
                  <a:extLst>
                    <a:ext uri="{9D8B030D-6E8A-4147-A177-3AD203B41FA5}">
                      <a16:colId xmlns:a16="http://schemas.microsoft.com/office/drawing/2014/main" val="20001"/>
                    </a:ext>
                  </a:extLst>
                </a:gridCol>
                <a:gridCol w="3236119">
                  <a:extLst>
                    <a:ext uri="{9D8B030D-6E8A-4147-A177-3AD203B41FA5}">
                      <a16:colId xmlns:a16="http://schemas.microsoft.com/office/drawing/2014/main" val="20002"/>
                    </a:ext>
                  </a:extLst>
                </a:gridCol>
              </a:tblGrid>
              <a:tr h="435228">
                <a:tc gridSpan="3">
                  <a:txBody>
                    <a:bodyPr/>
                    <a:lstStyle/>
                    <a:p>
                      <a:pPr marL="0" algn="ctr" defTabSz="457200" rtl="0" eaLnBrk="1" latinLnBrk="0" hangingPunct="1"/>
                      <a:r>
                        <a:rPr lang="tr-TR" sz="1800" b="1" kern="1200" dirty="0" smtClean="0">
                          <a:solidFill>
                            <a:schemeClr val="accent6">
                              <a:lumMod val="50000"/>
                            </a:schemeClr>
                          </a:solidFill>
                          <a:latin typeface="+mn-lt"/>
                          <a:ea typeface="+mn-ea"/>
                          <a:cs typeface="+mn-cs"/>
                        </a:rPr>
                        <a:t>Tablo 1 Niceleyiciler</a:t>
                      </a:r>
                      <a:endParaRPr lang="tr-TR" sz="1800" b="1" kern="1200" dirty="0">
                        <a:solidFill>
                          <a:schemeClr val="accent6">
                            <a:lumMod val="50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5228">
                <a:tc>
                  <a:txBody>
                    <a:bodyPr/>
                    <a:lstStyle/>
                    <a:p>
                      <a:pPr algn="ctr"/>
                      <a:r>
                        <a:rPr lang="tr-TR" i="1" dirty="0" smtClean="0"/>
                        <a:t>İfade</a:t>
                      </a:r>
                      <a:endParaRPr lang="tr-TR"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i="1" dirty="0" smtClean="0"/>
                        <a:t>Doğru</a:t>
                      </a:r>
                      <a:r>
                        <a:rPr lang="tr-TR" i="1" baseline="0" dirty="0" smtClean="0"/>
                        <a:t> Olduğunda</a:t>
                      </a:r>
                      <a:endParaRPr lang="tr-TR"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800" i="1" dirty="0" smtClean="0">
                          <a:ln w="0"/>
                          <a:solidFill>
                            <a:schemeClr val="tx1"/>
                          </a:solidFill>
                        </a:rPr>
                        <a:t>Yanlış</a:t>
                      </a:r>
                      <a:r>
                        <a:rPr lang="tr-TR" sz="1800" i="1" baseline="0" dirty="0" smtClean="0">
                          <a:ln w="0"/>
                          <a:solidFill>
                            <a:schemeClr val="tx1"/>
                          </a:solidFill>
                        </a:rPr>
                        <a:t> Olduğunda</a:t>
                      </a:r>
                      <a:r>
                        <a:rPr lang="tr-TR" sz="1800" dirty="0" smtClean="0">
                          <a:ln w="0"/>
                          <a:solidFill>
                            <a:schemeClr val="tx1"/>
                          </a:solidFill>
                        </a:rPr>
                        <a:t> </a:t>
                      </a:r>
                      <a:endParaRPr lang="tr-TR"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5228">
                <a:tc>
                  <a:txBody>
                    <a:bodyPr/>
                    <a:lstStyle/>
                    <a:p>
                      <a:pPr algn="ctr"/>
                      <a:r>
                        <a:rPr lang="tr-TR" sz="180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x</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x</a:t>
                      </a:r>
                      <a:r>
                        <a:rPr lang="tr-TR" sz="1800" kern="1200" dirty="0" smtClean="0">
                          <a:solidFill>
                            <a:schemeClr val="tx1"/>
                          </a:solidFill>
                          <a:effectLst/>
                          <a:latin typeface="+mn-lt"/>
                          <a:ea typeface="+mn-ea"/>
                          <a:cs typeface="+mn-cs"/>
                        </a:rPr>
                        <a:t>) </a:t>
                      </a:r>
                    </a:p>
                    <a:p>
                      <a:pPr algn="ctr"/>
                      <a:r>
                        <a:rPr lang="tr-TR" sz="1800" kern="1200" dirty="0" smtClean="0">
                          <a:solidFill>
                            <a:schemeClr val="tx1"/>
                          </a:solidFill>
                          <a:effectLst/>
                          <a:latin typeface="+mn-lt"/>
                          <a:ea typeface="+mn-ea"/>
                          <a:cs typeface="+mn-cs"/>
                        </a:rPr>
                        <a:t> </a:t>
                      </a:r>
                      <a:r>
                        <a:rPr lang="tr-TR" dirty="0" err="1" smtClean="0"/>
                        <a:t>Ǝ</a:t>
                      </a:r>
                      <a:r>
                        <a:rPr lang="tr-TR" sz="1800" i="1" kern="1200" dirty="0" err="1" smtClean="0">
                          <a:solidFill>
                            <a:schemeClr val="tx1"/>
                          </a:solidFill>
                          <a:effectLst/>
                          <a:latin typeface="+mn-lt"/>
                          <a:ea typeface="+mn-ea"/>
                          <a:cs typeface="+mn-cs"/>
                        </a:rPr>
                        <a:t>x</a:t>
                      </a:r>
                      <a:r>
                        <a:rPr lang="tr-TR" sz="1800" kern="1200" dirty="0" smtClean="0">
                          <a:solidFill>
                            <a:schemeClr val="tx1"/>
                          </a:solidFill>
                          <a:effectLst/>
                          <a:latin typeface="+mn-lt"/>
                          <a:ea typeface="+mn-ea"/>
                          <a:cs typeface="+mn-cs"/>
                        </a:rPr>
                        <a:t> </a:t>
                      </a:r>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x</a:t>
                      </a:r>
                      <a:r>
                        <a:rPr lang="tr-TR" sz="1800" kern="1200" dirty="0" smtClean="0">
                          <a:solidFill>
                            <a:schemeClr val="tx1"/>
                          </a:solidFill>
                          <a:effectLst/>
                          <a:latin typeface="+mn-lt"/>
                          <a:ea typeface="+mn-ea"/>
                          <a:cs typeface="+mn-cs"/>
                        </a:rPr>
                        <a:t>)</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x</a:t>
                      </a:r>
                      <a:r>
                        <a:rPr lang="tr-TR" sz="1800" kern="1200" dirty="0" smtClean="0">
                          <a:solidFill>
                            <a:schemeClr val="tx1"/>
                          </a:solidFill>
                          <a:effectLst/>
                          <a:latin typeface="+mn-lt"/>
                          <a:ea typeface="+mn-ea"/>
                          <a:cs typeface="+mn-cs"/>
                        </a:rPr>
                        <a:t>) her bir </a:t>
                      </a:r>
                      <a:r>
                        <a:rPr lang="tr-TR" sz="1800" i="1" kern="1200" dirty="0" smtClean="0">
                          <a:solidFill>
                            <a:schemeClr val="tx1"/>
                          </a:solidFill>
                          <a:effectLst/>
                          <a:latin typeface="+mn-lt"/>
                          <a:ea typeface="+mn-ea"/>
                          <a:cs typeface="+mn-cs"/>
                        </a:rPr>
                        <a:t>x</a:t>
                      </a:r>
                      <a:r>
                        <a:rPr lang="tr-TR" sz="1800" kern="1200" dirty="0" smtClean="0">
                          <a:solidFill>
                            <a:schemeClr val="tx1"/>
                          </a:solidFill>
                          <a:effectLst/>
                          <a:latin typeface="+mn-lt"/>
                          <a:ea typeface="+mn-ea"/>
                          <a:cs typeface="+mn-cs"/>
                        </a:rPr>
                        <a:t> için geçerli.</a:t>
                      </a:r>
                    </a:p>
                    <a:p>
                      <a:pPr algn="just"/>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x</a:t>
                      </a:r>
                      <a:r>
                        <a:rPr lang="tr-TR" sz="1800" kern="1200" dirty="0" smtClean="0">
                          <a:solidFill>
                            <a:schemeClr val="tx1"/>
                          </a:solidFill>
                          <a:effectLst/>
                          <a:latin typeface="+mn-lt"/>
                          <a:ea typeface="+mn-ea"/>
                          <a:cs typeface="+mn-cs"/>
                        </a:rPr>
                        <a:t>)’in doğru olduğu bir </a:t>
                      </a:r>
                      <a:r>
                        <a:rPr lang="tr-TR" sz="1800" i="1" kern="1200" dirty="0" smtClean="0">
                          <a:solidFill>
                            <a:schemeClr val="tx1"/>
                          </a:solidFill>
                          <a:effectLst/>
                          <a:latin typeface="+mn-lt"/>
                          <a:ea typeface="+mn-ea"/>
                          <a:cs typeface="+mn-cs"/>
                        </a:rPr>
                        <a:t>x</a:t>
                      </a:r>
                      <a:r>
                        <a:rPr lang="tr-TR" sz="1800" kern="1200" dirty="0" smtClean="0">
                          <a:solidFill>
                            <a:schemeClr val="tx1"/>
                          </a:solidFill>
                          <a:effectLst/>
                          <a:latin typeface="+mn-lt"/>
                          <a:ea typeface="+mn-ea"/>
                          <a:cs typeface="+mn-cs"/>
                        </a:rPr>
                        <a:t> vardır.</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x</a:t>
                      </a:r>
                      <a:r>
                        <a:rPr lang="tr-TR" sz="1800" kern="1200" dirty="0" smtClean="0">
                          <a:solidFill>
                            <a:schemeClr val="tx1"/>
                          </a:solidFill>
                          <a:effectLst/>
                          <a:latin typeface="+mn-lt"/>
                          <a:ea typeface="+mn-ea"/>
                          <a:cs typeface="+mn-cs"/>
                        </a:rPr>
                        <a:t>)’in yanlış olduğu için bir </a:t>
                      </a:r>
                      <a:r>
                        <a:rPr lang="tr-TR" sz="1800" i="1" kern="1200" dirty="0" smtClean="0">
                          <a:solidFill>
                            <a:schemeClr val="tx1"/>
                          </a:solidFill>
                          <a:effectLst/>
                          <a:latin typeface="+mn-lt"/>
                          <a:ea typeface="+mn-ea"/>
                          <a:cs typeface="+mn-cs"/>
                        </a:rPr>
                        <a:t>x </a:t>
                      </a:r>
                      <a:r>
                        <a:rPr lang="tr-TR" sz="1800" kern="1200" dirty="0" smtClean="0">
                          <a:solidFill>
                            <a:schemeClr val="tx1"/>
                          </a:solidFill>
                          <a:effectLst/>
                          <a:latin typeface="+mn-lt"/>
                          <a:ea typeface="+mn-ea"/>
                          <a:cs typeface="+mn-cs"/>
                        </a:rPr>
                        <a:t>değeri vardır. </a:t>
                      </a:r>
                      <a:r>
                        <a:rPr lang="tr-TR" sz="1800" i="1" kern="1200" dirty="0" smtClean="0">
                          <a:solidFill>
                            <a:schemeClr val="tx1"/>
                          </a:solidFill>
                          <a:effectLst/>
                          <a:latin typeface="+mn-lt"/>
                          <a:ea typeface="+mn-ea"/>
                          <a:cs typeface="+mn-cs"/>
                        </a:rPr>
                        <a:t>P</a:t>
                      </a:r>
                      <a:r>
                        <a:rPr lang="tr-TR" sz="1800" kern="1200" dirty="0" smtClean="0">
                          <a:solidFill>
                            <a:schemeClr val="tx1"/>
                          </a:solidFill>
                          <a:effectLst/>
                          <a:latin typeface="+mn-lt"/>
                          <a:ea typeface="+mn-ea"/>
                          <a:cs typeface="+mn-cs"/>
                        </a:rPr>
                        <a:t>(</a:t>
                      </a:r>
                      <a:r>
                        <a:rPr lang="tr-TR" sz="1800" i="1" kern="1200" dirty="0" smtClean="0">
                          <a:solidFill>
                            <a:schemeClr val="tx1"/>
                          </a:solidFill>
                          <a:effectLst/>
                          <a:latin typeface="+mn-lt"/>
                          <a:ea typeface="+mn-ea"/>
                          <a:cs typeface="+mn-cs"/>
                        </a:rPr>
                        <a:t>x</a:t>
                      </a:r>
                      <a:r>
                        <a:rPr lang="tr-TR" sz="1800" kern="1200" dirty="0" smtClean="0">
                          <a:solidFill>
                            <a:schemeClr val="tx1"/>
                          </a:solidFill>
                          <a:effectLst/>
                          <a:latin typeface="+mn-lt"/>
                          <a:ea typeface="+mn-ea"/>
                          <a:cs typeface="+mn-cs"/>
                        </a:rPr>
                        <a:t>) her </a:t>
                      </a:r>
                      <a:r>
                        <a:rPr lang="tr-TR" sz="1800" i="1" kern="1200" dirty="0" smtClean="0">
                          <a:solidFill>
                            <a:schemeClr val="tx1"/>
                          </a:solidFill>
                          <a:effectLst/>
                          <a:latin typeface="+mn-lt"/>
                          <a:ea typeface="+mn-ea"/>
                          <a:cs typeface="+mn-cs"/>
                        </a:rPr>
                        <a:t>x</a:t>
                      </a:r>
                      <a:r>
                        <a:rPr lang="tr-TR" sz="1800" kern="1200" dirty="0" smtClean="0">
                          <a:solidFill>
                            <a:schemeClr val="tx1"/>
                          </a:solidFill>
                          <a:effectLst/>
                          <a:latin typeface="+mn-lt"/>
                          <a:ea typeface="+mn-ea"/>
                          <a:cs typeface="+mn-cs"/>
                        </a:rPr>
                        <a:t> için yanlıştır.</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Metin kutusu 3"/>
          <p:cNvSpPr txBox="1"/>
          <p:nvPr/>
        </p:nvSpPr>
        <p:spPr>
          <a:xfrm>
            <a:off x="1524065" y="1522856"/>
            <a:ext cx="10018714" cy="2000548"/>
          </a:xfrm>
          <a:prstGeom prst="rect">
            <a:avLst/>
          </a:prstGeom>
          <a:solidFill>
            <a:schemeClr val="bg2">
              <a:lumMod val="50000"/>
            </a:schemeClr>
          </a:solidFill>
        </p:spPr>
        <p:txBody>
          <a:bodyPr wrap="square" rtlCol="0">
            <a:spAutoFit/>
          </a:bodyPr>
          <a:lstStyle/>
          <a:p>
            <a:pPr algn="just"/>
            <a:r>
              <a:rPr lang="tr-TR" sz="2000" dirty="0" smtClean="0">
                <a:ln w="0"/>
                <a:solidFill>
                  <a:schemeClr val="bg1"/>
                </a:solidFill>
              </a:rPr>
              <a:t>Tanım 1</a:t>
            </a:r>
            <a:r>
              <a:rPr lang="tr-TR" sz="2400" dirty="0" smtClean="0">
                <a:ln w="0"/>
                <a:solidFill>
                  <a:schemeClr val="bg1"/>
                </a:solidFill>
              </a:rPr>
              <a:t>:</a:t>
            </a:r>
            <a:r>
              <a:rPr lang="tr-TR" sz="2000" i="1" dirty="0"/>
              <a:t> P</a:t>
            </a:r>
            <a:r>
              <a:rPr lang="tr-TR" sz="2000" dirty="0"/>
              <a:t>(</a:t>
            </a:r>
            <a:r>
              <a:rPr lang="tr-TR" sz="2000" i="1" dirty="0"/>
              <a:t>x</a:t>
            </a:r>
            <a:r>
              <a:rPr lang="tr-TR" sz="2000" dirty="0"/>
              <a:t>)</a:t>
            </a:r>
            <a:r>
              <a:rPr lang="tr-TR" sz="2000" i="1" dirty="0"/>
              <a:t> </a:t>
            </a:r>
            <a:r>
              <a:rPr lang="tr-TR" sz="2000" b="1" i="1" dirty="0"/>
              <a:t>evrensel nicelemesi</a:t>
            </a:r>
          </a:p>
          <a:p>
            <a:pPr algn="just"/>
            <a:r>
              <a:rPr lang="tr-TR" sz="2000" dirty="0"/>
              <a:t>“Tanım bölgesindeki tüm </a:t>
            </a:r>
            <a:r>
              <a:rPr lang="tr-TR" sz="2000" i="1" dirty="0"/>
              <a:t>x</a:t>
            </a:r>
            <a:r>
              <a:rPr lang="tr-TR" sz="2000" dirty="0"/>
              <a:t> değerleri için </a:t>
            </a:r>
            <a:r>
              <a:rPr lang="tr-TR" sz="2000" i="1" dirty="0"/>
              <a:t>P</a:t>
            </a:r>
            <a:r>
              <a:rPr lang="tr-TR" sz="2000" dirty="0"/>
              <a:t>(</a:t>
            </a:r>
            <a:r>
              <a:rPr lang="tr-TR" sz="2000" i="1" dirty="0"/>
              <a:t>x</a:t>
            </a:r>
            <a:r>
              <a:rPr lang="tr-TR" sz="2000" dirty="0" smtClean="0"/>
              <a:t>)” </a:t>
            </a:r>
            <a:r>
              <a:rPr lang="tr-TR" sz="2000" dirty="0"/>
              <a:t>ifadesidir.</a:t>
            </a:r>
          </a:p>
          <a:p>
            <a:pPr algn="just"/>
            <a:r>
              <a:rPr lang="tr-TR" sz="2000" dirty="0" smtClean="0"/>
              <a:t>∀</a:t>
            </a:r>
            <a:r>
              <a:rPr lang="tr-TR" sz="2000" i="1" dirty="0" smtClean="0"/>
              <a:t>x </a:t>
            </a:r>
            <a:r>
              <a:rPr lang="tr-TR" sz="2000" i="1" dirty="0"/>
              <a:t>P</a:t>
            </a:r>
            <a:r>
              <a:rPr lang="tr-TR" sz="2000" dirty="0"/>
              <a:t>(</a:t>
            </a:r>
            <a:r>
              <a:rPr lang="tr-TR" sz="2000" i="1" dirty="0"/>
              <a:t>x</a:t>
            </a:r>
            <a:r>
              <a:rPr lang="tr-TR" sz="2000" dirty="0"/>
              <a:t>) gösterimi </a:t>
            </a:r>
            <a:r>
              <a:rPr lang="tr-TR" sz="2000" i="1" dirty="0" smtClean="0"/>
              <a:t>P</a:t>
            </a:r>
            <a:r>
              <a:rPr lang="tr-TR" sz="2000" dirty="0" smtClean="0"/>
              <a:t>(</a:t>
            </a:r>
            <a:r>
              <a:rPr lang="tr-TR" sz="2000" i="1" dirty="0" smtClean="0"/>
              <a:t>x</a:t>
            </a:r>
            <a:r>
              <a:rPr lang="tr-TR" sz="2000" dirty="0"/>
              <a:t>) için evrensel bir niceleme gösterir. Burada ∀</a:t>
            </a:r>
            <a:r>
              <a:rPr lang="tr-TR" sz="2000" dirty="0" smtClean="0"/>
              <a:t> </a:t>
            </a:r>
            <a:r>
              <a:rPr lang="tr-TR" sz="2000" b="1" dirty="0"/>
              <a:t>evrensel niceleyici </a:t>
            </a:r>
            <a:r>
              <a:rPr lang="tr-TR" sz="2000" dirty="0"/>
              <a:t>olarak adlandırılır. </a:t>
            </a:r>
            <a:r>
              <a:rPr lang="tr-TR" sz="2000" dirty="0" smtClean="0"/>
              <a:t>∀</a:t>
            </a:r>
            <a:r>
              <a:rPr lang="tr-TR" sz="2000" i="1" dirty="0" smtClean="0"/>
              <a:t>x</a:t>
            </a:r>
            <a:r>
              <a:rPr lang="tr-TR" sz="2000" dirty="0" smtClean="0"/>
              <a:t> </a:t>
            </a:r>
            <a:r>
              <a:rPr lang="tr-TR" sz="2000" i="1" dirty="0"/>
              <a:t>P</a:t>
            </a:r>
            <a:r>
              <a:rPr lang="tr-TR" sz="2000" dirty="0"/>
              <a:t>(</a:t>
            </a:r>
            <a:r>
              <a:rPr lang="tr-TR" sz="2000" i="1" dirty="0"/>
              <a:t>x</a:t>
            </a:r>
            <a:r>
              <a:rPr lang="tr-TR" sz="2000" dirty="0"/>
              <a:t>)’i “Tüm </a:t>
            </a:r>
            <a:r>
              <a:rPr lang="tr-TR" sz="2000" i="1" dirty="0"/>
              <a:t>x </a:t>
            </a:r>
            <a:r>
              <a:rPr lang="tr-TR" sz="2000" dirty="0"/>
              <a:t>(</a:t>
            </a:r>
            <a:r>
              <a:rPr lang="tr-TR" sz="2000" i="1" dirty="0"/>
              <a:t>x</a:t>
            </a:r>
            <a:r>
              <a:rPr lang="tr-TR" sz="2000" dirty="0"/>
              <a:t>) için” veya “Her </a:t>
            </a:r>
            <a:r>
              <a:rPr lang="tr-TR" sz="2000" i="1" dirty="0" smtClean="0"/>
              <a:t>x P</a:t>
            </a:r>
            <a:r>
              <a:rPr lang="tr-TR" sz="2000" dirty="0" smtClean="0"/>
              <a:t>(</a:t>
            </a:r>
            <a:r>
              <a:rPr lang="tr-TR" sz="2000" i="1" dirty="0" smtClean="0"/>
              <a:t>x</a:t>
            </a:r>
            <a:r>
              <a:rPr lang="tr-TR" sz="2000" i="1" dirty="0"/>
              <a:t>)</a:t>
            </a:r>
            <a:r>
              <a:rPr lang="tr-TR" sz="2000" dirty="0"/>
              <a:t> </a:t>
            </a:r>
            <a:r>
              <a:rPr lang="tr-TR" sz="2000" dirty="0" smtClean="0"/>
              <a:t>için” </a:t>
            </a:r>
            <a:r>
              <a:rPr lang="tr-TR" sz="2000" dirty="0"/>
              <a:t>şeklinde okuruz. </a:t>
            </a:r>
            <a:r>
              <a:rPr lang="tr-TR" sz="2000" dirty="0" smtClean="0"/>
              <a:t>Yanlış </a:t>
            </a:r>
            <a:r>
              <a:rPr lang="tr-TR" sz="2000" dirty="0"/>
              <a:t>olan bir </a:t>
            </a:r>
            <a:r>
              <a:rPr lang="tr-TR" sz="2000" i="1" dirty="0"/>
              <a:t>P</a:t>
            </a:r>
            <a:r>
              <a:rPr lang="tr-TR" sz="2000" dirty="0"/>
              <a:t>(</a:t>
            </a:r>
            <a:r>
              <a:rPr lang="tr-TR" sz="2000" i="1" dirty="0"/>
              <a:t>x</a:t>
            </a:r>
            <a:r>
              <a:rPr lang="tr-TR" sz="2000" dirty="0"/>
              <a:t>) elemanı </a:t>
            </a:r>
            <a:r>
              <a:rPr lang="tr-TR" sz="2000" dirty="0" smtClean="0"/>
              <a:t>∀</a:t>
            </a:r>
            <a:r>
              <a:rPr lang="tr-TR" sz="2000" i="1" dirty="0" smtClean="0"/>
              <a:t>x</a:t>
            </a:r>
            <a:r>
              <a:rPr lang="tr-TR" sz="2000" dirty="0" smtClean="0"/>
              <a:t> </a:t>
            </a:r>
            <a:r>
              <a:rPr lang="tr-TR" sz="2000" i="1" dirty="0"/>
              <a:t>P</a:t>
            </a:r>
            <a:r>
              <a:rPr lang="tr-TR" sz="2000" dirty="0"/>
              <a:t>(</a:t>
            </a:r>
            <a:r>
              <a:rPr lang="tr-TR" sz="2000" i="1" dirty="0"/>
              <a:t>x</a:t>
            </a:r>
            <a:r>
              <a:rPr lang="tr-TR" sz="2000" dirty="0"/>
              <a:t>)’in bir </a:t>
            </a:r>
            <a:r>
              <a:rPr lang="tr-TR" sz="2000" b="1" dirty="0"/>
              <a:t>karşı örneği </a:t>
            </a:r>
            <a:r>
              <a:rPr lang="tr-TR" sz="2000" dirty="0"/>
              <a:t>olarak adlandırılır.</a:t>
            </a:r>
          </a:p>
          <a:p>
            <a:pPr algn="just"/>
            <a:endParaRPr lang="tr-TR" sz="2000" b="1" dirty="0">
              <a:ln w="22225">
                <a:solidFill>
                  <a:schemeClr val="accent2"/>
                </a:solidFill>
                <a:prstDash val="solid"/>
              </a:ln>
              <a:solidFill>
                <a:schemeClr val="bg1"/>
              </a:solidFill>
            </a:endParaRPr>
          </a:p>
        </p:txBody>
      </p:sp>
      <p:sp>
        <p:nvSpPr>
          <p:cNvPr id="6" name="Metin kutusu 5"/>
          <p:cNvSpPr txBox="1"/>
          <p:nvPr/>
        </p:nvSpPr>
        <p:spPr>
          <a:xfrm>
            <a:off x="1603576" y="3168250"/>
            <a:ext cx="9978958" cy="2585323"/>
          </a:xfrm>
          <a:prstGeom prst="rect">
            <a:avLst/>
          </a:prstGeom>
          <a:noFill/>
        </p:spPr>
        <p:txBody>
          <a:bodyPr wrap="square" rtlCol="0">
            <a:spAutoFit/>
          </a:bodyPr>
          <a:lstStyle/>
          <a:p>
            <a:endParaRPr lang="tr-TR" dirty="0" smtClean="0"/>
          </a:p>
          <a:p>
            <a:r>
              <a:rPr lang="tr-TR" dirty="0" smtClean="0"/>
              <a:t>Evrensel </a:t>
            </a:r>
            <a:r>
              <a:rPr lang="tr-TR" dirty="0"/>
              <a:t>niceliğin anlamı Tablo 1</a:t>
            </a:r>
            <a:r>
              <a:rPr lang="tr-TR" dirty="0" smtClean="0"/>
              <a:t>’in </a:t>
            </a:r>
            <a:r>
              <a:rPr lang="tr-TR" dirty="0"/>
              <a:t>ilk satırında özetlenmiştir. </a:t>
            </a:r>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p:txBody>
      </p:sp>
    </p:spTree>
    <p:extLst>
      <p:ext uri="{BB962C8B-B14F-4D97-AF65-F5344CB8AC3E}">
        <p14:creationId xmlns:p14="http://schemas.microsoft.com/office/powerpoint/2010/main" val="14083961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a:t>
            </a:r>
            <a:r>
              <a:rPr lang="tr-TR" sz="4400" dirty="0">
                <a:solidFill>
                  <a:srgbClr val="002060"/>
                </a:solidFill>
              </a:rPr>
              <a:t>Niceleyiciler</a:t>
            </a:r>
            <a:endParaRPr lang="tr-TR" dirty="0">
              <a:solidFill>
                <a:srgbClr val="002060"/>
              </a:solidFill>
            </a:endParaRPr>
          </a:p>
        </p:txBody>
      </p:sp>
      <p:sp>
        <p:nvSpPr>
          <p:cNvPr id="3" name="İçerik Yer Tutucusu 2"/>
          <p:cNvSpPr>
            <a:spLocks noGrp="1"/>
          </p:cNvSpPr>
          <p:nvPr>
            <p:ph idx="1"/>
          </p:nvPr>
        </p:nvSpPr>
        <p:spPr>
          <a:xfrm>
            <a:off x="1484310" y="1537252"/>
            <a:ext cx="10018714" cy="4086224"/>
          </a:xfrm>
        </p:spPr>
        <p:txBody>
          <a:bodyPr>
            <a:normAutofit/>
          </a:bodyPr>
          <a:lstStyle/>
          <a:p>
            <a:pPr marL="0" indent="0" algn="just">
              <a:buNone/>
            </a:pPr>
            <a:r>
              <a:rPr lang="tr-TR" dirty="0" smtClean="0">
                <a:solidFill>
                  <a:srgbClr val="C00000"/>
                </a:solidFill>
              </a:rPr>
              <a:t>Örnek:</a:t>
            </a:r>
          </a:p>
          <a:p>
            <a:pPr marL="0" indent="0" algn="just">
              <a:buNone/>
            </a:pPr>
            <a:r>
              <a:rPr lang="tr-TR" i="1" dirty="0"/>
              <a:t>P</a:t>
            </a:r>
            <a:r>
              <a:rPr lang="tr-TR" dirty="0"/>
              <a:t>(</a:t>
            </a:r>
            <a:r>
              <a:rPr lang="tr-TR" i="1" dirty="0"/>
              <a:t>x</a:t>
            </a:r>
            <a:r>
              <a:rPr lang="tr-TR" dirty="0"/>
              <a:t>), “</a:t>
            </a:r>
            <a:r>
              <a:rPr lang="tr-TR" i="1" dirty="0"/>
              <a:t>x</a:t>
            </a:r>
            <a:r>
              <a:rPr lang="tr-TR" dirty="0"/>
              <a:t> </a:t>
            </a:r>
            <a:r>
              <a:rPr lang="tr-TR" i="1" dirty="0"/>
              <a:t>+</a:t>
            </a:r>
            <a:r>
              <a:rPr lang="tr-TR" dirty="0"/>
              <a:t> 1 &gt; ifadesi olsun. </a:t>
            </a:r>
            <a:r>
              <a:rPr lang="tr-TR" dirty="0" smtClean="0"/>
              <a:t>∀</a:t>
            </a:r>
            <a:r>
              <a:rPr lang="tr-TR" i="1" dirty="0" smtClean="0"/>
              <a:t>x P</a:t>
            </a:r>
            <a:r>
              <a:rPr lang="tr-TR" dirty="0" smtClean="0"/>
              <a:t>(</a:t>
            </a:r>
            <a:r>
              <a:rPr lang="tr-TR" i="1" dirty="0" smtClean="0"/>
              <a:t>x</a:t>
            </a:r>
            <a:r>
              <a:rPr lang="tr-TR" dirty="0"/>
              <a:t>) </a:t>
            </a:r>
            <a:r>
              <a:rPr lang="tr-TR" dirty="0" err="1"/>
              <a:t>nicellemesinin</a:t>
            </a:r>
            <a:r>
              <a:rPr lang="tr-TR" dirty="0"/>
              <a:t> doğruluk değeri nedir? Burada tanım bölgesi tüm gerçek sayılardan oluşur</a:t>
            </a:r>
            <a:r>
              <a:rPr lang="tr-TR" dirty="0" smtClean="0"/>
              <a:t>.</a:t>
            </a:r>
          </a:p>
          <a:p>
            <a:pPr marL="0" indent="0" algn="just">
              <a:buNone/>
            </a:pPr>
            <a:r>
              <a:rPr lang="tr-TR" dirty="0" smtClean="0">
                <a:solidFill>
                  <a:srgbClr val="C00000"/>
                </a:solidFill>
              </a:rPr>
              <a:t>Çözüm:</a:t>
            </a:r>
          </a:p>
          <a:p>
            <a:pPr marL="0" indent="0" algn="just">
              <a:buNone/>
            </a:pPr>
            <a:r>
              <a:rPr lang="tr-TR" i="1" dirty="0"/>
              <a:t>P</a:t>
            </a:r>
            <a:r>
              <a:rPr lang="tr-TR" dirty="0"/>
              <a:t>(</a:t>
            </a:r>
            <a:r>
              <a:rPr lang="tr-TR" i="1" dirty="0"/>
              <a:t>x</a:t>
            </a:r>
            <a:r>
              <a:rPr lang="tr-TR" dirty="0"/>
              <a:t>) tüm </a:t>
            </a:r>
            <a:r>
              <a:rPr lang="tr-TR" i="1" dirty="0"/>
              <a:t>x</a:t>
            </a:r>
            <a:r>
              <a:rPr lang="tr-TR" dirty="0"/>
              <a:t> gerçek sayıları için geçerli olduğundan ∀</a:t>
            </a:r>
            <a:r>
              <a:rPr lang="tr-TR" i="1" dirty="0" smtClean="0"/>
              <a:t>x</a:t>
            </a:r>
            <a:r>
              <a:rPr lang="tr-TR" dirty="0"/>
              <a:t> </a:t>
            </a:r>
            <a:r>
              <a:rPr lang="tr-TR" i="1" dirty="0" smtClean="0"/>
              <a:t>P</a:t>
            </a:r>
            <a:r>
              <a:rPr lang="tr-TR" dirty="0" smtClean="0"/>
              <a:t>(</a:t>
            </a:r>
            <a:r>
              <a:rPr lang="tr-TR" i="1" dirty="0" smtClean="0"/>
              <a:t>x</a:t>
            </a:r>
            <a:r>
              <a:rPr lang="tr-TR" dirty="0"/>
              <a:t>) </a:t>
            </a:r>
            <a:r>
              <a:rPr lang="tr-TR" dirty="0" err="1"/>
              <a:t>nicellemesi</a:t>
            </a:r>
            <a:r>
              <a:rPr lang="tr-TR" dirty="0"/>
              <a:t> doğrudur. </a:t>
            </a:r>
            <a:endParaRPr lang="tr-TR" b="1" dirty="0" smtClean="0">
              <a:solidFill>
                <a:srgbClr val="C00000"/>
              </a:solidFill>
            </a:endParaRPr>
          </a:p>
        </p:txBody>
      </p:sp>
    </p:spTree>
    <p:extLst>
      <p:ext uri="{BB962C8B-B14F-4D97-AF65-F5344CB8AC3E}">
        <p14:creationId xmlns:p14="http://schemas.microsoft.com/office/powerpoint/2010/main" val="300971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a:t>
            </a:r>
            <a:r>
              <a:rPr lang="tr-TR" sz="4400" dirty="0">
                <a:solidFill>
                  <a:srgbClr val="002060"/>
                </a:solidFill>
              </a:rPr>
              <a:t>Niceleyiciler</a:t>
            </a:r>
            <a:endParaRPr lang="tr-TR" dirty="0">
              <a:solidFill>
                <a:srgbClr val="002060"/>
              </a:solidFill>
            </a:endParaRPr>
          </a:p>
        </p:txBody>
      </p:sp>
      <p:sp>
        <p:nvSpPr>
          <p:cNvPr id="3" name="İçerik Yer Tutucusu 2"/>
          <p:cNvSpPr>
            <a:spLocks noGrp="1"/>
          </p:cNvSpPr>
          <p:nvPr>
            <p:ph idx="1"/>
          </p:nvPr>
        </p:nvSpPr>
        <p:spPr>
          <a:xfrm>
            <a:off x="1484310" y="1537252"/>
            <a:ext cx="10018714" cy="4086224"/>
          </a:xfrm>
        </p:spPr>
        <p:txBody>
          <a:bodyPr>
            <a:normAutofit/>
          </a:bodyPr>
          <a:lstStyle/>
          <a:p>
            <a:pPr marL="0" indent="0" algn="just">
              <a:buNone/>
            </a:pPr>
            <a:r>
              <a:rPr lang="tr-TR" dirty="0" smtClean="0">
                <a:solidFill>
                  <a:srgbClr val="C00000"/>
                </a:solidFill>
              </a:rPr>
              <a:t>Örnek:</a:t>
            </a:r>
          </a:p>
          <a:p>
            <a:pPr marL="0" indent="0" algn="just">
              <a:buNone/>
            </a:pPr>
            <a:r>
              <a:rPr lang="tr-TR" i="1" dirty="0"/>
              <a:t>Q</a:t>
            </a:r>
            <a:r>
              <a:rPr lang="tr-TR" dirty="0"/>
              <a:t>(</a:t>
            </a:r>
            <a:r>
              <a:rPr lang="tr-TR" i="1" dirty="0"/>
              <a:t>x</a:t>
            </a:r>
            <a:r>
              <a:rPr lang="tr-TR" dirty="0"/>
              <a:t>)</a:t>
            </a:r>
            <a:r>
              <a:rPr lang="tr-TR" i="1" dirty="0"/>
              <a:t>,</a:t>
            </a:r>
            <a:r>
              <a:rPr lang="tr-TR" dirty="0"/>
              <a:t> “</a:t>
            </a:r>
            <a:r>
              <a:rPr lang="tr-TR" i="1" dirty="0"/>
              <a:t>x</a:t>
            </a:r>
            <a:r>
              <a:rPr lang="tr-TR" dirty="0"/>
              <a:t> &lt; 2” ifadesi olsun. Tanım bölgesi bütün gerçek sayılar içeriyorsa ∀x </a:t>
            </a:r>
            <a:r>
              <a:rPr lang="tr-TR" i="1" dirty="0"/>
              <a:t>Q</a:t>
            </a:r>
            <a:r>
              <a:rPr lang="tr-TR" dirty="0"/>
              <a:t>(</a:t>
            </a:r>
            <a:r>
              <a:rPr lang="tr-TR" i="1" dirty="0"/>
              <a:t>x</a:t>
            </a:r>
            <a:r>
              <a:rPr lang="tr-TR" dirty="0"/>
              <a:t>) niceleyici­sinin doğruluk değeri </a:t>
            </a:r>
            <a:r>
              <a:rPr lang="tr-TR" dirty="0" smtClean="0"/>
              <a:t>nedir?</a:t>
            </a:r>
          </a:p>
          <a:p>
            <a:pPr marL="0" indent="0" algn="just">
              <a:buNone/>
            </a:pPr>
            <a:r>
              <a:rPr lang="tr-TR" dirty="0" smtClean="0">
                <a:solidFill>
                  <a:srgbClr val="C00000"/>
                </a:solidFill>
              </a:rPr>
              <a:t>Çözüm:</a:t>
            </a:r>
          </a:p>
          <a:p>
            <a:pPr marL="0" indent="0" algn="just">
              <a:buNone/>
            </a:pPr>
            <a:r>
              <a:rPr lang="tr-TR" dirty="0" smtClean="0"/>
              <a:t>Örneğin</a:t>
            </a:r>
            <a:r>
              <a:rPr lang="tr-TR" dirty="0"/>
              <a:t>, </a:t>
            </a:r>
            <a:r>
              <a:rPr lang="tr-TR" i="1" dirty="0"/>
              <a:t>Q</a:t>
            </a:r>
            <a:r>
              <a:rPr lang="tr-TR" dirty="0"/>
              <a:t>(3) yanlış olduğundan </a:t>
            </a:r>
            <a:r>
              <a:rPr lang="tr-TR" i="1" dirty="0"/>
              <a:t>Q</a:t>
            </a:r>
            <a:r>
              <a:rPr lang="tr-TR" dirty="0"/>
              <a:t>(</a:t>
            </a:r>
            <a:r>
              <a:rPr lang="tr-TR" i="1" dirty="0"/>
              <a:t>x</a:t>
            </a:r>
            <a:r>
              <a:rPr lang="tr-TR" dirty="0"/>
              <a:t>) her </a:t>
            </a:r>
            <a:r>
              <a:rPr lang="tr-TR" i="1" dirty="0"/>
              <a:t>x</a:t>
            </a:r>
            <a:r>
              <a:rPr lang="tr-TR" dirty="0"/>
              <a:t> reel sayısı için geçerli değildir. Yani </a:t>
            </a:r>
            <a:r>
              <a:rPr lang="tr-TR" i="1" dirty="0"/>
              <a:t>x</a:t>
            </a:r>
            <a:r>
              <a:rPr lang="tr-TR" dirty="0"/>
              <a:t> = 3, ∀</a:t>
            </a:r>
            <a:r>
              <a:rPr lang="tr-TR" i="1" dirty="0"/>
              <a:t>x</a:t>
            </a:r>
            <a:r>
              <a:rPr lang="tr-TR" dirty="0"/>
              <a:t> </a:t>
            </a:r>
            <a:r>
              <a:rPr lang="tr-TR" i="1" dirty="0"/>
              <a:t>Q</a:t>
            </a:r>
            <a:r>
              <a:rPr lang="tr-TR" dirty="0"/>
              <a:t>(</a:t>
            </a:r>
            <a:r>
              <a:rPr lang="tr-TR" i="1" dirty="0"/>
              <a:t>x</a:t>
            </a:r>
            <a:r>
              <a:rPr lang="tr-TR" dirty="0"/>
              <a:t>) ifadesi için bir ters örnektir. Böylece ∀</a:t>
            </a:r>
            <a:r>
              <a:rPr lang="tr-TR" i="1" dirty="0"/>
              <a:t>x</a:t>
            </a:r>
            <a:r>
              <a:rPr lang="tr-TR" dirty="0"/>
              <a:t> </a:t>
            </a:r>
            <a:r>
              <a:rPr lang="tr-TR" i="1" dirty="0"/>
              <a:t>Q</a:t>
            </a:r>
            <a:r>
              <a:rPr lang="tr-TR" dirty="0"/>
              <a:t>(</a:t>
            </a:r>
            <a:r>
              <a:rPr lang="tr-TR" i="1" dirty="0"/>
              <a:t>x</a:t>
            </a:r>
            <a:r>
              <a:rPr lang="tr-TR" dirty="0"/>
              <a:t>) yanlıştır.</a:t>
            </a:r>
            <a:endParaRPr lang="tr-TR" dirty="0" smtClean="0">
              <a:solidFill>
                <a:srgbClr val="C00000"/>
              </a:solidFill>
            </a:endParaRPr>
          </a:p>
        </p:txBody>
      </p:sp>
    </p:spTree>
    <p:extLst>
      <p:ext uri="{BB962C8B-B14F-4D97-AF65-F5344CB8AC3E}">
        <p14:creationId xmlns:p14="http://schemas.microsoft.com/office/powerpoint/2010/main" val="55550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a:t>
            </a:r>
            <a:r>
              <a:rPr lang="tr-TR" sz="4400" dirty="0">
                <a:solidFill>
                  <a:srgbClr val="002060"/>
                </a:solidFill>
              </a:rPr>
              <a:t>Niceleyiciler</a:t>
            </a:r>
            <a:endParaRPr lang="tr-TR" dirty="0">
              <a:solidFill>
                <a:srgbClr val="002060"/>
              </a:solidFill>
            </a:endParaRPr>
          </a:p>
        </p:txBody>
      </p:sp>
      <p:sp>
        <p:nvSpPr>
          <p:cNvPr id="3" name="İçerik Yer Tutucusu 2"/>
          <p:cNvSpPr>
            <a:spLocks noGrp="1"/>
          </p:cNvSpPr>
          <p:nvPr>
            <p:ph idx="1"/>
          </p:nvPr>
        </p:nvSpPr>
        <p:spPr>
          <a:xfrm>
            <a:off x="1484310" y="1537252"/>
            <a:ext cx="10018714" cy="4086224"/>
          </a:xfrm>
        </p:spPr>
        <p:txBody>
          <a:bodyPr>
            <a:normAutofit/>
          </a:bodyPr>
          <a:lstStyle/>
          <a:p>
            <a:pPr marL="0" indent="0" algn="just">
              <a:buNone/>
            </a:pPr>
            <a:r>
              <a:rPr lang="tr-TR" dirty="0" smtClean="0">
                <a:solidFill>
                  <a:srgbClr val="C00000"/>
                </a:solidFill>
              </a:rPr>
              <a:t>Örnek:</a:t>
            </a:r>
          </a:p>
          <a:p>
            <a:pPr marL="0" indent="0" algn="just">
              <a:buNone/>
            </a:pPr>
            <a:r>
              <a:rPr lang="tr-TR" i="1" dirty="0"/>
              <a:t>P</a:t>
            </a:r>
            <a:r>
              <a:rPr lang="tr-TR" dirty="0"/>
              <a:t>(</a:t>
            </a:r>
            <a:r>
              <a:rPr lang="tr-TR" i="1" dirty="0"/>
              <a:t>x</a:t>
            </a:r>
            <a:r>
              <a:rPr lang="tr-TR" dirty="0"/>
              <a:t>) ifadesi “</a:t>
            </a:r>
            <a:r>
              <a:rPr lang="tr-TR" i="1" dirty="0"/>
              <a:t>x</a:t>
            </a:r>
            <a:r>
              <a:rPr lang="tr-TR" baseline="30000" dirty="0"/>
              <a:t>2</a:t>
            </a:r>
            <a:r>
              <a:rPr lang="tr-TR" dirty="0"/>
              <a:t> &lt; 10” olduğunda ve tanım bölgesi 4’ü geçmeyen pozitif tamsayılar olduğunda </a:t>
            </a:r>
            <a:r>
              <a:rPr lang="tr-TR" dirty="0" smtClean="0"/>
              <a:t>Ɐ</a:t>
            </a:r>
            <a:r>
              <a:rPr lang="tr-TR" i="1" dirty="0" smtClean="0"/>
              <a:t>x</a:t>
            </a:r>
            <a:r>
              <a:rPr lang="tr-TR" dirty="0" smtClean="0"/>
              <a:t> </a:t>
            </a:r>
            <a:r>
              <a:rPr lang="tr-TR" i="1" dirty="0"/>
              <a:t>P</a:t>
            </a:r>
            <a:r>
              <a:rPr lang="tr-TR" dirty="0"/>
              <a:t>(</a:t>
            </a:r>
            <a:r>
              <a:rPr lang="tr-TR" i="1" dirty="0"/>
              <a:t>x</a:t>
            </a:r>
            <a:r>
              <a:rPr lang="tr-TR" dirty="0"/>
              <a:t>)’ in doğruluk değeri nedir</a:t>
            </a:r>
            <a:r>
              <a:rPr lang="tr-TR" dirty="0" smtClean="0"/>
              <a:t>?</a:t>
            </a:r>
          </a:p>
          <a:p>
            <a:pPr marL="0" indent="0" algn="just">
              <a:buNone/>
            </a:pPr>
            <a:r>
              <a:rPr lang="tr-TR" dirty="0" smtClean="0">
                <a:solidFill>
                  <a:srgbClr val="C00000"/>
                </a:solidFill>
              </a:rPr>
              <a:t>Çözüm:</a:t>
            </a:r>
          </a:p>
          <a:p>
            <a:pPr marL="0" indent="0" algn="just">
              <a:buNone/>
            </a:pPr>
            <a:r>
              <a:rPr lang="tr-TR" dirty="0"/>
              <a:t>Tanım bölgesi 1, 2, 3, ve 4 tam sayılarından oluştuğundan </a:t>
            </a:r>
            <a:r>
              <a:rPr lang="tr-TR" dirty="0" smtClean="0"/>
              <a:t>∀</a:t>
            </a:r>
            <a:r>
              <a:rPr lang="tr-TR" i="1" dirty="0" smtClean="0"/>
              <a:t>x</a:t>
            </a:r>
            <a:r>
              <a:rPr lang="tr-TR" dirty="0" smtClean="0"/>
              <a:t> </a:t>
            </a:r>
            <a:r>
              <a:rPr lang="tr-TR" i="1" dirty="0" smtClean="0"/>
              <a:t>P</a:t>
            </a:r>
            <a:r>
              <a:rPr lang="tr-TR" dirty="0" smtClean="0"/>
              <a:t>(</a:t>
            </a:r>
            <a:r>
              <a:rPr lang="tr-TR" i="1" dirty="0" smtClean="0"/>
              <a:t>x</a:t>
            </a:r>
            <a:r>
              <a:rPr lang="tr-TR" dirty="0" smtClean="0"/>
              <a:t>) </a:t>
            </a:r>
            <a:r>
              <a:rPr lang="tr-TR" dirty="0"/>
              <a:t>ifadesi  </a:t>
            </a:r>
            <a:r>
              <a:rPr lang="tr-TR" dirty="0" smtClean="0"/>
              <a:t>P(1) </a:t>
            </a:r>
            <a:r>
              <a:rPr lang="tr-TR" dirty="0"/>
              <a:t>˄ P(2) ˄ P(3) ˄ P(4</a:t>
            </a:r>
            <a:r>
              <a:rPr lang="tr-TR" dirty="0" smtClean="0"/>
              <a:t>), </a:t>
            </a:r>
            <a:r>
              <a:rPr lang="tr-TR" dirty="0"/>
              <a:t>birleşimi ile aynıdır. </a:t>
            </a:r>
            <a:r>
              <a:rPr lang="tr-TR" i="1" dirty="0"/>
              <a:t>P</a:t>
            </a:r>
            <a:r>
              <a:rPr lang="tr-TR" dirty="0"/>
              <a:t>(4) yani “4</a:t>
            </a:r>
            <a:r>
              <a:rPr lang="tr-TR" baseline="30000" dirty="0"/>
              <a:t>2</a:t>
            </a:r>
            <a:r>
              <a:rPr lang="tr-TR" dirty="0"/>
              <a:t> &lt; 10” yanlış olduğundan ∀</a:t>
            </a:r>
            <a:r>
              <a:rPr lang="tr-TR" i="1" dirty="0"/>
              <a:t>x</a:t>
            </a:r>
            <a:r>
              <a:rPr lang="tr-TR" dirty="0"/>
              <a:t> </a:t>
            </a:r>
            <a:r>
              <a:rPr lang="tr-TR" i="1" dirty="0"/>
              <a:t>P</a:t>
            </a:r>
            <a:r>
              <a:rPr lang="tr-TR" dirty="0"/>
              <a:t>(</a:t>
            </a:r>
            <a:r>
              <a:rPr lang="tr-TR" i="1" dirty="0"/>
              <a:t>x</a:t>
            </a:r>
            <a:r>
              <a:rPr lang="tr-TR" dirty="0"/>
              <a:t>) </a:t>
            </a:r>
            <a:r>
              <a:rPr lang="tr-TR" dirty="0" smtClean="0"/>
              <a:t>yanlıştır.</a:t>
            </a:r>
          </a:p>
        </p:txBody>
      </p:sp>
    </p:spTree>
    <p:extLst>
      <p:ext uri="{BB962C8B-B14F-4D97-AF65-F5344CB8AC3E}">
        <p14:creationId xmlns:p14="http://schemas.microsoft.com/office/powerpoint/2010/main" val="267027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a:t>
            </a:r>
            <a:r>
              <a:rPr lang="tr-TR" sz="4400" dirty="0">
                <a:solidFill>
                  <a:srgbClr val="002060"/>
                </a:solidFill>
              </a:rPr>
              <a:t>Niceleyiciler</a:t>
            </a:r>
            <a:endParaRPr lang="tr-TR" dirty="0">
              <a:solidFill>
                <a:srgbClr val="002060"/>
              </a:solidFill>
            </a:endParaRPr>
          </a:p>
        </p:txBody>
      </p:sp>
      <p:sp>
        <p:nvSpPr>
          <p:cNvPr id="3" name="İçerik Yer Tutucusu 2"/>
          <p:cNvSpPr>
            <a:spLocks noGrp="1"/>
          </p:cNvSpPr>
          <p:nvPr>
            <p:ph idx="1"/>
          </p:nvPr>
        </p:nvSpPr>
        <p:spPr>
          <a:xfrm>
            <a:off x="1484310" y="1537252"/>
            <a:ext cx="10018714" cy="4086224"/>
          </a:xfrm>
        </p:spPr>
        <p:txBody>
          <a:bodyPr>
            <a:normAutofit/>
          </a:bodyPr>
          <a:lstStyle/>
          <a:p>
            <a:pPr marL="0" indent="0" algn="just">
              <a:buNone/>
            </a:pPr>
            <a:r>
              <a:rPr lang="tr-TR" dirty="0" smtClean="0">
                <a:solidFill>
                  <a:srgbClr val="C00000"/>
                </a:solidFill>
              </a:rPr>
              <a:t>Örnek:</a:t>
            </a:r>
          </a:p>
          <a:p>
            <a:pPr marL="0" indent="0" algn="just">
              <a:buNone/>
            </a:pPr>
            <a:r>
              <a:rPr lang="tr-TR" dirty="0"/>
              <a:t>Eğer </a:t>
            </a:r>
            <a:r>
              <a:rPr lang="tr-TR" i="1" dirty="0"/>
              <a:t>N</a:t>
            </a:r>
            <a:r>
              <a:rPr lang="tr-TR" dirty="0"/>
              <a:t>(</a:t>
            </a:r>
            <a:r>
              <a:rPr lang="tr-TR" i="1" dirty="0"/>
              <a:t>x</a:t>
            </a:r>
            <a:r>
              <a:rPr lang="tr-TR" dirty="0"/>
              <a:t>)</a:t>
            </a:r>
            <a:r>
              <a:rPr lang="tr-TR" i="1" dirty="0"/>
              <a:t>, </a:t>
            </a:r>
            <a:r>
              <a:rPr lang="tr-TR" dirty="0"/>
              <a:t>“</a:t>
            </a:r>
            <a:r>
              <a:rPr lang="tr-TR" i="1" dirty="0"/>
              <a:t>x</a:t>
            </a:r>
            <a:r>
              <a:rPr lang="tr-TR" dirty="0"/>
              <a:t> bilgisayarı ağa bağlıdır.” ise ve tanım bölgesi </a:t>
            </a:r>
            <a:r>
              <a:rPr lang="tr-TR" dirty="0" smtClean="0"/>
              <a:t>kampüsteki </a:t>
            </a:r>
            <a:r>
              <a:rPr lang="tr-TR" dirty="0"/>
              <a:t>bütün bilgisayarlardan oluşuyor ise Ɐ</a:t>
            </a:r>
            <a:r>
              <a:rPr lang="tr-TR" i="1" dirty="0" smtClean="0"/>
              <a:t>x</a:t>
            </a:r>
            <a:r>
              <a:rPr lang="tr-TR" dirty="0" smtClean="0"/>
              <a:t> </a:t>
            </a:r>
            <a:r>
              <a:rPr lang="tr-TR" i="1" dirty="0"/>
              <a:t>N</a:t>
            </a:r>
            <a:r>
              <a:rPr lang="tr-TR" dirty="0"/>
              <a:t>(</a:t>
            </a:r>
            <a:r>
              <a:rPr lang="tr-TR" i="1" dirty="0"/>
              <a:t>x</a:t>
            </a:r>
            <a:r>
              <a:rPr lang="tr-TR" dirty="0"/>
              <a:t>) ifadesinin anlamı nedir</a:t>
            </a:r>
            <a:r>
              <a:rPr lang="tr-TR" dirty="0" smtClean="0"/>
              <a:t>?</a:t>
            </a:r>
            <a:endParaRPr lang="tr-TR" dirty="0" smtClean="0">
              <a:solidFill>
                <a:srgbClr val="C00000"/>
              </a:solidFill>
            </a:endParaRPr>
          </a:p>
          <a:p>
            <a:pPr marL="0" indent="0" algn="just">
              <a:buNone/>
            </a:pPr>
            <a:r>
              <a:rPr lang="tr-TR" dirty="0" smtClean="0">
                <a:solidFill>
                  <a:srgbClr val="C00000"/>
                </a:solidFill>
              </a:rPr>
              <a:t>Çözüm:</a:t>
            </a:r>
          </a:p>
          <a:p>
            <a:pPr marL="0" indent="0" algn="just">
              <a:buNone/>
            </a:pPr>
            <a:r>
              <a:rPr lang="tr-TR" dirty="0"/>
              <a:t>Ɐ</a:t>
            </a:r>
            <a:r>
              <a:rPr lang="tr-TR" i="1" dirty="0" smtClean="0"/>
              <a:t>x</a:t>
            </a:r>
            <a:r>
              <a:rPr lang="tr-TR" dirty="0" smtClean="0"/>
              <a:t> </a:t>
            </a:r>
            <a:r>
              <a:rPr lang="tr-TR" i="1" dirty="0"/>
              <a:t>N</a:t>
            </a:r>
            <a:r>
              <a:rPr lang="tr-TR" dirty="0"/>
              <a:t>(</a:t>
            </a:r>
            <a:r>
              <a:rPr lang="tr-TR" i="1" dirty="0"/>
              <a:t>x</a:t>
            </a:r>
            <a:r>
              <a:rPr lang="tr-TR" dirty="0"/>
              <a:t>) ifadesinin anlamı </a:t>
            </a:r>
            <a:r>
              <a:rPr lang="tr-TR" dirty="0" smtClean="0"/>
              <a:t>kampüsteki </a:t>
            </a:r>
            <a:r>
              <a:rPr lang="tr-TR" dirty="0"/>
              <a:t>her </a:t>
            </a:r>
            <a:r>
              <a:rPr lang="tr-TR" i="1" dirty="0"/>
              <a:t>x</a:t>
            </a:r>
            <a:r>
              <a:rPr lang="tr-TR" dirty="0"/>
              <a:t> bilgisayarı için </a:t>
            </a:r>
            <a:r>
              <a:rPr lang="tr-TR" i="1" dirty="0"/>
              <a:t>x</a:t>
            </a:r>
            <a:r>
              <a:rPr lang="tr-TR" dirty="0"/>
              <a:t> bilgisayarı ağa bağlıdır. Bu ifade “Kampüsteki her bilgisayar ağa bağlıdır.” şeklinde açıklanabilir.</a:t>
            </a:r>
            <a:endParaRPr lang="tr-TR" dirty="0" smtClean="0">
              <a:solidFill>
                <a:srgbClr val="C00000"/>
              </a:solidFill>
            </a:endParaRPr>
          </a:p>
        </p:txBody>
      </p:sp>
    </p:spTree>
    <p:extLst>
      <p:ext uri="{BB962C8B-B14F-4D97-AF65-F5344CB8AC3E}">
        <p14:creationId xmlns:p14="http://schemas.microsoft.com/office/powerpoint/2010/main" val="8843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a:bodyPr>
          <a:lstStyle/>
          <a:p>
            <a:r>
              <a:rPr lang="tr-TR" dirty="0">
                <a:solidFill>
                  <a:srgbClr val="002060"/>
                </a:solidFill>
              </a:rPr>
              <a:t>1.4. Yüklemler ve Niceleyiciler - Niceleyiciler</a:t>
            </a:r>
          </a:p>
        </p:txBody>
      </p:sp>
      <p:sp>
        <p:nvSpPr>
          <p:cNvPr id="4" name="Metin kutusu 3"/>
          <p:cNvSpPr txBox="1"/>
          <p:nvPr/>
        </p:nvSpPr>
        <p:spPr>
          <a:xfrm>
            <a:off x="1524065" y="1522856"/>
            <a:ext cx="10018714" cy="1384995"/>
          </a:xfrm>
          <a:prstGeom prst="rect">
            <a:avLst/>
          </a:prstGeom>
          <a:solidFill>
            <a:schemeClr val="bg2">
              <a:lumMod val="50000"/>
            </a:schemeClr>
          </a:solidFill>
        </p:spPr>
        <p:txBody>
          <a:bodyPr wrap="square" rtlCol="0">
            <a:spAutoFit/>
          </a:bodyPr>
          <a:lstStyle/>
          <a:p>
            <a:pPr algn="just"/>
            <a:r>
              <a:rPr lang="tr-TR" sz="2000" dirty="0" smtClean="0">
                <a:ln w="0"/>
                <a:solidFill>
                  <a:schemeClr val="bg1"/>
                </a:solidFill>
              </a:rPr>
              <a:t>Tanım 2</a:t>
            </a:r>
            <a:r>
              <a:rPr lang="tr-TR" sz="2400" dirty="0" smtClean="0">
                <a:ln w="0"/>
                <a:solidFill>
                  <a:schemeClr val="bg1"/>
                </a:solidFill>
              </a:rPr>
              <a:t>: </a:t>
            </a:r>
            <a:r>
              <a:rPr lang="tr-TR" sz="2000" i="1" dirty="0" smtClean="0"/>
              <a:t>P</a:t>
            </a:r>
            <a:r>
              <a:rPr lang="tr-TR" sz="2000" dirty="0" smtClean="0"/>
              <a:t>(</a:t>
            </a:r>
            <a:r>
              <a:rPr lang="tr-TR" sz="2000" i="1" dirty="0" smtClean="0"/>
              <a:t>x</a:t>
            </a:r>
            <a:r>
              <a:rPr lang="tr-TR" sz="2000" dirty="0"/>
              <a:t>)’in </a:t>
            </a:r>
            <a:r>
              <a:rPr lang="tr-TR" sz="2000" b="1" i="1" dirty="0"/>
              <a:t>varoluşsal nicelemesi</a:t>
            </a:r>
          </a:p>
          <a:p>
            <a:pPr algn="just"/>
            <a:r>
              <a:rPr lang="tr-TR" sz="2000" dirty="0"/>
              <a:t>“Tanım bölgesinde </a:t>
            </a:r>
            <a:r>
              <a:rPr lang="tr-TR" sz="2000" i="1" dirty="0"/>
              <a:t>P</a:t>
            </a:r>
            <a:r>
              <a:rPr lang="tr-TR" sz="2000" dirty="0"/>
              <a:t>(</a:t>
            </a:r>
            <a:r>
              <a:rPr lang="tr-TR" sz="2000" i="1" dirty="0"/>
              <a:t>x</a:t>
            </a:r>
            <a:r>
              <a:rPr lang="tr-TR" sz="2000" dirty="0"/>
              <a:t>) olacak şekilde bir </a:t>
            </a:r>
            <a:r>
              <a:rPr lang="tr-TR" sz="2000" i="1" dirty="0"/>
              <a:t>x</a:t>
            </a:r>
            <a:r>
              <a:rPr lang="tr-TR" sz="2000" dirty="0"/>
              <a:t> elemanı olmalıdır.” önermesidir.</a:t>
            </a:r>
          </a:p>
          <a:p>
            <a:pPr algn="just"/>
            <a:r>
              <a:rPr lang="tr-TR" sz="2000" dirty="0" err="1"/>
              <a:t>Ǝ</a:t>
            </a:r>
            <a:r>
              <a:rPr lang="tr-TR" sz="2000" i="1" dirty="0" err="1" smtClean="0"/>
              <a:t>x</a:t>
            </a:r>
            <a:r>
              <a:rPr lang="tr-TR" sz="2000" dirty="0" smtClean="0"/>
              <a:t> </a:t>
            </a:r>
            <a:r>
              <a:rPr lang="tr-TR" sz="2000" i="1" dirty="0"/>
              <a:t>P</a:t>
            </a:r>
            <a:r>
              <a:rPr lang="tr-TR" sz="2000" dirty="0"/>
              <a:t>(</a:t>
            </a:r>
            <a:r>
              <a:rPr lang="tr-TR" sz="2000" i="1" dirty="0"/>
              <a:t>x</a:t>
            </a:r>
            <a:r>
              <a:rPr lang="tr-TR" sz="2000" dirty="0"/>
              <a:t>) gösterimini </a:t>
            </a:r>
            <a:r>
              <a:rPr lang="tr-TR" sz="2000" i="1" dirty="0"/>
              <a:t>P</a:t>
            </a:r>
            <a:r>
              <a:rPr lang="tr-TR" sz="2000" dirty="0"/>
              <a:t>(</a:t>
            </a:r>
            <a:r>
              <a:rPr lang="tr-TR" sz="2000" i="1" dirty="0"/>
              <a:t>x</a:t>
            </a:r>
            <a:r>
              <a:rPr lang="tr-TR" sz="2000" dirty="0"/>
              <a:t>)’in varoluşsal nicelemesi için kullanırız. </a:t>
            </a:r>
            <a:r>
              <a:rPr lang="tr-TR" sz="2000" dirty="0" smtClean="0"/>
              <a:t>Burada Ǝ </a:t>
            </a:r>
            <a:r>
              <a:rPr lang="tr-TR" sz="2000" b="1" i="1" dirty="0" smtClean="0"/>
              <a:t>varoluşsal </a:t>
            </a:r>
            <a:r>
              <a:rPr lang="tr-TR" sz="2000" b="1" i="1" dirty="0"/>
              <a:t>nicele­yici</a:t>
            </a:r>
            <a:r>
              <a:rPr lang="tr-TR" sz="2000" b="1" dirty="0"/>
              <a:t> </a:t>
            </a:r>
            <a:r>
              <a:rPr lang="tr-TR" sz="2000" dirty="0"/>
              <a:t>olarak adlandırılır. </a:t>
            </a:r>
            <a:endParaRPr lang="tr-TR" sz="2000" b="1" dirty="0">
              <a:ln w="22225">
                <a:solidFill>
                  <a:schemeClr val="accent2"/>
                </a:solidFill>
                <a:prstDash val="solid"/>
              </a:ln>
              <a:solidFill>
                <a:schemeClr val="bg1"/>
              </a:solidFill>
            </a:endParaRPr>
          </a:p>
        </p:txBody>
      </p:sp>
      <p:sp>
        <p:nvSpPr>
          <p:cNvPr id="3" name="İçerik Yer Tutucusu 2"/>
          <p:cNvSpPr>
            <a:spLocks noGrp="1"/>
          </p:cNvSpPr>
          <p:nvPr>
            <p:ph idx="1"/>
          </p:nvPr>
        </p:nvSpPr>
        <p:spPr>
          <a:xfrm>
            <a:off x="1484310" y="2666999"/>
            <a:ext cx="10018713" cy="4191001"/>
          </a:xfrm>
        </p:spPr>
        <p:txBody>
          <a:bodyPr>
            <a:noAutofit/>
          </a:bodyPr>
          <a:lstStyle/>
          <a:p>
            <a:pPr algn="just"/>
            <a:endParaRPr lang="tr-TR" sz="2000" dirty="0" smtClean="0"/>
          </a:p>
          <a:p>
            <a:pPr marL="0" indent="0" algn="just">
              <a:buNone/>
            </a:pPr>
            <a:r>
              <a:rPr lang="tr-TR" sz="2000" dirty="0" err="1"/>
              <a:t>Ǝ</a:t>
            </a:r>
            <a:r>
              <a:rPr lang="tr-TR" sz="2000" i="1" dirty="0" err="1" smtClean="0"/>
              <a:t>x</a:t>
            </a:r>
            <a:r>
              <a:rPr lang="tr-TR" sz="2000" dirty="0" smtClean="0"/>
              <a:t> </a:t>
            </a:r>
            <a:r>
              <a:rPr lang="tr-TR" sz="2000" i="1" dirty="0"/>
              <a:t>P</a:t>
            </a:r>
            <a:r>
              <a:rPr lang="tr-TR" sz="2000" dirty="0"/>
              <a:t>(</a:t>
            </a:r>
            <a:r>
              <a:rPr lang="tr-TR" sz="2000" i="1" dirty="0"/>
              <a:t>x</a:t>
            </a:r>
            <a:r>
              <a:rPr lang="tr-TR" sz="2000" dirty="0"/>
              <a:t>) ifadesi kullanıldığında her zaman bir tanım bölgesi belirtilme­lidir. Ayrıca, tanım bölgesi değiştiğinde </a:t>
            </a:r>
            <a:r>
              <a:rPr lang="tr-TR" sz="2000" dirty="0" err="1"/>
              <a:t>Ǝ</a:t>
            </a:r>
            <a:r>
              <a:rPr lang="tr-TR" sz="2000" i="1" dirty="0" err="1" smtClean="0"/>
              <a:t>x</a:t>
            </a:r>
            <a:r>
              <a:rPr lang="tr-TR" sz="2000" dirty="0" smtClean="0"/>
              <a:t> </a:t>
            </a:r>
            <a:r>
              <a:rPr lang="tr-TR" sz="2000" i="1" dirty="0"/>
              <a:t>P</a:t>
            </a:r>
            <a:r>
              <a:rPr lang="tr-TR" sz="2000" dirty="0"/>
              <a:t>(</a:t>
            </a:r>
            <a:r>
              <a:rPr lang="tr-TR" sz="2000" i="1" dirty="0"/>
              <a:t>x</a:t>
            </a:r>
            <a:r>
              <a:rPr lang="tr-TR" sz="2000" dirty="0"/>
              <a:t>) ifadesinin anlamı da değişir. Tanım bölgesi belirtilmediği sürece </a:t>
            </a:r>
            <a:r>
              <a:rPr lang="tr-TR" sz="2000" dirty="0" err="1"/>
              <a:t>Ǝ</a:t>
            </a:r>
            <a:r>
              <a:rPr lang="tr-TR" sz="2000" i="1" dirty="0" err="1" smtClean="0"/>
              <a:t>x</a:t>
            </a:r>
            <a:r>
              <a:rPr lang="tr-TR" sz="2000" dirty="0" smtClean="0"/>
              <a:t> </a:t>
            </a:r>
            <a:r>
              <a:rPr lang="tr-TR" sz="2000" i="1" dirty="0"/>
              <a:t>P</a:t>
            </a:r>
            <a:r>
              <a:rPr lang="tr-TR" sz="2000" dirty="0"/>
              <a:t>(</a:t>
            </a:r>
            <a:r>
              <a:rPr lang="tr-TR" sz="2000" i="1" dirty="0"/>
              <a:t>x</a:t>
            </a:r>
            <a:r>
              <a:rPr lang="tr-TR" sz="2000" dirty="0"/>
              <a:t>)’in anlamı yoktur.</a:t>
            </a:r>
          </a:p>
          <a:p>
            <a:pPr marL="0" indent="0" algn="just">
              <a:buNone/>
            </a:pPr>
            <a:r>
              <a:rPr lang="tr-TR" sz="2000" dirty="0"/>
              <a:t>Bunun yanı sıra, “mevcuttur” ifadesini, “bazıları için”, “en az biri için” veya “vardır” gibi diğer bir çok yollarda varoluşsal niceleme olarak ifade edebiliriz. </a:t>
            </a:r>
            <a:r>
              <a:rPr lang="tr-TR" sz="2000" dirty="0" err="1"/>
              <a:t>Ǝ</a:t>
            </a:r>
            <a:r>
              <a:rPr lang="tr-TR" sz="2000" i="1" dirty="0" err="1" smtClean="0"/>
              <a:t>x</a:t>
            </a:r>
            <a:r>
              <a:rPr lang="tr-TR" sz="2000" dirty="0" smtClean="0"/>
              <a:t> </a:t>
            </a:r>
            <a:r>
              <a:rPr lang="tr-TR" sz="2000" i="1" dirty="0"/>
              <a:t>P</a:t>
            </a:r>
            <a:r>
              <a:rPr lang="tr-TR" sz="2000" dirty="0"/>
              <a:t>(</a:t>
            </a:r>
            <a:r>
              <a:rPr lang="tr-TR" sz="2000" i="1" dirty="0"/>
              <a:t>x</a:t>
            </a:r>
            <a:r>
              <a:rPr lang="tr-TR" sz="2000" dirty="0"/>
              <a:t>) varoluşsal nicelemesi</a:t>
            </a:r>
          </a:p>
          <a:p>
            <a:pPr lvl="2" algn="just">
              <a:buFont typeface="Arial" panose="020B0604020202020204" pitchFamily="34" charset="0"/>
              <a:buChar char="•"/>
            </a:pPr>
            <a:r>
              <a:rPr lang="tr-TR" sz="2000" dirty="0"/>
              <a:t>“</a:t>
            </a:r>
            <a:r>
              <a:rPr lang="tr-TR" sz="2000" i="1" dirty="0"/>
              <a:t>P</a:t>
            </a:r>
            <a:r>
              <a:rPr lang="tr-TR" sz="2000" dirty="0"/>
              <a:t>(</a:t>
            </a:r>
            <a:r>
              <a:rPr lang="tr-TR" sz="2000" i="1" dirty="0"/>
              <a:t>x</a:t>
            </a:r>
            <a:r>
              <a:rPr lang="tr-TR" sz="2000" dirty="0"/>
              <a:t>) olacak şekilde bir x vardır,”</a:t>
            </a:r>
          </a:p>
          <a:p>
            <a:pPr lvl="2" algn="just">
              <a:buFont typeface="Arial" panose="020B0604020202020204" pitchFamily="34" charset="0"/>
              <a:buChar char="•"/>
            </a:pPr>
            <a:r>
              <a:rPr lang="tr-TR" sz="2000" dirty="0"/>
              <a:t>“</a:t>
            </a:r>
            <a:r>
              <a:rPr lang="tr-TR" sz="2000" i="1" dirty="0"/>
              <a:t>P</a:t>
            </a:r>
            <a:r>
              <a:rPr lang="tr-TR" sz="2000" dirty="0"/>
              <a:t>(</a:t>
            </a:r>
            <a:r>
              <a:rPr lang="tr-TR" sz="2000" i="1" dirty="0"/>
              <a:t>x</a:t>
            </a:r>
            <a:r>
              <a:rPr lang="tr-TR" sz="2000" dirty="0"/>
              <a:t>) olacak şekilde en az bir </a:t>
            </a:r>
            <a:r>
              <a:rPr lang="tr-TR" sz="2000" i="1" dirty="0"/>
              <a:t>x </a:t>
            </a:r>
            <a:r>
              <a:rPr lang="tr-TR" sz="2000" dirty="0"/>
              <a:t>vardır</a:t>
            </a:r>
            <a:r>
              <a:rPr lang="tr-TR" sz="2000" dirty="0" smtClean="0"/>
              <a:t>,” veya</a:t>
            </a:r>
            <a:endParaRPr lang="tr-TR" sz="2000" dirty="0"/>
          </a:p>
          <a:p>
            <a:pPr lvl="2" algn="just">
              <a:buFont typeface="Arial" panose="020B0604020202020204" pitchFamily="34" charset="0"/>
              <a:buChar char="•"/>
            </a:pPr>
            <a:r>
              <a:rPr lang="tr-TR" sz="2000" dirty="0"/>
              <a:t>“Bazı </a:t>
            </a:r>
            <a:r>
              <a:rPr lang="tr-TR" sz="2000" i="1" dirty="0" err="1"/>
              <a:t>xP</a:t>
            </a:r>
            <a:r>
              <a:rPr lang="tr-TR" sz="2000" dirty="0"/>
              <a:t>(</a:t>
            </a:r>
            <a:r>
              <a:rPr lang="tr-TR" sz="2000" i="1" dirty="0"/>
              <a:t>x</a:t>
            </a:r>
            <a:r>
              <a:rPr lang="tr-TR" sz="2000" dirty="0"/>
              <a:t>)’ </a:t>
            </a:r>
            <a:r>
              <a:rPr lang="tr-TR" sz="2000" dirty="0" err="1"/>
              <a:t>ler</a:t>
            </a:r>
            <a:r>
              <a:rPr lang="tr-TR" sz="2000" dirty="0"/>
              <a:t> için,” şeklinde okunur</a:t>
            </a:r>
            <a:r>
              <a:rPr lang="tr-TR" sz="2000" dirty="0" smtClean="0"/>
              <a:t>.</a:t>
            </a:r>
            <a:endParaRPr lang="tr-TR" sz="2000" dirty="0"/>
          </a:p>
        </p:txBody>
      </p:sp>
    </p:spTree>
    <p:extLst>
      <p:ext uri="{BB962C8B-B14F-4D97-AF65-F5344CB8AC3E}">
        <p14:creationId xmlns:p14="http://schemas.microsoft.com/office/powerpoint/2010/main" val="144658351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a:t>
            </a:r>
            <a:r>
              <a:rPr lang="tr-TR" sz="4400" dirty="0">
                <a:solidFill>
                  <a:srgbClr val="002060"/>
                </a:solidFill>
              </a:rPr>
              <a:t>Niceleyiciler</a:t>
            </a:r>
            <a:endParaRPr lang="tr-TR" dirty="0">
              <a:solidFill>
                <a:srgbClr val="002060"/>
              </a:solidFill>
            </a:endParaRPr>
          </a:p>
        </p:txBody>
      </p:sp>
      <p:sp>
        <p:nvSpPr>
          <p:cNvPr id="3" name="İçerik Yer Tutucusu 2"/>
          <p:cNvSpPr>
            <a:spLocks noGrp="1"/>
          </p:cNvSpPr>
          <p:nvPr>
            <p:ph idx="1"/>
          </p:nvPr>
        </p:nvSpPr>
        <p:spPr>
          <a:xfrm>
            <a:off x="1484310" y="1537252"/>
            <a:ext cx="10018714" cy="4086224"/>
          </a:xfrm>
        </p:spPr>
        <p:txBody>
          <a:bodyPr>
            <a:normAutofit/>
          </a:bodyPr>
          <a:lstStyle/>
          <a:p>
            <a:pPr marL="0" indent="0" algn="just">
              <a:buNone/>
            </a:pPr>
            <a:r>
              <a:rPr lang="tr-TR" dirty="0" smtClean="0">
                <a:solidFill>
                  <a:srgbClr val="C00000"/>
                </a:solidFill>
              </a:rPr>
              <a:t>Örnek:</a:t>
            </a:r>
          </a:p>
          <a:p>
            <a:pPr marL="0" indent="0" algn="just">
              <a:buNone/>
            </a:pPr>
            <a:r>
              <a:rPr lang="tr-TR" i="1" dirty="0"/>
              <a:t>P</a:t>
            </a:r>
            <a:r>
              <a:rPr lang="tr-TR" dirty="0"/>
              <a:t>(</a:t>
            </a:r>
            <a:r>
              <a:rPr lang="tr-TR" i="1" dirty="0"/>
              <a:t>x</a:t>
            </a:r>
            <a:r>
              <a:rPr lang="tr-TR" dirty="0"/>
              <a:t>) “</a:t>
            </a:r>
            <a:r>
              <a:rPr lang="tr-TR" i="1" dirty="0"/>
              <a:t>x</a:t>
            </a:r>
            <a:r>
              <a:rPr lang="tr-TR" dirty="0"/>
              <a:t> &gt; 3” ifadesini göstersin. Tanım bölgesi bütün reel sayılardan oluştuğunda </a:t>
            </a:r>
            <a:r>
              <a:rPr lang="tr-TR" dirty="0" smtClean="0"/>
              <a:t>Ɐ</a:t>
            </a:r>
            <a:r>
              <a:rPr lang="tr-TR" i="1" dirty="0" smtClean="0"/>
              <a:t>x P</a:t>
            </a:r>
            <a:r>
              <a:rPr lang="tr-TR" dirty="0" smtClean="0"/>
              <a:t>(</a:t>
            </a:r>
            <a:r>
              <a:rPr lang="tr-TR" i="1" dirty="0" smtClean="0"/>
              <a:t>x</a:t>
            </a:r>
            <a:r>
              <a:rPr lang="tr-TR" dirty="0"/>
              <a:t>) niceleyicisinin doğruluk değeri nedir?</a:t>
            </a:r>
            <a:endParaRPr lang="tr-TR" dirty="0" smtClean="0">
              <a:solidFill>
                <a:srgbClr val="C00000"/>
              </a:solidFill>
            </a:endParaRPr>
          </a:p>
          <a:p>
            <a:pPr marL="0" indent="0" algn="just">
              <a:buNone/>
            </a:pPr>
            <a:r>
              <a:rPr lang="tr-TR" dirty="0" smtClean="0">
                <a:solidFill>
                  <a:srgbClr val="C00000"/>
                </a:solidFill>
              </a:rPr>
              <a:t>Çözüm:</a:t>
            </a:r>
          </a:p>
          <a:p>
            <a:pPr marL="0" indent="0" algn="just">
              <a:buNone/>
            </a:pPr>
            <a:r>
              <a:rPr lang="tr-TR" i="1" dirty="0" smtClean="0"/>
              <a:t>x</a:t>
            </a:r>
            <a:r>
              <a:rPr lang="tr-TR" dirty="0" smtClean="0"/>
              <a:t> </a:t>
            </a:r>
            <a:r>
              <a:rPr lang="tr-TR" dirty="0"/>
              <a:t>&gt; 3 bazen doğru olduğundan, mesela </a:t>
            </a:r>
            <a:r>
              <a:rPr lang="tr-TR" i="1" dirty="0"/>
              <a:t>x =</a:t>
            </a:r>
            <a:r>
              <a:rPr lang="tr-TR" dirty="0"/>
              <a:t> 4 için doğrudur, </a:t>
            </a:r>
            <a:r>
              <a:rPr lang="tr-TR" i="1" dirty="0"/>
              <a:t>P</a:t>
            </a:r>
            <a:r>
              <a:rPr lang="tr-TR" dirty="0"/>
              <a:t>(</a:t>
            </a:r>
            <a:r>
              <a:rPr lang="tr-TR" i="1" dirty="0"/>
              <a:t>x</a:t>
            </a:r>
            <a:r>
              <a:rPr lang="tr-TR" dirty="0"/>
              <a:t>)’in varoluşsal nicele­yicisi </a:t>
            </a:r>
            <a:r>
              <a:rPr lang="tr-TR" dirty="0" err="1"/>
              <a:t>Ǝ</a:t>
            </a:r>
            <a:r>
              <a:rPr lang="tr-TR" i="1" dirty="0" err="1" smtClean="0"/>
              <a:t>x</a:t>
            </a:r>
            <a:r>
              <a:rPr lang="tr-TR" dirty="0" smtClean="0"/>
              <a:t> </a:t>
            </a:r>
            <a:r>
              <a:rPr lang="tr-TR" i="1" dirty="0"/>
              <a:t>P</a:t>
            </a:r>
            <a:r>
              <a:rPr lang="tr-TR" dirty="0"/>
              <a:t>(</a:t>
            </a:r>
            <a:r>
              <a:rPr lang="tr-TR" i="1" dirty="0"/>
              <a:t>x</a:t>
            </a:r>
            <a:r>
              <a:rPr lang="tr-TR" dirty="0"/>
              <a:t>) doğrudur.</a:t>
            </a:r>
            <a:endParaRPr lang="tr-TR" dirty="0" smtClean="0">
              <a:solidFill>
                <a:srgbClr val="C00000"/>
              </a:solidFill>
            </a:endParaRPr>
          </a:p>
        </p:txBody>
      </p:sp>
    </p:spTree>
    <p:extLst>
      <p:ext uri="{BB962C8B-B14F-4D97-AF65-F5344CB8AC3E}">
        <p14:creationId xmlns:p14="http://schemas.microsoft.com/office/powerpoint/2010/main" val="374479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9209"/>
            <a:ext cx="10018713" cy="1408043"/>
          </a:xfrm>
        </p:spPr>
        <p:txBody>
          <a:bodyPr>
            <a:normAutofit fontScale="90000"/>
          </a:bodyPr>
          <a:lstStyle/>
          <a:p>
            <a:r>
              <a:rPr lang="tr-TR" dirty="0" smtClean="0">
                <a:solidFill>
                  <a:srgbClr val="002060"/>
                </a:solidFill>
              </a:rPr>
              <a:t/>
            </a:r>
            <a:br>
              <a:rPr lang="tr-TR" dirty="0" smtClean="0">
                <a:solidFill>
                  <a:srgbClr val="002060"/>
                </a:solidFill>
              </a:rPr>
            </a:br>
            <a:r>
              <a:rPr lang="tr-TR" sz="4400" dirty="0" smtClean="0">
                <a:solidFill>
                  <a:srgbClr val="002060"/>
                </a:solidFill>
              </a:rPr>
              <a:t>1.4. Yüklemler ve Niceleyiciler - </a:t>
            </a:r>
            <a:r>
              <a:rPr lang="tr-TR" sz="4400" dirty="0">
                <a:solidFill>
                  <a:srgbClr val="002060"/>
                </a:solidFill>
              </a:rPr>
              <a:t>Niceleyiciler</a:t>
            </a:r>
            <a:endParaRPr lang="tr-TR" dirty="0">
              <a:solidFill>
                <a:srgbClr val="002060"/>
              </a:solidFill>
            </a:endParaRPr>
          </a:p>
        </p:txBody>
      </p:sp>
      <p:sp>
        <p:nvSpPr>
          <p:cNvPr id="3" name="İçerik Yer Tutucusu 2"/>
          <p:cNvSpPr>
            <a:spLocks noGrp="1"/>
          </p:cNvSpPr>
          <p:nvPr>
            <p:ph idx="1"/>
          </p:nvPr>
        </p:nvSpPr>
        <p:spPr>
          <a:xfrm>
            <a:off x="1484310" y="1537252"/>
            <a:ext cx="10018714" cy="4086224"/>
          </a:xfrm>
        </p:spPr>
        <p:txBody>
          <a:bodyPr>
            <a:normAutofit/>
          </a:bodyPr>
          <a:lstStyle/>
          <a:p>
            <a:pPr marL="0" indent="0" algn="just">
              <a:buNone/>
            </a:pPr>
            <a:r>
              <a:rPr lang="tr-TR" dirty="0" smtClean="0">
                <a:solidFill>
                  <a:srgbClr val="C00000"/>
                </a:solidFill>
              </a:rPr>
              <a:t>Örnek:</a:t>
            </a:r>
          </a:p>
          <a:p>
            <a:pPr marL="0" indent="0" algn="just">
              <a:buNone/>
            </a:pPr>
            <a:r>
              <a:rPr lang="tr-TR" i="1" dirty="0"/>
              <a:t>Q</a:t>
            </a:r>
            <a:r>
              <a:rPr lang="tr-TR" dirty="0"/>
              <a:t>(</a:t>
            </a:r>
            <a:r>
              <a:rPr lang="tr-TR" i="1" dirty="0"/>
              <a:t>x</a:t>
            </a:r>
            <a:r>
              <a:rPr lang="tr-TR" dirty="0"/>
              <a:t>)</a:t>
            </a:r>
            <a:r>
              <a:rPr lang="tr-TR" i="1" dirty="0"/>
              <a:t>,</a:t>
            </a:r>
            <a:r>
              <a:rPr lang="tr-TR" dirty="0"/>
              <a:t> “</a:t>
            </a:r>
            <a:r>
              <a:rPr lang="tr-TR" i="1" dirty="0"/>
              <a:t>x</a:t>
            </a:r>
            <a:r>
              <a:rPr lang="tr-TR" dirty="0"/>
              <a:t> = </a:t>
            </a:r>
            <a:r>
              <a:rPr lang="tr-TR" i="1" dirty="0"/>
              <a:t>x</a:t>
            </a:r>
            <a:r>
              <a:rPr lang="tr-TR" dirty="0"/>
              <a:t> + 1” ifadesini göstersin. Tanım bölgesi bütün reel sayılardan oluştuğunda </a:t>
            </a:r>
            <a:r>
              <a:rPr lang="tr-TR" dirty="0" err="1"/>
              <a:t>Ǝ</a:t>
            </a:r>
            <a:r>
              <a:rPr lang="tr-TR" dirty="0" err="1" smtClean="0"/>
              <a:t>x</a:t>
            </a:r>
            <a:r>
              <a:rPr lang="tr-TR" dirty="0" smtClean="0"/>
              <a:t> </a:t>
            </a:r>
            <a:r>
              <a:rPr lang="tr-TR" i="1" dirty="0"/>
              <a:t>Q</a:t>
            </a:r>
            <a:r>
              <a:rPr lang="tr-TR" dirty="0"/>
              <a:t>(</a:t>
            </a:r>
            <a:r>
              <a:rPr lang="tr-TR" i="1" dirty="0"/>
              <a:t>x</a:t>
            </a:r>
            <a:r>
              <a:rPr lang="tr-TR" dirty="0"/>
              <a:t>)</a:t>
            </a:r>
            <a:r>
              <a:rPr lang="tr-TR" i="1" dirty="0"/>
              <a:t> </a:t>
            </a:r>
            <a:r>
              <a:rPr lang="tr-TR" dirty="0"/>
              <a:t>niceleyicisinin doğruluk değeri </a:t>
            </a:r>
            <a:r>
              <a:rPr lang="tr-TR" dirty="0" smtClean="0"/>
              <a:t>nedir?</a:t>
            </a:r>
          </a:p>
          <a:p>
            <a:pPr marL="0" indent="0" algn="just">
              <a:buNone/>
            </a:pPr>
            <a:r>
              <a:rPr lang="tr-TR" dirty="0" smtClean="0">
                <a:solidFill>
                  <a:srgbClr val="C00000"/>
                </a:solidFill>
              </a:rPr>
              <a:t>Çözüm:</a:t>
            </a:r>
          </a:p>
          <a:p>
            <a:pPr marL="0" indent="0" algn="just">
              <a:buNone/>
            </a:pPr>
            <a:r>
              <a:rPr lang="tr-TR" dirty="0" smtClean="0"/>
              <a:t>Bütün </a:t>
            </a:r>
            <a:r>
              <a:rPr lang="tr-TR" i="1" dirty="0"/>
              <a:t>x</a:t>
            </a:r>
            <a:r>
              <a:rPr lang="tr-TR" dirty="0"/>
              <a:t> reel sayıları için </a:t>
            </a:r>
            <a:r>
              <a:rPr lang="tr-TR" i="1" dirty="0"/>
              <a:t>Q</a:t>
            </a:r>
            <a:r>
              <a:rPr lang="tr-TR" dirty="0"/>
              <a:t>(</a:t>
            </a:r>
            <a:r>
              <a:rPr lang="tr-TR" i="1" dirty="0"/>
              <a:t>x</a:t>
            </a:r>
            <a:r>
              <a:rPr lang="tr-TR" dirty="0"/>
              <a:t>) yanlış olduğundan </a:t>
            </a:r>
            <a:r>
              <a:rPr lang="tr-TR" i="1" dirty="0"/>
              <a:t>Q</a:t>
            </a:r>
            <a:r>
              <a:rPr lang="tr-TR" dirty="0"/>
              <a:t>(</a:t>
            </a:r>
            <a:r>
              <a:rPr lang="tr-TR" i="1" dirty="0"/>
              <a:t>x</a:t>
            </a:r>
            <a:r>
              <a:rPr lang="tr-TR" dirty="0"/>
              <a:t>)’in varoluşsal niceleyicisi </a:t>
            </a:r>
            <a:r>
              <a:rPr lang="tr-TR" dirty="0" err="1"/>
              <a:t>Ǝ</a:t>
            </a:r>
            <a:r>
              <a:rPr lang="tr-TR" i="1" dirty="0" err="1" smtClean="0"/>
              <a:t>x</a:t>
            </a:r>
            <a:r>
              <a:rPr lang="tr-TR" dirty="0" smtClean="0"/>
              <a:t> </a:t>
            </a:r>
            <a:r>
              <a:rPr lang="tr-TR" i="1" dirty="0"/>
              <a:t>Q</a:t>
            </a:r>
            <a:r>
              <a:rPr lang="tr-TR" dirty="0"/>
              <a:t>(</a:t>
            </a:r>
            <a:r>
              <a:rPr lang="tr-TR" i="1" dirty="0"/>
              <a:t>x</a:t>
            </a:r>
            <a:r>
              <a:rPr lang="tr-TR" dirty="0"/>
              <a:t>) yanlıştır.</a:t>
            </a:r>
            <a:endParaRPr lang="tr-TR" dirty="0" smtClean="0">
              <a:solidFill>
                <a:srgbClr val="C00000"/>
              </a:solidFill>
            </a:endParaRPr>
          </a:p>
        </p:txBody>
      </p:sp>
    </p:spTree>
    <p:extLst>
      <p:ext uri="{BB962C8B-B14F-4D97-AF65-F5344CB8AC3E}">
        <p14:creationId xmlns:p14="http://schemas.microsoft.com/office/powerpoint/2010/main" val="55058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
  <a:themeElements>
    <a:clrScheme name="Mavi Yeşi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k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TM03457496[[fn=Paralaks]]</Template>
  <TotalTime>2592</TotalTime>
  <Words>17927</Words>
  <Application>Microsoft Office PowerPoint</Application>
  <PresentationFormat>Geniş ekran</PresentationFormat>
  <Paragraphs>1998</Paragraphs>
  <Slides>201</Slides>
  <Notes>61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201</vt:i4>
      </vt:variant>
    </vt:vector>
  </HeadingPairs>
  <TitlesOfParts>
    <vt:vector size="209" baseType="lpstr">
      <vt:lpstr>Arial</vt:lpstr>
      <vt:lpstr>Book Antiqua</vt:lpstr>
      <vt:lpstr>Calibri</vt:lpstr>
      <vt:lpstr>Cambria Math</vt:lpstr>
      <vt:lpstr>新細明體</vt:lpstr>
      <vt:lpstr>Times New Roman</vt:lpstr>
      <vt:lpstr>Wingdings</vt:lpstr>
      <vt:lpstr>Paralaks</vt:lpstr>
      <vt:lpstr>Ayrık Matematik ve Uygulamaları Bölüm 1 – Temeller: Mantık ve İspatlar 7. Baskı Kenneth Rosen </vt:lpstr>
      <vt:lpstr>İçerik </vt:lpstr>
      <vt:lpstr> Giriş </vt:lpstr>
      <vt:lpstr> Amaç </vt:lpstr>
      <vt:lpstr> 1.1. Önermeli Mantık - Önermeler </vt:lpstr>
      <vt:lpstr> 1.1. Önermeli Mantık - Önermeler </vt:lpstr>
      <vt:lpstr> 1.1. Önermeli Mantık - Önermeler </vt:lpstr>
      <vt:lpstr> 1.1. Önermeli Mantık - Önermeler </vt:lpstr>
      <vt:lpstr> 1.1. Önermeli Mantık - Önermeler </vt:lpstr>
      <vt:lpstr> 1.1. Önermeli Mantık - Önermeler </vt:lpstr>
      <vt:lpstr> 1.1. Önermeli Mantık - Önermeler </vt:lpstr>
      <vt:lpstr> 1.1. Önermeli Mantık - Önermeler </vt:lpstr>
      <vt:lpstr> 1.1. Önermeli Mantık - Önermeler </vt:lpstr>
      <vt:lpstr> 1.1. Önermeli Mantık - Önermeler </vt:lpstr>
      <vt:lpstr> 1.1. Önermeli Mantık – Şartlı İfadeler </vt:lpstr>
      <vt:lpstr> 1.1. Önermeli Mantık - Şartlı İfadeler </vt:lpstr>
      <vt:lpstr> 1.1. Önermeli Mantık - Şartlı İfadeler </vt:lpstr>
      <vt:lpstr> 1.1. Önermeli Mantık - Şartlı İfadeler </vt:lpstr>
      <vt:lpstr> 1.1. Önermeli Mantık - Şartlı İfadeler </vt:lpstr>
      <vt:lpstr> 1.1. Önermeli Mantık - Şartlı İfadeler </vt:lpstr>
      <vt:lpstr> 1.1. Önermeli Mantık – Şartlı İfadeler </vt:lpstr>
      <vt:lpstr> 1.1. Önermeli Mantık - Şartlı İfadeler </vt:lpstr>
      <vt:lpstr> 1.1. Önermeli Mantık – Bileşik Önermelerin Doğruluk Tabloları </vt:lpstr>
      <vt:lpstr> 1.1. Önermeli Mantık – Mantıksal Operatörlerin Önceliği</vt:lpstr>
      <vt:lpstr> 1.1. Önermeli Mantık – Mantık ve Bit İşlemleri</vt:lpstr>
      <vt:lpstr> 1.1. Önermeli Mantık – Mantık ve Bit İşlemleri</vt:lpstr>
      <vt:lpstr> 1.1. Önermeli Mantık – Mantık ve Bit İşlemleri</vt:lpstr>
      <vt:lpstr> 1.1. Önermeli Mantık – Mantık ve Bit İşlemleri</vt:lpstr>
      <vt:lpstr> 1.1. Önermeli Mantık – Mantık ve Bit İşlemleri</vt:lpstr>
      <vt:lpstr>İçerik </vt:lpstr>
      <vt:lpstr> 1.2. Önermeli Mantık Uygulamaları</vt:lpstr>
      <vt:lpstr> 1.2. Önermeli Mantık Uygulamaları – Türkçe Cümlelerin Tercümesi (Dönüştürülmesi)</vt:lpstr>
      <vt:lpstr> 1.2. Önermeli Mantık Uygulamaları – Türkçe Cümlelerin Tercümesi (Dönüştürülmesi)</vt:lpstr>
      <vt:lpstr> 1.2. Önermeli Mantık Uygulamaları – Türkçe Cümlelerin Tercümesi (Dönüştürülmesi)</vt:lpstr>
      <vt:lpstr> 1.2. Önermeli Mantık Uygulamaları – Türkçe Cümlelerin Tercümesi (Dönüştürülmesi)</vt:lpstr>
      <vt:lpstr> 1.2. Önermeli Mantık Uygulamaları – Sistem Özellikleri</vt:lpstr>
      <vt:lpstr> 1.2. Önermeli Mantık Uygulamaları – Sistem Özellikleri</vt:lpstr>
      <vt:lpstr> 1.2. Önermeli Mantık Uygulamaları – Sistem Özellikleri</vt:lpstr>
      <vt:lpstr> 1.2. Önermeli Mantık Uygulamaları – Sistem Özellikleri</vt:lpstr>
      <vt:lpstr> 1.2. Önermeli Mantık Uygulamaları – Sistem Özellikleri</vt:lpstr>
      <vt:lpstr> 1.2. Önermeli Mantık Uygulamaları – Sistem Özellikleri</vt:lpstr>
      <vt:lpstr> 1.2. Önermeli Mantık Uygulamaları – Boole Aramaları</vt:lpstr>
      <vt:lpstr> 1.2. Önermeli Mantık Uygulamaları – Boole Aramaları</vt:lpstr>
      <vt:lpstr> 1.2. Önermeli Mantık Uygulamaları – Boole Aramaları</vt:lpstr>
      <vt:lpstr> 1.2. Önermeli Mantık Uygulamaları – Boole Aramaları</vt:lpstr>
      <vt:lpstr> 1.2. Önermeli Mantık Uygulamaları – Mantık Bulmacaları</vt:lpstr>
      <vt:lpstr> 1.2. Önermeli Mantık Uygulamaları – Mantık Bulmacaları</vt:lpstr>
      <vt:lpstr> 1.2. Önermeli Mantık Uygulamaları – Mantık Bulmacaları</vt:lpstr>
      <vt:lpstr> 1.2. Önermeli Mantık Uygulamaları – Mantık Bulmacaları</vt:lpstr>
      <vt:lpstr> 1.2. Önermeli Mantık Uygulamaları – Mantık Bulmacaları</vt:lpstr>
      <vt:lpstr> 1.2. Önermeli Mantık Uygulamaları – Mantık Bulmacaları</vt:lpstr>
      <vt:lpstr> 1.2. Önermeli Mantık Uygulamaları – Mantıksal Devreler</vt:lpstr>
      <vt:lpstr> 1.2. Önermeli Mantık Uygulamaları – Mantıksal Devreler</vt:lpstr>
      <vt:lpstr> 1.2. Önermeli Mantık Uygulamaları – Mantıksal Devreler</vt:lpstr>
      <vt:lpstr> 1.2. Önermeli Mantık Uygulamaları – Mantıksal Devreler</vt:lpstr>
      <vt:lpstr> 1.2. Önermeli Mantık Uygulamaları – Mantıksal Devreler</vt:lpstr>
      <vt:lpstr> 1.2. Önermeli Mantık Uygulamaları – Mantıksal Devreler</vt:lpstr>
      <vt:lpstr> 1.2. Önermeli Mantık Uygulamaları – Mantıksal Devreler</vt:lpstr>
      <vt:lpstr>İçerik </vt:lpstr>
      <vt:lpstr> 1.3. Önerme Denklikleri </vt:lpstr>
      <vt:lpstr> 1.3. Önerme Denklikleri – Mantıksal Denklikler </vt:lpstr>
      <vt:lpstr> 1.3. Önerme Denklikleri – Mantıksal Denklikler </vt:lpstr>
      <vt:lpstr> 1.3. Önerme Denklikleri – Mantıksal Denklikler </vt:lpstr>
      <vt:lpstr> 1.3. Önerme Denklikleri – Mantıksal Denklikler </vt:lpstr>
      <vt:lpstr> 1.3. Önerme Denklikleri – Mantıksal Denklikler </vt:lpstr>
      <vt:lpstr> 1.3. Önerme Denklikleri – Mantıksal Denklikler </vt:lpstr>
      <vt:lpstr> 1.3. Önerme Denklikleri – Mantıksal Denklikler </vt:lpstr>
      <vt:lpstr> 1.3. Önerme Denklikleri – De Morgan Kanunlarını Kullanma </vt:lpstr>
      <vt:lpstr> 1.3. Önerme Denklikleri – De Morgan Kanunlarını Kullanma </vt:lpstr>
      <vt:lpstr> 1.3. Önerme Denklikleri – De Morgan Kanunlarını Kullanma </vt:lpstr>
      <vt:lpstr> 1.3. Önerme Denklikleri – Yeni Mantıksal Denklikler Oluşturma</vt:lpstr>
      <vt:lpstr> 1.3. Önerme Denklikleri – Yeni Mantıksal Denklikler Oluşturma</vt:lpstr>
      <vt:lpstr> 1.3. Önerme Denklikleri – Yeni Mantıksal Denklikler Oluşturma</vt:lpstr>
      <vt:lpstr> 1.3. Önerme Denklikleri – Önerme Sağlanabilirliği</vt:lpstr>
      <vt:lpstr> 1.3. Önerme Denklikleri – Yeni Mantıksal Denklikler Oluşturma</vt:lpstr>
      <vt:lpstr> 1.3. Önerme Denklikleri – Yeni Mantıksal Denklikler Oluşturma</vt:lpstr>
      <vt:lpstr> 1.3. Önerme Denklikleri – Yeni Mantıksal Denklikler Oluşturma</vt:lpstr>
      <vt:lpstr> 1.3. Önerme Denklikleri – Sağlanabilirlik Uygulamaları</vt:lpstr>
      <vt:lpstr> 1.3. Önerme Denklikleri – Sağlanabilirlik Uygulamaları</vt:lpstr>
      <vt:lpstr> 1.3. Önerme Denklikleri – Sağlanabilirlik Uygulamaları</vt:lpstr>
      <vt:lpstr>İçerik </vt:lpstr>
      <vt:lpstr> 1.4. Yüklemler ve Niceleyiciler - Yüklemler</vt:lpstr>
      <vt:lpstr> 1.4. Yüklemler ve Niceleyiciler - Yüklemler</vt:lpstr>
      <vt:lpstr> 1.4. Yüklemler ve Niceleyiciler - Yüklemler</vt:lpstr>
      <vt:lpstr> 1.4. Yüklemler ve Niceleyiciler - Yüklemler</vt:lpstr>
      <vt:lpstr> 1.4. Yüklemler ve Niceleyiciler - Yüklemler</vt:lpstr>
      <vt:lpstr> 1.4. Yüklemler ve Niceleyiciler - Yüklemler</vt:lpstr>
      <vt:lpstr> 1.4. Yüklemler ve Niceleyiciler - Yüklemler</vt:lpstr>
      <vt:lpstr> 1.4. Yüklemler ve Niceleyiciler - Yüklemler</vt:lpstr>
      <vt:lpstr> 1.4. Yüklemler ve Niceleyiciler - Yüklemler</vt:lpstr>
      <vt:lpstr>1.4. Yüklemler ve Niceleyiciler - Niceleyiciler</vt:lpstr>
      <vt:lpstr>1.4. Yüklemler ve Niceleyiciler - Niceleyiciler</vt:lpstr>
      <vt:lpstr> 1.4. Yüklemler ve Niceleyiciler - Niceleyiciler</vt:lpstr>
      <vt:lpstr> 1.4. Yüklemler ve Niceleyiciler - Niceleyiciler</vt:lpstr>
      <vt:lpstr> 1.4. Yüklemler ve Niceleyiciler - Niceleyiciler</vt:lpstr>
      <vt:lpstr> 1.4. Yüklemler ve Niceleyiciler - Niceleyiciler</vt:lpstr>
      <vt:lpstr>1.4. Yüklemler ve Niceleyiciler - Niceleyiciler</vt:lpstr>
      <vt:lpstr> 1.4. Yüklemler ve Niceleyiciler - Niceleyiciler</vt:lpstr>
      <vt:lpstr> 1.4. Yüklemler ve Niceleyiciler - Niceleyiciler</vt:lpstr>
      <vt:lpstr> 1.4. Yüklemler ve Niceleyiciler – Kısıtlı Bölgeler ile Niceleyiciler</vt:lpstr>
      <vt:lpstr> 1.4. Yüklemler ve Niceleyiciler – Kısıtlı Bölgeler ile Niceleyiciler</vt:lpstr>
      <vt:lpstr> 1.4. Yüklemler ve Niceleyiciler – Niceleyicilerin Önceliği</vt:lpstr>
      <vt:lpstr>1.4. Yüklemler ve Niceleyiciler – Niceleyicileri İçeren Mantıksal Denklikler</vt:lpstr>
      <vt:lpstr> 1.4. Yüklemler ve Niceleyiciler – Niceleyicilerin Önceliği</vt:lpstr>
      <vt:lpstr> 1.4. Yüklemler ve Niceleyiciler – Nicelendirilmiş İfadeleri Olumsuzlama</vt:lpstr>
      <vt:lpstr> 1.4. Yüklemler ve Niceleyiciler – Nicelendirilmiş İfadeleri Olumsuzlama</vt:lpstr>
      <vt:lpstr> 1.4. Yüklemler ve Niceleyiciler – Nicelendirilmiş İfadeleri Olumsuzlama</vt:lpstr>
      <vt:lpstr> 1.4. Yüklemler ve Niceleyiciler – Nicelendirilmiş İfadeleri Olumsuzlama</vt:lpstr>
      <vt:lpstr> 1.4. Yüklemler ve Niceleyiciler – Türkçeden Mantıksal İfadelere Çeviri</vt:lpstr>
      <vt:lpstr> 1.4. Yüklemler ve Niceleyiciler – Türkçeden Mantıksal İfadelere Çeviri</vt:lpstr>
      <vt:lpstr> 1.4. Yüklemler ve Niceleyiciler – Türkçeden Mantıksal İfadelere Çeviri</vt:lpstr>
      <vt:lpstr> 1.4. Yüklemler ve Niceleyiciler – Lewis Carroll’un Örnekleri</vt:lpstr>
      <vt:lpstr> 1.4. Yüklemler ve Niceleyiciler – Lewis Carroll’un Örnekleri</vt:lpstr>
      <vt:lpstr> 1.4. Yüklemler ve Niceleyiciler – Mantıksal Programlama</vt:lpstr>
      <vt:lpstr> 1.4. Yüklemler ve Niceleyiciler – Mantıksal Programlama</vt:lpstr>
      <vt:lpstr> 1.4. Yüklemler ve Niceleyiciler – Mantıksal Programlama</vt:lpstr>
      <vt:lpstr>İçerik </vt:lpstr>
      <vt:lpstr> 1.5. İç İçe Niteleyiciler</vt:lpstr>
      <vt:lpstr> 1.5. İç İçe Niteleyiciler – İç içe Niceleyicilerden Oluşan İfadeleri Anlamak</vt:lpstr>
      <vt:lpstr> 1.5. İç İçe Niteleyiciler – Niceleyicilerin Sırası</vt:lpstr>
      <vt:lpstr> 1.5. İç İçe Niteleyiciler – Niceleyicilerin Sırası</vt:lpstr>
      <vt:lpstr> 1.5. İç İçe Niteleyiciler – Matematiksel İfadeleri İç İçe Niceleyiciler İçeren İfadelere Çevirmek</vt:lpstr>
      <vt:lpstr> 1.5. İç İçe Niteleyiciler – Matematiksel İfadeleri İç İçe Niceleyiciler İçeren İfadelere Çevirmek</vt:lpstr>
      <vt:lpstr> 1.5. İç İçe Niteleyiciler – Matematiksel İfadeleri İç İçe Niceleyiciler İçeren İfadelere Çevirmek</vt:lpstr>
      <vt:lpstr> 1.5. İç İçe Niteleyiciler – İç içe Niceleyicilerden Türkçe’ye Çevirmek</vt:lpstr>
      <vt:lpstr> 1.5. İç İçe Niteleyiciler – İç içe Niceleyicilerden Türkçe’ye Çevirmek</vt:lpstr>
      <vt:lpstr> 1.5. İç İçe Niteleyiciler – İç içe Niceleyicilerden Türkçe’ye Çevirmek</vt:lpstr>
      <vt:lpstr> 1.5. İç İçe Niteleyiciler – Türkçe Cümleleri Mantıksal İfadelere Çevirmek</vt:lpstr>
      <vt:lpstr> 1.5. İç İçe Niteleyiciler – Türkçe Cümleleri Mantıksal İfadelere Çevirmek</vt:lpstr>
      <vt:lpstr> 1.5. İç İçe Niteleyiciler – İç İçe Niceleyicilerin Değil’ini Almak</vt:lpstr>
      <vt:lpstr> 1.5. İç İçe Niteleyiciler – İç İçe Niceleyicilerin Değil’ini Almak</vt:lpstr>
      <vt:lpstr> 1.5. İç İçe Niteleyiciler – İç İçe Niceleyicilerin Değil’ini Almak</vt:lpstr>
      <vt:lpstr>İçerik </vt:lpstr>
      <vt:lpstr> 1.6. Çıkarım Kuralları</vt:lpstr>
      <vt:lpstr> 1.6. Çıkarım Kuralları - Önerme Mantığında Geçerli İfadeler</vt:lpstr>
      <vt:lpstr> 1.6. Çıkarım Kuralları  - Önerme Mantığında Geçerli İfadeler</vt:lpstr>
      <vt:lpstr> 1.6. Çıkarım Kuralları - Önerme Mantığında Geçerli İfadeler</vt:lpstr>
      <vt:lpstr>1.6. Çıkarım Kuralları - Önerme Mantığında Geçerli İfadeler</vt:lpstr>
      <vt:lpstr> 1.6. Çıkarım Kuralları - Önerme Mantığında Geçerli İfadeler</vt:lpstr>
      <vt:lpstr> 1.6. Çıkarım Kuralları - Önerme Mantığı için Çıkarım Kuralları</vt:lpstr>
      <vt:lpstr> 1.6. Çıkarım Kuralları - Önerme Mantığı için Çıkarım Kuralları</vt:lpstr>
      <vt:lpstr> 1.6. Çıkarım Kuralları - Önerme Mantığı için Çıkarım Kuralları</vt:lpstr>
      <vt:lpstr> 1.6. Çıkarım Kuralları - Önerme Mantığı için Çıkarım Kuralları</vt:lpstr>
      <vt:lpstr> 1.6. Çıkarım Kuralları - Önerme Mantığı için Çıkarım Kuralları</vt:lpstr>
      <vt:lpstr> 1.6. Çıkarım Kuralları - Önerme Mantığı için Çıkarım Kuralları</vt:lpstr>
      <vt:lpstr> 1.6. Çıkarım Kuralları - İfadeleri İnşa Etmek için Çıkarım Kurallarını Kullanma</vt:lpstr>
      <vt:lpstr> 1.6. Çıkarım Kuralları - İfadeleri İnşa Etmek için Çıkarım Kurallarını Kullanma</vt:lpstr>
      <vt:lpstr> 1.6. Çıkarım Kuralları - İfadeleri İnşa Etmek için Çıkarım Kurallarını Kullanma</vt:lpstr>
      <vt:lpstr> 1.6. Çıkarım Kuralları - Karar</vt:lpstr>
      <vt:lpstr> 1.6. Çıkarım Kuralları - Karar</vt:lpstr>
      <vt:lpstr> 1.6. Çıkarım Kuralları - Karar</vt:lpstr>
      <vt:lpstr> 1.6. Çıkarım Kuralları - Yanıltmacalar</vt:lpstr>
      <vt:lpstr> 1.6. Çıkarım Kuralları - Yanıltmacalar</vt:lpstr>
      <vt:lpstr> 1.6. Çıkarım Kuralları - Yanıltmacalar</vt:lpstr>
      <vt:lpstr> 1.6. Çıkarım Kuralları - Nicelendirilmiş Cümleler İçin Çıkarım Kuralları</vt:lpstr>
      <vt:lpstr> 1.6. Çıkarım Kuralları - Nicelendirilmiş Cümleler İçin Çıkarım Kuralları</vt:lpstr>
      <vt:lpstr> 1.6. Çıkarım Kuralları - Nicelendirilmiş Cümleler İçin Çıkarım Kuralları</vt:lpstr>
      <vt:lpstr> 1.6. Çıkarım Kuralları - Nicelendirilmiş Cümleler İçin Çıkarım Kuralları</vt:lpstr>
      <vt:lpstr> 1.6. Çıkarım Kuralları - Nicelendirilmiş Cümleler İçin Çıkarım Kuralları</vt:lpstr>
      <vt:lpstr> 1.6. Çıkarım Kuralları - Nicelendirilmiş Cümleler İçin Çıkarım Kuralları</vt:lpstr>
      <vt:lpstr>İçerik </vt:lpstr>
      <vt:lpstr> 1.7. İspatlara Giriş</vt:lpstr>
      <vt:lpstr> 1.7. İspatlara Giriş – Bir Miktar Terminoloji</vt:lpstr>
      <vt:lpstr> 1.7. İspatlara Giriş – Doğrudan İspatlar</vt:lpstr>
      <vt:lpstr>1.7. İspatlara Giriş – Doğrudan İspatlar</vt:lpstr>
      <vt:lpstr> 1.7. İspatlara Giriş – Doğrudan İspatlar</vt:lpstr>
      <vt:lpstr> 1.7. İspatlara Giriş – Devirmeli İspat</vt:lpstr>
      <vt:lpstr> 1.7. İspatlara Giriş – Devirmeli İspat</vt:lpstr>
      <vt:lpstr> 1.7. İspatlara Giriş – İçi Boş ve Aşikar İspatlar</vt:lpstr>
      <vt:lpstr> 1.7. İspatlara Giriş – İçi Boş ve Aşikar İspatlar</vt:lpstr>
      <vt:lpstr>1.7. İspatlara Giriş – Doğrudan İspatlar</vt:lpstr>
      <vt:lpstr> 1.7. İspatlara Giriş – Çelişkili İspat (Olmayana Ergi Yöntemi)</vt:lpstr>
      <vt:lpstr> 1.7. İspatlara Giriş – Çelişkili İspat (Olmayana Ergi Yöntemi)</vt:lpstr>
      <vt:lpstr> 1.7. İspatlara Giriş – Çelişkili İspat (Olmayana Ergi Yöntemi)</vt:lpstr>
      <vt:lpstr> 1.7. İspatlara Giriş – Çelişkili İspat (Olmayana Ergi Yöntemi)</vt:lpstr>
      <vt:lpstr> 1.7. İspatlara Giriş – Çelişkili İspat (Olmayana Ergi Yöntemi)</vt:lpstr>
      <vt:lpstr> 1.7. İspatlara Giriş – İspatlardaki Hatalar</vt:lpstr>
      <vt:lpstr> 1.7. İspatlara Giriş – İspatlardaki Hatalar</vt:lpstr>
      <vt:lpstr> 1.7. İspatlara Giriş – İspatlardaki Hatalar</vt:lpstr>
      <vt:lpstr>İçerik </vt:lpstr>
      <vt:lpstr> 1.8. İspat Yöntemleri ve Stratejisi</vt:lpstr>
      <vt:lpstr> 1.8. İspat Yöntemleri ve Stratejisi - Ayrıntılı İspat ve Durumlar İle İspat</vt:lpstr>
      <vt:lpstr> 1.8. İspat Yöntemleri ve Stratejisi - Ayrıntılı İspat ve Durumlar İle İspat</vt:lpstr>
      <vt:lpstr> 1.8. İspat Yöntemleri ve Stratejisi - Ayrıntılı İspat ve Durumlar İle İspat</vt:lpstr>
      <vt:lpstr> 1.8. İspat Yöntemleri ve Stratejisi - Ayrıntılı İspat ve Durumlar İle İspat</vt:lpstr>
      <vt:lpstr> 1.8. İspat Yöntemleri ve Stratejisi – Varlık İspatları</vt:lpstr>
      <vt:lpstr> 1.8. İspat Yöntemleri ve Stratejisi – Varlık İspatları</vt:lpstr>
      <vt:lpstr> 1.8. İspat Yöntemleri ve Stratejisi – Teklik İspatları</vt:lpstr>
      <vt:lpstr> 1.8. İspat Yöntemleri ve Stratejisi – Varlık İspatları</vt:lpstr>
      <vt:lpstr> 1.8. İspat Yöntemleri ve Stratejisi – İspat Stratejileri</vt:lpstr>
      <vt:lpstr> 1.8. İspat Yöntemleri ve Stratejisi – İspat Stratejileri</vt:lpstr>
      <vt:lpstr> 1.8. İspat Yöntemleri ve Stratejisi – İspat Stratejileri</vt:lpstr>
      <vt:lpstr> 1.8. İspat Yöntemleri ve Stratejisi – İspat Stratejileri</vt:lpstr>
      <vt:lpstr> 1.8. İspat Yöntemleri ve Stratejisi – Karşı Örnek Bulmaya Çalışmak</vt:lpstr>
      <vt:lpstr> 1.8. İspat Yöntemleri ve Stratejisi – İspat Stratejileri</vt:lpstr>
      <vt:lpstr> 1.8. İspat Yöntemleri ve Stratejisi – Yer Döşemesi</vt:lpstr>
      <vt:lpstr> 1.8. İspat Yöntemleri ve Stratejisi – Yer Döşemesi</vt:lpstr>
      <vt:lpstr> 1.8. İspat Yöntemleri ve Stratejisi – İspat Stratejileri</vt:lpstr>
      <vt:lpstr> 1.8. İspat Yöntemleri ve Stratejisi – İspat Stratejileri</vt:lpstr>
      <vt:lpstr> 1.8. İspat Yöntemleri ve Stratejisi – Açık Problemlerin Rolü</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Ayrık Matematik ve Uygulamaları Bölüm 1 – Temeller: Mantık ve İspatlar 7. Baskı Kenneth Rosen </dc:title>
  <dc:creator>Feyza Altunbey</dc:creator>
  <cp:lastModifiedBy>AVCI</cp:lastModifiedBy>
  <cp:revision>261</cp:revision>
  <dcterms:created xsi:type="dcterms:W3CDTF">2015-11-17T08:06:03Z</dcterms:created>
  <dcterms:modified xsi:type="dcterms:W3CDTF">2020-10-03T18:24:47Z</dcterms:modified>
</cp:coreProperties>
</file>