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9.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1.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5.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0.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1.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2.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3.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4.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5.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6.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8.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2.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3.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7.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data6.xml" ContentType="application/vnd.openxmlformats-officedocument.drawingml.diagramData+xml"/>
  <Override PartName="/ppt/diagrams/data10.xml" ContentType="application/vnd.openxmlformats-officedocument.drawingml.diagramData+xml"/>
  <Override PartName="/ppt/diagrams/data14.xml" ContentType="application/vnd.openxmlformats-officedocument.drawingml.diagramData+xml"/>
  <Override PartName="/ppt/diagrams/data17.xml" ContentType="application/vnd.openxmlformats-officedocument.drawingml.diagramData+xml"/>
  <Override PartName="/ppt/diagrams/data27.xml" ContentType="application/vnd.openxmlformats-officedocument.drawingml.diagramData+xml"/>
  <Override PartName="/ppt/diagrams/data29.xml" ContentType="application/vnd.openxmlformats-officedocument.drawingml.diagramData+xml"/>
  <Override PartName="/ppt/diagrams/data34.xml" ContentType="application/vnd.openxmlformats-officedocument.drawingml.diagramData+xml"/>
  <Override PartName="/ppt/diagrams/data3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08" r:id="rId1"/>
  </p:sldMasterIdLst>
  <p:notesMasterIdLst>
    <p:notesMasterId r:id="rId95"/>
  </p:notesMasterIdLst>
  <p:sldIdLst>
    <p:sldId id="256" r:id="rId2"/>
    <p:sldId id="257" r:id="rId3"/>
    <p:sldId id="347" r:id="rId4"/>
    <p:sldId id="258" r:id="rId5"/>
    <p:sldId id="259" r:id="rId6"/>
    <p:sldId id="260" r:id="rId7"/>
    <p:sldId id="261" r:id="rId8"/>
    <p:sldId id="262" r:id="rId9"/>
    <p:sldId id="263" r:id="rId10"/>
    <p:sldId id="264" r:id="rId11"/>
    <p:sldId id="265" r:id="rId12"/>
    <p:sldId id="348"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49" r:id="rId66"/>
    <p:sldId id="320" r:id="rId67"/>
    <p:sldId id="321" r:id="rId68"/>
    <p:sldId id="322" r:id="rId69"/>
    <p:sldId id="323" r:id="rId70"/>
    <p:sldId id="343" r:id="rId71"/>
    <p:sldId id="324" r:id="rId72"/>
    <p:sldId id="325" r:id="rId73"/>
    <p:sldId id="344" r:id="rId74"/>
    <p:sldId id="350" r:id="rId75"/>
    <p:sldId id="326" r:id="rId76"/>
    <p:sldId id="327" r:id="rId77"/>
    <p:sldId id="328" r:id="rId78"/>
    <p:sldId id="329" r:id="rId79"/>
    <p:sldId id="330" r:id="rId80"/>
    <p:sldId id="331" r:id="rId81"/>
    <p:sldId id="333" r:id="rId82"/>
    <p:sldId id="332" r:id="rId83"/>
    <p:sldId id="334" r:id="rId84"/>
    <p:sldId id="335" r:id="rId85"/>
    <p:sldId id="351" r:id="rId86"/>
    <p:sldId id="336" r:id="rId87"/>
    <p:sldId id="337" r:id="rId88"/>
    <p:sldId id="338" r:id="rId89"/>
    <p:sldId id="339" r:id="rId90"/>
    <p:sldId id="340" r:id="rId91"/>
    <p:sldId id="341" r:id="rId92"/>
    <p:sldId id="342" r:id="rId93"/>
    <p:sldId id="345" r:id="rId9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0 Çizgeler" id="{4AD0A2FB-6E13-43CA-BCE3-0E3039759D40}">
          <p14:sldIdLst>
            <p14:sldId id="256"/>
            <p14:sldId id="257"/>
          </p14:sldIdLst>
        </p14:section>
        <p14:section name="10.1 Çizgeler ve Çizge Modelleri" id="{DFE6323A-09C4-42FC-81A5-112F596FC1E1}">
          <p14:sldIdLst>
            <p14:sldId id="347"/>
            <p14:sldId id="258"/>
            <p14:sldId id="259"/>
            <p14:sldId id="260"/>
            <p14:sldId id="261"/>
            <p14:sldId id="262"/>
            <p14:sldId id="263"/>
            <p14:sldId id="264"/>
            <p14:sldId id="265"/>
          </p14:sldIdLst>
        </p14:section>
        <p14:section name="10.2 Çizge Terminolojisi ve Çizgelerin Özel Tipleri" id="{C33C7F90-5E14-4889-88CD-CFCF6F7F297A}">
          <p14:sldIdLst>
            <p14:sldId id="348"/>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10.3 Çizge Gösterimi ve Çizge Eşyapılılığı" id="{4204F079-B72F-449F-82EA-F57DF1542A31}">
          <p14:sldIdLst>
            <p14:sldId id="287"/>
            <p14:sldId id="288"/>
            <p14:sldId id="289"/>
            <p14:sldId id="290"/>
            <p14:sldId id="291"/>
            <p14:sldId id="292"/>
            <p14:sldId id="293"/>
            <p14:sldId id="294"/>
            <p14:sldId id="295"/>
            <p14:sldId id="296"/>
            <p14:sldId id="297"/>
            <p14:sldId id="298"/>
            <p14:sldId id="299"/>
            <p14:sldId id="300"/>
            <p14:sldId id="301"/>
          </p14:sldIdLst>
        </p14:section>
        <p14:section name="10.4 Bağlantılılık" id="{0C0B794F-DDF8-4422-8077-4AEC6019638A}">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 name="10.5 Euler ve Hamilton Yolları" id="{1A4A7399-8047-49AD-9F4F-5F5DA3DEFFF0}">
          <p14:sldIdLst>
            <p14:sldId id="349"/>
            <p14:sldId id="320"/>
            <p14:sldId id="321"/>
            <p14:sldId id="322"/>
            <p14:sldId id="323"/>
            <p14:sldId id="343"/>
            <p14:sldId id="324"/>
            <p14:sldId id="325"/>
            <p14:sldId id="344"/>
          </p14:sldIdLst>
        </p14:section>
        <p14:section name="10.6 En Kısa Yol Problemleri" id="{CCB68B47-6A5B-49EE-9CA1-DC964239A265}">
          <p14:sldIdLst>
            <p14:sldId id="350"/>
            <p14:sldId id="326"/>
            <p14:sldId id="327"/>
            <p14:sldId id="328"/>
            <p14:sldId id="329"/>
          </p14:sldIdLst>
        </p14:section>
        <p14:section name="10.7 Düzlemsel Çizgeler" id="{501286CC-30D2-4F91-986A-A0EEAEE4D542}">
          <p14:sldIdLst>
            <p14:sldId id="330"/>
            <p14:sldId id="331"/>
            <p14:sldId id="333"/>
            <p14:sldId id="332"/>
            <p14:sldId id="334"/>
            <p14:sldId id="335"/>
          </p14:sldIdLst>
        </p14:section>
        <p14:section name="10.8 Çizge Renklendirme" id="{3EDE81C8-9DDA-49BF-8CF6-5BCA83565603}">
          <p14:sldIdLst>
            <p14:sldId id="351"/>
            <p14:sldId id="336"/>
            <p14:sldId id="337"/>
            <p14:sldId id="338"/>
            <p14:sldId id="339"/>
            <p14:sldId id="340"/>
            <p14:sldId id="341"/>
            <p14:sldId id="342"/>
          </p14:sldIdLst>
        </p14:section>
        <p14:section name="Son" id="{AB965E95-AFEB-4A2F-88F9-606D6FB45FF3}">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54B"/>
    <a:srgbClr val="DE4C18"/>
    <a:srgbClr val="CC4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60"/>
  </p:normalViewPr>
  <p:slideViewPr>
    <p:cSldViewPr>
      <p:cViewPr varScale="1">
        <p:scale>
          <a:sx n="63" d="100"/>
          <a:sy n="63" d="100"/>
        </p:scale>
        <p:origin x="132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image" Target="../media/image90.png"/></Relationships>
</file>

<file path=ppt/diagrams/_rels/data14.xml.rels><?xml version="1.0" encoding="UTF-8" standalone="yes"?>
<Relationships xmlns="http://schemas.openxmlformats.org/package/2006/relationships"><Relationship Id="rId1" Type="http://schemas.openxmlformats.org/officeDocument/2006/relationships/image" Target="../media/image200.png"/></Relationships>
</file>

<file path=ppt/diagrams/_rels/data17.xml.rels><?xml version="1.0" encoding="UTF-8" standalone="yes"?>
<Relationships xmlns="http://schemas.openxmlformats.org/package/2006/relationships"><Relationship Id="rId1" Type="http://schemas.openxmlformats.org/officeDocument/2006/relationships/image" Target="../media/image470.png"/></Relationships>
</file>

<file path=ppt/diagrams/_rels/data27.xml.rels><?xml version="1.0" encoding="UTF-8" standalone="yes"?>
<Relationships xmlns="http://schemas.openxmlformats.org/package/2006/relationships"><Relationship Id="rId1" Type="http://schemas.openxmlformats.org/officeDocument/2006/relationships/image" Target="../media/image51.png"/></Relationships>
</file>

<file path=ppt/diagrams/_rels/data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image" Target="../media/image52.png"/></Relationships>
</file>

<file path=ppt/diagrams/_rels/data34.xml.rels><?xml version="1.0" encoding="UTF-8" standalone="yes"?>
<Relationships xmlns="http://schemas.openxmlformats.org/package/2006/relationships"><Relationship Id="rId1" Type="http://schemas.openxmlformats.org/officeDocument/2006/relationships/image" Target="../media/image57.png"/></Relationships>
</file>

<file path=ppt/diagrams/_rels/data36.xml.rels><?xml version="1.0" encoding="UTF-8" standalone="yes"?>
<Relationships xmlns="http://schemas.openxmlformats.org/package/2006/relationships"><Relationship Id="rId1" Type="http://schemas.openxmlformats.org/officeDocument/2006/relationships/image" Target="../media/image61.png"/></Relationships>
</file>

<file path=ppt/diagrams/_rels/data4.xml.rels><?xml version="1.0" encoding="UTF-8" standalone="yes"?>
<Relationships xmlns="http://schemas.openxmlformats.org/package/2006/relationships"><Relationship Id="rId1" Type="http://schemas.openxmlformats.org/officeDocument/2006/relationships/image" Target="../media/image7.png"/></Relationships>
</file>

<file path=ppt/diagrams/_rels/data6.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790D6-9C92-45B5-AF15-57D64D1478D7}"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2030939F-8015-443A-89AC-B9BA9076DC22}">
      <dgm:prSet custT="1"/>
      <dgm:spPr/>
      <dgm:t>
        <a:bodyPr/>
        <a:lstStyle/>
        <a:p>
          <a:pPr rtl="0"/>
          <a:r>
            <a:rPr lang="tr-TR" sz="4400" dirty="0" smtClean="0"/>
            <a:t>Tanım-1 </a:t>
          </a:r>
          <a:endParaRPr lang="tr-TR" sz="4400" dirty="0"/>
        </a:p>
      </dgm:t>
    </dgm:pt>
    <dgm:pt modelId="{0F69458D-BDB2-4004-8588-737EA6949656}" type="parTrans" cxnId="{61B3E21C-9E6B-49FA-AC0D-C1A7194E73B6}">
      <dgm:prSet/>
      <dgm:spPr/>
      <dgm:t>
        <a:bodyPr/>
        <a:lstStyle/>
        <a:p>
          <a:endParaRPr lang="tr-TR"/>
        </a:p>
      </dgm:t>
    </dgm:pt>
    <dgm:pt modelId="{BEC8028A-F5D7-47CA-86E9-DA0B7B49E29E}" type="sibTrans" cxnId="{61B3E21C-9E6B-49FA-AC0D-C1A7194E73B6}">
      <dgm:prSet/>
      <dgm:spPr/>
      <dgm:t>
        <a:bodyPr/>
        <a:lstStyle/>
        <a:p>
          <a:endParaRPr lang="tr-TR"/>
        </a:p>
      </dgm:t>
    </dgm:pt>
    <dgm:pt modelId="{58B973CC-1AAD-4B2C-9D32-F1B0F70414A6}">
      <dgm:prSet/>
      <dgm:spPr/>
      <dgm:t>
        <a:bodyPr/>
        <a:lstStyle/>
        <a:p>
          <a:pPr algn="just" rtl="0"/>
          <a:r>
            <a:rPr lang="tr-TR" b="0" i="1" dirty="0" smtClean="0"/>
            <a:t>G = (V, E) çizgesi</a:t>
          </a:r>
          <a:r>
            <a:rPr lang="tr-TR" b="0" dirty="0" smtClean="0"/>
            <a:t> boş olmayan </a:t>
          </a:r>
          <a:r>
            <a:rPr lang="tr-TR" b="0" i="1" dirty="0" smtClean="0"/>
            <a:t>köşeler</a:t>
          </a:r>
          <a:r>
            <a:rPr lang="tr-TR" b="0" dirty="0" smtClean="0"/>
            <a:t> (veya </a:t>
          </a:r>
          <a:r>
            <a:rPr lang="tr-TR" b="0" i="1" dirty="0" smtClean="0"/>
            <a:t>düğümler</a:t>
          </a:r>
          <a:r>
            <a:rPr lang="tr-TR" b="0" dirty="0" smtClean="0"/>
            <a:t>) kümesi olan </a:t>
          </a:r>
          <a:r>
            <a:rPr lang="tr-TR" b="0" i="1" dirty="0" smtClean="0"/>
            <a:t>V </a:t>
          </a:r>
          <a:r>
            <a:rPr lang="tr-TR" b="0" dirty="0" smtClean="0"/>
            <a:t>ve </a:t>
          </a:r>
          <a:r>
            <a:rPr lang="tr-TR" b="0" i="1" dirty="0" smtClean="0"/>
            <a:t>kenarlar</a:t>
          </a:r>
          <a:r>
            <a:rPr lang="tr-TR" b="0" dirty="0" smtClean="0"/>
            <a:t> kümesi olan </a:t>
          </a:r>
          <a:r>
            <a:rPr lang="tr-TR" b="0" i="1" dirty="0" smtClean="0"/>
            <a:t>E</a:t>
          </a:r>
          <a:r>
            <a:rPr lang="tr-TR" b="0" dirty="0" smtClean="0"/>
            <a:t> kümelerinden oluşmuştur. Her kenarın bir veya 2 köşesi vardır, bu köşelere </a:t>
          </a:r>
          <a:r>
            <a:rPr lang="tr-TR" b="0" i="1" dirty="0" smtClean="0"/>
            <a:t>uç nokta­lar</a:t>
          </a:r>
          <a:r>
            <a:rPr lang="tr-TR" b="0" dirty="0" smtClean="0"/>
            <a:t> denir. Bir kenar uç noktalarını </a:t>
          </a:r>
          <a:r>
            <a:rPr lang="tr-TR" b="0" i="1" dirty="0" smtClean="0"/>
            <a:t>birleştirmektedir.</a:t>
          </a:r>
          <a:endParaRPr lang="tr-TR" b="0" dirty="0"/>
        </a:p>
      </dgm:t>
    </dgm:pt>
    <dgm:pt modelId="{626C5B87-20DF-4D92-8C8B-7602C54AA4C5}" type="parTrans" cxnId="{280F121F-0C74-4756-87D8-BAD70D61EC4C}">
      <dgm:prSet/>
      <dgm:spPr/>
      <dgm:t>
        <a:bodyPr/>
        <a:lstStyle/>
        <a:p>
          <a:endParaRPr lang="tr-TR"/>
        </a:p>
      </dgm:t>
    </dgm:pt>
    <dgm:pt modelId="{8D9F4194-B7D0-4DED-917E-41B623B2A0F6}" type="sibTrans" cxnId="{280F121F-0C74-4756-87D8-BAD70D61EC4C}">
      <dgm:prSet/>
      <dgm:spPr/>
      <dgm:t>
        <a:bodyPr/>
        <a:lstStyle/>
        <a:p>
          <a:endParaRPr lang="tr-TR"/>
        </a:p>
      </dgm:t>
    </dgm:pt>
    <dgm:pt modelId="{F198A015-115A-42BB-902C-F62D4EE1D5FE}">
      <dgm:prSet/>
      <dgm:spPr/>
      <dgm:t>
        <a:bodyPr/>
        <a:lstStyle/>
        <a:p>
          <a:pPr algn="just" rtl="0"/>
          <a:r>
            <a:rPr lang="tr-TR" i="1" dirty="0" smtClean="0"/>
            <a:t>Not: G</a:t>
          </a:r>
          <a:r>
            <a:rPr lang="tr-TR" b="1" dirty="0" smtClean="0"/>
            <a:t> </a:t>
          </a:r>
          <a:r>
            <a:rPr lang="tr-TR" dirty="0" smtClean="0"/>
            <a:t>çizgesinin </a:t>
          </a:r>
          <a:r>
            <a:rPr lang="tr-TR" i="1" dirty="0" smtClean="0"/>
            <a:t>V </a:t>
          </a:r>
          <a:r>
            <a:rPr lang="tr-TR" dirty="0" smtClean="0"/>
            <a:t>köşeler kümesi sonsuz olabilir. Köşe sayısı veya kenar sayısı sonsuz olan çizgeye </a:t>
          </a:r>
          <a:r>
            <a:rPr lang="tr-TR" b="1" dirty="0" smtClean="0"/>
            <a:t>sonsuz çizge </a:t>
          </a:r>
          <a:r>
            <a:rPr lang="tr-TR" dirty="0" smtClean="0"/>
            <a:t>denir. Köşe sayısı ve kenar sayısı sonlu olan çizgeye </a:t>
          </a:r>
          <a:r>
            <a:rPr lang="tr-TR" b="1" dirty="0" smtClean="0"/>
            <a:t>sonlu çizge </a:t>
          </a:r>
          <a:r>
            <a:rPr lang="tr-TR" dirty="0" smtClean="0"/>
            <a:t>denir. Biz genellikle sadece sonlu çizgeleri ele alacağız.</a:t>
          </a:r>
          <a:endParaRPr lang="tr-TR" b="0" dirty="0"/>
        </a:p>
      </dgm:t>
    </dgm:pt>
    <dgm:pt modelId="{59749A8B-AC1C-4C50-9C00-3845BC957167}" type="parTrans" cxnId="{D070D5CA-ABB5-41D9-B153-10D0F37F759F}">
      <dgm:prSet/>
      <dgm:spPr/>
      <dgm:t>
        <a:bodyPr/>
        <a:lstStyle/>
        <a:p>
          <a:endParaRPr lang="tr-TR"/>
        </a:p>
      </dgm:t>
    </dgm:pt>
    <dgm:pt modelId="{6D5E9212-5B29-4A0A-9D6B-33FB2C2CAA7E}" type="sibTrans" cxnId="{D070D5CA-ABB5-41D9-B153-10D0F37F759F}">
      <dgm:prSet/>
      <dgm:spPr/>
      <dgm:t>
        <a:bodyPr/>
        <a:lstStyle/>
        <a:p>
          <a:endParaRPr lang="tr-TR"/>
        </a:p>
      </dgm:t>
    </dgm:pt>
    <dgm:pt modelId="{3F5C36F3-9D4B-4377-A2BE-C224CB4C88D9}" type="pres">
      <dgm:prSet presAssocID="{034790D6-9C92-45B5-AF15-57D64D1478D7}" presName="theList" presStyleCnt="0">
        <dgm:presLayoutVars>
          <dgm:dir/>
          <dgm:animLvl val="lvl"/>
          <dgm:resizeHandles val="exact"/>
        </dgm:presLayoutVars>
      </dgm:prSet>
      <dgm:spPr/>
      <dgm:t>
        <a:bodyPr/>
        <a:lstStyle/>
        <a:p>
          <a:endParaRPr lang="tr-TR"/>
        </a:p>
      </dgm:t>
    </dgm:pt>
    <dgm:pt modelId="{0177F179-5C8D-4420-90B8-7ABDC826DDFF}" type="pres">
      <dgm:prSet presAssocID="{2030939F-8015-443A-89AC-B9BA9076DC22}" presName="compNode" presStyleCnt="0"/>
      <dgm:spPr/>
    </dgm:pt>
    <dgm:pt modelId="{AB573A54-0F62-4B62-A72E-98370F49FD5A}" type="pres">
      <dgm:prSet presAssocID="{2030939F-8015-443A-89AC-B9BA9076DC22}" presName="noGeometry" presStyleCnt="0"/>
      <dgm:spPr/>
    </dgm:pt>
    <dgm:pt modelId="{F8A62FB1-2600-4A27-8A39-C93D34EA133D}" type="pres">
      <dgm:prSet presAssocID="{2030939F-8015-443A-89AC-B9BA9076DC22}" presName="childTextVisible" presStyleLbl="bgAccFollowNode1" presStyleIdx="0" presStyleCnt="1" custScaleX="130112">
        <dgm:presLayoutVars>
          <dgm:bulletEnabled val="1"/>
        </dgm:presLayoutVars>
      </dgm:prSet>
      <dgm:spPr/>
      <dgm:t>
        <a:bodyPr/>
        <a:lstStyle/>
        <a:p>
          <a:endParaRPr lang="tr-TR"/>
        </a:p>
      </dgm:t>
    </dgm:pt>
    <dgm:pt modelId="{9E275CEF-5BBB-4D3B-A524-2C8D6BF5D427}" type="pres">
      <dgm:prSet presAssocID="{2030939F-8015-443A-89AC-B9BA9076DC22}" presName="childTextHidden" presStyleLbl="bgAccFollowNode1" presStyleIdx="0" presStyleCnt="1"/>
      <dgm:spPr/>
      <dgm:t>
        <a:bodyPr/>
        <a:lstStyle/>
        <a:p>
          <a:endParaRPr lang="tr-TR"/>
        </a:p>
      </dgm:t>
    </dgm:pt>
    <dgm:pt modelId="{585DE4F8-0B6E-4D8C-B449-3DA572834C94}" type="pres">
      <dgm:prSet presAssocID="{2030939F-8015-443A-89AC-B9BA9076DC22}" presName="parentText" presStyleLbl="node1" presStyleIdx="0" presStyleCnt="1" custLinFactNeighborX="-26921" custLinFactNeighborY="-2957">
        <dgm:presLayoutVars>
          <dgm:chMax val="1"/>
          <dgm:bulletEnabled val="1"/>
        </dgm:presLayoutVars>
      </dgm:prSet>
      <dgm:spPr/>
      <dgm:t>
        <a:bodyPr/>
        <a:lstStyle/>
        <a:p>
          <a:endParaRPr lang="tr-TR"/>
        </a:p>
      </dgm:t>
    </dgm:pt>
  </dgm:ptLst>
  <dgm:cxnLst>
    <dgm:cxn modelId="{B982D9C4-E92E-4C29-852F-9B2D8662D27D}" type="presOf" srcId="{F198A015-115A-42BB-902C-F62D4EE1D5FE}" destId="{F8A62FB1-2600-4A27-8A39-C93D34EA133D}" srcOrd="0" destOrd="1" presId="urn:microsoft.com/office/officeart/2005/8/layout/hProcess6"/>
    <dgm:cxn modelId="{864EFFD9-E3A6-42E2-8CFD-9D74CC7D0000}" type="presOf" srcId="{58B973CC-1AAD-4B2C-9D32-F1B0F70414A6}" destId="{F8A62FB1-2600-4A27-8A39-C93D34EA133D}" srcOrd="0" destOrd="0" presId="urn:microsoft.com/office/officeart/2005/8/layout/hProcess6"/>
    <dgm:cxn modelId="{61B3E21C-9E6B-49FA-AC0D-C1A7194E73B6}" srcId="{034790D6-9C92-45B5-AF15-57D64D1478D7}" destId="{2030939F-8015-443A-89AC-B9BA9076DC22}" srcOrd="0" destOrd="0" parTransId="{0F69458D-BDB2-4004-8588-737EA6949656}" sibTransId="{BEC8028A-F5D7-47CA-86E9-DA0B7B49E29E}"/>
    <dgm:cxn modelId="{D070D5CA-ABB5-41D9-B153-10D0F37F759F}" srcId="{2030939F-8015-443A-89AC-B9BA9076DC22}" destId="{F198A015-115A-42BB-902C-F62D4EE1D5FE}" srcOrd="1" destOrd="0" parTransId="{59749A8B-AC1C-4C50-9C00-3845BC957167}" sibTransId="{6D5E9212-5B29-4A0A-9D6B-33FB2C2CAA7E}"/>
    <dgm:cxn modelId="{502FD64D-35B0-41F1-B1DC-2737C9C7B96D}" type="presOf" srcId="{58B973CC-1AAD-4B2C-9D32-F1B0F70414A6}" destId="{9E275CEF-5BBB-4D3B-A524-2C8D6BF5D427}" srcOrd="1" destOrd="0" presId="urn:microsoft.com/office/officeart/2005/8/layout/hProcess6"/>
    <dgm:cxn modelId="{280F121F-0C74-4756-87D8-BAD70D61EC4C}" srcId="{2030939F-8015-443A-89AC-B9BA9076DC22}" destId="{58B973CC-1AAD-4B2C-9D32-F1B0F70414A6}" srcOrd="0" destOrd="0" parTransId="{626C5B87-20DF-4D92-8C8B-7602C54AA4C5}" sibTransId="{8D9F4194-B7D0-4DED-917E-41B623B2A0F6}"/>
    <dgm:cxn modelId="{5E856E24-E539-4443-8152-E420745B6281}" type="presOf" srcId="{F198A015-115A-42BB-902C-F62D4EE1D5FE}" destId="{9E275CEF-5BBB-4D3B-A524-2C8D6BF5D427}" srcOrd="1" destOrd="1" presId="urn:microsoft.com/office/officeart/2005/8/layout/hProcess6"/>
    <dgm:cxn modelId="{220FC47A-BA15-4832-ABE0-9C832D7D4923}" type="presOf" srcId="{034790D6-9C92-45B5-AF15-57D64D1478D7}" destId="{3F5C36F3-9D4B-4377-A2BE-C224CB4C88D9}" srcOrd="0" destOrd="0" presId="urn:microsoft.com/office/officeart/2005/8/layout/hProcess6"/>
    <dgm:cxn modelId="{AEB01159-CA4F-4974-9A05-EB8392B709EC}" type="presOf" srcId="{2030939F-8015-443A-89AC-B9BA9076DC22}" destId="{585DE4F8-0B6E-4D8C-B449-3DA572834C94}" srcOrd="0" destOrd="0" presId="urn:microsoft.com/office/officeart/2005/8/layout/hProcess6"/>
    <dgm:cxn modelId="{DBE92A15-336D-45B3-8414-BEA25D2EE510}" type="presParOf" srcId="{3F5C36F3-9D4B-4377-A2BE-C224CB4C88D9}" destId="{0177F179-5C8D-4420-90B8-7ABDC826DDFF}" srcOrd="0" destOrd="0" presId="urn:microsoft.com/office/officeart/2005/8/layout/hProcess6"/>
    <dgm:cxn modelId="{C1718410-EC13-49F4-B710-984A09F23E7E}" type="presParOf" srcId="{0177F179-5C8D-4420-90B8-7ABDC826DDFF}" destId="{AB573A54-0F62-4B62-A72E-98370F49FD5A}" srcOrd="0" destOrd="0" presId="urn:microsoft.com/office/officeart/2005/8/layout/hProcess6"/>
    <dgm:cxn modelId="{E97A3843-5720-4F95-859D-86D171277210}" type="presParOf" srcId="{0177F179-5C8D-4420-90B8-7ABDC826DDFF}" destId="{F8A62FB1-2600-4A27-8A39-C93D34EA133D}" srcOrd="1" destOrd="0" presId="urn:microsoft.com/office/officeart/2005/8/layout/hProcess6"/>
    <dgm:cxn modelId="{6C5DA303-31FD-489D-A0B1-5FE5659971F0}" type="presParOf" srcId="{0177F179-5C8D-4420-90B8-7ABDC826DDFF}" destId="{9E275CEF-5BBB-4D3B-A524-2C8D6BF5D427}" srcOrd="2" destOrd="0" presId="urn:microsoft.com/office/officeart/2005/8/layout/hProcess6"/>
    <dgm:cxn modelId="{F36658E2-89BE-456A-B876-65927D44ECDD}" type="presParOf" srcId="{0177F179-5C8D-4420-90B8-7ABDC826DDFF}" destId="{585DE4F8-0B6E-4D8C-B449-3DA572834C9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DF6C7-111A-4EDA-9384-E362D51E6AA5}"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B6290D7B-DF53-47F6-9537-87F2498669C3}">
      <dgm:prSet custT="1"/>
      <dgm:spPr/>
      <dgm:t>
        <a:bodyPr/>
        <a:lstStyle/>
        <a:p>
          <a:pPr rtl="0"/>
          <a:r>
            <a:rPr lang="tr-TR" sz="3200" dirty="0" smtClean="0"/>
            <a:t>TEOREM-3</a:t>
          </a:r>
          <a:endParaRPr lang="tr-TR" sz="3200" dirty="0"/>
        </a:p>
      </dgm:t>
    </dgm:pt>
    <dgm:pt modelId="{F52A9D52-1A56-42A3-8730-5C76EE037A7D}" type="parTrans" cxnId="{30B44A1C-CBC0-40DB-8A11-B5F2544D89C0}">
      <dgm:prSet/>
      <dgm:spPr/>
      <dgm:t>
        <a:bodyPr/>
        <a:lstStyle/>
        <a:p>
          <a:endParaRPr lang="tr-TR"/>
        </a:p>
      </dgm:t>
    </dgm:pt>
    <dgm:pt modelId="{D6FAA671-B1C4-44A8-A8CE-F1C420678EE4}" type="sibTrans" cxnId="{30B44A1C-CBC0-40DB-8A11-B5F2544D89C0}">
      <dgm:prSet/>
      <dgm:spPr/>
      <dgm:t>
        <a:bodyPr/>
        <a:lstStyle/>
        <a:p>
          <a:endParaRPr lang="tr-TR"/>
        </a:p>
      </dgm:t>
    </dgm:pt>
    <dgm:pt modelId="{722BB607-3DBF-48C7-BDF1-7E21EEA54A5C}">
      <dgm:prSet custT="1"/>
      <dgm:spPr>
        <a:blipFill>
          <a:blip xmlns:r="http://schemas.openxmlformats.org/officeDocument/2006/relationships" r:embed="rId1"/>
          <a:stretch>
            <a:fillRect/>
          </a:stretch>
        </a:blipFill>
      </dgm:spPr>
      <dgm:t>
        <a:bodyPr/>
        <a:lstStyle/>
        <a:p>
          <a:r>
            <a:rPr lang="tr-TR">
              <a:noFill/>
            </a:rPr>
            <a:t> </a:t>
          </a:r>
        </a:p>
      </dgm:t>
    </dgm:pt>
    <dgm:pt modelId="{BFE74F81-A2C0-4B55-A682-2BB6D3619300}" type="parTrans" cxnId="{9C739DCC-E2A7-4E7D-BE27-25218D2BED0F}">
      <dgm:prSet/>
      <dgm:spPr/>
      <dgm:t>
        <a:bodyPr/>
        <a:lstStyle/>
        <a:p>
          <a:endParaRPr lang="tr-TR"/>
        </a:p>
      </dgm:t>
    </dgm:pt>
    <dgm:pt modelId="{8DAE6F5B-8DDD-44AB-B535-B47F160F5B53}" type="sibTrans" cxnId="{9C739DCC-E2A7-4E7D-BE27-25218D2BED0F}">
      <dgm:prSet/>
      <dgm:spPr/>
      <dgm:t>
        <a:bodyPr/>
        <a:lstStyle/>
        <a:p>
          <a:endParaRPr lang="tr-TR"/>
        </a:p>
      </dgm:t>
    </dgm:pt>
    <dgm:pt modelId="{D2759F9F-9168-487D-81C4-3CA9EF82E58E}">
      <dgm:prSet custT="1"/>
      <dgm:spPr/>
      <dgm:t>
        <a:bodyPr/>
        <a:lstStyle/>
        <a:p>
          <a:r>
            <a:rPr lang="tr-TR">
              <a:noFill/>
            </a:rPr>
            <a:t> </a:t>
          </a:r>
        </a:p>
      </dgm:t>
    </dgm:pt>
    <dgm:pt modelId="{DDB5FE2C-3700-4DDA-9CA6-DE25B1934D0F}" type="parTrans" cxnId="{EC01092E-1B4B-4B50-A3B7-12F90DE60ADF}">
      <dgm:prSet/>
      <dgm:spPr/>
      <dgm:t>
        <a:bodyPr/>
        <a:lstStyle/>
        <a:p>
          <a:endParaRPr lang="tr-TR"/>
        </a:p>
      </dgm:t>
    </dgm:pt>
    <dgm:pt modelId="{51842E77-4A64-46C8-905B-0F2D56AB6B9A}" type="sibTrans" cxnId="{EC01092E-1B4B-4B50-A3B7-12F90DE60ADF}">
      <dgm:prSet/>
      <dgm:spPr/>
      <dgm:t>
        <a:bodyPr/>
        <a:lstStyle/>
        <a:p>
          <a:endParaRPr lang="tr-TR"/>
        </a:p>
      </dgm:t>
    </dgm:pt>
    <dgm:pt modelId="{C325D40D-7F8B-4BEA-A52A-F31437B904E0}">
      <dgm:prSet custT="1"/>
      <dgm:spPr/>
      <dgm:t>
        <a:bodyPr/>
        <a:lstStyle/>
        <a:p>
          <a:r>
            <a:rPr lang="tr-TR">
              <a:noFill/>
            </a:rPr>
            <a:t> </a:t>
          </a:r>
        </a:p>
      </dgm:t>
    </dgm:pt>
    <dgm:pt modelId="{8145FF3D-E852-4D88-BA9F-E7A36D9CB081}" type="sibTrans" cxnId="{3C6B93C8-2E1D-4D73-A4A8-E2C97920F6BE}">
      <dgm:prSet/>
      <dgm:spPr/>
    </dgm:pt>
    <dgm:pt modelId="{F5A4E3E3-6F62-40B2-8682-438CAE36E924}" type="parTrans" cxnId="{3C6B93C8-2E1D-4D73-A4A8-E2C97920F6BE}">
      <dgm:prSet/>
      <dgm:spPr/>
    </dgm:pt>
    <dgm:pt modelId="{988FEAFC-D340-4BAE-B974-EEB0E38BC880}" type="pres">
      <dgm:prSet presAssocID="{834DF6C7-111A-4EDA-9384-E362D51E6AA5}" presName="theList" presStyleCnt="0">
        <dgm:presLayoutVars>
          <dgm:dir/>
          <dgm:animLvl val="lvl"/>
          <dgm:resizeHandles val="exact"/>
        </dgm:presLayoutVars>
      </dgm:prSet>
      <dgm:spPr/>
    </dgm:pt>
    <dgm:pt modelId="{5299026F-7333-4221-9DB3-7D7A7936B8EC}" type="pres">
      <dgm:prSet presAssocID="{B6290D7B-DF53-47F6-9537-87F2498669C3}" presName="compNode" presStyleCnt="0"/>
      <dgm:spPr/>
    </dgm:pt>
    <dgm:pt modelId="{23BC3C06-97E1-461F-9E57-24DE63DE3B0A}" type="pres">
      <dgm:prSet presAssocID="{B6290D7B-DF53-47F6-9537-87F2498669C3}" presName="noGeometry" presStyleCnt="0"/>
      <dgm:spPr/>
    </dgm:pt>
    <dgm:pt modelId="{1446A191-861C-497D-B1AE-F540970662AB}" type="pres">
      <dgm:prSet presAssocID="{B6290D7B-DF53-47F6-9537-87F2498669C3}" presName="childTextVisible" presStyleLbl="bgAccFollowNode1" presStyleIdx="0" presStyleCnt="1">
        <dgm:presLayoutVars>
          <dgm:bulletEnabled val="1"/>
        </dgm:presLayoutVars>
      </dgm:prSet>
      <dgm:spPr/>
      <dgm:t>
        <a:bodyPr/>
        <a:lstStyle/>
        <a:p>
          <a:endParaRPr lang="tr-TR"/>
        </a:p>
      </dgm:t>
    </dgm:pt>
    <dgm:pt modelId="{2F541B8B-B952-4CF2-A2E9-78D93EAC5167}" type="pres">
      <dgm:prSet presAssocID="{B6290D7B-DF53-47F6-9537-87F2498669C3}" presName="childTextHidden" presStyleLbl="bgAccFollowNode1" presStyleIdx="0" presStyleCnt="1"/>
      <dgm:spPr/>
      <dgm:t>
        <a:bodyPr/>
        <a:lstStyle/>
        <a:p>
          <a:endParaRPr lang="tr-TR"/>
        </a:p>
      </dgm:t>
    </dgm:pt>
    <dgm:pt modelId="{42D8F70D-569D-43DE-81E6-B81F8DF288A4}" type="pres">
      <dgm:prSet presAssocID="{B6290D7B-DF53-47F6-9537-87F2498669C3}" presName="parentText" presStyleLbl="node1" presStyleIdx="0" presStyleCnt="1">
        <dgm:presLayoutVars>
          <dgm:chMax val="1"/>
          <dgm:bulletEnabled val="1"/>
        </dgm:presLayoutVars>
      </dgm:prSet>
      <dgm:spPr/>
    </dgm:pt>
  </dgm:ptLst>
  <dgm:cxnLst>
    <dgm:cxn modelId="{74AA84FF-CA6A-4746-9CB1-0D9F668993C4}" type="presOf" srcId="{D2759F9F-9168-487D-81C4-3CA9EF82E58E}" destId="{2F541B8B-B952-4CF2-A2E9-78D93EAC5167}" srcOrd="1" destOrd="1" presId="urn:microsoft.com/office/officeart/2005/8/layout/hProcess6"/>
    <dgm:cxn modelId="{3C6B93C8-2E1D-4D73-A4A8-E2C97920F6BE}" srcId="{B6290D7B-DF53-47F6-9537-87F2498669C3}" destId="{C325D40D-7F8B-4BEA-A52A-F31437B904E0}" srcOrd="2" destOrd="0" parTransId="{F5A4E3E3-6F62-40B2-8682-438CAE36E924}" sibTransId="{8145FF3D-E852-4D88-BA9F-E7A36D9CB081}"/>
    <dgm:cxn modelId="{5AFB9432-2420-4E3C-A979-CBD42250D602}" type="presOf" srcId="{722BB607-3DBF-48C7-BDF1-7E21EEA54A5C}" destId="{1446A191-861C-497D-B1AE-F540970662AB}" srcOrd="0" destOrd="0" presId="urn:microsoft.com/office/officeart/2005/8/layout/hProcess6"/>
    <dgm:cxn modelId="{9C739DCC-E2A7-4E7D-BE27-25218D2BED0F}" srcId="{B6290D7B-DF53-47F6-9537-87F2498669C3}" destId="{722BB607-3DBF-48C7-BDF1-7E21EEA54A5C}" srcOrd="0" destOrd="0" parTransId="{BFE74F81-A2C0-4B55-A682-2BB6D3619300}" sibTransId="{8DAE6F5B-8DDD-44AB-B535-B47F160F5B53}"/>
    <dgm:cxn modelId="{EC01092E-1B4B-4B50-A3B7-12F90DE60ADF}" srcId="{B6290D7B-DF53-47F6-9537-87F2498669C3}" destId="{D2759F9F-9168-487D-81C4-3CA9EF82E58E}" srcOrd="1" destOrd="0" parTransId="{DDB5FE2C-3700-4DDA-9CA6-DE25B1934D0F}" sibTransId="{51842E77-4A64-46C8-905B-0F2D56AB6B9A}"/>
    <dgm:cxn modelId="{30B44A1C-CBC0-40DB-8A11-B5F2544D89C0}" srcId="{834DF6C7-111A-4EDA-9384-E362D51E6AA5}" destId="{B6290D7B-DF53-47F6-9537-87F2498669C3}" srcOrd="0" destOrd="0" parTransId="{F52A9D52-1A56-42A3-8730-5C76EE037A7D}" sibTransId="{D6FAA671-B1C4-44A8-A8CE-F1C420678EE4}"/>
    <dgm:cxn modelId="{5357178E-04C8-4DC3-8228-252969907D51}" type="presOf" srcId="{C325D40D-7F8B-4BEA-A52A-F31437B904E0}" destId="{2F541B8B-B952-4CF2-A2E9-78D93EAC5167}" srcOrd="1" destOrd="2" presId="urn:microsoft.com/office/officeart/2005/8/layout/hProcess6"/>
    <dgm:cxn modelId="{AF1A4854-6209-418A-821F-D51BA773A770}" type="presOf" srcId="{B6290D7B-DF53-47F6-9537-87F2498669C3}" destId="{42D8F70D-569D-43DE-81E6-B81F8DF288A4}" srcOrd="0" destOrd="0" presId="urn:microsoft.com/office/officeart/2005/8/layout/hProcess6"/>
    <dgm:cxn modelId="{7B7EA2CC-5099-4433-AE8A-794F438B6194}" type="presOf" srcId="{D2759F9F-9168-487D-81C4-3CA9EF82E58E}" destId="{1446A191-861C-497D-B1AE-F540970662AB}" srcOrd="0" destOrd="1" presId="urn:microsoft.com/office/officeart/2005/8/layout/hProcess6"/>
    <dgm:cxn modelId="{B76B1396-ADBD-4D9C-A01D-E6ABEED00CB7}" type="presOf" srcId="{834DF6C7-111A-4EDA-9384-E362D51E6AA5}" destId="{988FEAFC-D340-4BAE-B974-EEB0E38BC880}" srcOrd="0" destOrd="0" presId="urn:microsoft.com/office/officeart/2005/8/layout/hProcess6"/>
    <dgm:cxn modelId="{9AB3604F-DBC3-4693-AEBC-E43C1456777A}" type="presOf" srcId="{722BB607-3DBF-48C7-BDF1-7E21EEA54A5C}" destId="{2F541B8B-B952-4CF2-A2E9-78D93EAC5167}" srcOrd="1" destOrd="0" presId="urn:microsoft.com/office/officeart/2005/8/layout/hProcess6"/>
    <dgm:cxn modelId="{93917813-7039-49E8-BF81-57B9787D2D40}" type="presOf" srcId="{C325D40D-7F8B-4BEA-A52A-F31437B904E0}" destId="{1446A191-861C-497D-B1AE-F540970662AB}" srcOrd="0" destOrd="2" presId="urn:microsoft.com/office/officeart/2005/8/layout/hProcess6"/>
    <dgm:cxn modelId="{2F4CB5FF-4F5F-4C53-A657-3957E82494C4}" type="presParOf" srcId="{988FEAFC-D340-4BAE-B974-EEB0E38BC880}" destId="{5299026F-7333-4221-9DB3-7D7A7936B8EC}" srcOrd="0" destOrd="0" presId="urn:microsoft.com/office/officeart/2005/8/layout/hProcess6"/>
    <dgm:cxn modelId="{5D7079E7-DADE-4286-B200-BF1946AC566B}" type="presParOf" srcId="{5299026F-7333-4221-9DB3-7D7A7936B8EC}" destId="{23BC3C06-97E1-461F-9E57-24DE63DE3B0A}" srcOrd="0" destOrd="0" presId="urn:microsoft.com/office/officeart/2005/8/layout/hProcess6"/>
    <dgm:cxn modelId="{84F7AFE4-AEAA-4AA6-9C6A-507CFFA70767}" type="presParOf" srcId="{5299026F-7333-4221-9DB3-7D7A7936B8EC}" destId="{1446A191-861C-497D-B1AE-F540970662AB}" srcOrd="1" destOrd="0" presId="urn:microsoft.com/office/officeart/2005/8/layout/hProcess6"/>
    <dgm:cxn modelId="{0318FF5A-C142-4869-9B8E-726A51AA9D66}" type="presParOf" srcId="{5299026F-7333-4221-9DB3-7D7A7936B8EC}" destId="{2F541B8B-B952-4CF2-A2E9-78D93EAC5167}" srcOrd="2" destOrd="0" presId="urn:microsoft.com/office/officeart/2005/8/layout/hProcess6"/>
    <dgm:cxn modelId="{1A2A1D2E-453A-4E45-BA28-E5B8EE3157B9}" type="presParOf" srcId="{5299026F-7333-4221-9DB3-7D7A7936B8EC}" destId="{42D8F70D-569D-43DE-81E6-B81F8DF288A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398C58-A2D0-4164-A9C3-B50F580433A6}" type="doc">
      <dgm:prSet loTypeId="urn:microsoft.com/office/officeart/2005/8/layout/hProcess6" loCatId="process" qsTypeId="urn:microsoft.com/office/officeart/2005/8/quickstyle/simple1" qsCatId="simple" csTypeId="urn:microsoft.com/office/officeart/2005/8/colors/accent1_2" csCatId="accent1"/>
      <dgm:spPr/>
      <dgm:t>
        <a:bodyPr/>
        <a:lstStyle/>
        <a:p>
          <a:endParaRPr lang="tr-TR"/>
        </a:p>
      </dgm:t>
    </dgm:pt>
    <dgm:pt modelId="{CE4A3FEE-786F-4D88-8C41-0B8C1EBB7CDA}">
      <dgm:prSet custT="1"/>
      <dgm:spPr/>
      <dgm:t>
        <a:bodyPr/>
        <a:lstStyle/>
        <a:p>
          <a:pPr rtl="0"/>
          <a:r>
            <a:rPr lang="tr-TR" sz="4800" dirty="0" smtClean="0"/>
            <a:t>Tanım-6</a:t>
          </a:r>
          <a:endParaRPr lang="tr-TR" sz="4800" dirty="0"/>
        </a:p>
      </dgm:t>
    </dgm:pt>
    <dgm:pt modelId="{1852AA9F-AF77-40F8-A17A-2A3571CD7BE8}" type="parTrans" cxnId="{AFD6A617-88B6-487C-900B-468B44DFE851}">
      <dgm:prSet/>
      <dgm:spPr/>
      <dgm:t>
        <a:bodyPr/>
        <a:lstStyle/>
        <a:p>
          <a:endParaRPr lang="tr-TR"/>
        </a:p>
      </dgm:t>
    </dgm:pt>
    <dgm:pt modelId="{0EAA33D6-B678-4907-A85B-84E4A48931BD}" type="sibTrans" cxnId="{AFD6A617-88B6-487C-900B-468B44DFE851}">
      <dgm:prSet/>
      <dgm:spPr/>
      <dgm:t>
        <a:bodyPr/>
        <a:lstStyle/>
        <a:p>
          <a:endParaRPr lang="tr-TR"/>
        </a:p>
      </dgm:t>
    </dgm:pt>
    <dgm:pt modelId="{C1655397-C91A-47B4-83B3-0A5B100119CD}">
      <dgm:prSet custT="1"/>
      <dgm:spPr/>
      <dgm:t>
        <a:bodyPr/>
        <a:lstStyle/>
        <a:p>
          <a:pPr algn="just" rtl="0"/>
          <a:r>
            <a:rPr lang="tr-TR" sz="1600" dirty="0" smtClean="0"/>
            <a:t>Basit bir G çizgesi, köşelerden oluşan bir </a:t>
          </a:r>
          <a:r>
            <a:rPr lang="tr-TR" sz="1600" i="1" dirty="0" smtClean="0"/>
            <a:t>V</a:t>
          </a:r>
          <a:r>
            <a:rPr lang="tr-TR" sz="1600" dirty="0" smtClean="0"/>
            <a:t>  kümesi iki ayrık </a:t>
          </a:r>
          <a:r>
            <a:rPr lang="tr-TR" sz="1600" i="1" dirty="0" smtClean="0"/>
            <a:t>V</a:t>
          </a:r>
          <a:r>
            <a:rPr lang="tr-TR" sz="1600" i="1" baseline="-25000" dirty="0" smtClean="0"/>
            <a:t>1</a:t>
          </a:r>
          <a:r>
            <a:rPr lang="tr-TR" sz="1600" dirty="0" smtClean="0"/>
            <a:t> ve </a:t>
          </a:r>
          <a:r>
            <a:rPr lang="tr-TR" sz="1600" i="1" dirty="0" smtClean="0"/>
            <a:t>V</a:t>
          </a:r>
          <a:r>
            <a:rPr lang="tr-TR" sz="1600" i="1" baseline="-25000" dirty="0" smtClean="0"/>
            <a:t>2</a:t>
          </a:r>
          <a:r>
            <a:rPr lang="tr-TR" sz="1600" dirty="0" smtClean="0"/>
            <a:t> kümelerine her kenar V</a:t>
          </a:r>
          <a:r>
            <a:rPr lang="tr-TR" sz="1600" baseline="-25000" dirty="0" smtClean="0"/>
            <a:t>1</a:t>
          </a:r>
          <a:r>
            <a:rPr lang="tr-TR" sz="1600" dirty="0" smtClean="0"/>
            <a:t>’deki bir köşeyi V</a:t>
          </a:r>
          <a:r>
            <a:rPr lang="tr-TR" sz="1600" baseline="-25000" dirty="0" smtClean="0"/>
            <a:t>2</a:t>
          </a:r>
          <a:r>
            <a:rPr lang="tr-TR" sz="1600" dirty="0" smtClean="0"/>
            <a:t>’deki bir köşeye bağlayacak şekilde bölünebiliyorsa, </a:t>
          </a:r>
          <a:r>
            <a:rPr lang="tr-TR" sz="1600" b="1" i="1" dirty="0" smtClean="0"/>
            <a:t>iki kümeli </a:t>
          </a:r>
          <a:r>
            <a:rPr lang="tr-TR" sz="1600" dirty="0" smtClean="0"/>
            <a:t>olarak adlandırılır. (Bu bölünmede G’nin hiçbir kenarı ikisi de </a:t>
          </a:r>
          <a:r>
            <a:rPr lang="tr-TR" sz="1600" i="1" dirty="0" smtClean="0"/>
            <a:t>V</a:t>
          </a:r>
          <a:r>
            <a:rPr lang="tr-TR" sz="1600" i="1" baseline="-25000" dirty="0" smtClean="0"/>
            <a:t>1</a:t>
          </a:r>
          <a:r>
            <a:rPr lang="tr-TR" sz="1600" dirty="0" smtClean="0"/>
            <a:t> veya ikisi de </a:t>
          </a:r>
          <a:r>
            <a:rPr lang="tr-TR" sz="1600" i="1" dirty="0" smtClean="0"/>
            <a:t>V</a:t>
          </a:r>
          <a:r>
            <a:rPr lang="tr-TR" sz="1600" i="1" baseline="-25000" dirty="0" smtClean="0"/>
            <a:t>2</a:t>
          </a:r>
          <a:r>
            <a:rPr lang="tr-TR" sz="1600" dirty="0" smtClean="0"/>
            <a:t>’de bulunan köşe­leri bağlamayacak). Bu bağlantı sağlandığında, (</a:t>
          </a:r>
          <a:r>
            <a:rPr lang="tr-TR" sz="1600" i="1" dirty="0" smtClean="0"/>
            <a:t>V</a:t>
          </a:r>
          <a:r>
            <a:rPr lang="tr-TR" sz="1600" i="1" baseline="-25000" dirty="0" smtClean="0"/>
            <a:t>1</a:t>
          </a:r>
          <a:r>
            <a:rPr lang="tr-TR" sz="1600" dirty="0" smtClean="0"/>
            <a:t>, </a:t>
          </a:r>
          <a:r>
            <a:rPr lang="tr-TR" sz="1600" i="1" dirty="0" smtClean="0"/>
            <a:t>V</a:t>
          </a:r>
          <a:r>
            <a:rPr lang="tr-TR" sz="1600" i="1" baseline="-25000" dirty="0" smtClean="0"/>
            <a:t>2</a:t>
          </a:r>
          <a:r>
            <a:rPr lang="tr-TR" sz="1600" i="1" dirty="0" smtClean="0"/>
            <a:t>)</a:t>
          </a:r>
          <a:r>
            <a:rPr lang="tr-TR" sz="1600" dirty="0" smtClean="0"/>
            <a:t> çiftine G’nin köşe kümesi V’nin </a:t>
          </a:r>
          <a:r>
            <a:rPr lang="tr-TR" sz="1600" b="1" i="1" dirty="0" smtClean="0"/>
            <a:t>iki kümeye ayrılışı</a:t>
          </a:r>
          <a:r>
            <a:rPr lang="tr-TR" sz="1600" dirty="0" smtClean="0"/>
            <a:t> deriz.</a:t>
          </a:r>
          <a:endParaRPr lang="tr-TR" sz="1600" dirty="0"/>
        </a:p>
      </dgm:t>
    </dgm:pt>
    <dgm:pt modelId="{3AEB2DD6-1CD2-4DFC-81DE-588F4006ABE2}" type="parTrans" cxnId="{782E9485-D7A2-430A-B9A4-F200390631D6}">
      <dgm:prSet/>
      <dgm:spPr/>
      <dgm:t>
        <a:bodyPr/>
        <a:lstStyle/>
        <a:p>
          <a:endParaRPr lang="tr-TR"/>
        </a:p>
      </dgm:t>
    </dgm:pt>
    <dgm:pt modelId="{3A58FC72-BD53-4FFA-BA9F-3E90EC3F05D0}" type="sibTrans" cxnId="{782E9485-D7A2-430A-B9A4-F200390631D6}">
      <dgm:prSet/>
      <dgm:spPr/>
      <dgm:t>
        <a:bodyPr/>
        <a:lstStyle/>
        <a:p>
          <a:endParaRPr lang="tr-TR"/>
        </a:p>
      </dgm:t>
    </dgm:pt>
    <dgm:pt modelId="{6607A052-DA13-4C9A-A31C-503C369294AB}" type="pres">
      <dgm:prSet presAssocID="{AC398C58-A2D0-4164-A9C3-B50F580433A6}" presName="theList" presStyleCnt="0">
        <dgm:presLayoutVars>
          <dgm:dir/>
          <dgm:animLvl val="lvl"/>
          <dgm:resizeHandles val="exact"/>
        </dgm:presLayoutVars>
      </dgm:prSet>
      <dgm:spPr/>
      <dgm:t>
        <a:bodyPr/>
        <a:lstStyle/>
        <a:p>
          <a:endParaRPr lang="tr-TR"/>
        </a:p>
      </dgm:t>
    </dgm:pt>
    <dgm:pt modelId="{75E254F7-721D-4701-B115-6DD0A8EE904F}" type="pres">
      <dgm:prSet presAssocID="{CE4A3FEE-786F-4D88-8C41-0B8C1EBB7CDA}" presName="compNode" presStyleCnt="0"/>
      <dgm:spPr/>
    </dgm:pt>
    <dgm:pt modelId="{9E99DA94-B400-4CE9-BD70-51071CCFC67B}" type="pres">
      <dgm:prSet presAssocID="{CE4A3FEE-786F-4D88-8C41-0B8C1EBB7CDA}" presName="noGeometry" presStyleCnt="0"/>
      <dgm:spPr/>
    </dgm:pt>
    <dgm:pt modelId="{000EB7AB-6F40-4CBA-8D37-E437443B4698}" type="pres">
      <dgm:prSet presAssocID="{CE4A3FEE-786F-4D88-8C41-0B8C1EBB7CDA}" presName="childTextVisible" presStyleLbl="bgAccFollowNode1" presStyleIdx="0" presStyleCnt="1">
        <dgm:presLayoutVars>
          <dgm:bulletEnabled val="1"/>
        </dgm:presLayoutVars>
      </dgm:prSet>
      <dgm:spPr/>
      <dgm:t>
        <a:bodyPr/>
        <a:lstStyle/>
        <a:p>
          <a:endParaRPr lang="tr-TR"/>
        </a:p>
      </dgm:t>
    </dgm:pt>
    <dgm:pt modelId="{EA14065B-0AFF-44A0-8DC0-CB41199B2B5C}" type="pres">
      <dgm:prSet presAssocID="{CE4A3FEE-786F-4D88-8C41-0B8C1EBB7CDA}" presName="childTextHidden" presStyleLbl="bgAccFollowNode1" presStyleIdx="0" presStyleCnt="1"/>
      <dgm:spPr/>
      <dgm:t>
        <a:bodyPr/>
        <a:lstStyle/>
        <a:p>
          <a:endParaRPr lang="tr-TR"/>
        </a:p>
      </dgm:t>
    </dgm:pt>
    <dgm:pt modelId="{BD26E861-F4F3-41FC-A376-15B9FD7358A9}" type="pres">
      <dgm:prSet presAssocID="{CE4A3FEE-786F-4D88-8C41-0B8C1EBB7CDA}" presName="parentText" presStyleLbl="node1" presStyleIdx="0" presStyleCnt="1">
        <dgm:presLayoutVars>
          <dgm:chMax val="1"/>
          <dgm:bulletEnabled val="1"/>
        </dgm:presLayoutVars>
      </dgm:prSet>
      <dgm:spPr/>
      <dgm:t>
        <a:bodyPr/>
        <a:lstStyle/>
        <a:p>
          <a:endParaRPr lang="tr-TR"/>
        </a:p>
      </dgm:t>
    </dgm:pt>
  </dgm:ptLst>
  <dgm:cxnLst>
    <dgm:cxn modelId="{BC9679CE-BA3A-4C39-88E0-AD3D49B7065B}" type="presOf" srcId="{CE4A3FEE-786F-4D88-8C41-0B8C1EBB7CDA}" destId="{BD26E861-F4F3-41FC-A376-15B9FD7358A9}" srcOrd="0" destOrd="0" presId="urn:microsoft.com/office/officeart/2005/8/layout/hProcess6"/>
    <dgm:cxn modelId="{31195568-C394-4702-904E-04CF7009BB0A}" type="presOf" srcId="{AC398C58-A2D0-4164-A9C3-B50F580433A6}" destId="{6607A052-DA13-4C9A-A31C-503C369294AB}" srcOrd="0" destOrd="0" presId="urn:microsoft.com/office/officeart/2005/8/layout/hProcess6"/>
    <dgm:cxn modelId="{AFD6A617-88B6-487C-900B-468B44DFE851}" srcId="{AC398C58-A2D0-4164-A9C3-B50F580433A6}" destId="{CE4A3FEE-786F-4D88-8C41-0B8C1EBB7CDA}" srcOrd="0" destOrd="0" parTransId="{1852AA9F-AF77-40F8-A17A-2A3571CD7BE8}" sibTransId="{0EAA33D6-B678-4907-A85B-84E4A48931BD}"/>
    <dgm:cxn modelId="{782E9485-D7A2-430A-B9A4-F200390631D6}" srcId="{CE4A3FEE-786F-4D88-8C41-0B8C1EBB7CDA}" destId="{C1655397-C91A-47B4-83B3-0A5B100119CD}" srcOrd="0" destOrd="0" parTransId="{3AEB2DD6-1CD2-4DFC-81DE-588F4006ABE2}" sibTransId="{3A58FC72-BD53-4FFA-BA9F-3E90EC3F05D0}"/>
    <dgm:cxn modelId="{A9AA5C87-1EE8-4411-AF2F-15119777937A}" type="presOf" srcId="{C1655397-C91A-47B4-83B3-0A5B100119CD}" destId="{EA14065B-0AFF-44A0-8DC0-CB41199B2B5C}" srcOrd="1" destOrd="0" presId="urn:microsoft.com/office/officeart/2005/8/layout/hProcess6"/>
    <dgm:cxn modelId="{3C498202-6F9D-4BAC-A310-B117E29E9E2C}" type="presOf" srcId="{C1655397-C91A-47B4-83B3-0A5B100119CD}" destId="{000EB7AB-6F40-4CBA-8D37-E437443B4698}" srcOrd="0" destOrd="0" presId="urn:microsoft.com/office/officeart/2005/8/layout/hProcess6"/>
    <dgm:cxn modelId="{5C769532-0AA7-4A77-9EC8-29E1E372A661}" type="presParOf" srcId="{6607A052-DA13-4C9A-A31C-503C369294AB}" destId="{75E254F7-721D-4701-B115-6DD0A8EE904F}" srcOrd="0" destOrd="0" presId="urn:microsoft.com/office/officeart/2005/8/layout/hProcess6"/>
    <dgm:cxn modelId="{35C7B9DE-04A6-4F68-AD45-AF2377CB1E29}" type="presParOf" srcId="{75E254F7-721D-4701-B115-6DD0A8EE904F}" destId="{9E99DA94-B400-4CE9-BD70-51071CCFC67B}" srcOrd="0" destOrd="0" presId="urn:microsoft.com/office/officeart/2005/8/layout/hProcess6"/>
    <dgm:cxn modelId="{E85D376A-765F-4A5F-A3F6-C57B32994645}" type="presParOf" srcId="{75E254F7-721D-4701-B115-6DD0A8EE904F}" destId="{000EB7AB-6F40-4CBA-8D37-E437443B4698}" srcOrd="1" destOrd="0" presId="urn:microsoft.com/office/officeart/2005/8/layout/hProcess6"/>
    <dgm:cxn modelId="{03F7FC14-7D84-4D7A-854F-B32FC435E240}" type="presParOf" srcId="{75E254F7-721D-4701-B115-6DD0A8EE904F}" destId="{EA14065B-0AFF-44A0-8DC0-CB41199B2B5C}" srcOrd="2" destOrd="0" presId="urn:microsoft.com/office/officeart/2005/8/layout/hProcess6"/>
    <dgm:cxn modelId="{41552312-3D0A-4F38-A7F6-234634C4578C}" type="presParOf" srcId="{75E254F7-721D-4701-B115-6DD0A8EE904F}" destId="{BD26E861-F4F3-41FC-A376-15B9FD7358A9}"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A73570C-3A92-4520-BDD2-D121CED29A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5BE354C8-174B-40E4-9531-3FA102FA8DD5}">
      <dgm:prSet phldrT="[Metin]" custT="1"/>
      <dgm:spPr/>
      <dgm:t>
        <a:bodyPr/>
        <a:lstStyle/>
        <a:p>
          <a:r>
            <a:rPr lang="tr-TR" sz="3200" dirty="0" smtClean="0"/>
            <a:t>Tanım-7</a:t>
          </a:r>
          <a:endParaRPr lang="tr-TR" sz="3200" dirty="0"/>
        </a:p>
      </dgm:t>
    </dgm:pt>
    <dgm:pt modelId="{7677409B-E147-4D9A-B7AA-40CE0A653025}" type="parTrans" cxnId="{C9EAFDC3-E99E-43BA-80C9-9F06C24CB146}">
      <dgm:prSet/>
      <dgm:spPr/>
      <dgm:t>
        <a:bodyPr/>
        <a:lstStyle/>
        <a:p>
          <a:endParaRPr lang="tr-TR"/>
        </a:p>
      </dgm:t>
    </dgm:pt>
    <dgm:pt modelId="{38FC431A-1671-445F-952B-0DB45AEB3A68}" type="sibTrans" cxnId="{C9EAFDC3-E99E-43BA-80C9-9F06C24CB146}">
      <dgm:prSet/>
      <dgm:spPr/>
      <dgm:t>
        <a:bodyPr/>
        <a:lstStyle/>
        <a:p>
          <a:endParaRPr lang="tr-TR"/>
        </a:p>
      </dgm:t>
    </dgm:pt>
    <dgm:pt modelId="{86EC594B-068E-49B6-8D97-EF32FE39BE11}">
      <dgm:prSet phldrT="[Metin]"/>
      <dgm:spPr/>
      <dgm:t>
        <a:bodyPr/>
        <a:lstStyle/>
        <a:p>
          <a:pPr algn="just"/>
          <a:r>
            <a:rPr lang="en-US" dirty="0" err="1" smtClean="0"/>
            <a:t>Bir</a:t>
          </a:r>
          <a:r>
            <a:rPr lang="en-US" dirty="0" smtClean="0"/>
            <a:t> G = (V, E) </a:t>
          </a:r>
          <a:r>
            <a:rPr lang="tr-TR" b="0" i="1" u="none" dirty="0" smtClean="0"/>
            <a:t>çizgesinin </a:t>
          </a:r>
          <a:r>
            <a:rPr lang="tr-TR" b="0" i="1" u="none" dirty="0" err="1" smtClean="0"/>
            <a:t>altçizgesi</a:t>
          </a:r>
          <a:r>
            <a:rPr lang="tr-TR" b="0" i="1" u="none" dirty="0" smtClean="0"/>
            <a:t> W</a:t>
          </a:r>
          <a:r>
            <a:rPr lang="tr-TR" dirty="0" smtClean="0"/>
            <a:t> </a:t>
          </a:r>
          <a:r>
            <a:rPr lang="en-US" dirty="0" smtClean="0"/>
            <a:t>⊆ </a:t>
          </a:r>
          <a:r>
            <a:rPr lang="tr-TR" b="0" i="1" u="none" dirty="0" smtClean="0"/>
            <a:t>V</a:t>
          </a:r>
          <a:r>
            <a:rPr lang="en-US" dirty="0" smtClean="0"/>
            <a:t> </a:t>
          </a:r>
          <a:r>
            <a:rPr lang="en-US" dirty="0" err="1" smtClean="0"/>
            <a:t>ve</a:t>
          </a:r>
          <a:r>
            <a:rPr lang="en-US" dirty="0" smtClean="0"/>
            <a:t> </a:t>
          </a:r>
          <a:r>
            <a:rPr lang="tr-TR" b="0" i="1" u="none" dirty="0" smtClean="0"/>
            <a:t>F</a:t>
          </a:r>
          <a:r>
            <a:rPr lang="tr-TR" dirty="0" smtClean="0"/>
            <a:t> </a:t>
          </a:r>
          <a:r>
            <a:rPr lang="en-US" dirty="0" smtClean="0"/>
            <a:t>⊆ </a:t>
          </a:r>
          <a:r>
            <a:rPr lang="tr-TR" b="0" i="1" u="none" dirty="0" smtClean="0"/>
            <a:t>E</a:t>
          </a:r>
          <a:r>
            <a:rPr lang="en-US" dirty="0" smtClean="0"/>
            <a:t> </a:t>
          </a:r>
          <a:r>
            <a:rPr lang="en-US" dirty="0" err="1" smtClean="0"/>
            <a:t>sağlanacak</a:t>
          </a:r>
          <a:r>
            <a:rPr lang="en-US" dirty="0" smtClean="0"/>
            <a:t> </a:t>
          </a:r>
          <a:r>
            <a:rPr lang="en-US" dirty="0" err="1" smtClean="0"/>
            <a:t>şekilde</a:t>
          </a:r>
          <a:r>
            <a:rPr lang="en-US" dirty="0" smtClean="0"/>
            <a:t> </a:t>
          </a:r>
          <a:r>
            <a:rPr lang="tr-TR" b="0" i="1" u="none" dirty="0" smtClean="0"/>
            <a:t>H = (W,</a:t>
          </a:r>
          <a:r>
            <a:rPr lang="en-US" dirty="0" smtClean="0"/>
            <a:t> F)’dir. </a:t>
          </a:r>
          <a:r>
            <a:rPr lang="en-US" dirty="0" err="1" smtClean="0"/>
            <a:t>G’nin</a:t>
          </a:r>
          <a:r>
            <a:rPr lang="en-US" dirty="0" smtClean="0"/>
            <a:t> </a:t>
          </a:r>
          <a:r>
            <a:rPr lang="tr-TR" b="0" i="1" u="none" dirty="0" smtClean="0"/>
            <a:t>H</a:t>
          </a:r>
          <a:r>
            <a:rPr lang="en-US" dirty="0" smtClean="0"/>
            <a:t> </a:t>
          </a:r>
          <a:r>
            <a:rPr lang="en-US" dirty="0" err="1" smtClean="0"/>
            <a:t>altçizgesi</a:t>
          </a:r>
          <a:r>
            <a:rPr lang="en-US" dirty="0" smtClean="0"/>
            <a:t>  </a:t>
          </a:r>
          <a:r>
            <a:rPr lang="tr-TR" b="0" i="1" u="none" dirty="0" smtClean="0"/>
            <a:t>H ≠ G</a:t>
          </a:r>
          <a:r>
            <a:rPr lang="en-US" dirty="0" smtClean="0"/>
            <a:t> </a:t>
          </a:r>
          <a:r>
            <a:rPr lang="en-US" dirty="0" err="1" smtClean="0"/>
            <a:t>ise</a:t>
          </a:r>
          <a:r>
            <a:rPr lang="en-US" dirty="0" smtClean="0"/>
            <a:t> </a:t>
          </a:r>
          <a:r>
            <a:rPr lang="tr-TR" b="1" i="1" u="none" dirty="0" smtClean="0"/>
            <a:t>öz </a:t>
          </a:r>
          <a:r>
            <a:rPr lang="tr-TR" b="1" i="1" u="none" dirty="0" err="1" smtClean="0"/>
            <a:t>altçizge</a:t>
          </a:r>
          <a:r>
            <a:rPr lang="en-US" b="1" i="1" dirty="0" smtClean="0"/>
            <a:t> </a:t>
          </a:r>
          <a:r>
            <a:rPr lang="en-US" dirty="0" err="1" smtClean="0"/>
            <a:t>olarak</a:t>
          </a:r>
          <a:r>
            <a:rPr lang="en-US" dirty="0" smtClean="0"/>
            <a:t> </a:t>
          </a:r>
          <a:r>
            <a:rPr lang="en-US" dirty="0" err="1" smtClean="0"/>
            <a:t>adlandırılır</a:t>
          </a:r>
          <a:r>
            <a:rPr lang="en-US" dirty="0" smtClean="0"/>
            <a:t>.</a:t>
          </a:r>
          <a:endParaRPr lang="tr-TR" dirty="0"/>
        </a:p>
      </dgm:t>
    </dgm:pt>
    <dgm:pt modelId="{AD463041-A381-4D5B-9989-4E1BBE78B344}" type="parTrans" cxnId="{AC477B1D-A63B-431F-AB40-2C44FB5821C0}">
      <dgm:prSet/>
      <dgm:spPr/>
      <dgm:t>
        <a:bodyPr/>
        <a:lstStyle/>
        <a:p>
          <a:endParaRPr lang="tr-TR"/>
        </a:p>
      </dgm:t>
    </dgm:pt>
    <dgm:pt modelId="{5C86491D-D921-41A2-99BB-5CA66C120D5C}" type="sibTrans" cxnId="{AC477B1D-A63B-431F-AB40-2C44FB5821C0}">
      <dgm:prSet/>
      <dgm:spPr/>
      <dgm:t>
        <a:bodyPr/>
        <a:lstStyle/>
        <a:p>
          <a:endParaRPr lang="tr-TR"/>
        </a:p>
      </dgm:t>
    </dgm:pt>
    <dgm:pt modelId="{C182B7B3-AC28-4632-A956-6199A75B4B00}">
      <dgm:prSet phldrT="[Metin]"/>
      <dgm:spPr/>
      <dgm:t>
        <a:bodyPr/>
        <a:lstStyle/>
        <a:p>
          <a:pPr algn="just"/>
          <a:r>
            <a:rPr lang="en-US" dirty="0" err="1" smtClean="0"/>
            <a:t>Bir</a:t>
          </a:r>
          <a:r>
            <a:rPr lang="en-US" dirty="0" smtClean="0"/>
            <a:t> </a:t>
          </a:r>
          <a:r>
            <a:rPr lang="en-US" dirty="0" err="1" smtClean="0"/>
            <a:t>çizgedeki</a:t>
          </a:r>
          <a:r>
            <a:rPr lang="en-US" dirty="0" smtClean="0"/>
            <a:t> </a:t>
          </a:r>
          <a:r>
            <a:rPr lang="en-US" dirty="0" err="1" smtClean="0"/>
            <a:t>köşelerin</a:t>
          </a:r>
          <a:r>
            <a:rPr lang="en-US" dirty="0" smtClean="0"/>
            <a:t> </a:t>
          </a:r>
          <a:r>
            <a:rPr lang="en-US" dirty="0" err="1" smtClean="0"/>
            <a:t>bir</a:t>
          </a:r>
          <a:r>
            <a:rPr lang="en-US" dirty="0" smtClean="0"/>
            <a:t> </a:t>
          </a:r>
          <a:r>
            <a:rPr lang="en-US" dirty="0" err="1" smtClean="0"/>
            <a:t>kümesi</a:t>
          </a:r>
          <a:r>
            <a:rPr lang="en-US" dirty="0" smtClean="0"/>
            <a:t> </a:t>
          </a:r>
          <a:r>
            <a:rPr lang="en-US" dirty="0" err="1" smtClean="0"/>
            <a:t>verildiğinde</a:t>
          </a:r>
          <a:r>
            <a:rPr lang="en-US" dirty="0" smtClean="0"/>
            <a:t>, </a:t>
          </a:r>
          <a:r>
            <a:rPr lang="en-US" dirty="0" err="1" smtClean="0"/>
            <a:t>bu</a:t>
          </a:r>
          <a:r>
            <a:rPr lang="en-US" dirty="0" smtClean="0"/>
            <a:t> </a:t>
          </a:r>
          <a:r>
            <a:rPr lang="en-US" dirty="0" err="1" smtClean="0"/>
            <a:t>köşeler</a:t>
          </a:r>
          <a:r>
            <a:rPr lang="en-US" dirty="0" smtClean="0"/>
            <a:t> </a:t>
          </a:r>
          <a:r>
            <a:rPr lang="en-US" dirty="0" err="1" smtClean="0"/>
            <a:t>ve</a:t>
          </a:r>
          <a:r>
            <a:rPr lang="en-US" dirty="0" smtClean="0"/>
            <a:t> </a:t>
          </a:r>
          <a:r>
            <a:rPr lang="en-US" dirty="0" err="1" smtClean="0"/>
            <a:t>onları</a:t>
          </a:r>
          <a:r>
            <a:rPr lang="en-US" dirty="0" smtClean="0"/>
            <a:t> </a:t>
          </a:r>
          <a:r>
            <a:rPr lang="en-US" dirty="0" err="1" smtClean="0"/>
            <a:t>birleştiren</a:t>
          </a:r>
          <a:r>
            <a:rPr lang="en-US" dirty="0" smtClean="0"/>
            <a:t> </a:t>
          </a:r>
          <a:r>
            <a:rPr lang="en-US" dirty="0" err="1" smtClean="0"/>
            <a:t>kenarlar</a:t>
          </a:r>
          <a:r>
            <a:rPr lang="en-US" dirty="0" smtClean="0"/>
            <a:t> </a:t>
          </a:r>
          <a:r>
            <a:rPr lang="en-US" dirty="0" err="1" smtClean="0"/>
            <a:t>ile</a:t>
          </a:r>
          <a:r>
            <a:rPr lang="en-US" dirty="0" smtClean="0"/>
            <a:t> </a:t>
          </a:r>
          <a:r>
            <a:rPr lang="en-US" dirty="0" err="1" smtClean="0"/>
            <a:t>bir</a:t>
          </a:r>
          <a:r>
            <a:rPr lang="en-US" dirty="0" smtClean="0"/>
            <a:t> </a:t>
          </a:r>
          <a:r>
            <a:rPr lang="en-US" dirty="0" err="1" smtClean="0"/>
            <a:t>altçizge</a:t>
          </a:r>
          <a:r>
            <a:rPr lang="en-US" dirty="0" smtClean="0"/>
            <a:t> </a:t>
          </a:r>
          <a:r>
            <a:rPr lang="en-US" dirty="0" err="1" smtClean="0"/>
            <a:t>oluşturulabilir</a:t>
          </a:r>
          <a:r>
            <a:rPr lang="en-US" dirty="0" smtClean="0"/>
            <a:t>.</a:t>
          </a:r>
          <a:endParaRPr lang="tr-TR" dirty="0"/>
        </a:p>
      </dgm:t>
    </dgm:pt>
    <dgm:pt modelId="{A1BC789E-5AD3-40A9-8C47-6534B32917CB}" type="parTrans" cxnId="{9096BCD6-4D63-4CD9-9EAF-4F0D8D3E222B}">
      <dgm:prSet/>
      <dgm:spPr/>
      <dgm:t>
        <a:bodyPr/>
        <a:lstStyle/>
        <a:p>
          <a:endParaRPr lang="tr-TR"/>
        </a:p>
      </dgm:t>
    </dgm:pt>
    <dgm:pt modelId="{B8D84D79-256D-43F5-B6B1-FFD52C9051F1}" type="sibTrans" cxnId="{9096BCD6-4D63-4CD9-9EAF-4F0D8D3E222B}">
      <dgm:prSet/>
      <dgm:spPr/>
      <dgm:t>
        <a:bodyPr/>
        <a:lstStyle/>
        <a:p>
          <a:endParaRPr lang="tr-TR"/>
        </a:p>
      </dgm:t>
    </dgm:pt>
    <dgm:pt modelId="{2BD9857C-05A2-49A5-9D55-6FFB6C2DE007}">
      <dgm:prSet phldrT="[Metin]" custT="1"/>
      <dgm:spPr/>
      <dgm:t>
        <a:bodyPr/>
        <a:lstStyle/>
        <a:p>
          <a:r>
            <a:rPr lang="tr-TR" sz="3200" dirty="0" smtClean="0"/>
            <a:t>Tanım-8</a:t>
          </a:r>
          <a:endParaRPr lang="tr-TR" sz="3200" dirty="0"/>
        </a:p>
      </dgm:t>
    </dgm:pt>
    <dgm:pt modelId="{FB2FE281-2D03-4AA5-BA0F-FE4FD4B910E5}" type="parTrans" cxnId="{C1AAE98F-509F-48DD-9F60-881E22B12C69}">
      <dgm:prSet/>
      <dgm:spPr/>
      <dgm:t>
        <a:bodyPr/>
        <a:lstStyle/>
        <a:p>
          <a:endParaRPr lang="tr-TR"/>
        </a:p>
      </dgm:t>
    </dgm:pt>
    <dgm:pt modelId="{8AEA2B35-8B6D-497C-82D7-B4DA9034612C}" type="sibTrans" cxnId="{C1AAE98F-509F-48DD-9F60-881E22B12C69}">
      <dgm:prSet/>
      <dgm:spPr/>
      <dgm:t>
        <a:bodyPr/>
        <a:lstStyle/>
        <a:p>
          <a:endParaRPr lang="tr-TR"/>
        </a:p>
      </dgm:t>
    </dgm:pt>
    <dgm:pt modelId="{2646859A-5164-4199-A906-F17DF2842F7C}">
      <dgm:prSet phldrT="[Metin]"/>
      <dgm:spPr/>
      <dgm:t>
        <a:bodyPr/>
        <a:lstStyle/>
        <a:p>
          <a:pPr algn="just"/>
          <a:r>
            <a:rPr lang="tr-TR" dirty="0" smtClean="0"/>
            <a:t>G </a:t>
          </a:r>
          <a:r>
            <a:rPr lang="en-US" dirty="0" smtClean="0"/>
            <a:t>= </a:t>
          </a:r>
          <a:r>
            <a:rPr lang="tr-TR" b="0" i="1" u="none" dirty="0" smtClean="0"/>
            <a:t>(V, E)</a:t>
          </a:r>
          <a:r>
            <a:rPr lang="en-US" dirty="0" smtClean="0"/>
            <a:t> </a:t>
          </a:r>
          <a:r>
            <a:rPr lang="en-US" dirty="0" err="1" smtClean="0"/>
            <a:t>basit</a:t>
          </a:r>
          <a:r>
            <a:rPr lang="en-US" dirty="0" smtClean="0"/>
            <a:t> </a:t>
          </a:r>
          <a:r>
            <a:rPr lang="en-US" dirty="0" err="1" smtClean="0"/>
            <a:t>bir</a:t>
          </a:r>
          <a:r>
            <a:rPr lang="en-US" dirty="0" smtClean="0"/>
            <a:t> </a:t>
          </a:r>
          <a:r>
            <a:rPr lang="en-US" dirty="0" err="1" smtClean="0"/>
            <a:t>çizge</a:t>
          </a:r>
          <a:r>
            <a:rPr lang="en-US" dirty="0" smtClean="0"/>
            <a:t> </a:t>
          </a:r>
          <a:r>
            <a:rPr lang="en-US" dirty="0" err="1" smtClean="0"/>
            <a:t>olsun</a:t>
          </a:r>
          <a:r>
            <a:rPr lang="en-US" dirty="0" smtClean="0"/>
            <a:t>. </a:t>
          </a:r>
          <a:r>
            <a:rPr lang="en-US" dirty="0" err="1" smtClean="0"/>
            <a:t>Kenar</a:t>
          </a:r>
          <a:r>
            <a:rPr lang="en-US" dirty="0" smtClean="0"/>
            <a:t> </a:t>
          </a:r>
          <a:r>
            <a:rPr lang="en-US" dirty="0" err="1" smtClean="0"/>
            <a:t>kümesi</a:t>
          </a:r>
          <a:r>
            <a:rPr lang="en-US" dirty="0" smtClean="0"/>
            <a:t> </a:t>
          </a:r>
          <a:r>
            <a:rPr lang="tr-TR" b="0" i="1" u="none" dirty="0" smtClean="0"/>
            <a:t>F, E'</a:t>
          </a:r>
          <a:r>
            <a:rPr lang="en-US" dirty="0" err="1" smtClean="0"/>
            <a:t>nin</a:t>
          </a:r>
          <a:r>
            <a:rPr lang="en-US" dirty="0" smtClean="0"/>
            <a:t> </a:t>
          </a:r>
          <a:r>
            <a:rPr lang="en-US" dirty="0" err="1" smtClean="0"/>
            <a:t>içindeki</a:t>
          </a:r>
          <a:r>
            <a:rPr lang="en-US" dirty="0" smtClean="0"/>
            <a:t> </a:t>
          </a:r>
          <a:r>
            <a:rPr lang="en-US" dirty="0" err="1" smtClean="0"/>
            <a:t>bir</a:t>
          </a:r>
          <a:r>
            <a:rPr lang="en-US" dirty="0" smtClean="0"/>
            <a:t> </a:t>
          </a:r>
          <a:r>
            <a:rPr lang="en-US" dirty="0" err="1" smtClean="0"/>
            <a:t>kenarı</a:t>
          </a:r>
          <a:r>
            <a:rPr lang="en-US" dirty="0" smtClean="0"/>
            <a:t> </a:t>
          </a:r>
          <a:r>
            <a:rPr lang="en-US" dirty="0" err="1" smtClean="0"/>
            <a:t>ancak</a:t>
          </a:r>
          <a:r>
            <a:rPr lang="en-US" dirty="0" smtClean="0"/>
            <a:t> </a:t>
          </a:r>
          <a:r>
            <a:rPr lang="en-US" dirty="0" err="1" smtClean="0"/>
            <a:t>ve</a:t>
          </a:r>
          <a:r>
            <a:rPr lang="en-US" dirty="0" smtClean="0"/>
            <a:t> </a:t>
          </a:r>
          <a:r>
            <a:rPr lang="en-US" dirty="0" err="1" smtClean="0"/>
            <a:t>ancak</a:t>
          </a:r>
          <a:r>
            <a:rPr lang="en-US" dirty="0" smtClean="0"/>
            <a:t> </a:t>
          </a:r>
          <a:r>
            <a:rPr lang="en-US" dirty="0" err="1" smtClean="0"/>
            <a:t>bu</a:t>
          </a:r>
          <a:r>
            <a:rPr lang="en-US" dirty="0" smtClean="0"/>
            <a:t> </a:t>
          </a:r>
          <a:r>
            <a:rPr lang="en-US" dirty="0" err="1" smtClean="0"/>
            <a:t>kenarın</a:t>
          </a:r>
          <a:r>
            <a:rPr lang="en-US" dirty="0" smtClean="0"/>
            <a:t> </a:t>
          </a:r>
          <a:r>
            <a:rPr lang="en-US" dirty="0" err="1" smtClean="0"/>
            <a:t>iki</a:t>
          </a:r>
          <a:r>
            <a:rPr lang="en-US" dirty="0" smtClean="0"/>
            <a:t> </a:t>
          </a:r>
          <a:r>
            <a:rPr lang="en-US" dirty="0" err="1" smtClean="0"/>
            <a:t>bitiş</a:t>
          </a:r>
          <a:r>
            <a:rPr lang="en-US" dirty="0" smtClean="0"/>
            <a:t> </a:t>
          </a:r>
          <a:r>
            <a:rPr lang="en-US" dirty="0" err="1" smtClean="0"/>
            <a:t>noktası</a:t>
          </a:r>
          <a:r>
            <a:rPr lang="en-US" dirty="0" smtClean="0"/>
            <a:t> da </a:t>
          </a:r>
          <a:r>
            <a:rPr lang="en-US" dirty="0" err="1" smtClean="0"/>
            <a:t>W’nin</a:t>
          </a:r>
          <a:r>
            <a:rPr lang="en-US" dirty="0" smtClean="0"/>
            <a:t> </a:t>
          </a:r>
          <a:r>
            <a:rPr lang="en-US" dirty="0" err="1" smtClean="0"/>
            <a:t>içindeyse</a:t>
          </a:r>
          <a:r>
            <a:rPr lang="en-US" dirty="0" smtClean="0"/>
            <a:t>, </a:t>
          </a:r>
          <a:r>
            <a:rPr lang="en-US" dirty="0" err="1" smtClean="0"/>
            <a:t>tüm</a:t>
          </a:r>
          <a:r>
            <a:rPr lang="en-US" dirty="0" smtClean="0"/>
            <a:t> </a:t>
          </a:r>
          <a:r>
            <a:rPr lang="en-US" dirty="0" err="1" smtClean="0"/>
            <a:t>F’leri</a:t>
          </a:r>
          <a:r>
            <a:rPr lang="en-US" dirty="0" smtClean="0"/>
            <a:t> </a:t>
          </a:r>
          <a:r>
            <a:rPr lang="en-US" dirty="0" err="1" smtClean="0"/>
            <a:t>içerecek</a:t>
          </a:r>
          <a:r>
            <a:rPr lang="en-US" dirty="0" smtClean="0"/>
            <a:t> </a:t>
          </a:r>
          <a:r>
            <a:rPr lang="en-US" dirty="0" err="1" smtClean="0"/>
            <a:t>şekilde</a:t>
          </a:r>
          <a:r>
            <a:rPr lang="en-US" dirty="0" smtClean="0"/>
            <a:t>, </a:t>
          </a:r>
          <a:r>
            <a:rPr lang="tr-TR" b="0" i="1" u="none" dirty="0" smtClean="0"/>
            <a:t>V</a:t>
          </a:r>
          <a:r>
            <a:rPr lang="en-US" dirty="0" smtClean="0"/>
            <a:t> </a:t>
          </a:r>
          <a:r>
            <a:rPr lang="en-US" dirty="0" err="1" smtClean="0"/>
            <a:t>köşe</a:t>
          </a:r>
          <a:r>
            <a:rPr lang="en-US" dirty="0" smtClean="0"/>
            <a:t> </a:t>
          </a:r>
          <a:r>
            <a:rPr lang="en-US" dirty="0" err="1" smtClean="0"/>
            <a:t>setinin</a:t>
          </a:r>
          <a:r>
            <a:rPr lang="en-US" dirty="0" smtClean="0"/>
            <a:t> </a:t>
          </a:r>
          <a:r>
            <a:rPr lang="tr-TR" b="0" i="1" u="none" dirty="0" smtClean="0"/>
            <a:t>W</a:t>
          </a:r>
          <a:r>
            <a:rPr lang="en-US" dirty="0" smtClean="0"/>
            <a:t> alt </a:t>
          </a:r>
          <a:r>
            <a:rPr lang="en-US" dirty="0" err="1" smtClean="0"/>
            <a:t>kümesinden</a:t>
          </a:r>
          <a:r>
            <a:rPr lang="en-US" dirty="0" smtClean="0"/>
            <a:t> </a:t>
          </a:r>
          <a:r>
            <a:rPr lang="tr-TR" b="1" i="1" u="none" dirty="0" smtClean="0"/>
            <a:t>üretilen alt çizgesi</a:t>
          </a:r>
          <a:r>
            <a:rPr lang="tr-TR" b="1" i="0" u="none" dirty="0" smtClean="0"/>
            <a:t> </a:t>
          </a:r>
          <a:r>
            <a:rPr lang="tr-TR" b="0" i="1" u="none" dirty="0" smtClean="0"/>
            <a:t>(W,</a:t>
          </a:r>
          <a:r>
            <a:rPr lang="en-US" dirty="0" smtClean="0"/>
            <a:t> F)’dir.</a:t>
          </a:r>
          <a:endParaRPr lang="tr-TR" dirty="0"/>
        </a:p>
      </dgm:t>
    </dgm:pt>
    <dgm:pt modelId="{3D9209AD-6D08-46F2-8C26-54C3E32F0C16}" type="parTrans" cxnId="{63E24175-BCE0-46D1-BCF9-C3B6C545E922}">
      <dgm:prSet/>
      <dgm:spPr/>
      <dgm:t>
        <a:bodyPr/>
        <a:lstStyle/>
        <a:p>
          <a:endParaRPr lang="tr-TR"/>
        </a:p>
      </dgm:t>
    </dgm:pt>
    <dgm:pt modelId="{16AD0437-A9B2-49E4-9BD0-E5C087ACA11A}" type="sibTrans" cxnId="{63E24175-BCE0-46D1-BCF9-C3B6C545E922}">
      <dgm:prSet/>
      <dgm:spPr/>
      <dgm:t>
        <a:bodyPr/>
        <a:lstStyle/>
        <a:p>
          <a:endParaRPr lang="tr-TR"/>
        </a:p>
      </dgm:t>
    </dgm:pt>
    <dgm:pt modelId="{6B6170BF-2374-47B2-B1D8-682399779111}" type="pres">
      <dgm:prSet presAssocID="{4A73570C-3A92-4520-BDD2-D121CED29A0D}" presName="Name0" presStyleCnt="0">
        <dgm:presLayoutVars>
          <dgm:dir/>
          <dgm:animLvl val="lvl"/>
          <dgm:resizeHandles/>
        </dgm:presLayoutVars>
      </dgm:prSet>
      <dgm:spPr/>
      <dgm:t>
        <a:bodyPr/>
        <a:lstStyle/>
        <a:p>
          <a:endParaRPr lang="tr-TR"/>
        </a:p>
      </dgm:t>
    </dgm:pt>
    <dgm:pt modelId="{A10306AA-130F-480B-8072-32EC2B1DCC94}" type="pres">
      <dgm:prSet presAssocID="{5BE354C8-174B-40E4-9531-3FA102FA8DD5}" presName="linNode" presStyleCnt="0"/>
      <dgm:spPr/>
    </dgm:pt>
    <dgm:pt modelId="{D51CAC75-5340-4995-A710-AC45B31DC186}" type="pres">
      <dgm:prSet presAssocID="{5BE354C8-174B-40E4-9531-3FA102FA8DD5}" presName="parentShp" presStyleLbl="node1" presStyleIdx="0" presStyleCnt="2">
        <dgm:presLayoutVars>
          <dgm:bulletEnabled val="1"/>
        </dgm:presLayoutVars>
      </dgm:prSet>
      <dgm:spPr/>
      <dgm:t>
        <a:bodyPr/>
        <a:lstStyle/>
        <a:p>
          <a:endParaRPr lang="tr-TR"/>
        </a:p>
      </dgm:t>
    </dgm:pt>
    <dgm:pt modelId="{91B3645F-6D73-4F51-96E7-F137FC5A1649}" type="pres">
      <dgm:prSet presAssocID="{5BE354C8-174B-40E4-9531-3FA102FA8DD5}" presName="childShp" presStyleLbl="bgAccFollowNode1" presStyleIdx="0" presStyleCnt="2">
        <dgm:presLayoutVars>
          <dgm:bulletEnabled val="1"/>
        </dgm:presLayoutVars>
      </dgm:prSet>
      <dgm:spPr/>
      <dgm:t>
        <a:bodyPr/>
        <a:lstStyle/>
        <a:p>
          <a:endParaRPr lang="tr-TR"/>
        </a:p>
      </dgm:t>
    </dgm:pt>
    <dgm:pt modelId="{508BA5FD-D05F-4F25-A12D-4A899BD6385E}" type="pres">
      <dgm:prSet presAssocID="{38FC431A-1671-445F-952B-0DB45AEB3A68}" presName="spacing" presStyleCnt="0"/>
      <dgm:spPr/>
    </dgm:pt>
    <dgm:pt modelId="{6C7F7798-7D81-41FD-B663-6BC8991A05ED}" type="pres">
      <dgm:prSet presAssocID="{2BD9857C-05A2-49A5-9D55-6FFB6C2DE007}" presName="linNode" presStyleCnt="0"/>
      <dgm:spPr/>
    </dgm:pt>
    <dgm:pt modelId="{8A517947-1909-4C32-86F1-2BDD0DBFAA6F}" type="pres">
      <dgm:prSet presAssocID="{2BD9857C-05A2-49A5-9D55-6FFB6C2DE007}" presName="parentShp" presStyleLbl="node1" presStyleIdx="1" presStyleCnt="2">
        <dgm:presLayoutVars>
          <dgm:bulletEnabled val="1"/>
        </dgm:presLayoutVars>
      </dgm:prSet>
      <dgm:spPr/>
      <dgm:t>
        <a:bodyPr/>
        <a:lstStyle/>
        <a:p>
          <a:endParaRPr lang="tr-TR"/>
        </a:p>
      </dgm:t>
    </dgm:pt>
    <dgm:pt modelId="{655505BD-0692-45AB-8F3C-4B36FA5090C6}" type="pres">
      <dgm:prSet presAssocID="{2BD9857C-05A2-49A5-9D55-6FFB6C2DE007}" presName="childShp" presStyleLbl="bgAccFollowNode1" presStyleIdx="1" presStyleCnt="2">
        <dgm:presLayoutVars>
          <dgm:bulletEnabled val="1"/>
        </dgm:presLayoutVars>
      </dgm:prSet>
      <dgm:spPr/>
      <dgm:t>
        <a:bodyPr/>
        <a:lstStyle/>
        <a:p>
          <a:endParaRPr lang="tr-TR"/>
        </a:p>
      </dgm:t>
    </dgm:pt>
  </dgm:ptLst>
  <dgm:cxnLst>
    <dgm:cxn modelId="{C9EAFDC3-E99E-43BA-80C9-9F06C24CB146}" srcId="{4A73570C-3A92-4520-BDD2-D121CED29A0D}" destId="{5BE354C8-174B-40E4-9531-3FA102FA8DD5}" srcOrd="0" destOrd="0" parTransId="{7677409B-E147-4D9A-B7AA-40CE0A653025}" sibTransId="{38FC431A-1671-445F-952B-0DB45AEB3A68}"/>
    <dgm:cxn modelId="{63E24175-BCE0-46D1-BCF9-C3B6C545E922}" srcId="{2BD9857C-05A2-49A5-9D55-6FFB6C2DE007}" destId="{2646859A-5164-4199-A906-F17DF2842F7C}" srcOrd="0" destOrd="0" parTransId="{3D9209AD-6D08-46F2-8C26-54C3E32F0C16}" sibTransId="{16AD0437-A9B2-49E4-9BD0-E5C087ACA11A}"/>
    <dgm:cxn modelId="{95F9804F-A457-4F15-B7A6-3E1D414D3886}" type="presOf" srcId="{2BD9857C-05A2-49A5-9D55-6FFB6C2DE007}" destId="{8A517947-1909-4C32-86F1-2BDD0DBFAA6F}" srcOrd="0" destOrd="0" presId="urn:microsoft.com/office/officeart/2005/8/layout/vList6"/>
    <dgm:cxn modelId="{4129FCBB-5185-4BBF-BBCC-9607FBE4EBF3}" type="presOf" srcId="{86EC594B-068E-49B6-8D97-EF32FE39BE11}" destId="{91B3645F-6D73-4F51-96E7-F137FC5A1649}" srcOrd="0" destOrd="0" presId="urn:microsoft.com/office/officeart/2005/8/layout/vList6"/>
    <dgm:cxn modelId="{AE7937D9-CCE4-46B0-88B1-AF3B5F86B8FD}" type="presOf" srcId="{5BE354C8-174B-40E4-9531-3FA102FA8DD5}" destId="{D51CAC75-5340-4995-A710-AC45B31DC186}" srcOrd="0" destOrd="0" presId="urn:microsoft.com/office/officeart/2005/8/layout/vList6"/>
    <dgm:cxn modelId="{C1AAE98F-509F-48DD-9F60-881E22B12C69}" srcId="{4A73570C-3A92-4520-BDD2-D121CED29A0D}" destId="{2BD9857C-05A2-49A5-9D55-6FFB6C2DE007}" srcOrd="1" destOrd="0" parTransId="{FB2FE281-2D03-4AA5-BA0F-FE4FD4B910E5}" sibTransId="{8AEA2B35-8B6D-497C-82D7-B4DA9034612C}"/>
    <dgm:cxn modelId="{9096BCD6-4D63-4CD9-9EAF-4F0D8D3E222B}" srcId="{5BE354C8-174B-40E4-9531-3FA102FA8DD5}" destId="{C182B7B3-AC28-4632-A956-6199A75B4B00}" srcOrd="1" destOrd="0" parTransId="{A1BC789E-5AD3-40A9-8C47-6534B32917CB}" sibTransId="{B8D84D79-256D-43F5-B6B1-FFD52C9051F1}"/>
    <dgm:cxn modelId="{187B270B-4205-4B5E-AD50-75FAA0AC1FF0}" type="presOf" srcId="{C182B7B3-AC28-4632-A956-6199A75B4B00}" destId="{91B3645F-6D73-4F51-96E7-F137FC5A1649}" srcOrd="0" destOrd="1" presId="urn:microsoft.com/office/officeart/2005/8/layout/vList6"/>
    <dgm:cxn modelId="{90BB9BB1-34BB-411B-B80F-6AB623F5AF15}" type="presOf" srcId="{2646859A-5164-4199-A906-F17DF2842F7C}" destId="{655505BD-0692-45AB-8F3C-4B36FA5090C6}" srcOrd="0" destOrd="0" presId="urn:microsoft.com/office/officeart/2005/8/layout/vList6"/>
    <dgm:cxn modelId="{AC477B1D-A63B-431F-AB40-2C44FB5821C0}" srcId="{5BE354C8-174B-40E4-9531-3FA102FA8DD5}" destId="{86EC594B-068E-49B6-8D97-EF32FE39BE11}" srcOrd="0" destOrd="0" parTransId="{AD463041-A381-4D5B-9989-4E1BBE78B344}" sibTransId="{5C86491D-D921-41A2-99BB-5CA66C120D5C}"/>
    <dgm:cxn modelId="{3665B147-94DB-4CA7-AF7E-A51E67542C43}" type="presOf" srcId="{4A73570C-3A92-4520-BDD2-D121CED29A0D}" destId="{6B6170BF-2374-47B2-B1D8-682399779111}" srcOrd="0" destOrd="0" presId="urn:microsoft.com/office/officeart/2005/8/layout/vList6"/>
    <dgm:cxn modelId="{A9F179CE-8DED-4894-ACD8-589B1AE8E995}" type="presParOf" srcId="{6B6170BF-2374-47B2-B1D8-682399779111}" destId="{A10306AA-130F-480B-8072-32EC2B1DCC94}" srcOrd="0" destOrd="0" presId="urn:microsoft.com/office/officeart/2005/8/layout/vList6"/>
    <dgm:cxn modelId="{25BF5FF3-F1D8-4553-8BCD-DFCF7B4DC243}" type="presParOf" srcId="{A10306AA-130F-480B-8072-32EC2B1DCC94}" destId="{D51CAC75-5340-4995-A710-AC45B31DC186}" srcOrd="0" destOrd="0" presId="urn:microsoft.com/office/officeart/2005/8/layout/vList6"/>
    <dgm:cxn modelId="{F7CAD411-3BC8-4967-8618-B0F705063D6E}" type="presParOf" srcId="{A10306AA-130F-480B-8072-32EC2B1DCC94}" destId="{91B3645F-6D73-4F51-96E7-F137FC5A1649}" srcOrd="1" destOrd="0" presId="urn:microsoft.com/office/officeart/2005/8/layout/vList6"/>
    <dgm:cxn modelId="{3A556296-FDDD-47BD-A1FC-F94F7D80D5B0}" type="presParOf" srcId="{6B6170BF-2374-47B2-B1D8-682399779111}" destId="{508BA5FD-D05F-4F25-A12D-4A899BD6385E}" srcOrd="1" destOrd="0" presId="urn:microsoft.com/office/officeart/2005/8/layout/vList6"/>
    <dgm:cxn modelId="{8E4FD7AD-FFD9-4EB7-8453-3E82615ECB6E}" type="presParOf" srcId="{6B6170BF-2374-47B2-B1D8-682399779111}" destId="{6C7F7798-7D81-41FD-B663-6BC8991A05ED}" srcOrd="2" destOrd="0" presId="urn:microsoft.com/office/officeart/2005/8/layout/vList6"/>
    <dgm:cxn modelId="{AEB4009F-C01D-45A8-A8E7-B3F9B068C2AB}" type="presParOf" srcId="{6C7F7798-7D81-41FD-B663-6BC8991A05ED}" destId="{8A517947-1909-4C32-86F1-2BDD0DBFAA6F}" srcOrd="0" destOrd="0" presId="urn:microsoft.com/office/officeart/2005/8/layout/vList6"/>
    <dgm:cxn modelId="{17FB3020-51F3-4BEB-B4FF-AD36D7D353FD}" type="presParOf" srcId="{6C7F7798-7D81-41FD-B663-6BC8991A05ED}" destId="{655505BD-0692-45AB-8F3C-4B36FA5090C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6079E6-B231-487F-96E9-174D94DC658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1624AB9C-F513-4648-B17C-D8C7FCD4A09B}">
      <dgm:prSet phldrT="[Metin]" custT="1"/>
      <dgm:spPr/>
      <dgm:t>
        <a:bodyPr/>
        <a:lstStyle/>
        <a:p>
          <a:r>
            <a:rPr lang="tr-TR" sz="5400" dirty="0" smtClean="0"/>
            <a:t>Tanım-9</a:t>
          </a:r>
          <a:endParaRPr lang="tr-TR" sz="5400" dirty="0"/>
        </a:p>
      </dgm:t>
    </dgm:pt>
    <dgm:pt modelId="{112A44E8-94B1-4073-A57C-DFC256F7D185}" type="parTrans" cxnId="{D34641A9-09B2-40A6-BFCA-A6390D5067ED}">
      <dgm:prSet/>
      <dgm:spPr/>
      <dgm:t>
        <a:bodyPr/>
        <a:lstStyle/>
        <a:p>
          <a:endParaRPr lang="tr-TR"/>
        </a:p>
      </dgm:t>
    </dgm:pt>
    <dgm:pt modelId="{1332A1AB-8BF8-4803-8248-A872B5D330EC}" type="sibTrans" cxnId="{D34641A9-09B2-40A6-BFCA-A6390D5067ED}">
      <dgm:prSet/>
      <dgm:spPr/>
      <dgm:t>
        <a:bodyPr/>
        <a:lstStyle/>
        <a:p>
          <a:endParaRPr lang="tr-TR"/>
        </a:p>
      </dgm:t>
    </dgm:pt>
    <mc:AlternateContent xmlns:mc="http://schemas.openxmlformats.org/markup-compatibility/2006" xmlns:a14="http://schemas.microsoft.com/office/drawing/2010/main">
      <mc:Choice Requires="a14">
        <dgm:pt modelId="{E3BD4577-3523-4395-BDD4-C389E9CF8AA1}">
          <dgm:prSet phldrT="[Metin]" custT="1"/>
          <dgm:spPr/>
          <dgm:t>
            <a:bodyPr/>
            <a:lstStyle/>
            <a:p>
              <a:pPr algn="just"/>
              <a:r>
                <a:rPr lang="en-US" sz="2000" dirty="0" err="1" smtClean="0"/>
                <a:t>İki</a:t>
              </a:r>
              <a:r>
                <a:rPr lang="en-US" sz="2000" dirty="0" smtClean="0"/>
                <a:t> </a:t>
              </a:r>
              <a:r>
                <a:rPr lang="en-US" sz="2000" dirty="0" err="1" smtClean="0"/>
                <a:t>basit</a:t>
              </a:r>
              <a:r>
                <a:rPr lang="en-US" sz="2000" dirty="0" smtClean="0"/>
                <a:t> </a:t>
              </a:r>
              <a:r>
                <a:rPr lang="en-US" sz="2000" dirty="0" err="1" smtClean="0"/>
                <a:t>çizge</a:t>
              </a:r>
              <a:r>
                <a:rPr lang="en-US" sz="2000" dirty="0" smtClean="0"/>
                <a:t> </a:t>
              </a:r>
              <a:r>
                <a:rPr lang="en-US" sz="2000" dirty="0" err="1" smtClean="0"/>
                <a:t>olan</a:t>
              </a:r>
              <a:r>
                <a:rPr lang="en-US" sz="2000" dirty="0" smtClean="0"/>
                <a:t> </a:t>
              </a:r>
              <a:r>
                <a:rPr lang="en-US" sz="2000" i="1" dirty="0" smtClean="0"/>
                <a:t>G</a:t>
              </a:r>
              <a:r>
                <a:rPr lang="en-US" sz="2000" i="1" baseline="-25000" dirty="0" smtClean="0"/>
                <a:t>1</a:t>
              </a:r>
              <a:r>
                <a:rPr lang="en-US" sz="2000" i="1" dirty="0" smtClean="0"/>
                <a:t> = (V</a:t>
              </a:r>
              <a:r>
                <a:rPr lang="en-US" sz="2000" i="1" baseline="-25000" dirty="0" smtClean="0"/>
                <a:t>1</a:t>
              </a:r>
              <a:r>
                <a:rPr lang="en-US" sz="2000" i="1" dirty="0" smtClean="0"/>
                <a:t>, E</a:t>
              </a:r>
              <a:r>
                <a:rPr lang="en-US" sz="2000" i="1" baseline="-25000" dirty="0" smtClean="0"/>
                <a:t>1</a:t>
              </a:r>
              <a:r>
                <a:rPr lang="en-US" sz="2000" i="1" dirty="0" smtClean="0"/>
                <a:t>)</a:t>
              </a:r>
              <a:r>
                <a:rPr lang="en-US" sz="2000" dirty="0" smtClean="0"/>
                <a:t> </a:t>
              </a:r>
              <a:r>
                <a:rPr lang="en-US" sz="2000" dirty="0" err="1" smtClean="0"/>
                <a:t>ve</a:t>
              </a:r>
              <a:r>
                <a:rPr lang="en-US" sz="2000" dirty="0" smtClean="0"/>
                <a:t> G</a:t>
              </a:r>
              <a:r>
                <a:rPr lang="en-US" sz="2000" baseline="-25000" dirty="0" smtClean="0"/>
                <a:t>2</a:t>
              </a:r>
              <a:r>
                <a:rPr lang="en-US" sz="2000" dirty="0" smtClean="0"/>
                <a:t> = </a:t>
              </a:r>
              <a:r>
                <a:rPr lang="tr-TR" sz="2000" b="0" i="1" u="none" dirty="0" smtClean="0"/>
                <a:t>(V</a:t>
              </a:r>
              <a:r>
                <a:rPr lang="tr-TR" sz="2000" b="0" i="1" u="none" baseline="-25000" dirty="0" smtClean="0"/>
                <a:t>2</a:t>
              </a:r>
              <a:r>
                <a:rPr lang="tr-TR" sz="2000" b="0" i="1" u="none" dirty="0" smtClean="0"/>
                <a:t>, E</a:t>
              </a:r>
              <a:r>
                <a:rPr lang="tr-TR" sz="2000" b="0" i="1" u="none" baseline="-25000" dirty="0" smtClean="0"/>
                <a:t>2</a:t>
              </a:r>
              <a:r>
                <a:rPr lang="tr-TR" sz="2000" b="0" i="1" u="none" dirty="0" smtClean="0"/>
                <a:t>)</a:t>
              </a:r>
              <a:r>
                <a:rPr lang="tr-TR" sz="2000" b="0" i="1" u="none" baseline="30000" dirty="0" smtClean="0"/>
                <a:t>,</a:t>
              </a:r>
              <a:r>
                <a:rPr lang="tr-TR" sz="2000" b="0" i="1" u="none" dirty="0" err="1" smtClean="0"/>
                <a:t>nin</a:t>
              </a:r>
              <a:r>
                <a:rPr lang="tr-TR" sz="2000" b="0" i="1" u="none" dirty="0" smtClean="0"/>
                <a:t> </a:t>
              </a:r>
              <a:r>
                <a:rPr lang="tr-TR" sz="2000" b="1" i="1" u="none" dirty="0" smtClean="0"/>
                <a:t>birleşimi</a:t>
              </a:r>
              <a:r>
                <a:rPr lang="en-US" sz="2000" dirty="0" smtClean="0"/>
                <a:t> </a:t>
              </a:r>
              <a:r>
                <a:rPr lang="en-US" sz="2000" dirty="0" err="1" smtClean="0"/>
                <a:t>köşe</a:t>
              </a:r>
              <a:r>
                <a:rPr lang="en-US" sz="2000" dirty="0" smtClean="0"/>
                <a:t> </a:t>
              </a:r>
              <a:r>
                <a:rPr lang="en-US" sz="2000" dirty="0" err="1" smtClean="0"/>
                <a:t>kümesi</a:t>
              </a:r>
              <a:r>
                <a:rPr lang="en-US" sz="2000" dirty="0" smtClean="0"/>
                <a:t> </a:t>
              </a:r>
              <a:r>
                <a:rPr lang="tr-TR" sz="2000" b="0" i="1" u="none" dirty="0" smtClean="0"/>
                <a:t>V</a:t>
              </a:r>
              <a:r>
                <a:rPr lang="tr-TR" sz="2000" b="0" i="1" u="none" baseline="-25000" dirty="0" smtClean="0"/>
                <a:t>1</a:t>
              </a:r>
              <a:r>
                <a:rPr lang="tr-TR" sz="2000" dirty="0" smtClean="0"/>
                <a:t> </a:t>
              </a:r>
              <a14:m>
                <m:oMath xmlns:m="http://schemas.openxmlformats.org/officeDocument/2006/math">
                  <m:r>
                    <a:rPr lang="tr-TR" sz="2000" i="1" smtClean="0">
                      <a:latin typeface="Cambria Math" panose="02040503050406030204" pitchFamily="18" charset="0"/>
                      <a:ea typeface="Cambria Math" panose="02040503050406030204" pitchFamily="18" charset="0"/>
                    </a:rPr>
                    <m:t>∪</m:t>
                  </m:r>
                </m:oMath>
              </a14:m>
              <a:r>
                <a:rPr lang="en-US" sz="2000" dirty="0" smtClean="0"/>
                <a:t> </a:t>
              </a:r>
              <a:r>
                <a:rPr lang="tr-TR" sz="2000" b="0" i="1" u="none" dirty="0" smtClean="0"/>
                <a:t>V</a:t>
              </a:r>
              <a:r>
                <a:rPr lang="tr-TR" sz="2000" b="0" i="1" u="none" baseline="-25000" dirty="0" smtClean="0"/>
                <a:t>2</a:t>
              </a:r>
              <a:r>
                <a:rPr lang="en-US" sz="2000" dirty="0" smtClean="0"/>
                <a:t> </a:t>
              </a:r>
              <a:r>
                <a:rPr lang="en-US" sz="2000" dirty="0" err="1" smtClean="0"/>
                <a:t>ve</a:t>
              </a:r>
              <a:r>
                <a:rPr lang="en-US" sz="2000" dirty="0" smtClean="0"/>
                <a:t> </a:t>
              </a:r>
              <a:r>
                <a:rPr lang="en-US" sz="2000" dirty="0" err="1" smtClean="0"/>
                <a:t>kenar</a:t>
              </a:r>
              <a:r>
                <a:rPr lang="en-US" sz="2000" dirty="0" smtClean="0"/>
                <a:t> </a:t>
              </a:r>
              <a:r>
                <a:rPr lang="en-US" sz="2000" dirty="0" err="1" smtClean="0"/>
                <a:t>kümesi</a:t>
              </a:r>
              <a14:m>
                <m:oMath xmlns:m="http://schemas.openxmlformats.org/officeDocument/2006/math">
                  <m:r>
                    <a:rPr lang="en-US" sz="2000" i="1">
                      <a:latin typeface="Cambria Math" panose="02040503050406030204" pitchFamily="18" charset="0"/>
                    </a:rPr>
                    <m:t>  </m:t>
                  </m:r>
                  <m:sSub>
                    <m:sSubPr>
                      <m:ctrlPr>
                        <a:rPr lang="tr-TR"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r>
                    <a:rPr lang="en-US" sz="2000" i="1" baseline="-25000">
                      <a:latin typeface="Cambria Math" panose="02040503050406030204" pitchFamily="18" charset="0"/>
                    </a:rPr>
                    <m:t> </m:t>
                  </m:r>
                  <m:sSub>
                    <m:sSubPr>
                      <m:ctrlPr>
                        <a:rPr lang="tr-TR"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2</m:t>
                      </m:r>
                    </m:sub>
                  </m:sSub>
                </m:oMath>
              </a14:m>
              <a:r>
                <a:rPr lang="en-US" sz="2000" dirty="0"/>
                <a:t>  </a:t>
              </a:r>
              <a:r>
                <a:rPr lang="en-US" sz="2000" dirty="0" err="1"/>
                <a:t>olan</a:t>
              </a:r>
              <a:r>
                <a:rPr lang="en-US" sz="2000" dirty="0"/>
                <a:t> </a:t>
              </a:r>
              <a:r>
                <a:rPr lang="en-US" sz="2000" dirty="0" err="1"/>
                <a:t>basit</a:t>
              </a:r>
              <a:r>
                <a:rPr lang="en-US" sz="2000" dirty="0"/>
                <a:t> </a:t>
              </a:r>
              <a:r>
                <a:rPr lang="en-US" sz="2000" dirty="0" err="1"/>
                <a:t>çizgedir</a:t>
              </a:r>
              <a:r>
                <a:rPr lang="en-US" sz="2000" dirty="0"/>
                <a:t>. G</a:t>
              </a:r>
              <a:r>
                <a:rPr lang="en-US" sz="2000" baseline="-25000" dirty="0"/>
                <a:t>1</a:t>
              </a:r>
              <a:r>
                <a:rPr lang="en-US" sz="2000" dirty="0"/>
                <a:t> </a:t>
              </a:r>
              <a:r>
                <a:rPr lang="en-US" sz="2000" dirty="0" err="1"/>
                <a:t>ve</a:t>
              </a:r>
              <a:r>
                <a:rPr lang="en-US" sz="2000" dirty="0"/>
                <a:t> G</a:t>
              </a:r>
              <a:r>
                <a:rPr lang="en-US" sz="2000" baseline="-25000" dirty="0"/>
                <a:t>2</a:t>
              </a:r>
              <a:r>
                <a:rPr lang="en-US" sz="2000" dirty="0"/>
                <a:t>’nin </a:t>
              </a:r>
              <a:r>
                <a:rPr lang="en-US" sz="2000" dirty="0" err="1"/>
                <a:t>birleşimi</a:t>
              </a:r>
              <a:r>
                <a:rPr lang="en-US" sz="2000" dirty="0"/>
                <a:t> G</a:t>
              </a:r>
              <a:r>
                <a:rPr lang="en-US" sz="2000" baseline="-25000" dirty="0"/>
                <a:t>1</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 </a:t>
              </a:r>
              <a:r>
                <a:rPr lang="en-US" sz="2000" dirty="0"/>
                <a:t>G</a:t>
              </a:r>
              <a:r>
                <a:rPr lang="en-US" sz="2000" baseline="-25000" dirty="0"/>
                <a:t>2</a:t>
              </a:r>
              <a:r>
                <a:rPr lang="en-US" sz="2000" dirty="0"/>
                <a:t> </a:t>
              </a:r>
              <a:r>
                <a:rPr lang="en-US" sz="2000" dirty="0" err="1"/>
                <a:t>ile</a:t>
              </a:r>
              <a:r>
                <a:rPr lang="en-US" sz="2000" dirty="0"/>
                <a:t> </a:t>
              </a:r>
              <a:r>
                <a:rPr lang="en-US" sz="2000" dirty="0" err="1"/>
                <a:t>gösterilir</a:t>
              </a:r>
              <a:r>
                <a:rPr lang="en-US" sz="2000" dirty="0"/>
                <a:t>.</a:t>
              </a:r>
              <a:endParaRPr lang="tr-TR" sz="2000" dirty="0"/>
            </a:p>
          </dgm:t>
        </dgm:pt>
      </mc:Choice>
      <mc:Fallback xmlns="">
        <dgm:pt modelId="{E3BD4577-3523-4395-BDD4-C389E9CF8AA1}">
          <dgm:prSet phldrT="[Metin]" custT="1"/>
          <dgm:spPr/>
          <dgm:t>
            <a:bodyPr/>
            <a:lstStyle/>
            <a:p>
              <a:pPr algn="just"/>
              <a:r>
                <a:rPr lang="en-US" sz="2000" dirty="0" err="1" smtClean="0"/>
                <a:t>İki</a:t>
              </a:r>
              <a:r>
                <a:rPr lang="en-US" sz="2000" dirty="0" smtClean="0"/>
                <a:t> </a:t>
              </a:r>
              <a:r>
                <a:rPr lang="en-US" sz="2000" dirty="0" err="1" smtClean="0"/>
                <a:t>basit</a:t>
              </a:r>
              <a:r>
                <a:rPr lang="en-US" sz="2000" dirty="0" smtClean="0"/>
                <a:t> </a:t>
              </a:r>
              <a:r>
                <a:rPr lang="en-US" sz="2000" dirty="0" err="1" smtClean="0"/>
                <a:t>çizge</a:t>
              </a:r>
              <a:r>
                <a:rPr lang="en-US" sz="2000" dirty="0" smtClean="0"/>
                <a:t> </a:t>
              </a:r>
              <a:r>
                <a:rPr lang="en-US" sz="2000" dirty="0" err="1" smtClean="0"/>
                <a:t>olan</a:t>
              </a:r>
              <a:r>
                <a:rPr lang="en-US" sz="2000" dirty="0" smtClean="0"/>
                <a:t> </a:t>
              </a:r>
              <a:r>
                <a:rPr lang="en-US" sz="2000" i="1" dirty="0" smtClean="0"/>
                <a:t>G</a:t>
              </a:r>
              <a:r>
                <a:rPr lang="en-US" sz="2000" i="1" baseline="-25000" dirty="0" smtClean="0"/>
                <a:t>1</a:t>
              </a:r>
              <a:r>
                <a:rPr lang="en-US" sz="2000" i="1" dirty="0" smtClean="0"/>
                <a:t> = (V</a:t>
              </a:r>
              <a:r>
                <a:rPr lang="en-US" sz="2000" i="1" baseline="-25000" dirty="0" smtClean="0"/>
                <a:t>1</a:t>
              </a:r>
              <a:r>
                <a:rPr lang="en-US" sz="2000" i="1" dirty="0" smtClean="0"/>
                <a:t>, E</a:t>
              </a:r>
              <a:r>
                <a:rPr lang="en-US" sz="2000" i="1" baseline="-25000" dirty="0" smtClean="0"/>
                <a:t>1</a:t>
              </a:r>
              <a:r>
                <a:rPr lang="en-US" sz="2000" i="1" dirty="0" smtClean="0"/>
                <a:t>)</a:t>
              </a:r>
              <a:r>
                <a:rPr lang="en-US" sz="2000" dirty="0" smtClean="0"/>
                <a:t> </a:t>
              </a:r>
              <a:r>
                <a:rPr lang="en-US" sz="2000" dirty="0" err="1" smtClean="0"/>
                <a:t>ve</a:t>
              </a:r>
              <a:r>
                <a:rPr lang="en-US" sz="2000" dirty="0" smtClean="0"/>
                <a:t> G</a:t>
              </a:r>
              <a:r>
                <a:rPr lang="en-US" sz="2000" baseline="-25000" dirty="0" smtClean="0"/>
                <a:t>2</a:t>
              </a:r>
              <a:r>
                <a:rPr lang="en-US" sz="2000" dirty="0" smtClean="0"/>
                <a:t> = </a:t>
              </a:r>
              <a:r>
                <a:rPr lang="tr-TR" sz="2000" b="0" i="1" u="none" dirty="0" smtClean="0"/>
                <a:t>(V</a:t>
              </a:r>
              <a:r>
                <a:rPr lang="tr-TR" sz="2000" b="0" i="1" u="none" baseline="-25000" dirty="0" smtClean="0"/>
                <a:t>2</a:t>
              </a:r>
              <a:r>
                <a:rPr lang="tr-TR" sz="2000" b="0" i="1" u="none" dirty="0" smtClean="0"/>
                <a:t>, E</a:t>
              </a:r>
              <a:r>
                <a:rPr lang="tr-TR" sz="2000" b="0" i="1" u="none" baseline="-25000" dirty="0" smtClean="0"/>
                <a:t>2</a:t>
              </a:r>
              <a:r>
                <a:rPr lang="tr-TR" sz="2000" b="0" i="1" u="none" dirty="0" smtClean="0"/>
                <a:t>)</a:t>
              </a:r>
              <a:r>
                <a:rPr lang="tr-TR" sz="2000" b="0" i="1" u="none" baseline="30000" dirty="0" smtClean="0"/>
                <a:t>,</a:t>
              </a:r>
              <a:r>
                <a:rPr lang="tr-TR" sz="2000" b="0" i="1" u="none" dirty="0" err="1" smtClean="0"/>
                <a:t>nin</a:t>
              </a:r>
              <a:r>
                <a:rPr lang="tr-TR" sz="2000" b="0" i="1" u="none" dirty="0" smtClean="0"/>
                <a:t> </a:t>
              </a:r>
              <a:r>
                <a:rPr lang="tr-TR" sz="2000" b="1" i="1" u="none" dirty="0" smtClean="0"/>
                <a:t>birleşimi</a:t>
              </a:r>
              <a:r>
                <a:rPr lang="en-US" sz="2000" dirty="0" smtClean="0"/>
                <a:t> </a:t>
              </a:r>
              <a:r>
                <a:rPr lang="en-US" sz="2000" dirty="0" err="1" smtClean="0"/>
                <a:t>köşe</a:t>
              </a:r>
              <a:r>
                <a:rPr lang="en-US" sz="2000" dirty="0" smtClean="0"/>
                <a:t> </a:t>
              </a:r>
              <a:r>
                <a:rPr lang="en-US" sz="2000" dirty="0" err="1" smtClean="0"/>
                <a:t>kümesi</a:t>
              </a:r>
              <a:r>
                <a:rPr lang="en-US" sz="2000" dirty="0" smtClean="0"/>
                <a:t> </a:t>
              </a:r>
              <a:r>
                <a:rPr lang="tr-TR" sz="2000" b="0" i="1" u="none" dirty="0" smtClean="0"/>
                <a:t>V</a:t>
              </a:r>
              <a:r>
                <a:rPr lang="tr-TR" sz="2000" b="0" i="1" u="none" baseline="-25000" dirty="0" smtClean="0"/>
                <a:t>1</a:t>
              </a:r>
              <a:r>
                <a:rPr lang="tr-TR" sz="2000" dirty="0" smtClean="0"/>
                <a:t> </a:t>
              </a:r>
              <a:r>
                <a:rPr lang="tr-TR" sz="2000" i="0" smtClean="0">
                  <a:latin typeface="Cambria Math" panose="02040503050406030204" pitchFamily="18" charset="0"/>
                  <a:ea typeface="Cambria Math" panose="02040503050406030204" pitchFamily="18" charset="0"/>
                </a:rPr>
                <a:t>∪</a:t>
              </a:r>
              <a:r>
                <a:rPr lang="en-US" sz="2000" dirty="0" smtClean="0"/>
                <a:t> </a:t>
              </a:r>
              <a:r>
                <a:rPr lang="tr-TR" sz="2000" b="0" i="1" u="none" dirty="0" smtClean="0"/>
                <a:t>V</a:t>
              </a:r>
              <a:r>
                <a:rPr lang="tr-TR" sz="2000" b="0" i="1" u="none" baseline="-25000" dirty="0" smtClean="0"/>
                <a:t>2</a:t>
              </a:r>
              <a:r>
                <a:rPr lang="en-US" sz="2000" dirty="0" smtClean="0"/>
                <a:t> </a:t>
              </a:r>
              <a:r>
                <a:rPr lang="en-US" sz="2000" dirty="0" err="1" smtClean="0"/>
                <a:t>ve</a:t>
              </a:r>
              <a:r>
                <a:rPr lang="en-US" sz="2000" dirty="0" smtClean="0"/>
                <a:t> </a:t>
              </a:r>
              <a:r>
                <a:rPr lang="en-US" sz="2000" dirty="0" err="1" smtClean="0"/>
                <a:t>kenar</a:t>
              </a:r>
              <a:r>
                <a:rPr lang="en-US" sz="2000" dirty="0" smtClean="0"/>
                <a:t> </a:t>
              </a:r>
              <a:r>
                <a:rPr lang="en-US" sz="2000" dirty="0" err="1" smtClean="0"/>
                <a:t>kümesi</a:t>
              </a:r>
              <a:r>
                <a:rPr lang="en-US" sz="2000" i="0">
                  <a:latin typeface="Cambria Math" panose="02040503050406030204" pitchFamily="18" charset="0"/>
                </a:rPr>
                <a:t>  𝐸</a:t>
              </a:r>
              <a:r>
                <a:rPr lang="tr-TR" sz="2000" i="0">
                  <a:latin typeface="Cambria Math" panose="02040503050406030204" pitchFamily="18" charset="0"/>
                </a:rPr>
                <a:t>_</a:t>
              </a:r>
              <a:r>
                <a:rPr lang="en-US" sz="2000" i="0">
                  <a:latin typeface="Cambria Math" panose="02040503050406030204" pitchFamily="18" charset="0"/>
                </a:rPr>
                <a:t>1  </a:t>
              </a:r>
              <a:r>
                <a:rPr lang="en-US" sz="2000" i="0" smtClean="0">
                  <a:latin typeface="Cambria Math" panose="02040503050406030204" pitchFamily="18" charset="0"/>
                  <a:ea typeface="Cambria Math" panose="02040503050406030204" pitchFamily="18" charset="0"/>
                </a:rPr>
                <a:t>∪</a:t>
              </a:r>
              <a:r>
                <a:rPr lang="en-US" sz="2000" i="0" baseline="-25000">
                  <a:latin typeface="Cambria Math" panose="02040503050406030204" pitchFamily="18" charset="0"/>
                </a:rPr>
                <a:t> </a:t>
              </a:r>
              <a:r>
                <a:rPr lang="en-US" sz="2000" i="0">
                  <a:latin typeface="Cambria Math" panose="02040503050406030204" pitchFamily="18" charset="0"/>
                </a:rPr>
                <a:t>𝐸</a:t>
              </a:r>
              <a:r>
                <a:rPr lang="tr-TR" sz="2000" i="0">
                  <a:latin typeface="Cambria Math" panose="02040503050406030204" pitchFamily="18" charset="0"/>
                </a:rPr>
                <a:t>_</a:t>
              </a:r>
              <a:r>
                <a:rPr lang="en-US" sz="2000" i="0">
                  <a:latin typeface="Cambria Math" panose="02040503050406030204" pitchFamily="18" charset="0"/>
                </a:rPr>
                <a:t>2</a:t>
              </a:r>
              <a:r>
                <a:rPr lang="en-US" sz="2000" dirty="0"/>
                <a:t>  </a:t>
              </a:r>
              <a:r>
                <a:rPr lang="en-US" sz="2000" dirty="0" err="1"/>
                <a:t>olan</a:t>
              </a:r>
              <a:r>
                <a:rPr lang="en-US" sz="2000" dirty="0"/>
                <a:t> </a:t>
              </a:r>
              <a:r>
                <a:rPr lang="en-US" sz="2000" dirty="0" err="1"/>
                <a:t>basit</a:t>
              </a:r>
              <a:r>
                <a:rPr lang="en-US" sz="2000" dirty="0"/>
                <a:t> </a:t>
              </a:r>
              <a:r>
                <a:rPr lang="en-US" sz="2000" dirty="0" err="1"/>
                <a:t>çizgedir</a:t>
              </a:r>
              <a:r>
                <a:rPr lang="en-US" sz="2000" dirty="0"/>
                <a:t>. G</a:t>
              </a:r>
              <a:r>
                <a:rPr lang="en-US" sz="2000" baseline="-25000" dirty="0"/>
                <a:t>1</a:t>
              </a:r>
              <a:r>
                <a:rPr lang="en-US" sz="2000" dirty="0"/>
                <a:t> </a:t>
              </a:r>
              <a:r>
                <a:rPr lang="en-US" sz="2000" dirty="0" err="1"/>
                <a:t>ve</a:t>
              </a:r>
              <a:r>
                <a:rPr lang="en-US" sz="2000" dirty="0"/>
                <a:t> G</a:t>
              </a:r>
              <a:r>
                <a:rPr lang="en-US" sz="2000" baseline="-25000" dirty="0"/>
                <a:t>2</a:t>
              </a:r>
              <a:r>
                <a:rPr lang="en-US" sz="2000" dirty="0"/>
                <a:t>’nin </a:t>
              </a:r>
              <a:r>
                <a:rPr lang="en-US" sz="2000" dirty="0" err="1"/>
                <a:t>birleşimi</a:t>
              </a:r>
              <a:r>
                <a:rPr lang="en-US" sz="2000" dirty="0"/>
                <a:t> G</a:t>
              </a:r>
              <a:r>
                <a:rPr lang="en-US" sz="2000" baseline="-25000" dirty="0"/>
                <a:t>1</a:t>
              </a:r>
              <a:r>
                <a:rPr lang="en-US" sz="2000" dirty="0"/>
                <a:t> </a:t>
              </a:r>
              <a:r>
                <a:rPr lang="en-US" sz="2000" i="0" smtClean="0">
                  <a:latin typeface="Cambria Math" panose="02040503050406030204" pitchFamily="18" charset="0"/>
                  <a:ea typeface="Cambria Math" panose="02040503050406030204" pitchFamily="18" charset="0"/>
                </a:rPr>
                <a:t>∪</a:t>
              </a:r>
              <a:r>
                <a:rPr lang="en-US" sz="2000" dirty="0" smtClean="0"/>
                <a:t> </a:t>
              </a:r>
              <a:r>
                <a:rPr lang="en-US" sz="2000" dirty="0"/>
                <a:t>G</a:t>
              </a:r>
              <a:r>
                <a:rPr lang="en-US" sz="2000" baseline="-25000" dirty="0"/>
                <a:t>2</a:t>
              </a:r>
              <a:r>
                <a:rPr lang="en-US" sz="2000" dirty="0"/>
                <a:t> </a:t>
              </a:r>
              <a:r>
                <a:rPr lang="en-US" sz="2000" dirty="0" err="1"/>
                <a:t>ile</a:t>
              </a:r>
              <a:r>
                <a:rPr lang="en-US" sz="2000" dirty="0"/>
                <a:t> </a:t>
              </a:r>
              <a:r>
                <a:rPr lang="en-US" sz="2000" dirty="0" err="1"/>
                <a:t>gösterilir</a:t>
              </a:r>
              <a:r>
                <a:rPr lang="en-US" sz="2000" dirty="0"/>
                <a:t>.</a:t>
              </a:r>
              <a:endParaRPr lang="tr-TR" sz="2000" dirty="0"/>
            </a:p>
          </dgm:t>
        </dgm:pt>
      </mc:Fallback>
    </mc:AlternateContent>
    <dgm:pt modelId="{B93474F0-6B58-46BE-9BD4-89679E61E1E5}" type="parTrans" cxnId="{63DBA485-1B85-4747-B0CE-2AE1DAC08909}">
      <dgm:prSet/>
      <dgm:spPr/>
      <dgm:t>
        <a:bodyPr/>
        <a:lstStyle/>
        <a:p>
          <a:endParaRPr lang="tr-TR"/>
        </a:p>
      </dgm:t>
    </dgm:pt>
    <dgm:pt modelId="{216B9D57-2F10-4054-A90C-33FA5F387386}" type="sibTrans" cxnId="{63DBA485-1B85-4747-B0CE-2AE1DAC08909}">
      <dgm:prSet/>
      <dgm:spPr/>
      <dgm:t>
        <a:bodyPr/>
        <a:lstStyle/>
        <a:p>
          <a:endParaRPr lang="tr-TR"/>
        </a:p>
      </dgm:t>
    </dgm:pt>
    <dgm:pt modelId="{B491BA99-F6D4-40A1-9AE9-B77C355A9286}" type="pres">
      <dgm:prSet presAssocID="{916079E6-B231-487F-96E9-174D94DC658E}" presName="theList" presStyleCnt="0">
        <dgm:presLayoutVars>
          <dgm:dir/>
          <dgm:animLvl val="lvl"/>
          <dgm:resizeHandles val="exact"/>
        </dgm:presLayoutVars>
      </dgm:prSet>
      <dgm:spPr/>
      <dgm:t>
        <a:bodyPr/>
        <a:lstStyle/>
        <a:p>
          <a:endParaRPr lang="tr-TR"/>
        </a:p>
      </dgm:t>
    </dgm:pt>
    <dgm:pt modelId="{719F0E97-A816-46EC-92EF-53E13751C992}" type="pres">
      <dgm:prSet presAssocID="{1624AB9C-F513-4648-B17C-D8C7FCD4A09B}" presName="compNode" presStyleCnt="0"/>
      <dgm:spPr/>
    </dgm:pt>
    <dgm:pt modelId="{10D1454E-704A-4DED-B969-016D893632B5}" type="pres">
      <dgm:prSet presAssocID="{1624AB9C-F513-4648-B17C-D8C7FCD4A09B}" presName="noGeometry" presStyleCnt="0"/>
      <dgm:spPr/>
    </dgm:pt>
    <dgm:pt modelId="{C884D20F-7F71-4247-822A-817582731B76}" type="pres">
      <dgm:prSet presAssocID="{1624AB9C-F513-4648-B17C-D8C7FCD4A09B}" presName="childTextVisible" presStyleLbl="bgAccFollowNode1" presStyleIdx="0" presStyleCnt="1" custScaleY="107284">
        <dgm:presLayoutVars>
          <dgm:bulletEnabled val="1"/>
        </dgm:presLayoutVars>
      </dgm:prSet>
      <dgm:spPr/>
      <dgm:t>
        <a:bodyPr/>
        <a:lstStyle/>
        <a:p>
          <a:endParaRPr lang="tr-TR"/>
        </a:p>
      </dgm:t>
    </dgm:pt>
    <dgm:pt modelId="{2AAD359B-97A9-48F6-8D07-EDA56E207B48}" type="pres">
      <dgm:prSet presAssocID="{1624AB9C-F513-4648-B17C-D8C7FCD4A09B}" presName="childTextHidden" presStyleLbl="bgAccFollowNode1" presStyleIdx="0" presStyleCnt="1"/>
      <dgm:spPr/>
      <dgm:t>
        <a:bodyPr/>
        <a:lstStyle/>
        <a:p>
          <a:endParaRPr lang="tr-TR"/>
        </a:p>
      </dgm:t>
    </dgm:pt>
    <dgm:pt modelId="{20DEA549-83EF-42B4-BBD4-8A89D8F6745E}" type="pres">
      <dgm:prSet presAssocID="{1624AB9C-F513-4648-B17C-D8C7FCD4A09B}" presName="parentText" presStyleLbl="node1" presStyleIdx="0" presStyleCnt="1">
        <dgm:presLayoutVars>
          <dgm:chMax val="1"/>
          <dgm:bulletEnabled val="1"/>
        </dgm:presLayoutVars>
      </dgm:prSet>
      <dgm:spPr/>
      <dgm:t>
        <a:bodyPr/>
        <a:lstStyle/>
        <a:p>
          <a:endParaRPr lang="tr-TR"/>
        </a:p>
      </dgm:t>
    </dgm:pt>
  </dgm:ptLst>
  <dgm:cxnLst>
    <dgm:cxn modelId="{B150990D-2DC0-4016-92FD-C22C6021E7A1}" type="presOf" srcId="{916079E6-B231-487F-96E9-174D94DC658E}" destId="{B491BA99-F6D4-40A1-9AE9-B77C355A9286}" srcOrd="0" destOrd="0" presId="urn:microsoft.com/office/officeart/2005/8/layout/hProcess6"/>
    <dgm:cxn modelId="{63DBA485-1B85-4747-B0CE-2AE1DAC08909}" srcId="{1624AB9C-F513-4648-B17C-D8C7FCD4A09B}" destId="{E3BD4577-3523-4395-BDD4-C389E9CF8AA1}" srcOrd="0" destOrd="0" parTransId="{B93474F0-6B58-46BE-9BD4-89679E61E1E5}" sibTransId="{216B9D57-2F10-4054-A90C-33FA5F387386}"/>
    <dgm:cxn modelId="{D34641A9-09B2-40A6-BFCA-A6390D5067ED}" srcId="{916079E6-B231-487F-96E9-174D94DC658E}" destId="{1624AB9C-F513-4648-B17C-D8C7FCD4A09B}" srcOrd="0" destOrd="0" parTransId="{112A44E8-94B1-4073-A57C-DFC256F7D185}" sibTransId="{1332A1AB-8BF8-4803-8248-A872B5D330EC}"/>
    <dgm:cxn modelId="{0D31B878-2E91-4A8A-B2EA-9F6C8F1A657D}" type="presOf" srcId="{E3BD4577-3523-4395-BDD4-C389E9CF8AA1}" destId="{C884D20F-7F71-4247-822A-817582731B76}" srcOrd="0" destOrd="0" presId="urn:microsoft.com/office/officeart/2005/8/layout/hProcess6"/>
    <dgm:cxn modelId="{F88CD102-81D3-457E-873E-27D6ADCAC506}" type="presOf" srcId="{1624AB9C-F513-4648-B17C-D8C7FCD4A09B}" destId="{20DEA549-83EF-42B4-BBD4-8A89D8F6745E}" srcOrd="0" destOrd="0" presId="urn:microsoft.com/office/officeart/2005/8/layout/hProcess6"/>
    <dgm:cxn modelId="{D5FB569D-9EE6-4356-8AF0-23FC2EB125A5}" type="presOf" srcId="{E3BD4577-3523-4395-BDD4-C389E9CF8AA1}" destId="{2AAD359B-97A9-48F6-8D07-EDA56E207B48}" srcOrd="1" destOrd="0" presId="urn:microsoft.com/office/officeart/2005/8/layout/hProcess6"/>
    <dgm:cxn modelId="{FF9C4265-6993-448E-A2BA-FAE831473EE9}" type="presParOf" srcId="{B491BA99-F6D4-40A1-9AE9-B77C355A9286}" destId="{719F0E97-A816-46EC-92EF-53E13751C992}" srcOrd="0" destOrd="0" presId="urn:microsoft.com/office/officeart/2005/8/layout/hProcess6"/>
    <dgm:cxn modelId="{4C39C398-8CBF-40E7-AB76-C011BF501F3E}" type="presParOf" srcId="{719F0E97-A816-46EC-92EF-53E13751C992}" destId="{10D1454E-704A-4DED-B969-016D893632B5}" srcOrd="0" destOrd="0" presId="urn:microsoft.com/office/officeart/2005/8/layout/hProcess6"/>
    <dgm:cxn modelId="{95386557-125F-4CFD-9190-1600198FFB07}" type="presParOf" srcId="{719F0E97-A816-46EC-92EF-53E13751C992}" destId="{C884D20F-7F71-4247-822A-817582731B76}" srcOrd="1" destOrd="0" presId="urn:microsoft.com/office/officeart/2005/8/layout/hProcess6"/>
    <dgm:cxn modelId="{B961C90F-AE72-4303-9BC5-876299938984}" type="presParOf" srcId="{719F0E97-A816-46EC-92EF-53E13751C992}" destId="{2AAD359B-97A9-48F6-8D07-EDA56E207B48}" srcOrd="2" destOrd="0" presId="urn:microsoft.com/office/officeart/2005/8/layout/hProcess6"/>
    <dgm:cxn modelId="{5F5E73FA-94B2-4E9E-BD28-54376F39E5ED}" type="presParOf" srcId="{719F0E97-A816-46EC-92EF-53E13751C992}" destId="{20DEA549-83EF-42B4-BBD4-8A89D8F6745E}"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6079E6-B231-487F-96E9-174D94DC658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1624AB9C-F513-4648-B17C-D8C7FCD4A09B}">
      <dgm:prSet phldrT="[Metin]" custT="1"/>
      <dgm:spPr/>
      <dgm:t>
        <a:bodyPr/>
        <a:lstStyle/>
        <a:p>
          <a:r>
            <a:rPr lang="tr-TR" sz="5400" dirty="0" smtClean="0"/>
            <a:t>Tanım-9</a:t>
          </a:r>
          <a:endParaRPr lang="tr-TR" sz="5400" dirty="0"/>
        </a:p>
      </dgm:t>
    </dgm:pt>
    <dgm:pt modelId="{112A44E8-94B1-4073-A57C-DFC256F7D185}" type="parTrans" cxnId="{D34641A9-09B2-40A6-BFCA-A6390D5067ED}">
      <dgm:prSet/>
      <dgm:spPr/>
      <dgm:t>
        <a:bodyPr/>
        <a:lstStyle/>
        <a:p>
          <a:endParaRPr lang="tr-TR"/>
        </a:p>
      </dgm:t>
    </dgm:pt>
    <dgm:pt modelId="{1332A1AB-8BF8-4803-8248-A872B5D330EC}" type="sibTrans" cxnId="{D34641A9-09B2-40A6-BFCA-A6390D5067ED}">
      <dgm:prSet/>
      <dgm:spPr/>
      <dgm:t>
        <a:bodyPr/>
        <a:lstStyle/>
        <a:p>
          <a:endParaRPr lang="tr-TR"/>
        </a:p>
      </dgm:t>
    </dgm:pt>
    <dgm:pt modelId="{E3BD4577-3523-4395-BDD4-C389E9CF8AA1}">
      <dgm:prSet phldrT="[Metin]" custT="1"/>
      <dgm:spPr>
        <a:blipFill>
          <a:blip xmlns:r="http://schemas.openxmlformats.org/officeDocument/2006/relationships" r:embed="rId1"/>
          <a:stretch>
            <a:fillRect/>
          </a:stretch>
        </a:blipFill>
      </dgm:spPr>
      <dgm:t>
        <a:bodyPr/>
        <a:lstStyle/>
        <a:p>
          <a:r>
            <a:rPr lang="tr-TR">
              <a:noFill/>
            </a:rPr>
            <a:t> </a:t>
          </a:r>
        </a:p>
      </dgm:t>
    </dgm:pt>
    <dgm:pt modelId="{B93474F0-6B58-46BE-9BD4-89679E61E1E5}" type="parTrans" cxnId="{63DBA485-1B85-4747-B0CE-2AE1DAC08909}">
      <dgm:prSet/>
      <dgm:spPr/>
      <dgm:t>
        <a:bodyPr/>
        <a:lstStyle/>
        <a:p>
          <a:endParaRPr lang="tr-TR"/>
        </a:p>
      </dgm:t>
    </dgm:pt>
    <dgm:pt modelId="{216B9D57-2F10-4054-A90C-33FA5F387386}" type="sibTrans" cxnId="{63DBA485-1B85-4747-B0CE-2AE1DAC08909}">
      <dgm:prSet/>
      <dgm:spPr/>
      <dgm:t>
        <a:bodyPr/>
        <a:lstStyle/>
        <a:p>
          <a:endParaRPr lang="tr-TR"/>
        </a:p>
      </dgm:t>
    </dgm:pt>
    <dgm:pt modelId="{B491BA99-F6D4-40A1-9AE9-B77C355A9286}" type="pres">
      <dgm:prSet presAssocID="{916079E6-B231-487F-96E9-174D94DC658E}" presName="theList" presStyleCnt="0">
        <dgm:presLayoutVars>
          <dgm:dir/>
          <dgm:animLvl val="lvl"/>
          <dgm:resizeHandles val="exact"/>
        </dgm:presLayoutVars>
      </dgm:prSet>
      <dgm:spPr/>
      <dgm:t>
        <a:bodyPr/>
        <a:lstStyle/>
        <a:p>
          <a:endParaRPr lang="tr-TR"/>
        </a:p>
      </dgm:t>
    </dgm:pt>
    <dgm:pt modelId="{719F0E97-A816-46EC-92EF-53E13751C992}" type="pres">
      <dgm:prSet presAssocID="{1624AB9C-F513-4648-B17C-D8C7FCD4A09B}" presName="compNode" presStyleCnt="0"/>
      <dgm:spPr/>
    </dgm:pt>
    <dgm:pt modelId="{10D1454E-704A-4DED-B969-016D893632B5}" type="pres">
      <dgm:prSet presAssocID="{1624AB9C-F513-4648-B17C-D8C7FCD4A09B}" presName="noGeometry" presStyleCnt="0"/>
      <dgm:spPr/>
    </dgm:pt>
    <dgm:pt modelId="{C884D20F-7F71-4247-822A-817582731B76}" type="pres">
      <dgm:prSet presAssocID="{1624AB9C-F513-4648-B17C-D8C7FCD4A09B}" presName="childTextVisible" presStyleLbl="bgAccFollowNode1" presStyleIdx="0" presStyleCnt="1" custScaleY="107284">
        <dgm:presLayoutVars>
          <dgm:bulletEnabled val="1"/>
        </dgm:presLayoutVars>
      </dgm:prSet>
      <dgm:spPr/>
      <dgm:t>
        <a:bodyPr/>
        <a:lstStyle/>
        <a:p>
          <a:endParaRPr lang="tr-TR"/>
        </a:p>
      </dgm:t>
    </dgm:pt>
    <dgm:pt modelId="{2AAD359B-97A9-48F6-8D07-EDA56E207B48}" type="pres">
      <dgm:prSet presAssocID="{1624AB9C-F513-4648-B17C-D8C7FCD4A09B}" presName="childTextHidden" presStyleLbl="bgAccFollowNode1" presStyleIdx="0" presStyleCnt="1"/>
      <dgm:spPr/>
      <dgm:t>
        <a:bodyPr/>
        <a:lstStyle/>
        <a:p>
          <a:endParaRPr lang="tr-TR"/>
        </a:p>
      </dgm:t>
    </dgm:pt>
    <dgm:pt modelId="{20DEA549-83EF-42B4-BBD4-8A89D8F6745E}" type="pres">
      <dgm:prSet presAssocID="{1624AB9C-F513-4648-B17C-D8C7FCD4A09B}" presName="parentText" presStyleLbl="node1" presStyleIdx="0" presStyleCnt="1">
        <dgm:presLayoutVars>
          <dgm:chMax val="1"/>
          <dgm:bulletEnabled val="1"/>
        </dgm:presLayoutVars>
      </dgm:prSet>
      <dgm:spPr/>
      <dgm:t>
        <a:bodyPr/>
        <a:lstStyle/>
        <a:p>
          <a:endParaRPr lang="tr-TR"/>
        </a:p>
      </dgm:t>
    </dgm:pt>
  </dgm:ptLst>
  <dgm:cxnLst>
    <dgm:cxn modelId="{B150990D-2DC0-4016-92FD-C22C6021E7A1}" type="presOf" srcId="{916079E6-B231-487F-96E9-174D94DC658E}" destId="{B491BA99-F6D4-40A1-9AE9-B77C355A9286}" srcOrd="0" destOrd="0" presId="urn:microsoft.com/office/officeart/2005/8/layout/hProcess6"/>
    <dgm:cxn modelId="{63DBA485-1B85-4747-B0CE-2AE1DAC08909}" srcId="{1624AB9C-F513-4648-B17C-D8C7FCD4A09B}" destId="{E3BD4577-3523-4395-BDD4-C389E9CF8AA1}" srcOrd="0" destOrd="0" parTransId="{B93474F0-6B58-46BE-9BD4-89679E61E1E5}" sibTransId="{216B9D57-2F10-4054-A90C-33FA5F387386}"/>
    <dgm:cxn modelId="{D34641A9-09B2-40A6-BFCA-A6390D5067ED}" srcId="{916079E6-B231-487F-96E9-174D94DC658E}" destId="{1624AB9C-F513-4648-B17C-D8C7FCD4A09B}" srcOrd="0" destOrd="0" parTransId="{112A44E8-94B1-4073-A57C-DFC256F7D185}" sibTransId="{1332A1AB-8BF8-4803-8248-A872B5D330EC}"/>
    <dgm:cxn modelId="{0D31B878-2E91-4A8A-B2EA-9F6C8F1A657D}" type="presOf" srcId="{E3BD4577-3523-4395-BDD4-C389E9CF8AA1}" destId="{C884D20F-7F71-4247-822A-817582731B76}" srcOrd="0" destOrd="0" presId="urn:microsoft.com/office/officeart/2005/8/layout/hProcess6"/>
    <dgm:cxn modelId="{F88CD102-81D3-457E-873E-27D6ADCAC506}" type="presOf" srcId="{1624AB9C-F513-4648-B17C-D8C7FCD4A09B}" destId="{20DEA549-83EF-42B4-BBD4-8A89D8F6745E}" srcOrd="0" destOrd="0" presId="urn:microsoft.com/office/officeart/2005/8/layout/hProcess6"/>
    <dgm:cxn modelId="{D5FB569D-9EE6-4356-8AF0-23FC2EB125A5}" type="presOf" srcId="{E3BD4577-3523-4395-BDD4-C389E9CF8AA1}" destId="{2AAD359B-97A9-48F6-8D07-EDA56E207B48}" srcOrd="1" destOrd="0" presId="urn:microsoft.com/office/officeart/2005/8/layout/hProcess6"/>
    <dgm:cxn modelId="{FF9C4265-6993-448E-A2BA-FAE831473EE9}" type="presParOf" srcId="{B491BA99-F6D4-40A1-9AE9-B77C355A9286}" destId="{719F0E97-A816-46EC-92EF-53E13751C992}" srcOrd="0" destOrd="0" presId="urn:microsoft.com/office/officeart/2005/8/layout/hProcess6"/>
    <dgm:cxn modelId="{4C39C398-8CBF-40E7-AB76-C011BF501F3E}" type="presParOf" srcId="{719F0E97-A816-46EC-92EF-53E13751C992}" destId="{10D1454E-704A-4DED-B969-016D893632B5}" srcOrd="0" destOrd="0" presId="urn:microsoft.com/office/officeart/2005/8/layout/hProcess6"/>
    <dgm:cxn modelId="{95386557-125F-4CFD-9190-1600198FFB07}" type="presParOf" srcId="{719F0E97-A816-46EC-92EF-53E13751C992}" destId="{C884D20F-7F71-4247-822A-817582731B76}" srcOrd="1" destOrd="0" presId="urn:microsoft.com/office/officeart/2005/8/layout/hProcess6"/>
    <dgm:cxn modelId="{B961C90F-AE72-4303-9BC5-876299938984}" type="presParOf" srcId="{719F0E97-A816-46EC-92EF-53E13751C992}" destId="{2AAD359B-97A9-48F6-8D07-EDA56E207B48}" srcOrd="2" destOrd="0" presId="urn:microsoft.com/office/officeart/2005/8/layout/hProcess6"/>
    <dgm:cxn modelId="{5F5E73FA-94B2-4E9E-BD28-54376F39E5ED}" type="presParOf" srcId="{719F0E97-A816-46EC-92EF-53E13751C992}" destId="{20DEA549-83EF-42B4-BBD4-8A89D8F6745E}"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E770C24-FE0A-4A32-AC9F-094F820BEE6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F0C9F839-DAA0-4DB2-AB31-584951F33950}">
      <dgm:prSet phldrT="[Metin]" custT="1"/>
      <dgm:spPr/>
      <dgm:t>
        <a:bodyPr/>
        <a:lstStyle/>
        <a:p>
          <a:r>
            <a:rPr lang="tr-TR" sz="4000" dirty="0" smtClean="0"/>
            <a:t>Tanım-9</a:t>
          </a:r>
          <a:endParaRPr lang="tr-TR" sz="4000" dirty="0"/>
        </a:p>
      </dgm:t>
    </dgm:pt>
    <dgm:pt modelId="{348EBF10-9F2E-4936-815E-0343B3264930}" type="parTrans" cxnId="{0D1D427B-46EB-4CF1-8439-928EBCDA8788}">
      <dgm:prSet/>
      <dgm:spPr/>
      <dgm:t>
        <a:bodyPr/>
        <a:lstStyle/>
        <a:p>
          <a:endParaRPr lang="tr-TR"/>
        </a:p>
      </dgm:t>
    </dgm:pt>
    <dgm:pt modelId="{42C558BB-5A20-4BD8-ABA8-307296E7BA1B}" type="sibTrans" cxnId="{0D1D427B-46EB-4CF1-8439-928EBCDA8788}">
      <dgm:prSet/>
      <dgm:spPr/>
      <dgm:t>
        <a:bodyPr/>
        <a:lstStyle/>
        <a:p>
          <a:endParaRPr lang="tr-TR"/>
        </a:p>
      </dgm:t>
    </dgm:pt>
    <dgm:pt modelId="{F21BA8C1-22D0-42AE-A123-14ACC2438008}">
      <dgm:prSet phldrT="[Metin]"/>
      <dgm:spPr/>
      <dgm:t>
        <a:bodyPr/>
        <a:lstStyle/>
        <a:p>
          <a:pPr algn="just"/>
          <a:r>
            <a:rPr lang="tr-TR" dirty="0" smtClean="0"/>
            <a:t>V</a:t>
          </a:r>
          <a:r>
            <a:rPr lang="tr-TR" baseline="-25000" dirty="0" smtClean="0"/>
            <a:t>1</a:t>
          </a:r>
          <a:r>
            <a:rPr lang="tr-TR" dirty="0" smtClean="0"/>
            <a:t>’deki tüm </a:t>
          </a:r>
          <a:r>
            <a:rPr lang="tr-TR" i="1" dirty="0" smtClean="0"/>
            <a:t>a</a:t>
          </a:r>
          <a:r>
            <a:rPr lang="tr-TR" dirty="0" smtClean="0"/>
            <a:t> ve </a:t>
          </a:r>
          <a:r>
            <a:rPr lang="tr-TR" i="1" dirty="0" smtClean="0"/>
            <a:t>b’</a:t>
          </a:r>
          <a:r>
            <a:rPr lang="tr-TR" dirty="0" smtClean="0"/>
            <a:t>ler için, sadece ve sadece </a:t>
          </a:r>
          <a:r>
            <a:rPr lang="tr-TR" i="1" dirty="0" smtClean="0"/>
            <a:t>G</a:t>
          </a:r>
          <a:r>
            <a:rPr lang="tr-TR" i="1" baseline="-25000" dirty="0" smtClean="0"/>
            <a:t>2</a:t>
          </a:r>
          <a:r>
            <a:rPr lang="tr-TR" i="1" dirty="0" smtClean="0"/>
            <a:t>’de f(a)</a:t>
          </a:r>
          <a:r>
            <a:rPr lang="tr-TR" dirty="0" smtClean="0"/>
            <a:t> ve </a:t>
          </a:r>
          <a:r>
            <a:rPr lang="tr-TR" i="1" dirty="0" smtClean="0"/>
            <a:t>f(b</a:t>
          </a:r>
          <a:r>
            <a:rPr lang="tr-TR" dirty="0" smtClean="0"/>
            <a:t>) komşu ise </a:t>
          </a:r>
          <a:r>
            <a:rPr lang="tr-TR" i="1" dirty="0" smtClean="0"/>
            <a:t>a</a:t>
          </a:r>
          <a:r>
            <a:rPr lang="tr-TR" dirty="0" smtClean="0"/>
            <a:t> ve b</a:t>
          </a:r>
          <a:r>
            <a:rPr lang="tr-TR" i="1" dirty="0" smtClean="0"/>
            <a:t>’</a:t>
          </a:r>
          <a:r>
            <a:rPr lang="tr-TR" dirty="0" smtClean="0"/>
            <a:t>nin G</a:t>
          </a:r>
          <a:r>
            <a:rPr lang="tr-TR" baseline="-25000" dirty="0" smtClean="0"/>
            <a:t>1</a:t>
          </a:r>
          <a:r>
            <a:rPr lang="tr-TR" dirty="0" smtClean="0"/>
            <a:t>’de komşu olduğu özelliği ile eğer V</a:t>
          </a:r>
          <a:r>
            <a:rPr lang="tr-TR" baseline="-25000" dirty="0" smtClean="0"/>
            <a:t>1</a:t>
          </a:r>
          <a:r>
            <a:rPr lang="tr-TR" dirty="0" smtClean="0"/>
            <a:t>’den V</a:t>
          </a:r>
          <a:r>
            <a:rPr lang="tr-TR" baseline="-25000" dirty="0" smtClean="0"/>
            <a:t>2</a:t>
          </a:r>
          <a:r>
            <a:rPr lang="tr-TR" dirty="0" smtClean="0"/>
            <a:t>’ye bire bir ve örten bir f fonksiyonu varsa, basit </a:t>
          </a:r>
          <a:r>
            <a:rPr lang="tr-TR" i="1" dirty="0" smtClean="0"/>
            <a:t>G</a:t>
          </a:r>
          <a:r>
            <a:rPr lang="tr-TR" baseline="-25000" dirty="0" smtClean="0"/>
            <a:t>1</a:t>
          </a:r>
          <a:r>
            <a:rPr lang="tr-TR" dirty="0" smtClean="0"/>
            <a:t> = (V</a:t>
          </a:r>
          <a:r>
            <a:rPr lang="tr-TR" baseline="-25000" dirty="0" smtClean="0"/>
            <a:t>1</a:t>
          </a:r>
          <a:r>
            <a:rPr lang="tr-TR" dirty="0" smtClean="0"/>
            <a:t>, E</a:t>
          </a:r>
          <a:r>
            <a:rPr lang="tr-TR" baseline="-25000" dirty="0" smtClean="0"/>
            <a:t>1</a:t>
          </a:r>
          <a:r>
            <a:rPr lang="tr-TR" dirty="0" smtClean="0"/>
            <a:t>) ve </a:t>
          </a:r>
          <a:r>
            <a:rPr lang="tr-TR" i="1" dirty="0" smtClean="0"/>
            <a:t>G</a:t>
          </a:r>
          <a:r>
            <a:rPr lang="tr-TR" i="1" baseline="-25000" dirty="0" smtClean="0"/>
            <a:t>2</a:t>
          </a:r>
          <a:r>
            <a:rPr lang="tr-TR" i="1" dirty="0" smtClean="0"/>
            <a:t>=</a:t>
          </a:r>
          <a:r>
            <a:rPr lang="tr-TR" dirty="0" smtClean="0"/>
            <a:t> (V</a:t>
          </a:r>
          <a:r>
            <a:rPr lang="tr-TR" baseline="-25000" dirty="0" smtClean="0"/>
            <a:t>2</a:t>
          </a:r>
          <a:r>
            <a:rPr lang="tr-TR" dirty="0" smtClean="0"/>
            <a:t>, E</a:t>
          </a:r>
          <a:r>
            <a:rPr lang="tr-TR" baseline="-25000" dirty="0" smtClean="0"/>
            <a:t>2</a:t>
          </a:r>
          <a:r>
            <a:rPr lang="tr-TR" dirty="0" smtClean="0"/>
            <a:t>) </a:t>
          </a:r>
          <a:r>
            <a:rPr lang="tr-TR" b="1" dirty="0" smtClean="0"/>
            <a:t>çizgeleri </a:t>
          </a:r>
          <a:r>
            <a:rPr lang="tr-TR" b="1" i="1" dirty="0" err="1" smtClean="0"/>
            <a:t>eşyapılıdır</a:t>
          </a:r>
          <a:r>
            <a:rPr lang="tr-TR" b="1" i="1" dirty="0" smtClean="0"/>
            <a:t>.</a:t>
          </a:r>
          <a:endParaRPr lang="tr-TR" b="1" dirty="0"/>
        </a:p>
      </dgm:t>
    </dgm:pt>
    <dgm:pt modelId="{6357D625-B5FB-4949-9A38-7B0FD1620C53}" type="parTrans" cxnId="{EA5E15FC-7352-463B-B72A-F95BF90FB151}">
      <dgm:prSet/>
      <dgm:spPr/>
      <dgm:t>
        <a:bodyPr/>
        <a:lstStyle/>
        <a:p>
          <a:endParaRPr lang="tr-TR"/>
        </a:p>
      </dgm:t>
    </dgm:pt>
    <dgm:pt modelId="{A84864FC-4923-4C17-A9B9-77211D583D6B}" type="sibTrans" cxnId="{EA5E15FC-7352-463B-B72A-F95BF90FB151}">
      <dgm:prSet/>
      <dgm:spPr/>
      <dgm:t>
        <a:bodyPr/>
        <a:lstStyle/>
        <a:p>
          <a:endParaRPr lang="tr-TR"/>
        </a:p>
      </dgm:t>
    </dgm:pt>
    <dgm:pt modelId="{E55D0374-08F8-4043-9056-1860BB6E1148}">
      <dgm:prSet phldrT="[Metin]"/>
      <dgm:spPr/>
      <dgm:t>
        <a:bodyPr/>
        <a:lstStyle/>
        <a:p>
          <a:pPr algn="just"/>
          <a:r>
            <a:rPr lang="tr-TR" dirty="0" smtClean="0"/>
            <a:t>Başka bir deyişle, iki basit çizge </a:t>
          </a:r>
          <a:r>
            <a:rPr lang="tr-TR" dirty="0" err="1" smtClean="0"/>
            <a:t>eşyapılı</a:t>
          </a:r>
          <a:r>
            <a:rPr lang="tr-TR" dirty="0" smtClean="0"/>
            <a:t> olduğunda, iki çizgenin komşuluk ilişkilerini koruyan köşeleri arasında bire bir uygunluk vardır. Basit çizgelerin </a:t>
          </a:r>
          <a:r>
            <a:rPr lang="tr-TR" dirty="0" err="1" smtClean="0"/>
            <a:t>eşyapılılığı</a:t>
          </a:r>
          <a:r>
            <a:rPr lang="tr-TR" dirty="0" smtClean="0"/>
            <a:t> denklik ilişkisidir. </a:t>
          </a:r>
          <a:endParaRPr lang="tr-TR" dirty="0"/>
        </a:p>
      </dgm:t>
    </dgm:pt>
    <dgm:pt modelId="{F706B3E8-0ED3-4D96-BD57-F28C01ED3A93}" type="parTrans" cxnId="{4505BFA9-9646-44E1-92AF-AC15492FB998}">
      <dgm:prSet/>
      <dgm:spPr/>
    </dgm:pt>
    <dgm:pt modelId="{A1670123-B3B6-47BE-BB10-42E76436D0C8}" type="sibTrans" cxnId="{4505BFA9-9646-44E1-92AF-AC15492FB998}">
      <dgm:prSet/>
      <dgm:spPr/>
    </dgm:pt>
    <dgm:pt modelId="{7B2CD352-D38E-4DA7-B430-689E2B304641}" type="pres">
      <dgm:prSet presAssocID="{4E770C24-FE0A-4A32-AC9F-094F820BEE66}" presName="theList" presStyleCnt="0">
        <dgm:presLayoutVars>
          <dgm:dir/>
          <dgm:animLvl val="lvl"/>
          <dgm:resizeHandles val="exact"/>
        </dgm:presLayoutVars>
      </dgm:prSet>
      <dgm:spPr/>
      <dgm:t>
        <a:bodyPr/>
        <a:lstStyle/>
        <a:p>
          <a:endParaRPr lang="tr-TR"/>
        </a:p>
      </dgm:t>
    </dgm:pt>
    <dgm:pt modelId="{6B475A0E-6A6E-4066-B870-DF3408AAA9F5}" type="pres">
      <dgm:prSet presAssocID="{F0C9F839-DAA0-4DB2-AB31-584951F33950}" presName="compNode" presStyleCnt="0"/>
      <dgm:spPr/>
    </dgm:pt>
    <dgm:pt modelId="{B1B80519-6EC3-4775-8681-4E5EBAC7E8D6}" type="pres">
      <dgm:prSet presAssocID="{F0C9F839-DAA0-4DB2-AB31-584951F33950}" presName="noGeometry" presStyleCnt="0"/>
      <dgm:spPr/>
    </dgm:pt>
    <dgm:pt modelId="{F747BCCC-9D20-4AF0-816C-7FCBC8BBCFAB}" type="pres">
      <dgm:prSet presAssocID="{F0C9F839-DAA0-4DB2-AB31-584951F33950}" presName="childTextVisible" presStyleLbl="bgAccFollowNode1" presStyleIdx="0" presStyleCnt="1">
        <dgm:presLayoutVars>
          <dgm:bulletEnabled val="1"/>
        </dgm:presLayoutVars>
      </dgm:prSet>
      <dgm:spPr/>
      <dgm:t>
        <a:bodyPr/>
        <a:lstStyle/>
        <a:p>
          <a:endParaRPr lang="tr-TR"/>
        </a:p>
      </dgm:t>
    </dgm:pt>
    <dgm:pt modelId="{83CC58AC-8E04-4749-BBD0-466F1E6EC334}" type="pres">
      <dgm:prSet presAssocID="{F0C9F839-DAA0-4DB2-AB31-584951F33950}" presName="childTextHidden" presStyleLbl="bgAccFollowNode1" presStyleIdx="0" presStyleCnt="1"/>
      <dgm:spPr/>
      <dgm:t>
        <a:bodyPr/>
        <a:lstStyle/>
        <a:p>
          <a:endParaRPr lang="tr-TR"/>
        </a:p>
      </dgm:t>
    </dgm:pt>
    <dgm:pt modelId="{2101EEE4-0431-4B9F-895F-7D69B095D94E}" type="pres">
      <dgm:prSet presAssocID="{F0C9F839-DAA0-4DB2-AB31-584951F33950}" presName="parentText" presStyleLbl="node1" presStyleIdx="0" presStyleCnt="1">
        <dgm:presLayoutVars>
          <dgm:chMax val="1"/>
          <dgm:bulletEnabled val="1"/>
        </dgm:presLayoutVars>
      </dgm:prSet>
      <dgm:spPr/>
      <dgm:t>
        <a:bodyPr/>
        <a:lstStyle/>
        <a:p>
          <a:endParaRPr lang="tr-TR"/>
        </a:p>
      </dgm:t>
    </dgm:pt>
  </dgm:ptLst>
  <dgm:cxnLst>
    <dgm:cxn modelId="{B6F2CFE0-BEC2-4197-8397-742FF1DD62C3}" type="presOf" srcId="{F0C9F839-DAA0-4DB2-AB31-584951F33950}" destId="{2101EEE4-0431-4B9F-895F-7D69B095D94E}" srcOrd="0" destOrd="0" presId="urn:microsoft.com/office/officeart/2005/8/layout/hProcess6"/>
    <dgm:cxn modelId="{49A7CC96-74AB-4DA3-A069-3C7A3F0FC101}" type="presOf" srcId="{F21BA8C1-22D0-42AE-A123-14ACC2438008}" destId="{83CC58AC-8E04-4749-BBD0-466F1E6EC334}" srcOrd="1" destOrd="0" presId="urn:microsoft.com/office/officeart/2005/8/layout/hProcess6"/>
    <dgm:cxn modelId="{EA5E15FC-7352-463B-B72A-F95BF90FB151}" srcId="{F0C9F839-DAA0-4DB2-AB31-584951F33950}" destId="{F21BA8C1-22D0-42AE-A123-14ACC2438008}" srcOrd="0" destOrd="0" parTransId="{6357D625-B5FB-4949-9A38-7B0FD1620C53}" sibTransId="{A84864FC-4923-4C17-A9B9-77211D583D6B}"/>
    <dgm:cxn modelId="{7E920947-7A40-4F74-9E76-040F66A54A0D}" type="presOf" srcId="{4E770C24-FE0A-4A32-AC9F-094F820BEE66}" destId="{7B2CD352-D38E-4DA7-B430-689E2B304641}" srcOrd="0" destOrd="0" presId="urn:microsoft.com/office/officeart/2005/8/layout/hProcess6"/>
    <dgm:cxn modelId="{4505BFA9-9646-44E1-92AF-AC15492FB998}" srcId="{F0C9F839-DAA0-4DB2-AB31-584951F33950}" destId="{E55D0374-08F8-4043-9056-1860BB6E1148}" srcOrd="1" destOrd="0" parTransId="{F706B3E8-0ED3-4D96-BD57-F28C01ED3A93}" sibTransId="{A1670123-B3B6-47BE-BB10-42E76436D0C8}"/>
    <dgm:cxn modelId="{01B911A1-8A80-4836-B48A-6646D4228DDC}" type="presOf" srcId="{F21BA8C1-22D0-42AE-A123-14ACC2438008}" destId="{F747BCCC-9D20-4AF0-816C-7FCBC8BBCFAB}" srcOrd="0" destOrd="0" presId="urn:microsoft.com/office/officeart/2005/8/layout/hProcess6"/>
    <dgm:cxn modelId="{BDA45A11-9290-4266-8E56-410DE71D2EC9}" type="presOf" srcId="{E55D0374-08F8-4043-9056-1860BB6E1148}" destId="{83CC58AC-8E04-4749-BBD0-466F1E6EC334}" srcOrd="1" destOrd="1" presId="urn:microsoft.com/office/officeart/2005/8/layout/hProcess6"/>
    <dgm:cxn modelId="{0D1D427B-46EB-4CF1-8439-928EBCDA8788}" srcId="{4E770C24-FE0A-4A32-AC9F-094F820BEE66}" destId="{F0C9F839-DAA0-4DB2-AB31-584951F33950}" srcOrd="0" destOrd="0" parTransId="{348EBF10-9F2E-4936-815E-0343B3264930}" sibTransId="{42C558BB-5A20-4BD8-ABA8-307296E7BA1B}"/>
    <dgm:cxn modelId="{25CE394C-B24F-4BC3-8BB1-2FFBD4E24A80}" type="presOf" srcId="{E55D0374-08F8-4043-9056-1860BB6E1148}" destId="{F747BCCC-9D20-4AF0-816C-7FCBC8BBCFAB}" srcOrd="0" destOrd="1" presId="urn:microsoft.com/office/officeart/2005/8/layout/hProcess6"/>
    <dgm:cxn modelId="{87770D0D-0377-40B0-93EC-179923734680}" type="presParOf" srcId="{7B2CD352-D38E-4DA7-B430-689E2B304641}" destId="{6B475A0E-6A6E-4066-B870-DF3408AAA9F5}" srcOrd="0" destOrd="0" presId="urn:microsoft.com/office/officeart/2005/8/layout/hProcess6"/>
    <dgm:cxn modelId="{6B4DEAE6-8999-4E25-BA73-85C746138119}" type="presParOf" srcId="{6B475A0E-6A6E-4066-B870-DF3408AAA9F5}" destId="{B1B80519-6EC3-4775-8681-4E5EBAC7E8D6}" srcOrd="0" destOrd="0" presId="urn:microsoft.com/office/officeart/2005/8/layout/hProcess6"/>
    <dgm:cxn modelId="{6DDC8D04-02E4-4C8B-9F6B-457DFEBA16EC}" type="presParOf" srcId="{6B475A0E-6A6E-4066-B870-DF3408AAA9F5}" destId="{F747BCCC-9D20-4AF0-816C-7FCBC8BBCFAB}" srcOrd="1" destOrd="0" presId="urn:microsoft.com/office/officeart/2005/8/layout/hProcess6"/>
    <dgm:cxn modelId="{8A3D07F8-EA50-417C-A59B-D49DD361E9EB}" type="presParOf" srcId="{6B475A0E-6A6E-4066-B870-DF3408AAA9F5}" destId="{83CC58AC-8E04-4749-BBD0-466F1E6EC334}" srcOrd="2" destOrd="0" presId="urn:microsoft.com/office/officeart/2005/8/layout/hProcess6"/>
    <dgm:cxn modelId="{6EF2FDEF-0B89-4BCE-9B08-22EEFE63F6BE}" type="presParOf" srcId="{6B475A0E-6A6E-4066-B870-DF3408AAA9F5}" destId="{2101EEE4-0431-4B9F-895F-7D69B095D94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2C136C8-C90F-400E-ABFD-BC08030983D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07C14073-7FE5-4113-BB01-6DB607D2346A}">
      <dgm:prSet phldrT="[Metin]" custT="1"/>
      <dgm:spPr/>
      <dgm:t>
        <a:bodyPr/>
        <a:lstStyle/>
        <a:p>
          <a:r>
            <a:rPr lang="tr-TR" sz="4800" dirty="0" smtClean="0"/>
            <a:t>Tanım-10</a:t>
          </a:r>
          <a:endParaRPr lang="tr-TR" sz="4800" dirty="0"/>
        </a:p>
      </dgm:t>
    </dgm:pt>
    <dgm:pt modelId="{0B72EA9D-0D15-4B00-97F8-CFDCA8CD0DB6}" type="parTrans" cxnId="{833F9F6E-6095-47DD-ACFA-87650C9377E1}">
      <dgm:prSet/>
      <dgm:spPr/>
      <dgm:t>
        <a:bodyPr/>
        <a:lstStyle/>
        <a:p>
          <a:endParaRPr lang="tr-TR"/>
        </a:p>
      </dgm:t>
    </dgm:pt>
    <dgm:pt modelId="{A894A083-F2AE-424C-9E8A-BF0A30E3610B}" type="sibTrans" cxnId="{833F9F6E-6095-47DD-ACFA-87650C9377E1}">
      <dgm:prSet/>
      <dgm:spPr/>
      <dgm:t>
        <a:bodyPr/>
        <a:lstStyle/>
        <a:p>
          <a:endParaRPr lang="tr-TR"/>
        </a:p>
      </dgm:t>
    </dgm:pt>
    <mc:AlternateContent xmlns:mc="http://schemas.openxmlformats.org/markup-compatibility/2006" xmlns:a14="http://schemas.microsoft.com/office/drawing/2010/main">
      <mc:Choice Requires="a14">
        <dgm:pt modelId="{707A41AB-A089-481A-87FF-24A454CAB243}">
          <dgm:prSet phldrT="[Metin]"/>
          <dgm:spPr/>
          <dgm:t>
            <a:bodyPr/>
            <a:lstStyle/>
            <a:p>
              <a:pPr algn="just"/>
              <a:r>
                <a:rPr lang="tr-TR" b="1" dirty="0" smtClean="0"/>
                <a:t>n </a:t>
              </a:r>
              <a:r>
                <a:rPr lang="tr-TR" dirty="0" smtClean="0"/>
                <a:t>negatif olmayan bir tamsayı ve </a:t>
              </a:r>
              <a:r>
                <a:rPr lang="tr-TR" i="1" dirty="0" smtClean="0"/>
                <a:t>G</a:t>
              </a:r>
              <a:r>
                <a:rPr lang="tr-TR" b="1" dirty="0" smtClean="0"/>
                <a:t> </a:t>
              </a:r>
              <a:r>
                <a:rPr lang="tr-TR" dirty="0" smtClean="0"/>
                <a:t>yönsüz bir çizge olsun, </a:t>
              </a:r>
              <a:r>
                <a:rPr lang="tr-TR" i="1" dirty="0" smtClean="0"/>
                <a:t>n uzunluklu bir yol G</a:t>
              </a:r>
              <a:r>
                <a:rPr lang="tr-TR" b="1" dirty="0" smtClean="0"/>
                <a:t> </a:t>
              </a:r>
              <a:r>
                <a:rPr lang="tr-TR" dirty="0" smtClean="0"/>
                <a:t>çizgesinde- ki </a:t>
              </a:r>
              <a:r>
                <a:rPr lang="tr-TR" i="1" dirty="0" smtClean="0"/>
                <a:t>u</a:t>
              </a:r>
              <a:r>
                <a:rPr lang="tr-TR" b="1" dirty="0" smtClean="0"/>
                <a:t> </a:t>
              </a:r>
              <a:r>
                <a:rPr lang="tr-TR" dirty="0" smtClean="0"/>
                <a:t>köşesinden v köşesine </a:t>
              </a:r>
              <a:r>
                <a:rPr lang="tr-TR" i="1" dirty="0" smtClean="0"/>
                <a:t>n</a:t>
              </a:r>
              <a:r>
                <a:rPr lang="tr-TR" b="1" dirty="0" smtClean="0"/>
                <a:t> </a:t>
              </a:r>
              <a:r>
                <a:rPr lang="tr-TR" dirty="0" smtClean="0"/>
                <a:t>tane </a:t>
              </a:r>
              <a:r>
                <a:rPr lang="tr-TR" i="1" dirty="0" smtClean="0"/>
                <a:t>e</a:t>
              </a:r>
              <a:r>
                <a:rPr lang="tr-TR" i="1" baseline="-25000" dirty="0" smtClean="0"/>
                <a:t>1</a:t>
              </a:r>
              <a:r>
                <a:rPr lang="tr-TR" i="1" dirty="0" smtClean="0"/>
                <a:t>, . . , e</a:t>
              </a:r>
              <a:r>
                <a:rPr lang="tr-TR" i="1" baseline="-25000" dirty="0" smtClean="0"/>
                <a:t>n</a:t>
              </a:r>
              <a:r>
                <a:rPr lang="tr-TR" b="1" dirty="0" smtClean="0"/>
                <a:t> </a:t>
              </a:r>
              <a:r>
                <a:rPr lang="tr-TR" dirty="0" smtClean="0"/>
                <a:t>kenarının dizilişidir ki orada köşelerin dizilişi x</a:t>
              </a:r>
              <a:r>
                <a:rPr lang="tr-TR" baseline="-25000" dirty="0" smtClean="0"/>
                <a:t>0</a:t>
              </a:r>
              <a:r>
                <a:rPr lang="tr-TR" dirty="0" smtClean="0"/>
                <a:t> = </a:t>
              </a:r>
              <a:r>
                <a:rPr lang="tr-TR" i="1" dirty="0" smtClean="0"/>
                <a:t>u,</a:t>
              </a:r>
              <a:r>
                <a:rPr lang="tr-TR" dirty="0" smtClean="0"/>
                <a:t>x</a:t>
              </a:r>
              <a:r>
                <a:rPr lang="tr-TR" baseline="-25000" dirty="0" smtClean="0"/>
                <a:t>1</a:t>
              </a:r>
              <a:r>
                <a:rPr lang="tr-TR" dirty="0" smtClean="0"/>
                <a:t>,. . . , </a:t>
              </a:r>
              <a:r>
                <a:rPr lang="tr-TR" i="1" dirty="0" smtClean="0"/>
                <a:t>x</a:t>
              </a:r>
              <a:r>
                <a:rPr lang="tr-TR" i="1" baseline="-25000" dirty="0" smtClean="0"/>
                <a:t>n-1,</a:t>
              </a:r>
              <a:r>
                <a:rPr lang="tr-TR" i="1" dirty="0" smtClean="0"/>
                <a:t> </a:t>
              </a:r>
              <a:r>
                <a:rPr lang="tr-TR" i="1" dirty="0" err="1" smtClean="0"/>
                <a:t>x</a:t>
              </a:r>
              <a:r>
                <a:rPr lang="tr-TR" i="1" baseline="-25000" dirty="0" err="1" smtClean="0"/>
                <a:t>n</a:t>
              </a:r>
              <a:r>
                <a:rPr lang="tr-TR" i="1" dirty="0" smtClean="0"/>
                <a:t> =</a:t>
              </a:r>
              <a:r>
                <a:rPr lang="tr-TR" dirty="0" smtClean="0"/>
                <a:t> v’dir, öyle ki </a:t>
              </a:r>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𝑖</m:t>
                      </m:r>
                    </m:sub>
                  </m:sSub>
                </m:oMath>
              </a14:m>
              <a:r>
                <a:rPr lang="tr-TR" dirty="0" smtClean="0"/>
                <a:t>’</a:t>
              </a:r>
              <a:r>
                <a:rPr lang="tr-TR" dirty="0" err="1" smtClean="0"/>
                <a:t>ler</a:t>
              </a:r>
              <a:r>
                <a:rPr lang="tr-TR" dirty="0" smtClean="0"/>
                <a:t> </a:t>
              </a:r>
              <a:r>
                <a:rPr lang="tr-TR" i="1" dirty="0" smtClean="0"/>
                <a:t>i=</a:t>
              </a:r>
              <a:r>
                <a:rPr lang="tr-TR" dirty="0" smtClean="0"/>
                <a:t>1, …,</a:t>
              </a:r>
              <a:r>
                <a:rPr lang="tr-TR" i="1" dirty="0" smtClean="0"/>
                <a:t>n</a:t>
              </a:r>
              <a:r>
                <a:rPr lang="tr-TR" b="1" dirty="0" smtClean="0"/>
                <a:t> </a:t>
              </a:r>
              <a:r>
                <a:rPr lang="tr-TR" dirty="0" smtClean="0"/>
                <a:t>için </a:t>
              </a:r>
              <a:r>
                <a:rPr lang="tr-TR" i="1" dirty="0" smtClean="0"/>
                <a:t>x</a:t>
              </a:r>
              <a:r>
                <a:rPr lang="tr-TR" i="1" baseline="-25000" dirty="0" smtClean="0"/>
                <a:t>i-1</a:t>
              </a:r>
              <a:r>
                <a:rPr lang="tr-TR" dirty="0" smtClean="0"/>
                <a:t> ve </a:t>
              </a:r>
              <a:r>
                <a:rPr lang="tr-TR" i="1" dirty="0" smtClean="0"/>
                <a:t>x</a:t>
              </a:r>
              <a:r>
                <a:rPr lang="tr-TR" i="1" baseline="-25000" dirty="0" smtClean="0"/>
                <a:t>i</a:t>
              </a:r>
              <a:r>
                <a:rPr lang="tr-TR" dirty="0" smtClean="0"/>
                <a:t> uç noktalarına sa­hiptir. Çizge basit olduğunda, biz bu yolu köşelerinin dizilişi </a:t>
              </a:r>
              <a:r>
                <a:rPr lang="tr-TR" i="1" dirty="0" smtClean="0"/>
                <a:t>x</a:t>
              </a:r>
              <a:r>
                <a:rPr lang="tr-TR" i="1" baseline="-25000" dirty="0" smtClean="0"/>
                <a:t>0</a:t>
              </a:r>
              <a:r>
                <a:rPr lang="tr-TR" i="1" dirty="0" smtClean="0"/>
                <a:t>, x</a:t>
              </a:r>
              <a:r>
                <a:rPr lang="tr-TR" i="1" baseline="-25000" dirty="0" smtClean="0"/>
                <a:t>1</a:t>
              </a:r>
              <a:r>
                <a:rPr lang="tr-TR" i="1" dirty="0" smtClean="0"/>
                <a:t>,</a:t>
              </a:r>
              <a:r>
                <a:rPr lang="tr-TR" dirty="0" smtClean="0"/>
                <a:t>…</a:t>
              </a:r>
              <a:r>
                <a:rPr lang="tr-TR" i="1" dirty="0" smtClean="0"/>
                <a:t>,</a:t>
              </a:r>
              <a:r>
                <a:rPr lang="tr-TR" i="1" dirty="0" err="1" smtClean="0"/>
                <a:t>x</a:t>
              </a:r>
              <a:r>
                <a:rPr lang="tr-TR" i="1" baseline="-25000" dirty="0" err="1" smtClean="0"/>
                <a:t>n</a:t>
              </a:r>
              <a:r>
                <a:rPr lang="tr-TR" dirty="0" smtClean="0"/>
                <a:t> olarak tanımlarız. (Çünkü bu köşelerin listelenmesi bir yolu belirler.) </a:t>
              </a:r>
              <a:r>
                <a:rPr lang="tr-TR" b="1" i="1" dirty="0" smtClean="0"/>
                <a:t>Devre</a:t>
              </a:r>
              <a:r>
                <a:rPr lang="tr-TR" b="1" dirty="0" smtClean="0"/>
                <a:t> </a:t>
              </a:r>
              <a:r>
                <a:rPr lang="tr-TR" dirty="0" smtClean="0"/>
                <a:t>başlangıç ve bitişi aynı olan bir yola denir, yani, eğer </a:t>
              </a:r>
              <a:r>
                <a:rPr lang="tr-TR" i="1" dirty="0" smtClean="0"/>
                <a:t>u = v</a:t>
              </a:r>
              <a:r>
                <a:rPr lang="tr-TR" b="1" dirty="0" smtClean="0"/>
                <a:t> </a:t>
              </a:r>
              <a:r>
                <a:rPr lang="tr-TR" dirty="0" smtClean="0"/>
                <a:t>ve yol sıfırdan büyük bir uzunluğa sahip ise bu yol devredir. Yol veya devre; köşelerin </a:t>
              </a:r>
              <a:r>
                <a:rPr lang="tr-TR" i="1" dirty="0" smtClean="0"/>
                <a:t>x</a:t>
              </a:r>
              <a:r>
                <a:rPr lang="tr-TR" i="1" baseline="-25000" dirty="0" smtClean="0"/>
                <a:t>1</a:t>
              </a:r>
              <a:r>
                <a:rPr lang="tr-TR" i="1" dirty="0" smtClean="0"/>
                <a:t>, x</a:t>
              </a:r>
              <a:r>
                <a:rPr lang="tr-TR" i="1" baseline="-25000" dirty="0" smtClean="0"/>
                <a:t>2</a:t>
              </a:r>
              <a:r>
                <a:rPr lang="tr-TR" i="1" dirty="0" smtClean="0"/>
                <a:t>,</a:t>
              </a:r>
              <a:r>
                <a:rPr lang="tr-TR" dirty="0" smtClean="0"/>
                <a:t>…</a:t>
              </a:r>
              <a:r>
                <a:rPr lang="tr-TR" i="1" dirty="0" smtClean="0"/>
                <a:t>,x</a:t>
              </a:r>
              <a:r>
                <a:rPr lang="tr-TR" i="1" baseline="-25000" dirty="0" smtClean="0"/>
                <a:t>n-1</a:t>
              </a:r>
              <a:r>
                <a:rPr lang="tr-TR" i="1" dirty="0" smtClean="0"/>
                <a:t>  </a:t>
              </a:r>
              <a:r>
                <a:rPr lang="tr-TR" dirty="0" smtClean="0"/>
                <a:t> veya kenarların </a:t>
              </a:r>
              <a:r>
                <a:rPr lang="tr-TR" i="1" dirty="0" smtClean="0"/>
                <a:t>e</a:t>
              </a:r>
              <a:r>
                <a:rPr lang="tr-TR" baseline="-25000" dirty="0" smtClean="0"/>
                <a:t>1</a:t>
              </a:r>
              <a:r>
                <a:rPr lang="tr-TR" dirty="0" smtClean="0"/>
                <a:t>, e</a:t>
              </a:r>
              <a:r>
                <a:rPr lang="tr-TR" baseline="-25000" dirty="0" smtClean="0"/>
                <a:t>2</a:t>
              </a:r>
              <a:r>
                <a:rPr lang="tr-TR" dirty="0" smtClean="0"/>
                <a:t>,…,e</a:t>
              </a:r>
              <a:r>
                <a:rPr lang="tr-TR" baseline="-25000" dirty="0" smtClean="0"/>
                <a:t>n</a:t>
              </a:r>
              <a:r>
                <a:rPr lang="tr-TR" dirty="0" smtClean="0"/>
                <a:t> şeklinde </a:t>
              </a:r>
              <a:r>
                <a:rPr lang="tr-TR" i="1" dirty="0" smtClean="0"/>
                <a:t>geçilmesi</a:t>
              </a:r>
              <a:r>
                <a:rPr lang="tr-TR" b="1" dirty="0" smtClean="0"/>
                <a:t> </a:t>
              </a:r>
              <a:r>
                <a:rPr lang="tr-TR" dirty="0" smtClean="0"/>
                <a:t>olarak kabul edilir. Bir yol veya devre </a:t>
              </a:r>
              <a:r>
                <a:rPr lang="tr-TR" b="1" dirty="0" smtClean="0"/>
                <a:t>eğer aynı kenarları birden fazla kere içermiyorsa basittir.</a:t>
              </a:r>
              <a:endParaRPr lang="tr-TR" b="1" dirty="0"/>
            </a:p>
          </dgm:t>
        </dgm:pt>
      </mc:Choice>
      <mc:Fallback xmlns="">
        <dgm:pt modelId="{707A41AB-A089-481A-87FF-24A454CAB243}">
          <dgm:prSet phldrT="[Metin]"/>
          <dgm:spPr/>
          <dgm:t>
            <a:bodyPr/>
            <a:lstStyle/>
            <a:p>
              <a:pPr algn="just"/>
              <a:r>
                <a:rPr lang="tr-TR" b="1" dirty="0" smtClean="0"/>
                <a:t>n </a:t>
              </a:r>
              <a:r>
                <a:rPr lang="tr-TR" dirty="0" smtClean="0"/>
                <a:t>negatif olmayan bir tamsayı ve </a:t>
              </a:r>
              <a:r>
                <a:rPr lang="tr-TR" i="1" dirty="0" smtClean="0"/>
                <a:t>G</a:t>
              </a:r>
              <a:r>
                <a:rPr lang="tr-TR" b="1" dirty="0" smtClean="0"/>
                <a:t> </a:t>
              </a:r>
              <a:r>
                <a:rPr lang="tr-TR" dirty="0" smtClean="0"/>
                <a:t>yönsüz bir çizge olsun, </a:t>
              </a:r>
              <a:r>
                <a:rPr lang="tr-TR" i="1" dirty="0" smtClean="0"/>
                <a:t>n uzunluklu bir yol G</a:t>
              </a:r>
              <a:r>
                <a:rPr lang="tr-TR" b="1" dirty="0" smtClean="0"/>
                <a:t> </a:t>
              </a:r>
              <a:r>
                <a:rPr lang="tr-TR" dirty="0" smtClean="0"/>
                <a:t>çizgesinde- ki </a:t>
              </a:r>
              <a:r>
                <a:rPr lang="tr-TR" i="1" dirty="0" smtClean="0"/>
                <a:t>u</a:t>
              </a:r>
              <a:r>
                <a:rPr lang="tr-TR" b="1" dirty="0" smtClean="0"/>
                <a:t> </a:t>
              </a:r>
              <a:r>
                <a:rPr lang="tr-TR" dirty="0" smtClean="0"/>
                <a:t>köşesinden v köşesine </a:t>
              </a:r>
              <a:r>
                <a:rPr lang="tr-TR" i="1" dirty="0" smtClean="0"/>
                <a:t>n</a:t>
              </a:r>
              <a:r>
                <a:rPr lang="tr-TR" b="1" dirty="0" smtClean="0"/>
                <a:t> </a:t>
              </a:r>
              <a:r>
                <a:rPr lang="tr-TR" dirty="0" smtClean="0"/>
                <a:t>tane </a:t>
              </a:r>
              <a:r>
                <a:rPr lang="tr-TR" i="1" dirty="0" smtClean="0"/>
                <a:t>e</a:t>
              </a:r>
              <a:r>
                <a:rPr lang="tr-TR" i="1" baseline="-25000" dirty="0" smtClean="0"/>
                <a:t>1</a:t>
              </a:r>
              <a:r>
                <a:rPr lang="tr-TR" i="1" dirty="0" smtClean="0"/>
                <a:t>, . . , e</a:t>
              </a:r>
              <a:r>
                <a:rPr lang="tr-TR" i="1" baseline="-25000" dirty="0" smtClean="0"/>
                <a:t>n</a:t>
              </a:r>
              <a:r>
                <a:rPr lang="tr-TR" b="1" dirty="0" smtClean="0"/>
                <a:t> </a:t>
              </a:r>
              <a:r>
                <a:rPr lang="tr-TR" dirty="0" smtClean="0"/>
                <a:t>kenarının dizilişidir ki orada köşelerin dizilişi x</a:t>
              </a:r>
              <a:r>
                <a:rPr lang="tr-TR" baseline="-25000" dirty="0" smtClean="0"/>
                <a:t>0</a:t>
              </a:r>
              <a:r>
                <a:rPr lang="tr-TR" dirty="0" smtClean="0"/>
                <a:t> = </a:t>
              </a:r>
              <a:r>
                <a:rPr lang="tr-TR" i="1" dirty="0" smtClean="0"/>
                <a:t>u,</a:t>
              </a:r>
              <a:r>
                <a:rPr lang="tr-TR" dirty="0" smtClean="0"/>
                <a:t>x</a:t>
              </a:r>
              <a:r>
                <a:rPr lang="tr-TR" baseline="-25000" dirty="0" smtClean="0"/>
                <a:t>1</a:t>
              </a:r>
              <a:r>
                <a:rPr lang="tr-TR" dirty="0" smtClean="0"/>
                <a:t>,. . . , </a:t>
              </a:r>
              <a:r>
                <a:rPr lang="tr-TR" i="1" dirty="0" smtClean="0"/>
                <a:t>x</a:t>
              </a:r>
              <a:r>
                <a:rPr lang="tr-TR" i="1" baseline="-25000" dirty="0" smtClean="0"/>
                <a:t>n-1,</a:t>
              </a:r>
              <a:r>
                <a:rPr lang="tr-TR" i="1" dirty="0" smtClean="0"/>
                <a:t> </a:t>
              </a:r>
              <a:r>
                <a:rPr lang="tr-TR" i="1" dirty="0" err="1" smtClean="0"/>
                <a:t>x</a:t>
              </a:r>
              <a:r>
                <a:rPr lang="tr-TR" i="1" baseline="-25000" dirty="0" err="1" smtClean="0"/>
                <a:t>n</a:t>
              </a:r>
              <a:r>
                <a:rPr lang="tr-TR" i="1" dirty="0" smtClean="0"/>
                <a:t> =</a:t>
              </a:r>
              <a:r>
                <a:rPr lang="tr-TR" dirty="0" smtClean="0"/>
                <a:t> v’dir, öyle ki </a:t>
              </a:r>
              <a:r>
                <a:rPr lang="tr-TR" b="0" i="0" smtClean="0">
                  <a:latin typeface="Cambria Math" panose="02040503050406030204" pitchFamily="18" charset="0"/>
                </a:rPr>
                <a:t>𝑒_𝑖</a:t>
              </a:r>
              <a:r>
                <a:rPr lang="tr-TR" dirty="0" smtClean="0"/>
                <a:t>’</a:t>
              </a:r>
              <a:r>
                <a:rPr lang="tr-TR" dirty="0" err="1" smtClean="0"/>
                <a:t>ler</a:t>
              </a:r>
              <a:r>
                <a:rPr lang="tr-TR" dirty="0" smtClean="0"/>
                <a:t> </a:t>
              </a:r>
              <a:r>
                <a:rPr lang="tr-TR" i="1" dirty="0" smtClean="0"/>
                <a:t>i=</a:t>
              </a:r>
              <a:r>
                <a:rPr lang="tr-TR" dirty="0" smtClean="0"/>
                <a:t>1, …,</a:t>
              </a:r>
              <a:r>
                <a:rPr lang="tr-TR" i="1" dirty="0" smtClean="0"/>
                <a:t>n</a:t>
              </a:r>
              <a:r>
                <a:rPr lang="tr-TR" b="1" dirty="0" smtClean="0"/>
                <a:t> </a:t>
              </a:r>
              <a:r>
                <a:rPr lang="tr-TR" dirty="0" smtClean="0"/>
                <a:t>için </a:t>
              </a:r>
              <a:r>
                <a:rPr lang="tr-TR" i="1" dirty="0" smtClean="0"/>
                <a:t>x</a:t>
              </a:r>
              <a:r>
                <a:rPr lang="tr-TR" i="1" baseline="-25000" dirty="0" smtClean="0"/>
                <a:t>i-1</a:t>
              </a:r>
              <a:r>
                <a:rPr lang="tr-TR" dirty="0" smtClean="0"/>
                <a:t> ve </a:t>
              </a:r>
              <a:r>
                <a:rPr lang="tr-TR" i="1" dirty="0" smtClean="0"/>
                <a:t>x</a:t>
              </a:r>
              <a:r>
                <a:rPr lang="tr-TR" i="1" baseline="-25000" dirty="0" smtClean="0"/>
                <a:t>i</a:t>
              </a:r>
              <a:r>
                <a:rPr lang="tr-TR" dirty="0" smtClean="0"/>
                <a:t> uç noktalarına sa­hiptir. Çizge basit olduğunda, biz bu yolu köşelerinin dizilişi </a:t>
              </a:r>
              <a:r>
                <a:rPr lang="tr-TR" i="1" dirty="0" smtClean="0"/>
                <a:t>x</a:t>
              </a:r>
              <a:r>
                <a:rPr lang="tr-TR" i="1" baseline="-25000" dirty="0" smtClean="0"/>
                <a:t>0</a:t>
              </a:r>
              <a:r>
                <a:rPr lang="tr-TR" i="1" dirty="0" smtClean="0"/>
                <a:t>, x</a:t>
              </a:r>
              <a:r>
                <a:rPr lang="tr-TR" i="1" baseline="-25000" dirty="0" smtClean="0"/>
                <a:t>1</a:t>
              </a:r>
              <a:r>
                <a:rPr lang="tr-TR" i="1" dirty="0" smtClean="0"/>
                <a:t>,</a:t>
              </a:r>
              <a:r>
                <a:rPr lang="tr-TR" dirty="0" smtClean="0"/>
                <a:t>…</a:t>
              </a:r>
              <a:r>
                <a:rPr lang="tr-TR" i="1" dirty="0" smtClean="0"/>
                <a:t>,</a:t>
              </a:r>
              <a:r>
                <a:rPr lang="tr-TR" i="1" dirty="0" err="1" smtClean="0"/>
                <a:t>x</a:t>
              </a:r>
              <a:r>
                <a:rPr lang="tr-TR" i="1" baseline="-25000" dirty="0" err="1" smtClean="0"/>
                <a:t>n</a:t>
              </a:r>
              <a:r>
                <a:rPr lang="tr-TR" dirty="0" smtClean="0"/>
                <a:t> olarak tanımlarız. (Çünkü bu köşelerin listelenmesi bir yolu belirler.) </a:t>
              </a:r>
              <a:r>
                <a:rPr lang="tr-TR" b="1" i="1" dirty="0" smtClean="0"/>
                <a:t>Devre</a:t>
              </a:r>
              <a:r>
                <a:rPr lang="tr-TR" b="1" dirty="0" smtClean="0"/>
                <a:t> </a:t>
              </a:r>
              <a:r>
                <a:rPr lang="tr-TR" dirty="0" smtClean="0"/>
                <a:t>başlangıç ve bitişi aynı olan bir yola denir, yani, eğer </a:t>
              </a:r>
              <a:r>
                <a:rPr lang="tr-TR" i="1" dirty="0" smtClean="0"/>
                <a:t>u = v</a:t>
              </a:r>
              <a:r>
                <a:rPr lang="tr-TR" b="1" dirty="0" smtClean="0"/>
                <a:t> </a:t>
              </a:r>
              <a:r>
                <a:rPr lang="tr-TR" dirty="0" smtClean="0"/>
                <a:t>ve yol sıfırdan büyük bir uzunluğa sahip ise bu yol devredir. Yol veya devre; köşelerin </a:t>
              </a:r>
              <a:r>
                <a:rPr lang="tr-TR" i="1" dirty="0" smtClean="0"/>
                <a:t>x</a:t>
              </a:r>
              <a:r>
                <a:rPr lang="tr-TR" i="1" baseline="-25000" dirty="0" smtClean="0"/>
                <a:t>1</a:t>
              </a:r>
              <a:r>
                <a:rPr lang="tr-TR" i="1" dirty="0" smtClean="0"/>
                <a:t>, x</a:t>
              </a:r>
              <a:r>
                <a:rPr lang="tr-TR" i="1" baseline="-25000" dirty="0" smtClean="0"/>
                <a:t>2</a:t>
              </a:r>
              <a:r>
                <a:rPr lang="tr-TR" i="1" dirty="0" smtClean="0"/>
                <a:t>,</a:t>
              </a:r>
              <a:r>
                <a:rPr lang="tr-TR" dirty="0" smtClean="0"/>
                <a:t>…</a:t>
              </a:r>
              <a:r>
                <a:rPr lang="tr-TR" i="1" dirty="0" smtClean="0"/>
                <a:t>,x</a:t>
              </a:r>
              <a:r>
                <a:rPr lang="tr-TR" i="1" baseline="-25000" dirty="0" smtClean="0"/>
                <a:t>n-1</a:t>
              </a:r>
              <a:r>
                <a:rPr lang="tr-TR" i="1" dirty="0" smtClean="0"/>
                <a:t>  </a:t>
              </a:r>
              <a:r>
                <a:rPr lang="tr-TR" dirty="0" smtClean="0"/>
                <a:t> veya kenarların </a:t>
              </a:r>
              <a:r>
                <a:rPr lang="tr-TR" i="1" dirty="0" smtClean="0"/>
                <a:t>e</a:t>
              </a:r>
              <a:r>
                <a:rPr lang="tr-TR" baseline="-25000" dirty="0" smtClean="0"/>
                <a:t>1</a:t>
              </a:r>
              <a:r>
                <a:rPr lang="tr-TR" dirty="0" smtClean="0"/>
                <a:t>, e</a:t>
              </a:r>
              <a:r>
                <a:rPr lang="tr-TR" baseline="-25000" dirty="0" smtClean="0"/>
                <a:t>2</a:t>
              </a:r>
              <a:r>
                <a:rPr lang="tr-TR" dirty="0" smtClean="0"/>
                <a:t>,…,e</a:t>
              </a:r>
              <a:r>
                <a:rPr lang="tr-TR" baseline="-25000" dirty="0" smtClean="0"/>
                <a:t>n</a:t>
              </a:r>
              <a:r>
                <a:rPr lang="tr-TR" dirty="0" smtClean="0"/>
                <a:t> şeklinde </a:t>
              </a:r>
              <a:r>
                <a:rPr lang="tr-TR" i="1" dirty="0" smtClean="0"/>
                <a:t>geçilmesi</a:t>
              </a:r>
              <a:r>
                <a:rPr lang="tr-TR" b="1" dirty="0" smtClean="0"/>
                <a:t> </a:t>
              </a:r>
              <a:r>
                <a:rPr lang="tr-TR" dirty="0" smtClean="0"/>
                <a:t>olarak kabul edilir. Bir yol veya devre </a:t>
              </a:r>
              <a:r>
                <a:rPr lang="tr-TR" b="1" dirty="0" smtClean="0"/>
                <a:t>eğer aynı kenarları birden fazla kere içermiyorsa basittir.</a:t>
              </a:r>
              <a:endParaRPr lang="tr-TR" b="1" dirty="0"/>
            </a:p>
          </dgm:t>
        </dgm:pt>
      </mc:Fallback>
    </mc:AlternateContent>
    <dgm:pt modelId="{4382669B-287B-4DBD-9085-9B2D56CF915D}" type="parTrans" cxnId="{5420B72D-C756-45E6-B7B7-4B846905130D}">
      <dgm:prSet/>
      <dgm:spPr/>
      <dgm:t>
        <a:bodyPr/>
        <a:lstStyle/>
        <a:p>
          <a:endParaRPr lang="tr-TR"/>
        </a:p>
      </dgm:t>
    </dgm:pt>
    <dgm:pt modelId="{4F724C46-4B97-4A3D-82E0-BF3A0707B0AC}" type="sibTrans" cxnId="{5420B72D-C756-45E6-B7B7-4B846905130D}">
      <dgm:prSet/>
      <dgm:spPr/>
      <dgm:t>
        <a:bodyPr/>
        <a:lstStyle/>
        <a:p>
          <a:endParaRPr lang="tr-TR"/>
        </a:p>
      </dgm:t>
    </dgm:pt>
    <dgm:pt modelId="{37F107E8-5213-4611-BE8C-FA249F03F073}" type="pres">
      <dgm:prSet presAssocID="{52C136C8-C90F-400E-ABFD-BC08030983D4}" presName="theList" presStyleCnt="0">
        <dgm:presLayoutVars>
          <dgm:dir/>
          <dgm:animLvl val="lvl"/>
          <dgm:resizeHandles val="exact"/>
        </dgm:presLayoutVars>
      </dgm:prSet>
      <dgm:spPr/>
      <dgm:t>
        <a:bodyPr/>
        <a:lstStyle/>
        <a:p>
          <a:endParaRPr lang="tr-TR"/>
        </a:p>
      </dgm:t>
    </dgm:pt>
    <dgm:pt modelId="{E1A05970-45DB-4461-9565-8290DCEE4558}" type="pres">
      <dgm:prSet presAssocID="{07C14073-7FE5-4113-BB01-6DB607D2346A}" presName="compNode" presStyleCnt="0"/>
      <dgm:spPr/>
    </dgm:pt>
    <dgm:pt modelId="{C22D8677-9FE5-40E0-B3B0-D6301D45D80A}" type="pres">
      <dgm:prSet presAssocID="{07C14073-7FE5-4113-BB01-6DB607D2346A}" presName="noGeometry" presStyleCnt="0"/>
      <dgm:spPr/>
    </dgm:pt>
    <dgm:pt modelId="{6FEBB51F-70AD-4E69-A998-A3F2639CBC06}" type="pres">
      <dgm:prSet presAssocID="{07C14073-7FE5-4113-BB01-6DB607D2346A}" presName="childTextVisible" presStyleLbl="bgAccFollowNode1" presStyleIdx="0" presStyleCnt="1">
        <dgm:presLayoutVars>
          <dgm:bulletEnabled val="1"/>
        </dgm:presLayoutVars>
      </dgm:prSet>
      <dgm:spPr/>
      <dgm:t>
        <a:bodyPr/>
        <a:lstStyle/>
        <a:p>
          <a:endParaRPr lang="tr-TR"/>
        </a:p>
      </dgm:t>
    </dgm:pt>
    <dgm:pt modelId="{5B955C67-9D2F-4896-ACAE-AB10CF4411CA}" type="pres">
      <dgm:prSet presAssocID="{07C14073-7FE5-4113-BB01-6DB607D2346A}" presName="childTextHidden" presStyleLbl="bgAccFollowNode1" presStyleIdx="0" presStyleCnt="1"/>
      <dgm:spPr/>
      <dgm:t>
        <a:bodyPr/>
        <a:lstStyle/>
        <a:p>
          <a:endParaRPr lang="tr-TR"/>
        </a:p>
      </dgm:t>
    </dgm:pt>
    <dgm:pt modelId="{70A46AFE-606F-4572-BD53-2519D8847D65}" type="pres">
      <dgm:prSet presAssocID="{07C14073-7FE5-4113-BB01-6DB607D2346A}" presName="parentText" presStyleLbl="node1" presStyleIdx="0" presStyleCnt="1">
        <dgm:presLayoutVars>
          <dgm:chMax val="1"/>
          <dgm:bulletEnabled val="1"/>
        </dgm:presLayoutVars>
      </dgm:prSet>
      <dgm:spPr/>
      <dgm:t>
        <a:bodyPr/>
        <a:lstStyle/>
        <a:p>
          <a:endParaRPr lang="tr-TR"/>
        </a:p>
      </dgm:t>
    </dgm:pt>
  </dgm:ptLst>
  <dgm:cxnLst>
    <dgm:cxn modelId="{833F9F6E-6095-47DD-ACFA-87650C9377E1}" srcId="{52C136C8-C90F-400E-ABFD-BC08030983D4}" destId="{07C14073-7FE5-4113-BB01-6DB607D2346A}" srcOrd="0" destOrd="0" parTransId="{0B72EA9D-0D15-4B00-97F8-CFDCA8CD0DB6}" sibTransId="{A894A083-F2AE-424C-9E8A-BF0A30E3610B}"/>
    <dgm:cxn modelId="{C8692EBD-1EDF-442F-935C-A2F3E12AFDCB}" type="presOf" srcId="{52C136C8-C90F-400E-ABFD-BC08030983D4}" destId="{37F107E8-5213-4611-BE8C-FA249F03F073}" srcOrd="0" destOrd="0" presId="urn:microsoft.com/office/officeart/2005/8/layout/hProcess6"/>
    <dgm:cxn modelId="{523C104A-AD9B-4BAF-A6B4-3A5F754DCB5D}" type="presOf" srcId="{707A41AB-A089-481A-87FF-24A454CAB243}" destId="{6FEBB51F-70AD-4E69-A998-A3F2639CBC06}" srcOrd="0" destOrd="0" presId="urn:microsoft.com/office/officeart/2005/8/layout/hProcess6"/>
    <dgm:cxn modelId="{5420B72D-C756-45E6-B7B7-4B846905130D}" srcId="{07C14073-7FE5-4113-BB01-6DB607D2346A}" destId="{707A41AB-A089-481A-87FF-24A454CAB243}" srcOrd="0" destOrd="0" parTransId="{4382669B-287B-4DBD-9085-9B2D56CF915D}" sibTransId="{4F724C46-4B97-4A3D-82E0-BF3A0707B0AC}"/>
    <dgm:cxn modelId="{A2D7E4CB-57D1-4620-97EA-8952E02CB83F}" type="presOf" srcId="{707A41AB-A089-481A-87FF-24A454CAB243}" destId="{5B955C67-9D2F-4896-ACAE-AB10CF4411CA}" srcOrd="1" destOrd="0" presId="urn:microsoft.com/office/officeart/2005/8/layout/hProcess6"/>
    <dgm:cxn modelId="{56E9588D-CB64-4E26-A9BE-AED6BC69F59B}" type="presOf" srcId="{07C14073-7FE5-4113-BB01-6DB607D2346A}" destId="{70A46AFE-606F-4572-BD53-2519D8847D65}" srcOrd="0" destOrd="0" presId="urn:microsoft.com/office/officeart/2005/8/layout/hProcess6"/>
    <dgm:cxn modelId="{5E813660-7973-47F7-8911-DF6F3766D312}" type="presParOf" srcId="{37F107E8-5213-4611-BE8C-FA249F03F073}" destId="{E1A05970-45DB-4461-9565-8290DCEE4558}" srcOrd="0" destOrd="0" presId="urn:microsoft.com/office/officeart/2005/8/layout/hProcess6"/>
    <dgm:cxn modelId="{CE876B49-D83A-4DD9-8B8D-72DBAE9B4CB2}" type="presParOf" srcId="{E1A05970-45DB-4461-9565-8290DCEE4558}" destId="{C22D8677-9FE5-40E0-B3B0-D6301D45D80A}" srcOrd="0" destOrd="0" presId="urn:microsoft.com/office/officeart/2005/8/layout/hProcess6"/>
    <dgm:cxn modelId="{B3E40451-30FA-425C-8F80-5F60E3CAF094}" type="presParOf" srcId="{E1A05970-45DB-4461-9565-8290DCEE4558}" destId="{6FEBB51F-70AD-4E69-A998-A3F2639CBC06}" srcOrd="1" destOrd="0" presId="urn:microsoft.com/office/officeart/2005/8/layout/hProcess6"/>
    <dgm:cxn modelId="{3293C78D-4E96-4A81-B82D-D8C3A1BD0381}" type="presParOf" srcId="{E1A05970-45DB-4461-9565-8290DCEE4558}" destId="{5B955C67-9D2F-4896-ACAE-AB10CF4411CA}" srcOrd="2" destOrd="0" presId="urn:microsoft.com/office/officeart/2005/8/layout/hProcess6"/>
    <dgm:cxn modelId="{B2DFBF99-0B3D-4F1B-8E65-8D096AFFE2A7}" type="presParOf" srcId="{E1A05970-45DB-4461-9565-8290DCEE4558}" destId="{70A46AFE-606F-4572-BD53-2519D8847D6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2C136C8-C90F-400E-ABFD-BC08030983D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07C14073-7FE5-4113-BB01-6DB607D2346A}">
      <dgm:prSet phldrT="[Metin]" custT="1"/>
      <dgm:spPr/>
      <dgm:t>
        <a:bodyPr/>
        <a:lstStyle/>
        <a:p>
          <a:r>
            <a:rPr lang="tr-TR" sz="4800" dirty="0" smtClean="0"/>
            <a:t>Tanım-10</a:t>
          </a:r>
          <a:endParaRPr lang="tr-TR" sz="4800" dirty="0"/>
        </a:p>
      </dgm:t>
    </dgm:pt>
    <dgm:pt modelId="{0B72EA9D-0D15-4B00-97F8-CFDCA8CD0DB6}" type="parTrans" cxnId="{833F9F6E-6095-47DD-ACFA-87650C9377E1}">
      <dgm:prSet/>
      <dgm:spPr/>
      <dgm:t>
        <a:bodyPr/>
        <a:lstStyle/>
        <a:p>
          <a:endParaRPr lang="tr-TR"/>
        </a:p>
      </dgm:t>
    </dgm:pt>
    <dgm:pt modelId="{A894A083-F2AE-424C-9E8A-BF0A30E3610B}" type="sibTrans" cxnId="{833F9F6E-6095-47DD-ACFA-87650C9377E1}">
      <dgm:prSet/>
      <dgm:spPr/>
      <dgm:t>
        <a:bodyPr/>
        <a:lstStyle/>
        <a:p>
          <a:endParaRPr lang="tr-TR"/>
        </a:p>
      </dgm:t>
    </dgm:pt>
    <dgm:pt modelId="{707A41AB-A089-481A-87FF-24A454CAB243}">
      <dgm:prSet phldrT="[Metin]"/>
      <dgm:spPr>
        <a:blipFill>
          <a:blip xmlns:r="http://schemas.openxmlformats.org/officeDocument/2006/relationships" r:embed="rId1"/>
          <a:stretch>
            <a:fillRect/>
          </a:stretch>
        </a:blipFill>
      </dgm:spPr>
      <dgm:t>
        <a:bodyPr/>
        <a:lstStyle/>
        <a:p>
          <a:r>
            <a:rPr lang="tr-TR">
              <a:noFill/>
            </a:rPr>
            <a:t> </a:t>
          </a:r>
        </a:p>
      </dgm:t>
    </dgm:pt>
    <dgm:pt modelId="{4382669B-287B-4DBD-9085-9B2D56CF915D}" type="parTrans" cxnId="{5420B72D-C756-45E6-B7B7-4B846905130D}">
      <dgm:prSet/>
      <dgm:spPr/>
      <dgm:t>
        <a:bodyPr/>
        <a:lstStyle/>
        <a:p>
          <a:endParaRPr lang="tr-TR"/>
        </a:p>
      </dgm:t>
    </dgm:pt>
    <dgm:pt modelId="{4F724C46-4B97-4A3D-82E0-BF3A0707B0AC}" type="sibTrans" cxnId="{5420B72D-C756-45E6-B7B7-4B846905130D}">
      <dgm:prSet/>
      <dgm:spPr/>
      <dgm:t>
        <a:bodyPr/>
        <a:lstStyle/>
        <a:p>
          <a:endParaRPr lang="tr-TR"/>
        </a:p>
      </dgm:t>
    </dgm:pt>
    <dgm:pt modelId="{37F107E8-5213-4611-BE8C-FA249F03F073}" type="pres">
      <dgm:prSet presAssocID="{52C136C8-C90F-400E-ABFD-BC08030983D4}" presName="theList" presStyleCnt="0">
        <dgm:presLayoutVars>
          <dgm:dir/>
          <dgm:animLvl val="lvl"/>
          <dgm:resizeHandles val="exact"/>
        </dgm:presLayoutVars>
      </dgm:prSet>
      <dgm:spPr/>
    </dgm:pt>
    <dgm:pt modelId="{E1A05970-45DB-4461-9565-8290DCEE4558}" type="pres">
      <dgm:prSet presAssocID="{07C14073-7FE5-4113-BB01-6DB607D2346A}" presName="compNode" presStyleCnt="0"/>
      <dgm:spPr/>
    </dgm:pt>
    <dgm:pt modelId="{C22D8677-9FE5-40E0-B3B0-D6301D45D80A}" type="pres">
      <dgm:prSet presAssocID="{07C14073-7FE5-4113-BB01-6DB607D2346A}" presName="noGeometry" presStyleCnt="0"/>
      <dgm:spPr/>
    </dgm:pt>
    <dgm:pt modelId="{6FEBB51F-70AD-4E69-A998-A3F2639CBC06}" type="pres">
      <dgm:prSet presAssocID="{07C14073-7FE5-4113-BB01-6DB607D2346A}" presName="childTextVisible" presStyleLbl="bgAccFollowNode1" presStyleIdx="0" presStyleCnt="1">
        <dgm:presLayoutVars>
          <dgm:bulletEnabled val="1"/>
        </dgm:presLayoutVars>
      </dgm:prSet>
      <dgm:spPr/>
      <dgm:t>
        <a:bodyPr/>
        <a:lstStyle/>
        <a:p>
          <a:endParaRPr lang="tr-TR"/>
        </a:p>
      </dgm:t>
    </dgm:pt>
    <dgm:pt modelId="{5B955C67-9D2F-4896-ACAE-AB10CF4411CA}" type="pres">
      <dgm:prSet presAssocID="{07C14073-7FE5-4113-BB01-6DB607D2346A}" presName="childTextHidden" presStyleLbl="bgAccFollowNode1" presStyleIdx="0" presStyleCnt="1"/>
      <dgm:spPr/>
      <dgm:t>
        <a:bodyPr/>
        <a:lstStyle/>
        <a:p>
          <a:endParaRPr lang="tr-TR"/>
        </a:p>
      </dgm:t>
    </dgm:pt>
    <dgm:pt modelId="{70A46AFE-606F-4572-BD53-2519D8847D65}" type="pres">
      <dgm:prSet presAssocID="{07C14073-7FE5-4113-BB01-6DB607D2346A}" presName="parentText" presStyleLbl="node1" presStyleIdx="0" presStyleCnt="1">
        <dgm:presLayoutVars>
          <dgm:chMax val="1"/>
          <dgm:bulletEnabled val="1"/>
        </dgm:presLayoutVars>
      </dgm:prSet>
      <dgm:spPr/>
      <dgm:t>
        <a:bodyPr/>
        <a:lstStyle/>
        <a:p>
          <a:endParaRPr lang="tr-TR"/>
        </a:p>
      </dgm:t>
    </dgm:pt>
  </dgm:ptLst>
  <dgm:cxnLst>
    <dgm:cxn modelId="{C8692EBD-1EDF-442F-935C-A2F3E12AFDCB}" type="presOf" srcId="{52C136C8-C90F-400E-ABFD-BC08030983D4}" destId="{37F107E8-5213-4611-BE8C-FA249F03F073}" srcOrd="0" destOrd="0" presId="urn:microsoft.com/office/officeart/2005/8/layout/hProcess6"/>
    <dgm:cxn modelId="{56E9588D-CB64-4E26-A9BE-AED6BC69F59B}" type="presOf" srcId="{07C14073-7FE5-4113-BB01-6DB607D2346A}" destId="{70A46AFE-606F-4572-BD53-2519D8847D65}" srcOrd="0" destOrd="0" presId="urn:microsoft.com/office/officeart/2005/8/layout/hProcess6"/>
    <dgm:cxn modelId="{5420B72D-C756-45E6-B7B7-4B846905130D}" srcId="{07C14073-7FE5-4113-BB01-6DB607D2346A}" destId="{707A41AB-A089-481A-87FF-24A454CAB243}" srcOrd="0" destOrd="0" parTransId="{4382669B-287B-4DBD-9085-9B2D56CF915D}" sibTransId="{4F724C46-4B97-4A3D-82E0-BF3A0707B0AC}"/>
    <dgm:cxn modelId="{523C104A-AD9B-4BAF-A6B4-3A5F754DCB5D}" type="presOf" srcId="{707A41AB-A089-481A-87FF-24A454CAB243}" destId="{6FEBB51F-70AD-4E69-A998-A3F2639CBC06}" srcOrd="0" destOrd="0" presId="urn:microsoft.com/office/officeart/2005/8/layout/hProcess6"/>
    <dgm:cxn modelId="{A2D7E4CB-57D1-4620-97EA-8952E02CB83F}" type="presOf" srcId="{707A41AB-A089-481A-87FF-24A454CAB243}" destId="{5B955C67-9D2F-4896-ACAE-AB10CF4411CA}" srcOrd="1" destOrd="0" presId="urn:microsoft.com/office/officeart/2005/8/layout/hProcess6"/>
    <dgm:cxn modelId="{833F9F6E-6095-47DD-ACFA-87650C9377E1}" srcId="{52C136C8-C90F-400E-ABFD-BC08030983D4}" destId="{07C14073-7FE5-4113-BB01-6DB607D2346A}" srcOrd="0" destOrd="0" parTransId="{0B72EA9D-0D15-4B00-97F8-CFDCA8CD0DB6}" sibTransId="{A894A083-F2AE-424C-9E8A-BF0A30E3610B}"/>
    <dgm:cxn modelId="{5E813660-7973-47F7-8911-DF6F3766D312}" type="presParOf" srcId="{37F107E8-5213-4611-BE8C-FA249F03F073}" destId="{E1A05970-45DB-4461-9565-8290DCEE4558}" srcOrd="0" destOrd="0" presId="urn:microsoft.com/office/officeart/2005/8/layout/hProcess6"/>
    <dgm:cxn modelId="{CE876B49-D83A-4DD9-8B8D-72DBAE9B4CB2}" type="presParOf" srcId="{E1A05970-45DB-4461-9565-8290DCEE4558}" destId="{C22D8677-9FE5-40E0-B3B0-D6301D45D80A}" srcOrd="0" destOrd="0" presId="urn:microsoft.com/office/officeart/2005/8/layout/hProcess6"/>
    <dgm:cxn modelId="{B3E40451-30FA-425C-8F80-5F60E3CAF094}" type="presParOf" srcId="{E1A05970-45DB-4461-9565-8290DCEE4558}" destId="{6FEBB51F-70AD-4E69-A998-A3F2639CBC06}" srcOrd="1" destOrd="0" presId="urn:microsoft.com/office/officeart/2005/8/layout/hProcess6"/>
    <dgm:cxn modelId="{3293C78D-4E96-4A81-B82D-D8C3A1BD0381}" type="presParOf" srcId="{E1A05970-45DB-4461-9565-8290DCEE4558}" destId="{5B955C67-9D2F-4896-ACAE-AB10CF4411CA}" srcOrd="2" destOrd="0" presId="urn:microsoft.com/office/officeart/2005/8/layout/hProcess6"/>
    <dgm:cxn modelId="{B2DFBF99-0B3D-4F1B-8E65-8D096AFFE2A7}" type="presParOf" srcId="{E1A05970-45DB-4461-9565-8290DCEE4558}" destId="{70A46AFE-606F-4572-BD53-2519D8847D6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8D679ED-F9E8-467D-A75E-B5316806287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9588280D-BF53-474C-A456-622723DAE119}">
      <dgm:prSet phldrT="[Metin]" custT="1"/>
      <dgm:spPr/>
      <dgm:t>
        <a:bodyPr/>
        <a:lstStyle/>
        <a:p>
          <a:r>
            <a:rPr lang="tr-TR" sz="4800" dirty="0" smtClean="0"/>
            <a:t>Tanım-11</a:t>
          </a:r>
          <a:endParaRPr lang="tr-TR" sz="4800" dirty="0"/>
        </a:p>
      </dgm:t>
    </dgm:pt>
    <dgm:pt modelId="{A09711FB-3589-400E-9DC4-FE69DDCE83CF}" type="parTrans" cxnId="{F7E9076B-B7E6-41E8-86DC-DD211129596F}">
      <dgm:prSet/>
      <dgm:spPr/>
      <dgm:t>
        <a:bodyPr/>
        <a:lstStyle/>
        <a:p>
          <a:endParaRPr lang="tr-TR"/>
        </a:p>
      </dgm:t>
    </dgm:pt>
    <dgm:pt modelId="{AB6AA1E6-4888-4575-A7D3-F4D6412682E6}" type="sibTrans" cxnId="{F7E9076B-B7E6-41E8-86DC-DD211129596F}">
      <dgm:prSet/>
      <dgm:spPr/>
      <dgm:t>
        <a:bodyPr/>
        <a:lstStyle/>
        <a:p>
          <a:endParaRPr lang="tr-TR"/>
        </a:p>
      </dgm:t>
    </dgm:pt>
    <dgm:pt modelId="{EC2D81D4-F018-45F2-B506-1891548E9493}">
      <dgm:prSet phldrT="[Metin]"/>
      <dgm:spPr/>
      <dgm:t>
        <a:bodyPr/>
        <a:lstStyle/>
        <a:p>
          <a:pPr algn="just"/>
          <a:r>
            <a:rPr lang="tr-TR" i="1" dirty="0" smtClean="0"/>
            <a:t>n</a:t>
          </a:r>
          <a:r>
            <a:rPr lang="tr-TR" b="1" dirty="0" smtClean="0"/>
            <a:t> </a:t>
          </a:r>
          <a:r>
            <a:rPr lang="tr-TR" dirty="0" smtClean="0"/>
            <a:t>negatif olmayan bir tamsayı ve </a:t>
          </a:r>
          <a:r>
            <a:rPr lang="tr-TR" i="1" dirty="0" smtClean="0"/>
            <a:t>G</a:t>
          </a:r>
          <a:r>
            <a:rPr lang="tr-TR" b="1" dirty="0" smtClean="0"/>
            <a:t> </a:t>
          </a:r>
          <a:r>
            <a:rPr lang="tr-TR" dirty="0" smtClean="0"/>
            <a:t>yönlü bir çizge olsun. </a:t>
          </a:r>
          <a:r>
            <a:rPr lang="tr-TR" i="1" dirty="0" smtClean="0"/>
            <a:t>G</a:t>
          </a:r>
          <a:r>
            <a:rPr lang="tr-TR" b="1" dirty="0" smtClean="0"/>
            <a:t> </a:t>
          </a:r>
          <a:r>
            <a:rPr lang="tr-TR" dirty="0" smtClean="0"/>
            <a:t>çizgesinde </a:t>
          </a:r>
          <a:r>
            <a:rPr lang="tr-TR" i="1" dirty="0" smtClean="0"/>
            <a:t>u</a:t>
          </a:r>
          <a:r>
            <a:rPr lang="tr-TR" b="1" dirty="0" smtClean="0"/>
            <a:t> </a:t>
          </a:r>
          <a:r>
            <a:rPr lang="tr-TR" dirty="0" smtClean="0"/>
            <a:t>köşesinden v kö­şesine </a:t>
          </a:r>
          <a:r>
            <a:rPr lang="tr-TR" i="1" dirty="0" smtClean="0"/>
            <a:t>n uzunluklu bir yol,</a:t>
          </a:r>
          <a:r>
            <a:rPr lang="tr-TR" b="1" dirty="0" smtClean="0"/>
            <a:t> </a:t>
          </a:r>
          <a:r>
            <a:rPr lang="tr-TR" dirty="0" smtClean="0"/>
            <a:t>G’nin e</a:t>
          </a:r>
          <a:r>
            <a:rPr lang="tr-TR" baseline="-25000" dirty="0" smtClean="0"/>
            <a:t>1</a:t>
          </a:r>
          <a:r>
            <a:rPr lang="tr-TR" dirty="0" smtClean="0"/>
            <a:t>,e</a:t>
          </a:r>
          <a:r>
            <a:rPr lang="tr-TR" baseline="-25000" dirty="0" smtClean="0"/>
            <a:t>2</a:t>
          </a:r>
          <a:r>
            <a:rPr lang="tr-TR" dirty="0" smtClean="0"/>
            <a:t>,…,e</a:t>
          </a:r>
          <a:r>
            <a:rPr lang="tr-TR" baseline="-25000" dirty="0" smtClean="0"/>
            <a:t>n</a:t>
          </a:r>
          <a:r>
            <a:rPr lang="tr-TR" dirty="0" smtClean="0"/>
            <a:t> kenarlarının bir dizilişidir, öyle ki e</a:t>
          </a:r>
          <a:r>
            <a:rPr lang="tr-TR" baseline="-25000" dirty="0" smtClean="0"/>
            <a:t>1,</a:t>
          </a:r>
          <a:r>
            <a:rPr lang="tr-TR" dirty="0" smtClean="0"/>
            <a:t>(x</a:t>
          </a:r>
          <a:r>
            <a:rPr lang="tr-TR" baseline="-25000" dirty="0" smtClean="0"/>
            <a:t>0,</a:t>
          </a:r>
          <a:r>
            <a:rPr lang="tr-TR" dirty="0" smtClean="0"/>
            <a:t> x</a:t>
          </a:r>
          <a:r>
            <a:rPr lang="tr-TR" baseline="-25000" dirty="0" smtClean="0"/>
            <a:t>1</a:t>
          </a:r>
          <a:r>
            <a:rPr lang="tr-TR" dirty="0" smtClean="0"/>
            <a:t>) ile bağlantılıdır; e</a:t>
          </a:r>
          <a:r>
            <a:rPr lang="tr-TR" baseline="-25000" dirty="0" smtClean="0"/>
            <a:t>2</a:t>
          </a:r>
          <a:r>
            <a:rPr lang="tr-TR" dirty="0" smtClean="0"/>
            <a:t>, (x</a:t>
          </a:r>
          <a:r>
            <a:rPr lang="tr-TR" baseline="-25000" dirty="0" smtClean="0"/>
            <a:t>l, </a:t>
          </a:r>
          <a:r>
            <a:rPr lang="tr-TR" i="1" dirty="0" smtClean="0"/>
            <a:t>x</a:t>
          </a:r>
          <a:r>
            <a:rPr lang="tr-TR" i="1" baseline="-25000" dirty="0" smtClean="0"/>
            <a:t>2</a:t>
          </a:r>
          <a:r>
            <a:rPr lang="tr-TR" i="1" dirty="0" smtClean="0"/>
            <a:t>)</a:t>
          </a:r>
          <a:r>
            <a:rPr lang="tr-TR" dirty="0" smtClean="0"/>
            <a:t> ile bağlantılıdır ve </a:t>
          </a:r>
          <a:r>
            <a:rPr lang="tr-TR" i="1" dirty="0" smtClean="0"/>
            <a:t>e</a:t>
          </a:r>
          <a:r>
            <a:rPr lang="tr-TR" i="1" baseline="-25000" dirty="0" smtClean="0"/>
            <a:t>n</a:t>
          </a:r>
          <a:r>
            <a:rPr lang="tr-TR" i="1" dirty="0" smtClean="0"/>
            <a:t>,</a:t>
          </a:r>
          <a:r>
            <a:rPr lang="tr-TR" b="1" dirty="0" smtClean="0"/>
            <a:t> </a:t>
          </a:r>
          <a:r>
            <a:rPr lang="tr-TR" dirty="0" smtClean="0"/>
            <a:t>(</a:t>
          </a:r>
          <a:r>
            <a:rPr lang="tr-TR" i="1" dirty="0" smtClean="0"/>
            <a:t>x</a:t>
          </a:r>
          <a:r>
            <a:rPr lang="tr-TR" i="1" baseline="-25000" dirty="0" smtClean="0"/>
            <a:t>n-1</a:t>
          </a:r>
          <a:r>
            <a:rPr lang="tr-TR" dirty="0" smtClean="0"/>
            <a:t>, </a:t>
          </a:r>
          <a:r>
            <a:rPr lang="tr-TR" i="1" dirty="0" err="1" smtClean="0"/>
            <a:t>x</a:t>
          </a:r>
          <a:r>
            <a:rPr lang="tr-TR" i="1" baseline="-25000" dirty="0" err="1" smtClean="0"/>
            <a:t>n</a:t>
          </a:r>
          <a:r>
            <a:rPr lang="tr-TR" i="1" dirty="0" smtClean="0"/>
            <a:t>)</a:t>
          </a:r>
          <a:r>
            <a:rPr lang="tr-TR" dirty="0" smtClean="0"/>
            <a:t> ile bağlantılıdır, ki orada </a:t>
          </a:r>
          <a:r>
            <a:rPr lang="tr-TR" i="1" dirty="0" smtClean="0"/>
            <a:t>x</a:t>
          </a:r>
          <a:r>
            <a:rPr lang="tr-TR" i="1" baseline="-25000" dirty="0" smtClean="0"/>
            <a:t>0</a:t>
          </a:r>
          <a:r>
            <a:rPr lang="tr-TR" i="1" dirty="0" smtClean="0"/>
            <a:t> </a:t>
          </a:r>
          <a:r>
            <a:rPr lang="tr-TR" dirty="0" smtClean="0"/>
            <a:t>= </a:t>
          </a:r>
          <a:r>
            <a:rPr lang="tr-TR" i="1" dirty="0" smtClean="0"/>
            <a:t>u </a:t>
          </a:r>
          <a:r>
            <a:rPr lang="tr-TR" dirty="0" smtClean="0"/>
            <a:t>ve </a:t>
          </a:r>
          <a:r>
            <a:rPr lang="tr-TR" i="1" dirty="0" err="1" smtClean="0"/>
            <a:t>x</a:t>
          </a:r>
          <a:r>
            <a:rPr lang="tr-TR" i="1" baseline="-25000" dirty="0" err="1" smtClean="0"/>
            <a:t>n</a:t>
          </a:r>
          <a:r>
            <a:rPr lang="tr-TR" dirty="0" smtClean="0"/>
            <a:t> = v’dir. Yönlü çizgelerde katlı kenar olmadığında, bu yol köşelerin  </a:t>
          </a:r>
          <a:r>
            <a:rPr lang="tr-TR" i="1" dirty="0" smtClean="0"/>
            <a:t>x</a:t>
          </a:r>
          <a:r>
            <a:rPr lang="tr-TR" i="1" baseline="-25000" dirty="0" smtClean="0"/>
            <a:t>0, </a:t>
          </a:r>
          <a:r>
            <a:rPr lang="tr-TR" i="1" dirty="0" smtClean="0"/>
            <a:t>x</a:t>
          </a:r>
          <a:r>
            <a:rPr lang="tr-TR" i="1" baseline="-25000" dirty="0" smtClean="0"/>
            <a:t>1, </a:t>
          </a:r>
          <a:r>
            <a:rPr lang="tr-TR" i="1" dirty="0" smtClean="0"/>
            <a:t>x</a:t>
          </a:r>
          <a:r>
            <a:rPr lang="tr-TR" i="1" baseline="-25000" dirty="0" smtClean="0"/>
            <a:t>2,…,</a:t>
          </a:r>
          <a:r>
            <a:rPr lang="tr-TR" i="1" dirty="0" smtClean="0"/>
            <a:t> </a:t>
          </a:r>
          <a:r>
            <a:rPr lang="tr-TR" i="1" dirty="0" err="1" smtClean="0"/>
            <a:t>x</a:t>
          </a:r>
          <a:r>
            <a:rPr lang="tr-TR" i="1" baseline="-25000" dirty="0" err="1" smtClean="0"/>
            <a:t>n</a:t>
          </a:r>
          <a:r>
            <a:rPr lang="tr-TR" i="1" baseline="-25000" dirty="0" smtClean="0"/>
            <a:t> </a:t>
          </a:r>
          <a:r>
            <a:rPr lang="tr-TR" dirty="0" smtClean="0"/>
            <a:t>dizilişi ile tanımlanır. Uzunluğu sıfırdan büyük olan ve başlangıcı ve bitişi aynı olan bir yol, bir </a:t>
          </a:r>
          <a:r>
            <a:rPr lang="tr-TR" b="1" i="1" dirty="0" smtClean="0"/>
            <a:t>devre</a:t>
          </a:r>
          <a:r>
            <a:rPr lang="tr-TR" b="1" dirty="0" smtClean="0"/>
            <a:t> </a:t>
          </a:r>
          <a:r>
            <a:rPr lang="tr-TR" dirty="0" smtClean="0"/>
            <a:t>veya </a:t>
          </a:r>
          <a:r>
            <a:rPr lang="tr-TR" b="1" i="1" dirty="0" smtClean="0"/>
            <a:t>çevrim</a:t>
          </a:r>
          <a:r>
            <a:rPr lang="tr-TR" b="1" dirty="0" smtClean="0"/>
            <a:t> </a:t>
          </a:r>
          <a:r>
            <a:rPr lang="tr-TR" dirty="0" smtClean="0"/>
            <a:t>olarak çağırılır. Eğer bir yol veya devre bir kenarı daha önce birden fazla içermemişse </a:t>
          </a:r>
          <a:r>
            <a:rPr lang="tr-TR" b="1" i="1" dirty="0" smtClean="0"/>
            <a:t>basit</a:t>
          </a:r>
          <a:r>
            <a:rPr lang="tr-TR" b="1" dirty="0" smtClean="0"/>
            <a:t> </a:t>
          </a:r>
          <a:r>
            <a:rPr lang="tr-TR" dirty="0" smtClean="0"/>
            <a:t>olarak çağırılır.</a:t>
          </a:r>
          <a:endParaRPr lang="tr-TR" dirty="0"/>
        </a:p>
      </dgm:t>
    </dgm:pt>
    <dgm:pt modelId="{67C8EB3E-C5B1-40A8-BD82-683F5CDCCDC9}" type="parTrans" cxnId="{795509D4-150C-4835-A08A-F96F65F59C21}">
      <dgm:prSet/>
      <dgm:spPr/>
      <dgm:t>
        <a:bodyPr/>
        <a:lstStyle/>
        <a:p>
          <a:endParaRPr lang="tr-TR"/>
        </a:p>
      </dgm:t>
    </dgm:pt>
    <dgm:pt modelId="{E10ECB02-B3AD-4F76-BA9E-92CF2F294D3E}" type="sibTrans" cxnId="{795509D4-150C-4835-A08A-F96F65F59C21}">
      <dgm:prSet/>
      <dgm:spPr/>
      <dgm:t>
        <a:bodyPr/>
        <a:lstStyle/>
        <a:p>
          <a:endParaRPr lang="tr-TR"/>
        </a:p>
      </dgm:t>
    </dgm:pt>
    <dgm:pt modelId="{342DB41B-9A02-449B-B8DE-462F4831E65B}" type="pres">
      <dgm:prSet presAssocID="{E8D679ED-F9E8-467D-A75E-B53168062878}" presName="theList" presStyleCnt="0">
        <dgm:presLayoutVars>
          <dgm:dir/>
          <dgm:animLvl val="lvl"/>
          <dgm:resizeHandles val="exact"/>
        </dgm:presLayoutVars>
      </dgm:prSet>
      <dgm:spPr/>
      <dgm:t>
        <a:bodyPr/>
        <a:lstStyle/>
        <a:p>
          <a:endParaRPr lang="tr-TR"/>
        </a:p>
      </dgm:t>
    </dgm:pt>
    <dgm:pt modelId="{72198990-431F-4917-BADA-FBE8381F253B}" type="pres">
      <dgm:prSet presAssocID="{9588280D-BF53-474C-A456-622723DAE119}" presName="compNode" presStyleCnt="0"/>
      <dgm:spPr/>
    </dgm:pt>
    <dgm:pt modelId="{11337093-5D6D-4FDD-91E8-B20F2C547D3F}" type="pres">
      <dgm:prSet presAssocID="{9588280D-BF53-474C-A456-622723DAE119}" presName="noGeometry" presStyleCnt="0"/>
      <dgm:spPr/>
    </dgm:pt>
    <dgm:pt modelId="{C308EEDA-17D4-4F75-8480-DA8F5162CE15}" type="pres">
      <dgm:prSet presAssocID="{9588280D-BF53-474C-A456-622723DAE119}" presName="childTextVisible" presStyleLbl="bgAccFollowNode1" presStyleIdx="0" presStyleCnt="1">
        <dgm:presLayoutVars>
          <dgm:bulletEnabled val="1"/>
        </dgm:presLayoutVars>
      </dgm:prSet>
      <dgm:spPr/>
      <dgm:t>
        <a:bodyPr/>
        <a:lstStyle/>
        <a:p>
          <a:endParaRPr lang="tr-TR"/>
        </a:p>
      </dgm:t>
    </dgm:pt>
    <dgm:pt modelId="{781BE55B-9A1D-447F-A163-E65236C3336A}" type="pres">
      <dgm:prSet presAssocID="{9588280D-BF53-474C-A456-622723DAE119}" presName="childTextHidden" presStyleLbl="bgAccFollowNode1" presStyleIdx="0" presStyleCnt="1"/>
      <dgm:spPr/>
      <dgm:t>
        <a:bodyPr/>
        <a:lstStyle/>
        <a:p>
          <a:endParaRPr lang="tr-TR"/>
        </a:p>
      </dgm:t>
    </dgm:pt>
    <dgm:pt modelId="{E97AE2AD-C2FA-4EE0-9EF2-F89916DF501B}" type="pres">
      <dgm:prSet presAssocID="{9588280D-BF53-474C-A456-622723DAE119}" presName="parentText" presStyleLbl="node1" presStyleIdx="0" presStyleCnt="1">
        <dgm:presLayoutVars>
          <dgm:chMax val="1"/>
          <dgm:bulletEnabled val="1"/>
        </dgm:presLayoutVars>
      </dgm:prSet>
      <dgm:spPr/>
      <dgm:t>
        <a:bodyPr/>
        <a:lstStyle/>
        <a:p>
          <a:endParaRPr lang="tr-TR"/>
        </a:p>
      </dgm:t>
    </dgm:pt>
  </dgm:ptLst>
  <dgm:cxnLst>
    <dgm:cxn modelId="{795509D4-150C-4835-A08A-F96F65F59C21}" srcId="{9588280D-BF53-474C-A456-622723DAE119}" destId="{EC2D81D4-F018-45F2-B506-1891548E9493}" srcOrd="0" destOrd="0" parTransId="{67C8EB3E-C5B1-40A8-BD82-683F5CDCCDC9}" sibTransId="{E10ECB02-B3AD-4F76-BA9E-92CF2F294D3E}"/>
    <dgm:cxn modelId="{F7E9076B-B7E6-41E8-86DC-DD211129596F}" srcId="{E8D679ED-F9E8-467D-A75E-B53168062878}" destId="{9588280D-BF53-474C-A456-622723DAE119}" srcOrd="0" destOrd="0" parTransId="{A09711FB-3589-400E-9DC4-FE69DDCE83CF}" sibTransId="{AB6AA1E6-4888-4575-A7D3-F4D6412682E6}"/>
    <dgm:cxn modelId="{05ABA0F9-78A2-46F6-A201-717DC226C317}" type="presOf" srcId="{EC2D81D4-F018-45F2-B506-1891548E9493}" destId="{781BE55B-9A1D-447F-A163-E65236C3336A}" srcOrd="1" destOrd="0" presId="urn:microsoft.com/office/officeart/2005/8/layout/hProcess6"/>
    <dgm:cxn modelId="{E39236F9-F268-43F9-ACA2-45B0A0E1B778}" type="presOf" srcId="{EC2D81D4-F018-45F2-B506-1891548E9493}" destId="{C308EEDA-17D4-4F75-8480-DA8F5162CE15}" srcOrd="0" destOrd="0" presId="urn:microsoft.com/office/officeart/2005/8/layout/hProcess6"/>
    <dgm:cxn modelId="{0395578C-E2B4-4706-880B-DBC4BCA7CE0F}" type="presOf" srcId="{E8D679ED-F9E8-467D-A75E-B53168062878}" destId="{342DB41B-9A02-449B-B8DE-462F4831E65B}" srcOrd="0" destOrd="0" presId="urn:microsoft.com/office/officeart/2005/8/layout/hProcess6"/>
    <dgm:cxn modelId="{4C838455-B4FB-4ACA-92E7-9DB9EA8AAD1F}" type="presOf" srcId="{9588280D-BF53-474C-A456-622723DAE119}" destId="{E97AE2AD-C2FA-4EE0-9EF2-F89916DF501B}" srcOrd="0" destOrd="0" presId="urn:microsoft.com/office/officeart/2005/8/layout/hProcess6"/>
    <dgm:cxn modelId="{C94A49BF-8457-4BA9-BBC7-E8FE7764246E}" type="presParOf" srcId="{342DB41B-9A02-449B-B8DE-462F4831E65B}" destId="{72198990-431F-4917-BADA-FBE8381F253B}" srcOrd="0" destOrd="0" presId="urn:microsoft.com/office/officeart/2005/8/layout/hProcess6"/>
    <dgm:cxn modelId="{B54D0CFF-DA3B-4F40-89A7-8253200F78C4}" type="presParOf" srcId="{72198990-431F-4917-BADA-FBE8381F253B}" destId="{11337093-5D6D-4FDD-91E8-B20F2C547D3F}" srcOrd="0" destOrd="0" presId="urn:microsoft.com/office/officeart/2005/8/layout/hProcess6"/>
    <dgm:cxn modelId="{04130F9D-1A09-4280-8A0C-932B8C4F3CD6}" type="presParOf" srcId="{72198990-431F-4917-BADA-FBE8381F253B}" destId="{C308EEDA-17D4-4F75-8480-DA8F5162CE15}" srcOrd="1" destOrd="0" presId="urn:microsoft.com/office/officeart/2005/8/layout/hProcess6"/>
    <dgm:cxn modelId="{C00F73FC-8C08-447F-98EE-B3A20A5F4942}" type="presParOf" srcId="{72198990-431F-4917-BADA-FBE8381F253B}" destId="{781BE55B-9A1D-447F-A163-E65236C3336A}" srcOrd="2" destOrd="0" presId="urn:microsoft.com/office/officeart/2005/8/layout/hProcess6"/>
    <dgm:cxn modelId="{93BC140D-D5AD-4472-AD66-6FD388DF08D5}" type="presParOf" srcId="{72198990-431F-4917-BADA-FBE8381F253B}" destId="{E97AE2AD-C2FA-4EE0-9EF2-F89916DF501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DDB48F0-2B92-4674-B33C-E5ECA4DEE5A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B7305616-6F8F-46CC-9535-D330078A21E5}">
      <dgm:prSet phldrT="[Metin]" custT="1"/>
      <dgm:spPr/>
      <dgm:t>
        <a:bodyPr/>
        <a:lstStyle/>
        <a:p>
          <a:r>
            <a:rPr lang="tr-TR" sz="4800" dirty="0" smtClean="0"/>
            <a:t>Tanım-12</a:t>
          </a:r>
          <a:endParaRPr lang="tr-TR" sz="4800" dirty="0"/>
        </a:p>
      </dgm:t>
    </dgm:pt>
    <dgm:pt modelId="{ECB906B9-82A1-4FE8-A1E1-837CA5DB47D8}" type="parTrans" cxnId="{8723EE08-B68B-4B87-B2E6-7A3084CD6EEC}">
      <dgm:prSet/>
      <dgm:spPr/>
      <dgm:t>
        <a:bodyPr/>
        <a:lstStyle/>
        <a:p>
          <a:endParaRPr lang="tr-TR"/>
        </a:p>
      </dgm:t>
    </dgm:pt>
    <dgm:pt modelId="{6C8167BC-5E2A-46C8-BD83-255AEF1A9906}" type="sibTrans" cxnId="{8723EE08-B68B-4B87-B2E6-7A3084CD6EEC}">
      <dgm:prSet/>
      <dgm:spPr/>
      <dgm:t>
        <a:bodyPr/>
        <a:lstStyle/>
        <a:p>
          <a:endParaRPr lang="tr-TR"/>
        </a:p>
      </dgm:t>
    </dgm:pt>
    <dgm:pt modelId="{CB274153-6813-4ADE-9734-688412629CBD}">
      <dgm:prSet phldrT="[Metin]" custT="1"/>
      <dgm:spPr/>
      <dgm:t>
        <a:bodyPr/>
        <a:lstStyle/>
        <a:p>
          <a:pPr algn="just"/>
          <a:r>
            <a:rPr lang="tr-TR" sz="2000" b="0" i="0" u="none" dirty="0" smtClean="0"/>
            <a:t>Çizgenin köşelerinin farklı çiftleri arasında bir yol varsa bu yönsüz çizge </a:t>
          </a:r>
          <a:r>
            <a:rPr lang="tr-TR" sz="2000" b="1" i="1" u="none" dirty="0" smtClean="0"/>
            <a:t>bağlantılı</a:t>
          </a:r>
          <a:r>
            <a:rPr lang="tr-TR" sz="2000" b="0" i="0" u="none" dirty="0" smtClean="0"/>
            <a:t> olarak tanımlanır. </a:t>
          </a:r>
          <a:r>
            <a:rPr lang="tr-TR" sz="2000" b="1" i="1" u="none" dirty="0" smtClean="0"/>
            <a:t>Bağlantılı</a:t>
          </a:r>
          <a:r>
            <a:rPr lang="tr-TR" sz="2000" b="0" i="0" u="none" dirty="0" smtClean="0"/>
            <a:t> olmayan yönsüz bir çizge </a:t>
          </a:r>
          <a:r>
            <a:rPr lang="tr-TR" sz="2000" b="0" i="1" u="none" dirty="0" smtClean="0"/>
            <a:t>bağlantısız</a:t>
          </a:r>
          <a:r>
            <a:rPr lang="tr-TR" sz="2000" b="0" i="0" u="none" dirty="0" smtClean="0"/>
            <a:t> çizge olarak tanımlanır. Biz bir çizgeyi, köşeler veya kenarları veya her ikisini de kaldırdığımızda bağlantısız alt çizgeler üreterek </a:t>
          </a:r>
          <a:r>
            <a:rPr lang="tr-TR" sz="2000" b="1" i="1" u="none" dirty="0" smtClean="0"/>
            <a:t>bağlantısız</a:t>
          </a:r>
          <a:r>
            <a:rPr lang="tr-TR" sz="2000" b="0" i="0" u="none" dirty="0" smtClean="0"/>
            <a:t> hale getiririz.</a:t>
          </a:r>
          <a:endParaRPr lang="tr-TR" sz="2000" dirty="0"/>
        </a:p>
      </dgm:t>
    </dgm:pt>
    <dgm:pt modelId="{37713085-944B-4B33-A2A6-9EDFBA6B3FE3}" type="parTrans" cxnId="{A72AC1E8-B900-445A-9E16-805924F0D7EA}">
      <dgm:prSet/>
      <dgm:spPr/>
      <dgm:t>
        <a:bodyPr/>
        <a:lstStyle/>
        <a:p>
          <a:endParaRPr lang="tr-TR"/>
        </a:p>
      </dgm:t>
    </dgm:pt>
    <dgm:pt modelId="{AD2E5C83-D25B-42CD-8573-D8FB21CFD613}" type="sibTrans" cxnId="{A72AC1E8-B900-445A-9E16-805924F0D7EA}">
      <dgm:prSet/>
      <dgm:spPr/>
      <dgm:t>
        <a:bodyPr/>
        <a:lstStyle/>
        <a:p>
          <a:endParaRPr lang="tr-TR"/>
        </a:p>
      </dgm:t>
    </dgm:pt>
    <dgm:pt modelId="{838A0B5D-99B9-4CD6-8D49-6B8A2E98B873}" type="pres">
      <dgm:prSet presAssocID="{9DDB48F0-2B92-4674-B33C-E5ECA4DEE5AB}" presName="theList" presStyleCnt="0">
        <dgm:presLayoutVars>
          <dgm:dir/>
          <dgm:animLvl val="lvl"/>
          <dgm:resizeHandles val="exact"/>
        </dgm:presLayoutVars>
      </dgm:prSet>
      <dgm:spPr/>
      <dgm:t>
        <a:bodyPr/>
        <a:lstStyle/>
        <a:p>
          <a:endParaRPr lang="tr-TR"/>
        </a:p>
      </dgm:t>
    </dgm:pt>
    <dgm:pt modelId="{D1B2DBBE-999E-4788-B6D5-B9AB484D4B28}" type="pres">
      <dgm:prSet presAssocID="{B7305616-6F8F-46CC-9535-D330078A21E5}" presName="compNode" presStyleCnt="0"/>
      <dgm:spPr/>
    </dgm:pt>
    <dgm:pt modelId="{E3553099-65C3-4837-8174-73590451903F}" type="pres">
      <dgm:prSet presAssocID="{B7305616-6F8F-46CC-9535-D330078A21E5}" presName="noGeometry" presStyleCnt="0"/>
      <dgm:spPr/>
    </dgm:pt>
    <dgm:pt modelId="{B5799CFB-EEA7-4C97-8FCB-902099E980D7}" type="pres">
      <dgm:prSet presAssocID="{B7305616-6F8F-46CC-9535-D330078A21E5}" presName="childTextVisible" presStyleLbl="bgAccFollowNode1" presStyleIdx="0" presStyleCnt="1">
        <dgm:presLayoutVars>
          <dgm:bulletEnabled val="1"/>
        </dgm:presLayoutVars>
      </dgm:prSet>
      <dgm:spPr/>
      <dgm:t>
        <a:bodyPr/>
        <a:lstStyle/>
        <a:p>
          <a:endParaRPr lang="tr-TR"/>
        </a:p>
      </dgm:t>
    </dgm:pt>
    <dgm:pt modelId="{49175A7F-777B-48BD-8420-27E453618EED}" type="pres">
      <dgm:prSet presAssocID="{B7305616-6F8F-46CC-9535-D330078A21E5}" presName="childTextHidden" presStyleLbl="bgAccFollowNode1" presStyleIdx="0" presStyleCnt="1"/>
      <dgm:spPr/>
      <dgm:t>
        <a:bodyPr/>
        <a:lstStyle/>
        <a:p>
          <a:endParaRPr lang="tr-TR"/>
        </a:p>
      </dgm:t>
    </dgm:pt>
    <dgm:pt modelId="{EF33A224-AA88-4620-8CEC-26CED6DDE5EF}" type="pres">
      <dgm:prSet presAssocID="{B7305616-6F8F-46CC-9535-D330078A21E5}" presName="parentText" presStyleLbl="node1" presStyleIdx="0" presStyleCnt="1">
        <dgm:presLayoutVars>
          <dgm:chMax val="1"/>
          <dgm:bulletEnabled val="1"/>
        </dgm:presLayoutVars>
      </dgm:prSet>
      <dgm:spPr/>
      <dgm:t>
        <a:bodyPr/>
        <a:lstStyle/>
        <a:p>
          <a:endParaRPr lang="tr-TR"/>
        </a:p>
      </dgm:t>
    </dgm:pt>
  </dgm:ptLst>
  <dgm:cxnLst>
    <dgm:cxn modelId="{4EE72E3D-F324-4846-8ECF-4E8075FCCC03}" type="presOf" srcId="{9DDB48F0-2B92-4674-B33C-E5ECA4DEE5AB}" destId="{838A0B5D-99B9-4CD6-8D49-6B8A2E98B873}" srcOrd="0" destOrd="0" presId="urn:microsoft.com/office/officeart/2005/8/layout/hProcess6"/>
    <dgm:cxn modelId="{A72AC1E8-B900-445A-9E16-805924F0D7EA}" srcId="{B7305616-6F8F-46CC-9535-D330078A21E5}" destId="{CB274153-6813-4ADE-9734-688412629CBD}" srcOrd="0" destOrd="0" parTransId="{37713085-944B-4B33-A2A6-9EDFBA6B3FE3}" sibTransId="{AD2E5C83-D25B-42CD-8573-D8FB21CFD613}"/>
    <dgm:cxn modelId="{C81D3FEB-6FFD-4603-960A-3E00AE2D6B9A}" type="presOf" srcId="{B7305616-6F8F-46CC-9535-D330078A21E5}" destId="{EF33A224-AA88-4620-8CEC-26CED6DDE5EF}" srcOrd="0" destOrd="0" presId="urn:microsoft.com/office/officeart/2005/8/layout/hProcess6"/>
    <dgm:cxn modelId="{B348FE15-E67F-481C-B5B2-9B55D479CDFD}" type="presOf" srcId="{CB274153-6813-4ADE-9734-688412629CBD}" destId="{B5799CFB-EEA7-4C97-8FCB-902099E980D7}" srcOrd="0" destOrd="0" presId="urn:microsoft.com/office/officeart/2005/8/layout/hProcess6"/>
    <dgm:cxn modelId="{8723EE08-B68B-4B87-B2E6-7A3084CD6EEC}" srcId="{9DDB48F0-2B92-4674-B33C-E5ECA4DEE5AB}" destId="{B7305616-6F8F-46CC-9535-D330078A21E5}" srcOrd="0" destOrd="0" parTransId="{ECB906B9-82A1-4FE8-A1E1-837CA5DB47D8}" sibTransId="{6C8167BC-5E2A-46C8-BD83-255AEF1A9906}"/>
    <dgm:cxn modelId="{FB646075-8454-4644-A0B5-F1981A33D8D7}" type="presOf" srcId="{CB274153-6813-4ADE-9734-688412629CBD}" destId="{49175A7F-777B-48BD-8420-27E453618EED}" srcOrd="1" destOrd="0" presId="urn:microsoft.com/office/officeart/2005/8/layout/hProcess6"/>
    <dgm:cxn modelId="{5DFF5E65-6AC0-4733-B658-680692370129}" type="presParOf" srcId="{838A0B5D-99B9-4CD6-8D49-6B8A2E98B873}" destId="{D1B2DBBE-999E-4788-B6D5-B9AB484D4B28}" srcOrd="0" destOrd="0" presId="urn:microsoft.com/office/officeart/2005/8/layout/hProcess6"/>
    <dgm:cxn modelId="{27D52C2E-06E3-45E1-9710-E9405E0B5A5F}" type="presParOf" srcId="{D1B2DBBE-999E-4788-B6D5-B9AB484D4B28}" destId="{E3553099-65C3-4837-8174-73590451903F}" srcOrd="0" destOrd="0" presId="urn:microsoft.com/office/officeart/2005/8/layout/hProcess6"/>
    <dgm:cxn modelId="{C78165C5-25B1-4D9A-A4C7-8C7EA1B28663}" type="presParOf" srcId="{D1B2DBBE-999E-4788-B6D5-B9AB484D4B28}" destId="{B5799CFB-EEA7-4C97-8FCB-902099E980D7}" srcOrd="1" destOrd="0" presId="urn:microsoft.com/office/officeart/2005/8/layout/hProcess6"/>
    <dgm:cxn modelId="{9B55E4DD-2879-4CC5-AB60-153DD3F75E34}" type="presParOf" srcId="{D1B2DBBE-999E-4788-B6D5-B9AB484D4B28}" destId="{49175A7F-777B-48BD-8420-27E453618EED}" srcOrd="2" destOrd="0" presId="urn:microsoft.com/office/officeart/2005/8/layout/hProcess6"/>
    <dgm:cxn modelId="{75A8A7FF-A830-40DB-B492-1B616CB4A737}" type="presParOf" srcId="{D1B2DBBE-999E-4788-B6D5-B9AB484D4B28}" destId="{EF33A224-AA88-4620-8CEC-26CED6DDE5E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4790D6-9C92-45B5-AF15-57D64D1478D7}"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2030939F-8015-443A-89AC-B9BA9076DC22}">
      <dgm:prSet custT="1"/>
      <dgm:spPr/>
      <dgm:t>
        <a:bodyPr/>
        <a:lstStyle/>
        <a:p>
          <a:pPr rtl="0"/>
          <a:r>
            <a:rPr lang="tr-TR" sz="4400" dirty="0" smtClean="0"/>
            <a:t>Tanım-2 </a:t>
          </a:r>
          <a:endParaRPr lang="tr-TR" sz="4400" dirty="0"/>
        </a:p>
      </dgm:t>
    </dgm:pt>
    <dgm:pt modelId="{0F69458D-BDB2-4004-8588-737EA6949656}" type="parTrans" cxnId="{61B3E21C-9E6B-49FA-AC0D-C1A7194E73B6}">
      <dgm:prSet/>
      <dgm:spPr/>
      <dgm:t>
        <a:bodyPr/>
        <a:lstStyle/>
        <a:p>
          <a:endParaRPr lang="tr-TR"/>
        </a:p>
      </dgm:t>
    </dgm:pt>
    <dgm:pt modelId="{BEC8028A-F5D7-47CA-86E9-DA0B7B49E29E}" type="sibTrans" cxnId="{61B3E21C-9E6B-49FA-AC0D-C1A7194E73B6}">
      <dgm:prSet/>
      <dgm:spPr/>
      <dgm:t>
        <a:bodyPr/>
        <a:lstStyle/>
        <a:p>
          <a:endParaRPr lang="tr-TR"/>
        </a:p>
      </dgm:t>
    </dgm:pt>
    <dgm:pt modelId="{58B973CC-1AAD-4B2C-9D32-F1B0F70414A6}">
      <dgm:prSet/>
      <dgm:spPr/>
      <dgm:t>
        <a:bodyPr/>
        <a:lstStyle/>
        <a:p>
          <a:pPr algn="l" rtl="0"/>
          <a:endParaRPr lang="tr-TR" b="0" dirty="0"/>
        </a:p>
      </dgm:t>
    </dgm:pt>
    <dgm:pt modelId="{626C5B87-20DF-4D92-8C8B-7602C54AA4C5}" type="parTrans" cxnId="{280F121F-0C74-4756-87D8-BAD70D61EC4C}">
      <dgm:prSet/>
      <dgm:spPr/>
      <dgm:t>
        <a:bodyPr/>
        <a:lstStyle/>
        <a:p>
          <a:endParaRPr lang="tr-TR"/>
        </a:p>
      </dgm:t>
    </dgm:pt>
    <dgm:pt modelId="{8D9F4194-B7D0-4DED-917E-41B623B2A0F6}" type="sibTrans" cxnId="{280F121F-0C74-4756-87D8-BAD70D61EC4C}">
      <dgm:prSet/>
      <dgm:spPr/>
      <dgm:t>
        <a:bodyPr/>
        <a:lstStyle/>
        <a:p>
          <a:endParaRPr lang="tr-TR"/>
        </a:p>
      </dgm:t>
    </dgm:pt>
    <dgm:pt modelId="{C8BB3112-1B34-4908-A138-27CE18DE7C19}">
      <dgm:prSet/>
      <dgm:spPr/>
      <dgm:t>
        <a:bodyPr/>
        <a:lstStyle/>
        <a:p>
          <a:pPr algn="just"/>
          <a:r>
            <a:rPr lang="tr-TR" b="1" i="1" dirty="0" smtClean="0"/>
            <a:t>Yönlü (V, E) çizgesi</a:t>
          </a:r>
          <a:r>
            <a:rPr lang="tr-TR" b="1" dirty="0" smtClean="0"/>
            <a:t> </a:t>
          </a:r>
          <a:r>
            <a:rPr lang="tr-TR" dirty="0" smtClean="0"/>
            <a:t>köşelerin boş olmayan </a:t>
          </a:r>
          <a:r>
            <a:rPr lang="tr-TR" i="1" dirty="0" smtClean="0"/>
            <a:t>V </a:t>
          </a:r>
          <a:r>
            <a:rPr lang="tr-TR" dirty="0" smtClean="0"/>
            <a:t>kümesini </a:t>
          </a:r>
          <a:r>
            <a:rPr lang="tr-TR" i="1" dirty="0" smtClean="0"/>
            <a:t>ve yönlü kenarların</a:t>
          </a:r>
          <a:r>
            <a:rPr lang="tr-TR" dirty="0" smtClean="0"/>
            <a:t> (veya yayların) </a:t>
          </a:r>
          <a:r>
            <a:rPr lang="tr-TR" i="1" dirty="0" smtClean="0"/>
            <a:t>E</a:t>
          </a:r>
          <a:r>
            <a:rPr lang="tr-TR" dirty="0" smtClean="0"/>
            <a:t> kümesini içermektedir. Her yönlü kenar köşelerin sıralı bir İkilisine karşılık gelmektedir. Sıralı (</a:t>
          </a:r>
          <a:r>
            <a:rPr lang="tr-TR" i="1" dirty="0" smtClean="0"/>
            <a:t>u</a:t>
          </a:r>
          <a:r>
            <a:rPr lang="tr-TR" dirty="0" smtClean="0"/>
            <a:t>, v) İkilisine karşılık gelen yönlü kenar için, bu kenar </a:t>
          </a:r>
          <a:r>
            <a:rPr lang="tr-TR" b="1" i="1" dirty="0" smtClean="0"/>
            <a:t>u</a:t>
          </a:r>
          <a:r>
            <a:rPr lang="tr-TR" b="1" dirty="0" smtClean="0"/>
            <a:t> köşesinde </a:t>
          </a:r>
          <a:r>
            <a:rPr lang="tr-TR" b="1" i="1" dirty="0" smtClean="0"/>
            <a:t>başlar, v</a:t>
          </a:r>
          <a:r>
            <a:rPr lang="tr-TR" b="1" dirty="0" smtClean="0"/>
            <a:t> köşesinde </a:t>
          </a:r>
          <a:r>
            <a:rPr lang="tr-TR" b="1" i="1" dirty="0" smtClean="0"/>
            <a:t>sona erer </a:t>
          </a:r>
          <a:r>
            <a:rPr lang="tr-TR" dirty="0" smtClean="0"/>
            <a:t>denir.</a:t>
          </a:r>
          <a:endParaRPr lang="tr-TR" dirty="0"/>
        </a:p>
      </dgm:t>
    </dgm:pt>
    <dgm:pt modelId="{18BEBAF5-9FE3-4A93-9888-170BC4B42E0C}" type="parTrans" cxnId="{F90EFDAF-80D7-4578-99FA-2BA1891A1C22}">
      <dgm:prSet/>
      <dgm:spPr/>
      <dgm:t>
        <a:bodyPr/>
        <a:lstStyle/>
        <a:p>
          <a:endParaRPr lang="tr-TR"/>
        </a:p>
      </dgm:t>
    </dgm:pt>
    <dgm:pt modelId="{499A8166-63C4-4293-BBB8-7CE9B7A97389}" type="sibTrans" cxnId="{F90EFDAF-80D7-4578-99FA-2BA1891A1C22}">
      <dgm:prSet/>
      <dgm:spPr/>
      <dgm:t>
        <a:bodyPr/>
        <a:lstStyle/>
        <a:p>
          <a:endParaRPr lang="tr-TR"/>
        </a:p>
      </dgm:t>
    </dgm:pt>
    <dgm:pt modelId="{78C46FB4-ED48-4C48-A4EC-54F0630D6883}">
      <dgm:prSet/>
      <dgm:spPr/>
      <dgm:t>
        <a:bodyPr/>
        <a:lstStyle/>
        <a:p>
          <a:pPr algn="l" rtl="0"/>
          <a:endParaRPr lang="tr-TR" b="0" dirty="0"/>
        </a:p>
      </dgm:t>
    </dgm:pt>
    <dgm:pt modelId="{E4E51702-52E4-4C72-81B2-C9F784CD9568}" type="parTrans" cxnId="{2AA92727-3CAC-43C3-A33B-87462D240F1B}">
      <dgm:prSet/>
      <dgm:spPr/>
    </dgm:pt>
    <dgm:pt modelId="{E1388C17-7810-4871-8824-D6C3706A0C73}" type="sibTrans" cxnId="{2AA92727-3CAC-43C3-A33B-87462D240F1B}">
      <dgm:prSet/>
      <dgm:spPr/>
    </dgm:pt>
    <dgm:pt modelId="{3F5C36F3-9D4B-4377-A2BE-C224CB4C88D9}" type="pres">
      <dgm:prSet presAssocID="{034790D6-9C92-45B5-AF15-57D64D1478D7}" presName="theList" presStyleCnt="0">
        <dgm:presLayoutVars>
          <dgm:dir/>
          <dgm:animLvl val="lvl"/>
          <dgm:resizeHandles val="exact"/>
        </dgm:presLayoutVars>
      </dgm:prSet>
      <dgm:spPr/>
      <dgm:t>
        <a:bodyPr/>
        <a:lstStyle/>
        <a:p>
          <a:endParaRPr lang="tr-TR"/>
        </a:p>
      </dgm:t>
    </dgm:pt>
    <dgm:pt modelId="{0177F179-5C8D-4420-90B8-7ABDC826DDFF}" type="pres">
      <dgm:prSet presAssocID="{2030939F-8015-443A-89AC-B9BA9076DC22}" presName="compNode" presStyleCnt="0"/>
      <dgm:spPr/>
    </dgm:pt>
    <dgm:pt modelId="{AB573A54-0F62-4B62-A72E-98370F49FD5A}" type="pres">
      <dgm:prSet presAssocID="{2030939F-8015-443A-89AC-B9BA9076DC22}" presName="noGeometry" presStyleCnt="0"/>
      <dgm:spPr/>
    </dgm:pt>
    <dgm:pt modelId="{F8A62FB1-2600-4A27-8A39-C93D34EA133D}" type="pres">
      <dgm:prSet presAssocID="{2030939F-8015-443A-89AC-B9BA9076DC22}" presName="childTextVisible" presStyleLbl="bgAccFollowNode1" presStyleIdx="0" presStyleCnt="1" custScaleX="130112">
        <dgm:presLayoutVars>
          <dgm:bulletEnabled val="1"/>
        </dgm:presLayoutVars>
      </dgm:prSet>
      <dgm:spPr/>
      <dgm:t>
        <a:bodyPr/>
        <a:lstStyle/>
        <a:p>
          <a:endParaRPr lang="tr-TR"/>
        </a:p>
      </dgm:t>
    </dgm:pt>
    <dgm:pt modelId="{9E275CEF-5BBB-4D3B-A524-2C8D6BF5D427}" type="pres">
      <dgm:prSet presAssocID="{2030939F-8015-443A-89AC-B9BA9076DC22}" presName="childTextHidden" presStyleLbl="bgAccFollowNode1" presStyleIdx="0" presStyleCnt="1"/>
      <dgm:spPr/>
      <dgm:t>
        <a:bodyPr/>
        <a:lstStyle/>
        <a:p>
          <a:endParaRPr lang="tr-TR"/>
        </a:p>
      </dgm:t>
    </dgm:pt>
    <dgm:pt modelId="{585DE4F8-0B6E-4D8C-B449-3DA572834C94}" type="pres">
      <dgm:prSet presAssocID="{2030939F-8015-443A-89AC-B9BA9076DC22}" presName="parentText" presStyleLbl="node1" presStyleIdx="0" presStyleCnt="1" custLinFactNeighborX="-26921" custLinFactNeighborY="-2957">
        <dgm:presLayoutVars>
          <dgm:chMax val="1"/>
          <dgm:bulletEnabled val="1"/>
        </dgm:presLayoutVars>
      </dgm:prSet>
      <dgm:spPr/>
      <dgm:t>
        <a:bodyPr/>
        <a:lstStyle/>
        <a:p>
          <a:endParaRPr lang="tr-TR"/>
        </a:p>
      </dgm:t>
    </dgm:pt>
  </dgm:ptLst>
  <dgm:cxnLst>
    <dgm:cxn modelId="{C6D9821C-DE8E-4445-B135-93E4D5359FB4}" type="presOf" srcId="{58B973CC-1AAD-4B2C-9D32-F1B0F70414A6}" destId="{9E275CEF-5BBB-4D3B-A524-2C8D6BF5D427}" srcOrd="1" destOrd="0" presId="urn:microsoft.com/office/officeart/2005/8/layout/hProcess6"/>
    <dgm:cxn modelId="{61B3E21C-9E6B-49FA-AC0D-C1A7194E73B6}" srcId="{034790D6-9C92-45B5-AF15-57D64D1478D7}" destId="{2030939F-8015-443A-89AC-B9BA9076DC22}" srcOrd="0" destOrd="0" parTransId="{0F69458D-BDB2-4004-8588-737EA6949656}" sibTransId="{BEC8028A-F5D7-47CA-86E9-DA0B7B49E29E}"/>
    <dgm:cxn modelId="{F90EFDAF-80D7-4578-99FA-2BA1891A1C22}" srcId="{2030939F-8015-443A-89AC-B9BA9076DC22}" destId="{C8BB3112-1B34-4908-A138-27CE18DE7C19}" srcOrd="1" destOrd="0" parTransId="{18BEBAF5-9FE3-4A93-9888-170BC4B42E0C}" sibTransId="{499A8166-63C4-4293-BBB8-7CE9B7A97389}"/>
    <dgm:cxn modelId="{2AA92727-3CAC-43C3-A33B-87462D240F1B}" srcId="{2030939F-8015-443A-89AC-B9BA9076DC22}" destId="{78C46FB4-ED48-4C48-A4EC-54F0630D6883}" srcOrd="2" destOrd="0" parTransId="{E4E51702-52E4-4C72-81B2-C9F784CD9568}" sibTransId="{E1388C17-7810-4871-8824-D6C3706A0C73}"/>
    <dgm:cxn modelId="{B5E2D082-7907-4BE3-9753-480ADD302F85}" type="presOf" srcId="{C8BB3112-1B34-4908-A138-27CE18DE7C19}" destId="{F8A62FB1-2600-4A27-8A39-C93D34EA133D}" srcOrd="0" destOrd="1" presId="urn:microsoft.com/office/officeart/2005/8/layout/hProcess6"/>
    <dgm:cxn modelId="{F11F828A-CFE7-4279-BD08-A18CB6FA4E00}" type="presOf" srcId="{2030939F-8015-443A-89AC-B9BA9076DC22}" destId="{585DE4F8-0B6E-4D8C-B449-3DA572834C94}" srcOrd="0" destOrd="0" presId="urn:microsoft.com/office/officeart/2005/8/layout/hProcess6"/>
    <dgm:cxn modelId="{EAC0F25D-C13D-48EF-B100-D00DE21E25D4}" type="presOf" srcId="{78C46FB4-ED48-4C48-A4EC-54F0630D6883}" destId="{F8A62FB1-2600-4A27-8A39-C93D34EA133D}" srcOrd="0" destOrd="2" presId="urn:microsoft.com/office/officeart/2005/8/layout/hProcess6"/>
    <dgm:cxn modelId="{0BBD8348-2FD5-44AE-B660-4B5EA26BAB35}" type="presOf" srcId="{034790D6-9C92-45B5-AF15-57D64D1478D7}" destId="{3F5C36F3-9D4B-4377-A2BE-C224CB4C88D9}" srcOrd="0" destOrd="0" presId="urn:microsoft.com/office/officeart/2005/8/layout/hProcess6"/>
    <dgm:cxn modelId="{280F121F-0C74-4756-87D8-BAD70D61EC4C}" srcId="{2030939F-8015-443A-89AC-B9BA9076DC22}" destId="{58B973CC-1AAD-4B2C-9D32-F1B0F70414A6}" srcOrd="0" destOrd="0" parTransId="{626C5B87-20DF-4D92-8C8B-7602C54AA4C5}" sibTransId="{8D9F4194-B7D0-4DED-917E-41B623B2A0F6}"/>
    <dgm:cxn modelId="{7763A7EA-BFA2-45E2-AE4F-134174279A3E}" type="presOf" srcId="{58B973CC-1AAD-4B2C-9D32-F1B0F70414A6}" destId="{F8A62FB1-2600-4A27-8A39-C93D34EA133D}" srcOrd="0" destOrd="0" presId="urn:microsoft.com/office/officeart/2005/8/layout/hProcess6"/>
    <dgm:cxn modelId="{0A2158C3-41A5-4081-B907-36AD5FC106A8}" type="presOf" srcId="{C8BB3112-1B34-4908-A138-27CE18DE7C19}" destId="{9E275CEF-5BBB-4D3B-A524-2C8D6BF5D427}" srcOrd="1" destOrd="1" presId="urn:microsoft.com/office/officeart/2005/8/layout/hProcess6"/>
    <dgm:cxn modelId="{90A841CA-5AC5-4BCD-A80A-B47E9A720179}" type="presOf" srcId="{78C46FB4-ED48-4C48-A4EC-54F0630D6883}" destId="{9E275CEF-5BBB-4D3B-A524-2C8D6BF5D427}" srcOrd="1" destOrd="2" presId="urn:microsoft.com/office/officeart/2005/8/layout/hProcess6"/>
    <dgm:cxn modelId="{368BB45F-0E2C-4786-BFCE-B3AF6DC6E6EC}" type="presParOf" srcId="{3F5C36F3-9D4B-4377-A2BE-C224CB4C88D9}" destId="{0177F179-5C8D-4420-90B8-7ABDC826DDFF}" srcOrd="0" destOrd="0" presId="urn:microsoft.com/office/officeart/2005/8/layout/hProcess6"/>
    <dgm:cxn modelId="{3CBE30C2-7EC3-4969-AF7F-66679C2CD923}" type="presParOf" srcId="{0177F179-5C8D-4420-90B8-7ABDC826DDFF}" destId="{AB573A54-0F62-4B62-A72E-98370F49FD5A}" srcOrd="0" destOrd="0" presId="urn:microsoft.com/office/officeart/2005/8/layout/hProcess6"/>
    <dgm:cxn modelId="{88354F6B-AFB6-4B2E-8CEF-15BD5F9FEAA3}" type="presParOf" srcId="{0177F179-5C8D-4420-90B8-7ABDC826DDFF}" destId="{F8A62FB1-2600-4A27-8A39-C93D34EA133D}" srcOrd="1" destOrd="0" presId="urn:microsoft.com/office/officeart/2005/8/layout/hProcess6"/>
    <dgm:cxn modelId="{66E35389-BD1A-45C1-921A-129C2E20E1E3}" type="presParOf" srcId="{0177F179-5C8D-4420-90B8-7ABDC826DDFF}" destId="{9E275CEF-5BBB-4D3B-A524-2C8D6BF5D427}" srcOrd="2" destOrd="0" presId="urn:microsoft.com/office/officeart/2005/8/layout/hProcess6"/>
    <dgm:cxn modelId="{672F030A-03D8-4F7A-9496-2DAC3AC7334C}" type="presParOf" srcId="{0177F179-5C8D-4420-90B8-7ABDC826DDFF}" destId="{585DE4F8-0B6E-4D8C-B449-3DA572834C9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16E2585-FD4F-48D6-B11E-6705E5C5ADB2}"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53A1CA56-A6CD-48E7-9C6F-BD42C719DA5B}">
      <dgm:prSet phldrT="[Metin]" custT="1"/>
      <dgm:spPr/>
      <dgm:t>
        <a:bodyPr/>
        <a:lstStyle/>
        <a:p>
          <a:r>
            <a:rPr lang="tr-TR" sz="3600" dirty="0" smtClean="0"/>
            <a:t>TEOREM-4</a:t>
          </a:r>
          <a:endParaRPr lang="tr-TR" sz="3600" dirty="0"/>
        </a:p>
      </dgm:t>
    </dgm:pt>
    <dgm:pt modelId="{F240BEDD-4320-40B1-B6FC-2CFBEE66A89E}" type="parTrans" cxnId="{65231841-56B7-45FF-AC6D-FD45BC9E305B}">
      <dgm:prSet/>
      <dgm:spPr/>
      <dgm:t>
        <a:bodyPr/>
        <a:lstStyle/>
        <a:p>
          <a:endParaRPr lang="tr-TR"/>
        </a:p>
      </dgm:t>
    </dgm:pt>
    <dgm:pt modelId="{E2E631E3-818D-4433-ACB3-B5A614BFA121}" type="sibTrans" cxnId="{65231841-56B7-45FF-AC6D-FD45BC9E305B}">
      <dgm:prSet/>
      <dgm:spPr/>
      <dgm:t>
        <a:bodyPr/>
        <a:lstStyle/>
        <a:p>
          <a:endParaRPr lang="tr-TR"/>
        </a:p>
      </dgm:t>
    </dgm:pt>
    <dgm:pt modelId="{A87783AF-EEA8-4F61-8FA6-FA9EAB3B60BC}">
      <dgm:prSet phldrT="[Metin]" custT="1"/>
      <dgm:spPr/>
      <dgm:t>
        <a:bodyPr/>
        <a:lstStyle/>
        <a:p>
          <a:pPr algn="just"/>
          <a:r>
            <a:rPr lang="tr-TR" sz="2800" b="0" i="0" u="none" dirty="0" smtClean="0"/>
            <a:t>Bağlantılı yönsüz bir çizgede farklı köşe çiftleri arasında basit bir yol vardır.</a:t>
          </a:r>
          <a:endParaRPr lang="tr-TR" sz="2800" dirty="0"/>
        </a:p>
      </dgm:t>
    </dgm:pt>
    <dgm:pt modelId="{D4CEE251-86AB-4576-A669-0A6590E9594E}" type="parTrans" cxnId="{7C53E143-2DDA-462E-84C9-4D0E5BFE50E1}">
      <dgm:prSet/>
      <dgm:spPr/>
      <dgm:t>
        <a:bodyPr/>
        <a:lstStyle/>
        <a:p>
          <a:endParaRPr lang="tr-TR"/>
        </a:p>
      </dgm:t>
    </dgm:pt>
    <dgm:pt modelId="{539DF66A-EF4C-486E-BADD-AC6E1F5A4788}" type="sibTrans" cxnId="{7C53E143-2DDA-462E-84C9-4D0E5BFE50E1}">
      <dgm:prSet/>
      <dgm:spPr/>
      <dgm:t>
        <a:bodyPr/>
        <a:lstStyle/>
        <a:p>
          <a:endParaRPr lang="tr-TR"/>
        </a:p>
      </dgm:t>
    </dgm:pt>
    <dgm:pt modelId="{E6EC6E10-76B9-4433-8990-9980A1CB8337}" type="pres">
      <dgm:prSet presAssocID="{216E2585-FD4F-48D6-B11E-6705E5C5ADB2}" presName="theList" presStyleCnt="0">
        <dgm:presLayoutVars>
          <dgm:dir/>
          <dgm:animLvl val="lvl"/>
          <dgm:resizeHandles val="exact"/>
        </dgm:presLayoutVars>
      </dgm:prSet>
      <dgm:spPr/>
      <dgm:t>
        <a:bodyPr/>
        <a:lstStyle/>
        <a:p>
          <a:endParaRPr lang="tr-TR"/>
        </a:p>
      </dgm:t>
    </dgm:pt>
    <dgm:pt modelId="{118BE9C1-1547-4412-B47C-D3A274666C31}" type="pres">
      <dgm:prSet presAssocID="{53A1CA56-A6CD-48E7-9C6F-BD42C719DA5B}" presName="compNode" presStyleCnt="0"/>
      <dgm:spPr/>
    </dgm:pt>
    <dgm:pt modelId="{2FC568EE-22BC-418B-8883-5DD1EEBF0088}" type="pres">
      <dgm:prSet presAssocID="{53A1CA56-A6CD-48E7-9C6F-BD42C719DA5B}" presName="noGeometry" presStyleCnt="0"/>
      <dgm:spPr/>
    </dgm:pt>
    <dgm:pt modelId="{C70C20C1-5244-4317-B98B-215D6D0234AE}" type="pres">
      <dgm:prSet presAssocID="{53A1CA56-A6CD-48E7-9C6F-BD42C719DA5B}" presName="childTextVisible" presStyleLbl="bgAccFollowNode1" presStyleIdx="0" presStyleCnt="1">
        <dgm:presLayoutVars>
          <dgm:bulletEnabled val="1"/>
        </dgm:presLayoutVars>
      </dgm:prSet>
      <dgm:spPr/>
      <dgm:t>
        <a:bodyPr/>
        <a:lstStyle/>
        <a:p>
          <a:endParaRPr lang="tr-TR"/>
        </a:p>
      </dgm:t>
    </dgm:pt>
    <dgm:pt modelId="{5ED23839-9667-4CF1-A132-0AAD7E857943}" type="pres">
      <dgm:prSet presAssocID="{53A1CA56-A6CD-48E7-9C6F-BD42C719DA5B}" presName="childTextHidden" presStyleLbl="bgAccFollowNode1" presStyleIdx="0" presStyleCnt="1"/>
      <dgm:spPr/>
      <dgm:t>
        <a:bodyPr/>
        <a:lstStyle/>
        <a:p>
          <a:endParaRPr lang="tr-TR"/>
        </a:p>
      </dgm:t>
    </dgm:pt>
    <dgm:pt modelId="{A581B7C1-16C9-4AF1-BC38-B9E95575C0EA}" type="pres">
      <dgm:prSet presAssocID="{53A1CA56-A6CD-48E7-9C6F-BD42C719DA5B}" presName="parentText" presStyleLbl="node1" presStyleIdx="0" presStyleCnt="1">
        <dgm:presLayoutVars>
          <dgm:chMax val="1"/>
          <dgm:bulletEnabled val="1"/>
        </dgm:presLayoutVars>
      </dgm:prSet>
      <dgm:spPr/>
      <dgm:t>
        <a:bodyPr/>
        <a:lstStyle/>
        <a:p>
          <a:endParaRPr lang="tr-TR"/>
        </a:p>
      </dgm:t>
    </dgm:pt>
  </dgm:ptLst>
  <dgm:cxnLst>
    <dgm:cxn modelId="{F32BFBC0-B26E-4641-BDE5-5B4E76F07949}" type="presOf" srcId="{216E2585-FD4F-48D6-B11E-6705E5C5ADB2}" destId="{E6EC6E10-76B9-4433-8990-9980A1CB8337}" srcOrd="0" destOrd="0" presId="urn:microsoft.com/office/officeart/2005/8/layout/hProcess6"/>
    <dgm:cxn modelId="{7C53E143-2DDA-462E-84C9-4D0E5BFE50E1}" srcId="{53A1CA56-A6CD-48E7-9C6F-BD42C719DA5B}" destId="{A87783AF-EEA8-4F61-8FA6-FA9EAB3B60BC}" srcOrd="0" destOrd="0" parTransId="{D4CEE251-86AB-4576-A669-0A6590E9594E}" sibTransId="{539DF66A-EF4C-486E-BADD-AC6E1F5A4788}"/>
    <dgm:cxn modelId="{2D9CA6C2-B97D-4673-B982-C608F20F7FDC}" type="presOf" srcId="{A87783AF-EEA8-4F61-8FA6-FA9EAB3B60BC}" destId="{C70C20C1-5244-4317-B98B-215D6D0234AE}" srcOrd="0" destOrd="0" presId="urn:microsoft.com/office/officeart/2005/8/layout/hProcess6"/>
    <dgm:cxn modelId="{9E5890A5-F160-45A3-95D2-90A3956DAC8B}" type="presOf" srcId="{53A1CA56-A6CD-48E7-9C6F-BD42C719DA5B}" destId="{A581B7C1-16C9-4AF1-BC38-B9E95575C0EA}" srcOrd="0" destOrd="0" presId="urn:microsoft.com/office/officeart/2005/8/layout/hProcess6"/>
    <dgm:cxn modelId="{1C70F70D-35F9-41BC-96CB-90ADBE0BAFA0}" type="presOf" srcId="{A87783AF-EEA8-4F61-8FA6-FA9EAB3B60BC}" destId="{5ED23839-9667-4CF1-A132-0AAD7E857943}" srcOrd="1" destOrd="0" presId="urn:microsoft.com/office/officeart/2005/8/layout/hProcess6"/>
    <dgm:cxn modelId="{65231841-56B7-45FF-AC6D-FD45BC9E305B}" srcId="{216E2585-FD4F-48D6-B11E-6705E5C5ADB2}" destId="{53A1CA56-A6CD-48E7-9C6F-BD42C719DA5B}" srcOrd="0" destOrd="0" parTransId="{F240BEDD-4320-40B1-B6FC-2CFBEE66A89E}" sibTransId="{E2E631E3-818D-4433-ACB3-B5A614BFA121}"/>
    <dgm:cxn modelId="{966DBD99-A0CE-459E-A7A7-7714BE2FB44B}" type="presParOf" srcId="{E6EC6E10-76B9-4433-8990-9980A1CB8337}" destId="{118BE9C1-1547-4412-B47C-D3A274666C31}" srcOrd="0" destOrd="0" presId="urn:microsoft.com/office/officeart/2005/8/layout/hProcess6"/>
    <dgm:cxn modelId="{49D8E362-3901-45BC-8143-4FE6E914C412}" type="presParOf" srcId="{118BE9C1-1547-4412-B47C-D3A274666C31}" destId="{2FC568EE-22BC-418B-8883-5DD1EEBF0088}" srcOrd="0" destOrd="0" presId="urn:microsoft.com/office/officeart/2005/8/layout/hProcess6"/>
    <dgm:cxn modelId="{A197AC0D-3E71-4F53-B85D-CDAB46F2569D}" type="presParOf" srcId="{118BE9C1-1547-4412-B47C-D3A274666C31}" destId="{C70C20C1-5244-4317-B98B-215D6D0234AE}" srcOrd="1" destOrd="0" presId="urn:microsoft.com/office/officeart/2005/8/layout/hProcess6"/>
    <dgm:cxn modelId="{C2541EA2-68F9-4865-9F30-0F6216C65C2E}" type="presParOf" srcId="{118BE9C1-1547-4412-B47C-D3A274666C31}" destId="{5ED23839-9667-4CF1-A132-0AAD7E857943}" srcOrd="2" destOrd="0" presId="urn:microsoft.com/office/officeart/2005/8/layout/hProcess6"/>
    <dgm:cxn modelId="{6ECB926A-23BC-4C6D-AB48-DE0E2AAE99A9}" type="presParOf" srcId="{118BE9C1-1547-4412-B47C-D3A274666C31}" destId="{A581B7C1-16C9-4AF1-BC38-B9E95575C0E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E1CADC-A160-453C-91F0-C138F2BFC75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AE616077-B6E6-456B-99FD-9AEC2944526D}">
      <dgm:prSet phldrT="[Metin]" custT="1"/>
      <dgm:spPr/>
      <dgm:t>
        <a:bodyPr/>
        <a:lstStyle/>
        <a:p>
          <a:r>
            <a:rPr lang="tr-TR" sz="4000" dirty="0" smtClean="0"/>
            <a:t>Tanım-13</a:t>
          </a:r>
          <a:endParaRPr lang="tr-TR" sz="4000" dirty="0"/>
        </a:p>
      </dgm:t>
    </dgm:pt>
    <dgm:pt modelId="{3370865F-541A-4F98-9113-489AEDD373DC}" type="parTrans" cxnId="{48CF44B9-A999-4167-A5DE-4BA665CA93CA}">
      <dgm:prSet/>
      <dgm:spPr/>
      <dgm:t>
        <a:bodyPr/>
        <a:lstStyle/>
        <a:p>
          <a:endParaRPr lang="tr-TR"/>
        </a:p>
      </dgm:t>
    </dgm:pt>
    <dgm:pt modelId="{FEF1F19F-FC91-4262-9C53-756F60F689B8}" type="sibTrans" cxnId="{48CF44B9-A999-4167-A5DE-4BA665CA93CA}">
      <dgm:prSet/>
      <dgm:spPr/>
      <dgm:t>
        <a:bodyPr/>
        <a:lstStyle/>
        <a:p>
          <a:endParaRPr lang="tr-TR"/>
        </a:p>
      </dgm:t>
    </dgm:pt>
    <dgm:pt modelId="{73DD159E-01C6-49E9-A1D4-923D07F79B4A}">
      <dgm:prSet phldrT="[Metin]" custT="1"/>
      <dgm:spPr/>
      <dgm:t>
        <a:bodyPr/>
        <a:lstStyle/>
        <a:p>
          <a:pPr algn="just"/>
          <a:r>
            <a:rPr lang="tr-TR" sz="2400" b="0" i="0" u="none" dirty="0" smtClean="0"/>
            <a:t>Yönlü bir çizge, eğer çizgedeki </a:t>
          </a:r>
          <a:r>
            <a:rPr lang="tr-TR" sz="2400" b="0" i="1" u="none" dirty="0" smtClean="0"/>
            <a:t>a</a:t>
          </a:r>
          <a:r>
            <a:rPr lang="tr-TR" sz="2400" b="0" i="0" u="none" dirty="0" smtClean="0"/>
            <a:t> ve </a:t>
          </a:r>
          <a:r>
            <a:rPr lang="tr-TR" sz="2400" b="0" i="1" u="none" dirty="0" smtClean="0"/>
            <a:t>b</a:t>
          </a:r>
          <a:r>
            <a:rPr lang="tr-TR" sz="2400" b="0" i="0" u="none" dirty="0" smtClean="0"/>
            <a:t> köşeleri arasında </a:t>
          </a:r>
          <a:r>
            <a:rPr lang="tr-TR" sz="2400" b="0" i="1" u="none" dirty="0" smtClean="0"/>
            <a:t>a</a:t>
          </a:r>
          <a:r>
            <a:rPr lang="tr-TR" sz="2400" b="0" i="0" u="none" dirty="0" smtClean="0"/>
            <a:t>’dan </a:t>
          </a:r>
          <a:r>
            <a:rPr lang="tr-TR" sz="2400" b="0" i="1" u="none" dirty="0" smtClean="0"/>
            <a:t>b</a:t>
          </a:r>
          <a:r>
            <a:rPr lang="tr-TR" sz="2400" b="0" i="0" u="none" dirty="0" smtClean="0"/>
            <a:t>’ye ve </a:t>
          </a:r>
          <a:r>
            <a:rPr lang="tr-TR" sz="2400" b="0" i="1" u="none" dirty="0" smtClean="0"/>
            <a:t>b</a:t>
          </a:r>
          <a:r>
            <a:rPr lang="tr-TR" sz="2400" b="0" i="0" u="none" dirty="0" smtClean="0"/>
            <a:t>’den </a:t>
          </a:r>
          <a:r>
            <a:rPr lang="tr-TR" sz="2400" b="0" i="1" u="none" dirty="0" smtClean="0"/>
            <a:t>a</a:t>
          </a:r>
          <a:r>
            <a:rPr lang="tr-TR" sz="2400" b="0" i="0" u="none" dirty="0" smtClean="0"/>
            <a:t>’ya bir yol var ise </a:t>
          </a:r>
          <a:r>
            <a:rPr lang="tr-TR" sz="2400" b="1" i="1" u="none" dirty="0" smtClean="0"/>
            <a:t>güçlü bağlantılıdır</a:t>
          </a:r>
          <a:r>
            <a:rPr lang="tr-TR" sz="2400" b="0" i="1" u="none" dirty="0" smtClean="0"/>
            <a:t>.</a:t>
          </a:r>
          <a:endParaRPr lang="tr-TR" sz="2400" dirty="0"/>
        </a:p>
      </dgm:t>
    </dgm:pt>
    <dgm:pt modelId="{2C58DF7D-5586-4B8A-84D3-BCA098DD103A}" type="parTrans" cxnId="{AA055D79-9F5A-46EE-8F8A-5615576C89EE}">
      <dgm:prSet/>
      <dgm:spPr/>
      <dgm:t>
        <a:bodyPr/>
        <a:lstStyle/>
        <a:p>
          <a:endParaRPr lang="tr-TR"/>
        </a:p>
      </dgm:t>
    </dgm:pt>
    <dgm:pt modelId="{97F57E4C-D9CE-43BC-8E2E-3BED878F0BC1}" type="sibTrans" cxnId="{AA055D79-9F5A-46EE-8F8A-5615576C89EE}">
      <dgm:prSet/>
      <dgm:spPr/>
      <dgm:t>
        <a:bodyPr/>
        <a:lstStyle/>
        <a:p>
          <a:endParaRPr lang="tr-TR"/>
        </a:p>
      </dgm:t>
    </dgm:pt>
    <dgm:pt modelId="{576EA41F-51B0-40F6-8F2A-E22B73F622A8}">
      <dgm:prSet phldrT="[Metin]" custT="1"/>
      <dgm:spPr/>
      <dgm:t>
        <a:bodyPr/>
        <a:lstStyle/>
        <a:p>
          <a:pPr algn="ctr"/>
          <a:r>
            <a:rPr lang="tr-TR" sz="4000" dirty="0" smtClean="0"/>
            <a:t>Tanım-14</a:t>
          </a:r>
          <a:endParaRPr lang="tr-TR" sz="4000" dirty="0"/>
        </a:p>
      </dgm:t>
    </dgm:pt>
    <dgm:pt modelId="{4E1350D3-47FB-49EB-B9EE-C7486C922CFE}" type="parTrans" cxnId="{1D158D00-1306-4AB0-966B-1E74BABF23B4}">
      <dgm:prSet/>
      <dgm:spPr/>
      <dgm:t>
        <a:bodyPr/>
        <a:lstStyle/>
        <a:p>
          <a:endParaRPr lang="tr-TR"/>
        </a:p>
      </dgm:t>
    </dgm:pt>
    <dgm:pt modelId="{3FA93970-4E37-4663-8CA4-B90C8DEA2789}" type="sibTrans" cxnId="{1D158D00-1306-4AB0-966B-1E74BABF23B4}">
      <dgm:prSet/>
      <dgm:spPr/>
      <dgm:t>
        <a:bodyPr/>
        <a:lstStyle/>
        <a:p>
          <a:endParaRPr lang="tr-TR"/>
        </a:p>
      </dgm:t>
    </dgm:pt>
    <dgm:pt modelId="{CC1656A4-EDFE-485E-99BB-10BDD9B4AD56}">
      <dgm:prSet phldrT="[Metin]" custT="1"/>
      <dgm:spPr/>
      <dgm:t>
        <a:bodyPr/>
        <a:lstStyle/>
        <a:p>
          <a:pPr algn="just"/>
          <a:r>
            <a:rPr lang="tr-TR" sz="2400" b="0" i="0" u="none" dirty="0" smtClean="0"/>
            <a:t>Temeldeki yönsüz çizgede her iki köşe çifti arasında bir yol varsa, yönlü çizge </a:t>
          </a:r>
          <a:r>
            <a:rPr lang="tr-TR" sz="2400" b="1" i="1" u="none" dirty="0" smtClean="0"/>
            <a:t>zayıf bağlantılıdır.</a:t>
          </a:r>
          <a:endParaRPr lang="tr-TR" sz="2400" b="1" dirty="0"/>
        </a:p>
      </dgm:t>
    </dgm:pt>
    <dgm:pt modelId="{F045012C-E28F-4B2A-AE83-041E67D417B9}" type="parTrans" cxnId="{5F36751E-7ABE-49CD-9CB9-497D813B5107}">
      <dgm:prSet/>
      <dgm:spPr/>
      <dgm:t>
        <a:bodyPr/>
        <a:lstStyle/>
        <a:p>
          <a:endParaRPr lang="tr-TR"/>
        </a:p>
      </dgm:t>
    </dgm:pt>
    <dgm:pt modelId="{DC1F66E1-C0D0-4D1D-9066-C9DCBEA4419F}" type="sibTrans" cxnId="{5F36751E-7ABE-49CD-9CB9-497D813B5107}">
      <dgm:prSet/>
      <dgm:spPr/>
      <dgm:t>
        <a:bodyPr/>
        <a:lstStyle/>
        <a:p>
          <a:endParaRPr lang="tr-TR"/>
        </a:p>
      </dgm:t>
    </dgm:pt>
    <dgm:pt modelId="{2951CA62-4933-46BF-8905-5E89742CEBCD}" type="pres">
      <dgm:prSet presAssocID="{6CE1CADC-A160-453C-91F0-C138F2BFC75B}" presName="Name0" presStyleCnt="0">
        <dgm:presLayoutVars>
          <dgm:dir/>
          <dgm:animLvl val="lvl"/>
          <dgm:resizeHandles/>
        </dgm:presLayoutVars>
      </dgm:prSet>
      <dgm:spPr/>
      <dgm:t>
        <a:bodyPr/>
        <a:lstStyle/>
        <a:p>
          <a:endParaRPr lang="tr-TR"/>
        </a:p>
      </dgm:t>
    </dgm:pt>
    <dgm:pt modelId="{F4F2F4A9-9677-42B4-A699-F13EABBB0438}" type="pres">
      <dgm:prSet presAssocID="{AE616077-B6E6-456B-99FD-9AEC2944526D}" presName="linNode" presStyleCnt="0"/>
      <dgm:spPr/>
    </dgm:pt>
    <dgm:pt modelId="{F3605A0B-2007-4B38-9F5D-F99C3EE2EC52}" type="pres">
      <dgm:prSet presAssocID="{AE616077-B6E6-456B-99FD-9AEC2944526D}" presName="parentShp" presStyleLbl="node1" presStyleIdx="0" presStyleCnt="2">
        <dgm:presLayoutVars>
          <dgm:bulletEnabled val="1"/>
        </dgm:presLayoutVars>
      </dgm:prSet>
      <dgm:spPr/>
      <dgm:t>
        <a:bodyPr/>
        <a:lstStyle/>
        <a:p>
          <a:endParaRPr lang="tr-TR"/>
        </a:p>
      </dgm:t>
    </dgm:pt>
    <dgm:pt modelId="{C343FEE9-CF90-4A04-AD6D-C07B0F260902}" type="pres">
      <dgm:prSet presAssocID="{AE616077-B6E6-456B-99FD-9AEC2944526D}" presName="childShp" presStyleLbl="bgAccFollowNode1" presStyleIdx="0" presStyleCnt="2">
        <dgm:presLayoutVars>
          <dgm:bulletEnabled val="1"/>
        </dgm:presLayoutVars>
      </dgm:prSet>
      <dgm:spPr/>
      <dgm:t>
        <a:bodyPr/>
        <a:lstStyle/>
        <a:p>
          <a:endParaRPr lang="tr-TR"/>
        </a:p>
      </dgm:t>
    </dgm:pt>
    <dgm:pt modelId="{30E3D9D9-141E-48A6-B307-B4CF43D8E08C}" type="pres">
      <dgm:prSet presAssocID="{FEF1F19F-FC91-4262-9C53-756F60F689B8}" presName="spacing" presStyleCnt="0"/>
      <dgm:spPr/>
    </dgm:pt>
    <dgm:pt modelId="{13FFEC1F-CB25-43FE-ABC8-4E380766074C}" type="pres">
      <dgm:prSet presAssocID="{576EA41F-51B0-40F6-8F2A-E22B73F622A8}" presName="linNode" presStyleCnt="0"/>
      <dgm:spPr/>
    </dgm:pt>
    <dgm:pt modelId="{CBEDC2D6-05A8-441F-B202-5C2F3A6EADD0}" type="pres">
      <dgm:prSet presAssocID="{576EA41F-51B0-40F6-8F2A-E22B73F622A8}" presName="parentShp" presStyleLbl="node1" presStyleIdx="1" presStyleCnt="2">
        <dgm:presLayoutVars>
          <dgm:bulletEnabled val="1"/>
        </dgm:presLayoutVars>
      </dgm:prSet>
      <dgm:spPr/>
      <dgm:t>
        <a:bodyPr/>
        <a:lstStyle/>
        <a:p>
          <a:endParaRPr lang="tr-TR"/>
        </a:p>
      </dgm:t>
    </dgm:pt>
    <dgm:pt modelId="{A3819F65-FA0B-486D-8725-2E229CFE3EBC}" type="pres">
      <dgm:prSet presAssocID="{576EA41F-51B0-40F6-8F2A-E22B73F622A8}" presName="childShp" presStyleLbl="bgAccFollowNode1" presStyleIdx="1" presStyleCnt="2">
        <dgm:presLayoutVars>
          <dgm:bulletEnabled val="1"/>
        </dgm:presLayoutVars>
      </dgm:prSet>
      <dgm:spPr/>
      <dgm:t>
        <a:bodyPr/>
        <a:lstStyle/>
        <a:p>
          <a:endParaRPr lang="tr-TR"/>
        </a:p>
      </dgm:t>
    </dgm:pt>
  </dgm:ptLst>
  <dgm:cxnLst>
    <dgm:cxn modelId="{9E79E1BD-B64A-4729-A9F0-92D23526A70C}" type="presOf" srcId="{73DD159E-01C6-49E9-A1D4-923D07F79B4A}" destId="{C343FEE9-CF90-4A04-AD6D-C07B0F260902}" srcOrd="0" destOrd="0" presId="urn:microsoft.com/office/officeart/2005/8/layout/vList6"/>
    <dgm:cxn modelId="{5397BF19-56CC-41D8-A312-9771A57D2F2E}" type="presOf" srcId="{576EA41F-51B0-40F6-8F2A-E22B73F622A8}" destId="{CBEDC2D6-05A8-441F-B202-5C2F3A6EADD0}" srcOrd="0" destOrd="0" presId="urn:microsoft.com/office/officeart/2005/8/layout/vList6"/>
    <dgm:cxn modelId="{D09A06B8-7A89-4D7A-81B7-BDA2817A660C}" type="presOf" srcId="{AE616077-B6E6-456B-99FD-9AEC2944526D}" destId="{F3605A0B-2007-4B38-9F5D-F99C3EE2EC52}" srcOrd="0" destOrd="0" presId="urn:microsoft.com/office/officeart/2005/8/layout/vList6"/>
    <dgm:cxn modelId="{34FDF2B7-0D02-4A14-93EE-DC0921855DC4}" type="presOf" srcId="{CC1656A4-EDFE-485E-99BB-10BDD9B4AD56}" destId="{A3819F65-FA0B-486D-8725-2E229CFE3EBC}" srcOrd="0" destOrd="0" presId="urn:microsoft.com/office/officeart/2005/8/layout/vList6"/>
    <dgm:cxn modelId="{AA055D79-9F5A-46EE-8F8A-5615576C89EE}" srcId="{AE616077-B6E6-456B-99FD-9AEC2944526D}" destId="{73DD159E-01C6-49E9-A1D4-923D07F79B4A}" srcOrd="0" destOrd="0" parTransId="{2C58DF7D-5586-4B8A-84D3-BCA098DD103A}" sibTransId="{97F57E4C-D9CE-43BC-8E2E-3BED878F0BC1}"/>
    <dgm:cxn modelId="{48CF44B9-A999-4167-A5DE-4BA665CA93CA}" srcId="{6CE1CADC-A160-453C-91F0-C138F2BFC75B}" destId="{AE616077-B6E6-456B-99FD-9AEC2944526D}" srcOrd="0" destOrd="0" parTransId="{3370865F-541A-4F98-9113-489AEDD373DC}" sibTransId="{FEF1F19F-FC91-4262-9C53-756F60F689B8}"/>
    <dgm:cxn modelId="{1D158D00-1306-4AB0-966B-1E74BABF23B4}" srcId="{6CE1CADC-A160-453C-91F0-C138F2BFC75B}" destId="{576EA41F-51B0-40F6-8F2A-E22B73F622A8}" srcOrd="1" destOrd="0" parTransId="{4E1350D3-47FB-49EB-B9EE-C7486C922CFE}" sibTransId="{3FA93970-4E37-4663-8CA4-B90C8DEA2789}"/>
    <dgm:cxn modelId="{5F36751E-7ABE-49CD-9CB9-497D813B5107}" srcId="{576EA41F-51B0-40F6-8F2A-E22B73F622A8}" destId="{CC1656A4-EDFE-485E-99BB-10BDD9B4AD56}" srcOrd="0" destOrd="0" parTransId="{F045012C-E28F-4B2A-AE83-041E67D417B9}" sibTransId="{DC1F66E1-C0D0-4D1D-9066-C9DCBEA4419F}"/>
    <dgm:cxn modelId="{64083598-AA4E-4888-AC0E-2C46D23EE41D}" type="presOf" srcId="{6CE1CADC-A160-453C-91F0-C138F2BFC75B}" destId="{2951CA62-4933-46BF-8905-5E89742CEBCD}" srcOrd="0" destOrd="0" presId="urn:microsoft.com/office/officeart/2005/8/layout/vList6"/>
    <dgm:cxn modelId="{AE70F318-23B1-4607-9C91-0C8D3AB3D351}" type="presParOf" srcId="{2951CA62-4933-46BF-8905-5E89742CEBCD}" destId="{F4F2F4A9-9677-42B4-A699-F13EABBB0438}" srcOrd="0" destOrd="0" presId="urn:microsoft.com/office/officeart/2005/8/layout/vList6"/>
    <dgm:cxn modelId="{ACF81F91-B16D-4929-9FB7-EC579637598E}" type="presParOf" srcId="{F4F2F4A9-9677-42B4-A699-F13EABBB0438}" destId="{F3605A0B-2007-4B38-9F5D-F99C3EE2EC52}" srcOrd="0" destOrd="0" presId="urn:microsoft.com/office/officeart/2005/8/layout/vList6"/>
    <dgm:cxn modelId="{9A90EF0D-A099-479C-AC4F-5F9CC28893D6}" type="presParOf" srcId="{F4F2F4A9-9677-42B4-A699-F13EABBB0438}" destId="{C343FEE9-CF90-4A04-AD6D-C07B0F260902}" srcOrd="1" destOrd="0" presId="urn:microsoft.com/office/officeart/2005/8/layout/vList6"/>
    <dgm:cxn modelId="{5E9DAD3B-91FB-41D9-A9C2-42338B3628F0}" type="presParOf" srcId="{2951CA62-4933-46BF-8905-5E89742CEBCD}" destId="{30E3D9D9-141E-48A6-B307-B4CF43D8E08C}" srcOrd="1" destOrd="0" presId="urn:microsoft.com/office/officeart/2005/8/layout/vList6"/>
    <dgm:cxn modelId="{06043D00-FBE5-42AD-9C15-EC4E4B37218E}" type="presParOf" srcId="{2951CA62-4933-46BF-8905-5E89742CEBCD}" destId="{13FFEC1F-CB25-43FE-ABC8-4E380766074C}" srcOrd="2" destOrd="0" presId="urn:microsoft.com/office/officeart/2005/8/layout/vList6"/>
    <dgm:cxn modelId="{8521F2CC-063D-4A4D-A492-6CDA717769A4}" type="presParOf" srcId="{13FFEC1F-CB25-43FE-ABC8-4E380766074C}" destId="{CBEDC2D6-05A8-441F-B202-5C2F3A6EADD0}" srcOrd="0" destOrd="0" presId="urn:microsoft.com/office/officeart/2005/8/layout/vList6"/>
    <dgm:cxn modelId="{399803D7-3C4D-450C-952F-09119DA8C49D}" type="presParOf" srcId="{13FFEC1F-CB25-43FE-ABC8-4E380766074C}" destId="{A3819F65-FA0B-486D-8725-2E229CFE3EB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2666701-8334-42EF-B769-F400D5F5FD6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03F40E07-05EE-442D-9F3B-107E217CBB7D}">
      <dgm:prSet phldrT="[Metin]" custT="1"/>
      <dgm:spPr/>
      <dgm:t>
        <a:bodyPr/>
        <a:lstStyle/>
        <a:p>
          <a:r>
            <a:rPr lang="tr-TR" sz="2400" dirty="0" smtClean="0"/>
            <a:t>TEOREM-5</a:t>
          </a:r>
          <a:endParaRPr lang="tr-TR" sz="2400" dirty="0"/>
        </a:p>
      </dgm:t>
    </dgm:pt>
    <dgm:pt modelId="{B9CF180E-C258-43D6-9728-B8EEFF9DDA56}" type="parTrans" cxnId="{FE71511C-3FFA-44C7-8D90-E69A30D41E59}">
      <dgm:prSet/>
      <dgm:spPr/>
      <dgm:t>
        <a:bodyPr/>
        <a:lstStyle/>
        <a:p>
          <a:endParaRPr lang="tr-TR"/>
        </a:p>
      </dgm:t>
    </dgm:pt>
    <dgm:pt modelId="{913051BF-AC5F-451C-B877-81B9209284BB}" type="sibTrans" cxnId="{FE71511C-3FFA-44C7-8D90-E69A30D41E59}">
      <dgm:prSet/>
      <dgm:spPr/>
      <dgm:t>
        <a:bodyPr/>
        <a:lstStyle/>
        <a:p>
          <a:endParaRPr lang="tr-TR"/>
        </a:p>
      </dgm:t>
    </dgm:pt>
    <dgm:pt modelId="{4B50C034-4DF4-4786-B312-6EF6F5DD97B5}">
      <dgm:prSet custT="1"/>
      <dgm:spPr/>
      <dgm:t>
        <a:bodyPr/>
        <a:lstStyle/>
        <a:p>
          <a:pPr algn="just"/>
          <a:r>
            <a:rPr lang="tr-TR" sz="2000" i="1" dirty="0" smtClean="0"/>
            <a:t>G</a:t>
          </a:r>
          <a:r>
            <a:rPr lang="tr-TR" sz="2000" dirty="0" smtClean="0"/>
            <a:t> komşuluk matrisi A ve köşelerinin sıralanışı v</a:t>
          </a:r>
          <a:r>
            <a:rPr lang="tr-TR" sz="2000" baseline="-25000" dirty="0" smtClean="0"/>
            <a:t>1, </a:t>
          </a:r>
          <a:r>
            <a:rPr lang="tr-TR" sz="2000" dirty="0" smtClean="0"/>
            <a:t>v</a:t>
          </a:r>
          <a:r>
            <a:rPr lang="tr-TR" sz="2000" baseline="-25000" dirty="0" smtClean="0"/>
            <a:t>2</a:t>
          </a:r>
          <a:r>
            <a:rPr lang="tr-TR" sz="2000" dirty="0" smtClean="0"/>
            <a:t>,…, </a:t>
          </a:r>
          <a:r>
            <a:rPr lang="tr-TR" sz="2000" i="1" dirty="0" err="1" smtClean="0"/>
            <a:t>v</a:t>
          </a:r>
          <a:r>
            <a:rPr lang="tr-TR" sz="2000" i="1" baseline="-25000" dirty="0" err="1" smtClean="0"/>
            <a:t>n</a:t>
          </a:r>
          <a:r>
            <a:rPr lang="tr-TR" sz="2000" dirty="0" smtClean="0"/>
            <a:t> olan bir çizge olsun (yönlü ya da yönsüz kenarlı, çoklu kenarlı ve döngülü olabilir). </a:t>
          </a:r>
          <a:r>
            <a:rPr lang="tr-TR" sz="2000" dirty="0" err="1" smtClean="0"/>
            <a:t>v</a:t>
          </a:r>
          <a:r>
            <a:rPr lang="tr-TR" sz="2000" baseline="-25000" dirty="0" err="1" smtClean="0"/>
            <a:t>i</a:t>
          </a:r>
          <a:r>
            <a:rPr lang="tr-TR" sz="2000" dirty="0" err="1" smtClean="0"/>
            <a:t>’den</a:t>
          </a:r>
          <a:r>
            <a:rPr lang="tr-TR" sz="2000" dirty="0" smtClean="0"/>
            <a:t> </a:t>
          </a:r>
          <a:r>
            <a:rPr lang="tr-TR" sz="2000" dirty="0" err="1" smtClean="0"/>
            <a:t>v</a:t>
          </a:r>
          <a:r>
            <a:rPr lang="tr-TR" sz="2000" baseline="-25000" dirty="0" err="1" smtClean="0"/>
            <a:t>j</a:t>
          </a:r>
          <a:r>
            <a:rPr lang="tr-TR" sz="2000" dirty="0" err="1" smtClean="0"/>
            <a:t>’ye</a:t>
          </a:r>
          <a:r>
            <a:rPr lang="tr-TR" sz="2000" dirty="0" smtClean="0"/>
            <a:t> r-uzunluklu farklı yolların sayısı, </a:t>
          </a:r>
          <a:r>
            <a:rPr lang="tr-TR" sz="2000" i="1" dirty="0" smtClean="0"/>
            <a:t>r</a:t>
          </a:r>
          <a:r>
            <a:rPr lang="tr-TR" sz="2000" dirty="0" smtClean="0"/>
            <a:t> pozitif bir sayı olmak üzere, </a:t>
          </a:r>
          <a:r>
            <a:rPr lang="tr-TR" sz="2000" b="1" i="1" dirty="0" err="1" smtClean="0"/>
            <a:t>A</a:t>
          </a:r>
          <a:r>
            <a:rPr lang="tr-TR" sz="2000" b="1" i="1" baseline="30000" dirty="0" err="1" smtClean="0"/>
            <a:t>r</a:t>
          </a:r>
          <a:r>
            <a:rPr lang="tr-TR" sz="2000" b="1" i="1" dirty="0" err="1" smtClean="0"/>
            <a:t>’nin</a:t>
          </a:r>
          <a:r>
            <a:rPr lang="tr-TR" sz="2000" b="1" i="1" dirty="0" smtClean="0"/>
            <a:t> (i, j). girdisine eşittir. </a:t>
          </a:r>
          <a:endParaRPr lang="tr-TR" sz="2000" b="1" i="1" dirty="0"/>
        </a:p>
      </dgm:t>
    </dgm:pt>
    <dgm:pt modelId="{C66088C8-6445-4D3F-8A8A-FE8DDABEE211}" type="parTrans" cxnId="{C140C545-C8DE-4787-BB6E-BAABC41D826F}">
      <dgm:prSet/>
      <dgm:spPr/>
      <dgm:t>
        <a:bodyPr/>
        <a:lstStyle/>
        <a:p>
          <a:endParaRPr lang="tr-TR"/>
        </a:p>
      </dgm:t>
    </dgm:pt>
    <dgm:pt modelId="{09D5E691-7EC9-44AC-9FDF-41E9BDC0EB0C}" type="sibTrans" cxnId="{C140C545-C8DE-4787-BB6E-BAABC41D826F}">
      <dgm:prSet/>
      <dgm:spPr/>
      <dgm:t>
        <a:bodyPr/>
        <a:lstStyle/>
        <a:p>
          <a:endParaRPr lang="tr-TR"/>
        </a:p>
      </dgm:t>
    </dgm:pt>
    <dgm:pt modelId="{CE27BB40-7B19-4B5C-BD9D-05C7DE3D0BFD}" type="pres">
      <dgm:prSet presAssocID="{22666701-8334-42EF-B769-F400D5F5FD61}" presName="theList" presStyleCnt="0">
        <dgm:presLayoutVars>
          <dgm:dir/>
          <dgm:animLvl val="lvl"/>
          <dgm:resizeHandles val="exact"/>
        </dgm:presLayoutVars>
      </dgm:prSet>
      <dgm:spPr/>
      <dgm:t>
        <a:bodyPr/>
        <a:lstStyle/>
        <a:p>
          <a:endParaRPr lang="tr-TR"/>
        </a:p>
      </dgm:t>
    </dgm:pt>
    <dgm:pt modelId="{5A25A61D-D3DA-44C2-A34C-BB6FF6400212}" type="pres">
      <dgm:prSet presAssocID="{03F40E07-05EE-442D-9F3B-107E217CBB7D}" presName="compNode" presStyleCnt="0"/>
      <dgm:spPr/>
    </dgm:pt>
    <dgm:pt modelId="{07E518F7-75D4-4E7E-BE50-FB4D4E71E212}" type="pres">
      <dgm:prSet presAssocID="{03F40E07-05EE-442D-9F3B-107E217CBB7D}" presName="noGeometry" presStyleCnt="0"/>
      <dgm:spPr/>
    </dgm:pt>
    <dgm:pt modelId="{D5DC071A-AC10-4867-8C0C-2F2288D0088F}" type="pres">
      <dgm:prSet presAssocID="{03F40E07-05EE-442D-9F3B-107E217CBB7D}" presName="childTextVisible" presStyleLbl="bgAccFollowNode1" presStyleIdx="0" presStyleCnt="1">
        <dgm:presLayoutVars>
          <dgm:bulletEnabled val="1"/>
        </dgm:presLayoutVars>
      </dgm:prSet>
      <dgm:spPr/>
      <dgm:t>
        <a:bodyPr/>
        <a:lstStyle/>
        <a:p>
          <a:endParaRPr lang="tr-TR"/>
        </a:p>
      </dgm:t>
    </dgm:pt>
    <dgm:pt modelId="{F57B1C7C-DD25-4D71-A4CC-F11CC61A2018}" type="pres">
      <dgm:prSet presAssocID="{03F40E07-05EE-442D-9F3B-107E217CBB7D}" presName="childTextHidden" presStyleLbl="bgAccFollowNode1" presStyleIdx="0" presStyleCnt="1"/>
      <dgm:spPr/>
      <dgm:t>
        <a:bodyPr/>
        <a:lstStyle/>
        <a:p>
          <a:endParaRPr lang="tr-TR"/>
        </a:p>
      </dgm:t>
    </dgm:pt>
    <dgm:pt modelId="{2EFDD8AA-C8E8-489D-BABB-9C9ED3AE8C11}" type="pres">
      <dgm:prSet presAssocID="{03F40E07-05EE-442D-9F3B-107E217CBB7D}" presName="parentText" presStyleLbl="node1" presStyleIdx="0" presStyleCnt="1">
        <dgm:presLayoutVars>
          <dgm:chMax val="1"/>
          <dgm:bulletEnabled val="1"/>
        </dgm:presLayoutVars>
      </dgm:prSet>
      <dgm:spPr/>
      <dgm:t>
        <a:bodyPr/>
        <a:lstStyle/>
        <a:p>
          <a:endParaRPr lang="tr-TR"/>
        </a:p>
      </dgm:t>
    </dgm:pt>
  </dgm:ptLst>
  <dgm:cxnLst>
    <dgm:cxn modelId="{16304E1F-69E5-4294-9FA5-E672AC68991D}" type="presOf" srcId="{4B50C034-4DF4-4786-B312-6EF6F5DD97B5}" destId="{D5DC071A-AC10-4867-8C0C-2F2288D0088F}" srcOrd="0" destOrd="0" presId="urn:microsoft.com/office/officeart/2005/8/layout/hProcess6"/>
    <dgm:cxn modelId="{EF89B996-8432-4C45-9E55-D3995B918161}" type="presOf" srcId="{22666701-8334-42EF-B769-F400D5F5FD61}" destId="{CE27BB40-7B19-4B5C-BD9D-05C7DE3D0BFD}" srcOrd="0" destOrd="0" presId="urn:microsoft.com/office/officeart/2005/8/layout/hProcess6"/>
    <dgm:cxn modelId="{D1298C06-D618-4BB6-869F-F70D1435849F}" type="presOf" srcId="{03F40E07-05EE-442D-9F3B-107E217CBB7D}" destId="{2EFDD8AA-C8E8-489D-BABB-9C9ED3AE8C11}" srcOrd="0" destOrd="0" presId="urn:microsoft.com/office/officeart/2005/8/layout/hProcess6"/>
    <dgm:cxn modelId="{FE71511C-3FFA-44C7-8D90-E69A30D41E59}" srcId="{22666701-8334-42EF-B769-F400D5F5FD61}" destId="{03F40E07-05EE-442D-9F3B-107E217CBB7D}" srcOrd="0" destOrd="0" parTransId="{B9CF180E-C258-43D6-9728-B8EEFF9DDA56}" sibTransId="{913051BF-AC5F-451C-B877-81B9209284BB}"/>
    <dgm:cxn modelId="{091CAEEF-8E7D-4DFF-9B85-61FA45F7CE4A}" type="presOf" srcId="{4B50C034-4DF4-4786-B312-6EF6F5DD97B5}" destId="{F57B1C7C-DD25-4D71-A4CC-F11CC61A2018}" srcOrd="1" destOrd="0" presId="urn:microsoft.com/office/officeart/2005/8/layout/hProcess6"/>
    <dgm:cxn modelId="{C140C545-C8DE-4787-BB6E-BAABC41D826F}" srcId="{03F40E07-05EE-442D-9F3B-107E217CBB7D}" destId="{4B50C034-4DF4-4786-B312-6EF6F5DD97B5}" srcOrd="0" destOrd="0" parTransId="{C66088C8-6445-4D3F-8A8A-FE8DDABEE211}" sibTransId="{09D5E691-7EC9-44AC-9FDF-41E9BDC0EB0C}"/>
    <dgm:cxn modelId="{947BD8DB-48FF-4850-B1AA-242772E79715}" type="presParOf" srcId="{CE27BB40-7B19-4B5C-BD9D-05C7DE3D0BFD}" destId="{5A25A61D-D3DA-44C2-A34C-BB6FF6400212}" srcOrd="0" destOrd="0" presId="urn:microsoft.com/office/officeart/2005/8/layout/hProcess6"/>
    <dgm:cxn modelId="{3C89B851-E838-472D-91B8-51DFAC23C699}" type="presParOf" srcId="{5A25A61D-D3DA-44C2-A34C-BB6FF6400212}" destId="{07E518F7-75D4-4E7E-BE50-FB4D4E71E212}" srcOrd="0" destOrd="0" presId="urn:microsoft.com/office/officeart/2005/8/layout/hProcess6"/>
    <dgm:cxn modelId="{ED9950EB-C2E5-4FF4-9F10-0189E08EBB23}" type="presParOf" srcId="{5A25A61D-D3DA-44C2-A34C-BB6FF6400212}" destId="{D5DC071A-AC10-4867-8C0C-2F2288D0088F}" srcOrd="1" destOrd="0" presId="urn:microsoft.com/office/officeart/2005/8/layout/hProcess6"/>
    <dgm:cxn modelId="{E13D523A-CF75-42B1-B593-9086BA9E329E}" type="presParOf" srcId="{5A25A61D-D3DA-44C2-A34C-BB6FF6400212}" destId="{F57B1C7C-DD25-4D71-A4CC-F11CC61A2018}" srcOrd="2" destOrd="0" presId="urn:microsoft.com/office/officeart/2005/8/layout/hProcess6"/>
    <dgm:cxn modelId="{7282056D-FC1B-4B22-BBA0-5A2B82F79522}" type="presParOf" srcId="{5A25A61D-D3DA-44C2-A34C-BB6FF6400212}" destId="{2EFDD8AA-C8E8-489D-BABB-9C9ED3AE8C1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5DBC59-8B46-48F3-95C0-27F202C9FB7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F2BA7A28-F1F5-4E1E-80EB-1B58642DC7F9}">
      <dgm:prSet phldrT="[Metin]" custT="1"/>
      <dgm:spPr/>
      <dgm:t>
        <a:bodyPr/>
        <a:lstStyle/>
        <a:p>
          <a:r>
            <a:rPr lang="tr-TR" sz="4000" dirty="0" smtClean="0"/>
            <a:t>Tanım-15</a:t>
          </a:r>
          <a:endParaRPr lang="tr-TR" sz="4000" dirty="0"/>
        </a:p>
      </dgm:t>
    </dgm:pt>
    <dgm:pt modelId="{46976BD7-D423-490D-AB19-F3AB881E46FD}" type="parTrans" cxnId="{725ED604-BD02-4220-BD79-64FCA2F5E3FF}">
      <dgm:prSet/>
      <dgm:spPr/>
      <dgm:t>
        <a:bodyPr/>
        <a:lstStyle/>
        <a:p>
          <a:endParaRPr lang="tr-TR"/>
        </a:p>
      </dgm:t>
    </dgm:pt>
    <dgm:pt modelId="{3333B7B1-946F-4A1C-ADDC-543273B548B1}" type="sibTrans" cxnId="{725ED604-BD02-4220-BD79-64FCA2F5E3FF}">
      <dgm:prSet/>
      <dgm:spPr/>
      <dgm:t>
        <a:bodyPr/>
        <a:lstStyle/>
        <a:p>
          <a:endParaRPr lang="tr-TR"/>
        </a:p>
      </dgm:t>
    </dgm:pt>
    <dgm:pt modelId="{0CF2B04B-122D-483B-A8BA-713AEE15DB4F}">
      <dgm:prSet phldrT="[Metin]" custT="1"/>
      <dgm:spPr/>
      <dgm:t>
        <a:bodyPr/>
        <a:lstStyle/>
        <a:p>
          <a:pPr algn="just"/>
          <a:r>
            <a:rPr lang="tr-TR" sz="2400" b="0" i="0" u="none" dirty="0" smtClean="0"/>
            <a:t>Bir G çizgesindeki </a:t>
          </a:r>
          <a:r>
            <a:rPr lang="tr-TR" sz="2400" b="1" i="1" dirty="0" err="1" smtClean="0"/>
            <a:t>Euler</a:t>
          </a:r>
          <a:r>
            <a:rPr lang="tr-TR" sz="2400" b="1" i="1" u="none" dirty="0" smtClean="0"/>
            <a:t> devresi</a:t>
          </a:r>
          <a:r>
            <a:rPr lang="tr-TR" sz="2400" b="0" i="1" u="none" dirty="0" smtClean="0"/>
            <a:t>,</a:t>
          </a:r>
          <a:r>
            <a:rPr lang="tr-TR" sz="2400" b="0" i="0" u="none" dirty="0" smtClean="0"/>
            <a:t> G’nin tüm kenarlarını içeren basit bir devredir. G’deki bir </a:t>
          </a:r>
          <a:r>
            <a:rPr lang="tr-TR" sz="2400" b="1" i="1" dirty="0" err="1" smtClean="0"/>
            <a:t>Euler</a:t>
          </a:r>
          <a:r>
            <a:rPr lang="tr-TR" sz="2400" b="1" i="1" u="none" dirty="0" smtClean="0"/>
            <a:t> yolu</a:t>
          </a:r>
          <a:r>
            <a:rPr lang="tr-TR" sz="2400" b="0" i="1" u="none" dirty="0" smtClean="0"/>
            <a:t>,</a:t>
          </a:r>
          <a:r>
            <a:rPr lang="tr-TR" sz="2400" b="0" i="0" u="none" dirty="0" smtClean="0"/>
            <a:t> G’nin tüm kenarlarını içeren basit bir yoldur.</a:t>
          </a:r>
          <a:endParaRPr lang="tr-TR" sz="2400" dirty="0"/>
        </a:p>
      </dgm:t>
    </dgm:pt>
    <dgm:pt modelId="{B0CFEF24-0377-472A-B1C4-3E7F5FF061A5}" type="parTrans" cxnId="{765FA004-3A84-4C18-A8A2-6DF70E07EB37}">
      <dgm:prSet/>
      <dgm:spPr/>
      <dgm:t>
        <a:bodyPr/>
        <a:lstStyle/>
        <a:p>
          <a:endParaRPr lang="tr-TR"/>
        </a:p>
      </dgm:t>
    </dgm:pt>
    <dgm:pt modelId="{D229C8A3-BE43-4738-8C87-FDC11B18E7D4}" type="sibTrans" cxnId="{765FA004-3A84-4C18-A8A2-6DF70E07EB37}">
      <dgm:prSet/>
      <dgm:spPr/>
      <dgm:t>
        <a:bodyPr/>
        <a:lstStyle/>
        <a:p>
          <a:endParaRPr lang="tr-TR"/>
        </a:p>
      </dgm:t>
    </dgm:pt>
    <dgm:pt modelId="{63AA2000-2287-489C-BCB8-7E832D52B36F}" type="pres">
      <dgm:prSet presAssocID="{EB5DBC59-8B46-48F3-95C0-27F202C9FB7D}" presName="theList" presStyleCnt="0">
        <dgm:presLayoutVars>
          <dgm:dir/>
          <dgm:animLvl val="lvl"/>
          <dgm:resizeHandles val="exact"/>
        </dgm:presLayoutVars>
      </dgm:prSet>
      <dgm:spPr/>
      <dgm:t>
        <a:bodyPr/>
        <a:lstStyle/>
        <a:p>
          <a:endParaRPr lang="tr-TR"/>
        </a:p>
      </dgm:t>
    </dgm:pt>
    <dgm:pt modelId="{646D900B-CE6D-467A-AFF0-8CE0325B39BF}" type="pres">
      <dgm:prSet presAssocID="{F2BA7A28-F1F5-4E1E-80EB-1B58642DC7F9}" presName="compNode" presStyleCnt="0"/>
      <dgm:spPr/>
    </dgm:pt>
    <dgm:pt modelId="{557CCEA6-9928-4494-9F97-C87C6FAC1145}" type="pres">
      <dgm:prSet presAssocID="{F2BA7A28-F1F5-4E1E-80EB-1B58642DC7F9}" presName="noGeometry" presStyleCnt="0"/>
      <dgm:spPr/>
    </dgm:pt>
    <dgm:pt modelId="{C2F7AB6C-DDC0-4E59-B67C-78D984CDF872}" type="pres">
      <dgm:prSet presAssocID="{F2BA7A28-F1F5-4E1E-80EB-1B58642DC7F9}" presName="childTextVisible" presStyleLbl="bgAccFollowNode1" presStyleIdx="0" presStyleCnt="1">
        <dgm:presLayoutVars>
          <dgm:bulletEnabled val="1"/>
        </dgm:presLayoutVars>
      </dgm:prSet>
      <dgm:spPr/>
      <dgm:t>
        <a:bodyPr/>
        <a:lstStyle/>
        <a:p>
          <a:endParaRPr lang="tr-TR"/>
        </a:p>
      </dgm:t>
    </dgm:pt>
    <dgm:pt modelId="{AD26C8AC-1371-4E16-B740-474791FCAA94}" type="pres">
      <dgm:prSet presAssocID="{F2BA7A28-F1F5-4E1E-80EB-1B58642DC7F9}" presName="childTextHidden" presStyleLbl="bgAccFollowNode1" presStyleIdx="0" presStyleCnt="1"/>
      <dgm:spPr/>
      <dgm:t>
        <a:bodyPr/>
        <a:lstStyle/>
        <a:p>
          <a:endParaRPr lang="tr-TR"/>
        </a:p>
      </dgm:t>
    </dgm:pt>
    <dgm:pt modelId="{7ADC459D-7760-46E5-BDB6-1B63A712BD5A}" type="pres">
      <dgm:prSet presAssocID="{F2BA7A28-F1F5-4E1E-80EB-1B58642DC7F9}" presName="parentText" presStyleLbl="node1" presStyleIdx="0" presStyleCnt="1">
        <dgm:presLayoutVars>
          <dgm:chMax val="1"/>
          <dgm:bulletEnabled val="1"/>
        </dgm:presLayoutVars>
      </dgm:prSet>
      <dgm:spPr/>
      <dgm:t>
        <a:bodyPr/>
        <a:lstStyle/>
        <a:p>
          <a:endParaRPr lang="tr-TR"/>
        </a:p>
      </dgm:t>
    </dgm:pt>
  </dgm:ptLst>
  <dgm:cxnLst>
    <dgm:cxn modelId="{725ED604-BD02-4220-BD79-64FCA2F5E3FF}" srcId="{EB5DBC59-8B46-48F3-95C0-27F202C9FB7D}" destId="{F2BA7A28-F1F5-4E1E-80EB-1B58642DC7F9}" srcOrd="0" destOrd="0" parTransId="{46976BD7-D423-490D-AB19-F3AB881E46FD}" sibTransId="{3333B7B1-946F-4A1C-ADDC-543273B548B1}"/>
    <dgm:cxn modelId="{765FA004-3A84-4C18-A8A2-6DF70E07EB37}" srcId="{F2BA7A28-F1F5-4E1E-80EB-1B58642DC7F9}" destId="{0CF2B04B-122D-483B-A8BA-713AEE15DB4F}" srcOrd="0" destOrd="0" parTransId="{B0CFEF24-0377-472A-B1C4-3E7F5FF061A5}" sibTransId="{D229C8A3-BE43-4738-8C87-FDC11B18E7D4}"/>
    <dgm:cxn modelId="{21F46244-512E-42CD-AA31-EE69B25632E7}" type="presOf" srcId="{0CF2B04B-122D-483B-A8BA-713AEE15DB4F}" destId="{AD26C8AC-1371-4E16-B740-474791FCAA94}" srcOrd="1" destOrd="0" presId="urn:microsoft.com/office/officeart/2005/8/layout/hProcess6"/>
    <dgm:cxn modelId="{3FE98E35-82B7-4FEC-B266-367CE6C764D0}" type="presOf" srcId="{0CF2B04B-122D-483B-A8BA-713AEE15DB4F}" destId="{C2F7AB6C-DDC0-4E59-B67C-78D984CDF872}" srcOrd="0" destOrd="0" presId="urn:microsoft.com/office/officeart/2005/8/layout/hProcess6"/>
    <dgm:cxn modelId="{4116EDAC-B7F5-44DD-985D-76D6E1FE77AA}" type="presOf" srcId="{EB5DBC59-8B46-48F3-95C0-27F202C9FB7D}" destId="{63AA2000-2287-489C-BCB8-7E832D52B36F}" srcOrd="0" destOrd="0" presId="urn:microsoft.com/office/officeart/2005/8/layout/hProcess6"/>
    <dgm:cxn modelId="{7EEDA212-E88D-40A7-AF7B-BC33D6D1B20F}" type="presOf" srcId="{F2BA7A28-F1F5-4E1E-80EB-1B58642DC7F9}" destId="{7ADC459D-7760-46E5-BDB6-1B63A712BD5A}" srcOrd="0" destOrd="0" presId="urn:microsoft.com/office/officeart/2005/8/layout/hProcess6"/>
    <dgm:cxn modelId="{3CD407F0-7502-44AF-9163-E7F9793840BF}" type="presParOf" srcId="{63AA2000-2287-489C-BCB8-7E832D52B36F}" destId="{646D900B-CE6D-467A-AFF0-8CE0325B39BF}" srcOrd="0" destOrd="0" presId="urn:microsoft.com/office/officeart/2005/8/layout/hProcess6"/>
    <dgm:cxn modelId="{184187A6-F141-491F-98BD-317E91054CA4}" type="presParOf" srcId="{646D900B-CE6D-467A-AFF0-8CE0325B39BF}" destId="{557CCEA6-9928-4494-9F97-C87C6FAC1145}" srcOrd="0" destOrd="0" presId="urn:microsoft.com/office/officeart/2005/8/layout/hProcess6"/>
    <dgm:cxn modelId="{671D81EA-4E57-4BBE-B8BE-D473B6A5DB9F}" type="presParOf" srcId="{646D900B-CE6D-467A-AFF0-8CE0325B39BF}" destId="{C2F7AB6C-DDC0-4E59-B67C-78D984CDF872}" srcOrd="1" destOrd="0" presId="urn:microsoft.com/office/officeart/2005/8/layout/hProcess6"/>
    <dgm:cxn modelId="{E40600BA-4ED5-4CA9-9F00-8A0A592CA80A}" type="presParOf" srcId="{646D900B-CE6D-467A-AFF0-8CE0325B39BF}" destId="{AD26C8AC-1371-4E16-B740-474791FCAA94}" srcOrd="2" destOrd="0" presId="urn:microsoft.com/office/officeart/2005/8/layout/hProcess6"/>
    <dgm:cxn modelId="{45058B45-D861-4357-8DD6-FA064CA78754}" type="presParOf" srcId="{646D900B-CE6D-467A-AFF0-8CE0325B39BF}" destId="{7ADC459D-7760-46E5-BDB6-1B63A712BD5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72DD68A-0AC0-4228-9304-29F1067B51C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6BB08161-43D4-4E8E-8715-6BFB6E45310D}">
      <dgm:prSet phldrT="[Metin]" custT="1"/>
      <dgm:spPr/>
      <dgm:t>
        <a:bodyPr/>
        <a:lstStyle/>
        <a:p>
          <a:r>
            <a:rPr lang="tr-TR" sz="3600" dirty="0" smtClean="0"/>
            <a:t>TEOREM-5</a:t>
          </a:r>
          <a:endParaRPr lang="tr-TR" sz="3600" dirty="0"/>
        </a:p>
      </dgm:t>
    </dgm:pt>
    <dgm:pt modelId="{12460F42-894F-4653-870B-043DC9FD2F0E}" type="parTrans" cxnId="{A3303193-729F-47AC-BD8B-4F93E1D6413D}">
      <dgm:prSet/>
      <dgm:spPr/>
      <dgm:t>
        <a:bodyPr/>
        <a:lstStyle/>
        <a:p>
          <a:endParaRPr lang="tr-TR"/>
        </a:p>
      </dgm:t>
    </dgm:pt>
    <dgm:pt modelId="{69D90082-3315-4AE8-B691-5DC167577C69}" type="sibTrans" cxnId="{A3303193-729F-47AC-BD8B-4F93E1D6413D}">
      <dgm:prSet/>
      <dgm:spPr/>
      <dgm:t>
        <a:bodyPr/>
        <a:lstStyle/>
        <a:p>
          <a:endParaRPr lang="tr-TR"/>
        </a:p>
      </dgm:t>
    </dgm:pt>
    <dgm:pt modelId="{9E963299-06A3-4182-B307-5CB2E1D1EA78}">
      <dgm:prSet phldrT="[Metin]" custT="1"/>
      <dgm:spPr/>
      <dgm:t>
        <a:bodyPr/>
        <a:lstStyle/>
        <a:p>
          <a:pPr algn="just"/>
          <a:r>
            <a:rPr lang="tr-TR" sz="2800" b="0" i="0" u="none" dirty="0" smtClean="0"/>
            <a:t>En az iki köşeli bağlantılı katlı bir çizge ancak ve ancak köşelerinin her birinin derecesi çift ise </a:t>
          </a:r>
          <a:r>
            <a:rPr lang="tr-TR" sz="2800" b="1" i="1" u="none" dirty="0" err="1" smtClean="0"/>
            <a:t>Euler</a:t>
          </a:r>
          <a:r>
            <a:rPr lang="tr-TR" sz="2800" b="1" i="1" u="none" dirty="0" smtClean="0"/>
            <a:t> devresine</a:t>
          </a:r>
          <a:r>
            <a:rPr lang="tr-TR" sz="2800" b="0" i="0" u="none" dirty="0" smtClean="0"/>
            <a:t> sahiptir.</a:t>
          </a:r>
          <a:endParaRPr lang="tr-TR" sz="2800" dirty="0"/>
        </a:p>
      </dgm:t>
    </dgm:pt>
    <dgm:pt modelId="{A776FEB8-38AC-406A-A009-5DF7E7B1F828}" type="parTrans" cxnId="{BB0D4BD0-12E1-4D7B-96E7-AAE37C38599C}">
      <dgm:prSet/>
      <dgm:spPr/>
      <dgm:t>
        <a:bodyPr/>
        <a:lstStyle/>
        <a:p>
          <a:endParaRPr lang="tr-TR"/>
        </a:p>
      </dgm:t>
    </dgm:pt>
    <dgm:pt modelId="{4CE5465E-F57E-4119-9DB8-2A9C44EBB0E5}" type="sibTrans" cxnId="{BB0D4BD0-12E1-4D7B-96E7-AAE37C38599C}">
      <dgm:prSet/>
      <dgm:spPr/>
      <dgm:t>
        <a:bodyPr/>
        <a:lstStyle/>
        <a:p>
          <a:endParaRPr lang="tr-TR"/>
        </a:p>
      </dgm:t>
    </dgm:pt>
    <dgm:pt modelId="{595C8476-E5B4-4668-B3B3-45EE4C4485FF}" type="pres">
      <dgm:prSet presAssocID="{872DD68A-0AC0-4228-9304-29F1067B51C6}" presName="theList" presStyleCnt="0">
        <dgm:presLayoutVars>
          <dgm:dir/>
          <dgm:animLvl val="lvl"/>
          <dgm:resizeHandles val="exact"/>
        </dgm:presLayoutVars>
      </dgm:prSet>
      <dgm:spPr/>
      <dgm:t>
        <a:bodyPr/>
        <a:lstStyle/>
        <a:p>
          <a:endParaRPr lang="tr-TR"/>
        </a:p>
      </dgm:t>
    </dgm:pt>
    <dgm:pt modelId="{5FA08389-545F-4D17-B580-3EDCCFE065F4}" type="pres">
      <dgm:prSet presAssocID="{6BB08161-43D4-4E8E-8715-6BFB6E45310D}" presName="compNode" presStyleCnt="0"/>
      <dgm:spPr/>
    </dgm:pt>
    <dgm:pt modelId="{D18BC522-0243-4967-8FE3-63F1ADC0DDDB}" type="pres">
      <dgm:prSet presAssocID="{6BB08161-43D4-4E8E-8715-6BFB6E45310D}" presName="noGeometry" presStyleCnt="0"/>
      <dgm:spPr/>
    </dgm:pt>
    <dgm:pt modelId="{69BA8341-83F0-4087-8CEE-DA5B15317145}" type="pres">
      <dgm:prSet presAssocID="{6BB08161-43D4-4E8E-8715-6BFB6E45310D}" presName="childTextVisible" presStyleLbl="bgAccFollowNode1" presStyleIdx="0" presStyleCnt="1">
        <dgm:presLayoutVars>
          <dgm:bulletEnabled val="1"/>
        </dgm:presLayoutVars>
      </dgm:prSet>
      <dgm:spPr/>
      <dgm:t>
        <a:bodyPr/>
        <a:lstStyle/>
        <a:p>
          <a:endParaRPr lang="tr-TR"/>
        </a:p>
      </dgm:t>
    </dgm:pt>
    <dgm:pt modelId="{8E336DE5-FD77-401A-9936-7EE36F2CCB98}" type="pres">
      <dgm:prSet presAssocID="{6BB08161-43D4-4E8E-8715-6BFB6E45310D}" presName="childTextHidden" presStyleLbl="bgAccFollowNode1" presStyleIdx="0" presStyleCnt="1"/>
      <dgm:spPr/>
      <dgm:t>
        <a:bodyPr/>
        <a:lstStyle/>
        <a:p>
          <a:endParaRPr lang="tr-TR"/>
        </a:p>
      </dgm:t>
    </dgm:pt>
    <dgm:pt modelId="{95E7672D-495C-41EC-B605-5CAC0C90E685}" type="pres">
      <dgm:prSet presAssocID="{6BB08161-43D4-4E8E-8715-6BFB6E45310D}" presName="parentText" presStyleLbl="node1" presStyleIdx="0" presStyleCnt="1">
        <dgm:presLayoutVars>
          <dgm:chMax val="1"/>
          <dgm:bulletEnabled val="1"/>
        </dgm:presLayoutVars>
      </dgm:prSet>
      <dgm:spPr/>
      <dgm:t>
        <a:bodyPr/>
        <a:lstStyle/>
        <a:p>
          <a:endParaRPr lang="tr-TR"/>
        </a:p>
      </dgm:t>
    </dgm:pt>
  </dgm:ptLst>
  <dgm:cxnLst>
    <dgm:cxn modelId="{85571A72-96AF-4805-905D-DDF8E3BBB872}" type="presOf" srcId="{9E963299-06A3-4182-B307-5CB2E1D1EA78}" destId="{8E336DE5-FD77-401A-9936-7EE36F2CCB98}" srcOrd="1" destOrd="0" presId="urn:microsoft.com/office/officeart/2005/8/layout/hProcess6"/>
    <dgm:cxn modelId="{BB0D4BD0-12E1-4D7B-96E7-AAE37C38599C}" srcId="{6BB08161-43D4-4E8E-8715-6BFB6E45310D}" destId="{9E963299-06A3-4182-B307-5CB2E1D1EA78}" srcOrd="0" destOrd="0" parTransId="{A776FEB8-38AC-406A-A009-5DF7E7B1F828}" sibTransId="{4CE5465E-F57E-4119-9DB8-2A9C44EBB0E5}"/>
    <dgm:cxn modelId="{A3303193-729F-47AC-BD8B-4F93E1D6413D}" srcId="{872DD68A-0AC0-4228-9304-29F1067B51C6}" destId="{6BB08161-43D4-4E8E-8715-6BFB6E45310D}" srcOrd="0" destOrd="0" parTransId="{12460F42-894F-4653-870B-043DC9FD2F0E}" sibTransId="{69D90082-3315-4AE8-B691-5DC167577C69}"/>
    <dgm:cxn modelId="{CECCDC92-91FA-4E6B-AEA5-84BD1965CCFC}" type="presOf" srcId="{9E963299-06A3-4182-B307-5CB2E1D1EA78}" destId="{69BA8341-83F0-4087-8CEE-DA5B15317145}" srcOrd="0" destOrd="0" presId="urn:microsoft.com/office/officeart/2005/8/layout/hProcess6"/>
    <dgm:cxn modelId="{34B97317-31BC-4CAE-8629-4B7C9DC0CC10}" type="presOf" srcId="{6BB08161-43D4-4E8E-8715-6BFB6E45310D}" destId="{95E7672D-495C-41EC-B605-5CAC0C90E685}" srcOrd="0" destOrd="0" presId="urn:microsoft.com/office/officeart/2005/8/layout/hProcess6"/>
    <dgm:cxn modelId="{099EB4FD-541A-4F5E-86D9-7C0B69DD6F89}" type="presOf" srcId="{872DD68A-0AC0-4228-9304-29F1067B51C6}" destId="{595C8476-E5B4-4668-B3B3-45EE4C4485FF}" srcOrd="0" destOrd="0" presId="urn:microsoft.com/office/officeart/2005/8/layout/hProcess6"/>
    <dgm:cxn modelId="{243E85CD-B252-44E2-AB09-546DA21E254B}" type="presParOf" srcId="{595C8476-E5B4-4668-B3B3-45EE4C4485FF}" destId="{5FA08389-545F-4D17-B580-3EDCCFE065F4}" srcOrd="0" destOrd="0" presId="urn:microsoft.com/office/officeart/2005/8/layout/hProcess6"/>
    <dgm:cxn modelId="{CDFF461D-2CE3-4BB1-B739-1742971A633F}" type="presParOf" srcId="{5FA08389-545F-4D17-B580-3EDCCFE065F4}" destId="{D18BC522-0243-4967-8FE3-63F1ADC0DDDB}" srcOrd="0" destOrd="0" presId="urn:microsoft.com/office/officeart/2005/8/layout/hProcess6"/>
    <dgm:cxn modelId="{E761C245-6E1A-49DE-AE80-A0EC33A3358E}" type="presParOf" srcId="{5FA08389-545F-4D17-B580-3EDCCFE065F4}" destId="{69BA8341-83F0-4087-8CEE-DA5B15317145}" srcOrd="1" destOrd="0" presId="urn:microsoft.com/office/officeart/2005/8/layout/hProcess6"/>
    <dgm:cxn modelId="{4CFA6AD0-CB71-4EAB-818D-F2B44A21A6F0}" type="presParOf" srcId="{5FA08389-545F-4D17-B580-3EDCCFE065F4}" destId="{8E336DE5-FD77-401A-9936-7EE36F2CCB98}" srcOrd="2" destOrd="0" presId="urn:microsoft.com/office/officeart/2005/8/layout/hProcess6"/>
    <dgm:cxn modelId="{0E81E6C8-2E0F-4D0B-8F63-DC08D593F3C4}" type="presParOf" srcId="{5FA08389-545F-4D17-B580-3EDCCFE065F4}" destId="{95E7672D-495C-41EC-B605-5CAC0C90E68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B32C06B-9F5A-4BAD-988C-3D6BF5B02B1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4BBF170F-65C6-4F71-B351-FFD2CE3AFC46}">
      <dgm:prSet phldrT="[Metin]"/>
      <dgm:spPr/>
      <dgm:t>
        <a:bodyPr/>
        <a:lstStyle/>
        <a:p>
          <a:r>
            <a:rPr lang="tr-TR" dirty="0" smtClean="0"/>
            <a:t>TEOREM-6</a:t>
          </a:r>
          <a:endParaRPr lang="tr-TR" dirty="0"/>
        </a:p>
      </dgm:t>
    </dgm:pt>
    <dgm:pt modelId="{1EA0BC4B-78FF-448D-B111-59938FDC4FCB}" type="parTrans" cxnId="{CA28E22F-3FD8-4AF1-9A80-2B8AB81EC1A4}">
      <dgm:prSet/>
      <dgm:spPr/>
      <dgm:t>
        <a:bodyPr/>
        <a:lstStyle/>
        <a:p>
          <a:endParaRPr lang="tr-TR"/>
        </a:p>
      </dgm:t>
    </dgm:pt>
    <dgm:pt modelId="{350AF209-39B5-4FC4-858E-E9F5022ADDAB}" type="sibTrans" cxnId="{CA28E22F-3FD8-4AF1-9A80-2B8AB81EC1A4}">
      <dgm:prSet/>
      <dgm:spPr/>
      <dgm:t>
        <a:bodyPr/>
        <a:lstStyle/>
        <a:p>
          <a:endParaRPr lang="tr-TR"/>
        </a:p>
      </dgm:t>
    </dgm:pt>
    <dgm:pt modelId="{615F9A2C-6E31-47CE-B9DC-6C06D4D54318}">
      <dgm:prSet phldrT="[Metin]" custT="1"/>
      <dgm:spPr/>
      <dgm:t>
        <a:bodyPr/>
        <a:lstStyle/>
        <a:p>
          <a:pPr algn="just"/>
          <a:r>
            <a:rPr lang="tr-TR" sz="2000" b="0" i="0" u="none" dirty="0" smtClean="0"/>
            <a:t>Bir bağlantılı çoklu çizge ancak ve ancak tam olarak tek sayı dereceli iki adet köşeye sahipse</a:t>
          </a:r>
          <a:br>
            <a:rPr lang="tr-TR" sz="2000" b="0" i="0" u="none" dirty="0" smtClean="0"/>
          </a:br>
          <a:r>
            <a:rPr lang="tr-TR" sz="2000" b="1" i="1" u="none" dirty="0" err="1" smtClean="0"/>
            <a:t>Euler</a:t>
          </a:r>
          <a:r>
            <a:rPr lang="tr-TR" sz="2000" b="1" i="1" u="none" dirty="0" smtClean="0"/>
            <a:t> yoluna sahip</a:t>
          </a:r>
          <a:r>
            <a:rPr lang="tr-TR" sz="2000" b="0" i="0" u="none" dirty="0" smtClean="0"/>
            <a:t> ama </a:t>
          </a:r>
          <a:r>
            <a:rPr lang="tr-TR" sz="2000" b="1" i="1" u="none" dirty="0" err="1" smtClean="0"/>
            <a:t>Euler</a:t>
          </a:r>
          <a:r>
            <a:rPr lang="tr-TR" sz="2000" b="1" i="1" u="none" dirty="0" smtClean="0"/>
            <a:t> devresine sahip değildir.</a:t>
          </a:r>
          <a:endParaRPr lang="tr-TR" sz="2000" b="1" i="1" dirty="0"/>
        </a:p>
      </dgm:t>
    </dgm:pt>
    <dgm:pt modelId="{5E8B58C7-9078-4230-A0B5-140E06C81A52}" type="parTrans" cxnId="{E5D4716F-4FE0-4F6C-9843-D73CB500C986}">
      <dgm:prSet/>
      <dgm:spPr/>
      <dgm:t>
        <a:bodyPr/>
        <a:lstStyle/>
        <a:p>
          <a:endParaRPr lang="tr-TR"/>
        </a:p>
      </dgm:t>
    </dgm:pt>
    <dgm:pt modelId="{F212D178-2862-4379-9171-65445928D136}" type="sibTrans" cxnId="{E5D4716F-4FE0-4F6C-9843-D73CB500C986}">
      <dgm:prSet/>
      <dgm:spPr/>
      <dgm:t>
        <a:bodyPr/>
        <a:lstStyle/>
        <a:p>
          <a:endParaRPr lang="tr-TR"/>
        </a:p>
      </dgm:t>
    </dgm:pt>
    <dgm:pt modelId="{876909DC-E9E7-4D87-895F-30DBE5A52495}" type="pres">
      <dgm:prSet presAssocID="{BB32C06B-9F5A-4BAD-988C-3D6BF5B02B18}" presName="theList" presStyleCnt="0">
        <dgm:presLayoutVars>
          <dgm:dir/>
          <dgm:animLvl val="lvl"/>
          <dgm:resizeHandles val="exact"/>
        </dgm:presLayoutVars>
      </dgm:prSet>
      <dgm:spPr/>
      <dgm:t>
        <a:bodyPr/>
        <a:lstStyle/>
        <a:p>
          <a:endParaRPr lang="tr-TR"/>
        </a:p>
      </dgm:t>
    </dgm:pt>
    <dgm:pt modelId="{AB0DBDF8-9C86-4524-9E84-B3B5D294E52F}" type="pres">
      <dgm:prSet presAssocID="{4BBF170F-65C6-4F71-B351-FFD2CE3AFC46}" presName="compNode" presStyleCnt="0"/>
      <dgm:spPr/>
    </dgm:pt>
    <dgm:pt modelId="{D19E0E86-44E7-4B43-B65F-AB88CDB0D793}" type="pres">
      <dgm:prSet presAssocID="{4BBF170F-65C6-4F71-B351-FFD2CE3AFC46}" presName="noGeometry" presStyleCnt="0"/>
      <dgm:spPr/>
    </dgm:pt>
    <dgm:pt modelId="{4939ECE5-48E8-4CD2-83CB-7775739AB965}" type="pres">
      <dgm:prSet presAssocID="{4BBF170F-65C6-4F71-B351-FFD2CE3AFC46}" presName="childTextVisible" presStyleLbl="bgAccFollowNode1" presStyleIdx="0" presStyleCnt="1">
        <dgm:presLayoutVars>
          <dgm:bulletEnabled val="1"/>
        </dgm:presLayoutVars>
      </dgm:prSet>
      <dgm:spPr/>
      <dgm:t>
        <a:bodyPr/>
        <a:lstStyle/>
        <a:p>
          <a:endParaRPr lang="tr-TR"/>
        </a:p>
      </dgm:t>
    </dgm:pt>
    <dgm:pt modelId="{03D6854F-A77D-4112-BE5E-C30C10D50CEF}" type="pres">
      <dgm:prSet presAssocID="{4BBF170F-65C6-4F71-B351-FFD2CE3AFC46}" presName="childTextHidden" presStyleLbl="bgAccFollowNode1" presStyleIdx="0" presStyleCnt="1"/>
      <dgm:spPr/>
      <dgm:t>
        <a:bodyPr/>
        <a:lstStyle/>
        <a:p>
          <a:endParaRPr lang="tr-TR"/>
        </a:p>
      </dgm:t>
    </dgm:pt>
    <dgm:pt modelId="{FC2BDD3C-4F3B-4808-9320-37D5C64C93FE}" type="pres">
      <dgm:prSet presAssocID="{4BBF170F-65C6-4F71-B351-FFD2CE3AFC46}" presName="parentText" presStyleLbl="node1" presStyleIdx="0" presStyleCnt="1">
        <dgm:presLayoutVars>
          <dgm:chMax val="1"/>
          <dgm:bulletEnabled val="1"/>
        </dgm:presLayoutVars>
      </dgm:prSet>
      <dgm:spPr/>
      <dgm:t>
        <a:bodyPr/>
        <a:lstStyle/>
        <a:p>
          <a:endParaRPr lang="tr-TR"/>
        </a:p>
      </dgm:t>
    </dgm:pt>
  </dgm:ptLst>
  <dgm:cxnLst>
    <dgm:cxn modelId="{D3FAB404-8400-4C68-8E99-37653A56D8E7}" type="presOf" srcId="{615F9A2C-6E31-47CE-B9DC-6C06D4D54318}" destId="{4939ECE5-48E8-4CD2-83CB-7775739AB965}" srcOrd="0" destOrd="0" presId="urn:microsoft.com/office/officeart/2005/8/layout/hProcess6"/>
    <dgm:cxn modelId="{CA28E22F-3FD8-4AF1-9A80-2B8AB81EC1A4}" srcId="{BB32C06B-9F5A-4BAD-988C-3D6BF5B02B18}" destId="{4BBF170F-65C6-4F71-B351-FFD2CE3AFC46}" srcOrd="0" destOrd="0" parTransId="{1EA0BC4B-78FF-448D-B111-59938FDC4FCB}" sibTransId="{350AF209-39B5-4FC4-858E-E9F5022ADDAB}"/>
    <dgm:cxn modelId="{762B6A3C-4230-4A83-ADC6-89C87D0F60E8}" type="presOf" srcId="{615F9A2C-6E31-47CE-B9DC-6C06D4D54318}" destId="{03D6854F-A77D-4112-BE5E-C30C10D50CEF}" srcOrd="1" destOrd="0" presId="urn:microsoft.com/office/officeart/2005/8/layout/hProcess6"/>
    <dgm:cxn modelId="{4E93E9EA-13FA-4AC9-A06A-0BAD47BE21AC}" type="presOf" srcId="{4BBF170F-65C6-4F71-B351-FFD2CE3AFC46}" destId="{FC2BDD3C-4F3B-4808-9320-37D5C64C93FE}" srcOrd="0" destOrd="0" presId="urn:microsoft.com/office/officeart/2005/8/layout/hProcess6"/>
    <dgm:cxn modelId="{E5D4716F-4FE0-4F6C-9843-D73CB500C986}" srcId="{4BBF170F-65C6-4F71-B351-FFD2CE3AFC46}" destId="{615F9A2C-6E31-47CE-B9DC-6C06D4D54318}" srcOrd="0" destOrd="0" parTransId="{5E8B58C7-9078-4230-A0B5-140E06C81A52}" sibTransId="{F212D178-2862-4379-9171-65445928D136}"/>
    <dgm:cxn modelId="{082E7678-5222-45FA-A59C-CFAE01867B18}" type="presOf" srcId="{BB32C06B-9F5A-4BAD-988C-3D6BF5B02B18}" destId="{876909DC-E9E7-4D87-895F-30DBE5A52495}" srcOrd="0" destOrd="0" presId="urn:microsoft.com/office/officeart/2005/8/layout/hProcess6"/>
    <dgm:cxn modelId="{1A12D0C4-E283-4E9B-B589-18E368E38274}" type="presParOf" srcId="{876909DC-E9E7-4D87-895F-30DBE5A52495}" destId="{AB0DBDF8-9C86-4524-9E84-B3B5D294E52F}" srcOrd="0" destOrd="0" presId="urn:microsoft.com/office/officeart/2005/8/layout/hProcess6"/>
    <dgm:cxn modelId="{7F767C84-BE78-4CF0-B3B4-68EC815D8DB0}" type="presParOf" srcId="{AB0DBDF8-9C86-4524-9E84-B3B5D294E52F}" destId="{D19E0E86-44E7-4B43-B65F-AB88CDB0D793}" srcOrd="0" destOrd="0" presId="urn:microsoft.com/office/officeart/2005/8/layout/hProcess6"/>
    <dgm:cxn modelId="{C2EAB861-700A-47A8-80A5-893B5EDD3A70}" type="presParOf" srcId="{AB0DBDF8-9C86-4524-9E84-B3B5D294E52F}" destId="{4939ECE5-48E8-4CD2-83CB-7775739AB965}" srcOrd="1" destOrd="0" presId="urn:microsoft.com/office/officeart/2005/8/layout/hProcess6"/>
    <dgm:cxn modelId="{168BAA60-540A-4018-9AC6-2EB900C488DC}" type="presParOf" srcId="{AB0DBDF8-9C86-4524-9E84-B3B5D294E52F}" destId="{03D6854F-A77D-4112-BE5E-C30C10D50CEF}" srcOrd="2" destOrd="0" presId="urn:microsoft.com/office/officeart/2005/8/layout/hProcess6"/>
    <dgm:cxn modelId="{ACF4AB38-998A-4307-AB03-8F047B6DA105}" type="presParOf" srcId="{AB0DBDF8-9C86-4524-9E84-B3B5D294E52F}" destId="{FC2BDD3C-4F3B-4808-9320-37D5C64C93F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AE090E1-F9CB-48C7-9157-A96C859B230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BDBCCA23-647E-4410-AD9C-51E6BFA93179}">
      <dgm:prSet phldrT="[Metin]"/>
      <dgm:spPr/>
      <dgm:t>
        <a:bodyPr/>
        <a:lstStyle/>
        <a:p>
          <a:r>
            <a:rPr lang="tr-TR" dirty="0" smtClean="0"/>
            <a:t>Tanım-16</a:t>
          </a:r>
          <a:endParaRPr lang="tr-TR" dirty="0"/>
        </a:p>
      </dgm:t>
    </dgm:pt>
    <dgm:pt modelId="{AEB3BB50-ED7F-44F7-85C0-6612F3EF8651}" type="parTrans" cxnId="{7F8E4635-96B3-4BCD-99F6-A12361D352CA}">
      <dgm:prSet/>
      <dgm:spPr/>
      <dgm:t>
        <a:bodyPr/>
        <a:lstStyle/>
        <a:p>
          <a:endParaRPr lang="tr-TR"/>
        </a:p>
      </dgm:t>
    </dgm:pt>
    <dgm:pt modelId="{4A415821-31D4-4755-81D4-473C5F8A15D2}" type="sibTrans" cxnId="{7F8E4635-96B3-4BCD-99F6-A12361D352CA}">
      <dgm:prSet/>
      <dgm:spPr/>
      <dgm:t>
        <a:bodyPr/>
        <a:lstStyle/>
        <a:p>
          <a:endParaRPr lang="tr-TR"/>
        </a:p>
      </dgm:t>
    </dgm:pt>
    <mc:AlternateContent xmlns:mc="http://schemas.openxmlformats.org/markup-compatibility/2006" xmlns:a14="http://schemas.microsoft.com/office/drawing/2010/main">
      <mc:Choice Requires="a14">
        <dgm:pt modelId="{8E75DEC6-739B-4C24-B367-E5CB98475013}">
          <dgm:prSet phldrT="[Metin]" custT="1"/>
          <dgm:spPr/>
          <dgm:t>
            <a:bodyPr/>
            <a:lstStyle/>
            <a:p>
              <a:pPr algn="just"/>
              <a:r>
                <a:rPr lang="tr-TR" sz="2000" b="0" i="1" u="none" dirty="0" smtClean="0"/>
                <a:t>G</a:t>
              </a:r>
              <a:r>
                <a:rPr lang="tr-TR" sz="2000" b="0" i="0" u="none" dirty="0"/>
                <a:t> çizgesinde her köşeden tam olarak bir kez geçilmesiyle oluşan basit yola bir </a:t>
              </a:r>
              <a:r>
                <a:rPr lang="tr-TR" sz="2000" b="1" i="1" u="none" dirty="0"/>
                <a:t>Hamilton yolu</a:t>
              </a:r>
              <a:r>
                <a:rPr lang="tr-TR" sz="2000" b="1" i="0" u="none" dirty="0"/>
                <a:t> </a:t>
              </a:r>
              <a:r>
                <a:rPr lang="tr-TR" sz="2000" b="0" i="0" u="none" dirty="0"/>
                <a:t>ve her köşeden tam olarak bir kez geçilmesiyle oluşan basit devreye de bir </a:t>
              </a:r>
              <a:r>
                <a:rPr lang="tr-TR" sz="2000" b="1" i="1" u="none" dirty="0"/>
                <a:t>Hamilton devresi</a:t>
              </a:r>
              <a:r>
                <a:rPr lang="tr-TR" sz="2000" b="1" i="0" u="none" dirty="0"/>
                <a:t> </a:t>
              </a:r>
              <a:r>
                <a:rPr lang="tr-TR" sz="2000" b="0" i="0" u="none" dirty="0"/>
                <a:t>denir. Yani, </a:t>
              </a:r>
              <a:r>
                <a:rPr lang="tr-TR" sz="2000" b="0" i="1" u="none" dirty="0"/>
                <a:t>G</a:t>
              </a:r>
              <a:r>
                <a:rPr lang="tr-TR" sz="2000" b="0" i="0" u="none" dirty="0"/>
                <a:t> = </a:t>
              </a:r>
              <a:r>
                <a:rPr lang="tr-TR" sz="2000" b="0" i="1" u="none" dirty="0"/>
                <a:t>(V, E)</a:t>
              </a:r>
              <a:r>
                <a:rPr lang="tr-TR" sz="2000" b="0" i="0" u="none" dirty="0"/>
                <a:t> çizgesinde ki </a:t>
              </a:r>
              <a:r>
                <a:rPr lang="tr-TR" sz="2000" b="0" i="1" u="none" dirty="0"/>
                <a:t>x</a:t>
              </a:r>
              <a:r>
                <a:rPr lang="tr-TR" sz="2000" b="0" i="1" u="none" baseline="-25000" dirty="0"/>
                <a:t>0,</a:t>
              </a:r>
              <a:r>
                <a:rPr lang="tr-TR" sz="2000" dirty="0"/>
                <a:t> </a:t>
              </a:r>
              <a:r>
                <a:rPr lang="tr-TR" sz="2000" b="0" i="1" u="none" dirty="0"/>
                <a:t>x</a:t>
              </a:r>
              <a:r>
                <a:rPr lang="tr-TR" sz="2000" b="0" i="1" u="none" baseline="-25000" dirty="0"/>
                <a:t>1</a:t>
              </a:r>
              <a:r>
                <a:rPr lang="tr-TR" sz="2000" dirty="0"/>
                <a:t>, </a:t>
              </a:r>
              <a:r>
                <a:rPr lang="tr-TR" sz="2000" b="0" i="1" u="none" dirty="0"/>
                <a:t>x</a:t>
              </a:r>
              <a:r>
                <a:rPr lang="tr-TR" sz="2000" b="0" i="1" u="none" baseline="-25000" dirty="0"/>
                <a:t>2</a:t>
              </a:r>
              <a:r>
                <a:rPr lang="tr-TR" sz="2000" b="0" i="1" u="none" dirty="0"/>
                <a:t>,</a:t>
              </a:r>
              <a:r>
                <a:rPr lang="tr-TR" sz="2000" dirty="0"/>
                <a:t>…, </a:t>
              </a:r>
              <a:r>
                <a:rPr lang="tr-TR" sz="2000" b="0" i="1" u="none" dirty="0"/>
                <a:t>x</a:t>
              </a:r>
              <a:r>
                <a:rPr lang="tr-TR" sz="2000" b="0" i="1" u="none" baseline="-25000" dirty="0"/>
                <a:t>n-1</a:t>
              </a:r>
              <a:r>
                <a:rPr lang="tr-TR" sz="2000" b="0" i="1" u="none" dirty="0"/>
                <a:t>, </a:t>
              </a:r>
              <a:r>
                <a:rPr lang="tr-TR" sz="2000" b="0" i="1" u="none" dirty="0" err="1"/>
                <a:t>x</a:t>
              </a:r>
              <a:r>
                <a:rPr lang="tr-TR" sz="2000" b="0" i="1" u="none" baseline="-25000" dirty="0" err="1"/>
                <a:t>n</a:t>
              </a:r>
              <a:r>
                <a:rPr lang="tr-TR" sz="2000" b="0" i="1" u="none" baseline="-25000" dirty="0"/>
                <a:t>  </a:t>
              </a:r>
              <a:r>
                <a:rPr lang="tr-TR" sz="2000" b="0" i="0" u="none" dirty="0"/>
                <a:t>basit yolu, eğer 0 </a:t>
              </a:r>
              <a14:m>
                <m:oMath xmlns:m="http://schemas.openxmlformats.org/officeDocument/2006/math">
                  <m:r>
                    <a:rPr lang="tr-TR" sz="2000" b="0" i="1" u="none">
                      <a:latin typeface="Cambria Math" panose="02040503050406030204" pitchFamily="18" charset="0"/>
                    </a:rPr>
                    <m:t>≤ </m:t>
                  </m:r>
                </m:oMath>
              </a14:m>
              <a:r>
                <a:rPr lang="tr-TR" sz="2000" b="0" i="0" u="none" dirty="0"/>
                <a:t>i</a:t>
              </a:r>
              <a14:m>
                <m:oMath xmlns:m="http://schemas.openxmlformats.org/officeDocument/2006/math">
                  <m:r>
                    <a:rPr lang="tr-TR" sz="2000" b="0" i="1" u="none">
                      <a:latin typeface="Cambria Math" panose="02040503050406030204" pitchFamily="18" charset="0"/>
                    </a:rPr>
                    <m:t>≤ </m:t>
                  </m:r>
                </m:oMath>
              </a14:m>
              <a:r>
                <a:rPr lang="tr-TR" sz="2000" b="0" i="0" u="none" dirty="0"/>
                <a:t>j</a:t>
              </a:r>
              <a14:m>
                <m:oMath xmlns:m="http://schemas.openxmlformats.org/officeDocument/2006/math">
                  <m:r>
                    <a:rPr lang="tr-TR" sz="2000" b="0" i="1" u="none">
                      <a:latin typeface="Cambria Math" panose="02040503050406030204" pitchFamily="18" charset="0"/>
                    </a:rPr>
                    <m:t>≤</m:t>
                  </m:r>
                </m:oMath>
              </a14:m>
              <a:r>
                <a:rPr lang="tr-TR" sz="2000" b="0" i="0" u="none" dirty="0"/>
                <a:t> </a:t>
              </a:r>
              <a:r>
                <a:rPr lang="tr-TR" sz="2000" b="0" i="1" u="none" dirty="0"/>
                <a:t>n</a:t>
              </a:r>
              <a:r>
                <a:rPr lang="tr-TR" sz="2000" b="0" i="0" u="none" dirty="0"/>
                <a:t> için </a:t>
              </a:r>
              <a14:m>
                <m:oMath xmlns:m="http://schemas.openxmlformats.org/officeDocument/2006/math">
                  <m:sSub>
                    <m:sSubPr>
                      <m:ctrlPr>
                        <a:rPr lang="tr-TR" sz="2000" b="0" i="1" u="none" smtClean="0">
                          <a:latin typeface="Cambria Math" panose="02040503050406030204" pitchFamily="18" charset="0"/>
                        </a:rPr>
                      </m:ctrlPr>
                    </m:sSubPr>
                    <m:e>
                      <m:r>
                        <a:rPr lang="tr-TR" sz="2000" b="0" i="1" u="none" smtClean="0">
                          <a:latin typeface="Cambria Math" panose="02040503050406030204" pitchFamily="18" charset="0"/>
                        </a:rPr>
                        <m:t>𝑥</m:t>
                      </m:r>
                    </m:e>
                    <m:sub>
                      <m:r>
                        <a:rPr lang="tr-TR" sz="2000" b="0" i="1" u="none" smtClean="0">
                          <a:latin typeface="Cambria Math" panose="02040503050406030204" pitchFamily="18" charset="0"/>
                        </a:rPr>
                        <m:t>𝑖</m:t>
                      </m:r>
                    </m:sub>
                  </m:sSub>
                  <m:r>
                    <a:rPr lang="tr-TR" sz="2000" b="0" i="1" u="none" smtClean="0">
                      <a:latin typeface="Cambria Math" panose="02040503050406030204" pitchFamily="18" charset="0"/>
                    </a:rPr>
                    <m:t> </m:t>
                  </m:r>
                  <m:r>
                    <a:rPr lang="tr-TR" sz="2000" b="0" i="1" u="none" smtClean="0">
                      <a:latin typeface="Cambria Math" panose="02040503050406030204" pitchFamily="18" charset="0"/>
                      <a:ea typeface="Cambria Math" panose="02040503050406030204" pitchFamily="18" charset="0"/>
                    </a:rPr>
                    <m:t>≠ </m:t>
                  </m:r>
                  <m:sSub>
                    <m:sSubPr>
                      <m:ctrlPr>
                        <a:rPr lang="tr-TR" sz="2000" b="0" i="1" u="none" smtClean="0">
                          <a:latin typeface="Cambria Math" panose="02040503050406030204" pitchFamily="18" charset="0"/>
                          <a:ea typeface="Cambria Math" panose="02040503050406030204" pitchFamily="18" charset="0"/>
                        </a:rPr>
                      </m:ctrlPr>
                    </m:sSubPr>
                    <m:e>
                      <m:r>
                        <a:rPr lang="tr-TR" sz="2000" b="0" i="1" u="none" smtClean="0">
                          <a:latin typeface="Cambria Math" panose="02040503050406030204" pitchFamily="18" charset="0"/>
                          <a:ea typeface="Cambria Math" panose="02040503050406030204" pitchFamily="18" charset="0"/>
                        </a:rPr>
                        <m:t>𝑥</m:t>
                      </m:r>
                    </m:e>
                    <m:sub>
                      <m:r>
                        <a:rPr lang="tr-TR" sz="2000" b="0" i="1" u="none" smtClean="0">
                          <a:latin typeface="Cambria Math" panose="02040503050406030204" pitchFamily="18" charset="0"/>
                          <a:ea typeface="Cambria Math" panose="02040503050406030204" pitchFamily="18" charset="0"/>
                        </a:rPr>
                        <m:t>𝑗</m:t>
                      </m:r>
                    </m:sub>
                  </m:sSub>
                </m:oMath>
              </a14:m>
              <a:r>
                <a:rPr lang="tr-TR" sz="2000" b="0" i="0" u="none" dirty="0" smtClean="0"/>
                <a:t>ve </a:t>
              </a:r>
              <a:r>
                <a:rPr lang="tr-TR" sz="2000" b="0" i="1" u="none" dirty="0"/>
                <a:t>V= {x</a:t>
              </a:r>
              <a:r>
                <a:rPr lang="tr-TR" sz="2000" b="0" i="1" u="none" baseline="-25000" dirty="0"/>
                <a:t>0, </a:t>
              </a:r>
              <a:r>
                <a:rPr lang="tr-TR" sz="2000" b="0" i="1" u="none" dirty="0"/>
                <a:t>x</a:t>
              </a:r>
              <a:r>
                <a:rPr lang="tr-TR" sz="2000" b="0" i="1" u="none" baseline="-25000" dirty="0"/>
                <a:t>1,…</a:t>
              </a:r>
              <a:r>
                <a:rPr lang="tr-TR" sz="2000" b="0" i="1" u="none" dirty="0"/>
                <a:t>x</a:t>
              </a:r>
              <a:r>
                <a:rPr lang="tr-TR" sz="2000" b="0" i="1" u="none" baseline="-25000" dirty="0"/>
                <a:t>n-1,</a:t>
              </a:r>
              <a:r>
                <a:rPr lang="tr-TR" sz="2000" b="0" i="1" u="none" dirty="0"/>
                <a:t>x</a:t>
              </a:r>
              <a:r>
                <a:rPr lang="tr-TR" sz="2000" b="0" i="1" u="none" baseline="-25000" dirty="0"/>
                <a:t>n</a:t>
              </a:r>
              <a:r>
                <a:rPr lang="tr-TR" sz="2000" b="0" i="1" u="none" dirty="0"/>
                <a:t>)</a:t>
              </a:r>
              <a:r>
                <a:rPr lang="tr-TR" sz="2000" b="0" i="0" u="none" dirty="0"/>
                <a:t> ise bir </a:t>
              </a:r>
              <a:r>
                <a:rPr lang="tr-TR" sz="2000" b="1" i="1" u="none" dirty="0"/>
                <a:t>Hamilton yoludur</a:t>
              </a:r>
              <a:r>
                <a:rPr lang="tr-TR" sz="2000" b="0" i="0" u="none" dirty="0"/>
                <a:t>, ve (</a:t>
              </a:r>
              <a:r>
                <a:rPr lang="tr-TR" sz="2000" b="0" i="1" u="none" dirty="0"/>
                <a:t>n&gt;</a:t>
              </a:r>
              <a:r>
                <a:rPr lang="tr-TR" sz="2000" b="0" i="0" u="none" dirty="0"/>
                <a:t> 0) için </a:t>
              </a:r>
              <a:r>
                <a:rPr lang="tr-TR" sz="2000" b="0" i="1" u="none" dirty="0"/>
                <a:t>x</a:t>
              </a:r>
              <a:r>
                <a:rPr lang="tr-TR" sz="2000" b="0" i="0" u="none" baseline="-25000" dirty="0"/>
                <a:t>0</a:t>
              </a:r>
              <a:r>
                <a:rPr lang="tr-TR" sz="2000" b="0" i="0" u="none" dirty="0"/>
                <a:t>, </a:t>
              </a:r>
              <a:r>
                <a:rPr lang="tr-TR" sz="2000" b="0" i="1" u="none" dirty="0"/>
                <a:t>x</a:t>
              </a:r>
              <a:r>
                <a:rPr lang="tr-TR" sz="2000" b="0" i="1" u="none" baseline="-25000" dirty="0"/>
                <a:t>1</a:t>
              </a:r>
              <a:r>
                <a:rPr lang="tr-TR" sz="2000" b="0" i="1" u="none" dirty="0"/>
                <a:t>,…,x</a:t>
              </a:r>
              <a:r>
                <a:rPr lang="tr-TR" sz="2000" b="0" i="1" u="none" baseline="-25000" dirty="0"/>
                <a:t>n-1,</a:t>
              </a:r>
              <a:r>
                <a:rPr lang="tr-TR" sz="2000" b="0" i="0" u="none" dirty="0"/>
                <a:t> </a:t>
              </a:r>
              <a:r>
                <a:rPr lang="tr-TR" sz="2000" b="0" i="1" u="none" dirty="0" err="1"/>
                <a:t>x</a:t>
              </a:r>
              <a:r>
                <a:rPr lang="tr-TR" sz="2000" b="0" i="1" u="none" baseline="-25000" dirty="0" err="1"/>
                <a:t>n</a:t>
              </a:r>
              <a:r>
                <a:rPr lang="tr-TR" sz="2000" b="0" i="1" u="none" dirty="0"/>
                <a:t>, x</a:t>
              </a:r>
              <a:r>
                <a:rPr lang="tr-TR" sz="2000" b="0" i="1" u="none" baseline="-25000" dirty="0"/>
                <a:t>0</a:t>
              </a:r>
              <a:r>
                <a:rPr lang="tr-TR" sz="2000" b="0" i="0" u="none" dirty="0"/>
                <a:t> </a:t>
              </a:r>
              <a:r>
                <a:rPr lang="tr-TR" sz="2000" b="1" i="1" u="none" dirty="0"/>
                <a:t>basit devresi</a:t>
              </a:r>
              <a:r>
                <a:rPr lang="tr-TR" sz="2000" b="0" i="0" u="none" dirty="0"/>
                <a:t>, eğer</a:t>
              </a:r>
              <a:r>
                <a:rPr lang="tr-TR" sz="2000" b="0" i="1" u="none" dirty="0"/>
                <a:t> x</a:t>
              </a:r>
              <a:r>
                <a:rPr lang="tr-TR" sz="2000" b="0" i="0" u="none" baseline="-25000" dirty="0"/>
                <a:t>0</a:t>
              </a:r>
              <a:r>
                <a:rPr lang="tr-TR" sz="2000" b="0" i="0" u="none" dirty="0"/>
                <a:t>, </a:t>
              </a:r>
              <a:r>
                <a:rPr lang="tr-TR" sz="2000" b="0" i="1" u="none" dirty="0"/>
                <a:t>x</a:t>
              </a:r>
              <a:r>
                <a:rPr lang="tr-TR" sz="2000" b="0" i="1" u="none" baseline="-25000" dirty="0"/>
                <a:t>1</a:t>
              </a:r>
              <a:r>
                <a:rPr lang="tr-TR" sz="2000" b="0" i="1" u="none" dirty="0"/>
                <a:t>,…,x</a:t>
              </a:r>
              <a:r>
                <a:rPr lang="tr-TR" sz="2000" b="0" i="1" u="none" baseline="-25000" dirty="0"/>
                <a:t>n-1,</a:t>
              </a:r>
              <a:r>
                <a:rPr lang="tr-TR" sz="2000" b="0" i="0" u="none" dirty="0"/>
                <a:t> </a:t>
              </a:r>
              <a:r>
                <a:rPr lang="tr-TR" sz="2000" b="0" i="1" u="none" dirty="0" err="1"/>
                <a:t>x</a:t>
              </a:r>
              <a:r>
                <a:rPr lang="tr-TR" sz="2000" b="0" i="1" u="none" baseline="-25000" dirty="0" err="1"/>
                <a:t>n</a:t>
              </a:r>
              <a:r>
                <a:rPr lang="tr-TR" sz="2000" b="0" i="1" u="none" dirty="0"/>
                <a:t>, x</a:t>
              </a:r>
              <a:r>
                <a:rPr lang="tr-TR" sz="2000" b="0" i="1" u="none" baseline="-25000" dirty="0"/>
                <a:t>0</a:t>
              </a:r>
              <a:r>
                <a:rPr lang="tr-TR" sz="2000" b="0" i="0" u="none" dirty="0"/>
                <a:t> </a:t>
              </a:r>
              <a:r>
                <a:rPr lang="tr-TR" sz="2000" b="1" i="1" u="none" dirty="0"/>
                <a:t>bir Hamilton yolu ise bir Hamilton devresidir.</a:t>
              </a:r>
              <a:endParaRPr lang="tr-TR" sz="2000" b="1" i="1" dirty="0"/>
            </a:p>
          </dgm:t>
        </dgm:pt>
      </mc:Choice>
      <mc:Fallback xmlns="">
        <dgm:pt modelId="{8E75DEC6-739B-4C24-B367-E5CB98475013}">
          <dgm:prSet phldrT="[Metin]" custT="1"/>
          <dgm:spPr/>
          <dgm:t>
            <a:bodyPr/>
            <a:lstStyle/>
            <a:p>
              <a:pPr algn="just"/>
              <a:r>
                <a:rPr lang="tr-TR" sz="2000" b="0" i="1" u="none" dirty="0" smtClean="0"/>
                <a:t>G</a:t>
              </a:r>
              <a:r>
                <a:rPr lang="tr-TR" sz="2000" b="0" i="0" u="none" dirty="0"/>
                <a:t> çizgesinde her köşeden tam olarak bir kez geçilmesiyle oluşan basit yola bir </a:t>
              </a:r>
              <a:r>
                <a:rPr lang="tr-TR" sz="2000" b="1" i="1" u="none" dirty="0"/>
                <a:t>Hamilton yolu</a:t>
              </a:r>
              <a:r>
                <a:rPr lang="tr-TR" sz="2000" b="1" i="0" u="none" dirty="0"/>
                <a:t> </a:t>
              </a:r>
              <a:r>
                <a:rPr lang="tr-TR" sz="2000" b="0" i="0" u="none" dirty="0"/>
                <a:t>ve her köşeden tam olarak bir kez geçilmesiyle oluşan basit devreye de bir </a:t>
              </a:r>
              <a:r>
                <a:rPr lang="tr-TR" sz="2000" b="1" i="1" u="none" dirty="0"/>
                <a:t>Hamilton devresi</a:t>
              </a:r>
              <a:r>
                <a:rPr lang="tr-TR" sz="2000" b="1" i="0" u="none" dirty="0"/>
                <a:t> </a:t>
              </a:r>
              <a:r>
                <a:rPr lang="tr-TR" sz="2000" b="0" i="0" u="none" dirty="0"/>
                <a:t>denir. Yani, </a:t>
              </a:r>
              <a:r>
                <a:rPr lang="tr-TR" sz="2000" b="0" i="1" u="none" dirty="0"/>
                <a:t>G</a:t>
              </a:r>
              <a:r>
                <a:rPr lang="tr-TR" sz="2000" b="0" i="0" u="none" dirty="0"/>
                <a:t> = </a:t>
              </a:r>
              <a:r>
                <a:rPr lang="tr-TR" sz="2000" b="0" i="1" u="none" dirty="0"/>
                <a:t>(V, E)</a:t>
              </a:r>
              <a:r>
                <a:rPr lang="tr-TR" sz="2000" b="0" i="0" u="none" dirty="0"/>
                <a:t> çizgesinde ki </a:t>
              </a:r>
              <a:r>
                <a:rPr lang="tr-TR" sz="2000" b="0" i="1" u="none" dirty="0"/>
                <a:t>x</a:t>
              </a:r>
              <a:r>
                <a:rPr lang="tr-TR" sz="2000" b="0" i="1" u="none" baseline="-25000" dirty="0"/>
                <a:t>0,</a:t>
              </a:r>
              <a:r>
                <a:rPr lang="tr-TR" sz="2000" dirty="0"/>
                <a:t> </a:t>
              </a:r>
              <a:r>
                <a:rPr lang="tr-TR" sz="2000" b="0" i="1" u="none" dirty="0"/>
                <a:t>x</a:t>
              </a:r>
              <a:r>
                <a:rPr lang="tr-TR" sz="2000" b="0" i="1" u="none" baseline="-25000" dirty="0"/>
                <a:t>1</a:t>
              </a:r>
              <a:r>
                <a:rPr lang="tr-TR" sz="2000" dirty="0"/>
                <a:t>, </a:t>
              </a:r>
              <a:r>
                <a:rPr lang="tr-TR" sz="2000" b="0" i="1" u="none" dirty="0"/>
                <a:t>x</a:t>
              </a:r>
              <a:r>
                <a:rPr lang="tr-TR" sz="2000" b="0" i="1" u="none" baseline="-25000" dirty="0"/>
                <a:t>2</a:t>
              </a:r>
              <a:r>
                <a:rPr lang="tr-TR" sz="2000" b="0" i="1" u="none" dirty="0"/>
                <a:t>,</a:t>
              </a:r>
              <a:r>
                <a:rPr lang="tr-TR" sz="2000" dirty="0"/>
                <a:t>…, </a:t>
              </a:r>
              <a:r>
                <a:rPr lang="tr-TR" sz="2000" b="0" i="1" u="none" dirty="0"/>
                <a:t>x</a:t>
              </a:r>
              <a:r>
                <a:rPr lang="tr-TR" sz="2000" b="0" i="1" u="none" baseline="-25000" dirty="0"/>
                <a:t>n-1</a:t>
              </a:r>
              <a:r>
                <a:rPr lang="tr-TR" sz="2000" b="0" i="1" u="none" dirty="0"/>
                <a:t>, </a:t>
              </a:r>
              <a:r>
                <a:rPr lang="tr-TR" sz="2000" b="0" i="1" u="none" dirty="0" err="1"/>
                <a:t>x</a:t>
              </a:r>
              <a:r>
                <a:rPr lang="tr-TR" sz="2000" b="0" i="1" u="none" baseline="-25000" dirty="0" err="1"/>
                <a:t>n</a:t>
              </a:r>
              <a:r>
                <a:rPr lang="tr-TR" sz="2000" b="0" i="1" u="none" baseline="-25000" dirty="0"/>
                <a:t>  </a:t>
              </a:r>
              <a:r>
                <a:rPr lang="tr-TR" sz="2000" b="0" i="0" u="none" dirty="0"/>
                <a:t>basit yolu, eğer 0 </a:t>
              </a:r>
              <a:r>
                <a:rPr lang="tr-TR" sz="2000" b="0" i="0" u="none"/>
                <a:t>≤ </a:t>
              </a:r>
              <a:r>
                <a:rPr lang="tr-TR" sz="2000" b="0" i="0" u="none" dirty="0"/>
                <a:t>i</a:t>
              </a:r>
              <a:r>
                <a:rPr lang="tr-TR" sz="2000" b="0" i="0" u="none"/>
                <a:t>≤ </a:t>
              </a:r>
              <a:r>
                <a:rPr lang="tr-TR" sz="2000" b="0" i="0" u="none" dirty="0"/>
                <a:t>j</a:t>
              </a:r>
              <a:r>
                <a:rPr lang="tr-TR" sz="2000" b="0" i="0" u="none"/>
                <a:t>≤</a:t>
              </a:r>
              <a:r>
                <a:rPr lang="tr-TR" sz="2000" b="0" i="0" u="none" dirty="0"/>
                <a:t> </a:t>
              </a:r>
              <a:r>
                <a:rPr lang="tr-TR" sz="2000" b="0" i="1" u="none" dirty="0"/>
                <a:t>n</a:t>
              </a:r>
              <a:r>
                <a:rPr lang="tr-TR" sz="2000" b="0" i="0" u="none" dirty="0"/>
                <a:t> için </a:t>
              </a:r>
              <a:r>
                <a:rPr lang="tr-TR" sz="2000" b="0" i="0" u="none" smtClean="0">
                  <a:latin typeface="Cambria Math" panose="02040503050406030204" pitchFamily="18" charset="0"/>
                </a:rPr>
                <a:t>𝑥_𝑖  </a:t>
              </a:r>
              <a:r>
                <a:rPr lang="tr-TR" sz="2000" b="0" i="0" u="none" smtClean="0">
                  <a:latin typeface="Cambria Math" panose="02040503050406030204" pitchFamily="18" charset="0"/>
                  <a:ea typeface="Cambria Math" panose="02040503050406030204" pitchFamily="18" charset="0"/>
                </a:rPr>
                <a:t>≠ 𝑥_𝑗</a:t>
              </a:r>
              <a:r>
                <a:rPr lang="tr-TR" sz="2000" b="0" i="0" u="none" dirty="0" smtClean="0"/>
                <a:t>ve </a:t>
              </a:r>
              <a:r>
                <a:rPr lang="tr-TR" sz="2000" b="0" i="1" u="none" dirty="0"/>
                <a:t>V= {x</a:t>
              </a:r>
              <a:r>
                <a:rPr lang="tr-TR" sz="2000" b="0" i="1" u="none" baseline="-25000" dirty="0"/>
                <a:t>0, </a:t>
              </a:r>
              <a:r>
                <a:rPr lang="tr-TR" sz="2000" b="0" i="1" u="none" dirty="0"/>
                <a:t>x</a:t>
              </a:r>
              <a:r>
                <a:rPr lang="tr-TR" sz="2000" b="0" i="1" u="none" baseline="-25000" dirty="0"/>
                <a:t>1,…</a:t>
              </a:r>
              <a:r>
                <a:rPr lang="tr-TR" sz="2000" b="0" i="1" u="none" dirty="0"/>
                <a:t>x</a:t>
              </a:r>
              <a:r>
                <a:rPr lang="tr-TR" sz="2000" b="0" i="1" u="none" baseline="-25000" dirty="0"/>
                <a:t>n-1,</a:t>
              </a:r>
              <a:r>
                <a:rPr lang="tr-TR" sz="2000" b="0" i="1" u="none" dirty="0"/>
                <a:t>x</a:t>
              </a:r>
              <a:r>
                <a:rPr lang="tr-TR" sz="2000" b="0" i="1" u="none" baseline="-25000" dirty="0"/>
                <a:t>n</a:t>
              </a:r>
              <a:r>
                <a:rPr lang="tr-TR" sz="2000" b="0" i="1" u="none" dirty="0"/>
                <a:t>)</a:t>
              </a:r>
              <a:r>
                <a:rPr lang="tr-TR" sz="2000" b="0" i="0" u="none" dirty="0"/>
                <a:t> ise bir </a:t>
              </a:r>
              <a:r>
                <a:rPr lang="tr-TR" sz="2000" b="1" i="1" u="none" dirty="0"/>
                <a:t>Hamilton yoludur</a:t>
              </a:r>
              <a:r>
                <a:rPr lang="tr-TR" sz="2000" b="0" i="0" u="none" dirty="0"/>
                <a:t>, ve (</a:t>
              </a:r>
              <a:r>
                <a:rPr lang="tr-TR" sz="2000" b="0" i="1" u="none" dirty="0"/>
                <a:t>n&gt;</a:t>
              </a:r>
              <a:r>
                <a:rPr lang="tr-TR" sz="2000" b="0" i="0" u="none" dirty="0"/>
                <a:t> 0) için </a:t>
              </a:r>
              <a:r>
                <a:rPr lang="tr-TR" sz="2000" b="0" i="1" u="none" dirty="0"/>
                <a:t>x</a:t>
              </a:r>
              <a:r>
                <a:rPr lang="tr-TR" sz="2000" b="0" i="0" u="none" baseline="-25000" dirty="0"/>
                <a:t>0</a:t>
              </a:r>
              <a:r>
                <a:rPr lang="tr-TR" sz="2000" b="0" i="0" u="none" dirty="0"/>
                <a:t>, </a:t>
              </a:r>
              <a:r>
                <a:rPr lang="tr-TR" sz="2000" b="0" i="1" u="none" dirty="0"/>
                <a:t>x</a:t>
              </a:r>
              <a:r>
                <a:rPr lang="tr-TR" sz="2000" b="0" i="1" u="none" baseline="-25000" dirty="0"/>
                <a:t>1</a:t>
              </a:r>
              <a:r>
                <a:rPr lang="tr-TR" sz="2000" b="0" i="1" u="none" dirty="0"/>
                <a:t>,…,x</a:t>
              </a:r>
              <a:r>
                <a:rPr lang="tr-TR" sz="2000" b="0" i="1" u="none" baseline="-25000" dirty="0"/>
                <a:t>n-1,</a:t>
              </a:r>
              <a:r>
                <a:rPr lang="tr-TR" sz="2000" b="0" i="0" u="none" dirty="0"/>
                <a:t> </a:t>
              </a:r>
              <a:r>
                <a:rPr lang="tr-TR" sz="2000" b="0" i="1" u="none" dirty="0" err="1"/>
                <a:t>x</a:t>
              </a:r>
              <a:r>
                <a:rPr lang="tr-TR" sz="2000" b="0" i="1" u="none" baseline="-25000" dirty="0" err="1"/>
                <a:t>n</a:t>
              </a:r>
              <a:r>
                <a:rPr lang="tr-TR" sz="2000" b="0" i="1" u="none" dirty="0"/>
                <a:t>, x</a:t>
              </a:r>
              <a:r>
                <a:rPr lang="tr-TR" sz="2000" b="0" i="1" u="none" baseline="-25000" dirty="0"/>
                <a:t>0</a:t>
              </a:r>
              <a:r>
                <a:rPr lang="tr-TR" sz="2000" b="0" i="0" u="none" dirty="0"/>
                <a:t> </a:t>
              </a:r>
              <a:r>
                <a:rPr lang="tr-TR" sz="2000" b="1" i="1" u="none" dirty="0"/>
                <a:t>basit devresi</a:t>
              </a:r>
              <a:r>
                <a:rPr lang="tr-TR" sz="2000" b="0" i="0" u="none" dirty="0"/>
                <a:t>, eğer</a:t>
              </a:r>
              <a:r>
                <a:rPr lang="tr-TR" sz="2000" b="0" i="1" u="none" dirty="0"/>
                <a:t> x</a:t>
              </a:r>
              <a:r>
                <a:rPr lang="tr-TR" sz="2000" b="0" i="0" u="none" baseline="-25000" dirty="0"/>
                <a:t>0</a:t>
              </a:r>
              <a:r>
                <a:rPr lang="tr-TR" sz="2000" b="0" i="0" u="none" dirty="0"/>
                <a:t>, </a:t>
              </a:r>
              <a:r>
                <a:rPr lang="tr-TR" sz="2000" b="0" i="1" u="none" dirty="0"/>
                <a:t>x</a:t>
              </a:r>
              <a:r>
                <a:rPr lang="tr-TR" sz="2000" b="0" i="1" u="none" baseline="-25000" dirty="0"/>
                <a:t>1</a:t>
              </a:r>
              <a:r>
                <a:rPr lang="tr-TR" sz="2000" b="0" i="1" u="none" dirty="0"/>
                <a:t>,…,x</a:t>
              </a:r>
              <a:r>
                <a:rPr lang="tr-TR" sz="2000" b="0" i="1" u="none" baseline="-25000" dirty="0"/>
                <a:t>n-1,</a:t>
              </a:r>
              <a:r>
                <a:rPr lang="tr-TR" sz="2000" b="0" i="0" u="none" dirty="0"/>
                <a:t> </a:t>
              </a:r>
              <a:r>
                <a:rPr lang="tr-TR" sz="2000" b="0" i="1" u="none" dirty="0" err="1"/>
                <a:t>x</a:t>
              </a:r>
              <a:r>
                <a:rPr lang="tr-TR" sz="2000" b="0" i="1" u="none" baseline="-25000" dirty="0" err="1"/>
                <a:t>n</a:t>
              </a:r>
              <a:r>
                <a:rPr lang="tr-TR" sz="2000" b="0" i="1" u="none" dirty="0"/>
                <a:t>, x</a:t>
              </a:r>
              <a:r>
                <a:rPr lang="tr-TR" sz="2000" b="0" i="1" u="none" baseline="-25000" dirty="0"/>
                <a:t>0</a:t>
              </a:r>
              <a:r>
                <a:rPr lang="tr-TR" sz="2000" b="0" i="0" u="none" dirty="0"/>
                <a:t> </a:t>
              </a:r>
              <a:r>
                <a:rPr lang="tr-TR" sz="2000" b="1" i="1" u="none" dirty="0"/>
                <a:t>bir Hamilton yolu ise bir Hamilton devresidir.</a:t>
              </a:r>
              <a:endParaRPr lang="tr-TR" sz="2000" b="1" i="1" dirty="0"/>
            </a:p>
          </dgm:t>
        </dgm:pt>
      </mc:Fallback>
    </mc:AlternateContent>
    <dgm:pt modelId="{B1C25181-FB59-46B1-82B8-6DBF6A03C85C}" type="parTrans" cxnId="{7ED0A6D0-400C-4982-84CB-B1756F196F03}">
      <dgm:prSet/>
      <dgm:spPr/>
      <dgm:t>
        <a:bodyPr/>
        <a:lstStyle/>
        <a:p>
          <a:endParaRPr lang="tr-TR"/>
        </a:p>
      </dgm:t>
    </dgm:pt>
    <dgm:pt modelId="{19624C37-822C-495B-BFD1-EA4BB769562B}" type="sibTrans" cxnId="{7ED0A6D0-400C-4982-84CB-B1756F196F03}">
      <dgm:prSet/>
      <dgm:spPr/>
      <dgm:t>
        <a:bodyPr/>
        <a:lstStyle/>
        <a:p>
          <a:endParaRPr lang="tr-TR"/>
        </a:p>
      </dgm:t>
    </dgm:pt>
    <dgm:pt modelId="{A1E62B28-57D0-4AF8-8B60-8316588F5239}" type="pres">
      <dgm:prSet presAssocID="{BAE090E1-F9CB-48C7-9157-A96C859B2303}" presName="theList" presStyleCnt="0">
        <dgm:presLayoutVars>
          <dgm:dir/>
          <dgm:animLvl val="lvl"/>
          <dgm:resizeHandles val="exact"/>
        </dgm:presLayoutVars>
      </dgm:prSet>
      <dgm:spPr/>
      <dgm:t>
        <a:bodyPr/>
        <a:lstStyle/>
        <a:p>
          <a:endParaRPr lang="tr-TR"/>
        </a:p>
      </dgm:t>
    </dgm:pt>
    <dgm:pt modelId="{93AC6C5D-5034-44DA-98A2-D3DF2453FDF6}" type="pres">
      <dgm:prSet presAssocID="{BDBCCA23-647E-4410-AD9C-51E6BFA93179}" presName="compNode" presStyleCnt="0"/>
      <dgm:spPr/>
    </dgm:pt>
    <dgm:pt modelId="{DE77ACCF-0A09-4A5A-A671-10A20BE97906}" type="pres">
      <dgm:prSet presAssocID="{BDBCCA23-647E-4410-AD9C-51E6BFA93179}" presName="noGeometry" presStyleCnt="0"/>
      <dgm:spPr/>
    </dgm:pt>
    <dgm:pt modelId="{2F20CFA4-86EB-40CF-A900-1A43FDE1F421}" type="pres">
      <dgm:prSet presAssocID="{BDBCCA23-647E-4410-AD9C-51E6BFA93179}" presName="childTextVisible" presStyleLbl="bgAccFollowNode1" presStyleIdx="0" presStyleCnt="1" custScaleX="139772">
        <dgm:presLayoutVars>
          <dgm:bulletEnabled val="1"/>
        </dgm:presLayoutVars>
      </dgm:prSet>
      <dgm:spPr/>
      <dgm:t>
        <a:bodyPr/>
        <a:lstStyle/>
        <a:p>
          <a:endParaRPr lang="tr-TR"/>
        </a:p>
      </dgm:t>
    </dgm:pt>
    <dgm:pt modelId="{DF38F3CC-616C-44C8-BB26-ECCB3224D5F2}" type="pres">
      <dgm:prSet presAssocID="{BDBCCA23-647E-4410-AD9C-51E6BFA93179}" presName="childTextHidden" presStyleLbl="bgAccFollowNode1" presStyleIdx="0" presStyleCnt="1"/>
      <dgm:spPr/>
      <dgm:t>
        <a:bodyPr/>
        <a:lstStyle/>
        <a:p>
          <a:endParaRPr lang="tr-TR"/>
        </a:p>
      </dgm:t>
    </dgm:pt>
    <dgm:pt modelId="{99B961F9-62CC-4AEF-B0B6-EB9912AD4B99}" type="pres">
      <dgm:prSet presAssocID="{BDBCCA23-647E-4410-AD9C-51E6BFA93179}" presName="parentText" presStyleLbl="node1" presStyleIdx="0" presStyleCnt="1" custLinFactNeighborX="-55856" custLinFactNeighborY="-5710">
        <dgm:presLayoutVars>
          <dgm:chMax val="1"/>
          <dgm:bulletEnabled val="1"/>
        </dgm:presLayoutVars>
      </dgm:prSet>
      <dgm:spPr/>
      <dgm:t>
        <a:bodyPr/>
        <a:lstStyle/>
        <a:p>
          <a:endParaRPr lang="tr-TR"/>
        </a:p>
      </dgm:t>
    </dgm:pt>
  </dgm:ptLst>
  <dgm:cxnLst>
    <dgm:cxn modelId="{7ED0A6D0-400C-4982-84CB-B1756F196F03}" srcId="{BDBCCA23-647E-4410-AD9C-51E6BFA93179}" destId="{8E75DEC6-739B-4C24-B367-E5CB98475013}" srcOrd="0" destOrd="0" parTransId="{B1C25181-FB59-46B1-82B8-6DBF6A03C85C}" sibTransId="{19624C37-822C-495B-BFD1-EA4BB769562B}"/>
    <dgm:cxn modelId="{9FC6A9FE-88D7-4EC0-BA0F-215A4064A5B7}" type="presOf" srcId="{BDBCCA23-647E-4410-AD9C-51E6BFA93179}" destId="{99B961F9-62CC-4AEF-B0B6-EB9912AD4B99}" srcOrd="0" destOrd="0" presId="urn:microsoft.com/office/officeart/2005/8/layout/hProcess6"/>
    <dgm:cxn modelId="{7F8E4635-96B3-4BCD-99F6-A12361D352CA}" srcId="{BAE090E1-F9CB-48C7-9157-A96C859B2303}" destId="{BDBCCA23-647E-4410-AD9C-51E6BFA93179}" srcOrd="0" destOrd="0" parTransId="{AEB3BB50-ED7F-44F7-85C0-6612F3EF8651}" sibTransId="{4A415821-31D4-4755-81D4-473C5F8A15D2}"/>
    <dgm:cxn modelId="{74A3CA0D-123A-40D2-9775-9CE57322D55D}" type="presOf" srcId="{8E75DEC6-739B-4C24-B367-E5CB98475013}" destId="{DF38F3CC-616C-44C8-BB26-ECCB3224D5F2}" srcOrd="1" destOrd="0" presId="urn:microsoft.com/office/officeart/2005/8/layout/hProcess6"/>
    <dgm:cxn modelId="{EC181792-26CD-4320-BB04-ED06B8D4E555}" type="presOf" srcId="{BAE090E1-F9CB-48C7-9157-A96C859B2303}" destId="{A1E62B28-57D0-4AF8-8B60-8316588F5239}" srcOrd="0" destOrd="0" presId="urn:microsoft.com/office/officeart/2005/8/layout/hProcess6"/>
    <dgm:cxn modelId="{5E326E4E-C5BC-4454-8613-0CCB3FDEC944}" type="presOf" srcId="{8E75DEC6-739B-4C24-B367-E5CB98475013}" destId="{2F20CFA4-86EB-40CF-A900-1A43FDE1F421}" srcOrd="0" destOrd="0" presId="urn:microsoft.com/office/officeart/2005/8/layout/hProcess6"/>
    <dgm:cxn modelId="{F2EAC7B9-A661-449B-A731-55C9195DE48E}" type="presParOf" srcId="{A1E62B28-57D0-4AF8-8B60-8316588F5239}" destId="{93AC6C5D-5034-44DA-98A2-D3DF2453FDF6}" srcOrd="0" destOrd="0" presId="urn:microsoft.com/office/officeart/2005/8/layout/hProcess6"/>
    <dgm:cxn modelId="{8DB88F5F-2E28-47AC-AB5F-48ABEE4204E9}" type="presParOf" srcId="{93AC6C5D-5034-44DA-98A2-D3DF2453FDF6}" destId="{DE77ACCF-0A09-4A5A-A671-10A20BE97906}" srcOrd="0" destOrd="0" presId="urn:microsoft.com/office/officeart/2005/8/layout/hProcess6"/>
    <dgm:cxn modelId="{771939CA-5FDF-4A53-BBA7-CF0461ECCE81}" type="presParOf" srcId="{93AC6C5D-5034-44DA-98A2-D3DF2453FDF6}" destId="{2F20CFA4-86EB-40CF-A900-1A43FDE1F421}" srcOrd="1" destOrd="0" presId="urn:microsoft.com/office/officeart/2005/8/layout/hProcess6"/>
    <dgm:cxn modelId="{91A13735-EE5A-440E-BE0B-39F8DE3E5EB1}" type="presParOf" srcId="{93AC6C5D-5034-44DA-98A2-D3DF2453FDF6}" destId="{DF38F3CC-616C-44C8-BB26-ECCB3224D5F2}" srcOrd="2" destOrd="0" presId="urn:microsoft.com/office/officeart/2005/8/layout/hProcess6"/>
    <dgm:cxn modelId="{88495D6F-8B57-405A-8B3B-650849135FD3}" type="presParOf" srcId="{93AC6C5D-5034-44DA-98A2-D3DF2453FDF6}" destId="{99B961F9-62CC-4AEF-B0B6-EB9912AD4B99}"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AE090E1-F9CB-48C7-9157-A96C859B230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BDBCCA23-647E-4410-AD9C-51E6BFA93179}">
      <dgm:prSet phldrT="[Metin]"/>
      <dgm:spPr/>
      <dgm:t>
        <a:bodyPr/>
        <a:lstStyle/>
        <a:p>
          <a:r>
            <a:rPr lang="tr-TR" dirty="0" smtClean="0"/>
            <a:t>Tanım-16</a:t>
          </a:r>
          <a:endParaRPr lang="tr-TR" dirty="0"/>
        </a:p>
      </dgm:t>
    </dgm:pt>
    <dgm:pt modelId="{AEB3BB50-ED7F-44F7-85C0-6612F3EF8651}" type="parTrans" cxnId="{7F8E4635-96B3-4BCD-99F6-A12361D352CA}">
      <dgm:prSet/>
      <dgm:spPr/>
      <dgm:t>
        <a:bodyPr/>
        <a:lstStyle/>
        <a:p>
          <a:endParaRPr lang="tr-TR"/>
        </a:p>
      </dgm:t>
    </dgm:pt>
    <dgm:pt modelId="{4A415821-31D4-4755-81D4-473C5F8A15D2}" type="sibTrans" cxnId="{7F8E4635-96B3-4BCD-99F6-A12361D352CA}">
      <dgm:prSet/>
      <dgm:spPr/>
      <dgm:t>
        <a:bodyPr/>
        <a:lstStyle/>
        <a:p>
          <a:endParaRPr lang="tr-TR"/>
        </a:p>
      </dgm:t>
    </dgm:pt>
    <dgm:pt modelId="{8E75DEC6-739B-4C24-B367-E5CB98475013}">
      <dgm:prSet phldrT="[Metin]" custT="1"/>
      <dgm:spPr>
        <a:blipFill>
          <a:blip xmlns:r="http://schemas.openxmlformats.org/officeDocument/2006/relationships" r:embed="rId1"/>
          <a:stretch>
            <a:fillRect/>
          </a:stretch>
        </a:blipFill>
      </dgm:spPr>
      <dgm:t>
        <a:bodyPr/>
        <a:lstStyle/>
        <a:p>
          <a:r>
            <a:rPr lang="tr-TR">
              <a:noFill/>
            </a:rPr>
            <a:t> </a:t>
          </a:r>
        </a:p>
      </dgm:t>
    </dgm:pt>
    <dgm:pt modelId="{B1C25181-FB59-46B1-82B8-6DBF6A03C85C}" type="parTrans" cxnId="{7ED0A6D0-400C-4982-84CB-B1756F196F03}">
      <dgm:prSet/>
      <dgm:spPr/>
      <dgm:t>
        <a:bodyPr/>
        <a:lstStyle/>
        <a:p>
          <a:endParaRPr lang="tr-TR"/>
        </a:p>
      </dgm:t>
    </dgm:pt>
    <dgm:pt modelId="{19624C37-822C-495B-BFD1-EA4BB769562B}" type="sibTrans" cxnId="{7ED0A6D0-400C-4982-84CB-B1756F196F03}">
      <dgm:prSet/>
      <dgm:spPr/>
      <dgm:t>
        <a:bodyPr/>
        <a:lstStyle/>
        <a:p>
          <a:endParaRPr lang="tr-TR"/>
        </a:p>
      </dgm:t>
    </dgm:pt>
    <dgm:pt modelId="{A1E62B28-57D0-4AF8-8B60-8316588F5239}" type="pres">
      <dgm:prSet presAssocID="{BAE090E1-F9CB-48C7-9157-A96C859B2303}" presName="theList" presStyleCnt="0">
        <dgm:presLayoutVars>
          <dgm:dir/>
          <dgm:animLvl val="lvl"/>
          <dgm:resizeHandles val="exact"/>
        </dgm:presLayoutVars>
      </dgm:prSet>
      <dgm:spPr/>
    </dgm:pt>
    <dgm:pt modelId="{93AC6C5D-5034-44DA-98A2-D3DF2453FDF6}" type="pres">
      <dgm:prSet presAssocID="{BDBCCA23-647E-4410-AD9C-51E6BFA93179}" presName="compNode" presStyleCnt="0"/>
      <dgm:spPr/>
    </dgm:pt>
    <dgm:pt modelId="{DE77ACCF-0A09-4A5A-A671-10A20BE97906}" type="pres">
      <dgm:prSet presAssocID="{BDBCCA23-647E-4410-AD9C-51E6BFA93179}" presName="noGeometry" presStyleCnt="0"/>
      <dgm:spPr/>
    </dgm:pt>
    <dgm:pt modelId="{2F20CFA4-86EB-40CF-A900-1A43FDE1F421}" type="pres">
      <dgm:prSet presAssocID="{BDBCCA23-647E-4410-AD9C-51E6BFA93179}" presName="childTextVisible" presStyleLbl="bgAccFollowNode1" presStyleIdx="0" presStyleCnt="1" custScaleX="139772">
        <dgm:presLayoutVars>
          <dgm:bulletEnabled val="1"/>
        </dgm:presLayoutVars>
      </dgm:prSet>
      <dgm:spPr/>
      <dgm:t>
        <a:bodyPr/>
        <a:lstStyle/>
        <a:p>
          <a:endParaRPr lang="tr-TR"/>
        </a:p>
      </dgm:t>
    </dgm:pt>
    <dgm:pt modelId="{DF38F3CC-616C-44C8-BB26-ECCB3224D5F2}" type="pres">
      <dgm:prSet presAssocID="{BDBCCA23-647E-4410-AD9C-51E6BFA93179}" presName="childTextHidden" presStyleLbl="bgAccFollowNode1" presStyleIdx="0" presStyleCnt="1"/>
      <dgm:spPr/>
      <dgm:t>
        <a:bodyPr/>
        <a:lstStyle/>
        <a:p>
          <a:endParaRPr lang="tr-TR"/>
        </a:p>
      </dgm:t>
    </dgm:pt>
    <dgm:pt modelId="{99B961F9-62CC-4AEF-B0B6-EB9912AD4B99}" type="pres">
      <dgm:prSet presAssocID="{BDBCCA23-647E-4410-AD9C-51E6BFA93179}" presName="parentText" presStyleLbl="node1" presStyleIdx="0" presStyleCnt="1" custLinFactNeighborX="-55856" custLinFactNeighborY="-5710">
        <dgm:presLayoutVars>
          <dgm:chMax val="1"/>
          <dgm:bulletEnabled val="1"/>
        </dgm:presLayoutVars>
      </dgm:prSet>
      <dgm:spPr/>
      <dgm:t>
        <a:bodyPr/>
        <a:lstStyle/>
        <a:p>
          <a:endParaRPr lang="tr-TR"/>
        </a:p>
      </dgm:t>
    </dgm:pt>
  </dgm:ptLst>
  <dgm:cxnLst>
    <dgm:cxn modelId="{7ED0A6D0-400C-4982-84CB-B1756F196F03}" srcId="{BDBCCA23-647E-4410-AD9C-51E6BFA93179}" destId="{8E75DEC6-739B-4C24-B367-E5CB98475013}" srcOrd="0" destOrd="0" parTransId="{B1C25181-FB59-46B1-82B8-6DBF6A03C85C}" sibTransId="{19624C37-822C-495B-BFD1-EA4BB769562B}"/>
    <dgm:cxn modelId="{7F8E4635-96B3-4BCD-99F6-A12361D352CA}" srcId="{BAE090E1-F9CB-48C7-9157-A96C859B2303}" destId="{BDBCCA23-647E-4410-AD9C-51E6BFA93179}" srcOrd="0" destOrd="0" parTransId="{AEB3BB50-ED7F-44F7-85C0-6612F3EF8651}" sibTransId="{4A415821-31D4-4755-81D4-473C5F8A15D2}"/>
    <dgm:cxn modelId="{9FC6A9FE-88D7-4EC0-BA0F-215A4064A5B7}" type="presOf" srcId="{BDBCCA23-647E-4410-AD9C-51E6BFA93179}" destId="{99B961F9-62CC-4AEF-B0B6-EB9912AD4B99}" srcOrd="0" destOrd="0" presId="urn:microsoft.com/office/officeart/2005/8/layout/hProcess6"/>
    <dgm:cxn modelId="{5E326E4E-C5BC-4454-8613-0CCB3FDEC944}" type="presOf" srcId="{8E75DEC6-739B-4C24-B367-E5CB98475013}" destId="{2F20CFA4-86EB-40CF-A900-1A43FDE1F421}" srcOrd="0" destOrd="0" presId="urn:microsoft.com/office/officeart/2005/8/layout/hProcess6"/>
    <dgm:cxn modelId="{EC181792-26CD-4320-BB04-ED06B8D4E555}" type="presOf" srcId="{BAE090E1-F9CB-48C7-9157-A96C859B2303}" destId="{A1E62B28-57D0-4AF8-8B60-8316588F5239}" srcOrd="0" destOrd="0" presId="urn:microsoft.com/office/officeart/2005/8/layout/hProcess6"/>
    <dgm:cxn modelId="{74A3CA0D-123A-40D2-9775-9CE57322D55D}" type="presOf" srcId="{8E75DEC6-739B-4C24-B367-E5CB98475013}" destId="{DF38F3CC-616C-44C8-BB26-ECCB3224D5F2}" srcOrd="1" destOrd="0" presId="urn:microsoft.com/office/officeart/2005/8/layout/hProcess6"/>
    <dgm:cxn modelId="{F2EAC7B9-A661-449B-A731-55C9195DE48E}" type="presParOf" srcId="{A1E62B28-57D0-4AF8-8B60-8316588F5239}" destId="{93AC6C5D-5034-44DA-98A2-D3DF2453FDF6}" srcOrd="0" destOrd="0" presId="urn:microsoft.com/office/officeart/2005/8/layout/hProcess6"/>
    <dgm:cxn modelId="{8DB88F5F-2E28-47AC-AB5F-48ABEE4204E9}" type="presParOf" srcId="{93AC6C5D-5034-44DA-98A2-D3DF2453FDF6}" destId="{DE77ACCF-0A09-4A5A-A671-10A20BE97906}" srcOrd="0" destOrd="0" presId="urn:microsoft.com/office/officeart/2005/8/layout/hProcess6"/>
    <dgm:cxn modelId="{771939CA-5FDF-4A53-BBA7-CF0461ECCE81}" type="presParOf" srcId="{93AC6C5D-5034-44DA-98A2-D3DF2453FDF6}" destId="{2F20CFA4-86EB-40CF-A900-1A43FDE1F421}" srcOrd="1" destOrd="0" presId="urn:microsoft.com/office/officeart/2005/8/layout/hProcess6"/>
    <dgm:cxn modelId="{91A13735-EE5A-440E-BE0B-39F8DE3E5EB1}" type="presParOf" srcId="{93AC6C5D-5034-44DA-98A2-D3DF2453FDF6}" destId="{DF38F3CC-616C-44C8-BB26-ECCB3224D5F2}" srcOrd="2" destOrd="0" presId="urn:microsoft.com/office/officeart/2005/8/layout/hProcess6"/>
    <dgm:cxn modelId="{88495D6F-8B57-405A-8B3B-650849135FD3}" type="presParOf" srcId="{93AC6C5D-5034-44DA-98A2-D3DF2453FDF6}" destId="{99B961F9-62CC-4AEF-B0B6-EB9912AD4B99}"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B71C326-46D5-43DC-B88B-211BFCE5159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DC288C04-D327-41D8-80DA-FD7C87830691}">
      <dgm:prSet phldrT="[Metin]" custT="1"/>
      <dgm:spPr/>
      <dgm:t>
        <a:bodyPr/>
        <a:lstStyle/>
        <a:p>
          <a:r>
            <a:rPr lang="tr-TR" sz="5400" dirty="0" smtClean="0"/>
            <a:t>Tanım-17</a:t>
          </a:r>
          <a:endParaRPr lang="tr-TR" sz="5400" dirty="0"/>
        </a:p>
      </dgm:t>
    </dgm:pt>
    <dgm:pt modelId="{9345A252-BC19-4010-9467-E557DA44B1DB}" type="parTrans" cxnId="{A77CA21A-C3E1-4316-838C-E95CEACE5065}">
      <dgm:prSet/>
      <dgm:spPr/>
      <dgm:t>
        <a:bodyPr/>
        <a:lstStyle/>
        <a:p>
          <a:endParaRPr lang="tr-TR"/>
        </a:p>
      </dgm:t>
    </dgm:pt>
    <dgm:pt modelId="{B1CC6C7A-EF9B-4C0B-A4C1-6AF3ABE980C7}" type="sibTrans" cxnId="{A77CA21A-C3E1-4316-838C-E95CEACE5065}">
      <dgm:prSet/>
      <dgm:spPr/>
      <dgm:t>
        <a:bodyPr/>
        <a:lstStyle/>
        <a:p>
          <a:endParaRPr lang="tr-TR"/>
        </a:p>
      </dgm:t>
    </dgm:pt>
    <mc:AlternateContent xmlns:mc="http://schemas.openxmlformats.org/markup-compatibility/2006" xmlns:a14="http://schemas.microsoft.com/office/drawing/2010/main">
      <mc:Choice Requires="a14">
        <dgm:pt modelId="{762D53A9-2A95-414B-9890-179E088E2BD4}">
          <dgm:prSet phldrT="[Metin]"/>
          <dgm:spPr/>
          <dgm:t>
            <a:bodyPr/>
            <a:lstStyle/>
            <a:p>
              <a:pPr algn="just"/>
              <a:r>
                <a:rPr lang="tr-TR" b="1" i="0" u="none" dirty="0" smtClean="0"/>
                <a:t>DİRAC’IN TEOREMİ </a:t>
              </a:r>
              <a:r>
                <a:rPr lang="tr-TR" b="0" i="0" u="none" dirty="0"/>
                <a:t>Eğer </a:t>
              </a:r>
              <a:r>
                <a:rPr lang="tr-TR" b="0" i="1" u="none" dirty="0"/>
                <a:t>G</a:t>
              </a:r>
              <a:r>
                <a:rPr lang="tr-TR" b="0" i="1" u="none" dirty="0" smtClean="0"/>
                <a:t>, </a:t>
              </a:r>
              <a14:m>
                <m:oMath xmlns:m="http://schemas.openxmlformats.org/officeDocument/2006/math">
                  <m:r>
                    <a:rPr lang="tr-TR" b="0" i="1" u="none" smtClean="0">
                      <a:latin typeface="Cambria Math" panose="02040503050406030204" pitchFamily="18" charset="0"/>
                    </a:rPr>
                    <m:t>𝑛</m:t>
                  </m:r>
                  <m:r>
                    <a:rPr lang="tr-TR" b="0" i="1" u="none">
                      <a:latin typeface="Cambria Math" panose="02040503050406030204" pitchFamily="18" charset="0"/>
                    </a:rPr>
                    <m:t>≥</m:t>
                  </m:r>
                </m:oMath>
              </a14:m>
              <a:r>
                <a:rPr lang="tr-TR" b="0" i="0" u="none" dirty="0"/>
                <a:t> 3 olmak üzere </a:t>
              </a:r>
              <a:r>
                <a:rPr lang="tr-TR" b="0" i="1" u="none" dirty="0"/>
                <a:t>n</a:t>
              </a:r>
              <a:r>
                <a:rPr lang="tr-TR" b="0" i="0" u="none" dirty="0"/>
                <a:t> köşeli basit bir çizge ve G’deki her köşenin derecesi en az </a:t>
              </a:r>
              <a:r>
                <a:rPr lang="tr-TR" b="0" i="1" u="none" dirty="0"/>
                <a:t>n/2</a:t>
              </a:r>
              <a:r>
                <a:rPr lang="tr-TR" b="0" i="0" u="none" dirty="0"/>
                <a:t> ise, </a:t>
              </a:r>
              <a:r>
                <a:rPr lang="tr-TR" b="0" i="1" u="none" dirty="0"/>
                <a:t>G</a:t>
              </a:r>
              <a:r>
                <a:rPr lang="tr-TR" b="0" i="0" u="none" dirty="0"/>
                <a:t> çizgesi bir </a:t>
              </a:r>
              <a:r>
                <a:rPr lang="tr-TR" b="1" i="0" u="none" dirty="0"/>
                <a:t>Hamilton devresine</a:t>
              </a:r>
              <a:r>
                <a:rPr lang="tr-TR" b="0" i="0" u="none" dirty="0"/>
                <a:t> sahiptir.</a:t>
              </a:r>
              <a:endParaRPr lang="tr-TR" dirty="0"/>
            </a:p>
          </dgm:t>
        </dgm:pt>
      </mc:Choice>
      <mc:Fallback xmlns="">
        <dgm:pt modelId="{762D53A9-2A95-414B-9890-179E088E2BD4}">
          <dgm:prSet phldrT="[Metin]"/>
          <dgm:spPr/>
          <dgm:t>
            <a:bodyPr/>
            <a:lstStyle/>
            <a:p>
              <a:pPr algn="just"/>
              <a:r>
                <a:rPr lang="tr-TR" b="1" i="0" u="none" dirty="0" smtClean="0"/>
                <a:t>DİRAC’IN TEOREMİ </a:t>
              </a:r>
              <a:r>
                <a:rPr lang="tr-TR" b="0" i="0" u="none" dirty="0"/>
                <a:t>Eğer </a:t>
              </a:r>
              <a:r>
                <a:rPr lang="tr-TR" b="0" i="1" u="none" dirty="0"/>
                <a:t>G</a:t>
              </a:r>
              <a:r>
                <a:rPr lang="tr-TR" b="0" i="1" u="none" dirty="0" smtClean="0"/>
                <a:t>, </a:t>
              </a:r>
              <a:r>
                <a:rPr lang="tr-TR" b="0" i="0" u="none" smtClean="0">
                  <a:latin typeface="Cambria Math" panose="02040503050406030204" pitchFamily="18" charset="0"/>
                </a:rPr>
                <a:t>𝑛</a:t>
              </a:r>
              <a:r>
                <a:rPr lang="tr-TR" b="0" i="0" u="none"/>
                <a:t>≥</a:t>
              </a:r>
              <a:r>
                <a:rPr lang="tr-TR" b="0" i="0" u="none" dirty="0"/>
                <a:t> 3 olmak üzere </a:t>
              </a:r>
              <a:r>
                <a:rPr lang="tr-TR" b="0" i="1" u="none" dirty="0"/>
                <a:t>n</a:t>
              </a:r>
              <a:r>
                <a:rPr lang="tr-TR" b="0" i="0" u="none" dirty="0"/>
                <a:t> köşeli basit bir çizge ve G’deki her köşenin derecesi en az </a:t>
              </a:r>
              <a:r>
                <a:rPr lang="tr-TR" b="0" i="1" u="none" dirty="0"/>
                <a:t>n/2</a:t>
              </a:r>
              <a:r>
                <a:rPr lang="tr-TR" b="0" i="0" u="none" dirty="0"/>
                <a:t> ise, </a:t>
              </a:r>
              <a:r>
                <a:rPr lang="tr-TR" b="0" i="1" u="none" dirty="0"/>
                <a:t>G</a:t>
              </a:r>
              <a:r>
                <a:rPr lang="tr-TR" b="0" i="0" u="none" dirty="0"/>
                <a:t> çizgesi bir </a:t>
              </a:r>
              <a:r>
                <a:rPr lang="tr-TR" b="1" i="0" u="none" dirty="0"/>
                <a:t>Hamilton devresine</a:t>
              </a:r>
              <a:r>
                <a:rPr lang="tr-TR" b="0" i="0" u="none" dirty="0"/>
                <a:t> sahiptir.</a:t>
              </a:r>
              <a:endParaRPr lang="tr-TR" dirty="0"/>
            </a:p>
          </dgm:t>
        </dgm:pt>
      </mc:Fallback>
    </mc:AlternateContent>
    <dgm:pt modelId="{D91795F9-E0D4-44BD-8E7C-376EC49174AD}" type="parTrans" cxnId="{AC69E356-A51A-4D43-8CBC-DCA2BB6DDED8}">
      <dgm:prSet/>
      <dgm:spPr/>
      <dgm:t>
        <a:bodyPr/>
        <a:lstStyle/>
        <a:p>
          <a:endParaRPr lang="tr-TR"/>
        </a:p>
      </dgm:t>
    </dgm:pt>
    <dgm:pt modelId="{DB6B74F9-3057-41D6-B916-862A92D05B7A}" type="sibTrans" cxnId="{AC69E356-A51A-4D43-8CBC-DCA2BB6DDED8}">
      <dgm:prSet/>
      <dgm:spPr/>
      <dgm:t>
        <a:bodyPr/>
        <a:lstStyle/>
        <a:p>
          <a:endParaRPr lang="tr-TR"/>
        </a:p>
      </dgm:t>
    </dgm:pt>
    <dgm:pt modelId="{46BAAC62-1D4A-4903-A5F3-2FD7250CFB88}">
      <dgm:prSet phldrT="[Metin]" custT="1"/>
      <dgm:spPr/>
      <dgm:t>
        <a:bodyPr/>
        <a:lstStyle/>
        <a:p>
          <a:r>
            <a:rPr lang="tr-TR" sz="5400" dirty="0" smtClean="0"/>
            <a:t>Tanım-18</a:t>
          </a:r>
          <a:endParaRPr lang="tr-TR" sz="5400" dirty="0"/>
        </a:p>
      </dgm:t>
    </dgm:pt>
    <dgm:pt modelId="{683E6A28-2A2A-4928-8F84-8FC3C92F59D9}" type="parTrans" cxnId="{775EA85D-C732-4074-9EF4-936212DEB973}">
      <dgm:prSet/>
      <dgm:spPr/>
      <dgm:t>
        <a:bodyPr/>
        <a:lstStyle/>
        <a:p>
          <a:endParaRPr lang="tr-TR"/>
        </a:p>
      </dgm:t>
    </dgm:pt>
    <dgm:pt modelId="{31D7E332-CDA2-4B3F-894C-828255AE4DAC}" type="sibTrans" cxnId="{775EA85D-C732-4074-9EF4-936212DEB973}">
      <dgm:prSet/>
      <dgm:spPr/>
      <dgm:t>
        <a:bodyPr/>
        <a:lstStyle/>
        <a:p>
          <a:endParaRPr lang="tr-TR"/>
        </a:p>
      </dgm:t>
    </dgm:pt>
    <mc:AlternateContent xmlns:mc="http://schemas.openxmlformats.org/markup-compatibility/2006" xmlns:a14="http://schemas.microsoft.com/office/drawing/2010/main">
      <mc:Choice Requires="a14">
        <dgm:pt modelId="{47D2AD07-9333-412E-8800-F55D575FFA51}">
          <dgm:prSet phldrT="[Metin]"/>
          <dgm:spPr/>
          <dgm:t>
            <a:bodyPr/>
            <a:lstStyle/>
            <a:p>
              <a:pPr algn="just"/>
              <a:r>
                <a:rPr lang="tr-TR" b="1" i="0" u="none" dirty="0" smtClean="0"/>
                <a:t>ORE’NİN TEOREMİ </a:t>
              </a:r>
              <a:r>
                <a:rPr lang="tr-TR" b="0" i="0" u="none" dirty="0"/>
                <a:t>Eğer </a:t>
              </a:r>
              <a:r>
                <a:rPr lang="tr-TR" b="0" i="1" u="none" dirty="0" err="1"/>
                <a:t>G,</a:t>
              </a:r>
              <a14:m>
                <m:oMath xmlns:m="http://schemas.openxmlformats.org/officeDocument/2006/math">
                  <m:r>
                    <a:rPr lang="tr-TR" b="0" i="1" u="none" smtClean="0">
                      <a:latin typeface="Cambria Math" panose="02040503050406030204" pitchFamily="18" charset="0"/>
                    </a:rPr>
                    <m:t>𝑛</m:t>
                  </m:r>
                  <m:r>
                    <a:rPr lang="tr-TR" b="0" i="1" u="none">
                      <a:latin typeface="Cambria Math" panose="02040503050406030204" pitchFamily="18" charset="0"/>
                    </a:rPr>
                    <m:t>≥ </m:t>
                  </m:r>
                </m:oMath>
              </a14:m>
              <a:r>
                <a:rPr lang="tr-TR" b="0" i="0" u="none" dirty="0"/>
                <a:t>3 olmak üzere </a:t>
              </a:r>
              <a:r>
                <a:rPr lang="tr-TR" b="0" i="1" u="none" dirty="0"/>
                <a:t>n</a:t>
              </a:r>
              <a:r>
                <a:rPr lang="tr-TR" b="0" i="0" u="none" dirty="0"/>
                <a:t> köşeli basit bir çizge ve G’deki komşu</a:t>
              </a:r>
              <a:br>
                <a:rPr lang="tr-TR" b="0" i="0" u="none" dirty="0"/>
              </a:br>
              <a:r>
                <a:rPr lang="tr-TR" b="0" i="0" u="none" dirty="0"/>
                <a:t>olmayan her </a:t>
              </a:r>
              <a:r>
                <a:rPr lang="tr-TR" b="0" i="1" u="none" dirty="0"/>
                <a:t>u</a:t>
              </a:r>
              <a:r>
                <a:rPr lang="tr-TR" b="0" i="0" u="none" dirty="0"/>
                <a:t> ve v köşe çifti için </a:t>
              </a:r>
              <a:r>
                <a:rPr lang="tr-TR" b="0" i="0" u="none" dirty="0" err="1"/>
                <a:t>deg</a:t>
              </a:r>
              <a:r>
                <a:rPr lang="tr-TR" b="0" i="0" u="none" dirty="0"/>
                <a:t>(u) + </a:t>
              </a:r>
              <a:r>
                <a:rPr lang="tr-TR" b="0" i="0" u="none" dirty="0" err="1"/>
                <a:t>deg</a:t>
              </a:r>
              <a:r>
                <a:rPr lang="tr-TR" b="0" i="0" u="none" dirty="0"/>
                <a:t>(v) </a:t>
              </a:r>
              <a14:m>
                <m:oMath xmlns:m="http://schemas.openxmlformats.org/officeDocument/2006/math">
                  <m:r>
                    <a:rPr lang="tr-TR" b="0" i="1" u="none">
                      <a:latin typeface="Cambria Math" panose="02040503050406030204" pitchFamily="18" charset="0"/>
                    </a:rPr>
                    <m:t>≥ </m:t>
                  </m:r>
                </m:oMath>
              </a14:m>
              <a:r>
                <a:rPr lang="tr-TR" b="0" i="0" u="none" dirty="0"/>
                <a:t> </a:t>
              </a:r>
              <a:r>
                <a:rPr lang="tr-TR" b="0" i="1" u="none" dirty="0"/>
                <a:t>n</a:t>
              </a:r>
              <a:r>
                <a:rPr lang="tr-TR" b="0" i="0" u="none" dirty="0"/>
                <a:t> ise, </a:t>
              </a:r>
              <a:r>
                <a:rPr lang="tr-TR" b="0" i="1" u="none" dirty="0"/>
                <a:t>G</a:t>
              </a:r>
              <a:r>
                <a:rPr lang="tr-TR" b="0" i="0" u="none" dirty="0"/>
                <a:t> çizgesi bir </a:t>
              </a:r>
              <a:r>
                <a:rPr lang="tr-TR" b="1" i="0" u="none" dirty="0"/>
                <a:t>Hamilton devresine</a:t>
              </a:r>
              <a:br>
                <a:rPr lang="tr-TR" b="1" i="0" u="none" dirty="0"/>
              </a:br>
              <a:r>
                <a:rPr lang="tr-TR" b="0" i="0" u="none" dirty="0"/>
                <a:t>sahiptir.</a:t>
              </a:r>
              <a:endParaRPr lang="tr-TR" dirty="0"/>
            </a:p>
          </dgm:t>
        </dgm:pt>
      </mc:Choice>
      <mc:Fallback xmlns="">
        <dgm:pt modelId="{47D2AD07-9333-412E-8800-F55D575FFA51}">
          <dgm:prSet phldrT="[Metin]"/>
          <dgm:spPr/>
          <dgm:t>
            <a:bodyPr/>
            <a:lstStyle/>
            <a:p>
              <a:pPr algn="just"/>
              <a:r>
                <a:rPr lang="tr-TR" b="1" i="0" u="none" dirty="0" smtClean="0"/>
                <a:t>ORE’NİN TEOREMİ </a:t>
              </a:r>
              <a:r>
                <a:rPr lang="tr-TR" b="0" i="0" u="none" dirty="0"/>
                <a:t>Eğer </a:t>
              </a:r>
              <a:r>
                <a:rPr lang="tr-TR" b="0" i="1" u="none" dirty="0" err="1"/>
                <a:t>G,</a:t>
              </a:r>
              <a:r>
                <a:rPr lang="tr-TR" b="0" i="0" u="none" smtClean="0">
                  <a:latin typeface="Cambria Math" panose="02040503050406030204" pitchFamily="18" charset="0"/>
                </a:rPr>
                <a:t>𝑛</a:t>
              </a:r>
              <a:r>
                <a:rPr lang="tr-TR" b="0" i="0" u="none"/>
                <a:t>≥ </a:t>
              </a:r>
              <a:r>
                <a:rPr lang="tr-TR" b="0" i="0" u="none" dirty="0"/>
                <a:t>3 olmak üzere </a:t>
              </a:r>
              <a:r>
                <a:rPr lang="tr-TR" b="0" i="1" u="none" dirty="0"/>
                <a:t>n</a:t>
              </a:r>
              <a:r>
                <a:rPr lang="tr-TR" b="0" i="0" u="none" dirty="0"/>
                <a:t> köşeli basit bir çizge ve G’deki komşu</a:t>
              </a:r>
              <a:br>
                <a:rPr lang="tr-TR" b="0" i="0" u="none" dirty="0"/>
              </a:br>
              <a:r>
                <a:rPr lang="tr-TR" b="0" i="0" u="none" dirty="0"/>
                <a:t>olmayan her </a:t>
              </a:r>
              <a:r>
                <a:rPr lang="tr-TR" b="0" i="1" u="none" dirty="0"/>
                <a:t>u</a:t>
              </a:r>
              <a:r>
                <a:rPr lang="tr-TR" b="0" i="0" u="none" dirty="0"/>
                <a:t> ve v köşe çifti için </a:t>
              </a:r>
              <a:r>
                <a:rPr lang="tr-TR" b="0" i="0" u="none" dirty="0" err="1"/>
                <a:t>deg</a:t>
              </a:r>
              <a:r>
                <a:rPr lang="tr-TR" b="0" i="0" u="none" dirty="0"/>
                <a:t>(u) + </a:t>
              </a:r>
              <a:r>
                <a:rPr lang="tr-TR" b="0" i="0" u="none" dirty="0" err="1"/>
                <a:t>deg</a:t>
              </a:r>
              <a:r>
                <a:rPr lang="tr-TR" b="0" i="0" u="none" dirty="0"/>
                <a:t>(v) </a:t>
              </a:r>
              <a:r>
                <a:rPr lang="tr-TR" b="0" i="0" u="none"/>
                <a:t>≥ </a:t>
              </a:r>
              <a:r>
                <a:rPr lang="tr-TR" b="0" i="0" u="none" dirty="0"/>
                <a:t> </a:t>
              </a:r>
              <a:r>
                <a:rPr lang="tr-TR" b="0" i="1" u="none" dirty="0"/>
                <a:t>n</a:t>
              </a:r>
              <a:r>
                <a:rPr lang="tr-TR" b="0" i="0" u="none" dirty="0"/>
                <a:t> ise, </a:t>
              </a:r>
              <a:r>
                <a:rPr lang="tr-TR" b="0" i="1" u="none" dirty="0"/>
                <a:t>G</a:t>
              </a:r>
              <a:r>
                <a:rPr lang="tr-TR" b="0" i="0" u="none" dirty="0"/>
                <a:t> çizgesi bir </a:t>
              </a:r>
              <a:r>
                <a:rPr lang="tr-TR" b="1" i="0" u="none" dirty="0"/>
                <a:t>Hamilton devresine</a:t>
              </a:r>
              <a:br>
                <a:rPr lang="tr-TR" b="1" i="0" u="none" dirty="0"/>
              </a:br>
              <a:r>
                <a:rPr lang="tr-TR" b="0" i="0" u="none" dirty="0"/>
                <a:t>sahiptir.</a:t>
              </a:r>
              <a:endParaRPr lang="tr-TR" dirty="0"/>
            </a:p>
          </dgm:t>
        </dgm:pt>
      </mc:Fallback>
    </mc:AlternateContent>
    <dgm:pt modelId="{47D277A7-F02A-406A-AB5C-8AE079FC9415}" type="parTrans" cxnId="{19E84998-5D4F-4611-B098-C9BA30A0D618}">
      <dgm:prSet/>
      <dgm:spPr/>
      <dgm:t>
        <a:bodyPr/>
        <a:lstStyle/>
        <a:p>
          <a:endParaRPr lang="tr-TR"/>
        </a:p>
      </dgm:t>
    </dgm:pt>
    <dgm:pt modelId="{52EC5956-B45E-4C4C-B4F8-52730E51EAFC}" type="sibTrans" cxnId="{19E84998-5D4F-4611-B098-C9BA30A0D618}">
      <dgm:prSet/>
      <dgm:spPr/>
      <dgm:t>
        <a:bodyPr/>
        <a:lstStyle/>
        <a:p>
          <a:endParaRPr lang="tr-TR"/>
        </a:p>
      </dgm:t>
    </dgm:pt>
    <dgm:pt modelId="{67E87475-6493-47C7-8635-9C6A4B15B81D}" type="pres">
      <dgm:prSet presAssocID="{AB71C326-46D5-43DC-B88B-211BFCE5159F}" presName="Name0" presStyleCnt="0">
        <dgm:presLayoutVars>
          <dgm:dir/>
          <dgm:animLvl val="lvl"/>
          <dgm:resizeHandles/>
        </dgm:presLayoutVars>
      </dgm:prSet>
      <dgm:spPr/>
      <dgm:t>
        <a:bodyPr/>
        <a:lstStyle/>
        <a:p>
          <a:endParaRPr lang="tr-TR"/>
        </a:p>
      </dgm:t>
    </dgm:pt>
    <dgm:pt modelId="{69228B0D-3EBC-4C93-82E3-6E0B79BDDDCF}" type="pres">
      <dgm:prSet presAssocID="{DC288C04-D327-41D8-80DA-FD7C87830691}" presName="linNode" presStyleCnt="0"/>
      <dgm:spPr/>
    </dgm:pt>
    <dgm:pt modelId="{5E4F8F13-FB94-4364-BE97-D91832AE51F1}" type="pres">
      <dgm:prSet presAssocID="{DC288C04-D327-41D8-80DA-FD7C87830691}" presName="parentShp" presStyleLbl="node1" presStyleIdx="0" presStyleCnt="2">
        <dgm:presLayoutVars>
          <dgm:bulletEnabled val="1"/>
        </dgm:presLayoutVars>
      </dgm:prSet>
      <dgm:spPr/>
      <dgm:t>
        <a:bodyPr/>
        <a:lstStyle/>
        <a:p>
          <a:endParaRPr lang="tr-TR"/>
        </a:p>
      </dgm:t>
    </dgm:pt>
    <dgm:pt modelId="{6359D624-EAAB-426B-9763-BFC07C645854}" type="pres">
      <dgm:prSet presAssocID="{DC288C04-D327-41D8-80DA-FD7C87830691}" presName="childShp" presStyleLbl="bgAccFollowNode1" presStyleIdx="0" presStyleCnt="2">
        <dgm:presLayoutVars>
          <dgm:bulletEnabled val="1"/>
        </dgm:presLayoutVars>
      </dgm:prSet>
      <dgm:spPr/>
      <dgm:t>
        <a:bodyPr/>
        <a:lstStyle/>
        <a:p>
          <a:endParaRPr lang="tr-TR"/>
        </a:p>
      </dgm:t>
    </dgm:pt>
    <dgm:pt modelId="{506518A9-9515-41A1-84F1-0FA833E7FB43}" type="pres">
      <dgm:prSet presAssocID="{B1CC6C7A-EF9B-4C0B-A4C1-6AF3ABE980C7}" presName="spacing" presStyleCnt="0"/>
      <dgm:spPr/>
    </dgm:pt>
    <dgm:pt modelId="{D73EBE15-B38A-44C9-8317-DBDD28F19038}" type="pres">
      <dgm:prSet presAssocID="{46BAAC62-1D4A-4903-A5F3-2FD7250CFB88}" presName="linNode" presStyleCnt="0"/>
      <dgm:spPr/>
    </dgm:pt>
    <dgm:pt modelId="{5BAFF551-02DE-47F3-9515-6A8511A639A3}" type="pres">
      <dgm:prSet presAssocID="{46BAAC62-1D4A-4903-A5F3-2FD7250CFB88}" presName="parentShp" presStyleLbl="node1" presStyleIdx="1" presStyleCnt="2">
        <dgm:presLayoutVars>
          <dgm:bulletEnabled val="1"/>
        </dgm:presLayoutVars>
      </dgm:prSet>
      <dgm:spPr/>
      <dgm:t>
        <a:bodyPr/>
        <a:lstStyle/>
        <a:p>
          <a:endParaRPr lang="tr-TR"/>
        </a:p>
      </dgm:t>
    </dgm:pt>
    <dgm:pt modelId="{D8AAE146-DB6E-4847-9B2B-629E644CD37C}" type="pres">
      <dgm:prSet presAssocID="{46BAAC62-1D4A-4903-A5F3-2FD7250CFB88}" presName="childShp" presStyleLbl="bgAccFollowNode1" presStyleIdx="1" presStyleCnt="2">
        <dgm:presLayoutVars>
          <dgm:bulletEnabled val="1"/>
        </dgm:presLayoutVars>
      </dgm:prSet>
      <dgm:spPr/>
      <dgm:t>
        <a:bodyPr/>
        <a:lstStyle/>
        <a:p>
          <a:endParaRPr lang="tr-TR"/>
        </a:p>
      </dgm:t>
    </dgm:pt>
  </dgm:ptLst>
  <dgm:cxnLst>
    <dgm:cxn modelId="{A77CA21A-C3E1-4316-838C-E95CEACE5065}" srcId="{AB71C326-46D5-43DC-B88B-211BFCE5159F}" destId="{DC288C04-D327-41D8-80DA-FD7C87830691}" srcOrd="0" destOrd="0" parTransId="{9345A252-BC19-4010-9467-E557DA44B1DB}" sibTransId="{B1CC6C7A-EF9B-4C0B-A4C1-6AF3ABE980C7}"/>
    <dgm:cxn modelId="{7D1CA2E0-D1D3-4A36-8E88-61217E02B1BE}" type="presOf" srcId="{AB71C326-46D5-43DC-B88B-211BFCE5159F}" destId="{67E87475-6493-47C7-8635-9C6A4B15B81D}" srcOrd="0" destOrd="0" presId="urn:microsoft.com/office/officeart/2005/8/layout/vList6"/>
    <dgm:cxn modelId="{B8D4CFB8-DB28-486F-A97B-809895B0AE4C}" type="presOf" srcId="{47D2AD07-9333-412E-8800-F55D575FFA51}" destId="{D8AAE146-DB6E-4847-9B2B-629E644CD37C}" srcOrd="0" destOrd="0" presId="urn:microsoft.com/office/officeart/2005/8/layout/vList6"/>
    <dgm:cxn modelId="{775EA85D-C732-4074-9EF4-936212DEB973}" srcId="{AB71C326-46D5-43DC-B88B-211BFCE5159F}" destId="{46BAAC62-1D4A-4903-A5F3-2FD7250CFB88}" srcOrd="1" destOrd="0" parTransId="{683E6A28-2A2A-4928-8F84-8FC3C92F59D9}" sibTransId="{31D7E332-CDA2-4B3F-894C-828255AE4DAC}"/>
    <dgm:cxn modelId="{816986F5-76CC-4CCD-A784-58D1D09C26F5}" type="presOf" srcId="{46BAAC62-1D4A-4903-A5F3-2FD7250CFB88}" destId="{5BAFF551-02DE-47F3-9515-6A8511A639A3}" srcOrd="0" destOrd="0" presId="urn:microsoft.com/office/officeart/2005/8/layout/vList6"/>
    <dgm:cxn modelId="{C151A528-1567-4FEB-9B02-A918AC48719A}" type="presOf" srcId="{762D53A9-2A95-414B-9890-179E088E2BD4}" destId="{6359D624-EAAB-426B-9763-BFC07C645854}" srcOrd="0" destOrd="0" presId="urn:microsoft.com/office/officeart/2005/8/layout/vList6"/>
    <dgm:cxn modelId="{19E84998-5D4F-4611-B098-C9BA30A0D618}" srcId="{46BAAC62-1D4A-4903-A5F3-2FD7250CFB88}" destId="{47D2AD07-9333-412E-8800-F55D575FFA51}" srcOrd="0" destOrd="0" parTransId="{47D277A7-F02A-406A-AB5C-8AE079FC9415}" sibTransId="{52EC5956-B45E-4C4C-B4F8-52730E51EAFC}"/>
    <dgm:cxn modelId="{AC69E356-A51A-4D43-8CBC-DCA2BB6DDED8}" srcId="{DC288C04-D327-41D8-80DA-FD7C87830691}" destId="{762D53A9-2A95-414B-9890-179E088E2BD4}" srcOrd="0" destOrd="0" parTransId="{D91795F9-E0D4-44BD-8E7C-376EC49174AD}" sibTransId="{DB6B74F9-3057-41D6-B916-862A92D05B7A}"/>
    <dgm:cxn modelId="{C8BE934B-E781-435A-9AB5-33B0FE6A057C}" type="presOf" srcId="{DC288C04-D327-41D8-80DA-FD7C87830691}" destId="{5E4F8F13-FB94-4364-BE97-D91832AE51F1}" srcOrd="0" destOrd="0" presId="urn:microsoft.com/office/officeart/2005/8/layout/vList6"/>
    <dgm:cxn modelId="{1929280A-373C-4146-B481-3353A04593E7}" type="presParOf" srcId="{67E87475-6493-47C7-8635-9C6A4B15B81D}" destId="{69228B0D-3EBC-4C93-82E3-6E0B79BDDDCF}" srcOrd="0" destOrd="0" presId="urn:microsoft.com/office/officeart/2005/8/layout/vList6"/>
    <dgm:cxn modelId="{08788FA7-B79E-49D7-8FAB-D75ACEB5B171}" type="presParOf" srcId="{69228B0D-3EBC-4C93-82E3-6E0B79BDDDCF}" destId="{5E4F8F13-FB94-4364-BE97-D91832AE51F1}" srcOrd="0" destOrd="0" presId="urn:microsoft.com/office/officeart/2005/8/layout/vList6"/>
    <dgm:cxn modelId="{4B0C1C07-A018-4474-9C40-7364B2B9C198}" type="presParOf" srcId="{69228B0D-3EBC-4C93-82E3-6E0B79BDDDCF}" destId="{6359D624-EAAB-426B-9763-BFC07C645854}" srcOrd="1" destOrd="0" presId="urn:microsoft.com/office/officeart/2005/8/layout/vList6"/>
    <dgm:cxn modelId="{464822BD-8F1A-418B-8B5B-BA96956EB631}" type="presParOf" srcId="{67E87475-6493-47C7-8635-9C6A4B15B81D}" destId="{506518A9-9515-41A1-84F1-0FA833E7FB43}" srcOrd="1" destOrd="0" presId="urn:microsoft.com/office/officeart/2005/8/layout/vList6"/>
    <dgm:cxn modelId="{0BD2B86F-2EBD-4FA0-AE24-3C8069A2E4D9}" type="presParOf" srcId="{67E87475-6493-47C7-8635-9C6A4B15B81D}" destId="{D73EBE15-B38A-44C9-8317-DBDD28F19038}" srcOrd="2" destOrd="0" presId="urn:microsoft.com/office/officeart/2005/8/layout/vList6"/>
    <dgm:cxn modelId="{D2BAF5D3-8B22-4855-80AB-EF73C15284F7}" type="presParOf" srcId="{D73EBE15-B38A-44C9-8317-DBDD28F19038}" destId="{5BAFF551-02DE-47F3-9515-6A8511A639A3}" srcOrd="0" destOrd="0" presId="urn:microsoft.com/office/officeart/2005/8/layout/vList6"/>
    <dgm:cxn modelId="{8A9CE9B8-25D3-4154-9014-93810F4F4F20}" type="presParOf" srcId="{D73EBE15-B38A-44C9-8317-DBDD28F19038}" destId="{D8AAE146-DB6E-4847-9B2B-629E644CD37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B71C326-46D5-43DC-B88B-211BFCE5159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DC288C04-D327-41D8-80DA-FD7C87830691}">
      <dgm:prSet phldrT="[Metin]" custT="1"/>
      <dgm:spPr/>
      <dgm:t>
        <a:bodyPr/>
        <a:lstStyle/>
        <a:p>
          <a:r>
            <a:rPr lang="tr-TR" sz="5400" dirty="0" smtClean="0"/>
            <a:t>Tanım-17</a:t>
          </a:r>
          <a:endParaRPr lang="tr-TR" sz="5400" dirty="0"/>
        </a:p>
      </dgm:t>
    </dgm:pt>
    <dgm:pt modelId="{9345A252-BC19-4010-9467-E557DA44B1DB}" type="parTrans" cxnId="{A77CA21A-C3E1-4316-838C-E95CEACE5065}">
      <dgm:prSet/>
      <dgm:spPr/>
      <dgm:t>
        <a:bodyPr/>
        <a:lstStyle/>
        <a:p>
          <a:endParaRPr lang="tr-TR"/>
        </a:p>
      </dgm:t>
    </dgm:pt>
    <dgm:pt modelId="{B1CC6C7A-EF9B-4C0B-A4C1-6AF3ABE980C7}" type="sibTrans" cxnId="{A77CA21A-C3E1-4316-838C-E95CEACE5065}">
      <dgm:prSet/>
      <dgm:spPr/>
      <dgm:t>
        <a:bodyPr/>
        <a:lstStyle/>
        <a:p>
          <a:endParaRPr lang="tr-TR"/>
        </a:p>
      </dgm:t>
    </dgm:pt>
    <dgm:pt modelId="{762D53A9-2A95-414B-9890-179E088E2BD4}">
      <dgm:prSet phldrT="[Metin]"/>
      <dgm:spPr>
        <a:blipFill>
          <a:blip xmlns:r="http://schemas.openxmlformats.org/officeDocument/2006/relationships" r:embed="rId1"/>
          <a:stretch>
            <a:fillRect l="-2734"/>
          </a:stretch>
        </a:blipFill>
      </dgm:spPr>
      <dgm:t>
        <a:bodyPr/>
        <a:lstStyle/>
        <a:p>
          <a:r>
            <a:rPr lang="tr-TR">
              <a:noFill/>
            </a:rPr>
            <a:t> </a:t>
          </a:r>
        </a:p>
      </dgm:t>
    </dgm:pt>
    <dgm:pt modelId="{D91795F9-E0D4-44BD-8E7C-376EC49174AD}" type="parTrans" cxnId="{AC69E356-A51A-4D43-8CBC-DCA2BB6DDED8}">
      <dgm:prSet/>
      <dgm:spPr/>
      <dgm:t>
        <a:bodyPr/>
        <a:lstStyle/>
        <a:p>
          <a:endParaRPr lang="tr-TR"/>
        </a:p>
      </dgm:t>
    </dgm:pt>
    <dgm:pt modelId="{DB6B74F9-3057-41D6-B916-862A92D05B7A}" type="sibTrans" cxnId="{AC69E356-A51A-4D43-8CBC-DCA2BB6DDED8}">
      <dgm:prSet/>
      <dgm:spPr/>
      <dgm:t>
        <a:bodyPr/>
        <a:lstStyle/>
        <a:p>
          <a:endParaRPr lang="tr-TR"/>
        </a:p>
      </dgm:t>
    </dgm:pt>
    <dgm:pt modelId="{46BAAC62-1D4A-4903-A5F3-2FD7250CFB88}">
      <dgm:prSet phldrT="[Metin]" custT="1"/>
      <dgm:spPr/>
      <dgm:t>
        <a:bodyPr/>
        <a:lstStyle/>
        <a:p>
          <a:r>
            <a:rPr lang="tr-TR" sz="5400" dirty="0" smtClean="0"/>
            <a:t>Tanım-18</a:t>
          </a:r>
          <a:endParaRPr lang="tr-TR" sz="5400" dirty="0"/>
        </a:p>
      </dgm:t>
    </dgm:pt>
    <dgm:pt modelId="{683E6A28-2A2A-4928-8F84-8FC3C92F59D9}" type="parTrans" cxnId="{775EA85D-C732-4074-9EF4-936212DEB973}">
      <dgm:prSet/>
      <dgm:spPr/>
      <dgm:t>
        <a:bodyPr/>
        <a:lstStyle/>
        <a:p>
          <a:endParaRPr lang="tr-TR"/>
        </a:p>
      </dgm:t>
    </dgm:pt>
    <dgm:pt modelId="{31D7E332-CDA2-4B3F-894C-828255AE4DAC}" type="sibTrans" cxnId="{775EA85D-C732-4074-9EF4-936212DEB973}">
      <dgm:prSet/>
      <dgm:spPr/>
      <dgm:t>
        <a:bodyPr/>
        <a:lstStyle/>
        <a:p>
          <a:endParaRPr lang="tr-TR"/>
        </a:p>
      </dgm:t>
    </dgm:pt>
    <dgm:pt modelId="{47D2AD07-9333-412E-8800-F55D575FFA51}">
      <dgm:prSet phldrT="[Metin]"/>
      <dgm:spPr>
        <a:blipFill>
          <a:blip xmlns:r="http://schemas.openxmlformats.org/officeDocument/2006/relationships" r:embed="rId2"/>
          <a:stretch>
            <a:fillRect l="-2734"/>
          </a:stretch>
        </a:blipFill>
      </dgm:spPr>
      <dgm:t>
        <a:bodyPr/>
        <a:lstStyle/>
        <a:p>
          <a:r>
            <a:rPr lang="tr-TR">
              <a:noFill/>
            </a:rPr>
            <a:t> </a:t>
          </a:r>
        </a:p>
      </dgm:t>
    </dgm:pt>
    <dgm:pt modelId="{47D277A7-F02A-406A-AB5C-8AE079FC9415}" type="parTrans" cxnId="{19E84998-5D4F-4611-B098-C9BA30A0D618}">
      <dgm:prSet/>
      <dgm:spPr/>
      <dgm:t>
        <a:bodyPr/>
        <a:lstStyle/>
        <a:p>
          <a:endParaRPr lang="tr-TR"/>
        </a:p>
      </dgm:t>
    </dgm:pt>
    <dgm:pt modelId="{52EC5956-B45E-4C4C-B4F8-52730E51EAFC}" type="sibTrans" cxnId="{19E84998-5D4F-4611-B098-C9BA30A0D618}">
      <dgm:prSet/>
      <dgm:spPr/>
      <dgm:t>
        <a:bodyPr/>
        <a:lstStyle/>
        <a:p>
          <a:endParaRPr lang="tr-TR"/>
        </a:p>
      </dgm:t>
    </dgm:pt>
    <dgm:pt modelId="{67E87475-6493-47C7-8635-9C6A4B15B81D}" type="pres">
      <dgm:prSet presAssocID="{AB71C326-46D5-43DC-B88B-211BFCE5159F}" presName="Name0" presStyleCnt="0">
        <dgm:presLayoutVars>
          <dgm:dir/>
          <dgm:animLvl val="lvl"/>
          <dgm:resizeHandles/>
        </dgm:presLayoutVars>
      </dgm:prSet>
      <dgm:spPr/>
    </dgm:pt>
    <dgm:pt modelId="{69228B0D-3EBC-4C93-82E3-6E0B79BDDDCF}" type="pres">
      <dgm:prSet presAssocID="{DC288C04-D327-41D8-80DA-FD7C87830691}" presName="linNode" presStyleCnt="0"/>
      <dgm:spPr/>
    </dgm:pt>
    <dgm:pt modelId="{5E4F8F13-FB94-4364-BE97-D91832AE51F1}" type="pres">
      <dgm:prSet presAssocID="{DC288C04-D327-41D8-80DA-FD7C87830691}" presName="parentShp" presStyleLbl="node1" presStyleIdx="0" presStyleCnt="2">
        <dgm:presLayoutVars>
          <dgm:bulletEnabled val="1"/>
        </dgm:presLayoutVars>
      </dgm:prSet>
      <dgm:spPr/>
    </dgm:pt>
    <dgm:pt modelId="{6359D624-EAAB-426B-9763-BFC07C645854}" type="pres">
      <dgm:prSet presAssocID="{DC288C04-D327-41D8-80DA-FD7C87830691}" presName="childShp" presStyleLbl="bgAccFollowNode1" presStyleIdx="0" presStyleCnt="2">
        <dgm:presLayoutVars>
          <dgm:bulletEnabled val="1"/>
        </dgm:presLayoutVars>
      </dgm:prSet>
      <dgm:spPr/>
      <dgm:t>
        <a:bodyPr/>
        <a:lstStyle/>
        <a:p>
          <a:endParaRPr lang="tr-TR"/>
        </a:p>
      </dgm:t>
    </dgm:pt>
    <dgm:pt modelId="{506518A9-9515-41A1-84F1-0FA833E7FB43}" type="pres">
      <dgm:prSet presAssocID="{B1CC6C7A-EF9B-4C0B-A4C1-6AF3ABE980C7}" presName="spacing" presStyleCnt="0"/>
      <dgm:spPr/>
    </dgm:pt>
    <dgm:pt modelId="{D73EBE15-B38A-44C9-8317-DBDD28F19038}" type="pres">
      <dgm:prSet presAssocID="{46BAAC62-1D4A-4903-A5F3-2FD7250CFB88}" presName="linNode" presStyleCnt="0"/>
      <dgm:spPr/>
    </dgm:pt>
    <dgm:pt modelId="{5BAFF551-02DE-47F3-9515-6A8511A639A3}" type="pres">
      <dgm:prSet presAssocID="{46BAAC62-1D4A-4903-A5F3-2FD7250CFB88}" presName="parentShp" presStyleLbl="node1" presStyleIdx="1" presStyleCnt="2">
        <dgm:presLayoutVars>
          <dgm:bulletEnabled val="1"/>
        </dgm:presLayoutVars>
      </dgm:prSet>
      <dgm:spPr/>
      <dgm:t>
        <a:bodyPr/>
        <a:lstStyle/>
        <a:p>
          <a:endParaRPr lang="tr-TR"/>
        </a:p>
      </dgm:t>
    </dgm:pt>
    <dgm:pt modelId="{D8AAE146-DB6E-4847-9B2B-629E644CD37C}" type="pres">
      <dgm:prSet presAssocID="{46BAAC62-1D4A-4903-A5F3-2FD7250CFB88}" presName="childShp" presStyleLbl="bgAccFollowNode1" presStyleIdx="1" presStyleCnt="2">
        <dgm:presLayoutVars>
          <dgm:bulletEnabled val="1"/>
        </dgm:presLayoutVars>
      </dgm:prSet>
      <dgm:spPr/>
      <dgm:t>
        <a:bodyPr/>
        <a:lstStyle/>
        <a:p>
          <a:endParaRPr lang="tr-TR"/>
        </a:p>
      </dgm:t>
    </dgm:pt>
  </dgm:ptLst>
  <dgm:cxnLst>
    <dgm:cxn modelId="{19E84998-5D4F-4611-B098-C9BA30A0D618}" srcId="{46BAAC62-1D4A-4903-A5F3-2FD7250CFB88}" destId="{47D2AD07-9333-412E-8800-F55D575FFA51}" srcOrd="0" destOrd="0" parTransId="{47D277A7-F02A-406A-AB5C-8AE079FC9415}" sibTransId="{52EC5956-B45E-4C4C-B4F8-52730E51EAFC}"/>
    <dgm:cxn modelId="{AC69E356-A51A-4D43-8CBC-DCA2BB6DDED8}" srcId="{DC288C04-D327-41D8-80DA-FD7C87830691}" destId="{762D53A9-2A95-414B-9890-179E088E2BD4}" srcOrd="0" destOrd="0" parTransId="{D91795F9-E0D4-44BD-8E7C-376EC49174AD}" sibTransId="{DB6B74F9-3057-41D6-B916-862A92D05B7A}"/>
    <dgm:cxn modelId="{775EA85D-C732-4074-9EF4-936212DEB973}" srcId="{AB71C326-46D5-43DC-B88B-211BFCE5159F}" destId="{46BAAC62-1D4A-4903-A5F3-2FD7250CFB88}" srcOrd="1" destOrd="0" parTransId="{683E6A28-2A2A-4928-8F84-8FC3C92F59D9}" sibTransId="{31D7E332-CDA2-4B3F-894C-828255AE4DAC}"/>
    <dgm:cxn modelId="{C151A528-1567-4FEB-9B02-A918AC48719A}" type="presOf" srcId="{762D53A9-2A95-414B-9890-179E088E2BD4}" destId="{6359D624-EAAB-426B-9763-BFC07C645854}" srcOrd="0" destOrd="0" presId="urn:microsoft.com/office/officeart/2005/8/layout/vList6"/>
    <dgm:cxn modelId="{7D1CA2E0-D1D3-4A36-8E88-61217E02B1BE}" type="presOf" srcId="{AB71C326-46D5-43DC-B88B-211BFCE5159F}" destId="{67E87475-6493-47C7-8635-9C6A4B15B81D}" srcOrd="0" destOrd="0" presId="urn:microsoft.com/office/officeart/2005/8/layout/vList6"/>
    <dgm:cxn modelId="{C8BE934B-E781-435A-9AB5-33B0FE6A057C}" type="presOf" srcId="{DC288C04-D327-41D8-80DA-FD7C87830691}" destId="{5E4F8F13-FB94-4364-BE97-D91832AE51F1}" srcOrd="0" destOrd="0" presId="urn:microsoft.com/office/officeart/2005/8/layout/vList6"/>
    <dgm:cxn modelId="{816986F5-76CC-4CCD-A784-58D1D09C26F5}" type="presOf" srcId="{46BAAC62-1D4A-4903-A5F3-2FD7250CFB88}" destId="{5BAFF551-02DE-47F3-9515-6A8511A639A3}" srcOrd="0" destOrd="0" presId="urn:microsoft.com/office/officeart/2005/8/layout/vList6"/>
    <dgm:cxn modelId="{A77CA21A-C3E1-4316-838C-E95CEACE5065}" srcId="{AB71C326-46D5-43DC-B88B-211BFCE5159F}" destId="{DC288C04-D327-41D8-80DA-FD7C87830691}" srcOrd="0" destOrd="0" parTransId="{9345A252-BC19-4010-9467-E557DA44B1DB}" sibTransId="{B1CC6C7A-EF9B-4C0B-A4C1-6AF3ABE980C7}"/>
    <dgm:cxn modelId="{B8D4CFB8-DB28-486F-A97B-809895B0AE4C}" type="presOf" srcId="{47D2AD07-9333-412E-8800-F55D575FFA51}" destId="{D8AAE146-DB6E-4847-9B2B-629E644CD37C}" srcOrd="0" destOrd="0" presId="urn:microsoft.com/office/officeart/2005/8/layout/vList6"/>
    <dgm:cxn modelId="{1929280A-373C-4146-B481-3353A04593E7}" type="presParOf" srcId="{67E87475-6493-47C7-8635-9C6A4B15B81D}" destId="{69228B0D-3EBC-4C93-82E3-6E0B79BDDDCF}" srcOrd="0" destOrd="0" presId="urn:microsoft.com/office/officeart/2005/8/layout/vList6"/>
    <dgm:cxn modelId="{08788FA7-B79E-49D7-8FAB-D75ACEB5B171}" type="presParOf" srcId="{69228B0D-3EBC-4C93-82E3-6E0B79BDDDCF}" destId="{5E4F8F13-FB94-4364-BE97-D91832AE51F1}" srcOrd="0" destOrd="0" presId="urn:microsoft.com/office/officeart/2005/8/layout/vList6"/>
    <dgm:cxn modelId="{4B0C1C07-A018-4474-9C40-7364B2B9C198}" type="presParOf" srcId="{69228B0D-3EBC-4C93-82E3-6E0B79BDDDCF}" destId="{6359D624-EAAB-426B-9763-BFC07C645854}" srcOrd="1" destOrd="0" presId="urn:microsoft.com/office/officeart/2005/8/layout/vList6"/>
    <dgm:cxn modelId="{464822BD-8F1A-418B-8B5B-BA96956EB631}" type="presParOf" srcId="{67E87475-6493-47C7-8635-9C6A4B15B81D}" destId="{506518A9-9515-41A1-84F1-0FA833E7FB43}" srcOrd="1" destOrd="0" presId="urn:microsoft.com/office/officeart/2005/8/layout/vList6"/>
    <dgm:cxn modelId="{0BD2B86F-2EBD-4FA0-AE24-3C8069A2E4D9}" type="presParOf" srcId="{67E87475-6493-47C7-8635-9C6A4B15B81D}" destId="{D73EBE15-B38A-44C9-8317-DBDD28F19038}" srcOrd="2" destOrd="0" presId="urn:microsoft.com/office/officeart/2005/8/layout/vList6"/>
    <dgm:cxn modelId="{D2BAF5D3-8B22-4855-80AB-EF73C15284F7}" type="presParOf" srcId="{D73EBE15-B38A-44C9-8317-DBDD28F19038}" destId="{5BAFF551-02DE-47F3-9515-6A8511A639A3}" srcOrd="0" destOrd="0" presId="urn:microsoft.com/office/officeart/2005/8/layout/vList6"/>
    <dgm:cxn modelId="{8A9CE9B8-25D3-4154-9014-93810F4F4F20}" type="presParOf" srcId="{D73EBE15-B38A-44C9-8317-DBDD28F19038}" destId="{D8AAE146-DB6E-4847-9B2B-629E644CD37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8D11B-6A12-4A3F-9C7A-D9624C31989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tr-TR"/>
        </a:p>
      </dgm:t>
    </dgm:pt>
    <dgm:pt modelId="{C6D1FB70-9FD6-405C-BC43-B86D09768623}">
      <dgm:prSet/>
      <dgm:spPr/>
      <dgm:t>
        <a:bodyPr/>
        <a:lstStyle/>
        <a:p>
          <a:pPr rtl="0"/>
          <a:r>
            <a:rPr lang="tr-TR" dirty="0" smtClean="0"/>
            <a:t>Tanım-1</a:t>
          </a:r>
          <a:endParaRPr lang="tr-TR" dirty="0"/>
        </a:p>
      </dgm:t>
    </dgm:pt>
    <dgm:pt modelId="{0781C777-849F-47D8-A72C-A9D18DB8CAD0}" type="parTrans" cxnId="{9007AD78-B74B-42C4-AB4E-05D93DF6153A}">
      <dgm:prSet/>
      <dgm:spPr/>
      <dgm:t>
        <a:bodyPr/>
        <a:lstStyle/>
        <a:p>
          <a:endParaRPr lang="tr-TR"/>
        </a:p>
      </dgm:t>
    </dgm:pt>
    <dgm:pt modelId="{8D1C42A8-D032-4E5A-A0A1-7EFBDBC4ECE1}" type="sibTrans" cxnId="{9007AD78-B74B-42C4-AB4E-05D93DF6153A}">
      <dgm:prSet/>
      <dgm:spPr/>
      <dgm:t>
        <a:bodyPr/>
        <a:lstStyle/>
        <a:p>
          <a:endParaRPr lang="tr-TR"/>
        </a:p>
      </dgm:t>
    </dgm:pt>
    <dgm:pt modelId="{2AE969BC-311C-4AE3-98AB-C98C1A0812F0}">
      <dgm:prSet custT="1"/>
      <dgm:spPr/>
      <dgm:t>
        <a:bodyPr/>
        <a:lstStyle/>
        <a:p>
          <a:pPr algn="just" rtl="0"/>
          <a:r>
            <a:rPr lang="tr-TR" sz="1800" dirty="0" smtClean="0"/>
            <a:t>Yönsüz </a:t>
          </a:r>
          <a:r>
            <a:rPr lang="tr-TR" sz="1800" i="1" dirty="0" smtClean="0"/>
            <a:t>G</a:t>
          </a:r>
          <a:r>
            <a:rPr lang="tr-TR" sz="1800" dirty="0" smtClean="0"/>
            <a:t> çizgesinin </a:t>
          </a:r>
          <a:r>
            <a:rPr lang="tr-TR" sz="1800" i="1" dirty="0" smtClean="0"/>
            <a:t>u</a:t>
          </a:r>
          <a:r>
            <a:rPr lang="tr-TR" sz="1800" dirty="0" smtClean="0"/>
            <a:t> ve v köşeleri, eğer </a:t>
          </a:r>
          <a:r>
            <a:rPr lang="tr-TR" sz="1800" i="1" dirty="0" smtClean="0"/>
            <a:t>u </a:t>
          </a:r>
          <a:r>
            <a:rPr lang="tr-TR" sz="1800" dirty="0" smtClean="0"/>
            <a:t> ve v G’nin </a:t>
          </a:r>
          <a:r>
            <a:rPr lang="tr-TR" sz="1800" i="1" dirty="0" smtClean="0"/>
            <a:t>e kenarının</a:t>
          </a:r>
          <a:r>
            <a:rPr lang="tr-TR" sz="1800" dirty="0" smtClean="0"/>
            <a:t> bitiş noktalarıysa, bu köşe­ler </a:t>
          </a:r>
          <a:r>
            <a:rPr lang="tr-TR" sz="1800" b="1" i="1" dirty="0" smtClean="0"/>
            <a:t>komşu (veya bitişik)</a:t>
          </a:r>
          <a:r>
            <a:rPr lang="tr-TR" sz="1800" b="1" dirty="0" smtClean="0"/>
            <a:t> </a:t>
          </a:r>
          <a:r>
            <a:rPr lang="tr-TR" sz="1800" dirty="0" smtClean="0"/>
            <a:t>olarak adlandırılır.</a:t>
          </a:r>
          <a:endParaRPr lang="tr-TR" sz="1800" dirty="0"/>
        </a:p>
      </dgm:t>
    </dgm:pt>
    <dgm:pt modelId="{CAC9E4D6-8B9B-41F1-B55C-9C4023A992E4}" type="parTrans" cxnId="{7C70B1B6-512B-44F8-99A1-8BE0CD51842F}">
      <dgm:prSet/>
      <dgm:spPr/>
      <dgm:t>
        <a:bodyPr/>
        <a:lstStyle/>
        <a:p>
          <a:endParaRPr lang="tr-TR"/>
        </a:p>
      </dgm:t>
    </dgm:pt>
    <dgm:pt modelId="{D2FE9FB8-9DB7-42E1-B1B3-2C6FCA706FCE}" type="sibTrans" cxnId="{7C70B1B6-512B-44F8-99A1-8BE0CD51842F}">
      <dgm:prSet/>
      <dgm:spPr/>
      <dgm:t>
        <a:bodyPr/>
        <a:lstStyle/>
        <a:p>
          <a:endParaRPr lang="tr-TR"/>
        </a:p>
      </dgm:t>
    </dgm:pt>
    <dgm:pt modelId="{41048C67-6C25-42DA-89BA-5777B80A7B30}">
      <dgm:prSet/>
      <dgm:spPr/>
      <dgm:t>
        <a:bodyPr/>
        <a:lstStyle/>
        <a:p>
          <a:pPr rtl="0"/>
          <a:r>
            <a:rPr lang="tr-TR" dirty="0" smtClean="0"/>
            <a:t>Tanım-2</a:t>
          </a:r>
          <a:endParaRPr lang="tr-TR" dirty="0"/>
        </a:p>
      </dgm:t>
    </dgm:pt>
    <dgm:pt modelId="{7D5094CE-E6C9-402E-9997-9FD7E3A3AAF8}" type="parTrans" cxnId="{470D433D-A880-4425-804E-7E05F89AF9F2}">
      <dgm:prSet/>
      <dgm:spPr/>
      <dgm:t>
        <a:bodyPr/>
        <a:lstStyle/>
        <a:p>
          <a:endParaRPr lang="tr-TR"/>
        </a:p>
      </dgm:t>
    </dgm:pt>
    <dgm:pt modelId="{19432549-D5FE-43D8-B213-F3D7D6F78A2A}" type="sibTrans" cxnId="{470D433D-A880-4425-804E-7E05F89AF9F2}">
      <dgm:prSet/>
      <dgm:spPr/>
      <dgm:t>
        <a:bodyPr/>
        <a:lstStyle/>
        <a:p>
          <a:endParaRPr lang="tr-TR"/>
        </a:p>
      </dgm:t>
    </dgm:pt>
    <dgm:pt modelId="{87D0755A-5321-4A73-A744-1964585575E5}">
      <dgm:prSet custT="1"/>
      <dgm:spPr/>
      <dgm:t>
        <a:bodyPr/>
        <a:lstStyle/>
        <a:p>
          <a:pPr algn="just" rtl="0"/>
          <a:r>
            <a:rPr lang="tr-TR" sz="1800" i="1" dirty="0" smtClean="0">
              <a:latin typeface="+mn-lt"/>
            </a:rPr>
            <a:t>G = (V</a:t>
          </a:r>
          <a:r>
            <a:rPr lang="tr-TR" sz="1800" dirty="0">
              <a:latin typeface="+mn-lt"/>
            </a:rPr>
            <a:t>, </a:t>
          </a:r>
          <a:r>
            <a:rPr lang="tr-TR" sz="1800" i="1" dirty="0">
              <a:latin typeface="+mn-lt"/>
            </a:rPr>
            <a:t>E)</a:t>
          </a:r>
          <a:r>
            <a:rPr lang="tr-TR" sz="1800" dirty="0">
              <a:latin typeface="+mn-lt"/>
            </a:rPr>
            <a:t> çizgesinin v köşesine komşu olan bütün köşelerin kümesine </a:t>
          </a:r>
          <a:r>
            <a:rPr lang="tr-TR" sz="1800" b="1" dirty="0">
              <a:latin typeface="+mn-lt"/>
            </a:rPr>
            <a:t>v’nin </a:t>
          </a:r>
          <a:r>
            <a:rPr lang="tr-TR" sz="1800" b="1" i="1" dirty="0">
              <a:latin typeface="+mn-lt"/>
            </a:rPr>
            <a:t>komşuluğu</a:t>
          </a:r>
          <a:r>
            <a:rPr lang="tr-TR" sz="1800" i="1" dirty="0">
              <a:latin typeface="+mn-lt"/>
            </a:rPr>
            <a:t> </a:t>
          </a:r>
          <a:r>
            <a:rPr lang="tr-TR" sz="1800" dirty="0">
              <a:latin typeface="+mn-lt"/>
            </a:rPr>
            <a:t>denir ve </a:t>
          </a:r>
          <a:r>
            <a:rPr lang="tr-TR" sz="1800" i="1" dirty="0">
              <a:latin typeface="+mn-lt"/>
            </a:rPr>
            <a:t>N(v)</a:t>
          </a:r>
          <a:r>
            <a:rPr lang="tr-TR" sz="1800" dirty="0">
              <a:latin typeface="+mn-lt"/>
            </a:rPr>
            <a:t> ile gösterilir</a:t>
          </a:r>
          <a:r>
            <a:rPr lang="tr-TR" sz="1800" dirty="0" smtClean="0">
              <a:latin typeface="+mn-lt"/>
            </a:rPr>
            <a:t>.</a:t>
          </a:r>
          <a:endParaRPr lang="tr-TR" sz="1800" dirty="0">
            <a:latin typeface="+mn-lt"/>
          </a:endParaRPr>
        </a:p>
      </dgm:t>
    </dgm:pt>
    <dgm:pt modelId="{68BB7D78-4969-4CC9-BAF1-CA3BA84B2D2F}" type="parTrans" cxnId="{AD162364-7EEE-48B4-A7C7-9C308B2FD769}">
      <dgm:prSet/>
      <dgm:spPr/>
      <dgm:t>
        <a:bodyPr/>
        <a:lstStyle/>
        <a:p>
          <a:endParaRPr lang="tr-TR"/>
        </a:p>
      </dgm:t>
    </dgm:pt>
    <dgm:pt modelId="{5CEBD9B1-02C2-42C6-9E4E-9EA0754EBADF}" type="sibTrans" cxnId="{AD162364-7EEE-48B4-A7C7-9C308B2FD769}">
      <dgm:prSet/>
      <dgm:spPr/>
      <dgm:t>
        <a:bodyPr/>
        <a:lstStyle/>
        <a:p>
          <a:endParaRPr lang="tr-TR"/>
        </a:p>
      </dgm:t>
    </dgm:pt>
    <dgm:pt modelId="{F33D1BED-CE0B-477D-96E5-4BB05E7AC8C2}">
      <dgm:prSet/>
      <dgm:spPr/>
      <dgm:t>
        <a:bodyPr/>
        <a:lstStyle/>
        <a:p>
          <a:pPr rtl="0"/>
          <a:r>
            <a:rPr lang="tr-TR" dirty="0" smtClean="0"/>
            <a:t>Tanım-3</a:t>
          </a:r>
          <a:endParaRPr lang="tr-TR" dirty="0"/>
        </a:p>
      </dgm:t>
    </dgm:pt>
    <dgm:pt modelId="{5289D633-58CA-4664-9172-68ADAED09BA5}" type="parTrans" cxnId="{7A343F98-93B9-4429-AFEC-80D47540FE9E}">
      <dgm:prSet/>
      <dgm:spPr/>
      <dgm:t>
        <a:bodyPr/>
        <a:lstStyle/>
        <a:p>
          <a:endParaRPr lang="tr-TR"/>
        </a:p>
      </dgm:t>
    </dgm:pt>
    <dgm:pt modelId="{D2C98D59-A59F-419D-935E-5B14C21A65DA}" type="sibTrans" cxnId="{7A343F98-93B9-4429-AFEC-80D47540FE9E}">
      <dgm:prSet/>
      <dgm:spPr/>
      <dgm:t>
        <a:bodyPr/>
        <a:lstStyle/>
        <a:p>
          <a:endParaRPr lang="tr-TR"/>
        </a:p>
      </dgm:t>
    </dgm:pt>
    <dgm:pt modelId="{7962DA77-BEE5-4C25-BB0B-D219DDFC1995}">
      <dgm:prSet custT="1"/>
      <dgm:spPr/>
      <dgm:t>
        <a:bodyPr/>
        <a:lstStyle/>
        <a:p>
          <a:pPr algn="just" rtl="0"/>
          <a:r>
            <a:rPr lang="tr-TR" sz="1800" i="1" dirty="0" smtClean="0"/>
            <a:t>Yönsüz bir çizgedeki köşe derecesi o</a:t>
          </a:r>
          <a:r>
            <a:rPr lang="tr-TR" sz="1800" dirty="0" smtClean="0"/>
            <a:t> köşeye bağlı olan kenarların sayısıdır, ancak köşedeki bir döngü o köşenin derecesine iki birim katkıda bulunmaktadır, v </a:t>
          </a:r>
          <a:r>
            <a:rPr lang="tr-TR" sz="1800" b="1" dirty="0" smtClean="0"/>
            <a:t>köşesinin derecesi </a:t>
          </a:r>
          <a:r>
            <a:rPr lang="tr-TR" sz="1800" b="1" dirty="0" err="1" smtClean="0"/>
            <a:t>deg</a:t>
          </a:r>
          <a:r>
            <a:rPr lang="tr-TR" sz="1800" b="1" dirty="0" smtClean="0"/>
            <a:t>(v)</a:t>
          </a:r>
          <a:r>
            <a:rPr lang="tr-TR" sz="1800" dirty="0" smtClean="0"/>
            <a:t> şeklinde gösterilir</a:t>
          </a:r>
          <a:endParaRPr lang="tr-TR" sz="1800" dirty="0"/>
        </a:p>
      </dgm:t>
    </dgm:pt>
    <dgm:pt modelId="{3B2BFF55-DB83-4AE9-B861-9D58571BAEA8}" type="parTrans" cxnId="{62E65D72-A58A-4D65-B57E-FAC32BA5BF37}">
      <dgm:prSet/>
      <dgm:spPr/>
      <dgm:t>
        <a:bodyPr/>
        <a:lstStyle/>
        <a:p>
          <a:endParaRPr lang="tr-TR"/>
        </a:p>
      </dgm:t>
    </dgm:pt>
    <dgm:pt modelId="{293DA64F-6D63-4B0D-8752-9F442907CF26}" type="sibTrans" cxnId="{62E65D72-A58A-4D65-B57E-FAC32BA5BF37}">
      <dgm:prSet/>
      <dgm:spPr/>
      <dgm:t>
        <a:bodyPr/>
        <a:lstStyle/>
        <a:p>
          <a:endParaRPr lang="tr-TR"/>
        </a:p>
      </dgm:t>
    </dgm:pt>
    <dgm:pt modelId="{B80940E6-780F-48D5-86B5-91F0AC453B6B}">
      <dgm:prSet custT="1"/>
      <dgm:spPr/>
      <dgm:t>
        <a:bodyPr/>
        <a:lstStyle/>
        <a:p>
          <a:pPr algn="just" rtl="0"/>
          <a:r>
            <a:rPr lang="tr-TR" sz="1800" dirty="0" smtClean="0"/>
            <a:t> Bu şekilde tanımlanan </a:t>
          </a:r>
          <a:r>
            <a:rPr lang="tr-TR" sz="1800" i="1" dirty="0" smtClean="0"/>
            <a:t>e</a:t>
          </a:r>
          <a:r>
            <a:rPr lang="tr-TR" sz="1800" dirty="0" smtClean="0"/>
            <a:t> kenarı ise </a:t>
          </a:r>
          <a:r>
            <a:rPr lang="tr-TR" sz="1800" i="1" dirty="0" smtClean="0"/>
            <a:t>u</a:t>
          </a:r>
          <a:r>
            <a:rPr lang="tr-TR" sz="1800" dirty="0" smtClean="0"/>
            <a:t> ve v köşeleri ile </a:t>
          </a:r>
          <a:r>
            <a:rPr lang="tr-TR" sz="1800" b="1" i="1" dirty="0" smtClean="0"/>
            <a:t>bağlı</a:t>
          </a:r>
          <a:r>
            <a:rPr lang="tr-TR" sz="1800" b="1" dirty="0" smtClean="0"/>
            <a:t> </a:t>
          </a:r>
          <a:r>
            <a:rPr lang="tr-TR" sz="1800" dirty="0" smtClean="0"/>
            <a:t>olarak adlandırılır ve </a:t>
          </a:r>
          <a:r>
            <a:rPr lang="tr-TR" sz="1800" i="1" dirty="0" smtClean="0"/>
            <a:t>e</a:t>
          </a:r>
          <a:r>
            <a:rPr lang="tr-TR" sz="1800" dirty="0" smtClean="0"/>
            <a:t> kenarı </a:t>
          </a:r>
          <a:r>
            <a:rPr lang="tr-TR" sz="1800" i="1" dirty="0" smtClean="0"/>
            <a:t>u</a:t>
          </a:r>
          <a:r>
            <a:rPr lang="tr-TR" sz="1800" dirty="0" smtClean="0"/>
            <a:t> ve v’ye </a:t>
          </a:r>
          <a:r>
            <a:rPr lang="tr-TR" sz="1800" i="1" dirty="0" smtClean="0"/>
            <a:t>bağlıdır</a:t>
          </a:r>
          <a:r>
            <a:rPr lang="tr-TR" sz="1800" dirty="0" smtClean="0"/>
            <a:t> denilir.</a:t>
          </a:r>
          <a:endParaRPr lang="tr-TR" sz="1800" dirty="0"/>
        </a:p>
      </dgm:t>
    </dgm:pt>
    <dgm:pt modelId="{0DF7C9C0-04F9-478B-9015-28DA124EB1FA}" type="parTrans" cxnId="{EBC55836-B15F-495A-A5F4-C51043D40137}">
      <dgm:prSet/>
      <dgm:spPr/>
      <dgm:t>
        <a:bodyPr/>
        <a:lstStyle/>
        <a:p>
          <a:endParaRPr lang="tr-TR"/>
        </a:p>
      </dgm:t>
    </dgm:pt>
    <dgm:pt modelId="{D72E1C7B-A879-48EB-8551-F876B23F73CC}" type="sibTrans" cxnId="{EBC55836-B15F-495A-A5F4-C51043D40137}">
      <dgm:prSet/>
      <dgm:spPr/>
      <dgm:t>
        <a:bodyPr/>
        <a:lstStyle/>
        <a:p>
          <a:endParaRPr lang="tr-TR"/>
        </a:p>
      </dgm:t>
    </dgm:pt>
    <mc:AlternateContent xmlns:mc="http://schemas.openxmlformats.org/markup-compatibility/2006" xmlns:a14="http://schemas.microsoft.com/office/drawing/2010/main">
      <mc:Choice Requires="a14">
        <dgm:pt modelId="{9939C1E5-A190-49D3-84C2-DA67811B883D}">
          <dgm:prSet custT="1"/>
          <dgm:spPr/>
          <dgm:t>
            <a:bodyPr/>
            <a:lstStyle/>
            <a:p>
              <a:pPr algn="just" rtl="0"/>
              <a:r>
                <a:rPr lang="tr-TR" sz="1800" dirty="0" smtClean="0">
                  <a:latin typeface="+mn-lt"/>
                </a:rPr>
                <a:t> </a:t>
              </a:r>
              <a:r>
                <a:rPr lang="tr-TR" sz="1800" dirty="0">
                  <a:latin typeface="+mn-lt"/>
                </a:rPr>
                <a:t>Eğer </a:t>
              </a:r>
              <a:r>
                <a:rPr lang="tr-TR" sz="1800" i="1" dirty="0">
                  <a:latin typeface="+mn-lt"/>
                </a:rPr>
                <a:t>A, V’nin</a:t>
              </a:r>
              <a:r>
                <a:rPr lang="tr-TR" sz="1800" dirty="0">
                  <a:latin typeface="+mn-lt"/>
                </a:rPr>
                <a:t> alt kümesi ise, G’nin A’nın en azından bir köşesine komşu olan </a:t>
              </a:r>
              <a:r>
                <a:rPr lang="tr-TR" sz="1800" dirty="0" smtClean="0">
                  <a:latin typeface="+mn-lt"/>
                </a:rPr>
                <a:t>bütün köşelerinin </a:t>
              </a:r>
              <a:r>
                <a:rPr lang="tr-TR" sz="1800" dirty="0">
                  <a:latin typeface="+mn-lt"/>
                </a:rPr>
                <a:t>kümesi </a:t>
              </a:r>
              <a:r>
                <a:rPr lang="tr-TR" sz="1800" i="1" dirty="0">
                  <a:latin typeface="+mn-lt"/>
                </a:rPr>
                <a:t>N(A)</a:t>
              </a:r>
              <a:r>
                <a:rPr lang="tr-TR" sz="1800" dirty="0">
                  <a:latin typeface="+mn-lt"/>
                </a:rPr>
                <a:t> ile </a:t>
              </a:r>
              <a:r>
                <a:rPr lang="tr-TR" sz="1800" dirty="0" err="1" smtClean="0">
                  <a:latin typeface="+mn-lt"/>
                </a:rPr>
                <a:t>gösterilir.Bu</a:t>
              </a:r>
              <a:r>
                <a:rPr lang="tr-TR" sz="1800" dirty="0" smtClean="0">
                  <a:latin typeface="+mn-lt"/>
                </a:rPr>
                <a:t> </a:t>
              </a:r>
              <a:r>
                <a:rPr lang="tr-TR" sz="1800" dirty="0">
                  <a:latin typeface="+mn-lt"/>
                </a:rPr>
                <a:t>durumda, </a:t>
              </a:r>
              <a:r>
                <a:rPr lang="tr-TR" sz="1800" i="1" dirty="0">
                  <a:latin typeface="+mn-lt"/>
                </a:rPr>
                <a:t>N(A)</a:t>
              </a:r>
              <a:r>
                <a:rPr lang="tr-TR" sz="1800" dirty="0">
                  <a:latin typeface="+mn-lt"/>
                </a:rPr>
                <a:t> = </a:t>
              </a:r>
              <a14:m>
                <m:oMath xmlns:m="http://schemas.openxmlformats.org/officeDocument/2006/math">
                  <m:r>
                    <a:rPr lang="tr-TR" sz="1800" i="1">
                      <a:latin typeface="Cambria Math" panose="02040503050406030204" pitchFamily="18" charset="0"/>
                    </a:rPr>
                    <m:t>∪</m:t>
                  </m:r>
                  <m:r>
                    <a:rPr lang="tr-TR" sz="1800" i="1">
                      <a:latin typeface="Cambria Math" panose="02040503050406030204" pitchFamily="18" charset="0"/>
                    </a:rPr>
                    <m:t>𝑣</m:t>
                  </m:r>
                  <m:r>
                    <a:rPr lang="tr-TR" sz="1800" i="1">
                      <a:latin typeface="Cambria Math" panose="02040503050406030204" pitchFamily="18" charset="0"/>
                    </a:rPr>
                    <m:t>∈</m:t>
                  </m:r>
                </m:oMath>
              </a14:m>
              <a:r>
                <a:rPr lang="tr-TR" sz="1800" i="1" dirty="0">
                  <a:latin typeface="+mn-lt"/>
                </a:rPr>
                <a:t>A N(v).</a:t>
              </a:r>
              <a:endParaRPr lang="tr-TR" sz="1800" dirty="0">
                <a:latin typeface="+mn-lt"/>
              </a:endParaRPr>
            </a:p>
          </dgm:t>
        </dgm:pt>
      </mc:Choice>
      <mc:Fallback xmlns="">
        <dgm:pt modelId="{9939C1E5-A190-49D3-84C2-DA67811B883D}">
          <dgm:prSet custT="1"/>
          <dgm:spPr/>
          <dgm:t>
            <a:bodyPr/>
            <a:lstStyle/>
            <a:p>
              <a:pPr algn="just" rtl="0"/>
              <a:r>
                <a:rPr lang="tr-TR" sz="1800" dirty="0" smtClean="0">
                  <a:latin typeface="+mn-lt"/>
                </a:rPr>
                <a:t> </a:t>
              </a:r>
              <a:r>
                <a:rPr lang="tr-TR" sz="1800" dirty="0">
                  <a:latin typeface="+mn-lt"/>
                </a:rPr>
                <a:t>Eğer </a:t>
              </a:r>
              <a:r>
                <a:rPr lang="tr-TR" sz="1800" i="1" dirty="0">
                  <a:latin typeface="+mn-lt"/>
                </a:rPr>
                <a:t>A, V’nin</a:t>
              </a:r>
              <a:r>
                <a:rPr lang="tr-TR" sz="1800" dirty="0">
                  <a:latin typeface="+mn-lt"/>
                </a:rPr>
                <a:t> alt kümesi ise, G’nin A’nın en azından bir köşesine komşu olan </a:t>
              </a:r>
              <a:r>
                <a:rPr lang="tr-TR" sz="1800" dirty="0" smtClean="0">
                  <a:latin typeface="+mn-lt"/>
                </a:rPr>
                <a:t>bütün köşelerinin </a:t>
              </a:r>
              <a:r>
                <a:rPr lang="tr-TR" sz="1800" dirty="0">
                  <a:latin typeface="+mn-lt"/>
                </a:rPr>
                <a:t>kümesi </a:t>
              </a:r>
              <a:r>
                <a:rPr lang="tr-TR" sz="1800" i="1" dirty="0">
                  <a:latin typeface="+mn-lt"/>
                </a:rPr>
                <a:t>N(A)</a:t>
              </a:r>
              <a:r>
                <a:rPr lang="tr-TR" sz="1800" dirty="0">
                  <a:latin typeface="+mn-lt"/>
                </a:rPr>
                <a:t> ile </a:t>
              </a:r>
              <a:r>
                <a:rPr lang="tr-TR" sz="1800" dirty="0" err="1" smtClean="0">
                  <a:latin typeface="+mn-lt"/>
                </a:rPr>
                <a:t>gösterilir.Bu</a:t>
              </a:r>
              <a:r>
                <a:rPr lang="tr-TR" sz="1800" dirty="0" smtClean="0">
                  <a:latin typeface="+mn-lt"/>
                </a:rPr>
                <a:t> </a:t>
              </a:r>
              <a:r>
                <a:rPr lang="tr-TR" sz="1800" dirty="0">
                  <a:latin typeface="+mn-lt"/>
                </a:rPr>
                <a:t>durumda, </a:t>
              </a:r>
              <a:r>
                <a:rPr lang="tr-TR" sz="1800" i="1" dirty="0">
                  <a:latin typeface="+mn-lt"/>
                </a:rPr>
                <a:t>N(A)</a:t>
              </a:r>
              <a:r>
                <a:rPr lang="tr-TR" sz="1800" dirty="0">
                  <a:latin typeface="+mn-lt"/>
                </a:rPr>
                <a:t> = </a:t>
              </a:r>
              <a:r>
                <a:rPr lang="tr-TR" sz="1800" i="0">
                  <a:latin typeface="+mn-lt"/>
                </a:rPr>
                <a:t>∪𝑣∈</a:t>
              </a:r>
              <a:r>
                <a:rPr lang="tr-TR" sz="1800" i="1" dirty="0">
                  <a:latin typeface="+mn-lt"/>
                </a:rPr>
                <a:t>A N(v).</a:t>
              </a:r>
              <a:endParaRPr lang="tr-TR" sz="1800" dirty="0">
                <a:latin typeface="+mn-lt"/>
              </a:endParaRPr>
            </a:p>
          </dgm:t>
        </dgm:pt>
      </mc:Fallback>
    </mc:AlternateContent>
    <dgm:pt modelId="{0FA2425C-A527-43F1-AC25-4D1B240A6CF1}" type="parTrans" cxnId="{9F0B6863-5502-4B58-8C06-39FDE5834A9C}">
      <dgm:prSet/>
      <dgm:spPr/>
      <dgm:t>
        <a:bodyPr/>
        <a:lstStyle/>
        <a:p>
          <a:endParaRPr lang="tr-TR"/>
        </a:p>
      </dgm:t>
    </dgm:pt>
    <dgm:pt modelId="{7F79ADD3-5D91-4B41-BEFD-AF048525B7DA}" type="sibTrans" cxnId="{9F0B6863-5502-4B58-8C06-39FDE5834A9C}">
      <dgm:prSet/>
      <dgm:spPr/>
      <dgm:t>
        <a:bodyPr/>
        <a:lstStyle/>
        <a:p>
          <a:endParaRPr lang="tr-TR"/>
        </a:p>
      </dgm:t>
    </dgm:pt>
    <dgm:pt modelId="{C7295CA7-403F-4591-925C-1E064E23CE4F}" type="pres">
      <dgm:prSet presAssocID="{6B68D11B-6A12-4A3F-9C7A-D9624C319898}" presName="Name0" presStyleCnt="0">
        <dgm:presLayoutVars>
          <dgm:dir/>
          <dgm:animLvl val="lvl"/>
          <dgm:resizeHandles val="exact"/>
        </dgm:presLayoutVars>
      </dgm:prSet>
      <dgm:spPr/>
      <dgm:t>
        <a:bodyPr/>
        <a:lstStyle/>
        <a:p>
          <a:endParaRPr lang="tr-TR"/>
        </a:p>
      </dgm:t>
    </dgm:pt>
    <dgm:pt modelId="{C8EF2CA4-EFA0-4183-9833-0320B78705C7}" type="pres">
      <dgm:prSet presAssocID="{C6D1FB70-9FD6-405C-BC43-B86D09768623}" presName="composite" presStyleCnt="0"/>
      <dgm:spPr/>
    </dgm:pt>
    <dgm:pt modelId="{CE0CCD98-BFEB-4671-AC18-912839514CC5}" type="pres">
      <dgm:prSet presAssocID="{C6D1FB70-9FD6-405C-BC43-B86D09768623}" presName="parTx" presStyleLbl="alignNode1" presStyleIdx="0" presStyleCnt="3">
        <dgm:presLayoutVars>
          <dgm:chMax val="0"/>
          <dgm:chPref val="0"/>
          <dgm:bulletEnabled val="1"/>
        </dgm:presLayoutVars>
      </dgm:prSet>
      <dgm:spPr/>
      <dgm:t>
        <a:bodyPr/>
        <a:lstStyle/>
        <a:p>
          <a:endParaRPr lang="tr-TR"/>
        </a:p>
      </dgm:t>
    </dgm:pt>
    <dgm:pt modelId="{179FAF48-C3CF-4FA5-86AA-3B2EE47D7FD2}" type="pres">
      <dgm:prSet presAssocID="{C6D1FB70-9FD6-405C-BC43-B86D09768623}" presName="desTx" presStyleLbl="alignAccFollowNode1" presStyleIdx="0" presStyleCnt="3">
        <dgm:presLayoutVars>
          <dgm:bulletEnabled val="1"/>
        </dgm:presLayoutVars>
      </dgm:prSet>
      <dgm:spPr/>
      <dgm:t>
        <a:bodyPr/>
        <a:lstStyle/>
        <a:p>
          <a:endParaRPr lang="tr-TR"/>
        </a:p>
      </dgm:t>
    </dgm:pt>
    <dgm:pt modelId="{05DC6191-D3B9-4B85-B827-7AEB20E19BFA}" type="pres">
      <dgm:prSet presAssocID="{8D1C42A8-D032-4E5A-A0A1-7EFBDBC4ECE1}" presName="space" presStyleCnt="0"/>
      <dgm:spPr/>
    </dgm:pt>
    <dgm:pt modelId="{B67B52D6-DEE5-4F28-B9F3-560107E62C90}" type="pres">
      <dgm:prSet presAssocID="{41048C67-6C25-42DA-89BA-5777B80A7B30}" presName="composite" presStyleCnt="0"/>
      <dgm:spPr/>
    </dgm:pt>
    <dgm:pt modelId="{89DE1FBB-DDB7-4EB3-95DA-2C707D1442DD}" type="pres">
      <dgm:prSet presAssocID="{41048C67-6C25-42DA-89BA-5777B80A7B30}" presName="parTx" presStyleLbl="alignNode1" presStyleIdx="1" presStyleCnt="3">
        <dgm:presLayoutVars>
          <dgm:chMax val="0"/>
          <dgm:chPref val="0"/>
          <dgm:bulletEnabled val="1"/>
        </dgm:presLayoutVars>
      </dgm:prSet>
      <dgm:spPr/>
      <dgm:t>
        <a:bodyPr/>
        <a:lstStyle/>
        <a:p>
          <a:endParaRPr lang="tr-TR"/>
        </a:p>
      </dgm:t>
    </dgm:pt>
    <dgm:pt modelId="{57C738BD-825E-4A23-9EAA-BB7093CBD3CE}" type="pres">
      <dgm:prSet presAssocID="{41048C67-6C25-42DA-89BA-5777B80A7B30}" presName="desTx" presStyleLbl="alignAccFollowNode1" presStyleIdx="1" presStyleCnt="3">
        <dgm:presLayoutVars>
          <dgm:bulletEnabled val="1"/>
        </dgm:presLayoutVars>
      </dgm:prSet>
      <dgm:spPr/>
      <dgm:t>
        <a:bodyPr/>
        <a:lstStyle/>
        <a:p>
          <a:endParaRPr lang="tr-TR"/>
        </a:p>
      </dgm:t>
    </dgm:pt>
    <dgm:pt modelId="{D0BB1D6E-F04B-4000-AF24-03F91BF3AD76}" type="pres">
      <dgm:prSet presAssocID="{19432549-D5FE-43D8-B213-F3D7D6F78A2A}" presName="space" presStyleCnt="0"/>
      <dgm:spPr/>
    </dgm:pt>
    <dgm:pt modelId="{C975D1FA-D249-48F4-B4FC-C05853D67A56}" type="pres">
      <dgm:prSet presAssocID="{F33D1BED-CE0B-477D-96E5-4BB05E7AC8C2}" presName="composite" presStyleCnt="0"/>
      <dgm:spPr/>
    </dgm:pt>
    <dgm:pt modelId="{1DAAC36D-88C2-4EC6-8F01-EBC16928EAB2}" type="pres">
      <dgm:prSet presAssocID="{F33D1BED-CE0B-477D-96E5-4BB05E7AC8C2}" presName="parTx" presStyleLbl="alignNode1" presStyleIdx="2" presStyleCnt="3">
        <dgm:presLayoutVars>
          <dgm:chMax val="0"/>
          <dgm:chPref val="0"/>
          <dgm:bulletEnabled val="1"/>
        </dgm:presLayoutVars>
      </dgm:prSet>
      <dgm:spPr/>
      <dgm:t>
        <a:bodyPr/>
        <a:lstStyle/>
        <a:p>
          <a:endParaRPr lang="tr-TR"/>
        </a:p>
      </dgm:t>
    </dgm:pt>
    <dgm:pt modelId="{72A49A31-D629-4608-A857-609E92D980CC}" type="pres">
      <dgm:prSet presAssocID="{F33D1BED-CE0B-477D-96E5-4BB05E7AC8C2}" presName="desTx" presStyleLbl="alignAccFollowNode1" presStyleIdx="2" presStyleCnt="3">
        <dgm:presLayoutVars>
          <dgm:bulletEnabled val="1"/>
        </dgm:presLayoutVars>
      </dgm:prSet>
      <dgm:spPr/>
      <dgm:t>
        <a:bodyPr/>
        <a:lstStyle/>
        <a:p>
          <a:endParaRPr lang="tr-TR"/>
        </a:p>
      </dgm:t>
    </dgm:pt>
  </dgm:ptLst>
  <dgm:cxnLst>
    <dgm:cxn modelId="{4B06C039-F9C3-42A5-A490-C1DB18E2B370}" type="presOf" srcId="{C6D1FB70-9FD6-405C-BC43-B86D09768623}" destId="{CE0CCD98-BFEB-4671-AC18-912839514CC5}" srcOrd="0" destOrd="0" presId="urn:microsoft.com/office/officeart/2005/8/layout/hList1"/>
    <dgm:cxn modelId="{75EF14C7-0425-472C-BBC4-75F9D1E2F0BB}" type="presOf" srcId="{6B68D11B-6A12-4A3F-9C7A-D9624C319898}" destId="{C7295CA7-403F-4591-925C-1E064E23CE4F}" srcOrd="0" destOrd="0" presId="urn:microsoft.com/office/officeart/2005/8/layout/hList1"/>
    <dgm:cxn modelId="{AF318261-616C-4957-9BAA-6F0ADBA7B42E}" type="presOf" srcId="{B80940E6-780F-48D5-86B5-91F0AC453B6B}" destId="{179FAF48-C3CF-4FA5-86AA-3B2EE47D7FD2}" srcOrd="0" destOrd="1" presId="urn:microsoft.com/office/officeart/2005/8/layout/hList1"/>
    <dgm:cxn modelId="{C33A9A0C-EE4E-478E-9529-E59AFF21B680}" type="presOf" srcId="{87D0755A-5321-4A73-A744-1964585575E5}" destId="{57C738BD-825E-4A23-9EAA-BB7093CBD3CE}" srcOrd="0" destOrd="0" presId="urn:microsoft.com/office/officeart/2005/8/layout/hList1"/>
    <dgm:cxn modelId="{534649F0-FBFB-4209-8F44-00256F8F39E3}" type="presOf" srcId="{2AE969BC-311C-4AE3-98AB-C98C1A0812F0}" destId="{179FAF48-C3CF-4FA5-86AA-3B2EE47D7FD2}" srcOrd="0" destOrd="0" presId="urn:microsoft.com/office/officeart/2005/8/layout/hList1"/>
    <dgm:cxn modelId="{1BAA918A-AED4-48DD-9F18-24DB5D50C791}" type="presOf" srcId="{41048C67-6C25-42DA-89BA-5777B80A7B30}" destId="{89DE1FBB-DDB7-4EB3-95DA-2C707D1442DD}" srcOrd="0" destOrd="0" presId="urn:microsoft.com/office/officeart/2005/8/layout/hList1"/>
    <dgm:cxn modelId="{470D433D-A880-4425-804E-7E05F89AF9F2}" srcId="{6B68D11B-6A12-4A3F-9C7A-D9624C319898}" destId="{41048C67-6C25-42DA-89BA-5777B80A7B30}" srcOrd="1" destOrd="0" parTransId="{7D5094CE-E6C9-402E-9997-9FD7E3A3AAF8}" sibTransId="{19432549-D5FE-43D8-B213-F3D7D6F78A2A}"/>
    <dgm:cxn modelId="{876A4752-8773-4846-801D-F4CB8A2B30B1}" type="presOf" srcId="{7962DA77-BEE5-4C25-BB0B-D219DDFC1995}" destId="{72A49A31-D629-4608-A857-609E92D980CC}" srcOrd="0" destOrd="0" presId="urn:microsoft.com/office/officeart/2005/8/layout/hList1"/>
    <dgm:cxn modelId="{7C70B1B6-512B-44F8-99A1-8BE0CD51842F}" srcId="{C6D1FB70-9FD6-405C-BC43-B86D09768623}" destId="{2AE969BC-311C-4AE3-98AB-C98C1A0812F0}" srcOrd="0" destOrd="0" parTransId="{CAC9E4D6-8B9B-41F1-B55C-9C4023A992E4}" sibTransId="{D2FE9FB8-9DB7-42E1-B1B3-2C6FCA706FCE}"/>
    <dgm:cxn modelId="{62E65D72-A58A-4D65-B57E-FAC32BA5BF37}" srcId="{F33D1BED-CE0B-477D-96E5-4BB05E7AC8C2}" destId="{7962DA77-BEE5-4C25-BB0B-D219DDFC1995}" srcOrd="0" destOrd="0" parTransId="{3B2BFF55-DB83-4AE9-B861-9D58571BAEA8}" sibTransId="{293DA64F-6D63-4B0D-8752-9F442907CF26}"/>
    <dgm:cxn modelId="{AD162364-7EEE-48B4-A7C7-9C308B2FD769}" srcId="{41048C67-6C25-42DA-89BA-5777B80A7B30}" destId="{87D0755A-5321-4A73-A744-1964585575E5}" srcOrd="0" destOrd="0" parTransId="{68BB7D78-4969-4CC9-BAF1-CA3BA84B2D2F}" sibTransId="{5CEBD9B1-02C2-42C6-9E4E-9EA0754EBADF}"/>
    <dgm:cxn modelId="{9007AD78-B74B-42C4-AB4E-05D93DF6153A}" srcId="{6B68D11B-6A12-4A3F-9C7A-D9624C319898}" destId="{C6D1FB70-9FD6-405C-BC43-B86D09768623}" srcOrd="0" destOrd="0" parTransId="{0781C777-849F-47D8-A72C-A9D18DB8CAD0}" sibTransId="{8D1C42A8-D032-4E5A-A0A1-7EFBDBC4ECE1}"/>
    <dgm:cxn modelId="{C3AD666F-4D33-4E26-8E2F-BF3E7E660874}" type="presOf" srcId="{F33D1BED-CE0B-477D-96E5-4BB05E7AC8C2}" destId="{1DAAC36D-88C2-4EC6-8F01-EBC16928EAB2}" srcOrd="0" destOrd="0" presId="urn:microsoft.com/office/officeart/2005/8/layout/hList1"/>
    <dgm:cxn modelId="{7A343F98-93B9-4429-AFEC-80D47540FE9E}" srcId="{6B68D11B-6A12-4A3F-9C7A-D9624C319898}" destId="{F33D1BED-CE0B-477D-96E5-4BB05E7AC8C2}" srcOrd="2" destOrd="0" parTransId="{5289D633-58CA-4664-9172-68ADAED09BA5}" sibTransId="{D2C98D59-A59F-419D-935E-5B14C21A65DA}"/>
    <dgm:cxn modelId="{EBC55836-B15F-495A-A5F4-C51043D40137}" srcId="{C6D1FB70-9FD6-405C-BC43-B86D09768623}" destId="{B80940E6-780F-48D5-86B5-91F0AC453B6B}" srcOrd="1" destOrd="0" parTransId="{0DF7C9C0-04F9-478B-9015-28DA124EB1FA}" sibTransId="{D72E1C7B-A879-48EB-8551-F876B23F73CC}"/>
    <dgm:cxn modelId="{7B6A7231-2B0C-4317-8ECC-930C3DC9D37A}" type="presOf" srcId="{9939C1E5-A190-49D3-84C2-DA67811B883D}" destId="{57C738BD-825E-4A23-9EAA-BB7093CBD3CE}" srcOrd="0" destOrd="1" presId="urn:microsoft.com/office/officeart/2005/8/layout/hList1"/>
    <dgm:cxn modelId="{9F0B6863-5502-4B58-8C06-39FDE5834A9C}" srcId="{41048C67-6C25-42DA-89BA-5777B80A7B30}" destId="{9939C1E5-A190-49D3-84C2-DA67811B883D}" srcOrd="1" destOrd="0" parTransId="{0FA2425C-A527-43F1-AC25-4D1B240A6CF1}" sibTransId="{7F79ADD3-5D91-4B41-BEFD-AF048525B7DA}"/>
    <dgm:cxn modelId="{DC1BA7A9-CD29-4DC8-8A92-74BCF4670941}" type="presParOf" srcId="{C7295CA7-403F-4591-925C-1E064E23CE4F}" destId="{C8EF2CA4-EFA0-4183-9833-0320B78705C7}" srcOrd="0" destOrd="0" presId="urn:microsoft.com/office/officeart/2005/8/layout/hList1"/>
    <dgm:cxn modelId="{01CD69A1-692A-4946-963A-AD04A99FA9AE}" type="presParOf" srcId="{C8EF2CA4-EFA0-4183-9833-0320B78705C7}" destId="{CE0CCD98-BFEB-4671-AC18-912839514CC5}" srcOrd="0" destOrd="0" presId="urn:microsoft.com/office/officeart/2005/8/layout/hList1"/>
    <dgm:cxn modelId="{A2790BBC-EB2D-4EAC-9316-7E2A0AD6B653}" type="presParOf" srcId="{C8EF2CA4-EFA0-4183-9833-0320B78705C7}" destId="{179FAF48-C3CF-4FA5-86AA-3B2EE47D7FD2}" srcOrd="1" destOrd="0" presId="urn:microsoft.com/office/officeart/2005/8/layout/hList1"/>
    <dgm:cxn modelId="{FBBFDFF8-DBF6-46B3-987D-9F71C24B8D61}" type="presParOf" srcId="{C7295CA7-403F-4591-925C-1E064E23CE4F}" destId="{05DC6191-D3B9-4B85-B827-7AEB20E19BFA}" srcOrd="1" destOrd="0" presId="urn:microsoft.com/office/officeart/2005/8/layout/hList1"/>
    <dgm:cxn modelId="{9B7150B8-55F1-4C7C-9FEE-E7E0C0F85262}" type="presParOf" srcId="{C7295CA7-403F-4591-925C-1E064E23CE4F}" destId="{B67B52D6-DEE5-4F28-B9F3-560107E62C90}" srcOrd="2" destOrd="0" presId="urn:microsoft.com/office/officeart/2005/8/layout/hList1"/>
    <dgm:cxn modelId="{96B54915-F814-477C-BB15-517E89B37072}" type="presParOf" srcId="{B67B52D6-DEE5-4F28-B9F3-560107E62C90}" destId="{89DE1FBB-DDB7-4EB3-95DA-2C707D1442DD}" srcOrd="0" destOrd="0" presId="urn:microsoft.com/office/officeart/2005/8/layout/hList1"/>
    <dgm:cxn modelId="{1B41DFDA-A939-4CC5-810A-D857A799FF25}" type="presParOf" srcId="{B67B52D6-DEE5-4F28-B9F3-560107E62C90}" destId="{57C738BD-825E-4A23-9EAA-BB7093CBD3CE}" srcOrd="1" destOrd="0" presId="urn:microsoft.com/office/officeart/2005/8/layout/hList1"/>
    <dgm:cxn modelId="{5612504C-D69E-4D43-BB22-CA7D456546A8}" type="presParOf" srcId="{C7295CA7-403F-4591-925C-1E064E23CE4F}" destId="{D0BB1D6E-F04B-4000-AF24-03F91BF3AD76}" srcOrd="3" destOrd="0" presId="urn:microsoft.com/office/officeart/2005/8/layout/hList1"/>
    <dgm:cxn modelId="{EF5AC4F5-8F4D-4219-AFF1-9799C3A728BE}" type="presParOf" srcId="{C7295CA7-403F-4591-925C-1E064E23CE4F}" destId="{C975D1FA-D249-48F4-B4FC-C05853D67A56}" srcOrd="4" destOrd="0" presId="urn:microsoft.com/office/officeart/2005/8/layout/hList1"/>
    <dgm:cxn modelId="{5C251DAB-C2FE-46F4-BD0F-46C4E7C900AF}" type="presParOf" srcId="{C975D1FA-D249-48F4-B4FC-C05853D67A56}" destId="{1DAAC36D-88C2-4EC6-8F01-EBC16928EAB2}" srcOrd="0" destOrd="0" presId="urn:microsoft.com/office/officeart/2005/8/layout/hList1"/>
    <dgm:cxn modelId="{823A272B-9EDF-4405-9E81-32B533432DC8}" type="presParOf" srcId="{C975D1FA-D249-48F4-B4FC-C05853D67A56}" destId="{72A49A31-D629-4608-A857-609E92D980C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1146EEF-AE86-461A-99E4-F756D697D64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81DD0C98-022D-4620-B2FA-080F512B56E5}">
      <dgm:prSet phldrT="[Metin]" custT="1"/>
      <dgm:spPr/>
      <dgm:t>
        <a:bodyPr/>
        <a:lstStyle/>
        <a:p>
          <a:r>
            <a:rPr lang="tr-TR" sz="3600" dirty="0" smtClean="0"/>
            <a:t>TEOREM-7</a:t>
          </a:r>
          <a:endParaRPr lang="tr-TR" sz="3600" dirty="0"/>
        </a:p>
      </dgm:t>
    </dgm:pt>
    <dgm:pt modelId="{415005D7-E4B4-41A9-8AB9-C50E9CB03303}" type="parTrans" cxnId="{2DCC7BB4-489C-4B38-B343-8A1D8CE1CAE0}">
      <dgm:prSet/>
      <dgm:spPr/>
      <dgm:t>
        <a:bodyPr/>
        <a:lstStyle/>
        <a:p>
          <a:endParaRPr lang="tr-TR"/>
        </a:p>
      </dgm:t>
    </dgm:pt>
    <dgm:pt modelId="{9E9F8A21-02A4-4B96-A81F-6748D653F173}" type="sibTrans" cxnId="{2DCC7BB4-489C-4B38-B343-8A1D8CE1CAE0}">
      <dgm:prSet/>
      <dgm:spPr/>
      <dgm:t>
        <a:bodyPr/>
        <a:lstStyle/>
        <a:p>
          <a:endParaRPr lang="tr-TR"/>
        </a:p>
      </dgm:t>
    </dgm:pt>
    <dgm:pt modelId="{BB17DA03-E504-42D3-BD11-54824BDFC190}">
      <dgm:prSet phldrT="[Metin]" custT="1"/>
      <dgm:spPr/>
      <dgm:t>
        <a:bodyPr/>
        <a:lstStyle/>
        <a:p>
          <a:pPr algn="just"/>
          <a:r>
            <a:rPr lang="tr-TR" sz="2400" b="0" i="0" u="none" dirty="0" err="1" smtClean="0"/>
            <a:t>Dijkstra</a:t>
          </a:r>
          <a:r>
            <a:rPr lang="tr-TR" sz="2400" b="0" i="0" u="none" dirty="0" smtClean="0"/>
            <a:t> algoritması, bağlantılı, basit, yönsüz ağırlıklı bir çizgede </a:t>
          </a:r>
          <a:r>
            <a:rPr lang="tr-TR" sz="2400" b="1" i="0" u="none" dirty="0" smtClean="0"/>
            <a:t>iki köşe arasındaki en kısa yolun uzunluğunu bulur.</a:t>
          </a:r>
          <a:endParaRPr lang="tr-TR" sz="2400" b="1" dirty="0"/>
        </a:p>
      </dgm:t>
    </dgm:pt>
    <dgm:pt modelId="{3929948A-BEF3-4E84-A5ED-002B54BFB41B}" type="parTrans" cxnId="{32830410-F390-45FF-B54D-3DCD8ADBEA92}">
      <dgm:prSet/>
      <dgm:spPr/>
      <dgm:t>
        <a:bodyPr/>
        <a:lstStyle/>
        <a:p>
          <a:endParaRPr lang="tr-TR"/>
        </a:p>
      </dgm:t>
    </dgm:pt>
    <dgm:pt modelId="{F526EFD9-51F5-4C26-8749-C9D5EEA98B23}" type="sibTrans" cxnId="{32830410-F390-45FF-B54D-3DCD8ADBEA92}">
      <dgm:prSet/>
      <dgm:spPr/>
      <dgm:t>
        <a:bodyPr/>
        <a:lstStyle/>
        <a:p>
          <a:endParaRPr lang="tr-TR"/>
        </a:p>
      </dgm:t>
    </dgm:pt>
    <dgm:pt modelId="{A35E88A4-DE73-4769-9BAD-19CB17A82AF4}">
      <dgm:prSet phldrT="[Metin]" custT="1"/>
      <dgm:spPr/>
      <dgm:t>
        <a:bodyPr/>
        <a:lstStyle/>
        <a:p>
          <a:pPr algn="ctr"/>
          <a:r>
            <a:rPr lang="tr-TR" sz="3600" dirty="0" smtClean="0"/>
            <a:t>TEOREM-8</a:t>
          </a:r>
          <a:endParaRPr lang="tr-TR" sz="3600" dirty="0"/>
        </a:p>
      </dgm:t>
    </dgm:pt>
    <dgm:pt modelId="{9DC427AE-E1CE-4A95-B7E6-16D17FE03E0F}" type="parTrans" cxnId="{BB23D718-CDBC-4F82-9048-9E9D4C22E526}">
      <dgm:prSet/>
      <dgm:spPr/>
      <dgm:t>
        <a:bodyPr/>
        <a:lstStyle/>
        <a:p>
          <a:endParaRPr lang="tr-TR"/>
        </a:p>
      </dgm:t>
    </dgm:pt>
    <dgm:pt modelId="{CC018DC3-BADE-492D-AA33-5C010362E461}" type="sibTrans" cxnId="{BB23D718-CDBC-4F82-9048-9E9D4C22E526}">
      <dgm:prSet/>
      <dgm:spPr/>
      <dgm:t>
        <a:bodyPr/>
        <a:lstStyle/>
        <a:p>
          <a:endParaRPr lang="tr-TR"/>
        </a:p>
      </dgm:t>
    </dgm:pt>
    <dgm:pt modelId="{5AE57F8A-53B8-4615-B320-D7D73E30A3AF}">
      <dgm:prSet phldrT="[Metin]" custT="1"/>
      <dgm:spPr/>
      <dgm:t>
        <a:bodyPr/>
        <a:lstStyle/>
        <a:p>
          <a:pPr algn="just"/>
          <a:r>
            <a:rPr lang="tr-TR" sz="2400" b="0" i="0" u="none" dirty="0" err="1" smtClean="0"/>
            <a:t>Dijkstra</a:t>
          </a:r>
          <a:r>
            <a:rPr lang="tr-TR" sz="2400" b="0" i="0" u="none" dirty="0" smtClean="0"/>
            <a:t> algoritması, </a:t>
          </a:r>
          <a:r>
            <a:rPr lang="tr-TR" sz="2400" b="0" i="1" u="none" dirty="0" smtClean="0"/>
            <a:t>n</a:t>
          </a:r>
          <a:r>
            <a:rPr lang="tr-TR" sz="2400" b="0" i="0" u="none" dirty="0" smtClean="0"/>
            <a:t> köşeli, bağlantılı, basit, yönsüz ağırlıklı bir çizgede iki köşe arasındaki en kısa yolun uzunluğunu bulmak için </a:t>
          </a:r>
          <a:r>
            <a:rPr lang="tr-TR" sz="2400" b="1" i="1" u="none" dirty="0" smtClean="0"/>
            <a:t>O(n</a:t>
          </a:r>
          <a:r>
            <a:rPr lang="tr-TR" sz="2400" b="1" i="0" u="none" baseline="30000" dirty="0" smtClean="0"/>
            <a:t>2</a:t>
          </a:r>
          <a:r>
            <a:rPr lang="tr-TR" sz="2400" b="1" i="0" u="none" dirty="0" smtClean="0"/>
            <a:t>)</a:t>
          </a:r>
          <a:r>
            <a:rPr lang="tr-TR" sz="2400" b="0" i="0" u="none" dirty="0" smtClean="0"/>
            <a:t> işlemleri (toplamalar ve kıyaslamalar) kullanır.</a:t>
          </a:r>
          <a:endParaRPr lang="tr-TR" sz="2400" dirty="0"/>
        </a:p>
      </dgm:t>
    </dgm:pt>
    <dgm:pt modelId="{D2AA1DFF-8A0D-457F-9346-132D380343BD}" type="parTrans" cxnId="{DC62E394-1897-49F8-816F-D102D0089739}">
      <dgm:prSet/>
      <dgm:spPr/>
      <dgm:t>
        <a:bodyPr/>
        <a:lstStyle/>
        <a:p>
          <a:endParaRPr lang="tr-TR"/>
        </a:p>
      </dgm:t>
    </dgm:pt>
    <dgm:pt modelId="{0EC16242-B3AF-4AB7-8C8D-ECDD85D1DD00}" type="sibTrans" cxnId="{DC62E394-1897-49F8-816F-D102D0089739}">
      <dgm:prSet/>
      <dgm:spPr/>
      <dgm:t>
        <a:bodyPr/>
        <a:lstStyle/>
        <a:p>
          <a:endParaRPr lang="tr-TR"/>
        </a:p>
      </dgm:t>
    </dgm:pt>
    <dgm:pt modelId="{E2DF7C44-E620-4F1C-81A2-7B67BC65998A}" type="pres">
      <dgm:prSet presAssocID="{D1146EEF-AE86-461A-99E4-F756D697D64B}" presName="Name0" presStyleCnt="0">
        <dgm:presLayoutVars>
          <dgm:dir/>
          <dgm:animLvl val="lvl"/>
          <dgm:resizeHandles/>
        </dgm:presLayoutVars>
      </dgm:prSet>
      <dgm:spPr/>
      <dgm:t>
        <a:bodyPr/>
        <a:lstStyle/>
        <a:p>
          <a:endParaRPr lang="tr-TR"/>
        </a:p>
      </dgm:t>
    </dgm:pt>
    <dgm:pt modelId="{83D54927-B662-4E63-AD27-CE72F0E52204}" type="pres">
      <dgm:prSet presAssocID="{81DD0C98-022D-4620-B2FA-080F512B56E5}" presName="linNode" presStyleCnt="0"/>
      <dgm:spPr/>
    </dgm:pt>
    <dgm:pt modelId="{3D72F4A0-018B-4E72-B1DA-D6489481921E}" type="pres">
      <dgm:prSet presAssocID="{81DD0C98-022D-4620-B2FA-080F512B56E5}" presName="parentShp" presStyleLbl="node1" presStyleIdx="0" presStyleCnt="2">
        <dgm:presLayoutVars>
          <dgm:bulletEnabled val="1"/>
        </dgm:presLayoutVars>
      </dgm:prSet>
      <dgm:spPr/>
      <dgm:t>
        <a:bodyPr/>
        <a:lstStyle/>
        <a:p>
          <a:endParaRPr lang="tr-TR"/>
        </a:p>
      </dgm:t>
    </dgm:pt>
    <dgm:pt modelId="{A49B5CA4-243A-408A-8C09-7A3E9CB3220E}" type="pres">
      <dgm:prSet presAssocID="{81DD0C98-022D-4620-B2FA-080F512B56E5}" presName="childShp" presStyleLbl="bgAccFollowNode1" presStyleIdx="0" presStyleCnt="2">
        <dgm:presLayoutVars>
          <dgm:bulletEnabled val="1"/>
        </dgm:presLayoutVars>
      </dgm:prSet>
      <dgm:spPr/>
      <dgm:t>
        <a:bodyPr/>
        <a:lstStyle/>
        <a:p>
          <a:endParaRPr lang="tr-TR"/>
        </a:p>
      </dgm:t>
    </dgm:pt>
    <dgm:pt modelId="{D9B1F2AA-AA29-421D-9173-F4BF4185AD2B}" type="pres">
      <dgm:prSet presAssocID="{9E9F8A21-02A4-4B96-A81F-6748D653F173}" presName="spacing" presStyleCnt="0"/>
      <dgm:spPr/>
    </dgm:pt>
    <dgm:pt modelId="{A438A427-B7D6-4B56-8395-9E4C8D5A4A6E}" type="pres">
      <dgm:prSet presAssocID="{A35E88A4-DE73-4769-9BAD-19CB17A82AF4}" presName="linNode" presStyleCnt="0"/>
      <dgm:spPr/>
    </dgm:pt>
    <dgm:pt modelId="{C1BA7349-3904-4C93-ADBB-29160EAEB0F0}" type="pres">
      <dgm:prSet presAssocID="{A35E88A4-DE73-4769-9BAD-19CB17A82AF4}" presName="parentShp" presStyleLbl="node1" presStyleIdx="1" presStyleCnt="2">
        <dgm:presLayoutVars>
          <dgm:bulletEnabled val="1"/>
        </dgm:presLayoutVars>
      </dgm:prSet>
      <dgm:spPr/>
      <dgm:t>
        <a:bodyPr/>
        <a:lstStyle/>
        <a:p>
          <a:endParaRPr lang="tr-TR"/>
        </a:p>
      </dgm:t>
    </dgm:pt>
    <dgm:pt modelId="{10FB2B4F-73A2-4021-A5A6-5D9C94D564D2}" type="pres">
      <dgm:prSet presAssocID="{A35E88A4-DE73-4769-9BAD-19CB17A82AF4}" presName="childShp" presStyleLbl="bgAccFollowNode1" presStyleIdx="1" presStyleCnt="2">
        <dgm:presLayoutVars>
          <dgm:bulletEnabled val="1"/>
        </dgm:presLayoutVars>
      </dgm:prSet>
      <dgm:spPr/>
      <dgm:t>
        <a:bodyPr/>
        <a:lstStyle/>
        <a:p>
          <a:endParaRPr lang="tr-TR"/>
        </a:p>
      </dgm:t>
    </dgm:pt>
  </dgm:ptLst>
  <dgm:cxnLst>
    <dgm:cxn modelId="{3C8F36FE-7C9B-4F3C-9CA9-2252B1B53FAE}" type="presOf" srcId="{D1146EEF-AE86-461A-99E4-F756D697D64B}" destId="{E2DF7C44-E620-4F1C-81A2-7B67BC65998A}" srcOrd="0" destOrd="0" presId="urn:microsoft.com/office/officeart/2005/8/layout/vList6"/>
    <dgm:cxn modelId="{DC62E394-1897-49F8-816F-D102D0089739}" srcId="{A35E88A4-DE73-4769-9BAD-19CB17A82AF4}" destId="{5AE57F8A-53B8-4615-B320-D7D73E30A3AF}" srcOrd="0" destOrd="0" parTransId="{D2AA1DFF-8A0D-457F-9346-132D380343BD}" sibTransId="{0EC16242-B3AF-4AB7-8C8D-ECDD85D1DD00}"/>
    <dgm:cxn modelId="{32830410-F390-45FF-B54D-3DCD8ADBEA92}" srcId="{81DD0C98-022D-4620-B2FA-080F512B56E5}" destId="{BB17DA03-E504-42D3-BD11-54824BDFC190}" srcOrd="0" destOrd="0" parTransId="{3929948A-BEF3-4E84-A5ED-002B54BFB41B}" sibTransId="{F526EFD9-51F5-4C26-8749-C9D5EEA98B23}"/>
    <dgm:cxn modelId="{2C0457A6-9793-4C75-A1B0-7306513EE27B}" type="presOf" srcId="{81DD0C98-022D-4620-B2FA-080F512B56E5}" destId="{3D72F4A0-018B-4E72-B1DA-D6489481921E}" srcOrd="0" destOrd="0" presId="urn:microsoft.com/office/officeart/2005/8/layout/vList6"/>
    <dgm:cxn modelId="{E611ADED-9963-461D-B76A-7C7A5C8BEEDB}" type="presOf" srcId="{5AE57F8A-53B8-4615-B320-D7D73E30A3AF}" destId="{10FB2B4F-73A2-4021-A5A6-5D9C94D564D2}" srcOrd="0" destOrd="0" presId="urn:microsoft.com/office/officeart/2005/8/layout/vList6"/>
    <dgm:cxn modelId="{73260A61-7A19-4E43-B28C-991CEFB6B8D3}" type="presOf" srcId="{A35E88A4-DE73-4769-9BAD-19CB17A82AF4}" destId="{C1BA7349-3904-4C93-ADBB-29160EAEB0F0}" srcOrd="0" destOrd="0" presId="urn:microsoft.com/office/officeart/2005/8/layout/vList6"/>
    <dgm:cxn modelId="{6B1BA540-C9F2-41B5-9815-565C26D29983}" type="presOf" srcId="{BB17DA03-E504-42D3-BD11-54824BDFC190}" destId="{A49B5CA4-243A-408A-8C09-7A3E9CB3220E}" srcOrd="0" destOrd="0" presId="urn:microsoft.com/office/officeart/2005/8/layout/vList6"/>
    <dgm:cxn modelId="{BB23D718-CDBC-4F82-9048-9E9D4C22E526}" srcId="{D1146EEF-AE86-461A-99E4-F756D697D64B}" destId="{A35E88A4-DE73-4769-9BAD-19CB17A82AF4}" srcOrd="1" destOrd="0" parTransId="{9DC427AE-E1CE-4A95-B7E6-16D17FE03E0F}" sibTransId="{CC018DC3-BADE-492D-AA33-5C010362E461}"/>
    <dgm:cxn modelId="{2DCC7BB4-489C-4B38-B343-8A1D8CE1CAE0}" srcId="{D1146EEF-AE86-461A-99E4-F756D697D64B}" destId="{81DD0C98-022D-4620-B2FA-080F512B56E5}" srcOrd="0" destOrd="0" parTransId="{415005D7-E4B4-41A9-8AB9-C50E9CB03303}" sibTransId="{9E9F8A21-02A4-4B96-A81F-6748D653F173}"/>
    <dgm:cxn modelId="{E4FD0328-B098-4DB1-9FF5-00435B2451C9}" type="presParOf" srcId="{E2DF7C44-E620-4F1C-81A2-7B67BC65998A}" destId="{83D54927-B662-4E63-AD27-CE72F0E52204}" srcOrd="0" destOrd="0" presId="urn:microsoft.com/office/officeart/2005/8/layout/vList6"/>
    <dgm:cxn modelId="{5EE0EBA4-A4E5-412E-BB6B-D0738C0F93C8}" type="presParOf" srcId="{83D54927-B662-4E63-AD27-CE72F0E52204}" destId="{3D72F4A0-018B-4E72-B1DA-D6489481921E}" srcOrd="0" destOrd="0" presId="urn:microsoft.com/office/officeart/2005/8/layout/vList6"/>
    <dgm:cxn modelId="{E7E5EC64-6C73-429F-9FC2-A60C14CACE2F}" type="presParOf" srcId="{83D54927-B662-4E63-AD27-CE72F0E52204}" destId="{A49B5CA4-243A-408A-8C09-7A3E9CB3220E}" srcOrd="1" destOrd="0" presId="urn:microsoft.com/office/officeart/2005/8/layout/vList6"/>
    <dgm:cxn modelId="{CA00CBA5-D44B-4D11-9602-3E748EF6BFEC}" type="presParOf" srcId="{E2DF7C44-E620-4F1C-81A2-7B67BC65998A}" destId="{D9B1F2AA-AA29-421D-9173-F4BF4185AD2B}" srcOrd="1" destOrd="0" presId="urn:microsoft.com/office/officeart/2005/8/layout/vList6"/>
    <dgm:cxn modelId="{8FA815E4-5821-4CC9-9CC4-DADB5689B7C1}" type="presParOf" srcId="{E2DF7C44-E620-4F1C-81A2-7B67BC65998A}" destId="{A438A427-B7D6-4B56-8395-9E4C8D5A4A6E}" srcOrd="2" destOrd="0" presId="urn:microsoft.com/office/officeart/2005/8/layout/vList6"/>
    <dgm:cxn modelId="{F4EAB921-F3CB-4320-AB63-FB3BD2DFD587}" type="presParOf" srcId="{A438A427-B7D6-4B56-8395-9E4C8D5A4A6E}" destId="{C1BA7349-3904-4C93-ADBB-29160EAEB0F0}" srcOrd="0" destOrd="0" presId="urn:microsoft.com/office/officeart/2005/8/layout/vList6"/>
    <dgm:cxn modelId="{A32F3769-92C4-4CC1-B030-546AF30F4A4A}" type="presParOf" srcId="{A438A427-B7D6-4B56-8395-9E4C8D5A4A6E}" destId="{10FB2B4F-73A2-4021-A5A6-5D9C94D564D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00BCAFA-068A-4083-B100-C80BF09C32A2}"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EB5A0F3A-1878-405F-B38D-759B2A143C78}">
      <dgm:prSet phldrT="[Metin]" custT="1"/>
      <dgm:spPr/>
      <dgm:t>
        <a:bodyPr/>
        <a:lstStyle/>
        <a:p>
          <a:r>
            <a:rPr lang="tr-TR" sz="4800" dirty="0" smtClean="0"/>
            <a:t>Tanım-19</a:t>
          </a:r>
          <a:endParaRPr lang="tr-TR" sz="4800" dirty="0"/>
        </a:p>
      </dgm:t>
    </dgm:pt>
    <dgm:pt modelId="{5ACB6B19-703E-475F-823A-B0A6B64FE7A4}" type="parTrans" cxnId="{FCCE70D3-E97F-4F52-B109-80E5AC1BBF37}">
      <dgm:prSet/>
      <dgm:spPr/>
      <dgm:t>
        <a:bodyPr/>
        <a:lstStyle/>
        <a:p>
          <a:endParaRPr lang="tr-TR"/>
        </a:p>
      </dgm:t>
    </dgm:pt>
    <dgm:pt modelId="{854645C0-3BA9-4C10-AA24-1892F7AB39FC}" type="sibTrans" cxnId="{FCCE70D3-E97F-4F52-B109-80E5AC1BBF37}">
      <dgm:prSet/>
      <dgm:spPr/>
      <dgm:t>
        <a:bodyPr/>
        <a:lstStyle/>
        <a:p>
          <a:endParaRPr lang="tr-TR"/>
        </a:p>
      </dgm:t>
    </dgm:pt>
    <dgm:pt modelId="{C8CB9891-57B0-4F3F-BB59-DEA27F34F739}">
      <dgm:prSet phldrT="[Metin]" custT="1"/>
      <dgm:spPr/>
      <dgm:t>
        <a:bodyPr/>
        <a:lstStyle/>
        <a:p>
          <a:pPr algn="just"/>
          <a:r>
            <a:rPr lang="tr-TR" sz="2000" b="0" i="0" u="none" dirty="0" err="1" smtClean="0"/>
            <a:t>Kenarlan</a:t>
          </a:r>
          <a:r>
            <a:rPr lang="tr-TR" sz="2000" b="0" i="0" u="none" dirty="0" smtClean="0"/>
            <a:t> kesişmeksizin düzlemde çizilebilen çizgeye </a:t>
          </a:r>
          <a:r>
            <a:rPr lang="tr-TR" sz="2000" b="1" i="0" u="none" dirty="0" smtClean="0"/>
            <a:t>düzlemsel çizge </a:t>
          </a:r>
          <a:r>
            <a:rPr lang="tr-TR" sz="2000" b="0" i="0" u="none" dirty="0" smtClean="0"/>
            <a:t>adı verilir (burada ke-</a:t>
          </a:r>
          <a:br>
            <a:rPr lang="tr-TR" sz="2000" b="0" i="0" u="none" dirty="0" smtClean="0"/>
          </a:br>
          <a:r>
            <a:rPr lang="tr-TR" sz="2000" b="0" i="0" u="none" dirty="0" smtClean="0"/>
            <a:t>narların bir kesişimi, ortak bitim noktaları dışındaki onları temsil eden bir noktada doğrular</a:t>
          </a:r>
          <a:br>
            <a:rPr lang="tr-TR" sz="2000" b="0" i="0" u="none" dirty="0" smtClean="0"/>
          </a:br>
          <a:r>
            <a:rPr lang="tr-TR" sz="2000" b="0" i="0" u="none" dirty="0" smtClean="0"/>
            <a:t>ya da arkların (yayların) arakesitidir). Bu şekildeki çizime de </a:t>
          </a:r>
          <a:r>
            <a:rPr lang="tr-TR" sz="2000" b="1" i="1" u="none" dirty="0" smtClean="0"/>
            <a:t>çizgenin düzlemsel gösterimi</a:t>
          </a:r>
          <a:br>
            <a:rPr lang="tr-TR" sz="2000" b="1" i="1" u="none" dirty="0" smtClean="0"/>
          </a:br>
          <a:r>
            <a:rPr lang="tr-TR" sz="2000" b="0" i="0" u="none" dirty="0" smtClean="0"/>
            <a:t>denir.</a:t>
          </a:r>
          <a:endParaRPr lang="tr-TR" sz="2000" dirty="0"/>
        </a:p>
      </dgm:t>
    </dgm:pt>
    <dgm:pt modelId="{0CA4BBC5-1B93-46EF-BD12-DA43E63CAEF8}" type="parTrans" cxnId="{397B80E5-065C-4D8F-9BE2-F0C407488976}">
      <dgm:prSet/>
      <dgm:spPr/>
      <dgm:t>
        <a:bodyPr/>
        <a:lstStyle/>
        <a:p>
          <a:endParaRPr lang="tr-TR"/>
        </a:p>
      </dgm:t>
    </dgm:pt>
    <dgm:pt modelId="{180BA2BA-46B2-40EF-905F-CD08102E2220}" type="sibTrans" cxnId="{397B80E5-065C-4D8F-9BE2-F0C407488976}">
      <dgm:prSet/>
      <dgm:spPr/>
      <dgm:t>
        <a:bodyPr/>
        <a:lstStyle/>
        <a:p>
          <a:endParaRPr lang="tr-TR"/>
        </a:p>
      </dgm:t>
    </dgm:pt>
    <dgm:pt modelId="{D77FA7E0-9176-4DDE-8F2A-91AF6B5D5AAE}" type="pres">
      <dgm:prSet presAssocID="{A00BCAFA-068A-4083-B100-C80BF09C32A2}" presName="theList" presStyleCnt="0">
        <dgm:presLayoutVars>
          <dgm:dir/>
          <dgm:animLvl val="lvl"/>
          <dgm:resizeHandles val="exact"/>
        </dgm:presLayoutVars>
      </dgm:prSet>
      <dgm:spPr/>
      <dgm:t>
        <a:bodyPr/>
        <a:lstStyle/>
        <a:p>
          <a:endParaRPr lang="tr-TR"/>
        </a:p>
      </dgm:t>
    </dgm:pt>
    <dgm:pt modelId="{56F72B0B-832E-4156-A88B-6889A8C1EF4B}" type="pres">
      <dgm:prSet presAssocID="{EB5A0F3A-1878-405F-B38D-759B2A143C78}" presName="compNode" presStyleCnt="0"/>
      <dgm:spPr/>
    </dgm:pt>
    <dgm:pt modelId="{AD2B6211-5891-40D9-835D-73CB74A5AB3E}" type="pres">
      <dgm:prSet presAssocID="{EB5A0F3A-1878-405F-B38D-759B2A143C78}" presName="noGeometry" presStyleCnt="0"/>
      <dgm:spPr/>
    </dgm:pt>
    <dgm:pt modelId="{AA72DE86-CEF9-4C05-BE52-4723134E546A}" type="pres">
      <dgm:prSet presAssocID="{EB5A0F3A-1878-405F-B38D-759B2A143C78}" presName="childTextVisible" presStyleLbl="bgAccFollowNode1" presStyleIdx="0" presStyleCnt="1">
        <dgm:presLayoutVars>
          <dgm:bulletEnabled val="1"/>
        </dgm:presLayoutVars>
      </dgm:prSet>
      <dgm:spPr/>
      <dgm:t>
        <a:bodyPr/>
        <a:lstStyle/>
        <a:p>
          <a:endParaRPr lang="tr-TR"/>
        </a:p>
      </dgm:t>
    </dgm:pt>
    <dgm:pt modelId="{13B4F5AC-8AA7-441E-A317-2A90D61B0476}" type="pres">
      <dgm:prSet presAssocID="{EB5A0F3A-1878-405F-B38D-759B2A143C78}" presName="childTextHidden" presStyleLbl="bgAccFollowNode1" presStyleIdx="0" presStyleCnt="1"/>
      <dgm:spPr/>
      <dgm:t>
        <a:bodyPr/>
        <a:lstStyle/>
        <a:p>
          <a:endParaRPr lang="tr-TR"/>
        </a:p>
      </dgm:t>
    </dgm:pt>
    <dgm:pt modelId="{0DE3F1BA-35D1-4698-B77E-D2EE7F756DE2}" type="pres">
      <dgm:prSet presAssocID="{EB5A0F3A-1878-405F-B38D-759B2A143C78}" presName="parentText" presStyleLbl="node1" presStyleIdx="0" presStyleCnt="1">
        <dgm:presLayoutVars>
          <dgm:chMax val="1"/>
          <dgm:bulletEnabled val="1"/>
        </dgm:presLayoutVars>
      </dgm:prSet>
      <dgm:spPr/>
      <dgm:t>
        <a:bodyPr/>
        <a:lstStyle/>
        <a:p>
          <a:endParaRPr lang="tr-TR"/>
        </a:p>
      </dgm:t>
    </dgm:pt>
  </dgm:ptLst>
  <dgm:cxnLst>
    <dgm:cxn modelId="{397B80E5-065C-4D8F-9BE2-F0C407488976}" srcId="{EB5A0F3A-1878-405F-B38D-759B2A143C78}" destId="{C8CB9891-57B0-4F3F-BB59-DEA27F34F739}" srcOrd="0" destOrd="0" parTransId="{0CA4BBC5-1B93-46EF-BD12-DA43E63CAEF8}" sibTransId="{180BA2BA-46B2-40EF-905F-CD08102E2220}"/>
    <dgm:cxn modelId="{02897B38-C286-45D3-A1FB-CE7379D5C600}" type="presOf" srcId="{C8CB9891-57B0-4F3F-BB59-DEA27F34F739}" destId="{13B4F5AC-8AA7-441E-A317-2A90D61B0476}" srcOrd="1" destOrd="0" presId="urn:microsoft.com/office/officeart/2005/8/layout/hProcess6"/>
    <dgm:cxn modelId="{FCCE70D3-E97F-4F52-B109-80E5AC1BBF37}" srcId="{A00BCAFA-068A-4083-B100-C80BF09C32A2}" destId="{EB5A0F3A-1878-405F-B38D-759B2A143C78}" srcOrd="0" destOrd="0" parTransId="{5ACB6B19-703E-475F-823A-B0A6B64FE7A4}" sibTransId="{854645C0-3BA9-4C10-AA24-1892F7AB39FC}"/>
    <dgm:cxn modelId="{1D005A8F-9054-4B1F-85E2-0C8F3C5D2BE6}" type="presOf" srcId="{EB5A0F3A-1878-405F-B38D-759B2A143C78}" destId="{0DE3F1BA-35D1-4698-B77E-D2EE7F756DE2}" srcOrd="0" destOrd="0" presId="urn:microsoft.com/office/officeart/2005/8/layout/hProcess6"/>
    <dgm:cxn modelId="{05CBDE32-7ED6-44D5-978C-8C5A18FA1386}" type="presOf" srcId="{A00BCAFA-068A-4083-B100-C80BF09C32A2}" destId="{D77FA7E0-9176-4DDE-8F2A-91AF6B5D5AAE}" srcOrd="0" destOrd="0" presId="urn:microsoft.com/office/officeart/2005/8/layout/hProcess6"/>
    <dgm:cxn modelId="{398F4231-922C-47D8-BD2B-F177E32428A1}" type="presOf" srcId="{C8CB9891-57B0-4F3F-BB59-DEA27F34F739}" destId="{AA72DE86-CEF9-4C05-BE52-4723134E546A}" srcOrd="0" destOrd="0" presId="urn:microsoft.com/office/officeart/2005/8/layout/hProcess6"/>
    <dgm:cxn modelId="{870A027B-6ADA-4ECF-81D6-2BBD4DCDCB4F}" type="presParOf" srcId="{D77FA7E0-9176-4DDE-8F2A-91AF6B5D5AAE}" destId="{56F72B0B-832E-4156-A88B-6889A8C1EF4B}" srcOrd="0" destOrd="0" presId="urn:microsoft.com/office/officeart/2005/8/layout/hProcess6"/>
    <dgm:cxn modelId="{DF3F2043-1783-4294-BE5E-850790C0B385}" type="presParOf" srcId="{56F72B0B-832E-4156-A88B-6889A8C1EF4B}" destId="{AD2B6211-5891-40D9-835D-73CB74A5AB3E}" srcOrd="0" destOrd="0" presId="urn:microsoft.com/office/officeart/2005/8/layout/hProcess6"/>
    <dgm:cxn modelId="{D5802C86-4BA6-43ED-8512-9586E92D7191}" type="presParOf" srcId="{56F72B0B-832E-4156-A88B-6889A8C1EF4B}" destId="{AA72DE86-CEF9-4C05-BE52-4723134E546A}" srcOrd="1" destOrd="0" presId="urn:microsoft.com/office/officeart/2005/8/layout/hProcess6"/>
    <dgm:cxn modelId="{12C0894A-30A2-41FD-B8AF-53ADCF609160}" type="presParOf" srcId="{56F72B0B-832E-4156-A88B-6889A8C1EF4B}" destId="{13B4F5AC-8AA7-441E-A317-2A90D61B0476}" srcOrd="2" destOrd="0" presId="urn:microsoft.com/office/officeart/2005/8/layout/hProcess6"/>
    <dgm:cxn modelId="{E1F0DB2D-440B-49FA-9930-A7B6F88E325A}" type="presParOf" srcId="{56F72B0B-832E-4156-A88B-6889A8C1EF4B}" destId="{0DE3F1BA-35D1-4698-B77E-D2EE7F756DE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1E317F6-E615-4232-BD22-42E98CDED3C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229A5FF6-6709-4F4A-92BE-387CD3A51D8E}">
      <dgm:prSet phldrT="[Metin]" custT="1"/>
      <dgm:spPr/>
      <dgm:t>
        <a:bodyPr/>
        <a:lstStyle/>
        <a:p>
          <a:r>
            <a:rPr lang="tr-TR" sz="3600" dirty="0" smtClean="0"/>
            <a:t>TEOREM-9</a:t>
          </a:r>
          <a:endParaRPr lang="tr-TR" sz="3600" dirty="0"/>
        </a:p>
      </dgm:t>
    </dgm:pt>
    <dgm:pt modelId="{56F9EC84-F5B9-440B-9287-575937C84367}" type="parTrans" cxnId="{73D30188-C113-46EC-AF6B-CBBEC8786C3F}">
      <dgm:prSet/>
      <dgm:spPr/>
      <dgm:t>
        <a:bodyPr/>
        <a:lstStyle/>
        <a:p>
          <a:endParaRPr lang="tr-TR"/>
        </a:p>
      </dgm:t>
    </dgm:pt>
    <dgm:pt modelId="{1C1B7F1D-6195-4389-BD1B-E5496C18BCE3}" type="sibTrans" cxnId="{73D30188-C113-46EC-AF6B-CBBEC8786C3F}">
      <dgm:prSet/>
      <dgm:spPr/>
      <dgm:t>
        <a:bodyPr/>
        <a:lstStyle/>
        <a:p>
          <a:endParaRPr lang="tr-TR"/>
        </a:p>
      </dgm:t>
    </dgm:pt>
    <dgm:pt modelId="{E58B72CB-7CB2-4A2B-A7EB-4B4085AA4EC7}">
      <dgm:prSet phldrT="[Metin]" custT="1"/>
      <dgm:spPr/>
      <dgm:t>
        <a:bodyPr/>
        <a:lstStyle/>
        <a:p>
          <a:pPr algn="just"/>
          <a:r>
            <a:rPr lang="tr-TR" sz="2400" b="0" i="1" u="none" dirty="0" smtClean="0"/>
            <a:t>G, v</a:t>
          </a:r>
          <a:r>
            <a:rPr lang="tr-TR" sz="2400" b="0" i="0" u="none" dirty="0" smtClean="0"/>
            <a:t> köşeye ve </a:t>
          </a:r>
          <a:r>
            <a:rPr lang="tr-TR" sz="2400" b="0" i="1" u="none" dirty="0" smtClean="0"/>
            <a:t>e</a:t>
          </a:r>
          <a:r>
            <a:rPr lang="tr-TR" sz="2400" b="0" i="0" u="none" dirty="0" smtClean="0"/>
            <a:t> kenara sahip, bağlantılı, düzlemsel, basit bir çizge olsun, </a:t>
          </a:r>
          <a:r>
            <a:rPr lang="tr-TR" sz="2400" b="0" i="1" u="none" dirty="0" smtClean="0"/>
            <a:t>r</a:t>
          </a:r>
          <a:r>
            <a:rPr lang="tr-TR" sz="2400" b="0" i="0" u="none" dirty="0" smtClean="0"/>
            <a:t> ise, G’nin bir düzlemsel gösterimindeki bölge sayısı olsun. O halde </a:t>
          </a:r>
          <a:r>
            <a:rPr lang="tr-TR" sz="2400" b="0" i="1" u="none" dirty="0" smtClean="0"/>
            <a:t>r = e - v + 2.</a:t>
          </a:r>
          <a:endParaRPr lang="tr-TR" sz="2400" dirty="0"/>
        </a:p>
      </dgm:t>
    </dgm:pt>
    <dgm:pt modelId="{2329401D-1189-4B97-B3A9-5B096D344790}" type="parTrans" cxnId="{047DE757-7E26-4986-9998-AE0B4A731C7A}">
      <dgm:prSet/>
      <dgm:spPr/>
      <dgm:t>
        <a:bodyPr/>
        <a:lstStyle/>
        <a:p>
          <a:endParaRPr lang="tr-TR"/>
        </a:p>
      </dgm:t>
    </dgm:pt>
    <dgm:pt modelId="{5A6BFB6B-CB6A-46E2-A8DA-B9E0C01F1BCB}" type="sibTrans" cxnId="{047DE757-7E26-4986-9998-AE0B4A731C7A}">
      <dgm:prSet/>
      <dgm:spPr/>
      <dgm:t>
        <a:bodyPr/>
        <a:lstStyle/>
        <a:p>
          <a:endParaRPr lang="tr-TR"/>
        </a:p>
      </dgm:t>
    </dgm:pt>
    <dgm:pt modelId="{F299E613-EFF9-42F4-8B23-88C0A50D9795}" type="pres">
      <dgm:prSet presAssocID="{91E317F6-E615-4232-BD22-42E98CDED3C8}" presName="theList" presStyleCnt="0">
        <dgm:presLayoutVars>
          <dgm:dir/>
          <dgm:animLvl val="lvl"/>
          <dgm:resizeHandles val="exact"/>
        </dgm:presLayoutVars>
      </dgm:prSet>
      <dgm:spPr/>
      <dgm:t>
        <a:bodyPr/>
        <a:lstStyle/>
        <a:p>
          <a:endParaRPr lang="tr-TR"/>
        </a:p>
      </dgm:t>
    </dgm:pt>
    <dgm:pt modelId="{0BA5DBBD-1E60-4C49-AFAC-83D6CAF7E38D}" type="pres">
      <dgm:prSet presAssocID="{229A5FF6-6709-4F4A-92BE-387CD3A51D8E}" presName="compNode" presStyleCnt="0"/>
      <dgm:spPr/>
    </dgm:pt>
    <dgm:pt modelId="{9DDB2FFB-BADB-4EFF-BEB3-997719C9BA69}" type="pres">
      <dgm:prSet presAssocID="{229A5FF6-6709-4F4A-92BE-387CD3A51D8E}" presName="noGeometry" presStyleCnt="0"/>
      <dgm:spPr/>
    </dgm:pt>
    <dgm:pt modelId="{3826F52B-59A7-4ACE-8A5A-52B21FD89CC0}" type="pres">
      <dgm:prSet presAssocID="{229A5FF6-6709-4F4A-92BE-387CD3A51D8E}" presName="childTextVisible" presStyleLbl="bgAccFollowNode1" presStyleIdx="0" presStyleCnt="1">
        <dgm:presLayoutVars>
          <dgm:bulletEnabled val="1"/>
        </dgm:presLayoutVars>
      </dgm:prSet>
      <dgm:spPr/>
      <dgm:t>
        <a:bodyPr/>
        <a:lstStyle/>
        <a:p>
          <a:endParaRPr lang="tr-TR"/>
        </a:p>
      </dgm:t>
    </dgm:pt>
    <dgm:pt modelId="{20681411-4261-424F-9D95-9CBF0DC7C62F}" type="pres">
      <dgm:prSet presAssocID="{229A5FF6-6709-4F4A-92BE-387CD3A51D8E}" presName="childTextHidden" presStyleLbl="bgAccFollowNode1" presStyleIdx="0" presStyleCnt="1"/>
      <dgm:spPr/>
      <dgm:t>
        <a:bodyPr/>
        <a:lstStyle/>
        <a:p>
          <a:endParaRPr lang="tr-TR"/>
        </a:p>
      </dgm:t>
    </dgm:pt>
    <dgm:pt modelId="{C9E29D06-8E67-4268-82FB-2855038F3566}" type="pres">
      <dgm:prSet presAssocID="{229A5FF6-6709-4F4A-92BE-387CD3A51D8E}" presName="parentText" presStyleLbl="node1" presStyleIdx="0" presStyleCnt="1">
        <dgm:presLayoutVars>
          <dgm:chMax val="1"/>
          <dgm:bulletEnabled val="1"/>
        </dgm:presLayoutVars>
      </dgm:prSet>
      <dgm:spPr/>
      <dgm:t>
        <a:bodyPr/>
        <a:lstStyle/>
        <a:p>
          <a:endParaRPr lang="tr-TR"/>
        </a:p>
      </dgm:t>
    </dgm:pt>
  </dgm:ptLst>
  <dgm:cxnLst>
    <dgm:cxn modelId="{2A14A451-5C17-41F3-B4F0-6A434BA63BE1}" type="presOf" srcId="{229A5FF6-6709-4F4A-92BE-387CD3A51D8E}" destId="{C9E29D06-8E67-4268-82FB-2855038F3566}" srcOrd="0" destOrd="0" presId="urn:microsoft.com/office/officeart/2005/8/layout/hProcess6"/>
    <dgm:cxn modelId="{39501127-8666-4DEC-9A09-941CF5B13D52}" type="presOf" srcId="{E58B72CB-7CB2-4A2B-A7EB-4B4085AA4EC7}" destId="{3826F52B-59A7-4ACE-8A5A-52B21FD89CC0}" srcOrd="0" destOrd="0" presId="urn:microsoft.com/office/officeart/2005/8/layout/hProcess6"/>
    <dgm:cxn modelId="{047DE757-7E26-4986-9998-AE0B4A731C7A}" srcId="{229A5FF6-6709-4F4A-92BE-387CD3A51D8E}" destId="{E58B72CB-7CB2-4A2B-A7EB-4B4085AA4EC7}" srcOrd="0" destOrd="0" parTransId="{2329401D-1189-4B97-B3A9-5B096D344790}" sibTransId="{5A6BFB6B-CB6A-46E2-A8DA-B9E0C01F1BCB}"/>
    <dgm:cxn modelId="{73D30188-C113-46EC-AF6B-CBBEC8786C3F}" srcId="{91E317F6-E615-4232-BD22-42E98CDED3C8}" destId="{229A5FF6-6709-4F4A-92BE-387CD3A51D8E}" srcOrd="0" destOrd="0" parTransId="{56F9EC84-F5B9-440B-9287-575937C84367}" sibTransId="{1C1B7F1D-6195-4389-BD1B-E5496C18BCE3}"/>
    <dgm:cxn modelId="{18C5628D-955B-4382-B597-3984D824B6CC}" type="presOf" srcId="{E58B72CB-7CB2-4A2B-A7EB-4B4085AA4EC7}" destId="{20681411-4261-424F-9D95-9CBF0DC7C62F}" srcOrd="1" destOrd="0" presId="urn:microsoft.com/office/officeart/2005/8/layout/hProcess6"/>
    <dgm:cxn modelId="{BC96BD24-574E-4C8D-8D32-2D54255BEBCE}" type="presOf" srcId="{91E317F6-E615-4232-BD22-42E98CDED3C8}" destId="{F299E613-EFF9-42F4-8B23-88C0A50D9795}" srcOrd="0" destOrd="0" presId="urn:microsoft.com/office/officeart/2005/8/layout/hProcess6"/>
    <dgm:cxn modelId="{5A94D9C0-1FC8-4033-8F8B-26F280B03742}" type="presParOf" srcId="{F299E613-EFF9-42F4-8B23-88C0A50D9795}" destId="{0BA5DBBD-1E60-4C49-AFAC-83D6CAF7E38D}" srcOrd="0" destOrd="0" presId="urn:microsoft.com/office/officeart/2005/8/layout/hProcess6"/>
    <dgm:cxn modelId="{9ACBE4C5-CA5F-4BBC-A64C-6BF58616131C}" type="presParOf" srcId="{0BA5DBBD-1E60-4C49-AFAC-83D6CAF7E38D}" destId="{9DDB2FFB-BADB-4EFF-BEB3-997719C9BA69}" srcOrd="0" destOrd="0" presId="urn:microsoft.com/office/officeart/2005/8/layout/hProcess6"/>
    <dgm:cxn modelId="{2BC352DD-1866-472B-A274-032F0D6E7577}" type="presParOf" srcId="{0BA5DBBD-1E60-4C49-AFAC-83D6CAF7E38D}" destId="{3826F52B-59A7-4ACE-8A5A-52B21FD89CC0}" srcOrd="1" destOrd="0" presId="urn:microsoft.com/office/officeart/2005/8/layout/hProcess6"/>
    <dgm:cxn modelId="{78712F65-7ED9-47D0-997F-9F6FD29599BB}" type="presParOf" srcId="{0BA5DBBD-1E60-4C49-AFAC-83D6CAF7E38D}" destId="{20681411-4261-424F-9D95-9CBF0DC7C62F}" srcOrd="2" destOrd="0" presId="urn:microsoft.com/office/officeart/2005/8/layout/hProcess6"/>
    <dgm:cxn modelId="{44C137E0-7FB7-4F4B-87B4-37B9DED9AC18}" type="presParOf" srcId="{0BA5DBBD-1E60-4C49-AFAC-83D6CAF7E38D}" destId="{C9E29D06-8E67-4268-82FB-2855038F3566}"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BB3F989-FF1C-4D49-9FBB-2007D4687D6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A1813544-7213-4D6D-8FD0-CA26DB1811D0}">
      <dgm:prSet phldrT="[Metin]" custT="1"/>
      <dgm:spPr/>
      <dgm:t>
        <a:bodyPr/>
        <a:lstStyle/>
        <a:p>
          <a:r>
            <a:rPr lang="tr-TR" sz="3200" dirty="0" smtClean="0"/>
            <a:t>TEOREM-10</a:t>
          </a:r>
          <a:endParaRPr lang="tr-TR" sz="3200" dirty="0"/>
        </a:p>
      </dgm:t>
    </dgm:pt>
    <dgm:pt modelId="{2A2DCDF9-E68A-49D1-87AA-ED0FFD83D8C2}" type="parTrans" cxnId="{F2A8344F-21D6-43AA-8663-F90756D9DE32}">
      <dgm:prSet/>
      <dgm:spPr/>
      <dgm:t>
        <a:bodyPr/>
        <a:lstStyle/>
        <a:p>
          <a:endParaRPr lang="tr-TR"/>
        </a:p>
      </dgm:t>
    </dgm:pt>
    <dgm:pt modelId="{72730043-8046-46A1-82C9-1CDDE26E82AD}" type="sibTrans" cxnId="{F2A8344F-21D6-43AA-8663-F90756D9DE32}">
      <dgm:prSet/>
      <dgm:spPr/>
      <dgm:t>
        <a:bodyPr/>
        <a:lstStyle/>
        <a:p>
          <a:endParaRPr lang="tr-TR"/>
        </a:p>
      </dgm:t>
    </dgm:pt>
    <mc:AlternateContent xmlns:mc="http://schemas.openxmlformats.org/markup-compatibility/2006" xmlns:a14="http://schemas.microsoft.com/office/drawing/2010/main">
      <mc:Choice Requires="a14">
        <dgm:pt modelId="{73EA4D1C-DFF0-43D3-BA63-96F2B9C676ED}">
          <dgm:prSet phldrT="[Metin]" custT="1"/>
          <dgm:spPr/>
          <dgm:t>
            <a:bodyPr/>
            <a:lstStyle/>
            <a:p>
              <a:pPr algn="just"/>
              <a:r>
                <a:rPr lang="tr-TR" sz="2400" b="0" i="0" u="none" dirty="0" smtClean="0">
                  <a:latin typeface="+mn-lt"/>
                </a:rPr>
                <a:t>Bir çizgenin düzlemsel olmaması için gerek ve yeter koşul bu çizgenin </a:t>
              </a:r>
              <a14:m>
                <m:oMath xmlns:m="http://schemas.openxmlformats.org/officeDocument/2006/math">
                  <m:sSub>
                    <m:sSubPr>
                      <m:ctrlPr>
                        <a:rPr lang="tr-TR" sz="2400" b="0" i="1" u="none" smtClean="0">
                          <a:latin typeface="Cambria Math" panose="02040503050406030204" pitchFamily="18" charset="0"/>
                        </a:rPr>
                      </m:ctrlPr>
                    </m:sSubPr>
                    <m:e>
                      <m:r>
                        <a:rPr lang="tr-TR" sz="2400" b="0" i="1" u="none" smtClean="0">
                          <a:latin typeface="Cambria Math" panose="02040503050406030204" pitchFamily="18" charset="0"/>
                        </a:rPr>
                        <m:t>𝐾</m:t>
                      </m:r>
                    </m:e>
                    <m:sub>
                      <m:r>
                        <a:rPr lang="tr-TR" sz="2400" b="0" i="1" u="none" smtClean="0">
                          <a:latin typeface="Cambria Math" panose="02040503050406030204" pitchFamily="18" charset="0"/>
                        </a:rPr>
                        <m:t>3,3</m:t>
                      </m:r>
                    </m:sub>
                  </m:sSub>
                </m:oMath>
              </a14:m>
              <a:r>
                <a:rPr lang="tr-TR" sz="2400" b="0" i="0" u="none" dirty="0" smtClean="0">
                  <a:latin typeface="+mn-lt"/>
                </a:rPr>
                <a:t> veya </a:t>
              </a:r>
              <a14:m>
                <m:oMath xmlns:m="http://schemas.openxmlformats.org/officeDocument/2006/math">
                  <m:sSub>
                    <m:sSubPr>
                      <m:ctrlPr>
                        <a:rPr lang="tr-TR" sz="2400" b="0" i="1" u="none" smtClean="0">
                          <a:latin typeface="Cambria Math" panose="02040503050406030204" pitchFamily="18" charset="0"/>
                        </a:rPr>
                      </m:ctrlPr>
                    </m:sSubPr>
                    <m:e>
                      <m:r>
                        <a:rPr lang="tr-TR" sz="2400" b="0" i="1" u="none" smtClean="0">
                          <a:latin typeface="Cambria Math" panose="02040503050406030204" pitchFamily="18" charset="0"/>
                        </a:rPr>
                        <m:t>𝐾</m:t>
                      </m:r>
                    </m:e>
                    <m:sub>
                      <m:r>
                        <a:rPr lang="tr-TR" sz="2400" b="0" i="1" u="none" smtClean="0">
                          <a:latin typeface="Cambria Math" panose="02040503050406030204" pitchFamily="18" charset="0"/>
                        </a:rPr>
                        <m:t>5</m:t>
                      </m:r>
                    </m:sub>
                  </m:sSub>
                </m:oMath>
              </a14:m>
              <a:r>
                <a:rPr lang="tr-TR" sz="2400" b="0" i="0" u="none" dirty="0" smtClean="0">
                  <a:latin typeface="+mn-lt"/>
                </a:rPr>
                <a:t>çizgesine </a:t>
              </a:r>
              <a:r>
                <a:rPr lang="tr-TR" sz="2400" b="0" i="0" u="none" dirty="0" err="1" smtClean="0">
                  <a:latin typeface="+mn-lt"/>
                </a:rPr>
                <a:t>homomorfik</a:t>
              </a:r>
              <a:r>
                <a:rPr lang="tr-TR" sz="2400" b="0" i="0" u="none" dirty="0" smtClean="0">
                  <a:latin typeface="+mn-lt"/>
                </a:rPr>
                <a:t> bir alt çizgeye sahip olmasıdır.</a:t>
              </a:r>
              <a:endParaRPr lang="tr-TR" sz="2400" dirty="0">
                <a:latin typeface="+mn-lt"/>
              </a:endParaRPr>
            </a:p>
          </dgm:t>
        </dgm:pt>
      </mc:Choice>
      <mc:Fallback xmlns="">
        <dgm:pt modelId="{73EA4D1C-DFF0-43D3-BA63-96F2B9C676ED}">
          <dgm:prSet phldrT="[Metin]" custT="1"/>
          <dgm:spPr/>
          <dgm:t>
            <a:bodyPr/>
            <a:lstStyle/>
            <a:p>
              <a:pPr algn="just"/>
              <a:r>
                <a:rPr lang="tr-TR" sz="2400" b="0" i="0" u="none" dirty="0" smtClean="0">
                  <a:latin typeface="+mn-lt"/>
                </a:rPr>
                <a:t>Bir çizgenin düzlemsel olmaması için gerek ve yeter koşul bu çizgenin </a:t>
              </a:r>
              <a:r>
                <a:rPr lang="tr-TR" sz="2400" b="0" i="0" u="none" smtClean="0">
                  <a:latin typeface="+mn-lt"/>
                </a:rPr>
                <a:t>𝐾_3,3</a:t>
              </a:r>
              <a:r>
                <a:rPr lang="tr-TR" sz="2400" b="0" i="0" u="none" dirty="0" smtClean="0">
                  <a:latin typeface="+mn-lt"/>
                </a:rPr>
                <a:t> veya </a:t>
              </a:r>
              <a:r>
                <a:rPr lang="tr-TR" sz="2400" b="0" i="0" u="none" smtClean="0">
                  <a:latin typeface="+mn-lt"/>
                </a:rPr>
                <a:t>𝐾</a:t>
              </a:r>
              <a:r>
                <a:rPr lang="tr-TR" sz="2400" b="0" i="0" u="none" smtClean="0">
                  <a:latin typeface="+mn-lt"/>
                </a:rPr>
                <a:t>_5</a:t>
              </a:r>
              <a:r>
                <a:rPr lang="tr-TR" sz="2400" b="0" i="0" u="none" dirty="0" smtClean="0">
                  <a:latin typeface="+mn-lt"/>
                </a:rPr>
                <a:t>çizgesine </a:t>
              </a:r>
              <a:r>
                <a:rPr lang="tr-TR" sz="2400" b="0" i="0" u="none" dirty="0" err="1" smtClean="0">
                  <a:latin typeface="+mn-lt"/>
                </a:rPr>
                <a:t>homomorfik</a:t>
              </a:r>
              <a:r>
                <a:rPr lang="tr-TR" sz="2400" b="0" i="0" u="none" dirty="0" smtClean="0">
                  <a:latin typeface="+mn-lt"/>
                </a:rPr>
                <a:t> bir alt çizgeye sahip olmasıdır.</a:t>
              </a:r>
              <a:endParaRPr lang="tr-TR" sz="2400" dirty="0">
                <a:latin typeface="+mn-lt"/>
              </a:endParaRPr>
            </a:p>
          </dgm:t>
        </dgm:pt>
      </mc:Fallback>
    </mc:AlternateContent>
    <dgm:pt modelId="{5A8852D0-D154-4AE3-A609-506256576E7C}" type="parTrans" cxnId="{CFC9A299-627A-4DA8-93AC-9611A36BCF7D}">
      <dgm:prSet/>
      <dgm:spPr/>
      <dgm:t>
        <a:bodyPr/>
        <a:lstStyle/>
        <a:p>
          <a:endParaRPr lang="tr-TR"/>
        </a:p>
      </dgm:t>
    </dgm:pt>
    <dgm:pt modelId="{674ABFCA-C6AA-428E-8FAD-5726A731030F}" type="sibTrans" cxnId="{CFC9A299-627A-4DA8-93AC-9611A36BCF7D}">
      <dgm:prSet/>
      <dgm:spPr/>
      <dgm:t>
        <a:bodyPr/>
        <a:lstStyle/>
        <a:p>
          <a:endParaRPr lang="tr-TR"/>
        </a:p>
      </dgm:t>
    </dgm:pt>
    <dgm:pt modelId="{9A7DEA2B-BBD2-4BE9-BBC0-7B7A67230891}" type="pres">
      <dgm:prSet presAssocID="{ABB3F989-FF1C-4D49-9FBB-2007D4687D6D}" presName="theList" presStyleCnt="0">
        <dgm:presLayoutVars>
          <dgm:dir/>
          <dgm:animLvl val="lvl"/>
          <dgm:resizeHandles val="exact"/>
        </dgm:presLayoutVars>
      </dgm:prSet>
      <dgm:spPr/>
      <dgm:t>
        <a:bodyPr/>
        <a:lstStyle/>
        <a:p>
          <a:endParaRPr lang="tr-TR"/>
        </a:p>
      </dgm:t>
    </dgm:pt>
    <dgm:pt modelId="{C08F5E84-7CF5-41E0-BFB9-09A4AA9DB049}" type="pres">
      <dgm:prSet presAssocID="{A1813544-7213-4D6D-8FD0-CA26DB1811D0}" presName="compNode" presStyleCnt="0"/>
      <dgm:spPr/>
    </dgm:pt>
    <dgm:pt modelId="{E97D20A5-DF27-4F01-A72F-298E1770649C}" type="pres">
      <dgm:prSet presAssocID="{A1813544-7213-4D6D-8FD0-CA26DB1811D0}" presName="noGeometry" presStyleCnt="0"/>
      <dgm:spPr/>
    </dgm:pt>
    <dgm:pt modelId="{ABAAE7A2-1E87-4E0A-B0A4-428AF94C047C}" type="pres">
      <dgm:prSet presAssocID="{A1813544-7213-4D6D-8FD0-CA26DB1811D0}" presName="childTextVisible" presStyleLbl="bgAccFollowNode1" presStyleIdx="0" presStyleCnt="1">
        <dgm:presLayoutVars>
          <dgm:bulletEnabled val="1"/>
        </dgm:presLayoutVars>
      </dgm:prSet>
      <dgm:spPr/>
      <dgm:t>
        <a:bodyPr/>
        <a:lstStyle/>
        <a:p>
          <a:endParaRPr lang="tr-TR"/>
        </a:p>
      </dgm:t>
    </dgm:pt>
    <dgm:pt modelId="{E371C72F-51CF-488C-8A7A-F70584CB28A6}" type="pres">
      <dgm:prSet presAssocID="{A1813544-7213-4D6D-8FD0-CA26DB1811D0}" presName="childTextHidden" presStyleLbl="bgAccFollowNode1" presStyleIdx="0" presStyleCnt="1"/>
      <dgm:spPr/>
      <dgm:t>
        <a:bodyPr/>
        <a:lstStyle/>
        <a:p>
          <a:endParaRPr lang="tr-TR"/>
        </a:p>
      </dgm:t>
    </dgm:pt>
    <dgm:pt modelId="{6A765EB0-CB1F-4524-8C77-43B1917F9C35}" type="pres">
      <dgm:prSet presAssocID="{A1813544-7213-4D6D-8FD0-CA26DB1811D0}" presName="parentText" presStyleLbl="node1" presStyleIdx="0" presStyleCnt="1">
        <dgm:presLayoutVars>
          <dgm:chMax val="1"/>
          <dgm:bulletEnabled val="1"/>
        </dgm:presLayoutVars>
      </dgm:prSet>
      <dgm:spPr/>
      <dgm:t>
        <a:bodyPr/>
        <a:lstStyle/>
        <a:p>
          <a:endParaRPr lang="tr-TR"/>
        </a:p>
      </dgm:t>
    </dgm:pt>
  </dgm:ptLst>
  <dgm:cxnLst>
    <dgm:cxn modelId="{4C15E2E1-7F0E-4FDE-98C1-4E2CC61B9F76}" type="presOf" srcId="{73EA4D1C-DFF0-43D3-BA63-96F2B9C676ED}" destId="{E371C72F-51CF-488C-8A7A-F70584CB28A6}" srcOrd="1" destOrd="0" presId="urn:microsoft.com/office/officeart/2005/8/layout/hProcess6"/>
    <dgm:cxn modelId="{B7B3DC64-CEC4-4D35-B0B6-61165C4DFB2A}" type="presOf" srcId="{ABB3F989-FF1C-4D49-9FBB-2007D4687D6D}" destId="{9A7DEA2B-BBD2-4BE9-BBC0-7B7A67230891}" srcOrd="0" destOrd="0" presId="urn:microsoft.com/office/officeart/2005/8/layout/hProcess6"/>
    <dgm:cxn modelId="{3FA20BEC-9E03-475B-B130-E070F78F0BF5}" type="presOf" srcId="{73EA4D1C-DFF0-43D3-BA63-96F2B9C676ED}" destId="{ABAAE7A2-1E87-4E0A-B0A4-428AF94C047C}" srcOrd="0" destOrd="0" presId="urn:microsoft.com/office/officeart/2005/8/layout/hProcess6"/>
    <dgm:cxn modelId="{CFC9A299-627A-4DA8-93AC-9611A36BCF7D}" srcId="{A1813544-7213-4D6D-8FD0-CA26DB1811D0}" destId="{73EA4D1C-DFF0-43D3-BA63-96F2B9C676ED}" srcOrd="0" destOrd="0" parTransId="{5A8852D0-D154-4AE3-A609-506256576E7C}" sibTransId="{674ABFCA-C6AA-428E-8FAD-5726A731030F}"/>
    <dgm:cxn modelId="{F2A8344F-21D6-43AA-8663-F90756D9DE32}" srcId="{ABB3F989-FF1C-4D49-9FBB-2007D4687D6D}" destId="{A1813544-7213-4D6D-8FD0-CA26DB1811D0}" srcOrd="0" destOrd="0" parTransId="{2A2DCDF9-E68A-49D1-87AA-ED0FFD83D8C2}" sibTransId="{72730043-8046-46A1-82C9-1CDDE26E82AD}"/>
    <dgm:cxn modelId="{31033D7D-D247-484E-B7CF-C34CFB769404}" type="presOf" srcId="{A1813544-7213-4D6D-8FD0-CA26DB1811D0}" destId="{6A765EB0-CB1F-4524-8C77-43B1917F9C35}" srcOrd="0" destOrd="0" presId="urn:microsoft.com/office/officeart/2005/8/layout/hProcess6"/>
    <dgm:cxn modelId="{0AB8FEF2-0A39-4CD9-B76F-B862551B6536}" type="presParOf" srcId="{9A7DEA2B-BBD2-4BE9-BBC0-7B7A67230891}" destId="{C08F5E84-7CF5-41E0-BFB9-09A4AA9DB049}" srcOrd="0" destOrd="0" presId="urn:microsoft.com/office/officeart/2005/8/layout/hProcess6"/>
    <dgm:cxn modelId="{EF907748-65AF-4ED5-8309-B1A4E06E6805}" type="presParOf" srcId="{C08F5E84-7CF5-41E0-BFB9-09A4AA9DB049}" destId="{E97D20A5-DF27-4F01-A72F-298E1770649C}" srcOrd="0" destOrd="0" presId="urn:microsoft.com/office/officeart/2005/8/layout/hProcess6"/>
    <dgm:cxn modelId="{694FF439-93CC-4837-8FE0-A941B2C8EE84}" type="presParOf" srcId="{C08F5E84-7CF5-41E0-BFB9-09A4AA9DB049}" destId="{ABAAE7A2-1E87-4E0A-B0A4-428AF94C047C}" srcOrd="1" destOrd="0" presId="urn:microsoft.com/office/officeart/2005/8/layout/hProcess6"/>
    <dgm:cxn modelId="{2E5133FD-ED03-4A8B-AB4B-DCCB5EEB35E8}" type="presParOf" srcId="{C08F5E84-7CF5-41E0-BFB9-09A4AA9DB049}" destId="{E371C72F-51CF-488C-8A7A-F70584CB28A6}" srcOrd="2" destOrd="0" presId="urn:microsoft.com/office/officeart/2005/8/layout/hProcess6"/>
    <dgm:cxn modelId="{13D69575-C4A0-4983-AD4A-8161D14D399F}" type="presParOf" srcId="{C08F5E84-7CF5-41E0-BFB9-09A4AA9DB049}" destId="{6A765EB0-CB1F-4524-8C77-43B1917F9C3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BB3F989-FF1C-4D49-9FBB-2007D4687D6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A1813544-7213-4D6D-8FD0-CA26DB1811D0}">
      <dgm:prSet phldrT="[Metin]" custT="1"/>
      <dgm:spPr/>
      <dgm:t>
        <a:bodyPr/>
        <a:lstStyle/>
        <a:p>
          <a:r>
            <a:rPr lang="tr-TR" sz="3200" dirty="0" smtClean="0"/>
            <a:t>TEOREM-10</a:t>
          </a:r>
          <a:endParaRPr lang="tr-TR" sz="3200" dirty="0"/>
        </a:p>
      </dgm:t>
    </dgm:pt>
    <dgm:pt modelId="{2A2DCDF9-E68A-49D1-87AA-ED0FFD83D8C2}" type="parTrans" cxnId="{F2A8344F-21D6-43AA-8663-F90756D9DE32}">
      <dgm:prSet/>
      <dgm:spPr/>
      <dgm:t>
        <a:bodyPr/>
        <a:lstStyle/>
        <a:p>
          <a:endParaRPr lang="tr-TR"/>
        </a:p>
      </dgm:t>
    </dgm:pt>
    <dgm:pt modelId="{72730043-8046-46A1-82C9-1CDDE26E82AD}" type="sibTrans" cxnId="{F2A8344F-21D6-43AA-8663-F90756D9DE32}">
      <dgm:prSet/>
      <dgm:spPr/>
      <dgm:t>
        <a:bodyPr/>
        <a:lstStyle/>
        <a:p>
          <a:endParaRPr lang="tr-TR"/>
        </a:p>
      </dgm:t>
    </dgm:pt>
    <dgm:pt modelId="{73EA4D1C-DFF0-43D3-BA63-96F2B9C676ED}">
      <dgm:prSet phldrT="[Metin]" custT="1"/>
      <dgm:spPr>
        <a:blipFill>
          <a:blip xmlns:r="http://schemas.openxmlformats.org/officeDocument/2006/relationships" r:embed="rId1"/>
          <a:stretch>
            <a:fillRect/>
          </a:stretch>
        </a:blipFill>
      </dgm:spPr>
      <dgm:t>
        <a:bodyPr/>
        <a:lstStyle/>
        <a:p>
          <a:r>
            <a:rPr lang="tr-TR">
              <a:noFill/>
            </a:rPr>
            <a:t> </a:t>
          </a:r>
        </a:p>
      </dgm:t>
    </dgm:pt>
    <dgm:pt modelId="{5A8852D0-D154-4AE3-A609-506256576E7C}" type="parTrans" cxnId="{CFC9A299-627A-4DA8-93AC-9611A36BCF7D}">
      <dgm:prSet/>
      <dgm:spPr/>
      <dgm:t>
        <a:bodyPr/>
        <a:lstStyle/>
        <a:p>
          <a:endParaRPr lang="tr-TR"/>
        </a:p>
      </dgm:t>
    </dgm:pt>
    <dgm:pt modelId="{674ABFCA-C6AA-428E-8FAD-5726A731030F}" type="sibTrans" cxnId="{CFC9A299-627A-4DA8-93AC-9611A36BCF7D}">
      <dgm:prSet/>
      <dgm:spPr/>
      <dgm:t>
        <a:bodyPr/>
        <a:lstStyle/>
        <a:p>
          <a:endParaRPr lang="tr-TR"/>
        </a:p>
      </dgm:t>
    </dgm:pt>
    <dgm:pt modelId="{9A7DEA2B-BBD2-4BE9-BBC0-7B7A67230891}" type="pres">
      <dgm:prSet presAssocID="{ABB3F989-FF1C-4D49-9FBB-2007D4687D6D}" presName="theList" presStyleCnt="0">
        <dgm:presLayoutVars>
          <dgm:dir/>
          <dgm:animLvl val="lvl"/>
          <dgm:resizeHandles val="exact"/>
        </dgm:presLayoutVars>
      </dgm:prSet>
      <dgm:spPr/>
    </dgm:pt>
    <dgm:pt modelId="{C08F5E84-7CF5-41E0-BFB9-09A4AA9DB049}" type="pres">
      <dgm:prSet presAssocID="{A1813544-7213-4D6D-8FD0-CA26DB1811D0}" presName="compNode" presStyleCnt="0"/>
      <dgm:spPr/>
    </dgm:pt>
    <dgm:pt modelId="{E97D20A5-DF27-4F01-A72F-298E1770649C}" type="pres">
      <dgm:prSet presAssocID="{A1813544-7213-4D6D-8FD0-CA26DB1811D0}" presName="noGeometry" presStyleCnt="0"/>
      <dgm:spPr/>
    </dgm:pt>
    <dgm:pt modelId="{ABAAE7A2-1E87-4E0A-B0A4-428AF94C047C}" type="pres">
      <dgm:prSet presAssocID="{A1813544-7213-4D6D-8FD0-CA26DB1811D0}" presName="childTextVisible" presStyleLbl="bgAccFollowNode1" presStyleIdx="0" presStyleCnt="1">
        <dgm:presLayoutVars>
          <dgm:bulletEnabled val="1"/>
        </dgm:presLayoutVars>
      </dgm:prSet>
      <dgm:spPr/>
      <dgm:t>
        <a:bodyPr/>
        <a:lstStyle/>
        <a:p>
          <a:endParaRPr lang="tr-TR"/>
        </a:p>
      </dgm:t>
    </dgm:pt>
    <dgm:pt modelId="{E371C72F-51CF-488C-8A7A-F70584CB28A6}" type="pres">
      <dgm:prSet presAssocID="{A1813544-7213-4D6D-8FD0-CA26DB1811D0}" presName="childTextHidden" presStyleLbl="bgAccFollowNode1" presStyleIdx="0" presStyleCnt="1"/>
      <dgm:spPr/>
      <dgm:t>
        <a:bodyPr/>
        <a:lstStyle/>
        <a:p>
          <a:endParaRPr lang="tr-TR"/>
        </a:p>
      </dgm:t>
    </dgm:pt>
    <dgm:pt modelId="{6A765EB0-CB1F-4524-8C77-43B1917F9C35}" type="pres">
      <dgm:prSet presAssocID="{A1813544-7213-4D6D-8FD0-CA26DB1811D0}" presName="parentText" presStyleLbl="node1" presStyleIdx="0" presStyleCnt="1">
        <dgm:presLayoutVars>
          <dgm:chMax val="1"/>
          <dgm:bulletEnabled val="1"/>
        </dgm:presLayoutVars>
      </dgm:prSet>
      <dgm:spPr/>
    </dgm:pt>
  </dgm:ptLst>
  <dgm:cxnLst>
    <dgm:cxn modelId="{B7B3DC64-CEC4-4D35-B0B6-61165C4DFB2A}" type="presOf" srcId="{ABB3F989-FF1C-4D49-9FBB-2007D4687D6D}" destId="{9A7DEA2B-BBD2-4BE9-BBC0-7B7A67230891}" srcOrd="0" destOrd="0" presId="urn:microsoft.com/office/officeart/2005/8/layout/hProcess6"/>
    <dgm:cxn modelId="{F2A8344F-21D6-43AA-8663-F90756D9DE32}" srcId="{ABB3F989-FF1C-4D49-9FBB-2007D4687D6D}" destId="{A1813544-7213-4D6D-8FD0-CA26DB1811D0}" srcOrd="0" destOrd="0" parTransId="{2A2DCDF9-E68A-49D1-87AA-ED0FFD83D8C2}" sibTransId="{72730043-8046-46A1-82C9-1CDDE26E82AD}"/>
    <dgm:cxn modelId="{31033D7D-D247-484E-B7CF-C34CFB769404}" type="presOf" srcId="{A1813544-7213-4D6D-8FD0-CA26DB1811D0}" destId="{6A765EB0-CB1F-4524-8C77-43B1917F9C35}" srcOrd="0" destOrd="0" presId="urn:microsoft.com/office/officeart/2005/8/layout/hProcess6"/>
    <dgm:cxn modelId="{4C15E2E1-7F0E-4FDE-98C1-4E2CC61B9F76}" type="presOf" srcId="{73EA4D1C-DFF0-43D3-BA63-96F2B9C676ED}" destId="{E371C72F-51CF-488C-8A7A-F70584CB28A6}" srcOrd="1" destOrd="0" presId="urn:microsoft.com/office/officeart/2005/8/layout/hProcess6"/>
    <dgm:cxn modelId="{3FA20BEC-9E03-475B-B130-E070F78F0BF5}" type="presOf" srcId="{73EA4D1C-DFF0-43D3-BA63-96F2B9C676ED}" destId="{ABAAE7A2-1E87-4E0A-B0A4-428AF94C047C}" srcOrd="0" destOrd="0" presId="urn:microsoft.com/office/officeart/2005/8/layout/hProcess6"/>
    <dgm:cxn modelId="{CFC9A299-627A-4DA8-93AC-9611A36BCF7D}" srcId="{A1813544-7213-4D6D-8FD0-CA26DB1811D0}" destId="{73EA4D1C-DFF0-43D3-BA63-96F2B9C676ED}" srcOrd="0" destOrd="0" parTransId="{5A8852D0-D154-4AE3-A609-506256576E7C}" sibTransId="{674ABFCA-C6AA-428E-8FAD-5726A731030F}"/>
    <dgm:cxn modelId="{0AB8FEF2-0A39-4CD9-B76F-B862551B6536}" type="presParOf" srcId="{9A7DEA2B-BBD2-4BE9-BBC0-7B7A67230891}" destId="{C08F5E84-7CF5-41E0-BFB9-09A4AA9DB049}" srcOrd="0" destOrd="0" presId="urn:microsoft.com/office/officeart/2005/8/layout/hProcess6"/>
    <dgm:cxn modelId="{EF907748-65AF-4ED5-8309-B1A4E06E6805}" type="presParOf" srcId="{C08F5E84-7CF5-41E0-BFB9-09A4AA9DB049}" destId="{E97D20A5-DF27-4F01-A72F-298E1770649C}" srcOrd="0" destOrd="0" presId="urn:microsoft.com/office/officeart/2005/8/layout/hProcess6"/>
    <dgm:cxn modelId="{694FF439-93CC-4837-8FE0-A941B2C8EE84}" type="presParOf" srcId="{C08F5E84-7CF5-41E0-BFB9-09A4AA9DB049}" destId="{ABAAE7A2-1E87-4E0A-B0A4-428AF94C047C}" srcOrd="1" destOrd="0" presId="urn:microsoft.com/office/officeart/2005/8/layout/hProcess6"/>
    <dgm:cxn modelId="{2E5133FD-ED03-4A8B-AB4B-DCCB5EEB35E8}" type="presParOf" srcId="{C08F5E84-7CF5-41E0-BFB9-09A4AA9DB049}" destId="{E371C72F-51CF-488C-8A7A-F70584CB28A6}" srcOrd="2" destOrd="0" presId="urn:microsoft.com/office/officeart/2005/8/layout/hProcess6"/>
    <dgm:cxn modelId="{13D69575-C4A0-4983-AD4A-8161D14D399F}" type="presParOf" srcId="{C08F5E84-7CF5-41E0-BFB9-09A4AA9DB049}" destId="{6A765EB0-CB1F-4524-8C77-43B1917F9C3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48491E2-BAC5-4DE7-94B7-C459439C38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F02AF6EA-D21D-4150-BE70-7372E801F63F}">
      <dgm:prSet phldrT="[Metin]" custT="1"/>
      <dgm:spPr/>
      <dgm:t>
        <a:bodyPr/>
        <a:lstStyle/>
        <a:p>
          <a:r>
            <a:rPr lang="tr-TR" sz="4800" dirty="0" smtClean="0"/>
            <a:t>Tanım-20</a:t>
          </a:r>
          <a:endParaRPr lang="tr-TR" sz="4800" dirty="0"/>
        </a:p>
      </dgm:t>
    </dgm:pt>
    <dgm:pt modelId="{142C683D-1005-4657-A8BA-CFCBEE3A2DF4}" type="parTrans" cxnId="{3B9FA8DB-619A-4EA0-80AB-9F8359B0927D}">
      <dgm:prSet/>
      <dgm:spPr/>
      <dgm:t>
        <a:bodyPr/>
        <a:lstStyle/>
        <a:p>
          <a:endParaRPr lang="tr-TR"/>
        </a:p>
      </dgm:t>
    </dgm:pt>
    <dgm:pt modelId="{045A1D77-23D9-41E6-A0C8-32E2353A7C04}" type="sibTrans" cxnId="{3B9FA8DB-619A-4EA0-80AB-9F8359B0927D}">
      <dgm:prSet/>
      <dgm:spPr/>
      <dgm:t>
        <a:bodyPr/>
        <a:lstStyle/>
        <a:p>
          <a:endParaRPr lang="tr-TR"/>
        </a:p>
      </dgm:t>
    </dgm:pt>
    <dgm:pt modelId="{03CFA440-7478-4279-8F08-729E6EA5E73D}">
      <dgm:prSet phldrT="[Metin]" custT="1"/>
      <dgm:spPr/>
      <dgm:t>
        <a:bodyPr/>
        <a:lstStyle/>
        <a:p>
          <a:pPr algn="just"/>
          <a:r>
            <a:rPr lang="tr-TR" sz="2000" b="0" i="0" u="none" dirty="0" smtClean="0"/>
            <a:t>Herhangi iki komşu köşeye aynı renk atanmayacak şekilde çizgenin her bir köşesine bir rengin atanmasına basit bir çizgenin </a:t>
          </a:r>
          <a:r>
            <a:rPr lang="tr-TR" sz="2000" b="1" i="1" u="none" dirty="0" smtClean="0"/>
            <a:t>renklendirmesi</a:t>
          </a:r>
          <a:r>
            <a:rPr lang="tr-TR" sz="2000" b="0" i="0" u="none" dirty="0" smtClean="0"/>
            <a:t> denir.</a:t>
          </a:r>
          <a:endParaRPr lang="tr-TR" sz="2000" dirty="0"/>
        </a:p>
      </dgm:t>
    </dgm:pt>
    <dgm:pt modelId="{51845E56-480B-4D50-AE94-668AD0E789F1}" type="parTrans" cxnId="{23D8FE5D-F966-4268-A606-BB9AF4CCCE7C}">
      <dgm:prSet/>
      <dgm:spPr/>
      <dgm:t>
        <a:bodyPr/>
        <a:lstStyle/>
        <a:p>
          <a:endParaRPr lang="tr-TR"/>
        </a:p>
      </dgm:t>
    </dgm:pt>
    <dgm:pt modelId="{62EED5E9-378F-42CD-B205-D52EA4D8A09E}" type="sibTrans" cxnId="{23D8FE5D-F966-4268-A606-BB9AF4CCCE7C}">
      <dgm:prSet/>
      <dgm:spPr/>
      <dgm:t>
        <a:bodyPr/>
        <a:lstStyle/>
        <a:p>
          <a:endParaRPr lang="tr-TR"/>
        </a:p>
      </dgm:t>
    </dgm:pt>
    <dgm:pt modelId="{0F5D074E-B860-48F9-BBB5-AB5D82FA07D8}">
      <dgm:prSet phldrT="[Metin]" custT="1"/>
      <dgm:spPr/>
      <dgm:t>
        <a:bodyPr/>
        <a:lstStyle/>
        <a:p>
          <a:pPr algn="ctr"/>
          <a:r>
            <a:rPr lang="tr-TR" sz="4800" dirty="0" smtClean="0"/>
            <a:t>Tanı</a:t>
          </a:r>
          <a:r>
            <a:rPr lang="tr-TR" sz="5400" dirty="0" smtClean="0"/>
            <a:t>m-21</a:t>
          </a:r>
          <a:endParaRPr lang="tr-TR" sz="5400" dirty="0"/>
        </a:p>
      </dgm:t>
    </dgm:pt>
    <dgm:pt modelId="{E9C471C9-6AB0-49D1-A4AE-A1FE21E8BDB6}" type="parTrans" cxnId="{8955EB6C-320E-4877-9482-CFAC4CAE3105}">
      <dgm:prSet/>
      <dgm:spPr/>
    </dgm:pt>
    <dgm:pt modelId="{C74AAFAB-BB74-4EDC-883C-B241730E3283}" type="sibTrans" cxnId="{8955EB6C-320E-4877-9482-CFAC4CAE3105}">
      <dgm:prSet/>
      <dgm:spPr/>
    </dgm:pt>
    <mc:AlternateContent xmlns:mc="http://schemas.openxmlformats.org/markup-compatibility/2006" xmlns:a14="http://schemas.microsoft.com/office/drawing/2010/main">
      <mc:Choice Requires="a14">
        <dgm:pt modelId="{E39158F9-3AD5-48FA-8C59-09F2B1BBFBC8}">
          <dgm:prSet phldrT="[Metin]" custT="1"/>
          <dgm:spPr/>
          <dgm:t>
            <a:bodyPr/>
            <a:lstStyle/>
            <a:p>
              <a:pPr algn="just"/>
              <a:r>
                <a:rPr lang="tr-TR" sz="2000" b="0" i="0" u="none" dirty="0" smtClean="0"/>
                <a:t>Bir çizgenin </a:t>
              </a:r>
              <a:r>
                <a:rPr lang="tr-TR" sz="2000" b="1" i="1" u="none" dirty="0"/>
                <a:t>renk (kromatik) </a:t>
              </a:r>
              <a:r>
                <a:rPr lang="tr-TR" sz="2000" b="0" i="1" u="none" dirty="0"/>
                <a:t>sayısı</a:t>
              </a:r>
              <a:r>
                <a:rPr lang="tr-TR" sz="2000" b="0" i="0" u="none" dirty="0"/>
                <a:t> bu çizgenin renklendirilmesi için gerekli olan en az renk sayısıdır. Bir </a:t>
              </a:r>
              <a:r>
                <a:rPr lang="tr-TR" sz="2000" b="0" i="1" u="none" dirty="0"/>
                <a:t>G</a:t>
              </a:r>
              <a:r>
                <a:rPr lang="tr-TR" sz="2000" b="0" i="0" u="none" dirty="0"/>
                <a:t> çizgesinin renk (kromatik) sayısı</a:t>
              </a:r>
              <a14:m>
                <m:oMath xmlns:m="http://schemas.openxmlformats.org/officeDocument/2006/math">
                  <m:r>
                    <a:rPr lang="tr-TR" sz="2000" b="0" i="1" u="none">
                      <a:latin typeface="Cambria Math" panose="02040503050406030204" pitchFamily="18" charset="0"/>
                    </a:rPr>
                    <m:t>  </m:t>
                  </m:r>
                  <m:r>
                    <a:rPr lang="tr-TR" sz="2000" b="1" i="1" u="none">
                      <a:latin typeface="Cambria Math" panose="02040503050406030204" pitchFamily="18" charset="0"/>
                    </a:rPr>
                    <m:t>𝝌</m:t>
                  </m:r>
                </m:oMath>
              </a14:m>
              <a:r>
                <a:rPr lang="tr-TR" sz="2000" b="1" i="1" u="none" dirty="0"/>
                <a:t>(G)</a:t>
              </a:r>
              <a:r>
                <a:rPr lang="tr-TR" sz="2000" b="0" i="0" u="none" dirty="0"/>
                <a:t> ile gösterilir. (x, Yunan alfabesindeki </a:t>
              </a:r>
              <a:r>
                <a:rPr lang="tr-TR" sz="2000" b="0" i="0" u="none" dirty="0" err="1"/>
                <a:t>chi</a:t>
              </a:r>
              <a:r>
                <a:rPr lang="tr-TR" sz="2000" b="0" i="0" u="none" dirty="0"/>
                <a:t> harfidir.)</a:t>
              </a:r>
              <a:endParaRPr lang="tr-TR" sz="2000" dirty="0"/>
            </a:p>
          </dgm:t>
        </dgm:pt>
      </mc:Choice>
      <mc:Fallback xmlns="">
        <dgm:pt modelId="{E39158F9-3AD5-48FA-8C59-09F2B1BBFBC8}">
          <dgm:prSet phldrT="[Metin]" custT="1"/>
          <dgm:spPr/>
          <dgm:t>
            <a:bodyPr/>
            <a:lstStyle/>
            <a:p>
              <a:pPr algn="just"/>
              <a:r>
                <a:rPr lang="tr-TR" sz="2000" b="0" i="0" u="none" dirty="0" smtClean="0"/>
                <a:t>Bir çizgenin </a:t>
              </a:r>
              <a:r>
                <a:rPr lang="tr-TR" sz="2000" b="1" i="1" u="none" dirty="0"/>
                <a:t>renk (kromatik) </a:t>
              </a:r>
              <a:r>
                <a:rPr lang="tr-TR" sz="2000" b="0" i="1" u="none" dirty="0"/>
                <a:t>sayısı</a:t>
              </a:r>
              <a:r>
                <a:rPr lang="tr-TR" sz="2000" b="0" i="0" u="none" dirty="0"/>
                <a:t> bu çizgenin renklendirilmesi için gerekli olan en az renk sayısıdır. Bir </a:t>
              </a:r>
              <a:r>
                <a:rPr lang="tr-TR" sz="2000" b="0" i="1" u="none" dirty="0"/>
                <a:t>G</a:t>
              </a:r>
              <a:r>
                <a:rPr lang="tr-TR" sz="2000" b="0" i="0" u="none" dirty="0"/>
                <a:t> çizgesinin renk (kromatik) sayısı</a:t>
              </a:r>
              <a:r>
                <a:rPr lang="tr-TR" sz="2000" b="0" i="0" u="none"/>
                <a:t>  </a:t>
              </a:r>
              <a:r>
                <a:rPr lang="tr-TR" sz="2000" b="1" i="0" u="none"/>
                <a:t>𝝌</a:t>
              </a:r>
              <a:r>
                <a:rPr lang="tr-TR" sz="2000" b="1" i="1" u="none" dirty="0"/>
                <a:t>(G)</a:t>
              </a:r>
              <a:r>
                <a:rPr lang="tr-TR" sz="2000" b="0" i="0" u="none" dirty="0"/>
                <a:t> ile gösterilir. (x, Yunan alfabesindeki </a:t>
              </a:r>
              <a:r>
                <a:rPr lang="tr-TR" sz="2000" b="0" i="0" u="none" dirty="0" err="1"/>
                <a:t>chi</a:t>
              </a:r>
              <a:r>
                <a:rPr lang="tr-TR" sz="2000" b="0" i="0" u="none" dirty="0"/>
                <a:t> harfidir.)</a:t>
              </a:r>
              <a:endParaRPr lang="tr-TR" sz="2000" dirty="0"/>
            </a:p>
          </dgm:t>
        </dgm:pt>
      </mc:Fallback>
    </mc:AlternateContent>
    <dgm:pt modelId="{E5865831-9B36-4741-8A69-0B52B7895481}" type="parTrans" cxnId="{53BEBEB6-A511-44A5-B8AE-1A82E3085CB8}">
      <dgm:prSet/>
      <dgm:spPr/>
    </dgm:pt>
    <dgm:pt modelId="{4DA76820-A399-4A7E-8551-F1085CCBC233}" type="sibTrans" cxnId="{53BEBEB6-A511-44A5-B8AE-1A82E3085CB8}">
      <dgm:prSet/>
      <dgm:spPr/>
    </dgm:pt>
    <dgm:pt modelId="{B5F2EF8A-F112-4E07-A8FA-62E41BD2AA79}" type="pres">
      <dgm:prSet presAssocID="{F48491E2-BAC5-4DE7-94B7-C459439C3823}" presName="Name0" presStyleCnt="0">
        <dgm:presLayoutVars>
          <dgm:dir/>
          <dgm:animLvl val="lvl"/>
          <dgm:resizeHandles/>
        </dgm:presLayoutVars>
      </dgm:prSet>
      <dgm:spPr/>
      <dgm:t>
        <a:bodyPr/>
        <a:lstStyle/>
        <a:p>
          <a:endParaRPr lang="tr-TR"/>
        </a:p>
      </dgm:t>
    </dgm:pt>
    <dgm:pt modelId="{E268A705-EAFB-46AF-9748-36300D8A1808}" type="pres">
      <dgm:prSet presAssocID="{F02AF6EA-D21D-4150-BE70-7372E801F63F}" presName="linNode" presStyleCnt="0"/>
      <dgm:spPr/>
    </dgm:pt>
    <dgm:pt modelId="{37BCD20F-6A1A-4C74-BF8F-6124BAFBE6CD}" type="pres">
      <dgm:prSet presAssocID="{F02AF6EA-D21D-4150-BE70-7372E801F63F}" presName="parentShp" presStyleLbl="node1" presStyleIdx="0" presStyleCnt="2">
        <dgm:presLayoutVars>
          <dgm:bulletEnabled val="1"/>
        </dgm:presLayoutVars>
      </dgm:prSet>
      <dgm:spPr/>
      <dgm:t>
        <a:bodyPr/>
        <a:lstStyle/>
        <a:p>
          <a:endParaRPr lang="tr-TR"/>
        </a:p>
      </dgm:t>
    </dgm:pt>
    <dgm:pt modelId="{65091ABB-FFF4-404B-A04D-5A07150F057F}" type="pres">
      <dgm:prSet presAssocID="{F02AF6EA-D21D-4150-BE70-7372E801F63F}" presName="childShp" presStyleLbl="bgAccFollowNode1" presStyleIdx="0" presStyleCnt="2">
        <dgm:presLayoutVars>
          <dgm:bulletEnabled val="1"/>
        </dgm:presLayoutVars>
      </dgm:prSet>
      <dgm:spPr/>
      <dgm:t>
        <a:bodyPr/>
        <a:lstStyle/>
        <a:p>
          <a:endParaRPr lang="tr-TR"/>
        </a:p>
      </dgm:t>
    </dgm:pt>
    <dgm:pt modelId="{0B839E5A-2D35-4A95-BEEB-40FAF2419348}" type="pres">
      <dgm:prSet presAssocID="{045A1D77-23D9-41E6-A0C8-32E2353A7C04}" presName="spacing" presStyleCnt="0"/>
      <dgm:spPr/>
    </dgm:pt>
    <dgm:pt modelId="{BCEADE54-CD10-4B68-B397-9A6187AEE22A}" type="pres">
      <dgm:prSet presAssocID="{0F5D074E-B860-48F9-BBB5-AB5D82FA07D8}" presName="linNode" presStyleCnt="0"/>
      <dgm:spPr/>
    </dgm:pt>
    <dgm:pt modelId="{D7EBF5D7-8B0A-46D4-9104-E99B0F6B65F3}" type="pres">
      <dgm:prSet presAssocID="{0F5D074E-B860-48F9-BBB5-AB5D82FA07D8}" presName="parentShp" presStyleLbl="node1" presStyleIdx="1" presStyleCnt="2">
        <dgm:presLayoutVars>
          <dgm:bulletEnabled val="1"/>
        </dgm:presLayoutVars>
      </dgm:prSet>
      <dgm:spPr/>
      <dgm:t>
        <a:bodyPr/>
        <a:lstStyle/>
        <a:p>
          <a:endParaRPr lang="tr-TR"/>
        </a:p>
      </dgm:t>
    </dgm:pt>
    <dgm:pt modelId="{58EFEDDA-0B7B-4C76-8FD8-60FEF3F4EBC6}" type="pres">
      <dgm:prSet presAssocID="{0F5D074E-B860-48F9-BBB5-AB5D82FA07D8}" presName="childShp" presStyleLbl="bgAccFollowNode1" presStyleIdx="1" presStyleCnt="2">
        <dgm:presLayoutVars>
          <dgm:bulletEnabled val="1"/>
        </dgm:presLayoutVars>
      </dgm:prSet>
      <dgm:spPr/>
      <dgm:t>
        <a:bodyPr/>
        <a:lstStyle/>
        <a:p>
          <a:endParaRPr lang="tr-TR"/>
        </a:p>
      </dgm:t>
    </dgm:pt>
  </dgm:ptLst>
  <dgm:cxnLst>
    <dgm:cxn modelId="{8955EB6C-320E-4877-9482-CFAC4CAE3105}" srcId="{F48491E2-BAC5-4DE7-94B7-C459439C3823}" destId="{0F5D074E-B860-48F9-BBB5-AB5D82FA07D8}" srcOrd="1" destOrd="0" parTransId="{E9C471C9-6AB0-49D1-A4AE-A1FE21E8BDB6}" sibTransId="{C74AAFAB-BB74-4EDC-883C-B241730E3283}"/>
    <dgm:cxn modelId="{3B9FA8DB-619A-4EA0-80AB-9F8359B0927D}" srcId="{F48491E2-BAC5-4DE7-94B7-C459439C3823}" destId="{F02AF6EA-D21D-4150-BE70-7372E801F63F}" srcOrd="0" destOrd="0" parTransId="{142C683D-1005-4657-A8BA-CFCBEE3A2DF4}" sibTransId="{045A1D77-23D9-41E6-A0C8-32E2353A7C04}"/>
    <dgm:cxn modelId="{7FF3A5AB-9F68-4A1C-BB7B-F158754229B7}" type="presOf" srcId="{E39158F9-3AD5-48FA-8C59-09F2B1BBFBC8}" destId="{58EFEDDA-0B7B-4C76-8FD8-60FEF3F4EBC6}" srcOrd="0" destOrd="0" presId="urn:microsoft.com/office/officeart/2005/8/layout/vList6"/>
    <dgm:cxn modelId="{F5F5F8F5-1EF6-4B0A-A058-AB9DE9D2CC31}" type="presOf" srcId="{F02AF6EA-D21D-4150-BE70-7372E801F63F}" destId="{37BCD20F-6A1A-4C74-BF8F-6124BAFBE6CD}" srcOrd="0" destOrd="0" presId="urn:microsoft.com/office/officeart/2005/8/layout/vList6"/>
    <dgm:cxn modelId="{9921E947-1441-4F8F-AC1F-216CFFD2652D}" type="presOf" srcId="{03CFA440-7478-4279-8F08-729E6EA5E73D}" destId="{65091ABB-FFF4-404B-A04D-5A07150F057F}" srcOrd="0" destOrd="0" presId="urn:microsoft.com/office/officeart/2005/8/layout/vList6"/>
    <dgm:cxn modelId="{203E0E3F-D906-4E15-A6FF-5C7183DA2D7C}" type="presOf" srcId="{F48491E2-BAC5-4DE7-94B7-C459439C3823}" destId="{B5F2EF8A-F112-4E07-A8FA-62E41BD2AA79}" srcOrd="0" destOrd="0" presId="urn:microsoft.com/office/officeart/2005/8/layout/vList6"/>
    <dgm:cxn modelId="{53BEBEB6-A511-44A5-B8AE-1A82E3085CB8}" srcId="{0F5D074E-B860-48F9-BBB5-AB5D82FA07D8}" destId="{E39158F9-3AD5-48FA-8C59-09F2B1BBFBC8}" srcOrd="0" destOrd="0" parTransId="{E5865831-9B36-4741-8A69-0B52B7895481}" sibTransId="{4DA76820-A399-4A7E-8551-F1085CCBC233}"/>
    <dgm:cxn modelId="{27955C42-CD8D-4066-A8FD-48413B50146C}" type="presOf" srcId="{0F5D074E-B860-48F9-BBB5-AB5D82FA07D8}" destId="{D7EBF5D7-8B0A-46D4-9104-E99B0F6B65F3}" srcOrd="0" destOrd="0" presId="urn:microsoft.com/office/officeart/2005/8/layout/vList6"/>
    <dgm:cxn modelId="{23D8FE5D-F966-4268-A606-BB9AF4CCCE7C}" srcId="{F02AF6EA-D21D-4150-BE70-7372E801F63F}" destId="{03CFA440-7478-4279-8F08-729E6EA5E73D}" srcOrd="0" destOrd="0" parTransId="{51845E56-480B-4D50-AE94-668AD0E789F1}" sibTransId="{62EED5E9-378F-42CD-B205-D52EA4D8A09E}"/>
    <dgm:cxn modelId="{4B0B19F1-6FE5-4CA0-B2DC-8F589B2C9A67}" type="presParOf" srcId="{B5F2EF8A-F112-4E07-A8FA-62E41BD2AA79}" destId="{E268A705-EAFB-46AF-9748-36300D8A1808}" srcOrd="0" destOrd="0" presId="urn:microsoft.com/office/officeart/2005/8/layout/vList6"/>
    <dgm:cxn modelId="{E60D019A-564B-4225-BD7D-2B40FB51F929}" type="presParOf" srcId="{E268A705-EAFB-46AF-9748-36300D8A1808}" destId="{37BCD20F-6A1A-4C74-BF8F-6124BAFBE6CD}" srcOrd="0" destOrd="0" presId="urn:microsoft.com/office/officeart/2005/8/layout/vList6"/>
    <dgm:cxn modelId="{0595FEF5-BDFE-4860-B4D3-D67AB12A43D0}" type="presParOf" srcId="{E268A705-EAFB-46AF-9748-36300D8A1808}" destId="{65091ABB-FFF4-404B-A04D-5A07150F057F}" srcOrd="1" destOrd="0" presId="urn:microsoft.com/office/officeart/2005/8/layout/vList6"/>
    <dgm:cxn modelId="{95DBEAD9-1346-4FA5-9ECC-D7A6F5B30C26}" type="presParOf" srcId="{B5F2EF8A-F112-4E07-A8FA-62E41BD2AA79}" destId="{0B839E5A-2D35-4A95-BEEB-40FAF2419348}" srcOrd="1" destOrd="0" presId="urn:microsoft.com/office/officeart/2005/8/layout/vList6"/>
    <dgm:cxn modelId="{9D9D2B51-BCC7-4F1F-BE26-D2F9FB2F6BFA}" type="presParOf" srcId="{B5F2EF8A-F112-4E07-A8FA-62E41BD2AA79}" destId="{BCEADE54-CD10-4B68-B397-9A6187AEE22A}" srcOrd="2" destOrd="0" presId="urn:microsoft.com/office/officeart/2005/8/layout/vList6"/>
    <dgm:cxn modelId="{464BFC1E-1696-4791-8D89-19F43CE7529B}" type="presParOf" srcId="{BCEADE54-CD10-4B68-B397-9A6187AEE22A}" destId="{D7EBF5D7-8B0A-46D4-9104-E99B0F6B65F3}" srcOrd="0" destOrd="0" presId="urn:microsoft.com/office/officeart/2005/8/layout/vList6"/>
    <dgm:cxn modelId="{27073988-45DE-4D6C-8EB9-4A7A95256CA0}" type="presParOf" srcId="{BCEADE54-CD10-4B68-B397-9A6187AEE22A}" destId="{58EFEDDA-0B7B-4C76-8FD8-60FEF3F4EBC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48491E2-BAC5-4DE7-94B7-C459439C38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F02AF6EA-D21D-4150-BE70-7372E801F63F}">
      <dgm:prSet phldrT="[Metin]" custT="1"/>
      <dgm:spPr/>
      <dgm:t>
        <a:bodyPr/>
        <a:lstStyle/>
        <a:p>
          <a:r>
            <a:rPr lang="tr-TR" sz="4800" dirty="0" smtClean="0"/>
            <a:t>Tanım-20</a:t>
          </a:r>
          <a:endParaRPr lang="tr-TR" sz="4800" dirty="0"/>
        </a:p>
      </dgm:t>
    </dgm:pt>
    <dgm:pt modelId="{142C683D-1005-4657-A8BA-CFCBEE3A2DF4}" type="parTrans" cxnId="{3B9FA8DB-619A-4EA0-80AB-9F8359B0927D}">
      <dgm:prSet/>
      <dgm:spPr/>
      <dgm:t>
        <a:bodyPr/>
        <a:lstStyle/>
        <a:p>
          <a:endParaRPr lang="tr-TR"/>
        </a:p>
      </dgm:t>
    </dgm:pt>
    <dgm:pt modelId="{045A1D77-23D9-41E6-A0C8-32E2353A7C04}" type="sibTrans" cxnId="{3B9FA8DB-619A-4EA0-80AB-9F8359B0927D}">
      <dgm:prSet/>
      <dgm:spPr/>
      <dgm:t>
        <a:bodyPr/>
        <a:lstStyle/>
        <a:p>
          <a:endParaRPr lang="tr-TR"/>
        </a:p>
      </dgm:t>
    </dgm:pt>
    <dgm:pt modelId="{03CFA440-7478-4279-8F08-729E6EA5E73D}">
      <dgm:prSet phldrT="[Metin]" custT="1"/>
      <dgm:spPr/>
      <dgm:t>
        <a:bodyPr/>
        <a:lstStyle/>
        <a:p>
          <a:pPr algn="just"/>
          <a:r>
            <a:rPr lang="tr-TR" sz="2000" b="0" i="0" u="none" dirty="0" smtClean="0"/>
            <a:t>Herhangi iki komşu köşeye aynı renk atanmayacak şekilde çizgenin her bir köşesine bir rengin atanmasına basit bir çizgenin </a:t>
          </a:r>
          <a:r>
            <a:rPr lang="tr-TR" sz="2000" b="1" i="1" u="none" dirty="0" smtClean="0"/>
            <a:t>renklendirmesi</a:t>
          </a:r>
          <a:r>
            <a:rPr lang="tr-TR" sz="2000" b="0" i="0" u="none" dirty="0" smtClean="0"/>
            <a:t> denir.</a:t>
          </a:r>
          <a:endParaRPr lang="tr-TR" sz="2000" dirty="0"/>
        </a:p>
      </dgm:t>
    </dgm:pt>
    <dgm:pt modelId="{51845E56-480B-4D50-AE94-668AD0E789F1}" type="parTrans" cxnId="{23D8FE5D-F966-4268-A606-BB9AF4CCCE7C}">
      <dgm:prSet/>
      <dgm:spPr/>
      <dgm:t>
        <a:bodyPr/>
        <a:lstStyle/>
        <a:p>
          <a:endParaRPr lang="tr-TR"/>
        </a:p>
      </dgm:t>
    </dgm:pt>
    <dgm:pt modelId="{62EED5E9-378F-42CD-B205-D52EA4D8A09E}" type="sibTrans" cxnId="{23D8FE5D-F966-4268-A606-BB9AF4CCCE7C}">
      <dgm:prSet/>
      <dgm:spPr/>
      <dgm:t>
        <a:bodyPr/>
        <a:lstStyle/>
        <a:p>
          <a:endParaRPr lang="tr-TR"/>
        </a:p>
      </dgm:t>
    </dgm:pt>
    <dgm:pt modelId="{0F5D074E-B860-48F9-BBB5-AB5D82FA07D8}">
      <dgm:prSet phldrT="[Metin]" custT="1"/>
      <dgm:spPr/>
      <dgm:t>
        <a:bodyPr/>
        <a:lstStyle/>
        <a:p>
          <a:pPr algn="ctr"/>
          <a:r>
            <a:rPr lang="tr-TR" sz="4800" dirty="0" smtClean="0"/>
            <a:t>Tanı</a:t>
          </a:r>
          <a:r>
            <a:rPr lang="tr-TR" sz="5400" dirty="0" smtClean="0"/>
            <a:t>m-21</a:t>
          </a:r>
          <a:endParaRPr lang="tr-TR" sz="5400" dirty="0"/>
        </a:p>
      </dgm:t>
    </dgm:pt>
    <dgm:pt modelId="{E9C471C9-6AB0-49D1-A4AE-A1FE21E8BDB6}" type="parTrans" cxnId="{8955EB6C-320E-4877-9482-CFAC4CAE3105}">
      <dgm:prSet/>
      <dgm:spPr/>
    </dgm:pt>
    <dgm:pt modelId="{C74AAFAB-BB74-4EDC-883C-B241730E3283}" type="sibTrans" cxnId="{8955EB6C-320E-4877-9482-CFAC4CAE3105}">
      <dgm:prSet/>
      <dgm:spPr/>
    </dgm:pt>
    <dgm:pt modelId="{E39158F9-3AD5-48FA-8C59-09F2B1BBFBC8}">
      <dgm:prSet phldrT="[Metin]" custT="1"/>
      <dgm:spPr>
        <a:blipFill>
          <a:blip xmlns:r="http://schemas.openxmlformats.org/officeDocument/2006/relationships" r:embed="rId1"/>
          <a:stretch>
            <a:fillRect l="-2734"/>
          </a:stretch>
        </a:blipFill>
      </dgm:spPr>
      <dgm:t>
        <a:bodyPr/>
        <a:lstStyle/>
        <a:p>
          <a:r>
            <a:rPr lang="tr-TR">
              <a:noFill/>
            </a:rPr>
            <a:t> </a:t>
          </a:r>
        </a:p>
      </dgm:t>
    </dgm:pt>
    <dgm:pt modelId="{E5865831-9B36-4741-8A69-0B52B7895481}" type="parTrans" cxnId="{53BEBEB6-A511-44A5-B8AE-1A82E3085CB8}">
      <dgm:prSet/>
      <dgm:spPr/>
    </dgm:pt>
    <dgm:pt modelId="{4DA76820-A399-4A7E-8551-F1085CCBC233}" type="sibTrans" cxnId="{53BEBEB6-A511-44A5-B8AE-1A82E3085CB8}">
      <dgm:prSet/>
      <dgm:spPr/>
    </dgm:pt>
    <dgm:pt modelId="{B5F2EF8A-F112-4E07-A8FA-62E41BD2AA79}" type="pres">
      <dgm:prSet presAssocID="{F48491E2-BAC5-4DE7-94B7-C459439C3823}" presName="Name0" presStyleCnt="0">
        <dgm:presLayoutVars>
          <dgm:dir/>
          <dgm:animLvl val="lvl"/>
          <dgm:resizeHandles/>
        </dgm:presLayoutVars>
      </dgm:prSet>
      <dgm:spPr/>
    </dgm:pt>
    <dgm:pt modelId="{E268A705-EAFB-46AF-9748-36300D8A1808}" type="pres">
      <dgm:prSet presAssocID="{F02AF6EA-D21D-4150-BE70-7372E801F63F}" presName="linNode" presStyleCnt="0"/>
      <dgm:spPr/>
    </dgm:pt>
    <dgm:pt modelId="{37BCD20F-6A1A-4C74-BF8F-6124BAFBE6CD}" type="pres">
      <dgm:prSet presAssocID="{F02AF6EA-D21D-4150-BE70-7372E801F63F}" presName="parentShp" presStyleLbl="node1" presStyleIdx="0" presStyleCnt="2">
        <dgm:presLayoutVars>
          <dgm:bulletEnabled val="1"/>
        </dgm:presLayoutVars>
      </dgm:prSet>
      <dgm:spPr/>
    </dgm:pt>
    <dgm:pt modelId="{65091ABB-FFF4-404B-A04D-5A07150F057F}" type="pres">
      <dgm:prSet presAssocID="{F02AF6EA-D21D-4150-BE70-7372E801F63F}" presName="childShp" presStyleLbl="bgAccFollowNode1" presStyleIdx="0" presStyleCnt="2">
        <dgm:presLayoutVars>
          <dgm:bulletEnabled val="1"/>
        </dgm:presLayoutVars>
      </dgm:prSet>
      <dgm:spPr/>
      <dgm:t>
        <a:bodyPr/>
        <a:lstStyle/>
        <a:p>
          <a:endParaRPr lang="tr-TR"/>
        </a:p>
      </dgm:t>
    </dgm:pt>
    <dgm:pt modelId="{0B839E5A-2D35-4A95-BEEB-40FAF2419348}" type="pres">
      <dgm:prSet presAssocID="{045A1D77-23D9-41E6-A0C8-32E2353A7C04}" presName="spacing" presStyleCnt="0"/>
      <dgm:spPr/>
    </dgm:pt>
    <dgm:pt modelId="{BCEADE54-CD10-4B68-B397-9A6187AEE22A}" type="pres">
      <dgm:prSet presAssocID="{0F5D074E-B860-48F9-BBB5-AB5D82FA07D8}" presName="linNode" presStyleCnt="0"/>
      <dgm:spPr/>
    </dgm:pt>
    <dgm:pt modelId="{D7EBF5D7-8B0A-46D4-9104-E99B0F6B65F3}" type="pres">
      <dgm:prSet presAssocID="{0F5D074E-B860-48F9-BBB5-AB5D82FA07D8}" presName="parentShp" presStyleLbl="node1" presStyleIdx="1" presStyleCnt="2">
        <dgm:presLayoutVars>
          <dgm:bulletEnabled val="1"/>
        </dgm:presLayoutVars>
      </dgm:prSet>
      <dgm:spPr/>
    </dgm:pt>
    <dgm:pt modelId="{58EFEDDA-0B7B-4C76-8FD8-60FEF3F4EBC6}" type="pres">
      <dgm:prSet presAssocID="{0F5D074E-B860-48F9-BBB5-AB5D82FA07D8}" presName="childShp" presStyleLbl="bgAccFollowNode1" presStyleIdx="1" presStyleCnt="2">
        <dgm:presLayoutVars>
          <dgm:bulletEnabled val="1"/>
        </dgm:presLayoutVars>
      </dgm:prSet>
      <dgm:spPr/>
    </dgm:pt>
  </dgm:ptLst>
  <dgm:cxnLst>
    <dgm:cxn modelId="{9921E947-1441-4F8F-AC1F-216CFFD2652D}" type="presOf" srcId="{03CFA440-7478-4279-8F08-729E6EA5E73D}" destId="{65091ABB-FFF4-404B-A04D-5A07150F057F}" srcOrd="0" destOrd="0" presId="urn:microsoft.com/office/officeart/2005/8/layout/vList6"/>
    <dgm:cxn modelId="{7FF3A5AB-9F68-4A1C-BB7B-F158754229B7}" type="presOf" srcId="{E39158F9-3AD5-48FA-8C59-09F2B1BBFBC8}" destId="{58EFEDDA-0B7B-4C76-8FD8-60FEF3F4EBC6}" srcOrd="0" destOrd="0" presId="urn:microsoft.com/office/officeart/2005/8/layout/vList6"/>
    <dgm:cxn modelId="{203E0E3F-D906-4E15-A6FF-5C7183DA2D7C}" type="presOf" srcId="{F48491E2-BAC5-4DE7-94B7-C459439C3823}" destId="{B5F2EF8A-F112-4E07-A8FA-62E41BD2AA79}" srcOrd="0" destOrd="0" presId="urn:microsoft.com/office/officeart/2005/8/layout/vList6"/>
    <dgm:cxn modelId="{8955EB6C-320E-4877-9482-CFAC4CAE3105}" srcId="{F48491E2-BAC5-4DE7-94B7-C459439C3823}" destId="{0F5D074E-B860-48F9-BBB5-AB5D82FA07D8}" srcOrd="1" destOrd="0" parTransId="{E9C471C9-6AB0-49D1-A4AE-A1FE21E8BDB6}" sibTransId="{C74AAFAB-BB74-4EDC-883C-B241730E3283}"/>
    <dgm:cxn modelId="{53BEBEB6-A511-44A5-B8AE-1A82E3085CB8}" srcId="{0F5D074E-B860-48F9-BBB5-AB5D82FA07D8}" destId="{E39158F9-3AD5-48FA-8C59-09F2B1BBFBC8}" srcOrd="0" destOrd="0" parTransId="{E5865831-9B36-4741-8A69-0B52B7895481}" sibTransId="{4DA76820-A399-4A7E-8551-F1085CCBC233}"/>
    <dgm:cxn modelId="{F5F5F8F5-1EF6-4B0A-A058-AB9DE9D2CC31}" type="presOf" srcId="{F02AF6EA-D21D-4150-BE70-7372E801F63F}" destId="{37BCD20F-6A1A-4C74-BF8F-6124BAFBE6CD}" srcOrd="0" destOrd="0" presId="urn:microsoft.com/office/officeart/2005/8/layout/vList6"/>
    <dgm:cxn modelId="{23D8FE5D-F966-4268-A606-BB9AF4CCCE7C}" srcId="{F02AF6EA-D21D-4150-BE70-7372E801F63F}" destId="{03CFA440-7478-4279-8F08-729E6EA5E73D}" srcOrd="0" destOrd="0" parTransId="{51845E56-480B-4D50-AE94-668AD0E789F1}" sibTransId="{62EED5E9-378F-42CD-B205-D52EA4D8A09E}"/>
    <dgm:cxn modelId="{3B9FA8DB-619A-4EA0-80AB-9F8359B0927D}" srcId="{F48491E2-BAC5-4DE7-94B7-C459439C3823}" destId="{F02AF6EA-D21D-4150-BE70-7372E801F63F}" srcOrd="0" destOrd="0" parTransId="{142C683D-1005-4657-A8BA-CFCBEE3A2DF4}" sibTransId="{045A1D77-23D9-41E6-A0C8-32E2353A7C04}"/>
    <dgm:cxn modelId="{27955C42-CD8D-4066-A8FD-48413B50146C}" type="presOf" srcId="{0F5D074E-B860-48F9-BBB5-AB5D82FA07D8}" destId="{D7EBF5D7-8B0A-46D4-9104-E99B0F6B65F3}" srcOrd="0" destOrd="0" presId="urn:microsoft.com/office/officeart/2005/8/layout/vList6"/>
    <dgm:cxn modelId="{4B0B19F1-6FE5-4CA0-B2DC-8F589B2C9A67}" type="presParOf" srcId="{B5F2EF8A-F112-4E07-A8FA-62E41BD2AA79}" destId="{E268A705-EAFB-46AF-9748-36300D8A1808}" srcOrd="0" destOrd="0" presId="urn:microsoft.com/office/officeart/2005/8/layout/vList6"/>
    <dgm:cxn modelId="{E60D019A-564B-4225-BD7D-2B40FB51F929}" type="presParOf" srcId="{E268A705-EAFB-46AF-9748-36300D8A1808}" destId="{37BCD20F-6A1A-4C74-BF8F-6124BAFBE6CD}" srcOrd="0" destOrd="0" presId="urn:microsoft.com/office/officeart/2005/8/layout/vList6"/>
    <dgm:cxn modelId="{0595FEF5-BDFE-4860-B4D3-D67AB12A43D0}" type="presParOf" srcId="{E268A705-EAFB-46AF-9748-36300D8A1808}" destId="{65091ABB-FFF4-404B-A04D-5A07150F057F}" srcOrd="1" destOrd="0" presId="urn:microsoft.com/office/officeart/2005/8/layout/vList6"/>
    <dgm:cxn modelId="{95DBEAD9-1346-4FA5-9ECC-D7A6F5B30C26}" type="presParOf" srcId="{B5F2EF8A-F112-4E07-A8FA-62E41BD2AA79}" destId="{0B839E5A-2D35-4A95-BEEB-40FAF2419348}" srcOrd="1" destOrd="0" presId="urn:microsoft.com/office/officeart/2005/8/layout/vList6"/>
    <dgm:cxn modelId="{9D9D2B51-BCC7-4F1F-BE26-D2F9FB2F6BFA}" type="presParOf" srcId="{B5F2EF8A-F112-4E07-A8FA-62E41BD2AA79}" destId="{BCEADE54-CD10-4B68-B397-9A6187AEE22A}" srcOrd="2" destOrd="0" presId="urn:microsoft.com/office/officeart/2005/8/layout/vList6"/>
    <dgm:cxn modelId="{464BFC1E-1696-4791-8D89-19F43CE7529B}" type="presParOf" srcId="{BCEADE54-CD10-4B68-B397-9A6187AEE22A}" destId="{D7EBF5D7-8B0A-46D4-9104-E99B0F6B65F3}" srcOrd="0" destOrd="0" presId="urn:microsoft.com/office/officeart/2005/8/layout/vList6"/>
    <dgm:cxn modelId="{27073988-45DE-4D6C-8EB9-4A7A95256CA0}" type="presParOf" srcId="{BCEADE54-CD10-4B68-B397-9A6187AEE22A}" destId="{58EFEDDA-0B7B-4C76-8FD8-60FEF3F4EBC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074D48C-B1F0-4890-A5F0-38BDD6E34D72}"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720974B8-4B8B-449D-BC3A-026EE34B029E}">
      <dgm:prSet phldrT="[Metin]" custT="1"/>
      <dgm:spPr/>
      <dgm:t>
        <a:bodyPr/>
        <a:lstStyle/>
        <a:p>
          <a:r>
            <a:rPr lang="tr-TR" sz="3200" dirty="0" smtClean="0"/>
            <a:t>TEOREM-11</a:t>
          </a:r>
          <a:endParaRPr lang="tr-TR" sz="3200" dirty="0"/>
        </a:p>
      </dgm:t>
    </dgm:pt>
    <dgm:pt modelId="{EBE1881D-8D4D-45D8-B453-B739E5E20C47}" type="parTrans" cxnId="{22AD527A-E821-4A31-A28C-40DDE594DE12}">
      <dgm:prSet/>
      <dgm:spPr/>
      <dgm:t>
        <a:bodyPr/>
        <a:lstStyle/>
        <a:p>
          <a:endParaRPr lang="tr-TR"/>
        </a:p>
      </dgm:t>
    </dgm:pt>
    <dgm:pt modelId="{C499A046-E5F7-41E2-8EF5-6088909896C1}" type="sibTrans" cxnId="{22AD527A-E821-4A31-A28C-40DDE594DE12}">
      <dgm:prSet/>
      <dgm:spPr/>
      <dgm:t>
        <a:bodyPr/>
        <a:lstStyle/>
        <a:p>
          <a:endParaRPr lang="tr-TR"/>
        </a:p>
      </dgm:t>
    </dgm:pt>
    <dgm:pt modelId="{A4849906-2B59-4E56-808F-87B433A9B46B}">
      <dgm:prSet phldrT="[Metin]" custT="1"/>
      <dgm:spPr/>
      <dgm:t>
        <a:bodyPr/>
        <a:lstStyle/>
        <a:p>
          <a:pPr algn="just"/>
          <a:r>
            <a:rPr lang="tr-TR" sz="2400" b="1" i="0" u="none" dirty="0" smtClean="0"/>
            <a:t>DÖRT RENK TEOREMİ </a:t>
          </a:r>
          <a:r>
            <a:rPr lang="tr-TR" sz="2400" b="0" i="0" u="none" dirty="0" smtClean="0"/>
            <a:t>Düzlemsel bir çizgenin renk (kromatik) sayısı dörtten büyük değildir.</a:t>
          </a:r>
          <a:endParaRPr lang="tr-TR" sz="2400" dirty="0"/>
        </a:p>
      </dgm:t>
    </dgm:pt>
    <dgm:pt modelId="{EA1D50FC-021C-4FE0-B5B1-32929452D77C}" type="parTrans" cxnId="{5EC8C01E-FA79-4A05-BB24-57236B402DE7}">
      <dgm:prSet/>
      <dgm:spPr/>
      <dgm:t>
        <a:bodyPr/>
        <a:lstStyle/>
        <a:p>
          <a:endParaRPr lang="tr-TR"/>
        </a:p>
      </dgm:t>
    </dgm:pt>
    <dgm:pt modelId="{53C1F5EA-3AAE-4D47-BAB4-775D5ECFE229}" type="sibTrans" cxnId="{5EC8C01E-FA79-4A05-BB24-57236B402DE7}">
      <dgm:prSet/>
      <dgm:spPr/>
      <dgm:t>
        <a:bodyPr/>
        <a:lstStyle/>
        <a:p>
          <a:endParaRPr lang="tr-TR"/>
        </a:p>
      </dgm:t>
    </dgm:pt>
    <dgm:pt modelId="{81B101CF-ACCF-4542-A99D-43CD456E66B1}" type="pres">
      <dgm:prSet presAssocID="{3074D48C-B1F0-4890-A5F0-38BDD6E34D72}" presName="theList" presStyleCnt="0">
        <dgm:presLayoutVars>
          <dgm:dir/>
          <dgm:animLvl val="lvl"/>
          <dgm:resizeHandles val="exact"/>
        </dgm:presLayoutVars>
      </dgm:prSet>
      <dgm:spPr/>
      <dgm:t>
        <a:bodyPr/>
        <a:lstStyle/>
        <a:p>
          <a:endParaRPr lang="tr-TR"/>
        </a:p>
      </dgm:t>
    </dgm:pt>
    <dgm:pt modelId="{6E3E7615-9ECF-47CE-927A-AC1144529AFB}" type="pres">
      <dgm:prSet presAssocID="{720974B8-4B8B-449D-BC3A-026EE34B029E}" presName="compNode" presStyleCnt="0"/>
      <dgm:spPr/>
    </dgm:pt>
    <dgm:pt modelId="{727EEBAC-5555-4956-9E46-788D1645B0F6}" type="pres">
      <dgm:prSet presAssocID="{720974B8-4B8B-449D-BC3A-026EE34B029E}" presName="noGeometry" presStyleCnt="0"/>
      <dgm:spPr/>
    </dgm:pt>
    <dgm:pt modelId="{460EFEE5-969C-49E2-909A-C5C2C39D65AB}" type="pres">
      <dgm:prSet presAssocID="{720974B8-4B8B-449D-BC3A-026EE34B029E}" presName="childTextVisible" presStyleLbl="bgAccFollowNode1" presStyleIdx="0" presStyleCnt="1">
        <dgm:presLayoutVars>
          <dgm:bulletEnabled val="1"/>
        </dgm:presLayoutVars>
      </dgm:prSet>
      <dgm:spPr/>
      <dgm:t>
        <a:bodyPr/>
        <a:lstStyle/>
        <a:p>
          <a:endParaRPr lang="tr-TR"/>
        </a:p>
      </dgm:t>
    </dgm:pt>
    <dgm:pt modelId="{C7836048-28E2-487B-A64C-AE24195CF450}" type="pres">
      <dgm:prSet presAssocID="{720974B8-4B8B-449D-BC3A-026EE34B029E}" presName="childTextHidden" presStyleLbl="bgAccFollowNode1" presStyleIdx="0" presStyleCnt="1"/>
      <dgm:spPr/>
      <dgm:t>
        <a:bodyPr/>
        <a:lstStyle/>
        <a:p>
          <a:endParaRPr lang="tr-TR"/>
        </a:p>
      </dgm:t>
    </dgm:pt>
    <dgm:pt modelId="{365FB761-352B-43BA-BC03-82FB067312EF}" type="pres">
      <dgm:prSet presAssocID="{720974B8-4B8B-449D-BC3A-026EE34B029E}" presName="parentText" presStyleLbl="node1" presStyleIdx="0" presStyleCnt="1">
        <dgm:presLayoutVars>
          <dgm:chMax val="1"/>
          <dgm:bulletEnabled val="1"/>
        </dgm:presLayoutVars>
      </dgm:prSet>
      <dgm:spPr/>
      <dgm:t>
        <a:bodyPr/>
        <a:lstStyle/>
        <a:p>
          <a:endParaRPr lang="tr-TR"/>
        </a:p>
      </dgm:t>
    </dgm:pt>
  </dgm:ptLst>
  <dgm:cxnLst>
    <dgm:cxn modelId="{5EC8C01E-FA79-4A05-BB24-57236B402DE7}" srcId="{720974B8-4B8B-449D-BC3A-026EE34B029E}" destId="{A4849906-2B59-4E56-808F-87B433A9B46B}" srcOrd="0" destOrd="0" parTransId="{EA1D50FC-021C-4FE0-B5B1-32929452D77C}" sibTransId="{53C1F5EA-3AAE-4D47-BAB4-775D5ECFE229}"/>
    <dgm:cxn modelId="{2B9A4F18-73B2-42E7-B8E5-55D4DE1B296B}" type="presOf" srcId="{3074D48C-B1F0-4890-A5F0-38BDD6E34D72}" destId="{81B101CF-ACCF-4542-A99D-43CD456E66B1}" srcOrd="0" destOrd="0" presId="urn:microsoft.com/office/officeart/2005/8/layout/hProcess6"/>
    <dgm:cxn modelId="{B5ED7A66-8CC8-4043-B826-8D62CC706B70}" type="presOf" srcId="{A4849906-2B59-4E56-808F-87B433A9B46B}" destId="{460EFEE5-969C-49E2-909A-C5C2C39D65AB}" srcOrd="0" destOrd="0" presId="urn:microsoft.com/office/officeart/2005/8/layout/hProcess6"/>
    <dgm:cxn modelId="{22AD527A-E821-4A31-A28C-40DDE594DE12}" srcId="{3074D48C-B1F0-4890-A5F0-38BDD6E34D72}" destId="{720974B8-4B8B-449D-BC3A-026EE34B029E}" srcOrd="0" destOrd="0" parTransId="{EBE1881D-8D4D-45D8-B453-B739E5E20C47}" sibTransId="{C499A046-E5F7-41E2-8EF5-6088909896C1}"/>
    <dgm:cxn modelId="{63A68973-4A38-4472-A474-9D93E5CB3AC2}" type="presOf" srcId="{720974B8-4B8B-449D-BC3A-026EE34B029E}" destId="{365FB761-352B-43BA-BC03-82FB067312EF}" srcOrd="0" destOrd="0" presId="urn:microsoft.com/office/officeart/2005/8/layout/hProcess6"/>
    <dgm:cxn modelId="{B34EC41A-DA6D-4BDB-8B1D-764F45E25C2F}" type="presOf" srcId="{A4849906-2B59-4E56-808F-87B433A9B46B}" destId="{C7836048-28E2-487B-A64C-AE24195CF450}" srcOrd="1" destOrd="0" presId="urn:microsoft.com/office/officeart/2005/8/layout/hProcess6"/>
    <dgm:cxn modelId="{CE44312A-DD9B-43FC-92FF-3EBA9CDD6E5E}" type="presParOf" srcId="{81B101CF-ACCF-4542-A99D-43CD456E66B1}" destId="{6E3E7615-9ECF-47CE-927A-AC1144529AFB}" srcOrd="0" destOrd="0" presId="urn:microsoft.com/office/officeart/2005/8/layout/hProcess6"/>
    <dgm:cxn modelId="{AC1AC3C7-336B-442F-AD74-0CB6C7E3F12A}" type="presParOf" srcId="{6E3E7615-9ECF-47CE-927A-AC1144529AFB}" destId="{727EEBAC-5555-4956-9E46-788D1645B0F6}" srcOrd="0" destOrd="0" presId="urn:microsoft.com/office/officeart/2005/8/layout/hProcess6"/>
    <dgm:cxn modelId="{308F95D0-9434-420B-A59E-EE9751A1ED9F}" type="presParOf" srcId="{6E3E7615-9ECF-47CE-927A-AC1144529AFB}" destId="{460EFEE5-969C-49E2-909A-C5C2C39D65AB}" srcOrd="1" destOrd="0" presId="urn:microsoft.com/office/officeart/2005/8/layout/hProcess6"/>
    <dgm:cxn modelId="{DDDAF831-CE10-4A16-A20E-18154C0B8173}" type="presParOf" srcId="{6E3E7615-9ECF-47CE-927A-AC1144529AFB}" destId="{C7836048-28E2-487B-A64C-AE24195CF450}" srcOrd="2" destOrd="0" presId="urn:microsoft.com/office/officeart/2005/8/layout/hProcess6"/>
    <dgm:cxn modelId="{4CE32036-2408-4B73-AD68-7A30D376AC2A}" type="presParOf" srcId="{6E3E7615-9ECF-47CE-927A-AC1144529AFB}" destId="{365FB761-352B-43BA-BC03-82FB067312E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8D11B-6A12-4A3F-9C7A-D9624C31989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tr-TR"/>
        </a:p>
      </dgm:t>
    </dgm:pt>
    <dgm:pt modelId="{C6D1FB70-9FD6-405C-BC43-B86D09768623}">
      <dgm:prSet/>
      <dgm:spPr/>
      <dgm:t>
        <a:bodyPr/>
        <a:lstStyle/>
        <a:p>
          <a:pPr rtl="0"/>
          <a:r>
            <a:rPr lang="tr-TR" dirty="0" smtClean="0"/>
            <a:t>Tanım-1</a:t>
          </a:r>
          <a:endParaRPr lang="tr-TR" dirty="0"/>
        </a:p>
      </dgm:t>
    </dgm:pt>
    <dgm:pt modelId="{0781C777-849F-47D8-A72C-A9D18DB8CAD0}" type="parTrans" cxnId="{9007AD78-B74B-42C4-AB4E-05D93DF6153A}">
      <dgm:prSet/>
      <dgm:spPr/>
      <dgm:t>
        <a:bodyPr/>
        <a:lstStyle/>
        <a:p>
          <a:endParaRPr lang="tr-TR"/>
        </a:p>
      </dgm:t>
    </dgm:pt>
    <dgm:pt modelId="{8D1C42A8-D032-4E5A-A0A1-7EFBDBC4ECE1}" type="sibTrans" cxnId="{9007AD78-B74B-42C4-AB4E-05D93DF6153A}">
      <dgm:prSet/>
      <dgm:spPr/>
      <dgm:t>
        <a:bodyPr/>
        <a:lstStyle/>
        <a:p>
          <a:endParaRPr lang="tr-TR"/>
        </a:p>
      </dgm:t>
    </dgm:pt>
    <dgm:pt modelId="{2AE969BC-311C-4AE3-98AB-C98C1A0812F0}">
      <dgm:prSet custT="1"/>
      <dgm:spPr/>
      <dgm:t>
        <a:bodyPr/>
        <a:lstStyle/>
        <a:p>
          <a:pPr algn="just" rtl="0"/>
          <a:r>
            <a:rPr lang="tr-TR" sz="1800" dirty="0" smtClean="0"/>
            <a:t>Yönsüz </a:t>
          </a:r>
          <a:r>
            <a:rPr lang="tr-TR" sz="1800" i="1" dirty="0" smtClean="0"/>
            <a:t>G</a:t>
          </a:r>
          <a:r>
            <a:rPr lang="tr-TR" sz="1800" dirty="0" smtClean="0"/>
            <a:t> çizgesinin </a:t>
          </a:r>
          <a:r>
            <a:rPr lang="tr-TR" sz="1800" i="1" dirty="0" smtClean="0"/>
            <a:t>u</a:t>
          </a:r>
          <a:r>
            <a:rPr lang="tr-TR" sz="1800" dirty="0" smtClean="0"/>
            <a:t> ve v köşeleri, eğer </a:t>
          </a:r>
          <a:r>
            <a:rPr lang="tr-TR" sz="1800" i="1" dirty="0" smtClean="0"/>
            <a:t>u </a:t>
          </a:r>
          <a:r>
            <a:rPr lang="tr-TR" sz="1800" dirty="0" smtClean="0"/>
            <a:t> ve v G’nin </a:t>
          </a:r>
          <a:r>
            <a:rPr lang="tr-TR" sz="1800" i="1" dirty="0" smtClean="0"/>
            <a:t>e kenarının</a:t>
          </a:r>
          <a:r>
            <a:rPr lang="tr-TR" sz="1800" dirty="0" smtClean="0"/>
            <a:t> bitiş noktalarıysa, bu köşe­ler </a:t>
          </a:r>
          <a:r>
            <a:rPr lang="tr-TR" sz="1800" b="1" i="1" dirty="0" smtClean="0"/>
            <a:t>komşu (veya </a:t>
          </a:r>
          <a:r>
            <a:rPr lang="tr-TR" sz="1800" b="1" i="1" dirty="0" smtClean="0"/>
            <a:t>bitişik)</a:t>
          </a:r>
          <a:r>
            <a:rPr lang="tr-TR" sz="1800" b="1" dirty="0" smtClean="0"/>
            <a:t> </a:t>
          </a:r>
          <a:r>
            <a:rPr lang="tr-TR" sz="1800" dirty="0" smtClean="0"/>
            <a:t>olarak adlandırılır.</a:t>
          </a:r>
          <a:endParaRPr lang="tr-TR" sz="1800" dirty="0"/>
        </a:p>
      </dgm:t>
    </dgm:pt>
    <dgm:pt modelId="{CAC9E4D6-8B9B-41F1-B55C-9C4023A992E4}" type="parTrans" cxnId="{7C70B1B6-512B-44F8-99A1-8BE0CD51842F}">
      <dgm:prSet/>
      <dgm:spPr/>
      <dgm:t>
        <a:bodyPr/>
        <a:lstStyle/>
        <a:p>
          <a:endParaRPr lang="tr-TR"/>
        </a:p>
      </dgm:t>
    </dgm:pt>
    <dgm:pt modelId="{D2FE9FB8-9DB7-42E1-B1B3-2C6FCA706FCE}" type="sibTrans" cxnId="{7C70B1B6-512B-44F8-99A1-8BE0CD51842F}">
      <dgm:prSet/>
      <dgm:spPr/>
      <dgm:t>
        <a:bodyPr/>
        <a:lstStyle/>
        <a:p>
          <a:endParaRPr lang="tr-TR"/>
        </a:p>
      </dgm:t>
    </dgm:pt>
    <dgm:pt modelId="{41048C67-6C25-42DA-89BA-5777B80A7B30}">
      <dgm:prSet/>
      <dgm:spPr/>
      <dgm:t>
        <a:bodyPr/>
        <a:lstStyle/>
        <a:p>
          <a:pPr rtl="0"/>
          <a:r>
            <a:rPr lang="tr-TR" dirty="0" smtClean="0"/>
            <a:t>Tanım-2</a:t>
          </a:r>
          <a:endParaRPr lang="tr-TR" dirty="0"/>
        </a:p>
      </dgm:t>
    </dgm:pt>
    <dgm:pt modelId="{7D5094CE-E6C9-402E-9997-9FD7E3A3AAF8}" type="parTrans" cxnId="{470D433D-A880-4425-804E-7E05F89AF9F2}">
      <dgm:prSet/>
      <dgm:spPr/>
      <dgm:t>
        <a:bodyPr/>
        <a:lstStyle/>
        <a:p>
          <a:endParaRPr lang="tr-TR"/>
        </a:p>
      </dgm:t>
    </dgm:pt>
    <dgm:pt modelId="{19432549-D5FE-43D8-B213-F3D7D6F78A2A}" type="sibTrans" cxnId="{470D433D-A880-4425-804E-7E05F89AF9F2}">
      <dgm:prSet/>
      <dgm:spPr/>
      <dgm:t>
        <a:bodyPr/>
        <a:lstStyle/>
        <a:p>
          <a:endParaRPr lang="tr-TR"/>
        </a:p>
      </dgm:t>
    </dgm:pt>
    <dgm:pt modelId="{87D0755A-5321-4A73-A744-1964585575E5}">
      <dgm:prSet custT="1"/>
      <dgm:spPr>
        <a:blipFill>
          <a:blip xmlns:r="http://schemas.openxmlformats.org/officeDocument/2006/relationships" r:embed="rId1"/>
          <a:stretch>
            <a:fillRect l="-1166"/>
          </a:stretch>
        </a:blipFill>
      </dgm:spPr>
      <dgm:t>
        <a:bodyPr/>
        <a:lstStyle/>
        <a:p>
          <a:r>
            <a:rPr lang="tr-TR">
              <a:noFill/>
            </a:rPr>
            <a:t> </a:t>
          </a:r>
        </a:p>
      </dgm:t>
    </dgm:pt>
    <dgm:pt modelId="{68BB7D78-4969-4CC9-BAF1-CA3BA84B2D2F}" type="parTrans" cxnId="{AD162364-7EEE-48B4-A7C7-9C308B2FD769}">
      <dgm:prSet/>
      <dgm:spPr/>
      <dgm:t>
        <a:bodyPr/>
        <a:lstStyle/>
        <a:p>
          <a:endParaRPr lang="tr-TR"/>
        </a:p>
      </dgm:t>
    </dgm:pt>
    <dgm:pt modelId="{5CEBD9B1-02C2-42C6-9E4E-9EA0754EBADF}" type="sibTrans" cxnId="{AD162364-7EEE-48B4-A7C7-9C308B2FD769}">
      <dgm:prSet/>
      <dgm:spPr/>
      <dgm:t>
        <a:bodyPr/>
        <a:lstStyle/>
        <a:p>
          <a:endParaRPr lang="tr-TR"/>
        </a:p>
      </dgm:t>
    </dgm:pt>
    <dgm:pt modelId="{F33D1BED-CE0B-477D-96E5-4BB05E7AC8C2}">
      <dgm:prSet/>
      <dgm:spPr/>
      <dgm:t>
        <a:bodyPr/>
        <a:lstStyle/>
        <a:p>
          <a:pPr rtl="0"/>
          <a:r>
            <a:rPr lang="tr-TR" dirty="0" smtClean="0"/>
            <a:t>Tanım-3</a:t>
          </a:r>
          <a:endParaRPr lang="tr-TR" dirty="0"/>
        </a:p>
      </dgm:t>
    </dgm:pt>
    <dgm:pt modelId="{5289D633-58CA-4664-9172-68ADAED09BA5}" type="parTrans" cxnId="{7A343F98-93B9-4429-AFEC-80D47540FE9E}">
      <dgm:prSet/>
      <dgm:spPr/>
      <dgm:t>
        <a:bodyPr/>
        <a:lstStyle/>
        <a:p>
          <a:endParaRPr lang="tr-TR"/>
        </a:p>
      </dgm:t>
    </dgm:pt>
    <dgm:pt modelId="{D2C98D59-A59F-419D-935E-5B14C21A65DA}" type="sibTrans" cxnId="{7A343F98-93B9-4429-AFEC-80D47540FE9E}">
      <dgm:prSet/>
      <dgm:spPr/>
      <dgm:t>
        <a:bodyPr/>
        <a:lstStyle/>
        <a:p>
          <a:endParaRPr lang="tr-TR"/>
        </a:p>
      </dgm:t>
    </dgm:pt>
    <dgm:pt modelId="{7962DA77-BEE5-4C25-BB0B-D219DDFC1995}">
      <dgm:prSet custT="1"/>
      <dgm:spPr/>
      <dgm:t>
        <a:bodyPr/>
        <a:lstStyle/>
        <a:p>
          <a:pPr algn="just" rtl="0"/>
          <a:r>
            <a:rPr lang="tr-TR" sz="1800" i="1" dirty="0" smtClean="0"/>
            <a:t>Yönsüz bir çizgedeki köşe derecesi o</a:t>
          </a:r>
          <a:r>
            <a:rPr lang="tr-TR" sz="1800" dirty="0" smtClean="0"/>
            <a:t> köşeye bağlı olan kenarların sayısıdır, ancak köşedeki bir döngü o köşenin derecesine iki </a:t>
          </a:r>
          <a:r>
            <a:rPr lang="tr-TR" sz="1800" dirty="0" smtClean="0"/>
            <a:t>birim katkıda </a:t>
          </a:r>
          <a:r>
            <a:rPr lang="tr-TR" sz="1800" dirty="0" smtClean="0"/>
            <a:t>bulunmaktadır, v </a:t>
          </a:r>
          <a:r>
            <a:rPr lang="tr-TR" sz="1800" b="1" dirty="0" smtClean="0"/>
            <a:t>köşesinin derecesi </a:t>
          </a:r>
          <a:r>
            <a:rPr lang="tr-TR" sz="1800" b="1" dirty="0" err="1" smtClean="0"/>
            <a:t>deg</a:t>
          </a:r>
          <a:r>
            <a:rPr lang="tr-TR" sz="1800" b="1" dirty="0" smtClean="0"/>
            <a:t>(v)</a:t>
          </a:r>
          <a:r>
            <a:rPr lang="tr-TR" sz="1800" dirty="0" smtClean="0"/>
            <a:t> şeklinde gösterilir</a:t>
          </a:r>
          <a:endParaRPr lang="tr-TR" sz="1800" dirty="0"/>
        </a:p>
      </dgm:t>
    </dgm:pt>
    <dgm:pt modelId="{3B2BFF55-DB83-4AE9-B861-9D58571BAEA8}" type="parTrans" cxnId="{62E65D72-A58A-4D65-B57E-FAC32BA5BF37}">
      <dgm:prSet/>
      <dgm:spPr/>
      <dgm:t>
        <a:bodyPr/>
        <a:lstStyle/>
        <a:p>
          <a:endParaRPr lang="tr-TR"/>
        </a:p>
      </dgm:t>
    </dgm:pt>
    <dgm:pt modelId="{293DA64F-6D63-4B0D-8752-9F442907CF26}" type="sibTrans" cxnId="{62E65D72-A58A-4D65-B57E-FAC32BA5BF37}">
      <dgm:prSet/>
      <dgm:spPr/>
      <dgm:t>
        <a:bodyPr/>
        <a:lstStyle/>
        <a:p>
          <a:endParaRPr lang="tr-TR"/>
        </a:p>
      </dgm:t>
    </dgm:pt>
    <dgm:pt modelId="{B80940E6-780F-48D5-86B5-91F0AC453B6B}">
      <dgm:prSet custT="1"/>
      <dgm:spPr/>
      <dgm:t>
        <a:bodyPr/>
        <a:lstStyle/>
        <a:p>
          <a:pPr algn="just" rtl="0"/>
          <a:r>
            <a:rPr lang="tr-TR" sz="1800" dirty="0" smtClean="0"/>
            <a:t> </a:t>
          </a:r>
          <a:r>
            <a:rPr lang="tr-TR" sz="1800" dirty="0" smtClean="0"/>
            <a:t>Bu şekilde tanımlanan </a:t>
          </a:r>
          <a:r>
            <a:rPr lang="tr-TR" sz="1800" i="1" dirty="0" smtClean="0"/>
            <a:t>e</a:t>
          </a:r>
          <a:r>
            <a:rPr lang="tr-TR" sz="1800" dirty="0" smtClean="0"/>
            <a:t> kenarı ise </a:t>
          </a:r>
          <a:r>
            <a:rPr lang="tr-TR" sz="1800" i="1" dirty="0" smtClean="0"/>
            <a:t>u</a:t>
          </a:r>
          <a:r>
            <a:rPr lang="tr-TR" sz="1800" dirty="0" smtClean="0"/>
            <a:t> ve v köşeleri ile </a:t>
          </a:r>
          <a:r>
            <a:rPr lang="tr-TR" sz="1800" b="1" i="1" dirty="0" smtClean="0"/>
            <a:t>bağlı</a:t>
          </a:r>
          <a:r>
            <a:rPr lang="tr-TR" sz="1800" b="1" dirty="0" smtClean="0"/>
            <a:t> </a:t>
          </a:r>
          <a:r>
            <a:rPr lang="tr-TR" sz="1800" dirty="0" smtClean="0"/>
            <a:t>olarak adlandırılır ve </a:t>
          </a:r>
          <a:r>
            <a:rPr lang="tr-TR" sz="1800" i="1" dirty="0" smtClean="0"/>
            <a:t>e</a:t>
          </a:r>
          <a:r>
            <a:rPr lang="tr-TR" sz="1800" dirty="0" smtClean="0"/>
            <a:t> kenarı </a:t>
          </a:r>
          <a:r>
            <a:rPr lang="tr-TR" sz="1800" i="1" dirty="0" smtClean="0"/>
            <a:t>u</a:t>
          </a:r>
          <a:r>
            <a:rPr lang="tr-TR" sz="1800" dirty="0" smtClean="0"/>
            <a:t> ve v’ye </a:t>
          </a:r>
          <a:r>
            <a:rPr lang="tr-TR" sz="1800" i="1" dirty="0" smtClean="0"/>
            <a:t>bağlıdır</a:t>
          </a:r>
          <a:r>
            <a:rPr lang="tr-TR" sz="1800" dirty="0" smtClean="0"/>
            <a:t> denilir.</a:t>
          </a:r>
          <a:endParaRPr lang="tr-TR" sz="1800" dirty="0"/>
        </a:p>
      </dgm:t>
    </dgm:pt>
    <dgm:pt modelId="{0DF7C9C0-04F9-478B-9015-28DA124EB1FA}" type="parTrans" cxnId="{EBC55836-B15F-495A-A5F4-C51043D40137}">
      <dgm:prSet/>
      <dgm:spPr/>
      <dgm:t>
        <a:bodyPr/>
        <a:lstStyle/>
        <a:p>
          <a:endParaRPr lang="tr-TR"/>
        </a:p>
      </dgm:t>
    </dgm:pt>
    <dgm:pt modelId="{D72E1C7B-A879-48EB-8551-F876B23F73CC}" type="sibTrans" cxnId="{EBC55836-B15F-495A-A5F4-C51043D40137}">
      <dgm:prSet/>
      <dgm:spPr/>
      <dgm:t>
        <a:bodyPr/>
        <a:lstStyle/>
        <a:p>
          <a:endParaRPr lang="tr-TR"/>
        </a:p>
      </dgm:t>
    </dgm:pt>
    <dgm:pt modelId="{9939C1E5-A190-49D3-84C2-DA67811B883D}">
      <dgm:prSet custT="1"/>
      <dgm:spPr/>
      <dgm:t>
        <a:bodyPr/>
        <a:lstStyle/>
        <a:p>
          <a:r>
            <a:rPr lang="tr-TR">
              <a:noFill/>
            </a:rPr>
            <a:t> </a:t>
          </a:r>
        </a:p>
      </dgm:t>
    </dgm:pt>
    <dgm:pt modelId="{0FA2425C-A527-43F1-AC25-4D1B240A6CF1}" type="parTrans" cxnId="{9F0B6863-5502-4B58-8C06-39FDE5834A9C}">
      <dgm:prSet/>
      <dgm:spPr/>
      <dgm:t>
        <a:bodyPr/>
        <a:lstStyle/>
        <a:p>
          <a:endParaRPr lang="tr-TR"/>
        </a:p>
      </dgm:t>
    </dgm:pt>
    <dgm:pt modelId="{7F79ADD3-5D91-4B41-BEFD-AF048525B7DA}" type="sibTrans" cxnId="{9F0B6863-5502-4B58-8C06-39FDE5834A9C}">
      <dgm:prSet/>
      <dgm:spPr/>
      <dgm:t>
        <a:bodyPr/>
        <a:lstStyle/>
        <a:p>
          <a:endParaRPr lang="tr-TR"/>
        </a:p>
      </dgm:t>
    </dgm:pt>
    <dgm:pt modelId="{C7295CA7-403F-4591-925C-1E064E23CE4F}" type="pres">
      <dgm:prSet presAssocID="{6B68D11B-6A12-4A3F-9C7A-D9624C319898}" presName="Name0" presStyleCnt="0">
        <dgm:presLayoutVars>
          <dgm:dir/>
          <dgm:animLvl val="lvl"/>
          <dgm:resizeHandles val="exact"/>
        </dgm:presLayoutVars>
      </dgm:prSet>
      <dgm:spPr/>
      <dgm:t>
        <a:bodyPr/>
        <a:lstStyle/>
        <a:p>
          <a:endParaRPr lang="tr-TR"/>
        </a:p>
      </dgm:t>
    </dgm:pt>
    <dgm:pt modelId="{C8EF2CA4-EFA0-4183-9833-0320B78705C7}" type="pres">
      <dgm:prSet presAssocID="{C6D1FB70-9FD6-405C-BC43-B86D09768623}" presName="composite" presStyleCnt="0"/>
      <dgm:spPr/>
    </dgm:pt>
    <dgm:pt modelId="{CE0CCD98-BFEB-4671-AC18-912839514CC5}" type="pres">
      <dgm:prSet presAssocID="{C6D1FB70-9FD6-405C-BC43-B86D09768623}" presName="parTx" presStyleLbl="alignNode1" presStyleIdx="0" presStyleCnt="3">
        <dgm:presLayoutVars>
          <dgm:chMax val="0"/>
          <dgm:chPref val="0"/>
          <dgm:bulletEnabled val="1"/>
        </dgm:presLayoutVars>
      </dgm:prSet>
      <dgm:spPr/>
      <dgm:t>
        <a:bodyPr/>
        <a:lstStyle/>
        <a:p>
          <a:endParaRPr lang="tr-TR"/>
        </a:p>
      </dgm:t>
    </dgm:pt>
    <dgm:pt modelId="{179FAF48-C3CF-4FA5-86AA-3B2EE47D7FD2}" type="pres">
      <dgm:prSet presAssocID="{C6D1FB70-9FD6-405C-BC43-B86D09768623}" presName="desTx" presStyleLbl="alignAccFollowNode1" presStyleIdx="0" presStyleCnt="3">
        <dgm:presLayoutVars>
          <dgm:bulletEnabled val="1"/>
        </dgm:presLayoutVars>
      </dgm:prSet>
      <dgm:spPr/>
      <dgm:t>
        <a:bodyPr/>
        <a:lstStyle/>
        <a:p>
          <a:endParaRPr lang="tr-TR"/>
        </a:p>
      </dgm:t>
    </dgm:pt>
    <dgm:pt modelId="{05DC6191-D3B9-4B85-B827-7AEB20E19BFA}" type="pres">
      <dgm:prSet presAssocID="{8D1C42A8-D032-4E5A-A0A1-7EFBDBC4ECE1}" presName="space" presStyleCnt="0"/>
      <dgm:spPr/>
    </dgm:pt>
    <dgm:pt modelId="{B67B52D6-DEE5-4F28-B9F3-560107E62C90}" type="pres">
      <dgm:prSet presAssocID="{41048C67-6C25-42DA-89BA-5777B80A7B30}" presName="composite" presStyleCnt="0"/>
      <dgm:spPr/>
    </dgm:pt>
    <dgm:pt modelId="{89DE1FBB-DDB7-4EB3-95DA-2C707D1442DD}" type="pres">
      <dgm:prSet presAssocID="{41048C67-6C25-42DA-89BA-5777B80A7B30}" presName="parTx" presStyleLbl="alignNode1" presStyleIdx="1" presStyleCnt="3">
        <dgm:presLayoutVars>
          <dgm:chMax val="0"/>
          <dgm:chPref val="0"/>
          <dgm:bulletEnabled val="1"/>
        </dgm:presLayoutVars>
      </dgm:prSet>
      <dgm:spPr/>
      <dgm:t>
        <a:bodyPr/>
        <a:lstStyle/>
        <a:p>
          <a:endParaRPr lang="tr-TR"/>
        </a:p>
      </dgm:t>
    </dgm:pt>
    <dgm:pt modelId="{57C738BD-825E-4A23-9EAA-BB7093CBD3CE}" type="pres">
      <dgm:prSet presAssocID="{41048C67-6C25-42DA-89BA-5777B80A7B30}" presName="desTx" presStyleLbl="alignAccFollowNode1" presStyleIdx="1" presStyleCnt="3">
        <dgm:presLayoutVars>
          <dgm:bulletEnabled val="1"/>
        </dgm:presLayoutVars>
      </dgm:prSet>
      <dgm:spPr/>
      <dgm:t>
        <a:bodyPr/>
        <a:lstStyle/>
        <a:p>
          <a:endParaRPr lang="tr-TR"/>
        </a:p>
      </dgm:t>
    </dgm:pt>
    <dgm:pt modelId="{D0BB1D6E-F04B-4000-AF24-03F91BF3AD76}" type="pres">
      <dgm:prSet presAssocID="{19432549-D5FE-43D8-B213-F3D7D6F78A2A}" presName="space" presStyleCnt="0"/>
      <dgm:spPr/>
    </dgm:pt>
    <dgm:pt modelId="{C975D1FA-D249-48F4-B4FC-C05853D67A56}" type="pres">
      <dgm:prSet presAssocID="{F33D1BED-CE0B-477D-96E5-4BB05E7AC8C2}" presName="composite" presStyleCnt="0"/>
      <dgm:spPr/>
    </dgm:pt>
    <dgm:pt modelId="{1DAAC36D-88C2-4EC6-8F01-EBC16928EAB2}" type="pres">
      <dgm:prSet presAssocID="{F33D1BED-CE0B-477D-96E5-4BB05E7AC8C2}" presName="parTx" presStyleLbl="alignNode1" presStyleIdx="2" presStyleCnt="3">
        <dgm:presLayoutVars>
          <dgm:chMax val="0"/>
          <dgm:chPref val="0"/>
          <dgm:bulletEnabled val="1"/>
        </dgm:presLayoutVars>
      </dgm:prSet>
      <dgm:spPr/>
      <dgm:t>
        <a:bodyPr/>
        <a:lstStyle/>
        <a:p>
          <a:endParaRPr lang="tr-TR"/>
        </a:p>
      </dgm:t>
    </dgm:pt>
    <dgm:pt modelId="{72A49A31-D629-4608-A857-609E92D980CC}" type="pres">
      <dgm:prSet presAssocID="{F33D1BED-CE0B-477D-96E5-4BB05E7AC8C2}" presName="desTx" presStyleLbl="alignAccFollowNode1" presStyleIdx="2" presStyleCnt="3">
        <dgm:presLayoutVars>
          <dgm:bulletEnabled val="1"/>
        </dgm:presLayoutVars>
      </dgm:prSet>
      <dgm:spPr/>
      <dgm:t>
        <a:bodyPr/>
        <a:lstStyle/>
        <a:p>
          <a:endParaRPr lang="tr-TR"/>
        </a:p>
      </dgm:t>
    </dgm:pt>
  </dgm:ptLst>
  <dgm:cxnLst>
    <dgm:cxn modelId="{AD162364-7EEE-48B4-A7C7-9C308B2FD769}" srcId="{41048C67-6C25-42DA-89BA-5777B80A7B30}" destId="{87D0755A-5321-4A73-A744-1964585575E5}" srcOrd="0" destOrd="0" parTransId="{68BB7D78-4969-4CC9-BAF1-CA3BA84B2D2F}" sibTransId="{5CEBD9B1-02C2-42C6-9E4E-9EA0754EBADF}"/>
    <dgm:cxn modelId="{C3AD666F-4D33-4E26-8E2F-BF3E7E660874}" type="presOf" srcId="{F33D1BED-CE0B-477D-96E5-4BB05E7AC8C2}" destId="{1DAAC36D-88C2-4EC6-8F01-EBC16928EAB2}" srcOrd="0" destOrd="0" presId="urn:microsoft.com/office/officeart/2005/8/layout/hList1"/>
    <dgm:cxn modelId="{9F0B6863-5502-4B58-8C06-39FDE5834A9C}" srcId="{41048C67-6C25-42DA-89BA-5777B80A7B30}" destId="{9939C1E5-A190-49D3-84C2-DA67811B883D}" srcOrd="1" destOrd="0" parTransId="{0FA2425C-A527-43F1-AC25-4D1B240A6CF1}" sibTransId="{7F79ADD3-5D91-4B41-BEFD-AF048525B7DA}"/>
    <dgm:cxn modelId="{4B06C039-F9C3-42A5-A490-C1DB18E2B370}" type="presOf" srcId="{C6D1FB70-9FD6-405C-BC43-B86D09768623}" destId="{CE0CCD98-BFEB-4671-AC18-912839514CC5}" srcOrd="0" destOrd="0" presId="urn:microsoft.com/office/officeart/2005/8/layout/hList1"/>
    <dgm:cxn modelId="{470D433D-A880-4425-804E-7E05F89AF9F2}" srcId="{6B68D11B-6A12-4A3F-9C7A-D9624C319898}" destId="{41048C67-6C25-42DA-89BA-5777B80A7B30}" srcOrd="1" destOrd="0" parTransId="{7D5094CE-E6C9-402E-9997-9FD7E3A3AAF8}" sibTransId="{19432549-D5FE-43D8-B213-F3D7D6F78A2A}"/>
    <dgm:cxn modelId="{75EF14C7-0425-472C-BBC4-75F9D1E2F0BB}" type="presOf" srcId="{6B68D11B-6A12-4A3F-9C7A-D9624C319898}" destId="{C7295CA7-403F-4591-925C-1E064E23CE4F}" srcOrd="0" destOrd="0" presId="urn:microsoft.com/office/officeart/2005/8/layout/hList1"/>
    <dgm:cxn modelId="{1BAA918A-AED4-48DD-9F18-24DB5D50C791}" type="presOf" srcId="{41048C67-6C25-42DA-89BA-5777B80A7B30}" destId="{89DE1FBB-DDB7-4EB3-95DA-2C707D1442DD}" srcOrd="0" destOrd="0" presId="urn:microsoft.com/office/officeart/2005/8/layout/hList1"/>
    <dgm:cxn modelId="{534649F0-FBFB-4209-8F44-00256F8F39E3}" type="presOf" srcId="{2AE969BC-311C-4AE3-98AB-C98C1A0812F0}" destId="{179FAF48-C3CF-4FA5-86AA-3B2EE47D7FD2}" srcOrd="0" destOrd="0" presId="urn:microsoft.com/office/officeart/2005/8/layout/hList1"/>
    <dgm:cxn modelId="{C33A9A0C-EE4E-478E-9529-E59AFF21B680}" type="presOf" srcId="{87D0755A-5321-4A73-A744-1964585575E5}" destId="{57C738BD-825E-4A23-9EAA-BB7093CBD3CE}" srcOrd="0" destOrd="0" presId="urn:microsoft.com/office/officeart/2005/8/layout/hList1"/>
    <dgm:cxn modelId="{7A343F98-93B9-4429-AFEC-80D47540FE9E}" srcId="{6B68D11B-6A12-4A3F-9C7A-D9624C319898}" destId="{F33D1BED-CE0B-477D-96E5-4BB05E7AC8C2}" srcOrd="2" destOrd="0" parTransId="{5289D633-58CA-4664-9172-68ADAED09BA5}" sibTransId="{D2C98D59-A59F-419D-935E-5B14C21A65DA}"/>
    <dgm:cxn modelId="{AF318261-616C-4957-9BAA-6F0ADBA7B42E}" type="presOf" srcId="{B80940E6-780F-48D5-86B5-91F0AC453B6B}" destId="{179FAF48-C3CF-4FA5-86AA-3B2EE47D7FD2}" srcOrd="0" destOrd="1" presId="urn:microsoft.com/office/officeart/2005/8/layout/hList1"/>
    <dgm:cxn modelId="{876A4752-8773-4846-801D-F4CB8A2B30B1}" type="presOf" srcId="{7962DA77-BEE5-4C25-BB0B-D219DDFC1995}" destId="{72A49A31-D629-4608-A857-609E92D980CC}" srcOrd="0" destOrd="0" presId="urn:microsoft.com/office/officeart/2005/8/layout/hList1"/>
    <dgm:cxn modelId="{7B6A7231-2B0C-4317-8ECC-930C3DC9D37A}" type="presOf" srcId="{9939C1E5-A190-49D3-84C2-DA67811B883D}" destId="{57C738BD-825E-4A23-9EAA-BB7093CBD3CE}" srcOrd="0" destOrd="1" presId="urn:microsoft.com/office/officeart/2005/8/layout/hList1"/>
    <dgm:cxn modelId="{EBC55836-B15F-495A-A5F4-C51043D40137}" srcId="{C6D1FB70-9FD6-405C-BC43-B86D09768623}" destId="{B80940E6-780F-48D5-86B5-91F0AC453B6B}" srcOrd="1" destOrd="0" parTransId="{0DF7C9C0-04F9-478B-9015-28DA124EB1FA}" sibTransId="{D72E1C7B-A879-48EB-8551-F876B23F73CC}"/>
    <dgm:cxn modelId="{9007AD78-B74B-42C4-AB4E-05D93DF6153A}" srcId="{6B68D11B-6A12-4A3F-9C7A-D9624C319898}" destId="{C6D1FB70-9FD6-405C-BC43-B86D09768623}" srcOrd="0" destOrd="0" parTransId="{0781C777-849F-47D8-A72C-A9D18DB8CAD0}" sibTransId="{8D1C42A8-D032-4E5A-A0A1-7EFBDBC4ECE1}"/>
    <dgm:cxn modelId="{62E65D72-A58A-4D65-B57E-FAC32BA5BF37}" srcId="{F33D1BED-CE0B-477D-96E5-4BB05E7AC8C2}" destId="{7962DA77-BEE5-4C25-BB0B-D219DDFC1995}" srcOrd="0" destOrd="0" parTransId="{3B2BFF55-DB83-4AE9-B861-9D58571BAEA8}" sibTransId="{293DA64F-6D63-4B0D-8752-9F442907CF26}"/>
    <dgm:cxn modelId="{7C70B1B6-512B-44F8-99A1-8BE0CD51842F}" srcId="{C6D1FB70-9FD6-405C-BC43-B86D09768623}" destId="{2AE969BC-311C-4AE3-98AB-C98C1A0812F0}" srcOrd="0" destOrd="0" parTransId="{CAC9E4D6-8B9B-41F1-B55C-9C4023A992E4}" sibTransId="{D2FE9FB8-9DB7-42E1-B1B3-2C6FCA706FCE}"/>
    <dgm:cxn modelId="{DC1BA7A9-CD29-4DC8-8A92-74BCF4670941}" type="presParOf" srcId="{C7295CA7-403F-4591-925C-1E064E23CE4F}" destId="{C8EF2CA4-EFA0-4183-9833-0320B78705C7}" srcOrd="0" destOrd="0" presId="urn:microsoft.com/office/officeart/2005/8/layout/hList1"/>
    <dgm:cxn modelId="{01CD69A1-692A-4946-963A-AD04A99FA9AE}" type="presParOf" srcId="{C8EF2CA4-EFA0-4183-9833-0320B78705C7}" destId="{CE0CCD98-BFEB-4671-AC18-912839514CC5}" srcOrd="0" destOrd="0" presId="urn:microsoft.com/office/officeart/2005/8/layout/hList1"/>
    <dgm:cxn modelId="{A2790BBC-EB2D-4EAC-9316-7E2A0AD6B653}" type="presParOf" srcId="{C8EF2CA4-EFA0-4183-9833-0320B78705C7}" destId="{179FAF48-C3CF-4FA5-86AA-3B2EE47D7FD2}" srcOrd="1" destOrd="0" presId="urn:microsoft.com/office/officeart/2005/8/layout/hList1"/>
    <dgm:cxn modelId="{FBBFDFF8-DBF6-46B3-987D-9F71C24B8D61}" type="presParOf" srcId="{C7295CA7-403F-4591-925C-1E064E23CE4F}" destId="{05DC6191-D3B9-4B85-B827-7AEB20E19BFA}" srcOrd="1" destOrd="0" presId="urn:microsoft.com/office/officeart/2005/8/layout/hList1"/>
    <dgm:cxn modelId="{9B7150B8-55F1-4C7C-9FEE-E7E0C0F85262}" type="presParOf" srcId="{C7295CA7-403F-4591-925C-1E064E23CE4F}" destId="{B67B52D6-DEE5-4F28-B9F3-560107E62C90}" srcOrd="2" destOrd="0" presId="urn:microsoft.com/office/officeart/2005/8/layout/hList1"/>
    <dgm:cxn modelId="{96B54915-F814-477C-BB15-517E89B37072}" type="presParOf" srcId="{B67B52D6-DEE5-4F28-B9F3-560107E62C90}" destId="{89DE1FBB-DDB7-4EB3-95DA-2C707D1442DD}" srcOrd="0" destOrd="0" presId="urn:microsoft.com/office/officeart/2005/8/layout/hList1"/>
    <dgm:cxn modelId="{1B41DFDA-A939-4CC5-810A-D857A799FF25}" type="presParOf" srcId="{B67B52D6-DEE5-4F28-B9F3-560107E62C90}" destId="{57C738BD-825E-4A23-9EAA-BB7093CBD3CE}" srcOrd="1" destOrd="0" presId="urn:microsoft.com/office/officeart/2005/8/layout/hList1"/>
    <dgm:cxn modelId="{5612504C-D69E-4D43-BB22-CA7D456546A8}" type="presParOf" srcId="{C7295CA7-403F-4591-925C-1E064E23CE4F}" destId="{D0BB1D6E-F04B-4000-AF24-03F91BF3AD76}" srcOrd="3" destOrd="0" presId="urn:microsoft.com/office/officeart/2005/8/layout/hList1"/>
    <dgm:cxn modelId="{EF5AC4F5-8F4D-4219-AFF1-9799C3A728BE}" type="presParOf" srcId="{C7295CA7-403F-4591-925C-1E064E23CE4F}" destId="{C975D1FA-D249-48F4-B4FC-C05853D67A56}" srcOrd="4" destOrd="0" presId="urn:microsoft.com/office/officeart/2005/8/layout/hList1"/>
    <dgm:cxn modelId="{5C251DAB-C2FE-46F4-BD0F-46C4E7C900AF}" type="presParOf" srcId="{C975D1FA-D249-48F4-B4FC-C05853D67A56}" destId="{1DAAC36D-88C2-4EC6-8F01-EBC16928EAB2}" srcOrd="0" destOrd="0" presId="urn:microsoft.com/office/officeart/2005/8/layout/hList1"/>
    <dgm:cxn modelId="{823A272B-9EDF-4405-9E81-32B533432DC8}" type="presParOf" srcId="{C975D1FA-D249-48F4-B4FC-C05853D67A56}" destId="{72A49A31-D629-4608-A857-609E92D980C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F04FDC-0F42-4998-8800-4AD2DB17072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00C2E004-EB1D-4D6C-947D-A16B67AB0D9D}">
      <dgm:prSet custT="1"/>
      <dgm:spPr/>
      <dgm:t>
        <a:bodyPr/>
        <a:lstStyle/>
        <a:p>
          <a:pPr algn="ctr" rtl="0"/>
          <a:r>
            <a:rPr lang="tr-TR" sz="3200" b="0" dirty="0" smtClean="0"/>
            <a:t>TEOREM-1 </a:t>
          </a:r>
        </a:p>
        <a:p>
          <a:pPr algn="ctr" rtl="0"/>
          <a:r>
            <a:rPr lang="tr-TR" sz="3200" b="0" dirty="0" smtClean="0"/>
            <a:t>EL SIKIŞMA TEOREMİ </a:t>
          </a:r>
          <a:endParaRPr lang="tr-TR" sz="3200" b="0" dirty="0"/>
        </a:p>
      </dgm:t>
    </dgm:pt>
    <dgm:pt modelId="{758E8CB5-6A0F-4EDF-A70B-ABA01E36DC76}" type="parTrans" cxnId="{28D218C6-D18D-45EA-B4D8-05A8E41DD1A9}">
      <dgm:prSet/>
      <dgm:spPr/>
      <dgm:t>
        <a:bodyPr/>
        <a:lstStyle/>
        <a:p>
          <a:endParaRPr lang="tr-TR"/>
        </a:p>
      </dgm:t>
    </dgm:pt>
    <dgm:pt modelId="{35EE0462-5C91-41D8-A5D2-41362FBB0473}" type="sibTrans" cxnId="{28D218C6-D18D-45EA-B4D8-05A8E41DD1A9}">
      <dgm:prSet/>
      <dgm:spPr/>
      <dgm:t>
        <a:bodyPr/>
        <a:lstStyle/>
        <a:p>
          <a:endParaRPr lang="tr-TR"/>
        </a:p>
      </dgm:t>
    </dgm:pt>
    <mc:AlternateContent xmlns:mc="http://schemas.openxmlformats.org/markup-compatibility/2006" xmlns:a14="http://schemas.microsoft.com/office/drawing/2010/main">
      <mc:Choice Requires="a14">
        <dgm:pt modelId="{92B6536B-F61C-4BE4-A3A4-62759C5C0FD0}">
          <dgm:prSet custT="1"/>
          <dgm:spPr/>
          <dgm:t>
            <a:bodyPr/>
            <a:lstStyle/>
            <a:p>
              <a:pPr algn="just" rtl="0"/>
              <a:r>
                <a:rPr lang="tr-TR" sz="2000" i="1" dirty="0" smtClean="0"/>
                <a:t>G = (V,E)</a:t>
              </a:r>
              <a:r>
                <a:rPr lang="tr-TR" sz="2000" dirty="0" smtClean="0"/>
                <a:t> çizgesi </a:t>
              </a:r>
              <a:r>
                <a:rPr lang="tr-TR" sz="2000" i="1" dirty="0" smtClean="0"/>
                <a:t>m</a:t>
              </a:r>
              <a:r>
                <a:rPr lang="tr-TR" sz="2000" dirty="0" smtClean="0"/>
                <a:t> kenarlı yönsüz bir çizge olsun. Bu durumda	</a:t>
              </a:r>
              <a:r>
                <a:rPr lang="en-US" sz="2000" dirty="0" smtClean="0"/>
                <a:t>2m=</a:t>
              </a:r>
              <a14:m>
                <m:oMath xmlns:m="http://schemas.openxmlformats.org/officeDocument/2006/math">
                  <m:nary>
                    <m:naryPr>
                      <m:chr m:val="∑"/>
                      <m:limLoc m:val="undOvr"/>
                      <m:supHide m:val="on"/>
                      <m:ctrlPr>
                        <a:rPr lang="tr-TR" sz="2000" i="1">
                          <a:latin typeface="Cambria Math" panose="02040503050406030204" pitchFamily="18" charset="0"/>
                        </a:rPr>
                      </m:ctrlPr>
                    </m:naryPr>
                    <m:sub>
                      <m:r>
                        <m:rPr>
                          <m:sty m:val="p"/>
                        </m:rPr>
                        <a:rPr lang="en-US" sz="2000">
                          <a:latin typeface="Cambria Math" panose="02040503050406030204" pitchFamily="18" charset="0"/>
                        </a:rPr>
                        <m:t>v</m:t>
                      </m:r>
                      <m:r>
                        <a:rPr lang="en-US" sz="2000">
                          <a:latin typeface="Cambria Math" panose="02040503050406030204" pitchFamily="18" charset="0"/>
                        </a:rPr>
                        <m:t>∈</m:t>
                      </m:r>
                      <m:r>
                        <m:rPr>
                          <m:sty m:val="p"/>
                        </m:rPr>
                        <a:rPr lang="en-US" sz="2000">
                          <a:latin typeface="Cambria Math" panose="02040503050406030204" pitchFamily="18" charset="0"/>
                        </a:rPr>
                        <m:t>V</m:t>
                      </m:r>
                    </m:sub>
                    <m:sup/>
                    <m:e>
                      <m:r>
                        <m:rPr>
                          <m:sty m:val="p"/>
                        </m:rPr>
                        <a:rPr lang="tr-TR" sz="2000">
                          <a:latin typeface="Cambria Math" panose="02040503050406030204" pitchFamily="18" charset="0"/>
                        </a:rPr>
                        <m:t>deg</m:t>
                      </m:r>
                      <m:r>
                        <a:rPr lang="tr-TR" sz="2000">
                          <a:latin typeface="Cambria Math" panose="02040503050406030204" pitchFamily="18" charset="0"/>
                        </a:rPr>
                        <m:t>(</m:t>
                      </m:r>
                      <m:r>
                        <a:rPr lang="tr-TR" sz="2000" i="1">
                          <a:latin typeface="Cambria Math" panose="02040503050406030204" pitchFamily="18" charset="0"/>
                        </a:rPr>
                        <m:t>𝑣</m:t>
                      </m:r>
                      <m:r>
                        <a:rPr lang="tr-TR" sz="2000">
                          <a:latin typeface="Cambria Math" panose="02040503050406030204" pitchFamily="18" charset="0"/>
                        </a:rPr>
                        <m:t>)</m:t>
                      </m:r>
                      <m:r>
                        <a:rPr lang="tr-TR" sz="2000" i="1">
                          <a:latin typeface="Cambria Math" panose="02040503050406030204" pitchFamily="18" charset="0"/>
                        </a:rPr>
                        <m:t> </m:t>
                      </m:r>
                    </m:e>
                  </m:nary>
                </m:oMath>
              </a14:m>
              <a:r>
                <a:rPr lang="en-US" sz="2000" dirty="0" err="1"/>
                <a:t>olur</a:t>
              </a:r>
              <a:r>
                <a:rPr lang="en-US" sz="2000" dirty="0"/>
                <a:t>.</a:t>
              </a:r>
              <a:endParaRPr lang="tr-TR" sz="2000" dirty="0"/>
            </a:p>
          </dgm:t>
        </dgm:pt>
      </mc:Choice>
      <mc:Fallback xmlns="">
        <dgm:pt modelId="{92B6536B-F61C-4BE4-A3A4-62759C5C0FD0}">
          <dgm:prSet custT="1"/>
          <dgm:spPr/>
          <dgm:t>
            <a:bodyPr/>
            <a:lstStyle/>
            <a:p>
              <a:pPr algn="just" rtl="0"/>
              <a:r>
                <a:rPr lang="tr-TR" sz="2000" i="1" dirty="0" smtClean="0"/>
                <a:t>G = (V,E)</a:t>
              </a:r>
              <a:r>
                <a:rPr lang="tr-TR" sz="2000" dirty="0" smtClean="0"/>
                <a:t> çizgesi </a:t>
              </a:r>
              <a:r>
                <a:rPr lang="tr-TR" sz="2000" i="1" dirty="0" smtClean="0"/>
                <a:t>m</a:t>
              </a:r>
              <a:r>
                <a:rPr lang="tr-TR" sz="2000" dirty="0" smtClean="0"/>
                <a:t> kenarlı yönsüz bir çizge olsun. Bu durumda	</a:t>
              </a:r>
              <a:r>
                <a:rPr lang="en-US" sz="2000" dirty="0" smtClean="0"/>
                <a:t>2m=</a:t>
              </a:r>
              <a:r>
                <a:rPr lang="tr-TR" sz="2000" i="0">
                  <a:latin typeface="Cambria Math" panose="02040503050406030204" pitchFamily="18" charset="0"/>
                </a:rPr>
                <a:t>∑1</a:t>
              </a:r>
              <a:r>
                <a:rPr lang="en-US" sz="2000" i="0">
                  <a:latin typeface="Cambria Math" panose="02040503050406030204" pitchFamily="18" charset="0"/>
                </a:rPr>
                <a:t>_</a:t>
              </a:r>
              <a:r>
                <a:rPr lang="tr-TR" sz="2000" i="0">
                  <a:latin typeface="Cambria Math" panose="02040503050406030204" pitchFamily="18" charset="0"/>
                </a:rPr>
                <a:t>(</a:t>
              </a:r>
              <a:r>
                <a:rPr lang="en-US" sz="2000" i="0">
                  <a:latin typeface="Cambria Math" panose="02040503050406030204" pitchFamily="18" charset="0"/>
                </a:rPr>
                <a:t>v∈V</a:t>
              </a:r>
              <a:r>
                <a:rPr lang="tr-TR" sz="2000" i="0">
                  <a:latin typeface="Cambria Math" panose="02040503050406030204" pitchFamily="18" charset="0"/>
                </a:rPr>
                <a:t>)▒〖deg(𝑣) 〗</a:t>
              </a:r>
              <a:r>
                <a:rPr lang="en-US" sz="2000" dirty="0" err="1"/>
                <a:t>olur</a:t>
              </a:r>
              <a:r>
                <a:rPr lang="en-US" sz="2000" dirty="0"/>
                <a:t>.</a:t>
              </a:r>
              <a:endParaRPr lang="tr-TR" sz="2000" dirty="0"/>
            </a:p>
          </dgm:t>
        </dgm:pt>
      </mc:Fallback>
    </mc:AlternateContent>
    <dgm:pt modelId="{914BFE1A-5F10-4009-86C2-AADA97113CAD}" type="parTrans" cxnId="{F41B9A72-F3E7-476D-9B55-EFE7C22B62BD}">
      <dgm:prSet/>
      <dgm:spPr/>
      <dgm:t>
        <a:bodyPr/>
        <a:lstStyle/>
        <a:p>
          <a:endParaRPr lang="tr-TR"/>
        </a:p>
      </dgm:t>
    </dgm:pt>
    <dgm:pt modelId="{4E0FFAFA-6184-40BB-86D1-D7A1307E28FB}" type="sibTrans" cxnId="{F41B9A72-F3E7-476D-9B55-EFE7C22B62BD}">
      <dgm:prSet/>
      <dgm:spPr/>
      <dgm:t>
        <a:bodyPr/>
        <a:lstStyle/>
        <a:p>
          <a:endParaRPr lang="tr-TR"/>
        </a:p>
      </dgm:t>
    </dgm:pt>
    <dgm:pt modelId="{3BD57644-B98C-4DBE-B9F2-C6DB1C22093B}">
      <dgm:prSet custT="1"/>
      <dgm:spPr/>
      <dgm:t>
        <a:bodyPr/>
        <a:lstStyle/>
        <a:p>
          <a:pPr algn="just" rtl="0"/>
          <a:r>
            <a:rPr lang="tr-TR" sz="2000" dirty="0" smtClean="0"/>
            <a:t>(Bunun katlı kenar ve döngü olduğu durumda da geçerli olduğuna dikkat ediniz.)</a:t>
          </a:r>
          <a:endParaRPr lang="tr-TR" sz="2000" dirty="0"/>
        </a:p>
      </dgm:t>
    </dgm:pt>
    <dgm:pt modelId="{D6F80D70-E2EB-427E-9BFD-7B230E76BFC5}" type="parTrans" cxnId="{ECC13E08-8C00-41AD-B272-24A577018837}">
      <dgm:prSet/>
      <dgm:spPr/>
      <dgm:t>
        <a:bodyPr/>
        <a:lstStyle/>
        <a:p>
          <a:endParaRPr lang="tr-TR"/>
        </a:p>
      </dgm:t>
    </dgm:pt>
    <dgm:pt modelId="{AA5B4E23-4F18-46E4-A597-E843D949ABB0}" type="sibTrans" cxnId="{ECC13E08-8C00-41AD-B272-24A577018837}">
      <dgm:prSet/>
      <dgm:spPr/>
      <dgm:t>
        <a:bodyPr/>
        <a:lstStyle/>
        <a:p>
          <a:endParaRPr lang="tr-TR"/>
        </a:p>
      </dgm:t>
    </dgm:pt>
    <dgm:pt modelId="{7AABC46D-5C0C-483D-BD43-213D9FBB79D2}" type="pres">
      <dgm:prSet presAssocID="{ADF04FDC-0F42-4998-8800-4AD2DB17072A}" presName="theList" presStyleCnt="0">
        <dgm:presLayoutVars>
          <dgm:dir/>
          <dgm:animLvl val="lvl"/>
          <dgm:resizeHandles val="exact"/>
        </dgm:presLayoutVars>
      </dgm:prSet>
      <dgm:spPr/>
      <dgm:t>
        <a:bodyPr/>
        <a:lstStyle/>
        <a:p>
          <a:endParaRPr lang="tr-TR"/>
        </a:p>
      </dgm:t>
    </dgm:pt>
    <dgm:pt modelId="{3DF1FCA2-FCCF-4DB0-8797-D4EF110F10AC}" type="pres">
      <dgm:prSet presAssocID="{00C2E004-EB1D-4D6C-947D-A16B67AB0D9D}" presName="compNode" presStyleCnt="0"/>
      <dgm:spPr/>
    </dgm:pt>
    <dgm:pt modelId="{EBABAB00-B397-48BC-A782-7DCEC27C06EA}" type="pres">
      <dgm:prSet presAssocID="{00C2E004-EB1D-4D6C-947D-A16B67AB0D9D}" presName="noGeometry" presStyleCnt="0"/>
      <dgm:spPr/>
    </dgm:pt>
    <dgm:pt modelId="{70179586-4B45-470D-B08F-3F02AB9E6F53}" type="pres">
      <dgm:prSet presAssocID="{00C2E004-EB1D-4D6C-947D-A16B67AB0D9D}" presName="childTextVisible" presStyleLbl="bgAccFollowNode1" presStyleIdx="0" presStyleCnt="1">
        <dgm:presLayoutVars>
          <dgm:bulletEnabled val="1"/>
        </dgm:presLayoutVars>
      </dgm:prSet>
      <dgm:spPr/>
      <dgm:t>
        <a:bodyPr/>
        <a:lstStyle/>
        <a:p>
          <a:endParaRPr lang="tr-TR"/>
        </a:p>
      </dgm:t>
    </dgm:pt>
    <dgm:pt modelId="{037F317E-AFBF-4FB3-8CF7-4055041F3201}" type="pres">
      <dgm:prSet presAssocID="{00C2E004-EB1D-4D6C-947D-A16B67AB0D9D}" presName="childTextHidden" presStyleLbl="bgAccFollowNode1" presStyleIdx="0" presStyleCnt="1"/>
      <dgm:spPr/>
      <dgm:t>
        <a:bodyPr/>
        <a:lstStyle/>
        <a:p>
          <a:endParaRPr lang="tr-TR"/>
        </a:p>
      </dgm:t>
    </dgm:pt>
    <dgm:pt modelId="{8F6A7642-BEB3-461D-92A5-E1591EAB8213}" type="pres">
      <dgm:prSet presAssocID="{00C2E004-EB1D-4D6C-947D-A16B67AB0D9D}" presName="parentText" presStyleLbl="node1" presStyleIdx="0" presStyleCnt="1">
        <dgm:presLayoutVars>
          <dgm:chMax val="1"/>
          <dgm:bulletEnabled val="1"/>
        </dgm:presLayoutVars>
      </dgm:prSet>
      <dgm:spPr/>
      <dgm:t>
        <a:bodyPr/>
        <a:lstStyle/>
        <a:p>
          <a:endParaRPr lang="tr-TR"/>
        </a:p>
      </dgm:t>
    </dgm:pt>
  </dgm:ptLst>
  <dgm:cxnLst>
    <dgm:cxn modelId="{B59DEA5D-25C6-4F7D-A469-D9A32D4B7AF1}" type="presOf" srcId="{3BD57644-B98C-4DBE-B9F2-C6DB1C22093B}" destId="{70179586-4B45-470D-B08F-3F02AB9E6F53}" srcOrd="0" destOrd="1" presId="urn:microsoft.com/office/officeart/2005/8/layout/hProcess6"/>
    <dgm:cxn modelId="{28D218C6-D18D-45EA-B4D8-05A8E41DD1A9}" srcId="{ADF04FDC-0F42-4998-8800-4AD2DB17072A}" destId="{00C2E004-EB1D-4D6C-947D-A16B67AB0D9D}" srcOrd="0" destOrd="0" parTransId="{758E8CB5-6A0F-4EDF-A70B-ABA01E36DC76}" sibTransId="{35EE0462-5C91-41D8-A5D2-41362FBB0473}"/>
    <dgm:cxn modelId="{5ABA9B4F-7C91-487E-9E2F-F8240B869479}" type="presOf" srcId="{ADF04FDC-0F42-4998-8800-4AD2DB17072A}" destId="{7AABC46D-5C0C-483D-BD43-213D9FBB79D2}" srcOrd="0" destOrd="0" presId="urn:microsoft.com/office/officeart/2005/8/layout/hProcess6"/>
    <dgm:cxn modelId="{E5977FEF-4B38-487A-B201-3F5735A6FDC5}" type="presOf" srcId="{92B6536B-F61C-4BE4-A3A4-62759C5C0FD0}" destId="{037F317E-AFBF-4FB3-8CF7-4055041F3201}" srcOrd="1" destOrd="0" presId="urn:microsoft.com/office/officeart/2005/8/layout/hProcess6"/>
    <dgm:cxn modelId="{C22E2611-00C3-4570-A010-F91F6B508AA3}" type="presOf" srcId="{92B6536B-F61C-4BE4-A3A4-62759C5C0FD0}" destId="{70179586-4B45-470D-B08F-3F02AB9E6F53}" srcOrd="0" destOrd="0" presId="urn:microsoft.com/office/officeart/2005/8/layout/hProcess6"/>
    <dgm:cxn modelId="{ECC13E08-8C00-41AD-B272-24A577018837}" srcId="{00C2E004-EB1D-4D6C-947D-A16B67AB0D9D}" destId="{3BD57644-B98C-4DBE-B9F2-C6DB1C22093B}" srcOrd="1" destOrd="0" parTransId="{D6F80D70-E2EB-427E-9BFD-7B230E76BFC5}" sibTransId="{AA5B4E23-4F18-46E4-A597-E843D949ABB0}"/>
    <dgm:cxn modelId="{D2C30ABE-C400-4FF4-8105-4054657D717C}" type="presOf" srcId="{00C2E004-EB1D-4D6C-947D-A16B67AB0D9D}" destId="{8F6A7642-BEB3-461D-92A5-E1591EAB8213}" srcOrd="0" destOrd="0" presId="urn:microsoft.com/office/officeart/2005/8/layout/hProcess6"/>
    <dgm:cxn modelId="{E114DFE3-5780-4EBE-BED2-A8D72F84A489}" type="presOf" srcId="{3BD57644-B98C-4DBE-B9F2-C6DB1C22093B}" destId="{037F317E-AFBF-4FB3-8CF7-4055041F3201}" srcOrd="1" destOrd="1" presId="urn:microsoft.com/office/officeart/2005/8/layout/hProcess6"/>
    <dgm:cxn modelId="{F41B9A72-F3E7-476D-9B55-EFE7C22B62BD}" srcId="{00C2E004-EB1D-4D6C-947D-A16B67AB0D9D}" destId="{92B6536B-F61C-4BE4-A3A4-62759C5C0FD0}" srcOrd="0" destOrd="0" parTransId="{914BFE1A-5F10-4009-86C2-AADA97113CAD}" sibTransId="{4E0FFAFA-6184-40BB-86D1-D7A1307E28FB}"/>
    <dgm:cxn modelId="{4FCFDEFD-0868-4C64-BD78-DD340A2D5D6F}" type="presParOf" srcId="{7AABC46D-5C0C-483D-BD43-213D9FBB79D2}" destId="{3DF1FCA2-FCCF-4DB0-8797-D4EF110F10AC}" srcOrd="0" destOrd="0" presId="urn:microsoft.com/office/officeart/2005/8/layout/hProcess6"/>
    <dgm:cxn modelId="{5AC97A81-1E54-4AE3-98D7-54CAA99CDA04}" type="presParOf" srcId="{3DF1FCA2-FCCF-4DB0-8797-D4EF110F10AC}" destId="{EBABAB00-B397-48BC-A782-7DCEC27C06EA}" srcOrd="0" destOrd="0" presId="urn:microsoft.com/office/officeart/2005/8/layout/hProcess6"/>
    <dgm:cxn modelId="{63B610B5-23D5-487E-97DC-6617D9873DA3}" type="presParOf" srcId="{3DF1FCA2-FCCF-4DB0-8797-D4EF110F10AC}" destId="{70179586-4B45-470D-B08F-3F02AB9E6F53}" srcOrd="1" destOrd="0" presId="urn:microsoft.com/office/officeart/2005/8/layout/hProcess6"/>
    <dgm:cxn modelId="{B53E3843-DFAD-4F4A-8B6C-F790650D4D30}" type="presParOf" srcId="{3DF1FCA2-FCCF-4DB0-8797-D4EF110F10AC}" destId="{037F317E-AFBF-4FB3-8CF7-4055041F3201}" srcOrd="2" destOrd="0" presId="urn:microsoft.com/office/officeart/2005/8/layout/hProcess6"/>
    <dgm:cxn modelId="{0EA92564-5E66-46E6-87D4-833883025EBB}" type="presParOf" srcId="{3DF1FCA2-FCCF-4DB0-8797-D4EF110F10AC}" destId="{8F6A7642-BEB3-461D-92A5-E1591EAB8213}"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F04FDC-0F42-4998-8800-4AD2DB17072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00C2E004-EB1D-4D6C-947D-A16B67AB0D9D}">
      <dgm:prSet custT="1"/>
      <dgm:spPr/>
      <dgm:t>
        <a:bodyPr/>
        <a:lstStyle/>
        <a:p>
          <a:pPr algn="ctr" rtl="0"/>
          <a:r>
            <a:rPr lang="tr-TR" sz="3200" b="0" dirty="0" smtClean="0"/>
            <a:t>TEOREM-1 </a:t>
          </a:r>
          <a:endParaRPr lang="tr-TR" sz="3200" b="0" dirty="0" smtClean="0"/>
        </a:p>
        <a:p>
          <a:pPr algn="ctr" rtl="0"/>
          <a:r>
            <a:rPr lang="tr-TR" sz="3200" b="0" dirty="0" smtClean="0"/>
            <a:t>EL </a:t>
          </a:r>
          <a:r>
            <a:rPr lang="tr-TR" sz="3200" b="0" dirty="0" smtClean="0"/>
            <a:t>SIKIŞMA TEOREMİ </a:t>
          </a:r>
          <a:endParaRPr lang="tr-TR" sz="3200" b="0" dirty="0"/>
        </a:p>
      </dgm:t>
    </dgm:pt>
    <dgm:pt modelId="{758E8CB5-6A0F-4EDF-A70B-ABA01E36DC76}" type="parTrans" cxnId="{28D218C6-D18D-45EA-B4D8-05A8E41DD1A9}">
      <dgm:prSet/>
      <dgm:spPr/>
      <dgm:t>
        <a:bodyPr/>
        <a:lstStyle/>
        <a:p>
          <a:endParaRPr lang="tr-TR"/>
        </a:p>
      </dgm:t>
    </dgm:pt>
    <dgm:pt modelId="{35EE0462-5C91-41D8-A5D2-41362FBB0473}" type="sibTrans" cxnId="{28D218C6-D18D-45EA-B4D8-05A8E41DD1A9}">
      <dgm:prSet/>
      <dgm:spPr/>
      <dgm:t>
        <a:bodyPr/>
        <a:lstStyle/>
        <a:p>
          <a:endParaRPr lang="tr-TR"/>
        </a:p>
      </dgm:t>
    </dgm:pt>
    <dgm:pt modelId="{92B6536B-F61C-4BE4-A3A4-62759C5C0FD0}">
      <dgm:prSet custT="1"/>
      <dgm:spPr>
        <a:blipFill>
          <a:blip xmlns:r="http://schemas.openxmlformats.org/officeDocument/2006/relationships" r:embed="rId1"/>
          <a:stretch>
            <a:fillRect/>
          </a:stretch>
        </a:blipFill>
      </dgm:spPr>
      <dgm:t>
        <a:bodyPr/>
        <a:lstStyle/>
        <a:p>
          <a:r>
            <a:rPr lang="tr-TR">
              <a:noFill/>
            </a:rPr>
            <a:t> </a:t>
          </a:r>
        </a:p>
      </dgm:t>
    </dgm:pt>
    <dgm:pt modelId="{914BFE1A-5F10-4009-86C2-AADA97113CAD}" type="parTrans" cxnId="{F41B9A72-F3E7-476D-9B55-EFE7C22B62BD}">
      <dgm:prSet/>
      <dgm:spPr/>
      <dgm:t>
        <a:bodyPr/>
        <a:lstStyle/>
        <a:p>
          <a:endParaRPr lang="tr-TR"/>
        </a:p>
      </dgm:t>
    </dgm:pt>
    <dgm:pt modelId="{4E0FFAFA-6184-40BB-86D1-D7A1307E28FB}" type="sibTrans" cxnId="{F41B9A72-F3E7-476D-9B55-EFE7C22B62BD}">
      <dgm:prSet/>
      <dgm:spPr/>
      <dgm:t>
        <a:bodyPr/>
        <a:lstStyle/>
        <a:p>
          <a:endParaRPr lang="tr-TR"/>
        </a:p>
      </dgm:t>
    </dgm:pt>
    <dgm:pt modelId="{3BD57644-B98C-4DBE-B9F2-C6DB1C22093B}">
      <dgm:prSet custT="1"/>
      <dgm:spPr/>
      <dgm:t>
        <a:bodyPr/>
        <a:lstStyle/>
        <a:p>
          <a:r>
            <a:rPr lang="tr-TR">
              <a:noFill/>
            </a:rPr>
            <a:t> </a:t>
          </a:r>
        </a:p>
      </dgm:t>
    </dgm:pt>
    <dgm:pt modelId="{D6F80D70-E2EB-427E-9BFD-7B230E76BFC5}" type="parTrans" cxnId="{ECC13E08-8C00-41AD-B272-24A577018837}">
      <dgm:prSet/>
      <dgm:spPr/>
      <dgm:t>
        <a:bodyPr/>
        <a:lstStyle/>
        <a:p>
          <a:endParaRPr lang="tr-TR"/>
        </a:p>
      </dgm:t>
    </dgm:pt>
    <dgm:pt modelId="{AA5B4E23-4F18-46E4-A597-E843D949ABB0}" type="sibTrans" cxnId="{ECC13E08-8C00-41AD-B272-24A577018837}">
      <dgm:prSet/>
      <dgm:spPr/>
      <dgm:t>
        <a:bodyPr/>
        <a:lstStyle/>
        <a:p>
          <a:endParaRPr lang="tr-TR"/>
        </a:p>
      </dgm:t>
    </dgm:pt>
    <dgm:pt modelId="{7AABC46D-5C0C-483D-BD43-213D9FBB79D2}" type="pres">
      <dgm:prSet presAssocID="{ADF04FDC-0F42-4998-8800-4AD2DB17072A}" presName="theList" presStyleCnt="0">
        <dgm:presLayoutVars>
          <dgm:dir/>
          <dgm:animLvl val="lvl"/>
          <dgm:resizeHandles val="exact"/>
        </dgm:presLayoutVars>
      </dgm:prSet>
      <dgm:spPr/>
      <dgm:t>
        <a:bodyPr/>
        <a:lstStyle/>
        <a:p>
          <a:endParaRPr lang="tr-TR"/>
        </a:p>
      </dgm:t>
    </dgm:pt>
    <dgm:pt modelId="{3DF1FCA2-FCCF-4DB0-8797-D4EF110F10AC}" type="pres">
      <dgm:prSet presAssocID="{00C2E004-EB1D-4D6C-947D-A16B67AB0D9D}" presName="compNode" presStyleCnt="0"/>
      <dgm:spPr/>
    </dgm:pt>
    <dgm:pt modelId="{EBABAB00-B397-48BC-A782-7DCEC27C06EA}" type="pres">
      <dgm:prSet presAssocID="{00C2E004-EB1D-4D6C-947D-A16B67AB0D9D}" presName="noGeometry" presStyleCnt="0"/>
      <dgm:spPr/>
    </dgm:pt>
    <dgm:pt modelId="{70179586-4B45-470D-B08F-3F02AB9E6F53}" type="pres">
      <dgm:prSet presAssocID="{00C2E004-EB1D-4D6C-947D-A16B67AB0D9D}" presName="childTextVisible" presStyleLbl="bgAccFollowNode1" presStyleIdx="0" presStyleCnt="1">
        <dgm:presLayoutVars>
          <dgm:bulletEnabled val="1"/>
        </dgm:presLayoutVars>
      </dgm:prSet>
      <dgm:spPr/>
      <dgm:t>
        <a:bodyPr/>
        <a:lstStyle/>
        <a:p>
          <a:endParaRPr lang="tr-TR"/>
        </a:p>
      </dgm:t>
    </dgm:pt>
    <dgm:pt modelId="{037F317E-AFBF-4FB3-8CF7-4055041F3201}" type="pres">
      <dgm:prSet presAssocID="{00C2E004-EB1D-4D6C-947D-A16B67AB0D9D}" presName="childTextHidden" presStyleLbl="bgAccFollowNode1" presStyleIdx="0" presStyleCnt="1"/>
      <dgm:spPr/>
      <dgm:t>
        <a:bodyPr/>
        <a:lstStyle/>
        <a:p>
          <a:endParaRPr lang="tr-TR"/>
        </a:p>
      </dgm:t>
    </dgm:pt>
    <dgm:pt modelId="{8F6A7642-BEB3-461D-92A5-E1591EAB8213}" type="pres">
      <dgm:prSet presAssocID="{00C2E004-EB1D-4D6C-947D-A16B67AB0D9D}" presName="parentText" presStyleLbl="node1" presStyleIdx="0" presStyleCnt="1">
        <dgm:presLayoutVars>
          <dgm:chMax val="1"/>
          <dgm:bulletEnabled val="1"/>
        </dgm:presLayoutVars>
      </dgm:prSet>
      <dgm:spPr/>
      <dgm:t>
        <a:bodyPr/>
        <a:lstStyle/>
        <a:p>
          <a:endParaRPr lang="tr-TR"/>
        </a:p>
      </dgm:t>
    </dgm:pt>
  </dgm:ptLst>
  <dgm:cxnLst>
    <dgm:cxn modelId="{B59DEA5D-25C6-4F7D-A469-D9A32D4B7AF1}" type="presOf" srcId="{3BD57644-B98C-4DBE-B9F2-C6DB1C22093B}" destId="{70179586-4B45-470D-B08F-3F02AB9E6F53}" srcOrd="0" destOrd="1" presId="urn:microsoft.com/office/officeart/2005/8/layout/hProcess6"/>
    <dgm:cxn modelId="{28D218C6-D18D-45EA-B4D8-05A8E41DD1A9}" srcId="{ADF04FDC-0F42-4998-8800-4AD2DB17072A}" destId="{00C2E004-EB1D-4D6C-947D-A16B67AB0D9D}" srcOrd="0" destOrd="0" parTransId="{758E8CB5-6A0F-4EDF-A70B-ABA01E36DC76}" sibTransId="{35EE0462-5C91-41D8-A5D2-41362FBB0473}"/>
    <dgm:cxn modelId="{5ABA9B4F-7C91-487E-9E2F-F8240B869479}" type="presOf" srcId="{ADF04FDC-0F42-4998-8800-4AD2DB17072A}" destId="{7AABC46D-5C0C-483D-BD43-213D9FBB79D2}" srcOrd="0" destOrd="0" presId="urn:microsoft.com/office/officeart/2005/8/layout/hProcess6"/>
    <dgm:cxn modelId="{E5977FEF-4B38-487A-B201-3F5735A6FDC5}" type="presOf" srcId="{92B6536B-F61C-4BE4-A3A4-62759C5C0FD0}" destId="{037F317E-AFBF-4FB3-8CF7-4055041F3201}" srcOrd="1" destOrd="0" presId="urn:microsoft.com/office/officeart/2005/8/layout/hProcess6"/>
    <dgm:cxn modelId="{C22E2611-00C3-4570-A010-F91F6B508AA3}" type="presOf" srcId="{92B6536B-F61C-4BE4-A3A4-62759C5C0FD0}" destId="{70179586-4B45-470D-B08F-3F02AB9E6F53}" srcOrd="0" destOrd="0" presId="urn:microsoft.com/office/officeart/2005/8/layout/hProcess6"/>
    <dgm:cxn modelId="{ECC13E08-8C00-41AD-B272-24A577018837}" srcId="{00C2E004-EB1D-4D6C-947D-A16B67AB0D9D}" destId="{3BD57644-B98C-4DBE-B9F2-C6DB1C22093B}" srcOrd="1" destOrd="0" parTransId="{D6F80D70-E2EB-427E-9BFD-7B230E76BFC5}" sibTransId="{AA5B4E23-4F18-46E4-A597-E843D949ABB0}"/>
    <dgm:cxn modelId="{D2C30ABE-C400-4FF4-8105-4054657D717C}" type="presOf" srcId="{00C2E004-EB1D-4D6C-947D-A16B67AB0D9D}" destId="{8F6A7642-BEB3-461D-92A5-E1591EAB8213}" srcOrd="0" destOrd="0" presId="urn:microsoft.com/office/officeart/2005/8/layout/hProcess6"/>
    <dgm:cxn modelId="{E114DFE3-5780-4EBE-BED2-A8D72F84A489}" type="presOf" srcId="{3BD57644-B98C-4DBE-B9F2-C6DB1C22093B}" destId="{037F317E-AFBF-4FB3-8CF7-4055041F3201}" srcOrd="1" destOrd="1" presId="urn:microsoft.com/office/officeart/2005/8/layout/hProcess6"/>
    <dgm:cxn modelId="{F41B9A72-F3E7-476D-9B55-EFE7C22B62BD}" srcId="{00C2E004-EB1D-4D6C-947D-A16B67AB0D9D}" destId="{92B6536B-F61C-4BE4-A3A4-62759C5C0FD0}" srcOrd="0" destOrd="0" parTransId="{914BFE1A-5F10-4009-86C2-AADA97113CAD}" sibTransId="{4E0FFAFA-6184-40BB-86D1-D7A1307E28FB}"/>
    <dgm:cxn modelId="{4FCFDEFD-0868-4C64-BD78-DD340A2D5D6F}" type="presParOf" srcId="{7AABC46D-5C0C-483D-BD43-213D9FBB79D2}" destId="{3DF1FCA2-FCCF-4DB0-8797-D4EF110F10AC}" srcOrd="0" destOrd="0" presId="urn:microsoft.com/office/officeart/2005/8/layout/hProcess6"/>
    <dgm:cxn modelId="{5AC97A81-1E54-4AE3-98D7-54CAA99CDA04}" type="presParOf" srcId="{3DF1FCA2-FCCF-4DB0-8797-D4EF110F10AC}" destId="{EBABAB00-B397-48BC-A782-7DCEC27C06EA}" srcOrd="0" destOrd="0" presId="urn:microsoft.com/office/officeart/2005/8/layout/hProcess6"/>
    <dgm:cxn modelId="{63B610B5-23D5-487E-97DC-6617D9873DA3}" type="presParOf" srcId="{3DF1FCA2-FCCF-4DB0-8797-D4EF110F10AC}" destId="{70179586-4B45-470D-B08F-3F02AB9E6F53}" srcOrd="1" destOrd="0" presId="urn:microsoft.com/office/officeart/2005/8/layout/hProcess6"/>
    <dgm:cxn modelId="{B53E3843-DFAD-4F4A-8B6C-F790650D4D30}" type="presParOf" srcId="{3DF1FCA2-FCCF-4DB0-8797-D4EF110F10AC}" destId="{037F317E-AFBF-4FB3-8CF7-4055041F3201}" srcOrd="2" destOrd="0" presId="urn:microsoft.com/office/officeart/2005/8/layout/hProcess6"/>
    <dgm:cxn modelId="{0EA92564-5E66-46E6-87D4-833883025EBB}" type="presParOf" srcId="{3DF1FCA2-FCCF-4DB0-8797-D4EF110F10AC}" destId="{8F6A7642-BEB3-461D-92A5-E1591EAB8213}"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85E3E2-DAC8-42CD-956F-B8FD0940F8E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743BFF04-5D67-4787-8F9F-24C5821C2DCB}">
      <dgm:prSet phldrT="[Metin]" custT="1"/>
      <dgm:spPr/>
      <dgm:t>
        <a:bodyPr/>
        <a:lstStyle/>
        <a:p>
          <a:r>
            <a:rPr lang="tr-TR" sz="3200" dirty="0" smtClean="0"/>
            <a:t>TEOREM-2</a:t>
          </a:r>
          <a:endParaRPr lang="tr-TR" sz="3200" dirty="0"/>
        </a:p>
      </dgm:t>
    </dgm:pt>
    <dgm:pt modelId="{3FF36316-5B65-4864-B82C-B0D37AD5A52E}" type="parTrans" cxnId="{162E16D1-84D9-43DB-88E4-6FC002AA95B5}">
      <dgm:prSet/>
      <dgm:spPr/>
      <dgm:t>
        <a:bodyPr/>
        <a:lstStyle/>
        <a:p>
          <a:endParaRPr lang="tr-TR"/>
        </a:p>
      </dgm:t>
    </dgm:pt>
    <dgm:pt modelId="{09694A32-0056-4665-A2D0-D610D27EC31F}" type="sibTrans" cxnId="{162E16D1-84D9-43DB-88E4-6FC002AA95B5}">
      <dgm:prSet/>
      <dgm:spPr/>
      <dgm:t>
        <a:bodyPr/>
        <a:lstStyle/>
        <a:p>
          <a:endParaRPr lang="tr-TR"/>
        </a:p>
      </dgm:t>
    </dgm:pt>
    <dgm:pt modelId="{4BA57482-47D3-4A22-BB06-ED7116319845}">
      <dgm:prSet phldrT="[Metin]" custT="1"/>
      <dgm:spPr/>
      <dgm:t>
        <a:bodyPr/>
        <a:lstStyle/>
        <a:p>
          <a:pPr algn="ctr"/>
          <a:r>
            <a:rPr lang="tr-TR" sz="3200" dirty="0" smtClean="0"/>
            <a:t>Yönsüz bir çizgede derecesi tek olan köşelerin sayısı çifttir.</a:t>
          </a:r>
          <a:endParaRPr lang="tr-TR" sz="3200" dirty="0"/>
        </a:p>
      </dgm:t>
    </dgm:pt>
    <dgm:pt modelId="{0053A994-7B23-46D8-977E-CFABE84FE10E}" type="parTrans" cxnId="{1722487B-76F9-4DFF-BD12-2A05A3E0314F}">
      <dgm:prSet/>
      <dgm:spPr/>
      <dgm:t>
        <a:bodyPr/>
        <a:lstStyle/>
        <a:p>
          <a:endParaRPr lang="tr-TR"/>
        </a:p>
      </dgm:t>
    </dgm:pt>
    <dgm:pt modelId="{7673246E-0F6F-4282-93B6-6E177A5612C4}" type="sibTrans" cxnId="{1722487B-76F9-4DFF-BD12-2A05A3E0314F}">
      <dgm:prSet/>
      <dgm:spPr/>
      <dgm:t>
        <a:bodyPr/>
        <a:lstStyle/>
        <a:p>
          <a:endParaRPr lang="tr-TR"/>
        </a:p>
      </dgm:t>
    </dgm:pt>
    <dgm:pt modelId="{6B91E6A9-99D5-4FA3-9823-8017631F4B44}" type="pres">
      <dgm:prSet presAssocID="{EB85E3E2-DAC8-42CD-956F-B8FD0940F8ED}" presName="theList" presStyleCnt="0">
        <dgm:presLayoutVars>
          <dgm:dir/>
          <dgm:animLvl val="lvl"/>
          <dgm:resizeHandles val="exact"/>
        </dgm:presLayoutVars>
      </dgm:prSet>
      <dgm:spPr/>
      <dgm:t>
        <a:bodyPr/>
        <a:lstStyle/>
        <a:p>
          <a:endParaRPr lang="tr-TR"/>
        </a:p>
      </dgm:t>
    </dgm:pt>
    <dgm:pt modelId="{0475F1FC-0B8C-4F05-956C-B41A8A84B7B7}" type="pres">
      <dgm:prSet presAssocID="{743BFF04-5D67-4787-8F9F-24C5821C2DCB}" presName="compNode" presStyleCnt="0"/>
      <dgm:spPr/>
    </dgm:pt>
    <dgm:pt modelId="{565C565E-8A49-44D7-A4F4-5B206E452B11}" type="pres">
      <dgm:prSet presAssocID="{743BFF04-5D67-4787-8F9F-24C5821C2DCB}" presName="noGeometry" presStyleCnt="0"/>
      <dgm:spPr/>
    </dgm:pt>
    <dgm:pt modelId="{BC513721-496B-4EB1-BB1D-C65611B03E9F}" type="pres">
      <dgm:prSet presAssocID="{743BFF04-5D67-4787-8F9F-24C5821C2DCB}" presName="childTextVisible" presStyleLbl="bgAccFollowNode1" presStyleIdx="0" presStyleCnt="1">
        <dgm:presLayoutVars>
          <dgm:bulletEnabled val="1"/>
        </dgm:presLayoutVars>
      </dgm:prSet>
      <dgm:spPr/>
      <dgm:t>
        <a:bodyPr/>
        <a:lstStyle/>
        <a:p>
          <a:endParaRPr lang="tr-TR"/>
        </a:p>
      </dgm:t>
    </dgm:pt>
    <dgm:pt modelId="{E8B9C7B3-F0CA-4919-8079-9820C7E26704}" type="pres">
      <dgm:prSet presAssocID="{743BFF04-5D67-4787-8F9F-24C5821C2DCB}" presName="childTextHidden" presStyleLbl="bgAccFollowNode1" presStyleIdx="0" presStyleCnt="1"/>
      <dgm:spPr/>
      <dgm:t>
        <a:bodyPr/>
        <a:lstStyle/>
        <a:p>
          <a:endParaRPr lang="tr-TR"/>
        </a:p>
      </dgm:t>
    </dgm:pt>
    <dgm:pt modelId="{17C8D577-6870-4719-8438-3EDAAC1B41EB}" type="pres">
      <dgm:prSet presAssocID="{743BFF04-5D67-4787-8F9F-24C5821C2DCB}" presName="parentText" presStyleLbl="node1" presStyleIdx="0" presStyleCnt="1">
        <dgm:presLayoutVars>
          <dgm:chMax val="1"/>
          <dgm:bulletEnabled val="1"/>
        </dgm:presLayoutVars>
      </dgm:prSet>
      <dgm:spPr/>
      <dgm:t>
        <a:bodyPr/>
        <a:lstStyle/>
        <a:p>
          <a:endParaRPr lang="tr-TR"/>
        </a:p>
      </dgm:t>
    </dgm:pt>
  </dgm:ptLst>
  <dgm:cxnLst>
    <dgm:cxn modelId="{F00E8148-B1F6-4576-89C0-6A91E065DE32}" type="presOf" srcId="{EB85E3E2-DAC8-42CD-956F-B8FD0940F8ED}" destId="{6B91E6A9-99D5-4FA3-9823-8017631F4B44}" srcOrd="0" destOrd="0" presId="urn:microsoft.com/office/officeart/2005/8/layout/hProcess6"/>
    <dgm:cxn modelId="{402B9E60-DD22-4C4C-854A-66CF487C9394}" type="presOf" srcId="{4BA57482-47D3-4A22-BB06-ED7116319845}" destId="{BC513721-496B-4EB1-BB1D-C65611B03E9F}" srcOrd="0" destOrd="0" presId="urn:microsoft.com/office/officeart/2005/8/layout/hProcess6"/>
    <dgm:cxn modelId="{8ECD0598-6AA0-4587-8565-6307B24F57AE}" type="presOf" srcId="{4BA57482-47D3-4A22-BB06-ED7116319845}" destId="{E8B9C7B3-F0CA-4919-8079-9820C7E26704}" srcOrd="1" destOrd="0" presId="urn:microsoft.com/office/officeart/2005/8/layout/hProcess6"/>
    <dgm:cxn modelId="{162E16D1-84D9-43DB-88E4-6FC002AA95B5}" srcId="{EB85E3E2-DAC8-42CD-956F-B8FD0940F8ED}" destId="{743BFF04-5D67-4787-8F9F-24C5821C2DCB}" srcOrd="0" destOrd="0" parTransId="{3FF36316-5B65-4864-B82C-B0D37AD5A52E}" sibTransId="{09694A32-0056-4665-A2D0-D610D27EC31F}"/>
    <dgm:cxn modelId="{1722487B-76F9-4DFF-BD12-2A05A3E0314F}" srcId="{743BFF04-5D67-4787-8F9F-24C5821C2DCB}" destId="{4BA57482-47D3-4A22-BB06-ED7116319845}" srcOrd="0" destOrd="0" parTransId="{0053A994-7B23-46D8-977E-CFABE84FE10E}" sibTransId="{7673246E-0F6F-4282-93B6-6E177A5612C4}"/>
    <dgm:cxn modelId="{D4483137-4344-4DAE-A3C7-4AAF9B6F2B12}" type="presOf" srcId="{743BFF04-5D67-4787-8F9F-24C5821C2DCB}" destId="{17C8D577-6870-4719-8438-3EDAAC1B41EB}" srcOrd="0" destOrd="0" presId="urn:microsoft.com/office/officeart/2005/8/layout/hProcess6"/>
    <dgm:cxn modelId="{04FB5D6E-CC59-4910-B92C-7468089E5406}" type="presParOf" srcId="{6B91E6A9-99D5-4FA3-9823-8017631F4B44}" destId="{0475F1FC-0B8C-4F05-956C-B41A8A84B7B7}" srcOrd="0" destOrd="0" presId="urn:microsoft.com/office/officeart/2005/8/layout/hProcess6"/>
    <dgm:cxn modelId="{0CF4D319-B813-4854-AC88-2269CE366D25}" type="presParOf" srcId="{0475F1FC-0B8C-4F05-956C-B41A8A84B7B7}" destId="{565C565E-8A49-44D7-A4F4-5B206E452B11}" srcOrd="0" destOrd="0" presId="urn:microsoft.com/office/officeart/2005/8/layout/hProcess6"/>
    <dgm:cxn modelId="{C8512A60-CC5F-4E18-94FE-ABED415260BA}" type="presParOf" srcId="{0475F1FC-0B8C-4F05-956C-B41A8A84B7B7}" destId="{BC513721-496B-4EB1-BB1D-C65611B03E9F}" srcOrd="1" destOrd="0" presId="urn:microsoft.com/office/officeart/2005/8/layout/hProcess6"/>
    <dgm:cxn modelId="{7F031A08-717A-4D0B-89F8-FEFC851BDE47}" type="presParOf" srcId="{0475F1FC-0B8C-4F05-956C-B41A8A84B7B7}" destId="{E8B9C7B3-F0CA-4919-8079-9820C7E26704}" srcOrd="2" destOrd="0" presId="urn:microsoft.com/office/officeart/2005/8/layout/hProcess6"/>
    <dgm:cxn modelId="{21C37FDD-D3DD-45E6-94B0-A8F4D913E1EF}" type="presParOf" srcId="{0475F1FC-0B8C-4F05-956C-B41A8A84B7B7}" destId="{17C8D577-6870-4719-8438-3EDAAC1B41E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61A70A-148B-4D85-9A27-0CA5FFD1D5D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FFC93EA9-D3FB-442C-B750-C4BF815DD448}">
      <dgm:prSet phldrT="[Metin]" custT="1"/>
      <dgm:spPr/>
      <dgm:t>
        <a:bodyPr/>
        <a:lstStyle/>
        <a:p>
          <a:r>
            <a:rPr lang="tr-TR" sz="3200" dirty="0" smtClean="0"/>
            <a:t>Tanım-4</a:t>
          </a:r>
          <a:endParaRPr lang="tr-TR" sz="3200" dirty="0"/>
        </a:p>
      </dgm:t>
    </dgm:pt>
    <dgm:pt modelId="{02EDB114-E23E-41B3-AA3C-9486C7A8BF24}" type="parTrans" cxnId="{EF4EAFDF-C0D3-4CF9-990A-8A3F91645C2A}">
      <dgm:prSet/>
      <dgm:spPr/>
      <dgm:t>
        <a:bodyPr/>
        <a:lstStyle/>
        <a:p>
          <a:endParaRPr lang="tr-TR"/>
        </a:p>
      </dgm:t>
    </dgm:pt>
    <dgm:pt modelId="{CB1CE8BD-F07F-4FEE-B312-2DEBC910A7B4}" type="sibTrans" cxnId="{EF4EAFDF-C0D3-4CF9-990A-8A3F91645C2A}">
      <dgm:prSet/>
      <dgm:spPr/>
      <dgm:t>
        <a:bodyPr/>
        <a:lstStyle/>
        <a:p>
          <a:endParaRPr lang="tr-TR"/>
        </a:p>
      </dgm:t>
    </dgm:pt>
    <dgm:pt modelId="{350F54CE-EB8F-41F7-82FF-0E568B21818E}">
      <dgm:prSet phldrT="[Metin]"/>
      <dgm:spPr/>
      <dgm:t>
        <a:bodyPr/>
        <a:lstStyle/>
        <a:p>
          <a:pPr algn="just"/>
          <a:r>
            <a:rPr lang="tr-TR" dirty="0" smtClean="0"/>
            <a:t>Yönlü kenarlı </a:t>
          </a:r>
          <a:r>
            <a:rPr lang="tr-TR" i="1" dirty="0" smtClean="0"/>
            <a:t>G</a:t>
          </a:r>
          <a:r>
            <a:rPr lang="tr-TR" b="1" dirty="0" smtClean="0"/>
            <a:t> </a:t>
          </a:r>
          <a:r>
            <a:rPr lang="tr-TR" dirty="0" smtClean="0"/>
            <a:t>çizgesinin bir kenarı (u, v) ise, </a:t>
          </a:r>
          <a:r>
            <a:rPr lang="tr-TR" i="1" dirty="0" smtClean="0"/>
            <a:t>u</a:t>
          </a:r>
          <a:r>
            <a:rPr lang="tr-TR" dirty="0" smtClean="0"/>
            <a:t>, v’nin </a:t>
          </a:r>
          <a:r>
            <a:rPr lang="tr-TR" i="1" dirty="0" smtClean="0"/>
            <a:t>komşusudur</a:t>
          </a:r>
          <a:r>
            <a:rPr lang="tr-TR" b="1" dirty="0" smtClean="0"/>
            <a:t> </a:t>
          </a:r>
          <a:r>
            <a:rPr lang="tr-TR" dirty="0" smtClean="0"/>
            <a:t>ve v’nin </a:t>
          </a:r>
          <a:r>
            <a:rPr lang="tr-TR" i="1" dirty="0" smtClean="0"/>
            <a:t>komşusu</a:t>
          </a:r>
          <a:r>
            <a:rPr lang="tr-TR" b="1" dirty="0" smtClean="0"/>
            <a:t> </a:t>
          </a:r>
          <a:r>
            <a:rPr lang="tr-TR" dirty="0" smtClean="0"/>
            <a:t>u’dur denilir, </a:t>
          </a:r>
          <a:r>
            <a:rPr lang="tr-TR" i="1" dirty="0" smtClean="0"/>
            <a:t>u</a:t>
          </a:r>
          <a:r>
            <a:rPr lang="tr-TR" b="1" dirty="0" smtClean="0"/>
            <a:t> </a:t>
          </a:r>
          <a:r>
            <a:rPr lang="tr-TR" dirty="0" smtClean="0"/>
            <a:t>köşesi (u, v)’</a:t>
          </a:r>
          <a:r>
            <a:rPr lang="tr-TR" dirty="0" err="1" smtClean="0"/>
            <a:t>nin</a:t>
          </a:r>
          <a:r>
            <a:rPr lang="tr-TR" dirty="0" smtClean="0"/>
            <a:t> </a:t>
          </a:r>
          <a:r>
            <a:rPr lang="tr-TR" b="1" i="1" dirty="0" smtClean="0"/>
            <a:t>başlangıç köşesi</a:t>
          </a:r>
          <a:r>
            <a:rPr lang="tr-TR" b="1" dirty="0" smtClean="0"/>
            <a:t> </a:t>
          </a:r>
          <a:r>
            <a:rPr lang="tr-TR" dirty="0" smtClean="0"/>
            <a:t>ve v köşesi (u, v)’ </a:t>
          </a:r>
          <a:r>
            <a:rPr lang="tr-TR" dirty="0" err="1" smtClean="0"/>
            <a:t>nin</a:t>
          </a:r>
          <a:r>
            <a:rPr lang="tr-TR" dirty="0" smtClean="0"/>
            <a:t> </a:t>
          </a:r>
          <a:r>
            <a:rPr lang="tr-TR" b="1" i="1" dirty="0" smtClean="0"/>
            <a:t>bitiş köşesi</a:t>
          </a:r>
          <a:r>
            <a:rPr lang="tr-TR" b="1" dirty="0" smtClean="0"/>
            <a:t> </a:t>
          </a:r>
          <a:r>
            <a:rPr lang="tr-TR" dirty="0" smtClean="0"/>
            <a:t>olarak adlandırı­lır. Bir döngüde başlangıç ve bitiş köşeleri aynıdır. </a:t>
          </a:r>
          <a:endParaRPr lang="tr-TR" dirty="0"/>
        </a:p>
      </dgm:t>
    </dgm:pt>
    <dgm:pt modelId="{07937B66-7864-49FD-852B-00E69C58CBE7}" type="parTrans" cxnId="{A046674F-9F7F-423E-A418-8664AA752354}">
      <dgm:prSet/>
      <dgm:spPr/>
      <dgm:t>
        <a:bodyPr/>
        <a:lstStyle/>
        <a:p>
          <a:endParaRPr lang="tr-TR"/>
        </a:p>
      </dgm:t>
    </dgm:pt>
    <dgm:pt modelId="{C667C1CC-5D55-49C8-853B-75678070AFA9}" type="sibTrans" cxnId="{A046674F-9F7F-423E-A418-8664AA752354}">
      <dgm:prSet/>
      <dgm:spPr/>
      <dgm:t>
        <a:bodyPr/>
        <a:lstStyle/>
        <a:p>
          <a:endParaRPr lang="tr-TR"/>
        </a:p>
      </dgm:t>
    </dgm:pt>
    <dgm:pt modelId="{BF4C0F26-2CA6-402F-8879-2316937703E9}">
      <dgm:prSet phldrT="[Metin]" custT="1"/>
      <dgm:spPr/>
      <dgm:t>
        <a:bodyPr/>
        <a:lstStyle/>
        <a:p>
          <a:r>
            <a:rPr lang="tr-TR" sz="3200" dirty="0" smtClean="0"/>
            <a:t>Tanım-5</a:t>
          </a:r>
          <a:endParaRPr lang="tr-TR" sz="3200" dirty="0"/>
        </a:p>
      </dgm:t>
    </dgm:pt>
    <dgm:pt modelId="{7970292D-C7EB-443C-9034-2FDEFE7DD7CD}" type="parTrans" cxnId="{273702C0-BCF4-4CD8-B68D-D1CFD2748E16}">
      <dgm:prSet/>
      <dgm:spPr/>
      <dgm:t>
        <a:bodyPr/>
        <a:lstStyle/>
        <a:p>
          <a:endParaRPr lang="tr-TR"/>
        </a:p>
      </dgm:t>
    </dgm:pt>
    <dgm:pt modelId="{76F6FD7B-8ECF-4581-8345-30FCD783AF4A}" type="sibTrans" cxnId="{273702C0-BCF4-4CD8-B68D-D1CFD2748E16}">
      <dgm:prSet/>
      <dgm:spPr/>
      <dgm:t>
        <a:bodyPr/>
        <a:lstStyle/>
        <a:p>
          <a:endParaRPr lang="tr-TR"/>
        </a:p>
      </dgm:t>
    </dgm:pt>
    <dgm:pt modelId="{4DA645C0-CD3C-4CC1-8B02-FDB627B6C0F2}">
      <dgm:prSet phldrT="[Metin]"/>
      <dgm:spPr/>
      <dgm:t>
        <a:bodyPr/>
        <a:lstStyle/>
        <a:p>
          <a:pPr algn="just"/>
          <a:r>
            <a:rPr lang="tr-TR" dirty="0" smtClean="0"/>
            <a:t>Yönlü kenarlı çizgelerde </a:t>
          </a:r>
          <a:r>
            <a:rPr lang="tr-TR" b="1" dirty="0" smtClean="0"/>
            <a:t>v </a:t>
          </a:r>
          <a:r>
            <a:rPr lang="tr-TR" b="1" i="1" dirty="0" smtClean="0"/>
            <a:t>köşesinin iç derecesi</a:t>
          </a:r>
          <a:r>
            <a:rPr lang="tr-TR" i="1" dirty="0" smtClean="0"/>
            <a:t>,</a:t>
          </a:r>
          <a:r>
            <a:rPr lang="tr-TR" b="1" dirty="0" smtClean="0"/>
            <a:t> </a:t>
          </a:r>
          <a:r>
            <a:rPr lang="tr-TR" dirty="0" smtClean="0"/>
            <a:t>v’yi bitiş köşesi olarak alan kenarların sa­yısıdır ve </a:t>
          </a:r>
          <a:r>
            <a:rPr lang="tr-TR" dirty="0" err="1" smtClean="0"/>
            <a:t>deg</a:t>
          </a:r>
          <a:r>
            <a:rPr lang="tr-TR" baseline="30000" dirty="0" smtClean="0"/>
            <a:t>-</a:t>
          </a:r>
          <a:r>
            <a:rPr lang="tr-TR" dirty="0" smtClean="0"/>
            <a:t>(v) ile gösterilir</a:t>
          </a:r>
          <a:r>
            <a:rPr lang="tr-TR" b="1" dirty="0" smtClean="0"/>
            <a:t>, v </a:t>
          </a:r>
          <a:r>
            <a:rPr lang="tr-TR" b="1" i="1" dirty="0" smtClean="0"/>
            <a:t>köşesinin dış derecesi</a:t>
          </a:r>
          <a:r>
            <a:rPr lang="tr-TR" b="1" dirty="0" smtClean="0"/>
            <a:t> </a:t>
          </a:r>
          <a:r>
            <a:rPr lang="tr-TR" dirty="0" smtClean="0"/>
            <a:t>ise v’yi başlangıç köşesi olarak alan kenarların sayısıdır ve </a:t>
          </a:r>
          <a:r>
            <a:rPr lang="tr-TR" dirty="0" err="1" smtClean="0"/>
            <a:t>deg</a:t>
          </a:r>
          <a:r>
            <a:rPr lang="tr-TR" baseline="30000" dirty="0" smtClean="0"/>
            <a:t>+</a:t>
          </a:r>
          <a:r>
            <a:rPr lang="tr-TR" dirty="0" smtClean="0"/>
            <a:t> (v), ile gösterilir. (Köşedeki bir döngünün hem iç hem de dış dereceye 1 eklediğini not edelim.)</a:t>
          </a:r>
          <a:endParaRPr lang="tr-TR" dirty="0"/>
        </a:p>
      </dgm:t>
    </dgm:pt>
    <dgm:pt modelId="{4BE81D06-2597-4528-95C7-D0805BE06AF8}" type="parTrans" cxnId="{8C5AC96B-2124-4F3A-AFD1-9C14F9126A87}">
      <dgm:prSet/>
      <dgm:spPr/>
      <dgm:t>
        <a:bodyPr/>
        <a:lstStyle/>
        <a:p>
          <a:endParaRPr lang="tr-TR"/>
        </a:p>
      </dgm:t>
    </dgm:pt>
    <dgm:pt modelId="{1418E006-3E3F-4CFA-8F6C-935651BA9CE1}" type="sibTrans" cxnId="{8C5AC96B-2124-4F3A-AFD1-9C14F9126A87}">
      <dgm:prSet/>
      <dgm:spPr/>
      <dgm:t>
        <a:bodyPr/>
        <a:lstStyle/>
        <a:p>
          <a:endParaRPr lang="tr-TR"/>
        </a:p>
      </dgm:t>
    </dgm:pt>
    <dgm:pt modelId="{D95A4F36-96F8-47FB-9406-AF550CF9E65E}" type="pres">
      <dgm:prSet presAssocID="{2961A70A-148B-4D85-9A27-0CA5FFD1D5D3}" presName="Name0" presStyleCnt="0">
        <dgm:presLayoutVars>
          <dgm:dir/>
          <dgm:animLvl val="lvl"/>
          <dgm:resizeHandles/>
        </dgm:presLayoutVars>
      </dgm:prSet>
      <dgm:spPr/>
      <dgm:t>
        <a:bodyPr/>
        <a:lstStyle/>
        <a:p>
          <a:endParaRPr lang="tr-TR"/>
        </a:p>
      </dgm:t>
    </dgm:pt>
    <dgm:pt modelId="{6D0E9FF2-28F7-43CC-8CA0-843D438350CF}" type="pres">
      <dgm:prSet presAssocID="{FFC93EA9-D3FB-442C-B750-C4BF815DD448}" presName="linNode" presStyleCnt="0"/>
      <dgm:spPr/>
    </dgm:pt>
    <dgm:pt modelId="{15F6C2CC-8DEC-4D90-ABFD-733F374AB13C}" type="pres">
      <dgm:prSet presAssocID="{FFC93EA9-D3FB-442C-B750-C4BF815DD448}" presName="parentShp" presStyleLbl="node1" presStyleIdx="0" presStyleCnt="2" custScaleX="100000" custScaleY="97059" custLinFactNeighborX="-20035" custLinFactNeighborY="-151">
        <dgm:presLayoutVars>
          <dgm:bulletEnabled val="1"/>
        </dgm:presLayoutVars>
      </dgm:prSet>
      <dgm:spPr/>
      <dgm:t>
        <a:bodyPr/>
        <a:lstStyle/>
        <a:p>
          <a:endParaRPr lang="tr-TR"/>
        </a:p>
      </dgm:t>
    </dgm:pt>
    <dgm:pt modelId="{A2AD2A10-A20B-4FFC-BD36-268D854137DC}" type="pres">
      <dgm:prSet presAssocID="{FFC93EA9-D3FB-442C-B750-C4BF815DD448}" presName="childShp" presStyleLbl="bgAccFollowNode1" presStyleIdx="0" presStyleCnt="2">
        <dgm:presLayoutVars>
          <dgm:bulletEnabled val="1"/>
        </dgm:presLayoutVars>
      </dgm:prSet>
      <dgm:spPr/>
      <dgm:t>
        <a:bodyPr/>
        <a:lstStyle/>
        <a:p>
          <a:endParaRPr lang="tr-TR"/>
        </a:p>
      </dgm:t>
    </dgm:pt>
    <dgm:pt modelId="{6D0A74BE-7882-4141-A625-4A5551C2122D}" type="pres">
      <dgm:prSet presAssocID="{CB1CE8BD-F07F-4FEE-B312-2DEBC910A7B4}" presName="spacing" presStyleCnt="0"/>
      <dgm:spPr/>
    </dgm:pt>
    <dgm:pt modelId="{21C04600-99C6-4F63-A1A8-446A2CDF3325}" type="pres">
      <dgm:prSet presAssocID="{BF4C0F26-2CA6-402F-8879-2316937703E9}" presName="linNode" presStyleCnt="0"/>
      <dgm:spPr/>
    </dgm:pt>
    <dgm:pt modelId="{2EB9A99A-97FD-4C87-9673-4BB5C4C1958D}" type="pres">
      <dgm:prSet presAssocID="{BF4C0F26-2CA6-402F-8879-2316937703E9}" presName="parentShp" presStyleLbl="node1" presStyleIdx="1" presStyleCnt="2">
        <dgm:presLayoutVars>
          <dgm:bulletEnabled val="1"/>
        </dgm:presLayoutVars>
      </dgm:prSet>
      <dgm:spPr/>
      <dgm:t>
        <a:bodyPr/>
        <a:lstStyle/>
        <a:p>
          <a:endParaRPr lang="tr-TR"/>
        </a:p>
      </dgm:t>
    </dgm:pt>
    <dgm:pt modelId="{E1384B3D-438C-4B4A-8EB4-EEC1EF3DDB39}" type="pres">
      <dgm:prSet presAssocID="{BF4C0F26-2CA6-402F-8879-2316937703E9}" presName="childShp" presStyleLbl="bgAccFollowNode1" presStyleIdx="1" presStyleCnt="2">
        <dgm:presLayoutVars>
          <dgm:bulletEnabled val="1"/>
        </dgm:presLayoutVars>
      </dgm:prSet>
      <dgm:spPr/>
      <dgm:t>
        <a:bodyPr/>
        <a:lstStyle/>
        <a:p>
          <a:endParaRPr lang="tr-TR"/>
        </a:p>
      </dgm:t>
    </dgm:pt>
  </dgm:ptLst>
  <dgm:cxnLst>
    <dgm:cxn modelId="{7C6D1BD3-9267-4FAA-97EE-5A4C3908D05F}" type="presOf" srcId="{FFC93EA9-D3FB-442C-B750-C4BF815DD448}" destId="{15F6C2CC-8DEC-4D90-ABFD-733F374AB13C}" srcOrd="0" destOrd="0" presId="urn:microsoft.com/office/officeart/2005/8/layout/vList6"/>
    <dgm:cxn modelId="{8C5AC96B-2124-4F3A-AFD1-9C14F9126A87}" srcId="{BF4C0F26-2CA6-402F-8879-2316937703E9}" destId="{4DA645C0-CD3C-4CC1-8B02-FDB627B6C0F2}" srcOrd="0" destOrd="0" parTransId="{4BE81D06-2597-4528-95C7-D0805BE06AF8}" sibTransId="{1418E006-3E3F-4CFA-8F6C-935651BA9CE1}"/>
    <dgm:cxn modelId="{7CAE195F-568E-4B95-883E-3272D786D014}" type="presOf" srcId="{4DA645C0-CD3C-4CC1-8B02-FDB627B6C0F2}" destId="{E1384B3D-438C-4B4A-8EB4-EEC1EF3DDB39}" srcOrd="0" destOrd="0" presId="urn:microsoft.com/office/officeart/2005/8/layout/vList6"/>
    <dgm:cxn modelId="{EF4EAFDF-C0D3-4CF9-990A-8A3F91645C2A}" srcId="{2961A70A-148B-4D85-9A27-0CA5FFD1D5D3}" destId="{FFC93EA9-D3FB-442C-B750-C4BF815DD448}" srcOrd="0" destOrd="0" parTransId="{02EDB114-E23E-41B3-AA3C-9486C7A8BF24}" sibTransId="{CB1CE8BD-F07F-4FEE-B312-2DEBC910A7B4}"/>
    <dgm:cxn modelId="{273702C0-BCF4-4CD8-B68D-D1CFD2748E16}" srcId="{2961A70A-148B-4D85-9A27-0CA5FFD1D5D3}" destId="{BF4C0F26-2CA6-402F-8879-2316937703E9}" srcOrd="1" destOrd="0" parTransId="{7970292D-C7EB-443C-9034-2FDEFE7DD7CD}" sibTransId="{76F6FD7B-8ECF-4581-8345-30FCD783AF4A}"/>
    <dgm:cxn modelId="{A046674F-9F7F-423E-A418-8664AA752354}" srcId="{FFC93EA9-D3FB-442C-B750-C4BF815DD448}" destId="{350F54CE-EB8F-41F7-82FF-0E568B21818E}" srcOrd="0" destOrd="0" parTransId="{07937B66-7864-49FD-852B-00E69C58CBE7}" sibTransId="{C667C1CC-5D55-49C8-853B-75678070AFA9}"/>
    <dgm:cxn modelId="{33697C0C-2691-4289-8239-165FE97F4E3D}" type="presOf" srcId="{2961A70A-148B-4D85-9A27-0CA5FFD1D5D3}" destId="{D95A4F36-96F8-47FB-9406-AF550CF9E65E}" srcOrd="0" destOrd="0" presId="urn:microsoft.com/office/officeart/2005/8/layout/vList6"/>
    <dgm:cxn modelId="{039E0A7D-9955-4137-9227-F5B38831D0A9}" type="presOf" srcId="{BF4C0F26-2CA6-402F-8879-2316937703E9}" destId="{2EB9A99A-97FD-4C87-9673-4BB5C4C1958D}" srcOrd="0" destOrd="0" presId="urn:microsoft.com/office/officeart/2005/8/layout/vList6"/>
    <dgm:cxn modelId="{ABE897CD-832E-4F94-88F4-E3C5349B78A8}" type="presOf" srcId="{350F54CE-EB8F-41F7-82FF-0E568B21818E}" destId="{A2AD2A10-A20B-4FFC-BD36-268D854137DC}" srcOrd="0" destOrd="0" presId="urn:microsoft.com/office/officeart/2005/8/layout/vList6"/>
    <dgm:cxn modelId="{5D4AA02A-B4BC-482B-9771-E4BC20023A0A}" type="presParOf" srcId="{D95A4F36-96F8-47FB-9406-AF550CF9E65E}" destId="{6D0E9FF2-28F7-43CC-8CA0-843D438350CF}" srcOrd="0" destOrd="0" presId="urn:microsoft.com/office/officeart/2005/8/layout/vList6"/>
    <dgm:cxn modelId="{44F66074-88C3-4498-8454-0FD54C3E3070}" type="presParOf" srcId="{6D0E9FF2-28F7-43CC-8CA0-843D438350CF}" destId="{15F6C2CC-8DEC-4D90-ABFD-733F374AB13C}" srcOrd="0" destOrd="0" presId="urn:microsoft.com/office/officeart/2005/8/layout/vList6"/>
    <dgm:cxn modelId="{59767F22-275F-4A01-B04B-A41A792F9943}" type="presParOf" srcId="{6D0E9FF2-28F7-43CC-8CA0-843D438350CF}" destId="{A2AD2A10-A20B-4FFC-BD36-268D854137DC}" srcOrd="1" destOrd="0" presId="urn:microsoft.com/office/officeart/2005/8/layout/vList6"/>
    <dgm:cxn modelId="{8C397EE0-FAFD-4C4C-9A53-90176371E758}" type="presParOf" srcId="{D95A4F36-96F8-47FB-9406-AF550CF9E65E}" destId="{6D0A74BE-7882-4141-A625-4A5551C2122D}" srcOrd="1" destOrd="0" presId="urn:microsoft.com/office/officeart/2005/8/layout/vList6"/>
    <dgm:cxn modelId="{08DED0F1-F177-4F87-9B7E-363F6DE47470}" type="presParOf" srcId="{D95A4F36-96F8-47FB-9406-AF550CF9E65E}" destId="{21C04600-99C6-4F63-A1A8-446A2CDF3325}" srcOrd="2" destOrd="0" presId="urn:microsoft.com/office/officeart/2005/8/layout/vList6"/>
    <dgm:cxn modelId="{9E4B96C7-F73C-4381-84B4-DF4ED6E0256A}" type="presParOf" srcId="{21C04600-99C6-4F63-A1A8-446A2CDF3325}" destId="{2EB9A99A-97FD-4C87-9673-4BB5C4C1958D}" srcOrd="0" destOrd="0" presId="urn:microsoft.com/office/officeart/2005/8/layout/vList6"/>
    <dgm:cxn modelId="{C240D9E7-AD3B-41E9-B27C-E38878305A3A}" type="presParOf" srcId="{21C04600-99C6-4F63-A1A8-446A2CDF3325}" destId="{E1384B3D-438C-4B4A-8EB4-EEC1EF3DDB3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DF6C7-111A-4EDA-9384-E362D51E6AA5}"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tr-TR"/>
        </a:p>
      </dgm:t>
    </dgm:pt>
    <dgm:pt modelId="{B6290D7B-DF53-47F6-9537-87F2498669C3}">
      <dgm:prSet custT="1"/>
      <dgm:spPr/>
      <dgm:t>
        <a:bodyPr/>
        <a:lstStyle/>
        <a:p>
          <a:pPr rtl="0"/>
          <a:r>
            <a:rPr lang="tr-TR" sz="3200" dirty="0" smtClean="0"/>
            <a:t>TEOREM-3</a:t>
          </a:r>
          <a:endParaRPr lang="tr-TR" sz="3200" dirty="0"/>
        </a:p>
      </dgm:t>
    </dgm:pt>
    <dgm:pt modelId="{F52A9D52-1A56-42A3-8730-5C76EE037A7D}" type="parTrans" cxnId="{30B44A1C-CBC0-40DB-8A11-B5F2544D89C0}">
      <dgm:prSet/>
      <dgm:spPr/>
      <dgm:t>
        <a:bodyPr/>
        <a:lstStyle/>
        <a:p>
          <a:endParaRPr lang="tr-TR"/>
        </a:p>
      </dgm:t>
    </dgm:pt>
    <dgm:pt modelId="{D6FAA671-B1C4-44A8-A8CE-F1C420678EE4}" type="sibTrans" cxnId="{30B44A1C-CBC0-40DB-8A11-B5F2544D89C0}">
      <dgm:prSet/>
      <dgm:spPr/>
      <dgm:t>
        <a:bodyPr/>
        <a:lstStyle/>
        <a:p>
          <a:endParaRPr lang="tr-TR"/>
        </a:p>
      </dgm:t>
    </dgm:pt>
    <dgm:pt modelId="{722BB607-3DBF-48C7-BDF1-7E21EEA54A5C}">
      <dgm:prSet custT="1"/>
      <dgm:spPr/>
      <dgm:t>
        <a:bodyPr/>
        <a:lstStyle/>
        <a:p>
          <a:pPr algn="just" rtl="0"/>
          <a:r>
            <a:rPr lang="tr-TR" sz="2000" dirty="0" smtClean="0"/>
            <a:t>Her bir kenar birer başlangıç ve bitiş köşelerine sahip olduğu için, yönlü kenarlı bir çizgedeki bütün köşelerin giren-derecelerinin toplamı ve çıkan-derecelerinin toplamı aynıdır. Bu iki toplam da çizgedeki kenarların sayısına eşittir. </a:t>
          </a:r>
          <a:endParaRPr lang="tr-TR" sz="2000" dirty="0"/>
        </a:p>
      </dgm:t>
    </dgm:pt>
    <dgm:pt modelId="{BFE74F81-A2C0-4B55-A682-2BB6D3619300}" type="parTrans" cxnId="{9C739DCC-E2A7-4E7D-BE27-25218D2BED0F}">
      <dgm:prSet/>
      <dgm:spPr/>
      <dgm:t>
        <a:bodyPr/>
        <a:lstStyle/>
        <a:p>
          <a:endParaRPr lang="tr-TR"/>
        </a:p>
      </dgm:t>
    </dgm:pt>
    <dgm:pt modelId="{8DAE6F5B-8DDD-44AB-B535-B47F160F5B53}" type="sibTrans" cxnId="{9C739DCC-E2A7-4E7D-BE27-25218D2BED0F}">
      <dgm:prSet/>
      <dgm:spPr/>
      <dgm:t>
        <a:bodyPr/>
        <a:lstStyle/>
        <a:p>
          <a:endParaRPr lang="tr-TR"/>
        </a:p>
      </dgm:t>
    </dgm:pt>
    <dgm:pt modelId="{D2759F9F-9168-487D-81C4-3CA9EF82E58E}">
      <dgm:prSet custT="1"/>
      <dgm:spPr/>
      <dgm:t>
        <a:bodyPr/>
        <a:lstStyle/>
        <a:p>
          <a:pPr algn="just" rtl="0"/>
          <a:r>
            <a:rPr lang="en-US" sz="2000" dirty="0" smtClean="0"/>
            <a:t>G=(</a:t>
          </a:r>
          <a:r>
            <a:rPr lang="en-US" sz="2000" i="1" dirty="0" smtClean="0"/>
            <a:t>V</a:t>
          </a:r>
          <a:r>
            <a:rPr lang="en-US" sz="2000" dirty="0" smtClean="0"/>
            <a:t>,E) </a:t>
          </a:r>
          <a:r>
            <a:rPr lang="en-US" sz="2000" dirty="0" err="1" smtClean="0"/>
            <a:t>yönlü</a:t>
          </a:r>
          <a:r>
            <a:rPr lang="en-US" sz="2000" dirty="0" smtClean="0"/>
            <a:t> </a:t>
          </a:r>
          <a:r>
            <a:rPr lang="en-US" sz="2000" dirty="0" err="1" smtClean="0"/>
            <a:t>kenarlı</a:t>
          </a:r>
          <a:r>
            <a:rPr lang="en-US" sz="2000" dirty="0" smtClean="0"/>
            <a:t> </a:t>
          </a:r>
          <a:r>
            <a:rPr lang="en-US" sz="2000" dirty="0" err="1" smtClean="0"/>
            <a:t>bir</a:t>
          </a:r>
          <a:r>
            <a:rPr lang="en-US" sz="2000" dirty="0" smtClean="0"/>
            <a:t> </a:t>
          </a:r>
          <a:r>
            <a:rPr lang="en-US" sz="2000" dirty="0" err="1" smtClean="0"/>
            <a:t>çizge</a:t>
          </a:r>
          <a:r>
            <a:rPr lang="en-US" sz="2000" dirty="0" smtClean="0"/>
            <a:t> </a:t>
          </a:r>
          <a:r>
            <a:rPr lang="en-US" sz="2000" dirty="0" err="1" smtClean="0"/>
            <a:t>olsun</a:t>
          </a:r>
          <a:r>
            <a:rPr lang="en-US" sz="2000" dirty="0" smtClean="0"/>
            <a:t>. Bu </a:t>
          </a:r>
          <a:r>
            <a:rPr lang="en-US" sz="2000" dirty="0" err="1" smtClean="0"/>
            <a:t>durumda</a:t>
          </a:r>
          <a:r>
            <a:rPr lang="en-US" sz="2000" dirty="0" smtClean="0"/>
            <a:t>,</a:t>
          </a:r>
          <a:endParaRPr lang="tr-TR" sz="2000" dirty="0"/>
        </a:p>
      </dgm:t>
    </dgm:pt>
    <dgm:pt modelId="{DDB5FE2C-3700-4DDA-9CA6-DE25B1934D0F}" type="parTrans" cxnId="{EC01092E-1B4B-4B50-A3B7-12F90DE60ADF}">
      <dgm:prSet/>
      <dgm:spPr/>
      <dgm:t>
        <a:bodyPr/>
        <a:lstStyle/>
        <a:p>
          <a:endParaRPr lang="tr-TR"/>
        </a:p>
      </dgm:t>
    </dgm:pt>
    <dgm:pt modelId="{51842E77-4A64-46C8-905B-0F2D56AB6B9A}" type="sibTrans" cxnId="{EC01092E-1B4B-4B50-A3B7-12F90DE60ADF}">
      <dgm:prSet/>
      <dgm:spPr/>
      <dgm:t>
        <a:bodyPr/>
        <a:lstStyle/>
        <a:p>
          <a:endParaRPr lang="tr-TR"/>
        </a:p>
      </dgm:t>
    </dgm:pt>
    <mc:AlternateContent xmlns:mc="http://schemas.openxmlformats.org/markup-compatibility/2006" xmlns:a14="http://schemas.microsoft.com/office/drawing/2010/main">
      <mc:Choice Requires="a14">
        <dgm:pt modelId="{C325D40D-7F8B-4BEA-A52A-F31437B904E0}">
          <dgm:prSet custT="1"/>
          <dgm:spPr/>
          <dgm:t>
            <a:bodyPr/>
            <a:lstStyle/>
            <a:p>
              <a:pPr algn="just" rtl="0"/>
              <a14:m>
                <m:oMathPara xmlns:m="http://schemas.openxmlformats.org/officeDocument/2006/math">
                  <m:oMathParaPr>
                    <m:jc m:val="centerGroup"/>
                  </m:oMathParaPr>
                  <m:oMath xmlns:m="http://schemas.openxmlformats.org/officeDocument/2006/math">
                    <m:nary>
                      <m:naryPr>
                        <m:chr m:val="∑"/>
                        <m:limLoc m:val="undOvr"/>
                        <m:supHide m:val="on"/>
                        <m:ctrlPr>
                          <a:rPr lang="tr-TR" sz="1400" i="1" smtClean="0">
                            <a:latin typeface="Cambria Math" panose="02040503050406030204" pitchFamily="18" charset="0"/>
                          </a:rPr>
                        </m:ctrlPr>
                      </m:naryPr>
                      <m:sub>
                        <m:r>
                          <m:rPr>
                            <m:sty m:val="p"/>
                          </m:rPr>
                          <a:rPr lang="en-US" sz="1400">
                            <a:latin typeface="Cambria Math" panose="02040503050406030204" pitchFamily="18" charset="0"/>
                          </a:rPr>
                          <m:t>v</m:t>
                        </m:r>
                        <m:r>
                          <a:rPr lang="en-US" sz="1400">
                            <a:latin typeface="Cambria Math" panose="02040503050406030204" pitchFamily="18" charset="0"/>
                          </a:rPr>
                          <m:t>∈</m:t>
                        </m:r>
                        <m:r>
                          <m:rPr>
                            <m:sty m:val="p"/>
                          </m:rPr>
                          <a:rPr lang="en-US" sz="1400">
                            <a:latin typeface="Cambria Math" panose="02040503050406030204" pitchFamily="18" charset="0"/>
                          </a:rPr>
                          <m:t>V</m:t>
                        </m:r>
                      </m:sub>
                      <m:sup/>
                      <m:e>
                        <m:r>
                          <m:rPr>
                            <m:sty m:val="p"/>
                          </m:rPr>
                          <a:rPr lang="tr-TR" sz="1400">
                            <a:latin typeface="Cambria Math" panose="02040503050406030204" pitchFamily="18" charset="0"/>
                          </a:rPr>
                          <m:t>deg</m:t>
                        </m:r>
                        <m:r>
                          <a:rPr lang="tr-TR" sz="1400" i="1">
                            <a:latin typeface="Cambria Math" panose="02040503050406030204" pitchFamily="18" charset="0"/>
                          </a:rPr>
                          <m:t>−</m:t>
                        </m:r>
                        <m:r>
                          <a:rPr lang="tr-TR" sz="1400">
                            <a:latin typeface="Cambria Math" panose="02040503050406030204" pitchFamily="18" charset="0"/>
                          </a:rPr>
                          <m:t>(</m:t>
                        </m:r>
                        <m:r>
                          <m:rPr>
                            <m:sty m:val="p"/>
                          </m:rPr>
                          <a:rPr lang="tr-TR" sz="1400">
                            <a:latin typeface="Cambria Math" panose="02040503050406030204" pitchFamily="18" charset="0"/>
                          </a:rPr>
                          <m:t>v</m:t>
                        </m:r>
                        <m:r>
                          <a:rPr lang="tr-TR" sz="1400">
                            <a:latin typeface="Cambria Math" panose="02040503050406030204" pitchFamily="18" charset="0"/>
                          </a:rPr>
                          <m:t>)</m:t>
                        </m:r>
                      </m:e>
                    </m:nary>
                    <m:r>
                      <a:rPr lang="en-US" sz="1400" i="1">
                        <a:latin typeface="Cambria Math" panose="02040503050406030204" pitchFamily="18" charset="0"/>
                      </a:rPr>
                      <m:t>=</m:t>
                    </m:r>
                    <m:nary>
                      <m:naryPr>
                        <m:chr m:val="∑"/>
                        <m:limLoc m:val="undOvr"/>
                        <m:supHide m:val="on"/>
                        <m:ctrlPr>
                          <a:rPr lang="tr-TR" sz="1400" i="1">
                            <a:latin typeface="Cambria Math" panose="02040503050406030204" pitchFamily="18" charset="0"/>
                          </a:rPr>
                        </m:ctrlPr>
                      </m:naryPr>
                      <m:sub>
                        <m:r>
                          <m:rPr>
                            <m:sty m:val="p"/>
                          </m:rPr>
                          <a:rPr lang="en-US" sz="1400">
                            <a:latin typeface="Cambria Math" panose="02040503050406030204" pitchFamily="18" charset="0"/>
                          </a:rPr>
                          <m:t>v</m:t>
                        </m:r>
                        <m:r>
                          <a:rPr lang="en-US" sz="1400">
                            <a:latin typeface="Cambria Math" panose="02040503050406030204" pitchFamily="18" charset="0"/>
                          </a:rPr>
                          <m:t>∈</m:t>
                        </m:r>
                        <m:r>
                          <m:rPr>
                            <m:sty m:val="p"/>
                          </m:rPr>
                          <a:rPr lang="en-US" sz="1400">
                            <a:latin typeface="Cambria Math" panose="02040503050406030204" pitchFamily="18" charset="0"/>
                          </a:rPr>
                          <m:t>V</m:t>
                        </m:r>
                      </m:sub>
                      <m:sup/>
                      <m:e>
                        <m:r>
                          <m:rPr>
                            <m:sty m:val="p"/>
                          </m:rPr>
                          <a:rPr lang="tr-TR" sz="1400">
                            <a:latin typeface="Cambria Math" panose="02040503050406030204" pitchFamily="18" charset="0"/>
                          </a:rPr>
                          <m:t>deg</m:t>
                        </m:r>
                        <m:r>
                          <a:rPr lang="tr-TR" sz="1400">
                            <a:latin typeface="Cambria Math" panose="02040503050406030204" pitchFamily="18" charset="0"/>
                          </a:rPr>
                          <m:t>+(</m:t>
                        </m:r>
                        <m:r>
                          <m:rPr>
                            <m:sty m:val="p"/>
                          </m:rPr>
                          <a:rPr lang="tr-TR" sz="1400">
                            <a:latin typeface="Cambria Math" panose="02040503050406030204" pitchFamily="18" charset="0"/>
                          </a:rPr>
                          <m:t>v</m:t>
                        </m:r>
                        <m:r>
                          <a:rPr lang="tr-TR" sz="1400">
                            <a:latin typeface="Cambria Math" panose="02040503050406030204" pitchFamily="18" charset="0"/>
                          </a:rPr>
                          <m:t>)</m:t>
                        </m:r>
                        <m:r>
                          <a:rPr lang="tr-TR" sz="1400" i="1">
                            <a:latin typeface="Cambria Math" panose="02040503050406030204" pitchFamily="18" charset="0"/>
                          </a:rPr>
                          <m:t> </m:t>
                        </m:r>
                      </m:e>
                    </m:nary>
                    <m:r>
                      <a:rPr lang="en-US" sz="1400" i="1">
                        <a:latin typeface="Cambria Math" panose="02040503050406030204" pitchFamily="18" charset="0"/>
                      </a:rPr>
                      <m:t>=</m:t>
                    </m:r>
                    <m:d>
                      <m:dPr>
                        <m:begChr m:val="|"/>
                        <m:endChr m:val="|"/>
                        <m:ctrlPr>
                          <a:rPr lang="tr-TR" sz="1400" i="1">
                            <a:latin typeface="Cambria Math" panose="02040503050406030204" pitchFamily="18" charset="0"/>
                          </a:rPr>
                        </m:ctrlPr>
                      </m:dPr>
                      <m:e>
                        <m:r>
                          <a:rPr lang="en-US" sz="1400" i="1">
                            <a:latin typeface="Cambria Math" panose="02040503050406030204" pitchFamily="18" charset="0"/>
                          </a:rPr>
                          <m:t>𝐸</m:t>
                        </m:r>
                      </m:e>
                    </m:d>
                  </m:oMath>
                </m:oMathPara>
              </a14:m>
              <a:endParaRPr lang="tr-TR" sz="2000" dirty="0"/>
            </a:p>
          </dgm:t>
        </dgm:pt>
      </mc:Choice>
      <mc:Fallback xmlns="">
        <dgm:pt modelId="{C325D40D-7F8B-4BEA-A52A-F31437B904E0}">
          <dgm:prSet custT="1"/>
          <dgm:spPr/>
          <dgm:t>
            <a:bodyPr/>
            <a:lstStyle/>
            <a:p>
              <a:pPr algn="just" rtl="0"/>
              <a:r>
                <a:rPr lang="tr-TR" sz="1400" i="0" smtClean="0"/>
                <a:t>∑1</a:t>
              </a:r>
              <a:r>
                <a:rPr lang="en-US" sz="1400" i="0" smtClean="0"/>
                <a:t>_</a:t>
              </a:r>
              <a:r>
                <a:rPr lang="tr-TR" sz="1400" i="0" smtClean="0"/>
                <a:t>(</a:t>
              </a:r>
              <a:r>
                <a:rPr lang="en-US" sz="1400" i="0"/>
                <a:t>v∈V</a:t>
              </a:r>
              <a:r>
                <a:rPr lang="tr-TR" sz="1400" i="0" smtClean="0"/>
                <a:t>)▒〖</a:t>
              </a:r>
              <a:r>
                <a:rPr lang="tr-TR" sz="1400" i="0"/>
                <a:t>deg−(v)</a:t>
              </a:r>
              <a:r>
                <a:rPr lang="tr-TR" sz="1400" i="0" smtClean="0"/>
                <a:t>〗</a:t>
              </a:r>
              <a:r>
                <a:rPr lang="en-US" sz="1400" i="0"/>
                <a:t>=</a:t>
              </a:r>
              <a:r>
                <a:rPr lang="tr-TR" sz="1400" i="0"/>
                <a:t>∑1</a:t>
              </a:r>
              <a:r>
                <a:rPr lang="en-US" sz="1400" i="0"/>
                <a:t>_</a:t>
              </a:r>
              <a:r>
                <a:rPr lang="tr-TR" sz="1400" i="0"/>
                <a:t>(</a:t>
              </a:r>
              <a:r>
                <a:rPr lang="en-US" sz="1400" i="0"/>
                <a:t>v∈V</a:t>
              </a:r>
              <a:r>
                <a:rPr lang="tr-TR" sz="1400" i="0"/>
                <a:t>)▒〖deg+(v) 〗</a:t>
              </a:r>
              <a:r>
                <a:rPr lang="en-US" sz="1400" i="0"/>
                <a:t>=</a:t>
              </a:r>
              <a:r>
                <a:rPr lang="tr-TR" sz="1400" i="0"/>
                <a:t>|</a:t>
              </a:r>
              <a:r>
                <a:rPr lang="en-US" sz="1400" i="0"/>
                <a:t>𝐸|</a:t>
              </a:r>
              <a:endParaRPr lang="tr-TR" sz="2000" dirty="0"/>
            </a:p>
          </dgm:t>
        </dgm:pt>
      </mc:Fallback>
    </mc:AlternateContent>
    <dgm:pt modelId="{8145FF3D-E852-4D88-BA9F-E7A36D9CB081}" type="sibTrans" cxnId="{3C6B93C8-2E1D-4D73-A4A8-E2C97920F6BE}">
      <dgm:prSet/>
      <dgm:spPr/>
    </dgm:pt>
    <dgm:pt modelId="{F5A4E3E3-6F62-40B2-8682-438CAE36E924}" type="parTrans" cxnId="{3C6B93C8-2E1D-4D73-A4A8-E2C97920F6BE}">
      <dgm:prSet/>
      <dgm:spPr/>
    </dgm:pt>
    <dgm:pt modelId="{988FEAFC-D340-4BAE-B974-EEB0E38BC880}" type="pres">
      <dgm:prSet presAssocID="{834DF6C7-111A-4EDA-9384-E362D51E6AA5}" presName="theList" presStyleCnt="0">
        <dgm:presLayoutVars>
          <dgm:dir/>
          <dgm:animLvl val="lvl"/>
          <dgm:resizeHandles val="exact"/>
        </dgm:presLayoutVars>
      </dgm:prSet>
      <dgm:spPr/>
      <dgm:t>
        <a:bodyPr/>
        <a:lstStyle/>
        <a:p>
          <a:endParaRPr lang="tr-TR"/>
        </a:p>
      </dgm:t>
    </dgm:pt>
    <dgm:pt modelId="{5299026F-7333-4221-9DB3-7D7A7936B8EC}" type="pres">
      <dgm:prSet presAssocID="{B6290D7B-DF53-47F6-9537-87F2498669C3}" presName="compNode" presStyleCnt="0"/>
      <dgm:spPr/>
    </dgm:pt>
    <dgm:pt modelId="{23BC3C06-97E1-461F-9E57-24DE63DE3B0A}" type="pres">
      <dgm:prSet presAssocID="{B6290D7B-DF53-47F6-9537-87F2498669C3}" presName="noGeometry" presStyleCnt="0"/>
      <dgm:spPr/>
    </dgm:pt>
    <dgm:pt modelId="{1446A191-861C-497D-B1AE-F540970662AB}" type="pres">
      <dgm:prSet presAssocID="{B6290D7B-DF53-47F6-9537-87F2498669C3}" presName="childTextVisible" presStyleLbl="bgAccFollowNode1" presStyleIdx="0" presStyleCnt="1">
        <dgm:presLayoutVars>
          <dgm:bulletEnabled val="1"/>
        </dgm:presLayoutVars>
      </dgm:prSet>
      <dgm:spPr/>
      <dgm:t>
        <a:bodyPr/>
        <a:lstStyle/>
        <a:p>
          <a:endParaRPr lang="tr-TR"/>
        </a:p>
      </dgm:t>
    </dgm:pt>
    <dgm:pt modelId="{2F541B8B-B952-4CF2-A2E9-78D93EAC5167}" type="pres">
      <dgm:prSet presAssocID="{B6290D7B-DF53-47F6-9537-87F2498669C3}" presName="childTextHidden" presStyleLbl="bgAccFollowNode1" presStyleIdx="0" presStyleCnt="1"/>
      <dgm:spPr/>
      <dgm:t>
        <a:bodyPr/>
        <a:lstStyle/>
        <a:p>
          <a:endParaRPr lang="tr-TR"/>
        </a:p>
      </dgm:t>
    </dgm:pt>
    <dgm:pt modelId="{42D8F70D-569D-43DE-81E6-B81F8DF288A4}" type="pres">
      <dgm:prSet presAssocID="{B6290D7B-DF53-47F6-9537-87F2498669C3}" presName="parentText" presStyleLbl="node1" presStyleIdx="0" presStyleCnt="1">
        <dgm:presLayoutVars>
          <dgm:chMax val="1"/>
          <dgm:bulletEnabled val="1"/>
        </dgm:presLayoutVars>
      </dgm:prSet>
      <dgm:spPr/>
      <dgm:t>
        <a:bodyPr/>
        <a:lstStyle/>
        <a:p>
          <a:endParaRPr lang="tr-TR"/>
        </a:p>
      </dgm:t>
    </dgm:pt>
  </dgm:ptLst>
  <dgm:cxnLst>
    <dgm:cxn modelId="{5357178E-04C8-4DC3-8228-252969907D51}" type="presOf" srcId="{C325D40D-7F8B-4BEA-A52A-F31437B904E0}" destId="{2F541B8B-B952-4CF2-A2E9-78D93EAC5167}" srcOrd="1" destOrd="2" presId="urn:microsoft.com/office/officeart/2005/8/layout/hProcess6"/>
    <dgm:cxn modelId="{3C6B93C8-2E1D-4D73-A4A8-E2C97920F6BE}" srcId="{B6290D7B-DF53-47F6-9537-87F2498669C3}" destId="{C325D40D-7F8B-4BEA-A52A-F31437B904E0}" srcOrd="2" destOrd="0" parTransId="{F5A4E3E3-6F62-40B2-8682-438CAE36E924}" sibTransId="{8145FF3D-E852-4D88-BA9F-E7A36D9CB081}"/>
    <dgm:cxn modelId="{B76B1396-ADBD-4D9C-A01D-E6ABEED00CB7}" type="presOf" srcId="{834DF6C7-111A-4EDA-9384-E362D51E6AA5}" destId="{988FEAFC-D340-4BAE-B974-EEB0E38BC880}" srcOrd="0" destOrd="0" presId="urn:microsoft.com/office/officeart/2005/8/layout/hProcess6"/>
    <dgm:cxn modelId="{93917813-7039-49E8-BF81-57B9787D2D40}" type="presOf" srcId="{C325D40D-7F8B-4BEA-A52A-F31437B904E0}" destId="{1446A191-861C-497D-B1AE-F540970662AB}" srcOrd="0" destOrd="2" presId="urn:microsoft.com/office/officeart/2005/8/layout/hProcess6"/>
    <dgm:cxn modelId="{30B44A1C-CBC0-40DB-8A11-B5F2544D89C0}" srcId="{834DF6C7-111A-4EDA-9384-E362D51E6AA5}" destId="{B6290D7B-DF53-47F6-9537-87F2498669C3}" srcOrd="0" destOrd="0" parTransId="{F52A9D52-1A56-42A3-8730-5C76EE037A7D}" sibTransId="{D6FAA671-B1C4-44A8-A8CE-F1C420678EE4}"/>
    <dgm:cxn modelId="{7B7EA2CC-5099-4433-AE8A-794F438B6194}" type="presOf" srcId="{D2759F9F-9168-487D-81C4-3CA9EF82E58E}" destId="{1446A191-861C-497D-B1AE-F540970662AB}" srcOrd="0" destOrd="1" presId="urn:microsoft.com/office/officeart/2005/8/layout/hProcess6"/>
    <dgm:cxn modelId="{74AA84FF-CA6A-4746-9CB1-0D9F668993C4}" type="presOf" srcId="{D2759F9F-9168-487D-81C4-3CA9EF82E58E}" destId="{2F541B8B-B952-4CF2-A2E9-78D93EAC5167}" srcOrd="1" destOrd="1" presId="urn:microsoft.com/office/officeart/2005/8/layout/hProcess6"/>
    <dgm:cxn modelId="{AF1A4854-6209-418A-821F-D51BA773A770}" type="presOf" srcId="{B6290D7B-DF53-47F6-9537-87F2498669C3}" destId="{42D8F70D-569D-43DE-81E6-B81F8DF288A4}" srcOrd="0" destOrd="0" presId="urn:microsoft.com/office/officeart/2005/8/layout/hProcess6"/>
    <dgm:cxn modelId="{5AFB9432-2420-4E3C-A979-CBD42250D602}" type="presOf" srcId="{722BB607-3DBF-48C7-BDF1-7E21EEA54A5C}" destId="{1446A191-861C-497D-B1AE-F540970662AB}" srcOrd="0" destOrd="0" presId="urn:microsoft.com/office/officeart/2005/8/layout/hProcess6"/>
    <dgm:cxn modelId="{EC01092E-1B4B-4B50-A3B7-12F90DE60ADF}" srcId="{B6290D7B-DF53-47F6-9537-87F2498669C3}" destId="{D2759F9F-9168-487D-81C4-3CA9EF82E58E}" srcOrd="1" destOrd="0" parTransId="{DDB5FE2C-3700-4DDA-9CA6-DE25B1934D0F}" sibTransId="{51842E77-4A64-46C8-905B-0F2D56AB6B9A}"/>
    <dgm:cxn modelId="{9C739DCC-E2A7-4E7D-BE27-25218D2BED0F}" srcId="{B6290D7B-DF53-47F6-9537-87F2498669C3}" destId="{722BB607-3DBF-48C7-BDF1-7E21EEA54A5C}" srcOrd="0" destOrd="0" parTransId="{BFE74F81-A2C0-4B55-A682-2BB6D3619300}" sibTransId="{8DAE6F5B-8DDD-44AB-B535-B47F160F5B53}"/>
    <dgm:cxn modelId="{9AB3604F-DBC3-4693-AEBC-E43C1456777A}" type="presOf" srcId="{722BB607-3DBF-48C7-BDF1-7E21EEA54A5C}" destId="{2F541B8B-B952-4CF2-A2E9-78D93EAC5167}" srcOrd="1" destOrd="0" presId="urn:microsoft.com/office/officeart/2005/8/layout/hProcess6"/>
    <dgm:cxn modelId="{2F4CB5FF-4F5F-4C53-A657-3957E82494C4}" type="presParOf" srcId="{988FEAFC-D340-4BAE-B974-EEB0E38BC880}" destId="{5299026F-7333-4221-9DB3-7D7A7936B8EC}" srcOrd="0" destOrd="0" presId="urn:microsoft.com/office/officeart/2005/8/layout/hProcess6"/>
    <dgm:cxn modelId="{5D7079E7-DADE-4286-B200-BF1946AC566B}" type="presParOf" srcId="{5299026F-7333-4221-9DB3-7D7A7936B8EC}" destId="{23BC3C06-97E1-461F-9E57-24DE63DE3B0A}" srcOrd="0" destOrd="0" presId="urn:microsoft.com/office/officeart/2005/8/layout/hProcess6"/>
    <dgm:cxn modelId="{84F7AFE4-AEAA-4AA6-9C6A-507CFFA70767}" type="presParOf" srcId="{5299026F-7333-4221-9DB3-7D7A7936B8EC}" destId="{1446A191-861C-497D-B1AE-F540970662AB}" srcOrd="1" destOrd="0" presId="urn:microsoft.com/office/officeart/2005/8/layout/hProcess6"/>
    <dgm:cxn modelId="{0318FF5A-C142-4869-9B8E-726A51AA9D66}" type="presParOf" srcId="{5299026F-7333-4221-9DB3-7D7A7936B8EC}" destId="{2F541B8B-B952-4CF2-A2E9-78D93EAC5167}" srcOrd="2" destOrd="0" presId="urn:microsoft.com/office/officeart/2005/8/layout/hProcess6"/>
    <dgm:cxn modelId="{1A2A1D2E-453A-4E45-BA28-E5B8EE3157B9}" type="presParOf" srcId="{5299026F-7333-4221-9DB3-7D7A7936B8EC}" destId="{42D8F70D-569D-43DE-81E6-B81F8DF288A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62FB1-2600-4A27-8A39-C93D34EA133D}">
      <dsp:nvSpPr>
        <dsp:cNvPr id="0" name=""/>
        <dsp:cNvSpPr/>
      </dsp:nvSpPr>
      <dsp:spPr>
        <a:xfrm>
          <a:off x="743585" y="0"/>
          <a:ext cx="6805336" cy="457200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just" defTabSz="755650" rtl="0">
            <a:lnSpc>
              <a:spcPct val="90000"/>
            </a:lnSpc>
            <a:spcBef>
              <a:spcPct val="0"/>
            </a:spcBef>
            <a:spcAft>
              <a:spcPct val="15000"/>
            </a:spcAft>
            <a:buChar char="••"/>
          </a:pPr>
          <a:r>
            <a:rPr lang="tr-TR" sz="1700" b="0" i="1" kern="1200" dirty="0" smtClean="0"/>
            <a:t>G = (V, E) çizgesi</a:t>
          </a:r>
          <a:r>
            <a:rPr lang="tr-TR" sz="1700" b="0" kern="1200" dirty="0" smtClean="0"/>
            <a:t> boş olmayan </a:t>
          </a:r>
          <a:r>
            <a:rPr lang="tr-TR" sz="1700" b="0" i="1" kern="1200" dirty="0" smtClean="0"/>
            <a:t>köşeler</a:t>
          </a:r>
          <a:r>
            <a:rPr lang="tr-TR" sz="1700" b="0" kern="1200" dirty="0" smtClean="0"/>
            <a:t> (veya </a:t>
          </a:r>
          <a:r>
            <a:rPr lang="tr-TR" sz="1700" b="0" i="1" kern="1200" dirty="0" smtClean="0"/>
            <a:t>düğümler</a:t>
          </a:r>
          <a:r>
            <a:rPr lang="tr-TR" sz="1700" b="0" kern="1200" dirty="0" smtClean="0"/>
            <a:t>) kümesi olan </a:t>
          </a:r>
          <a:r>
            <a:rPr lang="tr-TR" sz="1700" b="0" i="1" kern="1200" dirty="0" smtClean="0"/>
            <a:t>V </a:t>
          </a:r>
          <a:r>
            <a:rPr lang="tr-TR" sz="1700" b="0" kern="1200" dirty="0" smtClean="0"/>
            <a:t>ve </a:t>
          </a:r>
          <a:r>
            <a:rPr lang="tr-TR" sz="1700" b="0" i="1" kern="1200" dirty="0" smtClean="0"/>
            <a:t>kenarlar</a:t>
          </a:r>
          <a:r>
            <a:rPr lang="tr-TR" sz="1700" b="0" kern="1200" dirty="0" smtClean="0"/>
            <a:t> kümesi olan </a:t>
          </a:r>
          <a:r>
            <a:rPr lang="tr-TR" sz="1700" b="0" i="1" kern="1200" dirty="0" smtClean="0"/>
            <a:t>E</a:t>
          </a:r>
          <a:r>
            <a:rPr lang="tr-TR" sz="1700" b="0" kern="1200" dirty="0" smtClean="0"/>
            <a:t> kümelerinden oluşmuştur. Her kenarın bir veya 2 köşesi vardır, bu köşelere </a:t>
          </a:r>
          <a:r>
            <a:rPr lang="tr-TR" sz="1700" b="0" i="1" kern="1200" dirty="0" smtClean="0"/>
            <a:t>uç nokta­lar</a:t>
          </a:r>
          <a:r>
            <a:rPr lang="tr-TR" sz="1700" b="0" kern="1200" dirty="0" smtClean="0"/>
            <a:t> denir. Bir kenar uç noktalarını </a:t>
          </a:r>
          <a:r>
            <a:rPr lang="tr-TR" sz="1700" b="0" i="1" kern="1200" dirty="0" smtClean="0"/>
            <a:t>birleştirmektedir.</a:t>
          </a:r>
          <a:endParaRPr lang="tr-TR" sz="1700" b="0" kern="1200" dirty="0"/>
        </a:p>
        <a:p>
          <a:pPr marL="171450" lvl="1" indent="-171450" algn="just" defTabSz="755650" rtl="0">
            <a:lnSpc>
              <a:spcPct val="90000"/>
            </a:lnSpc>
            <a:spcBef>
              <a:spcPct val="0"/>
            </a:spcBef>
            <a:spcAft>
              <a:spcPct val="15000"/>
            </a:spcAft>
            <a:buChar char="••"/>
          </a:pPr>
          <a:r>
            <a:rPr lang="tr-TR" sz="1700" i="1" kern="1200" dirty="0" smtClean="0"/>
            <a:t>Not: G</a:t>
          </a:r>
          <a:r>
            <a:rPr lang="tr-TR" sz="1700" b="1" kern="1200" dirty="0" smtClean="0"/>
            <a:t> </a:t>
          </a:r>
          <a:r>
            <a:rPr lang="tr-TR" sz="1700" kern="1200" dirty="0" smtClean="0"/>
            <a:t>çizgesinin </a:t>
          </a:r>
          <a:r>
            <a:rPr lang="tr-TR" sz="1700" i="1" kern="1200" dirty="0" smtClean="0"/>
            <a:t>V </a:t>
          </a:r>
          <a:r>
            <a:rPr lang="tr-TR" sz="1700" kern="1200" dirty="0" smtClean="0"/>
            <a:t>köşeler kümesi sonsuz olabilir. Köşe sayısı veya kenar sayısı sonsuz olan çizgeye </a:t>
          </a:r>
          <a:r>
            <a:rPr lang="tr-TR" sz="1700" b="1" kern="1200" dirty="0" smtClean="0"/>
            <a:t>sonsuz çizge </a:t>
          </a:r>
          <a:r>
            <a:rPr lang="tr-TR" sz="1700" kern="1200" dirty="0" smtClean="0"/>
            <a:t>denir. Köşe sayısı ve kenar sayısı sonlu olan çizgeye </a:t>
          </a:r>
          <a:r>
            <a:rPr lang="tr-TR" sz="1700" b="1" kern="1200" dirty="0" smtClean="0"/>
            <a:t>sonlu çizge </a:t>
          </a:r>
          <a:r>
            <a:rPr lang="tr-TR" sz="1700" kern="1200" dirty="0" smtClean="0"/>
            <a:t>denir. Biz genellikle sadece sonlu çizgeleri ele alacağız.</a:t>
          </a:r>
          <a:endParaRPr lang="tr-TR" sz="1700" b="0" kern="1200" dirty="0"/>
        </a:p>
      </dsp:txBody>
      <dsp:txXfrm>
        <a:off x="2444919" y="685800"/>
        <a:ext cx="3503802" cy="3200400"/>
      </dsp:txXfrm>
    </dsp:sp>
    <dsp:sp modelId="{585DE4F8-0B6E-4D8C-B449-3DA572834C94}">
      <dsp:nvSpPr>
        <dsp:cNvPr id="0" name=""/>
        <dsp:cNvSpPr/>
      </dsp:nvSpPr>
      <dsp:spPr>
        <a:xfrm>
          <a:off x="0" y="901077"/>
          <a:ext cx="2615183" cy="2615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rtl="0">
            <a:lnSpc>
              <a:spcPct val="90000"/>
            </a:lnSpc>
            <a:spcBef>
              <a:spcPct val="0"/>
            </a:spcBef>
            <a:spcAft>
              <a:spcPct val="35000"/>
            </a:spcAft>
          </a:pPr>
          <a:r>
            <a:rPr lang="tr-TR" sz="4400" kern="1200" dirty="0" smtClean="0"/>
            <a:t>Tanım-1 </a:t>
          </a:r>
          <a:endParaRPr lang="tr-TR" sz="4400" kern="1200" dirty="0"/>
        </a:p>
      </dsp:txBody>
      <dsp:txXfrm>
        <a:off x="382985" y="1284062"/>
        <a:ext cx="1849213" cy="18492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4D20F-7F71-4247-822A-817582731B76}">
      <dsp:nvSpPr>
        <dsp:cNvPr id="0" name=""/>
        <dsp:cNvSpPr/>
      </dsp:nvSpPr>
      <dsp:spPr>
        <a:xfrm>
          <a:off x="1554479" y="6"/>
          <a:ext cx="6217920" cy="583114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en-US" sz="2000" kern="1200" dirty="0" err="1" smtClean="0"/>
            <a:t>İki</a:t>
          </a:r>
          <a:r>
            <a:rPr lang="en-US" sz="2000" kern="1200" dirty="0" smtClean="0"/>
            <a:t> </a:t>
          </a:r>
          <a:r>
            <a:rPr lang="en-US" sz="2000" kern="1200" dirty="0" err="1" smtClean="0"/>
            <a:t>basit</a:t>
          </a:r>
          <a:r>
            <a:rPr lang="en-US" sz="2000" kern="1200" dirty="0" smtClean="0"/>
            <a:t> </a:t>
          </a:r>
          <a:r>
            <a:rPr lang="en-US" sz="2000" kern="1200" dirty="0" err="1" smtClean="0"/>
            <a:t>çizge</a:t>
          </a:r>
          <a:r>
            <a:rPr lang="en-US" sz="2000" kern="1200" dirty="0" smtClean="0"/>
            <a:t> </a:t>
          </a:r>
          <a:r>
            <a:rPr lang="en-US" sz="2000" kern="1200" dirty="0" err="1" smtClean="0"/>
            <a:t>olan</a:t>
          </a:r>
          <a:r>
            <a:rPr lang="en-US" sz="2000" kern="1200" dirty="0" smtClean="0"/>
            <a:t> </a:t>
          </a:r>
          <a:r>
            <a:rPr lang="en-US" sz="2000" i="1" kern="1200" dirty="0" smtClean="0"/>
            <a:t>G</a:t>
          </a:r>
          <a:r>
            <a:rPr lang="en-US" sz="2000" i="1" kern="1200" baseline="-25000" dirty="0" smtClean="0"/>
            <a:t>1</a:t>
          </a:r>
          <a:r>
            <a:rPr lang="en-US" sz="2000" i="1" kern="1200" dirty="0" smtClean="0"/>
            <a:t> = (V</a:t>
          </a:r>
          <a:r>
            <a:rPr lang="en-US" sz="2000" i="1" kern="1200" baseline="-25000" dirty="0" smtClean="0"/>
            <a:t>1</a:t>
          </a:r>
          <a:r>
            <a:rPr lang="en-US" sz="2000" i="1" kern="1200" dirty="0" smtClean="0"/>
            <a:t>, E</a:t>
          </a:r>
          <a:r>
            <a:rPr lang="en-US" sz="2000" i="1" kern="1200" baseline="-25000" dirty="0" smtClean="0"/>
            <a:t>1</a:t>
          </a:r>
          <a:r>
            <a:rPr lang="en-US" sz="2000" i="1" kern="1200" dirty="0" smtClean="0"/>
            <a:t>)</a:t>
          </a:r>
          <a:r>
            <a:rPr lang="en-US" sz="2000" kern="1200" dirty="0" smtClean="0"/>
            <a:t> </a:t>
          </a:r>
          <a:r>
            <a:rPr lang="en-US" sz="2000" kern="1200" dirty="0" err="1" smtClean="0"/>
            <a:t>ve</a:t>
          </a:r>
          <a:r>
            <a:rPr lang="en-US" sz="2000" kern="1200" dirty="0" smtClean="0"/>
            <a:t> G</a:t>
          </a:r>
          <a:r>
            <a:rPr lang="en-US" sz="2000" kern="1200" baseline="-25000" dirty="0" smtClean="0"/>
            <a:t>2</a:t>
          </a:r>
          <a:r>
            <a:rPr lang="en-US" sz="2000" kern="1200" dirty="0" smtClean="0"/>
            <a:t> = </a:t>
          </a:r>
          <a:r>
            <a:rPr lang="tr-TR" sz="2000" b="0" i="1" u="none" kern="1200" dirty="0" smtClean="0"/>
            <a:t>(V</a:t>
          </a:r>
          <a:r>
            <a:rPr lang="tr-TR" sz="2000" b="0" i="1" u="none" kern="1200" baseline="-25000" dirty="0" smtClean="0"/>
            <a:t>2</a:t>
          </a:r>
          <a:r>
            <a:rPr lang="tr-TR" sz="2000" b="0" i="1" u="none" kern="1200" dirty="0" smtClean="0"/>
            <a:t>, E</a:t>
          </a:r>
          <a:r>
            <a:rPr lang="tr-TR" sz="2000" b="0" i="1" u="none" kern="1200" baseline="-25000" dirty="0" smtClean="0"/>
            <a:t>2</a:t>
          </a:r>
          <a:r>
            <a:rPr lang="tr-TR" sz="2000" b="0" i="1" u="none" kern="1200" dirty="0" smtClean="0"/>
            <a:t>)</a:t>
          </a:r>
          <a:r>
            <a:rPr lang="tr-TR" sz="2000" b="0" i="1" u="none" kern="1200" baseline="30000" dirty="0" smtClean="0"/>
            <a:t>,</a:t>
          </a:r>
          <a:r>
            <a:rPr lang="tr-TR" sz="2000" b="0" i="1" u="none" kern="1200" dirty="0" err="1" smtClean="0"/>
            <a:t>nin</a:t>
          </a:r>
          <a:r>
            <a:rPr lang="tr-TR" sz="2000" b="0" i="1" u="none" kern="1200" dirty="0" smtClean="0"/>
            <a:t> </a:t>
          </a:r>
          <a:r>
            <a:rPr lang="tr-TR" sz="2000" b="1" i="1" u="none" kern="1200" dirty="0" smtClean="0"/>
            <a:t>birleşimi</a:t>
          </a:r>
          <a:r>
            <a:rPr lang="en-US" sz="2000" kern="1200" dirty="0" smtClean="0"/>
            <a:t> </a:t>
          </a:r>
          <a:r>
            <a:rPr lang="en-US" sz="2000" kern="1200" dirty="0" err="1" smtClean="0"/>
            <a:t>köşe</a:t>
          </a:r>
          <a:r>
            <a:rPr lang="en-US" sz="2000" kern="1200" dirty="0" smtClean="0"/>
            <a:t> </a:t>
          </a:r>
          <a:r>
            <a:rPr lang="en-US" sz="2000" kern="1200" dirty="0" err="1" smtClean="0"/>
            <a:t>kümesi</a:t>
          </a:r>
          <a:r>
            <a:rPr lang="en-US" sz="2000" kern="1200" dirty="0" smtClean="0"/>
            <a:t> </a:t>
          </a:r>
          <a:r>
            <a:rPr lang="tr-TR" sz="2000" b="0" i="1" u="none" kern="1200" dirty="0" smtClean="0"/>
            <a:t>V</a:t>
          </a:r>
          <a:r>
            <a:rPr lang="tr-TR" sz="2000" b="0" i="1" u="none" kern="1200" baseline="-25000" dirty="0" smtClean="0"/>
            <a:t>1</a:t>
          </a:r>
          <a:r>
            <a:rPr lang="tr-TR" sz="2000" kern="1200" dirty="0" smtClean="0"/>
            <a:t> </a:t>
          </a:r>
          <a14:m xmlns:a14="http://schemas.microsoft.com/office/drawing/2010/main">
            <m:oMath xmlns:m="http://schemas.openxmlformats.org/officeDocument/2006/math">
              <m:r>
                <a:rPr lang="tr-TR" sz="2000" i="1" kern="1200" smtClean="0">
                  <a:latin typeface="Cambria Math" panose="02040503050406030204" pitchFamily="18" charset="0"/>
                  <a:ea typeface="Cambria Math" panose="02040503050406030204" pitchFamily="18" charset="0"/>
                </a:rPr>
                <m:t>∪</m:t>
              </m:r>
            </m:oMath>
          </a14:m>
          <a:r>
            <a:rPr lang="en-US" sz="2000" kern="1200" dirty="0" smtClean="0"/>
            <a:t> </a:t>
          </a:r>
          <a:r>
            <a:rPr lang="tr-TR" sz="2000" b="0" i="1" u="none" kern="1200" dirty="0" smtClean="0"/>
            <a:t>V</a:t>
          </a:r>
          <a:r>
            <a:rPr lang="tr-TR" sz="2000" b="0" i="1" u="none" kern="1200" baseline="-25000" dirty="0" smtClean="0"/>
            <a:t>2</a:t>
          </a:r>
          <a:r>
            <a:rPr lang="en-US" sz="2000" kern="1200" dirty="0" smtClean="0"/>
            <a:t> </a:t>
          </a:r>
          <a:r>
            <a:rPr lang="en-US" sz="2000" kern="1200" dirty="0" err="1" smtClean="0"/>
            <a:t>ve</a:t>
          </a:r>
          <a:r>
            <a:rPr lang="en-US" sz="2000" kern="1200" dirty="0" smtClean="0"/>
            <a:t> </a:t>
          </a:r>
          <a:r>
            <a:rPr lang="en-US" sz="2000" kern="1200" dirty="0" err="1" smtClean="0"/>
            <a:t>kenar</a:t>
          </a:r>
          <a:r>
            <a:rPr lang="en-US" sz="2000" kern="1200" dirty="0" smtClean="0"/>
            <a:t> </a:t>
          </a:r>
          <a:r>
            <a:rPr lang="en-US" sz="2000" kern="1200" dirty="0" err="1" smtClean="0"/>
            <a:t>kümesi</a:t>
          </a:r>
          <a14:m xmlns:a14="http://schemas.microsoft.com/office/drawing/2010/main">
            <m:oMath xmlns:m="http://schemas.openxmlformats.org/officeDocument/2006/math">
              <m:r>
                <a:rPr lang="en-US" sz="2000" i="1" kern="1200">
                  <a:latin typeface="Cambria Math" panose="02040503050406030204" pitchFamily="18" charset="0"/>
                </a:rPr>
                <m:t>  </m:t>
              </m:r>
              <m:sSub>
                <m:sSubPr>
                  <m:ctrlPr>
                    <a:rPr lang="tr-TR" sz="2000" i="1" kern="1200">
                      <a:latin typeface="Cambria Math" panose="02040503050406030204" pitchFamily="18" charset="0"/>
                    </a:rPr>
                  </m:ctrlPr>
                </m:sSubPr>
                <m:e>
                  <m:r>
                    <a:rPr lang="en-US" sz="2000" i="1" kern="1200">
                      <a:latin typeface="Cambria Math" panose="02040503050406030204" pitchFamily="18" charset="0"/>
                    </a:rPr>
                    <m:t>𝐸</m:t>
                  </m:r>
                </m:e>
                <m:sub>
                  <m:r>
                    <a:rPr lang="en-US" sz="2000" i="1" kern="1200">
                      <a:latin typeface="Cambria Math" panose="02040503050406030204" pitchFamily="18" charset="0"/>
                    </a:rPr>
                    <m:t>1</m:t>
                  </m:r>
                </m:sub>
              </m:sSub>
              <m:r>
                <a:rPr lang="en-US" sz="2000" i="1" kern="120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m:t>
              </m:r>
              <m:r>
                <a:rPr lang="en-US" sz="2000" i="1" kern="1200" baseline="-25000">
                  <a:latin typeface="Cambria Math" panose="02040503050406030204" pitchFamily="18" charset="0"/>
                </a:rPr>
                <m:t> </m:t>
              </m:r>
              <m:sSub>
                <m:sSubPr>
                  <m:ctrlPr>
                    <a:rPr lang="tr-TR" sz="2000" i="1" kern="1200">
                      <a:latin typeface="Cambria Math" panose="02040503050406030204" pitchFamily="18" charset="0"/>
                    </a:rPr>
                  </m:ctrlPr>
                </m:sSubPr>
                <m:e>
                  <m:r>
                    <a:rPr lang="en-US" sz="2000" i="1" kern="1200">
                      <a:latin typeface="Cambria Math" panose="02040503050406030204" pitchFamily="18" charset="0"/>
                    </a:rPr>
                    <m:t>𝐸</m:t>
                  </m:r>
                </m:e>
                <m:sub>
                  <m:r>
                    <a:rPr lang="en-US" sz="2000" i="1" kern="1200">
                      <a:latin typeface="Cambria Math" panose="02040503050406030204" pitchFamily="18" charset="0"/>
                    </a:rPr>
                    <m:t>2</m:t>
                  </m:r>
                </m:sub>
              </m:sSub>
            </m:oMath>
          </a14:m>
          <a:r>
            <a:rPr lang="en-US" sz="2000" kern="1200" dirty="0"/>
            <a:t>  </a:t>
          </a:r>
          <a:r>
            <a:rPr lang="en-US" sz="2000" kern="1200" dirty="0" err="1"/>
            <a:t>olan</a:t>
          </a:r>
          <a:r>
            <a:rPr lang="en-US" sz="2000" kern="1200" dirty="0"/>
            <a:t> </a:t>
          </a:r>
          <a:r>
            <a:rPr lang="en-US" sz="2000" kern="1200" dirty="0" err="1"/>
            <a:t>basit</a:t>
          </a:r>
          <a:r>
            <a:rPr lang="en-US" sz="2000" kern="1200" dirty="0"/>
            <a:t> </a:t>
          </a:r>
          <a:r>
            <a:rPr lang="en-US" sz="2000" kern="1200" dirty="0" err="1"/>
            <a:t>çizgedir</a:t>
          </a:r>
          <a:r>
            <a:rPr lang="en-US" sz="2000" kern="1200" dirty="0"/>
            <a:t>. G</a:t>
          </a:r>
          <a:r>
            <a:rPr lang="en-US" sz="2000" kern="1200" baseline="-25000" dirty="0"/>
            <a:t>1</a:t>
          </a:r>
          <a:r>
            <a:rPr lang="en-US" sz="2000" kern="1200" dirty="0"/>
            <a:t> </a:t>
          </a:r>
          <a:r>
            <a:rPr lang="en-US" sz="2000" kern="1200" dirty="0" err="1"/>
            <a:t>ve</a:t>
          </a:r>
          <a:r>
            <a:rPr lang="en-US" sz="2000" kern="1200" dirty="0"/>
            <a:t> G</a:t>
          </a:r>
          <a:r>
            <a:rPr lang="en-US" sz="2000" kern="1200" baseline="-25000" dirty="0"/>
            <a:t>2</a:t>
          </a:r>
          <a:r>
            <a:rPr lang="en-US" sz="2000" kern="1200" dirty="0"/>
            <a:t>’nin </a:t>
          </a:r>
          <a:r>
            <a:rPr lang="en-US" sz="2000" kern="1200" dirty="0" err="1"/>
            <a:t>birleşimi</a:t>
          </a:r>
          <a:r>
            <a:rPr lang="en-US" sz="2000" kern="1200" dirty="0"/>
            <a:t> G</a:t>
          </a:r>
          <a:r>
            <a:rPr lang="en-US" sz="2000" kern="1200" baseline="-25000" dirty="0"/>
            <a:t>1</a:t>
          </a:r>
          <a:r>
            <a:rPr lang="en-US" sz="2000" kern="1200" dirty="0"/>
            <a:t> </a:t>
          </a:r>
          <a14:m xmlns:a14="http://schemas.microsoft.com/office/drawing/2010/main">
            <m:oMath xmlns:m="http://schemas.openxmlformats.org/officeDocument/2006/math">
              <m:r>
                <a:rPr lang="en-US" sz="2000" i="1" kern="1200" smtClean="0">
                  <a:latin typeface="Cambria Math" panose="02040503050406030204" pitchFamily="18" charset="0"/>
                  <a:ea typeface="Cambria Math" panose="02040503050406030204" pitchFamily="18" charset="0"/>
                </a:rPr>
                <m:t>∪</m:t>
              </m:r>
            </m:oMath>
          </a14:m>
          <a:r>
            <a:rPr lang="en-US" sz="2000" kern="1200" dirty="0" smtClean="0"/>
            <a:t> </a:t>
          </a:r>
          <a:r>
            <a:rPr lang="en-US" sz="2000" kern="1200" dirty="0"/>
            <a:t>G</a:t>
          </a:r>
          <a:r>
            <a:rPr lang="en-US" sz="2000" kern="1200" baseline="-25000" dirty="0"/>
            <a:t>2</a:t>
          </a:r>
          <a:r>
            <a:rPr lang="en-US" sz="2000" kern="1200" dirty="0"/>
            <a:t> </a:t>
          </a:r>
          <a:r>
            <a:rPr lang="en-US" sz="2000" kern="1200" dirty="0" err="1"/>
            <a:t>ile</a:t>
          </a:r>
          <a:r>
            <a:rPr lang="en-US" sz="2000" kern="1200" dirty="0"/>
            <a:t> </a:t>
          </a:r>
          <a:r>
            <a:rPr lang="en-US" sz="2000" kern="1200" dirty="0" err="1"/>
            <a:t>gösterilir</a:t>
          </a:r>
          <a:r>
            <a:rPr lang="en-US" sz="2000" kern="1200" dirty="0"/>
            <a:t>.</a:t>
          </a:r>
          <a:endParaRPr lang="tr-TR" sz="2000" kern="1200" dirty="0"/>
        </a:p>
      </dsp:txBody>
      <dsp:txXfrm>
        <a:off x="3108959" y="874678"/>
        <a:ext cx="3031236" cy="4081803"/>
      </dsp:txXfrm>
    </dsp:sp>
    <dsp:sp modelId="{20DEA549-83EF-42B4-BBD4-8A89D8F6745E}">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tr-TR" sz="5400" kern="1200" dirty="0" smtClean="0"/>
            <a:t>Tanım-9</a:t>
          </a:r>
          <a:endParaRPr lang="tr-TR" sz="5400" kern="1200" dirty="0"/>
        </a:p>
      </dsp:txBody>
      <dsp:txXfrm>
        <a:off x="455297" y="1816396"/>
        <a:ext cx="2198366" cy="21983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7BCCC-9D20-4AF0-816C-7FCBC8BBCFAB}">
      <dsp:nvSpPr>
        <dsp:cNvPr id="0" name=""/>
        <dsp:cNvSpPr/>
      </dsp:nvSpPr>
      <dsp:spPr>
        <a:xfrm>
          <a:off x="1554479" y="161953"/>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marL="171450" lvl="1" indent="-171450" algn="just" defTabSz="844550">
            <a:lnSpc>
              <a:spcPct val="90000"/>
            </a:lnSpc>
            <a:spcBef>
              <a:spcPct val="0"/>
            </a:spcBef>
            <a:spcAft>
              <a:spcPct val="15000"/>
            </a:spcAft>
            <a:buChar char="••"/>
          </a:pPr>
          <a:r>
            <a:rPr lang="tr-TR" sz="1900" kern="1200" dirty="0" smtClean="0"/>
            <a:t>V</a:t>
          </a:r>
          <a:r>
            <a:rPr lang="tr-TR" sz="1900" kern="1200" baseline="-25000" dirty="0" smtClean="0"/>
            <a:t>1</a:t>
          </a:r>
          <a:r>
            <a:rPr lang="tr-TR" sz="1900" kern="1200" dirty="0" smtClean="0"/>
            <a:t>’deki tüm </a:t>
          </a:r>
          <a:r>
            <a:rPr lang="tr-TR" sz="1900" i="1" kern="1200" dirty="0" smtClean="0"/>
            <a:t>a</a:t>
          </a:r>
          <a:r>
            <a:rPr lang="tr-TR" sz="1900" kern="1200" dirty="0" smtClean="0"/>
            <a:t> ve </a:t>
          </a:r>
          <a:r>
            <a:rPr lang="tr-TR" sz="1900" i="1" kern="1200" dirty="0" smtClean="0"/>
            <a:t>b’</a:t>
          </a:r>
          <a:r>
            <a:rPr lang="tr-TR" sz="1900" kern="1200" dirty="0" smtClean="0"/>
            <a:t>ler için, sadece ve sadece </a:t>
          </a:r>
          <a:r>
            <a:rPr lang="tr-TR" sz="1900" i="1" kern="1200" dirty="0" smtClean="0"/>
            <a:t>G</a:t>
          </a:r>
          <a:r>
            <a:rPr lang="tr-TR" sz="1900" i="1" kern="1200" baseline="-25000" dirty="0" smtClean="0"/>
            <a:t>2</a:t>
          </a:r>
          <a:r>
            <a:rPr lang="tr-TR" sz="1900" i="1" kern="1200" dirty="0" smtClean="0"/>
            <a:t>’de f(a)</a:t>
          </a:r>
          <a:r>
            <a:rPr lang="tr-TR" sz="1900" kern="1200" dirty="0" smtClean="0"/>
            <a:t> ve </a:t>
          </a:r>
          <a:r>
            <a:rPr lang="tr-TR" sz="1900" i="1" kern="1200" dirty="0" smtClean="0"/>
            <a:t>f(b</a:t>
          </a:r>
          <a:r>
            <a:rPr lang="tr-TR" sz="1900" kern="1200" dirty="0" smtClean="0"/>
            <a:t>) komşu ise </a:t>
          </a:r>
          <a:r>
            <a:rPr lang="tr-TR" sz="1900" i="1" kern="1200" dirty="0" smtClean="0"/>
            <a:t>a</a:t>
          </a:r>
          <a:r>
            <a:rPr lang="tr-TR" sz="1900" kern="1200" dirty="0" smtClean="0"/>
            <a:t> ve b</a:t>
          </a:r>
          <a:r>
            <a:rPr lang="tr-TR" sz="1900" i="1" kern="1200" dirty="0" smtClean="0"/>
            <a:t>’</a:t>
          </a:r>
          <a:r>
            <a:rPr lang="tr-TR" sz="1900" kern="1200" dirty="0" smtClean="0"/>
            <a:t>nin G</a:t>
          </a:r>
          <a:r>
            <a:rPr lang="tr-TR" sz="1900" kern="1200" baseline="-25000" dirty="0" smtClean="0"/>
            <a:t>1</a:t>
          </a:r>
          <a:r>
            <a:rPr lang="tr-TR" sz="1900" kern="1200" dirty="0" smtClean="0"/>
            <a:t>’de komşu olduğu özelliği ile eğer V</a:t>
          </a:r>
          <a:r>
            <a:rPr lang="tr-TR" sz="1900" kern="1200" baseline="-25000" dirty="0" smtClean="0"/>
            <a:t>1</a:t>
          </a:r>
          <a:r>
            <a:rPr lang="tr-TR" sz="1900" kern="1200" dirty="0" smtClean="0"/>
            <a:t>’den V</a:t>
          </a:r>
          <a:r>
            <a:rPr lang="tr-TR" sz="1900" kern="1200" baseline="-25000" dirty="0" smtClean="0"/>
            <a:t>2</a:t>
          </a:r>
          <a:r>
            <a:rPr lang="tr-TR" sz="1900" kern="1200" dirty="0" smtClean="0"/>
            <a:t>’ye bire bir ve örten bir f fonksiyonu varsa, basit </a:t>
          </a:r>
          <a:r>
            <a:rPr lang="tr-TR" sz="1900" i="1" kern="1200" dirty="0" smtClean="0"/>
            <a:t>G</a:t>
          </a:r>
          <a:r>
            <a:rPr lang="tr-TR" sz="1900" kern="1200" baseline="-25000" dirty="0" smtClean="0"/>
            <a:t>1</a:t>
          </a:r>
          <a:r>
            <a:rPr lang="tr-TR" sz="1900" kern="1200" dirty="0" smtClean="0"/>
            <a:t> = (V</a:t>
          </a:r>
          <a:r>
            <a:rPr lang="tr-TR" sz="1900" kern="1200" baseline="-25000" dirty="0" smtClean="0"/>
            <a:t>1</a:t>
          </a:r>
          <a:r>
            <a:rPr lang="tr-TR" sz="1900" kern="1200" dirty="0" smtClean="0"/>
            <a:t>, E</a:t>
          </a:r>
          <a:r>
            <a:rPr lang="tr-TR" sz="1900" kern="1200" baseline="-25000" dirty="0" smtClean="0"/>
            <a:t>1</a:t>
          </a:r>
          <a:r>
            <a:rPr lang="tr-TR" sz="1900" kern="1200" dirty="0" smtClean="0"/>
            <a:t>) ve </a:t>
          </a:r>
          <a:r>
            <a:rPr lang="tr-TR" sz="1900" i="1" kern="1200" dirty="0" smtClean="0"/>
            <a:t>G</a:t>
          </a:r>
          <a:r>
            <a:rPr lang="tr-TR" sz="1900" i="1" kern="1200" baseline="-25000" dirty="0" smtClean="0"/>
            <a:t>2</a:t>
          </a:r>
          <a:r>
            <a:rPr lang="tr-TR" sz="1900" i="1" kern="1200" dirty="0" smtClean="0"/>
            <a:t>=</a:t>
          </a:r>
          <a:r>
            <a:rPr lang="tr-TR" sz="1900" kern="1200" dirty="0" smtClean="0"/>
            <a:t> (V</a:t>
          </a:r>
          <a:r>
            <a:rPr lang="tr-TR" sz="1900" kern="1200" baseline="-25000" dirty="0" smtClean="0"/>
            <a:t>2</a:t>
          </a:r>
          <a:r>
            <a:rPr lang="tr-TR" sz="1900" kern="1200" dirty="0" smtClean="0"/>
            <a:t>, E</a:t>
          </a:r>
          <a:r>
            <a:rPr lang="tr-TR" sz="1900" kern="1200" baseline="-25000" dirty="0" smtClean="0"/>
            <a:t>2</a:t>
          </a:r>
          <a:r>
            <a:rPr lang="tr-TR" sz="1900" kern="1200" dirty="0" smtClean="0"/>
            <a:t>) </a:t>
          </a:r>
          <a:r>
            <a:rPr lang="tr-TR" sz="1900" b="1" kern="1200" dirty="0" smtClean="0"/>
            <a:t>çizgeleri </a:t>
          </a:r>
          <a:r>
            <a:rPr lang="tr-TR" sz="1900" b="1" i="1" kern="1200" dirty="0" err="1" smtClean="0"/>
            <a:t>eşyapılıdır</a:t>
          </a:r>
          <a:r>
            <a:rPr lang="tr-TR" sz="1900" b="1" i="1" kern="1200" dirty="0" smtClean="0"/>
            <a:t>.</a:t>
          </a:r>
          <a:endParaRPr lang="tr-TR" sz="1900" b="1" kern="1200" dirty="0"/>
        </a:p>
        <a:p>
          <a:pPr marL="171450" lvl="1" indent="-171450" algn="just" defTabSz="844550">
            <a:lnSpc>
              <a:spcPct val="90000"/>
            </a:lnSpc>
            <a:spcBef>
              <a:spcPct val="0"/>
            </a:spcBef>
            <a:spcAft>
              <a:spcPct val="15000"/>
            </a:spcAft>
            <a:buChar char="••"/>
          </a:pPr>
          <a:r>
            <a:rPr lang="tr-TR" sz="1900" kern="1200" dirty="0" smtClean="0"/>
            <a:t>Başka bir deyişle, iki basit çizge </a:t>
          </a:r>
          <a:r>
            <a:rPr lang="tr-TR" sz="1900" kern="1200" dirty="0" err="1" smtClean="0"/>
            <a:t>eşyapılı</a:t>
          </a:r>
          <a:r>
            <a:rPr lang="tr-TR" sz="1900" kern="1200" dirty="0" smtClean="0"/>
            <a:t> olduğunda, iki çizgenin komşuluk ilişkilerini koruyan köşeleri arasında bire bir uygunluk vardır. Basit çizgelerin </a:t>
          </a:r>
          <a:r>
            <a:rPr lang="tr-TR" sz="1900" kern="1200" dirty="0" err="1" smtClean="0"/>
            <a:t>eşyapılılığı</a:t>
          </a:r>
          <a:r>
            <a:rPr lang="tr-TR" sz="1900" kern="1200" dirty="0" smtClean="0"/>
            <a:t> denklik ilişkisidir. </a:t>
          </a:r>
          <a:endParaRPr lang="tr-TR" sz="1900" kern="1200" dirty="0"/>
        </a:p>
      </dsp:txBody>
      <dsp:txXfrm>
        <a:off x="3108959" y="977240"/>
        <a:ext cx="3031236" cy="3804670"/>
      </dsp:txXfrm>
    </dsp:sp>
    <dsp:sp modelId="{2101EEE4-0431-4B9F-895F-7D69B095D94E}">
      <dsp:nvSpPr>
        <dsp:cNvPr id="0" name=""/>
        <dsp:cNvSpPr/>
      </dsp:nvSpPr>
      <dsp:spPr>
        <a:xfrm>
          <a:off x="0" y="1325095"/>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tr-TR" sz="4000" kern="1200" dirty="0" smtClean="0"/>
            <a:t>Tanım-9</a:t>
          </a:r>
          <a:endParaRPr lang="tr-TR" sz="4000" kern="1200" dirty="0"/>
        </a:p>
      </dsp:txBody>
      <dsp:txXfrm>
        <a:off x="455297" y="1780392"/>
        <a:ext cx="2198366" cy="21983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BB51F-70AD-4E69-A998-A3F2639CBC06}">
      <dsp:nvSpPr>
        <dsp:cNvPr id="0" name=""/>
        <dsp:cNvSpPr/>
      </dsp:nvSpPr>
      <dsp:spPr>
        <a:xfrm>
          <a:off x="1554479" y="197957"/>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lvl="0" algn="just" defTabSz="622300">
            <a:lnSpc>
              <a:spcPct val="90000"/>
            </a:lnSpc>
            <a:spcBef>
              <a:spcPct val="0"/>
            </a:spcBef>
            <a:spcAft>
              <a:spcPct val="35000"/>
            </a:spcAft>
          </a:pPr>
          <a:r>
            <a:rPr lang="tr-TR" sz="1400" b="1" kern="1200" dirty="0" smtClean="0"/>
            <a:t>n </a:t>
          </a:r>
          <a:r>
            <a:rPr lang="tr-TR" sz="1400" kern="1200" dirty="0" smtClean="0"/>
            <a:t>negatif olmayan bir tamsayı ve </a:t>
          </a:r>
          <a:r>
            <a:rPr lang="tr-TR" sz="1400" i="1" kern="1200" dirty="0" smtClean="0"/>
            <a:t>G</a:t>
          </a:r>
          <a:r>
            <a:rPr lang="tr-TR" sz="1400" b="1" kern="1200" dirty="0" smtClean="0"/>
            <a:t> </a:t>
          </a:r>
          <a:r>
            <a:rPr lang="tr-TR" sz="1400" kern="1200" dirty="0" smtClean="0"/>
            <a:t>yönsüz bir çizge olsun, </a:t>
          </a:r>
          <a:r>
            <a:rPr lang="tr-TR" sz="1400" i="1" kern="1200" dirty="0" smtClean="0"/>
            <a:t>n uzunluklu bir yol G</a:t>
          </a:r>
          <a:r>
            <a:rPr lang="tr-TR" sz="1400" b="1" kern="1200" dirty="0" smtClean="0"/>
            <a:t> </a:t>
          </a:r>
          <a:r>
            <a:rPr lang="tr-TR" sz="1400" kern="1200" dirty="0" smtClean="0"/>
            <a:t>çizgesinde- ki </a:t>
          </a:r>
          <a:r>
            <a:rPr lang="tr-TR" sz="1400" i="1" kern="1200" dirty="0" smtClean="0"/>
            <a:t>u</a:t>
          </a:r>
          <a:r>
            <a:rPr lang="tr-TR" sz="1400" b="1" kern="1200" dirty="0" smtClean="0"/>
            <a:t> </a:t>
          </a:r>
          <a:r>
            <a:rPr lang="tr-TR" sz="1400" kern="1200" dirty="0" smtClean="0"/>
            <a:t>köşesinden v köşesine </a:t>
          </a:r>
          <a:r>
            <a:rPr lang="tr-TR" sz="1400" i="1" kern="1200" dirty="0" smtClean="0"/>
            <a:t>n</a:t>
          </a:r>
          <a:r>
            <a:rPr lang="tr-TR" sz="1400" b="1" kern="1200" dirty="0" smtClean="0"/>
            <a:t> </a:t>
          </a:r>
          <a:r>
            <a:rPr lang="tr-TR" sz="1400" kern="1200" dirty="0" smtClean="0"/>
            <a:t>tane </a:t>
          </a:r>
          <a:r>
            <a:rPr lang="tr-TR" sz="1400" i="1" kern="1200" dirty="0" smtClean="0"/>
            <a:t>e</a:t>
          </a:r>
          <a:r>
            <a:rPr lang="tr-TR" sz="1400" i="1" kern="1200" baseline="-25000" dirty="0" smtClean="0"/>
            <a:t>1</a:t>
          </a:r>
          <a:r>
            <a:rPr lang="tr-TR" sz="1400" i="1" kern="1200" dirty="0" smtClean="0"/>
            <a:t>, . . , e</a:t>
          </a:r>
          <a:r>
            <a:rPr lang="tr-TR" sz="1400" i="1" kern="1200" baseline="-25000" dirty="0" smtClean="0"/>
            <a:t>n</a:t>
          </a:r>
          <a:r>
            <a:rPr lang="tr-TR" sz="1400" b="1" kern="1200" dirty="0" smtClean="0"/>
            <a:t> </a:t>
          </a:r>
          <a:r>
            <a:rPr lang="tr-TR" sz="1400" kern="1200" dirty="0" smtClean="0"/>
            <a:t>kenarının dizilişidir ki orada köşelerin dizilişi x</a:t>
          </a:r>
          <a:r>
            <a:rPr lang="tr-TR" sz="1400" kern="1200" baseline="-25000" dirty="0" smtClean="0"/>
            <a:t>0</a:t>
          </a:r>
          <a:r>
            <a:rPr lang="tr-TR" sz="1400" kern="1200" dirty="0" smtClean="0"/>
            <a:t> = </a:t>
          </a:r>
          <a:r>
            <a:rPr lang="tr-TR" sz="1400" i="1" kern="1200" dirty="0" smtClean="0"/>
            <a:t>u,</a:t>
          </a:r>
          <a:r>
            <a:rPr lang="tr-TR" sz="1400" kern="1200" dirty="0" smtClean="0"/>
            <a:t>x</a:t>
          </a:r>
          <a:r>
            <a:rPr lang="tr-TR" sz="1400" kern="1200" baseline="-25000" dirty="0" smtClean="0"/>
            <a:t>1</a:t>
          </a:r>
          <a:r>
            <a:rPr lang="tr-TR" sz="1400" kern="1200" dirty="0" smtClean="0"/>
            <a:t>,. . . , </a:t>
          </a:r>
          <a:r>
            <a:rPr lang="tr-TR" sz="1400" i="1" kern="1200" dirty="0" smtClean="0"/>
            <a:t>x</a:t>
          </a:r>
          <a:r>
            <a:rPr lang="tr-TR" sz="1400" i="1" kern="1200" baseline="-25000" dirty="0" smtClean="0"/>
            <a:t>n-1,</a:t>
          </a:r>
          <a:r>
            <a:rPr lang="tr-TR" sz="1400" i="1" kern="1200" dirty="0" smtClean="0"/>
            <a:t> </a:t>
          </a:r>
          <a:r>
            <a:rPr lang="tr-TR" sz="1400" i="1" kern="1200" dirty="0" err="1" smtClean="0"/>
            <a:t>x</a:t>
          </a:r>
          <a:r>
            <a:rPr lang="tr-TR" sz="1400" i="1" kern="1200" baseline="-25000" dirty="0" err="1" smtClean="0"/>
            <a:t>n</a:t>
          </a:r>
          <a:r>
            <a:rPr lang="tr-TR" sz="1400" i="1" kern="1200" dirty="0" smtClean="0"/>
            <a:t> =</a:t>
          </a:r>
          <a:r>
            <a:rPr lang="tr-TR" sz="1400" kern="1200" dirty="0" smtClean="0"/>
            <a:t> v’dir, öyle ki </a:t>
          </a:r>
          <a14:m xmlns:a14="http://schemas.microsoft.com/office/drawing/2010/main">
            <m:oMath xmlns:m="http://schemas.openxmlformats.org/officeDocument/2006/math">
              <m:sSub>
                <m:sSubPr>
                  <m:ctrlPr>
                    <a:rPr lang="tr-TR" sz="1400" i="1" kern="1200" smtClean="0">
                      <a:latin typeface="Cambria Math" panose="02040503050406030204" pitchFamily="18" charset="0"/>
                    </a:rPr>
                  </m:ctrlPr>
                </m:sSubPr>
                <m:e>
                  <m:r>
                    <a:rPr lang="tr-TR" sz="1400" b="0" i="1" kern="1200" smtClean="0">
                      <a:latin typeface="Cambria Math" panose="02040503050406030204" pitchFamily="18" charset="0"/>
                    </a:rPr>
                    <m:t>𝑒</m:t>
                  </m:r>
                </m:e>
                <m:sub>
                  <m:r>
                    <a:rPr lang="tr-TR" sz="1400" b="0" i="1" kern="1200" smtClean="0">
                      <a:latin typeface="Cambria Math" panose="02040503050406030204" pitchFamily="18" charset="0"/>
                    </a:rPr>
                    <m:t>𝑖</m:t>
                  </m:r>
                </m:sub>
              </m:sSub>
            </m:oMath>
          </a14:m>
          <a:r>
            <a:rPr lang="tr-TR" sz="1400" kern="1200" dirty="0" smtClean="0"/>
            <a:t>’</a:t>
          </a:r>
          <a:r>
            <a:rPr lang="tr-TR" sz="1400" kern="1200" dirty="0" err="1" smtClean="0"/>
            <a:t>ler</a:t>
          </a:r>
          <a:r>
            <a:rPr lang="tr-TR" sz="1400" kern="1200" dirty="0" smtClean="0"/>
            <a:t> </a:t>
          </a:r>
          <a:r>
            <a:rPr lang="tr-TR" sz="1400" i="1" kern="1200" dirty="0" smtClean="0"/>
            <a:t>i=</a:t>
          </a:r>
          <a:r>
            <a:rPr lang="tr-TR" sz="1400" kern="1200" dirty="0" smtClean="0"/>
            <a:t>1, …,</a:t>
          </a:r>
          <a:r>
            <a:rPr lang="tr-TR" sz="1400" i="1" kern="1200" dirty="0" smtClean="0"/>
            <a:t>n</a:t>
          </a:r>
          <a:r>
            <a:rPr lang="tr-TR" sz="1400" b="1" kern="1200" dirty="0" smtClean="0"/>
            <a:t> </a:t>
          </a:r>
          <a:r>
            <a:rPr lang="tr-TR" sz="1400" kern="1200" dirty="0" smtClean="0"/>
            <a:t>için </a:t>
          </a:r>
          <a:r>
            <a:rPr lang="tr-TR" sz="1400" i="1" kern="1200" dirty="0" smtClean="0"/>
            <a:t>x</a:t>
          </a:r>
          <a:r>
            <a:rPr lang="tr-TR" sz="1400" i="1" kern="1200" baseline="-25000" dirty="0" smtClean="0"/>
            <a:t>i-1</a:t>
          </a:r>
          <a:r>
            <a:rPr lang="tr-TR" sz="1400" kern="1200" dirty="0" smtClean="0"/>
            <a:t> ve </a:t>
          </a:r>
          <a:r>
            <a:rPr lang="tr-TR" sz="1400" i="1" kern="1200" dirty="0" smtClean="0"/>
            <a:t>x</a:t>
          </a:r>
          <a:r>
            <a:rPr lang="tr-TR" sz="1400" i="1" kern="1200" baseline="-25000" dirty="0" smtClean="0"/>
            <a:t>i</a:t>
          </a:r>
          <a:r>
            <a:rPr lang="tr-TR" sz="1400" kern="1200" dirty="0" smtClean="0"/>
            <a:t> uç noktalarına sa­hiptir. Çizge basit olduğunda, biz bu yolu köşelerinin dizilişi </a:t>
          </a:r>
          <a:r>
            <a:rPr lang="tr-TR" sz="1400" i="1" kern="1200" dirty="0" smtClean="0"/>
            <a:t>x</a:t>
          </a:r>
          <a:r>
            <a:rPr lang="tr-TR" sz="1400" i="1" kern="1200" baseline="-25000" dirty="0" smtClean="0"/>
            <a:t>0</a:t>
          </a:r>
          <a:r>
            <a:rPr lang="tr-TR" sz="1400" i="1" kern="1200" dirty="0" smtClean="0"/>
            <a:t>, x</a:t>
          </a:r>
          <a:r>
            <a:rPr lang="tr-TR" sz="1400" i="1" kern="1200" baseline="-25000" dirty="0" smtClean="0"/>
            <a:t>1</a:t>
          </a:r>
          <a:r>
            <a:rPr lang="tr-TR" sz="1400" i="1" kern="1200" dirty="0" smtClean="0"/>
            <a:t>,</a:t>
          </a:r>
          <a:r>
            <a:rPr lang="tr-TR" sz="1400" kern="1200" dirty="0" smtClean="0"/>
            <a:t>…</a:t>
          </a:r>
          <a:r>
            <a:rPr lang="tr-TR" sz="1400" i="1" kern="1200" dirty="0" smtClean="0"/>
            <a:t>,</a:t>
          </a:r>
          <a:r>
            <a:rPr lang="tr-TR" sz="1400" i="1" kern="1200" dirty="0" err="1" smtClean="0"/>
            <a:t>x</a:t>
          </a:r>
          <a:r>
            <a:rPr lang="tr-TR" sz="1400" i="1" kern="1200" baseline="-25000" dirty="0" err="1" smtClean="0"/>
            <a:t>n</a:t>
          </a:r>
          <a:r>
            <a:rPr lang="tr-TR" sz="1400" kern="1200" dirty="0" smtClean="0"/>
            <a:t> olarak tanımlarız. (Çünkü bu köşelerin listelenmesi bir yolu belirler.) </a:t>
          </a:r>
          <a:r>
            <a:rPr lang="tr-TR" sz="1400" b="1" i="1" kern="1200" dirty="0" smtClean="0"/>
            <a:t>Devre</a:t>
          </a:r>
          <a:r>
            <a:rPr lang="tr-TR" sz="1400" b="1" kern="1200" dirty="0" smtClean="0"/>
            <a:t> </a:t>
          </a:r>
          <a:r>
            <a:rPr lang="tr-TR" sz="1400" kern="1200" dirty="0" smtClean="0"/>
            <a:t>başlangıç ve bitişi aynı olan bir yola denir, yani, eğer </a:t>
          </a:r>
          <a:r>
            <a:rPr lang="tr-TR" sz="1400" i="1" kern="1200" dirty="0" smtClean="0"/>
            <a:t>u = v</a:t>
          </a:r>
          <a:r>
            <a:rPr lang="tr-TR" sz="1400" b="1" kern="1200" dirty="0" smtClean="0"/>
            <a:t> </a:t>
          </a:r>
          <a:r>
            <a:rPr lang="tr-TR" sz="1400" kern="1200" dirty="0" smtClean="0"/>
            <a:t>ve yol sıfırdan büyük bir uzunluğa sahip ise bu yol devredir. Yol veya devre; köşelerin </a:t>
          </a:r>
          <a:r>
            <a:rPr lang="tr-TR" sz="1400" i="1" kern="1200" dirty="0" smtClean="0"/>
            <a:t>x</a:t>
          </a:r>
          <a:r>
            <a:rPr lang="tr-TR" sz="1400" i="1" kern="1200" baseline="-25000" dirty="0" smtClean="0"/>
            <a:t>1</a:t>
          </a:r>
          <a:r>
            <a:rPr lang="tr-TR" sz="1400" i="1" kern="1200" dirty="0" smtClean="0"/>
            <a:t>, x</a:t>
          </a:r>
          <a:r>
            <a:rPr lang="tr-TR" sz="1400" i="1" kern="1200" baseline="-25000" dirty="0" smtClean="0"/>
            <a:t>2</a:t>
          </a:r>
          <a:r>
            <a:rPr lang="tr-TR" sz="1400" i="1" kern="1200" dirty="0" smtClean="0"/>
            <a:t>,</a:t>
          </a:r>
          <a:r>
            <a:rPr lang="tr-TR" sz="1400" kern="1200" dirty="0" smtClean="0"/>
            <a:t>…</a:t>
          </a:r>
          <a:r>
            <a:rPr lang="tr-TR" sz="1400" i="1" kern="1200" dirty="0" smtClean="0"/>
            <a:t>,x</a:t>
          </a:r>
          <a:r>
            <a:rPr lang="tr-TR" sz="1400" i="1" kern="1200" baseline="-25000" dirty="0" smtClean="0"/>
            <a:t>n-1</a:t>
          </a:r>
          <a:r>
            <a:rPr lang="tr-TR" sz="1400" i="1" kern="1200" dirty="0" smtClean="0"/>
            <a:t>  </a:t>
          </a:r>
          <a:r>
            <a:rPr lang="tr-TR" sz="1400" kern="1200" dirty="0" smtClean="0"/>
            <a:t> veya kenarların </a:t>
          </a:r>
          <a:r>
            <a:rPr lang="tr-TR" sz="1400" i="1" kern="1200" dirty="0" smtClean="0"/>
            <a:t>e</a:t>
          </a:r>
          <a:r>
            <a:rPr lang="tr-TR" sz="1400" kern="1200" baseline="-25000" dirty="0" smtClean="0"/>
            <a:t>1</a:t>
          </a:r>
          <a:r>
            <a:rPr lang="tr-TR" sz="1400" kern="1200" dirty="0" smtClean="0"/>
            <a:t>, e</a:t>
          </a:r>
          <a:r>
            <a:rPr lang="tr-TR" sz="1400" kern="1200" baseline="-25000" dirty="0" smtClean="0"/>
            <a:t>2</a:t>
          </a:r>
          <a:r>
            <a:rPr lang="tr-TR" sz="1400" kern="1200" dirty="0" smtClean="0"/>
            <a:t>,…,e</a:t>
          </a:r>
          <a:r>
            <a:rPr lang="tr-TR" sz="1400" kern="1200" baseline="-25000" dirty="0" smtClean="0"/>
            <a:t>n</a:t>
          </a:r>
          <a:r>
            <a:rPr lang="tr-TR" sz="1400" kern="1200" dirty="0" smtClean="0"/>
            <a:t> şeklinde </a:t>
          </a:r>
          <a:r>
            <a:rPr lang="tr-TR" sz="1400" i="1" kern="1200" dirty="0" smtClean="0"/>
            <a:t>geçilmesi</a:t>
          </a:r>
          <a:r>
            <a:rPr lang="tr-TR" sz="1400" b="1" kern="1200" dirty="0" smtClean="0"/>
            <a:t> </a:t>
          </a:r>
          <a:r>
            <a:rPr lang="tr-TR" sz="1400" kern="1200" dirty="0" smtClean="0"/>
            <a:t>olarak kabul edilir. Bir yol veya devre </a:t>
          </a:r>
          <a:r>
            <a:rPr lang="tr-TR" sz="1400" b="1" kern="1200" dirty="0" smtClean="0"/>
            <a:t>eğer aynı kenarları birden fazla kere içermiyorsa basittir.</a:t>
          </a:r>
          <a:endParaRPr lang="tr-TR" sz="1400" b="1" kern="1200" dirty="0"/>
        </a:p>
      </dsp:txBody>
      <dsp:txXfrm>
        <a:off x="3108959" y="1013244"/>
        <a:ext cx="3031236" cy="3804670"/>
      </dsp:txXfrm>
    </dsp:sp>
    <dsp:sp modelId="{70A46AFE-606F-4572-BD53-2519D8847D65}">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tr-TR" sz="4800" kern="1200" dirty="0" smtClean="0"/>
            <a:t>Tanım-10</a:t>
          </a:r>
          <a:endParaRPr lang="tr-TR" sz="4800" kern="1200" dirty="0"/>
        </a:p>
      </dsp:txBody>
      <dsp:txXfrm>
        <a:off x="455297" y="1816396"/>
        <a:ext cx="2198366" cy="21983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8EEDA-17D4-4F75-8480-DA8F5162CE15}">
      <dsp:nvSpPr>
        <dsp:cNvPr id="0" name=""/>
        <dsp:cNvSpPr/>
      </dsp:nvSpPr>
      <dsp:spPr>
        <a:xfrm>
          <a:off x="2777876" y="0"/>
          <a:ext cx="6753224" cy="590316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lvl="0" algn="just" defTabSz="800100">
            <a:lnSpc>
              <a:spcPct val="90000"/>
            </a:lnSpc>
            <a:spcBef>
              <a:spcPct val="0"/>
            </a:spcBef>
            <a:spcAft>
              <a:spcPct val="35000"/>
            </a:spcAft>
          </a:pPr>
          <a:r>
            <a:rPr lang="tr-TR" sz="1800" i="1" kern="1200" dirty="0" smtClean="0"/>
            <a:t>n</a:t>
          </a:r>
          <a:r>
            <a:rPr lang="tr-TR" sz="1800" b="1" kern="1200" dirty="0" smtClean="0"/>
            <a:t> </a:t>
          </a:r>
          <a:r>
            <a:rPr lang="tr-TR" sz="1800" kern="1200" dirty="0" smtClean="0"/>
            <a:t>negatif olmayan bir tamsayı ve </a:t>
          </a:r>
          <a:r>
            <a:rPr lang="tr-TR" sz="1800" i="1" kern="1200" dirty="0" smtClean="0"/>
            <a:t>G</a:t>
          </a:r>
          <a:r>
            <a:rPr lang="tr-TR" sz="1800" b="1" kern="1200" dirty="0" smtClean="0"/>
            <a:t> </a:t>
          </a:r>
          <a:r>
            <a:rPr lang="tr-TR" sz="1800" kern="1200" dirty="0" smtClean="0"/>
            <a:t>yönlü bir çizge olsun. </a:t>
          </a:r>
          <a:r>
            <a:rPr lang="tr-TR" sz="1800" i="1" kern="1200" dirty="0" smtClean="0"/>
            <a:t>G</a:t>
          </a:r>
          <a:r>
            <a:rPr lang="tr-TR" sz="1800" b="1" kern="1200" dirty="0" smtClean="0"/>
            <a:t> </a:t>
          </a:r>
          <a:r>
            <a:rPr lang="tr-TR" sz="1800" kern="1200" dirty="0" smtClean="0"/>
            <a:t>çizgesinde </a:t>
          </a:r>
          <a:r>
            <a:rPr lang="tr-TR" sz="1800" i="1" kern="1200" dirty="0" smtClean="0"/>
            <a:t>u</a:t>
          </a:r>
          <a:r>
            <a:rPr lang="tr-TR" sz="1800" b="1" kern="1200" dirty="0" smtClean="0"/>
            <a:t> </a:t>
          </a:r>
          <a:r>
            <a:rPr lang="tr-TR" sz="1800" kern="1200" dirty="0" smtClean="0"/>
            <a:t>köşesinden v kö­şesine </a:t>
          </a:r>
          <a:r>
            <a:rPr lang="tr-TR" sz="1800" i="1" kern="1200" dirty="0" smtClean="0"/>
            <a:t>n uzunluklu bir yol,</a:t>
          </a:r>
          <a:r>
            <a:rPr lang="tr-TR" sz="1800" b="1" kern="1200" dirty="0" smtClean="0"/>
            <a:t> </a:t>
          </a:r>
          <a:r>
            <a:rPr lang="tr-TR" sz="1800" kern="1200" dirty="0" smtClean="0"/>
            <a:t>G’nin e</a:t>
          </a:r>
          <a:r>
            <a:rPr lang="tr-TR" sz="1800" kern="1200" baseline="-25000" dirty="0" smtClean="0"/>
            <a:t>1</a:t>
          </a:r>
          <a:r>
            <a:rPr lang="tr-TR" sz="1800" kern="1200" dirty="0" smtClean="0"/>
            <a:t>,e</a:t>
          </a:r>
          <a:r>
            <a:rPr lang="tr-TR" sz="1800" kern="1200" baseline="-25000" dirty="0" smtClean="0"/>
            <a:t>2</a:t>
          </a:r>
          <a:r>
            <a:rPr lang="tr-TR" sz="1800" kern="1200" dirty="0" smtClean="0"/>
            <a:t>,…,e</a:t>
          </a:r>
          <a:r>
            <a:rPr lang="tr-TR" sz="1800" kern="1200" baseline="-25000" dirty="0" smtClean="0"/>
            <a:t>n</a:t>
          </a:r>
          <a:r>
            <a:rPr lang="tr-TR" sz="1800" kern="1200" dirty="0" smtClean="0"/>
            <a:t> kenarlarının bir dizilişidir, öyle ki e</a:t>
          </a:r>
          <a:r>
            <a:rPr lang="tr-TR" sz="1800" kern="1200" baseline="-25000" dirty="0" smtClean="0"/>
            <a:t>1,</a:t>
          </a:r>
          <a:r>
            <a:rPr lang="tr-TR" sz="1800" kern="1200" dirty="0" smtClean="0"/>
            <a:t>(x</a:t>
          </a:r>
          <a:r>
            <a:rPr lang="tr-TR" sz="1800" kern="1200" baseline="-25000" dirty="0" smtClean="0"/>
            <a:t>0,</a:t>
          </a:r>
          <a:r>
            <a:rPr lang="tr-TR" sz="1800" kern="1200" dirty="0" smtClean="0"/>
            <a:t> x</a:t>
          </a:r>
          <a:r>
            <a:rPr lang="tr-TR" sz="1800" kern="1200" baseline="-25000" dirty="0" smtClean="0"/>
            <a:t>1</a:t>
          </a:r>
          <a:r>
            <a:rPr lang="tr-TR" sz="1800" kern="1200" dirty="0" smtClean="0"/>
            <a:t>) ile bağlantılıdır; e</a:t>
          </a:r>
          <a:r>
            <a:rPr lang="tr-TR" sz="1800" kern="1200" baseline="-25000" dirty="0" smtClean="0"/>
            <a:t>2</a:t>
          </a:r>
          <a:r>
            <a:rPr lang="tr-TR" sz="1800" kern="1200" dirty="0" smtClean="0"/>
            <a:t>, (x</a:t>
          </a:r>
          <a:r>
            <a:rPr lang="tr-TR" sz="1800" kern="1200" baseline="-25000" dirty="0" smtClean="0"/>
            <a:t>l, </a:t>
          </a:r>
          <a:r>
            <a:rPr lang="tr-TR" sz="1800" i="1" kern="1200" dirty="0" smtClean="0"/>
            <a:t>x</a:t>
          </a:r>
          <a:r>
            <a:rPr lang="tr-TR" sz="1800" i="1" kern="1200" baseline="-25000" dirty="0" smtClean="0"/>
            <a:t>2</a:t>
          </a:r>
          <a:r>
            <a:rPr lang="tr-TR" sz="1800" i="1" kern="1200" dirty="0" smtClean="0"/>
            <a:t>)</a:t>
          </a:r>
          <a:r>
            <a:rPr lang="tr-TR" sz="1800" kern="1200" dirty="0" smtClean="0"/>
            <a:t> ile bağlantılıdır ve </a:t>
          </a:r>
          <a:r>
            <a:rPr lang="tr-TR" sz="1800" i="1" kern="1200" dirty="0" smtClean="0"/>
            <a:t>e</a:t>
          </a:r>
          <a:r>
            <a:rPr lang="tr-TR" sz="1800" i="1" kern="1200" baseline="-25000" dirty="0" smtClean="0"/>
            <a:t>n</a:t>
          </a:r>
          <a:r>
            <a:rPr lang="tr-TR" sz="1800" i="1" kern="1200" dirty="0" smtClean="0"/>
            <a:t>,</a:t>
          </a:r>
          <a:r>
            <a:rPr lang="tr-TR" sz="1800" b="1" kern="1200" dirty="0" smtClean="0"/>
            <a:t> </a:t>
          </a:r>
          <a:r>
            <a:rPr lang="tr-TR" sz="1800" kern="1200" dirty="0" smtClean="0"/>
            <a:t>(</a:t>
          </a:r>
          <a:r>
            <a:rPr lang="tr-TR" sz="1800" i="1" kern="1200" dirty="0" smtClean="0"/>
            <a:t>x</a:t>
          </a:r>
          <a:r>
            <a:rPr lang="tr-TR" sz="1800" i="1" kern="1200" baseline="-25000" dirty="0" smtClean="0"/>
            <a:t>n-1</a:t>
          </a:r>
          <a:r>
            <a:rPr lang="tr-TR" sz="1800" kern="1200" dirty="0" smtClean="0"/>
            <a:t>, </a:t>
          </a:r>
          <a:r>
            <a:rPr lang="tr-TR" sz="1800" i="1" kern="1200" dirty="0" err="1" smtClean="0"/>
            <a:t>x</a:t>
          </a:r>
          <a:r>
            <a:rPr lang="tr-TR" sz="1800" i="1" kern="1200" baseline="-25000" dirty="0" err="1" smtClean="0"/>
            <a:t>n</a:t>
          </a:r>
          <a:r>
            <a:rPr lang="tr-TR" sz="1800" i="1" kern="1200" dirty="0" smtClean="0"/>
            <a:t>)</a:t>
          </a:r>
          <a:r>
            <a:rPr lang="tr-TR" sz="1800" kern="1200" dirty="0" smtClean="0"/>
            <a:t> ile bağlantılıdır, ki orada </a:t>
          </a:r>
          <a:r>
            <a:rPr lang="tr-TR" sz="1800" i="1" kern="1200" dirty="0" smtClean="0"/>
            <a:t>x</a:t>
          </a:r>
          <a:r>
            <a:rPr lang="tr-TR" sz="1800" i="1" kern="1200" baseline="-25000" dirty="0" smtClean="0"/>
            <a:t>0</a:t>
          </a:r>
          <a:r>
            <a:rPr lang="tr-TR" sz="1800" i="1" kern="1200" dirty="0" smtClean="0"/>
            <a:t> </a:t>
          </a:r>
          <a:r>
            <a:rPr lang="tr-TR" sz="1800" kern="1200" dirty="0" smtClean="0"/>
            <a:t>= </a:t>
          </a:r>
          <a:r>
            <a:rPr lang="tr-TR" sz="1800" i="1" kern="1200" dirty="0" smtClean="0"/>
            <a:t>u </a:t>
          </a:r>
          <a:r>
            <a:rPr lang="tr-TR" sz="1800" kern="1200" dirty="0" smtClean="0"/>
            <a:t>ve </a:t>
          </a:r>
          <a:r>
            <a:rPr lang="tr-TR" sz="1800" i="1" kern="1200" dirty="0" err="1" smtClean="0"/>
            <a:t>x</a:t>
          </a:r>
          <a:r>
            <a:rPr lang="tr-TR" sz="1800" i="1" kern="1200" baseline="-25000" dirty="0" err="1" smtClean="0"/>
            <a:t>n</a:t>
          </a:r>
          <a:r>
            <a:rPr lang="tr-TR" sz="1800" kern="1200" dirty="0" smtClean="0"/>
            <a:t> = v’dir. Yönlü çizgelerde katlı kenar olmadığında, bu yol köşelerin  </a:t>
          </a:r>
          <a:r>
            <a:rPr lang="tr-TR" sz="1800" i="1" kern="1200" dirty="0" smtClean="0"/>
            <a:t>x</a:t>
          </a:r>
          <a:r>
            <a:rPr lang="tr-TR" sz="1800" i="1" kern="1200" baseline="-25000" dirty="0" smtClean="0"/>
            <a:t>0, </a:t>
          </a:r>
          <a:r>
            <a:rPr lang="tr-TR" sz="1800" i="1" kern="1200" dirty="0" smtClean="0"/>
            <a:t>x</a:t>
          </a:r>
          <a:r>
            <a:rPr lang="tr-TR" sz="1800" i="1" kern="1200" baseline="-25000" dirty="0" smtClean="0"/>
            <a:t>1, </a:t>
          </a:r>
          <a:r>
            <a:rPr lang="tr-TR" sz="1800" i="1" kern="1200" dirty="0" smtClean="0"/>
            <a:t>x</a:t>
          </a:r>
          <a:r>
            <a:rPr lang="tr-TR" sz="1800" i="1" kern="1200" baseline="-25000" dirty="0" smtClean="0"/>
            <a:t>2,…,</a:t>
          </a:r>
          <a:r>
            <a:rPr lang="tr-TR" sz="1800" i="1" kern="1200" dirty="0" smtClean="0"/>
            <a:t> </a:t>
          </a:r>
          <a:r>
            <a:rPr lang="tr-TR" sz="1800" i="1" kern="1200" dirty="0" err="1" smtClean="0"/>
            <a:t>x</a:t>
          </a:r>
          <a:r>
            <a:rPr lang="tr-TR" sz="1800" i="1" kern="1200" baseline="-25000" dirty="0" err="1" smtClean="0"/>
            <a:t>n</a:t>
          </a:r>
          <a:r>
            <a:rPr lang="tr-TR" sz="1800" i="1" kern="1200" baseline="-25000" dirty="0" smtClean="0"/>
            <a:t> </a:t>
          </a:r>
          <a:r>
            <a:rPr lang="tr-TR" sz="1800" kern="1200" dirty="0" smtClean="0"/>
            <a:t>dizilişi ile tanımlanır. Uzunluğu sıfırdan büyük olan ve başlangıcı ve bitişi aynı olan bir yol, bir </a:t>
          </a:r>
          <a:r>
            <a:rPr lang="tr-TR" sz="1800" b="1" i="1" kern="1200" dirty="0" smtClean="0"/>
            <a:t>devre</a:t>
          </a:r>
          <a:r>
            <a:rPr lang="tr-TR" sz="1800" b="1" kern="1200" dirty="0" smtClean="0"/>
            <a:t> </a:t>
          </a:r>
          <a:r>
            <a:rPr lang="tr-TR" sz="1800" kern="1200" dirty="0" smtClean="0"/>
            <a:t>veya </a:t>
          </a:r>
          <a:r>
            <a:rPr lang="tr-TR" sz="1800" b="1" i="1" kern="1200" dirty="0" smtClean="0"/>
            <a:t>çevrim</a:t>
          </a:r>
          <a:r>
            <a:rPr lang="tr-TR" sz="1800" b="1" kern="1200" dirty="0" smtClean="0"/>
            <a:t> </a:t>
          </a:r>
          <a:r>
            <a:rPr lang="tr-TR" sz="1800" kern="1200" dirty="0" smtClean="0"/>
            <a:t>olarak çağırılır. Eğer bir yol veya devre bir kenarı daha önce birden fazla içermemişse </a:t>
          </a:r>
          <a:r>
            <a:rPr lang="tr-TR" sz="1800" b="1" i="1" kern="1200" dirty="0" smtClean="0"/>
            <a:t>basit</a:t>
          </a:r>
          <a:r>
            <a:rPr lang="tr-TR" sz="1800" b="1" kern="1200" dirty="0" smtClean="0"/>
            <a:t> </a:t>
          </a:r>
          <a:r>
            <a:rPr lang="tr-TR" sz="1800" kern="1200" dirty="0" smtClean="0"/>
            <a:t>olarak çağırılır.</a:t>
          </a:r>
          <a:endParaRPr lang="tr-TR" sz="1800" kern="1200" dirty="0"/>
        </a:p>
      </dsp:txBody>
      <dsp:txXfrm>
        <a:off x="4466182" y="885475"/>
        <a:ext cx="3292197" cy="4132218"/>
      </dsp:txXfrm>
    </dsp:sp>
    <dsp:sp modelId="{E97AE2AD-C2FA-4EE0-9EF2-F89916DF501B}">
      <dsp:nvSpPr>
        <dsp:cNvPr id="0" name=""/>
        <dsp:cNvSpPr/>
      </dsp:nvSpPr>
      <dsp:spPr>
        <a:xfrm>
          <a:off x="1089570" y="1263277"/>
          <a:ext cx="3376612" cy="3376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tr-TR" sz="4800" kern="1200" dirty="0" smtClean="0"/>
            <a:t>Tanım-11</a:t>
          </a:r>
          <a:endParaRPr lang="tr-TR" sz="4800" kern="1200" dirty="0"/>
        </a:p>
      </dsp:txBody>
      <dsp:txXfrm>
        <a:off x="1584063" y="1757770"/>
        <a:ext cx="2387626" cy="23876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99CFB-EEA7-4C97-8FCB-902099E980D7}">
      <dsp:nvSpPr>
        <dsp:cNvPr id="0" name=""/>
        <dsp:cNvSpPr/>
      </dsp:nvSpPr>
      <dsp:spPr>
        <a:xfrm>
          <a:off x="1554479" y="197957"/>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tr-TR" sz="2000" b="0" i="0" u="none" kern="1200" dirty="0" smtClean="0"/>
            <a:t>Çizgenin köşelerinin farklı çiftleri arasında bir yol varsa bu yönsüz çizge </a:t>
          </a:r>
          <a:r>
            <a:rPr lang="tr-TR" sz="2000" b="1" i="1" u="none" kern="1200" dirty="0" smtClean="0"/>
            <a:t>bağlantılı</a:t>
          </a:r>
          <a:r>
            <a:rPr lang="tr-TR" sz="2000" b="0" i="0" u="none" kern="1200" dirty="0" smtClean="0"/>
            <a:t> olarak tanımlanır. </a:t>
          </a:r>
          <a:r>
            <a:rPr lang="tr-TR" sz="2000" b="1" i="1" u="none" kern="1200" dirty="0" smtClean="0"/>
            <a:t>Bağlantılı</a:t>
          </a:r>
          <a:r>
            <a:rPr lang="tr-TR" sz="2000" b="0" i="0" u="none" kern="1200" dirty="0" smtClean="0"/>
            <a:t> olmayan yönsüz bir çizge </a:t>
          </a:r>
          <a:r>
            <a:rPr lang="tr-TR" sz="2000" b="0" i="1" u="none" kern="1200" dirty="0" smtClean="0"/>
            <a:t>bağlantısız</a:t>
          </a:r>
          <a:r>
            <a:rPr lang="tr-TR" sz="2000" b="0" i="0" u="none" kern="1200" dirty="0" smtClean="0"/>
            <a:t> çizge olarak tanımlanır. Biz bir çizgeyi, köşeler veya kenarları veya her ikisini de kaldırdığımızda bağlantısız alt çizgeler üreterek </a:t>
          </a:r>
          <a:r>
            <a:rPr lang="tr-TR" sz="2000" b="1" i="1" u="none" kern="1200" dirty="0" smtClean="0"/>
            <a:t>bağlantısız</a:t>
          </a:r>
          <a:r>
            <a:rPr lang="tr-TR" sz="2000" b="0" i="0" u="none" kern="1200" dirty="0" smtClean="0"/>
            <a:t> hale getiririz.</a:t>
          </a:r>
          <a:endParaRPr lang="tr-TR" sz="2000" kern="1200" dirty="0"/>
        </a:p>
      </dsp:txBody>
      <dsp:txXfrm>
        <a:off x="3108959" y="1013244"/>
        <a:ext cx="3031236" cy="3804670"/>
      </dsp:txXfrm>
    </dsp:sp>
    <dsp:sp modelId="{EF33A224-AA88-4620-8CEC-26CED6DDE5EF}">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tr-TR" sz="4800" kern="1200" dirty="0" smtClean="0"/>
            <a:t>Tanım-12</a:t>
          </a:r>
          <a:endParaRPr lang="tr-TR" sz="4800" kern="1200" dirty="0"/>
        </a:p>
      </dsp:txBody>
      <dsp:txXfrm>
        <a:off x="455297" y="1816396"/>
        <a:ext cx="2198366" cy="219836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C20C1-5244-4317-B98B-215D6D0234AE}">
      <dsp:nvSpPr>
        <dsp:cNvPr id="0" name=""/>
        <dsp:cNvSpPr/>
      </dsp:nvSpPr>
      <dsp:spPr>
        <a:xfrm>
          <a:off x="1554479" y="197957"/>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lvl="0" algn="just" defTabSz="1244600">
            <a:lnSpc>
              <a:spcPct val="90000"/>
            </a:lnSpc>
            <a:spcBef>
              <a:spcPct val="0"/>
            </a:spcBef>
            <a:spcAft>
              <a:spcPct val="35000"/>
            </a:spcAft>
          </a:pPr>
          <a:r>
            <a:rPr lang="tr-TR" sz="2800" b="0" i="0" u="none" kern="1200" dirty="0" smtClean="0"/>
            <a:t>Bağlantılı yönsüz bir çizgede farklı köşe çiftleri arasında basit bir yol vardır.</a:t>
          </a:r>
          <a:endParaRPr lang="tr-TR" sz="2800" kern="1200" dirty="0"/>
        </a:p>
      </dsp:txBody>
      <dsp:txXfrm>
        <a:off x="3108959" y="1013244"/>
        <a:ext cx="3031236" cy="3804670"/>
      </dsp:txXfrm>
    </dsp:sp>
    <dsp:sp modelId="{A581B7C1-16C9-4AF1-BC38-B9E95575C0EA}">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tr-TR" sz="3600" kern="1200" dirty="0" smtClean="0"/>
            <a:t>TEOREM-4</a:t>
          </a:r>
          <a:endParaRPr lang="tr-TR" sz="3600" kern="1200" dirty="0"/>
        </a:p>
      </dsp:txBody>
      <dsp:txXfrm>
        <a:off x="455297" y="1816396"/>
        <a:ext cx="2198366" cy="21983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3FEE9-CF90-4A04-AD6D-C07B0F260902}">
      <dsp:nvSpPr>
        <dsp:cNvPr id="0" name=""/>
        <dsp:cNvSpPr/>
      </dsp:nvSpPr>
      <dsp:spPr>
        <a:xfrm>
          <a:off x="3108960" y="426"/>
          <a:ext cx="4663440" cy="16631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tr-TR" sz="2400" b="0" i="0" u="none" kern="1200" dirty="0" smtClean="0"/>
            <a:t>Yönlü bir çizge, eğer çizgedeki </a:t>
          </a:r>
          <a:r>
            <a:rPr lang="tr-TR" sz="2400" b="0" i="1" u="none" kern="1200" dirty="0" smtClean="0"/>
            <a:t>a</a:t>
          </a:r>
          <a:r>
            <a:rPr lang="tr-TR" sz="2400" b="0" i="0" u="none" kern="1200" dirty="0" smtClean="0"/>
            <a:t> ve </a:t>
          </a:r>
          <a:r>
            <a:rPr lang="tr-TR" sz="2400" b="0" i="1" u="none" kern="1200" dirty="0" smtClean="0"/>
            <a:t>b</a:t>
          </a:r>
          <a:r>
            <a:rPr lang="tr-TR" sz="2400" b="0" i="0" u="none" kern="1200" dirty="0" smtClean="0"/>
            <a:t> köşeleri arasında </a:t>
          </a:r>
          <a:r>
            <a:rPr lang="tr-TR" sz="2400" b="0" i="1" u="none" kern="1200" dirty="0" smtClean="0"/>
            <a:t>a</a:t>
          </a:r>
          <a:r>
            <a:rPr lang="tr-TR" sz="2400" b="0" i="0" u="none" kern="1200" dirty="0" smtClean="0"/>
            <a:t>’dan </a:t>
          </a:r>
          <a:r>
            <a:rPr lang="tr-TR" sz="2400" b="0" i="1" u="none" kern="1200" dirty="0" smtClean="0"/>
            <a:t>b</a:t>
          </a:r>
          <a:r>
            <a:rPr lang="tr-TR" sz="2400" b="0" i="0" u="none" kern="1200" dirty="0" smtClean="0"/>
            <a:t>’ye ve </a:t>
          </a:r>
          <a:r>
            <a:rPr lang="tr-TR" sz="2400" b="0" i="1" u="none" kern="1200" dirty="0" smtClean="0"/>
            <a:t>b</a:t>
          </a:r>
          <a:r>
            <a:rPr lang="tr-TR" sz="2400" b="0" i="0" u="none" kern="1200" dirty="0" smtClean="0"/>
            <a:t>’den </a:t>
          </a:r>
          <a:r>
            <a:rPr lang="tr-TR" sz="2400" b="0" i="1" u="none" kern="1200" dirty="0" smtClean="0"/>
            <a:t>a</a:t>
          </a:r>
          <a:r>
            <a:rPr lang="tr-TR" sz="2400" b="0" i="0" u="none" kern="1200" dirty="0" smtClean="0"/>
            <a:t>’ya bir yol var ise </a:t>
          </a:r>
          <a:r>
            <a:rPr lang="tr-TR" sz="2400" b="1" i="1" u="none" kern="1200" dirty="0" smtClean="0"/>
            <a:t>güçlü bağlantılıdır</a:t>
          </a:r>
          <a:r>
            <a:rPr lang="tr-TR" sz="2400" b="0" i="1" u="none" kern="1200" dirty="0" smtClean="0"/>
            <a:t>.</a:t>
          </a:r>
          <a:endParaRPr lang="tr-TR" sz="2400" kern="1200" dirty="0"/>
        </a:p>
      </dsp:txBody>
      <dsp:txXfrm>
        <a:off x="3108960" y="208314"/>
        <a:ext cx="4039777" cy="1247326"/>
      </dsp:txXfrm>
    </dsp:sp>
    <dsp:sp modelId="{F3605A0B-2007-4B38-9F5D-F99C3EE2EC52}">
      <dsp:nvSpPr>
        <dsp:cNvPr id="0" name=""/>
        <dsp:cNvSpPr/>
      </dsp:nvSpPr>
      <dsp:spPr>
        <a:xfrm>
          <a:off x="0" y="426"/>
          <a:ext cx="3108960" cy="16631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tr-TR" sz="4000" kern="1200" dirty="0" smtClean="0"/>
            <a:t>Tanım-13</a:t>
          </a:r>
          <a:endParaRPr lang="tr-TR" sz="4000" kern="1200" dirty="0"/>
        </a:p>
      </dsp:txBody>
      <dsp:txXfrm>
        <a:off x="81186" y="81612"/>
        <a:ext cx="2946588" cy="1500730"/>
      </dsp:txXfrm>
    </dsp:sp>
    <dsp:sp modelId="{A3819F65-FA0B-486D-8725-2E229CFE3EBC}">
      <dsp:nvSpPr>
        <dsp:cNvPr id="0" name=""/>
        <dsp:cNvSpPr/>
      </dsp:nvSpPr>
      <dsp:spPr>
        <a:xfrm>
          <a:off x="3108960" y="1829839"/>
          <a:ext cx="4663440" cy="16631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tr-TR" sz="2400" b="0" i="0" u="none" kern="1200" dirty="0" smtClean="0"/>
            <a:t>Temeldeki yönsüz çizgede her iki köşe çifti arasında bir yol varsa, yönlü çizge </a:t>
          </a:r>
          <a:r>
            <a:rPr lang="tr-TR" sz="2400" b="1" i="1" u="none" kern="1200" dirty="0" smtClean="0"/>
            <a:t>zayıf bağlantılıdır.</a:t>
          </a:r>
          <a:endParaRPr lang="tr-TR" sz="2400" b="1" kern="1200" dirty="0"/>
        </a:p>
      </dsp:txBody>
      <dsp:txXfrm>
        <a:off x="3108960" y="2037727"/>
        <a:ext cx="4039777" cy="1247326"/>
      </dsp:txXfrm>
    </dsp:sp>
    <dsp:sp modelId="{CBEDC2D6-05A8-441F-B202-5C2F3A6EADD0}">
      <dsp:nvSpPr>
        <dsp:cNvPr id="0" name=""/>
        <dsp:cNvSpPr/>
      </dsp:nvSpPr>
      <dsp:spPr>
        <a:xfrm>
          <a:off x="0" y="1829839"/>
          <a:ext cx="3108960" cy="16631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tr-TR" sz="4000" kern="1200" dirty="0" smtClean="0"/>
            <a:t>Tanım-14</a:t>
          </a:r>
          <a:endParaRPr lang="tr-TR" sz="4000" kern="1200" dirty="0"/>
        </a:p>
      </dsp:txBody>
      <dsp:txXfrm>
        <a:off x="81186" y="1911025"/>
        <a:ext cx="2946588" cy="15007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C071A-AC10-4867-8C0C-2F2288D0088F}">
      <dsp:nvSpPr>
        <dsp:cNvPr id="0" name=""/>
        <dsp:cNvSpPr/>
      </dsp:nvSpPr>
      <dsp:spPr>
        <a:xfrm>
          <a:off x="2387043" y="0"/>
          <a:ext cx="5731895" cy="501039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tr-TR" sz="2000" i="1" kern="1200" dirty="0" smtClean="0"/>
            <a:t>G</a:t>
          </a:r>
          <a:r>
            <a:rPr lang="tr-TR" sz="2000" kern="1200" dirty="0" smtClean="0"/>
            <a:t> komşuluk matrisi A ve köşelerinin sıralanışı v</a:t>
          </a:r>
          <a:r>
            <a:rPr lang="tr-TR" sz="2000" kern="1200" baseline="-25000" dirty="0" smtClean="0"/>
            <a:t>1, </a:t>
          </a:r>
          <a:r>
            <a:rPr lang="tr-TR" sz="2000" kern="1200" dirty="0" smtClean="0"/>
            <a:t>v</a:t>
          </a:r>
          <a:r>
            <a:rPr lang="tr-TR" sz="2000" kern="1200" baseline="-25000" dirty="0" smtClean="0"/>
            <a:t>2</a:t>
          </a:r>
          <a:r>
            <a:rPr lang="tr-TR" sz="2000" kern="1200" dirty="0" smtClean="0"/>
            <a:t>,…, </a:t>
          </a:r>
          <a:r>
            <a:rPr lang="tr-TR" sz="2000" i="1" kern="1200" dirty="0" err="1" smtClean="0"/>
            <a:t>v</a:t>
          </a:r>
          <a:r>
            <a:rPr lang="tr-TR" sz="2000" i="1" kern="1200" baseline="-25000" dirty="0" err="1" smtClean="0"/>
            <a:t>n</a:t>
          </a:r>
          <a:r>
            <a:rPr lang="tr-TR" sz="2000" kern="1200" dirty="0" smtClean="0"/>
            <a:t> olan bir çizge olsun (yönlü ya da yönsüz kenarlı, çoklu kenarlı ve döngülü olabilir). </a:t>
          </a:r>
          <a:r>
            <a:rPr lang="tr-TR" sz="2000" kern="1200" dirty="0" err="1" smtClean="0"/>
            <a:t>v</a:t>
          </a:r>
          <a:r>
            <a:rPr lang="tr-TR" sz="2000" kern="1200" baseline="-25000" dirty="0" err="1" smtClean="0"/>
            <a:t>i</a:t>
          </a:r>
          <a:r>
            <a:rPr lang="tr-TR" sz="2000" kern="1200" dirty="0" err="1" smtClean="0"/>
            <a:t>’den</a:t>
          </a:r>
          <a:r>
            <a:rPr lang="tr-TR" sz="2000" kern="1200" dirty="0" smtClean="0"/>
            <a:t> </a:t>
          </a:r>
          <a:r>
            <a:rPr lang="tr-TR" sz="2000" kern="1200" dirty="0" err="1" smtClean="0"/>
            <a:t>v</a:t>
          </a:r>
          <a:r>
            <a:rPr lang="tr-TR" sz="2000" kern="1200" baseline="-25000" dirty="0" err="1" smtClean="0"/>
            <a:t>j</a:t>
          </a:r>
          <a:r>
            <a:rPr lang="tr-TR" sz="2000" kern="1200" dirty="0" err="1" smtClean="0"/>
            <a:t>’ye</a:t>
          </a:r>
          <a:r>
            <a:rPr lang="tr-TR" sz="2000" kern="1200" dirty="0" smtClean="0"/>
            <a:t> r-uzunluklu farklı yolların sayısı, </a:t>
          </a:r>
          <a:r>
            <a:rPr lang="tr-TR" sz="2000" i="1" kern="1200" dirty="0" smtClean="0"/>
            <a:t>r</a:t>
          </a:r>
          <a:r>
            <a:rPr lang="tr-TR" sz="2000" kern="1200" dirty="0" smtClean="0"/>
            <a:t> pozitif bir sayı olmak üzere, </a:t>
          </a:r>
          <a:r>
            <a:rPr lang="tr-TR" sz="2000" b="1" i="1" kern="1200" dirty="0" err="1" smtClean="0"/>
            <a:t>A</a:t>
          </a:r>
          <a:r>
            <a:rPr lang="tr-TR" sz="2000" b="1" i="1" kern="1200" baseline="30000" dirty="0" err="1" smtClean="0"/>
            <a:t>r</a:t>
          </a:r>
          <a:r>
            <a:rPr lang="tr-TR" sz="2000" b="1" i="1" kern="1200" dirty="0" err="1" smtClean="0"/>
            <a:t>’nin</a:t>
          </a:r>
          <a:r>
            <a:rPr lang="tr-TR" sz="2000" b="1" i="1" kern="1200" dirty="0" smtClean="0"/>
            <a:t> (i, j). girdisine eşittir. </a:t>
          </a:r>
          <a:endParaRPr lang="tr-TR" sz="2000" b="1" i="1" kern="1200" dirty="0"/>
        </a:p>
      </dsp:txBody>
      <dsp:txXfrm>
        <a:off x="3820017" y="751560"/>
        <a:ext cx="2794299" cy="3507278"/>
      </dsp:txXfrm>
    </dsp:sp>
    <dsp:sp modelId="{2EFDD8AA-C8E8-489D-BABB-9C9ED3AE8C11}">
      <dsp:nvSpPr>
        <dsp:cNvPr id="0" name=""/>
        <dsp:cNvSpPr/>
      </dsp:nvSpPr>
      <dsp:spPr>
        <a:xfrm>
          <a:off x="954069" y="1072225"/>
          <a:ext cx="2865947" cy="28659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tr-TR" sz="2400" kern="1200" dirty="0" smtClean="0"/>
            <a:t>TEOREM-5</a:t>
          </a:r>
          <a:endParaRPr lang="tr-TR" sz="2400" kern="1200" dirty="0"/>
        </a:p>
      </dsp:txBody>
      <dsp:txXfrm>
        <a:off x="1373777" y="1491933"/>
        <a:ext cx="2026531" cy="20265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7AB6C-DDC0-4E59-B67C-78D984CDF872}">
      <dsp:nvSpPr>
        <dsp:cNvPr id="0" name=""/>
        <dsp:cNvSpPr/>
      </dsp:nvSpPr>
      <dsp:spPr>
        <a:xfrm>
          <a:off x="1924812" y="0"/>
          <a:ext cx="5230367" cy="457200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lvl="0" algn="just" defTabSz="1066800">
            <a:lnSpc>
              <a:spcPct val="90000"/>
            </a:lnSpc>
            <a:spcBef>
              <a:spcPct val="0"/>
            </a:spcBef>
            <a:spcAft>
              <a:spcPct val="35000"/>
            </a:spcAft>
          </a:pPr>
          <a:r>
            <a:rPr lang="tr-TR" sz="2400" b="0" i="0" u="none" kern="1200" dirty="0" smtClean="0"/>
            <a:t>Bir G çizgesindeki </a:t>
          </a:r>
          <a:r>
            <a:rPr lang="tr-TR" sz="2400" b="1" i="1" kern="1200" dirty="0" err="1" smtClean="0"/>
            <a:t>Euler</a:t>
          </a:r>
          <a:r>
            <a:rPr lang="tr-TR" sz="2400" b="1" i="1" u="none" kern="1200" dirty="0" smtClean="0"/>
            <a:t> devresi</a:t>
          </a:r>
          <a:r>
            <a:rPr lang="tr-TR" sz="2400" b="0" i="1" u="none" kern="1200" dirty="0" smtClean="0"/>
            <a:t>,</a:t>
          </a:r>
          <a:r>
            <a:rPr lang="tr-TR" sz="2400" b="0" i="0" u="none" kern="1200" dirty="0" smtClean="0"/>
            <a:t> G’nin tüm kenarlarını içeren basit bir devredir. G’deki bir </a:t>
          </a:r>
          <a:r>
            <a:rPr lang="tr-TR" sz="2400" b="1" i="1" kern="1200" dirty="0" err="1" smtClean="0"/>
            <a:t>Euler</a:t>
          </a:r>
          <a:r>
            <a:rPr lang="tr-TR" sz="2400" b="1" i="1" u="none" kern="1200" dirty="0" smtClean="0"/>
            <a:t> yolu</a:t>
          </a:r>
          <a:r>
            <a:rPr lang="tr-TR" sz="2400" b="0" i="1" u="none" kern="1200" dirty="0" smtClean="0"/>
            <a:t>,</a:t>
          </a:r>
          <a:r>
            <a:rPr lang="tr-TR" sz="2400" b="0" i="0" u="none" kern="1200" dirty="0" smtClean="0"/>
            <a:t> G’nin tüm kenarlarını içeren basit bir yoldur.</a:t>
          </a:r>
          <a:endParaRPr lang="tr-TR" sz="2400" kern="1200" dirty="0"/>
        </a:p>
      </dsp:txBody>
      <dsp:txXfrm>
        <a:off x="3232403" y="685800"/>
        <a:ext cx="2549804" cy="3200400"/>
      </dsp:txXfrm>
    </dsp:sp>
    <dsp:sp modelId="{7ADC459D-7760-46E5-BDB6-1B63A712BD5A}">
      <dsp:nvSpPr>
        <dsp:cNvPr id="0" name=""/>
        <dsp:cNvSpPr/>
      </dsp:nvSpPr>
      <dsp:spPr>
        <a:xfrm>
          <a:off x="617220" y="978407"/>
          <a:ext cx="2615183" cy="2615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tr-TR" sz="4000" kern="1200" dirty="0" smtClean="0"/>
            <a:t>Tanım-15</a:t>
          </a:r>
          <a:endParaRPr lang="tr-TR" sz="4000" kern="1200" dirty="0"/>
        </a:p>
      </dsp:txBody>
      <dsp:txXfrm>
        <a:off x="1000205" y="1361392"/>
        <a:ext cx="1849213" cy="184921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A8341-83F0-4087-8CEE-DA5B15317145}">
      <dsp:nvSpPr>
        <dsp:cNvPr id="0" name=""/>
        <dsp:cNvSpPr/>
      </dsp:nvSpPr>
      <dsp:spPr>
        <a:xfrm>
          <a:off x="1554479" y="233961"/>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lvl="0" algn="just" defTabSz="1244600">
            <a:lnSpc>
              <a:spcPct val="90000"/>
            </a:lnSpc>
            <a:spcBef>
              <a:spcPct val="0"/>
            </a:spcBef>
            <a:spcAft>
              <a:spcPct val="35000"/>
            </a:spcAft>
          </a:pPr>
          <a:r>
            <a:rPr lang="tr-TR" sz="2800" b="0" i="0" u="none" kern="1200" dirty="0" smtClean="0"/>
            <a:t>En az iki köşeli bağlantılı katlı bir çizge ancak ve ancak köşelerinin her birinin derecesi çift ise </a:t>
          </a:r>
          <a:r>
            <a:rPr lang="tr-TR" sz="2800" b="1" i="1" u="none" kern="1200" dirty="0" err="1" smtClean="0"/>
            <a:t>Euler</a:t>
          </a:r>
          <a:r>
            <a:rPr lang="tr-TR" sz="2800" b="1" i="1" u="none" kern="1200" dirty="0" smtClean="0"/>
            <a:t> devresine</a:t>
          </a:r>
          <a:r>
            <a:rPr lang="tr-TR" sz="2800" b="0" i="0" u="none" kern="1200" dirty="0" smtClean="0"/>
            <a:t> sahiptir.</a:t>
          </a:r>
          <a:endParaRPr lang="tr-TR" sz="2800" kern="1200" dirty="0"/>
        </a:p>
      </dsp:txBody>
      <dsp:txXfrm>
        <a:off x="3108959" y="1049248"/>
        <a:ext cx="3031236" cy="3804670"/>
      </dsp:txXfrm>
    </dsp:sp>
    <dsp:sp modelId="{95E7672D-495C-41EC-B605-5CAC0C90E685}">
      <dsp:nvSpPr>
        <dsp:cNvPr id="0" name=""/>
        <dsp:cNvSpPr/>
      </dsp:nvSpPr>
      <dsp:spPr>
        <a:xfrm>
          <a:off x="0" y="1397103"/>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tr-TR" sz="3600" kern="1200" dirty="0" smtClean="0"/>
            <a:t>TEOREM-5</a:t>
          </a:r>
          <a:endParaRPr lang="tr-TR" sz="3600" kern="1200" dirty="0"/>
        </a:p>
      </dsp:txBody>
      <dsp:txXfrm>
        <a:off x="455297" y="1852400"/>
        <a:ext cx="2198366" cy="2198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62FB1-2600-4A27-8A39-C93D34EA133D}">
      <dsp:nvSpPr>
        <dsp:cNvPr id="0" name=""/>
        <dsp:cNvSpPr/>
      </dsp:nvSpPr>
      <dsp:spPr>
        <a:xfrm>
          <a:off x="743585" y="0"/>
          <a:ext cx="6805336" cy="457200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marL="171450" lvl="1" indent="-171450" algn="l" defTabSz="844550" rtl="0">
            <a:lnSpc>
              <a:spcPct val="90000"/>
            </a:lnSpc>
            <a:spcBef>
              <a:spcPct val="0"/>
            </a:spcBef>
            <a:spcAft>
              <a:spcPct val="15000"/>
            </a:spcAft>
            <a:buChar char="••"/>
          </a:pPr>
          <a:endParaRPr lang="tr-TR" sz="1900" b="0" kern="1200" dirty="0"/>
        </a:p>
        <a:p>
          <a:pPr marL="171450" lvl="1" indent="-171450" algn="just" defTabSz="844550">
            <a:lnSpc>
              <a:spcPct val="90000"/>
            </a:lnSpc>
            <a:spcBef>
              <a:spcPct val="0"/>
            </a:spcBef>
            <a:spcAft>
              <a:spcPct val="15000"/>
            </a:spcAft>
            <a:buChar char="••"/>
          </a:pPr>
          <a:r>
            <a:rPr lang="tr-TR" sz="1900" b="1" i="1" kern="1200" dirty="0" smtClean="0"/>
            <a:t>Yönlü (V, E) çizgesi</a:t>
          </a:r>
          <a:r>
            <a:rPr lang="tr-TR" sz="1900" b="1" kern="1200" dirty="0" smtClean="0"/>
            <a:t> </a:t>
          </a:r>
          <a:r>
            <a:rPr lang="tr-TR" sz="1900" kern="1200" dirty="0" smtClean="0"/>
            <a:t>köşelerin boş olmayan </a:t>
          </a:r>
          <a:r>
            <a:rPr lang="tr-TR" sz="1900" i="1" kern="1200" dirty="0" smtClean="0"/>
            <a:t>V </a:t>
          </a:r>
          <a:r>
            <a:rPr lang="tr-TR" sz="1900" kern="1200" dirty="0" smtClean="0"/>
            <a:t>kümesini </a:t>
          </a:r>
          <a:r>
            <a:rPr lang="tr-TR" sz="1900" i="1" kern="1200" dirty="0" smtClean="0"/>
            <a:t>ve yönlü kenarların</a:t>
          </a:r>
          <a:r>
            <a:rPr lang="tr-TR" sz="1900" kern="1200" dirty="0" smtClean="0"/>
            <a:t> (veya yayların) </a:t>
          </a:r>
          <a:r>
            <a:rPr lang="tr-TR" sz="1900" i="1" kern="1200" dirty="0" smtClean="0"/>
            <a:t>E</a:t>
          </a:r>
          <a:r>
            <a:rPr lang="tr-TR" sz="1900" kern="1200" dirty="0" smtClean="0"/>
            <a:t> kümesini içermektedir. Her yönlü kenar köşelerin sıralı bir İkilisine karşılık gelmektedir. Sıralı (</a:t>
          </a:r>
          <a:r>
            <a:rPr lang="tr-TR" sz="1900" i="1" kern="1200" dirty="0" smtClean="0"/>
            <a:t>u</a:t>
          </a:r>
          <a:r>
            <a:rPr lang="tr-TR" sz="1900" kern="1200" dirty="0" smtClean="0"/>
            <a:t>, v) İkilisine karşılık gelen yönlü kenar için, bu kenar </a:t>
          </a:r>
          <a:r>
            <a:rPr lang="tr-TR" sz="1900" b="1" i="1" kern="1200" dirty="0" smtClean="0"/>
            <a:t>u</a:t>
          </a:r>
          <a:r>
            <a:rPr lang="tr-TR" sz="1900" b="1" kern="1200" dirty="0" smtClean="0"/>
            <a:t> köşesinde </a:t>
          </a:r>
          <a:r>
            <a:rPr lang="tr-TR" sz="1900" b="1" i="1" kern="1200" dirty="0" smtClean="0"/>
            <a:t>başlar, v</a:t>
          </a:r>
          <a:r>
            <a:rPr lang="tr-TR" sz="1900" b="1" kern="1200" dirty="0" smtClean="0"/>
            <a:t> köşesinde </a:t>
          </a:r>
          <a:r>
            <a:rPr lang="tr-TR" sz="1900" b="1" i="1" kern="1200" dirty="0" smtClean="0"/>
            <a:t>sona erer </a:t>
          </a:r>
          <a:r>
            <a:rPr lang="tr-TR" sz="1900" kern="1200" dirty="0" smtClean="0"/>
            <a:t>denir.</a:t>
          </a:r>
          <a:endParaRPr lang="tr-TR" sz="1900" kern="1200" dirty="0"/>
        </a:p>
        <a:p>
          <a:pPr marL="171450" lvl="1" indent="-171450" algn="l" defTabSz="844550" rtl="0">
            <a:lnSpc>
              <a:spcPct val="90000"/>
            </a:lnSpc>
            <a:spcBef>
              <a:spcPct val="0"/>
            </a:spcBef>
            <a:spcAft>
              <a:spcPct val="15000"/>
            </a:spcAft>
            <a:buChar char="••"/>
          </a:pPr>
          <a:endParaRPr lang="tr-TR" sz="1900" b="0" kern="1200" dirty="0"/>
        </a:p>
      </dsp:txBody>
      <dsp:txXfrm>
        <a:off x="2444919" y="685800"/>
        <a:ext cx="3503802" cy="3200400"/>
      </dsp:txXfrm>
    </dsp:sp>
    <dsp:sp modelId="{585DE4F8-0B6E-4D8C-B449-3DA572834C94}">
      <dsp:nvSpPr>
        <dsp:cNvPr id="0" name=""/>
        <dsp:cNvSpPr/>
      </dsp:nvSpPr>
      <dsp:spPr>
        <a:xfrm>
          <a:off x="0" y="901077"/>
          <a:ext cx="2615183" cy="2615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rtl="0">
            <a:lnSpc>
              <a:spcPct val="90000"/>
            </a:lnSpc>
            <a:spcBef>
              <a:spcPct val="0"/>
            </a:spcBef>
            <a:spcAft>
              <a:spcPct val="35000"/>
            </a:spcAft>
          </a:pPr>
          <a:r>
            <a:rPr lang="tr-TR" sz="4400" kern="1200" dirty="0" smtClean="0"/>
            <a:t>Tanım-2 </a:t>
          </a:r>
          <a:endParaRPr lang="tr-TR" sz="4400" kern="1200" dirty="0"/>
        </a:p>
      </dsp:txBody>
      <dsp:txXfrm>
        <a:off x="382985" y="1284062"/>
        <a:ext cx="1849213" cy="18492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9ECE5-48E8-4CD2-83CB-7775739AB965}">
      <dsp:nvSpPr>
        <dsp:cNvPr id="0" name=""/>
        <dsp:cNvSpPr/>
      </dsp:nvSpPr>
      <dsp:spPr>
        <a:xfrm>
          <a:off x="1554479" y="197957"/>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tr-TR" sz="2000" b="0" i="0" u="none" kern="1200" dirty="0" smtClean="0"/>
            <a:t>Bir bağlantılı çoklu çizge ancak ve ancak tam olarak tek sayı dereceli iki adet köşeye sahipse</a:t>
          </a:r>
          <a:br>
            <a:rPr lang="tr-TR" sz="2000" b="0" i="0" u="none" kern="1200" dirty="0" smtClean="0"/>
          </a:br>
          <a:r>
            <a:rPr lang="tr-TR" sz="2000" b="1" i="1" u="none" kern="1200" dirty="0" err="1" smtClean="0"/>
            <a:t>Euler</a:t>
          </a:r>
          <a:r>
            <a:rPr lang="tr-TR" sz="2000" b="1" i="1" u="none" kern="1200" dirty="0" smtClean="0"/>
            <a:t> yoluna sahip</a:t>
          </a:r>
          <a:r>
            <a:rPr lang="tr-TR" sz="2000" b="0" i="0" u="none" kern="1200" dirty="0" smtClean="0"/>
            <a:t> ama </a:t>
          </a:r>
          <a:r>
            <a:rPr lang="tr-TR" sz="2000" b="1" i="1" u="none" kern="1200" dirty="0" err="1" smtClean="0"/>
            <a:t>Euler</a:t>
          </a:r>
          <a:r>
            <a:rPr lang="tr-TR" sz="2000" b="1" i="1" u="none" kern="1200" dirty="0" smtClean="0"/>
            <a:t> devresine sahip değildir.</a:t>
          </a:r>
          <a:endParaRPr lang="tr-TR" sz="2000" b="1" i="1" kern="1200" dirty="0"/>
        </a:p>
      </dsp:txBody>
      <dsp:txXfrm>
        <a:off x="3108959" y="1013244"/>
        <a:ext cx="3031236" cy="3804670"/>
      </dsp:txXfrm>
    </dsp:sp>
    <dsp:sp modelId="{FC2BDD3C-4F3B-4808-9320-37D5C64C93FE}">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tr-TR" sz="4200" kern="1200" dirty="0" smtClean="0"/>
            <a:t>TEOREM-6</a:t>
          </a:r>
          <a:endParaRPr lang="tr-TR" sz="4200" kern="1200" dirty="0"/>
        </a:p>
      </dsp:txBody>
      <dsp:txXfrm>
        <a:off x="455297" y="1816396"/>
        <a:ext cx="2198366" cy="21983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CFA4-86EB-40CF-A900-1A43FDE1F421}">
      <dsp:nvSpPr>
        <dsp:cNvPr id="0" name=""/>
        <dsp:cNvSpPr/>
      </dsp:nvSpPr>
      <dsp:spPr>
        <a:xfrm>
          <a:off x="755517" y="0"/>
          <a:ext cx="7310589" cy="457200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tr-TR" sz="2000" b="0" i="1" u="none" kern="1200" dirty="0" smtClean="0"/>
            <a:t>G</a:t>
          </a:r>
          <a:r>
            <a:rPr lang="tr-TR" sz="2000" b="0" i="0" u="none" kern="1200" dirty="0"/>
            <a:t> çizgesinde her köşeden tam olarak bir kez geçilmesiyle oluşan basit yola bir </a:t>
          </a:r>
          <a:r>
            <a:rPr lang="tr-TR" sz="2000" b="1" i="1" u="none" kern="1200" dirty="0"/>
            <a:t>Hamilton yolu</a:t>
          </a:r>
          <a:r>
            <a:rPr lang="tr-TR" sz="2000" b="1" i="0" u="none" kern="1200" dirty="0"/>
            <a:t> </a:t>
          </a:r>
          <a:r>
            <a:rPr lang="tr-TR" sz="2000" b="0" i="0" u="none" kern="1200" dirty="0"/>
            <a:t>ve her köşeden tam olarak bir kez geçilmesiyle oluşan basit devreye de bir </a:t>
          </a:r>
          <a:r>
            <a:rPr lang="tr-TR" sz="2000" b="1" i="1" u="none" kern="1200" dirty="0"/>
            <a:t>Hamilton devresi</a:t>
          </a:r>
          <a:r>
            <a:rPr lang="tr-TR" sz="2000" b="1" i="0" u="none" kern="1200" dirty="0"/>
            <a:t> </a:t>
          </a:r>
          <a:r>
            <a:rPr lang="tr-TR" sz="2000" b="0" i="0" u="none" kern="1200" dirty="0"/>
            <a:t>denir. Yani, </a:t>
          </a:r>
          <a:r>
            <a:rPr lang="tr-TR" sz="2000" b="0" i="1" u="none" kern="1200" dirty="0"/>
            <a:t>G</a:t>
          </a:r>
          <a:r>
            <a:rPr lang="tr-TR" sz="2000" b="0" i="0" u="none" kern="1200" dirty="0"/>
            <a:t> = </a:t>
          </a:r>
          <a:r>
            <a:rPr lang="tr-TR" sz="2000" b="0" i="1" u="none" kern="1200" dirty="0"/>
            <a:t>(V, E)</a:t>
          </a:r>
          <a:r>
            <a:rPr lang="tr-TR" sz="2000" b="0" i="0" u="none" kern="1200" dirty="0"/>
            <a:t> çizgesinde ki </a:t>
          </a:r>
          <a:r>
            <a:rPr lang="tr-TR" sz="2000" b="0" i="1" u="none" kern="1200" dirty="0"/>
            <a:t>x</a:t>
          </a:r>
          <a:r>
            <a:rPr lang="tr-TR" sz="2000" b="0" i="1" u="none" kern="1200" baseline="-25000" dirty="0"/>
            <a:t>0,</a:t>
          </a:r>
          <a:r>
            <a:rPr lang="tr-TR" sz="2000" kern="1200" dirty="0"/>
            <a:t> </a:t>
          </a:r>
          <a:r>
            <a:rPr lang="tr-TR" sz="2000" b="0" i="1" u="none" kern="1200" dirty="0"/>
            <a:t>x</a:t>
          </a:r>
          <a:r>
            <a:rPr lang="tr-TR" sz="2000" b="0" i="1" u="none" kern="1200" baseline="-25000" dirty="0"/>
            <a:t>1</a:t>
          </a:r>
          <a:r>
            <a:rPr lang="tr-TR" sz="2000" kern="1200" dirty="0"/>
            <a:t>, </a:t>
          </a:r>
          <a:r>
            <a:rPr lang="tr-TR" sz="2000" b="0" i="1" u="none" kern="1200" dirty="0"/>
            <a:t>x</a:t>
          </a:r>
          <a:r>
            <a:rPr lang="tr-TR" sz="2000" b="0" i="1" u="none" kern="1200" baseline="-25000" dirty="0"/>
            <a:t>2</a:t>
          </a:r>
          <a:r>
            <a:rPr lang="tr-TR" sz="2000" b="0" i="1" u="none" kern="1200" dirty="0"/>
            <a:t>,</a:t>
          </a:r>
          <a:r>
            <a:rPr lang="tr-TR" sz="2000" kern="1200" dirty="0"/>
            <a:t>…, </a:t>
          </a:r>
          <a:r>
            <a:rPr lang="tr-TR" sz="2000" b="0" i="1" u="none" kern="1200" dirty="0"/>
            <a:t>x</a:t>
          </a:r>
          <a:r>
            <a:rPr lang="tr-TR" sz="2000" b="0" i="1" u="none" kern="1200" baseline="-25000" dirty="0"/>
            <a:t>n-1</a:t>
          </a:r>
          <a:r>
            <a:rPr lang="tr-TR" sz="2000" b="0" i="1" u="none" kern="1200" dirty="0"/>
            <a:t>, </a:t>
          </a:r>
          <a:r>
            <a:rPr lang="tr-TR" sz="2000" b="0" i="1" u="none" kern="1200" dirty="0" err="1"/>
            <a:t>x</a:t>
          </a:r>
          <a:r>
            <a:rPr lang="tr-TR" sz="2000" b="0" i="1" u="none" kern="1200" baseline="-25000" dirty="0" err="1"/>
            <a:t>n</a:t>
          </a:r>
          <a:r>
            <a:rPr lang="tr-TR" sz="2000" b="0" i="1" u="none" kern="1200" baseline="-25000" dirty="0"/>
            <a:t>  </a:t>
          </a:r>
          <a:r>
            <a:rPr lang="tr-TR" sz="2000" b="0" i="0" u="none" kern="1200" dirty="0"/>
            <a:t>basit yolu, eğer 0 </a:t>
          </a:r>
          <a14:m xmlns:a14="http://schemas.microsoft.com/office/drawing/2010/main">
            <m:oMath xmlns:m="http://schemas.openxmlformats.org/officeDocument/2006/math">
              <m:r>
                <a:rPr lang="tr-TR" sz="2000" b="0" i="1" u="none" kern="1200">
                  <a:latin typeface="Cambria Math" panose="02040503050406030204" pitchFamily="18" charset="0"/>
                </a:rPr>
                <m:t>≤ </m:t>
              </m:r>
            </m:oMath>
          </a14:m>
          <a:r>
            <a:rPr lang="tr-TR" sz="2000" b="0" i="0" u="none" kern="1200" dirty="0"/>
            <a:t>i</a:t>
          </a:r>
          <a14:m xmlns:a14="http://schemas.microsoft.com/office/drawing/2010/main">
            <m:oMath xmlns:m="http://schemas.openxmlformats.org/officeDocument/2006/math">
              <m:r>
                <a:rPr lang="tr-TR" sz="2000" b="0" i="1" u="none" kern="1200">
                  <a:latin typeface="Cambria Math" panose="02040503050406030204" pitchFamily="18" charset="0"/>
                </a:rPr>
                <m:t>≤ </m:t>
              </m:r>
            </m:oMath>
          </a14:m>
          <a:r>
            <a:rPr lang="tr-TR" sz="2000" b="0" i="0" u="none" kern="1200" dirty="0"/>
            <a:t>j</a:t>
          </a:r>
          <a14:m xmlns:a14="http://schemas.microsoft.com/office/drawing/2010/main">
            <m:oMath xmlns:m="http://schemas.openxmlformats.org/officeDocument/2006/math">
              <m:r>
                <a:rPr lang="tr-TR" sz="2000" b="0" i="1" u="none" kern="1200">
                  <a:latin typeface="Cambria Math" panose="02040503050406030204" pitchFamily="18" charset="0"/>
                </a:rPr>
                <m:t>≤</m:t>
              </m:r>
            </m:oMath>
          </a14:m>
          <a:r>
            <a:rPr lang="tr-TR" sz="2000" b="0" i="0" u="none" kern="1200" dirty="0"/>
            <a:t> </a:t>
          </a:r>
          <a:r>
            <a:rPr lang="tr-TR" sz="2000" b="0" i="1" u="none" kern="1200" dirty="0"/>
            <a:t>n</a:t>
          </a:r>
          <a:r>
            <a:rPr lang="tr-TR" sz="2000" b="0" i="0" u="none" kern="1200" dirty="0"/>
            <a:t> için </a:t>
          </a:r>
          <a14:m xmlns:a14="http://schemas.microsoft.com/office/drawing/2010/main">
            <m:oMath xmlns:m="http://schemas.openxmlformats.org/officeDocument/2006/math">
              <m:sSub>
                <m:sSubPr>
                  <m:ctrlPr>
                    <a:rPr lang="tr-TR" sz="2000" b="0" i="1" u="none" kern="1200" smtClean="0">
                      <a:latin typeface="Cambria Math" panose="02040503050406030204" pitchFamily="18" charset="0"/>
                    </a:rPr>
                  </m:ctrlPr>
                </m:sSubPr>
                <m:e>
                  <m:r>
                    <a:rPr lang="tr-TR" sz="2000" b="0" i="1" u="none" kern="1200" smtClean="0">
                      <a:latin typeface="Cambria Math" panose="02040503050406030204" pitchFamily="18" charset="0"/>
                    </a:rPr>
                    <m:t>𝑥</m:t>
                  </m:r>
                </m:e>
                <m:sub>
                  <m:r>
                    <a:rPr lang="tr-TR" sz="2000" b="0" i="1" u="none" kern="1200" smtClean="0">
                      <a:latin typeface="Cambria Math" panose="02040503050406030204" pitchFamily="18" charset="0"/>
                    </a:rPr>
                    <m:t>𝑖</m:t>
                  </m:r>
                </m:sub>
              </m:sSub>
              <m:r>
                <a:rPr lang="tr-TR" sz="2000" b="0" i="1" u="none" kern="1200" smtClean="0">
                  <a:latin typeface="Cambria Math" panose="02040503050406030204" pitchFamily="18" charset="0"/>
                </a:rPr>
                <m:t> </m:t>
              </m:r>
              <m:r>
                <a:rPr lang="tr-TR" sz="2000" b="0" i="1" u="none" kern="1200" smtClean="0">
                  <a:latin typeface="Cambria Math" panose="02040503050406030204" pitchFamily="18" charset="0"/>
                  <a:ea typeface="Cambria Math" panose="02040503050406030204" pitchFamily="18" charset="0"/>
                </a:rPr>
                <m:t>≠ </m:t>
              </m:r>
              <m:sSub>
                <m:sSubPr>
                  <m:ctrlPr>
                    <a:rPr lang="tr-TR" sz="2000" b="0" i="1" u="none" kern="1200" smtClean="0">
                      <a:latin typeface="Cambria Math" panose="02040503050406030204" pitchFamily="18" charset="0"/>
                      <a:ea typeface="Cambria Math" panose="02040503050406030204" pitchFamily="18" charset="0"/>
                    </a:rPr>
                  </m:ctrlPr>
                </m:sSubPr>
                <m:e>
                  <m:r>
                    <a:rPr lang="tr-TR" sz="2000" b="0" i="1" u="none" kern="1200" smtClean="0">
                      <a:latin typeface="Cambria Math" panose="02040503050406030204" pitchFamily="18" charset="0"/>
                      <a:ea typeface="Cambria Math" panose="02040503050406030204" pitchFamily="18" charset="0"/>
                    </a:rPr>
                    <m:t>𝑥</m:t>
                  </m:r>
                </m:e>
                <m:sub>
                  <m:r>
                    <a:rPr lang="tr-TR" sz="2000" b="0" i="1" u="none" kern="1200" smtClean="0">
                      <a:latin typeface="Cambria Math" panose="02040503050406030204" pitchFamily="18" charset="0"/>
                      <a:ea typeface="Cambria Math" panose="02040503050406030204" pitchFamily="18" charset="0"/>
                    </a:rPr>
                    <m:t>𝑗</m:t>
                  </m:r>
                </m:sub>
              </m:sSub>
            </m:oMath>
          </a14:m>
          <a:r>
            <a:rPr lang="tr-TR" sz="2000" b="0" i="0" u="none" kern="1200" dirty="0" smtClean="0"/>
            <a:t>ve </a:t>
          </a:r>
          <a:r>
            <a:rPr lang="tr-TR" sz="2000" b="0" i="1" u="none" kern="1200" dirty="0"/>
            <a:t>V= {x</a:t>
          </a:r>
          <a:r>
            <a:rPr lang="tr-TR" sz="2000" b="0" i="1" u="none" kern="1200" baseline="-25000" dirty="0"/>
            <a:t>0, </a:t>
          </a:r>
          <a:r>
            <a:rPr lang="tr-TR" sz="2000" b="0" i="1" u="none" kern="1200" dirty="0"/>
            <a:t>x</a:t>
          </a:r>
          <a:r>
            <a:rPr lang="tr-TR" sz="2000" b="0" i="1" u="none" kern="1200" baseline="-25000" dirty="0"/>
            <a:t>1,…</a:t>
          </a:r>
          <a:r>
            <a:rPr lang="tr-TR" sz="2000" b="0" i="1" u="none" kern="1200" dirty="0"/>
            <a:t>x</a:t>
          </a:r>
          <a:r>
            <a:rPr lang="tr-TR" sz="2000" b="0" i="1" u="none" kern="1200" baseline="-25000" dirty="0"/>
            <a:t>n-1,</a:t>
          </a:r>
          <a:r>
            <a:rPr lang="tr-TR" sz="2000" b="0" i="1" u="none" kern="1200" dirty="0"/>
            <a:t>x</a:t>
          </a:r>
          <a:r>
            <a:rPr lang="tr-TR" sz="2000" b="0" i="1" u="none" kern="1200" baseline="-25000" dirty="0"/>
            <a:t>n</a:t>
          </a:r>
          <a:r>
            <a:rPr lang="tr-TR" sz="2000" b="0" i="1" u="none" kern="1200" dirty="0"/>
            <a:t>)</a:t>
          </a:r>
          <a:r>
            <a:rPr lang="tr-TR" sz="2000" b="0" i="0" u="none" kern="1200" dirty="0"/>
            <a:t> ise bir </a:t>
          </a:r>
          <a:r>
            <a:rPr lang="tr-TR" sz="2000" b="1" i="1" u="none" kern="1200" dirty="0"/>
            <a:t>Hamilton yoludur</a:t>
          </a:r>
          <a:r>
            <a:rPr lang="tr-TR" sz="2000" b="0" i="0" u="none" kern="1200" dirty="0"/>
            <a:t>, ve (</a:t>
          </a:r>
          <a:r>
            <a:rPr lang="tr-TR" sz="2000" b="0" i="1" u="none" kern="1200" dirty="0"/>
            <a:t>n&gt;</a:t>
          </a:r>
          <a:r>
            <a:rPr lang="tr-TR" sz="2000" b="0" i="0" u="none" kern="1200" dirty="0"/>
            <a:t> 0) için </a:t>
          </a:r>
          <a:r>
            <a:rPr lang="tr-TR" sz="2000" b="0" i="1" u="none" kern="1200" dirty="0"/>
            <a:t>x</a:t>
          </a:r>
          <a:r>
            <a:rPr lang="tr-TR" sz="2000" b="0" i="0" u="none" kern="1200" baseline="-25000" dirty="0"/>
            <a:t>0</a:t>
          </a:r>
          <a:r>
            <a:rPr lang="tr-TR" sz="2000" b="0" i="0" u="none" kern="1200" dirty="0"/>
            <a:t>, </a:t>
          </a:r>
          <a:r>
            <a:rPr lang="tr-TR" sz="2000" b="0" i="1" u="none" kern="1200" dirty="0"/>
            <a:t>x</a:t>
          </a:r>
          <a:r>
            <a:rPr lang="tr-TR" sz="2000" b="0" i="1" u="none" kern="1200" baseline="-25000" dirty="0"/>
            <a:t>1</a:t>
          </a:r>
          <a:r>
            <a:rPr lang="tr-TR" sz="2000" b="0" i="1" u="none" kern="1200" dirty="0"/>
            <a:t>,…,x</a:t>
          </a:r>
          <a:r>
            <a:rPr lang="tr-TR" sz="2000" b="0" i="1" u="none" kern="1200" baseline="-25000" dirty="0"/>
            <a:t>n-1,</a:t>
          </a:r>
          <a:r>
            <a:rPr lang="tr-TR" sz="2000" b="0" i="0" u="none" kern="1200" dirty="0"/>
            <a:t> </a:t>
          </a:r>
          <a:r>
            <a:rPr lang="tr-TR" sz="2000" b="0" i="1" u="none" kern="1200" dirty="0" err="1"/>
            <a:t>x</a:t>
          </a:r>
          <a:r>
            <a:rPr lang="tr-TR" sz="2000" b="0" i="1" u="none" kern="1200" baseline="-25000" dirty="0" err="1"/>
            <a:t>n</a:t>
          </a:r>
          <a:r>
            <a:rPr lang="tr-TR" sz="2000" b="0" i="1" u="none" kern="1200" dirty="0"/>
            <a:t>, x</a:t>
          </a:r>
          <a:r>
            <a:rPr lang="tr-TR" sz="2000" b="0" i="1" u="none" kern="1200" baseline="-25000" dirty="0"/>
            <a:t>0</a:t>
          </a:r>
          <a:r>
            <a:rPr lang="tr-TR" sz="2000" b="0" i="0" u="none" kern="1200" dirty="0"/>
            <a:t> </a:t>
          </a:r>
          <a:r>
            <a:rPr lang="tr-TR" sz="2000" b="1" i="1" u="none" kern="1200" dirty="0"/>
            <a:t>basit devresi</a:t>
          </a:r>
          <a:r>
            <a:rPr lang="tr-TR" sz="2000" b="0" i="0" u="none" kern="1200" dirty="0"/>
            <a:t>, eğer</a:t>
          </a:r>
          <a:r>
            <a:rPr lang="tr-TR" sz="2000" b="0" i="1" u="none" kern="1200" dirty="0"/>
            <a:t> x</a:t>
          </a:r>
          <a:r>
            <a:rPr lang="tr-TR" sz="2000" b="0" i="0" u="none" kern="1200" baseline="-25000" dirty="0"/>
            <a:t>0</a:t>
          </a:r>
          <a:r>
            <a:rPr lang="tr-TR" sz="2000" b="0" i="0" u="none" kern="1200" dirty="0"/>
            <a:t>, </a:t>
          </a:r>
          <a:r>
            <a:rPr lang="tr-TR" sz="2000" b="0" i="1" u="none" kern="1200" dirty="0"/>
            <a:t>x</a:t>
          </a:r>
          <a:r>
            <a:rPr lang="tr-TR" sz="2000" b="0" i="1" u="none" kern="1200" baseline="-25000" dirty="0"/>
            <a:t>1</a:t>
          </a:r>
          <a:r>
            <a:rPr lang="tr-TR" sz="2000" b="0" i="1" u="none" kern="1200" dirty="0"/>
            <a:t>,…,x</a:t>
          </a:r>
          <a:r>
            <a:rPr lang="tr-TR" sz="2000" b="0" i="1" u="none" kern="1200" baseline="-25000" dirty="0"/>
            <a:t>n-1,</a:t>
          </a:r>
          <a:r>
            <a:rPr lang="tr-TR" sz="2000" b="0" i="0" u="none" kern="1200" dirty="0"/>
            <a:t> </a:t>
          </a:r>
          <a:r>
            <a:rPr lang="tr-TR" sz="2000" b="0" i="1" u="none" kern="1200" dirty="0" err="1"/>
            <a:t>x</a:t>
          </a:r>
          <a:r>
            <a:rPr lang="tr-TR" sz="2000" b="0" i="1" u="none" kern="1200" baseline="-25000" dirty="0" err="1"/>
            <a:t>n</a:t>
          </a:r>
          <a:r>
            <a:rPr lang="tr-TR" sz="2000" b="0" i="1" u="none" kern="1200" dirty="0"/>
            <a:t>, x</a:t>
          </a:r>
          <a:r>
            <a:rPr lang="tr-TR" sz="2000" b="0" i="1" u="none" kern="1200" baseline="-25000" dirty="0"/>
            <a:t>0</a:t>
          </a:r>
          <a:r>
            <a:rPr lang="tr-TR" sz="2000" b="0" i="0" u="none" kern="1200" dirty="0"/>
            <a:t> </a:t>
          </a:r>
          <a:r>
            <a:rPr lang="tr-TR" sz="2000" b="1" i="1" u="none" kern="1200" dirty="0"/>
            <a:t>bir Hamilton yolu ise bir Hamilton devresidir.</a:t>
          </a:r>
          <a:endParaRPr lang="tr-TR" sz="2000" b="1" i="1" kern="1200" dirty="0"/>
        </a:p>
      </dsp:txBody>
      <dsp:txXfrm>
        <a:off x="2583165" y="685800"/>
        <a:ext cx="3882742" cy="3200400"/>
      </dsp:txXfrm>
    </dsp:sp>
    <dsp:sp modelId="{99B961F9-62CC-4AEF-B0B6-EB9912AD4B99}">
      <dsp:nvSpPr>
        <dsp:cNvPr id="0" name=""/>
        <dsp:cNvSpPr/>
      </dsp:nvSpPr>
      <dsp:spPr>
        <a:xfrm>
          <a:off x="0" y="829080"/>
          <a:ext cx="2615183" cy="2615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tr-TR" sz="5500" kern="1200" dirty="0" smtClean="0"/>
            <a:t>Tanım-16</a:t>
          </a:r>
          <a:endParaRPr lang="tr-TR" sz="5500" kern="1200" dirty="0"/>
        </a:p>
      </dsp:txBody>
      <dsp:txXfrm>
        <a:off x="382985" y="1212065"/>
        <a:ext cx="1849213" cy="184921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9D624-EAAB-426B-9763-BFC07C645854}">
      <dsp:nvSpPr>
        <dsp:cNvPr id="0" name=""/>
        <dsp:cNvSpPr/>
      </dsp:nvSpPr>
      <dsp:spPr>
        <a:xfrm>
          <a:off x="3108960" y="703"/>
          <a:ext cx="4663440" cy="274178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just" defTabSz="889000">
            <a:lnSpc>
              <a:spcPct val="90000"/>
            </a:lnSpc>
            <a:spcBef>
              <a:spcPct val="0"/>
            </a:spcBef>
            <a:spcAft>
              <a:spcPct val="15000"/>
            </a:spcAft>
            <a:buChar char="••"/>
          </a:pPr>
          <a:r>
            <a:rPr lang="tr-TR" sz="2000" b="1" i="0" u="none" kern="1200" dirty="0" smtClean="0"/>
            <a:t>DİRAC’IN TEOREMİ </a:t>
          </a:r>
          <a:r>
            <a:rPr lang="tr-TR" sz="2000" b="0" i="0" u="none" kern="1200" dirty="0"/>
            <a:t>Eğer </a:t>
          </a:r>
          <a:r>
            <a:rPr lang="tr-TR" sz="2000" b="0" i="1" u="none" kern="1200" dirty="0"/>
            <a:t>G</a:t>
          </a:r>
          <a:r>
            <a:rPr lang="tr-TR" sz="2000" b="0" i="1" u="none" kern="1200" dirty="0" smtClean="0"/>
            <a:t>, </a:t>
          </a:r>
          <a14:m xmlns:a14="http://schemas.microsoft.com/office/drawing/2010/main">
            <m:oMath xmlns:m="http://schemas.openxmlformats.org/officeDocument/2006/math">
              <m:r>
                <a:rPr lang="tr-TR" sz="2000" b="0" i="1" u="none" kern="1200" smtClean="0">
                  <a:latin typeface="Cambria Math" panose="02040503050406030204" pitchFamily="18" charset="0"/>
                </a:rPr>
                <m:t>𝑛</m:t>
              </m:r>
              <m:r>
                <a:rPr lang="tr-TR" sz="2000" b="0" i="1" u="none" kern="1200">
                  <a:latin typeface="Cambria Math" panose="02040503050406030204" pitchFamily="18" charset="0"/>
                </a:rPr>
                <m:t>≥</m:t>
              </m:r>
            </m:oMath>
          </a14:m>
          <a:r>
            <a:rPr lang="tr-TR" sz="2000" b="0" i="0" u="none" kern="1200" dirty="0"/>
            <a:t> 3 olmak üzere </a:t>
          </a:r>
          <a:r>
            <a:rPr lang="tr-TR" sz="2000" b="0" i="1" u="none" kern="1200" dirty="0"/>
            <a:t>n</a:t>
          </a:r>
          <a:r>
            <a:rPr lang="tr-TR" sz="2000" b="0" i="0" u="none" kern="1200" dirty="0"/>
            <a:t> köşeli basit bir çizge ve G’deki her köşenin derecesi en az </a:t>
          </a:r>
          <a:r>
            <a:rPr lang="tr-TR" sz="2000" b="0" i="1" u="none" kern="1200" dirty="0"/>
            <a:t>n/2</a:t>
          </a:r>
          <a:r>
            <a:rPr lang="tr-TR" sz="2000" b="0" i="0" u="none" kern="1200" dirty="0"/>
            <a:t> ise, </a:t>
          </a:r>
          <a:r>
            <a:rPr lang="tr-TR" sz="2000" b="0" i="1" u="none" kern="1200" dirty="0"/>
            <a:t>G</a:t>
          </a:r>
          <a:r>
            <a:rPr lang="tr-TR" sz="2000" b="0" i="0" u="none" kern="1200" dirty="0"/>
            <a:t> çizgesi bir </a:t>
          </a:r>
          <a:r>
            <a:rPr lang="tr-TR" sz="2000" b="1" i="0" u="none" kern="1200" dirty="0"/>
            <a:t>Hamilton devresine</a:t>
          </a:r>
          <a:r>
            <a:rPr lang="tr-TR" sz="2000" b="0" i="0" u="none" kern="1200" dirty="0"/>
            <a:t> sahiptir.</a:t>
          </a:r>
          <a:endParaRPr lang="tr-TR" sz="2000" kern="1200" dirty="0"/>
        </a:p>
      </dsp:txBody>
      <dsp:txXfrm>
        <a:off x="3108960" y="343426"/>
        <a:ext cx="3635271" cy="2056337"/>
      </dsp:txXfrm>
    </dsp:sp>
    <dsp:sp modelId="{5E4F8F13-FB94-4364-BE97-D91832AE51F1}">
      <dsp:nvSpPr>
        <dsp:cNvPr id="0" name=""/>
        <dsp:cNvSpPr/>
      </dsp:nvSpPr>
      <dsp:spPr>
        <a:xfrm>
          <a:off x="0" y="703"/>
          <a:ext cx="3108960" cy="2741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tr-TR" sz="5400" kern="1200" dirty="0" smtClean="0"/>
            <a:t>Tanım-17</a:t>
          </a:r>
          <a:endParaRPr lang="tr-TR" sz="5400" kern="1200" dirty="0"/>
        </a:p>
      </dsp:txBody>
      <dsp:txXfrm>
        <a:off x="133843" y="134546"/>
        <a:ext cx="2841274" cy="2474097"/>
      </dsp:txXfrm>
    </dsp:sp>
    <dsp:sp modelId="{D8AAE146-DB6E-4847-9B2B-629E644CD37C}">
      <dsp:nvSpPr>
        <dsp:cNvPr id="0" name=""/>
        <dsp:cNvSpPr/>
      </dsp:nvSpPr>
      <dsp:spPr>
        <a:xfrm>
          <a:off x="3108960" y="3016665"/>
          <a:ext cx="4663440" cy="274178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just" defTabSz="889000">
            <a:lnSpc>
              <a:spcPct val="90000"/>
            </a:lnSpc>
            <a:spcBef>
              <a:spcPct val="0"/>
            </a:spcBef>
            <a:spcAft>
              <a:spcPct val="15000"/>
            </a:spcAft>
            <a:buChar char="••"/>
          </a:pPr>
          <a:r>
            <a:rPr lang="tr-TR" sz="2000" b="1" i="0" u="none" kern="1200" dirty="0" smtClean="0"/>
            <a:t>ORE’NİN TEOREMİ </a:t>
          </a:r>
          <a:r>
            <a:rPr lang="tr-TR" sz="2000" b="0" i="0" u="none" kern="1200" dirty="0"/>
            <a:t>Eğer </a:t>
          </a:r>
          <a:r>
            <a:rPr lang="tr-TR" sz="2000" b="0" i="1" u="none" kern="1200" dirty="0" err="1"/>
            <a:t>G,</a:t>
          </a:r>
          <a14:m xmlns:a14="http://schemas.microsoft.com/office/drawing/2010/main">
            <m:oMath xmlns:m="http://schemas.openxmlformats.org/officeDocument/2006/math">
              <m:r>
                <a:rPr lang="tr-TR" sz="2000" b="0" i="1" u="none" kern="1200" smtClean="0">
                  <a:latin typeface="Cambria Math" panose="02040503050406030204" pitchFamily="18" charset="0"/>
                </a:rPr>
                <m:t>𝑛</m:t>
              </m:r>
              <m:r>
                <a:rPr lang="tr-TR" sz="2000" b="0" i="1" u="none" kern="1200">
                  <a:latin typeface="Cambria Math" panose="02040503050406030204" pitchFamily="18" charset="0"/>
                </a:rPr>
                <m:t>≥ </m:t>
              </m:r>
            </m:oMath>
          </a14:m>
          <a:r>
            <a:rPr lang="tr-TR" sz="2000" b="0" i="0" u="none" kern="1200" dirty="0"/>
            <a:t>3 olmak üzere </a:t>
          </a:r>
          <a:r>
            <a:rPr lang="tr-TR" sz="2000" b="0" i="1" u="none" kern="1200" dirty="0"/>
            <a:t>n</a:t>
          </a:r>
          <a:r>
            <a:rPr lang="tr-TR" sz="2000" b="0" i="0" u="none" kern="1200" dirty="0"/>
            <a:t> köşeli basit bir çizge ve G’deki komşu</a:t>
          </a:r>
          <a:br>
            <a:rPr lang="tr-TR" sz="2000" b="0" i="0" u="none" kern="1200" dirty="0"/>
          </a:br>
          <a:r>
            <a:rPr lang="tr-TR" sz="2000" b="0" i="0" u="none" kern="1200" dirty="0"/>
            <a:t>olmayan her </a:t>
          </a:r>
          <a:r>
            <a:rPr lang="tr-TR" sz="2000" b="0" i="1" u="none" kern="1200" dirty="0"/>
            <a:t>u</a:t>
          </a:r>
          <a:r>
            <a:rPr lang="tr-TR" sz="2000" b="0" i="0" u="none" kern="1200" dirty="0"/>
            <a:t> ve v köşe çifti için </a:t>
          </a:r>
          <a:r>
            <a:rPr lang="tr-TR" sz="2000" b="0" i="0" u="none" kern="1200" dirty="0" err="1"/>
            <a:t>deg</a:t>
          </a:r>
          <a:r>
            <a:rPr lang="tr-TR" sz="2000" b="0" i="0" u="none" kern="1200" dirty="0"/>
            <a:t>(u) + </a:t>
          </a:r>
          <a:r>
            <a:rPr lang="tr-TR" sz="2000" b="0" i="0" u="none" kern="1200" dirty="0" err="1"/>
            <a:t>deg</a:t>
          </a:r>
          <a:r>
            <a:rPr lang="tr-TR" sz="2000" b="0" i="0" u="none" kern="1200" dirty="0"/>
            <a:t>(v) </a:t>
          </a:r>
          <a14:m xmlns:a14="http://schemas.microsoft.com/office/drawing/2010/main">
            <m:oMath xmlns:m="http://schemas.openxmlformats.org/officeDocument/2006/math">
              <m:r>
                <a:rPr lang="tr-TR" sz="2000" b="0" i="1" u="none" kern="1200">
                  <a:latin typeface="Cambria Math" panose="02040503050406030204" pitchFamily="18" charset="0"/>
                </a:rPr>
                <m:t>≥ </m:t>
              </m:r>
            </m:oMath>
          </a14:m>
          <a:r>
            <a:rPr lang="tr-TR" sz="2000" b="0" i="0" u="none" kern="1200" dirty="0"/>
            <a:t> </a:t>
          </a:r>
          <a:r>
            <a:rPr lang="tr-TR" sz="2000" b="0" i="1" u="none" kern="1200" dirty="0"/>
            <a:t>n</a:t>
          </a:r>
          <a:r>
            <a:rPr lang="tr-TR" sz="2000" b="0" i="0" u="none" kern="1200" dirty="0"/>
            <a:t> ise, </a:t>
          </a:r>
          <a:r>
            <a:rPr lang="tr-TR" sz="2000" b="0" i="1" u="none" kern="1200" dirty="0"/>
            <a:t>G</a:t>
          </a:r>
          <a:r>
            <a:rPr lang="tr-TR" sz="2000" b="0" i="0" u="none" kern="1200" dirty="0"/>
            <a:t> çizgesi bir </a:t>
          </a:r>
          <a:r>
            <a:rPr lang="tr-TR" sz="2000" b="1" i="0" u="none" kern="1200" dirty="0"/>
            <a:t>Hamilton devresine</a:t>
          </a:r>
          <a:br>
            <a:rPr lang="tr-TR" sz="2000" b="1" i="0" u="none" kern="1200" dirty="0"/>
          </a:br>
          <a:r>
            <a:rPr lang="tr-TR" sz="2000" b="0" i="0" u="none" kern="1200" dirty="0"/>
            <a:t>sahiptir.</a:t>
          </a:r>
          <a:endParaRPr lang="tr-TR" sz="2000" kern="1200" dirty="0"/>
        </a:p>
      </dsp:txBody>
      <dsp:txXfrm>
        <a:off x="3108960" y="3359388"/>
        <a:ext cx="3635271" cy="2056337"/>
      </dsp:txXfrm>
    </dsp:sp>
    <dsp:sp modelId="{5BAFF551-02DE-47F3-9515-6A8511A639A3}">
      <dsp:nvSpPr>
        <dsp:cNvPr id="0" name=""/>
        <dsp:cNvSpPr/>
      </dsp:nvSpPr>
      <dsp:spPr>
        <a:xfrm>
          <a:off x="0" y="3016665"/>
          <a:ext cx="3108960" cy="2741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tr-TR" sz="5400" kern="1200" dirty="0" smtClean="0"/>
            <a:t>Tanım-18</a:t>
          </a:r>
          <a:endParaRPr lang="tr-TR" sz="5400" kern="1200" dirty="0"/>
        </a:p>
      </dsp:txBody>
      <dsp:txXfrm>
        <a:off x="133843" y="3150508"/>
        <a:ext cx="2841274" cy="247409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B5CA4-243A-408A-8C09-7A3E9CB3220E}">
      <dsp:nvSpPr>
        <dsp:cNvPr id="0" name=""/>
        <dsp:cNvSpPr/>
      </dsp:nvSpPr>
      <dsp:spPr>
        <a:xfrm>
          <a:off x="3479263" y="720"/>
          <a:ext cx="5218896" cy="28103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tr-TR" sz="2400" b="0" i="0" u="none" kern="1200" dirty="0" err="1" smtClean="0"/>
            <a:t>Dijkstra</a:t>
          </a:r>
          <a:r>
            <a:rPr lang="tr-TR" sz="2400" b="0" i="0" u="none" kern="1200" dirty="0" smtClean="0"/>
            <a:t> algoritması, bağlantılı, basit, yönsüz ağırlıklı bir çizgede </a:t>
          </a:r>
          <a:r>
            <a:rPr lang="tr-TR" sz="2400" b="1" i="0" u="none" kern="1200" dirty="0" smtClean="0"/>
            <a:t>iki köşe arasındaki en kısa yolun uzunluğunu bulur.</a:t>
          </a:r>
          <a:endParaRPr lang="tr-TR" sz="2400" b="1" kern="1200" dirty="0"/>
        </a:p>
      </dsp:txBody>
      <dsp:txXfrm>
        <a:off x="3479263" y="352013"/>
        <a:ext cx="4165016" cy="2107760"/>
      </dsp:txXfrm>
    </dsp:sp>
    <dsp:sp modelId="{3D72F4A0-018B-4E72-B1DA-D6489481921E}">
      <dsp:nvSpPr>
        <dsp:cNvPr id="0" name=""/>
        <dsp:cNvSpPr/>
      </dsp:nvSpPr>
      <dsp:spPr>
        <a:xfrm>
          <a:off x="0" y="720"/>
          <a:ext cx="3479264" cy="28103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tr-TR" sz="3600" kern="1200" dirty="0" smtClean="0"/>
            <a:t>TEOREM-7</a:t>
          </a:r>
          <a:endParaRPr lang="tr-TR" sz="3600" kern="1200" dirty="0"/>
        </a:p>
      </dsp:txBody>
      <dsp:txXfrm>
        <a:off x="137190" y="137910"/>
        <a:ext cx="3204884" cy="2535966"/>
      </dsp:txXfrm>
    </dsp:sp>
    <dsp:sp modelId="{10FB2B4F-73A2-4021-A5A6-5D9C94D564D2}">
      <dsp:nvSpPr>
        <dsp:cNvPr id="0" name=""/>
        <dsp:cNvSpPr/>
      </dsp:nvSpPr>
      <dsp:spPr>
        <a:xfrm>
          <a:off x="3479263" y="3092101"/>
          <a:ext cx="5218896" cy="28103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tr-TR" sz="2400" b="0" i="0" u="none" kern="1200" dirty="0" err="1" smtClean="0"/>
            <a:t>Dijkstra</a:t>
          </a:r>
          <a:r>
            <a:rPr lang="tr-TR" sz="2400" b="0" i="0" u="none" kern="1200" dirty="0" smtClean="0"/>
            <a:t> algoritması, </a:t>
          </a:r>
          <a:r>
            <a:rPr lang="tr-TR" sz="2400" b="0" i="1" u="none" kern="1200" dirty="0" smtClean="0"/>
            <a:t>n</a:t>
          </a:r>
          <a:r>
            <a:rPr lang="tr-TR" sz="2400" b="0" i="0" u="none" kern="1200" dirty="0" smtClean="0"/>
            <a:t> köşeli, bağlantılı, basit, yönsüz ağırlıklı bir çizgede iki köşe arasındaki en kısa yolun uzunluğunu bulmak için </a:t>
          </a:r>
          <a:r>
            <a:rPr lang="tr-TR" sz="2400" b="1" i="1" u="none" kern="1200" dirty="0" smtClean="0"/>
            <a:t>O(n</a:t>
          </a:r>
          <a:r>
            <a:rPr lang="tr-TR" sz="2400" b="1" i="0" u="none" kern="1200" baseline="30000" dirty="0" smtClean="0"/>
            <a:t>2</a:t>
          </a:r>
          <a:r>
            <a:rPr lang="tr-TR" sz="2400" b="1" i="0" u="none" kern="1200" dirty="0" smtClean="0"/>
            <a:t>)</a:t>
          </a:r>
          <a:r>
            <a:rPr lang="tr-TR" sz="2400" b="0" i="0" u="none" kern="1200" dirty="0" smtClean="0"/>
            <a:t> işlemleri (toplamalar ve kıyaslamalar) kullanır.</a:t>
          </a:r>
          <a:endParaRPr lang="tr-TR" sz="2400" kern="1200" dirty="0"/>
        </a:p>
      </dsp:txBody>
      <dsp:txXfrm>
        <a:off x="3479263" y="3443394"/>
        <a:ext cx="4165016" cy="2107760"/>
      </dsp:txXfrm>
    </dsp:sp>
    <dsp:sp modelId="{C1BA7349-3904-4C93-ADBB-29160EAEB0F0}">
      <dsp:nvSpPr>
        <dsp:cNvPr id="0" name=""/>
        <dsp:cNvSpPr/>
      </dsp:nvSpPr>
      <dsp:spPr>
        <a:xfrm>
          <a:off x="0" y="3092101"/>
          <a:ext cx="3479264" cy="28103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tr-TR" sz="3600" kern="1200" dirty="0" smtClean="0"/>
            <a:t>TEOREM-8</a:t>
          </a:r>
          <a:endParaRPr lang="tr-TR" sz="3600" kern="1200" dirty="0"/>
        </a:p>
      </dsp:txBody>
      <dsp:txXfrm>
        <a:off x="137190" y="3229291"/>
        <a:ext cx="3204884" cy="253596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2DE86-CEF9-4C05-BE52-4723134E546A}">
      <dsp:nvSpPr>
        <dsp:cNvPr id="0" name=""/>
        <dsp:cNvSpPr/>
      </dsp:nvSpPr>
      <dsp:spPr>
        <a:xfrm>
          <a:off x="1991528" y="0"/>
          <a:ext cx="6670847" cy="583116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just" defTabSz="889000">
            <a:lnSpc>
              <a:spcPct val="90000"/>
            </a:lnSpc>
            <a:spcBef>
              <a:spcPct val="0"/>
            </a:spcBef>
            <a:spcAft>
              <a:spcPct val="35000"/>
            </a:spcAft>
          </a:pPr>
          <a:r>
            <a:rPr lang="tr-TR" sz="2000" b="0" i="0" u="none" kern="1200" dirty="0" err="1" smtClean="0"/>
            <a:t>Kenarlan</a:t>
          </a:r>
          <a:r>
            <a:rPr lang="tr-TR" sz="2000" b="0" i="0" u="none" kern="1200" dirty="0" smtClean="0"/>
            <a:t> kesişmeksizin düzlemde çizilebilen çizgeye </a:t>
          </a:r>
          <a:r>
            <a:rPr lang="tr-TR" sz="2000" b="1" i="0" u="none" kern="1200" dirty="0" smtClean="0"/>
            <a:t>düzlemsel çizge </a:t>
          </a:r>
          <a:r>
            <a:rPr lang="tr-TR" sz="2000" b="0" i="0" u="none" kern="1200" dirty="0" smtClean="0"/>
            <a:t>adı verilir (burada ke-</a:t>
          </a:r>
          <a:br>
            <a:rPr lang="tr-TR" sz="2000" b="0" i="0" u="none" kern="1200" dirty="0" smtClean="0"/>
          </a:br>
          <a:r>
            <a:rPr lang="tr-TR" sz="2000" b="0" i="0" u="none" kern="1200" dirty="0" smtClean="0"/>
            <a:t>narların bir kesişimi, ortak bitim noktaları dışındaki onları temsil eden bir noktada doğrular</a:t>
          </a:r>
          <a:br>
            <a:rPr lang="tr-TR" sz="2000" b="0" i="0" u="none" kern="1200" dirty="0" smtClean="0"/>
          </a:br>
          <a:r>
            <a:rPr lang="tr-TR" sz="2000" b="0" i="0" u="none" kern="1200" dirty="0" smtClean="0"/>
            <a:t>ya da arkların (yayların) arakesitidir). Bu şekildeki çizime de </a:t>
          </a:r>
          <a:r>
            <a:rPr lang="tr-TR" sz="2000" b="1" i="1" u="none" kern="1200" dirty="0" smtClean="0"/>
            <a:t>çizgenin düzlemsel gösterimi</a:t>
          </a:r>
          <a:br>
            <a:rPr lang="tr-TR" sz="2000" b="1" i="1" u="none" kern="1200" dirty="0" smtClean="0"/>
          </a:br>
          <a:r>
            <a:rPr lang="tr-TR" sz="2000" b="0" i="0" u="none" kern="1200" dirty="0" smtClean="0"/>
            <a:t>denir.</a:t>
          </a:r>
          <a:endParaRPr lang="tr-TR" sz="2000" kern="1200" dirty="0"/>
        </a:p>
      </dsp:txBody>
      <dsp:txXfrm>
        <a:off x="3659240" y="874674"/>
        <a:ext cx="3252038" cy="4081812"/>
      </dsp:txXfrm>
    </dsp:sp>
    <dsp:sp modelId="{0DE3F1BA-35D1-4698-B77E-D2EE7F756DE2}">
      <dsp:nvSpPr>
        <dsp:cNvPr id="0" name=""/>
        <dsp:cNvSpPr/>
      </dsp:nvSpPr>
      <dsp:spPr>
        <a:xfrm>
          <a:off x="323816" y="1247868"/>
          <a:ext cx="3335423" cy="3335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tr-TR" sz="4800" kern="1200" dirty="0" smtClean="0"/>
            <a:t>Tanım-19</a:t>
          </a:r>
          <a:endParaRPr lang="tr-TR" sz="4800" kern="1200" dirty="0"/>
        </a:p>
      </dsp:txBody>
      <dsp:txXfrm>
        <a:off x="812277" y="1736329"/>
        <a:ext cx="2358501" cy="235850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6F52B-59A7-4ACE-8A5A-52B21FD89CC0}">
      <dsp:nvSpPr>
        <dsp:cNvPr id="0" name=""/>
        <dsp:cNvSpPr/>
      </dsp:nvSpPr>
      <dsp:spPr>
        <a:xfrm>
          <a:off x="1950411" y="0"/>
          <a:ext cx="6588469" cy="5759152"/>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lvl="0" algn="just" defTabSz="1066800">
            <a:lnSpc>
              <a:spcPct val="90000"/>
            </a:lnSpc>
            <a:spcBef>
              <a:spcPct val="0"/>
            </a:spcBef>
            <a:spcAft>
              <a:spcPct val="35000"/>
            </a:spcAft>
          </a:pPr>
          <a:r>
            <a:rPr lang="tr-TR" sz="2400" b="0" i="1" u="none" kern="1200" dirty="0" smtClean="0"/>
            <a:t>G, v</a:t>
          </a:r>
          <a:r>
            <a:rPr lang="tr-TR" sz="2400" b="0" i="0" u="none" kern="1200" dirty="0" smtClean="0"/>
            <a:t> köşeye ve </a:t>
          </a:r>
          <a:r>
            <a:rPr lang="tr-TR" sz="2400" b="0" i="1" u="none" kern="1200" dirty="0" smtClean="0"/>
            <a:t>e</a:t>
          </a:r>
          <a:r>
            <a:rPr lang="tr-TR" sz="2400" b="0" i="0" u="none" kern="1200" dirty="0" smtClean="0"/>
            <a:t> kenara sahip, bağlantılı, düzlemsel, basit bir çizge olsun, </a:t>
          </a:r>
          <a:r>
            <a:rPr lang="tr-TR" sz="2400" b="0" i="1" u="none" kern="1200" dirty="0" smtClean="0"/>
            <a:t>r</a:t>
          </a:r>
          <a:r>
            <a:rPr lang="tr-TR" sz="2400" b="0" i="0" u="none" kern="1200" dirty="0" smtClean="0"/>
            <a:t> ise, G’nin bir düzlemsel gösterimindeki bölge sayısı olsun. O halde </a:t>
          </a:r>
          <a:r>
            <a:rPr lang="tr-TR" sz="2400" b="0" i="1" u="none" kern="1200" dirty="0" smtClean="0"/>
            <a:t>r = e - v + 2.</a:t>
          </a:r>
          <a:endParaRPr lang="tr-TR" sz="2400" kern="1200" dirty="0"/>
        </a:p>
      </dsp:txBody>
      <dsp:txXfrm>
        <a:off x="3597529" y="863873"/>
        <a:ext cx="3211879" cy="4031406"/>
      </dsp:txXfrm>
    </dsp:sp>
    <dsp:sp modelId="{C9E29D06-8E67-4268-82FB-2855038F3566}">
      <dsp:nvSpPr>
        <dsp:cNvPr id="0" name=""/>
        <dsp:cNvSpPr/>
      </dsp:nvSpPr>
      <dsp:spPr>
        <a:xfrm>
          <a:off x="303294" y="1232458"/>
          <a:ext cx="3294234" cy="32942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tr-TR" sz="3600" kern="1200" dirty="0" smtClean="0"/>
            <a:t>TEOREM-9</a:t>
          </a:r>
          <a:endParaRPr lang="tr-TR" sz="3600" kern="1200" dirty="0"/>
        </a:p>
      </dsp:txBody>
      <dsp:txXfrm>
        <a:off x="785723" y="1714887"/>
        <a:ext cx="2329376" cy="232937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AE7A2-1E87-4E0A-B0A4-428AF94C047C}">
      <dsp:nvSpPr>
        <dsp:cNvPr id="0" name=""/>
        <dsp:cNvSpPr/>
      </dsp:nvSpPr>
      <dsp:spPr>
        <a:xfrm>
          <a:off x="1554479" y="161953"/>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lvl="0" algn="just" defTabSz="1066800">
            <a:lnSpc>
              <a:spcPct val="90000"/>
            </a:lnSpc>
            <a:spcBef>
              <a:spcPct val="0"/>
            </a:spcBef>
            <a:spcAft>
              <a:spcPct val="35000"/>
            </a:spcAft>
          </a:pPr>
          <a:r>
            <a:rPr lang="tr-TR" sz="2400" b="0" i="0" u="none" kern="1200" dirty="0" smtClean="0">
              <a:latin typeface="+mn-lt"/>
            </a:rPr>
            <a:t>Bir çizgenin düzlemsel olmaması için gerek ve yeter koşul bu çizgenin </a:t>
          </a:r>
          <a14:m xmlns:a14="http://schemas.microsoft.com/office/drawing/2010/main">
            <m:oMath xmlns:m="http://schemas.openxmlformats.org/officeDocument/2006/math">
              <m:sSub>
                <m:sSubPr>
                  <m:ctrlPr>
                    <a:rPr lang="tr-TR" sz="2400" b="0" i="1" u="none" kern="1200" smtClean="0">
                      <a:latin typeface="Cambria Math" panose="02040503050406030204" pitchFamily="18" charset="0"/>
                    </a:rPr>
                  </m:ctrlPr>
                </m:sSubPr>
                <m:e>
                  <m:r>
                    <a:rPr lang="tr-TR" sz="2400" b="0" i="1" u="none" kern="1200" smtClean="0">
                      <a:latin typeface="Cambria Math" panose="02040503050406030204" pitchFamily="18" charset="0"/>
                    </a:rPr>
                    <m:t>𝐾</m:t>
                  </m:r>
                </m:e>
                <m:sub>
                  <m:r>
                    <a:rPr lang="tr-TR" sz="2400" b="0" i="1" u="none" kern="1200" smtClean="0">
                      <a:latin typeface="Cambria Math" panose="02040503050406030204" pitchFamily="18" charset="0"/>
                    </a:rPr>
                    <m:t>3,3</m:t>
                  </m:r>
                </m:sub>
              </m:sSub>
            </m:oMath>
          </a14:m>
          <a:r>
            <a:rPr lang="tr-TR" sz="2400" b="0" i="0" u="none" kern="1200" dirty="0" smtClean="0">
              <a:latin typeface="+mn-lt"/>
            </a:rPr>
            <a:t> veya </a:t>
          </a:r>
          <a14:m xmlns:a14="http://schemas.microsoft.com/office/drawing/2010/main">
            <m:oMath xmlns:m="http://schemas.openxmlformats.org/officeDocument/2006/math">
              <m:sSub>
                <m:sSubPr>
                  <m:ctrlPr>
                    <a:rPr lang="tr-TR" sz="2400" b="0" i="1" u="none" kern="1200" smtClean="0">
                      <a:latin typeface="Cambria Math" panose="02040503050406030204" pitchFamily="18" charset="0"/>
                    </a:rPr>
                  </m:ctrlPr>
                </m:sSubPr>
                <m:e>
                  <m:r>
                    <a:rPr lang="tr-TR" sz="2400" b="0" i="1" u="none" kern="1200" smtClean="0">
                      <a:latin typeface="Cambria Math" panose="02040503050406030204" pitchFamily="18" charset="0"/>
                    </a:rPr>
                    <m:t>𝐾</m:t>
                  </m:r>
                </m:e>
                <m:sub>
                  <m:r>
                    <a:rPr lang="tr-TR" sz="2400" b="0" i="1" u="none" kern="1200" smtClean="0">
                      <a:latin typeface="Cambria Math" panose="02040503050406030204" pitchFamily="18" charset="0"/>
                    </a:rPr>
                    <m:t>5</m:t>
                  </m:r>
                </m:sub>
              </m:sSub>
            </m:oMath>
          </a14:m>
          <a:r>
            <a:rPr lang="tr-TR" sz="2400" b="0" i="0" u="none" kern="1200" dirty="0" smtClean="0">
              <a:latin typeface="+mn-lt"/>
            </a:rPr>
            <a:t>çizgesine </a:t>
          </a:r>
          <a:r>
            <a:rPr lang="tr-TR" sz="2400" b="0" i="0" u="none" kern="1200" dirty="0" err="1" smtClean="0">
              <a:latin typeface="+mn-lt"/>
            </a:rPr>
            <a:t>homomorfik</a:t>
          </a:r>
          <a:r>
            <a:rPr lang="tr-TR" sz="2400" b="0" i="0" u="none" kern="1200" dirty="0" smtClean="0">
              <a:latin typeface="+mn-lt"/>
            </a:rPr>
            <a:t> bir alt çizgeye sahip olmasıdır.</a:t>
          </a:r>
          <a:endParaRPr lang="tr-TR" sz="2400" kern="1200" dirty="0">
            <a:latin typeface="+mn-lt"/>
          </a:endParaRPr>
        </a:p>
      </dsp:txBody>
      <dsp:txXfrm>
        <a:off x="3108959" y="977240"/>
        <a:ext cx="3031236" cy="3804670"/>
      </dsp:txXfrm>
    </dsp:sp>
    <dsp:sp modelId="{6A765EB0-CB1F-4524-8C77-43B1917F9C35}">
      <dsp:nvSpPr>
        <dsp:cNvPr id="0" name=""/>
        <dsp:cNvSpPr/>
      </dsp:nvSpPr>
      <dsp:spPr>
        <a:xfrm>
          <a:off x="0" y="1325095"/>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tr-TR" sz="3200" kern="1200" dirty="0" smtClean="0"/>
            <a:t>TEOREM-10</a:t>
          </a:r>
          <a:endParaRPr lang="tr-TR" sz="3200" kern="1200" dirty="0"/>
        </a:p>
      </dsp:txBody>
      <dsp:txXfrm>
        <a:off x="455297" y="1780392"/>
        <a:ext cx="2198366" cy="219836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91ABB-FFF4-404B-A04D-5A07150F057F}">
      <dsp:nvSpPr>
        <dsp:cNvPr id="0" name=""/>
        <dsp:cNvSpPr/>
      </dsp:nvSpPr>
      <dsp:spPr>
        <a:xfrm>
          <a:off x="3108960" y="703"/>
          <a:ext cx="4663440" cy="274178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just" defTabSz="889000">
            <a:lnSpc>
              <a:spcPct val="90000"/>
            </a:lnSpc>
            <a:spcBef>
              <a:spcPct val="0"/>
            </a:spcBef>
            <a:spcAft>
              <a:spcPct val="15000"/>
            </a:spcAft>
            <a:buChar char="••"/>
          </a:pPr>
          <a:r>
            <a:rPr lang="tr-TR" sz="2000" b="0" i="0" u="none" kern="1200" dirty="0" smtClean="0"/>
            <a:t>Herhangi iki komşu köşeye aynı renk atanmayacak şekilde çizgenin her bir köşesine bir rengin atanmasına basit bir çizgenin </a:t>
          </a:r>
          <a:r>
            <a:rPr lang="tr-TR" sz="2000" b="1" i="1" u="none" kern="1200" dirty="0" smtClean="0"/>
            <a:t>renklendirmesi</a:t>
          </a:r>
          <a:r>
            <a:rPr lang="tr-TR" sz="2000" b="0" i="0" u="none" kern="1200" dirty="0" smtClean="0"/>
            <a:t> denir.</a:t>
          </a:r>
          <a:endParaRPr lang="tr-TR" sz="2000" kern="1200" dirty="0"/>
        </a:p>
      </dsp:txBody>
      <dsp:txXfrm>
        <a:off x="3108960" y="343426"/>
        <a:ext cx="3635271" cy="2056337"/>
      </dsp:txXfrm>
    </dsp:sp>
    <dsp:sp modelId="{37BCD20F-6A1A-4C74-BF8F-6124BAFBE6CD}">
      <dsp:nvSpPr>
        <dsp:cNvPr id="0" name=""/>
        <dsp:cNvSpPr/>
      </dsp:nvSpPr>
      <dsp:spPr>
        <a:xfrm>
          <a:off x="0" y="703"/>
          <a:ext cx="3108960" cy="2741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tr-TR" sz="4800" kern="1200" dirty="0" smtClean="0"/>
            <a:t>Tanım-20</a:t>
          </a:r>
          <a:endParaRPr lang="tr-TR" sz="4800" kern="1200" dirty="0"/>
        </a:p>
      </dsp:txBody>
      <dsp:txXfrm>
        <a:off x="133843" y="134546"/>
        <a:ext cx="2841274" cy="2474097"/>
      </dsp:txXfrm>
    </dsp:sp>
    <dsp:sp modelId="{58EFEDDA-0B7B-4C76-8FD8-60FEF3F4EBC6}">
      <dsp:nvSpPr>
        <dsp:cNvPr id="0" name=""/>
        <dsp:cNvSpPr/>
      </dsp:nvSpPr>
      <dsp:spPr>
        <a:xfrm>
          <a:off x="3108960" y="3016665"/>
          <a:ext cx="4663440" cy="274178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just" defTabSz="889000">
            <a:lnSpc>
              <a:spcPct val="90000"/>
            </a:lnSpc>
            <a:spcBef>
              <a:spcPct val="0"/>
            </a:spcBef>
            <a:spcAft>
              <a:spcPct val="15000"/>
            </a:spcAft>
            <a:buChar char="••"/>
          </a:pPr>
          <a:r>
            <a:rPr lang="tr-TR" sz="2000" b="0" i="0" u="none" kern="1200" dirty="0" smtClean="0"/>
            <a:t>Bir çizgenin </a:t>
          </a:r>
          <a:r>
            <a:rPr lang="tr-TR" sz="2000" b="1" i="1" u="none" kern="1200" dirty="0"/>
            <a:t>renk (kromatik) </a:t>
          </a:r>
          <a:r>
            <a:rPr lang="tr-TR" sz="2000" b="0" i="1" u="none" kern="1200" dirty="0"/>
            <a:t>sayısı</a:t>
          </a:r>
          <a:r>
            <a:rPr lang="tr-TR" sz="2000" b="0" i="0" u="none" kern="1200" dirty="0"/>
            <a:t> bu çizgenin renklendirilmesi için gerekli olan en az renk sayısıdır. Bir </a:t>
          </a:r>
          <a:r>
            <a:rPr lang="tr-TR" sz="2000" b="0" i="1" u="none" kern="1200" dirty="0"/>
            <a:t>G</a:t>
          </a:r>
          <a:r>
            <a:rPr lang="tr-TR" sz="2000" b="0" i="0" u="none" kern="1200" dirty="0"/>
            <a:t> çizgesinin renk (kromatik) sayısı</a:t>
          </a:r>
          <a14:m xmlns:a14="http://schemas.microsoft.com/office/drawing/2010/main">
            <m:oMath xmlns:m="http://schemas.openxmlformats.org/officeDocument/2006/math">
              <m:r>
                <a:rPr lang="tr-TR" sz="2000" b="0" i="1" u="none" kern="1200">
                  <a:latin typeface="Cambria Math" panose="02040503050406030204" pitchFamily="18" charset="0"/>
                </a:rPr>
                <m:t>  </m:t>
              </m:r>
              <m:r>
                <a:rPr lang="tr-TR" sz="2000" b="1" i="1" u="none" kern="1200">
                  <a:latin typeface="Cambria Math" panose="02040503050406030204" pitchFamily="18" charset="0"/>
                </a:rPr>
                <m:t>𝝌</m:t>
              </m:r>
            </m:oMath>
          </a14:m>
          <a:r>
            <a:rPr lang="tr-TR" sz="2000" b="1" i="1" u="none" kern="1200" dirty="0"/>
            <a:t>(G)</a:t>
          </a:r>
          <a:r>
            <a:rPr lang="tr-TR" sz="2000" b="0" i="0" u="none" kern="1200" dirty="0"/>
            <a:t> ile gösterilir. (x, Yunan alfabesindeki </a:t>
          </a:r>
          <a:r>
            <a:rPr lang="tr-TR" sz="2000" b="0" i="0" u="none" kern="1200" dirty="0" err="1"/>
            <a:t>chi</a:t>
          </a:r>
          <a:r>
            <a:rPr lang="tr-TR" sz="2000" b="0" i="0" u="none" kern="1200" dirty="0"/>
            <a:t> harfidir.)</a:t>
          </a:r>
          <a:endParaRPr lang="tr-TR" sz="2000" kern="1200" dirty="0"/>
        </a:p>
      </dsp:txBody>
      <dsp:txXfrm>
        <a:off x="3108960" y="3359388"/>
        <a:ext cx="3635271" cy="2056337"/>
      </dsp:txXfrm>
    </dsp:sp>
    <dsp:sp modelId="{D7EBF5D7-8B0A-46D4-9104-E99B0F6B65F3}">
      <dsp:nvSpPr>
        <dsp:cNvPr id="0" name=""/>
        <dsp:cNvSpPr/>
      </dsp:nvSpPr>
      <dsp:spPr>
        <a:xfrm>
          <a:off x="0" y="3016665"/>
          <a:ext cx="3108960" cy="2741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tr-TR" sz="4800" kern="1200" dirty="0" smtClean="0"/>
            <a:t>Tanı</a:t>
          </a:r>
          <a:r>
            <a:rPr lang="tr-TR" sz="5400" kern="1200" dirty="0" smtClean="0"/>
            <a:t>m-21</a:t>
          </a:r>
          <a:endParaRPr lang="tr-TR" sz="5400" kern="1200" dirty="0"/>
        </a:p>
      </dsp:txBody>
      <dsp:txXfrm>
        <a:off x="133843" y="3150508"/>
        <a:ext cx="2841274" cy="247409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EFEE5-969C-49E2-909A-C5C2C39D65AB}">
      <dsp:nvSpPr>
        <dsp:cNvPr id="0" name=""/>
        <dsp:cNvSpPr/>
      </dsp:nvSpPr>
      <dsp:spPr>
        <a:xfrm>
          <a:off x="1554479" y="197957"/>
          <a:ext cx="6217920" cy="543524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lvl="0" algn="just" defTabSz="1066800">
            <a:lnSpc>
              <a:spcPct val="90000"/>
            </a:lnSpc>
            <a:spcBef>
              <a:spcPct val="0"/>
            </a:spcBef>
            <a:spcAft>
              <a:spcPct val="35000"/>
            </a:spcAft>
          </a:pPr>
          <a:r>
            <a:rPr lang="tr-TR" sz="2400" b="1" i="0" u="none" kern="1200" dirty="0" smtClean="0"/>
            <a:t>DÖRT RENK TEOREMİ </a:t>
          </a:r>
          <a:r>
            <a:rPr lang="tr-TR" sz="2400" b="0" i="0" u="none" kern="1200" dirty="0" smtClean="0"/>
            <a:t>Düzlemsel bir çizgenin renk (kromatik) sayısı dörtten büyük değildir.</a:t>
          </a:r>
          <a:endParaRPr lang="tr-TR" sz="2400" kern="1200" dirty="0"/>
        </a:p>
      </dsp:txBody>
      <dsp:txXfrm>
        <a:off x="3108959" y="1013244"/>
        <a:ext cx="3031236" cy="3804670"/>
      </dsp:txXfrm>
    </dsp:sp>
    <dsp:sp modelId="{365FB761-352B-43BA-BC03-82FB067312EF}">
      <dsp:nvSpPr>
        <dsp:cNvPr id="0" name=""/>
        <dsp:cNvSpPr/>
      </dsp:nvSpPr>
      <dsp:spPr>
        <a:xfrm>
          <a:off x="0" y="1361099"/>
          <a:ext cx="3108960" cy="3108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tr-TR" sz="3200" kern="1200" dirty="0" smtClean="0"/>
            <a:t>TEOREM-11</a:t>
          </a:r>
          <a:endParaRPr lang="tr-TR" sz="3200" kern="1200" dirty="0"/>
        </a:p>
      </dsp:txBody>
      <dsp:txXfrm>
        <a:off x="455297" y="1816396"/>
        <a:ext cx="2198366" cy="2198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CCD98-BFEB-4671-AC18-912839514CC5}">
      <dsp:nvSpPr>
        <dsp:cNvPr id="0" name=""/>
        <dsp:cNvSpPr/>
      </dsp:nvSpPr>
      <dsp:spPr>
        <a:xfrm>
          <a:off x="2668" y="796141"/>
          <a:ext cx="2602182" cy="10408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lvl="0" algn="ctr" defTabSz="2133600" rtl="0">
            <a:lnSpc>
              <a:spcPct val="90000"/>
            </a:lnSpc>
            <a:spcBef>
              <a:spcPct val="0"/>
            </a:spcBef>
            <a:spcAft>
              <a:spcPct val="35000"/>
            </a:spcAft>
          </a:pPr>
          <a:r>
            <a:rPr lang="tr-TR" sz="4800" kern="1200" dirty="0" smtClean="0"/>
            <a:t>Tanım-1</a:t>
          </a:r>
          <a:endParaRPr lang="tr-TR" sz="4800" kern="1200" dirty="0"/>
        </a:p>
      </dsp:txBody>
      <dsp:txXfrm>
        <a:off x="2668" y="796141"/>
        <a:ext cx="2602182" cy="1040872"/>
      </dsp:txXfrm>
    </dsp:sp>
    <dsp:sp modelId="{179FAF48-C3CF-4FA5-86AA-3B2EE47D7FD2}">
      <dsp:nvSpPr>
        <dsp:cNvPr id="0" name=""/>
        <dsp:cNvSpPr/>
      </dsp:nvSpPr>
      <dsp:spPr>
        <a:xfrm>
          <a:off x="2668" y="1837014"/>
          <a:ext cx="2602182" cy="3386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rtl="0">
            <a:lnSpc>
              <a:spcPct val="90000"/>
            </a:lnSpc>
            <a:spcBef>
              <a:spcPct val="0"/>
            </a:spcBef>
            <a:spcAft>
              <a:spcPct val="15000"/>
            </a:spcAft>
            <a:buChar char="••"/>
          </a:pPr>
          <a:r>
            <a:rPr lang="tr-TR" sz="1800" kern="1200" dirty="0" smtClean="0"/>
            <a:t>Yönsüz </a:t>
          </a:r>
          <a:r>
            <a:rPr lang="tr-TR" sz="1800" i="1" kern="1200" dirty="0" smtClean="0"/>
            <a:t>G</a:t>
          </a:r>
          <a:r>
            <a:rPr lang="tr-TR" sz="1800" kern="1200" dirty="0" smtClean="0"/>
            <a:t> çizgesinin </a:t>
          </a:r>
          <a:r>
            <a:rPr lang="tr-TR" sz="1800" i="1" kern="1200" dirty="0" smtClean="0"/>
            <a:t>u</a:t>
          </a:r>
          <a:r>
            <a:rPr lang="tr-TR" sz="1800" kern="1200" dirty="0" smtClean="0"/>
            <a:t> ve v köşeleri, eğer </a:t>
          </a:r>
          <a:r>
            <a:rPr lang="tr-TR" sz="1800" i="1" kern="1200" dirty="0" smtClean="0"/>
            <a:t>u </a:t>
          </a:r>
          <a:r>
            <a:rPr lang="tr-TR" sz="1800" kern="1200" dirty="0" smtClean="0"/>
            <a:t> ve v G’nin </a:t>
          </a:r>
          <a:r>
            <a:rPr lang="tr-TR" sz="1800" i="1" kern="1200" dirty="0" smtClean="0"/>
            <a:t>e kenarının</a:t>
          </a:r>
          <a:r>
            <a:rPr lang="tr-TR" sz="1800" kern="1200" dirty="0" smtClean="0"/>
            <a:t> bitiş noktalarıysa, bu köşe­ler </a:t>
          </a:r>
          <a:r>
            <a:rPr lang="tr-TR" sz="1800" b="1" i="1" kern="1200" dirty="0" smtClean="0"/>
            <a:t>komşu (veya bitişik)</a:t>
          </a:r>
          <a:r>
            <a:rPr lang="tr-TR" sz="1800" b="1" kern="1200" dirty="0" smtClean="0"/>
            <a:t> </a:t>
          </a:r>
          <a:r>
            <a:rPr lang="tr-TR" sz="1800" kern="1200" dirty="0" smtClean="0"/>
            <a:t>olarak adlandırılır.</a:t>
          </a:r>
          <a:endParaRPr lang="tr-TR" sz="1800" kern="1200" dirty="0"/>
        </a:p>
        <a:p>
          <a:pPr marL="171450" lvl="1" indent="-171450" algn="just" defTabSz="800100" rtl="0">
            <a:lnSpc>
              <a:spcPct val="90000"/>
            </a:lnSpc>
            <a:spcBef>
              <a:spcPct val="0"/>
            </a:spcBef>
            <a:spcAft>
              <a:spcPct val="15000"/>
            </a:spcAft>
            <a:buChar char="••"/>
          </a:pPr>
          <a:r>
            <a:rPr lang="tr-TR" sz="1800" kern="1200" dirty="0" smtClean="0"/>
            <a:t> Bu şekilde tanımlanan </a:t>
          </a:r>
          <a:r>
            <a:rPr lang="tr-TR" sz="1800" i="1" kern="1200" dirty="0" smtClean="0"/>
            <a:t>e</a:t>
          </a:r>
          <a:r>
            <a:rPr lang="tr-TR" sz="1800" kern="1200" dirty="0" smtClean="0"/>
            <a:t> kenarı ise </a:t>
          </a:r>
          <a:r>
            <a:rPr lang="tr-TR" sz="1800" i="1" kern="1200" dirty="0" smtClean="0"/>
            <a:t>u</a:t>
          </a:r>
          <a:r>
            <a:rPr lang="tr-TR" sz="1800" kern="1200" dirty="0" smtClean="0"/>
            <a:t> ve v köşeleri ile </a:t>
          </a:r>
          <a:r>
            <a:rPr lang="tr-TR" sz="1800" b="1" i="1" kern="1200" dirty="0" smtClean="0"/>
            <a:t>bağlı</a:t>
          </a:r>
          <a:r>
            <a:rPr lang="tr-TR" sz="1800" b="1" kern="1200" dirty="0" smtClean="0"/>
            <a:t> </a:t>
          </a:r>
          <a:r>
            <a:rPr lang="tr-TR" sz="1800" kern="1200" dirty="0" smtClean="0"/>
            <a:t>olarak adlandırılır ve </a:t>
          </a:r>
          <a:r>
            <a:rPr lang="tr-TR" sz="1800" i="1" kern="1200" dirty="0" smtClean="0"/>
            <a:t>e</a:t>
          </a:r>
          <a:r>
            <a:rPr lang="tr-TR" sz="1800" kern="1200" dirty="0" smtClean="0"/>
            <a:t> kenarı </a:t>
          </a:r>
          <a:r>
            <a:rPr lang="tr-TR" sz="1800" i="1" kern="1200" dirty="0" smtClean="0"/>
            <a:t>u</a:t>
          </a:r>
          <a:r>
            <a:rPr lang="tr-TR" sz="1800" kern="1200" dirty="0" smtClean="0"/>
            <a:t> ve v’ye </a:t>
          </a:r>
          <a:r>
            <a:rPr lang="tr-TR" sz="1800" i="1" kern="1200" dirty="0" smtClean="0"/>
            <a:t>bağlıdır</a:t>
          </a:r>
          <a:r>
            <a:rPr lang="tr-TR" sz="1800" kern="1200" dirty="0" smtClean="0"/>
            <a:t> denilir.</a:t>
          </a:r>
          <a:endParaRPr lang="tr-TR" sz="1800" kern="1200" dirty="0"/>
        </a:p>
      </dsp:txBody>
      <dsp:txXfrm>
        <a:off x="2668" y="1837014"/>
        <a:ext cx="2602182" cy="3386643"/>
      </dsp:txXfrm>
    </dsp:sp>
    <dsp:sp modelId="{89DE1FBB-DDB7-4EB3-95DA-2C707D1442DD}">
      <dsp:nvSpPr>
        <dsp:cNvPr id="0" name=""/>
        <dsp:cNvSpPr/>
      </dsp:nvSpPr>
      <dsp:spPr>
        <a:xfrm>
          <a:off x="2969156" y="796141"/>
          <a:ext cx="2602182" cy="10408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lvl="0" algn="ctr" defTabSz="2133600" rtl="0">
            <a:lnSpc>
              <a:spcPct val="90000"/>
            </a:lnSpc>
            <a:spcBef>
              <a:spcPct val="0"/>
            </a:spcBef>
            <a:spcAft>
              <a:spcPct val="35000"/>
            </a:spcAft>
          </a:pPr>
          <a:r>
            <a:rPr lang="tr-TR" sz="4800" kern="1200" dirty="0" smtClean="0"/>
            <a:t>Tanım-2</a:t>
          </a:r>
          <a:endParaRPr lang="tr-TR" sz="4800" kern="1200" dirty="0"/>
        </a:p>
      </dsp:txBody>
      <dsp:txXfrm>
        <a:off x="2969156" y="796141"/>
        <a:ext cx="2602182" cy="1040872"/>
      </dsp:txXfrm>
    </dsp:sp>
    <dsp:sp modelId="{57C738BD-825E-4A23-9EAA-BB7093CBD3CE}">
      <dsp:nvSpPr>
        <dsp:cNvPr id="0" name=""/>
        <dsp:cNvSpPr/>
      </dsp:nvSpPr>
      <dsp:spPr>
        <a:xfrm>
          <a:off x="2969156" y="1837014"/>
          <a:ext cx="2602182" cy="3386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rtl="0">
            <a:lnSpc>
              <a:spcPct val="90000"/>
            </a:lnSpc>
            <a:spcBef>
              <a:spcPct val="0"/>
            </a:spcBef>
            <a:spcAft>
              <a:spcPct val="15000"/>
            </a:spcAft>
            <a:buChar char="••"/>
          </a:pPr>
          <a:r>
            <a:rPr lang="tr-TR" sz="1800" i="1" kern="1200" dirty="0" smtClean="0">
              <a:latin typeface="+mn-lt"/>
            </a:rPr>
            <a:t>G = (V</a:t>
          </a:r>
          <a:r>
            <a:rPr lang="tr-TR" sz="1800" kern="1200" dirty="0">
              <a:latin typeface="+mn-lt"/>
            </a:rPr>
            <a:t>, </a:t>
          </a:r>
          <a:r>
            <a:rPr lang="tr-TR" sz="1800" i="1" kern="1200" dirty="0">
              <a:latin typeface="+mn-lt"/>
            </a:rPr>
            <a:t>E)</a:t>
          </a:r>
          <a:r>
            <a:rPr lang="tr-TR" sz="1800" kern="1200" dirty="0">
              <a:latin typeface="+mn-lt"/>
            </a:rPr>
            <a:t> çizgesinin v köşesine komşu olan bütün köşelerin kümesine </a:t>
          </a:r>
          <a:r>
            <a:rPr lang="tr-TR" sz="1800" b="1" kern="1200" dirty="0">
              <a:latin typeface="+mn-lt"/>
            </a:rPr>
            <a:t>v’nin </a:t>
          </a:r>
          <a:r>
            <a:rPr lang="tr-TR" sz="1800" b="1" i="1" kern="1200" dirty="0">
              <a:latin typeface="+mn-lt"/>
            </a:rPr>
            <a:t>komşuluğu</a:t>
          </a:r>
          <a:r>
            <a:rPr lang="tr-TR" sz="1800" i="1" kern="1200" dirty="0">
              <a:latin typeface="+mn-lt"/>
            </a:rPr>
            <a:t> </a:t>
          </a:r>
          <a:r>
            <a:rPr lang="tr-TR" sz="1800" kern="1200" dirty="0">
              <a:latin typeface="+mn-lt"/>
            </a:rPr>
            <a:t>denir ve </a:t>
          </a:r>
          <a:r>
            <a:rPr lang="tr-TR" sz="1800" i="1" kern="1200" dirty="0">
              <a:latin typeface="+mn-lt"/>
            </a:rPr>
            <a:t>N(v)</a:t>
          </a:r>
          <a:r>
            <a:rPr lang="tr-TR" sz="1800" kern="1200" dirty="0">
              <a:latin typeface="+mn-lt"/>
            </a:rPr>
            <a:t> ile gösterilir</a:t>
          </a:r>
          <a:r>
            <a:rPr lang="tr-TR" sz="1800" kern="1200" dirty="0" smtClean="0">
              <a:latin typeface="+mn-lt"/>
            </a:rPr>
            <a:t>.</a:t>
          </a:r>
          <a:endParaRPr lang="tr-TR" sz="1800" kern="1200" dirty="0">
            <a:latin typeface="+mn-lt"/>
          </a:endParaRPr>
        </a:p>
        <a:p>
          <a:pPr marL="171450" lvl="1" indent="-171450" algn="just" defTabSz="800100" rtl="0">
            <a:lnSpc>
              <a:spcPct val="90000"/>
            </a:lnSpc>
            <a:spcBef>
              <a:spcPct val="0"/>
            </a:spcBef>
            <a:spcAft>
              <a:spcPct val="15000"/>
            </a:spcAft>
            <a:buChar char="••"/>
          </a:pPr>
          <a:r>
            <a:rPr lang="tr-TR" sz="1800" kern="1200" dirty="0" smtClean="0">
              <a:latin typeface="+mn-lt"/>
            </a:rPr>
            <a:t> </a:t>
          </a:r>
          <a:r>
            <a:rPr lang="tr-TR" sz="1800" kern="1200" dirty="0">
              <a:latin typeface="+mn-lt"/>
            </a:rPr>
            <a:t>Eğer </a:t>
          </a:r>
          <a:r>
            <a:rPr lang="tr-TR" sz="1800" i="1" kern="1200" dirty="0">
              <a:latin typeface="+mn-lt"/>
            </a:rPr>
            <a:t>A, V’nin</a:t>
          </a:r>
          <a:r>
            <a:rPr lang="tr-TR" sz="1800" kern="1200" dirty="0">
              <a:latin typeface="+mn-lt"/>
            </a:rPr>
            <a:t> alt kümesi ise, G’nin A’nın en azından bir köşesine komşu olan </a:t>
          </a:r>
          <a:r>
            <a:rPr lang="tr-TR" sz="1800" kern="1200" dirty="0" smtClean="0">
              <a:latin typeface="+mn-lt"/>
            </a:rPr>
            <a:t>bütün köşelerinin </a:t>
          </a:r>
          <a:r>
            <a:rPr lang="tr-TR" sz="1800" kern="1200" dirty="0">
              <a:latin typeface="+mn-lt"/>
            </a:rPr>
            <a:t>kümesi </a:t>
          </a:r>
          <a:r>
            <a:rPr lang="tr-TR" sz="1800" i="1" kern="1200" dirty="0">
              <a:latin typeface="+mn-lt"/>
            </a:rPr>
            <a:t>N(A)</a:t>
          </a:r>
          <a:r>
            <a:rPr lang="tr-TR" sz="1800" kern="1200" dirty="0">
              <a:latin typeface="+mn-lt"/>
            </a:rPr>
            <a:t> ile </a:t>
          </a:r>
          <a:r>
            <a:rPr lang="tr-TR" sz="1800" kern="1200" dirty="0" err="1" smtClean="0">
              <a:latin typeface="+mn-lt"/>
            </a:rPr>
            <a:t>gösterilir.Bu</a:t>
          </a:r>
          <a:r>
            <a:rPr lang="tr-TR" sz="1800" kern="1200" dirty="0" smtClean="0">
              <a:latin typeface="+mn-lt"/>
            </a:rPr>
            <a:t> </a:t>
          </a:r>
          <a:r>
            <a:rPr lang="tr-TR" sz="1800" kern="1200" dirty="0">
              <a:latin typeface="+mn-lt"/>
            </a:rPr>
            <a:t>durumda, </a:t>
          </a:r>
          <a:r>
            <a:rPr lang="tr-TR" sz="1800" i="1" kern="1200" dirty="0">
              <a:latin typeface="+mn-lt"/>
            </a:rPr>
            <a:t>N(A)</a:t>
          </a:r>
          <a:r>
            <a:rPr lang="tr-TR" sz="1800" kern="1200" dirty="0">
              <a:latin typeface="+mn-lt"/>
            </a:rPr>
            <a:t> = </a:t>
          </a:r>
          <a14:m xmlns:a14="http://schemas.microsoft.com/office/drawing/2010/main">
            <m:oMath xmlns:m="http://schemas.openxmlformats.org/officeDocument/2006/math">
              <m:r>
                <a:rPr lang="tr-TR" sz="1800" i="1" kern="1200">
                  <a:latin typeface="Cambria Math" panose="02040503050406030204" pitchFamily="18" charset="0"/>
                </a:rPr>
                <m:t>∪</m:t>
              </m:r>
              <m:r>
                <a:rPr lang="tr-TR" sz="1800" i="1" kern="1200">
                  <a:latin typeface="Cambria Math" panose="02040503050406030204" pitchFamily="18" charset="0"/>
                </a:rPr>
                <m:t>𝑣</m:t>
              </m:r>
              <m:r>
                <a:rPr lang="tr-TR" sz="1800" i="1" kern="1200">
                  <a:latin typeface="Cambria Math" panose="02040503050406030204" pitchFamily="18" charset="0"/>
                </a:rPr>
                <m:t>∈</m:t>
              </m:r>
            </m:oMath>
          </a14:m>
          <a:r>
            <a:rPr lang="tr-TR" sz="1800" i="1" kern="1200" dirty="0">
              <a:latin typeface="+mn-lt"/>
            </a:rPr>
            <a:t>A N(v).</a:t>
          </a:r>
          <a:endParaRPr lang="tr-TR" sz="1800" kern="1200" dirty="0">
            <a:latin typeface="+mn-lt"/>
          </a:endParaRPr>
        </a:p>
      </dsp:txBody>
      <dsp:txXfrm>
        <a:off x="2969156" y="1837014"/>
        <a:ext cx="2602182" cy="3386643"/>
      </dsp:txXfrm>
    </dsp:sp>
    <dsp:sp modelId="{1DAAC36D-88C2-4EC6-8F01-EBC16928EAB2}">
      <dsp:nvSpPr>
        <dsp:cNvPr id="0" name=""/>
        <dsp:cNvSpPr/>
      </dsp:nvSpPr>
      <dsp:spPr>
        <a:xfrm>
          <a:off x="5935644" y="796141"/>
          <a:ext cx="2602182" cy="10408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lvl="0" algn="ctr" defTabSz="2133600" rtl="0">
            <a:lnSpc>
              <a:spcPct val="90000"/>
            </a:lnSpc>
            <a:spcBef>
              <a:spcPct val="0"/>
            </a:spcBef>
            <a:spcAft>
              <a:spcPct val="35000"/>
            </a:spcAft>
          </a:pPr>
          <a:r>
            <a:rPr lang="tr-TR" sz="4800" kern="1200" dirty="0" smtClean="0"/>
            <a:t>Tanım-3</a:t>
          </a:r>
          <a:endParaRPr lang="tr-TR" sz="4800" kern="1200" dirty="0"/>
        </a:p>
      </dsp:txBody>
      <dsp:txXfrm>
        <a:off x="5935644" y="796141"/>
        <a:ext cx="2602182" cy="1040872"/>
      </dsp:txXfrm>
    </dsp:sp>
    <dsp:sp modelId="{72A49A31-D629-4608-A857-609E92D980CC}">
      <dsp:nvSpPr>
        <dsp:cNvPr id="0" name=""/>
        <dsp:cNvSpPr/>
      </dsp:nvSpPr>
      <dsp:spPr>
        <a:xfrm>
          <a:off x="5935644" y="1837014"/>
          <a:ext cx="2602182" cy="3386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rtl="0">
            <a:lnSpc>
              <a:spcPct val="90000"/>
            </a:lnSpc>
            <a:spcBef>
              <a:spcPct val="0"/>
            </a:spcBef>
            <a:spcAft>
              <a:spcPct val="15000"/>
            </a:spcAft>
            <a:buChar char="••"/>
          </a:pPr>
          <a:r>
            <a:rPr lang="tr-TR" sz="1800" i="1" kern="1200" dirty="0" smtClean="0"/>
            <a:t>Yönsüz bir çizgedeki köşe derecesi o</a:t>
          </a:r>
          <a:r>
            <a:rPr lang="tr-TR" sz="1800" kern="1200" dirty="0" smtClean="0"/>
            <a:t> köşeye bağlı olan kenarların sayısıdır, ancak köşedeki bir döngü o köşenin derecesine iki birim katkıda bulunmaktadır, v </a:t>
          </a:r>
          <a:r>
            <a:rPr lang="tr-TR" sz="1800" b="1" kern="1200" dirty="0" smtClean="0"/>
            <a:t>köşesinin derecesi </a:t>
          </a:r>
          <a:r>
            <a:rPr lang="tr-TR" sz="1800" b="1" kern="1200" dirty="0" err="1" smtClean="0"/>
            <a:t>deg</a:t>
          </a:r>
          <a:r>
            <a:rPr lang="tr-TR" sz="1800" b="1" kern="1200" dirty="0" smtClean="0"/>
            <a:t>(v)</a:t>
          </a:r>
          <a:r>
            <a:rPr lang="tr-TR" sz="1800" kern="1200" dirty="0" smtClean="0"/>
            <a:t> şeklinde gösterilir</a:t>
          </a:r>
          <a:endParaRPr lang="tr-TR" sz="1800" kern="1200" dirty="0"/>
        </a:p>
      </dsp:txBody>
      <dsp:txXfrm>
        <a:off x="5935644" y="1837014"/>
        <a:ext cx="2602182" cy="3386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79586-4B45-470D-B08F-3F02AB9E6F53}">
      <dsp:nvSpPr>
        <dsp:cNvPr id="0" name=""/>
        <dsp:cNvSpPr/>
      </dsp:nvSpPr>
      <dsp:spPr>
        <a:xfrm>
          <a:off x="1765787" y="0"/>
          <a:ext cx="6888779" cy="602166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228600" lvl="1" indent="-228600" algn="just" defTabSz="889000" rtl="0">
            <a:lnSpc>
              <a:spcPct val="90000"/>
            </a:lnSpc>
            <a:spcBef>
              <a:spcPct val="0"/>
            </a:spcBef>
            <a:spcAft>
              <a:spcPct val="15000"/>
            </a:spcAft>
            <a:buChar char="••"/>
          </a:pPr>
          <a:r>
            <a:rPr lang="tr-TR" sz="2000" i="1" kern="1200" dirty="0" smtClean="0"/>
            <a:t>G = (V,E)</a:t>
          </a:r>
          <a:r>
            <a:rPr lang="tr-TR" sz="2000" kern="1200" dirty="0" smtClean="0"/>
            <a:t> çizgesi </a:t>
          </a:r>
          <a:r>
            <a:rPr lang="tr-TR" sz="2000" i="1" kern="1200" dirty="0" smtClean="0"/>
            <a:t>m</a:t>
          </a:r>
          <a:r>
            <a:rPr lang="tr-TR" sz="2000" kern="1200" dirty="0" smtClean="0"/>
            <a:t> kenarlı yönsüz bir çizge olsun. Bu durumda	</a:t>
          </a:r>
          <a:r>
            <a:rPr lang="en-US" sz="2000" kern="1200" dirty="0" smtClean="0"/>
            <a:t>2m=</a:t>
          </a:r>
          <a14:m xmlns:a14="http://schemas.microsoft.com/office/drawing/2010/main">
            <m:oMath xmlns:m="http://schemas.openxmlformats.org/officeDocument/2006/math">
              <m:nary>
                <m:naryPr>
                  <m:chr m:val="∑"/>
                  <m:limLoc m:val="undOvr"/>
                  <m:supHide m:val="on"/>
                  <m:ctrlPr>
                    <a:rPr lang="tr-TR" sz="2000" i="1" kern="1200">
                      <a:latin typeface="Cambria Math" panose="02040503050406030204" pitchFamily="18" charset="0"/>
                    </a:rPr>
                  </m:ctrlPr>
                </m:naryPr>
                <m:sub>
                  <m:r>
                    <m:rPr>
                      <m:sty m:val="p"/>
                    </m:rPr>
                    <a:rPr lang="en-US" sz="2000" kern="1200">
                      <a:latin typeface="Cambria Math" panose="02040503050406030204" pitchFamily="18" charset="0"/>
                    </a:rPr>
                    <m:t>v</m:t>
                  </m:r>
                  <m:r>
                    <a:rPr lang="en-US" sz="2000" kern="1200">
                      <a:latin typeface="Cambria Math" panose="02040503050406030204" pitchFamily="18" charset="0"/>
                    </a:rPr>
                    <m:t>∈</m:t>
                  </m:r>
                  <m:r>
                    <m:rPr>
                      <m:sty m:val="p"/>
                    </m:rPr>
                    <a:rPr lang="en-US" sz="2000" kern="1200">
                      <a:latin typeface="Cambria Math" panose="02040503050406030204" pitchFamily="18" charset="0"/>
                    </a:rPr>
                    <m:t>V</m:t>
                  </m:r>
                </m:sub>
                <m:sup/>
                <m:e>
                  <m:r>
                    <m:rPr>
                      <m:sty m:val="p"/>
                    </m:rPr>
                    <a:rPr lang="tr-TR" sz="2000" kern="1200">
                      <a:latin typeface="Cambria Math" panose="02040503050406030204" pitchFamily="18" charset="0"/>
                    </a:rPr>
                    <m:t>deg</m:t>
                  </m:r>
                  <m:r>
                    <a:rPr lang="tr-TR" sz="2000" kern="1200">
                      <a:latin typeface="Cambria Math" panose="02040503050406030204" pitchFamily="18" charset="0"/>
                    </a:rPr>
                    <m:t>(</m:t>
                  </m:r>
                  <m:r>
                    <a:rPr lang="tr-TR" sz="2000" i="1" kern="1200">
                      <a:latin typeface="Cambria Math" panose="02040503050406030204" pitchFamily="18" charset="0"/>
                    </a:rPr>
                    <m:t>𝑣</m:t>
                  </m:r>
                  <m:r>
                    <a:rPr lang="tr-TR" sz="2000" kern="1200">
                      <a:latin typeface="Cambria Math" panose="02040503050406030204" pitchFamily="18" charset="0"/>
                    </a:rPr>
                    <m:t>)</m:t>
                  </m:r>
                  <m:r>
                    <a:rPr lang="tr-TR" sz="2000" i="1" kern="1200">
                      <a:latin typeface="Cambria Math" panose="02040503050406030204" pitchFamily="18" charset="0"/>
                    </a:rPr>
                    <m:t> </m:t>
                  </m:r>
                </m:e>
              </m:nary>
            </m:oMath>
          </a14:m>
          <a:r>
            <a:rPr lang="en-US" sz="2000" kern="1200" dirty="0" err="1"/>
            <a:t>olur</a:t>
          </a:r>
          <a:r>
            <a:rPr lang="en-US" sz="2000" kern="1200" dirty="0"/>
            <a:t>.</a:t>
          </a:r>
          <a:endParaRPr lang="tr-TR" sz="2000" kern="1200" dirty="0"/>
        </a:p>
        <a:p>
          <a:pPr marL="228600" lvl="1" indent="-228600" algn="just" defTabSz="889000" rtl="0">
            <a:lnSpc>
              <a:spcPct val="90000"/>
            </a:lnSpc>
            <a:spcBef>
              <a:spcPct val="0"/>
            </a:spcBef>
            <a:spcAft>
              <a:spcPct val="15000"/>
            </a:spcAft>
            <a:buChar char="••"/>
          </a:pPr>
          <a:r>
            <a:rPr lang="tr-TR" sz="2000" kern="1200" dirty="0" smtClean="0"/>
            <a:t>(Bunun katlı kenar ve döngü olduğu durumda da geçerli olduğuna dikkat ediniz.)</a:t>
          </a:r>
          <a:endParaRPr lang="tr-TR" sz="2000" kern="1200" dirty="0"/>
        </a:p>
      </dsp:txBody>
      <dsp:txXfrm>
        <a:off x="3487982" y="903249"/>
        <a:ext cx="3358280" cy="4215162"/>
      </dsp:txXfrm>
    </dsp:sp>
    <dsp:sp modelId="{8F6A7642-BEB3-461D-92A5-E1591EAB8213}">
      <dsp:nvSpPr>
        <dsp:cNvPr id="0" name=""/>
        <dsp:cNvSpPr/>
      </dsp:nvSpPr>
      <dsp:spPr>
        <a:xfrm>
          <a:off x="43593" y="1288635"/>
          <a:ext cx="3444389" cy="34443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tr-TR" sz="3200" b="0" kern="1200" dirty="0" smtClean="0"/>
            <a:t>TEOREM-1 </a:t>
          </a:r>
        </a:p>
        <a:p>
          <a:pPr lvl="0" algn="ctr" defTabSz="1422400" rtl="0">
            <a:lnSpc>
              <a:spcPct val="90000"/>
            </a:lnSpc>
            <a:spcBef>
              <a:spcPct val="0"/>
            </a:spcBef>
            <a:spcAft>
              <a:spcPct val="35000"/>
            </a:spcAft>
          </a:pPr>
          <a:r>
            <a:rPr lang="tr-TR" sz="3200" b="0" kern="1200" dirty="0" smtClean="0"/>
            <a:t>EL SIKIŞMA TEOREMİ </a:t>
          </a:r>
          <a:endParaRPr lang="tr-TR" sz="3200" b="0" kern="1200" dirty="0"/>
        </a:p>
      </dsp:txBody>
      <dsp:txXfrm>
        <a:off x="548012" y="1793054"/>
        <a:ext cx="2435551" cy="24355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13721-496B-4EB1-BB1D-C65611B03E9F}">
      <dsp:nvSpPr>
        <dsp:cNvPr id="0" name=""/>
        <dsp:cNvSpPr/>
      </dsp:nvSpPr>
      <dsp:spPr>
        <a:xfrm>
          <a:off x="2170268" y="0"/>
          <a:ext cx="5599944" cy="489505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80" tIns="20320" rIns="40640" bIns="20320" numCol="1" spcCol="1270" anchor="ctr" anchorCtr="0">
          <a:noAutofit/>
        </a:bodyPr>
        <a:lstStyle/>
        <a:p>
          <a:pPr lvl="0" algn="ctr" defTabSz="1422400">
            <a:lnSpc>
              <a:spcPct val="90000"/>
            </a:lnSpc>
            <a:spcBef>
              <a:spcPct val="0"/>
            </a:spcBef>
            <a:spcAft>
              <a:spcPct val="35000"/>
            </a:spcAft>
          </a:pPr>
          <a:r>
            <a:rPr lang="tr-TR" sz="3200" kern="1200" dirty="0" smtClean="0"/>
            <a:t>Yönsüz bir çizgede derecesi tek olan köşelerin sayısı çifttir.</a:t>
          </a:r>
          <a:endParaRPr lang="tr-TR" sz="3200" kern="1200" dirty="0"/>
        </a:p>
      </dsp:txBody>
      <dsp:txXfrm>
        <a:off x="3570254" y="734258"/>
        <a:ext cx="2729973" cy="3426540"/>
      </dsp:txXfrm>
    </dsp:sp>
    <dsp:sp modelId="{17C8D577-6870-4719-8438-3EDAAC1B41EB}">
      <dsp:nvSpPr>
        <dsp:cNvPr id="0" name=""/>
        <dsp:cNvSpPr/>
      </dsp:nvSpPr>
      <dsp:spPr>
        <a:xfrm>
          <a:off x="770282" y="1047541"/>
          <a:ext cx="2799972" cy="27999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tr-TR" sz="3200" kern="1200" dirty="0" smtClean="0"/>
            <a:t>TEOREM-2</a:t>
          </a:r>
          <a:endParaRPr lang="tr-TR" sz="3200" kern="1200" dirty="0"/>
        </a:p>
      </dsp:txBody>
      <dsp:txXfrm>
        <a:off x="1180328" y="1457587"/>
        <a:ext cx="1979880" cy="1979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D2A10-A20B-4FFC-BD36-268D854137DC}">
      <dsp:nvSpPr>
        <dsp:cNvPr id="0" name=""/>
        <dsp:cNvSpPr/>
      </dsp:nvSpPr>
      <dsp:spPr>
        <a:xfrm>
          <a:off x="3108960" y="694"/>
          <a:ext cx="4663440" cy="27075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90000"/>
            </a:lnSpc>
            <a:spcBef>
              <a:spcPct val="0"/>
            </a:spcBef>
            <a:spcAft>
              <a:spcPct val="15000"/>
            </a:spcAft>
            <a:buChar char="••"/>
          </a:pPr>
          <a:r>
            <a:rPr lang="tr-TR" sz="1700" kern="1200" dirty="0" smtClean="0"/>
            <a:t>Yönlü kenarlı </a:t>
          </a:r>
          <a:r>
            <a:rPr lang="tr-TR" sz="1700" i="1" kern="1200" dirty="0" smtClean="0"/>
            <a:t>G</a:t>
          </a:r>
          <a:r>
            <a:rPr lang="tr-TR" sz="1700" b="1" kern="1200" dirty="0" smtClean="0"/>
            <a:t> </a:t>
          </a:r>
          <a:r>
            <a:rPr lang="tr-TR" sz="1700" kern="1200" dirty="0" smtClean="0"/>
            <a:t>çizgesinin bir kenarı (u, v) ise, </a:t>
          </a:r>
          <a:r>
            <a:rPr lang="tr-TR" sz="1700" i="1" kern="1200" dirty="0" smtClean="0"/>
            <a:t>u</a:t>
          </a:r>
          <a:r>
            <a:rPr lang="tr-TR" sz="1700" kern="1200" dirty="0" smtClean="0"/>
            <a:t>, v’nin </a:t>
          </a:r>
          <a:r>
            <a:rPr lang="tr-TR" sz="1700" i="1" kern="1200" dirty="0" smtClean="0"/>
            <a:t>komşusudur</a:t>
          </a:r>
          <a:r>
            <a:rPr lang="tr-TR" sz="1700" b="1" kern="1200" dirty="0" smtClean="0"/>
            <a:t> </a:t>
          </a:r>
          <a:r>
            <a:rPr lang="tr-TR" sz="1700" kern="1200" dirty="0" smtClean="0"/>
            <a:t>ve v’nin </a:t>
          </a:r>
          <a:r>
            <a:rPr lang="tr-TR" sz="1700" i="1" kern="1200" dirty="0" smtClean="0"/>
            <a:t>komşusu</a:t>
          </a:r>
          <a:r>
            <a:rPr lang="tr-TR" sz="1700" b="1" kern="1200" dirty="0" smtClean="0"/>
            <a:t> </a:t>
          </a:r>
          <a:r>
            <a:rPr lang="tr-TR" sz="1700" kern="1200" dirty="0" smtClean="0"/>
            <a:t>u’dur denilir, </a:t>
          </a:r>
          <a:r>
            <a:rPr lang="tr-TR" sz="1700" i="1" kern="1200" dirty="0" smtClean="0"/>
            <a:t>u</a:t>
          </a:r>
          <a:r>
            <a:rPr lang="tr-TR" sz="1700" b="1" kern="1200" dirty="0" smtClean="0"/>
            <a:t> </a:t>
          </a:r>
          <a:r>
            <a:rPr lang="tr-TR" sz="1700" kern="1200" dirty="0" smtClean="0"/>
            <a:t>köşesi (u, v)’</a:t>
          </a:r>
          <a:r>
            <a:rPr lang="tr-TR" sz="1700" kern="1200" dirty="0" err="1" smtClean="0"/>
            <a:t>nin</a:t>
          </a:r>
          <a:r>
            <a:rPr lang="tr-TR" sz="1700" kern="1200" dirty="0" smtClean="0"/>
            <a:t> </a:t>
          </a:r>
          <a:r>
            <a:rPr lang="tr-TR" sz="1700" b="1" i="1" kern="1200" dirty="0" smtClean="0"/>
            <a:t>başlangıç köşesi</a:t>
          </a:r>
          <a:r>
            <a:rPr lang="tr-TR" sz="1700" b="1" kern="1200" dirty="0" smtClean="0"/>
            <a:t> </a:t>
          </a:r>
          <a:r>
            <a:rPr lang="tr-TR" sz="1700" kern="1200" dirty="0" smtClean="0"/>
            <a:t>ve v köşesi (u, v)’ </a:t>
          </a:r>
          <a:r>
            <a:rPr lang="tr-TR" sz="1700" kern="1200" dirty="0" err="1" smtClean="0"/>
            <a:t>nin</a:t>
          </a:r>
          <a:r>
            <a:rPr lang="tr-TR" sz="1700" kern="1200" dirty="0" smtClean="0"/>
            <a:t> </a:t>
          </a:r>
          <a:r>
            <a:rPr lang="tr-TR" sz="1700" b="1" i="1" kern="1200" dirty="0" smtClean="0"/>
            <a:t>bitiş köşesi</a:t>
          </a:r>
          <a:r>
            <a:rPr lang="tr-TR" sz="1700" b="1" kern="1200" dirty="0" smtClean="0"/>
            <a:t> </a:t>
          </a:r>
          <a:r>
            <a:rPr lang="tr-TR" sz="1700" kern="1200" dirty="0" smtClean="0"/>
            <a:t>olarak adlandırı­lır. Bir döngüde başlangıç ve bitiş köşeleri aynıdır. </a:t>
          </a:r>
          <a:endParaRPr lang="tr-TR" sz="1700" kern="1200" dirty="0"/>
        </a:p>
      </dsp:txBody>
      <dsp:txXfrm>
        <a:off x="3108960" y="339132"/>
        <a:ext cx="3648127" cy="2030626"/>
      </dsp:txXfrm>
    </dsp:sp>
    <dsp:sp modelId="{15F6C2CC-8DEC-4D90-ABFD-733F374AB13C}">
      <dsp:nvSpPr>
        <dsp:cNvPr id="0" name=""/>
        <dsp:cNvSpPr/>
      </dsp:nvSpPr>
      <dsp:spPr>
        <a:xfrm>
          <a:off x="0" y="36419"/>
          <a:ext cx="3108960" cy="26278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tr-TR" sz="3200" kern="1200" dirty="0" smtClean="0"/>
            <a:t>Tanım-4</a:t>
          </a:r>
          <a:endParaRPr lang="tr-TR" sz="3200" kern="1200" dirty="0"/>
        </a:p>
      </dsp:txBody>
      <dsp:txXfrm>
        <a:off x="128282" y="164701"/>
        <a:ext cx="2852396" cy="2371310"/>
      </dsp:txXfrm>
    </dsp:sp>
    <dsp:sp modelId="{E1384B3D-438C-4B4A-8EB4-EEC1EF3DDB39}">
      <dsp:nvSpPr>
        <dsp:cNvPr id="0" name=""/>
        <dsp:cNvSpPr/>
      </dsp:nvSpPr>
      <dsp:spPr>
        <a:xfrm>
          <a:off x="3108960" y="2978947"/>
          <a:ext cx="4663440" cy="27075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90000"/>
            </a:lnSpc>
            <a:spcBef>
              <a:spcPct val="0"/>
            </a:spcBef>
            <a:spcAft>
              <a:spcPct val="15000"/>
            </a:spcAft>
            <a:buChar char="••"/>
          </a:pPr>
          <a:r>
            <a:rPr lang="tr-TR" sz="1700" kern="1200" dirty="0" smtClean="0"/>
            <a:t>Yönlü kenarlı çizgelerde </a:t>
          </a:r>
          <a:r>
            <a:rPr lang="tr-TR" sz="1700" b="1" kern="1200" dirty="0" smtClean="0"/>
            <a:t>v </a:t>
          </a:r>
          <a:r>
            <a:rPr lang="tr-TR" sz="1700" b="1" i="1" kern="1200" dirty="0" smtClean="0"/>
            <a:t>köşesinin iç derecesi</a:t>
          </a:r>
          <a:r>
            <a:rPr lang="tr-TR" sz="1700" i="1" kern="1200" dirty="0" smtClean="0"/>
            <a:t>,</a:t>
          </a:r>
          <a:r>
            <a:rPr lang="tr-TR" sz="1700" b="1" kern="1200" dirty="0" smtClean="0"/>
            <a:t> </a:t>
          </a:r>
          <a:r>
            <a:rPr lang="tr-TR" sz="1700" kern="1200" dirty="0" smtClean="0"/>
            <a:t>v’yi bitiş köşesi olarak alan kenarların sa­yısıdır ve </a:t>
          </a:r>
          <a:r>
            <a:rPr lang="tr-TR" sz="1700" kern="1200" dirty="0" err="1" smtClean="0"/>
            <a:t>deg</a:t>
          </a:r>
          <a:r>
            <a:rPr lang="tr-TR" sz="1700" kern="1200" baseline="30000" dirty="0" smtClean="0"/>
            <a:t>-</a:t>
          </a:r>
          <a:r>
            <a:rPr lang="tr-TR" sz="1700" kern="1200" dirty="0" smtClean="0"/>
            <a:t>(v) ile gösterilir</a:t>
          </a:r>
          <a:r>
            <a:rPr lang="tr-TR" sz="1700" b="1" kern="1200" dirty="0" smtClean="0"/>
            <a:t>, v </a:t>
          </a:r>
          <a:r>
            <a:rPr lang="tr-TR" sz="1700" b="1" i="1" kern="1200" dirty="0" smtClean="0"/>
            <a:t>köşesinin dış derecesi</a:t>
          </a:r>
          <a:r>
            <a:rPr lang="tr-TR" sz="1700" b="1" kern="1200" dirty="0" smtClean="0"/>
            <a:t> </a:t>
          </a:r>
          <a:r>
            <a:rPr lang="tr-TR" sz="1700" kern="1200" dirty="0" smtClean="0"/>
            <a:t>ise v’yi başlangıç köşesi olarak alan kenarların sayısıdır ve </a:t>
          </a:r>
          <a:r>
            <a:rPr lang="tr-TR" sz="1700" kern="1200" dirty="0" err="1" smtClean="0"/>
            <a:t>deg</a:t>
          </a:r>
          <a:r>
            <a:rPr lang="tr-TR" sz="1700" kern="1200" baseline="30000" dirty="0" smtClean="0"/>
            <a:t>+</a:t>
          </a:r>
          <a:r>
            <a:rPr lang="tr-TR" sz="1700" kern="1200" dirty="0" smtClean="0"/>
            <a:t> (v), ile gösterilir. (Köşedeki bir döngünün hem iç hem de dış dereceye 1 eklediğini not edelim.)</a:t>
          </a:r>
          <a:endParaRPr lang="tr-TR" sz="1700" kern="1200" dirty="0"/>
        </a:p>
      </dsp:txBody>
      <dsp:txXfrm>
        <a:off x="3108960" y="3317385"/>
        <a:ext cx="3648127" cy="2030626"/>
      </dsp:txXfrm>
    </dsp:sp>
    <dsp:sp modelId="{2EB9A99A-97FD-4C87-9673-4BB5C4C1958D}">
      <dsp:nvSpPr>
        <dsp:cNvPr id="0" name=""/>
        <dsp:cNvSpPr/>
      </dsp:nvSpPr>
      <dsp:spPr>
        <a:xfrm>
          <a:off x="0" y="2978947"/>
          <a:ext cx="3108960" cy="27075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tr-TR" sz="3200" kern="1200" dirty="0" smtClean="0"/>
            <a:t>Tanım-5</a:t>
          </a:r>
          <a:endParaRPr lang="tr-TR" sz="3200" kern="1200" dirty="0"/>
        </a:p>
      </dsp:txBody>
      <dsp:txXfrm>
        <a:off x="132169" y="3111116"/>
        <a:ext cx="2844622" cy="24431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6A191-861C-497D-B1AE-F540970662AB}">
      <dsp:nvSpPr>
        <dsp:cNvPr id="0" name=""/>
        <dsp:cNvSpPr/>
      </dsp:nvSpPr>
      <dsp:spPr>
        <a:xfrm>
          <a:off x="1624419" y="39682"/>
          <a:ext cx="6497676" cy="567978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228600" lvl="1" indent="-228600" algn="just" defTabSz="889000" rtl="0">
            <a:lnSpc>
              <a:spcPct val="90000"/>
            </a:lnSpc>
            <a:spcBef>
              <a:spcPct val="0"/>
            </a:spcBef>
            <a:spcAft>
              <a:spcPct val="15000"/>
            </a:spcAft>
            <a:buChar char="••"/>
          </a:pPr>
          <a:r>
            <a:rPr lang="tr-TR" sz="2000" kern="1200" dirty="0" smtClean="0"/>
            <a:t>Her bir kenar birer başlangıç ve bitiş köşelerine sahip olduğu için, yönlü kenarlı bir çizgedeki bütün köşelerin giren-derecelerinin toplamı ve çıkan-derecelerinin toplamı aynıdır. Bu iki toplam da çizgedeki kenarların sayısına eşittir. </a:t>
          </a:r>
          <a:endParaRPr lang="tr-TR" sz="2000" kern="1200" dirty="0"/>
        </a:p>
        <a:p>
          <a:pPr marL="228600" lvl="1" indent="-228600" algn="just" defTabSz="889000" rtl="0">
            <a:lnSpc>
              <a:spcPct val="90000"/>
            </a:lnSpc>
            <a:spcBef>
              <a:spcPct val="0"/>
            </a:spcBef>
            <a:spcAft>
              <a:spcPct val="15000"/>
            </a:spcAft>
            <a:buChar char="••"/>
          </a:pPr>
          <a:r>
            <a:rPr lang="en-US" sz="2000" kern="1200" dirty="0" smtClean="0"/>
            <a:t>G=(</a:t>
          </a:r>
          <a:r>
            <a:rPr lang="en-US" sz="2000" i="1" kern="1200" dirty="0" smtClean="0"/>
            <a:t>V</a:t>
          </a:r>
          <a:r>
            <a:rPr lang="en-US" sz="2000" kern="1200" dirty="0" smtClean="0"/>
            <a:t>,E) </a:t>
          </a:r>
          <a:r>
            <a:rPr lang="en-US" sz="2000" kern="1200" dirty="0" err="1" smtClean="0"/>
            <a:t>yönlü</a:t>
          </a:r>
          <a:r>
            <a:rPr lang="en-US" sz="2000" kern="1200" dirty="0" smtClean="0"/>
            <a:t> </a:t>
          </a:r>
          <a:r>
            <a:rPr lang="en-US" sz="2000" kern="1200" dirty="0" err="1" smtClean="0"/>
            <a:t>kenarlı</a:t>
          </a:r>
          <a:r>
            <a:rPr lang="en-US" sz="2000" kern="1200" dirty="0" smtClean="0"/>
            <a:t> </a:t>
          </a:r>
          <a:r>
            <a:rPr lang="en-US" sz="2000" kern="1200" dirty="0" err="1" smtClean="0"/>
            <a:t>bir</a:t>
          </a:r>
          <a:r>
            <a:rPr lang="en-US" sz="2000" kern="1200" dirty="0" smtClean="0"/>
            <a:t> </a:t>
          </a:r>
          <a:r>
            <a:rPr lang="en-US" sz="2000" kern="1200" dirty="0" err="1" smtClean="0"/>
            <a:t>çizge</a:t>
          </a:r>
          <a:r>
            <a:rPr lang="en-US" sz="2000" kern="1200" dirty="0" smtClean="0"/>
            <a:t> </a:t>
          </a:r>
          <a:r>
            <a:rPr lang="en-US" sz="2000" kern="1200" dirty="0" err="1" smtClean="0"/>
            <a:t>olsun</a:t>
          </a:r>
          <a:r>
            <a:rPr lang="en-US" sz="2000" kern="1200" dirty="0" smtClean="0"/>
            <a:t>. Bu </a:t>
          </a:r>
          <a:r>
            <a:rPr lang="en-US" sz="2000" kern="1200" dirty="0" err="1" smtClean="0"/>
            <a:t>durumda</a:t>
          </a:r>
          <a:r>
            <a:rPr lang="en-US" sz="2000" kern="1200" dirty="0" smtClean="0"/>
            <a:t>,</a:t>
          </a:r>
          <a:endParaRPr lang="tr-TR" sz="2000" kern="1200" dirty="0"/>
        </a:p>
        <a:p>
          <a:pPr marL="114300" lvl="1" indent="-114300" algn="just" defTabSz="622300" rtl="0">
            <a:lnSpc>
              <a:spcPct val="90000"/>
            </a:lnSpc>
            <a:spcBef>
              <a:spcPct val="0"/>
            </a:spcBef>
            <a:spcAft>
              <a:spcPct val="15000"/>
            </a:spcAft>
            <a:buChar char="••"/>
          </a:pPr>
          <a14:m xmlns:a14="http://schemas.microsoft.com/office/drawing/2010/main">
            <m:oMath xmlns:m="http://schemas.openxmlformats.org/officeDocument/2006/math">
              <m:nary>
                <m:naryPr>
                  <m:chr m:val="∑"/>
                  <m:limLoc m:val="undOvr"/>
                  <m:supHide m:val="on"/>
                  <m:ctrlPr>
                    <a:rPr lang="tr-TR" sz="1400" i="1" kern="1200" smtClean="0">
                      <a:latin typeface="Cambria Math" panose="02040503050406030204" pitchFamily="18" charset="0"/>
                    </a:rPr>
                  </m:ctrlPr>
                </m:naryPr>
                <m:sub>
                  <m:r>
                    <m:rPr>
                      <m:sty m:val="p"/>
                    </m:rPr>
                    <a:rPr lang="en-US" sz="1400" kern="1200">
                      <a:latin typeface="Cambria Math" panose="02040503050406030204" pitchFamily="18" charset="0"/>
                    </a:rPr>
                    <m:t>v</m:t>
                  </m:r>
                  <m:r>
                    <a:rPr lang="en-US" sz="1400" kern="1200">
                      <a:latin typeface="Cambria Math" panose="02040503050406030204" pitchFamily="18" charset="0"/>
                    </a:rPr>
                    <m:t>∈</m:t>
                  </m:r>
                  <m:r>
                    <m:rPr>
                      <m:sty m:val="p"/>
                    </m:rPr>
                    <a:rPr lang="en-US" sz="1400" kern="1200">
                      <a:latin typeface="Cambria Math" panose="02040503050406030204" pitchFamily="18" charset="0"/>
                    </a:rPr>
                    <m:t>V</m:t>
                  </m:r>
                </m:sub>
                <m:sup/>
                <m:e>
                  <m:r>
                    <m:rPr>
                      <m:sty m:val="p"/>
                    </m:rPr>
                    <a:rPr lang="tr-TR" sz="1400" kern="1200">
                      <a:latin typeface="Cambria Math" panose="02040503050406030204" pitchFamily="18" charset="0"/>
                    </a:rPr>
                    <m:t>deg</m:t>
                  </m:r>
                  <m:r>
                    <a:rPr lang="tr-TR" sz="1400" i="1" kern="1200">
                      <a:latin typeface="Cambria Math" panose="02040503050406030204" pitchFamily="18" charset="0"/>
                    </a:rPr>
                    <m:t>−</m:t>
                  </m:r>
                  <m:r>
                    <a:rPr lang="tr-TR" sz="1400" kern="1200">
                      <a:latin typeface="Cambria Math" panose="02040503050406030204" pitchFamily="18" charset="0"/>
                    </a:rPr>
                    <m:t>(</m:t>
                  </m:r>
                  <m:r>
                    <m:rPr>
                      <m:sty m:val="p"/>
                    </m:rPr>
                    <a:rPr lang="tr-TR" sz="1400" kern="1200">
                      <a:latin typeface="Cambria Math" panose="02040503050406030204" pitchFamily="18" charset="0"/>
                    </a:rPr>
                    <m:t>v</m:t>
                  </m:r>
                  <m:r>
                    <a:rPr lang="tr-TR" sz="1400" kern="1200">
                      <a:latin typeface="Cambria Math" panose="02040503050406030204" pitchFamily="18" charset="0"/>
                    </a:rPr>
                    <m:t>)</m:t>
                  </m:r>
                </m:e>
              </m:nary>
              <m:r>
                <a:rPr lang="en-US" sz="1400" i="1" kern="1200">
                  <a:latin typeface="Cambria Math" panose="02040503050406030204" pitchFamily="18" charset="0"/>
                </a:rPr>
                <m:t>=</m:t>
              </m:r>
              <m:nary>
                <m:naryPr>
                  <m:chr m:val="∑"/>
                  <m:limLoc m:val="undOvr"/>
                  <m:supHide m:val="on"/>
                  <m:ctrlPr>
                    <a:rPr lang="tr-TR" sz="1400" i="1" kern="1200">
                      <a:latin typeface="Cambria Math" panose="02040503050406030204" pitchFamily="18" charset="0"/>
                    </a:rPr>
                  </m:ctrlPr>
                </m:naryPr>
                <m:sub>
                  <m:r>
                    <m:rPr>
                      <m:sty m:val="p"/>
                    </m:rPr>
                    <a:rPr lang="en-US" sz="1400" kern="1200">
                      <a:latin typeface="Cambria Math" panose="02040503050406030204" pitchFamily="18" charset="0"/>
                    </a:rPr>
                    <m:t>v</m:t>
                  </m:r>
                  <m:r>
                    <a:rPr lang="en-US" sz="1400" kern="1200">
                      <a:latin typeface="Cambria Math" panose="02040503050406030204" pitchFamily="18" charset="0"/>
                    </a:rPr>
                    <m:t>∈</m:t>
                  </m:r>
                  <m:r>
                    <m:rPr>
                      <m:sty m:val="p"/>
                    </m:rPr>
                    <a:rPr lang="en-US" sz="1400" kern="1200">
                      <a:latin typeface="Cambria Math" panose="02040503050406030204" pitchFamily="18" charset="0"/>
                    </a:rPr>
                    <m:t>V</m:t>
                  </m:r>
                </m:sub>
                <m:sup/>
                <m:e>
                  <m:r>
                    <m:rPr>
                      <m:sty m:val="p"/>
                    </m:rPr>
                    <a:rPr lang="tr-TR" sz="1400" kern="1200">
                      <a:latin typeface="Cambria Math" panose="02040503050406030204" pitchFamily="18" charset="0"/>
                    </a:rPr>
                    <m:t>deg</m:t>
                  </m:r>
                  <m:r>
                    <a:rPr lang="tr-TR" sz="1400" kern="1200">
                      <a:latin typeface="Cambria Math" panose="02040503050406030204" pitchFamily="18" charset="0"/>
                    </a:rPr>
                    <m:t>+(</m:t>
                  </m:r>
                  <m:r>
                    <m:rPr>
                      <m:sty m:val="p"/>
                    </m:rPr>
                    <a:rPr lang="tr-TR" sz="1400" kern="1200">
                      <a:latin typeface="Cambria Math" panose="02040503050406030204" pitchFamily="18" charset="0"/>
                    </a:rPr>
                    <m:t>v</m:t>
                  </m:r>
                  <m:r>
                    <a:rPr lang="tr-TR" sz="1400" kern="1200">
                      <a:latin typeface="Cambria Math" panose="02040503050406030204" pitchFamily="18" charset="0"/>
                    </a:rPr>
                    <m:t>)</m:t>
                  </m:r>
                  <m:r>
                    <a:rPr lang="tr-TR" sz="1400" i="1" kern="1200">
                      <a:latin typeface="Cambria Math" panose="02040503050406030204" pitchFamily="18" charset="0"/>
                    </a:rPr>
                    <m:t> </m:t>
                  </m:r>
                </m:e>
              </m:nary>
              <m:r>
                <a:rPr lang="en-US" sz="1400" i="1" kern="1200">
                  <a:latin typeface="Cambria Math" panose="02040503050406030204" pitchFamily="18" charset="0"/>
                </a:rPr>
                <m:t>=</m:t>
              </m:r>
              <m:d>
                <m:dPr>
                  <m:begChr m:val="|"/>
                  <m:endChr m:val="|"/>
                  <m:ctrlPr>
                    <a:rPr lang="tr-TR" sz="1400" i="1" kern="1200">
                      <a:latin typeface="Cambria Math" panose="02040503050406030204" pitchFamily="18" charset="0"/>
                    </a:rPr>
                  </m:ctrlPr>
                </m:dPr>
                <m:e>
                  <m:r>
                    <a:rPr lang="en-US" sz="1400" i="1" kern="1200">
                      <a:latin typeface="Cambria Math" panose="02040503050406030204" pitchFamily="18" charset="0"/>
                    </a:rPr>
                    <m:t>𝐸</m:t>
                  </m:r>
                </m:e>
              </m:d>
            </m:oMath>
          </a14:m>
          <a:endParaRPr lang="tr-TR" sz="2000" kern="1200" dirty="0"/>
        </a:p>
      </dsp:txBody>
      <dsp:txXfrm>
        <a:off x="3248838" y="891650"/>
        <a:ext cx="3167617" cy="3975851"/>
      </dsp:txXfrm>
    </dsp:sp>
    <dsp:sp modelId="{42D8F70D-569D-43DE-81E6-B81F8DF288A4}">
      <dsp:nvSpPr>
        <dsp:cNvPr id="0" name=""/>
        <dsp:cNvSpPr/>
      </dsp:nvSpPr>
      <dsp:spPr>
        <a:xfrm>
          <a:off x="0" y="1255156"/>
          <a:ext cx="3248838" cy="3248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tr-TR" sz="3200" kern="1200" dirty="0" smtClean="0"/>
            <a:t>TEOREM-3</a:t>
          </a:r>
          <a:endParaRPr lang="tr-TR" sz="3200" kern="1200" dirty="0"/>
        </a:p>
      </dsp:txBody>
      <dsp:txXfrm>
        <a:off x="475781" y="1730937"/>
        <a:ext cx="2297276" cy="22972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EB7AB-6F40-4CBA-8D37-E437443B4698}">
      <dsp:nvSpPr>
        <dsp:cNvPr id="0" name=""/>
        <dsp:cNvSpPr/>
      </dsp:nvSpPr>
      <dsp:spPr>
        <a:xfrm>
          <a:off x="1816474" y="0"/>
          <a:ext cx="5519269" cy="482453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lvl="0" algn="just" defTabSz="711200" rtl="0">
            <a:lnSpc>
              <a:spcPct val="90000"/>
            </a:lnSpc>
            <a:spcBef>
              <a:spcPct val="0"/>
            </a:spcBef>
            <a:spcAft>
              <a:spcPct val="35000"/>
            </a:spcAft>
          </a:pPr>
          <a:r>
            <a:rPr lang="tr-TR" sz="1600" kern="1200" dirty="0" smtClean="0"/>
            <a:t>Basit bir G çizgesi, köşelerden oluşan bir </a:t>
          </a:r>
          <a:r>
            <a:rPr lang="tr-TR" sz="1600" i="1" kern="1200" dirty="0" smtClean="0"/>
            <a:t>V</a:t>
          </a:r>
          <a:r>
            <a:rPr lang="tr-TR" sz="1600" kern="1200" dirty="0" smtClean="0"/>
            <a:t>  kümesi iki ayrık </a:t>
          </a:r>
          <a:r>
            <a:rPr lang="tr-TR" sz="1600" i="1" kern="1200" dirty="0" smtClean="0"/>
            <a:t>V</a:t>
          </a:r>
          <a:r>
            <a:rPr lang="tr-TR" sz="1600" i="1" kern="1200" baseline="-25000" dirty="0" smtClean="0"/>
            <a:t>1</a:t>
          </a:r>
          <a:r>
            <a:rPr lang="tr-TR" sz="1600" kern="1200" dirty="0" smtClean="0"/>
            <a:t> ve </a:t>
          </a:r>
          <a:r>
            <a:rPr lang="tr-TR" sz="1600" i="1" kern="1200" dirty="0" smtClean="0"/>
            <a:t>V</a:t>
          </a:r>
          <a:r>
            <a:rPr lang="tr-TR" sz="1600" i="1" kern="1200" baseline="-25000" dirty="0" smtClean="0"/>
            <a:t>2</a:t>
          </a:r>
          <a:r>
            <a:rPr lang="tr-TR" sz="1600" kern="1200" dirty="0" smtClean="0"/>
            <a:t> kümelerine her kenar V</a:t>
          </a:r>
          <a:r>
            <a:rPr lang="tr-TR" sz="1600" kern="1200" baseline="-25000" dirty="0" smtClean="0"/>
            <a:t>1</a:t>
          </a:r>
          <a:r>
            <a:rPr lang="tr-TR" sz="1600" kern="1200" dirty="0" smtClean="0"/>
            <a:t>’deki bir köşeyi V</a:t>
          </a:r>
          <a:r>
            <a:rPr lang="tr-TR" sz="1600" kern="1200" baseline="-25000" dirty="0" smtClean="0"/>
            <a:t>2</a:t>
          </a:r>
          <a:r>
            <a:rPr lang="tr-TR" sz="1600" kern="1200" dirty="0" smtClean="0"/>
            <a:t>’deki bir köşeye bağlayacak şekilde bölünebiliyorsa, </a:t>
          </a:r>
          <a:r>
            <a:rPr lang="tr-TR" sz="1600" b="1" i="1" kern="1200" dirty="0" smtClean="0"/>
            <a:t>iki kümeli </a:t>
          </a:r>
          <a:r>
            <a:rPr lang="tr-TR" sz="1600" kern="1200" dirty="0" smtClean="0"/>
            <a:t>olarak adlandırılır. (Bu bölünmede G’nin hiçbir kenarı ikisi de </a:t>
          </a:r>
          <a:r>
            <a:rPr lang="tr-TR" sz="1600" i="1" kern="1200" dirty="0" smtClean="0"/>
            <a:t>V</a:t>
          </a:r>
          <a:r>
            <a:rPr lang="tr-TR" sz="1600" i="1" kern="1200" baseline="-25000" dirty="0" smtClean="0"/>
            <a:t>1</a:t>
          </a:r>
          <a:r>
            <a:rPr lang="tr-TR" sz="1600" kern="1200" dirty="0" smtClean="0"/>
            <a:t> veya ikisi de </a:t>
          </a:r>
          <a:r>
            <a:rPr lang="tr-TR" sz="1600" i="1" kern="1200" dirty="0" smtClean="0"/>
            <a:t>V</a:t>
          </a:r>
          <a:r>
            <a:rPr lang="tr-TR" sz="1600" i="1" kern="1200" baseline="-25000" dirty="0" smtClean="0"/>
            <a:t>2</a:t>
          </a:r>
          <a:r>
            <a:rPr lang="tr-TR" sz="1600" kern="1200" dirty="0" smtClean="0"/>
            <a:t>’de bulunan köşe­leri bağlamayacak). Bu bağlantı sağlandığında, (</a:t>
          </a:r>
          <a:r>
            <a:rPr lang="tr-TR" sz="1600" i="1" kern="1200" dirty="0" smtClean="0"/>
            <a:t>V</a:t>
          </a:r>
          <a:r>
            <a:rPr lang="tr-TR" sz="1600" i="1" kern="1200" baseline="-25000" dirty="0" smtClean="0"/>
            <a:t>1</a:t>
          </a:r>
          <a:r>
            <a:rPr lang="tr-TR" sz="1600" kern="1200" dirty="0" smtClean="0"/>
            <a:t>, </a:t>
          </a:r>
          <a:r>
            <a:rPr lang="tr-TR" sz="1600" i="1" kern="1200" dirty="0" smtClean="0"/>
            <a:t>V</a:t>
          </a:r>
          <a:r>
            <a:rPr lang="tr-TR" sz="1600" i="1" kern="1200" baseline="-25000" dirty="0" smtClean="0"/>
            <a:t>2</a:t>
          </a:r>
          <a:r>
            <a:rPr lang="tr-TR" sz="1600" i="1" kern="1200" dirty="0" smtClean="0"/>
            <a:t>)</a:t>
          </a:r>
          <a:r>
            <a:rPr lang="tr-TR" sz="1600" kern="1200" dirty="0" smtClean="0"/>
            <a:t> çiftine G’nin köşe kümesi V’nin </a:t>
          </a:r>
          <a:r>
            <a:rPr lang="tr-TR" sz="1600" b="1" i="1" kern="1200" dirty="0" smtClean="0"/>
            <a:t>iki kümeye ayrılışı</a:t>
          </a:r>
          <a:r>
            <a:rPr lang="tr-TR" sz="1600" kern="1200" dirty="0" smtClean="0"/>
            <a:t> deriz.</a:t>
          </a:r>
          <a:endParaRPr lang="tr-TR" sz="1600" kern="1200" dirty="0"/>
        </a:p>
      </dsp:txBody>
      <dsp:txXfrm>
        <a:off x="3196291" y="723680"/>
        <a:ext cx="2690643" cy="3377176"/>
      </dsp:txXfrm>
    </dsp:sp>
    <dsp:sp modelId="{BD26E861-F4F3-41FC-A376-15B9FD7358A9}">
      <dsp:nvSpPr>
        <dsp:cNvPr id="0" name=""/>
        <dsp:cNvSpPr/>
      </dsp:nvSpPr>
      <dsp:spPr>
        <a:xfrm>
          <a:off x="436656" y="1032450"/>
          <a:ext cx="2759634" cy="27596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rtl="0">
            <a:lnSpc>
              <a:spcPct val="90000"/>
            </a:lnSpc>
            <a:spcBef>
              <a:spcPct val="0"/>
            </a:spcBef>
            <a:spcAft>
              <a:spcPct val="35000"/>
            </a:spcAft>
          </a:pPr>
          <a:r>
            <a:rPr lang="tr-TR" sz="4800" kern="1200" dirty="0" smtClean="0"/>
            <a:t>Tanım-6</a:t>
          </a:r>
          <a:endParaRPr lang="tr-TR" sz="4800" kern="1200" dirty="0"/>
        </a:p>
      </dsp:txBody>
      <dsp:txXfrm>
        <a:off x="840795" y="1436589"/>
        <a:ext cx="1951356" cy="19513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3645F-6D73-4F51-96E7-F137FC5A1649}">
      <dsp:nvSpPr>
        <dsp:cNvPr id="0" name=""/>
        <dsp:cNvSpPr/>
      </dsp:nvSpPr>
      <dsp:spPr>
        <a:xfrm>
          <a:off x="3108960" y="711"/>
          <a:ext cx="4663440" cy="27760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90000"/>
            </a:lnSpc>
            <a:spcBef>
              <a:spcPct val="0"/>
            </a:spcBef>
            <a:spcAft>
              <a:spcPct val="15000"/>
            </a:spcAft>
            <a:buChar char="••"/>
          </a:pPr>
          <a:r>
            <a:rPr lang="en-US" sz="1700" kern="1200" dirty="0" err="1" smtClean="0"/>
            <a:t>Bir</a:t>
          </a:r>
          <a:r>
            <a:rPr lang="en-US" sz="1700" kern="1200" dirty="0" smtClean="0"/>
            <a:t> G = (V, E) </a:t>
          </a:r>
          <a:r>
            <a:rPr lang="tr-TR" sz="1700" b="0" i="1" u="none" kern="1200" dirty="0" smtClean="0"/>
            <a:t>çizgesinin </a:t>
          </a:r>
          <a:r>
            <a:rPr lang="tr-TR" sz="1700" b="0" i="1" u="none" kern="1200" dirty="0" err="1" smtClean="0"/>
            <a:t>altçizgesi</a:t>
          </a:r>
          <a:r>
            <a:rPr lang="tr-TR" sz="1700" b="0" i="1" u="none" kern="1200" dirty="0" smtClean="0"/>
            <a:t> W</a:t>
          </a:r>
          <a:r>
            <a:rPr lang="tr-TR" sz="1700" kern="1200" dirty="0" smtClean="0"/>
            <a:t> </a:t>
          </a:r>
          <a:r>
            <a:rPr lang="en-US" sz="1700" kern="1200" dirty="0" smtClean="0"/>
            <a:t>⊆ </a:t>
          </a:r>
          <a:r>
            <a:rPr lang="tr-TR" sz="1700" b="0" i="1" u="none" kern="1200" dirty="0" smtClean="0"/>
            <a:t>V</a:t>
          </a:r>
          <a:r>
            <a:rPr lang="en-US" sz="1700" kern="1200" dirty="0" smtClean="0"/>
            <a:t> </a:t>
          </a:r>
          <a:r>
            <a:rPr lang="en-US" sz="1700" kern="1200" dirty="0" err="1" smtClean="0"/>
            <a:t>ve</a:t>
          </a:r>
          <a:r>
            <a:rPr lang="en-US" sz="1700" kern="1200" dirty="0" smtClean="0"/>
            <a:t> </a:t>
          </a:r>
          <a:r>
            <a:rPr lang="tr-TR" sz="1700" b="0" i="1" u="none" kern="1200" dirty="0" smtClean="0"/>
            <a:t>F</a:t>
          </a:r>
          <a:r>
            <a:rPr lang="tr-TR" sz="1700" kern="1200" dirty="0" smtClean="0"/>
            <a:t> </a:t>
          </a:r>
          <a:r>
            <a:rPr lang="en-US" sz="1700" kern="1200" dirty="0" smtClean="0"/>
            <a:t>⊆ </a:t>
          </a:r>
          <a:r>
            <a:rPr lang="tr-TR" sz="1700" b="0" i="1" u="none" kern="1200" dirty="0" smtClean="0"/>
            <a:t>E</a:t>
          </a:r>
          <a:r>
            <a:rPr lang="en-US" sz="1700" kern="1200" dirty="0" smtClean="0"/>
            <a:t> </a:t>
          </a:r>
          <a:r>
            <a:rPr lang="en-US" sz="1700" kern="1200" dirty="0" err="1" smtClean="0"/>
            <a:t>sağlanacak</a:t>
          </a:r>
          <a:r>
            <a:rPr lang="en-US" sz="1700" kern="1200" dirty="0" smtClean="0"/>
            <a:t> </a:t>
          </a:r>
          <a:r>
            <a:rPr lang="en-US" sz="1700" kern="1200" dirty="0" err="1" smtClean="0"/>
            <a:t>şekilde</a:t>
          </a:r>
          <a:r>
            <a:rPr lang="en-US" sz="1700" kern="1200" dirty="0" smtClean="0"/>
            <a:t> </a:t>
          </a:r>
          <a:r>
            <a:rPr lang="tr-TR" sz="1700" b="0" i="1" u="none" kern="1200" dirty="0" smtClean="0"/>
            <a:t>H = (W,</a:t>
          </a:r>
          <a:r>
            <a:rPr lang="en-US" sz="1700" kern="1200" dirty="0" smtClean="0"/>
            <a:t> F)’dir. </a:t>
          </a:r>
          <a:r>
            <a:rPr lang="en-US" sz="1700" kern="1200" dirty="0" err="1" smtClean="0"/>
            <a:t>G’nin</a:t>
          </a:r>
          <a:r>
            <a:rPr lang="en-US" sz="1700" kern="1200" dirty="0" smtClean="0"/>
            <a:t> </a:t>
          </a:r>
          <a:r>
            <a:rPr lang="tr-TR" sz="1700" b="0" i="1" u="none" kern="1200" dirty="0" smtClean="0"/>
            <a:t>H</a:t>
          </a:r>
          <a:r>
            <a:rPr lang="en-US" sz="1700" kern="1200" dirty="0" smtClean="0"/>
            <a:t> </a:t>
          </a:r>
          <a:r>
            <a:rPr lang="en-US" sz="1700" kern="1200" dirty="0" err="1" smtClean="0"/>
            <a:t>altçizgesi</a:t>
          </a:r>
          <a:r>
            <a:rPr lang="en-US" sz="1700" kern="1200" dirty="0" smtClean="0"/>
            <a:t>  </a:t>
          </a:r>
          <a:r>
            <a:rPr lang="tr-TR" sz="1700" b="0" i="1" u="none" kern="1200" dirty="0" smtClean="0"/>
            <a:t>H ≠ G</a:t>
          </a:r>
          <a:r>
            <a:rPr lang="en-US" sz="1700" kern="1200" dirty="0" smtClean="0"/>
            <a:t> </a:t>
          </a:r>
          <a:r>
            <a:rPr lang="en-US" sz="1700" kern="1200" dirty="0" err="1" smtClean="0"/>
            <a:t>ise</a:t>
          </a:r>
          <a:r>
            <a:rPr lang="en-US" sz="1700" kern="1200" dirty="0" smtClean="0"/>
            <a:t> </a:t>
          </a:r>
          <a:r>
            <a:rPr lang="tr-TR" sz="1700" b="1" i="1" u="none" kern="1200" dirty="0" smtClean="0"/>
            <a:t>öz </a:t>
          </a:r>
          <a:r>
            <a:rPr lang="tr-TR" sz="1700" b="1" i="1" u="none" kern="1200" dirty="0" err="1" smtClean="0"/>
            <a:t>altçizge</a:t>
          </a:r>
          <a:r>
            <a:rPr lang="en-US" sz="1700" b="1" i="1" kern="1200" dirty="0" smtClean="0"/>
            <a:t> </a:t>
          </a:r>
          <a:r>
            <a:rPr lang="en-US" sz="1700" kern="1200" dirty="0" err="1" smtClean="0"/>
            <a:t>olarak</a:t>
          </a:r>
          <a:r>
            <a:rPr lang="en-US" sz="1700" kern="1200" dirty="0" smtClean="0"/>
            <a:t> </a:t>
          </a:r>
          <a:r>
            <a:rPr lang="en-US" sz="1700" kern="1200" dirty="0" err="1" smtClean="0"/>
            <a:t>adlandırılır</a:t>
          </a:r>
          <a:r>
            <a:rPr lang="en-US" sz="1700" kern="1200" dirty="0" smtClean="0"/>
            <a:t>.</a:t>
          </a:r>
          <a:endParaRPr lang="tr-TR" sz="1700" kern="1200" dirty="0"/>
        </a:p>
        <a:p>
          <a:pPr marL="171450" lvl="1" indent="-171450" algn="just" defTabSz="755650">
            <a:lnSpc>
              <a:spcPct val="90000"/>
            </a:lnSpc>
            <a:spcBef>
              <a:spcPct val="0"/>
            </a:spcBef>
            <a:spcAft>
              <a:spcPct val="15000"/>
            </a:spcAft>
            <a:buChar char="••"/>
          </a:pPr>
          <a:r>
            <a:rPr lang="en-US" sz="1700" kern="1200" dirty="0" err="1" smtClean="0"/>
            <a:t>Bir</a:t>
          </a:r>
          <a:r>
            <a:rPr lang="en-US" sz="1700" kern="1200" dirty="0" smtClean="0"/>
            <a:t> </a:t>
          </a:r>
          <a:r>
            <a:rPr lang="en-US" sz="1700" kern="1200" dirty="0" err="1" smtClean="0"/>
            <a:t>çizgedeki</a:t>
          </a:r>
          <a:r>
            <a:rPr lang="en-US" sz="1700" kern="1200" dirty="0" smtClean="0"/>
            <a:t> </a:t>
          </a:r>
          <a:r>
            <a:rPr lang="en-US" sz="1700" kern="1200" dirty="0" err="1" smtClean="0"/>
            <a:t>köşelerin</a:t>
          </a:r>
          <a:r>
            <a:rPr lang="en-US" sz="1700" kern="1200" dirty="0" smtClean="0"/>
            <a:t> </a:t>
          </a:r>
          <a:r>
            <a:rPr lang="en-US" sz="1700" kern="1200" dirty="0" err="1" smtClean="0"/>
            <a:t>bir</a:t>
          </a:r>
          <a:r>
            <a:rPr lang="en-US" sz="1700" kern="1200" dirty="0" smtClean="0"/>
            <a:t> </a:t>
          </a:r>
          <a:r>
            <a:rPr lang="en-US" sz="1700" kern="1200" dirty="0" err="1" smtClean="0"/>
            <a:t>kümesi</a:t>
          </a:r>
          <a:r>
            <a:rPr lang="en-US" sz="1700" kern="1200" dirty="0" smtClean="0"/>
            <a:t> </a:t>
          </a:r>
          <a:r>
            <a:rPr lang="en-US" sz="1700" kern="1200" dirty="0" err="1" smtClean="0"/>
            <a:t>verildiğinde</a:t>
          </a:r>
          <a:r>
            <a:rPr lang="en-US" sz="1700" kern="1200" dirty="0" smtClean="0"/>
            <a:t>, </a:t>
          </a:r>
          <a:r>
            <a:rPr lang="en-US" sz="1700" kern="1200" dirty="0" err="1" smtClean="0"/>
            <a:t>bu</a:t>
          </a:r>
          <a:r>
            <a:rPr lang="en-US" sz="1700" kern="1200" dirty="0" smtClean="0"/>
            <a:t> </a:t>
          </a:r>
          <a:r>
            <a:rPr lang="en-US" sz="1700" kern="1200" dirty="0" err="1" smtClean="0"/>
            <a:t>köşeler</a:t>
          </a:r>
          <a:r>
            <a:rPr lang="en-US" sz="1700" kern="1200" dirty="0" smtClean="0"/>
            <a:t> </a:t>
          </a:r>
          <a:r>
            <a:rPr lang="en-US" sz="1700" kern="1200" dirty="0" err="1" smtClean="0"/>
            <a:t>ve</a:t>
          </a:r>
          <a:r>
            <a:rPr lang="en-US" sz="1700" kern="1200" dirty="0" smtClean="0"/>
            <a:t> </a:t>
          </a:r>
          <a:r>
            <a:rPr lang="en-US" sz="1700" kern="1200" dirty="0" err="1" smtClean="0"/>
            <a:t>onları</a:t>
          </a:r>
          <a:r>
            <a:rPr lang="en-US" sz="1700" kern="1200" dirty="0" smtClean="0"/>
            <a:t> </a:t>
          </a:r>
          <a:r>
            <a:rPr lang="en-US" sz="1700" kern="1200" dirty="0" err="1" smtClean="0"/>
            <a:t>birleştiren</a:t>
          </a:r>
          <a:r>
            <a:rPr lang="en-US" sz="1700" kern="1200" dirty="0" smtClean="0"/>
            <a:t> </a:t>
          </a:r>
          <a:r>
            <a:rPr lang="en-US" sz="1700" kern="1200" dirty="0" err="1" smtClean="0"/>
            <a:t>kenarlar</a:t>
          </a:r>
          <a:r>
            <a:rPr lang="en-US" sz="1700" kern="1200" dirty="0" smtClean="0"/>
            <a:t> </a:t>
          </a:r>
          <a:r>
            <a:rPr lang="en-US" sz="1700" kern="1200" dirty="0" err="1" smtClean="0"/>
            <a:t>ile</a:t>
          </a:r>
          <a:r>
            <a:rPr lang="en-US" sz="1700" kern="1200" dirty="0" smtClean="0"/>
            <a:t> </a:t>
          </a:r>
          <a:r>
            <a:rPr lang="en-US" sz="1700" kern="1200" dirty="0" err="1" smtClean="0"/>
            <a:t>bir</a:t>
          </a:r>
          <a:r>
            <a:rPr lang="en-US" sz="1700" kern="1200" dirty="0" smtClean="0"/>
            <a:t> </a:t>
          </a:r>
          <a:r>
            <a:rPr lang="en-US" sz="1700" kern="1200" dirty="0" err="1" smtClean="0"/>
            <a:t>altçizge</a:t>
          </a:r>
          <a:r>
            <a:rPr lang="en-US" sz="1700" kern="1200" dirty="0" smtClean="0"/>
            <a:t> </a:t>
          </a:r>
          <a:r>
            <a:rPr lang="en-US" sz="1700" kern="1200" dirty="0" err="1" smtClean="0"/>
            <a:t>oluşturulabilir</a:t>
          </a:r>
          <a:r>
            <a:rPr lang="en-US" sz="1700" kern="1200" dirty="0" smtClean="0"/>
            <a:t>.</a:t>
          </a:r>
          <a:endParaRPr lang="tr-TR" sz="1700" kern="1200" dirty="0"/>
        </a:p>
      </dsp:txBody>
      <dsp:txXfrm>
        <a:off x="3108960" y="347719"/>
        <a:ext cx="3622416" cy="2082048"/>
      </dsp:txXfrm>
    </dsp:sp>
    <dsp:sp modelId="{D51CAC75-5340-4995-A710-AC45B31DC186}">
      <dsp:nvSpPr>
        <dsp:cNvPr id="0" name=""/>
        <dsp:cNvSpPr/>
      </dsp:nvSpPr>
      <dsp:spPr>
        <a:xfrm>
          <a:off x="0" y="711"/>
          <a:ext cx="3108960" cy="2776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tr-TR" sz="3200" kern="1200" dirty="0" smtClean="0"/>
            <a:t>Tanım-7</a:t>
          </a:r>
          <a:endParaRPr lang="tr-TR" sz="3200" kern="1200" dirty="0"/>
        </a:p>
      </dsp:txBody>
      <dsp:txXfrm>
        <a:off x="135516" y="136227"/>
        <a:ext cx="2837928" cy="2505032"/>
      </dsp:txXfrm>
    </dsp:sp>
    <dsp:sp modelId="{655505BD-0692-45AB-8F3C-4B36FA5090C6}">
      <dsp:nvSpPr>
        <dsp:cNvPr id="0" name=""/>
        <dsp:cNvSpPr/>
      </dsp:nvSpPr>
      <dsp:spPr>
        <a:xfrm>
          <a:off x="3108960" y="3054383"/>
          <a:ext cx="4663440" cy="27760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90000"/>
            </a:lnSpc>
            <a:spcBef>
              <a:spcPct val="0"/>
            </a:spcBef>
            <a:spcAft>
              <a:spcPct val="15000"/>
            </a:spcAft>
            <a:buChar char="••"/>
          </a:pPr>
          <a:r>
            <a:rPr lang="tr-TR" sz="1700" kern="1200" dirty="0" smtClean="0"/>
            <a:t>G </a:t>
          </a:r>
          <a:r>
            <a:rPr lang="en-US" sz="1700" kern="1200" dirty="0" smtClean="0"/>
            <a:t>= </a:t>
          </a:r>
          <a:r>
            <a:rPr lang="tr-TR" sz="1700" b="0" i="1" u="none" kern="1200" dirty="0" smtClean="0"/>
            <a:t>(V, E)</a:t>
          </a:r>
          <a:r>
            <a:rPr lang="en-US" sz="1700" kern="1200" dirty="0" smtClean="0"/>
            <a:t> </a:t>
          </a:r>
          <a:r>
            <a:rPr lang="en-US" sz="1700" kern="1200" dirty="0" err="1" smtClean="0"/>
            <a:t>basit</a:t>
          </a:r>
          <a:r>
            <a:rPr lang="en-US" sz="1700" kern="1200" dirty="0" smtClean="0"/>
            <a:t> </a:t>
          </a:r>
          <a:r>
            <a:rPr lang="en-US" sz="1700" kern="1200" dirty="0" err="1" smtClean="0"/>
            <a:t>bir</a:t>
          </a:r>
          <a:r>
            <a:rPr lang="en-US" sz="1700" kern="1200" dirty="0" smtClean="0"/>
            <a:t> </a:t>
          </a:r>
          <a:r>
            <a:rPr lang="en-US" sz="1700" kern="1200" dirty="0" err="1" smtClean="0"/>
            <a:t>çizge</a:t>
          </a:r>
          <a:r>
            <a:rPr lang="en-US" sz="1700" kern="1200" dirty="0" smtClean="0"/>
            <a:t> </a:t>
          </a:r>
          <a:r>
            <a:rPr lang="en-US" sz="1700" kern="1200" dirty="0" err="1" smtClean="0"/>
            <a:t>olsun</a:t>
          </a:r>
          <a:r>
            <a:rPr lang="en-US" sz="1700" kern="1200" dirty="0" smtClean="0"/>
            <a:t>. </a:t>
          </a:r>
          <a:r>
            <a:rPr lang="en-US" sz="1700" kern="1200" dirty="0" err="1" smtClean="0"/>
            <a:t>Kenar</a:t>
          </a:r>
          <a:r>
            <a:rPr lang="en-US" sz="1700" kern="1200" dirty="0" smtClean="0"/>
            <a:t> </a:t>
          </a:r>
          <a:r>
            <a:rPr lang="en-US" sz="1700" kern="1200" dirty="0" err="1" smtClean="0"/>
            <a:t>kümesi</a:t>
          </a:r>
          <a:r>
            <a:rPr lang="en-US" sz="1700" kern="1200" dirty="0" smtClean="0"/>
            <a:t> </a:t>
          </a:r>
          <a:r>
            <a:rPr lang="tr-TR" sz="1700" b="0" i="1" u="none" kern="1200" dirty="0" smtClean="0"/>
            <a:t>F, E'</a:t>
          </a:r>
          <a:r>
            <a:rPr lang="en-US" sz="1700" kern="1200" dirty="0" err="1" smtClean="0"/>
            <a:t>nin</a:t>
          </a:r>
          <a:r>
            <a:rPr lang="en-US" sz="1700" kern="1200" dirty="0" smtClean="0"/>
            <a:t> </a:t>
          </a:r>
          <a:r>
            <a:rPr lang="en-US" sz="1700" kern="1200" dirty="0" err="1" smtClean="0"/>
            <a:t>içindeki</a:t>
          </a:r>
          <a:r>
            <a:rPr lang="en-US" sz="1700" kern="1200" dirty="0" smtClean="0"/>
            <a:t> </a:t>
          </a:r>
          <a:r>
            <a:rPr lang="en-US" sz="1700" kern="1200" dirty="0" err="1" smtClean="0"/>
            <a:t>bir</a:t>
          </a:r>
          <a:r>
            <a:rPr lang="en-US" sz="1700" kern="1200" dirty="0" smtClean="0"/>
            <a:t> </a:t>
          </a:r>
          <a:r>
            <a:rPr lang="en-US" sz="1700" kern="1200" dirty="0" err="1" smtClean="0"/>
            <a:t>kenarı</a:t>
          </a:r>
          <a:r>
            <a:rPr lang="en-US" sz="1700" kern="1200" dirty="0" smtClean="0"/>
            <a:t> </a:t>
          </a:r>
          <a:r>
            <a:rPr lang="en-US" sz="1700" kern="1200" dirty="0" err="1" smtClean="0"/>
            <a:t>ancak</a:t>
          </a:r>
          <a:r>
            <a:rPr lang="en-US" sz="1700" kern="1200" dirty="0" smtClean="0"/>
            <a:t> </a:t>
          </a:r>
          <a:r>
            <a:rPr lang="en-US" sz="1700" kern="1200" dirty="0" err="1" smtClean="0"/>
            <a:t>ve</a:t>
          </a:r>
          <a:r>
            <a:rPr lang="en-US" sz="1700" kern="1200" dirty="0" smtClean="0"/>
            <a:t> </a:t>
          </a:r>
          <a:r>
            <a:rPr lang="en-US" sz="1700" kern="1200" dirty="0" err="1" smtClean="0"/>
            <a:t>ancak</a:t>
          </a:r>
          <a:r>
            <a:rPr lang="en-US" sz="1700" kern="1200" dirty="0" smtClean="0"/>
            <a:t> </a:t>
          </a:r>
          <a:r>
            <a:rPr lang="en-US" sz="1700" kern="1200" dirty="0" err="1" smtClean="0"/>
            <a:t>bu</a:t>
          </a:r>
          <a:r>
            <a:rPr lang="en-US" sz="1700" kern="1200" dirty="0" smtClean="0"/>
            <a:t> </a:t>
          </a:r>
          <a:r>
            <a:rPr lang="en-US" sz="1700" kern="1200" dirty="0" err="1" smtClean="0"/>
            <a:t>kenarın</a:t>
          </a:r>
          <a:r>
            <a:rPr lang="en-US" sz="1700" kern="1200" dirty="0" smtClean="0"/>
            <a:t> </a:t>
          </a:r>
          <a:r>
            <a:rPr lang="en-US" sz="1700" kern="1200" dirty="0" err="1" smtClean="0"/>
            <a:t>iki</a:t>
          </a:r>
          <a:r>
            <a:rPr lang="en-US" sz="1700" kern="1200" dirty="0" smtClean="0"/>
            <a:t> </a:t>
          </a:r>
          <a:r>
            <a:rPr lang="en-US" sz="1700" kern="1200" dirty="0" err="1" smtClean="0"/>
            <a:t>bitiş</a:t>
          </a:r>
          <a:r>
            <a:rPr lang="en-US" sz="1700" kern="1200" dirty="0" smtClean="0"/>
            <a:t> </a:t>
          </a:r>
          <a:r>
            <a:rPr lang="en-US" sz="1700" kern="1200" dirty="0" err="1" smtClean="0"/>
            <a:t>noktası</a:t>
          </a:r>
          <a:r>
            <a:rPr lang="en-US" sz="1700" kern="1200" dirty="0" smtClean="0"/>
            <a:t> da </a:t>
          </a:r>
          <a:r>
            <a:rPr lang="en-US" sz="1700" kern="1200" dirty="0" err="1" smtClean="0"/>
            <a:t>W’nin</a:t>
          </a:r>
          <a:r>
            <a:rPr lang="en-US" sz="1700" kern="1200" dirty="0" smtClean="0"/>
            <a:t> </a:t>
          </a:r>
          <a:r>
            <a:rPr lang="en-US" sz="1700" kern="1200" dirty="0" err="1" smtClean="0"/>
            <a:t>içindeyse</a:t>
          </a:r>
          <a:r>
            <a:rPr lang="en-US" sz="1700" kern="1200" dirty="0" smtClean="0"/>
            <a:t>, </a:t>
          </a:r>
          <a:r>
            <a:rPr lang="en-US" sz="1700" kern="1200" dirty="0" err="1" smtClean="0"/>
            <a:t>tüm</a:t>
          </a:r>
          <a:r>
            <a:rPr lang="en-US" sz="1700" kern="1200" dirty="0" smtClean="0"/>
            <a:t> </a:t>
          </a:r>
          <a:r>
            <a:rPr lang="en-US" sz="1700" kern="1200" dirty="0" err="1" smtClean="0"/>
            <a:t>F’leri</a:t>
          </a:r>
          <a:r>
            <a:rPr lang="en-US" sz="1700" kern="1200" dirty="0" smtClean="0"/>
            <a:t> </a:t>
          </a:r>
          <a:r>
            <a:rPr lang="en-US" sz="1700" kern="1200" dirty="0" err="1" smtClean="0"/>
            <a:t>içerecek</a:t>
          </a:r>
          <a:r>
            <a:rPr lang="en-US" sz="1700" kern="1200" dirty="0" smtClean="0"/>
            <a:t> </a:t>
          </a:r>
          <a:r>
            <a:rPr lang="en-US" sz="1700" kern="1200" dirty="0" err="1" smtClean="0"/>
            <a:t>şekilde</a:t>
          </a:r>
          <a:r>
            <a:rPr lang="en-US" sz="1700" kern="1200" dirty="0" smtClean="0"/>
            <a:t>, </a:t>
          </a:r>
          <a:r>
            <a:rPr lang="tr-TR" sz="1700" b="0" i="1" u="none" kern="1200" dirty="0" smtClean="0"/>
            <a:t>V</a:t>
          </a:r>
          <a:r>
            <a:rPr lang="en-US" sz="1700" kern="1200" dirty="0" smtClean="0"/>
            <a:t> </a:t>
          </a:r>
          <a:r>
            <a:rPr lang="en-US" sz="1700" kern="1200" dirty="0" err="1" smtClean="0"/>
            <a:t>köşe</a:t>
          </a:r>
          <a:r>
            <a:rPr lang="en-US" sz="1700" kern="1200" dirty="0" smtClean="0"/>
            <a:t> </a:t>
          </a:r>
          <a:r>
            <a:rPr lang="en-US" sz="1700" kern="1200" dirty="0" err="1" smtClean="0"/>
            <a:t>setinin</a:t>
          </a:r>
          <a:r>
            <a:rPr lang="en-US" sz="1700" kern="1200" dirty="0" smtClean="0"/>
            <a:t> </a:t>
          </a:r>
          <a:r>
            <a:rPr lang="tr-TR" sz="1700" b="0" i="1" u="none" kern="1200" dirty="0" smtClean="0"/>
            <a:t>W</a:t>
          </a:r>
          <a:r>
            <a:rPr lang="en-US" sz="1700" kern="1200" dirty="0" smtClean="0"/>
            <a:t> alt </a:t>
          </a:r>
          <a:r>
            <a:rPr lang="en-US" sz="1700" kern="1200" dirty="0" err="1" smtClean="0"/>
            <a:t>kümesinden</a:t>
          </a:r>
          <a:r>
            <a:rPr lang="en-US" sz="1700" kern="1200" dirty="0" smtClean="0"/>
            <a:t> </a:t>
          </a:r>
          <a:r>
            <a:rPr lang="tr-TR" sz="1700" b="1" i="1" u="none" kern="1200" dirty="0" smtClean="0"/>
            <a:t>üretilen alt çizgesi</a:t>
          </a:r>
          <a:r>
            <a:rPr lang="tr-TR" sz="1700" b="1" i="0" u="none" kern="1200" dirty="0" smtClean="0"/>
            <a:t> </a:t>
          </a:r>
          <a:r>
            <a:rPr lang="tr-TR" sz="1700" b="0" i="1" u="none" kern="1200" dirty="0" smtClean="0"/>
            <a:t>(W,</a:t>
          </a:r>
          <a:r>
            <a:rPr lang="en-US" sz="1700" kern="1200" dirty="0" smtClean="0"/>
            <a:t> F)’dir.</a:t>
          </a:r>
          <a:endParaRPr lang="tr-TR" sz="1700" kern="1200" dirty="0"/>
        </a:p>
      </dsp:txBody>
      <dsp:txXfrm>
        <a:off x="3108960" y="3401391"/>
        <a:ext cx="3622416" cy="2082048"/>
      </dsp:txXfrm>
    </dsp:sp>
    <dsp:sp modelId="{8A517947-1909-4C32-86F1-2BDD0DBFAA6F}">
      <dsp:nvSpPr>
        <dsp:cNvPr id="0" name=""/>
        <dsp:cNvSpPr/>
      </dsp:nvSpPr>
      <dsp:spPr>
        <a:xfrm>
          <a:off x="0" y="3054383"/>
          <a:ext cx="3108960" cy="2776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tr-TR" sz="3200" kern="1200" dirty="0" smtClean="0"/>
            <a:t>Tanım-8</a:t>
          </a:r>
          <a:endParaRPr lang="tr-TR" sz="3200" kern="1200" dirty="0"/>
        </a:p>
      </dsp:txBody>
      <dsp:txXfrm>
        <a:off x="135516" y="3189899"/>
        <a:ext cx="2837928" cy="25050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ED6DC-69D1-45BC-95C5-AD9F8C67D5C4}" type="datetimeFigureOut">
              <a:rPr lang="tr-TR" smtClean="0"/>
              <a:t>3.10.2020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A9679-1730-438B-99AB-1E876B7AC98A}" type="slidenum">
              <a:rPr lang="tr-TR" smtClean="0"/>
              <a:t>‹#›</a:t>
            </a:fld>
            <a:endParaRPr lang="tr-TR"/>
          </a:p>
        </p:txBody>
      </p:sp>
    </p:spTree>
    <p:extLst>
      <p:ext uri="{BB962C8B-B14F-4D97-AF65-F5344CB8AC3E}">
        <p14:creationId xmlns:p14="http://schemas.microsoft.com/office/powerpoint/2010/main" val="400512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F7EA9679-1730-438B-99AB-1E876B7AC98A}" type="slidenum">
              <a:rPr lang="tr-TR" smtClean="0"/>
              <a:t>1</a:t>
            </a:fld>
            <a:endParaRPr lang="tr-TR"/>
          </a:p>
        </p:txBody>
      </p:sp>
    </p:spTree>
    <p:extLst>
      <p:ext uri="{BB962C8B-B14F-4D97-AF65-F5344CB8AC3E}">
        <p14:creationId xmlns:p14="http://schemas.microsoft.com/office/powerpoint/2010/main" val="189917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7EA9679-1730-438B-99AB-1E876B7AC98A}" type="slidenum">
              <a:rPr lang="tr-TR" smtClean="0"/>
              <a:t>33</a:t>
            </a:fld>
            <a:endParaRPr lang="tr-TR"/>
          </a:p>
        </p:txBody>
      </p:sp>
    </p:spTree>
    <p:extLst>
      <p:ext uri="{BB962C8B-B14F-4D97-AF65-F5344CB8AC3E}">
        <p14:creationId xmlns:p14="http://schemas.microsoft.com/office/powerpoint/2010/main" val="639161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11 Dikdörtgen"/>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Yuvarlatılmış Dikdörtgen"/>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Alt Başlık"/>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p:txBody>
          <a:bodyPr/>
          <a:lstStyle/>
          <a:p>
            <a:fld id="{DBB81961-2C4C-4ED0-9F10-9B0E99727A4C}" type="datetime1">
              <a:rPr lang="tr-TR" smtClean="0"/>
              <a:t>3.10.2020</a:t>
            </a:fld>
            <a:endParaRPr lang="tr-TR"/>
          </a:p>
        </p:txBody>
      </p:sp>
      <p:sp>
        <p:nvSpPr>
          <p:cNvPr id="17" name="16 Altbilgi Yer Tutucusu"/>
          <p:cNvSpPr>
            <a:spLocks noGrp="1"/>
          </p:cNvSpPr>
          <p:nvPr>
            <p:ph type="ftr" sz="quarter" idx="11"/>
          </p:nvPr>
        </p:nvSpPr>
        <p:spPr/>
        <p:txBody>
          <a:bodyPr/>
          <a:lstStyle/>
          <a:p>
            <a:r>
              <a:rPr lang="tr-TR" smtClean="0"/>
              <a:t>Çizgeler</a:t>
            </a:r>
            <a:endParaRPr lang="tr-TR"/>
          </a:p>
        </p:txBody>
      </p:sp>
      <p:sp>
        <p:nvSpPr>
          <p:cNvPr id="29" name="28 Slayt Numarası Yer Tutucusu"/>
          <p:cNvSpPr>
            <a:spLocks noGrp="1"/>
          </p:cNvSpPr>
          <p:nvPr>
            <p:ph type="sldNum" sz="quarter" idx="12"/>
          </p:nvPr>
        </p:nvSpPr>
        <p:spPr/>
        <p:txBody>
          <a:bodyPr lIns="0" tIns="0" rIns="0" bIns="0">
            <a:noAutofit/>
          </a:bodyPr>
          <a:lstStyle>
            <a:lvl1pPr>
              <a:defRPr sz="1400">
                <a:solidFill>
                  <a:srgbClr val="FFFFFF"/>
                </a:solidFill>
              </a:defRPr>
            </a:lvl1pPr>
          </a:lstStyle>
          <a:p>
            <a:fld id="{B1DEFA8C-F947-479F-BE07-76B6B3F80BF1}" type="slidenum">
              <a:rPr lang="tr-TR" smtClean="0"/>
              <a:pPr/>
              <a:t>‹#›</a:t>
            </a:fld>
            <a:endParaRPr lang="tr-TR"/>
          </a:p>
        </p:txBody>
      </p:sp>
      <p:sp>
        <p:nvSpPr>
          <p:cNvPr id="7" name="6 Dikdörtgen"/>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C66172C-D86D-44D1-BC0A-FA4CB7207549}" type="datetime1">
              <a:rPr lang="tr-TR" smtClean="0"/>
              <a:t>3.10.2020</a:t>
            </a:fld>
            <a:endParaRPr lang="tr-TR"/>
          </a:p>
        </p:txBody>
      </p:sp>
      <p:sp>
        <p:nvSpPr>
          <p:cNvPr id="5" name="4 Altbilgi Yer Tutucusu"/>
          <p:cNvSpPr>
            <a:spLocks noGrp="1"/>
          </p:cNvSpPr>
          <p:nvPr>
            <p:ph type="ftr" sz="quarter" idx="11"/>
          </p:nvPr>
        </p:nvSpPr>
        <p:spPr/>
        <p:txBody>
          <a:bodyPr/>
          <a:lstStyle/>
          <a:p>
            <a:r>
              <a:rPr lang="tr-TR" smtClean="0"/>
              <a:t>Çizgeler</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1689638-34FB-4225-9722-061D08E71EE8}" type="datetime1">
              <a:rPr lang="tr-TR" smtClean="0"/>
              <a:t>3.10.2020</a:t>
            </a:fld>
            <a:endParaRPr lang="tr-TR"/>
          </a:p>
        </p:txBody>
      </p:sp>
      <p:sp>
        <p:nvSpPr>
          <p:cNvPr id="5" name="4 Altbilgi Yer Tutucusu"/>
          <p:cNvSpPr>
            <a:spLocks noGrp="1"/>
          </p:cNvSpPr>
          <p:nvPr>
            <p:ph type="ftr" sz="quarter" idx="11"/>
          </p:nvPr>
        </p:nvSpPr>
        <p:spPr/>
        <p:txBody>
          <a:bodyPr/>
          <a:lstStyle/>
          <a:p>
            <a:r>
              <a:rPr lang="tr-TR" smtClean="0"/>
              <a:t>Çizgeler</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9218CF99-7679-47EA-A05E-AC63FD78ED1D}" type="datetime1">
              <a:rPr lang="tr-TR" smtClean="0"/>
              <a:t>3.10.2020</a:t>
            </a:fld>
            <a:endParaRPr lang="tr-TR"/>
          </a:p>
        </p:txBody>
      </p:sp>
      <p:sp>
        <p:nvSpPr>
          <p:cNvPr id="5" name="4 Altbilgi Yer Tutucusu"/>
          <p:cNvSpPr>
            <a:spLocks noGrp="1"/>
          </p:cNvSpPr>
          <p:nvPr>
            <p:ph type="ftr" sz="quarter" idx="11"/>
          </p:nvPr>
        </p:nvSpPr>
        <p:spPr/>
        <p:txBody>
          <a:bodyPr/>
          <a:lstStyle/>
          <a:p>
            <a:r>
              <a:rPr lang="tr-TR" smtClean="0"/>
              <a:t>Çizgeler</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8" name="7 İçerik Yer Tutucusu"/>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10 Dikdörtgen"/>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Yuvarlatılmış Dikdörtgen"/>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E1B350F9-F380-4D53-8612-03233695BFB3}" type="datetime1">
              <a:rPr lang="tr-TR" smtClean="0"/>
              <a:t>3.10.2020</a:t>
            </a:fld>
            <a:endParaRPr lang="tr-TR"/>
          </a:p>
        </p:txBody>
      </p:sp>
      <p:sp>
        <p:nvSpPr>
          <p:cNvPr id="5" name="4 Altbilgi Yer Tutucusu"/>
          <p:cNvSpPr>
            <a:spLocks noGrp="1"/>
          </p:cNvSpPr>
          <p:nvPr>
            <p:ph type="ftr" sz="quarter" idx="11"/>
          </p:nvPr>
        </p:nvSpPr>
        <p:spPr>
          <a:xfrm>
            <a:off x="800100" y="6172200"/>
            <a:ext cx="4000500" cy="457200"/>
          </a:xfrm>
        </p:spPr>
        <p:txBody>
          <a:bodyPr/>
          <a:lstStyle/>
          <a:p>
            <a:r>
              <a:rPr lang="tr-TR" smtClean="0"/>
              <a:t>Çizgeler</a:t>
            </a:r>
            <a:endParaRPr lang="tr-TR"/>
          </a:p>
        </p:txBody>
      </p:sp>
      <p:sp>
        <p:nvSpPr>
          <p:cNvPr id="7" name="6 Dikdörtgen"/>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146304" y="6208776"/>
            <a:ext cx="457200" cy="457200"/>
          </a:xfrm>
        </p:spPr>
        <p:txBody>
          <a:bodyPr/>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87DFE9FE-6DA3-4465-979A-26E357C925EB}" type="datetime1">
              <a:rPr lang="tr-TR" smtClean="0"/>
              <a:t>3.10.2020</a:t>
            </a:fld>
            <a:endParaRPr lang="tr-TR"/>
          </a:p>
        </p:txBody>
      </p:sp>
      <p:sp>
        <p:nvSpPr>
          <p:cNvPr id="6" name="5 Altbilgi Yer Tutucusu"/>
          <p:cNvSpPr>
            <a:spLocks noGrp="1"/>
          </p:cNvSpPr>
          <p:nvPr>
            <p:ph type="ftr" sz="quarter" idx="11"/>
          </p:nvPr>
        </p:nvSpPr>
        <p:spPr/>
        <p:txBody>
          <a:bodyPr/>
          <a:lstStyle/>
          <a:p>
            <a:r>
              <a:rPr lang="tr-TR" smtClean="0"/>
              <a:t>Çizgeler</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9" name="8 İçerik Yer Tutucusu"/>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71B79900-9080-4D21-A162-3E80BB368B37}" type="datetime1">
              <a:rPr lang="tr-TR" smtClean="0"/>
              <a:t>3.10.2020</a:t>
            </a:fld>
            <a:endParaRPr lang="tr-TR"/>
          </a:p>
        </p:txBody>
      </p:sp>
      <p:sp>
        <p:nvSpPr>
          <p:cNvPr id="8" name="7 Altbilgi Yer Tutucusu"/>
          <p:cNvSpPr>
            <a:spLocks noGrp="1"/>
          </p:cNvSpPr>
          <p:nvPr>
            <p:ph type="ftr" sz="quarter" idx="11"/>
          </p:nvPr>
        </p:nvSpPr>
        <p:spPr/>
        <p:txBody>
          <a:bodyPr/>
          <a:lstStyle/>
          <a:p>
            <a:r>
              <a:rPr lang="tr-TR" smtClean="0"/>
              <a:t>Çizgeler</a:t>
            </a:r>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1" name="10 İçerik Yer Tutucusu"/>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260D74B-3451-45E4-96C5-CE4B78D358EB}" type="datetime1">
              <a:rPr lang="tr-TR" smtClean="0"/>
              <a:t>3.10.2020</a:t>
            </a:fld>
            <a:endParaRPr lang="tr-TR"/>
          </a:p>
        </p:txBody>
      </p:sp>
      <p:sp>
        <p:nvSpPr>
          <p:cNvPr id="4" name="3 Altbilgi Yer Tutucusu"/>
          <p:cNvSpPr>
            <a:spLocks noGrp="1"/>
          </p:cNvSpPr>
          <p:nvPr>
            <p:ph type="ftr" sz="quarter" idx="11"/>
          </p:nvPr>
        </p:nvSpPr>
        <p:spPr/>
        <p:txBody>
          <a:bodyPr/>
          <a:lstStyle/>
          <a:p>
            <a:r>
              <a:rPr lang="tr-TR" smtClean="0"/>
              <a:t>Çizgeler</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063E6719-D4C7-4BD8-BBEB-386F4607B37F}" type="datetime1">
              <a:rPr lang="tr-TR" smtClean="0"/>
              <a:t>3.10.2020</a:t>
            </a:fld>
            <a:endParaRPr lang="tr-TR"/>
          </a:p>
        </p:txBody>
      </p:sp>
      <p:sp>
        <p:nvSpPr>
          <p:cNvPr id="3" name="2 Altbilgi Yer Tutucusu"/>
          <p:cNvSpPr>
            <a:spLocks noGrp="1"/>
          </p:cNvSpPr>
          <p:nvPr>
            <p:ph type="ftr" sz="quarter" idx="11"/>
          </p:nvPr>
        </p:nvSpPr>
        <p:spPr/>
        <p:txBody>
          <a:bodyPr/>
          <a:lstStyle/>
          <a:p>
            <a:r>
              <a:rPr lang="tr-TR" smtClean="0"/>
              <a:t>Çizgeler</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7 Dikdörtgen"/>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Yuvarlatılmış Dikdörtgen"/>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EFFB4C86-554A-4CC4-BB5E-16D05305D12F}" type="datetime1">
              <a:rPr lang="tr-TR" smtClean="0"/>
              <a:t>3.10.2020</a:t>
            </a:fld>
            <a:endParaRPr lang="tr-TR"/>
          </a:p>
        </p:txBody>
      </p:sp>
      <p:sp>
        <p:nvSpPr>
          <p:cNvPr id="6" name="5 Altbilgi Yer Tutucusu"/>
          <p:cNvSpPr>
            <a:spLocks noGrp="1"/>
          </p:cNvSpPr>
          <p:nvPr>
            <p:ph type="ftr" sz="quarter" idx="11"/>
          </p:nvPr>
        </p:nvSpPr>
        <p:spPr/>
        <p:txBody>
          <a:bodyPr/>
          <a:lstStyle/>
          <a:p>
            <a:r>
              <a:rPr lang="tr-TR" smtClean="0"/>
              <a:t>Çizgeler</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1" name="10 İçerik Yer Tutucusu"/>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0231AC9F-2257-4898-91A9-B1AAAE624559}" type="datetime1">
              <a:rPr lang="tr-TR" smtClean="0"/>
              <a:t>3.10.2020</a:t>
            </a:fld>
            <a:endParaRPr lang="tr-TR"/>
          </a:p>
        </p:txBody>
      </p:sp>
      <p:sp>
        <p:nvSpPr>
          <p:cNvPr id="6" name="5 Altbilgi Yer Tutucusu"/>
          <p:cNvSpPr>
            <a:spLocks noGrp="1"/>
          </p:cNvSpPr>
          <p:nvPr>
            <p:ph type="ftr" sz="quarter" idx="11"/>
          </p:nvPr>
        </p:nvSpPr>
        <p:spPr>
          <a:xfrm>
            <a:off x="914400" y="6172200"/>
            <a:ext cx="3886200" cy="457200"/>
          </a:xfrm>
        </p:spPr>
        <p:txBody>
          <a:bodyPr/>
          <a:lstStyle/>
          <a:p>
            <a:r>
              <a:rPr lang="tr-TR" smtClean="0"/>
              <a:t>Çizgeler</a:t>
            </a:r>
            <a:endParaRPr lang="tr-TR"/>
          </a:p>
        </p:txBody>
      </p:sp>
      <p:sp>
        <p:nvSpPr>
          <p:cNvPr id="7" name="6 Slayt Numarası Yer Tutucusu"/>
          <p:cNvSpPr>
            <a:spLocks noGrp="1"/>
          </p:cNvSpPr>
          <p:nvPr>
            <p:ph type="sldNum" sz="quarter" idx="12"/>
          </p:nvPr>
        </p:nvSpPr>
        <p:spPr>
          <a:xfrm>
            <a:off x="146304" y="6208776"/>
            <a:ext cx="457200" cy="457200"/>
          </a:xfrm>
        </p:spPr>
        <p:txBody>
          <a:bodyPr/>
          <a:lstStyle/>
          <a:p>
            <a:fld id="{B1DEFA8C-F947-479F-BE07-76B6B3F80BF1}" type="slidenum">
              <a:rPr lang="tr-TR" smtClean="0"/>
              <a:pPr/>
              <a:t>‹#›</a:t>
            </a:fld>
            <a:endParaRPr lang="tr-TR"/>
          </a:p>
        </p:txBody>
      </p:sp>
      <p:sp>
        <p:nvSpPr>
          <p:cNvPr id="11" name="10 Dikdörtgen"/>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ikdörtgen"/>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Resim Yer Tutucusu"/>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Yuvarlatılmış Dikdörtgen"/>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Başlık Yer Tutucusu"/>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09AC64-D3C7-4522-8393-3A0573A41703}" type="datetime1">
              <a:rPr lang="tr-TR" smtClean="0"/>
              <a:t>3.10.2020</a:t>
            </a:fld>
            <a:endParaRPr lang="tr-TR"/>
          </a:p>
        </p:txBody>
      </p:sp>
      <p:sp>
        <p:nvSpPr>
          <p:cNvPr id="3" name="2 Altbilgi Yer Tutucusu"/>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tr-TR" smtClean="0"/>
              <a:t>Çizgeler</a:t>
            </a:r>
            <a:endParaRPr lang="tr-TR"/>
          </a:p>
        </p:txBody>
      </p:sp>
      <p:sp>
        <p:nvSpPr>
          <p:cNvPr id="23" name="22 Slayt Numarası Yer Tutucusu"/>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6.wmf"/><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7.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file:///D:\Abdurrahim\Y&#252;ksek%201.%20D&#246;nem(G&#252;z-2015-2016)\ayr&#305;k_matematik\10.4-10.8%20World\media\image6.jpeg"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19.wmf"/><Relationship Id="rId3" Type="http://schemas.openxmlformats.org/officeDocument/2006/relationships/diagramData" Target="../diagrams/data13.xml"/><Relationship Id="rId7" Type="http://schemas.microsoft.com/office/2007/relationships/diagramDrawing" Target="../diagrams/drawing10.xml"/><Relationship Id="rId12"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10.xml"/><Relationship Id="rId11" Type="http://schemas.openxmlformats.org/officeDocument/2006/relationships/diagramColors" Target="../diagrams/colors10.xml"/><Relationship Id="rId5" Type="http://schemas.openxmlformats.org/officeDocument/2006/relationships/diagramQuickStyle" Target="../diagrams/quickStyle10.xml"/><Relationship Id="rId10"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2.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QuickStyle" Target="../diagrams/quickStyle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1.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10"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diagramQuickStyle" Target="../diagrams/quickStyle21.xml"/></Relationships>
</file>

<file path=ppt/slides/_rels/slide7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2.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10" Type="http://schemas.openxmlformats.org/officeDocument/2006/relationships/diagramColors" Target="../diagrams/colors22.xml"/><Relationship Id="rId4" Type="http://schemas.openxmlformats.org/officeDocument/2006/relationships/diagramQuickStyle" Target="../diagrams/quickStyle22.xml"/><Relationship Id="rId9" Type="http://schemas.openxmlformats.org/officeDocument/2006/relationships/diagramQuickStyle" Target="../diagrams/quickStyle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6.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6.xml"/><Relationship Id="rId11" Type="http://schemas.openxmlformats.org/officeDocument/2006/relationships/image" Target="../media/image58.png"/><Relationship Id="rId5" Type="http://schemas.openxmlformats.org/officeDocument/2006/relationships/diagramColors" Target="../diagrams/colors26.xml"/><Relationship Id="rId10" Type="http://schemas.openxmlformats.org/officeDocument/2006/relationships/diagramColors" Target="../diagrams/colors26.xml"/><Relationship Id="rId4" Type="http://schemas.openxmlformats.org/officeDocument/2006/relationships/diagramQuickStyle" Target="../diagrams/quickStyle26.xml"/><Relationship Id="rId9" Type="http://schemas.openxmlformats.org/officeDocument/2006/relationships/diagramQuickStyle" Target="../diagrams/quickStyle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7.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10" Type="http://schemas.openxmlformats.org/officeDocument/2006/relationships/diagramColors" Target="../diagrams/colors27.xml"/><Relationship Id="rId4" Type="http://schemas.openxmlformats.org/officeDocument/2006/relationships/diagramQuickStyle" Target="../diagrams/quickStyle27.xml"/><Relationship Id="rId9" Type="http://schemas.openxmlformats.org/officeDocument/2006/relationships/diagramQuickStyle" Target="../diagrams/quickStyle27.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1295400" y="3200400"/>
            <a:ext cx="6400800" cy="2820888"/>
          </a:xfrm>
        </p:spPr>
        <p:txBody>
          <a:bodyPr>
            <a:normAutofit fontScale="85000" lnSpcReduction="20000"/>
          </a:bodyPr>
          <a:lstStyle/>
          <a:p>
            <a:pPr algn="l"/>
            <a:r>
              <a:rPr lang="tr-TR" dirty="0" smtClean="0"/>
              <a:t>10.1 Çizgeler ve Çizge Modelleri</a:t>
            </a:r>
          </a:p>
          <a:p>
            <a:pPr algn="l"/>
            <a:r>
              <a:rPr lang="tr-TR" dirty="0" smtClean="0"/>
              <a:t>10.2 Çizge Terminolojisi ve Çizgelerin Özel Tipleri</a:t>
            </a:r>
          </a:p>
          <a:p>
            <a:pPr lvl="0" algn="l"/>
            <a:r>
              <a:rPr lang="tr-TR" dirty="0" smtClean="0"/>
              <a:t>10.3 Çizge Gösterimi ve Çizge </a:t>
            </a:r>
            <a:r>
              <a:rPr lang="tr-TR" dirty="0" err="1" smtClean="0"/>
              <a:t>Eşyapılılığı</a:t>
            </a:r>
            <a:endParaRPr lang="tr-TR" dirty="0" smtClean="0"/>
          </a:p>
          <a:p>
            <a:pPr algn="l"/>
            <a:r>
              <a:rPr lang="tr-TR" dirty="0" smtClean="0"/>
              <a:t>10.4 Bağlantılılık</a:t>
            </a:r>
          </a:p>
          <a:p>
            <a:pPr algn="l"/>
            <a:r>
              <a:rPr lang="tr-TR" dirty="0" smtClean="0"/>
              <a:t>10.5 </a:t>
            </a:r>
            <a:r>
              <a:rPr lang="tr-TR" dirty="0" err="1" smtClean="0"/>
              <a:t>Euler</a:t>
            </a:r>
            <a:r>
              <a:rPr lang="tr-TR" dirty="0" smtClean="0"/>
              <a:t> ve </a:t>
            </a:r>
            <a:r>
              <a:rPr lang="tr-TR" dirty="0" err="1" smtClean="0"/>
              <a:t>Hamilton</a:t>
            </a:r>
            <a:r>
              <a:rPr lang="tr-TR" dirty="0" smtClean="0"/>
              <a:t> Yolları</a:t>
            </a:r>
          </a:p>
          <a:p>
            <a:pPr lvl="0" algn="l"/>
            <a:r>
              <a:rPr lang="tr-TR" dirty="0" smtClean="0"/>
              <a:t>10.6 En Kısa Yol Problemleri</a:t>
            </a:r>
          </a:p>
          <a:p>
            <a:pPr lvl="0" algn="l"/>
            <a:r>
              <a:rPr lang="tr-TR" dirty="0" smtClean="0"/>
              <a:t>10.7 Düzlemsel Çizgeler</a:t>
            </a:r>
          </a:p>
          <a:p>
            <a:pPr lvl="0" algn="l"/>
            <a:r>
              <a:rPr lang="tr-TR" dirty="0" smtClean="0"/>
              <a:t>10.8 Çizge Renklendirme</a:t>
            </a:r>
          </a:p>
          <a:p>
            <a:pPr algn="l"/>
            <a:endParaRPr lang="tr-TR" dirty="0" smtClean="0"/>
          </a:p>
          <a:p>
            <a:pPr lvl="0" algn="l"/>
            <a:endParaRPr lang="tr-TR" dirty="0" smtClean="0"/>
          </a:p>
          <a:p>
            <a:pPr lvl="0" algn="l"/>
            <a:endParaRPr lang="tr-TR" dirty="0" smtClean="0"/>
          </a:p>
          <a:p>
            <a:pPr algn="l"/>
            <a:endParaRPr lang="tr-TR" dirty="0" smtClean="0"/>
          </a:p>
          <a:p>
            <a:endParaRPr lang="tr-TR" dirty="0"/>
          </a:p>
        </p:txBody>
      </p:sp>
      <p:sp>
        <p:nvSpPr>
          <p:cNvPr id="2" name="1 Başlık"/>
          <p:cNvSpPr>
            <a:spLocks noGrp="1"/>
          </p:cNvSpPr>
          <p:nvPr>
            <p:ph type="ctrTitle"/>
          </p:nvPr>
        </p:nvSpPr>
        <p:spPr/>
        <p:txBody>
          <a:bodyPr/>
          <a:lstStyle/>
          <a:p>
            <a:r>
              <a:rPr lang="tr-TR" smtClean="0"/>
              <a:t>BÖLÜM 10 - </a:t>
            </a:r>
            <a:r>
              <a:rPr lang="tr-TR" dirty="0" smtClean="0"/>
              <a:t>ÇİZGELER</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graphicFrame>
        <p:nvGraphicFramePr>
          <p:cNvPr id="2" name="İçerik Yer Tutucusu 1"/>
          <p:cNvGraphicFramePr>
            <a:graphicFrameLocks noGrp="1"/>
          </p:cNvGraphicFramePr>
          <p:nvPr>
            <p:ph sz="quarter" idx="1"/>
            <p:extLst>
              <p:ext uri="{D42A27DB-BD31-4B8C-83A1-F6EECF244321}">
                <p14:modId xmlns:p14="http://schemas.microsoft.com/office/powerpoint/2010/main" val="3196626233"/>
              </p:ext>
            </p:extLst>
          </p:nvPr>
        </p:nvGraphicFramePr>
        <p:xfrm>
          <a:off x="914400" y="908720"/>
          <a:ext cx="7284537" cy="4032447"/>
        </p:xfrm>
        <a:graphic>
          <a:graphicData uri="http://schemas.openxmlformats.org/drawingml/2006/table">
            <a:tbl>
              <a:tblPr>
                <a:tableStyleId>{5C22544A-7EE6-4342-B048-85BDC9FD1C3A}</a:tableStyleId>
              </a:tblPr>
              <a:tblGrid>
                <a:gridCol w="1625369">
                  <a:extLst>
                    <a:ext uri="{9D8B030D-6E8A-4147-A177-3AD203B41FA5}">
                      <a16:colId xmlns:a16="http://schemas.microsoft.com/office/drawing/2014/main" val="20000"/>
                    </a:ext>
                  </a:extLst>
                </a:gridCol>
                <a:gridCol w="1481038">
                  <a:extLst>
                    <a:ext uri="{9D8B030D-6E8A-4147-A177-3AD203B41FA5}">
                      <a16:colId xmlns:a16="http://schemas.microsoft.com/office/drawing/2014/main" val="20001"/>
                    </a:ext>
                  </a:extLst>
                </a:gridCol>
                <a:gridCol w="2153730">
                  <a:extLst>
                    <a:ext uri="{9D8B030D-6E8A-4147-A177-3AD203B41FA5}">
                      <a16:colId xmlns:a16="http://schemas.microsoft.com/office/drawing/2014/main" val="20002"/>
                    </a:ext>
                  </a:extLst>
                </a:gridCol>
                <a:gridCol w="2024400">
                  <a:extLst>
                    <a:ext uri="{9D8B030D-6E8A-4147-A177-3AD203B41FA5}">
                      <a16:colId xmlns:a16="http://schemas.microsoft.com/office/drawing/2014/main" val="20003"/>
                    </a:ext>
                  </a:extLst>
                </a:gridCol>
              </a:tblGrid>
              <a:tr h="647690">
                <a:tc gridSpan="4">
                  <a:txBody>
                    <a:bodyPr/>
                    <a:lstStyle/>
                    <a:p>
                      <a:pPr algn="ctr">
                        <a:lnSpc>
                          <a:spcPts val="900"/>
                        </a:lnSpc>
                        <a:spcAft>
                          <a:spcPts val="0"/>
                        </a:spcAft>
                      </a:pPr>
                      <a:r>
                        <a:rPr lang="tr-TR" sz="1800" dirty="0">
                          <a:effectLst/>
                        </a:rPr>
                        <a:t>TABLO 1 Çizge Terminolojisi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623032">
                <a:tc>
                  <a:txBody>
                    <a:bodyPr/>
                    <a:lstStyle/>
                    <a:p>
                      <a:pPr algn="ctr">
                        <a:lnSpc>
                          <a:spcPts val="1000"/>
                        </a:lnSpc>
                        <a:spcAft>
                          <a:spcPts val="0"/>
                        </a:spcAft>
                      </a:pPr>
                      <a:r>
                        <a:rPr lang="tr-TR" sz="1800">
                          <a:effectLst/>
                        </a:rPr>
                        <a:t>Çeşit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Kenarlar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Çoklu kenara izin var mı?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Döngülere izin var mı?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1"/>
                  </a:ext>
                </a:extLst>
              </a:tr>
              <a:tr h="544125">
                <a:tc>
                  <a:txBody>
                    <a:bodyPr/>
                    <a:lstStyle/>
                    <a:p>
                      <a:pPr algn="ctr">
                        <a:lnSpc>
                          <a:spcPts val="1000"/>
                        </a:lnSpc>
                        <a:spcAft>
                          <a:spcPts val="0"/>
                        </a:spcAft>
                      </a:pPr>
                      <a:r>
                        <a:rPr lang="tr-TR" sz="1800">
                          <a:effectLst/>
                        </a:rPr>
                        <a:t>Basit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Yönsüz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Hayır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Hayır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2"/>
                  </a:ext>
                </a:extLst>
              </a:tr>
              <a:tr h="402752">
                <a:tc>
                  <a:txBody>
                    <a:bodyPr/>
                    <a:lstStyle/>
                    <a:p>
                      <a:pPr algn="ctr">
                        <a:lnSpc>
                          <a:spcPts val="1000"/>
                        </a:lnSpc>
                        <a:spcAft>
                          <a:spcPts val="0"/>
                        </a:spcAft>
                      </a:pPr>
                      <a:r>
                        <a:rPr lang="tr-TR" sz="1800">
                          <a:effectLst/>
                        </a:rPr>
                        <a:t>Çoklu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Yönsüz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Hayır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3"/>
                  </a:ext>
                </a:extLst>
              </a:tr>
              <a:tr h="394532">
                <a:tc>
                  <a:txBody>
                    <a:bodyPr/>
                    <a:lstStyle/>
                    <a:p>
                      <a:pPr algn="ctr">
                        <a:lnSpc>
                          <a:spcPts val="1000"/>
                        </a:lnSpc>
                        <a:spcAft>
                          <a:spcPts val="0"/>
                        </a:spcAft>
                      </a:pPr>
                      <a:r>
                        <a:rPr lang="tr-TR" sz="1800">
                          <a:effectLst/>
                        </a:rPr>
                        <a:t>Sözde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Yönsüz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4"/>
                  </a:ext>
                </a:extLst>
              </a:tr>
              <a:tr h="425766">
                <a:tc>
                  <a:txBody>
                    <a:bodyPr/>
                    <a:lstStyle/>
                    <a:p>
                      <a:pPr algn="ctr">
                        <a:lnSpc>
                          <a:spcPts val="1000"/>
                        </a:lnSpc>
                        <a:spcAft>
                          <a:spcPts val="0"/>
                        </a:spcAft>
                      </a:pPr>
                      <a:r>
                        <a:rPr lang="tr-TR" sz="1800">
                          <a:effectLst/>
                        </a:rPr>
                        <a:t>Yönlü Basit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Yönlü</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Hayır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Hayır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5"/>
                  </a:ext>
                </a:extLst>
              </a:tr>
              <a:tr h="402752">
                <a:tc>
                  <a:txBody>
                    <a:bodyPr/>
                    <a:lstStyle/>
                    <a:p>
                      <a:pPr algn="ctr">
                        <a:lnSpc>
                          <a:spcPts val="1000"/>
                        </a:lnSpc>
                        <a:spcAft>
                          <a:spcPts val="0"/>
                        </a:spcAft>
                      </a:pPr>
                      <a:r>
                        <a:rPr lang="tr-TR" sz="1800">
                          <a:effectLst/>
                        </a:rPr>
                        <a:t>Yönlü Çoklu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Yönlü</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6"/>
                  </a:ext>
                </a:extLst>
              </a:tr>
              <a:tr h="591798">
                <a:tc>
                  <a:txBody>
                    <a:bodyPr/>
                    <a:lstStyle/>
                    <a:p>
                      <a:pPr algn="ctr">
                        <a:lnSpc>
                          <a:spcPts val="1000"/>
                        </a:lnSpc>
                        <a:spcAft>
                          <a:spcPts val="0"/>
                        </a:spcAft>
                      </a:pPr>
                      <a:r>
                        <a:rPr lang="tr-TR" sz="1800">
                          <a:effectLst/>
                        </a:rPr>
                        <a:t>Karışık çizge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Yönlü ve yönsüz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a:effectLst/>
                        </a:rPr>
                        <a:t>Evet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tc>
                  <a:txBody>
                    <a:bodyPr/>
                    <a:lstStyle/>
                    <a:p>
                      <a:pPr algn="ctr">
                        <a:lnSpc>
                          <a:spcPts val="1000"/>
                        </a:lnSpc>
                        <a:spcAft>
                          <a:spcPts val="0"/>
                        </a:spcAft>
                      </a:pPr>
                      <a:r>
                        <a:rPr lang="tr-TR" sz="1800" dirty="0">
                          <a:effectLst/>
                        </a:rPr>
                        <a:t>Evet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10.1 Çizgeler ve Çizge Modelleri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11</a:t>
            </a:fld>
            <a:endParaRPr lang="tr-TR"/>
          </a:p>
        </p:txBody>
      </p:sp>
      <p:sp>
        <p:nvSpPr>
          <p:cNvPr id="5" name="İçerik Yer Tutucusu 4"/>
          <p:cNvSpPr>
            <a:spLocks noGrp="1"/>
          </p:cNvSpPr>
          <p:nvPr>
            <p:ph sz="quarter" idx="1"/>
          </p:nvPr>
        </p:nvSpPr>
        <p:spPr>
          <a:xfrm>
            <a:off x="914400" y="188640"/>
            <a:ext cx="7772400" cy="5831160"/>
          </a:xfrm>
        </p:spPr>
        <p:txBody>
          <a:bodyPr/>
          <a:lstStyle/>
          <a:p>
            <a:pPr algn="just"/>
            <a:r>
              <a:rPr lang="tr-TR" dirty="0"/>
              <a:t>Çizgeleri anlatmak için kullanılan terminoloji ne kadar çok çeşitli olsa da 3 anahtar soru çizgenin yapısını anlamak için yardımcı olabilir:</a:t>
            </a:r>
          </a:p>
          <a:p>
            <a:pPr lvl="1" algn="just">
              <a:buFont typeface="Wingdings" panose="05000000000000000000" pitchFamily="2" charset="2"/>
              <a:buChar char="v"/>
            </a:pPr>
            <a:r>
              <a:rPr lang="tr-TR" dirty="0"/>
              <a:t>Çizgenin kenarları yönlü müdür veya yönsüz müdür (veya her ikisi midir)?</a:t>
            </a:r>
          </a:p>
          <a:p>
            <a:pPr lvl="1" algn="just">
              <a:buFont typeface="Wingdings" panose="05000000000000000000" pitchFamily="2" charset="2"/>
              <a:buChar char="v"/>
            </a:pPr>
            <a:r>
              <a:rPr lang="tr-TR" dirty="0"/>
              <a:t>Çizge yönsüz ise aynı köşe İkilisini birleştiren çok katlı kenarlar var mıdır? Çizge yönlü ise çok katlı yönlü kenarlar var mıdır?</a:t>
            </a:r>
          </a:p>
          <a:p>
            <a:pPr lvl="1" algn="just">
              <a:buFont typeface="Wingdings" panose="05000000000000000000" pitchFamily="2" charset="2"/>
              <a:buChar char="v"/>
            </a:pPr>
            <a:r>
              <a:rPr lang="tr-TR" dirty="0"/>
              <a:t>Döngü var mı?</a:t>
            </a:r>
          </a:p>
          <a:p>
            <a:pPr algn="just"/>
            <a:r>
              <a:rPr lang="tr-TR" dirty="0"/>
              <a:t>Bu sorulara cevap vermek bize çizgeleri anlamakta yardımcı olmaktadır. Bu durumda özel kullanılan terminolojiyi hatırlamak daha az önemlidir.</a:t>
            </a:r>
          </a:p>
        </p:txBody>
      </p:sp>
    </p:spTree>
    <p:extLst>
      <p:ext uri="{BB962C8B-B14F-4D97-AF65-F5344CB8AC3E}">
        <p14:creationId xmlns:p14="http://schemas.microsoft.com/office/powerpoint/2010/main" val="3456745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normAutofit/>
          </a:bodyPr>
          <a:lstStyle/>
          <a:p>
            <a:r>
              <a:rPr lang="tr-TR" sz="2800" b="1" dirty="0">
                <a:solidFill>
                  <a:srgbClr val="EB754B"/>
                </a:solidFill>
              </a:rPr>
              <a:t>10.2 Çizge Terminolojisi ve Çizgelerin Özel Tipleri</a:t>
            </a:r>
            <a:endParaRPr lang="tr-TR" sz="2800" dirty="0">
              <a:solidFill>
                <a:srgbClr val="EB754B"/>
              </a:solidFill>
            </a:endParaRPr>
          </a:p>
        </p:txBody>
      </p:sp>
      <p:sp>
        <p:nvSpPr>
          <p:cNvPr id="7" name="Metin Yer Tutucusu 6"/>
          <p:cNvSpPr>
            <a:spLocks noGrp="1"/>
          </p:cNvSpPr>
          <p:nvPr>
            <p:ph type="body" idx="1"/>
          </p:nvPr>
        </p:nvSpPr>
        <p:spPr/>
        <p:txBody>
          <a:bodyPr>
            <a:normAutofit/>
          </a:bodyPr>
          <a:lstStyle/>
          <a:p>
            <a:pPr algn="just"/>
            <a:r>
              <a:rPr lang="tr-TR" sz="2000" dirty="0"/>
              <a:t>Bu kesimde çizge teorisi ile ilgili bazı temel </a:t>
            </a:r>
            <a:r>
              <a:rPr lang="tr-TR" sz="2000" dirty="0" smtClean="0"/>
              <a:t>terimleri ve çizgelerin </a:t>
            </a:r>
            <a:r>
              <a:rPr lang="tr-TR" sz="2000" dirty="0"/>
              <a:t>örneklerde ve modellerde sıklıkla kullanılan bazı önemli ailelerini</a:t>
            </a:r>
            <a:r>
              <a:rPr lang="tr-TR" sz="2000" dirty="0" smtClean="0"/>
              <a:t> </a:t>
            </a:r>
            <a:r>
              <a:rPr lang="tr-TR" sz="2000" dirty="0"/>
              <a:t>tanıttık. </a:t>
            </a:r>
          </a:p>
        </p:txBody>
      </p:sp>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12</a:t>
            </a:fld>
            <a:endParaRPr lang="tr-TR"/>
          </a:p>
        </p:txBody>
      </p:sp>
    </p:spTree>
    <p:extLst>
      <p:ext uri="{BB962C8B-B14F-4D97-AF65-F5344CB8AC3E}">
        <p14:creationId xmlns:p14="http://schemas.microsoft.com/office/powerpoint/2010/main" val="2884210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13</a:t>
            </a:fld>
            <a:endParaRPr lang="tr-TR"/>
          </a:p>
        </p:txBody>
      </p:sp>
      <mc:AlternateContent xmlns:mc="http://schemas.openxmlformats.org/markup-compatibility/2006" xmlns:a14="http://schemas.microsoft.com/office/drawing/2010/main">
        <mc:Choice Requires="a14">
          <p:graphicFrame>
            <p:nvGraphicFramePr>
              <p:cNvPr id="16" name="İçerik Yer Tutucusu 15"/>
              <p:cNvGraphicFramePr>
                <a:graphicFrameLocks noGrp="1"/>
              </p:cNvGraphicFramePr>
              <p:nvPr>
                <p:ph sz="quarter" idx="1"/>
                <p:extLst>
                  <p:ext uri="{D42A27DB-BD31-4B8C-83A1-F6EECF244321}">
                    <p14:modId xmlns:p14="http://schemas.microsoft.com/office/powerpoint/2010/main" val="1615929940"/>
                  </p:ext>
                </p:extLst>
              </p:nvPr>
            </p:nvGraphicFramePr>
            <p:xfrm>
              <a:off x="403444" y="190500"/>
              <a:ext cx="8540496"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6" name="İçerik Yer Tutucusu 15"/>
              <p:cNvGraphicFramePr>
                <a:graphicFrameLocks noGrp="1"/>
              </p:cNvGraphicFramePr>
              <p:nvPr>
                <p:ph sz="quarter" idx="1"/>
                <p:extLst>
                  <p:ext uri="{D42A27DB-BD31-4B8C-83A1-F6EECF244321}">
                    <p14:modId xmlns:p14="http://schemas.microsoft.com/office/powerpoint/2010/main" val="1615929940"/>
                  </p:ext>
                </p:extLst>
              </p:nvPr>
            </p:nvGraphicFramePr>
            <p:xfrm>
              <a:off x="403444" y="190500"/>
              <a:ext cx="8540496" cy="601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aphicFrame>
        <p:nvGraphicFramePr>
          <p:cNvPr id="13" name="Nesne 12"/>
          <p:cNvGraphicFramePr>
            <a:graphicFrameLocks noChangeAspect="1"/>
          </p:cNvGraphicFramePr>
          <p:nvPr>
            <p:extLst>
              <p:ext uri="{D42A27DB-BD31-4B8C-83A1-F6EECF244321}">
                <p14:modId xmlns:p14="http://schemas.microsoft.com/office/powerpoint/2010/main" val="842383200"/>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7" name="Denklem" r:id="rId12" imgW="114120" imgH="215640" progId="Equation.3">
                  <p:embed/>
                </p:oleObj>
              </mc:Choice>
              <mc:Fallback>
                <p:oleObj name="Denklem" r:id="rId12" imgW="114120" imgH="215640" progId="Equation.3">
                  <p:embed/>
                  <p:pic>
                    <p:nvPicPr>
                      <p:cNvPr id="0" name=""/>
                      <p:cNvPicPr/>
                      <p:nvPr/>
                    </p:nvPicPr>
                    <p:blipFill>
                      <a:blip r:embed="rId13"/>
                      <a:stretch>
                        <a:fillRect/>
                      </a:stretch>
                    </p:blipFill>
                    <p:spPr>
                      <a:xfrm>
                        <a:off x="4514850" y="3321050"/>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56366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14</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2102212478"/>
                  </p:ext>
                </p:extLst>
              </p:nvPr>
            </p:nvGraphicFramePr>
            <p:xfrm>
              <a:off x="374904" y="417240"/>
              <a:ext cx="8698160" cy="6021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2102212478"/>
                  </p:ext>
                </p:extLst>
              </p:nvPr>
            </p:nvGraphicFramePr>
            <p:xfrm>
              <a:off x="374904" y="417240"/>
              <a:ext cx="8698160" cy="6021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886702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15</a:t>
            </a:fld>
            <a:endParaRPr lang="tr-TR"/>
          </a:p>
        </p:txBody>
      </p:sp>
      <p:graphicFrame>
        <p:nvGraphicFramePr>
          <p:cNvPr id="9" name="İçerik Yer Tutucusu 8"/>
          <p:cNvGraphicFramePr>
            <a:graphicFrameLocks noGrp="1"/>
          </p:cNvGraphicFramePr>
          <p:nvPr>
            <p:ph sz="quarter" idx="1"/>
            <p:extLst>
              <p:ext uri="{D42A27DB-BD31-4B8C-83A1-F6EECF244321}">
                <p14:modId xmlns:p14="http://schemas.microsoft.com/office/powerpoint/2010/main" val="694750482"/>
              </p:ext>
            </p:extLst>
          </p:nvPr>
        </p:nvGraphicFramePr>
        <p:xfrm>
          <a:off x="146304" y="1124744"/>
          <a:ext cx="8540496" cy="4895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3469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16</a:t>
            </a:fld>
            <a:endParaRPr lang="tr-TR"/>
          </a:p>
        </p:txBody>
      </p:sp>
      <p:graphicFrame>
        <p:nvGraphicFramePr>
          <p:cNvPr id="5" name="İçerik Yer Tutucusu 4"/>
          <p:cNvGraphicFramePr>
            <a:graphicFrameLocks noGrp="1"/>
          </p:cNvGraphicFramePr>
          <p:nvPr>
            <p:ph sz="quarter" idx="1"/>
            <p:extLst>
              <p:ext uri="{D42A27DB-BD31-4B8C-83A1-F6EECF244321}">
                <p14:modId xmlns:p14="http://schemas.microsoft.com/office/powerpoint/2010/main" val="1454852171"/>
              </p:ext>
            </p:extLst>
          </p:nvPr>
        </p:nvGraphicFramePr>
        <p:xfrm>
          <a:off x="914400" y="332656"/>
          <a:ext cx="7772400" cy="5687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48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17</a:t>
            </a:fld>
            <a:endParaRPr lang="tr-TR"/>
          </a:p>
        </p:txBody>
      </p:sp>
      <mc:AlternateContent xmlns:mc="http://schemas.openxmlformats.org/markup-compatibility/2006" xmlns:a14="http://schemas.microsoft.com/office/drawing/2010/main">
        <mc:Choice Requires="a14">
          <p:graphicFrame>
            <p:nvGraphicFramePr>
              <p:cNvPr id="7" name="İçerik Yer Tutucusu 6"/>
              <p:cNvGraphicFramePr>
                <a:graphicFrameLocks noGrp="1"/>
              </p:cNvGraphicFramePr>
              <p:nvPr>
                <p:ph sz="quarter" idx="1"/>
                <p:extLst>
                  <p:ext uri="{D42A27DB-BD31-4B8C-83A1-F6EECF244321}">
                    <p14:modId xmlns:p14="http://schemas.microsoft.com/office/powerpoint/2010/main" val="4286651252"/>
                  </p:ext>
                </p:extLst>
              </p:nvPr>
            </p:nvGraphicFramePr>
            <p:xfrm>
              <a:off x="914400" y="260648"/>
              <a:ext cx="8122096"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7" name="İçerik Yer Tutucusu 6"/>
              <p:cNvGraphicFramePr>
                <a:graphicFrameLocks noGrp="1"/>
              </p:cNvGraphicFramePr>
              <p:nvPr>
                <p:ph sz="quarter" idx="1"/>
                <p:extLst>
                  <p:ext uri="{D42A27DB-BD31-4B8C-83A1-F6EECF244321}">
                    <p14:modId xmlns:p14="http://schemas.microsoft.com/office/powerpoint/2010/main" val="4286651252"/>
                  </p:ext>
                </p:extLst>
              </p:nvPr>
            </p:nvGraphicFramePr>
            <p:xfrm>
              <a:off x="914400" y="260648"/>
              <a:ext cx="8122096" cy="5759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97083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normAutofit fontScale="90000"/>
          </a:bodyPr>
          <a:lstStyle/>
          <a:p>
            <a:pPr algn="ctr"/>
            <a:r>
              <a:rPr lang="tr-TR" dirty="0" smtClean="0">
                <a:solidFill>
                  <a:schemeClr val="bg1"/>
                </a:solidFill>
              </a:rPr>
              <a:t/>
            </a:r>
            <a:br>
              <a:rPr lang="tr-TR" dirty="0" smtClean="0">
                <a:solidFill>
                  <a:schemeClr val="bg1"/>
                </a:solidFill>
              </a:rPr>
            </a:br>
            <a:r>
              <a:rPr lang="en-US" dirty="0" err="1" smtClean="0">
                <a:solidFill>
                  <a:schemeClr val="bg1"/>
                </a:solidFill>
              </a:rPr>
              <a:t>Bazı</a:t>
            </a:r>
            <a:r>
              <a:rPr lang="en-US" dirty="0" smtClean="0">
                <a:solidFill>
                  <a:schemeClr val="bg1"/>
                </a:solidFill>
              </a:rPr>
              <a:t> </a:t>
            </a:r>
            <a:r>
              <a:rPr lang="en-US" dirty="0" err="1">
                <a:solidFill>
                  <a:schemeClr val="bg1"/>
                </a:solidFill>
              </a:rPr>
              <a:t>Özel</a:t>
            </a:r>
            <a:r>
              <a:rPr lang="en-US" dirty="0">
                <a:solidFill>
                  <a:schemeClr val="bg1"/>
                </a:solidFill>
              </a:rPr>
              <a:t> </a:t>
            </a:r>
            <a:r>
              <a:rPr lang="en-US" dirty="0" err="1">
                <a:solidFill>
                  <a:schemeClr val="bg1"/>
                </a:solidFill>
              </a:rPr>
              <a:t>Basit</a:t>
            </a:r>
            <a:r>
              <a:rPr lang="en-US" dirty="0">
                <a:solidFill>
                  <a:schemeClr val="bg1"/>
                </a:solidFill>
              </a:rPr>
              <a:t> </a:t>
            </a:r>
            <a:r>
              <a:rPr lang="en-US" dirty="0" err="1">
                <a:solidFill>
                  <a:schemeClr val="bg1"/>
                </a:solidFill>
              </a:rPr>
              <a:t>Çizgeler</a:t>
            </a:r>
            <a:r>
              <a:rPr lang="tr-TR" b="1" dirty="0"/>
              <a:t/>
            </a:r>
            <a:br>
              <a:rPr lang="tr-TR" b="1" dirty="0"/>
            </a:br>
            <a:endParaRPr lang="tr-TR" dirty="0"/>
          </a:p>
        </p:txBody>
      </p:sp>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18</a:t>
            </a:fld>
            <a:endParaRPr lang="tr-TR"/>
          </a:p>
        </p:txBody>
      </p:sp>
      <p:sp>
        <p:nvSpPr>
          <p:cNvPr id="5" name="İçerik Yer Tutucusu 4"/>
          <p:cNvSpPr>
            <a:spLocks noGrp="1"/>
          </p:cNvSpPr>
          <p:nvPr>
            <p:ph sz="quarter" idx="1"/>
          </p:nvPr>
        </p:nvSpPr>
        <p:spPr/>
        <p:txBody>
          <a:bodyPr/>
          <a:lstStyle/>
          <a:p>
            <a:r>
              <a:rPr lang="tr-TR" dirty="0"/>
              <a:t>B</a:t>
            </a:r>
            <a:r>
              <a:rPr lang="tr-TR" dirty="0" smtClean="0"/>
              <a:t>asit </a:t>
            </a:r>
            <a:r>
              <a:rPr lang="tr-TR" dirty="0"/>
              <a:t>çizgelerin bazı çeşitlerini tanıtacağız. Bu çizgeler örnek olarak sıklıkla kullanıl­makta ve bir çok uygulamada karşımıza çıkmaktadır</a:t>
            </a:r>
            <a:r>
              <a:rPr lang="tr-TR" dirty="0" smtClean="0"/>
              <a:t>.</a:t>
            </a:r>
          </a:p>
          <a:p>
            <a:endParaRPr lang="tr-TR" dirty="0"/>
          </a:p>
        </p:txBody>
      </p:sp>
    </p:spTree>
    <p:extLst>
      <p:ext uri="{BB962C8B-B14F-4D97-AF65-F5344CB8AC3E}">
        <p14:creationId xmlns:p14="http://schemas.microsoft.com/office/powerpoint/2010/main" val="1736561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19</a:t>
            </a:fld>
            <a:endParaRPr lang="tr-TR"/>
          </a:p>
        </p:txBody>
      </p:sp>
      <p:sp>
        <p:nvSpPr>
          <p:cNvPr id="5" name="İçerik Yer Tutucusu 4"/>
          <p:cNvSpPr>
            <a:spLocks noGrp="1"/>
          </p:cNvSpPr>
          <p:nvPr>
            <p:ph sz="quarter" idx="1"/>
          </p:nvPr>
        </p:nvSpPr>
        <p:spPr>
          <a:xfrm>
            <a:off x="914400" y="188640"/>
            <a:ext cx="7772400" cy="1800200"/>
          </a:xfrm>
        </p:spPr>
        <p:txBody>
          <a:bodyPr/>
          <a:lstStyle/>
          <a:p>
            <a:pPr algn="just"/>
            <a:r>
              <a:rPr lang="tr-TR" b="1" dirty="0"/>
              <a:t>Tam Çizge </a:t>
            </a:r>
            <a:r>
              <a:rPr lang="tr-TR" i="1" dirty="0"/>
              <a:t>n</a:t>
            </a:r>
            <a:r>
              <a:rPr lang="tr-TR" b="1" dirty="0"/>
              <a:t> köşeli tam bir çizge, </a:t>
            </a:r>
            <a:r>
              <a:rPr lang="tr-TR" dirty="0"/>
              <a:t>her farklı köşe çifti arasında tam olarak bir tane kenar bulunan bir basit çizgedir ve </a:t>
            </a:r>
            <a:r>
              <a:rPr lang="tr-TR" i="1" dirty="0" err="1"/>
              <a:t>K</a:t>
            </a:r>
            <a:r>
              <a:rPr lang="tr-TR" i="1" baseline="-25000" dirty="0" err="1"/>
              <a:t>n</a:t>
            </a:r>
            <a:r>
              <a:rPr lang="tr-TR" b="1" dirty="0"/>
              <a:t> </a:t>
            </a:r>
            <a:r>
              <a:rPr lang="tr-TR" dirty="0"/>
              <a:t>ile gösterilmektedir, </a:t>
            </a:r>
            <a:r>
              <a:rPr lang="tr-TR" i="1" dirty="0"/>
              <a:t>n</a:t>
            </a:r>
            <a:r>
              <a:rPr lang="tr-TR" dirty="0"/>
              <a:t> = 1,2, 3,4, 5,6 sayıları için </a:t>
            </a:r>
            <a:r>
              <a:rPr lang="tr-TR" i="1" dirty="0" err="1"/>
              <a:t>K</a:t>
            </a:r>
            <a:r>
              <a:rPr lang="tr-TR" i="1" baseline="-25000" dirty="0" err="1"/>
              <a:t>n</a:t>
            </a:r>
            <a:r>
              <a:rPr lang="tr-TR" i="1" baseline="-25000" dirty="0"/>
              <a:t> </a:t>
            </a:r>
            <a:r>
              <a:rPr lang="tr-TR" dirty="0"/>
              <a:t>çizgeleri Şekil </a:t>
            </a:r>
            <a:r>
              <a:rPr lang="tr-TR" dirty="0" smtClean="0"/>
              <a:t>5’de </a:t>
            </a:r>
            <a:r>
              <a:rPr lang="tr-TR" dirty="0"/>
              <a:t>gösterilmektedir.</a:t>
            </a:r>
          </a:p>
        </p:txBody>
      </p:sp>
      <p:pic>
        <p:nvPicPr>
          <p:cNvPr id="6" name="Resim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132856"/>
            <a:ext cx="7246303" cy="1666607"/>
          </a:xfrm>
          <a:prstGeom prst="rect">
            <a:avLst/>
          </a:prstGeom>
          <a:noFill/>
          <a:ln>
            <a:noFill/>
          </a:ln>
        </p:spPr>
      </p:pic>
      <p:sp>
        <p:nvSpPr>
          <p:cNvPr id="7" name="Dikdörtgen 6"/>
          <p:cNvSpPr/>
          <p:nvPr/>
        </p:nvSpPr>
        <p:spPr>
          <a:xfrm>
            <a:off x="1043608" y="4176911"/>
            <a:ext cx="3560655" cy="369332"/>
          </a:xfrm>
          <a:prstGeom prst="rect">
            <a:avLst/>
          </a:prstGeom>
        </p:spPr>
        <p:txBody>
          <a:bodyPr wrap="none">
            <a:spAutoFit/>
          </a:bodyPr>
          <a:lstStyle/>
          <a:p>
            <a:r>
              <a:rPr lang="tr-TR" b="1" dirty="0">
                <a:solidFill>
                  <a:srgbClr val="CC4616"/>
                </a:solidFill>
                <a:latin typeface="Times New Roman" panose="02020603050405020304" pitchFamily="18" charset="0"/>
                <a:ea typeface="Times New Roman" panose="02020603050405020304" pitchFamily="18" charset="0"/>
              </a:rPr>
              <a:t>ŞEKİL </a:t>
            </a:r>
            <a:r>
              <a:rPr lang="tr-TR" b="1" dirty="0" smtClean="0">
                <a:solidFill>
                  <a:srgbClr val="CC4616"/>
                </a:solidFill>
                <a:latin typeface="Times New Roman" panose="02020603050405020304" pitchFamily="18" charset="0"/>
                <a:ea typeface="Times New Roman" panose="02020603050405020304" pitchFamily="18" charset="0"/>
              </a:rPr>
              <a:t>5  </a:t>
            </a:r>
            <a:r>
              <a:rPr lang="tr-TR" b="1" dirty="0" smtClean="0">
                <a:solidFill>
                  <a:srgbClr val="000000"/>
                </a:solidFill>
                <a:latin typeface="Times New Roman" panose="02020603050405020304" pitchFamily="18" charset="0"/>
                <a:ea typeface="Times New Roman" panose="02020603050405020304" pitchFamily="18" charset="0"/>
              </a:rPr>
              <a:t>1 </a:t>
            </a:r>
            <a:r>
              <a:rPr lang="tr-TR" b="1" dirty="0">
                <a:solidFill>
                  <a:srgbClr val="000000"/>
                </a:solidFill>
                <a:latin typeface="Times New Roman" panose="02020603050405020304" pitchFamily="18" charset="0"/>
                <a:ea typeface="Times New Roman" panose="02020603050405020304" pitchFamily="18" charset="0"/>
              </a:rPr>
              <a:t>≤ n</a:t>
            </a:r>
            <a:r>
              <a:rPr lang="tr-TR" i="1" dirty="0">
                <a:solidFill>
                  <a:srgbClr val="000000"/>
                </a:solidFill>
                <a:latin typeface="Times New Roman" panose="02020603050405020304" pitchFamily="18" charset="0"/>
                <a:ea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rPr>
              <a:t>6 için </a:t>
            </a:r>
            <a:r>
              <a:rPr lang="tr-TR" sz="1600" i="1" dirty="0" err="1">
                <a:solidFill>
                  <a:srgbClr val="000000"/>
                </a:solidFill>
                <a:latin typeface="Times New Roman" panose="02020603050405020304" pitchFamily="18" charset="0"/>
                <a:ea typeface="Times New Roman" panose="02020603050405020304" pitchFamily="18" charset="0"/>
              </a:rPr>
              <a:t>K</a:t>
            </a:r>
            <a:r>
              <a:rPr lang="tr-TR" sz="1600" i="1" baseline="-25000" dirty="0" err="1">
                <a:solidFill>
                  <a:srgbClr val="000000"/>
                </a:solidFill>
                <a:latin typeface="Times New Roman" panose="02020603050405020304" pitchFamily="18" charset="0"/>
                <a:ea typeface="Times New Roman" panose="02020603050405020304" pitchFamily="18" charset="0"/>
              </a:rPr>
              <a:t>n</a:t>
            </a:r>
            <a:r>
              <a:rPr lang="tr-TR" sz="1600" b="1" dirty="0">
                <a:solidFill>
                  <a:srgbClr val="000000"/>
                </a:solidFill>
                <a:latin typeface="Times New Roman" panose="02020603050405020304" pitchFamily="18" charset="0"/>
                <a:ea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rPr>
              <a:t>çizgeleri.</a:t>
            </a:r>
            <a:endParaRPr lang="tr-TR" dirty="0"/>
          </a:p>
        </p:txBody>
      </p:sp>
    </p:spTree>
    <p:extLst>
      <p:ext uri="{BB962C8B-B14F-4D97-AF65-F5344CB8AC3E}">
        <p14:creationId xmlns:p14="http://schemas.microsoft.com/office/powerpoint/2010/main" val="647491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rgbClr val="DE4C18"/>
          </a:solidFill>
        </p:spPr>
        <p:txBody>
          <a:bodyPr anchor="ctr"/>
          <a:lstStyle/>
          <a:p>
            <a:pPr algn="ctr"/>
            <a:r>
              <a:rPr lang="tr-TR" dirty="0" smtClean="0">
                <a:solidFill>
                  <a:schemeClr val="bg1"/>
                </a:solidFill>
              </a:rPr>
              <a:t>Çizge Nedir</a:t>
            </a:r>
            <a:endParaRPr lang="tr-TR" dirty="0">
              <a:solidFill>
                <a:schemeClr val="bg1"/>
              </a:solidFill>
            </a:endParaRPr>
          </a:p>
        </p:txBody>
      </p:sp>
      <p:sp>
        <p:nvSpPr>
          <p:cNvPr id="3" name="2 Altbilgi Yer Tutucusu"/>
          <p:cNvSpPr>
            <a:spLocks noGrp="1"/>
          </p:cNvSpPr>
          <p:nvPr>
            <p:ph type="ftr" sz="quarter" idx="11"/>
          </p:nvPr>
        </p:nvSpPr>
        <p:spPr/>
        <p:txBody>
          <a:bodyPr/>
          <a:lstStyle/>
          <a:p>
            <a:r>
              <a:rPr lang="tr-TR" smtClean="0"/>
              <a:t>10 Çizgeler</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
        <p:nvSpPr>
          <p:cNvPr id="5" name="4 İçerik Yer Tutucusu"/>
          <p:cNvSpPr>
            <a:spLocks noGrp="1"/>
          </p:cNvSpPr>
          <p:nvPr>
            <p:ph sz="quarter" idx="1"/>
          </p:nvPr>
        </p:nvSpPr>
        <p:spPr/>
        <p:txBody>
          <a:bodyPr/>
          <a:lstStyle/>
          <a:p>
            <a:pPr algn="just"/>
            <a:r>
              <a:rPr lang="tr-TR" dirty="0" smtClean="0"/>
              <a:t>Çizgeler köşelerden ve bu köşeleri birleştiren kenarlardan oluşan ayrık veri yapılarıdır.</a:t>
            </a:r>
          </a:p>
          <a:p>
            <a:pPr algn="just"/>
            <a:r>
              <a:rPr lang="tr-TR" dirty="0" smtClean="0"/>
              <a:t>Çizgeler, kenarlarının yönlü olup olmamasına, aynı 2 köşeyi birleştiren birden çok kenarın olup olmamasına veya aynı köşeyi kendi kendine birleştiren bir kenarın olup olmamasına bağlı olarak sınıflandırılabilirler. </a:t>
            </a:r>
          </a:p>
          <a:p>
            <a:pPr algn="just"/>
            <a:r>
              <a:rPr lang="tr-TR" dirty="0" smtClean="0"/>
              <a:t>Neredeyse akla gelebilen her alanda problemler çizge modellerinin yardı­mıyla çözülebilirler.</a:t>
            </a:r>
          </a:p>
          <a:p>
            <a:pPr algn="just"/>
            <a:r>
              <a:rPr lang="tr-TR" dirty="0" smtClean="0"/>
              <a:t>Biz çizgelerin bir model olarak birçok alanda nasıl kullanıldığını gösteren örnekler anlatacağız. </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20</a:t>
            </a:fld>
            <a:endParaRPr lang="tr-TR"/>
          </a:p>
        </p:txBody>
      </p:sp>
      <p:sp>
        <p:nvSpPr>
          <p:cNvPr id="5" name="İçerik Yer Tutucusu 4"/>
          <p:cNvSpPr>
            <a:spLocks noGrp="1"/>
          </p:cNvSpPr>
          <p:nvPr>
            <p:ph sz="quarter" idx="1"/>
          </p:nvPr>
        </p:nvSpPr>
        <p:spPr>
          <a:xfrm>
            <a:off x="914400" y="188640"/>
            <a:ext cx="7772400" cy="1800200"/>
          </a:xfrm>
        </p:spPr>
        <p:txBody>
          <a:bodyPr/>
          <a:lstStyle/>
          <a:p>
            <a:pPr algn="just"/>
            <a:r>
              <a:rPr lang="tr-TR" b="1" dirty="0"/>
              <a:t>Çevrim </a:t>
            </a:r>
            <a:r>
              <a:rPr lang="tr-TR" dirty="0"/>
              <a:t>Bir </a:t>
            </a:r>
            <a:r>
              <a:rPr lang="tr-TR" i="1" dirty="0" err="1"/>
              <a:t>C</a:t>
            </a:r>
            <a:r>
              <a:rPr lang="tr-TR" i="1" baseline="-25000" dirty="0" err="1"/>
              <a:t>n</a:t>
            </a:r>
            <a:r>
              <a:rPr lang="tr-TR" b="1" dirty="0"/>
              <a:t> çevrimi, </a:t>
            </a:r>
            <a:r>
              <a:rPr lang="tr-TR" i="1" dirty="0"/>
              <a:t>n</a:t>
            </a:r>
            <a:r>
              <a:rPr lang="tr-TR" dirty="0"/>
              <a:t>≥3 olmak üzere </a:t>
            </a:r>
            <a:r>
              <a:rPr lang="tr-TR" i="1" dirty="0"/>
              <a:t>n</a:t>
            </a:r>
            <a:r>
              <a:rPr lang="tr-TR" b="1" dirty="0"/>
              <a:t> </a:t>
            </a:r>
            <a:r>
              <a:rPr lang="tr-TR" dirty="0"/>
              <a:t>tane v</a:t>
            </a:r>
            <a:r>
              <a:rPr lang="tr-TR" baseline="-25000" dirty="0"/>
              <a:t>1</a:t>
            </a:r>
            <a:r>
              <a:rPr lang="tr-TR" dirty="0"/>
              <a:t>, v</a:t>
            </a:r>
            <a:r>
              <a:rPr lang="tr-TR" baseline="-25000" dirty="0"/>
              <a:t>2</a:t>
            </a:r>
            <a:r>
              <a:rPr lang="tr-TR" dirty="0"/>
              <a:t>, . . .</a:t>
            </a:r>
            <a:r>
              <a:rPr lang="tr-TR" b="1" dirty="0"/>
              <a:t> </a:t>
            </a:r>
            <a:r>
              <a:rPr lang="tr-TR" dirty="0"/>
              <a:t>, </a:t>
            </a:r>
            <a:r>
              <a:rPr lang="tr-TR" i="1" dirty="0" err="1"/>
              <a:t>v</a:t>
            </a:r>
            <a:r>
              <a:rPr lang="tr-TR" i="1" baseline="-25000" dirty="0" err="1"/>
              <a:t>n</a:t>
            </a:r>
            <a:r>
              <a:rPr lang="tr-TR" b="1" dirty="0"/>
              <a:t> </a:t>
            </a:r>
            <a:r>
              <a:rPr lang="tr-TR" dirty="0"/>
              <a:t>köşelerini ve {</a:t>
            </a:r>
            <a:r>
              <a:rPr lang="tr-TR" dirty="0" smtClean="0"/>
              <a:t>v</a:t>
            </a:r>
            <a:r>
              <a:rPr lang="tr-TR" baseline="-25000" dirty="0" smtClean="0"/>
              <a:t>1</a:t>
            </a:r>
            <a:r>
              <a:rPr lang="tr-TR" dirty="0" smtClean="0"/>
              <a:t>,v</a:t>
            </a:r>
            <a:r>
              <a:rPr lang="tr-TR" baseline="-25000" dirty="0" smtClean="0"/>
              <a:t>2</a:t>
            </a:r>
            <a:r>
              <a:rPr lang="tr-TR" dirty="0"/>
              <a:t>}, {</a:t>
            </a:r>
            <a:r>
              <a:rPr lang="tr-TR" dirty="0" smtClean="0"/>
              <a:t>v</a:t>
            </a:r>
            <a:r>
              <a:rPr lang="tr-TR" baseline="-25000" dirty="0" smtClean="0"/>
              <a:t>2</a:t>
            </a:r>
            <a:r>
              <a:rPr lang="tr-TR" dirty="0" smtClean="0"/>
              <a:t>,v</a:t>
            </a:r>
            <a:r>
              <a:rPr lang="tr-TR" baseline="-25000" dirty="0" smtClean="0"/>
              <a:t>3</a:t>
            </a:r>
            <a:r>
              <a:rPr lang="tr-TR" dirty="0"/>
              <a:t>},..., {v</a:t>
            </a:r>
            <a:r>
              <a:rPr lang="tr-TR" baseline="-25000" dirty="0"/>
              <a:t>n-1</a:t>
            </a:r>
            <a:r>
              <a:rPr lang="tr-TR" dirty="0"/>
              <a:t>, </a:t>
            </a:r>
            <a:r>
              <a:rPr lang="tr-TR" dirty="0" err="1"/>
              <a:t>v</a:t>
            </a:r>
            <a:r>
              <a:rPr lang="tr-TR" baseline="-25000" dirty="0" err="1"/>
              <a:t>n</a:t>
            </a:r>
            <a:r>
              <a:rPr lang="tr-TR" i="1" dirty="0"/>
              <a:t>},</a:t>
            </a:r>
            <a:r>
              <a:rPr lang="tr-TR" b="1" dirty="0"/>
              <a:t> </a:t>
            </a:r>
            <a:r>
              <a:rPr lang="tr-TR" dirty="0"/>
              <a:t>ve {</a:t>
            </a:r>
            <a:r>
              <a:rPr lang="tr-TR" dirty="0" err="1"/>
              <a:t>v</a:t>
            </a:r>
            <a:r>
              <a:rPr lang="tr-TR" baseline="-25000" dirty="0" err="1"/>
              <a:t>n</a:t>
            </a:r>
            <a:r>
              <a:rPr lang="tr-TR" i="1" dirty="0"/>
              <a:t>,</a:t>
            </a:r>
            <a:r>
              <a:rPr lang="tr-TR" b="1" dirty="0"/>
              <a:t> </a:t>
            </a:r>
            <a:r>
              <a:rPr lang="tr-TR" dirty="0"/>
              <a:t>v</a:t>
            </a:r>
            <a:r>
              <a:rPr lang="tr-TR" baseline="-25000" dirty="0" smtClean="0"/>
              <a:t>1</a:t>
            </a:r>
            <a:r>
              <a:rPr lang="tr-TR" dirty="0"/>
              <a:t>} kenarlarını içermektedir. C</a:t>
            </a:r>
            <a:r>
              <a:rPr lang="tr-TR" baseline="-25000" dirty="0"/>
              <a:t>3</a:t>
            </a:r>
            <a:r>
              <a:rPr lang="tr-TR" dirty="0"/>
              <a:t>, C</a:t>
            </a:r>
            <a:r>
              <a:rPr lang="tr-TR" baseline="-25000" dirty="0"/>
              <a:t>4</a:t>
            </a:r>
            <a:r>
              <a:rPr lang="tr-TR" dirty="0"/>
              <a:t>, C</a:t>
            </a:r>
            <a:r>
              <a:rPr lang="tr-TR" baseline="-25000" dirty="0"/>
              <a:t>5</a:t>
            </a:r>
            <a:r>
              <a:rPr lang="tr-TR" dirty="0"/>
              <a:t>, ve C</a:t>
            </a:r>
            <a:r>
              <a:rPr lang="tr-TR" baseline="-25000" dirty="0"/>
              <a:t>6</a:t>
            </a:r>
            <a:r>
              <a:rPr lang="tr-TR" dirty="0"/>
              <a:t> çevrimleri Şekil </a:t>
            </a:r>
            <a:r>
              <a:rPr lang="tr-TR" dirty="0" smtClean="0"/>
              <a:t>6’te </a:t>
            </a:r>
            <a:r>
              <a:rPr lang="tr-TR" dirty="0"/>
              <a:t>gösterilmektedir.</a:t>
            </a:r>
          </a:p>
        </p:txBody>
      </p:sp>
      <p:pic>
        <p:nvPicPr>
          <p:cNvPr id="6" name="Resim 5" descr="image3"/>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04864"/>
            <a:ext cx="5751513" cy="1703432"/>
          </a:xfrm>
          <a:prstGeom prst="rect">
            <a:avLst/>
          </a:prstGeom>
          <a:noFill/>
        </p:spPr>
      </p:pic>
      <p:sp>
        <p:nvSpPr>
          <p:cNvPr id="7" name="Dikdörtgen 6"/>
          <p:cNvSpPr/>
          <p:nvPr/>
        </p:nvSpPr>
        <p:spPr>
          <a:xfrm>
            <a:off x="395536" y="4409306"/>
            <a:ext cx="7047657" cy="361637"/>
          </a:xfrm>
          <a:prstGeom prst="rect">
            <a:avLst/>
          </a:prstGeom>
        </p:spPr>
        <p:txBody>
          <a:bodyPr wrap="square">
            <a:spAutoFit/>
          </a:bodyPr>
          <a:lstStyle/>
          <a:p>
            <a:pPr marL="1257300">
              <a:lnSpc>
                <a:spcPts val="2065"/>
              </a:lnSpc>
              <a:spcAft>
                <a:spcPts val="1255"/>
              </a:spcAft>
            </a:pPr>
            <a:r>
              <a:rPr lang="tr-TR" b="1" dirty="0" smtClean="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ŞEKİL </a:t>
            </a:r>
            <a:r>
              <a:rPr lang="tr-TR" b="1" dirty="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4 </a:t>
            </a:r>
            <a:r>
              <a:rPr lang="tr-TR" b="1" dirty="0" smtClean="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tr-TR" b="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t>
            </a:r>
            <a:r>
              <a:rPr lang="tr-TR" b="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t>
            </a:r>
            <a:r>
              <a:rPr lang="tr-TR" b="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 C</a:t>
            </a:r>
            <a:r>
              <a:rPr lang="tr-TR" b="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Çevrimleri</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Metin kutusu 8"/>
              <p:cNvSpPr txBox="1"/>
              <p:nvPr/>
            </p:nvSpPr>
            <p:spPr>
              <a:xfrm>
                <a:off x="1691680" y="4054926"/>
                <a:ext cx="5724644" cy="369332"/>
              </a:xfrm>
              <a:prstGeom prst="rect">
                <a:avLst/>
              </a:prstGeom>
              <a:noFill/>
            </p:spPr>
            <p:txBody>
              <a:bodyPr wrap="none" rtlCol="0">
                <a:spAutoFit/>
              </a:bodyPr>
              <a:lstStyle/>
              <a:p>
                <a:r>
                  <a:rPr lang="tr-TR" dirty="0" smtClean="0"/>
                  <a:t>       </a:t>
                </a:r>
                <a14:m>
                  <m:oMath xmlns:m="http://schemas.openxmlformats.org/officeDocument/2006/math">
                    <m:sSub>
                      <m:sSubPr>
                        <m:ctrlPr>
                          <a:rPr lang="tr-TR" b="1" i="1">
                            <a:latin typeface="Cambria Math" panose="02040503050406030204" pitchFamily="18" charset="0"/>
                          </a:rPr>
                        </m:ctrlPr>
                      </m:sSubPr>
                      <m:e>
                        <m:r>
                          <a:rPr lang="tr-TR" b="1" i="1">
                            <a:latin typeface="Cambria Math" panose="02040503050406030204" pitchFamily="18" charset="0"/>
                          </a:rPr>
                          <m:t>𝐂</m:t>
                        </m:r>
                      </m:e>
                      <m:sub>
                        <m:r>
                          <a:rPr lang="tr-TR" b="1" i="1">
                            <a:latin typeface="Cambria Math" panose="02040503050406030204" pitchFamily="18" charset="0"/>
                          </a:rPr>
                          <m:t>𝟑</m:t>
                        </m:r>
                      </m:sub>
                    </m:sSub>
                  </m:oMath>
                </a14:m>
                <a:r>
                  <a:rPr lang="tr-TR" dirty="0" smtClean="0"/>
                  <a:t>		</a:t>
                </a:r>
                <a14:m>
                  <m:oMath xmlns:m="http://schemas.openxmlformats.org/officeDocument/2006/math">
                    <m:sSub>
                      <m:sSubPr>
                        <m:ctrlPr>
                          <a:rPr lang="tr-TR" b="1" i="1">
                            <a:latin typeface="Cambria Math" panose="02040503050406030204" pitchFamily="18" charset="0"/>
                          </a:rPr>
                        </m:ctrlPr>
                      </m:sSubPr>
                      <m:e>
                        <m:r>
                          <a:rPr lang="tr-TR" b="1" i="1">
                            <a:latin typeface="Cambria Math" panose="02040503050406030204" pitchFamily="18" charset="0"/>
                          </a:rPr>
                          <m:t>𝐂</m:t>
                        </m:r>
                      </m:e>
                      <m:sub>
                        <m:r>
                          <a:rPr lang="tr-TR" b="1" i="1" smtClean="0">
                            <a:latin typeface="Cambria Math" panose="02040503050406030204" pitchFamily="18" charset="0"/>
                          </a:rPr>
                          <m:t>𝟒</m:t>
                        </m:r>
                      </m:sub>
                    </m:sSub>
                    <m:sSub>
                      <m:sSubPr>
                        <m:ctrlPr>
                          <a:rPr lang="tr-TR" b="1" i="1">
                            <a:latin typeface="Cambria Math" panose="02040503050406030204" pitchFamily="18" charset="0"/>
                          </a:rPr>
                        </m:ctrlPr>
                      </m:sSubPr>
                      <m:e>
                        <m:r>
                          <a:rPr lang="tr-TR" b="1" i="1" smtClean="0">
                            <a:latin typeface="Cambria Math" panose="02040503050406030204" pitchFamily="18" charset="0"/>
                          </a:rPr>
                          <m:t>                       </m:t>
                        </m:r>
                        <m:r>
                          <a:rPr lang="tr-TR" b="1" i="1">
                            <a:latin typeface="Cambria Math" panose="02040503050406030204" pitchFamily="18" charset="0"/>
                          </a:rPr>
                          <m:t>𝐂</m:t>
                        </m:r>
                      </m:e>
                      <m:sub>
                        <m:r>
                          <a:rPr lang="tr-TR" b="1" i="1" smtClean="0">
                            <a:latin typeface="Cambria Math" panose="02040503050406030204" pitchFamily="18" charset="0"/>
                          </a:rPr>
                          <m:t>𝟓</m:t>
                        </m:r>
                      </m:sub>
                    </m:sSub>
                    <m:sSub>
                      <m:sSubPr>
                        <m:ctrlPr>
                          <a:rPr lang="tr-TR" b="1" i="1">
                            <a:latin typeface="Cambria Math" panose="02040503050406030204" pitchFamily="18" charset="0"/>
                          </a:rPr>
                        </m:ctrlPr>
                      </m:sSubPr>
                      <m:e>
                        <m:r>
                          <a:rPr lang="tr-TR" b="1" i="1" smtClean="0">
                            <a:latin typeface="Cambria Math" panose="02040503050406030204" pitchFamily="18" charset="0"/>
                          </a:rPr>
                          <m:t>                            </m:t>
                        </m:r>
                        <m:r>
                          <a:rPr lang="tr-TR" b="1" i="1">
                            <a:latin typeface="Cambria Math" panose="02040503050406030204" pitchFamily="18" charset="0"/>
                          </a:rPr>
                          <m:t>𝐂</m:t>
                        </m:r>
                      </m:e>
                      <m:sub>
                        <m:r>
                          <a:rPr lang="tr-TR" b="1" i="1" smtClean="0">
                            <a:latin typeface="Cambria Math" panose="02040503050406030204" pitchFamily="18" charset="0"/>
                          </a:rPr>
                          <m:t>𝟔</m:t>
                        </m:r>
                      </m:sub>
                    </m:sSub>
                  </m:oMath>
                </a14:m>
                <a:r>
                  <a:rPr lang="tr-TR" dirty="0" smtClean="0"/>
                  <a:t>	</a:t>
                </a:r>
                <a:endParaRPr lang="tr-TR" dirty="0"/>
              </a:p>
            </p:txBody>
          </p:sp>
        </mc:Choice>
        <mc:Fallback xmlns="">
          <p:sp>
            <p:nvSpPr>
              <p:cNvPr id="9" name="Metin kutusu 8"/>
              <p:cNvSpPr txBox="1">
                <a:spLocks noRot="1" noChangeAspect="1" noMove="1" noResize="1" noEditPoints="1" noAdjustHandles="1" noChangeArrowheads="1" noChangeShapeType="1" noTextEdit="1"/>
              </p:cNvSpPr>
              <p:nvPr/>
            </p:nvSpPr>
            <p:spPr>
              <a:xfrm>
                <a:off x="1691680" y="4054926"/>
                <a:ext cx="5724644" cy="369332"/>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164193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dirty="0"/>
          </a:p>
        </p:txBody>
      </p:sp>
      <p:sp>
        <p:nvSpPr>
          <p:cNvPr id="4" name="Slayt Numarası Yer Tutucusu 3"/>
          <p:cNvSpPr>
            <a:spLocks noGrp="1"/>
          </p:cNvSpPr>
          <p:nvPr>
            <p:ph type="sldNum" sz="quarter" idx="12"/>
          </p:nvPr>
        </p:nvSpPr>
        <p:spPr/>
        <p:txBody>
          <a:bodyPr/>
          <a:lstStyle/>
          <a:p>
            <a:fld id="{B1DEFA8C-F947-479F-BE07-76B6B3F80BF1}" type="slidenum">
              <a:rPr lang="tr-TR" smtClean="0"/>
              <a:pPr/>
              <a:t>21</a:t>
            </a:fld>
            <a:endParaRPr lang="tr-TR"/>
          </a:p>
        </p:txBody>
      </p:sp>
      <p:sp>
        <p:nvSpPr>
          <p:cNvPr id="5" name="İçerik Yer Tutucusu 4"/>
          <p:cNvSpPr>
            <a:spLocks noGrp="1"/>
          </p:cNvSpPr>
          <p:nvPr>
            <p:ph sz="quarter" idx="1"/>
          </p:nvPr>
        </p:nvSpPr>
        <p:spPr>
          <a:xfrm>
            <a:off x="914400" y="188640"/>
            <a:ext cx="7772400" cy="5831160"/>
          </a:xfrm>
        </p:spPr>
        <p:txBody>
          <a:bodyPr/>
          <a:lstStyle/>
          <a:p>
            <a:pPr algn="just"/>
            <a:r>
              <a:rPr lang="tr-TR" dirty="0"/>
              <a:t>Çarklar</a:t>
            </a:r>
            <a:r>
              <a:rPr lang="tr-TR" b="1" dirty="0"/>
              <a:t> </a:t>
            </a:r>
            <a:r>
              <a:rPr lang="tr-TR" dirty="0"/>
              <a:t>n≥3 olmak koşulu ile bir </a:t>
            </a:r>
            <a:r>
              <a:rPr lang="tr-TR" dirty="0" err="1"/>
              <a:t>C</a:t>
            </a:r>
            <a:r>
              <a:rPr lang="tr-TR" baseline="-25000" dirty="0" err="1"/>
              <a:t>n</a:t>
            </a:r>
            <a:r>
              <a:rPr lang="tr-TR" dirty="0"/>
              <a:t> döngüsüne ek olarak bir köşe ekleyip, bu yeni köşeyi </a:t>
            </a:r>
            <a:r>
              <a:rPr lang="tr-TR" dirty="0" err="1"/>
              <a:t>C</a:t>
            </a:r>
            <a:r>
              <a:rPr lang="tr-TR" baseline="-25000" dirty="0" err="1"/>
              <a:t>n</a:t>
            </a:r>
            <a:r>
              <a:rPr lang="tr-TR" baseline="-25000" dirty="0"/>
              <a:t> </a:t>
            </a:r>
            <a:r>
              <a:rPr lang="tr-TR" dirty="0"/>
              <a:t>’</a:t>
            </a:r>
            <a:r>
              <a:rPr lang="tr-TR" dirty="0" err="1"/>
              <a:t>nin</a:t>
            </a:r>
            <a:r>
              <a:rPr lang="tr-TR" dirty="0"/>
              <a:t> her bir köşesine yeni kenarlarla bağladığımız zaman </a:t>
            </a:r>
            <a:r>
              <a:rPr lang="tr-TR" i="1" dirty="0" err="1"/>
              <a:t>W</a:t>
            </a:r>
            <a:r>
              <a:rPr lang="tr-TR" i="1" baseline="-25000" dirty="0" err="1"/>
              <a:t>n</a:t>
            </a:r>
            <a:r>
              <a:rPr lang="tr-TR" b="1" dirty="0"/>
              <a:t> çarkını </a:t>
            </a:r>
            <a:r>
              <a:rPr lang="tr-TR" dirty="0"/>
              <a:t>elde ederiz. </a:t>
            </a:r>
            <a:r>
              <a:rPr lang="tr-TR" i="1" dirty="0"/>
              <a:t>W</a:t>
            </a:r>
            <a:r>
              <a:rPr lang="tr-TR" i="1" baseline="-25000" dirty="0"/>
              <a:t>3</a:t>
            </a:r>
            <a:r>
              <a:rPr lang="tr-TR" i="1" dirty="0"/>
              <a:t>, W</a:t>
            </a:r>
            <a:r>
              <a:rPr lang="tr-TR" i="1" baseline="-25000" dirty="0"/>
              <a:t>4</a:t>
            </a:r>
            <a:r>
              <a:rPr lang="tr-TR" i="1" dirty="0"/>
              <a:t>, W</a:t>
            </a:r>
            <a:r>
              <a:rPr lang="tr-TR" i="1" baseline="-25000" dirty="0"/>
              <a:t>5</a:t>
            </a:r>
            <a:r>
              <a:rPr lang="tr-TR" i="1" dirty="0"/>
              <a:t>,</a:t>
            </a:r>
            <a:r>
              <a:rPr lang="tr-TR" b="1" dirty="0"/>
              <a:t> </a:t>
            </a:r>
            <a:r>
              <a:rPr lang="tr-TR" dirty="0"/>
              <a:t>ve </a:t>
            </a:r>
            <a:r>
              <a:rPr lang="tr-TR" i="1" dirty="0"/>
              <a:t>W</a:t>
            </a:r>
            <a:r>
              <a:rPr lang="tr-TR" i="1" baseline="-25000" dirty="0"/>
              <a:t>6</a:t>
            </a:r>
            <a:r>
              <a:rPr lang="tr-TR" b="1" dirty="0"/>
              <a:t> </a:t>
            </a:r>
            <a:r>
              <a:rPr lang="tr-TR" dirty="0"/>
              <a:t>çarkları Şekil 5 ’te gösterilmiştir.</a:t>
            </a:r>
          </a:p>
        </p:txBody>
      </p:sp>
      <p:sp>
        <p:nvSpPr>
          <p:cNvPr id="9" name="Dikdörtgen 8"/>
          <p:cNvSpPr/>
          <p:nvPr/>
        </p:nvSpPr>
        <p:spPr>
          <a:xfrm>
            <a:off x="0" y="4954885"/>
            <a:ext cx="6262881" cy="220573"/>
          </a:xfrm>
          <a:prstGeom prst="rect">
            <a:avLst/>
          </a:prstGeom>
        </p:spPr>
        <p:txBody>
          <a:bodyPr wrap="square">
            <a:spAutoFit/>
          </a:bodyPr>
          <a:lstStyle/>
          <a:p>
            <a:pPr marL="1244600">
              <a:lnSpc>
                <a:spcPts val="1000"/>
              </a:lnSpc>
              <a:spcAft>
                <a:spcPts val="2090"/>
              </a:spcAft>
            </a:pPr>
            <a:r>
              <a:rPr lang="tr-TR" b="1" dirty="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ŞEKİL 5 </a:t>
            </a:r>
            <a:r>
              <a:rPr lang="tr-TR" b="1" i="1" dirty="0"/>
              <a:t>W</a:t>
            </a:r>
            <a:r>
              <a:rPr lang="tr-TR" b="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i="1" dirty="0"/>
              <a:t>W</a:t>
            </a:r>
            <a:r>
              <a:rPr lang="tr-TR" b="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i="1" dirty="0"/>
              <a:t>W</a:t>
            </a:r>
            <a:r>
              <a:rPr lang="tr-TR" b="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tr-TR"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 </a:t>
            </a:r>
            <a:r>
              <a:rPr lang="tr-TR" b="1" i="1" dirty="0"/>
              <a:t>W</a:t>
            </a:r>
            <a:r>
              <a:rPr lang="tr-TR" b="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tr-TR"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çarkları</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Resim 17"/>
          <p:cNvPicPr>
            <a:picLocks noChangeAspect="1"/>
          </p:cNvPicPr>
          <p:nvPr/>
        </p:nvPicPr>
        <p:blipFill>
          <a:blip r:embed="rId2"/>
          <a:stretch>
            <a:fillRect/>
          </a:stretch>
        </p:blipFill>
        <p:spPr>
          <a:xfrm>
            <a:off x="1403648" y="2495484"/>
            <a:ext cx="6637067" cy="1615059"/>
          </a:xfrm>
          <a:prstGeom prst="rect">
            <a:avLst/>
          </a:prstGeom>
        </p:spPr>
      </p:pic>
      <mc:AlternateContent xmlns:mc="http://schemas.openxmlformats.org/markup-compatibility/2006" xmlns:a14="http://schemas.microsoft.com/office/drawing/2010/main">
        <mc:Choice Requires="a14">
          <p:sp>
            <p:nvSpPr>
              <p:cNvPr id="19" name="Metin kutusu 18"/>
              <p:cNvSpPr txBox="1"/>
              <p:nvPr/>
            </p:nvSpPr>
            <p:spPr>
              <a:xfrm>
                <a:off x="1691680" y="4054926"/>
                <a:ext cx="6647974" cy="369332"/>
              </a:xfrm>
              <a:prstGeom prst="rect">
                <a:avLst/>
              </a:prstGeom>
              <a:noFill/>
            </p:spPr>
            <p:txBody>
              <a:bodyPr wrap="none" rtlCol="0">
                <a:spAutoFit/>
              </a:bodyPr>
              <a:lstStyle/>
              <a:p>
                <a:r>
                  <a:rPr lang="tr-TR" dirty="0" smtClean="0"/>
                  <a:t>   </a:t>
                </a:r>
                <a14:m>
                  <m:oMath xmlns:m="http://schemas.openxmlformats.org/officeDocument/2006/math">
                    <m:sSub>
                      <m:sSubPr>
                        <m:ctrlPr>
                          <a:rPr lang="tr-TR" b="1" i="1">
                            <a:latin typeface="Cambria Math" panose="02040503050406030204" pitchFamily="18" charset="0"/>
                          </a:rPr>
                        </m:ctrlPr>
                      </m:sSubPr>
                      <m:e>
                        <m:r>
                          <a:rPr lang="tr-TR" b="1" i="1" smtClean="0">
                            <a:latin typeface="Cambria Math" panose="02040503050406030204" pitchFamily="18" charset="0"/>
                          </a:rPr>
                          <m:t>𝑾</m:t>
                        </m:r>
                      </m:e>
                      <m:sub>
                        <m:r>
                          <a:rPr lang="tr-TR" b="1" i="1">
                            <a:latin typeface="Cambria Math" panose="02040503050406030204" pitchFamily="18" charset="0"/>
                          </a:rPr>
                          <m:t>𝟑</m:t>
                        </m:r>
                      </m:sub>
                    </m:sSub>
                  </m:oMath>
                </a14:m>
                <a:r>
                  <a:rPr lang="tr-TR" dirty="0" smtClean="0"/>
                  <a:t>		</a:t>
                </a:r>
                <a14:m>
                  <m:oMath xmlns:m="http://schemas.openxmlformats.org/officeDocument/2006/math">
                    <m:sSub>
                      <m:sSubPr>
                        <m:ctrlPr>
                          <a:rPr lang="tr-TR" b="1" i="1">
                            <a:latin typeface="Cambria Math" panose="02040503050406030204" pitchFamily="18" charset="0"/>
                          </a:rPr>
                        </m:ctrlPr>
                      </m:sSubPr>
                      <m:e>
                        <m:r>
                          <a:rPr lang="tr-TR" b="1" i="1" smtClean="0">
                            <a:latin typeface="Cambria Math" panose="02040503050406030204" pitchFamily="18" charset="0"/>
                          </a:rPr>
                          <m:t>𝑾</m:t>
                        </m:r>
                      </m:e>
                      <m:sub>
                        <m:r>
                          <a:rPr lang="tr-TR" b="1" i="1" smtClean="0">
                            <a:latin typeface="Cambria Math" panose="02040503050406030204" pitchFamily="18" charset="0"/>
                          </a:rPr>
                          <m:t>𝟒</m:t>
                        </m:r>
                      </m:sub>
                    </m:sSub>
                    <m:sSub>
                      <m:sSubPr>
                        <m:ctrlPr>
                          <a:rPr lang="tr-TR" b="1" i="1">
                            <a:latin typeface="Cambria Math" panose="02040503050406030204" pitchFamily="18" charset="0"/>
                          </a:rPr>
                        </m:ctrlPr>
                      </m:sSubPr>
                      <m:e>
                        <m:r>
                          <a:rPr lang="tr-TR" b="1" i="1" smtClean="0">
                            <a:latin typeface="Cambria Math" panose="02040503050406030204" pitchFamily="18" charset="0"/>
                          </a:rPr>
                          <m:t>                           </m:t>
                        </m:r>
                        <m:r>
                          <a:rPr lang="tr-TR" b="1" i="1" smtClean="0">
                            <a:latin typeface="Cambria Math" panose="02040503050406030204" pitchFamily="18" charset="0"/>
                          </a:rPr>
                          <m:t>𝑾</m:t>
                        </m:r>
                      </m:e>
                      <m:sub>
                        <m:r>
                          <a:rPr lang="tr-TR" b="1" i="1" smtClean="0">
                            <a:latin typeface="Cambria Math" panose="02040503050406030204" pitchFamily="18" charset="0"/>
                          </a:rPr>
                          <m:t>𝟓</m:t>
                        </m:r>
                      </m:sub>
                    </m:sSub>
                    <m:sSub>
                      <m:sSubPr>
                        <m:ctrlPr>
                          <a:rPr lang="tr-TR" b="1" i="1">
                            <a:latin typeface="Cambria Math" panose="02040503050406030204" pitchFamily="18" charset="0"/>
                          </a:rPr>
                        </m:ctrlPr>
                      </m:sSubPr>
                      <m:e>
                        <m:r>
                          <a:rPr lang="tr-TR" b="1" i="1" smtClean="0">
                            <a:latin typeface="Cambria Math" panose="02040503050406030204" pitchFamily="18" charset="0"/>
                          </a:rPr>
                          <m:t>                                </m:t>
                        </m:r>
                        <m:r>
                          <a:rPr lang="tr-TR" b="1" i="1" smtClean="0">
                            <a:latin typeface="Cambria Math" panose="02040503050406030204" pitchFamily="18" charset="0"/>
                          </a:rPr>
                          <m:t>𝑾</m:t>
                        </m:r>
                      </m:e>
                      <m:sub>
                        <m:r>
                          <a:rPr lang="tr-TR" b="1" i="1" smtClean="0">
                            <a:latin typeface="Cambria Math" panose="02040503050406030204" pitchFamily="18" charset="0"/>
                          </a:rPr>
                          <m:t>𝟔</m:t>
                        </m:r>
                      </m:sub>
                    </m:sSub>
                  </m:oMath>
                </a14:m>
                <a:r>
                  <a:rPr lang="tr-TR" dirty="0" smtClean="0"/>
                  <a:t>	</a:t>
                </a:r>
                <a:endParaRPr lang="tr-TR" dirty="0"/>
              </a:p>
            </p:txBody>
          </p:sp>
        </mc:Choice>
        <mc:Fallback xmlns="">
          <p:sp>
            <p:nvSpPr>
              <p:cNvPr id="19" name="Metin kutusu 18"/>
              <p:cNvSpPr txBox="1">
                <a:spLocks noRot="1" noChangeAspect="1" noMove="1" noResize="1" noEditPoints="1" noAdjustHandles="1" noChangeArrowheads="1" noChangeShapeType="1" noTextEdit="1"/>
              </p:cNvSpPr>
              <p:nvPr/>
            </p:nvSpPr>
            <p:spPr>
              <a:xfrm>
                <a:off x="1691680" y="4054926"/>
                <a:ext cx="6647974" cy="369332"/>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40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22</a:t>
            </a:fld>
            <a:endParaRPr lang="tr-TR"/>
          </a:p>
        </p:txBody>
      </p:sp>
      <p:sp>
        <p:nvSpPr>
          <p:cNvPr id="5" name="İçerik Yer Tutucusu 4"/>
          <p:cNvSpPr>
            <a:spLocks noGrp="1"/>
          </p:cNvSpPr>
          <p:nvPr>
            <p:ph sz="quarter" idx="1"/>
          </p:nvPr>
        </p:nvSpPr>
        <p:spPr>
          <a:xfrm>
            <a:off x="914400" y="188640"/>
            <a:ext cx="7772400" cy="2304256"/>
          </a:xfrm>
        </p:spPr>
        <p:txBody>
          <a:bodyPr/>
          <a:lstStyle/>
          <a:p>
            <a:pPr algn="just"/>
            <a:r>
              <a:rPr lang="tr-TR" b="1" dirty="0"/>
              <a:t>n-Küpler </a:t>
            </a:r>
            <a:r>
              <a:rPr lang="tr-TR" i="1" dirty="0" err="1"/>
              <a:t>Q</a:t>
            </a:r>
            <a:r>
              <a:rPr lang="tr-TR" i="1" baseline="-25000" dirty="0" err="1"/>
              <a:t>n</a:t>
            </a:r>
            <a:r>
              <a:rPr lang="tr-TR" b="1" dirty="0"/>
              <a:t> </a:t>
            </a:r>
            <a:r>
              <a:rPr lang="tr-TR" dirty="0"/>
              <a:t>ile gösterilen </a:t>
            </a:r>
            <a:r>
              <a:rPr lang="tr-TR" b="1" dirty="0"/>
              <a:t>n-boyutlu </a:t>
            </a:r>
            <a:r>
              <a:rPr lang="tr-TR" b="1" dirty="0" err="1"/>
              <a:t>hiperküp</a:t>
            </a:r>
            <a:r>
              <a:rPr lang="tr-TR" b="1" dirty="0"/>
              <a:t>, </a:t>
            </a:r>
            <a:r>
              <a:rPr lang="tr-TR" dirty="0"/>
              <a:t>veya n-küp, köşeleri n uzunluklu 2</a:t>
            </a:r>
            <a:r>
              <a:rPr lang="tr-TR" baseline="30000" dirty="0"/>
              <a:t>n</a:t>
            </a:r>
            <a:r>
              <a:rPr lang="tr-TR" dirty="0"/>
              <a:t> sayıda bit dizgisi ile gösterilen bir basit çizgedir. İki köşe ancak ve ancak temsil ettikleri bit dizgiler tam olarak bir bit konumunda farklı ise komşu olurlar. Şekil 6’da </a:t>
            </a:r>
            <a:r>
              <a:rPr lang="tr-TR" i="1" dirty="0"/>
              <a:t>Q</a:t>
            </a:r>
            <a:r>
              <a:rPr lang="tr-TR" i="1" baseline="-25000" dirty="0"/>
              <a:t>1</a:t>
            </a:r>
            <a:r>
              <a:rPr lang="tr-TR" i="1" dirty="0"/>
              <a:t>, Q</a:t>
            </a:r>
            <a:r>
              <a:rPr lang="tr-TR" i="1" baseline="-25000" dirty="0"/>
              <a:t>2</a:t>
            </a:r>
            <a:r>
              <a:rPr lang="tr-TR" i="1" dirty="0"/>
              <a:t>,</a:t>
            </a:r>
            <a:r>
              <a:rPr lang="tr-TR" dirty="0"/>
              <a:t> ve </a:t>
            </a:r>
            <a:r>
              <a:rPr lang="tr-TR" i="1" dirty="0" smtClean="0"/>
              <a:t>Q</a:t>
            </a:r>
            <a:r>
              <a:rPr lang="tr-TR" i="1" baseline="-25000" dirty="0" smtClean="0"/>
              <a:t>3</a:t>
            </a:r>
            <a:r>
              <a:rPr lang="tr-TR" dirty="0" smtClean="0"/>
              <a:t> gösterilmiştir.</a:t>
            </a:r>
            <a:r>
              <a:rPr lang="tr-TR" i="1" baseline="-25000" dirty="0" smtClean="0"/>
              <a:t> </a:t>
            </a:r>
            <a:endParaRPr lang="tr-TR" dirty="0"/>
          </a:p>
        </p:txBody>
      </p:sp>
      <p:pic>
        <p:nvPicPr>
          <p:cNvPr id="4098"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2505294"/>
            <a:ext cx="6840761" cy="15717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Metin kutusu 6"/>
              <p:cNvSpPr txBox="1"/>
              <p:nvPr/>
            </p:nvSpPr>
            <p:spPr>
              <a:xfrm>
                <a:off x="1691680" y="4054926"/>
                <a:ext cx="4801314" cy="393634"/>
              </a:xfrm>
              <a:prstGeom prst="rect">
                <a:avLst/>
              </a:prstGeom>
              <a:noFill/>
            </p:spPr>
            <p:txBody>
              <a:bodyPr wrap="none" rtlCol="0">
                <a:spAutoFit/>
              </a:bodyPr>
              <a:lstStyle/>
              <a:p>
                <a:r>
                  <a:rPr lang="tr-TR" dirty="0" smtClean="0"/>
                  <a:t>   </a:t>
                </a:r>
                <a14:m>
                  <m:oMath xmlns:m="http://schemas.openxmlformats.org/officeDocument/2006/math">
                    <m:sSub>
                      <m:sSubPr>
                        <m:ctrlPr>
                          <a:rPr lang="tr-TR" b="1" i="1">
                            <a:latin typeface="Cambria Math" panose="02040503050406030204" pitchFamily="18" charset="0"/>
                          </a:rPr>
                        </m:ctrlPr>
                      </m:sSubPr>
                      <m:e>
                        <m:r>
                          <m:rPr>
                            <m:nor/>
                          </m:rPr>
                          <a:rPr lang="tr-TR" b="0" i="1" smtClean="0"/>
                          <m:t>     </m:t>
                        </m:r>
                        <m:r>
                          <m:rPr>
                            <m:nor/>
                          </m:rPr>
                          <a:rPr lang="tr-TR" sz="2600" i="1" dirty="0">
                            <a:solidFill>
                              <a:prstClr val="black"/>
                            </a:solidFill>
                          </a:rPr>
                          <m:t>Q</m:t>
                        </m:r>
                      </m:e>
                      <m:sub>
                        <m:r>
                          <a:rPr lang="tr-TR" b="1" i="1" smtClean="0">
                            <a:latin typeface="Cambria Math" panose="02040503050406030204" pitchFamily="18" charset="0"/>
                          </a:rPr>
                          <m:t>𝟏</m:t>
                        </m:r>
                      </m:sub>
                    </m:sSub>
                  </m:oMath>
                </a14:m>
                <a:r>
                  <a:rPr lang="tr-TR" dirty="0" smtClean="0"/>
                  <a:t>		</a:t>
                </a:r>
                <a14:m>
                  <m:oMath xmlns:m="http://schemas.openxmlformats.org/officeDocument/2006/math">
                    <m:sSub>
                      <m:sSubPr>
                        <m:ctrlPr>
                          <a:rPr lang="tr-TR" b="1" i="1">
                            <a:latin typeface="Cambria Math" panose="02040503050406030204" pitchFamily="18" charset="0"/>
                          </a:rPr>
                        </m:ctrlPr>
                      </m:sSubPr>
                      <m:e>
                        <m:r>
                          <m:rPr>
                            <m:nor/>
                          </m:rPr>
                          <a:rPr lang="tr-TR" sz="2600" i="1" dirty="0">
                            <a:solidFill>
                              <a:prstClr val="black"/>
                            </a:solidFill>
                          </a:rPr>
                          <m:t>Q</m:t>
                        </m:r>
                      </m:e>
                      <m:sub>
                        <m:r>
                          <a:rPr lang="tr-TR" sz="2600" b="1" i="1" dirty="0" smtClean="0">
                            <a:solidFill>
                              <a:prstClr val="black"/>
                            </a:solidFill>
                            <a:latin typeface="Cambria Math" panose="02040503050406030204" pitchFamily="18" charset="0"/>
                          </a:rPr>
                          <m:t>𝟐</m:t>
                        </m:r>
                      </m:sub>
                    </m:sSub>
                  </m:oMath>
                </a14:m>
                <a:r>
                  <a:rPr lang="tr-TR" dirty="0" smtClean="0"/>
                  <a:t>	       </a:t>
                </a:r>
                <a14:m>
                  <m:oMath xmlns:m="http://schemas.openxmlformats.org/officeDocument/2006/math">
                    <m:sSub>
                      <m:sSubPr>
                        <m:ctrlPr>
                          <a:rPr lang="tr-TR" b="1" i="1" smtClean="0">
                            <a:latin typeface="Cambria Math" panose="02040503050406030204" pitchFamily="18" charset="0"/>
                          </a:rPr>
                        </m:ctrlPr>
                      </m:sSubPr>
                      <m:e>
                        <m:r>
                          <m:rPr>
                            <m:nor/>
                          </m:rPr>
                          <a:rPr lang="tr-TR" i="1" smtClean="0"/>
                          <m:t>     </m:t>
                        </m:r>
                        <m:r>
                          <m:rPr>
                            <m:nor/>
                          </m:rPr>
                          <a:rPr lang="tr-TR" sz="2600" i="1" dirty="0">
                            <a:solidFill>
                              <a:prstClr val="black"/>
                            </a:solidFill>
                          </a:rPr>
                          <m:t>Q</m:t>
                        </m:r>
                      </m:e>
                      <m:sub>
                        <m:r>
                          <a:rPr lang="tr-TR" sz="2600" b="1" i="1" dirty="0" smtClean="0">
                            <a:solidFill>
                              <a:prstClr val="black"/>
                            </a:solidFill>
                            <a:latin typeface="Cambria Math" panose="02040503050406030204" pitchFamily="18" charset="0"/>
                          </a:rPr>
                          <m:t>𝟑</m:t>
                        </m:r>
                      </m:sub>
                    </m:sSub>
                  </m:oMath>
                </a14:m>
                <a:r>
                  <a:rPr lang="tr-TR" dirty="0" smtClean="0"/>
                  <a:t>	</a:t>
                </a:r>
                <a:endParaRPr lang="tr-TR" dirty="0"/>
              </a:p>
            </p:txBody>
          </p:sp>
        </mc:Choice>
        <mc:Fallback xmlns="">
          <p:sp>
            <p:nvSpPr>
              <p:cNvPr id="7" name="Metin kutusu 6"/>
              <p:cNvSpPr txBox="1">
                <a:spLocks noRot="1" noChangeAspect="1" noMove="1" noResize="1" noEditPoints="1" noAdjustHandles="1" noChangeArrowheads="1" noChangeShapeType="1" noTextEdit="1"/>
              </p:cNvSpPr>
              <p:nvPr/>
            </p:nvSpPr>
            <p:spPr>
              <a:xfrm>
                <a:off x="1691680" y="4054926"/>
                <a:ext cx="4801314" cy="393634"/>
              </a:xfrm>
              <a:prstGeom prst="rect">
                <a:avLst/>
              </a:prstGeom>
              <a:blipFill>
                <a:blip r:embed="rId3"/>
                <a:stretch>
                  <a:fillRect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Dikdörtgen 5"/>
              <p:cNvSpPr/>
              <p:nvPr/>
            </p:nvSpPr>
            <p:spPr>
              <a:xfrm>
                <a:off x="445394" y="4694057"/>
                <a:ext cx="4583627" cy="445186"/>
              </a:xfrm>
              <a:prstGeom prst="rect">
                <a:avLst/>
              </a:prstGeom>
            </p:spPr>
            <p:txBody>
              <a:bodyPr wrap="none">
                <a:spAutoFit/>
              </a:bodyPr>
              <a:lstStyle/>
              <a:p>
                <a:pPr marL="1306830">
                  <a:lnSpc>
                    <a:spcPct val="115000"/>
                  </a:lnSpc>
                  <a:spcAft>
                    <a:spcPts val="0"/>
                  </a:spcAft>
                </a:pPr>
                <a:r>
                  <a:rPr lang="tr-TR" b="1" dirty="0" smtClean="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ŞEKİL 6 </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n-küp </a:t>
                </a:r>
                <a14:m>
                  <m:oMath xmlns:m="http://schemas.openxmlformats.org/officeDocument/2006/math">
                    <m:sSub>
                      <m:sSubPr>
                        <m:ctrlPr>
                          <a:rPr lang="tr-TR" b="1" i="1">
                            <a:latin typeface="Cambria Math" panose="02040503050406030204" pitchFamily="18" charset="0"/>
                          </a:rPr>
                        </m:ctrlPr>
                      </m:sSubPr>
                      <m:e>
                        <m:r>
                          <m:rPr>
                            <m:nor/>
                          </m:rPr>
                          <a:rPr lang="tr-TR" i="1"/>
                          <m:t> </m:t>
                        </m:r>
                        <m:r>
                          <m:rPr>
                            <m:nor/>
                          </m:rPr>
                          <a:rPr lang="tr-TR" sz="2600" b="1" i="1" dirty="0">
                            <a:solidFill>
                              <a:prstClr val="black"/>
                            </a:solidFill>
                          </a:rPr>
                          <m:t>Q</m:t>
                        </m:r>
                      </m:e>
                      <m:sub>
                        <m:r>
                          <a:rPr lang="tr-TR" sz="2600" b="1" i="1" dirty="0" smtClean="0">
                            <a:solidFill>
                              <a:prstClr val="black"/>
                            </a:solidFill>
                            <a:latin typeface="Cambria Math" panose="02040503050406030204" pitchFamily="18" charset="0"/>
                          </a:rPr>
                          <m:t>𝒏</m:t>
                        </m:r>
                      </m:sub>
                    </m:sSub>
                  </m:oMath>
                </a14:m>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1, 2, </a:t>
                </a:r>
                <a:r>
                  <a:rPr lang="tr-TR"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Dikdörtgen 5"/>
              <p:cNvSpPr>
                <a:spLocks noRot="1" noChangeAspect="1" noMove="1" noResize="1" noEditPoints="1" noAdjustHandles="1" noChangeArrowheads="1" noChangeShapeType="1" noTextEdit="1"/>
              </p:cNvSpPr>
              <p:nvPr/>
            </p:nvSpPr>
            <p:spPr>
              <a:xfrm>
                <a:off x="445394" y="4694057"/>
                <a:ext cx="4583627" cy="445186"/>
              </a:xfrm>
              <a:prstGeom prst="rect">
                <a:avLst/>
              </a:prstGeom>
              <a:blipFill>
                <a:blip r:embed="rId4"/>
                <a:stretch>
                  <a:fillRect r="-266" b="-19178"/>
                </a:stretch>
              </a:blipFill>
            </p:spPr>
            <p:txBody>
              <a:bodyPr/>
              <a:lstStyle/>
              <a:p>
                <a:r>
                  <a:rPr lang="tr-TR">
                    <a:noFill/>
                  </a:rPr>
                  <a:t> </a:t>
                </a:r>
              </a:p>
            </p:txBody>
          </p:sp>
        </mc:Fallback>
      </mc:AlternateContent>
    </p:spTree>
    <p:extLst>
      <p:ext uri="{BB962C8B-B14F-4D97-AF65-F5344CB8AC3E}">
        <p14:creationId xmlns:p14="http://schemas.microsoft.com/office/powerpoint/2010/main" val="3723261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23</a:t>
            </a:fld>
            <a:endParaRPr lang="tr-TR"/>
          </a:p>
        </p:txBody>
      </p:sp>
      <p:graphicFrame>
        <p:nvGraphicFramePr>
          <p:cNvPr id="7" name="İçerik Yer Tutucusu 6"/>
          <p:cNvGraphicFramePr>
            <a:graphicFrameLocks noGrp="1"/>
          </p:cNvGraphicFramePr>
          <p:nvPr>
            <p:ph sz="quarter" idx="1"/>
            <p:extLst>
              <p:ext uri="{D42A27DB-BD31-4B8C-83A1-F6EECF244321}">
                <p14:modId xmlns:p14="http://schemas.microsoft.com/office/powerpoint/2010/main" val="3891371011"/>
              </p:ext>
            </p:extLst>
          </p:nvPr>
        </p:nvGraphicFramePr>
        <p:xfrm>
          <a:off x="914400" y="188640"/>
          <a:ext cx="777240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ikdörtgen 8"/>
          <p:cNvSpPr/>
          <p:nvPr/>
        </p:nvSpPr>
        <p:spPr>
          <a:xfrm>
            <a:off x="603504" y="5013176"/>
            <a:ext cx="8235759" cy="954107"/>
          </a:xfrm>
          <a:prstGeom prst="rect">
            <a:avLst/>
          </a:prstGeom>
        </p:spPr>
        <p:txBody>
          <a:bodyPr wrap="square">
            <a:spAutoFit/>
          </a:bodyPr>
          <a:lstStyle/>
          <a:p>
            <a:pPr algn="just"/>
            <a:r>
              <a:rPr lang="tr-TR" sz="2000" dirty="0" smtClean="0">
                <a:solidFill>
                  <a:srgbClr val="CC4616"/>
                </a:solidFill>
                <a:ea typeface="Times New Roman" panose="02020603050405020304" pitchFamily="18" charset="0"/>
              </a:rPr>
              <a:t>Örnek: </a:t>
            </a:r>
            <a:r>
              <a:rPr lang="tr-TR" dirty="0" smtClean="0">
                <a:solidFill>
                  <a:srgbClr val="000000"/>
                </a:solidFill>
                <a:ea typeface="Times New Roman" panose="02020603050405020304" pitchFamily="18" charset="0"/>
              </a:rPr>
              <a:t>C</a:t>
            </a:r>
            <a:r>
              <a:rPr lang="tr-TR" baseline="-25000" dirty="0" smtClean="0">
                <a:solidFill>
                  <a:srgbClr val="000000"/>
                </a:solidFill>
                <a:ea typeface="Times New Roman" panose="02020603050405020304" pitchFamily="18" charset="0"/>
              </a:rPr>
              <a:t>6</a:t>
            </a:r>
            <a:r>
              <a:rPr lang="tr-TR" dirty="0" smtClean="0">
                <a:solidFill>
                  <a:srgbClr val="000000"/>
                </a:solidFill>
                <a:ea typeface="Times New Roman" panose="02020603050405020304" pitchFamily="18" charset="0"/>
              </a:rPr>
              <a:t> </a:t>
            </a:r>
            <a:r>
              <a:rPr lang="tr-TR" dirty="0">
                <a:solidFill>
                  <a:srgbClr val="000000"/>
                </a:solidFill>
                <a:ea typeface="Times New Roman" panose="02020603050405020304" pitchFamily="18" charset="0"/>
              </a:rPr>
              <a:t>Şekil </a:t>
            </a:r>
            <a:r>
              <a:rPr lang="tr-TR" dirty="0" smtClean="0">
                <a:solidFill>
                  <a:srgbClr val="000000"/>
                </a:solidFill>
                <a:ea typeface="Times New Roman" panose="02020603050405020304" pitchFamily="18" charset="0"/>
              </a:rPr>
              <a:t>4’de </a:t>
            </a:r>
            <a:r>
              <a:rPr lang="tr-TR" dirty="0">
                <a:solidFill>
                  <a:srgbClr val="000000"/>
                </a:solidFill>
                <a:ea typeface="Times New Roman" panose="02020603050405020304" pitchFamily="18" charset="0"/>
              </a:rPr>
              <a:t>gösterildiği gibi iki kümelidir çünkü onun köşe kümesi </a:t>
            </a:r>
            <a:r>
              <a:rPr lang="tr-TR" i="1" dirty="0">
                <a:solidFill>
                  <a:srgbClr val="000000"/>
                </a:solidFill>
                <a:ea typeface="Times New Roman" panose="02020603050405020304" pitchFamily="18" charset="0"/>
              </a:rPr>
              <a:t>V</a:t>
            </a:r>
            <a:r>
              <a:rPr lang="tr-TR" i="1" baseline="-25000" dirty="0">
                <a:solidFill>
                  <a:srgbClr val="000000"/>
                </a:solidFill>
                <a:ea typeface="Times New Roman" panose="02020603050405020304" pitchFamily="18" charset="0"/>
              </a:rPr>
              <a:t>1</a:t>
            </a:r>
            <a:r>
              <a:rPr lang="tr-TR" i="1" dirty="0">
                <a:solidFill>
                  <a:srgbClr val="000000"/>
                </a:solidFill>
                <a:ea typeface="Times New Roman" panose="02020603050405020304" pitchFamily="18" charset="0"/>
              </a:rPr>
              <a:t> =</a:t>
            </a:r>
            <a:r>
              <a:rPr lang="tr-TR" dirty="0">
                <a:solidFill>
                  <a:srgbClr val="000000"/>
                </a:solidFill>
                <a:ea typeface="Times New Roman" panose="02020603050405020304" pitchFamily="18" charset="0"/>
              </a:rPr>
              <a:t> {v</a:t>
            </a:r>
            <a:r>
              <a:rPr lang="tr-TR" baseline="-25000" dirty="0">
                <a:solidFill>
                  <a:srgbClr val="000000"/>
                </a:solidFill>
                <a:ea typeface="Times New Roman" panose="02020603050405020304" pitchFamily="18" charset="0"/>
              </a:rPr>
              <a:t>1</a:t>
            </a:r>
            <a:r>
              <a:rPr lang="tr-TR" dirty="0">
                <a:solidFill>
                  <a:srgbClr val="000000"/>
                </a:solidFill>
                <a:ea typeface="Times New Roman" panose="02020603050405020304" pitchFamily="18" charset="0"/>
              </a:rPr>
              <a:t>, v</a:t>
            </a:r>
            <a:r>
              <a:rPr lang="tr-TR" baseline="-25000" dirty="0">
                <a:solidFill>
                  <a:srgbClr val="000000"/>
                </a:solidFill>
                <a:ea typeface="Times New Roman" panose="02020603050405020304" pitchFamily="18" charset="0"/>
              </a:rPr>
              <a:t>3</a:t>
            </a:r>
            <a:r>
              <a:rPr lang="tr-TR" dirty="0">
                <a:solidFill>
                  <a:srgbClr val="000000"/>
                </a:solidFill>
                <a:ea typeface="Times New Roman" panose="02020603050405020304" pitchFamily="18" charset="0"/>
              </a:rPr>
              <a:t>, v</a:t>
            </a:r>
            <a:r>
              <a:rPr lang="tr-TR" baseline="-25000" dirty="0">
                <a:solidFill>
                  <a:srgbClr val="000000"/>
                </a:solidFill>
                <a:ea typeface="Times New Roman" panose="02020603050405020304" pitchFamily="18" charset="0"/>
              </a:rPr>
              <a:t>5</a:t>
            </a:r>
            <a:r>
              <a:rPr lang="tr-TR" dirty="0">
                <a:solidFill>
                  <a:srgbClr val="000000"/>
                </a:solidFill>
                <a:ea typeface="Times New Roman" panose="02020603050405020304" pitchFamily="18" charset="0"/>
              </a:rPr>
              <a:t>} ve </a:t>
            </a:r>
            <a:r>
              <a:rPr lang="tr-TR" i="1" dirty="0">
                <a:solidFill>
                  <a:srgbClr val="000000"/>
                </a:solidFill>
                <a:ea typeface="Times New Roman" panose="02020603050405020304" pitchFamily="18" charset="0"/>
              </a:rPr>
              <a:t>V</a:t>
            </a:r>
            <a:r>
              <a:rPr lang="tr-TR" i="1" baseline="-25000" dirty="0">
                <a:solidFill>
                  <a:srgbClr val="000000"/>
                </a:solidFill>
                <a:ea typeface="Times New Roman" panose="02020603050405020304" pitchFamily="18" charset="0"/>
              </a:rPr>
              <a:t>2</a:t>
            </a:r>
            <a:r>
              <a:rPr lang="tr-TR" dirty="0">
                <a:solidFill>
                  <a:srgbClr val="000000"/>
                </a:solidFill>
                <a:ea typeface="Times New Roman" panose="02020603050405020304" pitchFamily="18" charset="0"/>
              </a:rPr>
              <a:t> = {v</a:t>
            </a:r>
            <a:r>
              <a:rPr lang="tr-TR" baseline="-25000" dirty="0">
                <a:solidFill>
                  <a:srgbClr val="000000"/>
                </a:solidFill>
                <a:ea typeface="Times New Roman" panose="02020603050405020304" pitchFamily="18" charset="0"/>
              </a:rPr>
              <a:t>2</a:t>
            </a:r>
            <a:r>
              <a:rPr lang="tr-TR" dirty="0">
                <a:solidFill>
                  <a:srgbClr val="000000"/>
                </a:solidFill>
                <a:ea typeface="Times New Roman" panose="02020603050405020304" pitchFamily="18" charset="0"/>
              </a:rPr>
              <a:t>, v</a:t>
            </a:r>
            <a:r>
              <a:rPr lang="tr-TR" baseline="-25000" dirty="0">
                <a:solidFill>
                  <a:srgbClr val="000000"/>
                </a:solidFill>
                <a:ea typeface="Times New Roman" panose="02020603050405020304" pitchFamily="18" charset="0"/>
              </a:rPr>
              <a:t>4</a:t>
            </a:r>
            <a:r>
              <a:rPr lang="tr-TR" dirty="0">
                <a:solidFill>
                  <a:srgbClr val="000000"/>
                </a:solidFill>
                <a:ea typeface="Times New Roman" panose="02020603050405020304" pitchFamily="18" charset="0"/>
              </a:rPr>
              <a:t>, v</a:t>
            </a:r>
            <a:r>
              <a:rPr lang="tr-TR" baseline="-25000" dirty="0">
                <a:solidFill>
                  <a:srgbClr val="000000"/>
                </a:solidFill>
                <a:ea typeface="Times New Roman" panose="02020603050405020304" pitchFamily="18" charset="0"/>
              </a:rPr>
              <a:t>6</a:t>
            </a:r>
            <a:r>
              <a:rPr lang="tr-TR" dirty="0">
                <a:solidFill>
                  <a:srgbClr val="000000"/>
                </a:solidFill>
                <a:ea typeface="Times New Roman" panose="02020603050405020304" pitchFamily="18" charset="0"/>
              </a:rPr>
              <a:t>}, olmak üzere ikiye </a:t>
            </a:r>
            <a:r>
              <a:rPr lang="tr-TR" dirty="0" smtClean="0">
                <a:solidFill>
                  <a:srgbClr val="000000"/>
                </a:solidFill>
                <a:ea typeface="Times New Roman" panose="02020603050405020304" pitchFamily="18" charset="0"/>
              </a:rPr>
              <a:t>ayrılabiliyor, ve </a:t>
            </a:r>
            <a:r>
              <a:rPr lang="tr-TR" dirty="0">
                <a:solidFill>
                  <a:srgbClr val="000000"/>
                </a:solidFill>
                <a:ea typeface="Times New Roman" panose="02020603050405020304" pitchFamily="18" charset="0"/>
              </a:rPr>
              <a:t>C</a:t>
            </a:r>
            <a:r>
              <a:rPr lang="tr-TR" baseline="-25000" dirty="0">
                <a:solidFill>
                  <a:srgbClr val="000000"/>
                </a:solidFill>
                <a:ea typeface="Times New Roman" panose="02020603050405020304" pitchFamily="18" charset="0"/>
              </a:rPr>
              <a:t>6</a:t>
            </a:r>
            <a:r>
              <a:rPr lang="tr-TR" dirty="0">
                <a:solidFill>
                  <a:srgbClr val="000000"/>
                </a:solidFill>
                <a:ea typeface="Times New Roman" panose="02020603050405020304" pitchFamily="18" charset="0"/>
              </a:rPr>
              <a:t>’nın her kenarı </a:t>
            </a:r>
            <a:r>
              <a:rPr lang="tr-TR" i="1" dirty="0">
                <a:solidFill>
                  <a:srgbClr val="000000"/>
                </a:solidFill>
                <a:ea typeface="Times New Roman" panose="02020603050405020304" pitchFamily="18" charset="0"/>
              </a:rPr>
              <a:t>V</a:t>
            </a:r>
            <a:r>
              <a:rPr lang="tr-TR" i="1" baseline="-25000" dirty="0">
                <a:solidFill>
                  <a:srgbClr val="000000"/>
                </a:solidFill>
                <a:ea typeface="Times New Roman" panose="02020603050405020304" pitchFamily="18" charset="0"/>
              </a:rPr>
              <a:t>1</a:t>
            </a:r>
            <a:r>
              <a:rPr lang="tr-TR" dirty="0">
                <a:solidFill>
                  <a:srgbClr val="000000"/>
                </a:solidFill>
                <a:ea typeface="Times New Roman" panose="02020603050405020304" pitchFamily="18" charset="0"/>
              </a:rPr>
              <a:t> ’deki bir köşeyi </a:t>
            </a:r>
            <a:r>
              <a:rPr lang="tr-TR" i="1" dirty="0">
                <a:solidFill>
                  <a:srgbClr val="000000"/>
                </a:solidFill>
                <a:ea typeface="Times New Roman" panose="02020603050405020304" pitchFamily="18" charset="0"/>
              </a:rPr>
              <a:t>V</a:t>
            </a:r>
            <a:r>
              <a:rPr lang="tr-TR" i="1" baseline="-25000" dirty="0">
                <a:solidFill>
                  <a:srgbClr val="000000"/>
                </a:solidFill>
                <a:ea typeface="Times New Roman" panose="02020603050405020304" pitchFamily="18" charset="0"/>
              </a:rPr>
              <a:t>2</a:t>
            </a:r>
            <a:r>
              <a:rPr lang="tr-TR" dirty="0">
                <a:solidFill>
                  <a:srgbClr val="000000"/>
                </a:solidFill>
                <a:ea typeface="Times New Roman" panose="02020603050405020304" pitchFamily="18" charset="0"/>
              </a:rPr>
              <a:t>’deki bir köşeye bağlıyor.</a:t>
            </a:r>
            <a:endParaRPr lang="tr-TR" dirty="0"/>
          </a:p>
        </p:txBody>
      </p:sp>
    </p:spTree>
    <p:extLst>
      <p:ext uri="{BB962C8B-B14F-4D97-AF65-F5344CB8AC3E}">
        <p14:creationId xmlns:p14="http://schemas.microsoft.com/office/powerpoint/2010/main" val="2529342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normAutofit fontScale="90000"/>
          </a:bodyPr>
          <a:lstStyle/>
          <a:p>
            <a:pPr algn="ctr"/>
            <a:r>
              <a:rPr lang="tr-TR" b="1" dirty="0" smtClean="0">
                <a:solidFill>
                  <a:schemeClr val="bg1"/>
                </a:solidFill>
              </a:rPr>
              <a:t/>
            </a:r>
            <a:br>
              <a:rPr lang="tr-TR" b="1" dirty="0" smtClean="0">
                <a:solidFill>
                  <a:schemeClr val="bg1"/>
                </a:solidFill>
              </a:rPr>
            </a:br>
            <a:r>
              <a:rPr lang="tr-TR" b="1" dirty="0" smtClean="0">
                <a:solidFill>
                  <a:schemeClr val="bg1"/>
                </a:solidFill>
              </a:rPr>
              <a:t>Özel </a:t>
            </a:r>
            <a:r>
              <a:rPr lang="tr-TR" b="1" dirty="0">
                <a:solidFill>
                  <a:schemeClr val="bg1"/>
                </a:solidFill>
              </a:rPr>
              <a:t>Tipli Çizgelerin Bazı Uygulamaları</a:t>
            </a:r>
            <a:r>
              <a:rPr lang="tr-TR" dirty="0"/>
              <a:t/>
            </a:r>
            <a:br>
              <a:rPr lang="tr-TR" dirty="0"/>
            </a:br>
            <a:endParaRPr lang="tr-TR" dirty="0"/>
          </a:p>
        </p:txBody>
      </p:sp>
      <p:sp>
        <p:nvSpPr>
          <p:cNvPr id="3" name="Altbilgi Yer Tutucusu 2"/>
          <p:cNvSpPr>
            <a:spLocks noGrp="1"/>
          </p:cNvSpPr>
          <p:nvPr>
            <p:ph type="ftr" sz="quarter" idx="11"/>
          </p:nvPr>
        </p:nvSpPr>
        <p:spPr/>
        <p:txBody>
          <a:bodyPr/>
          <a:lstStyle/>
          <a:p>
            <a:r>
              <a:rPr lang="tr-TR" smtClean="0"/>
              <a:t>10.2 Çizge Terminolojisi ve Çizgelerin Özel Tipleri</a:t>
            </a:r>
            <a:endParaRPr lang="tr-TR" dirty="0"/>
          </a:p>
        </p:txBody>
      </p:sp>
      <p:sp>
        <p:nvSpPr>
          <p:cNvPr id="4" name="Slayt Numarası Yer Tutucusu 3"/>
          <p:cNvSpPr>
            <a:spLocks noGrp="1"/>
          </p:cNvSpPr>
          <p:nvPr>
            <p:ph type="sldNum" sz="quarter" idx="12"/>
          </p:nvPr>
        </p:nvSpPr>
        <p:spPr/>
        <p:txBody>
          <a:bodyPr/>
          <a:lstStyle/>
          <a:p>
            <a:fld id="{B1DEFA8C-F947-479F-BE07-76B6B3F80BF1}" type="slidenum">
              <a:rPr lang="tr-TR" smtClean="0"/>
              <a:pPr/>
              <a:t>24</a:t>
            </a:fld>
            <a:endParaRPr lang="tr-TR"/>
          </a:p>
        </p:txBody>
      </p:sp>
      <p:sp>
        <p:nvSpPr>
          <p:cNvPr id="5" name="İçerik Yer Tutucusu 4"/>
          <p:cNvSpPr>
            <a:spLocks noGrp="1"/>
          </p:cNvSpPr>
          <p:nvPr>
            <p:ph sz="quarter" idx="1"/>
          </p:nvPr>
        </p:nvSpPr>
        <p:spPr>
          <a:xfrm>
            <a:off x="914400" y="1447800"/>
            <a:ext cx="7772400" cy="2557264"/>
          </a:xfrm>
        </p:spPr>
        <p:txBody>
          <a:bodyPr>
            <a:normAutofit fontScale="92500" lnSpcReduction="20000"/>
          </a:bodyPr>
          <a:lstStyle/>
          <a:p>
            <a:pPr algn="just"/>
            <a:r>
              <a:rPr lang="tr-TR" b="1" dirty="0"/>
              <a:t>Yerel </a:t>
            </a:r>
            <a:r>
              <a:rPr lang="tr-TR" b="1" dirty="0" smtClean="0"/>
              <a:t>Ağlar: </a:t>
            </a:r>
            <a:r>
              <a:rPr lang="tr-TR" dirty="0"/>
              <a:t>Bir binadaki minibilgisayar, kişisel bilgisayar gibi çeşitli bilgisayarlar ve ilave­ten yazıcı, çizici gibi yan donanımlar </a:t>
            </a:r>
            <a:r>
              <a:rPr lang="tr-TR" b="1" i="1" dirty="0"/>
              <a:t>yerel ağlar</a:t>
            </a:r>
            <a:r>
              <a:rPr lang="tr-TR" b="1" dirty="0"/>
              <a:t> </a:t>
            </a:r>
            <a:r>
              <a:rPr lang="tr-TR" dirty="0"/>
              <a:t>kullanılarak birbirine bağlanabilir. Bu ağlar­dan bazıları bütün cihazların merkezi bir kontrol cihazına bağlandığı </a:t>
            </a:r>
            <a:r>
              <a:rPr lang="tr-TR" b="1" i="1" dirty="0"/>
              <a:t>yıldız topolojisi</a:t>
            </a:r>
            <a:r>
              <a:rPr lang="tr-TR" b="1" dirty="0"/>
              <a:t> </a:t>
            </a:r>
            <a:r>
              <a:rPr lang="tr-TR" dirty="0"/>
              <a:t>üzerine kuruludur. Bir yerel ağ, Şekil 7</a:t>
            </a:r>
            <a:r>
              <a:rPr lang="tr-TR" dirty="0" smtClean="0"/>
              <a:t> </a:t>
            </a:r>
            <a:r>
              <a:rPr lang="tr-TR" dirty="0"/>
              <a:t>(a)’da olduğu gibi, bir </a:t>
            </a:r>
            <a:r>
              <a:rPr lang="tr-TR" i="1" dirty="0"/>
              <a:t>K</a:t>
            </a:r>
            <a:r>
              <a:rPr lang="tr-TR" baseline="-25000" dirty="0"/>
              <a:t>1,</a:t>
            </a:r>
            <a:r>
              <a:rPr lang="tr-TR" dirty="0"/>
              <a:t> </a:t>
            </a:r>
            <a:r>
              <a:rPr lang="tr-TR" i="1" baseline="-25000" dirty="0"/>
              <a:t>n</a:t>
            </a:r>
            <a:r>
              <a:rPr lang="tr-TR" dirty="0"/>
              <a:t> tam iki kümeli çizgesi ile gösterile­bilir. Mesajlar cihazdan cihaza merkezi kontrol cihazı üzerinden gönderilir.</a:t>
            </a:r>
          </a:p>
        </p:txBody>
      </p:sp>
      <p:pic>
        <p:nvPicPr>
          <p:cNvPr id="5122" name="Picture 2" descr="D:\Abdurrahim\Yüksek 1. Dönem(Güz-2015-2016)\ayrık_matematik\10.4-10.8 World\media\image6.jpe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89225" y="4093118"/>
            <a:ext cx="1296144" cy="96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image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59" y="4035970"/>
            <a:ext cx="1163206" cy="116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0953" y="4167097"/>
            <a:ext cx="1671693" cy="693938"/>
          </a:xfrm>
          <a:prstGeom prst="rect">
            <a:avLst/>
          </a:prstGeom>
          <a:noFill/>
          <a:ln>
            <a:noFill/>
          </a:ln>
        </p:spPr>
      </p:pic>
      <p:sp>
        <p:nvSpPr>
          <p:cNvPr id="6" name="Dikdörtgen 5"/>
          <p:cNvSpPr/>
          <p:nvPr/>
        </p:nvSpPr>
        <p:spPr>
          <a:xfrm>
            <a:off x="576508" y="5723772"/>
            <a:ext cx="8540496" cy="220573"/>
          </a:xfrm>
          <a:prstGeom prst="rect">
            <a:avLst/>
          </a:prstGeom>
        </p:spPr>
        <p:txBody>
          <a:bodyPr wrap="square">
            <a:spAutoFit/>
          </a:bodyPr>
          <a:lstStyle/>
          <a:p>
            <a:pPr marL="540385" marR="139065" algn="just">
              <a:lnSpc>
                <a:spcPts val="1000"/>
              </a:lnSpc>
              <a:spcAft>
                <a:spcPts val="745"/>
              </a:spcAft>
            </a:pPr>
            <a:r>
              <a:rPr lang="tr-TR" b="1" dirty="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ŞEKİL 7</a:t>
            </a:r>
            <a:r>
              <a:rPr lang="tr-TR" b="1" dirty="0" smtClean="0">
                <a:solidFill>
                  <a:srgbClr val="CC4616"/>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Yerel Bölge Ağları İçin Yıldız, Halka ve Melez (Karma) Topolojiler.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etin kutusu 6"/>
          <p:cNvSpPr txBox="1"/>
          <p:nvPr/>
        </p:nvSpPr>
        <p:spPr>
          <a:xfrm>
            <a:off x="2339752" y="5311251"/>
            <a:ext cx="5256584" cy="369332"/>
          </a:xfrm>
          <a:prstGeom prst="rect">
            <a:avLst/>
          </a:prstGeom>
          <a:noFill/>
        </p:spPr>
        <p:txBody>
          <a:bodyPr wrap="square" rtlCol="0">
            <a:spAutoFit/>
          </a:bodyPr>
          <a:lstStyle/>
          <a:p>
            <a:r>
              <a:rPr lang="tr-TR" b="1" dirty="0" smtClean="0"/>
              <a:t>    (a)		           (b)			 (c)</a:t>
            </a:r>
            <a:endParaRPr lang="tr-TR" b="1" dirty="0"/>
          </a:p>
        </p:txBody>
      </p:sp>
    </p:spTree>
    <p:extLst>
      <p:ext uri="{BB962C8B-B14F-4D97-AF65-F5344CB8AC3E}">
        <p14:creationId xmlns:p14="http://schemas.microsoft.com/office/powerpoint/2010/main" val="1336732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25</a:t>
            </a:fld>
            <a:endParaRPr lang="tr-TR"/>
          </a:p>
        </p:txBody>
      </p:sp>
      <p:sp>
        <p:nvSpPr>
          <p:cNvPr id="5" name="İçerik Yer Tutucusu 4"/>
          <p:cNvSpPr>
            <a:spLocks noGrp="1"/>
          </p:cNvSpPr>
          <p:nvPr>
            <p:ph sz="quarter" idx="1"/>
          </p:nvPr>
        </p:nvSpPr>
        <p:spPr>
          <a:xfrm>
            <a:off x="914400" y="188639"/>
            <a:ext cx="7772400" cy="3489624"/>
          </a:xfrm>
        </p:spPr>
        <p:txBody>
          <a:bodyPr>
            <a:normAutofit fontScale="85000" lnSpcReduction="20000"/>
          </a:bodyPr>
          <a:lstStyle/>
          <a:p>
            <a:pPr algn="just"/>
            <a:r>
              <a:rPr lang="tr-TR" b="1" dirty="0"/>
              <a:t>Paralel Hesaplama için </a:t>
            </a:r>
            <a:r>
              <a:rPr lang="tr-TR" b="1" dirty="0" err="1"/>
              <a:t>Arabağlantılı</a:t>
            </a:r>
            <a:r>
              <a:rPr lang="tr-TR" b="1" dirty="0"/>
              <a:t> </a:t>
            </a:r>
            <a:r>
              <a:rPr lang="tr-TR" b="1" dirty="0" smtClean="0"/>
              <a:t>Ağlar: </a:t>
            </a:r>
            <a:r>
              <a:rPr lang="tr-TR" dirty="0"/>
              <a:t>Bir problemi aynı anda çözebilecek alt problemlere bölen paralel algoritmalar çoklu işlemciden oluşan bilgisayarlarda karşılaşılan problemleri hızlı bir şekilde çözmek üzere düzenlenebilir. </a:t>
            </a:r>
            <a:endParaRPr lang="tr-TR" dirty="0" smtClean="0"/>
          </a:p>
          <a:p>
            <a:pPr algn="just"/>
            <a:r>
              <a:rPr lang="tr-TR" i="1" dirty="0"/>
              <a:t>n</a:t>
            </a:r>
            <a:r>
              <a:rPr lang="tr-TR" b="1" dirty="0"/>
              <a:t> </a:t>
            </a:r>
            <a:r>
              <a:rPr lang="en-US" dirty="0" err="1"/>
              <a:t>adet</a:t>
            </a:r>
            <a:r>
              <a:rPr lang="en-US" dirty="0"/>
              <a:t> </a:t>
            </a:r>
            <a:r>
              <a:rPr lang="en-US" dirty="0" err="1"/>
              <a:t>işlemciyi</a:t>
            </a:r>
            <a:r>
              <a:rPr lang="en-US" dirty="0"/>
              <a:t> </a:t>
            </a:r>
            <a:r>
              <a:rPr lang="en-US" dirty="0" err="1"/>
              <a:t>birbirine</a:t>
            </a:r>
            <a:r>
              <a:rPr lang="en-US" dirty="0"/>
              <a:t> </a:t>
            </a:r>
            <a:r>
              <a:rPr lang="en-US" dirty="0" err="1"/>
              <a:t>bağlamak</a:t>
            </a:r>
            <a:r>
              <a:rPr lang="en-US" dirty="0"/>
              <a:t> </a:t>
            </a:r>
            <a:r>
              <a:rPr lang="en-US" dirty="0" err="1"/>
              <a:t>için</a:t>
            </a:r>
            <a:r>
              <a:rPr lang="en-US" dirty="0"/>
              <a:t> </a:t>
            </a:r>
            <a:r>
              <a:rPr lang="en-US" dirty="0" err="1"/>
              <a:t>belki</a:t>
            </a:r>
            <a:r>
              <a:rPr lang="en-US" dirty="0"/>
              <a:t> de </a:t>
            </a:r>
            <a:r>
              <a:rPr lang="en-US" dirty="0" err="1"/>
              <a:t>en</a:t>
            </a:r>
            <a:r>
              <a:rPr lang="en-US" dirty="0"/>
              <a:t> </a:t>
            </a:r>
            <a:r>
              <a:rPr lang="en-US" dirty="0" err="1"/>
              <a:t>basit</a:t>
            </a:r>
            <a:r>
              <a:rPr lang="en-US" dirty="0"/>
              <a:t> </a:t>
            </a:r>
            <a:r>
              <a:rPr lang="en-US" dirty="0" err="1"/>
              <a:t>yol</a:t>
            </a:r>
            <a:r>
              <a:rPr lang="en-US" dirty="0"/>
              <a:t> </a:t>
            </a:r>
            <a:r>
              <a:rPr lang="tr-TR" b="1" dirty="0"/>
              <a:t>lineer dizi </a:t>
            </a:r>
            <a:r>
              <a:rPr lang="en-US" dirty="0" err="1"/>
              <a:t>adı</a:t>
            </a:r>
            <a:r>
              <a:rPr lang="en-US" dirty="0"/>
              <a:t> </a:t>
            </a:r>
            <a:r>
              <a:rPr lang="en-US" dirty="0" err="1"/>
              <a:t>verilen</a:t>
            </a:r>
            <a:r>
              <a:rPr lang="en-US" dirty="0"/>
              <a:t> </a:t>
            </a:r>
            <a:r>
              <a:rPr lang="en-US" dirty="0" err="1"/>
              <a:t>bir</a:t>
            </a:r>
            <a:r>
              <a:rPr lang="en-US" dirty="0"/>
              <a:t> </a:t>
            </a:r>
            <a:r>
              <a:rPr lang="en-US" dirty="0" err="1"/>
              <a:t>düzenleme</a:t>
            </a:r>
            <a:r>
              <a:rPr lang="en-US" dirty="0"/>
              <a:t> </a:t>
            </a:r>
            <a:r>
              <a:rPr lang="en-US" dirty="0" err="1"/>
              <a:t>kullanmaktır</a:t>
            </a:r>
            <a:r>
              <a:rPr lang="en-US" dirty="0"/>
              <a:t>. </a:t>
            </a:r>
            <a:endParaRPr lang="tr-TR" dirty="0" smtClean="0"/>
          </a:p>
          <a:p>
            <a:pPr algn="just"/>
            <a:r>
              <a:rPr lang="tr-TR" b="1" dirty="0" err="1"/>
              <a:t>Örgüsel</a:t>
            </a:r>
            <a:r>
              <a:rPr lang="tr-TR" b="1" dirty="0"/>
              <a:t> ağ </a:t>
            </a:r>
            <a:r>
              <a:rPr lang="en-US" dirty="0"/>
              <a:t>(</a:t>
            </a:r>
            <a:r>
              <a:rPr lang="en-US" dirty="0" err="1"/>
              <a:t>ya</a:t>
            </a:r>
            <a:r>
              <a:rPr lang="en-US" dirty="0"/>
              <a:t> da </a:t>
            </a:r>
            <a:r>
              <a:rPr lang="tr-TR" b="1" dirty="0"/>
              <a:t>iki-boyutlu dizi) </a:t>
            </a:r>
            <a:r>
              <a:rPr lang="en-US" dirty="0" err="1"/>
              <a:t>sıkça</a:t>
            </a:r>
            <a:r>
              <a:rPr lang="en-US" dirty="0"/>
              <a:t> </a:t>
            </a:r>
            <a:r>
              <a:rPr lang="en-US" dirty="0" err="1"/>
              <a:t>kullanılan</a:t>
            </a:r>
            <a:r>
              <a:rPr lang="en-US" dirty="0"/>
              <a:t> </a:t>
            </a:r>
            <a:r>
              <a:rPr lang="en-US" dirty="0" err="1"/>
              <a:t>bir</a:t>
            </a:r>
            <a:r>
              <a:rPr lang="en-US" dirty="0"/>
              <a:t> </a:t>
            </a:r>
            <a:r>
              <a:rPr lang="en-US" dirty="0" err="1"/>
              <a:t>arabağlantılı</a:t>
            </a:r>
            <a:r>
              <a:rPr lang="en-US" dirty="0"/>
              <a:t> </a:t>
            </a:r>
            <a:r>
              <a:rPr lang="en-US" dirty="0" err="1"/>
              <a:t>ağdır</a:t>
            </a:r>
            <a:r>
              <a:rPr lang="en-US" dirty="0"/>
              <a:t>. Bu </a:t>
            </a:r>
            <a:r>
              <a:rPr lang="en-US" dirty="0" err="1"/>
              <a:t>tür</a:t>
            </a:r>
            <a:r>
              <a:rPr lang="en-US" dirty="0"/>
              <a:t> </a:t>
            </a:r>
            <a:r>
              <a:rPr lang="en-US" dirty="0" err="1"/>
              <a:t>bir</a:t>
            </a:r>
            <a:r>
              <a:rPr lang="en-US" dirty="0"/>
              <a:t> </a:t>
            </a:r>
            <a:r>
              <a:rPr lang="en-US" dirty="0" err="1"/>
              <a:t>ağda</a:t>
            </a:r>
            <a:r>
              <a:rPr lang="en-US" dirty="0"/>
              <a:t>, </a:t>
            </a:r>
            <a:r>
              <a:rPr lang="en-US" dirty="0" err="1"/>
              <a:t>işlemcilerin</a:t>
            </a:r>
            <a:r>
              <a:rPr lang="en-US" dirty="0"/>
              <a:t> </a:t>
            </a:r>
            <a:r>
              <a:rPr lang="en-US" dirty="0" err="1"/>
              <a:t>sayısı</a:t>
            </a:r>
            <a:r>
              <a:rPr lang="en-US" dirty="0"/>
              <a:t> </a:t>
            </a:r>
            <a:r>
              <a:rPr lang="en-US" dirty="0" err="1"/>
              <a:t>bir</a:t>
            </a:r>
            <a:r>
              <a:rPr lang="en-US" dirty="0"/>
              <a:t> tam </a:t>
            </a:r>
            <a:r>
              <a:rPr lang="en-US" dirty="0" err="1"/>
              <a:t>karedir</a:t>
            </a:r>
            <a:r>
              <a:rPr lang="en-US" dirty="0"/>
              <a:t>, </a:t>
            </a:r>
            <a:r>
              <a:rPr lang="tr-TR" i="1" dirty="0"/>
              <a:t>n</a:t>
            </a:r>
            <a:r>
              <a:rPr lang="en-US" dirty="0"/>
              <a:t> = </a:t>
            </a:r>
            <a:r>
              <a:rPr lang="tr-TR" i="1" dirty="0"/>
              <a:t>m</a:t>
            </a:r>
            <a:r>
              <a:rPr lang="tr-TR" i="1" baseline="30000" dirty="0"/>
              <a:t>2</a:t>
            </a:r>
            <a:r>
              <a:rPr lang="en-US" dirty="0"/>
              <a:t> </a:t>
            </a:r>
            <a:r>
              <a:rPr lang="en-US" dirty="0" err="1"/>
              <a:t>olsun</a:t>
            </a:r>
            <a:r>
              <a:rPr lang="en-US" dirty="0"/>
              <a:t>, </a:t>
            </a:r>
            <a:r>
              <a:rPr lang="tr-TR" i="1" dirty="0"/>
              <a:t>n</a:t>
            </a:r>
            <a:r>
              <a:rPr lang="en-US" dirty="0"/>
              <a:t> </a:t>
            </a:r>
            <a:r>
              <a:rPr lang="en-US" dirty="0" err="1"/>
              <a:t>işlemci</a:t>
            </a:r>
            <a:r>
              <a:rPr lang="en-US" dirty="0"/>
              <a:t> 0 ≤ </a:t>
            </a:r>
            <a:r>
              <a:rPr lang="tr-TR" i="1" dirty="0"/>
              <a:t>i</a:t>
            </a:r>
            <a:r>
              <a:rPr lang="tr-TR" b="1" dirty="0"/>
              <a:t> </a:t>
            </a:r>
            <a:r>
              <a:rPr lang="en-US" dirty="0"/>
              <a:t>≤ </a:t>
            </a:r>
            <a:r>
              <a:rPr lang="tr-TR" i="1" dirty="0"/>
              <a:t>m</a:t>
            </a:r>
            <a:r>
              <a:rPr lang="en-US" dirty="0"/>
              <a:t> - 1, 0 ≤ </a:t>
            </a:r>
            <a:r>
              <a:rPr lang="tr-TR" i="1" dirty="0"/>
              <a:t>j ≤ m</a:t>
            </a:r>
            <a:r>
              <a:rPr lang="tr-TR" dirty="0"/>
              <a:t> </a:t>
            </a:r>
            <a:r>
              <a:rPr lang="tr-TR" b="1" dirty="0"/>
              <a:t>-</a:t>
            </a:r>
            <a:r>
              <a:rPr lang="en-US" dirty="0"/>
              <a:t>1, </a:t>
            </a:r>
            <a:r>
              <a:rPr lang="en-US" dirty="0" err="1"/>
              <a:t>olacak</a:t>
            </a:r>
            <a:r>
              <a:rPr lang="en-US" dirty="0"/>
              <a:t> </a:t>
            </a:r>
            <a:r>
              <a:rPr lang="en-US" dirty="0" err="1"/>
              <a:t>şekilde</a:t>
            </a:r>
            <a:r>
              <a:rPr lang="en-US" dirty="0"/>
              <a:t> </a:t>
            </a:r>
            <a:r>
              <a:rPr lang="tr-TR" i="1" dirty="0"/>
              <a:t>P(i, j)</a:t>
            </a:r>
            <a:r>
              <a:rPr lang="tr-TR" b="1" dirty="0"/>
              <a:t> </a:t>
            </a:r>
            <a:r>
              <a:rPr lang="en-US" dirty="0" err="1"/>
              <a:t>olarak</a:t>
            </a:r>
            <a:r>
              <a:rPr lang="en-US" dirty="0"/>
              <a:t> </a:t>
            </a:r>
            <a:r>
              <a:rPr lang="en-US" dirty="0" err="1"/>
              <a:t>adlandırılmıştır</a:t>
            </a:r>
            <a:r>
              <a:rPr lang="en-US" dirty="0"/>
              <a:t>. 2-yönlü </a:t>
            </a:r>
            <a:r>
              <a:rPr lang="en-US" dirty="0" err="1"/>
              <a:t>bağlantı</a:t>
            </a:r>
            <a:r>
              <a:rPr lang="en-US" dirty="0"/>
              <a:t>, </a:t>
            </a:r>
            <a:r>
              <a:rPr lang="en-US" dirty="0" err="1"/>
              <a:t>işlemciler</a:t>
            </a:r>
            <a:r>
              <a:rPr lang="en-US" dirty="0"/>
              <a:t> </a:t>
            </a:r>
            <a:r>
              <a:rPr lang="en-US" dirty="0" err="1"/>
              <a:t>örgü</a:t>
            </a:r>
            <a:r>
              <a:rPr lang="en-US" dirty="0"/>
              <a:t> </a:t>
            </a:r>
            <a:r>
              <a:rPr lang="en-US" dirty="0" err="1"/>
              <a:t>içinde</a:t>
            </a:r>
            <a:r>
              <a:rPr lang="en-US" dirty="0"/>
              <a:t> </a:t>
            </a:r>
            <a:r>
              <a:rPr lang="en-US" dirty="0" err="1"/>
              <a:t>ise</a:t>
            </a:r>
            <a:r>
              <a:rPr lang="en-US" dirty="0"/>
              <a:t>, </a:t>
            </a:r>
            <a:r>
              <a:rPr lang="tr-TR" i="1" dirty="0"/>
              <a:t>P(i, j)</a:t>
            </a:r>
            <a:r>
              <a:rPr lang="tr-TR" b="1" dirty="0"/>
              <a:t> </a:t>
            </a:r>
            <a:r>
              <a:rPr lang="en-US" dirty="0" err="1"/>
              <a:t>işlemcisini</a:t>
            </a:r>
            <a:r>
              <a:rPr lang="en-US" dirty="0"/>
              <a:t> </a:t>
            </a:r>
            <a:r>
              <a:rPr lang="en-US" dirty="0" err="1"/>
              <a:t>onun</a:t>
            </a:r>
            <a:r>
              <a:rPr lang="en-US" dirty="0"/>
              <a:t> </a:t>
            </a:r>
            <a:r>
              <a:rPr lang="en-US" dirty="0" err="1"/>
              <a:t>dört</a:t>
            </a:r>
            <a:r>
              <a:rPr lang="en-US" dirty="0"/>
              <a:t> </a:t>
            </a:r>
            <a:r>
              <a:rPr lang="en-US" dirty="0" err="1"/>
              <a:t>komşusuna</a:t>
            </a:r>
            <a:r>
              <a:rPr lang="en-US" dirty="0"/>
              <a:t>, </a:t>
            </a:r>
            <a:r>
              <a:rPr lang="tr-TR" i="1" dirty="0"/>
              <a:t>P(i</a:t>
            </a:r>
            <a:r>
              <a:rPr lang="tr-TR" b="1" dirty="0"/>
              <a:t> ±}</a:t>
            </a:r>
            <a:r>
              <a:rPr lang="tr-TR" dirty="0"/>
              <a:t>1, j)</a:t>
            </a:r>
            <a:r>
              <a:rPr lang="tr-TR" b="1" dirty="0"/>
              <a:t> </a:t>
            </a:r>
            <a:r>
              <a:rPr lang="en-US" dirty="0" err="1"/>
              <a:t>ve</a:t>
            </a:r>
            <a:r>
              <a:rPr lang="en-US" dirty="0"/>
              <a:t> </a:t>
            </a:r>
            <a:r>
              <a:rPr lang="tr-TR" i="1" dirty="0"/>
              <a:t>P(i, j</a:t>
            </a:r>
            <a:r>
              <a:rPr lang="tr-TR" b="1" dirty="0"/>
              <a:t> ±} </a:t>
            </a:r>
            <a:r>
              <a:rPr lang="en-US" dirty="0"/>
              <a:t>1), </a:t>
            </a:r>
            <a:r>
              <a:rPr lang="en-US" dirty="0" err="1"/>
              <a:t>birleştirir</a:t>
            </a:r>
            <a:r>
              <a:rPr lang="en-US" dirty="0"/>
              <a:t>.</a:t>
            </a:r>
            <a:endParaRPr lang="tr-TR" dirty="0"/>
          </a:p>
        </p:txBody>
      </p:sp>
      <p:pic>
        <p:nvPicPr>
          <p:cNvPr id="6" name="Resim 5"/>
          <p:cNvPicPr>
            <a:picLocks noChangeAspect="1"/>
          </p:cNvPicPr>
          <p:nvPr/>
        </p:nvPicPr>
        <p:blipFill>
          <a:blip r:embed="rId2"/>
          <a:stretch>
            <a:fillRect/>
          </a:stretch>
        </p:blipFill>
        <p:spPr>
          <a:xfrm>
            <a:off x="1259631" y="4655105"/>
            <a:ext cx="3308675" cy="576065"/>
          </a:xfrm>
          <a:prstGeom prst="rect">
            <a:avLst/>
          </a:prstGeom>
        </p:spPr>
      </p:pic>
      <p:pic>
        <p:nvPicPr>
          <p:cNvPr id="7" name="Resim 6"/>
          <p:cNvPicPr>
            <a:picLocks noChangeAspect="1"/>
          </p:cNvPicPr>
          <p:nvPr/>
        </p:nvPicPr>
        <p:blipFill>
          <a:blip r:embed="rId3"/>
          <a:stretch>
            <a:fillRect/>
          </a:stretch>
        </p:blipFill>
        <p:spPr>
          <a:xfrm>
            <a:off x="4568306" y="3714075"/>
            <a:ext cx="2824708" cy="1517094"/>
          </a:xfrm>
          <a:prstGeom prst="rect">
            <a:avLst/>
          </a:prstGeom>
        </p:spPr>
      </p:pic>
      <p:sp>
        <p:nvSpPr>
          <p:cNvPr id="9" name="Metin kutusu 8"/>
          <p:cNvSpPr txBox="1"/>
          <p:nvPr/>
        </p:nvSpPr>
        <p:spPr>
          <a:xfrm>
            <a:off x="1403648" y="5490057"/>
            <a:ext cx="2880320" cy="646331"/>
          </a:xfrm>
          <a:prstGeom prst="rect">
            <a:avLst/>
          </a:prstGeom>
          <a:noFill/>
        </p:spPr>
        <p:txBody>
          <a:bodyPr wrap="square" rtlCol="0">
            <a:spAutoFit/>
          </a:bodyPr>
          <a:lstStyle/>
          <a:p>
            <a:r>
              <a:rPr lang="tr-TR" b="1" dirty="0" smtClean="0">
                <a:solidFill>
                  <a:srgbClr val="CC4616"/>
                </a:solidFill>
              </a:rPr>
              <a:t>Şekil 8 </a:t>
            </a:r>
            <a:r>
              <a:rPr lang="tr-TR" b="1" dirty="0" smtClean="0"/>
              <a:t>Altı İşlemcili Bir Doğrusal(</a:t>
            </a:r>
            <a:r>
              <a:rPr lang="tr-TR" b="1" dirty="0" err="1" smtClean="0"/>
              <a:t>Liner</a:t>
            </a:r>
            <a:r>
              <a:rPr lang="tr-TR" b="1" dirty="0" smtClean="0"/>
              <a:t>) Dizi</a:t>
            </a:r>
            <a:endParaRPr lang="tr-TR" b="1" dirty="0"/>
          </a:p>
        </p:txBody>
      </p:sp>
      <p:sp>
        <p:nvSpPr>
          <p:cNvPr id="10" name="Metin kutusu 9"/>
          <p:cNvSpPr txBox="1"/>
          <p:nvPr/>
        </p:nvSpPr>
        <p:spPr>
          <a:xfrm>
            <a:off x="4627544" y="5490057"/>
            <a:ext cx="2765470" cy="646331"/>
          </a:xfrm>
          <a:prstGeom prst="rect">
            <a:avLst/>
          </a:prstGeom>
          <a:noFill/>
        </p:spPr>
        <p:txBody>
          <a:bodyPr wrap="square" rtlCol="0">
            <a:spAutoFit/>
          </a:bodyPr>
          <a:lstStyle/>
          <a:p>
            <a:r>
              <a:rPr lang="tr-TR" b="1" dirty="0" smtClean="0">
                <a:solidFill>
                  <a:srgbClr val="CC4616"/>
                </a:solidFill>
              </a:rPr>
              <a:t>Şekil 9 </a:t>
            </a:r>
            <a:r>
              <a:rPr lang="tr-TR" b="1" dirty="0" smtClean="0"/>
              <a:t>16 İşlemci İçin Bir </a:t>
            </a:r>
            <a:r>
              <a:rPr lang="tr-TR" b="1" dirty="0" err="1" smtClean="0"/>
              <a:t>Örgüsel</a:t>
            </a:r>
            <a:r>
              <a:rPr lang="tr-TR" b="1" dirty="0" smtClean="0"/>
              <a:t> Ağ</a:t>
            </a:r>
            <a:endParaRPr lang="tr-TR" b="1" dirty="0"/>
          </a:p>
        </p:txBody>
      </p:sp>
    </p:spTree>
    <p:extLst>
      <p:ext uri="{BB962C8B-B14F-4D97-AF65-F5344CB8AC3E}">
        <p14:creationId xmlns:p14="http://schemas.microsoft.com/office/powerpoint/2010/main" val="178617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normAutofit fontScale="90000"/>
          </a:bodyPr>
          <a:lstStyle/>
          <a:p>
            <a:pPr algn="ctr"/>
            <a:r>
              <a:rPr lang="tr-TR" b="1" u="sng" dirty="0" smtClean="0"/>
              <a:t/>
            </a:r>
            <a:br>
              <a:rPr lang="tr-TR" b="1" u="sng" dirty="0" smtClean="0"/>
            </a:br>
            <a:r>
              <a:rPr lang="tr-TR" b="1" dirty="0" smtClean="0">
                <a:solidFill>
                  <a:schemeClr val="bg1"/>
                </a:solidFill>
              </a:rPr>
              <a:t>Eski </a:t>
            </a:r>
            <a:r>
              <a:rPr lang="tr-TR" b="1" dirty="0">
                <a:solidFill>
                  <a:schemeClr val="bg1"/>
                </a:solidFill>
              </a:rPr>
              <a:t>Çizgelerden Yeni Çizgeler Oluşturma</a:t>
            </a:r>
            <a:r>
              <a:rPr lang="tr-TR" dirty="0"/>
              <a:t/>
            </a:r>
            <a:br>
              <a:rPr lang="tr-TR" dirty="0"/>
            </a:br>
            <a:endParaRPr lang="tr-TR" dirty="0"/>
          </a:p>
        </p:txBody>
      </p:sp>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26</a:t>
            </a:fld>
            <a:endParaRPr lang="tr-TR"/>
          </a:p>
        </p:txBody>
      </p:sp>
      <p:sp>
        <p:nvSpPr>
          <p:cNvPr id="5" name="İçerik Yer Tutucusu 4"/>
          <p:cNvSpPr>
            <a:spLocks noGrp="1"/>
          </p:cNvSpPr>
          <p:nvPr>
            <p:ph sz="quarter" idx="1"/>
          </p:nvPr>
        </p:nvSpPr>
        <p:spPr/>
        <p:txBody>
          <a:bodyPr/>
          <a:lstStyle/>
          <a:p>
            <a:pPr algn="just"/>
            <a:r>
              <a:rPr lang="en-US" dirty="0" err="1"/>
              <a:t>Bütün</a:t>
            </a:r>
            <a:r>
              <a:rPr lang="en-US" dirty="0"/>
              <a:t> </a:t>
            </a:r>
            <a:r>
              <a:rPr lang="en-US" dirty="0" err="1"/>
              <a:t>ağlar</a:t>
            </a:r>
            <a:r>
              <a:rPr lang="en-US" dirty="0"/>
              <a:t> </a:t>
            </a:r>
            <a:r>
              <a:rPr lang="en-US" dirty="0" err="1"/>
              <a:t>için</a:t>
            </a:r>
            <a:r>
              <a:rPr lang="en-US" dirty="0"/>
              <a:t> </a:t>
            </a:r>
            <a:r>
              <a:rPr lang="en-US" dirty="0" err="1"/>
              <a:t>olan</a:t>
            </a:r>
            <a:r>
              <a:rPr lang="en-US" dirty="0"/>
              <a:t> </a:t>
            </a:r>
            <a:r>
              <a:rPr lang="en-US" dirty="0" err="1"/>
              <a:t>çizge</a:t>
            </a:r>
            <a:r>
              <a:rPr lang="en-US" dirty="0"/>
              <a:t> </a:t>
            </a:r>
            <a:r>
              <a:rPr lang="en-US" dirty="0" err="1"/>
              <a:t>modelinde</a:t>
            </a:r>
            <a:r>
              <a:rPr lang="en-US" dirty="0"/>
              <a:t> </a:t>
            </a:r>
            <a:r>
              <a:rPr lang="en-US" dirty="0" err="1"/>
              <a:t>ilgilendiğimiz</a:t>
            </a:r>
            <a:r>
              <a:rPr lang="en-US" dirty="0"/>
              <a:t> </a:t>
            </a:r>
            <a:r>
              <a:rPr lang="en-US" dirty="0" err="1"/>
              <a:t>dört</a:t>
            </a:r>
            <a:r>
              <a:rPr lang="en-US" dirty="0"/>
              <a:t> </a:t>
            </a:r>
            <a:r>
              <a:rPr lang="en-US" dirty="0" err="1"/>
              <a:t>merkez</a:t>
            </a:r>
            <a:r>
              <a:rPr lang="en-US" dirty="0"/>
              <a:t> </a:t>
            </a:r>
            <a:r>
              <a:rPr lang="en-US" dirty="0" err="1"/>
              <a:t>dışında</a:t>
            </a:r>
            <a:r>
              <a:rPr lang="en-US" dirty="0"/>
              <a:t> </a:t>
            </a:r>
            <a:r>
              <a:rPr lang="en-US" dirty="0" err="1"/>
              <a:t>kalan</a:t>
            </a:r>
            <a:r>
              <a:rPr lang="en-US" dirty="0"/>
              <a:t> </a:t>
            </a:r>
            <a:r>
              <a:rPr lang="en-US" dirty="0" err="1"/>
              <a:t>bilgisayar</a:t>
            </a:r>
            <a:r>
              <a:rPr lang="en-US" dirty="0"/>
              <a:t> </a:t>
            </a:r>
            <a:r>
              <a:rPr lang="en-US" dirty="0" err="1"/>
              <a:t>merkezlerine</a:t>
            </a:r>
            <a:r>
              <a:rPr lang="en-US" dirty="0"/>
              <a:t> </a:t>
            </a:r>
            <a:r>
              <a:rPr lang="en-US" dirty="0" err="1"/>
              <a:t>karşılık</a:t>
            </a:r>
            <a:r>
              <a:rPr lang="en-US" dirty="0"/>
              <a:t> </a:t>
            </a:r>
            <a:r>
              <a:rPr lang="en-US" dirty="0" err="1"/>
              <a:t>gelen</a:t>
            </a:r>
            <a:r>
              <a:rPr lang="en-US" dirty="0"/>
              <a:t> </a:t>
            </a:r>
            <a:r>
              <a:rPr lang="en-US" dirty="0" err="1"/>
              <a:t>köşeleri</a:t>
            </a:r>
            <a:r>
              <a:rPr lang="en-US" dirty="0"/>
              <a:t> </a:t>
            </a:r>
            <a:r>
              <a:rPr lang="en-US" dirty="0" err="1"/>
              <a:t>çıkarabiliriz</a:t>
            </a:r>
            <a:r>
              <a:rPr lang="en-US" dirty="0"/>
              <a:t> </a:t>
            </a:r>
            <a:r>
              <a:rPr lang="en-US" dirty="0" err="1"/>
              <a:t>ve</a:t>
            </a:r>
            <a:r>
              <a:rPr lang="en-US" dirty="0"/>
              <a:t> </a:t>
            </a:r>
            <a:r>
              <a:rPr lang="en-US" dirty="0" err="1"/>
              <a:t>çıkarılan</a:t>
            </a:r>
            <a:r>
              <a:rPr lang="en-US" dirty="0"/>
              <a:t> </a:t>
            </a:r>
            <a:r>
              <a:rPr lang="en-US" dirty="0" err="1"/>
              <a:t>köşeler</a:t>
            </a:r>
            <a:r>
              <a:rPr lang="en-US" dirty="0"/>
              <a:t> </a:t>
            </a:r>
            <a:r>
              <a:rPr lang="en-US" dirty="0" err="1"/>
              <a:t>ile</a:t>
            </a:r>
            <a:r>
              <a:rPr lang="en-US" dirty="0"/>
              <a:t> </a:t>
            </a:r>
            <a:r>
              <a:rPr lang="en-US" dirty="0" err="1"/>
              <a:t>bağlı</a:t>
            </a:r>
            <a:r>
              <a:rPr lang="en-US" dirty="0"/>
              <a:t> </a:t>
            </a:r>
            <a:r>
              <a:rPr lang="en-US" dirty="0" err="1"/>
              <a:t>olan</a:t>
            </a:r>
            <a:r>
              <a:rPr lang="en-US" dirty="0"/>
              <a:t> </a:t>
            </a:r>
            <a:r>
              <a:rPr lang="en-US" dirty="0" err="1"/>
              <a:t>tüm</a:t>
            </a:r>
            <a:r>
              <a:rPr lang="en-US" dirty="0"/>
              <a:t> </a:t>
            </a:r>
            <a:r>
              <a:rPr lang="en-US" dirty="0" err="1"/>
              <a:t>kenarları</a:t>
            </a:r>
            <a:r>
              <a:rPr lang="en-US" dirty="0"/>
              <a:t> </a:t>
            </a:r>
            <a:r>
              <a:rPr lang="en-US" dirty="0" err="1"/>
              <a:t>çıkarabiliriz</a:t>
            </a:r>
            <a:r>
              <a:rPr lang="en-US" dirty="0"/>
              <a:t>. Bu </a:t>
            </a:r>
            <a:r>
              <a:rPr lang="en-US" dirty="0" err="1"/>
              <a:t>köşeler</a:t>
            </a:r>
            <a:r>
              <a:rPr lang="en-US" dirty="0"/>
              <a:t> </a:t>
            </a:r>
            <a:r>
              <a:rPr lang="en-US" dirty="0" err="1"/>
              <a:t>ve</a:t>
            </a:r>
            <a:r>
              <a:rPr lang="en-US" dirty="0"/>
              <a:t> </a:t>
            </a:r>
            <a:r>
              <a:rPr lang="en-US" dirty="0" err="1"/>
              <a:t>kenarlar</a:t>
            </a:r>
            <a:r>
              <a:rPr lang="en-US" dirty="0"/>
              <a:t> </a:t>
            </a:r>
            <a:r>
              <a:rPr lang="en-US" dirty="0" err="1"/>
              <a:t>çizgeden</a:t>
            </a:r>
            <a:r>
              <a:rPr lang="en-US" dirty="0"/>
              <a:t> </a:t>
            </a:r>
            <a:r>
              <a:rPr lang="en-US" dirty="0" err="1"/>
              <a:t>kalan</a:t>
            </a:r>
            <a:r>
              <a:rPr lang="en-US" dirty="0"/>
              <a:t> </a:t>
            </a:r>
            <a:r>
              <a:rPr lang="en-US" dirty="0" err="1"/>
              <a:t>hiçbir</a:t>
            </a:r>
            <a:r>
              <a:rPr lang="en-US" dirty="0"/>
              <a:t> </a:t>
            </a:r>
            <a:r>
              <a:rPr lang="en-US" dirty="0" err="1"/>
              <a:t>kenarın</a:t>
            </a:r>
            <a:r>
              <a:rPr lang="en-US" dirty="0"/>
              <a:t> </a:t>
            </a:r>
            <a:r>
              <a:rPr lang="en-US" dirty="0" err="1"/>
              <a:t>bitiş</a:t>
            </a:r>
            <a:r>
              <a:rPr lang="en-US" dirty="0"/>
              <a:t> </a:t>
            </a:r>
            <a:r>
              <a:rPr lang="en-US" dirty="0" err="1"/>
              <a:t>noktası</a:t>
            </a:r>
            <a:r>
              <a:rPr lang="en-US" dirty="0"/>
              <a:t> </a:t>
            </a:r>
            <a:r>
              <a:rPr lang="en-US" dirty="0" err="1"/>
              <a:t>silinmeyecek</a:t>
            </a:r>
            <a:r>
              <a:rPr lang="en-US" dirty="0"/>
              <a:t> </a:t>
            </a:r>
            <a:r>
              <a:rPr lang="en-US" dirty="0" err="1"/>
              <a:t>şekilde</a:t>
            </a:r>
            <a:r>
              <a:rPr lang="en-US" dirty="0"/>
              <a:t> </a:t>
            </a:r>
            <a:r>
              <a:rPr lang="en-US" dirty="0" err="1"/>
              <a:t>çıkarıldığında</a:t>
            </a:r>
            <a:r>
              <a:rPr lang="en-US" dirty="0"/>
              <a:t>, </a:t>
            </a:r>
            <a:r>
              <a:rPr lang="en-US" dirty="0" err="1"/>
              <a:t>daha</a:t>
            </a:r>
            <a:r>
              <a:rPr lang="en-US" dirty="0"/>
              <a:t> </a:t>
            </a:r>
            <a:r>
              <a:rPr lang="en-US" dirty="0" err="1"/>
              <a:t>küçük</a:t>
            </a:r>
            <a:r>
              <a:rPr lang="en-US" dirty="0"/>
              <a:t> </a:t>
            </a:r>
            <a:r>
              <a:rPr lang="en-US" dirty="0" err="1"/>
              <a:t>bir</a:t>
            </a:r>
            <a:r>
              <a:rPr lang="en-US" dirty="0"/>
              <a:t> </a:t>
            </a:r>
            <a:r>
              <a:rPr lang="en-US" dirty="0" err="1"/>
              <a:t>çizge</a:t>
            </a:r>
            <a:r>
              <a:rPr lang="en-US" dirty="0"/>
              <a:t> </a:t>
            </a:r>
            <a:r>
              <a:rPr lang="en-US" dirty="0" err="1"/>
              <a:t>elde</a:t>
            </a:r>
            <a:r>
              <a:rPr lang="en-US" dirty="0"/>
              <a:t> </a:t>
            </a:r>
            <a:r>
              <a:rPr lang="en-US" dirty="0" err="1"/>
              <a:t>edilir</a:t>
            </a:r>
            <a:r>
              <a:rPr lang="en-US" dirty="0"/>
              <a:t>. Bu </a:t>
            </a:r>
            <a:r>
              <a:rPr lang="en-US" dirty="0" err="1"/>
              <a:t>çizgeye</a:t>
            </a:r>
            <a:r>
              <a:rPr lang="en-US" dirty="0"/>
              <a:t> </a:t>
            </a:r>
            <a:r>
              <a:rPr lang="en-US" dirty="0" err="1"/>
              <a:t>orjinal</a:t>
            </a:r>
            <a:r>
              <a:rPr lang="en-US" dirty="0"/>
              <a:t> </a:t>
            </a:r>
            <a:r>
              <a:rPr lang="en-US" dirty="0" err="1"/>
              <a:t>çizgenin</a:t>
            </a:r>
            <a:r>
              <a:rPr lang="en-US" dirty="0"/>
              <a:t> </a:t>
            </a:r>
            <a:r>
              <a:rPr lang="tr-TR" b="1" dirty="0" err="1"/>
              <a:t>altçizgesi</a:t>
            </a:r>
            <a:r>
              <a:rPr lang="tr-TR" b="1" dirty="0"/>
              <a:t> </a:t>
            </a:r>
            <a:r>
              <a:rPr lang="en-US" dirty="0" err="1"/>
              <a:t>denir</a:t>
            </a:r>
            <a:r>
              <a:rPr lang="en-US" dirty="0"/>
              <a:t>.</a:t>
            </a:r>
            <a:endParaRPr lang="tr-TR" dirty="0"/>
          </a:p>
          <a:p>
            <a:endParaRPr lang="tr-TR" dirty="0"/>
          </a:p>
        </p:txBody>
      </p:sp>
    </p:spTree>
    <p:extLst>
      <p:ext uri="{BB962C8B-B14F-4D97-AF65-F5344CB8AC3E}">
        <p14:creationId xmlns:p14="http://schemas.microsoft.com/office/powerpoint/2010/main" val="3854964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27</a:t>
            </a:fld>
            <a:endParaRPr lang="tr-TR"/>
          </a:p>
        </p:txBody>
      </p:sp>
      <p:graphicFrame>
        <p:nvGraphicFramePr>
          <p:cNvPr id="7" name="İçerik Yer Tutucusu 6"/>
          <p:cNvGraphicFramePr>
            <a:graphicFrameLocks noGrp="1"/>
          </p:cNvGraphicFramePr>
          <p:nvPr>
            <p:ph sz="quarter" idx="1"/>
            <p:extLst>
              <p:ext uri="{D42A27DB-BD31-4B8C-83A1-F6EECF244321}">
                <p14:modId xmlns:p14="http://schemas.microsoft.com/office/powerpoint/2010/main" val="3566730789"/>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050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CC4616"/>
          </a:solidFill>
        </p:spPr>
        <p:txBody>
          <a:bodyPr anchor="ctr">
            <a:normAutofit fontScale="90000"/>
          </a:bodyPr>
          <a:lstStyle/>
          <a:p>
            <a:pPr algn="ctr"/>
            <a:r>
              <a:rPr lang="tr-TR" dirty="0" smtClean="0"/>
              <a:t/>
            </a:r>
            <a:br>
              <a:rPr lang="tr-TR" dirty="0" smtClean="0"/>
            </a:br>
            <a:r>
              <a:rPr lang="en-US" dirty="0" smtClean="0">
                <a:solidFill>
                  <a:schemeClr val="bg1"/>
                </a:solidFill>
              </a:rPr>
              <a:t>B</a:t>
            </a:r>
            <a:r>
              <a:rPr lang="tr-TR" dirty="0" smtClean="0">
                <a:solidFill>
                  <a:schemeClr val="bg1"/>
                </a:solidFill>
              </a:rPr>
              <a:t>ir</a:t>
            </a:r>
            <a:r>
              <a:rPr lang="en-US" dirty="0" smtClean="0">
                <a:solidFill>
                  <a:schemeClr val="bg1"/>
                </a:solidFill>
              </a:rPr>
              <a:t> Ç</a:t>
            </a:r>
            <a:r>
              <a:rPr lang="tr-TR" dirty="0" err="1" smtClean="0">
                <a:solidFill>
                  <a:schemeClr val="bg1"/>
                </a:solidFill>
              </a:rPr>
              <a:t>izgeden</a:t>
            </a:r>
            <a:r>
              <a:rPr lang="tr-TR" dirty="0" smtClean="0">
                <a:solidFill>
                  <a:schemeClr val="bg1"/>
                </a:solidFill>
              </a:rPr>
              <a:t> Kenar Çıkarmak veya Çizgeye Kenar Eklemek</a:t>
            </a:r>
            <a:r>
              <a:rPr lang="tr-TR" dirty="0"/>
              <a:t/>
            </a:r>
            <a:br>
              <a:rPr lang="tr-TR" dirty="0"/>
            </a:br>
            <a:endParaRPr lang="tr-TR" dirty="0"/>
          </a:p>
        </p:txBody>
      </p:sp>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28</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p:txBody>
              <a:bodyPr/>
              <a:lstStyle/>
              <a:p>
                <a:pPr algn="just"/>
                <a:r>
                  <a:rPr lang="tr-TR" i="1" dirty="0"/>
                  <a:t>G = (V</a:t>
                </a:r>
                <a:r>
                  <a:rPr lang="en-US" dirty="0"/>
                  <a:t>, </a:t>
                </a:r>
                <a:r>
                  <a:rPr lang="tr-TR" i="1" dirty="0"/>
                  <a:t>E)</a:t>
                </a:r>
                <a:r>
                  <a:rPr lang="en-US" dirty="0"/>
                  <a:t> </a:t>
                </a:r>
                <a:r>
                  <a:rPr lang="en-US" dirty="0" err="1"/>
                  <a:t>çizgesi</a:t>
                </a:r>
                <a:r>
                  <a:rPr lang="en-US" dirty="0"/>
                  <a:t> </a:t>
                </a:r>
                <a:r>
                  <a:rPr lang="tr-TR" i="1" dirty="0"/>
                  <a:t>ve e </a:t>
                </a:r>
                <a14:m>
                  <m:oMath xmlns:m="http://schemas.openxmlformats.org/officeDocument/2006/math">
                    <m:r>
                      <a:rPr lang="tr-TR" i="1">
                        <a:latin typeface="Cambria Math" panose="02040503050406030204" pitchFamily="18" charset="0"/>
                      </a:rPr>
                      <m:t>∈</m:t>
                    </m:r>
                  </m:oMath>
                </a14:m>
                <a:r>
                  <a:rPr lang="tr-TR" i="1" dirty="0" smtClean="0"/>
                  <a:t> </a:t>
                </a:r>
                <a:r>
                  <a:rPr lang="tr-TR" i="1" dirty="0"/>
                  <a:t>E</a:t>
                </a:r>
                <a:r>
                  <a:rPr lang="en-US" dirty="0"/>
                  <a:t> </a:t>
                </a:r>
                <a:r>
                  <a:rPr lang="en-US" dirty="0" err="1"/>
                  <a:t>kenarı</a:t>
                </a:r>
                <a:r>
                  <a:rPr lang="en-US" dirty="0"/>
                  <a:t> </a:t>
                </a:r>
                <a:r>
                  <a:rPr lang="en-US" dirty="0" err="1"/>
                  <a:t>verilmiş</a:t>
                </a:r>
                <a:r>
                  <a:rPr lang="en-US" dirty="0"/>
                  <a:t> </a:t>
                </a:r>
                <a:r>
                  <a:rPr lang="en-US" dirty="0" err="1"/>
                  <a:t>olsun</a:t>
                </a:r>
                <a:r>
                  <a:rPr lang="en-US" dirty="0"/>
                  <a:t>, </a:t>
                </a:r>
                <a:r>
                  <a:rPr lang="tr-TR" i="1" dirty="0"/>
                  <a:t>e</a:t>
                </a:r>
                <a:r>
                  <a:rPr lang="en-US" dirty="0"/>
                  <a:t> </a:t>
                </a:r>
                <a:r>
                  <a:rPr lang="en-US" dirty="0" err="1"/>
                  <a:t>kenarını</a:t>
                </a:r>
                <a:r>
                  <a:rPr lang="en-US" dirty="0"/>
                  <a:t> </a:t>
                </a:r>
                <a:r>
                  <a:rPr lang="en-US" dirty="0" err="1"/>
                  <a:t>çıkararak</a:t>
                </a:r>
                <a:r>
                  <a:rPr lang="en-US" dirty="0"/>
                  <a:t> </a:t>
                </a:r>
                <a:r>
                  <a:rPr lang="en-US" dirty="0" err="1"/>
                  <a:t>G’nin</a:t>
                </a:r>
                <a:r>
                  <a:rPr lang="en-US" dirty="0"/>
                  <a:t> </a:t>
                </a:r>
                <a:r>
                  <a:rPr lang="en-US" dirty="0" err="1"/>
                  <a:t>bir</a:t>
                </a:r>
                <a:r>
                  <a:rPr lang="en-US" dirty="0"/>
                  <a:t> </a:t>
                </a:r>
                <a:r>
                  <a:rPr lang="en-US" dirty="0" err="1"/>
                  <a:t>altçizgesini</a:t>
                </a:r>
                <a:r>
                  <a:rPr lang="en-US" dirty="0"/>
                  <a:t> </a:t>
                </a:r>
                <a:r>
                  <a:rPr lang="en-US" dirty="0" err="1"/>
                  <a:t>elde</a:t>
                </a:r>
                <a:r>
                  <a:rPr lang="en-US" dirty="0"/>
                  <a:t> </a:t>
                </a:r>
                <a:r>
                  <a:rPr lang="en-US" dirty="0" err="1"/>
                  <a:t>edebiliriz</a:t>
                </a:r>
                <a:r>
                  <a:rPr lang="en-US" dirty="0"/>
                  <a:t>. </a:t>
                </a:r>
                <a:r>
                  <a:rPr lang="en-US" dirty="0" err="1"/>
                  <a:t>Elde</a:t>
                </a:r>
                <a:r>
                  <a:rPr lang="en-US" dirty="0"/>
                  <a:t> </a:t>
                </a:r>
                <a:r>
                  <a:rPr lang="en-US" dirty="0" err="1"/>
                  <a:t>edilen</a:t>
                </a:r>
                <a:r>
                  <a:rPr lang="en-US" dirty="0"/>
                  <a:t> </a:t>
                </a:r>
                <a:r>
                  <a:rPr lang="en-US" dirty="0" err="1"/>
                  <a:t>altçizge</a:t>
                </a:r>
                <a:r>
                  <a:rPr lang="en-US" dirty="0"/>
                  <a:t>, </a:t>
                </a:r>
                <a:r>
                  <a:rPr lang="tr-TR" i="1" dirty="0"/>
                  <a:t>G - e</a:t>
                </a:r>
                <a:r>
                  <a:rPr lang="tr-TR" dirty="0"/>
                  <a:t> </a:t>
                </a:r>
                <a:r>
                  <a:rPr lang="en-US" dirty="0" err="1"/>
                  <a:t>ile</a:t>
                </a:r>
                <a:r>
                  <a:rPr lang="en-US" dirty="0"/>
                  <a:t> </a:t>
                </a:r>
                <a:r>
                  <a:rPr lang="en-US" dirty="0" err="1"/>
                  <a:t>gösterilir</a:t>
                </a:r>
                <a:r>
                  <a:rPr lang="en-US" dirty="0"/>
                  <a:t>, </a:t>
                </a:r>
                <a:r>
                  <a:rPr lang="tr-TR" i="1" dirty="0"/>
                  <a:t>G</a:t>
                </a:r>
                <a:r>
                  <a:rPr lang="en-US" dirty="0"/>
                  <a:t> </a:t>
                </a:r>
                <a:r>
                  <a:rPr lang="en-US" dirty="0" err="1"/>
                  <a:t>ile</a:t>
                </a:r>
                <a:r>
                  <a:rPr lang="en-US" dirty="0"/>
                  <a:t> </a:t>
                </a:r>
                <a:r>
                  <a:rPr lang="en-US" dirty="0" err="1"/>
                  <a:t>aynı</a:t>
                </a:r>
                <a:r>
                  <a:rPr lang="en-US" dirty="0"/>
                  <a:t> v </a:t>
                </a:r>
                <a:r>
                  <a:rPr lang="en-US" dirty="0" err="1"/>
                  <a:t>köşe</a:t>
                </a:r>
                <a:r>
                  <a:rPr lang="en-US" dirty="0"/>
                  <a:t> </a:t>
                </a:r>
                <a:r>
                  <a:rPr lang="en-US" dirty="0" err="1"/>
                  <a:t>kümesine</a:t>
                </a:r>
                <a:r>
                  <a:rPr lang="en-US" dirty="0"/>
                  <a:t> </a:t>
                </a:r>
                <a:r>
                  <a:rPr lang="en-US" dirty="0" err="1"/>
                  <a:t>sahip</a:t>
                </a:r>
                <a:r>
                  <a:rPr lang="en-US" dirty="0"/>
                  <a:t> </a:t>
                </a:r>
                <a:r>
                  <a:rPr lang="en-US" dirty="0" err="1"/>
                  <a:t>olur</a:t>
                </a:r>
                <a:r>
                  <a:rPr lang="en-US" dirty="0"/>
                  <a:t>. </a:t>
                </a:r>
                <a:r>
                  <a:rPr lang="en-US" dirty="0" err="1"/>
                  <a:t>Kenar</a:t>
                </a:r>
                <a:r>
                  <a:rPr lang="en-US" dirty="0"/>
                  <a:t> </a:t>
                </a:r>
                <a:r>
                  <a:rPr lang="en-US" dirty="0" err="1"/>
                  <a:t>kümesi</a:t>
                </a:r>
                <a:r>
                  <a:rPr lang="en-US" dirty="0"/>
                  <a:t> </a:t>
                </a:r>
                <a:r>
                  <a:rPr lang="en-US" dirty="0" err="1"/>
                  <a:t>ise</a:t>
                </a:r>
                <a:r>
                  <a:rPr lang="en-US" dirty="0"/>
                  <a:t> </a:t>
                </a:r>
                <a:r>
                  <a:rPr lang="tr-TR" i="1" dirty="0"/>
                  <a:t>E</a:t>
                </a:r>
                <a:r>
                  <a:rPr lang="en-US" dirty="0"/>
                  <a:t> - </a:t>
                </a:r>
                <a:r>
                  <a:rPr lang="en-US" dirty="0" err="1"/>
                  <a:t>e’dir</a:t>
                </a:r>
                <a:r>
                  <a:rPr lang="en-US" dirty="0"/>
                  <a:t>. </a:t>
                </a:r>
                <a:r>
                  <a:rPr lang="en-US" dirty="0" err="1"/>
                  <a:t>Sonuç</a:t>
                </a:r>
                <a:r>
                  <a:rPr lang="en-US" dirty="0"/>
                  <a:t> </a:t>
                </a:r>
                <a:r>
                  <a:rPr lang="en-US" dirty="0" err="1" smtClean="0"/>
                  <a:t>olarak</a:t>
                </a:r>
                <a:r>
                  <a:rPr lang="en-US" dirty="0" smtClean="0"/>
                  <a:t>,</a:t>
                </a:r>
                <a:endParaRPr lang="tr-TR" dirty="0" smtClean="0"/>
              </a:p>
              <a:p>
                <a:pPr marL="0" indent="0">
                  <a:buNone/>
                </a:pPr>
                <a:r>
                  <a:rPr lang="tr-TR" i="1" dirty="0"/>
                  <a:t>	</a:t>
                </a:r>
                <a:r>
                  <a:rPr lang="en-US" i="1" dirty="0" smtClean="0"/>
                  <a:t>G-e </a:t>
                </a:r>
                <a:r>
                  <a:rPr lang="en-US" i="1" dirty="0"/>
                  <a:t>= </a:t>
                </a:r>
                <a:r>
                  <a:rPr lang="tr-TR" dirty="0"/>
                  <a:t>(</a:t>
                </a:r>
                <a:r>
                  <a:rPr lang="en-US" i="1" dirty="0"/>
                  <a:t>V,E-</a:t>
                </a:r>
                <a:r>
                  <a:rPr lang="tr-TR" dirty="0"/>
                  <a:t> {e</a:t>
                </a:r>
                <a:r>
                  <a:rPr lang="tr-TR" dirty="0" smtClean="0"/>
                  <a:t>}).</a:t>
                </a:r>
              </a:p>
              <a:p>
                <a:pPr algn="just"/>
                <a:r>
                  <a:rPr lang="en-US" dirty="0" err="1"/>
                  <a:t>Benzer</a:t>
                </a:r>
                <a:r>
                  <a:rPr lang="en-US" dirty="0"/>
                  <a:t> </a:t>
                </a:r>
                <a:r>
                  <a:rPr lang="en-US" dirty="0" err="1"/>
                  <a:t>şekilde</a:t>
                </a:r>
                <a:r>
                  <a:rPr lang="en-US" dirty="0"/>
                  <a:t>, </a:t>
                </a:r>
                <a:r>
                  <a:rPr lang="tr-TR" i="1" dirty="0"/>
                  <a:t>E'</a:t>
                </a:r>
                <a:r>
                  <a:rPr lang="en-US" dirty="0"/>
                  <a:t> </a:t>
                </a:r>
                <a:r>
                  <a:rPr lang="en-US" dirty="0" err="1"/>
                  <a:t>E’nin</a:t>
                </a:r>
                <a:r>
                  <a:rPr lang="en-US" dirty="0"/>
                  <a:t> </a:t>
                </a:r>
                <a:r>
                  <a:rPr lang="en-US" dirty="0" err="1"/>
                  <a:t>bir</a:t>
                </a:r>
                <a:r>
                  <a:rPr lang="en-US" dirty="0"/>
                  <a:t> alt </a:t>
                </a:r>
                <a:r>
                  <a:rPr lang="en-US" dirty="0" err="1"/>
                  <a:t>kümesi</a:t>
                </a:r>
                <a:r>
                  <a:rPr lang="en-US" dirty="0"/>
                  <a:t> </a:t>
                </a:r>
                <a:r>
                  <a:rPr lang="en-US" dirty="0" err="1"/>
                  <a:t>ise</a:t>
                </a:r>
                <a:r>
                  <a:rPr lang="en-US" dirty="0"/>
                  <a:t>, </a:t>
                </a:r>
                <a:r>
                  <a:rPr lang="en-US" dirty="0" err="1"/>
                  <a:t>çizgeden</a:t>
                </a:r>
                <a:r>
                  <a:rPr lang="en-US" dirty="0"/>
                  <a:t> </a:t>
                </a:r>
                <a:r>
                  <a:rPr lang="en-US" dirty="0" err="1"/>
                  <a:t>E’deki</a:t>
                </a:r>
                <a:r>
                  <a:rPr lang="en-US" dirty="0"/>
                  <a:t> </a:t>
                </a:r>
                <a:r>
                  <a:rPr lang="en-US" dirty="0" err="1"/>
                  <a:t>kenarları</a:t>
                </a:r>
                <a:r>
                  <a:rPr lang="en-US" dirty="0"/>
                  <a:t> </a:t>
                </a:r>
                <a:r>
                  <a:rPr lang="en-US" dirty="0" err="1"/>
                  <a:t>çıkararak</a:t>
                </a:r>
                <a:r>
                  <a:rPr lang="en-US" dirty="0"/>
                  <a:t> </a:t>
                </a:r>
                <a:r>
                  <a:rPr lang="en-US" dirty="0" err="1"/>
                  <a:t>G’nin</a:t>
                </a:r>
                <a:r>
                  <a:rPr lang="en-US" dirty="0"/>
                  <a:t> </a:t>
                </a:r>
                <a:r>
                  <a:rPr lang="en-US" dirty="0" err="1"/>
                  <a:t>bir</a:t>
                </a:r>
                <a:r>
                  <a:rPr lang="en-US" dirty="0"/>
                  <a:t> alt </a:t>
                </a:r>
                <a:r>
                  <a:rPr lang="en-US" dirty="0" err="1"/>
                  <a:t>çizgesini</a:t>
                </a:r>
                <a:r>
                  <a:rPr lang="en-US" dirty="0"/>
                  <a:t> </a:t>
                </a:r>
                <a:r>
                  <a:rPr lang="en-US" dirty="0" err="1" smtClean="0"/>
                  <a:t>elde</a:t>
                </a:r>
                <a:r>
                  <a:rPr lang="tr-TR" dirty="0" smtClean="0"/>
                  <a:t> </a:t>
                </a:r>
                <a:r>
                  <a:rPr lang="en-US" dirty="0" err="1"/>
                  <a:t>edebiliriz</a:t>
                </a:r>
                <a:r>
                  <a:rPr lang="en-US" dirty="0"/>
                  <a:t>. </a:t>
                </a:r>
                <a:r>
                  <a:rPr lang="en-US" dirty="0" err="1"/>
                  <a:t>Elde</a:t>
                </a:r>
                <a:r>
                  <a:rPr lang="en-US" dirty="0"/>
                  <a:t> </a:t>
                </a:r>
                <a:r>
                  <a:rPr lang="en-US" dirty="0" err="1"/>
                  <a:t>edilen</a:t>
                </a:r>
                <a:r>
                  <a:rPr lang="en-US" dirty="0"/>
                  <a:t> </a:t>
                </a:r>
                <a:r>
                  <a:rPr lang="en-US" dirty="0" err="1"/>
                  <a:t>çizgenin</a:t>
                </a:r>
                <a:r>
                  <a:rPr lang="en-US" dirty="0"/>
                  <a:t> </a:t>
                </a:r>
                <a:r>
                  <a:rPr lang="en-US" dirty="0" err="1"/>
                  <a:t>köşe</a:t>
                </a:r>
                <a:r>
                  <a:rPr lang="en-US" dirty="0"/>
                  <a:t> </a:t>
                </a:r>
                <a:r>
                  <a:rPr lang="en-US" dirty="0" err="1"/>
                  <a:t>kümesi</a:t>
                </a:r>
                <a:r>
                  <a:rPr lang="en-US" dirty="0"/>
                  <a:t> </a:t>
                </a:r>
                <a:r>
                  <a:rPr lang="en-US" dirty="0" err="1"/>
                  <a:t>G’de</a:t>
                </a:r>
                <a:r>
                  <a:rPr lang="en-US" dirty="0"/>
                  <a:t> </a:t>
                </a:r>
                <a:r>
                  <a:rPr lang="en-US" dirty="0" err="1"/>
                  <a:t>olduğu</a:t>
                </a:r>
                <a:r>
                  <a:rPr lang="en-US" dirty="0"/>
                  <a:t> </a:t>
                </a:r>
                <a:r>
                  <a:rPr lang="en-US" dirty="0" err="1"/>
                  <a:t>gibi</a:t>
                </a:r>
                <a:r>
                  <a:rPr lang="en-US" dirty="0"/>
                  <a:t> </a:t>
                </a:r>
                <a:r>
                  <a:rPr lang="en-US" dirty="0" err="1"/>
                  <a:t>V’dir</a:t>
                </a:r>
                <a:r>
                  <a:rPr lang="en-US" dirty="0"/>
                  <a:t>. </a:t>
                </a:r>
                <a:r>
                  <a:rPr lang="en-US" dirty="0" err="1"/>
                  <a:t>Kenar</a:t>
                </a:r>
                <a:r>
                  <a:rPr lang="en-US" dirty="0"/>
                  <a:t> </a:t>
                </a:r>
                <a:r>
                  <a:rPr lang="en-US" dirty="0" err="1"/>
                  <a:t>kü­mesi</a:t>
                </a:r>
                <a:r>
                  <a:rPr lang="en-US" dirty="0"/>
                  <a:t> </a:t>
                </a:r>
                <a:r>
                  <a:rPr lang="en-US" dirty="0" err="1"/>
                  <a:t>ise</a:t>
                </a:r>
                <a:r>
                  <a:rPr lang="en-US" dirty="0"/>
                  <a:t> </a:t>
                </a:r>
                <a:r>
                  <a:rPr lang="tr-TR" i="1" dirty="0"/>
                  <a:t>E</a:t>
                </a:r>
                <a:r>
                  <a:rPr lang="en-US" dirty="0"/>
                  <a:t> - </a:t>
                </a:r>
                <a:r>
                  <a:rPr lang="tr-TR" i="1" dirty="0"/>
                  <a:t>E'.</a:t>
                </a:r>
              </a:p>
              <a:p>
                <a:endParaRPr lang="tr-TR" dirty="0"/>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blipFill>
                <a:blip r:embed="rId2"/>
                <a:stretch>
                  <a:fillRect l="-784" t="-2000" r="-1412"/>
                </a:stretch>
              </a:blipFill>
            </p:spPr>
            <p:txBody>
              <a:bodyPr/>
              <a:lstStyle/>
              <a:p>
                <a:r>
                  <a:rPr lang="tr-TR">
                    <a:noFill/>
                  </a:rPr>
                  <a:t> </a:t>
                </a:r>
              </a:p>
            </p:txBody>
          </p:sp>
        </mc:Fallback>
      </mc:AlternateContent>
    </p:spTree>
    <p:extLst>
      <p:ext uri="{BB962C8B-B14F-4D97-AF65-F5344CB8AC3E}">
        <p14:creationId xmlns:p14="http://schemas.microsoft.com/office/powerpoint/2010/main" val="2360874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29</a:t>
            </a:fld>
            <a:endParaRPr lang="tr-TR"/>
          </a:p>
        </p:txBody>
      </p:sp>
      <p:sp>
        <p:nvSpPr>
          <p:cNvPr id="5" name="İçerik Yer Tutucusu 4"/>
          <p:cNvSpPr>
            <a:spLocks noGrp="1"/>
          </p:cNvSpPr>
          <p:nvPr>
            <p:ph sz="quarter" idx="1"/>
          </p:nvPr>
        </p:nvSpPr>
        <p:spPr>
          <a:xfrm>
            <a:off x="914400" y="188640"/>
            <a:ext cx="7772400" cy="5831160"/>
          </a:xfrm>
        </p:spPr>
        <p:txBody>
          <a:bodyPr>
            <a:normAutofit fontScale="92500"/>
          </a:bodyPr>
          <a:lstStyle/>
          <a:p>
            <a:pPr algn="just"/>
            <a:r>
              <a:rPr lang="en-US" dirty="0" err="1"/>
              <a:t>Bunun</a:t>
            </a:r>
            <a:r>
              <a:rPr lang="en-US" dirty="0"/>
              <a:t> </a:t>
            </a:r>
            <a:r>
              <a:rPr lang="en-US" dirty="0" err="1"/>
              <a:t>yanı</a:t>
            </a:r>
            <a:r>
              <a:rPr lang="en-US" dirty="0"/>
              <a:t> </a:t>
            </a:r>
            <a:r>
              <a:rPr lang="en-US" dirty="0" err="1"/>
              <a:t>sıra</a:t>
            </a:r>
            <a:r>
              <a:rPr lang="en-US" dirty="0"/>
              <a:t>, </a:t>
            </a:r>
            <a:r>
              <a:rPr lang="tr-TR" i="1" dirty="0"/>
              <a:t>e</a:t>
            </a:r>
            <a:r>
              <a:rPr lang="en-US" dirty="0"/>
              <a:t> </a:t>
            </a:r>
            <a:r>
              <a:rPr lang="en-US" dirty="0" err="1"/>
              <a:t>kenarını</a:t>
            </a:r>
            <a:r>
              <a:rPr lang="en-US" dirty="0"/>
              <a:t> </a:t>
            </a:r>
            <a:r>
              <a:rPr lang="en-US" dirty="0" err="1"/>
              <a:t>çizgeye</a:t>
            </a:r>
            <a:r>
              <a:rPr lang="en-US" dirty="0"/>
              <a:t> </a:t>
            </a:r>
            <a:r>
              <a:rPr lang="en-US" dirty="0" err="1"/>
              <a:t>ekleyedebiliriz</a:t>
            </a:r>
            <a:r>
              <a:rPr lang="en-US" dirty="0"/>
              <a:t>, </a:t>
            </a:r>
            <a:r>
              <a:rPr lang="en-US" dirty="0" err="1"/>
              <a:t>eklenen</a:t>
            </a:r>
            <a:r>
              <a:rPr lang="en-US" dirty="0"/>
              <a:t> </a:t>
            </a:r>
            <a:r>
              <a:rPr lang="en-US" dirty="0" err="1"/>
              <a:t>kenar</a:t>
            </a:r>
            <a:r>
              <a:rPr lang="en-US" dirty="0"/>
              <a:t> </a:t>
            </a:r>
            <a:r>
              <a:rPr lang="en-US" dirty="0" err="1"/>
              <a:t>G’de</a:t>
            </a:r>
            <a:r>
              <a:rPr lang="en-US" dirty="0"/>
              <a:t> </a:t>
            </a:r>
            <a:r>
              <a:rPr lang="en-US" dirty="0" err="1"/>
              <a:t>bulunan</a:t>
            </a:r>
            <a:r>
              <a:rPr lang="en-US" dirty="0"/>
              <a:t> </a:t>
            </a:r>
            <a:r>
              <a:rPr lang="en-US" dirty="0" err="1"/>
              <a:t>iki</a:t>
            </a:r>
            <a:r>
              <a:rPr lang="en-US" dirty="0"/>
              <a:t> </a:t>
            </a:r>
            <a:r>
              <a:rPr lang="en-US" dirty="0" err="1"/>
              <a:t>köşeyi</a:t>
            </a:r>
            <a:r>
              <a:rPr lang="en-US" dirty="0"/>
              <a:t> </a:t>
            </a:r>
            <a:r>
              <a:rPr lang="en-US" dirty="0" err="1"/>
              <a:t>bağladığında</a:t>
            </a:r>
            <a:r>
              <a:rPr lang="en-US" dirty="0"/>
              <a:t> </a:t>
            </a:r>
            <a:r>
              <a:rPr lang="en-US" dirty="0" err="1"/>
              <a:t>daha</a:t>
            </a:r>
            <a:r>
              <a:rPr lang="en-US" dirty="0"/>
              <a:t> </a:t>
            </a:r>
            <a:r>
              <a:rPr lang="en-US" dirty="0" err="1"/>
              <a:t>büyük</a:t>
            </a:r>
            <a:r>
              <a:rPr lang="en-US" dirty="0"/>
              <a:t> </a:t>
            </a:r>
            <a:r>
              <a:rPr lang="en-US" dirty="0" err="1"/>
              <a:t>bir</a:t>
            </a:r>
            <a:r>
              <a:rPr lang="en-US" dirty="0"/>
              <a:t> </a:t>
            </a:r>
            <a:r>
              <a:rPr lang="en-US" dirty="0" err="1"/>
              <a:t>çizge</a:t>
            </a:r>
            <a:r>
              <a:rPr lang="en-US" dirty="0"/>
              <a:t> </a:t>
            </a:r>
            <a:r>
              <a:rPr lang="en-US" dirty="0" err="1"/>
              <a:t>elde</a:t>
            </a:r>
            <a:r>
              <a:rPr lang="en-US" dirty="0"/>
              <a:t> </a:t>
            </a:r>
            <a:r>
              <a:rPr lang="en-US" dirty="0" err="1"/>
              <a:t>etmiş</a:t>
            </a:r>
            <a:r>
              <a:rPr lang="en-US" dirty="0"/>
              <a:t> </a:t>
            </a:r>
            <a:r>
              <a:rPr lang="en-US" dirty="0" err="1"/>
              <a:t>oluruz</a:t>
            </a:r>
            <a:r>
              <a:rPr lang="en-US" dirty="0"/>
              <a:t>. </a:t>
            </a:r>
            <a:r>
              <a:rPr lang="en-US" dirty="0" err="1"/>
              <a:t>Yeni</a:t>
            </a:r>
            <a:r>
              <a:rPr lang="en-US" dirty="0"/>
              <a:t> </a:t>
            </a:r>
            <a:r>
              <a:rPr lang="en-US" dirty="0" err="1"/>
              <a:t>bir</a:t>
            </a:r>
            <a:r>
              <a:rPr lang="en-US" dirty="0"/>
              <a:t> </a:t>
            </a:r>
            <a:r>
              <a:rPr lang="en-US" dirty="0" err="1"/>
              <a:t>kenar</a:t>
            </a:r>
            <a:r>
              <a:rPr lang="en-US" dirty="0"/>
              <a:t> </a:t>
            </a:r>
            <a:r>
              <a:rPr lang="en-US" dirty="0" err="1"/>
              <a:t>ekleyerek</a:t>
            </a:r>
            <a:r>
              <a:rPr lang="en-US" dirty="0"/>
              <a:t> </a:t>
            </a:r>
            <a:r>
              <a:rPr lang="en-US" dirty="0" err="1"/>
              <a:t>var</a:t>
            </a:r>
            <a:r>
              <a:rPr lang="en-US" dirty="0"/>
              <a:t> </a:t>
            </a:r>
            <a:r>
              <a:rPr lang="en-US" dirty="0" err="1"/>
              <a:t>olan</a:t>
            </a:r>
            <a:r>
              <a:rPr lang="en-US" dirty="0"/>
              <a:t> </a:t>
            </a:r>
            <a:r>
              <a:rPr lang="tr-TR" i="1" dirty="0"/>
              <a:t>G</a:t>
            </a:r>
            <a:r>
              <a:rPr lang="en-US" dirty="0"/>
              <a:t> </a:t>
            </a:r>
            <a:r>
              <a:rPr lang="en-US" dirty="0" err="1"/>
              <a:t>çizgesinin</a:t>
            </a:r>
            <a:r>
              <a:rPr lang="en-US" dirty="0"/>
              <a:t> </a:t>
            </a:r>
            <a:r>
              <a:rPr lang="en-US" dirty="0" err="1"/>
              <a:t>iki</a:t>
            </a:r>
            <a:r>
              <a:rPr lang="en-US" dirty="0"/>
              <a:t> </a:t>
            </a:r>
            <a:r>
              <a:rPr lang="en-US" dirty="0" err="1"/>
              <a:t>köşesini</a:t>
            </a:r>
            <a:r>
              <a:rPr lang="en-US" dirty="0"/>
              <a:t> </a:t>
            </a:r>
            <a:r>
              <a:rPr lang="en-US" dirty="0" err="1"/>
              <a:t>birleştirerek</a:t>
            </a:r>
            <a:r>
              <a:rPr lang="en-US" dirty="0"/>
              <a:t> </a:t>
            </a:r>
            <a:r>
              <a:rPr lang="en-US" dirty="0" err="1"/>
              <a:t>oluşturduğumuz</a:t>
            </a:r>
            <a:r>
              <a:rPr lang="en-US" dirty="0"/>
              <a:t> </a:t>
            </a:r>
            <a:r>
              <a:rPr lang="en-US" dirty="0" err="1"/>
              <a:t>yeni</a:t>
            </a:r>
            <a:r>
              <a:rPr lang="en-US" dirty="0"/>
              <a:t> </a:t>
            </a:r>
            <a:r>
              <a:rPr lang="en-US" dirty="0" err="1"/>
              <a:t>çizgeyi</a:t>
            </a:r>
            <a:r>
              <a:rPr lang="en-US" dirty="0"/>
              <a:t> G + e </a:t>
            </a:r>
            <a:r>
              <a:rPr lang="en-US" dirty="0" err="1"/>
              <a:t>ile</a:t>
            </a:r>
            <a:r>
              <a:rPr lang="en-US" dirty="0"/>
              <a:t> </a:t>
            </a:r>
            <a:r>
              <a:rPr lang="en-US" dirty="0" err="1"/>
              <a:t>gösteriyoruz</a:t>
            </a:r>
            <a:r>
              <a:rPr lang="en-US" dirty="0"/>
              <a:t>. </a:t>
            </a:r>
            <a:r>
              <a:rPr lang="en-US" dirty="0" err="1"/>
              <a:t>Bunun</a:t>
            </a:r>
            <a:r>
              <a:rPr lang="en-US" dirty="0"/>
              <a:t> </a:t>
            </a:r>
            <a:r>
              <a:rPr lang="en-US" dirty="0" err="1"/>
              <a:t>sonucunda</a:t>
            </a:r>
            <a:r>
              <a:rPr lang="en-US" dirty="0"/>
              <a:t>,</a:t>
            </a:r>
            <a:endParaRPr lang="tr-TR" dirty="0"/>
          </a:p>
          <a:p>
            <a:pPr marL="0" indent="0">
              <a:buNone/>
            </a:pPr>
            <a:r>
              <a:rPr lang="tr-TR" i="1" dirty="0" smtClean="0"/>
              <a:t>	</a:t>
            </a:r>
            <a:r>
              <a:rPr lang="en-US" i="1" dirty="0" smtClean="0"/>
              <a:t>G </a:t>
            </a:r>
            <a:r>
              <a:rPr lang="en-US" i="1" dirty="0"/>
              <a:t>+ e = (V,E</a:t>
            </a:r>
            <a:r>
              <a:rPr lang="en-US" dirty="0"/>
              <a:t> È</a:t>
            </a:r>
            <a:r>
              <a:rPr lang="tr-TR" dirty="0"/>
              <a:t>{e}).</a:t>
            </a:r>
            <a:endParaRPr lang="tr-TR" i="1" dirty="0"/>
          </a:p>
          <a:p>
            <a:pPr marL="274320" lvl="1" indent="0" algn="just">
              <a:buNone/>
            </a:pPr>
            <a:r>
              <a:rPr lang="tr-TR" i="1" dirty="0" smtClean="0"/>
              <a:t>G</a:t>
            </a:r>
            <a:r>
              <a:rPr lang="en-US" dirty="0" smtClean="0"/>
              <a:t> </a:t>
            </a:r>
            <a:r>
              <a:rPr lang="en-US" dirty="0"/>
              <a:t>+ </a:t>
            </a:r>
            <a:r>
              <a:rPr lang="en-US" dirty="0" err="1"/>
              <a:t>e’nin</a:t>
            </a:r>
            <a:r>
              <a:rPr lang="en-US" dirty="0"/>
              <a:t> </a:t>
            </a:r>
            <a:r>
              <a:rPr lang="en-US" dirty="0" err="1"/>
              <a:t>köşe</a:t>
            </a:r>
            <a:r>
              <a:rPr lang="en-US" dirty="0"/>
              <a:t> </a:t>
            </a:r>
            <a:r>
              <a:rPr lang="en-US" dirty="0" err="1"/>
              <a:t>seti</a:t>
            </a:r>
            <a:r>
              <a:rPr lang="en-US" dirty="0"/>
              <a:t> </a:t>
            </a:r>
            <a:r>
              <a:rPr lang="en-US" dirty="0" err="1"/>
              <a:t>G’nin</a:t>
            </a:r>
            <a:r>
              <a:rPr lang="en-US" dirty="0"/>
              <a:t> </a:t>
            </a:r>
            <a:r>
              <a:rPr lang="en-US" dirty="0" err="1"/>
              <a:t>köşe</a:t>
            </a:r>
            <a:r>
              <a:rPr lang="en-US" dirty="0"/>
              <a:t> </a:t>
            </a:r>
            <a:r>
              <a:rPr lang="en-US" dirty="0" err="1"/>
              <a:t>kümesiyle</a:t>
            </a:r>
            <a:r>
              <a:rPr lang="en-US" dirty="0"/>
              <a:t> </a:t>
            </a:r>
            <a:r>
              <a:rPr lang="en-US" dirty="0" err="1"/>
              <a:t>aynı</a:t>
            </a:r>
            <a:r>
              <a:rPr lang="en-US" dirty="0"/>
              <a:t> </a:t>
            </a:r>
            <a:r>
              <a:rPr lang="en-US" dirty="0" err="1"/>
              <a:t>olur</a:t>
            </a:r>
            <a:r>
              <a:rPr lang="en-US" dirty="0"/>
              <a:t> </a:t>
            </a:r>
            <a:r>
              <a:rPr lang="en-US" dirty="0" err="1"/>
              <a:t>ve</a:t>
            </a:r>
            <a:r>
              <a:rPr lang="en-US" dirty="0"/>
              <a:t> </a:t>
            </a:r>
            <a:r>
              <a:rPr lang="en-US" dirty="0" err="1"/>
              <a:t>kenar</a:t>
            </a:r>
            <a:r>
              <a:rPr lang="en-US" dirty="0"/>
              <a:t> </a:t>
            </a:r>
            <a:r>
              <a:rPr lang="en-US" dirty="0" err="1" smtClean="0"/>
              <a:t>kümesi</a:t>
            </a:r>
            <a:r>
              <a:rPr lang="en-US" dirty="0" smtClean="0"/>
              <a:t> </a:t>
            </a:r>
            <a:r>
              <a:rPr lang="en-US" dirty="0" err="1"/>
              <a:t>ise</a:t>
            </a:r>
            <a:r>
              <a:rPr lang="en-US" dirty="0"/>
              <a:t> </a:t>
            </a:r>
            <a:r>
              <a:rPr lang="en-US" dirty="0" err="1"/>
              <a:t>G’nin</a:t>
            </a:r>
            <a:r>
              <a:rPr lang="en-US" dirty="0"/>
              <a:t> </a:t>
            </a:r>
            <a:r>
              <a:rPr lang="en-US" dirty="0" err="1"/>
              <a:t>kenar</a:t>
            </a:r>
            <a:r>
              <a:rPr lang="en-US" dirty="0"/>
              <a:t> </a:t>
            </a:r>
            <a:r>
              <a:rPr lang="en-US" dirty="0" err="1"/>
              <a:t>kümesi</a:t>
            </a:r>
            <a:r>
              <a:rPr lang="en-US" dirty="0"/>
              <a:t> </a:t>
            </a:r>
            <a:r>
              <a:rPr lang="en-US" dirty="0" err="1"/>
              <a:t>ve</a:t>
            </a:r>
            <a:r>
              <a:rPr lang="en-US" dirty="0"/>
              <a:t> {e}’</a:t>
            </a:r>
            <a:r>
              <a:rPr lang="en-US" dirty="0" err="1"/>
              <a:t>nin</a:t>
            </a:r>
            <a:r>
              <a:rPr lang="en-US" dirty="0"/>
              <a:t> </a:t>
            </a:r>
            <a:r>
              <a:rPr lang="en-US" dirty="0" err="1"/>
              <a:t>kenar</a:t>
            </a:r>
            <a:r>
              <a:rPr lang="en-US" dirty="0"/>
              <a:t> </a:t>
            </a:r>
            <a:r>
              <a:rPr lang="en-US" dirty="0" err="1"/>
              <a:t>kümesinin</a:t>
            </a:r>
            <a:r>
              <a:rPr lang="en-US" dirty="0"/>
              <a:t> </a:t>
            </a:r>
            <a:r>
              <a:rPr lang="en-US" dirty="0" err="1"/>
              <a:t>birleşimidir</a:t>
            </a:r>
            <a:r>
              <a:rPr lang="en-US" dirty="0" smtClean="0"/>
              <a:t>.</a:t>
            </a:r>
            <a:endParaRPr lang="tr-TR" dirty="0"/>
          </a:p>
          <a:p>
            <a:pPr marL="342900" indent="-342900" algn="just"/>
            <a:r>
              <a:rPr lang="en-US" b="1" dirty="0" smtClean="0"/>
              <a:t>K</a:t>
            </a:r>
            <a:r>
              <a:rPr lang="tr-TR" b="1" dirty="0" err="1" smtClean="0"/>
              <a:t>enar</a:t>
            </a:r>
            <a:r>
              <a:rPr lang="tr-TR" b="1" dirty="0" smtClean="0"/>
              <a:t> Kısaltma:</a:t>
            </a:r>
            <a:r>
              <a:rPr lang="en-US" b="1" dirty="0" smtClean="0"/>
              <a:t> </a:t>
            </a:r>
            <a:r>
              <a:rPr lang="en-US" dirty="0" err="1"/>
              <a:t>Bazı</a:t>
            </a:r>
            <a:r>
              <a:rPr lang="en-US" dirty="0"/>
              <a:t> </a:t>
            </a:r>
            <a:r>
              <a:rPr lang="en-US" dirty="0" err="1"/>
              <a:t>durumlarda</a:t>
            </a:r>
            <a:r>
              <a:rPr lang="en-US" dirty="0"/>
              <a:t> </a:t>
            </a:r>
            <a:r>
              <a:rPr lang="en-US" dirty="0" err="1"/>
              <a:t>çizgeden</a:t>
            </a:r>
            <a:r>
              <a:rPr lang="en-US" dirty="0"/>
              <a:t> </a:t>
            </a:r>
            <a:r>
              <a:rPr lang="en-US" dirty="0" err="1"/>
              <a:t>bir</a:t>
            </a:r>
            <a:r>
              <a:rPr lang="en-US" dirty="0"/>
              <a:t> </a:t>
            </a:r>
            <a:r>
              <a:rPr lang="en-US" dirty="0" err="1"/>
              <a:t>kenarı</a:t>
            </a:r>
            <a:r>
              <a:rPr lang="en-US" dirty="0"/>
              <a:t> </a:t>
            </a:r>
            <a:r>
              <a:rPr lang="en-US" dirty="0" err="1"/>
              <a:t>çıkardığımızda</a:t>
            </a:r>
            <a:r>
              <a:rPr lang="en-US" dirty="0"/>
              <a:t>, </a:t>
            </a:r>
            <a:r>
              <a:rPr lang="en-US" dirty="0" err="1"/>
              <a:t>bu</a:t>
            </a:r>
            <a:r>
              <a:rPr lang="en-US" dirty="0"/>
              <a:t> </a:t>
            </a:r>
            <a:r>
              <a:rPr lang="en-US" dirty="0" err="1"/>
              <a:t>kenarın</a:t>
            </a:r>
            <a:r>
              <a:rPr lang="en-US" dirty="0"/>
              <a:t> </a:t>
            </a:r>
            <a:r>
              <a:rPr lang="en-US" dirty="0" err="1"/>
              <a:t>bitiş</a:t>
            </a:r>
            <a:r>
              <a:rPr lang="en-US" dirty="0"/>
              <a:t> </a:t>
            </a:r>
            <a:r>
              <a:rPr lang="en-US" dirty="0" err="1"/>
              <a:t>noktalarının</a:t>
            </a:r>
            <a:r>
              <a:rPr lang="en-US" dirty="0"/>
              <a:t> </a:t>
            </a:r>
            <a:r>
              <a:rPr lang="en-US" dirty="0" err="1"/>
              <a:t>ayrı</a:t>
            </a:r>
            <a:r>
              <a:rPr lang="en-US" dirty="0"/>
              <a:t> </a:t>
            </a:r>
            <a:r>
              <a:rPr lang="en-US" dirty="0" err="1"/>
              <a:t>birer</a:t>
            </a:r>
            <a:r>
              <a:rPr lang="en-US" dirty="0"/>
              <a:t> </a:t>
            </a:r>
            <a:r>
              <a:rPr lang="en-US" dirty="0" err="1"/>
              <a:t>köşe</a:t>
            </a:r>
            <a:r>
              <a:rPr lang="en-US" dirty="0"/>
              <a:t> </a:t>
            </a:r>
            <a:r>
              <a:rPr lang="en-US" dirty="0" err="1"/>
              <a:t>olarak</a:t>
            </a:r>
            <a:r>
              <a:rPr lang="en-US" dirty="0"/>
              <a:t> </a:t>
            </a:r>
            <a:r>
              <a:rPr lang="en-US" dirty="0" err="1"/>
              <a:t>oluşturulan</a:t>
            </a:r>
            <a:r>
              <a:rPr lang="en-US" dirty="0"/>
              <a:t> </a:t>
            </a:r>
            <a:r>
              <a:rPr lang="en-US" dirty="0" err="1"/>
              <a:t>altçizgede</a:t>
            </a:r>
            <a:r>
              <a:rPr lang="en-US" dirty="0"/>
              <a:t> </a:t>
            </a:r>
            <a:r>
              <a:rPr lang="en-US" dirty="0" err="1"/>
              <a:t>olmasını</a:t>
            </a:r>
            <a:r>
              <a:rPr lang="en-US" dirty="0"/>
              <a:t> </a:t>
            </a:r>
            <a:r>
              <a:rPr lang="en-US" dirty="0" err="1"/>
              <a:t>istemeyiz</a:t>
            </a:r>
            <a:r>
              <a:rPr lang="en-US" dirty="0"/>
              <a:t>. </a:t>
            </a:r>
            <a:r>
              <a:rPr lang="en-US" dirty="0" err="1"/>
              <a:t>Böyle</a:t>
            </a:r>
            <a:r>
              <a:rPr lang="en-US" dirty="0"/>
              <a:t> </a:t>
            </a:r>
            <a:r>
              <a:rPr lang="en-US" dirty="0" err="1"/>
              <a:t>bir</a:t>
            </a:r>
            <a:r>
              <a:rPr lang="en-US" dirty="0"/>
              <a:t> </a:t>
            </a:r>
            <a:r>
              <a:rPr lang="en-US" dirty="0" err="1"/>
              <a:t>durumda</a:t>
            </a:r>
            <a:r>
              <a:rPr lang="en-US" dirty="0"/>
              <a:t>, </a:t>
            </a:r>
            <a:r>
              <a:rPr lang="tr-TR" b="1" dirty="0"/>
              <a:t>kenar kısaltma </a:t>
            </a:r>
            <a:r>
              <a:rPr lang="en-US" dirty="0" err="1"/>
              <a:t>işlemi</a:t>
            </a:r>
            <a:r>
              <a:rPr lang="en-US" dirty="0"/>
              <a:t> </a:t>
            </a:r>
            <a:r>
              <a:rPr lang="en-US" dirty="0" err="1"/>
              <a:t>yapıyoruz</a:t>
            </a:r>
            <a:r>
              <a:rPr lang="en-US" dirty="0"/>
              <a:t>. Bu </a:t>
            </a:r>
            <a:r>
              <a:rPr lang="en-US" dirty="0" err="1"/>
              <a:t>işlemde</a:t>
            </a:r>
            <a:r>
              <a:rPr lang="en-US" dirty="0"/>
              <a:t> </a:t>
            </a:r>
            <a:r>
              <a:rPr lang="en-US" dirty="0" err="1"/>
              <a:t>örneğin</a:t>
            </a:r>
            <a:r>
              <a:rPr lang="en-US" dirty="0"/>
              <a:t>, </a:t>
            </a:r>
            <a:r>
              <a:rPr lang="tr-TR" i="1" dirty="0"/>
              <a:t>u</a:t>
            </a:r>
            <a:r>
              <a:rPr lang="en-US" dirty="0"/>
              <a:t> </a:t>
            </a:r>
            <a:r>
              <a:rPr lang="en-US" dirty="0" err="1"/>
              <a:t>ve</a:t>
            </a:r>
            <a:r>
              <a:rPr lang="en-US" dirty="0"/>
              <a:t> v ’</a:t>
            </a:r>
            <a:r>
              <a:rPr lang="en-US" dirty="0" err="1"/>
              <a:t>yi</a:t>
            </a:r>
            <a:r>
              <a:rPr lang="en-US" dirty="0"/>
              <a:t> </a:t>
            </a:r>
            <a:r>
              <a:rPr lang="en-US" dirty="0" err="1"/>
              <a:t>birleştiren</a:t>
            </a:r>
            <a:r>
              <a:rPr lang="en-US" dirty="0"/>
              <a:t> </a:t>
            </a:r>
            <a:r>
              <a:rPr lang="tr-TR" i="1" dirty="0"/>
              <a:t>e</a:t>
            </a:r>
            <a:r>
              <a:rPr lang="en-US" dirty="0"/>
              <a:t> </a:t>
            </a:r>
            <a:r>
              <a:rPr lang="en-US" dirty="0" err="1"/>
              <a:t>kenarını</a:t>
            </a:r>
            <a:r>
              <a:rPr lang="en-US" dirty="0"/>
              <a:t> </a:t>
            </a:r>
            <a:r>
              <a:rPr lang="en-US" dirty="0" err="1"/>
              <a:t>çıkarttığımızda</a:t>
            </a:r>
            <a:r>
              <a:rPr lang="en-US" dirty="0"/>
              <a:t> </a:t>
            </a:r>
            <a:r>
              <a:rPr lang="en-US" dirty="0" err="1"/>
              <a:t>çizgeden</a:t>
            </a:r>
            <a:r>
              <a:rPr lang="en-US" dirty="0"/>
              <a:t> </a:t>
            </a:r>
            <a:r>
              <a:rPr lang="tr-TR" i="1" dirty="0"/>
              <a:t>u</a:t>
            </a:r>
            <a:r>
              <a:rPr lang="en-US" dirty="0"/>
              <a:t> </a:t>
            </a:r>
            <a:r>
              <a:rPr lang="en-US" dirty="0" err="1"/>
              <a:t>ve</a:t>
            </a:r>
            <a:r>
              <a:rPr lang="en-US" dirty="0"/>
              <a:t> v </a:t>
            </a:r>
            <a:r>
              <a:rPr lang="en-US" dirty="0" err="1"/>
              <a:t>köşelerini</a:t>
            </a:r>
            <a:r>
              <a:rPr lang="en-US" dirty="0"/>
              <a:t> </a:t>
            </a:r>
            <a:r>
              <a:rPr lang="en-US" dirty="0" err="1"/>
              <a:t>ve</a:t>
            </a:r>
            <a:r>
              <a:rPr lang="en-US" dirty="0"/>
              <a:t> </a:t>
            </a:r>
            <a:r>
              <a:rPr lang="en-US" dirty="0" err="1"/>
              <a:t>bu</a:t>
            </a:r>
            <a:r>
              <a:rPr lang="en-US" dirty="0"/>
              <a:t> </a:t>
            </a:r>
            <a:r>
              <a:rPr lang="en-US" dirty="0" err="1"/>
              <a:t>köşelerin</a:t>
            </a:r>
            <a:r>
              <a:rPr lang="en-US" dirty="0"/>
              <a:t> </a:t>
            </a:r>
            <a:r>
              <a:rPr lang="en-US" dirty="0" err="1"/>
              <a:t>tüm</a:t>
            </a:r>
            <a:r>
              <a:rPr lang="en-US" dirty="0"/>
              <a:t> </a:t>
            </a:r>
            <a:r>
              <a:rPr lang="en-US" dirty="0" err="1"/>
              <a:t>bağlantılarını</a:t>
            </a:r>
            <a:r>
              <a:rPr lang="en-US" dirty="0"/>
              <a:t> </a:t>
            </a:r>
            <a:r>
              <a:rPr lang="en-US" dirty="0" err="1"/>
              <a:t>atıyoruz</a:t>
            </a:r>
            <a:r>
              <a:rPr lang="en-US" dirty="0"/>
              <a:t> </a:t>
            </a:r>
            <a:r>
              <a:rPr lang="en-US" dirty="0" err="1"/>
              <a:t>ama</a:t>
            </a:r>
            <a:r>
              <a:rPr lang="en-US" dirty="0"/>
              <a:t> </a:t>
            </a:r>
            <a:r>
              <a:rPr lang="en-US" dirty="0" err="1"/>
              <a:t>çiz­geye</a:t>
            </a:r>
            <a:r>
              <a:rPr lang="en-US" dirty="0"/>
              <a:t> </a:t>
            </a:r>
            <a:r>
              <a:rPr lang="en-US" dirty="0" err="1"/>
              <a:t>ayrı</a:t>
            </a:r>
            <a:r>
              <a:rPr lang="en-US" dirty="0"/>
              <a:t> </a:t>
            </a:r>
            <a:r>
              <a:rPr lang="en-US" dirty="0" err="1"/>
              <a:t>bir</a:t>
            </a:r>
            <a:r>
              <a:rPr lang="en-US" dirty="0"/>
              <a:t> </a:t>
            </a:r>
            <a:r>
              <a:rPr lang="tr-TR" i="1" dirty="0"/>
              <a:t>w</a:t>
            </a:r>
            <a:r>
              <a:rPr lang="en-US" dirty="0"/>
              <a:t> </a:t>
            </a:r>
            <a:r>
              <a:rPr lang="en-US" dirty="0" err="1"/>
              <a:t>köşesi</a:t>
            </a:r>
            <a:r>
              <a:rPr lang="en-US" dirty="0"/>
              <a:t> </a:t>
            </a:r>
            <a:r>
              <a:rPr lang="en-US" dirty="0" err="1"/>
              <a:t>ekliyoruz</a:t>
            </a:r>
            <a:r>
              <a:rPr lang="en-US" dirty="0"/>
              <a:t>. </a:t>
            </a:r>
            <a:endParaRPr lang="tr-TR" dirty="0"/>
          </a:p>
          <a:p>
            <a:endParaRPr lang="tr-TR" dirty="0"/>
          </a:p>
        </p:txBody>
      </p:sp>
    </p:spTree>
    <p:extLst>
      <p:ext uri="{BB962C8B-B14F-4D97-AF65-F5344CB8AC3E}">
        <p14:creationId xmlns:p14="http://schemas.microsoft.com/office/powerpoint/2010/main" val="423863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a:solidFill>
                  <a:srgbClr val="EB754B"/>
                </a:solidFill>
              </a:rPr>
              <a:t>10.1 Çizgeler ve Çizge Modelleri</a:t>
            </a:r>
          </a:p>
        </p:txBody>
      </p:sp>
      <p:sp>
        <p:nvSpPr>
          <p:cNvPr id="7" name="Metin Yer Tutucusu 6"/>
          <p:cNvSpPr>
            <a:spLocks noGrp="1"/>
          </p:cNvSpPr>
          <p:nvPr>
            <p:ph type="body" idx="1"/>
          </p:nvPr>
        </p:nvSpPr>
        <p:spPr/>
        <p:txBody>
          <a:bodyPr/>
          <a:lstStyle/>
          <a:p>
            <a:endParaRPr lang="tr-TR"/>
          </a:p>
        </p:txBody>
      </p:sp>
      <p:sp>
        <p:nvSpPr>
          <p:cNvPr id="3" name="Altbilgi Yer Tutucusu 2"/>
          <p:cNvSpPr>
            <a:spLocks noGrp="1"/>
          </p:cNvSpPr>
          <p:nvPr>
            <p:ph type="ftr" sz="quarter" idx="11"/>
          </p:nvPr>
        </p:nvSpPr>
        <p:spPr/>
        <p:txBody>
          <a:bodyPr/>
          <a:lstStyle/>
          <a:p>
            <a:r>
              <a:rPr lang="tr-TR" smtClean="0"/>
              <a:t>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a:t>
            </a:fld>
            <a:endParaRPr lang="tr-TR"/>
          </a:p>
        </p:txBody>
      </p:sp>
    </p:spTree>
    <p:extLst>
      <p:ext uri="{BB962C8B-B14F-4D97-AF65-F5344CB8AC3E}">
        <p14:creationId xmlns:p14="http://schemas.microsoft.com/office/powerpoint/2010/main" val="229744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30</a:t>
            </a:fld>
            <a:endParaRPr lang="tr-TR"/>
          </a:p>
        </p:txBody>
      </p:sp>
      <p:sp>
        <p:nvSpPr>
          <p:cNvPr id="5" name="İçerik Yer Tutucusu 4"/>
          <p:cNvSpPr>
            <a:spLocks noGrp="1"/>
          </p:cNvSpPr>
          <p:nvPr>
            <p:ph sz="quarter" idx="1"/>
          </p:nvPr>
        </p:nvSpPr>
        <p:spPr>
          <a:xfrm>
            <a:off x="914400" y="188640"/>
            <a:ext cx="7772400" cy="5831160"/>
          </a:xfrm>
        </p:spPr>
        <p:txBody>
          <a:bodyPr/>
          <a:lstStyle/>
          <a:p>
            <a:pPr algn="just"/>
            <a:r>
              <a:rPr lang="tr-TR" b="1" dirty="0" smtClean="0"/>
              <a:t>Bir Çizgeden Köşeleri Çıkarmak:</a:t>
            </a:r>
            <a:r>
              <a:rPr lang="en-US" b="1" dirty="0" smtClean="0"/>
              <a:t> </a:t>
            </a:r>
            <a:r>
              <a:rPr lang="en-US" dirty="0" err="1"/>
              <a:t>Bir</a:t>
            </a:r>
            <a:r>
              <a:rPr lang="en-US" dirty="0"/>
              <a:t> G = </a:t>
            </a:r>
            <a:r>
              <a:rPr lang="tr-TR" i="1" dirty="0"/>
              <a:t>(V, E)</a:t>
            </a:r>
            <a:r>
              <a:rPr lang="en-US" dirty="0"/>
              <a:t> </a:t>
            </a:r>
            <a:r>
              <a:rPr lang="en-US" dirty="0" err="1"/>
              <a:t>çizgesinden</a:t>
            </a:r>
            <a:r>
              <a:rPr lang="en-US" dirty="0"/>
              <a:t> v </a:t>
            </a:r>
            <a:r>
              <a:rPr lang="en-US" dirty="0" err="1"/>
              <a:t>köşesini</a:t>
            </a:r>
            <a:r>
              <a:rPr lang="en-US" dirty="0"/>
              <a:t> </a:t>
            </a:r>
            <a:r>
              <a:rPr lang="en-US" dirty="0" err="1"/>
              <a:t>ve</a:t>
            </a:r>
            <a:r>
              <a:rPr lang="en-US" dirty="0"/>
              <a:t> </a:t>
            </a:r>
            <a:r>
              <a:rPr lang="en-US" dirty="0" err="1"/>
              <a:t>buna</a:t>
            </a:r>
            <a:r>
              <a:rPr lang="en-US" dirty="0"/>
              <a:t> </a:t>
            </a:r>
            <a:r>
              <a:rPr lang="en-US" dirty="0" err="1"/>
              <a:t>bağlı</a:t>
            </a:r>
            <a:r>
              <a:rPr lang="en-US" dirty="0"/>
              <a:t> </a:t>
            </a:r>
            <a:r>
              <a:rPr lang="en-US" dirty="0" err="1"/>
              <a:t>olan</a:t>
            </a:r>
            <a:r>
              <a:rPr lang="en-US" dirty="0"/>
              <a:t> </a:t>
            </a:r>
            <a:r>
              <a:rPr lang="en-US" dirty="0" err="1"/>
              <a:t>tüm</a:t>
            </a:r>
            <a:r>
              <a:rPr lang="en-US" dirty="0"/>
              <a:t> </a:t>
            </a:r>
            <a:r>
              <a:rPr lang="en-US" dirty="0" err="1"/>
              <a:t>kenarları</a:t>
            </a:r>
            <a:r>
              <a:rPr lang="en-US" dirty="0"/>
              <a:t> </a:t>
            </a:r>
            <a:r>
              <a:rPr lang="en-US" dirty="0" err="1"/>
              <a:t>çıkardığımızda</a:t>
            </a:r>
            <a:r>
              <a:rPr lang="en-US" dirty="0"/>
              <a:t> G - v </a:t>
            </a:r>
            <a:r>
              <a:rPr lang="en-US" dirty="0" err="1"/>
              <a:t>şeklinde</a:t>
            </a:r>
            <a:r>
              <a:rPr lang="en-US" dirty="0"/>
              <a:t> </a:t>
            </a:r>
            <a:r>
              <a:rPr lang="en-US" dirty="0" err="1"/>
              <a:t>gösterilen</a:t>
            </a:r>
            <a:r>
              <a:rPr lang="en-US" dirty="0"/>
              <a:t> </a:t>
            </a:r>
            <a:r>
              <a:rPr lang="en-US" dirty="0" err="1"/>
              <a:t>bir</a:t>
            </a:r>
            <a:r>
              <a:rPr lang="en-US" dirty="0"/>
              <a:t> </a:t>
            </a:r>
            <a:r>
              <a:rPr lang="en-US" dirty="0" err="1"/>
              <a:t>altçizge</a:t>
            </a:r>
            <a:r>
              <a:rPr lang="en-US" dirty="0"/>
              <a:t> </a:t>
            </a:r>
            <a:r>
              <a:rPr lang="en-US" dirty="0" err="1"/>
              <a:t>elde</a:t>
            </a:r>
            <a:r>
              <a:rPr lang="en-US" dirty="0"/>
              <a:t> </a:t>
            </a:r>
            <a:r>
              <a:rPr lang="en-US" dirty="0" err="1"/>
              <a:t>ederiz</a:t>
            </a:r>
            <a:r>
              <a:rPr lang="en-US" dirty="0"/>
              <a:t>. </a:t>
            </a:r>
            <a:r>
              <a:rPr lang="tr-TR" i="1" dirty="0"/>
              <a:t>E'</a:t>
            </a:r>
            <a:r>
              <a:rPr lang="en-US" dirty="0"/>
              <a:t> </a:t>
            </a:r>
            <a:r>
              <a:rPr lang="en-US" dirty="0" err="1"/>
              <a:t>G’deki</a:t>
            </a:r>
            <a:r>
              <a:rPr lang="en-US" dirty="0"/>
              <a:t> </a:t>
            </a:r>
            <a:r>
              <a:rPr lang="en-US" dirty="0" err="1"/>
              <a:t>v’ye</a:t>
            </a:r>
            <a:r>
              <a:rPr lang="en-US" dirty="0"/>
              <a:t> </a:t>
            </a:r>
            <a:r>
              <a:rPr lang="en-US" dirty="0" err="1"/>
              <a:t>bağlı</a:t>
            </a:r>
            <a:r>
              <a:rPr lang="en-US" dirty="0"/>
              <a:t> </a:t>
            </a:r>
            <a:r>
              <a:rPr lang="en-US" dirty="0" err="1"/>
              <a:t>olmayan</a:t>
            </a:r>
            <a:r>
              <a:rPr lang="en-US" dirty="0"/>
              <a:t> </a:t>
            </a:r>
            <a:r>
              <a:rPr lang="en-US" dirty="0" err="1"/>
              <a:t>kenarların</a:t>
            </a:r>
            <a:r>
              <a:rPr lang="en-US" dirty="0"/>
              <a:t> </a:t>
            </a:r>
            <a:r>
              <a:rPr lang="en-US" dirty="0" err="1"/>
              <a:t>kümesidir</a:t>
            </a:r>
            <a:r>
              <a:rPr lang="en-US" dirty="0"/>
              <a:t>, </a:t>
            </a:r>
            <a:r>
              <a:rPr lang="en-US" dirty="0" err="1"/>
              <a:t>bu</a:t>
            </a:r>
            <a:r>
              <a:rPr lang="en-US" dirty="0"/>
              <a:t> </a:t>
            </a:r>
            <a:r>
              <a:rPr lang="en-US" dirty="0" err="1"/>
              <a:t>durumda</a:t>
            </a:r>
            <a:r>
              <a:rPr lang="en-US" dirty="0"/>
              <a:t> G - v = </a:t>
            </a:r>
            <a:r>
              <a:rPr lang="tr-TR" i="1" dirty="0"/>
              <a:t>(V - v, E')</a:t>
            </a:r>
            <a:r>
              <a:rPr lang="en-US" dirty="0"/>
              <a:t> </a:t>
            </a:r>
            <a:r>
              <a:rPr lang="en-US" dirty="0" err="1"/>
              <a:t>olduğunu</a:t>
            </a:r>
            <a:r>
              <a:rPr lang="en-US" dirty="0"/>
              <a:t> </a:t>
            </a:r>
            <a:r>
              <a:rPr lang="en-US" dirty="0" err="1"/>
              <a:t>gözlemleyiniz</a:t>
            </a:r>
            <a:r>
              <a:rPr lang="en-US" dirty="0"/>
              <a:t>. </a:t>
            </a:r>
            <a:r>
              <a:rPr lang="en-US" dirty="0" err="1"/>
              <a:t>Benzer</a:t>
            </a:r>
            <a:r>
              <a:rPr lang="en-US" dirty="0"/>
              <a:t> </a:t>
            </a:r>
            <a:r>
              <a:rPr lang="en-US" dirty="0" err="1"/>
              <a:t>şekilde</a:t>
            </a:r>
            <a:r>
              <a:rPr lang="en-US" dirty="0"/>
              <a:t>, </a:t>
            </a:r>
            <a:r>
              <a:rPr lang="tr-TR" i="1" dirty="0"/>
              <a:t>E'</a:t>
            </a:r>
            <a:r>
              <a:rPr lang="en-US" dirty="0"/>
              <a:t> </a:t>
            </a:r>
            <a:r>
              <a:rPr lang="en-US" dirty="0" err="1"/>
              <a:t>G’deki</a:t>
            </a:r>
            <a:r>
              <a:rPr lang="en-US" dirty="0"/>
              <a:t> </a:t>
            </a:r>
            <a:r>
              <a:rPr lang="tr-TR" i="1" dirty="0"/>
              <a:t>V</a:t>
            </a:r>
            <a:r>
              <a:rPr lang="tr-TR" dirty="0"/>
              <a:t> </a:t>
            </a:r>
            <a:r>
              <a:rPr lang="tr-TR" i="1" dirty="0"/>
              <a:t>'</a:t>
            </a:r>
            <a:r>
              <a:rPr lang="en-US" dirty="0"/>
              <a:t> </a:t>
            </a:r>
            <a:r>
              <a:rPr lang="en-US" dirty="0" err="1"/>
              <a:t>içindeki</a:t>
            </a:r>
            <a:r>
              <a:rPr lang="en-US" dirty="0"/>
              <a:t> </a:t>
            </a:r>
            <a:r>
              <a:rPr lang="en-US" dirty="0" err="1"/>
              <a:t>köşelere</a:t>
            </a:r>
            <a:r>
              <a:rPr lang="en-US" dirty="0"/>
              <a:t> </a:t>
            </a:r>
            <a:r>
              <a:rPr lang="en-US" dirty="0" err="1"/>
              <a:t>bağlı</a:t>
            </a:r>
            <a:r>
              <a:rPr lang="en-US" dirty="0"/>
              <a:t> </a:t>
            </a:r>
            <a:r>
              <a:rPr lang="en-US" dirty="0" err="1"/>
              <a:t>olmayan</a:t>
            </a:r>
            <a:r>
              <a:rPr lang="en-US" dirty="0"/>
              <a:t> </a:t>
            </a:r>
            <a:r>
              <a:rPr lang="en-US" dirty="0" err="1"/>
              <a:t>kenarların</a:t>
            </a:r>
            <a:r>
              <a:rPr lang="en-US" dirty="0"/>
              <a:t> </a:t>
            </a:r>
            <a:r>
              <a:rPr lang="en-US" dirty="0" err="1"/>
              <a:t>kümesi</a:t>
            </a:r>
            <a:r>
              <a:rPr lang="en-US" dirty="0"/>
              <a:t> </a:t>
            </a:r>
            <a:r>
              <a:rPr lang="en-US" dirty="0" err="1"/>
              <a:t>olacak</a:t>
            </a:r>
            <a:r>
              <a:rPr lang="en-US" dirty="0"/>
              <a:t> </a:t>
            </a:r>
            <a:r>
              <a:rPr lang="en-US" dirty="0" err="1"/>
              <a:t>şekilde</a:t>
            </a:r>
            <a:r>
              <a:rPr lang="en-US" dirty="0"/>
              <a:t>, </a:t>
            </a:r>
            <a:r>
              <a:rPr lang="tr-TR" i="1" dirty="0"/>
              <a:t>V</a:t>
            </a:r>
            <a:r>
              <a:rPr lang="tr-TR" dirty="0"/>
              <a:t> </a:t>
            </a:r>
            <a:r>
              <a:rPr lang="tr-TR" i="1" dirty="0"/>
              <a:t>',</a:t>
            </a:r>
            <a:r>
              <a:rPr lang="en-US" dirty="0"/>
              <a:t>  </a:t>
            </a:r>
            <a:r>
              <a:rPr lang="tr-TR" i="1" dirty="0"/>
              <a:t>V</a:t>
            </a:r>
            <a:r>
              <a:rPr lang="en-US" dirty="0"/>
              <a:t>’</a:t>
            </a:r>
            <a:r>
              <a:rPr lang="en-US" dirty="0" err="1"/>
              <a:t>nin</a:t>
            </a:r>
            <a:r>
              <a:rPr lang="en-US" dirty="0"/>
              <a:t> </a:t>
            </a:r>
            <a:r>
              <a:rPr lang="en-US" dirty="0" err="1"/>
              <a:t>bir</a:t>
            </a:r>
            <a:r>
              <a:rPr lang="en-US" dirty="0"/>
              <a:t> alt </a:t>
            </a:r>
            <a:r>
              <a:rPr lang="en-US" dirty="0" err="1"/>
              <a:t>kümesi</a:t>
            </a:r>
            <a:r>
              <a:rPr lang="en-US" dirty="0"/>
              <a:t> </a:t>
            </a:r>
            <a:r>
              <a:rPr lang="en-US" dirty="0" err="1"/>
              <a:t>ise</a:t>
            </a:r>
            <a:r>
              <a:rPr lang="en-US" dirty="0"/>
              <a:t>, </a:t>
            </a:r>
            <a:r>
              <a:rPr lang="tr-TR" i="1" dirty="0"/>
              <a:t>G- V'</a:t>
            </a:r>
            <a:r>
              <a:rPr lang="en-US" dirty="0"/>
              <a:t> </a:t>
            </a:r>
            <a:r>
              <a:rPr lang="en-US" dirty="0" err="1"/>
              <a:t>çizgesi</a:t>
            </a:r>
            <a:r>
              <a:rPr lang="en-US" dirty="0"/>
              <a:t> </a:t>
            </a:r>
            <a:r>
              <a:rPr lang="tr-TR" i="1" dirty="0"/>
              <a:t>(V- V', E')</a:t>
            </a:r>
            <a:r>
              <a:rPr lang="en-US" dirty="0"/>
              <a:t> </a:t>
            </a:r>
            <a:r>
              <a:rPr lang="en-US" b="1" dirty="0" err="1"/>
              <a:t>altçizgesi</a:t>
            </a:r>
            <a:r>
              <a:rPr lang="en-US" dirty="0"/>
              <a:t> </a:t>
            </a:r>
            <a:r>
              <a:rPr lang="en-US" dirty="0" err="1"/>
              <a:t>olur</a:t>
            </a:r>
            <a:r>
              <a:rPr lang="en-US" dirty="0"/>
              <a:t>.</a:t>
            </a:r>
            <a:endParaRPr lang="tr-TR" dirty="0"/>
          </a:p>
          <a:p>
            <a:pPr algn="just"/>
            <a:r>
              <a:rPr lang="tr-TR" b="1" dirty="0" smtClean="0"/>
              <a:t>Çizge Birleşimi: </a:t>
            </a:r>
            <a:r>
              <a:rPr lang="en-US" dirty="0" err="1" smtClean="0"/>
              <a:t>İki</a:t>
            </a:r>
            <a:r>
              <a:rPr lang="en-US" dirty="0" smtClean="0"/>
              <a:t> </a:t>
            </a:r>
            <a:r>
              <a:rPr lang="en-US" dirty="0" err="1"/>
              <a:t>ya</a:t>
            </a:r>
            <a:r>
              <a:rPr lang="en-US" dirty="0"/>
              <a:t> da </a:t>
            </a:r>
            <a:r>
              <a:rPr lang="en-US" dirty="0" err="1"/>
              <a:t>daha</a:t>
            </a:r>
            <a:r>
              <a:rPr lang="en-US" dirty="0"/>
              <a:t> </a:t>
            </a:r>
            <a:r>
              <a:rPr lang="en-US" dirty="0" err="1"/>
              <a:t>fazla</a:t>
            </a:r>
            <a:r>
              <a:rPr lang="en-US" dirty="0"/>
              <a:t> </a:t>
            </a:r>
            <a:r>
              <a:rPr lang="en-US" dirty="0" err="1"/>
              <a:t>çizge</a:t>
            </a:r>
            <a:r>
              <a:rPr lang="en-US" dirty="0"/>
              <a:t> </a:t>
            </a:r>
            <a:r>
              <a:rPr lang="en-US" dirty="0" err="1"/>
              <a:t>çeşitli</a:t>
            </a:r>
            <a:r>
              <a:rPr lang="en-US" dirty="0"/>
              <a:t> </a:t>
            </a:r>
            <a:r>
              <a:rPr lang="en-US" dirty="0" err="1"/>
              <a:t>yollarla</a:t>
            </a:r>
            <a:r>
              <a:rPr lang="en-US" dirty="0"/>
              <a:t> </a:t>
            </a:r>
            <a:r>
              <a:rPr lang="en-US" dirty="0" err="1"/>
              <a:t>birleştirilebilir</a:t>
            </a:r>
            <a:r>
              <a:rPr lang="en-US" dirty="0"/>
              <a:t>. Bu </a:t>
            </a:r>
            <a:r>
              <a:rPr lang="en-US" dirty="0" err="1"/>
              <a:t>çizgelerin</a:t>
            </a:r>
            <a:r>
              <a:rPr lang="en-US" dirty="0"/>
              <a:t> </a:t>
            </a:r>
            <a:r>
              <a:rPr lang="en-US" dirty="0" err="1"/>
              <a:t>bütün</a:t>
            </a:r>
            <a:r>
              <a:rPr lang="en-US" dirty="0"/>
              <a:t> </a:t>
            </a:r>
            <a:r>
              <a:rPr lang="en-US" dirty="0" err="1"/>
              <a:t>köşe</a:t>
            </a:r>
            <a:r>
              <a:rPr lang="en-US" dirty="0"/>
              <a:t> </a:t>
            </a:r>
            <a:r>
              <a:rPr lang="en-US" dirty="0" err="1"/>
              <a:t>ve</a:t>
            </a:r>
            <a:r>
              <a:rPr lang="en-US" dirty="0"/>
              <a:t> </a:t>
            </a:r>
            <a:r>
              <a:rPr lang="en-US" dirty="0" err="1"/>
              <a:t>kenarlarını</a:t>
            </a:r>
            <a:r>
              <a:rPr lang="en-US" dirty="0"/>
              <a:t> </a:t>
            </a:r>
            <a:r>
              <a:rPr lang="en-US" dirty="0" err="1"/>
              <a:t>içeren</a:t>
            </a:r>
            <a:r>
              <a:rPr lang="en-US" dirty="0"/>
              <a:t> </a:t>
            </a:r>
            <a:r>
              <a:rPr lang="en-US" dirty="0" err="1"/>
              <a:t>yeni</a:t>
            </a:r>
            <a:r>
              <a:rPr lang="en-US" dirty="0"/>
              <a:t> </a:t>
            </a:r>
            <a:r>
              <a:rPr lang="en-US" dirty="0" err="1"/>
              <a:t>çizgeye</a:t>
            </a:r>
            <a:r>
              <a:rPr lang="en-US" dirty="0"/>
              <a:t> </a:t>
            </a:r>
            <a:r>
              <a:rPr lang="en-US" b="1" dirty="0" err="1"/>
              <a:t>çizgelerin</a:t>
            </a:r>
            <a:r>
              <a:rPr lang="en-US" dirty="0"/>
              <a:t> </a:t>
            </a:r>
            <a:r>
              <a:rPr lang="tr-TR" b="1" dirty="0"/>
              <a:t>birleşimi </a:t>
            </a:r>
            <a:r>
              <a:rPr lang="en-US" dirty="0" err="1"/>
              <a:t>denir</a:t>
            </a:r>
            <a:r>
              <a:rPr lang="en-US" dirty="0"/>
              <a:t>. </a:t>
            </a:r>
            <a:r>
              <a:rPr lang="en-US" dirty="0" err="1"/>
              <a:t>İki</a:t>
            </a:r>
            <a:r>
              <a:rPr lang="en-US" dirty="0"/>
              <a:t> </a:t>
            </a:r>
            <a:r>
              <a:rPr lang="en-US" dirty="0" err="1"/>
              <a:t>basit</a:t>
            </a:r>
            <a:r>
              <a:rPr lang="en-US" dirty="0"/>
              <a:t> </a:t>
            </a:r>
            <a:r>
              <a:rPr lang="en-US" dirty="0" err="1"/>
              <a:t>çizgenin</a:t>
            </a:r>
            <a:r>
              <a:rPr lang="en-US" dirty="0"/>
              <a:t> </a:t>
            </a:r>
            <a:r>
              <a:rPr lang="en-US" dirty="0" err="1"/>
              <a:t>bir­leşimi</a:t>
            </a:r>
            <a:r>
              <a:rPr lang="en-US" dirty="0"/>
              <a:t> </a:t>
            </a:r>
            <a:r>
              <a:rPr lang="en-US" dirty="0" err="1"/>
              <a:t>için</a:t>
            </a:r>
            <a:r>
              <a:rPr lang="en-US" dirty="0"/>
              <a:t> </a:t>
            </a:r>
            <a:r>
              <a:rPr lang="tr-TR" dirty="0" smtClean="0"/>
              <a:t>bir de </a:t>
            </a:r>
            <a:r>
              <a:rPr lang="en-US" dirty="0" err="1" smtClean="0"/>
              <a:t>bir</a:t>
            </a:r>
            <a:r>
              <a:rPr lang="en-US" dirty="0" smtClean="0"/>
              <a:t> </a:t>
            </a:r>
            <a:r>
              <a:rPr lang="en-US" dirty="0" err="1"/>
              <a:t>tanım</a:t>
            </a:r>
            <a:r>
              <a:rPr lang="en-US" dirty="0"/>
              <a:t> </a:t>
            </a:r>
            <a:r>
              <a:rPr lang="en-US" dirty="0" err="1"/>
              <a:t>vereceğiz</a:t>
            </a:r>
            <a:r>
              <a:rPr lang="en-US" dirty="0"/>
              <a:t>.</a:t>
            </a:r>
            <a:endParaRPr lang="tr-TR" dirty="0"/>
          </a:p>
          <a:p>
            <a:endParaRPr lang="tr-TR" dirty="0"/>
          </a:p>
        </p:txBody>
      </p:sp>
    </p:spTree>
    <p:extLst>
      <p:ext uri="{BB962C8B-B14F-4D97-AF65-F5344CB8AC3E}">
        <p14:creationId xmlns:p14="http://schemas.microsoft.com/office/powerpoint/2010/main" val="33393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10.2 Çizge Terminolojisi ve Çizgelerin Özel Tipleri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31</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3847552443"/>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3847552443"/>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aphicFrame>
        <p:nvGraphicFramePr>
          <p:cNvPr id="11" name="Nesne 10"/>
          <p:cNvGraphicFramePr>
            <a:graphicFrameLocks noChangeAspect="1"/>
          </p:cNvGraphicFramePr>
          <p:nvPr>
            <p:extLst>
              <p:ext uri="{D42A27DB-BD31-4B8C-83A1-F6EECF244321}">
                <p14:modId xmlns:p14="http://schemas.microsoft.com/office/powerpoint/2010/main" val="2240480958"/>
              </p:ext>
            </p:extLst>
          </p:nvPr>
        </p:nvGraphicFramePr>
        <p:xfrm>
          <a:off x="4283968" y="4581128"/>
          <a:ext cx="180686" cy="191616"/>
        </p:xfrm>
        <a:graphic>
          <a:graphicData uri="http://schemas.openxmlformats.org/presentationml/2006/ole">
            <mc:AlternateContent xmlns:mc="http://schemas.openxmlformats.org/markup-compatibility/2006">
              <mc:Choice xmlns:v="urn:schemas-microsoft-com:vml" Requires="v">
                <p:oleObj spid="_x0000_s7201" name="Denklem" r:id="rId12" imgW="152280" imgH="190440" progId="Equation.3">
                  <p:embed/>
                </p:oleObj>
              </mc:Choice>
              <mc:Fallback>
                <p:oleObj name="Denklem" r:id="rId12" imgW="152280" imgH="190440" progId="Equation.3">
                  <p:embed/>
                  <p:pic>
                    <p:nvPicPr>
                      <p:cNvPr id="9" name="Nesne 8"/>
                      <p:cNvPicPr/>
                      <p:nvPr/>
                    </p:nvPicPr>
                    <p:blipFill>
                      <a:blip r:embed="rId13"/>
                      <a:stretch>
                        <a:fillRect/>
                      </a:stretch>
                    </p:blipFill>
                    <p:spPr>
                      <a:xfrm>
                        <a:off x="4283968" y="4581128"/>
                        <a:ext cx="180686" cy="191616"/>
                      </a:xfrm>
                      <a:prstGeom prst="rect">
                        <a:avLst/>
                      </a:prstGeom>
                    </p:spPr>
                  </p:pic>
                </p:oleObj>
              </mc:Fallback>
            </mc:AlternateContent>
          </a:graphicData>
        </a:graphic>
      </p:graphicFrame>
    </p:spTree>
    <p:extLst>
      <p:ext uri="{BB962C8B-B14F-4D97-AF65-F5344CB8AC3E}">
        <p14:creationId xmlns:p14="http://schemas.microsoft.com/office/powerpoint/2010/main" val="3069538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type="body" idx="1"/>
          </p:nvPr>
        </p:nvSpPr>
        <p:spPr/>
        <p:txBody>
          <a:bodyPr>
            <a:normAutofit/>
          </a:bodyPr>
          <a:lstStyle/>
          <a:p>
            <a:pPr algn="just"/>
            <a:r>
              <a:rPr lang="en-US" sz="2000" dirty="0" err="1"/>
              <a:t>Çizgeleri</a:t>
            </a:r>
            <a:r>
              <a:rPr lang="en-US" sz="2000" dirty="0"/>
              <a:t> </a:t>
            </a:r>
            <a:r>
              <a:rPr lang="en-US" sz="2000" dirty="0" err="1"/>
              <a:t>göstermek</a:t>
            </a:r>
            <a:r>
              <a:rPr lang="en-US" sz="2000" dirty="0"/>
              <a:t> </a:t>
            </a:r>
            <a:r>
              <a:rPr lang="en-US" sz="2000" dirty="0" err="1"/>
              <a:t>için</a:t>
            </a:r>
            <a:r>
              <a:rPr lang="en-US" sz="2000" dirty="0"/>
              <a:t> </a:t>
            </a:r>
            <a:r>
              <a:rPr lang="en-US" sz="2000" dirty="0" err="1"/>
              <a:t>birçok</a:t>
            </a:r>
            <a:r>
              <a:rPr lang="en-US" sz="2000" dirty="0"/>
              <a:t> </a:t>
            </a:r>
            <a:r>
              <a:rPr lang="en-US" sz="2000" dirty="0" err="1"/>
              <a:t>kullanışlı</a:t>
            </a:r>
            <a:r>
              <a:rPr lang="en-US" sz="2000" dirty="0"/>
              <a:t> </a:t>
            </a:r>
            <a:r>
              <a:rPr lang="en-US" sz="2000" dirty="0" err="1"/>
              <a:t>yol</a:t>
            </a:r>
            <a:r>
              <a:rPr lang="en-US" sz="2000" dirty="0"/>
              <a:t> </a:t>
            </a:r>
            <a:r>
              <a:rPr lang="en-US" sz="2000" dirty="0" err="1"/>
              <a:t>vardır</a:t>
            </a:r>
            <a:r>
              <a:rPr lang="en-US" sz="2000" dirty="0"/>
              <a:t>. Bu </a:t>
            </a:r>
            <a:r>
              <a:rPr lang="en-US" sz="2000" dirty="0" err="1"/>
              <a:t>bölümde</a:t>
            </a:r>
            <a:r>
              <a:rPr lang="en-US" sz="2000" dirty="0"/>
              <a:t> </a:t>
            </a:r>
            <a:r>
              <a:rPr lang="en-US" sz="2000" dirty="0" err="1"/>
              <a:t>göreceğimiz</a:t>
            </a:r>
            <a:r>
              <a:rPr lang="en-US" sz="2000" dirty="0"/>
              <a:t> </a:t>
            </a:r>
            <a:r>
              <a:rPr lang="en-US" sz="2000" dirty="0" err="1"/>
              <a:t>gibi</a:t>
            </a:r>
            <a:r>
              <a:rPr lang="en-US" sz="2000" dirty="0"/>
              <a:t>, </a:t>
            </a:r>
            <a:r>
              <a:rPr lang="en-US" sz="2000" dirty="0" err="1"/>
              <a:t>çizgeyle</a:t>
            </a:r>
            <a:r>
              <a:rPr lang="en-US" sz="2000" dirty="0"/>
              <a:t> </a:t>
            </a:r>
            <a:r>
              <a:rPr lang="en-US" sz="2000" dirty="0" err="1"/>
              <a:t>çalışma</a:t>
            </a:r>
            <a:r>
              <a:rPr lang="en-US" sz="2000" dirty="0"/>
              <a:t> </a:t>
            </a:r>
            <a:r>
              <a:rPr lang="en-US" sz="2000" dirty="0" err="1"/>
              <a:t>ona</a:t>
            </a:r>
            <a:r>
              <a:rPr lang="en-US" sz="2000" dirty="0"/>
              <a:t> </a:t>
            </a:r>
            <a:r>
              <a:rPr lang="en-US" sz="2000" dirty="0" err="1"/>
              <a:t>en</a:t>
            </a:r>
            <a:r>
              <a:rPr lang="en-US" sz="2000" dirty="0"/>
              <a:t> </a:t>
            </a:r>
            <a:r>
              <a:rPr lang="en-US" sz="2000" dirty="0" err="1"/>
              <a:t>uygun</a:t>
            </a:r>
            <a:r>
              <a:rPr lang="en-US" sz="2000" dirty="0"/>
              <a:t> </a:t>
            </a:r>
            <a:r>
              <a:rPr lang="en-US" sz="2000" dirty="0" err="1"/>
              <a:t>gösterimi</a:t>
            </a:r>
            <a:r>
              <a:rPr lang="en-US" sz="2000" dirty="0"/>
              <a:t> </a:t>
            </a:r>
            <a:r>
              <a:rPr lang="en-US" sz="2000" dirty="0" err="1"/>
              <a:t>seçebilmek</a:t>
            </a:r>
            <a:r>
              <a:rPr lang="en-US" sz="2000" dirty="0"/>
              <a:t> </a:t>
            </a:r>
            <a:r>
              <a:rPr lang="en-US" sz="2000" dirty="0" err="1"/>
              <a:t>için</a:t>
            </a:r>
            <a:r>
              <a:rPr lang="en-US" sz="2000" dirty="0"/>
              <a:t> </a:t>
            </a:r>
            <a:r>
              <a:rPr lang="en-US" sz="2000" dirty="0" err="1"/>
              <a:t>faydalıdır</a:t>
            </a:r>
            <a:r>
              <a:rPr lang="en-US" sz="2000" dirty="0"/>
              <a:t>. Bu </a:t>
            </a:r>
            <a:r>
              <a:rPr lang="en-US" sz="2000" dirty="0" err="1"/>
              <a:t>kısımda</a:t>
            </a:r>
            <a:r>
              <a:rPr lang="en-US" sz="2000" dirty="0"/>
              <a:t>, </a:t>
            </a:r>
            <a:r>
              <a:rPr lang="en-US" sz="2000" dirty="0" err="1"/>
              <a:t>çizgelerin</a:t>
            </a:r>
            <a:r>
              <a:rPr lang="en-US" sz="2000" dirty="0"/>
              <a:t> </a:t>
            </a:r>
            <a:r>
              <a:rPr lang="en-US" sz="2000" dirty="0" err="1"/>
              <a:t>birkaç</a:t>
            </a:r>
            <a:r>
              <a:rPr lang="en-US" sz="2000" dirty="0"/>
              <a:t> </a:t>
            </a:r>
            <a:r>
              <a:rPr lang="en-US" sz="2000" dirty="0" err="1"/>
              <a:t>farklı</a:t>
            </a:r>
            <a:r>
              <a:rPr lang="en-US" sz="2000" dirty="0"/>
              <a:t> </a:t>
            </a:r>
            <a:r>
              <a:rPr lang="en-US" sz="2000" dirty="0" err="1"/>
              <a:t>yoldan</a:t>
            </a:r>
            <a:r>
              <a:rPr lang="en-US" sz="2000" dirty="0"/>
              <a:t> </a:t>
            </a:r>
            <a:r>
              <a:rPr lang="en-US" sz="2000" dirty="0" err="1"/>
              <a:t>nasıl</a:t>
            </a:r>
            <a:r>
              <a:rPr lang="en-US" sz="2000" dirty="0"/>
              <a:t> </a:t>
            </a:r>
            <a:r>
              <a:rPr lang="en-US" sz="2000" dirty="0" err="1"/>
              <a:t>gösterildiğini</a:t>
            </a:r>
            <a:r>
              <a:rPr lang="en-US" sz="2000" dirty="0"/>
              <a:t> </a:t>
            </a:r>
            <a:r>
              <a:rPr lang="en-US" sz="2000" dirty="0" err="1"/>
              <a:t>göreceğiz</a:t>
            </a:r>
            <a:r>
              <a:rPr lang="en-US" sz="2000" dirty="0"/>
              <a:t>.</a:t>
            </a:r>
            <a:endParaRPr lang="tr-TR" sz="2000" dirty="0"/>
          </a:p>
          <a:p>
            <a:endParaRPr lang="tr-TR" dirty="0"/>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32</a:t>
            </a:fld>
            <a:endParaRPr lang="tr-TR"/>
          </a:p>
        </p:txBody>
      </p:sp>
      <p:sp>
        <p:nvSpPr>
          <p:cNvPr id="7" name="Unvan 6"/>
          <p:cNvSpPr>
            <a:spLocks noGrp="1"/>
          </p:cNvSpPr>
          <p:nvPr>
            <p:ph type="title"/>
          </p:nvPr>
        </p:nvSpPr>
        <p:spPr/>
        <p:txBody>
          <a:bodyPr/>
          <a:lstStyle/>
          <a:p>
            <a:r>
              <a:rPr lang="tr-TR" sz="3200" dirty="0">
                <a:solidFill>
                  <a:srgbClr val="EB754B"/>
                </a:solidFill>
              </a:rPr>
              <a:t>10.3 Çizge Gösterimi ve Çizge </a:t>
            </a:r>
            <a:r>
              <a:rPr lang="tr-TR" sz="3200" dirty="0" err="1">
                <a:solidFill>
                  <a:srgbClr val="EB754B"/>
                </a:solidFill>
              </a:rPr>
              <a:t>Eşyapılılığı</a:t>
            </a:r>
            <a:endParaRPr lang="tr-TR" sz="3200" dirty="0">
              <a:solidFill>
                <a:srgbClr val="EB754B"/>
              </a:solidFill>
            </a:endParaRPr>
          </a:p>
        </p:txBody>
      </p:sp>
    </p:spTree>
    <p:extLst>
      <p:ext uri="{BB962C8B-B14F-4D97-AF65-F5344CB8AC3E}">
        <p14:creationId xmlns:p14="http://schemas.microsoft.com/office/powerpoint/2010/main" val="3846839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CC4616"/>
          </a:solidFill>
        </p:spPr>
        <p:txBody>
          <a:bodyPr anchor="ctr"/>
          <a:lstStyle/>
          <a:p>
            <a:pPr algn="ctr"/>
            <a:r>
              <a:rPr lang="tr-TR" dirty="0" smtClean="0">
                <a:solidFill>
                  <a:schemeClr val="bg1"/>
                </a:solidFill>
              </a:rPr>
              <a:t>Çizge Gösterimi</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33</a:t>
            </a:fld>
            <a:endParaRPr lang="tr-TR"/>
          </a:p>
        </p:txBody>
      </p:sp>
      <p:sp>
        <p:nvSpPr>
          <p:cNvPr id="5" name="İçerik Yer Tutucusu 4"/>
          <p:cNvSpPr>
            <a:spLocks noGrp="1"/>
          </p:cNvSpPr>
          <p:nvPr>
            <p:ph sz="quarter" idx="1"/>
          </p:nvPr>
        </p:nvSpPr>
        <p:spPr>
          <a:xfrm>
            <a:off x="914400" y="1447800"/>
            <a:ext cx="7772400" cy="1693168"/>
          </a:xfrm>
        </p:spPr>
        <p:txBody>
          <a:bodyPr/>
          <a:lstStyle/>
          <a:p>
            <a:pPr algn="just"/>
            <a:r>
              <a:rPr lang="en-US" dirty="0" err="1"/>
              <a:t>Çok</a:t>
            </a:r>
            <a:r>
              <a:rPr lang="en-US" dirty="0"/>
              <a:t> </a:t>
            </a:r>
            <a:r>
              <a:rPr lang="en-US" dirty="0" err="1"/>
              <a:t>katlı</a:t>
            </a:r>
            <a:r>
              <a:rPr lang="en-US" dirty="0"/>
              <a:t> </a:t>
            </a:r>
            <a:r>
              <a:rPr lang="en-US" dirty="0" err="1"/>
              <a:t>kenarı</a:t>
            </a:r>
            <a:r>
              <a:rPr lang="en-US" dirty="0"/>
              <a:t> </a:t>
            </a:r>
            <a:r>
              <a:rPr lang="en-US" dirty="0" err="1"/>
              <a:t>olmayan</a:t>
            </a:r>
            <a:r>
              <a:rPr lang="en-US" dirty="0"/>
              <a:t> </a:t>
            </a:r>
            <a:r>
              <a:rPr lang="en-US" dirty="0" err="1"/>
              <a:t>bir</a:t>
            </a:r>
            <a:r>
              <a:rPr lang="en-US" dirty="0"/>
              <a:t> </a:t>
            </a:r>
            <a:r>
              <a:rPr lang="en-US" dirty="0" err="1"/>
              <a:t>çizgeyi</a:t>
            </a:r>
            <a:r>
              <a:rPr lang="en-US" dirty="0"/>
              <a:t> </a:t>
            </a:r>
            <a:r>
              <a:rPr lang="en-US" dirty="0" err="1"/>
              <a:t>göstermenin</a:t>
            </a:r>
            <a:r>
              <a:rPr lang="en-US" dirty="0"/>
              <a:t> </a:t>
            </a:r>
            <a:r>
              <a:rPr lang="en-US" dirty="0" err="1"/>
              <a:t>bir</a:t>
            </a:r>
            <a:r>
              <a:rPr lang="en-US" dirty="0"/>
              <a:t> </a:t>
            </a:r>
            <a:r>
              <a:rPr lang="en-US" dirty="0" err="1"/>
              <a:t>yolu</a:t>
            </a:r>
            <a:r>
              <a:rPr lang="en-US" dirty="0"/>
              <a:t>, </a:t>
            </a:r>
            <a:r>
              <a:rPr lang="en-US" dirty="0" err="1"/>
              <a:t>bu</a:t>
            </a:r>
            <a:r>
              <a:rPr lang="en-US" dirty="0"/>
              <a:t> </a:t>
            </a:r>
            <a:r>
              <a:rPr lang="en-US" dirty="0" err="1"/>
              <a:t>çizgeye</a:t>
            </a:r>
            <a:r>
              <a:rPr lang="en-US" dirty="0"/>
              <a:t> </a:t>
            </a:r>
            <a:r>
              <a:rPr lang="en-US" dirty="0" err="1"/>
              <a:t>ait</a:t>
            </a:r>
            <a:r>
              <a:rPr lang="en-US" dirty="0"/>
              <a:t> </a:t>
            </a:r>
            <a:r>
              <a:rPr lang="en-US" dirty="0" err="1"/>
              <a:t>bütün</a:t>
            </a:r>
            <a:r>
              <a:rPr lang="en-US" dirty="0"/>
              <a:t> </a:t>
            </a:r>
            <a:r>
              <a:rPr lang="en-US" dirty="0" err="1"/>
              <a:t>kenarları</a:t>
            </a:r>
            <a:r>
              <a:rPr lang="en-US" dirty="0"/>
              <a:t> </a:t>
            </a:r>
            <a:r>
              <a:rPr lang="en-US" dirty="0" err="1"/>
              <a:t>liste­lemektir</a:t>
            </a:r>
            <a:r>
              <a:rPr lang="en-US" dirty="0"/>
              <a:t>. </a:t>
            </a:r>
            <a:r>
              <a:rPr lang="en-US" dirty="0" err="1"/>
              <a:t>Diğer</a:t>
            </a:r>
            <a:r>
              <a:rPr lang="en-US" dirty="0"/>
              <a:t> </a:t>
            </a:r>
            <a:r>
              <a:rPr lang="en-US" dirty="0" err="1"/>
              <a:t>yol</a:t>
            </a:r>
            <a:r>
              <a:rPr lang="en-US" dirty="0"/>
              <a:t> </a:t>
            </a:r>
            <a:r>
              <a:rPr lang="en-US" dirty="0" err="1"/>
              <a:t>ise</a:t>
            </a:r>
            <a:r>
              <a:rPr lang="en-US" dirty="0"/>
              <a:t>, </a:t>
            </a:r>
            <a:r>
              <a:rPr lang="en-US" dirty="0" err="1"/>
              <a:t>çizgenin</a:t>
            </a:r>
            <a:r>
              <a:rPr lang="en-US" dirty="0"/>
              <a:t> her </a:t>
            </a:r>
            <a:r>
              <a:rPr lang="en-US" dirty="0" err="1"/>
              <a:t>köşesi</a:t>
            </a:r>
            <a:r>
              <a:rPr lang="en-US" dirty="0"/>
              <a:t> </a:t>
            </a:r>
            <a:r>
              <a:rPr lang="en-US" dirty="0" err="1"/>
              <a:t>için</a:t>
            </a:r>
            <a:r>
              <a:rPr lang="en-US" dirty="0"/>
              <a:t> </a:t>
            </a:r>
            <a:r>
              <a:rPr lang="en-US" dirty="0" err="1"/>
              <a:t>birleştiği</a:t>
            </a:r>
            <a:r>
              <a:rPr lang="en-US" dirty="0"/>
              <a:t> </a:t>
            </a:r>
            <a:r>
              <a:rPr lang="en-US" dirty="0" err="1"/>
              <a:t>köşeleri</a:t>
            </a:r>
            <a:r>
              <a:rPr lang="en-US" dirty="0"/>
              <a:t> </a:t>
            </a:r>
            <a:r>
              <a:rPr lang="en-US" dirty="0" err="1"/>
              <a:t>belirleyen</a:t>
            </a:r>
            <a:r>
              <a:rPr lang="en-US" dirty="0"/>
              <a:t>/</a:t>
            </a:r>
            <a:r>
              <a:rPr lang="en-US" dirty="0" err="1"/>
              <a:t>tanımlayan</a:t>
            </a:r>
            <a:r>
              <a:rPr lang="en-US" dirty="0"/>
              <a:t> </a:t>
            </a:r>
            <a:r>
              <a:rPr lang="tr-TR" b="1" dirty="0"/>
              <a:t>kom­şuluk listesi </a:t>
            </a:r>
            <a:r>
              <a:rPr lang="en-US" dirty="0" err="1"/>
              <a:t>kullanmaktır</a:t>
            </a:r>
            <a:r>
              <a:rPr lang="en-US" dirty="0"/>
              <a:t>.</a:t>
            </a:r>
            <a:endParaRPr lang="tr-TR" dirty="0"/>
          </a:p>
          <a:p>
            <a:endParaRPr lang="tr-TR" dirty="0"/>
          </a:p>
        </p:txBody>
      </p:sp>
      <p:sp>
        <p:nvSpPr>
          <p:cNvPr id="6" name="Metin kutusu 5"/>
          <p:cNvSpPr txBox="1"/>
          <p:nvPr/>
        </p:nvSpPr>
        <p:spPr>
          <a:xfrm>
            <a:off x="1475656" y="5208079"/>
            <a:ext cx="2510624" cy="369332"/>
          </a:xfrm>
          <a:prstGeom prst="rect">
            <a:avLst/>
          </a:prstGeom>
          <a:noFill/>
        </p:spPr>
        <p:txBody>
          <a:bodyPr wrap="none" rtlCol="0">
            <a:spAutoFit/>
          </a:bodyPr>
          <a:lstStyle/>
          <a:p>
            <a:r>
              <a:rPr lang="en-US" b="1" dirty="0">
                <a:solidFill>
                  <a:srgbClr val="DE4C18"/>
                </a:solidFill>
              </a:rPr>
              <a:t>ŞEKİL </a:t>
            </a:r>
            <a:r>
              <a:rPr lang="en-US" b="1" dirty="0" smtClean="0">
                <a:solidFill>
                  <a:srgbClr val="DE4C18"/>
                </a:solidFill>
              </a:rPr>
              <a:t>1</a:t>
            </a:r>
            <a:r>
              <a:rPr lang="tr-TR" b="1" dirty="0" smtClean="0">
                <a:solidFill>
                  <a:srgbClr val="DE4C18"/>
                </a:solidFill>
              </a:rPr>
              <a:t>0</a:t>
            </a:r>
            <a:r>
              <a:rPr lang="en-US" b="1" dirty="0" smtClean="0">
                <a:solidFill>
                  <a:srgbClr val="DE4C18"/>
                </a:solidFill>
              </a:rPr>
              <a:t> </a:t>
            </a:r>
            <a:r>
              <a:rPr lang="en-US" b="1" dirty="0" err="1"/>
              <a:t>Bir</a:t>
            </a:r>
            <a:r>
              <a:rPr lang="en-US" b="1" dirty="0"/>
              <a:t> </a:t>
            </a:r>
            <a:r>
              <a:rPr lang="en-US" b="1" dirty="0" err="1"/>
              <a:t>Basit</a:t>
            </a:r>
            <a:r>
              <a:rPr lang="en-US" b="1" dirty="0"/>
              <a:t> </a:t>
            </a:r>
            <a:r>
              <a:rPr lang="en-US" b="1" dirty="0" err="1"/>
              <a:t>Çizge</a:t>
            </a:r>
            <a:endParaRPr lang="tr-TR" b="1" dirty="0"/>
          </a:p>
        </p:txBody>
      </p:sp>
      <p:graphicFrame>
        <p:nvGraphicFramePr>
          <p:cNvPr id="8" name="Tablo 7"/>
          <p:cNvGraphicFramePr>
            <a:graphicFrameLocks noGrp="1"/>
          </p:cNvGraphicFramePr>
          <p:nvPr>
            <p:extLst>
              <p:ext uri="{D42A27DB-BD31-4B8C-83A1-F6EECF244321}">
                <p14:modId xmlns:p14="http://schemas.microsoft.com/office/powerpoint/2010/main" val="3171168938"/>
              </p:ext>
            </p:extLst>
          </p:nvPr>
        </p:nvGraphicFramePr>
        <p:xfrm>
          <a:off x="4912002" y="3427543"/>
          <a:ext cx="2952328" cy="2030525"/>
        </p:xfrm>
        <a:graphic>
          <a:graphicData uri="http://schemas.openxmlformats.org/drawingml/2006/table">
            <a:tbl>
              <a:tblPr firstRow="1" firstCol="1" bandRow="1">
                <a:tableStyleId>{5C22544A-7EE6-4342-B048-85BDC9FD1C3A}</a:tableStyleId>
              </a:tblPr>
              <a:tblGrid>
                <a:gridCol w="1469164">
                  <a:extLst>
                    <a:ext uri="{9D8B030D-6E8A-4147-A177-3AD203B41FA5}">
                      <a16:colId xmlns:a16="http://schemas.microsoft.com/office/drawing/2014/main" val="2994405295"/>
                    </a:ext>
                  </a:extLst>
                </a:gridCol>
                <a:gridCol w="1483164">
                  <a:extLst>
                    <a:ext uri="{9D8B030D-6E8A-4147-A177-3AD203B41FA5}">
                      <a16:colId xmlns:a16="http://schemas.microsoft.com/office/drawing/2014/main" val="2482032714"/>
                    </a:ext>
                  </a:extLst>
                </a:gridCol>
              </a:tblGrid>
              <a:tr h="560392">
                <a:tc gridSpan="2">
                  <a:txBody>
                    <a:bodyPr/>
                    <a:lstStyle/>
                    <a:p>
                      <a:pPr indent="-355600" algn="l">
                        <a:lnSpc>
                          <a:spcPts val="1150"/>
                        </a:lnSpc>
                        <a:spcAft>
                          <a:spcPts val="0"/>
                        </a:spcAft>
                      </a:pPr>
                      <a:r>
                        <a:rPr lang="tr-TR" sz="1400" u="none" strike="noStrike" spc="0" dirty="0">
                          <a:solidFill>
                            <a:schemeClr val="tx1"/>
                          </a:solidFill>
                          <a:effectLst/>
                        </a:rPr>
                        <a:t>TABLO 1 Bir basit çizge için komşuluk listesi.</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hMerge="1">
                  <a:txBody>
                    <a:bodyPr/>
                    <a:lstStyle/>
                    <a:p>
                      <a:endParaRPr lang="tr-TR"/>
                    </a:p>
                  </a:txBody>
                  <a:tcPr/>
                </a:tc>
                <a:extLst>
                  <a:ext uri="{0D108BD9-81ED-4DB2-BD59-A6C34878D82A}">
                    <a16:rowId xmlns:a16="http://schemas.microsoft.com/office/drawing/2014/main" val="3530879636"/>
                  </a:ext>
                </a:extLst>
              </a:tr>
              <a:tr h="318813">
                <a:tc>
                  <a:txBody>
                    <a:bodyPr/>
                    <a:lstStyle/>
                    <a:p>
                      <a:pPr indent="-355600" algn="ctr">
                        <a:lnSpc>
                          <a:spcPts val="1000"/>
                        </a:lnSpc>
                        <a:spcAft>
                          <a:spcPts val="0"/>
                        </a:spcAft>
                      </a:pPr>
                      <a:r>
                        <a:rPr lang="tr-TR" sz="1400" u="none" strike="noStrike" spc="0" dirty="0">
                          <a:solidFill>
                            <a:schemeClr val="tx1"/>
                          </a:solidFill>
                          <a:effectLst/>
                        </a:rPr>
                        <a:t>Köşe</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a:txBody>
                    <a:bodyPr/>
                    <a:lstStyle/>
                    <a:p>
                      <a:pPr marL="139700" indent="-355600" algn="l">
                        <a:lnSpc>
                          <a:spcPts val="900"/>
                        </a:lnSpc>
                        <a:spcAft>
                          <a:spcPts val="0"/>
                        </a:spcAft>
                      </a:pPr>
                      <a:r>
                        <a:rPr lang="tr-TR" sz="1400" u="none" strike="noStrike" spc="0">
                          <a:solidFill>
                            <a:schemeClr val="tx1"/>
                          </a:solidFill>
                          <a:effectLst/>
                        </a:rPr>
                        <a:t>Komşu köşeler</a:t>
                      </a:r>
                      <a:endParaRPr lang="tr-TR" sz="140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extLst>
                  <a:ext uri="{0D108BD9-81ED-4DB2-BD59-A6C34878D82A}">
                    <a16:rowId xmlns:a16="http://schemas.microsoft.com/office/drawing/2014/main" val="2330834314"/>
                  </a:ext>
                </a:extLst>
              </a:tr>
              <a:tr h="275706">
                <a:tc>
                  <a:txBody>
                    <a:bodyPr/>
                    <a:lstStyle/>
                    <a:p>
                      <a:pPr indent="-355600" algn="ctr">
                        <a:lnSpc>
                          <a:spcPts val="1000"/>
                        </a:lnSpc>
                        <a:spcAft>
                          <a:spcPts val="0"/>
                        </a:spcAft>
                      </a:pPr>
                      <a:r>
                        <a:rPr lang="tr-TR" sz="1400" u="none" strike="noStrike" spc="0" dirty="0">
                          <a:solidFill>
                            <a:schemeClr val="tx1"/>
                          </a:solidFill>
                          <a:effectLst/>
                        </a:rPr>
                        <a:t>a</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a:txBody>
                    <a:bodyPr/>
                    <a:lstStyle/>
                    <a:p>
                      <a:pPr indent="-355600" algn="ctr">
                        <a:lnSpc>
                          <a:spcPts val="1000"/>
                        </a:lnSpc>
                        <a:spcAft>
                          <a:spcPts val="0"/>
                        </a:spcAft>
                      </a:pPr>
                      <a:r>
                        <a:rPr lang="tr-TR" sz="1400" u="none" strike="noStrike" spc="0" dirty="0">
                          <a:solidFill>
                            <a:schemeClr val="tx1"/>
                          </a:solidFill>
                          <a:effectLst/>
                        </a:rPr>
                        <a:t>b, c, e</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extLst>
                  <a:ext uri="{0D108BD9-81ED-4DB2-BD59-A6C34878D82A}">
                    <a16:rowId xmlns:a16="http://schemas.microsoft.com/office/drawing/2014/main" val="1350196750"/>
                  </a:ext>
                </a:extLst>
              </a:tr>
              <a:tr h="202963">
                <a:tc>
                  <a:txBody>
                    <a:bodyPr/>
                    <a:lstStyle/>
                    <a:p>
                      <a:pPr indent="-355600" algn="ctr">
                        <a:lnSpc>
                          <a:spcPts val="1000"/>
                        </a:lnSpc>
                        <a:spcAft>
                          <a:spcPts val="0"/>
                        </a:spcAft>
                      </a:pPr>
                      <a:r>
                        <a:rPr lang="tr-TR" sz="1400" u="none" strike="noStrike" spc="0">
                          <a:solidFill>
                            <a:schemeClr val="tx1"/>
                          </a:solidFill>
                          <a:effectLst/>
                        </a:rPr>
                        <a:t>b</a:t>
                      </a:r>
                      <a:endParaRPr lang="tr-TR" sz="140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a:txBody>
                    <a:bodyPr/>
                    <a:lstStyle/>
                    <a:p>
                      <a:pPr indent="-355600" algn="ctr">
                        <a:lnSpc>
                          <a:spcPts val="1000"/>
                        </a:lnSpc>
                        <a:spcAft>
                          <a:spcPts val="0"/>
                        </a:spcAft>
                      </a:pPr>
                      <a:r>
                        <a:rPr lang="tr-TR" sz="1400" u="none" strike="noStrike" spc="0" dirty="0">
                          <a:solidFill>
                            <a:schemeClr val="tx1"/>
                          </a:solidFill>
                          <a:effectLst/>
                        </a:rPr>
                        <a:t>a</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extLst>
                  <a:ext uri="{0D108BD9-81ED-4DB2-BD59-A6C34878D82A}">
                    <a16:rowId xmlns:a16="http://schemas.microsoft.com/office/drawing/2014/main" val="927416727"/>
                  </a:ext>
                </a:extLst>
              </a:tr>
              <a:tr h="202963">
                <a:tc>
                  <a:txBody>
                    <a:bodyPr/>
                    <a:lstStyle/>
                    <a:p>
                      <a:pPr indent="-355600" algn="ctr">
                        <a:lnSpc>
                          <a:spcPts val="1000"/>
                        </a:lnSpc>
                        <a:spcAft>
                          <a:spcPts val="0"/>
                        </a:spcAft>
                      </a:pPr>
                      <a:r>
                        <a:rPr lang="tr-TR" sz="1400" u="none" strike="noStrike" spc="0">
                          <a:solidFill>
                            <a:schemeClr val="tx1"/>
                          </a:solidFill>
                          <a:effectLst/>
                        </a:rPr>
                        <a:t>c</a:t>
                      </a:r>
                      <a:endParaRPr lang="tr-TR" sz="140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a:txBody>
                    <a:bodyPr/>
                    <a:lstStyle/>
                    <a:p>
                      <a:pPr indent="-355600" algn="ctr">
                        <a:lnSpc>
                          <a:spcPts val="1000"/>
                        </a:lnSpc>
                        <a:spcAft>
                          <a:spcPts val="0"/>
                        </a:spcAft>
                      </a:pPr>
                      <a:r>
                        <a:rPr lang="tr-TR" sz="1400" u="none" strike="noStrike" spc="0" dirty="0">
                          <a:solidFill>
                            <a:schemeClr val="tx1"/>
                          </a:solidFill>
                          <a:effectLst/>
                        </a:rPr>
                        <a:t>a, d, e</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extLst>
                  <a:ext uri="{0D108BD9-81ED-4DB2-BD59-A6C34878D82A}">
                    <a16:rowId xmlns:a16="http://schemas.microsoft.com/office/drawing/2014/main" val="3473928419"/>
                  </a:ext>
                </a:extLst>
              </a:tr>
              <a:tr h="206555">
                <a:tc>
                  <a:txBody>
                    <a:bodyPr/>
                    <a:lstStyle/>
                    <a:p>
                      <a:pPr indent="-355600" algn="ctr">
                        <a:lnSpc>
                          <a:spcPts val="1000"/>
                        </a:lnSpc>
                        <a:spcAft>
                          <a:spcPts val="0"/>
                        </a:spcAft>
                      </a:pPr>
                      <a:r>
                        <a:rPr lang="tr-TR" sz="1400" u="none" strike="noStrike" spc="0">
                          <a:solidFill>
                            <a:schemeClr val="tx1"/>
                          </a:solidFill>
                          <a:effectLst/>
                        </a:rPr>
                        <a:t>d</a:t>
                      </a:r>
                      <a:endParaRPr lang="tr-TR" sz="140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tc>
                  <a:txBody>
                    <a:bodyPr/>
                    <a:lstStyle/>
                    <a:p>
                      <a:pPr indent="-355600" algn="ctr">
                        <a:lnSpc>
                          <a:spcPts val="1000"/>
                        </a:lnSpc>
                        <a:spcAft>
                          <a:spcPts val="0"/>
                        </a:spcAft>
                      </a:pPr>
                      <a:r>
                        <a:rPr lang="tr-TR" sz="1400" u="none" strike="noStrike" spc="0" dirty="0">
                          <a:solidFill>
                            <a:schemeClr val="tx1"/>
                          </a:solidFill>
                          <a:effectLst/>
                        </a:rPr>
                        <a:t>c, e</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solidFill>
                      <a:srgbClr val="DE4C18"/>
                    </a:solidFill>
                  </a:tcPr>
                </a:tc>
                <a:extLst>
                  <a:ext uri="{0D108BD9-81ED-4DB2-BD59-A6C34878D82A}">
                    <a16:rowId xmlns:a16="http://schemas.microsoft.com/office/drawing/2014/main" val="3892821756"/>
                  </a:ext>
                </a:extLst>
              </a:tr>
              <a:tr h="263133">
                <a:tc>
                  <a:txBody>
                    <a:bodyPr/>
                    <a:lstStyle/>
                    <a:p>
                      <a:pPr indent="-355600" algn="ctr">
                        <a:lnSpc>
                          <a:spcPts val="1000"/>
                        </a:lnSpc>
                        <a:spcAft>
                          <a:spcPts val="0"/>
                        </a:spcAft>
                      </a:pPr>
                      <a:r>
                        <a:rPr lang="tr-TR" sz="1400" u="none" strike="noStrike" spc="0" dirty="0">
                          <a:solidFill>
                            <a:schemeClr val="tx1"/>
                          </a:solidFill>
                          <a:effectLst/>
                        </a:rPr>
                        <a:t>e</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solidFill>
                      <a:srgbClr val="DE4C18"/>
                    </a:solidFill>
                  </a:tcPr>
                </a:tc>
                <a:tc>
                  <a:txBody>
                    <a:bodyPr/>
                    <a:lstStyle/>
                    <a:p>
                      <a:pPr indent="-355600" algn="ctr">
                        <a:lnSpc>
                          <a:spcPts val="1000"/>
                        </a:lnSpc>
                        <a:spcAft>
                          <a:spcPts val="0"/>
                        </a:spcAft>
                      </a:pPr>
                      <a:r>
                        <a:rPr lang="tr-TR" sz="1400" u="none" strike="noStrike" spc="0" dirty="0">
                          <a:solidFill>
                            <a:schemeClr val="tx1"/>
                          </a:solidFill>
                          <a:effectLst/>
                        </a:rPr>
                        <a:t>a, c, d</a:t>
                      </a:r>
                      <a:endParaRPr lang="tr-TR" sz="1400" dirty="0">
                        <a:solidFill>
                          <a:schemeClr val="tx1"/>
                        </a:solidFill>
                        <a:effectLst/>
                        <a:latin typeface="Times New Roman" panose="02020603050405020304" pitchFamily="18" charset="0"/>
                        <a:ea typeface="Times New Roman" panose="02020603050405020304" pitchFamily="18" charset="0"/>
                      </a:endParaRPr>
                    </a:p>
                  </a:txBody>
                  <a:tcPr marL="6350" marR="6350" marT="0" marB="0">
                    <a:solidFill>
                      <a:srgbClr val="DE4C18"/>
                    </a:solidFill>
                  </a:tcPr>
                </a:tc>
                <a:extLst>
                  <a:ext uri="{0D108BD9-81ED-4DB2-BD59-A6C34878D82A}">
                    <a16:rowId xmlns:a16="http://schemas.microsoft.com/office/drawing/2014/main" val="3321867330"/>
                  </a:ext>
                </a:extLst>
              </a:tr>
            </a:tbl>
          </a:graphicData>
        </a:graphic>
      </p:graphicFrame>
      <p:pic>
        <p:nvPicPr>
          <p:cNvPr id="9" name="Resim 8"/>
          <p:cNvPicPr>
            <a:picLocks noChangeAspect="1"/>
          </p:cNvPicPr>
          <p:nvPr/>
        </p:nvPicPr>
        <p:blipFill>
          <a:blip r:embed="rId3"/>
          <a:stretch>
            <a:fillRect/>
          </a:stretch>
        </p:blipFill>
        <p:spPr>
          <a:xfrm>
            <a:off x="1475656" y="3427543"/>
            <a:ext cx="1762125" cy="1695450"/>
          </a:xfrm>
          <a:prstGeom prst="rect">
            <a:avLst/>
          </a:prstGeom>
        </p:spPr>
      </p:pic>
    </p:spTree>
    <p:extLst>
      <p:ext uri="{BB962C8B-B14F-4D97-AF65-F5344CB8AC3E}">
        <p14:creationId xmlns:p14="http://schemas.microsoft.com/office/powerpoint/2010/main" val="3713609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normAutofit fontScale="90000"/>
          </a:bodyPr>
          <a:lstStyle/>
          <a:p>
            <a:pPr algn="ctr"/>
            <a:r>
              <a:rPr lang="tr-TR" b="1" u="sng" dirty="0" smtClean="0"/>
              <a:t/>
            </a:r>
            <a:br>
              <a:rPr lang="tr-TR" b="1" u="sng" dirty="0" smtClean="0"/>
            </a:br>
            <a:r>
              <a:rPr lang="en-US" b="1" dirty="0" err="1" smtClean="0">
                <a:solidFill>
                  <a:schemeClr val="bg1"/>
                </a:solidFill>
              </a:rPr>
              <a:t>Komşuluk</a:t>
            </a:r>
            <a:r>
              <a:rPr lang="en-US" b="1" dirty="0" smtClean="0">
                <a:solidFill>
                  <a:schemeClr val="bg1"/>
                </a:solidFill>
              </a:rPr>
              <a:t> </a:t>
            </a:r>
            <a:r>
              <a:rPr lang="en-US" b="1" dirty="0" err="1">
                <a:solidFill>
                  <a:schemeClr val="bg1"/>
                </a:solidFill>
              </a:rPr>
              <a:t>Matrisleri</a:t>
            </a:r>
            <a:r>
              <a:rPr lang="tr-TR" b="1" dirty="0">
                <a:solidFill>
                  <a:schemeClr val="bg1"/>
                </a:solidFill>
              </a:rPr>
              <a:t/>
            </a:r>
            <a:br>
              <a:rPr lang="tr-TR" b="1" dirty="0">
                <a:solidFill>
                  <a:schemeClr val="bg1"/>
                </a:solidFill>
              </a:rPr>
            </a:b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34</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p:txBody>
              <a:bodyPr>
                <a:normAutofit fontScale="85000" lnSpcReduction="10000"/>
              </a:bodyPr>
              <a:lstStyle/>
              <a:p>
                <a:pPr algn="just"/>
                <a:r>
                  <a:rPr lang="tr-TR" dirty="0" smtClean="0"/>
                  <a:t>Eğer bir çizgede çok sayıda kenar varsa, bu çizgeyi komşuluk listesi kullanan algoritmalara bağlı şekilde göstermek çok zahmetli olabilir. Bu durumu kolaylaştırmak amacıyla çizgeler, matrisler kullanarak gösterilebilirler. Çizgeleri temsil etmek için kullanılan en yaygın iki matris tipi burada sunulacaktır. Biri köşelerin komşuluk ilişkisi üzerine kurulu iken, diğeri köşe ve kenarların birlikteliği üzerine kurulmuştur.</a:t>
                </a:r>
              </a:p>
              <a:p>
                <a:pPr algn="just"/>
                <a:r>
                  <a:rPr lang="en-US" i="1" dirty="0"/>
                  <a:t>G = (V, E)'</a:t>
                </a:r>
                <a:r>
                  <a:rPr lang="tr-TR" dirty="0" err="1"/>
                  <a:t>nin</a:t>
                </a:r>
                <a:r>
                  <a:rPr lang="tr-TR" dirty="0"/>
                  <a:t> </a:t>
                </a:r>
                <a:r>
                  <a:rPr lang="en-US" dirty="0"/>
                  <a:t>|V| </a:t>
                </a:r>
                <a:r>
                  <a:rPr lang="en-US" i="1" dirty="0"/>
                  <a:t>= n</a:t>
                </a:r>
                <a:r>
                  <a:rPr lang="tr-TR" dirty="0"/>
                  <a:t> olduğu yerlerde basit bir çizge olduğunu varsayalım. </a:t>
                </a:r>
                <a:r>
                  <a:rPr lang="en-US" i="1" dirty="0"/>
                  <a:t>G</a:t>
                </a:r>
                <a:r>
                  <a:rPr lang="tr-TR" dirty="0"/>
                  <a:t> çizgesine ait köşelerin ardışık olarak (v</a:t>
                </a:r>
                <a:r>
                  <a:rPr lang="tr-TR" baseline="-25000" dirty="0"/>
                  <a:t>1</a:t>
                </a:r>
                <a:r>
                  <a:rPr lang="tr-TR" dirty="0"/>
                  <a:t>, v</a:t>
                </a:r>
                <a:r>
                  <a:rPr lang="tr-TR" baseline="-25000" dirty="0"/>
                  <a:t>2</a:t>
                </a:r>
                <a:r>
                  <a:rPr lang="tr-TR" dirty="0"/>
                  <a:t>, . . . , </a:t>
                </a:r>
                <a:r>
                  <a:rPr lang="tr-TR" dirty="0" err="1"/>
                  <a:t>v</a:t>
                </a:r>
                <a:r>
                  <a:rPr lang="tr-TR" baseline="-25000" dirty="0" err="1"/>
                  <a:t>n</a:t>
                </a:r>
                <a:r>
                  <a:rPr lang="en-US" i="1" dirty="0"/>
                  <a:t>) </a:t>
                </a:r>
                <a:r>
                  <a:rPr lang="tr-TR" dirty="0"/>
                  <a:t> listelendiğini varsayalım. G’nin </a:t>
                </a:r>
                <a:r>
                  <a:rPr lang="en-US" b="1" dirty="0" err="1"/>
                  <a:t>komşuluk</a:t>
                </a:r>
                <a:r>
                  <a:rPr lang="en-US" b="1" dirty="0"/>
                  <a:t> </a:t>
                </a:r>
                <a:r>
                  <a:rPr lang="en-US" b="1" dirty="0" err="1"/>
                  <a:t>matrisi</a:t>
                </a:r>
                <a:r>
                  <a:rPr lang="en-US" b="1" dirty="0"/>
                  <a:t> A</a:t>
                </a:r>
                <a:r>
                  <a:rPr lang="tr-TR" dirty="0"/>
                  <a:t>(veya </a:t>
                </a:r>
                <a:r>
                  <a:rPr lang="tr-TR" b="1" dirty="0"/>
                  <a:t>A</a:t>
                </a:r>
                <a:r>
                  <a:rPr lang="tr-TR" baseline="-25000" dirty="0"/>
                  <a:t>G</a:t>
                </a:r>
                <a:r>
                  <a:rPr lang="tr-TR" dirty="0"/>
                  <a:t>), köşelerin bu listesine bağlı olarak, v</a:t>
                </a:r>
                <a:r>
                  <a:rPr lang="tr-TR" baseline="-25000" dirty="0"/>
                  <a:t>i </a:t>
                </a:r>
                <a:r>
                  <a:rPr lang="tr-TR" dirty="0"/>
                  <a:t>ve </a:t>
                </a:r>
                <a:r>
                  <a:rPr lang="tr-TR" dirty="0" err="1"/>
                  <a:t>v</a:t>
                </a:r>
                <a:r>
                  <a:rPr lang="tr-TR" baseline="-25000" dirty="0" err="1"/>
                  <a:t>j</a:t>
                </a:r>
                <a:r>
                  <a:rPr lang="tr-TR" dirty="0"/>
                  <a:t> komşu ise 1, v</a:t>
                </a:r>
                <a:r>
                  <a:rPr lang="tr-TR" baseline="-25000" dirty="0"/>
                  <a:t>i </a:t>
                </a:r>
                <a:r>
                  <a:rPr lang="tr-TR" dirty="0"/>
                  <a:t>ve </a:t>
                </a:r>
                <a:r>
                  <a:rPr lang="tr-TR" dirty="0" err="1"/>
                  <a:t>v</a:t>
                </a:r>
                <a:r>
                  <a:rPr lang="tr-TR" baseline="-25000" dirty="0" err="1"/>
                  <a:t>j</a:t>
                </a:r>
                <a:r>
                  <a:rPr lang="tr-TR" dirty="0"/>
                  <a:t> komşu değilse 0 olan n x n </a:t>
                </a:r>
                <a:r>
                  <a:rPr lang="tr-TR" dirty="0" err="1"/>
                  <a:t>lik</a:t>
                </a:r>
                <a:r>
                  <a:rPr lang="tr-TR" dirty="0"/>
                  <a:t> sıfır-bir matrisidir. Başka bir ifadeyle, eğer komşuluk matrisi </a:t>
                </a:r>
                <a:r>
                  <a:rPr lang="en-US" i="1" dirty="0"/>
                  <a:t>A</a:t>
                </a:r>
                <a:r>
                  <a:rPr lang="tr-TR" dirty="0"/>
                  <a:t> = </a:t>
                </a:r>
                <a:r>
                  <a:rPr lang="en-US" dirty="0"/>
                  <a:t>[</a:t>
                </a:r>
                <a:r>
                  <a:rPr lang="en-US" i="1" dirty="0" err="1"/>
                  <a:t>a</a:t>
                </a:r>
                <a:r>
                  <a:rPr lang="en-US" i="1" baseline="-25000" dirty="0" err="1"/>
                  <a:t>ij</a:t>
                </a:r>
                <a:r>
                  <a:rPr lang="en-US" dirty="0"/>
                  <a:t>] </a:t>
                </a:r>
                <a:r>
                  <a:rPr lang="tr-TR" dirty="0" smtClean="0"/>
                  <a:t>ise</a:t>
                </a:r>
              </a:p>
              <a:p>
                <a:pPr marL="0" indent="0">
                  <a:buNone/>
                </a:pPr>
                <a14:m>
                  <m:oMath xmlns:m="http://schemas.openxmlformats.org/officeDocument/2006/math">
                    <m:sSub>
                      <m:sSubPr>
                        <m:ctrlPr>
                          <a:rPr lang="en-US" i="1" smtClean="0">
                            <a:latin typeface="Cambria Math" panose="02040503050406030204" pitchFamily="18" charset="0"/>
                          </a:rPr>
                        </m:ctrlPr>
                      </m:sSubPr>
                      <m:e>
                        <m:r>
                          <a:rPr lang="tr-TR" b="0" i="1" smtClean="0">
                            <a:latin typeface="Cambria Math" panose="02040503050406030204" pitchFamily="18" charset="0"/>
                          </a:rPr>
                          <m:t>           </m:t>
                        </m:r>
                        <m:r>
                          <a:rPr lang="tr-TR" b="0" i="1" smtClean="0">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tr-TR" i="1">
                            <a:latin typeface="Cambria Math" panose="02040503050406030204" pitchFamily="18" charset="0"/>
                          </a:rPr>
                        </m:ctrlPr>
                      </m:dPr>
                      <m:e>
                        <m:m>
                          <m:mPr>
                            <m:mcs>
                              <m:mc>
                                <m:mcPr>
                                  <m:count m:val="1"/>
                                  <m:mcJc m:val="center"/>
                                </m:mcPr>
                              </m:mc>
                            </m:mcs>
                            <m:ctrlPr>
                              <a:rPr lang="tr-TR" i="1" smtClean="0">
                                <a:latin typeface="Cambria Math" panose="02040503050406030204" pitchFamily="18" charset="0"/>
                              </a:rPr>
                            </m:ctrlPr>
                          </m:mPr>
                          <m:mr>
                            <m:e>
                              <m:r>
                                <a:rPr lang="en-US" i="1">
                                  <a:latin typeface="Cambria Math" panose="02040503050406030204" pitchFamily="18" charset="0"/>
                                </a:rPr>
                                <m:t>1</m:t>
                              </m:r>
                              <m:r>
                                <a:rPr lang="tr-TR" b="0" i="1" smtClean="0">
                                  <a:latin typeface="Cambria Math" panose="02040503050406030204" pitchFamily="18" charset="0"/>
                                </a:rPr>
                                <m:t>   </m:t>
                              </m:r>
                              <m:r>
                                <a:rPr lang="tr-TR" i="1">
                                  <a:latin typeface="Cambria Math" panose="02040503050406030204" pitchFamily="18" charset="0"/>
                                </a:rPr>
                                <m:t>{</m:t>
                              </m:r>
                              <m:r>
                                <a:rPr lang="tr-TR" i="1">
                                  <a:latin typeface="Cambria Math" panose="02040503050406030204" pitchFamily="18" charset="0"/>
                                </a:rPr>
                                <m:t>𝑣𝑖</m:t>
                              </m:r>
                              <m:r>
                                <a:rPr lang="en-US">
                                  <a:latin typeface="Cambria Math" panose="02040503050406030204" pitchFamily="18" charset="0"/>
                                </a:rPr>
                                <m:t>, </m:t>
                              </m:r>
                              <m:r>
                                <a:rPr lang="tr-TR" i="1">
                                  <a:latin typeface="Cambria Math" panose="02040503050406030204" pitchFamily="18" charset="0"/>
                                </a:rPr>
                                <m:t>𝑣𝑗</m:t>
                              </m:r>
                              <m:r>
                                <a:rPr lang="tr-TR" i="1">
                                  <a:latin typeface="Cambria Math" panose="02040503050406030204" pitchFamily="18" charset="0"/>
                                </a:rPr>
                                <m:t>}</m:t>
                              </m:r>
                              <m:r>
                                <m:rPr>
                                  <m:sty m:val="p"/>
                                </m:rPr>
                                <a:rPr lang="en-US">
                                  <a:latin typeface="Cambria Math" panose="02040503050406030204" pitchFamily="18" charset="0"/>
                                </a:rPr>
                                <m:t>G</m:t>
                              </m:r>
                              <m:r>
                                <a:rPr lang="en-US">
                                  <a:latin typeface="Cambria Math" panose="02040503050406030204" pitchFamily="18" charset="0"/>
                                </a:rPr>
                                <m:t>’</m:t>
                              </m:r>
                              <m:r>
                                <m:rPr>
                                  <m:sty m:val="p"/>
                                </m:rPr>
                                <a:rPr lang="en-US">
                                  <a:latin typeface="Cambria Math" panose="02040503050406030204" pitchFamily="18" charset="0"/>
                                </a:rPr>
                                <m:t>nin</m:t>
                              </m:r>
                              <m:r>
                                <a:rPr lang="en-US">
                                  <a:latin typeface="Cambria Math" panose="02040503050406030204" pitchFamily="18" charset="0"/>
                                </a:rPr>
                                <m:t> </m:t>
                              </m:r>
                              <m:r>
                                <m:rPr>
                                  <m:sty m:val="p"/>
                                </m:rPr>
                                <a:rPr lang="en-US">
                                  <a:latin typeface="Cambria Math" panose="02040503050406030204" pitchFamily="18" charset="0"/>
                                </a:rPr>
                                <m:t>kenar</m:t>
                              </m:r>
                              <m:r>
                                <a:rPr lang="en-US">
                                  <a:latin typeface="Cambria Math" panose="02040503050406030204" pitchFamily="18" charset="0"/>
                                </a:rPr>
                                <m:t>ı </m:t>
                              </m:r>
                              <m:r>
                                <m:rPr>
                                  <m:sty m:val="p"/>
                                </m:rPr>
                                <a:rPr lang="en-US">
                                  <a:latin typeface="Cambria Math" panose="02040503050406030204" pitchFamily="18" charset="0"/>
                                </a:rPr>
                                <m:t>ise</m:t>
                              </m:r>
                            </m:e>
                          </m:mr>
                          <m:mr>
                            <m:e>
                              <m:r>
                                <a:rPr lang="en-US" i="1">
                                  <a:latin typeface="Cambria Math" panose="02040503050406030204" pitchFamily="18" charset="0"/>
                                </a:rPr>
                                <m:t>0,</m:t>
                              </m:r>
                              <m:r>
                                <a:rPr lang="tr-TR" b="0" i="1" smtClean="0">
                                  <a:latin typeface="Cambria Math" panose="02040503050406030204" pitchFamily="18" charset="0"/>
                                </a:rPr>
                                <m:t>     </m:t>
                              </m:r>
                              <m:r>
                                <a:rPr lang="en-US" i="1">
                                  <a:latin typeface="Cambria Math" panose="02040503050406030204" pitchFamily="18" charset="0"/>
                                </a:rPr>
                                <m:t>𝑑𝑖</m:t>
                              </m:r>
                              <m:r>
                                <a:rPr lang="en-US" i="1">
                                  <a:latin typeface="Cambria Math" panose="02040503050406030204" pitchFamily="18" charset="0"/>
                                </a:rPr>
                                <m:t>ğ</m:t>
                              </m:r>
                              <m:r>
                                <a:rPr lang="en-US" i="1">
                                  <a:latin typeface="Cambria Math" panose="02040503050406030204" pitchFamily="18" charset="0"/>
                                </a:rPr>
                                <m:t>𝑒𝑟</m:t>
                              </m:r>
                              <m:r>
                                <a:rPr lang="en-US" i="1">
                                  <a:latin typeface="Cambria Math" panose="02040503050406030204" pitchFamily="18" charset="0"/>
                                </a:rPr>
                                <m:t> </m:t>
                              </m:r>
                              <m:r>
                                <a:rPr lang="en-US" i="1">
                                  <a:latin typeface="Cambria Math" panose="02040503050406030204" pitchFamily="18" charset="0"/>
                                </a:rPr>
                                <m:t>𝑑𝑢𝑟𝑢𝑚𝑙𝑎𝑟𝑑𝑎</m:t>
                              </m:r>
                            </m:e>
                          </m:mr>
                        </m:m>
                      </m:e>
                    </m:d>
                  </m:oMath>
                </a14:m>
                <a:r>
                  <a:rPr lang="en-US" dirty="0"/>
                  <a:t> </a:t>
                </a:r>
                <a:endParaRPr lang="tr-TR" dirty="0"/>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blipFill>
                <a:blip r:embed="rId2"/>
                <a:stretch>
                  <a:fillRect l="-471" t="-2000" r="-1020"/>
                </a:stretch>
              </a:blipFill>
            </p:spPr>
            <p:txBody>
              <a:bodyPr/>
              <a:lstStyle/>
              <a:p>
                <a:r>
                  <a:rPr lang="tr-TR">
                    <a:noFill/>
                  </a:rPr>
                  <a:t> </a:t>
                </a:r>
              </a:p>
            </p:txBody>
          </p:sp>
        </mc:Fallback>
      </mc:AlternateContent>
    </p:spTree>
    <p:extLst>
      <p:ext uri="{BB962C8B-B14F-4D97-AF65-F5344CB8AC3E}">
        <p14:creationId xmlns:p14="http://schemas.microsoft.com/office/powerpoint/2010/main" val="1395510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35</a:t>
            </a:fld>
            <a:endParaRPr lang="tr-TR"/>
          </a:p>
        </p:txBody>
      </p:sp>
      <p:sp>
        <p:nvSpPr>
          <p:cNvPr id="5" name="İçerik Yer Tutucusu 4"/>
          <p:cNvSpPr>
            <a:spLocks noGrp="1"/>
          </p:cNvSpPr>
          <p:nvPr>
            <p:ph sz="quarter" idx="1"/>
          </p:nvPr>
        </p:nvSpPr>
        <p:spPr>
          <a:xfrm>
            <a:off x="914400" y="2708920"/>
            <a:ext cx="7772400" cy="3310880"/>
          </a:xfrm>
        </p:spPr>
        <p:txBody>
          <a:bodyPr>
            <a:normAutofit lnSpcReduction="10000"/>
          </a:bodyPr>
          <a:lstStyle/>
          <a:p>
            <a:pPr algn="just"/>
            <a:r>
              <a:rPr lang="en-US" dirty="0" err="1"/>
              <a:t>Bir</a:t>
            </a:r>
            <a:r>
              <a:rPr lang="en-US" dirty="0"/>
              <a:t> </a:t>
            </a:r>
            <a:r>
              <a:rPr lang="en-US" dirty="0" err="1"/>
              <a:t>çizgenin</a:t>
            </a:r>
            <a:r>
              <a:rPr lang="en-US" dirty="0"/>
              <a:t> </a:t>
            </a:r>
            <a:r>
              <a:rPr lang="en-US" dirty="0" err="1"/>
              <a:t>komşuluk</a:t>
            </a:r>
            <a:r>
              <a:rPr lang="en-US" dirty="0"/>
              <a:t> </a:t>
            </a:r>
            <a:r>
              <a:rPr lang="en-US" dirty="0" err="1"/>
              <a:t>matrisi</a:t>
            </a:r>
            <a:r>
              <a:rPr lang="en-US" dirty="0"/>
              <a:t> </a:t>
            </a:r>
            <a:r>
              <a:rPr lang="en-US" dirty="0" err="1"/>
              <a:t>köşelerin</a:t>
            </a:r>
            <a:r>
              <a:rPr lang="en-US" dirty="0"/>
              <a:t> </a:t>
            </a:r>
            <a:r>
              <a:rPr lang="en-US" dirty="0" err="1"/>
              <a:t>seçim</a:t>
            </a:r>
            <a:r>
              <a:rPr lang="en-US" dirty="0"/>
              <a:t> </a:t>
            </a:r>
            <a:r>
              <a:rPr lang="en-US" dirty="0" err="1"/>
              <a:t>sırasına</a:t>
            </a:r>
            <a:r>
              <a:rPr lang="en-US" dirty="0"/>
              <a:t> </a:t>
            </a:r>
            <a:r>
              <a:rPr lang="en-US" dirty="0" err="1"/>
              <a:t>bağlıdır</a:t>
            </a:r>
            <a:r>
              <a:rPr lang="en-US" dirty="0"/>
              <a:t>. Bu </a:t>
            </a:r>
            <a:r>
              <a:rPr lang="en-US" dirty="0" err="1"/>
              <a:t>yüzden</a:t>
            </a:r>
            <a:r>
              <a:rPr lang="en-US" dirty="0"/>
              <a:t>, </a:t>
            </a:r>
            <a:r>
              <a:rPr lang="tr-TR" i="1" dirty="0"/>
              <a:t>n</a:t>
            </a:r>
            <a:r>
              <a:rPr lang="en-US" dirty="0"/>
              <a:t> </a:t>
            </a:r>
            <a:r>
              <a:rPr lang="en-US" dirty="0" err="1"/>
              <a:t>köşeli</a:t>
            </a:r>
            <a:r>
              <a:rPr lang="en-US" dirty="0"/>
              <a:t> </a:t>
            </a:r>
            <a:r>
              <a:rPr lang="en-US" dirty="0" err="1"/>
              <a:t>bir</a:t>
            </a:r>
            <a:r>
              <a:rPr lang="en-US" dirty="0"/>
              <a:t> </a:t>
            </a:r>
            <a:r>
              <a:rPr lang="en-US" dirty="0" err="1"/>
              <a:t>çizgenin</a:t>
            </a:r>
            <a:r>
              <a:rPr lang="en-US" dirty="0"/>
              <a:t> </a:t>
            </a:r>
            <a:r>
              <a:rPr lang="tr-TR" i="1" dirty="0"/>
              <a:t>n! </a:t>
            </a:r>
            <a:r>
              <a:rPr lang="en-US" dirty="0" err="1"/>
              <a:t>kadar</a:t>
            </a:r>
            <a:r>
              <a:rPr lang="en-US" dirty="0"/>
              <a:t> </a:t>
            </a:r>
            <a:r>
              <a:rPr lang="en-US" dirty="0" err="1"/>
              <a:t>farklı</a:t>
            </a:r>
            <a:r>
              <a:rPr lang="en-US" dirty="0"/>
              <a:t> </a:t>
            </a:r>
            <a:r>
              <a:rPr lang="en-US" dirty="0" err="1"/>
              <a:t>komşuluk</a:t>
            </a:r>
            <a:r>
              <a:rPr lang="en-US" dirty="0"/>
              <a:t> </a:t>
            </a:r>
            <a:r>
              <a:rPr lang="en-US" dirty="0" err="1"/>
              <a:t>matrisi</a:t>
            </a:r>
            <a:r>
              <a:rPr lang="en-US" dirty="0"/>
              <a:t> </a:t>
            </a:r>
            <a:r>
              <a:rPr lang="en-US" dirty="0" err="1"/>
              <a:t>olabilir</a:t>
            </a:r>
            <a:r>
              <a:rPr lang="en-US" dirty="0"/>
              <a:t>, </a:t>
            </a:r>
            <a:r>
              <a:rPr lang="en-US" dirty="0" err="1"/>
              <a:t>çünkü</a:t>
            </a:r>
            <a:r>
              <a:rPr lang="en-US" dirty="0"/>
              <a:t> </a:t>
            </a:r>
            <a:r>
              <a:rPr lang="tr-TR" i="1" dirty="0"/>
              <a:t>n</a:t>
            </a:r>
            <a:r>
              <a:rPr lang="en-US" dirty="0"/>
              <a:t> </a:t>
            </a:r>
            <a:r>
              <a:rPr lang="en-US" dirty="0" err="1"/>
              <a:t>tane</a:t>
            </a:r>
            <a:r>
              <a:rPr lang="en-US" dirty="0"/>
              <a:t> </a:t>
            </a:r>
            <a:r>
              <a:rPr lang="en-US" dirty="0" err="1"/>
              <a:t>köşenin</a:t>
            </a:r>
            <a:r>
              <a:rPr lang="en-US" dirty="0"/>
              <a:t> </a:t>
            </a:r>
            <a:r>
              <a:rPr lang="tr-TR" i="1" dirty="0"/>
              <a:t>n! </a:t>
            </a:r>
            <a:r>
              <a:rPr lang="en-US" dirty="0" err="1"/>
              <a:t>kadar</a:t>
            </a:r>
            <a:r>
              <a:rPr lang="en-US" dirty="0"/>
              <a:t> </a:t>
            </a:r>
            <a:r>
              <a:rPr lang="en-US" dirty="0" err="1"/>
              <a:t>farklı</a:t>
            </a:r>
            <a:r>
              <a:rPr lang="en-US" dirty="0"/>
              <a:t> </a:t>
            </a:r>
            <a:r>
              <a:rPr lang="en-US" dirty="0" err="1"/>
              <a:t>dizilişi</a:t>
            </a:r>
            <a:r>
              <a:rPr lang="en-US" dirty="0"/>
              <a:t> </a:t>
            </a:r>
            <a:r>
              <a:rPr lang="en-US" dirty="0" err="1"/>
              <a:t>vardır</a:t>
            </a:r>
            <a:r>
              <a:rPr lang="en-US" dirty="0"/>
              <a:t>.</a:t>
            </a:r>
            <a:endParaRPr lang="tr-TR" dirty="0"/>
          </a:p>
          <a:p>
            <a:pPr algn="just"/>
            <a:r>
              <a:rPr lang="en-US" dirty="0" err="1"/>
              <a:t>Basit</a:t>
            </a:r>
            <a:r>
              <a:rPr lang="en-US" dirty="0"/>
              <a:t> </a:t>
            </a:r>
            <a:r>
              <a:rPr lang="en-US" dirty="0" err="1"/>
              <a:t>çizgenin</a:t>
            </a:r>
            <a:r>
              <a:rPr lang="en-US" dirty="0"/>
              <a:t> </a:t>
            </a:r>
            <a:r>
              <a:rPr lang="en-US" dirty="0" err="1"/>
              <a:t>komşuluk</a:t>
            </a:r>
            <a:r>
              <a:rPr lang="en-US" dirty="0"/>
              <a:t> </a:t>
            </a:r>
            <a:r>
              <a:rPr lang="en-US" dirty="0" err="1"/>
              <a:t>matrisi</a:t>
            </a:r>
            <a:r>
              <a:rPr lang="en-US" dirty="0"/>
              <a:t> </a:t>
            </a:r>
            <a:r>
              <a:rPr lang="en-US" dirty="0" err="1"/>
              <a:t>simetriktir</a:t>
            </a:r>
            <a:r>
              <a:rPr lang="en-US" dirty="0"/>
              <a:t>, </a:t>
            </a:r>
            <a:r>
              <a:rPr lang="en-US" dirty="0" err="1"/>
              <a:t>yani</a:t>
            </a:r>
            <a:r>
              <a:rPr lang="en-US" dirty="0"/>
              <a:t> </a:t>
            </a:r>
            <a:r>
              <a:rPr lang="tr-TR" i="1" dirty="0" err="1"/>
              <a:t>a</a:t>
            </a:r>
            <a:r>
              <a:rPr lang="tr-TR" i="1" baseline="-25000" dirty="0" err="1"/>
              <a:t>ij</a:t>
            </a:r>
            <a:r>
              <a:rPr lang="tr-TR" i="1" baseline="-25000" dirty="0"/>
              <a:t> </a:t>
            </a:r>
            <a:r>
              <a:rPr lang="tr-TR" i="1" dirty="0"/>
              <a:t>= a</a:t>
            </a:r>
            <a:r>
              <a:rPr lang="en-US" baseline="-25000" dirty="0" err="1"/>
              <a:t>ji</a:t>
            </a:r>
            <a:r>
              <a:rPr lang="en-US" dirty="0"/>
              <a:t> </a:t>
            </a:r>
            <a:r>
              <a:rPr lang="en-US" dirty="0" err="1"/>
              <a:t>çünkü</a:t>
            </a:r>
            <a:r>
              <a:rPr lang="en-US" dirty="0"/>
              <a:t> her </a:t>
            </a:r>
            <a:r>
              <a:rPr lang="en-US" dirty="0" err="1"/>
              <a:t>iki</a:t>
            </a:r>
            <a:r>
              <a:rPr lang="en-US" dirty="0"/>
              <a:t> </a:t>
            </a:r>
            <a:r>
              <a:rPr lang="en-US" dirty="0" err="1"/>
              <a:t>değer</a:t>
            </a:r>
            <a:r>
              <a:rPr lang="en-US" dirty="0"/>
              <a:t> v</a:t>
            </a:r>
            <a:r>
              <a:rPr lang="en-US" baseline="-25000" dirty="0"/>
              <a:t>i</a:t>
            </a:r>
            <a:r>
              <a:rPr lang="en-US" dirty="0"/>
              <a:t> </a:t>
            </a:r>
            <a:r>
              <a:rPr lang="en-US" dirty="0" err="1"/>
              <a:t>ve</a:t>
            </a:r>
            <a:r>
              <a:rPr lang="en-US" dirty="0"/>
              <a:t> </a:t>
            </a:r>
            <a:r>
              <a:rPr lang="en-US" dirty="0" err="1"/>
              <a:t>v</a:t>
            </a:r>
            <a:r>
              <a:rPr lang="en-US" baseline="-25000" dirty="0" err="1"/>
              <a:t>j</a:t>
            </a:r>
            <a:r>
              <a:rPr lang="en-US" dirty="0"/>
              <a:t> </a:t>
            </a:r>
            <a:r>
              <a:rPr lang="en-US" dirty="0" err="1"/>
              <a:t>komşu</a:t>
            </a:r>
            <a:r>
              <a:rPr lang="en-US" dirty="0"/>
              <a:t> </a:t>
            </a:r>
            <a:r>
              <a:rPr lang="en-US" dirty="0" err="1"/>
              <a:t>olduklarında</a:t>
            </a:r>
            <a:r>
              <a:rPr lang="en-US" dirty="0"/>
              <a:t> 1, </a:t>
            </a:r>
            <a:r>
              <a:rPr lang="en-US" dirty="0" err="1"/>
              <a:t>aksi</a:t>
            </a:r>
            <a:r>
              <a:rPr lang="en-US" dirty="0"/>
              <a:t> </a:t>
            </a:r>
            <a:r>
              <a:rPr lang="en-US" dirty="0" err="1"/>
              <a:t>dummda</a:t>
            </a:r>
            <a:r>
              <a:rPr lang="en-US" dirty="0"/>
              <a:t> </a:t>
            </a:r>
            <a:r>
              <a:rPr lang="en-US" dirty="0" err="1"/>
              <a:t>sıfırdır</a:t>
            </a:r>
            <a:r>
              <a:rPr lang="en-US" dirty="0"/>
              <a:t>. </a:t>
            </a:r>
            <a:r>
              <a:rPr lang="en-US" dirty="0" err="1"/>
              <a:t>Dahası</a:t>
            </a:r>
            <a:r>
              <a:rPr lang="en-US" dirty="0"/>
              <a:t>, </a:t>
            </a:r>
            <a:r>
              <a:rPr lang="en-US" dirty="0" err="1"/>
              <a:t>basit</a:t>
            </a:r>
            <a:r>
              <a:rPr lang="en-US" dirty="0"/>
              <a:t> </a:t>
            </a:r>
            <a:r>
              <a:rPr lang="en-US" dirty="0" err="1"/>
              <a:t>çizgede</a:t>
            </a:r>
            <a:r>
              <a:rPr lang="en-US" dirty="0"/>
              <a:t> </a:t>
            </a:r>
            <a:r>
              <a:rPr lang="en-US" dirty="0" err="1"/>
              <a:t>döngü-kenar</a:t>
            </a:r>
            <a:r>
              <a:rPr lang="en-US" dirty="0"/>
              <a:t> </a:t>
            </a:r>
            <a:r>
              <a:rPr lang="en-US" dirty="0" err="1"/>
              <a:t>olmadığından</a:t>
            </a:r>
            <a:r>
              <a:rPr lang="en-US" dirty="0"/>
              <a:t> </a:t>
            </a:r>
            <a:r>
              <a:rPr lang="en-US" dirty="0" err="1"/>
              <a:t>tüm</a:t>
            </a:r>
            <a:r>
              <a:rPr lang="en-US" dirty="0"/>
              <a:t> </a:t>
            </a:r>
            <a:r>
              <a:rPr lang="tr-TR" i="1" dirty="0"/>
              <a:t>i = </a:t>
            </a:r>
            <a:r>
              <a:rPr lang="en-US" dirty="0"/>
              <a:t>1, 2, </a:t>
            </a:r>
            <a:r>
              <a:rPr lang="tr-TR" dirty="0"/>
              <a:t>3,...,n</a:t>
            </a:r>
            <a:r>
              <a:rPr lang="en-US" dirty="0"/>
              <a:t> </a:t>
            </a:r>
            <a:r>
              <a:rPr lang="en-US" dirty="0" err="1"/>
              <a:t>için</a:t>
            </a:r>
            <a:r>
              <a:rPr lang="en-US" dirty="0"/>
              <a:t> </a:t>
            </a:r>
            <a:r>
              <a:rPr lang="tr-TR" i="1" dirty="0" err="1"/>
              <a:t>a</a:t>
            </a:r>
            <a:r>
              <a:rPr lang="tr-TR" i="1" baseline="-25000" dirty="0" err="1"/>
              <a:t>ii</a:t>
            </a:r>
            <a:r>
              <a:rPr lang="en-US" dirty="0"/>
              <a:t> </a:t>
            </a:r>
            <a:r>
              <a:rPr lang="en-US" dirty="0" err="1"/>
              <a:t>değeri</a:t>
            </a:r>
            <a:r>
              <a:rPr lang="en-US" dirty="0"/>
              <a:t> </a:t>
            </a:r>
            <a:r>
              <a:rPr lang="en-US" dirty="0" err="1"/>
              <a:t>sıfırdır</a:t>
            </a:r>
            <a:r>
              <a:rPr lang="en-US" dirty="0"/>
              <a:t>.</a:t>
            </a:r>
            <a:endParaRPr lang="tr-TR" dirty="0"/>
          </a:p>
          <a:p>
            <a:endParaRPr lang="tr-TR" dirty="0"/>
          </a:p>
        </p:txBody>
      </p:sp>
      <p:sp>
        <p:nvSpPr>
          <p:cNvPr id="6" name="Dikdörtgen 5"/>
          <p:cNvSpPr/>
          <p:nvPr/>
        </p:nvSpPr>
        <p:spPr>
          <a:xfrm>
            <a:off x="886316" y="2093666"/>
            <a:ext cx="2510624" cy="369332"/>
          </a:xfrm>
          <a:prstGeom prst="rect">
            <a:avLst/>
          </a:prstGeom>
        </p:spPr>
        <p:txBody>
          <a:bodyPr wrap="none">
            <a:spAutoFit/>
          </a:bodyPr>
          <a:lstStyle/>
          <a:p>
            <a:r>
              <a:rPr lang="en-US" b="1" dirty="0">
                <a:solidFill>
                  <a:srgbClr val="DE4C18"/>
                </a:solidFill>
              </a:rPr>
              <a:t>ŞEKİL </a:t>
            </a:r>
            <a:r>
              <a:rPr lang="en-US" b="1" dirty="0" smtClean="0">
                <a:solidFill>
                  <a:srgbClr val="DE4C18"/>
                </a:solidFill>
              </a:rPr>
              <a:t>1</a:t>
            </a:r>
            <a:r>
              <a:rPr lang="tr-TR" b="1" dirty="0" smtClean="0">
                <a:solidFill>
                  <a:srgbClr val="DE4C18"/>
                </a:solidFill>
              </a:rPr>
              <a:t>1</a:t>
            </a:r>
            <a:r>
              <a:rPr lang="en-US" b="1" dirty="0" smtClean="0">
                <a:solidFill>
                  <a:srgbClr val="DE4C18"/>
                </a:solidFill>
              </a:rPr>
              <a:t> </a:t>
            </a:r>
            <a:r>
              <a:rPr lang="en-US" b="1" dirty="0" err="1"/>
              <a:t>Bir</a:t>
            </a:r>
            <a:r>
              <a:rPr lang="en-US" b="1" dirty="0"/>
              <a:t> </a:t>
            </a:r>
            <a:r>
              <a:rPr lang="en-US" b="1" dirty="0" err="1"/>
              <a:t>Basit</a:t>
            </a:r>
            <a:r>
              <a:rPr lang="en-US" b="1" dirty="0"/>
              <a:t> </a:t>
            </a:r>
            <a:r>
              <a:rPr lang="en-US" b="1" dirty="0" err="1"/>
              <a:t>Çizge</a:t>
            </a:r>
            <a:endParaRPr lang="tr-TR" b="1" dirty="0"/>
          </a:p>
        </p:txBody>
      </p:sp>
      <p:sp>
        <p:nvSpPr>
          <p:cNvPr id="7" name="Metin kutusu 6"/>
          <p:cNvSpPr txBox="1"/>
          <p:nvPr/>
        </p:nvSpPr>
        <p:spPr>
          <a:xfrm>
            <a:off x="3851920" y="332656"/>
            <a:ext cx="5184576" cy="646331"/>
          </a:xfrm>
          <a:prstGeom prst="rect">
            <a:avLst/>
          </a:prstGeom>
          <a:noFill/>
        </p:spPr>
        <p:txBody>
          <a:bodyPr wrap="square" rtlCol="0">
            <a:spAutoFit/>
          </a:bodyPr>
          <a:lstStyle/>
          <a:p>
            <a:r>
              <a:rPr lang="tr-TR" dirty="0" smtClean="0"/>
              <a:t>Şekil 11’de verilen çizgenin köşeleri </a:t>
            </a:r>
            <a:r>
              <a:rPr lang="tr-TR" dirty="0" err="1" smtClean="0"/>
              <a:t>a,b,c,d</a:t>
            </a:r>
            <a:r>
              <a:rPr lang="tr-TR" dirty="0" smtClean="0"/>
              <a:t> şeklinde olan matrisi aşağıdaki gibidir;</a:t>
            </a:r>
            <a:endParaRPr lang="tr-TR" dirty="0"/>
          </a:p>
        </p:txBody>
      </p:sp>
      <mc:AlternateContent xmlns:mc="http://schemas.openxmlformats.org/markup-compatibility/2006" xmlns:a14="http://schemas.microsoft.com/office/drawing/2010/main">
        <mc:Choice Requires="a14">
          <p:sp>
            <p:nvSpPr>
              <p:cNvPr id="8" name="Dikdörtgen 7"/>
              <p:cNvSpPr/>
              <p:nvPr/>
            </p:nvSpPr>
            <p:spPr>
              <a:xfrm>
                <a:off x="5004048" y="1094393"/>
                <a:ext cx="1923993" cy="11128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tr-TR" i="1">
                              <a:latin typeface="Cambria Math" panose="02040503050406030204" pitchFamily="18" charset="0"/>
                            </a:rPr>
                          </m:ctrlPr>
                        </m:dPr>
                        <m:e>
                          <m:m>
                            <m:mPr>
                              <m:mcs>
                                <m:mc>
                                  <m:mcPr>
                                    <m:count m:val="4"/>
                                    <m:mcJc m:val="center"/>
                                  </m:mcPr>
                                </m:mc>
                              </m:mcs>
                              <m:ctrlPr>
                                <a:rPr lang="tr-TR" i="1">
                                  <a:latin typeface="Cambria Math" panose="02040503050406030204" pitchFamily="18" charset="0"/>
                                </a:rPr>
                              </m:ctrlPr>
                            </m:mPr>
                            <m:mr>
                              <m:e>
                                <m:r>
                                  <a:rPr lang="tr-TR">
                                    <a:latin typeface="Cambria Math" panose="02040503050406030204" pitchFamily="18" charset="0"/>
                                  </a:rPr>
                                  <m:t>0</m:t>
                                </m:r>
                              </m:e>
                              <m:e>
                                <m:r>
                                  <a:rPr lang="tr-TR" i="0">
                                    <a:latin typeface="Cambria Math" panose="02040503050406030204" pitchFamily="18" charset="0"/>
                                  </a:rPr>
                                  <m:t>1</m:t>
                                </m:r>
                              </m:e>
                              <m:e>
                                <m:r>
                                  <a:rPr lang="tr-TR" i="0">
                                    <a:latin typeface="Cambria Math" panose="02040503050406030204" pitchFamily="18" charset="0"/>
                                  </a:rPr>
                                  <m:t>1</m:t>
                                </m:r>
                              </m:e>
                              <m:e>
                                <m:r>
                                  <a:rPr lang="tr-TR" i="0">
                                    <a:latin typeface="Cambria Math" panose="02040503050406030204" pitchFamily="18" charset="0"/>
                                  </a:rPr>
                                  <m:t>1</m:t>
                                </m:r>
                              </m:e>
                            </m:mr>
                            <m:mr>
                              <m:e>
                                <m:r>
                                  <a:rPr lang="tr-TR" i="0">
                                    <a:latin typeface="Cambria Math" panose="02040503050406030204" pitchFamily="18" charset="0"/>
                                  </a:rPr>
                                  <m:t>1</m:t>
                                </m:r>
                              </m:e>
                              <m:e>
                                <m:r>
                                  <a:rPr lang="tr-TR" i="0">
                                    <a:latin typeface="Cambria Math" panose="02040503050406030204" pitchFamily="18" charset="0"/>
                                  </a:rPr>
                                  <m:t>0</m:t>
                                </m:r>
                              </m:e>
                              <m:e>
                                <m:r>
                                  <a:rPr lang="tr-TR" i="0">
                                    <a:latin typeface="Cambria Math" panose="02040503050406030204" pitchFamily="18" charset="0"/>
                                  </a:rPr>
                                  <m:t>1</m:t>
                                </m:r>
                              </m:e>
                              <m:e>
                                <m:r>
                                  <a:rPr lang="tr-TR" i="0">
                                    <a:latin typeface="Cambria Math" panose="02040503050406030204" pitchFamily="18" charset="0"/>
                                  </a:rPr>
                                  <m:t>0</m:t>
                                </m:r>
                              </m:e>
                            </m:mr>
                            <m:mr>
                              <m:e>
                                <m:r>
                                  <a:rPr lang="tr-TR" i="0">
                                    <a:latin typeface="Cambria Math" panose="02040503050406030204" pitchFamily="18" charset="0"/>
                                  </a:rPr>
                                  <m:t>1</m:t>
                                </m:r>
                              </m:e>
                              <m:e>
                                <m:r>
                                  <a:rPr lang="tr-TR" i="0">
                                    <a:latin typeface="Cambria Math" panose="02040503050406030204" pitchFamily="18" charset="0"/>
                                  </a:rPr>
                                  <m:t>1</m:t>
                                </m:r>
                              </m:e>
                              <m:e>
                                <m:r>
                                  <a:rPr lang="tr-TR" i="0">
                                    <a:latin typeface="Cambria Math" panose="02040503050406030204" pitchFamily="18" charset="0"/>
                                  </a:rPr>
                                  <m:t>0</m:t>
                                </m:r>
                              </m:e>
                              <m:e>
                                <m:r>
                                  <a:rPr lang="tr-TR" i="0">
                                    <a:latin typeface="Cambria Math" panose="02040503050406030204" pitchFamily="18" charset="0"/>
                                  </a:rPr>
                                  <m:t>0</m:t>
                                </m:r>
                              </m:e>
                            </m:mr>
                            <m:mr>
                              <m:e>
                                <m:r>
                                  <a:rPr lang="tr-TR" i="0">
                                    <a:latin typeface="Cambria Math" panose="02040503050406030204" pitchFamily="18" charset="0"/>
                                  </a:rPr>
                                  <m:t>1</m:t>
                                </m:r>
                              </m:e>
                              <m:e>
                                <m:r>
                                  <a:rPr lang="tr-TR" i="0">
                                    <a:latin typeface="Cambria Math" panose="02040503050406030204" pitchFamily="18" charset="0"/>
                                  </a:rPr>
                                  <m:t>0</m:t>
                                </m:r>
                              </m:e>
                              <m:e>
                                <m:r>
                                  <a:rPr lang="tr-TR" i="0">
                                    <a:latin typeface="Cambria Math" panose="02040503050406030204" pitchFamily="18" charset="0"/>
                                  </a:rPr>
                                  <m:t>0</m:t>
                                </m:r>
                              </m:e>
                              <m:e>
                                <m:r>
                                  <a:rPr lang="tr-TR" i="0">
                                    <a:latin typeface="Cambria Math" panose="02040503050406030204" pitchFamily="18" charset="0"/>
                                  </a:rPr>
                                  <m:t>0</m:t>
                                </m:r>
                              </m:e>
                            </m:mr>
                          </m:m>
                        </m:e>
                      </m:d>
                    </m:oMath>
                  </m:oMathPara>
                </a14:m>
                <a:endParaRPr lang="tr-TR" dirty="0"/>
              </a:p>
            </p:txBody>
          </p:sp>
        </mc:Choice>
        <mc:Fallback xmlns="">
          <p:sp>
            <p:nvSpPr>
              <p:cNvPr id="8" name="Dikdörtgen 7"/>
              <p:cNvSpPr>
                <a:spLocks noRot="1" noChangeAspect="1" noMove="1" noResize="1" noEditPoints="1" noAdjustHandles="1" noChangeArrowheads="1" noChangeShapeType="1" noTextEdit="1"/>
              </p:cNvSpPr>
              <p:nvPr/>
            </p:nvSpPr>
            <p:spPr>
              <a:xfrm>
                <a:off x="5004048" y="1094393"/>
                <a:ext cx="1923993" cy="1112805"/>
              </a:xfrm>
              <a:prstGeom prst="rect">
                <a:avLst/>
              </a:prstGeom>
              <a:blipFill>
                <a:blip r:embed="rId2"/>
                <a:stretch>
                  <a:fillRect/>
                </a:stretch>
              </a:blipFill>
            </p:spPr>
            <p:txBody>
              <a:bodyPr/>
              <a:lstStyle/>
              <a:p>
                <a:r>
                  <a:rPr lang="tr-TR">
                    <a:noFill/>
                  </a:rPr>
                  <a:t> </a:t>
                </a:r>
              </a:p>
            </p:txBody>
          </p:sp>
        </mc:Fallback>
      </mc:AlternateContent>
      <p:pic>
        <p:nvPicPr>
          <p:cNvPr id="9" name="Resim 8"/>
          <p:cNvPicPr>
            <a:picLocks noChangeAspect="1"/>
          </p:cNvPicPr>
          <p:nvPr/>
        </p:nvPicPr>
        <p:blipFill>
          <a:blip r:embed="rId3"/>
          <a:stretch>
            <a:fillRect/>
          </a:stretch>
        </p:blipFill>
        <p:spPr>
          <a:xfrm>
            <a:off x="893631" y="152382"/>
            <a:ext cx="1662145" cy="1941284"/>
          </a:xfrm>
          <a:prstGeom prst="rect">
            <a:avLst/>
          </a:prstGeom>
        </p:spPr>
      </p:pic>
    </p:spTree>
    <p:extLst>
      <p:ext uri="{BB962C8B-B14F-4D97-AF65-F5344CB8AC3E}">
        <p14:creationId xmlns:p14="http://schemas.microsoft.com/office/powerpoint/2010/main" val="2763674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36</a:t>
            </a:fld>
            <a:endParaRPr lang="tr-TR"/>
          </a:p>
        </p:txBody>
      </p:sp>
      <p:sp>
        <p:nvSpPr>
          <p:cNvPr id="5" name="İçerik Yer Tutucusu 4"/>
          <p:cNvSpPr>
            <a:spLocks noGrp="1"/>
          </p:cNvSpPr>
          <p:nvPr>
            <p:ph sz="quarter" idx="1"/>
          </p:nvPr>
        </p:nvSpPr>
        <p:spPr>
          <a:xfrm>
            <a:off x="914400" y="188640"/>
            <a:ext cx="7772400" cy="3024336"/>
          </a:xfrm>
        </p:spPr>
        <p:txBody>
          <a:bodyPr/>
          <a:lstStyle/>
          <a:p>
            <a:pPr algn="just"/>
            <a:r>
              <a:rPr lang="en-US" sz="2400" dirty="0" err="1"/>
              <a:t>Komşuluk</a:t>
            </a:r>
            <a:r>
              <a:rPr lang="en-US" sz="2400" dirty="0"/>
              <a:t> </a:t>
            </a:r>
            <a:r>
              <a:rPr lang="en-US" sz="2400" dirty="0" err="1"/>
              <a:t>matrisleri</a:t>
            </a:r>
            <a:r>
              <a:rPr lang="en-US" sz="2400" dirty="0"/>
              <a:t>, </a:t>
            </a:r>
            <a:r>
              <a:rPr lang="en-US" sz="2400" dirty="0" err="1"/>
              <a:t>aynı</a:t>
            </a:r>
            <a:r>
              <a:rPr lang="en-US" sz="2400" dirty="0"/>
              <a:t> </a:t>
            </a:r>
            <a:r>
              <a:rPr lang="en-US" sz="2400" dirty="0" err="1"/>
              <a:t>zamanda</a:t>
            </a:r>
            <a:r>
              <a:rPr lang="en-US" sz="2400" dirty="0"/>
              <a:t> </a:t>
            </a:r>
            <a:r>
              <a:rPr lang="en-US" sz="2400" dirty="0" err="1"/>
              <a:t>döngülü</a:t>
            </a:r>
            <a:r>
              <a:rPr lang="en-US" sz="2400" dirty="0"/>
              <a:t> </a:t>
            </a:r>
            <a:r>
              <a:rPr lang="en-US" sz="2400" dirty="0" err="1"/>
              <a:t>ve</a:t>
            </a:r>
            <a:r>
              <a:rPr lang="en-US" sz="2400" dirty="0"/>
              <a:t> </a:t>
            </a:r>
            <a:r>
              <a:rPr lang="en-US" sz="2400" dirty="0" err="1"/>
              <a:t>çok</a:t>
            </a:r>
            <a:r>
              <a:rPr lang="en-US" sz="2400" dirty="0"/>
              <a:t> </a:t>
            </a:r>
            <a:r>
              <a:rPr lang="en-US" sz="2400" dirty="0" err="1"/>
              <a:t>katlı</a:t>
            </a:r>
            <a:r>
              <a:rPr lang="en-US" sz="2400" dirty="0"/>
              <a:t> </a:t>
            </a:r>
            <a:r>
              <a:rPr lang="en-US" sz="2400" dirty="0" err="1"/>
              <a:t>kenarlı</a:t>
            </a:r>
            <a:r>
              <a:rPr lang="en-US" sz="2400" dirty="0"/>
              <a:t> </a:t>
            </a:r>
            <a:r>
              <a:rPr lang="en-US" sz="2400" dirty="0" err="1"/>
              <a:t>yönlü</a:t>
            </a:r>
            <a:r>
              <a:rPr lang="en-US" sz="2400" dirty="0"/>
              <a:t> </a:t>
            </a:r>
            <a:r>
              <a:rPr lang="en-US" sz="2400" dirty="0" err="1"/>
              <a:t>olmayan</a:t>
            </a:r>
            <a:r>
              <a:rPr lang="en-US" sz="2400" dirty="0"/>
              <a:t> </a:t>
            </a:r>
            <a:r>
              <a:rPr lang="en-US" sz="2400" dirty="0" err="1"/>
              <a:t>çizgeleri</a:t>
            </a:r>
            <a:r>
              <a:rPr lang="en-US" sz="2400" dirty="0"/>
              <a:t> </a:t>
            </a:r>
            <a:r>
              <a:rPr lang="en-US" sz="2400" dirty="0" err="1"/>
              <a:t>göstermek</a:t>
            </a:r>
            <a:r>
              <a:rPr lang="en-US" sz="2400" dirty="0"/>
              <a:t> </a:t>
            </a:r>
            <a:r>
              <a:rPr lang="en-US" sz="2400" dirty="0" err="1"/>
              <a:t>için</a:t>
            </a:r>
            <a:r>
              <a:rPr lang="en-US" sz="2400" dirty="0"/>
              <a:t> </a:t>
            </a:r>
            <a:r>
              <a:rPr lang="en-US" sz="2400" dirty="0" err="1"/>
              <a:t>kullanılır</a:t>
            </a:r>
            <a:r>
              <a:rPr lang="en-US" sz="2400" dirty="0"/>
              <a:t>. v</a:t>
            </a:r>
            <a:r>
              <a:rPr lang="en-US" sz="2400" baseline="-25000" dirty="0"/>
              <a:t>i</a:t>
            </a:r>
            <a:r>
              <a:rPr lang="en-US" sz="2400" dirty="0"/>
              <a:t> </a:t>
            </a:r>
            <a:r>
              <a:rPr lang="en-US" sz="2400" dirty="0" err="1"/>
              <a:t>köşesindeki</a:t>
            </a:r>
            <a:r>
              <a:rPr lang="en-US" sz="2400" dirty="0"/>
              <a:t> </a:t>
            </a:r>
            <a:r>
              <a:rPr lang="en-US" sz="2400" dirty="0" err="1"/>
              <a:t>döngü</a:t>
            </a:r>
            <a:r>
              <a:rPr lang="en-US" sz="2400" dirty="0"/>
              <a:t>, </a:t>
            </a:r>
            <a:r>
              <a:rPr lang="en-US" sz="2400" dirty="0" err="1"/>
              <a:t>komşuluk</a:t>
            </a:r>
            <a:r>
              <a:rPr lang="en-US" sz="2400" dirty="0"/>
              <a:t> </a:t>
            </a:r>
            <a:r>
              <a:rPr lang="en-US" sz="2400" dirty="0" err="1"/>
              <a:t>matrisinin</a:t>
            </a:r>
            <a:r>
              <a:rPr lang="en-US" sz="2400" dirty="0"/>
              <a:t> </a:t>
            </a:r>
            <a:r>
              <a:rPr lang="tr-TR" sz="2400" i="1" dirty="0"/>
              <a:t>(i, i),</a:t>
            </a:r>
            <a:r>
              <a:rPr lang="en-US" sz="2400" dirty="0"/>
              <a:t> </a:t>
            </a:r>
            <a:r>
              <a:rPr lang="en-US" sz="2400" dirty="0" err="1"/>
              <a:t>konumunda</a:t>
            </a:r>
            <a:r>
              <a:rPr lang="en-US" sz="2400" dirty="0"/>
              <a:t> 1 </a:t>
            </a:r>
            <a:r>
              <a:rPr lang="en-US" sz="2400" dirty="0" err="1"/>
              <a:t>ile</a:t>
            </a:r>
            <a:r>
              <a:rPr lang="en-US" sz="2400" dirty="0"/>
              <a:t> </a:t>
            </a:r>
            <a:r>
              <a:rPr lang="en-US" sz="2400" dirty="0" err="1"/>
              <a:t>gösterilir</a:t>
            </a:r>
            <a:r>
              <a:rPr lang="en-US" sz="2400" dirty="0"/>
              <a:t>. v</a:t>
            </a:r>
            <a:r>
              <a:rPr lang="en-US" sz="2400" baseline="-25000" dirty="0"/>
              <a:t>i</a:t>
            </a:r>
            <a:r>
              <a:rPr lang="en-US" sz="2400" dirty="0"/>
              <a:t> </a:t>
            </a:r>
            <a:r>
              <a:rPr lang="en-US" sz="2400" dirty="0" err="1"/>
              <a:t>ve</a:t>
            </a:r>
            <a:r>
              <a:rPr lang="en-US" sz="2400" dirty="0"/>
              <a:t> </a:t>
            </a:r>
            <a:r>
              <a:rPr lang="en-US" sz="2400" dirty="0" err="1"/>
              <a:t>v</a:t>
            </a:r>
            <a:r>
              <a:rPr lang="en-US" sz="2400" baseline="-25000" dirty="0" err="1"/>
              <a:t>j</a:t>
            </a:r>
            <a:r>
              <a:rPr lang="en-US" sz="2400" baseline="-25000" dirty="0"/>
              <a:t> </a:t>
            </a:r>
            <a:r>
              <a:rPr lang="en-US" sz="2400" dirty="0" err="1"/>
              <a:t>köşeleri</a:t>
            </a:r>
            <a:r>
              <a:rPr lang="en-US" sz="2400" dirty="0"/>
              <a:t> </a:t>
            </a:r>
            <a:r>
              <a:rPr lang="en-US" sz="2400" dirty="0" err="1"/>
              <a:t>katlı</a:t>
            </a:r>
            <a:r>
              <a:rPr lang="en-US" sz="2400" dirty="0"/>
              <a:t> </a:t>
            </a:r>
            <a:r>
              <a:rPr lang="en-US" sz="2400" dirty="0" err="1"/>
              <a:t>kenarlarla</a:t>
            </a:r>
            <a:r>
              <a:rPr lang="en-US" sz="2400" dirty="0"/>
              <a:t> </a:t>
            </a:r>
            <a:r>
              <a:rPr lang="en-US" sz="2400" dirty="0" err="1"/>
              <a:t>birleşmişse</a:t>
            </a:r>
            <a:r>
              <a:rPr lang="en-US" sz="2400" dirty="0"/>
              <a:t> </a:t>
            </a:r>
            <a:r>
              <a:rPr lang="en-US" sz="2400" dirty="0" err="1"/>
              <a:t>veya</a:t>
            </a:r>
            <a:r>
              <a:rPr lang="en-US" sz="2400" dirty="0"/>
              <a:t> </a:t>
            </a:r>
            <a:r>
              <a:rPr lang="en-US" sz="2400" dirty="0" err="1"/>
              <a:t>katlı</a:t>
            </a:r>
            <a:r>
              <a:rPr lang="en-US" sz="2400" dirty="0"/>
              <a:t> </a:t>
            </a:r>
            <a:r>
              <a:rPr lang="en-US" sz="2400" dirty="0" err="1"/>
              <a:t>döngüler</a:t>
            </a:r>
            <a:r>
              <a:rPr lang="en-US" sz="2400" dirty="0"/>
              <a:t> </a:t>
            </a:r>
            <a:r>
              <a:rPr lang="en-US" sz="2400" dirty="0" err="1"/>
              <a:t>varsa</a:t>
            </a:r>
            <a:r>
              <a:rPr lang="en-US" sz="2400" dirty="0"/>
              <a:t> </a:t>
            </a:r>
            <a:r>
              <a:rPr lang="en-US" sz="2400" dirty="0" err="1"/>
              <a:t>komşuluk</a:t>
            </a:r>
            <a:r>
              <a:rPr lang="en-US" sz="2400" dirty="0"/>
              <a:t> </a:t>
            </a:r>
            <a:r>
              <a:rPr lang="en-US" sz="2400" dirty="0" err="1"/>
              <a:t>mat­risi</a:t>
            </a:r>
            <a:r>
              <a:rPr lang="en-US" sz="2400" dirty="0"/>
              <a:t> 0 </a:t>
            </a:r>
            <a:r>
              <a:rPr lang="en-US" sz="2400" dirty="0" err="1"/>
              <a:t>ve</a:t>
            </a:r>
            <a:r>
              <a:rPr lang="en-US" sz="2400" dirty="0"/>
              <a:t> 1 ’</a:t>
            </a:r>
            <a:r>
              <a:rPr lang="en-US" sz="2400" dirty="0" err="1"/>
              <a:t>lerden</a:t>
            </a:r>
            <a:r>
              <a:rPr lang="en-US" sz="2400" dirty="0"/>
              <a:t> </a:t>
            </a:r>
            <a:r>
              <a:rPr lang="en-US" sz="2400" dirty="0" err="1"/>
              <a:t>oluşan</a:t>
            </a:r>
            <a:r>
              <a:rPr lang="en-US" sz="2400" dirty="0"/>
              <a:t> </a:t>
            </a:r>
            <a:r>
              <a:rPr lang="en-US" sz="2400" dirty="0" err="1"/>
              <a:t>bir</a:t>
            </a:r>
            <a:r>
              <a:rPr lang="en-US" sz="2400" dirty="0"/>
              <a:t> </a:t>
            </a:r>
            <a:r>
              <a:rPr lang="en-US" sz="2400" dirty="0" err="1"/>
              <a:t>matris</a:t>
            </a:r>
            <a:r>
              <a:rPr lang="en-US" sz="2400" dirty="0"/>
              <a:t> </a:t>
            </a:r>
            <a:r>
              <a:rPr lang="en-US" sz="2400" dirty="0" err="1"/>
              <a:t>olmaz</a:t>
            </a:r>
            <a:r>
              <a:rPr lang="en-US" sz="2400" dirty="0"/>
              <a:t>, </a:t>
            </a:r>
            <a:r>
              <a:rPr lang="en-US" sz="2400" dirty="0" err="1"/>
              <a:t>çünkü</a:t>
            </a:r>
            <a:r>
              <a:rPr lang="en-US" sz="2400" dirty="0"/>
              <a:t> </a:t>
            </a:r>
            <a:r>
              <a:rPr lang="en-US" sz="2400" dirty="0" err="1"/>
              <a:t>bu</a:t>
            </a:r>
            <a:r>
              <a:rPr lang="en-US" sz="2400" dirty="0"/>
              <a:t> </a:t>
            </a:r>
            <a:r>
              <a:rPr lang="en-US" sz="2400" dirty="0" err="1"/>
              <a:t>durumda</a:t>
            </a:r>
            <a:r>
              <a:rPr lang="en-US" sz="2400" dirty="0"/>
              <a:t> </a:t>
            </a:r>
            <a:r>
              <a:rPr lang="tr-TR" sz="2400" i="1" dirty="0"/>
              <a:t>(</a:t>
            </a:r>
            <a:r>
              <a:rPr lang="tr-TR" sz="2400" i="1" dirty="0" err="1"/>
              <a:t>i,j</a:t>
            </a:r>
            <a:r>
              <a:rPr lang="tr-TR" sz="2400" i="1" dirty="0"/>
              <a:t>)</a:t>
            </a:r>
            <a:r>
              <a:rPr lang="en-US" sz="2400" dirty="0"/>
              <a:t> </a:t>
            </a:r>
            <a:r>
              <a:rPr lang="en-US" sz="2400" dirty="0" err="1"/>
              <a:t>konumunda</a:t>
            </a:r>
            <a:r>
              <a:rPr lang="en-US" sz="2400" dirty="0"/>
              <a:t> {v</a:t>
            </a:r>
            <a:r>
              <a:rPr lang="en-US" sz="2400" baseline="-25000" dirty="0"/>
              <a:t>i </a:t>
            </a:r>
            <a:r>
              <a:rPr lang="en-US" sz="2400" dirty="0"/>
              <a:t>, </a:t>
            </a:r>
            <a:r>
              <a:rPr lang="en-US" sz="2400" dirty="0" err="1"/>
              <a:t>v</a:t>
            </a:r>
            <a:r>
              <a:rPr lang="en-US" sz="2400" baseline="-25000" dirty="0" err="1"/>
              <a:t>j</a:t>
            </a:r>
            <a:r>
              <a:rPr lang="en-US" sz="2400" baseline="-25000" dirty="0"/>
              <a:t> </a:t>
            </a:r>
            <a:r>
              <a:rPr lang="en-US" sz="2400" dirty="0"/>
              <a:t>}</a:t>
            </a:r>
            <a:r>
              <a:rPr lang="en-US" sz="2400" dirty="0" err="1"/>
              <a:t>karşılık</a:t>
            </a:r>
            <a:r>
              <a:rPr lang="en-US" sz="2400" dirty="0"/>
              <a:t> </a:t>
            </a:r>
            <a:r>
              <a:rPr lang="en-US" sz="2400" dirty="0" err="1"/>
              <a:t>gelen</a:t>
            </a:r>
            <a:r>
              <a:rPr lang="en-US" sz="2400" dirty="0"/>
              <a:t> </a:t>
            </a:r>
            <a:r>
              <a:rPr lang="en-US" sz="2400" dirty="0" err="1"/>
              <a:t>kenarların</a:t>
            </a:r>
            <a:r>
              <a:rPr lang="en-US" sz="2400" dirty="0"/>
              <a:t> </a:t>
            </a:r>
            <a:r>
              <a:rPr lang="en-US" sz="2400" dirty="0" err="1"/>
              <a:t>sayısı</a:t>
            </a:r>
            <a:r>
              <a:rPr lang="en-US" sz="2400" dirty="0"/>
              <a:t> </a:t>
            </a:r>
            <a:r>
              <a:rPr lang="en-US" sz="2400" dirty="0" err="1"/>
              <a:t>yazılır</a:t>
            </a:r>
            <a:r>
              <a:rPr lang="en-US" sz="2400" dirty="0"/>
              <a:t>. </a:t>
            </a:r>
            <a:r>
              <a:rPr lang="en-US" sz="2400" dirty="0" err="1"/>
              <a:t>Katlı</a:t>
            </a:r>
            <a:r>
              <a:rPr lang="en-US" sz="2400" dirty="0"/>
              <a:t> </a:t>
            </a:r>
            <a:r>
              <a:rPr lang="en-US" sz="2400" dirty="0" err="1"/>
              <a:t>ve</a:t>
            </a:r>
            <a:r>
              <a:rPr lang="en-US" sz="2400" dirty="0"/>
              <a:t> </a:t>
            </a:r>
            <a:r>
              <a:rPr lang="en-US" sz="2400" dirty="0" err="1"/>
              <a:t>sözde</a:t>
            </a:r>
            <a:r>
              <a:rPr lang="en-US" sz="2400" dirty="0"/>
              <a:t> </a:t>
            </a:r>
            <a:r>
              <a:rPr lang="en-US" sz="2400" dirty="0" err="1"/>
              <a:t>çizge</a:t>
            </a:r>
            <a:r>
              <a:rPr lang="en-US" sz="2400" dirty="0"/>
              <a:t> </a:t>
            </a:r>
            <a:r>
              <a:rPr lang="en-US" sz="2400" dirty="0" err="1"/>
              <a:t>dahil</a:t>
            </a:r>
            <a:r>
              <a:rPr lang="en-US" sz="2400" dirty="0"/>
              <a:t> </a:t>
            </a:r>
            <a:r>
              <a:rPr lang="en-US" sz="2400" dirty="0" err="1"/>
              <a:t>olmak</a:t>
            </a:r>
            <a:r>
              <a:rPr lang="en-US" sz="2400" dirty="0"/>
              <a:t> </a:t>
            </a:r>
            <a:r>
              <a:rPr lang="en-US" sz="2400" dirty="0" err="1"/>
              <a:t>üzere</a:t>
            </a:r>
            <a:r>
              <a:rPr lang="en-US" sz="2400" dirty="0"/>
              <a:t> </a:t>
            </a:r>
            <a:r>
              <a:rPr lang="en-US" sz="2400" dirty="0" err="1"/>
              <a:t>tüm</a:t>
            </a:r>
            <a:r>
              <a:rPr lang="en-US" sz="2400" dirty="0"/>
              <a:t> </a:t>
            </a:r>
            <a:r>
              <a:rPr lang="en-US" sz="2400" dirty="0" err="1"/>
              <a:t>yönsüz</a:t>
            </a:r>
            <a:r>
              <a:rPr lang="en-US" sz="2400" dirty="0"/>
              <a:t> </a:t>
            </a:r>
            <a:r>
              <a:rPr lang="en-US" sz="2400" dirty="0" err="1"/>
              <a:t>çizgeler</a:t>
            </a:r>
            <a:r>
              <a:rPr lang="en-US" sz="2400" dirty="0"/>
              <a:t> </a:t>
            </a:r>
            <a:r>
              <a:rPr lang="en-US" sz="2400" dirty="0" err="1"/>
              <a:t>simetrik</a:t>
            </a:r>
            <a:r>
              <a:rPr lang="en-US" sz="2400" dirty="0"/>
              <a:t> </a:t>
            </a:r>
            <a:r>
              <a:rPr lang="en-US" sz="2400" dirty="0" err="1"/>
              <a:t>komşuluk</a:t>
            </a:r>
            <a:r>
              <a:rPr lang="en-US" sz="2400" dirty="0"/>
              <a:t> </a:t>
            </a:r>
            <a:r>
              <a:rPr lang="en-US" sz="2400" dirty="0" err="1"/>
              <a:t>matrisine</a:t>
            </a:r>
            <a:r>
              <a:rPr lang="en-US" sz="2400" dirty="0"/>
              <a:t> </a:t>
            </a:r>
            <a:r>
              <a:rPr lang="en-US" sz="2400" dirty="0" err="1"/>
              <a:t>sahiptirler</a:t>
            </a:r>
            <a:r>
              <a:rPr lang="en-US" sz="2400" dirty="0"/>
              <a:t>.</a:t>
            </a:r>
            <a:endParaRPr lang="tr-TR" sz="2400" dirty="0"/>
          </a:p>
          <a:p>
            <a:endParaRPr lang="tr-TR" dirty="0"/>
          </a:p>
        </p:txBody>
      </p:sp>
      <p:pic>
        <p:nvPicPr>
          <p:cNvPr id="6" name="Resim 5" descr="image5"/>
          <p:cNvPicPr/>
          <p:nvPr/>
        </p:nvPicPr>
        <p:blipFill>
          <a:blip r:embed="rId2">
            <a:extLst>
              <a:ext uri="{28A0092B-C50C-407E-A947-70E740481C1C}">
                <a14:useLocalDpi xmlns:a14="http://schemas.microsoft.com/office/drawing/2010/main" val="0"/>
              </a:ext>
            </a:extLst>
          </a:blip>
          <a:srcRect/>
          <a:stretch>
            <a:fillRect/>
          </a:stretch>
        </p:blipFill>
        <p:spPr bwMode="auto">
          <a:xfrm>
            <a:off x="1341620" y="3535299"/>
            <a:ext cx="1656184" cy="1728192"/>
          </a:xfrm>
          <a:prstGeom prst="rect">
            <a:avLst/>
          </a:prstGeom>
          <a:noFill/>
        </p:spPr>
      </p:pic>
      <p:sp>
        <p:nvSpPr>
          <p:cNvPr id="7" name="Dikdörtgen 6"/>
          <p:cNvSpPr/>
          <p:nvPr/>
        </p:nvSpPr>
        <p:spPr>
          <a:xfrm>
            <a:off x="1341620" y="5533179"/>
            <a:ext cx="2252540" cy="369332"/>
          </a:xfrm>
          <a:prstGeom prst="rect">
            <a:avLst/>
          </a:prstGeom>
        </p:spPr>
        <p:txBody>
          <a:bodyPr wrap="none">
            <a:spAutoFit/>
          </a:bodyPr>
          <a:lstStyle/>
          <a:p>
            <a:r>
              <a:rPr lang="en-US" b="1" dirty="0">
                <a:solidFill>
                  <a:srgbClr val="DE4C18"/>
                </a:solidFill>
              </a:rPr>
              <a:t>ŞEKİL </a:t>
            </a:r>
            <a:r>
              <a:rPr lang="en-US" b="1" dirty="0" smtClean="0">
                <a:solidFill>
                  <a:srgbClr val="DE4C18"/>
                </a:solidFill>
              </a:rPr>
              <a:t>1</a:t>
            </a:r>
            <a:r>
              <a:rPr lang="tr-TR" b="1" dirty="0" smtClean="0">
                <a:solidFill>
                  <a:srgbClr val="DE4C18"/>
                </a:solidFill>
              </a:rPr>
              <a:t>2</a:t>
            </a:r>
            <a:r>
              <a:rPr lang="en-US" b="1" dirty="0" smtClean="0"/>
              <a:t> </a:t>
            </a:r>
            <a:r>
              <a:rPr lang="tr-TR" b="1" dirty="0" smtClean="0"/>
              <a:t>Sözde</a:t>
            </a:r>
            <a:r>
              <a:rPr lang="en-US" b="1" dirty="0" smtClean="0"/>
              <a:t> </a:t>
            </a:r>
            <a:r>
              <a:rPr lang="en-US" b="1" dirty="0" err="1"/>
              <a:t>Çizge</a:t>
            </a:r>
            <a:endParaRPr lang="tr-TR" b="1" dirty="0"/>
          </a:p>
        </p:txBody>
      </p:sp>
      <p:sp>
        <p:nvSpPr>
          <p:cNvPr id="8" name="Dikdörtgen 7"/>
          <p:cNvSpPr/>
          <p:nvPr/>
        </p:nvSpPr>
        <p:spPr>
          <a:xfrm>
            <a:off x="4114800" y="3273567"/>
            <a:ext cx="4572000" cy="646331"/>
          </a:xfrm>
          <a:prstGeom prst="rect">
            <a:avLst/>
          </a:prstGeom>
        </p:spPr>
        <p:txBody>
          <a:bodyPr>
            <a:spAutoFit/>
          </a:bodyPr>
          <a:lstStyle/>
          <a:p>
            <a:r>
              <a:rPr lang="tr-TR" dirty="0"/>
              <a:t>Şekil </a:t>
            </a:r>
            <a:r>
              <a:rPr lang="tr-TR" dirty="0" smtClean="0"/>
              <a:t>12’de </a:t>
            </a:r>
            <a:r>
              <a:rPr lang="tr-TR" dirty="0"/>
              <a:t>verilen çizgenin köşeleri </a:t>
            </a:r>
            <a:r>
              <a:rPr lang="tr-TR" dirty="0" err="1"/>
              <a:t>a,b,c,d</a:t>
            </a:r>
            <a:r>
              <a:rPr lang="tr-TR" dirty="0"/>
              <a:t> şeklinde olan matrisi aşağıdaki gibidir;</a:t>
            </a:r>
          </a:p>
        </p:txBody>
      </p:sp>
      <mc:AlternateContent xmlns:mc="http://schemas.openxmlformats.org/markup-compatibility/2006" xmlns:a14="http://schemas.microsoft.com/office/drawing/2010/main">
        <mc:Choice Requires="a14">
          <p:sp>
            <p:nvSpPr>
              <p:cNvPr id="9" name="Dikdörtgen 8"/>
              <p:cNvSpPr/>
              <p:nvPr/>
            </p:nvSpPr>
            <p:spPr>
              <a:xfrm>
                <a:off x="5436096" y="4150686"/>
                <a:ext cx="163596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tr-TR" i="1">
                              <a:latin typeface="Cambria Math" panose="02040503050406030204" pitchFamily="18" charset="0"/>
                            </a:rPr>
                          </m:ctrlPr>
                        </m:dPr>
                        <m:e>
                          <m:m>
                            <m:mPr>
                              <m:mcs>
                                <m:mc>
                                  <m:mcPr>
                                    <m:count m:val="4"/>
                                    <m:mcJc m:val="center"/>
                                  </m:mcPr>
                                </m:mc>
                              </m:mcs>
                              <m:ctrlPr>
                                <a:rPr lang="tr-TR" i="1">
                                  <a:latin typeface="Cambria Math" panose="02040503050406030204" pitchFamily="18" charset="0"/>
                                </a:rPr>
                              </m:ctrlPr>
                            </m:mPr>
                            <m:mr>
                              <m:e>
                                <m:r>
                                  <a:rPr lang="tr-TR">
                                    <a:latin typeface="Cambria Math" panose="02040503050406030204" pitchFamily="18" charset="0"/>
                                  </a:rPr>
                                  <m:t>0</m:t>
                                </m:r>
                              </m:e>
                              <m:e>
                                <m:r>
                                  <a:rPr lang="tr-TR" i="0">
                                    <a:latin typeface="Cambria Math" panose="02040503050406030204" pitchFamily="18" charset="0"/>
                                  </a:rPr>
                                  <m:t>3</m:t>
                                </m:r>
                              </m:e>
                              <m:e>
                                <m:r>
                                  <a:rPr lang="tr-TR" i="0">
                                    <a:latin typeface="Cambria Math" panose="02040503050406030204" pitchFamily="18" charset="0"/>
                                  </a:rPr>
                                  <m:t>0</m:t>
                                </m:r>
                              </m:e>
                              <m:e>
                                <m:r>
                                  <a:rPr lang="tr-TR" i="0">
                                    <a:latin typeface="Cambria Math" panose="02040503050406030204" pitchFamily="18" charset="0"/>
                                  </a:rPr>
                                  <m:t>2</m:t>
                                </m:r>
                              </m:e>
                            </m:mr>
                            <m:mr>
                              <m:e>
                                <m:r>
                                  <a:rPr lang="tr-TR" i="0">
                                    <a:latin typeface="Cambria Math" panose="02040503050406030204" pitchFamily="18" charset="0"/>
                                  </a:rPr>
                                  <m:t>3</m:t>
                                </m:r>
                              </m:e>
                              <m:e>
                                <m:r>
                                  <a:rPr lang="tr-TR" i="0">
                                    <a:latin typeface="Cambria Math" panose="02040503050406030204" pitchFamily="18" charset="0"/>
                                  </a:rPr>
                                  <m:t>0</m:t>
                                </m:r>
                              </m:e>
                              <m:e>
                                <m:r>
                                  <a:rPr lang="tr-TR" i="0">
                                    <a:latin typeface="Cambria Math" panose="02040503050406030204" pitchFamily="18" charset="0"/>
                                  </a:rPr>
                                  <m:t>1</m:t>
                                </m:r>
                              </m:e>
                              <m:e>
                                <m:r>
                                  <a:rPr lang="tr-TR" i="0">
                                    <a:latin typeface="Cambria Math" panose="02040503050406030204" pitchFamily="18" charset="0"/>
                                  </a:rPr>
                                  <m:t>1</m:t>
                                </m:r>
                              </m:e>
                            </m:mr>
                            <m:mr>
                              <m:e>
                                <m:r>
                                  <a:rPr lang="tr-TR" i="0">
                                    <a:latin typeface="Cambria Math" panose="02040503050406030204" pitchFamily="18" charset="0"/>
                                  </a:rPr>
                                  <m:t>0</m:t>
                                </m:r>
                              </m:e>
                              <m:e>
                                <m:r>
                                  <a:rPr lang="tr-TR" i="0">
                                    <a:latin typeface="Cambria Math" panose="02040503050406030204" pitchFamily="18" charset="0"/>
                                  </a:rPr>
                                  <m:t>1</m:t>
                                </m:r>
                              </m:e>
                              <m:e>
                                <m:r>
                                  <a:rPr lang="tr-TR" i="0">
                                    <a:latin typeface="Cambria Math" panose="02040503050406030204" pitchFamily="18" charset="0"/>
                                  </a:rPr>
                                  <m:t>1</m:t>
                                </m:r>
                              </m:e>
                              <m:e>
                                <m:r>
                                  <a:rPr lang="tr-TR" i="0">
                                    <a:latin typeface="Cambria Math" panose="02040503050406030204" pitchFamily="18" charset="0"/>
                                  </a:rPr>
                                  <m:t>2</m:t>
                                </m:r>
                              </m:e>
                            </m:mr>
                            <m:mr>
                              <m:e>
                                <m:r>
                                  <a:rPr lang="tr-TR" i="0">
                                    <a:latin typeface="Cambria Math" panose="02040503050406030204" pitchFamily="18" charset="0"/>
                                  </a:rPr>
                                  <m:t>2</m:t>
                                </m:r>
                              </m:e>
                              <m:e>
                                <m:r>
                                  <a:rPr lang="tr-TR" i="0">
                                    <a:latin typeface="Cambria Math" panose="02040503050406030204" pitchFamily="18" charset="0"/>
                                  </a:rPr>
                                  <m:t>1</m:t>
                                </m:r>
                              </m:e>
                              <m:e>
                                <m:r>
                                  <a:rPr lang="tr-TR" i="0">
                                    <a:latin typeface="Cambria Math" panose="02040503050406030204" pitchFamily="18" charset="0"/>
                                  </a:rPr>
                                  <m:t>2</m:t>
                                </m:r>
                              </m:e>
                              <m:e>
                                <m:r>
                                  <a:rPr lang="tr-TR" i="0">
                                    <a:latin typeface="Cambria Math" panose="02040503050406030204" pitchFamily="18" charset="0"/>
                                  </a:rPr>
                                  <m:t>0</m:t>
                                </m:r>
                              </m:e>
                            </m:mr>
                          </m:m>
                        </m:e>
                      </m:d>
                    </m:oMath>
                  </m:oMathPara>
                </a14:m>
                <a:endParaRPr lang="tr-TR" dirty="0"/>
              </a:p>
            </p:txBody>
          </p:sp>
        </mc:Choice>
        <mc:Fallback xmlns="">
          <p:sp>
            <p:nvSpPr>
              <p:cNvPr id="9" name="Dikdörtgen 8"/>
              <p:cNvSpPr>
                <a:spLocks noRot="1" noChangeAspect="1" noMove="1" noResize="1" noEditPoints="1" noAdjustHandles="1" noChangeArrowheads="1" noChangeShapeType="1" noTextEdit="1"/>
              </p:cNvSpPr>
              <p:nvPr/>
            </p:nvSpPr>
            <p:spPr>
              <a:xfrm>
                <a:off x="5436096" y="4150686"/>
                <a:ext cx="1635961" cy="1112805"/>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468170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37</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a:xfrm>
                <a:off x="914400" y="188640"/>
                <a:ext cx="7772400" cy="5831160"/>
              </a:xfrm>
            </p:spPr>
            <p:txBody>
              <a:bodyPr>
                <a:normAutofit/>
              </a:bodyPr>
              <a:lstStyle/>
              <a:p>
                <a:pPr algn="just"/>
                <a:r>
                  <a:rPr lang="en-US" sz="2400" dirty="0" smtClean="0"/>
                  <a:t>Yönlü</a:t>
                </a:r>
                <a:r>
                  <a:rPr lang="en-US" sz="2400" dirty="0"/>
                  <a:t> </a:t>
                </a:r>
                <a:r>
                  <a:rPr lang="en-US" sz="2400" dirty="0" err="1"/>
                  <a:t>çizge</a:t>
                </a:r>
                <a:r>
                  <a:rPr lang="en-US" sz="2400" dirty="0"/>
                  <a:t> </a:t>
                </a:r>
                <a:r>
                  <a:rPr lang="tr-TR" sz="2400" i="1" dirty="0"/>
                  <a:t>G = (V,</a:t>
                </a:r>
                <a:r>
                  <a:rPr lang="en-US" sz="2400" dirty="0"/>
                  <a:t> E)’</a:t>
                </a:r>
                <a:r>
                  <a:rPr lang="en-US" sz="2400" dirty="0" err="1"/>
                  <a:t>nin</a:t>
                </a:r>
                <a:r>
                  <a:rPr lang="en-US" sz="2400" dirty="0"/>
                  <a:t> </a:t>
                </a:r>
                <a:r>
                  <a:rPr lang="en-US" sz="2400" dirty="0" err="1"/>
                  <a:t>matrisinin</a:t>
                </a:r>
                <a:r>
                  <a:rPr lang="en-US" sz="2400" dirty="0"/>
                  <a:t>, </a:t>
                </a:r>
                <a:r>
                  <a:rPr lang="en-US" sz="2400" dirty="0" err="1"/>
                  <a:t>v</a:t>
                </a:r>
                <a:r>
                  <a:rPr lang="en-US" sz="2400" baseline="-25000" dirty="0" err="1"/>
                  <a:t>i</a:t>
                </a:r>
                <a:r>
                  <a:rPr lang="en-US" sz="2400" dirty="0" err="1"/>
                  <a:t>’den</a:t>
                </a:r>
                <a:r>
                  <a:rPr lang="en-US" sz="2400" dirty="0"/>
                  <a:t> </a:t>
                </a:r>
                <a:r>
                  <a:rPr lang="tr-TR" sz="2400" i="1" dirty="0" err="1"/>
                  <a:t>v</a:t>
                </a:r>
                <a:r>
                  <a:rPr lang="tr-TR" sz="2400" i="1" baseline="-25000" dirty="0" err="1"/>
                  <a:t>j</a:t>
                </a:r>
                <a:r>
                  <a:rPr lang="en-US" sz="2400" dirty="0"/>
                  <a:t> ye </a:t>
                </a:r>
                <a:r>
                  <a:rPr lang="en-US" sz="2400" dirty="0" err="1"/>
                  <a:t>bir</a:t>
                </a:r>
                <a:r>
                  <a:rPr lang="en-US" sz="2400" dirty="0"/>
                  <a:t> </a:t>
                </a:r>
                <a:r>
                  <a:rPr lang="en-US" sz="2400" dirty="0" err="1"/>
                  <a:t>kenar</a:t>
                </a:r>
                <a:r>
                  <a:rPr lang="en-US" sz="2400" dirty="0"/>
                  <a:t> </a:t>
                </a:r>
                <a:r>
                  <a:rPr lang="en-US" sz="2400" dirty="0" err="1"/>
                  <a:t>varsa</a:t>
                </a:r>
                <a:r>
                  <a:rPr lang="en-US" sz="2400" dirty="0"/>
                  <a:t>, </a:t>
                </a:r>
                <a:r>
                  <a:rPr lang="tr-TR" sz="2400" i="1" dirty="0"/>
                  <a:t>(</a:t>
                </a:r>
                <a:r>
                  <a:rPr lang="tr-TR" sz="2400" i="1" dirty="0" err="1"/>
                  <a:t>i,j</a:t>
                </a:r>
                <a:r>
                  <a:rPr lang="tr-TR" sz="2400" i="1" dirty="0"/>
                  <a:t>).</a:t>
                </a:r>
                <a:r>
                  <a:rPr lang="en-US" sz="2400" dirty="0"/>
                  <a:t> </a:t>
                </a:r>
                <a:r>
                  <a:rPr lang="en-US" sz="2400" dirty="0" err="1"/>
                  <a:t>elemanı</a:t>
                </a:r>
                <a:r>
                  <a:rPr lang="en-US" sz="2400" dirty="0"/>
                  <a:t> </a:t>
                </a:r>
                <a:r>
                  <a:rPr lang="en-US" sz="2400" dirty="0" err="1"/>
                  <a:t>l’dir</a:t>
                </a:r>
                <a:r>
                  <a:rPr lang="en-US" sz="2400" dirty="0"/>
                  <a:t>, </a:t>
                </a:r>
                <a:r>
                  <a:rPr lang="en-US" sz="2400" dirty="0" err="1"/>
                  <a:t>burada</a:t>
                </a:r>
                <a:r>
                  <a:rPr lang="en-US" sz="2400" dirty="0"/>
                  <a:t> v</a:t>
                </a:r>
                <a:r>
                  <a:rPr lang="en-US" sz="2400" baseline="-25000" dirty="0"/>
                  <a:t>1</a:t>
                </a:r>
                <a:r>
                  <a:rPr lang="en-US" sz="2400" dirty="0"/>
                  <a:t>, v</a:t>
                </a:r>
                <a:r>
                  <a:rPr lang="en-US" sz="2400" baseline="-25000" dirty="0"/>
                  <a:t>2</a:t>
                </a:r>
                <a:r>
                  <a:rPr lang="en-US" sz="2400" dirty="0"/>
                  <a:t>,. . ., </a:t>
                </a:r>
                <a:r>
                  <a:rPr lang="tr-TR" sz="2400" i="1" dirty="0" err="1"/>
                  <a:t>v</a:t>
                </a:r>
                <a:r>
                  <a:rPr lang="tr-TR" sz="2400" i="1" baseline="-25000" dirty="0" err="1"/>
                  <a:t>n</a:t>
                </a:r>
                <a:r>
                  <a:rPr lang="en-US" sz="2400" dirty="0"/>
                  <a:t> </a:t>
                </a:r>
                <a:r>
                  <a:rPr lang="en-US" sz="2400" dirty="0" err="1"/>
                  <a:t>yönlü</a:t>
                </a:r>
                <a:r>
                  <a:rPr lang="en-US" sz="2400" dirty="0"/>
                  <a:t> </a:t>
                </a:r>
                <a:r>
                  <a:rPr lang="en-US" sz="2400" dirty="0" err="1"/>
                  <a:t>çizgenin</a:t>
                </a:r>
                <a:r>
                  <a:rPr lang="en-US" sz="2400" dirty="0"/>
                  <a:t> </a:t>
                </a:r>
                <a:r>
                  <a:rPr lang="en-US" sz="2400" dirty="0" err="1"/>
                  <a:t>köşelerinin</a:t>
                </a:r>
                <a:r>
                  <a:rPr lang="en-US" sz="2400" dirty="0"/>
                  <a:t> </a:t>
                </a:r>
                <a:r>
                  <a:rPr lang="en-US" sz="2400" dirty="0" err="1"/>
                  <a:t>herhangi</a:t>
                </a:r>
                <a:r>
                  <a:rPr lang="en-US" sz="2400" dirty="0"/>
                  <a:t> </a:t>
                </a:r>
                <a:r>
                  <a:rPr lang="en-US" sz="2400" dirty="0" err="1"/>
                  <a:t>bir</a:t>
                </a:r>
                <a:r>
                  <a:rPr lang="en-US" sz="2400" dirty="0"/>
                  <a:t> </a:t>
                </a:r>
                <a:r>
                  <a:rPr lang="en-US" sz="2400" dirty="0" err="1"/>
                  <a:t>listesidir</a:t>
                </a:r>
                <a:r>
                  <a:rPr lang="en-US" sz="2400" dirty="0"/>
                  <a:t>. </a:t>
                </a:r>
                <a:r>
                  <a:rPr lang="en-US" sz="2400" dirty="0" err="1"/>
                  <a:t>Başka</a:t>
                </a:r>
                <a:r>
                  <a:rPr lang="en-US" sz="2400" dirty="0"/>
                  <a:t> </a:t>
                </a:r>
                <a:r>
                  <a:rPr lang="en-US" sz="2400" dirty="0" err="1"/>
                  <a:t>bir</a:t>
                </a:r>
                <a:r>
                  <a:rPr lang="en-US" sz="2400" dirty="0"/>
                  <a:t> </a:t>
                </a:r>
                <a:r>
                  <a:rPr lang="en-US" sz="2400" dirty="0" err="1"/>
                  <a:t>ifadeyle</a:t>
                </a:r>
                <a:r>
                  <a:rPr lang="en-US" sz="2400" dirty="0"/>
                  <a:t>, </a:t>
                </a:r>
                <a:r>
                  <a:rPr lang="en-US" sz="2400" dirty="0" err="1"/>
                  <a:t>eğer</a:t>
                </a:r>
                <a:r>
                  <a:rPr lang="en-US" sz="2400" dirty="0"/>
                  <a:t> A = [</a:t>
                </a:r>
                <a:r>
                  <a:rPr lang="en-US" sz="2400" dirty="0" err="1"/>
                  <a:t>a</a:t>
                </a:r>
                <a:r>
                  <a:rPr lang="en-US" sz="2400" baseline="-25000" dirty="0" err="1"/>
                  <a:t>ij</a:t>
                </a:r>
                <a:r>
                  <a:rPr lang="en-US" sz="2400" dirty="0"/>
                  <a:t>] </a:t>
                </a:r>
                <a:r>
                  <a:rPr lang="en-US" sz="2400" dirty="0" err="1"/>
                  <a:t>bir</a:t>
                </a:r>
                <a:r>
                  <a:rPr lang="en-US" sz="2400" dirty="0"/>
                  <a:t> </a:t>
                </a:r>
                <a:r>
                  <a:rPr lang="en-US" sz="2400" dirty="0" err="1"/>
                  <a:t>yönlü</a:t>
                </a:r>
                <a:r>
                  <a:rPr lang="en-US" sz="2400" dirty="0"/>
                  <a:t> </a:t>
                </a:r>
                <a:r>
                  <a:rPr lang="en-US" sz="2400" dirty="0" err="1"/>
                  <a:t>çizge</a:t>
                </a:r>
                <a:r>
                  <a:rPr lang="en-US" sz="2400" dirty="0"/>
                  <a:t> </a:t>
                </a:r>
                <a:r>
                  <a:rPr lang="en-US" sz="2400" dirty="0" err="1"/>
                  <a:t>için</a:t>
                </a:r>
                <a:r>
                  <a:rPr lang="en-US" sz="2400" dirty="0"/>
                  <a:t>, </a:t>
                </a:r>
                <a:r>
                  <a:rPr lang="en-US" sz="2400" dirty="0" err="1"/>
                  <a:t>köşelerin</a:t>
                </a:r>
                <a:r>
                  <a:rPr lang="en-US" sz="2400" dirty="0"/>
                  <a:t> </a:t>
                </a:r>
                <a:r>
                  <a:rPr lang="en-US" sz="2400" dirty="0" err="1"/>
                  <a:t>ardışık</a:t>
                </a:r>
                <a:r>
                  <a:rPr lang="en-US" sz="2400" dirty="0"/>
                  <a:t> </a:t>
                </a:r>
                <a:r>
                  <a:rPr lang="en-US" sz="2400" dirty="0" err="1"/>
                  <a:t>listelenmesine</a:t>
                </a:r>
                <a:r>
                  <a:rPr lang="en-US" sz="2400" dirty="0"/>
                  <a:t> </a:t>
                </a:r>
                <a:r>
                  <a:rPr lang="en-US" sz="2400" dirty="0" err="1"/>
                  <a:t>bağlı</a:t>
                </a:r>
                <a:r>
                  <a:rPr lang="en-US" sz="2400" dirty="0"/>
                  <a:t> </a:t>
                </a:r>
                <a:r>
                  <a:rPr lang="en-US" sz="2400" dirty="0" err="1"/>
                  <a:t>bir</a:t>
                </a:r>
                <a:r>
                  <a:rPr lang="en-US" sz="2400" dirty="0"/>
                  <a:t> </a:t>
                </a:r>
                <a:r>
                  <a:rPr lang="en-US" sz="2400" dirty="0" err="1"/>
                  <a:t>komşuluk</a:t>
                </a:r>
                <a:r>
                  <a:rPr lang="en-US" sz="2400" dirty="0"/>
                  <a:t> </a:t>
                </a:r>
                <a:r>
                  <a:rPr lang="en-US" sz="2400" dirty="0" err="1" smtClean="0"/>
                  <a:t>matrisi</a:t>
                </a:r>
                <a:r>
                  <a:rPr lang="en-US" sz="2400" dirty="0" smtClean="0"/>
                  <a:t> </a:t>
                </a:r>
                <a:r>
                  <a:rPr lang="en-US" sz="2400" dirty="0" err="1" smtClean="0"/>
                  <a:t>ise</a:t>
                </a:r>
                <a:r>
                  <a:rPr lang="en-US" sz="2400" dirty="0"/>
                  <a:t/>
                </a:r>
                <a:br>
                  <a:rPr lang="en-US" sz="2400" dirty="0"/>
                </a:br>
                <a14:m>
                  <m:oMath xmlns:m="http://schemas.openxmlformats.org/officeDocument/2006/math">
                    <m:r>
                      <a:rPr lang="en-US" sz="2400" i="1">
                        <a:latin typeface="Cambria Math" panose="02040503050406030204" pitchFamily="18" charset="0"/>
                      </a:rPr>
                      <m:t>𝑎𝑖𝑗</m:t>
                    </m:r>
                    <m:r>
                      <a:rPr lang="en-US" sz="2400" i="1">
                        <a:latin typeface="Cambria Math" panose="02040503050406030204" pitchFamily="18" charset="0"/>
                      </a:rPr>
                      <m:t>=</m:t>
                    </m:r>
                    <m:d>
                      <m:dPr>
                        <m:begChr m:val="{"/>
                        <m:endChr m:val=""/>
                        <m:ctrlPr>
                          <a:rPr lang="tr-TR" sz="2400" i="1">
                            <a:latin typeface="Cambria Math" panose="02040503050406030204" pitchFamily="18" charset="0"/>
                          </a:rPr>
                        </m:ctrlPr>
                      </m:dPr>
                      <m:e>
                        <m:eqArr>
                          <m:eqArrPr>
                            <m:ctrlPr>
                              <a:rPr lang="tr-TR" sz="2400" i="1">
                                <a:latin typeface="Cambria Math" panose="02040503050406030204" pitchFamily="18" charset="0"/>
                              </a:rPr>
                            </m:ctrlPr>
                          </m:eqArrPr>
                          <m:e>
                            <m:r>
                              <a:rPr lang="en-US" sz="2400" i="1">
                                <a:latin typeface="Cambria Math" panose="02040503050406030204" pitchFamily="18" charset="0"/>
                              </a:rPr>
                              <m:t>1</m:t>
                            </m:r>
                            <m:r>
                              <a:rPr lang="tr-TR" sz="2400" b="0" i="1" smtClean="0">
                                <a:latin typeface="Cambria Math" panose="02040503050406030204" pitchFamily="18" charset="0"/>
                              </a:rPr>
                              <m:t>    </m:t>
                            </m:r>
                            <m:r>
                              <a:rPr lang="tr-TR" sz="2400" i="1">
                                <a:latin typeface="Cambria Math" panose="02040503050406030204" pitchFamily="18" charset="0"/>
                              </a:rPr>
                              <m:t>{</m:t>
                            </m:r>
                            <m:r>
                              <a:rPr lang="tr-TR" sz="2400" i="1">
                                <a:latin typeface="Cambria Math" panose="02040503050406030204" pitchFamily="18" charset="0"/>
                              </a:rPr>
                              <m:t>𝑣𝑖</m:t>
                            </m:r>
                            <m:r>
                              <a:rPr lang="en-US" sz="2400">
                                <a:latin typeface="Cambria Math" panose="02040503050406030204" pitchFamily="18" charset="0"/>
                              </a:rPr>
                              <m:t>, </m:t>
                            </m:r>
                            <m:r>
                              <a:rPr lang="tr-TR" sz="2400" i="1">
                                <a:latin typeface="Cambria Math" panose="02040503050406030204" pitchFamily="18" charset="0"/>
                              </a:rPr>
                              <m:t>𝑣𝑗</m:t>
                            </m:r>
                            <m:r>
                              <a:rPr lang="tr-TR" sz="2400" i="1">
                                <a:latin typeface="Cambria Math" panose="02040503050406030204" pitchFamily="18" charset="0"/>
                              </a:rPr>
                              <m:t>}</m:t>
                            </m:r>
                            <m:r>
                              <m:rPr>
                                <m:sty m:val="p"/>
                              </m:rPr>
                              <a:rPr lang="en-US" sz="2400">
                                <a:latin typeface="Cambria Math" panose="02040503050406030204" pitchFamily="18" charset="0"/>
                              </a:rPr>
                              <m:t>G</m:t>
                            </m:r>
                            <m:r>
                              <a:rPr lang="en-US" sz="2400">
                                <a:latin typeface="Cambria Math" panose="02040503050406030204" pitchFamily="18" charset="0"/>
                              </a:rPr>
                              <m:t>’</m:t>
                            </m:r>
                            <m:r>
                              <m:rPr>
                                <m:sty m:val="p"/>
                              </m:rPr>
                              <a:rPr lang="en-US" sz="2400">
                                <a:latin typeface="Cambria Math" panose="02040503050406030204" pitchFamily="18" charset="0"/>
                              </a:rPr>
                              <m:t>nin</m:t>
                            </m:r>
                            <m:r>
                              <a:rPr lang="en-US" sz="2400">
                                <a:latin typeface="Cambria Math" panose="02040503050406030204" pitchFamily="18" charset="0"/>
                              </a:rPr>
                              <m:t> </m:t>
                            </m:r>
                            <m:r>
                              <m:rPr>
                                <m:sty m:val="p"/>
                              </m:rPr>
                              <a:rPr lang="en-US" sz="2400">
                                <a:latin typeface="Cambria Math" panose="02040503050406030204" pitchFamily="18" charset="0"/>
                              </a:rPr>
                              <m:t>kenar</m:t>
                            </m:r>
                            <m:r>
                              <a:rPr lang="en-US" sz="2400">
                                <a:latin typeface="Cambria Math" panose="02040503050406030204" pitchFamily="18" charset="0"/>
                              </a:rPr>
                              <m:t>ı </m:t>
                            </m:r>
                            <m:r>
                              <m:rPr>
                                <m:sty m:val="p"/>
                              </m:rPr>
                              <a:rPr lang="en-US" sz="2400">
                                <a:latin typeface="Cambria Math" panose="02040503050406030204" pitchFamily="18" charset="0"/>
                              </a:rPr>
                              <m:t>ise</m:t>
                            </m:r>
                          </m:e>
                          <m:e>
                            <m:r>
                              <a:rPr lang="en-US" sz="2400" i="1">
                                <a:latin typeface="Cambria Math" panose="02040503050406030204" pitchFamily="18" charset="0"/>
                              </a:rPr>
                              <m:t>0,</m:t>
                            </m:r>
                            <m:r>
                              <a:rPr lang="tr-TR" sz="2400" b="0" i="1" smtClean="0">
                                <a:latin typeface="Cambria Math" panose="02040503050406030204" pitchFamily="18" charset="0"/>
                              </a:rPr>
                              <m:t>  </m:t>
                            </m:r>
                            <m:r>
                              <a:rPr lang="en-US" sz="2400" i="1">
                                <a:latin typeface="Cambria Math" panose="02040503050406030204" pitchFamily="18" charset="0"/>
                              </a:rPr>
                              <m:t>𝑑𝑖</m:t>
                            </m:r>
                            <m:r>
                              <a:rPr lang="en-US" sz="2400" i="1">
                                <a:latin typeface="Cambria Math" panose="02040503050406030204" pitchFamily="18" charset="0"/>
                              </a:rPr>
                              <m:t>ğ</m:t>
                            </m:r>
                            <m:r>
                              <a:rPr lang="en-US" sz="2400" i="1">
                                <a:latin typeface="Cambria Math" panose="02040503050406030204" pitchFamily="18" charset="0"/>
                              </a:rPr>
                              <m:t>𝑒𝑟</m:t>
                            </m:r>
                            <m:r>
                              <a:rPr lang="en-US" sz="2400" i="1">
                                <a:latin typeface="Cambria Math" panose="02040503050406030204" pitchFamily="18" charset="0"/>
                              </a:rPr>
                              <m:t> </m:t>
                            </m:r>
                            <m:r>
                              <a:rPr lang="en-US" sz="2400" i="1">
                                <a:latin typeface="Cambria Math" panose="02040503050406030204" pitchFamily="18" charset="0"/>
                              </a:rPr>
                              <m:t>𝑑𝑢𝑟𝑢𝑚𝑙𝑎𝑟𝑑𝑎</m:t>
                            </m:r>
                            <m:r>
                              <a:rPr lang="en-US" sz="2400" i="1">
                                <a:latin typeface="Cambria Math" panose="02040503050406030204" pitchFamily="18" charset="0"/>
                              </a:rPr>
                              <m:t> </m:t>
                            </m:r>
                          </m:e>
                        </m:eqArr>
                      </m:e>
                    </m:d>
                  </m:oMath>
                </a14:m>
                <a:endParaRPr lang="tr-TR" sz="2400" dirty="0"/>
              </a:p>
              <a:p>
                <a:pPr algn="just"/>
                <a:r>
                  <a:rPr lang="en-US" sz="2400" b="1" dirty="0" err="1" smtClean="0"/>
                  <a:t>Yönlü</a:t>
                </a:r>
                <a:r>
                  <a:rPr lang="en-US" sz="2400" b="1" dirty="0" smtClean="0"/>
                  <a:t> </a:t>
                </a:r>
                <a:r>
                  <a:rPr lang="en-US" sz="2400" b="1" dirty="0" err="1"/>
                  <a:t>çizgenin</a:t>
                </a:r>
                <a:r>
                  <a:rPr lang="en-US" sz="2400" b="1" dirty="0"/>
                  <a:t> </a:t>
                </a:r>
                <a:r>
                  <a:rPr lang="en-US" sz="2400" b="1" dirty="0" err="1"/>
                  <a:t>komşuluk</a:t>
                </a:r>
                <a:r>
                  <a:rPr lang="en-US" sz="2400" b="1" dirty="0"/>
                  <a:t> </a:t>
                </a:r>
                <a:r>
                  <a:rPr lang="en-US" sz="2400" b="1" dirty="0" err="1"/>
                  <a:t>matrisi</a:t>
                </a:r>
                <a:r>
                  <a:rPr lang="en-US" sz="2400" b="1" dirty="0"/>
                  <a:t> </a:t>
                </a:r>
                <a:r>
                  <a:rPr lang="en-US" sz="2400" b="1" dirty="0" err="1"/>
                  <a:t>simetrik</a:t>
                </a:r>
                <a:r>
                  <a:rPr lang="en-US" sz="2400" b="1" dirty="0"/>
                  <a:t> </a:t>
                </a:r>
                <a:r>
                  <a:rPr lang="en-US" sz="2400" b="1" dirty="0" err="1"/>
                  <a:t>olmak</a:t>
                </a:r>
                <a:r>
                  <a:rPr lang="en-US" sz="2400" b="1" dirty="0"/>
                  <a:t> </a:t>
                </a:r>
                <a:r>
                  <a:rPr lang="en-US" sz="2400" b="1" dirty="0" err="1"/>
                  <a:t>zorunda</a:t>
                </a:r>
                <a:r>
                  <a:rPr lang="en-US" sz="2400" b="1" dirty="0"/>
                  <a:t> </a:t>
                </a:r>
                <a:r>
                  <a:rPr lang="en-US" sz="2400" b="1" dirty="0" err="1"/>
                  <a:t>değildir</a:t>
                </a:r>
                <a:r>
                  <a:rPr lang="en-US" sz="2400" dirty="0"/>
                  <a:t>, </a:t>
                </a:r>
                <a:r>
                  <a:rPr lang="en-US" sz="2400" dirty="0" err="1"/>
                  <a:t>çünkü</a:t>
                </a:r>
                <a:r>
                  <a:rPr lang="en-US" sz="2400" dirty="0"/>
                  <a:t> </a:t>
                </a:r>
                <a:r>
                  <a:rPr lang="en-US" sz="2400" dirty="0" err="1"/>
                  <a:t>v</a:t>
                </a:r>
                <a:r>
                  <a:rPr lang="en-US" sz="2400" baseline="-25000" dirty="0" err="1"/>
                  <a:t>i</a:t>
                </a:r>
                <a:r>
                  <a:rPr lang="en-US" sz="2400" dirty="0" err="1"/>
                  <a:t>’den</a:t>
                </a:r>
                <a:r>
                  <a:rPr lang="en-US" sz="2400" dirty="0"/>
                  <a:t> </a:t>
                </a:r>
                <a:r>
                  <a:rPr lang="en-US" sz="2400" dirty="0" err="1"/>
                  <a:t>v</a:t>
                </a:r>
                <a:r>
                  <a:rPr lang="en-US" sz="2400" baseline="-25000" dirty="0" err="1"/>
                  <a:t>j</a:t>
                </a:r>
                <a:r>
                  <a:rPr lang="en-US" sz="2400" dirty="0" err="1"/>
                  <a:t>’ye</a:t>
                </a:r>
                <a:r>
                  <a:rPr lang="en-US" sz="2400" dirty="0"/>
                  <a:t> </a:t>
                </a:r>
                <a:r>
                  <a:rPr lang="en-US" sz="2400" dirty="0" err="1"/>
                  <a:t>kenar</a:t>
                </a:r>
                <a:r>
                  <a:rPr lang="en-US" sz="2400" dirty="0"/>
                  <a:t> </a:t>
                </a:r>
                <a:r>
                  <a:rPr lang="en-US" sz="2400" dirty="0" err="1"/>
                  <a:t>varken</a:t>
                </a:r>
                <a:r>
                  <a:rPr lang="en-US" sz="2400" dirty="0"/>
                  <a:t>, </a:t>
                </a:r>
                <a:r>
                  <a:rPr lang="en-US" sz="2400" dirty="0" err="1"/>
                  <a:t>v</a:t>
                </a:r>
                <a:r>
                  <a:rPr lang="en-US" sz="2400" baseline="-25000" dirty="0" err="1"/>
                  <a:t>j</a:t>
                </a:r>
                <a:r>
                  <a:rPr lang="en-US" sz="2400" dirty="0" err="1"/>
                  <a:t>’den</a:t>
                </a:r>
                <a:r>
                  <a:rPr lang="en-US" sz="2400" dirty="0"/>
                  <a:t> </a:t>
                </a:r>
                <a:r>
                  <a:rPr lang="tr-TR" sz="2400" i="1" dirty="0"/>
                  <a:t>v</a:t>
                </a:r>
                <a:r>
                  <a:rPr lang="tr-TR" sz="2400" i="1" baseline="-25000" dirty="0"/>
                  <a:t>i</a:t>
                </a:r>
                <a:r>
                  <a:rPr lang="en-US" sz="2400" dirty="0"/>
                  <a:t> ye </a:t>
                </a:r>
                <a:r>
                  <a:rPr lang="en-US" sz="2400" dirty="0" err="1"/>
                  <a:t>kenar</a:t>
                </a:r>
                <a:r>
                  <a:rPr lang="en-US" sz="2400" dirty="0"/>
                  <a:t> </a:t>
                </a:r>
                <a:r>
                  <a:rPr lang="en-US" sz="2400" dirty="0" err="1"/>
                  <a:t>olmayabilir</a:t>
                </a:r>
                <a:r>
                  <a:rPr lang="en-US" sz="2400" dirty="0"/>
                  <a:t>.</a:t>
                </a:r>
                <a:endParaRPr lang="tr-TR" sz="2400" dirty="0"/>
              </a:p>
              <a:p>
                <a:pPr algn="just"/>
                <a:r>
                  <a:rPr lang="en-US" sz="2400" dirty="0" err="1"/>
                  <a:t>Komşuluk</a:t>
                </a:r>
                <a:r>
                  <a:rPr lang="en-US" sz="2400" dirty="0"/>
                  <a:t> </a:t>
                </a:r>
                <a:r>
                  <a:rPr lang="en-US" sz="2400" dirty="0" err="1"/>
                  <a:t>matrisleri</a:t>
                </a:r>
                <a:r>
                  <a:rPr lang="en-US" sz="2400" dirty="0"/>
                  <a:t> </a:t>
                </a:r>
                <a:r>
                  <a:rPr lang="en-US" sz="2400" dirty="0" err="1"/>
                  <a:t>yönlü</a:t>
                </a:r>
                <a:r>
                  <a:rPr lang="en-US" sz="2400" dirty="0"/>
                  <a:t> </a:t>
                </a:r>
                <a:r>
                  <a:rPr lang="en-US" sz="2400" dirty="0" err="1"/>
                  <a:t>çoklu</a:t>
                </a:r>
                <a:r>
                  <a:rPr lang="en-US" sz="2400" dirty="0"/>
                  <a:t> </a:t>
                </a:r>
                <a:r>
                  <a:rPr lang="en-US" sz="2400" dirty="0" err="1"/>
                  <a:t>çizgeleri</a:t>
                </a:r>
                <a:r>
                  <a:rPr lang="en-US" sz="2400" dirty="0"/>
                  <a:t> </a:t>
                </a:r>
                <a:r>
                  <a:rPr lang="en-US" sz="2400" dirty="0" err="1"/>
                  <a:t>göstermek</a:t>
                </a:r>
                <a:r>
                  <a:rPr lang="en-US" sz="2400" dirty="0"/>
                  <a:t> </a:t>
                </a:r>
                <a:r>
                  <a:rPr lang="en-US" sz="2400" dirty="0" err="1"/>
                  <a:t>için</a:t>
                </a:r>
                <a:r>
                  <a:rPr lang="en-US" sz="2400" dirty="0"/>
                  <a:t> de </a:t>
                </a:r>
                <a:r>
                  <a:rPr lang="en-US" sz="2400" dirty="0" err="1"/>
                  <a:t>kullanılır</a:t>
                </a:r>
                <a:r>
                  <a:rPr lang="en-US" sz="2400" dirty="0"/>
                  <a:t>. </a:t>
                </a:r>
                <a:r>
                  <a:rPr lang="en-US" sz="2400" dirty="0" err="1"/>
                  <a:t>Yine</a:t>
                </a:r>
                <a:r>
                  <a:rPr lang="en-US" sz="2400" dirty="0"/>
                  <a:t>, </a:t>
                </a:r>
                <a:r>
                  <a:rPr lang="en-US" sz="2400" dirty="0" err="1"/>
                  <a:t>bu</a:t>
                </a:r>
                <a:r>
                  <a:rPr lang="en-US" sz="2400" dirty="0"/>
                  <a:t> </a:t>
                </a:r>
                <a:r>
                  <a:rPr lang="en-US" sz="2400" dirty="0" err="1"/>
                  <a:t>tür</a:t>
                </a:r>
                <a:r>
                  <a:rPr lang="en-US" sz="2400" dirty="0"/>
                  <a:t> </a:t>
                </a:r>
                <a:r>
                  <a:rPr lang="en-US" sz="2400" dirty="0" err="1"/>
                  <a:t>matris­ler</a:t>
                </a:r>
                <a:r>
                  <a:rPr lang="en-US" sz="2400" dirty="0"/>
                  <a:t>, </a:t>
                </a:r>
                <a:r>
                  <a:rPr lang="en-US" sz="2400" dirty="0" err="1"/>
                  <a:t>iki</a:t>
                </a:r>
                <a:r>
                  <a:rPr lang="en-US" sz="2400" dirty="0"/>
                  <a:t> </a:t>
                </a:r>
                <a:r>
                  <a:rPr lang="en-US" sz="2400" dirty="0" err="1"/>
                  <a:t>köşeyi</a:t>
                </a:r>
                <a:r>
                  <a:rPr lang="en-US" sz="2400" dirty="0"/>
                  <a:t> </a:t>
                </a:r>
                <a:r>
                  <a:rPr lang="en-US" sz="2400" dirty="0" err="1"/>
                  <a:t>bağlayan</a:t>
                </a:r>
                <a:r>
                  <a:rPr lang="en-US" sz="2400" dirty="0"/>
                  <a:t> </a:t>
                </a:r>
                <a:r>
                  <a:rPr lang="en-US" sz="2400" dirty="0" err="1"/>
                  <a:t>aynı</a:t>
                </a:r>
                <a:r>
                  <a:rPr lang="en-US" sz="2400" dirty="0"/>
                  <a:t> </a:t>
                </a:r>
                <a:r>
                  <a:rPr lang="en-US" sz="2400" dirty="0" err="1"/>
                  <a:t>doğrultuda</a:t>
                </a:r>
                <a:r>
                  <a:rPr lang="en-US" sz="2400" dirty="0"/>
                  <a:t> </a:t>
                </a:r>
                <a:r>
                  <a:rPr lang="en-US" sz="2400" dirty="0" err="1"/>
                  <a:t>çok</a:t>
                </a:r>
                <a:r>
                  <a:rPr lang="en-US" sz="2400" dirty="0"/>
                  <a:t> </a:t>
                </a:r>
                <a:r>
                  <a:rPr lang="en-US" sz="2400" dirty="0" err="1"/>
                  <a:t>katlı</a:t>
                </a:r>
                <a:r>
                  <a:rPr lang="en-US" sz="2400" dirty="0"/>
                  <a:t> </a:t>
                </a:r>
                <a:r>
                  <a:rPr lang="en-US" sz="2400" dirty="0" err="1"/>
                  <a:t>kenarlar</a:t>
                </a:r>
                <a:r>
                  <a:rPr lang="en-US" sz="2400" dirty="0"/>
                  <a:t> </a:t>
                </a:r>
                <a:r>
                  <a:rPr lang="en-US" sz="2400" dirty="0" err="1"/>
                  <a:t>olduğunda</a:t>
                </a:r>
                <a:r>
                  <a:rPr lang="en-US" sz="2400" dirty="0"/>
                  <a:t>, </a:t>
                </a:r>
                <a:r>
                  <a:rPr lang="en-US" sz="2400" dirty="0" err="1"/>
                  <a:t>sıfır-bir</a:t>
                </a:r>
                <a:r>
                  <a:rPr lang="en-US" sz="2400" dirty="0"/>
                  <a:t> </a:t>
                </a:r>
                <a:r>
                  <a:rPr lang="en-US" sz="2400" dirty="0" err="1"/>
                  <a:t>matrisi</a:t>
                </a:r>
                <a:r>
                  <a:rPr lang="en-US" sz="2400" dirty="0"/>
                  <a:t> </a:t>
                </a:r>
                <a:r>
                  <a:rPr lang="en-US" sz="2400" dirty="0" err="1"/>
                  <a:t>değildir</a:t>
                </a:r>
                <a:r>
                  <a:rPr lang="en-US" sz="2400" dirty="0"/>
                  <a:t>. </a:t>
                </a:r>
                <a:r>
                  <a:rPr lang="en-US" sz="2400" dirty="0" err="1"/>
                  <a:t>Yönlü</a:t>
                </a:r>
                <a:r>
                  <a:rPr lang="en-US" sz="2400" dirty="0"/>
                  <a:t> </a:t>
                </a:r>
                <a:r>
                  <a:rPr lang="en-US" sz="2400" dirty="0" err="1"/>
                  <a:t>çoklu</a:t>
                </a:r>
                <a:r>
                  <a:rPr lang="en-US" sz="2400" dirty="0"/>
                  <a:t> </a:t>
                </a:r>
                <a:r>
                  <a:rPr lang="en-US" sz="2400" dirty="0" err="1"/>
                  <a:t>çizgenin</a:t>
                </a:r>
                <a:r>
                  <a:rPr lang="en-US" sz="2400" dirty="0"/>
                  <a:t> </a:t>
                </a:r>
                <a:r>
                  <a:rPr lang="en-US" sz="2400" dirty="0" err="1"/>
                  <a:t>komşuluk</a:t>
                </a:r>
                <a:r>
                  <a:rPr lang="en-US" sz="2400" dirty="0"/>
                  <a:t> </a:t>
                </a:r>
                <a:r>
                  <a:rPr lang="en-US" sz="2400" dirty="0" err="1"/>
                  <a:t>matrisinde</a:t>
                </a:r>
                <a:r>
                  <a:rPr lang="en-US" sz="2400" dirty="0"/>
                  <a:t>, </a:t>
                </a:r>
                <a:r>
                  <a:rPr lang="en-US" sz="2400" dirty="0" err="1"/>
                  <a:t>a</a:t>
                </a:r>
                <a:r>
                  <a:rPr lang="en-US" sz="2400" baseline="-25000" dirty="0" err="1"/>
                  <a:t>ji</a:t>
                </a:r>
                <a:r>
                  <a:rPr lang="en-US" sz="2400" dirty="0"/>
                  <a:t>, (v</a:t>
                </a:r>
                <a:r>
                  <a:rPr lang="en-US" sz="2400" baseline="-25000" dirty="0"/>
                  <a:t>i</a:t>
                </a:r>
                <a:r>
                  <a:rPr lang="en-US" sz="2400" dirty="0"/>
                  <a:t>, </a:t>
                </a:r>
                <a:r>
                  <a:rPr lang="en-US" sz="2400" dirty="0" err="1"/>
                  <a:t>v</a:t>
                </a:r>
                <a:r>
                  <a:rPr lang="en-US" sz="2400" baseline="-25000" dirty="0" err="1"/>
                  <a:t>j</a:t>
                </a:r>
                <a:r>
                  <a:rPr lang="en-US" sz="2400" dirty="0"/>
                  <a:t>) </a:t>
                </a:r>
                <a:r>
                  <a:rPr lang="en-US" sz="2400" dirty="0" err="1"/>
                  <a:t>ile</a:t>
                </a:r>
                <a:r>
                  <a:rPr lang="en-US" sz="2400" dirty="0"/>
                  <a:t> </a:t>
                </a:r>
                <a:r>
                  <a:rPr lang="en-US" sz="2400" dirty="0" err="1"/>
                  <a:t>ilişkili</a:t>
                </a:r>
                <a:r>
                  <a:rPr lang="en-US" sz="2400" dirty="0"/>
                  <a:t> </a:t>
                </a:r>
                <a:r>
                  <a:rPr lang="en-US" sz="2400" dirty="0" err="1"/>
                  <a:t>olan</a:t>
                </a:r>
                <a:r>
                  <a:rPr lang="en-US" sz="2400" dirty="0"/>
                  <a:t> </a:t>
                </a:r>
                <a:r>
                  <a:rPr lang="en-US" sz="2400" dirty="0" err="1"/>
                  <a:t>kenar</a:t>
                </a:r>
                <a:r>
                  <a:rPr lang="en-US" sz="2400" dirty="0"/>
                  <a:t> </a:t>
                </a:r>
                <a:r>
                  <a:rPr lang="en-US" sz="2400" dirty="0" err="1"/>
                  <a:t>sayısına</a:t>
                </a:r>
                <a:r>
                  <a:rPr lang="en-US" sz="2400" dirty="0"/>
                  <a:t> </a:t>
                </a:r>
                <a:r>
                  <a:rPr lang="en-US" sz="2400" dirty="0" err="1"/>
                  <a:t>eşittir</a:t>
                </a:r>
                <a:r>
                  <a:rPr lang="en-US" sz="2400" dirty="0"/>
                  <a:t>.</a:t>
                </a:r>
                <a:endParaRPr lang="tr-TR" sz="2400" dirty="0"/>
              </a:p>
              <a:p>
                <a:endParaRPr lang="tr-TR" dirty="0"/>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xfrm>
                <a:off x="914400" y="188640"/>
                <a:ext cx="7772400" cy="5831160"/>
              </a:xfrm>
              <a:blipFill>
                <a:blip r:embed="rId2"/>
                <a:stretch>
                  <a:fillRect l="-549" t="-836" r="-1176" b="-2194"/>
                </a:stretch>
              </a:blipFill>
            </p:spPr>
            <p:txBody>
              <a:bodyPr/>
              <a:lstStyle/>
              <a:p>
                <a:r>
                  <a:rPr lang="tr-TR">
                    <a:noFill/>
                  </a:rPr>
                  <a:t> </a:t>
                </a:r>
              </a:p>
            </p:txBody>
          </p:sp>
        </mc:Fallback>
      </mc:AlternateContent>
    </p:spTree>
    <p:extLst>
      <p:ext uri="{BB962C8B-B14F-4D97-AF65-F5344CB8AC3E}">
        <p14:creationId xmlns:p14="http://schemas.microsoft.com/office/powerpoint/2010/main" val="1580205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normAutofit fontScale="90000"/>
          </a:bodyPr>
          <a:lstStyle/>
          <a:p>
            <a:pPr algn="ctr"/>
            <a:r>
              <a:rPr lang="tr-TR" b="1" dirty="0" smtClean="0">
                <a:solidFill>
                  <a:schemeClr val="bg1"/>
                </a:solidFill>
              </a:rPr>
              <a:t/>
            </a:r>
            <a:br>
              <a:rPr lang="tr-TR" b="1" dirty="0" smtClean="0">
                <a:solidFill>
                  <a:schemeClr val="bg1"/>
                </a:solidFill>
              </a:rPr>
            </a:br>
            <a:r>
              <a:rPr lang="tr-TR" b="1" dirty="0" smtClean="0">
                <a:solidFill>
                  <a:schemeClr val="bg1"/>
                </a:solidFill>
              </a:rPr>
              <a:t>Bağlılık </a:t>
            </a:r>
            <a:r>
              <a:rPr lang="tr-TR" b="1" dirty="0">
                <a:solidFill>
                  <a:schemeClr val="bg1"/>
                </a:solidFill>
              </a:rPr>
              <a:t>Matrisleri</a:t>
            </a:r>
            <a:r>
              <a:rPr lang="tr-TR" dirty="0"/>
              <a:t/>
            </a:r>
            <a:br>
              <a:rPr lang="tr-TR" dirty="0"/>
            </a:br>
            <a:endParaRPr lang="tr-TR" dirty="0"/>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38</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a:xfrm>
                <a:off x="914400" y="1447800"/>
                <a:ext cx="7772400" cy="2269232"/>
              </a:xfrm>
            </p:spPr>
            <p:txBody>
              <a:bodyPr/>
              <a:lstStyle/>
              <a:p>
                <a:pPr algn="just"/>
                <a:r>
                  <a:rPr lang="tr-TR" sz="2000" dirty="0"/>
                  <a:t>Çizgeleri temsil etmek için başka bir yaygın yol da </a:t>
                </a:r>
                <a:r>
                  <a:rPr lang="tr-TR" sz="2000" b="1" dirty="0"/>
                  <a:t>Bağlılık Matrislerini </a:t>
                </a:r>
                <a:r>
                  <a:rPr lang="tr-TR" sz="2000" dirty="0"/>
                  <a:t>kullanmaktır. </a:t>
                </a:r>
                <a:r>
                  <a:rPr lang="tr-TR" sz="2000" i="1" dirty="0"/>
                  <a:t>G = (V, E)</a:t>
                </a:r>
                <a:r>
                  <a:rPr lang="tr-TR" sz="2000" dirty="0"/>
                  <a:t> yönsüz bir çizge olsun.v</a:t>
                </a:r>
                <a:r>
                  <a:rPr lang="tr-TR" sz="2000" baseline="-25000" dirty="0"/>
                  <a:t>1</a:t>
                </a:r>
                <a:r>
                  <a:rPr lang="tr-TR" sz="2000" dirty="0"/>
                  <a:t>, v</a:t>
                </a:r>
                <a:r>
                  <a:rPr lang="tr-TR" sz="2000" baseline="-25000" dirty="0"/>
                  <a:t>2</a:t>
                </a:r>
                <a:r>
                  <a:rPr lang="tr-TR" sz="2000" dirty="0"/>
                  <a:t>, . . . , </a:t>
                </a:r>
                <a:r>
                  <a:rPr lang="tr-TR" sz="2000" i="1" dirty="0" err="1"/>
                  <a:t>v</a:t>
                </a:r>
                <a:r>
                  <a:rPr lang="tr-TR" sz="2000" i="1" baseline="-25000" dirty="0" err="1"/>
                  <a:t>n</a:t>
                </a:r>
                <a:r>
                  <a:rPr lang="tr-TR" sz="2000" i="1" dirty="0"/>
                  <a:t> G</a:t>
                </a:r>
                <a:r>
                  <a:rPr lang="tr-TR" sz="2000" dirty="0"/>
                  <a:t> çizgesinin köşeleri, </a:t>
                </a:r>
                <a:r>
                  <a:rPr lang="tr-TR" sz="2000" i="1" dirty="0"/>
                  <a:t>e</a:t>
                </a:r>
                <a:r>
                  <a:rPr lang="tr-TR" sz="2000" i="1" baseline="-25000" dirty="0"/>
                  <a:t>1</a:t>
                </a:r>
                <a:r>
                  <a:rPr lang="tr-TR" sz="2000" i="1" dirty="0"/>
                  <a:t>,</a:t>
                </a:r>
                <a:r>
                  <a:rPr lang="tr-TR" sz="2000" dirty="0"/>
                  <a:t> e</a:t>
                </a:r>
                <a:r>
                  <a:rPr lang="tr-TR" sz="2000" baseline="-25000" dirty="0"/>
                  <a:t>2</a:t>
                </a:r>
                <a:r>
                  <a:rPr lang="tr-TR" sz="2000" dirty="0"/>
                  <a:t>, ... , </a:t>
                </a:r>
                <a:r>
                  <a:rPr lang="tr-TR" sz="2000" i="1" dirty="0"/>
                  <a:t>e</a:t>
                </a:r>
                <a:r>
                  <a:rPr lang="tr-TR" sz="2000" i="1" baseline="-25000" dirty="0"/>
                  <a:t>m</a:t>
                </a:r>
                <a:r>
                  <a:rPr lang="tr-TR" sz="2000" dirty="0"/>
                  <a:t> ise </a:t>
                </a:r>
                <a:r>
                  <a:rPr lang="tr-TR" sz="2000" i="1" dirty="0"/>
                  <a:t>G</a:t>
                </a:r>
                <a:r>
                  <a:rPr lang="tr-TR" sz="2000" dirty="0"/>
                  <a:t> çizgesinin kenarları olduğunu düşünelim. Sırasıyla </a:t>
                </a:r>
                <a:r>
                  <a:rPr lang="tr-TR" sz="2000" i="1" dirty="0"/>
                  <a:t>V</a:t>
                </a:r>
                <a:r>
                  <a:rPr lang="tr-TR" sz="2000" dirty="0"/>
                  <a:t> ve </a:t>
                </a:r>
                <a:r>
                  <a:rPr lang="tr-TR" sz="2000" i="1" dirty="0"/>
                  <a:t>E’</a:t>
                </a:r>
                <a:r>
                  <a:rPr lang="tr-TR" sz="2000" dirty="0"/>
                  <a:t>ye karşılık gelen </a:t>
                </a:r>
                <a:r>
                  <a:rPr lang="tr-TR" sz="2000" i="1" dirty="0"/>
                  <a:t>n</a:t>
                </a:r>
                <a:r>
                  <a:rPr lang="tr-TR" sz="2000" dirty="0"/>
                  <a:t> x </a:t>
                </a:r>
                <a:r>
                  <a:rPr lang="tr-TR" sz="2000" i="1" dirty="0"/>
                  <a:t>m</a:t>
                </a:r>
                <a:r>
                  <a:rPr lang="tr-TR" sz="2000" dirty="0"/>
                  <a:t> bağlılık matrisi, </a:t>
                </a:r>
                <a:r>
                  <a:rPr lang="tr-TR" sz="2000" i="1" dirty="0"/>
                  <a:t>M = </a:t>
                </a:r>
                <a:r>
                  <a:rPr lang="tr-TR" sz="2000" dirty="0"/>
                  <a:t>[</a:t>
                </a:r>
                <a:r>
                  <a:rPr lang="tr-TR" sz="2000" i="1" dirty="0" err="1"/>
                  <a:t>m</a:t>
                </a:r>
                <a:r>
                  <a:rPr lang="tr-TR" sz="2000" i="1" baseline="-25000" dirty="0" err="1"/>
                  <a:t>ij</a:t>
                </a:r>
                <a:r>
                  <a:rPr lang="tr-TR" sz="2000" dirty="0"/>
                  <a:t>]olur.</a:t>
                </a:r>
              </a:p>
              <a:p>
                <a:pPr algn="just"/>
                <a:r>
                  <a:rPr lang="tr-TR" sz="2000" dirty="0"/>
                  <a:t>  </a:t>
                </a:r>
                <a14:m>
                  <m:oMath xmlns:m="http://schemas.openxmlformats.org/officeDocument/2006/math">
                    <m:r>
                      <a:rPr lang="tr-TR" sz="2000" i="1">
                        <a:latin typeface="Cambria Math" panose="02040503050406030204" pitchFamily="18" charset="0"/>
                      </a:rPr>
                      <m:t>𝑚</m:t>
                    </m:r>
                    <m:r>
                      <a:rPr lang="tr-TR" sz="2000" i="1" baseline="-25000">
                        <a:latin typeface="Cambria Math" panose="02040503050406030204" pitchFamily="18" charset="0"/>
                      </a:rPr>
                      <m:t>𝑖𝑗</m:t>
                    </m:r>
                    <m:r>
                      <a:rPr lang="tr-TR" sz="2000" baseline="-25000">
                        <a:latin typeface="Cambria Math" panose="02040503050406030204" pitchFamily="18" charset="0"/>
                      </a:rPr>
                      <m:t>=</m:t>
                    </m:r>
                    <m:d>
                      <m:dPr>
                        <m:begChr m:val="{"/>
                        <m:endChr m:val=""/>
                        <m:ctrlPr>
                          <a:rPr lang="tr-TR" sz="2000" i="1">
                            <a:latin typeface="Cambria Math" panose="02040503050406030204" pitchFamily="18" charset="0"/>
                          </a:rPr>
                        </m:ctrlPr>
                      </m:dPr>
                      <m:e>
                        <m:eqArr>
                          <m:eqArrPr>
                            <m:ctrlPr>
                              <a:rPr lang="tr-TR" sz="2000" i="1">
                                <a:latin typeface="Cambria Math" panose="02040503050406030204" pitchFamily="18" charset="0"/>
                              </a:rPr>
                            </m:ctrlPr>
                          </m:eqArrPr>
                          <m:e>
                            <m:r>
                              <a:rPr lang="tr-TR" sz="2000" i="1">
                                <a:latin typeface="Cambria Math" panose="02040503050406030204" pitchFamily="18" charset="0"/>
                              </a:rPr>
                              <m:t>1 </m:t>
                            </m:r>
                            <m:r>
                              <a:rPr lang="tr-TR" sz="2000" i="1">
                                <a:latin typeface="Cambria Math" panose="02040503050406030204" pitchFamily="18" charset="0"/>
                              </a:rPr>
                              <m:t>𝑒𝑗</m:t>
                            </m:r>
                            <m:r>
                              <a:rPr lang="tr-TR" sz="2000" i="1">
                                <a:latin typeface="Cambria Math" panose="02040503050406030204" pitchFamily="18" charset="0"/>
                              </a:rPr>
                              <m:t> </m:t>
                            </m:r>
                            <m:r>
                              <m:rPr>
                                <m:sty m:val="p"/>
                              </m:rPr>
                              <a:rPr lang="tr-TR" sz="2000">
                                <a:latin typeface="Cambria Math" panose="02040503050406030204" pitchFamily="18" charset="0"/>
                              </a:rPr>
                              <m:t>kenar</m:t>
                            </m:r>
                            <m:r>
                              <a:rPr lang="tr-TR" sz="2000">
                                <a:latin typeface="Cambria Math" panose="02040503050406030204" pitchFamily="18" charset="0"/>
                              </a:rPr>
                              <m:t>ı </m:t>
                            </m:r>
                            <m:r>
                              <m:rPr>
                                <m:sty m:val="p"/>
                              </m:rPr>
                              <a:rPr lang="tr-TR" sz="2000">
                                <a:latin typeface="Cambria Math" panose="02040503050406030204" pitchFamily="18" charset="0"/>
                              </a:rPr>
                              <m:t>vi</m:t>
                            </m:r>
                            <m:r>
                              <a:rPr lang="tr-TR" sz="2000">
                                <a:latin typeface="Cambria Math" panose="02040503050406030204" pitchFamily="18" charset="0"/>
                              </a:rPr>
                              <m:t> </m:t>
                            </m:r>
                            <m:r>
                              <m:rPr>
                                <m:sty m:val="p"/>
                              </m:rPr>
                              <a:rPr lang="tr-TR" sz="2000">
                                <a:latin typeface="Cambria Math" panose="02040503050406030204" pitchFamily="18" charset="0"/>
                              </a:rPr>
                              <m:t>k</m:t>
                            </m:r>
                            <m:r>
                              <a:rPr lang="tr-TR" sz="2000">
                                <a:latin typeface="Cambria Math" panose="02040503050406030204" pitchFamily="18" charset="0"/>
                              </a:rPr>
                              <m:t>öş</m:t>
                            </m:r>
                            <m:r>
                              <m:rPr>
                                <m:sty m:val="p"/>
                              </m:rPr>
                              <a:rPr lang="tr-TR" sz="2000">
                                <a:latin typeface="Cambria Math" panose="02040503050406030204" pitchFamily="18" charset="0"/>
                              </a:rPr>
                              <m:t>esine</m:t>
                            </m:r>
                            <m:r>
                              <a:rPr lang="tr-TR" sz="2000">
                                <a:latin typeface="Cambria Math" panose="02040503050406030204" pitchFamily="18" charset="0"/>
                              </a:rPr>
                              <m:t> </m:t>
                            </m:r>
                            <m:r>
                              <m:rPr>
                                <m:sty m:val="p"/>
                              </m:rPr>
                              <a:rPr lang="tr-TR" sz="2000">
                                <a:latin typeface="Cambria Math" panose="02040503050406030204" pitchFamily="18" charset="0"/>
                              </a:rPr>
                              <m:t>ba</m:t>
                            </m:r>
                            <m:r>
                              <a:rPr lang="tr-TR" sz="2000">
                                <a:latin typeface="Cambria Math" panose="02040503050406030204" pitchFamily="18" charset="0"/>
                              </a:rPr>
                              <m:t>ğ</m:t>
                            </m:r>
                            <m:r>
                              <m:rPr>
                                <m:sty m:val="p"/>
                              </m:rPr>
                              <a:rPr lang="tr-TR" sz="2000">
                                <a:latin typeface="Cambria Math" panose="02040503050406030204" pitchFamily="18" charset="0"/>
                              </a:rPr>
                              <m:t>l</m:t>
                            </m:r>
                            <m:r>
                              <a:rPr lang="tr-TR" sz="2000">
                                <a:latin typeface="Cambria Math" panose="02040503050406030204" pitchFamily="18" charset="0"/>
                              </a:rPr>
                              <m:t>ı </m:t>
                            </m:r>
                            <m:r>
                              <m:rPr>
                                <m:sty m:val="p"/>
                              </m:rPr>
                              <a:rPr lang="tr-TR" sz="2000">
                                <a:latin typeface="Cambria Math" panose="02040503050406030204" pitchFamily="18" charset="0"/>
                              </a:rPr>
                              <m:t>ise</m:t>
                            </m:r>
                          </m:e>
                          <m:e>
                            <m:r>
                              <a:rPr lang="tr-TR" sz="2000" i="1">
                                <a:latin typeface="Cambria Math" panose="02040503050406030204" pitchFamily="18" charset="0"/>
                              </a:rPr>
                              <m:t>0                      </m:t>
                            </m:r>
                            <m:r>
                              <m:rPr>
                                <m:sty m:val="p"/>
                              </m:rPr>
                              <a:rPr lang="tr-TR" sz="2000">
                                <a:latin typeface="Cambria Math" panose="02040503050406030204" pitchFamily="18" charset="0"/>
                              </a:rPr>
                              <m:t>di</m:t>
                            </m:r>
                            <m:r>
                              <a:rPr lang="tr-TR" sz="2000">
                                <a:latin typeface="Cambria Math" panose="02040503050406030204" pitchFamily="18" charset="0"/>
                              </a:rPr>
                              <m:t>ğ</m:t>
                            </m:r>
                            <m:r>
                              <m:rPr>
                                <m:sty m:val="p"/>
                              </m:rPr>
                              <a:rPr lang="tr-TR" sz="2000">
                                <a:latin typeface="Cambria Math" panose="02040503050406030204" pitchFamily="18" charset="0"/>
                              </a:rPr>
                              <m:t>er</m:t>
                            </m:r>
                            <m:r>
                              <a:rPr lang="tr-TR" sz="2000">
                                <a:latin typeface="Cambria Math" panose="02040503050406030204" pitchFamily="18" charset="0"/>
                              </a:rPr>
                              <m:t> </m:t>
                            </m:r>
                            <m:r>
                              <m:rPr>
                                <m:sty m:val="p"/>
                              </m:rPr>
                              <a:rPr lang="tr-TR" sz="2000">
                                <a:latin typeface="Cambria Math" panose="02040503050406030204" pitchFamily="18" charset="0"/>
                              </a:rPr>
                              <m:t>durumlarda</m:t>
                            </m:r>
                          </m:e>
                        </m:eqArr>
                      </m:e>
                    </m:d>
                  </m:oMath>
                </a14:m>
                <a:endParaRPr lang="tr-TR" dirty="0"/>
              </a:p>
              <a:p>
                <a:endParaRPr lang="tr-TR" dirty="0"/>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xfrm>
                <a:off x="914400" y="1447800"/>
                <a:ext cx="7772400" cy="2269232"/>
              </a:xfrm>
              <a:blipFill>
                <a:blip r:embed="rId2"/>
                <a:stretch>
                  <a:fillRect l="-314" t="-2688" r="-784"/>
                </a:stretch>
              </a:blipFill>
            </p:spPr>
            <p:txBody>
              <a:bodyPr/>
              <a:lstStyle/>
              <a:p>
                <a:r>
                  <a:rPr lang="tr-TR">
                    <a:noFill/>
                  </a:rPr>
                  <a:t> </a:t>
                </a:r>
              </a:p>
            </p:txBody>
          </p:sp>
        </mc:Fallback>
      </mc:AlternateContent>
      <p:pic>
        <p:nvPicPr>
          <p:cNvPr id="6" name="Resim 5" descr="image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862431"/>
            <a:ext cx="2736304" cy="1365096"/>
          </a:xfrm>
          <a:prstGeom prst="rect">
            <a:avLst/>
          </a:prstGeom>
          <a:noFill/>
        </p:spPr>
      </p:pic>
      <p:sp>
        <p:nvSpPr>
          <p:cNvPr id="7" name="Dikdörtgen 6"/>
          <p:cNvSpPr/>
          <p:nvPr/>
        </p:nvSpPr>
        <p:spPr>
          <a:xfrm>
            <a:off x="1115616" y="5544363"/>
            <a:ext cx="2719014" cy="369332"/>
          </a:xfrm>
          <a:prstGeom prst="rect">
            <a:avLst/>
          </a:prstGeom>
        </p:spPr>
        <p:txBody>
          <a:bodyPr wrap="none">
            <a:spAutoFit/>
          </a:bodyPr>
          <a:lstStyle/>
          <a:p>
            <a:r>
              <a:rPr lang="en-US" b="1" dirty="0">
                <a:solidFill>
                  <a:srgbClr val="DE4C18"/>
                </a:solidFill>
              </a:rPr>
              <a:t>ŞEKİL </a:t>
            </a:r>
            <a:r>
              <a:rPr lang="en-US" b="1" dirty="0" smtClean="0">
                <a:solidFill>
                  <a:srgbClr val="DE4C18"/>
                </a:solidFill>
              </a:rPr>
              <a:t>1</a:t>
            </a:r>
            <a:r>
              <a:rPr lang="tr-TR" b="1" dirty="0" smtClean="0">
                <a:solidFill>
                  <a:srgbClr val="DE4C18"/>
                </a:solidFill>
              </a:rPr>
              <a:t>3</a:t>
            </a:r>
            <a:r>
              <a:rPr lang="en-US" b="1" dirty="0" smtClean="0"/>
              <a:t> </a:t>
            </a:r>
            <a:r>
              <a:rPr lang="tr-TR" b="1" dirty="0" smtClean="0"/>
              <a:t>Bir Yönsüz</a:t>
            </a:r>
            <a:r>
              <a:rPr lang="en-US" b="1" dirty="0" smtClean="0"/>
              <a:t> </a:t>
            </a:r>
            <a:r>
              <a:rPr lang="en-US" b="1" dirty="0" err="1" smtClean="0"/>
              <a:t>Çizg</a:t>
            </a:r>
            <a:r>
              <a:rPr lang="tr-TR" b="1" dirty="0" smtClean="0"/>
              <a:t>e</a:t>
            </a:r>
            <a:endParaRPr lang="tr-TR" b="1" dirty="0"/>
          </a:p>
        </p:txBody>
      </p:sp>
      <p:sp>
        <p:nvSpPr>
          <p:cNvPr id="8" name="Dikdörtgen 7"/>
          <p:cNvSpPr/>
          <p:nvPr/>
        </p:nvSpPr>
        <p:spPr>
          <a:xfrm>
            <a:off x="4114800" y="3710283"/>
            <a:ext cx="4572000" cy="646331"/>
          </a:xfrm>
          <a:prstGeom prst="rect">
            <a:avLst/>
          </a:prstGeom>
        </p:spPr>
        <p:txBody>
          <a:bodyPr>
            <a:spAutoFit/>
          </a:bodyPr>
          <a:lstStyle/>
          <a:p>
            <a:r>
              <a:rPr lang="tr-TR" dirty="0"/>
              <a:t>Şekil </a:t>
            </a:r>
            <a:r>
              <a:rPr lang="tr-TR" dirty="0" smtClean="0"/>
              <a:t>13’de </a:t>
            </a:r>
            <a:r>
              <a:rPr lang="tr-TR" dirty="0"/>
              <a:t>verilen </a:t>
            </a:r>
            <a:r>
              <a:rPr lang="tr-TR" dirty="0" smtClean="0"/>
              <a:t>çizgenin bağlılık matrisi aşağıdaki gibi olur;</a:t>
            </a:r>
            <a:endParaRPr lang="tr-TR" dirty="0"/>
          </a:p>
        </p:txBody>
      </p:sp>
      <mc:AlternateContent xmlns:mc="http://schemas.openxmlformats.org/markup-compatibility/2006" xmlns:a14="http://schemas.microsoft.com/office/drawing/2010/main">
        <mc:Choice Requires="a14">
          <p:sp>
            <p:nvSpPr>
              <p:cNvPr id="9" name="Metin kutusu 8"/>
              <p:cNvSpPr txBox="1"/>
              <p:nvPr/>
            </p:nvSpPr>
            <p:spPr>
              <a:xfrm>
                <a:off x="5436096" y="4875719"/>
                <a:ext cx="2136482"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tr-TR" i="1" smtClean="0">
                              <a:latin typeface="Cambria Math" panose="02040503050406030204" pitchFamily="18" charset="0"/>
                            </a:rPr>
                          </m:ctrlPr>
                        </m:dPr>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1</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mr>
                                      </m:m>
                                    </m:e>
                                  </m:mr>
                                </m:m>
                              </m:e>
                            </m:mr>
                            <m:mr>
                              <m:e>
                                <m:r>
                                  <a:rPr lang="tr-TR" b="0" i="1" smtClean="0">
                                    <a:latin typeface="Cambria Math" panose="02040503050406030204" pitchFamily="18" charset="0"/>
                                  </a:rPr>
                                  <m:t>0</m:t>
                                </m:r>
                              </m:e>
                              <m:e>
                                <m:r>
                                  <a:rPr lang="tr-TR" b="0" i="1" smtClean="0">
                                    <a:latin typeface="Cambria Math" panose="02040503050406030204" pitchFamily="18" charset="0"/>
                                  </a:rPr>
                                  <m:t>0</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1</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mr>
                                      </m:m>
                                    </m:e>
                                  </m:mr>
                                </m:m>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
                                    </m:e>
                                  </m:mr>
                                </m:m>
                              </m:e>
                              <m:e>
                                <m:m>
                                  <m:mPr>
                                    <m:mcs>
                                      <m:mc>
                                        <m:mcPr>
                                          <m:count m:val="3"/>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
                                          </m:e>
                                        </m:mr>
                                      </m:m>
                                    </m:e>
                                    <m:e>
                                      <m:m>
                                        <m:mPr>
                                          <m:mcs>
                                            <m:mc>
                                              <m:mcPr>
                                                <m:count m:val="1"/>
                                                <m:mcJc m:val="center"/>
                                              </m:mcPr>
                                            </m:mc>
                                          </m:mcs>
                                          <m:ctrlPr>
                                            <a:rPr lang="tr-TR" i="1" smtClean="0">
                                              <a:latin typeface="Cambria Math" panose="02040503050406030204" pitchFamily="18" charset="0"/>
                                            </a:rPr>
                                          </m:ctrlPr>
                                        </m:mPr>
                                        <m:mr>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1</m:t>
                                                  </m:r>
                                                </m:e>
                                              </m:mr>
                                            </m:m>
                                          </m:e>
                                        </m:mr>
                                        <m:mr>
                                          <m:e>
                                            <m:m>
                                              <m:mPr>
                                                <m:mcs>
                                                  <m:mc>
                                                    <m:mcPr>
                                                      <m:count m:val="2"/>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0</m:t>
                                                        </m:r>
                                                      </m:e>
                                                    </m:mr>
                                                  </m:m>
                                                </m:e>
                                              </m:mr>
                                            </m:m>
                                          </m:e>
                                        </m:mr>
                                      </m:m>
                                    </m:e>
                                  </m:mr>
                                </m:m>
                              </m:e>
                            </m:mr>
                          </m:m>
                        </m:e>
                      </m:d>
                    </m:oMath>
                  </m:oMathPara>
                </a14:m>
                <a:endParaRPr lang="tr-TR" dirty="0"/>
              </a:p>
            </p:txBody>
          </p:sp>
        </mc:Choice>
        <mc:Fallback xmlns="">
          <p:sp>
            <p:nvSpPr>
              <p:cNvPr id="9" name="Metin kutusu 8"/>
              <p:cNvSpPr txBox="1">
                <a:spLocks noRot="1" noChangeAspect="1" noMove="1" noResize="1" noEditPoints="1" noAdjustHandles="1" noChangeArrowheads="1" noChangeShapeType="1" noTextEdit="1"/>
              </p:cNvSpPr>
              <p:nvPr/>
            </p:nvSpPr>
            <p:spPr>
              <a:xfrm>
                <a:off x="5436096" y="4875719"/>
                <a:ext cx="2136482" cy="1211294"/>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Metin kutusu 10"/>
              <p:cNvSpPr txBox="1"/>
              <p:nvPr/>
            </p:nvSpPr>
            <p:spPr>
              <a:xfrm>
                <a:off x="5573193" y="4529117"/>
                <a:ext cx="137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1</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  </m:t>
                          </m:r>
                          <m:r>
                            <a:rPr lang="tr-TR" b="0" i="1" smtClean="0">
                              <a:latin typeface="Cambria Math" panose="02040503050406030204" pitchFamily="18" charset="0"/>
                            </a:rPr>
                            <m:t>𝑒</m:t>
                          </m:r>
                        </m:e>
                        <m:sub>
                          <m:r>
                            <a:rPr lang="tr-TR" b="0" i="1" smtClean="0">
                              <a:latin typeface="Cambria Math" panose="02040503050406030204" pitchFamily="18" charset="0"/>
                            </a:rPr>
                            <m:t>2    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3</m:t>
                          </m:r>
                        </m:sub>
                      </m:sSub>
                      <m:r>
                        <a:rPr lang="tr-TR" b="0" i="1" smtClean="0">
                          <a:latin typeface="Cambria Math" panose="02040503050406030204" pitchFamily="18" charset="0"/>
                        </a:rPr>
                        <m:t>   </m:t>
                      </m:r>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4   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5    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𝑒</m:t>
                          </m:r>
                        </m:e>
                        <m:sub>
                          <m:r>
                            <a:rPr lang="tr-TR" b="0" i="1" smtClean="0">
                              <a:latin typeface="Cambria Math" panose="02040503050406030204" pitchFamily="18" charset="0"/>
                            </a:rPr>
                            <m:t>6</m:t>
                          </m:r>
                        </m:sub>
                      </m:sSub>
                    </m:oMath>
                  </m:oMathPara>
                </a14:m>
                <a:endParaRPr lang="tr-TR" dirty="0"/>
              </a:p>
            </p:txBody>
          </p:sp>
        </mc:Choice>
        <mc:Fallback xmlns="">
          <p:sp>
            <p:nvSpPr>
              <p:cNvPr id="11" name="Metin kutusu 10"/>
              <p:cNvSpPr txBox="1">
                <a:spLocks noRot="1" noChangeAspect="1" noMove="1" noResize="1" noEditPoints="1" noAdjustHandles="1" noChangeArrowheads="1" noChangeShapeType="1" noTextEdit="1"/>
              </p:cNvSpPr>
              <p:nvPr/>
            </p:nvSpPr>
            <p:spPr>
              <a:xfrm>
                <a:off x="5573193" y="4529117"/>
                <a:ext cx="1375071" cy="276999"/>
              </a:xfrm>
              <a:prstGeom prst="rect">
                <a:avLst/>
              </a:prstGeom>
              <a:blipFill>
                <a:blip r:embed="rId5"/>
                <a:stretch>
                  <a:fillRect l="-4425" r="-43805" b="-1333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Metin kutusu 11"/>
              <p:cNvSpPr txBox="1"/>
              <p:nvPr/>
            </p:nvSpPr>
            <p:spPr>
              <a:xfrm>
                <a:off x="5058501" y="4840708"/>
                <a:ext cx="432577" cy="12618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1</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2</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3</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4</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5</m:t>
                          </m:r>
                        </m:sub>
                      </m:sSub>
                    </m:oMath>
                  </m:oMathPara>
                </a14:m>
                <a:endParaRPr lang="tr-TR" sz="1600" dirty="0"/>
              </a:p>
            </p:txBody>
          </p:sp>
        </mc:Choice>
        <mc:Fallback xmlns="">
          <p:sp>
            <p:nvSpPr>
              <p:cNvPr id="12" name="Metin kutusu 11"/>
              <p:cNvSpPr txBox="1">
                <a:spLocks noRot="1" noChangeAspect="1" noMove="1" noResize="1" noEditPoints="1" noAdjustHandles="1" noChangeArrowheads="1" noChangeShapeType="1" noTextEdit="1"/>
              </p:cNvSpPr>
              <p:nvPr/>
            </p:nvSpPr>
            <p:spPr>
              <a:xfrm>
                <a:off x="5058501" y="4840708"/>
                <a:ext cx="432577" cy="1261884"/>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440151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normAutofit fontScale="90000"/>
          </a:bodyPr>
          <a:lstStyle/>
          <a:p>
            <a:pPr algn="ctr"/>
            <a:r>
              <a:rPr lang="tr-TR" b="1" dirty="0" smtClean="0">
                <a:solidFill>
                  <a:schemeClr val="bg1"/>
                </a:solidFill>
              </a:rPr>
              <a:t/>
            </a:r>
            <a:br>
              <a:rPr lang="tr-TR" b="1" dirty="0" smtClean="0">
                <a:solidFill>
                  <a:schemeClr val="bg1"/>
                </a:solidFill>
              </a:rPr>
            </a:br>
            <a:r>
              <a:rPr lang="tr-TR" b="1" dirty="0" smtClean="0">
                <a:solidFill>
                  <a:schemeClr val="bg1"/>
                </a:solidFill>
              </a:rPr>
              <a:t>Çizgelerin </a:t>
            </a:r>
            <a:r>
              <a:rPr lang="tr-TR" b="1" dirty="0" err="1">
                <a:solidFill>
                  <a:schemeClr val="bg1"/>
                </a:solidFill>
              </a:rPr>
              <a:t>Eşyapılılığı</a:t>
            </a:r>
            <a:r>
              <a:rPr lang="tr-TR" dirty="0"/>
              <a:t/>
            </a:r>
            <a:br>
              <a:rPr lang="tr-TR" dirty="0"/>
            </a:br>
            <a:endParaRPr lang="tr-TR" dirty="0"/>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39</a:t>
            </a:fld>
            <a:endParaRPr lang="tr-TR"/>
          </a:p>
        </p:txBody>
      </p:sp>
      <p:sp>
        <p:nvSpPr>
          <p:cNvPr id="5" name="İçerik Yer Tutucusu 4"/>
          <p:cNvSpPr>
            <a:spLocks noGrp="1"/>
          </p:cNvSpPr>
          <p:nvPr>
            <p:ph sz="quarter" idx="1"/>
          </p:nvPr>
        </p:nvSpPr>
        <p:spPr/>
        <p:txBody>
          <a:bodyPr/>
          <a:lstStyle/>
          <a:p>
            <a:pPr algn="just"/>
            <a:r>
              <a:rPr lang="tr-TR" dirty="0"/>
              <a:t>Aynı şekilde iki çizge çizmenin mümkün olup olmadığını sık sık bulmak zorunda kalırız. Yani, çizgelerin köşelerinin benzerliklerini görmezden geldiğimizde, aynı yapıdalar mıdır? Örneğin, kimyada, çizgeler kimyasal bileşikler için </a:t>
            </a:r>
            <a:r>
              <a:rPr lang="tr-TR" dirty="0" smtClean="0"/>
              <a:t>kullanılır. Farklı </a:t>
            </a:r>
            <a:r>
              <a:rPr lang="tr-TR" dirty="0"/>
              <a:t>bileşikler aynı molekül formülüne, fakat farklı yapıya sahip olabilirler. Bu bileşikler aynı şekilde çizilemeyen çizgeler ile ifade edilebilir. Daha önceden bilinen bileşiklere karşılık gelen çizgeler, daha önce araştırılmış olup olmadığını belirlemek için kullanılabilir.</a:t>
            </a:r>
          </a:p>
        </p:txBody>
      </p:sp>
    </p:spTree>
    <p:extLst>
      <p:ext uri="{BB962C8B-B14F-4D97-AF65-F5344CB8AC3E}">
        <p14:creationId xmlns:p14="http://schemas.microsoft.com/office/powerpoint/2010/main" val="3724037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graphicFrame>
        <p:nvGraphicFramePr>
          <p:cNvPr id="7" name="6 İçerik Yer Tutucusu"/>
          <p:cNvGraphicFramePr>
            <a:graphicFrameLocks noGrp="1"/>
          </p:cNvGraphicFramePr>
          <p:nvPr>
            <p:ph sz="quarter" idx="1"/>
            <p:extLst>
              <p:ext uri="{D42A27DB-BD31-4B8C-83A1-F6EECF244321}">
                <p14:modId xmlns:p14="http://schemas.microsoft.com/office/powerpoint/2010/main" val="3868405593"/>
              </p:ext>
            </p:extLst>
          </p:nvPr>
        </p:nvGraphicFramePr>
        <p:xfrm>
          <a:off x="990600" y="980728"/>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40</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531065420"/>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00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normAutofit fontScale="90000"/>
          </a:bodyPr>
          <a:lstStyle/>
          <a:p>
            <a:pPr algn="ctr"/>
            <a:r>
              <a:rPr lang="tr-TR" b="1" dirty="0">
                <a:solidFill>
                  <a:schemeClr val="bg1"/>
                </a:solidFill>
              </a:rPr>
              <a:t>İki Basit Çizgenin </a:t>
            </a:r>
            <a:r>
              <a:rPr lang="tr-TR" b="1" dirty="0" err="1">
                <a:solidFill>
                  <a:schemeClr val="bg1"/>
                </a:solidFill>
              </a:rPr>
              <a:t>Eşyapılı</a:t>
            </a:r>
            <a:r>
              <a:rPr lang="tr-TR" b="1" dirty="0">
                <a:solidFill>
                  <a:schemeClr val="bg1"/>
                </a:solidFill>
              </a:rPr>
              <a:t> Olup Olmadığını Belirlemek</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41</a:t>
            </a:fld>
            <a:endParaRPr lang="tr-TR"/>
          </a:p>
        </p:txBody>
      </p:sp>
      <p:sp>
        <p:nvSpPr>
          <p:cNvPr id="5" name="İçerik Yer Tutucusu 4"/>
          <p:cNvSpPr>
            <a:spLocks noGrp="1"/>
          </p:cNvSpPr>
          <p:nvPr>
            <p:ph sz="quarter" idx="1"/>
          </p:nvPr>
        </p:nvSpPr>
        <p:spPr/>
        <p:txBody>
          <a:bodyPr>
            <a:normAutofit fontScale="85000" lnSpcReduction="20000"/>
          </a:bodyPr>
          <a:lstStyle/>
          <a:p>
            <a:pPr algn="just"/>
            <a:r>
              <a:rPr lang="tr-TR" dirty="0"/>
              <a:t>İki basit çizgenin </a:t>
            </a:r>
            <a:r>
              <a:rPr lang="tr-TR" dirty="0" err="1"/>
              <a:t>eşyapılı</a:t>
            </a:r>
            <a:r>
              <a:rPr lang="tr-TR" dirty="0"/>
              <a:t> olup olmadığım belirlemek zordur. n köşesi bulu</a:t>
            </a:r>
            <a:r>
              <a:rPr lang="tr-TR" dirty="0" smtClean="0"/>
              <a:t>nan </a:t>
            </a:r>
            <a:r>
              <a:rPr lang="tr-TR" dirty="0"/>
              <a:t>iki basit çiz­genin köşe kümeleri arasında </a:t>
            </a:r>
            <a:r>
              <a:rPr lang="tr-TR" i="1" dirty="0"/>
              <a:t>n!</a:t>
            </a:r>
            <a:r>
              <a:rPr lang="tr-TR" dirty="0"/>
              <a:t> sayıda birebir ilişki vardır, </a:t>
            </a:r>
            <a:r>
              <a:rPr lang="tr-TR" i="1" dirty="0"/>
              <a:t>n</a:t>
            </a:r>
            <a:r>
              <a:rPr lang="tr-TR" dirty="0"/>
              <a:t> sayısı çok büyük olduğunda bu ilişkilerin hangisinin uygun bir ilişki olup olmadığını test etmek pratik değildir. </a:t>
            </a:r>
          </a:p>
          <a:p>
            <a:pPr algn="just"/>
            <a:r>
              <a:rPr lang="tr-TR" dirty="0"/>
              <a:t>Bazen 2 çizgenin </a:t>
            </a:r>
            <a:r>
              <a:rPr lang="tr-TR" dirty="0" err="1"/>
              <a:t>eşyapılı</a:t>
            </a:r>
            <a:r>
              <a:rPr lang="tr-TR" dirty="0"/>
              <a:t> olmadıklarını göstermek zor değildir. Özel durumda, bir özellik bu iki çizgeden sadece birinde varsa bu çizgeler </a:t>
            </a:r>
            <a:r>
              <a:rPr lang="tr-TR" dirty="0" err="1"/>
              <a:t>eşyapılı</a:t>
            </a:r>
            <a:r>
              <a:rPr lang="tr-TR" dirty="0"/>
              <a:t> olmazlar. Çizgelerin </a:t>
            </a:r>
            <a:r>
              <a:rPr lang="tr-TR" dirty="0" err="1"/>
              <a:t>eşyapılılığında</a:t>
            </a:r>
            <a:r>
              <a:rPr lang="tr-TR" dirty="0"/>
              <a:t> korunan özelliklere </a:t>
            </a:r>
            <a:r>
              <a:rPr lang="tr-TR" b="1" dirty="0"/>
              <a:t>çizge değişmezi </a:t>
            </a:r>
            <a:r>
              <a:rPr lang="tr-TR" dirty="0"/>
              <a:t>denir. Örneğin, </a:t>
            </a:r>
            <a:r>
              <a:rPr lang="tr-TR" dirty="0" err="1"/>
              <a:t>eşyapılı</a:t>
            </a:r>
            <a:r>
              <a:rPr lang="tr-TR" dirty="0"/>
              <a:t> olan iki basit çizgenin köşe sayıla­rı eşit olmalıdır, çünkü çizgelerin köşe kümeleri arasında birebir ilişki vardır.</a:t>
            </a:r>
          </a:p>
          <a:p>
            <a:pPr algn="just"/>
            <a:r>
              <a:rPr lang="tr-TR" dirty="0"/>
              <a:t>2 basit </a:t>
            </a:r>
            <a:r>
              <a:rPr lang="tr-TR" dirty="0" err="1"/>
              <a:t>eşyapılı</a:t>
            </a:r>
            <a:r>
              <a:rPr lang="tr-TR" dirty="0"/>
              <a:t> çizgenin kenar sayıları da eşit olmalıdır, çünkü köşeler arasındaki birebir eşleme kenarlar arasındaki birebir eşlemeyi de sağlamaktadır. Böyle ki </a:t>
            </a:r>
            <a:r>
              <a:rPr lang="tr-TR" i="1" dirty="0"/>
              <a:t>G</a:t>
            </a:r>
            <a:r>
              <a:rPr lang="tr-TR" dirty="0"/>
              <a:t> çizgesinin derecesi </a:t>
            </a:r>
            <a:r>
              <a:rPr lang="tr-TR" i="1" dirty="0"/>
              <a:t>d </a:t>
            </a:r>
            <a:r>
              <a:rPr lang="tr-TR" dirty="0"/>
              <a:t>olan v köşesi H çizgesinin derecesi </a:t>
            </a:r>
            <a:r>
              <a:rPr lang="tr-TR" i="1" dirty="0"/>
              <a:t>d </a:t>
            </a:r>
            <a:r>
              <a:rPr lang="tr-TR" dirty="0"/>
              <a:t>olan f(v) köşesine karşılık gelmektedir, çünkü G’de ki bir </a:t>
            </a:r>
            <a:r>
              <a:rPr lang="tr-TR" i="1" dirty="0"/>
              <a:t>w</a:t>
            </a:r>
            <a:r>
              <a:rPr lang="tr-TR" dirty="0"/>
              <a:t> köşesi </a:t>
            </a:r>
            <a:r>
              <a:rPr lang="tr-TR" i="1" dirty="0"/>
              <a:t>v</a:t>
            </a:r>
            <a:r>
              <a:rPr lang="tr-TR" dirty="0"/>
              <a:t> ile ancak ve ancak f(v) ile f(w) </a:t>
            </a:r>
            <a:r>
              <a:rPr lang="tr-TR" i="1" dirty="0"/>
              <a:t>H</a:t>
            </a:r>
            <a:r>
              <a:rPr lang="tr-TR" dirty="0"/>
              <a:t>' da komşu olduklarında komşudur.</a:t>
            </a:r>
          </a:p>
          <a:p>
            <a:endParaRPr lang="tr-TR" dirty="0"/>
          </a:p>
        </p:txBody>
      </p:sp>
    </p:spTree>
    <p:extLst>
      <p:ext uri="{BB962C8B-B14F-4D97-AF65-F5344CB8AC3E}">
        <p14:creationId xmlns:p14="http://schemas.microsoft.com/office/powerpoint/2010/main" val="1493881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42</a:t>
            </a:fld>
            <a:endParaRPr lang="tr-TR"/>
          </a:p>
        </p:txBody>
      </p:sp>
      <p:sp>
        <p:nvSpPr>
          <p:cNvPr id="5" name="İçerik Yer Tutucusu 4"/>
          <p:cNvSpPr>
            <a:spLocks noGrp="1"/>
          </p:cNvSpPr>
          <p:nvPr>
            <p:ph sz="quarter" idx="1"/>
          </p:nvPr>
        </p:nvSpPr>
        <p:spPr>
          <a:xfrm>
            <a:off x="914400" y="188640"/>
            <a:ext cx="7772400" cy="3888432"/>
          </a:xfrm>
        </p:spPr>
        <p:txBody>
          <a:bodyPr>
            <a:normAutofit lnSpcReduction="10000"/>
          </a:bodyPr>
          <a:lstStyle/>
          <a:p>
            <a:pPr algn="just"/>
            <a:r>
              <a:rPr lang="tr-TR" dirty="0" smtClean="0">
                <a:solidFill>
                  <a:srgbClr val="EB754B"/>
                </a:solidFill>
              </a:rPr>
              <a:t>Örnek: </a:t>
            </a:r>
            <a:r>
              <a:rPr lang="tr-TR" dirty="0"/>
              <a:t>Şekil 12’de gösterilen çizgelerin </a:t>
            </a:r>
            <a:r>
              <a:rPr lang="tr-TR" dirty="0" err="1"/>
              <a:t>eşyapılı</a:t>
            </a:r>
            <a:r>
              <a:rPr lang="tr-TR" dirty="0"/>
              <a:t> olup olmadığını belirleyiniz.</a:t>
            </a:r>
          </a:p>
          <a:p>
            <a:pPr algn="just"/>
            <a:r>
              <a:rPr lang="tr-TR" dirty="0" smtClean="0">
                <a:solidFill>
                  <a:srgbClr val="EB754B"/>
                </a:solidFill>
              </a:rPr>
              <a:t>Çözüm: </a:t>
            </a:r>
            <a:r>
              <a:rPr lang="tr-TR" dirty="0"/>
              <a:t>Hem </a:t>
            </a:r>
            <a:r>
              <a:rPr lang="en-US" i="1" dirty="0"/>
              <a:t>G</a:t>
            </a:r>
            <a:r>
              <a:rPr lang="tr-TR" dirty="0"/>
              <a:t> hem H çizgesinin altı köşe ve yedi kenarı vardır. İki çizge için de ikinci derece için dört köşe ve üçüncü derece için iki köşe vardır. </a:t>
            </a:r>
            <a:r>
              <a:rPr lang="en-US" i="1" dirty="0"/>
              <a:t>G </a:t>
            </a:r>
            <a:r>
              <a:rPr lang="en-US" i="1" dirty="0" err="1"/>
              <a:t>ve</a:t>
            </a:r>
            <a:r>
              <a:rPr lang="en-US" i="1" dirty="0"/>
              <a:t> H</a:t>
            </a:r>
            <a:r>
              <a:rPr lang="tr-TR" dirty="0"/>
              <a:t> çizgelerinin ikinci dereceden tüm köşelerini içeren ve kenarların </a:t>
            </a:r>
            <a:r>
              <a:rPr lang="tr-TR" dirty="0" err="1"/>
              <a:t>eşyapılı</a:t>
            </a:r>
            <a:r>
              <a:rPr lang="tr-TR" dirty="0"/>
              <a:t> bağlandığı alt kümelerini görmek kolaydır (okuyucunun bunu doğrulaması gerekir). </a:t>
            </a:r>
            <a:r>
              <a:rPr lang="en-US" i="1" dirty="0"/>
              <a:t>G</a:t>
            </a:r>
            <a:r>
              <a:rPr lang="tr-TR" dirty="0"/>
              <a:t> ve H çizgelerinin bu değişmezleri ile ilgili benzerlik durumu için, bir f </a:t>
            </a:r>
            <a:r>
              <a:rPr lang="tr-TR" dirty="0" err="1"/>
              <a:t>eşyapılılığı</a:t>
            </a:r>
            <a:r>
              <a:rPr lang="tr-TR" dirty="0"/>
              <a:t> bulmaya çalışmak makuldür.</a:t>
            </a:r>
          </a:p>
          <a:p>
            <a:pPr algn="just"/>
            <a:endParaRPr lang="tr-TR" dirty="0">
              <a:solidFill>
                <a:srgbClr val="EB754B"/>
              </a:solidFill>
            </a:endParaRPr>
          </a:p>
        </p:txBody>
      </p:sp>
      <p:pic>
        <p:nvPicPr>
          <p:cNvPr id="7" name="Resim 6"/>
          <p:cNvPicPr>
            <a:picLocks noChangeAspect="1"/>
          </p:cNvPicPr>
          <p:nvPr/>
        </p:nvPicPr>
        <p:blipFill>
          <a:blip r:embed="rId2"/>
          <a:stretch>
            <a:fillRect/>
          </a:stretch>
        </p:blipFill>
        <p:spPr>
          <a:xfrm>
            <a:off x="1259631" y="4208674"/>
            <a:ext cx="4645415" cy="1963526"/>
          </a:xfrm>
          <a:prstGeom prst="rect">
            <a:avLst/>
          </a:prstGeom>
        </p:spPr>
      </p:pic>
      <p:sp>
        <p:nvSpPr>
          <p:cNvPr id="8" name="Dikdörtgen 7"/>
          <p:cNvSpPr/>
          <p:nvPr/>
        </p:nvSpPr>
        <p:spPr>
          <a:xfrm>
            <a:off x="5905046" y="4755304"/>
            <a:ext cx="2670924" cy="369332"/>
          </a:xfrm>
          <a:prstGeom prst="rect">
            <a:avLst/>
          </a:prstGeom>
        </p:spPr>
        <p:txBody>
          <a:bodyPr wrap="none">
            <a:spAutoFit/>
          </a:bodyPr>
          <a:lstStyle/>
          <a:p>
            <a:r>
              <a:rPr lang="en-US" b="1" dirty="0">
                <a:solidFill>
                  <a:srgbClr val="DE4C18"/>
                </a:solidFill>
              </a:rPr>
              <a:t>ŞEKİL </a:t>
            </a:r>
            <a:r>
              <a:rPr lang="en-US" b="1" dirty="0" smtClean="0">
                <a:solidFill>
                  <a:srgbClr val="DE4C18"/>
                </a:solidFill>
              </a:rPr>
              <a:t>1</a:t>
            </a:r>
            <a:r>
              <a:rPr lang="tr-TR" b="1" dirty="0" smtClean="0">
                <a:solidFill>
                  <a:srgbClr val="DE4C18"/>
                </a:solidFill>
              </a:rPr>
              <a:t>4</a:t>
            </a:r>
            <a:r>
              <a:rPr lang="en-US" b="1" dirty="0" smtClean="0"/>
              <a:t> </a:t>
            </a:r>
            <a:r>
              <a:rPr lang="tr-TR" b="1" dirty="0" smtClean="0"/>
              <a:t>G ve H </a:t>
            </a:r>
            <a:r>
              <a:rPr lang="en-US" b="1" dirty="0" err="1" smtClean="0"/>
              <a:t>Çizg</a:t>
            </a:r>
            <a:r>
              <a:rPr lang="tr-TR" b="1" dirty="0" err="1" smtClean="0"/>
              <a:t>eleri</a:t>
            </a:r>
            <a:endParaRPr lang="tr-TR" b="1" dirty="0"/>
          </a:p>
        </p:txBody>
      </p:sp>
    </p:spTree>
    <p:extLst>
      <p:ext uri="{BB962C8B-B14F-4D97-AF65-F5344CB8AC3E}">
        <p14:creationId xmlns:p14="http://schemas.microsoft.com/office/powerpoint/2010/main" val="1571521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43</a:t>
            </a:fld>
            <a:endParaRPr lang="tr-TR"/>
          </a:p>
        </p:txBody>
      </p:sp>
      <p:sp>
        <p:nvSpPr>
          <p:cNvPr id="5" name="İçerik Yer Tutucusu 4"/>
          <p:cNvSpPr>
            <a:spLocks noGrp="1"/>
          </p:cNvSpPr>
          <p:nvPr>
            <p:ph sz="quarter" idx="1"/>
          </p:nvPr>
        </p:nvSpPr>
        <p:spPr>
          <a:xfrm>
            <a:off x="914400" y="116632"/>
            <a:ext cx="7772400" cy="3240360"/>
          </a:xfrm>
        </p:spPr>
        <p:txBody>
          <a:bodyPr>
            <a:normAutofit fontScale="77500" lnSpcReduction="20000"/>
          </a:bodyPr>
          <a:lstStyle/>
          <a:p>
            <a:pPr algn="just"/>
            <a:r>
              <a:rPr lang="tr-TR" dirty="0"/>
              <a:t>Şimdi bir f fonksiyonu tanımlayacağız ve onun bir </a:t>
            </a:r>
            <a:r>
              <a:rPr lang="tr-TR" dirty="0" err="1"/>
              <a:t>eşyapılılık</a:t>
            </a:r>
            <a:r>
              <a:rPr lang="tr-TR" dirty="0"/>
              <a:t> olup olmadığını belirleyece­ğiz. </a:t>
            </a:r>
            <a:r>
              <a:rPr lang="tr-TR" i="1" dirty="0"/>
              <a:t>u</a:t>
            </a:r>
            <a:r>
              <a:rPr lang="tr-TR" i="1" baseline="-25000" dirty="0"/>
              <a:t>1</a:t>
            </a:r>
            <a:r>
              <a:rPr lang="tr-TR" baseline="-25000" dirty="0"/>
              <a:t> </a:t>
            </a:r>
            <a:r>
              <a:rPr lang="tr-TR" dirty="0"/>
              <a:t>köşesinin derecesi </a:t>
            </a:r>
            <a:r>
              <a:rPr lang="tr-TR" dirty="0" err="1"/>
              <a:t>deg</a:t>
            </a:r>
            <a:r>
              <a:rPr lang="tr-TR" dirty="0"/>
              <a:t>(</a:t>
            </a:r>
            <a:r>
              <a:rPr lang="tr-TR" i="1" dirty="0"/>
              <a:t>u</a:t>
            </a:r>
            <a:r>
              <a:rPr lang="tr-TR" i="1" baseline="-25000" dirty="0"/>
              <a:t>1</a:t>
            </a:r>
            <a:r>
              <a:rPr lang="tr-TR" dirty="0"/>
              <a:t>) = 2 olduğuna ve </a:t>
            </a:r>
            <a:r>
              <a:rPr lang="tr-TR" i="1" dirty="0"/>
              <a:t>u</a:t>
            </a:r>
            <a:r>
              <a:rPr lang="tr-TR" i="1" baseline="-25000" dirty="0"/>
              <a:t>1</a:t>
            </a:r>
            <a:r>
              <a:rPr lang="tr-TR" dirty="0"/>
              <a:t> iki dereceli diğer köşelerle komşu olma­dığına göre, </a:t>
            </a:r>
            <a:r>
              <a:rPr lang="tr-TR" i="1" dirty="0"/>
              <a:t>u</a:t>
            </a:r>
            <a:r>
              <a:rPr lang="tr-TR" i="1" baseline="-25000" dirty="0"/>
              <a:t>1</a:t>
            </a:r>
            <a:r>
              <a:rPr lang="tr-TR" dirty="0"/>
              <a:t>’in görüntüsü v</a:t>
            </a:r>
            <a:r>
              <a:rPr lang="tr-TR" baseline="-25000" dirty="0"/>
              <a:t>4</a:t>
            </a:r>
            <a:r>
              <a:rPr lang="tr-TR" dirty="0"/>
              <a:t> veya v</a:t>
            </a:r>
            <a:r>
              <a:rPr lang="tr-TR" baseline="-25000" dirty="0"/>
              <a:t>6</a:t>
            </a:r>
            <a:r>
              <a:rPr lang="tr-TR" dirty="0"/>
              <a:t> olmalıdır, çünkü sadece bu iki köşenin </a:t>
            </a:r>
            <a:r>
              <a:rPr lang="tr-TR" i="1" dirty="0"/>
              <a:t>H</a:t>
            </a:r>
            <a:r>
              <a:rPr lang="tr-TR" dirty="0"/>
              <a:t> çizgesinde 2 dereceli komşusu yoktur.</a:t>
            </a:r>
            <a:r>
              <a:rPr lang="tr-TR" i="1" dirty="0"/>
              <a:t> f</a:t>
            </a:r>
            <a:r>
              <a:rPr lang="tr-TR" dirty="0"/>
              <a:t>(</a:t>
            </a:r>
            <a:r>
              <a:rPr lang="tr-TR" i="1" dirty="0"/>
              <a:t>u</a:t>
            </a:r>
            <a:r>
              <a:rPr lang="tr-TR" i="1" baseline="-25000" dirty="0"/>
              <a:t>1</a:t>
            </a:r>
            <a:r>
              <a:rPr lang="tr-TR" dirty="0"/>
              <a:t>) = v</a:t>
            </a:r>
            <a:r>
              <a:rPr lang="tr-TR" baseline="-25000" dirty="0"/>
              <a:t>6</a:t>
            </a:r>
            <a:r>
              <a:rPr lang="tr-TR" dirty="0"/>
              <a:t> olsun. [Eğer bu seçimin bizi </a:t>
            </a:r>
            <a:r>
              <a:rPr lang="tr-TR" dirty="0" err="1"/>
              <a:t>eşyapılılığa</a:t>
            </a:r>
            <a:r>
              <a:rPr lang="tr-TR" dirty="0"/>
              <a:t> götürmediğini görürsek </a:t>
            </a:r>
            <a:r>
              <a:rPr lang="tr-TR" i="1" dirty="0"/>
              <a:t> f</a:t>
            </a:r>
            <a:r>
              <a:rPr lang="tr-TR" dirty="0"/>
              <a:t>(</a:t>
            </a:r>
            <a:r>
              <a:rPr lang="tr-TR" i="1" dirty="0"/>
              <a:t>u</a:t>
            </a:r>
            <a:r>
              <a:rPr lang="tr-TR" i="1" baseline="-25000" dirty="0"/>
              <a:t>1</a:t>
            </a:r>
            <a:r>
              <a:rPr lang="tr-TR" dirty="0"/>
              <a:t>)= v</a:t>
            </a:r>
            <a:r>
              <a:rPr lang="tr-TR" baseline="-25000" dirty="0"/>
              <a:t>4</a:t>
            </a:r>
            <a:r>
              <a:rPr lang="tr-TR" dirty="0"/>
              <a:t> seçimini deneyeceğiz.] </a:t>
            </a:r>
            <a:r>
              <a:rPr lang="tr-TR" i="1" dirty="0"/>
              <a:t>u</a:t>
            </a:r>
            <a:r>
              <a:rPr lang="tr-TR" baseline="-25000" dirty="0"/>
              <a:t>2</a:t>
            </a:r>
            <a:r>
              <a:rPr lang="tr-TR" dirty="0"/>
              <a:t> köşesi, </a:t>
            </a:r>
            <a:r>
              <a:rPr lang="tr-TR" i="1" dirty="0"/>
              <a:t>u</a:t>
            </a:r>
            <a:r>
              <a:rPr lang="tr-TR" i="1" baseline="-25000" dirty="0"/>
              <a:t>1</a:t>
            </a:r>
            <a:r>
              <a:rPr lang="tr-TR" dirty="0"/>
              <a:t> köşesinin komşusu olduğuna göre </a:t>
            </a:r>
            <a:r>
              <a:rPr lang="tr-TR" i="1" dirty="0"/>
              <a:t>u</a:t>
            </a:r>
            <a:r>
              <a:rPr lang="tr-TR" baseline="-25000" dirty="0"/>
              <a:t>2</a:t>
            </a:r>
            <a:r>
              <a:rPr lang="tr-TR" dirty="0"/>
              <a:t>’nin görüntüsü v</a:t>
            </a:r>
            <a:r>
              <a:rPr lang="tr-TR" baseline="-25000" dirty="0"/>
              <a:t>3</a:t>
            </a:r>
            <a:r>
              <a:rPr lang="tr-TR" dirty="0"/>
              <a:t> veya v</a:t>
            </a:r>
            <a:r>
              <a:rPr lang="tr-TR" baseline="-25000" dirty="0"/>
              <a:t>5</a:t>
            </a:r>
            <a:r>
              <a:rPr lang="tr-TR" dirty="0"/>
              <a:t> olmalıdır.</a:t>
            </a:r>
            <a:r>
              <a:rPr lang="tr-TR" i="1" dirty="0"/>
              <a:t> f</a:t>
            </a:r>
            <a:r>
              <a:rPr lang="tr-TR" dirty="0"/>
              <a:t>(</a:t>
            </a:r>
            <a:r>
              <a:rPr lang="tr-TR" i="1" dirty="0"/>
              <a:t>u</a:t>
            </a:r>
            <a:r>
              <a:rPr lang="tr-TR" i="1" baseline="-25000" dirty="0"/>
              <a:t>2</a:t>
            </a:r>
            <a:r>
              <a:rPr lang="tr-TR" dirty="0"/>
              <a:t>) </a:t>
            </a:r>
            <a:r>
              <a:rPr lang="tr-TR" cap="small" baseline="30000" dirty="0"/>
              <a:t>= </a:t>
            </a:r>
            <a:r>
              <a:rPr lang="tr-TR" cap="small" dirty="0"/>
              <a:t>v</a:t>
            </a:r>
            <a:r>
              <a:rPr lang="tr-TR" cap="small" baseline="-25000" dirty="0"/>
              <a:t>3</a:t>
            </a:r>
            <a:r>
              <a:rPr lang="tr-TR" baseline="30000" dirty="0"/>
              <a:t>  </a:t>
            </a:r>
            <a:r>
              <a:rPr lang="tr-TR" dirty="0"/>
              <a:t>alalım. Bu yolla köşelerin komşularını kulla­narak</a:t>
            </a:r>
            <a:r>
              <a:rPr lang="tr-TR" i="1" dirty="0"/>
              <a:t> f</a:t>
            </a:r>
            <a:r>
              <a:rPr lang="tr-TR" dirty="0"/>
              <a:t>(</a:t>
            </a:r>
            <a:r>
              <a:rPr lang="tr-TR" i="1" dirty="0"/>
              <a:t>u</a:t>
            </a:r>
            <a:r>
              <a:rPr lang="tr-TR" i="1" baseline="-25000" dirty="0"/>
              <a:t>3</a:t>
            </a:r>
            <a:r>
              <a:rPr lang="tr-TR" dirty="0"/>
              <a:t>)  = v</a:t>
            </a:r>
            <a:r>
              <a:rPr lang="tr-TR" baseline="-25000" dirty="0"/>
              <a:t>4</a:t>
            </a:r>
            <a:r>
              <a:rPr lang="tr-TR" dirty="0"/>
              <a:t>,</a:t>
            </a:r>
            <a:r>
              <a:rPr lang="tr-TR" i="1" dirty="0"/>
              <a:t> f</a:t>
            </a:r>
            <a:r>
              <a:rPr lang="tr-TR" dirty="0"/>
              <a:t>(</a:t>
            </a:r>
            <a:r>
              <a:rPr lang="tr-TR" i="1" dirty="0"/>
              <a:t>u</a:t>
            </a:r>
            <a:r>
              <a:rPr lang="tr-TR" i="1" baseline="-25000" dirty="0"/>
              <a:t>4</a:t>
            </a:r>
            <a:r>
              <a:rPr lang="tr-TR" dirty="0"/>
              <a:t>) = v</a:t>
            </a:r>
            <a:r>
              <a:rPr lang="tr-TR" baseline="-25000" dirty="0"/>
              <a:t>5</a:t>
            </a:r>
            <a:r>
              <a:rPr lang="tr-TR" dirty="0"/>
              <a:t>,</a:t>
            </a:r>
            <a:r>
              <a:rPr lang="tr-TR" i="1" dirty="0"/>
              <a:t> f</a:t>
            </a:r>
            <a:r>
              <a:rPr lang="tr-TR" dirty="0"/>
              <a:t>(</a:t>
            </a:r>
            <a:r>
              <a:rPr lang="tr-TR" i="1" dirty="0"/>
              <a:t>u</a:t>
            </a:r>
            <a:r>
              <a:rPr lang="tr-TR" i="1" baseline="-25000" dirty="0"/>
              <a:t>5</a:t>
            </a:r>
            <a:r>
              <a:rPr lang="tr-TR" dirty="0"/>
              <a:t>) = v</a:t>
            </a:r>
            <a:r>
              <a:rPr lang="tr-TR" baseline="-25000" dirty="0"/>
              <a:t>1</a:t>
            </a:r>
            <a:r>
              <a:rPr lang="tr-TR" dirty="0"/>
              <a:t> ve</a:t>
            </a:r>
            <a:r>
              <a:rPr lang="tr-TR" i="1" dirty="0"/>
              <a:t> f</a:t>
            </a:r>
            <a:r>
              <a:rPr lang="tr-TR" dirty="0"/>
              <a:t>(</a:t>
            </a:r>
            <a:r>
              <a:rPr lang="tr-TR" i="1" dirty="0"/>
              <a:t>u</a:t>
            </a:r>
            <a:r>
              <a:rPr lang="tr-TR" i="1" baseline="-25000" dirty="0"/>
              <a:t>6</a:t>
            </a:r>
            <a:r>
              <a:rPr lang="tr-TR" dirty="0"/>
              <a:t>) = v</a:t>
            </a:r>
            <a:r>
              <a:rPr lang="tr-TR" baseline="-25000" dirty="0"/>
              <a:t>2</a:t>
            </a:r>
            <a:r>
              <a:rPr lang="tr-TR" dirty="0"/>
              <a:t> olarak alırız. Şimdi elimizde G’nin köşeler kümesinden </a:t>
            </a:r>
            <a:r>
              <a:rPr lang="tr-TR" i="1" dirty="0" err="1"/>
              <a:t>H’</a:t>
            </a:r>
            <a:r>
              <a:rPr lang="tr-TR" dirty="0" err="1"/>
              <a:t>ın</a:t>
            </a:r>
            <a:r>
              <a:rPr lang="tr-TR" i="1" dirty="0"/>
              <a:t> </a:t>
            </a:r>
            <a:r>
              <a:rPr lang="tr-TR" dirty="0"/>
              <a:t>köşeler kümesine birebir eşlememiz vardır. Bu eşleme</a:t>
            </a:r>
            <a:r>
              <a:rPr lang="tr-TR" i="1" dirty="0"/>
              <a:t> f</a:t>
            </a:r>
            <a:r>
              <a:rPr lang="tr-TR" dirty="0"/>
              <a:t>(</a:t>
            </a:r>
            <a:r>
              <a:rPr lang="tr-TR" i="1" dirty="0"/>
              <a:t>u</a:t>
            </a:r>
            <a:r>
              <a:rPr lang="tr-TR" i="1" baseline="-25000" dirty="0"/>
              <a:t>1</a:t>
            </a:r>
            <a:r>
              <a:rPr lang="tr-TR" dirty="0"/>
              <a:t>) = v</a:t>
            </a:r>
            <a:r>
              <a:rPr lang="tr-TR" baseline="-25000" dirty="0"/>
              <a:t>6</a:t>
            </a:r>
            <a:r>
              <a:rPr lang="tr-TR" dirty="0"/>
              <a:t>,</a:t>
            </a:r>
            <a:r>
              <a:rPr lang="tr-TR" i="1" dirty="0"/>
              <a:t> f</a:t>
            </a:r>
            <a:r>
              <a:rPr lang="tr-TR" dirty="0"/>
              <a:t>(</a:t>
            </a:r>
            <a:r>
              <a:rPr lang="tr-TR" i="1" dirty="0"/>
              <a:t>u</a:t>
            </a:r>
            <a:r>
              <a:rPr lang="tr-TR" i="1" baseline="-25000" dirty="0"/>
              <a:t>2</a:t>
            </a:r>
            <a:r>
              <a:rPr lang="tr-TR" dirty="0"/>
              <a:t>) = v</a:t>
            </a:r>
            <a:r>
              <a:rPr lang="tr-TR" baseline="-25000" dirty="0"/>
              <a:t>3</a:t>
            </a:r>
            <a:r>
              <a:rPr lang="tr-TR" dirty="0"/>
              <a:t>, </a:t>
            </a:r>
            <a:r>
              <a:rPr lang="tr-TR" i="1" dirty="0"/>
              <a:t>f</a:t>
            </a:r>
            <a:r>
              <a:rPr lang="tr-TR" dirty="0"/>
              <a:t>(</a:t>
            </a:r>
            <a:r>
              <a:rPr lang="tr-TR" i="1" dirty="0"/>
              <a:t>u</a:t>
            </a:r>
            <a:r>
              <a:rPr lang="tr-TR" i="1" baseline="-25000" dirty="0"/>
              <a:t>3</a:t>
            </a:r>
            <a:r>
              <a:rPr lang="tr-TR" dirty="0"/>
              <a:t>) = v</a:t>
            </a:r>
            <a:r>
              <a:rPr lang="tr-TR" baseline="-25000" dirty="0"/>
              <a:t>4</a:t>
            </a:r>
            <a:r>
              <a:rPr lang="tr-TR" dirty="0"/>
              <a:t>,</a:t>
            </a:r>
            <a:r>
              <a:rPr lang="tr-TR" i="1" dirty="0"/>
              <a:t> f</a:t>
            </a:r>
            <a:r>
              <a:rPr lang="tr-TR" dirty="0"/>
              <a:t>(</a:t>
            </a:r>
            <a:r>
              <a:rPr lang="tr-TR" i="1" dirty="0"/>
              <a:t>u</a:t>
            </a:r>
            <a:r>
              <a:rPr lang="tr-TR" i="1" baseline="-25000" dirty="0"/>
              <a:t>4</a:t>
            </a:r>
            <a:r>
              <a:rPr lang="tr-TR" dirty="0"/>
              <a:t>) = v</a:t>
            </a:r>
            <a:r>
              <a:rPr lang="tr-TR" baseline="-25000" dirty="0"/>
              <a:t>5</a:t>
            </a:r>
            <a:r>
              <a:rPr lang="tr-TR" dirty="0"/>
              <a:t>,</a:t>
            </a:r>
            <a:r>
              <a:rPr lang="tr-TR" i="1" dirty="0"/>
              <a:t> f</a:t>
            </a:r>
            <a:r>
              <a:rPr lang="tr-TR" dirty="0"/>
              <a:t>(</a:t>
            </a:r>
            <a:r>
              <a:rPr lang="tr-TR" i="1" dirty="0"/>
              <a:t>u</a:t>
            </a:r>
            <a:r>
              <a:rPr lang="tr-TR" i="1" baseline="-25000" dirty="0"/>
              <a:t>5</a:t>
            </a:r>
            <a:r>
              <a:rPr lang="tr-TR" dirty="0"/>
              <a:t>) = v</a:t>
            </a:r>
            <a:r>
              <a:rPr lang="tr-TR" baseline="-25000" dirty="0"/>
              <a:t>1</a:t>
            </a:r>
            <a:r>
              <a:rPr lang="tr-TR" dirty="0"/>
              <a:t> ve </a:t>
            </a:r>
            <a:r>
              <a:rPr lang="tr-TR" i="1" dirty="0"/>
              <a:t> f</a:t>
            </a:r>
            <a:r>
              <a:rPr lang="tr-TR" dirty="0"/>
              <a:t>(</a:t>
            </a:r>
            <a:r>
              <a:rPr lang="tr-TR" i="1" dirty="0"/>
              <a:t>u</a:t>
            </a:r>
            <a:r>
              <a:rPr lang="tr-TR" i="1" baseline="-25000" dirty="0"/>
              <a:t>6</a:t>
            </a:r>
            <a:r>
              <a:rPr lang="tr-TR" dirty="0"/>
              <a:t>) = v</a:t>
            </a:r>
            <a:r>
              <a:rPr lang="tr-TR" baseline="-25000" dirty="0"/>
              <a:t>2</a:t>
            </a:r>
            <a:r>
              <a:rPr lang="tr-TR" dirty="0"/>
              <a:t>’dir.f’in kenarları da sağladığını görmek için, </a:t>
            </a:r>
            <a:r>
              <a:rPr lang="tr-TR" i="1" dirty="0"/>
              <a:t>G</a:t>
            </a:r>
            <a:r>
              <a:rPr lang="tr-TR" dirty="0"/>
              <a:t> ’</a:t>
            </a:r>
            <a:r>
              <a:rPr lang="tr-TR" dirty="0" err="1"/>
              <a:t>nin</a:t>
            </a:r>
            <a:r>
              <a:rPr lang="tr-TR" dirty="0"/>
              <a:t> komşuluk matrisini kullanalım.</a:t>
            </a:r>
          </a:p>
          <a:p>
            <a:pPr algn="just"/>
            <a:endParaRPr lang="tr-TR" dirty="0"/>
          </a:p>
        </p:txBody>
      </p:sp>
      <mc:AlternateContent xmlns:mc="http://schemas.openxmlformats.org/markup-compatibility/2006" xmlns:a14="http://schemas.microsoft.com/office/drawing/2010/main">
        <mc:Choice Requires="a14">
          <p:sp>
            <p:nvSpPr>
              <p:cNvPr id="6" name="Metin kutusu 5"/>
              <p:cNvSpPr txBox="1"/>
              <p:nvPr/>
            </p:nvSpPr>
            <p:spPr>
              <a:xfrm>
                <a:off x="2202655" y="3565094"/>
                <a:ext cx="2136482" cy="1481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tr-TR" i="1" smtClean="0">
                              <a:latin typeface="Cambria Math" panose="02040503050406030204" pitchFamily="18" charset="0"/>
                            </a:rPr>
                          </m:ctrlPr>
                        </m:dPr>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mr>
                                      </m:m>
                                    </m:e>
                                  </m:mr>
                                </m:m>
                              </m:e>
                            </m:mr>
                            <m:mr>
                              <m:e>
                                <m:r>
                                  <a:rPr lang="tr-TR" b="0" i="1" smtClean="0">
                                    <a:latin typeface="Cambria Math" panose="02040503050406030204" pitchFamily="18" charset="0"/>
                                  </a:rPr>
                                  <m:t>1</m:t>
                                </m:r>
                              </m:e>
                              <m:e>
                                <m:r>
                                  <a:rPr lang="tr-TR" b="0" i="1" smtClean="0">
                                    <a:latin typeface="Cambria Math" panose="02040503050406030204" pitchFamily="18" charset="0"/>
                                  </a:rPr>
                                  <m:t>0</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0</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mr>
                                      </m:m>
                                    </m:e>
                                  </m:mr>
                                </m:m>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0</m:t>
                                            </m:r>
                                          </m:e>
                                        </m:mr>
                                        <m:mr>
                                          <m:e>
                                            <m:r>
                                              <a:rPr lang="tr-TR" b="0" i="1" smtClean="0">
                                                <a:latin typeface="Cambria Math" panose="02040503050406030204" pitchFamily="18" charset="0"/>
                                              </a:rPr>
                                              <m:t>1</m:t>
                                            </m:r>
                                          </m:e>
                                        </m:mr>
                                      </m:m>
                                    </m:e>
                                  </m:mr>
                                </m:m>
                              </m:e>
                              <m:e>
                                <m:m>
                                  <m:mPr>
                                    <m:mcs>
                                      <m:mc>
                                        <m:mcPr>
                                          <m:count m:val="3"/>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mr>
                                            </m:m>
                                          </m:e>
                                        </m:mr>
                                        <m:mr>
                                          <m:e>
                                            <m:m>
                                              <m:mPr>
                                                <m:mcs>
                                                  <m:mc>
                                                    <m:mcPr>
                                                      <m:count m:val="2"/>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1</m:t>
                                                        </m:r>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mr>
                                      </m:m>
                                    </m:e>
                                  </m:mr>
                                </m:m>
                              </m:e>
                            </m:mr>
                          </m:m>
                        </m:e>
                      </m:d>
                    </m:oMath>
                  </m:oMathPara>
                </a14:m>
                <a:endParaRPr lang="tr-TR" dirty="0"/>
              </a:p>
            </p:txBody>
          </p:sp>
        </mc:Choice>
        <mc:Fallback xmlns="">
          <p:sp>
            <p:nvSpPr>
              <p:cNvPr id="6" name="Metin kutusu 5"/>
              <p:cNvSpPr txBox="1">
                <a:spLocks noRot="1" noChangeAspect="1" noMove="1" noResize="1" noEditPoints="1" noAdjustHandles="1" noChangeArrowheads="1" noChangeShapeType="1" noTextEdit="1"/>
              </p:cNvSpPr>
              <p:nvPr/>
            </p:nvSpPr>
            <p:spPr>
              <a:xfrm>
                <a:off x="2202655" y="3565094"/>
                <a:ext cx="2136482" cy="1481944"/>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p:cNvSpPr txBox="1"/>
              <p:nvPr/>
            </p:nvSpPr>
            <p:spPr>
              <a:xfrm>
                <a:off x="2339752" y="3218492"/>
                <a:ext cx="137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𝑢</m:t>
                          </m:r>
                        </m:e>
                        <m:sub>
                          <m:r>
                            <a:rPr lang="tr-TR" b="0" i="1" smtClean="0">
                              <a:latin typeface="Cambria Math" panose="02040503050406030204" pitchFamily="18" charset="0"/>
                            </a:rPr>
                            <m:t>1</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  </m:t>
                          </m:r>
                          <m:r>
                            <a:rPr lang="tr-TR" b="0" i="1" smtClean="0">
                              <a:latin typeface="Cambria Math" panose="02040503050406030204" pitchFamily="18" charset="0"/>
                            </a:rPr>
                            <m:t>𝑢</m:t>
                          </m:r>
                        </m:e>
                        <m:sub>
                          <m:r>
                            <a:rPr lang="tr-TR" b="0" i="1" smtClean="0">
                              <a:latin typeface="Cambria Math" panose="02040503050406030204" pitchFamily="18" charset="0"/>
                            </a:rPr>
                            <m:t>2    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𝑢</m:t>
                          </m:r>
                        </m:e>
                        <m:sub>
                          <m:r>
                            <a:rPr lang="tr-TR" b="0" i="1" smtClean="0">
                              <a:latin typeface="Cambria Math" panose="02040503050406030204" pitchFamily="18" charset="0"/>
                            </a:rPr>
                            <m:t>3</m:t>
                          </m:r>
                        </m:sub>
                      </m:sSub>
                      <m:r>
                        <a:rPr lang="tr-TR" b="0" i="1" smtClean="0">
                          <a:latin typeface="Cambria Math" panose="02040503050406030204" pitchFamily="18" charset="0"/>
                        </a:rPr>
                        <m:t>  </m:t>
                      </m:r>
                      <m:sSub>
                        <m:sSubPr>
                          <m:ctrlPr>
                            <a:rPr lang="tr-TR" i="1" smtClean="0">
                              <a:latin typeface="Cambria Math" panose="02040503050406030204" pitchFamily="18" charset="0"/>
                            </a:rPr>
                          </m:ctrlPr>
                        </m:sSubPr>
                        <m:e>
                          <m:r>
                            <a:rPr lang="tr-TR" b="0" i="1" smtClean="0">
                              <a:latin typeface="Cambria Math" panose="02040503050406030204" pitchFamily="18" charset="0"/>
                            </a:rPr>
                            <m:t>𝑢</m:t>
                          </m:r>
                        </m:e>
                        <m:sub>
                          <m:r>
                            <a:rPr lang="tr-TR" b="0" i="1" smtClean="0">
                              <a:latin typeface="Cambria Math" panose="02040503050406030204" pitchFamily="18" charset="0"/>
                            </a:rPr>
                            <m:t>4  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𝑢</m:t>
                          </m:r>
                        </m:e>
                        <m:sub>
                          <m:r>
                            <a:rPr lang="tr-TR" b="0" i="1" smtClean="0">
                              <a:latin typeface="Cambria Math" panose="02040503050406030204" pitchFamily="18" charset="0"/>
                            </a:rPr>
                            <m:t>5   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𝑢</m:t>
                          </m:r>
                        </m:e>
                        <m:sub>
                          <m:r>
                            <a:rPr lang="tr-TR" b="0" i="1" smtClean="0">
                              <a:latin typeface="Cambria Math" panose="02040503050406030204" pitchFamily="18" charset="0"/>
                            </a:rPr>
                            <m:t>6</m:t>
                          </m:r>
                        </m:sub>
                      </m:sSub>
                    </m:oMath>
                  </m:oMathPara>
                </a14:m>
                <a:endParaRPr lang="tr-TR" dirty="0"/>
              </a:p>
            </p:txBody>
          </p:sp>
        </mc:Choice>
        <mc:Fallback xmlns="">
          <p:sp>
            <p:nvSpPr>
              <p:cNvPr id="7" name="Metin kutusu 6"/>
              <p:cNvSpPr txBox="1">
                <a:spLocks noRot="1" noChangeAspect="1" noMove="1" noResize="1" noEditPoints="1" noAdjustHandles="1" noChangeArrowheads="1" noChangeShapeType="1" noTextEdit="1"/>
              </p:cNvSpPr>
              <p:nvPr/>
            </p:nvSpPr>
            <p:spPr>
              <a:xfrm>
                <a:off x="2339752" y="3218492"/>
                <a:ext cx="1375071" cy="276999"/>
              </a:xfrm>
              <a:prstGeom prst="rect">
                <a:avLst/>
              </a:prstGeom>
              <a:blipFill>
                <a:blip r:embed="rId3"/>
                <a:stretch>
                  <a:fillRect l="-4444" r="-46222" b="-1333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p:cNvSpPr txBox="1"/>
              <p:nvPr/>
            </p:nvSpPr>
            <p:spPr>
              <a:xfrm>
                <a:off x="1825060" y="3530083"/>
                <a:ext cx="432577" cy="15081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1</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2</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3</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4</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5</m:t>
                          </m:r>
                        </m:sub>
                      </m:sSub>
                    </m:oMath>
                  </m:oMathPara>
                </a14:m>
                <a:endParaRPr lang="tr-TR" sz="1600" dirty="0" smtClean="0"/>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𝑢</m:t>
                          </m:r>
                        </m:e>
                        <m:sub>
                          <m:r>
                            <a:rPr lang="tr-TR" sz="1600" b="0" i="1" smtClean="0">
                              <a:latin typeface="Cambria Math" panose="02040503050406030204" pitchFamily="18" charset="0"/>
                            </a:rPr>
                            <m:t>6</m:t>
                          </m:r>
                        </m:sub>
                      </m:sSub>
                    </m:oMath>
                  </m:oMathPara>
                </a14:m>
                <a:endParaRPr lang="tr-TR" sz="1600" dirty="0"/>
              </a:p>
            </p:txBody>
          </p:sp>
        </mc:Choice>
        <mc:Fallback xmlns="">
          <p:sp>
            <p:nvSpPr>
              <p:cNvPr id="8" name="Metin kutusu 7"/>
              <p:cNvSpPr txBox="1">
                <a:spLocks noRot="1" noChangeAspect="1" noMove="1" noResize="1" noEditPoints="1" noAdjustHandles="1" noChangeArrowheads="1" noChangeShapeType="1" noTextEdit="1"/>
              </p:cNvSpPr>
              <p:nvPr/>
            </p:nvSpPr>
            <p:spPr>
              <a:xfrm>
                <a:off x="1825060" y="3530083"/>
                <a:ext cx="432577" cy="1508105"/>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p:cNvSpPr txBox="1"/>
              <p:nvPr/>
            </p:nvSpPr>
            <p:spPr>
              <a:xfrm>
                <a:off x="1263111" y="4084080"/>
                <a:ext cx="6238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000" i="1" smtClean="0">
                              <a:latin typeface="Cambria Math" panose="02040503050406030204" pitchFamily="18" charset="0"/>
                            </a:rPr>
                          </m:ctrlPr>
                        </m:sSubPr>
                        <m:e>
                          <m:r>
                            <a:rPr lang="tr-TR" sz="2000" b="0" i="1" smtClean="0">
                              <a:latin typeface="Cambria Math" panose="02040503050406030204" pitchFamily="18" charset="0"/>
                            </a:rPr>
                            <m:t>𝐴</m:t>
                          </m:r>
                        </m:e>
                        <m:sub>
                          <m:r>
                            <a:rPr lang="tr-TR" sz="2000" b="0" i="1" smtClean="0">
                              <a:latin typeface="Cambria Math" panose="02040503050406030204" pitchFamily="18" charset="0"/>
                            </a:rPr>
                            <m:t>𝐺</m:t>
                          </m:r>
                        </m:sub>
                      </m:sSub>
                      <m:r>
                        <a:rPr lang="tr-TR" sz="2000" b="0" i="1" smtClean="0">
                          <a:latin typeface="Cambria Math" panose="02040503050406030204" pitchFamily="18" charset="0"/>
                        </a:rPr>
                        <m:t>=</m:t>
                      </m:r>
                    </m:oMath>
                  </m:oMathPara>
                </a14:m>
                <a:endParaRPr lang="tr-TR" sz="2000" dirty="0"/>
              </a:p>
            </p:txBody>
          </p:sp>
        </mc:Choice>
        <mc:Fallback xmlns="">
          <p:sp>
            <p:nvSpPr>
              <p:cNvPr id="9" name="Metin kutusu 8"/>
              <p:cNvSpPr txBox="1">
                <a:spLocks noRot="1" noChangeAspect="1" noMove="1" noResize="1" noEditPoints="1" noAdjustHandles="1" noChangeArrowheads="1" noChangeShapeType="1" noTextEdit="1"/>
              </p:cNvSpPr>
              <p:nvPr/>
            </p:nvSpPr>
            <p:spPr>
              <a:xfrm>
                <a:off x="1263111" y="4084080"/>
                <a:ext cx="623889" cy="307777"/>
              </a:xfrm>
              <a:prstGeom prst="rect">
                <a:avLst/>
              </a:prstGeom>
              <a:blipFill>
                <a:blip r:embed="rId5"/>
                <a:stretch>
                  <a:fillRect l="-8738" r="-3883" b="-12000"/>
                </a:stretch>
              </a:blipFill>
            </p:spPr>
            <p:txBody>
              <a:bodyPr/>
              <a:lstStyle/>
              <a:p>
                <a:r>
                  <a:rPr lang="tr-TR">
                    <a:noFill/>
                  </a:rPr>
                  <a:t> </a:t>
                </a:r>
              </a:p>
            </p:txBody>
          </p:sp>
        </mc:Fallback>
      </mc:AlternateContent>
    </p:spTree>
    <p:extLst>
      <p:ext uri="{BB962C8B-B14F-4D97-AF65-F5344CB8AC3E}">
        <p14:creationId xmlns:p14="http://schemas.microsoft.com/office/powerpoint/2010/main" val="689561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44</a:t>
            </a:fld>
            <a:endParaRPr lang="tr-TR"/>
          </a:p>
        </p:txBody>
      </p:sp>
      <p:sp>
        <p:nvSpPr>
          <p:cNvPr id="5" name="İçerik Yer Tutucusu 4"/>
          <p:cNvSpPr>
            <a:spLocks noGrp="1"/>
          </p:cNvSpPr>
          <p:nvPr>
            <p:ph sz="quarter" idx="1"/>
          </p:nvPr>
        </p:nvSpPr>
        <p:spPr>
          <a:xfrm>
            <a:off x="914400" y="188640"/>
            <a:ext cx="7772400" cy="5831160"/>
          </a:xfrm>
        </p:spPr>
        <p:txBody>
          <a:bodyPr/>
          <a:lstStyle/>
          <a:p>
            <a:pPr algn="just"/>
            <a:r>
              <a:rPr lang="tr-TR" sz="2400" i="1" dirty="0" err="1" smtClean="0"/>
              <a:t>H’ın</a:t>
            </a:r>
            <a:r>
              <a:rPr lang="tr-TR" sz="2400" dirty="0" smtClean="0"/>
              <a:t> </a:t>
            </a:r>
            <a:r>
              <a:rPr lang="tr-TR" sz="2400" dirty="0"/>
              <a:t>komşuluk matrisinde satır ve sütunları birebir eşlemenin görüntülerine uygun olarak ya­zalım.</a:t>
            </a:r>
          </a:p>
          <a:p>
            <a:endParaRPr lang="tr-TR" dirty="0" smtClean="0"/>
          </a:p>
          <a:p>
            <a:endParaRPr lang="tr-TR" dirty="0"/>
          </a:p>
          <a:p>
            <a:endParaRPr lang="tr-TR" dirty="0" smtClean="0"/>
          </a:p>
          <a:p>
            <a:endParaRPr lang="tr-TR" dirty="0"/>
          </a:p>
          <a:p>
            <a:endParaRPr lang="tr-TR" dirty="0" smtClean="0"/>
          </a:p>
          <a:p>
            <a:pPr algn="just"/>
            <a:r>
              <a:rPr lang="tr-TR" sz="2400" i="1" cap="small" dirty="0"/>
              <a:t>A</a:t>
            </a:r>
            <a:r>
              <a:rPr lang="tr-TR" sz="2400" i="1" cap="small" baseline="-25000" dirty="0"/>
              <a:t>G</a:t>
            </a:r>
            <a:r>
              <a:rPr lang="tr-TR" sz="2400" i="1" cap="small" dirty="0"/>
              <a:t> = A</a:t>
            </a:r>
            <a:r>
              <a:rPr lang="tr-TR" sz="2400" i="1" cap="small" baseline="-25000" dirty="0"/>
              <a:t>h</a:t>
            </a:r>
            <a:r>
              <a:rPr lang="tr-TR" sz="2400" dirty="0"/>
              <a:t> olduğuna göre </a:t>
            </a:r>
            <a:r>
              <a:rPr lang="tr-TR" sz="2400" i="1" dirty="0"/>
              <a:t>f,</a:t>
            </a:r>
            <a:r>
              <a:rPr lang="tr-TR" sz="2400" dirty="0"/>
              <a:t> kenarları da sağlamaktadır. Yani f bir </a:t>
            </a:r>
            <a:r>
              <a:rPr lang="tr-TR" sz="2400" dirty="0" err="1"/>
              <a:t>eşyapılılıktır</a:t>
            </a:r>
            <a:r>
              <a:rPr lang="tr-TR" sz="2400" dirty="0"/>
              <a:t> ve </a:t>
            </a:r>
            <a:r>
              <a:rPr lang="tr-TR" sz="2400" i="1" dirty="0"/>
              <a:t>G</a:t>
            </a:r>
            <a:r>
              <a:rPr lang="tr-TR" sz="2400" dirty="0"/>
              <a:t> ve </a:t>
            </a:r>
            <a:r>
              <a:rPr lang="tr-TR" sz="2400" i="1" dirty="0"/>
              <a:t>H</a:t>
            </a:r>
            <a:r>
              <a:rPr lang="tr-TR" sz="2400" dirty="0"/>
              <a:t> </a:t>
            </a:r>
            <a:r>
              <a:rPr lang="tr-TR" sz="2400" dirty="0" err="1" smtClean="0"/>
              <a:t>eşyapılıdır</a:t>
            </a:r>
            <a:r>
              <a:rPr lang="tr-TR" sz="2400" dirty="0"/>
              <a:t>. Eğer f </a:t>
            </a:r>
            <a:r>
              <a:rPr lang="tr-TR" sz="2400" dirty="0" err="1"/>
              <a:t>eşyapılılık</a:t>
            </a:r>
            <a:r>
              <a:rPr lang="tr-TR" sz="2400" dirty="0"/>
              <a:t> olmasaydı, biz </a:t>
            </a:r>
            <a:r>
              <a:rPr lang="tr-TR" sz="2400" i="1" dirty="0"/>
              <a:t>G</a:t>
            </a:r>
            <a:r>
              <a:rPr lang="tr-TR" sz="2400" dirty="0"/>
              <a:t> ve </a:t>
            </a:r>
            <a:r>
              <a:rPr lang="tr-TR" sz="2400" i="1" dirty="0"/>
              <a:t>H’m</a:t>
            </a:r>
            <a:r>
              <a:rPr lang="tr-TR" sz="2400" dirty="0"/>
              <a:t> </a:t>
            </a:r>
            <a:r>
              <a:rPr lang="tr-TR" sz="2400" dirty="0" err="1"/>
              <a:t>eşyapılı</a:t>
            </a:r>
            <a:r>
              <a:rPr lang="tr-TR" sz="2400" dirty="0"/>
              <a:t> olmadıklarını söyleyemezdik, çünkü </a:t>
            </a:r>
            <a:r>
              <a:rPr lang="tr-TR" sz="2400" i="1" dirty="0"/>
              <a:t>G</a:t>
            </a:r>
            <a:r>
              <a:rPr lang="tr-TR" sz="2400" dirty="0"/>
              <a:t> ve H’nin köşeleri arasındaki başka bir eşleşme bu çizgeleri </a:t>
            </a:r>
            <a:r>
              <a:rPr lang="tr-TR" sz="2400" dirty="0" err="1"/>
              <a:t>eşyapılı</a:t>
            </a:r>
            <a:r>
              <a:rPr lang="tr-TR" sz="2400" dirty="0"/>
              <a:t> yapabilirdi.</a:t>
            </a:r>
          </a:p>
        </p:txBody>
      </p:sp>
      <mc:AlternateContent xmlns:mc="http://schemas.openxmlformats.org/markup-compatibility/2006" xmlns:a14="http://schemas.microsoft.com/office/drawing/2010/main">
        <mc:Choice Requires="a14">
          <p:sp>
            <p:nvSpPr>
              <p:cNvPr id="6" name="Metin kutusu 5"/>
              <p:cNvSpPr txBox="1"/>
              <p:nvPr/>
            </p:nvSpPr>
            <p:spPr>
              <a:xfrm>
                <a:off x="2202655" y="1615362"/>
                <a:ext cx="2136482" cy="1481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tr-TR" i="1" smtClean="0">
                              <a:latin typeface="Cambria Math" panose="02040503050406030204" pitchFamily="18" charset="0"/>
                            </a:rPr>
                          </m:ctrlPr>
                        </m:dPr>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mr>
                                      </m:m>
                                    </m:e>
                                  </m:mr>
                                </m:m>
                              </m:e>
                            </m:mr>
                            <m:mr>
                              <m:e>
                                <m:r>
                                  <a:rPr lang="tr-TR" b="0" i="1" smtClean="0">
                                    <a:latin typeface="Cambria Math" panose="02040503050406030204" pitchFamily="18" charset="0"/>
                                  </a:rPr>
                                  <m:t>1</m:t>
                                </m:r>
                              </m:e>
                              <m:e>
                                <m:r>
                                  <a:rPr lang="tr-TR" b="0" i="1" smtClean="0">
                                    <a:latin typeface="Cambria Math" panose="02040503050406030204" pitchFamily="18" charset="0"/>
                                  </a:rPr>
                                  <m:t>0</m:t>
                                </m:r>
                              </m:e>
                              <m:e>
                                <m:m>
                                  <m:mPr>
                                    <m:mcs>
                                      <m:mc>
                                        <m:mcPr>
                                          <m:count m:val="3"/>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0</m:t>
                                      </m:r>
                                    </m:e>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1</m:t>
                                            </m:r>
                                          </m:e>
                                        </m:mr>
                                      </m:m>
                                    </m:e>
                                  </m:mr>
                                </m:m>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0</m:t>
                                            </m:r>
                                          </m:e>
                                        </m:mr>
                                        <m:mr>
                                          <m:e>
                                            <m:r>
                                              <a:rPr lang="tr-TR" b="0" i="1" smtClean="0">
                                                <a:latin typeface="Cambria Math" panose="02040503050406030204" pitchFamily="18" charset="0"/>
                                              </a:rPr>
                                              <m:t>1</m:t>
                                            </m:r>
                                          </m:e>
                                        </m:mr>
                                      </m:m>
                                    </m:e>
                                  </m:mr>
                                </m:m>
                              </m:e>
                              <m:e>
                                <m:m>
                                  <m:mPr>
                                    <m:mcs>
                                      <m:mc>
                                        <m:mcPr>
                                          <m:count m:val="3"/>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e>
                                      <m:m>
                                        <m:mPr>
                                          <m:mcs>
                                            <m:mc>
                                              <m:mcPr>
                                                <m:count m:val="1"/>
                                                <m:mcJc m:val="center"/>
                                              </m:mcPr>
                                            </m:mc>
                                          </m:mcs>
                                          <m:ctrlPr>
                                            <a:rPr lang="tr-TR" i="1" smtClean="0">
                                              <a:latin typeface="Cambria Math" panose="02040503050406030204" pitchFamily="18" charset="0"/>
                                            </a:rPr>
                                          </m:ctrlPr>
                                        </m:mPr>
                                        <m:mr>
                                          <m:e>
                                            <m:m>
                                              <m:mPr>
                                                <m:mcs>
                                                  <m:mc>
                                                    <m:mcPr>
                                                      <m:count m:val="2"/>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e>
                                                  <m:r>
                                                    <a:rPr lang="tr-TR" b="0" i="1" smtClean="0">
                                                      <a:latin typeface="Cambria Math" panose="02040503050406030204" pitchFamily="18" charset="0"/>
                                                    </a:rPr>
                                                    <m:t>0</m:t>
                                                  </m:r>
                                                </m:e>
                                              </m:mr>
                                            </m:m>
                                          </m:e>
                                        </m:mr>
                                        <m:mr>
                                          <m:e>
                                            <m:m>
                                              <m:mPr>
                                                <m:mcs>
                                                  <m:mc>
                                                    <m:mcPr>
                                                      <m:count m:val="2"/>
                                                      <m:mcJc m:val="center"/>
                                                    </m:mcPr>
                                                  </m:mc>
                                                </m:mcs>
                                                <m:ctrlPr>
                                                  <a:rPr lang="tr-TR" i="1" smtClean="0">
                                                    <a:latin typeface="Cambria Math" panose="02040503050406030204" pitchFamily="18" charset="0"/>
                                                  </a:rPr>
                                                </m:ctrlPr>
                                              </m:mPr>
                                              <m:mr>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1</m:t>
                                                        </m:r>
                                                      </m:e>
                                                    </m:mr>
                                                    <m:mr>
                                                      <m:e>
                                                        <m:r>
                                                          <a:rPr lang="tr-TR" b="0" i="1" smtClean="0">
                                                            <a:latin typeface="Cambria Math" panose="02040503050406030204" pitchFamily="18" charset="0"/>
                                                          </a:rPr>
                                                          <m:t>0</m:t>
                                                        </m:r>
                                                      </m:e>
                                                    </m:mr>
                                                    <m:mr>
                                                      <m:e>
                                                        <m:r>
                                                          <a:rPr lang="tr-TR" b="0" i="1" smtClean="0">
                                                            <a:latin typeface="Cambria Math" panose="02040503050406030204" pitchFamily="18" charset="0"/>
                                                          </a:rPr>
                                                          <m:t>1</m:t>
                                                        </m:r>
                                                      </m:e>
                                                    </m:mr>
                                                  </m:m>
                                                </m:e>
                                                <m:e>
                                                  <m:m>
                                                    <m:mPr>
                                                      <m:mcs>
                                                        <m:mc>
                                                          <m:mcPr>
                                                            <m:count m:val="1"/>
                                                            <m:mcJc m:val="center"/>
                                                          </m:mcPr>
                                                        </m:mc>
                                                      </m:mcs>
                                                      <m:ctrlPr>
                                                        <a:rPr lang="tr-TR" i="1" smtClean="0">
                                                          <a:latin typeface="Cambria Math" panose="02040503050406030204" pitchFamily="18" charset="0"/>
                                                        </a:rPr>
                                                      </m:ctrlPr>
                                                    </m:mPr>
                                                    <m:mr>
                                                      <m:e>
                                                        <m:r>
                                                          <m:rPr>
                                                            <m:brk m:alnAt="7"/>
                                                          </m:rPr>
                                                          <a:rPr lang="tr-TR" b="0" i="1" smtClean="0">
                                                            <a:latin typeface="Cambria Math" panose="02040503050406030204" pitchFamily="18" charset="0"/>
                                                          </a:rPr>
                                                          <m:t>0</m:t>
                                                        </m:r>
                                                      </m:e>
                                                    </m:mr>
                                                    <m:mr>
                                                      <m:e>
                                                        <m:r>
                                                          <a:rPr lang="tr-TR" b="0" i="1" smtClean="0">
                                                            <a:latin typeface="Cambria Math" panose="02040503050406030204" pitchFamily="18" charset="0"/>
                                                          </a:rPr>
                                                          <m:t>1</m:t>
                                                        </m:r>
                                                      </m:e>
                                                    </m:mr>
                                                    <m:mr>
                                                      <m:e>
                                                        <m:r>
                                                          <a:rPr lang="tr-TR" b="0" i="1" smtClean="0">
                                                            <a:latin typeface="Cambria Math" panose="02040503050406030204" pitchFamily="18" charset="0"/>
                                                          </a:rPr>
                                                          <m:t>0</m:t>
                                                        </m:r>
                                                      </m:e>
                                                    </m:mr>
                                                  </m:m>
                                                </m:e>
                                              </m:mr>
                                            </m:m>
                                          </m:e>
                                        </m:mr>
                                      </m:m>
                                    </m:e>
                                  </m:mr>
                                </m:m>
                              </m:e>
                            </m:mr>
                          </m:m>
                        </m:e>
                      </m:d>
                    </m:oMath>
                  </m:oMathPara>
                </a14:m>
                <a:endParaRPr lang="tr-TR" dirty="0"/>
              </a:p>
            </p:txBody>
          </p:sp>
        </mc:Choice>
        <mc:Fallback xmlns="">
          <p:sp>
            <p:nvSpPr>
              <p:cNvPr id="6" name="Metin kutusu 5"/>
              <p:cNvSpPr txBox="1">
                <a:spLocks noRot="1" noChangeAspect="1" noMove="1" noResize="1" noEditPoints="1" noAdjustHandles="1" noChangeArrowheads="1" noChangeShapeType="1" noTextEdit="1"/>
              </p:cNvSpPr>
              <p:nvPr/>
            </p:nvSpPr>
            <p:spPr>
              <a:xfrm>
                <a:off x="2202655" y="1615362"/>
                <a:ext cx="2136482" cy="1481944"/>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p:cNvSpPr txBox="1"/>
              <p:nvPr/>
            </p:nvSpPr>
            <p:spPr>
              <a:xfrm>
                <a:off x="2339752" y="1268760"/>
                <a:ext cx="137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1</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  </m:t>
                          </m:r>
                          <m:r>
                            <a:rPr lang="tr-TR" b="0" i="1" smtClean="0">
                              <a:latin typeface="Cambria Math" panose="02040503050406030204" pitchFamily="18" charset="0"/>
                            </a:rPr>
                            <m:t>𝑣</m:t>
                          </m:r>
                        </m:e>
                        <m:sub>
                          <m:r>
                            <a:rPr lang="tr-TR" b="0" i="1" smtClean="0">
                              <a:latin typeface="Cambria Math" panose="02040503050406030204" pitchFamily="18" charset="0"/>
                            </a:rPr>
                            <m:t>2    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3</m:t>
                          </m:r>
                        </m:sub>
                      </m:sSub>
                      <m:r>
                        <a:rPr lang="tr-TR" b="0" i="1" smtClean="0">
                          <a:latin typeface="Cambria Math" panose="02040503050406030204" pitchFamily="18" charset="0"/>
                        </a:rPr>
                        <m:t>  </m:t>
                      </m:r>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4   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5   </m:t>
                          </m:r>
                        </m:sub>
                      </m:sSub>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6</m:t>
                          </m:r>
                        </m:sub>
                      </m:sSub>
                    </m:oMath>
                  </m:oMathPara>
                </a14:m>
                <a:endParaRPr lang="tr-TR" dirty="0"/>
              </a:p>
            </p:txBody>
          </p:sp>
        </mc:Choice>
        <mc:Fallback xmlns="">
          <p:sp>
            <p:nvSpPr>
              <p:cNvPr id="7" name="Metin kutusu 6"/>
              <p:cNvSpPr txBox="1">
                <a:spLocks noRot="1" noChangeAspect="1" noMove="1" noResize="1" noEditPoints="1" noAdjustHandles="1" noChangeArrowheads="1" noChangeShapeType="1" noTextEdit="1"/>
              </p:cNvSpPr>
              <p:nvPr/>
            </p:nvSpPr>
            <p:spPr>
              <a:xfrm>
                <a:off x="2339752" y="1268760"/>
                <a:ext cx="1375071" cy="276999"/>
              </a:xfrm>
              <a:prstGeom prst="rect">
                <a:avLst/>
              </a:prstGeom>
              <a:blipFill>
                <a:blip r:embed="rId3"/>
                <a:stretch>
                  <a:fillRect l="-4444" r="-44000" b="-1087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p:cNvSpPr txBox="1"/>
              <p:nvPr/>
            </p:nvSpPr>
            <p:spPr>
              <a:xfrm>
                <a:off x="1825060" y="1580351"/>
                <a:ext cx="432577" cy="15081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1</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2</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3</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4</m:t>
                          </m:r>
                        </m:sub>
                      </m:sSub>
                    </m:oMath>
                  </m:oMathPara>
                </a14:m>
                <a:endParaRPr lang="tr-TR"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5</m:t>
                          </m:r>
                        </m:sub>
                      </m:sSub>
                    </m:oMath>
                  </m:oMathPara>
                </a14:m>
                <a:endParaRPr lang="tr-TR" sz="1600" dirty="0" smtClean="0"/>
              </a:p>
              <a:p>
                <a:pPr/>
                <a14:m>
                  <m:oMathPara xmlns:m="http://schemas.openxmlformats.org/officeDocument/2006/math">
                    <m:oMathParaPr>
                      <m:jc m:val="centerGroup"/>
                    </m:oMathParaPr>
                    <m:oMath xmlns:m="http://schemas.openxmlformats.org/officeDocument/2006/math">
                      <m:sSub>
                        <m:sSubPr>
                          <m:ctrlPr>
                            <a:rPr lang="tr-TR"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6</m:t>
                          </m:r>
                        </m:sub>
                      </m:sSub>
                    </m:oMath>
                  </m:oMathPara>
                </a14:m>
                <a:endParaRPr lang="tr-TR" sz="1600" dirty="0"/>
              </a:p>
            </p:txBody>
          </p:sp>
        </mc:Choice>
        <mc:Fallback xmlns="">
          <p:sp>
            <p:nvSpPr>
              <p:cNvPr id="8" name="Metin kutusu 7"/>
              <p:cNvSpPr txBox="1">
                <a:spLocks noRot="1" noChangeAspect="1" noMove="1" noResize="1" noEditPoints="1" noAdjustHandles="1" noChangeArrowheads="1" noChangeShapeType="1" noTextEdit="1"/>
              </p:cNvSpPr>
              <p:nvPr/>
            </p:nvSpPr>
            <p:spPr>
              <a:xfrm>
                <a:off x="1825060" y="1580351"/>
                <a:ext cx="432577" cy="1508105"/>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p:cNvSpPr txBox="1"/>
              <p:nvPr/>
            </p:nvSpPr>
            <p:spPr>
              <a:xfrm>
                <a:off x="1263111" y="2134348"/>
                <a:ext cx="6653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000" i="1" smtClean="0">
                              <a:latin typeface="Cambria Math" panose="02040503050406030204" pitchFamily="18" charset="0"/>
                            </a:rPr>
                          </m:ctrlPr>
                        </m:sSubPr>
                        <m:e>
                          <m:r>
                            <a:rPr lang="tr-TR" sz="2000" b="0" i="1" smtClean="0">
                              <a:latin typeface="Cambria Math" panose="02040503050406030204" pitchFamily="18" charset="0"/>
                            </a:rPr>
                            <m:t>𝐴</m:t>
                          </m:r>
                        </m:e>
                        <m:sub>
                          <m:r>
                            <a:rPr lang="tr-TR" sz="2000" b="0" i="1" smtClean="0">
                              <a:latin typeface="Cambria Math" panose="02040503050406030204" pitchFamily="18" charset="0"/>
                            </a:rPr>
                            <m:t>𝐻</m:t>
                          </m:r>
                        </m:sub>
                      </m:sSub>
                      <m:r>
                        <a:rPr lang="tr-TR" sz="2000" b="0" i="1" smtClean="0">
                          <a:latin typeface="Cambria Math" panose="02040503050406030204" pitchFamily="18" charset="0"/>
                        </a:rPr>
                        <m:t>=</m:t>
                      </m:r>
                    </m:oMath>
                  </m:oMathPara>
                </a14:m>
                <a:endParaRPr lang="tr-TR" sz="2000" dirty="0"/>
              </a:p>
            </p:txBody>
          </p:sp>
        </mc:Choice>
        <mc:Fallback xmlns="">
          <p:sp>
            <p:nvSpPr>
              <p:cNvPr id="9" name="Metin kutusu 8"/>
              <p:cNvSpPr txBox="1">
                <a:spLocks noRot="1" noChangeAspect="1" noMove="1" noResize="1" noEditPoints="1" noAdjustHandles="1" noChangeArrowheads="1" noChangeShapeType="1" noTextEdit="1"/>
              </p:cNvSpPr>
              <p:nvPr/>
            </p:nvSpPr>
            <p:spPr>
              <a:xfrm>
                <a:off x="1263111" y="2134348"/>
                <a:ext cx="665375" cy="307777"/>
              </a:xfrm>
              <a:prstGeom prst="rect">
                <a:avLst/>
              </a:prstGeom>
              <a:blipFill>
                <a:blip r:embed="rId5"/>
                <a:stretch>
                  <a:fillRect l="-6422" r="-2752" b="-11765"/>
                </a:stretch>
              </a:blipFill>
            </p:spPr>
            <p:txBody>
              <a:bodyPr/>
              <a:lstStyle/>
              <a:p>
                <a:r>
                  <a:rPr lang="tr-TR">
                    <a:noFill/>
                  </a:rPr>
                  <a:t> </a:t>
                </a:r>
              </a:p>
            </p:txBody>
          </p:sp>
        </mc:Fallback>
      </mc:AlternateContent>
    </p:spTree>
    <p:extLst>
      <p:ext uri="{BB962C8B-B14F-4D97-AF65-F5344CB8AC3E}">
        <p14:creationId xmlns:p14="http://schemas.microsoft.com/office/powerpoint/2010/main" val="28663994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lstStyle/>
          <a:p>
            <a:pPr algn="ctr"/>
            <a:r>
              <a:rPr lang="tr-TR" dirty="0" smtClean="0">
                <a:solidFill>
                  <a:schemeClr val="bg1"/>
                </a:solidFill>
              </a:rPr>
              <a:t>Çizge </a:t>
            </a:r>
            <a:r>
              <a:rPr lang="tr-TR" dirty="0" err="1" smtClean="0">
                <a:solidFill>
                  <a:schemeClr val="bg1"/>
                </a:solidFill>
              </a:rPr>
              <a:t>Eşyapılılığı</a:t>
            </a:r>
            <a:r>
              <a:rPr lang="tr-TR" dirty="0" smtClean="0">
                <a:solidFill>
                  <a:schemeClr val="bg1"/>
                </a:solidFill>
              </a:rPr>
              <a:t> için Algoritmalar</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45</a:t>
            </a:fld>
            <a:endParaRPr lang="tr-TR"/>
          </a:p>
        </p:txBody>
      </p:sp>
      <p:sp>
        <p:nvSpPr>
          <p:cNvPr id="5" name="İçerik Yer Tutucusu 4"/>
          <p:cNvSpPr>
            <a:spLocks noGrp="1"/>
          </p:cNvSpPr>
          <p:nvPr>
            <p:ph sz="quarter" idx="1"/>
          </p:nvPr>
        </p:nvSpPr>
        <p:spPr/>
        <p:txBody>
          <a:bodyPr>
            <a:normAutofit fontScale="85000" lnSpcReduction="10000"/>
          </a:bodyPr>
          <a:lstStyle/>
          <a:p>
            <a:pPr algn="just"/>
            <a:r>
              <a:rPr lang="tr-TR" dirty="0"/>
              <a:t>2 çizgenin </a:t>
            </a:r>
            <a:r>
              <a:rPr lang="tr-TR" dirty="0" err="1"/>
              <a:t>eşyapılı</a:t>
            </a:r>
            <a:r>
              <a:rPr lang="tr-TR" dirty="0"/>
              <a:t> olup olmadıklarını belirlemek için olan bilinen en iyi algoritmaların karmaşıklıkları en kötü durumda </a:t>
            </a:r>
            <a:r>
              <a:rPr lang="tr-TR" dirty="0" err="1"/>
              <a:t>üsseldir</a:t>
            </a:r>
            <a:r>
              <a:rPr lang="tr-TR" dirty="0"/>
              <a:t>.(çizgenin köşe sayısına göre). Ancak bu problemi çözmek için ortalama işlem süresi doğrusal olan algoritmalar bilinmektedir ve 2 çizgenin </a:t>
            </a:r>
            <a:r>
              <a:rPr lang="tr-TR" dirty="0" err="1"/>
              <a:t>eşyapılı</a:t>
            </a:r>
            <a:r>
              <a:rPr lang="tr-TR" dirty="0"/>
              <a:t> olduklarını en kötü durumda </a:t>
            </a:r>
            <a:r>
              <a:rPr lang="tr-TR" dirty="0" err="1"/>
              <a:t>polinomsal</a:t>
            </a:r>
            <a:r>
              <a:rPr lang="tr-TR" dirty="0"/>
              <a:t> zamanda belirleyen bir algoritmanın bulunabileceği umudu (aynı zamanda şüphesi) vardır. Pra­tikte, </a:t>
            </a:r>
            <a:r>
              <a:rPr lang="tr-TR" dirty="0" err="1"/>
              <a:t>eşyapılılık</a:t>
            </a:r>
            <a:r>
              <a:rPr lang="tr-TR" dirty="0"/>
              <a:t> testi için var olan en iyi yazılım </a:t>
            </a:r>
            <a:r>
              <a:rPr lang="tr-TR" dirty="0" err="1"/>
              <a:t>NAUTY’dir</a:t>
            </a:r>
            <a:r>
              <a:rPr lang="tr-TR" dirty="0"/>
              <a:t>, bu yazılım 100 köşeli 2 çizgenin </a:t>
            </a:r>
            <a:r>
              <a:rPr lang="tr-TR" dirty="0" err="1"/>
              <a:t>eşyapılı</a:t>
            </a:r>
            <a:r>
              <a:rPr lang="tr-TR" dirty="0"/>
              <a:t> olup olmadıklarını şimdiki modern bilgisayarlarda bir saniyeden daha az sürede belir­leyebiliyor. NAUTY internetten indirilebilir ve denenebilir. Çeşitli kısıtlamaları olan (örneğin köşelerinin en büyük derecesi küçük olan) iki çizgenin </a:t>
            </a:r>
            <a:r>
              <a:rPr lang="tr-TR" dirty="0" err="1"/>
              <a:t>eşyapılı</a:t>
            </a:r>
            <a:r>
              <a:rPr lang="tr-TR" dirty="0"/>
              <a:t> olup olmadığını belirleyebilen pratik algoritmalar vardır. İki çizgenin </a:t>
            </a:r>
            <a:r>
              <a:rPr lang="tr-TR" dirty="0" err="1"/>
              <a:t>eşyapılı</a:t>
            </a:r>
            <a:r>
              <a:rPr lang="tr-TR" dirty="0"/>
              <a:t> olmasını belirleme problemi özel bir problem­dir, bu problem NP-zor </a:t>
            </a:r>
            <a:r>
              <a:rPr lang="tr-TR" dirty="0" smtClean="0"/>
              <a:t>olup </a:t>
            </a:r>
            <a:r>
              <a:rPr lang="tr-TR" dirty="0"/>
              <a:t>olmadığı bilinmeyen çok az NP-problem­lerden </a:t>
            </a:r>
            <a:r>
              <a:rPr lang="tr-TR" dirty="0" smtClean="0"/>
              <a:t>biridir</a:t>
            </a:r>
            <a:r>
              <a:rPr lang="tr-TR" dirty="0"/>
              <a:t>.</a:t>
            </a:r>
          </a:p>
          <a:p>
            <a:endParaRPr lang="tr-TR" dirty="0"/>
          </a:p>
        </p:txBody>
      </p:sp>
    </p:spTree>
    <p:extLst>
      <p:ext uri="{BB962C8B-B14F-4D97-AF65-F5344CB8AC3E}">
        <p14:creationId xmlns:p14="http://schemas.microsoft.com/office/powerpoint/2010/main" val="2915666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smtClean="0">
                <a:solidFill>
                  <a:schemeClr val="bg1"/>
                </a:solidFill>
                <a:effectLst>
                  <a:outerShdw blurRad="38100" dist="38100" dir="2700000" algn="tl">
                    <a:srgbClr val="000000">
                      <a:alpha val="43137"/>
                    </a:srgbClr>
                  </a:outerShdw>
                </a:effectLst>
              </a:rPr>
              <a:t>Çizge </a:t>
            </a:r>
            <a:r>
              <a:rPr lang="tr-TR" dirty="0" err="1" smtClean="0">
                <a:solidFill>
                  <a:schemeClr val="bg1"/>
                </a:solidFill>
                <a:effectLst>
                  <a:outerShdw blurRad="38100" dist="38100" dir="2700000" algn="tl">
                    <a:srgbClr val="000000">
                      <a:alpha val="43137"/>
                    </a:srgbClr>
                  </a:outerShdw>
                </a:effectLst>
              </a:rPr>
              <a:t>Eşyapılılığının</a:t>
            </a:r>
            <a:r>
              <a:rPr lang="tr-TR" dirty="0" smtClean="0">
                <a:solidFill>
                  <a:schemeClr val="bg1"/>
                </a:solidFill>
                <a:effectLst>
                  <a:outerShdw blurRad="38100" dist="38100" dir="2700000" algn="tl">
                    <a:srgbClr val="000000">
                      <a:alpha val="43137"/>
                    </a:srgbClr>
                  </a:outerShdw>
                </a:effectLst>
              </a:rPr>
              <a:t> Uygulamaları</a:t>
            </a:r>
            <a:endParaRPr lang="tr-TR" dirty="0">
              <a:solidFill>
                <a:schemeClr val="bg1"/>
              </a:solidFill>
              <a:effectLst>
                <a:outerShdw blurRad="38100" dist="38100" dir="2700000" algn="tl">
                  <a:srgbClr val="000000">
                    <a:alpha val="43137"/>
                  </a:srgbClr>
                </a:outerShdw>
              </a:effectLst>
            </a:endParaRPr>
          </a:p>
        </p:txBody>
      </p:sp>
      <p:sp>
        <p:nvSpPr>
          <p:cNvPr id="3" name="Altbilgi Yer Tutucusu 2"/>
          <p:cNvSpPr>
            <a:spLocks noGrp="1"/>
          </p:cNvSpPr>
          <p:nvPr>
            <p:ph type="ftr" sz="quarter" idx="11"/>
          </p:nvPr>
        </p:nvSpPr>
        <p:spPr/>
        <p:txBody>
          <a:bodyPr/>
          <a:lstStyle/>
          <a:p>
            <a:r>
              <a:rPr lang="tr-TR" smtClean="0"/>
              <a:t>10.3 Çizge Gösterimi ve Çizge Eşyapılılığı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46</a:t>
            </a:fld>
            <a:endParaRPr lang="tr-TR"/>
          </a:p>
        </p:txBody>
      </p:sp>
      <p:sp>
        <p:nvSpPr>
          <p:cNvPr id="5" name="İçerik Yer Tutucusu 4"/>
          <p:cNvSpPr>
            <a:spLocks noGrp="1"/>
          </p:cNvSpPr>
          <p:nvPr>
            <p:ph sz="quarter" idx="1"/>
          </p:nvPr>
        </p:nvSpPr>
        <p:spPr>
          <a:xfrm>
            <a:off x="914400" y="1447800"/>
            <a:ext cx="7772400" cy="4762500"/>
          </a:xfrm>
        </p:spPr>
        <p:txBody>
          <a:bodyPr>
            <a:normAutofit fontScale="55000" lnSpcReduction="20000"/>
          </a:bodyPr>
          <a:lstStyle/>
          <a:p>
            <a:pPr algn="just"/>
            <a:r>
              <a:rPr lang="tr-TR" sz="3200" dirty="0"/>
              <a:t>Çizge </a:t>
            </a:r>
            <a:r>
              <a:rPr lang="tr-TR" sz="3200" dirty="0" err="1"/>
              <a:t>eşyapılılığı</a:t>
            </a:r>
            <a:r>
              <a:rPr lang="tr-TR" sz="3200" dirty="0"/>
              <a:t>, çizgelerin kimya, elektronik devrelerin tasarımı, </a:t>
            </a:r>
            <a:r>
              <a:rPr lang="tr-TR" sz="3200" dirty="0" err="1"/>
              <a:t>bioinformatik</a:t>
            </a:r>
            <a:r>
              <a:rPr lang="tr-TR" sz="3200" dirty="0"/>
              <a:t> ve bilgisayarla görmeyi de içeren diğer alanların uygulamalarında ortaya çıkmaktadır. Kimyacılar, </a:t>
            </a:r>
            <a:r>
              <a:rPr lang="tr-TR" sz="3200" dirty="0" err="1"/>
              <a:t>kimsayal</a:t>
            </a:r>
            <a:r>
              <a:rPr lang="tr-TR" sz="3200" dirty="0"/>
              <a:t> bileşikleri modellemek için moleküler çizge olarak bilinen çoklu çizgeler kullanırlar. Bu çizgelerde, köşeler atomları ve kenarlar bu atomlar arasındaki kimyasal bağları ifade ederler. Molekülleri, aynı moleküler formüle sahip ama atomları arasında farklı bağlar olan iki yapısal izomer, </a:t>
            </a:r>
            <a:r>
              <a:rPr lang="tr-TR" sz="3200" dirty="0" err="1"/>
              <a:t>eşyapılı</a:t>
            </a:r>
            <a:r>
              <a:rPr lang="tr-TR" sz="3200" dirty="0"/>
              <a:t> olmayan mo­leküler çizgelere sahip olurlar. Olası yeni bir kimyasal bileşik sentez edildiğinde, bu bileşiğin bilinen bir bileşik olup olmadığını anlamak için moleküler çizgesi tüm moleküler çizgelerin bulunduğu veri tabanında aranmaktadır.</a:t>
            </a:r>
          </a:p>
          <a:p>
            <a:pPr algn="just"/>
            <a:r>
              <a:rPr lang="tr-TR" sz="3200" dirty="0"/>
              <a:t>Elektronik devreler, köşeler bileşenleri ve kenarlar bu bileşenler arasındaki bağlantıyı gös­termek üzere çizgeler yardımıyla modelleniyorlar. Çip diye bilinen modern minyatür entegre devreler çoğu zaman milyonlarca </a:t>
            </a:r>
            <a:r>
              <a:rPr lang="tr-TR" sz="3200" dirty="0" err="1" smtClean="0"/>
              <a:t>transistörlerden</a:t>
            </a:r>
            <a:r>
              <a:rPr lang="tr-TR" sz="3200" dirty="0" smtClean="0"/>
              <a:t> </a:t>
            </a:r>
            <a:r>
              <a:rPr lang="tr-TR" sz="3200" dirty="0"/>
              <a:t>ve onlar arasındaki bağlantılardan oluşmuş­lardır. Modern çiplerin karmaşıklığı nedeniyle onları tasarlamak için otomasyon araçları kul­lanılmaktadır. Üretilen belirli bir devrenin testi için çizge </a:t>
            </a:r>
            <a:r>
              <a:rPr lang="tr-TR" sz="3200" dirty="0" err="1"/>
              <a:t>eşyapılılığı</a:t>
            </a:r>
            <a:r>
              <a:rPr lang="tr-TR" sz="3200" dirty="0"/>
              <a:t> taban oluşturmaktadır. Otomasyon araçları orijinal tasarım şemasına uymaktadırlar. Bir üreticinin ürettiği çipin diğer bir üreticinin çipinin tasarımını içerip içermediğini test etmek için de </a:t>
            </a:r>
            <a:r>
              <a:rPr lang="tr-TR" sz="3200" dirty="0" err="1"/>
              <a:t>eşyapılı</a:t>
            </a:r>
            <a:r>
              <a:rPr lang="tr-TR" sz="3200" dirty="0"/>
              <a:t> çizgeleri kullanır­lar. Bu işlem çiplerin çizge modellerinin çok sayıda </a:t>
            </a:r>
            <a:r>
              <a:rPr lang="tr-TR" sz="3200" dirty="0" err="1"/>
              <a:t>eşyapılı</a:t>
            </a:r>
            <a:r>
              <a:rPr lang="tr-TR" sz="3200" dirty="0"/>
              <a:t> </a:t>
            </a:r>
            <a:r>
              <a:rPr lang="tr-TR" sz="3200" dirty="0" err="1"/>
              <a:t>altçizgeleri</a:t>
            </a:r>
            <a:r>
              <a:rPr lang="tr-TR" sz="3200" dirty="0"/>
              <a:t> incelenerek yapılabilir</a:t>
            </a:r>
            <a:r>
              <a:rPr lang="tr-TR" sz="3200" dirty="0" smtClean="0"/>
              <a:t>.</a:t>
            </a:r>
            <a:r>
              <a:rPr lang="tr-TR" sz="3200" dirty="0"/>
              <a:t> </a:t>
            </a:r>
          </a:p>
          <a:p>
            <a:endParaRPr lang="tr-TR" dirty="0"/>
          </a:p>
        </p:txBody>
      </p:sp>
    </p:spTree>
    <p:extLst>
      <p:ext uri="{BB962C8B-B14F-4D97-AF65-F5344CB8AC3E}">
        <p14:creationId xmlns:p14="http://schemas.microsoft.com/office/powerpoint/2010/main" val="19793909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type="body" idx="1"/>
          </p:nvPr>
        </p:nvSpPr>
        <p:spPr>
          <a:xfrm>
            <a:off x="722313" y="2547938"/>
            <a:ext cx="7772400" cy="2969294"/>
          </a:xfrm>
        </p:spPr>
        <p:txBody>
          <a:bodyPr>
            <a:normAutofit fontScale="92500" lnSpcReduction="10000"/>
          </a:bodyPr>
          <a:lstStyle/>
          <a:p>
            <a:pPr marL="342900" indent="-342900" algn="just">
              <a:buFont typeface="Arial" panose="020B0604020202020204" pitchFamily="34" charset="0"/>
              <a:buChar char="•"/>
            </a:pPr>
            <a:r>
              <a:rPr lang="tr-TR" sz="2200" dirty="0"/>
              <a:t>Birçok problem çizgelerin kenarları boyunca gezinmesiyle oluşan yollar ile modellenebilir. Örneğin, iki bilgisayar arasında gönderilebilen bir mesajın gönderilip gönderilmediğinin belirlenmesindeki problem bir çizge modeli ile ele alınabilir. Posta dağıtımı, çöp toplanması, bilgisayar ağlarındaki tanılama için etkin şekilde planlanan problemler çizgelerde kapsayan yolları kullanarak modellenip </a:t>
            </a:r>
            <a:r>
              <a:rPr lang="tr-TR" sz="2200" dirty="0" smtClean="0"/>
              <a:t>çözülebilir.</a:t>
            </a:r>
          </a:p>
          <a:p>
            <a:pPr marL="342900" indent="-342900" algn="just">
              <a:buFont typeface="Arial" panose="020B0604020202020204" pitchFamily="34" charset="0"/>
              <a:buChar char="•"/>
            </a:pPr>
            <a:r>
              <a:rPr lang="tr-TR" sz="2200" dirty="0"/>
              <a:t>Gayri resmi olarak, bir </a:t>
            </a:r>
            <a:r>
              <a:rPr lang="tr-TR" sz="2200" b="1" dirty="0"/>
              <a:t>yol </a:t>
            </a:r>
            <a:r>
              <a:rPr lang="tr-TR" sz="2200" dirty="0"/>
              <a:t>bir çizgenin bir köşesinden başlayıp çizgenin kenarlarında köşeden köşeye gezinen ardışık kenarların dizilişidir. Yol çizgenin kenarları boyunca gezindiği için, bu yol boyunca köşeler ziyaret edilir ki, bu köşeler kenarların uç </a:t>
            </a:r>
            <a:r>
              <a:rPr lang="tr-TR" sz="2200" dirty="0" smtClean="0"/>
              <a:t>noktalarıdır.</a:t>
            </a:r>
          </a:p>
          <a:p>
            <a:pPr algn="just"/>
            <a:endParaRPr lang="tr-TR" dirty="0"/>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47</a:t>
            </a:fld>
            <a:endParaRPr lang="tr-TR"/>
          </a:p>
        </p:txBody>
      </p:sp>
      <p:sp>
        <p:nvSpPr>
          <p:cNvPr id="14" name="Unvan 13"/>
          <p:cNvSpPr>
            <a:spLocks noGrp="1"/>
          </p:cNvSpPr>
          <p:nvPr>
            <p:ph type="title"/>
          </p:nvPr>
        </p:nvSpPr>
        <p:spPr/>
        <p:txBody>
          <a:bodyPr/>
          <a:lstStyle/>
          <a:p>
            <a:r>
              <a:rPr lang="tr-TR" dirty="0">
                <a:solidFill>
                  <a:srgbClr val="EB754B"/>
                </a:solidFill>
              </a:rPr>
              <a:t>10.4 </a:t>
            </a:r>
            <a:r>
              <a:rPr lang="tr-TR" dirty="0" err="1">
                <a:solidFill>
                  <a:srgbClr val="EB754B"/>
                </a:solidFill>
              </a:rPr>
              <a:t>Bağlantılılık</a:t>
            </a:r>
            <a:endParaRPr lang="tr-TR" dirty="0">
              <a:solidFill>
                <a:srgbClr val="EB754B"/>
              </a:solidFill>
            </a:endParaRPr>
          </a:p>
        </p:txBody>
      </p:sp>
    </p:spTree>
    <p:extLst>
      <p:ext uri="{BB962C8B-B14F-4D97-AF65-F5344CB8AC3E}">
        <p14:creationId xmlns:p14="http://schemas.microsoft.com/office/powerpoint/2010/main" val="896987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48</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1878824238"/>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1878824238"/>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513231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49</a:t>
            </a:fld>
            <a:endParaRPr lang="tr-TR"/>
          </a:p>
        </p:txBody>
      </p:sp>
      <p:graphicFrame>
        <p:nvGraphicFramePr>
          <p:cNvPr id="9" name="İçerik Yer Tutucusu 8"/>
          <p:cNvGraphicFramePr>
            <a:graphicFrameLocks noGrp="1"/>
          </p:cNvGraphicFramePr>
          <p:nvPr>
            <p:ph sz="quarter" idx="1"/>
            <p:extLst>
              <p:ext uri="{D42A27DB-BD31-4B8C-83A1-F6EECF244321}">
                <p14:modId xmlns:p14="http://schemas.microsoft.com/office/powerpoint/2010/main" val="2527888190"/>
              </p:ext>
            </p:extLst>
          </p:nvPr>
        </p:nvGraphicFramePr>
        <p:xfrm>
          <a:off x="-828600" y="337723"/>
          <a:ext cx="10620672" cy="5903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71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
        <p:nvSpPr>
          <p:cNvPr id="5" name="4 İçerik Yer Tutucusu"/>
          <p:cNvSpPr>
            <a:spLocks noGrp="1"/>
          </p:cNvSpPr>
          <p:nvPr>
            <p:ph sz="quarter" idx="1"/>
          </p:nvPr>
        </p:nvSpPr>
        <p:spPr>
          <a:xfrm>
            <a:off x="914400" y="332656"/>
            <a:ext cx="7772400" cy="3024336"/>
          </a:xfrm>
        </p:spPr>
        <p:txBody>
          <a:bodyPr>
            <a:normAutofit fontScale="85000" lnSpcReduction="20000"/>
          </a:bodyPr>
          <a:lstStyle/>
          <a:p>
            <a:r>
              <a:rPr lang="tr-TR" dirty="0" smtClean="0"/>
              <a:t>Şimdi bir ağın veri merkezlerinden ve bilgisayarlar arasındaki iletişim bağlantılarından oluştuğunu varsayalım. Şekil </a:t>
            </a:r>
            <a:r>
              <a:rPr lang="tr-TR" dirty="0" err="1" smtClean="0"/>
              <a:t>l’de</a:t>
            </a:r>
            <a:r>
              <a:rPr lang="tr-TR" dirty="0" smtClean="0"/>
              <a:t> gösterildiği gibi her veri merkezini nokta ve her iletişim bağlantısını doğra parçası ile ifade edebiliriz.</a:t>
            </a:r>
          </a:p>
          <a:p>
            <a:r>
              <a:rPr lang="tr-TR" dirty="0" smtClean="0"/>
              <a:t>Bu bilgisayar ağı köşeler veri merkezlerini ve kenarlar iletişim bağlantılarım göstermek üzere çizgelerin yardımıyla modellenebilir. Genel olarak, çizgeleri, köşeleri nokta ile ve kenar­ları, noktalar bu kenarların uç noktaları olmak üzere, doğru parçaları veya eğrilerle görselleştirebiliriz.</a:t>
            </a:r>
            <a:br>
              <a:rPr lang="tr-TR" dirty="0" smtClean="0"/>
            </a:br>
            <a:endParaRPr lang="tr-TR" dirty="0"/>
          </a:p>
        </p:txBody>
      </p:sp>
      <p:pic>
        <p:nvPicPr>
          <p:cNvPr id="1026" name="Picture 2" descr="image2"/>
          <p:cNvPicPr>
            <a:picLocks noChangeAspect="1" noChangeArrowheads="1"/>
          </p:cNvPicPr>
          <p:nvPr/>
        </p:nvPicPr>
        <p:blipFill>
          <a:blip r:embed="rId2" cstate="print"/>
          <a:srcRect/>
          <a:stretch>
            <a:fillRect/>
          </a:stretch>
        </p:blipFill>
        <p:spPr bwMode="auto">
          <a:xfrm>
            <a:off x="1187624" y="3140968"/>
            <a:ext cx="6624736" cy="1656184"/>
          </a:xfrm>
          <a:prstGeom prst="rect">
            <a:avLst/>
          </a:prstGeom>
          <a:noFill/>
          <a:ln w="9525">
            <a:noFill/>
            <a:miter lim="800000"/>
            <a:headEnd/>
            <a:tailEnd/>
          </a:ln>
        </p:spPr>
      </p:pic>
      <p:sp>
        <p:nvSpPr>
          <p:cNvPr id="7" name="6 Metin kutusu"/>
          <p:cNvSpPr txBox="1"/>
          <p:nvPr/>
        </p:nvSpPr>
        <p:spPr>
          <a:xfrm>
            <a:off x="1187624" y="4941168"/>
            <a:ext cx="2533707" cy="369332"/>
          </a:xfrm>
          <a:prstGeom prst="rect">
            <a:avLst/>
          </a:prstGeom>
          <a:noFill/>
        </p:spPr>
        <p:txBody>
          <a:bodyPr wrap="none" rtlCol="0">
            <a:spAutoFit/>
          </a:bodyPr>
          <a:lstStyle/>
          <a:p>
            <a:r>
              <a:rPr lang="tr-TR" b="1" dirty="0" smtClean="0">
                <a:solidFill>
                  <a:srgbClr val="DE4C18"/>
                </a:solidFill>
              </a:rPr>
              <a:t>Şekil 1 </a:t>
            </a:r>
            <a:r>
              <a:rPr lang="tr-TR" b="1" dirty="0" smtClean="0"/>
              <a:t>Bir bilgisayar ağı</a:t>
            </a:r>
            <a:endParaRPr lang="tr-TR"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Yönsüz Çizgelerde </a:t>
            </a:r>
            <a:r>
              <a:rPr lang="tr-TR" dirty="0" err="1" smtClean="0">
                <a:solidFill>
                  <a:schemeClr val="bg1"/>
                </a:solidFill>
              </a:rPr>
              <a:t>Bağlantılılık</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50</a:t>
            </a:fld>
            <a:endParaRPr lang="tr-TR"/>
          </a:p>
        </p:txBody>
      </p:sp>
      <p:sp>
        <p:nvSpPr>
          <p:cNvPr id="5" name="İçerik Yer Tutucusu 4"/>
          <p:cNvSpPr>
            <a:spLocks noGrp="1"/>
          </p:cNvSpPr>
          <p:nvPr>
            <p:ph sz="quarter" idx="1"/>
          </p:nvPr>
        </p:nvSpPr>
        <p:spPr/>
        <p:txBody>
          <a:bodyPr/>
          <a:lstStyle/>
          <a:p>
            <a:pPr algn="just"/>
            <a:r>
              <a:rPr lang="tr-TR" dirty="0"/>
              <a:t>Bir bilgisayar ağı, eğer mesajlar birine veya arada bağlı daha fazla bilgisayara </a:t>
            </a:r>
            <a:r>
              <a:rPr lang="tr-TR" dirty="0" smtClean="0"/>
              <a:t>gönderilebildiğinde </a:t>
            </a:r>
            <a:r>
              <a:rPr lang="tr-TR" dirty="0"/>
              <a:t>ne zaman bilgisayar çiftleri arasında bilgilerin paylaşımı özelliğine sahip olur? Bir çizge bir bilgisayar ağını temsil etmek için kullanıldığında ki orada bilgisayarlar köşelerle iletişim hatları ise kenarlarla temsil edilir, bu soru: Ne zaman çizgede iki köşe arasında daima bir yol vardır? </a:t>
            </a:r>
            <a:r>
              <a:rPr lang="tr-TR" dirty="0" smtClean="0"/>
              <a:t>olur</a:t>
            </a:r>
            <a:endParaRPr lang="tr-TR" dirty="0"/>
          </a:p>
        </p:txBody>
      </p:sp>
    </p:spTree>
    <p:extLst>
      <p:ext uri="{BB962C8B-B14F-4D97-AF65-F5344CB8AC3E}">
        <p14:creationId xmlns:p14="http://schemas.microsoft.com/office/powerpoint/2010/main" val="2518652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51</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2201228445"/>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8369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52</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402721877"/>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5272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53</a:t>
            </a:fld>
            <a:endParaRPr lang="tr-TR"/>
          </a:p>
        </p:txBody>
      </p:sp>
      <p:sp>
        <p:nvSpPr>
          <p:cNvPr id="5" name="İçerik Yer Tutucusu 4"/>
          <p:cNvSpPr>
            <a:spLocks noGrp="1"/>
          </p:cNvSpPr>
          <p:nvPr>
            <p:ph sz="quarter" idx="1"/>
          </p:nvPr>
        </p:nvSpPr>
        <p:spPr>
          <a:xfrm>
            <a:off x="914400" y="116632"/>
            <a:ext cx="7772400" cy="3096344"/>
          </a:xfrm>
        </p:spPr>
        <p:txBody>
          <a:bodyPr/>
          <a:lstStyle/>
          <a:p>
            <a:pPr algn="just"/>
            <a:r>
              <a:rPr lang="tr-TR" b="1" dirty="0"/>
              <a:t>BAĞLANTILI </a:t>
            </a:r>
            <a:r>
              <a:rPr lang="tr-TR" b="1" dirty="0" smtClean="0"/>
              <a:t>BİLEŞENLER: </a:t>
            </a:r>
            <a:r>
              <a:rPr lang="tr-TR" dirty="0"/>
              <a:t>Bir </a:t>
            </a:r>
            <a:r>
              <a:rPr lang="tr-TR" i="1" dirty="0"/>
              <a:t>G</a:t>
            </a:r>
            <a:r>
              <a:rPr lang="tr-TR" dirty="0"/>
              <a:t> çizgesinin </a:t>
            </a:r>
            <a:r>
              <a:rPr lang="tr-TR" b="1" dirty="0"/>
              <a:t>bağlantılı bir bileşeni, </a:t>
            </a:r>
            <a:r>
              <a:rPr lang="tr-TR" dirty="0"/>
              <a:t>G’nin başka bağlantılı alt çizgelerinin has (düzgün) alt çizgeleri olmayan bağlantılı bir alt çizgesidir. Yani, </a:t>
            </a:r>
            <a:r>
              <a:rPr lang="tr-TR" i="1" dirty="0"/>
              <a:t>G </a:t>
            </a:r>
            <a:r>
              <a:rPr lang="tr-TR" dirty="0"/>
              <a:t>çizgesinin bir bağlantılı bileşeni G’nin maksimal bağlantılı alt çizgesidir. Bir </a:t>
            </a:r>
            <a:r>
              <a:rPr lang="tr-TR" i="1" dirty="0"/>
              <a:t>G</a:t>
            </a:r>
            <a:r>
              <a:rPr lang="tr-TR" dirty="0"/>
              <a:t> çizgesinin bağlantılı olmayan iki veya daha fazla bağlantılı bileşeni ayrıktır ve </a:t>
            </a:r>
            <a:r>
              <a:rPr lang="tr-TR" i="1" dirty="0"/>
              <a:t>G</a:t>
            </a:r>
            <a:r>
              <a:rPr lang="tr-TR" dirty="0"/>
              <a:t> bunların birleşimidir</a:t>
            </a:r>
          </a:p>
        </p:txBody>
      </p:sp>
    </p:spTree>
    <p:extLst>
      <p:ext uri="{BB962C8B-B14F-4D97-AF65-F5344CB8AC3E}">
        <p14:creationId xmlns:p14="http://schemas.microsoft.com/office/powerpoint/2010/main" val="2180219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DE4C18"/>
          </a:solidFill>
        </p:spPr>
        <p:txBody>
          <a:bodyPr anchor="ctr"/>
          <a:lstStyle/>
          <a:p>
            <a:pPr algn="ctr"/>
            <a:r>
              <a:rPr lang="tr-TR" dirty="0">
                <a:solidFill>
                  <a:schemeClr val="bg1"/>
                </a:solidFill>
              </a:rPr>
              <a:t>Bir Çizge Ne Kadar </a:t>
            </a:r>
            <a:r>
              <a:rPr lang="tr-TR" dirty="0" smtClean="0">
                <a:solidFill>
                  <a:schemeClr val="bg1"/>
                </a:solidFill>
              </a:rPr>
              <a:t>Bağlantılıdır?</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54</a:t>
            </a:fld>
            <a:endParaRPr lang="tr-TR"/>
          </a:p>
        </p:txBody>
      </p:sp>
      <p:sp>
        <p:nvSpPr>
          <p:cNvPr id="5" name="İçerik Yer Tutucusu 4"/>
          <p:cNvSpPr>
            <a:spLocks noGrp="1"/>
          </p:cNvSpPr>
          <p:nvPr>
            <p:ph sz="quarter" idx="1"/>
          </p:nvPr>
        </p:nvSpPr>
        <p:spPr/>
        <p:txBody>
          <a:bodyPr/>
          <a:lstStyle/>
          <a:p>
            <a:pPr algn="just"/>
            <a:r>
              <a:rPr lang="tr-TR" dirty="0"/>
              <a:t>Bazen bir köşe ve bitişik tüm kenarlar çizgeden kaldırıldığında birden fazla bağlantılı bileşen elde edilir. Bu köşeler </a:t>
            </a:r>
            <a:r>
              <a:rPr lang="tr-TR" b="1" dirty="0"/>
              <a:t>kesim köşeleri </a:t>
            </a:r>
            <a:r>
              <a:rPr lang="tr-TR" dirty="0"/>
              <a:t>(veya </a:t>
            </a:r>
            <a:r>
              <a:rPr lang="tr-TR" b="1" dirty="0"/>
              <a:t>eklem noktaları) </a:t>
            </a:r>
            <a:r>
              <a:rPr lang="tr-TR" dirty="0"/>
              <a:t>olarak adlandırılır. Bir kesim köşesi çizgeden kaldırıldığında bağlantılı olmayan bir alt çizge üretilir. Benzer olarak, </a:t>
            </a:r>
            <a:r>
              <a:rPr lang="tr-TR" b="1" dirty="0"/>
              <a:t>kesim kenarı </a:t>
            </a:r>
            <a:r>
              <a:rPr lang="tr-TR" dirty="0"/>
              <a:t>veya </a:t>
            </a:r>
            <a:r>
              <a:rPr lang="tr-TR" b="1" dirty="0"/>
              <a:t>köprü </a:t>
            </a:r>
            <a:r>
              <a:rPr lang="tr-TR" dirty="0"/>
              <a:t>olarak adlandırılan bir kenar çizgeden kaldırıldığında orijinal çizgeden daha fazla bileşene sahip bağlantılı bir çizge oluşur. Unutmayalım ki, bir çizge ile temsil edilmiş bilgisayar ağında, bir kesim köşesi ve bir kesim kenarı, gerekli yönlendiriciyi ve zarar görmemesi gereken bir iletişim hattını temsil </a:t>
            </a:r>
            <a:r>
              <a:rPr lang="tr-TR" dirty="0" smtClean="0"/>
              <a:t>eder.</a:t>
            </a:r>
            <a:endParaRPr lang="tr-TR" dirty="0"/>
          </a:p>
        </p:txBody>
      </p:sp>
    </p:spTree>
    <p:extLst>
      <p:ext uri="{BB962C8B-B14F-4D97-AF65-F5344CB8AC3E}">
        <p14:creationId xmlns:p14="http://schemas.microsoft.com/office/powerpoint/2010/main" val="131345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smtClean="0">
                <a:solidFill>
                  <a:schemeClr val="bg1"/>
                </a:solidFill>
              </a:rPr>
              <a:t>Köşe </a:t>
            </a:r>
            <a:r>
              <a:rPr lang="tr-TR" dirty="0" err="1" smtClean="0">
                <a:solidFill>
                  <a:schemeClr val="bg1"/>
                </a:solidFill>
              </a:rPr>
              <a:t>Bağlantılılığı</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55</a:t>
            </a:fld>
            <a:endParaRPr lang="tr-TR"/>
          </a:p>
        </p:txBody>
      </p:sp>
      <p:sp>
        <p:nvSpPr>
          <p:cNvPr id="5" name="İçerik Yer Tutucusu 4"/>
          <p:cNvSpPr>
            <a:spLocks noGrp="1"/>
          </p:cNvSpPr>
          <p:nvPr>
            <p:ph sz="quarter" idx="1"/>
          </p:nvPr>
        </p:nvSpPr>
        <p:spPr/>
        <p:txBody>
          <a:bodyPr/>
          <a:lstStyle/>
          <a:p>
            <a:pPr algn="just"/>
            <a:r>
              <a:rPr lang="tr-TR" dirty="0"/>
              <a:t>Tüm çizgeler kesim köşelerine sahip değildir. Örneğin, </a:t>
            </a:r>
            <a:r>
              <a:rPr lang="tr-TR" i="1" dirty="0"/>
              <a:t>n</a:t>
            </a:r>
            <a:r>
              <a:rPr lang="tr-TR" dirty="0"/>
              <a:t> &gt; 3 için </a:t>
            </a:r>
            <a:r>
              <a:rPr lang="tr-TR" i="1" dirty="0" err="1"/>
              <a:t>K</a:t>
            </a:r>
            <a:r>
              <a:rPr lang="tr-TR" i="1" baseline="-25000" dirty="0" err="1"/>
              <a:t>n</a:t>
            </a:r>
            <a:r>
              <a:rPr lang="tr-TR" dirty="0"/>
              <a:t> tam çizgesi kesim köşelerine sahip değildir. </a:t>
            </a:r>
            <a:r>
              <a:rPr lang="tr-TR" i="1" dirty="0" err="1"/>
              <a:t>K</a:t>
            </a:r>
            <a:r>
              <a:rPr lang="tr-TR" i="1" baseline="-25000" dirty="0" err="1"/>
              <a:t>n</a:t>
            </a:r>
            <a:r>
              <a:rPr lang="tr-TR" dirty="0"/>
              <a:t> tam çizgesinden bir köşe ve buna bitişik kenarları kaldırdığımızda, geriye kalan alt çizge </a:t>
            </a:r>
            <a:r>
              <a:rPr lang="tr-TR" i="1" dirty="0"/>
              <a:t>K</a:t>
            </a:r>
            <a:r>
              <a:rPr lang="tr-TR" i="1" baseline="-25000" dirty="0"/>
              <a:t>n-1</a:t>
            </a:r>
            <a:r>
              <a:rPr lang="tr-TR" dirty="0"/>
              <a:t> alt çizgesidir. Kesim köşesiz bağlantılı çizge, </a:t>
            </a:r>
            <a:r>
              <a:rPr lang="tr-TR" b="1" dirty="0"/>
              <a:t>ayrışmayan çizge </a:t>
            </a:r>
            <a:r>
              <a:rPr lang="tr-TR" dirty="0"/>
              <a:t>olarak adlandırılır ve onlar bir kesim köşeliden daha fazla bağlantılı olarak düşünülebilir. Biz bu gösterimi, kaldırıldığında bir çizgeyi bağlantısız yapan köşelerin minimum sayısına dayanan çizge </a:t>
            </a:r>
            <a:r>
              <a:rPr lang="tr-TR" dirty="0" err="1"/>
              <a:t>bağlantılılık</a:t>
            </a:r>
            <a:r>
              <a:rPr lang="tr-TR" dirty="0"/>
              <a:t> ölçümünün daha ayrıntılı tanımıyla </a:t>
            </a:r>
            <a:r>
              <a:rPr lang="tr-TR" dirty="0" smtClean="0"/>
              <a:t>genişletebiliriz.</a:t>
            </a:r>
            <a:endParaRPr lang="tr-TR" dirty="0"/>
          </a:p>
        </p:txBody>
      </p:sp>
    </p:spTree>
    <p:extLst>
      <p:ext uri="{BB962C8B-B14F-4D97-AF65-F5344CB8AC3E}">
        <p14:creationId xmlns:p14="http://schemas.microsoft.com/office/powerpoint/2010/main" val="38095720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56</a:t>
            </a:fld>
            <a:endParaRPr lang="tr-TR"/>
          </a:p>
        </p:txBody>
      </p:sp>
      <p:sp>
        <p:nvSpPr>
          <p:cNvPr id="5" name="İçerik Yer Tutucusu 4"/>
          <p:cNvSpPr>
            <a:spLocks noGrp="1"/>
          </p:cNvSpPr>
          <p:nvPr>
            <p:ph sz="quarter" idx="1"/>
          </p:nvPr>
        </p:nvSpPr>
        <p:spPr>
          <a:xfrm>
            <a:off x="914400" y="188640"/>
            <a:ext cx="7772400" cy="5831160"/>
          </a:xfrm>
        </p:spPr>
        <p:txBody>
          <a:bodyPr>
            <a:normAutofit/>
          </a:bodyPr>
          <a:lstStyle/>
          <a:p>
            <a:pPr algn="just"/>
            <a:r>
              <a:rPr lang="tr-TR" sz="2000" i="1" dirty="0"/>
              <a:t>G = (V,</a:t>
            </a:r>
            <a:r>
              <a:rPr lang="tr-TR" sz="2000" dirty="0"/>
              <a:t> </a:t>
            </a:r>
            <a:r>
              <a:rPr lang="tr-TR" sz="2000" i="1" dirty="0"/>
              <a:t>E)</a:t>
            </a:r>
            <a:r>
              <a:rPr lang="tr-TR" sz="2000" dirty="0"/>
              <a:t>’</a:t>
            </a:r>
            <a:r>
              <a:rPr lang="tr-TR" sz="2000" dirty="0" err="1"/>
              <a:t>nin</a:t>
            </a:r>
            <a:r>
              <a:rPr lang="tr-TR" sz="2000" dirty="0"/>
              <a:t> v köşeler kümesinin bir alt kümesi </a:t>
            </a:r>
            <a:r>
              <a:rPr lang="tr-TR" sz="2000" i="1" dirty="0"/>
              <a:t>V'</a:t>
            </a:r>
            <a:r>
              <a:rPr lang="tr-TR" sz="2000" dirty="0"/>
              <a:t> olsun. Eğer </a:t>
            </a:r>
            <a:r>
              <a:rPr lang="tr-TR" sz="2000" i="1" dirty="0"/>
              <a:t>G — V'</a:t>
            </a:r>
            <a:r>
              <a:rPr lang="tr-TR" sz="2000" dirty="0"/>
              <a:t> bağlantısız ise, </a:t>
            </a:r>
            <a:r>
              <a:rPr lang="tr-TR" sz="2000" i="1" dirty="0"/>
              <a:t>V' </a:t>
            </a:r>
            <a:r>
              <a:rPr lang="tr-TR" sz="2000" b="1" dirty="0"/>
              <a:t>köşe kesimi (kesim köşe) </a:t>
            </a:r>
            <a:r>
              <a:rPr lang="tr-TR" sz="2000" dirty="0"/>
              <a:t>veya </a:t>
            </a:r>
            <a:r>
              <a:rPr lang="tr-TR" sz="2000" b="1" dirty="0"/>
              <a:t>ayıran kümedir. </a:t>
            </a:r>
            <a:r>
              <a:rPr lang="tr-TR" sz="2000" dirty="0"/>
              <a:t>Örneğin Şekil l’deki çizgede, </a:t>
            </a:r>
            <a:r>
              <a:rPr lang="tr-TR" sz="2000" i="1" dirty="0"/>
              <a:t>{b, c, e</a:t>
            </a:r>
            <a:r>
              <a:rPr lang="tr-TR" sz="2000" dirty="0"/>
              <a:t>} kü­mesi üç köşeli bir kesim köşedir, okuyucular bunu kontrol edebilir. . Biz tam olmayan bir </a:t>
            </a:r>
            <a:r>
              <a:rPr lang="tr-TR" sz="2000" i="1" dirty="0"/>
              <a:t>G</a:t>
            </a:r>
            <a:r>
              <a:rPr lang="tr-TR" sz="2000" dirty="0"/>
              <a:t> çizgesinin </a:t>
            </a:r>
            <a:r>
              <a:rPr lang="tr-TR" sz="2000" i="1" dirty="0"/>
              <a:t>κ</a:t>
            </a:r>
            <a:r>
              <a:rPr lang="tr-TR" sz="2000" i="1" cap="small" dirty="0"/>
              <a:t>(G)</a:t>
            </a:r>
            <a:r>
              <a:rPr lang="tr-TR" sz="2000" dirty="0"/>
              <a:t> ile gösterilen köşe </a:t>
            </a:r>
            <a:r>
              <a:rPr lang="tr-TR" sz="2000" dirty="0" err="1"/>
              <a:t>bağlantılılık</a:t>
            </a:r>
            <a:r>
              <a:rPr lang="tr-TR" sz="2000" dirty="0"/>
              <a:t> sayısını köşe kesimlerin minimum sayısı olarak tanımlarız</a:t>
            </a:r>
            <a:r>
              <a:rPr lang="tr-TR" sz="2000" dirty="0" smtClean="0"/>
              <a:t>.</a:t>
            </a:r>
          </a:p>
          <a:p>
            <a:pPr algn="just"/>
            <a:r>
              <a:rPr lang="tr-TR" sz="2000" i="1" dirty="0"/>
              <a:t>G</a:t>
            </a:r>
            <a:r>
              <a:rPr lang="tr-TR" sz="2000" dirty="0"/>
              <a:t> tam çizge olduğunda, </a:t>
            </a:r>
            <a:r>
              <a:rPr lang="tr-TR" sz="2000" i="1" dirty="0"/>
              <a:t>G</a:t>
            </a:r>
            <a:r>
              <a:rPr lang="tr-TR" sz="2000" dirty="0"/>
              <a:t> çizgesi köşe kesimlere sahip değildir, çünkü onun köşelerinin herhangi bir alt kümesi ve bütün bitişik kenarlar çizgeden kaldırıldığında geriye hala bir tam çizge kalır. Sonuç olarak tam çizge için </a:t>
            </a:r>
            <a:r>
              <a:rPr lang="tr-TR" sz="2000" i="1" dirty="0"/>
              <a:t>κ</a:t>
            </a:r>
            <a:r>
              <a:rPr lang="tr-TR" sz="2000" i="1" cap="small" dirty="0"/>
              <a:t>(G</a:t>
            </a:r>
            <a:r>
              <a:rPr lang="tr-TR" sz="2000" dirty="0"/>
              <a:t>)’</a:t>
            </a:r>
            <a:r>
              <a:rPr lang="tr-TR" sz="2000" dirty="0" err="1"/>
              <a:t>yi</a:t>
            </a:r>
            <a:r>
              <a:rPr lang="tr-TR" sz="2000" dirty="0"/>
              <a:t> köşe kesimlerin minimumu olarak </a:t>
            </a:r>
            <a:r>
              <a:rPr lang="tr-TR" sz="2000" dirty="0" smtClean="0"/>
              <a:t>tanımlaya­mayız</a:t>
            </a:r>
            <a:r>
              <a:rPr lang="tr-TR" sz="2000" dirty="0"/>
              <a:t>. Yerine köşe </a:t>
            </a:r>
            <a:r>
              <a:rPr lang="tr-TR" sz="2000" dirty="0" err="1"/>
              <a:t>bağlantılılık</a:t>
            </a:r>
            <a:r>
              <a:rPr lang="tr-TR" sz="2000" dirty="0"/>
              <a:t> sayısını </a:t>
            </a:r>
            <a:r>
              <a:rPr lang="tr-TR" sz="2000" i="1" dirty="0"/>
              <a:t>κ</a:t>
            </a:r>
            <a:r>
              <a:rPr lang="tr-TR" sz="2000" i="1" cap="small" dirty="0"/>
              <a:t>(</a:t>
            </a:r>
            <a:r>
              <a:rPr lang="tr-TR" sz="2000" i="1" cap="small" dirty="0" err="1"/>
              <a:t>K</a:t>
            </a:r>
            <a:r>
              <a:rPr lang="tr-TR" sz="2000" i="1" baseline="-25000" dirty="0" err="1"/>
              <a:t>n</a:t>
            </a:r>
            <a:r>
              <a:rPr lang="tr-TR" sz="2000" i="1" dirty="0"/>
              <a:t>) = </a:t>
            </a:r>
            <a:r>
              <a:rPr lang="tr-TR" sz="2000" dirty="0"/>
              <a:t>n-1 olarak tanımlarız ki orada köşeler bir köşeli </a:t>
            </a:r>
            <a:r>
              <a:rPr lang="tr-TR" sz="2000" dirty="0" smtClean="0"/>
              <a:t>oluncaya kadar kaldırılmalıdır.</a:t>
            </a:r>
          </a:p>
          <a:p>
            <a:pPr algn="just"/>
            <a:r>
              <a:rPr lang="tr-TR" sz="2000" dirty="0"/>
              <a:t>Sonuç olarak her G çizgesi için </a:t>
            </a:r>
            <a:r>
              <a:rPr lang="tr-TR" sz="2000" i="1" dirty="0"/>
              <a:t>κ</a:t>
            </a:r>
            <a:r>
              <a:rPr lang="tr-TR" sz="2000" i="1" cap="small" dirty="0"/>
              <a:t>(G)</a:t>
            </a:r>
            <a:r>
              <a:rPr lang="tr-TR" sz="2000" dirty="0"/>
              <a:t> değeri, G’den kaldırıldığında G’yi bağlantısız ya da tek köşeli bir çizge yapan köşelerin minimum sayısı olarak tanımlanır. Eğer </a:t>
            </a:r>
            <a:r>
              <a:rPr lang="tr-TR" sz="2000" i="1" dirty="0"/>
              <a:t>G, n</a:t>
            </a:r>
            <a:r>
              <a:rPr lang="tr-TR" sz="2000" dirty="0"/>
              <a:t> köşeli ise 0 ≤ </a:t>
            </a:r>
            <a:r>
              <a:rPr lang="tr-TR" sz="2000" cap="small" dirty="0"/>
              <a:t>k(G) ≤  </a:t>
            </a:r>
            <a:r>
              <a:rPr lang="tr-TR" sz="2000" i="1" dirty="0"/>
              <a:t>n </a:t>
            </a:r>
            <a:r>
              <a:rPr lang="tr-TR" sz="2000" dirty="0"/>
              <a:t>n-1 eşitsizliğine sahip oluruz, </a:t>
            </a:r>
            <a:r>
              <a:rPr lang="tr-TR" sz="2000" i="1" dirty="0"/>
              <a:t>κ</a:t>
            </a:r>
            <a:r>
              <a:rPr lang="tr-TR" sz="2000" i="1" cap="small" dirty="0"/>
              <a:t>(G)</a:t>
            </a:r>
            <a:r>
              <a:rPr lang="tr-TR" sz="2000" dirty="0"/>
              <a:t> = 0 ancak ve ancak </a:t>
            </a:r>
            <a:r>
              <a:rPr lang="tr-TR" sz="2000" i="1" dirty="0"/>
              <a:t>G</a:t>
            </a:r>
            <a:r>
              <a:rPr lang="tr-TR" sz="2000" dirty="0"/>
              <a:t> bağlantısız ya da </a:t>
            </a:r>
            <a:r>
              <a:rPr lang="tr-TR" sz="2000" i="1" dirty="0"/>
              <a:t>G</a:t>
            </a:r>
            <a:r>
              <a:rPr lang="tr-TR" sz="2000" dirty="0"/>
              <a:t> = </a:t>
            </a:r>
            <a:r>
              <a:rPr lang="tr-TR" sz="2000" i="1" dirty="0" err="1"/>
              <a:t>K</a:t>
            </a:r>
            <a:r>
              <a:rPr lang="tr-TR" sz="2000" i="1" baseline="-25000" dirty="0" err="1"/>
              <a:t>l</a:t>
            </a:r>
            <a:r>
              <a:rPr lang="tr-TR" sz="2000" dirty="0"/>
              <a:t> ise ve </a:t>
            </a:r>
            <a:r>
              <a:rPr lang="tr-TR" sz="2000" i="1" dirty="0"/>
              <a:t>κ</a:t>
            </a:r>
            <a:r>
              <a:rPr lang="tr-TR" sz="2000" i="1" cap="small" dirty="0"/>
              <a:t>(G)</a:t>
            </a:r>
            <a:r>
              <a:rPr lang="tr-TR" sz="2000" i="1" dirty="0"/>
              <a:t> =</a:t>
            </a:r>
            <a:r>
              <a:rPr lang="tr-TR" sz="2000" dirty="0"/>
              <a:t>n-1 ancak ve ancak </a:t>
            </a:r>
            <a:r>
              <a:rPr lang="tr-TR" sz="2000" i="1" dirty="0"/>
              <a:t>G</a:t>
            </a:r>
            <a:r>
              <a:rPr lang="tr-TR" sz="2000" dirty="0"/>
              <a:t> bir tam çizge ise olur. </a:t>
            </a:r>
          </a:p>
        </p:txBody>
      </p:sp>
    </p:spTree>
    <p:extLst>
      <p:ext uri="{BB962C8B-B14F-4D97-AF65-F5344CB8AC3E}">
        <p14:creationId xmlns:p14="http://schemas.microsoft.com/office/powerpoint/2010/main" val="11823302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smtClean="0">
                <a:solidFill>
                  <a:schemeClr val="bg1"/>
                </a:solidFill>
              </a:rPr>
              <a:t>Kenar </a:t>
            </a:r>
            <a:r>
              <a:rPr lang="tr-TR" dirty="0" err="1" smtClean="0">
                <a:solidFill>
                  <a:schemeClr val="bg1"/>
                </a:solidFill>
              </a:rPr>
              <a:t>Bağlantılılığı</a:t>
            </a:r>
            <a:r>
              <a:rPr lang="tr-TR" dirty="0" smtClean="0"/>
              <a:t> </a:t>
            </a:r>
            <a:endParaRPr lang="tr-TR" dirty="0"/>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57</a:t>
            </a:fld>
            <a:endParaRPr lang="tr-TR"/>
          </a:p>
        </p:txBody>
      </p:sp>
      <p:sp>
        <p:nvSpPr>
          <p:cNvPr id="5" name="İçerik Yer Tutucusu 4"/>
          <p:cNvSpPr>
            <a:spLocks noGrp="1"/>
          </p:cNvSpPr>
          <p:nvPr>
            <p:ph sz="quarter" idx="1"/>
          </p:nvPr>
        </p:nvSpPr>
        <p:spPr/>
        <p:txBody>
          <a:bodyPr>
            <a:normAutofit fontScale="85000" lnSpcReduction="20000"/>
          </a:bodyPr>
          <a:lstStyle/>
          <a:p>
            <a:pPr algn="just"/>
            <a:r>
              <a:rPr lang="tr-TR" dirty="0"/>
              <a:t>Biz kaldırabildiğimizde çizgeyi bağlantısız yapan kenarların minimum sayısına bakarak, bağlantılı bir G = </a:t>
            </a:r>
            <a:r>
              <a:rPr lang="tr-TR" i="1" dirty="0"/>
              <a:t>(V,E)</a:t>
            </a:r>
            <a:r>
              <a:rPr lang="tr-TR" dirty="0"/>
              <a:t> çizgesinin </a:t>
            </a:r>
            <a:r>
              <a:rPr lang="tr-TR" dirty="0" err="1"/>
              <a:t>bağlantılılığının</a:t>
            </a:r>
            <a:r>
              <a:rPr lang="tr-TR" dirty="0"/>
              <a:t> değerini ölçebiliriz. Eğer bu çizge kesim kenarına sahip ise, G çizgesini bağlantısız yapmak için sadece bunu kaldırma­ya ihtiyaç duyarız. Eğer G çizgesi kesim kenarına sahip değilse, kaldırıldığında çizgeyi bağlantısız yapan kenarların en küçük kümesini araştırırız. Eğer G — E' alt çizgesi bağlantısız oluyorsa, </a:t>
            </a:r>
            <a:r>
              <a:rPr lang="tr-TR" i="1" dirty="0"/>
              <a:t>E' </a:t>
            </a:r>
            <a:r>
              <a:rPr lang="tr-TR" dirty="0"/>
              <a:t>kenarlarının kümesini </a:t>
            </a:r>
            <a:r>
              <a:rPr lang="tr-TR" b="1" dirty="0"/>
              <a:t>kenar kesimi </a:t>
            </a:r>
            <a:r>
              <a:rPr lang="tr-TR" dirty="0"/>
              <a:t>olarak adlandırırız. Bir G çizgesinin λ</a:t>
            </a:r>
            <a:r>
              <a:rPr lang="tr-TR" i="1" dirty="0"/>
              <a:t>(G)</a:t>
            </a:r>
            <a:r>
              <a:rPr lang="tr-TR" dirty="0"/>
              <a:t> ile gösterilen </a:t>
            </a:r>
            <a:r>
              <a:rPr lang="tr-TR" b="1" dirty="0"/>
              <a:t>kenar </a:t>
            </a:r>
            <a:r>
              <a:rPr lang="tr-TR" b="1" dirty="0" err="1"/>
              <a:t>bağlantılılık</a:t>
            </a:r>
            <a:r>
              <a:rPr lang="tr-TR" b="1" dirty="0"/>
              <a:t> </a:t>
            </a:r>
            <a:r>
              <a:rPr lang="tr-TR" dirty="0"/>
              <a:t>değeri, G’nin bir kenar kesimindeki kenarların minimum sayısı olarak tanımlanır. Bu, λ(G)’</a:t>
            </a:r>
            <a:r>
              <a:rPr lang="tr-TR" dirty="0" err="1"/>
              <a:t>nin</a:t>
            </a:r>
            <a:r>
              <a:rPr lang="tr-TR" dirty="0"/>
              <a:t> birden fazla köşeye sahip olan bütün bağlantılı çizgeler için tanımlanır, çünkü G çizge- sinde bir köşeye bitişik tüm kenarlar kaldırıldığında çizge bağlantısız olur. Dikkat edelim ki, çizge bağlantısız olduğunda λ</a:t>
            </a:r>
            <a:r>
              <a:rPr lang="tr-TR" i="1" dirty="0"/>
              <a:t>(G) =</a:t>
            </a:r>
            <a:r>
              <a:rPr lang="tr-TR" dirty="0"/>
              <a:t> 0 olur. Biz λ</a:t>
            </a:r>
            <a:r>
              <a:rPr lang="tr-TR" i="1" dirty="0"/>
              <a:t>(G) =</a:t>
            </a:r>
            <a:r>
              <a:rPr lang="tr-TR" dirty="0"/>
              <a:t> 0 olduğunu bir tek köşeden oluşmuş bir çizge için sağlayabiliriz. G çizgesi n köşeli ise, 0 ≤ λ</a:t>
            </a:r>
            <a:r>
              <a:rPr lang="tr-TR" i="1" dirty="0"/>
              <a:t>(G) </a:t>
            </a:r>
            <a:r>
              <a:rPr lang="tr-TR" dirty="0"/>
              <a:t>≤ n-1 olur. </a:t>
            </a:r>
          </a:p>
        </p:txBody>
      </p:sp>
    </p:spTree>
    <p:extLst>
      <p:ext uri="{BB962C8B-B14F-4D97-AF65-F5344CB8AC3E}">
        <p14:creationId xmlns:p14="http://schemas.microsoft.com/office/powerpoint/2010/main" val="785484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normAutofit fontScale="90000"/>
          </a:bodyPr>
          <a:lstStyle/>
          <a:p>
            <a:pPr algn="ctr"/>
            <a:r>
              <a:rPr lang="tr-TR" dirty="0" smtClean="0">
                <a:solidFill>
                  <a:schemeClr val="bg1"/>
                </a:solidFill>
              </a:rPr>
              <a:t>Köşe ve Kenar </a:t>
            </a:r>
            <a:r>
              <a:rPr lang="tr-TR" dirty="0" err="1" smtClean="0">
                <a:solidFill>
                  <a:schemeClr val="bg1"/>
                </a:solidFill>
              </a:rPr>
              <a:t>Bağlantılılığının</a:t>
            </a:r>
            <a:r>
              <a:rPr lang="tr-TR" dirty="0" smtClean="0">
                <a:solidFill>
                  <a:schemeClr val="bg1"/>
                </a:solidFill>
              </a:rPr>
              <a:t> Uygulamaları</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58</a:t>
            </a:fld>
            <a:endParaRPr lang="tr-TR"/>
          </a:p>
        </p:txBody>
      </p:sp>
      <p:sp>
        <p:nvSpPr>
          <p:cNvPr id="5" name="İçerik Yer Tutucusu 4"/>
          <p:cNvSpPr>
            <a:spLocks noGrp="1"/>
          </p:cNvSpPr>
          <p:nvPr>
            <p:ph sz="quarter" idx="1"/>
          </p:nvPr>
        </p:nvSpPr>
        <p:spPr/>
        <p:txBody>
          <a:bodyPr>
            <a:normAutofit fontScale="92500"/>
          </a:bodyPr>
          <a:lstStyle/>
          <a:p>
            <a:pPr algn="just"/>
            <a:r>
              <a:rPr lang="tr-TR" dirty="0"/>
              <a:t>Çizge </a:t>
            </a:r>
            <a:r>
              <a:rPr lang="tr-TR" dirty="0" err="1"/>
              <a:t>bağlantılılık</a:t>
            </a:r>
            <a:r>
              <a:rPr lang="tr-TR" dirty="0"/>
              <a:t> değerleri ağlarda güvenilirlik ve sağlamlıkla ilgili problemlerde önemli bir rol oynar. Örne­ğin, kesim köşeleri ve kesim kenarları ile ilgili girişimizde yönlendiricilerin köşeler ile temsil edildiği, bunlar arasındaki bağlantıların kenarlarla temsil edildiği ifadeleri kullanarak bir veri ağı modelleyebildiğimizden bahsetmiştik. Servis dışı olduğunda ağı bağlantısız yapan yönlen­diricilerin minimum sayısı çizgenin köşe </a:t>
            </a:r>
            <a:r>
              <a:rPr lang="tr-TR" dirty="0" err="1"/>
              <a:t>bağlantılılık</a:t>
            </a:r>
            <a:r>
              <a:rPr lang="tr-TR" dirty="0"/>
              <a:t> sayısına eşittir. Eğer birkaç yönlendirici bozulursa, iki yönlendirici arasındaki veri transferi hala mümkündür. Kenar </a:t>
            </a:r>
            <a:r>
              <a:rPr lang="tr-TR" dirty="0" err="1"/>
              <a:t>bağlantılılık</a:t>
            </a:r>
            <a:r>
              <a:rPr lang="tr-TR" dirty="0"/>
              <a:t>, bo­zulduğunda ağı bağlantısız yapan fiber optik bağlantıların minimum sayısını temsil eder. Eğer birkaç bağlantı bozulursa, her yönlendirici çifti arasında veri transferi hala </a:t>
            </a:r>
            <a:r>
              <a:rPr lang="tr-TR" dirty="0" smtClean="0"/>
              <a:t>mümkündür.</a:t>
            </a:r>
            <a:endParaRPr lang="tr-TR" dirty="0"/>
          </a:p>
        </p:txBody>
      </p:sp>
    </p:spTree>
    <p:extLst>
      <p:ext uri="{BB962C8B-B14F-4D97-AF65-F5344CB8AC3E}">
        <p14:creationId xmlns:p14="http://schemas.microsoft.com/office/powerpoint/2010/main" val="32675568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Yönlü Çizgelerde </a:t>
            </a:r>
            <a:r>
              <a:rPr lang="tr-TR" dirty="0" err="1" smtClean="0">
                <a:solidFill>
                  <a:schemeClr val="bg1"/>
                </a:solidFill>
              </a:rPr>
              <a:t>Bağlantılılık</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dirty="0"/>
          </a:p>
        </p:txBody>
      </p:sp>
      <p:sp>
        <p:nvSpPr>
          <p:cNvPr id="4" name="Slayt Numarası Yer Tutucusu 3"/>
          <p:cNvSpPr>
            <a:spLocks noGrp="1"/>
          </p:cNvSpPr>
          <p:nvPr>
            <p:ph type="sldNum" sz="quarter" idx="12"/>
          </p:nvPr>
        </p:nvSpPr>
        <p:spPr/>
        <p:txBody>
          <a:bodyPr/>
          <a:lstStyle/>
          <a:p>
            <a:fld id="{B1DEFA8C-F947-479F-BE07-76B6B3F80BF1}" type="slidenum">
              <a:rPr lang="tr-TR" smtClean="0"/>
              <a:pPr/>
              <a:t>59</a:t>
            </a:fld>
            <a:endParaRPr lang="tr-TR"/>
          </a:p>
        </p:txBody>
      </p:sp>
      <p:graphicFrame>
        <p:nvGraphicFramePr>
          <p:cNvPr id="8" name="İçerik Yer Tutucusu 7"/>
          <p:cNvGraphicFramePr>
            <a:graphicFrameLocks noGrp="1"/>
          </p:cNvGraphicFramePr>
          <p:nvPr>
            <p:ph sz="quarter" idx="1"/>
            <p:extLst>
              <p:ext uri="{D42A27DB-BD31-4B8C-83A1-F6EECF244321}">
                <p14:modId xmlns:p14="http://schemas.microsoft.com/office/powerpoint/2010/main" val="2471583338"/>
              </p:ext>
            </p:extLst>
          </p:nvPr>
        </p:nvGraphicFramePr>
        <p:xfrm>
          <a:off x="914400" y="1447800"/>
          <a:ext cx="7772400" cy="3493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Metin kutusu 11"/>
          <p:cNvSpPr txBox="1"/>
          <p:nvPr/>
        </p:nvSpPr>
        <p:spPr>
          <a:xfrm>
            <a:off x="914400" y="5095019"/>
            <a:ext cx="7772400" cy="923330"/>
          </a:xfrm>
          <a:prstGeom prst="rect">
            <a:avLst/>
          </a:prstGeom>
          <a:noFill/>
        </p:spPr>
        <p:txBody>
          <a:bodyPr wrap="square" rtlCol="0">
            <a:spAutoFit/>
          </a:bodyPr>
          <a:lstStyle/>
          <a:p>
            <a:pPr marL="285750" indent="-285750" algn="just">
              <a:buFont typeface="Wingdings" panose="05000000000000000000" pitchFamily="2" charset="2"/>
              <a:buChar char="v"/>
            </a:pPr>
            <a:r>
              <a:rPr lang="tr-TR" dirty="0"/>
              <a:t>Yani, ancak ve ancak kenarların yönleri ihmal edildiğinde iki köşe çifti arasında daima bir yol varsa yönlü çizge zayıf bağlantılıdır. Açıktır ki, güçlü bağlantılı yönlü bir çizge aynı zamanda zayıf bağlantılıdır</a:t>
            </a:r>
          </a:p>
        </p:txBody>
      </p:sp>
    </p:spTree>
    <p:extLst>
      <p:ext uri="{BB962C8B-B14F-4D97-AF65-F5344CB8AC3E}">
        <p14:creationId xmlns:p14="http://schemas.microsoft.com/office/powerpoint/2010/main" val="397380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
        <p:nvSpPr>
          <p:cNvPr id="5" name="4 İçerik Yer Tutucusu"/>
          <p:cNvSpPr>
            <a:spLocks noGrp="1"/>
          </p:cNvSpPr>
          <p:nvPr>
            <p:ph sz="quarter" idx="1"/>
          </p:nvPr>
        </p:nvSpPr>
        <p:spPr>
          <a:xfrm>
            <a:off x="914400" y="332656"/>
            <a:ext cx="7772400" cy="2952328"/>
          </a:xfrm>
        </p:spPr>
        <p:txBody>
          <a:bodyPr>
            <a:normAutofit/>
          </a:bodyPr>
          <a:lstStyle/>
          <a:p>
            <a:pPr algn="just"/>
            <a:r>
              <a:rPr lang="tr-TR" dirty="0" smtClean="0"/>
              <a:t>Bilgisayar ağını ifade eden çizgede her kenarın 2 farklı köşeyi birleştirdiğini not edelim. Yani bir köşeyi kendi kendine bağlayan kenar bulunmamaktadır. Bir çizgede her kenar farklı 2 köşeyi birleştirmişse ve </a:t>
            </a:r>
            <a:r>
              <a:rPr lang="tr-TR" b="1" dirty="0" smtClean="0"/>
              <a:t>2 </a:t>
            </a:r>
            <a:r>
              <a:rPr lang="tr-TR" dirty="0" smtClean="0"/>
              <a:t>köşe arasında birden fazla kenar yoksa bu çizgeye </a:t>
            </a:r>
            <a:r>
              <a:rPr lang="tr-TR" b="1" dirty="0" smtClean="0"/>
              <a:t>basit çizge </a:t>
            </a:r>
            <a:r>
              <a:rPr lang="tr-TR" dirty="0" smtClean="0"/>
              <a:t>denir. </a:t>
            </a:r>
          </a:p>
          <a:p>
            <a:pPr algn="just"/>
            <a:r>
              <a:rPr lang="tr-TR" dirty="0" smtClean="0"/>
              <a:t>Aynı köşe İkilisi arasında </a:t>
            </a:r>
            <a:r>
              <a:rPr lang="tr-TR" b="1" dirty="0" err="1" smtClean="0"/>
              <a:t>çokkatlı</a:t>
            </a:r>
            <a:r>
              <a:rPr lang="tr-TR" b="1" dirty="0" smtClean="0"/>
              <a:t> kenar </a:t>
            </a:r>
            <a:r>
              <a:rPr lang="tr-TR" dirty="0" smtClean="0"/>
              <a:t>içeren çizgelere </a:t>
            </a:r>
            <a:r>
              <a:rPr lang="tr-TR" b="1" dirty="0" smtClean="0"/>
              <a:t>çoklu çizge </a:t>
            </a:r>
            <a:r>
              <a:rPr lang="tr-TR" dirty="0" smtClean="0"/>
              <a:t>denir. </a:t>
            </a:r>
            <a:endParaRPr lang="tr-TR" dirty="0"/>
          </a:p>
        </p:txBody>
      </p:sp>
      <p:pic>
        <p:nvPicPr>
          <p:cNvPr id="6" name="5 Resim" descr="image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573016"/>
            <a:ext cx="4752528" cy="2016224"/>
          </a:xfrm>
          <a:prstGeom prst="rect">
            <a:avLst/>
          </a:prstGeom>
          <a:noFill/>
        </p:spPr>
      </p:pic>
      <p:sp>
        <p:nvSpPr>
          <p:cNvPr id="2050" name="Rectangle 2"/>
          <p:cNvSpPr>
            <a:spLocks noChangeArrowheads="1"/>
          </p:cNvSpPr>
          <p:nvPr/>
        </p:nvSpPr>
        <p:spPr bwMode="auto">
          <a:xfrm>
            <a:off x="179512" y="5768389"/>
            <a:ext cx="8964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dirty="0" smtClean="0">
                <a:ln>
                  <a:noFill/>
                </a:ln>
                <a:solidFill>
                  <a:srgbClr val="DE4C18"/>
                </a:solidFill>
                <a:effectLst/>
                <a:ea typeface="Times New Roman" pitchFamily="18" charset="0"/>
                <a:cs typeface="Times New Roman" pitchFamily="18" charset="0"/>
              </a:rPr>
              <a:t>ŞEKİL 2 </a:t>
            </a:r>
            <a:r>
              <a:rPr kumimoji="0" lang="tr-TR" b="1" i="0" u="none" strike="noStrike" cap="none" normalizeH="0" baseline="0" dirty="0" smtClean="0">
                <a:ln>
                  <a:noFill/>
                </a:ln>
                <a:solidFill>
                  <a:srgbClr val="000000"/>
                </a:solidFill>
                <a:effectLst/>
                <a:ea typeface="Times New Roman" pitchFamily="18" charset="0"/>
                <a:cs typeface="Times New Roman" pitchFamily="18" charset="0"/>
              </a:rPr>
              <a:t>Veri Merkezleri Arasında Birden Fazla Bağlantının Bulunduğu Bir Bilgisayar Ağı</a:t>
            </a:r>
            <a:endParaRPr kumimoji="0" lang="tr-TR"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smtClean="0">
                <a:solidFill>
                  <a:schemeClr val="bg1"/>
                </a:solidFill>
              </a:rPr>
              <a:t>Yönlü Bir Çizgenin Güçlü Bileşenleri</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60</a:t>
            </a:fld>
            <a:endParaRPr lang="tr-TR"/>
          </a:p>
        </p:txBody>
      </p:sp>
      <p:sp>
        <p:nvSpPr>
          <p:cNvPr id="5" name="İçerik Yer Tutucusu 4"/>
          <p:cNvSpPr>
            <a:spLocks noGrp="1"/>
          </p:cNvSpPr>
          <p:nvPr>
            <p:ph sz="quarter" idx="1"/>
          </p:nvPr>
        </p:nvSpPr>
        <p:spPr/>
        <p:txBody>
          <a:bodyPr/>
          <a:lstStyle/>
          <a:p>
            <a:pPr algn="just"/>
            <a:r>
              <a:rPr lang="tr-TR" dirty="0"/>
              <a:t>Y önlü bir </a:t>
            </a:r>
            <a:r>
              <a:rPr lang="tr-TR" i="1" dirty="0"/>
              <a:t>G</a:t>
            </a:r>
            <a:r>
              <a:rPr lang="tr-TR" dirty="0"/>
              <a:t> çizgesinin güçlü bağlantılı olan ancak daha geniş güçlü alt çizgelerde kapsanmayan alt çizgeleri yani, maksimal güçlü bağlantılı alt çizgeler </a:t>
            </a:r>
            <a:r>
              <a:rPr lang="tr-TR" b="1" dirty="0"/>
              <a:t>güçlü bağlantılı bileşenler </a:t>
            </a:r>
            <a:r>
              <a:rPr lang="tr-TR" dirty="0"/>
              <a:t>veya G’nin </a:t>
            </a:r>
            <a:r>
              <a:rPr lang="tr-TR" b="1" dirty="0"/>
              <a:t>güçlü bileşenleri </a:t>
            </a:r>
            <a:r>
              <a:rPr lang="tr-TR" dirty="0"/>
              <a:t>olarak adlandırılır. Unutmayalım ki, eğer yönlü bir çizgede </a:t>
            </a:r>
            <a:r>
              <a:rPr lang="tr-TR" i="1" dirty="0"/>
              <a:t>a</a:t>
            </a:r>
            <a:r>
              <a:rPr lang="tr-TR" dirty="0"/>
              <a:t> ve </a:t>
            </a:r>
            <a:r>
              <a:rPr lang="tr-TR" i="1" dirty="0"/>
              <a:t>b</a:t>
            </a:r>
            <a:r>
              <a:rPr lang="tr-TR" dirty="0"/>
              <a:t> iki köşe ise onların güçlü bileşenleri ya aynıdır ya da ayrıktır.</a:t>
            </a:r>
          </a:p>
        </p:txBody>
      </p:sp>
    </p:spTree>
    <p:extLst>
      <p:ext uri="{BB962C8B-B14F-4D97-AF65-F5344CB8AC3E}">
        <p14:creationId xmlns:p14="http://schemas.microsoft.com/office/powerpoint/2010/main" val="42144338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Yollar ve </a:t>
            </a:r>
            <a:r>
              <a:rPr lang="tr-TR" dirty="0" err="1" smtClean="0">
                <a:solidFill>
                  <a:schemeClr val="bg1"/>
                </a:solidFill>
              </a:rPr>
              <a:t>Eşyapılılık</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61</a:t>
            </a:fld>
            <a:endParaRPr lang="tr-TR"/>
          </a:p>
        </p:txBody>
      </p:sp>
      <p:sp>
        <p:nvSpPr>
          <p:cNvPr id="5" name="İçerik Yer Tutucusu 4"/>
          <p:cNvSpPr>
            <a:spLocks noGrp="1"/>
          </p:cNvSpPr>
          <p:nvPr>
            <p:ph sz="quarter" idx="1"/>
          </p:nvPr>
        </p:nvSpPr>
        <p:spPr/>
        <p:txBody>
          <a:bodyPr/>
          <a:lstStyle/>
          <a:p>
            <a:pPr algn="just"/>
            <a:r>
              <a:rPr lang="tr-TR" dirty="0"/>
              <a:t>İki çizgenin birleşik şekilde yazın (yani </a:t>
            </a:r>
            <a:r>
              <a:rPr lang="tr-TR" dirty="0" err="1"/>
              <a:t>eşyapılı</a:t>
            </a:r>
            <a:r>
              <a:rPr lang="tr-TR" dirty="0"/>
              <a:t>) olup olmadığının belirlenmesine yolların ve devrelerin yardım edebilmesinin birçok yolu vardır. Örneğin belirli uzunluktaki basit bir devrenin varlığı, iki çizgenin eş yapılı olmadığını gösteren kullanışlı bir değişmezdir. Ek olarak, yollar </a:t>
            </a:r>
            <a:r>
              <a:rPr lang="tr-TR" dirty="0" err="1"/>
              <a:t>eşyapılılıkları</a:t>
            </a:r>
            <a:r>
              <a:rPr lang="tr-TR" dirty="0"/>
              <a:t> yapabilen dönüşümlerin oluşturulmasında </a:t>
            </a:r>
            <a:r>
              <a:rPr lang="tr-TR" dirty="0" smtClean="0"/>
              <a:t>kullanılabilir.</a:t>
            </a:r>
            <a:endParaRPr lang="tr-TR" dirty="0"/>
          </a:p>
        </p:txBody>
      </p:sp>
    </p:spTree>
    <p:extLst>
      <p:ext uri="{BB962C8B-B14F-4D97-AF65-F5344CB8AC3E}">
        <p14:creationId xmlns:p14="http://schemas.microsoft.com/office/powerpoint/2010/main" val="1482688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62</a:t>
            </a:fld>
            <a:endParaRPr lang="tr-TR"/>
          </a:p>
        </p:txBody>
      </p:sp>
      <p:sp>
        <p:nvSpPr>
          <p:cNvPr id="5" name="İçerik Yer Tutucusu 4"/>
          <p:cNvSpPr>
            <a:spLocks noGrp="1"/>
          </p:cNvSpPr>
          <p:nvPr>
            <p:ph sz="quarter" idx="1"/>
          </p:nvPr>
        </p:nvSpPr>
        <p:spPr>
          <a:xfrm>
            <a:off x="914400" y="188640"/>
            <a:ext cx="7772400" cy="4104456"/>
          </a:xfrm>
        </p:spPr>
        <p:txBody>
          <a:bodyPr>
            <a:normAutofit fontScale="92500" lnSpcReduction="10000"/>
          </a:bodyPr>
          <a:lstStyle/>
          <a:p>
            <a:pPr algn="just"/>
            <a:r>
              <a:rPr lang="tr-TR" dirty="0" smtClean="0">
                <a:solidFill>
                  <a:srgbClr val="DE4C18"/>
                </a:solidFill>
              </a:rPr>
              <a:t>Örnek: </a:t>
            </a:r>
            <a:r>
              <a:rPr lang="tr-TR" dirty="0"/>
              <a:t>Şekil 6’daki </a:t>
            </a:r>
            <a:r>
              <a:rPr lang="tr-TR" i="1" dirty="0"/>
              <a:t>G</a:t>
            </a:r>
            <a:r>
              <a:rPr lang="tr-TR" dirty="0"/>
              <a:t> ve </a:t>
            </a:r>
            <a:r>
              <a:rPr lang="tr-TR" i="1" dirty="0"/>
              <a:t>H</a:t>
            </a:r>
            <a:r>
              <a:rPr lang="tr-TR" dirty="0"/>
              <a:t> çizgelerinin </a:t>
            </a:r>
            <a:r>
              <a:rPr lang="tr-TR" dirty="0" err="1"/>
              <a:t>eşyapılı</a:t>
            </a:r>
            <a:r>
              <a:rPr lang="tr-TR" dirty="0"/>
              <a:t> olup olmadığını </a:t>
            </a:r>
            <a:r>
              <a:rPr lang="tr-TR" dirty="0" smtClean="0"/>
              <a:t>belirleyiniz.</a:t>
            </a:r>
          </a:p>
          <a:p>
            <a:pPr algn="just"/>
            <a:r>
              <a:rPr lang="tr-TR" i="1" dirty="0">
                <a:solidFill>
                  <a:srgbClr val="DE4C18"/>
                </a:solidFill>
              </a:rPr>
              <a:t>Çözüm:</a:t>
            </a:r>
            <a:r>
              <a:rPr lang="tr-TR" i="1" dirty="0"/>
              <a:t> G</a:t>
            </a:r>
            <a:r>
              <a:rPr lang="tr-TR" dirty="0"/>
              <a:t> ve </a:t>
            </a:r>
            <a:r>
              <a:rPr lang="tr-TR" i="1" dirty="0"/>
              <a:t>H</a:t>
            </a:r>
            <a:r>
              <a:rPr lang="tr-TR" dirty="0"/>
              <a:t> çizgeleri altı köşe ve sekiz kenara sahiptir. Her biri üç dereceli dört köşeye ve iki dereceli iki köşeye sahiptir. Böylece bu üç değişmez; köşelerin sayısı, kenarların sayısı köşelerin dereceleri bu iki çizge için aynıdır. Fakat, </a:t>
            </a:r>
            <a:r>
              <a:rPr lang="tr-TR" i="1" dirty="0"/>
              <a:t>H</a:t>
            </a:r>
            <a:r>
              <a:rPr lang="tr-TR" dirty="0"/>
              <a:t> çizgesi v</a:t>
            </a:r>
            <a:r>
              <a:rPr lang="tr-TR" baseline="-25000" dirty="0"/>
              <a:t>1;</a:t>
            </a:r>
            <a:r>
              <a:rPr lang="tr-TR" dirty="0"/>
              <a:t> v</a:t>
            </a:r>
            <a:r>
              <a:rPr lang="tr-TR" baseline="-25000" dirty="0"/>
              <a:t>2</a:t>
            </a:r>
            <a:r>
              <a:rPr lang="tr-TR" dirty="0"/>
              <a:t>, v</a:t>
            </a:r>
            <a:r>
              <a:rPr lang="tr-TR" baseline="-25000" dirty="0"/>
              <a:t>6</a:t>
            </a:r>
            <a:r>
              <a:rPr lang="tr-TR" dirty="0"/>
              <a:t>, v</a:t>
            </a:r>
            <a:r>
              <a:rPr lang="tr-TR" baseline="-25000" dirty="0"/>
              <a:t>1</a:t>
            </a:r>
            <a:r>
              <a:rPr lang="tr-TR" dirty="0"/>
              <a:t>, şeklinde 3- uzunluklu bir devreye sahiptir, tam tersine </a:t>
            </a:r>
            <a:r>
              <a:rPr lang="tr-TR" i="1" dirty="0"/>
              <a:t>G</a:t>
            </a:r>
            <a:r>
              <a:rPr lang="tr-TR" dirty="0"/>
              <a:t> çizgesinin 3-uzunluklu bir devreye sahip olmadığı denetlenerek belirlenebilir. (G’nin bütün basit devreleri en az 4-uzunlukludur.) </a:t>
            </a:r>
            <a:r>
              <a:rPr lang="tr-TR" i="1" dirty="0" smtClean="0"/>
              <a:t>G ve H</a:t>
            </a:r>
            <a:r>
              <a:rPr lang="tr-TR" dirty="0" smtClean="0"/>
              <a:t> </a:t>
            </a:r>
            <a:r>
              <a:rPr lang="tr-TR" dirty="0"/>
              <a:t>çizgeleri </a:t>
            </a:r>
            <a:r>
              <a:rPr lang="tr-TR" dirty="0" err="1"/>
              <a:t>eşyapılı</a:t>
            </a:r>
            <a:r>
              <a:rPr lang="tr-TR" dirty="0"/>
              <a:t> değildir, çünkü 3-uzunluklu bir devrenin varlığı değişmez bir </a:t>
            </a:r>
            <a:r>
              <a:rPr lang="tr-TR" dirty="0" err="1" smtClean="0"/>
              <a:t>eşyapılılıktır</a:t>
            </a:r>
            <a:r>
              <a:rPr lang="tr-TR" dirty="0" smtClean="0"/>
              <a:t>. </a:t>
            </a:r>
            <a:endParaRPr lang="tr-TR" dirty="0">
              <a:solidFill>
                <a:srgbClr val="DE4C18"/>
              </a:solidFill>
            </a:endParaRPr>
          </a:p>
        </p:txBody>
      </p:sp>
      <p:pic>
        <p:nvPicPr>
          <p:cNvPr id="8" name="Resim 7"/>
          <p:cNvPicPr>
            <a:picLocks noChangeAspect="1"/>
          </p:cNvPicPr>
          <p:nvPr/>
        </p:nvPicPr>
        <p:blipFill>
          <a:blip r:embed="rId2"/>
          <a:stretch>
            <a:fillRect/>
          </a:stretch>
        </p:blipFill>
        <p:spPr>
          <a:xfrm>
            <a:off x="2771800" y="4077072"/>
            <a:ext cx="3135976" cy="2312118"/>
          </a:xfrm>
          <a:prstGeom prst="rect">
            <a:avLst/>
          </a:prstGeom>
        </p:spPr>
      </p:pic>
      <p:sp>
        <p:nvSpPr>
          <p:cNvPr id="9" name="Dikdörtgen 8"/>
          <p:cNvSpPr/>
          <p:nvPr/>
        </p:nvSpPr>
        <p:spPr>
          <a:xfrm>
            <a:off x="5981351" y="4762246"/>
            <a:ext cx="2730299" cy="369332"/>
          </a:xfrm>
          <a:prstGeom prst="rect">
            <a:avLst/>
          </a:prstGeom>
        </p:spPr>
        <p:txBody>
          <a:bodyPr wrap="none">
            <a:spAutoFit/>
          </a:bodyPr>
          <a:lstStyle/>
          <a:p>
            <a:r>
              <a:rPr lang="tr-TR" b="1" dirty="0">
                <a:solidFill>
                  <a:srgbClr val="EB754B"/>
                </a:solidFill>
                <a:latin typeface="Times New Roman" panose="02020603050405020304" pitchFamily="18" charset="0"/>
                <a:ea typeface="Arial Unicode MS" panose="020B0604020202020204" pitchFamily="34" charset="-128"/>
                <a:cs typeface="Times New Roman" panose="02020603050405020304" pitchFamily="18" charset="0"/>
              </a:rPr>
              <a:t>ŞEKİL 6</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 </a:t>
            </a:r>
            <a:r>
              <a:rPr lang="tr-TR" b="1" i="1" dirty="0">
                <a:latin typeface="Times New Roman" panose="02020603050405020304" pitchFamily="18" charset="0"/>
                <a:ea typeface="Arial Unicode MS" panose="020B0604020202020204" pitchFamily="34" charset="-128"/>
                <a:cs typeface="Times New Roman" panose="02020603050405020304" pitchFamily="18" charset="0"/>
              </a:rPr>
              <a:t>G</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 ve </a:t>
            </a:r>
            <a:r>
              <a:rPr lang="tr-TR" b="1" i="1" dirty="0">
                <a:latin typeface="Times New Roman" panose="02020603050405020304" pitchFamily="18" charset="0"/>
                <a:ea typeface="Arial Unicode MS" panose="020B0604020202020204" pitchFamily="34" charset="-128"/>
                <a:cs typeface="Times New Roman" panose="02020603050405020304" pitchFamily="18" charset="0"/>
              </a:rPr>
              <a:t>H</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 Çizgeleri</a:t>
            </a:r>
            <a:endParaRPr lang="tr-TR" b="1" dirty="0"/>
          </a:p>
        </p:txBody>
      </p:sp>
    </p:spTree>
    <p:extLst>
      <p:ext uri="{BB962C8B-B14F-4D97-AF65-F5344CB8AC3E}">
        <p14:creationId xmlns:p14="http://schemas.microsoft.com/office/powerpoint/2010/main" val="31437524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Köşeler Arasındaki Yolları </a:t>
            </a:r>
            <a:r>
              <a:rPr lang="tr-TR" dirty="0" smtClean="0">
                <a:solidFill>
                  <a:schemeClr val="bg1"/>
                </a:solidFill>
              </a:rPr>
              <a:t>Sayma</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63</a:t>
            </a:fld>
            <a:endParaRPr lang="tr-TR"/>
          </a:p>
        </p:txBody>
      </p:sp>
      <p:sp>
        <p:nvSpPr>
          <p:cNvPr id="5" name="İçerik Yer Tutucusu 4"/>
          <p:cNvSpPr>
            <a:spLocks noGrp="1"/>
          </p:cNvSpPr>
          <p:nvPr>
            <p:ph sz="quarter" idx="1"/>
          </p:nvPr>
        </p:nvSpPr>
        <p:spPr>
          <a:xfrm>
            <a:off x="914400" y="1447800"/>
            <a:ext cx="7772400" cy="973088"/>
          </a:xfrm>
        </p:spPr>
        <p:txBody>
          <a:bodyPr/>
          <a:lstStyle/>
          <a:p>
            <a:r>
              <a:rPr lang="tr-TR" sz="2400" dirty="0"/>
              <a:t>Bir çizgenin iki köşesi arasındaki yolların sayısı çizgenin komşuluk matrisini kullanarak </a:t>
            </a:r>
            <a:r>
              <a:rPr lang="tr-TR" sz="2400" dirty="0" smtClean="0"/>
              <a:t>belir­lenebilir</a:t>
            </a:r>
            <a:r>
              <a:rPr lang="tr-TR" dirty="0" smtClean="0"/>
              <a:t>.</a:t>
            </a:r>
            <a:endParaRPr lang="tr-TR" dirty="0"/>
          </a:p>
        </p:txBody>
      </p:sp>
      <p:graphicFrame>
        <p:nvGraphicFramePr>
          <p:cNvPr id="11" name="Diyagram 10"/>
          <p:cNvGraphicFramePr/>
          <p:nvPr>
            <p:extLst>
              <p:ext uri="{D42A27DB-BD31-4B8C-83A1-F6EECF244321}">
                <p14:modId xmlns:p14="http://schemas.microsoft.com/office/powerpoint/2010/main" val="215898538"/>
              </p:ext>
            </p:extLst>
          </p:nvPr>
        </p:nvGraphicFramePr>
        <p:xfrm>
          <a:off x="603504" y="2060848"/>
          <a:ext cx="9073008" cy="5010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6607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10.4 Bağlantılılık</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64</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a:xfrm>
                <a:off x="914400" y="188640"/>
                <a:ext cx="7772400" cy="5831160"/>
              </a:xfrm>
            </p:spPr>
            <p:txBody>
              <a:bodyPr/>
              <a:lstStyle/>
              <a:p>
                <a:pPr algn="just"/>
                <a:r>
                  <a:rPr lang="tr-TR" dirty="0" smtClean="0">
                    <a:solidFill>
                      <a:srgbClr val="DE4C18"/>
                    </a:solidFill>
                  </a:rPr>
                  <a:t>Örnek: </a:t>
                </a:r>
                <a:r>
                  <a:rPr lang="tr-TR" dirty="0"/>
                  <a:t>Şekil 8’deki basit </a:t>
                </a:r>
                <a:r>
                  <a:rPr lang="tr-TR" i="1" dirty="0"/>
                  <a:t>G</a:t>
                </a:r>
                <a:r>
                  <a:rPr lang="tr-TR" dirty="0"/>
                  <a:t> çizgesinde a’dan </a:t>
                </a:r>
                <a:r>
                  <a:rPr lang="tr-TR" i="1" dirty="0"/>
                  <a:t>d’</a:t>
                </a:r>
                <a:r>
                  <a:rPr lang="tr-TR" dirty="0"/>
                  <a:t>ye 4-uzunluklu yolların sayısı </a:t>
                </a:r>
                <a:r>
                  <a:rPr lang="tr-TR" dirty="0" smtClean="0"/>
                  <a:t>kaçtır?</a:t>
                </a:r>
              </a:p>
              <a:p>
                <a:pPr algn="just"/>
                <a:r>
                  <a:rPr lang="tr-TR" dirty="0" smtClean="0">
                    <a:solidFill>
                      <a:srgbClr val="DE4C18"/>
                    </a:solidFill>
                  </a:rPr>
                  <a:t>Çözüm: </a:t>
                </a:r>
                <a:r>
                  <a:rPr lang="tr-TR" dirty="0"/>
                  <a:t>G’nin komşuluk matrisi (köşelerinin sıralanışı </a:t>
                </a:r>
                <a:r>
                  <a:rPr lang="tr-TR" i="1" dirty="0"/>
                  <a:t>a, b, c, d</a:t>
                </a:r>
                <a:r>
                  <a:rPr lang="tr-TR" dirty="0"/>
                  <a:t> şekilde) aşağıdaki gibidir</a:t>
                </a:r>
                <a:r>
                  <a:rPr lang="tr-TR" dirty="0" smtClean="0"/>
                  <a:t>.</a:t>
                </a:r>
              </a:p>
              <a:p>
                <a:pPr marL="0" indent="0">
                  <a:buNone/>
                </a:pPr>
                <a:r>
                  <a:rPr lang="tr-TR" b="1" dirty="0" smtClean="0"/>
                  <a:t>		A</a:t>
                </a:r>
                <a:r>
                  <a:rPr lang="tr-TR" dirty="0" smtClean="0"/>
                  <a:t> </a:t>
                </a:r>
                <a:r>
                  <a:rPr lang="tr-TR" dirty="0"/>
                  <a:t>= </a:t>
                </a:r>
                <a14:m>
                  <m:oMath xmlns:m="http://schemas.openxmlformats.org/officeDocument/2006/math">
                    <m:d>
                      <m:dPr>
                        <m:begChr m:val="["/>
                        <m:endChr m:val="]"/>
                        <m:ctrlPr>
                          <a:rPr lang="tr-TR" i="1">
                            <a:latin typeface="Cambria Math" panose="02040503050406030204" pitchFamily="18" charset="0"/>
                          </a:rPr>
                        </m:ctrlPr>
                      </m:dPr>
                      <m:e>
                        <m:eqArr>
                          <m:eqArrPr>
                            <m:ctrlPr>
                              <a:rPr lang="tr-TR" i="1">
                                <a:latin typeface="Cambria Math" panose="02040503050406030204" pitchFamily="18" charset="0"/>
                              </a:rPr>
                            </m:ctrlPr>
                          </m:eqArrPr>
                          <m:e>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0</m:t>
                                  </m:r>
                                </m:e>
                                <m:e>
                                  <m:r>
                                    <a:rPr lang="tr-TR" i="1">
                                      <a:latin typeface="Cambria Math" panose="02040503050406030204" pitchFamily="18" charset="0"/>
                                    </a:rPr>
                                    <m:t>1  </m:t>
                                  </m:r>
                                </m:e>
                              </m:mr>
                              <m:mr>
                                <m:e>
                                  <m:r>
                                    <a:rPr lang="tr-TR" i="1">
                                      <a:latin typeface="Cambria Math" panose="02040503050406030204" pitchFamily="18" charset="0"/>
                                    </a:rPr>
                                    <m:t>1</m:t>
                                  </m:r>
                                </m:e>
                                <m:e>
                                  <m:r>
                                    <a:rPr lang="tr-TR" i="1">
                                      <a:latin typeface="Cambria Math" panose="02040503050406030204" pitchFamily="18" charset="0"/>
                                    </a:rPr>
                                    <m:t>0  </m:t>
                                  </m:r>
                                </m:e>
                              </m:mr>
                            </m:m>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1</m:t>
                                  </m:r>
                                </m:e>
                                <m:e>
                                  <m:r>
                                    <a:rPr lang="tr-TR" i="1">
                                      <a:latin typeface="Cambria Math" panose="02040503050406030204" pitchFamily="18" charset="0"/>
                                    </a:rPr>
                                    <m:t>0</m:t>
                                  </m:r>
                                </m:e>
                              </m:mr>
                              <m:mr>
                                <m:e>
                                  <m:r>
                                    <a:rPr lang="tr-TR" i="1">
                                      <a:latin typeface="Cambria Math" panose="02040503050406030204" pitchFamily="18" charset="0"/>
                                    </a:rPr>
                                    <m:t>0</m:t>
                                  </m:r>
                                </m:e>
                                <m:e>
                                  <m:r>
                                    <a:rPr lang="tr-TR" i="1">
                                      <a:latin typeface="Cambria Math" panose="02040503050406030204" pitchFamily="18" charset="0"/>
                                    </a:rPr>
                                    <m:t>1</m:t>
                                  </m:r>
                                </m:e>
                              </m:mr>
                            </m:m>
                          </m:e>
                          <m:e>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1</m:t>
                                  </m:r>
                                </m:e>
                                <m:e>
                                  <m:r>
                                    <a:rPr lang="tr-TR" i="1">
                                      <a:latin typeface="Cambria Math" panose="02040503050406030204" pitchFamily="18" charset="0"/>
                                    </a:rPr>
                                    <m:t>0</m:t>
                                  </m:r>
                                </m:e>
                              </m:mr>
                              <m:mr>
                                <m:e>
                                  <m:r>
                                    <a:rPr lang="tr-TR" i="1">
                                      <a:latin typeface="Cambria Math" panose="02040503050406030204" pitchFamily="18" charset="0"/>
                                    </a:rPr>
                                    <m:t>0</m:t>
                                  </m:r>
                                </m:e>
                                <m:e>
                                  <m:r>
                                    <a:rPr lang="tr-TR" i="1">
                                      <a:latin typeface="Cambria Math" panose="02040503050406030204" pitchFamily="18" charset="0"/>
                                    </a:rPr>
                                    <m:t>1</m:t>
                                  </m:r>
                                </m:e>
                              </m:mr>
                            </m:m>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  0</m:t>
                                  </m:r>
                                </m:e>
                                <m:e>
                                  <m:r>
                                    <a:rPr lang="tr-TR" i="1">
                                      <a:latin typeface="Cambria Math" panose="02040503050406030204" pitchFamily="18" charset="0"/>
                                    </a:rPr>
                                    <m:t>1</m:t>
                                  </m:r>
                                </m:e>
                              </m:mr>
                              <m:mr>
                                <m:e>
                                  <m:r>
                                    <a:rPr lang="tr-TR" i="1">
                                      <a:latin typeface="Cambria Math" panose="02040503050406030204" pitchFamily="18" charset="0"/>
                                    </a:rPr>
                                    <m:t>  1</m:t>
                                  </m:r>
                                </m:e>
                                <m:e>
                                  <m:r>
                                    <a:rPr lang="tr-TR" i="1">
                                      <a:latin typeface="Cambria Math" panose="02040503050406030204" pitchFamily="18" charset="0"/>
                                    </a:rPr>
                                    <m:t>0</m:t>
                                  </m:r>
                                </m:e>
                              </m:mr>
                            </m:m>
                          </m:e>
                        </m:eqArr>
                      </m:e>
                    </m:d>
                  </m:oMath>
                </a14:m>
                <a:endParaRPr lang="tr-TR" dirty="0" smtClean="0"/>
              </a:p>
              <a:p>
                <a:pPr marL="0" indent="0" algn="just">
                  <a:buNone/>
                </a:pPr>
                <a:r>
                  <a:rPr lang="tr-TR" dirty="0"/>
                  <a:t>Böylece, </a:t>
                </a:r>
                <a:r>
                  <a:rPr lang="tr-TR" i="1" dirty="0" err="1"/>
                  <a:t>n</a:t>
                </a:r>
                <a:r>
                  <a:rPr lang="tr-TR" dirty="0" err="1"/>
                  <a:t>’dan</a:t>
                </a:r>
                <a:r>
                  <a:rPr lang="tr-TR" dirty="0"/>
                  <a:t> </a:t>
                </a:r>
                <a:r>
                  <a:rPr lang="tr-TR" i="1" dirty="0"/>
                  <a:t>d</a:t>
                </a:r>
                <a:r>
                  <a:rPr lang="tr-TR" dirty="0"/>
                  <a:t>’ye 4-uzunluklu yolların sayısı </a:t>
                </a:r>
                <a:r>
                  <a:rPr lang="tr-TR" dirty="0" smtClean="0"/>
                  <a:t>A</a:t>
                </a:r>
                <a:r>
                  <a:rPr lang="tr-TR" baseline="30000" dirty="0" smtClean="0"/>
                  <a:t>4</a:t>
                </a:r>
                <a:r>
                  <a:rPr lang="tr-TR" dirty="0" smtClean="0"/>
                  <a:t>’ün </a:t>
                </a:r>
                <a:r>
                  <a:rPr lang="tr-TR" dirty="0"/>
                  <a:t>(1,4). g</a:t>
                </a:r>
                <a:r>
                  <a:rPr lang="tr-TR" dirty="0" smtClean="0"/>
                  <a:t>irdisidir</a:t>
                </a:r>
              </a:p>
              <a:p>
                <a:pPr marL="0" indent="0">
                  <a:buNone/>
                </a:pPr>
                <a:r>
                  <a:rPr lang="tr-TR" b="1" dirty="0" smtClean="0"/>
                  <a:t>		A</a:t>
                </a:r>
                <a:r>
                  <a:rPr lang="tr-TR" b="1" baseline="30000" dirty="0" smtClean="0"/>
                  <a:t>4</a:t>
                </a:r>
                <a:r>
                  <a:rPr lang="tr-TR" b="1" dirty="0" smtClean="0"/>
                  <a:t> </a:t>
                </a:r>
                <a:r>
                  <a:rPr lang="tr-TR" b="1" dirty="0"/>
                  <a:t>=</a:t>
                </a:r>
                <a14:m>
                  <m:oMath xmlns:m="http://schemas.openxmlformats.org/officeDocument/2006/math">
                    <m:d>
                      <m:dPr>
                        <m:begChr m:val="["/>
                        <m:endChr m:val="]"/>
                        <m:ctrlPr>
                          <a:rPr lang="tr-TR" i="1">
                            <a:latin typeface="Cambria Math" panose="02040503050406030204" pitchFamily="18" charset="0"/>
                          </a:rPr>
                        </m:ctrlPr>
                      </m:dPr>
                      <m:e>
                        <m:eqArr>
                          <m:eqArrPr>
                            <m:ctrlPr>
                              <a:rPr lang="tr-TR" i="1">
                                <a:latin typeface="Cambria Math" panose="02040503050406030204" pitchFamily="18" charset="0"/>
                              </a:rPr>
                            </m:ctrlPr>
                          </m:eqArrPr>
                          <m:e>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8</m:t>
                                  </m:r>
                                </m:e>
                                <m:e>
                                  <m:r>
                                    <a:rPr lang="tr-TR" i="1">
                                      <a:latin typeface="Cambria Math" panose="02040503050406030204" pitchFamily="18" charset="0"/>
                                    </a:rPr>
                                    <m:t>0  </m:t>
                                  </m:r>
                                </m:e>
                              </m:mr>
                              <m:mr>
                                <m:e>
                                  <m:r>
                                    <a:rPr lang="tr-TR" i="1">
                                      <a:latin typeface="Cambria Math" panose="02040503050406030204" pitchFamily="18" charset="0"/>
                                    </a:rPr>
                                    <m:t>0</m:t>
                                  </m:r>
                                </m:e>
                                <m:e>
                                  <m:r>
                                    <a:rPr lang="tr-TR" i="1">
                                      <a:latin typeface="Cambria Math" panose="02040503050406030204" pitchFamily="18" charset="0"/>
                                    </a:rPr>
                                    <m:t>8  </m:t>
                                  </m:r>
                                </m:e>
                              </m:mr>
                            </m:m>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0</m:t>
                                  </m:r>
                                </m:e>
                                <m:e>
                                  <m:r>
                                    <a:rPr lang="tr-TR" i="1">
                                      <a:latin typeface="Cambria Math" panose="02040503050406030204" pitchFamily="18" charset="0"/>
                                    </a:rPr>
                                    <m:t>8</m:t>
                                  </m:r>
                                </m:e>
                              </m:mr>
                              <m:mr>
                                <m:e>
                                  <m:r>
                                    <a:rPr lang="tr-TR" i="1">
                                      <a:latin typeface="Cambria Math" panose="02040503050406030204" pitchFamily="18" charset="0"/>
                                    </a:rPr>
                                    <m:t>8</m:t>
                                  </m:r>
                                </m:e>
                                <m:e>
                                  <m:r>
                                    <a:rPr lang="tr-TR" i="1">
                                      <a:latin typeface="Cambria Math" panose="02040503050406030204" pitchFamily="18" charset="0"/>
                                    </a:rPr>
                                    <m:t>0</m:t>
                                  </m:r>
                                </m:e>
                              </m:mr>
                            </m:m>
                          </m:e>
                          <m:e>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0</m:t>
                                  </m:r>
                                </m:e>
                                <m:e>
                                  <m:r>
                                    <a:rPr lang="tr-TR" i="1">
                                      <a:latin typeface="Cambria Math" panose="02040503050406030204" pitchFamily="18" charset="0"/>
                                    </a:rPr>
                                    <m:t>8</m:t>
                                  </m:r>
                                </m:e>
                              </m:mr>
                              <m:mr>
                                <m:e>
                                  <m:r>
                                    <a:rPr lang="tr-TR" i="1">
                                      <a:latin typeface="Cambria Math" panose="02040503050406030204" pitchFamily="18" charset="0"/>
                                    </a:rPr>
                                    <m:t>8</m:t>
                                  </m:r>
                                </m:e>
                                <m:e>
                                  <m:r>
                                    <a:rPr lang="tr-TR" i="1">
                                      <a:latin typeface="Cambria Math" panose="02040503050406030204" pitchFamily="18" charset="0"/>
                                    </a:rPr>
                                    <m:t>0</m:t>
                                  </m:r>
                                </m:e>
                              </m:mr>
                            </m:m>
                            <m:m>
                              <m:mPr>
                                <m:mcs>
                                  <m:mc>
                                    <m:mcPr>
                                      <m:count m:val="2"/>
                                      <m:mcJc m:val="center"/>
                                    </m:mcPr>
                                  </m:mc>
                                </m:mcs>
                                <m:ctrlPr>
                                  <a:rPr lang="tr-TR" i="1">
                                    <a:latin typeface="Cambria Math" panose="02040503050406030204" pitchFamily="18" charset="0"/>
                                  </a:rPr>
                                </m:ctrlPr>
                              </m:mPr>
                              <m:mr>
                                <m:e>
                                  <m:r>
                                    <a:rPr lang="tr-TR" i="1">
                                      <a:latin typeface="Cambria Math" panose="02040503050406030204" pitchFamily="18" charset="0"/>
                                    </a:rPr>
                                    <m:t>  8</m:t>
                                  </m:r>
                                </m:e>
                                <m:e>
                                  <m:r>
                                    <a:rPr lang="tr-TR" i="1">
                                      <a:latin typeface="Cambria Math" panose="02040503050406030204" pitchFamily="18" charset="0"/>
                                    </a:rPr>
                                    <m:t>0</m:t>
                                  </m:r>
                                </m:e>
                              </m:mr>
                              <m:mr>
                                <m:e>
                                  <m:r>
                                    <a:rPr lang="tr-TR" i="1">
                                      <a:latin typeface="Cambria Math" panose="02040503050406030204" pitchFamily="18" charset="0"/>
                                    </a:rPr>
                                    <m:t>  0</m:t>
                                  </m:r>
                                </m:e>
                                <m:e>
                                  <m:r>
                                    <a:rPr lang="tr-TR" i="1">
                                      <a:latin typeface="Cambria Math" panose="02040503050406030204" pitchFamily="18" charset="0"/>
                                    </a:rPr>
                                    <m:t>8</m:t>
                                  </m:r>
                                </m:e>
                              </m:mr>
                            </m:m>
                          </m:e>
                        </m:eqArr>
                      </m:e>
                    </m:d>
                  </m:oMath>
                </a14:m>
                <a:endParaRPr lang="tr-TR" dirty="0"/>
              </a:p>
              <a:p>
                <a:pPr marL="0" indent="0">
                  <a:buNone/>
                </a:pPr>
                <a:endParaRPr lang="tr-TR" dirty="0" smtClean="0"/>
              </a:p>
              <a:p>
                <a:pPr marL="0" indent="0">
                  <a:buNone/>
                </a:pPr>
                <a:endParaRPr lang="tr-TR" dirty="0">
                  <a:solidFill>
                    <a:srgbClr val="DE4C18"/>
                  </a:solidFill>
                </a:endParaRPr>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xfrm>
                <a:off x="914400" y="188640"/>
                <a:ext cx="7772400" cy="5831160"/>
              </a:xfrm>
              <a:blipFill>
                <a:blip r:embed="rId2"/>
                <a:stretch>
                  <a:fillRect l="-1412" t="-1463" r="-1412"/>
                </a:stretch>
              </a:blipFill>
            </p:spPr>
            <p:txBody>
              <a:bodyPr/>
              <a:lstStyle/>
              <a:p>
                <a:r>
                  <a:rPr lang="tr-TR">
                    <a:noFill/>
                  </a:rPr>
                  <a:t> </a:t>
                </a:r>
              </a:p>
            </p:txBody>
          </p:sp>
        </mc:Fallback>
      </mc:AlternateContent>
      <p:pic>
        <p:nvPicPr>
          <p:cNvPr id="9" name="Resim 8"/>
          <p:cNvPicPr>
            <a:picLocks noChangeAspect="1"/>
          </p:cNvPicPr>
          <p:nvPr/>
        </p:nvPicPr>
        <p:blipFill>
          <a:blip r:embed="rId3"/>
          <a:stretch>
            <a:fillRect/>
          </a:stretch>
        </p:blipFill>
        <p:spPr>
          <a:xfrm>
            <a:off x="6701789" y="4097505"/>
            <a:ext cx="1985011" cy="1904662"/>
          </a:xfrm>
          <a:prstGeom prst="rect">
            <a:avLst/>
          </a:prstGeom>
        </p:spPr>
      </p:pic>
      <p:sp>
        <p:nvSpPr>
          <p:cNvPr id="12" name="Dikdörtgen 11"/>
          <p:cNvSpPr/>
          <p:nvPr/>
        </p:nvSpPr>
        <p:spPr>
          <a:xfrm>
            <a:off x="6761987" y="6069568"/>
            <a:ext cx="1992853" cy="369332"/>
          </a:xfrm>
          <a:prstGeom prst="rect">
            <a:avLst/>
          </a:prstGeom>
        </p:spPr>
        <p:txBody>
          <a:bodyPr wrap="none">
            <a:spAutoFit/>
          </a:bodyPr>
          <a:lstStyle/>
          <a:p>
            <a:r>
              <a:rPr lang="tr-TR" b="1" dirty="0">
                <a:solidFill>
                  <a:srgbClr val="EB754B"/>
                </a:solidFill>
                <a:latin typeface="Times New Roman" panose="02020603050405020304" pitchFamily="18" charset="0"/>
                <a:ea typeface="Arial Unicode MS" panose="020B0604020202020204" pitchFamily="34" charset="-128"/>
                <a:cs typeface="Times New Roman" panose="02020603050405020304" pitchFamily="18" charset="0"/>
              </a:rPr>
              <a:t>ŞEKİL8</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 </a:t>
            </a:r>
            <a:r>
              <a:rPr lang="tr-TR" b="1" i="1" dirty="0">
                <a:latin typeface="Times New Roman" panose="02020603050405020304" pitchFamily="18" charset="0"/>
                <a:ea typeface="Arial Unicode MS" panose="020B0604020202020204" pitchFamily="34" charset="-128"/>
                <a:cs typeface="Times New Roman" panose="02020603050405020304" pitchFamily="18" charset="0"/>
              </a:rPr>
              <a:t>G</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 </a:t>
            </a:r>
            <a:r>
              <a:rPr lang="tr-TR" b="1" dirty="0" smtClean="0">
                <a:latin typeface="Times New Roman" panose="02020603050405020304" pitchFamily="18" charset="0"/>
                <a:ea typeface="Arial Unicode MS" panose="020B0604020202020204" pitchFamily="34" charset="-128"/>
                <a:cs typeface="Times New Roman" panose="02020603050405020304" pitchFamily="18" charset="0"/>
              </a:rPr>
              <a:t>Çizgesi</a:t>
            </a:r>
            <a:endParaRPr lang="tr-TR" b="1" dirty="0"/>
          </a:p>
        </p:txBody>
      </p:sp>
    </p:spTree>
    <p:extLst>
      <p:ext uri="{BB962C8B-B14F-4D97-AF65-F5344CB8AC3E}">
        <p14:creationId xmlns:p14="http://schemas.microsoft.com/office/powerpoint/2010/main" val="21601847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smtClean="0">
                <a:solidFill>
                  <a:srgbClr val="EB754B"/>
                </a:solidFill>
              </a:rPr>
              <a:t>10.5 </a:t>
            </a:r>
            <a:r>
              <a:rPr lang="tr-TR" dirty="0" err="1" smtClean="0">
                <a:solidFill>
                  <a:srgbClr val="EB754B"/>
                </a:solidFill>
              </a:rPr>
              <a:t>Euler</a:t>
            </a:r>
            <a:r>
              <a:rPr lang="tr-TR" dirty="0" smtClean="0">
                <a:solidFill>
                  <a:srgbClr val="EB754B"/>
                </a:solidFill>
              </a:rPr>
              <a:t> </a:t>
            </a:r>
            <a:r>
              <a:rPr lang="tr-TR" dirty="0">
                <a:solidFill>
                  <a:srgbClr val="EB754B"/>
                </a:solidFill>
              </a:rPr>
              <a:t>ve Hamilton Yolları</a:t>
            </a:r>
          </a:p>
        </p:txBody>
      </p:sp>
      <p:sp>
        <p:nvSpPr>
          <p:cNvPr id="7" name="Metin Yer Tutucusu 6"/>
          <p:cNvSpPr>
            <a:spLocks noGrp="1"/>
          </p:cNvSpPr>
          <p:nvPr>
            <p:ph type="body" idx="1"/>
          </p:nvPr>
        </p:nvSpPr>
        <p:spPr>
          <a:xfrm>
            <a:off x="722313" y="2547938"/>
            <a:ext cx="7772400" cy="2465238"/>
          </a:xfrm>
        </p:spPr>
        <p:txBody>
          <a:bodyPr>
            <a:noAutofit/>
          </a:bodyPr>
          <a:lstStyle/>
          <a:p>
            <a:pPr algn="just"/>
            <a:r>
              <a:rPr lang="tr-TR" sz="2000" dirty="0"/>
              <a:t>Bir çizgede tam olarak her bir kenardan bir kez geçerek başladığımız köşeye geri dönebilir miyiz? Benzer şekilde, bir çizgede bir köşeye bir kez uğrayarak başladığımız köşeye kenarlar boyunca gezinip geri dönebilir miyiz? Bu sorular benzer gibi görülse de, çizgenin </a:t>
            </a:r>
            <a:r>
              <a:rPr lang="tr-TR" sz="2000" b="1" i="1" dirty="0" err="1"/>
              <a:t>Euler</a:t>
            </a:r>
            <a:r>
              <a:rPr lang="tr-TR" sz="2000" b="1" i="1" dirty="0"/>
              <a:t> devresine</a:t>
            </a:r>
            <a:r>
              <a:rPr lang="tr-TR" sz="2000" b="1" dirty="0"/>
              <a:t> </a:t>
            </a:r>
            <a:r>
              <a:rPr lang="tr-TR" sz="2000" dirty="0"/>
              <a:t>sahip olup olmadığı sorusu olan ilk soru, çizgenin köşe derecelerine bakılarak kolayca çözülebilir. Çizgenin </a:t>
            </a:r>
            <a:r>
              <a:rPr lang="tr-TR" sz="2000" b="1" i="1" dirty="0"/>
              <a:t>Hamilton devresine</a:t>
            </a:r>
            <a:r>
              <a:rPr lang="tr-TR" sz="2000" b="1" dirty="0"/>
              <a:t> </a:t>
            </a:r>
            <a:r>
              <a:rPr lang="tr-TR" sz="2000" dirty="0"/>
              <a:t>sahip olup olmadığının sorusu olan ikinci sorunun cevabı birçok çizge için oldukça zordur. Bu </a:t>
            </a:r>
            <a:r>
              <a:rPr lang="tr-TR" sz="2000" dirty="0" smtClean="0"/>
              <a:t>bölümde, </a:t>
            </a:r>
            <a:r>
              <a:rPr lang="tr-TR" sz="2000" dirty="0"/>
              <a:t>bu soruları ve bunların </a:t>
            </a:r>
            <a:r>
              <a:rPr lang="tr-TR" sz="2000" dirty="0" smtClean="0"/>
              <a:t>çözümlerini ele alacağız.</a:t>
            </a:r>
            <a:endParaRPr lang="tr-TR" sz="2000" dirty="0"/>
          </a:p>
        </p:txBody>
      </p:sp>
      <p:sp>
        <p:nvSpPr>
          <p:cNvPr id="3" name="Altbilgi Yer Tutucusu 2"/>
          <p:cNvSpPr>
            <a:spLocks noGrp="1"/>
          </p:cNvSpPr>
          <p:nvPr>
            <p:ph type="ftr" sz="quarter" idx="11"/>
          </p:nvPr>
        </p:nvSpPr>
        <p:spPr/>
        <p:txBody>
          <a:bodyPr/>
          <a:lstStyle/>
          <a:p>
            <a:r>
              <a:rPr lang="tr-TR" smtClean="0"/>
              <a:t>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val="36222067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err="1">
                <a:solidFill>
                  <a:schemeClr val="bg1"/>
                </a:solidFill>
              </a:rPr>
              <a:t>Euler</a:t>
            </a:r>
            <a:r>
              <a:rPr lang="tr-TR" dirty="0">
                <a:solidFill>
                  <a:schemeClr val="bg1"/>
                </a:solidFill>
              </a:rPr>
              <a:t> Yolları ve </a:t>
            </a:r>
            <a:r>
              <a:rPr lang="tr-TR" dirty="0" smtClean="0">
                <a:solidFill>
                  <a:schemeClr val="bg1"/>
                </a:solidFill>
              </a:rPr>
              <a:t>Devreleri</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66</a:t>
            </a:fld>
            <a:endParaRPr lang="tr-TR"/>
          </a:p>
        </p:txBody>
      </p:sp>
      <p:graphicFrame>
        <p:nvGraphicFramePr>
          <p:cNvPr id="8" name="İçerik Yer Tutucusu 7"/>
          <p:cNvGraphicFramePr>
            <a:graphicFrameLocks noGrp="1"/>
          </p:cNvGraphicFramePr>
          <p:nvPr>
            <p:ph sz="quarter" idx="1"/>
            <p:extLst>
              <p:ext uri="{D42A27DB-BD31-4B8C-83A1-F6EECF244321}">
                <p14:modId xmlns:p14="http://schemas.microsoft.com/office/powerpoint/2010/main" val="1758857754"/>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863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67</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281039594"/>
              </p:ext>
            </p:extLst>
          </p:nvPr>
        </p:nvGraphicFramePr>
        <p:xfrm>
          <a:off x="914400" y="116632"/>
          <a:ext cx="7772400" cy="5903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818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normAutofit/>
          </a:bodyPr>
          <a:lstStyle/>
          <a:p>
            <a:pPr algn="ctr"/>
            <a:r>
              <a:rPr lang="tr-TR" dirty="0" err="1" smtClean="0">
                <a:solidFill>
                  <a:schemeClr val="bg1"/>
                </a:solidFill>
              </a:rPr>
              <a:t>Euler</a:t>
            </a:r>
            <a:r>
              <a:rPr lang="tr-TR" dirty="0" smtClean="0">
                <a:solidFill>
                  <a:schemeClr val="bg1"/>
                </a:solidFill>
              </a:rPr>
              <a:t> </a:t>
            </a:r>
            <a:r>
              <a:rPr lang="tr-TR" dirty="0">
                <a:solidFill>
                  <a:schemeClr val="bg1"/>
                </a:solidFill>
              </a:rPr>
              <a:t>devrelerin </a:t>
            </a:r>
            <a:r>
              <a:rPr lang="tr-TR" dirty="0" err="1" smtClean="0">
                <a:solidFill>
                  <a:schemeClr val="bg1"/>
                </a:solidFill>
              </a:rPr>
              <a:t>inşaası</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68</a:t>
            </a:fld>
            <a:endParaRPr lang="tr-TR"/>
          </a:p>
        </p:txBody>
      </p:sp>
      <p:sp>
        <p:nvSpPr>
          <p:cNvPr id="5" name="İçerik Yer Tutucusu 4"/>
          <p:cNvSpPr>
            <a:spLocks noGrp="1"/>
          </p:cNvSpPr>
          <p:nvPr>
            <p:ph sz="quarter" idx="1"/>
          </p:nvPr>
        </p:nvSpPr>
        <p:spPr/>
        <p:txBody>
          <a:bodyPr>
            <a:normAutofit fontScale="85000" lnSpcReduction="10000"/>
          </a:bodyPr>
          <a:lstStyle/>
          <a:p>
            <a:pPr algn="just"/>
            <a:r>
              <a:rPr lang="tr-TR" dirty="0" smtClean="0"/>
              <a:t>prosedür </a:t>
            </a:r>
            <a:r>
              <a:rPr lang="tr-TR" dirty="0" err="1"/>
              <a:t>Euler</a:t>
            </a:r>
            <a:r>
              <a:rPr lang="tr-TR" dirty="0"/>
              <a:t> (G: tüm köşeleri çift dereceli katlı bir çizge)</a:t>
            </a:r>
          </a:p>
          <a:p>
            <a:pPr marL="274320" lvl="1" indent="0" algn="just">
              <a:buNone/>
            </a:pPr>
            <a:r>
              <a:rPr lang="tr-TR" i="1" dirty="0" smtClean="0"/>
              <a:t>devre</a:t>
            </a:r>
            <a:r>
              <a:rPr lang="tr-TR" dirty="0"/>
              <a:t>:= G’deki bir devre keyfi seçilen bir köşeden başlayınız, ardışık kenarların eklemesiyle bir yol oluşturunuz ve başladığınız köşeye geri dönünüz.</a:t>
            </a:r>
          </a:p>
          <a:p>
            <a:pPr marL="0" indent="0" algn="just">
              <a:buNone/>
            </a:pPr>
            <a:r>
              <a:rPr lang="tr-TR" i="1" dirty="0"/>
              <a:t> </a:t>
            </a:r>
            <a:r>
              <a:rPr lang="tr-TR" i="1" dirty="0" smtClean="0"/>
              <a:t>   H </a:t>
            </a:r>
            <a:r>
              <a:rPr lang="tr-TR" dirty="0"/>
              <a:t>:= Bu devrenin kenarlarıyla G’yi kaldırınız.</a:t>
            </a:r>
          </a:p>
          <a:p>
            <a:pPr marL="0" indent="0" algn="just">
              <a:buNone/>
            </a:pPr>
            <a:r>
              <a:rPr lang="tr-TR" dirty="0" smtClean="0"/>
              <a:t>    </a:t>
            </a:r>
            <a:r>
              <a:rPr lang="tr-TR" b="1" dirty="0" err="1" smtClean="0"/>
              <a:t>while</a:t>
            </a:r>
            <a:r>
              <a:rPr lang="tr-TR" dirty="0" smtClean="0"/>
              <a:t> </a:t>
            </a:r>
            <a:r>
              <a:rPr lang="tr-TR" i="1" dirty="0" smtClean="0"/>
              <a:t>H</a:t>
            </a:r>
            <a:r>
              <a:rPr lang="tr-TR" dirty="0" smtClean="0"/>
              <a:t> kenarlara </a:t>
            </a:r>
            <a:r>
              <a:rPr lang="tr-TR" dirty="0"/>
              <a:t>sahip ise</a:t>
            </a:r>
          </a:p>
          <a:p>
            <a:pPr marL="0" indent="0" algn="just">
              <a:buNone/>
            </a:pPr>
            <a:r>
              <a:rPr lang="tr-TR" dirty="0" smtClean="0"/>
              <a:t>	</a:t>
            </a:r>
            <a:r>
              <a:rPr lang="tr-TR" dirty="0" err="1" smtClean="0"/>
              <a:t>altdevre</a:t>
            </a:r>
            <a:r>
              <a:rPr lang="tr-TR" dirty="0" smtClean="0"/>
              <a:t>:= </a:t>
            </a:r>
            <a:r>
              <a:rPr lang="tr-TR" i="1" dirty="0"/>
              <a:t>H</a:t>
            </a:r>
            <a:r>
              <a:rPr lang="tr-TR" dirty="0"/>
              <a:t>’de bir devre, devrenin bir kenarının uç </a:t>
            </a:r>
            <a:r>
              <a:rPr lang="tr-TR" dirty="0" smtClean="0"/>
              <a:t>	noktası 	olan </a:t>
            </a:r>
            <a:r>
              <a:rPr lang="tr-TR" i="1" dirty="0"/>
              <a:t>H'</a:t>
            </a:r>
            <a:r>
              <a:rPr lang="tr-TR" dirty="0"/>
              <a:t>de bir köşeyle başlayınız. </a:t>
            </a:r>
          </a:p>
          <a:p>
            <a:pPr marL="0" indent="0" algn="just">
              <a:buNone/>
            </a:pPr>
            <a:r>
              <a:rPr lang="tr-TR" dirty="0" smtClean="0"/>
              <a:t>	</a:t>
            </a:r>
            <a:r>
              <a:rPr lang="tr-TR" i="1" dirty="0" smtClean="0"/>
              <a:t>H</a:t>
            </a:r>
            <a:r>
              <a:rPr lang="tr-TR" dirty="0"/>
              <a:t>:= alt devrenin </a:t>
            </a:r>
            <a:r>
              <a:rPr lang="tr-TR" i="1" dirty="0"/>
              <a:t>H</a:t>
            </a:r>
            <a:r>
              <a:rPr lang="tr-TR" dirty="0"/>
              <a:t>’deki kenarları ile bütün izole köşeleri </a:t>
            </a:r>
            <a:r>
              <a:rPr lang="tr-TR" dirty="0" smtClean="0"/>
              <a:t>	kaldırınız</a:t>
            </a:r>
            <a:r>
              <a:rPr lang="tr-TR" dirty="0"/>
              <a:t>. </a:t>
            </a:r>
          </a:p>
          <a:p>
            <a:pPr marL="0" indent="0" algn="just">
              <a:buNone/>
            </a:pPr>
            <a:r>
              <a:rPr lang="tr-TR" dirty="0" smtClean="0"/>
              <a:t>	Devre</a:t>
            </a:r>
            <a:r>
              <a:rPr lang="tr-TR" dirty="0"/>
              <a:t>:= Alt devreli devreye uygun bir köşe ekleyiniz,</a:t>
            </a:r>
          </a:p>
          <a:p>
            <a:pPr marL="0" indent="0" algn="just">
              <a:buNone/>
            </a:pPr>
            <a:r>
              <a:rPr lang="tr-TR" dirty="0" smtClean="0"/>
              <a:t>    </a:t>
            </a:r>
            <a:r>
              <a:rPr lang="tr-TR" b="1" dirty="0" err="1" smtClean="0"/>
              <a:t>return</a:t>
            </a:r>
            <a:r>
              <a:rPr lang="tr-TR" b="1" dirty="0" smtClean="0"/>
              <a:t> </a:t>
            </a:r>
            <a:r>
              <a:rPr lang="tr-TR" b="1" dirty="0"/>
              <a:t>devre </a:t>
            </a:r>
            <a:r>
              <a:rPr lang="tr-TR" dirty="0"/>
              <a:t>{devre bir </a:t>
            </a:r>
            <a:r>
              <a:rPr lang="tr-TR" dirty="0" err="1"/>
              <a:t>Euler</a:t>
            </a:r>
            <a:r>
              <a:rPr lang="tr-TR" dirty="0"/>
              <a:t> devresidir</a:t>
            </a:r>
            <a:r>
              <a:rPr lang="tr-TR" dirty="0" smtClean="0"/>
              <a:t>}</a:t>
            </a:r>
          </a:p>
          <a:p>
            <a:pPr algn="just"/>
            <a:r>
              <a:rPr lang="tr-TR" dirty="0" smtClean="0"/>
              <a:t>Bu algoritma, tüm </a:t>
            </a:r>
            <a:r>
              <a:rPr lang="tr-TR" dirty="0"/>
              <a:t>köşe dereceli çift olan bir bağlantılı G çoklu çizgesinde </a:t>
            </a:r>
            <a:r>
              <a:rPr lang="tr-TR" dirty="0" err="1"/>
              <a:t>Euler</a:t>
            </a:r>
            <a:r>
              <a:rPr lang="tr-TR" dirty="0"/>
              <a:t> devrelerini bulmak için verimli bir algoritma sağlar. </a:t>
            </a:r>
          </a:p>
          <a:p>
            <a:endParaRPr lang="tr-TR" dirty="0"/>
          </a:p>
        </p:txBody>
      </p:sp>
    </p:spTree>
    <p:extLst>
      <p:ext uri="{BB962C8B-B14F-4D97-AF65-F5344CB8AC3E}">
        <p14:creationId xmlns:p14="http://schemas.microsoft.com/office/powerpoint/2010/main" val="2152996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69</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2098355164"/>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341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
        <p:nvSpPr>
          <p:cNvPr id="5" name="4 İçerik Yer Tutucusu"/>
          <p:cNvSpPr>
            <a:spLocks noGrp="1"/>
          </p:cNvSpPr>
          <p:nvPr>
            <p:ph sz="quarter" idx="1"/>
          </p:nvPr>
        </p:nvSpPr>
        <p:spPr>
          <a:xfrm>
            <a:off x="914400" y="260648"/>
            <a:ext cx="7772400" cy="1656184"/>
          </a:xfrm>
        </p:spPr>
        <p:txBody>
          <a:bodyPr>
            <a:normAutofit fontScale="85000" lnSpcReduction="20000"/>
          </a:bodyPr>
          <a:lstStyle/>
          <a:p>
            <a:pPr algn="just"/>
            <a:r>
              <a:rPr lang="tr-TR" dirty="0" smtClean="0"/>
              <a:t>Bir ağı modellemek için bir köşeyi kendi kendisiyle bağlayan kenarlara gereksinimimiz vardır. Bu tür kenarlara </a:t>
            </a:r>
            <a:r>
              <a:rPr lang="tr-TR" b="1" dirty="0" smtClean="0"/>
              <a:t>döngüler</a:t>
            </a:r>
            <a:r>
              <a:rPr lang="tr-TR" dirty="0" smtClean="0"/>
              <a:t> denir.</a:t>
            </a:r>
          </a:p>
          <a:p>
            <a:pPr algn="just"/>
            <a:r>
              <a:rPr lang="tr-TR" dirty="0" smtClean="0"/>
              <a:t>Bazen aynı köşede birden çok döngü olabilir. Döngü içeren çizgelere </a:t>
            </a:r>
            <a:r>
              <a:rPr lang="tr-TR" b="1" dirty="0" smtClean="0"/>
              <a:t>sözde çizge </a:t>
            </a:r>
            <a:r>
              <a:rPr lang="tr-TR" dirty="0" smtClean="0"/>
              <a:t>denir. Sözde çizgeler katlı kenarlar da içerebilirler.</a:t>
            </a:r>
          </a:p>
          <a:p>
            <a:pPr algn="just"/>
            <a:r>
              <a:rPr lang="tr-TR" dirty="0" smtClean="0"/>
              <a:t>Buraya kadar biz </a:t>
            </a:r>
            <a:r>
              <a:rPr lang="tr-TR" b="1" dirty="0" smtClean="0"/>
              <a:t>yönsüz çizgeleri </a:t>
            </a:r>
            <a:r>
              <a:rPr lang="tr-TR" dirty="0" smtClean="0"/>
              <a:t>tanıtmış olduk. </a:t>
            </a:r>
          </a:p>
          <a:p>
            <a:endParaRPr lang="tr-TR" dirty="0" smtClean="0"/>
          </a:p>
          <a:p>
            <a:endParaRPr lang="tr-TR" dirty="0"/>
          </a:p>
        </p:txBody>
      </p:sp>
      <p:pic>
        <p:nvPicPr>
          <p:cNvPr id="20482" name="Picture 2" descr="image4"/>
          <p:cNvPicPr>
            <a:picLocks noChangeAspect="1" noChangeArrowheads="1"/>
          </p:cNvPicPr>
          <p:nvPr/>
        </p:nvPicPr>
        <p:blipFill>
          <a:blip r:embed="rId2" cstate="print"/>
          <a:srcRect/>
          <a:stretch>
            <a:fillRect/>
          </a:stretch>
        </p:blipFill>
        <p:spPr bwMode="auto">
          <a:xfrm>
            <a:off x="1043608" y="2924944"/>
            <a:ext cx="6398425" cy="2304256"/>
          </a:xfrm>
          <a:prstGeom prst="rect">
            <a:avLst/>
          </a:prstGeom>
          <a:noFill/>
          <a:ln w="9525">
            <a:noFill/>
            <a:miter lim="800000"/>
            <a:headEnd/>
            <a:tailEnd/>
          </a:ln>
        </p:spPr>
      </p:pic>
      <p:sp>
        <p:nvSpPr>
          <p:cNvPr id="7" name="6 Dikdörtgen"/>
          <p:cNvSpPr/>
          <p:nvPr/>
        </p:nvSpPr>
        <p:spPr>
          <a:xfrm>
            <a:off x="1043608" y="5517232"/>
            <a:ext cx="6840760" cy="369332"/>
          </a:xfrm>
          <a:prstGeom prst="rect">
            <a:avLst/>
          </a:prstGeom>
        </p:spPr>
        <p:txBody>
          <a:bodyPr wrap="square">
            <a:spAutoFit/>
          </a:bodyPr>
          <a:lstStyle/>
          <a:p>
            <a:r>
              <a:rPr lang="tr-TR" b="1" dirty="0" smtClean="0">
                <a:solidFill>
                  <a:srgbClr val="DE4C18"/>
                </a:solidFill>
              </a:rPr>
              <a:t>ŞEKİL 3 </a:t>
            </a:r>
            <a:r>
              <a:rPr lang="tr-TR" b="1" dirty="0" smtClean="0"/>
              <a:t>Kendi Kendine Bağlantıları Olan Bir Bilgisayar Ağı</a:t>
            </a:r>
            <a:endParaRPr lang="tr-T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normAutofit/>
          </a:bodyPr>
          <a:lstStyle/>
          <a:p>
            <a:pPr algn="ctr"/>
            <a:r>
              <a:rPr lang="tr-TR" sz="3200" dirty="0" err="1" smtClean="0">
                <a:solidFill>
                  <a:schemeClr val="bg1"/>
                </a:solidFill>
              </a:rPr>
              <a:t>Euler</a:t>
            </a:r>
            <a:r>
              <a:rPr lang="tr-TR" sz="3200" dirty="0" smtClean="0">
                <a:solidFill>
                  <a:schemeClr val="bg1"/>
                </a:solidFill>
              </a:rPr>
              <a:t> Yollarının ve Devrelerinin Kullanımı</a:t>
            </a:r>
            <a:endParaRPr lang="tr-TR" sz="3200" dirty="0">
              <a:solidFill>
                <a:schemeClr val="bg1"/>
              </a:solidFill>
            </a:endParaRPr>
          </a:p>
        </p:txBody>
      </p:sp>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70</a:t>
            </a:fld>
            <a:endParaRPr lang="tr-TR"/>
          </a:p>
        </p:txBody>
      </p:sp>
      <p:sp>
        <p:nvSpPr>
          <p:cNvPr id="5" name="İçerik Yer Tutucusu 4"/>
          <p:cNvSpPr>
            <a:spLocks noGrp="1"/>
          </p:cNvSpPr>
          <p:nvPr>
            <p:ph sz="quarter" idx="1"/>
          </p:nvPr>
        </p:nvSpPr>
        <p:spPr/>
        <p:txBody>
          <a:bodyPr/>
          <a:lstStyle/>
          <a:p>
            <a:pPr algn="just"/>
            <a:r>
              <a:rPr lang="tr-TR" dirty="0" err="1"/>
              <a:t>Euler</a:t>
            </a:r>
            <a:r>
              <a:rPr lang="tr-TR" dirty="0"/>
              <a:t> yolları ve devreleri birçok pratik problemi çözmek için kullanılabilir. Örneğin, yol ve devreler için bir komşuluktaki her bir caddenin geçişinde, bir taşıma ağındaki her bir rotada, faydalı bir sistem de her bir bağlantıda veya iletişim ağındaki her bir hatta sadece bir kez kullanışı gibi birçok uygulamada sorulabilir. Uygun çizge modellerinde </a:t>
            </a:r>
            <a:r>
              <a:rPr lang="tr-TR" dirty="0" err="1"/>
              <a:t>Euler</a:t>
            </a:r>
            <a:r>
              <a:rPr lang="tr-TR" dirty="0"/>
              <a:t> yolu veya devresi bularak bu gibi problemler çözülebilir</a:t>
            </a:r>
            <a:r>
              <a:rPr lang="tr-TR" dirty="0" smtClean="0"/>
              <a:t>.</a:t>
            </a:r>
          </a:p>
          <a:p>
            <a:pPr algn="just"/>
            <a:r>
              <a:rPr lang="tr-TR" dirty="0" err="1"/>
              <a:t>Euler</a:t>
            </a:r>
            <a:r>
              <a:rPr lang="tr-TR" dirty="0"/>
              <a:t> devresi ve yolların diğer disiplinler arasındaki kullanımı: devrelerin tasarımında, çoklu yayın ağında, ve DNA’nın dizgisindeki </a:t>
            </a:r>
            <a:r>
              <a:rPr lang="tr-TR" dirty="0" err="1"/>
              <a:t>Euler</a:t>
            </a:r>
            <a:r>
              <a:rPr lang="tr-TR" dirty="0"/>
              <a:t> yollarının kullanıldığı moleküler biyolojide görülür.</a:t>
            </a:r>
          </a:p>
        </p:txBody>
      </p:sp>
    </p:spTree>
    <p:extLst>
      <p:ext uri="{BB962C8B-B14F-4D97-AF65-F5344CB8AC3E}">
        <p14:creationId xmlns:p14="http://schemas.microsoft.com/office/powerpoint/2010/main" val="6353721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Hamilton Yolları ve </a:t>
            </a:r>
            <a:r>
              <a:rPr lang="tr-TR" dirty="0" err="1" smtClean="0">
                <a:solidFill>
                  <a:schemeClr val="bg1"/>
                </a:solidFill>
              </a:rPr>
              <a:t>Devrelerİ</a:t>
            </a:r>
            <a:endParaRPr lang="tr-TR" dirty="0">
              <a:solidFill>
                <a:schemeClr val="bg1"/>
              </a:solidFill>
            </a:endParaRPr>
          </a:p>
        </p:txBody>
      </p:sp>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71</a:t>
            </a:fld>
            <a:endParaRPr lang="tr-TR"/>
          </a:p>
        </p:txBody>
      </p:sp>
      <mc:AlternateContent xmlns:mc="http://schemas.openxmlformats.org/markup-compatibility/2006" xmlns:a14="http://schemas.microsoft.com/office/drawing/2010/main">
        <mc:Choice Requires="a14">
          <p:graphicFrame>
            <p:nvGraphicFramePr>
              <p:cNvPr id="8" name="İçerik Yer Tutucusu 7"/>
              <p:cNvGraphicFramePr>
                <a:graphicFrameLocks noGrp="1"/>
              </p:cNvGraphicFramePr>
              <p:nvPr>
                <p:ph sz="quarter" idx="1"/>
                <p:extLst>
                  <p:ext uri="{D42A27DB-BD31-4B8C-83A1-F6EECF244321}">
                    <p14:modId xmlns:p14="http://schemas.microsoft.com/office/powerpoint/2010/main" val="3663963776"/>
                  </p:ext>
                </p:extLst>
              </p:nvPr>
            </p:nvGraphicFramePr>
            <p:xfrm>
              <a:off x="914400" y="1447800"/>
              <a:ext cx="8554144"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8" name="İçerik Yer Tutucusu 7"/>
              <p:cNvGraphicFramePr>
                <a:graphicFrameLocks noGrp="1"/>
              </p:cNvGraphicFramePr>
              <p:nvPr>
                <p:ph sz="quarter" idx="1"/>
                <p:extLst>
                  <p:ext uri="{D42A27DB-BD31-4B8C-83A1-F6EECF244321}">
                    <p14:modId xmlns:p14="http://schemas.microsoft.com/office/powerpoint/2010/main" val="3663963776"/>
                  </p:ext>
                </p:extLst>
              </p:nvPr>
            </p:nvGraphicFramePr>
            <p:xfrm>
              <a:off x="914400" y="1447800"/>
              <a:ext cx="8554144"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1089369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72</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2831276460"/>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2831276460"/>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959644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a:solidFill>
                  <a:schemeClr val="bg1"/>
                </a:solidFill>
              </a:rPr>
              <a:t>Hamilton Devrelerinin Uygulamaları</a:t>
            </a:r>
          </a:p>
        </p:txBody>
      </p:sp>
      <p:sp>
        <p:nvSpPr>
          <p:cNvPr id="3" name="Altbilgi Yer Tutucusu 2"/>
          <p:cNvSpPr>
            <a:spLocks noGrp="1"/>
          </p:cNvSpPr>
          <p:nvPr>
            <p:ph type="ftr" sz="quarter" idx="11"/>
          </p:nvPr>
        </p:nvSpPr>
        <p:spPr/>
        <p:txBody>
          <a:bodyPr/>
          <a:lstStyle/>
          <a:p>
            <a:r>
              <a:rPr lang="tr-TR" smtClean="0"/>
              <a:t>10.5 Euler ve Hamilton Yolları</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73</a:t>
            </a:fld>
            <a:endParaRPr lang="tr-TR"/>
          </a:p>
        </p:txBody>
      </p:sp>
      <p:sp>
        <p:nvSpPr>
          <p:cNvPr id="5" name="İçerik Yer Tutucusu 4"/>
          <p:cNvSpPr>
            <a:spLocks noGrp="1"/>
          </p:cNvSpPr>
          <p:nvPr>
            <p:ph sz="quarter" idx="1"/>
          </p:nvPr>
        </p:nvSpPr>
        <p:spPr/>
        <p:txBody>
          <a:bodyPr/>
          <a:lstStyle/>
          <a:p>
            <a:pPr algn="just"/>
            <a:r>
              <a:rPr lang="tr-TR" dirty="0"/>
              <a:t>Hamilton yolları ve devreleri pratik problemlerin çözümü için kullanılabilir. Örneğin, şehirdeki yolların her bir kesişimi, faydalı bir sistemdeki boru hattı kesişimi veya bir iletişim ağındaki her bir düğümü yalnızca bir kere kullanarak dolaşım gibi birçok uygulama sorulabilir. Uygun çizge modellerinde Hamilton yolu veya devresi bularak bu tür problemler çözülebilir</a:t>
            </a:r>
          </a:p>
        </p:txBody>
      </p:sp>
    </p:spTree>
    <p:extLst>
      <p:ext uri="{BB962C8B-B14F-4D97-AF65-F5344CB8AC3E}">
        <p14:creationId xmlns:p14="http://schemas.microsoft.com/office/powerpoint/2010/main" val="32984435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a:solidFill>
                  <a:srgbClr val="EB754B"/>
                </a:solidFill>
              </a:rPr>
              <a:t>10.6 En Kısa Yol Problemleri</a:t>
            </a:r>
          </a:p>
        </p:txBody>
      </p:sp>
      <p:sp>
        <p:nvSpPr>
          <p:cNvPr id="7" name="Metin Yer Tutucusu 6"/>
          <p:cNvSpPr>
            <a:spLocks noGrp="1"/>
          </p:cNvSpPr>
          <p:nvPr>
            <p:ph type="body" idx="1"/>
          </p:nvPr>
        </p:nvSpPr>
        <p:spPr/>
        <p:txBody>
          <a:bodyPr>
            <a:normAutofit fontScale="85000" lnSpcReduction="10000"/>
          </a:bodyPr>
          <a:lstStyle/>
          <a:p>
            <a:pPr algn="just"/>
            <a:r>
              <a:rPr lang="tr-TR" dirty="0"/>
              <a:t>Pek çok problem, kenarlarına ağırlıklar atanmış çizgeler kullanılarak modellenebilir. Örnek olarak, bir havayolu sisteminin nasıl modellenebildiğini ele alalım. Kenarlarla uçuşların köşelerle de şehirlerin temsil edildiği bir temel çizge modeli kurarız. </a:t>
            </a:r>
            <a:r>
              <a:rPr lang="tr-TR" dirty="0" smtClean="0"/>
              <a:t>Biz bu bölümde kenarlarına ağırlıklar atanmış çizgeleri ele </a:t>
            </a:r>
            <a:r>
              <a:rPr lang="tr-TR" dirty="0" err="1" smtClean="0"/>
              <a:t>alacaz</a:t>
            </a:r>
            <a:r>
              <a:rPr lang="tr-TR" dirty="0" smtClean="0"/>
              <a:t>.</a:t>
            </a:r>
            <a:endParaRPr lang="tr-TR" dirty="0"/>
          </a:p>
        </p:txBody>
      </p:sp>
      <p:sp>
        <p:nvSpPr>
          <p:cNvPr id="3" name="Altbilgi Yer Tutucusu 2"/>
          <p:cNvSpPr>
            <a:spLocks noGrp="1"/>
          </p:cNvSpPr>
          <p:nvPr>
            <p:ph type="ftr" sz="quarter" idx="11"/>
          </p:nvPr>
        </p:nvSpPr>
        <p:spPr/>
        <p:txBody>
          <a:bodyPr/>
          <a:lstStyle/>
          <a:p>
            <a:r>
              <a:rPr lang="tr-TR" smtClean="0"/>
              <a:t>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val="15014319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10.6 En Kısa Yol Problemleri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75</a:t>
            </a:fld>
            <a:endParaRPr lang="tr-TR"/>
          </a:p>
        </p:txBody>
      </p:sp>
      <p:sp>
        <p:nvSpPr>
          <p:cNvPr id="5" name="İçerik Yer Tutucusu 4"/>
          <p:cNvSpPr>
            <a:spLocks noGrp="1"/>
          </p:cNvSpPr>
          <p:nvPr>
            <p:ph sz="quarter" idx="1"/>
          </p:nvPr>
        </p:nvSpPr>
        <p:spPr>
          <a:xfrm>
            <a:off x="914400" y="332656"/>
            <a:ext cx="7772400" cy="5688632"/>
          </a:xfrm>
        </p:spPr>
        <p:txBody>
          <a:bodyPr>
            <a:normAutofit/>
          </a:bodyPr>
          <a:lstStyle/>
          <a:p>
            <a:pPr algn="just"/>
            <a:r>
              <a:rPr lang="tr-TR" dirty="0"/>
              <a:t>Her bir kenarına bir değer atanmış olan çizgelere </a:t>
            </a:r>
            <a:r>
              <a:rPr lang="tr-TR" b="1" i="1" dirty="0"/>
              <a:t>ağırlıklı çizgeler </a:t>
            </a:r>
            <a:r>
              <a:rPr lang="tr-TR" dirty="0"/>
              <a:t>denir. Ağırlıklı çizgeler bilgisayar ağlarını modellemede kullanılır. İletişim maliyetleri (kiralanan bir telefon hattının aylık maliyeti gibi), hatlar üzerinde bilgisayarların iletim süreleri, ya da bilgisayarlar arasındaki uzaklık, ağırlıklı çizgeler kullanılarak çalışılabilir. Şekil </a:t>
            </a:r>
            <a:r>
              <a:rPr lang="tr-TR" dirty="0" smtClean="0"/>
              <a:t>9, </a:t>
            </a:r>
            <a:r>
              <a:rPr lang="tr-TR" dirty="0"/>
              <a:t>bir bilgisayar ağının bir çizgesinin kenarlarına uzaklık, iletim süresi ve maliyete karşılık gelen ağırlıkları atamanın üç yolunu temsil eden ağırlıklı çizgeleri gösterir.</a:t>
            </a:r>
          </a:p>
        </p:txBody>
      </p:sp>
    </p:spTree>
    <p:extLst>
      <p:ext uri="{BB962C8B-B14F-4D97-AF65-F5344CB8AC3E}">
        <p14:creationId xmlns:p14="http://schemas.microsoft.com/office/powerpoint/2010/main" val="22014401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10.6 En Kısa Yol Problemleri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76</a:t>
            </a:fld>
            <a:endParaRPr lang="tr-TR"/>
          </a:p>
        </p:txBody>
      </p:sp>
      <p:pic>
        <p:nvPicPr>
          <p:cNvPr id="6" name="İçerik Yer Tutucusu 5"/>
          <p:cNvPicPr>
            <a:picLocks noGrp="1" noChangeAspect="1"/>
          </p:cNvPicPr>
          <p:nvPr>
            <p:ph sz="quarter" idx="1"/>
          </p:nvPr>
        </p:nvPicPr>
        <p:blipFill>
          <a:blip r:embed="rId2"/>
          <a:stretch>
            <a:fillRect/>
          </a:stretch>
        </p:blipFill>
        <p:spPr>
          <a:xfrm>
            <a:off x="2464532" y="332656"/>
            <a:ext cx="4824536" cy="5567680"/>
          </a:xfrm>
          <a:prstGeom prst="rect">
            <a:avLst/>
          </a:prstGeom>
        </p:spPr>
      </p:pic>
      <p:sp>
        <p:nvSpPr>
          <p:cNvPr id="15" name="Dikdörtgen 14"/>
          <p:cNvSpPr/>
          <p:nvPr/>
        </p:nvSpPr>
        <p:spPr>
          <a:xfrm>
            <a:off x="2051720" y="5806230"/>
            <a:ext cx="5976664" cy="369332"/>
          </a:xfrm>
          <a:prstGeom prst="rect">
            <a:avLst/>
          </a:prstGeom>
        </p:spPr>
        <p:txBody>
          <a:bodyPr wrap="square">
            <a:spAutoFit/>
          </a:bodyPr>
          <a:lstStyle/>
          <a:p>
            <a:r>
              <a:rPr lang="tr-TR" b="1" dirty="0">
                <a:solidFill>
                  <a:srgbClr val="DE4C18"/>
                </a:solidFill>
                <a:latin typeface="Times New Roman" panose="02020603050405020304" pitchFamily="18" charset="0"/>
                <a:ea typeface="Arial Unicode MS" panose="020B0604020202020204" pitchFamily="34" charset="-128"/>
                <a:cs typeface="Times New Roman" panose="02020603050405020304" pitchFamily="18" charset="0"/>
              </a:rPr>
              <a:t>ŞEKİL </a:t>
            </a:r>
            <a:r>
              <a:rPr lang="tr-TR" b="1" dirty="0" smtClean="0">
                <a:solidFill>
                  <a:srgbClr val="DE4C18"/>
                </a:solidFill>
                <a:latin typeface="Times New Roman" panose="02020603050405020304" pitchFamily="18" charset="0"/>
                <a:ea typeface="Arial Unicode MS" panose="020B0604020202020204" pitchFamily="34" charset="-128"/>
                <a:cs typeface="Times New Roman" panose="02020603050405020304" pitchFamily="18" charset="0"/>
              </a:rPr>
              <a:t>9</a:t>
            </a:r>
            <a:r>
              <a:rPr lang="tr-TR" b="1"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Bir Bilgisayar Ağını Modelleyen Ağırlıklı </a:t>
            </a:r>
            <a:r>
              <a:rPr lang="tr-TR" b="1" dirty="0" smtClean="0">
                <a:latin typeface="Times New Roman" panose="02020603050405020304" pitchFamily="18" charset="0"/>
                <a:ea typeface="Arial Unicode MS" panose="020B0604020202020204" pitchFamily="34" charset="-128"/>
                <a:cs typeface="Times New Roman" panose="02020603050405020304" pitchFamily="18" charset="0"/>
              </a:rPr>
              <a:t>Çizgeler</a:t>
            </a:r>
            <a:endParaRPr lang="tr-TR" b="1" dirty="0"/>
          </a:p>
        </p:txBody>
      </p:sp>
    </p:spTree>
    <p:extLst>
      <p:ext uri="{BB962C8B-B14F-4D97-AF65-F5344CB8AC3E}">
        <p14:creationId xmlns:p14="http://schemas.microsoft.com/office/powerpoint/2010/main" val="33776412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4124" y="116632"/>
            <a:ext cx="7772400" cy="432048"/>
          </a:xfrm>
          <a:solidFill>
            <a:srgbClr val="EB754B"/>
          </a:solidFill>
        </p:spPr>
        <p:txBody>
          <a:bodyPr anchor="ctr">
            <a:normAutofit fontScale="90000"/>
          </a:bodyPr>
          <a:lstStyle/>
          <a:p>
            <a:pPr algn="ctr"/>
            <a:r>
              <a:rPr lang="es-ES" sz="2800" dirty="0"/>
              <a:t>Bir En Kısa Yol </a:t>
            </a:r>
            <a:r>
              <a:rPr lang="es-ES" sz="2800" dirty="0" smtClean="0"/>
              <a:t>Algoritması</a:t>
            </a:r>
            <a:r>
              <a:rPr lang="tr-TR" sz="2800" dirty="0" smtClean="0"/>
              <a:t>(</a:t>
            </a:r>
            <a:r>
              <a:rPr lang="tr-TR" sz="2800" dirty="0" err="1" smtClean="0"/>
              <a:t>Dijkstra</a:t>
            </a:r>
            <a:r>
              <a:rPr lang="tr-TR" sz="2800" dirty="0" smtClean="0"/>
              <a:t> Algoritması)</a:t>
            </a:r>
            <a:endParaRPr lang="tr-TR" sz="2800" dirty="0"/>
          </a:p>
        </p:txBody>
      </p:sp>
      <p:sp>
        <p:nvSpPr>
          <p:cNvPr id="3" name="Altbilgi Yer Tutucusu 2"/>
          <p:cNvSpPr>
            <a:spLocks noGrp="1"/>
          </p:cNvSpPr>
          <p:nvPr>
            <p:ph type="ftr" sz="quarter" idx="11"/>
          </p:nvPr>
        </p:nvSpPr>
        <p:spPr/>
        <p:txBody>
          <a:bodyPr/>
          <a:lstStyle/>
          <a:p>
            <a:r>
              <a:rPr lang="tr-TR" smtClean="0"/>
              <a:t>10.6 En Kısa Yol Problemleri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77</a:t>
            </a:fld>
            <a:endParaRPr lang="tr-TR"/>
          </a:p>
        </p:txBody>
      </p:sp>
      <mc:AlternateContent xmlns:mc="http://schemas.openxmlformats.org/markup-compatibility/2006" xmlns:a14="http://schemas.microsoft.com/office/drawing/2010/main">
        <mc:Choice Requires="a14">
          <p:sp>
            <p:nvSpPr>
              <p:cNvPr id="5" name="İçerik Yer Tutucusu 4"/>
              <p:cNvSpPr>
                <a:spLocks noGrp="1"/>
              </p:cNvSpPr>
              <p:nvPr>
                <p:ph sz="quarter" idx="1"/>
              </p:nvPr>
            </p:nvSpPr>
            <p:spPr>
              <a:xfrm>
                <a:off x="914400" y="548680"/>
                <a:ext cx="7772400" cy="5661620"/>
              </a:xfrm>
            </p:spPr>
            <p:txBody>
              <a:bodyPr>
                <a:normAutofit fontScale="77500" lnSpcReduction="20000"/>
              </a:bodyPr>
              <a:lstStyle/>
              <a:p>
                <a:r>
                  <a:rPr lang="tr-TR" b="1" dirty="0" smtClean="0"/>
                  <a:t>prosedür</a:t>
                </a:r>
                <a:r>
                  <a:rPr lang="tr-TR" dirty="0" smtClean="0"/>
                  <a:t> </a:t>
                </a:r>
                <a:r>
                  <a:rPr lang="tr-TR" dirty="0" err="1"/>
                  <a:t>Dijkstra</a:t>
                </a:r>
                <a:r>
                  <a:rPr lang="tr-TR" dirty="0"/>
                  <a:t> (G: tüm ağırlıkları pozitif olan ağırlıklı bağlı basit çizge)</a:t>
                </a:r>
              </a:p>
              <a:p>
                <a:pPr marL="0" indent="0">
                  <a:buNone/>
                </a:pPr>
                <a:r>
                  <a:rPr lang="tr-TR" dirty="0"/>
                  <a:t> </a:t>
                </a:r>
                <a:r>
                  <a:rPr lang="tr-TR" dirty="0" smtClean="0"/>
                  <a:t>   G </a:t>
                </a:r>
                <a:r>
                  <a:rPr lang="tr-TR" dirty="0"/>
                  <a:t>çizgesinde a= v0, </a:t>
                </a:r>
                <a:r>
                  <a:rPr lang="tr-TR" dirty="0" err="1"/>
                  <a:t>vj</a:t>
                </a:r>
                <a:r>
                  <a:rPr lang="tr-TR" dirty="0"/>
                  <a:t>,..., </a:t>
                </a:r>
                <a:r>
                  <a:rPr lang="tr-TR" dirty="0" err="1"/>
                  <a:t>vn</a:t>
                </a:r>
                <a:r>
                  <a:rPr lang="tr-TR" dirty="0"/>
                  <a:t> = z köşeleri bulunmaktadır ve eğer </a:t>
                </a:r>
                <a14:m>
                  <m:oMath xmlns:m="http://schemas.openxmlformats.org/officeDocument/2006/math">
                    <m:d>
                      <m:dPr>
                        <m:begChr m:val="["/>
                        <m:endChr m:val="]"/>
                        <m:ctrlPr>
                          <a:rPr lang="tr-TR" i="1" smtClean="0">
                            <a:latin typeface="Cambria Math" panose="02040503050406030204" pitchFamily="18" charset="0"/>
                          </a:rPr>
                        </m:ctrlPr>
                      </m:dPr>
                      <m:e>
                        <m:sSub>
                          <m:sSubPr>
                            <m:ctrlPr>
                              <a:rPr lang="tr-TR"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𝑖</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𝑣</m:t>
                            </m:r>
                          </m:e>
                          <m:sub>
                            <m:r>
                              <a:rPr lang="tr-TR" b="0" i="1" smtClean="0">
                                <a:latin typeface="Cambria Math" panose="02040503050406030204" pitchFamily="18" charset="0"/>
                              </a:rPr>
                              <m:t>𝑗</m:t>
                            </m:r>
                          </m:sub>
                        </m:sSub>
                      </m:e>
                    </m:d>
                  </m:oMath>
                </a14:m>
                <a:r>
                  <a:rPr lang="tr-TR" dirty="0" smtClean="0"/>
                  <a:t>         	kenarı </a:t>
                </a:r>
                <a:r>
                  <a:rPr lang="tr-TR" dirty="0"/>
                  <a:t>G’de </a:t>
                </a:r>
                <a:r>
                  <a:rPr lang="tr-TR" dirty="0" smtClean="0"/>
                  <a:t>bulunmuyorsa w</a:t>
                </a:r>
                <a:r>
                  <a:rPr lang="tr-TR" dirty="0"/>
                  <a:t>(</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𝑣</m:t>
                        </m:r>
                      </m:e>
                      <m:sub>
                        <m:r>
                          <a:rPr lang="tr-TR" i="1">
                            <a:latin typeface="Cambria Math" panose="02040503050406030204" pitchFamily="18" charset="0"/>
                          </a:rPr>
                          <m:t>𝑖</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𝑣</m:t>
                        </m:r>
                      </m:e>
                      <m:sub>
                        <m:r>
                          <a:rPr lang="tr-TR" i="1">
                            <a:latin typeface="Cambria Math" panose="02040503050406030204" pitchFamily="18" charset="0"/>
                          </a:rPr>
                          <m:t>𝑗</m:t>
                        </m:r>
                      </m:sub>
                    </m:sSub>
                  </m:oMath>
                </a14:m>
                <a:r>
                  <a:rPr lang="tr-TR" dirty="0"/>
                  <a:t>) = ∞ olarak yazılır.}</a:t>
                </a:r>
              </a:p>
              <a:p>
                <a:pPr marL="0" indent="0">
                  <a:buNone/>
                </a:pPr>
                <a:r>
                  <a:rPr lang="tr-TR" dirty="0" smtClean="0"/>
                  <a:t>    </a:t>
                </a:r>
                <a:r>
                  <a:rPr lang="tr-TR" b="1" dirty="0" err="1" smtClean="0"/>
                  <a:t>for</a:t>
                </a:r>
                <a:r>
                  <a:rPr lang="tr-TR" dirty="0" smtClean="0"/>
                  <a:t> </a:t>
                </a:r>
                <a:r>
                  <a:rPr lang="tr-TR" dirty="0"/>
                  <a:t>i := 1 </a:t>
                </a:r>
                <a:r>
                  <a:rPr lang="tr-TR" dirty="0" err="1"/>
                  <a:t>to</a:t>
                </a:r>
                <a:r>
                  <a:rPr lang="tr-TR" dirty="0"/>
                  <a:t> n</a:t>
                </a:r>
              </a:p>
              <a:p>
                <a:pPr marL="0" indent="0">
                  <a:buNone/>
                </a:pPr>
                <a:r>
                  <a:rPr lang="tr-TR" dirty="0" smtClean="0"/>
                  <a:t>	L</a:t>
                </a:r>
                <a:r>
                  <a:rPr lang="tr-TR" dirty="0"/>
                  <a:t>(</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𝑣</m:t>
                        </m:r>
                      </m:e>
                      <m:sub>
                        <m:r>
                          <a:rPr lang="tr-TR" i="1">
                            <a:latin typeface="Cambria Math" panose="02040503050406030204" pitchFamily="18" charset="0"/>
                          </a:rPr>
                          <m:t>𝑖</m:t>
                        </m:r>
                      </m:sub>
                    </m:sSub>
                  </m:oMath>
                </a14:m>
                <a:r>
                  <a:rPr lang="tr-TR" dirty="0" smtClean="0"/>
                  <a:t>) </a:t>
                </a:r>
                <a:r>
                  <a:rPr lang="tr-TR" dirty="0"/>
                  <a:t>:= ∞ </a:t>
                </a:r>
                <a:endParaRPr lang="tr-TR" dirty="0" smtClean="0"/>
              </a:p>
              <a:p>
                <a:pPr marL="0" indent="0">
                  <a:buNone/>
                </a:pPr>
                <a:r>
                  <a:rPr lang="tr-TR" dirty="0" smtClean="0"/>
                  <a:t>    L(a) := 0</a:t>
                </a:r>
              </a:p>
              <a:p>
                <a:pPr marL="0" indent="0">
                  <a:buNone/>
                </a:pPr>
                <a:r>
                  <a:rPr lang="tr-TR" dirty="0"/>
                  <a:t> </a:t>
                </a:r>
                <a:r>
                  <a:rPr lang="tr-TR" dirty="0" smtClean="0"/>
                  <a:t>   S</a:t>
                </a:r>
                <a:r>
                  <a:rPr lang="tr-TR" dirty="0"/>
                  <a:t>:= </a:t>
                </a:r>
                <a:r>
                  <a:rPr lang="tr-TR" dirty="0" smtClean="0"/>
                  <a:t>∅</a:t>
                </a:r>
              </a:p>
              <a:p>
                <a:pPr marL="0" indent="0">
                  <a:buNone/>
                </a:pPr>
                <a:r>
                  <a:rPr lang="tr-TR" dirty="0" smtClean="0"/>
                  <a:t>   {bu aşamada tüm etiketlere (köşelere) ilk değerler atanmıştır, buna göre a 0        değerini, diğer tüm etiketler ise ∞ değerini alır ve S boş küme olarak başlar.}</a:t>
                </a:r>
              </a:p>
              <a:p>
                <a:pPr marL="0" indent="0">
                  <a:buNone/>
                </a:pPr>
                <a:r>
                  <a:rPr lang="tr-TR" dirty="0" smtClean="0"/>
                  <a:t>    </a:t>
                </a:r>
                <a:r>
                  <a:rPr lang="tr-TR" b="1" dirty="0" err="1" smtClean="0"/>
                  <a:t>while</a:t>
                </a:r>
                <a:r>
                  <a:rPr lang="tr-TR" dirty="0" smtClean="0"/>
                  <a:t> </a:t>
                </a:r>
                <a:r>
                  <a:rPr lang="tr-TR" dirty="0"/>
                  <a:t>z S’nin elemanı değilse (z </a:t>
                </a:r>
                <a14:m>
                  <m:oMath xmlns:m="http://schemas.openxmlformats.org/officeDocument/2006/math">
                    <m:r>
                      <a:rPr lang="tr-TR" i="1" smtClean="0">
                        <a:latin typeface="Cambria Math" panose="02040503050406030204" pitchFamily="18" charset="0"/>
                        <a:ea typeface="Cambria Math" panose="02040503050406030204" pitchFamily="18" charset="0"/>
                      </a:rPr>
                      <m:t>∉</m:t>
                    </m:r>
                  </m:oMath>
                </a14:m>
                <a:r>
                  <a:rPr lang="tr-TR" dirty="0" smtClean="0"/>
                  <a:t> S)</a:t>
                </a:r>
              </a:p>
              <a:p>
                <a:pPr marL="0" indent="0">
                  <a:buNone/>
                </a:pPr>
                <a:r>
                  <a:rPr lang="tr-TR" dirty="0" smtClean="0"/>
                  <a:t>    	u := S’nin içinde olmayan ve L(u) değeri minimum olan köşe</a:t>
                </a:r>
              </a:p>
              <a:p>
                <a:pPr marL="0" indent="0">
                  <a:buNone/>
                </a:pPr>
                <a:r>
                  <a:rPr lang="tr-TR" dirty="0" smtClean="0"/>
                  <a:t>	S:= S </a:t>
                </a:r>
                <a14:m>
                  <m:oMath xmlns:m="http://schemas.openxmlformats.org/officeDocument/2006/math">
                    <m:r>
                      <a:rPr lang="tr-TR" i="1" smtClean="0">
                        <a:latin typeface="Cambria Math" panose="02040503050406030204" pitchFamily="18" charset="0"/>
                        <a:ea typeface="Cambria Math" panose="02040503050406030204" pitchFamily="18" charset="0"/>
                      </a:rPr>
                      <m:t>∪</m:t>
                    </m:r>
                  </m:oMath>
                </a14:m>
                <a:r>
                  <a:rPr lang="tr-TR" dirty="0" smtClean="0"/>
                  <a:t> {u}</a:t>
                </a:r>
              </a:p>
              <a:p>
                <a:pPr marL="0" indent="0">
                  <a:buNone/>
                </a:pPr>
                <a:r>
                  <a:rPr lang="tr-TR" dirty="0" smtClean="0"/>
                  <a:t>	</a:t>
                </a:r>
                <a:r>
                  <a:rPr lang="tr-TR" b="1" dirty="0" err="1" smtClean="0"/>
                  <a:t>for</a:t>
                </a:r>
                <a:r>
                  <a:rPr lang="tr-TR" b="1" dirty="0" smtClean="0"/>
                  <a:t> </a:t>
                </a:r>
                <a:r>
                  <a:rPr lang="tr-TR" dirty="0"/>
                  <a:t>(S’de olmayan tüm v köşeleri için)</a:t>
                </a:r>
              </a:p>
              <a:p>
                <a:pPr marL="0" indent="0">
                  <a:buNone/>
                </a:pPr>
                <a:r>
                  <a:rPr lang="tr-TR" dirty="0" smtClean="0"/>
                  <a:t>	               </a:t>
                </a:r>
                <a:r>
                  <a:rPr lang="tr-TR" dirty="0" err="1"/>
                  <a:t>if</a:t>
                </a:r>
                <a:r>
                  <a:rPr lang="tr-TR" dirty="0"/>
                  <a:t> L(u) + w(u, v) &lt; L(v) </a:t>
                </a:r>
                <a:r>
                  <a:rPr lang="tr-TR" dirty="0" err="1"/>
                  <a:t>then</a:t>
                </a:r>
                <a:r>
                  <a:rPr lang="tr-TR" dirty="0"/>
                  <a:t> L(v) := L(u) + w(u, v)</a:t>
                </a:r>
              </a:p>
              <a:p>
                <a:pPr marL="0" indent="0">
                  <a:buNone/>
                </a:pPr>
                <a:r>
                  <a:rPr lang="tr-TR" dirty="0" smtClean="0"/>
                  <a:t>	              </a:t>
                </a:r>
                <a:r>
                  <a:rPr lang="tr-TR" dirty="0"/>
                  <a:t>{bu şekilde S kümesine minimum değere sahip etiket eklenir ve </a:t>
                </a:r>
                <a:r>
                  <a:rPr lang="tr-TR" dirty="0" smtClean="0"/>
                  <a:t>		5’de </a:t>
                </a:r>
                <a:r>
                  <a:rPr lang="tr-TR" dirty="0"/>
                  <a:t>olmayan köşelere </a:t>
                </a:r>
                <a:r>
                  <a:rPr lang="tr-TR" dirty="0" smtClean="0"/>
                  <a:t>ait etiketler </a:t>
                </a:r>
                <a:r>
                  <a:rPr lang="tr-TR" dirty="0"/>
                  <a:t>güncellenir.}</a:t>
                </a:r>
              </a:p>
              <a:p>
                <a:pPr marL="0" indent="0">
                  <a:buNone/>
                </a:pPr>
                <a:r>
                  <a:rPr lang="tr-TR" dirty="0" smtClean="0"/>
                  <a:t>    </a:t>
                </a:r>
                <a:r>
                  <a:rPr lang="tr-TR" b="1" dirty="0" err="1" smtClean="0"/>
                  <a:t>return</a:t>
                </a:r>
                <a:r>
                  <a:rPr lang="tr-TR" dirty="0" smtClean="0"/>
                  <a:t> </a:t>
                </a:r>
                <a:r>
                  <a:rPr lang="tr-TR" dirty="0"/>
                  <a:t>L(z) {L(z) = a’dan z’ye en kısa yolun uzunluğu}</a:t>
                </a:r>
              </a:p>
              <a:p>
                <a:endParaRPr lang="tr-TR" dirty="0"/>
              </a:p>
            </p:txBody>
          </p:sp>
        </mc:Choice>
        <mc:Fallback xmlns="">
          <p:sp>
            <p:nvSpPr>
              <p:cNvPr id="5" name="İçerik Yer Tutucusu 4"/>
              <p:cNvSpPr>
                <a:spLocks noGrp="1" noRot="1" noChangeAspect="1" noMove="1" noResize="1" noEditPoints="1" noAdjustHandles="1" noChangeArrowheads="1" noChangeShapeType="1" noTextEdit="1"/>
              </p:cNvSpPr>
              <p:nvPr>
                <p:ph sz="quarter" idx="1"/>
              </p:nvPr>
            </p:nvSpPr>
            <p:spPr>
              <a:xfrm>
                <a:off x="914400" y="548680"/>
                <a:ext cx="7772400" cy="5661620"/>
              </a:xfrm>
              <a:blipFill>
                <a:blip r:embed="rId2"/>
                <a:stretch>
                  <a:fillRect l="-784" t="-1722" r="-1333"/>
                </a:stretch>
              </a:blipFill>
            </p:spPr>
            <p:txBody>
              <a:bodyPr/>
              <a:lstStyle/>
              <a:p>
                <a:r>
                  <a:rPr lang="tr-TR">
                    <a:noFill/>
                  </a:rPr>
                  <a:t> </a:t>
                </a:r>
              </a:p>
            </p:txBody>
          </p:sp>
        </mc:Fallback>
      </mc:AlternateContent>
    </p:spTree>
    <p:extLst>
      <p:ext uri="{BB962C8B-B14F-4D97-AF65-F5344CB8AC3E}">
        <p14:creationId xmlns:p14="http://schemas.microsoft.com/office/powerpoint/2010/main" val="2340106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10.6 En Kısa Yol Problemleri</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78</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880175438"/>
              </p:ext>
            </p:extLst>
          </p:nvPr>
        </p:nvGraphicFramePr>
        <p:xfrm>
          <a:off x="304950" y="217191"/>
          <a:ext cx="8698160" cy="5903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5455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type="body" idx="1"/>
          </p:nvPr>
        </p:nvSpPr>
        <p:spPr>
          <a:xfrm>
            <a:off x="722313" y="2547938"/>
            <a:ext cx="7772400" cy="1889174"/>
          </a:xfrm>
        </p:spPr>
        <p:txBody>
          <a:bodyPr>
            <a:normAutofit fontScale="92500" lnSpcReduction="10000"/>
          </a:bodyPr>
          <a:lstStyle/>
          <a:p>
            <a:pPr marL="342900" indent="-342900" algn="just">
              <a:buFont typeface="Arial" panose="020B0604020202020204" pitchFamily="34" charset="0"/>
              <a:buChar char="•"/>
            </a:pPr>
            <a:r>
              <a:rPr lang="tr-TR" sz="2200" dirty="0"/>
              <a:t>Bu bölümde, düzlemde kenarları kesişmeksizin bir çizgenin çizilip çizilemeyeceği </a:t>
            </a:r>
            <a:r>
              <a:rPr lang="tr-TR" sz="2200" dirty="0" smtClean="0"/>
              <a:t>sorusunu tartışacağız</a:t>
            </a:r>
            <a:r>
              <a:rPr lang="tr-TR" sz="2200" dirty="0"/>
              <a:t>. Özellikle evler kamu hizmetleri problemini yanıtlayacağız.</a:t>
            </a:r>
          </a:p>
          <a:p>
            <a:pPr marL="342900" indent="-342900" algn="just">
              <a:buFont typeface="Arial" panose="020B0604020202020204" pitchFamily="34" charset="0"/>
              <a:buChar char="•"/>
            </a:pPr>
            <a:r>
              <a:rPr lang="tr-TR" sz="2200" dirty="0"/>
              <a:t>Bir çizgeyi göstermek için her zaman pek çok yol mevcuttur. Düzlemde bu çizgeyi </a:t>
            </a:r>
            <a:r>
              <a:rPr lang="tr-TR" sz="2200" dirty="0" smtClean="0"/>
              <a:t>kenarları kesişmeksizin </a:t>
            </a:r>
            <a:r>
              <a:rPr lang="tr-TR" sz="2200" dirty="0"/>
              <a:t>göstermek için en az bir yol bulmak ne zaman mümkündür?</a:t>
            </a:r>
          </a:p>
          <a:p>
            <a:endParaRPr lang="tr-TR" dirty="0"/>
          </a:p>
        </p:txBody>
      </p:sp>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79</a:t>
            </a:fld>
            <a:endParaRPr lang="tr-TR"/>
          </a:p>
        </p:txBody>
      </p:sp>
      <p:sp>
        <p:nvSpPr>
          <p:cNvPr id="8" name="Unvan 7"/>
          <p:cNvSpPr>
            <a:spLocks noGrp="1"/>
          </p:cNvSpPr>
          <p:nvPr>
            <p:ph type="title"/>
          </p:nvPr>
        </p:nvSpPr>
        <p:spPr/>
        <p:txBody>
          <a:bodyPr/>
          <a:lstStyle/>
          <a:p>
            <a:r>
              <a:rPr lang="tr-TR" dirty="0" smtClean="0">
                <a:solidFill>
                  <a:srgbClr val="EB754B"/>
                </a:solidFill>
              </a:rPr>
              <a:t>10.7 </a:t>
            </a:r>
            <a:r>
              <a:rPr lang="tr-TR" dirty="0">
                <a:solidFill>
                  <a:srgbClr val="EB754B"/>
                </a:solidFill>
              </a:rPr>
              <a:t>Düzlemsel Çizgeler</a:t>
            </a:r>
          </a:p>
        </p:txBody>
      </p:sp>
    </p:spTree>
    <p:extLst>
      <p:ext uri="{BB962C8B-B14F-4D97-AF65-F5344CB8AC3E}">
        <p14:creationId xmlns:p14="http://schemas.microsoft.com/office/powerpoint/2010/main" val="5308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graphicFrame>
        <p:nvGraphicFramePr>
          <p:cNvPr id="11" name="6 İçerik Yer Tutucusu"/>
          <p:cNvGraphicFramePr>
            <a:graphicFrameLocks noGrp="1"/>
          </p:cNvGraphicFramePr>
          <p:nvPr>
            <p:ph sz="quarter" idx="1"/>
            <p:extLst>
              <p:ext uri="{D42A27DB-BD31-4B8C-83A1-F6EECF244321}">
                <p14:modId xmlns:p14="http://schemas.microsoft.com/office/powerpoint/2010/main" val="3564042341"/>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80</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1500582184"/>
              </p:ext>
            </p:extLst>
          </p:nvPr>
        </p:nvGraphicFramePr>
        <p:xfrm>
          <a:off x="139314" y="0"/>
          <a:ext cx="8986192"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etin kutusu 6"/>
          <p:cNvSpPr txBox="1"/>
          <p:nvPr/>
        </p:nvSpPr>
        <p:spPr>
          <a:xfrm>
            <a:off x="603504" y="5391834"/>
            <a:ext cx="7690048" cy="646331"/>
          </a:xfrm>
          <a:prstGeom prst="rect">
            <a:avLst/>
          </a:prstGeom>
          <a:noFill/>
        </p:spPr>
        <p:txBody>
          <a:bodyPr wrap="square" rtlCol="0">
            <a:spAutoFit/>
          </a:bodyPr>
          <a:lstStyle/>
          <a:p>
            <a:pPr marL="285750" indent="-285750" algn="just">
              <a:buFont typeface="Wingdings" panose="05000000000000000000" pitchFamily="2" charset="2"/>
              <a:buChar char="v"/>
            </a:pPr>
            <a:r>
              <a:rPr lang="tr-TR" b="1" dirty="0"/>
              <a:t>Bir çizge, kesişerek çizilmiş olsa bile, düzlemsel çizge olabilir, çünkü farklı bir yolla kesişmeden çizilmesi mümkün olabilir.</a:t>
            </a:r>
          </a:p>
        </p:txBody>
      </p:sp>
    </p:spTree>
    <p:extLst>
      <p:ext uri="{BB962C8B-B14F-4D97-AF65-F5344CB8AC3E}">
        <p14:creationId xmlns:p14="http://schemas.microsoft.com/office/powerpoint/2010/main" val="18249004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err="1">
                <a:solidFill>
                  <a:schemeClr val="bg1"/>
                </a:solidFill>
              </a:rPr>
              <a:t>Euler</a:t>
            </a:r>
            <a:r>
              <a:rPr lang="tr-TR" dirty="0">
                <a:solidFill>
                  <a:schemeClr val="bg1"/>
                </a:solidFill>
              </a:rPr>
              <a:t> Formülü</a:t>
            </a:r>
          </a:p>
        </p:txBody>
      </p:sp>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81</a:t>
            </a:fld>
            <a:endParaRPr lang="tr-TR"/>
          </a:p>
        </p:txBody>
      </p:sp>
      <p:sp>
        <p:nvSpPr>
          <p:cNvPr id="5" name="İçerik Yer Tutucusu 4"/>
          <p:cNvSpPr>
            <a:spLocks noGrp="1"/>
          </p:cNvSpPr>
          <p:nvPr>
            <p:ph sz="quarter" idx="1"/>
          </p:nvPr>
        </p:nvSpPr>
        <p:spPr>
          <a:xfrm>
            <a:off x="914400" y="1447800"/>
            <a:ext cx="7772400" cy="2701280"/>
          </a:xfrm>
        </p:spPr>
        <p:txBody>
          <a:bodyPr>
            <a:normAutofit fontScale="92500"/>
          </a:bodyPr>
          <a:lstStyle/>
          <a:p>
            <a:pPr algn="just"/>
            <a:r>
              <a:rPr lang="tr-TR" dirty="0"/>
              <a:t>Bir çizgenin bir düzlemsel gösterimi, düzlemi sınırsız bir bölge içeren bölgelere ayırır. Mesela, Şekil </a:t>
            </a:r>
            <a:r>
              <a:rPr lang="tr-TR" dirty="0" smtClean="0"/>
              <a:t>10’da </a:t>
            </a:r>
            <a:r>
              <a:rPr lang="tr-TR" dirty="0"/>
              <a:t>verilen çizgenin düzlemsel gösterimi, düzlemi 6 bölgeye ayırır. Bunlar şekilde etiketlenmiştir. </a:t>
            </a:r>
            <a:r>
              <a:rPr lang="tr-TR" dirty="0" err="1"/>
              <a:t>Euler</a:t>
            </a:r>
            <a:r>
              <a:rPr lang="tr-TR" dirty="0"/>
              <a:t>, bir çizgenin tüm düzlemsel gösterimlerinin düzlemi aynı sayıda bölgelere ayırdığını göstermiştir. Bunu, düzlemsel bir çizgenin kenar sayıları, köşe sayıları ve bölge sayıları arasında bir ilişki bularak başarmıştır.</a:t>
            </a:r>
          </a:p>
        </p:txBody>
      </p:sp>
      <p:pic>
        <p:nvPicPr>
          <p:cNvPr id="11" name="Resim 10"/>
          <p:cNvPicPr>
            <a:picLocks noChangeAspect="1"/>
          </p:cNvPicPr>
          <p:nvPr/>
        </p:nvPicPr>
        <p:blipFill>
          <a:blip r:embed="rId2"/>
          <a:stretch>
            <a:fillRect/>
          </a:stretch>
        </p:blipFill>
        <p:spPr>
          <a:xfrm>
            <a:off x="1209234" y="4149080"/>
            <a:ext cx="3689176" cy="1960432"/>
          </a:xfrm>
          <a:prstGeom prst="rect">
            <a:avLst/>
          </a:prstGeom>
        </p:spPr>
      </p:pic>
      <p:sp>
        <p:nvSpPr>
          <p:cNvPr id="12" name="Dikdörtgen 11"/>
          <p:cNvSpPr/>
          <p:nvPr/>
        </p:nvSpPr>
        <p:spPr>
          <a:xfrm>
            <a:off x="5031900" y="5129296"/>
            <a:ext cx="4079729" cy="646331"/>
          </a:xfrm>
          <a:prstGeom prst="rect">
            <a:avLst/>
          </a:prstGeom>
        </p:spPr>
        <p:txBody>
          <a:bodyPr wrap="square">
            <a:spAutoFit/>
          </a:bodyPr>
          <a:lstStyle/>
          <a:p>
            <a:r>
              <a:rPr lang="tr-TR" b="1" dirty="0">
                <a:solidFill>
                  <a:srgbClr val="DE4C18"/>
                </a:solidFill>
                <a:latin typeface="Times New Roman" panose="02020603050405020304" pitchFamily="18" charset="0"/>
                <a:ea typeface="Arial Unicode MS" panose="020B0604020202020204" pitchFamily="34" charset="-128"/>
                <a:cs typeface="Times New Roman" panose="02020603050405020304" pitchFamily="18" charset="0"/>
              </a:rPr>
              <a:t>ŞEKİL </a:t>
            </a:r>
            <a:r>
              <a:rPr lang="tr-TR" b="1" dirty="0" smtClean="0">
                <a:solidFill>
                  <a:srgbClr val="DE4C18"/>
                </a:solidFill>
                <a:latin typeface="Times New Roman" panose="02020603050405020304" pitchFamily="18" charset="0"/>
                <a:ea typeface="Arial Unicode MS" panose="020B0604020202020204" pitchFamily="34" charset="-128"/>
                <a:cs typeface="Times New Roman" panose="02020603050405020304" pitchFamily="18" charset="0"/>
              </a:rPr>
              <a:t>10</a:t>
            </a:r>
            <a:r>
              <a:rPr lang="tr-TR" b="1"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tr-TR" b="1" dirty="0">
                <a:latin typeface="Times New Roman" panose="02020603050405020304" pitchFamily="18" charset="0"/>
                <a:ea typeface="Arial Unicode MS" panose="020B0604020202020204" pitchFamily="34" charset="-128"/>
                <a:cs typeface="Times New Roman" panose="02020603050405020304" pitchFamily="18" charset="0"/>
              </a:rPr>
              <a:t>Bir Çizgenin Düzlemsel Gösteriminin Bölgeleri</a:t>
            </a:r>
            <a:endParaRPr lang="tr-TR" b="1" dirty="0"/>
          </a:p>
        </p:txBody>
      </p:sp>
    </p:spTree>
    <p:extLst>
      <p:ext uri="{BB962C8B-B14F-4D97-AF65-F5344CB8AC3E}">
        <p14:creationId xmlns:p14="http://schemas.microsoft.com/office/powerpoint/2010/main" val="26620004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82</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645220169"/>
              </p:ext>
            </p:extLst>
          </p:nvPr>
        </p:nvGraphicFramePr>
        <p:xfrm>
          <a:off x="301824" y="260648"/>
          <a:ext cx="8842176"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7708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EB754B"/>
          </a:solidFill>
        </p:spPr>
        <p:txBody>
          <a:bodyPr anchor="ctr"/>
          <a:lstStyle/>
          <a:p>
            <a:pPr algn="ctr"/>
            <a:r>
              <a:rPr lang="tr-TR" dirty="0" err="1">
                <a:solidFill>
                  <a:schemeClr val="bg1"/>
                </a:solidFill>
              </a:rPr>
              <a:t>Kuratowski</a:t>
            </a:r>
            <a:r>
              <a:rPr lang="tr-TR" dirty="0">
                <a:solidFill>
                  <a:schemeClr val="bg1"/>
                </a:solidFill>
              </a:rPr>
              <a:t> Teoremi</a:t>
            </a:r>
          </a:p>
        </p:txBody>
      </p:sp>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83</a:t>
            </a:fld>
            <a:endParaRPr lang="tr-TR"/>
          </a:p>
        </p:txBody>
      </p:sp>
      <p:sp>
        <p:nvSpPr>
          <p:cNvPr id="5" name="İçerik Yer Tutucusu 4"/>
          <p:cNvSpPr>
            <a:spLocks noGrp="1"/>
          </p:cNvSpPr>
          <p:nvPr>
            <p:ph sz="quarter" idx="1"/>
          </p:nvPr>
        </p:nvSpPr>
        <p:spPr/>
        <p:txBody>
          <a:bodyPr/>
          <a:lstStyle/>
          <a:p>
            <a:pPr algn="just"/>
            <a:r>
              <a:rPr lang="tr-TR" dirty="0"/>
              <a:t>Eğer bir çizge düzlemselse, bir {u, w} kenarının kaldırılması ve {u, w} ve {w, v}, kenarlarıyla birlikte yeni bir w köşesinin eklenmesiyle herhangi bir çizge elde edilebilecektir. Böyle bir işleme </a:t>
            </a:r>
            <a:r>
              <a:rPr lang="tr-TR" b="1" i="1" dirty="0"/>
              <a:t>basit alt bölme </a:t>
            </a:r>
            <a:r>
              <a:rPr lang="tr-TR" dirty="0"/>
              <a:t>adı verilir</a:t>
            </a:r>
            <a:r>
              <a:rPr lang="tr-TR" dirty="0" smtClean="0"/>
              <a:t>.</a:t>
            </a:r>
          </a:p>
          <a:p>
            <a:pPr algn="just"/>
            <a:r>
              <a:rPr lang="tr-TR" dirty="0" smtClean="0"/>
              <a:t> </a:t>
            </a:r>
            <a:r>
              <a:rPr lang="tr-TR" dirty="0"/>
              <a:t>Eğer G1 = (V1, E1) ve G2 = (V2, E2) çizgeleri, basit alt bölmelerin bir dizisi kullanılarak aynı çizgeden elde edilebiliyorlarsa, bu çizgelere </a:t>
            </a:r>
            <a:r>
              <a:rPr lang="tr-TR" b="1" i="1" dirty="0" err="1"/>
              <a:t>homomorfik</a:t>
            </a:r>
            <a:r>
              <a:rPr lang="tr-TR" dirty="0"/>
              <a:t> denir.</a:t>
            </a:r>
          </a:p>
        </p:txBody>
      </p:sp>
    </p:spTree>
    <p:extLst>
      <p:ext uri="{BB962C8B-B14F-4D97-AF65-F5344CB8AC3E}">
        <p14:creationId xmlns:p14="http://schemas.microsoft.com/office/powerpoint/2010/main" val="15421444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10.7 Düzlemsel 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84</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3464375208"/>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3464375208"/>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Metin kutusu 6"/>
          <p:cNvSpPr txBox="1"/>
          <p:nvPr/>
        </p:nvSpPr>
        <p:spPr>
          <a:xfrm>
            <a:off x="1331640" y="5301208"/>
            <a:ext cx="184731" cy="369332"/>
          </a:xfrm>
          <a:prstGeom prst="rect">
            <a:avLst/>
          </a:prstGeom>
          <a:noFill/>
        </p:spPr>
        <p:txBody>
          <a:bodyPr wrap="none" rtlCol="0">
            <a:spAutoFit/>
          </a:bodyPr>
          <a:lstStyle/>
          <a:p>
            <a:endParaRPr lang="tr-TR" dirty="0"/>
          </a:p>
        </p:txBody>
      </p:sp>
      <mc:AlternateContent xmlns:mc="http://schemas.openxmlformats.org/markup-compatibility/2006" xmlns:a14="http://schemas.microsoft.com/office/drawing/2010/main">
        <mc:Choice Requires="a14">
          <p:sp>
            <p:nvSpPr>
              <p:cNvPr id="8" name="Metin kutusu 7"/>
              <p:cNvSpPr txBox="1"/>
              <p:nvPr/>
            </p:nvSpPr>
            <p:spPr>
              <a:xfrm>
                <a:off x="1115616" y="5301208"/>
                <a:ext cx="7571184" cy="935513"/>
              </a:xfrm>
              <a:prstGeom prst="rect">
                <a:avLst/>
              </a:prstGeom>
              <a:noFill/>
            </p:spPr>
            <p:txBody>
              <a:bodyPr wrap="square" rtlCol="0">
                <a:spAutoFit/>
              </a:bodyPr>
              <a:lstStyle/>
              <a:p>
                <a:pPr marL="285750" lvl="0" indent="-285750" algn="just">
                  <a:buFont typeface="Wingdings" panose="05000000000000000000" pitchFamily="2" charset="2"/>
                  <a:buChar char="v"/>
                </a:pPr>
                <a14:m>
                  <m:oMath xmlns:m="http://schemas.openxmlformats.org/officeDocument/2006/math">
                    <m:sSub>
                      <m:sSubPr>
                        <m:ctrlPr>
                          <a:rPr lang="tr-TR" b="1" i="1" smtClean="0">
                            <a:latin typeface="Cambria Math" panose="02040503050406030204" pitchFamily="18" charset="0"/>
                          </a:rPr>
                        </m:ctrlPr>
                      </m:sSubPr>
                      <m:e>
                        <m:r>
                          <a:rPr lang="tr-TR" b="1" i="1">
                            <a:latin typeface="Cambria Math" panose="02040503050406030204" pitchFamily="18" charset="0"/>
                          </a:rPr>
                          <m:t>𝑲</m:t>
                        </m:r>
                      </m:e>
                      <m:sub>
                        <m:r>
                          <a:rPr lang="tr-TR" b="1" i="1">
                            <a:latin typeface="Cambria Math" panose="02040503050406030204" pitchFamily="18" charset="0"/>
                          </a:rPr>
                          <m:t>𝟑</m:t>
                        </m:r>
                        <m:r>
                          <a:rPr lang="tr-TR" b="1" i="1">
                            <a:latin typeface="Cambria Math" panose="02040503050406030204" pitchFamily="18" charset="0"/>
                          </a:rPr>
                          <m:t>,</m:t>
                        </m:r>
                        <m:r>
                          <a:rPr lang="tr-TR" b="1" i="1">
                            <a:latin typeface="Cambria Math" panose="02040503050406030204" pitchFamily="18" charset="0"/>
                          </a:rPr>
                          <m:t>𝟑</m:t>
                        </m:r>
                      </m:sub>
                    </m:sSub>
                  </m:oMath>
                </a14:m>
                <a:r>
                  <a:rPr lang="tr-TR" b="1" dirty="0"/>
                  <a:t> </a:t>
                </a:r>
                <a:r>
                  <a:rPr lang="tr-TR" b="1" dirty="0" smtClean="0"/>
                  <a:t>ve </a:t>
                </a:r>
                <a14:m>
                  <m:oMath xmlns:m="http://schemas.openxmlformats.org/officeDocument/2006/math">
                    <m:sSub>
                      <m:sSubPr>
                        <m:ctrlPr>
                          <a:rPr lang="tr-TR" b="1" i="1">
                            <a:latin typeface="Cambria Math" panose="02040503050406030204" pitchFamily="18" charset="0"/>
                          </a:rPr>
                        </m:ctrlPr>
                      </m:sSubPr>
                      <m:e>
                        <m:r>
                          <a:rPr lang="tr-TR" b="1" i="1">
                            <a:latin typeface="Cambria Math" panose="02040503050406030204" pitchFamily="18" charset="0"/>
                          </a:rPr>
                          <m:t>𝑲</m:t>
                        </m:r>
                      </m:e>
                      <m:sub>
                        <m:r>
                          <a:rPr lang="tr-TR" b="1" i="1">
                            <a:latin typeface="Cambria Math" panose="02040503050406030204" pitchFamily="18" charset="0"/>
                          </a:rPr>
                          <m:t>𝟓</m:t>
                        </m:r>
                      </m:sub>
                    </m:sSub>
                  </m:oMath>
                </a14:m>
                <a:r>
                  <a:rPr lang="tr-TR" b="1" dirty="0" smtClean="0"/>
                  <a:t> düzlemsel değildir. </a:t>
                </a:r>
                <a:r>
                  <a:rPr lang="tr-TR" b="1" dirty="0"/>
                  <a:t>Eğer bir çizge, </a:t>
                </a:r>
                <a:r>
                  <a:rPr lang="tr-TR" b="1" dirty="0" err="1"/>
                  <a:t>altçizge</a:t>
                </a:r>
                <a:r>
                  <a:rPr lang="tr-TR" b="1" dirty="0"/>
                  <a:t> olarak bu iki çizgeden birini içeriyorsa o zaman elbette bu çizge düzlemsel değildir. </a:t>
                </a:r>
              </a:p>
              <a:p>
                <a:endParaRPr lang="tr-TR" dirty="0"/>
              </a:p>
            </p:txBody>
          </p:sp>
        </mc:Choice>
        <mc:Fallback xmlns="">
          <p:sp>
            <p:nvSpPr>
              <p:cNvPr id="8" name="Metin kutusu 7"/>
              <p:cNvSpPr txBox="1">
                <a:spLocks noRot="1" noChangeAspect="1" noMove="1" noResize="1" noEditPoints="1" noAdjustHandles="1" noChangeArrowheads="1" noChangeShapeType="1" noTextEdit="1"/>
              </p:cNvSpPr>
              <p:nvPr/>
            </p:nvSpPr>
            <p:spPr>
              <a:xfrm>
                <a:off x="1115616" y="5301208"/>
                <a:ext cx="7571184" cy="935513"/>
              </a:xfrm>
              <a:prstGeom prst="rect">
                <a:avLst/>
              </a:prstGeom>
              <a:blipFill>
                <a:blip r:embed="rId11"/>
                <a:stretch>
                  <a:fillRect l="-483" t="-5229" r="-725"/>
                </a:stretch>
              </a:blipFill>
            </p:spPr>
            <p:txBody>
              <a:bodyPr/>
              <a:lstStyle/>
              <a:p>
                <a:r>
                  <a:rPr lang="tr-TR">
                    <a:noFill/>
                  </a:rPr>
                  <a:t> </a:t>
                </a:r>
              </a:p>
            </p:txBody>
          </p:sp>
        </mc:Fallback>
      </mc:AlternateContent>
    </p:spTree>
    <p:extLst>
      <p:ext uri="{BB962C8B-B14F-4D97-AF65-F5344CB8AC3E}">
        <p14:creationId xmlns:p14="http://schemas.microsoft.com/office/powerpoint/2010/main" val="33205118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smtClean="0">
                <a:solidFill>
                  <a:srgbClr val="EB754B"/>
                </a:solidFill>
              </a:rPr>
              <a:t>10.8 </a:t>
            </a:r>
            <a:r>
              <a:rPr lang="tr-TR" dirty="0">
                <a:solidFill>
                  <a:srgbClr val="EB754B"/>
                </a:solidFill>
              </a:rPr>
              <a:t>Çizge Renklendirme</a:t>
            </a:r>
          </a:p>
        </p:txBody>
      </p:sp>
      <p:sp>
        <p:nvSpPr>
          <p:cNvPr id="7" name="Metin Yer Tutucusu 6"/>
          <p:cNvSpPr>
            <a:spLocks noGrp="1"/>
          </p:cNvSpPr>
          <p:nvPr>
            <p:ph type="body" idx="1"/>
          </p:nvPr>
        </p:nvSpPr>
        <p:spPr/>
        <p:txBody>
          <a:bodyPr/>
          <a:lstStyle/>
          <a:p>
            <a:endParaRPr lang="tr-TR" dirty="0"/>
          </a:p>
        </p:txBody>
      </p:sp>
      <p:sp>
        <p:nvSpPr>
          <p:cNvPr id="3" name="Altbilgi Yer Tutucusu 2"/>
          <p:cNvSpPr>
            <a:spLocks noGrp="1"/>
          </p:cNvSpPr>
          <p:nvPr>
            <p:ph type="ftr" sz="quarter" idx="11"/>
          </p:nvPr>
        </p:nvSpPr>
        <p:spPr/>
        <p:txBody>
          <a:bodyPr/>
          <a:lstStyle/>
          <a:p>
            <a:r>
              <a:rPr lang="tr-TR" smtClean="0"/>
              <a:t>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85</a:t>
            </a:fld>
            <a:endParaRPr lang="tr-TR"/>
          </a:p>
        </p:txBody>
      </p:sp>
    </p:spTree>
    <p:extLst>
      <p:ext uri="{BB962C8B-B14F-4D97-AF65-F5344CB8AC3E}">
        <p14:creationId xmlns:p14="http://schemas.microsoft.com/office/powerpoint/2010/main" val="15802872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86</a:t>
            </a:fld>
            <a:endParaRPr lang="tr-TR"/>
          </a:p>
        </p:txBody>
      </p:sp>
      <p:sp>
        <p:nvSpPr>
          <p:cNvPr id="5" name="İçerik Yer Tutucusu 4"/>
          <p:cNvSpPr>
            <a:spLocks noGrp="1"/>
          </p:cNvSpPr>
          <p:nvPr>
            <p:ph sz="quarter" idx="1"/>
          </p:nvPr>
        </p:nvSpPr>
        <p:spPr>
          <a:xfrm>
            <a:off x="914400" y="116632"/>
            <a:ext cx="7772400" cy="5903168"/>
          </a:xfrm>
        </p:spPr>
        <p:txBody>
          <a:bodyPr>
            <a:normAutofit lnSpcReduction="10000"/>
          </a:bodyPr>
          <a:lstStyle/>
          <a:p>
            <a:pPr algn="just"/>
            <a:r>
              <a:rPr lang="tr-TR" dirty="0" smtClean="0"/>
              <a:t>Bölge haritalarının renklendirmesiyle ilgili problemler, dünyanın bazı bölümlerinin haritaları gibi, çizge teorisinde pek çok sonuç üretmiştir. Bir </a:t>
            </a:r>
            <a:r>
              <a:rPr lang="tr-TR" dirty="0"/>
              <a:t>harita renklendirildiğinde aynı sınıra sahip iki bölgeye farklı renkler atanır. İki komşu bölgenin hiçbir zaman aynı renkte olmamasını garantilemenin bir yolu her bir bölge için farklı bir renk kullanmaktır. Bununla birlikte, bu etkili değildir ve çok bölgeli haritalar üzerinde benzer renkleri ayırt etmek zor olabilir. Bunun yerine, her mümkün olan anda az sayıda renk kullanılmalıdır. </a:t>
            </a:r>
            <a:endParaRPr lang="tr-TR" dirty="0" smtClean="0"/>
          </a:p>
          <a:p>
            <a:pPr algn="just"/>
            <a:r>
              <a:rPr lang="tr-TR" dirty="0"/>
              <a:t>Düzlemdeki her bir harita bir çizge ile ifade edilebilir. Bu ilişkiyi kurmak için haritanın her bir bölgesi bir köşe ile ifade edilir. Eğer bu köşelerin temsil ettiği bölgeler ortak bir sınıra sahipse, iki köşeyi birbirine kenarlar bağlar. Sadece bir noktada birbirine değen iki bölge komşu olarak ele alınmaz. Oluşan çizgeye haritanın </a:t>
            </a:r>
            <a:r>
              <a:rPr lang="tr-TR" b="1" i="1" dirty="0"/>
              <a:t>eşdeğer çizgesi </a:t>
            </a:r>
            <a:r>
              <a:rPr lang="tr-TR" dirty="0"/>
              <a:t>denir. </a:t>
            </a:r>
          </a:p>
        </p:txBody>
      </p:sp>
    </p:spTree>
    <p:extLst>
      <p:ext uri="{BB962C8B-B14F-4D97-AF65-F5344CB8AC3E}">
        <p14:creationId xmlns:p14="http://schemas.microsoft.com/office/powerpoint/2010/main" val="24935060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87</a:t>
            </a:fld>
            <a:endParaRPr lang="tr-TR"/>
          </a:p>
        </p:txBody>
      </p:sp>
      <p:pic>
        <p:nvPicPr>
          <p:cNvPr id="6" name="İçerik Yer Tutucusu 5"/>
          <p:cNvPicPr>
            <a:picLocks noGrp="1" noChangeAspect="1"/>
          </p:cNvPicPr>
          <p:nvPr>
            <p:ph sz="quarter" idx="1"/>
          </p:nvPr>
        </p:nvPicPr>
        <p:blipFill>
          <a:blip r:embed="rId2"/>
          <a:stretch>
            <a:fillRect/>
          </a:stretch>
        </p:blipFill>
        <p:spPr>
          <a:xfrm>
            <a:off x="1907704" y="404664"/>
            <a:ext cx="5385990" cy="1872208"/>
          </a:xfrm>
          <a:prstGeom prst="rect">
            <a:avLst/>
          </a:prstGeom>
        </p:spPr>
      </p:pic>
      <p:pic>
        <p:nvPicPr>
          <p:cNvPr id="7" name="Resim 6"/>
          <p:cNvPicPr>
            <a:picLocks noChangeAspect="1"/>
          </p:cNvPicPr>
          <p:nvPr/>
        </p:nvPicPr>
        <p:blipFill>
          <a:blip r:embed="rId3"/>
          <a:stretch>
            <a:fillRect/>
          </a:stretch>
        </p:blipFill>
        <p:spPr>
          <a:xfrm>
            <a:off x="1475656" y="3429000"/>
            <a:ext cx="6451468" cy="2110849"/>
          </a:xfrm>
          <a:prstGeom prst="rect">
            <a:avLst/>
          </a:prstGeom>
        </p:spPr>
      </p:pic>
      <p:sp>
        <p:nvSpPr>
          <p:cNvPr id="10" name="Dikdörtgen 9"/>
          <p:cNvSpPr/>
          <p:nvPr/>
        </p:nvSpPr>
        <p:spPr>
          <a:xfrm>
            <a:off x="3419872" y="2483604"/>
            <a:ext cx="2045560" cy="369332"/>
          </a:xfrm>
          <a:prstGeom prst="rect">
            <a:avLst/>
          </a:prstGeom>
        </p:spPr>
        <p:txBody>
          <a:bodyPr wrap="none">
            <a:spAutoFit/>
          </a:bodyPr>
          <a:lstStyle/>
          <a:p>
            <a:r>
              <a:rPr lang="tr-TR" b="1" dirty="0">
                <a:solidFill>
                  <a:srgbClr val="DE4C18"/>
                </a:solidFill>
              </a:rPr>
              <a:t>ŞEKİL </a:t>
            </a:r>
            <a:r>
              <a:rPr lang="tr-TR" b="1" dirty="0" smtClean="0">
                <a:solidFill>
                  <a:srgbClr val="DE4C18"/>
                </a:solidFill>
              </a:rPr>
              <a:t>11</a:t>
            </a:r>
            <a:r>
              <a:rPr lang="tr-TR" b="1" dirty="0" smtClean="0"/>
              <a:t> </a:t>
            </a:r>
            <a:r>
              <a:rPr lang="tr-TR" b="1" dirty="0"/>
              <a:t>İki Harita</a:t>
            </a:r>
          </a:p>
        </p:txBody>
      </p:sp>
      <p:sp>
        <p:nvSpPr>
          <p:cNvPr id="13" name="Dikdörtgen 12"/>
          <p:cNvSpPr/>
          <p:nvPr/>
        </p:nvSpPr>
        <p:spPr>
          <a:xfrm>
            <a:off x="2402084" y="5671358"/>
            <a:ext cx="5229188" cy="369332"/>
          </a:xfrm>
          <a:prstGeom prst="rect">
            <a:avLst/>
          </a:prstGeom>
        </p:spPr>
        <p:txBody>
          <a:bodyPr wrap="none">
            <a:spAutoFit/>
          </a:bodyPr>
          <a:lstStyle/>
          <a:p>
            <a:r>
              <a:rPr lang="tr-TR" b="1" dirty="0">
                <a:solidFill>
                  <a:srgbClr val="DE4C18"/>
                </a:solidFill>
              </a:rPr>
              <a:t>ŞEKİL </a:t>
            </a:r>
            <a:r>
              <a:rPr lang="tr-TR" b="1" dirty="0" smtClean="0">
                <a:solidFill>
                  <a:srgbClr val="DE4C18"/>
                </a:solidFill>
              </a:rPr>
              <a:t>12</a:t>
            </a:r>
            <a:r>
              <a:rPr lang="tr-TR" b="1" dirty="0" smtClean="0"/>
              <a:t> Şekil 11’deki </a:t>
            </a:r>
            <a:r>
              <a:rPr lang="tr-TR" b="1" dirty="0"/>
              <a:t>Haritaların Eşdeğer Çizgeleri</a:t>
            </a:r>
          </a:p>
        </p:txBody>
      </p:sp>
    </p:spTree>
    <p:extLst>
      <p:ext uri="{BB962C8B-B14F-4D97-AF65-F5344CB8AC3E}">
        <p14:creationId xmlns:p14="http://schemas.microsoft.com/office/powerpoint/2010/main" val="6133897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88</a:t>
            </a:fld>
            <a:endParaRPr lang="tr-TR"/>
          </a:p>
        </p:txBody>
      </p:sp>
      <mc:AlternateContent xmlns:mc="http://schemas.openxmlformats.org/markup-compatibility/2006" xmlns:a14="http://schemas.microsoft.com/office/drawing/2010/main">
        <mc:Choice Requires="a14">
          <p:graphicFrame>
            <p:nvGraphicFramePr>
              <p:cNvPr id="6" name="İçerik Yer Tutucusu 5"/>
              <p:cNvGraphicFramePr>
                <a:graphicFrameLocks noGrp="1"/>
              </p:cNvGraphicFramePr>
              <p:nvPr>
                <p:ph sz="quarter" idx="1"/>
                <p:extLst>
                  <p:ext uri="{D42A27DB-BD31-4B8C-83A1-F6EECF244321}">
                    <p14:modId xmlns:p14="http://schemas.microsoft.com/office/powerpoint/2010/main" val="2571522277"/>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İçerik Yer Tutucusu 5"/>
              <p:cNvGraphicFramePr>
                <a:graphicFrameLocks noGrp="1"/>
              </p:cNvGraphicFramePr>
              <p:nvPr>
                <p:ph sz="quarter" idx="1"/>
                <p:extLst>
                  <p:ext uri="{D42A27DB-BD31-4B8C-83A1-F6EECF244321}">
                    <p14:modId xmlns:p14="http://schemas.microsoft.com/office/powerpoint/2010/main" val="2571522277"/>
                  </p:ext>
                </p:extLst>
              </p:nvPr>
            </p:nvGraphicFramePr>
            <p:xfrm>
              <a:off x="914400" y="260648"/>
              <a:ext cx="7772400" cy="5759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0772605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89</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14854534"/>
              </p:ext>
            </p:extLst>
          </p:nvPr>
        </p:nvGraphicFramePr>
        <p:xfrm>
          <a:off x="914400" y="188640"/>
          <a:ext cx="7772400" cy="5831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288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10.1 Çizgeler ve Çizge Modelleri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5" name="4 İçerik Yer Tutucusu"/>
          <p:cNvSpPr>
            <a:spLocks noGrp="1"/>
          </p:cNvSpPr>
          <p:nvPr>
            <p:ph sz="quarter" idx="1"/>
          </p:nvPr>
        </p:nvSpPr>
        <p:spPr>
          <a:xfrm>
            <a:off x="914400" y="332656"/>
            <a:ext cx="7772400" cy="2664296"/>
          </a:xfrm>
        </p:spPr>
        <p:txBody>
          <a:bodyPr/>
          <a:lstStyle/>
          <a:p>
            <a:pPr algn="just"/>
            <a:r>
              <a:rPr lang="tr-TR" dirty="0" smtClean="0"/>
              <a:t>Yönsüz bir çizgenin her kenarına yön eklediğimiz­de yönlü bir çizge elde ettiğimizi not edelim. Yönlü çizge döngü ve katlı kenar içermiyorsa bu çizgeye </a:t>
            </a:r>
            <a:r>
              <a:rPr lang="tr-TR" b="1" dirty="0" smtClean="0"/>
              <a:t>yönlü basit çizge </a:t>
            </a:r>
            <a:r>
              <a:rPr lang="tr-TR" dirty="0" smtClean="0"/>
              <a:t>denir. </a:t>
            </a:r>
          </a:p>
          <a:p>
            <a:pPr algn="just"/>
            <a:r>
              <a:rPr lang="tr-TR" dirty="0" smtClean="0"/>
              <a:t>Bir köşeden 2. bir köşeye (bu köşe 1. köşe ile aynı da olabilir) </a:t>
            </a:r>
            <a:r>
              <a:rPr lang="tr-TR" b="1" dirty="0" smtClean="0"/>
              <a:t>katlı yönlü kenarlar </a:t>
            </a:r>
            <a:r>
              <a:rPr lang="tr-TR" dirty="0" smtClean="0"/>
              <a:t>içeren yönlü çizgeler vardır. Bu tür çizgelere </a:t>
            </a:r>
            <a:r>
              <a:rPr lang="tr-TR" b="1" dirty="0" smtClean="0"/>
              <a:t>yönlü çoklu çizgeler </a:t>
            </a:r>
            <a:r>
              <a:rPr lang="tr-TR" dirty="0" smtClean="0"/>
              <a:t>denir.</a:t>
            </a:r>
          </a:p>
          <a:p>
            <a:pPr algn="just"/>
            <a:endParaRPr lang="tr-TR" dirty="0"/>
          </a:p>
        </p:txBody>
      </p:sp>
      <p:pic>
        <p:nvPicPr>
          <p:cNvPr id="6" name="5 Resim" descr="image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924944"/>
            <a:ext cx="6840760" cy="1728192"/>
          </a:xfrm>
          <a:prstGeom prst="rect">
            <a:avLst/>
          </a:prstGeom>
          <a:noFill/>
        </p:spPr>
      </p:pic>
      <p:sp>
        <p:nvSpPr>
          <p:cNvPr id="21505" name="Rectangle 1"/>
          <p:cNvSpPr>
            <a:spLocks noChangeArrowheads="1"/>
          </p:cNvSpPr>
          <p:nvPr/>
        </p:nvSpPr>
        <p:spPr bwMode="auto">
          <a:xfrm>
            <a:off x="1187624" y="4879612"/>
            <a:ext cx="741682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dirty="0" smtClean="0">
                <a:ln>
                  <a:noFill/>
                </a:ln>
                <a:solidFill>
                  <a:srgbClr val="DE4C18"/>
                </a:solidFill>
                <a:effectLst/>
                <a:ea typeface="Times New Roman" pitchFamily="18" charset="0"/>
                <a:cs typeface="Times New Roman" pitchFamily="18" charset="0"/>
              </a:rPr>
              <a:t>ŞEKİL 4</a:t>
            </a:r>
            <a:r>
              <a:rPr kumimoji="0" lang="tr-TR" b="1" i="0" u="none" strike="noStrike" cap="none" normalizeH="0" baseline="0" dirty="0" smtClean="0">
                <a:ln>
                  <a:noFill/>
                </a:ln>
                <a:solidFill>
                  <a:srgbClr val="1F497D"/>
                </a:solidFill>
                <a:effectLst/>
                <a:ea typeface="Times New Roman" pitchFamily="18" charset="0"/>
                <a:cs typeface="Times New Roman" pitchFamily="18" charset="0"/>
              </a:rPr>
              <a:t> </a:t>
            </a:r>
            <a:r>
              <a:rPr kumimoji="0" lang="tr-TR" b="1" i="0" u="none" strike="noStrike" cap="none" normalizeH="0" baseline="0" dirty="0" smtClean="0">
                <a:ln>
                  <a:noFill/>
                </a:ln>
                <a:solidFill>
                  <a:srgbClr val="000000"/>
                </a:solidFill>
                <a:effectLst/>
                <a:ea typeface="Times New Roman" pitchFamily="18" charset="0"/>
                <a:cs typeface="Times New Roman" pitchFamily="18" charset="0"/>
              </a:rPr>
              <a:t>Çok Sayıda Tek-Yönlü Bağlantıların Yer Aldığı Bir Bilgisayar Ağı</a:t>
            </a:r>
            <a:endParaRPr kumimoji="0" lang="tr-TR"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90</a:t>
            </a:fld>
            <a:endParaRPr lang="tr-TR"/>
          </a:p>
        </p:txBody>
      </p:sp>
      <p:sp>
        <p:nvSpPr>
          <p:cNvPr id="5" name="İçerik Yer Tutucusu 4"/>
          <p:cNvSpPr>
            <a:spLocks noGrp="1"/>
          </p:cNvSpPr>
          <p:nvPr>
            <p:ph sz="quarter" idx="1"/>
          </p:nvPr>
        </p:nvSpPr>
        <p:spPr>
          <a:xfrm>
            <a:off x="914400" y="260648"/>
            <a:ext cx="7772400" cy="5759152"/>
          </a:xfrm>
        </p:spPr>
        <p:txBody>
          <a:bodyPr/>
          <a:lstStyle/>
          <a:p>
            <a:pPr algn="just"/>
            <a:r>
              <a:rPr lang="tr-TR" dirty="0"/>
              <a:t>Dört renk teoreminin sadece düzlemsel çizgelere uygulandığı unutulmamalıdır. Düzlemsel olmayan çizgeler Örnek 2’de gösterileceği gibi keyfi olarak daha büyük renk (kromatik) sayılara sahip olabilir.</a:t>
            </a:r>
          </a:p>
          <a:p>
            <a:pPr algn="just"/>
            <a:r>
              <a:rPr lang="tr-TR" dirty="0"/>
              <a:t>Bir çizgenin renk (kromatik) sayısının k olduğunu göstermek için iki şey gereklidir. İlk olarak, çizgenin k renk ile renklendirilebildiğini göstermeliyiz. Bu, böyle bir renklendirme oluşturularak yapılabilir. İkinci olarak ise, çizgenin </a:t>
            </a:r>
            <a:r>
              <a:rPr lang="tr-TR" dirty="0" err="1"/>
              <a:t>k’dan</a:t>
            </a:r>
            <a:r>
              <a:rPr lang="tr-TR" dirty="0"/>
              <a:t> daha az renk kullanılarak renklendirilemediğini göstermeliyiz. </a:t>
            </a:r>
          </a:p>
        </p:txBody>
      </p:sp>
    </p:spTree>
    <p:extLst>
      <p:ext uri="{BB962C8B-B14F-4D97-AF65-F5344CB8AC3E}">
        <p14:creationId xmlns:p14="http://schemas.microsoft.com/office/powerpoint/2010/main" val="21298307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91</a:t>
            </a:fld>
            <a:endParaRPr lang="tr-TR"/>
          </a:p>
        </p:txBody>
      </p:sp>
      <p:sp>
        <p:nvSpPr>
          <p:cNvPr id="5" name="İçerik Yer Tutucusu 4"/>
          <p:cNvSpPr>
            <a:spLocks noGrp="1"/>
          </p:cNvSpPr>
          <p:nvPr>
            <p:ph sz="quarter" idx="1"/>
          </p:nvPr>
        </p:nvSpPr>
        <p:spPr>
          <a:xfrm>
            <a:off x="914400" y="2437908"/>
            <a:ext cx="7772400" cy="3734292"/>
          </a:xfrm>
        </p:spPr>
        <p:txBody>
          <a:bodyPr>
            <a:normAutofit fontScale="85000" lnSpcReduction="20000"/>
          </a:bodyPr>
          <a:lstStyle/>
          <a:p>
            <a:r>
              <a:rPr lang="tr-TR" dirty="0" smtClean="0">
                <a:solidFill>
                  <a:srgbClr val="DE4C18"/>
                </a:solidFill>
              </a:rPr>
              <a:t>Örnek</a:t>
            </a:r>
            <a:r>
              <a:rPr lang="tr-TR" dirty="0">
                <a:solidFill>
                  <a:srgbClr val="DE4C18"/>
                </a:solidFill>
              </a:rPr>
              <a:t>: </a:t>
            </a:r>
            <a:r>
              <a:rPr lang="tr-TR" dirty="0"/>
              <a:t>Şekil 3’te verilen G ve H çizgelerinin renk (kromatik) sayıları nedir</a:t>
            </a:r>
            <a:r>
              <a:rPr lang="tr-TR" dirty="0" smtClean="0"/>
              <a:t>?</a:t>
            </a:r>
          </a:p>
          <a:p>
            <a:pPr algn="just"/>
            <a:r>
              <a:rPr lang="tr-TR" dirty="0" smtClean="0">
                <a:solidFill>
                  <a:srgbClr val="DE4C18"/>
                </a:solidFill>
              </a:rPr>
              <a:t>Çözüm:</a:t>
            </a:r>
            <a:r>
              <a:rPr lang="tr-TR" dirty="0"/>
              <a:t> G çizgesinin renk (kromatik) sayısı en az üçtür çünkü a, b ve c köşelerine farklı renkler atanmalıdır. G çizgesinin üç renk ile renklendirilip renklendirilemediğini görmek için a'ya kırmızıyı, b'ye maviyi, c'ye yeşili atayalım. Böylece d kırmızı ile renklendirilebilir (renklen- dirilmelidir) çünkü b ve c’ye komşudur. Dahası, e yalnızca mavi ve kırmızıyla renklendirilmiş köşelere komşu olduğundan yeşil ile renklendirilebilir (renklendirilmelidir).f yalnızca yeşil ve kırmızıyla renklendirilmiş köşelere komşu olduğundan mavi ile renklendirilebilir (renklendirilmelidir). Bu, üç renk kullanılarak G çizgesinin bir renklendirmesini vermektedir. Şekil 4 böyle bir renklendirmeyi göstermektedir</a:t>
            </a:r>
            <a:r>
              <a:rPr lang="tr-TR" dirty="0" smtClean="0"/>
              <a:t>.</a:t>
            </a:r>
            <a:endParaRPr lang="tr-TR" dirty="0"/>
          </a:p>
        </p:txBody>
      </p:sp>
      <p:pic>
        <p:nvPicPr>
          <p:cNvPr id="10" name="Resim 9"/>
          <p:cNvPicPr>
            <a:picLocks noChangeAspect="1"/>
          </p:cNvPicPr>
          <p:nvPr/>
        </p:nvPicPr>
        <p:blipFill>
          <a:blip r:embed="rId2"/>
          <a:stretch>
            <a:fillRect/>
          </a:stretch>
        </p:blipFill>
        <p:spPr>
          <a:xfrm>
            <a:off x="1187624" y="205660"/>
            <a:ext cx="6243319" cy="2232248"/>
          </a:xfrm>
          <a:prstGeom prst="rect">
            <a:avLst/>
          </a:prstGeom>
        </p:spPr>
      </p:pic>
      <p:sp>
        <p:nvSpPr>
          <p:cNvPr id="13" name="Dikdörtgen 12"/>
          <p:cNvSpPr/>
          <p:nvPr/>
        </p:nvSpPr>
        <p:spPr>
          <a:xfrm>
            <a:off x="7236296" y="952452"/>
            <a:ext cx="1907703" cy="646331"/>
          </a:xfrm>
          <a:prstGeom prst="rect">
            <a:avLst/>
          </a:prstGeom>
        </p:spPr>
        <p:txBody>
          <a:bodyPr wrap="square">
            <a:spAutoFit/>
          </a:bodyPr>
          <a:lstStyle/>
          <a:p>
            <a:r>
              <a:rPr lang="tr-TR" b="1" dirty="0">
                <a:solidFill>
                  <a:srgbClr val="DE4C18"/>
                </a:solidFill>
              </a:rPr>
              <a:t>ŞEKİL </a:t>
            </a:r>
            <a:r>
              <a:rPr lang="tr-TR" b="1" dirty="0" smtClean="0">
                <a:solidFill>
                  <a:srgbClr val="DE4C18"/>
                </a:solidFill>
              </a:rPr>
              <a:t>13</a:t>
            </a:r>
            <a:r>
              <a:rPr lang="tr-TR" b="1" dirty="0" smtClean="0"/>
              <a:t> </a:t>
            </a:r>
            <a:r>
              <a:rPr lang="tr-TR" b="1" dirty="0"/>
              <a:t>G ve H Basit Çizgeleri</a:t>
            </a:r>
          </a:p>
        </p:txBody>
      </p:sp>
    </p:spTree>
    <p:extLst>
      <p:ext uri="{BB962C8B-B14F-4D97-AF65-F5344CB8AC3E}">
        <p14:creationId xmlns:p14="http://schemas.microsoft.com/office/powerpoint/2010/main" val="37370857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10.8 Çizge Renklendirme</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92</a:t>
            </a:fld>
            <a:endParaRPr lang="tr-TR"/>
          </a:p>
        </p:txBody>
      </p:sp>
      <p:sp>
        <p:nvSpPr>
          <p:cNvPr id="5" name="İçerik Yer Tutucusu 4"/>
          <p:cNvSpPr>
            <a:spLocks noGrp="1"/>
          </p:cNvSpPr>
          <p:nvPr>
            <p:ph sz="quarter" idx="1"/>
          </p:nvPr>
        </p:nvSpPr>
        <p:spPr>
          <a:xfrm>
            <a:off x="914400" y="188640"/>
            <a:ext cx="7772400" cy="3960440"/>
          </a:xfrm>
        </p:spPr>
        <p:txBody>
          <a:bodyPr>
            <a:normAutofit lnSpcReduction="10000"/>
          </a:bodyPr>
          <a:lstStyle/>
          <a:p>
            <a:pPr algn="just"/>
            <a:r>
              <a:rPr lang="tr-TR" dirty="0" smtClean="0"/>
              <a:t>H </a:t>
            </a:r>
            <a:r>
              <a:rPr lang="tr-TR" dirty="0"/>
              <a:t>çizgesi, bir kenarı a ve g’yi bağlayan G çizgesinden oluşmaktadır, g haricindeki tüm köşeler renklendirildiğinde, üç renk kullanarak H çizgesini renklendirmek için yapılan herhangi bir girişim, son adım dışında G’yi renklendirmek için kullanılanla aynı düşünceyi izlemelidir. Böylece, g kırmızı, mavi ve yeşil ile renklendirilmiş kenarlara komşu olduğundan dördüncü bir renk, mesela kahverengi, kullanmaya ihtiyaç vardır. Dolayısıyla, H çizgesinin renk (kromatik) sayısı dörttür, H çizgesinin bir renklendirmesi Şekil 4’te gösterilmiştir. </a:t>
            </a:r>
          </a:p>
          <a:p>
            <a:endParaRPr lang="tr-TR" dirty="0"/>
          </a:p>
        </p:txBody>
      </p:sp>
      <p:pic>
        <p:nvPicPr>
          <p:cNvPr id="6" name="Resim 5"/>
          <p:cNvPicPr>
            <a:picLocks noChangeAspect="1"/>
          </p:cNvPicPr>
          <p:nvPr/>
        </p:nvPicPr>
        <p:blipFill>
          <a:blip r:embed="rId2"/>
          <a:stretch>
            <a:fillRect/>
          </a:stretch>
        </p:blipFill>
        <p:spPr>
          <a:xfrm>
            <a:off x="1564733" y="3933056"/>
            <a:ext cx="6624134" cy="2239144"/>
          </a:xfrm>
          <a:prstGeom prst="rect">
            <a:avLst/>
          </a:prstGeom>
        </p:spPr>
      </p:pic>
      <p:sp>
        <p:nvSpPr>
          <p:cNvPr id="9" name="Dikdörtgen 8"/>
          <p:cNvSpPr/>
          <p:nvPr/>
        </p:nvSpPr>
        <p:spPr>
          <a:xfrm>
            <a:off x="4141995" y="6116610"/>
            <a:ext cx="3094302" cy="646331"/>
          </a:xfrm>
          <a:prstGeom prst="rect">
            <a:avLst/>
          </a:prstGeom>
        </p:spPr>
        <p:txBody>
          <a:bodyPr wrap="square">
            <a:spAutoFit/>
          </a:bodyPr>
          <a:lstStyle/>
          <a:p>
            <a:r>
              <a:rPr lang="tr-TR" b="1" dirty="0">
                <a:solidFill>
                  <a:srgbClr val="DE4C18"/>
                </a:solidFill>
              </a:rPr>
              <a:t>ŞEKİL </a:t>
            </a:r>
            <a:r>
              <a:rPr lang="tr-TR" b="1" dirty="0" smtClean="0">
                <a:solidFill>
                  <a:srgbClr val="DE4C18"/>
                </a:solidFill>
              </a:rPr>
              <a:t>14 </a:t>
            </a:r>
            <a:r>
              <a:rPr lang="tr-TR" b="1" dirty="0"/>
              <a:t>G ve H Çizgelerinin Renklendirmeleri</a:t>
            </a:r>
          </a:p>
        </p:txBody>
      </p:sp>
    </p:spTree>
    <p:extLst>
      <p:ext uri="{BB962C8B-B14F-4D97-AF65-F5344CB8AC3E}">
        <p14:creationId xmlns:p14="http://schemas.microsoft.com/office/powerpoint/2010/main" val="3620103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Çizgeler</a:t>
            </a:r>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93</a:t>
            </a:fld>
            <a:endParaRPr lang="tr-TR"/>
          </a:p>
        </p:txBody>
      </p:sp>
      <p:sp>
        <p:nvSpPr>
          <p:cNvPr id="9" name="Metin kutusu 8"/>
          <p:cNvSpPr txBox="1"/>
          <p:nvPr/>
        </p:nvSpPr>
        <p:spPr>
          <a:xfrm>
            <a:off x="5580112" y="3140968"/>
            <a:ext cx="2448272" cy="707886"/>
          </a:xfrm>
          <a:prstGeom prst="rect">
            <a:avLst/>
          </a:prstGeom>
          <a:noFill/>
        </p:spPr>
        <p:txBody>
          <a:bodyPr wrap="square" rtlCol="0">
            <a:spAutoFit/>
          </a:bodyPr>
          <a:lstStyle/>
          <a:p>
            <a:r>
              <a:rPr lang="tr-TR" sz="4000" dirty="0" smtClean="0"/>
              <a:t>Teşekkürler</a:t>
            </a:r>
            <a:endParaRPr lang="tr-TR" sz="4000" dirty="0"/>
          </a:p>
        </p:txBody>
      </p:sp>
    </p:spTree>
    <p:extLst>
      <p:ext uri="{BB962C8B-B14F-4D97-AF65-F5344CB8AC3E}">
        <p14:creationId xmlns:p14="http://schemas.microsoft.com/office/powerpoint/2010/main" val="1350566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9168</TotalTime>
  <Words>7329</Words>
  <Application>Microsoft Office PowerPoint</Application>
  <PresentationFormat>Ekran Gösterisi (4:3)</PresentationFormat>
  <Paragraphs>551</Paragraphs>
  <Slides>93</Slides>
  <Notes>2</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1</vt:i4>
      </vt:variant>
      <vt:variant>
        <vt:lpstr>Slayt Başlıkları</vt:lpstr>
      </vt:variant>
      <vt:variant>
        <vt:i4>93</vt:i4>
      </vt:variant>
    </vt:vector>
  </HeadingPairs>
  <TitlesOfParts>
    <vt:vector size="104" baseType="lpstr">
      <vt:lpstr>Arial</vt:lpstr>
      <vt:lpstr>Arial Unicode MS</vt:lpstr>
      <vt:lpstr>Calibri</vt:lpstr>
      <vt:lpstr>Cambria Math</vt:lpstr>
      <vt:lpstr>Franklin Gothic Book</vt:lpstr>
      <vt:lpstr>Perpetua</vt:lpstr>
      <vt:lpstr>Times New Roman</vt:lpstr>
      <vt:lpstr>Wingdings</vt:lpstr>
      <vt:lpstr>Wingdings 2</vt:lpstr>
      <vt:lpstr>Hisse Senedi</vt:lpstr>
      <vt:lpstr>Denklem</vt:lpstr>
      <vt:lpstr>BÖLÜM 10 - ÇİZGELER</vt:lpstr>
      <vt:lpstr>Çizge Nedir</vt:lpstr>
      <vt:lpstr>10.1 Çizgeler ve Çizge Modelleri</vt:lpstr>
      <vt:lpstr>PowerPoint Sunusu</vt:lpstr>
      <vt:lpstr>PowerPoint Sunusu</vt:lpstr>
      <vt:lpstr>PowerPoint Sunusu</vt:lpstr>
      <vt:lpstr>PowerPoint Sunusu</vt:lpstr>
      <vt:lpstr>PowerPoint Sunusu</vt:lpstr>
      <vt:lpstr>PowerPoint Sunusu</vt:lpstr>
      <vt:lpstr>PowerPoint Sunusu</vt:lpstr>
      <vt:lpstr>PowerPoint Sunusu</vt:lpstr>
      <vt:lpstr>10.2 Çizge Terminolojisi ve Çizgelerin Özel Tipleri</vt:lpstr>
      <vt:lpstr>PowerPoint Sunusu</vt:lpstr>
      <vt:lpstr>PowerPoint Sunusu</vt:lpstr>
      <vt:lpstr>PowerPoint Sunusu</vt:lpstr>
      <vt:lpstr>PowerPoint Sunusu</vt:lpstr>
      <vt:lpstr>PowerPoint Sunusu</vt:lpstr>
      <vt:lpstr> Bazı Özel Basit Çizgeler </vt:lpstr>
      <vt:lpstr>PowerPoint Sunusu</vt:lpstr>
      <vt:lpstr>PowerPoint Sunusu</vt:lpstr>
      <vt:lpstr>PowerPoint Sunusu</vt:lpstr>
      <vt:lpstr>PowerPoint Sunusu</vt:lpstr>
      <vt:lpstr>PowerPoint Sunusu</vt:lpstr>
      <vt:lpstr> Özel Tipli Çizgelerin Bazı Uygulamaları </vt:lpstr>
      <vt:lpstr>PowerPoint Sunusu</vt:lpstr>
      <vt:lpstr> Eski Çizgelerden Yeni Çizgeler Oluşturma </vt:lpstr>
      <vt:lpstr>PowerPoint Sunusu</vt:lpstr>
      <vt:lpstr> Bir Çizgeden Kenar Çıkarmak veya Çizgeye Kenar Eklemek </vt:lpstr>
      <vt:lpstr>PowerPoint Sunusu</vt:lpstr>
      <vt:lpstr>PowerPoint Sunusu</vt:lpstr>
      <vt:lpstr>PowerPoint Sunusu</vt:lpstr>
      <vt:lpstr>10.3 Çizge Gösterimi ve Çizge Eşyapılılığı</vt:lpstr>
      <vt:lpstr>Çizge Gösterimi</vt:lpstr>
      <vt:lpstr> Komşuluk Matrisleri </vt:lpstr>
      <vt:lpstr>PowerPoint Sunusu</vt:lpstr>
      <vt:lpstr>PowerPoint Sunusu</vt:lpstr>
      <vt:lpstr>PowerPoint Sunusu</vt:lpstr>
      <vt:lpstr> Bağlılık Matrisleri </vt:lpstr>
      <vt:lpstr> Çizgelerin Eşyapılılığı </vt:lpstr>
      <vt:lpstr>PowerPoint Sunusu</vt:lpstr>
      <vt:lpstr>İki Basit Çizgenin Eşyapılı Olup Olmadığını Belirlemek</vt:lpstr>
      <vt:lpstr>PowerPoint Sunusu</vt:lpstr>
      <vt:lpstr>PowerPoint Sunusu</vt:lpstr>
      <vt:lpstr>PowerPoint Sunusu</vt:lpstr>
      <vt:lpstr>Çizge Eşyapılılığı için Algoritmalar</vt:lpstr>
      <vt:lpstr>Çizge Eşyapılılığının Uygulamaları</vt:lpstr>
      <vt:lpstr>10.4 Bağlantılılık</vt:lpstr>
      <vt:lpstr>PowerPoint Sunusu</vt:lpstr>
      <vt:lpstr>PowerPoint Sunusu</vt:lpstr>
      <vt:lpstr>Yönsüz Çizgelerde Bağlantılılık</vt:lpstr>
      <vt:lpstr>PowerPoint Sunusu</vt:lpstr>
      <vt:lpstr>PowerPoint Sunusu</vt:lpstr>
      <vt:lpstr>PowerPoint Sunusu</vt:lpstr>
      <vt:lpstr>Bir Çizge Ne Kadar Bağlantılıdır?</vt:lpstr>
      <vt:lpstr>Köşe Bağlantılılığı</vt:lpstr>
      <vt:lpstr>PowerPoint Sunusu</vt:lpstr>
      <vt:lpstr>Kenar Bağlantılılığı </vt:lpstr>
      <vt:lpstr>Köşe ve Kenar Bağlantılılığının Uygulamaları</vt:lpstr>
      <vt:lpstr>Yönlü Çizgelerde Bağlantılılık</vt:lpstr>
      <vt:lpstr>Yönlü Bir Çizgenin Güçlü Bileşenleri</vt:lpstr>
      <vt:lpstr>Yollar ve Eşyapılılık</vt:lpstr>
      <vt:lpstr>PowerPoint Sunusu</vt:lpstr>
      <vt:lpstr>Köşeler Arasındaki Yolları Sayma</vt:lpstr>
      <vt:lpstr>PowerPoint Sunusu</vt:lpstr>
      <vt:lpstr>10.5 Euler ve Hamilton Yolları</vt:lpstr>
      <vt:lpstr>Euler Yolları ve Devreleri</vt:lpstr>
      <vt:lpstr>PowerPoint Sunusu</vt:lpstr>
      <vt:lpstr>Euler devrelerin inşaası</vt:lpstr>
      <vt:lpstr>PowerPoint Sunusu</vt:lpstr>
      <vt:lpstr>Euler Yollarının ve Devrelerinin Kullanımı</vt:lpstr>
      <vt:lpstr>Hamilton Yolları ve Devrelerİ</vt:lpstr>
      <vt:lpstr>PowerPoint Sunusu</vt:lpstr>
      <vt:lpstr>Hamilton Devrelerinin Uygulamaları</vt:lpstr>
      <vt:lpstr>10.6 En Kısa Yol Problemleri</vt:lpstr>
      <vt:lpstr>PowerPoint Sunusu</vt:lpstr>
      <vt:lpstr>PowerPoint Sunusu</vt:lpstr>
      <vt:lpstr>Bir En Kısa Yol Algoritması(Dijkstra Algoritması)</vt:lpstr>
      <vt:lpstr>PowerPoint Sunusu</vt:lpstr>
      <vt:lpstr>10.7 Düzlemsel Çizgeler</vt:lpstr>
      <vt:lpstr>PowerPoint Sunusu</vt:lpstr>
      <vt:lpstr>Euler Formülü</vt:lpstr>
      <vt:lpstr>PowerPoint Sunusu</vt:lpstr>
      <vt:lpstr>Kuratowski Teoremi</vt:lpstr>
      <vt:lpstr>PowerPoint Sunusu</vt:lpstr>
      <vt:lpstr>10.8 Çizge Renklendirme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ÇİZGELER</dc:title>
  <dc:creator>abdurrahim pilgir</dc:creator>
  <cp:lastModifiedBy>AVCI</cp:lastModifiedBy>
  <cp:revision>105</cp:revision>
  <dcterms:created xsi:type="dcterms:W3CDTF">2015-12-10T07:23:35Z</dcterms:created>
  <dcterms:modified xsi:type="dcterms:W3CDTF">2020-10-03T18:41:51Z</dcterms:modified>
</cp:coreProperties>
</file>