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2"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93" r:id="rId24"/>
    <p:sldId id="277" r:id="rId25"/>
    <p:sldId id="278" r:id="rId26"/>
    <p:sldId id="279" r:id="rId27"/>
    <p:sldId id="280" r:id="rId28"/>
    <p:sldId id="281" r:id="rId29"/>
    <p:sldId id="283" r:id="rId30"/>
    <p:sldId id="284" r:id="rId31"/>
    <p:sldId id="282" r:id="rId32"/>
    <p:sldId id="285" r:id="rId33"/>
    <p:sldId id="286" r:id="rId34"/>
    <p:sldId id="287" r:id="rId35"/>
    <p:sldId id="288" r:id="rId36"/>
    <p:sldId id="289" r:id="rId37"/>
    <p:sldId id="290" r:id="rId38"/>
    <p:sldId id="291" r:id="rId3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52" autoAdjust="0"/>
  </p:normalViewPr>
  <p:slideViewPr>
    <p:cSldViewPr>
      <p:cViewPr varScale="1">
        <p:scale>
          <a:sx n="63" d="100"/>
          <a:sy n="63" d="100"/>
        </p:scale>
        <p:origin x="1374" y="54"/>
      </p:cViewPr>
      <p:guideLst>
        <p:guide orient="horz" pos="2160"/>
        <p:guide pos="2880"/>
      </p:guideLst>
    </p:cSldViewPr>
  </p:slideViewPr>
  <p:outlineViewPr>
    <p:cViewPr>
      <p:scale>
        <a:sx n="33" d="100"/>
        <a:sy n="33" d="100"/>
      </p:scale>
      <p:origin x="0" y="3791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tr-TR" smtClean="0"/>
              <a:t>Asıl başlık stili için tıklatın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23720DD-5B6D-40BF-8493-A6B52D484E6B}" type="datetimeFigureOut">
              <a:rPr lang="tr-TR" smtClean="0"/>
              <a:t>3.10.2020</a:t>
            </a:fld>
            <a:endParaRPr lang="tr-T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tr-T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302176B-0E47-46AC-8F43-DAB4B8A37D06}" type="slidenum">
              <a:rPr lang="tr-TR" smtClean="0"/>
              <a:t>‹#›</a:t>
            </a:fld>
            <a:endParaRPr lang="tr-T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tr-TR" smtClean="0"/>
              <a:t>Asıl başlık stili için tıklatın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9" name="Content Placeholder 8"/>
          <p:cNvSpPr>
            <a:spLocks noGrp="1"/>
          </p:cNvSpPr>
          <p:nvPr>
            <p:ph sz="quarter" idx="13"/>
          </p:nvPr>
        </p:nvSpPr>
        <p:spPr>
          <a:xfrm>
            <a:off x="1042416" y="2313432"/>
            <a:ext cx="3419856" cy="349300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23720DD-5B6D-40BF-8493-A6B52D484E6B}" type="datetimeFigureOut">
              <a:rPr lang="tr-TR" smtClean="0"/>
              <a:t>3.10.2020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t>3.10.2020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t>3.10.2020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3.10.2020</a:t>
            </a:fld>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tr-TR" smtClean="0"/>
              <a:t>Asıl başlık stili için tıklatın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3.10.2020</a:t>
            </a:fld>
            <a:endParaRPr lang="tr-T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23720DD-5B6D-40BF-8493-A6B52D484E6B}" type="datetimeFigureOut">
              <a:rPr lang="tr-TR" smtClean="0"/>
              <a:t>3.10.2020</a:t>
            </a:fld>
            <a:endParaRPr lang="tr-T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tr-T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pPr algn="just">
              <a:lnSpc>
                <a:spcPct val="100000"/>
              </a:lnSpc>
            </a:pPr>
            <a:r>
              <a:rPr lang="en-US" dirty="0" err="1" smtClean="0"/>
              <a:t>Algoritmalar</a:t>
            </a:r>
            <a:endParaRPr lang="tr-TR" dirty="0"/>
          </a:p>
        </p:txBody>
      </p:sp>
    </p:spTree>
    <p:extLst>
      <p:ext uri="{BB962C8B-B14F-4D97-AF65-F5344CB8AC3E}">
        <p14:creationId xmlns:p14="http://schemas.microsoft.com/office/powerpoint/2010/main" val="78555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endParaRPr lang="tr-TR"/>
          </a:p>
        </p:txBody>
      </p:sp>
      <p:sp>
        <p:nvSpPr>
          <p:cNvPr id="3" name="İçerik Yer Tutucusu 2"/>
          <p:cNvSpPr>
            <a:spLocks noGrp="1"/>
          </p:cNvSpPr>
          <p:nvPr>
            <p:ph idx="1"/>
          </p:nvPr>
        </p:nvSpPr>
        <p:spPr/>
        <p:txBody>
          <a:bodyPr/>
          <a:lstStyle/>
          <a:p>
            <a:pPr algn="just">
              <a:lnSpc>
                <a:spcPct val="100000"/>
              </a:lnSpc>
            </a:pPr>
            <a:r>
              <a:rPr lang="tr-TR" dirty="0"/>
              <a:t>Genel arama problemi şu şekilde tanımlanabilir: Bir </a:t>
            </a:r>
            <a:r>
              <a:rPr lang="tr-TR" i="1" dirty="0"/>
              <a:t>x</a:t>
            </a:r>
            <a:r>
              <a:rPr lang="tr-TR" dirty="0"/>
              <a:t> elemanını </a:t>
            </a:r>
            <a:r>
              <a:rPr lang="tr-TR" i="1" dirty="0"/>
              <a:t>a</a:t>
            </a:r>
            <a:r>
              <a:rPr lang="tr-TR" i="1" baseline="-25000" dirty="0"/>
              <a:t>1</a:t>
            </a:r>
            <a:r>
              <a:rPr lang="tr-TR" i="1" dirty="0"/>
              <a:t>, a</a:t>
            </a:r>
            <a:r>
              <a:rPr lang="tr-TR" i="1" baseline="-25000" dirty="0"/>
              <a:t>2</a:t>
            </a:r>
            <a:r>
              <a:rPr lang="tr-TR" i="1" dirty="0"/>
              <a:t>,</a:t>
            </a:r>
            <a:r>
              <a:rPr lang="tr-TR" dirty="0"/>
              <a:t> . . . , </a:t>
            </a:r>
            <a:r>
              <a:rPr lang="tr-TR" i="1" dirty="0"/>
              <a:t>a</a:t>
            </a:r>
            <a:r>
              <a:rPr lang="tr-TR" i="1" baseline="-25000" dirty="0"/>
              <a:t>n</a:t>
            </a:r>
            <a:r>
              <a:rPr lang="tr-TR" dirty="0"/>
              <a:t> değerleri farklı elemanlardan oluşan bir listeden bulma veya o elemanın listede olmadığını tespit etme. Bu arama probleminin çözümü, değeri </a:t>
            </a:r>
            <a:r>
              <a:rPr lang="tr-TR" i="1" dirty="0" err="1"/>
              <a:t>x</a:t>
            </a:r>
            <a:r>
              <a:rPr lang="tr-TR" dirty="0" err="1"/>
              <a:t>’e</a:t>
            </a:r>
            <a:r>
              <a:rPr lang="tr-TR" dirty="0"/>
              <a:t> eşit olan elemanın yeridir (yani, </a:t>
            </a:r>
            <a:r>
              <a:rPr lang="tr-TR" i="1" dirty="0"/>
              <a:t>i</a:t>
            </a:r>
            <a:r>
              <a:rPr lang="tr-TR" dirty="0"/>
              <a:t> çözümdür eğer </a:t>
            </a:r>
            <a:r>
              <a:rPr lang="tr-TR" i="1" dirty="0"/>
              <a:t>x</a:t>
            </a:r>
            <a:r>
              <a:rPr lang="tr-TR" dirty="0"/>
              <a:t> = </a:t>
            </a:r>
            <a:r>
              <a:rPr lang="tr-TR" i="1" dirty="0" err="1"/>
              <a:t>a</a:t>
            </a:r>
            <a:r>
              <a:rPr lang="tr-TR" i="1" baseline="-25000" dirty="0" err="1"/>
              <a:t>i</a:t>
            </a:r>
            <a:r>
              <a:rPr lang="tr-TR" dirty="0"/>
              <a:t> ise) veya</a:t>
            </a:r>
            <a:r>
              <a:rPr lang="tr-TR" i="1" dirty="0"/>
              <a:t> x</a:t>
            </a:r>
            <a:r>
              <a:rPr lang="tr-TR" dirty="0"/>
              <a:t> listede yoksa çözüm 0’dır.</a:t>
            </a:r>
          </a:p>
          <a:p>
            <a:pPr algn="just">
              <a:lnSpc>
                <a:spcPct val="100000"/>
              </a:lnSpc>
            </a:pPr>
            <a:endParaRPr lang="tr-TR" dirty="0"/>
          </a:p>
        </p:txBody>
      </p:sp>
    </p:spTree>
    <p:extLst>
      <p:ext uri="{BB962C8B-B14F-4D97-AF65-F5344CB8AC3E}">
        <p14:creationId xmlns:p14="http://schemas.microsoft.com/office/powerpoint/2010/main" val="3553028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dirty="0"/>
              <a:t>DOĞRUSAL (LİNEER) ARAMA </a:t>
            </a:r>
          </a:p>
        </p:txBody>
      </p:sp>
      <p:sp>
        <p:nvSpPr>
          <p:cNvPr id="3" name="İçerik Yer Tutucusu 2"/>
          <p:cNvSpPr>
            <a:spLocks noGrp="1"/>
          </p:cNvSpPr>
          <p:nvPr>
            <p:ph idx="1"/>
          </p:nvPr>
        </p:nvSpPr>
        <p:spPr/>
        <p:txBody>
          <a:bodyPr>
            <a:normAutofit fontScale="70000" lnSpcReduction="20000"/>
          </a:bodyPr>
          <a:lstStyle/>
          <a:p>
            <a:pPr algn="just">
              <a:lnSpc>
                <a:spcPct val="120000"/>
              </a:lnSpc>
            </a:pPr>
            <a:r>
              <a:rPr lang="tr-TR" dirty="0"/>
              <a:t>Sunacağımız ilk algoritma </a:t>
            </a:r>
            <a:r>
              <a:rPr lang="tr-TR" b="1" dirty="0"/>
              <a:t>doğrusal arama </a:t>
            </a:r>
            <a:r>
              <a:rPr lang="tr-TR" dirty="0"/>
              <a:t>veya </a:t>
            </a:r>
            <a:r>
              <a:rPr lang="tr-TR" b="1" dirty="0"/>
              <a:t>ardışık arama </a:t>
            </a:r>
            <a:r>
              <a:rPr lang="tr-TR" dirty="0"/>
              <a:t>olarak adlandırılmaktadır. Doğrusal arama </a:t>
            </a:r>
            <a:r>
              <a:rPr lang="tr-TR" i="1" dirty="0"/>
              <a:t>x</a:t>
            </a:r>
            <a:r>
              <a:rPr lang="tr-TR" dirty="0"/>
              <a:t> ve </a:t>
            </a:r>
            <a:r>
              <a:rPr lang="tr-TR" i="1" dirty="0"/>
              <a:t>a</a:t>
            </a:r>
            <a:r>
              <a:rPr lang="tr-TR" baseline="-25000" dirty="0"/>
              <a:t>1</a:t>
            </a:r>
            <a:r>
              <a:rPr lang="tr-TR" dirty="0"/>
              <a:t>’i karşılaştırarak başlar. </a:t>
            </a:r>
            <a:r>
              <a:rPr lang="tr-TR" i="1" dirty="0"/>
              <a:t>x</a:t>
            </a:r>
            <a:r>
              <a:rPr lang="tr-TR" dirty="0"/>
              <a:t> = a</a:t>
            </a:r>
            <a:r>
              <a:rPr lang="tr-TR" baseline="-25000" dirty="0"/>
              <a:t>1</a:t>
            </a:r>
            <a:r>
              <a:rPr lang="tr-TR" dirty="0"/>
              <a:t> olduğunda çözüm </a:t>
            </a:r>
            <a:r>
              <a:rPr lang="tr-TR" i="1" dirty="0"/>
              <a:t>a</a:t>
            </a:r>
            <a:r>
              <a:rPr lang="tr-TR" i="1" baseline="-25000" dirty="0"/>
              <a:t>l</a:t>
            </a:r>
            <a:r>
              <a:rPr lang="tr-TR" dirty="0"/>
              <a:t> ’in yeridir yani 1 ’dir. </a:t>
            </a:r>
            <a:r>
              <a:rPr lang="tr-TR" i="1" dirty="0"/>
              <a:t>x = a</a:t>
            </a:r>
            <a:r>
              <a:rPr lang="tr-TR" i="1" baseline="-25000" dirty="0"/>
              <a:t>1</a:t>
            </a:r>
            <a:r>
              <a:rPr lang="tr-TR" i="1" dirty="0"/>
              <a:t>’e</a:t>
            </a:r>
            <a:r>
              <a:rPr lang="tr-TR" dirty="0"/>
              <a:t> eşit olmadığında </a:t>
            </a:r>
            <a:r>
              <a:rPr lang="tr-TR" i="1" dirty="0"/>
              <a:t>x</a:t>
            </a:r>
            <a:r>
              <a:rPr lang="tr-TR" dirty="0"/>
              <a:t> ile </a:t>
            </a:r>
            <a:r>
              <a:rPr lang="tr-TR" i="1" dirty="0"/>
              <a:t>a</a:t>
            </a:r>
            <a:r>
              <a:rPr lang="tr-TR" i="1" baseline="-25000" dirty="0"/>
              <a:t>2</a:t>
            </a:r>
            <a:r>
              <a:rPr lang="tr-TR" dirty="0"/>
              <a:t>’yi karşılaştırınız. Eğer x = </a:t>
            </a:r>
            <a:r>
              <a:rPr lang="tr-TR" i="1" dirty="0"/>
              <a:t>a</a:t>
            </a:r>
            <a:r>
              <a:rPr lang="tr-TR" i="1" baseline="-25000" dirty="0"/>
              <a:t>2</a:t>
            </a:r>
            <a:r>
              <a:rPr lang="tr-TR" dirty="0"/>
              <a:t> ise çözüm a</a:t>
            </a:r>
            <a:r>
              <a:rPr lang="tr-TR" baseline="-25000" dirty="0"/>
              <a:t>2</a:t>
            </a:r>
            <a:r>
              <a:rPr lang="tr-TR" dirty="0"/>
              <a:t>’in yeridir yani 2’dir. </a:t>
            </a:r>
            <a:r>
              <a:rPr lang="tr-TR" i="1" dirty="0"/>
              <a:t>x</a:t>
            </a:r>
            <a:r>
              <a:rPr lang="tr-TR" dirty="0"/>
              <a:t> = a</a:t>
            </a:r>
            <a:r>
              <a:rPr lang="tr-TR" baseline="-25000" dirty="0"/>
              <a:t>2</a:t>
            </a:r>
            <a:r>
              <a:rPr lang="tr-TR" dirty="0"/>
              <a:t>’ye eşit olmadığında </a:t>
            </a:r>
            <a:r>
              <a:rPr lang="tr-TR" i="1" dirty="0"/>
              <a:t>x</a:t>
            </a:r>
            <a:r>
              <a:rPr lang="tr-TR" dirty="0"/>
              <a:t> ile a</a:t>
            </a:r>
            <a:r>
              <a:rPr lang="tr-TR" baseline="-25000" dirty="0"/>
              <a:t>3</a:t>
            </a:r>
            <a:r>
              <a:rPr lang="tr-TR" dirty="0"/>
              <a:t>’ü karşılaştırınız. </a:t>
            </a:r>
            <a:r>
              <a:rPr lang="tr-TR" i="1" dirty="0" err="1"/>
              <a:t>x</a:t>
            </a:r>
            <a:r>
              <a:rPr lang="tr-TR" dirty="0" err="1"/>
              <a:t>’i</a:t>
            </a:r>
            <a:r>
              <a:rPr lang="tr-TR" dirty="0"/>
              <a:t> ardışık olarak listedeki her bir terim ile karşılaştırma işlemini bir eşleme bulana kadar devam ettiriniz. Eşleme bulunduğunda çözüm o elemanın yeridir, eğer listenin sonuna kadar bir eşleme bulunamamışsa çözüm 0’dır. Bu algoritmanın sözde kodu Algoritma 2’de görülmekte­dir.</a:t>
            </a:r>
          </a:p>
          <a:p>
            <a:pPr algn="just">
              <a:lnSpc>
                <a:spcPct val="120000"/>
              </a:lnSpc>
            </a:pPr>
            <a:endParaRPr lang="tr-TR" dirty="0"/>
          </a:p>
        </p:txBody>
      </p:sp>
    </p:spTree>
    <p:extLst>
      <p:ext uri="{BB962C8B-B14F-4D97-AF65-F5344CB8AC3E}">
        <p14:creationId xmlns:p14="http://schemas.microsoft.com/office/powerpoint/2010/main" val="834618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b="1" i="1" u="sng" dirty="0"/>
              <a:t>ALGORİTMA 2 </a:t>
            </a:r>
            <a:r>
              <a:rPr lang="tr-TR" u="sng" dirty="0"/>
              <a:t>Doğrusal Arama Algoritması</a:t>
            </a:r>
            <a:r>
              <a:rPr lang="tr-TR" u="sng" dirty="0" smtClean="0"/>
              <a:t>.</a:t>
            </a:r>
            <a:endParaRPr lang="tr-TR" dirty="0"/>
          </a:p>
        </p:txBody>
      </p:sp>
      <p:sp>
        <p:nvSpPr>
          <p:cNvPr id="3" name="İçerik Yer Tutucusu 2"/>
          <p:cNvSpPr>
            <a:spLocks noGrp="1"/>
          </p:cNvSpPr>
          <p:nvPr>
            <p:ph idx="1"/>
          </p:nvPr>
        </p:nvSpPr>
        <p:spPr>
          <a:xfrm>
            <a:off x="1043608" y="2276872"/>
            <a:ext cx="6777317" cy="3508977"/>
          </a:xfrm>
        </p:spPr>
        <p:txBody>
          <a:bodyPr>
            <a:normAutofit fontScale="92500"/>
          </a:bodyPr>
          <a:lstStyle/>
          <a:p>
            <a:pPr marL="0" indent="0" algn="just">
              <a:lnSpc>
                <a:spcPct val="100000"/>
              </a:lnSpc>
              <a:buNone/>
            </a:pPr>
            <a:r>
              <a:rPr lang="tr-TR" i="1" cap="small" dirty="0" smtClean="0"/>
              <a:t>prosedür </a:t>
            </a:r>
            <a:r>
              <a:rPr lang="tr-TR" i="1" cap="small" dirty="0"/>
              <a:t>doğrusal arama(x:</a:t>
            </a:r>
            <a:r>
              <a:rPr lang="tr-TR" dirty="0"/>
              <a:t> tam sayı, </a:t>
            </a:r>
            <a:r>
              <a:rPr lang="tr-TR" i="1" cap="small" dirty="0"/>
              <a:t>a</a:t>
            </a:r>
            <a:r>
              <a:rPr lang="tr-TR" i="1" cap="small" baseline="-25000" dirty="0"/>
              <a:t>1</a:t>
            </a:r>
            <a:r>
              <a:rPr lang="tr-TR" i="1" cap="small" dirty="0"/>
              <a:t>, a</a:t>
            </a:r>
            <a:r>
              <a:rPr lang="tr-TR" i="1" cap="small" baseline="-25000" dirty="0"/>
              <a:t>2</a:t>
            </a:r>
            <a:r>
              <a:rPr lang="tr-TR" i="1" cap="small" dirty="0"/>
              <a:t>, </a:t>
            </a:r>
            <a:r>
              <a:rPr lang="tr-TR" dirty="0"/>
              <a:t>. . , </a:t>
            </a:r>
            <a:r>
              <a:rPr lang="tr-TR" i="1" cap="small" dirty="0"/>
              <a:t>a</a:t>
            </a:r>
            <a:r>
              <a:rPr lang="tr-TR" i="1" cap="small" baseline="-25000" dirty="0"/>
              <a:t>n</a:t>
            </a:r>
            <a:r>
              <a:rPr lang="tr-TR" dirty="0"/>
              <a:t> : farklı tam sayılar) </a:t>
            </a:r>
          </a:p>
          <a:p>
            <a:pPr marL="0" indent="0" algn="just">
              <a:lnSpc>
                <a:spcPct val="100000"/>
              </a:lnSpc>
              <a:buNone/>
            </a:pPr>
            <a:r>
              <a:rPr lang="tr-TR" i="1" cap="small" dirty="0"/>
              <a:t>i :=</a:t>
            </a:r>
            <a:r>
              <a:rPr lang="tr-TR" dirty="0"/>
              <a:t> 1</a:t>
            </a:r>
          </a:p>
          <a:p>
            <a:pPr marL="0" indent="0" algn="just">
              <a:lnSpc>
                <a:spcPct val="100000"/>
              </a:lnSpc>
              <a:buNone/>
            </a:pPr>
            <a:r>
              <a:rPr lang="tr-TR" dirty="0" err="1"/>
              <a:t>while</a:t>
            </a:r>
            <a:r>
              <a:rPr lang="tr-TR" dirty="0"/>
              <a:t> (</a:t>
            </a:r>
            <a:r>
              <a:rPr lang="tr-TR" i="1" dirty="0"/>
              <a:t>i</a:t>
            </a:r>
            <a:r>
              <a:rPr lang="tr-TR" dirty="0"/>
              <a:t> &lt; </a:t>
            </a:r>
            <a:r>
              <a:rPr lang="tr-TR" i="1" dirty="0"/>
              <a:t>n</a:t>
            </a:r>
            <a:r>
              <a:rPr lang="tr-TR" dirty="0"/>
              <a:t> </a:t>
            </a:r>
            <a:r>
              <a:rPr lang="tr-TR" b="1" i="1" dirty="0"/>
              <a:t>ve x</a:t>
            </a:r>
            <a:r>
              <a:rPr lang="tr-TR" i="1" dirty="0"/>
              <a:t> ≠ </a:t>
            </a:r>
            <a:r>
              <a:rPr lang="tr-TR" dirty="0" err="1"/>
              <a:t>a</a:t>
            </a:r>
            <a:r>
              <a:rPr lang="tr-TR" baseline="-25000" dirty="0" err="1"/>
              <a:t>i</a:t>
            </a:r>
            <a:r>
              <a:rPr lang="tr-TR" dirty="0"/>
              <a:t>)</a:t>
            </a:r>
            <a:br>
              <a:rPr lang="tr-TR" dirty="0"/>
            </a:br>
            <a:r>
              <a:rPr lang="tr-TR" b="1" u="sng" dirty="0"/>
              <a:t>i :=i +</a:t>
            </a:r>
            <a:r>
              <a:rPr lang="tr-TR" b="1" i="1" dirty="0"/>
              <a:t> 1</a:t>
            </a:r>
            <a:endParaRPr lang="tr-TR" dirty="0"/>
          </a:p>
          <a:p>
            <a:pPr marL="0" indent="0" algn="just">
              <a:lnSpc>
                <a:spcPct val="100000"/>
              </a:lnSpc>
              <a:buNone/>
            </a:pPr>
            <a:r>
              <a:rPr lang="tr-TR" dirty="0" err="1"/>
              <a:t>if</a:t>
            </a:r>
            <a:r>
              <a:rPr lang="tr-TR" dirty="0"/>
              <a:t> </a:t>
            </a:r>
            <a:r>
              <a:rPr lang="tr-TR" i="1" dirty="0"/>
              <a:t>i &lt; n</a:t>
            </a:r>
            <a:r>
              <a:rPr lang="tr-TR" dirty="0"/>
              <a:t> </a:t>
            </a:r>
            <a:r>
              <a:rPr lang="tr-TR" dirty="0" err="1"/>
              <a:t>then</a:t>
            </a:r>
            <a:r>
              <a:rPr lang="tr-TR" dirty="0"/>
              <a:t> </a:t>
            </a:r>
            <a:r>
              <a:rPr lang="tr-TR" i="1" dirty="0"/>
              <a:t>konum</a:t>
            </a:r>
            <a:r>
              <a:rPr lang="tr-TR" dirty="0"/>
              <a:t> := </a:t>
            </a:r>
            <a:r>
              <a:rPr lang="tr-TR" i="1" dirty="0"/>
              <a:t>i</a:t>
            </a:r>
          </a:p>
          <a:p>
            <a:pPr marL="0" indent="0" algn="just">
              <a:lnSpc>
                <a:spcPct val="100000"/>
              </a:lnSpc>
              <a:buNone/>
            </a:pPr>
            <a:r>
              <a:rPr lang="tr-TR" dirty="0"/>
              <a:t>else </a:t>
            </a:r>
            <a:r>
              <a:rPr lang="tr-TR" i="1" dirty="0"/>
              <a:t>konum</a:t>
            </a:r>
            <a:r>
              <a:rPr lang="tr-TR" dirty="0"/>
              <a:t> := 0</a:t>
            </a:r>
            <a:endParaRPr lang="tr-TR" i="1" dirty="0"/>
          </a:p>
          <a:p>
            <a:pPr marL="0" indent="0" algn="just">
              <a:lnSpc>
                <a:spcPct val="100000"/>
              </a:lnSpc>
              <a:buNone/>
            </a:pPr>
            <a:r>
              <a:rPr lang="en-US" i="1" dirty="0" smtClean="0"/>
              <a:t>Return </a:t>
            </a:r>
            <a:r>
              <a:rPr lang="tr-TR" i="1" dirty="0" smtClean="0"/>
              <a:t>konum</a:t>
            </a:r>
            <a:r>
              <a:rPr lang="tr-TR" i="1" cap="small" dirty="0" smtClean="0"/>
              <a:t> {</a:t>
            </a:r>
            <a:r>
              <a:rPr lang="tr-TR" i="1" dirty="0"/>
              <a:t>konum </a:t>
            </a:r>
            <a:r>
              <a:rPr lang="tr-TR" dirty="0" smtClean="0"/>
              <a:t>değeri </a:t>
            </a:r>
            <a:r>
              <a:rPr lang="tr-TR" dirty="0" err="1"/>
              <a:t>x’e</a:t>
            </a:r>
            <a:r>
              <a:rPr lang="tr-TR" dirty="0"/>
              <a:t> eşit olan terimin indisidir veya 0’dır eğer </a:t>
            </a:r>
            <a:r>
              <a:rPr lang="tr-TR" i="1" cap="small" dirty="0"/>
              <a:t>x</a:t>
            </a:r>
            <a:r>
              <a:rPr lang="tr-TR" dirty="0"/>
              <a:t> bulunmamışsa)</a:t>
            </a:r>
          </a:p>
          <a:p>
            <a:pPr algn="just">
              <a:lnSpc>
                <a:spcPct val="100000"/>
              </a:lnSpc>
            </a:pPr>
            <a:endParaRPr lang="tr-TR" dirty="0"/>
          </a:p>
        </p:txBody>
      </p:sp>
    </p:spTree>
    <p:extLst>
      <p:ext uri="{BB962C8B-B14F-4D97-AF65-F5344CB8AC3E}">
        <p14:creationId xmlns:p14="http://schemas.microsoft.com/office/powerpoint/2010/main" val="352352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r>
              <a:rPr lang="tr-TR" dirty="0"/>
              <a:t>İKİLİ ARAMA</a:t>
            </a:r>
          </a:p>
        </p:txBody>
      </p:sp>
      <p:sp>
        <p:nvSpPr>
          <p:cNvPr id="3" name="İçerik Yer Tutucusu 2"/>
          <p:cNvSpPr>
            <a:spLocks noGrp="1"/>
          </p:cNvSpPr>
          <p:nvPr>
            <p:ph idx="1"/>
          </p:nvPr>
        </p:nvSpPr>
        <p:spPr/>
        <p:txBody>
          <a:bodyPr>
            <a:normAutofit fontScale="70000" lnSpcReduction="20000"/>
          </a:bodyPr>
          <a:lstStyle/>
          <a:p>
            <a:pPr algn="just">
              <a:lnSpc>
                <a:spcPct val="120000"/>
              </a:lnSpc>
            </a:pPr>
            <a:r>
              <a:rPr lang="tr-TR" dirty="0"/>
              <a:t>Bu algoritma listenin terimlerinin artan sırada sıralandığı durumda kullanılabilir. (Örneğin, eğer terimler sayılar ise küçükten büyüğe doğru sıralanmıştır; eğer terimler kelimeler ise alfabetik sırada sıralanmıştır). Bu ikinci arama algoritması </a:t>
            </a:r>
            <a:r>
              <a:rPr lang="tr-TR" b="1" dirty="0"/>
              <a:t>ikili arama </a:t>
            </a:r>
            <a:r>
              <a:rPr lang="tr-TR" dirty="0"/>
              <a:t>olarak adlandırılmaktadır. Bu algoritma, bulunacak elemanı listenin ortasındaki ortanca eleman ile karşılaştırarak başlar. Liste daha somu aynı boyuttaki iki alt listeye bölünür− bu listelerin birinin eleman sayısı diğerinden bir eksiktir. Arama, aranan elemanın ortanca eleman ile karşılaştırılmasının sonucuna göre ilgili listeden devam eder. </a:t>
            </a:r>
          </a:p>
        </p:txBody>
      </p:sp>
    </p:spTree>
    <p:extLst>
      <p:ext uri="{BB962C8B-B14F-4D97-AF65-F5344CB8AC3E}">
        <p14:creationId xmlns:p14="http://schemas.microsoft.com/office/powerpoint/2010/main" val="1994922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b="1" u="sng" dirty="0"/>
              <a:t>ALGORİTMA 3 </a:t>
            </a:r>
            <a:r>
              <a:rPr lang="tr-TR" u="sng" dirty="0"/>
              <a:t>İkili Arama </a:t>
            </a:r>
            <a:r>
              <a:rPr lang="tr-TR" u="sng" dirty="0" smtClean="0"/>
              <a:t>Algoritması</a:t>
            </a:r>
            <a:endParaRPr lang="tr-TR"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p:txBody>
              <a:bodyPr>
                <a:normAutofit fontScale="70000" lnSpcReduction="20000"/>
              </a:bodyPr>
              <a:lstStyle/>
              <a:p>
                <a:pPr marL="0" indent="0" algn="just">
                  <a:lnSpc>
                    <a:spcPct val="120000"/>
                  </a:lnSpc>
                  <a:buNone/>
                </a:pPr>
                <a:r>
                  <a:rPr lang="tr-TR" dirty="0"/>
                  <a:t>prosedür </a:t>
                </a:r>
                <a:r>
                  <a:rPr lang="tr-TR" i="1" dirty="0"/>
                  <a:t>ikili arama</a:t>
                </a:r>
                <a:r>
                  <a:rPr lang="tr-TR" dirty="0"/>
                  <a:t> (</a:t>
                </a:r>
                <a:r>
                  <a:rPr lang="tr-TR" i="1" dirty="0"/>
                  <a:t>x</a:t>
                </a:r>
                <a:r>
                  <a:rPr lang="tr-TR" dirty="0"/>
                  <a:t>: tam sayı, </a:t>
                </a:r>
                <a:r>
                  <a:rPr lang="tr-TR" i="1" dirty="0"/>
                  <a:t>a</a:t>
                </a:r>
                <a:r>
                  <a:rPr lang="tr-TR" baseline="-25000" dirty="0"/>
                  <a:t>1</a:t>
                </a:r>
                <a:r>
                  <a:rPr lang="tr-TR" dirty="0"/>
                  <a:t>, </a:t>
                </a:r>
                <a:r>
                  <a:rPr lang="tr-TR" i="1" dirty="0"/>
                  <a:t>a</a:t>
                </a:r>
                <a:r>
                  <a:rPr lang="tr-TR" i="1" baseline="-25000" dirty="0"/>
                  <a:t>2</a:t>
                </a:r>
                <a:r>
                  <a:rPr lang="tr-TR" i="1" dirty="0"/>
                  <a:t>, . . a</a:t>
                </a:r>
                <a:r>
                  <a:rPr lang="tr-TR" i="1" baseline="-25000" dirty="0"/>
                  <a:t>n</a:t>
                </a:r>
                <a:r>
                  <a:rPr lang="tr-TR" i="1" dirty="0"/>
                  <a:t>:</a:t>
                </a:r>
                <a:r>
                  <a:rPr lang="tr-TR" dirty="0"/>
                  <a:t> artan </a:t>
                </a:r>
                <a:r>
                  <a:rPr lang="tr-TR" dirty="0" smtClean="0"/>
                  <a:t>tam sayılar</a:t>
                </a:r>
                <a:r>
                  <a:rPr lang="tr-TR" dirty="0"/>
                  <a:t>) </a:t>
                </a:r>
              </a:p>
              <a:p>
                <a:pPr marL="0" indent="0" algn="just">
                  <a:lnSpc>
                    <a:spcPct val="120000"/>
                  </a:lnSpc>
                  <a:buNone/>
                </a:pPr>
                <a:r>
                  <a:rPr lang="tr-TR" i="1" dirty="0"/>
                  <a:t>i</a:t>
                </a:r>
                <a:r>
                  <a:rPr lang="tr-TR" dirty="0"/>
                  <a:t> := 1 {i arama aralığının sol son noktasıdır)</a:t>
                </a:r>
              </a:p>
              <a:p>
                <a:pPr marL="0" indent="0" algn="just">
                  <a:lnSpc>
                    <a:spcPct val="120000"/>
                  </a:lnSpc>
                  <a:buNone/>
                </a:pPr>
                <a:r>
                  <a:rPr lang="tr-TR" dirty="0"/>
                  <a:t> </a:t>
                </a:r>
                <a:r>
                  <a:rPr lang="tr-TR" i="1" dirty="0"/>
                  <a:t>j</a:t>
                </a:r>
                <a:r>
                  <a:rPr lang="tr-TR" dirty="0"/>
                  <a:t> := </a:t>
                </a:r>
                <a:r>
                  <a:rPr lang="tr-TR" i="1" dirty="0"/>
                  <a:t>n {j</a:t>
                </a:r>
                <a:r>
                  <a:rPr lang="tr-TR" dirty="0"/>
                  <a:t> arama aralığının sağ son noktasıdır) </a:t>
                </a:r>
              </a:p>
              <a:p>
                <a:pPr marL="0" indent="0" algn="just">
                  <a:lnSpc>
                    <a:spcPct val="120000"/>
                  </a:lnSpc>
                  <a:buNone/>
                </a:pPr>
                <a:r>
                  <a:rPr lang="tr-TR" b="1" dirty="0" err="1"/>
                  <a:t>while</a:t>
                </a:r>
                <a:r>
                  <a:rPr lang="tr-TR" dirty="0"/>
                  <a:t> </a:t>
                </a:r>
                <a:r>
                  <a:rPr lang="tr-TR" i="1" dirty="0"/>
                  <a:t>i &lt; j</a:t>
                </a:r>
                <a:endParaRPr lang="tr-TR" dirty="0"/>
              </a:p>
              <a:p>
                <a:pPr marL="0" indent="0" algn="just">
                  <a:lnSpc>
                    <a:spcPct val="120000"/>
                  </a:lnSpc>
                  <a:buNone/>
                </a:pPr>
                <a14:m>
                  <m:oMath xmlns:m="http://schemas.openxmlformats.org/officeDocument/2006/math">
                    <m:r>
                      <a:rPr lang="tr-TR" i="1">
                        <a:latin typeface="Cambria Math"/>
                      </a:rPr>
                      <m:t>𝑚</m:t>
                    </m:r>
                    <m:r>
                      <a:rPr lang="tr-TR" i="1">
                        <a:latin typeface="Cambria Math"/>
                      </a:rPr>
                      <m:t> :=</m:t>
                    </m:r>
                    <m:d>
                      <m:dPr>
                        <m:begChr m:val="⌊"/>
                        <m:endChr m:val="⌋"/>
                        <m:ctrlPr>
                          <a:rPr lang="tr-TR" i="1">
                            <a:latin typeface="Cambria Math" panose="02040503050406030204" pitchFamily="18" charset="0"/>
                          </a:rPr>
                        </m:ctrlPr>
                      </m:dPr>
                      <m:e>
                        <m:d>
                          <m:dPr>
                            <m:ctrlPr>
                              <a:rPr lang="tr-TR" i="1">
                                <a:latin typeface="Cambria Math" panose="02040503050406030204" pitchFamily="18" charset="0"/>
                              </a:rPr>
                            </m:ctrlPr>
                          </m:dPr>
                          <m:e>
                            <m:r>
                              <a:rPr lang="tr-TR" i="1">
                                <a:latin typeface="Cambria Math"/>
                              </a:rPr>
                              <m:t>𝑖</m:t>
                            </m:r>
                            <m:r>
                              <a:rPr lang="tr-TR" i="1">
                                <a:latin typeface="Cambria Math"/>
                              </a:rPr>
                              <m:t>+</m:t>
                            </m:r>
                            <m:r>
                              <a:rPr lang="tr-TR" i="1">
                                <a:latin typeface="Cambria Math"/>
                              </a:rPr>
                              <m:t>𝑗</m:t>
                            </m:r>
                          </m:e>
                        </m:d>
                        <m:r>
                          <a:rPr lang="tr-TR" i="1">
                            <a:latin typeface="Cambria Math"/>
                          </a:rPr>
                          <m:t>/2</m:t>
                        </m:r>
                      </m:e>
                    </m:d>
                  </m:oMath>
                </a14:m>
                <a:r>
                  <a:rPr lang="tr-TR" dirty="0"/>
                  <a:t>  </a:t>
                </a:r>
              </a:p>
              <a:p>
                <a:pPr marL="0" indent="0" algn="just">
                  <a:lnSpc>
                    <a:spcPct val="120000"/>
                  </a:lnSpc>
                  <a:buNone/>
                </a:pPr>
                <a:r>
                  <a:rPr lang="tr-TR" b="1" dirty="0" err="1"/>
                  <a:t>if</a:t>
                </a:r>
                <a:r>
                  <a:rPr lang="tr-TR" dirty="0"/>
                  <a:t> </a:t>
                </a:r>
                <a:r>
                  <a:rPr lang="tr-TR" i="1" dirty="0"/>
                  <a:t>x</a:t>
                </a:r>
                <a:r>
                  <a:rPr lang="tr-TR" dirty="0"/>
                  <a:t> &gt; </a:t>
                </a:r>
                <a:r>
                  <a:rPr lang="tr-TR" i="1" dirty="0"/>
                  <a:t>a</a:t>
                </a:r>
                <a:r>
                  <a:rPr lang="tr-TR" i="1" baseline="-25000" dirty="0"/>
                  <a:t>m</a:t>
                </a:r>
                <a:r>
                  <a:rPr lang="tr-TR" dirty="0"/>
                  <a:t> </a:t>
                </a:r>
                <a:r>
                  <a:rPr lang="tr-TR" b="1" dirty="0" err="1"/>
                  <a:t>then</a:t>
                </a:r>
                <a:r>
                  <a:rPr lang="tr-TR" dirty="0"/>
                  <a:t> </a:t>
                </a:r>
                <a:r>
                  <a:rPr lang="tr-TR" i="1" dirty="0"/>
                  <a:t>i := m</a:t>
                </a:r>
                <a:r>
                  <a:rPr lang="tr-TR" dirty="0"/>
                  <a:t> +1</a:t>
                </a:r>
              </a:p>
              <a:p>
                <a:pPr marL="0" indent="0" algn="just">
                  <a:lnSpc>
                    <a:spcPct val="120000"/>
                  </a:lnSpc>
                  <a:buNone/>
                </a:pPr>
                <a:r>
                  <a:rPr lang="tr-TR" b="1" dirty="0"/>
                  <a:t>else</a:t>
                </a:r>
                <a:r>
                  <a:rPr lang="tr-TR" dirty="0"/>
                  <a:t> </a:t>
                </a:r>
                <a:r>
                  <a:rPr lang="tr-TR" i="1" dirty="0"/>
                  <a:t>j</a:t>
                </a:r>
                <a:r>
                  <a:rPr lang="tr-TR" dirty="0"/>
                  <a:t> := </a:t>
                </a:r>
                <a:r>
                  <a:rPr lang="tr-TR" i="1" dirty="0"/>
                  <a:t>m</a:t>
                </a:r>
                <a:endParaRPr lang="tr-TR" dirty="0"/>
              </a:p>
              <a:p>
                <a:pPr marL="0" indent="0" algn="just">
                  <a:lnSpc>
                    <a:spcPct val="120000"/>
                  </a:lnSpc>
                  <a:buNone/>
                </a:pPr>
                <a:r>
                  <a:rPr lang="tr-TR" b="1" dirty="0" err="1"/>
                  <a:t>if</a:t>
                </a:r>
                <a:r>
                  <a:rPr lang="tr-TR" dirty="0"/>
                  <a:t> </a:t>
                </a:r>
                <a:r>
                  <a:rPr lang="tr-TR" i="1" dirty="0"/>
                  <a:t>x</a:t>
                </a:r>
                <a:r>
                  <a:rPr lang="tr-TR" dirty="0"/>
                  <a:t> = </a:t>
                </a:r>
                <a:r>
                  <a:rPr lang="tr-TR" i="1" dirty="0" err="1"/>
                  <a:t>a</a:t>
                </a:r>
                <a:r>
                  <a:rPr lang="tr-TR" i="1" baseline="-25000" dirty="0" err="1"/>
                  <a:t>j</a:t>
                </a:r>
                <a:r>
                  <a:rPr lang="tr-TR" dirty="0"/>
                  <a:t> </a:t>
                </a:r>
                <a:r>
                  <a:rPr lang="tr-TR" b="1" dirty="0" err="1"/>
                  <a:t>then</a:t>
                </a:r>
                <a:r>
                  <a:rPr lang="tr-TR" dirty="0"/>
                  <a:t> </a:t>
                </a:r>
                <a:r>
                  <a:rPr lang="tr-TR" i="1" dirty="0"/>
                  <a:t>konum</a:t>
                </a:r>
                <a:r>
                  <a:rPr lang="tr-TR" dirty="0"/>
                  <a:t> : = </a:t>
                </a:r>
                <a:r>
                  <a:rPr lang="tr-TR" i="1" dirty="0"/>
                  <a:t>i </a:t>
                </a:r>
                <a:endParaRPr lang="tr-TR" dirty="0"/>
              </a:p>
              <a:p>
                <a:pPr marL="0" indent="0" algn="just">
                  <a:lnSpc>
                    <a:spcPct val="120000"/>
                  </a:lnSpc>
                  <a:buNone/>
                </a:pPr>
                <a:r>
                  <a:rPr lang="tr-TR" b="1" dirty="0"/>
                  <a:t>else</a:t>
                </a:r>
                <a:r>
                  <a:rPr lang="tr-TR" dirty="0"/>
                  <a:t> </a:t>
                </a:r>
                <a:r>
                  <a:rPr lang="tr-TR" i="1" dirty="0"/>
                  <a:t>konum</a:t>
                </a:r>
                <a:r>
                  <a:rPr lang="tr-TR" dirty="0"/>
                  <a:t> := 0</a:t>
                </a:r>
              </a:p>
              <a:p>
                <a:pPr marL="0" indent="0" algn="just">
                  <a:lnSpc>
                    <a:spcPct val="120000"/>
                  </a:lnSpc>
                  <a:buNone/>
                </a:pPr>
                <a:r>
                  <a:rPr lang="tr-TR" b="1" dirty="0" err="1"/>
                  <a:t>return</a:t>
                </a:r>
                <a:r>
                  <a:rPr lang="tr-TR" dirty="0"/>
                  <a:t> </a:t>
                </a:r>
                <a:r>
                  <a:rPr lang="tr-TR" i="1" dirty="0"/>
                  <a:t>konum</a:t>
                </a:r>
                <a:r>
                  <a:rPr lang="tr-TR" dirty="0"/>
                  <a:t> </a:t>
                </a:r>
                <a:r>
                  <a:rPr lang="tr-TR" i="1" dirty="0"/>
                  <a:t>{konum</a:t>
                </a:r>
                <a:r>
                  <a:rPr lang="tr-TR" dirty="0"/>
                  <a:t> değeri </a:t>
                </a:r>
                <a:r>
                  <a:rPr lang="tr-TR" i="1" dirty="0" err="1"/>
                  <a:t>x</a:t>
                </a:r>
                <a:r>
                  <a:rPr lang="tr-TR" dirty="0" err="1"/>
                  <a:t>’e</a:t>
                </a:r>
                <a:r>
                  <a:rPr lang="tr-TR" dirty="0"/>
                  <a:t> eşit olan terimin indeksidir veya 0’dır eğer </a:t>
                </a:r>
                <a:r>
                  <a:rPr lang="tr-TR" i="1" dirty="0"/>
                  <a:t>x</a:t>
                </a:r>
                <a:r>
                  <a:rPr lang="tr-TR" dirty="0"/>
                  <a:t> bulunmamışsa)</a:t>
                </a:r>
              </a:p>
            </p:txBody>
          </p:sp>
        </mc:Choice>
        <mc:Fallback>
          <p:sp>
            <p:nvSpPr>
              <p:cNvPr id="3" name="İçerik Yer Tutucusu 2"/>
              <p:cNvSpPr>
                <a:spLocks noGrp="1" noRot="1" noChangeAspect="1" noMove="1" noResize="1" noEditPoints="1" noAdjustHandles="1" noChangeArrowheads="1" noChangeShapeType="1" noTextEdit="1"/>
              </p:cNvSpPr>
              <p:nvPr>
                <p:ph idx="1"/>
              </p:nvPr>
            </p:nvSpPr>
            <p:spPr>
              <a:blipFill>
                <a:blip r:embed="rId2"/>
                <a:stretch>
                  <a:fillRect l="-540" t="-347" r="-629"/>
                </a:stretch>
              </a:blipFill>
            </p:spPr>
            <p:txBody>
              <a:bodyPr/>
              <a:lstStyle/>
              <a:p>
                <a:r>
                  <a:rPr lang="tr-TR">
                    <a:noFill/>
                  </a:rPr>
                  <a:t> </a:t>
                </a:r>
              </a:p>
            </p:txBody>
          </p:sp>
        </mc:Fallback>
      </mc:AlternateContent>
    </p:spTree>
    <p:extLst>
      <p:ext uri="{BB962C8B-B14F-4D97-AF65-F5344CB8AC3E}">
        <p14:creationId xmlns:p14="http://schemas.microsoft.com/office/powerpoint/2010/main" val="2800132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dirty="0"/>
              <a:t>Sıralama</a:t>
            </a:r>
            <a:br>
              <a:rPr lang="tr-TR" dirty="0"/>
            </a:br>
            <a:endParaRPr lang="tr-TR" dirty="0"/>
          </a:p>
        </p:txBody>
      </p:sp>
      <p:sp>
        <p:nvSpPr>
          <p:cNvPr id="3" name="İçerik Yer Tutucusu 2"/>
          <p:cNvSpPr>
            <a:spLocks noGrp="1"/>
          </p:cNvSpPr>
          <p:nvPr>
            <p:ph idx="1"/>
          </p:nvPr>
        </p:nvSpPr>
        <p:spPr/>
        <p:txBody>
          <a:bodyPr>
            <a:normAutofit fontScale="70000" lnSpcReduction="20000"/>
          </a:bodyPr>
          <a:lstStyle/>
          <a:p>
            <a:pPr algn="just">
              <a:lnSpc>
                <a:spcPct val="120000"/>
              </a:lnSpc>
            </a:pPr>
            <a:r>
              <a:rPr lang="en-US" dirty="0" smtClean="0"/>
              <a:t>B</a:t>
            </a:r>
            <a:r>
              <a:rPr lang="tr-TR" dirty="0" smtClean="0"/>
              <a:t>ir </a:t>
            </a:r>
            <a:r>
              <a:rPr lang="tr-TR" dirty="0"/>
              <a:t>listenin elemanlarını sıralama birçok yerde görülen bir problemdir. Örnek olarak, bir telefon rehberi oluşturmak için üyelerin isimlerini alfabetik olarak sıralamak gerekmektedir. Bir e−posta listesindeki adresleri sıraya koyarak tekrar edilen adreslerin olup olmadığı tespit </a:t>
            </a:r>
            <a:r>
              <a:rPr lang="tr-TR" dirty="0" smtClean="0"/>
              <a:t>edilebilir</a:t>
            </a:r>
            <a:r>
              <a:rPr lang="tr-TR" dirty="0"/>
              <a:t>. Kullanışlı bir sözlük oluşturma, kelimeleri alfabetik sıraya koymayı gerektirir. Benzer olarak, parça listelerini oluşturmak için o listeleri parça sırasına göre sıralamamız gerekmektedir</a:t>
            </a:r>
            <a:r>
              <a:rPr lang="tr-TR" dirty="0" smtClean="0"/>
              <a:t>.</a:t>
            </a:r>
            <a:endParaRPr lang="en-US" dirty="0" smtClean="0"/>
          </a:p>
          <a:p>
            <a:pPr algn="just">
              <a:lnSpc>
                <a:spcPct val="120000"/>
              </a:lnSpc>
            </a:pPr>
            <a:r>
              <a:rPr lang="tr-TR" dirty="0"/>
              <a:t>. Sıralama algoritmalarını, hem sıralamanın önemli bir problem olmasından ötürü, hem de bu algoritmaların bir çok önemli kavrama örnek teşkil etmesi sebebiyle işleyeceğiz.</a:t>
            </a:r>
          </a:p>
          <a:p>
            <a:pPr algn="just">
              <a:lnSpc>
                <a:spcPct val="120000"/>
              </a:lnSpc>
            </a:pPr>
            <a:endParaRPr lang="tr-TR" dirty="0"/>
          </a:p>
          <a:p>
            <a:pPr algn="just">
              <a:lnSpc>
                <a:spcPct val="120000"/>
              </a:lnSpc>
            </a:pPr>
            <a:endParaRPr lang="tr-TR" dirty="0"/>
          </a:p>
        </p:txBody>
      </p:sp>
    </p:spTree>
    <p:extLst>
      <p:ext uri="{BB962C8B-B14F-4D97-AF65-F5344CB8AC3E}">
        <p14:creationId xmlns:p14="http://schemas.microsoft.com/office/powerpoint/2010/main" val="1641682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r>
              <a:rPr lang="tr-TR" dirty="0"/>
              <a:t>KABARCIK SIRALAMA</a:t>
            </a:r>
          </a:p>
        </p:txBody>
      </p:sp>
      <p:sp>
        <p:nvSpPr>
          <p:cNvPr id="3" name="İçerik Yer Tutucusu 2"/>
          <p:cNvSpPr>
            <a:spLocks noGrp="1"/>
          </p:cNvSpPr>
          <p:nvPr>
            <p:ph idx="1"/>
          </p:nvPr>
        </p:nvSpPr>
        <p:spPr/>
        <p:txBody>
          <a:bodyPr>
            <a:normAutofit fontScale="70000" lnSpcReduction="20000"/>
          </a:bodyPr>
          <a:lstStyle/>
          <a:p>
            <a:pPr algn="just">
              <a:lnSpc>
                <a:spcPct val="120000"/>
              </a:lnSpc>
            </a:pPr>
            <a:r>
              <a:rPr lang="tr-TR" b="1" dirty="0"/>
              <a:t>Kabarcık sıralama, </a:t>
            </a:r>
            <a:r>
              <a:rPr lang="tr-TR" dirty="0"/>
              <a:t>en kolay sıralama algoritmalarından biridir fakat en verimlisi değildir. Bir listeyi ardışık olarak komşu elemanları karşılaştırarak ve 	eğer yanlış sırada ise yerlerini değiştirerek sıraya koyar. Kabarcık sıralaması için temel işlemi yani listenin başından başlayarak tam bir geçiş için büyük elemanı onu takip eden küçük eleman ile değiştirme işlemini yaparız. Bu prosedürü sıralama tamamlanana kadar tekrar ederiz. Kabarcık sıralaması için sözde kod Algoritma 4’te verilmiştir. Listenin elemanlarının bir sütuna konulduğunu düşünebiliriz. Kabarcık sıralamasında, küçük elemanlar, büyük elemanlar ile yerleri değiştikçe yukarıya doğru “balon”’</a:t>
            </a:r>
            <a:r>
              <a:rPr lang="tr-TR" dirty="0" err="1"/>
              <a:t>lanmaktadır</a:t>
            </a:r>
            <a:r>
              <a:rPr lang="tr-TR" dirty="0"/>
              <a:t>. Büyük elemanlar dibe “batar”.</a:t>
            </a:r>
          </a:p>
        </p:txBody>
      </p:sp>
    </p:spTree>
    <p:extLst>
      <p:ext uri="{BB962C8B-B14F-4D97-AF65-F5344CB8AC3E}">
        <p14:creationId xmlns:p14="http://schemas.microsoft.com/office/powerpoint/2010/main" val="289053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115616" y="476672"/>
            <a:ext cx="1944334" cy="601136"/>
          </a:xfrm>
        </p:spPr>
        <p:txBody>
          <a:bodyPr>
            <a:noAutofit/>
          </a:bodyPr>
          <a:lstStyle/>
          <a:p>
            <a:pPr algn="just">
              <a:lnSpc>
                <a:spcPct val="100000"/>
              </a:lnSpc>
            </a:pPr>
            <a:r>
              <a:rPr lang="en-US" sz="3200" dirty="0" err="1" smtClean="0"/>
              <a:t>Örnek</a:t>
            </a:r>
            <a:r>
              <a:rPr lang="en-US" sz="3200" dirty="0" smtClean="0"/>
              <a:t> 2:</a:t>
            </a:r>
            <a:endParaRPr lang="tr-TR" sz="3200"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3608" y="3068960"/>
            <a:ext cx="6777037" cy="2913333"/>
          </a:xfrm>
          <a:prstGeom prst="rect">
            <a:avLst/>
          </a:prstGeom>
        </p:spPr>
      </p:pic>
      <p:sp>
        <p:nvSpPr>
          <p:cNvPr id="3" name="Dikdörtgen 2"/>
          <p:cNvSpPr/>
          <p:nvPr/>
        </p:nvSpPr>
        <p:spPr>
          <a:xfrm>
            <a:off x="1187624" y="1484784"/>
            <a:ext cx="6624736" cy="646331"/>
          </a:xfrm>
          <a:prstGeom prst="rect">
            <a:avLst/>
          </a:prstGeom>
        </p:spPr>
        <p:txBody>
          <a:bodyPr wrap="square">
            <a:spAutoFit/>
          </a:bodyPr>
          <a:lstStyle/>
          <a:p>
            <a:r>
              <a:rPr lang="tr-TR" dirty="0"/>
              <a:t>Kabarcık sıralamasını kullanarak 3, 2, 4, 1,5 listesini artan sıraya koyunuz</a:t>
            </a:r>
          </a:p>
        </p:txBody>
      </p:sp>
    </p:spTree>
    <p:extLst>
      <p:ext uri="{BB962C8B-B14F-4D97-AF65-F5344CB8AC3E}">
        <p14:creationId xmlns:p14="http://schemas.microsoft.com/office/powerpoint/2010/main" val="602323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1196752"/>
            <a:ext cx="8229600" cy="5400600"/>
          </a:xfrm>
        </p:spPr>
        <p:txBody>
          <a:bodyPr>
            <a:noAutofit/>
          </a:bodyPr>
          <a:lstStyle/>
          <a:p>
            <a:pPr marL="0" indent="0" algn="just">
              <a:lnSpc>
                <a:spcPct val="100000"/>
              </a:lnSpc>
              <a:buNone/>
            </a:pPr>
            <a:r>
              <a:rPr lang="tr-TR" sz="1800" dirty="0" smtClean="0"/>
              <a:t>İlk </a:t>
            </a:r>
            <a:r>
              <a:rPr lang="tr-TR" sz="1800" dirty="0"/>
              <a:t>iki elemanı, 3 ve 2, karşılaştırarak başlayınız. 3 &gt; 2 olduğu için 3 ve 2’yi değiştiriniz ve 2, 3, 4, 1,5 listesini elde ediniz. 3 &lt; 4 olduğu için 4 ve </a:t>
            </a:r>
            <a:r>
              <a:rPr lang="tr-TR" sz="1800" dirty="0" err="1"/>
              <a:t>l’i</a:t>
            </a:r>
            <a:r>
              <a:rPr lang="tr-TR" sz="1800" dirty="0"/>
              <a:t> karşılaştırma ile devam et. 4 &gt; 1 olduğundan 1 ve 4’ü değiş ve 2, 3, 1, 4, 5 listesini elde ediniz. 4 &lt; 5 olduğundan, ilk geçiş tamamlanmıştır. İlk geçiş en büyük eleman olan 5’in doğru konumda olduğunu garanti eder. İkinci geçiş, 2 ve 3’ü karşılaştırarak başlar. Bu sayılar doğru sırada olduğu için 3 ve 1 karşılaştırılır. 3 &gt; 1 olduğundan, bu sayılar değiştirilir ve 2, 1, 3, 4, 5 listesi elde edilir. 3 &lt; 4 olduğundan, bu sayılar doğru sıradadır. Bu geçişte daha fazla karşılaştırma yapmaya gerek yoktur çünkü 5 zaten doğru konumdadır. İkinci geçiş, en büyük iki elemanın, 4 ve 5’in doğru konumda olduğunu garanti eder. Üçüncü geçiş, 2 ve </a:t>
            </a:r>
            <a:r>
              <a:rPr lang="tr-TR" sz="1800" dirty="0" err="1"/>
              <a:t>l’i</a:t>
            </a:r>
            <a:r>
              <a:rPr lang="tr-TR" sz="1800" dirty="0"/>
              <a:t> karşılaştırarak başlar. Bunlar yer değiştirilir çünkü 2 &gt; l’dir ve 1,2, 3, 4, 5 listesi elde edilir. 2&lt;3 olduğundan, bu sayılar doğru sıradadır. Bu geçişte daha fazla karşılaştırma yapmaya gerek yoktur çünkü 4 ve 5 zaten doğru konumdadır. Üçüncü geçiş, en büyük üç elemanın, 3, 4 ve 5’in doğru konumda olduğunu garanti eder. Dördüncü geçiş, bir tane karşılaştırmayı içerir, açık olarak, 1 ve 2 karşılaştırmasını içerir. 1 &lt; 2 olduğundan, bu sayılar doğru sıradadır. Bu, kabarcık sıralamasını tamamlar</a:t>
            </a:r>
            <a:r>
              <a:rPr lang="tr-TR" sz="1800" dirty="0" smtClean="0"/>
              <a:t>.</a:t>
            </a:r>
            <a:endParaRPr lang="tr-TR" sz="1800" dirty="0"/>
          </a:p>
        </p:txBody>
      </p:sp>
      <p:sp>
        <p:nvSpPr>
          <p:cNvPr id="4" name="Başlık 1"/>
          <p:cNvSpPr>
            <a:spLocks noGrp="1"/>
          </p:cNvSpPr>
          <p:nvPr>
            <p:ph type="title"/>
          </p:nvPr>
        </p:nvSpPr>
        <p:spPr>
          <a:xfrm>
            <a:off x="1115616" y="476672"/>
            <a:ext cx="1944334" cy="601136"/>
          </a:xfrm>
        </p:spPr>
        <p:txBody>
          <a:bodyPr>
            <a:noAutofit/>
          </a:bodyPr>
          <a:lstStyle/>
          <a:p>
            <a:pPr algn="just">
              <a:lnSpc>
                <a:spcPct val="100000"/>
              </a:lnSpc>
            </a:pPr>
            <a:r>
              <a:rPr lang="en-US" sz="3200" dirty="0" err="1" smtClean="0"/>
              <a:t>Çözüm</a:t>
            </a:r>
            <a:r>
              <a:rPr lang="en-US" sz="3200" dirty="0" smtClean="0"/>
              <a:t>:</a:t>
            </a:r>
            <a:endParaRPr lang="tr-TR" sz="3200" dirty="0"/>
          </a:p>
        </p:txBody>
      </p:sp>
    </p:spTree>
    <p:extLst>
      <p:ext uri="{BB962C8B-B14F-4D97-AF65-F5344CB8AC3E}">
        <p14:creationId xmlns:p14="http://schemas.microsoft.com/office/powerpoint/2010/main" val="1175359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b="1" u="sng" dirty="0"/>
              <a:t>ALGORİTMA </a:t>
            </a:r>
            <a:r>
              <a:rPr lang="tr-TR" u="sng" dirty="0"/>
              <a:t>4 Kabarcık </a:t>
            </a:r>
            <a:r>
              <a:rPr lang="tr-TR" u="sng" dirty="0" smtClean="0"/>
              <a:t>Sıralama</a:t>
            </a:r>
            <a:endParaRPr lang="tr-TR" dirty="0"/>
          </a:p>
        </p:txBody>
      </p:sp>
      <p:sp>
        <p:nvSpPr>
          <p:cNvPr id="3" name="İçerik Yer Tutucusu 2"/>
          <p:cNvSpPr>
            <a:spLocks noGrp="1"/>
          </p:cNvSpPr>
          <p:nvPr>
            <p:ph idx="1"/>
          </p:nvPr>
        </p:nvSpPr>
        <p:spPr/>
        <p:txBody>
          <a:bodyPr/>
          <a:lstStyle/>
          <a:p>
            <a:pPr marL="0" indent="0" algn="just">
              <a:lnSpc>
                <a:spcPct val="100000"/>
              </a:lnSpc>
              <a:buNone/>
            </a:pPr>
            <a:r>
              <a:rPr lang="tr-TR" b="1" dirty="0"/>
              <a:t>prosedür </a:t>
            </a:r>
            <a:r>
              <a:rPr lang="tr-TR" i="1" dirty="0" err="1"/>
              <a:t>kabarcıksıralama</a:t>
            </a:r>
            <a:r>
              <a:rPr lang="tr-TR" dirty="0"/>
              <a:t> </a:t>
            </a:r>
            <a:r>
              <a:rPr lang="tr-TR" b="1" dirty="0"/>
              <a:t>(a</a:t>
            </a:r>
            <a:r>
              <a:rPr lang="tr-TR" b="1" baseline="-25000" dirty="0"/>
              <a:t>1</a:t>
            </a:r>
            <a:r>
              <a:rPr lang="tr-TR" b="1" dirty="0"/>
              <a:t>,…,</a:t>
            </a:r>
            <a:r>
              <a:rPr lang="tr-TR" i="1" dirty="0"/>
              <a:t>a</a:t>
            </a:r>
            <a:r>
              <a:rPr lang="tr-TR" i="1" baseline="-25000" dirty="0"/>
              <a:t>n</a:t>
            </a:r>
            <a:r>
              <a:rPr lang="tr-TR" dirty="0"/>
              <a:t> </a:t>
            </a:r>
            <a:r>
              <a:rPr lang="tr-TR" b="1" dirty="0"/>
              <a:t>: reel sayılar, </a:t>
            </a:r>
            <a:r>
              <a:rPr lang="tr-TR" i="1" dirty="0"/>
              <a:t>n ≥</a:t>
            </a:r>
            <a:r>
              <a:rPr lang="tr-TR" b="1" dirty="0"/>
              <a:t> 2) </a:t>
            </a:r>
            <a:endParaRPr lang="tr-TR" i="1" dirty="0"/>
          </a:p>
          <a:p>
            <a:pPr marL="0" indent="0" algn="just">
              <a:lnSpc>
                <a:spcPct val="100000"/>
              </a:lnSpc>
              <a:buNone/>
            </a:pPr>
            <a:r>
              <a:rPr lang="tr-TR" b="1" dirty="0" err="1"/>
              <a:t>for</a:t>
            </a:r>
            <a:r>
              <a:rPr lang="tr-TR" b="1" dirty="0"/>
              <a:t> </a:t>
            </a:r>
            <a:r>
              <a:rPr lang="tr-TR" i="1" dirty="0"/>
              <a:t>i :=</a:t>
            </a:r>
            <a:r>
              <a:rPr lang="tr-TR" dirty="0"/>
              <a:t> </a:t>
            </a:r>
            <a:r>
              <a:rPr lang="tr-TR" b="1" dirty="0"/>
              <a:t>1 </a:t>
            </a:r>
            <a:r>
              <a:rPr lang="tr-TR" b="1" dirty="0" err="1"/>
              <a:t>to</a:t>
            </a:r>
            <a:r>
              <a:rPr lang="tr-TR" b="1" dirty="0"/>
              <a:t> </a:t>
            </a:r>
            <a:r>
              <a:rPr lang="tr-TR" i="1" dirty="0"/>
              <a:t>n</a:t>
            </a:r>
            <a:r>
              <a:rPr lang="tr-TR" dirty="0"/>
              <a:t>−1 </a:t>
            </a:r>
            <a:endParaRPr lang="tr-TR" i="1" dirty="0"/>
          </a:p>
          <a:p>
            <a:pPr marL="0" indent="0" algn="just">
              <a:lnSpc>
                <a:spcPct val="100000"/>
              </a:lnSpc>
              <a:buNone/>
            </a:pPr>
            <a:r>
              <a:rPr lang="tr-TR" b="1" dirty="0" err="1"/>
              <a:t>for</a:t>
            </a:r>
            <a:r>
              <a:rPr lang="tr-TR" b="1" dirty="0"/>
              <a:t> </a:t>
            </a:r>
            <a:r>
              <a:rPr lang="tr-TR" i="1" dirty="0"/>
              <a:t>j</a:t>
            </a:r>
            <a:r>
              <a:rPr lang="tr-TR" dirty="0"/>
              <a:t> := 1 </a:t>
            </a:r>
            <a:r>
              <a:rPr lang="tr-TR" b="1" dirty="0" err="1"/>
              <a:t>to</a:t>
            </a:r>
            <a:r>
              <a:rPr lang="tr-TR" b="1" dirty="0"/>
              <a:t> </a:t>
            </a:r>
            <a:r>
              <a:rPr lang="tr-TR" dirty="0"/>
              <a:t>n−</a:t>
            </a:r>
            <a:r>
              <a:rPr lang="tr-TR" i="1" dirty="0"/>
              <a:t>i</a:t>
            </a:r>
          </a:p>
          <a:p>
            <a:pPr marL="0" indent="0" algn="just">
              <a:lnSpc>
                <a:spcPct val="100000"/>
              </a:lnSpc>
              <a:buNone/>
            </a:pPr>
            <a:r>
              <a:rPr lang="tr-TR" b="1" i="1" dirty="0" err="1"/>
              <a:t>if</a:t>
            </a:r>
            <a:r>
              <a:rPr lang="tr-TR" b="1" i="1" dirty="0"/>
              <a:t> </a:t>
            </a:r>
            <a:r>
              <a:rPr lang="tr-TR" i="1" dirty="0" err="1"/>
              <a:t>a</a:t>
            </a:r>
            <a:r>
              <a:rPr lang="tr-TR" i="1" baseline="-25000" dirty="0" err="1"/>
              <a:t>j</a:t>
            </a:r>
            <a:r>
              <a:rPr lang="tr-TR" b="1" i="1" dirty="0"/>
              <a:t> </a:t>
            </a:r>
            <a:r>
              <a:rPr lang="tr-TR" dirty="0"/>
              <a:t>&gt; </a:t>
            </a:r>
            <a:r>
              <a:rPr lang="tr-TR" i="1" dirty="0"/>
              <a:t>a</a:t>
            </a:r>
            <a:r>
              <a:rPr lang="tr-TR" i="1" baseline="-25000" dirty="0"/>
              <a:t>j+1</a:t>
            </a:r>
            <a:r>
              <a:rPr lang="tr-TR" b="1" i="1" dirty="0"/>
              <a:t> </a:t>
            </a:r>
            <a:r>
              <a:rPr lang="tr-TR" b="1" i="1" dirty="0" err="1"/>
              <a:t>then</a:t>
            </a:r>
            <a:r>
              <a:rPr lang="tr-TR" b="1" i="1" dirty="0"/>
              <a:t> </a:t>
            </a:r>
            <a:r>
              <a:rPr lang="tr-TR" i="1" dirty="0" err="1"/>
              <a:t>a</a:t>
            </a:r>
            <a:r>
              <a:rPr lang="tr-TR" i="1" baseline="-25000" dirty="0" err="1"/>
              <a:t>j</a:t>
            </a:r>
            <a:r>
              <a:rPr lang="tr-TR" dirty="0"/>
              <a:t> ve </a:t>
            </a:r>
            <a:r>
              <a:rPr lang="tr-TR" i="1" dirty="0"/>
              <a:t>a</a:t>
            </a:r>
            <a:r>
              <a:rPr lang="tr-TR" i="1" baseline="-25000" dirty="0"/>
              <a:t>j+1</a:t>
            </a:r>
            <a:r>
              <a:rPr lang="tr-TR" dirty="0"/>
              <a:t>’yi değiştiriniz </a:t>
            </a:r>
          </a:p>
          <a:p>
            <a:pPr marL="0" indent="0" algn="just">
              <a:lnSpc>
                <a:spcPct val="100000"/>
              </a:lnSpc>
              <a:buNone/>
            </a:pPr>
            <a:r>
              <a:rPr lang="tr-TR" cap="small" dirty="0"/>
              <a:t>{</a:t>
            </a:r>
            <a:r>
              <a:rPr lang="tr-TR" b="1" i="1" dirty="0"/>
              <a:t> a</a:t>
            </a:r>
            <a:r>
              <a:rPr lang="tr-TR" b="1" i="1" baseline="-25000" dirty="0"/>
              <a:t>1</a:t>
            </a:r>
            <a:r>
              <a:rPr lang="tr-TR" b="1" i="1" dirty="0"/>
              <a:t>,…,</a:t>
            </a:r>
            <a:r>
              <a:rPr lang="tr-TR" dirty="0"/>
              <a:t>a</a:t>
            </a:r>
            <a:r>
              <a:rPr lang="tr-TR" baseline="-25000" dirty="0"/>
              <a:t>n</a:t>
            </a:r>
            <a:r>
              <a:rPr lang="tr-TR" i="1" dirty="0"/>
              <a:t> </a:t>
            </a:r>
            <a:r>
              <a:rPr lang="tr-TR" dirty="0"/>
              <a:t>artan sıradadır}</a:t>
            </a:r>
          </a:p>
        </p:txBody>
      </p:sp>
    </p:spTree>
    <p:extLst>
      <p:ext uri="{BB962C8B-B14F-4D97-AF65-F5344CB8AC3E}">
        <p14:creationId xmlns:p14="http://schemas.microsoft.com/office/powerpoint/2010/main" val="124893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r>
              <a:rPr lang="en-US" dirty="0" err="1" smtClean="0"/>
              <a:t>Giriş</a:t>
            </a:r>
            <a:endParaRPr lang="tr-TR" dirty="0"/>
          </a:p>
        </p:txBody>
      </p:sp>
      <p:sp>
        <p:nvSpPr>
          <p:cNvPr id="3" name="İçerik Yer Tutucusu 2"/>
          <p:cNvSpPr>
            <a:spLocks noGrp="1"/>
          </p:cNvSpPr>
          <p:nvPr>
            <p:ph idx="1"/>
          </p:nvPr>
        </p:nvSpPr>
        <p:spPr/>
        <p:txBody>
          <a:bodyPr>
            <a:normAutofit fontScale="92500" lnSpcReduction="20000"/>
          </a:bodyPr>
          <a:lstStyle/>
          <a:p>
            <a:pPr algn="just">
              <a:lnSpc>
                <a:spcPct val="110000"/>
              </a:lnSpc>
            </a:pPr>
            <a:r>
              <a:rPr lang="tr-TR" dirty="0"/>
              <a:t>Ayrık matematikte ortaya çıkan birçok genel problem sınıfı vardır. Verilen bir tam sayı serisinin en büyüğünü bulma, verilen bir kümenin tüm alt kümelerini listeleme, verilen bir tam sayı kümesini küçükten büyüğe sıralama, verilen bir ağ üzerinde iki düğüm arasındaki en kısa yolu bulma gibi problemler örnek olarak verilebilir. Bu şekilde bir problem sunulduğunda, yapılması gereken ilk iş problemi matematiksel ortamda sunan bir model inşa etmektir. </a:t>
            </a:r>
          </a:p>
        </p:txBody>
      </p:sp>
    </p:spTree>
    <p:extLst>
      <p:ext uri="{BB962C8B-B14F-4D97-AF65-F5344CB8AC3E}">
        <p14:creationId xmlns:p14="http://schemas.microsoft.com/office/powerpoint/2010/main" val="1993306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r>
              <a:rPr lang="tr-TR" dirty="0"/>
              <a:t>YERLEŞTİRMELİ SIRALAMA</a:t>
            </a:r>
          </a:p>
        </p:txBody>
      </p:sp>
      <p:sp>
        <p:nvSpPr>
          <p:cNvPr id="3" name="İçerik Yer Tutucusu 2"/>
          <p:cNvSpPr>
            <a:spLocks noGrp="1"/>
          </p:cNvSpPr>
          <p:nvPr>
            <p:ph idx="1"/>
          </p:nvPr>
        </p:nvSpPr>
        <p:spPr/>
        <p:txBody>
          <a:bodyPr>
            <a:normAutofit fontScale="85000" lnSpcReduction="20000"/>
          </a:bodyPr>
          <a:lstStyle/>
          <a:p>
            <a:pPr marL="68580" indent="0" algn="just">
              <a:lnSpc>
                <a:spcPct val="110000"/>
              </a:lnSpc>
              <a:buNone/>
            </a:pPr>
            <a:r>
              <a:rPr lang="tr-TR" b="1" dirty="0"/>
              <a:t>Yerleştirmeli sıralama </a:t>
            </a:r>
            <a:r>
              <a:rPr lang="tr-TR" dirty="0"/>
              <a:t>basit bir sıralama algoritmasıdır fakat genel olarak en verimlisi değildir, </a:t>
            </a:r>
            <a:r>
              <a:rPr lang="tr-TR" i="1" dirty="0"/>
              <a:t>n</a:t>
            </a:r>
            <a:r>
              <a:rPr lang="tr-TR" dirty="0"/>
              <a:t> elemanlı bir listeyi sıralamak için yerleştirmeli sıralama ikinci eleman ile başlar. Yerleştirmeli sıralama, ikinci elemanı ilk eleman ile karşılaştırır ve eğer ikinci eleman ilk elemandan büyük değilse onu ilk elemandan önce ekler, eğer ikinci eleman ilk elemandan büyük ise ilk elemandan sonraya ekler. Bu noktada, ilk iki eleman doğru sıradadır. Üçüncü eleman, ilk eleman ile karşılaştırılır ve eğer ilk elemandan büyükse, ikinci eleman ile karşılaştırılır; ilk üç eleman içinde doğru konuma yerleştirilir.</a:t>
            </a:r>
          </a:p>
        </p:txBody>
      </p:sp>
    </p:spTree>
    <p:extLst>
      <p:ext uri="{BB962C8B-B14F-4D97-AF65-F5344CB8AC3E}">
        <p14:creationId xmlns:p14="http://schemas.microsoft.com/office/powerpoint/2010/main" val="2171933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endParaRPr lang="tr-TR"/>
          </a:p>
        </p:txBody>
      </p:sp>
      <p:sp>
        <p:nvSpPr>
          <p:cNvPr id="3" name="İçerik Yer Tutucusu 2"/>
          <p:cNvSpPr>
            <a:spLocks noGrp="1"/>
          </p:cNvSpPr>
          <p:nvPr>
            <p:ph idx="1"/>
          </p:nvPr>
        </p:nvSpPr>
        <p:spPr/>
        <p:txBody>
          <a:bodyPr>
            <a:normAutofit fontScale="85000" lnSpcReduction="20000"/>
          </a:bodyPr>
          <a:lstStyle/>
          <a:p>
            <a:pPr marL="68580" indent="0" algn="just">
              <a:lnSpc>
                <a:spcPct val="120000"/>
              </a:lnSpc>
              <a:buNone/>
            </a:pPr>
            <a:r>
              <a:rPr lang="tr-TR" dirty="0"/>
              <a:t>Genel olarak yerleştirmeli sıralamanın </a:t>
            </a:r>
            <a:r>
              <a:rPr lang="tr-TR" i="1" dirty="0"/>
              <a:t>j.</a:t>
            </a:r>
            <a:r>
              <a:rPr lang="tr-TR" dirty="0"/>
              <a:t> adımında, </a:t>
            </a:r>
            <a:r>
              <a:rPr lang="tr-TR" i="1" dirty="0"/>
              <a:t>j.</a:t>
            </a:r>
            <a:r>
              <a:rPr lang="tr-TR" dirty="0"/>
              <a:t> eleman daha önceki tutulan </a:t>
            </a:r>
            <a:r>
              <a:rPr lang="tr-TR" i="1" dirty="0"/>
              <a:t>j</a:t>
            </a:r>
            <a:r>
              <a:rPr lang="tr-TR" dirty="0"/>
              <a:t> </a:t>
            </a:r>
            <a:r>
              <a:rPr lang="tr-TR" i="1" dirty="0"/>
              <a:t>−</a:t>
            </a:r>
            <a:r>
              <a:rPr lang="tr-TR" dirty="0"/>
              <a:t> 1 eleman arasından doğru konuma yerleştirilir, </a:t>
            </a:r>
            <a:r>
              <a:rPr lang="tr-TR" i="1" dirty="0"/>
              <a:t>j.</a:t>
            </a:r>
            <a:r>
              <a:rPr lang="tr-TR" dirty="0"/>
              <a:t> elemanı listeye yerleştirmek için doğrusal arama tekniği kullanılır (Alıştırma 43’e bakınız);  </a:t>
            </a:r>
            <a:r>
              <a:rPr lang="tr-TR" i="1" dirty="0"/>
              <a:t>j.</a:t>
            </a:r>
            <a:r>
              <a:rPr lang="tr-TR" dirty="0"/>
              <a:t> eleman listenin başındaki daha önceden tutulan </a:t>
            </a:r>
            <a:r>
              <a:rPr lang="tr-TR" i="1" dirty="0"/>
              <a:t>j</a:t>
            </a:r>
            <a:r>
              <a:rPr lang="tr-TR" dirty="0"/>
              <a:t> </a:t>
            </a:r>
            <a:r>
              <a:rPr lang="tr-TR" i="1" dirty="0"/>
              <a:t>−</a:t>
            </a:r>
            <a:r>
              <a:rPr lang="tr-TR" dirty="0"/>
              <a:t> 1 eleman ile bu elemandan küçük olmayan ilk eleman bulunana dek veya her bir </a:t>
            </a:r>
            <a:r>
              <a:rPr lang="tr-TR" i="1" dirty="0"/>
              <a:t>j −</a:t>
            </a:r>
            <a:r>
              <a:rPr lang="tr-TR" dirty="0"/>
              <a:t> 1 eleman ile tek tek ile karşılaştırılır. Algoritma, en son elemanın daha önceki sıralanmış </a:t>
            </a:r>
            <a:r>
              <a:rPr lang="tr-TR" i="1" dirty="0"/>
              <a:t>n −</a:t>
            </a:r>
            <a:r>
              <a:rPr lang="tr-TR" dirty="0"/>
              <a:t> 1 elemana göre doğru sırasını bulana kadar devam eder.</a:t>
            </a:r>
          </a:p>
        </p:txBody>
      </p:sp>
    </p:spTree>
    <p:extLst>
      <p:ext uri="{BB962C8B-B14F-4D97-AF65-F5344CB8AC3E}">
        <p14:creationId xmlns:p14="http://schemas.microsoft.com/office/powerpoint/2010/main" val="573667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548680"/>
            <a:ext cx="1728310" cy="685880"/>
          </a:xfrm>
        </p:spPr>
        <p:txBody>
          <a:bodyPr>
            <a:normAutofit fontScale="90000"/>
          </a:bodyPr>
          <a:lstStyle/>
          <a:p>
            <a:pPr algn="just">
              <a:lnSpc>
                <a:spcPct val="100000"/>
              </a:lnSpc>
            </a:pPr>
            <a:r>
              <a:rPr lang="en-US" sz="3200" dirty="0" err="1" smtClean="0"/>
              <a:t>Örnek</a:t>
            </a:r>
            <a:r>
              <a:rPr lang="en-US" sz="3200" dirty="0" smtClean="0"/>
              <a:t> 3:</a:t>
            </a:r>
            <a:endParaRPr lang="tr-TR" sz="3200" dirty="0"/>
          </a:p>
        </p:txBody>
      </p:sp>
      <p:sp>
        <p:nvSpPr>
          <p:cNvPr id="3" name="İçerik Yer Tutucusu 2"/>
          <p:cNvSpPr>
            <a:spLocks noGrp="1"/>
          </p:cNvSpPr>
          <p:nvPr>
            <p:ph idx="1"/>
          </p:nvPr>
        </p:nvSpPr>
        <p:spPr/>
        <p:txBody>
          <a:bodyPr>
            <a:normAutofit/>
          </a:bodyPr>
          <a:lstStyle/>
          <a:p>
            <a:pPr marL="0" indent="0" algn="just">
              <a:lnSpc>
                <a:spcPct val="100000"/>
              </a:lnSpc>
              <a:buNone/>
            </a:pPr>
            <a:r>
              <a:rPr lang="tr-TR" dirty="0"/>
              <a:t>Yerleştirmeli sıralamayı kullanarak 3, 2, 4, 1,5 listesinin elemanlarını artan sıraya koyun</a:t>
            </a:r>
          </a:p>
        </p:txBody>
      </p:sp>
    </p:spTree>
    <p:extLst>
      <p:ext uri="{BB962C8B-B14F-4D97-AF65-F5344CB8AC3E}">
        <p14:creationId xmlns:p14="http://schemas.microsoft.com/office/powerpoint/2010/main" val="202834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548680"/>
            <a:ext cx="2088350" cy="685880"/>
          </a:xfrm>
        </p:spPr>
        <p:txBody>
          <a:bodyPr>
            <a:normAutofit fontScale="90000"/>
          </a:bodyPr>
          <a:lstStyle/>
          <a:p>
            <a:pPr algn="just">
              <a:lnSpc>
                <a:spcPct val="100000"/>
              </a:lnSpc>
            </a:pPr>
            <a:r>
              <a:rPr lang="en-US" dirty="0" err="1" smtClean="0"/>
              <a:t>Çözüm</a:t>
            </a:r>
            <a:r>
              <a:rPr lang="en-US" dirty="0" smtClean="0"/>
              <a:t>:</a:t>
            </a:r>
            <a:endParaRPr lang="tr-TR" dirty="0"/>
          </a:p>
        </p:txBody>
      </p:sp>
      <p:sp>
        <p:nvSpPr>
          <p:cNvPr id="3" name="İçerik Yer Tutucusu 2"/>
          <p:cNvSpPr>
            <a:spLocks noGrp="1"/>
          </p:cNvSpPr>
          <p:nvPr>
            <p:ph idx="1"/>
          </p:nvPr>
        </p:nvSpPr>
        <p:spPr>
          <a:xfrm>
            <a:off x="1043492" y="1268760"/>
            <a:ext cx="6777317" cy="4563869"/>
          </a:xfrm>
        </p:spPr>
        <p:txBody>
          <a:bodyPr>
            <a:normAutofit fontScale="85000" lnSpcReduction="20000"/>
          </a:bodyPr>
          <a:lstStyle/>
          <a:p>
            <a:pPr algn="just">
              <a:lnSpc>
                <a:spcPct val="120000"/>
              </a:lnSpc>
            </a:pPr>
            <a:r>
              <a:rPr lang="tr-TR" dirty="0"/>
              <a:t>Yerleştirmeli sıralama ilk olarak 2 ve 3’ü karşılaştırır. 3 </a:t>
            </a:r>
            <a:r>
              <a:rPr lang="tr-TR" b="1" dirty="0"/>
              <a:t>&gt; </a:t>
            </a:r>
            <a:r>
              <a:rPr lang="tr-TR" dirty="0"/>
              <a:t>2 olduğu için 2’yi ilk konuma koyar ve 2, 3,4, 1, 5 listesini elde eder, (listenin sıralı kısmı renkli olarak görülmektedir).Bu noktada, 2 ve 3 doğru sıradadır. Daha sonra, üçüncü elemanı, 4’ü, sıralanmış olan kısımda 4 &gt; 2 ve 4 &gt; 3 karşılaştırmaları yaparak doğru yere ekler. 4 &gt; 3 olduğundan, 4 üçüncü konuma yerleştirilir. Sonra, dördüncü eleman, 1, için sıralanmış olan 2, 3, 4 elemanları arasında doğru bir yer bulmaya çalışırız. 1 &lt; 2 olduğundan 1, 2, 3, 4, 5 listesini elde ederiz. Son olarak, 5’i doğru yere sırası ile 1, 2, 3 ve 4 ile karşılaştırarak ekleriz. 5 &gt; 4 olduğundan, 5 listenin sonuna gider ve tüm liste doğru sırada elde edilir.</a:t>
            </a:r>
          </a:p>
          <a:p>
            <a:pPr algn="just">
              <a:lnSpc>
                <a:spcPct val="120000"/>
              </a:lnSpc>
            </a:pPr>
            <a:endParaRPr lang="tr-TR" dirty="0"/>
          </a:p>
        </p:txBody>
      </p:sp>
    </p:spTree>
    <p:extLst>
      <p:ext uri="{BB962C8B-B14F-4D97-AF65-F5344CB8AC3E}">
        <p14:creationId xmlns:p14="http://schemas.microsoft.com/office/powerpoint/2010/main" val="2712941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b="1" u="sng" dirty="0"/>
              <a:t>ALGORİTMA 5 </a:t>
            </a:r>
            <a:r>
              <a:rPr lang="tr-TR" u="sng" dirty="0"/>
              <a:t>Yerleştirmeli Sıralama</a:t>
            </a:r>
            <a:endParaRPr lang="tr-TR" dirty="0"/>
          </a:p>
        </p:txBody>
      </p:sp>
      <p:sp>
        <p:nvSpPr>
          <p:cNvPr id="3" name="İçerik Yer Tutucusu 2"/>
          <p:cNvSpPr>
            <a:spLocks noGrp="1"/>
          </p:cNvSpPr>
          <p:nvPr>
            <p:ph idx="1"/>
          </p:nvPr>
        </p:nvSpPr>
        <p:spPr/>
        <p:txBody>
          <a:bodyPr>
            <a:normAutofit fontScale="70000" lnSpcReduction="20000"/>
          </a:bodyPr>
          <a:lstStyle/>
          <a:p>
            <a:pPr marL="68580" indent="0" algn="just">
              <a:lnSpc>
                <a:spcPct val="120000"/>
              </a:lnSpc>
              <a:buNone/>
            </a:pPr>
            <a:r>
              <a:rPr lang="tr-TR" b="1" i="1" dirty="0"/>
              <a:t>prosedür </a:t>
            </a:r>
            <a:r>
              <a:rPr lang="tr-TR" b="1" dirty="0"/>
              <a:t>yerleştirmeli sıralama </a:t>
            </a:r>
            <a:r>
              <a:rPr lang="tr-TR" dirty="0"/>
              <a:t>(a</a:t>
            </a:r>
            <a:r>
              <a:rPr lang="tr-TR" baseline="-25000" dirty="0"/>
              <a:t>1</a:t>
            </a:r>
            <a:r>
              <a:rPr lang="tr-TR" dirty="0"/>
              <a:t>,…,</a:t>
            </a:r>
            <a:r>
              <a:rPr lang="tr-TR" i="1" dirty="0"/>
              <a:t>a</a:t>
            </a:r>
            <a:r>
              <a:rPr lang="tr-TR" i="1" baseline="-25000" dirty="0"/>
              <a:t>n</a:t>
            </a:r>
            <a:r>
              <a:rPr lang="tr-TR" dirty="0"/>
              <a:t> : reel sayılar, </a:t>
            </a:r>
            <a:r>
              <a:rPr lang="tr-TR" i="1" dirty="0"/>
              <a:t>n ≥</a:t>
            </a:r>
            <a:r>
              <a:rPr lang="tr-TR" dirty="0"/>
              <a:t> 2) </a:t>
            </a:r>
            <a:endParaRPr lang="tr-TR" i="1" dirty="0"/>
          </a:p>
          <a:p>
            <a:pPr marL="68580" indent="0" algn="just">
              <a:lnSpc>
                <a:spcPct val="120000"/>
              </a:lnSpc>
              <a:buNone/>
            </a:pPr>
            <a:r>
              <a:rPr lang="tr-TR" b="1" dirty="0" err="1"/>
              <a:t>for</a:t>
            </a:r>
            <a:r>
              <a:rPr lang="tr-TR" b="1" dirty="0"/>
              <a:t>  </a:t>
            </a:r>
            <a:r>
              <a:rPr lang="tr-TR" i="1" dirty="0"/>
              <a:t>j</a:t>
            </a:r>
            <a:r>
              <a:rPr lang="tr-TR" b="1" dirty="0"/>
              <a:t> := </a:t>
            </a:r>
            <a:r>
              <a:rPr lang="tr-TR" dirty="0"/>
              <a:t>2</a:t>
            </a:r>
            <a:r>
              <a:rPr lang="tr-TR" b="1" dirty="0"/>
              <a:t> </a:t>
            </a:r>
            <a:r>
              <a:rPr lang="tr-TR" b="1" dirty="0" err="1"/>
              <a:t>to</a:t>
            </a:r>
            <a:r>
              <a:rPr lang="tr-TR" b="1" dirty="0"/>
              <a:t> </a:t>
            </a:r>
            <a:r>
              <a:rPr lang="tr-TR" i="1" dirty="0"/>
              <a:t>n </a:t>
            </a:r>
            <a:endParaRPr lang="tr-TR" b="1" dirty="0"/>
          </a:p>
          <a:p>
            <a:pPr marL="68580" indent="0" algn="just">
              <a:lnSpc>
                <a:spcPct val="120000"/>
              </a:lnSpc>
              <a:buNone/>
            </a:pPr>
            <a:r>
              <a:rPr lang="tr-TR" i="1" dirty="0"/>
              <a:t>          i:= 1</a:t>
            </a:r>
            <a:endParaRPr lang="tr-TR" b="1" dirty="0"/>
          </a:p>
          <a:p>
            <a:pPr marL="68580" indent="0" algn="just">
              <a:lnSpc>
                <a:spcPct val="120000"/>
              </a:lnSpc>
              <a:buNone/>
            </a:pPr>
            <a:r>
              <a:rPr lang="tr-TR" b="1" dirty="0"/>
              <a:t>          </a:t>
            </a:r>
            <a:r>
              <a:rPr lang="tr-TR" b="1" dirty="0" err="1"/>
              <a:t>while</a:t>
            </a:r>
            <a:r>
              <a:rPr lang="tr-TR" b="1" dirty="0"/>
              <a:t> </a:t>
            </a:r>
            <a:r>
              <a:rPr lang="tr-TR" i="1" dirty="0" err="1"/>
              <a:t>a</a:t>
            </a:r>
            <a:r>
              <a:rPr lang="tr-TR" i="1" baseline="-25000" dirty="0" err="1"/>
              <a:t>j</a:t>
            </a:r>
            <a:r>
              <a:rPr lang="tr-TR" b="1" dirty="0"/>
              <a:t> &gt; </a:t>
            </a:r>
            <a:r>
              <a:rPr lang="tr-TR" i="1" dirty="0" err="1"/>
              <a:t>a</a:t>
            </a:r>
            <a:r>
              <a:rPr lang="tr-TR" i="1" baseline="-25000" dirty="0" err="1"/>
              <a:t>i</a:t>
            </a:r>
            <a:endParaRPr lang="tr-TR" b="1" dirty="0"/>
          </a:p>
          <a:p>
            <a:pPr marL="68580" indent="0" algn="just">
              <a:lnSpc>
                <a:spcPct val="120000"/>
              </a:lnSpc>
              <a:buNone/>
            </a:pPr>
            <a:r>
              <a:rPr lang="tr-TR" i="1" dirty="0"/>
              <a:t>         i</a:t>
            </a:r>
            <a:r>
              <a:rPr lang="tr-TR" b="1" dirty="0"/>
              <a:t> := </a:t>
            </a:r>
            <a:r>
              <a:rPr lang="tr-TR" i="1" dirty="0"/>
              <a:t>i +</a:t>
            </a:r>
            <a:r>
              <a:rPr lang="tr-TR" b="1" dirty="0"/>
              <a:t> </a:t>
            </a:r>
            <a:r>
              <a:rPr lang="tr-TR" dirty="0"/>
              <a:t>1</a:t>
            </a:r>
            <a:r>
              <a:rPr lang="tr-TR" b="1" dirty="0"/>
              <a:t> </a:t>
            </a:r>
          </a:p>
          <a:p>
            <a:pPr marL="68580" indent="0" algn="just">
              <a:lnSpc>
                <a:spcPct val="120000"/>
              </a:lnSpc>
              <a:buNone/>
            </a:pPr>
            <a:r>
              <a:rPr lang="tr-TR" i="1" dirty="0"/>
              <a:t>            m := </a:t>
            </a:r>
            <a:r>
              <a:rPr lang="tr-TR" i="1" dirty="0" err="1"/>
              <a:t>a</a:t>
            </a:r>
            <a:r>
              <a:rPr lang="tr-TR" i="1" baseline="-25000" dirty="0" err="1"/>
              <a:t>j</a:t>
            </a:r>
            <a:endParaRPr lang="tr-TR" b="1" dirty="0"/>
          </a:p>
          <a:p>
            <a:pPr marL="68580" indent="0" algn="just">
              <a:lnSpc>
                <a:spcPct val="120000"/>
              </a:lnSpc>
              <a:buNone/>
            </a:pPr>
            <a:r>
              <a:rPr lang="tr-TR" b="1" dirty="0"/>
              <a:t>         </a:t>
            </a:r>
            <a:r>
              <a:rPr lang="tr-TR" b="1" dirty="0" err="1"/>
              <a:t>for</a:t>
            </a:r>
            <a:r>
              <a:rPr lang="tr-TR" b="1" dirty="0"/>
              <a:t> </a:t>
            </a:r>
            <a:r>
              <a:rPr lang="tr-TR" i="1" dirty="0"/>
              <a:t>k:=</a:t>
            </a:r>
            <a:r>
              <a:rPr lang="tr-TR" b="1" dirty="0"/>
              <a:t> </a:t>
            </a:r>
            <a:r>
              <a:rPr lang="tr-TR" dirty="0"/>
              <a:t>0</a:t>
            </a:r>
            <a:r>
              <a:rPr lang="tr-TR" b="1" dirty="0"/>
              <a:t> </a:t>
            </a:r>
            <a:r>
              <a:rPr lang="tr-TR" b="1" dirty="0" err="1"/>
              <a:t>to</a:t>
            </a:r>
            <a:r>
              <a:rPr lang="tr-TR" b="1" dirty="0"/>
              <a:t> </a:t>
            </a:r>
            <a:r>
              <a:rPr lang="tr-TR" i="1" dirty="0"/>
              <a:t>j – i</a:t>
            </a:r>
            <a:r>
              <a:rPr lang="tr-TR" b="1" dirty="0"/>
              <a:t> </a:t>
            </a:r>
            <a:r>
              <a:rPr lang="tr-TR" i="1" dirty="0"/>
              <a:t>– </a:t>
            </a:r>
            <a:r>
              <a:rPr lang="tr-TR" dirty="0"/>
              <a:t>1</a:t>
            </a:r>
            <a:endParaRPr lang="tr-TR" b="1" dirty="0"/>
          </a:p>
          <a:p>
            <a:pPr marL="68580" indent="0" algn="just">
              <a:lnSpc>
                <a:spcPct val="120000"/>
              </a:lnSpc>
              <a:buNone/>
            </a:pPr>
            <a:r>
              <a:rPr lang="tr-TR" i="1" baseline="30000" dirty="0"/>
              <a:t>            </a:t>
            </a:r>
            <a:r>
              <a:rPr lang="tr-TR" i="1" baseline="30000" dirty="0" err="1"/>
              <a:t>a</a:t>
            </a:r>
            <a:r>
              <a:rPr lang="tr-TR" i="1" baseline="-25000" dirty="0" err="1"/>
              <a:t>j</a:t>
            </a:r>
            <a:r>
              <a:rPr lang="tr-TR" i="1" baseline="-25000" dirty="0"/>
              <a:t>−k</a:t>
            </a:r>
            <a:r>
              <a:rPr lang="tr-TR" i="1" dirty="0"/>
              <a:t> := a</a:t>
            </a:r>
            <a:r>
              <a:rPr lang="tr-TR" i="1" baseline="-25000" dirty="0"/>
              <a:t>j−k−1</a:t>
            </a:r>
            <a:r>
              <a:rPr lang="tr-TR" i="1" dirty="0"/>
              <a:t> </a:t>
            </a:r>
          </a:p>
          <a:p>
            <a:pPr marL="68580" indent="0" algn="just">
              <a:lnSpc>
                <a:spcPct val="120000"/>
              </a:lnSpc>
              <a:buNone/>
            </a:pPr>
            <a:r>
              <a:rPr lang="tr-TR" b="1" dirty="0"/>
              <a:t>            a i</a:t>
            </a:r>
            <a:r>
              <a:rPr lang="tr-TR" dirty="0"/>
              <a:t> := </a:t>
            </a:r>
            <a:r>
              <a:rPr lang="tr-TR" b="1" dirty="0"/>
              <a:t>m</a:t>
            </a:r>
            <a:endParaRPr lang="tr-TR" i="1" dirty="0"/>
          </a:p>
          <a:p>
            <a:pPr marL="68580" indent="0" algn="just">
              <a:lnSpc>
                <a:spcPct val="120000"/>
              </a:lnSpc>
              <a:buNone/>
            </a:pPr>
            <a:r>
              <a:rPr lang="tr-TR" cap="small" dirty="0"/>
              <a:t>{</a:t>
            </a:r>
            <a:r>
              <a:rPr lang="tr-TR" i="1" dirty="0"/>
              <a:t> a</a:t>
            </a:r>
            <a:r>
              <a:rPr lang="tr-TR" i="1" baseline="-25000" dirty="0"/>
              <a:t>1</a:t>
            </a:r>
            <a:r>
              <a:rPr lang="tr-TR" i="1" dirty="0"/>
              <a:t>,…,</a:t>
            </a:r>
            <a:r>
              <a:rPr lang="tr-TR" dirty="0"/>
              <a:t>a</a:t>
            </a:r>
            <a:r>
              <a:rPr lang="tr-TR" baseline="-25000" dirty="0"/>
              <a:t>n</a:t>
            </a:r>
            <a:r>
              <a:rPr lang="tr-TR" i="1" dirty="0"/>
              <a:t> </a:t>
            </a:r>
            <a:r>
              <a:rPr lang="tr-TR" dirty="0"/>
              <a:t>sıralanmıştır}</a:t>
            </a:r>
          </a:p>
        </p:txBody>
      </p:sp>
    </p:spTree>
    <p:extLst>
      <p:ext uri="{BB962C8B-B14F-4D97-AF65-F5344CB8AC3E}">
        <p14:creationId xmlns:p14="http://schemas.microsoft.com/office/powerpoint/2010/main" val="3983262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just">
              <a:lnSpc>
                <a:spcPct val="100000"/>
              </a:lnSpc>
            </a:pPr>
            <a:r>
              <a:rPr lang="en-US" dirty="0" smtClean="0"/>
              <a:t>A</a:t>
            </a:r>
            <a:r>
              <a:rPr lang="tr-TR" dirty="0" err="1" smtClean="0"/>
              <a:t>çgözlü</a:t>
            </a:r>
            <a:r>
              <a:rPr lang="tr-TR" dirty="0" smtClean="0"/>
              <a:t> </a:t>
            </a:r>
            <a:r>
              <a:rPr lang="tr-TR" dirty="0"/>
              <a:t>(Hırslı) </a:t>
            </a:r>
            <a:r>
              <a:rPr lang="tr-TR" dirty="0" smtClean="0"/>
              <a:t>Algoritmalar</a:t>
            </a:r>
            <a:endParaRPr lang="tr-TR" dirty="0"/>
          </a:p>
        </p:txBody>
      </p:sp>
      <p:sp>
        <p:nvSpPr>
          <p:cNvPr id="3" name="İçerik Yer Tutucusu 2"/>
          <p:cNvSpPr>
            <a:spLocks noGrp="1"/>
          </p:cNvSpPr>
          <p:nvPr>
            <p:ph idx="1"/>
          </p:nvPr>
        </p:nvSpPr>
        <p:spPr/>
        <p:txBody>
          <a:bodyPr>
            <a:normAutofit fontScale="92500"/>
          </a:bodyPr>
          <a:lstStyle/>
          <a:p>
            <a:pPr marL="0" indent="0" algn="just">
              <a:lnSpc>
                <a:spcPct val="100000"/>
              </a:lnSpc>
              <a:buNone/>
            </a:pPr>
            <a:r>
              <a:rPr lang="en-US" dirty="0"/>
              <a:t>Ç</a:t>
            </a:r>
            <a:r>
              <a:rPr lang="tr-TR" dirty="0" smtClean="0"/>
              <a:t>alışacağımız </a:t>
            </a:r>
            <a:r>
              <a:rPr lang="tr-TR" dirty="0"/>
              <a:t>bir çok algoritma </a:t>
            </a:r>
            <a:r>
              <a:rPr lang="tr-TR" b="1" dirty="0"/>
              <a:t>optimizasyon (en </a:t>
            </a:r>
            <a:r>
              <a:rPr lang="tr-TR" b="1" dirty="0" err="1"/>
              <a:t>iyileme</a:t>
            </a:r>
            <a:r>
              <a:rPr lang="tr-TR" b="1" dirty="0"/>
              <a:t>) problemlerini </a:t>
            </a:r>
            <a:r>
              <a:rPr lang="tr-TR" dirty="0"/>
              <a:t>çözmek için tasarlanmıştır. Bu tür problemlerin amacı, bir parametre değerini en küçük veya en büyük yapan bir çözüm bulmaktır. Bu kitabın sonlarında göz önüne alınacak olan optimizasyon problemleri, iki şehir arasında en az toplam mile sahip bir yolu bulmayı, bir mesajı en az bit kullanarak şifrelemeyi ve en az fiber kullanarak iki ağ düğümünü bağlamayı içermektedir.</a:t>
            </a:r>
          </a:p>
          <a:p>
            <a:pPr algn="just">
              <a:lnSpc>
                <a:spcPct val="100000"/>
              </a:lnSpc>
            </a:pPr>
            <a:endParaRPr lang="tr-TR" dirty="0"/>
          </a:p>
        </p:txBody>
      </p:sp>
    </p:spTree>
    <p:extLst>
      <p:ext uri="{BB962C8B-B14F-4D97-AF65-F5344CB8AC3E}">
        <p14:creationId xmlns:p14="http://schemas.microsoft.com/office/powerpoint/2010/main" val="1145766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836712"/>
            <a:ext cx="8229600" cy="5616624"/>
          </a:xfrm>
        </p:spPr>
        <p:txBody>
          <a:bodyPr>
            <a:normAutofit fontScale="92500"/>
          </a:bodyPr>
          <a:lstStyle/>
          <a:p>
            <a:pPr marL="0" indent="0" algn="just">
              <a:lnSpc>
                <a:spcPct val="110000"/>
              </a:lnSpc>
              <a:buNone/>
            </a:pPr>
            <a:r>
              <a:rPr lang="tr-TR" dirty="0"/>
              <a:t>Şaşırtıcı olarak, en kolay metotlardan biri çoğu zaman bir optimizasyon probleminin çözümünü verebilir. Bu metot, optimal çözüme yol açabilecek tüm adımları göz önüne almak yerine, her bir adımda en iyi seçimi yapar. Her bir adımda “en iyi seçim” olarak görülen seçimi yapan algoritmalara </a:t>
            </a:r>
            <a:r>
              <a:rPr lang="tr-TR" b="1" dirty="0"/>
              <a:t>açgözlü algoritmalar </a:t>
            </a:r>
            <a:r>
              <a:rPr lang="tr-TR" dirty="0"/>
              <a:t>denir. Açgözlü bir algoritmanın kabul edilebilir bir çözümü bulduğunu bildiğimizde, onun optimal çözümü bulup bulmadığını tespit etmemiz gerekmektedir. Bunu yapmak için ya çözümün optimal olduğunu ispat etmemiz ya da algoritmanın optimal olmayan çözüme yol açtığını gösteren bir örneği göstermemiz gerekmektedir. Bu kavramları daha somutlaştırabilmek için bozuk paraları kullanarak para değişimi yapan bir algoritma göz önüne alacağız.</a:t>
            </a:r>
          </a:p>
        </p:txBody>
      </p:sp>
    </p:spTree>
    <p:extLst>
      <p:ext uri="{BB962C8B-B14F-4D97-AF65-F5344CB8AC3E}">
        <p14:creationId xmlns:p14="http://schemas.microsoft.com/office/powerpoint/2010/main" val="152340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92696"/>
            <a:ext cx="8229600" cy="5433467"/>
          </a:xfrm>
        </p:spPr>
        <p:txBody>
          <a:bodyPr>
            <a:normAutofit/>
          </a:bodyPr>
          <a:lstStyle/>
          <a:p>
            <a:pPr marL="0" indent="0" algn="just">
              <a:lnSpc>
                <a:spcPct val="100000"/>
              </a:lnSpc>
              <a:buNone/>
            </a:pPr>
            <a:r>
              <a:rPr lang="tr-TR" sz="2600" i="1" dirty="0"/>
              <a:t>n</a:t>
            </a:r>
            <a:r>
              <a:rPr lang="tr-TR" sz="2600" dirty="0"/>
              <a:t> kuruşluk bir parayı en az sayıda bozuk para kullanarak 25’lik, 10’luk, 5’lik ve </a:t>
            </a:r>
            <a:r>
              <a:rPr lang="tr-TR" sz="2600" dirty="0" err="1"/>
              <a:t>l’lik</a:t>
            </a:r>
            <a:r>
              <a:rPr lang="tr-TR" sz="2600" dirty="0"/>
              <a:t> bozuk paralar ile değiştirme (bozdurma) problemini göz önüne alınız, </a:t>
            </a:r>
            <a:r>
              <a:rPr lang="tr-TR" sz="2600" i="1" dirty="0"/>
              <a:t>n</a:t>
            </a:r>
            <a:r>
              <a:rPr lang="tr-TR" sz="2600" dirty="0"/>
              <a:t> kuruşu bozdurmak için her bir adımda yerel optimal seçim yapan bir açgözlü algoritma geliştirebiliriz. Yani, her bir adımda, mümkün olan en büyük bozuk parayı toplam para miktarı </a:t>
            </a:r>
            <a:r>
              <a:rPr lang="tr-TR" sz="2600" i="1" dirty="0"/>
              <a:t>n</a:t>
            </a:r>
            <a:r>
              <a:rPr lang="tr-TR" sz="2600" dirty="0"/>
              <a:t> kuruşu geçmeyecek bir şekilde seçeriz. Örneğin, 67 kuruşu bozdurmak için ilk olarak bir 25’lik seçeriz (geriye 42 kuruş kalır). Daha sonra, ikinci 25’ligi seçeriz (geriye 17 kuruş kalır), bunu takiben bir 10’luk (geriye 7 kuruş kalır), bir 5’lik (geriye 2 kuruş kalır), bir 1 ’</a:t>
            </a:r>
            <a:r>
              <a:rPr lang="tr-TR" sz="2600" dirty="0" err="1"/>
              <a:t>lik</a:t>
            </a:r>
            <a:r>
              <a:rPr lang="tr-TR" sz="2600" dirty="0"/>
              <a:t> (geriye </a:t>
            </a:r>
            <a:r>
              <a:rPr lang="tr-TR" sz="2600" dirty="0" err="1"/>
              <a:t>l’lik</a:t>
            </a:r>
            <a:r>
              <a:rPr lang="tr-TR" sz="2600" dirty="0"/>
              <a:t> kalır), ve bir 1 ’</a:t>
            </a:r>
            <a:r>
              <a:rPr lang="tr-TR" sz="2600" dirty="0" err="1"/>
              <a:t>lik</a:t>
            </a:r>
            <a:r>
              <a:rPr lang="tr-TR" sz="2600" dirty="0"/>
              <a:t> seçeriz.</a:t>
            </a:r>
          </a:p>
        </p:txBody>
      </p:sp>
    </p:spTree>
    <p:extLst>
      <p:ext uri="{BB962C8B-B14F-4D97-AF65-F5344CB8AC3E}">
        <p14:creationId xmlns:p14="http://schemas.microsoft.com/office/powerpoint/2010/main" val="1650104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b="1" u="sng" dirty="0"/>
              <a:t>ALGORİTMA </a:t>
            </a:r>
            <a:r>
              <a:rPr lang="tr-TR" u="sng" dirty="0"/>
              <a:t>6 Açgözlü Para−Bozdurma </a:t>
            </a:r>
            <a:r>
              <a:rPr lang="tr-TR" u="sng" dirty="0" smtClean="0"/>
              <a:t>Algoritması</a:t>
            </a:r>
            <a:endParaRPr lang="tr-TR" dirty="0"/>
          </a:p>
        </p:txBody>
      </p:sp>
      <p:sp>
        <p:nvSpPr>
          <p:cNvPr id="3" name="İçerik Yer Tutucusu 2"/>
          <p:cNvSpPr>
            <a:spLocks noGrp="1"/>
          </p:cNvSpPr>
          <p:nvPr>
            <p:ph idx="1"/>
          </p:nvPr>
        </p:nvSpPr>
        <p:spPr>
          <a:xfrm>
            <a:off x="611560" y="2276872"/>
            <a:ext cx="7992888" cy="4057676"/>
          </a:xfrm>
        </p:spPr>
        <p:txBody>
          <a:bodyPr>
            <a:normAutofit fontScale="85000" lnSpcReduction="20000"/>
          </a:bodyPr>
          <a:lstStyle/>
          <a:p>
            <a:pPr marL="68580" indent="0" algn="just">
              <a:lnSpc>
                <a:spcPct val="120000"/>
              </a:lnSpc>
              <a:buNone/>
            </a:pPr>
            <a:r>
              <a:rPr lang="tr-TR" b="1" dirty="0"/>
              <a:t>prosedür </a:t>
            </a:r>
            <a:r>
              <a:rPr lang="tr-TR" i="1" dirty="0" err="1"/>
              <a:t>parabozdurma</a:t>
            </a:r>
            <a:r>
              <a:rPr lang="tr-TR" i="1" dirty="0"/>
              <a:t>(c</a:t>
            </a:r>
            <a:r>
              <a:rPr lang="tr-TR" i="1" baseline="-25000" dirty="0"/>
              <a:t>l</a:t>
            </a:r>
            <a:r>
              <a:rPr lang="tr-TR" i="1" dirty="0"/>
              <a:t>, c</a:t>
            </a:r>
            <a:r>
              <a:rPr lang="tr-TR" i="1" baseline="-25000" dirty="0"/>
              <a:t>2</a:t>
            </a:r>
            <a:r>
              <a:rPr lang="tr-TR" i="1" dirty="0"/>
              <a:t>, </a:t>
            </a:r>
            <a:r>
              <a:rPr lang="tr-TR" dirty="0"/>
              <a:t> . ., </a:t>
            </a:r>
            <a:r>
              <a:rPr lang="tr-TR" i="1" dirty="0" err="1"/>
              <a:t>c</a:t>
            </a:r>
            <a:r>
              <a:rPr lang="tr-TR" i="1" baseline="-25000" dirty="0" err="1"/>
              <a:t>r</a:t>
            </a:r>
            <a:r>
              <a:rPr lang="tr-TR" i="1" dirty="0"/>
              <a:t>:</a:t>
            </a:r>
            <a:r>
              <a:rPr lang="tr-TR" dirty="0"/>
              <a:t> bozuk para değerleri,</a:t>
            </a:r>
          </a:p>
          <a:p>
            <a:pPr marL="68580" indent="0" algn="just">
              <a:lnSpc>
                <a:spcPct val="120000"/>
              </a:lnSpc>
              <a:buNone/>
            </a:pPr>
            <a:r>
              <a:rPr lang="tr-TR" dirty="0"/>
              <a:t> 	burada c</a:t>
            </a:r>
            <a:r>
              <a:rPr lang="tr-TR" baseline="-25000" dirty="0"/>
              <a:t>1</a:t>
            </a:r>
            <a:r>
              <a:rPr lang="tr-TR" dirty="0"/>
              <a:t> &gt; c</a:t>
            </a:r>
            <a:r>
              <a:rPr lang="tr-TR" baseline="-25000" dirty="0"/>
              <a:t>2</a:t>
            </a:r>
            <a:r>
              <a:rPr lang="tr-TR" dirty="0"/>
              <a:t> &gt; . . . &gt; </a:t>
            </a:r>
            <a:r>
              <a:rPr lang="tr-TR" i="1" dirty="0" err="1"/>
              <a:t>c</a:t>
            </a:r>
            <a:r>
              <a:rPr lang="tr-TR" baseline="-25000" dirty="0" err="1"/>
              <a:t>r</a:t>
            </a:r>
            <a:r>
              <a:rPr lang="tr-TR" dirty="0"/>
              <a:t>; </a:t>
            </a:r>
            <a:r>
              <a:rPr lang="tr-TR" i="1" dirty="0"/>
              <a:t>n:</a:t>
            </a:r>
            <a:r>
              <a:rPr lang="tr-TR" dirty="0"/>
              <a:t> bir pozitif tamsayı) </a:t>
            </a:r>
          </a:p>
          <a:p>
            <a:pPr marL="68580" indent="0" algn="just">
              <a:lnSpc>
                <a:spcPct val="120000"/>
              </a:lnSpc>
              <a:buNone/>
            </a:pPr>
            <a:r>
              <a:rPr lang="tr-TR" b="1" dirty="0" err="1"/>
              <a:t>for</a:t>
            </a:r>
            <a:r>
              <a:rPr lang="tr-TR" b="1" dirty="0"/>
              <a:t> </a:t>
            </a:r>
            <a:r>
              <a:rPr lang="tr-TR" i="1" dirty="0"/>
              <a:t>i</a:t>
            </a:r>
            <a:r>
              <a:rPr lang="tr-TR" dirty="0"/>
              <a:t> := </a:t>
            </a:r>
            <a:r>
              <a:rPr lang="tr-TR" b="1" dirty="0"/>
              <a:t>1 </a:t>
            </a:r>
            <a:r>
              <a:rPr lang="tr-TR" b="1" dirty="0" err="1"/>
              <a:t>to</a:t>
            </a:r>
            <a:r>
              <a:rPr lang="tr-TR" b="1" dirty="0"/>
              <a:t> </a:t>
            </a:r>
            <a:r>
              <a:rPr lang="tr-TR" i="1" dirty="0"/>
              <a:t>r</a:t>
            </a:r>
            <a:endParaRPr lang="tr-TR" dirty="0"/>
          </a:p>
          <a:p>
            <a:pPr marL="68580" indent="0" algn="just">
              <a:lnSpc>
                <a:spcPct val="120000"/>
              </a:lnSpc>
              <a:buNone/>
            </a:pPr>
            <a:r>
              <a:rPr lang="en-US" i="1" dirty="0" smtClean="0"/>
              <a:t>	</a:t>
            </a:r>
            <a:r>
              <a:rPr lang="tr-TR" i="1" dirty="0" err="1" smtClean="0"/>
              <a:t>d</a:t>
            </a:r>
            <a:r>
              <a:rPr lang="tr-TR" i="1" baseline="-25000" dirty="0" err="1" smtClean="0"/>
              <a:t>i</a:t>
            </a:r>
            <a:r>
              <a:rPr lang="tr-TR" i="1" dirty="0" smtClean="0"/>
              <a:t> </a:t>
            </a:r>
            <a:r>
              <a:rPr lang="tr-TR" i="1" dirty="0"/>
              <a:t>:=</a:t>
            </a:r>
            <a:r>
              <a:rPr lang="tr-TR" dirty="0"/>
              <a:t> 0 </a:t>
            </a:r>
            <a:r>
              <a:rPr lang="tr-TR" i="1" dirty="0"/>
              <a:t>{ </a:t>
            </a:r>
            <a:r>
              <a:rPr lang="tr-TR" i="1" dirty="0" err="1"/>
              <a:t>d</a:t>
            </a:r>
            <a:r>
              <a:rPr lang="tr-TR" i="1" baseline="-25000" dirty="0" err="1"/>
              <a:t>i</a:t>
            </a:r>
            <a:r>
              <a:rPr lang="tr-TR" dirty="0"/>
              <a:t> kullanılan </a:t>
            </a:r>
            <a:r>
              <a:rPr lang="tr-TR" dirty="0" err="1"/>
              <a:t>c</a:t>
            </a:r>
            <a:r>
              <a:rPr lang="tr-TR" baseline="-25000" dirty="0" err="1"/>
              <a:t>i</a:t>
            </a:r>
            <a:r>
              <a:rPr lang="tr-TR" dirty="0"/>
              <a:t> büyüklüğünde bozuk </a:t>
            </a:r>
            <a:r>
              <a:rPr lang="en-US" dirty="0" smtClean="0"/>
              <a:t>			</a:t>
            </a:r>
            <a:r>
              <a:rPr lang="tr-TR" dirty="0" smtClean="0"/>
              <a:t>paralarını </a:t>
            </a:r>
            <a:r>
              <a:rPr lang="tr-TR" dirty="0"/>
              <a:t>saymaktadır} </a:t>
            </a:r>
            <a:endParaRPr lang="en-US" dirty="0" smtClean="0"/>
          </a:p>
          <a:p>
            <a:pPr marL="68580" indent="0" algn="just">
              <a:lnSpc>
                <a:spcPct val="120000"/>
              </a:lnSpc>
              <a:buNone/>
            </a:pPr>
            <a:r>
              <a:rPr lang="en-US" b="1" dirty="0" smtClean="0"/>
              <a:t>	</a:t>
            </a:r>
            <a:r>
              <a:rPr lang="tr-TR" b="1" dirty="0" err="1" smtClean="0"/>
              <a:t>while</a:t>
            </a:r>
            <a:r>
              <a:rPr lang="tr-TR" b="1" dirty="0" smtClean="0"/>
              <a:t> </a:t>
            </a:r>
            <a:r>
              <a:rPr lang="tr-TR" i="1" dirty="0"/>
              <a:t>n ≥ </a:t>
            </a:r>
            <a:r>
              <a:rPr lang="tr-TR" i="1" dirty="0" err="1"/>
              <a:t>c</a:t>
            </a:r>
            <a:r>
              <a:rPr lang="tr-TR" i="1" baseline="-25000" dirty="0" err="1"/>
              <a:t>i</a:t>
            </a:r>
            <a:endParaRPr lang="tr-TR" dirty="0"/>
          </a:p>
          <a:p>
            <a:pPr marL="68580" indent="0" algn="just">
              <a:lnSpc>
                <a:spcPct val="120000"/>
              </a:lnSpc>
              <a:buNone/>
            </a:pPr>
            <a:r>
              <a:rPr lang="en-US" i="1" dirty="0" smtClean="0"/>
              <a:t>		</a:t>
            </a:r>
            <a:r>
              <a:rPr lang="tr-TR" i="1" dirty="0" err="1" smtClean="0"/>
              <a:t>d</a:t>
            </a:r>
            <a:r>
              <a:rPr lang="tr-TR" i="1" baseline="-25000" dirty="0" err="1" smtClean="0"/>
              <a:t>i</a:t>
            </a:r>
            <a:r>
              <a:rPr lang="tr-TR" dirty="0" smtClean="0"/>
              <a:t> </a:t>
            </a:r>
            <a:r>
              <a:rPr lang="tr-TR" dirty="0"/>
              <a:t>:= </a:t>
            </a:r>
            <a:r>
              <a:rPr lang="tr-TR" i="1" dirty="0" err="1" smtClean="0"/>
              <a:t>d</a:t>
            </a:r>
            <a:r>
              <a:rPr lang="tr-TR" i="1" baseline="-25000" dirty="0" err="1" smtClean="0"/>
              <a:t>i</a:t>
            </a:r>
            <a:r>
              <a:rPr lang="tr-TR" dirty="0" smtClean="0"/>
              <a:t> + </a:t>
            </a:r>
            <a:r>
              <a:rPr lang="tr-TR" dirty="0"/>
              <a:t>1 {Bu </a:t>
            </a:r>
            <a:r>
              <a:rPr lang="tr-TR" dirty="0" err="1"/>
              <a:t>c</a:t>
            </a:r>
            <a:r>
              <a:rPr lang="tr-TR" baseline="-25000" dirty="0" err="1"/>
              <a:t>i</a:t>
            </a:r>
            <a:r>
              <a:rPr lang="tr-TR" dirty="0"/>
              <a:t> büyüklüğündeki bozuk </a:t>
            </a:r>
            <a:r>
              <a:rPr lang="en-US" dirty="0" smtClean="0"/>
              <a:t>					</a:t>
            </a:r>
            <a:r>
              <a:rPr lang="tr-TR" dirty="0" smtClean="0"/>
              <a:t>parayı </a:t>
            </a:r>
            <a:r>
              <a:rPr lang="tr-TR" dirty="0"/>
              <a:t>ekle}</a:t>
            </a:r>
          </a:p>
          <a:p>
            <a:pPr marL="68580" indent="0" algn="just">
              <a:lnSpc>
                <a:spcPct val="120000"/>
              </a:lnSpc>
              <a:buNone/>
            </a:pPr>
            <a:r>
              <a:rPr lang="en-US" i="1" dirty="0" smtClean="0"/>
              <a:t>		</a:t>
            </a:r>
            <a:r>
              <a:rPr lang="tr-TR" i="1" dirty="0" smtClean="0"/>
              <a:t>n</a:t>
            </a:r>
            <a:r>
              <a:rPr lang="tr-TR" dirty="0" smtClean="0"/>
              <a:t> </a:t>
            </a:r>
            <a:r>
              <a:rPr lang="tr-TR" dirty="0"/>
              <a:t>: = </a:t>
            </a:r>
            <a:r>
              <a:rPr lang="tr-TR" i="1" dirty="0"/>
              <a:t>n − </a:t>
            </a:r>
            <a:r>
              <a:rPr lang="tr-TR" i="1" dirty="0" err="1"/>
              <a:t>c</a:t>
            </a:r>
            <a:r>
              <a:rPr lang="tr-TR" i="1" baseline="-25000" dirty="0" err="1"/>
              <a:t>i</a:t>
            </a:r>
            <a:endParaRPr lang="tr-TR" i="1" dirty="0"/>
          </a:p>
          <a:p>
            <a:pPr marL="68580" indent="0" algn="just">
              <a:lnSpc>
                <a:spcPct val="120000"/>
              </a:lnSpc>
              <a:buNone/>
            </a:pPr>
            <a:r>
              <a:rPr lang="tr-TR" i="1" dirty="0"/>
              <a:t>{</a:t>
            </a:r>
            <a:r>
              <a:rPr lang="tr-TR" i="1" dirty="0" err="1"/>
              <a:t>d</a:t>
            </a:r>
            <a:r>
              <a:rPr lang="tr-TR" i="1" baseline="-25000" dirty="0" err="1"/>
              <a:t>i</a:t>
            </a:r>
            <a:r>
              <a:rPr lang="tr-TR" i="1" dirty="0"/>
              <a:t>, i =</a:t>
            </a:r>
            <a:r>
              <a:rPr lang="tr-TR" dirty="0"/>
              <a:t> 1,2,..., </a:t>
            </a:r>
            <a:r>
              <a:rPr lang="tr-TR" i="1" dirty="0"/>
              <a:t>r</a:t>
            </a:r>
            <a:r>
              <a:rPr lang="tr-TR" dirty="0"/>
              <a:t> çeşit </a:t>
            </a:r>
            <a:r>
              <a:rPr lang="tr-TR" dirty="0" err="1"/>
              <a:t>c</a:t>
            </a:r>
            <a:r>
              <a:rPr lang="tr-TR" baseline="-25000" dirty="0" err="1"/>
              <a:t>i</a:t>
            </a:r>
            <a:r>
              <a:rPr lang="tr-TR" dirty="0"/>
              <a:t> büyüklüğündeki bozuk paraların sayısına eşittir}</a:t>
            </a:r>
          </a:p>
        </p:txBody>
      </p:sp>
    </p:spTree>
    <p:extLst>
      <p:ext uri="{BB962C8B-B14F-4D97-AF65-F5344CB8AC3E}">
        <p14:creationId xmlns:p14="http://schemas.microsoft.com/office/powerpoint/2010/main" val="1383904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r>
              <a:rPr lang="tr-TR" b="1" dirty="0"/>
              <a:t>LEMMA 1</a:t>
            </a:r>
            <a:endParaRPr lang="tr-TR" dirty="0"/>
          </a:p>
        </p:txBody>
      </p:sp>
      <p:sp>
        <p:nvSpPr>
          <p:cNvPr id="3" name="İçerik Yer Tutucusu 2"/>
          <p:cNvSpPr>
            <a:spLocks noGrp="1"/>
          </p:cNvSpPr>
          <p:nvPr>
            <p:ph idx="1"/>
          </p:nvPr>
        </p:nvSpPr>
        <p:spPr/>
        <p:txBody>
          <a:bodyPr/>
          <a:lstStyle/>
          <a:p>
            <a:pPr algn="just">
              <a:lnSpc>
                <a:spcPct val="100000"/>
              </a:lnSpc>
            </a:pPr>
            <a:r>
              <a:rPr lang="tr-TR" dirty="0" smtClean="0"/>
              <a:t>Eğer </a:t>
            </a:r>
            <a:r>
              <a:rPr lang="tr-TR" dirty="0"/>
              <a:t>n bir pozitif tamsayı ise, </a:t>
            </a:r>
            <a:r>
              <a:rPr lang="tr-TR" i="1" dirty="0"/>
              <a:t>n</a:t>
            </a:r>
            <a:r>
              <a:rPr lang="tr-TR" dirty="0"/>
              <a:t> kuruşu 25’lik, 10’luk, 5’lik ve </a:t>
            </a:r>
            <a:r>
              <a:rPr lang="tr-TR" b="1" dirty="0"/>
              <a:t>1’</a:t>
            </a:r>
            <a:r>
              <a:rPr lang="tr-TR" dirty="0"/>
              <a:t>likler ile mümkün olan en az sayıda bozmak için en fazla iki tane 10’luk, bir tane 5’lik ve 4 tane İdik gerekmekte ve bu işlemde iki tane 10’luk ve bir tane 5’lik bir arada bulunamaz. 10’luk, 5’lik, ve 1’liklerin değeri 24 kuruşu geçemez.</a:t>
            </a:r>
          </a:p>
          <a:p>
            <a:pPr algn="just">
              <a:lnSpc>
                <a:spcPct val="100000"/>
              </a:lnSpc>
            </a:pPr>
            <a:endParaRPr lang="tr-TR" dirty="0"/>
          </a:p>
        </p:txBody>
      </p:sp>
    </p:spTree>
    <p:extLst>
      <p:ext uri="{BB962C8B-B14F-4D97-AF65-F5344CB8AC3E}">
        <p14:creationId xmlns:p14="http://schemas.microsoft.com/office/powerpoint/2010/main" val="213899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endParaRPr lang="tr-TR" dirty="0"/>
          </a:p>
        </p:txBody>
      </p:sp>
      <p:sp>
        <p:nvSpPr>
          <p:cNvPr id="3" name="İçerik Yer Tutucusu 2"/>
          <p:cNvSpPr>
            <a:spLocks noGrp="1"/>
          </p:cNvSpPr>
          <p:nvPr>
            <p:ph idx="1"/>
          </p:nvPr>
        </p:nvSpPr>
        <p:spPr/>
        <p:txBody>
          <a:bodyPr>
            <a:normAutofit fontScale="92500" lnSpcReduction="20000"/>
          </a:bodyPr>
          <a:lstStyle/>
          <a:p>
            <a:pPr algn="just">
              <a:lnSpc>
                <a:spcPct val="110000"/>
              </a:lnSpc>
            </a:pPr>
            <a:r>
              <a:rPr lang="tr-TR" dirty="0"/>
              <a:t>Uygun bir matematiksel modeli seçmek çözümün sadece bir kısmıdır. Çözümü tamamlamak için modeli kullanarak problemi çözen bir metoda ihtiyaç vardır. İdeal olarak, gerekli olan, istenilen cevaba ulaşan adımları takip eden bir yordamdır (prosedür). Bu tür adımlar serisine </a:t>
            </a:r>
            <a:r>
              <a:rPr lang="tr-TR" b="1" dirty="0"/>
              <a:t>algoritma </a:t>
            </a:r>
            <a:r>
              <a:rPr lang="tr-TR" dirty="0"/>
              <a:t>denilmektedir.</a:t>
            </a:r>
          </a:p>
          <a:p>
            <a:pPr algn="just">
              <a:lnSpc>
                <a:spcPct val="110000"/>
              </a:lnSpc>
            </a:pPr>
            <a:r>
              <a:rPr lang="en-US" b="1" dirty="0" smtClean="0"/>
              <a:t>TANIM: </a:t>
            </a:r>
            <a:r>
              <a:rPr lang="tr-TR" i="1" dirty="0"/>
              <a:t>Algoritma,</a:t>
            </a:r>
            <a:r>
              <a:rPr lang="tr-TR" dirty="0"/>
              <a:t> bir hesaplama yapmak için veya bir problemi çözmek için gereken sonlu ve kesin emirler kümesidir.</a:t>
            </a:r>
          </a:p>
        </p:txBody>
      </p:sp>
    </p:spTree>
    <p:extLst>
      <p:ext uri="{BB962C8B-B14F-4D97-AF65-F5344CB8AC3E}">
        <p14:creationId xmlns:p14="http://schemas.microsoft.com/office/powerpoint/2010/main" val="2851762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980728"/>
            <a:ext cx="6777317" cy="4851901"/>
          </a:xfrm>
        </p:spPr>
        <p:txBody>
          <a:bodyPr>
            <a:normAutofit fontScale="85000" lnSpcReduction="10000"/>
          </a:bodyPr>
          <a:lstStyle/>
          <a:p>
            <a:pPr algn="just">
              <a:lnSpc>
                <a:spcPct val="120000"/>
              </a:lnSpc>
            </a:pPr>
            <a:r>
              <a:rPr lang="tr-TR" b="1" i="1" dirty="0"/>
              <a:t>İspat:</a:t>
            </a:r>
            <a:r>
              <a:rPr lang="tr-TR" b="1" dirty="0"/>
              <a:t> </a:t>
            </a:r>
            <a:r>
              <a:rPr lang="tr-TR" dirty="0"/>
              <a:t>İspatı çelişki ile yapalım. Her bir para türünün belirtilen sayıdan fazlası elimizde varsa, aynı değere sahip daha az sayıda bozuk para ile değiştirebileceğimizi göstereceğiz. Elimizde üç tane onluk varsa onu bir çeyreklik ve beşlik ile, elimizde iki tane beşlik varsa onu bir tane onluk ile, elimizde beş tane birlik varsa onu bir tane beşlik ile ve elimizde iki tane onluk ile bir tane beşlik varsa onu bir tane çeyreklik ile değiştirebiliriz. Elimizde en fazla iki tane onluk, bir tane beşlik, dört tane bir kuruş olacağından ancak iki tane onluk ve bir tane beşlik olamayacağından onluk, beşlik ve birlikler ile en fazla 24 kuruşumuz olacaktır. (</a:t>
            </a:r>
            <a:r>
              <a:rPr lang="tr-TR" i="1" dirty="0"/>
              <a:t>n</a:t>
            </a:r>
            <a:r>
              <a:rPr lang="tr-TR" dirty="0"/>
              <a:t> kuruşu en az sayıda bozukluk ile bozdurmak için.)</a:t>
            </a:r>
          </a:p>
        </p:txBody>
      </p:sp>
    </p:spTree>
    <p:extLst>
      <p:ext uri="{BB962C8B-B14F-4D97-AF65-F5344CB8AC3E}">
        <p14:creationId xmlns:p14="http://schemas.microsoft.com/office/powerpoint/2010/main" val="2712349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dirty="0"/>
              <a:t>TEOREM 1</a:t>
            </a:r>
            <a:r>
              <a:rPr lang="tr-TR" b="1" dirty="0"/>
              <a:t/>
            </a:r>
            <a:br>
              <a:rPr lang="tr-TR" b="1" dirty="0"/>
            </a:br>
            <a:endParaRPr lang="tr-TR" dirty="0"/>
          </a:p>
        </p:txBody>
      </p:sp>
      <p:sp>
        <p:nvSpPr>
          <p:cNvPr id="3" name="İçerik Yer Tutucusu 2"/>
          <p:cNvSpPr>
            <a:spLocks noGrp="1"/>
          </p:cNvSpPr>
          <p:nvPr>
            <p:ph idx="1"/>
          </p:nvPr>
        </p:nvSpPr>
        <p:spPr/>
        <p:txBody>
          <a:bodyPr/>
          <a:lstStyle/>
          <a:p>
            <a:pPr algn="just">
              <a:lnSpc>
                <a:spcPct val="100000"/>
              </a:lnSpc>
            </a:pPr>
            <a:r>
              <a:rPr lang="tr-TR" dirty="0" smtClean="0"/>
              <a:t>Aç </a:t>
            </a:r>
            <a:r>
              <a:rPr lang="tr-TR" dirty="0"/>
              <a:t>gözlü algoritma (Algoritma 6) mümkün olan en az sayıda bozuk para bu işlemi yapar</a:t>
            </a:r>
          </a:p>
        </p:txBody>
      </p:sp>
    </p:spTree>
    <p:extLst>
      <p:ext uri="{BB962C8B-B14F-4D97-AF65-F5344CB8AC3E}">
        <p14:creationId xmlns:p14="http://schemas.microsoft.com/office/powerpoint/2010/main" val="2119375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11560" y="764704"/>
            <a:ext cx="7920880" cy="5544616"/>
          </a:xfrm>
        </p:spPr>
        <p:txBody>
          <a:bodyPr>
            <a:noAutofit/>
          </a:bodyPr>
          <a:lstStyle/>
          <a:p>
            <a:pPr algn="just">
              <a:lnSpc>
                <a:spcPct val="100000"/>
              </a:lnSpc>
            </a:pPr>
            <a:r>
              <a:rPr lang="tr-TR" sz="1600" i="1" dirty="0"/>
              <a:t>İspat:</a:t>
            </a:r>
            <a:r>
              <a:rPr lang="tr-TR" sz="1600" dirty="0"/>
              <a:t> Çelişki ile ispat (olmayana ergi) yöntemini uygulayacağız. Elimizde </a:t>
            </a:r>
            <a:r>
              <a:rPr lang="tr-TR" sz="1600" i="1" dirty="0"/>
              <a:t>n</a:t>
            </a:r>
            <a:r>
              <a:rPr lang="tr-TR" sz="1600" dirty="0"/>
              <a:t> pozitif sayısının olduğunu kabul ediniz, öyle ki çeyreklik, onluk, beşlik ve bir kuruşlukları en az sayıda kullanan aç gözlü algoritmanın bulduğu bozuk para sayısından daha az bozuk para bulan bir yol olduğunu kabul ediniz. </a:t>
            </a:r>
            <a:r>
              <a:rPr lang="tr-TR" sz="1600" i="1" dirty="0"/>
              <a:t>q' n</a:t>
            </a:r>
            <a:r>
              <a:rPr lang="tr-TR" sz="1600" dirty="0"/>
              <a:t> kuruşu bozdurmak için kullanılan optimal çeyreklik sayısı </a:t>
            </a:r>
            <a:r>
              <a:rPr lang="tr-TR" sz="1600" i="1" dirty="0" err="1"/>
              <a:t>q’</a:t>
            </a:r>
            <a:r>
              <a:rPr lang="tr-TR" sz="1600" dirty="0" err="1"/>
              <a:t>ya</a:t>
            </a:r>
            <a:r>
              <a:rPr lang="tr-TR" sz="1600" dirty="0"/>
              <a:t>, aç gözlü algoritmanın kullandığı çeyreklik sayısına, eşit olmalıdır. Bunu göstermek için aç gözlü algoritmanın mümkün olan en fazla sayıda çeyreklik kullandığını göz önüne alın, yani, </a:t>
            </a:r>
            <a:r>
              <a:rPr lang="tr-TR" sz="1600" i="1" dirty="0"/>
              <a:t>q’</a:t>
            </a:r>
            <a:r>
              <a:rPr lang="tr-TR" sz="1600" dirty="0"/>
              <a:t> ≤ </a:t>
            </a:r>
            <a:r>
              <a:rPr lang="tr-TR" sz="1600" i="1" dirty="0"/>
              <a:t>q. </a:t>
            </a:r>
            <a:r>
              <a:rPr lang="tr-TR" sz="1600" dirty="0"/>
              <a:t>Fakat, </a:t>
            </a:r>
            <a:r>
              <a:rPr lang="tr-TR" sz="1600" i="1" dirty="0"/>
              <a:t>q,</a:t>
            </a:r>
            <a:r>
              <a:rPr lang="tr-TR" sz="1600" dirty="0"/>
              <a:t> aynı zamanda </a:t>
            </a:r>
            <a:r>
              <a:rPr lang="tr-TR" sz="1600" i="1" dirty="0" err="1"/>
              <a:t>q</a:t>
            </a:r>
            <a:r>
              <a:rPr lang="tr-TR" sz="1600" dirty="0" err="1"/>
              <a:t>’dan</a:t>
            </a:r>
            <a:r>
              <a:rPr lang="tr-TR" sz="1600" dirty="0"/>
              <a:t> az olamaz. Eğer olursa, onluk, beşlik, ve kuruşlar ile 25 kuruşu elde etmek mümkün olurdu ki bu Lemma 1 ’e göre imkansızdır.</a:t>
            </a:r>
          </a:p>
          <a:p>
            <a:pPr algn="just">
              <a:lnSpc>
                <a:spcPct val="100000"/>
              </a:lnSpc>
            </a:pPr>
            <a:r>
              <a:rPr lang="tr-TR" sz="1600" dirty="0"/>
              <a:t>Her iki durumdaki çeyreklik sayısı eşit olmak zorunda olduğu için onluk, beşlik ve bir kuruşların değerleri de birbirlerine eşit olmak zorundadır, ve bunların değeri en fazla 24 kuruştur. Aynı sayıda onluk olmak zorundadır, çünkü aç gözlü algoritma mümkün olan en fazla sayıda onluk kullanmaktadır ve Lemma </a:t>
            </a:r>
            <a:r>
              <a:rPr lang="tr-TR" sz="1600" dirty="0" err="1"/>
              <a:t>l’e</a:t>
            </a:r>
            <a:r>
              <a:rPr lang="tr-TR" sz="1600" dirty="0"/>
              <a:t> göre para bozdurma en az sayıda bozukluk ile yapıldığında en fazla 1 tane beşlik ve en fazla 4 tane bir kuruşluk kullanılır. Dolayısı ile en çok onluk optimal yöntemde da para bozdurma için de kullanılmaktadır. Benzer olarak, her iki yöntemde aynı sayıda beşlik ve son olarak aynı sayıda birlik vardır.	◄</a:t>
            </a:r>
          </a:p>
          <a:p>
            <a:pPr algn="just">
              <a:lnSpc>
                <a:spcPct val="100000"/>
              </a:lnSpc>
            </a:pPr>
            <a:r>
              <a:rPr lang="tr-TR" sz="1600" dirty="0"/>
              <a:t>Belirlenen bir kritere göre, aç gözlü algoritma her adımda en iyi seçimi yapmaktadır. Bir sonraki örnek muhtemel birçok kriterden hangisinin seçileceğinin zor olduğunu göstermektedir.</a:t>
            </a:r>
          </a:p>
        </p:txBody>
      </p:sp>
    </p:spTree>
    <p:extLst>
      <p:ext uri="{BB962C8B-B14F-4D97-AF65-F5344CB8AC3E}">
        <p14:creationId xmlns:p14="http://schemas.microsoft.com/office/powerpoint/2010/main" val="2665148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u="sng" dirty="0"/>
              <a:t>Durma (Sonlanma, duraksama−</a:t>
            </a:r>
            <a:r>
              <a:rPr lang="tr-TR" u="sng" dirty="0" err="1"/>
              <a:t>halting</a:t>
            </a:r>
            <a:r>
              <a:rPr lang="tr-TR" u="sng" dirty="0"/>
              <a:t>) </a:t>
            </a:r>
            <a:r>
              <a:rPr lang="tr-TR" u="sng" dirty="0" smtClean="0"/>
              <a:t>Problemi</a:t>
            </a:r>
            <a:endParaRPr lang="tr-TR" dirty="0"/>
          </a:p>
        </p:txBody>
      </p:sp>
      <p:sp>
        <p:nvSpPr>
          <p:cNvPr id="3" name="İçerik Yer Tutucusu 2"/>
          <p:cNvSpPr>
            <a:spLocks noGrp="1"/>
          </p:cNvSpPr>
          <p:nvPr>
            <p:ph idx="1"/>
          </p:nvPr>
        </p:nvSpPr>
        <p:spPr/>
        <p:txBody>
          <a:bodyPr>
            <a:normAutofit fontScale="70000" lnSpcReduction="20000"/>
          </a:bodyPr>
          <a:lstStyle/>
          <a:p>
            <a:pPr algn="just">
              <a:lnSpc>
                <a:spcPct val="120000"/>
              </a:lnSpc>
            </a:pPr>
            <a:r>
              <a:rPr lang="tr-TR" dirty="0" smtClean="0"/>
              <a:t>Şimdi, bilgisayar bilimlerindeki en ünlü teoremlerden birinden bahsedeceğiz. Hiçbir prosedür ile çözülemeyen bir problemi göstereceğiz. Üzerinde bahsedeceğimiz problem, </a:t>
            </a:r>
            <a:r>
              <a:rPr lang="tr-TR" b="1" dirty="0" smtClean="0"/>
              <a:t>durma (sonlanma) problemidir. </a:t>
            </a:r>
            <a:r>
              <a:rPr lang="tr-TR" dirty="0" smtClean="0"/>
              <a:t>Bir bilgisayar programım ve bu programın girdisini girdi olarak alan ve programın belli bir zaman sonunda sonlanıp sonlanmayacağını tespit eden bir prosedür olup olmadığını inceleyelim. Eğer olsaydı, bu şekilde çalışan bir prosedürün olması kolaylık olurdu. Elbette, program yazarken ve hata kontrolü yaparken, bir programın sonsuz bir döngüye girip girmediği­ni test eden bir programın bulunması yardımcı olurdu. Fakat, 1936’da Alan Turing bu şekilde bir prosedürün olamayacağını göstermiştir.</a:t>
            </a:r>
            <a:endParaRPr lang="tr-TR" dirty="0"/>
          </a:p>
        </p:txBody>
      </p:sp>
    </p:spTree>
    <p:extLst>
      <p:ext uri="{BB962C8B-B14F-4D97-AF65-F5344CB8AC3E}">
        <p14:creationId xmlns:p14="http://schemas.microsoft.com/office/powerpoint/2010/main" val="605902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836712"/>
            <a:ext cx="6777317" cy="4995917"/>
          </a:xfrm>
        </p:spPr>
        <p:txBody>
          <a:bodyPr>
            <a:normAutofit fontScale="92500"/>
          </a:bodyPr>
          <a:lstStyle/>
          <a:p>
            <a:pPr algn="just">
              <a:lnSpc>
                <a:spcPct val="100000"/>
              </a:lnSpc>
            </a:pPr>
            <a:r>
              <a:rPr lang="tr-TR" dirty="0"/>
              <a:t>Sonlanma probleminin çözümsüz </a:t>
            </a:r>
            <a:r>
              <a:rPr lang="tr-TR" dirty="0" smtClean="0"/>
              <a:t>olduğu</a:t>
            </a:r>
            <a:r>
              <a:rPr lang="en-US" dirty="0" smtClean="0"/>
              <a:t>nu</a:t>
            </a:r>
            <a:r>
              <a:rPr lang="tr-TR" dirty="0" smtClean="0"/>
              <a:t> </a:t>
            </a:r>
            <a:r>
              <a:rPr lang="tr-TR" dirty="0"/>
              <a:t>gösteren ispatı sunmadan önce, verilen bir prog­rama istenen girdiyi verdikten sonra yaptığı işi gözlemleyip sonlanıp sonlanmayacağını tespit edemeyeceğimizi anlamamız gerekmektedir. Program eğer sonlanırsa aradığımız cevap var­dır, fakat eğer verilen bir zaman sonrasında hala çalışmaya devam ediyor ise o programın hiç sonlanmayacağını veya sonlanması için gerekli zamanı verip vermediğimizi bilemeyeceğiz. Sonuçta, bir milyar yıldan fazla bir zaman çalışıp daha sonra sonlanan bir program yazmak hiç de zor değildir</a:t>
            </a:r>
            <a:r>
              <a:rPr lang="tr-TR" dirty="0" smtClean="0"/>
              <a:t>.</a:t>
            </a:r>
            <a:endParaRPr lang="tr-TR" dirty="0"/>
          </a:p>
          <a:p>
            <a:pPr algn="just">
              <a:lnSpc>
                <a:spcPct val="100000"/>
              </a:lnSpc>
            </a:pPr>
            <a:endParaRPr lang="tr-TR" dirty="0"/>
          </a:p>
        </p:txBody>
      </p:sp>
    </p:spTree>
    <p:extLst>
      <p:ext uri="{BB962C8B-B14F-4D97-AF65-F5344CB8AC3E}">
        <p14:creationId xmlns:p14="http://schemas.microsoft.com/office/powerpoint/2010/main" val="1392540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908720"/>
            <a:ext cx="6777317" cy="4923909"/>
          </a:xfrm>
        </p:spPr>
        <p:txBody>
          <a:bodyPr>
            <a:normAutofit fontScale="92500"/>
          </a:bodyPr>
          <a:lstStyle/>
          <a:p>
            <a:pPr algn="just">
              <a:lnSpc>
                <a:spcPct val="100000"/>
              </a:lnSpc>
            </a:pPr>
            <a:r>
              <a:rPr lang="tr-TR" dirty="0"/>
              <a:t>Bu aşamada Turing’in ispatını açıklayacağız, bu ispat çelişki ile ispat yöntemini kullanmak­tadır. (Henüz prosedürü tanımlamadığımız için okuyucu ispatımızın henüz tamamlanmamış olduğunu görebilir. Bunun için Turing makinesinin tanımı </a:t>
            </a:r>
            <a:r>
              <a:rPr lang="tr-TR" dirty="0" smtClean="0"/>
              <a:t>gereklidir</a:t>
            </a:r>
            <a:r>
              <a:rPr lang="en-US" dirty="0" smtClean="0"/>
              <a:t>.)</a:t>
            </a:r>
          </a:p>
          <a:p>
            <a:pPr algn="just">
              <a:lnSpc>
                <a:spcPct val="100000"/>
              </a:lnSpc>
            </a:pPr>
            <a:r>
              <a:rPr lang="tr-TR" b="1" i="1" dirty="0"/>
              <a:t>İspat: </a:t>
            </a:r>
            <a:r>
              <a:rPr lang="tr-TR" i="1" dirty="0"/>
              <a:t>H</a:t>
            </a:r>
            <a:r>
              <a:rPr lang="tr-TR" dirty="0"/>
              <a:t> (</a:t>
            </a:r>
            <a:r>
              <a:rPr lang="tr-TR" i="1" dirty="0"/>
              <a:t>P</a:t>
            </a:r>
            <a:r>
              <a:rPr lang="tr-TR" dirty="0"/>
              <a:t>, </a:t>
            </a:r>
            <a:r>
              <a:rPr lang="tr-TR" i="1" dirty="0"/>
              <a:t>I</a:t>
            </a:r>
            <a:r>
              <a:rPr lang="tr-TR" dirty="0"/>
              <a:t>) adındaki prosedürün sonlanma probleminin çözümü olduğunu varsayınız. </a:t>
            </a:r>
            <a:r>
              <a:rPr lang="tr-TR" i="1" dirty="0"/>
              <a:t>H(P,</a:t>
            </a:r>
            <a:r>
              <a:rPr lang="tr-TR" dirty="0"/>
              <a:t> </a:t>
            </a:r>
            <a:r>
              <a:rPr lang="tr-TR" i="1" dirty="0"/>
              <a:t>I</a:t>
            </a:r>
            <a:r>
              <a:rPr lang="tr-TR" dirty="0"/>
              <a:t>) prosedürü iki tane girdi alır, </a:t>
            </a:r>
            <a:r>
              <a:rPr lang="tr-TR" i="1" dirty="0"/>
              <a:t>P</a:t>
            </a:r>
            <a:r>
              <a:rPr lang="tr-TR" dirty="0"/>
              <a:t> programı ve bu </a:t>
            </a:r>
            <a:r>
              <a:rPr lang="tr-TR" i="1" dirty="0"/>
              <a:t>P</a:t>
            </a:r>
            <a:r>
              <a:rPr lang="tr-TR" dirty="0"/>
              <a:t> programının girdisi </a:t>
            </a:r>
            <a:r>
              <a:rPr lang="tr-TR" i="1" dirty="0"/>
              <a:t>I.</a:t>
            </a:r>
            <a:r>
              <a:rPr lang="tr-TR" dirty="0"/>
              <a:t> Eğer </a:t>
            </a:r>
            <a:r>
              <a:rPr lang="tr-TR" i="1" dirty="0"/>
              <a:t>H,</a:t>
            </a:r>
            <a:r>
              <a:rPr lang="tr-TR" dirty="0"/>
              <a:t> </a:t>
            </a:r>
            <a:r>
              <a:rPr lang="tr-TR" i="1" dirty="0"/>
              <a:t>P</a:t>
            </a:r>
            <a:r>
              <a:rPr lang="tr-TR" dirty="0"/>
              <a:t>’nin </a:t>
            </a:r>
            <a:r>
              <a:rPr lang="tr-TR" i="1" dirty="0"/>
              <a:t>I</a:t>
            </a:r>
            <a:r>
              <a:rPr lang="tr-TR" dirty="0"/>
              <a:t> girdisi ile sonlanacağım tespit ederse </a:t>
            </a:r>
            <a:r>
              <a:rPr lang="tr-TR" i="1" dirty="0"/>
              <a:t>H (P, I</a:t>
            </a:r>
            <a:r>
              <a:rPr lang="tr-TR" dirty="0"/>
              <a:t>) çıktı olarak ‘son’ dizgisini üretir. Diğer durumda </a:t>
            </a:r>
            <a:r>
              <a:rPr lang="tr-TR" i="1" dirty="0"/>
              <a:t>H(P, I)</a:t>
            </a:r>
            <a:r>
              <a:rPr lang="tr-TR" dirty="0"/>
              <a:t> çıktı olarak ’sonsuza kadar döner’ dizgisini üretir. Şimdi çelişkiyi bulacağız.</a:t>
            </a:r>
          </a:p>
          <a:p>
            <a:pPr algn="just">
              <a:lnSpc>
                <a:spcPct val="100000"/>
              </a:lnSpc>
            </a:pPr>
            <a:endParaRPr lang="tr-TR" dirty="0"/>
          </a:p>
        </p:txBody>
      </p:sp>
    </p:spTree>
    <p:extLst>
      <p:ext uri="{BB962C8B-B14F-4D97-AF65-F5344CB8AC3E}">
        <p14:creationId xmlns:p14="http://schemas.microsoft.com/office/powerpoint/2010/main" val="1303707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3568" y="908720"/>
            <a:ext cx="7704856" cy="5184576"/>
          </a:xfrm>
        </p:spPr>
        <p:txBody>
          <a:bodyPr>
            <a:normAutofit fontScale="85000" lnSpcReduction="20000"/>
          </a:bodyPr>
          <a:lstStyle/>
          <a:p>
            <a:pPr algn="just">
              <a:lnSpc>
                <a:spcPct val="110000"/>
              </a:lnSpc>
            </a:pPr>
            <a:r>
              <a:rPr lang="tr-TR" dirty="0"/>
              <a:t>Prosedür kodlanırken, karakter dizgisi olarak ifade edilir; bu dizgi bit sırası olarak yorum­lanabilir. Bunun anlamı programın kendisinin veri olarak kullanılabilmesidir. Bu nedenle, bir program başka bir programın girdisi olarak düşünülebilir, hatta kendisine bile. Böylece, </a:t>
            </a:r>
            <a:r>
              <a:rPr lang="tr-TR" i="1" dirty="0"/>
              <a:t>H</a:t>
            </a:r>
            <a:r>
              <a:rPr lang="tr-TR" dirty="0"/>
              <a:t> her iki girdisi olarak </a:t>
            </a:r>
            <a:r>
              <a:rPr lang="tr-TR" i="1" dirty="0"/>
              <a:t>P</a:t>
            </a:r>
            <a:r>
              <a:rPr lang="tr-TR" dirty="0"/>
              <a:t>’yi alabilir. </a:t>
            </a:r>
            <a:r>
              <a:rPr lang="tr-TR" i="1" dirty="0"/>
              <a:t>H, P</a:t>
            </a:r>
            <a:r>
              <a:rPr lang="tr-TR" dirty="0"/>
              <a:t>’ye eğer kendisi girdi olarak verildiğinde sonlanacağım tes­pit edebilmelidir.</a:t>
            </a:r>
          </a:p>
          <a:p>
            <a:pPr algn="just">
              <a:lnSpc>
                <a:spcPct val="110000"/>
              </a:lnSpc>
            </a:pPr>
            <a:r>
              <a:rPr lang="tr-TR" dirty="0"/>
              <a:t>Sonlanma problemini çözen bir </a:t>
            </a:r>
            <a:r>
              <a:rPr lang="tr-TR" i="1" dirty="0"/>
              <a:t>H</a:t>
            </a:r>
            <a:r>
              <a:rPr lang="tr-TR" dirty="0"/>
              <a:t> prosedürü olmayacağım göstermek için </a:t>
            </a:r>
            <a:r>
              <a:rPr lang="tr-TR" i="1" dirty="0"/>
              <a:t>K</a:t>
            </a:r>
            <a:r>
              <a:rPr lang="tr-TR" dirty="0"/>
              <a:t>(</a:t>
            </a:r>
            <a:r>
              <a:rPr lang="tr-TR" i="1" dirty="0"/>
              <a:t>P</a:t>
            </a:r>
            <a:r>
              <a:rPr lang="tr-TR" dirty="0"/>
              <a:t>) adında basit bir prosedür inşa edebiliriz. Bu prosedür </a:t>
            </a:r>
            <a:r>
              <a:rPr lang="tr-TR" i="1" dirty="0"/>
              <a:t>H(P, P)</a:t>
            </a:r>
            <a:r>
              <a:rPr lang="tr-TR" dirty="0"/>
              <a:t> çıktısını kullanarak şu şekilde çalışır: Eğer </a:t>
            </a:r>
            <a:r>
              <a:rPr lang="tr-TR" i="1" dirty="0"/>
              <a:t>H(P,P)</a:t>
            </a:r>
            <a:r>
              <a:rPr lang="tr-TR" dirty="0"/>
              <a:t>’</a:t>
            </a:r>
            <a:r>
              <a:rPr lang="tr-TR" dirty="0" err="1"/>
              <a:t>nin</a:t>
            </a:r>
            <a:r>
              <a:rPr lang="tr-TR" dirty="0"/>
              <a:t> çıktısı ’sonsuza kadar dön’ ise bunun manası </a:t>
            </a:r>
            <a:r>
              <a:rPr lang="tr-TR" i="1" dirty="0"/>
              <a:t>P</a:t>
            </a:r>
            <a:r>
              <a:rPr lang="tr-TR" dirty="0"/>
              <a:t> kendi kopyası girdi olarak verildi­ğinde sonsuza kadar döner, bu durumda </a:t>
            </a:r>
            <a:r>
              <a:rPr lang="tr-TR" i="1" dirty="0"/>
              <a:t>K(P)</a:t>
            </a:r>
            <a:r>
              <a:rPr lang="tr-TR" dirty="0"/>
              <a:t> sonlanır. Eğer Eğer </a:t>
            </a:r>
            <a:r>
              <a:rPr lang="tr-TR" i="1" dirty="0"/>
              <a:t>H(P,</a:t>
            </a:r>
            <a:r>
              <a:rPr lang="tr-TR" dirty="0"/>
              <a:t> </a:t>
            </a:r>
            <a:r>
              <a:rPr lang="tr-TR" i="1" dirty="0"/>
              <a:t>P</a:t>
            </a:r>
            <a:r>
              <a:rPr lang="tr-TR" dirty="0"/>
              <a:t>)’</a:t>
            </a:r>
            <a:r>
              <a:rPr lang="tr-TR" dirty="0" err="1"/>
              <a:t>nin</a:t>
            </a:r>
            <a:r>
              <a:rPr lang="tr-TR" dirty="0"/>
              <a:t> çıktısı ‘son’ ise bunun manası </a:t>
            </a:r>
            <a:r>
              <a:rPr lang="tr-TR" i="1" dirty="0"/>
              <a:t>P</a:t>
            </a:r>
            <a:r>
              <a:rPr lang="tr-TR" dirty="0"/>
              <a:t> kendi kopyası girdi olarak verildiğinde sonlanır, bu durumda </a:t>
            </a:r>
            <a:r>
              <a:rPr lang="tr-TR" i="1" dirty="0"/>
              <a:t>K(P)</a:t>
            </a:r>
            <a:r>
              <a:rPr lang="tr-TR" dirty="0"/>
              <a:t> sonsuza kadar döner. Yani, </a:t>
            </a:r>
            <a:r>
              <a:rPr lang="tr-TR" i="1" dirty="0"/>
              <a:t>K(P) H(P,</a:t>
            </a:r>
            <a:r>
              <a:rPr lang="tr-TR" dirty="0"/>
              <a:t> </a:t>
            </a:r>
            <a:r>
              <a:rPr lang="tr-TR" i="1" dirty="0"/>
              <a:t>P</a:t>
            </a:r>
            <a:r>
              <a:rPr lang="tr-TR" dirty="0"/>
              <a:t>)’</a:t>
            </a:r>
            <a:r>
              <a:rPr lang="tr-TR" dirty="0" err="1"/>
              <a:t>nin</a:t>
            </a:r>
            <a:r>
              <a:rPr lang="tr-TR" dirty="0"/>
              <a:t> çıktısının tam tersini yapmaktadır. (Şekil 2’ye bakın).</a:t>
            </a:r>
          </a:p>
        </p:txBody>
      </p:sp>
    </p:spTree>
    <p:extLst>
      <p:ext uri="{BB962C8B-B14F-4D97-AF65-F5344CB8AC3E}">
        <p14:creationId xmlns:p14="http://schemas.microsoft.com/office/powerpoint/2010/main" val="206478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just">
              <a:lnSpc>
                <a:spcPct val="100000"/>
              </a:lnSpc>
            </a:pPr>
            <a:r>
              <a:rPr lang="en-US" sz="3200" dirty="0"/>
              <a:t>Ş</a:t>
            </a:r>
            <a:r>
              <a:rPr lang="tr-TR" sz="3200" dirty="0" smtClean="0"/>
              <a:t>EKİL </a:t>
            </a:r>
            <a:r>
              <a:rPr lang="tr-TR" sz="3200" b="1" dirty="0"/>
              <a:t>2 </a:t>
            </a:r>
            <a:r>
              <a:rPr lang="tr-TR" sz="3200" dirty="0"/>
              <a:t>Sonlanma Probleminin Çözümsüz Olduğunun Gösterimi</a:t>
            </a:r>
            <a:r>
              <a:rPr lang="tr-TR" sz="3200" dirty="0" smtClean="0"/>
              <a:t>.</a:t>
            </a:r>
            <a:endParaRPr lang="tr-TR" sz="3200" dirty="0"/>
          </a:p>
        </p:txBody>
      </p:sp>
      <p:pic>
        <p:nvPicPr>
          <p:cNvPr id="5" name="İçerik Yer Tutucusu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59632" y="2996952"/>
            <a:ext cx="6777037" cy="1609389"/>
          </a:xfrm>
          <a:prstGeom prst="rect">
            <a:avLst/>
          </a:prstGeom>
        </p:spPr>
      </p:pic>
    </p:spTree>
    <p:extLst>
      <p:ext uri="{BB962C8B-B14F-4D97-AF65-F5344CB8AC3E}">
        <p14:creationId xmlns:p14="http://schemas.microsoft.com/office/powerpoint/2010/main" val="1174784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908720"/>
            <a:ext cx="7416824" cy="5328592"/>
          </a:xfrm>
        </p:spPr>
        <p:txBody>
          <a:bodyPr>
            <a:normAutofit/>
          </a:bodyPr>
          <a:lstStyle/>
          <a:p>
            <a:pPr algn="just">
              <a:lnSpc>
                <a:spcPct val="100000"/>
              </a:lnSpc>
            </a:pPr>
            <a:r>
              <a:rPr lang="tr-TR" dirty="0"/>
              <a:t>Şimdi </a:t>
            </a:r>
            <a:r>
              <a:rPr lang="tr-TR" i="1" dirty="0"/>
              <a:t>K’</a:t>
            </a:r>
            <a:r>
              <a:rPr lang="tr-TR" dirty="0"/>
              <a:t> ya girdi olarak </a:t>
            </a:r>
            <a:r>
              <a:rPr lang="tr-TR" i="1" dirty="0" err="1"/>
              <a:t>K’</a:t>
            </a:r>
            <a:r>
              <a:rPr lang="tr-TR" dirty="0" err="1"/>
              <a:t>nın</a:t>
            </a:r>
            <a:r>
              <a:rPr lang="tr-TR" dirty="0"/>
              <a:t> verildiğini kabul ediniz. Eğer </a:t>
            </a:r>
            <a:r>
              <a:rPr lang="tr-TR" i="1" dirty="0"/>
              <a:t>H(K, K)</a:t>
            </a:r>
            <a:r>
              <a:rPr lang="tr-TR" dirty="0"/>
              <a:t>’</a:t>
            </a:r>
            <a:r>
              <a:rPr lang="tr-TR" dirty="0" err="1"/>
              <a:t>nın</a:t>
            </a:r>
            <a:r>
              <a:rPr lang="tr-TR" dirty="0"/>
              <a:t> çıktısı ’sonsuza kadar ‘ dön ise </a:t>
            </a:r>
            <a:r>
              <a:rPr lang="tr-TR" i="1" dirty="0" err="1"/>
              <a:t>K</a:t>
            </a:r>
            <a:r>
              <a:rPr lang="tr-TR" dirty="0" err="1"/>
              <a:t>’nın</a:t>
            </a:r>
            <a:r>
              <a:rPr lang="tr-TR" dirty="0"/>
              <a:t> tanımına göre </a:t>
            </a:r>
            <a:r>
              <a:rPr lang="tr-TR" i="1" dirty="0"/>
              <a:t>K</a:t>
            </a:r>
            <a:r>
              <a:rPr lang="tr-TR" dirty="0"/>
              <a:t>(</a:t>
            </a:r>
            <a:r>
              <a:rPr lang="tr-TR" i="1" dirty="0"/>
              <a:t>K</a:t>
            </a:r>
            <a:r>
              <a:rPr lang="tr-TR" dirty="0"/>
              <a:t>) sonlanır. Diğer şekilde, eğer </a:t>
            </a:r>
            <a:r>
              <a:rPr lang="tr-TR" i="1" dirty="0"/>
              <a:t>H(K,</a:t>
            </a:r>
            <a:r>
              <a:rPr lang="tr-TR" dirty="0"/>
              <a:t> </a:t>
            </a:r>
            <a:r>
              <a:rPr lang="tr-TR" i="1" dirty="0"/>
              <a:t>K</a:t>
            </a:r>
            <a:r>
              <a:rPr lang="tr-TR" dirty="0"/>
              <a:t>)’</a:t>
            </a:r>
            <a:r>
              <a:rPr lang="tr-TR" dirty="0" err="1"/>
              <a:t>nın</a:t>
            </a:r>
            <a:r>
              <a:rPr lang="tr-TR" dirty="0"/>
              <a:t> çıktısı ‘son’ ise </a:t>
            </a:r>
            <a:r>
              <a:rPr lang="tr-TR" i="1" dirty="0" err="1"/>
              <a:t>K</a:t>
            </a:r>
            <a:r>
              <a:rPr lang="tr-TR" dirty="0" err="1"/>
              <a:t>'nın</a:t>
            </a:r>
            <a:r>
              <a:rPr lang="tr-TR" dirty="0"/>
              <a:t> tanımına </a:t>
            </a:r>
            <a:r>
              <a:rPr lang="tr-TR" dirty="0" smtClean="0"/>
              <a:t>göre</a:t>
            </a:r>
            <a:r>
              <a:rPr lang="en-US" dirty="0" smtClean="0"/>
              <a:t> </a:t>
            </a:r>
            <a:r>
              <a:rPr lang="tr-TR" i="1" dirty="0"/>
              <a:t>K(K)</a:t>
            </a:r>
            <a:r>
              <a:rPr lang="tr-TR" dirty="0"/>
              <a:t> sonsuza kadar döner ki bu </a:t>
            </a:r>
            <a:r>
              <a:rPr lang="tr-TR" i="1" dirty="0"/>
              <a:t>H’nin</a:t>
            </a:r>
            <a:r>
              <a:rPr lang="tr-TR" dirty="0"/>
              <a:t> bize söylediğine terstir. Her iki dununda, çelişki bulunmaktadır.</a:t>
            </a:r>
          </a:p>
          <a:p>
            <a:pPr algn="just">
              <a:lnSpc>
                <a:spcPct val="100000"/>
              </a:lnSpc>
            </a:pPr>
            <a:r>
              <a:rPr lang="tr-TR" dirty="0"/>
              <a:t>Bu nedenle, </a:t>
            </a:r>
            <a:r>
              <a:rPr lang="tr-TR" i="1" dirty="0"/>
              <a:t>H</a:t>
            </a:r>
            <a:r>
              <a:rPr lang="tr-TR" dirty="0"/>
              <a:t> her zaman doğru cevabı söylememektedir. Buna bağlı olarak, sonlanma problemini çözen bir prosedür yoktur.</a:t>
            </a:r>
          </a:p>
          <a:p>
            <a:pPr algn="just">
              <a:lnSpc>
                <a:spcPct val="100000"/>
              </a:lnSpc>
            </a:pPr>
            <a:endParaRPr lang="tr-TR" dirty="0"/>
          </a:p>
        </p:txBody>
      </p:sp>
    </p:spTree>
    <p:extLst>
      <p:ext uri="{BB962C8B-B14F-4D97-AF65-F5344CB8AC3E}">
        <p14:creationId xmlns:p14="http://schemas.microsoft.com/office/powerpoint/2010/main" val="247480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548680"/>
            <a:ext cx="2160358" cy="829896"/>
          </a:xfrm>
        </p:spPr>
        <p:txBody>
          <a:bodyPr>
            <a:normAutofit/>
          </a:bodyPr>
          <a:lstStyle/>
          <a:p>
            <a:pPr algn="just">
              <a:lnSpc>
                <a:spcPct val="100000"/>
              </a:lnSpc>
            </a:pPr>
            <a:r>
              <a:rPr lang="tr-TR" sz="3600" dirty="0"/>
              <a:t>ÖRNEK </a:t>
            </a:r>
            <a:r>
              <a:rPr lang="tr-TR" sz="3600" dirty="0" smtClean="0"/>
              <a:t>1</a:t>
            </a:r>
            <a:endParaRPr lang="tr-TR" b="1" dirty="0"/>
          </a:p>
        </p:txBody>
      </p:sp>
      <p:sp>
        <p:nvSpPr>
          <p:cNvPr id="3" name="İçerik Yer Tutucusu 2"/>
          <p:cNvSpPr>
            <a:spLocks noGrp="1"/>
          </p:cNvSpPr>
          <p:nvPr>
            <p:ph idx="1"/>
          </p:nvPr>
        </p:nvSpPr>
        <p:spPr/>
        <p:txBody>
          <a:bodyPr>
            <a:normAutofit/>
          </a:bodyPr>
          <a:lstStyle/>
          <a:p>
            <a:pPr marL="0" indent="0" algn="just">
              <a:lnSpc>
                <a:spcPct val="100000"/>
              </a:lnSpc>
              <a:buNone/>
            </a:pPr>
            <a:r>
              <a:rPr lang="tr-TR" dirty="0" smtClean="0"/>
              <a:t>Sonlu </a:t>
            </a:r>
            <a:r>
              <a:rPr lang="tr-TR" dirty="0"/>
              <a:t>bir tam sayı serisindeki en büyük değeri bulan bir algoritma tanımlayınız. </a:t>
            </a:r>
          </a:p>
        </p:txBody>
      </p:sp>
    </p:spTree>
    <p:extLst>
      <p:ext uri="{BB962C8B-B14F-4D97-AF65-F5344CB8AC3E}">
        <p14:creationId xmlns:p14="http://schemas.microsoft.com/office/powerpoint/2010/main" val="377826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r>
              <a:rPr lang="en-US" dirty="0" err="1" smtClean="0"/>
              <a:t>Çözüm</a:t>
            </a:r>
            <a:endParaRPr lang="tr-TR" dirty="0"/>
          </a:p>
        </p:txBody>
      </p:sp>
      <p:sp>
        <p:nvSpPr>
          <p:cNvPr id="3" name="İçerik Yer Tutucusu 2"/>
          <p:cNvSpPr>
            <a:spLocks noGrp="1"/>
          </p:cNvSpPr>
          <p:nvPr>
            <p:ph idx="1"/>
          </p:nvPr>
        </p:nvSpPr>
        <p:spPr/>
        <p:txBody>
          <a:bodyPr>
            <a:normAutofit fontScale="70000" lnSpcReduction="20000"/>
          </a:bodyPr>
          <a:lstStyle/>
          <a:p>
            <a:pPr marL="0" indent="0" algn="just">
              <a:lnSpc>
                <a:spcPct val="120000"/>
              </a:lnSpc>
              <a:buNone/>
            </a:pPr>
            <a:r>
              <a:rPr lang="tr-TR" dirty="0"/>
              <a:t>Aşağıdaki adımları uyguluyoruz.</a:t>
            </a:r>
          </a:p>
          <a:p>
            <a:pPr lvl="0" algn="just">
              <a:lnSpc>
                <a:spcPct val="120000"/>
              </a:lnSpc>
            </a:pPr>
            <a:r>
              <a:rPr lang="tr-TR" dirty="0"/>
              <a:t>Serideki ilk tam sayıyı geçici maksimum olarak atayınız. (Geçici maksimum, prosedürün herhangi bir kısmındaki gözden geçirilen en büyük eleman olacaktır.)</a:t>
            </a:r>
          </a:p>
          <a:p>
            <a:pPr lvl="0" algn="just">
              <a:lnSpc>
                <a:spcPct val="120000"/>
              </a:lnSpc>
            </a:pPr>
            <a:r>
              <a:rPr lang="tr-TR" dirty="0"/>
              <a:t>Serideki bir sonraki tam sayıyı, geçici maksimum ile karşılaştırınız ve eğer geçici maksimumdan büyükse, o sayıyı geçici maksimum olarak atayınız.</a:t>
            </a:r>
          </a:p>
          <a:p>
            <a:pPr lvl="0" algn="just">
              <a:lnSpc>
                <a:spcPct val="120000"/>
              </a:lnSpc>
            </a:pPr>
            <a:r>
              <a:rPr lang="tr-TR" dirty="0"/>
              <a:t>Seride başka tam sayılar varsa önceki adımı tekrar ediniz.</a:t>
            </a:r>
          </a:p>
          <a:p>
            <a:pPr algn="just">
              <a:lnSpc>
                <a:spcPct val="120000"/>
              </a:lnSpc>
            </a:pPr>
            <a:r>
              <a:rPr lang="tr-TR" dirty="0"/>
              <a:t>Seride başka tam sayı olmadığında durunuz. Geçici maksimum bu noktada serideki en büyük elemandır.</a:t>
            </a:r>
          </a:p>
          <a:p>
            <a:pPr algn="just">
              <a:lnSpc>
                <a:spcPct val="120000"/>
              </a:lnSpc>
            </a:pPr>
            <a:endParaRPr lang="tr-TR" dirty="0"/>
          </a:p>
        </p:txBody>
      </p:sp>
    </p:spTree>
    <p:extLst>
      <p:ext uri="{BB962C8B-B14F-4D97-AF65-F5344CB8AC3E}">
        <p14:creationId xmlns:p14="http://schemas.microsoft.com/office/powerpoint/2010/main" val="402076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endParaRPr lang="tr-TR"/>
          </a:p>
        </p:txBody>
      </p:sp>
      <p:sp>
        <p:nvSpPr>
          <p:cNvPr id="3" name="İçerik Yer Tutucusu 2"/>
          <p:cNvSpPr>
            <a:spLocks noGrp="1"/>
          </p:cNvSpPr>
          <p:nvPr>
            <p:ph idx="1"/>
          </p:nvPr>
        </p:nvSpPr>
        <p:spPr/>
        <p:txBody>
          <a:bodyPr>
            <a:normAutofit fontScale="85000" lnSpcReduction="10000"/>
          </a:bodyPr>
          <a:lstStyle/>
          <a:p>
            <a:pPr algn="just">
              <a:lnSpc>
                <a:spcPct val="110000"/>
              </a:lnSpc>
            </a:pPr>
            <a:r>
              <a:rPr lang="en-US" dirty="0"/>
              <a:t>A</a:t>
            </a:r>
            <a:r>
              <a:rPr lang="tr-TR" dirty="0" err="1" smtClean="0"/>
              <a:t>lgoritmaları</a:t>
            </a:r>
            <a:r>
              <a:rPr lang="tr-TR" dirty="0" smtClean="0"/>
              <a:t> </a:t>
            </a:r>
            <a:r>
              <a:rPr lang="tr-TR" dirty="0"/>
              <a:t>tanımlamak için özel bir dil seçmek yerine </a:t>
            </a:r>
            <a:r>
              <a:rPr lang="en-US" dirty="0" err="1" smtClean="0"/>
              <a:t>burada</a:t>
            </a:r>
            <a:r>
              <a:rPr lang="tr-TR" dirty="0" smtClean="0"/>
              <a:t> </a:t>
            </a:r>
            <a:r>
              <a:rPr lang="tr-TR" b="1" dirty="0"/>
              <a:t>sözde kod </a:t>
            </a:r>
            <a:r>
              <a:rPr lang="tr-TR" dirty="0"/>
              <a:t>kullanılacaktır. (Tüm algoritmalar Türkçe olarak tanımlanacaktır.) </a:t>
            </a:r>
            <a:r>
              <a:rPr lang="tr-TR" dirty="0" smtClean="0"/>
              <a:t>Sözde </a:t>
            </a:r>
            <a:r>
              <a:rPr lang="tr-TR" dirty="0"/>
              <a:t>kod, bir algoritmanın Türkçe tanımı ile bir programlama dili gösterimi arasında orta bir nokta sunmaktadır. Algoritmanın adımları programlama </a:t>
            </a:r>
            <a:r>
              <a:rPr lang="tr-TR" dirty="0" smtClean="0"/>
              <a:t>dillerindeki</a:t>
            </a:r>
            <a:r>
              <a:rPr lang="en-US" dirty="0" smtClean="0"/>
              <a:t> </a:t>
            </a:r>
            <a:r>
              <a:rPr lang="tr-TR" dirty="0"/>
              <a:t>komutlara benzer bir şekilde tanımlanmaktadır. Ancak, sözde kodda, kullanılan komutlar bilinen işleç veya ifadeleri de içerebilir. Bir bilgisayar programı sözde kodu başlangıç noktası olarak alıp herhangi bir dilde oluşturulabilir.</a:t>
            </a:r>
          </a:p>
          <a:p>
            <a:pPr algn="just">
              <a:lnSpc>
                <a:spcPct val="110000"/>
              </a:lnSpc>
            </a:pPr>
            <a:endParaRPr lang="tr-TR" dirty="0"/>
          </a:p>
          <a:p>
            <a:pPr algn="just">
              <a:lnSpc>
                <a:spcPct val="110000"/>
              </a:lnSpc>
            </a:pPr>
            <a:endParaRPr lang="tr-TR" dirty="0"/>
          </a:p>
        </p:txBody>
      </p:sp>
    </p:spTree>
    <p:extLst>
      <p:ext uri="{BB962C8B-B14F-4D97-AF65-F5344CB8AC3E}">
        <p14:creationId xmlns:p14="http://schemas.microsoft.com/office/powerpoint/2010/main" val="353070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0648"/>
            <a:ext cx="8229600" cy="1143000"/>
          </a:xfrm>
        </p:spPr>
        <p:txBody>
          <a:bodyPr>
            <a:normAutofit/>
          </a:bodyPr>
          <a:lstStyle/>
          <a:p>
            <a:pPr marL="128270" marR="0" algn="just">
              <a:lnSpc>
                <a:spcPct val="100000"/>
              </a:lnSpc>
              <a:spcBef>
                <a:spcPts val="600"/>
              </a:spcBef>
              <a:spcAft>
                <a:spcPts val="800"/>
              </a:spcAft>
            </a:pPr>
            <a:r>
              <a:rPr lang="tr-TR" sz="3200" b="1" u="sng" dirty="0"/>
              <a:t>ALGORİTMA 1 </a:t>
            </a:r>
            <a:r>
              <a:rPr lang="tr-TR" sz="3200" u="sng" dirty="0"/>
              <a:t>Sonlu Bir Serideki En Büyük Elemanı Bulma.</a:t>
            </a:r>
            <a:endParaRPr lang="tr-TR" sz="3200" dirty="0"/>
          </a:p>
        </p:txBody>
      </p:sp>
      <p:sp>
        <p:nvSpPr>
          <p:cNvPr id="6" name="İçerik Yer Tutucusu 5"/>
          <p:cNvSpPr>
            <a:spLocks noGrp="1"/>
          </p:cNvSpPr>
          <p:nvPr>
            <p:ph idx="1"/>
          </p:nvPr>
        </p:nvSpPr>
        <p:spPr>
          <a:xfrm>
            <a:off x="457200" y="1600200"/>
            <a:ext cx="8229600" cy="3226475"/>
          </a:xfrm>
        </p:spPr>
        <p:txBody>
          <a:bodyPr>
            <a:normAutofit/>
          </a:bodyPr>
          <a:lstStyle/>
          <a:p>
            <a:pPr marL="127000" marR="0" algn="just">
              <a:lnSpc>
                <a:spcPct val="100000"/>
              </a:lnSpc>
              <a:spcBef>
                <a:spcPts val="0"/>
              </a:spcBef>
              <a:spcAft>
                <a:spcPts val="0"/>
              </a:spcAft>
            </a:pPr>
            <a:r>
              <a:rPr lang="tr-TR" dirty="0" smtClean="0"/>
              <a:t>prosedür </a:t>
            </a:r>
            <a:r>
              <a:rPr lang="tr-TR" dirty="0" err="1"/>
              <a:t>max</a:t>
            </a:r>
            <a:r>
              <a:rPr lang="tr-TR" dirty="0"/>
              <a:t>(a</a:t>
            </a:r>
            <a:r>
              <a:rPr lang="tr-TR" baseline="-25000" dirty="0"/>
              <a:t>1</a:t>
            </a:r>
            <a:r>
              <a:rPr lang="tr-TR" dirty="0"/>
              <a:t>,a</a:t>
            </a:r>
            <a:r>
              <a:rPr lang="tr-TR" baseline="-25000" dirty="0"/>
              <a:t>2</a:t>
            </a:r>
            <a:r>
              <a:rPr lang="tr-TR" dirty="0"/>
              <a:t>,…, a</a:t>
            </a:r>
            <a:r>
              <a:rPr lang="tr-TR" baseline="-25000" dirty="0"/>
              <a:t>n</a:t>
            </a:r>
            <a:r>
              <a:rPr lang="tr-TR" dirty="0"/>
              <a:t>: tam sayılar)</a:t>
            </a:r>
          </a:p>
          <a:p>
            <a:pPr marL="127000" marR="0" algn="just">
              <a:lnSpc>
                <a:spcPct val="100000"/>
              </a:lnSpc>
              <a:spcBef>
                <a:spcPts val="0"/>
              </a:spcBef>
              <a:spcAft>
                <a:spcPts val="0"/>
              </a:spcAft>
            </a:pPr>
            <a:r>
              <a:rPr lang="tr-TR" dirty="0" err="1"/>
              <a:t>max</a:t>
            </a:r>
            <a:r>
              <a:rPr lang="tr-TR" dirty="0"/>
              <a:t> : = a</a:t>
            </a:r>
            <a:r>
              <a:rPr lang="tr-TR" baseline="-25000" dirty="0"/>
              <a:t>1</a:t>
            </a:r>
            <a:endParaRPr lang="tr-TR" dirty="0"/>
          </a:p>
          <a:p>
            <a:pPr marL="127000" marR="0" algn="just">
              <a:lnSpc>
                <a:spcPct val="100000"/>
              </a:lnSpc>
              <a:spcBef>
                <a:spcPts val="0"/>
              </a:spcBef>
              <a:spcAft>
                <a:spcPts val="0"/>
              </a:spcAft>
            </a:pPr>
            <a:r>
              <a:rPr lang="tr-TR" dirty="0" err="1"/>
              <a:t>for</a:t>
            </a:r>
            <a:r>
              <a:rPr lang="tr-TR" dirty="0"/>
              <a:t> i: = 2 </a:t>
            </a:r>
            <a:r>
              <a:rPr lang="tr-TR" dirty="0" err="1"/>
              <a:t>to</a:t>
            </a:r>
            <a:r>
              <a:rPr lang="tr-TR" dirty="0"/>
              <a:t> n</a:t>
            </a:r>
          </a:p>
          <a:p>
            <a:pPr marL="127000" marR="3035300" algn="just">
              <a:lnSpc>
                <a:spcPct val="100000"/>
              </a:lnSpc>
              <a:spcBef>
                <a:spcPts val="0"/>
              </a:spcBef>
              <a:spcAft>
                <a:spcPts val="0"/>
              </a:spcAft>
            </a:pPr>
            <a:r>
              <a:rPr lang="tr-TR" dirty="0"/>
              <a:t>      </a:t>
            </a:r>
            <a:r>
              <a:rPr lang="tr-TR" dirty="0" err="1"/>
              <a:t>if</a:t>
            </a:r>
            <a:r>
              <a:rPr lang="tr-TR" dirty="0"/>
              <a:t> </a:t>
            </a:r>
            <a:r>
              <a:rPr lang="tr-TR" dirty="0" err="1"/>
              <a:t>max</a:t>
            </a:r>
            <a:r>
              <a:rPr lang="tr-TR" dirty="0"/>
              <a:t> &lt; </a:t>
            </a:r>
            <a:r>
              <a:rPr lang="tr-TR" dirty="0" err="1"/>
              <a:t>a</a:t>
            </a:r>
            <a:r>
              <a:rPr lang="tr-TR" baseline="-25000" dirty="0" err="1"/>
              <a:t>i</a:t>
            </a:r>
            <a:r>
              <a:rPr lang="tr-TR" dirty="0"/>
              <a:t> </a:t>
            </a:r>
            <a:r>
              <a:rPr lang="tr-TR" dirty="0" err="1"/>
              <a:t>then</a:t>
            </a:r>
            <a:r>
              <a:rPr lang="tr-TR" dirty="0"/>
              <a:t> </a:t>
            </a:r>
            <a:r>
              <a:rPr lang="tr-TR" dirty="0" err="1"/>
              <a:t>max</a:t>
            </a:r>
            <a:r>
              <a:rPr lang="tr-TR" dirty="0"/>
              <a:t> : = </a:t>
            </a:r>
            <a:r>
              <a:rPr lang="tr-TR" dirty="0" err="1"/>
              <a:t>a</a:t>
            </a:r>
            <a:r>
              <a:rPr lang="tr-TR" baseline="-25000" dirty="0" err="1"/>
              <a:t>i</a:t>
            </a:r>
            <a:endParaRPr lang="tr-TR" dirty="0"/>
          </a:p>
          <a:p>
            <a:pPr marL="127000" marR="413385" algn="just">
              <a:lnSpc>
                <a:spcPct val="100000"/>
              </a:lnSpc>
              <a:spcBef>
                <a:spcPts val="0"/>
              </a:spcBef>
              <a:spcAft>
                <a:spcPts val="0"/>
              </a:spcAft>
            </a:pPr>
            <a:r>
              <a:rPr lang="tr-TR" dirty="0"/>
              <a:t> </a:t>
            </a:r>
            <a:r>
              <a:rPr lang="tr-TR" dirty="0" err="1"/>
              <a:t>return</a:t>
            </a:r>
            <a:r>
              <a:rPr lang="tr-TR" dirty="0"/>
              <a:t> </a:t>
            </a:r>
            <a:r>
              <a:rPr lang="tr-TR" dirty="0" err="1"/>
              <a:t>max</a:t>
            </a:r>
            <a:r>
              <a:rPr lang="tr-TR" dirty="0"/>
              <a:t>{</a:t>
            </a:r>
            <a:r>
              <a:rPr lang="tr-TR" dirty="0" err="1"/>
              <a:t>max</a:t>
            </a:r>
            <a:r>
              <a:rPr lang="tr-TR" dirty="0"/>
              <a:t> en büyük elemandır.}</a:t>
            </a:r>
            <a:endParaRPr lang="tr-TR" dirty="0">
              <a:solidFill>
                <a:srgbClr val="000000"/>
              </a:solidFill>
              <a:latin typeface="Courier New"/>
              <a:ea typeface="Courier New"/>
            </a:endParaRPr>
          </a:p>
          <a:p>
            <a:pPr algn="just">
              <a:lnSpc>
                <a:spcPct val="100000"/>
              </a:lnSpc>
            </a:pPr>
            <a:endParaRPr lang="tr-TR" dirty="0"/>
          </a:p>
        </p:txBody>
      </p:sp>
      <p:sp>
        <p:nvSpPr>
          <p:cNvPr id="5" name="Dikdörtgen 4"/>
          <p:cNvSpPr/>
          <p:nvPr/>
        </p:nvSpPr>
        <p:spPr>
          <a:xfrm>
            <a:off x="539552" y="4826675"/>
            <a:ext cx="8064896" cy="1200329"/>
          </a:xfrm>
          <a:prstGeom prst="rect">
            <a:avLst/>
          </a:prstGeom>
        </p:spPr>
        <p:txBody>
          <a:bodyPr wrap="square">
            <a:spAutoFit/>
          </a:bodyPr>
          <a:lstStyle/>
          <a:p>
            <a:r>
              <a:rPr lang="tr-TR" dirty="0"/>
              <a:t>Bu algoritma, ilk olarak, serinin ilk sayısı olan </a:t>
            </a:r>
            <a:r>
              <a:rPr lang="tr-TR" b="1" i="1" dirty="0"/>
              <a:t>a</a:t>
            </a:r>
            <a:r>
              <a:rPr lang="tr-TR" b="1" i="1" baseline="-25000" dirty="0"/>
              <a:t>1 </a:t>
            </a:r>
            <a:r>
              <a:rPr lang="tr-TR" dirty="0"/>
              <a:t>elemanını </a:t>
            </a:r>
            <a:r>
              <a:rPr lang="tr-TR" dirty="0" err="1"/>
              <a:t>max</a:t>
            </a:r>
            <a:r>
              <a:rPr lang="tr-TR" dirty="0"/>
              <a:t> değişkenine atar, “</a:t>
            </a:r>
            <a:r>
              <a:rPr lang="tr-TR" dirty="0" err="1"/>
              <a:t>for</a:t>
            </a:r>
            <a:r>
              <a:rPr lang="tr-TR" dirty="0"/>
              <a:t>” döngüsü serinin diğer ardışık elemanlarını değerlendirmek için kullanılmıştır. Eğer bir eleman, </a:t>
            </a:r>
            <a:r>
              <a:rPr lang="tr-TR" dirty="0" err="1"/>
              <a:t>max</a:t>
            </a:r>
            <a:r>
              <a:rPr lang="tr-TR" dirty="0"/>
              <a:t> değerinin o anki halinden büyük ise, o eleman </a:t>
            </a:r>
            <a:r>
              <a:rPr lang="tr-TR" dirty="0" err="1"/>
              <a:t>max’ın</a:t>
            </a:r>
            <a:r>
              <a:rPr lang="tr-TR" dirty="0"/>
              <a:t> yeni değeri olarak atanmaktadır.</a:t>
            </a:r>
          </a:p>
        </p:txBody>
      </p:sp>
    </p:spTree>
    <p:extLst>
      <p:ext uri="{BB962C8B-B14F-4D97-AF65-F5344CB8AC3E}">
        <p14:creationId xmlns:p14="http://schemas.microsoft.com/office/powerpoint/2010/main" val="198403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dirty="0"/>
              <a:t>ALGORİTMALARIN ÖZELLİKLERİ</a:t>
            </a:r>
          </a:p>
        </p:txBody>
      </p:sp>
      <p:sp>
        <p:nvSpPr>
          <p:cNvPr id="3" name="İçerik Yer Tutucusu 2"/>
          <p:cNvSpPr>
            <a:spLocks noGrp="1"/>
          </p:cNvSpPr>
          <p:nvPr>
            <p:ph idx="1"/>
          </p:nvPr>
        </p:nvSpPr>
        <p:spPr/>
        <p:txBody>
          <a:bodyPr>
            <a:normAutofit fontScale="55000" lnSpcReduction="20000"/>
          </a:bodyPr>
          <a:lstStyle/>
          <a:p>
            <a:pPr marL="0" indent="0" algn="just">
              <a:lnSpc>
                <a:spcPct val="120000"/>
              </a:lnSpc>
              <a:buNone/>
            </a:pPr>
            <a:r>
              <a:rPr lang="tr-TR" dirty="0"/>
              <a:t>Genel olarak algoritmaların ortak birçok özellikleri vardır. Algoritmalar tanımlandığında, bunları göz önünde bulundurmak faydalıdır. Bu özellikler:</a:t>
            </a:r>
          </a:p>
          <a:p>
            <a:pPr lvl="0" algn="just">
              <a:lnSpc>
                <a:spcPct val="120000"/>
              </a:lnSpc>
            </a:pPr>
            <a:r>
              <a:rPr lang="tr-TR" i="1" dirty="0"/>
              <a:t>Girdi:</a:t>
            </a:r>
            <a:r>
              <a:rPr lang="tr-TR" dirty="0"/>
              <a:t> Bir algoritmanın belirli bir kümeden girdi değerleri vardır.</a:t>
            </a:r>
          </a:p>
          <a:p>
            <a:pPr lvl="0" algn="just">
              <a:lnSpc>
                <a:spcPct val="120000"/>
              </a:lnSpc>
            </a:pPr>
            <a:r>
              <a:rPr lang="tr-TR" i="1" dirty="0"/>
              <a:t>Çıktı:</a:t>
            </a:r>
            <a:r>
              <a:rPr lang="tr-TR" dirty="0"/>
              <a:t> Algoritma girdi değerlerinin oluşturduğu kümenin herhangi bir elemanından, belirli bir çıktı değerleri kümesini kullanarak çıktı değerleri üretir. Çıktı değerleri problemin çözümüdür.</a:t>
            </a:r>
          </a:p>
          <a:p>
            <a:pPr lvl="0" algn="just">
              <a:lnSpc>
                <a:spcPct val="120000"/>
              </a:lnSpc>
            </a:pPr>
            <a:r>
              <a:rPr lang="tr-TR" i="1" dirty="0"/>
              <a:t>Tanımlılık:</a:t>
            </a:r>
            <a:r>
              <a:rPr lang="tr-TR" dirty="0"/>
              <a:t> Algoritmanın adımları açık bir şekilde tanımlanmalıdır.</a:t>
            </a:r>
          </a:p>
          <a:p>
            <a:pPr lvl="0" algn="just">
              <a:lnSpc>
                <a:spcPct val="120000"/>
              </a:lnSpc>
            </a:pPr>
            <a:r>
              <a:rPr lang="tr-TR" i="1" dirty="0"/>
              <a:t>Doğruluk:</a:t>
            </a:r>
            <a:r>
              <a:rPr lang="tr-TR" dirty="0"/>
              <a:t> Algoritma, her bir girdi değeri için doğru çıktı değerlerini üretmelidir.</a:t>
            </a:r>
          </a:p>
          <a:p>
            <a:pPr lvl="0" algn="just">
              <a:lnSpc>
                <a:spcPct val="120000"/>
              </a:lnSpc>
            </a:pPr>
            <a:r>
              <a:rPr lang="tr-TR" i="1" dirty="0"/>
              <a:t>Sonluluk:</a:t>
            </a:r>
            <a:r>
              <a:rPr lang="tr-TR" dirty="0"/>
              <a:t> Algoritma, herhangi bir girdi için sonlu (fakat muhtemelen çok sayıda) adımlardan sonra istenen çıktıyı üretmelidir.</a:t>
            </a:r>
          </a:p>
          <a:p>
            <a:pPr lvl="0" algn="just">
              <a:lnSpc>
                <a:spcPct val="120000"/>
              </a:lnSpc>
            </a:pPr>
            <a:r>
              <a:rPr lang="tr-TR" i="1" dirty="0"/>
              <a:t>Verimlilik:</a:t>
            </a:r>
            <a:r>
              <a:rPr lang="tr-TR" dirty="0"/>
              <a:t> Algoritmanın her bir adımını sonlu bir çalışma zamanında tam olarak yapmak mümkün olmalıdır.</a:t>
            </a:r>
          </a:p>
          <a:p>
            <a:pPr lvl="0" algn="just">
              <a:lnSpc>
                <a:spcPct val="120000"/>
              </a:lnSpc>
            </a:pPr>
            <a:r>
              <a:rPr lang="tr-TR" i="1" dirty="0"/>
              <a:t>Genellik:</a:t>
            </a:r>
            <a:r>
              <a:rPr lang="tr-TR" dirty="0"/>
              <a:t> Prosedür, istenen formdaki tüm problemler için uygulanabilir olmalıdır, sadece bazı özel girdi değerleri için uygulanabilir olması yeterli değildir.</a:t>
            </a:r>
          </a:p>
        </p:txBody>
      </p:sp>
    </p:spTree>
    <p:extLst>
      <p:ext uri="{BB962C8B-B14F-4D97-AF65-F5344CB8AC3E}">
        <p14:creationId xmlns:p14="http://schemas.microsoft.com/office/powerpoint/2010/main" val="209787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dirty="0"/>
              <a:t>Arama Algoritmaları</a:t>
            </a:r>
            <a:br>
              <a:rPr lang="tr-TR" dirty="0"/>
            </a:br>
            <a:endParaRPr lang="tr-TR" dirty="0"/>
          </a:p>
        </p:txBody>
      </p:sp>
      <p:sp>
        <p:nvSpPr>
          <p:cNvPr id="3" name="İçerik Yer Tutucusu 2"/>
          <p:cNvSpPr>
            <a:spLocks noGrp="1"/>
          </p:cNvSpPr>
          <p:nvPr>
            <p:ph idx="1"/>
          </p:nvPr>
        </p:nvSpPr>
        <p:spPr/>
        <p:txBody>
          <a:bodyPr/>
          <a:lstStyle/>
          <a:p>
            <a:pPr algn="just">
              <a:lnSpc>
                <a:spcPct val="100000"/>
              </a:lnSpc>
            </a:pPr>
            <a:r>
              <a:rPr lang="tr-TR" dirty="0"/>
              <a:t>Sıralı bir listeden bir elemanın yerini bulma birçok problemde karşımıza çıkar. Örneğin, kelimelerin imla hatalarım kontrol eden bir program o kelimeleri bir sözlükte aramaktadır. Sözlük ise kelimelerin sıralı bir listesidir. Bu çeşit problemlere </a:t>
            </a:r>
            <a:r>
              <a:rPr lang="tr-TR" b="1" dirty="0"/>
              <a:t>arama problemleri </a:t>
            </a:r>
            <a:r>
              <a:rPr lang="tr-TR" dirty="0"/>
              <a:t>denir. Bu bölümde arama için birçok algoritma tartışacağız. </a:t>
            </a:r>
          </a:p>
        </p:txBody>
      </p:sp>
    </p:spTree>
    <p:extLst>
      <p:ext uri="{BB962C8B-B14F-4D97-AF65-F5344CB8AC3E}">
        <p14:creationId xmlns:p14="http://schemas.microsoft.com/office/powerpoint/2010/main" val="124380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73</TotalTime>
  <Words>3212</Words>
  <Application>Microsoft Office PowerPoint</Application>
  <PresentationFormat>Ekran Gösterisi (4:3)</PresentationFormat>
  <Paragraphs>119</Paragraphs>
  <Slides>38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38</vt:i4>
      </vt:variant>
    </vt:vector>
  </HeadingPairs>
  <TitlesOfParts>
    <vt:vector size="43" baseType="lpstr">
      <vt:lpstr>Cambria Math</vt:lpstr>
      <vt:lpstr>Century Gothic</vt:lpstr>
      <vt:lpstr>Courier New</vt:lpstr>
      <vt:lpstr>Wingdings 2</vt:lpstr>
      <vt:lpstr>Austin</vt:lpstr>
      <vt:lpstr>Algoritmalar</vt:lpstr>
      <vt:lpstr>Giriş</vt:lpstr>
      <vt:lpstr>PowerPoint Sunusu</vt:lpstr>
      <vt:lpstr>ÖRNEK 1</vt:lpstr>
      <vt:lpstr>Çözüm</vt:lpstr>
      <vt:lpstr>PowerPoint Sunusu</vt:lpstr>
      <vt:lpstr>ALGORİTMA 1 Sonlu Bir Serideki En Büyük Elemanı Bulma.</vt:lpstr>
      <vt:lpstr>ALGORİTMALARIN ÖZELLİKLERİ</vt:lpstr>
      <vt:lpstr>Arama Algoritmaları </vt:lpstr>
      <vt:lpstr>PowerPoint Sunusu</vt:lpstr>
      <vt:lpstr>DOĞRUSAL (LİNEER) ARAMA </vt:lpstr>
      <vt:lpstr>ALGORİTMA 2 Doğrusal Arama Algoritması.</vt:lpstr>
      <vt:lpstr>İKİLİ ARAMA</vt:lpstr>
      <vt:lpstr>ALGORİTMA 3 İkili Arama Algoritması</vt:lpstr>
      <vt:lpstr>Sıralama </vt:lpstr>
      <vt:lpstr>KABARCIK SIRALAMA</vt:lpstr>
      <vt:lpstr>Örnek 2:</vt:lpstr>
      <vt:lpstr>Çözüm:</vt:lpstr>
      <vt:lpstr>ALGORİTMA 4 Kabarcık Sıralama</vt:lpstr>
      <vt:lpstr>YERLEŞTİRMELİ SIRALAMA</vt:lpstr>
      <vt:lpstr>PowerPoint Sunusu</vt:lpstr>
      <vt:lpstr>Örnek 3:</vt:lpstr>
      <vt:lpstr>Çözüm:</vt:lpstr>
      <vt:lpstr>ALGORİTMA 5 Yerleştirmeli Sıralama</vt:lpstr>
      <vt:lpstr>Açgözlü (Hırslı) Algoritmalar</vt:lpstr>
      <vt:lpstr>PowerPoint Sunusu</vt:lpstr>
      <vt:lpstr>PowerPoint Sunusu</vt:lpstr>
      <vt:lpstr>ALGORİTMA 6 Açgözlü Para−Bozdurma Algoritması</vt:lpstr>
      <vt:lpstr>LEMMA 1</vt:lpstr>
      <vt:lpstr>PowerPoint Sunusu</vt:lpstr>
      <vt:lpstr>TEOREM 1 </vt:lpstr>
      <vt:lpstr>PowerPoint Sunusu</vt:lpstr>
      <vt:lpstr>Durma (Sonlanma, duraksama−halting) Problemi</vt:lpstr>
      <vt:lpstr>PowerPoint Sunusu</vt:lpstr>
      <vt:lpstr>PowerPoint Sunusu</vt:lpstr>
      <vt:lpstr>PowerPoint Sunusu</vt:lpstr>
      <vt:lpstr>ŞEKİL 2 Sonlanma Probleminin Çözümsüz Olduğunun Gösterimi.</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 Emre Çolak</dc:creator>
  <cp:lastModifiedBy>AVCI</cp:lastModifiedBy>
  <cp:revision>8</cp:revision>
  <dcterms:created xsi:type="dcterms:W3CDTF">2016-01-07T19:16:36Z</dcterms:created>
  <dcterms:modified xsi:type="dcterms:W3CDTF">2020-10-03T18:27:24Z</dcterms:modified>
</cp:coreProperties>
</file>