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5"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4" r:id="rId26"/>
    <p:sldId id="282" r:id="rId27"/>
    <p:sldId id="283" r:id="rId28"/>
    <p:sldId id="285" r:id="rId29"/>
    <p:sldId id="286" r:id="rId30"/>
    <p:sldId id="287" r:id="rId31"/>
    <p:sldId id="288" r:id="rId32"/>
    <p:sldId id="290" r:id="rId33"/>
    <p:sldId id="291" r:id="rId34"/>
    <p:sldId id="289" r:id="rId35"/>
    <p:sldId id="294" r:id="rId36"/>
    <p:sldId id="295" r:id="rId37"/>
    <p:sldId id="292" r:id="rId38"/>
    <p:sldId id="293" r:id="rId39"/>
    <p:sldId id="298" r:id="rId40"/>
    <p:sldId id="296" r:id="rId41"/>
    <p:sldId id="297" r:id="rId42"/>
    <p:sldId id="304" r:id="rId43"/>
    <p:sldId id="305" r:id="rId44"/>
    <p:sldId id="306" r:id="rId45"/>
    <p:sldId id="307" r:id="rId46"/>
    <p:sldId id="308" r:id="rId47"/>
    <p:sldId id="309" r:id="rId48"/>
    <p:sldId id="310" r:id="rId49"/>
    <p:sldId id="316" r:id="rId50"/>
    <p:sldId id="311" r:id="rId51"/>
    <p:sldId id="317" r:id="rId52"/>
    <p:sldId id="312" r:id="rId53"/>
    <p:sldId id="315" r:id="rId54"/>
    <p:sldId id="313" r:id="rId55"/>
    <p:sldId id="314" r:id="rId56"/>
    <p:sldId id="318" r:id="rId57"/>
    <p:sldId id="319" r:id="rId58"/>
    <p:sldId id="320" r:id="rId59"/>
    <p:sldId id="321" r:id="rId6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14" autoAdjust="0"/>
  </p:normalViewPr>
  <p:slideViewPr>
    <p:cSldViewPr>
      <p:cViewPr varScale="1">
        <p:scale>
          <a:sx n="63" d="100"/>
          <a:sy n="63" d="100"/>
        </p:scale>
        <p:origin x="1380" y="54"/>
      </p:cViewPr>
      <p:guideLst>
        <p:guide orient="horz" pos="2160"/>
        <p:guide pos="2880"/>
      </p:guideLst>
    </p:cSldViewPr>
  </p:slideViewPr>
  <p:outlineViewPr>
    <p:cViewPr>
      <p:scale>
        <a:sx n="33" d="100"/>
        <a:sy n="33" d="100"/>
      </p:scale>
      <p:origin x="13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23720DD-5B6D-40BF-8493-A6B52D484E6B}" type="datetimeFigureOut">
              <a:rPr lang="tr-TR" smtClean="0"/>
              <a:t>3.10.2020</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F302176B-0E47-46AC-8F43-DAB4B8A37D06}"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t>3.10.2020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t>3.10.2020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3.10.2020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t>3.10.2020</a:t>
            </a:fld>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3.10.2020</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23720DD-5B6D-40BF-8493-A6B52D484E6B}" type="datetimeFigureOut">
              <a:rPr lang="tr-TR" smtClean="0"/>
              <a:t>3.10.2020</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pPr algn="just">
              <a:lnSpc>
                <a:spcPct val="100000"/>
              </a:lnSpc>
            </a:pPr>
            <a:r>
              <a:rPr lang="tr-TR" u="sng" dirty="0" smtClean="0"/>
              <a:t>Algoritmaların </a:t>
            </a:r>
            <a:r>
              <a:rPr lang="tr-TR" u="sng" dirty="0"/>
              <a:t>Karmaşıklığı</a:t>
            </a:r>
            <a:endParaRPr lang="tr-TR" dirty="0"/>
          </a:p>
        </p:txBody>
      </p:sp>
    </p:spTree>
    <p:extLst>
      <p:ext uri="{BB962C8B-B14F-4D97-AF65-F5344CB8AC3E}">
        <p14:creationId xmlns:p14="http://schemas.microsoft.com/office/powerpoint/2010/main" val="108110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088232" cy="901904"/>
          </a:xfrm>
        </p:spPr>
        <p:txBody>
          <a:bodyPr>
            <a:normAutofit fontScale="90000"/>
          </a:bodyPr>
          <a:lstStyle/>
          <a:p>
            <a:pPr algn="just">
              <a:lnSpc>
                <a:spcPct val="100000"/>
              </a:lnSpc>
            </a:pPr>
            <a:r>
              <a:rPr lang="en-US" dirty="0" err="1" smtClean="0"/>
              <a:t>Örnek</a:t>
            </a:r>
            <a:r>
              <a:rPr lang="en-US" dirty="0" smtClean="0"/>
              <a:t> 3:</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1340768"/>
                <a:ext cx="6777317" cy="4491861"/>
              </a:xfrm>
            </p:spPr>
            <p:txBody>
              <a:bodyPr/>
              <a:lstStyle/>
              <a:p>
                <a:pPr algn="just">
                  <a:lnSpc>
                    <a:spcPct val="100000"/>
                  </a:lnSpc>
                </a:pPr>
                <a:r>
                  <a:rPr lang="tr-TR" dirty="0"/>
                  <a:t>İkili arama algoritmasının (Kesim 3.1’de tanımlanan Algoritma 3) zaman karmaşıklığını kar­şılaştırma sayısı bakımından analiz ediniz (Algoritmanın her bir döngüsünde </a:t>
                </a:r>
                <a14:m>
                  <m:oMath xmlns:m="http://schemas.openxmlformats.org/officeDocument/2006/math">
                    <m:r>
                      <a:rPr lang="tr-TR" i="1">
                        <a:latin typeface="Cambria Math" panose="02040503050406030204" pitchFamily="18" charset="0"/>
                      </a:rPr>
                      <m:t>𝑚</m:t>
                    </m:r>
                    <m:r>
                      <a:rPr lang="tr-TR" i="1">
                        <a:latin typeface="Cambria Math" panose="02040503050406030204" pitchFamily="18" charset="0"/>
                      </a:rPr>
                      <m:t>=</m:t>
                    </m:r>
                    <m:d>
                      <m:dPr>
                        <m:begChr m:val="⌊"/>
                        <m:endChr m:val="⌋"/>
                        <m:ctrlPr>
                          <a:rPr lang="tr-TR" i="1">
                            <a:latin typeface="Cambria Math" panose="02040503050406030204" pitchFamily="18" charset="0"/>
                          </a:rPr>
                        </m:ctrlPr>
                      </m:dPr>
                      <m:e>
                        <m:r>
                          <a:rPr lang="tr-TR" i="1">
                            <a:latin typeface="Cambria Math" panose="02040503050406030204" pitchFamily="18" charset="0"/>
                          </a:rPr>
                          <m:t>(</m:t>
                        </m:r>
                        <m:r>
                          <a:rPr lang="tr-TR" i="1">
                            <a:latin typeface="Cambria Math" panose="02040503050406030204" pitchFamily="18" charset="0"/>
                          </a:rPr>
                          <m:t>𝑖</m:t>
                        </m:r>
                        <m:r>
                          <a:rPr lang="tr-TR" i="1">
                            <a:latin typeface="Cambria Math" panose="02040503050406030204" pitchFamily="18" charset="0"/>
                          </a:rPr>
                          <m:t>+</m:t>
                        </m:r>
                        <m:r>
                          <a:rPr lang="tr-TR" i="1">
                            <a:latin typeface="Cambria Math" panose="02040503050406030204" pitchFamily="18" charset="0"/>
                          </a:rPr>
                          <m:t>𝑗</m:t>
                        </m:r>
                        <m:r>
                          <a:rPr lang="tr-TR" i="1">
                            <a:latin typeface="Cambria Math" panose="02040503050406030204" pitchFamily="18" charset="0"/>
                          </a:rPr>
                          <m:t>)/2</m:t>
                        </m:r>
                      </m:e>
                    </m:d>
                  </m:oMath>
                </a14:m>
                <a:r>
                  <a:rPr lang="tr-TR" dirty="0"/>
                  <a:t> işlemi için harcadığı zamanı dikkate almayınız).</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1340768"/>
                <a:ext cx="6777317" cy="4491861"/>
              </a:xfrm>
              <a:blipFill rotWithShape="1">
                <a:blip r:embed="rId2"/>
                <a:stretch>
                  <a:fillRect t="-1085" r="-1439"/>
                </a:stretch>
              </a:blipFill>
            </p:spPr>
            <p:txBody>
              <a:bodyPr/>
              <a:lstStyle/>
              <a:p>
                <a:r>
                  <a:rPr lang="tr-TR">
                    <a:noFill/>
                  </a:rPr>
                  <a:t> </a:t>
                </a:r>
              </a:p>
            </p:txBody>
          </p:sp>
        </mc:Fallback>
      </mc:AlternateContent>
    </p:spTree>
    <p:extLst>
      <p:ext uri="{BB962C8B-B14F-4D97-AF65-F5344CB8AC3E}">
        <p14:creationId xmlns:p14="http://schemas.microsoft.com/office/powerpoint/2010/main" val="111182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836712"/>
                <a:ext cx="6777317" cy="4995917"/>
              </a:xfrm>
            </p:spPr>
            <p:txBody>
              <a:bodyPr>
                <a:normAutofit fontScale="92500"/>
              </a:bodyPr>
              <a:lstStyle/>
              <a:p>
                <a:pPr marL="0" indent="0" algn="just">
                  <a:lnSpc>
                    <a:spcPct val="100000"/>
                  </a:lnSpc>
                  <a:buNone/>
                </a:pPr>
                <a:r>
                  <a:rPr lang="tr-TR" dirty="0"/>
                  <a:t>prosedür </a:t>
                </a:r>
                <a:r>
                  <a:rPr lang="tr-TR" i="1" dirty="0"/>
                  <a:t>ikili arama</a:t>
                </a:r>
                <a:r>
                  <a:rPr lang="tr-TR" dirty="0"/>
                  <a:t> (</a:t>
                </a:r>
                <a:r>
                  <a:rPr lang="tr-TR" i="1" dirty="0"/>
                  <a:t>x</a:t>
                </a:r>
                <a:r>
                  <a:rPr lang="tr-TR" dirty="0"/>
                  <a:t>: tam sayı, </a:t>
                </a:r>
                <a:r>
                  <a:rPr lang="tr-TR" i="1" dirty="0"/>
                  <a:t>a</a:t>
                </a:r>
                <a:r>
                  <a:rPr lang="tr-TR" baseline="-25000" dirty="0"/>
                  <a:t>1</a:t>
                </a:r>
                <a:r>
                  <a:rPr lang="tr-TR" dirty="0"/>
                  <a:t>, </a:t>
                </a:r>
                <a:r>
                  <a:rPr lang="tr-TR" i="1" dirty="0"/>
                  <a:t>a</a:t>
                </a:r>
                <a:r>
                  <a:rPr lang="tr-TR" i="1" baseline="-25000" dirty="0"/>
                  <a:t>2</a:t>
                </a:r>
                <a:r>
                  <a:rPr lang="tr-TR" i="1" dirty="0"/>
                  <a:t>, . . a</a:t>
                </a:r>
                <a:r>
                  <a:rPr lang="tr-TR" i="1" baseline="-25000" dirty="0"/>
                  <a:t>n</a:t>
                </a:r>
                <a:r>
                  <a:rPr lang="tr-TR" i="1" dirty="0"/>
                  <a:t>:</a:t>
                </a:r>
                <a:r>
                  <a:rPr lang="tr-TR" dirty="0"/>
                  <a:t> artan tam sayılar) </a:t>
                </a:r>
              </a:p>
              <a:p>
                <a:pPr marL="0" indent="0" algn="just">
                  <a:lnSpc>
                    <a:spcPct val="100000"/>
                  </a:lnSpc>
                  <a:buNone/>
                </a:pPr>
                <a:r>
                  <a:rPr lang="tr-TR" i="1" dirty="0"/>
                  <a:t>i</a:t>
                </a:r>
                <a:r>
                  <a:rPr lang="tr-TR" dirty="0"/>
                  <a:t> := 1 {i arama aralığının sol son noktasıdır)</a:t>
                </a:r>
              </a:p>
              <a:p>
                <a:pPr marL="0" indent="0" algn="just">
                  <a:lnSpc>
                    <a:spcPct val="100000"/>
                  </a:lnSpc>
                  <a:buNone/>
                </a:pPr>
                <a:r>
                  <a:rPr lang="tr-TR" dirty="0"/>
                  <a:t> </a:t>
                </a:r>
                <a:r>
                  <a:rPr lang="tr-TR" i="1" dirty="0"/>
                  <a:t>j</a:t>
                </a:r>
                <a:r>
                  <a:rPr lang="tr-TR" dirty="0"/>
                  <a:t> := </a:t>
                </a:r>
                <a:r>
                  <a:rPr lang="tr-TR" i="1" dirty="0"/>
                  <a:t>n {j</a:t>
                </a:r>
                <a:r>
                  <a:rPr lang="tr-TR" dirty="0"/>
                  <a:t> arama aralığının sağ son noktasıdır) </a:t>
                </a:r>
              </a:p>
              <a:p>
                <a:pPr marL="0" indent="0" algn="just">
                  <a:lnSpc>
                    <a:spcPct val="100000"/>
                  </a:lnSpc>
                  <a:buNone/>
                </a:pPr>
                <a:r>
                  <a:rPr lang="tr-TR" b="1" dirty="0" err="1"/>
                  <a:t>while</a:t>
                </a:r>
                <a:r>
                  <a:rPr lang="tr-TR" dirty="0"/>
                  <a:t> </a:t>
                </a:r>
                <a:r>
                  <a:rPr lang="tr-TR" i="1" dirty="0"/>
                  <a:t>i &lt; j</a:t>
                </a:r>
                <a:endParaRPr lang="tr-TR" dirty="0"/>
              </a:p>
              <a:p>
                <a:pPr marL="0" indent="0" algn="just">
                  <a:lnSpc>
                    <a:spcPct val="100000"/>
                  </a:lnSpc>
                  <a:buNone/>
                </a:pPr>
                <a14:m>
                  <m:oMath xmlns:m="http://schemas.openxmlformats.org/officeDocument/2006/math">
                    <m:r>
                      <a:rPr lang="tr-TR" i="1">
                        <a:latin typeface="Cambria Math"/>
                      </a:rPr>
                      <m:t>𝑚</m:t>
                    </m:r>
                    <m:r>
                      <a:rPr lang="tr-TR" i="1">
                        <a:latin typeface="Cambria Math"/>
                      </a:rPr>
                      <m:t> :=</m:t>
                    </m:r>
                    <m:d>
                      <m:dPr>
                        <m:begChr m:val="⌊"/>
                        <m:endChr m:val="⌋"/>
                        <m:ctrlPr>
                          <a:rPr lang="tr-TR" i="1">
                            <a:latin typeface="Cambria Math" panose="02040503050406030204" pitchFamily="18" charset="0"/>
                          </a:rPr>
                        </m:ctrlPr>
                      </m:dPr>
                      <m:e>
                        <m:d>
                          <m:dPr>
                            <m:ctrlPr>
                              <a:rPr lang="tr-TR" i="1">
                                <a:latin typeface="Cambria Math" panose="02040503050406030204" pitchFamily="18" charset="0"/>
                              </a:rPr>
                            </m:ctrlPr>
                          </m:dPr>
                          <m:e>
                            <m:r>
                              <a:rPr lang="tr-TR" i="1">
                                <a:latin typeface="Cambria Math"/>
                              </a:rPr>
                              <m:t>𝑖</m:t>
                            </m:r>
                            <m:r>
                              <a:rPr lang="tr-TR" i="1">
                                <a:latin typeface="Cambria Math"/>
                              </a:rPr>
                              <m:t>+</m:t>
                            </m:r>
                            <m:r>
                              <a:rPr lang="tr-TR" i="1">
                                <a:latin typeface="Cambria Math"/>
                              </a:rPr>
                              <m:t>𝑗</m:t>
                            </m:r>
                          </m:e>
                        </m:d>
                        <m:r>
                          <a:rPr lang="tr-TR" i="1">
                            <a:latin typeface="Cambria Math"/>
                          </a:rPr>
                          <m:t>/2</m:t>
                        </m:r>
                      </m:e>
                    </m:d>
                  </m:oMath>
                </a14:m>
                <a:r>
                  <a:rPr lang="tr-TR" dirty="0"/>
                  <a:t>  </a:t>
                </a:r>
              </a:p>
              <a:p>
                <a:pPr marL="0" indent="0" algn="just">
                  <a:lnSpc>
                    <a:spcPct val="100000"/>
                  </a:lnSpc>
                  <a:buNone/>
                </a:pPr>
                <a:r>
                  <a:rPr lang="tr-TR" b="1" dirty="0" err="1"/>
                  <a:t>if</a:t>
                </a:r>
                <a:r>
                  <a:rPr lang="tr-TR" dirty="0"/>
                  <a:t> </a:t>
                </a:r>
                <a:r>
                  <a:rPr lang="tr-TR" i="1" dirty="0"/>
                  <a:t>x</a:t>
                </a:r>
                <a:r>
                  <a:rPr lang="tr-TR" dirty="0"/>
                  <a:t> &gt; </a:t>
                </a:r>
                <a:r>
                  <a:rPr lang="tr-TR" i="1" dirty="0"/>
                  <a:t>a</a:t>
                </a:r>
                <a:r>
                  <a:rPr lang="tr-TR" i="1" baseline="-25000" dirty="0"/>
                  <a:t>m</a:t>
                </a:r>
                <a:r>
                  <a:rPr lang="tr-TR" dirty="0"/>
                  <a:t> </a:t>
                </a:r>
                <a:r>
                  <a:rPr lang="tr-TR" b="1" dirty="0" err="1"/>
                  <a:t>then</a:t>
                </a:r>
                <a:r>
                  <a:rPr lang="tr-TR" dirty="0"/>
                  <a:t> </a:t>
                </a:r>
                <a:r>
                  <a:rPr lang="tr-TR" i="1" dirty="0"/>
                  <a:t>i := m</a:t>
                </a:r>
                <a:r>
                  <a:rPr lang="tr-TR" dirty="0"/>
                  <a:t> +1</a:t>
                </a:r>
              </a:p>
              <a:p>
                <a:pPr marL="0" indent="0" algn="just">
                  <a:lnSpc>
                    <a:spcPct val="100000"/>
                  </a:lnSpc>
                  <a:buNone/>
                </a:pPr>
                <a:r>
                  <a:rPr lang="tr-TR" b="1" dirty="0"/>
                  <a:t>else</a:t>
                </a:r>
                <a:r>
                  <a:rPr lang="tr-TR" dirty="0"/>
                  <a:t> </a:t>
                </a:r>
                <a:r>
                  <a:rPr lang="tr-TR" i="1" dirty="0"/>
                  <a:t>j</a:t>
                </a:r>
                <a:r>
                  <a:rPr lang="tr-TR" dirty="0"/>
                  <a:t> := </a:t>
                </a:r>
                <a:r>
                  <a:rPr lang="tr-TR" i="1" dirty="0"/>
                  <a:t>m</a:t>
                </a:r>
                <a:endParaRPr lang="tr-TR" dirty="0"/>
              </a:p>
              <a:p>
                <a:pPr marL="0" indent="0" algn="just">
                  <a:lnSpc>
                    <a:spcPct val="100000"/>
                  </a:lnSpc>
                  <a:buNone/>
                </a:pPr>
                <a:r>
                  <a:rPr lang="tr-TR" b="1" dirty="0" err="1"/>
                  <a:t>if</a:t>
                </a:r>
                <a:r>
                  <a:rPr lang="tr-TR" dirty="0"/>
                  <a:t> </a:t>
                </a:r>
                <a:r>
                  <a:rPr lang="tr-TR" i="1" dirty="0"/>
                  <a:t>x</a:t>
                </a:r>
                <a:r>
                  <a:rPr lang="tr-TR" dirty="0"/>
                  <a:t> = </a:t>
                </a:r>
                <a:r>
                  <a:rPr lang="tr-TR" i="1" dirty="0" err="1"/>
                  <a:t>a</a:t>
                </a:r>
                <a:r>
                  <a:rPr lang="tr-TR" i="1" baseline="-25000" dirty="0" err="1"/>
                  <a:t>j</a:t>
                </a:r>
                <a:r>
                  <a:rPr lang="tr-TR" dirty="0"/>
                  <a:t> </a:t>
                </a:r>
                <a:r>
                  <a:rPr lang="tr-TR" b="1" dirty="0" err="1"/>
                  <a:t>then</a:t>
                </a:r>
                <a:r>
                  <a:rPr lang="tr-TR" dirty="0"/>
                  <a:t> </a:t>
                </a:r>
                <a:r>
                  <a:rPr lang="tr-TR" i="1" dirty="0"/>
                  <a:t>konum</a:t>
                </a:r>
                <a:r>
                  <a:rPr lang="tr-TR" dirty="0"/>
                  <a:t> : = </a:t>
                </a:r>
                <a:r>
                  <a:rPr lang="tr-TR" i="1" dirty="0"/>
                  <a:t>i </a:t>
                </a:r>
                <a:endParaRPr lang="tr-TR" dirty="0"/>
              </a:p>
              <a:p>
                <a:pPr marL="0" indent="0" algn="just">
                  <a:lnSpc>
                    <a:spcPct val="100000"/>
                  </a:lnSpc>
                  <a:buNone/>
                </a:pPr>
                <a:r>
                  <a:rPr lang="tr-TR" b="1" dirty="0"/>
                  <a:t>else</a:t>
                </a:r>
                <a:r>
                  <a:rPr lang="tr-TR" dirty="0"/>
                  <a:t> </a:t>
                </a:r>
                <a:r>
                  <a:rPr lang="tr-TR" i="1" dirty="0"/>
                  <a:t>konum</a:t>
                </a:r>
                <a:r>
                  <a:rPr lang="tr-TR" dirty="0"/>
                  <a:t> := 0</a:t>
                </a:r>
              </a:p>
              <a:p>
                <a:pPr marL="0" indent="0" algn="just">
                  <a:lnSpc>
                    <a:spcPct val="100000"/>
                  </a:lnSpc>
                  <a:buNone/>
                </a:pPr>
                <a:r>
                  <a:rPr lang="tr-TR" b="1" dirty="0" err="1"/>
                  <a:t>return</a:t>
                </a:r>
                <a:r>
                  <a:rPr lang="tr-TR" dirty="0"/>
                  <a:t> </a:t>
                </a:r>
                <a:r>
                  <a:rPr lang="tr-TR" i="1" dirty="0"/>
                  <a:t>konum</a:t>
                </a:r>
                <a:r>
                  <a:rPr lang="tr-TR" dirty="0"/>
                  <a:t> </a:t>
                </a:r>
                <a:r>
                  <a:rPr lang="tr-TR" i="1" dirty="0"/>
                  <a:t>{konum</a:t>
                </a:r>
                <a:r>
                  <a:rPr lang="tr-TR" dirty="0"/>
                  <a:t> değeri </a:t>
                </a:r>
                <a:r>
                  <a:rPr lang="tr-TR" i="1" dirty="0" err="1"/>
                  <a:t>x</a:t>
                </a:r>
                <a:r>
                  <a:rPr lang="tr-TR" dirty="0" err="1"/>
                  <a:t>’e</a:t>
                </a:r>
                <a:r>
                  <a:rPr lang="tr-TR" dirty="0"/>
                  <a:t> eşit olan terimin indeksidir veya 0’dır eğer </a:t>
                </a:r>
                <a:r>
                  <a:rPr lang="tr-TR" i="1" dirty="0"/>
                  <a:t>x</a:t>
                </a:r>
                <a:r>
                  <a:rPr lang="tr-TR" dirty="0"/>
                  <a:t> bulunmamışsa)</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836712"/>
                <a:ext cx="6777317" cy="4995917"/>
              </a:xfrm>
              <a:blipFill rotWithShape="1">
                <a:blip r:embed="rId2"/>
                <a:stretch>
                  <a:fillRect l="-1079" t="-732" r="-1259"/>
                </a:stretch>
              </a:blipFill>
            </p:spPr>
            <p:txBody>
              <a:bodyPr/>
              <a:lstStyle/>
              <a:p>
                <a:r>
                  <a:rPr lang="tr-TR">
                    <a:noFill/>
                  </a:rPr>
                  <a:t> </a:t>
                </a:r>
              </a:p>
            </p:txBody>
          </p:sp>
        </mc:Fallback>
      </mc:AlternateContent>
    </p:spTree>
    <p:extLst>
      <p:ext uri="{BB962C8B-B14F-4D97-AF65-F5344CB8AC3E}">
        <p14:creationId xmlns:p14="http://schemas.microsoft.com/office/powerpoint/2010/main" val="250395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p:sp>
        <p:nvSpPr>
          <p:cNvPr id="3" name="İçerik Yer Tutucusu 2"/>
          <p:cNvSpPr>
            <a:spLocks noGrp="1"/>
          </p:cNvSpPr>
          <p:nvPr>
            <p:ph idx="1"/>
          </p:nvPr>
        </p:nvSpPr>
        <p:spPr>
          <a:xfrm>
            <a:off x="1043492" y="1412776"/>
            <a:ext cx="6777317" cy="4419853"/>
          </a:xfrm>
        </p:spPr>
        <p:txBody>
          <a:bodyPr/>
          <a:lstStyle/>
          <a:p>
            <a:pPr algn="just">
              <a:lnSpc>
                <a:spcPct val="100000"/>
              </a:lnSpc>
            </a:pPr>
            <a:r>
              <a:rPr lang="tr-TR" dirty="0"/>
              <a:t>Analizi basitleştirmek için, </a:t>
            </a:r>
            <a:r>
              <a:rPr lang="tr-TR" i="1" dirty="0"/>
              <a:t>k</a:t>
            </a:r>
            <a:r>
              <a:rPr lang="tr-TR" dirty="0"/>
              <a:t> pozitif tamsayı olmak üzere, </a:t>
            </a:r>
            <a:r>
              <a:rPr lang="tr-TR" i="1" dirty="0"/>
              <a:t>a</a:t>
            </a:r>
            <a:r>
              <a:rPr lang="tr-TR" i="1" baseline="-25000" dirty="0"/>
              <a:t>1</a:t>
            </a:r>
            <a:r>
              <a:rPr lang="tr-TR" i="1" dirty="0"/>
              <a:t>, a</a:t>
            </a:r>
            <a:r>
              <a:rPr lang="tr-TR" i="1" baseline="-25000" dirty="0"/>
              <a:t>2</a:t>
            </a:r>
            <a:r>
              <a:rPr lang="tr-TR" i="1" dirty="0"/>
              <a:t>, </a:t>
            </a:r>
            <a:r>
              <a:rPr lang="tr-TR" dirty="0"/>
              <a:t>… , </a:t>
            </a:r>
            <a:r>
              <a:rPr lang="tr-TR" i="1" dirty="0"/>
              <a:t>a</a:t>
            </a:r>
            <a:r>
              <a:rPr lang="tr-TR" i="1" baseline="-25000" dirty="0"/>
              <a:t>n</a:t>
            </a:r>
            <a:r>
              <a:rPr lang="tr-TR" dirty="0"/>
              <a:t> dizisinde </a:t>
            </a:r>
            <a:r>
              <a:rPr lang="tr-TR" i="1" dirty="0"/>
              <a:t>n</a:t>
            </a:r>
            <a:r>
              <a:rPr lang="tr-TR" dirty="0"/>
              <a:t> = </a:t>
            </a:r>
            <a:r>
              <a:rPr lang="tr-TR" i="1" dirty="0"/>
              <a:t>2</a:t>
            </a:r>
            <a:r>
              <a:rPr lang="tr-TR" i="1" baseline="30000" dirty="0"/>
              <a:t>k</a:t>
            </a:r>
            <a:r>
              <a:rPr lang="tr-TR" dirty="0"/>
              <a:t> tane eleman olduğunu varsayalım, </a:t>
            </a:r>
            <a:r>
              <a:rPr lang="tr-TR" i="1" dirty="0"/>
              <a:t>k</a:t>
            </a:r>
            <a:r>
              <a:rPr lang="tr-TR" dirty="0"/>
              <a:t> = </a:t>
            </a:r>
            <a:r>
              <a:rPr lang="tr-TR" dirty="0" err="1"/>
              <a:t>log</a:t>
            </a:r>
            <a:r>
              <a:rPr lang="tr-TR" dirty="0"/>
              <a:t> </a:t>
            </a:r>
            <a:r>
              <a:rPr lang="tr-TR" i="1" dirty="0"/>
              <a:t>n</a:t>
            </a:r>
            <a:r>
              <a:rPr lang="tr-TR" dirty="0"/>
              <a:t> olduğuna dikkat ediniz. (Eğer dizideki eleman sayısı </a:t>
            </a:r>
            <a:r>
              <a:rPr lang="tr-TR" i="1" dirty="0"/>
              <a:t>n,</a:t>
            </a:r>
            <a:r>
              <a:rPr lang="tr-TR" dirty="0"/>
              <a:t> 2’nin üslü değerine eşit değilse, 2</a:t>
            </a:r>
            <a:r>
              <a:rPr lang="tr-TR" i="1" baseline="30000" dirty="0"/>
              <a:t>k</a:t>
            </a:r>
            <a:r>
              <a:rPr lang="tr-TR" i="1" dirty="0"/>
              <a:t> &lt;n&lt;</a:t>
            </a:r>
            <a:r>
              <a:rPr lang="tr-TR" dirty="0"/>
              <a:t> 2</a:t>
            </a:r>
            <a:r>
              <a:rPr lang="tr-TR" baseline="30000" dirty="0"/>
              <a:t>k+l</a:t>
            </a:r>
            <a:r>
              <a:rPr lang="tr-TR" dirty="0"/>
              <a:t> olmak üzere dizi 2</a:t>
            </a:r>
            <a:r>
              <a:rPr lang="tr-TR" baseline="30000" dirty="0"/>
              <a:t>k+l</a:t>
            </a:r>
            <a:r>
              <a:rPr lang="tr-TR" dirty="0"/>
              <a:t> elemanlı büyük dizinin bir parçası olarak dikkate alınacaktır. Buradaki 2</a:t>
            </a:r>
            <a:r>
              <a:rPr lang="tr-TR" baseline="30000" dirty="0"/>
              <a:t>k+l</a:t>
            </a:r>
            <a:r>
              <a:rPr lang="tr-TR" dirty="0"/>
              <a:t> sayısı, </a:t>
            </a:r>
            <a:r>
              <a:rPr lang="tr-TR" i="1" dirty="0"/>
              <a:t>n</a:t>
            </a:r>
            <a:r>
              <a:rPr lang="tr-TR" dirty="0"/>
              <a:t>’den küçük ve 2’nin üslü terimine eşit olan en küçük tam sayıdır.)</a:t>
            </a:r>
          </a:p>
          <a:p>
            <a:pPr algn="just">
              <a:lnSpc>
                <a:spcPct val="100000"/>
              </a:lnSpc>
            </a:pPr>
            <a:endParaRPr lang="tr-TR" dirty="0"/>
          </a:p>
        </p:txBody>
      </p:sp>
    </p:spTree>
    <p:extLst>
      <p:ext uri="{BB962C8B-B14F-4D97-AF65-F5344CB8AC3E}">
        <p14:creationId xmlns:p14="http://schemas.microsoft.com/office/powerpoint/2010/main" val="27302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lnSpc>
                <a:spcPct val="100000"/>
              </a:lnSpc>
            </a:pPr>
            <a:r>
              <a:rPr lang="tr-TR" dirty="0"/>
              <a:t>Algoritmanın her bir aşamasında, söz konusu aşamadaki kısıtlı listenin </a:t>
            </a:r>
            <a:r>
              <a:rPr lang="tr-TR" i="1" dirty="0"/>
              <a:t>i</a:t>
            </a:r>
            <a:r>
              <a:rPr lang="tr-TR" dirty="0"/>
              <a:t> ve </a:t>
            </a:r>
            <a:r>
              <a:rPr lang="tr-TR" i="1" dirty="0"/>
              <a:t>j</a:t>
            </a:r>
            <a:r>
              <a:rPr lang="tr-TR" dirty="0"/>
              <a:t> konumlarındaki ilk ve en son terimleri, kısıtlı listede birden fazla elemanın olup olmadığını teyit etmek için karşılaştırılır. Eğer </a:t>
            </a:r>
            <a:r>
              <a:rPr lang="tr-TR" i="1" dirty="0"/>
              <a:t>i &lt; j</a:t>
            </a:r>
            <a:r>
              <a:rPr lang="tr-TR" dirty="0"/>
              <a:t> ise, </a:t>
            </a:r>
            <a:r>
              <a:rPr lang="tr-TR" i="1" dirty="0"/>
              <a:t>x</a:t>
            </a:r>
            <a:r>
              <a:rPr lang="tr-TR" dirty="0"/>
              <a:t> sayısının kısıtlı listenin ortasındaki elemandan büyük olup olmadığını anlamak için karşılaştırma yapılır.</a:t>
            </a:r>
          </a:p>
          <a:p>
            <a:pPr algn="just">
              <a:lnSpc>
                <a:spcPct val="100000"/>
              </a:lnSpc>
            </a:pPr>
            <a:endParaRPr lang="tr-TR" dirty="0"/>
          </a:p>
        </p:txBody>
      </p:sp>
    </p:spTree>
    <p:extLst>
      <p:ext uri="{BB962C8B-B14F-4D97-AF65-F5344CB8AC3E}">
        <p14:creationId xmlns:p14="http://schemas.microsoft.com/office/powerpoint/2010/main" val="181080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4995917"/>
          </a:xfrm>
        </p:spPr>
        <p:txBody>
          <a:bodyPr>
            <a:normAutofit fontScale="92500" lnSpcReduction="20000"/>
          </a:bodyPr>
          <a:lstStyle/>
          <a:p>
            <a:pPr algn="just">
              <a:lnSpc>
                <a:spcPct val="110000"/>
              </a:lnSpc>
            </a:pPr>
            <a:r>
              <a:rPr lang="tr-TR" dirty="0"/>
              <a:t>İlk aşamada, arama 2</a:t>
            </a:r>
            <a:r>
              <a:rPr lang="tr-TR" baseline="30000" dirty="0"/>
              <a:t>k−l</a:t>
            </a:r>
            <a:r>
              <a:rPr lang="tr-TR" dirty="0"/>
              <a:t> adet terim ile sınırlıdır. Buraya kadar iki karşılaştırma yapılmış oldu. Bu prosedüre, listenin yarısıyla sınırlı olmak üzere her bir aşamada iki karşılaştırma yapı­larak devam edilir. Başka bir deyişle, listede </a:t>
            </a:r>
            <a:r>
              <a:rPr lang="tr-TR" i="1" dirty="0"/>
              <a:t>2</a:t>
            </a:r>
            <a:r>
              <a:rPr lang="tr-TR" i="1" baseline="30000" dirty="0"/>
              <a:t>k</a:t>
            </a:r>
            <a:r>
              <a:rPr lang="tr-TR" dirty="0"/>
              <a:t> eleman olduğunda, algoritmanın ilk aşamasında iki karşılaştırma yapılır, arama 2</a:t>
            </a:r>
            <a:r>
              <a:rPr lang="tr-TR" baseline="30000" dirty="0"/>
              <a:t>k−l</a:t>
            </a:r>
            <a:r>
              <a:rPr lang="tr-TR" dirty="0"/>
              <a:t> elemanlı olan küçültülmüş liste içinde yapılırsa ilave iki tane daha karşılaştırma ve arama </a:t>
            </a:r>
            <a:r>
              <a:rPr lang="tr-TR" i="1" dirty="0"/>
              <a:t>2</a:t>
            </a:r>
            <a:r>
              <a:rPr lang="tr-TR" i="1" baseline="30000" dirty="0"/>
              <a:t>k−2</a:t>
            </a:r>
            <a:r>
              <a:rPr lang="tr-TR" dirty="0"/>
              <a:t> elemanlı liste içinde yapılırsa iki tane daha ve benzeri iki tane olmak üzere 2</a:t>
            </a:r>
            <a:r>
              <a:rPr lang="tr-TR" baseline="30000" dirty="0"/>
              <a:t>1</a:t>
            </a:r>
            <a:r>
              <a:rPr lang="tr-TR" dirty="0"/>
              <a:t> = 2 elemanlı listeye ulaşılıncaya kadar işleme devam edilir. Sonunda listede tek terim kalınca, son karşılaştırma bize başka terimin kalmadığını bildirir ve söz konusu son terimin ise </a:t>
            </a:r>
            <a:r>
              <a:rPr lang="tr-TR" i="1" dirty="0" err="1"/>
              <a:t>x</a:t>
            </a:r>
            <a:r>
              <a:rPr lang="tr-TR" dirty="0" err="1"/>
              <a:t>’e</a:t>
            </a:r>
            <a:r>
              <a:rPr lang="tr-TR" dirty="0"/>
              <a:t> eşit olup olmadığı en son karşılaştırma ile belirlenir.</a:t>
            </a:r>
          </a:p>
          <a:p>
            <a:pPr algn="just">
              <a:lnSpc>
                <a:spcPct val="110000"/>
              </a:lnSpc>
            </a:pPr>
            <a:endParaRPr lang="tr-TR" dirty="0"/>
          </a:p>
        </p:txBody>
      </p:sp>
    </p:spTree>
    <p:extLst>
      <p:ext uri="{BB962C8B-B14F-4D97-AF65-F5344CB8AC3E}">
        <p14:creationId xmlns:p14="http://schemas.microsoft.com/office/powerpoint/2010/main" val="91888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764704"/>
                <a:ext cx="6777317" cy="5472608"/>
              </a:xfrm>
            </p:spPr>
            <p:txBody>
              <a:bodyPr>
                <a:normAutofit fontScale="85000" lnSpcReduction="10000"/>
              </a:bodyPr>
              <a:lstStyle/>
              <a:p>
                <a:pPr algn="just">
                  <a:lnSpc>
                    <a:spcPct val="120000"/>
                  </a:lnSpc>
                </a:pPr>
                <a:r>
                  <a:rPr lang="tr-TR" dirty="0"/>
                  <a:t>Böylece </a:t>
                </a:r>
                <a:r>
                  <a:rPr lang="tr-TR" i="1" dirty="0"/>
                  <a:t>2</a:t>
                </a:r>
                <a:r>
                  <a:rPr lang="tr-TR" i="1" baseline="30000" dirty="0"/>
                  <a:t>k</a:t>
                </a:r>
                <a:r>
                  <a:rPr lang="tr-TR" dirty="0"/>
                  <a:t> elemanlı bir dizide ikili arama yapıldığında en fazla 2</a:t>
                </a:r>
                <a:r>
                  <a:rPr lang="tr-TR" i="1" dirty="0"/>
                  <a:t>k </a:t>
                </a:r>
                <a:r>
                  <a:rPr lang="tr-TR" dirty="0"/>
                  <a:t>+ 2 = 2 </a:t>
                </a:r>
                <a:r>
                  <a:rPr lang="tr-TR" dirty="0" err="1"/>
                  <a:t>log</a:t>
                </a:r>
                <a:r>
                  <a:rPr lang="tr-TR" dirty="0"/>
                  <a:t> </a:t>
                </a:r>
                <a:r>
                  <a:rPr lang="tr-TR" i="1" dirty="0"/>
                  <a:t>n + 2</a:t>
                </a:r>
                <a:r>
                  <a:rPr lang="tr-TR" dirty="0"/>
                  <a:t> karşılaştırmaya ihtiyaç duyulur. (Eğer </a:t>
                </a:r>
                <a:r>
                  <a:rPr lang="tr-TR" i="1" dirty="0"/>
                  <a:t>n</a:t>
                </a:r>
                <a:r>
                  <a:rPr lang="tr-TR" dirty="0"/>
                  <a:t> sayısı 2’nin üslü değerine eşit değilse, orijinal liste </a:t>
                </a:r>
                <a14:m>
                  <m:oMath xmlns:m="http://schemas.openxmlformats.org/officeDocument/2006/math">
                    <m:r>
                      <a:rPr lang="tr-TR" i="1">
                        <a:latin typeface="Cambria Math" panose="02040503050406030204" pitchFamily="18" charset="0"/>
                      </a:rPr>
                      <m:t>𝑘</m:t>
                    </m:r>
                    <m:r>
                      <a:rPr lang="tr-TR" i="1">
                        <a:latin typeface="Cambria Math" panose="02040503050406030204" pitchFamily="18" charset="0"/>
                      </a:rPr>
                      <m:t>=</m:t>
                    </m:r>
                    <m:d>
                      <m:dPr>
                        <m:begChr m:val="⌊"/>
                        <m:endChr m:val="⌋"/>
                        <m:ctrlPr>
                          <a:rPr lang="tr-TR" i="1">
                            <a:latin typeface="Cambria Math" panose="02040503050406030204" pitchFamily="18" charset="0"/>
                          </a:rPr>
                        </m:ctrlPr>
                      </m:dPr>
                      <m:e>
                        <m:func>
                          <m:funcPr>
                            <m:ctrlPr>
                              <a:rPr lang="tr-TR" i="1">
                                <a:latin typeface="Cambria Math" panose="02040503050406030204" pitchFamily="18" charset="0"/>
                              </a:rPr>
                            </m:ctrlPr>
                          </m:funcPr>
                          <m:fName>
                            <m:r>
                              <m:rPr>
                                <m:sty m:val="p"/>
                              </m:rPr>
                              <a:rPr lang="tr-TR">
                                <a:latin typeface="Cambria Math" panose="02040503050406030204" pitchFamily="18" charset="0"/>
                              </a:rPr>
                              <m:t>log</m:t>
                            </m:r>
                          </m:fName>
                          <m:e>
                            <m:r>
                              <a:rPr lang="tr-TR" i="1">
                                <a:latin typeface="Cambria Math" panose="02040503050406030204" pitchFamily="18" charset="0"/>
                              </a:rPr>
                              <m:t>𝑛</m:t>
                            </m:r>
                          </m:e>
                        </m:func>
                      </m:e>
                    </m:d>
                  </m:oMath>
                </a14:m>
                <a:r>
                  <a:rPr lang="tr-TR" dirty="0"/>
                  <a:t> için 2</a:t>
                </a:r>
                <a:r>
                  <a:rPr lang="tr-TR" baseline="30000" dirty="0"/>
                  <a:t>k +1</a:t>
                </a:r>
                <a:r>
                  <a:rPr lang="tr-TR" dirty="0"/>
                  <a:t> elemanlı liste olacak şekilde genişletilir ve böylece arama en fazla </a:t>
                </a:r>
                <a14:m>
                  <m:oMath xmlns:m="http://schemas.openxmlformats.org/officeDocument/2006/math">
                    <m:r>
                      <a:rPr lang="tr-TR" i="1">
                        <a:latin typeface="Cambria Math" panose="02040503050406030204" pitchFamily="18" charset="0"/>
                      </a:rPr>
                      <m:t>2</m:t>
                    </m:r>
                    <m:d>
                      <m:dPr>
                        <m:begChr m:val="⌈"/>
                        <m:endChr m:val="⌉"/>
                        <m:ctrlPr>
                          <a:rPr lang="tr-TR" i="1">
                            <a:latin typeface="Cambria Math" panose="02040503050406030204" pitchFamily="18" charset="0"/>
                          </a:rPr>
                        </m:ctrlPr>
                      </m:dPr>
                      <m:e>
                        <m:func>
                          <m:funcPr>
                            <m:ctrlPr>
                              <a:rPr lang="tr-TR" i="1">
                                <a:latin typeface="Cambria Math" panose="02040503050406030204" pitchFamily="18" charset="0"/>
                              </a:rPr>
                            </m:ctrlPr>
                          </m:funcPr>
                          <m:fName>
                            <m:r>
                              <m:rPr>
                                <m:sty m:val="p"/>
                              </m:rPr>
                              <a:rPr lang="tr-TR">
                                <a:latin typeface="Cambria Math" panose="02040503050406030204" pitchFamily="18" charset="0"/>
                              </a:rPr>
                              <m:t>log</m:t>
                            </m:r>
                          </m:fName>
                          <m:e>
                            <m:r>
                              <a:rPr lang="tr-TR" i="1">
                                <a:latin typeface="Cambria Math" panose="02040503050406030204" pitchFamily="18" charset="0"/>
                              </a:rPr>
                              <m:t>𝑛</m:t>
                            </m:r>
                          </m:e>
                        </m:func>
                      </m:e>
                    </m:d>
                    <m:r>
                      <a:rPr lang="tr-TR" i="1">
                        <a:latin typeface="Cambria Math" panose="02040503050406030204" pitchFamily="18" charset="0"/>
                      </a:rPr>
                      <m:t>+2</m:t>
                    </m:r>
                  </m:oMath>
                </a14:m>
                <a:r>
                  <a:rPr lang="tr-TR" dirty="0"/>
                  <a:t> karşılaştırma­ya ihtiyaç duyar.) Böylece, ikili arama algoritmasının en kötü durum karmaşıklığı </a:t>
                </a:r>
                <a:r>
                  <a:rPr lang="tr-TR" dirty="0">
                    <a:sym typeface="Symbol"/>
                  </a:rPr>
                  <a:t></a:t>
                </a:r>
                <a:r>
                  <a:rPr lang="tr-TR" dirty="0"/>
                  <a:t>(</a:t>
                </a:r>
                <a:r>
                  <a:rPr lang="tr-TR" dirty="0" err="1"/>
                  <a:t>log</a:t>
                </a:r>
                <a:r>
                  <a:rPr lang="tr-TR" dirty="0"/>
                  <a:t> </a:t>
                </a:r>
                <a:r>
                  <a:rPr lang="tr-TR" i="1" dirty="0"/>
                  <a:t>n)</a:t>
                </a:r>
                <a:r>
                  <a:rPr lang="tr-TR" dirty="0"/>
                  <a:t> olur. En kötü durumda ikili arama algoritması tarafından 2 </a:t>
                </a:r>
                <a:r>
                  <a:rPr lang="tr-TR" dirty="0" err="1"/>
                  <a:t>log</a:t>
                </a:r>
                <a:r>
                  <a:rPr lang="tr-TR" dirty="0"/>
                  <a:t> </a:t>
                </a:r>
                <a:r>
                  <a:rPr lang="tr-TR" i="1" dirty="0"/>
                  <a:t>n</a:t>
                </a:r>
                <a:r>
                  <a:rPr lang="tr-TR" dirty="0"/>
                  <a:t> + 2 karşılaştırma yapıldığına dikkat ediniz. 2 </a:t>
                </a:r>
                <a:r>
                  <a:rPr lang="tr-TR" dirty="0" err="1"/>
                  <a:t>log</a:t>
                </a:r>
                <a:r>
                  <a:rPr lang="tr-TR" dirty="0"/>
                  <a:t> </a:t>
                </a:r>
                <a:r>
                  <a:rPr lang="tr-TR" i="1" dirty="0"/>
                  <a:t>n</a:t>
                </a:r>
                <a:r>
                  <a:rPr lang="tr-TR" dirty="0"/>
                  <a:t> + 2 = </a:t>
                </a:r>
                <a:r>
                  <a:rPr lang="tr-TR" dirty="0">
                    <a:sym typeface="Symbol"/>
                  </a:rPr>
                  <a:t></a:t>
                </a:r>
                <a:r>
                  <a:rPr lang="tr-TR" dirty="0"/>
                  <a:t>(</a:t>
                </a:r>
                <a:r>
                  <a:rPr lang="tr-TR" dirty="0" err="1"/>
                  <a:t>log</a:t>
                </a:r>
                <a:r>
                  <a:rPr lang="tr-TR" dirty="0"/>
                  <a:t> </a:t>
                </a:r>
                <a:r>
                  <a:rPr lang="tr-TR" i="1" dirty="0"/>
                  <a:t>n)</a:t>
                </a:r>
                <a:r>
                  <a:rPr lang="tr-TR" dirty="0"/>
                  <a:t> olduğundan ikili arama algoritmasının büyük−</a:t>
                </a:r>
                <a:r>
                  <a:rPr lang="tr-TR" dirty="0" err="1"/>
                  <a:t>tetası</a:t>
                </a:r>
                <a:r>
                  <a:rPr lang="tr-TR" dirty="0"/>
                  <a:t> </a:t>
                </a:r>
                <a:r>
                  <a:rPr lang="tr-TR" dirty="0">
                    <a:sym typeface="Symbol"/>
                  </a:rPr>
                  <a:t></a:t>
                </a:r>
                <a:r>
                  <a:rPr lang="tr-TR" dirty="0"/>
                  <a:t>(</a:t>
                </a:r>
                <a:r>
                  <a:rPr lang="tr-TR" dirty="0" err="1"/>
                  <a:t>log</a:t>
                </a:r>
                <a:r>
                  <a:rPr lang="tr-TR" dirty="0"/>
                  <a:t> </a:t>
                </a:r>
                <a:r>
                  <a:rPr lang="tr-TR" i="1" dirty="0"/>
                  <a:t>n</a:t>
                </a:r>
                <a:r>
                  <a:rPr lang="tr-TR" dirty="0"/>
                  <a:t>)’dir. İkili arama algoritmasının lineer aramadan daha verimli olduğu bu analizlerden görülmektedir. Çünkü Örnek 2’deki lineer arama algoritmasının en kötü durum zaman karmaşıklığı </a:t>
                </a:r>
                <a:r>
                  <a:rPr lang="tr-TR" dirty="0">
                    <a:sym typeface="Symbol"/>
                  </a:rPr>
                  <a:t></a:t>
                </a:r>
                <a:r>
                  <a:rPr lang="tr-TR" dirty="0"/>
                  <a:t>(n)’dir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764704"/>
                <a:ext cx="6777317" cy="5472608"/>
              </a:xfrm>
              <a:blipFill rotWithShape="1">
                <a:blip r:embed="rId2"/>
                <a:stretch>
                  <a:fillRect t="-557" r="-989" b="-1114"/>
                </a:stretch>
              </a:blipFill>
            </p:spPr>
            <p:txBody>
              <a:bodyPr/>
              <a:lstStyle/>
              <a:p>
                <a:r>
                  <a:rPr lang="tr-TR">
                    <a:noFill/>
                  </a:rPr>
                  <a:t> </a:t>
                </a:r>
              </a:p>
            </p:txBody>
          </p:sp>
        </mc:Fallback>
      </mc:AlternateContent>
    </p:spTree>
    <p:extLst>
      <p:ext uri="{BB962C8B-B14F-4D97-AF65-F5344CB8AC3E}">
        <p14:creationId xmlns:p14="http://schemas.microsoft.com/office/powerpoint/2010/main" val="317996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dirty="0"/>
              <a:t>ORTALAMA DURUM KARMAŞIKLIĞI </a:t>
            </a:r>
          </a:p>
        </p:txBody>
      </p:sp>
      <p:sp>
        <p:nvSpPr>
          <p:cNvPr id="3" name="İçerik Yer Tutucusu 2"/>
          <p:cNvSpPr>
            <a:spLocks noGrp="1"/>
          </p:cNvSpPr>
          <p:nvPr>
            <p:ph idx="1"/>
          </p:nvPr>
        </p:nvSpPr>
        <p:spPr/>
        <p:txBody>
          <a:bodyPr>
            <a:normAutofit fontScale="85000" lnSpcReduction="20000"/>
          </a:bodyPr>
          <a:lstStyle/>
          <a:p>
            <a:pPr algn="just">
              <a:lnSpc>
                <a:spcPct val="120000"/>
              </a:lnSpc>
            </a:pPr>
            <a:r>
              <a:rPr lang="tr-TR" dirty="0"/>
              <a:t>En kötü durum karmaşıklığından başka bir diğer önemli karmaşıklık analiz türü de </a:t>
            </a:r>
            <a:r>
              <a:rPr lang="tr-TR" b="1" dirty="0"/>
              <a:t>ortalama durum </a:t>
            </a:r>
            <a:r>
              <a:rPr lang="tr-TR" dirty="0"/>
              <a:t>karmaşıklığıdır. Belirli bir büyük­lükte girdiye sahip problemleri çözmek için kullanılan ortalama işlem sayısı bu tip analizle bulunmaktadır. </a:t>
            </a:r>
            <a:endParaRPr lang="en-US" dirty="0" smtClean="0"/>
          </a:p>
          <a:p>
            <a:pPr algn="just">
              <a:lnSpc>
                <a:spcPct val="120000"/>
              </a:lnSpc>
            </a:pPr>
            <a:r>
              <a:rPr lang="tr-TR" dirty="0"/>
              <a:t>Ortalama durum analizi genelde en kötü durum analizinden daha karmaşıktır.</a:t>
            </a:r>
          </a:p>
          <a:p>
            <a:pPr algn="just">
              <a:lnSpc>
                <a:spcPct val="120000"/>
              </a:lnSpc>
            </a:pPr>
            <a:r>
              <a:rPr lang="tr-TR" dirty="0"/>
              <a:t>Bununla birlikte, lineer arama algoritmasının ortalama durum karmaşıklık analizi Örnek 4’te gösterildiği gibi fazla zorluk çekmeden yapılabilir.</a:t>
            </a:r>
          </a:p>
          <a:p>
            <a:pPr algn="just">
              <a:lnSpc>
                <a:spcPct val="120000"/>
              </a:lnSpc>
            </a:pPr>
            <a:endParaRPr lang="tr-TR" dirty="0"/>
          </a:p>
        </p:txBody>
      </p:sp>
    </p:spTree>
    <p:extLst>
      <p:ext uri="{BB962C8B-B14F-4D97-AF65-F5344CB8AC3E}">
        <p14:creationId xmlns:p14="http://schemas.microsoft.com/office/powerpoint/2010/main" val="52403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520280" cy="901904"/>
          </a:xfrm>
        </p:spPr>
        <p:txBody>
          <a:bodyPr>
            <a:normAutofit/>
          </a:bodyPr>
          <a:lstStyle/>
          <a:p>
            <a:pPr algn="just">
              <a:lnSpc>
                <a:spcPct val="100000"/>
              </a:lnSpc>
            </a:pPr>
            <a:r>
              <a:rPr lang="en-US" dirty="0" err="1" smtClean="0"/>
              <a:t>Örnek</a:t>
            </a:r>
            <a:r>
              <a:rPr lang="en-US" dirty="0" smtClean="0"/>
              <a:t> 4:</a:t>
            </a:r>
            <a:endParaRPr lang="tr-TR" dirty="0"/>
          </a:p>
        </p:txBody>
      </p:sp>
      <p:sp>
        <p:nvSpPr>
          <p:cNvPr id="3" name="İçerik Yer Tutucusu 2"/>
          <p:cNvSpPr>
            <a:spLocks noGrp="1"/>
          </p:cNvSpPr>
          <p:nvPr>
            <p:ph idx="1"/>
          </p:nvPr>
        </p:nvSpPr>
        <p:spPr>
          <a:xfrm>
            <a:off x="1043492" y="1340768"/>
            <a:ext cx="6777317" cy="4491861"/>
          </a:xfrm>
        </p:spPr>
        <p:txBody>
          <a:bodyPr/>
          <a:lstStyle/>
          <a:p>
            <a:pPr algn="just">
              <a:lnSpc>
                <a:spcPct val="100000"/>
              </a:lnSpc>
            </a:pPr>
            <a:r>
              <a:rPr lang="tr-TR" dirty="0"/>
              <a:t>Lineer arama algoritmasının ortalama durum performansını, aranan </a:t>
            </a:r>
            <a:r>
              <a:rPr lang="tr-TR" i="1" dirty="0"/>
              <a:t>x</a:t>
            </a:r>
            <a:r>
              <a:rPr lang="tr-TR" dirty="0"/>
              <a:t> sayısının dizide olduğunu ve </a:t>
            </a:r>
            <a:r>
              <a:rPr lang="tr-TR" i="1" dirty="0" err="1"/>
              <a:t>x</a:t>
            </a:r>
            <a:r>
              <a:rPr lang="tr-TR" dirty="0" err="1"/>
              <a:t>’in</a:t>
            </a:r>
            <a:r>
              <a:rPr lang="tr-TR" dirty="0"/>
              <a:t> herhangi bir konumda olma ihtimalinin aynı olduğunu varsayarak kullanılan ortalama karşılaştırma sayısı cinsinden bulunuz.</a:t>
            </a:r>
          </a:p>
          <a:p>
            <a:pPr algn="just">
              <a:lnSpc>
                <a:spcPct val="100000"/>
              </a:lnSpc>
            </a:pPr>
            <a:endParaRPr lang="tr-TR" dirty="0"/>
          </a:p>
        </p:txBody>
      </p:sp>
    </p:spTree>
    <p:extLst>
      <p:ext uri="{BB962C8B-B14F-4D97-AF65-F5344CB8AC3E}">
        <p14:creationId xmlns:p14="http://schemas.microsoft.com/office/powerpoint/2010/main" val="11396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p:sp>
        <p:nvSpPr>
          <p:cNvPr id="3" name="İçerik Yer Tutucusu 2"/>
          <p:cNvSpPr>
            <a:spLocks noGrp="1"/>
          </p:cNvSpPr>
          <p:nvPr>
            <p:ph idx="1"/>
          </p:nvPr>
        </p:nvSpPr>
        <p:spPr>
          <a:xfrm>
            <a:off x="1043492" y="1412776"/>
            <a:ext cx="6777317" cy="4419853"/>
          </a:xfrm>
        </p:spPr>
        <p:txBody>
          <a:bodyPr/>
          <a:lstStyle/>
          <a:p>
            <a:pPr algn="just">
              <a:lnSpc>
                <a:spcPct val="100000"/>
              </a:lnSpc>
            </a:pPr>
            <a:r>
              <a:rPr lang="tr-TR" dirty="0"/>
              <a:t>Hipotez gereği, </a:t>
            </a:r>
            <a:r>
              <a:rPr lang="tr-TR" i="1" dirty="0"/>
              <a:t>x</a:t>
            </a:r>
            <a:r>
              <a:rPr lang="tr-TR" dirty="0"/>
              <a:t> sayısı, </a:t>
            </a:r>
            <a:r>
              <a:rPr lang="tr-TR" i="1" dirty="0"/>
              <a:t>a</a:t>
            </a:r>
            <a:r>
              <a:rPr lang="tr-TR" i="1" baseline="-25000" dirty="0"/>
              <a:t>1</a:t>
            </a:r>
            <a:r>
              <a:rPr lang="tr-TR" i="1" dirty="0"/>
              <a:t>, a</a:t>
            </a:r>
            <a:r>
              <a:rPr lang="tr-TR" i="1" baseline="-25000" dirty="0"/>
              <a:t>2</a:t>
            </a:r>
            <a:r>
              <a:rPr lang="tr-TR" i="1" dirty="0"/>
              <a:t>, </a:t>
            </a:r>
            <a:r>
              <a:rPr lang="tr-TR" dirty="0"/>
              <a:t>… , </a:t>
            </a:r>
            <a:r>
              <a:rPr lang="tr-TR" i="1" dirty="0"/>
              <a:t>a</a:t>
            </a:r>
            <a:r>
              <a:rPr lang="tr-TR" i="1" baseline="-25000" dirty="0"/>
              <a:t>n</a:t>
            </a:r>
            <a:r>
              <a:rPr lang="tr-TR" dirty="0"/>
              <a:t> şeklinde verilen tamsayı dizisindeki sayılardan biridir. Eğer </a:t>
            </a:r>
            <a:r>
              <a:rPr lang="tr-TR" i="1" dirty="0"/>
              <a:t>x</a:t>
            </a:r>
            <a:r>
              <a:rPr lang="tr-TR" dirty="0"/>
              <a:t> sayısı dizinin ilk terimi olan </a:t>
            </a:r>
            <a:r>
              <a:rPr lang="tr-TR" i="1" dirty="0"/>
              <a:t>a</a:t>
            </a:r>
            <a:r>
              <a:rPr lang="tr-TR" i="1" baseline="-25000" dirty="0"/>
              <a:t>1</a:t>
            </a:r>
            <a:r>
              <a:rPr lang="tr-TR" dirty="0"/>
              <a:t> ise, üç karşılaştırmaya ihtiyaç duyulur: birincisi, </a:t>
            </a:r>
            <a:r>
              <a:rPr lang="tr-TR" i="1" dirty="0"/>
              <a:t>i</a:t>
            </a:r>
            <a:r>
              <a:rPr lang="tr-TR" dirty="0"/>
              <a:t> ≤ </a:t>
            </a:r>
            <a:r>
              <a:rPr lang="tr-TR" i="1" dirty="0"/>
              <a:t>n</a:t>
            </a:r>
            <a:r>
              <a:rPr lang="tr-TR" dirty="0"/>
              <a:t> şeklinde olup dizinin sonuna ulaşılıp ulaşılmadığını test için, ikincisi </a:t>
            </a:r>
            <a:r>
              <a:rPr lang="tr-TR" i="1" dirty="0"/>
              <a:t>x </a:t>
            </a:r>
            <a:r>
              <a:rPr lang="tr-TR" dirty="0"/>
              <a:t>≠ </a:t>
            </a:r>
            <a:r>
              <a:rPr lang="tr-TR" i="1" dirty="0" err="1"/>
              <a:t>a</a:t>
            </a:r>
            <a:r>
              <a:rPr lang="tr-TR" i="1" baseline="-25000" dirty="0" err="1"/>
              <a:t>i</a:t>
            </a:r>
            <a:r>
              <a:rPr lang="tr-TR" dirty="0"/>
              <a:t> şeklinde olup </a:t>
            </a:r>
            <a:r>
              <a:rPr lang="tr-TR" i="1" dirty="0" err="1"/>
              <a:t>x</a:t>
            </a:r>
            <a:r>
              <a:rPr lang="tr-TR" dirty="0" err="1"/>
              <a:t>’in</a:t>
            </a:r>
            <a:r>
              <a:rPr lang="tr-TR" dirty="0"/>
              <a:t> </a:t>
            </a:r>
            <a:r>
              <a:rPr lang="tr-TR" i="1" dirty="0"/>
              <a:t>i</a:t>
            </a:r>
            <a:r>
              <a:rPr lang="tr-TR" dirty="0"/>
              <a:t>. terime eşit olup olmadığını test için ve sonuncusu </a:t>
            </a:r>
            <a:r>
              <a:rPr lang="tr-TR" i="1" dirty="0"/>
              <a:t>i ≤ n</a:t>
            </a:r>
            <a:r>
              <a:rPr lang="tr-TR" dirty="0"/>
              <a:t> şeklinde olup döngünün dışında kullanılır.</a:t>
            </a:r>
          </a:p>
          <a:p>
            <a:pPr algn="just">
              <a:lnSpc>
                <a:spcPct val="100000"/>
              </a:lnSpc>
            </a:pPr>
            <a:endParaRPr lang="tr-TR" dirty="0"/>
          </a:p>
        </p:txBody>
      </p:sp>
    </p:spTree>
    <p:extLst>
      <p:ext uri="{BB962C8B-B14F-4D97-AF65-F5344CB8AC3E}">
        <p14:creationId xmlns:p14="http://schemas.microsoft.com/office/powerpoint/2010/main" val="120883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836712"/>
                <a:ext cx="6777317" cy="4995917"/>
              </a:xfrm>
            </p:spPr>
            <p:txBody>
              <a:bodyPr>
                <a:normAutofit/>
              </a:bodyPr>
              <a:lstStyle/>
              <a:p>
                <a:pPr algn="just">
                  <a:lnSpc>
                    <a:spcPct val="100000"/>
                  </a:lnSpc>
                </a:pPr>
                <a:r>
                  <a:rPr lang="tr-TR" dirty="0"/>
                  <a:t>Eğer </a:t>
                </a:r>
                <a:r>
                  <a:rPr lang="tr-TR" i="1" dirty="0"/>
                  <a:t>x</a:t>
                </a:r>
                <a:r>
                  <a:rPr lang="tr-TR" dirty="0"/>
                  <a:t> dizinin ikinci terimi </a:t>
                </a:r>
                <a:r>
                  <a:rPr lang="tr-TR" i="1" dirty="0"/>
                  <a:t>a</a:t>
                </a:r>
                <a:r>
                  <a:rPr lang="tr-TR" i="1" baseline="-25000" dirty="0"/>
                  <a:t>2</a:t>
                </a:r>
                <a:r>
                  <a:rPr lang="tr-TR" dirty="0"/>
                  <a:t> ise, ilave iki karşılaştırma ile birlikte toplam beş karşılaştırma yapılır. Genel olarak, eğer x dizinin </a:t>
                </a:r>
                <a:r>
                  <a:rPr lang="tr-TR" i="1" dirty="0"/>
                  <a:t>i.</a:t>
                </a:r>
                <a:r>
                  <a:rPr lang="tr-TR" dirty="0"/>
                  <a:t> terimi, </a:t>
                </a:r>
                <a:r>
                  <a:rPr lang="tr-TR" i="1" dirty="0" err="1"/>
                  <a:t>a</a:t>
                </a:r>
                <a:r>
                  <a:rPr lang="tr-TR" i="1" baseline="-25000" dirty="0" err="1"/>
                  <a:t>i</a:t>
                </a:r>
                <a:r>
                  <a:rPr lang="tr-TR" dirty="0"/>
                  <a:t> ise döngünün her bir </a:t>
                </a:r>
                <a:r>
                  <a:rPr lang="tr-TR" i="1" dirty="0"/>
                  <a:t>i</a:t>
                </a:r>
                <a:r>
                  <a:rPr lang="tr-TR" dirty="0"/>
                  <a:t>. adımında iki karşılaştırma ve bir tane de döngünün dışında olmak üzere, toplam 2</a:t>
                </a:r>
                <a:r>
                  <a:rPr lang="tr-TR" i="1" dirty="0"/>
                  <a:t>i</a:t>
                </a:r>
                <a:r>
                  <a:rPr lang="tr-TR" dirty="0"/>
                  <a:t> + 1 tane karşılaştırma kullanılır. Böylece kullanılan ortalama karşılaştırma sayısı,</a:t>
                </a:r>
              </a:p>
              <a:p>
                <a:pPr marL="68580" indent="0" algn="just">
                  <a:lnSpc>
                    <a:spcPct val="100000"/>
                  </a:lnSpc>
                  <a:buNone/>
                </a:pP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3+5+7+…+(2</m:t>
                        </m:r>
                        <m:r>
                          <a:rPr lang="tr-TR" i="1">
                            <a:latin typeface="Cambria Math" panose="02040503050406030204" pitchFamily="18" charset="0"/>
                          </a:rPr>
                          <m:t>𝑛</m:t>
                        </m:r>
                        <m:r>
                          <a:rPr lang="tr-TR" i="1">
                            <a:latin typeface="Cambria Math" panose="02040503050406030204" pitchFamily="18" charset="0"/>
                          </a:rPr>
                          <m:t>+1)</m:t>
                        </m:r>
                      </m:num>
                      <m:den>
                        <m:r>
                          <a:rPr lang="tr-TR" i="1">
                            <a:latin typeface="Cambria Math" panose="02040503050406030204" pitchFamily="18" charset="0"/>
                          </a:rPr>
                          <m:t>𝑛</m:t>
                        </m:r>
                      </m:den>
                    </m:f>
                    <m:r>
                      <a:rPr lang="tr-TR" i="1">
                        <a:latin typeface="Cambria Math" panose="02040503050406030204" pitchFamily="18" charset="0"/>
                      </a:rPr>
                      <m:t>=</m:t>
                    </m:r>
                    <m:f>
                      <m:fPr>
                        <m:ctrlPr>
                          <a:rPr lang="tr-TR" i="1">
                            <a:latin typeface="Cambria Math" panose="02040503050406030204" pitchFamily="18" charset="0"/>
                          </a:rPr>
                        </m:ctrlPr>
                      </m:fPr>
                      <m:num>
                        <m:r>
                          <a:rPr lang="tr-TR" i="1">
                            <a:latin typeface="Cambria Math" panose="02040503050406030204" pitchFamily="18" charset="0"/>
                          </a:rPr>
                          <m:t>2</m:t>
                        </m:r>
                        <m:d>
                          <m:dPr>
                            <m:ctrlPr>
                              <a:rPr lang="tr-TR" i="1">
                                <a:latin typeface="Cambria Math" panose="02040503050406030204" pitchFamily="18" charset="0"/>
                              </a:rPr>
                            </m:ctrlPr>
                          </m:dPr>
                          <m:e>
                            <m:r>
                              <a:rPr lang="tr-TR" i="1">
                                <a:latin typeface="Cambria Math" panose="02040503050406030204" pitchFamily="18" charset="0"/>
                              </a:rPr>
                              <m:t>1+2+3+…+</m:t>
                            </m:r>
                            <m:r>
                              <a:rPr lang="tr-TR" i="1">
                                <a:latin typeface="Cambria Math" panose="02040503050406030204" pitchFamily="18" charset="0"/>
                              </a:rPr>
                              <m:t>𝑛</m:t>
                            </m:r>
                          </m:e>
                        </m:d>
                        <m:r>
                          <a:rPr lang="tr-TR" i="1">
                            <a:latin typeface="Cambria Math" panose="02040503050406030204" pitchFamily="18" charset="0"/>
                          </a:rPr>
                          <m:t>+</m:t>
                        </m:r>
                        <m:r>
                          <a:rPr lang="tr-TR" i="1">
                            <a:latin typeface="Cambria Math" panose="02040503050406030204" pitchFamily="18" charset="0"/>
                          </a:rPr>
                          <m:t>𝑛</m:t>
                        </m:r>
                      </m:num>
                      <m:den>
                        <m:r>
                          <a:rPr lang="tr-TR" i="1">
                            <a:latin typeface="Cambria Math" panose="02040503050406030204" pitchFamily="18" charset="0"/>
                          </a:rPr>
                          <m:t>𝑛</m:t>
                        </m:r>
                      </m:den>
                    </m:f>
                  </m:oMath>
                </a14:m>
                <a:r>
                  <a:rPr lang="tr-TR" dirty="0"/>
                  <a:t> olur.</a:t>
                </a:r>
              </a:p>
              <a:p>
                <a:pPr algn="just">
                  <a:lnSpc>
                    <a:spcPct val="10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836712"/>
                <a:ext cx="6777317" cy="4995917"/>
              </a:xfrm>
              <a:blipFill rotWithShape="1">
                <a:blip r:embed="rId2"/>
                <a:stretch>
                  <a:fillRect t="-976" r="-1439"/>
                </a:stretch>
              </a:blipFill>
            </p:spPr>
            <p:txBody>
              <a:bodyPr/>
              <a:lstStyle/>
              <a:p>
                <a:r>
                  <a:rPr lang="tr-TR">
                    <a:noFill/>
                  </a:rPr>
                  <a:t> </a:t>
                </a:r>
              </a:p>
            </p:txBody>
          </p:sp>
        </mc:Fallback>
      </mc:AlternateContent>
    </p:spTree>
    <p:extLst>
      <p:ext uri="{BB962C8B-B14F-4D97-AF65-F5344CB8AC3E}">
        <p14:creationId xmlns:p14="http://schemas.microsoft.com/office/powerpoint/2010/main" val="80546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dirty="0"/>
              <a:t> </a:t>
            </a:r>
            <a:br>
              <a:rPr lang="tr-TR" b="1" dirty="0"/>
            </a:br>
            <a:r>
              <a:rPr lang="tr-TR" u="heavy" dirty="0"/>
              <a:t>Giriş</a:t>
            </a:r>
            <a:r>
              <a:rPr lang="tr-TR" dirty="0"/>
              <a:t/>
            </a:r>
            <a:br>
              <a:rPr lang="tr-TR" dirty="0"/>
            </a:br>
            <a:endParaRPr lang="tr-TR" dirty="0"/>
          </a:p>
        </p:txBody>
      </p:sp>
      <p:sp>
        <p:nvSpPr>
          <p:cNvPr id="3" name="İçerik Yer Tutucusu 2"/>
          <p:cNvSpPr>
            <a:spLocks noGrp="1"/>
          </p:cNvSpPr>
          <p:nvPr>
            <p:ph idx="1"/>
          </p:nvPr>
        </p:nvSpPr>
        <p:spPr/>
        <p:txBody>
          <a:bodyPr>
            <a:normAutofit fontScale="85000" lnSpcReduction="20000"/>
          </a:bodyPr>
          <a:lstStyle/>
          <a:p>
            <a:pPr algn="just">
              <a:lnSpc>
                <a:spcPct val="110000"/>
              </a:lnSpc>
            </a:pPr>
            <a:r>
              <a:rPr lang="tr-TR" dirty="0"/>
              <a:t>Bir algoritma bir probleme ne zaman tatmin edici bir çözüm üretir? Her şeyden önce, bir algoritma her zaman doğru cevabı </a:t>
            </a:r>
            <a:r>
              <a:rPr lang="tr-TR" dirty="0" smtClean="0"/>
              <a:t>üretmelidir.</a:t>
            </a:r>
            <a:r>
              <a:rPr lang="en-US" dirty="0" smtClean="0"/>
              <a:t> </a:t>
            </a:r>
            <a:r>
              <a:rPr lang="tr-TR" dirty="0" smtClean="0"/>
              <a:t>İkinci </a:t>
            </a:r>
            <a:r>
              <a:rPr lang="tr-TR" dirty="0"/>
              <a:t>olarak verimli olmalıdır. </a:t>
            </a:r>
            <a:r>
              <a:rPr lang="en-US" dirty="0" smtClean="0"/>
              <a:t>Bu </a:t>
            </a:r>
            <a:r>
              <a:rPr lang="en-US" dirty="0" err="1" smtClean="0"/>
              <a:t>slayt</a:t>
            </a:r>
            <a:r>
              <a:rPr lang="en-US" dirty="0" smtClean="0"/>
              <a:t> </a:t>
            </a:r>
            <a:r>
              <a:rPr lang="tr-TR" dirty="0" smtClean="0"/>
              <a:t>algoritmaların </a:t>
            </a:r>
            <a:r>
              <a:rPr lang="tr-TR" dirty="0"/>
              <a:t>verimliliği konusuna tahsis </a:t>
            </a:r>
            <a:r>
              <a:rPr lang="tr-TR" dirty="0" smtClean="0"/>
              <a:t>edilmiştir</a:t>
            </a:r>
            <a:endParaRPr lang="en-US" dirty="0" smtClean="0"/>
          </a:p>
          <a:p>
            <a:pPr algn="just">
              <a:lnSpc>
                <a:spcPct val="110000"/>
              </a:lnSpc>
            </a:pPr>
            <a:r>
              <a:rPr lang="tr-TR" dirty="0"/>
              <a:t>Bir algoritmanın verimliliği nasıl analiz edilebilir? Verimliliği ölçmenin yollarından bir tanesi de herhangi bir algoritma yardımıyla belirli büyüklükte girdisi bulunan problemi çözmek için bilgisayar tarafından kullanılan zaman miktarıdır. İkinci kıstas ise belirli ölçekte girdisi bulunan algoritmayı gerçekleştirmek için kullanılan bilgisayar hafızasıdır.</a:t>
            </a:r>
          </a:p>
          <a:p>
            <a:pPr algn="just">
              <a:lnSpc>
                <a:spcPct val="110000"/>
              </a:lnSpc>
            </a:pPr>
            <a:endParaRPr lang="tr-TR" dirty="0"/>
          </a:p>
        </p:txBody>
      </p:sp>
    </p:spTree>
    <p:extLst>
      <p:ext uri="{BB962C8B-B14F-4D97-AF65-F5344CB8AC3E}">
        <p14:creationId xmlns:p14="http://schemas.microsoft.com/office/powerpoint/2010/main" val="3424316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980728"/>
                <a:ext cx="6777317" cy="4851901"/>
              </a:xfrm>
            </p:spPr>
            <p:txBody>
              <a:bodyPr>
                <a:normAutofit/>
              </a:bodyPr>
              <a:lstStyle/>
              <a:p>
                <a:pPr marL="68580" indent="0" algn="just">
                  <a:lnSpc>
                    <a:spcPct val="100000"/>
                  </a:lnSpc>
                  <a:buNone/>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1 + 2 + 3 +… + </m:t>
                      </m:r>
                      <m:r>
                        <m:rPr>
                          <m:sty m:val="p"/>
                        </m:rPr>
                        <a:rPr lang="tr-TR">
                          <a:latin typeface="Cambria Math" panose="02040503050406030204" pitchFamily="18" charset="0"/>
                        </a:rPr>
                        <m:t>n</m:t>
                      </m:r>
                      <m:r>
                        <a:rPr lang="tr-TR">
                          <a:latin typeface="Cambria Math" panose="02040503050406030204" pitchFamily="18" charset="0"/>
                        </a:rPr>
                        <m:t>=</m:t>
                      </m:r>
                      <m:sSup>
                        <m:sSupPr>
                          <m:ctrlPr>
                            <a:rPr lang="en-US" b="0" i="1" smtClean="0">
                              <a:latin typeface="Cambria Math" panose="02040503050406030204" pitchFamily="18" charset="0"/>
                            </a:rPr>
                          </m:ctrlPr>
                        </m:sSupPr>
                        <m:e>
                          <m:f>
                            <m:fPr>
                              <m:ctrlPr>
                                <a:rPr lang="tr-TR" i="1">
                                  <a:latin typeface="Cambria Math" panose="02040503050406030204" pitchFamily="18" charset="0"/>
                                </a:rPr>
                              </m:ctrlPr>
                            </m:fPr>
                            <m:num>
                              <m:r>
                                <m:rPr>
                                  <m:sty m:val="p"/>
                                </m:rPr>
                                <a:rPr lang="tr-TR">
                                  <a:latin typeface="Cambria Math" panose="02040503050406030204" pitchFamily="18" charset="0"/>
                                </a:rPr>
                                <m:t>n</m:t>
                              </m:r>
                              <m:d>
                                <m:dPr>
                                  <m:ctrlPr>
                                    <a:rPr lang="tr-TR" i="1">
                                      <a:latin typeface="Cambria Math" panose="02040503050406030204" pitchFamily="18" charset="0"/>
                                    </a:rPr>
                                  </m:ctrlPr>
                                </m:dPr>
                                <m:e>
                                  <m:r>
                                    <m:rPr>
                                      <m:sty m:val="p"/>
                                    </m:rPr>
                                    <a:rPr lang="tr-TR">
                                      <a:latin typeface="Cambria Math" panose="02040503050406030204" pitchFamily="18" charset="0"/>
                                    </a:rPr>
                                    <m:t>n</m:t>
                                  </m:r>
                                  <m:r>
                                    <a:rPr lang="tr-TR">
                                      <a:latin typeface="Cambria Math" panose="02040503050406030204" pitchFamily="18" charset="0"/>
                                    </a:rPr>
                                    <m:t>+1</m:t>
                                  </m:r>
                                </m:e>
                              </m:d>
                            </m:num>
                            <m:den>
                              <m:r>
                                <a:rPr lang="tr-TR">
                                  <a:latin typeface="Cambria Math" panose="02040503050406030204" pitchFamily="18" charset="0"/>
                                </a:rPr>
                                <m:t>2</m:t>
                              </m:r>
                            </m:den>
                          </m:f>
                        </m:e>
                        <m:sup>
                          <m:r>
                            <a:rPr lang="en-US" b="0" i="0" smtClean="0">
                              <a:latin typeface="Cambria Math"/>
                            </a:rPr>
                            <m:t>′</m:t>
                          </m:r>
                        </m:sup>
                      </m:sSup>
                      <m:r>
                        <m:rPr>
                          <m:sty m:val="p"/>
                        </m:rPr>
                        <a:rPr lang="en-US" b="0" i="0" smtClean="0">
                          <a:latin typeface="Cambria Math"/>
                        </a:rPr>
                        <m:t>dir</m:t>
                      </m:r>
                      <m:r>
                        <a:rPr lang="en-US" b="0" i="0" smtClean="0">
                          <a:latin typeface="Cambria Math"/>
                        </a:rPr>
                        <m:t>.</m:t>
                      </m:r>
                    </m:oMath>
                  </m:oMathPara>
                </a14:m>
                <a:endParaRPr lang="tr-TR" dirty="0"/>
              </a:p>
              <a:p>
                <a:pPr algn="just">
                  <a:lnSpc>
                    <a:spcPct val="100000"/>
                  </a:lnSpc>
                </a:pPr>
                <a:r>
                  <a:rPr lang="tr-TR" dirty="0"/>
                  <a:t>Böylece, aranan sayı </a:t>
                </a:r>
                <a:r>
                  <a:rPr lang="tr-TR" i="1" dirty="0" err="1"/>
                  <a:t>x</a:t>
                </a:r>
                <a:r>
                  <a:rPr lang="tr-TR" dirty="0" err="1"/>
                  <a:t>’in</a:t>
                </a:r>
                <a:r>
                  <a:rPr lang="tr-TR" dirty="0"/>
                  <a:t> listede olduğu varsayılarak lineer arama algoritması tarafından kullanılacak karşılaştırmaların ortalama sayısı</a:t>
                </a:r>
              </a:p>
              <a:p>
                <a:pPr marL="68580" indent="0" algn="just">
                  <a:lnSpc>
                    <a:spcPct val="100000"/>
                  </a:lnSpc>
                  <a:buNone/>
                </a:pPr>
                <a14:m>
                  <m:oMath xmlns:m="http://schemas.openxmlformats.org/officeDocument/2006/math">
                    <m:f>
                      <m:fPr>
                        <m:ctrlPr>
                          <a:rPr lang="tr-TR" i="1">
                            <a:latin typeface="Cambria Math" panose="02040503050406030204" pitchFamily="18" charset="0"/>
                          </a:rPr>
                        </m:ctrlPr>
                      </m:fPr>
                      <m:num>
                        <m:r>
                          <a:rPr lang="tr-TR" i="1">
                            <a:latin typeface="Cambria Math" panose="02040503050406030204" pitchFamily="18" charset="0"/>
                          </a:rPr>
                          <m:t>2[</m:t>
                        </m:r>
                        <m:f>
                          <m:fPr>
                            <m:ctrlPr>
                              <a:rPr lang="tr-TR" i="1">
                                <a:latin typeface="Cambria Math" panose="02040503050406030204" pitchFamily="18" charset="0"/>
                              </a:rPr>
                            </m:ctrlPr>
                          </m:fPr>
                          <m:num>
                            <m:r>
                              <a:rPr lang="tr-TR" i="1">
                                <a:latin typeface="Cambria Math" panose="02040503050406030204" pitchFamily="18" charset="0"/>
                              </a:rPr>
                              <m:t>𝑛</m:t>
                            </m:r>
                            <m:d>
                              <m:dPr>
                                <m:ctrlPr>
                                  <a:rPr lang="tr-TR" i="1">
                                    <a:latin typeface="Cambria Math" panose="02040503050406030204" pitchFamily="18" charset="0"/>
                                  </a:rPr>
                                </m:ctrlPr>
                              </m:dPr>
                              <m:e>
                                <m:r>
                                  <a:rPr lang="tr-TR" i="1">
                                    <a:latin typeface="Cambria Math" panose="02040503050406030204" pitchFamily="18" charset="0"/>
                                  </a:rPr>
                                  <m:t>𝑛</m:t>
                                </m:r>
                                <m:r>
                                  <a:rPr lang="tr-TR" i="1">
                                    <a:latin typeface="Cambria Math" panose="02040503050406030204" pitchFamily="18" charset="0"/>
                                  </a:rPr>
                                  <m:t>+1</m:t>
                                </m:r>
                              </m:e>
                            </m:d>
                          </m:num>
                          <m:den>
                            <m:r>
                              <a:rPr lang="tr-TR" i="1">
                                <a:latin typeface="Cambria Math" panose="02040503050406030204" pitchFamily="18" charset="0"/>
                              </a:rPr>
                              <m:t>2</m:t>
                            </m:r>
                          </m:den>
                        </m:f>
                        <m:r>
                          <a:rPr lang="tr-TR" i="1">
                            <a:latin typeface="Cambria Math" panose="02040503050406030204" pitchFamily="18" charset="0"/>
                          </a:rPr>
                          <m:t>]</m:t>
                        </m:r>
                      </m:num>
                      <m:den>
                        <m:r>
                          <a:rPr lang="tr-TR" i="1">
                            <a:latin typeface="Cambria Math" panose="02040503050406030204" pitchFamily="18" charset="0"/>
                          </a:rPr>
                          <m:t>𝑛</m:t>
                        </m:r>
                      </m:den>
                    </m:f>
                  </m:oMath>
                </a14:m>
                <a:r>
                  <a:rPr lang="tr-TR" i="1" dirty="0"/>
                  <a:t>+1=n+2</a:t>
                </a:r>
                <a:endParaRPr lang="tr-TR" dirty="0"/>
              </a:p>
              <a:p>
                <a:pPr algn="just">
                  <a:lnSpc>
                    <a:spcPct val="100000"/>
                  </a:lnSpc>
                </a:pPr>
                <a:r>
                  <a:rPr lang="tr-TR" dirty="0"/>
                  <a:t>olur ki bu ifadenin büyük−</a:t>
                </a:r>
                <a:r>
                  <a:rPr lang="tr-TR" dirty="0" err="1"/>
                  <a:t>tetası</a:t>
                </a:r>
                <a:r>
                  <a:rPr lang="tr-TR" dirty="0"/>
                  <a:t> </a:t>
                </a:r>
                <a:r>
                  <a:rPr lang="tr-TR" dirty="0">
                    <a:sym typeface="Symbol"/>
                  </a:rPr>
                  <a:t></a:t>
                </a:r>
                <a:r>
                  <a:rPr lang="tr-TR" dirty="0"/>
                  <a:t>(</a:t>
                </a:r>
                <a:r>
                  <a:rPr lang="tr-TR" i="1" dirty="0"/>
                  <a:t>n</a:t>
                </a:r>
                <a:r>
                  <a:rPr lang="tr-TR" dirty="0"/>
                  <a:t>)’dir.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980728"/>
                <a:ext cx="6777317" cy="4851901"/>
              </a:xfrm>
              <a:blipFill rotWithShape="1">
                <a:blip r:embed="rId2"/>
                <a:stretch>
                  <a:fillRect r="-1439"/>
                </a:stretch>
              </a:blipFill>
            </p:spPr>
            <p:txBody>
              <a:bodyPr/>
              <a:lstStyle/>
              <a:p>
                <a:r>
                  <a:rPr lang="tr-TR">
                    <a:noFill/>
                  </a:rPr>
                  <a:t> </a:t>
                </a:r>
              </a:p>
            </p:txBody>
          </p:sp>
        </mc:Fallback>
      </mc:AlternateContent>
    </p:spTree>
    <p:extLst>
      <p:ext uri="{BB962C8B-B14F-4D97-AF65-F5344CB8AC3E}">
        <p14:creationId xmlns:p14="http://schemas.microsoft.com/office/powerpoint/2010/main" val="160238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980728"/>
            <a:ext cx="6777317" cy="4851901"/>
          </a:xfrm>
        </p:spPr>
        <p:txBody>
          <a:bodyPr>
            <a:normAutofit fontScale="92500"/>
          </a:bodyPr>
          <a:lstStyle/>
          <a:p>
            <a:pPr algn="just">
              <a:lnSpc>
                <a:spcPct val="110000"/>
              </a:lnSpc>
            </a:pPr>
            <a:r>
              <a:rPr lang="tr-TR" b="1" i="1" dirty="0"/>
              <a:t>Uyarı:</a:t>
            </a:r>
            <a:r>
              <a:rPr lang="tr-TR" dirty="0"/>
              <a:t> Örnek 4’teki analizde, </a:t>
            </a:r>
            <a:r>
              <a:rPr lang="tr-TR" i="1" dirty="0" err="1"/>
              <a:t>x</a:t>
            </a:r>
            <a:r>
              <a:rPr lang="tr-TR" dirty="0" err="1"/>
              <a:t>’in</a:t>
            </a:r>
            <a:r>
              <a:rPr lang="tr-TR" dirty="0"/>
              <a:t> arama yapılan dizide olduğu varsayıldı. Bununla birlikte, </a:t>
            </a:r>
            <a:r>
              <a:rPr lang="tr-TR" i="1" dirty="0" err="1"/>
              <a:t>x</a:t>
            </a:r>
            <a:r>
              <a:rPr lang="tr-TR" dirty="0" err="1"/>
              <a:t>’in</a:t>
            </a:r>
            <a:r>
              <a:rPr lang="tr-TR" dirty="0"/>
              <a:t> dizinin dışında olması durumunda da bu algoritmanın ortalama durum analizini yapmak mümkündür (Alıştırma 23’e bakınız).</a:t>
            </a:r>
          </a:p>
          <a:p>
            <a:pPr algn="just">
              <a:lnSpc>
                <a:spcPct val="110000"/>
              </a:lnSpc>
            </a:pPr>
            <a:r>
              <a:rPr lang="tr-TR" b="1" i="1" dirty="0"/>
              <a:t>Uyarı:</a:t>
            </a:r>
            <a:r>
              <a:rPr lang="tr-TR" dirty="0"/>
              <a:t> Her ne kadar bundan önceki örneklerde döngünün sonuna ulaşılıp ulaşılmadığını test için kullanılan karşılaştırmalar dikkate alınmış ise de, pratikte bu karşılaştırmalar genellikle sayılmazlar. Dolayısıyla bu tür karşılaştırmalar yok sayılır.</a:t>
            </a:r>
          </a:p>
          <a:p>
            <a:pPr algn="just">
              <a:lnSpc>
                <a:spcPct val="110000"/>
              </a:lnSpc>
            </a:pPr>
            <a:endParaRPr lang="tr-TR" dirty="0"/>
          </a:p>
        </p:txBody>
      </p:sp>
    </p:spTree>
    <p:extLst>
      <p:ext uri="{BB962C8B-B14F-4D97-AF65-F5344CB8AC3E}">
        <p14:creationId xmlns:p14="http://schemas.microsoft.com/office/powerpoint/2010/main" val="29095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pPr algn="just">
              <a:lnSpc>
                <a:spcPct val="100000"/>
              </a:lnSpc>
            </a:pPr>
            <a:r>
              <a:rPr lang="tr-TR" sz="2800" dirty="0"/>
              <a:t>YAYGIN KULLANILAN İKİ ADET SIRALAMA ALGORİTMASININ EN KÖTÜ DURUM KARMAŞIKLIĞININ ANALİZİ: </a:t>
            </a:r>
          </a:p>
        </p:txBody>
      </p:sp>
      <p:sp>
        <p:nvSpPr>
          <p:cNvPr id="3" name="İçerik Yer Tutucusu 2"/>
          <p:cNvSpPr>
            <a:spLocks noGrp="1"/>
          </p:cNvSpPr>
          <p:nvPr>
            <p:ph idx="1"/>
          </p:nvPr>
        </p:nvSpPr>
        <p:spPr/>
        <p:txBody>
          <a:bodyPr>
            <a:normAutofit/>
          </a:bodyPr>
          <a:lstStyle/>
          <a:p>
            <a:pPr algn="just">
              <a:lnSpc>
                <a:spcPct val="100000"/>
              </a:lnSpc>
            </a:pPr>
            <a:r>
              <a:rPr lang="tr-TR" dirty="0"/>
              <a:t>Örnek 5 ve 6’da kabarcık sıralaması ve yerleştirmeli sıralama en kötü durum karmaşıklığının analizi yapılacaktır.</a:t>
            </a:r>
          </a:p>
          <a:p>
            <a:pPr algn="just">
              <a:lnSpc>
                <a:spcPct val="100000"/>
              </a:lnSpc>
            </a:pPr>
            <a:endParaRPr lang="tr-TR" dirty="0"/>
          </a:p>
        </p:txBody>
      </p:sp>
    </p:spTree>
    <p:extLst>
      <p:ext uri="{BB962C8B-B14F-4D97-AF65-F5344CB8AC3E}">
        <p14:creationId xmlns:p14="http://schemas.microsoft.com/office/powerpoint/2010/main" val="130546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520280" cy="901904"/>
          </a:xfrm>
        </p:spPr>
        <p:txBody>
          <a:bodyPr>
            <a:normAutofit/>
          </a:bodyPr>
          <a:lstStyle/>
          <a:p>
            <a:pPr algn="just">
              <a:lnSpc>
                <a:spcPct val="100000"/>
              </a:lnSpc>
            </a:pPr>
            <a:r>
              <a:rPr lang="en-US" dirty="0" err="1" smtClean="0"/>
              <a:t>Örnek</a:t>
            </a:r>
            <a:r>
              <a:rPr lang="en-US" dirty="0" smtClean="0"/>
              <a:t> 5:</a:t>
            </a:r>
            <a:endParaRPr lang="tr-TR" dirty="0"/>
          </a:p>
        </p:txBody>
      </p:sp>
      <p:sp>
        <p:nvSpPr>
          <p:cNvPr id="3" name="İçerik Yer Tutucusu 2"/>
          <p:cNvSpPr>
            <a:spLocks noGrp="1"/>
          </p:cNvSpPr>
          <p:nvPr>
            <p:ph idx="1"/>
          </p:nvPr>
        </p:nvSpPr>
        <p:spPr>
          <a:xfrm>
            <a:off x="1043492" y="1340768"/>
            <a:ext cx="6777317" cy="4491861"/>
          </a:xfrm>
        </p:spPr>
        <p:txBody>
          <a:bodyPr/>
          <a:lstStyle/>
          <a:p>
            <a:pPr algn="just">
              <a:lnSpc>
                <a:spcPct val="100000"/>
              </a:lnSpc>
            </a:pPr>
            <a:r>
              <a:rPr lang="tr-TR" dirty="0"/>
              <a:t>Kabarcık sıralama algoritmasının kullanılan karşılaştırma sayısı bakımından en kötü durum karmaşıklığı nedir</a:t>
            </a:r>
            <a:r>
              <a:rPr lang="tr-TR" dirty="0" smtClean="0"/>
              <a:t>?</a:t>
            </a:r>
            <a:endParaRPr lang="en-US" dirty="0" smtClean="0"/>
          </a:p>
          <a:p>
            <a:pPr marL="0" indent="0" algn="just">
              <a:lnSpc>
                <a:spcPct val="100000"/>
              </a:lnSpc>
              <a:buNone/>
            </a:pPr>
            <a:r>
              <a:rPr lang="tr-TR" b="1" dirty="0"/>
              <a:t>prosedür </a:t>
            </a:r>
            <a:r>
              <a:rPr lang="tr-TR" i="1" dirty="0" err="1"/>
              <a:t>kabarcıksıralama</a:t>
            </a:r>
            <a:r>
              <a:rPr lang="tr-TR" dirty="0"/>
              <a:t> </a:t>
            </a:r>
            <a:r>
              <a:rPr lang="tr-TR" b="1" dirty="0"/>
              <a:t>(a</a:t>
            </a:r>
            <a:r>
              <a:rPr lang="tr-TR" b="1" baseline="-25000" dirty="0"/>
              <a:t>1</a:t>
            </a:r>
            <a:r>
              <a:rPr lang="tr-TR" b="1" dirty="0"/>
              <a:t>,…,</a:t>
            </a:r>
            <a:r>
              <a:rPr lang="tr-TR" i="1" dirty="0"/>
              <a:t>a</a:t>
            </a:r>
            <a:r>
              <a:rPr lang="tr-TR" i="1" baseline="-25000" dirty="0"/>
              <a:t>n</a:t>
            </a:r>
            <a:r>
              <a:rPr lang="tr-TR" dirty="0"/>
              <a:t> </a:t>
            </a:r>
            <a:r>
              <a:rPr lang="tr-TR" b="1" dirty="0"/>
              <a:t>: reel sayılar, </a:t>
            </a:r>
            <a:r>
              <a:rPr lang="tr-TR" i="1" dirty="0"/>
              <a:t>n ≥</a:t>
            </a:r>
            <a:r>
              <a:rPr lang="tr-TR" b="1" dirty="0"/>
              <a:t> 2) </a:t>
            </a:r>
            <a:endParaRPr lang="tr-TR" i="1" dirty="0"/>
          </a:p>
          <a:p>
            <a:pPr marL="0" indent="0" algn="just">
              <a:lnSpc>
                <a:spcPct val="100000"/>
              </a:lnSpc>
              <a:buNone/>
            </a:pPr>
            <a:r>
              <a:rPr lang="tr-TR" b="1" dirty="0" err="1"/>
              <a:t>for</a:t>
            </a:r>
            <a:r>
              <a:rPr lang="tr-TR" b="1" dirty="0"/>
              <a:t> </a:t>
            </a:r>
            <a:r>
              <a:rPr lang="tr-TR" i="1" dirty="0"/>
              <a:t>i :=</a:t>
            </a:r>
            <a:r>
              <a:rPr lang="tr-TR" dirty="0"/>
              <a:t> </a:t>
            </a:r>
            <a:r>
              <a:rPr lang="tr-TR" b="1" dirty="0"/>
              <a:t>1 </a:t>
            </a:r>
            <a:r>
              <a:rPr lang="tr-TR" b="1" dirty="0" err="1"/>
              <a:t>to</a:t>
            </a:r>
            <a:r>
              <a:rPr lang="tr-TR" b="1" dirty="0"/>
              <a:t> </a:t>
            </a:r>
            <a:r>
              <a:rPr lang="tr-TR" i="1" dirty="0"/>
              <a:t>n</a:t>
            </a:r>
            <a:r>
              <a:rPr lang="tr-TR" dirty="0"/>
              <a:t>−1 </a:t>
            </a:r>
            <a:endParaRPr lang="tr-TR" i="1" dirty="0"/>
          </a:p>
          <a:p>
            <a:pPr marL="0" indent="0" algn="just">
              <a:lnSpc>
                <a:spcPct val="100000"/>
              </a:lnSpc>
              <a:buNone/>
            </a:pPr>
            <a:r>
              <a:rPr lang="en-US" b="1" dirty="0"/>
              <a:t>	</a:t>
            </a:r>
            <a:r>
              <a:rPr lang="tr-TR" b="1" dirty="0" err="1"/>
              <a:t>for</a:t>
            </a:r>
            <a:r>
              <a:rPr lang="tr-TR" b="1" dirty="0"/>
              <a:t> </a:t>
            </a:r>
            <a:r>
              <a:rPr lang="tr-TR" i="1" dirty="0"/>
              <a:t>j</a:t>
            </a:r>
            <a:r>
              <a:rPr lang="tr-TR" dirty="0"/>
              <a:t> := 1 </a:t>
            </a:r>
            <a:r>
              <a:rPr lang="tr-TR" b="1" dirty="0" err="1"/>
              <a:t>to</a:t>
            </a:r>
            <a:r>
              <a:rPr lang="tr-TR" b="1" dirty="0"/>
              <a:t> </a:t>
            </a:r>
            <a:r>
              <a:rPr lang="tr-TR" dirty="0"/>
              <a:t>n−</a:t>
            </a:r>
            <a:r>
              <a:rPr lang="tr-TR" i="1" dirty="0"/>
              <a:t>i</a:t>
            </a:r>
          </a:p>
          <a:p>
            <a:pPr marL="0" indent="0" algn="just">
              <a:lnSpc>
                <a:spcPct val="100000"/>
              </a:lnSpc>
              <a:buNone/>
            </a:pPr>
            <a:r>
              <a:rPr lang="en-US" b="1" i="1" dirty="0"/>
              <a:t>		</a:t>
            </a:r>
            <a:r>
              <a:rPr lang="tr-TR" b="1" i="1" dirty="0" err="1"/>
              <a:t>if</a:t>
            </a:r>
            <a:r>
              <a:rPr lang="tr-TR" b="1" i="1" dirty="0"/>
              <a:t> </a:t>
            </a:r>
            <a:r>
              <a:rPr lang="tr-TR" i="1" dirty="0" err="1"/>
              <a:t>a</a:t>
            </a:r>
            <a:r>
              <a:rPr lang="tr-TR" i="1" baseline="-25000" dirty="0" err="1"/>
              <a:t>j</a:t>
            </a:r>
            <a:r>
              <a:rPr lang="tr-TR" b="1" i="1" dirty="0"/>
              <a:t> </a:t>
            </a:r>
            <a:r>
              <a:rPr lang="tr-TR" dirty="0"/>
              <a:t>&gt; </a:t>
            </a:r>
            <a:r>
              <a:rPr lang="tr-TR" i="1" dirty="0"/>
              <a:t>a</a:t>
            </a:r>
            <a:r>
              <a:rPr lang="tr-TR" i="1" baseline="-25000" dirty="0"/>
              <a:t>j+1</a:t>
            </a:r>
            <a:r>
              <a:rPr lang="tr-TR" b="1" i="1" dirty="0"/>
              <a:t> </a:t>
            </a:r>
            <a:r>
              <a:rPr lang="tr-TR" b="1" i="1" dirty="0" err="1"/>
              <a:t>then</a:t>
            </a:r>
            <a:r>
              <a:rPr lang="tr-TR" b="1" i="1" dirty="0"/>
              <a:t> </a:t>
            </a:r>
            <a:r>
              <a:rPr lang="tr-TR" i="1" dirty="0" err="1"/>
              <a:t>a</a:t>
            </a:r>
            <a:r>
              <a:rPr lang="tr-TR" i="1" baseline="-25000" dirty="0" err="1"/>
              <a:t>j</a:t>
            </a:r>
            <a:r>
              <a:rPr lang="tr-TR" dirty="0"/>
              <a:t> ve </a:t>
            </a:r>
            <a:r>
              <a:rPr lang="tr-TR" i="1" dirty="0"/>
              <a:t>a</a:t>
            </a:r>
            <a:r>
              <a:rPr lang="tr-TR" i="1" baseline="-25000" dirty="0"/>
              <a:t>j+1</a:t>
            </a:r>
            <a:r>
              <a:rPr lang="tr-TR" dirty="0"/>
              <a:t>’yi değiştiriniz </a:t>
            </a:r>
          </a:p>
          <a:p>
            <a:pPr marL="0" indent="0" algn="just">
              <a:lnSpc>
                <a:spcPct val="100000"/>
              </a:lnSpc>
              <a:buNone/>
            </a:pPr>
            <a:r>
              <a:rPr lang="tr-TR" cap="small" dirty="0"/>
              <a:t>{</a:t>
            </a:r>
            <a:r>
              <a:rPr lang="tr-TR" b="1" i="1" dirty="0"/>
              <a:t> a</a:t>
            </a:r>
            <a:r>
              <a:rPr lang="tr-TR" b="1" i="1" baseline="-25000" dirty="0"/>
              <a:t>1</a:t>
            </a:r>
            <a:r>
              <a:rPr lang="tr-TR" b="1" i="1" dirty="0"/>
              <a:t>,…,</a:t>
            </a:r>
            <a:r>
              <a:rPr lang="tr-TR" dirty="0"/>
              <a:t>a</a:t>
            </a:r>
            <a:r>
              <a:rPr lang="tr-TR" baseline="-25000" dirty="0"/>
              <a:t>n</a:t>
            </a:r>
            <a:r>
              <a:rPr lang="tr-TR" i="1" dirty="0"/>
              <a:t> </a:t>
            </a:r>
            <a:r>
              <a:rPr lang="tr-TR" dirty="0"/>
              <a:t>artan sıradadır}</a:t>
            </a:r>
          </a:p>
          <a:p>
            <a:pPr algn="just">
              <a:lnSpc>
                <a:spcPct val="100000"/>
              </a:lnSpc>
            </a:pPr>
            <a:endParaRPr lang="tr-TR" dirty="0"/>
          </a:p>
          <a:p>
            <a:pPr algn="just">
              <a:lnSpc>
                <a:spcPct val="100000"/>
              </a:lnSpc>
            </a:pPr>
            <a:endParaRPr lang="tr-TR" dirty="0"/>
          </a:p>
        </p:txBody>
      </p:sp>
    </p:spTree>
    <p:extLst>
      <p:ext uri="{BB962C8B-B14F-4D97-AF65-F5344CB8AC3E}">
        <p14:creationId xmlns:p14="http://schemas.microsoft.com/office/powerpoint/2010/main" val="319585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1412776"/>
                <a:ext cx="6777317" cy="4419853"/>
              </a:xfrm>
            </p:spPr>
            <p:txBody>
              <a:bodyPr>
                <a:normAutofit fontScale="92500"/>
              </a:bodyPr>
              <a:lstStyle/>
              <a:p>
                <a:pPr algn="just">
                  <a:lnSpc>
                    <a:spcPct val="100000"/>
                  </a:lnSpc>
                </a:pPr>
                <a:r>
                  <a:rPr lang="en-US" dirty="0"/>
                  <a:t>K</a:t>
                </a:r>
                <a:r>
                  <a:rPr lang="tr-TR" dirty="0" err="1" smtClean="0"/>
                  <a:t>abarcık</a:t>
                </a:r>
                <a:r>
                  <a:rPr lang="tr-TR" dirty="0" smtClean="0"/>
                  <a:t> </a:t>
                </a:r>
                <a:r>
                  <a:rPr lang="tr-TR" dirty="0"/>
                  <a:t>sıralama algoritması bir diziyi üzerinde defalarca tur atarak sıralamaktadır. Her bir turda, komşu elemanları ardışık olarak karşılaştırmakta ve gerektiğinde yer değiştirmektedir, </a:t>
                </a:r>
                <a:r>
                  <a:rPr lang="tr-TR" i="1" dirty="0"/>
                  <a:t>i.</a:t>
                </a:r>
                <a:r>
                  <a:rPr lang="tr-TR" dirty="0"/>
                  <a:t> tur başladığında, </a:t>
                </a:r>
                <a:r>
                  <a:rPr lang="tr-TR" i="1" dirty="0"/>
                  <a:t>i −</a:t>
                </a:r>
                <a:r>
                  <a:rPr lang="tr-TR" dirty="0"/>
                  <a:t> 1. en büyük elemanın doğru konumda olduğu garantilenmiştir. Söz konusu turda, </a:t>
                </a:r>
                <a:r>
                  <a:rPr lang="tr-TR" i="1" dirty="0"/>
                  <a:t>n</a:t>
                </a:r>
                <a:r>
                  <a:rPr lang="tr-TR" dirty="0"/>
                  <a:t> − </a:t>
                </a:r>
                <a:r>
                  <a:rPr lang="tr-TR" i="1" dirty="0"/>
                  <a:t>i</a:t>
                </a:r>
                <a:r>
                  <a:rPr lang="tr-TR" dirty="0"/>
                  <a:t> tane karşılaştırma yapılır. Böylece </a:t>
                </a:r>
                <a:r>
                  <a:rPr lang="tr-TR" i="1" dirty="0"/>
                  <a:t>n</a:t>
                </a:r>
                <a:r>
                  <a:rPr lang="tr-TR" dirty="0"/>
                  <a:t> elemanlı bir diziyi sıralamak için, kabarcık sıralama algoritmasının kullandığı toplam karşılaştırma sayısı,</a:t>
                </a:r>
                <a:endParaRPr lang="en-US" dirty="0" smtClean="0"/>
              </a:p>
              <a:p>
                <a:pPr marL="68580" indent="0" algn="just">
                  <a:lnSpc>
                    <a:spcPct val="100000"/>
                  </a:lnSpc>
                  <a:buNone/>
                </a:pPr>
                <a14:m>
                  <m:oMath xmlns:m="http://schemas.openxmlformats.org/officeDocument/2006/math">
                    <m:d>
                      <m:dPr>
                        <m:ctrlPr>
                          <a:rPr lang="tr-TR" i="1">
                            <a:latin typeface="Cambria Math" panose="02040503050406030204" pitchFamily="18" charset="0"/>
                          </a:rPr>
                        </m:ctrlPr>
                      </m:dPr>
                      <m:e>
                        <m:r>
                          <a:rPr lang="tr-TR" i="1">
                            <a:latin typeface="Cambria Math" panose="02040503050406030204" pitchFamily="18" charset="0"/>
                          </a:rPr>
                          <m:t>𝑛</m:t>
                        </m:r>
                        <m:r>
                          <a:rPr lang="tr-TR" i="1">
                            <a:latin typeface="Cambria Math" panose="02040503050406030204" pitchFamily="18" charset="0"/>
                          </a:rPr>
                          <m:t>−1</m:t>
                        </m:r>
                      </m:e>
                    </m:d>
                    <m:r>
                      <a:rPr lang="tr-TR" i="1">
                        <a:latin typeface="Cambria Math" panose="02040503050406030204" pitchFamily="18" charset="0"/>
                      </a:rPr>
                      <m:t>+</m:t>
                    </m:r>
                    <m:d>
                      <m:dPr>
                        <m:ctrlPr>
                          <a:rPr lang="tr-TR" i="1">
                            <a:latin typeface="Cambria Math" panose="02040503050406030204" pitchFamily="18" charset="0"/>
                          </a:rPr>
                        </m:ctrlPr>
                      </m:dPr>
                      <m:e>
                        <m:r>
                          <a:rPr lang="tr-TR" i="1">
                            <a:latin typeface="Cambria Math" panose="02040503050406030204" pitchFamily="18" charset="0"/>
                          </a:rPr>
                          <m:t>𝑛</m:t>
                        </m:r>
                        <m:r>
                          <a:rPr lang="tr-TR" i="1">
                            <a:latin typeface="Cambria Math" panose="02040503050406030204" pitchFamily="18" charset="0"/>
                          </a:rPr>
                          <m:t>−2</m:t>
                        </m:r>
                      </m:e>
                    </m:d>
                    <m:r>
                      <a:rPr lang="tr-TR" i="1">
                        <a:latin typeface="Cambria Math" panose="02040503050406030204" pitchFamily="18" charset="0"/>
                      </a:rPr>
                      <m:t>+…+2+1=</m:t>
                    </m:r>
                    <m:r>
                      <a:rPr lang="tr-TR" i="1">
                        <a:latin typeface="Cambria Math" panose="02040503050406030204" pitchFamily="18" charset="0"/>
                      </a:rPr>
                      <m:t>𝑛</m:t>
                    </m:r>
                    <m:r>
                      <a:rPr lang="tr-TR" i="1">
                        <a:latin typeface="Cambria Math" panose="02040503050406030204" pitchFamily="18" charset="0"/>
                      </a:rPr>
                      <m:t>(</m:t>
                    </m:r>
                    <m:r>
                      <a:rPr lang="tr-TR" i="1">
                        <a:latin typeface="Cambria Math" panose="02040503050406030204" pitchFamily="18" charset="0"/>
                      </a:rPr>
                      <m:t>𝑛</m:t>
                    </m:r>
                    <m:r>
                      <a:rPr lang="tr-TR" i="1">
                        <a:latin typeface="Cambria Math" panose="02040503050406030204" pitchFamily="18" charset="0"/>
                      </a:rPr>
                      <m:t>−1)/2</m:t>
                    </m:r>
                  </m:oMath>
                </a14:m>
                <a:r>
                  <a:rPr lang="en-US" dirty="0" smtClean="0"/>
                  <a:t> </a:t>
                </a:r>
                <a:r>
                  <a:rPr lang="tr-TR" dirty="0"/>
                  <a:t>olur. </a:t>
                </a:r>
              </a:p>
              <a:p>
                <a:pPr algn="just">
                  <a:lnSpc>
                    <a:spcPct val="10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1412776"/>
                <a:ext cx="6777317" cy="4419853"/>
              </a:xfrm>
              <a:blipFill rotWithShape="1">
                <a:blip r:embed="rId2"/>
                <a:stretch>
                  <a:fillRect t="-828" r="-1259"/>
                </a:stretch>
              </a:blipFill>
            </p:spPr>
            <p:txBody>
              <a:bodyPr/>
              <a:lstStyle/>
              <a:p>
                <a:r>
                  <a:rPr lang="tr-TR">
                    <a:noFill/>
                  </a:rPr>
                  <a:t> </a:t>
                </a:r>
              </a:p>
            </p:txBody>
          </p:sp>
        </mc:Fallback>
      </mc:AlternateContent>
    </p:spTree>
    <p:extLst>
      <p:ext uri="{BB962C8B-B14F-4D97-AF65-F5344CB8AC3E}">
        <p14:creationId xmlns:p14="http://schemas.microsoft.com/office/powerpoint/2010/main" val="447660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1124744"/>
            <a:ext cx="6777317" cy="4707885"/>
          </a:xfrm>
        </p:spPr>
        <p:txBody>
          <a:bodyPr/>
          <a:lstStyle/>
          <a:p>
            <a:pPr algn="just">
              <a:lnSpc>
                <a:spcPct val="100000"/>
              </a:lnSpc>
            </a:pPr>
            <a:r>
              <a:rPr lang="tr-TR" dirty="0" smtClean="0"/>
              <a:t>Herhangi </a:t>
            </a:r>
            <a:r>
              <a:rPr lang="tr-TR" dirty="0"/>
              <a:t>bir aşamada dizi tamamen sıraya dizilmiş olsa dahi algoritma çalışmasına devam ettiğinden, kabarcık sıralamasının çok fazla karşılaştırma yaptığına dikkat ediniz. Dolayısıyla, kabarcık sıralama algoritması </a:t>
            </a:r>
            <a:r>
              <a:rPr lang="tr-TR" i="1" dirty="0"/>
              <a:t>(n −1)n/2</a:t>
            </a:r>
            <a:r>
              <a:rPr lang="tr-TR" dirty="0"/>
              <a:t> adet karşılaştırma kullanmakta olup, en kötü durum karmaşıklığı </a:t>
            </a:r>
            <a:r>
              <a:rPr lang="tr-TR" dirty="0">
                <a:sym typeface="Symbol"/>
              </a:rPr>
              <a:t></a:t>
            </a:r>
            <a:r>
              <a:rPr lang="tr-TR" dirty="0"/>
              <a:t>(</a:t>
            </a:r>
            <a:r>
              <a:rPr lang="tr-TR" i="1" dirty="0"/>
              <a:t>n</a:t>
            </a:r>
            <a:r>
              <a:rPr lang="tr-TR" baseline="30000" dirty="0"/>
              <a:t>2</a:t>
            </a:r>
            <a:r>
              <a:rPr lang="tr-TR" dirty="0"/>
              <a:t>)</a:t>
            </a:r>
            <a:r>
              <a:rPr lang="tr-TR" dirty="0" smtClean="0"/>
              <a:t>’dir</a:t>
            </a:r>
            <a:r>
              <a:rPr lang="en-US" dirty="0" smtClean="0"/>
              <a:t>.</a:t>
            </a:r>
            <a:endParaRPr lang="tr-TR" dirty="0"/>
          </a:p>
        </p:txBody>
      </p:sp>
    </p:spTree>
    <p:extLst>
      <p:ext uri="{BB962C8B-B14F-4D97-AF65-F5344CB8AC3E}">
        <p14:creationId xmlns:p14="http://schemas.microsoft.com/office/powerpoint/2010/main" val="259223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520280" cy="901904"/>
          </a:xfrm>
        </p:spPr>
        <p:txBody>
          <a:bodyPr>
            <a:normAutofit/>
          </a:bodyPr>
          <a:lstStyle/>
          <a:p>
            <a:pPr algn="just">
              <a:lnSpc>
                <a:spcPct val="100000"/>
              </a:lnSpc>
            </a:pPr>
            <a:r>
              <a:rPr lang="en-US" dirty="0" err="1" smtClean="0"/>
              <a:t>Örnek</a:t>
            </a:r>
            <a:r>
              <a:rPr lang="en-US" dirty="0" smtClean="0"/>
              <a:t>:</a:t>
            </a:r>
            <a:endParaRPr lang="tr-TR" dirty="0"/>
          </a:p>
        </p:txBody>
      </p:sp>
      <p:sp>
        <p:nvSpPr>
          <p:cNvPr id="3" name="İçerik Yer Tutucusu 2"/>
          <p:cNvSpPr>
            <a:spLocks noGrp="1"/>
          </p:cNvSpPr>
          <p:nvPr>
            <p:ph idx="1"/>
          </p:nvPr>
        </p:nvSpPr>
        <p:spPr>
          <a:xfrm>
            <a:off x="1043492" y="1340768"/>
            <a:ext cx="6777317" cy="4491861"/>
          </a:xfrm>
        </p:spPr>
        <p:txBody>
          <a:bodyPr>
            <a:normAutofit fontScale="70000" lnSpcReduction="20000"/>
          </a:bodyPr>
          <a:lstStyle/>
          <a:p>
            <a:pPr algn="just">
              <a:lnSpc>
                <a:spcPct val="120000"/>
              </a:lnSpc>
            </a:pPr>
            <a:r>
              <a:rPr lang="tr-TR" dirty="0"/>
              <a:t>Yerleştirmeli sıralama algoritmasının yapılan karşılaştırma sayısı bakımından en kötü durum karmaşıklığı nedir</a:t>
            </a:r>
            <a:r>
              <a:rPr lang="tr-TR" dirty="0" smtClean="0"/>
              <a:t>?</a:t>
            </a:r>
            <a:endParaRPr lang="en-US" dirty="0" smtClean="0"/>
          </a:p>
          <a:p>
            <a:pPr marL="68580" indent="0" algn="just">
              <a:lnSpc>
                <a:spcPct val="120000"/>
              </a:lnSpc>
              <a:buNone/>
            </a:pPr>
            <a:r>
              <a:rPr lang="tr-TR" b="1" i="1" dirty="0"/>
              <a:t>prosedür </a:t>
            </a:r>
            <a:r>
              <a:rPr lang="tr-TR" b="1" dirty="0"/>
              <a:t>yerleştirmeli sıralama </a:t>
            </a:r>
            <a:r>
              <a:rPr lang="tr-TR" dirty="0"/>
              <a:t>(a</a:t>
            </a:r>
            <a:r>
              <a:rPr lang="tr-TR" baseline="-25000" dirty="0"/>
              <a:t>1</a:t>
            </a:r>
            <a:r>
              <a:rPr lang="tr-TR" dirty="0"/>
              <a:t>,…,</a:t>
            </a:r>
            <a:r>
              <a:rPr lang="tr-TR" i="1" dirty="0"/>
              <a:t>a</a:t>
            </a:r>
            <a:r>
              <a:rPr lang="tr-TR" i="1" baseline="-25000" dirty="0"/>
              <a:t>n</a:t>
            </a:r>
            <a:r>
              <a:rPr lang="tr-TR" dirty="0"/>
              <a:t> : reel sayılar, </a:t>
            </a:r>
            <a:r>
              <a:rPr lang="tr-TR" i="1" dirty="0"/>
              <a:t>n ≥</a:t>
            </a:r>
            <a:r>
              <a:rPr lang="tr-TR" dirty="0"/>
              <a:t> 2) </a:t>
            </a:r>
            <a:endParaRPr lang="tr-TR" i="1" dirty="0"/>
          </a:p>
          <a:p>
            <a:pPr marL="68580" indent="0" algn="just">
              <a:lnSpc>
                <a:spcPct val="120000"/>
              </a:lnSpc>
              <a:buNone/>
            </a:pPr>
            <a:r>
              <a:rPr lang="tr-TR" b="1" dirty="0" err="1"/>
              <a:t>for</a:t>
            </a:r>
            <a:r>
              <a:rPr lang="tr-TR" b="1" dirty="0"/>
              <a:t>  </a:t>
            </a:r>
            <a:r>
              <a:rPr lang="tr-TR" i="1" dirty="0"/>
              <a:t>j</a:t>
            </a:r>
            <a:r>
              <a:rPr lang="tr-TR" b="1" dirty="0"/>
              <a:t> := </a:t>
            </a:r>
            <a:r>
              <a:rPr lang="tr-TR" dirty="0"/>
              <a:t>2</a:t>
            </a:r>
            <a:r>
              <a:rPr lang="tr-TR" b="1" dirty="0"/>
              <a:t> </a:t>
            </a:r>
            <a:r>
              <a:rPr lang="tr-TR" b="1" dirty="0" err="1"/>
              <a:t>to</a:t>
            </a:r>
            <a:r>
              <a:rPr lang="tr-TR" b="1" dirty="0"/>
              <a:t> </a:t>
            </a:r>
            <a:r>
              <a:rPr lang="tr-TR" i="1" dirty="0"/>
              <a:t>n </a:t>
            </a:r>
            <a:endParaRPr lang="tr-TR" b="1" dirty="0"/>
          </a:p>
          <a:p>
            <a:pPr marL="68580" indent="0" algn="just">
              <a:lnSpc>
                <a:spcPct val="120000"/>
              </a:lnSpc>
              <a:buNone/>
            </a:pPr>
            <a:r>
              <a:rPr lang="tr-TR" i="1" dirty="0"/>
              <a:t>          i:= 1</a:t>
            </a:r>
            <a:endParaRPr lang="tr-TR" b="1" dirty="0"/>
          </a:p>
          <a:p>
            <a:pPr marL="68580" indent="0" algn="just">
              <a:lnSpc>
                <a:spcPct val="120000"/>
              </a:lnSpc>
              <a:buNone/>
            </a:pPr>
            <a:r>
              <a:rPr lang="tr-TR" b="1" dirty="0"/>
              <a:t>          </a:t>
            </a:r>
            <a:r>
              <a:rPr lang="tr-TR" b="1" dirty="0" err="1"/>
              <a:t>while</a:t>
            </a:r>
            <a:r>
              <a:rPr lang="tr-TR" b="1" dirty="0"/>
              <a:t> </a:t>
            </a:r>
            <a:r>
              <a:rPr lang="tr-TR" i="1" dirty="0" err="1"/>
              <a:t>a</a:t>
            </a:r>
            <a:r>
              <a:rPr lang="tr-TR" i="1" baseline="-25000" dirty="0" err="1"/>
              <a:t>j</a:t>
            </a:r>
            <a:r>
              <a:rPr lang="tr-TR" b="1" dirty="0"/>
              <a:t> &gt; </a:t>
            </a:r>
            <a:r>
              <a:rPr lang="tr-TR" i="1" dirty="0" err="1"/>
              <a:t>a</a:t>
            </a:r>
            <a:r>
              <a:rPr lang="tr-TR" i="1" baseline="-25000" dirty="0" err="1"/>
              <a:t>i</a:t>
            </a:r>
            <a:endParaRPr lang="tr-TR" b="1" dirty="0"/>
          </a:p>
          <a:p>
            <a:pPr marL="68580" indent="0" algn="just">
              <a:lnSpc>
                <a:spcPct val="120000"/>
              </a:lnSpc>
              <a:buNone/>
            </a:pPr>
            <a:r>
              <a:rPr lang="tr-TR" i="1" dirty="0"/>
              <a:t>         i</a:t>
            </a:r>
            <a:r>
              <a:rPr lang="tr-TR" b="1" dirty="0"/>
              <a:t> := </a:t>
            </a:r>
            <a:r>
              <a:rPr lang="tr-TR" i="1" dirty="0"/>
              <a:t>i +</a:t>
            </a:r>
            <a:r>
              <a:rPr lang="tr-TR" b="1" dirty="0"/>
              <a:t> </a:t>
            </a:r>
            <a:r>
              <a:rPr lang="tr-TR" dirty="0"/>
              <a:t>1</a:t>
            </a:r>
            <a:r>
              <a:rPr lang="tr-TR" b="1" dirty="0"/>
              <a:t> </a:t>
            </a:r>
          </a:p>
          <a:p>
            <a:pPr marL="68580" indent="0" algn="just">
              <a:lnSpc>
                <a:spcPct val="120000"/>
              </a:lnSpc>
              <a:buNone/>
            </a:pPr>
            <a:r>
              <a:rPr lang="tr-TR" i="1" dirty="0"/>
              <a:t>            m := </a:t>
            </a:r>
            <a:r>
              <a:rPr lang="tr-TR" i="1" dirty="0" err="1"/>
              <a:t>a</a:t>
            </a:r>
            <a:r>
              <a:rPr lang="tr-TR" i="1" baseline="-25000" dirty="0" err="1"/>
              <a:t>j</a:t>
            </a:r>
            <a:endParaRPr lang="tr-TR" b="1" dirty="0"/>
          </a:p>
          <a:p>
            <a:pPr marL="68580" indent="0" algn="just">
              <a:lnSpc>
                <a:spcPct val="120000"/>
              </a:lnSpc>
              <a:buNone/>
            </a:pPr>
            <a:r>
              <a:rPr lang="tr-TR" b="1" dirty="0"/>
              <a:t>         </a:t>
            </a:r>
            <a:r>
              <a:rPr lang="tr-TR" b="1" dirty="0" err="1"/>
              <a:t>for</a:t>
            </a:r>
            <a:r>
              <a:rPr lang="tr-TR" b="1" dirty="0"/>
              <a:t> </a:t>
            </a:r>
            <a:r>
              <a:rPr lang="tr-TR" i="1" dirty="0"/>
              <a:t>k:=</a:t>
            </a:r>
            <a:r>
              <a:rPr lang="tr-TR" b="1" dirty="0"/>
              <a:t> </a:t>
            </a:r>
            <a:r>
              <a:rPr lang="tr-TR" dirty="0"/>
              <a:t>0</a:t>
            </a:r>
            <a:r>
              <a:rPr lang="tr-TR" b="1" dirty="0"/>
              <a:t> </a:t>
            </a:r>
            <a:r>
              <a:rPr lang="tr-TR" b="1" dirty="0" err="1"/>
              <a:t>to</a:t>
            </a:r>
            <a:r>
              <a:rPr lang="tr-TR" b="1" dirty="0"/>
              <a:t> </a:t>
            </a:r>
            <a:r>
              <a:rPr lang="tr-TR" i="1" dirty="0"/>
              <a:t>j – i</a:t>
            </a:r>
            <a:r>
              <a:rPr lang="tr-TR" b="1" dirty="0"/>
              <a:t> </a:t>
            </a:r>
            <a:r>
              <a:rPr lang="tr-TR" i="1" dirty="0"/>
              <a:t>– </a:t>
            </a:r>
            <a:r>
              <a:rPr lang="tr-TR" dirty="0"/>
              <a:t>1</a:t>
            </a:r>
            <a:endParaRPr lang="tr-TR" b="1" dirty="0"/>
          </a:p>
          <a:p>
            <a:pPr marL="68580" indent="0" algn="just">
              <a:lnSpc>
                <a:spcPct val="120000"/>
              </a:lnSpc>
              <a:buNone/>
            </a:pPr>
            <a:r>
              <a:rPr lang="tr-TR" i="1" baseline="30000" dirty="0"/>
              <a:t>            </a:t>
            </a:r>
            <a:r>
              <a:rPr lang="tr-TR" i="1" baseline="30000" dirty="0" err="1"/>
              <a:t>a</a:t>
            </a:r>
            <a:r>
              <a:rPr lang="tr-TR" i="1" baseline="-25000" dirty="0" err="1"/>
              <a:t>j</a:t>
            </a:r>
            <a:r>
              <a:rPr lang="tr-TR" i="1" baseline="-25000" dirty="0"/>
              <a:t>−k</a:t>
            </a:r>
            <a:r>
              <a:rPr lang="tr-TR" i="1" dirty="0"/>
              <a:t> := a</a:t>
            </a:r>
            <a:r>
              <a:rPr lang="tr-TR" i="1" baseline="-25000" dirty="0"/>
              <a:t>j−k−1</a:t>
            </a:r>
            <a:r>
              <a:rPr lang="tr-TR" i="1" dirty="0"/>
              <a:t> </a:t>
            </a:r>
          </a:p>
          <a:p>
            <a:pPr marL="68580" indent="0" algn="just">
              <a:lnSpc>
                <a:spcPct val="120000"/>
              </a:lnSpc>
              <a:buNone/>
            </a:pPr>
            <a:r>
              <a:rPr lang="tr-TR" b="1" dirty="0"/>
              <a:t>            a i</a:t>
            </a:r>
            <a:r>
              <a:rPr lang="tr-TR" dirty="0"/>
              <a:t> := </a:t>
            </a:r>
            <a:r>
              <a:rPr lang="tr-TR" b="1" dirty="0"/>
              <a:t>m</a:t>
            </a:r>
            <a:endParaRPr lang="tr-TR" i="1" dirty="0"/>
          </a:p>
          <a:p>
            <a:pPr marL="68580" indent="0" algn="just">
              <a:lnSpc>
                <a:spcPct val="120000"/>
              </a:lnSpc>
              <a:buNone/>
            </a:pPr>
            <a:r>
              <a:rPr lang="tr-TR" cap="small" dirty="0"/>
              <a:t>{</a:t>
            </a:r>
            <a:r>
              <a:rPr lang="tr-TR" i="1" dirty="0"/>
              <a:t> a</a:t>
            </a:r>
            <a:r>
              <a:rPr lang="tr-TR" i="1" baseline="-25000" dirty="0"/>
              <a:t>1</a:t>
            </a:r>
            <a:r>
              <a:rPr lang="tr-TR" i="1" dirty="0"/>
              <a:t>,…,</a:t>
            </a:r>
            <a:r>
              <a:rPr lang="tr-TR" dirty="0"/>
              <a:t>a</a:t>
            </a:r>
            <a:r>
              <a:rPr lang="tr-TR" baseline="-25000" dirty="0"/>
              <a:t>n</a:t>
            </a:r>
            <a:r>
              <a:rPr lang="tr-TR" i="1" dirty="0"/>
              <a:t> </a:t>
            </a:r>
            <a:r>
              <a:rPr lang="tr-TR" dirty="0"/>
              <a:t>sıralanmıştır}</a:t>
            </a:r>
          </a:p>
          <a:p>
            <a:pPr algn="just">
              <a:lnSpc>
                <a:spcPct val="120000"/>
              </a:lnSpc>
            </a:pPr>
            <a:endParaRPr lang="tr-TR" dirty="0"/>
          </a:p>
          <a:p>
            <a:pPr algn="just">
              <a:lnSpc>
                <a:spcPct val="120000"/>
              </a:lnSpc>
            </a:pPr>
            <a:endParaRPr lang="tr-TR" dirty="0"/>
          </a:p>
        </p:txBody>
      </p:sp>
    </p:spTree>
    <p:extLst>
      <p:ext uri="{BB962C8B-B14F-4D97-AF65-F5344CB8AC3E}">
        <p14:creationId xmlns:p14="http://schemas.microsoft.com/office/powerpoint/2010/main" val="3195854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p:sp>
        <p:nvSpPr>
          <p:cNvPr id="3" name="İçerik Yer Tutucusu 2"/>
          <p:cNvSpPr>
            <a:spLocks noGrp="1"/>
          </p:cNvSpPr>
          <p:nvPr>
            <p:ph idx="1"/>
          </p:nvPr>
        </p:nvSpPr>
        <p:spPr>
          <a:xfrm>
            <a:off x="1043492" y="1412776"/>
            <a:ext cx="6777317" cy="4419853"/>
          </a:xfrm>
        </p:spPr>
        <p:txBody>
          <a:bodyPr>
            <a:normAutofit fontScale="92500" lnSpcReduction="20000"/>
          </a:bodyPr>
          <a:lstStyle/>
          <a:p>
            <a:pPr algn="just">
              <a:lnSpc>
                <a:spcPct val="110000"/>
              </a:lnSpc>
            </a:pPr>
            <a:r>
              <a:rPr lang="en-US" dirty="0"/>
              <a:t>T</a:t>
            </a:r>
            <a:r>
              <a:rPr lang="tr-TR" dirty="0" err="1" smtClean="0"/>
              <a:t>anımlanan</a:t>
            </a:r>
            <a:r>
              <a:rPr lang="tr-TR" dirty="0" smtClean="0"/>
              <a:t> </a:t>
            </a:r>
            <a:r>
              <a:rPr lang="tr-TR" dirty="0"/>
              <a:t>yerleştirmeli sıralama algoritması,  </a:t>
            </a:r>
            <a:r>
              <a:rPr lang="tr-TR" i="1" dirty="0"/>
              <a:t>j.</a:t>
            </a:r>
            <a:r>
              <a:rPr lang="tr-TR" dirty="0"/>
              <a:t> elemanı daha önce sıralanmış olan ilk </a:t>
            </a:r>
            <a:r>
              <a:rPr lang="tr-TR" i="1" dirty="0"/>
              <a:t>j −</a:t>
            </a:r>
            <a:r>
              <a:rPr lang="tr-TR" dirty="0"/>
              <a:t> 1 tane eleman arasında olması gereken konumda araya sıkıştırarak işlem yapar. Algoritma bu işlemi </a:t>
            </a:r>
            <a:r>
              <a:rPr lang="tr-TR" i="1" dirty="0"/>
              <a:t>j.</a:t>
            </a:r>
            <a:r>
              <a:rPr lang="tr-TR" dirty="0"/>
              <a:t> elemanı kendisinden büyük veya eşit herhangi bir terim buluncaya kadar ardışık karşılaştırmalar yaparak veya </a:t>
            </a:r>
            <a:r>
              <a:rPr lang="tr-TR" i="1" dirty="0" err="1"/>
              <a:t>a</a:t>
            </a:r>
            <a:r>
              <a:rPr lang="tr-TR" i="1" baseline="-25000" dirty="0" err="1"/>
              <a:t>j</a:t>
            </a:r>
            <a:r>
              <a:rPr lang="tr-TR" dirty="0"/>
              <a:t> terimini kendisi ile karşılaştırarak lineer arama tekniği ile yapmaktadır. Sonuçta, en kötü durumda </a:t>
            </a:r>
            <a:r>
              <a:rPr lang="tr-TR" i="1" dirty="0"/>
              <a:t>j.</a:t>
            </a:r>
            <a:r>
              <a:rPr lang="tr-TR" dirty="0"/>
              <a:t> elemanı doğru konuma koymak için </a:t>
            </a:r>
            <a:r>
              <a:rPr lang="tr-TR" i="1" dirty="0"/>
              <a:t>j</a:t>
            </a:r>
            <a:r>
              <a:rPr lang="tr-TR" dirty="0"/>
              <a:t> tane karşılaştırma yapılır. Bu yüzden, yerleştirmeli sıralama algoritması tarafından </a:t>
            </a:r>
            <a:r>
              <a:rPr lang="tr-TR" i="1" dirty="0"/>
              <a:t>n</a:t>
            </a:r>
            <a:r>
              <a:rPr lang="tr-TR" dirty="0"/>
              <a:t> elemanlı bir diziyi sıraya koymak için kullanılacak karşılaştırma </a:t>
            </a:r>
            <a:r>
              <a:rPr lang="tr-TR" dirty="0" smtClean="0"/>
              <a:t>sayısı</a:t>
            </a:r>
            <a:r>
              <a:rPr lang="en-US" dirty="0"/>
              <a:t>;</a:t>
            </a:r>
            <a:endParaRPr lang="tr-TR" dirty="0"/>
          </a:p>
        </p:txBody>
      </p:sp>
    </p:spTree>
    <p:extLst>
      <p:ext uri="{BB962C8B-B14F-4D97-AF65-F5344CB8AC3E}">
        <p14:creationId xmlns:p14="http://schemas.microsoft.com/office/powerpoint/2010/main" val="447660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980728"/>
                <a:ext cx="6777317" cy="4851901"/>
              </a:xfrm>
            </p:spPr>
            <p:txBody>
              <a:bodyPr/>
              <a:lstStyle/>
              <a:p>
                <a:pPr marL="68580" indent="0" algn="just">
                  <a:lnSpc>
                    <a:spcPct val="100000"/>
                  </a:lnSpc>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2+3+…+</m:t>
                      </m:r>
                      <m:r>
                        <a:rPr lang="tr-TR" i="1">
                          <a:latin typeface="Cambria Math" panose="02040503050406030204" pitchFamily="18" charset="0"/>
                        </a:rPr>
                        <m:t>𝑛</m:t>
                      </m:r>
                      <m:r>
                        <a:rPr lang="tr-TR" i="1">
                          <a:latin typeface="Cambria Math" panose="02040503050406030204" pitchFamily="18" charset="0"/>
                        </a:rPr>
                        <m:t>=</m:t>
                      </m:r>
                      <m:f>
                        <m:fPr>
                          <m:ctrlPr>
                            <a:rPr lang="tr-TR" i="1">
                              <a:latin typeface="Cambria Math" panose="02040503050406030204" pitchFamily="18" charset="0"/>
                            </a:rPr>
                          </m:ctrlPr>
                        </m:fPr>
                        <m:num>
                          <m:r>
                            <a:rPr lang="tr-TR" i="1">
                              <a:latin typeface="Cambria Math" panose="02040503050406030204" pitchFamily="18" charset="0"/>
                            </a:rPr>
                            <m:t>𝑛</m:t>
                          </m:r>
                          <m:d>
                            <m:dPr>
                              <m:ctrlPr>
                                <a:rPr lang="tr-TR" i="1">
                                  <a:latin typeface="Cambria Math" panose="02040503050406030204" pitchFamily="18" charset="0"/>
                                </a:rPr>
                              </m:ctrlPr>
                            </m:dPr>
                            <m:e>
                              <m:r>
                                <a:rPr lang="tr-TR" i="1">
                                  <a:latin typeface="Cambria Math" panose="02040503050406030204" pitchFamily="18" charset="0"/>
                                </a:rPr>
                                <m:t>𝑛</m:t>
                              </m:r>
                              <m:r>
                                <a:rPr lang="tr-TR" i="1">
                                  <a:latin typeface="Cambria Math" panose="02040503050406030204" pitchFamily="18" charset="0"/>
                                </a:rPr>
                                <m:t>+1</m:t>
                              </m:r>
                            </m:e>
                          </m:d>
                        </m:num>
                        <m:den>
                          <m:r>
                            <a:rPr lang="tr-TR" i="1">
                              <a:latin typeface="Cambria Math" panose="02040503050406030204" pitchFamily="18" charset="0"/>
                            </a:rPr>
                            <m:t>2</m:t>
                          </m:r>
                        </m:den>
                      </m:f>
                      <m:r>
                        <a:rPr lang="tr-TR" i="1">
                          <a:latin typeface="Cambria Math" panose="02040503050406030204" pitchFamily="18" charset="0"/>
                        </a:rPr>
                        <m:t>−1</m:t>
                      </m:r>
                    </m:oMath>
                  </m:oMathPara>
                </a14:m>
                <a:endParaRPr lang="tr-TR" dirty="0"/>
              </a:p>
              <a:p>
                <a:pPr algn="just">
                  <a:lnSpc>
                    <a:spcPct val="100000"/>
                  </a:lnSpc>
                </a:pPr>
                <a:r>
                  <a:rPr lang="tr-TR" dirty="0"/>
                  <a:t>olur. İlk terim olan 1 ’in kullanılmadığına dikkat ediniz. Küçük elemanlar dizinin sonlarına doğru yayılmış ise araya yerleştirme algoritmasının daha az sayıda karşılaştırma yaptığına dikkat ediniz. Sonuç olarak araya yerleştirme algoritmasının en kötü durum karmaşıklığı </a:t>
                </a:r>
                <a:r>
                  <a:rPr lang="tr-TR" dirty="0">
                    <a:sym typeface="Symbol"/>
                  </a:rPr>
                  <a:t></a:t>
                </a:r>
                <a:r>
                  <a:rPr lang="tr-TR" dirty="0"/>
                  <a:t>(</a:t>
                </a:r>
                <a:r>
                  <a:rPr lang="tr-TR" i="1" dirty="0"/>
                  <a:t>n</a:t>
                </a:r>
                <a:r>
                  <a:rPr lang="tr-TR" baseline="30000" dirty="0"/>
                  <a:t>2</a:t>
                </a:r>
                <a:r>
                  <a:rPr lang="tr-TR" dirty="0"/>
                  <a:t>) olur.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980728"/>
                <a:ext cx="6777317" cy="4851901"/>
              </a:xfrm>
              <a:blipFill rotWithShape="1">
                <a:blip r:embed="rId2"/>
                <a:stretch>
                  <a:fillRect r="-1439"/>
                </a:stretch>
              </a:blipFill>
            </p:spPr>
            <p:txBody>
              <a:bodyPr/>
              <a:lstStyle/>
              <a:p>
                <a:r>
                  <a:rPr lang="tr-TR">
                    <a:noFill/>
                  </a:rPr>
                  <a:t> </a:t>
                </a:r>
              </a:p>
            </p:txBody>
          </p:sp>
        </mc:Fallback>
      </mc:AlternateContent>
    </p:spTree>
    <p:extLst>
      <p:ext uri="{BB962C8B-B14F-4D97-AF65-F5344CB8AC3E}">
        <p14:creationId xmlns:p14="http://schemas.microsoft.com/office/powerpoint/2010/main" val="41231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lnSpc>
                <a:spcPct val="100000"/>
              </a:lnSpc>
            </a:pPr>
            <a:r>
              <a:rPr lang="tr-TR" dirty="0"/>
              <a:t>Örnek 5 ve 6’da, kabarcık ve yerleştirmeli sıralama algoritmalarının karmaşıklığının O(</a:t>
            </a:r>
            <a:r>
              <a:rPr lang="tr-TR" i="1" dirty="0"/>
              <a:t>n</a:t>
            </a:r>
            <a:r>
              <a:rPr lang="tr-TR" baseline="30000" dirty="0"/>
              <a:t>2</a:t>
            </a:r>
            <a:r>
              <a:rPr lang="tr-TR" dirty="0"/>
              <a:t>) olduğu gösterildi. Bununla birlikte </a:t>
            </a:r>
            <a:r>
              <a:rPr lang="tr-TR" dirty="0" smtClean="0"/>
              <a:t>en </a:t>
            </a:r>
            <a:r>
              <a:rPr lang="tr-TR" dirty="0"/>
              <a:t>verimli sıralama algoritmaları, </a:t>
            </a:r>
            <a:r>
              <a:rPr lang="tr-TR" i="1" dirty="0"/>
              <a:t>n</a:t>
            </a:r>
            <a:r>
              <a:rPr lang="tr-TR" dirty="0"/>
              <a:t> elemanlı bir diziyi </a:t>
            </a:r>
            <a:r>
              <a:rPr lang="tr-TR" i="1" dirty="0"/>
              <a:t>O(n</a:t>
            </a:r>
            <a:r>
              <a:rPr lang="tr-TR" dirty="0"/>
              <a:t> </a:t>
            </a:r>
            <a:r>
              <a:rPr lang="tr-TR" dirty="0" err="1"/>
              <a:t>log</a:t>
            </a:r>
            <a:r>
              <a:rPr lang="tr-TR" dirty="0"/>
              <a:t> </a:t>
            </a:r>
            <a:r>
              <a:rPr lang="tr-TR" i="1" dirty="0"/>
              <a:t>n)</a:t>
            </a:r>
            <a:r>
              <a:rPr lang="tr-TR" dirty="0"/>
              <a:t> karmaşıklığı ile sıralamaktadır. Bu bakış açısı ile </a:t>
            </a:r>
            <a:r>
              <a:rPr lang="tr-TR" i="1" dirty="0"/>
              <a:t>n</a:t>
            </a:r>
            <a:r>
              <a:rPr lang="tr-TR" dirty="0"/>
              <a:t> elemanlı bir dizisinin sıralama karmaşıklığının </a:t>
            </a:r>
            <a:r>
              <a:rPr lang="tr-TR" i="1" dirty="0"/>
              <a:t>O(n</a:t>
            </a:r>
            <a:r>
              <a:rPr lang="tr-TR" dirty="0"/>
              <a:t> </a:t>
            </a:r>
            <a:r>
              <a:rPr lang="tr-TR" dirty="0" err="1"/>
              <a:t>log</a:t>
            </a:r>
            <a:r>
              <a:rPr lang="tr-TR" dirty="0"/>
              <a:t> </a:t>
            </a:r>
            <a:r>
              <a:rPr lang="tr-TR" i="1" dirty="0"/>
              <a:t>n)</a:t>
            </a:r>
            <a:r>
              <a:rPr lang="tr-TR" dirty="0"/>
              <a:t> olduğunu varsayacağız.</a:t>
            </a:r>
          </a:p>
          <a:p>
            <a:pPr algn="just">
              <a:lnSpc>
                <a:spcPct val="100000"/>
              </a:lnSpc>
            </a:pPr>
            <a:endParaRPr lang="tr-TR" dirty="0"/>
          </a:p>
        </p:txBody>
      </p:sp>
    </p:spTree>
    <p:extLst>
      <p:ext uri="{BB962C8B-B14F-4D97-AF65-F5344CB8AC3E}">
        <p14:creationId xmlns:p14="http://schemas.microsoft.com/office/powerpoint/2010/main" val="196546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4995917"/>
          </a:xfrm>
        </p:spPr>
        <p:txBody>
          <a:bodyPr>
            <a:normAutofit fontScale="70000" lnSpcReduction="20000"/>
          </a:bodyPr>
          <a:lstStyle/>
          <a:p>
            <a:pPr algn="just">
              <a:lnSpc>
                <a:spcPct val="120000"/>
              </a:lnSpc>
            </a:pPr>
            <a:r>
              <a:rPr lang="tr-TR" dirty="0"/>
              <a:t>Bu soruların cevapları algoritmaların </a:t>
            </a:r>
            <a:r>
              <a:rPr lang="tr-TR" b="1" dirty="0"/>
              <a:t>hesaplama karmaşıklığı (</a:t>
            </a:r>
            <a:r>
              <a:rPr lang="tr-TR" b="1" dirty="0" err="1"/>
              <a:t>computational</a:t>
            </a:r>
            <a:r>
              <a:rPr lang="tr-TR" b="1" dirty="0"/>
              <a:t> </a:t>
            </a:r>
            <a:r>
              <a:rPr lang="tr-TR" b="1" dirty="0" err="1"/>
              <a:t>complexity</a:t>
            </a:r>
            <a:r>
              <a:rPr lang="tr-TR" b="1" dirty="0"/>
              <a:t>) </a:t>
            </a:r>
            <a:r>
              <a:rPr lang="tr-TR" dirty="0"/>
              <a:t>ile ilgilidir. Belirli bir büyüklükte problemi çözmek için ihtiyaç duyulan zamanın analizi ise algoritmanın </a:t>
            </a:r>
            <a:r>
              <a:rPr lang="tr-TR" b="1" dirty="0"/>
              <a:t>zaman karmaşıklığı (time </a:t>
            </a:r>
            <a:r>
              <a:rPr lang="tr-TR" b="1" dirty="0" err="1"/>
              <a:t>complexity</a:t>
            </a:r>
            <a:r>
              <a:rPr lang="tr-TR" b="1" dirty="0"/>
              <a:t>) </a:t>
            </a:r>
            <a:r>
              <a:rPr lang="tr-TR" dirty="0"/>
              <a:t>ile ilgilidir. İhtiyaç duyduğu hafıza açısından analizi ise algoritmanın </a:t>
            </a:r>
            <a:r>
              <a:rPr lang="tr-TR" b="1" dirty="0"/>
              <a:t>bellek karmaşıklığı (</a:t>
            </a:r>
            <a:r>
              <a:rPr lang="tr-TR" b="1" dirty="0" err="1"/>
              <a:t>space</a:t>
            </a:r>
            <a:r>
              <a:rPr lang="tr-TR" b="1" dirty="0"/>
              <a:t> </a:t>
            </a:r>
            <a:r>
              <a:rPr lang="tr-TR" b="1" dirty="0" err="1"/>
              <a:t>complexity</a:t>
            </a:r>
            <a:r>
              <a:rPr lang="tr-TR" b="1" dirty="0"/>
              <a:t>) </a:t>
            </a:r>
            <a:r>
              <a:rPr lang="tr-TR" dirty="0"/>
              <a:t>ile ilgilidir. Tasarım sürecinde algoritmanın bellek ve zaman karmaşıklığının dikkate alınması önemlidir. Açıkçası bir algoritmanın milisaniyede mi, dakikada mı yoksa milyarlarca yılda mı sonuç üreteceğini bilmek önemlidir. Aynı şekilde, problemin çözümüne ulaşmak için ihtiyaç duyulan hafızanın mevcudiyeti bellek karmaşıklığı açısından önemlidir.</a:t>
            </a:r>
          </a:p>
          <a:p>
            <a:pPr algn="just">
              <a:lnSpc>
                <a:spcPct val="120000"/>
              </a:lnSpc>
            </a:pPr>
            <a:r>
              <a:rPr lang="tr-TR" dirty="0"/>
              <a:t>Bellek karmaşıklığı algoritmayı gerçekleştirmek için kullanılan veri yapıları ile yakından alakalıdır. Ancak bu kitapta detaylı bir şekilde veri yapılarına girilmeyeceği için bellek karmaşıklığı dikkate alınmamıştır. Bu nedenle incelemelerimizi zaman karmaşıklığı ile sınırlandıracağız</a:t>
            </a:r>
            <a:r>
              <a:rPr lang="tr-TR" dirty="0" smtClean="0"/>
              <a:t>.</a:t>
            </a:r>
            <a:endParaRPr lang="tr-TR" dirty="0"/>
          </a:p>
        </p:txBody>
      </p:sp>
    </p:spTree>
    <p:extLst>
      <p:ext uri="{BB962C8B-B14F-4D97-AF65-F5344CB8AC3E}">
        <p14:creationId xmlns:p14="http://schemas.microsoft.com/office/powerpoint/2010/main" val="2958938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u="sng" dirty="0"/>
              <a:t>Matris Çarpımının Karmaşıklığı</a:t>
            </a:r>
            <a:endParaRPr lang="tr-TR" dirty="0"/>
          </a:p>
        </p:txBody>
      </p:sp>
      <p:sp>
        <p:nvSpPr>
          <p:cNvPr id="3" name="İçerik Yer Tutucusu 2"/>
          <p:cNvSpPr>
            <a:spLocks noGrp="1"/>
          </p:cNvSpPr>
          <p:nvPr>
            <p:ph idx="1"/>
          </p:nvPr>
        </p:nvSpPr>
        <p:spPr/>
        <p:txBody>
          <a:bodyPr/>
          <a:lstStyle/>
          <a:p>
            <a:pPr algn="just">
              <a:lnSpc>
                <a:spcPct val="100000"/>
              </a:lnSpc>
            </a:pPr>
            <a:r>
              <a:rPr lang="tr-TR" dirty="0"/>
              <a:t>İki matrisin çarpımının tanımı, iki matrisin çarpımım hesaplama algoritması ile ifade edilebilir. </a:t>
            </a:r>
            <a:r>
              <a:rPr lang="tr-TR" i="1" dirty="0"/>
              <a:t>m</a:t>
            </a:r>
            <a:r>
              <a:rPr lang="tr-TR" dirty="0"/>
              <a:t> x </a:t>
            </a:r>
            <a:r>
              <a:rPr lang="tr-TR" i="1" dirty="0"/>
              <a:t>n</a:t>
            </a:r>
            <a:r>
              <a:rPr lang="tr-TR" dirty="0"/>
              <a:t> boyutlu </a:t>
            </a:r>
            <a:r>
              <a:rPr lang="tr-TR" b="1" dirty="0"/>
              <a:t>C </a:t>
            </a:r>
            <a:r>
              <a:rPr lang="tr-TR" dirty="0"/>
              <a:t>= [</a:t>
            </a:r>
            <a:r>
              <a:rPr lang="tr-TR" i="1" dirty="0" err="1"/>
              <a:t>c</a:t>
            </a:r>
            <a:r>
              <a:rPr lang="tr-TR" i="1" baseline="-25000" dirty="0" err="1"/>
              <a:t>ij</a:t>
            </a:r>
            <a:r>
              <a:rPr lang="tr-TR" dirty="0"/>
              <a:t>] matrisi, </a:t>
            </a:r>
            <a:r>
              <a:rPr lang="tr-TR" i="1" dirty="0"/>
              <a:t>m</a:t>
            </a:r>
            <a:r>
              <a:rPr lang="tr-TR" dirty="0"/>
              <a:t> x </a:t>
            </a:r>
            <a:r>
              <a:rPr lang="tr-TR" i="1" dirty="0"/>
              <a:t>k</a:t>
            </a:r>
            <a:r>
              <a:rPr lang="tr-TR" dirty="0"/>
              <a:t> boyutlu </a:t>
            </a:r>
            <a:r>
              <a:rPr lang="tr-TR" b="1" dirty="0"/>
              <a:t>A</a:t>
            </a:r>
            <a:r>
              <a:rPr lang="tr-TR" dirty="0"/>
              <a:t> = [</a:t>
            </a:r>
            <a:r>
              <a:rPr lang="tr-TR" i="1" dirty="0" err="1"/>
              <a:t>a</a:t>
            </a:r>
            <a:r>
              <a:rPr lang="tr-TR" i="1" baseline="-25000" dirty="0" err="1"/>
              <a:t>ij</a:t>
            </a:r>
            <a:r>
              <a:rPr lang="tr-TR" dirty="0"/>
              <a:t>] matrisi ile </a:t>
            </a:r>
            <a:r>
              <a:rPr lang="tr-TR" i="1" dirty="0"/>
              <a:t>k</a:t>
            </a:r>
            <a:r>
              <a:rPr lang="tr-TR" dirty="0"/>
              <a:t> x </a:t>
            </a:r>
            <a:r>
              <a:rPr lang="tr-TR" i="1" dirty="0"/>
              <a:t>n</a:t>
            </a:r>
            <a:r>
              <a:rPr lang="tr-TR" dirty="0"/>
              <a:t> boyutlu </a:t>
            </a:r>
            <a:r>
              <a:rPr lang="tr-TR" b="1" dirty="0"/>
              <a:t>B </a:t>
            </a:r>
            <a:r>
              <a:rPr lang="tr-TR" dirty="0"/>
              <a:t>= [</a:t>
            </a:r>
            <a:r>
              <a:rPr lang="tr-TR" i="1" dirty="0" err="1"/>
              <a:t>b</a:t>
            </a:r>
            <a:r>
              <a:rPr lang="tr-TR" i="1" baseline="-25000" dirty="0" err="1"/>
              <a:t>ij</a:t>
            </a:r>
            <a:r>
              <a:rPr lang="tr-TR" dirty="0"/>
              <a:t>] matrisinin çarpımı olsun. İki matrisin çarpımı tanımına dayalı algoritma </a:t>
            </a:r>
            <a:r>
              <a:rPr lang="tr-TR" dirty="0" err="1"/>
              <a:t>Algoritma</a:t>
            </a:r>
            <a:r>
              <a:rPr lang="tr-TR" dirty="0"/>
              <a:t> 1 ’de verilen sözde kod ile açıklanabilir.</a:t>
            </a:r>
          </a:p>
          <a:p>
            <a:pPr algn="just">
              <a:lnSpc>
                <a:spcPct val="100000"/>
              </a:lnSpc>
            </a:pPr>
            <a:endParaRPr lang="tr-TR" dirty="0"/>
          </a:p>
        </p:txBody>
      </p:sp>
    </p:spTree>
    <p:extLst>
      <p:ext uri="{BB962C8B-B14F-4D97-AF65-F5344CB8AC3E}">
        <p14:creationId xmlns:p14="http://schemas.microsoft.com/office/powerpoint/2010/main" val="800793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just">
              <a:lnSpc>
                <a:spcPct val="100000"/>
              </a:lnSpc>
            </a:pPr>
            <a:r>
              <a:rPr lang="tr-TR" b="1" u="sng" dirty="0"/>
              <a:t>Algoritma 1 Matris Çarpımı</a:t>
            </a:r>
            <a:r>
              <a:rPr lang="tr-TR" b="1" u="sng" dirty="0" smtClean="0"/>
              <a:t>.</a:t>
            </a:r>
            <a:endParaRPr lang="tr-TR" dirty="0"/>
          </a:p>
        </p:txBody>
      </p:sp>
      <p:sp>
        <p:nvSpPr>
          <p:cNvPr id="3" name="İçerik Yer Tutucusu 2"/>
          <p:cNvSpPr>
            <a:spLocks noGrp="1"/>
          </p:cNvSpPr>
          <p:nvPr>
            <p:ph idx="1"/>
          </p:nvPr>
        </p:nvSpPr>
        <p:spPr/>
        <p:txBody>
          <a:bodyPr>
            <a:normAutofit fontScale="85000" lnSpcReduction="20000"/>
          </a:bodyPr>
          <a:lstStyle/>
          <a:p>
            <a:pPr marL="68580" indent="0" algn="just">
              <a:lnSpc>
                <a:spcPct val="110000"/>
              </a:lnSpc>
              <a:buNone/>
            </a:pPr>
            <a:r>
              <a:rPr lang="tr-TR" b="1" dirty="0"/>
              <a:t>Prosedür </a:t>
            </a:r>
            <a:r>
              <a:rPr lang="tr-TR" i="1" dirty="0"/>
              <a:t>matris çarpma</a:t>
            </a:r>
            <a:r>
              <a:rPr lang="tr-TR" dirty="0"/>
              <a:t>(</a:t>
            </a:r>
            <a:r>
              <a:rPr lang="tr-TR" b="1" dirty="0"/>
              <a:t>A,B</a:t>
            </a:r>
            <a:r>
              <a:rPr lang="tr-TR" dirty="0"/>
              <a:t>: matrisleri)</a:t>
            </a:r>
          </a:p>
          <a:p>
            <a:pPr marL="68580" indent="0" algn="just">
              <a:lnSpc>
                <a:spcPct val="110000"/>
              </a:lnSpc>
              <a:buNone/>
            </a:pPr>
            <a:r>
              <a:rPr lang="tr-TR" b="1" dirty="0" err="1"/>
              <a:t>for</a:t>
            </a:r>
            <a:r>
              <a:rPr lang="tr-TR" i="1" dirty="0"/>
              <a:t> i </a:t>
            </a:r>
            <a:r>
              <a:rPr lang="tr-TR" dirty="0"/>
              <a:t>:= 1 </a:t>
            </a:r>
            <a:r>
              <a:rPr lang="tr-TR" b="1" dirty="0" err="1"/>
              <a:t>to</a:t>
            </a:r>
            <a:r>
              <a:rPr lang="tr-TR" dirty="0"/>
              <a:t> </a:t>
            </a:r>
            <a:r>
              <a:rPr lang="tr-TR" i="1" dirty="0"/>
              <a:t>m</a:t>
            </a:r>
            <a:endParaRPr lang="tr-TR" dirty="0"/>
          </a:p>
          <a:p>
            <a:pPr marL="68580" indent="0" algn="just">
              <a:lnSpc>
                <a:spcPct val="110000"/>
              </a:lnSpc>
              <a:buNone/>
            </a:pPr>
            <a:r>
              <a:rPr lang="tr-TR" dirty="0"/>
              <a:t>     </a:t>
            </a:r>
            <a:r>
              <a:rPr lang="tr-TR" b="1" dirty="0"/>
              <a:t> </a:t>
            </a:r>
            <a:r>
              <a:rPr lang="tr-TR" b="1" dirty="0" err="1"/>
              <a:t>for</a:t>
            </a:r>
            <a:r>
              <a:rPr lang="tr-TR" dirty="0"/>
              <a:t> </a:t>
            </a:r>
            <a:r>
              <a:rPr lang="tr-TR" i="1" dirty="0"/>
              <a:t>j</a:t>
            </a:r>
            <a:r>
              <a:rPr lang="tr-TR" dirty="0"/>
              <a:t> := 1 </a:t>
            </a:r>
            <a:r>
              <a:rPr lang="tr-TR" b="1" dirty="0" err="1"/>
              <a:t>to</a:t>
            </a:r>
            <a:r>
              <a:rPr lang="tr-TR" dirty="0"/>
              <a:t> </a:t>
            </a:r>
            <a:r>
              <a:rPr lang="tr-TR" i="1" dirty="0"/>
              <a:t>n</a:t>
            </a:r>
            <a:endParaRPr lang="tr-TR" dirty="0"/>
          </a:p>
          <a:p>
            <a:pPr marL="68580" indent="0" algn="just">
              <a:lnSpc>
                <a:spcPct val="110000"/>
              </a:lnSpc>
              <a:buNone/>
            </a:pPr>
            <a:r>
              <a:rPr lang="tr-TR" dirty="0"/>
              <a:t>            </a:t>
            </a:r>
            <a:r>
              <a:rPr lang="tr-TR" i="1" dirty="0" err="1"/>
              <a:t>c</a:t>
            </a:r>
            <a:r>
              <a:rPr lang="tr-TR" i="1" baseline="-25000" dirty="0" err="1"/>
              <a:t>ij</a:t>
            </a:r>
            <a:r>
              <a:rPr lang="tr-TR" i="1" baseline="-25000" dirty="0"/>
              <a:t> </a:t>
            </a:r>
            <a:r>
              <a:rPr lang="tr-TR" dirty="0"/>
              <a:t>:= 0</a:t>
            </a:r>
          </a:p>
          <a:p>
            <a:pPr marL="68580" indent="0" algn="just">
              <a:lnSpc>
                <a:spcPct val="110000"/>
              </a:lnSpc>
              <a:buNone/>
            </a:pPr>
            <a:r>
              <a:rPr lang="tr-TR" dirty="0"/>
              <a:t>            </a:t>
            </a:r>
            <a:r>
              <a:rPr lang="tr-TR" b="1" dirty="0" err="1"/>
              <a:t>for</a:t>
            </a:r>
            <a:r>
              <a:rPr lang="tr-TR" dirty="0"/>
              <a:t> </a:t>
            </a:r>
            <a:r>
              <a:rPr lang="tr-TR" i="1" dirty="0"/>
              <a:t>q</a:t>
            </a:r>
            <a:r>
              <a:rPr lang="tr-TR" dirty="0"/>
              <a:t> :=1 </a:t>
            </a:r>
            <a:r>
              <a:rPr lang="tr-TR" b="1" dirty="0" err="1"/>
              <a:t>to</a:t>
            </a:r>
            <a:r>
              <a:rPr lang="tr-TR" dirty="0"/>
              <a:t> </a:t>
            </a:r>
            <a:r>
              <a:rPr lang="tr-TR" i="1" dirty="0"/>
              <a:t>k</a:t>
            </a:r>
            <a:endParaRPr lang="tr-TR" dirty="0"/>
          </a:p>
          <a:p>
            <a:pPr marL="68580" indent="0" algn="just">
              <a:lnSpc>
                <a:spcPct val="110000"/>
              </a:lnSpc>
              <a:buNone/>
            </a:pPr>
            <a:r>
              <a:rPr lang="tr-TR" i="1" dirty="0"/>
              <a:t>                  </a:t>
            </a:r>
            <a:r>
              <a:rPr lang="tr-TR" i="1" dirty="0" err="1"/>
              <a:t>c</a:t>
            </a:r>
            <a:r>
              <a:rPr lang="tr-TR" i="1" baseline="-25000" dirty="0" err="1"/>
              <a:t>ij</a:t>
            </a:r>
            <a:r>
              <a:rPr lang="tr-TR" i="1" dirty="0"/>
              <a:t>:= </a:t>
            </a:r>
            <a:r>
              <a:rPr lang="tr-TR" i="1" dirty="0" err="1"/>
              <a:t>c</a:t>
            </a:r>
            <a:r>
              <a:rPr lang="tr-TR" i="1" baseline="-25000" dirty="0" err="1"/>
              <a:t>ij</a:t>
            </a:r>
            <a:r>
              <a:rPr lang="tr-TR" i="1" baseline="-25000" dirty="0"/>
              <a:t> </a:t>
            </a:r>
            <a:r>
              <a:rPr lang="tr-TR" i="1" dirty="0"/>
              <a:t>+ </a:t>
            </a:r>
            <a:r>
              <a:rPr lang="tr-TR" i="1" dirty="0" err="1"/>
              <a:t>a</a:t>
            </a:r>
            <a:r>
              <a:rPr lang="tr-TR" i="1" baseline="-25000" dirty="0" err="1"/>
              <a:t>iq</a:t>
            </a:r>
            <a:r>
              <a:rPr lang="tr-TR" i="1" dirty="0" err="1"/>
              <a:t>b</a:t>
            </a:r>
            <a:r>
              <a:rPr lang="tr-TR" i="1" baseline="-25000" dirty="0" err="1"/>
              <a:t>qj</a:t>
            </a:r>
            <a:endParaRPr lang="tr-TR" dirty="0"/>
          </a:p>
          <a:p>
            <a:pPr marL="68580" indent="0" algn="just">
              <a:lnSpc>
                <a:spcPct val="110000"/>
              </a:lnSpc>
              <a:buNone/>
            </a:pPr>
            <a:r>
              <a:rPr lang="tr-TR" b="1" dirty="0" err="1"/>
              <a:t>return</a:t>
            </a:r>
            <a:r>
              <a:rPr lang="tr-TR" b="1" dirty="0"/>
              <a:t> C</a:t>
            </a:r>
            <a:r>
              <a:rPr lang="tr-TR" dirty="0"/>
              <a:t>{</a:t>
            </a:r>
            <a:r>
              <a:rPr lang="tr-TR" b="1" dirty="0"/>
              <a:t>C</a:t>
            </a:r>
            <a:r>
              <a:rPr lang="tr-TR" dirty="0"/>
              <a:t>=[</a:t>
            </a:r>
            <a:r>
              <a:rPr lang="tr-TR" i="1" dirty="0"/>
              <a:t> </a:t>
            </a:r>
            <a:r>
              <a:rPr lang="tr-TR" i="1" dirty="0" err="1"/>
              <a:t>c</a:t>
            </a:r>
            <a:r>
              <a:rPr lang="tr-TR" i="1" baseline="-25000" dirty="0" err="1"/>
              <a:t>ij</a:t>
            </a:r>
            <a:r>
              <a:rPr lang="tr-TR" i="1" baseline="-25000" dirty="0"/>
              <a:t> </a:t>
            </a:r>
            <a:r>
              <a:rPr lang="tr-TR" dirty="0"/>
              <a:t>] matrisi </a:t>
            </a:r>
            <a:r>
              <a:rPr lang="tr-TR" b="1" dirty="0"/>
              <a:t>A</a:t>
            </a:r>
            <a:r>
              <a:rPr lang="tr-TR" dirty="0"/>
              <a:t> ve </a:t>
            </a:r>
            <a:r>
              <a:rPr lang="tr-TR" b="1" dirty="0"/>
              <a:t>B</a:t>
            </a:r>
            <a:r>
              <a:rPr lang="tr-TR" dirty="0"/>
              <a:t> çarpımıdır</a:t>
            </a:r>
            <a:r>
              <a:rPr lang="tr-TR" dirty="0" smtClean="0"/>
              <a:t>}</a:t>
            </a:r>
            <a:endParaRPr lang="en-US" dirty="0" smtClean="0"/>
          </a:p>
          <a:p>
            <a:pPr algn="just">
              <a:lnSpc>
                <a:spcPct val="110000"/>
              </a:lnSpc>
            </a:pPr>
            <a:endParaRPr lang="en-US" dirty="0" smtClean="0"/>
          </a:p>
          <a:p>
            <a:pPr algn="just">
              <a:lnSpc>
                <a:spcPct val="110000"/>
              </a:lnSpc>
            </a:pPr>
            <a:r>
              <a:rPr lang="tr-TR" dirty="0" smtClean="0"/>
              <a:t>Bu </a:t>
            </a:r>
            <a:r>
              <a:rPr lang="tr-TR" dirty="0"/>
              <a:t>algoritmanın karmaşıklığı kullanılan toplama ve çarpma sayısı cinsinden </a:t>
            </a:r>
            <a:r>
              <a:rPr lang="tr-TR" dirty="0" smtClean="0"/>
              <a:t>hesaplanabilir</a:t>
            </a:r>
            <a:endParaRPr lang="tr-TR" dirty="0"/>
          </a:p>
        </p:txBody>
      </p:sp>
    </p:spTree>
    <p:extLst>
      <p:ext uri="{BB962C8B-B14F-4D97-AF65-F5344CB8AC3E}">
        <p14:creationId xmlns:p14="http://schemas.microsoft.com/office/powerpoint/2010/main" val="1333632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520280" cy="901904"/>
          </a:xfrm>
        </p:spPr>
        <p:txBody>
          <a:bodyPr>
            <a:normAutofit/>
          </a:bodyPr>
          <a:lstStyle/>
          <a:p>
            <a:pPr algn="just">
              <a:lnSpc>
                <a:spcPct val="100000"/>
              </a:lnSpc>
            </a:pPr>
            <a:r>
              <a:rPr lang="en-US" dirty="0" err="1" smtClean="0"/>
              <a:t>Örnek</a:t>
            </a:r>
            <a:r>
              <a:rPr lang="en-US" dirty="0" smtClean="0"/>
              <a:t> 7:</a:t>
            </a:r>
            <a:endParaRPr lang="tr-TR" dirty="0"/>
          </a:p>
        </p:txBody>
      </p:sp>
      <p:sp>
        <p:nvSpPr>
          <p:cNvPr id="3" name="İçerik Yer Tutucusu 2"/>
          <p:cNvSpPr>
            <a:spLocks noGrp="1"/>
          </p:cNvSpPr>
          <p:nvPr>
            <p:ph idx="1"/>
          </p:nvPr>
        </p:nvSpPr>
        <p:spPr>
          <a:xfrm>
            <a:off x="1043492" y="1340768"/>
            <a:ext cx="6777317" cy="4491861"/>
          </a:xfrm>
        </p:spPr>
        <p:txBody>
          <a:bodyPr/>
          <a:lstStyle/>
          <a:p>
            <a:pPr algn="just">
              <a:lnSpc>
                <a:spcPct val="100000"/>
              </a:lnSpc>
            </a:pPr>
            <a:r>
              <a:rPr lang="en-US" dirty="0" smtClean="0"/>
              <a:t>A</a:t>
            </a:r>
            <a:r>
              <a:rPr lang="tr-TR" dirty="0" err="1"/>
              <a:t>lgoritma</a:t>
            </a:r>
            <a:r>
              <a:rPr lang="tr-TR" dirty="0"/>
              <a:t> 1 yardımıyla </a:t>
            </a:r>
            <a:r>
              <a:rPr lang="tr-TR" i="1" dirty="0"/>
              <a:t>n</a:t>
            </a:r>
            <a:r>
              <a:rPr lang="tr-TR" dirty="0"/>
              <a:t> x</a:t>
            </a:r>
            <a:r>
              <a:rPr lang="tr-TR" b="1" dirty="0"/>
              <a:t> </a:t>
            </a:r>
            <a:r>
              <a:rPr lang="tr-TR" i="1" dirty="0"/>
              <a:t>n</a:t>
            </a:r>
            <a:r>
              <a:rPr lang="tr-TR" dirty="0"/>
              <a:t> boyutlu iki tane tam sayı matrisinin çarpımında kaç tane toplama ve çarpma kullanılır?</a:t>
            </a:r>
          </a:p>
          <a:p>
            <a:pPr algn="just">
              <a:lnSpc>
                <a:spcPct val="100000"/>
              </a:lnSpc>
            </a:pPr>
            <a:endParaRPr lang="tr-TR" dirty="0"/>
          </a:p>
        </p:txBody>
      </p:sp>
    </p:spTree>
    <p:extLst>
      <p:ext uri="{BB962C8B-B14F-4D97-AF65-F5344CB8AC3E}">
        <p14:creationId xmlns:p14="http://schemas.microsoft.com/office/powerpoint/2010/main" val="204833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p:sp>
        <p:nvSpPr>
          <p:cNvPr id="3" name="İçerik Yer Tutucusu 2"/>
          <p:cNvSpPr>
            <a:spLocks noGrp="1"/>
          </p:cNvSpPr>
          <p:nvPr>
            <p:ph idx="1"/>
          </p:nvPr>
        </p:nvSpPr>
        <p:spPr>
          <a:xfrm>
            <a:off x="1043492" y="1412776"/>
            <a:ext cx="6777317" cy="4419853"/>
          </a:xfrm>
        </p:spPr>
        <p:txBody>
          <a:bodyPr/>
          <a:lstStyle/>
          <a:p>
            <a:pPr algn="just">
              <a:lnSpc>
                <a:spcPct val="100000"/>
              </a:lnSpc>
            </a:pPr>
            <a:r>
              <a:rPr lang="tr-TR" b="1" dirty="0"/>
              <a:t>A </a:t>
            </a:r>
            <a:r>
              <a:rPr lang="tr-TR" dirty="0"/>
              <a:t>ve </a:t>
            </a:r>
            <a:r>
              <a:rPr lang="tr-TR" b="1" dirty="0"/>
              <a:t>B </a:t>
            </a:r>
            <a:r>
              <a:rPr lang="tr-TR" dirty="0"/>
              <a:t>matrisinin çarpımında </a:t>
            </a:r>
            <a:r>
              <a:rPr lang="tr-TR" i="1" dirty="0"/>
              <a:t>n</a:t>
            </a:r>
            <a:r>
              <a:rPr lang="tr-TR" baseline="30000" dirty="0"/>
              <a:t>2</a:t>
            </a:r>
            <a:r>
              <a:rPr lang="tr-TR" dirty="0"/>
              <a:t> tane eleman bulunmaktadır. Her bir elemanı bulmak için </a:t>
            </a:r>
            <a:r>
              <a:rPr lang="tr-TR" i="1" dirty="0"/>
              <a:t>n</a:t>
            </a:r>
            <a:r>
              <a:rPr lang="tr-TR" dirty="0"/>
              <a:t> tane çarpma </a:t>
            </a:r>
            <a:r>
              <a:rPr lang="tr-TR" i="1" dirty="0"/>
              <a:t>ve n − </a:t>
            </a:r>
            <a:r>
              <a:rPr lang="tr-TR" dirty="0"/>
              <a:t>1 tane toplamaya ihtiyaç vardır. Böylece toplam </a:t>
            </a:r>
            <a:r>
              <a:rPr lang="tr-TR" i="1" dirty="0"/>
              <a:t>n</a:t>
            </a:r>
            <a:r>
              <a:rPr lang="tr-TR" baseline="30000" dirty="0"/>
              <a:t>3</a:t>
            </a:r>
            <a:r>
              <a:rPr lang="tr-TR" dirty="0"/>
              <a:t> tane çarpma ve </a:t>
            </a:r>
            <a:r>
              <a:rPr lang="tr-TR" i="1" dirty="0"/>
              <a:t>n</a:t>
            </a:r>
            <a:r>
              <a:rPr lang="tr-TR" i="1" baseline="30000" dirty="0"/>
              <a:t>2</a:t>
            </a:r>
            <a:r>
              <a:rPr lang="tr-TR" i="1" dirty="0"/>
              <a:t> (n</a:t>
            </a:r>
            <a:r>
              <a:rPr lang="tr-TR" dirty="0"/>
              <a:t> − 1) tane toplama kullanılır.</a:t>
            </a:r>
          </a:p>
        </p:txBody>
      </p:sp>
    </p:spTree>
    <p:extLst>
      <p:ext uri="{BB962C8B-B14F-4D97-AF65-F5344CB8AC3E}">
        <p14:creationId xmlns:p14="http://schemas.microsoft.com/office/powerpoint/2010/main" val="2239086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1052736"/>
                <a:ext cx="6777317" cy="4779893"/>
              </a:xfrm>
            </p:spPr>
            <p:txBody>
              <a:bodyPr>
                <a:normAutofit fontScale="92500" lnSpcReduction="20000"/>
              </a:bodyPr>
              <a:lstStyle/>
              <a:p>
                <a:pPr algn="just">
                  <a:lnSpc>
                    <a:spcPct val="110000"/>
                  </a:lnSpc>
                </a:pPr>
                <a:r>
                  <a:rPr lang="tr-TR" dirty="0"/>
                  <a:t>Bununla birlikte, matris çarpımı için ilginç şekilde Algoritma l’den daha verimli algoritmalar bulunmaktadır. Örnek 7’de gösterildiği gibi, iki tane </a:t>
                </a:r>
                <a:r>
                  <a:rPr lang="tr-TR" i="1" dirty="0"/>
                  <a:t>n</a:t>
                </a:r>
                <a:r>
                  <a:rPr lang="tr-TR" dirty="0"/>
                  <a:t> </a:t>
                </a:r>
                <a:r>
                  <a:rPr lang="tr-TR" b="1" dirty="0"/>
                  <a:t>x </a:t>
                </a:r>
                <a:r>
                  <a:rPr lang="tr-TR" i="1" dirty="0"/>
                  <a:t>n</a:t>
                </a:r>
                <a:r>
                  <a:rPr lang="tr-TR" dirty="0"/>
                  <a:t> boyutlu matrisin çarpımının çarpma ve toplama sayısı cinsinden karmaşıklığı, </a:t>
                </a:r>
                <a:r>
                  <a:rPr lang="tr-TR" i="1" dirty="0"/>
                  <a:t>O</a:t>
                </a:r>
                <a:r>
                  <a:rPr lang="tr-TR" dirty="0"/>
                  <a:t>(</a:t>
                </a:r>
                <a:r>
                  <a:rPr lang="tr-TR" i="1" dirty="0"/>
                  <a:t>n</a:t>
                </a:r>
                <a:r>
                  <a:rPr lang="tr-TR" baseline="30000" dirty="0"/>
                  <a:t>3</a:t>
                </a:r>
                <a:r>
                  <a:rPr lang="tr-TR" dirty="0"/>
                  <a:t>)’dür. Ancak diğer algoritmalar kullanılarak, </a:t>
                </a:r>
                <a:r>
                  <a:rPr lang="tr-TR" i="1" dirty="0"/>
                  <a:t>n</a:t>
                </a:r>
                <a:r>
                  <a:rPr lang="tr-TR" dirty="0"/>
                  <a:t> x</a:t>
                </a:r>
                <a:r>
                  <a:rPr lang="tr-TR" b="1" dirty="0"/>
                  <a:t> </a:t>
                </a:r>
                <a:r>
                  <a:rPr lang="tr-TR" i="1" dirty="0"/>
                  <a:t>n</a:t>
                </a:r>
                <a:r>
                  <a:rPr lang="tr-TR" dirty="0"/>
                  <a:t> boyutlu iki matrisin çarpımı </a:t>
                </a:r>
                <a14:m>
                  <m:oMath xmlns:m="http://schemas.openxmlformats.org/officeDocument/2006/math">
                    <m:r>
                      <a:rPr lang="tr-TR" i="1">
                        <a:latin typeface="Cambria Math" panose="02040503050406030204" pitchFamily="18" charset="0"/>
                      </a:rPr>
                      <m:t>𝑂</m:t>
                    </m:r>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𝑛</m:t>
                        </m:r>
                      </m:e>
                      <m:sup>
                        <m:rad>
                          <m:radPr>
                            <m:degHide m:val="on"/>
                            <m:ctrlPr>
                              <a:rPr lang="tr-TR" i="1">
                                <a:latin typeface="Cambria Math" panose="02040503050406030204" pitchFamily="18" charset="0"/>
                              </a:rPr>
                            </m:ctrlPr>
                          </m:radPr>
                          <m:deg/>
                          <m:e>
                            <m:r>
                              <a:rPr lang="tr-TR" i="1">
                                <a:latin typeface="Cambria Math" panose="02040503050406030204" pitchFamily="18" charset="0"/>
                              </a:rPr>
                              <m:t>7</m:t>
                            </m:r>
                          </m:e>
                        </m:rad>
                      </m:sup>
                    </m:sSup>
                    <m:r>
                      <a:rPr lang="tr-TR">
                        <a:latin typeface="Cambria Math" panose="02040503050406030204" pitchFamily="18" charset="0"/>
                      </a:rPr>
                      <m:t>)</m:t>
                    </m:r>
                  </m:oMath>
                </a14:m>
                <a:r>
                  <a:rPr lang="tr-TR" dirty="0"/>
                  <a:t> karmaşıklığında yapılabilmektedir. (Bu algoritmaların detayları [CoLeRiSt09]’da bulunabilir.)</a:t>
                </a:r>
              </a:p>
              <a:p>
                <a:pPr algn="just">
                  <a:lnSpc>
                    <a:spcPct val="110000"/>
                  </a:lnSpc>
                </a:pPr>
                <a:r>
                  <a:rPr lang="tr-TR" dirty="0"/>
                  <a:t>Ayrıca sözde kodları Algoritma 2 ile verilen iki matrisin Boole çarpımı işleminin detayları Bölüm 2’de tanımlanmış olup, karmaşıklığını analiz edebiliriz.</a:t>
                </a:r>
              </a:p>
              <a:p>
                <a:pPr algn="just">
                  <a:lnSpc>
                    <a:spcPct val="11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1052736"/>
                <a:ext cx="6777317" cy="4779893"/>
              </a:xfrm>
              <a:blipFill rotWithShape="1">
                <a:blip r:embed="rId2"/>
                <a:stretch>
                  <a:fillRect t="-1531" r="-1259"/>
                </a:stretch>
              </a:blipFill>
            </p:spPr>
            <p:txBody>
              <a:bodyPr/>
              <a:lstStyle/>
              <a:p>
                <a:r>
                  <a:rPr lang="tr-TR">
                    <a:noFill/>
                  </a:rPr>
                  <a:t> </a:t>
                </a:r>
              </a:p>
            </p:txBody>
          </p:sp>
        </mc:Fallback>
      </mc:AlternateContent>
    </p:spTree>
    <p:extLst>
      <p:ext uri="{BB962C8B-B14F-4D97-AF65-F5344CB8AC3E}">
        <p14:creationId xmlns:p14="http://schemas.microsoft.com/office/powerpoint/2010/main" val="3042196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u="sng" dirty="0"/>
              <a:t>ALGORİTMA 2 </a:t>
            </a:r>
            <a:r>
              <a:rPr lang="tr-TR" u="sng" dirty="0"/>
              <a:t>Sıfır−bir matrislerinin Boole çarpımı</a:t>
            </a:r>
            <a:r>
              <a:rPr lang="tr-TR" u="sng" dirty="0" smtClean="0"/>
              <a:t>.</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pPr marL="68580" indent="0" algn="just">
                  <a:lnSpc>
                    <a:spcPct val="100000"/>
                  </a:lnSpc>
                  <a:buNone/>
                </a:pPr>
                <a:r>
                  <a:rPr lang="tr-TR" dirty="0"/>
                  <a:t>prosedür </a:t>
                </a:r>
                <a:r>
                  <a:rPr lang="tr-TR" i="1" dirty="0"/>
                  <a:t>sıfır−bir matrisi için Boole çarpımı</a:t>
                </a:r>
                <a:r>
                  <a:rPr lang="tr-TR" dirty="0"/>
                  <a:t> (</a:t>
                </a:r>
                <a:r>
                  <a:rPr lang="tr-TR" b="1" dirty="0"/>
                  <a:t>A,</a:t>
                </a:r>
                <a:r>
                  <a:rPr lang="tr-TR" dirty="0"/>
                  <a:t> B: </a:t>
                </a:r>
                <a:r>
                  <a:rPr lang="tr-TR" b="1" dirty="0"/>
                  <a:t>s</a:t>
                </a:r>
                <a:r>
                  <a:rPr lang="tr-TR" dirty="0"/>
                  <a:t>ıfır−bir matrisi) </a:t>
                </a:r>
                <a:r>
                  <a:rPr lang="tr-TR" dirty="0" err="1"/>
                  <a:t>for</a:t>
                </a:r>
                <a:r>
                  <a:rPr lang="tr-TR" dirty="0"/>
                  <a:t> </a:t>
                </a:r>
                <a:r>
                  <a:rPr lang="tr-TR" i="1" dirty="0"/>
                  <a:t>i</a:t>
                </a:r>
                <a:r>
                  <a:rPr lang="tr-TR" dirty="0"/>
                  <a:t> := </a:t>
                </a:r>
                <a:r>
                  <a:rPr lang="tr-TR" b="1" dirty="0"/>
                  <a:t>1</a:t>
                </a:r>
                <a:r>
                  <a:rPr lang="tr-TR" dirty="0"/>
                  <a:t> </a:t>
                </a:r>
                <a:r>
                  <a:rPr lang="tr-TR" dirty="0" err="1"/>
                  <a:t>to</a:t>
                </a:r>
                <a:r>
                  <a:rPr lang="tr-TR" dirty="0"/>
                  <a:t> </a:t>
                </a:r>
                <a:r>
                  <a:rPr lang="tr-TR" i="1" dirty="0"/>
                  <a:t>m</a:t>
                </a:r>
              </a:p>
              <a:p>
                <a:pPr marL="68580" indent="0" algn="just">
                  <a:lnSpc>
                    <a:spcPct val="100000"/>
                  </a:lnSpc>
                  <a:buNone/>
                </a:pPr>
                <a:r>
                  <a:rPr lang="tr-TR" b="1" dirty="0"/>
                  <a:t>       </a:t>
                </a:r>
                <a:r>
                  <a:rPr lang="tr-TR" b="1" dirty="0" err="1"/>
                  <a:t>for</a:t>
                </a:r>
                <a:r>
                  <a:rPr lang="tr-TR" b="1" dirty="0"/>
                  <a:t> </a:t>
                </a:r>
                <a:r>
                  <a:rPr lang="tr-TR" i="1" dirty="0"/>
                  <a:t>j := </a:t>
                </a:r>
                <a:r>
                  <a:rPr lang="tr-TR" dirty="0"/>
                  <a:t>1</a:t>
                </a:r>
                <a:r>
                  <a:rPr lang="tr-TR" b="1" dirty="0"/>
                  <a:t> </a:t>
                </a:r>
                <a:r>
                  <a:rPr lang="tr-TR" b="1" dirty="0" err="1"/>
                  <a:t>to</a:t>
                </a:r>
                <a:r>
                  <a:rPr lang="tr-TR" i="1" dirty="0"/>
                  <a:t> n</a:t>
                </a:r>
              </a:p>
              <a:p>
                <a:pPr marL="68580" indent="0" algn="just">
                  <a:lnSpc>
                    <a:spcPct val="100000"/>
                  </a:lnSpc>
                  <a:buNone/>
                </a:pPr>
                <a:r>
                  <a:rPr lang="tr-TR" b="1" dirty="0"/>
                  <a:t>                   </a:t>
                </a:r>
                <a:r>
                  <a:rPr lang="tr-TR" i="1" dirty="0" err="1"/>
                  <a:t>c</a:t>
                </a:r>
                <a:r>
                  <a:rPr lang="tr-TR" i="1" baseline="-25000" dirty="0" err="1"/>
                  <a:t>ij</a:t>
                </a:r>
                <a:r>
                  <a:rPr lang="tr-TR" i="1" baseline="-25000" dirty="0"/>
                  <a:t> </a:t>
                </a:r>
                <a:r>
                  <a:rPr lang="tr-TR" dirty="0"/>
                  <a:t>:=</a:t>
                </a:r>
                <a:r>
                  <a:rPr lang="tr-TR" i="1" dirty="0"/>
                  <a:t>0</a:t>
                </a:r>
                <a:endParaRPr lang="tr-TR" b="1" dirty="0"/>
              </a:p>
              <a:p>
                <a:pPr marL="68580" indent="0" algn="just">
                  <a:lnSpc>
                    <a:spcPct val="100000"/>
                  </a:lnSpc>
                  <a:buNone/>
                </a:pPr>
                <a:r>
                  <a:rPr lang="tr-TR" b="1" i="1" dirty="0"/>
                  <a:t>               </a:t>
                </a:r>
                <a:r>
                  <a:rPr lang="tr-TR" b="1" dirty="0" err="1"/>
                  <a:t>for</a:t>
                </a:r>
                <a:r>
                  <a:rPr lang="tr-TR" b="1" dirty="0"/>
                  <a:t> </a:t>
                </a:r>
                <a:r>
                  <a:rPr lang="tr-TR" i="1" dirty="0"/>
                  <a:t>q := </a:t>
                </a:r>
                <a:r>
                  <a:rPr lang="tr-TR" dirty="0"/>
                  <a:t>1</a:t>
                </a:r>
                <a:r>
                  <a:rPr lang="tr-TR" b="1" dirty="0"/>
                  <a:t> </a:t>
                </a:r>
                <a:r>
                  <a:rPr lang="tr-TR" b="1" dirty="0" err="1"/>
                  <a:t>to</a:t>
                </a:r>
                <a:r>
                  <a:rPr lang="tr-TR" b="1" dirty="0"/>
                  <a:t> </a:t>
                </a:r>
                <a:r>
                  <a:rPr lang="tr-TR" i="1" dirty="0"/>
                  <a:t>k</a:t>
                </a:r>
                <a:endParaRPr lang="tr-TR" dirty="0"/>
              </a:p>
              <a:p>
                <a:pPr marL="68580" indent="0" algn="just">
                  <a:lnSpc>
                    <a:spcPct val="100000"/>
                  </a:lnSpc>
                  <a:buNone/>
                </a:pPr>
                <a:r>
                  <a:rPr lang="tr-TR" b="1" dirty="0"/>
                  <a:t>                          </a:t>
                </a:r>
                <a:r>
                  <a:rPr lang="tr-TR" i="1" baseline="-25000" dirty="0"/>
                  <a:t> </a:t>
                </a:r>
                <a14:m>
                  <m:oMath xmlns:m="http://schemas.openxmlformats.org/officeDocument/2006/math">
                    <m:sSub>
                      <m:sSubPr>
                        <m:ctrlPr>
                          <a:rPr lang="tr-TR" i="1">
                            <a:latin typeface="Cambria Math" panose="02040503050406030204" pitchFamily="18" charset="0"/>
                          </a:rPr>
                        </m:ctrlPr>
                      </m:sSubPr>
                      <m:e>
                        <m:r>
                          <a:rPr lang="tr-TR" b="0" i="1">
                            <a:latin typeface="Cambria Math" panose="02040503050406030204" pitchFamily="18" charset="0"/>
                          </a:rPr>
                          <m:t>𝑐</m:t>
                        </m:r>
                      </m:e>
                      <m:sub>
                        <m:r>
                          <a:rPr lang="tr-TR" b="0" i="1" baseline="-25000">
                            <a:latin typeface="Cambria Math" panose="02040503050406030204" pitchFamily="18" charset="0"/>
                          </a:rPr>
                          <m:t>𝑖𝑗</m:t>
                        </m:r>
                      </m:sub>
                    </m:sSub>
                    <m:r>
                      <a:rPr lang="tr-TR" b="0" i="1" baseline="-25000">
                        <a:latin typeface="Cambria Math" panose="02040503050406030204" pitchFamily="18" charset="0"/>
                      </a:rPr>
                      <m:t> </m:t>
                    </m:r>
                    <m:r>
                      <a:rPr lang="tr-TR" b="0">
                        <a:latin typeface="Cambria Math" panose="02040503050406030204" pitchFamily="18" charset="0"/>
                      </a:rPr>
                      <m:t>:=</m:t>
                    </m:r>
                    <m:r>
                      <a:rPr lang="tr-TR" b="0" i="1">
                        <a:latin typeface="Cambria Math" panose="02040503050406030204" pitchFamily="18" charset="0"/>
                      </a:rPr>
                      <m:t> </m:t>
                    </m:r>
                    <m:sSub>
                      <m:sSubPr>
                        <m:ctrlPr>
                          <a:rPr lang="tr-TR" i="1">
                            <a:latin typeface="Cambria Math" panose="02040503050406030204" pitchFamily="18" charset="0"/>
                          </a:rPr>
                        </m:ctrlPr>
                      </m:sSubPr>
                      <m:e>
                        <m:r>
                          <a:rPr lang="tr-TR" b="0" i="1">
                            <a:latin typeface="Cambria Math" panose="02040503050406030204" pitchFamily="18" charset="0"/>
                          </a:rPr>
                          <m:t>𝑐</m:t>
                        </m:r>
                      </m:e>
                      <m:sub>
                        <m:r>
                          <a:rPr lang="tr-TR" b="0" i="1" baseline="-25000">
                            <a:latin typeface="Cambria Math" panose="02040503050406030204" pitchFamily="18" charset="0"/>
                          </a:rPr>
                          <m:t>𝑖𝑗</m:t>
                        </m:r>
                      </m:sub>
                    </m:sSub>
                    <m:r>
                      <a:rPr lang="tr-TR" b="0" i="1" baseline="-25000">
                        <a:latin typeface="Cambria Math" panose="02040503050406030204" pitchFamily="18" charset="0"/>
                      </a:rPr>
                      <m:t> </m:t>
                    </m:r>
                    <m:r>
                      <a:rPr lang="tr-TR" b="0" i="1">
                        <a:latin typeface="Cambria Math" panose="02040503050406030204" pitchFamily="18" charset="0"/>
                      </a:rPr>
                      <m:t>𝑉</m:t>
                    </m:r>
                    <m:r>
                      <a:rPr lang="tr-TR" b="0">
                        <a:latin typeface="Cambria Math" panose="02040503050406030204" pitchFamily="18" charset="0"/>
                      </a:rPr>
                      <m:t> (</m:t>
                    </m:r>
                    <m:sSub>
                      <m:sSubPr>
                        <m:ctrlPr>
                          <a:rPr lang="tr-TR" i="1">
                            <a:latin typeface="Cambria Math" panose="02040503050406030204" pitchFamily="18" charset="0"/>
                          </a:rPr>
                        </m:ctrlPr>
                      </m:sSubPr>
                      <m:e>
                        <m:r>
                          <a:rPr lang="tr-TR" b="0" i="1">
                            <a:latin typeface="Cambria Math" panose="02040503050406030204" pitchFamily="18" charset="0"/>
                          </a:rPr>
                          <m:t>𝑎</m:t>
                        </m:r>
                      </m:e>
                      <m:sub>
                        <m:r>
                          <a:rPr lang="tr-TR" b="0" i="1" baseline="-25000">
                            <a:latin typeface="Cambria Math" panose="02040503050406030204" pitchFamily="18" charset="0"/>
                          </a:rPr>
                          <m:t>𝑖𝑞</m:t>
                        </m:r>
                      </m:sub>
                    </m:sSub>
                    <m:r>
                      <a:rPr lang="tr-TR" b="0" i="1" baseline="-25000">
                        <a:latin typeface="Cambria Math" panose="02040503050406030204" pitchFamily="18" charset="0"/>
                      </a:rPr>
                      <m:t>∧ </m:t>
                    </m:r>
                    <m:sSub>
                      <m:sSubPr>
                        <m:ctrlPr>
                          <a:rPr lang="tr-TR" i="1">
                            <a:latin typeface="Cambria Math" panose="02040503050406030204" pitchFamily="18" charset="0"/>
                          </a:rPr>
                        </m:ctrlPr>
                      </m:sSubPr>
                      <m:e>
                        <m:r>
                          <a:rPr lang="tr-TR" b="0" i="1">
                            <a:latin typeface="Cambria Math" panose="02040503050406030204" pitchFamily="18" charset="0"/>
                          </a:rPr>
                          <m:t>𝑏</m:t>
                        </m:r>
                      </m:e>
                      <m:sub>
                        <m:r>
                          <a:rPr lang="tr-TR" b="0" i="1">
                            <a:latin typeface="Cambria Math" panose="02040503050406030204" pitchFamily="18" charset="0"/>
                          </a:rPr>
                          <m:t>𝑞𝑗</m:t>
                        </m:r>
                      </m:sub>
                    </m:sSub>
                    <m:r>
                      <a:rPr lang="tr-TR" b="0" i="1">
                        <a:latin typeface="Cambria Math" panose="02040503050406030204" pitchFamily="18" charset="0"/>
                      </a:rPr>
                      <m:t>)</m:t>
                    </m:r>
                  </m:oMath>
                </a14:m>
                <a:r>
                  <a:rPr lang="tr-TR" dirty="0"/>
                  <a:t>	</a:t>
                </a:r>
                <a:endParaRPr lang="tr-TR" b="1" dirty="0"/>
              </a:p>
              <a:p>
                <a:pPr marL="68580" indent="0" algn="just">
                  <a:lnSpc>
                    <a:spcPct val="100000"/>
                  </a:lnSpc>
                  <a:buNone/>
                </a:pPr>
                <a:r>
                  <a:rPr lang="tr-TR" b="1" i="1" dirty="0" err="1"/>
                  <a:t>return</a:t>
                </a:r>
                <a:r>
                  <a:rPr lang="tr-TR" i="1" dirty="0"/>
                  <a:t> </a:t>
                </a:r>
                <a:r>
                  <a:rPr lang="tr-TR" dirty="0"/>
                  <a:t>C {C = [</a:t>
                </a:r>
                <a:r>
                  <a:rPr lang="tr-TR" i="1" dirty="0" err="1"/>
                  <a:t>c</a:t>
                </a:r>
                <a:r>
                  <a:rPr lang="tr-TR" i="1" baseline="-25000" dirty="0" err="1"/>
                  <a:t>ij</a:t>
                </a:r>
                <a:r>
                  <a:rPr lang="tr-TR" dirty="0"/>
                  <a:t>]</a:t>
                </a:r>
                <a:r>
                  <a:rPr lang="tr-TR" i="1" dirty="0"/>
                  <a:t> </a:t>
                </a:r>
                <a:r>
                  <a:rPr lang="tr-TR" dirty="0"/>
                  <a:t>A ve </a:t>
                </a:r>
                <a:r>
                  <a:rPr lang="tr-TR" i="1" dirty="0"/>
                  <a:t>B </a:t>
                </a:r>
                <a:r>
                  <a:rPr lang="tr-TR" dirty="0"/>
                  <a:t>matrislerinin Boole çarpımı}</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360" t="-1389" r="-1439" b="-1563"/>
                </a:stretch>
              </a:blipFill>
            </p:spPr>
            <p:txBody>
              <a:bodyPr/>
              <a:lstStyle/>
              <a:p>
                <a:r>
                  <a:rPr lang="tr-TR">
                    <a:noFill/>
                  </a:rPr>
                  <a:t> </a:t>
                </a:r>
              </a:p>
            </p:txBody>
          </p:sp>
        </mc:Fallback>
      </mc:AlternateContent>
    </p:spTree>
    <p:extLst>
      <p:ext uri="{BB962C8B-B14F-4D97-AF65-F5344CB8AC3E}">
        <p14:creationId xmlns:p14="http://schemas.microsoft.com/office/powerpoint/2010/main" val="4059928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dirty="0"/>
          </a:p>
        </p:txBody>
      </p:sp>
      <p:sp>
        <p:nvSpPr>
          <p:cNvPr id="3" name="İçerik Yer Tutucusu 2"/>
          <p:cNvSpPr>
            <a:spLocks noGrp="1"/>
          </p:cNvSpPr>
          <p:nvPr>
            <p:ph idx="1"/>
          </p:nvPr>
        </p:nvSpPr>
        <p:spPr/>
        <p:txBody>
          <a:bodyPr/>
          <a:lstStyle/>
          <a:p>
            <a:pPr algn="just">
              <a:lnSpc>
                <a:spcPct val="100000"/>
              </a:lnSpc>
            </a:pPr>
            <a:r>
              <a:rPr lang="tr-TR" i="1" dirty="0"/>
              <a:t>n</a:t>
            </a:r>
            <a:r>
              <a:rPr lang="tr-TR" dirty="0"/>
              <a:t> x</a:t>
            </a:r>
            <a:r>
              <a:rPr lang="tr-TR" b="1" dirty="0"/>
              <a:t> </a:t>
            </a:r>
            <a:r>
              <a:rPr lang="tr-TR" i="1" dirty="0"/>
              <a:t>n</a:t>
            </a:r>
            <a:r>
              <a:rPr lang="tr-TR" dirty="0"/>
              <a:t> boyutlu iki matrisin Boole çarpımını bulmak için kullanılan bit işlemlerinin sayısı kolaylıkla bulunabilir.</a:t>
            </a:r>
          </a:p>
        </p:txBody>
      </p:sp>
    </p:spTree>
    <p:extLst>
      <p:ext uri="{BB962C8B-B14F-4D97-AF65-F5344CB8AC3E}">
        <p14:creationId xmlns:p14="http://schemas.microsoft.com/office/powerpoint/2010/main" val="2380042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520280" cy="901904"/>
          </a:xfrm>
        </p:spPr>
        <p:txBody>
          <a:bodyPr>
            <a:normAutofit/>
          </a:bodyPr>
          <a:lstStyle/>
          <a:p>
            <a:pPr algn="just">
              <a:lnSpc>
                <a:spcPct val="100000"/>
              </a:lnSpc>
            </a:pPr>
            <a:r>
              <a:rPr lang="en-US" dirty="0" err="1" smtClean="0"/>
              <a:t>Örnek</a:t>
            </a:r>
            <a:r>
              <a:rPr lang="en-US" dirty="0" smtClean="0"/>
              <a:t> 8:</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1340768"/>
                <a:ext cx="6777317" cy="4491861"/>
              </a:xfrm>
            </p:spPr>
            <p:txBody>
              <a:bodyPr/>
              <a:lstStyle/>
              <a:p>
                <a:pPr algn="just">
                  <a:lnSpc>
                    <a:spcPct val="100000"/>
                  </a:lnSpc>
                </a:pPr>
                <a:r>
                  <a:rPr lang="tr-TR" b="1" dirty="0"/>
                  <a:t>A</a:t>
                </a:r>
                <a:r>
                  <a:rPr lang="tr-TR" dirty="0"/>
                  <a:t> ve </a:t>
                </a:r>
                <a:r>
                  <a:rPr lang="tr-TR" b="1" dirty="0"/>
                  <a:t>B  </a:t>
                </a:r>
                <a:r>
                  <a:rPr lang="tr-TR" i="1" dirty="0"/>
                  <a:t>n</a:t>
                </a:r>
                <a:r>
                  <a:rPr lang="tr-TR" dirty="0"/>
                  <a:t> </a:t>
                </a:r>
                <a:r>
                  <a:rPr lang="tr-TR" b="1" dirty="0"/>
                  <a:t>x </a:t>
                </a:r>
                <a:r>
                  <a:rPr lang="tr-TR" i="1" dirty="0"/>
                  <a:t>n</a:t>
                </a:r>
                <a:r>
                  <a:rPr lang="tr-TR" dirty="0"/>
                  <a:t> sıfır−bir matrisleri olmak üzere, </a:t>
                </a:r>
                <a14:m>
                  <m:oMath xmlns:m="http://schemas.openxmlformats.org/officeDocument/2006/math">
                    <m:r>
                      <a:rPr lang="tr-TR" b="1" i="1">
                        <a:latin typeface="Cambria Math" panose="02040503050406030204" pitchFamily="18" charset="0"/>
                      </a:rPr>
                      <m:t>𝑨</m:t>
                    </m:r>
                    <m:r>
                      <a:rPr lang="tr-TR" i="1">
                        <a:latin typeface="Cambria Math" panose="02040503050406030204" pitchFamily="18" charset="0"/>
                      </a:rPr>
                      <m:t> ⊙ </m:t>
                    </m:r>
                    <m:r>
                      <a:rPr lang="tr-TR" b="1" i="1">
                        <a:latin typeface="Cambria Math" panose="02040503050406030204" pitchFamily="18" charset="0"/>
                      </a:rPr>
                      <m:t>𝑩</m:t>
                    </m:r>
                  </m:oMath>
                </a14:m>
                <a:r>
                  <a:rPr lang="tr-TR" b="1" dirty="0"/>
                  <a:t> </a:t>
                </a:r>
                <a:r>
                  <a:rPr lang="tr-TR" dirty="0"/>
                  <a:t>hesaplamak için kaç tane bit işlemi kullanılır?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1340768"/>
                <a:ext cx="6777317" cy="4491861"/>
              </a:xfrm>
              <a:blipFill rotWithShape="1">
                <a:blip r:embed="rId2"/>
                <a:stretch>
                  <a:fillRect t="-1085" r="-1439"/>
                </a:stretch>
              </a:blipFill>
            </p:spPr>
            <p:txBody>
              <a:bodyPr/>
              <a:lstStyle/>
              <a:p>
                <a:r>
                  <a:rPr lang="tr-TR">
                    <a:noFill/>
                  </a:rPr>
                  <a:t> </a:t>
                </a:r>
              </a:p>
            </p:txBody>
          </p:sp>
        </mc:Fallback>
      </mc:AlternateContent>
    </p:spTree>
    <p:extLst>
      <p:ext uri="{BB962C8B-B14F-4D97-AF65-F5344CB8AC3E}">
        <p14:creationId xmlns:p14="http://schemas.microsoft.com/office/powerpoint/2010/main" val="2048332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1412776"/>
                <a:ext cx="6777317" cy="4419853"/>
              </a:xfrm>
            </p:spPr>
            <p:txBody>
              <a:bodyPr/>
              <a:lstStyle/>
              <a:p>
                <a:pPr algn="just">
                  <a:lnSpc>
                    <a:spcPct val="100000"/>
                  </a:lnSpc>
                </a:pPr>
                <a14:m>
                  <m:oMath xmlns:m="http://schemas.openxmlformats.org/officeDocument/2006/math">
                    <m:r>
                      <a:rPr lang="tr-TR" b="1" i="1">
                        <a:latin typeface="Cambria Math" panose="02040503050406030204" pitchFamily="18" charset="0"/>
                      </a:rPr>
                      <m:t>𝑨</m:t>
                    </m:r>
                    <m:r>
                      <a:rPr lang="tr-TR" i="1">
                        <a:latin typeface="Cambria Math" panose="02040503050406030204" pitchFamily="18" charset="0"/>
                      </a:rPr>
                      <m:t> ⊙ </m:t>
                    </m:r>
                    <m:r>
                      <a:rPr lang="tr-TR" b="1" i="1">
                        <a:latin typeface="Cambria Math" panose="02040503050406030204" pitchFamily="18" charset="0"/>
                      </a:rPr>
                      <m:t>𝑩</m:t>
                    </m:r>
                  </m:oMath>
                </a14:m>
                <a:r>
                  <a:rPr lang="tr-TR" dirty="0"/>
                  <a:t>’de </a:t>
                </a:r>
                <a:r>
                  <a:rPr lang="tr-TR" i="1" dirty="0"/>
                  <a:t>n</a:t>
                </a:r>
                <a:r>
                  <a:rPr lang="tr-TR" baseline="30000" dirty="0"/>
                  <a:t>2</a:t>
                </a:r>
                <a:r>
                  <a:rPr lang="tr-TR" dirty="0"/>
                  <a:t> tane eleman bulunmaktadır. Algoritma 2 de, </a:t>
                </a:r>
                <a14:m>
                  <m:oMath xmlns:m="http://schemas.openxmlformats.org/officeDocument/2006/math">
                    <m:r>
                      <a:rPr lang="tr-TR" b="1" i="1">
                        <a:latin typeface="Cambria Math" panose="02040503050406030204" pitchFamily="18" charset="0"/>
                      </a:rPr>
                      <m:t>𝑨</m:t>
                    </m:r>
                    <m:r>
                      <a:rPr lang="tr-TR" i="1">
                        <a:latin typeface="Cambria Math" panose="02040503050406030204" pitchFamily="18" charset="0"/>
                      </a:rPr>
                      <m:t> ⊙ </m:t>
                    </m:r>
                    <m:r>
                      <a:rPr lang="tr-TR" b="1" i="1">
                        <a:latin typeface="Cambria Math" panose="02040503050406030204" pitchFamily="18" charset="0"/>
                      </a:rPr>
                      <m:t>𝑩</m:t>
                    </m:r>
                  </m:oMath>
                </a14:m>
                <a:r>
                  <a:rPr lang="tr-TR" b="1" dirty="0"/>
                  <a:t>‘</a:t>
                </a:r>
                <a:r>
                  <a:rPr lang="tr-TR" dirty="0" err="1"/>
                  <a:t>nin</a:t>
                </a:r>
                <a:r>
                  <a:rPr lang="tr-TR" dirty="0"/>
                  <a:t> her bir elemanı için, toplam </a:t>
                </a:r>
                <a:r>
                  <a:rPr lang="tr-TR" i="1" dirty="0"/>
                  <a:t>n</a:t>
                </a:r>
                <a:r>
                  <a:rPr lang="tr-TR" dirty="0"/>
                  <a:t> tane VEYA (OR) ve </a:t>
                </a:r>
                <a:r>
                  <a:rPr lang="tr-TR" i="1" dirty="0"/>
                  <a:t>n</a:t>
                </a:r>
                <a:r>
                  <a:rPr lang="tr-TR" dirty="0"/>
                  <a:t> tane VE (AND) işlemi kullanılmaktadır. Her bir eleman için 2</a:t>
                </a:r>
                <a:r>
                  <a:rPr lang="tr-TR" i="1" dirty="0"/>
                  <a:t>n</a:t>
                </a:r>
                <a:r>
                  <a:rPr lang="tr-TR" dirty="0"/>
                  <a:t> tane bit işlemi kullanılmıştır. Böylece, Algoritma 2 yardımıyla, </a:t>
                </a:r>
                <a14:m>
                  <m:oMath xmlns:m="http://schemas.openxmlformats.org/officeDocument/2006/math">
                    <m:r>
                      <a:rPr lang="tr-TR" b="1" i="1">
                        <a:latin typeface="Cambria Math" panose="02040503050406030204" pitchFamily="18" charset="0"/>
                      </a:rPr>
                      <m:t>𝑨</m:t>
                    </m:r>
                    <m:r>
                      <a:rPr lang="tr-TR" i="1">
                        <a:latin typeface="Cambria Math" panose="02040503050406030204" pitchFamily="18" charset="0"/>
                      </a:rPr>
                      <m:t> ⊙ </m:t>
                    </m:r>
                    <m:r>
                      <a:rPr lang="tr-TR" b="1" i="1">
                        <a:latin typeface="Cambria Math" panose="02040503050406030204" pitchFamily="18" charset="0"/>
                      </a:rPr>
                      <m:t>𝑩</m:t>
                    </m:r>
                  </m:oMath>
                </a14:m>
                <a:r>
                  <a:rPr lang="tr-TR" b="1" dirty="0"/>
                  <a:t> </a:t>
                </a:r>
                <a:r>
                  <a:rPr lang="tr-TR" dirty="0"/>
                  <a:t>hesaplamak için toplam 2</a:t>
                </a:r>
                <a:r>
                  <a:rPr lang="tr-TR" i="1" dirty="0"/>
                  <a:t>n</a:t>
                </a:r>
                <a:r>
                  <a:rPr lang="tr-TR" baseline="30000" dirty="0"/>
                  <a:t>3</a:t>
                </a:r>
                <a:r>
                  <a:rPr lang="tr-TR" dirty="0"/>
                  <a:t> tane bit işlemi </a:t>
                </a:r>
                <a:r>
                  <a:rPr lang="tr-TR" dirty="0" smtClean="0"/>
                  <a:t>kullanılır</a:t>
                </a:r>
                <a:r>
                  <a:rPr lang="en-US" dirty="0" smtClean="0"/>
                  <a:t>.</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1412776"/>
                <a:ext cx="6777317" cy="4419853"/>
              </a:xfrm>
              <a:blipFill rotWithShape="1">
                <a:blip r:embed="rId2"/>
                <a:stretch>
                  <a:fillRect t="-1103" r="-1439"/>
                </a:stretch>
              </a:blipFill>
            </p:spPr>
            <p:txBody>
              <a:bodyPr/>
              <a:lstStyle/>
              <a:p>
                <a:r>
                  <a:rPr lang="tr-TR">
                    <a:noFill/>
                  </a:rPr>
                  <a:t> </a:t>
                </a:r>
              </a:p>
            </p:txBody>
          </p:sp>
        </mc:Fallback>
      </mc:AlternateContent>
    </p:spTree>
    <p:extLst>
      <p:ext uri="{BB962C8B-B14F-4D97-AF65-F5344CB8AC3E}">
        <p14:creationId xmlns:p14="http://schemas.microsoft.com/office/powerpoint/2010/main" val="2239086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dirty="0"/>
              <a:t>MATRİS ZİNCİRİNİN ÇARPIMI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fontScale="70000" lnSpcReduction="20000"/>
              </a:bodyPr>
              <a:lstStyle/>
              <a:p>
                <a:pPr algn="just">
                  <a:lnSpc>
                    <a:spcPct val="120000"/>
                  </a:lnSpc>
                </a:pPr>
                <a:r>
                  <a:rPr lang="tr-TR" dirty="0"/>
                  <a:t>Matrislerin çarpımının karmaşıklığı ile ilgili bir diğer önemli problem bulunmaktadır. Tam sayılardan oluşan ve sırasıyla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1</m:t>
                        </m:r>
                      </m:sub>
                    </m:sSub>
                    <m:r>
                      <a:rPr lang="tr-TR" i="1">
                        <a:latin typeface="Cambria Math" panose="02040503050406030204" pitchFamily="18" charset="0"/>
                      </a:rPr>
                      <m:t> </m:t>
                    </m:r>
                    <m:r>
                      <a:rPr lang="tr-TR" i="1">
                        <a:latin typeface="Cambria Math" panose="02040503050406030204" pitchFamily="18" charset="0"/>
                      </a:rPr>
                      <m:t>𝑥</m:t>
                    </m:r>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2</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2</m:t>
                        </m:r>
                      </m:sub>
                    </m:sSub>
                    <m:r>
                      <a:rPr lang="tr-TR" i="1">
                        <a:latin typeface="Cambria Math" panose="02040503050406030204" pitchFamily="18" charset="0"/>
                      </a:rPr>
                      <m:t> </m:t>
                    </m:r>
                    <m:r>
                      <a:rPr lang="tr-TR" i="1">
                        <a:latin typeface="Cambria Math" panose="02040503050406030204" pitchFamily="18" charset="0"/>
                      </a:rPr>
                      <m:t>𝑥</m:t>
                    </m:r>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3</m:t>
                        </m:r>
                      </m:sub>
                    </m:sSub>
                    <m:r>
                      <a:rPr lang="tr-TR" i="1">
                        <a:latin typeface="Cambria Math" panose="02040503050406030204" pitchFamily="18" charset="0"/>
                      </a:rPr>
                      <m:t>, … </m:t>
                    </m:r>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𝑛</m:t>
                        </m:r>
                      </m:sub>
                    </m:sSub>
                    <m:r>
                      <a:rPr lang="tr-TR" i="1">
                        <a:latin typeface="Cambria Math" panose="02040503050406030204" pitchFamily="18" charset="0"/>
                      </a:rPr>
                      <m:t> </m:t>
                    </m:r>
                    <m:r>
                      <a:rPr lang="tr-TR" i="1">
                        <a:latin typeface="Cambria Math" panose="02040503050406030204" pitchFamily="18" charset="0"/>
                      </a:rPr>
                      <m:t>𝑥</m:t>
                    </m:r>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𝑛</m:t>
                        </m:r>
                        <m:r>
                          <a:rPr lang="tr-TR" i="1">
                            <a:latin typeface="Cambria Math" panose="02040503050406030204" pitchFamily="18" charset="0"/>
                          </a:rPr>
                          <m:t>−1</m:t>
                        </m:r>
                      </m:sub>
                    </m:sSub>
                  </m:oMath>
                </a14:m>
                <a:r>
                  <a:rPr lang="tr-TR" dirty="0"/>
                  <a:t> boyutlarındaki </a:t>
                </a:r>
                <a:r>
                  <a:rPr lang="tr-TR" b="1" dirty="0"/>
                  <a:t>A</a:t>
                </a:r>
                <a:r>
                  <a:rPr lang="tr-TR" b="1" baseline="-25000" dirty="0"/>
                  <a:t>1</a:t>
                </a:r>
                <a:r>
                  <a:rPr lang="tr-TR" b="1" dirty="0"/>
                  <a:t>, A</a:t>
                </a:r>
                <a:r>
                  <a:rPr lang="tr-TR" b="1" baseline="-25000" dirty="0"/>
                  <a:t>2</a:t>
                </a:r>
                <a:r>
                  <a:rPr lang="tr-TR" b="1" dirty="0"/>
                  <a:t>,..., A</a:t>
                </a:r>
                <a:r>
                  <a:rPr lang="tr-TR" b="1" baseline="-25000" dirty="0"/>
                  <a:t>n</a:t>
                </a:r>
                <a:r>
                  <a:rPr lang="tr-TR" b="1" dirty="0"/>
                  <a:t> matris zincirinin çarpımı </a:t>
                </a:r>
                <a:r>
                  <a:rPr lang="tr-TR" dirty="0"/>
                  <a:t>en az sayıda çarpma işle­mi kullanarak nasıl yapılabilir? (Matris çarpması Kesim 2.6’de verilen Alıştırma 13’te gösterildiği gibi birbiri ile ilişkili olduğundan, çarpma işleminin sırası çarpımı değiştirmez.) </a:t>
                </a:r>
                <a:r>
                  <a:rPr lang="tr-TR" i="1" dirty="0"/>
                  <a:t>m</a:t>
                </a:r>
                <a:r>
                  <a:rPr lang="tr-TR" baseline="-25000" dirty="0"/>
                  <a:t>1</a:t>
                </a:r>
                <a:r>
                  <a:rPr lang="tr-TR" i="1" dirty="0"/>
                  <a:t>m</a:t>
                </a:r>
                <a:r>
                  <a:rPr lang="tr-TR" i="1" baseline="-25000" dirty="0"/>
                  <a:t>2</a:t>
                </a:r>
                <a:r>
                  <a:rPr lang="tr-TR" i="1" dirty="0"/>
                  <a:t>m</a:t>
                </a:r>
                <a:r>
                  <a:rPr lang="tr-TR" i="1" baseline="-25000" dirty="0"/>
                  <a:t>3 </a:t>
                </a:r>
                <a:r>
                  <a:rPr lang="tr-TR" dirty="0"/>
                  <a:t>şeklindeki tamsayılarının çarpımının,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1</m:t>
                        </m:r>
                      </m:sub>
                    </m:sSub>
                    <m:r>
                      <a:rPr lang="tr-TR" i="1">
                        <a:latin typeface="Cambria Math" panose="02040503050406030204" pitchFamily="18" charset="0"/>
                      </a:rPr>
                      <m:t> </m:t>
                    </m:r>
                    <m:r>
                      <a:rPr lang="tr-TR" i="1">
                        <a:latin typeface="Cambria Math" panose="02040503050406030204" pitchFamily="18" charset="0"/>
                      </a:rPr>
                      <m:t>𝑥</m:t>
                    </m:r>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2</m:t>
                        </m:r>
                      </m:sub>
                    </m:sSub>
                  </m:oMath>
                </a14:m>
                <a:r>
                  <a:rPr lang="tr-TR" dirty="0"/>
                  <a:t> şeklinde bir matris ve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2</m:t>
                        </m:r>
                      </m:sub>
                    </m:sSub>
                    <m:r>
                      <a:rPr lang="tr-TR" i="1">
                        <a:latin typeface="Cambria Math" panose="02040503050406030204" pitchFamily="18" charset="0"/>
                      </a:rPr>
                      <m:t> </m:t>
                    </m:r>
                    <m:r>
                      <a:rPr lang="tr-TR" i="1">
                        <a:latin typeface="Cambria Math" panose="02040503050406030204" pitchFamily="18" charset="0"/>
                      </a:rPr>
                      <m:t>𝑥</m:t>
                    </m:r>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𝑚</m:t>
                        </m:r>
                      </m:e>
                      <m:sub>
                        <m:r>
                          <a:rPr lang="tr-TR" i="1">
                            <a:latin typeface="Cambria Math" panose="02040503050406030204" pitchFamily="18" charset="0"/>
                          </a:rPr>
                          <m:t>3</m:t>
                        </m:r>
                      </m:sub>
                    </m:sSub>
                    <m:r>
                      <a:rPr lang="tr-TR" i="1">
                        <a:latin typeface="Cambria Math" panose="02040503050406030204" pitchFamily="18" charset="0"/>
                      </a:rPr>
                      <m:t> </m:t>
                    </m:r>
                  </m:oMath>
                </a14:m>
                <a:r>
                  <a:rPr lang="tr-TR" dirty="0"/>
                  <a:t>şeklinde ikinci matrisin Algoritma 1 vasıtasıyla çarpıldığında elde edildiğine dikkat ediniz. Örnek 9 bu problemi göstermektedir.</a:t>
                </a:r>
              </a:p>
              <a:p>
                <a:pPr algn="just">
                  <a:lnSpc>
                    <a:spcPct val="12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t="-347" r="-629"/>
                </a:stretch>
              </a:blipFill>
            </p:spPr>
            <p:txBody>
              <a:bodyPr/>
              <a:lstStyle/>
              <a:p>
                <a:r>
                  <a:rPr lang="tr-TR">
                    <a:noFill/>
                  </a:rPr>
                  <a:t> </a:t>
                </a:r>
              </a:p>
            </p:txBody>
          </p:sp>
        </mc:Fallback>
      </mc:AlternateContent>
    </p:spTree>
    <p:extLst>
      <p:ext uri="{BB962C8B-B14F-4D97-AF65-F5344CB8AC3E}">
        <p14:creationId xmlns:p14="http://schemas.microsoft.com/office/powerpoint/2010/main" val="286798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490" y="1027664"/>
            <a:ext cx="7024744" cy="673144"/>
          </a:xfrm>
        </p:spPr>
        <p:txBody>
          <a:bodyPr>
            <a:normAutofit fontScale="90000"/>
          </a:bodyPr>
          <a:lstStyle/>
          <a:p>
            <a:pPr algn="just">
              <a:lnSpc>
                <a:spcPct val="100000"/>
              </a:lnSpc>
            </a:pPr>
            <a:r>
              <a:rPr lang="tr-TR" dirty="0"/>
              <a:t>Zaman </a:t>
            </a:r>
            <a:r>
              <a:rPr lang="tr-TR" dirty="0" smtClean="0"/>
              <a:t>Karmaşıklığı</a:t>
            </a:r>
            <a:endParaRPr lang="tr-TR" dirty="0"/>
          </a:p>
        </p:txBody>
      </p:sp>
      <p:sp>
        <p:nvSpPr>
          <p:cNvPr id="3" name="İçerik Yer Tutucusu 2"/>
          <p:cNvSpPr>
            <a:spLocks noGrp="1"/>
          </p:cNvSpPr>
          <p:nvPr>
            <p:ph idx="1"/>
          </p:nvPr>
        </p:nvSpPr>
        <p:spPr>
          <a:xfrm>
            <a:off x="1043492" y="1844824"/>
            <a:ext cx="6777317" cy="4248472"/>
          </a:xfrm>
        </p:spPr>
        <p:txBody>
          <a:bodyPr>
            <a:normAutofit fontScale="47500" lnSpcReduction="20000"/>
          </a:bodyPr>
          <a:lstStyle/>
          <a:p>
            <a:pPr marL="68580" indent="0" algn="just">
              <a:lnSpc>
                <a:spcPct val="120000"/>
              </a:lnSpc>
              <a:buNone/>
            </a:pPr>
            <a:r>
              <a:rPr lang="tr-TR" sz="3300" dirty="0"/>
              <a:t>Algoritmaların zaman karmaşıklığı belirli bir büyüklükte girdiye karşılık algoritma tarafından kullanılan işlem sayısı ile ifade edilir. Zaman karmaşıklığının hesaplamasında kullanılan ölçütler, tam sayıların karşılaştırılması, toplanması, çarpılması, bölmesi ve diğer temel işlemlerinden oluşmaktadır. Bu gibi temel işlemeler farklı bilgisayarlarda farklı sürelerde icra edileceğinden, zaman karmaşıklığı ihtiyaç duyulan işlem sayısı cinsinden ifade edilir. Ayrıca, bilgisayarların icra ettiği bütün işlemleri bit seviyesinde işlem parçacıklarına ayırmak oldukça zordur. İlave olarak, günümüzün süper bilgisayarları temel bit işlemlerini (örneğin, toplama, çarpma, karşılaştırma ve iki bitin yer değiştirmesi gibi) 10 </a:t>
            </a:r>
            <a:r>
              <a:rPr lang="tr-TR" sz="3300" baseline="30000" dirty="0"/>
              <a:t>-11</a:t>
            </a:r>
            <a:r>
              <a:rPr lang="tr-TR" sz="3300" dirty="0"/>
              <a:t> saniyelik (10 piko saniye) zaman diliminde icra eder iken, aynı işlemleri kişisel bilgisayarlar 10</a:t>
            </a:r>
            <a:r>
              <a:rPr lang="tr-TR" sz="3300" baseline="30000" dirty="0"/>
              <a:t>-8</a:t>
            </a:r>
            <a:r>
              <a:rPr lang="tr-TR" sz="3300" dirty="0"/>
              <a:t> saniyede (10 nano saniye) yaparlar. Bu da aynı işlemlerin süper bilgisayarlarda 1000 kat daha hızlı yapılması demektir.</a:t>
            </a:r>
          </a:p>
          <a:p>
            <a:pPr algn="just">
              <a:lnSpc>
                <a:spcPct val="120000"/>
              </a:lnSpc>
            </a:pPr>
            <a:endParaRPr lang="tr-TR" dirty="0"/>
          </a:p>
        </p:txBody>
      </p:sp>
    </p:spTree>
    <p:extLst>
      <p:ext uri="{BB962C8B-B14F-4D97-AF65-F5344CB8AC3E}">
        <p14:creationId xmlns:p14="http://schemas.microsoft.com/office/powerpoint/2010/main" val="273672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520280" cy="901904"/>
          </a:xfrm>
        </p:spPr>
        <p:txBody>
          <a:bodyPr>
            <a:normAutofit/>
          </a:bodyPr>
          <a:lstStyle/>
          <a:p>
            <a:pPr algn="just">
              <a:lnSpc>
                <a:spcPct val="100000"/>
              </a:lnSpc>
            </a:pPr>
            <a:r>
              <a:rPr lang="en-US" dirty="0" err="1" smtClean="0"/>
              <a:t>Örnek</a:t>
            </a:r>
            <a:r>
              <a:rPr lang="en-US" dirty="0" smtClean="0"/>
              <a:t> 9:</a:t>
            </a:r>
            <a:endParaRPr lang="tr-TR" dirty="0"/>
          </a:p>
        </p:txBody>
      </p:sp>
      <p:sp>
        <p:nvSpPr>
          <p:cNvPr id="3" name="İçerik Yer Tutucusu 2"/>
          <p:cNvSpPr>
            <a:spLocks noGrp="1"/>
          </p:cNvSpPr>
          <p:nvPr>
            <p:ph idx="1"/>
          </p:nvPr>
        </p:nvSpPr>
        <p:spPr>
          <a:xfrm>
            <a:off x="1043492" y="1340768"/>
            <a:ext cx="6777317" cy="4491861"/>
          </a:xfrm>
        </p:spPr>
        <p:txBody>
          <a:bodyPr/>
          <a:lstStyle/>
          <a:p>
            <a:pPr algn="just">
              <a:lnSpc>
                <a:spcPct val="100000"/>
              </a:lnSpc>
            </a:pPr>
            <a:r>
              <a:rPr lang="tr-TR" b="1" dirty="0"/>
              <a:t>9 A</a:t>
            </a:r>
            <a:r>
              <a:rPr lang="tr-TR" baseline="-25000" dirty="0"/>
              <a:t>1</a:t>
            </a:r>
            <a:r>
              <a:rPr lang="tr-TR" b="1" dirty="0"/>
              <a:t>, </a:t>
            </a:r>
            <a:r>
              <a:rPr lang="tr-TR" dirty="0"/>
              <a:t>30 x</a:t>
            </a:r>
            <a:r>
              <a:rPr lang="tr-TR" b="1" dirty="0"/>
              <a:t> </a:t>
            </a:r>
            <a:r>
              <a:rPr lang="tr-TR" dirty="0"/>
              <a:t>20, </a:t>
            </a:r>
            <a:r>
              <a:rPr lang="tr-TR" b="1" dirty="0"/>
              <a:t>A</a:t>
            </a:r>
            <a:r>
              <a:rPr lang="tr-TR" b="1" baseline="-25000" dirty="0"/>
              <a:t>2</a:t>
            </a:r>
            <a:r>
              <a:rPr lang="tr-TR" b="1" dirty="0"/>
              <a:t>, </a:t>
            </a:r>
            <a:r>
              <a:rPr lang="tr-TR" dirty="0"/>
              <a:t>20 x</a:t>
            </a:r>
            <a:r>
              <a:rPr lang="tr-TR" b="1" dirty="0"/>
              <a:t> </a:t>
            </a:r>
            <a:r>
              <a:rPr lang="tr-TR" dirty="0"/>
              <a:t>40 ve </a:t>
            </a:r>
            <a:r>
              <a:rPr lang="tr-TR" b="1" dirty="0"/>
              <a:t>A</a:t>
            </a:r>
            <a:r>
              <a:rPr lang="tr-TR" b="1" baseline="-25000" dirty="0"/>
              <a:t>3</a:t>
            </a:r>
            <a:r>
              <a:rPr lang="tr-TR" b="1" dirty="0"/>
              <a:t>, </a:t>
            </a:r>
            <a:r>
              <a:rPr lang="tr-TR" dirty="0"/>
              <a:t>40 x</a:t>
            </a:r>
            <a:r>
              <a:rPr lang="tr-TR" b="1" dirty="0"/>
              <a:t> </a:t>
            </a:r>
            <a:r>
              <a:rPr lang="tr-TR" dirty="0"/>
              <a:t>10 boyutlarında tam sayı matrisleri olup, söz konusu matrislerin üçünün çarpımını en az sayıda çarpma işlemi kullanarak yapabilmek için </a:t>
            </a:r>
            <a:r>
              <a:rPr lang="tr-TR" b="1" dirty="0"/>
              <a:t>A</a:t>
            </a:r>
            <a:r>
              <a:rPr lang="tr-TR" baseline="-25000" dirty="0"/>
              <a:t>1</a:t>
            </a:r>
            <a:r>
              <a:rPr lang="tr-TR" b="1" dirty="0"/>
              <a:t>, A</a:t>
            </a:r>
            <a:r>
              <a:rPr lang="tr-TR" baseline="-25000" dirty="0"/>
              <a:t>2</a:t>
            </a:r>
            <a:r>
              <a:rPr lang="tr-TR" dirty="0"/>
              <a:t> ve </a:t>
            </a:r>
            <a:r>
              <a:rPr lang="tr-TR" b="1" dirty="0"/>
              <a:t>A</a:t>
            </a:r>
            <a:r>
              <a:rPr lang="tr-TR" baseline="-25000" dirty="0"/>
              <a:t>3</a:t>
            </a:r>
            <a:r>
              <a:rPr lang="tr-TR" b="1" dirty="0"/>
              <a:t> </a:t>
            </a:r>
            <a:r>
              <a:rPr lang="tr-TR" dirty="0"/>
              <a:t>matrisleri hangi sıra ile çarpılmalıdır?</a:t>
            </a:r>
          </a:p>
          <a:p>
            <a:pPr algn="just">
              <a:lnSpc>
                <a:spcPct val="100000"/>
              </a:lnSpc>
            </a:pPr>
            <a:endParaRPr lang="tr-TR" dirty="0"/>
          </a:p>
        </p:txBody>
      </p:sp>
    </p:spTree>
    <p:extLst>
      <p:ext uri="{BB962C8B-B14F-4D97-AF65-F5344CB8AC3E}">
        <p14:creationId xmlns:p14="http://schemas.microsoft.com/office/powerpoint/2010/main" val="1214768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3492" y="1412776"/>
                <a:ext cx="6777317" cy="4896544"/>
              </a:xfrm>
            </p:spPr>
            <p:txBody>
              <a:bodyPr>
                <a:normAutofit fontScale="70000" lnSpcReduction="20000"/>
              </a:bodyPr>
              <a:lstStyle/>
              <a:p>
                <a:pPr algn="just">
                  <a:lnSpc>
                    <a:spcPct val="120000"/>
                  </a:lnSpc>
                </a:pPr>
                <a:r>
                  <a:rPr lang="tr-TR" b="1" dirty="0"/>
                  <a:t>A</a:t>
                </a:r>
                <a:r>
                  <a:rPr lang="tr-TR" b="1" baseline="-25000" dirty="0"/>
                  <a:t>1</a:t>
                </a:r>
                <a:r>
                  <a:rPr lang="tr-TR" b="1" dirty="0"/>
                  <a:t>A</a:t>
                </a:r>
                <a:r>
                  <a:rPr lang="tr-TR" b="1" baseline="-25000" dirty="0"/>
                  <a:t>2</a:t>
                </a:r>
                <a:r>
                  <a:rPr lang="tr-TR" b="1" dirty="0"/>
                  <a:t>A</a:t>
                </a:r>
                <a:r>
                  <a:rPr lang="tr-TR" b="1" baseline="-25000" dirty="0"/>
                  <a:t>3</a:t>
                </a:r>
                <a:r>
                  <a:rPr lang="tr-TR" b="1" dirty="0"/>
                  <a:t> </a:t>
                </a:r>
                <a:r>
                  <a:rPr lang="tr-TR" dirty="0"/>
                  <a:t>hesaplamanın iki farklı yolu olup, </a:t>
                </a:r>
                <a:r>
                  <a:rPr lang="tr-TR" b="1" dirty="0"/>
                  <a:t>A</a:t>
                </a:r>
                <a:r>
                  <a:rPr lang="tr-TR" b="1" baseline="-25000" dirty="0"/>
                  <a:t>1</a:t>
                </a:r>
                <a:r>
                  <a:rPr lang="tr-TR" b="1" dirty="0"/>
                  <a:t> (A</a:t>
                </a:r>
                <a:r>
                  <a:rPr lang="tr-TR" b="1" baseline="-25000" dirty="0"/>
                  <a:t>2</a:t>
                </a:r>
                <a:r>
                  <a:rPr lang="tr-TR" b="1" dirty="0"/>
                  <a:t>A</a:t>
                </a:r>
                <a:r>
                  <a:rPr lang="tr-TR" b="1" baseline="-25000" dirty="0"/>
                  <a:t>3</a:t>
                </a:r>
                <a:r>
                  <a:rPr lang="tr-TR" b="1" dirty="0"/>
                  <a:t>) </a:t>
                </a:r>
                <a:r>
                  <a:rPr lang="tr-TR" dirty="0"/>
                  <a:t>ve </a:t>
                </a:r>
                <a:r>
                  <a:rPr lang="tr-TR" b="1" dirty="0"/>
                  <a:t>(A</a:t>
                </a:r>
                <a:r>
                  <a:rPr lang="tr-TR" b="1" baseline="-25000" dirty="0"/>
                  <a:t>1</a:t>
                </a:r>
                <a:r>
                  <a:rPr lang="tr-TR" b="1" dirty="0"/>
                  <a:t>A</a:t>
                </a:r>
                <a:r>
                  <a:rPr lang="tr-TR" b="1" baseline="-25000" dirty="0"/>
                  <a:t>2</a:t>
                </a:r>
                <a:r>
                  <a:rPr lang="tr-TR" b="1" dirty="0"/>
                  <a:t>)A</a:t>
                </a:r>
                <a:r>
                  <a:rPr lang="tr-TR" b="1" baseline="-25000" dirty="0"/>
                  <a:t>3</a:t>
                </a:r>
                <a:r>
                  <a:rPr lang="tr-TR" b="1" dirty="0"/>
                  <a:t> </a:t>
                </a:r>
                <a:r>
                  <a:rPr lang="tr-TR" dirty="0"/>
                  <a:t>şeklindedir. Eğer önce </a:t>
                </a:r>
                <a:r>
                  <a:rPr lang="tr-TR" b="1" dirty="0"/>
                  <a:t>A</a:t>
                </a:r>
                <a:r>
                  <a:rPr lang="tr-TR" b="1" baseline="-25000" dirty="0"/>
                  <a:t>2</a:t>
                </a:r>
                <a:r>
                  <a:rPr lang="tr-TR" b="1" dirty="0"/>
                  <a:t> </a:t>
                </a:r>
                <a:r>
                  <a:rPr lang="tr-TR" dirty="0"/>
                  <a:t>ve </a:t>
                </a:r>
                <a:r>
                  <a:rPr lang="tr-TR" b="1" dirty="0"/>
                  <a:t>A</a:t>
                </a:r>
                <a:r>
                  <a:rPr lang="tr-TR" b="1" baseline="-25000" dirty="0"/>
                  <a:t>3</a:t>
                </a:r>
                <a:r>
                  <a:rPr lang="tr-TR" b="1" dirty="0"/>
                  <a:t> </a:t>
                </a:r>
                <a:r>
                  <a:rPr lang="tr-TR" dirty="0"/>
                  <a:t>çarpılırsa, 20 x</a:t>
                </a:r>
                <a:r>
                  <a:rPr lang="tr-TR" b="1" dirty="0"/>
                  <a:t> </a:t>
                </a:r>
                <a:r>
                  <a:rPr lang="tr-TR" dirty="0"/>
                  <a:t>10’luk </a:t>
                </a:r>
                <a:r>
                  <a:rPr lang="tr-TR" b="1" dirty="0"/>
                  <a:t>A</a:t>
                </a:r>
                <a:r>
                  <a:rPr lang="tr-TR" b="1" baseline="-25000" dirty="0"/>
                  <a:t>2</a:t>
                </a:r>
                <a:r>
                  <a:rPr lang="tr-TR" b="1" dirty="0"/>
                  <a:t>A</a:t>
                </a:r>
                <a:r>
                  <a:rPr lang="tr-TR" b="1" baseline="-25000" dirty="0"/>
                  <a:t>3</a:t>
                </a:r>
                <a:r>
                  <a:rPr lang="tr-TR" b="1" dirty="0"/>
                  <a:t> </a:t>
                </a:r>
                <a:r>
                  <a:rPr lang="tr-TR" dirty="0"/>
                  <a:t>matrisini elde etmek için toplanı </a:t>
                </a:r>
                <a14:m>
                  <m:oMath xmlns:m="http://schemas.openxmlformats.org/officeDocument/2006/math">
                    <m:r>
                      <a:rPr lang="tr-TR" i="1">
                        <a:latin typeface="Cambria Math" panose="02040503050406030204" pitchFamily="18" charset="0"/>
                      </a:rPr>
                      <m:t>20 ∗ 40 ∗ 10 = 8000</m:t>
                    </m:r>
                  </m:oMath>
                </a14:m>
                <a:r>
                  <a:rPr lang="tr-TR" dirty="0"/>
                  <a:t> çarpma işlemi kullanılır. Sonra </a:t>
                </a:r>
                <a:r>
                  <a:rPr lang="tr-TR" b="1" dirty="0"/>
                  <a:t>A</a:t>
                </a:r>
                <a:r>
                  <a:rPr lang="tr-TR" b="1" baseline="-25000" dirty="0"/>
                  <a:t>1</a:t>
                </a:r>
                <a:r>
                  <a:rPr lang="tr-TR" b="1" dirty="0"/>
                  <a:t> </a:t>
                </a:r>
                <a:r>
                  <a:rPr lang="tr-TR" dirty="0"/>
                  <a:t>ve </a:t>
                </a:r>
                <a:r>
                  <a:rPr lang="tr-TR" b="1" dirty="0"/>
                  <a:t>A</a:t>
                </a:r>
                <a:r>
                  <a:rPr lang="tr-TR" b="1" baseline="-25000" dirty="0"/>
                  <a:t>2</a:t>
                </a:r>
                <a:r>
                  <a:rPr lang="tr-TR" b="1" dirty="0"/>
                  <a:t>A</a:t>
                </a:r>
                <a:r>
                  <a:rPr lang="tr-TR" b="1" baseline="-25000" dirty="0"/>
                  <a:t>3</a:t>
                </a:r>
                <a:r>
                  <a:rPr lang="tr-TR" b="1" dirty="0"/>
                  <a:t> </a:t>
                </a:r>
                <a:r>
                  <a:rPr lang="tr-TR" dirty="0"/>
                  <a:t>çarpımı için </a:t>
                </a:r>
                <a14:m>
                  <m:oMath xmlns:m="http://schemas.openxmlformats.org/officeDocument/2006/math">
                    <m:r>
                      <a:rPr lang="tr-TR" i="1">
                        <a:latin typeface="Cambria Math" panose="02040503050406030204" pitchFamily="18" charset="0"/>
                      </a:rPr>
                      <m:t>30 ∗ 20 ∗ 10 = 6000</m:t>
                    </m:r>
                  </m:oMath>
                </a14:m>
                <a:r>
                  <a:rPr lang="tr-TR" dirty="0"/>
                  <a:t> çarpma işlemi yapılır. Böylece toplamda</a:t>
                </a:r>
              </a:p>
              <a:p>
                <a:pPr algn="just">
                  <a:lnSpc>
                    <a:spcPct val="120000"/>
                  </a:lnSpc>
                </a:pPr>
                <a:r>
                  <a:rPr lang="tr-TR" dirty="0"/>
                  <a:t>8000 + 6000 = 14.000çarpma işlemi kullanılır. Diğer taraftan, eğer önce A</a:t>
                </a:r>
                <a:r>
                  <a:rPr lang="tr-TR" b="1" cap="small" baseline="-25000" dirty="0"/>
                  <a:t>1</a:t>
                </a:r>
                <a:r>
                  <a:rPr lang="tr-TR" dirty="0"/>
                  <a:t> ve A</a:t>
                </a:r>
                <a:r>
                  <a:rPr lang="tr-TR" baseline="-25000" dirty="0"/>
                  <a:t>2</a:t>
                </a:r>
                <a:r>
                  <a:rPr lang="tr-TR" dirty="0"/>
                  <a:t> çarpılırsa, 30 x 40 boyutundaki A</a:t>
                </a:r>
                <a:r>
                  <a:rPr lang="tr-TR" b="1" cap="small" baseline="-25000" dirty="0"/>
                  <a:t>1</a:t>
                </a:r>
                <a:r>
                  <a:rPr lang="tr-TR" dirty="0"/>
                  <a:t>A</a:t>
                </a:r>
                <a:r>
                  <a:rPr lang="tr-TR" baseline="-25000" dirty="0"/>
                  <a:t>2</a:t>
                </a:r>
                <a:r>
                  <a:rPr lang="tr-TR" dirty="0"/>
                  <a:t> matrisini hesaplamak için </a:t>
                </a:r>
                <a14:m>
                  <m:oMath xmlns:m="http://schemas.openxmlformats.org/officeDocument/2006/math">
                    <m:r>
                      <a:rPr lang="tr-TR" i="1">
                        <a:latin typeface="Cambria Math" panose="02040503050406030204" pitchFamily="18" charset="0"/>
                      </a:rPr>
                      <m:t>30∗20∗40 = 24, 000</m:t>
                    </m:r>
                  </m:oMath>
                </a14:m>
                <a:r>
                  <a:rPr lang="tr-TR" dirty="0"/>
                  <a:t> çarpma işlemi kullanılır. Sonra, </a:t>
                </a:r>
                <a:r>
                  <a:rPr lang="tr-TR" cap="small" dirty="0"/>
                  <a:t>A</a:t>
                </a:r>
                <a:r>
                  <a:rPr lang="tr-TR" b="1" cap="small" baseline="-25000" dirty="0"/>
                  <a:t>1</a:t>
                </a:r>
                <a:r>
                  <a:rPr lang="tr-TR" cap="small" dirty="0"/>
                  <a:t>A</a:t>
                </a:r>
                <a:r>
                  <a:rPr lang="tr-TR" baseline="-25000" dirty="0"/>
                  <a:t>2 </a:t>
                </a:r>
                <a:r>
                  <a:rPr lang="tr-TR" dirty="0"/>
                  <a:t>matrisi A</a:t>
                </a:r>
                <a:r>
                  <a:rPr lang="tr-TR" baseline="-25000" dirty="0"/>
                  <a:t>3</a:t>
                </a:r>
                <a:r>
                  <a:rPr lang="tr-TR" dirty="0"/>
                  <a:t> ile çarpmak için </a:t>
                </a:r>
                <a14:m>
                  <m:oMath xmlns:m="http://schemas.openxmlformats.org/officeDocument/2006/math">
                    <m:r>
                      <a:rPr lang="tr-TR" i="1">
                        <a:latin typeface="Cambria Math" panose="02040503050406030204" pitchFamily="18" charset="0"/>
                      </a:rPr>
                      <m:t>30 ∗ 40 ∗ 10 = 12.000</m:t>
                    </m:r>
                  </m:oMath>
                </a14:m>
                <a:r>
                  <a:rPr lang="tr-TR" dirty="0"/>
                  <a:t> tane çarpma işlemine ihtiyaç vardır. Böylece, toplamda,</a:t>
                </a:r>
              </a:p>
              <a:p>
                <a:pPr algn="just">
                  <a:lnSpc>
                    <a:spcPct val="120000"/>
                  </a:lnSpc>
                </a:pPr>
                <a14:m>
                  <m:oMath xmlns:m="http://schemas.openxmlformats.org/officeDocument/2006/math">
                    <m:r>
                      <a:rPr lang="tr-TR" i="1">
                        <a:latin typeface="Cambria Math" panose="02040503050406030204" pitchFamily="18" charset="0"/>
                      </a:rPr>
                      <m:t>24.000+ 12.000 = 36.</m:t>
                    </m:r>
                  </m:oMath>
                </a14:m>
                <a:r>
                  <a:rPr lang="tr-TR" dirty="0"/>
                  <a:t>000 tane çarpma işlemi kullanılır.</a:t>
                </a:r>
              </a:p>
              <a:p>
                <a:pPr algn="just">
                  <a:lnSpc>
                    <a:spcPct val="120000"/>
                  </a:lnSpc>
                </a:pPr>
                <a:r>
                  <a:rPr lang="tr-TR" dirty="0"/>
                  <a:t>Açıkça görüldüğü gibi birinci metot daha verimlidir.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3492" y="1412776"/>
                <a:ext cx="6777317" cy="4896544"/>
              </a:xfrm>
              <a:blipFill rotWithShape="1">
                <a:blip r:embed="rId2"/>
                <a:stretch>
                  <a:fillRect t="-249" r="-629"/>
                </a:stretch>
              </a:blipFill>
            </p:spPr>
            <p:txBody>
              <a:bodyPr/>
              <a:lstStyle/>
              <a:p>
                <a:r>
                  <a:rPr lang="tr-TR">
                    <a:noFill/>
                  </a:rPr>
                  <a:t> </a:t>
                </a:r>
              </a:p>
            </p:txBody>
          </p:sp>
        </mc:Fallback>
      </mc:AlternateContent>
    </p:spTree>
    <p:extLst>
      <p:ext uri="{BB962C8B-B14F-4D97-AF65-F5344CB8AC3E}">
        <p14:creationId xmlns:p14="http://schemas.microsoft.com/office/powerpoint/2010/main" val="4121553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u="sng" dirty="0"/>
              <a:t>Algoritmaların Karmaşıklığının Anlaşılması</a:t>
            </a:r>
            <a:endParaRPr lang="tr-TR" dirty="0"/>
          </a:p>
        </p:txBody>
      </p:sp>
      <p:sp>
        <p:nvSpPr>
          <p:cNvPr id="3" name="İçerik Yer Tutucusu 2"/>
          <p:cNvSpPr>
            <a:spLocks noGrp="1"/>
          </p:cNvSpPr>
          <p:nvPr>
            <p:ph idx="1"/>
          </p:nvPr>
        </p:nvSpPr>
        <p:spPr>
          <a:xfrm>
            <a:off x="1043492" y="2323652"/>
            <a:ext cx="6777317" cy="3913660"/>
          </a:xfrm>
        </p:spPr>
        <p:txBody>
          <a:bodyPr>
            <a:normAutofit fontScale="70000" lnSpcReduction="20000"/>
          </a:bodyPr>
          <a:lstStyle/>
          <a:p>
            <a:pPr algn="just">
              <a:lnSpc>
                <a:spcPct val="120000"/>
              </a:lnSpc>
            </a:pPr>
            <a:r>
              <a:rPr lang="tr-TR" dirty="0"/>
              <a:t>Tablo 1 algoritmaların zaman karmaşıklığını açıklamakta kullanılan bazı temel terminolojileri göstermektedir. Örneğin, ilk 100 terimine Algoritma 1 uygulayarak, </a:t>
            </a:r>
            <a:r>
              <a:rPr lang="tr-TR" i="1" dirty="0"/>
              <a:t>n</a:t>
            </a:r>
            <a:r>
              <a:rPr lang="tr-TR" dirty="0"/>
              <a:t> tam sayı olmak üzere </a:t>
            </a:r>
            <a:r>
              <a:rPr lang="tr-TR" i="1" dirty="0"/>
              <a:t>n &gt;</a:t>
            </a:r>
            <a:r>
              <a:rPr lang="tr-TR" dirty="0"/>
              <a:t> 100 için, </a:t>
            </a:r>
            <a:r>
              <a:rPr lang="tr-TR" i="1" dirty="0"/>
              <a:t>n</a:t>
            </a:r>
            <a:r>
              <a:rPr lang="tr-TR" dirty="0"/>
              <a:t> elemanlı bir dizinin ilk 100 teriminin en büyüğünü bulan bir algoritma </a:t>
            </a:r>
            <a:r>
              <a:rPr lang="tr-TR" b="1" dirty="0"/>
              <a:t>sabit karmaşıklığa </a:t>
            </a:r>
            <a:r>
              <a:rPr lang="tr-TR" dirty="0"/>
              <a:t>sahiptir. Çünkü </a:t>
            </a:r>
            <a:r>
              <a:rPr lang="tr-TR" i="1" dirty="0"/>
              <a:t>n</a:t>
            </a:r>
            <a:r>
              <a:rPr lang="tr-TR" dirty="0"/>
              <a:t> değerinin ne olduğuna bakılmaksızın 99 kıyaslama yapmaktadır (okuyucunun doğrulayabileceği gibi). </a:t>
            </a:r>
            <a:r>
              <a:rPr lang="tr-TR" b="1" dirty="0"/>
              <a:t>Lineer </a:t>
            </a:r>
            <a:r>
              <a:rPr lang="tr-TR" dirty="0"/>
              <a:t>arama algoritması lineer (en kötü durum veya ortalama durum) karmaşıklığa ve ikili arama algoritması </a:t>
            </a:r>
            <a:r>
              <a:rPr lang="tr-TR" b="1" dirty="0"/>
              <a:t>logaritmik </a:t>
            </a:r>
            <a:r>
              <a:rPr lang="tr-TR" dirty="0"/>
              <a:t>(en kötü durum) karmaşıklığa sahiptir. Birçok önemli </a:t>
            </a:r>
            <a:r>
              <a:rPr lang="tr-TR" b="1" dirty="0"/>
              <a:t>algoritma, </a:t>
            </a:r>
            <a:r>
              <a:rPr lang="tr-TR" dirty="0"/>
              <a:t>Bölüm 4’te açıklanacak olan birleştirmeli sıralamada olduğu gibi </a:t>
            </a:r>
            <a:r>
              <a:rPr lang="tr-TR" i="1" dirty="0"/>
              <a:t>n </a:t>
            </a:r>
            <a:r>
              <a:rPr lang="tr-TR" i="1" dirty="0" err="1"/>
              <a:t>log</a:t>
            </a:r>
            <a:r>
              <a:rPr lang="tr-TR" i="1" dirty="0"/>
              <a:t> n</a:t>
            </a:r>
            <a:r>
              <a:rPr lang="tr-TR" dirty="0"/>
              <a:t> veya </a:t>
            </a:r>
            <a:r>
              <a:rPr lang="tr-TR" b="1" dirty="0" err="1"/>
              <a:t>lineeritmik</a:t>
            </a:r>
            <a:r>
              <a:rPr lang="tr-TR" b="1" dirty="0"/>
              <a:t> </a:t>
            </a:r>
            <a:r>
              <a:rPr lang="tr-TR" dirty="0"/>
              <a:t>(en kötü durum) </a:t>
            </a:r>
            <a:r>
              <a:rPr lang="tr-TR" b="1" dirty="0"/>
              <a:t>karmaşıklığa </a:t>
            </a:r>
            <a:r>
              <a:rPr lang="tr-TR" dirty="0"/>
              <a:t>sahiptir. </a:t>
            </a:r>
            <a:r>
              <a:rPr lang="tr-TR" i="1" dirty="0"/>
              <a:t>(</a:t>
            </a:r>
            <a:r>
              <a:rPr lang="tr-TR" i="1" dirty="0" err="1"/>
              <a:t>Lineeritmik</a:t>
            </a:r>
            <a:r>
              <a:rPr lang="tr-TR" dirty="0"/>
              <a:t> kelimesi </a:t>
            </a:r>
            <a:r>
              <a:rPr lang="tr-TR" i="1" dirty="0"/>
              <a:t>lineer</a:t>
            </a:r>
            <a:r>
              <a:rPr lang="tr-TR" dirty="0"/>
              <a:t> ve </a:t>
            </a:r>
            <a:r>
              <a:rPr lang="tr-TR" i="1" dirty="0"/>
              <a:t>logaritmik</a:t>
            </a:r>
            <a:r>
              <a:rPr lang="tr-TR" dirty="0"/>
              <a:t> kelimelerinin birleşmesinden meydana gelmektedir</a:t>
            </a:r>
            <a:r>
              <a:rPr lang="tr-TR" dirty="0" smtClean="0"/>
              <a:t>.)</a:t>
            </a:r>
            <a:endParaRPr lang="tr-TR" dirty="0"/>
          </a:p>
        </p:txBody>
      </p:sp>
    </p:spTree>
    <p:extLst>
      <p:ext uri="{BB962C8B-B14F-4D97-AF65-F5344CB8AC3E}">
        <p14:creationId xmlns:p14="http://schemas.microsoft.com/office/powerpoint/2010/main" val="2545255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2290463772"/>
              </p:ext>
            </p:extLst>
          </p:nvPr>
        </p:nvGraphicFramePr>
        <p:xfrm>
          <a:off x="971600" y="836712"/>
          <a:ext cx="7056784" cy="5328593"/>
        </p:xfrm>
        <a:graphic>
          <a:graphicData uri="http://schemas.openxmlformats.org/drawingml/2006/table">
            <a:tbl>
              <a:tblPr>
                <a:tableStyleId>{5C22544A-7EE6-4342-B048-85BDC9FD1C3A}</a:tableStyleId>
              </a:tblPr>
              <a:tblGrid>
                <a:gridCol w="3128860">
                  <a:extLst>
                    <a:ext uri="{9D8B030D-6E8A-4147-A177-3AD203B41FA5}">
                      <a16:colId xmlns:a16="http://schemas.microsoft.com/office/drawing/2014/main" val="20000"/>
                    </a:ext>
                  </a:extLst>
                </a:gridCol>
                <a:gridCol w="3927924">
                  <a:extLst>
                    <a:ext uri="{9D8B030D-6E8A-4147-A177-3AD203B41FA5}">
                      <a16:colId xmlns:a16="http://schemas.microsoft.com/office/drawing/2014/main" val="20001"/>
                    </a:ext>
                  </a:extLst>
                </a:gridCol>
              </a:tblGrid>
              <a:tr h="1123217">
                <a:tc gridSpan="2">
                  <a:txBody>
                    <a:bodyPr/>
                    <a:lstStyle/>
                    <a:p>
                      <a:pPr marL="0" marR="0" indent="0" algn="l">
                        <a:lnSpc>
                          <a:spcPct val="100000"/>
                        </a:lnSpc>
                        <a:spcBef>
                          <a:spcPts val="0"/>
                        </a:spcBef>
                        <a:spcAft>
                          <a:spcPts val="0"/>
                        </a:spcAft>
                      </a:pPr>
                      <a:r>
                        <a:rPr lang="tr-TR" sz="2400" spc="0" dirty="0">
                          <a:effectLst/>
                        </a:rPr>
                        <a:t>TABLO 1 Algoritmaların Karmaşıklığı İçin </a:t>
                      </a:r>
                      <a:r>
                        <a:rPr lang="en-US" sz="2400" spc="0" dirty="0" smtClean="0">
                          <a:effectLst/>
                        </a:rPr>
                        <a:t>   </a:t>
                      </a:r>
                      <a:r>
                        <a:rPr lang="tr-TR" sz="2400" spc="0" dirty="0" smtClean="0">
                          <a:effectLst/>
                        </a:rPr>
                        <a:t>Sıklıkla</a:t>
                      </a:r>
                      <a:r>
                        <a:rPr lang="en-US" sz="2400" spc="0" dirty="0" smtClean="0">
                          <a:effectLst/>
                        </a:rPr>
                        <a:t> </a:t>
                      </a:r>
                      <a:r>
                        <a:rPr lang="tr-TR" sz="2400" spc="0" dirty="0" smtClean="0">
                          <a:effectLst/>
                        </a:rPr>
                        <a:t>Kullanılan </a:t>
                      </a:r>
                      <a:r>
                        <a:rPr lang="tr-TR" sz="2400" spc="0" dirty="0" err="1">
                          <a:effectLst/>
                        </a:rPr>
                        <a:t>Termonoloji</a:t>
                      </a:r>
                      <a:endParaRPr lang="tr-TR" sz="2400" dirty="0">
                        <a:effectLst/>
                        <a:latin typeface="Times New Roman"/>
                        <a:ea typeface="Times New Roman"/>
                      </a:endParaRPr>
                    </a:p>
                  </a:txBody>
                  <a:tcPr marL="6350" marR="6350" marT="0" marB="0" anchor="b"/>
                </a:tc>
                <a:tc hMerge="1">
                  <a:txBody>
                    <a:bodyPr/>
                    <a:lstStyle/>
                    <a:p>
                      <a:endParaRPr lang="tr-TR"/>
                    </a:p>
                  </a:txBody>
                  <a:tcPr/>
                </a:tc>
                <a:extLst>
                  <a:ext uri="{0D108BD9-81ED-4DB2-BD59-A6C34878D82A}">
                    <a16:rowId xmlns:a16="http://schemas.microsoft.com/office/drawing/2014/main" val="10000"/>
                  </a:ext>
                </a:extLst>
              </a:tr>
              <a:tr h="633931">
                <a:tc>
                  <a:txBody>
                    <a:bodyPr/>
                    <a:lstStyle/>
                    <a:p>
                      <a:pPr marL="139700" marR="0" indent="0" algn="l">
                        <a:lnSpc>
                          <a:spcPct val="100000"/>
                        </a:lnSpc>
                        <a:spcBef>
                          <a:spcPts val="0"/>
                        </a:spcBef>
                        <a:spcAft>
                          <a:spcPts val="0"/>
                        </a:spcAft>
                      </a:pPr>
                      <a:r>
                        <a:rPr lang="tr-TR" sz="2400" spc="0">
                          <a:effectLst/>
                        </a:rPr>
                        <a:t>Karmaşıklık</a:t>
                      </a:r>
                      <a:endParaRPr lang="tr-TR" sz="2400">
                        <a:effectLst/>
                        <a:latin typeface="Times New Roman"/>
                        <a:ea typeface="Times New Roman"/>
                      </a:endParaRPr>
                    </a:p>
                  </a:txBody>
                  <a:tcPr marL="6350" marR="6350" marT="0" marB="0" anchor="b"/>
                </a:tc>
                <a:tc>
                  <a:txBody>
                    <a:bodyPr/>
                    <a:lstStyle/>
                    <a:p>
                      <a:pPr marL="228600" marR="0" indent="0" algn="l">
                        <a:lnSpc>
                          <a:spcPct val="100000"/>
                        </a:lnSpc>
                        <a:spcBef>
                          <a:spcPts val="0"/>
                        </a:spcBef>
                        <a:spcAft>
                          <a:spcPts val="0"/>
                        </a:spcAft>
                      </a:pPr>
                      <a:r>
                        <a:rPr lang="tr-TR" sz="2400" spc="0">
                          <a:effectLst/>
                        </a:rPr>
                        <a:t>Terminoloji</a:t>
                      </a:r>
                      <a:endParaRPr lang="tr-TR" sz="2400">
                        <a:effectLst/>
                        <a:latin typeface="Times New Roman"/>
                        <a:ea typeface="Times New Roman"/>
                      </a:endParaRPr>
                    </a:p>
                  </a:txBody>
                  <a:tcPr marL="6350" marR="6350" marT="0" marB="0" anchor="b"/>
                </a:tc>
                <a:extLst>
                  <a:ext uri="{0D108BD9-81ED-4DB2-BD59-A6C34878D82A}">
                    <a16:rowId xmlns:a16="http://schemas.microsoft.com/office/drawing/2014/main" val="10001"/>
                  </a:ext>
                </a:extLst>
              </a:tr>
              <a:tr h="582145">
                <a:tc>
                  <a:txBody>
                    <a:bodyPr/>
                    <a:lstStyle/>
                    <a:p>
                      <a:pPr marL="139700" marR="0" indent="0" algn="l">
                        <a:lnSpc>
                          <a:spcPct val="100000"/>
                        </a:lnSpc>
                        <a:spcBef>
                          <a:spcPts val="0"/>
                        </a:spcBef>
                        <a:spcAft>
                          <a:spcPts val="600"/>
                        </a:spcAft>
                      </a:pPr>
                      <a:r>
                        <a:rPr lang="tr-TR" sz="2400" spc="0">
                          <a:effectLst/>
                          <a:sym typeface="Symbol"/>
                        </a:rPr>
                        <a:t></a:t>
                      </a:r>
                      <a:r>
                        <a:rPr lang="tr-TR" sz="2400" spc="0">
                          <a:effectLst/>
                        </a:rPr>
                        <a:t>(1)</a:t>
                      </a:r>
                      <a:endParaRPr lang="tr-TR" sz="2400">
                        <a:effectLst/>
                        <a:latin typeface="Times New Roman"/>
                        <a:ea typeface="Times New Roman"/>
                      </a:endParaRPr>
                    </a:p>
                  </a:txBody>
                  <a:tcPr marL="6350" marR="6350" marT="0" marB="0" anchor="ctr"/>
                </a:tc>
                <a:tc>
                  <a:txBody>
                    <a:bodyPr/>
                    <a:lstStyle/>
                    <a:p>
                      <a:pPr marL="228600" marR="0" indent="0" algn="l">
                        <a:lnSpc>
                          <a:spcPct val="100000"/>
                        </a:lnSpc>
                        <a:spcBef>
                          <a:spcPts val="0"/>
                        </a:spcBef>
                        <a:spcAft>
                          <a:spcPts val="600"/>
                        </a:spcAft>
                      </a:pPr>
                      <a:r>
                        <a:rPr lang="tr-TR" sz="2400" spc="0">
                          <a:effectLst/>
                        </a:rPr>
                        <a:t>Sabit karmaşıklık</a:t>
                      </a:r>
                      <a:endParaRPr lang="tr-TR" sz="2400">
                        <a:effectLst/>
                        <a:latin typeface="Times New Roman"/>
                        <a:ea typeface="Times New Roman"/>
                      </a:endParaRPr>
                    </a:p>
                  </a:txBody>
                  <a:tcPr marL="6350" marR="6350" marT="0" marB="0" anchor="ctr"/>
                </a:tc>
                <a:extLst>
                  <a:ext uri="{0D108BD9-81ED-4DB2-BD59-A6C34878D82A}">
                    <a16:rowId xmlns:a16="http://schemas.microsoft.com/office/drawing/2014/main" val="10002"/>
                  </a:ext>
                </a:extLst>
              </a:tr>
              <a:tr h="471430">
                <a:tc>
                  <a:txBody>
                    <a:bodyPr/>
                    <a:lstStyle/>
                    <a:p>
                      <a:pPr marL="139700" marR="0" indent="0" algn="l">
                        <a:lnSpc>
                          <a:spcPct val="100000"/>
                        </a:lnSpc>
                        <a:spcBef>
                          <a:spcPts val="0"/>
                        </a:spcBef>
                        <a:spcAft>
                          <a:spcPts val="600"/>
                        </a:spcAft>
                      </a:pPr>
                      <a:r>
                        <a:rPr lang="tr-TR" sz="2400" spc="0">
                          <a:effectLst/>
                          <a:sym typeface="Symbol"/>
                        </a:rPr>
                        <a:t></a:t>
                      </a:r>
                      <a:r>
                        <a:rPr lang="tr-TR" sz="2400" spc="0">
                          <a:effectLst/>
                        </a:rPr>
                        <a:t>(log n)</a:t>
                      </a:r>
                      <a:endParaRPr lang="tr-TR" sz="2400">
                        <a:effectLst/>
                        <a:latin typeface="Times New Roman"/>
                        <a:ea typeface="Times New Roman"/>
                      </a:endParaRPr>
                    </a:p>
                  </a:txBody>
                  <a:tcPr marL="6350" marR="6350" marT="0" marB="0"/>
                </a:tc>
                <a:tc>
                  <a:txBody>
                    <a:bodyPr/>
                    <a:lstStyle/>
                    <a:p>
                      <a:pPr marL="228600" marR="0" indent="0" algn="l">
                        <a:lnSpc>
                          <a:spcPct val="100000"/>
                        </a:lnSpc>
                        <a:spcBef>
                          <a:spcPts val="0"/>
                        </a:spcBef>
                        <a:spcAft>
                          <a:spcPts val="600"/>
                        </a:spcAft>
                      </a:pPr>
                      <a:r>
                        <a:rPr lang="tr-TR" sz="2400" spc="0">
                          <a:effectLst/>
                        </a:rPr>
                        <a:t>Logaritmik karmaşıklık</a:t>
                      </a:r>
                      <a:endParaRPr lang="tr-TR" sz="2400">
                        <a:effectLst/>
                        <a:latin typeface="Times New Roman"/>
                        <a:ea typeface="Times New Roman"/>
                      </a:endParaRPr>
                    </a:p>
                  </a:txBody>
                  <a:tcPr marL="6350" marR="6350" marT="0" marB="0"/>
                </a:tc>
                <a:extLst>
                  <a:ext uri="{0D108BD9-81ED-4DB2-BD59-A6C34878D82A}">
                    <a16:rowId xmlns:a16="http://schemas.microsoft.com/office/drawing/2014/main" val="10003"/>
                  </a:ext>
                </a:extLst>
              </a:tr>
              <a:tr h="453573">
                <a:tc>
                  <a:txBody>
                    <a:bodyPr/>
                    <a:lstStyle/>
                    <a:p>
                      <a:pPr marL="139700" marR="0" indent="0" algn="l">
                        <a:lnSpc>
                          <a:spcPct val="100000"/>
                        </a:lnSpc>
                        <a:spcBef>
                          <a:spcPts val="0"/>
                        </a:spcBef>
                        <a:spcAft>
                          <a:spcPts val="600"/>
                        </a:spcAft>
                      </a:pPr>
                      <a:r>
                        <a:rPr lang="tr-TR" sz="2400" spc="0">
                          <a:effectLst/>
                          <a:sym typeface="Symbol"/>
                        </a:rPr>
                        <a:t></a:t>
                      </a:r>
                      <a:r>
                        <a:rPr lang="tr-TR" sz="2400" spc="0">
                          <a:effectLst/>
                        </a:rPr>
                        <a:t>(n)</a:t>
                      </a:r>
                      <a:endParaRPr lang="tr-TR" sz="2400">
                        <a:effectLst/>
                        <a:latin typeface="Times New Roman"/>
                        <a:ea typeface="Times New Roman"/>
                      </a:endParaRPr>
                    </a:p>
                  </a:txBody>
                  <a:tcPr marL="6350" marR="6350" marT="0" marB="0"/>
                </a:tc>
                <a:tc>
                  <a:txBody>
                    <a:bodyPr/>
                    <a:lstStyle/>
                    <a:p>
                      <a:pPr marL="228600" marR="0" indent="0" algn="l">
                        <a:lnSpc>
                          <a:spcPct val="100000"/>
                        </a:lnSpc>
                        <a:spcBef>
                          <a:spcPts val="0"/>
                        </a:spcBef>
                        <a:spcAft>
                          <a:spcPts val="600"/>
                        </a:spcAft>
                      </a:pPr>
                      <a:r>
                        <a:rPr lang="tr-TR" sz="2400" spc="0">
                          <a:effectLst/>
                        </a:rPr>
                        <a:t>Lineer karmaşıklık</a:t>
                      </a:r>
                      <a:endParaRPr lang="tr-TR" sz="2400">
                        <a:effectLst/>
                        <a:latin typeface="Times New Roman"/>
                        <a:ea typeface="Times New Roman"/>
                      </a:endParaRPr>
                    </a:p>
                  </a:txBody>
                  <a:tcPr marL="6350" marR="6350" marT="0" marB="0"/>
                </a:tc>
                <a:extLst>
                  <a:ext uri="{0D108BD9-81ED-4DB2-BD59-A6C34878D82A}">
                    <a16:rowId xmlns:a16="http://schemas.microsoft.com/office/drawing/2014/main" val="10004"/>
                  </a:ext>
                </a:extLst>
              </a:tr>
              <a:tr h="462503">
                <a:tc>
                  <a:txBody>
                    <a:bodyPr/>
                    <a:lstStyle/>
                    <a:p>
                      <a:pPr marL="139700" marR="0" indent="0" algn="l">
                        <a:lnSpc>
                          <a:spcPct val="100000"/>
                        </a:lnSpc>
                        <a:spcBef>
                          <a:spcPts val="0"/>
                        </a:spcBef>
                        <a:spcAft>
                          <a:spcPts val="600"/>
                        </a:spcAft>
                      </a:pPr>
                      <a:r>
                        <a:rPr lang="tr-TR" sz="2400" spc="0">
                          <a:effectLst/>
                          <a:sym typeface="Symbol"/>
                        </a:rPr>
                        <a:t></a:t>
                      </a:r>
                      <a:r>
                        <a:rPr lang="tr-TR" sz="2400" spc="0">
                          <a:effectLst/>
                        </a:rPr>
                        <a:t>(n log n)</a:t>
                      </a:r>
                      <a:endParaRPr lang="tr-TR" sz="2400">
                        <a:effectLst/>
                        <a:latin typeface="Times New Roman"/>
                        <a:ea typeface="Times New Roman"/>
                      </a:endParaRPr>
                    </a:p>
                  </a:txBody>
                  <a:tcPr marL="6350" marR="6350" marT="0" marB="0" anchor="b"/>
                </a:tc>
                <a:tc>
                  <a:txBody>
                    <a:bodyPr/>
                    <a:lstStyle/>
                    <a:p>
                      <a:pPr marL="228600" marR="0" indent="0" algn="l">
                        <a:lnSpc>
                          <a:spcPct val="100000"/>
                        </a:lnSpc>
                        <a:spcBef>
                          <a:spcPts val="0"/>
                        </a:spcBef>
                        <a:spcAft>
                          <a:spcPts val="600"/>
                        </a:spcAft>
                      </a:pPr>
                      <a:r>
                        <a:rPr lang="tr-TR" sz="2400" spc="0">
                          <a:effectLst/>
                        </a:rPr>
                        <a:t>Lineeritmik karmaşıklık</a:t>
                      </a:r>
                      <a:endParaRPr lang="tr-TR" sz="2400">
                        <a:effectLst/>
                        <a:latin typeface="Times New Roman"/>
                        <a:ea typeface="Times New Roman"/>
                      </a:endParaRPr>
                    </a:p>
                  </a:txBody>
                  <a:tcPr marL="6350" marR="6350" marT="0" marB="0" anchor="b"/>
                </a:tc>
                <a:extLst>
                  <a:ext uri="{0D108BD9-81ED-4DB2-BD59-A6C34878D82A}">
                    <a16:rowId xmlns:a16="http://schemas.microsoft.com/office/drawing/2014/main" val="10005"/>
                  </a:ext>
                </a:extLst>
              </a:tr>
              <a:tr h="462503">
                <a:tc>
                  <a:txBody>
                    <a:bodyPr/>
                    <a:lstStyle/>
                    <a:p>
                      <a:pPr marL="139700" marR="0" indent="0" algn="l">
                        <a:lnSpc>
                          <a:spcPct val="100000"/>
                        </a:lnSpc>
                        <a:spcBef>
                          <a:spcPts val="0"/>
                        </a:spcBef>
                        <a:spcAft>
                          <a:spcPts val="600"/>
                        </a:spcAft>
                      </a:pPr>
                      <a:r>
                        <a:rPr lang="tr-TR" sz="2400" spc="0">
                          <a:effectLst/>
                          <a:sym typeface="Symbol"/>
                        </a:rPr>
                        <a:t></a:t>
                      </a:r>
                      <a:r>
                        <a:rPr lang="tr-TR" sz="2400" spc="0">
                          <a:effectLst/>
                        </a:rPr>
                        <a:t>(n</a:t>
                      </a:r>
                      <a:r>
                        <a:rPr lang="tr-TR" sz="2400" spc="0" baseline="30000">
                          <a:effectLst/>
                        </a:rPr>
                        <a:t>b</a:t>
                      </a:r>
                      <a:r>
                        <a:rPr lang="tr-TR" sz="2400" spc="0">
                          <a:effectLst/>
                        </a:rPr>
                        <a:t>)</a:t>
                      </a:r>
                      <a:endParaRPr lang="tr-TR" sz="2400">
                        <a:effectLst/>
                        <a:latin typeface="Times New Roman"/>
                        <a:ea typeface="Times New Roman"/>
                      </a:endParaRPr>
                    </a:p>
                  </a:txBody>
                  <a:tcPr marL="6350" marR="6350" marT="0" marB="0" anchor="b"/>
                </a:tc>
                <a:tc>
                  <a:txBody>
                    <a:bodyPr/>
                    <a:lstStyle/>
                    <a:p>
                      <a:pPr marL="228600" marR="0" indent="0" algn="l">
                        <a:lnSpc>
                          <a:spcPct val="100000"/>
                        </a:lnSpc>
                        <a:spcBef>
                          <a:spcPts val="0"/>
                        </a:spcBef>
                        <a:spcAft>
                          <a:spcPts val="600"/>
                        </a:spcAft>
                      </a:pPr>
                      <a:r>
                        <a:rPr lang="tr-TR" sz="2400" spc="0">
                          <a:effectLst/>
                        </a:rPr>
                        <a:t>Polinomsal karmaşıklık</a:t>
                      </a:r>
                      <a:endParaRPr lang="tr-TR" sz="2400">
                        <a:effectLst/>
                        <a:latin typeface="Times New Roman"/>
                        <a:ea typeface="Times New Roman"/>
                      </a:endParaRPr>
                    </a:p>
                  </a:txBody>
                  <a:tcPr marL="6350" marR="6350" marT="0" marB="0" anchor="b"/>
                </a:tc>
                <a:extLst>
                  <a:ext uri="{0D108BD9-81ED-4DB2-BD59-A6C34878D82A}">
                    <a16:rowId xmlns:a16="http://schemas.microsoft.com/office/drawing/2014/main" val="10006"/>
                  </a:ext>
                </a:extLst>
              </a:tr>
              <a:tr h="462503">
                <a:tc>
                  <a:txBody>
                    <a:bodyPr/>
                    <a:lstStyle/>
                    <a:p>
                      <a:pPr marL="139700" marR="0" indent="0" algn="l">
                        <a:lnSpc>
                          <a:spcPct val="100000"/>
                        </a:lnSpc>
                        <a:spcBef>
                          <a:spcPts val="0"/>
                        </a:spcBef>
                        <a:spcAft>
                          <a:spcPts val="600"/>
                        </a:spcAft>
                      </a:pPr>
                      <a:r>
                        <a:rPr lang="tr-TR" sz="2400" spc="0">
                          <a:effectLst/>
                          <a:sym typeface="Symbol"/>
                        </a:rPr>
                        <a:t></a:t>
                      </a:r>
                      <a:r>
                        <a:rPr lang="tr-TR" sz="2400" spc="0">
                          <a:effectLst/>
                        </a:rPr>
                        <a:t>(b</a:t>
                      </a:r>
                      <a:r>
                        <a:rPr lang="tr-TR" sz="2400" spc="0" baseline="30000">
                          <a:effectLst/>
                        </a:rPr>
                        <a:t>n</a:t>
                      </a:r>
                      <a:r>
                        <a:rPr lang="tr-TR" sz="2400" spc="0">
                          <a:effectLst/>
                        </a:rPr>
                        <a:t>), b &gt; 1 iken</a:t>
                      </a:r>
                      <a:endParaRPr lang="tr-TR" sz="2400">
                        <a:effectLst/>
                        <a:latin typeface="Times New Roman"/>
                        <a:ea typeface="Times New Roman"/>
                      </a:endParaRPr>
                    </a:p>
                  </a:txBody>
                  <a:tcPr marL="6350" marR="6350" marT="0" marB="0"/>
                </a:tc>
                <a:tc>
                  <a:txBody>
                    <a:bodyPr/>
                    <a:lstStyle/>
                    <a:p>
                      <a:pPr marL="228600" marR="0" indent="0" algn="l">
                        <a:lnSpc>
                          <a:spcPct val="100000"/>
                        </a:lnSpc>
                        <a:spcBef>
                          <a:spcPts val="0"/>
                        </a:spcBef>
                        <a:spcAft>
                          <a:spcPts val="600"/>
                        </a:spcAft>
                      </a:pPr>
                      <a:r>
                        <a:rPr lang="tr-TR" sz="2400" spc="0" dirty="0" err="1">
                          <a:effectLst/>
                        </a:rPr>
                        <a:t>Üssel</a:t>
                      </a:r>
                      <a:r>
                        <a:rPr lang="tr-TR" sz="2400" spc="0" dirty="0">
                          <a:effectLst/>
                        </a:rPr>
                        <a:t> karmaşıklık</a:t>
                      </a:r>
                      <a:endParaRPr lang="tr-TR" sz="2400" dirty="0">
                        <a:effectLst/>
                        <a:latin typeface="Times New Roman"/>
                        <a:ea typeface="Times New Roman"/>
                      </a:endParaRPr>
                    </a:p>
                  </a:txBody>
                  <a:tcPr marL="6350" marR="6350" marT="0" marB="0"/>
                </a:tc>
                <a:extLst>
                  <a:ext uri="{0D108BD9-81ED-4DB2-BD59-A6C34878D82A}">
                    <a16:rowId xmlns:a16="http://schemas.microsoft.com/office/drawing/2014/main" val="10007"/>
                  </a:ext>
                </a:extLst>
              </a:tr>
              <a:tr h="676788">
                <a:tc>
                  <a:txBody>
                    <a:bodyPr/>
                    <a:lstStyle/>
                    <a:p>
                      <a:pPr marL="139700" marR="0" indent="0" algn="l">
                        <a:lnSpc>
                          <a:spcPct val="100000"/>
                        </a:lnSpc>
                        <a:spcBef>
                          <a:spcPts val="0"/>
                        </a:spcBef>
                        <a:spcAft>
                          <a:spcPts val="600"/>
                        </a:spcAft>
                      </a:pPr>
                      <a:r>
                        <a:rPr lang="tr-TR" sz="2400" spc="0">
                          <a:effectLst/>
                          <a:sym typeface="Symbol"/>
                        </a:rPr>
                        <a:t></a:t>
                      </a:r>
                      <a:r>
                        <a:rPr lang="tr-TR" sz="2400" spc="0">
                          <a:effectLst/>
                        </a:rPr>
                        <a:t>(n!)</a:t>
                      </a:r>
                      <a:endParaRPr lang="tr-TR" sz="2400">
                        <a:effectLst/>
                        <a:latin typeface="Times New Roman"/>
                        <a:ea typeface="Times New Roman"/>
                      </a:endParaRPr>
                    </a:p>
                  </a:txBody>
                  <a:tcPr marL="6350" marR="6350" marT="0" marB="0"/>
                </a:tc>
                <a:tc>
                  <a:txBody>
                    <a:bodyPr/>
                    <a:lstStyle/>
                    <a:p>
                      <a:pPr marL="228600" marR="0" indent="0" algn="l">
                        <a:lnSpc>
                          <a:spcPct val="100000"/>
                        </a:lnSpc>
                        <a:spcBef>
                          <a:spcPts val="0"/>
                        </a:spcBef>
                        <a:spcAft>
                          <a:spcPts val="600"/>
                        </a:spcAft>
                      </a:pPr>
                      <a:r>
                        <a:rPr lang="tr-TR" sz="2400" spc="0" dirty="0" err="1" smtClean="0">
                          <a:effectLst/>
                        </a:rPr>
                        <a:t>Faktö</a:t>
                      </a:r>
                      <a:r>
                        <a:rPr lang="en-US" sz="2400" spc="0" dirty="0" err="1" smtClean="0">
                          <a:effectLst/>
                        </a:rPr>
                        <a:t>ri</a:t>
                      </a:r>
                      <a:r>
                        <a:rPr lang="tr-TR" sz="2400" spc="0" dirty="0" smtClean="0">
                          <a:effectLst/>
                        </a:rPr>
                        <a:t>yel </a:t>
                      </a:r>
                      <a:r>
                        <a:rPr lang="tr-TR" sz="2400" spc="0" dirty="0">
                          <a:effectLst/>
                        </a:rPr>
                        <a:t>karmaşıklık</a:t>
                      </a:r>
                      <a:endParaRPr lang="tr-TR" sz="2400" dirty="0">
                        <a:effectLst/>
                        <a:latin typeface="Times New Roman"/>
                        <a:ea typeface="Times New Roman"/>
                      </a:endParaRPr>
                    </a:p>
                  </a:txBody>
                  <a:tcPr marL="6350" marR="635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10749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908720"/>
            <a:ext cx="6777317" cy="4923909"/>
          </a:xfrm>
        </p:spPr>
        <p:txBody>
          <a:bodyPr>
            <a:normAutofit fontScale="77500" lnSpcReduction="20000"/>
          </a:bodyPr>
          <a:lstStyle/>
          <a:p>
            <a:pPr algn="just">
              <a:lnSpc>
                <a:spcPct val="120000"/>
              </a:lnSpc>
            </a:pPr>
            <a:r>
              <a:rPr lang="tr-TR" dirty="0"/>
              <a:t>Eğer bir algoritmanın, </a:t>
            </a:r>
            <a:r>
              <a:rPr lang="tr-TR" i="1" dirty="0"/>
              <a:t>b</a:t>
            </a:r>
            <a:r>
              <a:rPr lang="tr-TR" dirty="0"/>
              <a:t> tamsayı ve </a:t>
            </a:r>
            <a:r>
              <a:rPr lang="tr-TR" i="1" dirty="0"/>
              <a:t>b</a:t>
            </a:r>
            <a:r>
              <a:rPr lang="tr-TR" dirty="0"/>
              <a:t> &gt; 1 için karmaşıklığı </a:t>
            </a:r>
            <a:r>
              <a:rPr lang="tr-TR" dirty="0">
                <a:sym typeface="Symbol"/>
              </a:rPr>
              <a:t></a:t>
            </a:r>
            <a:r>
              <a:rPr lang="tr-TR" dirty="0"/>
              <a:t>(</a:t>
            </a:r>
            <a:r>
              <a:rPr lang="tr-TR" i="1" dirty="0" err="1"/>
              <a:t>n</a:t>
            </a:r>
            <a:r>
              <a:rPr lang="tr-TR" i="1" baseline="30000" dirty="0" err="1"/>
              <a:t>b</a:t>
            </a:r>
            <a:r>
              <a:rPr lang="tr-TR" dirty="0"/>
              <a:t>) ise, </a:t>
            </a:r>
            <a:r>
              <a:rPr lang="tr-TR" b="1" dirty="0"/>
              <a:t>polinomsal karmaşıklığa </a:t>
            </a:r>
            <a:r>
              <a:rPr lang="tr-TR" dirty="0"/>
              <a:t>sahip demektir. Örneğin, kabarcık sıralama algoritması (</a:t>
            </a:r>
            <a:r>
              <a:rPr lang="tr-TR" dirty="0" err="1"/>
              <a:t>bubble</a:t>
            </a:r>
            <a:r>
              <a:rPr lang="tr-TR" dirty="0"/>
              <a:t> şort </a:t>
            </a:r>
            <a:r>
              <a:rPr lang="tr-TR" dirty="0" err="1"/>
              <a:t>algorithm</a:t>
            </a:r>
            <a:r>
              <a:rPr lang="tr-TR" dirty="0"/>
              <a:t>) bir </a:t>
            </a:r>
            <a:r>
              <a:rPr lang="tr-TR" dirty="0" err="1"/>
              <a:t>polinominsal</a:t>
            </a:r>
            <a:r>
              <a:rPr lang="tr-TR" dirty="0"/>
              <a:t>−zaman algoritmasıdır. Çünkü en kötü durumda </a:t>
            </a:r>
            <a:r>
              <a:rPr lang="tr-TR" dirty="0">
                <a:sym typeface="Symbol"/>
              </a:rPr>
              <a:t></a:t>
            </a:r>
            <a:r>
              <a:rPr lang="tr-TR" cap="small" dirty="0"/>
              <a:t>(</a:t>
            </a:r>
            <a:r>
              <a:rPr lang="tr-TR" i="1" dirty="0"/>
              <a:t>n</a:t>
            </a:r>
            <a:r>
              <a:rPr lang="tr-TR" baseline="30000" dirty="0"/>
              <a:t>2</a:t>
            </a:r>
            <a:r>
              <a:rPr lang="tr-TR" dirty="0"/>
              <a:t>) karşılaştırma kullanmaktadır. Eğer bir algoritmanın, </a:t>
            </a:r>
            <a:r>
              <a:rPr lang="tr-TR" i="1" dirty="0"/>
              <a:t>b &gt;</a:t>
            </a:r>
            <a:r>
              <a:rPr lang="tr-TR" dirty="0"/>
              <a:t> 1 için zaman karmaşıklığı </a:t>
            </a:r>
            <a:r>
              <a:rPr lang="tr-TR" dirty="0">
                <a:sym typeface="Symbol"/>
              </a:rPr>
              <a:t></a:t>
            </a:r>
            <a:r>
              <a:rPr lang="tr-TR" cap="small" dirty="0"/>
              <a:t>(</a:t>
            </a:r>
            <a:r>
              <a:rPr lang="tr-TR" i="1" dirty="0" err="1"/>
              <a:t>n</a:t>
            </a:r>
            <a:r>
              <a:rPr lang="tr-TR" i="1" baseline="30000" dirty="0" err="1"/>
              <a:t>n</a:t>
            </a:r>
            <a:r>
              <a:rPr lang="tr-TR" dirty="0"/>
              <a:t>)  ise, </a:t>
            </a:r>
            <a:r>
              <a:rPr lang="tr-TR" b="1" dirty="0" err="1"/>
              <a:t>üssel</a:t>
            </a:r>
            <a:r>
              <a:rPr lang="tr-TR" b="1" dirty="0"/>
              <a:t> karmaşıklığa </a:t>
            </a:r>
            <a:r>
              <a:rPr lang="tr-TR" dirty="0"/>
              <a:t>sahiptir, </a:t>
            </a:r>
            <a:r>
              <a:rPr lang="tr-TR" i="1" dirty="0"/>
              <a:t>n</a:t>
            </a:r>
            <a:r>
              <a:rPr lang="tr-TR" dirty="0"/>
              <a:t> değişkenli bir bileşik önermenin tüm olası değişken atamalarını kontrol ederek sonucun tatmin edici olup olmadığına karar veren algoritma, </a:t>
            </a:r>
            <a:r>
              <a:rPr lang="tr-TR" dirty="0" err="1"/>
              <a:t>üssel</a:t>
            </a:r>
            <a:r>
              <a:rPr lang="tr-TR" dirty="0"/>
              <a:t> </a:t>
            </a:r>
            <a:r>
              <a:rPr lang="tr-TR" dirty="0" err="1"/>
              <a:t>karmaşıklı</a:t>
            </a:r>
            <a:r>
              <a:rPr lang="tr-TR" dirty="0"/>
              <a:t> bir algoritmadır. Çünkü </a:t>
            </a:r>
            <a:r>
              <a:rPr lang="tr-TR" dirty="0">
                <a:sym typeface="Symbol"/>
              </a:rPr>
              <a:t></a:t>
            </a:r>
            <a:r>
              <a:rPr lang="tr-TR" cap="small" dirty="0"/>
              <a:t>(</a:t>
            </a:r>
            <a:r>
              <a:rPr lang="tr-TR" dirty="0"/>
              <a:t>2</a:t>
            </a:r>
            <a:r>
              <a:rPr lang="tr-TR" i="1" baseline="30000" dirty="0"/>
              <a:t>n</a:t>
            </a:r>
            <a:r>
              <a:rPr lang="tr-TR" dirty="0"/>
              <a:t>) tane işlem kullanmaktadır. Son olarak eğer bir algoritmanın zaman karmaşıklığı </a:t>
            </a:r>
            <a:r>
              <a:rPr lang="tr-TR" dirty="0">
                <a:sym typeface="Symbol"/>
              </a:rPr>
              <a:t></a:t>
            </a:r>
            <a:r>
              <a:rPr lang="tr-TR" cap="small" dirty="0"/>
              <a:t> (</a:t>
            </a:r>
            <a:r>
              <a:rPr lang="tr-TR" i="1" dirty="0"/>
              <a:t>n</a:t>
            </a:r>
            <a:r>
              <a:rPr lang="tr-TR" dirty="0"/>
              <a:t>!)  ise </a:t>
            </a:r>
            <a:r>
              <a:rPr lang="tr-TR" b="1" dirty="0"/>
              <a:t>faktöriyel karmaşıklığa </a:t>
            </a:r>
            <a:r>
              <a:rPr lang="tr-TR" dirty="0"/>
              <a:t>sahip demektir. Seyyar satıcının </a:t>
            </a:r>
            <a:r>
              <a:rPr lang="tr-TR" i="1" dirty="0"/>
              <a:t>n</a:t>
            </a:r>
            <a:r>
              <a:rPr lang="tr-TR" dirty="0"/>
              <a:t> tane şehri ziyaret etmek için kullanacağı bütün sıralamaları bulan algoritma faktöriyel karmaşıklığa sahiptir. </a:t>
            </a:r>
          </a:p>
        </p:txBody>
      </p:sp>
    </p:spTree>
    <p:extLst>
      <p:ext uri="{BB962C8B-B14F-4D97-AF65-F5344CB8AC3E}">
        <p14:creationId xmlns:p14="http://schemas.microsoft.com/office/powerpoint/2010/main" val="213485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dirty="0" smtClean="0"/>
              <a:t>ÇÖZÜLEB</a:t>
            </a:r>
            <a:r>
              <a:rPr lang="en-US" dirty="0"/>
              <a:t>İ</a:t>
            </a:r>
            <a:r>
              <a:rPr lang="tr-TR" dirty="0" smtClean="0"/>
              <a:t>LİRL</a:t>
            </a:r>
            <a:r>
              <a:rPr lang="en-US" dirty="0" smtClean="0"/>
              <a:t>İ</a:t>
            </a:r>
            <a:r>
              <a:rPr lang="tr-TR" dirty="0" smtClean="0"/>
              <a:t>K</a:t>
            </a:r>
            <a:endParaRPr lang="tr-TR" dirty="0"/>
          </a:p>
        </p:txBody>
      </p:sp>
      <p:sp>
        <p:nvSpPr>
          <p:cNvPr id="3" name="İçerik Yer Tutucusu 2"/>
          <p:cNvSpPr>
            <a:spLocks noGrp="1"/>
          </p:cNvSpPr>
          <p:nvPr>
            <p:ph idx="1"/>
          </p:nvPr>
        </p:nvSpPr>
        <p:spPr/>
        <p:txBody>
          <a:bodyPr>
            <a:normAutofit fontScale="62500" lnSpcReduction="20000"/>
          </a:bodyPr>
          <a:lstStyle/>
          <a:p>
            <a:pPr algn="just">
              <a:lnSpc>
                <a:spcPct val="120000"/>
              </a:lnSpc>
            </a:pPr>
            <a:r>
              <a:rPr lang="tr-TR" dirty="0"/>
              <a:t>Polinomsal en kötü durum karmaşıklığına sahip bir algoritma kullanarak çözülebilen bir problem </a:t>
            </a:r>
            <a:r>
              <a:rPr lang="tr-TR" b="1" dirty="0"/>
              <a:t>çözülebilir </a:t>
            </a:r>
            <a:r>
              <a:rPr lang="tr-TR" dirty="0"/>
              <a:t>(</a:t>
            </a:r>
            <a:r>
              <a:rPr lang="tr-TR" dirty="0" err="1"/>
              <a:t>tractable</a:t>
            </a:r>
            <a:r>
              <a:rPr lang="tr-TR" dirty="0"/>
              <a:t>) olarak adlandırılmaktadır. Çünkü algoritmanın, nispeten kısa bir zaman içinde makul büyüklükte veriye sahip bir probleme çözüm getireceği beklenmektedir. Bununla birlikte, büyük−</a:t>
            </a:r>
            <a:r>
              <a:rPr lang="tr-TR" i="1" dirty="0"/>
              <a:t>O</a:t>
            </a:r>
            <a:r>
              <a:rPr lang="tr-TR" dirty="0"/>
              <a:t> tahminindeki polinomlar yüksek dereceye sahipse (100. derece gibi) veya katsayılar aşırı büyükse, algoritmanın problemi çözmesi oldukça uzun zaman alabilir. Sonuç olarak, polinomsal en kötü durum zaman karmaşıklığına sahip bir algoritma kullanarak çözülebilen bir problemin nispeten küçük veri değerlerinde bile makul zamanda çözülebilmesi garanti edilemez. Neyse ki pratikte bu tür tahminlerdeki polinomların derece ve katsayıları genellikle küçüktür</a:t>
            </a:r>
            <a:r>
              <a:rPr lang="tr-TR" dirty="0" smtClean="0"/>
              <a:t>.</a:t>
            </a:r>
            <a:endParaRPr lang="tr-TR" dirty="0"/>
          </a:p>
        </p:txBody>
      </p:sp>
    </p:spTree>
    <p:extLst>
      <p:ext uri="{BB962C8B-B14F-4D97-AF65-F5344CB8AC3E}">
        <p14:creationId xmlns:p14="http://schemas.microsoft.com/office/powerpoint/2010/main" val="3258431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4995917"/>
          </a:xfrm>
        </p:spPr>
        <p:txBody>
          <a:bodyPr>
            <a:normAutofit fontScale="62500" lnSpcReduction="20000"/>
          </a:bodyPr>
          <a:lstStyle/>
          <a:p>
            <a:pPr algn="just">
              <a:lnSpc>
                <a:spcPct val="120000"/>
              </a:lnSpc>
            </a:pPr>
            <a:r>
              <a:rPr lang="tr-TR" dirty="0"/>
              <a:t>En kötü durum polinomsal zaman karmaşıklığına sahip bir algoritma kullanılarak çözülemeyen problemlerde durum çok daha kötüdür. Bu tür problemler </a:t>
            </a:r>
            <a:r>
              <a:rPr lang="tr-TR" b="1" dirty="0"/>
              <a:t>çözülemez </a:t>
            </a:r>
            <a:r>
              <a:rPr lang="tr-TR" dirty="0"/>
              <a:t>(</a:t>
            </a:r>
            <a:r>
              <a:rPr lang="tr-TR" dirty="0" err="1"/>
              <a:t>intractable</a:t>
            </a:r>
            <a:r>
              <a:rPr lang="tr-TR" dirty="0"/>
              <a:t>) olarak adlandırılmaktadır. En kötü duruma sahip bir problemin çözümü, çok küçük girdi değerleriyle bile her zaman olmasa da genellikle aşırı miktarda zamana ihtiyaç duyabilmektedir. Bununla birlikte, pratikte bazı en kötü durum zaman karmaşıklığına sahip algoritmaların bir problemi, birçok durumda kendisine özgü en kötü durumundan çok daha hızlı çözebildiği durumlar vardır. Muhtemelen çok az sayıdaki durumların makul zamanda çözülememesine izin vermeye istekli olduğumuzda, ortalama durum zaman karmaşıklığı, bir algoritmanın bir problemi ne kadar uzun zamanda çözeceğinin en iyi ölçüsüdür. Endüstride önemli olan birçok problem çözülemez olarak düşünülmektedir ancak uygulamada, aslında günlük yaşamın getirdiği tüm girdi durumları için çözülebilmektedir. Pratik uygulamada karşılaşılan çözülemez problemlerin üstesinden gelmenin bir diğer yolu da problemin kesin çözümünü bulmak yerine yaklaşık çözümler aramaktır. Bu tür yaklaşık çözümler bulmakta hızlı algoritmaların varlığı işe yaramakta ve hatta kesin çözümden çok farklı olmama olasılığı bulunmaktadır.</a:t>
            </a:r>
          </a:p>
        </p:txBody>
      </p:sp>
    </p:spTree>
    <p:extLst>
      <p:ext uri="{BB962C8B-B14F-4D97-AF65-F5344CB8AC3E}">
        <p14:creationId xmlns:p14="http://schemas.microsoft.com/office/powerpoint/2010/main" val="349629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a:p>
        </p:txBody>
      </p:sp>
      <p:sp>
        <p:nvSpPr>
          <p:cNvPr id="3" name="İçerik Yer Tutucusu 2"/>
          <p:cNvSpPr>
            <a:spLocks noGrp="1"/>
          </p:cNvSpPr>
          <p:nvPr>
            <p:ph idx="1"/>
          </p:nvPr>
        </p:nvSpPr>
        <p:spPr/>
        <p:txBody>
          <a:bodyPr>
            <a:normAutofit fontScale="92500"/>
          </a:bodyPr>
          <a:lstStyle/>
          <a:p>
            <a:pPr algn="just">
              <a:lnSpc>
                <a:spcPct val="100000"/>
              </a:lnSpc>
            </a:pPr>
            <a:r>
              <a:rPr lang="tr-TR" dirty="0"/>
              <a:t>Hatta hiçbir algoritmanın onları çözemediği bazı problemler mevcuttur. Bu tür problemler </a:t>
            </a:r>
            <a:r>
              <a:rPr lang="tr-TR" b="1" dirty="0"/>
              <a:t>çözümü bulunamayan (</a:t>
            </a:r>
            <a:r>
              <a:rPr lang="tr-TR" b="1" dirty="0" err="1"/>
              <a:t>unsolvable</a:t>
            </a:r>
            <a:r>
              <a:rPr lang="tr-TR" b="1" dirty="0"/>
              <a:t>) </a:t>
            </a:r>
            <a:r>
              <a:rPr lang="tr-TR" dirty="0"/>
              <a:t>olarak adlandırılmaktadır (Algoritma kullanarak </a:t>
            </a:r>
            <a:r>
              <a:rPr lang="tr-TR" b="1" dirty="0"/>
              <a:t>çözülebilen </a:t>
            </a:r>
            <a:r>
              <a:rPr lang="tr-TR" dirty="0"/>
              <a:t>problemlerin zıttı olarak). Çözümü bulunamayan problemlerin varlığına ilk kanıt, sonlanma (</a:t>
            </a:r>
            <a:r>
              <a:rPr lang="tr-TR" dirty="0" err="1"/>
              <a:t>halting</a:t>
            </a:r>
            <a:r>
              <a:rPr lang="tr-TR" dirty="0"/>
              <a:t>) probleminin çözülemez olduğunu gösteren büyük İngiliz matematikçi ve bilgisayar bilimcisi Alan Turing tarafından sağlanmıştır. </a:t>
            </a:r>
          </a:p>
        </p:txBody>
      </p:sp>
    </p:spTree>
    <p:extLst>
      <p:ext uri="{BB962C8B-B14F-4D97-AF65-F5344CB8AC3E}">
        <p14:creationId xmlns:p14="http://schemas.microsoft.com/office/powerpoint/2010/main" val="229873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dirty="0"/>
              <a:t>P’YE KARŞILIK NP </a:t>
            </a:r>
          </a:p>
        </p:txBody>
      </p:sp>
      <p:sp>
        <p:nvSpPr>
          <p:cNvPr id="3" name="İçerik Yer Tutucusu 2"/>
          <p:cNvSpPr>
            <a:spLocks noGrp="1"/>
          </p:cNvSpPr>
          <p:nvPr>
            <p:ph idx="1"/>
          </p:nvPr>
        </p:nvSpPr>
        <p:spPr/>
        <p:txBody>
          <a:bodyPr>
            <a:normAutofit fontScale="85000" lnSpcReduction="20000"/>
          </a:bodyPr>
          <a:lstStyle/>
          <a:p>
            <a:pPr algn="just">
              <a:lnSpc>
                <a:spcPct val="110000"/>
              </a:lnSpc>
            </a:pPr>
            <a:r>
              <a:rPr lang="tr-TR" dirty="0"/>
              <a:t>Algoritmaların karmaşıklığı çalışması, bizim burada açıklayabildiğimizin çok ötesinde bir konudur. Bununla birlikte, birçok çözülebilir problemin polinomsal en kötü durum zaman karmaşıklığına sahip hiçbir algoritma tarafından çözülememe özelliğine sahip olmadığına, bununla birlikte bilinen çözüm varsa, polinomsal zamanda kontrol edilebilineceğine, inanılmaktadır. Polinomsal zamanda kontrol edilebilen bir çözüm için problemlerin </a:t>
            </a:r>
            <a:r>
              <a:rPr lang="tr-TR" b="1" dirty="0"/>
              <a:t>NP sınıfına (Class NP) </a:t>
            </a:r>
            <a:r>
              <a:rPr lang="tr-TR" dirty="0"/>
              <a:t>ait olduğu söylenmektedir (Çözülebilir problemlerin </a:t>
            </a:r>
            <a:r>
              <a:rPr lang="tr-TR" b="1" dirty="0"/>
              <a:t>P sınıfına (Class P) </a:t>
            </a:r>
            <a:r>
              <a:rPr lang="tr-TR" dirty="0"/>
              <a:t>ait olduğu söylenir). </a:t>
            </a:r>
          </a:p>
        </p:txBody>
      </p:sp>
    </p:spTree>
    <p:extLst>
      <p:ext uri="{BB962C8B-B14F-4D97-AF65-F5344CB8AC3E}">
        <p14:creationId xmlns:p14="http://schemas.microsoft.com/office/powerpoint/2010/main" val="3121626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1124744"/>
            <a:ext cx="6777317" cy="4707885"/>
          </a:xfrm>
        </p:spPr>
        <p:txBody>
          <a:bodyPr>
            <a:normAutofit fontScale="92500" lnSpcReduction="20000"/>
          </a:bodyPr>
          <a:lstStyle/>
          <a:p>
            <a:pPr algn="just">
              <a:lnSpc>
                <a:spcPct val="110000"/>
              </a:lnSpc>
            </a:pPr>
            <a:r>
              <a:rPr lang="tr-TR" dirty="0"/>
              <a:t>NP kısaltması, </a:t>
            </a:r>
            <a:r>
              <a:rPr lang="tr-TR" i="1" dirty="0"/>
              <a:t>belirli olmayan polinomsal zamanlı</a:t>
            </a:r>
            <a:r>
              <a:rPr lang="tr-TR" dirty="0"/>
              <a:t> </a:t>
            </a:r>
            <a:r>
              <a:rPr lang="tr-TR" i="1" dirty="0"/>
              <a:t>(</a:t>
            </a:r>
            <a:r>
              <a:rPr lang="tr-TR" i="1" dirty="0" err="1"/>
              <a:t>nondeterministic</a:t>
            </a:r>
            <a:r>
              <a:rPr lang="tr-TR" i="1" dirty="0"/>
              <a:t> </a:t>
            </a:r>
            <a:r>
              <a:rPr lang="tr-TR" i="1" dirty="0" err="1"/>
              <a:t>polynominal</a:t>
            </a:r>
            <a:r>
              <a:rPr lang="tr-TR" i="1" dirty="0"/>
              <a:t> time)</a:t>
            </a:r>
            <a:r>
              <a:rPr lang="tr-TR" dirty="0"/>
              <a:t> anlamına gelmektedir. Kesim 1.3’te irdelenen bir problemin sağlanabilirliği, NP problemine bir örnektir. Bileşik önerme değişkenlerine doğru değerler atanmasının onun sonucunu doğru yapacağını hemen onaylayabiliriz fakat doğru değer atamasını yapabilen herhangi bir polinomsal zaman algoritması bulunmamaktadır. (Örneğin, </a:t>
            </a:r>
            <a:r>
              <a:rPr lang="tr-TR" i="1" dirty="0"/>
              <a:t>n</a:t>
            </a:r>
            <a:r>
              <a:rPr lang="tr-TR" dirty="0"/>
              <a:t> bileşik önermedeki değişken sayısını göstermek üzere, mümkün olan tüm doğru değerlerin tam kapsamlı aramasının bit işlemleri açısından karmaşıklığı </a:t>
            </a:r>
            <a:r>
              <a:rPr lang="tr-TR" i="1" dirty="0"/>
              <a:t>Ω</a:t>
            </a:r>
            <a:r>
              <a:rPr lang="tr-TR" dirty="0"/>
              <a:t>(2</a:t>
            </a:r>
            <a:r>
              <a:rPr lang="tr-TR" i="1" baseline="30000" dirty="0"/>
              <a:t>n</a:t>
            </a:r>
            <a:r>
              <a:rPr lang="tr-TR" dirty="0"/>
              <a:t>)</a:t>
            </a:r>
            <a:r>
              <a:rPr lang="tr-TR" i="1" dirty="0"/>
              <a:t> </a:t>
            </a:r>
            <a:r>
              <a:rPr lang="tr-TR" dirty="0"/>
              <a:t>dir.)</a:t>
            </a:r>
          </a:p>
          <a:p>
            <a:pPr algn="just">
              <a:lnSpc>
                <a:spcPct val="110000"/>
              </a:lnSpc>
            </a:pPr>
            <a:endParaRPr lang="tr-TR" dirty="0"/>
          </a:p>
        </p:txBody>
      </p:sp>
    </p:spTree>
    <p:extLst>
      <p:ext uri="{BB962C8B-B14F-4D97-AF65-F5344CB8AC3E}">
        <p14:creationId xmlns:p14="http://schemas.microsoft.com/office/powerpoint/2010/main" val="234752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99592" y="476672"/>
            <a:ext cx="2448390" cy="757888"/>
          </a:xfrm>
        </p:spPr>
        <p:txBody>
          <a:bodyPr/>
          <a:lstStyle/>
          <a:p>
            <a:pPr algn="just">
              <a:lnSpc>
                <a:spcPct val="100000"/>
              </a:lnSpc>
            </a:pPr>
            <a:r>
              <a:rPr lang="en-US" dirty="0" err="1" smtClean="0"/>
              <a:t>Örnek</a:t>
            </a:r>
            <a:r>
              <a:rPr lang="en-US" dirty="0" smtClean="0"/>
              <a:t> 1:</a:t>
            </a:r>
            <a:endParaRPr lang="tr-TR" dirty="0"/>
          </a:p>
        </p:txBody>
      </p:sp>
      <p:sp>
        <p:nvSpPr>
          <p:cNvPr id="3" name="İçerik Yer Tutucusu 2"/>
          <p:cNvSpPr>
            <a:spLocks noGrp="1"/>
          </p:cNvSpPr>
          <p:nvPr>
            <p:ph idx="1"/>
          </p:nvPr>
        </p:nvSpPr>
        <p:spPr>
          <a:xfrm>
            <a:off x="1043492" y="1340768"/>
            <a:ext cx="6777317" cy="5040560"/>
          </a:xfrm>
        </p:spPr>
        <p:txBody>
          <a:bodyPr>
            <a:normAutofit/>
          </a:bodyPr>
          <a:lstStyle/>
          <a:p>
            <a:pPr algn="just">
              <a:lnSpc>
                <a:spcPct val="100000"/>
              </a:lnSpc>
            </a:pPr>
            <a:r>
              <a:rPr lang="en-US" dirty="0" smtClean="0"/>
              <a:t>B</a:t>
            </a:r>
            <a:r>
              <a:rPr lang="tr-TR" dirty="0" smtClean="0"/>
              <a:t>ir </a:t>
            </a:r>
            <a:r>
              <a:rPr lang="tr-TR" dirty="0"/>
              <a:t>tam sayı dizisindeki en büyük sayıyı bulan ve </a:t>
            </a:r>
            <a:r>
              <a:rPr lang="tr-TR" dirty="0" smtClean="0"/>
              <a:t>aşağıda</a:t>
            </a:r>
            <a:r>
              <a:rPr lang="en-US" dirty="0" smtClean="0"/>
              <a:t> </a:t>
            </a:r>
            <a:r>
              <a:rPr lang="tr-TR" dirty="0" smtClean="0"/>
              <a:t>verilen </a:t>
            </a:r>
            <a:r>
              <a:rPr lang="en-US" dirty="0" smtClean="0"/>
              <a:t>a</a:t>
            </a:r>
            <a:r>
              <a:rPr lang="tr-TR" dirty="0" err="1" smtClean="0"/>
              <a:t>lgoritma</a:t>
            </a:r>
            <a:r>
              <a:rPr lang="en-US" dirty="0" err="1" smtClean="0"/>
              <a:t>nı</a:t>
            </a:r>
            <a:r>
              <a:rPr lang="tr-TR" dirty="0" smtClean="0"/>
              <a:t>n </a:t>
            </a:r>
            <a:r>
              <a:rPr lang="tr-TR" dirty="0"/>
              <a:t>zaman karmaşıklığını inceleyiniz.</a:t>
            </a:r>
          </a:p>
          <a:p>
            <a:pPr marL="68580" indent="0" algn="just">
              <a:lnSpc>
                <a:spcPct val="100000"/>
              </a:lnSpc>
              <a:buNone/>
            </a:pPr>
            <a:r>
              <a:rPr lang="tr-TR" b="1" u="sng" dirty="0" smtClean="0"/>
              <a:t>ALGORİTMA</a:t>
            </a:r>
            <a:r>
              <a:rPr lang="en-US" b="1" u="sng" dirty="0" smtClean="0"/>
              <a:t> </a:t>
            </a:r>
            <a:r>
              <a:rPr lang="tr-TR" u="sng" dirty="0" smtClean="0"/>
              <a:t>Sonlu </a:t>
            </a:r>
            <a:r>
              <a:rPr lang="tr-TR" u="sng" dirty="0"/>
              <a:t>Bir Serideki En Büyük Elemanı Bulma.</a:t>
            </a:r>
            <a:endParaRPr lang="tr-TR" dirty="0"/>
          </a:p>
          <a:p>
            <a:pPr marL="68580" indent="0" algn="just">
              <a:lnSpc>
                <a:spcPct val="100000"/>
              </a:lnSpc>
              <a:buNone/>
            </a:pPr>
            <a:r>
              <a:rPr lang="tr-TR" dirty="0"/>
              <a:t>prosedür </a:t>
            </a:r>
            <a:r>
              <a:rPr lang="tr-TR" b="1" dirty="0" err="1"/>
              <a:t>max</a:t>
            </a:r>
            <a:r>
              <a:rPr lang="tr-TR" b="1" dirty="0"/>
              <a:t>(a</a:t>
            </a:r>
            <a:r>
              <a:rPr lang="tr-TR" b="1" baseline="-25000" dirty="0"/>
              <a:t>1</a:t>
            </a:r>
            <a:r>
              <a:rPr lang="tr-TR" b="1" dirty="0"/>
              <a:t>,a</a:t>
            </a:r>
            <a:r>
              <a:rPr lang="tr-TR" b="1" baseline="-25000" dirty="0"/>
              <a:t>2</a:t>
            </a:r>
            <a:r>
              <a:rPr lang="tr-TR" b="1" dirty="0"/>
              <a:t>,…,</a:t>
            </a:r>
            <a:r>
              <a:rPr lang="tr-TR" dirty="0"/>
              <a:t> </a:t>
            </a:r>
            <a:r>
              <a:rPr lang="tr-TR" b="1" dirty="0"/>
              <a:t>a</a:t>
            </a:r>
            <a:r>
              <a:rPr lang="tr-TR" b="1" baseline="-25000" dirty="0"/>
              <a:t>n</a:t>
            </a:r>
            <a:r>
              <a:rPr lang="tr-TR" b="1" dirty="0"/>
              <a:t>:</a:t>
            </a:r>
            <a:r>
              <a:rPr lang="tr-TR" dirty="0"/>
              <a:t> </a:t>
            </a:r>
            <a:r>
              <a:rPr lang="tr-TR" b="1" dirty="0"/>
              <a:t>tam sayılar)</a:t>
            </a:r>
            <a:endParaRPr lang="tr-TR" dirty="0"/>
          </a:p>
          <a:p>
            <a:pPr marL="68580" indent="0" algn="just">
              <a:lnSpc>
                <a:spcPct val="100000"/>
              </a:lnSpc>
              <a:buNone/>
            </a:pPr>
            <a:r>
              <a:rPr lang="tr-TR" b="1" dirty="0" err="1"/>
              <a:t>max</a:t>
            </a:r>
            <a:r>
              <a:rPr lang="tr-TR" dirty="0"/>
              <a:t> : = </a:t>
            </a:r>
            <a:r>
              <a:rPr lang="tr-TR" b="1" dirty="0"/>
              <a:t>a</a:t>
            </a:r>
            <a:r>
              <a:rPr lang="tr-TR" b="1" baseline="-25000" dirty="0"/>
              <a:t>1</a:t>
            </a:r>
            <a:endParaRPr lang="tr-TR" dirty="0"/>
          </a:p>
          <a:p>
            <a:pPr marL="68580" indent="0" algn="just">
              <a:lnSpc>
                <a:spcPct val="100000"/>
              </a:lnSpc>
              <a:buNone/>
            </a:pPr>
            <a:r>
              <a:rPr lang="tr-TR" dirty="0" err="1"/>
              <a:t>for</a:t>
            </a:r>
            <a:r>
              <a:rPr lang="tr-TR" dirty="0"/>
              <a:t> i: = 2 </a:t>
            </a:r>
            <a:r>
              <a:rPr lang="tr-TR" dirty="0" err="1"/>
              <a:t>to</a:t>
            </a:r>
            <a:r>
              <a:rPr lang="tr-TR" dirty="0"/>
              <a:t> </a:t>
            </a:r>
            <a:r>
              <a:rPr lang="tr-TR" b="1" dirty="0"/>
              <a:t>n</a:t>
            </a:r>
            <a:endParaRPr lang="tr-TR" dirty="0"/>
          </a:p>
          <a:p>
            <a:pPr marL="68580" indent="0" algn="just">
              <a:lnSpc>
                <a:spcPct val="100000"/>
              </a:lnSpc>
              <a:buNone/>
            </a:pPr>
            <a:r>
              <a:rPr lang="tr-TR" dirty="0"/>
              <a:t>      </a:t>
            </a:r>
            <a:r>
              <a:rPr lang="tr-TR" dirty="0" err="1"/>
              <a:t>if</a:t>
            </a:r>
            <a:r>
              <a:rPr lang="tr-TR" dirty="0"/>
              <a:t> </a:t>
            </a:r>
            <a:r>
              <a:rPr lang="tr-TR" b="1" dirty="0" err="1"/>
              <a:t>max</a:t>
            </a:r>
            <a:r>
              <a:rPr lang="tr-TR" dirty="0"/>
              <a:t> &lt; </a:t>
            </a:r>
            <a:r>
              <a:rPr lang="tr-TR" b="1" dirty="0" err="1"/>
              <a:t>a</a:t>
            </a:r>
            <a:r>
              <a:rPr lang="tr-TR" b="1" baseline="-25000" dirty="0" err="1"/>
              <a:t>i</a:t>
            </a:r>
            <a:r>
              <a:rPr lang="tr-TR" dirty="0"/>
              <a:t> </a:t>
            </a:r>
            <a:r>
              <a:rPr lang="tr-TR" dirty="0" err="1"/>
              <a:t>then</a:t>
            </a:r>
            <a:r>
              <a:rPr lang="tr-TR" dirty="0"/>
              <a:t> </a:t>
            </a:r>
            <a:r>
              <a:rPr lang="tr-TR" b="1" dirty="0" err="1"/>
              <a:t>max</a:t>
            </a:r>
            <a:r>
              <a:rPr lang="tr-TR" dirty="0"/>
              <a:t> : = a</a:t>
            </a:r>
            <a:r>
              <a:rPr lang="tr-TR" baseline="-25000" dirty="0"/>
              <a:t>;</a:t>
            </a:r>
            <a:endParaRPr lang="tr-TR" dirty="0"/>
          </a:p>
          <a:p>
            <a:pPr marL="68580" indent="0" algn="just">
              <a:lnSpc>
                <a:spcPct val="100000"/>
              </a:lnSpc>
              <a:buNone/>
            </a:pPr>
            <a:r>
              <a:rPr lang="tr-TR" dirty="0"/>
              <a:t> </a:t>
            </a:r>
            <a:r>
              <a:rPr lang="tr-TR" dirty="0" err="1"/>
              <a:t>return</a:t>
            </a:r>
            <a:r>
              <a:rPr lang="tr-TR" dirty="0"/>
              <a:t> </a:t>
            </a:r>
            <a:r>
              <a:rPr lang="tr-TR" b="1" dirty="0" err="1"/>
              <a:t>max</a:t>
            </a:r>
            <a:r>
              <a:rPr lang="tr-TR" b="1" dirty="0"/>
              <a:t>{</a:t>
            </a:r>
            <a:r>
              <a:rPr lang="tr-TR" b="1" dirty="0" err="1"/>
              <a:t>max</a:t>
            </a:r>
            <a:r>
              <a:rPr lang="tr-TR" dirty="0"/>
              <a:t> </a:t>
            </a:r>
            <a:r>
              <a:rPr lang="tr-TR" b="1" dirty="0"/>
              <a:t>en büyük elemandır.}</a:t>
            </a:r>
            <a:endParaRPr lang="tr-TR" dirty="0"/>
          </a:p>
          <a:p>
            <a:pPr algn="just">
              <a:lnSpc>
                <a:spcPct val="100000"/>
              </a:lnSpc>
            </a:pPr>
            <a:endParaRPr lang="tr-TR" dirty="0"/>
          </a:p>
        </p:txBody>
      </p:sp>
    </p:spTree>
    <p:extLst>
      <p:ext uri="{BB962C8B-B14F-4D97-AF65-F5344CB8AC3E}">
        <p14:creationId xmlns:p14="http://schemas.microsoft.com/office/powerpoint/2010/main" val="1679775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a:p>
        </p:txBody>
      </p:sp>
      <p:sp>
        <p:nvSpPr>
          <p:cNvPr id="3" name="İçerik Yer Tutucusu 2"/>
          <p:cNvSpPr>
            <a:spLocks noGrp="1"/>
          </p:cNvSpPr>
          <p:nvPr>
            <p:ph idx="1"/>
          </p:nvPr>
        </p:nvSpPr>
        <p:spPr/>
        <p:txBody>
          <a:bodyPr>
            <a:normAutofit fontScale="92500"/>
          </a:bodyPr>
          <a:lstStyle/>
          <a:p>
            <a:pPr algn="just">
              <a:lnSpc>
                <a:spcPct val="100000"/>
              </a:lnSpc>
            </a:pPr>
            <a:r>
              <a:rPr lang="tr-TR" dirty="0"/>
              <a:t>Ayrıca, bu problemlerin herhangi birisi polinomsal en kötü− durum zaman algoritmaları ile çözülebilindiğinde, NP sınıfındaki tüm problemler de polinomsal en kötü− durum zaman algoritmaları ile çözülebilir. Dolayısıyla, bu özelliği taşıyan </a:t>
            </a:r>
            <a:r>
              <a:rPr lang="tr-TR" b="1" dirty="0"/>
              <a:t>NP−tam problemler (NP−</a:t>
            </a:r>
            <a:r>
              <a:rPr lang="tr-TR" b="1" dirty="0" err="1"/>
              <a:t>complete</a:t>
            </a:r>
            <a:r>
              <a:rPr lang="tr-TR" b="1" dirty="0"/>
              <a:t> </a:t>
            </a:r>
            <a:r>
              <a:rPr lang="tr-TR" b="1" dirty="0" err="1"/>
              <a:t>problenıs</a:t>
            </a:r>
            <a:r>
              <a:rPr lang="tr-TR" b="1" dirty="0"/>
              <a:t>) </a:t>
            </a:r>
            <a:r>
              <a:rPr lang="tr-TR" dirty="0"/>
              <a:t>adı verilen önemli bir problemler sınıfı vardır. Sağlanabilirlik problemi aynı zamanda NP−tam probleme bir örnektir.  </a:t>
            </a:r>
          </a:p>
        </p:txBody>
      </p:sp>
    </p:spTree>
    <p:extLst>
      <p:ext uri="{BB962C8B-B14F-4D97-AF65-F5344CB8AC3E}">
        <p14:creationId xmlns:p14="http://schemas.microsoft.com/office/powerpoint/2010/main" val="899938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5184576"/>
          </a:xfrm>
        </p:spPr>
        <p:txBody>
          <a:bodyPr>
            <a:normAutofit fontScale="77500" lnSpcReduction="20000"/>
          </a:bodyPr>
          <a:lstStyle/>
          <a:p>
            <a:pPr algn="just">
              <a:lnSpc>
                <a:spcPct val="120000"/>
              </a:lnSpc>
            </a:pPr>
            <a:r>
              <a:rPr lang="tr-TR" dirty="0"/>
              <a:t>Bir NP problemi verildiğinde ve bu problemin çözümü için bilinen bir polinomsal zaman algoritması varsa, bu tür problemler sınıfında olduğu bilinen tüm problemler (ve bu sınıfta birçok önemli problem vardır) için polinomsal zaman algoritmaları mevcut olabilir. Bu son cümle­den anlaşılması gereken şey, </a:t>
            </a:r>
            <a:r>
              <a:rPr lang="tr-TR" dirty="0" err="1"/>
              <a:t>NP’deki</a:t>
            </a:r>
            <a:r>
              <a:rPr lang="tr-TR" dirty="0"/>
              <a:t> her problemin polinomsal zamanda sağlanabilirlik problemine indirgenebilir olması gerçeğidir. Günümüzde 3000 den fazla NP−tam problemi bilinmesine rağmen, sağlanabilirlik problemi NP−tam problemi olma özelliği gösteren ilk problemdir. 1970’lerin başlarında </a:t>
            </a:r>
            <a:r>
              <a:rPr lang="tr-TR" dirty="0" err="1"/>
              <a:t>Stephen</a:t>
            </a:r>
            <a:r>
              <a:rPr lang="tr-TR" dirty="0"/>
              <a:t> </a:t>
            </a:r>
            <a:r>
              <a:rPr lang="tr-TR" dirty="0" err="1"/>
              <a:t>Cook</a:t>
            </a:r>
            <a:r>
              <a:rPr lang="tr-TR" dirty="0"/>
              <a:t> ve </a:t>
            </a:r>
            <a:r>
              <a:rPr lang="tr-TR" dirty="0" err="1"/>
              <a:t>Leonid</a:t>
            </a:r>
            <a:r>
              <a:rPr lang="tr-TR" dirty="0"/>
              <a:t> </a:t>
            </a:r>
            <a:r>
              <a:rPr lang="tr-TR" dirty="0" err="1"/>
              <a:t>Levin</a:t>
            </a:r>
            <a:r>
              <a:rPr lang="tr-TR" dirty="0"/>
              <a:t> tarafından birbirinden bağımsız olarak ispat edilmesinden sonra yukarıdaki özelliklere sahip olan teorem, </a:t>
            </a:r>
            <a:r>
              <a:rPr lang="tr-TR" b="1" dirty="0" err="1"/>
              <a:t>Cook−Levin</a:t>
            </a:r>
            <a:r>
              <a:rPr lang="tr-TR" b="1" dirty="0"/>
              <a:t> Teoremi </a:t>
            </a:r>
            <a:r>
              <a:rPr lang="tr-TR" dirty="0"/>
              <a:t>olarak bilinmektedir</a:t>
            </a:r>
          </a:p>
          <a:p>
            <a:pPr algn="just">
              <a:lnSpc>
                <a:spcPct val="120000"/>
              </a:lnSpc>
            </a:pPr>
            <a:endParaRPr lang="tr-TR" dirty="0"/>
          </a:p>
        </p:txBody>
      </p:sp>
    </p:spTree>
    <p:extLst>
      <p:ext uri="{BB962C8B-B14F-4D97-AF65-F5344CB8AC3E}">
        <p14:creationId xmlns:p14="http://schemas.microsoft.com/office/powerpoint/2010/main" val="974744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980728"/>
            <a:ext cx="6777317" cy="4851901"/>
          </a:xfrm>
        </p:spPr>
        <p:txBody>
          <a:bodyPr>
            <a:normAutofit fontScale="92500" lnSpcReduction="20000"/>
          </a:bodyPr>
          <a:lstStyle/>
          <a:p>
            <a:pPr algn="just">
              <a:lnSpc>
                <a:spcPct val="110000"/>
              </a:lnSpc>
            </a:pPr>
            <a:r>
              <a:rPr lang="tr-TR" b="1" dirty="0"/>
              <a:t>P ye karşılık NP problemi, </a:t>
            </a:r>
            <a:r>
              <a:rPr lang="tr-TR" dirty="0"/>
              <a:t>polinomsal zamanda çözümlerini kontrol etmenin mümkün olduğu problemler sınıfı </a:t>
            </a:r>
            <a:r>
              <a:rPr lang="tr-TR" dirty="0" err="1"/>
              <a:t>NP’nin</a:t>
            </a:r>
            <a:r>
              <a:rPr lang="tr-TR" dirty="0"/>
              <a:t>, çözülebilir problemler sınıfı olan P’ye eşit olup olmadığını sorgulamayı gerektirir. Eğer P ≠ NP ise, polinomsal zamanda çözülemeyen fakat çözümleri polinomsal zamanda doğrulanabilir olan bazı problemler var demektir. NP−tamlık kavramı, P ye karşılık NP problemlerinin çözümünü amaçlayan araştırmalarda faydalıdır. Çünkü NP−tam problemleri, </a:t>
            </a:r>
            <a:r>
              <a:rPr lang="tr-TR" dirty="0" err="1"/>
              <a:t>NP’deki</a:t>
            </a:r>
            <a:r>
              <a:rPr lang="tr-TR" dirty="0"/>
              <a:t> her bir problem polinomsal zamanda bir NP−tam problemine indirgenebileceği için, yüksek ihtimalle P’de olmadığı kabul edilen </a:t>
            </a:r>
            <a:r>
              <a:rPr lang="tr-TR" dirty="0" err="1"/>
              <a:t>NP’deki</a:t>
            </a:r>
            <a:r>
              <a:rPr lang="tr-TR" dirty="0"/>
              <a:t> problemlerdir. </a:t>
            </a:r>
          </a:p>
        </p:txBody>
      </p:sp>
    </p:spTree>
    <p:extLst>
      <p:ext uri="{BB962C8B-B14F-4D97-AF65-F5344CB8AC3E}">
        <p14:creationId xmlns:p14="http://schemas.microsoft.com/office/powerpoint/2010/main" val="4200107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4995917"/>
          </a:xfrm>
        </p:spPr>
        <p:txBody>
          <a:bodyPr>
            <a:normAutofit fontScale="70000" lnSpcReduction="20000"/>
          </a:bodyPr>
          <a:lstStyle/>
          <a:p>
            <a:pPr algn="just">
              <a:lnSpc>
                <a:spcPct val="120000"/>
              </a:lnSpc>
            </a:pPr>
            <a:r>
              <a:rPr lang="tr-TR" dirty="0"/>
              <a:t>Teorik bilgisayar bilimcilerinin büyük bir bölümü, hiçbir NP−tam probleminin polinomsal zamanda çözülemeyeceği anlamına gelen, P ≠ NP ifadesine inanmaktadırlar. Bu inancın nedenlerinden biri de, yoğun araştırmalara rağmen, hiç kimsenin </a:t>
            </a:r>
            <a:r>
              <a:rPr lang="tr-TR" b="1" dirty="0"/>
              <a:t>P = NP </a:t>
            </a:r>
            <a:r>
              <a:rPr lang="tr-TR" dirty="0"/>
              <a:t>olduğunu gösterme başarısını elde edememiş olmasıdır. Özellikle günümüze kadar hiç kimse herhangi bir NP−tam problemini çözebilen ve en kötü−durum polinomsal zaman karmaşıklığına sahip bir algoritma bulamamıştır. P ye karşılık NP problemi, matematik biliminde (teorik bilgisayar bilimini kapsayan alanda) çözülememiş problemlerin en meşhurlarından biridir. Bu problem meşhur yedi tane Milenyum Ödüllü Problemlerden biridir (Çözülememiş altı tane kaldı). </a:t>
            </a:r>
            <a:r>
              <a:rPr lang="tr-TR" dirty="0" err="1"/>
              <a:t>Clay</a:t>
            </a:r>
            <a:r>
              <a:rPr lang="tr-TR" dirty="0"/>
              <a:t> Matematik Enstitüsü (</a:t>
            </a:r>
            <a:r>
              <a:rPr lang="tr-TR" dirty="0" err="1"/>
              <a:t>Clay</a:t>
            </a:r>
            <a:r>
              <a:rPr lang="tr-TR" dirty="0"/>
              <a:t> </a:t>
            </a:r>
            <a:r>
              <a:rPr lang="tr-TR" dirty="0" err="1"/>
              <a:t>Mathematics</a:t>
            </a:r>
            <a:r>
              <a:rPr lang="tr-TR" dirty="0"/>
              <a:t> </a:t>
            </a:r>
            <a:r>
              <a:rPr lang="tr-TR" dirty="0" err="1"/>
              <a:t>Institute</a:t>
            </a:r>
            <a:r>
              <a:rPr lang="tr-TR" dirty="0"/>
              <a:t>) tarafından çözümü bulabilene 1.000.000 $’</a:t>
            </a:r>
            <a:r>
              <a:rPr lang="tr-TR" dirty="0" err="1"/>
              <a:t>lık</a:t>
            </a:r>
            <a:r>
              <a:rPr lang="tr-TR" dirty="0"/>
              <a:t> para ödülü vaat edilmektedir</a:t>
            </a:r>
          </a:p>
        </p:txBody>
      </p:sp>
    </p:spTree>
    <p:extLst>
      <p:ext uri="{BB962C8B-B14F-4D97-AF65-F5344CB8AC3E}">
        <p14:creationId xmlns:p14="http://schemas.microsoft.com/office/powerpoint/2010/main" val="27197056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r>
              <a:rPr lang="tr-TR" dirty="0"/>
              <a:t>PRATİK DEĞERLENDİRMELER </a:t>
            </a:r>
          </a:p>
        </p:txBody>
      </p:sp>
      <p:sp>
        <p:nvSpPr>
          <p:cNvPr id="3" name="İçerik Yer Tutucusu 2"/>
          <p:cNvSpPr>
            <a:spLocks noGrp="1"/>
          </p:cNvSpPr>
          <p:nvPr>
            <p:ph idx="1"/>
          </p:nvPr>
        </p:nvSpPr>
        <p:spPr>
          <a:xfrm>
            <a:off x="1043492" y="2323652"/>
            <a:ext cx="6777317" cy="4057676"/>
          </a:xfrm>
        </p:spPr>
        <p:txBody>
          <a:bodyPr>
            <a:normAutofit fontScale="70000" lnSpcReduction="20000"/>
          </a:bodyPr>
          <a:lstStyle/>
          <a:p>
            <a:pPr algn="just">
              <a:lnSpc>
                <a:spcPct val="120000"/>
              </a:lnSpc>
            </a:pPr>
            <a:r>
              <a:rPr lang="tr-TR" dirty="0"/>
              <a:t>Bir algoritmanın zaman karmaşıklığının büyük−</a:t>
            </a:r>
            <a:r>
              <a:rPr lang="tr-TR" dirty="0">
                <a:sym typeface="Symbol"/>
              </a:rPr>
              <a:t></a:t>
            </a:r>
            <a:r>
              <a:rPr lang="tr-TR" dirty="0"/>
              <a:t> tahmininin, giriş veri büyüklüğü artarken problemi çözmek için gerekli zamanın nasıl arttırdığını gösterdiğini göz önünde bulundurun. Uygulamada, mümkün olan en basit referans fonksiyon ile gösterilebilen tahminler kullanılmaktadır. Bununla beraber, zaman karmaşıklığının büyük−</a:t>
            </a:r>
            <a:r>
              <a:rPr lang="tr-TR" dirty="0">
                <a:sym typeface="Symbol"/>
              </a:rPr>
              <a:t></a:t>
            </a:r>
            <a:r>
              <a:rPr lang="tr-TR" dirty="0"/>
              <a:t> tahminleri kullanılan gerçek bilgisayar zamanı miktarına doğrudan dönüştürülemez. Bunun bir nedeni, </a:t>
            </a:r>
            <a:r>
              <a:rPr lang="tr-TR" i="1" dirty="0"/>
              <a:t>f</a:t>
            </a:r>
            <a:r>
              <a:rPr lang="tr-TR" dirty="0"/>
              <a:t>(</a:t>
            </a:r>
            <a:r>
              <a:rPr lang="tr-TR" i="1" dirty="0"/>
              <a:t>n</a:t>
            </a:r>
            <a:r>
              <a:rPr lang="tr-TR" dirty="0"/>
              <a:t>)</a:t>
            </a:r>
            <a:r>
              <a:rPr lang="tr-TR" i="1" dirty="0"/>
              <a:t>,</a:t>
            </a:r>
            <a:r>
              <a:rPr lang="tr-TR" dirty="0"/>
              <a:t> algoritmanın zaman karmaşıklığı ve g(</a:t>
            </a:r>
            <a:r>
              <a:rPr lang="tr-TR" i="1" dirty="0"/>
              <a:t>n</a:t>
            </a:r>
            <a:r>
              <a:rPr lang="tr-TR" dirty="0"/>
              <a:t>)’de bir referans fonksiyon olmak üzere, büyük−</a:t>
            </a:r>
            <a:r>
              <a:rPr lang="tr-TR" dirty="0">
                <a:sym typeface="Symbol"/>
              </a:rPr>
              <a:t></a:t>
            </a:r>
            <a:r>
              <a:rPr lang="tr-TR" dirty="0"/>
              <a:t> tahmininin </a:t>
            </a:r>
            <a:r>
              <a:rPr lang="tr-TR" i="1" dirty="0"/>
              <a:t>f(n)</a:t>
            </a:r>
            <a:r>
              <a:rPr lang="tr-TR" dirty="0"/>
              <a:t> = </a:t>
            </a:r>
            <a:r>
              <a:rPr lang="tr-TR" dirty="0">
                <a:sym typeface="Symbol"/>
              </a:rPr>
              <a:t></a:t>
            </a:r>
            <a:r>
              <a:rPr lang="tr-TR" dirty="0"/>
              <a:t>(</a:t>
            </a:r>
            <a:r>
              <a:rPr lang="tr-TR" i="1" dirty="0"/>
              <a:t>g</a:t>
            </a:r>
            <a:r>
              <a:rPr lang="tr-TR" dirty="0"/>
              <a:t>(</a:t>
            </a:r>
            <a:r>
              <a:rPr lang="tr-TR" i="1" dirty="0"/>
              <a:t>n</a:t>
            </a:r>
            <a:r>
              <a:rPr lang="tr-TR" dirty="0"/>
              <a:t>))</a:t>
            </a:r>
            <a:r>
              <a:rPr lang="tr-TR" i="1" dirty="0"/>
              <a:t> </a:t>
            </a:r>
            <a:r>
              <a:rPr lang="tr-TR" dirty="0"/>
              <a:t>olması, </a:t>
            </a:r>
            <a:r>
              <a:rPr lang="tr-TR" i="1" dirty="0"/>
              <a:t>n &gt; k</a:t>
            </a:r>
            <a:r>
              <a:rPr lang="tr-TR" dirty="0"/>
              <a:t> ve C</a:t>
            </a:r>
            <a:r>
              <a:rPr lang="tr-TR" baseline="-25000" dirty="0"/>
              <a:t>1</a:t>
            </a:r>
            <a:r>
              <a:rPr lang="tr-TR" dirty="0"/>
              <a:t>, C</a:t>
            </a:r>
            <a:r>
              <a:rPr lang="tr-TR" baseline="-25000" dirty="0"/>
              <a:t>2</a:t>
            </a:r>
            <a:r>
              <a:rPr lang="tr-TR" dirty="0"/>
              <a:t> ve </a:t>
            </a:r>
            <a:r>
              <a:rPr lang="tr-TR" i="1" dirty="0"/>
              <a:t>k</a:t>
            </a:r>
            <a:r>
              <a:rPr lang="tr-TR" dirty="0"/>
              <a:t> sabit sayı iken, C</a:t>
            </a:r>
            <a:r>
              <a:rPr lang="tr-TR" baseline="-25000" dirty="0"/>
              <a:t>1</a:t>
            </a:r>
            <a:r>
              <a:rPr lang="tr-TR" dirty="0"/>
              <a:t> </a:t>
            </a:r>
            <a:r>
              <a:rPr lang="tr-TR" i="1" dirty="0"/>
              <a:t>g</a:t>
            </a:r>
            <a:r>
              <a:rPr lang="tr-TR" dirty="0"/>
              <a:t>(</a:t>
            </a:r>
            <a:r>
              <a:rPr lang="tr-TR" i="1" dirty="0"/>
              <a:t>n</a:t>
            </a:r>
            <a:r>
              <a:rPr lang="tr-TR" dirty="0"/>
              <a:t>) ≤  </a:t>
            </a:r>
            <a:r>
              <a:rPr lang="tr-TR" i="1" dirty="0"/>
              <a:t>f</a:t>
            </a:r>
            <a:r>
              <a:rPr lang="tr-TR" dirty="0"/>
              <a:t>(</a:t>
            </a:r>
            <a:r>
              <a:rPr lang="tr-TR" i="1" dirty="0"/>
              <a:t>n</a:t>
            </a:r>
            <a:r>
              <a:rPr lang="tr-TR" dirty="0"/>
              <a:t>) ≤ C</a:t>
            </a:r>
            <a:r>
              <a:rPr lang="tr-TR" baseline="-25000" dirty="0"/>
              <a:t>2 </a:t>
            </a:r>
            <a:r>
              <a:rPr lang="tr-TR" dirty="0"/>
              <a:t>g </a:t>
            </a:r>
            <a:r>
              <a:rPr lang="tr-TR" i="1" dirty="0"/>
              <a:t>(n)</a:t>
            </a:r>
            <a:r>
              <a:rPr lang="tr-TR" dirty="0"/>
              <a:t> olması demektir. Dolayısıyla eşitsizlikteki </a:t>
            </a:r>
            <a:r>
              <a:rPr lang="tr-TR" i="1" dirty="0"/>
              <a:t>k</a:t>
            </a:r>
            <a:r>
              <a:rPr lang="tr-TR" dirty="0"/>
              <a:t> sabitini ve C</a:t>
            </a:r>
            <a:r>
              <a:rPr lang="tr-TR" baseline="-25000" dirty="0"/>
              <a:t>1</a:t>
            </a:r>
            <a:r>
              <a:rPr lang="tr-TR" dirty="0"/>
              <a:t>, </a:t>
            </a:r>
            <a:r>
              <a:rPr lang="tr-TR" i="1" dirty="0"/>
              <a:t>C</a:t>
            </a:r>
            <a:r>
              <a:rPr lang="tr-TR" i="1" baseline="-25000" dirty="0"/>
              <a:t>2</a:t>
            </a:r>
            <a:r>
              <a:rPr lang="tr-TR" dirty="0"/>
              <a:t> sabit sayıları bilinmeksizin, bu tahmin en kötü durumda kullanılan işlemler sayısının alt ve üst sınırlarını belirlemek için kullanılamaz. </a:t>
            </a:r>
          </a:p>
        </p:txBody>
      </p:sp>
    </p:spTree>
    <p:extLst>
      <p:ext uri="{BB962C8B-B14F-4D97-AF65-F5344CB8AC3E}">
        <p14:creationId xmlns:p14="http://schemas.microsoft.com/office/powerpoint/2010/main" val="6414699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5544616"/>
          </a:xfrm>
        </p:spPr>
        <p:txBody>
          <a:bodyPr>
            <a:normAutofit fontScale="92500" lnSpcReduction="20000"/>
          </a:bodyPr>
          <a:lstStyle/>
          <a:p>
            <a:pPr algn="just">
              <a:lnSpc>
                <a:spcPct val="110000"/>
              </a:lnSpc>
            </a:pPr>
            <a:r>
              <a:rPr lang="tr-TR" dirty="0"/>
              <a:t>Önceden ifade edildiği gibi, bir işlem için gerekli zaman, işlemin türüne ve kullanılan bilgisayara bağlıdır. Genellikle, bir algoritmanın en kötü−durum zaman karmaşıklığı hakkındaki büyük−</a:t>
            </a:r>
            <a:r>
              <a:rPr lang="tr-TR" dirty="0">
                <a:sym typeface="Symbol"/>
              </a:rPr>
              <a:t></a:t>
            </a:r>
            <a:r>
              <a:rPr lang="tr-TR" dirty="0"/>
              <a:t> tahmini yerine, sadece büyük−</a:t>
            </a:r>
            <a:r>
              <a:rPr lang="tr-TR" i="1" dirty="0"/>
              <a:t>O</a:t>
            </a:r>
            <a:r>
              <a:rPr lang="tr-TR" dirty="0"/>
              <a:t> tercih edilmektedir. Bir algoritmanın zaman karmaşıklığı ile ilgili büyük−</a:t>
            </a:r>
            <a:r>
              <a:rPr lang="tr-TR" i="1" dirty="0"/>
              <a:t>O</a:t>
            </a:r>
            <a:r>
              <a:rPr lang="tr-TR" dirty="0"/>
              <a:t> tahmininin, giriş verisinin büyüklüğünün fonksiyonu olarak algoritma için gerekli en uzun zamanın üst sınırı hakkında bilgi verdiğini fakat alt sınırı hakkında bilgi sağlamadığını hatırlayınız. Büyük−</a:t>
            </a:r>
            <a:r>
              <a:rPr lang="tr-TR" dirty="0">
                <a:sym typeface="Symbol"/>
              </a:rPr>
              <a:t></a:t>
            </a:r>
            <a:r>
              <a:rPr lang="tr-TR" dirty="0"/>
              <a:t> tahminleri ile algoritma hakkında daha fazla bilgi edinilmesine rağmen, algoritmaların zaman karmaşıklığını ifade eder iken kavramın anlaşılırlığını artırmak için çoğu kez büyük−</a:t>
            </a:r>
            <a:r>
              <a:rPr lang="tr-TR" i="1" dirty="0"/>
              <a:t>O</a:t>
            </a:r>
            <a:r>
              <a:rPr lang="tr-TR" dirty="0"/>
              <a:t> tahminlerini kullanacağız.</a:t>
            </a:r>
          </a:p>
          <a:p>
            <a:pPr algn="just">
              <a:lnSpc>
                <a:spcPct val="110000"/>
              </a:lnSpc>
            </a:pPr>
            <a:endParaRPr lang="tr-TR" dirty="0"/>
          </a:p>
        </p:txBody>
      </p:sp>
    </p:spTree>
    <p:extLst>
      <p:ext uri="{BB962C8B-B14F-4D97-AF65-F5344CB8AC3E}">
        <p14:creationId xmlns:p14="http://schemas.microsoft.com/office/powerpoint/2010/main" val="1823138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a:p>
        </p:txBody>
      </p:sp>
      <p:sp>
        <p:nvSpPr>
          <p:cNvPr id="3" name="İçerik Yer Tutucusu 2"/>
          <p:cNvSpPr>
            <a:spLocks noGrp="1"/>
          </p:cNvSpPr>
          <p:nvPr>
            <p:ph idx="1"/>
          </p:nvPr>
        </p:nvSpPr>
        <p:spPr/>
        <p:txBody>
          <a:bodyPr>
            <a:normAutofit fontScale="92500"/>
          </a:bodyPr>
          <a:lstStyle/>
          <a:p>
            <a:pPr algn="just">
              <a:lnSpc>
                <a:spcPct val="100000"/>
              </a:lnSpc>
            </a:pPr>
            <a:r>
              <a:rPr lang="tr-TR" dirty="0"/>
              <a:t>Bir bit işleminin icrası için gerekli makul zamanın günümüzün en hızlı bilgisayarları ile yaklaşık olarak 10</a:t>
            </a:r>
            <a:r>
              <a:rPr lang="tr-TR" baseline="30000" dirty="0"/>
              <a:t>−11</a:t>
            </a:r>
            <a:r>
              <a:rPr lang="tr-TR" dirty="0"/>
              <a:t> saniye olduğu varsayılarak </a:t>
            </a:r>
            <a:r>
              <a:rPr lang="tr-TR" i="1" dirty="0"/>
              <a:t>n</a:t>
            </a:r>
            <a:r>
              <a:rPr lang="tr-TR" dirty="0"/>
              <a:t> bit işleminin sayısını göstermek üzere, çeşitli büyüklüklerdeki problemlerin bir algoritma ile çözümü için ihtiyaç duyulan zamanlar Tablo 2’de gösterilmiştir. 10</a:t>
            </a:r>
            <a:r>
              <a:rPr lang="tr-TR" baseline="30000" dirty="0"/>
              <a:t>100</a:t>
            </a:r>
            <a:r>
              <a:rPr lang="tr-TR" dirty="0"/>
              <a:t> yılı aşan zamanlar yıldız işareti ile gösterilmiştir. Gelecekte daha hızlı bilgisayarlar geliştirildikçe bu süreler azalacaktır.</a:t>
            </a:r>
          </a:p>
        </p:txBody>
      </p:sp>
    </p:spTree>
    <p:extLst>
      <p:ext uri="{BB962C8B-B14F-4D97-AF65-F5344CB8AC3E}">
        <p14:creationId xmlns:p14="http://schemas.microsoft.com/office/powerpoint/2010/main" val="2804978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just">
              <a:lnSpc>
                <a:spcPct val="100000"/>
              </a:lnSpc>
            </a:pPr>
            <a:endParaRPr lang="tr-TR"/>
          </a:p>
        </p:txBody>
      </p:sp>
      <p:sp>
        <p:nvSpPr>
          <p:cNvPr id="3" name="İçerik Yer Tutucusu 2"/>
          <p:cNvSpPr>
            <a:spLocks noGrp="1"/>
          </p:cNvSpPr>
          <p:nvPr>
            <p:ph idx="1"/>
          </p:nvPr>
        </p:nvSpPr>
        <p:spPr/>
        <p:txBody>
          <a:bodyPr>
            <a:normAutofit fontScale="85000" lnSpcReduction="20000"/>
          </a:bodyPr>
          <a:lstStyle/>
          <a:p>
            <a:pPr algn="just">
              <a:lnSpc>
                <a:spcPct val="120000"/>
              </a:lnSpc>
            </a:pPr>
            <a:r>
              <a:rPr lang="tr-TR" dirty="0" smtClean="0"/>
              <a:t>En </a:t>
            </a:r>
            <a:r>
              <a:rPr lang="tr-TR" dirty="0"/>
              <a:t>kötü−durum zaman karmaşıklığı bilinen bir algoritmanın modern bilgisayarlarda çalıştırıldığında belirli büyüklükte bir probleme çözüm bulup bulamayacağını görmek için Tablo 2’de gösterilen zamanları kullanabiliriz. Bilgisayar donanımını ve algoritmanın özel yazılım uygulamasını gerektiren çok sayıda konu olduğundan, belirli büyüklükte girdiye sahip olan bir problemi çözmek için bilgisayarın kullandığı zamanı tam olarak belirleyemeyeceğimizi göz önünde bulundurun.</a:t>
            </a:r>
          </a:p>
        </p:txBody>
      </p:sp>
    </p:spTree>
    <p:extLst>
      <p:ext uri="{BB962C8B-B14F-4D97-AF65-F5344CB8AC3E}">
        <p14:creationId xmlns:p14="http://schemas.microsoft.com/office/powerpoint/2010/main" val="1125931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43492" y="836712"/>
            <a:ext cx="6777317" cy="5544616"/>
          </a:xfrm>
        </p:spPr>
        <p:txBody>
          <a:bodyPr>
            <a:normAutofit fontScale="92500" lnSpcReduction="20000"/>
          </a:bodyPr>
          <a:lstStyle/>
          <a:p>
            <a:pPr algn="just">
              <a:lnSpc>
                <a:spcPct val="110000"/>
              </a:lnSpc>
            </a:pPr>
            <a:r>
              <a:rPr lang="tr-TR" dirty="0"/>
              <a:t>Bir bilgisayarın bir problemi ne kadar zamanda çözeceğinin tahmin edilmesi önemlidir. Örneğin, bir algoritma yaklaşık 10 saate gereksinim duyuyorsa, bu problemi çözmek için bilgisayarın ihtiyaç duyduğu zamanı (ve parayı) harcamaya değer olabilir. Ancak bir algoritma bir problemi çözmek için yaklaşık 10 milyar yıla ihtiyaç duyuyorsa, o halde söz konusu algoritmayı gerçekleştirmek için kaynakları kullanmak akıllıca olmayacaktır. Modern teknolojinin en ilginç </a:t>
            </a:r>
            <a:r>
              <a:rPr lang="tr-TR" i="1" dirty="0"/>
              <a:t>fenomenlerinden</a:t>
            </a:r>
            <a:r>
              <a:rPr lang="tr-TR" dirty="0"/>
              <a:t> biri de bilgisayarların hız ve belleklerindeki muazzam artıştır. Bilgisayarlarla problemleri çözmek için ihtiyaç duyulan zamanı azaltan diğer bir önemli faktör, aynı anda işlemler dizisi gerçekleştirme tekniği olan </a:t>
            </a:r>
            <a:r>
              <a:rPr lang="tr-TR" b="1" dirty="0"/>
              <a:t>eşzamanlı işlemedir (</a:t>
            </a:r>
            <a:r>
              <a:rPr lang="tr-TR" b="1" dirty="0" err="1"/>
              <a:t>parallel</a:t>
            </a:r>
            <a:r>
              <a:rPr lang="tr-TR" b="1" dirty="0"/>
              <a:t> </a:t>
            </a:r>
            <a:r>
              <a:rPr lang="tr-TR" b="1" dirty="0" err="1"/>
              <a:t>processing</a:t>
            </a:r>
            <a:r>
              <a:rPr lang="tr-TR" b="1" dirty="0"/>
              <a:t>).</a:t>
            </a:r>
            <a:endParaRPr lang="tr-TR" dirty="0"/>
          </a:p>
          <a:p>
            <a:pPr algn="just">
              <a:lnSpc>
                <a:spcPct val="110000"/>
              </a:lnSpc>
            </a:pPr>
            <a:endParaRPr lang="tr-TR" dirty="0"/>
          </a:p>
        </p:txBody>
      </p:sp>
    </p:spTree>
    <p:extLst>
      <p:ext uri="{BB962C8B-B14F-4D97-AF65-F5344CB8AC3E}">
        <p14:creationId xmlns:p14="http://schemas.microsoft.com/office/powerpoint/2010/main" val="1696929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1297038280"/>
              </p:ext>
            </p:extLst>
          </p:nvPr>
        </p:nvGraphicFramePr>
        <p:xfrm>
          <a:off x="179512" y="953342"/>
          <a:ext cx="8784975" cy="5904658"/>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1528938">
                  <a:extLst>
                    <a:ext uri="{9D8B030D-6E8A-4147-A177-3AD203B41FA5}">
                      <a16:colId xmlns:a16="http://schemas.microsoft.com/office/drawing/2014/main" val="20001"/>
                    </a:ext>
                  </a:extLst>
                </a:gridCol>
                <a:gridCol w="1056363">
                  <a:extLst>
                    <a:ext uri="{9D8B030D-6E8A-4147-A177-3AD203B41FA5}">
                      <a16:colId xmlns:a16="http://schemas.microsoft.com/office/drawing/2014/main" val="20002"/>
                    </a:ext>
                  </a:extLst>
                </a:gridCol>
                <a:gridCol w="1300142">
                  <a:extLst>
                    <a:ext uri="{9D8B030D-6E8A-4147-A177-3AD203B41FA5}">
                      <a16:colId xmlns:a16="http://schemas.microsoft.com/office/drawing/2014/main" val="20003"/>
                    </a:ext>
                  </a:extLst>
                </a:gridCol>
                <a:gridCol w="1056363">
                  <a:extLst>
                    <a:ext uri="{9D8B030D-6E8A-4147-A177-3AD203B41FA5}">
                      <a16:colId xmlns:a16="http://schemas.microsoft.com/office/drawing/2014/main" val="20004"/>
                    </a:ext>
                  </a:extLst>
                </a:gridCol>
                <a:gridCol w="1218881">
                  <a:extLst>
                    <a:ext uri="{9D8B030D-6E8A-4147-A177-3AD203B41FA5}">
                      <a16:colId xmlns:a16="http://schemas.microsoft.com/office/drawing/2014/main" val="20005"/>
                    </a:ext>
                  </a:extLst>
                </a:gridCol>
                <a:gridCol w="1040112">
                  <a:extLst>
                    <a:ext uri="{9D8B030D-6E8A-4147-A177-3AD203B41FA5}">
                      <a16:colId xmlns:a16="http://schemas.microsoft.com/office/drawing/2014/main" val="20006"/>
                    </a:ext>
                  </a:extLst>
                </a:gridCol>
              </a:tblGrid>
              <a:tr h="445010">
                <a:tc gridSpan="7">
                  <a:txBody>
                    <a:bodyPr/>
                    <a:lstStyle/>
                    <a:p>
                      <a:pPr marL="0" marR="266700" indent="0" algn="just">
                        <a:lnSpc>
                          <a:spcPct val="100000"/>
                        </a:lnSpc>
                        <a:spcBef>
                          <a:spcPts val="0"/>
                        </a:spcBef>
                        <a:spcAft>
                          <a:spcPts val="0"/>
                        </a:spcAft>
                      </a:pPr>
                      <a:r>
                        <a:rPr lang="tr-TR" sz="1800" spc="0">
                          <a:effectLst/>
                        </a:rPr>
                        <a:t>TABLO 2 Algoritmalar Tarafından ihtiyaç Duyulan Zaman Büyüklükleri.</a:t>
                      </a:r>
                      <a:endParaRPr lang="tr-TR" sz="1800">
                        <a:effectLst/>
                        <a:latin typeface="Times New Roman"/>
                        <a:ea typeface="Times New Roman"/>
                      </a:endParaRPr>
                    </a:p>
                  </a:txBody>
                  <a:tcPr marL="68580" marR="68580" marT="0" marB="0"/>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942870">
                <a:tc>
                  <a:txBody>
                    <a:bodyPr/>
                    <a:lstStyle/>
                    <a:p>
                      <a:pPr marL="0" marR="266700" indent="0" algn="ctr">
                        <a:lnSpc>
                          <a:spcPct val="100000"/>
                        </a:lnSpc>
                        <a:spcBef>
                          <a:spcPts val="0"/>
                        </a:spcBef>
                        <a:spcAft>
                          <a:spcPts val="0"/>
                        </a:spcAft>
                      </a:pPr>
                      <a:r>
                        <a:rPr lang="tr-TR" sz="1800" spc="0">
                          <a:effectLst/>
                        </a:rPr>
                        <a:t>Problem büyüklüğü</a:t>
                      </a:r>
                      <a:endParaRPr lang="tr-TR" sz="1800">
                        <a:effectLst/>
                        <a:latin typeface="Times New Roman"/>
                        <a:ea typeface="Times New Roman"/>
                      </a:endParaRPr>
                    </a:p>
                  </a:txBody>
                  <a:tcPr marL="68580" marR="68580" marT="0" marB="0"/>
                </a:tc>
                <a:tc gridSpan="6">
                  <a:txBody>
                    <a:bodyPr/>
                    <a:lstStyle/>
                    <a:p>
                      <a:pPr marL="0" marR="266700" indent="0" algn="ctr">
                        <a:lnSpc>
                          <a:spcPct val="100000"/>
                        </a:lnSpc>
                        <a:spcBef>
                          <a:spcPts val="0"/>
                        </a:spcBef>
                        <a:spcAft>
                          <a:spcPts val="0"/>
                        </a:spcAft>
                      </a:pPr>
                      <a:r>
                        <a:rPr lang="tr-TR" sz="1800" spc="0">
                          <a:effectLst/>
                        </a:rPr>
                        <a:t>Kullanılan Bit İşlemleri Sayısı</a:t>
                      </a:r>
                      <a:endParaRPr lang="tr-TR" sz="1800">
                        <a:effectLst/>
                        <a:latin typeface="Times New Roman"/>
                        <a:ea typeface="Times New Roman"/>
                      </a:endParaRPr>
                    </a:p>
                  </a:txBody>
                  <a:tcPr marL="68580" marR="68580" marT="0" marB="0"/>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1"/>
                  </a:ext>
                </a:extLst>
              </a:tr>
              <a:tr h="445384">
                <a:tc>
                  <a:txBody>
                    <a:bodyPr/>
                    <a:lstStyle/>
                    <a:p>
                      <a:pPr marL="0" marR="266700" indent="0" algn="ctr">
                        <a:lnSpc>
                          <a:spcPct val="100000"/>
                        </a:lnSpc>
                        <a:spcBef>
                          <a:spcPts val="0"/>
                        </a:spcBef>
                        <a:spcAft>
                          <a:spcPts val="0"/>
                        </a:spcAft>
                      </a:pPr>
                      <a:r>
                        <a:rPr lang="tr-TR" sz="1800">
                          <a:effectLst/>
                        </a:rPr>
                        <a:t>n</a:t>
                      </a:r>
                      <a:endParaRPr lang="tr-TR" sz="1800">
                        <a:effectLst/>
                        <a:latin typeface="Times New Roman"/>
                        <a:ea typeface="Times New Roman"/>
                      </a:endParaRPr>
                    </a:p>
                  </a:txBody>
                  <a:tcPr marL="68580" marR="68580" marT="0" marB="0"/>
                </a:tc>
                <a:tc>
                  <a:txBody>
                    <a:bodyPr/>
                    <a:lstStyle/>
                    <a:p>
                      <a:pPr marL="0" marR="266700" indent="0" algn="ctr">
                        <a:lnSpc>
                          <a:spcPct val="100000"/>
                        </a:lnSpc>
                        <a:spcBef>
                          <a:spcPts val="0"/>
                        </a:spcBef>
                        <a:spcAft>
                          <a:spcPts val="0"/>
                        </a:spcAft>
                      </a:pPr>
                      <a:r>
                        <a:rPr lang="tr-TR" sz="1800">
                          <a:effectLst/>
                        </a:rPr>
                        <a:t>log n</a:t>
                      </a:r>
                      <a:endParaRPr lang="tr-TR" sz="1800">
                        <a:effectLst/>
                        <a:latin typeface="Times New Roman"/>
                        <a:ea typeface="Times New Roman"/>
                      </a:endParaRPr>
                    </a:p>
                  </a:txBody>
                  <a:tcPr marL="68580" marR="68580" marT="0" marB="0"/>
                </a:tc>
                <a:tc>
                  <a:txBody>
                    <a:bodyPr/>
                    <a:lstStyle/>
                    <a:p>
                      <a:pPr marL="0" marR="266700" indent="0" algn="ctr">
                        <a:lnSpc>
                          <a:spcPct val="100000"/>
                        </a:lnSpc>
                        <a:spcBef>
                          <a:spcPts val="0"/>
                        </a:spcBef>
                        <a:spcAft>
                          <a:spcPts val="0"/>
                        </a:spcAft>
                      </a:pPr>
                      <a:r>
                        <a:rPr lang="tr-TR" sz="1800">
                          <a:effectLst/>
                        </a:rPr>
                        <a:t>n</a:t>
                      </a:r>
                      <a:endParaRPr lang="tr-TR" sz="1800">
                        <a:effectLst/>
                        <a:latin typeface="Times New Roman"/>
                        <a:ea typeface="Times New Roman"/>
                      </a:endParaRPr>
                    </a:p>
                  </a:txBody>
                  <a:tcPr marL="68580" marR="68580" marT="0" marB="0"/>
                </a:tc>
                <a:tc>
                  <a:txBody>
                    <a:bodyPr/>
                    <a:lstStyle/>
                    <a:p>
                      <a:pPr marL="0" marR="266700" indent="0" algn="ctr">
                        <a:lnSpc>
                          <a:spcPct val="100000"/>
                        </a:lnSpc>
                        <a:spcBef>
                          <a:spcPts val="0"/>
                        </a:spcBef>
                        <a:spcAft>
                          <a:spcPts val="0"/>
                        </a:spcAft>
                      </a:pPr>
                      <a:r>
                        <a:rPr lang="tr-TR" sz="1800">
                          <a:effectLst/>
                        </a:rPr>
                        <a:t>nlog n</a:t>
                      </a:r>
                      <a:endParaRPr lang="tr-TR" sz="1800">
                        <a:effectLst/>
                        <a:latin typeface="Times New Roman"/>
                        <a:ea typeface="Times New Roman"/>
                      </a:endParaRPr>
                    </a:p>
                  </a:txBody>
                  <a:tcPr marL="68580" marR="68580" marT="0" marB="0"/>
                </a:tc>
                <a:tc>
                  <a:txBody>
                    <a:bodyPr/>
                    <a:lstStyle/>
                    <a:p>
                      <a:pPr marL="0" marR="266700" indent="0" algn="ctr">
                        <a:lnSpc>
                          <a:spcPct val="100000"/>
                        </a:lnSpc>
                        <a:spcBef>
                          <a:spcPts val="0"/>
                        </a:spcBef>
                        <a:spcAft>
                          <a:spcPts val="0"/>
                        </a:spcAft>
                      </a:pPr>
                      <a:r>
                        <a:rPr lang="tr-TR" sz="1800">
                          <a:effectLst/>
                        </a:rPr>
                        <a:t>n</a:t>
                      </a:r>
                      <a:r>
                        <a:rPr lang="tr-TR" sz="1800" baseline="30000">
                          <a:effectLst/>
                        </a:rPr>
                        <a:t>2</a:t>
                      </a:r>
                      <a:endParaRPr lang="tr-TR" sz="1800">
                        <a:effectLst/>
                        <a:latin typeface="Times New Roman"/>
                        <a:ea typeface="Times New Roman"/>
                      </a:endParaRPr>
                    </a:p>
                  </a:txBody>
                  <a:tcPr marL="68580" marR="68580" marT="0" marB="0"/>
                </a:tc>
                <a:tc>
                  <a:txBody>
                    <a:bodyPr/>
                    <a:lstStyle/>
                    <a:p>
                      <a:pPr marL="0" marR="266700" indent="0" algn="ctr">
                        <a:lnSpc>
                          <a:spcPct val="100000"/>
                        </a:lnSpc>
                        <a:spcBef>
                          <a:spcPts val="0"/>
                        </a:spcBef>
                        <a:spcAft>
                          <a:spcPts val="0"/>
                        </a:spcAft>
                      </a:pPr>
                      <a:r>
                        <a:rPr lang="tr-TR" sz="1800">
                          <a:effectLst/>
                        </a:rPr>
                        <a:t>2</a:t>
                      </a:r>
                      <a:r>
                        <a:rPr lang="tr-TR" sz="1800" baseline="30000">
                          <a:effectLst/>
                        </a:rPr>
                        <a:t>n</a:t>
                      </a:r>
                      <a:endParaRPr lang="tr-TR" sz="1800">
                        <a:effectLst/>
                        <a:latin typeface="Times New Roman"/>
                        <a:ea typeface="Times New Roman"/>
                      </a:endParaRPr>
                    </a:p>
                  </a:txBody>
                  <a:tcPr marL="68580" marR="68580" marT="0" marB="0"/>
                </a:tc>
                <a:tc>
                  <a:txBody>
                    <a:bodyPr/>
                    <a:lstStyle/>
                    <a:p>
                      <a:pPr marL="0" marR="266700" indent="0" algn="ctr">
                        <a:lnSpc>
                          <a:spcPct val="100000"/>
                        </a:lnSpc>
                        <a:spcBef>
                          <a:spcPts val="0"/>
                        </a:spcBef>
                        <a:spcAft>
                          <a:spcPts val="0"/>
                        </a:spcAft>
                      </a:pPr>
                      <a:r>
                        <a:rPr lang="tr-TR" sz="1800">
                          <a:effectLst/>
                        </a:rPr>
                        <a:t>n!</a:t>
                      </a:r>
                      <a:endParaRPr lang="tr-TR" sz="18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925565">
                <a:tc>
                  <a:txBody>
                    <a:bodyPr/>
                    <a:lstStyle/>
                    <a:p>
                      <a:pPr marL="0" marR="266700" indent="0" algn="just">
                        <a:lnSpc>
                          <a:spcPct val="100000"/>
                        </a:lnSpc>
                        <a:spcBef>
                          <a:spcPts val="0"/>
                        </a:spcBef>
                        <a:spcAft>
                          <a:spcPts val="0"/>
                        </a:spcAft>
                      </a:pPr>
                      <a:r>
                        <a:rPr lang="tr-TR" sz="1800">
                          <a:effectLst/>
                        </a:rPr>
                        <a:t>10</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3x10</a:t>
                      </a:r>
                      <a:r>
                        <a:rPr lang="tr-TR" sz="1800" baseline="30000">
                          <a:effectLst/>
                        </a:rPr>
                        <a:t>−11</a:t>
                      </a:r>
                      <a:r>
                        <a:rPr lang="tr-TR" sz="1800">
                          <a:effectLst/>
                        </a:rPr>
                        <a:t>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−10</a:t>
                      </a:r>
                      <a:r>
                        <a:rPr lang="tr-TR" sz="1800">
                          <a:effectLst/>
                        </a:rPr>
                        <a:t>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3x10</a:t>
                      </a:r>
                      <a:r>
                        <a:rPr lang="tr-TR" sz="1800" baseline="30000">
                          <a:effectLst/>
                        </a:rPr>
                        <a:t>−10</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−9</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−8</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3x10</a:t>
                      </a:r>
                      <a:r>
                        <a:rPr lang="tr-TR" sz="1800" baseline="30000">
                          <a:effectLst/>
                        </a:rPr>
                        <a:t>−7</a:t>
                      </a:r>
                      <a:r>
                        <a:rPr lang="tr-TR" sz="1800">
                          <a:effectLst/>
                        </a:rPr>
                        <a:t>s</a:t>
                      </a:r>
                      <a:endParaRPr lang="tr-TR" sz="18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555066">
                <a:tc>
                  <a:txBody>
                    <a:bodyPr/>
                    <a:lstStyle/>
                    <a:p>
                      <a:pPr marL="0" marR="266700" indent="0" algn="just">
                        <a:lnSpc>
                          <a:spcPct val="100000"/>
                        </a:lnSpc>
                        <a:spcBef>
                          <a:spcPts val="0"/>
                        </a:spcBef>
                        <a:spcAft>
                          <a:spcPts val="0"/>
                        </a:spcAft>
                      </a:pPr>
                      <a:r>
                        <a:rPr lang="tr-TR" sz="1800">
                          <a:effectLst/>
                        </a:rPr>
                        <a:t>10</a:t>
                      </a:r>
                      <a:r>
                        <a:rPr lang="tr-TR" sz="1800" baseline="30000">
                          <a:effectLst/>
                        </a:rPr>
                        <a:t>2</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7x10</a:t>
                      </a:r>
                      <a:r>
                        <a:rPr lang="tr-TR" sz="1800" baseline="30000">
                          <a:effectLst/>
                        </a:rPr>
                        <a:t>−11</a:t>
                      </a:r>
                      <a:r>
                        <a:rPr lang="tr-TR" sz="1800">
                          <a:effectLst/>
                        </a:rPr>
                        <a:t>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−9</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7x10</a:t>
                      </a:r>
                      <a:r>
                        <a:rPr lang="tr-TR" sz="1800" baseline="30000">
                          <a:effectLst/>
                        </a:rPr>
                        <a:t>−9</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−7</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4x10</a:t>
                      </a:r>
                      <a:r>
                        <a:rPr lang="tr-TR" sz="1800" baseline="30000">
                          <a:effectLst/>
                        </a:rPr>
                        <a:t>11</a:t>
                      </a:r>
                      <a:r>
                        <a:rPr lang="tr-TR" sz="1800">
                          <a:effectLst/>
                        </a:rPr>
                        <a:t> yıl</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a:t>
                      </a:r>
                      <a:endParaRPr lang="tr-TR" sz="18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555066">
                <a:tc>
                  <a:txBody>
                    <a:bodyPr/>
                    <a:lstStyle/>
                    <a:p>
                      <a:pPr marL="0" marR="266700" indent="0" algn="just">
                        <a:lnSpc>
                          <a:spcPct val="100000"/>
                        </a:lnSpc>
                        <a:spcBef>
                          <a:spcPts val="0"/>
                        </a:spcBef>
                        <a:spcAft>
                          <a:spcPts val="0"/>
                        </a:spcAft>
                      </a:pPr>
                      <a:r>
                        <a:rPr lang="tr-TR" sz="1800">
                          <a:effectLst/>
                        </a:rPr>
                        <a:t>10</a:t>
                      </a:r>
                      <a:r>
                        <a:rPr lang="tr-TR" sz="1800" baseline="30000">
                          <a:effectLst/>
                        </a:rPr>
                        <a:t>3</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1,0x10</a:t>
                      </a:r>
                      <a:r>
                        <a:rPr lang="tr-TR" sz="1800" baseline="30000">
                          <a:effectLst/>
                        </a:rPr>
                        <a:t>−10</a:t>
                      </a:r>
                      <a:r>
                        <a:rPr lang="tr-TR" sz="1800">
                          <a:effectLst/>
                        </a:rPr>
                        <a:t>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−8</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1x10</a:t>
                      </a:r>
                      <a:r>
                        <a:rPr lang="tr-TR" sz="1800" baseline="30000">
                          <a:effectLst/>
                        </a:rPr>
                        <a:t>−7</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−5</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a:t>
                      </a:r>
                      <a:endParaRPr lang="tr-TR" sz="1800">
                        <a:effectLst/>
                        <a:latin typeface="Times New Roman"/>
                        <a:ea typeface="Times New Roman"/>
                      </a:endParaRPr>
                    </a:p>
                  </a:txBody>
                  <a:tcPr marL="68580" marR="68580" marT="0" marB="0"/>
                </a:tc>
                <a:extLst>
                  <a:ext uri="{0D108BD9-81ED-4DB2-BD59-A6C34878D82A}">
                    <a16:rowId xmlns:a16="http://schemas.microsoft.com/office/drawing/2014/main" val="10005"/>
                  </a:ext>
                </a:extLst>
              </a:tr>
              <a:tr h="555066">
                <a:tc>
                  <a:txBody>
                    <a:bodyPr/>
                    <a:lstStyle/>
                    <a:p>
                      <a:pPr marL="0" marR="266700" indent="0" algn="just">
                        <a:lnSpc>
                          <a:spcPct val="100000"/>
                        </a:lnSpc>
                        <a:spcBef>
                          <a:spcPts val="0"/>
                        </a:spcBef>
                        <a:spcAft>
                          <a:spcPts val="0"/>
                        </a:spcAft>
                      </a:pPr>
                      <a:r>
                        <a:rPr lang="tr-TR" sz="1800">
                          <a:effectLst/>
                        </a:rPr>
                        <a:t>10</a:t>
                      </a:r>
                      <a:r>
                        <a:rPr lang="tr-TR" sz="1800" baseline="30000">
                          <a:effectLst/>
                        </a:rPr>
                        <a:t>4</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1,3x10</a:t>
                      </a:r>
                      <a:r>
                        <a:rPr lang="tr-TR" sz="1800" baseline="30000">
                          <a:effectLst/>
                        </a:rPr>
                        <a:t>−10</a:t>
                      </a:r>
                      <a:r>
                        <a:rPr lang="tr-TR" sz="1800">
                          <a:effectLst/>
                        </a:rPr>
                        <a:t>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−7</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1x10</a:t>
                      </a:r>
                      <a:r>
                        <a:rPr lang="tr-TR" sz="1800" baseline="30000">
                          <a:effectLst/>
                        </a:rPr>
                        <a:t>−6</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−3</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a:t>
                      </a:r>
                      <a:endParaRPr lang="tr-TR" sz="1800">
                        <a:effectLst/>
                        <a:latin typeface="Times New Roman"/>
                        <a:ea typeface="Times New Roman"/>
                      </a:endParaRPr>
                    </a:p>
                  </a:txBody>
                  <a:tcPr marL="68580" marR="68580" marT="0" marB="0"/>
                </a:tc>
                <a:extLst>
                  <a:ext uri="{0D108BD9-81ED-4DB2-BD59-A6C34878D82A}">
                    <a16:rowId xmlns:a16="http://schemas.microsoft.com/office/drawing/2014/main" val="10006"/>
                  </a:ext>
                </a:extLst>
              </a:tr>
              <a:tr h="555066">
                <a:tc>
                  <a:txBody>
                    <a:bodyPr/>
                    <a:lstStyle/>
                    <a:p>
                      <a:pPr marL="0" marR="266700" indent="0" algn="just">
                        <a:lnSpc>
                          <a:spcPct val="100000"/>
                        </a:lnSpc>
                        <a:spcBef>
                          <a:spcPts val="0"/>
                        </a:spcBef>
                        <a:spcAft>
                          <a:spcPts val="0"/>
                        </a:spcAft>
                      </a:pPr>
                      <a:r>
                        <a:rPr lang="tr-TR" sz="1800">
                          <a:effectLst/>
                        </a:rPr>
                        <a:t>10</a:t>
                      </a:r>
                      <a:r>
                        <a:rPr lang="tr-TR" sz="1800" baseline="30000">
                          <a:effectLst/>
                        </a:rPr>
                        <a:t>5</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1,7x10</a:t>
                      </a:r>
                      <a:r>
                        <a:rPr lang="tr-TR" sz="1800" baseline="30000">
                          <a:effectLst/>
                        </a:rPr>
                        <a:t>−11</a:t>
                      </a:r>
                      <a:r>
                        <a:rPr lang="tr-TR" sz="1800">
                          <a:effectLst/>
                        </a:rPr>
                        <a:t>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−6</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2x10</a:t>
                      </a:r>
                      <a:r>
                        <a:rPr lang="tr-TR" sz="1800" baseline="30000">
                          <a:effectLst/>
                        </a:rPr>
                        <a:t>−5</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0,1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dirty="0">
                          <a:effectLst/>
                        </a:rPr>
                        <a:t>*</a:t>
                      </a:r>
                      <a:endParaRPr lang="tr-TR" sz="1800" dirty="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a:t>
                      </a:r>
                      <a:endParaRPr lang="tr-TR" sz="1800">
                        <a:effectLst/>
                        <a:latin typeface="Times New Roman"/>
                        <a:ea typeface="Times New Roman"/>
                      </a:endParaRPr>
                    </a:p>
                  </a:txBody>
                  <a:tcPr marL="68580" marR="68580" marT="0" marB="0"/>
                </a:tc>
                <a:extLst>
                  <a:ext uri="{0D108BD9-81ED-4DB2-BD59-A6C34878D82A}">
                    <a16:rowId xmlns:a16="http://schemas.microsoft.com/office/drawing/2014/main" val="10007"/>
                  </a:ext>
                </a:extLst>
              </a:tr>
              <a:tr h="925565">
                <a:tc>
                  <a:txBody>
                    <a:bodyPr/>
                    <a:lstStyle/>
                    <a:p>
                      <a:pPr marL="0" marR="266700" indent="0" algn="just">
                        <a:lnSpc>
                          <a:spcPct val="100000"/>
                        </a:lnSpc>
                        <a:spcBef>
                          <a:spcPts val="0"/>
                        </a:spcBef>
                        <a:spcAft>
                          <a:spcPts val="0"/>
                        </a:spcAft>
                      </a:pPr>
                      <a:r>
                        <a:rPr lang="tr-TR" sz="1800">
                          <a:effectLst/>
                        </a:rPr>
                        <a:t>10</a:t>
                      </a:r>
                      <a:r>
                        <a:rPr lang="tr-TR" sz="1800" baseline="30000">
                          <a:effectLst/>
                        </a:rPr>
                        <a:t>6</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2x10</a:t>
                      </a:r>
                      <a:r>
                        <a:rPr lang="tr-TR" sz="1800" baseline="30000">
                          <a:effectLst/>
                        </a:rPr>
                        <a:t>−10</a:t>
                      </a:r>
                      <a:r>
                        <a:rPr lang="tr-TR" sz="1800">
                          <a:effectLst/>
                        </a:rPr>
                        <a:t>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10</a:t>
                      </a:r>
                      <a:r>
                        <a:rPr lang="tr-TR" sz="1800" baseline="30000">
                          <a:effectLst/>
                        </a:rPr>
                        <a:t>−5</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2x10</a:t>
                      </a:r>
                      <a:r>
                        <a:rPr lang="tr-TR" sz="1800" baseline="30000">
                          <a:effectLst/>
                        </a:rPr>
                        <a:t>−4</a:t>
                      </a:r>
                      <a:r>
                        <a:rPr lang="tr-TR" sz="1800">
                          <a:effectLst/>
                        </a:rPr>
                        <a:t> s</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0.17 dk</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a:effectLst/>
                        </a:rPr>
                        <a:t> </a:t>
                      </a:r>
                      <a:endParaRPr lang="tr-TR" sz="1800">
                        <a:effectLst/>
                        <a:latin typeface="Times New Roman"/>
                        <a:ea typeface="Times New Roman"/>
                      </a:endParaRPr>
                    </a:p>
                  </a:txBody>
                  <a:tcPr marL="68580" marR="68580" marT="0" marB="0"/>
                </a:tc>
                <a:tc>
                  <a:txBody>
                    <a:bodyPr/>
                    <a:lstStyle/>
                    <a:p>
                      <a:pPr marL="0" marR="266700" indent="0" algn="just">
                        <a:lnSpc>
                          <a:spcPct val="100000"/>
                        </a:lnSpc>
                        <a:spcBef>
                          <a:spcPts val="0"/>
                        </a:spcBef>
                        <a:spcAft>
                          <a:spcPts val="0"/>
                        </a:spcAft>
                      </a:pPr>
                      <a:r>
                        <a:rPr lang="tr-TR" sz="1800" dirty="0">
                          <a:effectLst/>
                        </a:rPr>
                        <a:t>*</a:t>
                      </a:r>
                      <a:endParaRPr lang="tr-TR" sz="1800" dirty="0">
                        <a:effectLst/>
                        <a:latin typeface="Times New Roman"/>
                        <a:ea typeface="Times New Roman"/>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5348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829896"/>
          </a:xfrm>
        </p:spPr>
        <p:txBody>
          <a:bodyPr/>
          <a:lstStyle/>
          <a:p>
            <a:pPr algn="just">
              <a:lnSpc>
                <a:spcPct val="100000"/>
              </a:lnSpc>
            </a:pPr>
            <a:r>
              <a:rPr lang="tr-TR" i="1" dirty="0"/>
              <a:t>Çözüm:</a:t>
            </a:r>
            <a:endParaRPr lang="tr-TR" dirty="0"/>
          </a:p>
        </p:txBody>
      </p:sp>
      <p:sp>
        <p:nvSpPr>
          <p:cNvPr id="3" name="İçerik Yer Tutucusu 2"/>
          <p:cNvSpPr>
            <a:spLocks noGrp="1"/>
          </p:cNvSpPr>
          <p:nvPr>
            <p:ph idx="1"/>
          </p:nvPr>
        </p:nvSpPr>
        <p:spPr>
          <a:xfrm>
            <a:off x="1043492" y="1268760"/>
            <a:ext cx="6777317" cy="4563869"/>
          </a:xfrm>
        </p:spPr>
        <p:txBody>
          <a:bodyPr>
            <a:normAutofit fontScale="62500" lnSpcReduction="20000"/>
          </a:bodyPr>
          <a:lstStyle/>
          <a:p>
            <a:pPr algn="just">
              <a:lnSpc>
                <a:spcPct val="120000"/>
              </a:lnSpc>
            </a:pPr>
            <a:r>
              <a:rPr lang="tr-TR" dirty="0"/>
              <a:t>Programlamada kullanılan en temel işlemlerden bir tanesi karşılaştırma işlemi olduğundan, algoritmanın zaman karmaşıklığının ölçütü olarak karşılaştırma sayısı dikkate alınmıştır. Rastgele sıralanmış </a:t>
            </a:r>
            <a:r>
              <a:rPr lang="tr-TR" i="1" dirty="0"/>
              <a:t>n</a:t>
            </a:r>
            <a:r>
              <a:rPr lang="tr-TR" dirty="0"/>
              <a:t> elemanlı bir kümede, en büyük elemanı bulmak için önce dizinin ilk elemanı geçici maksimum olarak atanır. Dizinin sonuna ulaşılıp ulaşılmadığını belirlemek için </a:t>
            </a:r>
            <a:r>
              <a:rPr lang="tr-TR" i="1" dirty="0"/>
              <a:t>i</a:t>
            </a:r>
            <a:r>
              <a:rPr lang="tr-TR" dirty="0"/>
              <a:t> ≤ </a:t>
            </a:r>
            <a:r>
              <a:rPr lang="tr-TR" i="1" dirty="0"/>
              <a:t>n</a:t>
            </a:r>
            <a:r>
              <a:rPr lang="tr-TR" dirty="0"/>
              <a:t> şeklinde karşılaştırma yapıldıktan sonra, geçici maksimum ile ikinci terim karşılaştırılır. Eğer ikinci terim geçici maksimumdan daha büyük ise, geçici maksimumun değeri ikinci terim değeri ile yenilenir. Dizinin her bir elemanı için, dizinin sonuna ulaşılıp ulaşılmadığına karar vermek amacıyla birincisi </a:t>
            </a:r>
            <a:r>
              <a:rPr lang="tr-TR" i="1" dirty="0"/>
              <a:t>i &lt; n</a:t>
            </a:r>
            <a:r>
              <a:rPr lang="tr-TR" dirty="0"/>
              <a:t> şeklinde ve geçici maksimumu yenileyip yenilememe kararını vermek amacıyla İkincisi </a:t>
            </a:r>
            <a:r>
              <a:rPr lang="tr-TR" i="1" dirty="0"/>
              <a:t>maksimum</a:t>
            </a:r>
            <a:r>
              <a:rPr lang="tr-TR" dirty="0"/>
              <a:t> &lt; </a:t>
            </a:r>
            <a:r>
              <a:rPr lang="tr-TR" i="1" dirty="0" err="1"/>
              <a:t>a</a:t>
            </a:r>
            <a:r>
              <a:rPr lang="tr-TR" i="1" baseline="-25000" dirty="0" err="1"/>
              <a:t>i</a:t>
            </a:r>
            <a:r>
              <a:rPr lang="tr-TR" i="1" dirty="0"/>
              <a:t> </a:t>
            </a:r>
            <a:r>
              <a:rPr lang="tr-TR" dirty="0"/>
              <a:t>şeklinde olmak üzere iki adet karşılaştırma işlemi yapılır, </a:t>
            </a:r>
            <a:r>
              <a:rPr lang="tr-TR" i="1" dirty="0"/>
              <a:t>n</a:t>
            </a:r>
            <a:r>
              <a:rPr lang="tr-TR" dirty="0"/>
              <a:t> elemanlı dizinin her bir elemanı için daha önce belirtilen iki tane ve </a:t>
            </a:r>
            <a:r>
              <a:rPr lang="tr-TR" i="1" dirty="0"/>
              <a:t>i</a:t>
            </a:r>
            <a:r>
              <a:rPr lang="tr-TR" dirty="0"/>
              <a:t> = </a:t>
            </a:r>
            <a:r>
              <a:rPr lang="tr-TR" i="1" dirty="0"/>
              <a:t>n +</a:t>
            </a:r>
            <a:r>
              <a:rPr lang="tr-TR" dirty="0"/>
              <a:t> 1 olduğunda döngüden çıkmak için ilave bir tane daha karşılaştırma yapıldığından, bu algoritmanın her bir çalıştırılmasında tam olarak 2</a:t>
            </a:r>
            <a:r>
              <a:rPr lang="tr-TR" i="1" dirty="0"/>
              <a:t>(n</a:t>
            </a:r>
            <a:r>
              <a:rPr lang="tr-TR" dirty="0"/>
              <a:t> - 1) + 1 = </a:t>
            </a:r>
            <a:r>
              <a:rPr lang="tr-TR" i="1" dirty="0"/>
              <a:t>2n</a:t>
            </a:r>
            <a:r>
              <a:rPr lang="tr-TR" dirty="0"/>
              <a:t> - 1 karşılaştırma kullanılır. Böylece </a:t>
            </a:r>
            <a:r>
              <a:rPr lang="tr-TR" i="1" dirty="0"/>
              <a:t>n</a:t>
            </a:r>
            <a:r>
              <a:rPr lang="tr-TR" dirty="0"/>
              <a:t> elemanlı bir dizideki en büyük elemanı bulan algoritmanın zaman karmaşıklığı </a:t>
            </a:r>
            <a:r>
              <a:rPr lang="tr-TR" dirty="0">
                <a:sym typeface="Symbol"/>
              </a:rPr>
              <a:t></a:t>
            </a:r>
            <a:r>
              <a:rPr lang="tr-TR" dirty="0"/>
              <a:t>(n) olarak belirlenir.</a:t>
            </a:r>
          </a:p>
        </p:txBody>
      </p:sp>
    </p:spTree>
    <p:extLst>
      <p:ext uri="{BB962C8B-B14F-4D97-AF65-F5344CB8AC3E}">
        <p14:creationId xmlns:p14="http://schemas.microsoft.com/office/powerpoint/2010/main" val="298128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04664"/>
            <a:ext cx="2232248" cy="901904"/>
          </a:xfrm>
        </p:spPr>
        <p:txBody>
          <a:bodyPr>
            <a:normAutofit fontScale="90000"/>
          </a:bodyPr>
          <a:lstStyle/>
          <a:p>
            <a:pPr algn="just">
              <a:lnSpc>
                <a:spcPct val="100000"/>
              </a:lnSpc>
            </a:pPr>
            <a:r>
              <a:rPr lang="en-US" dirty="0" err="1" smtClean="0"/>
              <a:t>Örnek</a:t>
            </a:r>
            <a:r>
              <a:rPr lang="en-US" dirty="0" smtClean="0"/>
              <a:t> 2:</a:t>
            </a:r>
            <a:endParaRPr lang="tr-TR" dirty="0"/>
          </a:p>
        </p:txBody>
      </p:sp>
      <p:sp>
        <p:nvSpPr>
          <p:cNvPr id="3" name="İçerik Yer Tutucusu 2"/>
          <p:cNvSpPr>
            <a:spLocks noGrp="1"/>
          </p:cNvSpPr>
          <p:nvPr>
            <p:ph idx="1"/>
          </p:nvPr>
        </p:nvSpPr>
        <p:spPr>
          <a:xfrm>
            <a:off x="1043492" y="1340768"/>
            <a:ext cx="6777317" cy="4491861"/>
          </a:xfrm>
        </p:spPr>
        <p:txBody>
          <a:bodyPr>
            <a:normAutofit fontScale="92500" lnSpcReduction="20000"/>
          </a:bodyPr>
          <a:lstStyle/>
          <a:p>
            <a:pPr algn="just">
              <a:lnSpc>
                <a:spcPct val="110000"/>
              </a:lnSpc>
            </a:pPr>
            <a:r>
              <a:rPr lang="tr-TR" dirty="0"/>
              <a:t>Doğrusal (lineer) arama algoritmasının zaman karmaşıklığım </a:t>
            </a:r>
            <a:r>
              <a:rPr lang="tr-TR" dirty="0" smtClean="0"/>
              <a:t>araştırınız</a:t>
            </a:r>
            <a:endParaRPr lang="en-US" dirty="0" smtClean="0"/>
          </a:p>
          <a:p>
            <a:pPr algn="just">
              <a:lnSpc>
                <a:spcPct val="110000"/>
              </a:lnSpc>
            </a:pPr>
            <a:endParaRPr lang="en-US" dirty="0" smtClean="0"/>
          </a:p>
          <a:p>
            <a:pPr marL="0" indent="0" algn="just">
              <a:lnSpc>
                <a:spcPct val="110000"/>
              </a:lnSpc>
              <a:buNone/>
            </a:pPr>
            <a:r>
              <a:rPr lang="tr-TR" i="1" cap="small" dirty="0"/>
              <a:t>prosedür doğrusal arama(x:</a:t>
            </a:r>
            <a:r>
              <a:rPr lang="tr-TR" dirty="0"/>
              <a:t> tam sayı, </a:t>
            </a:r>
            <a:r>
              <a:rPr lang="tr-TR" i="1" cap="small" dirty="0"/>
              <a:t>a</a:t>
            </a:r>
            <a:r>
              <a:rPr lang="tr-TR" i="1" cap="small" baseline="-25000" dirty="0"/>
              <a:t>1</a:t>
            </a:r>
            <a:r>
              <a:rPr lang="tr-TR" i="1" cap="small" dirty="0"/>
              <a:t>, a</a:t>
            </a:r>
            <a:r>
              <a:rPr lang="tr-TR" i="1" cap="small" baseline="-25000" dirty="0"/>
              <a:t>2</a:t>
            </a:r>
            <a:r>
              <a:rPr lang="tr-TR" i="1" cap="small" dirty="0"/>
              <a:t>, </a:t>
            </a:r>
            <a:r>
              <a:rPr lang="tr-TR" dirty="0"/>
              <a:t>. . , </a:t>
            </a:r>
            <a:r>
              <a:rPr lang="tr-TR" i="1" cap="small" dirty="0"/>
              <a:t>a</a:t>
            </a:r>
            <a:r>
              <a:rPr lang="tr-TR" i="1" cap="small" baseline="-25000" dirty="0"/>
              <a:t>n</a:t>
            </a:r>
            <a:r>
              <a:rPr lang="tr-TR" dirty="0"/>
              <a:t> : farklı tam sayılar) </a:t>
            </a:r>
          </a:p>
          <a:p>
            <a:pPr marL="0" indent="0" algn="just">
              <a:lnSpc>
                <a:spcPct val="110000"/>
              </a:lnSpc>
              <a:buNone/>
            </a:pPr>
            <a:r>
              <a:rPr lang="tr-TR" i="1" cap="small" dirty="0"/>
              <a:t>i :=</a:t>
            </a:r>
            <a:r>
              <a:rPr lang="tr-TR" dirty="0"/>
              <a:t> 1</a:t>
            </a:r>
          </a:p>
          <a:p>
            <a:pPr marL="0" indent="0" algn="just">
              <a:lnSpc>
                <a:spcPct val="110000"/>
              </a:lnSpc>
              <a:buNone/>
            </a:pPr>
            <a:r>
              <a:rPr lang="tr-TR" dirty="0" err="1"/>
              <a:t>while</a:t>
            </a:r>
            <a:r>
              <a:rPr lang="tr-TR" dirty="0"/>
              <a:t> (</a:t>
            </a:r>
            <a:r>
              <a:rPr lang="tr-TR" i="1" dirty="0"/>
              <a:t>i</a:t>
            </a:r>
            <a:r>
              <a:rPr lang="tr-TR" dirty="0"/>
              <a:t> &lt; </a:t>
            </a:r>
            <a:r>
              <a:rPr lang="tr-TR" i="1" dirty="0"/>
              <a:t>n</a:t>
            </a:r>
            <a:r>
              <a:rPr lang="tr-TR" dirty="0"/>
              <a:t> </a:t>
            </a:r>
            <a:r>
              <a:rPr lang="tr-TR" b="1" i="1" dirty="0"/>
              <a:t>ve x</a:t>
            </a:r>
            <a:r>
              <a:rPr lang="tr-TR" i="1" dirty="0"/>
              <a:t> ≠ </a:t>
            </a:r>
            <a:r>
              <a:rPr lang="tr-TR" dirty="0" err="1"/>
              <a:t>a</a:t>
            </a:r>
            <a:r>
              <a:rPr lang="tr-TR" baseline="-25000" dirty="0" err="1"/>
              <a:t>i</a:t>
            </a:r>
            <a:r>
              <a:rPr lang="tr-TR" dirty="0"/>
              <a:t>)</a:t>
            </a:r>
            <a:br>
              <a:rPr lang="tr-TR" dirty="0"/>
            </a:br>
            <a:r>
              <a:rPr lang="tr-TR" b="1" u="sng" dirty="0"/>
              <a:t>i :=i +</a:t>
            </a:r>
            <a:r>
              <a:rPr lang="tr-TR" b="1" i="1" dirty="0"/>
              <a:t> 1</a:t>
            </a:r>
            <a:endParaRPr lang="tr-TR" dirty="0"/>
          </a:p>
          <a:p>
            <a:pPr marL="0" indent="0" algn="just">
              <a:lnSpc>
                <a:spcPct val="110000"/>
              </a:lnSpc>
              <a:buNone/>
            </a:pPr>
            <a:r>
              <a:rPr lang="tr-TR" dirty="0" err="1"/>
              <a:t>if</a:t>
            </a:r>
            <a:r>
              <a:rPr lang="tr-TR" dirty="0"/>
              <a:t> </a:t>
            </a:r>
            <a:r>
              <a:rPr lang="tr-TR" i="1" dirty="0"/>
              <a:t>i &lt; n</a:t>
            </a:r>
            <a:r>
              <a:rPr lang="tr-TR" dirty="0"/>
              <a:t> </a:t>
            </a:r>
            <a:r>
              <a:rPr lang="tr-TR" dirty="0" err="1"/>
              <a:t>then</a:t>
            </a:r>
            <a:r>
              <a:rPr lang="tr-TR" dirty="0"/>
              <a:t> </a:t>
            </a:r>
            <a:r>
              <a:rPr lang="tr-TR" i="1" dirty="0"/>
              <a:t>konum</a:t>
            </a:r>
            <a:r>
              <a:rPr lang="tr-TR" dirty="0"/>
              <a:t> := </a:t>
            </a:r>
            <a:r>
              <a:rPr lang="tr-TR" i="1" dirty="0"/>
              <a:t>i</a:t>
            </a:r>
          </a:p>
          <a:p>
            <a:pPr marL="0" indent="0" algn="just">
              <a:lnSpc>
                <a:spcPct val="110000"/>
              </a:lnSpc>
              <a:buNone/>
            </a:pPr>
            <a:r>
              <a:rPr lang="tr-TR" dirty="0"/>
              <a:t>else </a:t>
            </a:r>
            <a:r>
              <a:rPr lang="tr-TR" i="1" dirty="0"/>
              <a:t>konum</a:t>
            </a:r>
            <a:r>
              <a:rPr lang="tr-TR" dirty="0"/>
              <a:t> := 0</a:t>
            </a:r>
            <a:endParaRPr lang="tr-TR" i="1" dirty="0"/>
          </a:p>
          <a:p>
            <a:pPr marL="0" indent="0" algn="just">
              <a:lnSpc>
                <a:spcPct val="110000"/>
              </a:lnSpc>
              <a:buNone/>
            </a:pPr>
            <a:r>
              <a:rPr lang="en-US" i="1" dirty="0" smtClean="0"/>
              <a:t>return </a:t>
            </a:r>
            <a:r>
              <a:rPr lang="tr-TR" i="1" dirty="0"/>
              <a:t>konum</a:t>
            </a:r>
            <a:r>
              <a:rPr lang="tr-TR" i="1" cap="small" dirty="0"/>
              <a:t> {</a:t>
            </a:r>
            <a:r>
              <a:rPr lang="tr-TR" i="1" dirty="0"/>
              <a:t>konum </a:t>
            </a:r>
            <a:r>
              <a:rPr lang="tr-TR" dirty="0"/>
              <a:t>değeri </a:t>
            </a:r>
            <a:r>
              <a:rPr lang="tr-TR" dirty="0" err="1"/>
              <a:t>x’e</a:t>
            </a:r>
            <a:r>
              <a:rPr lang="tr-TR" dirty="0"/>
              <a:t> eşit olan terimin indisidir veya 0’dır eğer </a:t>
            </a:r>
            <a:r>
              <a:rPr lang="tr-TR" i="1" cap="small" dirty="0"/>
              <a:t>x</a:t>
            </a:r>
            <a:r>
              <a:rPr lang="tr-TR" dirty="0"/>
              <a:t> bulunmamışsa)</a:t>
            </a:r>
          </a:p>
          <a:p>
            <a:pPr marL="68580" indent="0" algn="just">
              <a:lnSpc>
                <a:spcPct val="110000"/>
              </a:lnSpc>
              <a:buNone/>
            </a:pPr>
            <a:endParaRPr lang="tr-TR" dirty="0"/>
          </a:p>
        </p:txBody>
      </p:sp>
    </p:spTree>
    <p:extLst>
      <p:ext uri="{BB962C8B-B14F-4D97-AF65-F5344CB8AC3E}">
        <p14:creationId xmlns:p14="http://schemas.microsoft.com/office/powerpoint/2010/main" val="383362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43608" y="476672"/>
            <a:ext cx="2160358" cy="757888"/>
          </a:xfrm>
        </p:spPr>
        <p:txBody>
          <a:bodyPr/>
          <a:lstStyle/>
          <a:p>
            <a:pPr algn="just">
              <a:lnSpc>
                <a:spcPct val="100000"/>
              </a:lnSpc>
            </a:pPr>
            <a:r>
              <a:rPr lang="en-US" dirty="0" err="1" smtClean="0"/>
              <a:t>Çözüm</a:t>
            </a:r>
            <a:r>
              <a:rPr lang="en-US" dirty="0" smtClean="0"/>
              <a:t>:</a:t>
            </a:r>
            <a:endParaRPr lang="tr-TR" dirty="0"/>
          </a:p>
        </p:txBody>
      </p:sp>
      <p:sp>
        <p:nvSpPr>
          <p:cNvPr id="3" name="İçerik Yer Tutucusu 2"/>
          <p:cNvSpPr>
            <a:spLocks noGrp="1"/>
          </p:cNvSpPr>
          <p:nvPr>
            <p:ph idx="1"/>
          </p:nvPr>
        </p:nvSpPr>
        <p:spPr>
          <a:xfrm>
            <a:off x="1043492" y="1412776"/>
            <a:ext cx="6777317" cy="4896544"/>
          </a:xfrm>
        </p:spPr>
        <p:txBody>
          <a:bodyPr>
            <a:normAutofit fontScale="70000" lnSpcReduction="20000"/>
          </a:bodyPr>
          <a:lstStyle/>
          <a:p>
            <a:pPr marL="68580" indent="0" algn="just">
              <a:lnSpc>
                <a:spcPct val="120000"/>
              </a:lnSpc>
              <a:buNone/>
            </a:pPr>
            <a:r>
              <a:rPr lang="tr-TR" dirty="0"/>
              <a:t>Algoritma 2’de kullanılan karşılaştırma sayısı zaman karmaşıklığının ölçümü olarak alınacaktır. Algoritma 2’deki döngünün her bir adımında; birincisi, </a:t>
            </a:r>
            <a:r>
              <a:rPr lang="tr-TR" i="1" dirty="0"/>
              <a:t>i ≤ n</a:t>
            </a:r>
            <a:r>
              <a:rPr lang="tr-TR" dirty="0"/>
              <a:t> şeklinde dizininin sonuna ulaşılıp ulaşılmadığını görmek için, ikincisi ise </a:t>
            </a:r>
            <a:r>
              <a:rPr lang="tr-TR" i="1" dirty="0"/>
              <a:t>x ≤</a:t>
            </a:r>
            <a:r>
              <a:rPr lang="tr-TR" dirty="0" err="1"/>
              <a:t>a</a:t>
            </a:r>
            <a:r>
              <a:rPr lang="tr-TR" baseline="-25000" dirty="0" err="1"/>
              <a:t>i</a:t>
            </a:r>
            <a:r>
              <a:rPr lang="tr-TR" dirty="0"/>
              <a:t> şeklinde olmak üzere dizideki </a:t>
            </a:r>
            <a:r>
              <a:rPr lang="tr-TR" i="1" dirty="0"/>
              <a:t>i</a:t>
            </a:r>
            <a:r>
              <a:rPr lang="tr-TR" dirty="0"/>
              <a:t> indisli eleman ile </a:t>
            </a:r>
            <a:r>
              <a:rPr lang="tr-TR" i="1" dirty="0"/>
              <a:t>x</a:t>
            </a:r>
            <a:r>
              <a:rPr lang="tr-TR" dirty="0"/>
              <a:t> sayısını karşılaştırmak amacıyla iki karşılaştırma yapılmaktadır. Son olarak döngünün sonunda, </a:t>
            </a:r>
            <a:r>
              <a:rPr lang="tr-TR" i="1" dirty="0"/>
              <a:t>i ≤ n</a:t>
            </a:r>
            <a:r>
              <a:rPr lang="tr-TR" dirty="0"/>
              <a:t> şeklinde ilave bir karşılaştırma daha yapılmaktadır. Böylece, eğer </a:t>
            </a:r>
            <a:r>
              <a:rPr lang="tr-TR" i="1" dirty="0"/>
              <a:t>x =</a:t>
            </a:r>
            <a:r>
              <a:rPr lang="tr-TR" dirty="0"/>
              <a:t> </a:t>
            </a:r>
            <a:r>
              <a:rPr lang="tr-TR" i="1" dirty="0" err="1"/>
              <a:t>a</a:t>
            </a:r>
            <a:r>
              <a:rPr lang="tr-TR" baseline="-25000" dirty="0" err="1"/>
              <a:t>i</a:t>
            </a:r>
            <a:r>
              <a:rPr lang="tr-TR" dirty="0"/>
              <a:t> ise, 2</a:t>
            </a:r>
            <a:r>
              <a:rPr lang="tr-TR" i="1" dirty="0"/>
              <a:t>i</a:t>
            </a:r>
            <a:r>
              <a:rPr lang="tr-TR" dirty="0"/>
              <a:t> + 1 adet karşılaştırma yapılmaktadır. Ancak aranan elaman listede yok ise karşılaştırma sayısı daha fazla olup, </a:t>
            </a:r>
            <a:r>
              <a:rPr lang="tr-TR" i="1" dirty="0"/>
              <a:t>2n +</a:t>
            </a:r>
            <a:r>
              <a:rPr lang="tr-TR" dirty="0"/>
              <a:t> 2 kadardır. Bu durumda, </a:t>
            </a:r>
            <a:r>
              <a:rPr lang="tr-TR" i="1" dirty="0"/>
              <a:t>i</a:t>
            </a:r>
            <a:r>
              <a:rPr lang="tr-TR" dirty="0"/>
              <a:t> = 1,2,...,</a:t>
            </a:r>
            <a:r>
              <a:rPr lang="tr-TR" i="1" dirty="0"/>
              <a:t>n</a:t>
            </a:r>
            <a:r>
              <a:rPr lang="tr-TR" dirty="0"/>
              <a:t>, olmak üzere </a:t>
            </a:r>
            <a:r>
              <a:rPr lang="tr-TR" i="1" dirty="0" err="1"/>
              <a:t>x’</a:t>
            </a:r>
            <a:r>
              <a:rPr lang="tr-TR" dirty="0" err="1"/>
              <a:t>in</a:t>
            </a:r>
            <a:r>
              <a:rPr lang="tr-TR" dirty="0"/>
              <a:t> </a:t>
            </a:r>
            <a:r>
              <a:rPr lang="tr-TR" i="1" dirty="0" err="1"/>
              <a:t>a</a:t>
            </a:r>
            <a:r>
              <a:rPr lang="tr-TR" i="1" baseline="-25000" dirty="0" err="1"/>
              <a:t>i</a:t>
            </a:r>
            <a:r>
              <a:rPr lang="tr-TR" dirty="0"/>
              <a:t> ye eşit olup olmadığını test etmek için 2</a:t>
            </a:r>
            <a:r>
              <a:rPr lang="tr-TR" i="1" dirty="0"/>
              <a:t>n</a:t>
            </a:r>
            <a:r>
              <a:rPr lang="tr-TR" dirty="0"/>
              <a:t> tane karşılaştırma yapılır. İlave olarak bir tane döngüden çıkmak için ve bir tane de döngü dışında yapılır. Böylece aranan </a:t>
            </a:r>
            <a:r>
              <a:rPr lang="tr-TR" i="1" dirty="0"/>
              <a:t>x</a:t>
            </a:r>
            <a:r>
              <a:rPr lang="tr-TR" dirty="0"/>
              <a:t> sayısı dizide yok ise toplam 2</a:t>
            </a:r>
            <a:r>
              <a:rPr lang="tr-TR" i="1" dirty="0"/>
              <a:t>n</a:t>
            </a:r>
            <a:r>
              <a:rPr lang="tr-TR" dirty="0"/>
              <a:t> + 2 adet karşılaştırma yapılmış olur. Sonuç olarak, lineer arama algoritması en kötü durumda </a:t>
            </a:r>
            <a:r>
              <a:rPr lang="tr-TR" dirty="0">
                <a:sym typeface="Symbol"/>
              </a:rPr>
              <a:t></a:t>
            </a:r>
            <a:r>
              <a:rPr lang="tr-TR" dirty="0"/>
              <a:t>(</a:t>
            </a:r>
            <a:r>
              <a:rPr lang="tr-TR" i="1" dirty="0"/>
              <a:t>n</a:t>
            </a:r>
            <a:r>
              <a:rPr lang="tr-TR" dirty="0"/>
              <a:t>) karşılaştırma yapar. Çünkü </a:t>
            </a:r>
            <a:r>
              <a:rPr lang="tr-TR" i="1" dirty="0"/>
              <a:t>2n</a:t>
            </a:r>
            <a:r>
              <a:rPr lang="tr-TR" dirty="0"/>
              <a:t> + 2 fonksiyonunun büyük−</a:t>
            </a:r>
            <a:r>
              <a:rPr lang="tr-TR" dirty="0" err="1"/>
              <a:t>teta’sı</a:t>
            </a:r>
            <a:r>
              <a:rPr lang="tr-TR" dirty="0"/>
              <a:t> </a:t>
            </a:r>
            <a:r>
              <a:rPr lang="tr-TR" dirty="0">
                <a:sym typeface="Symbol"/>
              </a:rPr>
              <a:t></a:t>
            </a:r>
            <a:r>
              <a:rPr lang="tr-TR" dirty="0"/>
              <a:t>(</a:t>
            </a:r>
            <a:r>
              <a:rPr lang="tr-TR" i="1" dirty="0"/>
              <a:t>n</a:t>
            </a:r>
            <a:r>
              <a:rPr lang="tr-TR" dirty="0"/>
              <a:t>)’dir</a:t>
            </a:r>
            <a:r>
              <a:rPr lang="tr-TR" dirty="0" smtClean="0"/>
              <a:t>.</a:t>
            </a:r>
            <a:endParaRPr lang="tr-TR" dirty="0"/>
          </a:p>
        </p:txBody>
      </p:sp>
    </p:spTree>
    <p:extLst>
      <p:ext uri="{BB962C8B-B14F-4D97-AF65-F5344CB8AC3E}">
        <p14:creationId xmlns:p14="http://schemas.microsoft.com/office/powerpoint/2010/main" val="266795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lnSpc>
                <a:spcPct val="100000"/>
              </a:lnSpc>
            </a:pPr>
            <a:r>
              <a:rPr lang="tr-TR" b="1" dirty="0"/>
              <a:t>EN KÖTÜ DURUM KARMAŞIKLIĞI (WORST−CASE COMPLEXITY</a:t>
            </a:r>
            <a:r>
              <a:rPr lang="tr-TR" b="1" dirty="0" smtClean="0"/>
              <a:t>)</a:t>
            </a:r>
            <a:endParaRPr lang="tr-TR" dirty="0"/>
          </a:p>
        </p:txBody>
      </p:sp>
      <p:sp>
        <p:nvSpPr>
          <p:cNvPr id="3" name="İçerik Yer Tutucusu 2"/>
          <p:cNvSpPr>
            <a:spLocks noGrp="1"/>
          </p:cNvSpPr>
          <p:nvPr>
            <p:ph idx="1"/>
          </p:nvPr>
        </p:nvSpPr>
        <p:spPr/>
        <p:txBody>
          <a:bodyPr/>
          <a:lstStyle/>
          <a:p>
            <a:pPr algn="just">
              <a:lnSpc>
                <a:spcPct val="100000"/>
              </a:lnSpc>
            </a:pPr>
            <a:r>
              <a:rPr lang="tr-TR" dirty="0"/>
              <a:t>Örnek 2’de yapılan karmaşıklık analizi </a:t>
            </a:r>
            <a:r>
              <a:rPr lang="tr-TR" b="1" dirty="0"/>
              <a:t>en kötü durum </a:t>
            </a:r>
            <a:r>
              <a:rPr lang="tr-TR" dirty="0"/>
              <a:t>analizi </a:t>
            </a:r>
            <a:r>
              <a:rPr lang="tr-TR" dirty="0" err="1" smtClean="0"/>
              <a:t>tü</a:t>
            </a:r>
            <a:r>
              <a:rPr lang="en-US" dirty="0" smtClean="0"/>
              <a:t>r</a:t>
            </a:r>
            <a:r>
              <a:rPr lang="tr-TR" dirty="0" smtClean="0"/>
              <a:t>ündendir</a:t>
            </a:r>
            <a:r>
              <a:rPr lang="tr-TR" dirty="0"/>
              <a:t>. Bir algoritmanın en kötü durum performansı ile belirli bir büyüklükte girdisi bulunan algoritmanın verilen problemi çözebilmesi için yapacağı işlem sayısının en büyüğü kastedilmektedir. En kötü durum analizi, bir algoritmanın çözüm üretmeyi garanti ettiği en fazla işlem sayısını vermektedir.</a:t>
            </a:r>
          </a:p>
          <a:p>
            <a:pPr algn="just">
              <a:lnSpc>
                <a:spcPct val="100000"/>
              </a:lnSpc>
            </a:pPr>
            <a:endParaRPr lang="tr-TR" dirty="0"/>
          </a:p>
        </p:txBody>
      </p:sp>
    </p:spTree>
    <p:extLst>
      <p:ext uri="{BB962C8B-B14F-4D97-AF65-F5344CB8AC3E}">
        <p14:creationId xmlns:p14="http://schemas.microsoft.com/office/powerpoint/2010/main" val="2524883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TotalTime>
  <Words>4477</Words>
  <Application>Microsoft Office PowerPoint</Application>
  <PresentationFormat>Ekran Gösterisi (4:3)</PresentationFormat>
  <Paragraphs>222</Paragraphs>
  <Slides>59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59</vt:i4>
      </vt:variant>
    </vt:vector>
  </HeadingPairs>
  <TitlesOfParts>
    <vt:vector size="65" baseType="lpstr">
      <vt:lpstr>Cambria Math</vt:lpstr>
      <vt:lpstr>Century Gothic</vt:lpstr>
      <vt:lpstr>Symbol</vt:lpstr>
      <vt:lpstr>Times New Roman</vt:lpstr>
      <vt:lpstr>Wingdings 2</vt:lpstr>
      <vt:lpstr>Austin</vt:lpstr>
      <vt:lpstr>Algoritmaların Karmaşıklığı</vt:lpstr>
      <vt:lpstr>  Giriş </vt:lpstr>
      <vt:lpstr>PowerPoint Sunusu</vt:lpstr>
      <vt:lpstr>Zaman Karmaşıklığı</vt:lpstr>
      <vt:lpstr>Örnek 1:</vt:lpstr>
      <vt:lpstr>Çözüm:</vt:lpstr>
      <vt:lpstr>Örnek 2:</vt:lpstr>
      <vt:lpstr>Çözüm:</vt:lpstr>
      <vt:lpstr>EN KÖTÜ DURUM KARMAŞIKLIĞI (WORST−CASE COMPLEXITY)</vt:lpstr>
      <vt:lpstr>Örnek 3:</vt:lpstr>
      <vt:lpstr>PowerPoint Sunusu</vt:lpstr>
      <vt:lpstr>Çözüm:</vt:lpstr>
      <vt:lpstr>PowerPoint Sunusu</vt:lpstr>
      <vt:lpstr>PowerPoint Sunusu</vt:lpstr>
      <vt:lpstr>PowerPoint Sunusu</vt:lpstr>
      <vt:lpstr>ORTALAMA DURUM KARMAŞIKLIĞI </vt:lpstr>
      <vt:lpstr>Örnek 4:</vt:lpstr>
      <vt:lpstr>Çözüm:</vt:lpstr>
      <vt:lpstr>PowerPoint Sunusu</vt:lpstr>
      <vt:lpstr>PowerPoint Sunusu</vt:lpstr>
      <vt:lpstr>PowerPoint Sunusu</vt:lpstr>
      <vt:lpstr>YAYGIN KULLANILAN İKİ ADET SIRALAMA ALGORİTMASININ EN KÖTÜ DURUM KARMAŞIKLIĞININ ANALİZİ: </vt:lpstr>
      <vt:lpstr>Örnek 5:</vt:lpstr>
      <vt:lpstr>Çözüm:</vt:lpstr>
      <vt:lpstr>PowerPoint Sunusu</vt:lpstr>
      <vt:lpstr>Örnek:</vt:lpstr>
      <vt:lpstr>Çözüm:</vt:lpstr>
      <vt:lpstr>PowerPoint Sunusu</vt:lpstr>
      <vt:lpstr>PowerPoint Sunusu</vt:lpstr>
      <vt:lpstr>Matris Çarpımının Karmaşıklığı</vt:lpstr>
      <vt:lpstr>Algoritma 1 Matris Çarpımı.</vt:lpstr>
      <vt:lpstr>Örnek 7:</vt:lpstr>
      <vt:lpstr>Çözüm:</vt:lpstr>
      <vt:lpstr>PowerPoint Sunusu</vt:lpstr>
      <vt:lpstr>ALGORİTMA 2 Sıfır−bir matrislerinin Boole çarpımı.</vt:lpstr>
      <vt:lpstr>PowerPoint Sunusu</vt:lpstr>
      <vt:lpstr>Örnek 8:</vt:lpstr>
      <vt:lpstr>Çözüm:</vt:lpstr>
      <vt:lpstr>MATRİS ZİNCİRİNİN ÇARPIMI </vt:lpstr>
      <vt:lpstr>Örnek 9:</vt:lpstr>
      <vt:lpstr>Çözüm:</vt:lpstr>
      <vt:lpstr>Algoritmaların Karmaşıklığının Anlaşılması</vt:lpstr>
      <vt:lpstr>PowerPoint Sunusu</vt:lpstr>
      <vt:lpstr>PowerPoint Sunusu</vt:lpstr>
      <vt:lpstr>ÇÖZÜLEBİLİRLİK</vt:lpstr>
      <vt:lpstr>PowerPoint Sunusu</vt:lpstr>
      <vt:lpstr>PowerPoint Sunusu</vt:lpstr>
      <vt:lpstr>P’YE KARŞILIK NP </vt:lpstr>
      <vt:lpstr>PowerPoint Sunusu</vt:lpstr>
      <vt:lpstr>PowerPoint Sunusu</vt:lpstr>
      <vt:lpstr>PowerPoint Sunusu</vt:lpstr>
      <vt:lpstr>PowerPoint Sunusu</vt:lpstr>
      <vt:lpstr>PowerPoint Sunusu</vt:lpstr>
      <vt:lpstr>PRATİK DEĞERLENDİRMELER </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Algoritmaların Karmaşıklığı</dc:title>
  <dc:creator>M. Emre Çolak</dc:creator>
  <cp:lastModifiedBy>AVCI</cp:lastModifiedBy>
  <cp:revision>6</cp:revision>
  <dcterms:created xsi:type="dcterms:W3CDTF">2016-01-09T12:25:15Z</dcterms:created>
  <dcterms:modified xsi:type="dcterms:W3CDTF">2020-10-03T18:29:49Z</dcterms:modified>
</cp:coreProperties>
</file>