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bookmarkIdSeed="3">
  <p:sldMasterIdLst>
    <p:sldMasterId id="2147483660" r:id="rId1"/>
  </p:sldMasterIdLst>
  <p:notesMasterIdLst>
    <p:notesMasterId r:id="rId86"/>
  </p:notesMasterIdLst>
  <p:sldIdLst>
    <p:sldId id="256" r:id="rId2"/>
    <p:sldId id="257" r:id="rId3"/>
    <p:sldId id="264" r:id="rId4"/>
    <p:sldId id="258" r:id="rId5"/>
    <p:sldId id="259" r:id="rId6"/>
    <p:sldId id="260" r:id="rId7"/>
    <p:sldId id="261" r:id="rId8"/>
    <p:sldId id="262" r:id="rId9"/>
    <p:sldId id="263"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3" d="100"/>
          <a:sy n="63" d="100"/>
        </p:scale>
        <p:origin x="774"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theme" Target="theme/theme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tableStyles" Target="tableStyles.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presProps" Target="pres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69309D8-9672-45C6-BCCD-B44D499610A5}" type="datetimeFigureOut">
              <a:rPr lang="tr-TR" smtClean="0"/>
              <a:t>3.10.2020</a:t>
            </a:fld>
            <a:endParaRPr lang="tr-TR"/>
          </a:p>
        </p:txBody>
      </p:sp>
      <p:sp>
        <p:nvSpPr>
          <p:cNvPr id="4" name="Slayt Görüntüsü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6" name="Alt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4D5AFDA-ECC8-4459-88F3-6E95B311B0F9}" type="slidenum">
              <a:rPr lang="tr-TR" smtClean="0"/>
              <a:t>‹#›</a:t>
            </a:fld>
            <a:endParaRPr lang="tr-TR"/>
          </a:p>
        </p:txBody>
      </p:sp>
    </p:spTree>
    <p:extLst>
      <p:ext uri="{BB962C8B-B14F-4D97-AF65-F5344CB8AC3E}">
        <p14:creationId xmlns:p14="http://schemas.microsoft.com/office/powerpoint/2010/main" val="24182988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10"/>
          </p:nvPr>
        </p:nvSpPr>
        <p:spPr/>
        <p:txBody>
          <a:bodyPr/>
          <a:lstStyle/>
          <a:p>
            <a:fld id="{24D5AFDA-ECC8-4459-88F3-6E95B311B0F9}" type="slidenum">
              <a:rPr lang="tr-TR" smtClean="0"/>
              <a:t>1</a:t>
            </a:fld>
            <a:endParaRPr lang="tr-TR"/>
          </a:p>
        </p:txBody>
      </p:sp>
    </p:spTree>
    <p:extLst>
      <p:ext uri="{BB962C8B-B14F-4D97-AF65-F5344CB8AC3E}">
        <p14:creationId xmlns:p14="http://schemas.microsoft.com/office/powerpoint/2010/main" val="21902196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10"/>
          </p:nvPr>
        </p:nvSpPr>
        <p:spPr/>
        <p:txBody>
          <a:bodyPr/>
          <a:lstStyle/>
          <a:p>
            <a:fld id="{24D5AFDA-ECC8-4459-88F3-6E95B311B0F9}" type="slidenum">
              <a:rPr lang="tr-TR" smtClean="0"/>
              <a:t>3</a:t>
            </a:fld>
            <a:endParaRPr lang="tr-TR"/>
          </a:p>
        </p:txBody>
      </p:sp>
    </p:spTree>
    <p:extLst>
      <p:ext uri="{BB962C8B-B14F-4D97-AF65-F5344CB8AC3E}">
        <p14:creationId xmlns:p14="http://schemas.microsoft.com/office/powerpoint/2010/main" val="19592148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24D5AFDA-ECC8-4459-88F3-6E95B311B0F9}" type="slidenum">
              <a:rPr lang="tr-TR" smtClean="0"/>
              <a:t>28</a:t>
            </a:fld>
            <a:endParaRPr lang="tr-TR"/>
          </a:p>
        </p:txBody>
      </p:sp>
    </p:spTree>
    <p:extLst>
      <p:ext uri="{BB962C8B-B14F-4D97-AF65-F5344CB8AC3E}">
        <p14:creationId xmlns:p14="http://schemas.microsoft.com/office/powerpoint/2010/main" val="6180151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24D5AFDA-ECC8-4459-88F3-6E95B311B0F9}" type="slidenum">
              <a:rPr lang="tr-TR" smtClean="0"/>
              <a:t>53</a:t>
            </a:fld>
            <a:endParaRPr lang="tr-TR"/>
          </a:p>
        </p:txBody>
      </p:sp>
    </p:spTree>
    <p:extLst>
      <p:ext uri="{BB962C8B-B14F-4D97-AF65-F5344CB8AC3E}">
        <p14:creationId xmlns:p14="http://schemas.microsoft.com/office/powerpoint/2010/main" val="37613801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tr-TR" smtClean="0"/>
              <a:t>Asıl başlık stili için tıklatın</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smtClean="0"/>
              <a:t>Asıl alt başlık stilini düzenlemek için tıklatın</a:t>
            </a:r>
            <a:endParaRPr lang="en-US" dirty="0"/>
          </a:p>
        </p:txBody>
      </p:sp>
      <p:sp>
        <p:nvSpPr>
          <p:cNvPr id="4" name="Date Placeholder 3"/>
          <p:cNvSpPr>
            <a:spLocks noGrp="1"/>
          </p:cNvSpPr>
          <p:nvPr>
            <p:ph type="dt" sz="half" idx="10"/>
          </p:nvPr>
        </p:nvSpPr>
        <p:spPr/>
        <p:txBody>
          <a:bodyPr/>
          <a:lstStyle/>
          <a:p>
            <a:fld id="{82EE8989-3904-44EC-AB86-9B7EB8FAFD51}" type="datetime1">
              <a:rPr lang="tr-TR" smtClean="0"/>
              <a:t>3.10.2020</a:t>
            </a:fld>
            <a:endParaRPr lang="tr-TR"/>
          </a:p>
        </p:txBody>
      </p:sp>
      <p:sp>
        <p:nvSpPr>
          <p:cNvPr id="5" name="Footer Placeholder 4"/>
          <p:cNvSpPr>
            <a:spLocks noGrp="1"/>
          </p:cNvSpPr>
          <p:nvPr>
            <p:ph type="ftr" sz="quarter" idx="11"/>
          </p:nvPr>
        </p:nvSpPr>
        <p:spPr>
          <a:xfrm>
            <a:off x="5332412" y="5883275"/>
            <a:ext cx="4324044" cy="365125"/>
          </a:xfrm>
        </p:spPr>
        <p:txBody>
          <a:bodyPr/>
          <a:lstStyle/>
          <a:p>
            <a:endParaRPr lang="tr-TR"/>
          </a:p>
        </p:txBody>
      </p:sp>
      <p:sp>
        <p:nvSpPr>
          <p:cNvPr id="6" name="Slide Number Placeholder 5"/>
          <p:cNvSpPr>
            <a:spLocks noGrp="1"/>
          </p:cNvSpPr>
          <p:nvPr>
            <p:ph type="sldNum" sz="quarter" idx="12"/>
          </p:nvPr>
        </p:nvSpPr>
        <p:spPr/>
        <p:txBody>
          <a:bodyPr/>
          <a:lstStyle/>
          <a:p>
            <a:fld id="{745D57CF-1007-4D2F-B4F9-E5A7F393E6C7}" type="slidenum">
              <a:rPr lang="tr-TR" smtClean="0"/>
              <a:t>‹#›</a:t>
            </a:fld>
            <a:endParaRPr lang="tr-TR"/>
          </a:p>
        </p:txBody>
      </p:sp>
    </p:spTree>
    <p:extLst>
      <p:ext uri="{BB962C8B-B14F-4D97-AF65-F5344CB8AC3E}">
        <p14:creationId xmlns:p14="http://schemas.microsoft.com/office/powerpoint/2010/main" val="42156251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Yazılı Panoramik Resim">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tr-TR" smtClean="0"/>
              <a:t>Asıl başlık stili için tıklatın</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smtClean="0"/>
              <a:t>Resim eklemek için simgeyi tıklatın</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Date Placeholder 4"/>
          <p:cNvSpPr>
            <a:spLocks noGrp="1"/>
          </p:cNvSpPr>
          <p:nvPr>
            <p:ph type="dt" sz="half" idx="10"/>
          </p:nvPr>
        </p:nvSpPr>
        <p:spPr/>
        <p:txBody>
          <a:bodyPr/>
          <a:lstStyle/>
          <a:p>
            <a:fld id="{CDA8EF54-1954-4467-AD0D-7BE3539DF228}" type="datetime1">
              <a:rPr lang="tr-TR" smtClean="0"/>
              <a:t>3.10.2020</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745D57CF-1007-4D2F-B4F9-E5A7F393E6C7}" type="slidenum">
              <a:rPr lang="tr-TR" smtClean="0"/>
              <a:t>‹#›</a:t>
            </a:fld>
            <a:endParaRPr lang="tr-TR"/>
          </a:p>
        </p:txBody>
      </p:sp>
    </p:spTree>
    <p:extLst>
      <p:ext uri="{BB962C8B-B14F-4D97-AF65-F5344CB8AC3E}">
        <p14:creationId xmlns:p14="http://schemas.microsoft.com/office/powerpoint/2010/main" val="38210229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tr-TR" smtClean="0"/>
              <a:t>Asıl başlık stili için tıklatın</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düzenlemek için tıklatın</a:t>
            </a:r>
          </a:p>
        </p:txBody>
      </p:sp>
      <p:sp>
        <p:nvSpPr>
          <p:cNvPr id="4" name="Date Placeholder 3"/>
          <p:cNvSpPr>
            <a:spLocks noGrp="1"/>
          </p:cNvSpPr>
          <p:nvPr>
            <p:ph type="dt" sz="half" idx="10"/>
          </p:nvPr>
        </p:nvSpPr>
        <p:spPr/>
        <p:txBody>
          <a:bodyPr/>
          <a:lstStyle/>
          <a:p>
            <a:fld id="{42A22872-F7C8-4A8C-A805-73A0DD50F38B}" type="datetime1">
              <a:rPr lang="tr-TR" smtClean="0"/>
              <a:t>3.10.2020</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745D57CF-1007-4D2F-B4F9-E5A7F393E6C7}" type="slidenum">
              <a:rPr lang="tr-TR" smtClean="0"/>
              <a:t>‹#›</a:t>
            </a:fld>
            <a:endParaRPr lang="tr-TR"/>
          </a:p>
        </p:txBody>
      </p:sp>
    </p:spTree>
    <p:extLst>
      <p:ext uri="{BB962C8B-B14F-4D97-AF65-F5344CB8AC3E}">
        <p14:creationId xmlns:p14="http://schemas.microsoft.com/office/powerpoint/2010/main" val="13454346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tr-TR" smtClean="0"/>
              <a:t>Asıl başlık stili için tıklatın</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smtClean="0"/>
              <a:t>Asıl metin stillerini düzenlemek için tıklatın</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düzenlemek için tıklatın</a:t>
            </a:r>
          </a:p>
        </p:txBody>
      </p:sp>
      <p:sp>
        <p:nvSpPr>
          <p:cNvPr id="4" name="Date Placeholder 3"/>
          <p:cNvSpPr>
            <a:spLocks noGrp="1"/>
          </p:cNvSpPr>
          <p:nvPr>
            <p:ph type="dt" sz="half" idx="10"/>
          </p:nvPr>
        </p:nvSpPr>
        <p:spPr/>
        <p:txBody>
          <a:bodyPr/>
          <a:lstStyle/>
          <a:p>
            <a:fld id="{308A492A-9291-4A67-9D63-47474596C4C9}" type="datetime1">
              <a:rPr lang="tr-TR" smtClean="0"/>
              <a:t>3.10.2020</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745D57CF-1007-4D2F-B4F9-E5A7F393E6C7}" type="slidenum">
              <a:rPr lang="tr-TR" smtClean="0"/>
              <a:t>‹#›</a:t>
            </a:fld>
            <a:endParaRPr lang="tr-TR"/>
          </a:p>
        </p:txBody>
      </p:sp>
    </p:spTree>
    <p:extLst>
      <p:ext uri="{BB962C8B-B14F-4D97-AF65-F5344CB8AC3E}">
        <p14:creationId xmlns:p14="http://schemas.microsoft.com/office/powerpoint/2010/main" val="23318359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tr-TR" smtClean="0"/>
              <a:t>Asıl başlık stili için tıklatın</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düzenlemek için tıklatın</a:t>
            </a:r>
          </a:p>
        </p:txBody>
      </p:sp>
      <p:sp>
        <p:nvSpPr>
          <p:cNvPr id="4" name="Date Placeholder 3"/>
          <p:cNvSpPr>
            <a:spLocks noGrp="1"/>
          </p:cNvSpPr>
          <p:nvPr>
            <p:ph type="dt" sz="half" idx="10"/>
          </p:nvPr>
        </p:nvSpPr>
        <p:spPr/>
        <p:txBody>
          <a:bodyPr/>
          <a:lstStyle/>
          <a:p>
            <a:fld id="{F036A75A-8740-43CD-8269-2623724BEF0E}" type="datetime1">
              <a:rPr lang="tr-TR" smtClean="0"/>
              <a:t>3.10.2020</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745D57CF-1007-4D2F-B4F9-E5A7F393E6C7}" type="slidenum">
              <a:rPr lang="tr-TR" smtClean="0"/>
              <a:t>‹#›</a:t>
            </a:fld>
            <a:endParaRPr lang="tr-TR"/>
          </a:p>
        </p:txBody>
      </p:sp>
    </p:spTree>
    <p:extLst>
      <p:ext uri="{BB962C8B-B14F-4D97-AF65-F5344CB8AC3E}">
        <p14:creationId xmlns:p14="http://schemas.microsoft.com/office/powerpoint/2010/main" val="407312217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Alıntı İsim Kartı">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tr-TR" smtClean="0"/>
              <a:t>Asıl başlık stili için tıklatın</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tr-TR" smtClean="0"/>
              <a:t>Asıl metin stillerini düzenlemek için tıklatın</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düzenlemek için tıklatın</a:t>
            </a:r>
          </a:p>
        </p:txBody>
      </p:sp>
      <p:sp>
        <p:nvSpPr>
          <p:cNvPr id="4" name="Date Placeholder 3"/>
          <p:cNvSpPr>
            <a:spLocks noGrp="1"/>
          </p:cNvSpPr>
          <p:nvPr>
            <p:ph type="dt" sz="half" idx="10"/>
          </p:nvPr>
        </p:nvSpPr>
        <p:spPr/>
        <p:txBody>
          <a:bodyPr/>
          <a:lstStyle/>
          <a:p>
            <a:fld id="{EEBBEF63-38E8-4550-AB42-D63718F7FD88}" type="datetime1">
              <a:rPr lang="tr-TR" smtClean="0"/>
              <a:t>3.10.2020</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745D57CF-1007-4D2F-B4F9-E5A7F393E6C7}" type="slidenum">
              <a:rPr lang="tr-TR" smtClean="0"/>
              <a:t>‹#›</a:t>
            </a:fld>
            <a:endParaRPr lang="tr-TR"/>
          </a:p>
        </p:txBody>
      </p:sp>
    </p:spTree>
    <p:extLst>
      <p:ext uri="{BB962C8B-B14F-4D97-AF65-F5344CB8AC3E}">
        <p14:creationId xmlns:p14="http://schemas.microsoft.com/office/powerpoint/2010/main" val="171842216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Doğru veya Yanlış">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tr-TR" smtClean="0"/>
              <a:t>Asıl başlık stili için tıklatın</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tr-TR" smtClean="0"/>
              <a:t>Asıl metin stillerini düzenlemek için tıklatın</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düzenlemek için tıklatın</a:t>
            </a:r>
          </a:p>
        </p:txBody>
      </p:sp>
      <p:sp>
        <p:nvSpPr>
          <p:cNvPr id="4" name="Date Placeholder 3"/>
          <p:cNvSpPr>
            <a:spLocks noGrp="1"/>
          </p:cNvSpPr>
          <p:nvPr>
            <p:ph type="dt" sz="half" idx="10"/>
          </p:nvPr>
        </p:nvSpPr>
        <p:spPr/>
        <p:txBody>
          <a:bodyPr/>
          <a:lstStyle/>
          <a:p>
            <a:fld id="{29BA73E8-03EB-454D-AFD9-5FCD4CA09F60}" type="datetime1">
              <a:rPr lang="tr-TR" smtClean="0"/>
              <a:t>3.10.2020</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745D57CF-1007-4D2F-B4F9-E5A7F393E6C7}" type="slidenum">
              <a:rPr lang="tr-TR" smtClean="0"/>
              <a:t>‹#›</a:t>
            </a:fld>
            <a:endParaRPr lang="tr-TR"/>
          </a:p>
        </p:txBody>
      </p:sp>
    </p:spTree>
    <p:extLst>
      <p:ext uri="{BB962C8B-B14F-4D97-AF65-F5344CB8AC3E}">
        <p14:creationId xmlns:p14="http://schemas.microsoft.com/office/powerpoint/2010/main" val="14931450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tr-TR" smtClean="0"/>
              <a:t>Asıl başlık stili için tıklatın</a:t>
            </a:r>
            <a:endParaRPr lang="en-US" dirty="0"/>
          </a:p>
        </p:txBody>
      </p:sp>
      <p:sp>
        <p:nvSpPr>
          <p:cNvPr id="3" name="Vertical Text Placeholder 2"/>
          <p:cNvSpPr>
            <a:spLocks noGrp="1"/>
          </p:cNvSpPr>
          <p:nvPr>
            <p:ph type="body" orient="vert" idx="1"/>
          </p:nvPr>
        </p:nvSpPr>
        <p:spPr/>
        <p:txBody>
          <a:bodyPr vert="eaVert" ancho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A24E8DFF-52B7-4967-96D9-1410172D99D3}" type="datetime1">
              <a:rPr lang="tr-TR" smtClean="0"/>
              <a:t>3.10.2020</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745D57CF-1007-4D2F-B4F9-E5A7F393E6C7}" type="slidenum">
              <a:rPr lang="tr-TR" smtClean="0"/>
              <a:t>‹#›</a:t>
            </a:fld>
            <a:endParaRPr lang="tr-TR"/>
          </a:p>
        </p:txBody>
      </p:sp>
    </p:spTree>
    <p:extLst>
      <p:ext uri="{BB962C8B-B14F-4D97-AF65-F5344CB8AC3E}">
        <p14:creationId xmlns:p14="http://schemas.microsoft.com/office/powerpoint/2010/main" val="40423452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tr-TR" smtClean="0"/>
              <a:t>Asıl başlık stili için tıklatın</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F02833D5-94BC-40EA-ADE5-BCB04EDA6146}" type="datetime1">
              <a:rPr lang="tr-TR" smtClean="0"/>
              <a:t>3.10.2020</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745D57CF-1007-4D2F-B4F9-E5A7F393E6C7}" type="slidenum">
              <a:rPr lang="tr-TR" smtClean="0"/>
              <a:t>‹#›</a:t>
            </a:fld>
            <a:endParaRPr lang="tr-TR"/>
          </a:p>
        </p:txBody>
      </p:sp>
    </p:spTree>
    <p:extLst>
      <p:ext uri="{BB962C8B-B14F-4D97-AF65-F5344CB8AC3E}">
        <p14:creationId xmlns:p14="http://schemas.microsoft.com/office/powerpoint/2010/main" val="42031855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Content Placeholder 2"/>
          <p:cNvSpPr>
            <a:spLocks noGrp="1"/>
          </p:cNvSpPr>
          <p:nvPr>
            <p:ph idx="1"/>
          </p:nvPr>
        </p:nvSpPr>
        <p:spPr/>
        <p:txBody>
          <a:bodyPr anchor="ct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FB635654-471B-4DB2-83B7-FFA60753C996}" type="datetime1">
              <a:rPr lang="tr-TR" smtClean="0"/>
              <a:t>3.10.2020</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a:xfrm>
            <a:off x="10951856" y="5867131"/>
            <a:ext cx="551167" cy="365125"/>
          </a:xfrm>
        </p:spPr>
        <p:txBody>
          <a:bodyPr/>
          <a:lstStyle/>
          <a:p>
            <a:fld id="{745D57CF-1007-4D2F-B4F9-E5A7F393E6C7}" type="slidenum">
              <a:rPr lang="tr-TR" smtClean="0"/>
              <a:t>‹#›</a:t>
            </a:fld>
            <a:endParaRPr lang="tr-TR"/>
          </a:p>
        </p:txBody>
      </p:sp>
    </p:spTree>
    <p:extLst>
      <p:ext uri="{BB962C8B-B14F-4D97-AF65-F5344CB8AC3E}">
        <p14:creationId xmlns:p14="http://schemas.microsoft.com/office/powerpoint/2010/main" val="21723152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tr-TR" smtClean="0"/>
              <a:t>Asıl başlık stili için tıklatın</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düzenlemek için tıklatın</a:t>
            </a:r>
          </a:p>
        </p:txBody>
      </p:sp>
      <p:sp>
        <p:nvSpPr>
          <p:cNvPr id="4" name="Date Placeholder 3"/>
          <p:cNvSpPr>
            <a:spLocks noGrp="1"/>
          </p:cNvSpPr>
          <p:nvPr>
            <p:ph type="dt" sz="half" idx="10"/>
          </p:nvPr>
        </p:nvSpPr>
        <p:spPr/>
        <p:txBody>
          <a:bodyPr/>
          <a:lstStyle/>
          <a:p>
            <a:fld id="{718FB687-9784-44AC-B638-A357F32419F2}" type="datetime1">
              <a:rPr lang="tr-TR" smtClean="0"/>
              <a:t>3.10.2020</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745D57CF-1007-4D2F-B4F9-E5A7F393E6C7}" type="slidenum">
              <a:rPr lang="tr-TR" smtClean="0"/>
              <a:t>‹#›</a:t>
            </a:fld>
            <a:endParaRPr lang="tr-TR"/>
          </a:p>
        </p:txBody>
      </p:sp>
    </p:spTree>
    <p:extLst>
      <p:ext uri="{BB962C8B-B14F-4D97-AF65-F5344CB8AC3E}">
        <p14:creationId xmlns:p14="http://schemas.microsoft.com/office/powerpoint/2010/main" val="32436096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tr-TR" smtClean="0"/>
              <a:t>Asıl başlık stili için tıklatın</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Date Placeholder 4"/>
          <p:cNvSpPr>
            <a:spLocks noGrp="1"/>
          </p:cNvSpPr>
          <p:nvPr>
            <p:ph type="dt" sz="half" idx="10"/>
          </p:nvPr>
        </p:nvSpPr>
        <p:spPr/>
        <p:txBody>
          <a:bodyPr/>
          <a:lstStyle/>
          <a:p>
            <a:fld id="{44CD482F-7F9F-42A6-A86D-13010F2E4F97}" type="datetime1">
              <a:rPr lang="tr-TR" smtClean="0"/>
              <a:t>3.10.2020</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745D57CF-1007-4D2F-B4F9-E5A7F393E6C7}" type="slidenum">
              <a:rPr lang="tr-TR" smtClean="0"/>
              <a:t>‹#›</a:t>
            </a:fld>
            <a:endParaRPr lang="tr-TR"/>
          </a:p>
        </p:txBody>
      </p:sp>
    </p:spTree>
    <p:extLst>
      <p:ext uri="{BB962C8B-B14F-4D97-AF65-F5344CB8AC3E}">
        <p14:creationId xmlns:p14="http://schemas.microsoft.com/office/powerpoint/2010/main" val="21823134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tr-TR" smtClean="0"/>
              <a:t>Asıl başlık stili için tıklatın</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7" name="Date Placeholder 6"/>
          <p:cNvSpPr>
            <a:spLocks noGrp="1"/>
          </p:cNvSpPr>
          <p:nvPr>
            <p:ph type="dt" sz="half" idx="10"/>
          </p:nvPr>
        </p:nvSpPr>
        <p:spPr/>
        <p:txBody>
          <a:bodyPr/>
          <a:lstStyle/>
          <a:p>
            <a:fld id="{90E1E1E1-F3BD-4A35-ACD8-9ECB8F8996E0}" type="datetime1">
              <a:rPr lang="tr-TR" smtClean="0"/>
              <a:t>3.10.2020</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745D57CF-1007-4D2F-B4F9-E5A7F393E6C7}" type="slidenum">
              <a:rPr lang="tr-TR" smtClean="0"/>
              <a:t>‹#›</a:t>
            </a:fld>
            <a:endParaRPr lang="tr-TR"/>
          </a:p>
        </p:txBody>
      </p:sp>
    </p:spTree>
    <p:extLst>
      <p:ext uri="{BB962C8B-B14F-4D97-AF65-F5344CB8AC3E}">
        <p14:creationId xmlns:p14="http://schemas.microsoft.com/office/powerpoint/2010/main" val="34557728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Date Placeholder 2"/>
          <p:cNvSpPr>
            <a:spLocks noGrp="1"/>
          </p:cNvSpPr>
          <p:nvPr>
            <p:ph type="dt" sz="half" idx="10"/>
          </p:nvPr>
        </p:nvSpPr>
        <p:spPr/>
        <p:txBody>
          <a:bodyPr/>
          <a:lstStyle/>
          <a:p>
            <a:fld id="{AC3DF98C-5387-4490-BF9D-4363D3A46757}" type="datetime1">
              <a:rPr lang="tr-TR" smtClean="0"/>
              <a:t>3.10.2020</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745D57CF-1007-4D2F-B4F9-E5A7F393E6C7}" type="slidenum">
              <a:rPr lang="tr-TR" smtClean="0"/>
              <a:t>‹#›</a:t>
            </a:fld>
            <a:endParaRPr lang="tr-TR"/>
          </a:p>
        </p:txBody>
      </p:sp>
    </p:spTree>
    <p:extLst>
      <p:ext uri="{BB962C8B-B14F-4D97-AF65-F5344CB8AC3E}">
        <p14:creationId xmlns:p14="http://schemas.microsoft.com/office/powerpoint/2010/main" val="18989007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C0B3287-CEAC-47ED-8264-AF31B88D771E}" type="datetime1">
              <a:rPr lang="tr-TR" smtClean="0"/>
              <a:t>3.10.2020</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745D57CF-1007-4D2F-B4F9-E5A7F393E6C7}" type="slidenum">
              <a:rPr lang="tr-TR" smtClean="0"/>
              <a:t>‹#›</a:t>
            </a:fld>
            <a:endParaRPr lang="tr-TR"/>
          </a:p>
        </p:txBody>
      </p:sp>
    </p:spTree>
    <p:extLst>
      <p:ext uri="{BB962C8B-B14F-4D97-AF65-F5344CB8AC3E}">
        <p14:creationId xmlns:p14="http://schemas.microsoft.com/office/powerpoint/2010/main" val="42467544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tr-TR" smtClean="0"/>
              <a:t>Asıl başlık stili için tıklatın</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Date Placeholder 4"/>
          <p:cNvSpPr>
            <a:spLocks noGrp="1"/>
          </p:cNvSpPr>
          <p:nvPr>
            <p:ph type="dt" sz="half" idx="10"/>
          </p:nvPr>
        </p:nvSpPr>
        <p:spPr/>
        <p:txBody>
          <a:bodyPr/>
          <a:lstStyle/>
          <a:p>
            <a:fld id="{D68A2C37-D8FA-452D-B7F9-D55B0D04AFA6}" type="datetime1">
              <a:rPr lang="tr-TR" smtClean="0"/>
              <a:t>3.10.2020</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745D57CF-1007-4D2F-B4F9-E5A7F393E6C7}" type="slidenum">
              <a:rPr lang="tr-TR" smtClean="0"/>
              <a:t>‹#›</a:t>
            </a:fld>
            <a:endParaRPr lang="tr-TR"/>
          </a:p>
        </p:txBody>
      </p:sp>
    </p:spTree>
    <p:extLst>
      <p:ext uri="{BB962C8B-B14F-4D97-AF65-F5344CB8AC3E}">
        <p14:creationId xmlns:p14="http://schemas.microsoft.com/office/powerpoint/2010/main" val="15266074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tr-TR" smtClean="0"/>
              <a:t>Asıl başlık stili için tıklatın</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smtClean="0"/>
              <a:t>Resim eklemek için simgeyi tıklatın</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Date Placeholder 4"/>
          <p:cNvSpPr>
            <a:spLocks noGrp="1"/>
          </p:cNvSpPr>
          <p:nvPr>
            <p:ph type="dt" sz="half" idx="10"/>
          </p:nvPr>
        </p:nvSpPr>
        <p:spPr/>
        <p:txBody>
          <a:bodyPr/>
          <a:lstStyle/>
          <a:p>
            <a:fld id="{E1874BF3-893C-4CA6-9CCC-C770C13D63A3}" type="datetime1">
              <a:rPr lang="tr-TR" smtClean="0"/>
              <a:t>3.10.2020</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745D57CF-1007-4D2F-B4F9-E5A7F393E6C7}" type="slidenum">
              <a:rPr lang="tr-TR" smtClean="0"/>
              <a:t>‹#›</a:t>
            </a:fld>
            <a:endParaRPr lang="tr-TR"/>
          </a:p>
        </p:txBody>
      </p:sp>
    </p:spTree>
    <p:extLst>
      <p:ext uri="{BB962C8B-B14F-4D97-AF65-F5344CB8AC3E}">
        <p14:creationId xmlns:p14="http://schemas.microsoft.com/office/powerpoint/2010/main" val="20334171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tr-TR" smtClean="0"/>
              <a:t>Asıl başlık stili için tıklatın</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5B607A1-5EA5-46B0-B9D9-924B7B0B1EFD}" type="datetime1">
              <a:rPr lang="tr-TR" smtClean="0"/>
              <a:t>3.10.2020</a:t>
            </a:fld>
            <a:endParaRPr lang="tr-TR"/>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tr-TR"/>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745D57CF-1007-4D2F-B4F9-E5A7F393E6C7}" type="slidenum">
              <a:rPr lang="tr-TR" smtClean="0"/>
              <a:t>‹#›</a:t>
            </a:fld>
            <a:endParaRPr lang="tr-TR"/>
          </a:p>
        </p:txBody>
      </p:sp>
    </p:spTree>
    <p:extLst>
      <p:ext uri="{BB962C8B-B14F-4D97-AF65-F5344CB8AC3E}">
        <p14:creationId xmlns:p14="http://schemas.microsoft.com/office/powerpoint/2010/main" val="415350864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hf hdr="0" ftr="0" dt="0"/>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p:txBody>
          <a:bodyPr/>
          <a:lstStyle/>
          <a:p>
            <a:r>
              <a:rPr lang="tr-TR" b="1" dirty="0" smtClean="0">
                <a:solidFill>
                  <a:srgbClr val="C00000"/>
                </a:solidFill>
              </a:rPr>
              <a:t>Bölüm 4: Sayılar Teorisi ve </a:t>
            </a:r>
            <a:r>
              <a:rPr lang="tr-TR" b="1" dirty="0" err="1" smtClean="0">
                <a:solidFill>
                  <a:srgbClr val="C00000"/>
                </a:solidFill>
              </a:rPr>
              <a:t>Kriptografi</a:t>
            </a:r>
            <a:endParaRPr lang="tr-TR" b="1" dirty="0">
              <a:solidFill>
                <a:srgbClr val="C00000"/>
              </a:solidFill>
            </a:endParaRPr>
          </a:p>
        </p:txBody>
      </p:sp>
    </p:spTree>
    <p:extLst>
      <p:ext uri="{BB962C8B-B14F-4D97-AF65-F5344CB8AC3E}">
        <p14:creationId xmlns:p14="http://schemas.microsoft.com/office/powerpoint/2010/main" val="108964149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388517" y="320040"/>
            <a:ext cx="10018713" cy="698863"/>
          </a:xfrm>
        </p:spPr>
        <p:txBody>
          <a:bodyPr>
            <a:normAutofit fontScale="90000"/>
          </a:bodyPr>
          <a:lstStyle/>
          <a:p>
            <a:r>
              <a:rPr lang="tr-TR" b="1" dirty="0">
                <a:solidFill>
                  <a:srgbClr val="C00000"/>
                </a:solidFill>
              </a:rPr>
              <a:t>m </a:t>
            </a:r>
            <a:r>
              <a:rPr lang="tr-TR" b="1" dirty="0" err="1">
                <a:solidFill>
                  <a:srgbClr val="C00000"/>
                </a:solidFill>
              </a:rPr>
              <a:t>Modunda</a:t>
            </a:r>
            <a:r>
              <a:rPr lang="tr-TR" b="1" dirty="0">
                <a:solidFill>
                  <a:srgbClr val="C00000"/>
                </a:solidFill>
              </a:rPr>
              <a:t> Aritmetik</a:t>
            </a:r>
          </a:p>
        </p:txBody>
      </p:sp>
      <p:sp>
        <p:nvSpPr>
          <p:cNvPr id="3" name="İçerik Yer Tutucusu 2"/>
          <p:cNvSpPr>
            <a:spLocks noGrp="1"/>
          </p:cNvSpPr>
          <p:nvPr>
            <p:ph idx="1"/>
          </p:nvPr>
        </p:nvSpPr>
        <p:spPr>
          <a:xfrm>
            <a:off x="1484310" y="1384663"/>
            <a:ext cx="10018713" cy="5251268"/>
          </a:xfrm>
        </p:spPr>
        <p:txBody>
          <a:bodyPr>
            <a:normAutofit fontScale="92500" lnSpcReduction="20000"/>
          </a:bodyPr>
          <a:lstStyle/>
          <a:p>
            <a:pPr marL="0" indent="0" algn="just">
              <a:buNone/>
            </a:pPr>
            <a:r>
              <a:rPr lang="tr-TR" dirty="0" smtClean="0"/>
              <a:t>     </a:t>
            </a:r>
            <a:r>
              <a:rPr lang="tr-TR" dirty="0" err="1" smtClean="0"/>
              <a:t>Z</a:t>
            </a:r>
            <a:r>
              <a:rPr lang="tr-TR" baseline="-25000" dirty="0" err="1" smtClean="0"/>
              <a:t>m</a:t>
            </a:r>
            <a:r>
              <a:rPr lang="tr-TR" dirty="0"/>
              <a:t>, </a:t>
            </a:r>
            <a:r>
              <a:rPr lang="tr-TR" i="1" dirty="0"/>
              <a:t>m</a:t>
            </a:r>
            <a:r>
              <a:rPr lang="tr-TR" dirty="0"/>
              <a:t>'den küçük negatif olmayan tam sayılar kümesi, yani {0, 1, . . . , </a:t>
            </a:r>
            <a:r>
              <a:rPr lang="tr-TR" i="1" dirty="0"/>
              <a:t>m</a:t>
            </a:r>
            <a:r>
              <a:rPr lang="tr-TR" dirty="0"/>
              <a:t> − 1} kümesi olmak üzere </a:t>
            </a:r>
            <a:r>
              <a:rPr lang="tr-TR" b="1" i="1" dirty="0" err="1"/>
              <a:t>Z</a:t>
            </a:r>
            <a:r>
              <a:rPr lang="tr-TR" i="1" baseline="-25000" dirty="0" err="1"/>
              <a:t>m</a:t>
            </a:r>
            <a:r>
              <a:rPr lang="tr-TR" dirty="0"/>
              <a:t> üzerinde aritmetik işlemleri tanımlayabiliriz. Özellikle bu tam sayıların </a:t>
            </a:r>
            <a:r>
              <a:rPr lang="tr-TR" i="1" dirty="0"/>
              <a:t>+</a:t>
            </a:r>
            <a:r>
              <a:rPr lang="tr-TR" i="1" baseline="-25000" dirty="0"/>
              <a:t>m</a:t>
            </a:r>
            <a:r>
              <a:rPr lang="tr-TR" dirty="0"/>
              <a:t> şeklinde gösterilen toplama işlemi </a:t>
            </a:r>
            <a:r>
              <a:rPr lang="tr-TR" i="1" dirty="0"/>
              <a:t>a +</a:t>
            </a:r>
            <a:r>
              <a:rPr lang="tr-TR" i="1" baseline="-25000" dirty="0"/>
              <a:t>m</a:t>
            </a:r>
            <a:r>
              <a:rPr lang="tr-TR" i="1" dirty="0"/>
              <a:t> b = (a</a:t>
            </a:r>
            <a:r>
              <a:rPr lang="tr-TR" dirty="0"/>
              <a:t> + </a:t>
            </a:r>
            <a:r>
              <a:rPr lang="tr-TR" i="1" dirty="0"/>
              <a:t>b)</a:t>
            </a:r>
            <a:r>
              <a:rPr lang="tr-TR" dirty="0"/>
              <a:t> </a:t>
            </a:r>
            <a:r>
              <a:rPr lang="tr-TR" b="1" dirty="0" err="1"/>
              <a:t>mod</a:t>
            </a:r>
            <a:r>
              <a:rPr lang="tr-TR" b="1" dirty="0"/>
              <a:t> </a:t>
            </a:r>
            <a:r>
              <a:rPr lang="tr-TR" i="1" dirty="0"/>
              <a:t>m</a:t>
            </a:r>
            <a:r>
              <a:rPr lang="tr-TR" dirty="0"/>
              <a:t> şeklindedir. Burada eşitliğin sağındaki toplam tam sayıların standart toplamasıdır. Bu tam sayıların •</a:t>
            </a:r>
            <a:r>
              <a:rPr lang="tr-TR" baseline="-25000" dirty="0"/>
              <a:t>m</a:t>
            </a:r>
            <a:r>
              <a:rPr lang="tr-TR" dirty="0"/>
              <a:t> şeklinde gösterilen çarpma işle­mi </a:t>
            </a:r>
            <a:r>
              <a:rPr lang="tr-TR" i="1" dirty="0"/>
              <a:t>a</a:t>
            </a:r>
            <a:r>
              <a:rPr lang="tr-TR" dirty="0"/>
              <a:t> •</a:t>
            </a:r>
            <a:r>
              <a:rPr lang="tr-TR" i="1" baseline="-25000" dirty="0"/>
              <a:t>m </a:t>
            </a:r>
            <a:r>
              <a:rPr lang="tr-TR" i="1" dirty="0"/>
              <a:t>b = (a </a:t>
            </a:r>
            <a:r>
              <a:rPr lang="tr-TR" dirty="0"/>
              <a:t>•</a:t>
            </a:r>
            <a:r>
              <a:rPr lang="tr-TR" i="1" dirty="0"/>
              <a:t> b)</a:t>
            </a:r>
            <a:r>
              <a:rPr lang="tr-TR" dirty="0"/>
              <a:t> </a:t>
            </a:r>
            <a:r>
              <a:rPr lang="tr-TR" b="1" dirty="0" err="1"/>
              <a:t>mod</a:t>
            </a:r>
            <a:r>
              <a:rPr lang="tr-TR" b="1" dirty="0"/>
              <a:t> </a:t>
            </a:r>
            <a:r>
              <a:rPr lang="tr-TR" i="1" dirty="0"/>
              <a:t>m</a:t>
            </a:r>
            <a:r>
              <a:rPr lang="tr-TR" dirty="0"/>
              <a:t> şeklindedir. Burada eşitliğin sağındaki çarpma işlemi tam sayıların standart çarpımıdır. </a:t>
            </a:r>
            <a:r>
              <a:rPr lang="tr-TR" i="1" dirty="0"/>
              <a:t>+</a:t>
            </a:r>
            <a:r>
              <a:rPr lang="tr-TR" i="1" baseline="-25000" dirty="0"/>
              <a:t>m</a:t>
            </a:r>
            <a:r>
              <a:rPr lang="tr-TR" dirty="0"/>
              <a:t> ve </a:t>
            </a:r>
            <a:r>
              <a:rPr lang="tr-TR" i="1" dirty="0"/>
              <a:t>• </a:t>
            </a:r>
            <a:r>
              <a:rPr lang="tr-TR" i="1" baseline="-25000" dirty="0"/>
              <a:t>m</a:t>
            </a:r>
            <a:r>
              <a:rPr lang="tr-TR" dirty="0"/>
              <a:t> işlemleri </a:t>
            </a:r>
            <a:r>
              <a:rPr lang="tr-TR" i="1" dirty="0"/>
              <a:t>m</a:t>
            </a:r>
            <a:r>
              <a:rPr lang="tr-TR" dirty="0"/>
              <a:t> </a:t>
            </a:r>
            <a:r>
              <a:rPr lang="tr-TR" dirty="0" err="1"/>
              <a:t>modundaki</a:t>
            </a:r>
            <a:r>
              <a:rPr lang="tr-TR" dirty="0"/>
              <a:t> toplama ve çarpma işlemleri olarak adlan­dırılır ve </a:t>
            </a:r>
            <a:r>
              <a:rPr lang="tr-TR" i="1" dirty="0"/>
              <a:t>m</a:t>
            </a:r>
            <a:r>
              <a:rPr lang="tr-TR" dirty="0"/>
              <a:t> </a:t>
            </a:r>
            <a:r>
              <a:rPr lang="tr-TR" b="1" dirty="0" err="1"/>
              <a:t>modundaki</a:t>
            </a:r>
            <a:r>
              <a:rPr lang="tr-TR" b="1" dirty="0"/>
              <a:t> aritmetik işlemleri </a:t>
            </a:r>
            <a:r>
              <a:rPr lang="tr-TR" dirty="0"/>
              <a:t>yapıyoruz denir</a:t>
            </a:r>
            <a:r>
              <a:rPr lang="tr-TR" dirty="0" smtClean="0"/>
              <a:t>.</a:t>
            </a:r>
          </a:p>
          <a:p>
            <a:pPr marL="0" indent="0" algn="just">
              <a:buNone/>
            </a:pPr>
            <a:r>
              <a:rPr lang="tr-TR" b="1" dirty="0">
                <a:solidFill>
                  <a:srgbClr val="C00000"/>
                </a:solidFill>
              </a:rPr>
              <a:t>Örnek: </a:t>
            </a:r>
            <a:r>
              <a:rPr lang="tr-TR" dirty="0" err="1"/>
              <a:t>Zm’deki</a:t>
            </a:r>
            <a:r>
              <a:rPr lang="tr-TR" dirty="0"/>
              <a:t> toplama ve çarpma işlemlerinin tanımını kullanarak 7 +</a:t>
            </a:r>
            <a:r>
              <a:rPr lang="tr-TR" dirty="0" smtClean="0"/>
              <a:t>119 </a:t>
            </a:r>
            <a:r>
              <a:rPr lang="tr-TR" dirty="0"/>
              <a:t>ve </a:t>
            </a:r>
            <a:endParaRPr lang="tr-TR" dirty="0" smtClean="0"/>
          </a:p>
          <a:p>
            <a:pPr marL="0" indent="0" algn="just">
              <a:buNone/>
            </a:pPr>
            <a:r>
              <a:rPr lang="tr-TR" dirty="0" smtClean="0"/>
              <a:t>7 </a:t>
            </a:r>
            <a:r>
              <a:rPr lang="tr-TR" dirty="0"/>
              <a:t>•</a:t>
            </a:r>
            <a:r>
              <a:rPr lang="tr-TR" dirty="0" smtClean="0"/>
              <a:t>119’u </a:t>
            </a:r>
            <a:r>
              <a:rPr lang="tr-TR" dirty="0"/>
              <a:t>bulunuz. </a:t>
            </a:r>
          </a:p>
          <a:p>
            <a:pPr marL="0" indent="0" algn="just">
              <a:buNone/>
            </a:pPr>
            <a:r>
              <a:rPr lang="tr-TR" b="1" dirty="0">
                <a:solidFill>
                  <a:srgbClr val="C00000"/>
                </a:solidFill>
              </a:rPr>
              <a:t>Çözüm: </a:t>
            </a:r>
            <a:r>
              <a:rPr lang="tr-TR" dirty="0"/>
              <a:t>11 </a:t>
            </a:r>
            <a:r>
              <a:rPr lang="tr-TR" dirty="0" err="1"/>
              <a:t>modunda</a:t>
            </a:r>
            <a:r>
              <a:rPr lang="tr-TR" dirty="0"/>
              <a:t> toplama işleminin tanımını kullanarak,</a:t>
            </a:r>
          </a:p>
          <a:p>
            <a:pPr marL="0" indent="0" algn="just">
              <a:buNone/>
            </a:pPr>
            <a:r>
              <a:rPr lang="tr-TR" dirty="0"/>
              <a:t>7 +</a:t>
            </a:r>
            <a:r>
              <a:rPr lang="tr-TR" dirty="0" smtClean="0"/>
              <a:t>119 </a:t>
            </a:r>
            <a:r>
              <a:rPr lang="tr-TR" dirty="0"/>
              <a:t>= (7 + 9) </a:t>
            </a:r>
            <a:r>
              <a:rPr lang="tr-TR" dirty="0" err="1"/>
              <a:t>mod</a:t>
            </a:r>
            <a:r>
              <a:rPr lang="tr-TR" dirty="0"/>
              <a:t> 11 = 16 </a:t>
            </a:r>
            <a:r>
              <a:rPr lang="tr-TR" dirty="0" err="1"/>
              <a:t>mod</a:t>
            </a:r>
            <a:r>
              <a:rPr lang="tr-TR" dirty="0"/>
              <a:t> 11 = 5, ve</a:t>
            </a:r>
          </a:p>
          <a:p>
            <a:pPr marL="0" indent="0" algn="just">
              <a:buNone/>
            </a:pPr>
            <a:r>
              <a:rPr lang="tr-TR" dirty="0" smtClean="0"/>
              <a:t>7•119 </a:t>
            </a:r>
            <a:r>
              <a:rPr lang="tr-TR" dirty="0"/>
              <a:t>= (7 • 9) </a:t>
            </a:r>
            <a:r>
              <a:rPr lang="tr-TR" dirty="0" err="1"/>
              <a:t>mod</a:t>
            </a:r>
            <a:r>
              <a:rPr lang="tr-TR" dirty="0"/>
              <a:t> 11= 63 </a:t>
            </a:r>
            <a:r>
              <a:rPr lang="tr-TR" dirty="0" err="1"/>
              <a:t>mod</a:t>
            </a:r>
            <a:r>
              <a:rPr lang="tr-TR" dirty="0"/>
              <a:t> 11=8.	</a:t>
            </a:r>
          </a:p>
          <a:p>
            <a:pPr marL="0" indent="0" algn="just">
              <a:buNone/>
            </a:pPr>
            <a:r>
              <a:rPr lang="tr-TR" dirty="0"/>
              <a:t>Buradan, </a:t>
            </a:r>
            <a:r>
              <a:rPr lang="tr-TR" dirty="0" smtClean="0"/>
              <a:t>7+119 </a:t>
            </a:r>
            <a:r>
              <a:rPr lang="tr-TR" dirty="0"/>
              <a:t>= 5 ve 7•119 = 8’dir.</a:t>
            </a:r>
          </a:p>
          <a:p>
            <a:endParaRPr lang="tr-TR" dirty="0"/>
          </a:p>
          <a:p>
            <a:endParaRPr lang="tr-TR" dirty="0"/>
          </a:p>
        </p:txBody>
      </p:sp>
      <p:sp>
        <p:nvSpPr>
          <p:cNvPr id="4" name="Slayt Numarası Yer Tutucusu 3"/>
          <p:cNvSpPr>
            <a:spLocks noGrp="1"/>
          </p:cNvSpPr>
          <p:nvPr>
            <p:ph type="sldNum" sz="quarter" idx="12"/>
          </p:nvPr>
        </p:nvSpPr>
        <p:spPr/>
        <p:txBody>
          <a:bodyPr/>
          <a:lstStyle/>
          <a:p>
            <a:fld id="{745D57CF-1007-4D2F-B4F9-E5A7F393E6C7}" type="slidenum">
              <a:rPr lang="tr-TR" smtClean="0"/>
              <a:t>10</a:t>
            </a:fld>
            <a:endParaRPr lang="tr-TR"/>
          </a:p>
        </p:txBody>
      </p:sp>
    </p:spTree>
    <p:extLst>
      <p:ext uri="{BB962C8B-B14F-4D97-AF65-F5344CB8AC3E}">
        <p14:creationId xmlns:p14="http://schemas.microsoft.com/office/powerpoint/2010/main" val="165594259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1432058" y="818605"/>
            <a:ext cx="10089382" cy="5564778"/>
          </a:xfrm>
        </p:spPr>
        <p:txBody>
          <a:bodyPr>
            <a:normAutofit fontScale="92500" lnSpcReduction="20000"/>
          </a:bodyPr>
          <a:lstStyle/>
          <a:p>
            <a:pPr marL="0" indent="0" algn="just">
              <a:buNone/>
            </a:pPr>
            <a:r>
              <a:rPr lang="tr-TR" sz="2600" dirty="0" smtClean="0"/>
              <a:t>+ </a:t>
            </a:r>
            <a:r>
              <a:rPr lang="tr-TR" sz="2600" dirty="0"/>
              <a:t>11m ve •11 işlemleri tam sayıların standart toplama ve çarpma işlemlerinin özelliklerinin pek çoğunu sağlar. +m ve •m işlemleri şu özellikleri sağlar</a:t>
            </a:r>
            <a:r>
              <a:rPr lang="tr-TR" sz="2600" dirty="0" smtClean="0"/>
              <a:t>:</a:t>
            </a:r>
          </a:p>
          <a:p>
            <a:pPr marL="0" indent="0" algn="just">
              <a:buNone/>
            </a:pPr>
            <a:r>
              <a:rPr lang="tr-TR" b="1" dirty="0" smtClean="0">
                <a:solidFill>
                  <a:srgbClr val="C00000"/>
                </a:solidFill>
              </a:rPr>
              <a:t>Kapalılık: </a:t>
            </a:r>
            <a:r>
              <a:rPr lang="tr-TR" dirty="0"/>
              <a:t>Eğer </a:t>
            </a:r>
            <a:r>
              <a:rPr lang="tr-TR" i="1" dirty="0"/>
              <a:t>a</a:t>
            </a:r>
            <a:r>
              <a:rPr lang="tr-TR" dirty="0"/>
              <a:t> ve </a:t>
            </a:r>
            <a:r>
              <a:rPr lang="tr-TR" i="1" dirty="0"/>
              <a:t>b,</a:t>
            </a:r>
            <a:r>
              <a:rPr lang="tr-TR" dirty="0"/>
              <a:t> </a:t>
            </a:r>
            <a:r>
              <a:rPr lang="tr-TR" b="1" dirty="0" err="1"/>
              <a:t>Z</a:t>
            </a:r>
            <a:r>
              <a:rPr lang="tr-TR" baseline="-25000" dirty="0" err="1"/>
              <a:t>m</a:t>
            </a:r>
            <a:r>
              <a:rPr lang="tr-TR" baseline="-25000" dirty="0"/>
              <a:t>;</a:t>
            </a:r>
            <a:r>
              <a:rPr lang="tr-TR" dirty="0"/>
              <a:t>’</a:t>
            </a:r>
            <a:r>
              <a:rPr lang="tr-TR" dirty="0" err="1"/>
              <a:t>nin</a:t>
            </a:r>
            <a:r>
              <a:rPr lang="tr-TR" dirty="0"/>
              <a:t> elemanlarıysa </a:t>
            </a:r>
            <a:r>
              <a:rPr lang="tr-TR" i="1" dirty="0"/>
              <a:t>a +</a:t>
            </a:r>
            <a:r>
              <a:rPr lang="tr-TR" i="1" baseline="-25000" dirty="0"/>
              <a:t>m</a:t>
            </a:r>
            <a:r>
              <a:rPr lang="tr-TR" i="1" dirty="0"/>
              <a:t> b</a:t>
            </a:r>
            <a:r>
              <a:rPr lang="tr-TR" dirty="0"/>
              <a:t> ve </a:t>
            </a:r>
            <a:r>
              <a:rPr lang="tr-TR" i="1" dirty="0"/>
              <a:t>a •</a:t>
            </a:r>
            <a:r>
              <a:rPr lang="tr-TR" i="1" baseline="-25000" dirty="0"/>
              <a:t>m</a:t>
            </a:r>
            <a:r>
              <a:rPr lang="tr-TR" i="1" dirty="0"/>
              <a:t> b’</a:t>
            </a:r>
            <a:r>
              <a:rPr lang="tr-TR" dirty="0"/>
              <a:t>de </a:t>
            </a:r>
            <a:r>
              <a:rPr lang="tr-TR" b="1" i="1" dirty="0" err="1"/>
              <a:t>Z</a:t>
            </a:r>
            <a:r>
              <a:rPr lang="tr-TR" baseline="-25000" dirty="0" err="1"/>
              <a:t>m</a:t>
            </a:r>
            <a:r>
              <a:rPr lang="tr-TR" dirty="0" err="1"/>
              <a:t>’nin</a:t>
            </a:r>
            <a:r>
              <a:rPr lang="tr-TR" dirty="0"/>
              <a:t> elemanlarıdır.</a:t>
            </a:r>
          </a:p>
          <a:p>
            <a:pPr marL="0" indent="0" algn="just">
              <a:buNone/>
            </a:pPr>
            <a:r>
              <a:rPr lang="tr-TR" b="1" dirty="0">
                <a:solidFill>
                  <a:srgbClr val="C00000"/>
                </a:solidFill>
              </a:rPr>
              <a:t>Birleşme Özelliği: </a:t>
            </a:r>
            <a:r>
              <a:rPr lang="tr-TR" dirty="0"/>
              <a:t>Eğer </a:t>
            </a:r>
            <a:r>
              <a:rPr lang="tr-TR" i="1" dirty="0"/>
              <a:t>a, b</a:t>
            </a:r>
            <a:r>
              <a:rPr lang="tr-TR" dirty="0"/>
              <a:t> ve </a:t>
            </a:r>
            <a:r>
              <a:rPr lang="tr-TR" i="1" dirty="0"/>
              <a:t>c,</a:t>
            </a:r>
            <a:r>
              <a:rPr lang="tr-TR" dirty="0"/>
              <a:t> </a:t>
            </a:r>
            <a:r>
              <a:rPr lang="tr-TR" b="1" dirty="0" err="1"/>
              <a:t>Z</a:t>
            </a:r>
            <a:r>
              <a:rPr lang="tr-TR" baseline="-25000" dirty="0" err="1"/>
              <a:t>m</a:t>
            </a:r>
            <a:r>
              <a:rPr lang="tr-TR" dirty="0" err="1"/>
              <a:t>’nin</a:t>
            </a:r>
            <a:r>
              <a:rPr lang="tr-TR" dirty="0"/>
              <a:t> elemanlarıysa </a:t>
            </a:r>
            <a:r>
              <a:rPr lang="tr-TR" i="1" dirty="0"/>
              <a:t>(a +</a:t>
            </a:r>
            <a:r>
              <a:rPr lang="tr-TR" i="1" baseline="-25000" dirty="0"/>
              <a:t>m</a:t>
            </a:r>
            <a:r>
              <a:rPr lang="tr-TR" i="1" dirty="0"/>
              <a:t> b</a:t>
            </a:r>
            <a:r>
              <a:rPr lang="tr-TR" dirty="0"/>
              <a:t>) </a:t>
            </a:r>
            <a:r>
              <a:rPr lang="tr-TR" i="1" dirty="0"/>
              <a:t>+</a:t>
            </a:r>
            <a:r>
              <a:rPr lang="tr-TR" i="1" baseline="-25000" dirty="0"/>
              <a:t>m</a:t>
            </a:r>
            <a:r>
              <a:rPr lang="tr-TR" i="1" dirty="0"/>
              <a:t> c = a +</a:t>
            </a:r>
            <a:r>
              <a:rPr lang="tr-TR" i="1" baseline="-25000" dirty="0"/>
              <a:t>m</a:t>
            </a:r>
            <a:r>
              <a:rPr lang="tr-TR" dirty="0"/>
              <a:t> </a:t>
            </a:r>
            <a:r>
              <a:rPr lang="tr-TR" i="1" dirty="0"/>
              <a:t>(b</a:t>
            </a:r>
            <a:r>
              <a:rPr lang="tr-TR" dirty="0"/>
              <a:t> </a:t>
            </a:r>
            <a:r>
              <a:rPr lang="tr-TR" i="1" dirty="0"/>
              <a:t>+</a:t>
            </a:r>
            <a:r>
              <a:rPr lang="tr-TR" i="1" baseline="-25000" dirty="0"/>
              <a:t>m</a:t>
            </a:r>
            <a:r>
              <a:rPr lang="tr-TR" dirty="0"/>
              <a:t> c) ve </a:t>
            </a:r>
            <a:r>
              <a:rPr lang="tr-TR" i="1" dirty="0"/>
              <a:t>(a </a:t>
            </a:r>
            <a:r>
              <a:rPr lang="tr-TR" dirty="0"/>
              <a:t>•</a:t>
            </a:r>
            <a:r>
              <a:rPr lang="tr-TR" i="1" baseline="-25000" dirty="0"/>
              <a:t>m</a:t>
            </a:r>
            <a:r>
              <a:rPr lang="tr-TR" i="1" dirty="0"/>
              <a:t> b) </a:t>
            </a:r>
            <a:r>
              <a:rPr lang="tr-TR" dirty="0"/>
              <a:t>•</a:t>
            </a:r>
            <a:r>
              <a:rPr lang="tr-TR" i="1" baseline="-25000" dirty="0"/>
              <a:t>m</a:t>
            </a:r>
            <a:r>
              <a:rPr lang="tr-TR" i="1" dirty="0"/>
              <a:t> c = a </a:t>
            </a:r>
            <a:r>
              <a:rPr lang="tr-TR" dirty="0"/>
              <a:t>•</a:t>
            </a:r>
            <a:r>
              <a:rPr lang="tr-TR" i="1" baseline="-25000" dirty="0"/>
              <a:t>m</a:t>
            </a:r>
            <a:r>
              <a:rPr lang="tr-TR" i="1" dirty="0"/>
              <a:t> (b </a:t>
            </a:r>
            <a:r>
              <a:rPr lang="tr-TR" dirty="0"/>
              <a:t>•</a:t>
            </a:r>
            <a:r>
              <a:rPr lang="tr-TR" baseline="-25000" dirty="0"/>
              <a:t>m</a:t>
            </a:r>
            <a:r>
              <a:rPr lang="tr-TR" dirty="0"/>
              <a:t> c)’</a:t>
            </a:r>
            <a:r>
              <a:rPr lang="tr-TR" dirty="0" err="1"/>
              <a:t>dir</a:t>
            </a:r>
            <a:r>
              <a:rPr lang="tr-TR" dirty="0"/>
              <a:t>.</a:t>
            </a:r>
          </a:p>
          <a:p>
            <a:pPr marL="0" indent="0" algn="just">
              <a:buNone/>
            </a:pPr>
            <a:r>
              <a:rPr lang="tr-TR" b="1" dirty="0">
                <a:solidFill>
                  <a:srgbClr val="C00000"/>
                </a:solidFill>
              </a:rPr>
              <a:t>Değişme Özelliği: </a:t>
            </a:r>
            <a:r>
              <a:rPr lang="tr-TR" dirty="0"/>
              <a:t>Eğer </a:t>
            </a:r>
            <a:r>
              <a:rPr lang="tr-TR" i="1" dirty="0"/>
              <a:t>a</a:t>
            </a:r>
            <a:r>
              <a:rPr lang="tr-TR" dirty="0"/>
              <a:t> ve </a:t>
            </a:r>
            <a:r>
              <a:rPr lang="tr-TR" i="1" dirty="0"/>
              <a:t>b,</a:t>
            </a:r>
            <a:r>
              <a:rPr lang="tr-TR" dirty="0"/>
              <a:t> </a:t>
            </a:r>
            <a:r>
              <a:rPr lang="tr-TR" b="1" dirty="0" err="1"/>
              <a:t>Z</a:t>
            </a:r>
            <a:r>
              <a:rPr lang="tr-TR" baseline="-25000" dirty="0" err="1"/>
              <a:t>m</a:t>
            </a:r>
            <a:r>
              <a:rPr lang="tr-TR" dirty="0" err="1"/>
              <a:t>’nin</a:t>
            </a:r>
            <a:r>
              <a:rPr lang="tr-TR" dirty="0"/>
              <a:t> elemanlarıysa </a:t>
            </a:r>
            <a:r>
              <a:rPr lang="tr-TR" i="1" dirty="0"/>
              <a:t>a +</a:t>
            </a:r>
            <a:r>
              <a:rPr lang="tr-TR" i="1" baseline="-25000" dirty="0"/>
              <a:t>m</a:t>
            </a:r>
            <a:r>
              <a:rPr lang="tr-TR" i="1" dirty="0"/>
              <a:t> b = b +</a:t>
            </a:r>
            <a:r>
              <a:rPr lang="tr-TR" i="1" baseline="-25000" dirty="0"/>
              <a:t>m</a:t>
            </a:r>
            <a:r>
              <a:rPr lang="tr-TR" i="1" dirty="0"/>
              <a:t> a ve a </a:t>
            </a:r>
            <a:r>
              <a:rPr lang="tr-TR" dirty="0"/>
              <a:t>•</a:t>
            </a:r>
            <a:r>
              <a:rPr lang="tr-TR" i="1" baseline="-25000" dirty="0"/>
              <a:t>m</a:t>
            </a:r>
            <a:r>
              <a:rPr lang="tr-TR" i="1" dirty="0"/>
              <a:t> b</a:t>
            </a:r>
            <a:r>
              <a:rPr lang="tr-TR" dirty="0"/>
              <a:t> = </a:t>
            </a:r>
            <a:r>
              <a:rPr lang="tr-TR" i="1" dirty="0"/>
              <a:t>b </a:t>
            </a:r>
            <a:r>
              <a:rPr lang="tr-TR" dirty="0"/>
              <a:t>•</a:t>
            </a:r>
            <a:r>
              <a:rPr lang="tr-TR" i="1" baseline="-25000" dirty="0"/>
              <a:t>m</a:t>
            </a:r>
            <a:r>
              <a:rPr lang="tr-TR" i="1" dirty="0"/>
              <a:t> a</a:t>
            </a:r>
            <a:r>
              <a:rPr lang="tr-TR" dirty="0"/>
              <a:t>’dır.</a:t>
            </a:r>
          </a:p>
          <a:p>
            <a:pPr marL="0" indent="0" algn="just">
              <a:buNone/>
            </a:pPr>
            <a:r>
              <a:rPr lang="tr-TR" b="1" dirty="0">
                <a:solidFill>
                  <a:srgbClr val="C00000"/>
                </a:solidFill>
              </a:rPr>
              <a:t>Birim Elemanlar Özelliği: </a:t>
            </a:r>
            <a:r>
              <a:rPr lang="tr-TR" dirty="0"/>
              <a:t>Sırasıyla, 0 ve 1 elemanları </a:t>
            </a:r>
            <a:r>
              <a:rPr lang="tr-TR" i="1" dirty="0"/>
              <a:t>m</a:t>
            </a:r>
            <a:r>
              <a:rPr lang="tr-TR" dirty="0"/>
              <a:t> </a:t>
            </a:r>
            <a:r>
              <a:rPr lang="tr-TR" dirty="0" err="1"/>
              <a:t>modunda</a:t>
            </a:r>
            <a:r>
              <a:rPr lang="tr-TR" dirty="0"/>
              <a:t> toplama ve çarpma için birim elemanlardır. Şöyle ki: </a:t>
            </a:r>
            <a:r>
              <a:rPr lang="tr-TR" i="1" dirty="0"/>
              <a:t>a,</a:t>
            </a:r>
            <a:r>
              <a:rPr lang="tr-TR" dirty="0"/>
              <a:t> </a:t>
            </a:r>
            <a:r>
              <a:rPr lang="tr-TR" b="1" i="1" dirty="0" err="1"/>
              <a:t>Z</a:t>
            </a:r>
            <a:r>
              <a:rPr lang="tr-TR" baseline="-25000" dirty="0" err="1"/>
              <a:t>m</a:t>
            </a:r>
            <a:r>
              <a:rPr lang="tr-TR" dirty="0" err="1"/>
              <a:t>’in</a:t>
            </a:r>
            <a:r>
              <a:rPr lang="tr-TR" dirty="0"/>
              <a:t> bir elemanı ise </a:t>
            </a:r>
            <a:r>
              <a:rPr lang="tr-TR" i="1" dirty="0"/>
              <a:t>a +</a:t>
            </a:r>
            <a:r>
              <a:rPr lang="tr-TR" i="1" baseline="-25000" dirty="0"/>
              <a:t>m</a:t>
            </a:r>
            <a:r>
              <a:rPr lang="tr-TR" dirty="0"/>
              <a:t> 0 = 0 </a:t>
            </a:r>
            <a:r>
              <a:rPr lang="tr-TR" i="1" dirty="0"/>
              <a:t>+</a:t>
            </a:r>
            <a:r>
              <a:rPr lang="tr-TR" i="1" baseline="-25000" dirty="0"/>
              <a:t>m</a:t>
            </a:r>
            <a:r>
              <a:rPr lang="tr-TR" i="1" dirty="0"/>
              <a:t> a</a:t>
            </a:r>
            <a:r>
              <a:rPr lang="tr-TR" dirty="0"/>
              <a:t> = 0 ve </a:t>
            </a:r>
            <a:r>
              <a:rPr lang="tr-TR" i="1" dirty="0"/>
              <a:t>a </a:t>
            </a:r>
            <a:r>
              <a:rPr lang="tr-TR" dirty="0"/>
              <a:t>•</a:t>
            </a:r>
            <a:r>
              <a:rPr lang="tr-TR" i="1" baseline="-25000" dirty="0"/>
              <a:t>m</a:t>
            </a:r>
            <a:r>
              <a:rPr lang="tr-TR" dirty="0"/>
              <a:t> 1 = 1 •</a:t>
            </a:r>
            <a:r>
              <a:rPr lang="tr-TR" i="1" baseline="-25000" dirty="0"/>
              <a:t>m</a:t>
            </a:r>
            <a:r>
              <a:rPr lang="tr-TR" i="1" dirty="0"/>
              <a:t> a =</a:t>
            </a:r>
            <a:r>
              <a:rPr lang="tr-TR" dirty="0"/>
              <a:t> </a:t>
            </a:r>
            <a:r>
              <a:rPr lang="tr-TR" i="1" dirty="0"/>
              <a:t>a</a:t>
            </a:r>
            <a:r>
              <a:rPr lang="tr-TR" dirty="0"/>
              <a:t>’dır.</a:t>
            </a:r>
          </a:p>
          <a:p>
            <a:pPr marL="0" indent="0" algn="just">
              <a:buNone/>
            </a:pPr>
            <a:r>
              <a:rPr lang="tr-TR" b="1" dirty="0">
                <a:solidFill>
                  <a:srgbClr val="C00000"/>
                </a:solidFill>
              </a:rPr>
              <a:t>Toplamaya göre Ters Eleman Özelliği: </a:t>
            </a:r>
            <a:r>
              <a:rPr lang="tr-TR" dirty="0"/>
              <a:t>Eğer </a:t>
            </a:r>
            <a:r>
              <a:rPr lang="tr-TR" i="1" dirty="0"/>
              <a:t>a</a:t>
            </a:r>
            <a:r>
              <a:rPr lang="tr-TR" dirty="0"/>
              <a:t> ≠ 0, </a:t>
            </a:r>
            <a:r>
              <a:rPr lang="tr-TR" b="1" dirty="0" err="1"/>
              <a:t>Z</a:t>
            </a:r>
            <a:r>
              <a:rPr lang="tr-TR" baseline="-25000" dirty="0" err="1"/>
              <a:t>m</a:t>
            </a:r>
            <a:r>
              <a:rPr lang="tr-TR" dirty="0" err="1"/>
              <a:t>’in</a:t>
            </a:r>
            <a:r>
              <a:rPr lang="tr-TR" dirty="0"/>
              <a:t> elemanıysa bir </a:t>
            </a:r>
            <a:r>
              <a:rPr lang="tr-TR" i="1" dirty="0"/>
              <a:t>m</a:t>
            </a:r>
            <a:r>
              <a:rPr lang="tr-TR" dirty="0"/>
              <a:t> </a:t>
            </a:r>
            <a:r>
              <a:rPr lang="tr-TR" dirty="0" err="1"/>
              <a:t>modunun</a:t>
            </a:r>
            <a:r>
              <a:rPr lang="tr-TR" dirty="0"/>
              <a:t> ters elemanı         </a:t>
            </a:r>
            <a:r>
              <a:rPr lang="tr-TR" i="1" dirty="0"/>
              <a:t>m −</a:t>
            </a:r>
            <a:r>
              <a:rPr lang="tr-TR" dirty="0"/>
              <a:t> a’dır ve 0 kendisinin toplamaya göre ters elemanıdır. O zaman </a:t>
            </a:r>
            <a:r>
              <a:rPr lang="tr-TR" i="1" dirty="0"/>
              <a:t>a +</a:t>
            </a:r>
            <a:r>
              <a:rPr lang="tr-TR" i="1" baseline="-25000" dirty="0"/>
              <a:t>m</a:t>
            </a:r>
            <a:r>
              <a:rPr lang="tr-TR" dirty="0"/>
              <a:t> </a:t>
            </a:r>
            <a:r>
              <a:rPr lang="tr-TR" i="1" dirty="0"/>
              <a:t>(m − a) = </a:t>
            </a:r>
            <a:r>
              <a:rPr lang="tr-TR" dirty="0"/>
              <a:t>0 ve 0 </a:t>
            </a:r>
            <a:r>
              <a:rPr lang="tr-TR" i="1" dirty="0"/>
              <a:t>+</a:t>
            </a:r>
            <a:r>
              <a:rPr lang="tr-TR" i="1" baseline="-25000" dirty="0"/>
              <a:t>m</a:t>
            </a:r>
            <a:r>
              <a:rPr lang="tr-TR" dirty="0"/>
              <a:t> 0 = 0’dır.</a:t>
            </a:r>
          </a:p>
          <a:p>
            <a:pPr marL="0" indent="0" algn="just">
              <a:buNone/>
            </a:pPr>
            <a:r>
              <a:rPr lang="tr-TR" b="1" dirty="0">
                <a:solidFill>
                  <a:srgbClr val="C00000"/>
                </a:solidFill>
              </a:rPr>
              <a:t>Dağılma Özelliği: </a:t>
            </a:r>
            <a:r>
              <a:rPr lang="tr-TR" dirty="0"/>
              <a:t>Eğer </a:t>
            </a:r>
            <a:r>
              <a:rPr lang="tr-TR" i="1" dirty="0"/>
              <a:t>a, b</a:t>
            </a:r>
            <a:r>
              <a:rPr lang="tr-TR" dirty="0"/>
              <a:t> ve </a:t>
            </a:r>
            <a:r>
              <a:rPr lang="tr-TR" i="1" dirty="0"/>
              <a:t>c</a:t>
            </a:r>
            <a:r>
              <a:rPr lang="tr-TR" dirty="0"/>
              <a:t>, </a:t>
            </a:r>
            <a:r>
              <a:rPr lang="tr-TR" b="1" dirty="0" err="1"/>
              <a:t>Z</a:t>
            </a:r>
            <a:r>
              <a:rPr lang="tr-TR" baseline="-25000" dirty="0" err="1"/>
              <a:t>m</a:t>
            </a:r>
            <a:r>
              <a:rPr lang="tr-TR" dirty="0" err="1"/>
              <a:t>’nin</a:t>
            </a:r>
            <a:r>
              <a:rPr lang="tr-TR" dirty="0"/>
              <a:t> elemanlarıysa, o zaman </a:t>
            </a:r>
            <a:r>
              <a:rPr lang="tr-TR" i="1" dirty="0"/>
              <a:t>a </a:t>
            </a:r>
            <a:r>
              <a:rPr lang="tr-TR" dirty="0"/>
              <a:t>•</a:t>
            </a:r>
            <a:r>
              <a:rPr lang="tr-TR" i="1" baseline="-25000" dirty="0"/>
              <a:t>m</a:t>
            </a:r>
            <a:r>
              <a:rPr lang="tr-TR" dirty="0"/>
              <a:t> </a:t>
            </a:r>
            <a:r>
              <a:rPr lang="tr-TR" i="1" dirty="0"/>
              <a:t>(b +</a:t>
            </a:r>
            <a:r>
              <a:rPr lang="tr-TR" i="1" baseline="-25000" dirty="0"/>
              <a:t>m</a:t>
            </a:r>
            <a:r>
              <a:rPr lang="tr-TR" i="1" dirty="0"/>
              <a:t> c) =</a:t>
            </a:r>
            <a:r>
              <a:rPr lang="tr-TR" dirty="0"/>
              <a:t> (</a:t>
            </a:r>
            <a:r>
              <a:rPr lang="tr-TR" i="1" dirty="0"/>
              <a:t>a •</a:t>
            </a:r>
            <a:r>
              <a:rPr lang="tr-TR" i="1" baseline="-25000" dirty="0"/>
              <a:t>m</a:t>
            </a:r>
            <a:r>
              <a:rPr lang="tr-TR" i="1" dirty="0"/>
              <a:t> b</a:t>
            </a:r>
            <a:r>
              <a:rPr lang="tr-TR" dirty="0"/>
              <a:t>) +</a:t>
            </a:r>
            <a:r>
              <a:rPr lang="tr-TR" i="1" baseline="-25000" dirty="0"/>
              <a:t>m</a:t>
            </a:r>
            <a:r>
              <a:rPr lang="tr-TR" i="1" dirty="0"/>
              <a:t>(a </a:t>
            </a:r>
            <a:r>
              <a:rPr lang="tr-TR" dirty="0"/>
              <a:t>•</a:t>
            </a:r>
            <a:r>
              <a:rPr lang="tr-TR" baseline="-25000" dirty="0"/>
              <a:t>m</a:t>
            </a:r>
            <a:r>
              <a:rPr lang="tr-TR" i="1" dirty="0"/>
              <a:t>c)</a:t>
            </a:r>
            <a:r>
              <a:rPr lang="tr-TR" dirty="0"/>
              <a:t> ve     (</a:t>
            </a:r>
            <a:r>
              <a:rPr lang="tr-TR" i="1" dirty="0"/>
              <a:t>a +</a:t>
            </a:r>
            <a:r>
              <a:rPr lang="tr-TR" i="1" baseline="-25000" dirty="0"/>
              <a:t>m</a:t>
            </a:r>
            <a:r>
              <a:rPr lang="tr-TR" i="1" dirty="0"/>
              <a:t> b) </a:t>
            </a:r>
            <a:r>
              <a:rPr lang="tr-TR" dirty="0"/>
              <a:t>•</a:t>
            </a:r>
            <a:r>
              <a:rPr lang="tr-TR" i="1" baseline="-25000" dirty="0"/>
              <a:t>m</a:t>
            </a:r>
            <a:r>
              <a:rPr lang="tr-TR" i="1" dirty="0"/>
              <a:t> c = (a </a:t>
            </a:r>
            <a:r>
              <a:rPr lang="tr-TR" dirty="0"/>
              <a:t>•</a:t>
            </a:r>
            <a:r>
              <a:rPr lang="tr-TR" baseline="-25000" dirty="0"/>
              <a:t>m</a:t>
            </a:r>
            <a:r>
              <a:rPr lang="tr-TR" i="1" dirty="0"/>
              <a:t>c)</a:t>
            </a:r>
            <a:r>
              <a:rPr lang="tr-TR" dirty="0"/>
              <a:t> +</a:t>
            </a:r>
            <a:r>
              <a:rPr lang="tr-TR" baseline="-25000" dirty="0"/>
              <a:t>m</a:t>
            </a:r>
            <a:r>
              <a:rPr lang="tr-TR" i="1" dirty="0"/>
              <a:t>(b </a:t>
            </a:r>
            <a:r>
              <a:rPr lang="tr-TR" dirty="0"/>
              <a:t>•</a:t>
            </a:r>
            <a:r>
              <a:rPr lang="tr-TR" baseline="-25000" dirty="0"/>
              <a:t>m</a:t>
            </a:r>
            <a:r>
              <a:rPr lang="tr-TR" dirty="0"/>
              <a:t>c)’</a:t>
            </a:r>
            <a:r>
              <a:rPr lang="tr-TR" dirty="0" err="1"/>
              <a:t>dir</a:t>
            </a:r>
            <a:r>
              <a:rPr lang="tr-TR" dirty="0"/>
              <a:t>.</a:t>
            </a:r>
          </a:p>
          <a:p>
            <a:pPr algn="just"/>
            <a:endParaRPr lang="tr-TR" dirty="0"/>
          </a:p>
          <a:p>
            <a:pPr algn="just"/>
            <a:endParaRPr lang="tr-TR" dirty="0"/>
          </a:p>
        </p:txBody>
      </p:sp>
      <p:sp>
        <p:nvSpPr>
          <p:cNvPr id="2" name="Slayt Numarası Yer Tutucusu 1"/>
          <p:cNvSpPr>
            <a:spLocks noGrp="1"/>
          </p:cNvSpPr>
          <p:nvPr>
            <p:ph type="sldNum" sz="quarter" idx="12"/>
          </p:nvPr>
        </p:nvSpPr>
        <p:spPr/>
        <p:txBody>
          <a:bodyPr/>
          <a:lstStyle/>
          <a:p>
            <a:fld id="{745D57CF-1007-4D2F-B4F9-E5A7F393E6C7}" type="slidenum">
              <a:rPr lang="tr-TR" smtClean="0"/>
              <a:t>11</a:t>
            </a:fld>
            <a:endParaRPr lang="tr-TR"/>
          </a:p>
        </p:txBody>
      </p:sp>
    </p:spTree>
    <p:extLst>
      <p:ext uri="{BB962C8B-B14F-4D97-AF65-F5344CB8AC3E}">
        <p14:creationId xmlns:p14="http://schemas.microsoft.com/office/powerpoint/2010/main" val="129466878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484311" y="685800"/>
            <a:ext cx="10018713" cy="1090749"/>
          </a:xfrm>
        </p:spPr>
        <p:txBody>
          <a:bodyPr>
            <a:normAutofit fontScale="90000"/>
          </a:bodyPr>
          <a:lstStyle/>
          <a:p>
            <a:r>
              <a:rPr lang="tr-TR" b="1" dirty="0" smtClean="0">
                <a:solidFill>
                  <a:srgbClr val="C00000"/>
                </a:solidFill>
              </a:rPr>
              <a:t>Bölüm 4.1 Bazı Çift </a:t>
            </a:r>
            <a:r>
              <a:rPr lang="tr-TR" b="1" dirty="0">
                <a:solidFill>
                  <a:srgbClr val="C00000"/>
                </a:solidFill>
              </a:rPr>
              <a:t>Numaralı </a:t>
            </a:r>
            <a:r>
              <a:rPr lang="tr-TR" b="1" dirty="0" smtClean="0">
                <a:solidFill>
                  <a:srgbClr val="C00000"/>
                </a:solidFill>
              </a:rPr>
              <a:t>Sorular ve Cevapları</a:t>
            </a:r>
            <a:endParaRPr lang="tr-TR" b="1" dirty="0">
              <a:solidFill>
                <a:srgbClr val="C00000"/>
              </a:solidFill>
            </a:endParaRPr>
          </a:p>
        </p:txBody>
      </p:sp>
      <p:sp>
        <p:nvSpPr>
          <p:cNvPr id="3" name="İçerik Yer Tutucusu 2"/>
          <p:cNvSpPr>
            <a:spLocks noGrp="1"/>
          </p:cNvSpPr>
          <p:nvPr>
            <p:ph idx="1"/>
          </p:nvPr>
        </p:nvSpPr>
        <p:spPr>
          <a:xfrm>
            <a:off x="1484310" y="1628503"/>
            <a:ext cx="10018714" cy="4728754"/>
          </a:xfrm>
        </p:spPr>
        <p:txBody>
          <a:bodyPr>
            <a:normAutofit/>
          </a:bodyPr>
          <a:lstStyle/>
          <a:p>
            <a:pPr marL="0" lvl="0" indent="0" algn="just">
              <a:buNone/>
            </a:pPr>
            <a:r>
              <a:rPr lang="tr-TR" b="1" dirty="0" smtClean="0">
                <a:solidFill>
                  <a:srgbClr val="C00000"/>
                </a:solidFill>
              </a:rPr>
              <a:t>Soru 44: </a:t>
            </a:r>
            <a:r>
              <a:rPr lang="tr-TR" i="1" dirty="0" smtClean="0"/>
              <a:t>m</a:t>
            </a:r>
            <a:r>
              <a:rPr lang="tr-TR" dirty="0" smtClean="0"/>
              <a:t> </a:t>
            </a:r>
            <a:r>
              <a:rPr lang="tr-TR" dirty="0"/>
              <a:t>bir tam sayı ve </a:t>
            </a:r>
            <a:r>
              <a:rPr lang="tr-TR" i="1" dirty="0"/>
              <a:t>m</a:t>
            </a:r>
            <a:r>
              <a:rPr lang="tr-TR" dirty="0"/>
              <a:t> ≥ 2 olmak üzere </a:t>
            </a:r>
            <a:r>
              <a:rPr lang="tr-TR" dirty="0" err="1"/>
              <a:t>Z</a:t>
            </a:r>
            <a:r>
              <a:rPr lang="tr-TR" baseline="-25000" dirty="0" err="1"/>
              <a:t>m</a:t>
            </a:r>
            <a:r>
              <a:rPr lang="tr-TR" dirty="0"/>
              <a:t> için çarpma işle­minin toplama işlemi üzerinde dağılma özelliği olduğunu gösteriniz.</a:t>
            </a:r>
          </a:p>
          <a:p>
            <a:pPr marL="0" indent="0" algn="just">
              <a:buNone/>
            </a:pPr>
            <a:r>
              <a:rPr lang="tr-TR" b="1" dirty="0" smtClean="0">
                <a:solidFill>
                  <a:srgbClr val="C00000"/>
                </a:solidFill>
              </a:rPr>
              <a:t>Cevap </a:t>
            </a:r>
            <a:r>
              <a:rPr lang="tr-TR" b="1" dirty="0">
                <a:solidFill>
                  <a:srgbClr val="C00000"/>
                </a:solidFill>
              </a:rPr>
              <a:t>44: </a:t>
            </a:r>
            <a:r>
              <a:rPr lang="tr-TR" dirty="0" err="1"/>
              <a:t>a,b,c</a:t>
            </a:r>
            <a:r>
              <a:rPr lang="tr-TR" dirty="0"/>
              <a:t> eleman tamsayı ise çarpmanın toplama üzerine dağılma özelliği ifade eder ki a ·m (b +m c) = (a ·m b) +m (a ·m c) </a:t>
            </a:r>
            <a:r>
              <a:rPr lang="tr-TR" dirty="0" err="1"/>
              <a:t>dir</a:t>
            </a:r>
            <a:r>
              <a:rPr lang="tr-TR" dirty="0"/>
              <a:t>. Bu modüler işlemlerin tanımlanması ve sonuç 2 ile sol taraf   a.(b + c) </a:t>
            </a:r>
            <a:r>
              <a:rPr lang="tr-TR" dirty="0" err="1"/>
              <a:t>mod</a:t>
            </a:r>
            <a:r>
              <a:rPr lang="tr-TR" dirty="0"/>
              <a:t> m ' e  eşittir, ve sağ taraf   ab + </a:t>
            </a:r>
            <a:r>
              <a:rPr lang="tr-TR" dirty="0" err="1"/>
              <a:t>ac</a:t>
            </a:r>
            <a:r>
              <a:rPr lang="tr-TR" dirty="0"/>
              <a:t> </a:t>
            </a:r>
            <a:r>
              <a:rPr lang="tr-TR" dirty="0" err="1"/>
              <a:t>mod</a:t>
            </a:r>
            <a:r>
              <a:rPr lang="tr-TR" dirty="0"/>
              <a:t> m ' e eşittir. Bunlar eşittirler çünkü tamsayılar için çarpmanın toplama üzerine dağılma özelliği vardır</a:t>
            </a:r>
            <a:r>
              <a:rPr lang="tr-TR" dirty="0" smtClean="0"/>
              <a:t>.</a:t>
            </a:r>
          </a:p>
          <a:p>
            <a:pPr marL="0" indent="0" algn="just">
              <a:buNone/>
            </a:pPr>
            <a:endParaRPr lang="tr-TR" dirty="0"/>
          </a:p>
          <a:p>
            <a:pPr algn="just"/>
            <a:endParaRPr lang="tr-TR" dirty="0"/>
          </a:p>
          <a:p>
            <a:pPr algn="just"/>
            <a:endParaRPr lang="tr-TR" dirty="0"/>
          </a:p>
        </p:txBody>
      </p:sp>
      <p:sp>
        <p:nvSpPr>
          <p:cNvPr id="4" name="Slayt Numarası Yer Tutucusu 3"/>
          <p:cNvSpPr>
            <a:spLocks noGrp="1"/>
          </p:cNvSpPr>
          <p:nvPr>
            <p:ph type="sldNum" sz="quarter" idx="12"/>
          </p:nvPr>
        </p:nvSpPr>
        <p:spPr/>
        <p:txBody>
          <a:bodyPr/>
          <a:lstStyle/>
          <a:p>
            <a:fld id="{745D57CF-1007-4D2F-B4F9-E5A7F393E6C7}" type="slidenum">
              <a:rPr lang="tr-TR" smtClean="0"/>
              <a:t>12</a:t>
            </a:fld>
            <a:endParaRPr lang="tr-TR"/>
          </a:p>
        </p:txBody>
      </p:sp>
    </p:spTree>
    <p:extLst>
      <p:ext uri="{BB962C8B-B14F-4D97-AF65-F5344CB8AC3E}">
        <p14:creationId xmlns:p14="http://schemas.microsoft.com/office/powerpoint/2010/main" val="49379121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748937" y="478972"/>
            <a:ext cx="10754087" cy="1245326"/>
          </a:xfrm>
        </p:spPr>
        <p:txBody>
          <a:bodyPr>
            <a:normAutofit fontScale="90000"/>
          </a:bodyPr>
          <a:lstStyle/>
          <a:p>
            <a:pPr lvl="1" algn="ctr" defTabSz="457200" rtl="0">
              <a:spcBef>
                <a:spcPct val="0"/>
              </a:spcBef>
            </a:pPr>
            <a:r>
              <a:rPr lang="tr-TR" sz="3300" b="1" dirty="0" smtClean="0">
                <a:solidFill>
                  <a:srgbClr val="C00000"/>
                </a:solidFill>
              </a:rPr>
              <a:t>Bölüm 4.2 </a:t>
            </a:r>
            <a:r>
              <a:rPr lang="tr-TR" sz="3300" b="1" dirty="0">
                <a:solidFill>
                  <a:srgbClr val="C00000"/>
                </a:solidFill>
              </a:rPr>
              <a:t>TAM SAYI TEMSİLLERİ VE </a:t>
            </a:r>
            <a:r>
              <a:rPr lang="tr-TR" sz="3300" b="1" dirty="0" smtClean="0">
                <a:solidFill>
                  <a:srgbClr val="C00000"/>
                </a:solidFill>
              </a:rPr>
              <a:t>ALGORİTMALARI</a:t>
            </a:r>
            <a:r>
              <a:rPr lang="tr-TR" sz="1600" dirty="0"/>
              <a:t/>
            </a:r>
            <a:br>
              <a:rPr lang="tr-TR" sz="1600" dirty="0"/>
            </a:br>
            <a:endParaRPr lang="tr-TR" dirty="0"/>
          </a:p>
        </p:txBody>
      </p:sp>
      <p:sp>
        <p:nvSpPr>
          <p:cNvPr id="3" name="İçerik Yer Tutucusu 2"/>
          <p:cNvSpPr>
            <a:spLocks noGrp="1"/>
          </p:cNvSpPr>
          <p:nvPr>
            <p:ph idx="1"/>
          </p:nvPr>
        </p:nvSpPr>
        <p:spPr>
          <a:xfrm>
            <a:off x="1045029" y="1349827"/>
            <a:ext cx="10624457" cy="4833257"/>
          </a:xfrm>
        </p:spPr>
        <p:txBody>
          <a:bodyPr/>
          <a:lstStyle/>
          <a:p>
            <a:pPr marL="0" indent="0" algn="just">
              <a:buNone/>
            </a:pPr>
            <a:r>
              <a:rPr lang="tr-TR" dirty="0" smtClean="0"/>
              <a:t>     Tam </a:t>
            </a:r>
            <a:r>
              <a:rPr lang="tr-TR" dirty="0"/>
              <a:t>sayılar birden büyük herhangi bir sayı taban olarak kullanılarak açıklanabilir. Yaygın olarak ondalık taban (taban 10) kullanılmasına rağmen ikilik taban (taban 2</a:t>
            </a:r>
            <a:r>
              <a:rPr lang="tr-TR" dirty="0" smtClean="0"/>
              <a:t>),  </a:t>
            </a:r>
            <a:r>
              <a:rPr lang="tr-TR" dirty="0"/>
              <a:t>sekizlik taban (taban 8) ve onaltılık taban (taban 16) temsilleri, özellikle bilgisayar bilimlerinde, sıkça kullanılmaktadır. Bir b tabanı ve bir n tam sayısı verildiğinde, bu n tam sayısının b tabanındaki temsilinin nasıl kurulacağım göstereceğiz. </a:t>
            </a:r>
            <a:r>
              <a:rPr lang="tr-TR" dirty="0" smtClean="0"/>
              <a:t> Ayrıca </a:t>
            </a:r>
            <a:r>
              <a:rPr lang="tr-TR" dirty="0"/>
              <a:t>ikilik tabandan sekizlik taban ve ikilik tabandan onaltılık taban gösterimlerine çabuk nasıl dönüştüreceğimizi açıklayacağız.</a:t>
            </a:r>
          </a:p>
        </p:txBody>
      </p:sp>
      <p:sp>
        <p:nvSpPr>
          <p:cNvPr id="4" name="Slayt Numarası Yer Tutucusu 3"/>
          <p:cNvSpPr>
            <a:spLocks noGrp="1"/>
          </p:cNvSpPr>
          <p:nvPr>
            <p:ph type="sldNum" sz="quarter" idx="12"/>
          </p:nvPr>
        </p:nvSpPr>
        <p:spPr/>
        <p:txBody>
          <a:bodyPr/>
          <a:lstStyle/>
          <a:p>
            <a:fld id="{745D57CF-1007-4D2F-B4F9-E5A7F393E6C7}" type="slidenum">
              <a:rPr lang="tr-TR" smtClean="0"/>
              <a:t>13</a:t>
            </a:fld>
            <a:endParaRPr lang="tr-TR"/>
          </a:p>
        </p:txBody>
      </p:sp>
    </p:spTree>
    <p:extLst>
      <p:ext uri="{BB962C8B-B14F-4D97-AF65-F5344CB8AC3E}">
        <p14:creationId xmlns:p14="http://schemas.microsoft.com/office/powerpoint/2010/main" val="282568649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484310" y="520337"/>
            <a:ext cx="10018713" cy="611777"/>
          </a:xfrm>
        </p:spPr>
        <p:txBody>
          <a:bodyPr>
            <a:normAutofit fontScale="90000"/>
          </a:bodyPr>
          <a:lstStyle/>
          <a:p>
            <a:r>
              <a:rPr lang="tr-TR" b="1" i="1" dirty="0" smtClean="0">
                <a:solidFill>
                  <a:srgbClr val="FF0000"/>
                </a:solidFill>
              </a:rPr>
              <a:t/>
            </a:r>
            <a:br>
              <a:rPr lang="tr-TR" b="1" i="1" dirty="0" smtClean="0">
                <a:solidFill>
                  <a:srgbClr val="FF0000"/>
                </a:solidFill>
              </a:rPr>
            </a:br>
            <a:r>
              <a:rPr lang="tr-TR" b="1" dirty="0" smtClean="0">
                <a:solidFill>
                  <a:srgbClr val="C00000"/>
                </a:solidFill>
              </a:rPr>
              <a:t>Tam </a:t>
            </a:r>
            <a:r>
              <a:rPr lang="tr-TR" b="1" dirty="0">
                <a:solidFill>
                  <a:srgbClr val="C00000"/>
                </a:solidFill>
              </a:rPr>
              <a:t>Sayıların Temsilleri</a:t>
            </a:r>
            <a:br>
              <a:rPr lang="tr-TR" b="1" dirty="0">
                <a:solidFill>
                  <a:srgbClr val="C00000"/>
                </a:solidFill>
              </a:rPr>
            </a:br>
            <a:endParaRPr lang="tr-TR" b="1" dirty="0">
              <a:solidFill>
                <a:srgbClr val="C00000"/>
              </a:solidFill>
            </a:endParaRPr>
          </a:p>
        </p:txBody>
      </p:sp>
      <p:sp>
        <p:nvSpPr>
          <p:cNvPr id="3" name="İçerik Yer Tutucusu 2"/>
          <p:cNvSpPr>
            <a:spLocks noGrp="1"/>
          </p:cNvSpPr>
          <p:nvPr>
            <p:ph idx="1"/>
          </p:nvPr>
        </p:nvSpPr>
        <p:spPr>
          <a:xfrm>
            <a:off x="1484310" y="1602378"/>
            <a:ext cx="10018713" cy="4589417"/>
          </a:xfrm>
        </p:spPr>
        <p:txBody>
          <a:bodyPr>
            <a:normAutofit lnSpcReduction="10000"/>
          </a:bodyPr>
          <a:lstStyle/>
          <a:p>
            <a:pPr marL="0" indent="0" algn="just">
              <a:buNone/>
            </a:pPr>
            <a:r>
              <a:rPr lang="tr-TR" dirty="0" smtClean="0"/>
              <a:t>     Günlük </a:t>
            </a:r>
            <a:r>
              <a:rPr lang="tr-TR" dirty="0"/>
              <a:t>yaşamda tam sayıları belirtmek için ondalık gösterim sistemini kullanırız. Örneğin      </a:t>
            </a:r>
            <a:r>
              <a:rPr lang="tr-TR" dirty="0" smtClean="0"/>
              <a:t>965 sayısı 9</a:t>
            </a:r>
            <a:r>
              <a:rPr lang="tr-TR" dirty="0"/>
              <a:t>* </a:t>
            </a:r>
            <a:r>
              <a:rPr lang="tr-TR" dirty="0" smtClean="0"/>
              <a:t>10</a:t>
            </a:r>
            <a:r>
              <a:rPr lang="tr-TR" baseline="30000" dirty="0" smtClean="0"/>
              <a:t>2</a:t>
            </a:r>
            <a:r>
              <a:rPr lang="tr-TR" dirty="0" smtClean="0"/>
              <a:t>  +  </a:t>
            </a:r>
            <a:r>
              <a:rPr lang="tr-TR" dirty="0"/>
              <a:t>6* </a:t>
            </a:r>
            <a:r>
              <a:rPr lang="tr-TR" dirty="0" smtClean="0"/>
              <a:t>10</a:t>
            </a:r>
            <a:r>
              <a:rPr lang="tr-TR" baseline="30000" dirty="0" smtClean="0"/>
              <a:t>1</a:t>
            </a:r>
            <a:r>
              <a:rPr lang="tr-TR" dirty="0" smtClean="0"/>
              <a:t> </a:t>
            </a:r>
            <a:r>
              <a:rPr lang="tr-TR" dirty="0"/>
              <a:t>+ 5* </a:t>
            </a:r>
            <a:r>
              <a:rPr lang="tr-TR" dirty="0" smtClean="0"/>
              <a:t>10</a:t>
            </a:r>
            <a:r>
              <a:rPr lang="tr-TR" baseline="30000" dirty="0" smtClean="0"/>
              <a:t>0</a:t>
            </a:r>
            <a:r>
              <a:rPr lang="tr-TR" dirty="0" smtClean="0"/>
              <a:t>’i </a:t>
            </a:r>
            <a:r>
              <a:rPr lang="tr-TR" dirty="0"/>
              <a:t>gösterir. Fakat </a:t>
            </a:r>
            <a:r>
              <a:rPr lang="tr-TR" dirty="0" smtClean="0"/>
              <a:t>bazen 10 </a:t>
            </a:r>
            <a:r>
              <a:rPr lang="tr-TR" dirty="0"/>
              <a:t>tabanından başka tabanlar kullanmak daha uygundur. Özellikle, bilgisayarlar genellikle aritmetiği yürütürken ikili gösterimi (taban olarak 2) kullanırlar ve harfler veya rakamlar gibi karakterleri ifade ederken sekizlik taban (taban 8) ve onaltılık taban (taban 16) kullanırlar. Aslında tam sayıları ifade ederken 1’den büyük her tam sayıyı kullanabiliriz. Bu, Teorem 1 ’de açıklanmıştır</a:t>
            </a:r>
            <a:r>
              <a:rPr lang="tr-TR" dirty="0" smtClean="0"/>
              <a:t>.</a:t>
            </a:r>
          </a:p>
          <a:p>
            <a:pPr marL="0" indent="0" algn="just">
              <a:buNone/>
            </a:pPr>
            <a:r>
              <a:rPr lang="tr-TR" b="1" i="1" dirty="0" smtClean="0">
                <a:solidFill>
                  <a:srgbClr val="FF0000"/>
                </a:solidFill>
              </a:rPr>
              <a:t>Teorem 1:   </a:t>
            </a:r>
            <a:r>
              <a:rPr lang="tr-TR" dirty="0" smtClean="0"/>
              <a:t>b</a:t>
            </a:r>
            <a:r>
              <a:rPr lang="tr-TR" dirty="0"/>
              <a:t>, 1 ’den büyük bir tam sayı olsun. Eğer n pozitif bir tamsayı ise n </a:t>
            </a:r>
          </a:p>
          <a:p>
            <a:pPr marL="0" indent="0" algn="just">
              <a:buNone/>
            </a:pPr>
            <a:r>
              <a:rPr lang="tr-TR" dirty="0"/>
              <a:t>n = </a:t>
            </a:r>
            <a:r>
              <a:rPr lang="tr-TR" dirty="0" smtClean="0"/>
              <a:t>a</a:t>
            </a:r>
            <a:r>
              <a:rPr lang="tr-TR" baseline="-25000" dirty="0" smtClean="0"/>
              <a:t>k</a:t>
            </a:r>
            <a:r>
              <a:rPr lang="tr-TR" dirty="0" smtClean="0"/>
              <a:t> </a:t>
            </a:r>
            <a:r>
              <a:rPr lang="tr-TR" dirty="0" err="1" smtClean="0"/>
              <a:t>b</a:t>
            </a:r>
            <a:r>
              <a:rPr lang="tr-TR" baseline="30000" dirty="0" err="1" smtClean="0"/>
              <a:t>k</a:t>
            </a:r>
            <a:r>
              <a:rPr lang="tr-TR" baseline="30000" dirty="0" smtClean="0"/>
              <a:t> </a:t>
            </a:r>
            <a:r>
              <a:rPr lang="tr-TR" dirty="0" smtClean="0"/>
              <a:t> </a:t>
            </a:r>
            <a:r>
              <a:rPr lang="tr-TR" dirty="0"/>
              <a:t>+ </a:t>
            </a:r>
            <a:r>
              <a:rPr lang="tr-TR" dirty="0" smtClean="0"/>
              <a:t>a</a:t>
            </a:r>
            <a:r>
              <a:rPr lang="tr-TR" baseline="-25000" dirty="0" smtClean="0"/>
              <a:t>k-1</a:t>
            </a:r>
            <a:r>
              <a:rPr lang="tr-TR" dirty="0" smtClean="0"/>
              <a:t> b</a:t>
            </a:r>
            <a:r>
              <a:rPr lang="tr-TR" baseline="30000" dirty="0" smtClean="0"/>
              <a:t>k-1</a:t>
            </a:r>
            <a:r>
              <a:rPr lang="tr-TR" dirty="0" smtClean="0"/>
              <a:t>+</a:t>
            </a:r>
            <a:r>
              <a:rPr lang="tr-TR" dirty="0"/>
              <a:t>⋯+</a:t>
            </a:r>
            <a:r>
              <a:rPr lang="tr-TR" dirty="0" smtClean="0"/>
              <a:t>a</a:t>
            </a:r>
            <a:r>
              <a:rPr lang="tr-TR" baseline="-25000" dirty="0" smtClean="0"/>
              <a:t>1</a:t>
            </a:r>
            <a:r>
              <a:rPr lang="tr-TR" dirty="0" smtClean="0"/>
              <a:t> b+a</a:t>
            </a:r>
            <a:r>
              <a:rPr lang="tr-TR" baseline="-25000" dirty="0" smtClean="0"/>
              <a:t>0</a:t>
            </a:r>
            <a:r>
              <a:rPr lang="tr-TR" dirty="0" smtClean="0"/>
              <a:t>  </a:t>
            </a:r>
            <a:r>
              <a:rPr lang="tr-TR" dirty="0"/>
              <a:t>,</a:t>
            </a:r>
          </a:p>
          <a:p>
            <a:pPr marL="0" indent="0" algn="just">
              <a:buNone/>
            </a:pPr>
            <a:r>
              <a:rPr lang="tr-TR" dirty="0"/>
              <a:t>olarak tek biçiminde yazılabilir. Burada k negatif olmayan bir tam sayı, a</a:t>
            </a:r>
            <a:r>
              <a:rPr lang="tr-TR" baseline="-25000" dirty="0"/>
              <a:t>0</a:t>
            </a:r>
            <a:r>
              <a:rPr lang="tr-TR" dirty="0"/>
              <a:t>, a</a:t>
            </a:r>
            <a:r>
              <a:rPr lang="tr-TR" baseline="-25000" dirty="0"/>
              <a:t>1</a:t>
            </a:r>
            <a:r>
              <a:rPr lang="tr-TR" dirty="0"/>
              <a:t>,..., a</a:t>
            </a:r>
            <a:r>
              <a:rPr lang="tr-TR" baseline="-25000" dirty="0"/>
              <a:t>k</a:t>
            </a:r>
            <a:r>
              <a:rPr lang="tr-TR" dirty="0"/>
              <a:t> negatif olmayan b’den küçük tam sayılar ve a</a:t>
            </a:r>
            <a:r>
              <a:rPr lang="tr-TR" baseline="-25000" dirty="0"/>
              <a:t>k</a:t>
            </a:r>
            <a:r>
              <a:rPr lang="tr-TR" dirty="0"/>
              <a:t> ≠ 0’dır.</a:t>
            </a:r>
          </a:p>
          <a:p>
            <a:endParaRPr lang="tr-TR" dirty="0"/>
          </a:p>
        </p:txBody>
      </p:sp>
      <p:sp>
        <p:nvSpPr>
          <p:cNvPr id="4" name="Slayt Numarası Yer Tutucusu 3"/>
          <p:cNvSpPr>
            <a:spLocks noGrp="1"/>
          </p:cNvSpPr>
          <p:nvPr>
            <p:ph type="sldNum" sz="quarter" idx="12"/>
          </p:nvPr>
        </p:nvSpPr>
        <p:spPr/>
        <p:txBody>
          <a:bodyPr/>
          <a:lstStyle/>
          <a:p>
            <a:fld id="{745D57CF-1007-4D2F-B4F9-E5A7F393E6C7}" type="slidenum">
              <a:rPr lang="tr-TR" smtClean="0"/>
              <a:t>14</a:t>
            </a:fld>
            <a:endParaRPr lang="tr-TR"/>
          </a:p>
        </p:txBody>
      </p:sp>
    </p:spTree>
    <p:extLst>
      <p:ext uri="{BB962C8B-B14F-4D97-AF65-F5344CB8AC3E}">
        <p14:creationId xmlns:p14="http://schemas.microsoft.com/office/powerpoint/2010/main" val="247266908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484311" y="685801"/>
            <a:ext cx="10018713" cy="716280"/>
          </a:xfrm>
        </p:spPr>
        <p:txBody>
          <a:bodyPr/>
          <a:lstStyle/>
          <a:p>
            <a:r>
              <a:rPr lang="tr-TR" b="1" dirty="0">
                <a:solidFill>
                  <a:srgbClr val="C00000"/>
                </a:solidFill>
              </a:rPr>
              <a:t>İKİLİK TABANDA AÇILIM </a:t>
            </a:r>
          </a:p>
        </p:txBody>
      </p:sp>
      <mc:AlternateContent xmlns:mc="http://schemas.openxmlformats.org/markup-compatibility/2006" xmlns:a14="http://schemas.microsoft.com/office/drawing/2010/main">
        <mc:Choice Requires="a14">
          <p:sp>
            <p:nvSpPr>
              <p:cNvPr id="3" name="İçerik Yer Tutucusu 2"/>
              <p:cNvSpPr>
                <a:spLocks noGrp="1"/>
              </p:cNvSpPr>
              <p:nvPr>
                <p:ph idx="1"/>
              </p:nvPr>
            </p:nvSpPr>
            <p:spPr>
              <a:xfrm>
                <a:off x="1484310" y="1515291"/>
                <a:ext cx="10018713" cy="4275909"/>
              </a:xfrm>
            </p:spPr>
            <p:txBody>
              <a:bodyPr>
                <a:normAutofit/>
              </a:bodyPr>
              <a:lstStyle/>
              <a:p>
                <a:pPr marL="0" indent="0" algn="just">
                  <a:buNone/>
                </a:pPr>
                <a:r>
                  <a:rPr lang="tr-TR" dirty="0" smtClean="0"/>
                  <a:t>     Taban </a:t>
                </a:r>
                <a:r>
                  <a:rPr lang="tr-TR" dirty="0"/>
                  <a:t>olarak 2’yi seçersek bu bize tam sayıların </a:t>
                </a:r>
                <a:r>
                  <a:rPr lang="tr-TR" b="1" dirty="0"/>
                  <a:t>ikilik tabandaki açılımını </a:t>
                </a:r>
                <a:r>
                  <a:rPr lang="tr-TR" dirty="0"/>
                  <a:t>verir. İkilik tabandaki açılımda her rakam ya 0 ya da 1 ’</a:t>
                </a:r>
                <a:r>
                  <a:rPr lang="tr-TR" dirty="0" err="1"/>
                  <a:t>dir</a:t>
                </a:r>
                <a:r>
                  <a:rPr lang="tr-TR" dirty="0"/>
                  <a:t>. Başka bir ifadeyle, bir tam sayının ikilik tabandaki açılımı bir ikili dizgidir. İkilik tabandaki açılım (ve ikilik tabandaki açılımların çeşitleri olan alakalı açılımlar) bilgisayarlarca tam sayıları temsil etmek ve tam sayılarla aritmetik yapmak için kullanılır.</a:t>
                </a:r>
              </a:p>
              <a:p>
                <a:pPr marL="0" indent="0" algn="just">
                  <a:buNone/>
                </a:pPr>
                <a:r>
                  <a:rPr lang="tr-TR" b="1" dirty="0" smtClean="0">
                    <a:solidFill>
                      <a:srgbClr val="C00000"/>
                    </a:solidFill>
                  </a:rPr>
                  <a:t>Örnek: </a:t>
                </a:r>
                <a:r>
                  <a:rPr lang="tr-TR" b="1" dirty="0"/>
                  <a:t>	</a:t>
                </a:r>
                <a:r>
                  <a:rPr lang="tr-TR" dirty="0"/>
                  <a:t>İkilik sayı tabanında (1 0101 1111)</a:t>
                </a:r>
                <a:r>
                  <a:rPr lang="tr-TR" baseline="-25000" dirty="0"/>
                  <a:t>2</a:t>
                </a:r>
                <a:r>
                  <a:rPr lang="tr-TR" dirty="0"/>
                  <a:t> olan tam sayının onluk sayı tabanındaki açılımı nedir?</a:t>
                </a:r>
              </a:p>
              <a:p>
                <a:pPr marL="0" indent="0" algn="just">
                  <a:buNone/>
                </a:pPr>
                <a:r>
                  <a:rPr lang="tr-TR" b="1" dirty="0">
                    <a:solidFill>
                      <a:srgbClr val="C00000"/>
                    </a:solidFill>
                  </a:rPr>
                  <a:t>Çözüm:</a:t>
                </a:r>
                <a:r>
                  <a:rPr lang="tr-TR" dirty="0"/>
                  <a:t>	(1 0101 1111)</a:t>
                </a:r>
                <a:r>
                  <a:rPr lang="tr-TR" baseline="-25000" dirty="0"/>
                  <a:t>2</a:t>
                </a:r>
                <a:r>
                  <a:rPr lang="tr-TR" dirty="0"/>
                  <a:t> = </a:t>
                </a:r>
                <a14:m>
                  <m:oMath xmlns:m="http://schemas.openxmlformats.org/officeDocument/2006/math">
                    <m:r>
                      <a:rPr lang="tr-TR" i="1">
                        <a:latin typeface="Cambria Math" panose="02040503050406030204" pitchFamily="18" charset="0"/>
                      </a:rPr>
                      <m:t>1∗ </m:t>
                    </m:r>
                    <m:sSup>
                      <m:sSupPr>
                        <m:ctrlPr>
                          <a:rPr lang="tr-TR" i="1">
                            <a:latin typeface="Cambria Math" panose="02040503050406030204" pitchFamily="18" charset="0"/>
                          </a:rPr>
                        </m:ctrlPr>
                      </m:sSupPr>
                      <m:e>
                        <m:r>
                          <a:rPr lang="tr-TR" i="1">
                            <a:latin typeface="Cambria Math" panose="02040503050406030204" pitchFamily="18" charset="0"/>
                          </a:rPr>
                          <m:t>2</m:t>
                        </m:r>
                      </m:e>
                      <m:sup>
                        <m:r>
                          <a:rPr lang="tr-TR" i="1">
                            <a:latin typeface="Cambria Math" panose="02040503050406030204" pitchFamily="18" charset="0"/>
                          </a:rPr>
                          <m:t>8</m:t>
                        </m:r>
                      </m:sup>
                    </m:sSup>
                    <m:r>
                      <a:rPr lang="tr-TR" i="1">
                        <a:latin typeface="Cambria Math" panose="02040503050406030204" pitchFamily="18" charset="0"/>
                      </a:rPr>
                      <m:t> + 0 ∗ </m:t>
                    </m:r>
                    <m:sSup>
                      <m:sSupPr>
                        <m:ctrlPr>
                          <a:rPr lang="tr-TR" i="1">
                            <a:latin typeface="Cambria Math" panose="02040503050406030204" pitchFamily="18" charset="0"/>
                          </a:rPr>
                        </m:ctrlPr>
                      </m:sSupPr>
                      <m:e>
                        <m:r>
                          <a:rPr lang="tr-TR" i="1">
                            <a:latin typeface="Cambria Math" panose="02040503050406030204" pitchFamily="18" charset="0"/>
                          </a:rPr>
                          <m:t>2</m:t>
                        </m:r>
                      </m:e>
                      <m:sup>
                        <m:r>
                          <a:rPr lang="tr-TR" i="1" baseline="30000">
                            <a:latin typeface="Cambria Math" panose="02040503050406030204" pitchFamily="18" charset="0"/>
                          </a:rPr>
                          <m:t>7</m:t>
                        </m:r>
                      </m:sup>
                    </m:sSup>
                    <m:r>
                      <a:rPr lang="tr-TR" i="1">
                        <a:latin typeface="Cambria Math" panose="02040503050406030204" pitchFamily="18" charset="0"/>
                      </a:rPr>
                      <m:t> + 1∗</m:t>
                    </m:r>
                    <m:sSup>
                      <m:sSupPr>
                        <m:ctrlPr>
                          <a:rPr lang="tr-TR" i="1">
                            <a:latin typeface="Cambria Math" panose="02040503050406030204" pitchFamily="18" charset="0"/>
                          </a:rPr>
                        </m:ctrlPr>
                      </m:sSupPr>
                      <m:e>
                        <m:r>
                          <a:rPr lang="tr-TR" i="1">
                            <a:latin typeface="Cambria Math" panose="02040503050406030204" pitchFamily="18" charset="0"/>
                          </a:rPr>
                          <m:t> 2</m:t>
                        </m:r>
                      </m:e>
                      <m:sup>
                        <m:r>
                          <a:rPr lang="tr-TR" i="1" baseline="30000">
                            <a:latin typeface="Cambria Math" panose="02040503050406030204" pitchFamily="18" charset="0"/>
                          </a:rPr>
                          <m:t>6</m:t>
                        </m:r>
                      </m:sup>
                    </m:sSup>
                    <m:r>
                      <a:rPr lang="tr-TR" i="1">
                        <a:latin typeface="Cambria Math" panose="02040503050406030204" pitchFamily="18" charset="0"/>
                      </a:rPr>
                      <m:t> + 0∗ </m:t>
                    </m:r>
                    <m:sSup>
                      <m:sSupPr>
                        <m:ctrlPr>
                          <a:rPr lang="tr-TR" i="1">
                            <a:latin typeface="Cambria Math" panose="02040503050406030204" pitchFamily="18" charset="0"/>
                          </a:rPr>
                        </m:ctrlPr>
                      </m:sSupPr>
                      <m:e>
                        <m:r>
                          <a:rPr lang="tr-TR" i="1">
                            <a:latin typeface="Cambria Math" panose="02040503050406030204" pitchFamily="18" charset="0"/>
                          </a:rPr>
                          <m:t>2</m:t>
                        </m:r>
                      </m:e>
                      <m:sup>
                        <m:r>
                          <a:rPr lang="tr-TR" i="1" baseline="30000">
                            <a:latin typeface="Cambria Math" panose="02040503050406030204" pitchFamily="18" charset="0"/>
                          </a:rPr>
                          <m:t>5</m:t>
                        </m:r>
                      </m:sup>
                    </m:sSup>
                    <m:r>
                      <a:rPr lang="tr-TR" i="1">
                        <a:latin typeface="Cambria Math" panose="02040503050406030204" pitchFamily="18" charset="0"/>
                      </a:rPr>
                      <m:t> + 1∗ </m:t>
                    </m:r>
                    <m:sSup>
                      <m:sSupPr>
                        <m:ctrlPr>
                          <a:rPr lang="tr-TR" i="1">
                            <a:latin typeface="Cambria Math" panose="02040503050406030204" pitchFamily="18" charset="0"/>
                          </a:rPr>
                        </m:ctrlPr>
                      </m:sSupPr>
                      <m:e>
                        <m:r>
                          <a:rPr lang="tr-TR" i="1">
                            <a:latin typeface="Cambria Math" panose="02040503050406030204" pitchFamily="18" charset="0"/>
                          </a:rPr>
                          <m:t>2</m:t>
                        </m:r>
                      </m:e>
                      <m:sup>
                        <m:r>
                          <a:rPr lang="tr-TR" i="1" baseline="30000">
                            <a:latin typeface="Cambria Math" panose="02040503050406030204" pitchFamily="18" charset="0"/>
                          </a:rPr>
                          <m:t>4</m:t>
                        </m:r>
                      </m:sup>
                    </m:sSup>
                  </m:oMath>
                </a14:m>
                <a:endParaRPr lang="tr-TR" dirty="0"/>
              </a:p>
              <a:p>
                <a:pPr marL="0" indent="0" algn="just">
                  <a:buNone/>
                </a:pPr>
                <a14:m>
                  <m:oMathPara xmlns:m="http://schemas.openxmlformats.org/officeDocument/2006/math">
                    <m:oMathParaPr>
                      <m:jc m:val="centerGroup"/>
                    </m:oMathParaPr>
                    <m:oMath xmlns:m="http://schemas.openxmlformats.org/officeDocument/2006/math">
                      <m:r>
                        <a:rPr lang="tr-TR" i="1">
                          <a:latin typeface="Cambria Math" panose="02040503050406030204" pitchFamily="18" charset="0"/>
                        </a:rPr>
                        <m:t>+ 1∗ </m:t>
                      </m:r>
                      <m:sSup>
                        <m:sSupPr>
                          <m:ctrlPr>
                            <a:rPr lang="tr-TR" i="1">
                              <a:latin typeface="Cambria Math" panose="02040503050406030204" pitchFamily="18" charset="0"/>
                            </a:rPr>
                          </m:ctrlPr>
                        </m:sSupPr>
                        <m:e>
                          <m:r>
                            <a:rPr lang="tr-TR" i="1">
                              <a:latin typeface="Cambria Math" panose="02040503050406030204" pitchFamily="18" charset="0"/>
                            </a:rPr>
                            <m:t>2</m:t>
                          </m:r>
                        </m:e>
                        <m:sup>
                          <m:r>
                            <a:rPr lang="tr-TR" i="1">
                              <a:latin typeface="Cambria Math" panose="02040503050406030204" pitchFamily="18" charset="0"/>
                            </a:rPr>
                            <m:t>3</m:t>
                          </m:r>
                        </m:sup>
                      </m:sSup>
                      <m:r>
                        <a:rPr lang="tr-TR" i="1">
                          <a:latin typeface="Cambria Math" panose="02040503050406030204" pitchFamily="18" charset="0"/>
                        </a:rPr>
                        <m:t>+ 1∗ </m:t>
                      </m:r>
                      <m:sSup>
                        <m:sSupPr>
                          <m:ctrlPr>
                            <a:rPr lang="tr-TR" i="1">
                              <a:latin typeface="Cambria Math" panose="02040503050406030204" pitchFamily="18" charset="0"/>
                            </a:rPr>
                          </m:ctrlPr>
                        </m:sSupPr>
                        <m:e>
                          <m:r>
                            <a:rPr lang="tr-TR" i="1">
                              <a:latin typeface="Cambria Math" panose="02040503050406030204" pitchFamily="18" charset="0"/>
                            </a:rPr>
                            <m:t>2</m:t>
                          </m:r>
                        </m:e>
                        <m:sup>
                          <m:r>
                            <a:rPr lang="tr-TR" i="1">
                              <a:latin typeface="Cambria Math" panose="02040503050406030204" pitchFamily="18" charset="0"/>
                            </a:rPr>
                            <m:t>2</m:t>
                          </m:r>
                        </m:sup>
                      </m:sSup>
                      <m:r>
                        <a:rPr lang="tr-TR" i="1">
                          <a:latin typeface="Cambria Math" panose="02040503050406030204" pitchFamily="18" charset="0"/>
                        </a:rPr>
                        <m:t>+1∗ </m:t>
                      </m:r>
                      <m:sSup>
                        <m:sSupPr>
                          <m:ctrlPr>
                            <a:rPr lang="tr-TR" i="1">
                              <a:latin typeface="Cambria Math" panose="02040503050406030204" pitchFamily="18" charset="0"/>
                            </a:rPr>
                          </m:ctrlPr>
                        </m:sSupPr>
                        <m:e>
                          <m:r>
                            <a:rPr lang="tr-TR" i="1">
                              <a:latin typeface="Cambria Math" panose="02040503050406030204" pitchFamily="18" charset="0"/>
                            </a:rPr>
                            <m:t>2</m:t>
                          </m:r>
                        </m:e>
                        <m:sup>
                          <m:r>
                            <a:rPr lang="tr-TR" i="1">
                              <a:latin typeface="Cambria Math" panose="02040503050406030204" pitchFamily="18" charset="0"/>
                            </a:rPr>
                            <m:t>1</m:t>
                          </m:r>
                        </m:sup>
                      </m:sSup>
                      <m:r>
                        <a:rPr lang="tr-TR" i="1">
                          <a:latin typeface="Cambria Math" panose="02040503050406030204" pitchFamily="18" charset="0"/>
                        </a:rPr>
                        <m:t> + 1∗ </m:t>
                      </m:r>
                      <m:sSup>
                        <m:sSupPr>
                          <m:ctrlPr>
                            <a:rPr lang="tr-TR" i="1">
                              <a:latin typeface="Cambria Math" panose="02040503050406030204" pitchFamily="18" charset="0"/>
                            </a:rPr>
                          </m:ctrlPr>
                        </m:sSupPr>
                        <m:e>
                          <m:r>
                            <a:rPr lang="tr-TR" i="1">
                              <a:latin typeface="Cambria Math" panose="02040503050406030204" pitchFamily="18" charset="0"/>
                            </a:rPr>
                            <m:t>2</m:t>
                          </m:r>
                        </m:e>
                        <m:sup>
                          <m:r>
                            <a:rPr lang="tr-TR" i="1">
                              <a:latin typeface="Cambria Math" panose="02040503050406030204" pitchFamily="18" charset="0"/>
                            </a:rPr>
                            <m:t>0</m:t>
                          </m:r>
                        </m:sup>
                      </m:sSup>
                      <m:r>
                        <a:rPr lang="tr-TR" i="1">
                          <a:latin typeface="Cambria Math" panose="02040503050406030204" pitchFamily="18" charset="0"/>
                        </a:rPr>
                        <m:t> = 351.</m:t>
                      </m:r>
                    </m:oMath>
                  </m:oMathPara>
                </a14:m>
                <a:endParaRPr lang="tr-TR" dirty="0">
                  <a:latin typeface="Times New Roman" panose="02020603050405020304" pitchFamily="18" charset="0"/>
                  <a:cs typeface="Times New Roman" panose="02020603050405020304" pitchFamily="18" charset="0"/>
                </a:endParaRPr>
              </a:p>
            </p:txBody>
          </p:sp>
        </mc:Choice>
        <mc:Fallback xmlns="">
          <p:sp>
            <p:nvSpPr>
              <p:cNvPr id="3" name="İçerik Yer Tutucusu 2"/>
              <p:cNvSpPr>
                <a:spLocks noGrp="1" noRot="1" noChangeAspect="1" noMove="1" noResize="1" noEditPoints="1" noAdjustHandles="1" noChangeArrowheads="1" noChangeShapeType="1" noTextEdit="1"/>
              </p:cNvSpPr>
              <p:nvPr>
                <p:ph idx="1"/>
              </p:nvPr>
            </p:nvSpPr>
            <p:spPr>
              <a:xfrm>
                <a:off x="1484310" y="1515291"/>
                <a:ext cx="10018713" cy="4275909"/>
              </a:xfrm>
              <a:blipFill rotWithShape="0">
                <a:blip r:embed="rId2"/>
                <a:stretch>
                  <a:fillRect l="-912" r="-912"/>
                </a:stretch>
              </a:blipFill>
            </p:spPr>
            <p:txBody>
              <a:bodyPr/>
              <a:lstStyle/>
              <a:p>
                <a:r>
                  <a:rPr lang="tr-TR">
                    <a:noFill/>
                  </a:rPr>
                  <a:t> </a:t>
                </a:r>
              </a:p>
            </p:txBody>
          </p:sp>
        </mc:Fallback>
      </mc:AlternateContent>
      <p:sp>
        <p:nvSpPr>
          <p:cNvPr id="4" name="Slayt Numarası Yer Tutucusu 3"/>
          <p:cNvSpPr>
            <a:spLocks noGrp="1"/>
          </p:cNvSpPr>
          <p:nvPr>
            <p:ph type="sldNum" sz="quarter" idx="12"/>
          </p:nvPr>
        </p:nvSpPr>
        <p:spPr/>
        <p:txBody>
          <a:bodyPr/>
          <a:lstStyle/>
          <a:p>
            <a:fld id="{745D57CF-1007-4D2F-B4F9-E5A7F393E6C7}" type="slidenum">
              <a:rPr lang="tr-TR" smtClean="0"/>
              <a:t>15</a:t>
            </a:fld>
            <a:endParaRPr lang="tr-TR"/>
          </a:p>
        </p:txBody>
      </p:sp>
    </p:spTree>
    <p:extLst>
      <p:ext uri="{BB962C8B-B14F-4D97-AF65-F5344CB8AC3E}">
        <p14:creationId xmlns:p14="http://schemas.microsoft.com/office/powerpoint/2010/main" val="264839531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484311" y="685800"/>
            <a:ext cx="10018713" cy="1195251"/>
          </a:xfrm>
        </p:spPr>
        <p:txBody>
          <a:bodyPr>
            <a:normAutofit fontScale="90000"/>
          </a:bodyPr>
          <a:lstStyle/>
          <a:p>
            <a:r>
              <a:rPr lang="tr-TR" b="1" dirty="0">
                <a:solidFill>
                  <a:srgbClr val="C00000"/>
                </a:solidFill>
              </a:rPr>
              <a:t>SEKİZLİK VE ONALTILIK TABANDAKİ AÇILIMLAR </a:t>
            </a:r>
          </a:p>
        </p:txBody>
      </p:sp>
      <mc:AlternateContent xmlns:mc="http://schemas.openxmlformats.org/markup-compatibility/2006" xmlns:a14="http://schemas.microsoft.com/office/drawing/2010/main">
        <mc:Choice Requires="a14">
          <p:sp>
            <p:nvSpPr>
              <p:cNvPr id="3" name="İçerik Yer Tutucusu 2"/>
              <p:cNvSpPr>
                <a:spLocks noGrp="1"/>
              </p:cNvSpPr>
              <p:nvPr>
                <p:ph idx="1"/>
              </p:nvPr>
            </p:nvSpPr>
            <p:spPr>
              <a:xfrm>
                <a:off x="1484310" y="1820091"/>
                <a:ext cx="10018713" cy="3971109"/>
              </a:xfrm>
            </p:spPr>
            <p:txBody>
              <a:bodyPr>
                <a:normAutofit fontScale="92500" lnSpcReduction="20000"/>
              </a:bodyPr>
              <a:lstStyle/>
              <a:p>
                <a:pPr marL="0" indent="0" algn="just">
                  <a:buNone/>
                </a:pPr>
                <a:r>
                  <a:rPr lang="tr-TR" dirty="0"/>
                  <a:t>Bilgisayar bilimlerinde en önemli tabanlar 2, 8 ve 16 tabanıdır. Taban 8 olursa sekizlik tabanda açılım, taban 16 olursa </a:t>
                </a:r>
                <a:r>
                  <a:rPr lang="tr-TR" b="1" dirty="0"/>
                  <a:t>onaltılık tabanda açılım adı verilir.</a:t>
                </a:r>
                <a:r>
                  <a:rPr lang="tr-TR" dirty="0"/>
                  <a:t/>
                </a:r>
                <a:br>
                  <a:rPr lang="tr-TR" dirty="0"/>
                </a:br>
                <a:endParaRPr lang="tr-TR" dirty="0"/>
              </a:p>
              <a:p>
                <a:pPr marL="0" indent="0" algn="just">
                  <a:buNone/>
                </a:pPr>
                <a:r>
                  <a:rPr lang="tr-TR" b="1" dirty="0" smtClean="0">
                    <a:solidFill>
                      <a:srgbClr val="C00000"/>
                    </a:solidFill>
                  </a:rPr>
                  <a:t>Örnek: </a:t>
                </a:r>
                <a:r>
                  <a:rPr lang="tr-TR" dirty="0" smtClean="0"/>
                  <a:t>Sekizlik </a:t>
                </a:r>
                <a:r>
                  <a:rPr lang="tr-TR" dirty="0"/>
                  <a:t>tabandaki gösterimi (7016)</a:t>
                </a:r>
                <a:r>
                  <a:rPr lang="tr-TR" baseline="-25000" dirty="0"/>
                  <a:t>8</a:t>
                </a:r>
                <a:r>
                  <a:rPr lang="tr-TR" dirty="0"/>
                  <a:t> olan sayının ondalık tabandaki açılımı nedir?</a:t>
                </a:r>
              </a:p>
              <a:p>
                <a:pPr marL="0" indent="0" algn="just">
                  <a:buNone/>
                </a:pPr>
                <a:r>
                  <a:rPr lang="tr-TR" b="1" dirty="0">
                    <a:solidFill>
                      <a:srgbClr val="C00000"/>
                    </a:solidFill>
                  </a:rPr>
                  <a:t>Çözüm: </a:t>
                </a:r>
                <a:r>
                  <a:rPr lang="tr-TR" i="1" dirty="0"/>
                  <a:t>b</a:t>
                </a:r>
                <a:r>
                  <a:rPr lang="tr-TR" dirty="0"/>
                  <a:t> = 8 alarak </a:t>
                </a:r>
                <a:r>
                  <a:rPr lang="tr-TR" i="1" dirty="0"/>
                  <a:t>b</a:t>
                </a:r>
                <a:r>
                  <a:rPr lang="tr-TR" dirty="0"/>
                  <a:t> tabanındaki açılım tanımını kullanırsak,</a:t>
                </a:r>
              </a:p>
              <a:p>
                <a:pPr marL="0" indent="0" algn="just">
                  <a:buNone/>
                </a:pPr>
                <a14:m>
                  <m:oMath xmlns:m="http://schemas.openxmlformats.org/officeDocument/2006/math">
                    <m:sSub>
                      <m:sSubPr>
                        <m:ctrlPr>
                          <a:rPr lang="tr-TR" i="1">
                            <a:latin typeface="Cambria Math" panose="02040503050406030204" pitchFamily="18" charset="0"/>
                          </a:rPr>
                        </m:ctrlPr>
                      </m:sSubPr>
                      <m:e>
                        <m:r>
                          <a:rPr lang="tr-TR" i="1">
                            <a:latin typeface="Cambria Math" panose="02040503050406030204" pitchFamily="18" charset="0"/>
                          </a:rPr>
                          <m:t>(7016)</m:t>
                        </m:r>
                      </m:e>
                      <m:sub>
                        <m:r>
                          <a:rPr lang="tr-TR" i="1">
                            <a:latin typeface="Cambria Math" panose="02040503050406030204" pitchFamily="18" charset="0"/>
                          </a:rPr>
                          <m:t>8</m:t>
                        </m:r>
                      </m:sub>
                    </m:sSub>
                    <m:r>
                      <a:rPr lang="tr-TR" i="1">
                        <a:latin typeface="Cambria Math" panose="02040503050406030204" pitchFamily="18" charset="0"/>
                      </a:rPr>
                      <m:t> = 7∗ </m:t>
                    </m:r>
                    <m:sSup>
                      <m:sSupPr>
                        <m:ctrlPr>
                          <a:rPr lang="tr-TR" i="1">
                            <a:latin typeface="Cambria Math" panose="02040503050406030204" pitchFamily="18" charset="0"/>
                          </a:rPr>
                        </m:ctrlPr>
                      </m:sSupPr>
                      <m:e>
                        <m:r>
                          <a:rPr lang="tr-TR" i="1">
                            <a:latin typeface="Cambria Math" panose="02040503050406030204" pitchFamily="18" charset="0"/>
                          </a:rPr>
                          <m:t>8</m:t>
                        </m:r>
                      </m:e>
                      <m:sup>
                        <m:r>
                          <a:rPr lang="tr-TR" i="1" baseline="30000">
                            <a:latin typeface="Cambria Math" panose="02040503050406030204" pitchFamily="18" charset="0"/>
                          </a:rPr>
                          <m:t>3</m:t>
                        </m:r>
                        <m:r>
                          <a:rPr lang="tr-TR" i="1">
                            <a:latin typeface="Cambria Math" panose="02040503050406030204" pitchFamily="18" charset="0"/>
                          </a:rPr>
                          <m:t> </m:t>
                        </m:r>
                      </m:sup>
                    </m:sSup>
                    <m:r>
                      <a:rPr lang="tr-TR" i="1">
                        <a:latin typeface="Cambria Math" panose="02040503050406030204" pitchFamily="18" charset="0"/>
                      </a:rPr>
                      <m:t>+ 0∗ </m:t>
                    </m:r>
                    <m:sSup>
                      <m:sSupPr>
                        <m:ctrlPr>
                          <a:rPr lang="tr-TR" i="1">
                            <a:latin typeface="Cambria Math" panose="02040503050406030204" pitchFamily="18" charset="0"/>
                          </a:rPr>
                        </m:ctrlPr>
                      </m:sSupPr>
                      <m:e>
                        <m:r>
                          <a:rPr lang="tr-TR" i="1">
                            <a:latin typeface="Cambria Math" panose="02040503050406030204" pitchFamily="18" charset="0"/>
                          </a:rPr>
                          <m:t>8</m:t>
                        </m:r>
                      </m:e>
                      <m:sup>
                        <m:r>
                          <a:rPr lang="tr-TR" i="1">
                            <a:latin typeface="Cambria Math" panose="02040503050406030204" pitchFamily="18" charset="0"/>
                          </a:rPr>
                          <m:t>2</m:t>
                        </m:r>
                      </m:sup>
                    </m:sSup>
                    <m:r>
                      <a:rPr lang="tr-TR" i="1">
                        <a:latin typeface="Cambria Math" panose="02040503050406030204" pitchFamily="18" charset="0"/>
                      </a:rPr>
                      <m:t> + 1∗ </m:t>
                    </m:r>
                    <m:sSup>
                      <m:sSupPr>
                        <m:ctrlPr>
                          <a:rPr lang="tr-TR" i="1">
                            <a:latin typeface="Cambria Math" panose="02040503050406030204" pitchFamily="18" charset="0"/>
                          </a:rPr>
                        </m:ctrlPr>
                      </m:sSupPr>
                      <m:e>
                        <m:r>
                          <a:rPr lang="tr-TR" i="1">
                            <a:latin typeface="Cambria Math" panose="02040503050406030204" pitchFamily="18" charset="0"/>
                          </a:rPr>
                          <m:t>8</m:t>
                        </m:r>
                      </m:e>
                      <m:sup>
                        <m:r>
                          <a:rPr lang="tr-TR" i="1">
                            <a:latin typeface="Cambria Math" panose="02040503050406030204" pitchFamily="18" charset="0"/>
                          </a:rPr>
                          <m:t>1</m:t>
                        </m:r>
                      </m:sup>
                    </m:sSup>
                    <m:r>
                      <a:rPr lang="tr-TR" i="1">
                        <a:latin typeface="Cambria Math" panose="02040503050406030204" pitchFamily="18" charset="0"/>
                      </a:rPr>
                      <m:t> + 6∗ </m:t>
                    </m:r>
                    <m:sSup>
                      <m:sSupPr>
                        <m:ctrlPr>
                          <a:rPr lang="tr-TR" i="1">
                            <a:latin typeface="Cambria Math" panose="02040503050406030204" pitchFamily="18" charset="0"/>
                          </a:rPr>
                        </m:ctrlPr>
                      </m:sSupPr>
                      <m:e>
                        <m:r>
                          <a:rPr lang="tr-TR" i="1">
                            <a:latin typeface="Cambria Math" panose="02040503050406030204" pitchFamily="18" charset="0"/>
                          </a:rPr>
                          <m:t>8</m:t>
                        </m:r>
                      </m:e>
                      <m:sup>
                        <m:r>
                          <a:rPr lang="tr-TR" i="1">
                            <a:latin typeface="Cambria Math" panose="02040503050406030204" pitchFamily="18" charset="0"/>
                          </a:rPr>
                          <m:t>0</m:t>
                        </m:r>
                      </m:sup>
                    </m:sSup>
                    <m:r>
                      <a:rPr lang="tr-TR" i="1">
                        <a:latin typeface="Cambria Math" panose="02040503050406030204" pitchFamily="18" charset="0"/>
                      </a:rPr>
                      <m:t>= 3598.</m:t>
                    </m:r>
                  </m:oMath>
                </a14:m>
                <a:r>
                  <a:rPr lang="tr-TR" dirty="0"/>
                  <a:t>			</a:t>
                </a:r>
              </a:p>
              <a:p>
                <a:pPr marL="0" indent="0" algn="just">
                  <a:buNone/>
                </a:pPr>
                <a:r>
                  <a:rPr lang="tr-TR" dirty="0"/>
                  <a:t>On altı tabanındaki açılım 16 farklı rakam kullanılır. Genellikle on altılık taban için kullanılan rakamlar 0, 1, 2, 3,4, 5, 6, 7, 8, 9, A, B, C, D, E, F </a:t>
                </a:r>
                <a:r>
                  <a:rPr lang="tr-TR" dirty="0" err="1"/>
                  <a:t>dir</a:t>
                </a:r>
                <a:r>
                  <a:rPr lang="tr-TR" dirty="0"/>
                  <a:t> ve burada A’dan F’ye kadar kullanılan harfler 10’dan 15’e kadar olan rakamları temsil ederler (10’luk açılımda).</a:t>
                </a:r>
              </a:p>
              <a:p>
                <a:pPr marL="0" indent="0" algn="just">
                  <a:buNone/>
                </a:pPr>
                <a:endParaRPr lang="tr-TR" dirty="0"/>
              </a:p>
            </p:txBody>
          </p:sp>
        </mc:Choice>
        <mc:Fallback xmlns="">
          <p:sp>
            <p:nvSpPr>
              <p:cNvPr id="3" name="İçerik Yer Tutucusu 2"/>
              <p:cNvSpPr>
                <a:spLocks noGrp="1" noRot="1" noChangeAspect="1" noMove="1" noResize="1" noEditPoints="1" noAdjustHandles="1" noChangeArrowheads="1" noChangeShapeType="1" noTextEdit="1"/>
              </p:cNvSpPr>
              <p:nvPr>
                <p:ph idx="1"/>
              </p:nvPr>
            </p:nvSpPr>
            <p:spPr>
              <a:xfrm>
                <a:off x="1484310" y="1820091"/>
                <a:ext cx="10018713" cy="3971109"/>
              </a:xfrm>
              <a:blipFill rotWithShape="0">
                <a:blip r:embed="rId2"/>
                <a:stretch>
                  <a:fillRect l="-791" t="-3379" r="-730"/>
                </a:stretch>
              </a:blipFill>
            </p:spPr>
            <p:txBody>
              <a:bodyPr/>
              <a:lstStyle/>
              <a:p>
                <a:r>
                  <a:rPr lang="tr-TR">
                    <a:noFill/>
                  </a:rPr>
                  <a:t> </a:t>
                </a:r>
              </a:p>
            </p:txBody>
          </p:sp>
        </mc:Fallback>
      </mc:AlternateContent>
      <p:sp>
        <p:nvSpPr>
          <p:cNvPr id="4" name="Slayt Numarası Yer Tutucusu 3"/>
          <p:cNvSpPr>
            <a:spLocks noGrp="1"/>
          </p:cNvSpPr>
          <p:nvPr>
            <p:ph type="sldNum" sz="quarter" idx="12"/>
          </p:nvPr>
        </p:nvSpPr>
        <p:spPr/>
        <p:txBody>
          <a:bodyPr/>
          <a:lstStyle/>
          <a:p>
            <a:fld id="{745D57CF-1007-4D2F-B4F9-E5A7F393E6C7}" type="slidenum">
              <a:rPr lang="tr-TR" smtClean="0"/>
              <a:t>16</a:t>
            </a:fld>
            <a:endParaRPr lang="tr-TR"/>
          </a:p>
        </p:txBody>
      </p:sp>
    </p:spTree>
    <p:extLst>
      <p:ext uri="{BB962C8B-B14F-4D97-AF65-F5344CB8AC3E}">
        <p14:creationId xmlns:p14="http://schemas.microsoft.com/office/powerpoint/2010/main" val="174754047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İçerik Yer Tutucusu 2"/>
              <p:cNvSpPr>
                <a:spLocks noGrp="1"/>
              </p:cNvSpPr>
              <p:nvPr>
                <p:ph idx="1"/>
              </p:nvPr>
            </p:nvSpPr>
            <p:spPr>
              <a:xfrm>
                <a:off x="1484310" y="470263"/>
                <a:ext cx="10324513" cy="5895703"/>
              </a:xfrm>
            </p:spPr>
            <p:txBody>
              <a:bodyPr>
                <a:normAutofit/>
              </a:bodyPr>
              <a:lstStyle/>
              <a:p>
                <a:pPr marL="0" indent="0" algn="just">
                  <a:buNone/>
                </a:pPr>
                <a:r>
                  <a:rPr lang="tr-TR" b="1" dirty="0" smtClean="0">
                    <a:solidFill>
                      <a:srgbClr val="C00000"/>
                    </a:solidFill>
                  </a:rPr>
                  <a:t>Örnek: </a:t>
                </a:r>
                <a:r>
                  <a:rPr lang="tr-TR" dirty="0" smtClean="0"/>
                  <a:t>On </a:t>
                </a:r>
                <a:r>
                  <a:rPr lang="tr-TR" dirty="0"/>
                  <a:t>altılık tabanında (2AE0B)</a:t>
                </a:r>
                <a:r>
                  <a:rPr lang="tr-TR" baseline="-25000" dirty="0"/>
                  <a:t>16</a:t>
                </a:r>
                <a:r>
                  <a:rPr lang="tr-TR" dirty="0"/>
                  <a:t> olan sayının onluk tabandaki açılımı nedir?</a:t>
                </a:r>
              </a:p>
              <a:p>
                <a:pPr marL="0" indent="0" algn="just">
                  <a:buNone/>
                </a:pPr>
                <a:r>
                  <a:rPr lang="tr-TR" b="1" dirty="0">
                    <a:solidFill>
                      <a:srgbClr val="C00000"/>
                    </a:solidFill>
                  </a:rPr>
                  <a:t>Çözüm: </a:t>
                </a:r>
                <a:r>
                  <a:rPr lang="tr-TR" i="1" dirty="0"/>
                  <a:t>b =</a:t>
                </a:r>
                <a:r>
                  <a:rPr lang="tr-TR" dirty="0"/>
                  <a:t> 16 alarak </a:t>
                </a:r>
                <a:r>
                  <a:rPr lang="tr-TR" i="1" dirty="0"/>
                  <a:t>b</a:t>
                </a:r>
                <a:r>
                  <a:rPr lang="tr-TR" dirty="0"/>
                  <a:t> tabanındaki açılımın tanımı kullanırsak,</a:t>
                </a:r>
              </a:p>
              <a:p>
                <a:pPr marL="0" indent="0" algn="just">
                  <a:buNone/>
                </a:pPr>
                <a14:m>
                  <m:oMathPara xmlns:m="http://schemas.openxmlformats.org/officeDocument/2006/math">
                    <m:oMathParaPr>
                      <m:jc m:val="centerGroup"/>
                    </m:oMathParaPr>
                    <m:oMath xmlns:m="http://schemas.openxmlformats.org/officeDocument/2006/math">
                      <m:d>
                        <m:dPr>
                          <m:ctrlPr>
                            <a:rPr lang="tr-TR" i="1">
                              <a:latin typeface="Cambria Math" panose="02040503050406030204" pitchFamily="18" charset="0"/>
                            </a:rPr>
                          </m:ctrlPr>
                        </m:dPr>
                        <m:e>
                          <m:r>
                            <a:rPr lang="tr-TR" i="1">
                              <a:latin typeface="Cambria Math" panose="02040503050406030204" pitchFamily="18" charset="0"/>
                            </a:rPr>
                            <m:t>2</m:t>
                          </m:r>
                          <m:r>
                            <a:rPr lang="tr-TR" i="1">
                              <a:latin typeface="Cambria Math" panose="02040503050406030204" pitchFamily="18" charset="0"/>
                            </a:rPr>
                            <m:t>𝐴𝐸</m:t>
                          </m:r>
                          <m:r>
                            <a:rPr lang="tr-TR" i="1">
                              <a:latin typeface="Cambria Math" panose="02040503050406030204" pitchFamily="18" charset="0"/>
                            </a:rPr>
                            <m:t>0</m:t>
                          </m:r>
                          <m:r>
                            <a:rPr lang="tr-TR" i="1">
                              <a:latin typeface="Cambria Math" panose="02040503050406030204" pitchFamily="18" charset="0"/>
                            </a:rPr>
                            <m:t>𝐵</m:t>
                          </m:r>
                        </m:e>
                      </m:d>
                      <m:r>
                        <a:rPr lang="tr-TR" i="1" baseline="-25000">
                          <a:latin typeface="Cambria Math" panose="02040503050406030204" pitchFamily="18" charset="0"/>
                        </a:rPr>
                        <m:t>16</m:t>
                      </m:r>
                      <m:r>
                        <a:rPr lang="tr-TR" i="1">
                          <a:latin typeface="Cambria Math" panose="02040503050406030204" pitchFamily="18" charset="0"/>
                        </a:rPr>
                        <m:t> = 2∗ </m:t>
                      </m:r>
                      <m:sSup>
                        <m:sSupPr>
                          <m:ctrlPr>
                            <a:rPr lang="tr-TR" i="1">
                              <a:latin typeface="Cambria Math" panose="02040503050406030204" pitchFamily="18" charset="0"/>
                            </a:rPr>
                          </m:ctrlPr>
                        </m:sSupPr>
                        <m:e>
                          <m:r>
                            <a:rPr lang="tr-TR" i="1">
                              <a:latin typeface="Cambria Math" panose="02040503050406030204" pitchFamily="18" charset="0"/>
                            </a:rPr>
                            <m:t>16</m:t>
                          </m:r>
                        </m:e>
                        <m:sup>
                          <m:r>
                            <a:rPr lang="tr-TR" i="1">
                              <a:latin typeface="Cambria Math" panose="02040503050406030204" pitchFamily="18" charset="0"/>
                            </a:rPr>
                            <m:t>4</m:t>
                          </m:r>
                        </m:sup>
                      </m:sSup>
                      <m:r>
                        <a:rPr lang="tr-TR" i="1">
                          <a:latin typeface="Cambria Math" panose="02040503050406030204" pitchFamily="18" charset="0"/>
                        </a:rPr>
                        <m:t> + 10∗ </m:t>
                      </m:r>
                      <m:sSup>
                        <m:sSupPr>
                          <m:ctrlPr>
                            <a:rPr lang="tr-TR" i="1">
                              <a:latin typeface="Cambria Math" panose="02040503050406030204" pitchFamily="18" charset="0"/>
                            </a:rPr>
                          </m:ctrlPr>
                        </m:sSupPr>
                        <m:e>
                          <m:r>
                            <a:rPr lang="tr-TR" i="1">
                              <a:latin typeface="Cambria Math" panose="02040503050406030204" pitchFamily="18" charset="0"/>
                            </a:rPr>
                            <m:t>16</m:t>
                          </m:r>
                        </m:e>
                        <m:sup>
                          <m:r>
                            <a:rPr lang="tr-TR" i="1">
                              <a:latin typeface="Cambria Math" panose="02040503050406030204" pitchFamily="18" charset="0"/>
                            </a:rPr>
                            <m:t>3</m:t>
                          </m:r>
                        </m:sup>
                      </m:sSup>
                      <m:r>
                        <a:rPr lang="tr-TR" i="1">
                          <a:latin typeface="Cambria Math" panose="02040503050406030204" pitchFamily="18" charset="0"/>
                        </a:rPr>
                        <m:t> + 14∗ </m:t>
                      </m:r>
                      <m:sSup>
                        <m:sSupPr>
                          <m:ctrlPr>
                            <a:rPr lang="tr-TR" i="1">
                              <a:latin typeface="Cambria Math" panose="02040503050406030204" pitchFamily="18" charset="0"/>
                            </a:rPr>
                          </m:ctrlPr>
                        </m:sSupPr>
                        <m:e>
                          <m:r>
                            <a:rPr lang="tr-TR" i="1">
                              <a:latin typeface="Cambria Math" panose="02040503050406030204" pitchFamily="18" charset="0"/>
                            </a:rPr>
                            <m:t>16</m:t>
                          </m:r>
                        </m:e>
                        <m:sup>
                          <m:r>
                            <a:rPr lang="tr-TR" i="1">
                              <a:latin typeface="Cambria Math" panose="02040503050406030204" pitchFamily="18" charset="0"/>
                            </a:rPr>
                            <m:t>2</m:t>
                          </m:r>
                        </m:sup>
                      </m:sSup>
                      <m:r>
                        <a:rPr lang="tr-TR" i="1">
                          <a:latin typeface="Cambria Math" panose="02040503050406030204" pitchFamily="18" charset="0"/>
                        </a:rPr>
                        <m:t> + 0∗ 16 + 11 </m:t>
                      </m:r>
                      <m:r>
                        <a:rPr lang="tr-TR" b="0" i="1" smtClean="0">
                          <a:latin typeface="Cambria Math" panose="02040503050406030204" pitchFamily="18" charset="0"/>
                        </a:rPr>
                        <m:t>        </m:t>
                      </m:r>
                      <m:r>
                        <a:rPr lang="tr-TR" i="1">
                          <a:latin typeface="Cambria Math" panose="02040503050406030204" pitchFamily="18" charset="0"/>
                        </a:rPr>
                        <m:t>=</m:t>
                      </m:r>
                      <m:r>
                        <a:rPr lang="tr-TR" b="0" i="1" smtClean="0">
                          <a:latin typeface="Cambria Math" panose="02040503050406030204" pitchFamily="18" charset="0"/>
                        </a:rPr>
                        <m:t>     </m:t>
                      </m:r>
                      <m:r>
                        <a:rPr lang="tr-TR" i="1">
                          <a:latin typeface="Cambria Math" panose="02040503050406030204" pitchFamily="18" charset="0"/>
                        </a:rPr>
                        <m:t>175627</m:t>
                      </m:r>
                      <m:r>
                        <a:rPr lang="tr-TR" b="0" i="0" smtClean="0">
                          <a:latin typeface="Cambria Math" panose="02040503050406030204" pitchFamily="18" charset="0"/>
                        </a:rPr>
                        <m:t> </m:t>
                      </m:r>
                      <m:r>
                        <m:rPr>
                          <m:sty m:val="p"/>
                        </m:rPr>
                        <a:rPr lang="tr-TR" b="0" i="0" smtClean="0">
                          <a:latin typeface="Cambria Math" panose="02040503050406030204" pitchFamily="18" charset="0"/>
                        </a:rPr>
                        <m:t>bulunur</m:t>
                      </m:r>
                      <m:r>
                        <a:rPr lang="tr-TR" b="0" i="0" smtClean="0">
                          <a:latin typeface="Cambria Math" panose="02040503050406030204" pitchFamily="18" charset="0"/>
                        </a:rPr>
                        <m:t>.</m:t>
                      </m:r>
                    </m:oMath>
                  </m:oMathPara>
                </a14:m>
                <a:endParaRPr lang="tr-TR" dirty="0"/>
              </a:p>
              <a:p>
                <a:pPr marL="0" indent="0" algn="just">
                  <a:buNone/>
                </a:pPr>
                <a:r>
                  <a:rPr lang="tr-TR" dirty="0"/>
                  <a:t>On altılık tabanda her bir rakam dört tane bit ile temsil edilir. Örneğin, (1110 0101)</a:t>
                </a:r>
                <a:r>
                  <a:rPr lang="tr-TR" baseline="-25000" dirty="0"/>
                  <a:t>2</a:t>
                </a:r>
                <a:r>
                  <a:rPr lang="tr-TR" dirty="0"/>
                  <a:t> = (E5)</a:t>
                </a:r>
                <a:r>
                  <a:rPr lang="tr-TR" baseline="-25000" dirty="0"/>
                  <a:t>16</a:t>
                </a:r>
                <a:r>
                  <a:rPr lang="tr-TR" dirty="0"/>
                  <a:t>’dır çünkü (1110)</a:t>
                </a:r>
                <a:r>
                  <a:rPr lang="tr-TR" baseline="-25000" dirty="0"/>
                  <a:t>2</a:t>
                </a:r>
                <a:r>
                  <a:rPr lang="tr-TR" dirty="0"/>
                  <a:t> = (E)</a:t>
                </a:r>
                <a:r>
                  <a:rPr lang="tr-TR" baseline="-25000" dirty="0"/>
                  <a:t>16</a:t>
                </a:r>
                <a:r>
                  <a:rPr lang="tr-TR" dirty="0"/>
                  <a:t> ve (0101 )</a:t>
                </a:r>
                <a:r>
                  <a:rPr lang="tr-TR" baseline="-25000" dirty="0"/>
                  <a:t>2</a:t>
                </a:r>
                <a:r>
                  <a:rPr lang="tr-TR" dirty="0"/>
                  <a:t> = (5)</a:t>
                </a:r>
                <a:r>
                  <a:rPr lang="tr-TR" baseline="-25000" dirty="0"/>
                  <a:t>16</a:t>
                </a:r>
                <a:r>
                  <a:rPr lang="tr-TR" dirty="0"/>
                  <a:t>’dır. </a:t>
                </a:r>
                <a:r>
                  <a:rPr lang="tr-TR" b="1" dirty="0"/>
                  <a:t>Bayt</a:t>
                </a:r>
                <a:r>
                  <a:rPr lang="tr-TR" dirty="0"/>
                  <a:t>, sekiz bit uzunluğundaki dizgidir, iki on altılık tabandaki rakamla temsil edilir.</a:t>
                </a:r>
              </a:p>
              <a:p>
                <a:pPr algn="just"/>
                <a:endParaRPr lang="tr-TR" dirty="0"/>
              </a:p>
            </p:txBody>
          </p:sp>
        </mc:Choice>
        <mc:Fallback xmlns="">
          <p:sp>
            <p:nvSpPr>
              <p:cNvPr id="3" name="İçerik Yer Tutucusu 2"/>
              <p:cNvSpPr>
                <a:spLocks noGrp="1" noRot="1" noChangeAspect="1" noMove="1" noResize="1" noEditPoints="1" noAdjustHandles="1" noChangeArrowheads="1" noChangeShapeType="1" noTextEdit="1"/>
              </p:cNvSpPr>
              <p:nvPr>
                <p:ph idx="1"/>
              </p:nvPr>
            </p:nvSpPr>
            <p:spPr>
              <a:xfrm>
                <a:off x="1484310" y="470263"/>
                <a:ext cx="10324513" cy="5895703"/>
              </a:xfrm>
              <a:blipFill rotWithShape="0">
                <a:blip r:embed="rId2"/>
                <a:stretch>
                  <a:fillRect l="-885" r="-945"/>
                </a:stretch>
              </a:blipFill>
            </p:spPr>
            <p:txBody>
              <a:bodyPr/>
              <a:lstStyle/>
              <a:p>
                <a:r>
                  <a:rPr lang="tr-TR">
                    <a:noFill/>
                  </a:rPr>
                  <a:t> </a:t>
                </a:r>
              </a:p>
            </p:txBody>
          </p:sp>
        </mc:Fallback>
      </mc:AlternateContent>
      <p:sp>
        <p:nvSpPr>
          <p:cNvPr id="2" name="Slayt Numarası Yer Tutucusu 1"/>
          <p:cNvSpPr>
            <a:spLocks noGrp="1"/>
          </p:cNvSpPr>
          <p:nvPr>
            <p:ph type="sldNum" sz="quarter" idx="12"/>
          </p:nvPr>
        </p:nvSpPr>
        <p:spPr/>
        <p:txBody>
          <a:bodyPr/>
          <a:lstStyle/>
          <a:p>
            <a:fld id="{745D57CF-1007-4D2F-B4F9-E5A7F393E6C7}" type="slidenum">
              <a:rPr lang="tr-TR" smtClean="0"/>
              <a:t>17</a:t>
            </a:fld>
            <a:endParaRPr lang="tr-TR"/>
          </a:p>
        </p:txBody>
      </p:sp>
    </p:spTree>
    <p:extLst>
      <p:ext uri="{BB962C8B-B14F-4D97-AF65-F5344CB8AC3E}">
        <p14:creationId xmlns:p14="http://schemas.microsoft.com/office/powerpoint/2010/main" val="251354960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484311" y="685800"/>
            <a:ext cx="10018713" cy="829491"/>
          </a:xfrm>
        </p:spPr>
        <p:txBody>
          <a:bodyPr/>
          <a:lstStyle/>
          <a:p>
            <a:r>
              <a:rPr lang="tr-TR" b="1" dirty="0">
                <a:solidFill>
                  <a:srgbClr val="C00000"/>
                </a:solidFill>
              </a:rPr>
              <a:t>TABAN DEĞİŞİMİ </a:t>
            </a:r>
          </a:p>
        </p:txBody>
      </p:sp>
      <mc:AlternateContent xmlns:mc="http://schemas.openxmlformats.org/markup-compatibility/2006" xmlns:a14="http://schemas.microsoft.com/office/drawing/2010/main">
        <mc:Choice Requires="a14">
          <p:sp>
            <p:nvSpPr>
              <p:cNvPr id="3" name="İçerik Yer Tutucusu 2"/>
              <p:cNvSpPr>
                <a:spLocks noGrp="1"/>
              </p:cNvSpPr>
              <p:nvPr>
                <p:ph idx="1"/>
              </p:nvPr>
            </p:nvSpPr>
            <p:spPr>
              <a:xfrm>
                <a:off x="1484310" y="1628503"/>
                <a:ext cx="10263553" cy="4659086"/>
              </a:xfrm>
            </p:spPr>
            <p:txBody>
              <a:bodyPr>
                <a:normAutofit/>
              </a:bodyPr>
              <a:lstStyle/>
              <a:p>
                <a:pPr marL="0" indent="0" algn="just">
                  <a:buNone/>
                </a:pPr>
                <a:r>
                  <a:rPr lang="tr-TR" dirty="0"/>
                  <a:t>Şimdi bir </a:t>
                </a:r>
                <a:r>
                  <a:rPr lang="tr-TR" i="1" dirty="0"/>
                  <a:t>n</a:t>
                </a:r>
                <a:r>
                  <a:rPr lang="tr-TR" dirty="0"/>
                  <a:t> tam sayısının </a:t>
                </a:r>
                <a:r>
                  <a:rPr lang="tr-TR" i="1" dirty="0"/>
                  <a:t>b</a:t>
                </a:r>
                <a:r>
                  <a:rPr lang="tr-TR" dirty="0"/>
                  <a:t> tabanındaki açılımının yapılması için bir algoritma açıklayacağız. İlk olarak bir bölüm ve bir kalan elde etmek için </a:t>
                </a:r>
                <a:r>
                  <a:rPr lang="tr-TR" i="1" dirty="0"/>
                  <a:t>n</a:t>
                </a:r>
                <a:r>
                  <a:rPr lang="tr-TR" dirty="0"/>
                  <a:t>’yi </a:t>
                </a:r>
                <a:r>
                  <a:rPr lang="tr-TR" i="1" dirty="0"/>
                  <a:t>b</a:t>
                </a:r>
                <a:r>
                  <a:rPr lang="tr-TR" dirty="0"/>
                  <a:t>’ye bölünüz,</a:t>
                </a:r>
              </a:p>
              <a:p>
                <a:pPr marL="0" indent="0" algn="just">
                  <a:buNone/>
                </a:pPr>
                <a14:m>
                  <m:oMathPara xmlns:m="http://schemas.openxmlformats.org/officeDocument/2006/math">
                    <m:oMathParaPr>
                      <m:jc m:val="centerGroup"/>
                    </m:oMathParaPr>
                    <m:oMath xmlns:m="http://schemas.openxmlformats.org/officeDocument/2006/math">
                      <m:r>
                        <a:rPr lang="tr-TR" i="1">
                          <a:latin typeface="Cambria Math" panose="02040503050406030204" pitchFamily="18" charset="0"/>
                        </a:rPr>
                        <m:t>𝑛</m:t>
                      </m:r>
                      <m:r>
                        <a:rPr lang="tr-TR" i="1">
                          <a:latin typeface="Cambria Math" panose="02040503050406030204" pitchFamily="18" charset="0"/>
                        </a:rPr>
                        <m:t>=</m:t>
                      </m:r>
                      <m:r>
                        <a:rPr lang="tr-TR" i="1">
                          <a:latin typeface="Cambria Math" panose="02040503050406030204" pitchFamily="18" charset="0"/>
                        </a:rPr>
                        <m:t>𝑏</m:t>
                      </m:r>
                      <m:sSub>
                        <m:sSubPr>
                          <m:ctrlPr>
                            <a:rPr lang="tr-TR" i="1">
                              <a:latin typeface="Cambria Math" panose="02040503050406030204" pitchFamily="18" charset="0"/>
                            </a:rPr>
                          </m:ctrlPr>
                        </m:sSubPr>
                        <m:e>
                          <m:r>
                            <a:rPr lang="tr-TR" i="1">
                              <a:latin typeface="Cambria Math" panose="02040503050406030204" pitchFamily="18" charset="0"/>
                            </a:rPr>
                            <m:t>𝑞</m:t>
                          </m:r>
                        </m:e>
                        <m:sub>
                          <m:r>
                            <a:rPr lang="tr-TR" i="1">
                              <a:latin typeface="Cambria Math" panose="02040503050406030204" pitchFamily="18" charset="0"/>
                            </a:rPr>
                            <m:t>0</m:t>
                          </m:r>
                        </m:sub>
                      </m:sSub>
                      <m:r>
                        <a:rPr lang="tr-TR" i="1">
                          <a:latin typeface="Cambria Math" panose="02040503050406030204" pitchFamily="18" charset="0"/>
                        </a:rPr>
                        <m:t>+</m:t>
                      </m:r>
                      <m:sSub>
                        <m:sSubPr>
                          <m:ctrlPr>
                            <a:rPr lang="tr-TR" i="1">
                              <a:latin typeface="Cambria Math" panose="02040503050406030204" pitchFamily="18" charset="0"/>
                            </a:rPr>
                          </m:ctrlPr>
                        </m:sSubPr>
                        <m:e>
                          <m:r>
                            <a:rPr lang="tr-TR" i="1">
                              <a:latin typeface="Cambria Math" panose="02040503050406030204" pitchFamily="18" charset="0"/>
                            </a:rPr>
                            <m:t>𝑎</m:t>
                          </m:r>
                        </m:e>
                        <m:sub>
                          <m:r>
                            <a:rPr lang="tr-TR" i="1">
                              <a:latin typeface="Cambria Math" panose="02040503050406030204" pitchFamily="18" charset="0"/>
                            </a:rPr>
                            <m:t>0</m:t>
                          </m:r>
                        </m:sub>
                      </m:sSub>
                      <m:r>
                        <a:rPr lang="tr-TR" i="1">
                          <a:latin typeface="Cambria Math" panose="02040503050406030204" pitchFamily="18" charset="0"/>
                        </a:rPr>
                        <m:t>,        0≤</m:t>
                      </m:r>
                      <m:sSub>
                        <m:sSubPr>
                          <m:ctrlPr>
                            <a:rPr lang="tr-TR" i="1">
                              <a:latin typeface="Cambria Math" panose="02040503050406030204" pitchFamily="18" charset="0"/>
                            </a:rPr>
                          </m:ctrlPr>
                        </m:sSubPr>
                        <m:e>
                          <m:r>
                            <a:rPr lang="tr-TR" i="1">
                              <a:latin typeface="Cambria Math" panose="02040503050406030204" pitchFamily="18" charset="0"/>
                            </a:rPr>
                            <m:t>𝑎</m:t>
                          </m:r>
                        </m:e>
                        <m:sub>
                          <m:r>
                            <a:rPr lang="tr-TR" i="1">
                              <a:latin typeface="Cambria Math" panose="02040503050406030204" pitchFamily="18" charset="0"/>
                            </a:rPr>
                            <m:t>0</m:t>
                          </m:r>
                        </m:sub>
                      </m:sSub>
                      <m:r>
                        <a:rPr lang="tr-TR" i="1">
                          <a:latin typeface="Cambria Math" panose="02040503050406030204" pitchFamily="18" charset="0"/>
                        </a:rPr>
                        <m:t>&lt;</m:t>
                      </m:r>
                      <m:r>
                        <a:rPr lang="tr-TR" i="1">
                          <a:latin typeface="Cambria Math" panose="02040503050406030204" pitchFamily="18" charset="0"/>
                        </a:rPr>
                        <m:t>𝑏</m:t>
                      </m:r>
                      <m:r>
                        <a:rPr lang="tr-TR" i="1">
                          <a:latin typeface="Cambria Math" panose="02040503050406030204" pitchFamily="18" charset="0"/>
                        </a:rPr>
                        <m:t> .</m:t>
                      </m:r>
                    </m:oMath>
                  </m:oMathPara>
                </a14:m>
                <a:endParaRPr lang="tr-TR" dirty="0"/>
              </a:p>
              <a:p>
                <a:pPr marL="0" indent="0" algn="just">
                  <a:buNone/>
                </a:pPr>
                <a:r>
                  <a:rPr lang="tr-TR" i="1" dirty="0"/>
                  <a:t>n</a:t>
                </a:r>
                <a:r>
                  <a:rPr lang="tr-TR" dirty="0"/>
                  <a:t>’nin </a:t>
                </a:r>
                <a:r>
                  <a:rPr lang="tr-TR" i="1" dirty="0"/>
                  <a:t>b</a:t>
                </a:r>
                <a:r>
                  <a:rPr lang="tr-TR" dirty="0"/>
                  <a:t> tabanındaki açılımında </a:t>
                </a:r>
                <a:r>
                  <a:rPr lang="tr-TR" i="1" dirty="0"/>
                  <a:t>a</a:t>
                </a:r>
                <a:r>
                  <a:rPr lang="tr-TR" i="1" baseline="-25000" dirty="0"/>
                  <a:t>0</a:t>
                </a:r>
                <a:r>
                  <a:rPr lang="tr-TR" dirty="0"/>
                  <a:t> en sağda olan rakamdır. Sonra </a:t>
                </a:r>
                <a14:m>
                  <m:oMath xmlns:m="http://schemas.openxmlformats.org/officeDocument/2006/math">
                    <m:sSub>
                      <m:sSubPr>
                        <m:ctrlPr>
                          <a:rPr lang="tr-TR" i="1">
                            <a:latin typeface="Cambria Math" panose="02040503050406030204" pitchFamily="18" charset="0"/>
                          </a:rPr>
                        </m:ctrlPr>
                      </m:sSubPr>
                      <m:e>
                        <m:r>
                          <a:rPr lang="tr-TR" i="1">
                            <a:latin typeface="Cambria Math" panose="02040503050406030204" pitchFamily="18" charset="0"/>
                          </a:rPr>
                          <m:t>𝑞</m:t>
                        </m:r>
                      </m:e>
                      <m:sub>
                        <m:r>
                          <a:rPr lang="tr-TR" i="1">
                            <a:latin typeface="Cambria Math" panose="02040503050406030204" pitchFamily="18" charset="0"/>
                          </a:rPr>
                          <m:t>0</m:t>
                        </m:r>
                      </m:sub>
                    </m:sSub>
                    <m:r>
                      <a:rPr lang="tr-TR" i="1">
                        <a:latin typeface="Cambria Math" panose="02040503050406030204" pitchFamily="18" charset="0"/>
                      </a:rPr>
                      <m:t>′</m:t>
                    </m:r>
                  </m:oMath>
                </a14:m>
                <a:r>
                  <a:rPr lang="tr-TR" dirty="0"/>
                  <a:t>ı </a:t>
                </a:r>
                <a:r>
                  <a:rPr lang="tr-TR" i="1" dirty="0"/>
                  <a:t>b</a:t>
                </a:r>
                <a:r>
                  <a:rPr lang="tr-TR" dirty="0"/>
                  <a:t>’ye bölünüz, </a:t>
                </a:r>
              </a:p>
              <a:p>
                <a:pPr marL="0" indent="0" algn="just">
                  <a:buNone/>
                </a:pPr>
                <a14:m>
                  <m:oMathPara xmlns:m="http://schemas.openxmlformats.org/officeDocument/2006/math">
                    <m:oMathParaPr>
                      <m:jc m:val="centerGroup"/>
                    </m:oMathParaPr>
                    <m:oMath xmlns:m="http://schemas.openxmlformats.org/officeDocument/2006/math">
                      <m:sSub>
                        <m:sSubPr>
                          <m:ctrlPr>
                            <a:rPr lang="tr-TR" i="1">
                              <a:latin typeface="Cambria Math" panose="02040503050406030204" pitchFamily="18" charset="0"/>
                            </a:rPr>
                          </m:ctrlPr>
                        </m:sSubPr>
                        <m:e>
                          <m:r>
                            <a:rPr lang="tr-TR" i="1">
                              <a:latin typeface="Cambria Math" panose="02040503050406030204" pitchFamily="18" charset="0"/>
                            </a:rPr>
                            <m:t>𝑞</m:t>
                          </m:r>
                        </m:e>
                        <m:sub>
                          <m:r>
                            <a:rPr lang="tr-TR" i="1">
                              <a:latin typeface="Cambria Math" panose="02040503050406030204" pitchFamily="18" charset="0"/>
                            </a:rPr>
                            <m:t>0</m:t>
                          </m:r>
                        </m:sub>
                      </m:sSub>
                      <m:r>
                        <a:rPr lang="tr-TR" i="1">
                          <a:latin typeface="Cambria Math" panose="02040503050406030204" pitchFamily="18" charset="0"/>
                        </a:rPr>
                        <m:t>=</m:t>
                      </m:r>
                      <m:r>
                        <a:rPr lang="tr-TR" i="1">
                          <a:latin typeface="Cambria Math" panose="02040503050406030204" pitchFamily="18" charset="0"/>
                        </a:rPr>
                        <m:t>𝑏</m:t>
                      </m:r>
                      <m:sSub>
                        <m:sSubPr>
                          <m:ctrlPr>
                            <a:rPr lang="tr-TR" i="1">
                              <a:latin typeface="Cambria Math" panose="02040503050406030204" pitchFamily="18" charset="0"/>
                            </a:rPr>
                          </m:ctrlPr>
                        </m:sSubPr>
                        <m:e>
                          <m:r>
                            <a:rPr lang="tr-TR" i="1">
                              <a:latin typeface="Cambria Math" panose="02040503050406030204" pitchFamily="18" charset="0"/>
                            </a:rPr>
                            <m:t>𝑞</m:t>
                          </m:r>
                        </m:e>
                        <m:sub>
                          <m:r>
                            <a:rPr lang="tr-TR" i="1">
                              <a:latin typeface="Cambria Math" panose="02040503050406030204" pitchFamily="18" charset="0"/>
                            </a:rPr>
                            <m:t>1</m:t>
                          </m:r>
                        </m:sub>
                      </m:sSub>
                      <m:r>
                        <a:rPr lang="tr-TR" i="1">
                          <a:latin typeface="Cambria Math" panose="02040503050406030204" pitchFamily="18" charset="0"/>
                        </a:rPr>
                        <m:t>+</m:t>
                      </m:r>
                      <m:sSub>
                        <m:sSubPr>
                          <m:ctrlPr>
                            <a:rPr lang="tr-TR" i="1">
                              <a:latin typeface="Cambria Math" panose="02040503050406030204" pitchFamily="18" charset="0"/>
                            </a:rPr>
                          </m:ctrlPr>
                        </m:sSubPr>
                        <m:e>
                          <m:r>
                            <a:rPr lang="tr-TR" i="1">
                              <a:latin typeface="Cambria Math" panose="02040503050406030204" pitchFamily="18" charset="0"/>
                            </a:rPr>
                            <m:t>𝑎</m:t>
                          </m:r>
                        </m:e>
                        <m:sub>
                          <m:r>
                            <a:rPr lang="tr-TR" i="1">
                              <a:latin typeface="Cambria Math" panose="02040503050406030204" pitchFamily="18" charset="0"/>
                            </a:rPr>
                            <m:t>1</m:t>
                          </m:r>
                        </m:sub>
                      </m:sSub>
                      <m:r>
                        <a:rPr lang="tr-TR" i="1">
                          <a:latin typeface="Cambria Math" panose="02040503050406030204" pitchFamily="18" charset="0"/>
                        </a:rPr>
                        <m:t>,        0≤</m:t>
                      </m:r>
                      <m:sSub>
                        <m:sSubPr>
                          <m:ctrlPr>
                            <a:rPr lang="tr-TR" i="1">
                              <a:latin typeface="Cambria Math" panose="02040503050406030204" pitchFamily="18" charset="0"/>
                            </a:rPr>
                          </m:ctrlPr>
                        </m:sSubPr>
                        <m:e>
                          <m:r>
                            <a:rPr lang="tr-TR" i="1">
                              <a:latin typeface="Cambria Math" panose="02040503050406030204" pitchFamily="18" charset="0"/>
                            </a:rPr>
                            <m:t>𝑎</m:t>
                          </m:r>
                        </m:e>
                        <m:sub>
                          <m:r>
                            <a:rPr lang="tr-TR" i="1">
                              <a:latin typeface="Cambria Math" panose="02040503050406030204" pitchFamily="18" charset="0"/>
                            </a:rPr>
                            <m:t>1</m:t>
                          </m:r>
                        </m:sub>
                      </m:sSub>
                      <m:r>
                        <a:rPr lang="tr-TR" i="1">
                          <a:latin typeface="Cambria Math" panose="02040503050406030204" pitchFamily="18" charset="0"/>
                        </a:rPr>
                        <m:t>&lt;</m:t>
                      </m:r>
                      <m:r>
                        <a:rPr lang="tr-TR" i="1">
                          <a:latin typeface="Cambria Math" panose="02040503050406030204" pitchFamily="18" charset="0"/>
                        </a:rPr>
                        <m:t>𝑏</m:t>
                      </m:r>
                      <m:r>
                        <a:rPr lang="tr-TR" i="1">
                          <a:latin typeface="Cambria Math" panose="02040503050406030204" pitchFamily="18" charset="0"/>
                        </a:rPr>
                        <m:t> .</m:t>
                      </m:r>
                    </m:oMath>
                  </m:oMathPara>
                </a14:m>
                <a:endParaRPr lang="tr-TR" dirty="0"/>
              </a:p>
              <a:p>
                <a:pPr marL="0" indent="0" algn="just">
                  <a:buNone/>
                </a:pPr>
                <a:r>
                  <a:rPr lang="tr-TR" i="1" dirty="0"/>
                  <a:t>n</a:t>
                </a:r>
                <a:r>
                  <a:rPr lang="tr-TR" dirty="0"/>
                  <a:t>’nin </a:t>
                </a:r>
                <a:r>
                  <a:rPr lang="tr-TR" i="1" dirty="0"/>
                  <a:t>b</a:t>
                </a:r>
                <a:r>
                  <a:rPr lang="tr-TR" dirty="0"/>
                  <a:t> tabanındaki açılımında </a:t>
                </a:r>
                <a:r>
                  <a:rPr lang="tr-TR" i="1" dirty="0"/>
                  <a:t>a</a:t>
                </a:r>
                <a:r>
                  <a:rPr lang="tr-TR" baseline="-25000" dirty="0"/>
                  <a:t>1</a:t>
                </a:r>
                <a:r>
                  <a:rPr lang="tr-TR" dirty="0"/>
                  <a:t> en sağda olan rakamdır. Bu işleme ardı ardına bölümleri b’ye bölerek devam edersek </a:t>
                </a:r>
                <a:r>
                  <a:rPr lang="tr-TR" i="1" dirty="0"/>
                  <a:t>b</a:t>
                </a:r>
                <a:r>
                  <a:rPr lang="tr-TR" dirty="0"/>
                  <a:t> tabanındaki diğer rakamları kalan olarak elde ederiz. Bu işlem bölümü sıfır elde edince biter, </a:t>
                </a:r>
                <a:r>
                  <a:rPr lang="tr-TR" i="1" dirty="0"/>
                  <a:t>n</a:t>
                </a:r>
                <a:r>
                  <a:rPr lang="tr-TR" dirty="0"/>
                  <a:t>’nin </a:t>
                </a:r>
                <a:r>
                  <a:rPr lang="tr-TR" i="1" dirty="0"/>
                  <a:t>b</a:t>
                </a:r>
                <a:r>
                  <a:rPr lang="tr-TR" dirty="0"/>
                  <a:t> tabanındaki rakamlarını sağdan sola bu şekilde elde ederiz.</a:t>
                </a:r>
              </a:p>
              <a:p>
                <a:endParaRPr lang="tr-TR" dirty="0"/>
              </a:p>
            </p:txBody>
          </p:sp>
        </mc:Choice>
        <mc:Fallback xmlns="">
          <p:sp>
            <p:nvSpPr>
              <p:cNvPr id="3" name="İçerik Yer Tutucusu 2"/>
              <p:cNvSpPr>
                <a:spLocks noGrp="1" noRot="1" noChangeAspect="1" noMove="1" noResize="1" noEditPoints="1" noAdjustHandles="1" noChangeArrowheads="1" noChangeShapeType="1" noTextEdit="1"/>
              </p:cNvSpPr>
              <p:nvPr>
                <p:ph idx="1"/>
              </p:nvPr>
            </p:nvSpPr>
            <p:spPr>
              <a:xfrm>
                <a:off x="1484310" y="1628503"/>
                <a:ext cx="10263553" cy="4659086"/>
              </a:xfrm>
              <a:blipFill rotWithShape="0">
                <a:blip r:embed="rId2"/>
                <a:stretch>
                  <a:fillRect l="-891" t="-1571" r="-950"/>
                </a:stretch>
              </a:blipFill>
            </p:spPr>
            <p:txBody>
              <a:bodyPr/>
              <a:lstStyle/>
              <a:p>
                <a:r>
                  <a:rPr lang="tr-TR">
                    <a:noFill/>
                  </a:rPr>
                  <a:t> </a:t>
                </a:r>
              </a:p>
            </p:txBody>
          </p:sp>
        </mc:Fallback>
      </mc:AlternateContent>
      <p:sp>
        <p:nvSpPr>
          <p:cNvPr id="4" name="Slayt Numarası Yer Tutucusu 3"/>
          <p:cNvSpPr>
            <a:spLocks noGrp="1"/>
          </p:cNvSpPr>
          <p:nvPr>
            <p:ph type="sldNum" sz="quarter" idx="12"/>
          </p:nvPr>
        </p:nvSpPr>
        <p:spPr/>
        <p:txBody>
          <a:bodyPr/>
          <a:lstStyle/>
          <a:p>
            <a:fld id="{745D57CF-1007-4D2F-B4F9-E5A7F393E6C7}" type="slidenum">
              <a:rPr lang="tr-TR" smtClean="0"/>
              <a:t>18</a:t>
            </a:fld>
            <a:endParaRPr lang="tr-TR"/>
          </a:p>
        </p:txBody>
      </p:sp>
    </p:spTree>
    <p:extLst>
      <p:ext uri="{BB962C8B-B14F-4D97-AF65-F5344CB8AC3E}">
        <p14:creationId xmlns:p14="http://schemas.microsoft.com/office/powerpoint/2010/main" val="54740491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İçerik Yer Tutucusu 2"/>
              <p:cNvSpPr>
                <a:spLocks noGrp="1"/>
              </p:cNvSpPr>
              <p:nvPr>
                <p:ph idx="1"/>
              </p:nvPr>
            </p:nvSpPr>
            <p:spPr>
              <a:xfrm>
                <a:off x="1484310" y="461555"/>
                <a:ext cx="10018713" cy="5329646"/>
              </a:xfrm>
            </p:spPr>
            <p:txBody>
              <a:bodyPr>
                <a:normAutofit/>
              </a:bodyPr>
              <a:lstStyle/>
              <a:p>
                <a:pPr marL="0" indent="0" algn="just">
                  <a:buNone/>
                </a:pPr>
                <a:r>
                  <a:rPr lang="tr-TR" b="1" dirty="0" smtClean="0">
                    <a:solidFill>
                      <a:srgbClr val="C00000"/>
                    </a:solidFill>
                  </a:rPr>
                  <a:t>Örnek:   </a:t>
                </a:r>
                <a:r>
                  <a:rPr lang="tr-TR" dirty="0" smtClean="0"/>
                  <a:t>(12345)</a:t>
                </a:r>
                <a:r>
                  <a:rPr lang="tr-TR" baseline="-25000" dirty="0" smtClean="0"/>
                  <a:t>10</a:t>
                </a:r>
                <a:r>
                  <a:rPr lang="tr-TR" dirty="0" smtClean="0"/>
                  <a:t>’in </a:t>
                </a:r>
                <a:r>
                  <a:rPr lang="tr-TR" dirty="0"/>
                  <a:t>sekizlik tabandaki açılımını bulunuz.</a:t>
                </a:r>
              </a:p>
              <a:p>
                <a:pPr marL="0" indent="0" algn="just">
                  <a:buNone/>
                </a:pPr>
                <a:r>
                  <a:rPr lang="tr-TR" b="1" dirty="0">
                    <a:solidFill>
                      <a:srgbClr val="C00000"/>
                    </a:solidFill>
                  </a:rPr>
                  <a:t>Çözüm: </a:t>
                </a:r>
                <a:r>
                  <a:rPr lang="tr-TR" dirty="0"/>
                  <a:t>İlk olarak 12345’i 8’e bölünüz,</a:t>
                </a:r>
              </a:p>
              <a:p>
                <a:pPr marL="0" indent="0" algn="just">
                  <a:buNone/>
                </a:pPr>
                <a14:m>
                  <m:oMath xmlns:m="http://schemas.openxmlformats.org/officeDocument/2006/math">
                    <m:r>
                      <a:rPr lang="tr-TR" i="1">
                        <a:latin typeface="Cambria Math" panose="02040503050406030204" pitchFamily="18" charset="0"/>
                      </a:rPr>
                      <m:t>12345 = 8 ∗ 1543 + 1</m:t>
                    </m:r>
                  </m:oMath>
                </a14:m>
                <a:r>
                  <a:rPr lang="tr-TR" dirty="0"/>
                  <a:t>.</a:t>
                </a:r>
              </a:p>
              <a:p>
                <a:pPr marL="0" indent="0" algn="just">
                  <a:buNone/>
                </a:pPr>
                <a:r>
                  <a:rPr lang="tr-TR" dirty="0"/>
                  <a:t>Ardı adına bölümleri 8’e böleriz.</a:t>
                </a:r>
              </a:p>
              <a:p>
                <a:pPr marL="0" indent="0" algn="just">
                  <a:buNone/>
                </a:pPr>
                <a14:m>
                  <m:oMathPara xmlns:m="http://schemas.openxmlformats.org/officeDocument/2006/math">
                    <m:oMathParaPr>
                      <m:jc m:val="centerGroup"/>
                    </m:oMathParaPr>
                    <m:oMath xmlns:m="http://schemas.openxmlformats.org/officeDocument/2006/math">
                      <m:r>
                        <a:rPr lang="tr-TR" i="1">
                          <a:latin typeface="Cambria Math" panose="02040503050406030204" pitchFamily="18" charset="0"/>
                        </a:rPr>
                        <m:t>1543 = 8∗ 192 + 7,</m:t>
                      </m:r>
                    </m:oMath>
                  </m:oMathPara>
                </a14:m>
                <a:endParaRPr lang="tr-TR" dirty="0"/>
              </a:p>
              <a:p>
                <a:pPr marL="0" indent="0" algn="just">
                  <a:buNone/>
                </a:pPr>
                <a14:m>
                  <m:oMathPara xmlns:m="http://schemas.openxmlformats.org/officeDocument/2006/math">
                    <m:oMathParaPr>
                      <m:jc m:val="centerGroup"/>
                    </m:oMathParaPr>
                    <m:oMath xmlns:m="http://schemas.openxmlformats.org/officeDocument/2006/math">
                      <m:r>
                        <a:rPr lang="tr-TR" i="1">
                          <a:latin typeface="Cambria Math" panose="02040503050406030204" pitchFamily="18" charset="0"/>
                        </a:rPr>
                        <m:t>192 = 8 ∗ 24 + 0,</m:t>
                      </m:r>
                    </m:oMath>
                  </m:oMathPara>
                </a14:m>
                <a:endParaRPr lang="tr-TR" dirty="0"/>
              </a:p>
              <a:p>
                <a:pPr marL="0" indent="0" algn="just">
                  <a:buNone/>
                </a:pPr>
                <a14:m>
                  <m:oMathPara xmlns:m="http://schemas.openxmlformats.org/officeDocument/2006/math">
                    <m:oMathParaPr>
                      <m:jc m:val="centerGroup"/>
                    </m:oMathParaPr>
                    <m:oMath xmlns:m="http://schemas.openxmlformats.org/officeDocument/2006/math">
                      <m:r>
                        <a:rPr lang="tr-TR" i="1">
                          <a:latin typeface="Cambria Math" panose="02040503050406030204" pitchFamily="18" charset="0"/>
                        </a:rPr>
                        <m:t>24 = 8 ∗ 3 + 0,</m:t>
                      </m:r>
                    </m:oMath>
                  </m:oMathPara>
                </a14:m>
                <a:endParaRPr lang="tr-TR" dirty="0"/>
              </a:p>
              <a:p>
                <a:pPr marL="0" indent="0" algn="just">
                  <a:buNone/>
                </a:pPr>
                <a14:m>
                  <m:oMathPara xmlns:m="http://schemas.openxmlformats.org/officeDocument/2006/math">
                    <m:oMathParaPr>
                      <m:jc m:val="centerGroup"/>
                    </m:oMathParaPr>
                    <m:oMath xmlns:m="http://schemas.openxmlformats.org/officeDocument/2006/math">
                      <m:r>
                        <a:rPr lang="tr-TR" i="1">
                          <a:latin typeface="Cambria Math" panose="02040503050406030204" pitchFamily="18" charset="0"/>
                        </a:rPr>
                        <m:t>3= 8 ∗ 0 + 3.</m:t>
                      </m:r>
                    </m:oMath>
                  </m:oMathPara>
                </a14:m>
                <a:endParaRPr lang="tr-TR" dirty="0"/>
              </a:p>
              <a:p>
                <a:pPr marL="0" indent="0" algn="just">
                  <a:buNone/>
                </a:pPr>
                <a:r>
                  <a:rPr lang="tr-TR" dirty="0"/>
                  <a:t>Bulduğumuz kalanlar ardı ardına 1, 7, 0, 0 ve 3’tür. Bu rakamlar sağdan sola 12345’in 8 taba­nındaki rakamlarıdır. Bu nedenle,</a:t>
                </a:r>
              </a:p>
              <a:p>
                <a:pPr marL="0" indent="0" algn="just">
                  <a:buNone/>
                </a:pPr>
                <a:r>
                  <a:rPr lang="tr-TR" dirty="0" smtClean="0"/>
                  <a:t>(</a:t>
                </a:r>
                <a:r>
                  <a:rPr lang="tr-TR" dirty="0"/>
                  <a:t>12345)</a:t>
                </a:r>
                <a:r>
                  <a:rPr lang="tr-TR" baseline="-25000" dirty="0"/>
                  <a:t>10</a:t>
                </a:r>
                <a:r>
                  <a:rPr lang="tr-TR" dirty="0"/>
                  <a:t>= (30071)</a:t>
                </a:r>
                <a:r>
                  <a:rPr lang="tr-TR" baseline="-25000" dirty="0"/>
                  <a:t>8</a:t>
                </a:r>
                <a:endParaRPr lang="tr-TR" dirty="0"/>
              </a:p>
            </p:txBody>
          </p:sp>
        </mc:Choice>
        <mc:Fallback xmlns="">
          <p:sp>
            <p:nvSpPr>
              <p:cNvPr id="3" name="İçerik Yer Tutucusu 2"/>
              <p:cNvSpPr>
                <a:spLocks noGrp="1" noRot="1" noChangeAspect="1" noMove="1" noResize="1" noEditPoints="1" noAdjustHandles="1" noChangeArrowheads="1" noChangeShapeType="1" noTextEdit="1"/>
              </p:cNvSpPr>
              <p:nvPr>
                <p:ph idx="1"/>
              </p:nvPr>
            </p:nvSpPr>
            <p:spPr>
              <a:xfrm>
                <a:off x="1484310" y="461555"/>
                <a:ext cx="10018713" cy="5329646"/>
              </a:xfrm>
              <a:blipFill rotWithShape="0">
                <a:blip r:embed="rId2"/>
                <a:stretch>
                  <a:fillRect l="-912" r="-912" b="-1030"/>
                </a:stretch>
              </a:blipFill>
            </p:spPr>
            <p:txBody>
              <a:bodyPr/>
              <a:lstStyle/>
              <a:p>
                <a:r>
                  <a:rPr lang="tr-TR">
                    <a:noFill/>
                  </a:rPr>
                  <a:t> </a:t>
                </a:r>
              </a:p>
            </p:txBody>
          </p:sp>
        </mc:Fallback>
      </mc:AlternateContent>
      <p:sp>
        <p:nvSpPr>
          <p:cNvPr id="2" name="Slayt Numarası Yer Tutucusu 1"/>
          <p:cNvSpPr>
            <a:spLocks noGrp="1"/>
          </p:cNvSpPr>
          <p:nvPr>
            <p:ph type="sldNum" sz="quarter" idx="12"/>
          </p:nvPr>
        </p:nvSpPr>
        <p:spPr/>
        <p:txBody>
          <a:bodyPr/>
          <a:lstStyle/>
          <a:p>
            <a:fld id="{745D57CF-1007-4D2F-B4F9-E5A7F393E6C7}" type="slidenum">
              <a:rPr lang="tr-TR" smtClean="0"/>
              <a:t>19</a:t>
            </a:fld>
            <a:endParaRPr lang="tr-TR"/>
          </a:p>
        </p:txBody>
      </p:sp>
    </p:spTree>
    <p:extLst>
      <p:ext uri="{BB962C8B-B14F-4D97-AF65-F5344CB8AC3E}">
        <p14:creationId xmlns:p14="http://schemas.microsoft.com/office/powerpoint/2010/main" val="9528015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fontScale="90000"/>
          </a:bodyPr>
          <a:lstStyle/>
          <a:p>
            <a:r>
              <a:rPr lang="tr-TR" b="1" dirty="0" smtClean="0">
                <a:solidFill>
                  <a:srgbClr val="C00000"/>
                </a:solidFill>
              </a:rPr>
              <a:t>Bölüm 4.1 </a:t>
            </a:r>
            <a:r>
              <a:rPr lang="tr-TR" b="1" dirty="0">
                <a:solidFill>
                  <a:srgbClr val="C00000"/>
                </a:solidFill>
              </a:rPr>
              <a:t>Bölünebilirlik ve Modüler Aritmetik</a:t>
            </a:r>
            <a:r>
              <a:rPr lang="tr-TR" dirty="0">
                <a:solidFill>
                  <a:srgbClr val="C00000"/>
                </a:solidFill>
              </a:rPr>
              <a:t/>
            </a:r>
            <a:br>
              <a:rPr lang="tr-TR" dirty="0">
                <a:solidFill>
                  <a:srgbClr val="C00000"/>
                </a:solidFill>
              </a:rPr>
            </a:br>
            <a:endParaRPr lang="tr-TR" dirty="0">
              <a:solidFill>
                <a:srgbClr val="C00000"/>
              </a:solidFill>
            </a:endParaRPr>
          </a:p>
        </p:txBody>
      </p:sp>
      <mc:AlternateContent xmlns:mc="http://schemas.openxmlformats.org/markup-compatibility/2006" xmlns:a14="http://schemas.microsoft.com/office/drawing/2010/main">
        <mc:Choice Requires="a14">
          <p:sp>
            <p:nvSpPr>
              <p:cNvPr id="3" name="İçerik Yer Tutucusu 2"/>
              <p:cNvSpPr>
                <a:spLocks noGrp="1"/>
              </p:cNvSpPr>
              <p:nvPr>
                <p:ph idx="1"/>
              </p:nvPr>
            </p:nvSpPr>
            <p:spPr>
              <a:xfrm>
                <a:off x="1375954" y="1584961"/>
                <a:ext cx="10127069" cy="4206240"/>
              </a:xfrm>
            </p:spPr>
            <p:txBody>
              <a:bodyPr>
                <a:normAutofit fontScale="92500" lnSpcReduction="10000"/>
              </a:bodyPr>
              <a:lstStyle/>
              <a:p>
                <a:endParaRPr lang="tr-TR" b="1" u="sng" dirty="0" smtClean="0">
                  <a:solidFill>
                    <a:srgbClr val="FF0000"/>
                  </a:solidFill>
                </a:endParaRPr>
              </a:p>
              <a:p>
                <a:pPr marL="0" indent="0" algn="just">
                  <a:buNone/>
                </a:pPr>
                <a:r>
                  <a:rPr lang="tr-TR" b="1" dirty="0" smtClean="0">
                    <a:solidFill>
                      <a:srgbClr val="C00000"/>
                    </a:solidFill>
                  </a:rPr>
                  <a:t>Bölüm İşlemi: </a:t>
                </a:r>
                <a:r>
                  <a:rPr lang="tr-TR" dirty="0" smtClean="0"/>
                  <a:t>Bir </a:t>
                </a:r>
                <a:r>
                  <a:rPr lang="tr-TR" dirty="0"/>
                  <a:t>tam sayı sıfırdan farklı ikinci bir tam sayıya bölündüğünde, bölüm bir tam sayı olabilir veya olmayabilir. </a:t>
                </a:r>
                <a:r>
                  <a:rPr lang="tr-TR" dirty="0" smtClean="0"/>
                  <a:t>Örneğin; </a:t>
                </a:r>
                <a:r>
                  <a:rPr lang="tr-TR" dirty="0"/>
                  <a:t>12/3 = 4 bir tam sayıyken 11/4 = 2,75 bir tam sayı değildir</a:t>
                </a:r>
                <a:r>
                  <a:rPr lang="tr-TR" dirty="0" smtClean="0"/>
                  <a:t>.</a:t>
                </a:r>
              </a:p>
              <a:p>
                <a:pPr marL="0" indent="0" algn="just">
                  <a:buNone/>
                </a:pPr>
                <a:r>
                  <a:rPr lang="tr-TR" b="1" dirty="0" smtClean="0">
                    <a:solidFill>
                      <a:srgbClr val="C00000"/>
                    </a:solidFill>
                  </a:rPr>
                  <a:t>Tanım:  </a:t>
                </a:r>
                <a:r>
                  <a:rPr lang="tr-TR" i="1" dirty="0" smtClean="0"/>
                  <a:t>a</a:t>
                </a:r>
                <a:r>
                  <a:rPr lang="tr-TR" dirty="0" smtClean="0"/>
                  <a:t> </a:t>
                </a:r>
                <a:r>
                  <a:rPr lang="tr-TR" dirty="0"/>
                  <a:t>ve </a:t>
                </a:r>
                <a:r>
                  <a:rPr lang="tr-TR" i="1" dirty="0"/>
                  <a:t>b</a:t>
                </a:r>
                <a:r>
                  <a:rPr lang="tr-TR" dirty="0"/>
                  <a:t> birer tam sayı ve a ≠ 0 olmak üzere eğer </a:t>
                </a:r>
                <a:r>
                  <a:rPr lang="tr-TR" i="1" dirty="0"/>
                  <a:t>b</a:t>
                </a:r>
                <a:r>
                  <a:rPr lang="tr-TR" dirty="0"/>
                  <a:t> = </a:t>
                </a:r>
                <a:r>
                  <a:rPr lang="tr-TR" i="1" dirty="0" err="1"/>
                  <a:t>ac</a:t>
                </a:r>
                <a:r>
                  <a:rPr lang="tr-TR" dirty="0"/>
                  <a:t> olacak şekilde bir </a:t>
                </a:r>
                <a:r>
                  <a:rPr lang="tr-TR" i="1" dirty="0"/>
                  <a:t>c</a:t>
                </a:r>
                <a:r>
                  <a:rPr lang="tr-TR" dirty="0"/>
                  <a:t> tam sayısı varsa veya başka bir ifadeyle </a:t>
                </a:r>
                <a:r>
                  <a:rPr lang="tr-TR" i="1" dirty="0"/>
                  <a:t>b/a</a:t>
                </a:r>
                <a:r>
                  <a:rPr lang="tr-TR" dirty="0"/>
                  <a:t> bir tam sayı ise </a:t>
                </a:r>
                <a:r>
                  <a:rPr lang="tr-TR" i="1" dirty="0"/>
                  <a:t>a</a:t>
                </a:r>
                <a:r>
                  <a:rPr lang="tr-TR" dirty="0"/>
                  <a:t>, </a:t>
                </a:r>
                <a:r>
                  <a:rPr lang="tr-TR" i="1" dirty="0"/>
                  <a:t>b</a:t>
                </a:r>
                <a:r>
                  <a:rPr lang="tr-TR" dirty="0"/>
                  <a:t>’yi </a:t>
                </a:r>
                <a:r>
                  <a:rPr lang="tr-TR" i="1" dirty="0"/>
                  <a:t>böler</a:t>
                </a:r>
                <a:r>
                  <a:rPr lang="tr-TR" dirty="0"/>
                  <a:t> </a:t>
                </a:r>
                <a:r>
                  <a:rPr lang="tr-TR" dirty="0" smtClean="0"/>
                  <a:t>deriz. </a:t>
                </a:r>
                <a:r>
                  <a:rPr lang="tr-TR" i="1" dirty="0"/>
                  <a:t>a,</a:t>
                </a:r>
                <a:r>
                  <a:rPr lang="tr-TR" dirty="0"/>
                  <a:t> </a:t>
                </a:r>
                <a:r>
                  <a:rPr lang="tr-TR" i="1" dirty="0"/>
                  <a:t>b</a:t>
                </a:r>
                <a:r>
                  <a:rPr lang="tr-TR" dirty="0"/>
                  <a:t>’yi bölüyorsa </a:t>
                </a:r>
                <a:r>
                  <a:rPr lang="tr-TR" i="1" dirty="0"/>
                  <a:t>a</a:t>
                </a:r>
                <a:r>
                  <a:rPr lang="tr-TR" dirty="0"/>
                  <a:t>, </a:t>
                </a:r>
                <a:r>
                  <a:rPr lang="tr-TR" i="1" dirty="0"/>
                  <a:t>b</a:t>
                </a:r>
                <a:r>
                  <a:rPr lang="tr-TR" dirty="0"/>
                  <a:t>’nin bir </a:t>
                </a:r>
                <a:r>
                  <a:rPr lang="tr-TR" i="1" dirty="0"/>
                  <a:t>faktörü</a:t>
                </a:r>
                <a:r>
                  <a:rPr lang="tr-TR" dirty="0"/>
                  <a:t> veya bir </a:t>
                </a:r>
                <a:r>
                  <a:rPr lang="tr-TR" i="1" dirty="0"/>
                  <a:t>bölenidir</a:t>
                </a:r>
                <a:r>
                  <a:rPr lang="tr-TR" dirty="0"/>
                  <a:t> ve </a:t>
                </a:r>
                <a:r>
                  <a:rPr lang="tr-TR" i="1" dirty="0"/>
                  <a:t>b,</a:t>
                </a:r>
                <a:r>
                  <a:rPr lang="tr-TR" dirty="0"/>
                  <a:t> </a:t>
                </a:r>
                <a:r>
                  <a:rPr lang="tr-TR" i="1" dirty="0"/>
                  <a:t>a</a:t>
                </a:r>
                <a:r>
                  <a:rPr lang="tr-TR" dirty="0"/>
                  <a:t>’nın bir </a:t>
                </a:r>
                <a:r>
                  <a:rPr lang="tr-TR" i="1" dirty="0"/>
                  <a:t>katıdır</a:t>
                </a:r>
                <a:r>
                  <a:rPr lang="tr-TR" dirty="0"/>
                  <a:t> deriz. </a:t>
                </a:r>
                <a:r>
                  <a:rPr lang="tr-TR" i="1" dirty="0" err="1"/>
                  <a:t>b</a:t>
                </a:r>
                <a:r>
                  <a:rPr lang="tr-TR" i="1" dirty="0" err="1" smtClean="0"/>
                  <a:t>|a</a:t>
                </a:r>
                <a:r>
                  <a:rPr lang="tr-TR" dirty="0" smtClean="0"/>
                  <a:t> </a:t>
                </a:r>
                <a:r>
                  <a:rPr lang="tr-TR" dirty="0"/>
                  <a:t>gösterimi </a:t>
                </a:r>
                <a:r>
                  <a:rPr lang="tr-TR" i="1" dirty="0"/>
                  <a:t>a,</a:t>
                </a:r>
                <a:r>
                  <a:rPr lang="tr-TR" dirty="0"/>
                  <a:t> </a:t>
                </a:r>
                <a:r>
                  <a:rPr lang="tr-TR" i="1" dirty="0"/>
                  <a:t>b</a:t>
                </a:r>
                <a:r>
                  <a:rPr lang="tr-TR" dirty="0"/>
                  <a:t>’yi böler demektir. </a:t>
                </a:r>
                <a14:m>
                  <m:oMath xmlns:m="http://schemas.openxmlformats.org/officeDocument/2006/math">
                    <m:r>
                      <a:rPr lang="tr-TR" i="1">
                        <a:latin typeface="Cambria Math" panose="02040503050406030204" pitchFamily="18" charset="0"/>
                      </a:rPr>
                      <m:t>𝑎</m:t>
                    </m:r>
                    <m:r>
                      <a:rPr lang="tr-TR">
                        <a:latin typeface="Cambria Math" panose="02040503050406030204" pitchFamily="18" charset="0"/>
                      </a:rPr>
                      <m:t> ∤ </m:t>
                    </m:r>
                    <m:r>
                      <a:rPr lang="tr-TR" i="1">
                        <a:latin typeface="Cambria Math" panose="02040503050406030204" pitchFamily="18" charset="0"/>
                      </a:rPr>
                      <m:t>𝑏</m:t>
                    </m:r>
                  </m:oMath>
                </a14:m>
                <a:r>
                  <a:rPr lang="tr-TR" dirty="0"/>
                  <a:t> gösterimi </a:t>
                </a:r>
                <a:r>
                  <a:rPr lang="tr-TR" i="1" dirty="0"/>
                  <a:t>a,</a:t>
                </a:r>
                <a:r>
                  <a:rPr lang="tr-TR" dirty="0"/>
                  <a:t> </a:t>
                </a:r>
                <a:r>
                  <a:rPr lang="tr-TR" i="1" dirty="0" smtClean="0"/>
                  <a:t>b </a:t>
                </a:r>
                <a:r>
                  <a:rPr lang="tr-TR" dirty="0" smtClean="0"/>
                  <a:t>’</a:t>
                </a:r>
                <a:r>
                  <a:rPr lang="tr-TR" dirty="0" err="1" smtClean="0"/>
                  <a:t>yi</a:t>
                </a:r>
                <a:r>
                  <a:rPr lang="tr-TR" dirty="0" smtClean="0"/>
                  <a:t> </a:t>
                </a:r>
                <a:r>
                  <a:rPr lang="tr-TR" dirty="0"/>
                  <a:t>bölmez demektir</a:t>
                </a:r>
                <a:r>
                  <a:rPr lang="tr-TR" dirty="0" smtClean="0"/>
                  <a:t>. </a:t>
                </a:r>
              </a:p>
              <a:p>
                <a:pPr marL="0" indent="0" algn="just">
                  <a:buNone/>
                </a:pPr>
                <a:r>
                  <a:rPr lang="tr-TR" b="1" dirty="0" smtClean="0">
                    <a:solidFill>
                      <a:srgbClr val="C00000"/>
                    </a:solidFill>
                  </a:rPr>
                  <a:t>Örnek : </a:t>
                </a:r>
                <a:r>
                  <a:rPr lang="tr-TR" dirty="0" smtClean="0"/>
                  <a:t>3 </a:t>
                </a:r>
                <a:r>
                  <a:rPr lang="tr-TR" dirty="0"/>
                  <a:t>| 17 ve 3 | 12 ifadelerinin hangisi doğrudur? </a:t>
                </a:r>
                <a:r>
                  <a:rPr lang="tr-TR" dirty="0" smtClean="0"/>
                  <a:t>Gösteriniz</a:t>
                </a:r>
              </a:p>
              <a:p>
                <a:pPr marL="0" indent="0" algn="just">
                  <a:buNone/>
                </a:pPr>
                <a:r>
                  <a:rPr lang="tr-TR" b="1" dirty="0" smtClean="0">
                    <a:solidFill>
                      <a:srgbClr val="C00000"/>
                    </a:solidFill>
                  </a:rPr>
                  <a:t>Çözüm</a:t>
                </a:r>
                <a:r>
                  <a:rPr lang="tr-TR" b="1" dirty="0">
                    <a:solidFill>
                      <a:srgbClr val="C00000"/>
                    </a:solidFill>
                  </a:rPr>
                  <a:t>: </a:t>
                </a:r>
                <a:r>
                  <a:rPr lang="tr-TR" dirty="0" smtClean="0"/>
                  <a:t>17/3 </a:t>
                </a:r>
                <a:r>
                  <a:rPr lang="tr-TR" dirty="0"/>
                  <a:t>bir tam sayı olmadığı için </a:t>
                </a:r>
                <a14:m>
                  <m:oMath xmlns:m="http://schemas.openxmlformats.org/officeDocument/2006/math">
                    <m:r>
                      <a:rPr lang="tr-TR" i="1">
                        <a:latin typeface="Cambria Math" panose="02040503050406030204" pitchFamily="18" charset="0"/>
                      </a:rPr>
                      <m:t>3∤7</m:t>
                    </m:r>
                  </m:oMath>
                </a14:m>
                <a:r>
                  <a:rPr lang="tr-TR" dirty="0"/>
                  <a:t>. Diğer taraftan </a:t>
                </a:r>
                <a14:m>
                  <m:oMath xmlns:m="http://schemas.openxmlformats.org/officeDocument/2006/math">
                    <m:r>
                      <a:rPr lang="tr-TR" i="1">
                        <a:latin typeface="Cambria Math" panose="02040503050406030204" pitchFamily="18" charset="0"/>
                      </a:rPr>
                      <m:t>12/3 = 4</m:t>
                    </m:r>
                  </m:oMath>
                </a14:m>
                <a:r>
                  <a:rPr lang="tr-TR" dirty="0"/>
                  <a:t> olduğu için </a:t>
                </a:r>
                <a14:m>
                  <m:oMath xmlns:m="http://schemas.openxmlformats.org/officeDocument/2006/math">
                    <m:r>
                      <a:rPr lang="tr-TR" i="1">
                        <a:latin typeface="Cambria Math" panose="02040503050406030204" pitchFamily="18" charset="0"/>
                      </a:rPr>
                      <m:t>3 | 12</m:t>
                    </m:r>
                  </m:oMath>
                </a14:m>
                <a:r>
                  <a:rPr lang="tr-TR" dirty="0" smtClean="0"/>
                  <a:t> ( Yani 3 sayısı 12 </a:t>
                </a:r>
                <a:r>
                  <a:rPr lang="tr-TR" dirty="0" err="1" smtClean="0"/>
                  <a:t>yi</a:t>
                </a:r>
                <a:r>
                  <a:rPr lang="tr-TR" dirty="0" smtClean="0"/>
                  <a:t> böler )</a:t>
                </a:r>
                <a:endParaRPr lang="tr-TR" dirty="0"/>
              </a:p>
              <a:p>
                <a:endParaRPr lang="tr-TR" dirty="0"/>
              </a:p>
            </p:txBody>
          </p:sp>
        </mc:Choice>
        <mc:Fallback xmlns="">
          <p:sp>
            <p:nvSpPr>
              <p:cNvPr id="3" name="İçerik Yer Tutucusu 2"/>
              <p:cNvSpPr>
                <a:spLocks noGrp="1" noRot="1" noChangeAspect="1" noMove="1" noResize="1" noEditPoints="1" noAdjustHandles="1" noChangeArrowheads="1" noChangeShapeType="1" noTextEdit="1"/>
              </p:cNvSpPr>
              <p:nvPr>
                <p:ph idx="1"/>
              </p:nvPr>
            </p:nvSpPr>
            <p:spPr>
              <a:xfrm>
                <a:off x="1375954" y="1584961"/>
                <a:ext cx="10127069" cy="4206240"/>
              </a:xfrm>
              <a:blipFill rotWithShape="0">
                <a:blip r:embed="rId2"/>
                <a:stretch>
                  <a:fillRect l="-783" r="-783"/>
                </a:stretch>
              </a:blipFill>
            </p:spPr>
            <p:txBody>
              <a:bodyPr/>
              <a:lstStyle/>
              <a:p>
                <a:r>
                  <a:rPr lang="tr-TR">
                    <a:noFill/>
                  </a:rPr>
                  <a:t> </a:t>
                </a:r>
              </a:p>
            </p:txBody>
          </p:sp>
        </mc:Fallback>
      </mc:AlternateContent>
      <p:sp>
        <p:nvSpPr>
          <p:cNvPr id="4" name="Slayt Numarası Yer Tutucusu 3"/>
          <p:cNvSpPr>
            <a:spLocks noGrp="1"/>
          </p:cNvSpPr>
          <p:nvPr>
            <p:ph type="sldNum" sz="quarter" idx="12"/>
          </p:nvPr>
        </p:nvSpPr>
        <p:spPr/>
        <p:txBody>
          <a:bodyPr/>
          <a:lstStyle/>
          <a:p>
            <a:fld id="{745D57CF-1007-4D2F-B4F9-E5A7F393E6C7}" type="slidenum">
              <a:rPr lang="tr-TR" smtClean="0"/>
              <a:t>2</a:t>
            </a:fld>
            <a:endParaRPr lang="tr-TR"/>
          </a:p>
        </p:txBody>
      </p:sp>
    </p:spTree>
    <p:extLst>
      <p:ext uri="{BB962C8B-B14F-4D97-AF65-F5344CB8AC3E}">
        <p14:creationId xmlns:p14="http://schemas.microsoft.com/office/powerpoint/2010/main" val="190534321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484311" y="685800"/>
            <a:ext cx="10018713" cy="672737"/>
          </a:xfrm>
        </p:spPr>
        <p:txBody>
          <a:bodyPr>
            <a:normAutofit fontScale="90000"/>
          </a:bodyPr>
          <a:lstStyle/>
          <a:p>
            <a:r>
              <a:rPr lang="tr-TR" b="1" dirty="0">
                <a:solidFill>
                  <a:srgbClr val="C00000"/>
                </a:solidFill>
              </a:rPr>
              <a:t>Tam Sayı İşlemleri İçin Algoritmalar</a:t>
            </a:r>
            <a:r>
              <a:rPr lang="tr-TR" dirty="0"/>
              <a:t/>
            </a:r>
            <a:br>
              <a:rPr lang="tr-TR" dirty="0"/>
            </a:br>
            <a:endParaRPr lang="tr-TR" dirty="0"/>
          </a:p>
        </p:txBody>
      </p:sp>
      <mc:AlternateContent xmlns:mc="http://schemas.openxmlformats.org/markup-compatibility/2006" xmlns:a14="http://schemas.microsoft.com/office/drawing/2010/main">
        <mc:Choice Requires="a14">
          <p:sp>
            <p:nvSpPr>
              <p:cNvPr id="3" name="İçerik Yer Tutucusu 2"/>
              <p:cNvSpPr>
                <a:spLocks noGrp="1"/>
              </p:cNvSpPr>
              <p:nvPr>
                <p:ph idx="1"/>
              </p:nvPr>
            </p:nvSpPr>
            <p:spPr>
              <a:xfrm>
                <a:off x="1484310" y="1140823"/>
                <a:ext cx="10018713" cy="4650377"/>
              </a:xfrm>
            </p:spPr>
            <p:txBody>
              <a:bodyPr>
                <a:normAutofit/>
              </a:bodyPr>
              <a:lstStyle/>
              <a:p>
                <a:pPr marL="0" indent="0" algn="just">
                  <a:buNone/>
                </a:pPr>
                <a:r>
                  <a:rPr lang="tr-TR" dirty="0" smtClean="0"/>
                  <a:t>     Tam </a:t>
                </a:r>
                <a:r>
                  <a:rPr lang="tr-TR" dirty="0"/>
                  <a:t>sayıların ikilik tabanda açılımları kullanılarak yapılan işlemleri bilgisayar aritmetiğinde çok önemlidir. İkilik tabanda gösterilen iki tam sayının çarpımları ve toplamları için algorit­malar açıklayacağız. Ayrıca, kullanılan ikili işlemlerin asıl sayılarına göre bu algoritmaların </a:t>
                </a:r>
                <a:r>
                  <a:rPr lang="tr-TR" dirty="0" err="1"/>
                  <a:t>hesapsal</a:t>
                </a:r>
                <a:r>
                  <a:rPr lang="tr-TR" dirty="0"/>
                  <a:t> karmaşıklığını analiz edeceğiz. Bütün bunlardan bahsederken </a:t>
                </a:r>
                <a:r>
                  <a:rPr lang="tr-TR" i="1" dirty="0"/>
                  <a:t>a</a:t>
                </a:r>
                <a:r>
                  <a:rPr lang="tr-TR" dirty="0"/>
                  <a:t> ve </a:t>
                </a:r>
                <a:r>
                  <a:rPr lang="tr-TR" i="1" dirty="0"/>
                  <a:t>b</a:t>
                </a:r>
                <a:r>
                  <a:rPr lang="tr-TR" dirty="0"/>
                  <a:t> tam sayılarının ikilik tabandaki açılımları</a:t>
                </a:r>
              </a:p>
              <a:p>
                <a:pPr marL="0" indent="0" algn="just">
                  <a:buNone/>
                </a:pPr>
                <a14:m>
                  <m:oMath xmlns:m="http://schemas.openxmlformats.org/officeDocument/2006/math">
                    <m:r>
                      <a:rPr lang="tr-TR" i="1">
                        <a:latin typeface="Cambria Math" panose="02040503050406030204" pitchFamily="18" charset="0"/>
                      </a:rPr>
                      <m:t>𝑎</m:t>
                    </m:r>
                    <m:r>
                      <a:rPr lang="tr-TR" i="1">
                        <a:latin typeface="Cambria Math" panose="02040503050406030204" pitchFamily="18" charset="0"/>
                      </a:rPr>
                      <m:t> = </m:t>
                    </m:r>
                    <m:sSub>
                      <m:sSubPr>
                        <m:ctrlPr>
                          <a:rPr lang="tr-TR" i="1">
                            <a:latin typeface="Cambria Math" panose="02040503050406030204" pitchFamily="18" charset="0"/>
                          </a:rPr>
                        </m:ctrlPr>
                      </m:sSubPr>
                      <m:e>
                        <m:r>
                          <a:rPr lang="tr-TR" i="1">
                            <a:latin typeface="Cambria Math" panose="02040503050406030204" pitchFamily="18" charset="0"/>
                          </a:rPr>
                          <m:t>(</m:t>
                        </m:r>
                        <m:sSub>
                          <m:sSubPr>
                            <m:ctrlPr>
                              <a:rPr lang="tr-TR" i="1">
                                <a:latin typeface="Cambria Math" panose="02040503050406030204" pitchFamily="18" charset="0"/>
                              </a:rPr>
                            </m:ctrlPr>
                          </m:sSubPr>
                          <m:e>
                            <m:r>
                              <a:rPr lang="tr-TR" i="1">
                                <a:latin typeface="Cambria Math" panose="02040503050406030204" pitchFamily="18" charset="0"/>
                              </a:rPr>
                              <m:t>𝑎</m:t>
                            </m:r>
                          </m:e>
                          <m:sub>
                            <m:r>
                              <a:rPr lang="tr-TR" i="1" baseline="-25000">
                                <a:latin typeface="Cambria Math" panose="02040503050406030204" pitchFamily="18" charset="0"/>
                              </a:rPr>
                              <m:t>𝑛</m:t>
                            </m:r>
                            <m:r>
                              <a:rPr lang="tr-TR" i="1">
                                <a:latin typeface="Cambria Math" panose="02040503050406030204" pitchFamily="18" charset="0"/>
                              </a:rPr>
                              <m:t>−1</m:t>
                            </m:r>
                          </m:sub>
                        </m:sSub>
                        <m:r>
                          <a:rPr lang="tr-TR" i="1">
                            <a:latin typeface="Cambria Math" panose="02040503050406030204" pitchFamily="18" charset="0"/>
                          </a:rPr>
                          <m:t> </m:t>
                        </m:r>
                        <m:sSub>
                          <m:sSubPr>
                            <m:ctrlPr>
                              <a:rPr lang="tr-TR" i="1">
                                <a:latin typeface="Cambria Math" panose="02040503050406030204" pitchFamily="18" charset="0"/>
                              </a:rPr>
                            </m:ctrlPr>
                          </m:sSubPr>
                          <m:e>
                            <m:r>
                              <a:rPr lang="tr-TR" i="1">
                                <a:latin typeface="Cambria Math" panose="02040503050406030204" pitchFamily="18" charset="0"/>
                              </a:rPr>
                              <m:t>𝑎</m:t>
                            </m:r>
                          </m:e>
                          <m:sub>
                            <m:r>
                              <a:rPr lang="tr-TR" i="1" baseline="-25000">
                                <a:latin typeface="Cambria Math" panose="02040503050406030204" pitchFamily="18" charset="0"/>
                              </a:rPr>
                              <m:t>𝑛</m:t>
                            </m:r>
                            <m:r>
                              <a:rPr lang="tr-TR" i="1">
                                <a:latin typeface="Cambria Math" panose="02040503050406030204" pitchFamily="18" charset="0"/>
                              </a:rPr>
                              <m:t>−2</m:t>
                            </m:r>
                          </m:sub>
                        </m:sSub>
                        <m:r>
                          <a:rPr lang="tr-TR" i="1">
                            <a:latin typeface="Cambria Math" panose="02040503050406030204" pitchFamily="18" charset="0"/>
                          </a:rPr>
                          <m:t>… </m:t>
                        </m:r>
                        <m:sSub>
                          <m:sSubPr>
                            <m:ctrlPr>
                              <a:rPr lang="tr-TR" i="1">
                                <a:latin typeface="Cambria Math" panose="02040503050406030204" pitchFamily="18" charset="0"/>
                              </a:rPr>
                            </m:ctrlPr>
                          </m:sSubPr>
                          <m:e>
                            <m:r>
                              <a:rPr lang="tr-TR" i="1">
                                <a:latin typeface="Cambria Math" panose="02040503050406030204" pitchFamily="18" charset="0"/>
                              </a:rPr>
                              <m:t>𝑎</m:t>
                            </m:r>
                          </m:e>
                          <m:sub>
                            <m:r>
                              <a:rPr lang="tr-TR" i="1">
                                <a:latin typeface="Cambria Math" panose="02040503050406030204" pitchFamily="18" charset="0"/>
                              </a:rPr>
                              <m:t>1</m:t>
                            </m:r>
                          </m:sub>
                        </m:sSub>
                        <m:sSub>
                          <m:sSubPr>
                            <m:ctrlPr>
                              <a:rPr lang="tr-TR" i="1">
                                <a:latin typeface="Cambria Math" panose="02040503050406030204" pitchFamily="18" charset="0"/>
                              </a:rPr>
                            </m:ctrlPr>
                          </m:sSubPr>
                          <m:e>
                            <m:r>
                              <a:rPr lang="tr-TR" i="1">
                                <a:latin typeface="Cambria Math" panose="02040503050406030204" pitchFamily="18" charset="0"/>
                              </a:rPr>
                              <m:t>𝑎</m:t>
                            </m:r>
                          </m:e>
                          <m:sub>
                            <m:r>
                              <a:rPr lang="tr-TR" i="1">
                                <a:latin typeface="Cambria Math" panose="02040503050406030204" pitchFamily="18" charset="0"/>
                              </a:rPr>
                              <m:t>0</m:t>
                            </m:r>
                          </m:sub>
                        </m:sSub>
                        <m:r>
                          <a:rPr lang="tr-TR" i="1">
                            <a:latin typeface="Cambria Math" panose="02040503050406030204" pitchFamily="18" charset="0"/>
                          </a:rPr>
                          <m:t>)</m:t>
                        </m:r>
                      </m:e>
                      <m:sub>
                        <m:r>
                          <a:rPr lang="tr-TR" i="1">
                            <a:latin typeface="Cambria Math" panose="02040503050406030204" pitchFamily="18" charset="0"/>
                          </a:rPr>
                          <m:t>2</m:t>
                        </m:r>
                      </m:sub>
                    </m:sSub>
                    <m:r>
                      <a:rPr lang="tr-TR" i="1">
                        <a:latin typeface="Cambria Math" panose="02040503050406030204" pitchFamily="18" charset="0"/>
                      </a:rPr>
                      <m:t>, </m:t>
                    </m:r>
                    <m:r>
                      <a:rPr lang="tr-TR" i="1">
                        <a:latin typeface="Cambria Math" panose="02040503050406030204" pitchFamily="18" charset="0"/>
                      </a:rPr>
                      <m:t>𝑏</m:t>
                    </m:r>
                    <m:r>
                      <a:rPr lang="tr-TR" i="1">
                        <a:latin typeface="Cambria Math" panose="02040503050406030204" pitchFamily="18" charset="0"/>
                      </a:rPr>
                      <m:t> = </m:t>
                    </m:r>
                    <m:sSub>
                      <m:sSubPr>
                        <m:ctrlPr>
                          <a:rPr lang="tr-TR" i="1">
                            <a:latin typeface="Cambria Math" panose="02040503050406030204" pitchFamily="18" charset="0"/>
                          </a:rPr>
                        </m:ctrlPr>
                      </m:sSubPr>
                      <m:e>
                        <m:r>
                          <a:rPr lang="tr-TR" i="1">
                            <a:latin typeface="Cambria Math" panose="02040503050406030204" pitchFamily="18" charset="0"/>
                          </a:rPr>
                          <m:t>(</m:t>
                        </m:r>
                        <m:sSub>
                          <m:sSubPr>
                            <m:ctrlPr>
                              <a:rPr lang="tr-TR" i="1">
                                <a:latin typeface="Cambria Math" panose="02040503050406030204" pitchFamily="18" charset="0"/>
                              </a:rPr>
                            </m:ctrlPr>
                          </m:sSubPr>
                          <m:e>
                            <m:r>
                              <a:rPr lang="tr-TR" i="1">
                                <a:latin typeface="Cambria Math" panose="02040503050406030204" pitchFamily="18" charset="0"/>
                              </a:rPr>
                              <m:t>𝑏</m:t>
                            </m:r>
                          </m:e>
                          <m:sub>
                            <m:r>
                              <a:rPr lang="tr-TR" i="1" baseline="-25000">
                                <a:latin typeface="Cambria Math" panose="02040503050406030204" pitchFamily="18" charset="0"/>
                              </a:rPr>
                              <m:t>𝑛</m:t>
                            </m:r>
                            <m:r>
                              <a:rPr lang="tr-TR" i="1">
                                <a:latin typeface="Cambria Math" panose="02040503050406030204" pitchFamily="18" charset="0"/>
                              </a:rPr>
                              <m:t>−1</m:t>
                            </m:r>
                          </m:sub>
                        </m:sSub>
                        <m:r>
                          <a:rPr lang="tr-TR" i="1">
                            <a:latin typeface="Cambria Math" panose="02040503050406030204" pitchFamily="18" charset="0"/>
                          </a:rPr>
                          <m:t> </m:t>
                        </m:r>
                        <m:sSub>
                          <m:sSubPr>
                            <m:ctrlPr>
                              <a:rPr lang="tr-TR" i="1">
                                <a:latin typeface="Cambria Math" panose="02040503050406030204" pitchFamily="18" charset="0"/>
                              </a:rPr>
                            </m:ctrlPr>
                          </m:sSubPr>
                          <m:e>
                            <m:r>
                              <a:rPr lang="tr-TR" i="1">
                                <a:latin typeface="Cambria Math" panose="02040503050406030204" pitchFamily="18" charset="0"/>
                              </a:rPr>
                              <m:t>𝑏</m:t>
                            </m:r>
                          </m:e>
                          <m:sub>
                            <m:r>
                              <a:rPr lang="tr-TR" i="1" baseline="-25000">
                                <a:latin typeface="Cambria Math" panose="02040503050406030204" pitchFamily="18" charset="0"/>
                              </a:rPr>
                              <m:t>𝑛</m:t>
                            </m:r>
                            <m:r>
                              <a:rPr lang="tr-TR" i="1">
                                <a:latin typeface="Cambria Math" panose="02040503050406030204" pitchFamily="18" charset="0"/>
                              </a:rPr>
                              <m:t>−2</m:t>
                            </m:r>
                          </m:sub>
                        </m:sSub>
                        <m:r>
                          <a:rPr lang="tr-TR" i="1">
                            <a:latin typeface="Cambria Math" panose="02040503050406030204" pitchFamily="18" charset="0"/>
                          </a:rPr>
                          <m:t>… </m:t>
                        </m:r>
                        <m:sSub>
                          <m:sSubPr>
                            <m:ctrlPr>
                              <a:rPr lang="tr-TR" i="1">
                                <a:latin typeface="Cambria Math" panose="02040503050406030204" pitchFamily="18" charset="0"/>
                              </a:rPr>
                            </m:ctrlPr>
                          </m:sSubPr>
                          <m:e>
                            <m:r>
                              <a:rPr lang="tr-TR" i="1">
                                <a:latin typeface="Cambria Math" panose="02040503050406030204" pitchFamily="18" charset="0"/>
                              </a:rPr>
                              <m:t>𝑏</m:t>
                            </m:r>
                          </m:e>
                          <m:sub>
                            <m:r>
                              <a:rPr lang="tr-TR" i="1">
                                <a:latin typeface="Cambria Math" panose="02040503050406030204" pitchFamily="18" charset="0"/>
                              </a:rPr>
                              <m:t>1</m:t>
                            </m:r>
                          </m:sub>
                        </m:sSub>
                        <m:sSub>
                          <m:sSubPr>
                            <m:ctrlPr>
                              <a:rPr lang="tr-TR" i="1">
                                <a:latin typeface="Cambria Math" panose="02040503050406030204" pitchFamily="18" charset="0"/>
                              </a:rPr>
                            </m:ctrlPr>
                          </m:sSubPr>
                          <m:e>
                            <m:r>
                              <a:rPr lang="tr-TR" i="1">
                                <a:latin typeface="Cambria Math" panose="02040503050406030204" pitchFamily="18" charset="0"/>
                              </a:rPr>
                              <m:t>𝑏</m:t>
                            </m:r>
                          </m:e>
                          <m:sub>
                            <m:r>
                              <a:rPr lang="tr-TR" i="1">
                                <a:latin typeface="Cambria Math" panose="02040503050406030204" pitchFamily="18" charset="0"/>
                              </a:rPr>
                              <m:t>0</m:t>
                            </m:r>
                          </m:sub>
                        </m:sSub>
                        <m:r>
                          <a:rPr lang="tr-TR" i="1">
                            <a:latin typeface="Cambria Math" panose="02040503050406030204" pitchFamily="18" charset="0"/>
                          </a:rPr>
                          <m:t>)</m:t>
                        </m:r>
                      </m:e>
                      <m:sub>
                        <m:r>
                          <a:rPr lang="tr-TR" i="1">
                            <a:latin typeface="Cambria Math" panose="02040503050406030204" pitchFamily="18" charset="0"/>
                          </a:rPr>
                          <m:t>2</m:t>
                        </m:r>
                      </m:sub>
                    </m:sSub>
                  </m:oMath>
                </a14:m>
                <a:r>
                  <a:rPr lang="tr-TR" dirty="0"/>
                  <a:t> olsun.</a:t>
                </a:r>
                <a:endParaRPr lang="tr-TR" i="1" dirty="0"/>
              </a:p>
              <a:p>
                <a:pPr marL="0" indent="0" algn="just">
                  <a:buNone/>
                </a:pPr>
                <a:r>
                  <a:rPr lang="tr-TR" dirty="0"/>
                  <a:t>Böylece </a:t>
                </a:r>
                <a:r>
                  <a:rPr lang="tr-TR" i="1" dirty="0"/>
                  <a:t>a</a:t>
                </a:r>
                <a:r>
                  <a:rPr lang="tr-TR" dirty="0"/>
                  <a:t> ve </a:t>
                </a:r>
                <a:r>
                  <a:rPr lang="tr-TR" i="1" dirty="0"/>
                  <a:t>b</a:t>
                </a:r>
                <a:r>
                  <a:rPr lang="tr-TR" dirty="0"/>
                  <a:t>’nin her ikisi de </a:t>
                </a:r>
                <a:r>
                  <a:rPr lang="tr-TR" i="1" dirty="0"/>
                  <a:t>n</a:t>
                </a:r>
                <a:r>
                  <a:rPr lang="tr-TR" dirty="0"/>
                  <a:t> tane bite sahiptir (gerekirse bu açılımların başında 0’a eşit olan bitleri ekleriz.).</a:t>
                </a:r>
              </a:p>
              <a:p>
                <a:pPr marL="0" indent="0" algn="just">
                  <a:buNone/>
                </a:pPr>
                <a:r>
                  <a:rPr lang="tr-TR" dirty="0"/>
                  <a:t>Bu sayılarda bitlerin sayısına göre tam sayı aritmetikleri için algoritmaların karmaşıklığını ölçeriz.</a:t>
                </a:r>
              </a:p>
              <a:p>
                <a:endParaRPr lang="tr-TR" dirty="0"/>
              </a:p>
            </p:txBody>
          </p:sp>
        </mc:Choice>
        <mc:Fallback xmlns="">
          <p:sp>
            <p:nvSpPr>
              <p:cNvPr id="3" name="İçerik Yer Tutucusu 2"/>
              <p:cNvSpPr>
                <a:spLocks noGrp="1" noRot="1" noChangeAspect="1" noMove="1" noResize="1" noEditPoints="1" noAdjustHandles="1" noChangeArrowheads="1" noChangeShapeType="1" noTextEdit="1"/>
              </p:cNvSpPr>
              <p:nvPr>
                <p:ph idx="1"/>
              </p:nvPr>
            </p:nvSpPr>
            <p:spPr>
              <a:xfrm>
                <a:off x="1484310" y="1140823"/>
                <a:ext cx="10018713" cy="4650377"/>
              </a:xfrm>
              <a:blipFill rotWithShape="0">
                <a:blip r:embed="rId2"/>
                <a:stretch>
                  <a:fillRect l="-912" t="-1704" r="-912"/>
                </a:stretch>
              </a:blipFill>
            </p:spPr>
            <p:txBody>
              <a:bodyPr/>
              <a:lstStyle/>
              <a:p>
                <a:r>
                  <a:rPr lang="tr-TR">
                    <a:noFill/>
                  </a:rPr>
                  <a:t> </a:t>
                </a:r>
              </a:p>
            </p:txBody>
          </p:sp>
        </mc:Fallback>
      </mc:AlternateContent>
      <p:sp>
        <p:nvSpPr>
          <p:cNvPr id="4" name="Slayt Numarası Yer Tutucusu 3"/>
          <p:cNvSpPr>
            <a:spLocks noGrp="1"/>
          </p:cNvSpPr>
          <p:nvPr>
            <p:ph type="sldNum" sz="quarter" idx="12"/>
          </p:nvPr>
        </p:nvSpPr>
        <p:spPr/>
        <p:txBody>
          <a:bodyPr/>
          <a:lstStyle/>
          <a:p>
            <a:fld id="{745D57CF-1007-4D2F-B4F9-E5A7F393E6C7}" type="slidenum">
              <a:rPr lang="tr-TR" smtClean="0"/>
              <a:t>20</a:t>
            </a:fld>
            <a:endParaRPr lang="tr-TR"/>
          </a:p>
        </p:txBody>
      </p:sp>
    </p:spTree>
    <p:extLst>
      <p:ext uri="{BB962C8B-B14F-4D97-AF65-F5344CB8AC3E}">
        <p14:creationId xmlns:p14="http://schemas.microsoft.com/office/powerpoint/2010/main" val="27819456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 name="İçerik Yer Tutucusu 5"/>
              <p:cNvSpPr>
                <a:spLocks noGrp="1"/>
              </p:cNvSpPr>
              <p:nvPr>
                <p:ph idx="1"/>
              </p:nvPr>
            </p:nvSpPr>
            <p:spPr>
              <a:xfrm>
                <a:off x="1175656" y="661851"/>
                <a:ext cx="10877005" cy="5991497"/>
              </a:xfrm>
            </p:spPr>
            <p:txBody>
              <a:bodyPr>
                <a:normAutofit lnSpcReduction="10000"/>
              </a:bodyPr>
              <a:lstStyle/>
              <a:p>
                <a:pPr marL="0" indent="0" algn="just">
                  <a:buNone/>
                </a:pPr>
                <a:r>
                  <a:rPr lang="tr-TR" b="1" dirty="0">
                    <a:solidFill>
                      <a:srgbClr val="C00000"/>
                    </a:solidFill>
                  </a:rPr>
                  <a:t>TOPLAMA ALGORİTMASI </a:t>
                </a:r>
                <a:r>
                  <a:rPr lang="tr-TR" b="1" dirty="0" smtClean="0">
                    <a:solidFill>
                      <a:srgbClr val="C00000"/>
                    </a:solidFill>
                  </a:rPr>
                  <a:t>: </a:t>
                </a:r>
                <a:r>
                  <a:rPr lang="tr-TR" dirty="0" smtClean="0"/>
                  <a:t>İkilik </a:t>
                </a:r>
                <a:r>
                  <a:rPr lang="tr-TR" dirty="0"/>
                  <a:t>tabanda iki tam sayının toplamı problemini düşününüz. Sayıların genel olarak kâğıt kalem kullanılarak yapılan toplam işlemi temel alınarak toplama işlemi için bir usul düşünülebilir. Bu metot iki tam sayının toplamını hesaplamak için ikilik tabandaki rakamları ikişer ikişer eldeler ile birlikte ekleyerek işler. Bu süreci şimdi detaylı bir şekilde belirteceğiz.</a:t>
                </a:r>
              </a:p>
              <a:p>
                <a:pPr marL="0" indent="0" algn="just">
                  <a:buNone/>
                </a:pPr>
                <a:r>
                  <a:rPr lang="tr-TR" i="1" dirty="0"/>
                  <a:t>a</a:t>
                </a:r>
                <a:r>
                  <a:rPr lang="tr-TR" dirty="0"/>
                  <a:t> ve </a:t>
                </a:r>
                <a:r>
                  <a:rPr lang="tr-TR" i="1" dirty="0"/>
                  <a:t>b'</a:t>
                </a:r>
                <a:r>
                  <a:rPr lang="tr-TR" dirty="0"/>
                  <a:t>yi toplamak için, ilk olarak en sağdaki bitleri toplayınız. Bu durumda</a:t>
                </a:r>
              </a:p>
              <a:p>
                <a:pPr marL="0" indent="0" algn="just">
                  <a:buNone/>
                </a:pPr>
                <a14:m>
                  <m:oMath xmlns:m="http://schemas.openxmlformats.org/officeDocument/2006/math">
                    <m:sSub>
                      <m:sSubPr>
                        <m:ctrlPr>
                          <a:rPr lang="tr-TR" i="1" baseline="30000">
                            <a:latin typeface="Cambria Math" panose="02040503050406030204" pitchFamily="18" charset="0"/>
                          </a:rPr>
                        </m:ctrlPr>
                      </m:sSubPr>
                      <m:e>
                        <m:r>
                          <a:rPr lang="tr-TR" i="1" baseline="30000">
                            <a:latin typeface="Cambria Math" panose="02040503050406030204" pitchFamily="18" charset="0"/>
                          </a:rPr>
                          <m:t>𝑎</m:t>
                        </m:r>
                      </m:e>
                      <m:sub>
                        <m:r>
                          <a:rPr lang="tr-TR" i="1" baseline="30000">
                            <a:latin typeface="Cambria Math" panose="02040503050406030204" pitchFamily="18" charset="0"/>
                          </a:rPr>
                          <m:t>0</m:t>
                        </m:r>
                      </m:sub>
                    </m:sSub>
                    <m:r>
                      <a:rPr lang="tr-TR" i="1" baseline="30000">
                        <a:latin typeface="Cambria Math" panose="02040503050406030204" pitchFamily="18" charset="0"/>
                      </a:rPr>
                      <m:t>+</m:t>
                    </m:r>
                    <m:sSub>
                      <m:sSubPr>
                        <m:ctrlPr>
                          <a:rPr lang="tr-TR" i="1" baseline="30000">
                            <a:latin typeface="Cambria Math" panose="02040503050406030204" pitchFamily="18" charset="0"/>
                          </a:rPr>
                        </m:ctrlPr>
                      </m:sSubPr>
                      <m:e>
                        <m:r>
                          <a:rPr lang="tr-TR" i="1" baseline="30000">
                            <a:latin typeface="Cambria Math" panose="02040503050406030204" pitchFamily="18" charset="0"/>
                          </a:rPr>
                          <m:t>𝑏</m:t>
                        </m:r>
                      </m:e>
                      <m:sub>
                        <m:r>
                          <a:rPr lang="tr-TR" i="1" baseline="30000">
                            <a:latin typeface="Cambria Math" panose="02040503050406030204" pitchFamily="18" charset="0"/>
                          </a:rPr>
                          <m:t>0</m:t>
                        </m:r>
                      </m:sub>
                    </m:sSub>
                    <m:r>
                      <a:rPr lang="tr-TR" i="1" baseline="30000">
                        <a:latin typeface="Cambria Math" panose="02040503050406030204" pitchFamily="18" charset="0"/>
                      </a:rPr>
                      <m:t>=</m:t>
                    </m:r>
                    <m:sSub>
                      <m:sSubPr>
                        <m:ctrlPr>
                          <a:rPr lang="tr-TR" i="1" baseline="30000">
                            <a:latin typeface="Cambria Math" panose="02040503050406030204" pitchFamily="18" charset="0"/>
                          </a:rPr>
                        </m:ctrlPr>
                      </m:sSubPr>
                      <m:e>
                        <m:r>
                          <a:rPr lang="tr-TR" i="1" baseline="30000">
                            <a:latin typeface="Cambria Math" panose="02040503050406030204" pitchFamily="18" charset="0"/>
                          </a:rPr>
                          <m:t>𝑐</m:t>
                        </m:r>
                      </m:e>
                      <m:sub>
                        <m:r>
                          <a:rPr lang="tr-TR" i="1" baseline="30000">
                            <a:latin typeface="Cambria Math" panose="02040503050406030204" pitchFamily="18" charset="0"/>
                          </a:rPr>
                          <m:t>0</m:t>
                        </m:r>
                      </m:sub>
                    </m:sSub>
                    <m:r>
                      <a:rPr lang="tr-TR" i="1" baseline="30000">
                        <a:latin typeface="Cambria Math" panose="02040503050406030204" pitchFamily="18" charset="0"/>
                      </a:rPr>
                      <m:t>∗2+</m:t>
                    </m:r>
                    <m:sSub>
                      <m:sSubPr>
                        <m:ctrlPr>
                          <a:rPr lang="tr-TR" i="1" baseline="30000">
                            <a:latin typeface="Cambria Math" panose="02040503050406030204" pitchFamily="18" charset="0"/>
                          </a:rPr>
                        </m:ctrlPr>
                      </m:sSubPr>
                      <m:e>
                        <m:r>
                          <a:rPr lang="tr-TR" i="1" baseline="30000">
                            <a:latin typeface="Cambria Math" panose="02040503050406030204" pitchFamily="18" charset="0"/>
                          </a:rPr>
                          <m:t>𝑠</m:t>
                        </m:r>
                      </m:e>
                      <m:sub>
                        <m:r>
                          <a:rPr lang="tr-TR" i="1" baseline="30000">
                            <a:latin typeface="Cambria Math" panose="02040503050406030204" pitchFamily="18" charset="0"/>
                          </a:rPr>
                          <m:t>0</m:t>
                        </m:r>
                      </m:sub>
                    </m:sSub>
                  </m:oMath>
                </a14:m>
                <a:r>
                  <a:rPr lang="tr-TR" i="1" dirty="0" smtClean="0"/>
                  <a:t>’</a:t>
                </a:r>
                <a:endParaRPr lang="tr-TR" dirty="0"/>
              </a:p>
              <a:p>
                <a:pPr marL="0" indent="0" algn="just">
                  <a:buNone/>
                </a:pPr>
                <a:r>
                  <a:rPr lang="tr-TR" dirty="0"/>
                  <a:t>elde ederiz. Burada </a:t>
                </a:r>
                <a:r>
                  <a:rPr lang="tr-TR" i="1" dirty="0"/>
                  <a:t>s</a:t>
                </a:r>
                <a:r>
                  <a:rPr lang="tr-TR" i="1" baseline="-25000" dirty="0"/>
                  <a:t>0</a:t>
                </a:r>
                <a:r>
                  <a:rPr lang="tr-TR" i="1" dirty="0"/>
                  <a:t>, a +</a:t>
                </a:r>
                <a:r>
                  <a:rPr lang="tr-TR" dirty="0"/>
                  <a:t> </a:t>
                </a:r>
                <a:r>
                  <a:rPr lang="tr-TR" i="1" dirty="0"/>
                  <a:t>b</a:t>
                </a:r>
                <a:r>
                  <a:rPr lang="tr-TR" dirty="0"/>
                  <a:t>’nin ikilik tabandaki açılımında en sağdaki bittir ve c</a:t>
                </a:r>
                <a:r>
                  <a:rPr lang="tr-TR" baseline="-25000" dirty="0"/>
                  <a:t>0</a:t>
                </a:r>
                <a:r>
                  <a:rPr lang="tr-TR" dirty="0"/>
                  <a:t>, 0 ya da 1 olmak üzere, </a:t>
                </a:r>
                <a:r>
                  <a:rPr lang="tr-TR" b="1" dirty="0"/>
                  <a:t>eldedir</a:t>
                </a:r>
                <a:r>
                  <a:rPr lang="tr-TR" dirty="0"/>
                  <a:t>. Sonra sıradaki bit çiftini ve </a:t>
                </a:r>
                <a:r>
                  <a:rPr lang="tr-TR" dirty="0" err="1"/>
                  <a:t>eldeyi</a:t>
                </a:r>
                <a:r>
                  <a:rPr lang="tr-TR" dirty="0"/>
                  <a:t> toplayınız.</a:t>
                </a:r>
              </a:p>
              <a:p>
                <a:pPr marL="0" indent="0" algn="just">
                  <a:buNone/>
                </a:pPr>
                <a14:m>
                  <m:oMath xmlns:m="http://schemas.openxmlformats.org/officeDocument/2006/math">
                    <m:sSub>
                      <m:sSubPr>
                        <m:ctrlPr>
                          <a:rPr lang="tr-TR" i="1" baseline="30000">
                            <a:latin typeface="Cambria Math" panose="02040503050406030204" pitchFamily="18" charset="0"/>
                          </a:rPr>
                        </m:ctrlPr>
                      </m:sSubPr>
                      <m:e>
                        <m:r>
                          <a:rPr lang="tr-TR" i="1" baseline="30000">
                            <a:latin typeface="Cambria Math" panose="02040503050406030204" pitchFamily="18" charset="0"/>
                          </a:rPr>
                          <m:t>𝑎</m:t>
                        </m:r>
                      </m:e>
                      <m:sub>
                        <m:r>
                          <a:rPr lang="tr-TR" i="1" baseline="30000">
                            <a:latin typeface="Cambria Math" panose="02040503050406030204" pitchFamily="18" charset="0"/>
                          </a:rPr>
                          <m:t>1</m:t>
                        </m:r>
                      </m:sub>
                    </m:sSub>
                    <m:r>
                      <a:rPr lang="tr-TR" i="1" baseline="30000">
                        <a:latin typeface="Cambria Math" panose="02040503050406030204" pitchFamily="18" charset="0"/>
                      </a:rPr>
                      <m:t>+</m:t>
                    </m:r>
                    <m:sSub>
                      <m:sSubPr>
                        <m:ctrlPr>
                          <a:rPr lang="tr-TR" i="1" baseline="30000">
                            <a:latin typeface="Cambria Math" panose="02040503050406030204" pitchFamily="18" charset="0"/>
                          </a:rPr>
                        </m:ctrlPr>
                      </m:sSubPr>
                      <m:e>
                        <m:r>
                          <a:rPr lang="tr-TR" i="1" baseline="30000">
                            <a:latin typeface="Cambria Math" panose="02040503050406030204" pitchFamily="18" charset="0"/>
                          </a:rPr>
                          <m:t>𝑏</m:t>
                        </m:r>
                      </m:e>
                      <m:sub>
                        <m:r>
                          <a:rPr lang="tr-TR" i="1" baseline="30000">
                            <a:latin typeface="Cambria Math" panose="02040503050406030204" pitchFamily="18" charset="0"/>
                          </a:rPr>
                          <m:t>1</m:t>
                        </m:r>
                      </m:sub>
                    </m:sSub>
                    <m:r>
                      <a:rPr lang="tr-TR" i="1" baseline="30000">
                        <a:latin typeface="Cambria Math" panose="02040503050406030204" pitchFamily="18" charset="0"/>
                      </a:rPr>
                      <m:t>+</m:t>
                    </m:r>
                    <m:sSub>
                      <m:sSubPr>
                        <m:ctrlPr>
                          <a:rPr lang="tr-TR" i="1" baseline="30000">
                            <a:latin typeface="Cambria Math" panose="02040503050406030204" pitchFamily="18" charset="0"/>
                          </a:rPr>
                        </m:ctrlPr>
                      </m:sSubPr>
                      <m:e>
                        <m:r>
                          <a:rPr lang="tr-TR" i="1" baseline="30000">
                            <a:latin typeface="Cambria Math" panose="02040503050406030204" pitchFamily="18" charset="0"/>
                          </a:rPr>
                          <m:t>𝑐</m:t>
                        </m:r>
                      </m:e>
                      <m:sub>
                        <m:r>
                          <a:rPr lang="tr-TR" i="1" baseline="30000">
                            <a:latin typeface="Cambria Math" panose="02040503050406030204" pitchFamily="18" charset="0"/>
                          </a:rPr>
                          <m:t>0</m:t>
                        </m:r>
                      </m:sub>
                    </m:sSub>
                    <m:r>
                      <a:rPr lang="tr-TR" i="1" baseline="30000">
                        <a:latin typeface="Cambria Math" panose="02040503050406030204" pitchFamily="18" charset="0"/>
                      </a:rPr>
                      <m:t>=</m:t>
                    </m:r>
                    <m:sSub>
                      <m:sSubPr>
                        <m:ctrlPr>
                          <a:rPr lang="tr-TR" i="1" baseline="30000">
                            <a:latin typeface="Cambria Math" panose="02040503050406030204" pitchFamily="18" charset="0"/>
                          </a:rPr>
                        </m:ctrlPr>
                      </m:sSubPr>
                      <m:e>
                        <m:r>
                          <a:rPr lang="tr-TR" i="1" baseline="30000">
                            <a:latin typeface="Cambria Math" panose="02040503050406030204" pitchFamily="18" charset="0"/>
                          </a:rPr>
                          <m:t>𝑐</m:t>
                        </m:r>
                      </m:e>
                      <m:sub>
                        <m:r>
                          <a:rPr lang="tr-TR" i="1" baseline="30000">
                            <a:latin typeface="Cambria Math" panose="02040503050406030204" pitchFamily="18" charset="0"/>
                          </a:rPr>
                          <m:t>1</m:t>
                        </m:r>
                      </m:sub>
                    </m:sSub>
                    <m:r>
                      <a:rPr lang="tr-TR" i="1" baseline="30000">
                        <a:latin typeface="Cambria Math" panose="02040503050406030204" pitchFamily="18" charset="0"/>
                      </a:rPr>
                      <m:t>∗2+</m:t>
                    </m:r>
                    <m:sSub>
                      <m:sSubPr>
                        <m:ctrlPr>
                          <a:rPr lang="tr-TR" i="1" baseline="30000">
                            <a:latin typeface="Cambria Math" panose="02040503050406030204" pitchFamily="18" charset="0"/>
                          </a:rPr>
                        </m:ctrlPr>
                      </m:sSubPr>
                      <m:e>
                        <m:r>
                          <a:rPr lang="tr-TR" i="1" baseline="30000">
                            <a:latin typeface="Cambria Math" panose="02040503050406030204" pitchFamily="18" charset="0"/>
                          </a:rPr>
                          <m:t>𝑠</m:t>
                        </m:r>
                      </m:e>
                      <m:sub>
                        <m:r>
                          <a:rPr lang="tr-TR" i="1" baseline="30000">
                            <a:latin typeface="Cambria Math" panose="02040503050406030204" pitchFamily="18" charset="0"/>
                          </a:rPr>
                          <m:t>1</m:t>
                        </m:r>
                      </m:sub>
                    </m:sSub>
                  </m:oMath>
                </a14:m>
                <a:r>
                  <a:rPr lang="tr-TR" dirty="0" smtClean="0"/>
                  <a:t> elde </a:t>
                </a:r>
                <a:r>
                  <a:rPr lang="tr-TR" dirty="0"/>
                  <a:t>ederiz. </a:t>
                </a:r>
                <a:r>
                  <a:rPr lang="tr-TR" dirty="0" smtClean="0"/>
                  <a:t>Burada s</a:t>
                </a:r>
                <a:r>
                  <a:rPr lang="tr-TR" baseline="-25000" dirty="0" smtClean="0"/>
                  <a:t>1</a:t>
                </a:r>
                <a:r>
                  <a:rPr lang="tr-TR" dirty="0" smtClean="0"/>
                  <a:t>, </a:t>
                </a:r>
                <a:r>
                  <a:rPr lang="tr-TR" i="1" dirty="0"/>
                  <a:t>a</a:t>
                </a:r>
                <a:r>
                  <a:rPr lang="tr-TR" dirty="0"/>
                  <a:t> + </a:t>
                </a:r>
                <a:r>
                  <a:rPr lang="tr-TR" i="1" dirty="0"/>
                  <a:t>b’</a:t>
                </a:r>
                <a:r>
                  <a:rPr lang="tr-TR" dirty="0"/>
                  <a:t>nin ikilik tabandaki gösteriminde sağdan sıradaki bittir ve </a:t>
                </a:r>
                <a:r>
                  <a:rPr lang="tr-TR" i="1" dirty="0"/>
                  <a:t>c</a:t>
                </a:r>
                <a:r>
                  <a:rPr lang="tr-TR" i="1" baseline="-25000" dirty="0"/>
                  <a:t>1</a:t>
                </a:r>
                <a:r>
                  <a:rPr lang="tr-TR" dirty="0"/>
                  <a:t> de eldedir, </a:t>
                </a:r>
                <a:r>
                  <a:rPr lang="tr-TR" i="1" dirty="0"/>
                  <a:t>a</a:t>
                </a:r>
                <a:r>
                  <a:rPr lang="tr-TR" dirty="0"/>
                  <a:t> + </a:t>
                </a:r>
                <a:r>
                  <a:rPr lang="tr-TR" i="1" dirty="0"/>
                  <a:t>b’</a:t>
                </a:r>
                <a:r>
                  <a:rPr lang="tr-TR" dirty="0"/>
                  <a:t>nin ikilik tabandaki açılımında sağdan bir sonraki biti belirlemek için, bu iki ikilik tabandaki açılımda karşılık gelen bitleri ve </a:t>
                </a:r>
                <a:r>
                  <a:rPr lang="tr-TR" dirty="0" err="1"/>
                  <a:t>eldeleri</a:t>
                </a:r>
                <a:r>
                  <a:rPr lang="tr-TR" dirty="0"/>
                  <a:t>, toplayarak bu sü­rece devam ederiz. Son bölümde</a:t>
                </a:r>
                <a:r>
                  <a:rPr lang="tr-TR" dirty="0" smtClean="0"/>
                  <a:t>, c</a:t>
                </a:r>
                <a:r>
                  <a:rPr lang="tr-TR" baseline="-25000" dirty="0" smtClean="0"/>
                  <a:t>n-1</a:t>
                </a:r>
                <a:r>
                  <a:rPr lang="tr-TR" dirty="0" smtClean="0"/>
                  <a:t>*2+s</a:t>
                </a:r>
                <a:r>
                  <a:rPr lang="tr-TR" baseline="-25000" dirty="0" smtClean="0"/>
                  <a:t>n-1</a:t>
                </a:r>
                <a:r>
                  <a:rPr lang="tr-TR" dirty="0" smtClean="0"/>
                  <a:t>’i </a:t>
                </a:r>
                <a:r>
                  <a:rPr lang="tr-TR" dirty="0"/>
                  <a:t>elde etmek </a:t>
                </a:r>
                <a:r>
                  <a:rPr lang="tr-TR" dirty="0" smtClean="0"/>
                  <a:t>için a</a:t>
                </a:r>
                <a:r>
                  <a:rPr lang="tr-TR" baseline="-25000" dirty="0" smtClean="0"/>
                  <a:t>n-1</a:t>
                </a:r>
                <a:r>
                  <a:rPr lang="tr-TR" dirty="0" smtClean="0"/>
                  <a:t>+b</a:t>
                </a:r>
                <a:r>
                  <a:rPr lang="tr-TR" baseline="-25000" dirty="0" smtClean="0"/>
                  <a:t>n-1</a:t>
                </a:r>
                <a:r>
                  <a:rPr lang="tr-TR" dirty="0" smtClean="0"/>
                  <a:t>+c</a:t>
                </a:r>
                <a:r>
                  <a:rPr lang="tr-TR" baseline="-25000" dirty="0" smtClean="0"/>
                  <a:t>n-2</a:t>
                </a:r>
                <a:r>
                  <a:rPr lang="tr-TR" dirty="0" smtClean="0"/>
                  <a:t>top­lanır</a:t>
                </a:r>
                <a:r>
                  <a:rPr lang="tr-TR" dirty="0"/>
                  <a:t>. Toplamın başındaki </a:t>
                </a:r>
                <a:r>
                  <a:rPr lang="tr-TR" dirty="0" smtClean="0"/>
                  <a:t> bit </a:t>
                </a:r>
                <a:r>
                  <a:rPr lang="tr-TR" dirty="0" err="1" smtClean="0"/>
                  <a:t>s</a:t>
                </a:r>
                <a:r>
                  <a:rPr lang="tr-TR" baseline="-25000" dirty="0" err="1" smtClean="0"/>
                  <a:t>n</a:t>
                </a:r>
                <a:r>
                  <a:rPr lang="tr-TR" dirty="0" smtClean="0"/>
                  <a:t> =c</a:t>
                </a:r>
                <a:r>
                  <a:rPr lang="tr-TR" baseline="-25000" dirty="0" smtClean="0"/>
                  <a:t>n-1 </a:t>
                </a:r>
                <a:r>
                  <a:rPr lang="tr-TR" dirty="0" err="1" smtClean="0"/>
                  <a:t>dir</a:t>
                </a:r>
                <a:r>
                  <a:rPr lang="tr-TR" dirty="0"/>
                  <a:t>. Bu işlem toplamın ikili tabandaki açılımını, </a:t>
                </a:r>
                <a:r>
                  <a:rPr lang="tr-TR" i="1" dirty="0" err="1"/>
                  <a:t>a+b</a:t>
                </a:r>
                <a:r>
                  <a:rPr lang="tr-TR" i="1" dirty="0"/>
                  <a:t> = (s</a:t>
                </a:r>
                <a:r>
                  <a:rPr lang="tr-TR" i="1" baseline="-25000" dirty="0"/>
                  <a:t>n</a:t>
                </a:r>
                <a:r>
                  <a:rPr lang="tr-TR" i="1" dirty="0"/>
                  <a:t>s</a:t>
                </a:r>
                <a:r>
                  <a:rPr lang="tr-TR" i="1" baseline="-25000" dirty="0"/>
                  <a:t>n−1</a:t>
                </a:r>
                <a:r>
                  <a:rPr lang="tr-TR" i="1" dirty="0"/>
                  <a:t>s</a:t>
                </a:r>
                <a:r>
                  <a:rPr lang="tr-TR" baseline="-25000" dirty="0"/>
                  <a:t>n−2</a:t>
                </a:r>
                <a:r>
                  <a:rPr lang="tr-TR" dirty="0"/>
                  <a:t> . . . s</a:t>
                </a:r>
                <a:r>
                  <a:rPr lang="tr-TR" baseline="-25000" dirty="0"/>
                  <a:t>1</a:t>
                </a:r>
                <a:r>
                  <a:rPr lang="tr-TR" dirty="0"/>
                  <a:t>s</a:t>
                </a:r>
                <a:r>
                  <a:rPr lang="tr-TR" baseline="-25000" dirty="0"/>
                  <a:t>0</a:t>
                </a:r>
                <a:r>
                  <a:rPr lang="tr-TR" dirty="0"/>
                  <a:t>)</a:t>
                </a:r>
                <a:r>
                  <a:rPr lang="tr-TR" baseline="-25000" dirty="0"/>
                  <a:t>2</a:t>
                </a:r>
                <a:r>
                  <a:rPr lang="tr-TR" dirty="0"/>
                  <a:t>, verir.</a:t>
                </a:r>
              </a:p>
              <a:p>
                <a:endParaRPr lang="tr-TR" dirty="0"/>
              </a:p>
            </p:txBody>
          </p:sp>
        </mc:Choice>
        <mc:Fallback xmlns="">
          <p:sp>
            <p:nvSpPr>
              <p:cNvPr id="6" name="İçerik Yer Tutucusu 5"/>
              <p:cNvSpPr>
                <a:spLocks noGrp="1" noRot="1" noChangeAspect="1" noMove="1" noResize="1" noEditPoints="1" noAdjustHandles="1" noChangeArrowheads="1" noChangeShapeType="1" noTextEdit="1"/>
              </p:cNvSpPr>
              <p:nvPr>
                <p:ph idx="1"/>
              </p:nvPr>
            </p:nvSpPr>
            <p:spPr>
              <a:xfrm>
                <a:off x="1175656" y="661851"/>
                <a:ext cx="10877005" cy="5991497"/>
              </a:xfrm>
              <a:blipFill rotWithShape="0">
                <a:blip r:embed="rId2"/>
                <a:stretch>
                  <a:fillRect l="-897" t="-2444" r="-841"/>
                </a:stretch>
              </a:blipFill>
            </p:spPr>
            <p:txBody>
              <a:bodyPr/>
              <a:lstStyle/>
              <a:p>
                <a:r>
                  <a:rPr lang="tr-TR">
                    <a:noFill/>
                  </a:rPr>
                  <a:t> </a:t>
                </a:r>
              </a:p>
            </p:txBody>
          </p:sp>
        </mc:Fallback>
      </mc:AlternateContent>
      <p:sp>
        <p:nvSpPr>
          <p:cNvPr id="2" name="Slayt Numarası Yer Tutucusu 1"/>
          <p:cNvSpPr>
            <a:spLocks noGrp="1"/>
          </p:cNvSpPr>
          <p:nvPr>
            <p:ph type="sldNum" sz="quarter" idx="12"/>
          </p:nvPr>
        </p:nvSpPr>
        <p:spPr/>
        <p:txBody>
          <a:bodyPr/>
          <a:lstStyle/>
          <a:p>
            <a:fld id="{745D57CF-1007-4D2F-B4F9-E5A7F393E6C7}" type="slidenum">
              <a:rPr lang="tr-TR" smtClean="0"/>
              <a:t>21</a:t>
            </a:fld>
            <a:endParaRPr lang="tr-TR"/>
          </a:p>
        </p:txBody>
      </p:sp>
    </p:spTree>
    <p:extLst>
      <p:ext uri="{BB962C8B-B14F-4D97-AF65-F5344CB8AC3E}">
        <p14:creationId xmlns:p14="http://schemas.microsoft.com/office/powerpoint/2010/main" val="427281434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1619795" y="426720"/>
            <a:ext cx="10240280" cy="6113417"/>
          </a:xfrm>
        </p:spPr>
        <p:txBody>
          <a:bodyPr>
            <a:normAutofit/>
          </a:bodyPr>
          <a:lstStyle/>
          <a:p>
            <a:pPr marL="0" indent="0">
              <a:buNone/>
            </a:pPr>
            <a:r>
              <a:rPr lang="tr-TR" b="1" dirty="0" smtClean="0">
                <a:solidFill>
                  <a:srgbClr val="C00000"/>
                </a:solidFill>
              </a:rPr>
              <a:t>Örnek: </a:t>
            </a:r>
            <a:r>
              <a:rPr lang="tr-TR" i="1" dirty="0" smtClean="0"/>
              <a:t>a </a:t>
            </a:r>
            <a:r>
              <a:rPr lang="tr-TR" i="1" dirty="0"/>
              <a:t>=</a:t>
            </a:r>
            <a:r>
              <a:rPr lang="tr-TR" dirty="0"/>
              <a:t> (1110)</a:t>
            </a:r>
            <a:r>
              <a:rPr lang="tr-TR" baseline="-25000" dirty="0"/>
              <a:t>2</a:t>
            </a:r>
            <a:r>
              <a:rPr lang="tr-TR" dirty="0"/>
              <a:t> ve </a:t>
            </a:r>
            <a:r>
              <a:rPr lang="tr-TR" i="1" dirty="0"/>
              <a:t>b</a:t>
            </a:r>
            <a:r>
              <a:rPr lang="tr-TR" dirty="0"/>
              <a:t> = (</a:t>
            </a:r>
            <a:r>
              <a:rPr lang="tr-TR" dirty="0" smtClean="0"/>
              <a:t>1011)</a:t>
            </a:r>
            <a:r>
              <a:rPr lang="tr-TR" baseline="-25000" dirty="0" smtClean="0"/>
              <a:t>2</a:t>
            </a:r>
            <a:r>
              <a:rPr lang="tr-TR" dirty="0" smtClean="0"/>
              <a:t>’yi </a:t>
            </a:r>
            <a:r>
              <a:rPr lang="tr-TR" dirty="0"/>
              <a:t>toplayınız.</a:t>
            </a:r>
          </a:p>
          <a:p>
            <a:pPr marL="0" indent="0">
              <a:buNone/>
            </a:pPr>
            <a:r>
              <a:rPr lang="tr-TR" i="1" dirty="0"/>
              <a:t>Çözüm:</a:t>
            </a:r>
            <a:r>
              <a:rPr lang="tr-TR" dirty="0"/>
              <a:t> Algoritmada belirtilen işlemleri uygularsak</a:t>
            </a:r>
            <a:r>
              <a:rPr lang="tr-TR" dirty="0" smtClean="0"/>
              <a:t>,</a:t>
            </a:r>
          </a:p>
          <a:p>
            <a:pPr marL="0" indent="0">
              <a:buNone/>
            </a:pPr>
            <a:r>
              <a:rPr lang="tr-TR" i="1" dirty="0" smtClean="0"/>
              <a:t>a</a:t>
            </a:r>
            <a:r>
              <a:rPr lang="tr-TR" i="1" baseline="-25000" dirty="0" smtClean="0"/>
              <a:t>0</a:t>
            </a:r>
            <a:r>
              <a:rPr lang="tr-TR" i="1" dirty="0" smtClean="0"/>
              <a:t>+b</a:t>
            </a:r>
            <a:r>
              <a:rPr lang="tr-TR" i="1" baseline="-25000" dirty="0" smtClean="0"/>
              <a:t>0</a:t>
            </a:r>
            <a:r>
              <a:rPr lang="tr-TR" i="1" dirty="0" smtClean="0"/>
              <a:t>=0+1=0*2+1</a:t>
            </a:r>
            <a:endParaRPr lang="tr-TR" i="1" dirty="0"/>
          </a:p>
          <a:p>
            <a:pPr marL="0" indent="0">
              <a:buNone/>
            </a:pPr>
            <a:r>
              <a:rPr lang="tr-TR" dirty="0"/>
              <a:t>Böylece </a:t>
            </a:r>
            <a:r>
              <a:rPr lang="tr-TR" i="1" dirty="0"/>
              <a:t>c</a:t>
            </a:r>
            <a:r>
              <a:rPr lang="tr-TR" i="1" baseline="-25000" dirty="0"/>
              <a:t>0</a:t>
            </a:r>
            <a:r>
              <a:rPr lang="tr-TR" i="1" dirty="0"/>
              <a:t> =</a:t>
            </a:r>
            <a:r>
              <a:rPr lang="tr-TR" dirty="0"/>
              <a:t> 0 ve s</a:t>
            </a:r>
            <a:r>
              <a:rPr lang="tr-TR" baseline="-25000" dirty="0"/>
              <a:t>0</a:t>
            </a:r>
            <a:r>
              <a:rPr lang="tr-TR" dirty="0"/>
              <a:t> = 1. Bu nedenle, </a:t>
            </a:r>
          </a:p>
          <a:p>
            <a:pPr marL="0" indent="0">
              <a:buNone/>
            </a:pPr>
            <a:r>
              <a:rPr lang="tr-TR" i="1" dirty="0" smtClean="0"/>
              <a:t>a</a:t>
            </a:r>
            <a:r>
              <a:rPr lang="tr-TR" i="1" baseline="-25000" dirty="0" smtClean="0"/>
              <a:t>1</a:t>
            </a:r>
            <a:r>
              <a:rPr lang="tr-TR" i="1" dirty="0" smtClean="0"/>
              <a:t>+b</a:t>
            </a:r>
            <a:r>
              <a:rPr lang="tr-TR" i="1" baseline="-25000" dirty="0" smtClean="0"/>
              <a:t>1</a:t>
            </a:r>
            <a:r>
              <a:rPr lang="tr-TR" i="1" dirty="0" smtClean="0"/>
              <a:t>+c</a:t>
            </a:r>
            <a:r>
              <a:rPr lang="tr-TR" i="1" baseline="-25000" dirty="0" smtClean="0"/>
              <a:t>0</a:t>
            </a:r>
            <a:r>
              <a:rPr lang="tr-TR" i="1" dirty="0" smtClean="0"/>
              <a:t>=1+1+0= 1*2+0</a:t>
            </a:r>
            <a:endParaRPr lang="tr-TR" i="1" dirty="0"/>
          </a:p>
          <a:p>
            <a:pPr marL="0" indent="0">
              <a:buNone/>
            </a:pPr>
            <a:r>
              <a:rPr lang="tr-TR" dirty="0"/>
              <a:t>Böylece </a:t>
            </a:r>
            <a:r>
              <a:rPr lang="tr-TR" i="1" dirty="0"/>
              <a:t>c</a:t>
            </a:r>
            <a:r>
              <a:rPr lang="tr-TR" i="1" baseline="-25000" dirty="0"/>
              <a:t>1</a:t>
            </a:r>
            <a:r>
              <a:rPr lang="tr-TR" dirty="0"/>
              <a:t> = 1 ve</a:t>
            </a:r>
            <a:r>
              <a:rPr lang="tr-TR" i="1" dirty="0"/>
              <a:t> s</a:t>
            </a:r>
            <a:r>
              <a:rPr lang="tr-TR" i="1" baseline="-25000" dirty="0"/>
              <a:t>1</a:t>
            </a:r>
            <a:r>
              <a:rPr lang="tr-TR" i="1" dirty="0"/>
              <a:t> = 0 .</a:t>
            </a:r>
            <a:r>
              <a:rPr lang="tr-TR" dirty="0"/>
              <a:t> Devam </a:t>
            </a:r>
            <a:r>
              <a:rPr lang="tr-TR" dirty="0" smtClean="0"/>
              <a:t>edersek,</a:t>
            </a:r>
          </a:p>
          <a:p>
            <a:pPr marL="0" indent="0">
              <a:buNone/>
            </a:pPr>
            <a:r>
              <a:rPr lang="tr-TR" i="1" dirty="0"/>
              <a:t>a</a:t>
            </a:r>
            <a:r>
              <a:rPr lang="tr-TR" i="1" baseline="-25000" dirty="0" smtClean="0"/>
              <a:t>2</a:t>
            </a:r>
            <a:r>
              <a:rPr lang="tr-TR" i="1" dirty="0" smtClean="0"/>
              <a:t>+b</a:t>
            </a:r>
            <a:r>
              <a:rPr lang="tr-TR" i="1" baseline="-25000" dirty="0" smtClean="0"/>
              <a:t>2</a:t>
            </a:r>
            <a:r>
              <a:rPr lang="tr-TR" i="1" dirty="0" smtClean="0"/>
              <a:t>+c</a:t>
            </a:r>
            <a:r>
              <a:rPr lang="tr-TR" i="1" baseline="-25000" dirty="0" smtClean="0"/>
              <a:t>1</a:t>
            </a:r>
            <a:r>
              <a:rPr lang="tr-TR" i="1" dirty="0" smtClean="0"/>
              <a:t>=1+0+1=1*2+0</a:t>
            </a:r>
          </a:p>
          <a:p>
            <a:pPr marL="0" indent="0">
              <a:buNone/>
            </a:pPr>
            <a:r>
              <a:rPr lang="tr-TR" dirty="0"/>
              <a:t>Böylece c</a:t>
            </a:r>
            <a:r>
              <a:rPr lang="tr-TR" baseline="-25000" dirty="0"/>
              <a:t>2</a:t>
            </a:r>
            <a:r>
              <a:rPr lang="tr-TR" dirty="0"/>
              <a:t> = 1 ve </a:t>
            </a:r>
            <a:r>
              <a:rPr lang="tr-TR" i="1" dirty="0"/>
              <a:t>s</a:t>
            </a:r>
            <a:r>
              <a:rPr lang="tr-TR" i="1" baseline="-25000" dirty="0"/>
              <a:t>2</a:t>
            </a:r>
            <a:r>
              <a:rPr lang="tr-TR" i="1" dirty="0"/>
              <a:t> =</a:t>
            </a:r>
            <a:r>
              <a:rPr lang="tr-TR" dirty="0"/>
              <a:t> 0. Son olarak,</a:t>
            </a:r>
          </a:p>
          <a:p>
            <a:pPr marL="0" indent="0">
              <a:buNone/>
            </a:pPr>
            <a:r>
              <a:rPr lang="tr-TR" i="1" dirty="0" smtClean="0"/>
              <a:t>a</a:t>
            </a:r>
            <a:r>
              <a:rPr lang="tr-TR" i="1" baseline="-25000" dirty="0" smtClean="0"/>
              <a:t>3</a:t>
            </a:r>
            <a:r>
              <a:rPr lang="tr-TR" i="1" dirty="0" smtClean="0"/>
              <a:t>+b</a:t>
            </a:r>
            <a:r>
              <a:rPr lang="tr-TR" i="1" baseline="-25000" dirty="0" smtClean="0"/>
              <a:t>3</a:t>
            </a:r>
            <a:r>
              <a:rPr lang="tr-TR" i="1" dirty="0" smtClean="0"/>
              <a:t>+c</a:t>
            </a:r>
            <a:r>
              <a:rPr lang="tr-TR" i="1" baseline="-25000" dirty="0" smtClean="0"/>
              <a:t>2</a:t>
            </a:r>
            <a:r>
              <a:rPr lang="tr-TR" i="1" dirty="0" smtClean="0"/>
              <a:t>=1+1+1=1*2+1</a:t>
            </a:r>
            <a:endParaRPr lang="tr-TR" i="1" dirty="0"/>
          </a:p>
          <a:p>
            <a:pPr marL="0" indent="0">
              <a:buNone/>
            </a:pPr>
            <a:r>
              <a:rPr lang="tr-TR" dirty="0"/>
              <a:t>Böylece </a:t>
            </a:r>
            <a:r>
              <a:rPr lang="tr-TR" i="1" dirty="0"/>
              <a:t>c</a:t>
            </a:r>
            <a:r>
              <a:rPr lang="tr-TR" baseline="-25000" dirty="0"/>
              <a:t>2</a:t>
            </a:r>
            <a:r>
              <a:rPr lang="tr-TR" dirty="0"/>
              <a:t> = 1 ve </a:t>
            </a:r>
            <a:r>
              <a:rPr lang="tr-TR" i="1" cap="small" dirty="0"/>
              <a:t>s</a:t>
            </a:r>
            <a:r>
              <a:rPr lang="tr-TR" baseline="-25000" dirty="0"/>
              <a:t>3</a:t>
            </a:r>
            <a:r>
              <a:rPr lang="tr-TR" dirty="0"/>
              <a:t> = 1. </a:t>
            </a:r>
            <a:r>
              <a:rPr lang="tr-TR" dirty="0" smtClean="0"/>
              <a:t>Bu  </a:t>
            </a:r>
            <a:r>
              <a:rPr lang="tr-TR" i="1" cap="small" dirty="0"/>
              <a:t>s</a:t>
            </a:r>
            <a:r>
              <a:rPr lang="tr-TR" baseline="-25000" dirty="0"/>
              <a:t>4</a:t>
            </a:r>
            <a:r>
              <a:rPr lang="tr-TR" dirty="0"/>
              <a:t> = c</a:t>
            </a:r>
            <a:r>
              <a:rPr lang="tr-TR" baseline="-25000" dirty="0"/>
              <a:t>3</a:t>
            </a:r>
            <a:r>
              <a:rPr lang="tr-TR" dirty="0"/>
              <a:t> = 1 demektir. </a:t>
            </a:r>
            <a:endParaRPr lang="tr-TR" dirty="0" smtClean="0"/>
          </a:p>
          <a:p>
            <a:pPr marL="0" indent="0">
              <a:buNone/>
            </a:pPr>
            <a:r>
              <a:rPr lang="tr-TR" dirty="0" smtClean="0"/>
              <a:t>Bu </a:t>
            </a:r>
            <a:r>
              <a:rPr lang="tr-TR" dirty="0"/>
              <a:t>nedenle, </a:t>
            </a:r>
            <a:r>
              <a:rPr lang="tr-TR" i="1" dirty="0"/>
              <a:t>s = a</a:t>
            </a:r>
            <a:r>
              <a:rPr lang="tr-TR" dirty="0"/>
              <a:t> + </a:t>
            </a:r>
            <a:r>
              <a:rPr lang="tr-TR" i="1" dirty="0"/>
              <a:t>b =</a:t>
            </a:r>
            <a:r>
              <a:rPr lang="tr-TR" dirty="0"/>
              <a:t> (1 1001)</a:t>
            </a:r>
            <a:r>
              <a:rPr lang="tr-TR" baseline="-25000" dirty="0"/>
              <a:t>2</a:t>
            </a:r>
            <a:endParaRPr lang="tr-TR" dirty="0"/>
          </a:p>
          <a:p>
            <a:endParaRPr lang="tr-TR" dirty="0"/>
          </a:p>
        </p:txBody>
      </p:sp>
      <p:sp>
        <p:nvSpPr>
          <p:cNvPr id="2" name="Slayt Numarası Yer Tutucusu 1"/>
          <p:cNvSpPr>
            <a:spLocks noGrp="1"/>
          </p:cNvSpPr>
          <p:nvPr>
            <p:ph type="sldNum" sz="quarter" idx="12"/>
          </p:nvPr>
        </p:nvSpPr>
        <p:spPr/>
        <p:txBody>
          <a:bodyPr/>
          <a:lstStyle/>
          <a:p>
            <a:fld id="{745D57CF-1007-4D2F-B4F9-E5A7F393E6C7}" type="slidenum">
              <a:rPr lang="tr-TR" smtClean="0"/>
              <a:t>22</a:t>
            </a:fld>
            <a:endParaRPr lang="tr-TR"/>
          </a:p>
        </p:txBody>
      </p:sp>
    </p:spTree>
    <p:extLst>
      <p:ext uri="{BB962C8B-B14F-4D97-AF65-F5344CB8AC3E}">
        <p14:creationId xmlns:p14="http://schemas.microsoft.com/office/powerpoint/2010/main" val="117395730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484310" y="685799"/>
            <a:ext cx="10018713" cy="489857"/>
          </a:xfrm>
        </p:spPr>
        <p:txBody>
          <a:bodyPr>
            <a:normAutofit fontScale="90000"/>
          </a:bodyPr>
          <a:lstStyle/>
          <a:p>
            <a:r>
              <a:rPr lang="tr-TR" b="1" dirty="0">
                <a:solidFill>
                  <a:srgbClr val="C00000"/>
                </a:solidFill>
              </a:rPr>
              <a:t>ALGORİTMA </a:t>
            </a:r>
            <a:r>
              <a:rPr lang="tr-TR" b="1" dirty="0" smtClean="0">
                <a:solidFill>
                  <a:srgbClr val="C00000"/>
                </a:solidFill>
              </a:rPr>
              <a:t> </a:t>
            </a:r>
            <a:r>
              <a:rPr lang="tr-TR" b="1" dirty="0">
                <a:solidFill>
                  <a:srgbClr val="C00000"/>
                </a:solidFill>
              </a:rPr>
              <a:t>Tam Sayıların </a:t>
            </a:r>
            <a:r>
              <a:rPr lang="tr-TR" b="1" dirty="0" smtClean="0">
                <a:solidFill>
                  <a:srgbClr val="C00000"/>
                </a:solidFill>
              </a:rPr>
              <a:t>Toplamı </a:t>
            </a:r>
            <a:r>
              <a:rPr lang="tr-TR" dirty="0"/>
              <a:t/>
            </a:r>
            <a:br>
              <a:rPr lang="tr-TR" dirty="0"/>
            </a:br>
            <a:endParaRPr lang="tr-TR" dirty="0"/>
          </a:p>
        </p:txBody>
      </p:sp>
      <mc:AlternateContent xmlns:mc="http://schemas.openxmlformats.org/markup-compatibility/2006" xmlns:a14="http://schemas.microsoft.com/office/drawing/2010/main">
        <mc:Choice Requires="a14">
          <p:sp>
            <p:nvSpPr>
              <p:cNvPr id="3" name="İçerik Yer Tutucusu 2"/>
              <p:cNvSpPr>
                <a:spLocks noGrp="1"/>
              </p:cNvSpPr>
              <p:nvPr>
                <p:ph idx="1"/>
              </p:nvPr>
            </p:nvSpPr>
            <p:spPr>
              <a:xfrm>
                <a:off x="1484310" y="1175656"/>
                <a:ext cx="10018713" cy="5373189"/>
              </a:xfrm>
            </p:spPr>
            <p:txBody>
              <a:bodyPr>
                <a:normAutofit lnSpcReduction="10000"/>
              </a:bodyPr>
              <a:lstStyle/>
              <a:p>
                <a:pPr marL="0" indent="0" algn="just">
                  <a:buNone/>
                </a:pPr>
                <a:endParaRPr lang="tr-TR" dirty="0" smtClean="0"/>
              </a:p>
              <a:p>
                <a:pPr marL="0" indent="0" algn="just">
                  <a:buNone/>
                </a:pPr>
                <a:r>
                  <a:rPr lang="tr-TR" dirty="0" smtClean="0"/>
                  <a:t>Toplama için oluşturulan algoritma aşağıdaki sözde kod ile tanımlanabilir</a:t>
                </a:r>
              </a:p>
              <a:p>
                <a:pPr marL="0" indent="0" algn="just">
                  <a:buNone/>
                </a:pPr>
                <a:r>
                  <a:rPr lang="tr-TR" dirty="0" smtClean="0">
                    <a:solidFill>
                      <a:srgbClr val="C00000"/>
                    </a:solidFill>
                  </a:rPr>
                  <a:t>prosedür </a:t>
                </a:r>
                <a:r>
                  <a:rPr lang="tr-TR" i="1" dirty="0">
                    <a:solidFill>
                      <a:srgbClr val="C00000"/>
                    </a:solidFill>
                  </a:rPr>
                  <a:t>topla </a:t>
                </a:r>
                <a:r>
                  <a:rPr lang="tr-TR" i="1" dirty="0"/>
                  <a:t>(a, b: pozitif tam sayılar)</a:t>
                </a:r>
                <a:endParaRPr lang="tr-TR" dirty="0"/>
              </a:p>
              <a:p>
                <a:pPr marL="0" indent="0" algn="just">
                  <a:buNone/>
                </a:pPr>
                <a:r>
                  <a:rPr lang="tr-TR" i="1" dirty="0"/>
                  <a:t>a</a:t>
                </a:r>
                <a:r>
                  <a:rPr lang="tr-TR" dirty="0"/>
                  <a:t> ve </a:t>
                </a:r>
                <a:r>
                  <a:rPr lang="tr-TR" i="1" dirty="0"/>
                  <a:t>b</a:t>
                </a:r>
                <a:r>
                  <a:rPr lang="tr-TR" dirty="0"/>
                  <a:t>’nin ikilik tabandaki açılımları, sırasıyla, </a:t>
                </a:r>
                <a14:m>
                  <m:oMath xmlns:m="http://schemas.openxmlformats.org/officeDocument/2006/math">
                    <m:sSub>
                      <m:sSubPr>
                        <m:ctrlPr>
                          <a:rPr lang="tr-TR" i="1">
                            <a:latin typeface="Cambria Math" panose="02040503050406030204" pitchFamily="18" charset="0"/>
                          </a:rPr>
                        </m:ctrlPr>
                      </m:sSubPr>
                      <m:e>
                        <m:r>
                          <a:rPr lang="tr-TR" i="1">
                            <a:latin typeface="Cambria Math" panose="02040503050406030204" pitchFamily="18" charset="0"/>
                          </a:rPr>
                          <m:t>(</m:t>
                        </m:r>
                        <m:sSub>
                          <m:sSubPr>
                            <m:ctrlPr>
                              <a:rPr lang="tr-TR" i="1">
                                <a:latin typeface="Cambria Math" panose="02040503050406030204" pitchFamily="18" charset="0"/>
                              </a:rPr>
                            </m:ctrlPr>
                          </m:sSubPr>
                          <m:e>
                            <m:r>
                              <a:rPr lang="tr-TR" i="1">
                                <a:latin typeface="Cambria Math" panose="02040503050406030204" pitchFamily="18" charset="0"/>
                              </a:rPr>
                              <m:t>𝑎</m:t>
                            </m:r>
                          </m:e>
                          <m:sub>
                            <m:r>
                              <a:rPr lang="tr-TR" i="1" baseline="-25000">
                                <a:latin typeface="Cambria Math" panose="02040503050406030204" pitchFamily="18" charset="0"/>
                              </a:rPr>
                              <m:t>𝑛</m:t>
                            </m:r>
                            <m:r>
                              <a:rPr lang="tr-TR" i="1">
                                <a:latin typeface="Cambria Math" panose="02040503050406030204" pitchFamily="18" charset="0"/>
                              </a:rPr>
                              <m:t>−1</m:t>
                            </m:r>
                          </m:sub>
                        </m:sSub>
                        <m:r>
                          <a:rPr lang="tr-TR" i="1">
                            <a:latin typeface="Cambria Math" panose="02040503050406030204" pitchFamily="18" charset="0"/>
                          </a:rPr>
                          <m:t> </m:t>
                        </m:r>
                        <m:sSub>
                          <m:sSubPr>
                            <m:ctrlPr>
                              <a:rPr lang="tr-TR" i="1">
                                <a:latin typeface="Cambria Math" panose="02040503050406030204" pitchFamily="18" charset="0"/>
                              </a:rPr>
                            </m:ctrlPr>
                          </m:sSubPr>
                          <m:e>
                            <m:r>
                              <a:rPr lang="tr-TR" i="1">
                                <a:latin typeface="Cambria Math" panose="02040503050406030204" pitchFamily="18" charset="0"/>
                              </a:rPr>
                              <m:t>𝑎</m:t>
                            </m:r>
                          </m:e>
                          <m:sub>
                            <m:r>
                              <a:rPr lang="tr-TR" i="1" baseline="-25000">
                                <a:latin typeface="Cambria Math" panose="02040503050406030204" pitchFamily="18" charset="0"/>
                              </a:rPr>
                              <m:t>𝑛</m:t>
                            </m:r>
                            <m:r>
                              <a:rPr lang="tr-TR" i="1">
                                <a:latin typeface="Cambria Math" panose="02040503050406030204" pitchFamily="18" charset="0"/>
                              </a:rPr>
                              <m:t>−2</m:t>
                            </m:r>
                          </m:sub>
                        </m:sSub>
                        <m:r>
                          <a:rPr lang="tr-TR" i="1">
                            <a:latin typeface="Cambria Math" panose="02040503050406030204" pitchFamily="18" charset="0"/>
                          </a:rPr>
                          <m:t>… </m:t>
                        </m:r>
                        <m:sSub>
                          <m:sSubPr>
                            <m:ctrlPr>
                              <a:rPr lang="tr-TR" i="1">
                                <a:latin typeface="Cambria Math" panose="02040503050406030204" pitchFamily="18" charset="0"/>
                              </a:rPr>
                            </m:ctrlPr>
                          </m:sSubPr>
                          <m:e>
                            <m:r>
                              <a:rPr lang="tr-TR" i="1">
                                <a:latin typeface="Cambria Math" panose="02040503050406030204" pitchFamily="18" charset="0"/>
                              </a:rPr>
                              <m:t>𝑎</m:t>
                            </m:r>
                          </m:e>
                          <m:sub>
                            <m:r>
                              <a:rPr lang="tr-TR" i="1">
                                <a:latin typeface="Cambria Math" panose="02040503050406030204" pitchFamily="18" charset="0"/>
                              </a:rPr>
                              <m:t>1</m:t>
                            </m:r>
                          </m:sub>
                        </m:sSub>
                        <m:sSub>
                          <m:sSubPr>
                            <m:ctrlPr>
                              <a:rPr lang="tr-TR" i="1">
                                <a:latin typeface="Cambria Math" panose="02040503050406030204" pitchFamily="18" charset="0"/>
                              </a:rPr>
                            </m:ctrlPr>
                          </m:sSubPr>
                          <m:e>
                            <m:r>
                              <a:rPr lang="tr-TR" i="1">
                                <a:latin typeface="Cambria Math" panose="02040503050406030204" pitchFamily="18" charset="0"/>
                              </a:rPr>
                              <m:t>𝑎</m:t>
                            </m:r>
                          </m:e>
                          <m:sub>
                            <m:r>
                              <a:rPr lang="tr-TR" i="1">
                                <a:latin typeface="Cambria Math" panose="02040503050406030204" pitchFamily="18" charset="0"/>
                              </a:rPr>
                              <m:t>0</m:t>
                            </m:r>
                          </m:sub>
                        </m:sSub>
                        <m:r>
                          <a:rPr lang="tr-TR" i="1">
                            <a:latin typeface="Cambria Math" panose="02040503050406030204" pitchFamily="18" charset="0"/>
                          </a:rPr>
                          <m:t>)</m:t>
                        </m:r>
                      </m:e>
                      <m:sub>
                        <m:r>
                          <a:rPr lang="tr-TR" i="1">
                            <a:latin typeface="Cambria Math" panose="02040503050406030204" pitchFamily="18" charset="0"/>
                          </a:rPr>
                          <m:t>2</m:t>
                        </m:r>
                      </m:sub>
                    </m:sSub>
                  </m:oMath>
                </a14:m>
                <a:r>
                  <a:rPr lang="tr-TR" dirty="0"/>
                  <a:t> ve</a:t>
                </a:r>
              </a:p>
              <a:p>
                <a:pPr marL="0" indent="0" algn="just">
                  <a:buNone/>
                </a:pPr>
                <a14:m>
                  <m:oMath xmlns:m="http://schemas.openxmlformats.org/officeDocument/2006/math">
                    <m:sSub>
                      <m:sSubPr>
                        <m:ctrlPr>
                          <a:rPr lang="tr-TR" i="1">
                            <a:latin typeface="Cambria Math" panose="02040503050406030204" pitchFamily="18" charset="0"/>
                          </a:rPr>
                        </m:ctrlPr>
                      </m:sSubPr>
                      <m:e>
                        <m:r>
                          <a:rPr lang="tr-TR" i="1">
                            <a:latin typeface="Cambria Math" panose="02040503050406030204" pitchFamily="18" charset="0"/>
                          </a:rPr>
                          <m:t>(</m:t>
                        </m:r>
                        <m:sSub>
                          <m:sSubPr>
                            <m:ctrlPr>
                              <a:rPr lang="tr-TR" i="1">
                                <a:latin typeface="Cambria Math" panose="02040503050406030204" pitchFamily="18" charset="0"/>
                              </a:rPr>
                            </m:ctrlPr>
                          </m:sSubPr>
                          <m:e>
                            <m:r>
                              <a:rPr lang="tr-TR" i="1">
                                <a:latin typeface="Cambria Math" panose="02040503050406030204" pitchFamily="18" charset="0"/>
                              </a:rPr>
                              <m:t>𝑏</m:t>
                            </m:r>
                          </m:e>
                          <m:sub>
                            <m:r>
                              <a:rPr lang="tr-TR" i="1" baseline="-25000">
                                <a:latin typeface="Cambria Math" panose="02040503050406030204" pitchFamily="18" charset="0"/>
                              </a:rPr>
                              <m:t>𝑛</m:t>
                            </m:r>
                            <m:r>
                              <a:rPr lang="tr-TR" i="1">
                                <a:latin typeface="Cambria Math" panose="02040503050406030204" pitchFamily="18" charset="0"/>
                              </a:rPr>
                              <m:t>−1</m:t>
                            </m:r>
                          </m:sub>
                        </m:sSub>
                        <m:r>
                          <a:rPr lang="tr-TR" i="1">
                            <a:latin typeface="Cambria Math" panose="02040503050406030204" pitchFamily="18" charset="0"/>
                          </a:rPr>
                          <m:t> </m:t>
                        </m:r>
                        <m:sSub>
                          <m:sSubPr>
                            <m:ctrlPr>
                              <a:rPr lang="tr-TR" i="1">
                                <a:latin typeface="Cambria Math" panose="02040503050406030204" pitchFamily="18" charset="0"/>
                              </a:rPr>
                            </m:ctrlPr>
                          </m:sSubPr>
                          <m:e>
                            <m:r>
                              <a:rPr lang="tr-TR" i="1">
                                <a:latin typeface="Cambria Math" panose="02040503050406030204" pitchFamily="18" charset="0"/>
                              </a:rPr>
                              <m:t>𝑏</m:t>
                            </m:r>
                          </m:e>
                          <m:sub>
                            <m:r>
                              <a:rPr lang="tr-TR" i="1" baseline="-25000">
                                <a:latin typeface="Cambria Math" panose="02040503050406030204" pitchFamily="18" charset="0"/>
                              </a:rPr>
                              <m:t>𝑛</m:t>
                            </m:r>
                            <m:r>
                              <a:rPr lang="tr-TR" i="1">
                                <a:latin typeface="Cambria Math" panose="02040503050406030204" pitchFamily="18" charset="0"/>
                              </a:rPr>
                              <m:t>−2</m:t>
                            </m:r>
                          </m:sub>
                        </m:sSub>
                        <m:r>
                          <a:rPr lang="tr-TR" i="1">
                            <a:latin typeface="Cambria Math" panose="02040503050406030204" pitchFamily="18" charset="0"/>
                          </a:rPr>
                          <m:t>… </m:t>
                        </m:r>
                        <m:sSub>
                          <m:sSubPr>
                            <m:ctrlPr>
                              <a:rPr lang="tr-TR" i="1">
                                <a:latin typeface="Cambria Math" panose="02040503050406030204" pitchFamily="18" charset="0"/>
                              </a:rPr>
                            </m:ctrlPr>
                          </m:sSubPr>
                          <m:e>
                            <m:r>
                              <a:rPr lang="tr-TR" i="1">
                                <a:latin typeface="Cambria Math" panose="02040503050406030204" pitchFamily="18" charset="0"/>
                              </a:rPr>
                              <m:t>𝑏</m:t>
                            </m:r>
                          </m:e>
                          <m:sub>
                            <m:r>
                              <a:rPr lang="tr-TR" i="1">
                                <a:latin typeface="Cambria Math" panose="02040503050406030204" pitchFamily="18" charset="0"/>
                              </a:rPr>
                              <m:t>1</m:t>
                            </m:r>
                          </m:sub>
                        </m:sSub>
                        <m:sSub>
                          <m:sSubPr>
                            <m:ctrlPr>
                              <a:rPr lang="tr-TR" i="1">
                                <a:latin typeface="Cambria Math" panose="02040503050406030204" pitchFamily="18" charset="0"/>
                              </a:rPr>
                            </m:ctrlPr>
                          </m:sSubPr>
                          <m:e>
                            <m:r>
                              <a:rPr lang="tr-TR" i="1">
                                <a:latin typeface="Cambria Math" panose="02040503050406030204" pitchFamily="18" charset="0"/>
                              </a:rPr>
                              <m:t>𝑏</m:t>
                            </m:r>
                          </m:e>
                          <m:sub>
                            <m:r>
                              <a:rPr lang="tr-TR" i="1">
                                <a:latin typeface="Cambria Math" panose="02040503050406030204" pitchFamily="18" charset="0"/>
                              </a:rPr>
                              <m:t>0</m:t>
                            </m:r>
                          </m:sub>
                        </m:sSub>
                        <m:r>
                          <a:rPr lang="tr-TR" i="1">
                            <a:latin typeface="Cambria Math" panose="02040503050406030204" pitchFamily="18" charset="0"/>
                          </a:rPr>
                          <m:t>)</m:t>
                        </m:r>
                      </m:e>
                      <m:sub>
                        <m:r>
                          <a:rPr lang="tr-TR" i="1">
                            <a:latin typeface="Cambria Math" panose="02040503050406030204" pitchFamily="18" charset="0"/>
                          </a:rPr>
                          <m:t>2</m:t>
                        </m:r>
                      </m:sub>
                    </m:sSub>
                  </m:oMath>
                </a14:m>
                <a:r>
                  <a:rPr lang="tr-TR" dirty="0"/>
                  <a:t>’</a:t>
                </a:r>
                <a:r>
                  <a:rPr lang="tr-TR" dirty="0" err="1"/>
                  <a:t>dir</a:t>
                </a:r>
                <a:r>
                  <a:rPr lang="tr-TR" dirty="0"/>
                  <a:t>.</a:t>
                </a:r>
              </a:p>
              <a:p>
                <a:pPr marL="0" indent="0" algn="just">
                  <a:buNone/>
                </a:pPr>
                <a:r>
                  <a:rPr lang="tr-TR" dirty="0"/>
                  <a:t>c := 0</a:t>
                </a:r>
              </a:p>
              <a:p>
                <a:pPr marL="0" indent="0" algn="just">
                  <a:buNone/>
                </a:pPr>
                <a:r>
                  <a:rPr lang="tr-TR" dirty="0" err="1"/>
                  <a:t>for</a:t>
                </a:r>
                <a:r>
                  <a:rPr lang="tr-TR" dirty="0"/>
                  <a:t> </a:t>
                </a:r>
                <a:r>
                  <a:rPr lang="tr-TR" i="1" dirty="0"/>
                  <a:t>j</a:t>
                </a:r>
                <a:r>
                  <a:rPr lang="tr-TR" dirty="0"/>
                  <a:t> :=</a:t>
                </a:r>
                <a:r>
                  <a:rPr lang="tr-TR" b="1" dirty="0"/>
                  <a:t> 0</a:t>
                </a:r>
                <a:r>
                  <a:rPr lang="tr-TR" dirty="0"/>
                  <a:t> </a:t>
                </a:r>
                <a:r>
                  <a:rPr lang="tr-TR" dirty="0" err="1"/>
                  <a:t>to</a:t>
                </a:r>
                <a:r>
                  <a:rPr lang="tr-TR" dirty="0"/>
                  <a:t> </a:t>
                </a:r>
                <a:r>
                  <a:rPr lang="tr-TR" i="1" dirty="0"/>
                  <a:t>n</a:t>
                </a:r>
                <a:r>
                  <a:rPr lang="tr-TR" dirty="0"/>
                  <a:t> </a:t>
                </a:r>
                <a:r>
                  <a:rPr lang="tr-TR" b="1" dirty="0"/>
                  <a:t>– 1</a:t>
                </a:r>
                <a:endParaRPr lang="tr-TR" dirty="0"/>
              </a:p>
              <a:p>
                <a:pPr marL="0" indent="0" algn="just">
                  <a:buNone/>
                </a:pPr>
                <a14:m>
                  <m:oMathPara xmlns:m="http://schemas.openxmlformats.org/officeDocument/2006/math">
                    <m:oMathParaPr>
                      <m:jc m:val="left"/>
                    </m:oMathParaPr>
                    <m:oMath xmlns:m="http://schemas.openxmlformats.org/officeDocument/2006/math">
                      <m:r>
                        <a:rPr lang="tr-TR" i="1">
                          <a:latin typeface="Cambria Math" panose="02040503050406030204" pitchFamily="18" charset="0"/>
                        </a:rPr>
                        <m:t> </m:t>
                      </m:r>
                      <m:r>
                        <a:rPr lang="tr-TR" b="0" i="1" smtClean="0">
                          <a:latin typeface="Cambria Math" panose="02040503050406030204" pitchFamily="18" charset="0"/>
                        </a:rPr>
                        <m:t>        </m:t>
                      </m:r>
                      <m:r>
                        <a:rPr lang="tr-TR" i="1">
                          <a:latin typeface="Cambria Math" panose="02040503050406030204" pitchFamily="18" charset="0"/>
                        </a:rPr>
                        <m:t>𝑑</m:t>
                      </m:r>
                      <m:r>
                        <a:rPr lang="tr-TR">
                          <a:latin typeface="Cambria Math" panose="02040503050406030204" pitchFamily="18" charset="0"/>
                        </a:rPr>
                        <m:t> := </m:t>
                      </m:r>
                      <m:d>
                        <m:dPr>
                          <m:begChr m:val="⌊"/>
                          <m:endChr m:val="⌋"/>
                          <m:ctrlPr>
                            <a:rPr lang="tr-TR" b="1" i="1">
                              <a:latin typeface="Cambria Math" panose="02040503050406030204" pitchFamily="18" charset="0"/>
                            </a:rPr>
                          </m:ctrlPr>
                        </m:dPr>
                        <m:e>
                          <m:r>
                            <a:rPr lang="tr-TR">
                              <a:latin typeface="Cambria Math" panose="02040503050406030204" pitchFamily="18" charset="0"/>
                            </a:rPr>
                            <m:t>(</m:t>
                          </m:r>
                          <m:sSub>
                            <m:sSubPr>
                              <m:ctrlPr>
                                <a:rPr lang="tr-TR" b="1" i="1">
                                  <a:latin typeface="Cambria Math" panose="02040503050406030204" pitchFamily="18" charset="0"/>
                                </a:rPr>
                              </m:ctrlPr>
                            </m:sSubPr>
                            <m:e>
                              <m:r>
                                <a:rPr lang="tr-TR" i="1">
                                  <a:latin typeface="Cambria Math" panose="02040503050406030204" pitchFamily="18" charset="0"/>
                                </a:rPr>
                                <m:t>𝑎</m:t>
                              </m:r>
                            </m:e>
                            <m:sub>
                              <m:r>
                                <a:rPr lang="tr-TR" i="1">
                                  <a:latin typeface="Cambria Math" panose="02040503050406030204" pitchFamily="18" charset="0"/>
                                </a:rPr>
                                <m:t>𝑗</m:t>
                              </m:r>
                            </m:sub>
                          </m:sSub>
                          <m:r>
                            <a:rPr lang="tr-TR" i="1">
                              <a:latin typeface="Cambria Math" panose="02040503050406030204" pitchFamily="18" charset="0"/>
                            </a:rPr>
                            <m:t>+</m:t>
                          </m:r>
                          <m:sSub>
                            <m:sSubPr>
                              <m:ctrlPr>
                                <a:rPr lang="tr-TR" b="1" i="1">
                                  <a:latin typeface="Cambria Math" panose="02040503050406030204" pitchFamily="18" charset="0"/>
                                </a:rPr>
                              </m:ctrlPr>
                            </m:sSubPr>
                            <m:e>
                              <m:r>
                                <a:rPr lang="tr-TR" i="1">
                                  <a:latin typeface="Cambria Math" panose="02040503050406030204" pitchFamily="18" charset="0"/>
                                </a:rPr>
                                <m:t>𝑏</m:t>
                              </m:r>
                            </m:e>
                            <m:sub>
                              <m:r>
                                <a:rPr lang="tr-TR" i="1">
                                  <a:latin typeface="Cambria Math" panose="02040503050406030204" pitchFamily="18" charset="0"/>
                                </a:rPr>
                                <m:t>𝑗</m:t>
                              </m:r>
                            </m:sub>
                          </m:sSub>
                          <m:r>
                            <a:rPr lang="tr-TR">
                              <a:latin typeface="Cambria Math" panose="02040503050406030204" pitchFamily="18" charset="0"/>
                            </a:rPr>
                            <m:t>+</m:t>
                          </m:r>
                          <m:r>
                            <m:rPr>
                              <m:sty m:val="p"/>
                            </m:rPr>
                            <a:rPr lang="tr-TR">
                              <a:latin typeface="Cambria Math" panose="02040503050406030204" pitchFamily="18" charset="0"/>
                            </a:rPr>
                            <m:t>c</m:t>
                          </m:r>
                          <m:r>
                            <a:rPr lang="tr-TR">
                              <a:latin typeface="Cambria Math" panose="02040503050406030204" pitchFamily="18" charset="0"/>
                            </a:rPr>
                            <m:t>)/2</m:t>
                          </m:r>
                        </m:e>
                      </m:d>
                      <m:r>
                        <a:rPr lang="tr-TR">
                          <a:latin typeface="Cambria Math" panose="02040503050406030204" pitchFamily="18" charset="0"/>
                        </a:rPr>
                        <m:t> </m:t>
                      </m:r>
                    </m:oMath>
                  </m:oMathPara>
                </a14:m>
                <a:endParaRPr lang="tr-TR" dirty="0"/>
              </a:p>
              <a:p>
                <a:pPr marL="0" indent="0" algn="just">
                  <a:buNone/>
                </a:pPr>
                <a:r>
                  <a:rPr lang="tr-TR" b="1" dirty="0"/>
                  <a:t> </a:t>
                </a:r>
                <a14:m>
                  <m:oMath xmlns:m="http://schemas.openxmlformats.org/officeDocument/2006/math">
                    <m:r>
                      <a:rPr lang="tr-TR" b="1" i="1">
                        <a:latin typeface="Cambria Math" panose="02040503050406030204" pitchFamily="18" charset="0"/>
                      </a:rPr>
                      <m:t>        </m:t>
                    </m:r>
                    <m:sSub>
                      <m:sSubPr>
                        <m:ctrlPr>
                          <a:rPr lang="tr-TR" b="1" i="1">
                            <a:latin typeface="Cambria Math" panose="02040503050406030204" pitchFamily="18" charset="0"/>
                          </a:rPr>
                        </m:ctrlPr>
                      </m:sSubPr>
                      <m:e>
                        <m:r>
                          <a:rPr lang="tr-TR" i="1">
                            <a:latin typeface="Cambria Math" panose="02040503050406030204" pitchFamily="18" charset="0"/>
                          </a:rPr>
                          <m:t>𝑠</m:t>
                        </m:r>
                      </m:e>
                      <m:sub>
                        <m:r>
                          <a:rPr lang="tr-TR" i="1">
                            <a:latin typeface="Cambria Math" panose="02040503050406030204" pitchFamily="18" charset="0"/>
                          </a:rPr>
                          <m:t>𝑖</m:t>
                        </m:r>
                      </m:sub>
                    </m:sSub>
                    <m:r>
                      <a:rPr lang="tr-TR" i="1">
                        <a:latin typeface="Cambria Math" panose="02040503050406030204" pitchFamily="18" charset="0"/>
                      </a:rPr>
                      <m:t> :=</m:t>
                    </m:r>
                    <m:r>
                      <a:rPr lang="tr-TR">
                        <a:latin typeface="Cambria Math" panose="02040503050406030204" pitchFamily="18" charset="0"/>
                      </a:rPr>
                      <m:t> </m:t>
                    </m:r>
                    <m:sSub>
                      <m:sSubPr>
                        <m:ctrlPr>
                          <a:rPr lang="tr-TR" b="1" i="1">
                            <a:latin typeface="Cambria Math" panose="02040503050406030204" pitchFamily="18" charset="0"/>
                          </a:rPr>
                        </m:ctrlPr>
                      </m:sSubPr>
                      <m:e>
                        <m:r>
                          <a:rPr lang="tr-TR" i="1">
                            <a:latin typeface="Cambria Math" panose="02040503050406030204" pitchFamily="18" charset="0"/>
                          </a:rPr>
                          <m:t>𝑎</m:t>
                        </m:r>
                      </m:e>
                      <m:sub>
                        <m:r>
                          <a:rPr lang="tr-TR" i="1">
                            <a:latin typeface="Cambria Math" panose="02040503050406030204" pitchFamily="18" charset="0"/>
                          </a:rPr>
                          <m:t>𝑗</m:t>
                        </m:r>
                      </m:sub>
                    </m:sSub>
                    <m:r>
                      <a:rPr lang="tr-TR" i="1">
                        <a:latin typeface="Cambria Math" panose="02040503050406030204" pitchFamily="18" charset="0"/>
                      </a:rPr>
                      <m:t>+</m:t>
                    </m:r>
                    <m:sSub>
                      <m:sSubPr>
                        <m:ctrlPr>
                          <a:rPr lang="tr-TR" b="1" i="1">
                            <a:latin typeface="Cambria Math" panose="02040503050406030204" pitchFamily="18" charset="0"/>
                          </a:rPr>
                        </m:ctrlPr>
                      </m:sSubPr>
                      <m:e>
                        <m:r>
                          <a:rPr lang="tr-TR" i="1">
                            <a:latin typeface="Cambria Math" panose="02040503050406030204" pitchFamily="18" charset="0"/>
                          </a:rPr>
                          <m:t>𝑏</m:t>
                        </m:r>
                      </m:e>
                      <m:sub>
                        <m:r>
                          <a:rPr lang="tr-TR" i="1">
                            <a:latin typeface="Cambria Math" panose="02040503050406030204" pitchFamily="18" charset="0"/>
                          </a:rPr>
                          <m:t>𝑗</m:t>
                        </m:r>
                      </m:sub>
                    </m:sSub>
                    <m:r>
                      <a:rPr lang="tr-TR">
                        <a:latin typeface="Cambria Math" panose="02040503050406030204" pitchFamily="18" charset="0"/>
                      </a:rPr>
                      <m:t>+</m:t>
                    </m:r>
                    <m:r>
                      <m:rPr>
                        <m:sty m:val="p"/>
                      </m:rPr>
                      <a:rPr lang="tr-TR">
                        <a:latin typeface="Cambria Math" panose="02040503050406030204" pitchFamily="18" charset="0"/>
                      </a:rPr>
                      <m:t>c</m:t>
                    </m:r>
                    <m:r>
                      <a:rPr lang="tr-TR" i="1">
                        <a:latin typeface="Cambria Math" panose="02040503050406030204" pitchFamily="18" charset="0"/>
                      </a:rPr>
                      <m:t>−2</m:t>
                    </m:r>
                    <m:r>
                      <a:rPr lang="tr-TR" i="1">
                        <a:latin typeface="Cambria Math" panose="02040503050406030204" pitchFamily="18" charset="0"/>
                      </a:rPr>
                      <m:t>𝑑</m:t>
                    </m:r>
                  </m:oMath>
                </a14:m>
                <a:endParaRPr lang="tr-TR" dirty="0"/>
              </a:p>
              <a:p>
                <a:pPr marL="0" indent="0" algn="just">
                  <a:buNone/>
                </a:pPr>
                <a:r>
                  <a:rPr lang="tr-TR" i="1" dirty="0"/>
                  <a:t>       c := d </a:t>
                </a:r>
                <a:endParaRPr lang="tr-TR" dirty="0"/>
              </a:p>
              <a:p>
                <a:pPr marL="0" indent="0" algn="just">
                  <a:buNone/>
                </a:pPr>
                <a:r>
                  <a:rPr lang="tr-TR" i="1" dirty="0" err="1"/>
                  <a:t>s</a:t>
                </a:r>
                <a:r>
                  <a:rPr lang="tr-TR" i="1" baseline="-25000" dirty="0" err="1"/>
                  <a:t>n</a:t>
                </a:r>
                <a:r>
                  <a:rPr lang="tr-TR" b="1" dirty="0"/>
                  <a:t> := c</a:t>
                </a:r>
                <a:endParaRPr lang="tr-TR" dirty="0"/>
              </a:p>
              <a:p>
                <a:pPr algn="just"/>
                <a:endParaRPr lang="tr-TR" dirty="0"/>
              </a:p>
            </p:txBody>
          </p:sp>
        </mc:Choice>
        <mc:Fallback xmlns="">
          <p:sp>
            <p:nvSpPr>
              <p:cNvPr id="3" name="İçerik Yer Tutucusu 2"/>
              <p:cNvSpPr>
                <a:spLocks noGrp="1" noRot="1" noChangeAspect="1" noMove="1" noResize="1" noEditPoints="1" noAdjustHandles="1" noChangeArrowheads="1" noChangeShapeType="1" noTextEdit="1"/>
              </p:cNvSpPr>
              <p:nvPr>
                <p:ph idx="1"/>
              </p:nvPr>
            </p:nvSpPr>
            <p:spPr>
              <a:xfrm>
                <a:off x="1484310" y="1175656"/>
                <a:ext cx="10018713" cy="5373189"/>
              </a:xfrm>
              <a:blipFill rotWithShape="0">
                <a:blip r:embed="rId2"/>
                <a:stretch>
                  <a:fillRect l="-912"/>
                </a:stretch>
              </a:blipFill>
            </p:spPr>
            <p:txBody>
              <a:bodyPr/>
              <a:lstStyle/>
              <a:p>
                <a:r>
                  <a:rPr lang="tr-TR">
                    <a:noFill/>
                  </a:rPr>
                  <a:t> </a:t>
                </a:r>
              </a:p>
            </p:txBody>
          </p:sp>
        </mc:Fallback>
      </mc:AlternateContent>
      <p:sp>
        <p:nvSpPr>
          <p:cNvPr id="4" name="Slayt Numarası Yer Tutucusu 3"/>
          <p:cNvSpPr>
            <a:spLocks noGrp="1"/>
          </p:cNvSpPr>
          <p:nvPr>
            <p:ph type="sldNum" sz="quarter" idx="12"/>
          </p:nvPr>
        </p:nvSpPr>
        <p:spPr/>
        <p:txBody>
          <a:bodyPr/>
          <a:lstStyle/>
          <a:p>
            <a:fld id="{745D57CF-1007-4D2F-B4F9-E5A7F393E6C7}" type="slidenum">
              <a:rPr lang="tr-TR" smtClean="0"/>
              <a:t>23</a:t>
            </a:fld>
            <a:endParaRPr lang="tr-TR"/>
          </a:p>
        </p:txBody>
      </p:sp>
    </p:spTree>
    <p:extLst>
      <p:ext uri="{BB962C8B-B14F-4D97-AF65-F5344CB8AC3E}">
        <p14:creationId xmlns:p14="http://schemas.microsoft.com/office/powerpoint/2010/main" val="320966675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İçerik Yer Tutucusu 2"/>
              <p:cNvSpPr>
                <a:spLocks noGrp="1"/>
              </p:cNvSpPr>
              <p:nvPr>
                <p:ph idx="1"/>
              </p:nvPr>
            </p:nvSpPr>
            <p:spPr>
              <a:xfrm>
                <a:off x="1484310" y="365760"/>
                <a:ext cx="10167759" cy="6043749"/>
              </a:xfrm>
            </p:spPr>
            <p:txBody>
              <a:bodyPr>
                <a:normAutofit/>
              </a:bodyPr>
              <a:lstStyle/>
              <a:p>
                <a:pPr marL="0" indent="0">
                  <a:buNone/>
                </a:pPr>
                <a:r>
                  <a:rPr lang="tr-TR" b="1" i="1" dirty="0" smtClean="0">
                    <a:solidFill>
                      <a:srgbClr val="FF0000"/>
                    </a:solidFill>
                  </a:rPr>
                  <a:t> </a:t>
                </a:r>
                <a:r>
                  <a:rPr lang="tr-TR" b="1" dirty="0" smtClean="0">
                    <a:solidFill>
                      <a:srgbClr val="C00000"/>
                    </a:solidFill>
                  </a:rPr>
                  <a:t>ÇARPMA ALGORİTMASI</a:t>
                </a:r>
              </a:p>
              <a:p>
                <a:pPr marL="0" indent="0" algn="just">
                  <a:buNone/>
                </a:pPr>
                <a:r>
                  <a:rPr lang="tr-TR" b="1" i="1" dirty="0" smtClean="0">
                    <a:solidFill>
                      <a:srgbClr val="FF0000"/>
                    </a:solidFill>
                  </a:rPr>
                  <a:t> </a:t>
                </a:r>
                <a:r>
                  <a:rPr lang="tr-TR" dirty="0"/>
                  <a:t>İki </a:t>
                </a:r>
                <a:r>
                  <a:rPr lang="tr-TR" i="1" dirty="0"/>
                  <a:t>n</a:t>
                </a:r>
                <a:r>
                  <a:rPr lang="tr-TR" dirty="0"/>
                  <a:t> bitli tam sayı, </a:t>
                </a:r>
                <a:r>
                  <a:rPr lang="tr-TR" i="1" dirty="0"/>
                  <a:t>a</a:t>
                </a:r>
                <a:r>
                  <a:rPr lang="tr-TR" dirty="0"/>
                  <a:t> ve </a:t>
                </a:r>
                <a:r>
                  <a:rPr lang="tr-TR" i="1" dirty="0"/>
                  <a:t>b</a:t>
                </a:r>
                <a:r>
                  <a:rPr lang="tr-TR" dirty="0"/>
                  <a:t>’nin çarpımlarının inceleyeceğiz. Geleneksel Çarpma algoritması (kağıt kalem kullanılarak yapılan çarpma işlemi) söyle çalışır. Çarpmanın toplama üzerine dağılma özelliğini kullanırsak,</a:t>
                </a:r>
                <a:endParaRPr lang="tr-TR" dirty="0" smtClean="0"/>
              </a:p>
              <a:p>
                <a:pPr marL="0" indent="0" algn="just">
                  <a:buNone/>
                </a:pPr>
                <a14:m>
                  <m:oMathPara xmlns:m="http://schemas.openxmlformats.org/officeDocument/2006/math">
                    <m:oMathParaPr>
                      <m:jc m:val="centerGroup"/>
                    </m:oMathParaPr>
                    <m:oMath xmlns:m="http://schemas.openxmlformats.org/officeDocument/2006/math">
                      <m:r>
                        <a:rPr lang="tr-TR" i="1">
                          <a:latin typeface="Cambria Math" panose="02040503050406030204" pitchFamily="18" charset="0"/>
                        </a:rPr>
                        <m:t>𝑎𝑏</m:t>
                      </m:r>
                      <m:r>
                        <a:rPr lang="tr-TR">
                          <a:latin typeface="Cambria Math" panose="02040503050406030204" pitchFamily="18" charset="0"/>
                        </a:rPr>
                        <m:t>  = </m:t>
                      </m:r>
                      <m:r>
                        <a:rPr lang="tr-TR" i="1">
                          <a:latin typeface="Cambria Math" panose="02040503050406030204" pitchFamily="18" charset="0"/>
                        </a:rPr>
                        <m:t>𝑎</m:t>
                      </m:r>
                      <m:r>
                        <a:rPr lang="tr-TR" i="1">
                          <a:latin typeface="Cambria Math" panose="02040503050406030204" pitchFamily="18" charset="0"/>
                        </a:rPr>
                        <m:t>(</m:t>
                      </m:r>
                      <m:sSub>
                        <m:sSubPr>
                          <m:ctrlPr>
                            <a:rPr lang="tr-TR" i="1">
                              <a:latin typeface="Cambria Math" panose="02040503050406030204" pitchFamily="18" charset="0"/>
                            </a:rPr>
                          </m:ctrlPr>
                        </m:sSubPr>
                        <m:e>
                          <m:r>
                            <a:rPr lang="tr-TR" i="1">
                              <a:latin typeface="Cambria Math" panose="02040503050406030204" pitchFamily="18" charset="0"/>
                            </a:rPr>
                            <m:t>𝑏</m:t>
                          </m:r>
                        </m:e>
                        <m:sub>
                          <m:r>
                            <a:rPr lang="tr-TR" i="1">
                              <a:latin typeface="Cambria Math" panose="02040503050406030204" pitchFamily="18" charset="0"/>
                            </a:rPr>
                            <m:t>0</m:t>
                          </m:r>
                        </m:sub>
                      </m:sSub>
                      <m:r>
                        <a:rPr lang="tr-TR">
                          <a:latin typeface="Cambria Math" panose="02040503050406030204" pitchFamily="18" charset="0"/>
                        </a:rPr>
                        <m:t> </m:t>
                      </m:r>
                      <m:sSup>
                        <m:sSupPr>
                          <m:ctrlPr>
                            <a:rPr lang="tr-TR" i="1">
                              <a:latin typeface="Cambria Math" panose="02040503050406030204" pitchFamily="18" charset="0"/>
                            </a:rPr>
                          </m:ctrlPr>
                        </m:sSupPr>
                        <m:e>
                          <m:r>
                            <a:rPr lang="tr-TR">
                              <a:latin typeface="Cambria Math" panose="02040503050406030204" pitchFamily="18" charset="0"/>
                            </a:rPr>
                            <m:t>2</m:t>
                          </m:r>
                        </m:e>
                        <m:sup>
                          <m:r>
                            <a:rPr lang="tr-TR">
                              <a:latin typeface="Cambria Math" panose="02040503050406030204" pitchFamily="18" charset="0"/>
                            </a:rPr>
                            <m:t>0</m:t>
                          </m:r>
                        </m:sup>
                      </m:sSup>
                      <m:r>
                        <a:rPr lang="tr-TR">
                          <a:latin typeface="Cambria Math" panose="02040503050406030204" pitchFamily="18" charset="0"/>
                        </a:rPr>
                        <m:t> +</m:t>
                      </m:r>
                      <m:sSub>
                        <m:sSubPr>
                          <m:ctrlPr>
                            <a:rPr lang="tr-TR" i="1">
                              <a:latin typeface="Cambria Math" panose="02040503050406030204" pitchFamily="18" charset="0"/>
                            </a:rPr>
                          </m:ctrlPr>
                        </m:sSubPr>
                        <m:e>
                          <m:r>
                            <a:rPr lang="tr-TR" i="1">
                              <a:latin typeface="Cambria Math" panose="02040503050406030204" pitchFamily="18" charset="0"/>
                            </a:rPr>
                            <m:t>𝑏</m:t>
                          </m:r>
                        </m:e>
                        <m:sub>
                          <m:r>
                            <a:rPr lang="tr-TR" i="1">
                              <a:latin typeface="Cambria Math" panose="02040503050406030204" pitchFamily="18" charset="0"/>
                            </a:rPr>
                            <m:t>1</m:t>
                          </m:r>
                        </m:sub>
                      </m:sSub>
                      <m:r>
                        <a:rPr lang="tr-TR">
                          <a:latin typeface="Cambria Math" panose="02040503050406030204" pitchFamily="18" charset="0"/>
                        </a:rPr>
                        <m:t> </m:t>
                      </m:r>
                      <m:sSup>
                        <m:sSupPr>
                          <m:ctrlPr>
                            <a:rPr lang="tr-TR" i="1">
                              <a:latin typeface="Cambria Math" panose="02040503050406030204" pitchFamily="18" charset="0"/>
                            </a:rPr>
                          </m:ctrlPr>
                        </m:sSupPr>
                        <m:e>
                          <m:r>
                            <a:rPr lang="tr-TR">
                              <a:latin typeface="Cambria Math" panose="02040503050406030204" pitchFamily="18" charset="0"/>
                            </a:rPr>
                            <m:t>2</m:t>
                          </m:r>
                        </m:e>
                        <m:sup>
                          <m:r>
                            <a:rPr lang="tr-TR">
                              <a:latin typeface="Cambria Math" panose="02040503050406030204" pitchFamily="18" charset="0"/>
                            </a:rPr>
                            <m:t>1</m:t>
                          </m:r>
                        </m:sup>
                      </m:sSup>
                      <m:r>
                        <a:rPr lang="tr-TR">
                          <a:latin typeface="Cambria Math" panose="02040503050406030204" pitchFamily="18" charset="0"/>
                        </a:rPr>
                        <m:t> +… + </m:t>
                      </m:r>
                      <m:sSub>
                        <m:sSubPr>
                          <m:ctrlPr>
                            <a:rPr lang="tr-TR" i="1">
                              <a:latin typeface="Cambria Math" panose="02040503050406030204" pitchFamily="18" charset="0"/>
                            </a:rPr>
                          </m:ctrlPr>
                        </m:sSubPr>
                        <m:e>
                          <m:r>
                            <a:rPr lang="tr-TR" i="1">
                              <a:latin typeface="Cambria Math" panose="02040503050406030204" pitchFamily="18" charset="0"/>
                            </a:rPr>
                            <m:t>𝑏</m:t>
                          </m:r>
                        </m:e>
                        <m:sub>
                          <m:r>
                            <a:rPr lang="tr-TR" i="1">
                              <a:latin typeface="Cambria Math" panose="02040503050406030204" pitchFamily="18" charset="0"/>
                            </a:rPr>
                            <m:t>𝑛</m:t>
                          </m:r>
                          <m:r>
                            <a:rPr lang="tr-TR" i="1">
                              <a:latin typeface="Cambria Math" panose="02040503050406030204" pitchFamily="18" charset="0"/>
                            </a:rPr>
                            <m:t>−1</m:t>
                          </m:r>
                        </m:sub>
                      </m:sSub>
                      <m:r>
                        <a:rPr lang="tr-TR">
                          <a:latin typeface="Cambria Math" panose="02040503050406030204" pitchFamily="18" charset="0"/>
                        </a:rPr>
                        <m:t> </m:t>
                      </m:r>
                      <m:sSup>
                        <m:sSupPr>
                          <m:ctrlPr>
                            <a:rPr lang="tr-TR" i="1">
                              <a:latin typeface="Cambria Math" panose="02040503050406030204" pitchFamily="18" charset="0"/>
                            </a:rPr>
                          </m:ctrlPr>
                        </m:sSupPr>
                        <m:e>
                          <m:r>
                            <a:rPr lang="tr-TR">
                              <a:latin typeface="Cambria Math" panose="02040503050406030204" pitchFamily="18" charset="0"/>
                            </a:rPr>
                            <m:t>2</m:t>
                          </m:r>
                        </m:e>
                        <m:sup>
                          <m:r>
                            <m:rPr>
                              <m:sty m:val="p"/>
                            </m:rPr>
                            <a:rPr lang="tr-TR">
                              <a:latin typeface="Cambria Math" panose="02040503050406030204" pitchFamily="18" charset="0"/>
                            </a:rPr>
                            <m:t>n</m:t>
                          </m:r>
                          <m:r>
                            <a:rPr lang="tr-TR">
                              <a:latin typeface="Cambria Math" panose="02040503050406030204" pitchFamily="18" charset="0"/>
                            </a:rPr>
                            <m:t>−1</m:t>
                          </m:r>
                        </m:sup>
                      </m:sSup>
                      <m:r>
                        <a:rPr lang="tr-TR" i="1">
                          <a:latin typeface="Cambria Math" panose="02040503050406030204" pitchFamily="18" charset="0"/>
                        </a:rPr>
                        <m:t>)</m:t>
                      </m:r>
                    </m:oMath>
                  </m:oMathPara>
                </a14:m>
                <a:endParaRPr lang="tr-TR" i="1" dirty="0"/>
              </a:p>
              <a:p>
                <a:pPr marL="0" indent="0" algn="just">
                  <a:buNone/>
                </a:pPr>
                <a14:m>
                  <m:oMathPara xmlns:m="http://schemas.openxmlformats.org/officeDocument/2006/math">
                    <m:oMathParaPr>
                      <m:jc m:val="centerGroup"/>
                    </m:oMathParaPr>
                    <m:oMath xmlns:m="http://schemas.openxmlformats.org/officeDocument/2006/math">
                      <m:r>
                        <a:rPr lang="tr-TR" b="0" i="1" smtClean="0">
                          <a:latin typeface="Cambria Math" panose="02040503050406030204" pitchFamily="18" charset="0"/>
                        </a:rPr>
                        <m:t>                </m:t>
                      </m:r>
                      <m:r>
                        <a:rPr lang="tr-TR" i="1">
                          <a:latin typeface="Cambria Math" panose="02040503050406030204" pitchFamily="18" charset="0"/>
                        </a:rPr>
                        <m:t>=</m:t>
                      </m:r>
                      <m:r>
                        <a:rPr lang="tr-TR" i="1">
                          <a:latin typeface="Cambria Math" panose="02040503050406030204" pitchFamily="18" charset="0"/>
                        </a:rPr>
                        <m:t>𝑎</m:t>
                      </m:r>
                      <m:d>
                        <m:dPr>
                          <m:ctrlPr>
                            <a:rPr lang="tr-TR" i="1">
                              <a:latin typeface="Cambria Math" panose="02040503050406030204" pitchFamily="18" charset="0"/>
                            </a:rPr>
                          </m:ctrlPr>
                        </m:dPr>
                        <m:e>
                          <m:sSub>
                            <m:sSubPr>
                              <m:ctrlPr>
                                <a:rPr lang="tr-TR" i="1">
                                  <a:latin typeface="Cambria Math" panose="02040503050406030204" pitchFamily="18" charset="0"/>
                                </a:rPr>
                              </m:ctrlPr>
                            </m:sSubPr>
                            <m:e>
                              <m:r>
                                <a:rPr lang="tr-TR" i="1">
                                  <a:latin typeface="Cambria Math" panose="02040503050406030204" pitchFamily="18" charset="0"/>
                                </a:rPr>
                                <m:t>𝑏</m:t>
                              </m:r>
                            </m:e>
                            <m:sub>
                              <m:r>
                                <a:rPr lang="tr-TR" i="1">
                                  <a:latin typeface="Cambria Math" panose="02040503050406030204" pitchFamily="18" charset="0"/>
                                </a:rPr>
                                <m:t>𝑜</m:t>
                              </m:r>
                            </m:sub>
                          </m:sSub>
                          <m:sSup>
                            <m:sSupPr>
                              <m:ctrlPr>
                                <a:rPr lang="tr-TR" i="1">
                                  <a:latin typeface="Cambria Math" panose="02040503050406030204" pitchFamily="18" charset="0"/>
                                </a:rPr>
                              </m:ctrlPr>
                            </m:sSupPr>
                            <m:e>
                              <m:r>
                                <a:rPr lang="tr-TR" i="1">
                                  <a:latin typeface="Cambria Math" panose="02040503050406030204" pitchFamily="18" charset="0"/>
                                </a:rPr>
                                <m:t>2</m:t>
                              </m:r>
                            </m:e>
                            <m:sup>
                              <m:r>
                                <a:rPr lang="tr-TR" i="1">
                                  <a:latin typeface="Cambria Math" panose="02040503050406030204" pitchFamily="18" charset="0"/>
                                </a:rPr>
                                <m:t>0</m:t>
                              </m:r>
                            </m:sup>
                          </m:sSup>
                        </m:e>
                      </m:d>
                      <m:r>
                        <a:rPr lang="tr-TR" i="1">
                          <a:latin typeface="Cambria Math" panose="02040503050406030204" pitchFamily="18" charset="0"/>
                        </a:rPr>
                        <m:t>+</m:t>
                      </m:r>
                      <m:r>
                        <a:rPr lang="tr-TR" i="1">
                          <a:latin typeface="Cambria Math" panose="02040503050406030204" pitchFamily="18" charset="0"/>
                        </a:rPr>
                        <m:t>𝑎</m:t>
                      </m:r>
                      <m:d>
                        <m:dPr>
                          <m:ctrlPr>
                            <a:rPr lang="tr-TR" i="1">
                              <a:latin typeface="Cambria Math" panose="02040503050406030204" pitchFamily="18" charset="0"/>
                            </a:rPr>
                          </m:ctrlPr>
                        </m:dPr>
                        <m:e>
                          <m:sSub>
                            <m:sSubPr>
                              <m:ctrlPr>
                                <a:rPr lang="tr-TR" i="1">
                                  <a:latin typeface="Cambria Math" panose="02040503050406030204" pitchFamily="18" charset="0"/>
                                </a:rPr>
                              </m:ctrlPr>
                            </m:sSubPr>
                            <m:e>
                              <m:r>
                                <m:rPr>
                                  <m:sty m:val="p"/>
                                </m:rPr>
                                <a:rPr lang="tr-TR">
                                  <a:latin typeface="Cambria Math" panose="02040503050406030204" pitchFamily="18" charset="0"/>
                                </a:rPr>
                                <m:t>b</m:t>
                              </m:r>
                            </m:e>
                            <m:sub>
                              <m:r>
                                <a:rPr lang="tr-TR">
                                  <a:latin typeface="Cambria Math" panose="02040503050406030204" pitchFamily="18" charset="0"/>
                                </a:rPr>
                                <m:t>1</m:t>
                              </m:r>
                            </m:sub>
                          </m:sSub>
                          <m:r>
                            <a:rPr lang="tr-TR" i="1">
                              <a:latin typeface="Cambria Math" panose="02040503050406030204" pitchFamily="18" charset="0"/>
                            </a:rPr>
                            <m:t> </m:t>
                          </m:r>
                          <m:sSup>
                            <m:sSupPr>
                              <m:ctrlPr>
                                <a:rPr lang="tr-TR" i="1">
                                  <a:latin typeface="Cambria Math" panose="02040503050406030204" pitchFamily="18" charset="0"/>
                                </a:rPr>
                              </m:ctrlPr>
                            </m:sSupPr>
                            <m:e>
                              <m:r>
                                <a:rPr lang="tr-TR" i="1">
                                  <a:latin typeface="Cambria Math" panose="02040503050406030204" pitchFamily="18" charset="0"/>
                                </a:rPr>
                                <m:t>2</m:t>
                              </m:r>
                            </m:e>
                            <m:sup>
                              <m:r>
                                <a:rPr lang="tr-TR" i="1">
                                  <a:latin typeface="Cambria Math" panose="02040503050406030204" pitchFamily="18" charset="0"/>
                                </a:rPr>
                                <m:t>1</m:t>
                              </m:r>
                            </m:sup>
                          </m:sSup>
                        </m:e>
                      </m:d>
                      <m:r>
                        <a:rPr lang="tr-TR" i="1">
                          <a:latin typeface="Cambria Math" panose="02040503050406030204" pitchFamily="18" charset="0"/>
                        </a:rPr>
                        <m:t>+…+</m:t>
                      </m:r>
                      <m:r>
                        <a:rPr lang="tr-TR" i="1">
                          <a:latin typeface="Cambria Math" panose="02040503050406030204" pitchFamily="18" charset="0"/>
                        </a:rPr>
                        <m:t>𝑎</m:t>
                      </m:r>
                      <m:d>
                        <m:dPr>
                          <m:ctrlPr>
                            <a:rPr lang="tr-TR" i="1">
                              <a:latin typeface="Cambria Math" panose="02040503050406030204" pitchFamily="18" charset="0"/>
                            </a:rPr>
                          </m:ctrlPr>
                        </m:dPr>
                        <m:e>
                          <m:sSub>
                            <m:sSubPr>
                              <m:ctrlPr>
                                <a:rPr lang="tr-TR" i="1">
                                  <a:latin typeface="Cambria Math" panose="02040503050406030204" pitchFamily="18" charset="0"/>
                                </a:rPr>
                              </m:ctrlPr>
                            </m:sSubPr>
                            <m:e>
                              <m:r>
                                <m:rPr>
                                  <m:sty m:val="p"/>
                                </m:rPr>
                                <a:rPr lang="tr-TR">
                                  <a:latin typeface="Cambria Math" panose="02040503050406030204" pitchFamily="18" charset="0"/>
                                </a:rPr>
                                <m:t>b</m:t>
                              </m:r>
                            </m:e>
                            <m:sub>
                              <m:r>
                                <m:rPr>
                                  <m:sty m:val="p"/>
                                </m:rPr>
                                <a:rPr lang="tr-TR">
                                  <a:latin typeface="Cambria Math" panose="02040503050406030204" pitchFamily="18" charset="0"/>
                                </a:rPr>
                                <m:t>n</m:t>
                              </m:r>
                              <m:r>
                                <a:rPr lang="tr-TR" i="1">
                                  <a:latin typeface="Cambria Math" panose="02040503050406030204" pitchFamily="18" charset="0"/>
                                </a:rPr>
                                <m:t>−</m:t>
                              </m:r>
                              <m:r>
                                <a:rPr lang="tr-TR">
                                  <a:latin typeface="Cambria Math" panose="02040503050406030204" pitchFamily="18" charset="0"/>
                                </a:rPr>
                                <m:t>1</m:t>
                              </m:r>
                            </m:sub>
                          </m:sSub>
                          <m:r>
                            <a:rPr lang="tr-TR" i="1">
                              <a:latin typeface="Cambria Math" panose="02040503050406030204" pitchFamily="18" charset="0"/>
                            </a:rPr>
                            <m:t> </m:t>
                          </m:r>
                          <m:sSup>
                            <m:sSupPr>
                              <m:ctrlPr>
                                <a:rPr lang="tr-TR" i="1">
                                  <a:latin typeface="Cambria Math" panose="02040503050406030204" pitchFamily="18" charset="0"/>
                                </a:rPr>
                              </m:ctrlPr>
                            </m:sSupPr>
                            <m:e>
                              <m:r>
                                <a:rPr lang="tr-TR" i="1">
                                  <a:latin typeface="Cambria Math" panose="02040503050406030204" pitchFamily="18" charset="0"/>
                                </a:rPr>
                                <m:t>2</m:t>
                              </m:r>
                            </m:e>
                            <m:sup>
                              <m:r>
                                <a:rPr lang="tr-TR" i="1">
                                  <a:latin typeface="Cambria Math" panose="02040503050406030204" pitchFamily="18" charset="0"/>
                                </a:rPr>
                                <m:t>𝑛</m:t>
                              </m:r>
                              <m:r>
                                <a:rPr lang="tr-TR" i="1">
                                  <a:latin typeface="Cambria Math" panose="02040503050406030204" pitchFamily="18" charset="0"/>
                                </a:rPr>
                                <m:t>−1</m:t>
                              </m:r>
                            </m:sup>
                          </m:sSup>
                        </m:e>
                      </m:d>
                    </m:oMath>
                  </m:oMathPara>
                </a14:m>
                <a:endParaRPr lang="tr-TR" dirty="0"/>
              </a:p>
              <a:p>
                <a:pPr marL="0" indent="0" algn="just">
                  <a:buNone/>
                </a:pPr>
                <a:r>
                  <a:rPr lang="tr-TR" dirty="0"/>
                  <a:t>Bu eşitliği kullanarak </a:t>
                </a:r>
                <a:r>
                  <a:rPr lang="tr-TR" i="1" dirty="0"/>
                  <a:t>ab</a:t>
                </a:r>
                <a:r>
                  <a:rPr lang="tr-TR" dirty="0"/>
                  <a:t> çarpımını hesaplayabiliriz. İlk olarak eğer </a:t>
                </a:r>
                <a:r>
                  <a:rPr lang="tr-TR" i="1" dirty="0" err="1"/>
                  <a:t>b</a:t>
                </a:r>
                <a:r>
                  <a:rPr lang="tr-TR" i="1" baseline="-25000" dirty="0" err="1"/>
                  <a:t>j</a:t>
                </a:r>
                <a:r>
                  <a:rPr lang="tr-TR" dirty="0"/>
                  <a:t> = 1 ise </a:t>
                </a:r>
                <a:r>
                  <a:rPr lang="tr-TR" i="1" dirty="0" err="1"/>
                  <a:t>ab</a:t>
                </a:r>
                <a:r>
                  <a:rPr lang="tr-TR" i="1" baseline="-25000" dirty="0" err="1"/>
                  <a:t>j</a:t>
                </a:r>
                <a:r>
                  <a:rPr lang="tr-TR" i="1" dirty="0"/>
                  <a:t> = a’</a:t>
                </a:r>
                <a:r>
                  <a:rPr lang="tr-TR" dirty="0"/>
                  <a:t>dır ve </a:t>
                </a:r>
                <a:r>
                  <a:rPr lang="tr-TR" i="1" dirty="0" err="1"/>
                  <a:t>bj</a:t>
                </a:r>
                <a:r>
                  <a:rPr lang="tr-TR" i="1" dirty="0"/>
                  <a:t> =</a:t>
                </a:r>
                <a:r>
                  <a:rPr lang="tr-TR" dirty="0"/>
                  <a:t> 0 ise </a:t>
                </a:r>
                <a:r>
                  <a:rPr lang="tr-TR" i="1" dirty="0" err="1"/>
                  <a:t>ab</a:t>
                </a:r>
                <a:r>
                  <a:rPr lang="tr-TR" i="1" baseline="-25000" dirty="0" err="1"/>
                  <a:t>j</a:t>
                </a:r>
                <a:r>
                  <a:rPr lang="tr-TR" dirty="0"/>
                  <a:t> = 0’dır. Bir terimi 2 ile her çarptığımızda onun ikilik tabandaki açılımı sola doğru bir basamak kayar ve açılımın sonuna bir 0 ekler. Sonuç olarak, </a:t>
                </a:r>
                <a:r>
                  <a:rPr lang="tr-TR" i="1" dirty="0" err="1"/>
                  <a:t>ab</a:t>
                </a:r>
                <a:r>
                  <a:rPr lang="tr-TR" i="1" baseline="-25000" dirty="0" err="1"/>
                  <a:t>j</a:t>
                </a:r>
                <a:r>
                  <a:rPr lang="tr-TR" dirty="0"/>
                  <a:t> '</a:t>
                </a:r>
                <a:r>
                  <a:rPr lang="tr-TR" dirty="0" err="1"/>
                  <a:t>nin</a:t>
                </a:r>
                <a:r>
                  <a:rPr lang="tr-TR" dirty="0"/>
                  <a:t> ikilik tabandaki açılımını </a:t>
                </a:r>
                <a:r>
                  <a:rPr lang="tr-TR" b="1" dirty="0"/>
                  <a:t>kaydırarak</a:t>
                </a:r>
                <a:r>
                  <a:rPr lang="tr-TR" dirty="0"/>
                  <a:t> </a:t>
                </a:r>
                <a:r>
                  <a:rPr lang="tr-TR" i="1" dirty="0"/>
                  <a:t>j</a:t>
                </a:r>
                <a:r>
                  <a:rPr lang="tr-TR" dirty="0"/>
                  <a:t>’yi sola yerleştirip, </a:t>
                </a:r>
                <a:r>
                  <a:rPr lang="tr-TR" i="1" dirty="0"/>
                  <a:t>j</a:t>
                </a:r>
                <a:r>
                  <a:rPr lang="tr-TR" dirty="0"/>
                  <a:t> tane 0 ikili açılımının sonuna ekleyerek (</a:t>
                </a:r>
                <a:r>
                  <a:rPr lang="tr-TR" i="1" dirty="0" err="1"/>
                  <a:t>ab</a:t>
                </a:r>
                <a:r>
                  <a:rPr lang="tr-TR" i="1" baseline="-25000" dirty="0" err="1"/>
                  <a:t>j</a:t>
                </a:r>
                <a:r>
                  <a:rPr lang="tr-TR" dirty="0"/>
                  <a:t>)2</a:t>
                </a:r>
                <a:r>
                  <a:rPr lang="tr-TR" i="1" baseline="30000" dirty="0"/>
                  <a:t>j</a:t>
                </a:r>
                <a:r>
                  <a:rPr lang="tr-TR" dirty="0"/>
                  <a:t> elde edilir. Sonuç olarak </a:t>
                </a:r>
                <a:r>
                  <a:rPr lang="tr-TR" i="1" dirty="0"/>
                  <a:t>n</a:t>
                </a:r>
                <a:r>
                  <a:rPr lang="tr-TR" dirty="0"/>
                  <a:t> tane </a:t>
                </a:r>
                <a:endParaRPr lang="tr-TR" dirty="0" smtClean="0"/>
              </a:p>
              <a:p>
                <a:pPr marL="0" indent="0" algn="just">
                  <a:buNone/>
                </a:pPr>
                <a:r>
                  <a:rPr lang="tr-TR" i="1" dirty="0" err="1" smtClean="0"/>
                  <a:t>ab</a:t>
                </a:r>
                <a:r>
                  <a:rPr lang="tr-TR" i="1" baseline="-25000" dirty="0" err="1" smtClean="0"/>
                  <a:t>j</a:t>
                </a:r>
                <a:r>
                  <a:rPr lang="tr-TR" dirty="0" smtClean="0"/>
                  <a:t> </a:t>
                </a:r>
                <a:r>
                  <a:rPr lang="tr-TR" dirty="0"/>
                  <a:t>2</a:t>
                </a:r>
                <a:r>
                  <a:rPr lang="tr-TR" i="1" baseline="30000" dirty="0"/>
                  <a:t>j</a:t>
                </a:r>
                <a:r>
                  <a:rPr lang="tr-TR" i="1" dirty="0"/>
                  <a:t>, j</a:t>
                </a:r>
                <a:r>
                  <a:rPr lang="tr-TR" dirty="0"/>
                  <a:t> = 0, 1, 2,…,</a:t>
                </a:r>
                <a:r>
                  <a:rPr lang="tr-TR" i="1" dirty="0"/>
                  <a:t>n−</a:t>
                </a:r>
                <a:r>
                  <a:rPr lang="tr-TR" dirty="0"/>
                  <a:t>1 tam sayısı toplanarak </a:t>
                </a:r>
                <a:r>
                  <a:rPr lang="tr-TR" i="1" dirty="0"/>
                  <a:t>ab</a:t>
                </a:r>
                <a:r>
                  <a:rPr lang="tr-TR" dirty="0"/>
                  <a:t> elde edilir. </a:t>
                </a:r>
              </a:p>
              <a:p>
                <a:endParaRPr lang="tr-TR" dirty="0"/>
              </a:p>
            </p:txBody>
          </p:sp>
        </mc:Choice>
        <mc:Fallback xmlns="">
          <p:sp>
            <p:nvSpPr>
              <p:cNvPr id="3" name="İçerik Yer Tutucusu 2"/>
              <p:cNvSpPr>
                <a:spLocks noGrp="1" noRot="1" noChangeAspect="1" noMove="1" noResize="1" noEditPoints="1" noAdjustHandles="1" noChangeArrowheads="1" noChangeShapeType="1" noTextEdit="1"/>
              </p:cNvSpPr>
              <p:nvPr>
                <p:ph idx="1"/>
              </p:nvPr>
            </p:nvSpPr>
            <p:spPr>
              <a:xfrm>
                <a:off x="1484310" y="365760"/>
                <a:ext cx="10167759" cy="6043749"/>
              </a:xfrm>
              <a:blipFill rotWithShape="0">
                <a:blip r:embed="rId2"/>
                <a:stretch>
                  <a:fillRect l="-899" r="-959"/>
                </a:stretch>
              </a:blipFill>
            </p:spPr>
            <p:txBody>
              <a:bodyPr/>
              <a:lstStyle/>
              <a:p>
                <a:r>
                  <a:rPr lang="tr-TR">
                    <a:noFill/>
                  </a:rPr>
                  <a:t> </a:t>
                </a:r>
              </a:p>
            </p:txBody>
          </p:sp>
        </mc:Fallback>
      </mc:AlternateContent>
      <p:sp>
        <p:nvSpPr>
          <p:cNvPr id="2" name="Slayt Numarası Yer Tutucusu 1"/>
          <p:cNvSpPr>
            <a:spLocks noGrp="1"/>
          </p:cNvSpPr>
          <p:nvPr>
            <p:ph type="sldNum" sz="quarter" idx="12"/>
          </p:nvPr>
        </p:nvSpPr>
        <p:spPr/>
        <p:txBody>
          <a:bodyPr/>
          <a:lstStyle/>
          <a:p>
            <a:fld id="{745D57CF-1007-4D2F-B4F9-E5A7F393E6C7}" type="slidenum">
              <a:rPr lang="tr-TR" smtClean="0"/>
              <a:t>24</a:t>
            </a:fld>
            <a:endParaRPr lang="tr-TR"/>
          </a:p>
        </p:txBody>
      </p:sp>
    </p:spTree>
    <p:extLst>
      <p:ext uri="{BB962C8B-B14F-4D97-AF65-F5344CB8AC3E}">
        <p14:creationId xmlns:p14="http://schemas.microsoft.com/office/powerpoint/2010/main" val="426825583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484311" y="685800"/>
            <a:ext cx="10018713" cy="733697"/>
          </a:xfrm>
        </p:spPr>
        <p:txBody>
          <a:bodyPr>
            <a:normAutofit fontScale="90000"/>
          </a:bodyPr>
          <a:lstStyle/>
          <a:p>
            <a:r>
              <a:rPr lang="tr-TR" i="1" dirty="0">
                <a:solidFill>
                  <a:srgbClr val="C00000"/>
                </a:solidFill>
              </a:rPr>
              <a:t>ALGORİTMA </a:t>
            </a:r>
            <a:r>
              <a:rPr lang="tr-TR" i="1" dirty="0" smtClean="0">
                <a:solidFill>
                  <a:srgbClr val="C00000"/>
                </a:solidFill>
              </a:rPr>
              <a:t>Tam </a:t>
            </a:r>
            <a:r>
              <a:rPr lang="tr-TR" i="1" dirty="0">
                <a:solidFill>
                  <a:srgbClr val="C00000"/>
                </a:solidFill>
              </a:rPr>
              <a:t>Sayıların </a:t>
            </a:r>
            <a:r>
              <a:rPr lang="tr-TR" i="1" dirty="0" smtClean="0">
                <a:solidFill>
                  <a:srgbClr val="C00000"/>
                </a:solidFill>
              </a:rPr>
              <a:t>Çarpımı </a:t>
            </a:r>
            <a:r>
              <a:rPr lang="tr-TR" dirty="0">
                <a:solidFill>
                  <a:srgbClr val="C00000"/>
                </a:solidFill>
              </a:rPr>
              <a:t/>
            </a:r>
            <a:br>
              <a:rPr lang="tr-TR" dirty="0">
                <a:solidFill>
                  <a:srgbClr val="C00000"/>
                </a:solidFill>
              </a:rPr>
            </a:br>
            <a:endParaRPr lang="tr-TR" dirty="0">
              <a:solidFill>
                <a:srgbClr val="C00000"/>
              </a:solidFill>
            </a:endParaRPr>
          </a:p>
        </p:txBody>
      </p:sp>
      <mc:AlternateContent xmlns:mc="http://schemas.openxmlformats.org/markup-compatibility/2006" xmlns:a14="http://schemas.microsoft.com/office/drawing/2010/main">
        <mc:Choice Requires="a14">
          <p:sp>
            <p:nvSpPr>
              <p:cNvPr id="3" name="İçerik Yer Tutucusu 2"/>
              <p:cNvSpPr>
                <a:spLocks noGrp="1"/>
              </p:cNvSpPr>
              <p:nvPr>
                <p:ph idx="1"/>
              </p:nvPr>
            </p:nvSpPr>
            <p:spPr>
              <a:xfrm>
                <a:off x="1484310" y="1088571"/>
                <a:ext cx="10018713" cy="4702629"/>
              </a:xfrm>
            </p:spPr>
            <p:txBody>
              <a:bodyPr>
                <a:normAutofit fontScale="92500" lnSpcReduction="10000"/>
              </a:bodyPr>
              <a:lstStyle/>
              <a:p>
                <a:pPr marL="0" indent="0">
                  <a:buNone/>
                </a:pPr>
                <a:r>
                  <a:rPr lang="tr-TR" dirty="0" smtClean="0">
                    <a:solidFill>
                      <a:srgbClr val="C00000"/>
                    </a:solidFill>
                  </a:rPr>
                  <a:t>prosedür </a:t>
                </a:r>
                <a:r>
                  <a:rPr lang="tr-TR" i="1" dirty="0">
                    <a:solidFill>
                      <a:srgbClr val="C00000"/>
                    </a:solidFill>
                  </a:rPr>
                  <a:t>çarpma </a:t>
                </a:r>
                <a:r>
                  <a:rPr lang="tr-TR" dirty="0"/>
                  <a:t>(</a:t>
                </a:r>
                <a:r>
                  <a:rPr lang="tr-TR" i="1" dirty="0"/>
                  <a:t>a, b:</a:t>
                </a:r>
                <a:r>
                  <a:rPr lang="tr-TR" b="1" dirty="0"/>
                  <a:t> pozitif tam sayılar)</a:t>
                </a:r>
                <a:endParaRPr lang="tr-TR" dirty="0"/>
              </a:p>
              <a:p>
                <a:pPr marL="0" indent="0">
                  <a:buNone/>
                </a:pPr>
                <a:r>
                  <a:rPr lang="tr-TR" dirty="0"/>
                  <a:t>{</a:t>
                </a:r>
                <a:r>
                  <a:rPr lang="tr-TR" i="1" dirty="0"/>
                  <a:t>a </a:t>
                </a:r>
                <a:r>
                  <a:rPr lang="tr-TR" dirty="0"/>
                  <a:t>ve </a:t>
                </a:r>
                <a:r>
                  <a:rPr lang="tr-TR" i="1" dirty="0"/>
                  <a:t>b</a:t>
                </a:r>
                <a:r>
                  <a:rPr lang="tr-TR" dirty="0"/>
                  <a:t>’nin ikilik tabandaki açılımları, sırasıyla, , </a:t>
                </a:r>
                <a14:m>
                  <m:oMath xmlns:m="http://schemas.openxmlformats.org/officeDocument/2006/math">
                    <m:sSub>
                      <m:sSubPr>
                        <m:ctrlPr>
                          <a:rPr lang="tr-TR" i="1">
                            <a:latin typeface="Cambria Math" panose="02040503050406030204" pitchFamily="18" charset="0"/>
                          </a:rPr>
                        </m:ctrlPr>
                      </m:sSubPr>
                      <m:e>
                        <m:r>
                          <a:rPr lang="tr-TR" i="1">
                            <a:latin typeface="Cambria Math" panose="02040503050406030204" pitchFamily="18" charset="0"/>
                          </a:rPr>
                          <m:t>(</m:t>
                        </m:r>
                        <m:sSub>
                          <m:sSubPr>
                            <m:ctrlPr>
                              <a:rPr lang="tr-TR" i="1">
                                <a:latin typeface="Cambria Math" panose="02040503050406030204" pitchFamily="18" charset="0"/>
                              </a:rPr>
                            </m:ctrlPr>
                          </m:sSubPr>
                          <m:e>
                            <m:r>
                              <a:rPr lang="tr-TR" i="1">
                                <a:latin typeface="Cambria Math" panose="02040503050406030204" pitchFamily="18" charset="0"/>
                              </a:rPr>
                              <m:t>𝑎</m:t>
                            </m:r>
                          </m:e>
                          <m:sub>
                            <m:r>
                              <a:rPr lang="tr-TR" i="1" baseline="-25000">
                                <a:latin typeface="Cambria Math" panose="02040503050406030204" pitchFamily="18" charset="0"/>
                              </a:rPr>
                              <m:t>𝑛</m:t>
                            </m:r>
                            <m:r>
                              <a:rPr lang="tr-TR" i="1">
                                <a:latin typeface="Cambria Math" panose="02040503050406030204" pitchFamily="18" charset="0"/>
                              </a:rPr>
                              <m:t>−1</m:t>
                            </m:r>
                          </m:sub>
                        </m:sSub>
                        <m:r>
                          <a:rPr lang="tr-TR" i="1">
                            <a:latin typeface="Cambria Math" panose="02040503050406030204" pitchFamily="18" charset="0"/>
                          </a:rPr>
                          <m:t> </m:t>
                        </m:r>
                        <m:sSub>
                          <m:sSubPr>
                            <m:ctrlPr>
                              <a:rPr lang="tr-TR" i="1">
                                <a:latin typeface="Cambria Math" panose="02040503050406030204" pitchFamily="18" charset="0"/>
                              </a:rPr>
                            </m:ctrlPr>
                          </m:sSubPr>
                          <m:e>
                            <m:r>
                              <a:rPr lang="tr-TR" i="1">
                                <a:latin typeface="Cambria Math" panose="02040503050406030204" pitchFamily="18" charset="0"/>
                              </a:rPr>
                              <m:t>𝑎</m:t>
                            </m:r>
                          </m:e>
                          <m:sub>
                            <m:r>
                              <a:rPr lang="tr-TR" i="1" baseline="-25000">
                                <a:latin typeface="Cambria Math" panose="02040503050406030204" pitchFamily="18" charset="0"/>
                              </a:rPr>
                              <m:t>𝑛</m:t>
                            </m:r>
                            <m:r>
                              <a:rPr lang="tr-TR" i="1">
                                <a:latin typeface="Cambria Math" panose="02040503050406030204" pitchFamily="18" charset="0"/>
                              </a:rPr>
                              <m:t>−2</m:t>
                            </m:r>
                          </m:sub>
                        </m:sSub>
                        <m:r>
                          <a:rPr lang="tr-TR" i="1">
                            <a:latin typeface="Cambria Math" panose="02040503050406030204" pitchFamily="18" charset="0"/>
                          </a:rPr>
                          <m:t>… </m:t>
                        </m:r>
                        <m:sSub>
                          <m:sSubPr>
                            <m:ctrlPr>
                              <a:rPr lang="tr-TR" i="1">
                                <a:latin typeface="Cambria Math" panose="02040503050406030204" pitchFamily="18" charset="0"/>
                              </a:rPr>
                            </m:ctrlPr>
                          </m:sSubPr>
                          <m:e>
                            <m:r>
                              <a:rPr lang="tr-TR" i="1">
                                <a:latin typeface="Cambria Math" panose="02040503050406030204" pitchFamily="18" charset="0"/>
                              </a:rPr>
                              <m:t>𝑎</m:t>
                            </m:r>
                          </m:e>
                          <m:sub>
                            <m:r>
                              <a:rPr lang="tr-TR" i="1">
                                <a:latin typeface="Cambria Math" panose="02040503050406030204" pitchFamily="18" charset="0"/>
                              </a:rPr>
                              <m:t>1</m:t>
                            </m:r>
                          </m:sub>
                        </m:sSub>
                        <m:sSub>
                          <m:sSubPr>
                            <m:ctrlPr>
                              <a:rPr lang="tr-TR" i="1">
                                <a:latin typeface="Cambria Math" panose="02040503050406030204" pitchFamily="18" charset="0"/>
                              </a:rPr>
                            </m:ctrlPr>
                          </m:sSubPr>
                          <m:e>
                            <m:r>
                              <a:rPr lang="tr-TR" i="1">
                                <a:latin typeface="Cambria Math" panose="02040503050406030204" pitchFamily="18" charset="0"/>
                              </a:rPr>
                              <m:t>𝑎</m:t>
                            </m:r>
                          </m:e>
                          <m:sub>
                            <m:r>
                              <a:rPr lang="tr-TR" i="1">
                                <a:latin typeface="Cambria Math" panose="02040503050406030204" pitchFamily="18" charset="0"/>
                              </a:rPr>
                              <m:t>0</m:t>
                            </m:r>
                          </m:sub>
                        </m:sSub>
                        <m:r>
                          <a:rPr lang="tr-TR" i="1">
                            <a:latin typeface="Cambria Math" panose="02040503050406030204" pitchFamily="18" charset="0"/>
                          </a:rPr>
                          <m:t>)</m:t>
                        </m:r>
                      </m:e>
                      <m:sub>
                        <m:r>
                          <a:rPr lang="tr-TR" i="1">
                            <a:latin typeface="Cambria Math" panose="02040503050406030204" pitchFamily="18" charset="0"/>
                          </a:rPr>
                          <m:t>2</m:t>
                        </m:r>
                      </m:sub>
                    </m:sSub>
                  </m:oMath>
                </a14:m>
                <a:r>
                  <a:rPr lang="tr-TR" dirty="0"/>
                  <a:t> ve </a:t>
                </a:r>
                <a14:m>
                  <m:oMath xmlns:m="http://schemas.openxmlformats.org/officeDocument/2006/math">
                    <m:sSub>
                      <m:sSubPr>
                        <m:ctrlPr>
                          <a:rPr lang="tr-TR" i="1">
                            <a:latin typeface="Cambria Math" panose="02040503050406030204" pitchFamily="18" charset="0"/>
                          </a:rPr>
                        </m:ctrlPr>
                      </m:sSubPr>
                      <m:e>
                        <m:r>
                          <a:rPr lang="tr-TR" i="1">
                            <a:latin typeface="Cambria Math" panose="02040503050406030204" pitchFamily="18" charset="0"/>
                          </a:rPr>
                          <m:t>(</m:t>
                        </m:r>
                        <m:sSub>
                          <m:sSubPr>
                            <m:ctrlPr>
                              <a:rPr lang="tr-TR" i="1">
                                <a:latin typeface="Cambria Math" panose="02040503050406030204" pitchFamily="18" charset="0"/>
                              </a:rPr>
                            </m:ctrlPr>
                          </m:sSubPr>
                          <m:e>
                            <m:r>
                              <a:rPr lang="tr-TR" i="1">
                                <a:latin typeface="Cambria Math" panose="02040503050406030204" pitchFamily="18" charset="0"/>
                              </a:rPr>
                              <m:t>𝑏</m:t>
                            </m:r>
                          </m:e>
                          <m:sub>
                            <m:r>
                              <a:rPr lang="tr-TR" i="1" baseline="-25000">
                                <a:latin typeface="Cambria Math" panose="02040503050406030204" pitchFamily="18" charset="0"/>
                              </a:rPr>
                              <m:t>𝑛</m:t>
                            </m:r>
                            <m:r>
                              <a:rPr lang="tr-TR" i="1">
                                <a:latin typeface="Cambria Math" panose="02040503050406030204" pitchFamily="18" charset="0"/>
                              </a:rPr>
                              <m:t>−1</m:t>
                            </m:r>
                          </m:sub>
                        </m:sSub>
                        <m:r>
                          <a:rPr lang="tr-TR" i="1">
                            <a:latin typeface="Cambria Math" panose="02040503050406030204" pitchFamily="18" charset="0"/>
                          </a:rPr>
                          <m:t> </m:t>
                        </m:r>
                        <m:sSub>
                          <m:sSubPr>
                            <m:ctrlPr>
                              <a:rPr lang="tr-TR" i="1">
                                <a:latin typeface="Cambria Math" panose="02040503050406030204" pitchFamily="18" charset="0"/>
                              </a:rPr>
                            </m:ctrlPr>
                          </m:sSubPr>
                          <m:e>
                            <m:r>
                              <a:rPr lang="tr-TR" i="1">
                                <a:latin typeface="Cambria Math" panose="02040503050406030204" pitchFamily="18" charset="0"/>
                              </a:rPr>
                              <m:t>𝑏</m:t>
                            </m:r>
                          </m:e>
                          <m:sub>
                            <m:r>
                              <a:rPr lang="tr-TR" i="1" baseline="-25000">
                                <a:latin typeface="Cambria Math" panose="02040503050406030204" pitchFamily="18" charset="0"/>
                              </a:rPr>
                              <m:t>𝑛</m:t>
                            </m:r>
                            <m:r>
                              <a:rPr lang="tr-TR" i="1">
                                <a:latin typeface="Cambria Math" panose="02040503050406030204" pitchFamily="18" charset="0"/>
                              </a:rPr>
                              <m:t>−2</m:t>
                            </m:r>
                          </m:sub>
                        </m:sSub>
                        <m:r>
                          <a:rPr lang="tr-TR" i="1">
                            <a:latin typeface="Cambria Math" panose="02040503050406030204" pitchFamily="18" charset="0"/>
                          </a:rPr>
                          <m:t>… </m:t>
                        </m:r>
                        <m:sSub>
                          <m:sSubPr>
                            <m:ctrlPr>
                              <a:rPr lang="tr-TR" i="1">
                                <a:latin typeface="Cambria Math" panose="02040503050406030204" pitchFamily="18" charset="0"/>
                              </a:rPr>
                            </m:ctrlPr>
                          </m:sSubPr>
                          <m:e>
                            <m:r>
                              <a:rPr lang="tr-TR" i="1">
                                <a:latin typeface="Cambria Math" panose="02040503050406030204" pitchFamily="18" charset="0"/>
                              </a:rPr>
                              <m:t>𝑏</m:t>
                            </m:r>
                          </m:e>
                          <m:sub>
                            <m:r>
                              <a:rPr lang="tr-TR" i="1">
                                <a:latin typeface="Cambria Math" panose="02040503050406030204" pitchFamily="18" charset="0"/>
                              </a:rPr>
                              <m:t>1</m:t>
                            </m:r>
                          </m:sub>
                        </m:sSub>
                        <m:sSub>
                          <m:sSubPr>
                            <m:ctrlPr>
                              <a:rPr lang="tr-TR" i="1">
                                <a:latin typeface="Cambria Math" panose="02040503050406030204" pitchFamily="18" charset="0"/>
                              </a:rPr>
                            </m:ctrlPr>
                          </m:sSubPr>
                          <m:e>
                            <m:r>
                              <a:rPr lang="tr-TR" i="1">
                                <a:latin typeface="Cambria Math" panose="02040503050406030204" pitchFamily="18" charset="0"/>
                              </a:rPr>
                              <m:t>𝑏</m:t>
                            </m:r>
                          </m:e>
                          <m:sub>
                            <m:r>
                              <a:rPr lang="tr-TR" i="1">
                                <a:latin typeface="Cambria Math" panose="02040503050406030204" pitchFamily="18" charset="0"/>
                              </a:rPr>
                              <m:t>0</m:t>
                            </m:r>
                          </m:sub>
                        </m:sSub>
                        <m:r>
                          <a:rPr lang="tr-TR" i="1">
                            <a:latin typeface="Cambria Math" panose="02040503050406030204" pitchFamily="18" charset="0"/>
                          </a:rPr>
                          <m:t>)</m:t>
                        </m:r>
                      </m:e>
                      <m:sub>
                        <m:r>
                          <a:rPr lang="tr-TR" i="1">
                            <a:latin typeface="Cambria Math" panose="02040503050406030204" pitchFamily="18" charset="0"/>
                          </a:rPr>
                          <m:t>2</m:t>
                        </m:r>
                      </m:sub>
                    </m:sSub>
                  </m:oMath>
                </a14:m>
                <a:r>
                  <a:rPr lang="tr-TR" dirty="0"/>
                  <a:t>’</a:t>
                </a:r>
                <a:r>
                  <a:rPr lang="tr-TR" dirty="0" err="1"/>
                  <a:t>dir</a:t>
                </a:r>
                <a:r>
                  <a:rPr lang="tr-TR" dirty="0"/>
                  <a:t>.</a:t>
                </a:r>
              </a:p>
              <a:p>
                <a:pPr marL="0" indent="0">
                  <a:buNone/>
                </a:pPr>
                <a:r>
                  <a:rPr lang="tr-TR" dirty="0"/>
                  <a:t> </a:t>
                </a:r>
                <a:r>
                  <a:rPr lang="tr-TR" dirty="0" smtClean="0"/>
                  <a:t> </a:t>
                </a:r>
                <a:r>
                  <a:rPr lang="tr-TR" i="1" dirty="0" err="1" smtClean="0"/>
                  <a:t>for</a:t>
                </a:r>
                <a:r>
                  <a:rPr lang="tr-TR" i="1" dirty="0" smtClean="0"/>
                  <a:t> </a:t>
                </a:r>
                <a:r>
                  <a:rPr lang="tr-TR" i="1" dirty="0"/>
                  <a:t>j =</a:t>
                </a:r>
                <a:r>
                  <a:rPr lang="tr-TR" dirty="0"/>
                  <a:t> </a:t>
                </a:r>
                <a:r>
                  <a:rPr lang="tr-TR" i="1" dirty="0"/>
                  <a:t>0 </a:t>
                </a:r>
                <a:r>
                  <a:rPr lang="tr-TR" i="1" dirty="0" err="1"/>
                  <a:t>to</a:t>
                </a:r>
                <a:r>
                  <a:rPr lang="tr-TR" i="1" dirty="0"/>
                  <a:t> n</a:t>
                </a:r>
                <a:r>
                  <a:rPr lang="tr-TR" dirty="0"/>
                  <a:t> − </a:t>
                </a:r>
                <a:r>
                  <a:rPr lang="tr-TR" b="1" i="1" dirty="0"/>
                  <a:t>1</a:t>
                </a:r>
                <a:endParaRPr lang="tr-TR" dirty="0"/>
              </a:p>
              <a:p>
                <a:pPr marL="0" indent="0">
                  <a:buNone/>
                </a:pPr>
                <a:r>
                  <a:rPr lang="tr-TR" i="1" dirty="0" smtClean="0"/>
                  <a:t> </a:t>
                </a:r>
                <a:r>
                  <a:rPr lang="tr-TR" i="1" dirty="0" err="1" smtClean="0"/>
                  <a:t>if</a:t>
                </a:r>
                <a:r>
                  <a:rPr lang="tr-TR" i="1" dirty="0" smtClean="0"/>
                  <a:t> </a:t>
                </a:r>
                <a:r>
                  <a:rPr lang="tr-TR" i="1" dirty="0" err="1"/>
                  <a:t>b</a:t>
                </a:r>
                <a:r>
                  <a:rPr lang="tr-TR" i="1" baseline="-25000" dirty="0" err="1"/>
                  <a:t>j</a:t>
                </a:r>
                <a:r>
                  <a:rPr lang="tr-TR" i="1" dirty="0"/>
                  <a:t> </a:t>
                </a:r>
                <a:r>
                  <a:rPr lang="tr-TR" b="1" i="1" dirty="0"/>
                  <a:t>−</a:t>
                </a:r>
                <a:r>
                  <a:rPr lang="tr-TR" b="1" dirty="0"/>
                  <a:t> </a:t>
                </a:r>
                <a:r>
                  <a:rPr lang="tr-TR" b="1" i="1" dirty="0"/>
                  <a:t>1</a:t>
                </a:r>
                <a:r>
                  <a:rPr lang="tr-TR" i="1" dirty="0"/>
                  <a:t> </a:t>
                </a:r>
                <a:r>
                  <a:rPr lang="tr-TR" i="1" dirty="0" err="1"/>
                  <a:t>then</a:t>
                </a:r>
                <a:r>
                  <a:rPr lang="tr-TR" i="1" dirty="0"/>
                  <a:t> </a:t>
                </a:r>
                <a:r>
                  <a:rPr lang="tr-TR" i="1" dirty="0" err="1"/>
                  <a:t>c</a:t>
                </a:r>
                <a:r>
                  <a:rPr lang="tr-TR" i="1" baseline="-25000" dirty="0" err="1"/>
                  <a:t>j</a:t>
                </a:r>
                <a:r>
                  <a:rPr lang="tr-TR" dirty="0"/>
                  <a:t> := </a:t>
                </a:r>
                <a:r>
                  <a:rPr lang="tr-TR" i="1" dirty="0"/>
                  <a:t>a</a:t>
                </a:r>
                <a:r>
                  <a:rPr lang="tr-TR" dirty="0"/>
                  <a:t> sayısı </a:t>
                </a:r>
                <a:r>
                  <a:rPr lang="tr-TR" i="1" dirty="0"/>
                  <a:t>j</a:t>
                </a:r>
                <a:r>
                  <a:rPr lang="tr-TR" dirty="0"/>
                  <a:t> basamak kayar, </a:t>
                </a:r>
              </a:p>
              <a:p>
                <a:pPr marL="0" indent="0">
                  <a:buNone/>
                </a:pPr>
                <a:r>
                  <a:rPr lang="tr-TR" i="1" dirty="0" smtClean="0"/>
                  <a:t>  else </a:t>
                </a:r>
                <a:r>
                  <a:rPr lang="tr-TR" i="1" dirty="0" err="1"/>
                  <a:t>c</a:t>
                </a:r>
                <a:r>
                  <a:rPr lang="tr-TR" i="1" baseline="-25000" dirty="0" err="1"/>
                  <a:t>j</a:t>
                </a:r>
                <a:r>
                  <a:rPr lang="tr-TR" baseline="-25000" dirty="0"/>
                  <a:t> </a:t>
                </a:r>
                <a:r>
                  <a:rPr lang="tr-TR" dirty="0"/>
                  <a:t>:= 0 </a:t>
                </a:r>
                <a:r>
                  <a:rPr lang="tr-TR" dirty="0" err="1"/>
                  <a:t>dır</a:t>
                </a:r>
                <a:r>
                  <a:rPr lang="tr-TR" dirty="0"/>
                  <a:t>.</a:t>
                </a:r>
              </a:p>
              <a:p>
                <a:pPr marL="0" indent="0">
                  <a:buNone/>
                </a:pPr>
                <a:r>
                  <a:rPr lang="tr-TR" dirty="0" smtClean="0"/>
                  <a:t>    {</a:t>
                </a:r>
                <a:r>
                  <a:rPr lang="tr-TR" dirty="0"/>
                  <a:t>c</a:t>
                </a:r>
                <a:r>
                  <a:rPr lang="tr-TR" baseline="-25000" dirty="0"/>
                  <a:t>0</a:t>
                </a:r>
                <a:r>
                  <a:rPr lang="tr-TR" dirty="0"/>
                  <a:t>, </a:t>
                </a:r>
                <a:r>
                  <a:rPr lang="tr-TR" i="1" dirty="0"/>
                  <a:t>c</a:t>
                </a:r>
                <a:r>
                  <a:rPr lang="tr-TR" baseline="-25000" dirty="0"/>
                  <a:t>1</a:t>
                </a:r>
                <a:r>
                  <a:rPr lang="tr-TR" dirty="0"/>
                  <a:t>,..., </a:t>
                </a:r>
                <a:r>
                  <a:rPr lang="tr-TR" i="1" dirty="0"/>
                  <a:t>c</a:t>
                </a:r>
                <a:r>
                  <a:rPr lang="tr-TR" i="1" baseline="-25000" dirty="0"/>
                  <a:t>n−1</a:t>
                </a:r>
                <a:r>
                  <a:rPr lang="tr-TR" dirty="0"/>
                  <a:t> kısmi çarpımlardır.}</a:t>
                </a:r>
              </a:p>
              <a:p>
                <a:pPr marL="0" indent="0">
                  <a:buNone/>
                </a:pPr>
                <a:r>
                  <a:rPr lang="tr-TR" i="1" dirty="0" smtClean="0"/>
                  <a:t>    p</a:t>
                </a:r>
                <a:r>
                  <a:rPr lang="tr-TR" i="1" dirty="0"/>
                  <a:t>:=</a:t>
                </a:r>
                <a:r>
                  <a:rPr lang="tr-TR" dirty="0"/>
                  <a:t> 0</a:t>
                </a:r>
                <a:endParaRPr lang="tr-TR" i="1" dirty="0"/>
              </a:p>
              <a:p>
                <a:pPr marL="0" indent="0">
                  <a:buNone/>
                </a:pPr>
                <a:r>
                  <a:rPr lang="tr-TR" dirty="0" smtClean="0"/>
                  <a:t>    </a:t>
                </a:r>
                <a:r>
                  <a:rPr lang="tr-TR" dirty="0" err="1" smtClean="0"/>
                  <a:t>for</a:t>
                </a:r>
                <a:r>
                  <a:rPr lang="tr-TR" dirty="0" smtClean="0"/>
                  <a:t> </a:t>
                </a:r>
                <a:r>
                  <a:rPr lang="tr-TR" i="1" dirty="0"/>
                  <a:t>j</a:t>
                </a:r>
                <a:r>
                  <a:rPr lang="tr-TR" b="1" dirty="0"/>
                  <a:t> </a:t>
                </a:r>
                <a:r>
                  <a:rPr lang="tr-TR" dirty="0"/>
                  <a:t>:=</a:t>
                </a:r>
                <a:r>
                  <a:rPr lang="tr-TR" b="1" dirty="0"/>
                  <a:t> 0</a:t>
                </a:r>
                <a:r>
                  <a:rPr lang="tr-TR" dirty="0"/>
                  <a:t> </a:t>
                </a:r>
                <a:r>
                  <a:rPr lang="tr-TR" dirty="0" err="1"/>
                  <a:t>to</a:t>
                </a:r>
                <a:r>
                  <a:rPr lang="tr-TR" dirty="0"/>
                  <a:t> </a:t>
                </a:r>
                <a:r>
                  <a:rPr lang="tr-TR" b="1" dirty="0"/>
                  <a:t>n −</a:t>
                </a:r>
                <a:r>
                  <a:rPr lang="tr-TR" dirty="0"/>
                  <a:t> </a:t>
                </a:r>
                <a:r>
                  <a:rPr lang="tr-TR" b="1" dirty="0"/>
                  <a:t>1</a:t>
                </a:r>
                <a:endParaRPr lang="tr-TR" dirty="0"/>
              </a:p>
              <a:p>
                <a:pPr marL="0" indent="0">
                  <a:buNone/>
                </a:pPr>
                <a:r>
                  <a:rPr lang="tr-TR" i="1" dirty="0" smtClean="0"/>
                  <a:t>    p</a:t>
                </a:r>
                <a:r>
                  <a:rPr lang="tr-TR" i="1" dirty="0"/>
                  <a:t>:=p + </a:t>
                </a:r>
                <a:r>
                  <a:rPr lang="tr-TR" i="1" dirty="0" err="1" smtClean="0"/>
                  <a:t>c</a:t>
                </a:r>
                <a:r>
                  <a:rPr lang="tr-TR" i="1" baseline="-25000" dirty="0" err="1" smtClean="0"/>
                  <a:t>j</a:t>
                </a:r>
                <a:endParaRPr lang="tr-TR" i="1" dirty="0" smtClean="0"/>
              </a:p>
              <a:p>
                <a:pPr marL="0" indent="0">
                  <a:buNone/>
                </a:pPr>
                <a:r>
                  <a:rPr lang="tr-TR" i="1" dirty="0" smtClean="0"/>
                  <a:t>      </a:t>
                </a:r>
                <a:r>
                  <a:rPr lang="tr-TR" i="1" dirty="0" err="1" smtClean="0"/>
                  <a:t>return</a:t>
                </a:r>
                <a:r>
                  <a:rPr lang="tr-TR" i="1" dirty="0" smtClean="0"/>
                  <a:t> p{p, </a:t>
                </a:r>
                <a:r>
                  <a:rPr lang="tr-TR" i="1" dirty="0" err="1" smtClean="0"/>
                  <a:t>ab</a:t>
                </a:r>
                <a:r>
                  <a:rPr lang="tr-TR" dirty="0" err="1" smtClean="0"/>
                  <a:t>’nin</a:t>
                </a:r>
                <a:r>
                  <a:rPr lang="tr-TR" dirty="0" smtClean="0"/>
                  <a:t> değeridir}</a:t>
                </a:r>
                <a:endParaRPr lang="tr-TR" dirty="0"/>
              </a:p>
            </p:txBody>
          </p:sp>
        </mc:Choice>
        <mc:Fallback xmlns="">
          <p:sp>
            <p:nvSpPr>
              <p:cNvPr id="3" name="İçerik Yer Tutucusu 2"/>
              <p:cNvSpPr>
                <a:spLocks noGrp="1" noRot="1" noChangeAspect="1" noMove="1" noResize="1" noEditPoints="1" noAdjustHandles="1" noChangeArrowheads="1" noChangeShapeType="1" noTextEdit="1"/>
              </p:cNvSpPr>
              <p:nvPr>
                <p:ph idx="1"/>
              </p:nvPr>
            </p:nvSpPr>
            <p:spPr>
              <a:xfrm>
                <a:off x="1484310" y="1088571"/>
                <a:ext cx="10018713" cy="4702629"/>
              </a:xfrm>
              <a:blipFill rotWithShape="0">
                <a:blip r:embed="rId2"/>
                <a:stretch>
                  <a:fillRect l="-791" t="-1686" b="-2594"/>
                </a:stretch>
              </a:blipFill>
            </p:spPr>
            <p:txBody>
              <a:bodyPr/>
              <a:lstStyle/>
              <a:p>
                <a:r>
                  <a:rPr lang="tr-TR">
                    <a:noFill/>
                  </a:rPr>
                  <a:t> </a:t>
                </a:r>
              </a:p>
            </p:txBody>
          </p:sp>
        </mc:Fallback>
      </mc:AlternateContent>
      <p:sp>
        <p:nvSpPr>
          <p:cNvPr id="4" name="Slayt Numarası Yer Tutucusu 3"/>
          <p:cNvSpPr>
            <a:spLocks noGrp="1"/>
          </p:cNvSpPr>
          <p:nvPr>
            <p:ph type="sldNum" sz="quarter" idx="12"/>
          </p:nvPr>
        </p:nvSpPr>
        <p:spPr/>
        <p:txBody>
          <a:bodyPr/>
          <a:lstStyle/>
          <a:p>
            <a:fld id="{745D57CF-1007-4D2F-B4F9-E5A7F393E6C7}" type="slidenum">
              <a:rPr lang="tr-TR" smtClean="0"/>
              <a:t>25</a:t>
            </a:fld>
            <a:endParaRPr lang="tr-TR"/>
          </a:p>
        </p:txBody>
      </p:sp>
    </p:spTree>
    <p:extLst>
      <p:ext uri="{BB962C8B-B14F-4D97-AF65-F5344CB8AC3E}">
        <p14:creationId xmlns:p14="http://schemas.microsoft.com/office/powerpoint/2010/main" val="18816872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İçerik Yer Tutucusu 2"/>
              <p:cNvSpPr>
                <a:spLocks noGrp="1"/>
              </p:cNvSpPr>
              <p:nvPr>
                <p:ph idx="1"/>
              </p:nvPr>
            </p:nvSpPr>
            <p:spPr>
              <a:xfrm>
                <a:off x="1484310" y="139337"/>
                <a:ext cx="10018713" cy="5651863"/>
              </a:xfrm>
            </p:spPr>
            <p:txBody>
              <a:bodyPr>
                <a:normAutofit/>
              </a:bodyPr>
              <a:lstStyle/>
              <a:p>
                <a:pPr marL="0" indent="0" algn="just">
                  <a:buNone/>
                </a:pPr>
                <a:r>
                  <a:rPr lang="tr-TR" b="1" dirty="0" smtClean="0">
                    <a:solidFill>
                      <a:srgbClr val="C00000"/>
                    </a:solidFill>
                  </a:rPr>
                  <a:t>Örnek: </a:t>
                </a:r>
                <a:r>
                  <a:rPr lang="tr-TR" i="1" dirty="0" smtClean="0"/>
                  <a:t>a </a:t>
                </a:r>
                <a:r>
                  <a:rPr lang="tr-TR" i="1" dirty="0"/>
                  <a:t>=</a:t>
                </a:r>
                <a:r>
                  <a:rPr lang="tr-TR" dirty="0"/>
                  <a:t> (110)</a:t>
                </a:r>
                <a:r>
                  <a:rPr lang="tr-TR" baseline="-25000" dirty="0"/>
                  <a:t>2</a:t>
                </a:r>
                <a:r>
                  <a:rPr lang="tr-TR" dirty="0"/>
                  <a:t> ve </a:t>
                </a:r>
                <a:r>
                  <a:rPr lang="tr-TR" i="1" dirty="0"/>
                  <a:t>b =</a:t>
                </a:r>
                <a:r>
                  <a:rPr lang="tr-TR" dirty="0"/>
                  <a:t> (101)</a:t>
                </a:r>
                <a:r>
                  <a:rPr lang="tr-TR" baseline="-25000" dirty="0"/>
                  <a:t>2</a:t>
                </a:r>
                <a:r>
                  <a:rPr lang="tr-TR" dirty="0"/>
                  <a:t>’nin çarpımlarını bulunuz.</a:t>
                </a:r>
              </a:p>
              <a:p>
                <a:pPr marL="0" indent="0" algn="just">
                  <a:buNone/>
                </a:pPr>
                <a:r>
                  <a:rPr lang="tr-TR" b="1" dirty="0">
                    <a:solidFill>
                      <a:srgbClr val="C00000"/>
                    </a:solidFill>
                  </a:rPr>
                  <a:t>Çözüm: </a:t>
                </a:r>
                <a:r>
                  <a:rPr lang="tr-TR" dirty="0"/>
                  <a:t>İlk olarak,</a:t>
                </a:r>
              </a:p>
              <a:p>
                <a:pPr marL="0" indent="0" algn="just">
                  <a:buNone/>
                </a:pPr>
                <a14:m>
                  <m:oMath xmlns:m="http://schemas.openxmlformats.org/officeDocument/2006/math">
                    <m:r>
                      <a:rPr lang="tr-TR" i="1">
                        <a:latin typeface="Cambria Math" panose="02040503050406030204" pitchFamily="18" charset="0"/>
                      </a:rPr>
                      <m:t>𝑎</m:t>
                    </m:r>
                    <m:sSub>
                      <m:sSubPr>
                        <m:ctrlPr>
                          <a:rPr lang="tr-TR" i="1">
                            <a:latin typeface="Cambria Math" panose="02040503050406030204" pitchFamily="18" charset="0"/>
                          </a:rPr>
                        </m:ctrlPr>
                      </m:sSubPr>
                      <m:e>
                        <m:r>
                          <a:rPr lang="tr-TR" i="1">
                            <a:latin typeface="Cambria Math" panose="02040503050406030204" pitchFamily="18" charset="0"/>
                          </a:rPr>
                          <m:t>𝑏</m:t>
                        </m:r>
                      </m:e>
                      <m:sub>
                        <m:r>
                          <a:rPr lang="tr-TR" i="1">
                            <a:latin typeface="Cambria Math" panose="02040503050406030204" pitchFamily="18" charset="0"/>
                          </a:rPr>
                          <m:t>0</m:t>
                        </m:r>
                      </m:sub>
                    </m:sSub>
                    <m:r>
                      <a:rPr lang="tr-TR" i="1">
                        <a:latin typeface="Cambria Math" panose="02040503050406030204" pitchFamily="18" charset="0"/>
                      </a:rPr>
                      <m:t>∗</m:t>
                    </m:r>
                    <m:sSup>
                      <m:sSupPr>
                        <m:ctrlPr>
                          <a:rPr lang="tr-TR" i="1">
                            <a:latin typeface="Cambria Math" panose="02040503050406030204" pitchFamily="18" charset="0"/>
                          </a:rPr>
                        </m:ctrlPr>
                      </m:sSupPr>
                      <m:e>
                        <m:r>
                          <a:rPr lang="tr-TR" i="1">
                            <a:latin typeface="Cambria Math" panose="02040503050406030204" pitchFamily="18" charset="0"/>
                          </a:rPr>
                          <m:t>2</m:t>
                        </m:r>
                      </m:e>
                      <m:sup>
                        <m:r>
                          <a:rPr lang="tr-TR" i="1">
                            <a:latin typeface="Cambria Math" panose="02040503050406030204" pitchFamily="18" charset="0"/>
                          </a:rPr>
                          <m:t>0</m:t>
                        </m:r>
                      </m:sup>
                    </m:sSup>
                    <m:r>
                      <a:rPr lang="tr-TR" i="1">
                        <a:latin typeface="Cambria Math" panose="02040503050406030204" pitchFamily="18" charset="0"/>
                      </a:rPr>
                      <m:t>=</m:t>
                    </m:r>
                    <m:sSub>
                      <m:sSubPr>
                        <m:ctrlPr>
                          <a:rPr lang="tr-TR" i="1">
                            <a:latin typeface="Cambria Math" panose="02040503050406030204" pitchFamily="18" charset="0"/>
                          </a:rPr>
                        </m:ctrlPr>
                      </m:sSubPr>
                      <m:e>
                        <m:d>
                          <m:dPr>
                            <m:ctrlPr>
                              <a:rPr lang="tr-TR" i="1">
                                <a:latin typeface="Cambria Math" panose="02040503050406030204" pitchFamily="18" charset="0"/>
                              </a:rPr>
                            </m:ctrlPr>
                          </m:dPr>
                          <m:e>
                            <m:r>
                              <a:rPr lang="tr-TR" i="1">
                                <a:latin typeface="Cambria Math" panose="02040503050406030204" pitchFamily="18" charset="0"/>
                              </a:rPr>
                              <m:t>110</m:t>
                            </m:r>
                          </m:e>
                        </m:d>
                      </m:e>
                      <m:sub>
                        <m:r>
                          <a:rPr lang="tr-TR" i="1">
                            <a:latin typeface="Cambria Math" panose="02040503050406030204" pitchFamily="18" charset="0"/>
                          </a:rPr>
                          <m:t>2</m:t>
                        </m:r>
                      </m:sub>
                    </m:sSub>
                    <m:r>
                      <a:rPr lang="tr-TR" i="1">
                        <a:latin typeface="Cambria Math" panose="02040503050406030204" pitchFamily="18" charset="0"/>
                      </a:rPr>
                      <m:t>∗1∗</m:t>
                    </m:r>
                    <m:sSup>
                      <m:sSupPr>
                        <m:ctrlPr>
                          <a:rPr lang="tr-TR" i="1">
                            <a:latin typeface="Cambria Math" panose="02040503050406030204" pitchFamily="18" charset="0"/>
                          </a:rPr>
                        </m:ctrlPr>
                      </m:sSupPr>
                      <m:e>
                        <m:r>
                          <a:rPr lang="tr-TR" i="1">
                            <a:latin typeface="Cambria Math" panose="02040503050406030204" pitchFamily="18" charset="0"/>
                          </a:rPr>
                          <m:t>2</m:t>
                        </m:r>
                      </m:e>
                      <m:sup>
                        <m:r>
                          <a:rPr lang="tr-TR" i="1">
                            <a:latin typeface="Cambria Math" panose="02040503050406030204" pitchFamily="18" charset="0"/>
                          </a:rPr>
                          <m:t>0</m:t>
                        </m:r>
                      </m:sup>
                    </m:sSup>
                    <m:r>
                      <a:rPr lang="tr-TR" i="1">
                        <a:latin typeface="Cambria Math" panose="02040503050406030204" pitchFamily="18" charset="0"/>
                      </a:rPr>
                      <m:t>=</m:t>
                    </m:r>
                    <m:sSub>
                      <m:sSubPr>
                        <m:ctrlPr>
                          <a:rPr lang="tr-TR" i="1">
                            <a:latin typeface="Cambria Math" panose="02040503050406030204" pitchFamily="18" charset="0"/>
                          </a:rPr>
                        </m:ctrlPr>
                      </m:sSubPr>
                      <m:e>
                        <m:r>
                          <a:rPr lang="tr-TR" i="1">
                            <a:latin typeface="Cambria Math" panose="02040503050406030204" pitchFamily="18" charset="0"/>
                          </a:rPr>
                          <m:t>(110)</m:t>
                        </m:r>
                      </m:e>
                      <m:sub>
                        <m:r>
                          <a:rPr lang="tr-TR" i="1">
                            <a:latin typeface="Cambria Math" panose="02040503050406030204" pitchFamily="18" charset="0"/>
                          </a:rPr>
                          <m:t>2</m:t>
                        </m:r>
                      </m:sub>
                    </m:sSub>
                  </m:oMath>
                </a14:m>
                <a:r>
                  <a:rPr lang="tr-TR" i="1" dirty="0"/>
                  <a:t>,</a:t>
                </a:r>
                <a:endParaRPr lang="tr-TR" dirty="0"/>
              </a:p>
              <a:p>
                <a:pPr marL="0" indent="0" algn="just">
                  <a:buNone/>
                </a:pPr>
                <a14:m>
                  <m:oMath xmlns:m="http://schemas.openxmlformats.org/officeDocument/2006/math">
                    <m:r>
                      <a:rPr lang="tr-TR" i="1">
                        <a:latin typeface="Cambria Math" panose="02040503050406030204" pitchFamily="18" charset="0"/>
                      </a:rPr>
                      <m:t>𝑎</m:t>
                    </m:r>
                    <m:sSub>
                      <m:sSubPr>
                        <m:ctrlPr>
                          <a:rPr lang="tr-TR" i="1">
                            <a:latin typeface="Cambria Math" panose="02040503050406030204" pitchFamily="18" charset="0"/>
                          </a:rPr>
                        </m:ctrlPr>
                      </m:sSubPr>
                      <m:e>
                        <m:r>
                          <a:rPr lang="tr-TR" i="1">
                            <a:latin typeface="Cambria Math" panose="02040503050406030204" pitchFamily="18" charset="0"/>
                          </a:rPr>
                          <m:t>𝑏</m:t>
                        </m:r>
                      </m:e>
                      <m:sub>
                        <m:r>
                          <a:rPr lang="tr-TR" i="1">
                            <a:latin typeface="Cambria Math" panose="02040503050406030204" pitchFamily="18" charset="0"/>
                          </a:rPr>
                          <m:t>1</m:t>
                        </m:r>
                      </m:sub>
                    </m:sSub>
                    <m:r>
                      <a:rPr lang="tr-TR" i="1">
                        <a:latin typeface="Cambria Math" panose="02040503050406030204" pitchFamily="18" charset="0"/>
                      </a:rPr>
                      <m:t>∗</m:t>
                    </m:r>
                    <m:sSup>
                      <m:sSupPr>
                        <m:ctrlPr>
                          <a:rPr lang="tr-TR" i="1">
                            <a:latin typeface="Cambria Math" panose="02040503050406030204" pitchFamily="18" charset="0"/>
                          </a:rPr>
                        </m:ctrlPr>
                      </m:sSupPr>
                      <m:e>
                        <m:r>
                          <a:rPr lang="tr-TR" i="1">
                            <a:latin typeface="Cambria Math" panose="02040503050406030204" pitchFamily="18" charset="0"/>
                          </a:rPr>
                          <m:t>2</m:t>
                        </m:r>
                      </m:e>
                      <m:sup>
                        <m:r>
                          <a:rPr lang="tr-TR" i="1">
                            <a:latin typeface="Cambria Math" panose="02040503050406030204" pitchFamily="18" charset="0"/>
                          </a:rPr>
                          <m:t>1</m:t>
                        </m:r>
                      </m:sup>
                    </m:sSup>
                    <m:r>
                      <a:rPr lang="tr-TR" i="1">
                        <a:latin typeface="Cambria Math" panose="02040503050406030204" pitchFamily="18" charset="0"/>
                      </a:rPr>
                      <m:t>=</m:t>
                    </m:r>
                    <m:sSub>
                      <m:sSubPr>
                        <m:ctrlPr>
                          <a:rPr lang="tr-TR" i="1">
                            <a:latin typeface="Cambria Math" panose="02040503050406030204" pitchFamily="18" charset="0"/>
                          </a:rPr>
                        </m:ctrlPr>
                      </m:sSubPr>
                      <m:e>
                        <m:d>
                          <m:dPr>
                            <m:ctrlPr>
                              <a:rPr lang="tr-TR" i="1">
                                <a:latin typeface="Cambria Math" panose="02040503050406030204" pitchFamily="18" charset="0"/>
                              </a:rPr>
                            </m:ctrlPr>
                          </m:dPr>
                          <m:e>
                            <m:r>
                              <a:rPr lang="tr-TR" i="1">
                                <a:latin typeface="Cambria Math" panose="02040503050406030204" pitchFamily="18" charset="0"/>
                              </a:rPr>
                              <m:t>110</m:t>
                            </m:r>
                          </m:e>
                        </m:d>
                      </m:e>
                      <m:sub>
                        <m:r>
                          <a:rPr lang="tr-TR" i="1">
                            <a:latin typeface="Cambria Math" panose="02040503050406030204" pitchFamily="18" charset="0"/>
                          </a:rPr>
                          <m:t>2</m:t>
                        </m:r>
                      </m:sub>
                    </m:sSub>
                    <m:r>
                      <a:rPr lang="tr-TR" i="1">
                        <a:latin typeface="Cambria Math" panose="02040503050406030204" pitchFamily="18" charset="0"/>
                      </a:rPr>
                      <m:t>∗0∗</m:t>
                    </m:r>
                    <m:sSup>
                      <m:sSupPr>
                        <m:ctrlPr>
                          <a:rPr lang="tr-TR" i="1">
                            <a:latin typeface="Cambria Math" panose="02040503050406030204" pitchFamily="18" charset="0"/>
                          </a:rPr>
                        </m:ctrlPr>
                      </m:sSupPr>
                      <m:e>
                        <m:r>
                          <a:rPr lang="tr-TR" i="1">
                            <a:latin typeface="Cambria Math" panose="02040503050406030204" pitchFamily="18" charset="0"/>
                          </a:rPr>
                          <m:t>2</m:t>
                        </m:r>
                      </m:e>
                      <m:sup>
                        <m:r>
                          <a:rPr lang="tr-TR" i="1">
                            <a:latin typeface="Cambria Math" panose="02040503050406030204" pitchFamily="18" charset="0"/>
                          </a:rPr>
                          <m:t>1</m:t>
                        </m:r>
                      </m:sup>
                    </m:sSup>
                    <m:r>
                      <a:rPr lang="tr-TR" i="1">
                        <a:latin typeface="Cambria Math" panose="02040503050406030204" pitchFamily="18" charset="0"/>
                      </a:rPr>
                      <m:t>=</m:t>
                    </m:r>
                    <m:sSub>
                      <m:sSubPr>
                        <m:ctrlPr>
                          <a:rPr lang="tr-TR" i="1">
                            <a:latin typeface="Cambria Math" panose="02040503050406030204" pitchFamily="18" charset="0"/>
                          </a:rPr>
                        </m:ctrlPr>
                      </m:sSubPr>
                      <m:e>
                        <m:r>
                          <a:rPr lang="tr-TR" i="1">
                            <a:latin typeface="Cambria Math" panose="02040503050406030204" pitchFamily="18" charset="0"/>
                          </a:rPr>
                          <m:t>(0000)</m:t>
                        </m:r>
                      </m:e>
                      <m:sub>
                        <m:r>
                          <a:rPr lang="tr-TR" i="1">
                            <a:latin typeface="Cambria Math" panose="02040503050406030204" pitchFamily="18" charset="0"/>
                          </a:rPr>
                          <m:t>2</m:t>
                        </m:r>
                      </m:sub>
                    </m:sSub>
                  </m:oMath>
                </a14:m>
                <a:r>
                  <a:rPr lang="tr-TR" i="1" dirty="0"/>
                  <a:t>,</a:t>
                </a:r>
                <a:endParaRPr lang="tr-TR" dirty="0"/>
              </a:p>
              <a:p>
                <a:pPr marL="0" indent="0" algn="just">
                  <a:buNone/>
                </a:pPr>
                <a:r>
                  <a:rPr lang="tr-TR" dirty="0" smtClean="0"/>
                  <a:t> </a:t>
                </a:r>
                <a:r>
                  <a:rPr lang="tr-TR" dirty="0"/>
                  <a:t>ve</a:t>
                </a:r>
              </a:p>
              <a:p>
                <a:pPr marL="0" indent="0" algn="just">
                  <a:buNone/>
                </a:pPr>
                <a14:m>
                  <m:oMath xmlns:m="http://schemas.openxmlformats.org/officeDocument/2006/math">
                    <m:r>
                      <a:rPr lang="tr-TR" i="1">
                        <a:latin typeface="Cambria Math" panose="02040503050406030204" pitchFamily="18" charset="0"/>
                      </a:rPr>
                      <m:t>𝑎</m:t>
                    </m:r>
                    <m:sSub>
                      <m:sSubPr>
                        <m:ctrlPr>
                          <a:rPr lang="tr-TR" i="1">
                            <a:latin typeface="Cambria Math" panose="02040503050406030204" pitchFamily="18" charset="0"/>
                          </a:rPr>
                        </m:ctrlPr>
                      </m:sSubPr>
                      <m:e>
                        <m:r>
                          <a:rPr lang="tr-TR" i="1">
                            <a:latin typeface="Cambria Math" panose="02040503050406030204" pitchFamily="18" charset="0"/>
                          </a:rPr>
                          <m:t>𝑏</m:t>
                        </m:r>
                      </m:e>
                      <m:sub>
                        <m:r>
                          <a:rPr lang="tr-TR" i="1">
                            <a:latin typeface="Cambria Math" panose="02040503050406030204" pitchFamily="18" charset="0"/>
                          </a:rPr>
                          <m:t>2</m:t>
                        </m:r>
                      </m:sub>
                    </m:sSub>
                    <m:r>
                      <a:rPr lang="tr-TR" i="1">
                        <a:latin typeface="Cambria Math" panose="02040503050406030204" pitchFamily="18" charset="0"/>
                      </a:rPr>
                      <m:t>∗</m:t>
                    </m:r>
                    <m:sSup>
                      <m:sSupPr>
                        <m:ctrlPr>
                          <a:rPr lang="tr-TR" i="1">
                            <a:latin typeface="Cambria Math" panose="02040503050406030204" pitchFamily="18" charset="0"/>
                          </a:rPr>
                        </m:ctrlPr>
                      </m:sSupPr>
                      <m:e>
                        <m:r>
                          <a:rPr lang="tr-TR" i="1">
                            <a:latin typeface="Cambria Math" panose="02040503050406030204" pitchFamily="18" charset="0"/>
                          </a:rPr>
                          <m:t>2</m:t>
                        </m:r>
                      </m:e>
                      <m:sup>
                        <m:r>
                          <a:rPr lang="tr-TR" i="1">
                            <a:latin typeface="Cambria Math" panose="02040503050406030204" pitchFamily="18" charset="0"/>
                          </a:rPr>
                          <m:t>2</m:t>
                        </m:r>
                      </m:sup>
                    </m:sSup>
                    <m:r>
                      <a:rPr lang="tr-TR" i="1">
                        <a:latin typeface="Cambria Math" panose="02040503050406030204" pitchFamily="18" charset="0"/>
                      </a:rPr>
                      <m:t>=</m:t>
                    </m:r>
                    <m:sSub>
                      <m:sSubPr>
                        <m:ctrlPr>
                          <a:rPr lang="tr-TR" i="1">
                            <a:latin typeface="Cambria Math" panose="02040503050406030204" pitchFamily="18" charset="0"/>
                          </a:rPr>
                        </m:ctrlPr>
                      </m:sSubPr>
                      <m:e>
                        <m:d>
                          <m:dPr>
                            <m:ctrlPr>
                              <a:rPr lang="tr-TR" i="1">
                                <a:latin typeface="Cambria Math" panose="02040503050406030204" pitchFamily="18" charset="0"/>
                              </a:rPr>
                            </m:ctrlPr>
                          </m:dPr>
                          <m:e>
                            <m:r>
                              <a:rPr lang="tr-TR" i="1">
                                <a:latin typeface="Cambria Math" panose="02040503050406030204" pitchFamily="18" charset="0"/>
                              </a:rPr>
                              <m:t>110</m:t>
                            </m:r>
                          </m:e>
                        </m:d>
                      </m:e>
                      <m:sub>
                        <m:r>
                          <a:rPr lang="tr-TR" i="1">
                            <a:latin typeface="Cambria Math" panose="02040503050406030204" pitchFamily="18" charset="0"/>
                          </a:rPr>
                          <m:t>2</m:t>
                        </m:r>
                      </m:sub>
                    </m:sSub>
                    <m:r>
                      <a:rPr lang="tr-TR" i="1">
                        <a:latin typeface="Cambria Math" panose="02040503050406030204" pitchFamily="18" charset="0"/>
                      </a:rPr>
                      <m:t>∗1∗</m:t>
                    </m:r>
                    <m:sSup>
                      <m:sSupPr>
                        <m:ctrlPr>
                          <a:rPr lang="tr-TR" i="1">
                            <a:latin typeface="Cambria Math" panose="02040503050406030204" pitchFamily="18" charset="0"/>
                          </a:rPr>
                        </m:ctrlPr>
                      </m:sSupPr>
                      <m:e>
                        <m:r>
                          <a:rPr lang="tr-TR" i="1">
                            <a:latin typeface="Cambria Math" panose="02040503050406030204" pitchFamily="18" charset="0"/>
                          </a:rPr>
                          <m:t>2</m:t>
                        </m:r>
                      </m:e>
                      <m:sup>
                        <m:r>
                          <a:rPr lang="tr-TR" i="1">
                            <a:latin typeface="Cambria Math" panose="02040503050406030204" pitchFamily="18" charset="0"/>
                          </a:rPr>
                          <m:t>2</m:t>
                        </m:r>
                      </m:sup>
                    </m:sSup>
                    <m:r>
                      <a:rPr lang="tr-TR" i="1">
                        <a:latin typeface="Cambria Math" panose="02040503050406030204" pitchFamily="18" charset="0"/>
                      </a:rPr>
                      <m:t>=</m:t>
                    </m:r>
                    <m:sSub>
                      <m:sSubPr>
                        <m:ctrlPr>
                          <a:rPr lang="tr-TR" i="1">
                            <a:latin typeface="Cambria Math" panose="02040503050406030204" pitchFamily="18" charset="0"/>
                          </a:rPr>
                        </m:ctrlPr>
                      </m:sSubPr>
                      <m:e>
                        <m:r>
                          <a:rPr lang="tr-TR" i="1">
                            <a:latin typeface="Cambria Math" panose="02040503050406030204" pitchFamily="18" charset="0"/>
                          </a:rPr>
                          <m:t>(11000)</m:t>
                        </m:r>
                      </m:e>
                      <m:sub>
                        <m:r>
                          <a:rPr lang="tr-TR" i="1">
                            <a:latin typeface="Cambria Math" panose="02040503050406030204" pitchFamily="18" charset="0"/>
                          </a:rPr>
                          <m:t>2</m:t>
                        </m:r>
                      </m:sub>
                    </m:sSub>
                  </m:oMath>
                </a14:m>
                <a:r>
                  <a:rPr lang="tr-TR" i="1" dirty="0"/>
                  <a:t>,</a:t>
                </a:r>
                <a:endParaRPr lang="tr-TR" dirty="0"/>
              </a:p>
              <a:p>
                <a:pPr marL="0" indent="0" algn="just">
                  <a:buNone/>
                </a:pPr>
                <a:r>
                  <a:rPr lang="tr-TR" dirty="0"/>
                  <a:t>Çarpımı bulmak için, (110)</a:t>
                </a:r>
                <a:r>
                  <a:rPr lang="tr-TR" baseline="-25000" dirty="0"/>
                  <a:t>2</a:t>
                </a:r>
                <a:r>
                  <a:rPr lang="tr-TR" dirty="0"/>
                  <a:t>, (0000)</a:t>
                </a:r>
                <a:r>
                  <a:rPr lang="tr-TR" baseline="-25000" dirty="0"/>
                  <a:t>2</a:t>
                </a:r>
                <a:r>
                  <a:rPr lang="tr-TR" dirty="0"/>
                  <a:t> ve (11000)</a:t>
                </a:r>
                <a:r>
                  <a:rPr lang="tr-TR" baseline="-25000" dirty="0"/>
                  <a:t>2</a:t>
                </a:r>
                <a:r>
                  <a:rPr lang="tr-TR" dirty="0"/>
                  <a:t>’yi toplayınız. Bu toplamları </a:t>
                </a:r>
                <a:r>
                  <a:rPr lang="tr-TR" dirty="0" smtClean="0"/>
                  <a:t>yaptığımızda </a:t>
                </a:r>
                <a:r>
                  <a:rPr lang="tr-TR" i="1" dirty="0"/>
                  <a:t>ab =</a:t>
                </a:r>
                <a:r>
                  <a:rPr lang="tr-TR" dirty="0"/>
                  <a:t> (1 1110)</a:t>
                </a:r>
                <a:r>
                  <a:rPr lang="tr-TR" baseline="-25000" dirty="0"/>
                  <a:t>2</a:t>
                </a:r>
                <a:r>
                  <a:rPr lang="tr-TR" dirty="0"/>
                  <a:t>. buluruz. Bu çarpım ş</a:t>
                </a:r>
                <a:r>
                  <a:rPr lang="tr-TR" dirty="0" smtClean="0"/>
                  <a:t>ekil ’de </a:t>
                </a:r>
                <a:r>
                  <a:rPr lang="tr-TR" dirty="0"/>
                  <a:t>gösterilmektedir.</a:t>
                </a:r>
              </a:p>
            </p:txBody>
          </p:sp>
        </mc:Choice>
        <mc:Fallback xmlns="">
          <p:sp>
            <p:nvSpPr>
              <p:cNvPr id="3" name="İçerik Yer Tutucusu 2"/>
              <p:cNvSpPr>
                <a:spLocks noGrp="1" noRot="1" noChangeAspect="1" noMove="1" noResize="1" noEditPoints="1" noAdjustHandles="1" noChangeArrowheads="1" noChangeShapeType="1" noTextEdit="1"/>
              </p:cNvSpPr>
              <p:nvPr>
                <p:ph idx="1"/>
              </p:nvPr>
            </p:nvSpPr>
            <p:spPr>
              <a:xfrm>
                <a:off x="1484310" y="139337"/>
                <a:ext cx="10018713" cy="5651863"/>
              </a:xfrm>
              <a:blipFill rotWithShape="0">
                <a:blip r:embed="rId2"/>
                <a:stretch>
                  <a:fillRect l="-912" r="-912"/>
                </a:stretch>
              </a:blipFill>
            </p:spPr>
            <p:txBody>
              <a:bodyPr/>
              <a:lstStyle/>
              <a:p>
                <a:r>
                  <a:rPr lang="tr-TR">
                    <a:noFill/>
                  </a:rPr>
                  <a:t> </a:t>
                </a:r>
              </a:p>
            </p:txBody>
          </p:sp>
        </mc:Fallback>
      </mc:AlternateContent>
      <p:pic>
        <p:nvPicPr>
          <p:cNvPr id="6" name="Resim 5"/>
          <p:cNvPicPr>
            <a:picLocks noChangeAspect="1"/>
          </p:cNvPicPr>
          <p:nvPr/>
        </p:nvPicPr>
        <p:blipFill>
          <a:blip r:embed="rId3"/>
          <a:stretch>
            <a:fillRect/>
          </a:stretch>
        </p:blipFill>
        <p:spPr>
          <a:xfrm>
            <a:off x="8253956" y="1724433"/>
            <a:ext cx="1543187" cy="2125929"/>
          </a:xfrm>
          <a:prstGeom prst="rect">
            <a:avLst/>
          </a:prstGeom>
        </p:spPr>
      </p:pic>
      <p:sp>
        <p:nvSpPr>
          <p:cNvPr id="2" name="Slayt Numarası Yer Tutucusu 1"/>
          <p:cNvSpPr>
            <a:spLocks noGrp="1"/>
          </p:cNvSpPr>
          <p:nvPr>
            <p:ph type="sldNum" sz="quarter" idx="12"/>
          </p:nvPr>
        </p:nvSpPr>
        <p:spPr/>
        <p:txBody>
          <a:bodyPr/>
          <a:lstStyle/>
          <a:p>
            <a:fld id="{745D57CF-1007-4D2F-B4F9-E5A7F393E6C7}" type="slidenum">
              <a:rPr lang="tr-TR" smtClean="0"/>
              <a:t>26</a:t>
            </a:fld>
            <a:endParaRPr lang="tr-TR"/>
          </a:p>
        </p:txBody>
      </p:sp>
    </p:spTree>
    <p:extLst>
      <p:ext uri="{BB962C8B-B14F-4D97-AF65-F5344CB8AC3E}">
        <p14:creationId xmlns:p14="http://schemas.microsoft.com/office/powerpoint/2010/main" val="194261830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484311" y="95794"/>
            <a:ext cx="10018713" cy="862149"/>
          </a:xfrm>
        </p:spPr>
        <p:txBody>
          <a:bodyPr>
            <a:normAutofit/>
          </a:bodyPr>
          <a:lstStyle/>
          <a:p>
            <a:r>
              <a:rPr lang="tr-TR" b="1" dirty="0" smtClean="0">
                <a:solidFill>
                  <a:srgbClr val="C00000"/>
                </a:solidFill>
              </a:rPr>
              <a:t>Modüler Üs Alma</a:t>
            </a:r>
            <a:endParaRPr lang="tr-TR" b="1" dirty="0">
              <a:solidFill>
                <a:srgbClr val="C00000"/>
              </a:solidFill>
            </a:endParaRPr>
          </a:p>
        </p:txBody>
      </p:sp>
      <mc:AlternateContent xmlns:mc="http://schemas.openxmlformats.org/markup-compatibility/2006" xmlns:a14="http://schemas.microsoft.com/office/drawing/2010/main">
        <mc:Choice Requires="a14">
          <p:sp>
            <p:nvSpPr>
              <p:cNvPr id="3" name="İçerik Yer Tutucusu 2"/>
              <p:cNvSpPr>
                <a:spLocks noGrp="1"/>
              </p:cNvSpPr>
              <p:nvPr>
                <p:ph idx="1"/>
              </p:nvPr>
            </p:nvSpPr>
            <p:spPr>
              <a:xfrm>
                <a:off x="1045028" y="801189"/>
                <a:ext cx="11068594" cy="5878286"/>
              </a:xfrm>
            </p:spPr>
            <p:txBody>
              <a:bodyPr>
                <a:normAutofit/>
              </a:bodyPr>
              <a:lstStyle/>
              <a:p>
                <a:pPr marL="0" indent="0" algn="just">
                  <a:buNone/>
                </a:pPr>
                <a:r>
                  <a:rPr lang="tr-TR" dirty="0" smtClean="0"/>
                  <a:t>     </a:t>
                </a:r>
                <a:r>
                  <a:rPr lang="tr-TR" dirty="0" err="1" smtClean="0"/>
                  <a:t>Kriptografide</a:t>
                </a:r>
                <a:r>
                  <a:rPr lang="tr-TR" dirty="0"/>
                  <a:t>, </a:t>
                </a:r>
                <a:r>
                  <a:rPr lang="tr-TR" i="1" dirty="0"/>
                  <a:t>b, n</a:t>
                </a:r>
                <a:r>
                  <a:rPr lang="tr-TR" dirty="0"/>
                  <a:t> ve </a:t>
                </a:r>
                <a:r>
                  <a:rPr lang="tr-TR" i="1" dirty="0"/>
                  <a:t>m</a:t>
                </a:r>
                <a:r>
                  <a:rPr lang="tr-TR" dirty="0"/>
                  <a:t> büyük tam sayılar olmak üzere </a:t>
                </a:r>
                <a14:m>
                  <m:oMath xmlns:m="http://schemas.openxmlformats.org/officeDocument/2006/math">
                    <m:sSup>
                      <m:sSupPr>
                        <m:ctrlPr>
                          <a:rPr lang="tr-TR" i="1">
                            <a:latin typeface="Cambria Math" panose="02040503050406030204" pitchFamily="18" charset="0"/>
                          </a:rPr>
                        </m:ctrlPr>
                      </m:sSupPr>
                      <m:e>
                        <m:r>
                          <a:rPr lang="tr-TR" i="1">
                            <a:latin typeface="Cambria Math" panose="02040503050406030204" pitchFamily="18" charset="0"/>
                          </a:rPr>
                          <m:t>𝑏</m:t>
                        </m:r>
                      </m:e>
                      <m:sup>
                        <m:r>
                          <a:rPr lang="tr-TR" i="1">
                            <a:latin typeface="Cambria Math" panose="02040503050406030204" pitchFamily="18" charset="0"/>
                          </a:rPr>
                          <m:t>𝑛</m:t>
                        </m:r>
                      </m:sup>
                    </m:sSup>
                  </m:oMath>
                </a14:m>
                <a:r>
                  <a:rPr lang="tr-TR" i="1" baseline="30000" dirty="0"/>
                  <a:t> </a:t>
                </a:r>
                <a:r>
                  <a:rPr lang="tr-TR" b="1" dirty="0" err="1"/>
                  <a:t>mod</a:t>
                </a:r>
                <a:r>
                  <a:rPr lang="tr-TR" b="1" dirty="0"/>
                  <a:t> </a:t>
                </a:r>
                <a:r>
                  <a:rPr lang="tr-TR" i="1" dirty="0" err="1"/>
                  <a:t>m</a:t>
                </a:r>
                <a:r>
                  <a:rPr lang="tr-TR" dirty="0" err="1"/>
                  <a:t>'i</a:t>
                </a:r>
                <a:r>
                  <a:rPr lang="tr-TR" dirty="0"/>
                  <a:t> etkili bir şekilde bulabilmek önemlidir. </a:t>
                </a:r>
                <a14:m>
                  <m:oMath xmlns:m="http://schemas.openxmlformats.org/officeDocument/2006/math">
                    <m:sSup>
                      <m:sSupPr>
                        <m:ctrlPr>
                          <a:rPr lang="tr-TR" i="1">
                            <a:latin typeface="Cambria Math" panose="02040503050406030204" pitchFamily="18" charset="0"/>
                          </a:rPr>
                        </m:ctrlPr>
                      </m:sSupPr>
                      <m:e>
                        <m:r>
                          <a:rPr lang="tr-TR" i="1">
                            <a:latin typeface="Cambria Math" panose="02040503050406030204" pitchFamily="18" charset="0"/>
                          </a:rPr>
                          <m:t>𝑏</m:t>
                        </m:r>
                      </m:e>
                      <m:sup>
                        <m:r>
                          <a:rPr lang="tr-TR" i="1">
                            <a:latin typeface="Cambria Math" panose="02040503050406030204" pitchFamily="18" charset="0"/>
                          </a:rPr>
                          <m:t>𝑛</m:t>
                        </m:r>
                      </m:sup>
                    </m:sSup>
                  </m:oMath>
                </a14:m>
                <a:r>
                  <a:rPr lang="tr-TR" dirty="0"/>
                  <a:t> büyük bir sayı olacağı için, önce </a:t>
                </a:r>
                <a14:m>
                  <m:oMath xmlns:m="http://schemas.openxmlformats.org/officeDocument/2006/math">
                    <m:sSup>
                      <m:sSupPr>
                        <m:ctrlPr>
                          <a:rPr lang="tr-TR" i="1">
                            <a:latin typeface="Cambria Math" panose="02040503050406030204" pitchFamily="18" charset="0"/>
                          </a:rPr>
                        </m:ctrlPr>
                      </m:sSupPr>
                      <m:e>
                        <m:r>
                          <a:rPr lang="tr-TR" i="1">
                            <a:latin typeface="Cambria Math" panose="02040503050406030204" pitchFamily="18" charset="0"/>
                          </a:rPr>
                          <m:t>𝑏</m:t>
                        </m:r>
                      </m:e>
                      <m:sup>
                        <m:r>
                          <a:rPr lang="tr-TR" i="1">
                            <a:latin typeface="Cambria Math" panose="02040503050406030204" pitchFamily="18" charset="0"/>
                          </a:rPr>
                          <m:t>𝑛</m:t>
                        </m:r>
                      </m:sup>
                    </m:sSup>
                  </m:oMath>
                </a14:m>
                <a:r>
                  <a:rPr lang="tr-TR" dirty="0" smtClean="0"/>
                  <a:t> 'i </a:t>
                </a:r>
                <a:r>
                  <a:rPr lang="tr-TR" dirty="0"/>
                  <a:t>hesaplamak ve daha sonra </a:t>
                </a:r>
                <a14:m>
                  <m:oMath xmlns:m="http://schemas.openxmlformats.org/officeDocument/2006/math">
                    <m:sSup>
                      <m:sSupPr>
                        <m:ctrlPr>
                          <a:rPr lang="tr-TR" i="1">
                            <a:latin typeface="Cambria Math" panose="02040503050406030204" pitchFamily="18" charset="0"/>
                          </a:rPr>
                        </m:ctrlPr>
                      </m:sSupPr>
                      <m:e>
                        <m:r>
                          <a:rPr lang="tr-TR" i="1">
                            <a:latin typeface="Cambria Math" panose="02040503050406030204" pitchFamily="18" charset="0"/>
                          </a:rPr>
                          <m:t>𝑏</m:t>
                        </m:r>
                      </m:e>
                      <m:sup>
                        <m:r>
                          <a:rPr lang="tr-TR" i="1">
                            <a:latin typeface="Cambria Math" panose="02040503050406030204" pitchFamily="18" charset="0"/>
                          </a:rPr>
                          <m:t>𝑛</m:t>
                        </m:r>
                      </m:sup>
                    </m:sSup>
                  </m:oMath>
                </a14:m>
                <a:r>
                  <a:rPr lang="tr-TR" dirty="0" smtClean="0"/>
                  <a:t> ’nin </a:t>
                </a:r>
                <a:r>
                  <a:rPr lang="tr-TR" dirty="0"/>
                  <a:t>kalanını hesaplamak pratik bir çözüm değildir. Bunun yerine, </a:t>
                </a:r>
                <a:r>
                  <a:rPr lang="tr-TR" i="1" dirty="0"/>
                  <a:t>n</a:t>
                </a:r>
                <a:r>
                  <a:rPr lang="tr-TR" dirty="0"/>
                  <a:t> üssünün ikilik tabandaki açılımını kul­lanan bir algoritma kullanılabilir.</a:t>
                </a:r>
              </a:p>
              <a:p>
                <a:pPr marL="0" indent="0" algn="just">
                  <a:buNone/>
                </a:pPr>
                <a:r>
                  <a:rPr lang="tr-TR" dirty="0"/>
                  <a:t>Bu algoritmayı sunmadan önce algoritmanın temel fikrini örneklendireceğiz, </a:t>
                </a:r>
                <a14:m>
                  <m:oMath xmlns:m="http://schemas.openxmlformats.org/officeDocument/2006/math">
                    <m:sSup>
                      <m:sSupPr>
                        <m:ctrlPr>
                          <a:rPr lang="tr-TR" i="1">
                            <a:latin typeface="Cambria Math" panose="02040503050406030204" pitchFamily="18" charset="0"/>
                          </a:rPr>
                        </m:ctrlPr>
                      </m:sSupPr>
                      <m:e>
                        <m:r>
                          <a:rPr lang="tr-TR" i="1">
                            <a:latin typeface="Cambria Math" panose="02040503050406030204" pitchFamily="18" charset="0"/>
                          </a:rPr>
                          <m:t>𝑏</m:t>
                        </m:r>
                      </m:e>
                      <m:sup>
                        <m:r>
                          <a:rPr lang="tr-TR" i="1">
                            <a:latin typeface="Cambria Math" panose="02040503050406030204" pitchFamily="18" charset="0"/>
                          </a:rPr>
                          <m:t>𝑛</m:t>
                        </m:r>
                      </m:sup>
                    </m:sSup>
                  </m:oMath>
                </a14:m>
                <a:r>
                  <a:rPr lang="tr-TR" dirty="0"/>
                  <a:t>’</a:t>
                </a:r>
                <a:r>
                  <a:rPr lang="tr-TR" dirty="0" err="1"/>
                  <a:t>yi</a:t>
                </a:r>
                <a:r>
                  <a:rPr lang="tr-TR" dirty="0"/>
                  <a:t> hesapla­mak için </a:t>
                </a:r>
                <a:endParaRPr lang="tr-TR" dirty="0" smtClean="0"/>
              </a:p>
              <a:p>
                <a:pPr marL="0" indent="0" algn="just">
                  <a:buNone/>
                </a:pPr>
                <a14:m>
                  <m:oMath xmlns:m="http://schemas.openxmlformats.org/officeDocument/2006/math">
                    <m:r>
                      <a:rPr lang="tr-TR" i="1">
                        <a:latin typeface="Cambria Math" panose="02040503050406030204" pitchFamily="18" charset="0"/>
                      </a:rPr>
                      <m:t>𝑛</m:t>
                    </m:r>
                    <m:r>
                      <a:rPr lang="tr-TR">
                        <a:latin typeface="Cambria Math" panose="02040503050406030204" pitchFamily="18" charset="0"/>
                      </a:rPr>
                      <m:t> = </m:t>
                    </m:r>
                    <m:sSub>
                      <m:sSubPr>
                        <m:ctrlPr>
                          <a:rPr lang="tr-TR" i="1">
                            <a:latin typeface="Cambria Math" panose="02040503050406030204" pitchFamily="18" charset="0"/>
                          </a:rPr>
                        </m:ctrlPr>
                      </m:sSubPr>
                      <m:e>
                        <m:r>
                          <a:rPr lang="tr-TR" i="1">
                            <a:latin typeface="Cambria Math" panose="02040503050406030204" pitchFamily="18" charset="0"/>
                          </a:rPr>
                          <m:t>(</m:t>
                        </m:r>
                        <m:sSub>
                          <m:sSubPr>
                            <m:ctrlPr>
                              <a:rPr lang="tr-TR" i="1">
                                <a:latin typeface="Cambria Math" panose="02040503050406030204" pitchFamily="18" charset="0"/>
                              </a:rPr>
                            </m:ctrlPr>
                          </m:sSubPr>
                          <m:e>
                            <m:r>
                              <a:rPr lang="tr-TR" i="1">
                                <a:latin typeface="Cambria Math" panose="02040503050406030204" pitchFamily="18" charset="0"/>
                              </a:rPr>
                              <m:t>𝑎</m:t>
                            </m:r>
                          </m:e>
                          <m:sub>
                            <m:r>
                              <a:rPr lang="tr-TR" i="1">
                                <a:latin typeface="Cambria Math" panose="02040503050406030204" pitchFamily="18" charset="0"/>
                              </a:rPr>
                              <m:t>𝑘</m:t>
                            </m:r>
                            <m:r>
                              <a:rPr lang="tr-TR" i="1">
                                <a:latin typeface="Cambria Math" panose="02040503050406030204" pitchFamily="18" charset="0"/>
                              </a:rPr>
                              <m:t>−1</m:t>
                            </m:r>
                          </m:sub>
                        </m:sSub>
                        <m:r>
                          <a:rPr lang="tr-TR" i="1" baseline="-25000">
                            <a:latin typeface="Cambria Math" panose="02040503050406030204" pitchFamily="18" charset="0"/>
                          </a:rPr>
                          <m:t>,… ,</m:t>
                        </m:r>
                        <m:sSub>
                          <m:sSubPr>
                            <m:ctrlPr>
                              <a:rPr lang="tr-TR" i="1">
                                <a:latin typeface="Cambria Math" panose="02040503050406030204" pitchFamily="18" charset="0"/>
                              </a:rPr>
                            </m:ctrlPr>
                          </m:sSubPr>
                          <m:e>
                            <m:r>
                              <a:rPr lang="tr-TR" i="1">
                                <a:latin typeface="Cambria Math" panose="02040503050406030204" pitchFamily="18" charset="0"/>
                              </a:rPr>
                              <m:t>𝑎</m:t>
                            </m:r>
                          </m:e>
                          <m:sub>
                            <m:r>
                              <a:rPr lang="tr-TR" i="1">
                                <a:latin typeface="Cambria Math" panose="02040503050406030204" pitchFamily="18" charset="0"/>
                              </a:rPr>
                              <m:t>1</m:t>
                            </m:r>
                          </m:sub>
                        </m:sSub>
                        <m:r>
                          <a:rPr lang="tr-TR" i="1">
                            <a:latin typeface="Cambria Math" panose="02040503050406030204" pitchFamily="18" charset="0"/>
                          </a:rPr>
                          <m:t>,</m:t>
                        </m:r>
                        <m:sSub>
                          <m:sSubPr>
                            <m:ctrlPr>
                              <a:rPr lang="tr-TR" i="1">
                                <a:latin typeface="Cambria Math" panose="02040503050406030204" pitchFamily="18" charset="0"/>
                              </a:rPr>
                            </m:ctrlPr>
                          </m:sSubPr>
                          <m:e>
                            <m:r>
                              <a:rPr lang="tr-TR" i="1">
                                <a:latin typeface="Cambria Math" panose="02040503050406030204" pitchFamily="18" charset="0"/>
                              </a:rPr>
                              <m:t>𝑎</m:t>
                            </m:r>
                          </m:e>
                          <m:sub>
                            <m:r>
                              <a:rPr lang="tr-TR" i="1">
                                <a:latin typeface="Cambria Math" panose="02040503050406030204" pitchFamily="18" charset="0"/>
                              </a:rPr>
                              <m:t>0</m:t>
                            </m:r>
                          </m:sub>
                        </m:sSub>
                        <m:r>
                          <a:rPr lang="tr-TR" i="1">
                            <a:latin typeface="Cambria Math" panose="02040503050406030204" pitchFamily="18" charset="0"/>
                          </a:rPr>
                          <m:t>)</m:t>
                        </m:r>
                      </m:e>
                      <m:sub>
                        <m:r>
                          <a:rPr lang="tr-TR" i="1">
                            <a:latin typeface="Cambria Math" panose="02040503050406030204" pitchFamily="18" charset="0"/>
                          </a:rPr>
                          <m:t>2</m:t>
                        </m:r>
                      </m:sub>
                    </m:sSub>
                  </m:oMath>
                </a14:m>
                <a:r>
                  <a:rPr lang="tr-TR" dirty="0"/>
                  <a:t>’</a:t>
                </a:r>
                <a:r>
                  <a:rPr lang="tr-TR" dirty="0" err="1"/>
                  <a:t>nin</a:t>
                </a:r>
                <a:r>
                  <a:rPr lang="tr-TR" dirty="0"/>
                  <a:t> ikilik tabandaki açılımını nasıl kullanacağımızı açıklayaca­ğız. Öncelikle</a:t>
                </a:r>
              </a:p>
              <a:p>
                <a:pPr marL="0" indent="0" algn="just">
                  <a:buNone/>
                </a:pPr>
                <a14:m>
                  <m:oMathPara xmlns:m="http://schemas.openxmlformats.org/officeDocument/2006/math">
                    <m:oMathParaPr>
                      <m:jc m:val="centerGroup"/>
                    </m:oMathParaPr>
                    <m:oMath xmlns:m="http://schemas.openxmlformats.org/officeDocument/2006/math">
                      <m:sSup>
                        <m:sSupPr>
                          <m:ctrlPr>
                            <a:rPr lang="tr-TR" i="1">
                              <a:latin typeface="Cambria Math" panose="02040503050406030204" pitchFamily="18" charset="0"/>
                            </a:rPr>
                          </m:ctrlPr>
                        </m:sSupPr>
                        <m:e>
                          <m:r>
                            <a:rPr lang="tr-TR" i="1">
                              <a:latin typeface="Cambria Math" panose="02040503050406030204" pitchFamily="18" charset="0"/>
                            </a:rPr>
                            <m:t>𝑏</m:t>
                          </m:r>
                        </m:e>
                        <m:sup>
                          <m:r>
                            <a:rPr lang="tr-TR" i="1">
                              <a:latin typeface="Cambria Math" panose="02040503050406030204" pitchFamily="18" charset="0"/>
                            </a:rPr>
                            <m:t>𝑛</m:t>
                          </m:r>
                        </m:sup>
                      </m:sSup>
                      <m:r>
                        <a:rPr lang="tr-TR" i="1">
                          <a:latin typeface="Cambria Math" panose="02040503050406030204" pitchFamily="18" charset="0"/>
                        </a:rPr>
                        <m:t>=</m:t>
                      </m:r>
                      <m:sSup>
                        <m:sSupPr>
                          <m:ctrlPr>
                            <a:rPr lang="tr-TR" i="1">
                              <a:latin typeface="Cambria Math" panose="02040503050406030204" pitchFamily="18" charset="0"/>
                            </a:rPr>
                          </m:ctrlPr>
                        </m:sSupPr>
                        <m:e>
                          <m:r>
                            <a:rPr lang="tr-TR" i="1">
                              <a:latin typeface="Cambria Math" panose="02040503050406030204" pitchFamily="18" charset="0"/>
                            </a:rPr>
                            <m:t>𝑏</m:t>
                          </m:r>
                        </m:e>
                        <m:sup>
                          <m:sSub>
                            <m:sSubPr>
                              <m:ctrlPr>
                                <a:rPr lang="tr-TR" i="1">
                                  <a:latin typeface="Cambria Math" panose="02040503050406030204" pitchFamily="18" charset="0"/>
                                </a:rPr>
                              </m:ctrlPr>
                            </m:sSubPr>
                            <m:e>
                              <m:r>
                                <a:rPr lang="tr-TR" i="1">
                                  <a:latin typeface="Cambria Math" panose="02040503050406030204" pitchFamily="18" charset="0"/>
                                </a:rPr>
                                <m:t>𝑎</m:t>
                              </m:r>
                            </m:e>
                            <m:sub>
                              <m:r>
                                <a:rPr lang="tr-TR" i="1">
                                  <a:latin typeface="Cambria Math" panose="02040503050406030204" pitchFamily="18" charset="0"/>
                                </a:rPr>
                                <m:t>𝑘</m:t>
                              </m:r>
                              <m:r>
                                <a:rPr lang="tr-TR" i="1">
                                  <a:latin typeface="Cambria Math" panose="02040503050406030204" pitchFamily="18" charset="0"/>
                                </a:rPr>
                                <m:t>−1</m:t>
                              </m:r>
                            </m:sub>
                          </m:sSub>
                          <m:sSup>
                            <m:sSupPr>
                              <m:ctrlPr>
                                <a:rPr lang="tr-TR" i="1">
                                  <a:latin typeface="Cambria Math" panose="02040503050406030204" pitchFamily="18" charset="0"/>
                                </a:rPr>
                              </m:ctrlPr>
                            </m:sSupPr>
                            <m:e>
                              <m:r>
                                <a:rPr lang="tr-TR" i="1">
                                  <a:latin typeface="Cambria Math" panose="02040503050406030204" pitchFamily="18" charset="0"/>
                                </a:rPr>
                                <m:t>∗2</m:t>
                              </m:r>
                            </m:e>
                            <m:sup>
                              <m:r>
                                <a:rPr lang="tr-TR" i="1">
                                  <a:latin typeface="Cambria Math" panose="02040503050406030204" pitchFamily="18" charset="0"/>
                                </a:rPr>
                                <m:t>𝑘</m:t>
                              </m:r>
                              <m:r>
                                <a:rPr lang="tr-TR" i="1">
                                  <a:latin typeface="Cambria Math" panose="02040503050406030204" pitchFamily="18" charset="0"/>
                                </a:rPr>
                                <m:t>−1</m:t>
                              </m:r>
                            </m:sup>
                          </m:sSup>
                          <m:r>
                            <a:rPr lang="tr-TR" i="1">
                              <a:latin typeface="Cambria Math" panose="02040503050406030204" pitchFamily="18" charset="0"/>
                            </a:rPr>
                            <m:t>+…+</m:t>
                          </m:r>
                          <m:sSub>
                            <m:sSubPr>
                              <m:ctrlPr>
                                <a:rPr lang="tr-TR" i="1">
                                  <a:latin typeface="Cambria Math" panose="02040503050406030204" pitchFamily="18" charset="0"/>
                                </a:rPr>
                              </m:ctrlPr>
                            </m:sSubPr>
                            <m:e>
                              <m:r>
                                <a:rPr lang="tr-TR" i="1">
                                  <a:latin typeface="Cambria Math" panose="02040503050406030204" pitchFamily="18" charset="0"/>
                                </a:rPr>
                                <m:t>𝑎</m:t>
                              </m:r>
                            </m:e>
                            <m:sub>
                              <m:r>
                                <a:rPr lang="tr-TR" i="1">
                                  <a:latin typeface="Cambria Math" panose="02040503050406030204" pitchFamily="18" charset="0"/>
                                </a:rPr>
                                <m:t>1</m:t>
                              </m:r>
                            </m:sub>
                          </m:sSub>
                          <m:r>
                            <a:rPr lang="tr-TR" i="1">
                              <a:latin typeface="Cambria Math" panose="02040503050406030204" pitchFamily="18" charset="0"/>
                            </a:rPr>
                            <m:t>∗2+</m:t>
                          </m:r>
                          <m:sSub>
                            <m:sSubPr>
                              <m:ctrlPr>
                                <a:rPr lang="tr-TR" i="1">
                                  <a:latin typeface="Cambria Math" panose="02040503050406030204" pitchFamily="18" charset="0"/>
                                </a:rPr>
                              </m:ctrlPr>
                            </m:sSubPr>
                            <m:e>
                              <m:r>
                                <a:rPr lang="tr-TR" i="1">
                                  <a:latin typeface="Cambria Math" panose="02040503050406030204" pitchFamily="18" charset="0"/>
                                </a:rPr>
                                <m:t>𝑎</m:t>
                              </m:r>
                            </m:e>
                            <m:sub>
                              <m:r>
                                <a:rPr lang="tr-TR" i="1">
                                  <a:latin typeface="Cambria Math" panose="02040503050406030204" pitchFamily="18" charset="0"/>
                                </a:rPr>
                                <m:t>0</m:t>
                              </m:r>
                            </m:sub>
                          </m:sSub>
                        </m:sup>
                      </m:sSup>
                      <m:r>
                        <a:rPr lang="tr-TR" i="1">
                          <a:latin typeface="Cambria Math" panose="02040503050406030204" pitchFamily="18" charset="0"/>
                        </a:rPr>
                        <m:t>=</m:t>
                      </m:r>
                      <m:sSup>
                        <m:sSupPr>
                          <m:ctrlPr>
                            <a:rPr lang="tr-TR" i="1">
                              <a:latin typeface="Cambria Math" panose="02040503050406030204" pitchFamily="18" charset="0"/>
                            </a:rPr>
                          </m:ctrlPr>
                        </m:sSupPr>
                        <m:e>
                          <m:r>
                            <a:rPr lang="tr-TR" i="1">
                              <a:latin typeface="Cambria Math" panose="02040503050406030204" pitchFamily="18" charset="0"/>
                            </a:rPr>
                            <m:t>𝑏</m:t>
                          </m:r>
                        </m:e>
                        <m:sup>
                          <m:sSub>
                            <m:sSubPr>
                              <m:ctrlPr>
                                <a:rPr lang="tr-TR" i="1">
                                  <a:latin typeface="Cambria Math" panose="02040503050406030204" pitchFamily="18" charset="0"/>
                                </a:rPr>
                              </m:ctrlPr>
                            </m:sSubPr>
                            <m:e>
                              <m:r>
                                <a:rPr lang="tr-TR" i="1">
                                  <a:latin typeface="Cambria Math" panose="02040503050406030204" pitchFamily="18" charset="0"/>
                                </a:rPr>
                                <m:t>𝑎</m:t>
                              </m:r>
                            </m:e>
                            <m:sub>
                              <m:r>
                                <a:rPr lang="tr-TR" i="1">
                                  <a:latin typeface="Cambria Math" panose="02040503050406030204" pitchFamily="18" charset="0"/>
                                </a:rPr>
                                <m:t>𝑘</m:t>
                              </m:r>
                              <m:r>
                                <a:rPr lang="tr-TR" i="1">
                                  <a:latin typeface="Cambria Math" panose="02040503050406030204" pitchFamily="18" charset="0"/>
                                </a:rPr>
                                <m:t>−1</m:t>
                              </m:r>
                            </m:sub>
                          </m:sSub>
                          <m:sSup>
                            <m:sSupPr>
                              <m:ctrlPr>
                                <a:rPr lang="tr-TR" i="1">
                                  <a:latin typeface="Cambria Math" panose="02040503050406030204" pitchFamily="18" charset="0"/>
                                </a:rPr>
                              </m:ctrlPr>
                            </m:sSupPr>
                            <m:e>
                              <m:r>
                                <a:rPr lang="tr-TR" i="1">
                                  <a:latin typeface="Cambria Math" panose="02040503050406030204" pitchFamily="18" charset="0"/>
                                </a:rPr>
                                <m:t>∗2</m:t>
                              </m:r>
                            </m:e>
                            <m:sup>
                              <m:r>
                                <a:rPr lang="tr-TR" i="1">
                                  <a:latin typeface="Cambria Math" panose="02040503050406030204" pitchFamily="18" charset="0"/>
                                </a:rPr>
                                <m:t>𝑘</m:t>
                              </m:r>
                              <m:r>
                                <a:rPr lang="tr-TR" i="1">
                                  <a:latin typeface="Cambria Math" panose="02040503050406030204" pitchFamily="18" charset="0"/>
                                </a:rPr>
                                <m:t>−1</m:t>
                              </m:r>
                            </m:sup>
                          </m:sSup>
                        </m:sup>
                      </m:sSup>
                      <m:r>
                        <a:rPr lang="tr-TR" i="1">
                          <a:latin typeface="Cambria Math" panose="02040503050406030204" pitchFamily="18" charset="0"/>
                        </a:rPr>
                        <m:t>∗…∗</m:t>
                      </m:r>
                      <m:sSup>
                        <m:sSupPr>
                          <m:ctrlPr>
                            <a:rPr lang="tr-TR" i="1">
                              <a:latin typeface="Cambria Math" panose="02040503050406030204" pitchFamily="18" charset="0"/>
                            </a:rPr>
                          </m:ctrlPr>
                        </m:sSupPr>
                        <m:e>
                          <m:r>
                            <a:rPr lang="tr-TR" i="1">
                              <a:latin typeface="Cambria Math" panose="02040503050406030204" pitchFamily="18" charset="0"/>
                            </a:rPr>
                            <m:t>𝑏</m:t>
                          </m:r>
                        </m:e>
                        <m:sup>
                          <m:sSub>
                            <m:sSubPr>
                              <m:ctrlPr>
                                <a:rPr lang="tr-TR" i="1">
                                  <a:latin typeface="Cambria Math" panose="02040503050406030204" pitchFamily="18" charset="0"/>
                                </a:rPr>
                              </m:ctrlPr>
                            </m:sSubPr>
                            <m:e>
                              <m:r>
                                <a:rPr lang="tr-TR" i="1">
                                  <a:latin typeface="Cambria Math" panose="02040503050406030204" pitchFamily="18" charset="0"/>
                                </a:rPr>
                                <m:t>𝑎</m:t>
                              </m:r>
                            </m:e>
                            <m:sub>
                              <m:r>
                                <a:rPr lang="tr-TR" i="1">
                                  <a:latin typeface="Cambria Math" panose="02040503050406030204" pitchFamily="18" charset="0"/>
                                </a:rPr>
                                <m:t>1</m:t>
                              </m:r>
                            </m:sub>
                          </m:sSub>
                          <m:r>
                            <a:rPr lang="tr-TR" i="1">
                              <a:latin typeface="Cambria Math" panose="02040503050406030204" pitchFamily="18" charset="0"/>
                            </a:rPr>
                            <m:t>∗2</m:t>
                          </m:r>
                        </m:sup>
                      </m:sSup>
                      <m:r>
                        <a:rPr lang="tr-TR" i="1">
                          <a:latin typeface="Cambria Math" panose="02040503050406030204" pitchFamily="18" charset="0"/>
                        </a:rPr>
                        <m:t>∗</m:t>
                      </m:r>
                      <m:sSup>
                        <m:sSupPr>
                          <m:ctrlPr>
                            <a:rPr lang="tr-TR" i="1">
                              <a:latin typeface="Cambria Math" panose="02040503050406030204" pitchFamily="18" charset="0"/>
                            </a:rPr>
                          </m:ctrlPr>
                        </m:sSupPr>
                        <m:e>
                          <m:r>
                            <a:rPr lang="tr-TR" i="1">
                              <a:latin typeface="Cambria Math" panose="02040503050406030204" pitchFamily="18" charset="0"/>
                            </a:rPr>
                            <m:t>𝑏</m:t>
                          </m:r>
                        </m:e>
                        <m:sup>
                          <m:sSub>
                            <m:sSubPr>
                              <m:ctrlPr>
                                <a:rPr lang="tr-TR" i="1">
                                  <a:latin typeface="Cambria Math" panose="02040503050406030204" pitchFamily="18" charset="0"/>
                                </a:rPr>
                              </m:ctrlPr>
                            </m:sSubPr>
                            <m:e>
                              <m:r>
                                <a:rPr lang="tr-TR" i="1">
                                  <a:latin typeface="Cambria Math" panose="02040503050406030204" pitchFamily="18" charset="0"/>
                                </a:rPr>
                                <m:t>𝑎</m:t>
                              </m:r>
                            </m:e>
                            <m:sub>
                              <m:r>
                                <a:rPr lang="tr-TR" i="1">
                                  <a:latin typeface="Cambria Math" panose="02040503050406030204" pitchFamily="18" charset="0"/>
                                </a:rPr>
                                <m:t>0</m:t>
                              </m:r>
                            </m:sub>
                          </m:sSub>
                        </m:sup>
                      </m:sSup>
                    </m:oMath>
                  </m:oMathPara>
                </a14:m>
                <a:endParaRPr lang="tr-TR" dirty="0"/>
              </a:p>
              <a:p>
                <a:pPr marL="0" indent="0" algn="just">
                  <a:buNone/>
                </a:pPr>
                <a14:m>
                  <m:oMath xmlns:m="http://schemas.openxmlformats.org/officeDocument/2006/math">
                    <m:sSup>
                      <m:sSupPr>
                        <m:ctrlPr>
                          <a:rPr lang="tr-TR" i="1">
                            <a:latin typeface="Cambria Math" panose="02040503050406030204" pitchFamily="18" charset="0"/>
                          </a:rPr>
                        </m:ctrlPr>
                      </m:sSupPr>
                      <m:e>
                        <m:r>
                          <a:rPr lang="tr-TR" i="1">
                            <a:latin typeface="Cambria Math" panose="02040503050406030204" pitchFamily="18" charset="0"/>
                          </a:rPr>
                          <m:t>𝑏</m:t>
                        </m:r>
                      </m:e>
                      <m:sup>
                        <m:r>
                          <a:rPr lang="tr-TR" i="1">
                            <a:latin typeface="Cambria Math" panose="02040503050406030204" pitchFamily="18" charset="0"/>
                          </a:rPr>
                          <m:t>𝑛</m:t>
                        </m:r>
                      </m:sup>
                    </m:sSup>
                  </m:oMath>
                </a14:m>
                <a:r>
                  <a:rPr lang="tr-TR" dirty="0"/>
                  <a:t>’</a:t>
                </a:r>
                <a:r>
                  <a:rPr lang="tr-TR" dirty="0" err="1"/>
                  <a:t>yi</a:t>
                </a:r>
                <a:r>
                  <a:rPr lang="tr-TR" dirty="0"/>
                  <a:t> hesaplamak için sadece </a:t>
                </a:r>
                <a14:m>
                  <m:oMath xmlns:m="http://schemas.openxmlformats.org/officeDocument/2006/math">
                    <m:r>
                      <a:rPr lang="tr-TR" i="1">
                        <a:latin typeface="Cambria Math" panose="02040503050406030204" pitchFamily="18" charset="0"/>
                      </a:rPr>
                      <m:t>𝑏</m:t>
                    </m:r>
                    <m:r>
                      <a:rPr lang="tr-TR" i="1">
                        <a:latin typeface="Cambria Math" panose="02040503050406030204" pitchFamily="18" charset="0"/>
                      </a:rPr>
                      <m:t>,</m:t>
                    </m:r>
                    <m:sSup>
                      <m:sSupPr>
                        <m:ctrlPr>
                          <a:rPr lang="tr-TR" i="1">
                            <a:latin typeface="Cambria Math" panose="02040503050406030204" pitchFamily="18" charset="0"/>
                          </a:rPr>
                        </m:ctrlPr>
                      </m:sSupPr>
                      <m:e>
                        <m:r>
                          <a:rPr lang="tr-TR" i="1">
                            <a:latin typeface="Cambria Math" panose="02040503050406030204" pitchFamily="18" charset="0"/>
                          </a:rPr>
                          <m:t>𝑏</m:t>
                        </m:r>
                      </m:e>
                      <m:sup>
                        <m:r>
                          <a:rPr lang="tr-TR" i="1">
                            <a:latin typeface="Cambria Math" panose="02040503050406030204" pitchFamily="18" charset="0"/>
                          </a:rPr>
                          <m:t>2</m:t>
                        </m:r>
                      </m:sup>
                    </m:sSup>
                    <m:r>
                      <a:rPr lang="tr-TR" i="1">
                        <a:latin typeface="Cambria Math" panose="02040503050406030204" pitchFamily="18" charset="0"/>
                      </a:rPr>
                      <m:t>,</m:t>
                    </m:r>
                    <m:sSup>
                      <m:sSupPr>
                        <m:ctrlPr>
                          <a:rPr lang="tr-TR" i="1">
                            <a:latin typeface="Cambria Math" panose="02040503050406030204" pitchFamily="18" charset="0"/>
                          </a:rPr>
                        </m:ctrlPr>
                      </m:sSupPr>
                      <m:e>
                        <m:d>
                          <m:dPr>
                            <m:ctrlPr>
                              <a:rPr lang="tr-TR" i="1">
                                <a:latin typeface="Cambria Math" panose="02040503050406030204" pitchFamily="18" charset="0"/>
                              </a:rPr>
                            </m:ctrlPr>
                          </m:dPr>
                          <m:e>
                            <m:sSup>
                              <m:sSupPr>
                                <m:ctrlPr>
                                  <a:rPr lang="tr-TR" i="1">
                                    <a:latin typeface="Cambria Math" panose="02040503050406030204" pitchFamily="18" charset="0"/>
                                  </a:rPr>
                                </m:ctrlPr>
                              </m:sSupPr>
                              <m:e>
                                <m:r>
                                  <a:rPr lang="tr-TR" i="1">
                                    <a:latin typeface="Cambria Math" panose="02040503050406030204" pitchFamily="18" charset="0"/>
                                  </a:rPr>
                                  <m:t>𝑏</m:t>
                                </m:r>
                              </m:e>
                              <m:sup>
                                <m:r>
                                  <a:rPr lang="tr-TR" i="1">
                                    <a:latin typeface="Cambria Math" panose="02040503050406030204" pitchFamily="18" charset="0"/>
                                  </a:rPr>
                                  <m:t>2</m:t>
                                </m:r>
                              </m:sup>
                            </m:sSup>
                          </m:e>
                        </m:d>
                      </m:e>
                      <m:sup>
                        <m:r>
                          <a:rPr lang="tr-TR" i="1">
                            <a:latin typeface="Cambria Math" panose="02040503050406030204" pitchFamily="18" charset="0"/>
                          </a:rPr>
                          <m:t>2</m:t>
                        </m:r>
                      </m:sup>
                    </m:sSup>
                    <m:r>
                      <a:rPr lang="tr-TR">
                        <a:latin typeface="Cambria Math" panose="02040503050406030204" pitchFamily="18" charset="0"/>
                      </a:rPr>
                      <m:t>= </m:t>
                    </m:r>
                    <m:sSup>
                      <m:sSupPr>
                        <m:ctrlPr>
                          <a:rPr lang="tr-TR" i="1">
                            <a:latin typeface="Cambria Math" panose="02040503050406030204" pitchFamily="18" charset="0"/>
                          </a:rPr>
                        </m:ctrlPr>
                      </m:sSupPr>
                      <m:e>
                        <m:r>
                          <a:rPr lang="tr-TR" i="1">
                            <a:latin typeface="Cambria Math" panose="02040503050406030204" pitchFamily="18" charset="0"/>
                          </a:rPr>
                          <m:t>𝑏</m:t>
                        </m:r>
                      </m:e>
                      <m:sup>
                        <m:r>
                          <a:rPr lang="tr-TR" i="1">
                            <a:latin typeface="Cambria Math" panose="02040503050406030204" pitchFamily="18" charset="0"/>
                          </a:rPr>
                          <m:t>4</m:t>
                        </m:r>
                      </m:sup>
                    </m:sSup>
                    <m:r>
                      <a:rPr lang="tr-TR" i="1">
                        <a:latin typeface="Cambria Math" panose="02040503050406030204" pitchFamily="18" charset="0"/>
                      </a:rPr>
                      <m:t>,</m:t>
                    </m:r>
                    <m:sSup>
                      <m:sSupPr>
                        <m:ctrlPr>
                          <a:rPr lang="tr-TR" i="1">
                            <a:latin typeface="Cambria Math" panose="02040503050406030204" pitchFamily="18" charset="0"/>
                          </a:rPr>
                        </m:ctrlPr>
                      </m:sSupPr>
                      <m:e>
                        <m:d>
                          <m:dPr>
                            <m:ctrlPr>
                              <a:rPr lang="tr-TR" i="1">
                                <a:latin typeface="Cambria Math" panose="02040503050406030204" pitchFamily="18" charset="0"/>
                              </a:rPr>
                            </m:ctrlPr>
                          </m:dPr>
                          <m:e>
                            <m:sSup>
                              <m:sSupPr>
                                <m:ctrlPr>
                                  <a:rPr lang="tr-TR" i="1">
                                    <a:latin typeface="Cambria Math" panose="02040503050406030204" pitchFamily="18" charset="0"/>
                                  </a:rPr>
                                </m:ctrlPr>
                              </m:sSupPr>
                              <m:e>
                                <m:r>
                                  <a:rPr lang="tr-TR" i="1">
                                    <a:latin typeface="Cambria Math" panose="02040503050406030204" pitchFamily="18" charset="0"/>
                                  </a:rPr>
                                  <m:t>𝑏</m:t>
                                </m:r>
                              </m:e>
                              <m:sup>
                                <m:r>
                                  <a:rPr lang="tr-TR" i="1">
                                    <a:latin typeface="Cambria Math" panose="02040503050406030204" pitchFamily="18" charset="0"/>
                                  </a:rPr>
                                  <m:t>4</m:t>
                                </m:r>
                              </m:sup>
                            </m:sSup>
                          </m:e>
                        </m:d>
                      </m:e>
                      <m:sup>
                        <m:r>
                          <a:rPr lang="tr-TR" i="1">
                            <a:latin typeface="Cambria Math" panose="02040503050406030204" pitchFamily="18" charset="0"/>
                          </a:rPr>
                          <m:t>2</m:t>
                        </m:r>
                      </m:sup>
                    </m:sSup>
                    <m:r>
                      <a:rPr lang="tr-TR" i="1">
                        <a:latin typeface="Cambria Math" panose="02040503050406030204" pitchFamily="18" charset="0"/>
                      </a:rPr>
                      <m:t>=</m:t>
                    </m:r>
                    <m:sSup>
                      <m:sSupPr>
                        <m:ctrlPr>
                          <a:rPr lang="tr-TR" i="1">
                            <a:latin typeface="Cambria Math" panose="02040503050406030204" pitchFamily="18" charset="0"/>
                          </a:rPr>
                        </m:ctrlPr>
                      </m:sSupPr>
                      <m:e>
                        <m:r>
                          <a:rPr lang="tr-TR" i="1">
                            <a:latin typeface="Cambria Math" panose="02040503050406030204" pitchFamily="18" charset="0"/>
                          </a:rPr>
                          <m:t>𝑏</m:t>
                        </m:r>
                      </m:e>
                      <m:sup>
                        <m:r>
                          <a:rPr lang="tr-TR" i="1">
                            <a:latin typeface="Cambria Math" panose="02040503050406030204" pitchFamily="18" charset="0"/>
                          </a:rPr>
                          <m:t>8</m:t>
                        </m:r>
                      </m:sup>
                    </m:sSup>
                    <m:r>
                      <a:rPr lang="tr-TR" i="1">
                        <a:latin typeface="Cambria Math" panose="02040503050406030204" pitchFamily="18" charset="0"/>
                      </a:rPr>
                      <m:t>,…,</m:t>
                    </m:r>
                    <m:sSup>
                      <m:sSupPr>
                        <m:ctrlPr>
                          <a:rPr lang="tr-TR" i="1">
                            <a:latin typeface="Cambria Math" panose="02040503050406030204" pitchFamily="18" charset="0"/>
                          </a:rPr>
                        </m:ctrlPr>
                      </m:sSupPr>
                      <m:e>
                        <m:sSup>
                          <m:sSupPr>
                            <m:ctrlPr>
                              <a:rPr lang="tr-TR" i="1">
                                <a:latin typeface="Cambria Math" panose="02040503050406030204" pitchFamily="18" charset="0"/>
                              </a:rPr>
                            </m:ctrlPr>
                          </m:sSupPr>
                          <m:e>
                            <m:r>
                              <a:rPr lang="tr-TR" i="1">
                                <a:latin typeface="Cambria Math" panose="02040503050406030204" pitchFamily="18" charset="0"/>
                              </a:rPr>
                              <m:t>𝑏</m:t>
                            </m:r>
                          </m:e>
                          <m:sup>
                            <m:r>
                              <a:rPr lang="tr-TR" i="1">
                                <a:latin typeface="Cambria Math" panose="02040503050406030204" pitchFamily="18" charset="0"/>
                              </a:rPr>
                              <m:t>2</m:t>
                            </m:r>
                          </m:sup>
                        </m:sSup>
                      </m:e>
                      <m:sup>
                        <m:r>
                          <a:rPr lang="tr-TR" i="1">
                            <a:latin typeface="Cambria Math" panose="02040503050406030204" pitchFamily="18" charset="0"/>
                          </a:rPr>
                          <m:t>𝑘</m:t>
                        </m:r>
                      </m:sup>
                    </m:sSup>
                  </m:oMath>
                </a14:m>
                <a:r>
                  <a:rPr lang="tr-TR" dirty="0"/>
                  <a:t>’</a:t>
                </a:r>
                <a:r>
                  <a:rPr lang="tr-TR" dirty="0" err="1"/>
                  <a:t>nın</a:t>
                </a:r>
                <a:r>
                  <a:rPr lang="tr-TR" dirty="0"/>
                  <a:t> değerlerini hesapla­mamız gerekir. Bu değerleri bulduğumuzda, </a:t>
                </a:r>
                <a:r>
                  <a:rPr lang="tr-TR" i="1" dirty="0"/>
                  <a:t> </a:t>
                </a:r>
                <a14:m>
                  <m:oMath xmlns:m="http://schemas.openxmlformats.org/officeDocument/2006/math">
                    <m:sSub>
                      <m:sSubPr>
                        <m:ctrlPr>
                          <a:rPr lang="tr-TR" i="1">
                            <a:latin typeface="Cambria Math" panose="02040503050406030204" pitchFamily="18" charset="0"/>
                          </a:rPr>
                        </m:ctrlPr>
                      </m:sSubPr>
                      <m:e>
                        <m:r>
                          <a:rPr lang="tr-TR" i="1">
                            <a:latin typeface="Cambria Math" panose="02040503050406030204" pitchFamily="18" charset="0"/>
                          </a:rPr>
                          <m:t>𝑎</m:t>
                        </m:r>
                      </m:e>
                      <m:sub>
                        <m:r>
                          <a:rPr lang="tr-TR" i="1">
                            <a:latin typeface="Cambria Math" panose="02040503050406030204" pitchFamily="18" charset="0"/>
                          </a:rPr>
                          <m:t>1</m:t>
                        </m:r>
                      </m:sub>
                    </m:sSub>
                    <m:r>
                      <a:rPr lang="tr-TR">
                        <a:latin typeface="Cambria Math" panose="02040503050406030204" pitchFamily="18" charset="0"/>
                      </a:rPr>
                      <m:t>= 1 </m:t>
                    </m:r>
                  </m:oMath>
                </a14:m>
                <a:r>
                  <a:rPr lang="tr-TR" dirty="0"/>
                  <a:t>olmak üzere, bu listedeki </a:t>
                </a:r>
                <a14:m>
                  <m:oMath xmlns:m="http://schemas.openxmlformats.org/officeDocument/2006/math">
                    <m:sSup>
                      <m:sSupPr>
                        <m:ctrlPr>
                          <a:rPr lang="tr-TR" i="1">
                            <a:latin typeface="Cambria Math" panose="02040503050406030204" pitchFamily="18" charset="0"/>
                          </a:rPr>
                        </m:ctrlPr>
                      </m:sSupPr>
                      <m:e>
                        <m:sSup>
                          <m:sSupPr>
                            <m:ctrlPr>
                              <a:rPr lang="tr-TR" i="1">
                                <a:latin typeface="Cambria Math" panose="02040503050406030204" pitchFamily="18" charset="0"/>
                              </a:rPr>
                            </m:ctrlPr>
                          </m:sSupPr>
                          <m:e>
                            <m:r>
                              <a:rPr lang="tr-TR" i="1">
                                <a:latin typeface="Cambria Math" panose="02040503050406030204" pitchFamily="18" charset="0"/>
                              </a:rPr>
                              <m:t>𝑏</m:t>
                            </m:r>
                          </m:e>
                          <m:sup>
                            <m:r>
                              <a:rPr lang="tr-TR" i="1">
                                <a:latin typeface="Cambria Math" panose="02040503050406030204" pitchFamily="18" charset="0"/>
                              </a:rPr>
                              <m:t>2</m:t>
                            </m:r>
                          </m:sup>
                        </m:sSup>
                      </m:e>
                      <m:sup>
                        <m:r>
                          <a:rPr lang="tr-TR" i="1">
                            <a:latin typeface="Cambria Math" panose="02040503050406030204" pitchFamily="18" charset="0"/>
                          </a:rPr>
                          <m:t>𝑗</m:t>
                        </m:r>
                      </m:sup>
                    </m:sSup>
                  </m:oMath>
                </a14:m>
                <a:r>
                  <a:rPr lang="tr-TR" dirty="0"/>
                  <a:t>terimlerini çarparız. (Etkili olması için her bir terimle </a:t>
                </a:r>
                <a:r>
                  <a:rPr lang="tr-TR" dirty="0" err="1"/>
                  <a:t>çaıptıktan</a:t>
                </a:r>
                <a:r>
                  <a:rPr lang="tr-TR" dirty="0"/>
                  <a:t> sonra sonucu </a:t>
                </a:r>
                <a:r>
                  <a:rPr lang="tr-TR" i="1" dirty="0"/>
                  <a:t>m</a:t>
                </a:r>
                <a:r>
                  <a:rPr lang="tr-TR" dirty="0"/>
                  <a:t> </a:t>
                </a:r>
                <a:r>
                  <a:rPr lang="tr-TR" dirty="0" err="1"/>
                  <a:t>moduna</a:t>
                </a:r>
                <a:r>
                  <a:rPr lang="tr-TR" dirty="0"/>
                  <a:t> göre düşürürüz.) Bu bize </a:t>
                </a:r>
                <a14:m>
                  <m:oMath xmlns:m="http://schemas.openxmlformats.org/officeDocument/2006/math">
                    <m:sSup>
                      <m:sSupPr>
                        <m:ctrlPr>
                          <a:rPr lang="tr-TR" i="1">
                            <a:latin typeface="Cambria Math" panose="02040503050406030204" pitchFamily="18" charset="0"/>
                          </a:rPr>
                        </m:ctrlPr>
                      </m:sSupPr>
                      <m:e>
                        <m:r>
                          <a:rPr lang="tr-TR" i="1">
                            <a:latin typeface="Cambria Math" panose="02040503050406030204" pitchFamily="18" charset="0"/>
                          </a:rPr>
                          <m:t>𝑏</m:t>
                        </m:r>
                      </m:e>
                      <m:sup>
                        <m:r>
                          <a:rPr lang="tr-TR" i="1">
                            <a:latin typeface="Cambria Math" panose="02040503050406030204" pitchFamily="18" charset="0"/>
                          </a:rPr>
                          <m:t>𝑛</m:t>
                        </m:r>
                      </m:sup>
                    </m:sSup>
                  </m:oMath>
                </a14:m>
                <a:r>
                  <a:rPr lang="tr-TR" dirty="0"/>
                  <a:t>’</a:t>
                </a:r>
                <a:r>
                  <a:rPr lang="tr-TR" dirty="0" err="1"/>
                  <a:t>yi</a:t>
                </a:r>
                <a:r>
                  <a:rPr lang="tr-TR" dirty="0"/>
                  <a:t> verir. </a:t>
                </a:r>
              </a:p>
            </p:txBody>
          </p:sp>
        </mc:Choice>
        <mc:Fallback xmlns="">
          <p:sp>
            <p:nvSpPr>
              <p:cNvPr id="3" name="İçerik Yer Tutucusu 2"/>
              <p:cNvSpPr>
                <a:spLocks noGrp="1" noRot="1" noChangeAspect="1" noMove="1" noResize="1" noEditPoints="1" noAdjustHandles="1" noChangeArrowheads="1" noChangeShapeType="1" noTextEdit="1"/>
              </p:cNvSpPr>
              <p:nvPr>
                <p:ph idx="1"/>
              </p:nvPr>
            </p:nvSpPr>
            <p:spPr>
              <a:xfrm>
                <a:off x="1045028" y="801189"/>
                <a:ext cx="11068594" cy="5878286"/>
              </a:xfrm>
              <a:blipFill rotWithShape="0">
                <a:blip r:embed="rId2"/>
                <a:stretch>
                  <a:fillRect l="-826" r="-881" b="-104"/>
                </a:stretch>
              </a:blipFill>
            </p:spPr>
            <p:txBody>
              <a:bodyPr/>
              <a:lstStyle/>
              <a:p>
                <a:r>
                  <a:rPr lang="tr-TR">
                    <a:noFill/>
                  </a:rPr>
                  <a:t> </a:t>
                </a:r>
              </a:p>
            </p:txBody>
          </p:sp>
        </mc:Fallback>
      </mc:AlternateContent>
      <p:sp>
        <p:nvSpPr>
          <p:cNvPr id="4" name="Slayt Numarası Yer Tutucusu 3"/>
          <p:cNvSpPr>
            <a:spLocks noGrp="1"/>
          </p:cNvSpPr>
          <p:nvPr>
            <p:ph type="sldNum" sz="quarter" idx="12"/>
          </p:nvPr>
        </p:nvSpPr>
        <p:spPr/>
        <p:txBody>
          <a:bodyPr/>
          <a:lstStyle/>
          <a:p>
            <a:fld id="{745D57CF-1007-4D2F-B4F9-E5A7F393E6C7}" type="slidenum">
              <a:rPr lang="tr-TR" smtClean="0"/>
              <a:t>27</a:t>
            </a:fld>
            <a:endParaRPr lang="tr-TR"/>
          </a:p>
        </p:txBody>
      </p:sp>
    </p:spTree>
    <p:extLst>
      <p:ext uri="{BB962C8B-B14F-4D97-AF65-F5344CB8AC3E}">
        <p14:creationId xmlns:p14="http://schemas.microsoft.com/office/powerpoint/2010/main" val="347588040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İçerik Yer Tutucusu 2"/>
              <p:cNvSpPr>
                <a:spLocks noGrp="1"/>
              </p:cNvSpPr>
              <p:nvPr>
                <p:ph idx="1"/>
              </p:nvPr>
            </p:nvSpPr>
            <p:spPr>
              <a:xfrm>
                <a:off x="1484310" y="461555"/>
                <a:ext cx="10018713" cy="6008914"/>
              </a:xfrm>
            </p:spPr>
            <p:txBody>
              <a:bodyPr>
                <a:normAutofit fontScale="85000" lnSpcReduction="10000"/>
              </a:bodyPr>
              <a:lstStyle/>
              <a:p>
                <a:pPr marL="0" indent="0" algn="just">
                  <a:buNone/>
                </a:pPr>
                <a:r>
                  <a:rPr lang="tr-TR" dirty="0" smtClean="0"/>
                  <a:t>Örneğin, 3</a:t>
                </a:r>
                <a:r>
                  <a:rPr lang="tr-TR" baseline="30000" dirty="0"/>
                  <a:t>11’</a:t>
                </a:r>
                <a:r>
                  <a:rPr lang="tr-TR" dirty="0"/>
                  <a:t>i hesaplamak için önce 11 = (1011)</a:t>
                </a:r>
                <a:r>
                  <a:rPr lang="tr-TR" baseline="-25000" dirty="0"/>
                  <a:t>2</a:t>
                </a:r>
                <a:r>
                  <a:rPr lang="tr-TR" dirty="0"/>
                  <a:t> deriz, böylece 3</a:t>
                </a:r>
                <a:r>
                  <a:rPr lang="tr-TR" baseline="30000" dirty="0"/>
                  <a:t>11</a:t>
                </a:r>
                <a:r>
                  <a:rPr lang="tr-TR" dirty="0"/>
                  <a:t> = 3</a:t>
                </a:r>
                <a:r>
                  <a:rPr lang="tr-TR" baseline="30000" dirty="0"/>
                  <a:t>8</a:t>
                </a:r>
                <a:r>
                  <a:rPr lang="tr-TR" dirty="0"/>
                  <a:t>3</a:t>
                </a:r>
                <a:r>
                  <a:rPr lang="tr-TR" baseline="30000" dirty="0"/>
                  <a:t>2</a:t>
                </a:r>
                <a:r>
                  <a:rPr lang="tr-TR" dirty="0"/>
                  <a:t>3</a:t>
                </a:r>
                <a:r>
                  <a:rPr lang="tr-TR" baseline="30000" dirty="0"/>
                  <a:t>1</a:t>
                </a:r>
                <a:r>
                  <a:rPr lang="tr-TR" dirty="0"/>
                  <a:t> ’</a:t>
                </a:r>
                <a:r>
                  <a:rPr lang="tr-TR" dirty="0" err="1"/>
                  <a:t>dir</a:t>
                </a:r>
                <a:r>
                  <a:rPr lang="tr-TR" dirty="0"/>
                  <a:t>. Ardı ardına kareler alınırsa, 3</a:t>
                </a:r>
                <a:r>
                  <a:rPr lang="tr-TR" baseline="30000" dirty="0"/>
                  <a:t>2</a:t>
                </a:r>
                <a:r>
                  <a:rPr lang="tr-TR" dirty="0"/>
                  <a:t> = 9, 3</a:t>
                </a:r>
                <a:r>
                  <a:rPr lang="tr-TR" baseline="30000" dirty="0"/>
                  <a:t>4</a:t>
                </a:r>
                <a:r>
                  <a:rPr lang="tr-TR" dirty="0"/>
                  <a:t> = 9</a:t>
                </a:r>
                <a:r>
                  <a:rPr lang="tr-TR" baseline="30000" dirty="0"/>
                  <a:t>2</a:t>
                </a:r>
                <a:r>
                  <a:rPr lang="tr-TR" dirty="0"/>
                  <a:t> = 81,3</a:t>
                </a:r>
                <a:r>
                  <a:rPr lang="tr-TR" baseline="30000" dirty="0"/>
                  <a:t>8</a:t>
                </a:r>
                <a:r>
                  <a:rPr lang="tr-TR" dirty="0"/>
                  <a:t> = (81)</a:t>
                </a:r>
                <a:r>
                  <a:rPr lang="tr-TR" baseline="30000" dirty="0"/>
                  <a:t>2</a:t>
                </a:r>
                <a:r>
                  <a:rPr lang="tr-TR" dirty="0"/>
                  <a:t> = 6561. Sonuç olarak, 3</a:t>
                </a:r>
                <a:r>
                  <a:rPr lang="tr-TR" baseline="30000" dirty="0"/>
                  <a:t>11</a:t>
                </a:r>
                <a:r>
                  <a:rPr lang="tr-TR" dirty="0"/>
                  <a:t> = 3</a:t>
                </a:r>
                <a:r>
                  <a:rPr lang="tr-TR" baseline="30000" dirty="0"/>
                  <a:t>8</a:t>
                </a:r>
                <a:r>
                  <a:rPr lang="tr-TR" dirty="0"/>
                  <a:t>3</a:t>
                </a:r>
                <a:r>
                  <a:rPr lang="tr-TR" baseline="30000" dirty="0"/>
                  <a:t>2</a:t>
                </a:r>
                <a:r>
                  <a:rPr lang="tr-TR" dirty="0"/>
                  <a:t>3</a:t>
                </a:r>
                <a:r>
                  <a:rPr lang="tr-TR" baseline="30000" dirty="0"/>
                  <a:t>1</a:t>
                </a:r>
                <a:r>
                  <a:rPr lang="tr-TR" dirty="0"/>
                  <a:t> = </a:t>
                </a:r>
                <a14:m>
                  <m:oMath xmlns:m="http://schemas.openxmlformats.org/officeDocument/2006/math">
                    <m:r>
                      <a:rPr lang="tr-TR" i="1">
                        <a:latin typeface="Cambria Math" panose="02040503050406030204" pitchFamily="18" charset="0"/>
                      </a:rPr>
                      <m:t>6561∗ 9∗ 3 </m:t>
                    </m:r>
                  </m:oMath>
                </a14:m>
                <a:r>
                  <a:rPr lang="tr-TR" dirty="0"/>
                  <a:t>= 177.147.</a:t>
                </a:r>
              </a:p>
              <a:p>
                <a:pPr marL="0" indent="0" algn="just">
                  <a:buNone/>
                </a:pPr>
                <a:r>
                  <a:rPr lang="tr-TR" dirty="0"/>
                  <a:t>Algoritma ardı ardına </a:t>
                </a:r>
                <a:r>
                  <a:rPr lang="tr-TR" i="1" dirty="0"/>
                  <a:t>b</a:t>
                </a:r>
                <a:r>
                  <a:rPr lang="tr-TR" b="1" dirty="0"/>
                  <a:t> </a:t>
                </a:r>
                <a:r>
                  <a:rPr lang="tr-TR" b="1" dirty="0" err="1"/>
                  <a:t>mod</a:t>
                </a:r>
                <a:r>
                  <a:rPr lang="tr-TR" b="1" dirty="0"/>
                  <a:t> </a:t>
                </a:r>
                <a:r>
                  <a:rPr lang="tr-TR" i="1" dirty="0"/>
                  <a:t>m, b</a:t>
                </a:r>
                <a:r>
                  <a:rPr lang="tr-TR" i="1" baseline="30000" dirty="0"/>
                  <a:t> </a:t>
                </a:r>
                <a:r>
                  <a:rPr lang="tr-TR" b="1" dirty="0" err="1"/>
                  <a:t>mod</a:t>
                </a:r>
                <a:r>
                  <a:rPr lang="tr-TR" b="1" dirty="0"/>
                  <a:t> </a:t>
                </a:r>
                <a:r>
                  <a:rPr lang="tr-TR" i="1" dirty="0"/>
                  <a:t>m, </a:t>
                </a:r>
                <a14:m>
                  <m:oMath xmlns:m="http://schemas.openxmlformats.org/officeDocument/2006/math">
                    <m:sSup>
                      <m:sSupPr>
                        <m:ctrlPr>
                          <a:rPr lang="tr-TR" i="1">
                            <a:latin typeface="Cambria Math" panose="02040503050406030204" pitchFamily="18" charset="0"/>
                          </a:rPr>
                        </m:ctrlPr>
                      </m:sSupPr>
                      <m:e>
                        <m:sSup>
                          <m:sSupPr>
                            <m:ctrlPr>
                              <a:rPr lang="tr-TR" i="1">
                                <a:latin typeface="Cambria Math" panose="02040503050406030204" pitchFamily="18" charset="0"/>
                              </a:rPr>
                            </m:ctrlPr>
                          </m:sSupPr>
                          <m:e>
                            <m:r>
                              <a:rPr lang="tr-TR" i="1">
                                <a:latin typeface="Cambria Math" panose="02040503050406030204" pitchFamily="18" charset="0"/>
                              </a:rPr>
                              <m:t>𝑏</m:t>
                            </m:r>
                          </m:e>
                          <m:sup>
                            <m:r>
                              <a:rPr lang="tr-TR" i="1">
                                <a:latin typeface="Cambria Math" panose="02040503050406030204" pitchFamily="18" charset="0"/>
                              </a:rPr>
                              <m:t>2</m:t>
                            </m:r>
                          </m:sup>
                        </m:sSup>
                      </m:e>
                      <m:sup>
                        <m:r>
                          <a:rPr lang="tr-TR" i="1">
                            <a:latin typeface="Cambria Math" panose="02040503050406030204" pitchFamily="18" charset="0"/>
                          </a:rPr>
                          <m:t>𝑘</m:t>
                        </m:r>
                        <m:r>
                          <a:rPr lang="tr-TR" i="1">
                            <a:latin typeface="Cambria Math" panose="02040503050406030204" pitchFamily="18" charset="0"/>
                          </a:rPr>
                          <m:t>−1</m:t>
                        </m:r>
                      </m:sup>
                    </m:sSup>
                  </m:oMath>
                </a14:m>
                <a:r>
                  <a:rPr lang="tr-TR" b="1" dirty="0"/>
                  <a:t> </a:t>
                </a:r>
                <a:r>
                  <a:rPr lang="tr-TR" b="1" dirty="0" err="1"/>
                  <a:t>mod</a:t>
                </a:r>
                <a:r>
                  <a:rPr lang="tr-TR" b="1" dirty="0"/>
                  <a:t> </a:t>
                </a:r>
                <a:r>
                  <a:rPr lang="tr-TR" i="1" dirty="0" err="1"/>
                  <a:t>m</a:t>
                </a:r>
                <a:r>
                  <a:rPr lang="tr-TR" dirty="0" err="1"/>
                  <a:t>’i</a:t>
                </a:r>
                <a:r>
                  <a:rPr lang="tr-TR" dirty="0"/>
                  <a:t> bulur ve bu terimler birlik­te      </a:t>
                </a:r>
                <a:r>
                  <a:rPr lang="tr-TR" i="1" dirty="0" err="1"/>
                  <a:t>a</a:t>
                </a:r>
                <a:r>
                  <a:rPr lang="tr-TR" i="1" baseline="-25000" dirty="0" err="1"/>
                  <a:t>j</a:t>
                </a:r>
                <a:r>
                  <a:rPr lang="tr-TR" dirty="0"/>
                  <a:t> = 1 olmak üzere </a:t>
                </a:r>
                <a14:m>
                  <m:oMath xmlns:m="http://schemas.openxmlformats.org/officeDocument/2006/math">
                    <m:sSup>
                      <m:sSupPr>
                        <m:ctrlPr>
                          <a:rPr lang="tr-TR" i="1">
                            <a:latin typeface="Cambria Math" panose="02040503050406030204" pitchFamily="18" charset="0"/>
                          </a:rPr>
                        </m:ctrlPr>
                      </m:sSupPr>
                      <m:e>
                        <m:sSup>
                          <m:sSupPr>
                            <m:ctrlPr>
                              <a:rPr lang="tr-TR" i="1">
                                <a:latin typeface="Cambria Math" panose="02040503050406030204" pitchFamily="18" charset="0"/>
                              </a:rPr>
                            </m:ctrlPr>
                          </m:sSupPr>
                          <m:e>
                            <m:r>
                              <a:rPr lang="tr-TR" i="1">
                                <a:latin typeface="Cambria Math" panose="02040503050406030204" pitchFamily="18" charset="0"/>
                              </a:rPr>
                              <m:t>𝑏</m:t>
                            </m:r>
                          </m:e>
                          <m:sup>
                            <m:r>
                              <a:rPr lang="tr-TR" i="1">
                                <a:latin typeface="Cambria Math" panose="02040503050406030204" pitchFamily="18" charset="0"/>
                              </a:rPr>
                              <m:t>2</m:t>
                            </m:r>
                          </m:sup>
                        </m:sSup>
                      </m:e>
                      <m:sup>
                        <m:r>
                          <a:rPr lang="tr-TR" i="1">
                            <a:latin typeface="Cambria Math" panose="02040503050406030204" pitchFamily="18" charset="0"/>
                          </a:rPr>
                          <m:t>𝑗</m:t>
                        </m:r>
                      </m:sup>
                    </m:sSup>
                  </m:oMath>
                </a14:m>
                <a:r>
                  <a:rPr lang="tr-TR" b="1" dirty="0"/>
                  <a:t> </a:t>
                </a:r>
                <a:r>
                  <a:rPr lang="tr-TR" b="1" dirty="0" err="1"/>
                  <a:t>mod</a:t>
                </a:r>
                <a:r>
                  <a:rPr lang="tr-TR" b="1" dirty="0"/>
                  <a:t> </a:t>
                </a:r>
                <a:r>
                  <a:rPr lang="tr-TR" dirty="0" err="1"/>
                  <a:t>m’le</a:t>
                </a:r>
                <a:r>
                  <a:rPr lang="tr-TR" dirty="0"/>
                  <a:t> her çarpımdan sonra çarpımın </a:t>
                </a:r>
                <a:r>
                  <a:rPr lang="tr-TR" i="1" dirty="0"/>
                  <a:t>m</a:t>
                </a:r>
                <a:r>
                  <a:rPr lang="tr-TR" dirty="0"/>
                  <a:t>'ye bölümünden kalanı bulunarak çarpılır. Bu algoritma için sözde kod </a:t>
                </a:r>
                <a:r>
                  <a:rPr lang="tr-TR" dirty="0" smtClean="0"/>
                  <a:t>aşağıdadır.</a:t>
                </a:r>
              </a:p>
              <a:p>
                <a:pPr marL="0" indent="0">
                  <a:buNone/>
                </a:pPr>
                <a:r>
                  <a:rPr lang="tr-TR" b="1" dirty="0">
                    <a:solidFill>
                      <a:srgbClr val="C00000"/>
                    </a:solidFill>
                  </a:rPr>
                  <a:t>ALGORİTMA </a:t>
                </a:r>
                <a:r>
                  <a:rPr lang="tr-TR" b="1" dirty="0" smtClean="0">
                    <a:solidFill>
                      <a:srgbClr val="C00000"/>
                    </a:solidFill>
                  </a:rPr>
                  <a:t> </a:t>
                </a:r>
                <a:r>
                  <a:rPr lang="tr-TR" b="1" dirty="0">
                    <a:solidFill>
                      <a:srgbClr val="C00000"/>
                    </a:solidFill>
                  </a:rPr>
                  <a:t>Modüler Üs Alma</a:t>
                </a:r>
              </a:p>
              <a:p>
                <a:pPr marL="0" indent="0">
                  <a:buNone/>
                </a:pPr>
                <a:r>
                  <a:rPr lang="tr-TR" b="1" dirty="0" smtClean="0"/>
                  <a:t>  prosedür </a:t>
                </a:r>
                <a:r>
                  <a:rPr lang="tr-TR" i="1" dirty="0"/>
                  <a:t>modüller üs alma</a:t>
                </a:r>
                <a:r>
                  <a:rPr lang="tr-TR" dirty="0"/>
                  <a:t> (</a:t>
                </a:r>
                <a:r>
                  <a:rPr lang="tr-TR" i="1" dirty="0"/>
                  <a:t>b</a:t>
                </a:r>
                <a:r>
                  <a:rPr lang="tr-TR" dirty="0"/>
                  <a:t>: tam sayı, </a:t>
                </a:r>
                <a14:m>
                  <m:oMath xmlns:m="http://schemas.openxmlformats.org/officeDocument/2006/math">
                    <m:r>
                      <m:rPr>
                        <m:sty m:val="p"/>
                      </m:rPr>
                      <a:rPr lang="tr-TR">
                        <a:latin typeface="Cambria Math" panose="02040503050406030204" pitchFamily="18" charset="0"/>
                      </a:rPr>
                      <m:t>n</m:t>
                    </m:r>
                    <m:r>
                      <a:rPr lang="tr-TR" i="1">
                        <a:latin typeface="Cambria Math" panose="02040503050406030204" pitchFamily="18" charset="0"/>
                      </a:rPr>
                      <m:t> = </m:t>
                    </m:r>
                    <m:sSub>
                      <m:sSubPr>
                        <m:ctrlPr>
                          <a:rPr lang="tr-TR" i="1">
                            <a:latin typeface="Cambria Math" panose="02040503050406030204" pitchFamily="18" charset="0"/>
                          </a:rPr>
                        </m:ctrlPr>
                      </m:sSubPr>
                      <m:e>
                        <m:r>
                          <a:rPr lang="tr-TR">
                            <a:latin typeface="Cambria Math" panose="02040503050406030204" pitchFamily="18" charset="0"/>
                          </a:rPr>
                          <m:t>(</m:t>
                        </m:r>
                        <m:sSub>
                          <m:sSubPr>
                            <m:ctrlPr>
                              <a:rPr lang="tr-TR" i="1">
                                <a:latin typeface="Cambria Math" panose="02040503050406030204" pitchFamily="18" charset="0"/>
                              </a:rPr>
                            </m:ctrlPr>
                          </m:sSubPr>
                          <m:e>
                            <m:r>
                              <m:rPr>
                                <m:sty m:val="p"/>
                              </m:rPr>
                              <a:rPr lang="tr-TR">
                                <a:latin typeface="Cambria Math" panose="02040503050406030204" pitchFamily="18" charset="0"/>
                              </a:rPr>
                              <m:t>a</m:t>
                            </m:r>
                          </m:e>
                          <m:sub>
                            <m:r>
                              <m:rPr>
                                <m:sty m:val="p"/>
                              </m:rPr>
                              <a:rPr lang="tr-TR">
                                <a:latin typeface="Cambria Math" panose="02040503050406030204" pitchFamily="18" charset="0"/>
                              </a:rPr>
                              <m:t>k</m:t>
                            </m:r>
                            <m:r>
                              <a:rPr lang="tr-TR">
                                <a:latin typeface="Cambria Math" panose="02040503050406030204" pitchFamily="18" charset="0"/>
                              </a:rPr>
                              <m:t>−1</m:t>
                            </m:r>
                          </m:sub>
                        </m:sSub>
                        <m:r>
                          <a:rPr lang="tr-TR" baseline="-25000">
                            <a:latin typeface="Cambria Math" panose="02040503050406030204" pitchFamily="18" charset="0"/>
                          </a:rPr>
                          <m:t>,… ,</m:t>
                        </m:r>
                        <m:sSub>
                          <m:sSubPr>
                            <m:ctrlPr>
                              <a:rPr lang="tr-TR" i="1">
                                <a:latin typeface="Cambria Math" panose="02040503050406030204" pitchFamily="18" charset="0"/>
                              </a:rPr>
                            </m:ctrlPr>
                          </m:sSubPr>
                          <m:e>
                            <m:r>
                              <m:rPr>
                                <m:sty m:val="p"/>
                              </m:rPr>
                              <a:rPr lang="tr-TR">
                                <a:latin typeface="Cambria Math" panose="02040503050406030204" pitchFamily="18" charset="0"/>
                              </a:rPr>
                              <m:t>a</m:t>
                            </m:r>
                          </m:e>
                          <m:sub>
                            <m:r>
                              <a:rPr lang="tr-TR">
                                <a:latin typeface="Cambria Math" panose="02040503050406030204" pitchFamily="18" charset="0"/>
                              </a:rPr>
                              <m:t>1</m:t>
                            </m:r>
                          </m:sub>
                        </m:sSub>
                        <m:r>
                          <a:rPr lang="tr-TR">
                            <a:latin typeface="Cambria Math" panose="02040503050406030204" pitchFamily="18" charset="0"/>
                          </a:rPr>
                          <m:t>,</m:t>
                        </m:r>
                        <m:sSub>
                          <m:sSubPr>
                            <m:ctrlPr>
                              <a:rPr lang="tr-TR" i="1">
                                <a:latin typeface="Cambria Math" panose="02040503050406030204" pitchFamily="18" charset="0"/>
                              </a:rPr>
                            </m:ctrlPr>
                          </m:sSubPr>
                          <m:e>
                            <m:r>
                              <m:rPr>
                                <m:sty m:val="p"/>
                              </m:rPr>
                              <a:rPr lang="tr-TR">
                                <a:latin typeface="Cambria Math" panose="02040503050406030204" pitchFamily="18" charset="0"/>
                              </a:rPr>
                              <m:t>a</m:t>
                            </m:r>
                          </m:e>
                          <m:sub>
                            <m:r>
                              <a:rPr lang="tr-TR">
                                <a:latin typeface="Cambria Math" panose="02040503050406030204" pitchFamily="18" charset="0"/>
                              </a:rPr>
                              <m:t>0</m:t>
                            </m:r>
                          </m:sub>
                        </m:sSub>
                        <m:r>
                          <a:rPr lang="tr-TR">
                            <a:latin typeface="Cambria Math" panose="02040503050406030204" pitchFamily="18" charset="0"/>
                          </a:rPr>
                          <m:t>)</m:t>
                        </m:r>
                      </m:e>
                      <m:sub>
                        <m:r>
                          <a:rPr lang="tr-TR">
                            <a:latin typeface="Cambria Math" panose="02040503050406030204" pitchFamily="18" charset="0"/>
                          </a:rPr>
                          <m:t>2</m:t>
                        </m:r>
                      </m:sub>
                    </m:sSub>
                    <m:r>
                      <a:rPr lang="tr-TR" b="0" i="1" smtClean="0">
                        <a:latin typeface="Cambria Math" panose="02040503050406030204" pitchFamily="18" charset="0"/>
                      </a:rPr>
                      <m:t> </m:t>
                    </m:r>
                  </m:oMath>
                </a14:m>
                <a:r>
                  <a:rPr lang="tr-TR" i="1" dirty="0" smtClean="0"/>
                  <a:t>m:</a:t>
                </a:r>
                <a:r>
                  <a:rPr lang="tr-TR" dirty="0" smtClean="0"/>
                  <a:t> pozitif tam sayı)</a:t>
                </a:r>
                <a:endParaRPr lang="tr-TR" i="1" dirty="0" smtClean="0"/>
              </a:p>
              <a:p>
                <a:pPr marL="0" indent="0">
                  <a:buNone/>
                </a:pPr>
                <a:r>
                  <a:rPr lang="tr-TR" i="1" dirty="0" smtClean="0"/>
                  <a:t>       x</a:t>
                </a:r>
                <a:r>
                  <a:rPr lang="tr-TR" dirty="0"/>
                  <a:t>:= </a:t>
                </a:r>
                <a:r>
                  <a:rPr lang="tr-TR" dirty="0" smtClean="0"/>
                  <a:t>1</a:t>
                </a:r>
              </a:p>
              <a:p>
                <a:pPr marL="0" indent="0">
                  <a:buNone/>
                </a:pPr>
                <a:r>
                  <a:rPr lang="tr-TR" dirty="0"/>
                  <a:t> </a:t>
                </a:r>
                <a:r>
                  <a:rPr lang="tr-TR" dirty="0" smtClean="0"/>
                  <a:t>      kuvvet </a:t>
                </a:r>
                <a:r>
                  <a:rPr lang="tr-TR" dirty="0"/>
                  <a:t>:= </a:t>
                </a:r>
                <a:r>
                  <a:rPr lang="tr-TR" i="1" dirty="0"/>
                  <a:t>b</a:t>
                </a:r>
                <a:r>
                  <a:rPr lang="tr-TR" dirty="0"/>
                  <a:t> </a:t>
                </a:r>
                <a:r>
                  <a:rPr lang="tr-TR" b="1" dirty="0" err="1"/>
                  <a:t>mod</a:t>
                </a:r>
                <a:r>
                  <a:rPr lang="tr-TR" dirty="0"/>
                  <a:t> </a:t>
                </a:r>
                <a:r>
                  <a:rPr lang="tr-TR" i="1" dirty="0"/>
                  <a:t>m </a:t>
                </a:r>
                <a:endParaRPr lang="tr-TR" dirty="0"/>
              </a:p>
              <a:p>
                <a:pPr marL="0" indent="0">
                  <a:buNone/>
                </a:pPr>
                <a:r>
                  <a:rPr lang="tr-TR" b="1" i="1" dirty="0" smtClean="0"/>
                  <a:t>      </a:t>
                </a:r>
                <a:r>
                  <a:rPr lang="tr-TR" b="1" i="1" dirty="0" err="1" smtClean="0"/>
                  <a:t>for</a:t>
                </a:r>
                <a:r>
                  <a:rPr lang="tr-TR" b="1" i="1" dirty="0" smtClean="0"/>
                  <a:t> </a:t>
                </a:r>
                <a:r>
                  <a:rPr lang="tr-TR" i="1" dirty="0"/>
                  <a:t>i:=</a:t>
                </a:r>
                <a:r>
                  <a:rPr lang="tr-TR" dirty="0"/>
                  <a:t> </a:t>
                </a:r>
                <a:r>
                  <a:rPr lang="tr-TR" i="1" dirty="0"/>
                  <a:t>0</a:t>
                </a:r>
                <a:r>
                  <a:rPr lang="tr-TR" b="1" i="1" dirty="0"/>
                  <a:t> </a:t>
                </a:r>
                <a:r>
                  <a:rPr lang="tr-TR" b="1" i="1" dirty="0" err="1"/>
                  <a:t>to</a:t>
                </a:r>
                <a:r>
                  <a:rPr lang="tr-TR" b="1" i="1" dirty="0"/>
                  <a:t> </a:t>
                </a:r>
                <a:r>
                  <a:rPr lang="tr-TR" i="1" dirty="0"/>
                  <a:t>k </a:t>
                </a:r>
                <a:r>
                  <a:rPr lang="tr-TR" b="1" i="1" dirty="0"/>
                  <a:t>−</a:t>
                </a:r>
                <a:r>
                  <a:rPr lang="tr-TR" b="1" dirty="0"/>
                  <a:t> </a:t>
                </a:r>
                <a:r>
                  <a:rPr lang="tr-TR" i="1" dirty="0"/>
                  <a:t>1</a:t>
                </a:r>
                <a:endParaRPr lang="tr-TR" dirty="0"/>
              </a:p>
              <a:p>
                <a:pPr marL="0" indent="0">
                  <a:buNone/>
                </a:pPr>
                <a:r>
                  <a:rPr lang="tr-TR" b="1" dirty="0" smtClean="0"/>
                  <a:t>     </a:t>
                </a:r>
                <a:r>
                  <a:rPr lang="tr-TR" b="1" dirty="0" err="1" smtClean="0"/>
                  <a:t>if</a:t>
                </a:r>
                <a:r>
                  <a:rPr lang="tr-TR" b="1" dirty="0" smtClean="0"/>
                  <a:t> </a:t>
                </a:r>
                <a:r>
                  <a:rPr lang="tr-TR" i="1" dirty="0" err="1"/>
                  <a:t>a</a:t>
                </a:r>
                <a:r>
                  <a:rPr lang="tr-TR" i="1" baseline="-25000" dirty="0" err="1"/>
                  <a:t>i</a:t>
                </a:r>
                <a:r>
                  <a:rPr lang="tr-TR" b="1" dirty="0"/>
                  <a:t> = </a:t>
                </a:r>
                <a:r>
                  <a:rPr lang="tr-TR" dirty="0"/>
                  <a:t>1</a:t>
                </a:r>
                <a:r>
                  <a:rPr lang="tr-TR" b="1" dirty="0"/>
                  <a:t> eğer </a:t>
                </a:r>
                <a14:m>
                  <m:oMath xmlns:m="http://schemas.openxmlformats.org/officeDocument/2006/math">
                    <m:r>
                      <a:rPr lang="tr-TR" b="1" i="1">
                        <a:latin typeface="Cambria Math" panose="02040503050406030204" pitchFamily="18" charset="0"/>
                      </a:rPr>
                      <m:t>𝒙</m:t>
                    </m:r>
                    <m:r>
                      <a:rPr lang="tr-TR" b="1" i="1">
                        <a:latin typeface="Cambria Math" panose="02040503050406030204" pitchFamily="18" charset="0"/>
                      </a:rPr>
                      <m:t> := (</m:t>
                    </m:r>
                    <m:r>
                      <a:rPr lang="tr-TR" i="1">
                        <a:latin typeface="Cambria Math" panose="02040503050406030204" pitchFamily="18" charset="0"/>
                      </a:rPr>
                      <m:t>𝑥</m:t>
                    </m:r>
                    <m:r>
                      <a:rPr lang="tr-TR" i="1">
                        <a:latin typeface="Cambria Math" panose="02040503050406030204" pitchFamily="18" charset="0"/>
                      </a:rPr>
                      <m:t>∗</m:t>
                    </m:r>
                    <m:r>
                      <a:rPr lang="tr-TR" i="1">
                        <a:latin typeface="Cambria Math" panose="02040503050406030204" pitchFamily="18" charset="0"/>
                      </a:rPr>
                      <m:t>𝑘𝑢𝑣𝑣𝑒𝑡</m:t>
                    </m:r>
                    <m:r>
                      <a:rPr lang="tr-TR" b="1" i="1">
                        <a:latin typeface="Cambria Math" panose="02040503050406030204" pitchFamily="18" charset="0"/>
                      </a:rPr>
                      <m:t>) </m:t>
                    </m:r>
                  </m:oMath>
                </a14:m>
                <a:r>
                  <a:rPr lang="tr-TR" b="1" dirty="0" err="1"/>
                  <a:t>mod</a:t>
                </a:r>
                <a:r>
                  <a:rPr lang="tr-TR" b="1" dirty="0"/>
                  <a:t> </a:t>
                </a:r>
                <a:r>
                  <a:rPr lang="tr-TR" i="1" dirty="0"/>
                  <a:t>m </a:t>
                </a:r>
                <a:endParaRPr lang="tr-TR" b="1" dirty="0"/>
              </a:p>
              <a:p>
                <a:pPr marL="0" indent="0">
                  <a:buNone/>
                </a:pPr>
                <a:r>
                  <a:rPr lang="tr-TR" dirty="0" smtClean="0"/>
                  <a:t>     </a:t>
                </a:r>
                <a14:m>
                  <m:oMath xmlns:m="http://schemas.openxmlformats.org/officeDocument/2006/math">
                    <m:r>
                      <a:rPr lang="tr-TR" i="1">
                        <a:latin typeface="Cambria Math" panose="02040503050406030204" pitchFamily="18" charset="0"/>
                      </a:rPr>
                      <m:t>𝑘𝑢𝑣𝑣𝑒𝑡</m:t>
                    </m:r>
                    <m:r>
                      <a:rPr lang="tr-TR" i="1">
                        <a:latin typeface="Cambria Math" panose="02040503050406030204" pitchFamily="18" charset="0"/>
                      </a:rPr>
                      <m:t> :</m:t>
                    </m:r>
                    <m:r>
                      <a:rPr lang="tr-TR" b="1">
                        <a:latin typeface="Cambria Math" panose="02040503050406030204" pitchFamily="18" charset="0"/>
                      </a:rPr>
                      <m:t> = </m:t>
                    </m:r>
                    <m:r>
                      <a:rPr lang="tr-TR" i="1">
                        <a:latin typeface="Cambria Math" panose="02040503050406030204" pitchFamily="18" charset="0"/>
                      </a:rPr>
                      <m:t>(</m:t>
                    </m:r>
                    <m:r>
                      <a:rPr lang="tr-TR" i="1">
                        <a:latin typeface="Cambria Math" panose="02040503050406030204" pitchFamily="18" charset="0"/>
                      </a:rPr>
                      <m:t>𝑘𝑢𝑣𝑣𝑒𝑡</m:t>
                    </m:r>
                    <m:r>
                      <a:rPr lang="tr-TR" i="1">
                        <a:latin typeface="Cambria Math" panose="02040503050406030204" pitchFamily="18" charset="0"/>
                      </a:rPr>
                      <m:t> ∗ </m:t>
                    </m:r>
                    <m:r>
                      <a:rPr lang="tr-TR" i="1">
                        <a:latin typeface="Cambria Math" panose="02040503050406030204" pitchFamily="18" charset="0"/>
                      </a:rPr>
                      <m:t>𝑘𝑢𝑣𝑣𝑒𝑡</m:t>
                    </m:r>
                    <m:r>
                      <a:rPr lang="tr-TR" i="1">
                        <a:latin typeface="Cambria Math" panose="02040503050406030204" pitchFamily="18" charset="0"/>
                      </a:rPr>
                      <m:t>)</m:t>
                    </m:r>
                  </m:oMath>
                </a14:m>
                <a:r>
                  <a:rPr lang="tr-TR" b="1" dirty="0"/>
                  <a:t> </a:t>
                </a:r>
                <a:r>
                  <a:rPr lang="tr-TR" b="1" dirty="0" err="1"/>
                  <a:t>mod</a:t>
                </a:r>
                <a:r>
                  <a:rPr lang="tr-TR" b="1" dirty="0"/>
                  <a:t> </a:t>
                </a:r>
                <a:r>
                  <a:rPr lang="tr-TR" i="1" dirty="0"/>
                  <a:t>m </a:t>
                </a:r>
                <a:endParaRPr lang="tr-TR" b="1" dirty="0"/>
              </a:p>
              <a:p>
                <a:pPr marL="0" indent="0">
                  <a:buNone/>
                </a:pPr>
                <a:r>
                  <a:rPr lang="tr-TR" dirty="0" smtClean="0"/>
                  <a:t>      </a:t>
                </a:r>
                <a:r>
                  <a:rPr lang="tr-TR" dirty="0" err="1" smtClean="0"/>
                  <a:t>return</a:t>
                </a:r>
                <a:r>
                  <a:rPr lang="tr-TR" dirty="0" smtClean="0"/>
                  <a:t> </a:t>
                </a:r>
                <a:r>
                  <a:rPr lang="tr-TR" b="1" i="1" dirty="0"/>
                  <a:t>x {x,  </a:t>
                </a:r>
                <a:r>
                  <a:rPr lang="tr-TR" b="1" i="1" dirty="0" err="1"/>
                  <a:t>b</a:t>
                </a:r>
                <a:r>
                  <a:rPr lang="tr-TR" b="1" i="1" baseline="30000" dirty="0" err="1"/>
                  <a:t>n</a:t>
                </a:r>
                <a:r>
                  <a:rPr lang="tr-TR" b="1" i="1" dirty="0"/>
                  <a:t> </a:t>
                </a:r>
                <a:r>
                  <a:rPr lang="tr-TR" dirty="0" err="1"/>
                  <a:t>mod</a:t>
                </a:r>
                <a:r>
                  <a:rPr lang="tr-TR" dirty="0"/>
                  <a:t> </a:t>
                </a:r>
                <a:r>
                  <a:rPr lang="tr-TR" b="1" i="1" dirty="0" err="1"/>
                  <a:t>m’e</a:t>
                </a:r>
                <a:r>
                  <a:rPr lang="tr-TR" b="1" i="1" dirty="0"/>
                  <a:t> eşittir}</a:t>
                </a:r>
                <a:endParaRPr lang="tr-TR" dirty="0"/>
              </a:p>
            </p:txBody>
          </p:sp>
        </mc:Choice>
        <mc:Fallback xmlns="">
          <p:sp>
            <p:nvSpPr>
              <p:cNvPr id="3" name="İçerik Yer Tutucusu 2"/>
              <p:cNvSpPr>
                <a:spLocks noGrp="1" noRot="1" noChangeAspect="1" noMove="1" noResize="1" noEditPoints="1" noAdjustHandles="1" noChangeArrowheads="1" noChangeShapeType="1" noTextEdit="1"/>
              </p:cNvSpPr>
              <p:nvPr>
                <p:ph idx="1"/>
              </p:nvPr>
            </p:nvSpPr>
            <p:spPr>
              <a:xfrm>
                <a:off x="1484310" y="461555"/>
                <a:ext cx="10018713" cy="6008914"/>
              </a:xfrm>
              <a:blipFill rotWithShape="0">
                <a:blip r:embed="rId3"/>
                <a:stretch>
                  <a:fillRect l="-608" r="-608"/>
                </a:stretch>
              </a:blipFill>
            </p:spPr>
            <p:txBody>
              <a:bodyPr/>
              <a:lstStyle/>
              <a:p>
                <a:r>
                  <a:rPr lang="tr-TR">
                    <a:noFill/>
                  </a:rPr>
                  <a:t> </a:t>
                </a:r>
              </a:p>
            </p:txBody>
          </p:sp>
        </mc:Fallback>
      </mc:AlternateContent>
      <p:sp>
        <p:nvSpPr>
          <p:cNvPr id="2" name="Slayt Numarası Yer Tutucusu 1"/>
          <p:cNvSpPr>
            <a:spLocks noGrp="1"/>
          </p:cNvSpPr>
          <p:nvPr>
            <p:ph type="sldNum" sz="quarter" idx="12"/>
          </p:nvPr>
        </p:nvSpPr>
        <p:spPr/>
        <p:txBody>
          <a:bodyPr/>
          <a:lstStyle/>
          <a:p>
            <a:fld id="{745D57CF-1007-4D2F-B4F9-E5A7F393E6C7}" type="slidenum">
              <a:rPr lang="tr-TR" smtClean="0"/>
              <a:t>28</a:t>
            </a:fld>
            <a:endParaRPr lang="tr-TR"/>
          </a:p>
        </p:txBody>
      </p:sp>
    </p:spTree>
    <p:extLst>
      <p:ext uri="{BB962C8B-B14F-4D97-AF65-F5344CB8AC3E}">
        <p14:creationId xmlns:p14="http://schemas.microsoft.com/office/powerpoint/2010/main" val="293614660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İçerik Yer Tutucusu 2"/>
              <p:cNvSpPr>
                <a:spLocks noGrp="1"/>
              </p:cNvSpPr>
              <p:nvPr>
                <p:ph idx="1"/>
              </p:nvPr>
            </p:nvSpPr>
            <p:spPr>
              <a:xfrm>
                <a:off x="1484310" y="191589"/>
                <a:ext cx="10018713" cy="5599611"/>
              </a:xfrm>
            </p:spPr>
            <p:txBody>
              <a:bodyPr/>
              <a:lstStyle/>
              <a:p>
                <a:pPr marL="0" indent="0">
                  <a:buNone/>
                </a:pPr>
                <a:r>
                  <a:rPr lang="tr-TR" b="1" dirty="0" smtClean="0">
                    <a:solidFill>
                      <a:srgbClr val="C00000"/>
                    </a:solidFill>
                  </a:rPr>
                  <a:t>Örnek: </a:t>
                </a:r>
                <a:r>
                  <a:rPr lang="tr-TR" dirty="0" smtClean="0"/>
                  <a:t>Yukarıda verilen Algoritmayı kullanarak </a:t>
                </a:r>
                <a:r>
                  <a:rPr lang="tr-TR" dirty="0"/>
                  <a:t>3</a:t>
                </a:r>
                <a:r>
                  <a:rPr lang="tr-TR" baseline="30000" dirty="0"/>
                  <a:t>644</a:t>
                </a:r>
                <a:r>
                  <a:rPr lang="tr-TR" dirty="0"/>
                  <a:t> </a:t>
                </a:r>
                <a:r>
                  <a:rPr lang="tr-TR" b="1" dirty="0" err="1"/>
                  <a:t>mod</a:t>
                </a:r>
                <a:r>
                  <a:rPr lang="tr-TR" b="1" dirty="0"/>
                  <a:t> </a:t>
                </a:r>
                <a:r>
                  <a:rPr lang="tr-TR" dirty="0"/>
                  <a:t>645’i bulunuz.</a:t>
                </a:r>
              </a:p>
              <a:p>
                <a:pPr marL="0" indent="0">
                  <a:buNone/>
                </a:pPr>
                <a:r>
                  <a:rPr lang="tr-TR" b="1" dirty="0">
                    <a:solidFill>
                      <a:srgbClr val="C00000"/>
                    </a:solidFill>
                  </a:rPr>
                  <a:t>Çözüm: </a:t>
                </a:r>
                <a:r>
                  <a:rPr lang="tr-TR" dirty="0" smtClean="0"/>
                  <a:t>Algoritmaya göre ilk </a:t>
                </a:r>
                <a:r>
                  <a:rPr lang="tr-TR" dirty="0"/>
                  <a:t>olarak </a:t>
                </a:r>
                <a:r>
                  <a:rPr lang="tr-TR" i="1" dirty="0"/>
                  <a:t>x</a:t>
                </a:r>
                <a:r>
                  <a:rPr lang="tr-TR" dirty="0"/>
                  <a:t> = 1 ve kuvvet = 3 </a:t>
                </a:r>
                <a:r>
                  <a:rPr lang="tr-TR" b="1" dirty="0" err="1"/>
                  <a:t>mod</a:t>
                </a:r>
                <a:r>
                  <a:rPr lang="tr-TR" b="1" dirty="0"/>
                  <a:t> </a:t>
                </a:r>
                <a:r>
                  <a:rPr lang="tr-TR" dirty="0"/>
                  <a:t>645 = 3’tür. Bu algoritma 3</a:t>
                </a:r>
                <a:r>
                  <a:rPr lang="tr-TR" baseline="30000" dirty="0"/>
                  <a:t>644</a:t>
                </a:r>
                <a:r>
                  <a:rPr lang="tr-TR" dirty="0"/>
                  <a:t> </a:t>
                </a:r>
                <a:r>
                  <a:rPr lang="tr-TR" b="1" dirty="0" err="1"/>
                  <a:t>mod</a:t>
                </a:r>
                <a:r>
                  <a:rPr lang="tr-TR" b="1" dirty="0"/>
                  <a:t> </a:t>
                </a:r>
                <a:r>
                  <a:rPr lang="tr-TR" dirty="0"/>
                  <a:t>645 hesaplanmasında </a:t>
                </a:r>
                <a:r>
                  <a:rPr lang="tr-TR" i="1" dirty="0"/>
                  <a:t>j = </a:t>
                </a:r>
                <a:r>
                  <a:rPr lang="tr-TR" dirty="0"/>
                  <a:t>1,2,.. ., 9 için </a:t>
                </a:r>
                <a14:m>
                  <m:oMath xmlns:m="http://schemas.openxmlformats.org/officeDocument/2006/math">
                    <m:sSup>
                      <m:sSupPr>
                        <m:ctrlPr>
                          <a:rPr lang="tr-TR" i="1">
                            <a:latin typeface="Cambria Math" panose="02040503050406030204" pitchFamily="18" charset="0"/>
                          </a:rPr>
                        </m:ctrlPr>
                      </m:sSupPr>
                      <m:e>
                        <m:sSup>
                          <m:sSupPr>
                            <m:ctrlPr>
                              <a:rPr lang="tr-TR" i="1">
                                <a:latin typeface="Cambria Math" panose="02040503050406030204" pitchFamily="18" charset="0"/>
                              </a:rPr>
                            </m:ctrlPr>
                          </m:sSupPr>
                          <m:e>
                            <m:r>
                              <a:rPr lang="tr-TR" i="1">
                                <a:latin typeface="Cambria Math" panose="02040503050406030204" pitchFamily="18" charset="0"/>
                              </a:rPr>
                              <m:t>3</m:t>
                            </m:r>
                          </m:e>
                          <m:sup>
                            <m:r>
                              <a:rPr lang="tr-TR" i="1">
                                <a:latin typeface="Cambria Math" panose="02040503050406030204" pitchFamily="18" charset="0"/>
                              </a:rPr>
                              <m:t>2</m:t>
                            </m:r>
                          </m:sup>
                        </m:sSup>
                      </m:e>
                      <m:sup>
                        <m:r>
                          <a:rPr lang="tr-TR" i="1">
                            <a:latin typeface="Cambria Math" panose="02040503050406030204" pitchFamily="18" charset="0"/>
                          </a:rPr>
                          <m:t>𝑗</m:t>
                        </m:r>
                      </m:sup>
                    </m:sSup>
                  </m:oMath>
                </a14:m>
                <a:r>
                  <a:rPr lang="tr-TR" b="1" dirty="0" err="1"/>
                  <a:t>mod</a:t>
                </a:r>
                <a:r>
                  <a:rPr lang="tr-TR" b="1" dirty="0"/>
                  <a:t> </a:t>
                </a:r>
                <a:r>
                  <a:rPr lang="tr-TR" dirty="0"/>
                  <a:t>645’i ardı ardına karelerini alarak belirler ve 645 </a:t>
                </a:r>
                <a:r>
                  <a:rPr lang="tr-TR" dirty="0" err="1"/>
                  <a:t>moduna</a:t>
                </a:r>
                <a:r>
                  <a:rPr lang="tr-TR" dirty="0"/>
                  <a:t> indirir. Eğer </a:t>
                </a:r>
                <a:r>
                  <a:rPr lang="tr-TR" i="1" dirty="0" err="1"/>
                  <a:t>a</a:t>
                </a:r>
                <a:r>
                  <a:rPr lang="tr-TR" i="1" baseline="-25000" dirty="0" err="1"/>
                  <a:t>j</a:t>
                </a:r>
                <a:r>
                  <a:rPr lang="tr-TR" i="1" dirty="0"/>
                  <a:t> =</a:t>
                </a:r>
                <a:r>
                  <a:rPr lang="tr-TR" dirty="0"/>
                  <a:t> 1 (burada </a:t>
                </a:r>
                <a:r>
                  <a:rPr lang="tr-TR" i="1" dirty="0" err="1"/>
                  <a:t>a</a:t>
                </a:r>
                <a:r>
                  <a:rPr lang="tr-TR" i="1" baseline="-25000" dirty="0" err="1"/>
                  <a:t>j</a:t>
                </a:r>
                <a:r>
                  <a:rPr lang="tr-TR" i="1" baseline="-25000" dirty="0"/>
                  <a:t> </a:t>
                </a:r>
                <a:r>
                  <a:rPr lang="tr-TR" dirty="0"/>
                  <a:t> 644 ün ikilik tabandaki açılımı olan (1010000100)</a:t>
                </a:r>
                <a:r>
                  <a:rPr lang="tr-TR" baseline="-25000" dirty="0"/>
                  <a:t>2</a:t>
                </a:r>
                <a:r>
                  <a:rPr lang="tr-TR" dirty="0"/>
                  <a:t>’nin </a:t>
                </a:r>
                <a:r>
                  <a:rPr lang="tr-TR" i="1" dirty="0"/>
                  <a:t>j.</a:t>
                </a:r>
                <a:r>
                  <a:rPr lang="tr-TR" b="1" dirty="0"/>
                  <a:t> </a:t>
                </a:r>
                <a:r>
                  <a:rPr lang="tr-TR" dirty="0"/>
                  <a:t>yerindeki bittir.), </a:t>
                </a:r>
                <a:r>
                  <a:rPr lang="tr-TR" i="1" dirty="0" err="1"/>
                  <a:t>a</a:t>
                </a:r>
                <a:r>
                  <a:rPr lang="tr-TR" i="1" baseline="-25000" dirty="0" err="1"/>
                  <a:t>j</a:t>
                </a:r>
                <a:r>
                  <a:rPr lang="tr-TR" i="1" baseline="-25000" dirty="0"/>
                  <a:t> </a:t>
                </a:r>
                <a:r>
                  <a:rPr lang="tr-TR" i="1" dirty="0" err="1"/>
                  <a:t>x</a:t>
                </a:r>
                <a:r>
                  <a:rPr lang="tr-TR" dirty="0" err="1"/>
                  <a:t>’in</a:t>
                </a:r>
                <a:r>
                  <a:rPr lang="tr-TR" dirty="0"/>
                  <a:t> geçerli değerini </a:t>
                </a:r>
                <a14:m>
                  <m:oMath xmlns:m="http://schemas.openxmlformats.org/officeDocument/2006/math">
                    <m:sSup>
                      <m:sSupPr>
                        <m:ctrlPr>
                          <a:rPr lang="tr-TR" i="1">
                            <a:latin typeface="Cambria Math" panose="02040503050406030204" pitchFamily="18" charset="0"/>
                          </a:rPr>
                        </m:ctrlPr>
                      </m:sSupPr>
                      <m:e>
                        <m:sSup>
                          <m:sSupPr>
                            <m:ctrlPr>
                              <a:rPr lang="tr-TR" i="1">
                                <a:latin typeface="Cambria Math" panose="02040503050406030204" pitchFamily="18" charset="0"/>
                              </a:rPr>
                            </m:ctrlPr>
                          </m:sSupPr>
                          <m:e>
                            <m:r>
                              <a:rPr lang="tr-TR" i="1">
                                <a:latin typeface="Cambria Math" panose="02040503050406030204" pitchFamily="18" charset="0"/>
                              </a:rPr>
                              <m:t>3</m:t>
                            </m:r>
                          </m:e>
                          <m:sup>
                            <m:r>
                              <a:rPr lang="tr-TR" i="1">
                                <a:latin typeface="Cambria Math" panose="02040503050406030204" pitchFamily="18" charset="0"/>
                              </a:rPr>
                              <m:t>2</m:t>
                            </m:r>
                          </m:sup>
                        </m:sSup>
                      </m:e>
                      <m:sup>
                        <m:r>
                          <a:rPr lang="tr-TR" i="1">
                            <a:latin typeface="Cambria Math" panose="02040503050406030204" pitchFamily="18" charset="0"/>
                          </a:rPr>
                          <m:t>𝑗</m:t>
                        </m:r>
                      </m:sup>
                    </m:sSup>
                  </m:oMath>
                </a14:m>
                <a:r>
                  <a:rPr lang="tr-TR" dirty="0"/>
                  <a:t> </a:t>
                </a:r>
                <a:r>
                  <a:rPr lang="tr-TR" b="1" dirty="0" err="1"/>
                  <a:t>mod</a:t>
                </a:r>
                <a:r>
                  <a:rPr lang="tr-TR" b="1" dirty="0"/>
                  <a:t> </a:t>
                </a:r>
                <a:r>
                  <a:rPr lang="tr-TR" dirty="0"/>
                  <a:t>645 ile çarpar ve sonucu 645 </a:t>
                </a:r>
                <a:r>
                  <a:rPr lang="tr-TR" dirty="0" err="1"/>
                  <a:t>moduna</a:t>
                </a:r>
                <a:r>
                  <a:rPr lang="tr-TR" dirty="0"/>
                  <a:t> indirir. Kullanılan basamaklar şöyledir</a:t>
                </a:r>
                <a:r>
                  <a:rPr lang="tr-TR" dirty="0" smtClean="0"/>
                  <a:t>:</a:t>
                </a:r>
              </a:p>
              <a:p>
                <a:endParaRPr lang="tr-TR" dirty="0" smtClean="0"/>
              </a:p>
              <a:p>
                <a:pPr marL="0" indent="0">
                  <a:buNone/>
                </a:pPr>
                <a:endParaRPr lang="tr-TR" dirty="0"/>
              </a:p>
              <a:p>
                <a:endParaRPr lang="tr-TR" dirty="0"/>
              </a:p>
            </p:txBody>
          </p:sp>
        </mc:Choice>
        <mc:Fallback xmlns="">
          <p:sp>
            <p:nvSpPr>
              <p:cNvPr id="3" name="İçerik Yer Tutucusu 2"/>
              <p:cNvSpPr>
                <a:spLocks noGrp="1" noRot="1" noChangeAspect="1" noMove="1" noResize="1" noEditPoints="1" noAdjustHandles="1" noChangeArrowheads="1" noChangeShapeType="1" noTextEdit="1"/>
              </p:cNvSpPr>
              <p:nvPr>
                <p:ph idx="1"/>
              </p:nvPr>
            </p:nvSpPr>
            <p:spPr>
              <a:xfrm>
                <a:off x="1484310" y="191589"/>
                <a:ext cx="10018713" cy="5599611"/>
              </a:xfrm>
              <a:blipFill rotWithShape="0">
                <a:blip r:embed="rId2"/>
                <a:stretch>
                  <a:fillRect l="-912"/>
                </a:stretch>
              </a:blipFill>
            </p:spPr>
            <p:txBody>
              <a:bodyPr/>
              <a:lstStyle/>
              <a:p>
                <a:r>
                  <a:rPr lang="tr-TR">
                    <a:noFill/>
                  </a:rPr>
                  <a:t> </a:t>
                </a:r>
              </a:p>
            </p:txBody>
          </p:sp>
        </mc:Fallback>
      </mc:AlternateContent>
      <mc:AlternateContent xmlns:mc="http://schemas.openxmlformats.org/markup-compatibility/2006" xmlns:a14="http://schemas.microsoft.com/office/drawing/2010/main">
        <mc:Choice Requires="a14">
          <p:graphicFrame>
            <p:nvGraphicFramePr>
              <p:cNvPr id="5" name="Tablo 4"/>
              <p:cNvGraphicFramePr>
                <a:graphicFrameLocks noGrp="1"/>
              </p:cNvGraphicFramePr>
              <p:nvPr>
                <p:extLst>
                  <p:ext uri="{D42A27DB-BD31-4B8C-83A1-F6EECF244321}">
                    <p14:modId xmlns:p14="http://schemas.microsoft.com/office/powerpoint/2010/main" val="4177570085"/>
                  </p:ext>
                </p:extLst>
              </p:nvPr>
            </p:nvGraphicFramePr>
            <p:xfrm>
              <a:off x="1808412" y="3779519"/>
              <a:ext cx="9277599" cy="2865120"/>
            </p:xfrm>
            <a:graphic>
              <a:graphicData uri="http://schemas.openxmlformats.org/drawingml/2006/table">
                <a:tbl>
                  <a:tblPr firstRow="1" firstCol="1" bandRow="1"/>
                  <a:tblGrid>
                    <a:gridCol w="9277599">
                      <a:extLst>
                        <a:ext uri="{9D8B030D-6E8A-4147-A177-3AD203B41FA5}">
                          <a16:colId xmlns:a16="http://schemas.microsoft.com/office/drawing/2014/main" val="20000"/>
                        </a:ext>
                      </a:extLst>
                    </a:gridCol>
                  </a:tblGrid>
                  <a:tr h="286512">
                    <a:tc>
                      <a:txBody>
                        <a:bodyPr/>
                        <a:lstStyle/>
                        <a:p>
                          <a:pPr indent="-939800" algn="just">
                            <a:lnSpc>
                              <a:spcPts val="1295"/>
                            </a:lnSpc>
                            <a:spcAft>
                              <a:spcPts val="0"/>
                            </a:spcAft>
                          </a:pPr>
                          <a:r>
                            <a:rPr lang="tr-TR" sz="1000" i="1" dirty="0">
                              <a:solidFill>
                                <a:srgbClr val="244061"/>
                              </a:solidFill>
                              <a:effectLst/>
                              <a:latin typeface="Times New Roman" panose="02020603050405020304" pitchFamily="18" charset="0"/>
                              <a:ea typeface="Times New Roman" panose="02020603050405020304" pitchFamily="18" charset="0"/>
                            </a:rPr>
                            <a:t>i</a:t>
                          </a:r>
                          <a:r>
                            <a:rPr lang="tr-TR" sz="1000" dirty="0">
                              <a:solidFill>
                                <a:srgbClr val="244061"/>
                              </a:solidFill>
                              <a:effectLst/>
                              <a:latin typeface="Times New Roman" panose="02020603050405020304" pitchFamily="18" charset="0"/>
                              <a:ea typeface="Times New Roman" panose="02020603050405020304" pitchFamily="18" charset="0"/>
                            </a:rPr>
                            <a:t>=0: </a:t>
                          </a:r>
                          <a:r>
                            <a:rPr lang="tr-TR" sz="1000" dirty="0">
                              <a:effectLst/>
                              <a:latin typeface="Times New Roman" panose="02020603050405020304" pitchFamily="18" charset="0"/>
                              <a:ea typeface="Times New Roman" panose="02020603050405020304" pitchFamily="18" charset="0"/>
                            </a:rPr>
                            <a:t>Çünkü </a:t>
                          </a:r>
                          <a:r>
                            <a:rPr lang="tr-TR" sz="1000" i="1" dirty="0">
                              <a:effectLst/>
                              <a:latin typeface="Times New Roman" panose="02020603050405020304" pitchFamily="18" charset="0"/>
                              <a:ea typeface="Times New Roman" panose="02020603050405020304" pitchFamily="18" charset="0"/>
                            </a:rPr>
                            <a:t>a</a:t>
                          </a:r>
                          <a:r>
                            <a:rPr lang="tr-TR" sz="1000" i="1" baseline="-25000" dirty="0">
                              <a:effectLst/>
                              <a:latin typeface="Times New Roman" panose="02020603050405020304" pitchFamily="18" charset="0"/>
                              <a:ea typeface="Times New Roman" panose="02020603050405020304" pitchFamily="18" charset="0"/>
                            </a:rPr>
                            <a:t>0 </a:t>
                          </a:r>
                          <a:r>
                            <a:rPr lang="tr-TR" sz="1000" dirty="0">
                              <a:effectLst/>
                              <a:latin typeface="Times New Roman" panose="02020603050405020304" pitchFamily="18" charset="0"/>
                              <a:ea typeface="Times New Roman" panose="02020603050405020304" pitchFamily="18" charset="0"/>
                            </a:rPr>
                            <a:t>= 0</a:t>
                          </a:r>
                          <a:r>
                            <a:rPr lang="tr-TR" sz="1000" i="1" dirty="0">
                              <a:effectLst/>
                              <a:latin typeface="Times New Roman" panose="02020603050405020304" pitchFamily="18" charset="0"/>
                              <a:ea typeface="Times New Roman" panose="02020603050405020304" pitchFamily="18" charset="0"/>
                            </a:rPr>
                            <a:t>, </a:t>
                          </a:r>
                          <a14:m>
                            <m:oMath xmlns:m="http://schemas.openxmlformats.org/officeDocument/2006/math">
                              <m:r>
                                <a:rPr lang="tr-TR" sz="1000" i="1">
                                  <a:effectLst/>
                                  <a:latin typeface="Cambria Math" panose="02040503050406030204" pitchFamily="18" charset="0"/>
                                  <a:ea typeface="Times New Roman" panose="02020603050405020304" pitchFamily="18" charset="0"/>
                                </a:rPr>
                                <m:t>𝑥</m:t>
                              </m:r>
                              <m:r>
                                <a:rPr lang="tr-TR" sz="1000" i="1">
                                  <a:effectLst/>
                                  <a:latin typeface="Cambria Math" panose="02040503050406030204" pitchFamily="18" charset="0"/>
                                  <a:ea typeface="Times New Roman" panose="02020603050405020304" pitchFamily="18" charset="0"/>
                                </a:rPr>
                                <m:t>=1</m:t>
                              </m:r>
                            </m:oMath>
                          </a14:m>
                          <a:r>
                            <a:rPr lang="tr-TR" sz="1000" i="1" dirty="0">
                              <a:effectLst/>
                              <a:latin typeface="Times New Roman" panose="02020603050405020304" pitchFamily="18" charset="0"/>
                              <a:ea typeface="Times New Roman" panose="02020603050405020304" pitchFamily="18" charset="0"/>
                            </a:rPr>
                            <a:t> </a:t>
                          </a:r>
                          <a:r>
                            <a:rPr lang="tr-TR" sz="1000" dirty="0">
                              <a:effectLst/>
                              <a:latin typeface="Times New Roman" panose="02020603050405020304" pitchFamily="18" charset="0"/>
                              <a:ea typeface="Times New Roman" panose="02020603050405020304" pitchFamily="18" charset="0"/>
                            </a:rPr>
                            <a:t>ve kuvvet = 3</a:t>
                          </a:r>
                          <a:r>
                            <a:rPr lang="tr-TR" sz="1000" baseline="30000" dirty="0">
                              <a:effectLst/>
                              <a:latin typeface="Times New Roman" panose="02020603050405020304" pitchFamily="18" charset="0"/>
                              <a:ea typeface="Times New Roman" panose="02020603050405020304" pitchFamily="18" charset="0"/>
                            </a:rPr>
                            <a:t>2</a:t>
                          </a:r>
                          <a:r>
                            <a:rPr lang="tr-TR" sz="1000" dirty="0">
                              <a:effectLst/>
                              <a:latin typeface="Times New Roman" panose="02020603050405020304" pitchFamily="18" charset="0"/>
                              <a:ea typeface="Times New Roman" panose="02020603050405020304" pitchFamily="18" charset="0"/>
                            </a:rPr>
                            <a:t> </a:t>
                          </a:r>
                          <a:r>
                            <a:rPr lang="tr-TR" sz="1000" b="1" dirty="0" err="1">
                              <a:effectLst/>
                              <a:latin typeface="Times New Roman" panose="02020603050405020304" pitchFamily="18" charset="0"/>
                              <a:ea typeface="Times New Roman" panose="02020603050405020304" pitchFamily="18" charset="0"/>
                            </a:rPr>
                            <a:t>mod</a:t>
                          </a:r>
                          <a:r>
                            <a:rPr lang="tr-TR" sz="1000" dirty="0">
                              <a:effectLst/>
                              <a:latin typeface="Times New Roman" panose="02020603050405020304" pitchFamily="18" charset="0"/>
                              <a:ea typeface="Times New Roman" panose="02020603050405020304" pitchFamily="18" charset="0"/>
                            </a:rPr>
                            <a:t> 645=9 </a:t>
                          </a:r>
                          <a:r>
                            <a:rPr lang="tr-TR" sz="1000" b="1" dirty="0" err="1">
                              <a:effectLst/>
                              <a:latin typeface="Times New Roman" panose="02020603050405020304" pitchFamily="18" charset="0"/>
                              <a:ea typeface="Times New Roman" panose="02020603050405020304" pitchFamily="18" charset="0"/>
                            </a:rPr>
                            <a:t>mod</a:t>
                          </a:r>
                          <a:r>
                            <a:rPr lang="tr-TR" sz="1000" dirty="0">
                              <a:effectLst/>
                              <a:latin typeface="Times New Roman" panose="02020603050405020304" pitchFamily="18" charset="0"/>
                              <a:ea typeface="Times New Roman" panose="02020603050405020304" pitchFamily="18" charset="0"/>
                            </a:rPr>
                            <a:t> 645 =9;</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00"/>
                      </a:ext>
                    </a:extLst>
                  </a:tr>
                  <a:tr h="286512">
                    <a:tc>
                      <a:txBody>
                        <a:bodyPr/>
                        <a:lstStyle/>
                        <a:p>
                          <a:pPr indent="-939800" algn="just">
                            <a:lnSpc>
                              <a:spcPts val="1295"/>
                            </a:lnSpc>
                            <a:spcAft>
                              <a:spcPts val="0"/>
                            </a:spcAft>
                          </a:pPr>
                          <a:r>
                            <a:rPr lang="tr-TR" sz="1000" i="1" dirty="0">
                              <a:solidFill>
                                <a:srgbClr val="244061"/>
                              </a:solidFill>
                              <a:effectLst/>
                              <a:latin typeface="Times New Roman" panose="02020603050405020304" pitchFamily="18" charset="0"/>
                              <a:ea typeface="Times New Roman" panose="02020603050405020304" pitchFamily="18" charset="0"/>
                            </a:rPr>
                            <a:t>i</a:t>
                          </a:r>
                          <a:r>
                            <a:rPr lang="tr-TR" sz="1000" dirty="0">
                              <a:solidFill>
                                <a:srgbClr val="244061"/>
                              </a:solidFill>
                              <a:effectLst/>
                              <a:latin typeface="Times New Roman" panose="02020603050405020304" pitchFamily="18" charset="0"/>
                              <a:ea typeface="Times New Roman" panose="02020603050405020304" pitchFamily="18" charset="0"/>
                            </a:rPr>
                            <a:t>=1: </a:t>
                          </a:r>
                          <a:r>
                            <a:rPr lang="tr-TR" sz="1000" dirty="0">
                              <a:effectLst/>
                              <a:latin typeface="Times New Roman" panose="02020603050405020304" pitchFamily="18" charset="0"/>
                              <a:ea typeface="Times New Roman" panose="02020603050405020304" pitchFamily="18" charset="0"/>
                            </a:rPr>
                            <a:t>Çünkü </a:t>
                          </a:r>
                          <a:r>
                            <a:rPr lang="tr-TR" sz="1000" i="1" dirty="0">
                              <a:effectLst/>
                              <a:latin typeface="Times New Roman" panose="02020603050405020304" pitchFamily="18" charset="0"/>
                              <a:ea typeface="Times New Roman" panose="02020603050405020304" pitchFamily="18" charset="0"/>
                            </a:rPr>
                            <a:t>a</a:t>
                          </a:r>
                          <a:r>
                            <a:rPr lang="tr-TR" sz="1000" i="1" baseline="-25000" dirty="0">
                              <a:effectLst/>
                              <a:latin typeface="Times New Roman" panose="02020603050405020304" pitchFamily="18" charset="0"/>
                              <a:ea typeface="Times New Roman" panose="02020603050405020304" pitchFamily="18" charset="0"/>
                            </a:rPr>
                            <a:t>1 </a:t>
                          </a:r>
                          <a:r>
                            <a:rPr lang="tr-TR" sz="1000" dirty="0">
                              <a:effectLst/>
                              <a:latin typeface="Times New Roman" panose="02020603050405020304" pitchFamily="18" charset="0"/>
                              <a:ea typeface="Times New Roman" panose="02020603050405020304" pitchFamily="18" charset="0"/>
                            </a:rPr>
                            <a:t>= 0</a:t>
                          </a:r>
                          <a:r>
                            <a:rPr lang="tr-TR" sz="1000" i="1" dirty="0">
                              <a:effectLst/>
                              <a:latin typeface="Times New Roman" panose="02020603050405020304" pitchFamily="18" charset="0"/>
                              <a:ea typeface="Times New Roman" panose="02020603050405020304" pitchFamily="18" charset="0"/>
                            </a:rPr>
                            <a:t>, </a:t>
                          </a:r>
                          <a14:m>
                            <m:oMath xmlns:m="http://schemas.openxmlformats.org/officeDocument/2006/math">
                              <m:r>
                                <a:rPr lang="tr-TR" sz="1000" i="1">
                                  <a:effectLst/>
                                  <a:latin typeface="Cambria Math" panose="02040503050406030204" pitchFamily="18" charset="0"/>
                                  <a:ea typeface="Times New Roman" panose="02020603050405020304" pitchFamily="18" charset="0"/>
                                </a:rPr>
                                <m:t>𝑥</m:t>
                              </m:r>
                              <m:r>
                                <a:rPr lang="tr-TR" sz="1000" i="1">
                                  <a:effectLst/>
                                  <a:latin typeface="Cambria Math" panose="02040503050406030204" pitchFamily="18" charset="0"/>
                                  <a:ea typeface="Times New Roman" panose="02020603050405020304" pitchFamily="18" charset="0"/>
                                </a:rPr>
                                <m:t>=1</m:t>
                              </m:r>
                            </m:oMath>
                          </a14:m>
                          <a:r>
                            <a:rPr lang="tr-TR" sz="1000" dirty="0">
                              <a:effectLst/>
                              <a:latin typeface="Times New Roman" panose="02020603050405020304" pitchFamily="18" charset="0"/>
                              <a:ea typeface="Times New Roman" panose="02020603050405020304" pitchFamily="18" charset="0"/>
                            </a:rPr>
                            <a:t>ve kuvvet = 9</a:t>
                          </a:r>
                          <a:r>
                            <a:rPr lang="tr-TR" sz="1000" baseline="30000" dirty="0">
                              <a:effectLst/>
                              <a:latin typeface="Times New Roman" panose="02020603050405020304" pitchFamily="18" charset="0"/>
                              <a:ea typeface="Times New Roman" panose="02020603050405020304" pitchFamily="18" charset="0"/>
                            </a:rPr>
                            <a:t>2</a:t>
                          </a:r>
                          <a:r>
                            <a:rPr lang="tr-TR" sz="1000" dirty="0">
                              <a:effectLst/>
                              <a:latin typeface="Times New Roman" panose="02020603050405020304" pitchFamily="18" charset="0"/>
                              <a:ea typeface="Times New Roman" panose="02020603050405020304" pitchFamily="18" charset="0"/>
                            </a:rPr>
                            <a:t> </a:t>
                          </a:r>
                          <a:r>
                            <a:rPr lang="tr-TR" sz="1000" b="1" dirty="0" err="1">
                              <a:effectLst/>
                              <a:latin typeface="Times New Roman" panose="02020603050405020304" pitchFamily="18" charset="0"/>
                              <a:ea typeface="Times New Roman" panose="02020603050405020304" pitchFamily="18" charset="0"/>
                            </a:rPr>
                            <a:t>mod</a:t>
                          </a:r>
                          <a:r>
                            <a:rPr lang="tr-TR" sz="1000" dirty="0">
                              <a:effectLst/>
                              <a:latin typeface="Times New Roman" panose="02020603050405020304" pitchFamily="18" charset="0"/>
                              <a:ea typeface="Times New Roman" panose="02020603050405020304" pitchFamily="18" charset="0"/>
                            </a:rPr>
                            <a:t> 645=81 </a:t>
                          </a:r>
                          <a:r>
                            <a:rPr lang="tr-TR" sz="1000" b="1" dirty="0" err="1">
                              <a:effectLst/>
                              <a:latin typeface="Times New Roman" panose="02020603050405020304" pitchFamily="18" charset="0"/>
                              <a:ea typeface="Times New Roman" panose="02020603050405020304" pitchFamily="18" charset="0"/>
                            </a:rPr>
                            <a:t>mod</a:t>
                          </a:r>
                          <a:r>
                            <a:rPr lang="tr-TR" sz="1000" dirty="0">
                              <a:effectLst/>
                              <a:latin typeface="Times New Roman" panose="02020603050405020304" pitchFamily="18" charset="0"/>
                              <a:ea typeface="Times New Roman" panose="02020603050405020304" pitchFamily="18" charset="0"/>
                            </a:rPr>
                            <a:t> 645 =81;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01"/>
                      </a:ext>
                    </a:extLst>
                  </a:tr>
                  <a:tr h="286512">
                    <a:tc>
                      <a:txBody>
                        <a:bodyPr/>
                        <a:lstStyle/>
                        <a:p>
                          <a:pPr indent="-939800" algn="just">
                            <a:lnSpc>
                              <a:spcPts val="1295"/>
                            </a:lnSpc>
                            <a:spcAft>
                              <a:spcPts val="0"/>
                            </a:spcAft>
                          </a:pPr>
                          <a:r>
                            <a:rPr lang="tr-TR" sz="1000" i="1">
                              <a:solidFill>
                                <a:srgbClr val="244061"/>
                              </a:solidFill>
                              <a:effectLst/>
                              <a:latin typeface="Times New Roman" panose="02020603050405020304" pitchFamily="18" charset="0"/>
                              <a:ea typeface="Times New Roman" panose="02020603050405020304" pitchFamily="18" charset="0"/>
                            </a:rPr>
                            <a:t>i</a:t>
                          </a:r>
                          <a:r>
                            <a:rPr lang="tr-TR" sz="1000">
                              <a:solidFill>
                                <a:srgbClr val="244061"/>
                              </a:solidFill>
                              <a:effectLst/>
                              <a:latin typeface="Times New Roman" panose="02020603050405020304" pitchFamily="18" charset="0"/>
                              <a:ea typeface="Times New Roman" panose="02020603050405020304" pitchFamily="18" charset="0"/>
                            </a:rPr>
                            <a:t>=2: </a:t>
                          </a:r>
                          <a:r>
                            <a:rPr lang="tr-TR" sz="1000">
                              <a:effectLst/>
                              <a:latin typeface="Times New Roman" panose="02020603050405020304" pitchFamily="18" charset="0"/>
                              <a:ea typeface="Times New Roman" panose="02020603050405020304" pitchFamily="18" charset="0"/>
                            </a:rPr>
                            <a:t>Çünkü </a:t>
                          </a:r>
                          <a:r>
                            <a:rPr lang="tr-TR" sz="1000" i="1">
                              <a:effectLst/>
                              <a:latin typeface="Times New Roman" panose="02020603050405020304" pitchFamily="18" charset="0"/>
                              <a:ea typeface="Times New Roman" panose="02020603050405020304" pitchFamily="18" charset="0"/>
                            </a:rPr>
                            <a:t>a</a:t>
                          </a:r>
                          <a:r>
                            <a:rPr lang="tr-TR" sz="1000" i="1" baseline="-25000">
                              <a:effectLst/>
                              <a:latin typeface="Times New Roman" panose="02020603050405020304" pitchFamily="18" charset="0"/>
                              <a:ea typeface="Times New Roman" panose="02020603050405020304" pitchFamily="18" charset="0"/>
                            </a:rPr>
                            <a:t>2 </a:t>
                          </a:r>
                          <a:r>
                            <a:rPr lang="tr-TR" sz="1000">
                              <a:effectLst/>
                              <a:latin typeface="Times New Roman" panose="02020603050405020304" pitchFamily="18" charset="0"/>
                              <a:ea typeface="Times New Roman" panose="02020603050405020304" pitchFamily="18" charset="0"/>
                            </a:rPr>
                            <a:t>= 1</a:t>
                          </a:r>
                          <a:r>
                            <a:rPr lang="tr-TR" sz="1000" i="1">
                              <a:effectLst/>
                              <a:latin typeface="Times New Roman" panose="02020603050405020304" pitchFamily="18" charset="0"/>
                              <a:ea typeface="Times New Roman" panose="02020603050405020304" pitchFamily="18" charset="0"/>
                            </a:rPr>
                            <a:t>, </a:t>
                          </a:r>
                          <a14:m>
                            <m:oMath xmlns:m="http://schemas.openxmlformats.org/officeDocument/2006/math">
                              <m:r>
                                <a:rPr lang="tr-TR" sz="1000" i="1">
                                  <a:effectLst/>
                                  <a:latin typeface="Cambria Math" panose="02040503050406030204" pitchFamily="18" charset="0"/>
                                  <a:ea typeface="Times New Roman" panose="02020603050405020304" pitchFamily="18" charset="0"/>
                                </a:rPr>
                                <m:t>𝑥</m:t>
                              </m:r>
                              <m:r>
                                <a:rPr lang="tr-TR" sz="1000" i="1">
                                  <a:effectLst/>
                                  <a:latin typeface="Cambria Math" panose="02040503050406030204" pitchFamily="18" charset="0"/>
                                  <a:ea typeface="Times New Roman" panose="02020603050405020304" pitchFamily="18" charset="0"/>
                                </a:rPr>
                                <m:t>=1∗81 </m:t>
                              </m:r>
                              <m:r>
                                <a:rPr lang="tr-TR" sz="1000" b="1" i="1">
                                  <a:effectLst/>
                                  <a:latin typeface="Cambria Math" panose="02040503050406030204" pitchFamily="18" charset="0"/>
                                  <a:ea typeface="Times New Roman" panose="02020603050405020304" pitchFamily="18" charset="0"/>
                                </a:rPr>
                                <m:t>𝒎𝒐𝒅</m:t>
                              </m:r>
                              <m:r>
                                <a:rPr lang="tr-TR" sz="1000" i="1">
                                  <a:effectLst/>
                                  <a:latin typeface="Cambria Math" panose="02040503050406030204" pitchFamily="18" charset="0"/>
                                  <a:ea typeface="Times New Roman" panose="02020603050405020304" pitchFamily="18" charset="0"/>
                                </a:rPr>
                                <m:t> 645=81</m:t>
                              </m:r>
                            </m:oMath>
                          </a14:m>
                          <a:r>
                            <a:rPr lang="tr-TR" sz="1000" i="1">
                              <a:effectLst/>
                              <a:latin typeface="Times New Roman" panose="02020603050405020304" pitchFamily="18" charset="0"/>
                              <a:ea typeface="Times New Roman" panose="02020603050405020304" pitchFamily="18" charset="0"/>
                            </a:rPr>
                            <a:t> </a:t>
                          </a:r>
                          <a:r>
                            <a:rPr lang="tr-TR" sz="1000">
                              <a:effectLst/>
                              <a:latin typeface="Times New Roman" panose="02020603050405020304" pitchFamily="18" charset="0"/>
                              <a:ea typeface="Times New Roman" panose="02020603050405020304" pitchFamily="18" charset="0"/>
                            </a:rPr>
                            <a:t>ve kuvvet = 81</a:t>
                          </a:r>
                          <a:r>
                            <a:rPr lang="tr-TR" sz="1000" baseline="30000">
                              <a:effectLst/>
                              <a:latin typeface="Times New Roman" panose="02020603050405020304" pitchFamily="18" charset="0"/>
                              <a:ea typeface="Times New Roman" panose="02020603050405020304" pitchFamily="18" charset="0"/>
                            </a:rPr>
                            <a:t>2</a:t>
                          </a:r>
                          <a:r>
                            <a:rPr lang="tr-TR" sz="1000">
                              <a:effectLst/>
                              <a:latin typeface="Times New Roman" panose="02020603050405020304" pitchFamily="18" charset="0"/>
                              <a:ea typeface="Times New Roman" panose="02020603050405020304" pitchFamily="18" charset="0"/>
                            </a:rPr>
                            <a:t> </a:t>
                          </a:r>
                          <a:r>
                            <a:rPr lang="tr-TR" sz="1000" b="1">
                              <a:effectLst/>
                              <a:latin typeface="Times New Roman" panose="02020603050405020304" pitchFamily="18" charset="0"/>
                              <a:ea typeface="Times New Roman" panose="02020603050405020304" pitchFamily="18" charset="0"/>
                            </a:rPr>
                            <a:t>mod</a:t>
                          </a:r>
                          <a:r>
                            <a:rPr lang="tr-TR" sz="1000">
                              <a:effectLst/>
                              <a:latin typeface="Times New Roman" panose="02020603050405020304" pitchFamily="18" charset="0"/>
                              <a:ea typeface="Times New Roman" panose="02020603050405020304" pitchFamily="18" charset="0"/>
                            </a:rPr>
                            <a:t> 645=6561 </a:t>
                          </a:r>
                          <a:r>
                            <a:rPr lang="tr-TR" sz="1000" b="1">
                              <a:effectLst/>
                              <a:latin typeface="Times New Roman" panose="02020603050405020304" pitchFamily="18" charset="0"/>
                              <a:ea typeface="Times New Roman" panose="02020603050405020304" pitchFamily="18" charset="0"/>
                            </a:rPr>
                            <a:t>mod</a:t>
                          </a:r>
                          <a:r>
                            <a:rPr lang="tr-TR" sz="1000">
                              <a:effectLst/>
                              <a:latin typeface="Times New Roman" panose="02020603050405020304" pitchFamily="18" charset="0"/>
                              <a:ea typeface="Times New Roman" panose="02020603050405020304" pitchFamily="18" charset="0"/>
                            </a:rPr>
                            <a:t> 645 =111;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02"/>
                      </a:ext>
                    </a:extLst>
                  </a:tr>
                  <a:tr h="286512">
                    <a:tc>
                      <a:txBody>
                        <a:bodyPr/>
                        <a:lstStyle/>
                        <a:p>
                          <a:pPr indent="-939800" algn="just">
                            <a:lnSpc>
                              <a:spcPts val="1295"/>
                            </a:lnSpc>
                            <a:spcAft>
                              <a:spcPts val="0"/>
                            </a:spcAft>
                          </a:pPr>
                          <a:r>
                            <a:rPr lang="tr-TR" sz="1000" i="1">
                              <a:solidFill>
                                <a:srgbClr val="244061"/>
                              </a:solidFill>
                              <a:effectLst/>
                              <a:latin typeface="Times New Roman" panose="02020603050405020304" pitchFamily="18" charset="0"/>
                              <a:ea typeface="Times New Roman" panose="02020603050405020304" pitchFamily="18" charset="0"/>
                            </a:rPr>
                            <a:t>i</a:t>
                          </a:r>
                          <a:r>
                            <a:rPr lang="tr-TR" sz="1000">
                              <a:solidFill>
                                <a:srgbClr val="244061"/>
                              </a:solidFill>
                              <a:effectLst/>
                              <a:latin typeface="Times New Roman" panose="02020603050405020304" pitchFamily="18" charset="0"/>
                              <a:ea typeface="Times New Roman" panose="02020603050405020304" pitchFamily="18" charset="0"/>
                            </a:rPr>
                            <a:t>=3: </a:t>
                          </a:r>
                          <a:r>
                            <a:rPr lang="tr-TR" sz="1000">
                              <a:effectLst/>
                              <a:latin typeface="Times New Roman" panose="02020603050405020304" pitchFamily="18" charset="0"/>
                              <a:ea typeface="Times New Roman" panose="02020603050405020304" pitchFamily="18" charset="0"/>
                            </a:rPr>
                            <a:t>Çünkü </a:t>
                          </a:r>
                          <a:r>
                            <a:rPr lang="tr-TR" sz="1000" i="1">
                              <a:effectLst/>
                              <a:latin typeface="Times New Roman" panose="02020603050405020304" pitchFamily="18" charset="0"/>
                              <a:ea typeface="Times New Roman" panose="02020603050405020304" pitchFamily="18" charset="0"/>
                            </a:rPr>
                            <a:t>a</a:t>
                          </a:r>
                          <a:r>
                            <a:rPr lang="tr-TR" sz="1000" i="1" baseline="-25000">
                              <a:effectLst/>
                              <a:latin typeface="Times New Roman" panose="02020603050405020304" pitchFamily="18" charset="0"/>
                              <a:ea typeface="Times New Roman" panose="02020603050405020304" pitchFamily="18" charset="0"/>
                            </a:rPr>
                            <a:t>3 </a:t>
                          </a:r>
                          <a:r>
                            <a:rPr lang="tr-TR" sz="1000">
                              <a:effectLst/>
                              <a:latin typeface="Times New Roman" panose="02020603050405020304" pitchFamily="18" charset="0"/>
                              <a:ea typeface="Times New Roman" panose="02020603050405020304" pitchFamily="18" charset="0"/>
                            </a:rPr>
                            <a:t>= 0</a:t>
                          </a:r>
                          <a:r>
                            <a:rPr lang="tr-TR" sz="1000" i="1">
                              <a:effectLst/>
                              <a:latin typeface="Times New Roman" panose="02020603050405020304" pitchFamily="18" charset="0"/>
                              <a:ea typeface="Times New Roman" panose="02020603050405020304" pitchFamily="18" charset="0"/>
                            </a:rPr>
                            <a:t>, </a:t>
                          </a:r>
                          <a14:m>
                            <m:oMath xmlns:m="http://schemas.openxmlformats.org/officeDocument/2006/math">
                              <m:r>
                                <a:rPr lang="tr-TR" sz="1000" i="1">
                                  <a:effectLst/>
                                  <a:latin typeface="Cambria Math" panose="02040503050406030204" pitchFamily="18" charset="0"/>
                                  <a:ea typeface="Times New Roman" panose="02020603050405020304" pitchFamily="18" charset="0"/>
                                </a:rPr>
                                <m:t>𝑥</m:t>
                              </m:r>
                              <m:r>
                                <a:rPr lang="tr-TR" sz="1000" i="1">
                                  <a:effectLst/>
                                  <a:latin typeface="Cambria Math" panose="02040503050406030204" pitchFamily="18" charset="0"/>
                                  <a:ea typeface="Times New Roman" panose="02020603050405020304" pitchFamily="18" charset="0"/>
                                </a:rPr>
                                <m:t>=81</m:t>
                              </m:r>
                            </m:oMath>
                          </a14:m>
                          <a:r>
                            <a:rPr lang="tr-TR" sz="1000" i="1">
                              <a:effectLst/>
                              <a:latin typeface="Times New Roman" panose="02020603050405020304" pitchFamily="18" charset="0"/>
                              <a:ea typeface="Times New Roman" panose="02020603050405020304" pitchFamily="18" charset="0"/>
                            </a:rPr>
                            <a:t> </a:t>
                          </a:r>
                          <a:r>
                            <a:rPr lang="tr-TR" sz="1000">
                              <a:effectLst/>
                              <a:latin typeface="Times New Roman" panose="02020603050405020304" pitchFamily="18" charset="0"/>
                              <a:ea typeface="Times New Roman" panose="02020603050405020304" pitchFamily="18" charset="0"/>
                            </a:rPr>
                            <a:t>ve kuvvet = 111</a:t>
                          </a:r>
                          <a:r>
                            <a:rPr lang="tr-TR" sz="1000" baseline="30000">
                              <a:effectLst/>
                              <a:latin typeface="Times New Roman" panose="02020603050405020304" pitchFamily="18" charset="0"/>
                              <a:ea typeface="Times New Roman" panose="02020603050405020304" pitchFamily="18" charset="0"/>
                            </a:rPr>
                            <a:t>2</a:t>
                          </a:r>
                          <a:r>
                            <a:rPr lang="tr-TR" sz="1000">
                              <a:effectLst/>
                              <a:latin typeface="Times New Roman" panose="02020603050405020304" pitchFamily="18" charset="0"/>
                              <a:ea typeface="Times New Roman" panose="02020603050405020304" pitchFamily="18" charset="0"/>
                            </a:rPr>
                            <a:t> </a:t>
                          </a:r>
                          <a:r>
                            <a:rPr lang="tr-TR" sz="1000" b="1">
                              <a:effectLst/>
                              <a:latin typeface="Times New Roman" panose="02020603050405020304" pitchFamily="18" charset="0"/>
                              <a:ea typeface="Times New Roman" panose="02020603050405020304" pitchFamily="18" charset="0"/>
                            </a:rPr>
                            <a:t>mod</a:t>
                          </a:r>
                          <a:r>
                            <a:rPr lang="tr-TR" sz="1000">
                              <a:effectLst/>
                              <a:latin typeface="Times New Roman" panose="02020603050405020304" pitchFamily="18" charset="0"/>
                              <a:ea typeface="Times New Roman" panose="02020603050405020304" pitchFamily="18" charset="0"/>
                            </a:rPr>
                            <a:t> 645=12.321 </a:t>
                          </a:r>
                          <a:r>
                            <a:rPr lang="tr-TR" sz="1000" b="1">
                              <a:effectLst/>
                              <a:latin typeface="Times New Roman" panose="02020603050405020304" pitchFamily="18" charset="0"/>
                              <a:ea typeface="Times New Roman" panose="02020603050405020304" pitchFamily="18" charset="0"/>
                            </a:rPr>
                            <a:t>mod</a:t>
                          </a:r>
                          <a:r>
                            <a:rPr lang="tr-TR" sz="1000">
                              <a:effectLst/>
                              <a:latin typeface="Times New Roman" panose="02020603050405020304" pitchFamily="18" charset="0"/>
                              <a:ea typeface="Times New Roman" panose="02020603050405020304" pitchFamily="18" charset="0"/>
                            </a:rPr>
                            <a:t> 645 =66;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03"/>
                      </a:ext>
                    </a:extLst>
                  </a:tr>
                  <a:tr h="286512">
                    <a:tc>
                      <a:txBody>
                        <a:bodyPr/>
                        <a:lstStyle/>
                        <a:p>
                          <a:pPr indent="-939800" algn="just">
                            <a:lnSpc>
                              <a:spcPts val="1295"/>
                            </a:lnSpc>
                            <a:spcAft>
                              <a:spcPts val="0"/>
                            </a:spcAft>
                          </a:pPr>
                          <a:r>
                            <a:rPr lang="tr-TR" sz="1000" i="1" dirty="0">
                              <a:solidFill>
                                <a:srgbClr val="244061"/>
                              </a:solidFill>
                              <a:effectLst/>
                              <a:latin typeface="Times New Roman" panose="02020603050405020304" pitchFamily="18" charset="0"/>
                              <a:ea typeface="Times New Roman" panose="02020603050405020304" pitchFamily="18" charset="0"/>
                            </a:rPr>
                            <a:t>i</a:t>
                          </a:r>
                          <a:r>
                            <a:rPr lang="tr-TR" sz="1000" dirty="0">
                              <a:solidFill>
                                <a:srgbClr val="244061"/>
                              </a:solidFill>
                              <a:effectLst/>
                              <a:latin typeface="Times New Roman" panose="02020603050405020304" pitchFamily="18" charset="0"/>
                              <a:ea typeface="Times New Roman" panose="02020603050405020304" pitchFamily="18" charset="0"/>
                            </a:rPr>
                            <a:t>=4: </a:t>
                          </a:r>
                          <a:r>
                            <a:rPr lang="tr-TR" sz="1000" dirty="0">
                              <a:effectLst/>
                              <a:latin typeface="Times New Roman" panose="02020603050405020304" pitchFamily="18" charset="0"/>
                              <a:ea typeface="Times New Roman" panose="02020603050405020304" pitchFamily="18" charset="0"/>
                            </a:rPr>
                            <a:t>Çünkü </a:t>
                          </a:r>
                          <a:r>
                            <a:rPr lang="tr-TR" sz="1000" i="1" dirty="0">
                              <a:effectLst/>
                              <a:latin typeface="Times New Roman" panose="02020603050405020304" pitchFamily="18" charset="0"/>
                              <a:ea typeface="Times New Roman" panose="02020603050405020304" pitchFamily="18" charset="0"/>
                            </a:rPr>
                            <a:t>a</a:t>
                          </a:r>
                          <a:r>
                            <a:rPr lang="tr-TR" sz="1000" i="1" baseline="-25000" dirty="0">
                              <a:effectLst/>
                              <a:latin typeface="Times New Roman" panose="02020603050405020304" pitchFamily="18" charset="0"/>
                              <a:ea typeface="Times New Roman" panose="02020603050405020304" pitchFamily="18" charset="0"/>
                            </a:rPr>
                            <a:t>4 </a:t>
                          </a:r>
                          <a:r>
                            <a:rPr lang="tr-TR" sz="1000" dirty="0">
                              <a:effectLst/>
                              <a:latin typeface="Times New Roman" panose="02020603050405020304" pitchFamily="18" charset="0"/>
                              <a:ea typeface="Times New Roman" panose="02020603050405020304" pitchFamily="18" charset="0"/>
                            </a:rPr>
                            <a:t>= 0</a:t>
                          </a:r>
                          <a:r>
                            <a:rPr lang="tr-TR" sz="1000" i="1" dirty="0">
                              <a:effectLst/>
                              <a:latin typeface="Times New Roman" panose="02020603050405020304" pitchFamily="18" charset="0"/>
                              <a:ea typeface="Times New Roman" panose="02020603050405020304" pitchFamily="18" charset="0"/>
                            </a:rPr>
                            <a:t>,</a:t>
                          </a:r>
                          <a14:m>
                            <m:oMath xmlns:m="http://schemas.openxmlformats.org/officeDocument/2006/math">
                              <m:r>
                                <a:rPr lang="tr-TR" sz="1000" i="1">
                                  <a:effectLst/>
                                  <a:latin typeface="Cambria Math" panose="02040503050406030204" pitchFamily="18" charset="0"/>
                                  <a:ea typeface="Times New Roman" panose="02020603050405020304" pitchFamily="18" charset="0"/>
                                </a:rPr>
                                <m:t> </m:t>
                              </m:r>
                              <m:r>
                                <a:rPr lang="tr-TR" sz="1000" i="1">
                                  <a:effectLst/>
                                  <a:latin typeface="Cambria Math" panose="02040503050406030204" pitchFamily="18" charset="0"/>
                                  <a:ea typeface="Times New Roman" panose="02020603050405020304" pitchFamily="18" charset="0"/>
                                </a:rPr>
                                <m:t>𝑥</m:t>
                              </m:r>
                              <m:r>
                                <a:rPr lang="tr-TR" sz="1000" i="1">
                                  <a:effectLst/>
                                  <a:latin typeface="Cambria Math" panose="02040503050406030204" pitchFamily="18" charset="0"/>
                                  <a:ea typeface="Times New Roman" panose="02020603050405020304" pitchFamily="18" charset="0"/>
                                </a:rPr>
                                <m:t>=81</m:t>
                              </m:r>
                            </m:oMath>
                          </a14:m>
                          <a:r>
                            <a:rPr lang="tr-TR" sz="1000" i="1" dirty="0">
                              <a:effectLst/>
                              <a:latin typeface="Times New Roman" panose="02020603050405020304" pitchFamily="18" charset="0"/>
                              <a:ea typeface="Times New Roman" panose="02020603050405020304" pitchFamily="18" charset="0"/>
                            </a:rPr>
                            <a:t> </a:t>
                          </a:r>
                          <a:r>
                            <a:rPr lang="tr-TR" sz="1000" dirty="0">
                              <a:effectLst/>
                              <a:latin typeface="Times New Roman" panose="02020603050405020304" pitchFamily="18" charset="0"/>
                              <a:ea typeface="Times New Roman" panose="02020603050405020304" pitchFamily="18" charset="0"/>
                            </a:rPr>
                            <a:t>ve kuvvet = 66</a:t>
                          </a:r>
                          <a:r>
                            <a:rPr lang="tr-TR" sz="1000" baseline="30000" dirty="0">
                              <a:effectLst/>
                              <a:latin typeface="Times New Roman" panose="02020603050405020304" pitchFamily="18" charset="0"/>
                              <a:ea typeface="Times New Roman" panose="02020603050405020304" pitchFamily="18" charset="0"/>
                            </a:rPr>
                            <a:t>2</a:t>
                          </a:r>
                          <a:r>
                            <a:rPr lang="tr-TR" sz="1000" dirty="0">
                              <a:effectLst/>
                              <a:latin typeface="Times New Roman" panose="02020603050405020304" pitchFamily="18" charset="0"/>
                              <a:ea typeface="Times New Roman" panose="02020603050405020304" pitchFamily="18" charset="0"/>
                            </a:rPr>
                            <a:t> </a:t>
                          </a:r>
                          <a:r>
                            <a:rPr lang="tr-TR" sz="1000" b="1" dirty="0" err="1">
                              <a:effectLst/>
                              <a:latin typeface="Times New Roman" panose="02020603050405020304" pitchFamily="18" charset="0"/>
                              <a:ea typeface="Times New Roman" panose="02020603050405020304" pitchFamily="18" charset="0"/>
                            </a:rPr>
                            <a:t>mod</a:t>
                          </a:r>
                          <a:r>
                            <a:rPr lang="tr-TR" sz="1000" dirty="0">
                              <a:effectLst/>
                              <a:latin typeface="Times New Roman" panose="02020603050405020304" pitchFamily="18" charset="0"/>
                              <a:ea typeface="Times New Roman" panose="02020603050405020304" pitchFamily="18" charset="0"/>
                            </a:rPr>
                            <a:t> 645=4356 </a:t>
                          </a:r>
                          <a:r>
                            <a:rPr lang="tr-TR" sz="1000" b="1" dirty="0" err="1">
                              <a:effectLst/>
                              <a:latin typeface="Times New Roman" panose="02020603050405020304" pitchFamily="18" charset="0"/>
                              <a:ea typeface="Times New Roman" panose="02020603050405020304" pitchFamily="18" charset="0"/>
                            </a:rPr>
                            <a:t>mod</a:t>
                          </a:r>
                          <a:r>
                            <a:rPr lang="tr-TR" sz="1000" dirty="0">
                              <a:effectLst/>
                              <a:latin typeface="Times New Roman" panose="02020603050405020304" pitchFamily="18" charset="0"/>
                              <a:ea typeface="Times New Roman" panose="02020603050405020304" pitchFamily="18" charset="0"/>
                            </a:rPr>
                            <a:t> 645 =486;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04"/>
                      </a:ext>
                    </a:extLst>
                  </a:tr>
                  <a:tr h="286512">
                    <a:tc>
                      <a:txBody>
                        <a:bodyPr/>
                        <a:lstStyle/>
                        <a:p>
                          <a:pPr indent="-939800" algn="just">
                            <a:lnSpc>
                              <a:spcPts val="1295"/>
                            </a:lnSpc>
                            <a:spcAft>
                              <a:spcPts val="0"/>
                            </a:spcAft>
                          </a:pPr>
                          <a:r>
                            <a:rPr lang="tr-TR" sz="1000" i="1">
                              <a:solidFill>
                                <a:srgbClr val="244061"/>
                              </a:solidFill>
                              <a:effectLst/>
                              <a:latin typeface="Times New Roman" panose="02020603050405020304" pitchFamily="18" charset="0"/>
                              <a:ea typeface="Times New Roman" panose="02020603050405020304" pitchFamily="18" charset="0"/>
                            </a:rPr>
                            <a:t>i</a:t>
                          </a:r>
                          <a:r>
                            <a:rPr lang="tr-TR" sz="1000">
                              <a:solidFill>
                                <a:srgbClr val="244061"/>
                              </a:solidFill>
                              <a:effectLst/>
                              <a:latin typeface="Times New Roman" panose="02020603050405020304" pitchFamily="18" charset="0"/>
                              <a:ea typeface="Times New Roman" panose="02020603050405020304" pitchFamily="18" charset="0"/>
                            </a:rPr>
                            <a:t>=5: </a:t>
                          </a:r>
                          <a:r>
                            <a:rPr lang="tr-TR" sz="1000">
                              <a:effectLst/>
                              <a:latin typeface="Times New Roman" panose="02020603050405020304" pitchFamily="18" charset="0"/>
                              <a:ea typeface="Times New Roman" panose="02020603050405020304" pitchFamily="18" charset="0"/>
                            </a:rPr>
                            <a:t>Çünkü </a:t>
                          </a:r>
                          <a:r>
                            <a:rPr lang="tr-TR" sz="1000" i="1">
                              <a:effectLst/>
                              <a:latin typeface="Times New Roman" panose="02020603050405020304" pitchFamily="18" charset="0"/>
                              <a:ea typeface="Times New Roman" panose="02020603050405020304" pitchFamily="18" charset="0"/>
                            </a:rPr>
                            <a:t>a</a:t>
                          </a:r>
                          <a:r>
                            <a:rPr lang="tr-TR" sz="1000" i="1" baseline="-25000">
                              <a:effectLst/>
                              <a:latin typeface="Times New Roman" panose="02020603050405020304" pitchFamily="18" charset="0"/>
                              <a:ea typeface="Times New Roman" panose="02020603050405020304" pitchFamily="18" charset="0"/>
                            </a:rPr>
                            <a:t>5 </a:t>
                          </a:r>
                          <a:r>
                            <a:rPr lang="tr-TR" sz="1000">
                              <a:effectLst/>
                              <a:latin typeface="Times New Roman" panose="02020603050405020304" pitchFamily="18" charset="0"/>
                              <a:ea typeface="Times New Roman" panose="02020603050405020304" pitchFamily="18" charset="0"/>
                            </a:rPr>
                            <a:t>= 0</a:t>
                          </a:r>
                          <a:r>
                            <a:rPr lang="tr-TR" sz="1000" i="1">
                              <a:effectLst/>
                              <a:latin typeface="Times New Roman" panose="02020603050405020304" pitchFamily="18" charset="0"/>
                              <a:ea typeface="Times New Roman" panose="02020603050405020304" pitchFamily="18" charset="0"/>
                            </a:rPr>
                            <a:t>, </a:t>
                          </a:r>
                          <a14:m>
                            <m:oMath xmlns:m="http://schemas.openxmlformats.org/officeDocument/2006/math">
                              <m:r>
                                <a:rPr lang="tr-TR" sz="1000" i="1">
                                  <a:effectLst/>
                                  <a:latin typeface="Cambria Math" panose="02040503050406030204" pitchFamily="18" charset="0"/>
                                  <a:ea typeface="Times New Roman" panose="02020603050405020304" pitchFamily="18" charset="0"/>
                                </a:rPr>
                                <m:t>𝑥</m:t>
                              </m:r>
                              <m:r>
                                <a:rPr lang="tr-TR" sz="1000" i="1">
                                  <a:effectLst/>
                                  <a:latin typeface="Cambria Math" panose="02040503050406030204" pitchFamily="18" charset="0"/>
                                  <a:ea typeface="Times New Roman" panose="02020603050405020304" pitchFamily="18" charset="0"/>
                                </a:rPr>
                                <m:t>=81</m:t>
                              </m:r>
                            </m:oMath>
                          </a14:m>
                          <a:r>
                            <a:rPr lang="tr-TR" sz="1000" i="1">
                              <a:effectLst/>
                              <a:latin typeface="Times New Roman" panose="02020603050405020304" pitchFamily="18" charset="0"/>
                              <a:ea typeface="Times New Roman" panose="02020603050405020304" pitchFamily="18" charset="0"/>
                            </a:rPr>
                            <a:t> </a:t>
                          </a:r>
                          <a:r>
                            <a:rPr lang="tr-TR" sz="1000">
                              <a:effectLst/>
                              <a:latin typeface="Times New Roman" panose="02020603050405020304" pitchFamily="18" charset="0"/>
                              <a:ea typeface="Times New Roman" panose="02020603050405020304" pitchFamily="18" charset="0"/>
                            </a:rPr>
                            <a:t>ve kuvvet = 486</a:t>
                          </a:r>
                          <a:r>
                            <a:rPr lang="tr-TR" sz="1000" baseline="30000">
                              <a:effectLst/>
                              <a:latin typeface="Times New Roman" panose="02020603050405020304" pitchFamily="18" charset="0"/>
                              <a:ea typeface="Times New Roman" panose="02020603050405020304" pitchFamily="18" charset="0"/>
                            </a:rPr>
                            <a:t>2</a:t>
                          </a:r>
                          <a:r>
                            <a:rPr lang="tr-TR" sz="1000">
                              <a:effectLst/>
                              <a:latin typeface="Times New Roman" panose="02020603050405020304" pitchFamily="18" charset="0"/>
                              <a:ea typeface="Times New Roman" panose="02020603050405020304" pitchFamily="18" charset="0"/>
                            </a:rPr>
                            <a:t> </a:t>
                          </a:r>
                          <a:r>
                            <a:rPr lang="tr-TR" sz="1000" b="1">
                              <a:effectLst/>
                              <a:latin typeface="Times New Roman" panose="02020603050405020304" pitchFamily="18" charset="0"/>
                              <a:ea typeface="Times New Roman" panose="02020603050405020304" pitchFamily="18" charset="0"/>
                            </a:rPr>
                            <a:t>mod</a:t>
                          </a:r>
                          <a:r>
                            <a:rPr lang="tr-TR" sz="1000">
                              <a:effectLst/>
                              <a:latin typeface="Times New Roman" panose="02020603050405020304" pitchFamily="18" charset="0"/>
                              <a:ea typeface="Times New Roman" panose="02020603050405020304" pitchFamily="18" charset="0"/>
                            </a:rPr>
                            <a:t> 645=23.196 </a:t>
                          </a:r>
                          <a:r>
                            <a:rPr lang="tr-TR" sz="1000" b="1">
                              <a:effectLst/>
                              <a:latin typeface="Times New Roman" panose="02020603050405020304" pitchFamily="18" charset="0"/>
                              <a:ea typeface="Times New Roman" panose="02020603050405020304" pitchFamily="18" charset="0"/>
                            </a:rPr>
                            <a:t>mod</a:t>
                          </a:r>
                          <a:r>
                            <a:rPr lang="tr-TR" sz="1000">
                              <a:effectLst/>
                              <a:latin typeface="Times New Roman" panose="02020603050405020304" pitchFamily="18" charset="0"/>
                              <a:ea typeface="Times New Roman" panose="02020603050405020304" pitchFamily="18" charset="0"/>
                            </a:rPr>
                            <a:t> 645 =126;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05"/>
                      </a:ext>
                    </a:extLst>
                  </a:tr>
                  <a:tr h="286512">
                    <a:tc>
                      <a:txBody>
                        <a:bodyPr/>
                        <a:lstStyle/>
                        <a:p>
                          <a:pPr indent="-939800" algn="just">
                            <a:lnSpc>
                              <a:spcPts val="1295"/>
                            </a:lnSpc>
                            <a:spcAft>
                              <a:spcPts val="0"/>
                            </a:spcAft>
                          </a:pPr>
                          <a:r>
                            <a:rPr lang="tr-TR" sz="1000" i="1">
                              <a:solidFill>
                                <a:srgbClr val="244061"/>
                              </a:solidFill>
                              <a:effectLst/>
                              <a:latin typeface="Times New Roman" panose="02020603050405020304" pitchFamily="18" charset="0"/>
                              <a:ea typeface="Times New Roman" panose="02020603050405020304" pitchFamily="18" charset="0"/>
                            </a:rPr>
                            <a:t>i</a:t>
                          </a:r>
                          <a:r>
                            <a:rPr lang="tr-TR" sz="1000">
                              <a:solidFill>
                                <a:srgbClr val="244061"/>
                              </a:solidFill>
                              <a:effectLst/>
                              <a:latin typeface="Times New Roman" panose="02020603050405020304" pitchFamily="18" charset="0"/>
                              <a:ea typeface="Times New Roman" panose="02020603050405020304" pitchFamily="18" charset="0"/>
                            </a:rPr>
                            <a:t>=6: </a:t>
                          </a:r>
                          <a:r>
                            <a:rPr lang="tr-TR" sz="1000">
                              <a:effectLst/>
                              <a:latin typeface="Times New Roman" panose="02020603050405020304" pitchFamily="18" charset="0"/>
                              <a:ea typeface="Times New Roman" panose="02020603050405020304" pitchFamily="18" charset="0"/>
                            </a:rPr>
                            <a:t>Çünkü </a:t>
                          </a:r>
                          <a:r>
                            <a:rPr lang="tr-TR" sz="1000" i="1">
                              <a:effectLst/>
                              <a:latin typeface="Times New Roman" panose="02020603050405020304" pitchFamily="18" charset="0"/>
                              <a:ea typeface="Times New Roman" panose="02020603050405020304" pitchFamily="18" charset="0"/>
                            </a:rPr>
                            <a:t>a</a:t>
                          </a:r>
                          <a:r>
                            <a:rPr lang="tr-TR" sz="1000" i="1" baseline="-25000">
                              <a:effectLst/>
                              <a:latin typeface="Times New Roman" panose="02020603050405020304" pitchFamily="18" charset="0"/>
                              <a:ea typeface="Times New Roman" panose="02020603050405020304" pitchFamily="18" charset="0"/>
                            </a:rPr>
                            <a:t>6 </a:t>
                          </a:r>
                          <a:r>
                            <a:rPr lang="tr-TR" sz="1000">
                              <a:effectLst/>
                              <a:latin typeface="Times New Roman" panose="02020603050405020304" pitchFamily="18" charset="0"/>
                              <a:ea typeface="Times New Roman" panose="02020603050405020304" pitchFamily="18" charset="0"/>
                            </a:rPr>
                            <a:t>= 0</a:t>
                          </a:r>
                          <a:r>
                            <a:rPr lang="tr-TR" sz="1000" i="1">
                              <a:effectLst/>
                              <a:latin typeface="Times New Roman" panose="02020603050405020304" pitchFamily="18" charset="0"/>
                              <a:ea typeface="Times New Roman" panose="02020603050405020304" pitchFamily="18" charset="0"/>
                            </a:rPr>
                            <a:t>, </a:t>
                          </a:r>
                          <a14:m>
                            <m:oMath xmlns:m="http://schemas.openxmlformats.org/officeDocument/2006/math">
                              <m:r>
                                <a:rPr lang="tr-TR" sz="1000" i="1">
                                  <a:effectLst/>
                                  <a:latin typeface="Cambria Math" panose="02040503050406030204" pitchFamily="18" charset="0"/>
                                  <a:ea typeface="Times New Roman" panose="02020603050405020304" pitchFamily="18" charset="0"/>
                                </a:rPr>
                                <m:t>𝑥</m:t>
                              </m:r>
                              <m:r>
                                <a:rPr lang="tr-TR" sz="1000" i="1">
                                  <a:effectLst/>
                                  <a:latin typeface="Cambria Math" panose="02040503050406030204" pitchFamily="18" charset="0"/>
                                  <a:ea typeface="Times New Roman" panose="02020603050405020304" pitchFamily="18" charset="0"/>
                                </a:rPr>
                                <m:t>=81</m:t>
                              </m:r>
                            </m:oMath>
                          </a14:m>
                          <a:r>
                            <a:rPr lang="tr-TR" sz="1000" i="1">
                              <a:effectLst/>
                              <a:latin typeface="Times New Roman" panose="02020603050405020304" pitchFamily="18" charset="0"/>
                              <a:ea typeface="Times New Roman" panose="02020603050405020304" pitchFamily="18" charset="0"/>
                            </a:rPr>
                            <a:t> </a:t>
                          </a:r>
                          <a:r>
                            <a:rPr lang="tr-TR" sz="1000">
                              <a:effectLst/>
                              <a:latin typeface="Times New Roman" panose="02020603050405020304" pitchFamily="18" charset="0"/>
                              <a:ea typeface="Times New Roman" panose="02020603050405020304" pitchFamily="18" charset="0"/>
                            </a:rPr>
                            <a:t>ve kuvvet = 126</a:t>
                          </a:r>
                          <a:r>
                            <a:rPr lang="tr-TR" sz="1000" baseline="30000">
                              <a:effectLst/>
                              <a:latin typeface="Times New Roman" panose="02020603050405020304" pitchFamily="18" charset="0"/>
                              <a:ea typeface="Times New Roman" panose="02020603050405020304" pitchFamily="18" charset="0"/>
                            </a:rPr>
                            <a:t>2</a:t>
                          </a:r>
                          <a:r>
                            <a:rPr lang="tr-TR" sz="1000">
                              <a:effectLst/>
                              <a:latin typeface="Times New Roman" panose="02020603050405020304" pitchFamily="18" charset="0"/>
                              <a:ea typeface="Times New Roman" panose="02020603050405020304" pitchFamily="18" charset="0"/>
                            </a:rPr>
                            <a:t> </a:t>
                          </a:r>
                          <a:r>
                            <a:rPr lang="tr-TR" sz="1000" b="1">
                              <a:effectLst/>
                              <a:latin typeface="Times New Roman" panose="02020603050405020304" pitchFamily="18" charset="0"/>
                              <a:ea typeface="Times New Roman" panose="02020603050405020304" pitchFamily="18" charset="0"/>
                            </a:rPr>
                            <a:t>mod</a:t>
                          </a:r>
                          <a:r>
                            <a:rPr lang="tr-TR" sz="1000">
                              <a:effectLst/>
                              <a:latin typeface="Times New Roman" panose="02020603050405020304" pitchFamily="18" charset="0"/>
                              <a:ea typeface="Times New Roman" panose="02020603050405020304" pitchFamily="18" charset="0"/>
                            </a:rPr>
                            <a:t> 645=15.876 </a:t>
                          </a:r>
                          <a:r>
                            <a:rPr lang="tr-TR" sz="1000" b="1">
                              <a:effectLst/>
                              <a:latin typeface="Times New Roman" panose="02020603050405020304" pitchFamily="18" charset="0"/>
                              <a:ea typeface="Times New Roman" panose="02020603050405020304" pitchFamily="18" charset="0"/>
                            </a:rPr>
                            <a:t>mod</a:t>
                          </a:r>
                          <a:r>
                            <a:rPr lang="tr-TR" sz="1000">
                              <a:effectLst/>
                              <a:latin typeface="Times New Roman" panose="02020603050405020304" pitchFamily="18" charset="0"/>
                              <a:ea typeface="Times New Roman" panose="02020603050405020304" pitchFamily="18" charset="0"/>
                            </a:rPr>
                            <a:t> 645 =396;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06"/>
                      </a:ext>
                    </a:extLst>
                  </a:tr>
                  <a:tr h="286512">
                    <a:tc>
                      <a:txBody>
                        <a:bodyPr/>
                        <a:lstStyle/>
                        <a:p>
                          <a:pPr indent="-939800" algn="just">
                            <a:lnSpc>
                              <a:spcPts val="1295"/>
                            </a:lnSpc>
                            <a:spcAft>
                              <a:spcPts val="0"/>
                            </a:spcAft>
                          </a:pPr>
                          <a:r>
                            <a:rPr lang="tr-TR" sz="1000" i="1">
                              <a:solidFill>
                                <a:srgbClr val="244061"/>
                              </a:solidFill>
                              <a:effectLst/>
                              <a:latin typeface="Times New Roman" panose="02020603050405020304" pitchFamily="18" charset="0"/>
                              <a:ea typeface="Times New Roman" panose="02020603050405020304" pitchFamily="18" charset="0"/>
                            </a:rPr>
                            <a:t>i</a:t>
                          </a:r>
                          <a:r>
                            <a:rPr lang="tr-TR" sz="1000">
                              <a:solidFill>
                                <a:srgbClr val="244061"/>
                              </a:solidFill>
                              <a:effectLst/>
                              <a:latin typeface="Times New Roman" panose="02020603050405020304" pitchFamily="18" charset="0"/>
                              <a:ea typeface="Times New Roman" panose="02020603050405020304" pitchFamily="18" charset="0"/>
                            </a:rPr>
                            <a:t>=7: </a:t>
                          </a:r>
                          <a:r>
                            <a:rPr lang="tr-TR" sz="1000">
                              <a:effectLst/>
                              <a:latin typeface="Times New Roman" panose="02020603050405020304" pitchFamily="18" charset="0"/>
                              <a:ea typeface="Times New Roman" panose="02020603050405020304" pitchFamily="18" charset="0"/>
                            </a:rPr>
                            <a:t>Çünkü </a:t>
                          </a:r>
                          <a:r>
                            <a:rPr lang="tr-TR" sz="1000" i="1">
                              <a:effectLst/>
                              <a:latin typeface="Times New Roman" panose="02020603050405020304" pitchFamily="18" charset="0"/>
                              <a:ea typeface="Times New Roman" panose="02020603050405020304" pitchFamily="18" charset="0"/>
                            </a:rPr>
                            <a:t>a</a:t>
                          </a:r>
                          <a:r>
                            <a:rPr lang="tr-TR" sz="1000" i="1" baseline="-25000">
                              <a:effectLst/>
                              <a:latin typeface="Times New Roman" panose="02020603050405020304" pitchFamily="18" charset="0"/>
                              <a:ea typeface="Times New Roman" panose="02020603050405020304" pitchFamily="18" charset="0"/>
                            </a:rPr>
                            <a:t>7 </a:t>
                          </a:r>
                          <a:r>
                            <a:rPr lang="tr-TR" sz="1000">
                              <a:effectLst/>
                              <a:latin typeface="Times New Roman" panose="02020603050405020304" pitchFamily="18" charset="0"/>
                              <a:ea typeface="Times New Roman" panose="02020603050405020304" pitchFamily="18" charset="0"/>
                            </a:rPr>
                            <a:t>= 1</a:t>
                          </a:r>
                          <a:r>
                            <a:rPr lang="tr-TR" sz="1000" i="1">
                              <a:effectLst/>
                              <a:latin typeface="Times New Roman" panose="02020603050405020304" pitchFamily="18" charset="0"/>
                              <a:ea typeface="Times New Roman" panose="02020603050405020304" pitchFamily="18" charset="0"/>
                            </a:rPr>
                            <a:t>, </a:t>
                          </a:r>
                          <a14:m>
                            <m:oMath xmlns:m="http://schemas.openxmlformats.org/officeDocument/2006/math">
                              <m:r>
                                <a:rPr lang="tr-TR" sz="1000" i="1">
                                  <a:effectLst/>
                                  <a:latin typeface="Cambria Math" panose="02040503050406030204" pitchFamily="18" charset="0"/>
                                  <a:ea typeface="Times New Roman" panose="02020603050405020304" pitchFamily="18" charset="0"/>
                                </a:rPr>
                                <m:t>𝑥</m:t>
                              </m:r>
                              <m:r>
                                <a:rPr lang="tr-TR" sz="1000" i="1">
                                  <a:effectLst/>
                                  <a:latin typeface="Cambria Math" panose="02040503050406030204" pitchFamily="18" charset="0"/>
                                  <a:ea typeface="Times New Roman" panose="02020603050405020304" pitchFamily="18" charset="0"/>
                                </a:rPr>
                                <m:t>=(81∗396)</m:t>
                              </m:r>
                              <m:r>
                                <a:rPr lang="tr-TR" sz="1000" b="1" i="1">
                                  <a:effectLst/>
                                  <a:latin typeface="Cambria Math" panose="02040503050406030204" pitchFamily="18" charset="0"/>
                                  <a:ea typeface="Times New Roman" panose="02020603050405020304" pitchFamily="18" charset="0"/>
                                </a:rPr>
                                <m:t> </m:t>
                              </m:r>
                              <m:r>
                                <a:rPr lang="tr-TR" sz="1000" b="1" i="1">
                                  <a:effectLst/>
                                  <a:latin typeface="Cambria Math" panose="02040503050406030204" pitchFamily="18" charset="0"/>
                                  <a:ea typeface="Times New Roman" panose="02020603050405020304" pitchFamily="18" charset="0"/>
                                </a:rPr>
                                <m:t>𝒎𝒐𝒅</m:t>
                              </m:r>
                              <m:r>
                                <a:rPr lang="tr-TR" sz="1000" b="1" i="1">
                                  <a:effectLst/>
                                  <a:latin typeface="Cambria Math" panose="02040503050406030204" pitchFamily="18" charset="0"/>
                                  <a:ea typeface="Times New Roman" panose="02020603050405020304" pitchFamily="18" charset="0"/>
                                </a:rPr>
                                <m:t> </m:t>
                              </m:r>
                              <m:r>
                                <a:rPr lang="tr-TR" sz="1000" i="1">
                                  <a:effectLst/>
                                  <a:latin typeface="Cambria Math" panose="02040503050406030204" pitchFamily="18" charset="0"/>
                                  <a:ea typeface="Times New Roman" panose="02020603050405020304" pitchFamily="18" charset="0"/>
                                </a:rPr>
                                <m:t>645 =471</m:t>
                              </m:r>
                            </m:oMath>
                          </a14:m>
                          <a:r>
                            <a:rPr lang="tr-TR" sz="1000" i="1">
                              <a:effectLst/>
                              <a:latin typeface="Times New Roman" panose="02020603050405020304" pitchFamily="18" charset="0"/>
                              <a:ea typeface="Times New Roman" panose="02020603050405020304" pitchFamily="18" charset="0"/>
                            </a:rPr>
                            <a:t> </a:t>
                          </a:r>
                          <a:r>
                            <a:rPr lang="tr-TR" sz="1000">
                              <a:effectLst/>
                              <a:latin typeface="Times New Roman" panose="02020603050405020304" pitchFamily="18" charset="0"/>
                              <a:ea typeface="Times New Roman" panose="02020603050405020304" pitchFamily="18" charset="0"/>
                            </a:rPr>
                            <a:t>ve kuvvet = 396</a:t>
                          </a:r>
                          <a:r>
                            <a:rPr lang="tr-TR" sz="1000" baseline="30000">
                              <a:effectLst/>
                              <a:latin typeface="Times New Roman" panose="02020603050405020304" pitchFamily="18" charset="0"/>
                              <a:ea typeface="Times New Roman" panose="02020603050405020304" pitchFamily="18" charset="0"/>
                            </a:rPr>
                            <a:t>2</a:t>
                          </a:r>
                          <a:r>
                            <a:rPr lang="tr-TR" sz="1000">
                              <a:effectLst/>
                              <a:latin typeface="Times New Roman" panose="02020603050405020304" pitchFamily="18" charset="0"/>
                              <a:ea typeface="Times New Roman" panose="02020603050405020304" pitchFamily="18" charset="0"/>
                            </a:rPr>
                            <a:t> </a:t>
                          </a:r>
                          <a:r>
                            <a:rPr lang="tr-TR" sz="1000" b="1">
                              <a:effectLst/>
                              <a:latin typeface="Times New Roman" panose="02020603050405020304" pitchFamily="18" charset="0"/>
                              <a:ea typeface="Times New Roman" panose="02020603050405020304" pitchFamily="18" charset="0"/>
                            </a:rPr>
                            <a:t>mod</a:t>
                          </a:r>
                          <a:r>
                            <a:rPr lang="tr-TR" sz="1000">
                              <a:effectLst/>
                              <a:latin typeface="Times New Roman" panose="02020603050405020304" pitchFamily="18" charset="0"/>
                              <a:ea typeface="Times New Roman" panose="02020603050405020304" pitchFamily="18" charset="0"/>
                            </a:rPr>
                            <a:t> 645=156.816 </a:t>
                          </a:r>
                          <a:r>
                            <a:rPr lang="tr-TR" sz="1000" b="1">
                              <a:effectLst/>
                              <a:latin typeface="Times New Roman" panose="02020603050405020304" pitchFamily="18" charset="0"/>
                              <a:ea typeface="Times New Roman" panose="02020603050405020304" pitchFamily="18" charset="0"/>
                            </a:rPr>
                            <a:t>mod</a:t>
                          </a:r>
                          <a:r>
                            <a:rPr lang="tr-TR" sz="1000">
                              <a:effectLst/>
                              <a:latin typeface="Times New Roman" panose="02020603050405020304" pitchFamily="18" charset="0"/>
                              <a:ea typeface="Times New Roman" panose="02020603050405020304" pitchFamily="18" charset="0"/>
                            </a:rPr>
                            <a:t> 645 =81;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07"/>
                      </a:ext>
                    </a:extLst>
                  </a:tr>
                  <a:tr h="286512">
                    <a:tc>
                      <a:txBody>
                        <a:bodyPr/>
                        <a:lstStyle/>
                        <a:p>
                          <a:pPr indent="-939800" algn="just">
                            <a:lnSpc>
                              <a:spcPts val="1295"/>
                            </a:lnSpc>
                            <a:spcAft>
                              <a:spcPts val="0"/>
                            </a:spcAft>
                          </a:pPr>
                          <a:r>
                            <a:rPr lang="tr-TR" sz="1000" i="1">
                              <a:solidFill>
                                <a:srgbClr val="244061"/>
                              </a:solidFill>
                              <a:effectLst/>
                              <a:latin typeface="Times New Roman" panose="02020603050405020304" pitchFamily="18" charset="0"/>
                              <a:ea typeface="Times New Roman" panose="02020603050405020304" pitchFamily="18" charset="0"/>
                            </a:rPr>
                            <a:t>i</a:t>
                          </a:r>
                          <a:r>
                            <a:rPr lang="tr-TR" sz="1000">
                              <a:solidFill>
                                <a:srgbClr val="244061"/>
                              </a:solidFill>
                              <a:effectLst/>
                              <a:latin typeface="Times New Roman" panose="02020603050405020304" pitchFamily="18" charset="0"/>
                              <a:ea typeface="Times New Roman" panose="02020603050405020304" pitchFamily="18" charset="0"/>
                            </a:rPr>
                            <a:t>=8: </a:t>
                          </a:r>
                          <a:r>
                            <a:rPr lang="tr-TR" sz="1000">
                              <a:effectLst/>
                              <a:latin typeface="Times New Roman" panose="02020603050405020304" pitchFamily="18" charset="0"/>
                              <a:ea typeface="Times New Roman" panose="02020603050405020304" pitchFamily="18" charset="0"/>
                            </a:rPr>
                            <a:t>Çünkü </a:t>
                          </a:r>
                          <a:r>
                            <a:rPr lang="tr-TR" sz="1000" i="1">
                              <a:effectLst/>
                              <a:latin typeface="Times New Roman" panose="02020603050405020304" pitchFamily="18" charset="0"/>
                              <a:ea typeface="Times New Roman" panose="02020603050405020304" pitchFamily="18" charset="0"/>
                            </a:rPr>
                            <a:t>a</a:t>
                          </a:r>
                          <a:r>
                            <a:rPr lang="tr-TR" sz="1000" i="1" baseline="-25000">
                              <a:effectLst/>
                              <a:latin typeface="Times New Roman" panose="02020603050405020304" pitchFamily="18" charset="0"/>
                              <a:ea typeface="Times New Roman" panose="02020603050405020304" pitchFamily="18" charset="0"/>
                            </a:rPr>
                            <a:t>8 </a:t>
                          </a:r>
                          <a:r>
                            <a:rPr lang="tr-TR" sz="1000">
                              <a:effectLst/>
                              <a:latin typeface="Times New Roman" panose="02020603050405020304" pitchFamily="18" charset="0"/>
                              <a:ea typeface="Times New Roman" panose="02020603050405020304" pitchFamily="18" charset="0"/>
                            </a:rPr>
                            <a:t>= 0</a:t>
                          </a:r>
                          <a:r>
                            <a:rPr lang="tr-TR" sz="1000" i="1">
                              <a:effectLst/>
                              <a:latin typeface="Times New Roman" panose="02020603050405020304" pitchFamily="18" charset="0"/>
                              <a:ea typeface="Times New Roman" panose="02020603050405020304" pitchFamily="18" charset="0"/>
                            </a:rPr>
                            <a:t>, </a:t>
                          </a:r>
                          <a14:m>
                            <m:oMath xmlns:m="http://schemas.openxmlformats.org/officeDocument/2006/math">
                              <m:r>
                                <a:rPr lang="tr-TR" sz="1000" i="1">
                                  <a:effectLst/>
                                  <a:latin typeface="Cambria Math" panose="02040503050406030204" pitchFamily="18" charset="0"/>
                                  <a:ea typeface="Times New Roman" panose="02020603050405020304" pitchFamily="18" charset="0"/>
                                </a:rPr>
                                <m:t>𝑥</m:t>
                              </m:r>
                              <m:r>
                                <a:rPr lang="tr-TR" sz="1000" i="1">
                                  <a:effectLst/>
                                  <a:latin typeface="Cambria Math" panose="02040503050406030204" pitchFamily="18" charset="0"/>
                                  <a:ea typeface="Times New Roman" panose="02020603050405020304" pitchFamily="18" charset="0"/>
                                </a:rPr>
                                <m:t>=471</m:t>
                              </m:r>
                            </m:oMath>
                          </a14:m>
                          <a:r>
                            <a:rPr lang="tr-TR" sz="1000" i="1">
                              <a:effectLst/>
                              <a:latin typeface="Times New Roman" panose="02020603050405020304" pitchFamily="18" charset="0"/>
                              <a:ea typeface="Times New Roman" panose="02020603050405020304" pitchFamily="18" charset="0"/>
                            </a:rPr>
                            <a:t> </a:t>
                          </a:r>
                          <a:r>
                            <a:rPr lang="tr-TR" sz="1000">
                              <a:effectLst/>
                              <a:latin typeface="Times New Roman" panose="02020603050405020304" pitchFamily="18" charset="0"/>
                              <a:ea typeface="Times New Roman" panose="02020603050405020304" pitchFamily="18" charset="0"/>
                            </a:rPr>
                            <a:t>ve kuvvet = 81</a:t>
                          </a:r>
                          <a:r>
                            <a:rPr lang="tr-TR" sz="1000" baseline="30000">
                              <a:effectLst/>
                              <a:latin typeface="Times New Roman" panose="02020603050405020304" pitchFamily="18" charset="0"/>
                              <a:ea typeface="Times New Roman" panose="02020603050405020304" pitchFamily="18" charset="0"/>
                            </a:rPr>
                            <a:t>2</a:t>
                          </a:r>
                          <a:r>
                            <a:rPr lang="tr-TR" sz="1000">
                              <a:effectLst/>
                              <a:latin typeface="Times New Roman" panose="02020603050405020304" pitchFamily="18" charset="0"/>
                              <a:ea typeface="Times New Roman" panose="02020603050405020304" pitchFamily="18" charset="0"/>
                            </a:rPr>
                            <a:t> </a:t>
                          </a:r>
                          <a:r>
                            <a:rPr lang="tr-TR" sz="1000" b="1">
                              <a:effectLst/>
                              <a:latin typeface="Times New Roman" panose="02020603050405020304" pitchFamily="18" charset="0"/>
                              <a:ea typeface="Times New Roman" panose="02020603050405020304" pitchFamily="18" charset="0"/>
                            </a:rPr>
                            <a:t>mod</a:t>
                          </a:r>
                          <a:r>
                            <a:rPr lang="tr-TR" sz="1000">
                              <a:effectLst/>
                              <a:latin typeface="Times New Roman" panose="02020603050405020304" pitchFamily="18" charset="0"/>
                              <a:ea typeface="Times New Roman" panose="02020603050405020304" pitchFamily="18" charset="0"/>
                            </a:rPr>
                            <a:t> 645=6561 </a:t>
                          </a:r>
                          <a:r>
                            <a:rPr lang="tr-TR" sz="1000" b="1">
                              <a:effectLst/>
                              <a:latin typeface="Times New Roman" panose="02020603050405020304" pitchFamily="18" charset="0"/>
                              <a:ea typeface="Times New Roman" panose="02020603050405020304" pitchFamily="18" charset="0"/>
                            </a:rPr>
                            <a:t>mod</a:t>
                          </a:r>
                          <a:r>
                            <a:rPr lang="tr-TR" sz="1000">
                              <a:effectLst/>
                              <a:latin typeface="Times New Roman" panose="02020603050405020304" pitchFamily="18" charset="0"/>
                              <a:ea typeface="Times New Roman" panose="02020603050405020304" pitchFamily="18" charset="0"/>
                            </a:rPr>
                            <a:t> 645 =111;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08"/>
                      </a:ext>
                    </a:extLst>
                  </a:tr>
                  <a:tr h="286512">
                    <a:tc>
                      <a:txBody>
                        <a:bodyPr/>
                        <a:lstStyle/>
                        <a:p>
                          <a:pPr indent="-939800" algn="just">
                            <a:lnSpc>
                              <a:spcPts val="1295"/>
                            </a:lnSpc>
                            <a:spcAft>
                              <a:spcPts val="0"/>
                            </a:spcAft>
                          </a:pPr>
                          <a:r>
                            <a:rPr lang="tr-TR" sz="1000" i="1" dirty="0">
                              <a:solidFill>
                                <a:srgbClr val="244061"/>
                              </a:solidFill>
                              <a:effectLst/>
                              <a:latin typeface="Times New Roman" panose="02020603050405020304" pitchFamily="18" charset="0"/>
                              <a:ea typeface="Times New Roman" panose="02020603050405020304" pitchFamily="18" charset="0"/>
                            </a:rPr>
                            <a:t>i</a:t>
                          </a:r>
                          <a:r>
                            <a:rPr lang="tr-TR" sz="1000" dirty="0">
                              <a:solidFill>
                                <a:srgbClr val="244061"/>
                              </a:solidFill>
                              <a:effectLst/>
                              <a:latin typeface="Times New Roman" panose="02020603050405020304" pitchFamily="18" charset="0"/>
                              <a:ea typeface="Times New Roman" panose="02020603050405020304" pitchFamily="18" charset="0"/>
                            </a:rPr>
                            <a:t>=9: </a:t>
                          </a:r>
                          <a:r>
                            <a:rPr lang="tr-TR" sz="1000" dirty="0">
                              <a:effectLst/>
                              <a:latin typeface="Times New Roman" panose="02020603050405020304" pitchFamily="18" charset="0"/>
                              <a:ea typeface="Times New Roman" panose="02020603050405020304" pitchFamily="18" charset="0"/>
                            </a:rPr>
                            <a:t>Çünkü </a:t>
                          </a:r>
                          <a:r>
                            <a:rPr lang="tr-TR" sz="1000" i="1" dirty="0">
                              <a:effectLst/>
                              <a:latin typeface="Times New Roman" panose="02020603050405020304" pitchFamily="18" charset="0"/>
                              <a:ea typeface="Times New Roman" panose="02020603050405020304" pitchFamily="18" charset="0"/>
                            </a:rPr>
                            <a:t>a</a:t>
                          </a:r>
                          <a:r>
                            <a:rPr lang="tr-TR" sz="1000" i="1" baseline="-25000" dirty="0">
                              <a:effectLst/>
                              <a:latin typeface="Times New Roman" panose="02020603050405020304" pitchFamily="18" charset="0"/>
                              <a:ea typeface="Times New Roman" panose="02020603050405020304" pitchFamily="18" charset="0"/>
                            </a:rPr>
                            <a:t>9 </a:t>
                          </a:r>
                          <a:r>
                            <a:rPr lang="tr-TR" sz="1000" dirty="0">
                              <a:effectLst/>
                              <a:latin typeface="Times New Roman" panose="02020603050405020304" pitchFamily="18" charset="0"/>
                              <a:ea typeface="Times New Roman" panose="02020603050405020304" pitchFamily="18" charset="0"/>
                            </a:rPr>
                            <a:t>= 1</a:t>
                          </a:r>
                          <a:r>
                            <a:rPr lang="tr-TR" sz="1000" i="1" dirty="0">
                              <a:effectLst/>
                              <a:latin typeface="Times New Roman" panose="02020603050405020304" pitchFamily="18" charset="0"/>
                              <a:ea typeface="Times New Roman" panose="02020603050405020304" pitchFamily="18" charset="0"/>
                            </a:rPr>
                            <a:t>, </a:t>
                          </a:r>
                          <a14:m>
                            <m:oMath xmlns:m="http://schemas.openxmlformats.org/officeDocument/2006/math">
                              <m:r>
                                <a:rPr lang="tr-TR" sz="1000" i="1">
                                  <a:effectLst/>
                                  <a:latin typeface="Cambria Math" panose="02040503050406030204" pitchFamily="18" charset="0"/>
                                  <a:ea typeface="Times New Roman" panose="02020603050405020304" pitchFamily="18" charset="0"/>
                                </a:rPr>
                                <m:t>𝑥</m:t>
                              </m:r>
                              <m:r>
                                <a:rPr lang="tr-TR" sz="1000" i="1">
                                  <a:effectLst/>
                                  <a:latin typeface="Cambria Math" panose="02040503050406030204" pitchFamily="18" charset="0"/>
                                  <a:ea typeface="Times New Roman" panose="02020603050405020304" pitchFamily="18" charset="0"/>
                                </a:rPr>
                                <m:t>=(471∗111) </m:t>
                              </m:r>
                              <m:r>
                                <a:rPr lang="tr-TR" sz="1000" b="1" i="1">
                                  <a:effectLst/>
                                  <a:latin typeface="Cambria Math" panose="02040503050406030204" pitchFamily="18" charset="0"/>
                                  <a:ea typeface="Times New Roman" panose="02020603050405020304" pitchFamily="18" charset="0"/>
                                </a:rPr>
                                <m:t>𝒎𝒐𝒅</m:t>
                              </m:r>
                              <m:r>
                                <a:rPr lang="tr-TR" sz="1000" i="1">
                                  <a:effectLst/>
                                  <a:latin typeface="Cambria Math" panose="02040503050406030204" pitchFamily="18" charset="0"/>
                                  <a:ea typeface="Times New Roman" panose="02020603050405020304" pitchFamily="18" charset="0"/>
                                </a:rPr>
                                <m:t> 645 =36</m:t>
                              </m:r>
                            </m:oMath>
                          </a14:m>
                          <a:r>
                            <a:rPr lang="tr-TR" sz="1000" i="1" dirty="0">
                              <a:effectLst/>
                              <a:latin typeface="Times New Roman" panose="02020603050405020304" pitchFamily="18" charset="0"/>
                              <a:ea typeface="Times New Roman" panose="02020603050405020304" pitchFamily="18" charset="0"/>
                            </a:rPr>
                            <a:t> </a:t>
                          </a:r>
                          <a:endParaRPr lang="tr-TR" sz="1000" dirty="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bl>
              </a:graphicData>
            </a:graphic>
          </p:graphicFrame>
        </mc:Choice>
        <mc:Fallback xmlns="">
          <p:graphicFrame>
            <p:nvGraphicFramePr>
              <p:cNvPr id="5" name="Tablo 4"/>
              <p:cNvGraphicFramePr>
                <a:graphicFrameLocks noGrp="1"/>
              </p:cNvGraphicFramePr>
              <p:nvPr>
                <p:extLst>
                  <p:ext uri="{D42A27DB-BD31-4B8C-83A1-F6EECF244321}">
                    <p14:modId xmlns:p14="http://schemas.microsoft.com/office/powerpoint/2010/main" val="4177570085"/>
                  </p:ext>
                </p:extLst>
              </p:nvPr>
            </p:nvGraphicFramePr>
            <p:xfrm>
              <a:off x="1808412" y="3779519"/>
              <a:ext cx="9277599" cy="2865120"/>
            </p:xfrm>
            <a:graphic>
              <a:graphicData uri="http://schemas.openxmlformats.org/drawingml/2006/table">
                <a:tbl>
                  <a:tblPr firstRow="1" firstCol="1" bandRow="1"/>
                  <a:tblGrid>
                    <a:gridCol w="9277599"/>
                  </a:tblGrid>
                  <a:tr h="286512">
                    <a:tc>
                      <a:txBody>
                        <a:bodyPr/>
                        <a:lstStyle/>
                        <a:p>
                          <a:endParaRPr lang="tr-T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blipFill rotWithShape="0">
                          <a:blip r:embed="rId3"/>
                          <a:stretch>
                            <a:fillRect l="-66" t="-12766" r="-131" b="-908511"/>
                          </a:stretch>
                        </a:blipFill>
                      </a:tcPr>
                    </a:tc>
                  </a:tr>
                  <a:tr h="286512">
                    <a:tc>
                      <a:txBody>
                        <a:bodyPr/>
                        <a:lstStyle/>
                        <a:p>
                          <a:endParaRPr lang="tr-T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blipFill rotWithShape="0">
                          <a:blip r:embed="rId3"/>
                          <a:stretch>
                            <a:fillRect l="-66" t="-112766" r="-131" b="-808511"/>
                          </a:stretch>
                        </a:blipFill>
                      </a:tcPr>
                    </a:tc>
                  </a:tr>
                  <a:tr h="286512">
                    <a:tc>
                      <a:txBody>
                        <a:bodyPr/>
                        <a:lstStyle/>
                        <a:p>
                          <a:endParaRPr lang="tr-T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blipFill rotWithShape="0">
                          <a:blip r:embed="rId3"/>
                          <a:stretch>
                            <a:fillRect l="-66" t="-212766" r="-131" b="-708511"/>
                          </a:stretch>
                        </a:blipFill>
                      </a:tcPr>
                    </a:tc>
                  </a:tr>
                  <a:tr h="286512">
                    <a:tc>
                      <a:txBody>
                        <a:bodyPr/>
                        <a:lstStyle/>
                        <a:p>
                          <a:endParaRPr lang="tr-T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blipFill rotWithShape="0">
                          <a:blip r:embed="rId3"/>
                          <a:stretch>
                            <a:fillRect l="-66" t="-312766" r="-131" b="-608511"/>
                          </a:stretch>
                        </a:blipFill>
                      </a:tcPr>
                    </a:tc>
                  </a:tr>
                  <a:tr h="286512">
                    <a:tc>
                      <a:txBody>
                        <a:bodyPr/>
                        <a:lstStyle/>
                        <a:p>
                          <a:endParaRPr lang="tr-T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blipFill rotWithShape="0">
                          <a:blip r:embed="rId3"/>
                          <a:stretch>
                            <a:fillRect l="-66" t="-404167" r="-131" b="-495833"/>
                          </a:stretch>
                        </a:blipFill>
                      </a:tcPr>
                    </a:tc>
                  </a:tr>
                  <a:tr h="286512">
                    <a:tc>
                      <a:txBody>
                        <a:bodyPr/>
                        <a:lstStyle/>
                        <a:p>
                          <a:endParaRPr lang="tr-T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blipFill rotWithShape="0">
                          <a:blip r:embed="rId3"/>
                          <a:stretch>
                            <a:fillRect l="-66" t="-514894" r="-131" b="-406383"/>
                          </a:stretch>
                        </a:blipFill>
                      </a:tcPr>
                    </a:tc>
                  </a:tr>
                  <a:tr h="286512">
                    <a:tc>
                      <a:txBody>
                        <a:bodyPr/>
                        <a:lstStyle/>
                        <a:p>
                          <a:endParaRPr lang="tr-T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blipFill rotWithShape="0">
                          <a:blip r:embed="rId3"/>
                          <a:stretch>
                            <a:fillRect l="-66" t="-614894" r="-131" b="-306383"/>
                          </a:stretch>
                        </a:blipFill>
                      </a:tcPr>
                    </a:tc>
                  </a:tr>
                  <a:tr h="286512">
                    <a:tc>
                      <a:txBody>
                        <a:bodyPr/>
                        <a:lstStyle/>
                        <a:p>
                          <a:endParaRPr lang="tr-T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blipFill rotWithShape="0">
                          <a:blip r:embed="rId3"/>
                          <a:stretch>
                            <a:fillRect l="-66" t="-714894" r="-131" b="-206383"/>
                          </a:stretch>
                        </a:blipFill>
                      </a:tcPr>
                    </a:tc>
                  </a:tr>
                  <a:tr h="286512">
                    <a:tc>
                      <a:txBody>
                        <a:bodyPr/>
                        <a:lstStyle/>
                        <a:p>
                          <a:endParaRPr lang="tr-T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blipFill rotWithShape="0">
                          <a:blip r:embed="rId3"/>
                          <a:stretch>
                            <a:fillRect l="-66" t="-814894" r="-131" b="-106383"/>
                          </a:stretch>
                        </a:blipFill>
                      </a:tcPr>
                    </a:tc>
                  </a:tr>
                  <a:tr h="286512">
                    <a:tc>
                      <a:txBody>
                        <a:bodyPr/>
                        <a:lstStyle/>
                        <a:p>
                          <a:endParaRPr lang="tr-T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blipFill rotWithShape="0">
                          <a:blip r:embed="rId3"/>
                          <a:stretch>
                            <a:fillRect l="-66" t="-914894" r="-131" b="-6383"/>
                          </a:stretch>
                        </a:blipFill>
                      </a:tcPr>
                    </a:tc>
                  </a:tr>
                </a:tbl>
              </a:graphicData>
            </a:graphic>
          </p:graphicFrame>
        </mc:Fallback>
      </mc:AlternateContent>
      <p:sp>
        <p:nvSpPr>
          <p:cNvPr id="2" name="Slayt Numarası Yer Tutucusu 1"/>
          <p:cNvSpPr>
            <a:spLocks noGrp="1"/>
          </p:cNvSpPr>
          <p:nvPr>
            <p:ph type="sldNum" sz="quarter" idx="12"/>
          </p:nvPr>
        </p:nvSpPr>
        <p:spPr/>
        <p:txBody>
          <a:bodyPr/>
          <a:lstStyle/>
          <a:p>
            <a:fld id="{745D57CF-1007-4D2F-B4F9-E5A7F393E6C7}" type="slidenum">
              <a:rPr lang="tr-TR" smtClean="0"/>
              <a:t>29</a:t>
            </a:fld>
            <a:endParaRPr lang="tr-TR"/>
          </a:p>
        </p:txBody>
      </p:sp>
    </p:spTree>
    <p:extLst>
      <p:ext uri="{BB962C8B-B14F-4D97-AF65-F5344CB8AC3E}">
        <p14:creationId xmlns:p14="http://schemas.microsoft.com/office/powerpoint/2010/main" val="307595892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1484310" y="308008"/>
            <a:ext cx="10499143" cy="6381549"/>
          </a:xfrm>
        </p:spPr>
        <p:txBody>
          <a:bodyPr>
            <a:normAutofit lnSpcReduction="10000"/>
          </a:bodyPr>
          <a:lstStyle/>
          <a:p>
            <a:endParaRPr lang="tr-TR" dirty="0" smtClean="0"/>
          </a:p>
          <a:p>
            <a:pPr marL="0" indent="0" algn="just">
              <a:buNone/>
            </a:pPr>
            <a:r>
              <a:rPr lang="tr-TR" dirty="0" smtClean="0"/>
              <a:t>Bölünebilirliğin </a:t>
            </a:r>
            <a:r>
              <a:rPr lang="tr-TR" dirty="0"/>
              <a:t>temel özellikleri Teorem </a:t>
            </a:r>
            <a:r>
              <a:rPr lang="tr-TR" dirty="0" smtClean="0"/>
              <a:t>1’de </a:t>
            </a:r>
            <a:r>
              <a:rPr lang="tr-TR" dirty="0"/>
              <a:t>verilmiştir.</a:t>
            </a:r>
          </a:p>
          <a:p>
            <a:pPr marL="0" indent="0" algn="just">
              <a:buNone/>
            </a:pPr>
            <a:r>
              <a:rPr lang="tr-TR" b="1" dirty="0" smtClean="0">
                <a:solidFill>
                  <a:srgbClr val="C00000"/>
                </a:solidFill>
              </a:rPr>
              <a:t>Teorem 1:  </a:t>
            </a:r>
            <a:r>
              <a:rPr lang="tr-TR" dirty="0" smtClean="0"/>
              <a:t>a</a:t>
            </a:r>
            <a:r>
              <a:rPr lang="tr-TR" dirty="0"/>
              <a:t>, b ve c tam sayılar ve a ≠ 0</a:t>
            </a:r>
            <a:r>
              <a:rPr lang="tr-TR" dirty="0" smtClean="0"/>
              <a:t> </a:t>
            </a:r>
            <a:r>
              <a:rPr lang="tr-TR" dirty="0"/>
              <a:t>olsun. O zaman,</a:t>
            </a:r>
          </a:p>
          <a:p>
            <a:pPr marL="0" indent="0" algn="just">
              <a:buNone/>
            </a:pPr>
            <a:r>
              <a:rPr lang="tr-TR" dirty="0"/>
              <a:t>(i)	eğer a | b ve a | c ise a | (b + c) olur;</a:t>
            </a:r>
          </a:p>
          <a:p>
            <a:pPr marL="0" indent="0" algn="just">
              <a:buNone/>
            </a:pPr>
            <a:r>
              <a:rPr lang="tr-TR" dirty="0"/>
              <a:t>(ii)	her c tam sayısı için eğer a | b ise a | </a:t>
            </a:r>
            <a:r>
              <a:rPr lang="tr-TR" dirty="0" err="1"/>
              <a:t>bc</a:t>
            </a:r>
            <a:r>
              <a:rPr lang="tr-TR" dirty="0"/>
              <a:t> sağlanır;</a:t>
            </a:r>
          </a:p>
          <a:p>
            <a:pPr marL="0" indent="0" algn="just">
              <a:buNone/>
            </a:pPr>
            <a:r>
              <a:rPr lang="tr-TR" dirty="0"/>
              <a:t>(iii)	eğer a | b ve b | c ise a | c olur</a:t>
            </a:r>
            <a:r>
              <a:rPr lang="tr-TR" dirty="0" smtClean="0"/>
              <a:t>.</a:t>
            </a:r>
          </a:p>
          <a:p>
            <a:pPr marL="0" indent="0" algn="just">
              <a:buNone/>
            </a:pPr>
            <a:r>
              <a:rPr lang="tr-TR" b="1" i="1" dirty="0">
                <a:solidFill>
                  <a:srgbClr val="C00000"/>
                </a:solidFill>
              </a:rPr>
              <a:t>İspat</a:t>
            </a:r>
            <a:r>
              <a:rPr lang="tr-TR" i="1" dirty="0">
                <a:solidFill>
                  <a:srgbClr val="C00000"/>
                </a:solidFill>
              </a:rPr>
              <a:t>:</a:t>
            </a:r>
            <a:r>
              <a:rPr lang="tr-TR" dirty="0">
                <a:solidFill>
                  <a:srgbClr val="C00000"/>
                </a:solidFill>
              </a:rPr>
              <a:t> </a:t>
            </a:r>
            <a:r>
              <a:rPr lang="tr-TR" dirty="0"/>
              <a:t>(</a:t>
            </a:r>
            <a:r>
              <a:rPr lang="tr-TR" i="1" dirty="0"/>
              <a:t>i</a:t>
            </a:r>
            <a:r>
              <a:rPr lang="tr-TR" dirty="0"/>
              <a:t>)’</a:t>
            </a:r>
            <a:r>
              <a:rPr lang="tr-TR" dirty="0" err="1"/>
              <a:t>nin</a:t>
            </a:r>
            <a:r>
              <a:rPr lang="tr-TR" dirty="0"/>
              <a:t> ispatını doğrudan vereceğiz. </a:t>
            </a:r>
            <a:r>
              <a:rPr lang="tr-TR" i="1" dirty="0" err="1"/>
              <a:t>a|b</a:t>
            </a:r>
            <a:r>
              <a:rPr lang="tr-TR" dirty="0"/>
              <a:t> ve </a:t>
            </a:r>
            <a:r>
              <a:rPr lang="tr-TR" i="1" dirty="0" err="1"/>
              <a:t>a|c</a:t>
            </a:r>
            <a:r>
              <a:rPr lang="tr-TR" dirty="0"/>
              <a:t> olsun . O zaman, bölünebilirliğin tanımından </a:t>
            </a:r>
            <a:r>
              <a:rPr lang="tr-TR" i="1" dirty="0"/>
              <a:t>b = as, c = at</a:t>
            </a:r>
            <a:r>
              <a:rPr lang="tr-TR" dirty="0"/>
              <a:t> olacak şekilde </a:t>
            </a:r>
            <a:r>
              <a:rPr lang="tr-TR" i="1" dirty="0"/>
              <a:t>s</a:t>
            </a:r>
            <a:r>
              <a:rPr lang="tr-TR" dirty="0"/>
              <a:t> ve </a:t>
            </a:r>
            <a:r>
              <a:rPr lang="tr-TR" i="1" dirty="0"/>
              <a:t>t</a:t>
            </a:r>
            <a:r>
              <a:rPr lang="tr-TR" dirty="0"/>
              <a:t> tam sayıları vardır. Bu </a:t>
            </a:r>
            <a:r>
              <a:rPr lang="tr-TR" dirty="0" smtClean="0"/>
              <a:t>nedenle, b </a:t>
            </a:r>
            <a:r>
              <a:rPr lang="tr-TR" dirty="0"/>
              <a:t>+ c = </a:t>
            </a:r>
            <a:r>
              <a:rPr lang="tr-TR" i="1" dirty="0"/>
              <a:t>as</a:t>
            </a:r>
            <a:r>
              <a:rPr lang="tr-TR" dirty="0"/>
              <a:t> + </a:t>
            </a:r>
            <a:r>
              <a:rPr lang="tr-TR" i="1" dirty="0"/>
              <a:t>at</a:t>
            </a:r>
            <a:r>
              <a:rPr lang="tr-TR" dirty="0"/>
              <a:t> = </a:t>
            </a:r>
            <a:r>
              <a:rPr lang="tr-TR" i="1" dirty="0"/>
              <a:t>a(s + t</a:t>
            </a:r>
            <a:r>
              <a:rPr lang="tr-TR" i="1" dirty="0" smtClean="0"/>
              <a:t>). </a:t>
            </a:r>
            <a:r>
              <a:rPr lang="tr-TR" dirty="0"/>
              <a:t>Bu yüzden </a:t>
            </a:r>
            <a:r>
              <a:rPr lang="tr-TR" i="1" dirty="0"/>
              <a:t>a</a:t>
            </a:r>
            <a:r>
              <a:rPr lang="tr-TR" dirty="0"/>
              <a:t> sayısı </a:t>
            </a:r>
            <a:r>
              <a:rPr lang="tr-TR" i="1" dirty="0"/>
              <a:t>b</a:t>
            </a:r>
            <a:r>
              <a:rPr lang="tr-TR" dirty="0"/>
              <a:t> + </a:t>
            </a:r>
            <a:r>
              <a:rPr lang="tr-TR" i="1" dirty="0"/>
              <a:t>c</a:t>
            </a:r>
            <a:r>
              <a:rPr lang="tr-TR" dirty="0"/>
              <a:t>’yi böler</a:t>
            </a:r>
          </a:p>
          <a:p>
            <a:pPr marL="0" indent="0" algn="just">
              <a:buNone/>
            </a:pPr>
            <a:r>
              <a:rPr lang="tr-TR" dirty="0">
                <a:solidFill>
                  <a:srgbClr val="C00000"/>
                </a:solidFill>
              </a:rPr>
              <a:t>Teorem 1 ’den </a:t>
            </a:r>
            <a:r>
              <a:rPr lang="tr-TR" dirty="0"/>
              <a:t>şu kullanışlı sonucu elde ederiz.</a:t>
            </a:r>
          </a:p>
          <a:p>
            <a:pPr marL="0" indent="0" algn="just">
              <a:buNone/>
            </a:pPr>
            <a:r>
              <a:rPr lang="tr-TR" dirty="0" smtClean="0"/>
              <a:t>a</a:t>
            </a:r>
            <a:r>
              <a:rPr lang="tr-TR" dirty="0"/>
              <a:t>, b ve c birer tanı sayı ve a ≠ 0 olsun ve </a:t>
            </a:r>
            <a:r>
              <a:rPr lang="tr-TR" dirty="0" err="1"/>
              <a:t>a|b</a:t>
            </a:r>
            <a:r>
              <a:rPr lang="tr-TR" dirty="0"/>
              <a:t> ve </a:t>
            </a:r>
            <a:r>
              <a:rPr lang="tr-TR" dirty="0" err="1"/>
              <a:t>a|c’yi</a:t>
            </a:r>
            <a:r>
              <a:rPr lang="tr-TR" dirty="0"/>
              <a:t> sağlasın. O zaman m ve n tam sayı olmak üzere a | </a:t>
            </a:r>
            <a:r>
              <a:rPr lang="tr-TR" dirty="0" err="1"/>
              <a:t>mb</a:t>
            </a:r>
            <a:r>
              <a:rPr lang="tr-TR" dirty="0"/>
              <a:t> + </a:t>
            </a:r>
            <a:r>
              <a:rPr lang="tr-TR" dirty="0" err="1"/>
              <a:t>nc</a:t>
            </a:r>
            <a:r>
              <a:rPr lang="tr-TR" dirty="0"/>
              <a:t> sağlanır</a:t>
            </a:r>
            <a:r>
              <a:rPr lang="tr-TR" dirty="0" smtClean="0"/>
              <a:t>.</a:t>
            </a:r>
            <a:endParaRPr lang="tr-TR" dirty="0"/>
          </a:p>
          <a:p>
            <a:pPr marL="0" indent="0" algn="just">
              <a:buNone/>
            </a:pPr>
            <a:r>
              <a:rPr lang="tr-TR" b="1" dirty="0">
                <a:solidFill>
                  <a:srgbClr val="C00000"/>
                </a:solidFill>
              </a:rPr>
              <a:t>İspat: </a:t>
            </a:r>
            <a:r>
              <a:rPr lang="tr-TR" dirty="0"/>
              <a:t>Doğrudan bir ispat vereceğiz. Teorem 1 ’in (ii) şıkkından m ve n tam sayılar olmak üzere </a:t>
            </a:r>
            <a:r>
              <a:rPr lang="tr-TR" dirty="0" err="1"/>
              <a:t>a|mb</a:t>
            </a:r>
            <a:r>
              <a:rPr lang="tr-TR" dirty="0"/>
              <a:t> ve </a:t>
            </a:r>
            <a:r>
              <a:rPr lang="tr-TR" dirty="0" err="1"/>
              <a:t>a|nc</a:t>
            </a:r>
            <a:r>
              <a:rPr lang="tr-TR" dirty="0"/>
              <a:t> geçerlidir ve Teorem 1 ’in (i) şıkkından </a:t>
            </a:r>
            <a:r>
              <a:rPr lang="tr-TR" dirty="0" err="1"/>
              <a:t>a|mb</a:t>
            </a:r>
            <a:r>
              <a:rPr lang="tr-TR" dirty="0"/>
              <a:t> + </a:t>
            </a:r>
            <a:r>
              <a:rPr lang="tr-TR" dirty="0" err="1"/>
              <a:t>nc</a:t>
            </a:r>
            <a:r>
              <a:rPr lang="tr-TR" dirty="0"/>
              <a:t> bulunur.</a:t>
            </a:r>
          </a:p>
          <a:p>
            <a:endParaRPr lang="tr-TR" dirty="0"/>
          </a:p>
          <a:p>
            <a:endParaRPr lang="tr-TR" dirty="0"/>
          </a:p>
        </p:txBody>
      </p:sp>
      <p:sp>
        <p:nvSpPr>
          <p:cNvPr id="2" name="Slayt Numarası Yer Tutucusu 1"/>
          <p:cNvSpPr>
            <a:spLocks noGrp="1"/>
          </p:cNvSpPr>
          <p:nvPr>
            <p:ph type="sldNum" sz="quarter" idx="12"/>
          </p:nvPr>
        </p:nvSpPr>
        <p:spPr/>
        <p:txBody>
          <a:bodyPr/>
          <a:lstStyle/>
          <a:p>
            <a:fld id="{745D57CF-1007-4D2F-B4F9-E5A7F393E6C7}" type="slidenum">
              <a:rPr lang="tr-TR" smtClean="0"/>
              <a:t>3</a:t>
            </a:fld>
            <a:endParaRPr lang="tr-TR"/>
          </a:p>
        </p:txBody>
      </p:sp>
    </p:spTree>
    <p:extLst>
      <p:ext uri="{BB962C8B-B14F-4D97-AF65-F5344CB8AC3E}">
        <p14:creationId xmlns:p14="http://schemas.microsoft.com/office/powerpoint/2010/main" val="36921605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362391" y="0"/>
            <a:ext cx="10018713" cy="1238794"/>
          </a:xfrm>
        </p:spPr>
        <p:txBody>
          <a:bodyPr>
            <a:normAutofit fontScale="90000"/>
          </a:bodyPr>
          <a:lstStyle/>
          <a:p>
            <a:r>
              <a:rPr lang="tr-TR" b="1" dirty="0">
                <a:solidFill>
                  <a:srgbClr val="C00000"/>
                </a:solidFill>
              </a:rPr>
              <a:t>Bölüm </a:t>
            </a:r>
            <a:r>
              <a:rPr lang="tr-TR" b="1" dirty="0" smtClean="0">
                <a:solidFill>
                  <a:srgbClr val="C00000"/>
                </a:solidFill>
              </a:rPr>
              <a:t>4.2 </a:t>
            </a:r>
            <a:r>
              <a:rPr lang="tr-TR" b="1" dirty="0">
                <a:solidFill>
                  <a:srgbClr val="C00000"/>
                </a:solidFill>
              </a:rPr>
              <a:t>Bazı Çift Numaralı Sorular ve Cevapları</a:t>
            </a:r>
            <a:endParaRPr lang="tr-TR" dirty="0">
              <a:solidFill>
                <a:srgbClr val="C00000"/>
              </a:solidFill>
            </a:endParaRPr>
          </a:p>
        </p:txBody>
      </p:sp>
      <p:sp>
        <p:nvSpPr>
          <p:cNvPr id="3" name="İçerik Yer Tutucusu 2"/>
          <p:cNvSpPr>
            <a:spLocks noGrp="1"/>
          </p:cNvSpPr>
          <p:nvPr>
            <p:ph idx="1"/>
          </p:nvPr>
        </p:nvSpPr>
        <p:spPr>
          <a:xfrm>
            <a:off x="1484310" y="1001487"/>
            <a:ext cx="10018713" cy="5268684"/>
          </a:xfrm>
        </p:spPr>
        <p:txBody>
          <a:bodyPr>
            <a:normAutofit fontScale="92500" lnSpcReduction="10000"/>
          </a:bodyPr>
          <a:lstStyle/>
          <a:p>
            <a:pPr marL="0" lvl="0" indent="0">
              <a:buNone/>
            </a:pPr>
            <a:endParaRPr lang="tr-TR" b="1" dirty="0" smtClean="0">
              <a:solidFill>
                <a:srgbClr val="FF0000"/>
              </a:solidFill>
            </a:endParaRPr>
          </a:p>
          <a:p>
            <a:pPr marL="0" lvl="0" indent="0">
              <a:buNone/>
            </a:pPr>
            <a:r>
              <a:rPr lang="tr-TR" b="1" dirty="0" smtClean="0">
                <a:solidFill>
                  <a:srgbClr val="C00000"/>
                </a:solidFill>
              </a:rPr>
              <a:t>Soru 6: </a:t>
            </a:r>
            <a:r>
              <a:rPr lang="tr-TR" dirty="0" smtClean="0"/>
              <a:t>Aşağıdaki </a:t>
            </a:r>
            <a:r>
              <a:rPr lang="tr-TR" dirty="0"/>
              <a:t>tam sayıların her birinin ikilik tabandaki açılım­larını sekizlik tabandaki açılımlarına dönüştürünüz.</a:t>
            </a:r>
          </a:p>
          <a:p>
            <a:pPr marL="0" lvl="0" indent="0">
              <a:buNone/>
            </a:pPr>
            <a:r>
              <a:rPr lang="tr-TR" b="1" dirty="0" smtClean="0">
                <a:solidFill>
                  <a:srgbClr val="C00000"/>
                </a:solidFill>
              </a:rPr>
              <a:t>a) </a:t>
            </a:r>
            <a:r>
              <a:rPr lang="tr-TR" dirty="0" smtClean="0"/>
              <a:t>(1111 </a:t>
            </a:r>
            <a:r>
              <a:rPr lang="tr-TR" dirty="0"/>
              <a:t>0111)</a:t>
            </a:r>
            <a:r>
              <a:rPr lang="tr-TR" baseline="-25000" dirty="0"/>
              <a:t>2</a:t>
            </a:r>
            <a:endParaRPr lang="tr-TR" dirty="0"/>
          </a:p>
          <a:p>
            <a:pPr marL="0" lvl="0" indent="0">
              <a:buNone/>
            </a:pPr>
            <a:r>
              <a:rPr lang="tr-TR" b="1" dirty="0" smtClean="0">
                <a:solidFill>
                  <a:srgbClr val="C00000"/>
                </a:solidFill>
              </a:rPr>
              <a:t>b) </a:t>
            </a:r>
            <a:r>
              <a:rPr lang="tr-TR" dirty="0" smtClean="0"/>
              <a:t>(1010 </a:t>
            </a:r>
            <a:r>
              <a:rPr lang="tr-TR" dirty="0"/>
              <a:t>1010 1010)</a:t>
            </a:r>
            <a:r>
              <a:rPr lang="tr-TR" baseline="-25000" dirty="0"/>
              <a:t>2</a:t>
            </a:r>
            <a:endParaRPr lang="tr-TR" dirty="0"/>
          </a:p>
          <a:p>
            <a:pPr marL="0" lvl="0" indent="0">
              <a:buNone/>
            </a:pPr>
            <a:r>
              <a:rPr lang="tr-TR" b="1" dirty="0" smtClean="0">
                <a:solidFill>
                  <a:srgbClr val="C00000"/>
                </a:solidFill>
              </a:rPr>
              <a:t>c) </a:t>
            </a:r>
            <a:r>
              <a:rPr lang="tr-TR" dirty="0" smtClean="0"/>
              <a:t>(111 </a:t>
            </a:r>
            <a:r>
              <a:rPr lang="tr-TR" dirty="0"/>
              <a:t>0111 0111 0111)</a:t>
            </a:r>
            <a:r>
              <a:rPr lang="tr-TR" baseline="-25000" dirty="0"/>
              <a:t>2</a:t>
            </a:r>
            <a:endParaRPr lang="tr-TR" dirty="0"/>
          </a:p>
          <a:p>
            <a:pPr marL="0" lvl="0" indent="0">
              <a:buNone/>
            </a:pPr>
            <a:r>
              <a:rPr lang="tr-TR" b="1" dirty="0" smtClean="0">
                <a:solidFill>
                  <a:srgbClr val="C00000"/>
                </a:solidFill>
              </a:rPr>
              <a:t>d) </a:t>
            </a:r>
            <a:r>
              <a:rPr lang="tr-TR" dirty="0" smtClean="0"/>
              <a:t>(101 </a:t>
            </a:r>
            <a:r>
              <a:rPr lang="tr-TR" dirty="0"/>
              <a:t>0101 0101 0101)</a:t>
            </a:r>
            <a:r>
              <a:rPr lang="tr-TR" baseline="-25000" dirty="0"/>
              <a:t>2</a:t>
            </a:r>
            <a:endParaRPr lang="tr-TR" dirty="0"/>
          </a:p>
          <a:p>
            <a:pPr marL="0" indent="0" algn="just">
              <a:buNone/>
            </a:pPr>
            <a:r>
              <a:rPr lang="tr-TR" b="1" dirty="0" smtClean="0">
                <a:solidFill>
                  <a:srgbClr val="C00000"/>
                </a:solidFill>
              </a:rPr>
              <a:t>Cevap </a:t>
            </a:r>
            <a:r>
              <a:rPr lang="tr-TR" b="1" dirty="0">
                <a:solidFill>
                  <a:srgbClr val="C00000"/>
                </a:solidFill>
              </a:rPr>
              <a:t>6:  </a:t>
            </a:r>
            <a:endParaRPr lang="tr-TR" b="1" dirty="0" smtClean="0">
              <a:solidFill>
                <a:srgbClr val="C00000"/>
              </a:solidFill>
            </a:endParaRPr>
          </a:p>
          <a:p>
            <a:pPr marL="0" indent="0" algn="just">
              <a:buNone/>
            </a:pPr>
            <a:r>
              <a:rPr lang="tr-TR" b="1" dirty="0" smtClean="0">
                <a:solidFill>
                  <a:srgbClr val="C00000"/>
                </a:solidFill>
              </a:rPr>
              <a:t>a</a:t>
            </a:r>
            <a:r>
              <a:rPr lang="tr-TR" b="1" dirty="0">
                <a:solidFill>
                  <a:srgbClr val="C00000"/>
                </a:solidFill>
              </a:rPr>
              <a:t>)</a:t>
            </a:r>
            <a:r>
              <a:rPr lang="tr-TR" dirty="0">
                <a:solidFill>
                  <a:srgbClr val="C00000"/>
                </a:solidFill>
              </a:rPr>
              <a:t>  </a:t>
            </a:r>
            <a:r>
              <a:rPr lang="tr-TR" dirty="0"/>
              <a:t>(1111 0111)</a:t>
            </a:r>
            <a:r>
              <a:rPr lang="tr-TR" baseline="-25000" dirty="0"/>
              <a:t>2</a:t>
            </a:r>
            <a:r>
              <a:rPr lang="tr-TR" dirty="0"/>
              <a:t> = (011 110 111)</a:t>
            </a:r>
            <a:r>
              <a:rPr lang="tr-TR" baseline="-25000" dirty="0"/>
              <a:t>2</a:t>
            </a:r>
            <a:r>
              <a:rPr lang="tr-TR" dirty="0"/>
              <a:t> = (367)</a:t>
            </a:r>
            <a:r>
              <a:rPr lang="tr-TR" baseline="-25000" dirty="0"/>
              <a:t>8</a:t>
            </a:r>
            <a:endParaRPr lang="tr-TR" sz="2000" dirty="0"/>
          </a:p>
          <a:p>
            <a:pPr marL="0" indent="0" algn="just">
              <a:buNone/>
            </a:pPr>
            <a:r>
              <a:rPr lang="tr-TR" b="1" dirty="0">
                <a:solidFill>
                  <a:srgbClr val="C00000"/>
                </a:solidFill>
              </a:rPr>
              <a:t>b)</a:t>
            </a:r>
            <a:r>
              <a:rPr lang="tr-TR" dirty="0">
                <a:solidFill>
                  <a:srgbClr val="C00000"/>
                </a:solidFill>
              </a:rPr>
              <a:t>  </a:t>
            </a:r>
            <a:r>
              <a:rPr lang="tr-TR" dirty="0"/>
              <a:t>(1010 1010 1010)</a:t>
            </a:r>
            <a:r>
              <a:rPr lang="tr-TR" baseline="-25000" dirty="0"/>
              <a:t>2</a:t>
            </a:r>
            <a:r>
              <a:rPr lang="tr-TR" dirty="0"/>
              <a:t> = (101 010 101 010)</a:t>
            </a:r>
            <a:r>
              <a:rPr lang="tr-TR" baseline="-25000" dirty="0"/>
              <a:t>2 </a:t>
            </a:r>
            <a:r>
              <a:rPr lang="tr-TR" dirty="0"/>
              <a:t>= (5252)</a:t>
            </a:r>
            <a:r>
              <a:rPr lang="tr-TR" baseline="-25000" dirty="0"/>
              <a:t>8</a:t>
            </a:r>
            <a:endParaRPr lang="tr-TR" sz="2000" dirty="0"/>
          </a:p>
          <a:p>
            <a:pPr marL="0" indent="0" algn="just">
              <a:buNone/>
            </a:pPr>
            <a:r>
              <a:rPr lang="tr-TR" b="1" dirty="0">
                <a:solidFill>
                  <a:srgbClr val="C00000"/>
                </a:solidFill>
              </a:rPr>
              <a:t>c)</a:t>
            </a:r>
            <a:r>
              <a:rPr lang="tr-TR" dirty="0">
                <a:solidFill>
                  <a:srgbClr val="C00000"/>
                </a:solidFill>
              </a:rPr>
              <a:t>  </a:t>
            </a:r>
            <a:r>
              <a:rPr lang="tr-TR" dirty="0"/>
              <a:t>(111 0111 0111 0111)</a:t>
            </a:r>
            <a:r>
              <a:rPr lang="tr-TR" baseline="-25000" dirty="0"/>
              <a:t>2</a:t>
            </a:r>
            <a:r>
              <a:rPr lang="tr-TR" dirty="0"/>
              <a:t> = (111 011 101 110 111)</a:t>
            </a:r>
            <a:r>
              <a:rPr lang="tr-TR" baseline="-25000" dirty="0"/>
              <a:t>2</a:t>
            </a:r>
            <a:r>
              <a:rPr lang="tr-TR" dirty="0"/>
              <a:t> = (73567)</a:t>
            </a:r>
            <a:r>
              <a:rPr lang="tr-TR" baseline="-25000" dirty="0"/>
              <a:t>8</a:t>
            </a:r>
            <a:endParaRPr lang="tr-TR" sz="2000" dirty="0"/>
          </a:p>
          <a:p>
            <a:pPr marL="0" indent="0" algn="just">
              <a:buNone/>
            </a:pPr>
            <a:r>
              <a:rPr lang="tr-TR" b="1" dirty="0" smtClean="0">
                <a:solidFill>
                  <a:srgbClr val="C00000"/>
                </a:solidFill>
              </a:rPr>
              <a:t>d)</a:t>
            </a:r>
            <a:r>
              <a:rPr lang="tr-TR" dirty="0" smtClean="0">
                <a:solidFill>
                  <a:srgbClr val="C00000"/>
                </a:solidFill>
              </a:rPr>
              <a:t>  </a:t>
            </a:r>
            <a:r>
              <a:rPr lang="tr-TR" dirty="0" smtClean="0"/>
              <a:t>(</a:t>
            </a:r>
            <a:r>
              <a:rPr lang="tr-TR" dirty="0"/>
              <a:t>101 0101 0101 0101)</a:t>
            </a:r>
            <a:r>
              <a:rPr lang="tr-TR" baseline="-25000" dirty="0"/>
              <a:t>2</a:t>
            </a:r>
            <a:r>
              <a:rPr lang="tr-TR" dirty="0"/>
              <a:t> = (101 010 101 010 101)</a:t>
            </a:r>
            <a:r>
              <a:rPr lang="tr-TR" baseline="-25000" dirty="0"/>
              <a:t>2</a:t>
            </a:r>
            <a:r>
              <a:rPr lang="tr-TR" dirty="0"/>
              <a:t> = (</a:t>
            </a:r>
            <a:r>
              <a:rPr lang="tr-TR" dirty="0" smtClean="0"/>
              <a:t>52525)</a:t>
            </a:r>
            <a:r>
              <a:rPr lang="tr-TR" baseline="-25000" dirty="0" smtClean="0"/>
              <a:t>8</a:t>
            </a:r>
          </a:p>
          <a:p>
            <a:pPr marL="0" indent="0" algn="just">
              <a:buNone/>
            </a:pPr>
            <a:endParaRPr lang="tr-TR" sz="2000" dirty="0"/>
          </a:p>
          <a:p>
            <a:endParaRPr lang="tr-TR" dirty="0"/>
          </a:p>
        </p:txBody>
      </p:sp>
      <p:sp>
        <p:nvSpPr>
          <p:cNvPr id="4" name="Slayt Numarası Yer Tutucusu 3"/>
          <p:cNvSpPr>
            <a:spLocks noGrp="1"/>
          </p:cNvSpPr>
          <p:nvPr>
            <p:ph type="sldNum" sz="quarter" idx="12"/>
          </p:nvPr>
        </p:nvSpPr>
        <p:spPr/>
        <p:txBody>
          <a:bodyPr/>
          <a:lstStyle/>
          <a:p>
            <a:fld id="{745D57CF-1007-4D2F-B4F9-E5A7F393E6C7}" type="slidenum">
              <a:rPr lang="tr-TR" smtClean="0"/>
              <a:t>30</a:t>
            </a:fld>
            <a:endParaRPr lang="tr-TR"/>
          </a:p>
        </p:txBody>
      </p:sp>
    </p:spTree>
    <p:extLst>
      <p:ext uri="{BB962C8B-B14F-4D97-AF65-F5344CB8AC3E}">
        <p14:creationId xmlns:p14="http://schemas.microsoft.com/office/powerpoint/2010/main" val="49027175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1484310" y="496389"/>
            <a:ext cx="10167759" cy="5556068"/>
          </a:xfrm>
        </p:spPr>
        <p:txBody>
          <a:bodyPr>
            <a:normAutofit/>
          </a:bodyPr>
          <a:lstStyle/>
          <a:p>
            <a:pPr marL="0" lvl="0" indent="0" algn="just">
              <a:buNone/>
            </a:pPr>
            <a:endParaRPr lang="tr-TR" b="1" cap="small" dirty="0" smtClean="0">
              <a:solidFill>
                <a:srgbClr val="C00000"/>
              </a:solidFill>
            </a:endParaRPr>
          </a:p>
          <a:p>
            <a:pPr marL="0" lvl="0" indent="0" algn="just">
              <a:buNone/>
            </a:pPr>
            <a:r>
              <a:rPr lang="tr-TR" b="1" cap="small" dirty="0" smtClean="0">
                <a:solidFill>
                  <a:srgbClr val="C00000"/>
                </a:solidFill>
              </a:rPr>
              <a:t>Soru 8: </a:t>
            </a:r>
            <a:r>
              <a:rPr lang="tr-TR" cap="small" dirty="0" smtClean="0"/>
              <a:t>(BADFACED)</a:t>
            </a:r>
            <a:r>
              <a:rPr lang="tr-TR" cap="small" baseline="-25000" dirty="0" smtClean="0"/>
              <a:t>16</a:t>
            </a:r>
            <a:r>
              <a:rPr lang="tr-TR" cap="small" dirty="0" smtClean="0"/>
              <a:t>’i</a:t>
            </a:r>
            <a:r>
              <a:rPr lang="tr-TR" dirty="0" smtClean="0"/>
              <a:t> </a:t>
            </a:r>
            <a:r>
              <a:rPr lang="tr-TR" dirty="0"/>
              <a:t>on altılık tabandaki açılımından ikilik tabandaki açılımına dönüştürünüz</a:t>
            </a:r>
            <a:r>
              <a:rPr lang="tr-TR" dirty="0" smtClean="0"/>
              <a:t>.</a:t>
            </a:r>
          </a:p>
          <a:p>
            <a:pPr marL="0" indent="0" algn="just">
              <a:buNone/>
            </a:pPr>
            <a:r>
              <a:rPr lang="tr-TR" b="1" dirty="0" smtClean="0">
                <a:solidFill>
                  <a:srgbClr val="C00000"/>
                </a:solidFill>
              </a:rPr>
              <a:t>Cevap </a:t>
            </a:r>
            <a:r>
              <a:rPr lang="tr-TR" b="1" dirty="0">
                <a:solidFill>
                  <a:srgbClr val="C00000"/>
                </a:solidFill>
              </a:rPr>
              <a:t>8:  </a:t>
            </a:r>
            <a:r>
              <a:rPr lang="tr-TR" dirty="0"/>
              <a:t>Örnek 7 '</a:t>
            </a:r>
            <a:r>
              <a:rPr lang="tr-TR" dirty="0" err="1"/>
              <a:t>yi</a:t>
            </a:r>
            <a:r>
              <a:rPr lang="tr-TR" dirty="0"/>
              <a:t> takip ederek basitçe sekiz rakamın </a:t>
            </a:r>
            <a:r>
              <a:rPr lang="tr-TR" dirty="0" err="1"/>
              <a:t>binary</a:t>
            </a:r>
            <a:r>
              <a:rPr lang="tr-TR" dirty="0"/>
              <a:t> eşitliğini yazarız</a:t>
            </a:r>
            <a:endParaRPr lang="tr-TR" sz="2000" dirty="0"/>
          </a:p>
          <a:p>
            <a:pPr marL="0" indent="0" algn="just">
              <a:buNone/>
            </a:pPr>
            <a:r>
              <a:rPr lang="tr-TR" dirty="0"/>
              <a:t>(A)</a:t>
            </a:r>
            <a:r>
              <a:rPr lang="tr-TR" baseline="-25000" dirty="0"/>
              <a:t>16</a:t>
            </a:r>
            <a:r>
              <a:rPr lang="tr-TR" dirty="0"/>
              <a:t> = (1010)</a:t>
            </a:r>
            <a:r>
              <a:rPr lang="tr-TR" baseline="-25000" dirty="0"/>
              <a:t>2</a:t>
            </a:r>
            <a:r>
              <a:rPr lang="tr-TR" dirty="0"/>
              <a:t> ,  (B)</a:t>
            </a:r>
            <a:r>
              <a:rPr lang="tr-TR" baseline="-25000" dirty="0"/>
              <a:t>16</a:t>
            </a:r>
            <a:r>
              <a:rPr lang="tr-TR" dirty="0"/>
              <a:t> =(1011)</a:t>
            </a:r>
            <a:r>
              <a:rPr lang="tr-TR" baseline="-25000" dirty="0"/>
              <a:t>2</a:t>
            </a:r>
            <a:r>
              <a:rPr lang="tr-TR" dirty="0"/>
              <a:t> , (C)</a:t>
            </a:r>
            <a:r>
              <a:rPr lang="tr-TR" baseline="-25000" dirty="0"/>
              <a:t>16</a:t>
            </a:r>
            <a:r>
              <a:rPr lang="tr-TR" dirty="0"/>
              <a:t> = (1100)</a:t>
            </a:r>
            <a:r>
              <a:rPr lang="tr-TR" baseline="-25000" dirty="0"/>
              <a:t>2</a:t>
            </a:r>
            <a:r>
              <a:rPr lang="tr-TR" dirty="0"/>
              <a:t> , (D)</a:t>
            </a:r>
            <a:r>
              <a:rPr lang="tr-TR" baseline="-25000" dirty="0"/>
              <a:t>16</a:t>
            </a:r>
            <a:r>
              <a:rPr lang="tr-TR" dirty="0"/>
              <a:t> = (1101)</a:t>
            </a:r>
            <a:r>
              <a:rPr lang="tr-TR" baseline="-25000" dirty="0"/>
              <a:t>2</a:t>
            </a:r>
            <a:r>
              <a:rPr lang="tr-TR" dirty="0"/>
              <a:t> , (E)</a:t>
            </a:r>
            <a:r>
              <a:rPr lang="tr-TR" baseline="-25000" dirty="0"/>
              <a:t>16</a:t>
            </a:r>
            <a:r>
              <a:rPr lang="tr-TR" dirty="0"/>
              <a:t> = (1110)</a:t>
            </a:r>
            <a:r>
              <a:rPr lang="tr-TR" baseline="-25000" dirty="0"/>
              <a:t>2</a:t>
            </a:r>
            <a:r>
              <a:rPr lang="tr-TR" dirty="0"/>
              <a:t> ,</a:t>
            </a:r>
            <a:endParaRPr lang="tr-TR" sz="2000" dirty="0"/>
          </a:p>
          <a:p>
            <a:pPr marL="0" indent="0" algn="just">
              <a:buNone/>
            </a:pPr>
            <a:r>
              <a:rPr lang="tr-TR" dirty="0"/>
              <a:t>ve  (F)</a:t>
            </a:r>
            <a:r>
              <a:rPr lang="tr-TR" baseline="-25000" dirty="0"/>
              <a:t>16</a:t>
            </a:r>
            <a:r>
              <a:rPr lang="tr-TR" dirty="0"/>
              <a:t> = (1111)</a:t>
            </a:r>
            <a:r>
              <a:rPr lang="tr-TR" baseline="-25000" dirty="0"/>
              <a:t>2</a:t>
            </a:r>
            <a:r>
              <a:rPr lang="tr-TR" dirty="0"/>
              <a:t>  olduğu için, </a:t>
            </a:r>
            <a:endParaRPr lang="tr-TR" sz="2000" dirty="0"/>
          </a:p>
          <a:p>
            <a:pPr marL="0" indent="0" algn="just">
              <a:buNone/>
            </a:pPr>
            <a:r>
              <a:rPr lang="tr-TR" dirty="0"/>
              <a:t>(BADFACED)</a:t>
            </a:r>
            <a:r>
              <a:rPr lang="tr-TR" baseline="-25000" dirty="0"/>
              <a:t>16</a:t>
            </a:r>
            <a:r>
              <a:rPr lang="tr-TR" dirty="0"/>
              <a:t>= (10111010110111111010110011101101)</a:t>
            </a:r>
            <a:r>
              <a:rPr lang="tr-TR" baseline="-25000" dirty="0"/>
              <a:t>2</a:t>
            </a:r>
            <a:r>
              <a:rPr lang="tr-TR" dirty="0"/>
              <a:t>  sahibiz.</a:t>
            </a:r>
            <a:endParaRPr lang="tr-TR" sz="2000" dirty="0"/>
          </a:p>
          <a:p>
            <a:pPr marL="0" indent="0" algn="just">
              <a:buNone/>
            </a:pPr>
            <a:r>
              <a:rPr lang="tr-TR" dirty="0"/>
              <a:t>Egzersiz 3 te </a:t>
            </a:r>
            <a:r>
              <a:rPr lang="tr-TR" dirty="0" err="1"/>
              <a:t>binary</a:t>
            </a:r>
            <a:r>
              <a:rPr lang="tr-TR" dirty="0"/>
              <a:t> sayıların 4 </a:t>
            </a:r>
            <a:r>
              <a:rPr lang="tr-TR" dirty="0" err="1"/>
              <a:t>lü</a:t>
            </a:r>
            <a:r>
              <a:rPr lang="tr-TR" dirty="0"/>
              <a:t> gruplandığı gibi biz daha okunabilir olarak</a:t>
            </a:r>
            <a:endParaRPr lang="tr-TR" sz="2000" dirty="0"/>
          </a:p>
          <a:p>
            <a:pPr marL="0" indent="0" algn="just">
              <a:buNone/>
            </a:pPr>
            <a:r>
              <a:rPr lang="tr-TR" dirty="0"/>
              <a:t>1011 1010 1101 1111 1010 1100 1110 1101 şeklinde yazabiliriz.</a:t>
            </a:r>
            <a:endParaRPr lang="tr-TR" sz="2000" dirty="0"/>
          </a:p>
          <a:p>
            <a:endParaRPr lang="tr-TR" dirty="0"/>
          </a:p>
        </p:txBody>
      </p:sp>
      <p:sp>
        <p:nvSpPr>
          <p:cNvPr id="2" name="Slayt Numarası Yer Tutucusu 1"/>
          <p:cNvSpPr>
            <a:spLocks noGrp="1"/>
          </p:cNvSpPr>
          <p:nvPr>
            <p:ph type="sldNum" sz="quarter" idx="12"/>
          </p:nvPr>
        </p:nvSpPr>
        <p:spPr/>
        <p:txBody>
          <a:bodyPr/>
          <a:lstStyle/>
          <a:p>
            <a:fld id="{745D57CF-1007-4D2F-B4F9-E5A7F393E6C7}" type="slidenum">
              <a:rPr lang="tr-TR" smtClean="0"/>
              <a:t>31</a:t>
            </a:fld>
            <a:endParaRPr lang="tr-TR"/>
          </a:p>
        </p:txBody>
      </p:sp>
    </p:spTree>
    <p:extLst>
      <p:ext uri="{BB962C8B-B14F-4D97-AF65-F5344CB8AC3E}">
        <p14:creationId xmlns:p14="http://schemas.microsoft.com/office/powerpoint/2010/main" val="163165944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249180" y="111034"/>
            <a:ext cx="10018713" cy="890451"/>
          </a:xfrm>
        </p:spPr>
        <p:txBody>
          <a:bodyPr/>
          <a:lstStyle/>
          <a:p>
            <a:r>
              <a:rPr lang="tr-TR" b="1" dirty="0" smtClean="0">
                <a:solidFill>
                  <a:srgbClr val="C00000"/>
                </a:solidFill>
              </a:rPr>
              <a:t>4.3    </a:t>
            </a:r>
            <a:r>
              <a:rPr lang="tr-TR" b="1" dirty="0">
                <a:solidFill>
                  <a:srgbClr val="C00000"/>
                </a:solidFill>
              </a:rPr>
              <a:t>Asallar  ve  En  Büyük  Ortak  Bölenler</a:t>
            </a:r>
          </a:p>
        </p:txBody>
      </p:sp>
      <p:sp>
        <p:nvSpPr>
          <p:cNvPr id="3" name="İçerik Yer Tutucusu 2"/>
          <p:cNvSpPr>
            <a:spLocks noGrp="1"/>
          </p:cNvSpPr>
          <p:nvPr>
            <p:ph idx="1"/>
          </p:nvPr>
        </p:nvSpPr>
        <p:spPr>
          <a:xfrm>
            <a:off x="1471749" y="1097281"/>
            <a:ext cx="10135778" cy="5521234"/>
          </a:xfrm>
        </p:spPr>
        <p:txBody>
          <a:bodyPr>
            <a:normAutofit fontScale="92500"/>
          </a:bodyPr>
          <a:lstStyle/>
          <a:p>
            <a:pPr marL="0" indent="0" algn="just">
              <a:buNone/>
            </a:pPr>
            <a:r>
              <a:rPr lang="tr-TR" dirty="0" smtClean="0"/>
              <a:t>      Kendisi </a:t>
            </a:r>
            <a:r>
              <a:rPr lang="tr-TR" dirty="0"/>
              <a:t>ve 1’den başka pozitif tamsayı böleni olmayan, 1’den büyük pozitif tamsayılara asal denir. Asal sayılar ile ilgili çalışmalar antik çağlara kadar dayanır. </a:t>
            </a:r>
            <a:r>
              <a:rPr lang="tr-TR" dirty="0" smtClean="0"/>
              <a:t> Bu bölümde özellikle</a:t>
            </a:r>
            <a:r>
              <a:rPr lang="tr-TR" dirty="0"/>
              <a:t>, önemli bir teorem olan aritmetiğin temel teoremini tanıtacağız. Bu teorem </a:t>
            </a:r>
            <a:r>
              <a:rPr lang="tr-TR" b="1" i="1" dirty="0">
                <a:solidFill>
                  <a:schemeClr val="accent1">
                    <a:lumMod val="75000"/>
                  </a:schemeClr>
                </a:solidFill>
              </a:rPr>
              <a:t>“her pozitif tamsayı azalmayan olarak sıralanmış asal sayıların çarpımı şeklinde tek türlü yazıla­bilir” </a:t>
            </a:r>
            <a:r>
              <a:rPr lang="tr-TR" dirty="0"/>
              <a:t>şeklinde ifade </a:t>
            </a:r>
            <a:r>
              <a:rPr lang="tr-TR" dirty="0" smtClean="0"/>
              <a:t>edilir.</a:t>
            </a:r>
          </a:p>
          <a:p>
            <a:pPr marL="0" indent="0" algn="just">
              <a:buNone/>
            </a:pPr>
            <a:r>
              <a:rPr lang="tr-TR" dirty="0"/>
              <a:t> </a:t>
            </a:r>
            <a:r>
              <a:rPr lang="tr-TR" dirty="0" smtClean="0"/>
              <a:t>     Asal </a:t>
            </a:r>
            <a:r>
              <a:rPr lang="tr-TR" dirty="0"/>
              <a:t>sayılar modern </a:t>
            </a:r>
            <a:r>
              <a:rPr lang="tr-TR" dirty="0" err="1"/>
              <a:t>kriptografik</a:t>
            </a:r>
            <a:r>
              <a:rPr lang="tr-TR" dirty="0"/>
              <a:t> sistemlerde gerekli hale gelmiştir </a:t>
            </a:r>
            <a:r>
              <a:rPr lang="tr-TR" dirty="0" smtClean="0"/>
              <a:t>burada </a:t>
            </a:r>
            <a:r>
              <a:rPr lang="tr-TR" dirty="0" err="1" smtClean="0"/>
              <a:t>kriptografide</a:t>
            </a:r>
            <a:r>
              <a:rPr lang="tr-TR" dirty="0" smtClean="0"/>
              <a:t> </a:t>
            </a:r>
            <a:r>
              <a:rPr lang="tr-TR" dirty="0"/>
              <a:t>önemli olan bazı </a:t>
            </a:r>
            <a:r>
              <a:rPr lang="tr-TR" dirty="0" smtClean="0"/>
              <a:t>özellikler </a:t>
            </a:r>
            <a:r>
              <a:rPr lang="tr-TR" dirty="0"/>
              <a:t>elde </a:t>
            </a:r>
            <a:r>
              <a:rPr lang="tr-TR" dirty="0" smtClean="0"/>
              <a:t>edilecek. </a:t>
            </a:r>
            <a:r>
              <a:rPr lang="tr-TR" dirty="0"/>
              <a:t>Örneğin, büyük asal sayıları </a:t>
            </a:r>
            <a:r>
              <a:rPr lang="tr-TR" dirty="0" smtClean="0"/>
              <a:t>bulmak,  </a:t>
            </a:r>
            <a:r>
              <a:rPr lang="tr-TR" dirty="0"/>
              <a:t>modern </a:t>
            </a:r>
            <a:r>
              <a:rPr lang="tr-TR" dirty="0" err="1"/>
              <a:t>krip­tografide</a:t>
            </a:r>
            <a:r>
              <a:rPr lang="tr-TR" dirty="0"/>
              <a:t> şifreleme güvenliği açısından oldukça gereklidir.</a:t>
            </a:r>
          </a:p>
          <a:p>
            <a:pPr marL="0" indent="0" algn="just">
              <a:buNone/>
            </a:pPr>
            <a:r>
              <a:rPr lang="tr-TR" dirty="0"/>
              <a:t> </a:t>
            </a:r>
            <a:r>
              <a:rPr lang="tr-TR" dirty="0" smtClean="0"/>
              <a:t>    </a:t>
            </a:r>
            <a:r>
              <a:rPr lang="tr-TR" b="1" i="1" dirty="0" smtClean="0">
                <a:solidFill>
                  <a:schemeClr val="accent1">
                    <a:lumMod val="75000"/>
                  </a:schemeClr>
                </a:solidFill>
              </a:rPr>
              <a:t>Büyük </a:t>
            </a:r>
            <a:r>
              <a:rPr lang="tr-TR" b="1" i="1" dirty="0">
                <a:solidFill>
                  <a:schemeClr val="accent1">
                    <a:lumMod val="75000"/>
                  </a:schemeClr>
                </a:solidFill>
              </a:rPr>
              <a:t>tamsayıların asal sayı çarpanlarının bulunması için gerekli sürenin uzunluğu, bazı önemli modern şifreleme sistemlerinin gücü için temel oluşturur</a:t>
            </a:r>
            <a:r>
              <a:rPr lang="tr-TR" b="1" i="1" dirty="0" smtClean="0">
                <a:solidFill>
                  <a:schemeClr val="accent1">
                    <a:lumMod val="75000"/>
                  </a:schemeClr>
                </a:solidFill>
              </a:rPr>
              <a:t>.</a:t>
            </a:r>
          </a:p>
          <a:p>
            <a:pPr marL="0" indent="0" algn="just">
              <a:buNone/>
            </a:pPr>
            <a:r>
              <a:rPr lang="tr-TR" dirty="0" smtClean="0"/>
              <a:t>  </a:t>
            </a:r>
            <a:r>
              <a:rPr lang="tr-TR" dirty="0"/>
              <a:t>Bu bölümde ayrıca, iki tamsayının en küçük ortak katının yanı sıra iki tamsayının en büyük ortak bölenleri üzerinde çalışacağız. Öklid algoritması olarak adlandırılan, en büyük ortak bö­leni bulmak için önemli bir algoritma geliştireceğiz.</a:t>
            </a:r>
          </a:p>
          <a:p>
            <a:endParaRPr lang="tr-TR" dirty="0"/>
          </a:p>
        </p:txBody>
      </p:sp>
      <p:sp>
        <p:nvSpPr>
          <p:cNvPr id="4" name="Slayt Numarası Yer Tutucusu 3"/>
          <p:cNvSpPr>
            <a:spLocks noGrp="1"/>
          </p:cNvSpPr>
          <p:nvPr>
            <p:ph type="sldNum" sz="quarter" idx="12"/>
          </p:nvPr>
        </p:nvSpPr>
        <p:spPr/>
        <p:txBody>
          <a:bodyPr/>
          <a:lstStyle/>
          <a:p>
            <a:fld id="{745D57CF-1007-4D2F-B4F9-E5A7F393E6C7}" type="slidenum">
              <a:rPr lang="tr-TR" smtClean="0"/>
              <a:t>32</a:t>
            </a:fld>
            <a:endParaRPr lang="tr-TR"/>
          </a:p>
        </p:txBody>
      </p:sp>
    </p:spTree>
    <p:extLst>
      <p:ext uri="{BB962C8B-B14F-4D97-AF65-F5344CB8AC3E}">
        <p14:creationId xmlns:p14="http://schemas.microsoft.com/office/powerpoint/2010/main" val="95723905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1658482" y="827314"/>
            <a:ext cx="10018713" cy="5625737"/>
          </a:xfrm>
        </p:spPr>
        <p:txBody>
          <a:bodyPr>
            <a:normAutofit fontScale="92500" lnSpcReduction="10000"/>
          </a:bodyPr>
          <a:lstStyle/>
          <a:p>
            <a:pPr marL="0" indent="0" algn="just">
              <a:buNone/>
            </a:pPr>
            <a:r>
              <a:rPr lang="tr-TR" b="1" dirty="0" smtClean="0">
                <a:solidFill>
                  <a:srgbClr val="C00000"/>
                </a:solidFill>
              </a:rPr>
              <a:t>Tanım : </a:t>
            </a:r>
            <a:r>
              <a:rPr lang="tr-TR" dirty="0" smtClean="0"/>
              <a:t>Birden </a:t>
            </a:r>
            <a:r>
              <a:rPr lang="tr-TR" dirty="0"/>
              <a:t>büyük bir p tamsayısının pozitif çarpanları sadece 1 ve p ise, p sayısına </a:t>
            </a:r>
            <a:r>
              <a:rPr lang="tr-TR" b="1" i="1" dirty="0">
                <a:solidFill>
                  <a:schemeClr val="accent1">
                    <a:lumMod val="75000"/>
                  </a:schemeClr>
                </a:solidFill>
              </a:rPr>
              <a:t>asal </a:t>
            </a:r>
            <a:r>
              <a:rPr lang="tr-TR" b="1" i="1" dirty="0" smtClean="0">
                <a:solidFill>
                  <a:schemeClr val="accent1">
                    <a:lumMod val="75000"/>
                  </a:schemeClr>
                </a:solidFill>
              </a:rPr>
              <a:t>sayı </a:t>
            </a:r>
            <a:r>
              <a:rPr lang="tr-TR" dirty="0" smtClean="0"/>
              <a:t>denir</a:t>
            </a:r>
            <a:r>
              <a:rPr lang="tr-TR" dirty="0"/>
              <a:t>. Birden büyük olan ve asal olmayan bir tamsayıya ise bileşik sayı denir</a:t>
            </a:r>
            <a:r>
              <a:rPr lang="tr-TR" dirty="0" smtClean="0"/>
              <a:t>. </a:t>
            </a:r>
          </a:p>
          <a:p>
            <a:pPr marL="0" indent="0" algn="just">
              <a:buNone/>
            </a:pPr>
            <a:r>
              <a:rPr lang="tr-TR" b="1" dirty="0" smtClean="0">
                <a:solidFill>
                  <a:srgbClr val="C00000"/>
                </a:solidFill>
              </a:rPr>
              <a:t>Örnek : </a:t>
            </a:r>
            <a:r>
              <a:rPr lang="tr-TR" dirty="0"/>
              <a:t>7 sayısı bir asal sayıdır, çünkü pozitif tamsayı çarpanları sadece 1 ve 7 </a:t>
            </a:r>
            <a:r>
              <a:rPr lang="tr-TR" dirty="0" err="1"/>
              <a:t>dir</a:t>
            </a:r>
            <a:r>
              <a:rPr lang="tr-TR" dirty="0"/>
              <a:t>, oysaki 9 sayısı bir bileşik </a:t>
            </a:r>
            <a:r>
              <a:rPr lang="tr-TR" dirty="0" smtClean="0"/>
              <a:t>sayıdır</a:t>
            </a:r>
            <a:r>
              <a:rPr lang="tr-TR" dirty="0"/>
              <a:t>, çünkü 3 ile tam olarak bölünür.                               </a:t>
            </a:r>
          </a:p>
          <a:p>
            <a:pPr marL="0" indent="0" algn="just">
              <a:buNone/>
            </a:pPr>
            <a:r>
              <a:rPr lang="tr-TR" dirty="0" smtClean="0"/>
              <a:t>Aritmetiğin </a:t>
            </a:r>
            <a:r>
              <a:rPr lang="tr-TR" dirty="0"/>
              <a:t>temel </a:t>
            </a:r>
            <a:r>
              <a:rPr lang="tr-TR" dirty="0" err="1"/>
              <a:t>teoremi’nin</a:t>
            </a:r>
            <a:r>
              <a:rPr lang="tr-TR" dirty="0"/>
              <a:t> gösterdiği gibi, asal sayılar pozitif tamsayıların yapı </a:t>
            </a:r>
            <a:r>
              <a:rPr lang="tr-TR" dirty="0" smtClean="0"/>
              <a:t>taşları­dır</a:t>
            </a:r>
          </a:p>
          <a:p>
            <a:pPr marL="0" indent="0" algn="just">
              <a:buNone/>
            </a:pPr>
            <a:r>
              <a:rPr lang="tr-TR" b="1" dirty="0" smtClean="0">
                <a:solidFill>
                  <a:srgbClr val="C00000"/>
                </a:solidFill>
              </a:rPr>
              <a:t>ARİTMETİĞİN </a:t>
            </a:r>
            <a:r>
              <a:rPr lang="tr-TR" b="1" dirty="0">
                <a:solidFill>
                  <a:srgbClr val="C00000"/>
                </a:solidFill>
              </a:rPr>
              <a:t>TEMEL TEOREMİ </a:t>
            </a:r>
            <a:r>
              <a:rPr lang="tr-TR" b="1" dirty="0" smtClean="0">
                <a:solidFill>
                  <a:srgbClr val="C00000"/>
                </a:solidFill>
              </a:rPr>
              <a:t>:</a:t>
            </a:r>
            <a:r>
              <a:rPr lang="tr-TR" i="1" dirty="0" smtClean="0"/>
              <a:t>Birden </a:t>
            </a:r>
            <a:r>
              <a:rPr lang="tr-TR" i="1" dirty="0"/>
              <a:t>büyük her tamsayı, bir asal veya azalma­yan olarak sıralanmış</a:t>
            </a:r>
            <a:r>
              <a:rPr lang="tr-TR" b="1" i="1" dirty="0"/>
              <a:t> </a:t>
            </a:r>
            <a:r>
              <a:rPr lang="tr-TR" i="1" dirty="0"/>
              <a:t>İki veya daha fazla asalın çarpımı şeklinde tek türlü yazılabilir</a:t>
            </a:r>
            <a:r>
              <a:rPr lang="tr-TR" i="1" dirty="0" smtClean="0"/>
              <a:t>.</a:t>
            </a:r>
          </a:p>
          <a:p>
            <a:pPr marL="0" indent="0" algn="just">
              <a:buNone/>
            </a:pPr>
            <a:r>
              <a:rPr lang="tr-TR" b="1" dirty="0" smtClean="0">
                <a:solidFill>
                  <a:srgbClr val="C00000"/>
                </a:solidFill>
              </a:rPr>
              <a:t>Örnek  :   </a:t>
            </a:r>
            <a:r>
              <a:rPr lang="tr-TR" dirty="0"/>
              <a:t>100, 641, 999 ve 1024 sayılarının asal çarpanları aşağıdaki gibi verilir.</a:t>
            </a:r>
          </a:p>
          <a:p>
            <a:pPr marL="0" indent="0" algn="just">
              <a:buNone/>
            </a:pPr>
            <a:r>
              <a:rPr lang="tr-TR" dirty="0"/>
              <a:t>100 = 2 . 2 . 5 . 5 = 2</a:t>
            </a:r>
            <a:r>
              <a:rPr lang="tr-TR" baseline="30000" dirty="0"/>
              <a:t>2</a:t>
            </a:r>
            <a:r>
              <a:rPr lang="tr-TR" dirty="0"/>
              <a:t>5</a:t>
            </a:r>
            <a:r>
              <a:rPr lang="tr-TR" baseline="30000" dirty="0"/>
              <a:t>2</a:t>
            </a:r>
            <a:r>
              <a:rPr lang="tr-TR" dirty="0"/>
              <a:t>,</a:t>
            </a:r>
          </a:p>
          <a:p>
            <a:pPr marL="0" indent="0" algn="just">
              <a:buNone/>
            </a:pPr>
            <a:r>
              <a:rPr lang="tr-TR" dirty="0"/>
              <a:t>641 = 641,</a:t>
            </a:r>
          </a:p>
          <a:p>
            <a:pPr marL="0" indent="0" algn="just">
              <a:buNone/>
            </a:pPr>
            <a:r>
              <a:rPr lang="tr-TR" dirty="0"/>
              <a:t>999 = 3 . 3 . 3 . 37 = 3</a:t>
            </a:r>
            <a:r>
              <a:rPr lang="tr-TR" baseline="30000" dirty="0"/>
              <a:t>3</a:t>
            </a:r>
            <a:r>
              <a:rPr lang="tr-TR" dirty="0"/>
              <a:t> . 37,</a:t>
            </a:r>
          </a:p>
          <a:p>
            <a:pPr marL="0" indent="0" algn="just">
              <a:buNone/>
            </a:pPr>
            <a:r>
              <a:rPr lang="tr-TR" dirty="0"/>
              <a:t>1024 = 2 . 2 . 2 . 2 . 2 . 2 . 2 . 2 . 2 . 2 = 2</a:t>
            </a:r>
            <a:r>
              <a:rPr lang="tr-TR" baseline="30000" dirty="0"/>
              <a:t>10</a:t>
            </a:r>
            <a:r>
              <a:rPr lang="tr-TR" dirty="0"/>
              <a:t>.	</a:t>
            </a:r>
          </a:p>
          <a:p>
            <a:pPr marL="0" indent="0">
              <a:buNone/>
            </a:pPr>
            <a:endParaRPr lang="tr-TR" dirty="0"/>
          </a:p>
          <a:p>
            <a:endParaRPr lang="tr-TR" dirty="0"/>
          </a:p>
        </p:txBody>
      </p:sp>
      <p:sp>
        <p:nvSpPr>
          <p:cNvPr id="2" name="Slayt Numarası Yer Tutucusu 1"/>
          <p:cNvSpPr>
            <a:spLocks noGrp="1"/>
          </p:cNvSpPr>
          <p:nvPr>
            <p:ph type="sldNum" sz="quarter" idx="12"/>
          </p:nvPr>
        </p:nvSpPr>
        <p:spPr/>
        <p:txBody>
          <a:bodyPr/>
          <a:lstStyle/>
          <a:p>
            <a:fld id="{745D57CF-1007-4D2F-B4F9-E5A7F393E6C7}" type="slidenum">
              <a:rPr lang="tr-TR" smtClean="0"/>
              <a:t>33</a:t>
            </a:fld>
            <a:endParaRPr lang="tr-TR"/>
          </a:p>
        </p:txBody>
      </p:sp>
    </p:spTree>
    <p:extLst>
      <p:ext uri="{BB962C8B-B14F-4D97-AF65-F5344CB8AC3E}">
        <p14:creationId xmlns:p14="http://schemas.microsoft.com/office/powerpoint/2010/main" val="80278531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İçerik Yer Tutucusu 2"/>
              <p:cNvSpPr>
                <a:spLocks noGrp="1"/>
              </p:cNvSpPr>
              <p:nvPr>
                <p:ph idx="1"/>
              </p:nvPr>
            </p:nvSpPr>
            <p:spPr>
              <a:xfrm>
                <a:off x="1484310" y="496389"/>
                <a:ext cx="10018713" cy="5294811"/>
              </a:xfrm>
            </p:spPr>
            <p:txBody>
              <a:bodyPr>
                <a:normAutofit fontScale="92500"/>
              </a:bodyPr>
              <a:lstStyle/>
              <a:p>
                <a:pPr marL="0" indent="0">
                  <a:buNone/>
                </a:pPr>
                <a:endParaRPr lang="tr-TR" dirty="0" smtClean="0">
                  <a:solidFill>
                    <a:srgbClr val="FF0000"/>
                  </a:solidFill>
                </a:endParaRPr>
              </a:p>
              <a:p>
                <a:pPr marL="0" indent="0">
                  <a:buNone/>
                </a:pPr>
                <a:r>
                  <a:rPr lang="tr-TR" b="1" dirty="0" smtClean="0">
                    <a:solidFill>
                      <a:srgbClr val="C00000"/>
                    </a:solidFill>
                  </a:rPr>
                  <a:t>Deneme Bölümü : </a:t>
                </a:r>
                <a:r>
                  <a:rPr lang="tr-TR" dirty="0" smtClean="0"/>
                  <a:t>Verilen </a:t>
                </a:r>
                <a:r>
                  <a:rPr lang="tr-TR" dirty="0"/>
                  <a:t>bir tamsayının asal olduğunu göstermek genellikle önemlidir. Örnek olarak, </a:t>
                </a:r>
                <a:r>
                  <a:rPr lang="tr-TR" dirty="0" err="1"/>
                  <a:t>kriptografideki</a:t>
                </a:r>
                <a:r>
                  <a:rPr lang="tr-TR" dirty="0"/>
                  <a:t> bazı metotlarda mesajların </a:t>
                </a:r>
                <a:r>
                  <a:rPr lang="tr-TR" dirty="0" err="1"/>
                  <a:t>şiffelenebilmesi</a:t>
                </a:r>
                <a:r>
                  <a:rPr lang="tr-TR" dirty="0"/>
                  <a:t> için büyük asallar kullanılır. Bir </a:t>
                </a:r>
                <a:r>
                  <a:rPr lang="tr-TR" dirty="0" err="1"/>
                  <a:t>tamsayınm</a:t>
                </a:r>
                <a:r>
                  <a:rPr lang="tr-TR" dirty="0"/>
                  <a:t> asal olduğunun gösterilebilmesi için uygulanan yöntemlerden bir tanesi aşağıdaki gibi verilebilir</a:t>
                </a:r>
                <a:r>
                  <a:rPr lang="tr-TR" dirty="0" smtClean="0"/>
                  <a:t>.</a:t>
                </a:r>
              </a:p>
              <a:p>
                <a:pPr marL="0" indent="0" algn="just">
                  <a:buNone/>
                </a:pPr>
                <a:r>
                  <a:rPr lang="tr-TR" b="1" dirty="0" smtClean="0">
                    <a:solidFill>
                      <a:srgbClr val="C00000"/>
                    </a:solidFill>
                  </a:rPr>
                  <a:t>Tanım : </a:t>
                </a:r>
                <a:r>
                  <a:rPr lang="tr-TR" dirty="0"/>
                  <a:t>Eğer </a:t>
                </a:r>
                <a:r>
                  <a:rPr lang="tr-TR" i="1" dirty="0"/>
                  <a:t>n</a:t>
                </a:r>
                <a:r>
                  <a:rPr lang="tr-TR" dirty="0"/>
                  <a:t> bir bileşik tamsayı ise bu durumda n’nin karekök </a:t>
                </a:r>
                <a:r>
                  <a:rPr lang="tr-TR" i="1" dirty="0"/>
                  <a:t>n’</a:t>
                </a:r>
                <a:r>
                  <a:rPr lang="tr-TR" dirty="0"/>
                  <a:t>den küçük veya eşit olan bir asal çarpanı  vardır</a:t>
                </a:r>
                <a:r>
                  <a:rPr lang="tr-TR" dirty="0" smtClean="0"/>
                  <a:t>.</a:t>
                </a:r>
              </a:p>
              <a:p>
                <a:pPr marL="0" indent="0" algn="just">
                  <a:buNone/>
                </a:pPr>
                <a:r>
                  <a:rPr lang="tr-TR" b="1" dirty="0">
                    <a:solidFill>
                      <a:srgbClr val="C00000"/>
                    </a:solidFill>
                  </a:rPr>
                  <a:t>İspat: </a:t>
                </a:r>
                <a:r>
                  <a:rPr lang="tr-TR" dirty="0"/>
                  <a:t>Eğer </a:t>
                </a:r>
                <a:r>
                  <a:rPr lang="tr-TR" i="1" dirty="0"/>
                  <a:t>n</a:t>
                </a:r>
                <a:r>
                  <a:rPr lang="tr-TR" dirty="0"/>
                  <a:t> bileşik bir tamsayı ise, bileşik tamsayının tanımından 1 &lt; </a:t>
                </a:r>
                <a:r>
                  <a:rPr lang="tr-TR" i="1" dirty="0"/>
                  <a:t>a</a:t>
                </a:r>
                <a:r>
                  <a:rPr lang="tr-TR" dirty="0"/>
                  <a:t> &lt; </a:t>
                </a:r>
                <a:r>
                  <a:rPr lang="tr-TR" i="1" dirty="0"/>
                  <a:t>n</a:t>
                </a:r>
                <a:r>
                  <a:rPr lang="tr-TR" dirty="0"/>
                  <a:t> olacak biçimde bir </a:t>
                </a:r>
                <a:r>
                  <a:rPr lang="tr-TR" i="1" dirty="0"/>
                  <a:t>a</a:t>
                </a:r>
                <a:r>
                  <a:rPr lang="tr-TR" dirty="0"/>
                  <a:t> çarpanı vardır. Böylece, pozitif tamsayıların çarpan özelliğinden, </a:t>
                </a:r>
                <a:r>
                  <a:rPr lang="tr-TR" i="1" dirty="0"/>
                  <a:t>n </a:t>
                </a:r>
                <a:r>
                  <a:rPr lang="tr-TR" dirty="0"/>
                  <a:t>= </a:t>
                </a:r>
                <a:r>
                  <a:rPr lang="tr-TR" i="1" dirty="0"/>
                  <a:t>ab </a:t>
                </a:r>
                <a:r>
                  <a:rPr lang="tr-TR" dirty="0"/>
                  <a:t>olacak şekilde birden büyük bir </a:t>
                </a:r>
                <a:r>
                  <a:rPr lang="tr-TR" i="1" dirty="0"/>
                  <a:t>b</a:t>
                </a:r>
                <a:r>
                  <a:rPr lang="tr-TR" dirty="0"/>
                  <a:t> pozitif tamsayısı vardır. Biz </a:t>
                </a:r>
                <a:r>
                  <a:rPr lang="tr-TR" i="1" dirty="0"/>
                  <a:t>a</a:t>
                </a:r>
                <a:r>
                  <a:rPr lang="tr-TR" dirty="0"/>
                  <a:t> ≤ = </a:t>
                </a:r>
                <a14:m>
                  <m:oMath xmlns:m="http://schemas.openxmlformats.org/officeDocument/2006/math">
                    <m:rad>
                      <m:radPr>
                        <m:degHide m:val="on"/>
                        <m:ctrlPr>
                          <a:rPr lang="tr-TR" i="1">
                            <a:latin typeface="Cambria Math" panose="02040503050406030204" pitchFamily="18" charset="0"/>
                          </a:rPr>
                        </m:ctrlPr>
                      </m:radPr>
                      <m:deg/>
                      <m:e>
                        <m:r>
                          <a:rPr lang="tr-TR" i="1">
                            <a:latin typeface="Cambria Math" panose="02040503050406030204" pitchFamily="18" charset="0"/>
                          </a:rPr>
                          <m:t>𝑛</m:t>
                        </m:r>
                      </m:e>
                    </m:rad>
                  </m:oMath>
                </a14:m>
                <a:r>
                  <a:rPr lang="tr-TR" dirty="0"/>
                  <a:t> veya </a:t>
                </a:r>
                <a:r>
                  <a:rPr lang="tr-TR" i="1" dirty="0"/>
                  <a:t>b </a:t>
                </a:r>
                <a:r>
                  <a:rPr lang="tr-TR" dirty="0"/>
                  <a:t>≤ = </a:t>
                </a:r>
                <a14:m>
                  <m:oMath xmlns:m="http://schemas.openxmlformats.org/officeDocument/2006/math">
                    <m:rad>
                      <m:radPr>
                        <m:degHide m:val="on"/>
                        <m:ctrlPr>
                          <a:rPr lang="tr-TR" i="1">
                            <a:latin typeface="Cambria Math" panose="02040503050406030204" pitchFamily="18" charset="0"/>
                          </a:rPr>
                        </m:ctrlPr>
                      </m:radPr>
                      <m:deg/>
                      <m:e>
                        <m:r>
                          <a:rPr lang="tr-TR" i="1">
                            <a:latin typeface="Cambria Math" panose="02040503050406030204" pitchFamily="18" charset="0"/>
                          </a:rPr>
                          <m:t>𝑛</m:t>
                        </m:r>
                      </m:e>
                    </m:rad>
                  </m:oMath>
                </a14:m>
                <a:r>
                  <a:rPr lang="tr-TR" dirty="0"/>
                  <a:t>  olduğunu gösterece­ğiz. Eğer </a:t>
                </a:r>
                <a:r>
                  <a:rPr lang="tr-TR" i="1" dirty="0"/>
                  <a:t>a </a:t>
                </a:r>
                <a:r>
                  <a:rPr lang="tr-TR" dirty="0"/>
                  <a:t>&gt; </a:t>
                </a:r>
                <a14:m>
                  <m:oMath xmlns:m="http://schemas.openxmlformats.org/officeDocument/2006/math">
                    <m:rad>
                      <m:radPr>
                        <m:degHide m:val="on"/>
                        <m:ctrlPr>
                          <a:rPr lang="tr-TR" i="1">
                            <a:latin typeface="Cambria Math" panose="02040503050406030204" pitchFamily="18" charset="0"/>
                          </a:rPr>
                        </m:ctrlPr>
                      </m:radPr>
                      <m:deg/>
                      <m:e>
                        <m:r>
                          <a:rPr lang="tr-TR" i="1">
                            <a:latin typeface="Cambria Math" panose="02040503050406030204" pitchFamily="18" charset="0"/>
                          </a:rPr>
                          <m:t>𝑛</m:t>
                        </m:r>
                      </m:e>
                    </m:rad>
                  </m:oMath>
                </a14:m>
                <a:r>
                  <a:rPr lang="tr-TR" dirty="0"/>
                  <a:t>  ve </a:t>
                </a:r>
                <a:r>
                  <a:rPr lang="tr-TR" i="1" dirty="0"/>
                  <a:t>b</a:t>
                </a:r>
                <a:r>
                  <a:rPr lang="tr-TR" dirty="0"/>
                  <a:t> &gt; </a:t>
                </a:r>
                <a14:m>
                  <m:oMath xmlns:m="http://schemas.openxmlformats.org/officeDocument/2006/math">
                    <m:rad>
                      <m:radPr>
                        <m:degHide m:val="on"/>
                        <m:ctrlPr>
                          <a:rPr lang="tr-TR" i="1">
                            <a:latin typeface="Cambria Math" panose="02040503050406030204" pitchFamily="18" charset="0"/>
                          </a:rPr>
                        </m:ctrlPr>
                      </m:radPr>
                      <m:deg/>
                      <m:e>
                        <m:r>
                          <a:rPr lang="tr-TR" i="1">
                            <a:latin typeface="Cambria Math" panose="02040503050406030204" pitchFamily="18" charset="0"/>
                          </a:rPr>
                          <m:t>𝑛</m:t>
                        </m:r>
                      </m:e>
                    </m:rad>
                  </m:oMath>
                </a14:m>
                <a:r>
                  <a:rPr lang="tr-TR" dirty="0"/>
                  <a:t>  ise bu durumda ab </a:t>
                </a:r>
                <a14:m>
                  <m:oMath xmlns:m="http://schemas.openxmlformats.org/officeDocument/2006/math">
                    <m:rad>
                      <m:radPr>
                        <m:degHide m:val="on"/>
                        <m:ctrlPr>
                          <a:rPr lang="tr-TR" i="1">
                            <a:latin typeface="Cambria Math" panose="02040503050406030204" pitchFamily="18" charset="0"/>
                          </a:rPr>
                        </m:ctrlPr>
                      </m:radPr>
                      <m:deg/>
                      <m:e>
                        <m:r>
                          <a:rPr lang="tr-TR" i="1">
                            <a:latin typeface="Cambria Math" panose="02040503050406030204" pitchFamily="18" charset="0"/>
                          </a:rPr>
                          <m:t>𝑛</m:t>
                        </m:r>
                      </m:e>
                    </m:rad>
                  </m:oMath>
                </a14:m>
                <a:r>
                  <a:rPr lang="tr-TR" dirty="0"/>
                  <a:t> </a:t>
                </a:r>
                <a:r>
                  <a:rPr lang="tr-TR" i="1" dirty="0"/>
                  <a:t>b</a:t>
                </a:r>
                <a:r>
                  <a:rPr lang="tr-TR" dirty="0"/>
                  <a:t> &gt; </a:t>
                </a:r>
                <a14:m>
                  <m:oMath xmlns:m="http://schemas.openxmlformats.org/officeDocument/2006/math">
                    <m:rad>
                      <m:radPr>
                        <m:degHide m:val="on"/>
                        <m:ctrlPr>
                          <a:rPr lang="tr-TR" i="1">
                            <a:latin typeface="Cambria Math" panose="02040503050406030204" pitchFamily="18" charset="0"/>
                          </a:rPr>
                        </m:ctrlPr>
                      </m:radPr>
                      <m:deg/>
                      <m:e>
                        <m:r>
                          <a:rPr lang="tr-TR" i="1">
                            <a:latin typeface="Cambria Math" panose="02040503050406030204" pitchFamily="18" charset="0"/>
                          </a:rPr>
                          <m:t>𝑛</m:t>
                        </m:r>
                      </m:e>
                    </m:rad>
                  </m:oMath>
                </a14:m>
                <a:r>
                  <a:rPr lang="tr-TR" dirty="0"/>
                  <a:t>  . </a:t>
                </a:r>
                <a14:m>
                  <m:oMath xmlns:m="http://schemas.openxmlformats.org/officeDocument/2006/math">
                    <m:rad>
                      <m:radPr>
                        <m:degHide m:val="on"/>
                        <m:ctrlPr>
                          <a:rPr lang="tr-TR" i="1">
                            <a:latin typeface="Cambria Math" panose="02040503050406030204" pitchFamily="18" charset="0"/>
                          </a:rPr>
                        </m:ctrlPr>
                      </m:radPr>
                      <m:deg/>
                      <m:e>
                        <m:r>
                          <a:rPr lang="tr-TR" i="1">
                            <a:latin typeface="Cambria Math" panose="02040503050406030204" pitchFamily="18" charset="0"/>
                          </a:rPr>
                          <m:t>𝑛</m:t>
                        </m:r>
                      </m:e>
                    </m:rad>
                  </m:oMath>
                </a14:m>
                <a:r>
                  <a:rPr lang="tr-TR" dirty="0"/>
                  <a:t>  = </a:t>
                </a:r>
                <a:r>
                  <a:rPr lang="tr-TR" i="1" dirty="0"/>
                  <a:t>n </a:t>
                </a:r>
                <a:r>
                  <a:rPr lang="tr-TR" dirty="0"/>
                  <a:t>olur ki, bu ise bir çelişkidir. Sonuç </a:t>
                </a:r>
                <a:r>
                  <a:rPr lang="tr-TR" dirty="0" smtClean="0"/>
                  <a:t>olarak</a:t>
                </a:r>
              </a:p>
              <a:p>
                <a:pPr marL="0" indent="0" algn="just">
                  <a:buNone/>
                </a:pPr>
                <a:r>
                  <a:rPr lang="tr-TR" dirty="0" smtClean="0"/>
                  <a:t> </a:t>
                </a:r>
                <a:r>
                  <a:rPr lang="tr-TR" i="1" dirty="0"/>
                  <a:t>a </a:t>
                </a:r>
                <a:r>
                  <a:rPr lang="tr-TR" dirty="0"/>
                  <a:t>≤ = </a:t>
                </a:r>
                <a14:m>
                  <m:oMath xmlns:m="http://schemas.openxmlformats.org/officeDocument/2006/math">
                    <m:rad>
                      <m:radPr>
                        <m:degHide m:val="on"/>
                        <m:ctrlPr>
                          <a:rPr lang="tr-TR" i="1">
                            <a:latin typeface="Cambria Math" panose="02040503050406030204" pitchFamily="18" charset="0"/>
                          </a:rPr>
                        </m:ctrlPr>
                      </m:radPr>
                      <m:deg/>
                      <m:e>
                        <m:r>
                          <a:rPr lang="tr-TR" i="1">
                            <a:latin typeface="Cambria Math" panose="02040503050406030204" pitchFamily="18" charset="0"/>
                          </a:rPr>
                          <m:t>𝑛</m:t>
                        </m:r>
                      </m:e>
                    </m:rad>
                  </m:oMath>
                </a14:m>
                <a:r>
                  <a:rPr lang="tr-TR" dirty="0"/>
                  <a:t>  </a:t>
                </a:r>
                <a:r>
                  <a:rPr lang="tr-TR" dirty="0" smtClean="0"/>
                  <a:t>veya </a:t>
                </a:r>
                <a:r>
                  <a:rPr lang="tr-TR" i="1" dirty="0" smtClean="0"/>
                  <a:t>b </a:t>
                </a:r>
                <a:r>
                  <a:rPr lang="tr-TR" dirty="0"/>
                  <a:t>≤ = </a:t>
                </a:r>
                <a14:m>
                  <m:oMath xmlns:m="http://schemas.openxmlformats.org/officeDocument/2006/math">
                    <m:rad>
                      <m:radPr>
                        <m:degHide m:val="on"/>
                        <m:ctrlPr>
                          <a:rPr lang="tr-TR" i="1">
                            <a:latin typeface="Cambria Math" panose="02040503050406030204" pitchFamily="18" charset="0"/>
                          </a:rPr>
                        </m:ctrlPr>
                      </m:radPr>
                      <m:deg/>
                      <m:e>
                        <m:r>
                          <a:rPr lang="tr-TR" i="1">
                            <a:latin typeface="Cambria Math" panose="02040503050406030204" pitchFamily="18" charset="0"/>
                          </a:rPr>
                          <m:t>𝑛</m:t>
                        </m:r>
                      </m:e>
                    </m:rad>
                  </m:oMath>
                </a14:m>
                <a:r>
                  <a:rPr lang="tr-TR" dirty="0"/>
                  <a:t>  olur.</a:t>
                </a:r>
              </a:p>
              <a:p>
                <a:pPr marL="0" indent="0">
                  <a:buNone/>
                </a:pPr>
                <a:endParaRPr lang="tr-TR" dirty="0"/>
              </a:p>
              <a:p>
                <a:endParaRPr lang="tr-TR" dirty="0"/>
              </a:p>
            </p:txBody>
          </p:sp>
        </mc:Choice>
        <mc:Fallback xmlns="">
          <p:sp>
            <p:nvSpPr>
              <p:cNvPr id="3" name="İçerik Yer Tutucusu 2"/>
              <p:cNvSpPr>
                <a:spLocks noGrp="1" noRot="1" noChangeAspect="1" noMove="1" noResize="1" noEditPoints="1" noAdjustHandles="1" noChangeArrowheads="1" noChangeShapeType="1" noTextEdit="1"/>
              </p:cNvSpPr>
              <p:nvPr>
                <p:ph idx="1"/>
              </p:nvPr>
            </p:nvSpPr>
            <p:spPr>
              <a:xfrm>
                <a:off x="1484310" y="496389"/>
                <a:ext cx="10018713" cy="5294811"/>
              </a:xfrm>
              <a:blipFill rotWithShape="0">
                <a:blip r:embed="rId2"/>
                <a:stretch>
                  <a:fillRect l="-791" r="-730"/>
                </a:stretch>
              </a:blipFill>
            </p:spPr>
            <p:txBody>
              <a:bodyPr/>
              <a:lstStyle/>
              <a:p>
                <a:r>
                  <a:rPr lang="tr-TR">
                    <a:noFill/>
                  </a:rPr>
                  <a:t> </a:t>
                </a:r>
              </a:p>
            </p:txBody>
          </p:sp>
        </mc:Fallback>
      </mc:AlternateContent>
      <p:sp>
        <p:nvSpPr>
          <p:cNvPr id="2" name="Slayt Numarası Yer Tutucusu 1"/>
          <p:cNvSpPr>
            <a:spLocks noGrp="1"/>
          </p:cNvSpPr>
          <p:nvPr>
            <p:ph type="sldNum" sz="quarter" idx="12"/>
          </p:nvPr>
        </p:nvSpPr>
        <p:spPr/>
        <p:txBody>
          <a:bodyPr/>
          <a:lstStyle/>
          <a:p>
            <a:fld id="{745D57CF-1007-4D2F-B4F9-E5A7F393E6C7}" type="slidenum">
              <a:rPr lang="tr-TR" smtClean="0"/>
              <a:t>34</a:t>
            </a:fld>
            <a:endParaRPr lang="tr-TR"/>
          </a:p>
        </p:txBody>
      </p:sp>
    </p:spTree>
    <p:extLst>
      <p:ext uri="{BB962C8B-B14F-4D97-AF65-F5344CB8AC3E}">
        <p14:creationId xmlns:p14="http://schemas.microsoft.com/office/powerpoint/2010/main" val="308465936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İçerik Yer Tutucusu 2"/>
              <p:cNvSpPr>
                <a:spLocks noGrp="1"/>
              </p:cNvSpPr>
              <p:nvPr>
                <p:ph idx="1"/>
              </p:nvPr>
            </p:nvSpPr>
            <p:spPr>
              <a:xfrm>
                <a:off x="1580104" y="444139"/>
                <a:ext cx="10481267" cy="6322422"/>
              </a:xfrm>
            </p:spPr>
            <p:txBody>
              <a:bodyPr>
                <a:normAutofit lnSpcReduction="10000"/>
              </a:bodyPr>
              <a:lstStyle/>
              <a:p>
                <a:pPr marL="0" indent="0" algn="just">
                  <a:buNone/>
                </a:pPr>
                <a:r>
                  <a:rPr lang="tr-TR" b="1" dirty="0" smtClean="0">
                    <a:solidFill>
                      <a:srgbClr val="C00000"/>
                    </a:solidFill>
                  </a:rPr>
                  <a:t>Örnek: </a:t>
                </a:r>
                <a:r>
                  <a:rPr lang="tr-TR" dirty="0"/>
                  <a:t>101’in asal olduğunu gösteriniz.</a:t>
                </a:r>
              </a:p>
              <a:p>
                <a:pPr marL="0" indent="0" algn="just">
                  <a:buNone/>
                </a:pPr>
                <a:r>
                  <a:rPr lang="tr-TR" b="1" dirty="0">
                    <a:solidFill>
                      <a:srgbClr val="C00000"/>
                    </a:solidFill>
                  </a:rPr>
                  <a:t>Çözüm: </a:t>
                </a:r>
                <a14:m>
                  <m:oMath xmlns:m="http://schemas.openxmlformats.org/officeDocument/2006/math">
                    <m:rad>
                      <m:radPr>
                        <m:degHide m:val="on"/>
                        <m:ctrlPr>
                          <a:rPr lang="tr-TR" i="1">
                            <a:latin typeface="Cambria Math" panose="02040503050406030204" pitchFamily="18" charset="0"/>
                          </a:rPr>
                        </m:ctrlPr>
                      </m:radPr>
                      <m:deg/>
                      <m:e>
                        <m:r>
                          <a:rPr lang="tr-TR" i="1">
                            <a:latin typeface="Cambria Math" panose="02040503050406030204" pitchFamily="18" charset="0"/>
                          </a:rPr>
                          <m:t>101</m:t>
                        </m:r>
                      </m:e>
                    </m:rad>
                  </m:oMath>
                </a14:m>
                <a:r>
                  <a:rPr lang="tr-TR" dirty="0"/>
                  <a:t>’i geçmeyen asallar 2, 3, 5 ve 7’dir. 101 bu sayıların hiçbirisine tam olarak bölünemediği için 101 asaldır</a:t>
                </a:r>
                <a:r>
                  <a:rPr lang="tr-TR" dirty="0" smtClean="0"/>
                  <a:t>.</a:t>
                </a:r>
              </a:p>
              <a:p>
                <a:pPr marL="0" indent="0" algn="just">
                  <a:buNone/>
                </a:pPr>
                <a:r>
                  <a:rPr lang="tr-TR" b="1" dirty="0" smtClean="0">
                    <a:solidFill>
                      <a:srgbClr val="C00000"/>
                    </a:solidFill>
                  </a:rPr>
                  <a:t>Örnek : </a:t>
                </a:r>
                <a:r>
                  <a:rPr lang="tr-TR" dirty="0"/>
                  <a:t>7007’nin asal çarpanlarını bulunuz.</a:t>
                </a:r>
              </a:p>
              <a:p>
                <a:pPr marL="0" indent="0" algn="just">
                  <a:buNone/>
                </a:pPr>
                <a:r>
                  <a:rPr lang="tr-TR" b="1" dirty="0">
                    <a:solidFill>
                      <a:srgbClr val="C00000"/>
                    </a:solidFill>
                  </a:rPr>
                  <a:t>Çözüm: </a:t>
                </a:r>
                <a:r>
                  <a:rPr lang="tr-TR" b="1" dirty="0" smtClean="0">
                    <a:solidFill>
                      <a:srgbClr val="C00000"/>
                    </a:solidFill>
                  </a:rPr>
                  <a:t> </a:t>
                </a:r>
                <a:r>
                  <a:rPr lang="tr-TR" dirty="0" smtClean="0"/>
                  <a:t>7007’nin </a:t>
                </a:r>
                <a:r>
                  <a:rPr lang="tr-TR" dirty="0"/>
                  <a:t>asal çarpanlarını bulabilmek için 2’den başlayarak sırasıyla bütün asallara bölme işlemi yapacağız. 2, 3 ve 5 asalları 7007 sayısını bölemezler. Fakat 7 sayısı 7007’yi bö­ler,7007 / 7 = 1001. Şimdi 1001 sayısını 7’den başlayarak sırasıyla bütün asal sayılara bölme işlemi yapacağız. Hemen görüleceği gibi 7 sayısı 1001 sayısını böler, çünkü 1001 / 7 = 143. 143 sayısını 7’den başlayarak sırasıyla bütün asallara bölmeye devam edelim. 7’nin 143’ü böl­memesine rağmen 11, 143 ’ü böler ve 143 / 11 = 13 bulunur. 13 asal olduğundan işlem tamam­lanmıştır. Burada ise 7007 = 7.1001 = 7.7.143 = 7.7.11.13 olduğu görülür. Sonuç olarak 7007 sayısının asal çarpanları cinsinden yazılımı 7007 = 7</a:t>
                </a:r>
                <a:r>
                  <a:rPr lang="tr-TR" baseline="30000" dirty="0"/>
                  <a:t>2</a:t>
                </a:r>
                <a:r>
                  <a:rPr lang="tr-TR" dirty="0"/>
                  <a:t>.11.13 olacaktır.</a:t>
                </a:r>
              </a:p>
              <a:p>
                <a:pPr marL="0" indent="0" algn="just">
                  <a:buNone/>
                </a:pPr>
                <a:r>
                  <a:rPr lang="tr-TR" dirty="0" smtClean="0"/>
                  <a:t>     Asal </a:t>
                </a:r>
                <a:r>
                  <a:rPr lang="tr-TR" dirty="0"/>
                  <a:t>sayılar, antik çağlarda </a:t>
                </a:r>
                <a:r>
                  <a:rPr lang="tr-TR" dirty="0" err="1"/>
                  <a:t>felsefik</a:t>
                </a:r>
                <a:r>
                  <a:rPr lang="tr-TR" dirty="0"/>
                  <a:t> sebeplerden dolayı çalışılmıştır. Günümüzde ise çalı­şılmaları için oldukça önemli pratik sebepler vardır. Özellikle, Kesim 4.6’da göreceğimiz gibi, büyük asallar </a:t>
                </a:r>
                <a:r>
                  <a:rPr lang="tr-TR" dirty="0" err="1"/>
                  <a:t>kriptografide</a:t>
                </a:r>
                <a:r>
                  <a:rPr lang="tr-TR" dirty="0"/>
                  <a:t> önemli rol oynarlar.</a:t>
                </a:r>
              </a:p>
              <a:p>
                <a:pPr marL="0" indent="0">
                  <a:buNone/>
                </a:pPr>
                <a:endParaRPr lang="tr-TR" dirty="0"/>
              </a:p>
            </p:txBody>
          </p:sp>
        </mc:Choice>
        <mc:Fallback xmlns="">
          <p:sp>
            <p:nvSpPr>
              <p:cNvPr id="3" name="İçerik Yer Tutucusu 2"/>
              <p:cNvSpPr>
                <a:spLocks noGrp="1" noRot="1" noChangeAspect="1" noMove="1" noResize="1" noEditPoints="1" noAdjustHandles="1" noChangeArrowheads="1" noChangeShapeType="1" noTextEdit="1"/>
              </p:cNvSpPr>
              <p:nvPr>
                <p:ph idx="1"/>
              </p:nvPr>
            </p:nvSpPr>
            <p:spPr>
              <a:xfrm>
                <a:off x="1580104" y="444139"/>
                <a:ext cx="10481267" cy="6322422"/>
              </a:xfrm>
              <a:blipFill rotWithShape="0">
                <a:blip r:embed="rId2"/>
                <a:stretch>
                  <a:fillRect l="-872" t="-2507" r="-872"/>
                </a:stretch>
              </a:blipFill>
            </p:spPr>
            <p:txBody>
              <a:bodyPr/>
              <a:lstStyle/>
              <a:p>
                <a:r>
                  <a:rPr lang="tr-TR">
                    <a:noFill/>
                  </a:rPr>
                  <a:t> </a:t>
                </a:r>
              </a:p>
            </p:txBody>
          </p:sp>
        </mc:Fallback>
      </mc:AlternateContent>
      <p:sp>
        <p:nvSpPr>
          <p:cNvPr id="2" name="Slayt Numarası Yer Tutucusu 1"/>
          <p:cNvSpPr>
            <a:spLocks noGrp="1"/>
          </p:cNvSpPr>
          <p:nvPr>
            <p:ph type="sldNum" sz="quarter" idx="12"/>
          </p:nvPr>
        </p:nvSpPr>
        <p:spPr/>
        <p:txBody>
          <a:bodyPr/>
          <a:lstStyle/>
          <a:p>
            <a:fld id="{745D57CF-1007-4D2F-B4F9-E5A7F393E6C7}" type="slidenum">
              <a:rPr lang="tr-TR" smtClean="0"/>
              <a:t>35</a:t>
            </a:fld>
            <a:endParaRPr lang="tr-TR"/>
          </a:p>
        </p:txBody>
      </p:sp>
    </p:spTree>
    <p:extLst>
      <p:ext uri="{BB962C8B-B14F-4D97-AF65-F5344CB8AC3E}">
        <p14:creationId xmlns:p14="http://schemas.microsoft.com/office/powerpoint/2010/main" val="303469300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1440767" y="409302"/>
            <a:ext cx="10124215" cy="6235337"/>
          </a:xfrm>
        </p:spPr>
        <p:txBody>
          <a:bodyPr>
            <a:normAutofit fontScale="92500" lnSpcReduction="20000"/>
          </a:bodyPr>
          <a:lstStyle/>
          <a:p>
            <a:pPr marL="0" indent="0" algn="just">
              <a:buNone/>
            </a:pPr>
            <a:endParaRPr lang="tr-TR" dirty="0" smtClean="0">
              <a:solidFill>
                <a:srgbClr val="FF0000"/>
              </a:solidFill>
            </a:endParaRPr>
          </a:p>
          <a:p>
            <a:pPr marL="0" indent="0" algn="just">
              <a:buNone/>
            </a:pPr>
            <a:r>
              <a:rPr lang="tr-TR" b="1" dirty="0" smtClean="0">
                <a:solidFill>
                  <a:srgbClr val="C00000"/>
                </a:solidFill>
              </a:rPr>
              <a:t>     ASALLARIN </a:t>
            </a:r>
            <a:r>
              <a:rPr lang="tr-TR" b="1" dirty="0">
                <a:solidFill>
                  <a:srgbClr val="C00000"/>
                </a:solidFill>
              </a:rPr>
              <a:t>SONSUZLUĞU </a:t>
            </a:r>
            <a:endParaRPr lang="tr-TR" b="1" dirty="0" smtClean="0">
              <a:solidFill>
                <a:srgbClr val="C00000"/>
              </a:solidFill>
            </a:endParaRPr>
          </a:p>
          <a:p>
            <a:pPr marL="0" indent="0" algn="just">
              <a:buNone/>
            </a:pPr>
            <a:r>
              <a:rPr lang="tr-TR" dirty="0" smtClean="0"/>
              <a:t>     Çok </a:t>
            </a:r>
            <a:r>
              <a:rPr lang="tr-TR" dirty="0"/>
              <a:t>uzun zamandır sonsuz sayıda asal sayı olduğu bilin­mektedir. Bunun anlamı ise </a:t>
            </a:r>
            <a:r>
              <a:rPr lang="tr-TR" i="1" dirty="0"/>
              <a:t>p</a:t>
            </a:r>
            <a:r>
              <a:rPr lang="tr-TR" i="1" baseline="-25000" dirty="0"/>
              <a:t>1</a:t>
            </a:r>
            <a:r>
              <a:rPr lang="tr-TR" i="1" dirty="0"/>
              <a:t>, p</a:t>
            </a:r>
            <a:r>
              <a:rPr lang="tr-TR" i="1" baseline="-25000" dirty="0"/>
              <a:t>2</a:t>
            </a:r>
            <a:r>
              <a:rPr lang="tr-TR" i="1" dirty="0"/>
              <a:t>,….</a:t>
            </a:r>
            <a:r>
              <a:rPr lang="tr-TR" i="1" dirty="0" err="1"/>
              <a:t>p</a:t>
            </a:r>
            <a:r>
              <a:rPr lang="tr-TR" i="1" baseline="-25000" dirty="0" err="1"/>
              <a:t>n</a:t>
            </a:r>
            <a:r>
              <a:rPr lang="tr-TR" i="1" dirty="0" err="1"/>
              <a:t>’ler</a:t>
            </a:r>
            <a:r>
              <a:rPr lang="tr-TR" dirty="0"/>
              <a:t> </a:t>
            </a:r>
            <a:r>
              <a:rPr lang="tr-TR" i="1" dirty="0"/>
              <a:t>n </a:t>
            </a:r>
            <a:r>
              <a:rPr lang="tr-TR" dirty="0"/>
              <a:t>tane en küçük asal sayılar olduğunda buraya yazılmamış </a:t>
            </a:r>
            <a:r>
              <a:rPr lang="tr-TR" dirty="0" smtClean="0"/>
              <a:t>daha </a:t>
            </a:r>
            <a:r>
              <a:rPr lang="tr-TR" dirty="0"/>
              <a:t>büyük bir asal sayının var olduğunu biliyoruz. Biz bu gerçeği Öklid’in meşhur matematik yazması “Elemanlar” adlı eserinde verdiği biçiminde ispatlayacağız. Bu basit ve ilgi çekici ispat birçok matematikçi tarafından matematikteki en güzel ispat olarak kabul edilmek­tedir. </a:t>
            </a:r>
            <a:endParaRPr lang="tr-TR" dirty="0" smtClean="0"/>
          </a:p>
          <a:p>
            <a:pPr marL="0" indent="0" algn="just">
              <a:buNone/>
            </a:pPr>
            <a:r>
              <a:rPr lang="tr-TR" b="1" dirty="0" smtClean="0">
                <a:solidFill>
                  <a:srgbClr val="C00000"/>
                </a:solidFill>
              </a:rPr>
              <a:t>Teorem : </a:t>
            </a:r>
            <a:r>
              <a:rPr lang="tr-TR" dirty="0"/>
              <a:t>Sonsuz sayıda asal vardır</a:t>
            </a:r>
            <a:r>
              <a:rPr lang="tr-TR" dirty="0" smtClean="0"/>
              <a:t>. </a:t>
            </a:r>
          </a:p>
          <a:p>
            <a:pPr marL="0" indent="0" algn="just">
              <a:buNone/>
            </a:pPr>
            <a:r>
              <a:rPr lang="tr-TR" b="1" dirty="0">
                <a:solidFill>
                  <a:srgbClr val="C00000"/>
                </a:solidFill>
              </a:rPr>
              <a:t>İspat: </a:t>
            </a:r>
            <a:r>
              <a:rPr lang="tr-TR" dirty="0"/>
              <a:t>Biz bu teoremi çelişki metodunu kullanarak ispatlayacağız. Biz sadece </a:t>
            </a:r>
            <a:r>
              <a:rPr lang="tr-TR" i="1" dirty="0"/>
              <a:t>p</a:t>
            </a:r>
            <a:r>
              <a:rPr lang="tr-TR" i="1" baseline="-25000" dirty="0"/>
              <a:t>1</a:t>
            </a:r>
            <a:r>
              <a:rPr lang="tr-TR" i="1" dirty="0"/>
              <a:t>,p</a:t>
            </a:r>
            <a:r>
              <a:rPr lang="tr-TR" i="1" baseline="-25000" dirty="0"/>
              <a:t>2</a:t>
            </a:r>
            <a:r>
              <a:rPr lang="tr-TR" i="1" dirty="0"/>
              <a:t>,  …. </a:t>
            </a:r>
            <a:r>
              <a:rPr lang="tr-TR" i="1" dirty="0" err="1"/>
              <a:t>p</a:t>
            </a:r>
            <a:r>
              <a:rPr lang="tr-TR" i="1" baseline="-25000" dirty="0" err="1"/>
              <a:t>n</a:t>
            </a:r>
            <a:r>
              <a:rPr lang="tr-TR" i="1" dirty="0"/>
              <a:t>  </a:t>
            </a:r>
            <a:r>
              <a:rPr lang="tr-TR" dirty="0"/>
              <a:t>gibi sonlu sayıda asal sayının var olduğunu kabul edelim.</a:t>
            </a:r>
          </a:p>
          <a:p>
            <a:pPr marL="0" indent="0" algn="just">
              <a:buNone/>
            </a:pPr>
            <a:r>
              <a:rPr lang="tr-TR" dirty="0"/>
              <a:t>             </a:t>
            </a:r>
            <a:r>
              <a:rPr lang="tr-TR" dirty="0" smtClean="0"/>
              <a:t> </a:t>
            </a:r>
            <a:r>
              <a:rPr lang="tr-TR" i="1" dirty="0"/>
              <a:t>Q </a:t>
            </a:r>
            <a:r>
              <a:rPr lang="tr-TR" dirty="0"/>
              <a:t>= </a:t>
            </a:r>
            <a:r>
              <a:rPr lang="tr-TR" i="1" dirty="0"/>
              <a:t>p</a:t>
            </a:r>
            <a:r>
              <a:rPr lang="tr-TR" i="1" baseline="-25000" dirty="0"/>
              <a:t>1</a:t>
            </a:r>
            <a:r>
              <a:rPr lang="tr-TR" i="1" dirty="0"/>
              <a:t>…..p</a:t>
            </a:r>
            <a:r>
              <a:rPr lang="tr-TR" i="1" baseline="-25000" dirty="0"/>
              <a:t>2</a:t>
            </a:r>
            <a:r>
              <a:rPr lang="tr-TR" i="1" dirty="0"/>
              <a:t>……. </a:t>
            </a:r>
            <a:r>
              <a:rPr lang="tr-TR" i="1" dirty="0" err="1"/>
              <a:t>p</a:t>
            </a:r>
            <a:r>
              <a:rPr lang="tr-TR" i="1" baseline="-25000" dirty="0" err="1"/>
              <a:t>n</a:t>
            </a:r>
            <a:r>
              <a:rPr lang="tr-TR" i="1" dirty="0"/>
              <a:t>  </a:t>
            </a:r>
            <a:r>
              <a:rPr lang="tr-TR" dirty="0"/>
              <a:t>+ 1</a:t>
            </a:r>
          </a:p>
          <a:p>
            <a:pPr marL="0" indent="0" algn="just">
              <a:buNone/>
            </a:pPr>
            <a:r>
              <a:rPr lang="tr-TR" dirty="0" smtClean="0"/>
              <a:t>olarak </a:t>
            </a:r>
            <a:r>
              <a:rPr lang="tr-TR" dirty="0"/>
              <a:t>tanımlayalım. Aritmetiğin temel teoremi gereğince, </a:t>
            </a:r>
            <a:r>
              <a:rPr lang="tr-TR" i="1" dirty="0"/>
              <a:t>Q</a:t>
            </a:r>
            <a:r>
              <a:rPr lang="tr-TR" dirty="0"/>
              <a:t> asal sayıdır veya iki veya daha fazla asal sayının çarpımı olarak yazılabilir. Fakat hiçbir </a:t>
            </a:r>
            <a:r>
              <a:rPr lang="tr-TR" i="1" dirty="0" err="1"/>
              <a:t>p</a:t>
            </a:r>
            <a:r>
              <a:rPr lang="tr-TR" i="1" baseline="-25000" dirty="0" err="1"/>
              <a:t>j</a:t>
            </a:r>
            <a:r>
              <a:rPr lang="tr-TR" dirty="0"/>
              <a:t> asal sayısı </a:t>
            </a:r>
            <a:r>
              <a:rPr lang="tr-TR" i="1" dirty="0" err="1"/>
              <a:t>Q</a:t>
            </a:r>
            <a:r>
              <a:rPr lang="tr-TR" dirty="0" err="1"/>
              <a:t>’yu</a:t>
            </a:r>
            <a:r>
              <a:rPr lang="tr-TR" dirty="0"/>
              <a:t> bölmez. Eğer </a:t>
            </a:r>
            <a:r>
              <a:rPr lang="tr-TR" i="1" dirty="0" err="1"/>
              <a:t>p</a:t>
            </a:r>
            <a:r>
              <a:rPr lang="tr-TR" i="1" baseline="-25000" dirty="0" err="1"/>
              <a:t>j</a:t>
            </a:r>
            <a:r>
              <a:rPr lang="tr-TR" i="1" baseline="-25000" dirty="0"/>
              <a:t> </a:t>
            </a:r>
            <a:r>
              <a:rPr lang="tr-TR" b="1" i="1" baseline="-25000" dirty="0"/>
              <a:t>\ </a:t>
            </a:r>
            <a:r>
              <a:rPr lang="tr-TR" i="1" dirty="0"/>
              <a:t>Q</a:t>
            </a:r>
            <a:r>
              <a:rPr lang="tr-TR" dirty="0"/>
              <a:t> olsaydı, bu durumda </a:t>
            </a:r>
            <a:r>
              <a:rPr lang="tr-TR" i="1" dirty="0" err="1"/>
              <a:t>pj</a:t>
            </a:r>
            <a:r>
              <a:rPr lang="tr-TR" i="1" dirty="0"/>
              <a:t> \ Q – p</a:t>
            </a:r>
            <a:r>
              <a:rPr lang="tr-TR" i="1" baseline="-25000" dirty="0"/>
              <a:t>1</a:t>
            </a:r>
            <a:r>
              <a:rPr lang="tr-TR" i="1" dirty="0"/>
              <a:t>p</a:t>
            </a:r>
            <a:r>
              <a:rPr lang="tr-TR" i="1" baseline="-25000" dirty="0"/>
              <a:t>2</a:t>
            </a:r>
            <a:r>
              <a:rPr lang="tr-TR" i="1" dirty="0"/>
              <a:t> … </a:t>
            </a:r>
            <a:r>
              <a:rPr lang="tr-TR" i="1" dirty="0" err="1"/>
              <a:t>p</a:t>
            </a:r>
            <a:r>
              <a:rPr lang="tr-TR" i="1" baseline="-25000" dirty="0" err="1"/>
              <a:t>n</a:t>
            </a:r>
            <a:r>
              <a:rPr lang="tr-TR" dirty="0"/>
              <a:t> = 1 olacaktı. Bu </a:t>
            </a:r>
            <a:r>
              <a:rPr lang="tr-TR" dirty="0" err="1"/>
              <a:t>ıse</a:t>
            </a:r>
            <a:r>
              <a:rPr lang="tr-TR" i="1" dirty="0"/>
              <a:t>, </a:t>
            </a:r>
            <a:r>
              <a:rPr lang="tr-TR" i="1" dirty="0" err="1"/>
              <a:t>p</a:t>
            </a:r>
            <a:r>
              <a:rPr lang="tr-TR" i="1" baseline="-25000" dirty="0" err="1"/>
              <a:t>l</a:t>
            </a:r>
            <a:r>
              <a:rPr lang="tr-TR" i="1" dirty="0"/>
              <a:t>, p</a:t>
            </a:r>
            <a:r>
              <a:rPr lang="tr-TR" i="1" baseline="-25000" dirty="0"/>
              <a:t>2</a:t>
            </a:r>
            <a:r>
              <a:rPr lang="tr-TR" i="1" dirty="0"/>
              <a:t>, … </a:t>
            </a:r>
            <a:r>
              <a:rPr lang="tr-TR" i="1" dirty="0" err="1"/>
              <a:t>p</a:t>
            </a:r>
            <a:r>
              <a:rPr lang="tr-TR" i="1" baseline="-25000" dirty="0" err="1"/>
              <a:t>n</a:t>
            </a:r>
            <a:r>
              <a:rPr lang="tr-TR" dirty="0"/>
              <a:t> olarak listelenmiş olan asal sayılardan farklı bir asal sayının var olduğunu gösterir. Bu sayı, eğer </a:t>
            </a:r>
            <a:r>
              <a:rPr lang="tr-TR" i="1" dirty="0"/>
              <a:t>Q</a:t>
            </a:r>
            <a:r>
              <a:rPr lang="tr-TR" dirty="0"/>
              <a:t> asal sayı ise </a:t>
            </a:r>
            <a:r>
              <a:rPr lang="tr-TR" i="1" dirty="0"/>
              <a:t>Q</a:t>
            </a:r>
            <a:r>
              <a:rPr lang="tr-TR" dirty="0"/>
              <a:t> veya </a:t>
            </a:r>
            <a:r>
              <a:rPr lang="tr-TR" i="1" dirty="0" err="1"/>
              <a:t>Q</a:t>
            </a:r>
            <a:r>
              <a:rPr lang="tr-TR" dirty="0" err="1"/>
              <a:t>’nun</a:t>
            </a:r>
            <a:r>
              <a:rPr lang="tr-TR" dirty="0"/>
              <a:t> asal çarpanıdır. Bu ise bütün asal sayıları yazdığımızı kabul ettiğimiz için bir çelişki oluşturur. Sonuç olarak sonsuz tane asal sayı vardır. </a:t>
            </a:r>
          </a:p>
          <a:p>
            <a:endParaRPr lang="tr-TR" dirty="0"/>
          </a:p>
          <a:p>
            <a:endParaRPr lang="tr-TR" dirty="0"/>
          </a:p>
        </p:txBody>
      </p:sp>
      <p:sp>
        <p:nvSpPr>
          <p:cNvPr id="2" name="Slayt Numarası Yer Tutucusu 1"/>
          <p:cNvSpPr>
            <a:spLocks noGrp="1"/>
          </p:cNvSpPr>
          <p:nvPr>
            <p:ph type="sldNum" sz="quarter" idx="12"/>
          </p:nvPr>
        </p:nvSpPr>
        <p:spPr/>
        <p:txBody>
          <a:bodyPr/>
          <a:lstStyle/>
          <a:p>
            <a:fld id="{745D57CF-1007-4D2F-B4F9-E5A7F393E6C7}" type="slidenum">
              <a:rPr lang="tr-TR" smtClean="0"/>
              <a:t>36</a:t>
            </a:fld>
            <a:endParaRPr lang="tr-TR"/>
          </a:p>
        </p:txBody>
      </p:sp>
    </p:spTree>
    <p:extLst>
      <p:ext uri="{BB962C8B-B14F-4D97-AF65-F5344CB8AC3E}">
        <p14:creationId xmlns:p14="http://schemas.microsoft.com/office/powerpoint/2010/main" val="225944181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1397224" y="235131"/>
            <a:ext cx="10359347" cy="6444343"/>
          </a:xfrm>
        </p:spPr>
        <p:txBody>
          <a:bodyPr>
            <a:normAutofit fontScale="92500" lnSpcReduction="10000"/>
          </a:bodyPr>
          <a:lstStyle/>
          <a:p>
            <a:pPr marL="0" indent="0" algn="just">
              <a:buNone/>
            </a:pPr>
            <a:endParaRPr lang="tr-TR" dirty="0" smtClean="0">
              <a:solidFill>
                <a:srgbClr val="FF0000"/>
              </a:solidFill>
            </a:endParaRPr>
          </a:p>
          <a:p>
            <a:pPr marL="0" indent="0" algn="just">
              <a:buNone/>
            </a:pPr>
            <a:r>
              <a:rPr lang="tr-TR" b="1" dirty="0" smtClean="0">
                <a:solidFill>
                  <a:srgbClr val="C00000"/>
                </a:solidFill>
              </a:rPr>
              <a:t>En </a:t>
            </a:r>
            <a:r>
              <a:rPr lang="tr-TR" b="1" dirty="0">
                <a:solidFill>
                  <a:srgbClr val="C00000"/>
                </a:solidFill>
              </a:rPr>
              <a:t>Büyük Ortak Bölen ve En Küçük Ortak Kat</a:t>
            </a:r>
          </a:p>
          <a:p>
            <a:pPr marL="0" indent="0" algn="just">
              <a:buNone/>
            </a:pPr>
            <a:r>
              <a:rPr lang="tr-TR" dirty="0"/>
              <a:t>Herhangi iki tamsayıyı da bölen en büyük tamsayıya bu tamsayıların en büyük ortak böleni denir</a:t>
            </a:r>
            <a:r>
              <a:rPr lang="tr-TR" dirty="0" smtClean="0"/>
              <a:t>.</a:t>
            </a:r>
          </a:p>
          <a:p>
            <a:pPr marL="0" indent="0" algn="just">
              <a:buNone/>
            </a:pPr>
            <a:r>
              <a:rPr lang="tr-TR" b="1" dirty="0" smtClean="0">
                <a:solidFill>
                  <a:srgbClr val="C00000"/>
                </a:solidFill>
              </a:rPr>
              <a:t>Tanım: </a:t>
            </a:r>
            <a:r>
              <a:rPr lang="tr-TR" b="1" i="1" dirty="0" smtClean="0"/>
              <a:t>a </a:t>
            </a:r>
            <a:r>
              <a:rPr lang="tr-TR" dirty="0"/>
              <a:t>ve </a:t>
            </a:r>
            <a:r>
              <a:rPr lang="tr-TR" b="1" i="1" dirty="0"/>
              <a:t>b</a:t>
            </a:r>
            <a:r>
              <a:rPr lang="tr-TR" b="1" dirty="0"/>
              <a:t> </a:t>
            </a:r>
            <a:r>
              <a:rPr lang="tr-TR" dirty="0"/>
              <a:t>ikisi de sıfır olmayan tamsayılar olsun. </a:t>
            </a:r>
            <a:r>
              <a:rPr lang="tr-TR" b="1" i="1" dirty="0"/>
              <a:t>d</a:t>
            </a:r>
            <a:r>
              <a:rPr lang="tr-TR" dirty="0"/>
              <a:t> \ </a:t>
            </a:r>
            <a:r>
              <a:rPr lang="tr-TR" b="1" i="1" dirty="0"/>
              <a:t>a</a:t>
            </a:r>
            <a:r>
              <a:rPr lang="tr-TR" dirty="0"/>
              <a:t> ve </a:t>
            </a:r>
            <a:r>
              <a:rPr lang="tr-TR" b="1" i="1" dirty="0"/>
              <a:t>d </a:t>
            </a:r>
            <a:r>
              <a:rPr lang="tr-TR" dirty="0"/>
              <a:t>\ </a:t>
            </a:r>
            <a:r>
              <a:rPr lang="tr-TR" b="1" i="1" dirty="0"/>
              <a:t>b</a:t>
            </a:r>
            <a:r>
              <a:rPr lang="tr-TR" dirty="0"/>
              <a:t> olacak şekildeki en büyük </a:t>
            </a:r>
            <a:r>
              <a:rPr lang="tr-TR" b="1" i="1" dirty="0"/>
              <a:t>d </a:t>
            </a:r>
            <a:r>
              <a:rPr lang="tr-TR" dirty="0"/>
              <a:t>tam­sayısına, </a:t>
            </a:r>
            <a:r>
              <a:rPr lang="tr-TR" b="1" i="1" dirty="0"/>
              <a:t>a</a:t>
            </a:r>
            <a:r>
              <a:rPr lang="tr-TR" dirty="0"/>
              <a:t> ve </a:t>
            </a:r>
            <a:r>
              <a:rPr lang="tr-TR" b="1" i="1" dirty="0"/>
              <a:t>b</a:t>
            </a:r>
            <a:r>
              <a:rPr lang="tr-TR" dirty="0"/>
              <a:t>’nin en büyük ortak böleni denir, </a:t>
            </a:r>
            <a:r>
              <a:rPr lang="tr-TR" b="1" i="1" dirty="0"/>
              <a:t>a</a:t>
            </a:r>
            <a:r>
              <a:rPr lang="tr-TR" dirty="0"/>
              <a:t> ve </a:t>
            </a:r>
            <a:r>
              <a:rPr lang="tr-TR" b="1" i="1" dirty="0"/>
              <a:t>b</a:t>
            </a:r>
            <a:r>
              <a:rPr lang="tr-TR" dirty="0"/>
              <a:t>’nin en büyük ortak böleni </a:t>
            </a:r>
            <a:r>
              <a:rPr lang="tr-TR" b="1" dirty="0" err="1"/>
              <a:t>ebob</a:t>
            </a:r>
            <a:r>
              <a:rPr lang="tr-TR" b="1" dirty="0"/>
              <a:t>(</a:t>
            </a:r>
            <a:r>
              <a:rPr lang="tr-TR" b="1" i="1" dirty="0" err="1"/>
              <a:t>a</a:t>
            </a:r>
            <a:r>
              <a:rPr lang="tr-TR" dirty="0" err="1"/>
              <a:t>,</a:t>
            </a:r>
            <a:r>
              <a:rPr lang="tr-TR" b="1" i="1" dirty="0" err="1"/>
              <a:t>b</a:t>
            </a:r>
            <a:r>
              <a:rPr lang="tr-TR" b="1" i="1" dirty="0"/>
              <a:t>)</a:t>
            </a:r>
            <a:r>
              <a:rPr lang="tr-TR" dirty="0"/>
              <a:t> sembolü ile gösterilir</a:t>
            </a:r>
          </a:p>
          <a:p>
            <a:pPr marL="0" indent="0" algn="just">
              <a:buNone/>
            </a:pPr>
            <a:r>
              <a:rPr lang="tr-TR" dirty="0"/>
              <a:t>İkisi de sıfır olmayan tamsayıların en büyük ortak böleni vardır, çünkü bu sayıların ortak bölenlerinin kümesi boş değildir ve sonludur. İki tamsayının en büyük ortak bölenini bulmanın yollarından birisi, bu tamsayıların bütün pozitif ortak bölenlerini bulmak ve daha sonra bu bö­lenlerin en büyüğünü almaktır. Bu tip bir çözümleme Örnek 10 ve Örnek 1 l’de gösterilmiştir. İleride, en büyük ortak böleni bulmak için daha elverişli bir metot verilecektir.</a:t>
            </a:r>
          </a:p>
          <a:p>
            <a:pPr marL="0" indent="0" algn="just">
              <a:buNone/>
            </a:pPr>
            <a:r>
              <a:rPr lang="tr-TR" b="1" dirty="0" smtClean="0">
                <a:solidFill>
                  <a:srgbClr val="C00000"/>
                </a:solidFill>
              </a:rPr>
              <a:t>Örnek : </a:t>
            </a:r>
            <a:r>
              <a:rPr lang="tr-TR" dirty="0" smtClean="0"/>
              <a:t>24 </a:t>
            </a:r>
            <a:r>
              <a:rPr lang="tr-TR" dirty="0"/>
              <a:t>ve 36’nın en büyük ortak böleni kaçtır?</a:t>
            </a:r>
          </a:p>
          <a:p>
            <a:pPr marL="0" indent="0" algn="just">
              <a:buNone/>
            </a:pPr>
            <a:r>
              <a:rPr lang="tr-TR" b="1" dirty="0">
                <a:solidFill>
                  <a:srgbClr val="C00000"/>
                </a:solidFill>
              </a:rPr>
              <a:t>Çözüm: </a:t>
            </a:r>
            <a:r>
              <a:rPr lang="tr-TR" dirty="0"/>
              <a:t>24 ve 36’nın pozitif ortak bölenleri 1, 2, 4, 6 ve 12’dir. </a:t>
            </a:r>
            <a:endParaRPr lang="tr-TR" dirty="0" smtClean="0"/>
          </a:p>
          <a:p>
            <a:pPr marL="0" indent="0" algn="just">
              <a:buNone/>
            </a:pPr>
            <a:r>
              <a:rPr lang="tr-TR" dirty="0" smtClean="0"/>
              <a:t>Böylece </a:t>
            </a:r>
            <a:r>
              <a:rPr lang="tr-TR" dirty="0" err="1"/>
              <a:t>ebob</a:t>
            </a:r>
            <a:r>
              <a:rPr lang="tr-TR" dirty="0"/>
              <a:t>(24, 36) = 12 olarak bulunur</a:t>
            </a:r>
            <a:r>
              <a:rPr lang="tr-TR" dirty="0" smtClean="0"/>
              <a:t>.</a:t>
            </a:r>
          </a:p>
        </p:txBody>
      </p:sp>
      <p:sp>
        <p:nvSpPr>
          <p:cNvPr id="2" name="Slayt Numarası Yer Tutucusu 1"/>
          <p:cNvSpPr>
            <a:spLocks noGrp="1"/>
          </p:cNvSpPr>
          <p:nvPr>
            <p:ph type="sldNum" sz="quarter" idx="12"/>
          </p:nvPr>
        </p:nvSpPr>
        <p:spPr/>
        <p:txBody>
          <a:bodyPr/>
          <a:lstStyle/>
          <a:p>
            <a:fld id="{745D57CF-1007-4D2F-B4F9-E5A7F393E6C7}" type="slidenum">
              <a:rPr lang="tr-TR" smtClean="0"/>
              <a:t>37</a:t>
            </a:fld>
            <a:endParaRPr lang="tr-TR"/>
          </a:p>
        </p:txBody>
      </p:sp>
    </p:spTree>
    <p:extLst>
      <p:ext uri="{BB962C8B-B14F-4D97-AF65-F5344CB8AC3E}">
        <p14:creationId xmlns:p14="http://schemas.microsoft.com/office/powerpoint/2010/main" val="311252115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1484310" y="226423"/>
            <a:ext cx="10018713" cy="5564777"/>
          </a:xfrm>
        </p:spPr>
        <p:txBody>
          <a:bodyPr>
            <a:normAutofit/>
          </a:bodyPr>
          <a:lstStyle/>
          <a:p>
            <a:pPr marL="0" indent="0" algn="just">
              <a:buNone/>
            </a:pPr>
            <a:endParaRPr lang="tr-TR" b="1" i="1" dirty="0" smtClean="0">
              <a:solidFill>
                <a:srgbClr val="FF0000"/>
              </a:solidFill>
            </a:endParaRPr>
          </a:p>
          <a:p>
            <a:pPr marL="0" indent="0" algn="just">
              <a:buNone/>
            </a:pPr>
            <a:r>
              <a:rPr lang="tr-TR" b="1" dirty="0" smtClean="0">
                <a:solidFill>
                  <a:srgbClr val="C00000"/>
                </a:solidFill>
              </a:rPr>
              <a:t>Örnek</a:t>
            </a:r>
            <a:r>
              <a:rPr lang="tr-TR" b="1" dirty="0">
                <a:solidFill>
                  <a:srgbClr val="C00000"/>
                </a:solidFill>
              </a:rPr>
              <a:t>:  </a:t>
            </a:r>
            <a:r>
              <a:rPr lang="tr-TR" dirty="0"/>
              <a:t>17 ve 22’nin en büyük ortak böleni kaçtır?</a:t>
            </a:r>
          </a:p>
          <a:p>
            <a:pPr marL="0" indent="0" algn="just">
              <a:buNone/>
            </a:pPr>
            <a:r>
              <a:rPr lang="tr-TR" b="1" dirty="0">
                <a:solidFill>
                  <a:srgbClr val="C00000"/>
                </a:solidFill>
              </a:rPr>
              <a:t>Çözüm: </a:t>
            </a:r>
            <a:r>
              <a:rPr lang="tr-TR" dirty="0"/>
              <a:t>17 ve 22 tamsayılarının 1 ’den başka pozitif ortak böleni yoktur.</a:t>
            </a:r>
          </a:p>
          <a:p>
            <a:pPr marL="0" indent="0" algn="just">
              <a:buNone/>
            </a:pPr>
            <a:r>
              <a:rPr lang="tr-TR" dirty="0"/>
              <a:t> Böylece </a:t>
            </a:r>
            <a:r>
              <a:rPr lang="tr-TR" dirty="0" err="1"/>
              <a:t>ebob</a:t>
            </a:r>
            <a:r>
              <a:rPr lang="tr-TR" dirty="0"/>
              <a:t>(17, 22) = 1    olarak bulunur.	</a:t>
            </a:r>
          </a:p>
          <a:p>
            <a:pPr marL="0" indent="0" algn="just">
              <a:buNone/>
            </a:pPr>
            <a:r>
              <a:rPr lang="tr-TR" dirty="0"/>
              <a:t>1’den başka pozitif ortak böleni olmayan tamsayıları belirlemek genellikle önemlidir. </a:t>
            </a:r>
            <a:endParaRPr lang="tr-TR" dirty="0" smtClean="0"/>
          </a:p>
          <a:p>
            <a:pPr marL="0" indent="0" algn="just">
              <a:buNone/>
            </a:pPr>
            <a:r>
              <a:rPr lang="tr-TR" b="1" dirty="0" smtClean="0">
                <a:solidFill>
                  <a:srgbClr val="C00000"/>
                </a:solidFill>
              </a:rPr>
              <a:t>Tanım : </a:t>
            </a:r>
            <a:r>
              <a:rPr lang="tr-TR" b="1" i="1" dirty="0"/>
              <a:t>a </a:t>
            </a:r>
            <a:r>
              <a:rPr lang="tr-TR" dirty="0"/>
              <a:t>ve </a:t>
            </a:r>
            <a:r>
              <a:rPr lang="tr-TR" b="1" i="1" dirty="0"/>
              <a:t>b</a:t>
            </a:r>
            <a:r>
              <a:rPr lang="tr-TR" dirty="0"/>
              <a:t> tamsayılarının en büyük ortak böleni </a:t>
            </a:r>
            <a:r>
              <a:rPr lang="tr-TR" b="1" dirty="0"/>
              <a:t>1</a:t>
            </a:r>
            <a:r>
              <a:rPr lang="tr-TR" dirty="0"/>
              <a:t> ise bu sayılara </a:t>
            </a:r>
            <a:r>
              <a:rPr lang="tr-TR" b="1" i="1" dirty="0">
                <a:solidFill>
                  <a:srgbClr val="0070C0"/>
                </a:solidFill>
              </a:rPr>
              <a:t>aralarında asal </a:t>
            </a:r>
            <a:r>
              <a:rPr lang="tr-TR" b="1" i="1" dirty="0" smtClean="0">
                <a:solidFill>
                  <a:srgbClr val="0070C0"/>
                </a:solidFill>
              </a:rPr>
              <a:t>denir </a:t>
            </a:r>
          </a:p>
          <a:p>
            <a:pPr marL="0" indent="0" algn="just">
              <a:buNone/>
            </a:pPr>
            <a:r>
              <a:rPr lang="tr-TR" dirty="0" smtClean="0"/>
              <a:t>Yukarıdaki örnek ’de </a:t>
            </a:r>
            <a:r>
              <a:rPr lang="tr-TR" dirty="0" err="1"/>
              <a:t>ebob</a:t>
            </a:r>
            <a:r>
              <a:rPr lang="tr-TR" dirty="0"/>
              <a:t>(17, 22) = 1 olarak bulunduğundan, </a:t>
            </a:r>
          </a:p>
          <a:p>
            <a:pPr marL="0" indent="0" algn="just">
              <a:buNone/>
            </a:pPr>
            <a:r>
              <a:rPr lang="tr-TR" b="1" dirty="0" smtClean="0">
                <a:solidFill>
                  <a:srgbClr val="0070C0"/>
                </a:solidFill>
              </a:rPr>
              <a:t>17 </a:t>
            </a:r>
            <a:r>
              <a:rPr lang="tr-TR" b="1" dirty="0">
                <a:solidFill>
                  <a:srgbClr val="0070C0"/>
                </a:solidFill>
              </a:rPr>
              <a:t>ve 22 tamsayılarına aralarında asal denir.	</a:t>
            </a:r>
          </a:p>
          <a:p>
            <a:pPr marL="0" indent="0" algn="just">
              <a:buNone/>
            </a:pPr>
            <a:r>
              <a:rPr lang="tr-TR" dirty="0" smtClean="0"/>
              <a:t>      </a:t>
            </a:r>
            <a:endParaRPr lang="tr-TR" dirty="0"/>
          </a:p>
          <a:p>
            <a:endParaRPr lang="tr-TR" dirty="0"/>
          </a:p>
        </p:txBody>
      </p:sp>
      <p:sp>
        <p:nvSpPr>
          <p:cNvPr id="2" name="Slayt Numarası Yer Tutucusu 1"/>
          <p:cNvSpPr>
            <a:spLocks noGrp="1"/>
          </p:cNvSpPr>
          <p:nvPr>
            <p:ph type="sldNum" sz="quarter" idx="12"/>
          </p:nvPr>
        </p:nvSpPr>
        <p:spPr/>
        <p:txBody>
          <a:bodyPr/>
          <a:lstStyle/>
          <a:p>
            <a:fld id="{745D57CF-1007-4D2F-B4F9-E5A7F393E6C7}" type="slidenum">
              <a:rPr lang="tr-TR" smtClean="0"/>
              <a:t>38</a:t>
            </a:fld>
            <a:endParaRPr lang="tr-TR"/>
          </a:p>
        </p:txBody>
      </p:sp>
    </p:spTree>
    <p:extLst>
      <p:ext uri="{BB962C8B-B14F-4D97-AF65-F5344CB8AC3E}">
        <p14:creationId xmlns:p14="http://schemas.microsoft.com/office/powerpoint/2010/main" val="413068029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1484310" y="156754"/>
            <a:ext cx="10350639" cy="6609805"/>
          </a:xfrm>
        </p:spPr>
        <p:txBody>
          <a:bodyPr>
            <a:normAutofit/>
          </a:bodyPr>
          <a:lstStyle/>
          <a:p>
            <a:pPr marL="0" indent="0" algn="just">
              <a:buNone/>
            </a:pPr>
            <a:r>
              <a:rPr lang="tr-TR" b="1" dirty="0" smtClean="0">
                <a:solidFill>
                  <a:srgbClr val="C00000"/>
                </a:solidFill>
              </a:rPr>
              <a:t>Tanım : </a:t>
            </a:r>
            <a:r>
              <a:rPr lang="tr-TR" i="1" dirty="0" smtClean="0"/>
              <a:t>a</a:t>
            </a:r>
            <a:r>
              <a:rPr lang="tr-TR" dirty="0" smtClean="0"/>
              <a:t> </a:t>
            </a:r>
            <a:r>
              <a:rPr lang="tr-TR" dirty="0"/>
              <a:t>ve </a:t>
            </a:r>
            <a:r>
              <a:rPr lang="tr-TR" i="1" dirty="0"/>
              <a:t>b</a:t>
            </a:r>
            <a:r>
              <a:rPr lang="tr-TR" dirty="0"/>
              <a:t> gibi iki pozitif tamsayının en küçük ortak katı, </a:t>
            </a:r>
            <a:r>
              <a:rPr lang="tr-TR" i="1" dirty="0"/>
              <a:t>a</a:t>
            </a:r>
            <a:r>
              <a:rPr lang="tr-TR" dirty="0"/>
              <a:t> ve </a:t>
            </a:r>
            <a:r>
              <a:rPr lang="tr-TR" i="1" dirty="0"/>
              <a:t>b’</a:t>
            </a:r>
            <a:r>
              <a:rPr lang="tr-TR" dirty="0"/>
              <a:t>ye bölünebilen en küçük tamsa­yıdır. </a:t>
            </a:r>
            <a:r>
              <a:rPr lang="tr-TR" i="1" dirty="0"/>
              <a:t>a</a:t>
            </a:r>
            <a:r>
              <a:rPr lang="tr-TR" dirty="0"/>
              <a:t> ve </a:t>
            </a:r>
            <a:r>
              <a:rPr lang="tr-TR" i="1" dirty="0"/>
              <a:t>b</a:t>
            </a:r>
            <a:r>
              <a:rPr lang="tr-TR" dirty="0"/>
              <a:t>’nin en küçük ortak katı </a:t>
            </a:r>
            <a:r>
              <a:rPr lang="tr-TR" b="1" dirty="0" err="1">
                <a:solidFill>
                  <a:srgbClr val="0070C0"/>
                </a:solidFill>
              </a:rPr>
              <a:t>ekok</a:t>
            </a:r>
            <a:r>
              <a:rPr lang="tr-TR" b="1" dirty="0">
                <a:solidFill>
                  <a:srgbClr val="0070C0"/>
                </a:solidFill>
              </a:rPr>
              <a:t>(</a:t>
            </a:r>
            <a:r>
              <a:rPr lang="tr-TR" b="1" i="1" dirty="0">
                <a:solidFill>
                  <a:srgbClr val="0070C0"/>
                </a:solidFill>
              </a:rPr>
              <a:t>a, b</a:t>
            </a:r>
            <a:r>
              <a:rPr lang="tr-TR" b="1" dirty="0">
                <a:solidFill>
                  <a:srgbClr val="0070C0"/>
                </a:solidFill>
              </a:rPr>
              <a:t>) </a:t>
            </a:r>
            <a:r>
              <a:rPr lang="tr-TR" dirty="0"/>
              <a:t>sembolüyle gösterilir</a:t>
            </a:r>
            <a:r>
              <a:rPr lang="tr-TR" dirty="0" smtClean="0"/>
              <a:t>.</a:t>
            </a:r>
          </a:p>
          <a:p>
            <a:pPr marL="0" indent="0" algn="just">
              <a:buNone/>
            </a:pPr>
            <a:r>
              <a:rPr lang="tr-TR" dirty="0"/>
              <a:t>Hem </a:t>
            </a:r>
            <a:r>
              <a:rPr lang="tr-TR" i="1" dirty="0"/>
              <a:t>a </a:t>
            </a:r>
            <a:r>
              <a:rPr lang="tr-TR" dirty="0"/>
              <a:t>hem de </a:t>
            </a:r>
            <a:r>
              <a:rPr lang="tr-TR" i="1" dirty="0"/>
              <a:t>b</a:t>
            </a:r>
            <a:r>
              <a:rPr lang="tr-TR" dirty="0"/>
              <a:t>’ye bölünebilen tamsayıların kümesi boş olmadığı için en küçük ortak kat vardır (örnek olarak </a:t>
            </a:r>
            <a:r>
              <a:rPr lang="tr-TR" i="1" dirty="0" err="1"/>
              <a:t>a.b</a:t>
            </a:r>
            <a:r>
              <a:rPr lang="tr-TR" dirty="0"/>
              <a:t> bu kümenin elemanıdır), ve pozitif tamsayıların boş olmayan her kü­mesinin bir en küçük elemanı vardır (Kesim 5.2’de inceleyeceğimiz iyi-sıralama prensibinden dolayı). Varsayalım ki, </a:t>
            </a:r>
            <a:r>
              <a:rPr lang="tr-TR" i="1" dirty="0"/>
              <a:t>a </a:t>
            </a:r>
            <a:r>
              <a:rPr lang="tr-TR" dirty="0"/>
              <a:t>ve </a:t>
            </a:r>
            <a:r>
              <a:rPr lang="tr-TR" i="1" dirty="0"/>
              <a:t>b’</a:t>
            </a:r>
            <a:r>
              <a:rPr lang="tr-TR" dirty="0"/>
              <a:t>nin asal çarpan gösterimleri önceki gibi olsun. Bu durumda, </a:t>
            </a:r>
            <a:r>
              <a:rPr lang="tr-TR" i="1" dirty="0"/>
              <a:t>a </a:t>
            </a:r>
            <a:r>
              <a:rPr lang="tr-TR" dirty="0"/>
              <a:t>ve </a:t>
            </a:r>
            <a:r>
              <a:rPr lang="tr-TR" i="1" dirty="0"/>
              <a:t>b</a:t>
            </a:r>
            <a:r>
              <a:rPr lang="tr-TR" dirty="0"/>
              <a:t>’nin en küçük ortak katı</a:t>
            </a:r>
          </a:p>
          <a:p>
            <a:pPr marL="0" indent="0" algn="just">
              <a:buNone/>
            </a:pPr>
            <a:r>
              <a:rPr lang="tr-TR" dirty="0" smtClean="0"/>
              <a:t>                        </a:t>
            </a:r>
            <a:r>
              <a:rPr lang="tr-TR" dirty="0" err="1"/>
              <a:t>ekok</a:t>
            </a:r>
            <a:r>
              <a:rPr lang="tr-TR" dirty="0"/>
              <a:t> (</a:t>
            </a:r>
            <a:r>
              <a:rPr lang="tr-TR" i="1" dirty="0"/>
              <a:t>a, b</a:t>
            </a:r>
            <a:r>
              <a:rPr lang="tr-TR" dirty="0"/>
              <a:t>) = </a:t>
            </a:r>
            <a:r>
              <a:rPr lang="tr-TR" i="1" dirty="0"/>
              <a:t>P</a:t>
            </a:r>
            <a:r>
              <a:rPr lang="tr-TR" baseline="-25000" dirty="0"/>
              <a:t>1</a:t>
            </a:r>
            <a:r>
              <a:rPr lang="tr-TR" baseline="30000" dirty="0"/>
              <a:t>maks(a</a:t>
            </a:r>
            <a:r>
              <a:rPr lang="tr-TR" baseline="-25000" dirty="0"/>
              <a:t>1</a:t>
            </a:r>
            <a:r>
              <a:rPr lang="tr-TR" baseline="30000" dirty="0"/>
              <a:t>,b</a:t>
            </a:r>
            <a:r>
              <a:rPr lang="tr-TR" baseline="-25000" dirty="0"/>
              <a:t>1</a:t>
            </a:r>
            <a:r>
              <a:rPr lang="tr-TR" baseline="30000" dirty="0"/>
              <a:t>) </a:t>
            </a:r>
            <a:r>
              <a:rPr lang="tr-TR" i="1" dirty="0"/>
              <a:t>P</a:t>
            </a:r>
            <a:r>
              <a:rPr lang="tr-TR" baseline="-25000" dirty="0"/>
              <a:t>2</a:t>
            </a:r>
            <a:r>
              <a:rPr lang="tr-TR" baseline="30000" dirty="0"/>
              <a:t>maks(a</a:t>
            </a:r>
            <a:r>
              <a:rPr lang="tr-TR" baseline="-25000" dirty="0"/>
              <a:t>2</a:t>
            </a:r>
            <a:r>
              <a:rPr lang="tr-TR" baseline="30000" dirty="0"/>
              <a:t>,b</a:t>
            </a:r>
            <a:r>
              <a:rPr lang="tr-TR" baseline="-25000" dirty="0"/>
              <a:t>2</a:t>
            </a:r>
            <a:r>
              <a:rPr lang="tr-TR" baseline="30000" dirty="0"/>
              <a:t>)</a:t>
            </a:r>
            <a:r>
              <a:rPr lang="tr-TR" dirty="0"/>
              <a:t>. . . </a:t>
            </a:r>
            <a:r>
              <a:rPr lang="tr-TR" i="1" dirty="0" err="1"/>
              <a:t>P</a:t>
            </a:r>
            <a:r>
              <a:rPr lang="tr-TR" baseline="-25000" dirty="0" err="1"/>
              <a:t>n</a:t>
            </a:r>
            <a:r>
              <a:rPr lang="tr-TR" baseline="30000" dirty="0" err="1"/>
              <a:t>maks</a:t>
            </a:r>
            <a:r>
              <a:rPr lang="tr-TR" baseline="30000" dirty="0"/>
              <a:t>(a</a:t>
            </a:r>
            <a:r>
              <a:rPr lang="tr-TR" baseline="-25000" dirty="0"/>
              <a:t>n</a:t>
            </a:r>
            <a:r>
              <a:rPr lang="tr-TR" baseline="30000" dirty="0"/>
              <a:t>, </a:t>
            </a:r>
            <a:r>
              <a:rPr lang="tr-TR" baseline="30000" dirty="0" err="1"/>
              <a:t>b</a:t>
            </a:r>
            <a:r>
              <a:rPr lang="tr-TR" baseline="-25000" dirty="0" err="1"/>
              <a:t>n</a:t>
            </a:r>
            <a:r>
              <a:rPr lang="tr-TR" baseline="30000" dirty="0"/>
              <a:t>)</a:t>
            </a:r>
            <a:r>
              <a:rPr lang="tr-TR" dirty="0"/>
              <a:t> olarak tanımlanır.</a:t>
            </a:r>
          </a:p>
          <a:p>
            <a:pPr marL="0" indent="0" algn="just">
              <a:buNone/>
            </a:pPr>
            <a:r>
              <a:rPr lang="tr-TR" dirty="0" smtClean="0"/>
              <a:t>     </a:t>
            </a:r>
            <a:r>
              <a:rPr lang="tr-TR" dirty="0"/>
              <a:t>Burada </a:t>
            </a:r>
            <a:r>
              <a:rPr lang="tr-TR" dirty="0" err="1"/>
              <a:t>maks</a:t>
            </a:r>
            <a:r>
              <a:rPr lang="tr-TR" dirty="0"/>
              <a:t> (</a:t>
            </a:r>
            <a:r>
              <a:rPr lang="tr-TR" i="1" dirty="0"/>
              <a:t>x, y</a:t>
            </a:r>
            <a:r>
              <a:rPr lang="tr-TR" dirty="0"/>
              <a:t>), </a:t>
            </a:r>
            <a:r>
              <a:rPr lang="tr-TR" i="1" dirty="0"/>
              <a:t>x </a:t>
            </a:r>
            <a:r>
              <a:rPr lang="tr-TR" dirty="0"/>
              <a:t>ve </a:t>
            </a:r>
            <a:r>
              <a:rPr lang="tr-TR" i="1" dirty="0"/>
              <a:t>y</a:t>
            </a:r>
            <a:r>
              <a:rPr lang="tr-TR" dirty="0"/>
              <a:t> sayılarının maksimumunu göstermektedir. Bu formül geçerlidir, çünkü </a:t>
            </a:r>
            <a:r>
              <a:rPr lang="tr-TR" i="1" dirty="0" smtClean="0"/>
              <a:t>a</a:t>
            </a:r>
            <a:r>
              <a:rPr lang="tr-TR" dirty="0" smtClean="0"/>
              <a:t> </a:t>
            </a:r>
            <a:r>
              <a:rPr lang="tr-TR" dirty="0"/>
              <a:t>ve </a:t>
            </a:r>
            <a:r>
              <a:rPr lang="tr-TR" i="1" dirty="0"/>
              <a:t>b</a:t>
            </a:r>
            <a:r>
              <a:rPr lang="tr-TR" dirty="0"/>
              <a:t> tamsayılarının ortak çarpanı en az asal çarpan gösterimindeki </a:t>
            </a:r>
            <a:r>
              <a:rPr lang="tr-TR" i="1" dirty="0"/>
              <a:t>P</a:t>
            </a:r>
            <a:r>
              <a:rPr lang="tr-TR" i="1" baseline="-25000" dirty="0"/>
              <a:t>i</a:t>
            </a:r>
            <a:r>
              <a:rPr lang="tr-TR" i="1" dirty="0"/>
              <a:t>’</a:t>
            </a:r>
            <a:r>
              <a:rPr lang="tr-TR" dirty="0"/>
              <a:t>’</a:t>
            </a:r>
            <a:r>
              <a:rPr lang="tr-TR" dirty="0" err="1"/>
              <a:t>nin</a:t>
            </a:r>
            <a:r>
              <a:rPr lang="tr-TR" dirty="0"/>
              <a:t> </a:t>
            </a:r>
            <a:r>
              <a:rPr lang="tr-TR" dirty="0" err="1"/>
              <a:t>maks</a:t>
            </a:r>
            <a:r>
              <a:rPr lang="tr-TR" dirty="0"/>
              <a:t> (</a:t>
            </a:r>
            <a:r>
              <a:rPr lang="tr-TR" i="1" dirty="0" err="1"/>
              <a:t>a</a:t>
            </a:r>
            <a:r>
              <a:rPr lang="tr-TR" i="1" baseline="-25000" dirty="0" err="1"/>
              <a:t>i</a:t>
            </a:r>
            <a:r>
              <a:rPr lang="tr-TR" dirty="0"/>
              <a:t>, </a:t>
            </a:r>
            <a:r>
              <a:rPr lang="tr-TR" i="1" dirty="0" err="1"/>
              <a:t>b</a:t>
            </a:r>
            <a:r>
              <a:rPr lang="tr-TR" i="1" baseline="-25000" dirty="0" err="1"/>
              <a:t>i</a:t>
            </a:r>
            <a:r>
              <a:rPr lang="tr-TR" dirty="0"/>
              <a:t>) kuvveti </a:t>
            </a:r>
            <a:r>
              <a:rPr lang="tr-TR" dirty="0" smtClean="0"/>
              <a:t>kadardır </a:t>
            </a:r>
            <a:r>
              <a:rPr lang="tr-TR" dirty="0"/>
              <a:t>ve en küçük ortak kat başka asal çarpana sahip değildir.</a:t>
            </a:r>
          </a:p>
          <a:p>
            <a:pPr marL="0" indent="0">
              <a:buNone/>
            </a:pPr>
            <a:endParaRPr lang="tr-TR" dirty="0"/>
          </a:p>
        </p:txBody>
      </p:sp>
      <p:sp>
        <p:nvSpPr>
          <p:cNvPr id="2" name="Slayt Numarası Yer Tutucusu 1"/>
          <p:cNvSpPr>
            <a:spLocks noGrp="1"/>
          </p:cNvSpPr>
          <p:nvPr>
            <p:ph type="sldNum" sz="quarter" idx="12"/>
          </p:nvPr>
        </p:nvSpPr>
        <p:spPr/>
        <p:txBody>
          <a:bodyPr/>
          <a:lstStyle/>
          <a:p>
            <a:fld id="{745D57CF-1007-4D2F-B4F9-E5A7F393E6C7}" type="slidenum">
              <a:rPr lang="tr-TR" smtClean="0"/>
              <a:t>39</a:t>
            </a:fld>
            <a:endParaRPr lang="tr-TR"/>
          </a:p>
        </p:txBody>
      </p:sp>
    </p:spTree>
    <p:extLst>
      <p:ext uri="{BB962C8B-B14F-4D97-AF65-F5344CB8AC3E}">
        <p14:creationId xmlns:p14="http://schemas.microsoft.com/office/powerpoint/2010/main" val="335535336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İçerik Yer Tutucusu 2"/>
              <p:cNvSpPr>
                <a:spLocks noGrp="1"/>
              </p:cNvSpPr>
              <p:nvPr>
                <p:ph idx="1"/>
              </p:nvPr>
            </p:nvSpPr>
            <p:spPr>
              <a:xfrm>
                <a:off x="1513186" y="481263"/>
                <a:ext cx="10018713" cy="5338813"/>
              </a:xfrm>
            </p:spPr>
            <p:txBody>
              <a:bodyPr>
                <a:normAutofit fontScale="92500"/>
              </a:bodyPr>
              <a:lstStyle/>
              <a:p>
                <a:endParaRPr lang="tr-TR" b="1" u="sng" dirty="0" smtClean="0">
                  <a:solidFill>
                    <a:srgbClr val="FF0000"/>
                  </a:solidFill>
                </a:endParaRPr>
              </a:p>
              <a:p>
                <a:pPr marL="0" indent="0" algn="just">
                  <a:buNone/>
                </a:pPr>
                <a:r>
                  <a:rPr lang="tr-TR" b="1" dirty="0" smtClean="0">
                    <a:solidFill>
                      <a:srgbClr val="C00000"/>
                    </a:solidFill>
                  </a:rPr>
                  <a:t>Teorem-2 Bölüm Algoritması</a:t>
                </a:r>
              </a:p>
              <a:p>
                <a:pPr marL="0" indent="0" algn="just">
                  <a:buNone/>
                </a:pPr>
                <a:r>
                  <a:rPr lang="tr-TR" dirty="0" smtClean="0"/>
                  <a:t>Aşağıdaki </a:t>
                </a:r>
                <a:r>
                  <a:rPr lang="tr-TR" dirty="0"/>
                  <a:t>bölüm algoritmasının gösterdiği gibi eğer bir tam sayı bir pozitif tam sayıya bölünürse bir bölüm ve bir kalan vardır</a:t>
                </a:r>
                <a:r>
                  <a:rPr lang="tr-TR" dirty="0" smtClean="0"/>
                  <a:t>.</a:t>
                </a:r>
              </a:p>
              <a:p>
                <a:pPr marL="0" indent="0" algn="just">
                  <a:buNone/>
                </a:pPr>
                <a:r>
                  <a:rPr lang="tr-TR" b="1" dirty="0" smtClean="0">
                    <a:solidFill>
                      <a:srgbClr val="C00000"/>
                    </a:solidFill>
                  </a:rPr>
                  <a:t>Bölüm Algoritması: </a:t>
                </a:r>
                <a:r>
                  <a:rPr lang="tr-TR" i="1" dirty="0"/>
                  <a:t>a</a:t>
                </a:r>
                <a:r>
                  <a:rPr lang="tr-TR" b="1" dirty="0"/>
                  <a:t> </a:t>
                </a:r>
                <a:r>
                  <a:rPr lang="tr-TR" dirty="0"/>
                  <a:t>bir tam sayı ve bir pozitif tam sayı olsun. 0 </a:t>
                </a:r>
                <a:r>
                  <a:rPr lang="tr-TR" i="1" dirty="0"/>
                  <a:t>≤ r &lt;d</a:t>
                </a:r>
                <a:r>
                  <a:rPr lang="tr-TR" b="1" dirty="0"/>
                  <a:t> </a:t>
                </a:r>
                <a:r>
                  <a:rPr lang="tr-TR" dirty="0"/>
                  <a:t>olacak şekilde </a:t>
                </a:r>
                <a:r>
                  <a:rPr lang="tr-TR" i="1" dirty="0"/>
                  <a:t>a</a:t>
                </a:r>
                <a:r>
                  <a:rPr lang="tr-TR" b="1" dirty="0"/>
                  <a:t> = </a:t>
                </a:r>
                <a:r>
                  <a:rPr lang="tr-TR" i="1" dirty="0" err="1"/>
                  <a:t>dq</a:t>
                </a:r>
                <a:r>
                  <a:rPr lang="tr-TR" i="1" dirty="0"/>
                  <a:t> + </a:t>
                </a:r>
                <a:r>
                  <a:rPr lang="tr-TR" i="1" dirty="0" smtClean="0"/>
                  <a:t>r  </a:t>
                </a:r>
                <a:r>
                  <a:rPr lang="tr-TR" b="1" dirty="0" smtClean="0"/>
                  <a:t> </a:t>
                </a:r>
                <a:r>
                  <a:rPr lang="tr-TR" dirty="0"/>
                  <a:t>eşitliğini sağlayan sadece bir tane </a:t>
                </a:r>
                <a:r>
                  <a:rPr lang="tr-TR" i="1" dirty="0"/>
                  <a:t>q</a:t>
                </a:r>
                <a:r>
                  <a:rPr lang="tr-TR" b="1" dirty="0"/>
                  <a:t> </a:t>
                </a:r>
                <a:r>
                  <a:rPr lang="tr-TR" dirty="0"/>
                  <a:t>ve bir tane </a:t>
                </a:r>
                <a:r>
                  <a:rPr lang="tr-TR" i="1" dirty="0"/>
                  <a:t>r</a:t>
                </a:r>
                <a:r>
                  <a:rPr lang="tr-TR" dirty="0"/>
                  <a:t> tam sayıları vardır</a:t>
                </a:r>
                <a:r>
                  <a:rPr lang="tr-TR" dirty="0" smtClean="0"/>
                  <a:t>. </a:t>
                </a:r>
              </a:p>
              <a:p>
                <a:pPr marL="0" indent="0" algn="just">
                  <a:buNone/>
                </a:pPr>
                <a:r>
                  <a:rPr lang="tr-TR" dirty="0"/>
                  <a:t>Bölüm algoritmasında verilen eşitlikte, </a:t>
                </a:r>
                <a:r>
                  <a:rPr lang="tr-TR" i="1" dirty="0"/>
                  <a:t>d'</a:t>
                </a:r>
                <a:r>
                  <a:rPr lang="tr-TR" dirty="0"/>
                  <a:t>ye </a:t>
                </a:r>
                <a:r>
                  <a:rPr lang="tr-TR" i="1" dirty="0"/>
                  <a:t>bölen, a’</a:t>
                </a:r>
                <a:r>
                  <a:rPr lang="tr-TR" dirty="0"/>
                  <a:t>ya </a:t>
                </a:r>
                <a:r>
                  <a:rPr lang="tr-TR" i="1" dirty="0"/>
                  <a:t>bölünen, </a:t>
                </a:r>
                <a:r>
                  <a:rPr lang="tr-TR" i="1" dirty="0" err="1"/>
                  <a:t>q’</a:t>
                </a:r>
                <a:r>
                  <a:rPr lang="tr-TR" dirty="0" err="1"/>
                  <a:t>ya</a:t>
                </a:r>
                <a:r>
                  <a:rPr lang="tr-TR" dirty="0"/>
                  <a:t> </a:t>
                </a:r>
                <a:r>
                  <a:rPr lang="tr-TR" i="1" dirty="0"/>
                  <a:t>bölüm</a:t>
                </a:r>
                <a:r>
                  <a:rPr lang="tr-TR" b="1" dirty="0"/>
                  <a:t> </a:t>
                </a:r>
                <a:r>
                  <a:rPr lang="tr-TR" dirty="0"/>
                  <a:t>ve </a:t>
                </a:r>
                <a:r>
                  <a:rPr lang="tr-TR" i="1" dirty="0"/>
                  <a:t>r’</a:t>
                </a:r>
                <a:r>
                  <a:rPr lang="tr-TR" dirty="0"/>
                  <a:t>ye </a:t>
                </a:r>
                <a:r>
                  <a:rPr lang="tr-TR" i="1" dirty="0"/>
                  <a:t>kalan </a:t>
                </a:r>
                <a:r>
                  <a:rPr lang="tr-TR" dirty="0"/>
                  <a:t>denir. Bu gösterim bölümü ve kalanı ifade ederken </a:t>
                </a:r>
                <a:r>
                  <a:rPr lang="tr-TR" dirty="0" smtClean="0"/>
                  <a:t>kullanılır.</a:t>
                </a:r>
              </a:p>
              <a:p>
                <a:pPr marL="0" indent="0" algn="just">
                  <a:buNone/>
                </a:pPr>
                <a:r>
                  <a:rPr lang="tr-TR" b="1" i="1" dirty="0"/>
                  <a:t>q</a:t>
                </a:r>
                <a:r>
                  <a:rPr lang="tr-TR" b="1" dirty="0"/>
                  <a:t> = </a:t>
                </a:r>
                <a:r>
                  <a:rPr lang="tr-TR" b="1" i="1" dirty="0"/>
                  <a:t>a</a:t>
                </a:r>
                <a:r>
                  <a:rPr lang="tr-TR" b="1" dirty="0"/>
                  <a:t> </a:t>
                </a:r>
                <a:r>
                  <a:rPr lang="tr-TR" dirty="0"/>
                  <a:t>div </a:t>
                </a:r>
                <a:r>
                  <a:rPr lang="tr-TR" b="1" i="1" dirty="0"/>
                  <a:t>d, r</a:t>
                </a:r>
                <a:r>
                  <a:rPr lang="tr-TR" b="1" dirty="0"/>
                  <a:t> = </a:t>
                </a:r>
                <a:r>
                  <a:rPr lang="tr-TR" b="1" i="1" dirty="0"/>
                  <a:t>a</a:t>
                </a:r>
                <a:r>
                  <a:rPr lang="tr-TR" dirty="0"/>
                  <a:t> </a:t>
                </a:r>
                <a:r>
                  <a:rPr lang="tr-TR" dirty="0" err="1"/>
                  <a:t>mod</a:t>
                </a:r>
                <a:r>
                  <a:rPr lang="tr-TR" dirty="0"/>
                  <a:t> </a:t>
                </a:r>
                <a:r>
                  <a:rPr lang="tr-TR" b="1" i="1" dirty="0"/>
                  <a:t>d.</a:t>
                </a:r>
                <a:endParaRPr lang="tr-TR" dirty="0"/>
              </a:p>
              <a:p>
                <a:pPr marL="0" indent="0" algn="just">
                  <a:buNone/>
                </a:pPr>
                <a:r>
                  <a:rPr lang="tr-TR" b="1" dirty="0">
                    <a:solidFill>
                      <a:srgbClr val="C00000"/>
                    </a:solidFill>
                  </a:rPr>
                  <a:t>Uyarı:</a:t>
                </a:r>
                <a:r>
                  <a:rPr lang="tr-TR" dirty="0">
                    <a:solidFill>
                      <a:srgbClr val="C00000"/>
                    </a:solidFill>
                  </a:rPr>
                  <a:t> </a:t>
                </a:r>
                <a:r>
                  <a:rPr lang="tr-TR" i="1" dirty="0"/>
                  <a:t>a</a:t>
                </a:r>
                <a:r>
                  <a:rPr lang="tr-TR" b="1" dirty="0"/>
                  <a:t> div </a:t>
                </a:r>
                <a:r>
                  <a:rPr lang="tr-TR" i="1" dirty="0"/>
                  <a:t>d ve a</a:t>
                </a:r>
                <a:r>
                  <a:rPr lang="tr-TR" b="1" dirty="0"/>
                  <a:t> </a:t>
                </a:r>
                <a:r>
                  <a:rPr lang="tr-TR" b="1" dirty="0" err="1"/>
                  <a:t>mod</a:t>
                </a:r>
                <a:r>
                  <a:rPr lang="tr-TR" b="1" dirty="0"/>
                  <a:t> </a:t>
                </a:r>
                <a:r>
                  <a:rPr lang="tr-TR" i="1" dirty="0"/>
                  <a:t>d</a:t>
                </a:r>
                <a:r>
                  <a:rPr lang="tr-TR" b="1" dirty="0"/>
                  <a:t> </a:t>
                </a:r>
                <a:r>
                  <a:rPr lang="tr-TR" dirty="0"/>
                  <a:t>sabit bir </a:t>
                </a:r>
                <a:r>
                  <a:rPr lang="tr-TR" i="1" dirty="0"/>
                  <a:t>d</a:t>
                </a:r>
                <a:r>
                  <a:rPr lang="tr-TR" b="1" dirty="0"/>
                  <a:t> </a:t>
                </a:r>
                <a:r>
                  <a:rPr lang="tr-TR" dirty="0"/>
                  <a:t>için tam sayılar kümesinde birer fonksiyondur. Ayrıca </a:t>
                </a:r>
                <a:r>
                  <a:rPr lang="tr-TR" i="1" dirty="0"/>
                  <a:t>a </a:t>
                </a:r>
                <a:r>
                  <a:rPr lang="tr-TR" dirty="0"/>
                  <a:t>bir tam sayı ve </a:t>
                </a:r>
                <a:r>
                  <a:rPr lang="tr-TR" i="1" dirty="0"/>
                  <a:t>d</a:t>
                </a:r>
                <a:r>
                  <a:rPr lang="tr-TR" b="1" dirty="0"/>
                  <a:t> </a:t>
                </a:r>
                <a:r>
                  <a:rPr lang="tr-TR" dirty="0"/>
                  <a:t>bir pozitif tam sayı olmak üzere </a:t>
                </a:r>
                <a:endParaRPr lang="tr-TR" dirty="0" smtClean="0"/>
              </a:p>
              <a:p>
                <a:pPr marL="0" indent="0" algn="just">
                  <a:buNone/>
                </a:pPr>
                <a:r>
                  <a:rPr lang="tr-TR" i="1" dirty="0" smtClean="0"/>
                  <a:t>a</a:t>
                </a:r>
                <a:r>
                  <a:rPr lang="tr-TR" b="1" dirty="0" smtClean="0"/>
                  <a:t> </a:t>
                </a:r>
                <a:r>
                  <a:rPr lang="tr-TR" b="1" dirty="0"/>
                  <a:t>div </a:t>
                </a:r>
                <a:r>
                  <a:rPr lang="tr-TR" i="1" dirty="0"/>
                  <a:t>d = </a:t>
                </a:r>
                <a14:m>
                  <m:oMath xmlns:m="http://schemas.openxmlformats.org/officeDocument/2006/math">
                    <m:d>
                      <m:dPr>
                        <m:begChr m:val="⌊"/>
                        <m:endChr m:val="⌋"/>
                        <m:ctrlPr>
                          <a:rPr lang="tr-TR" i="1">
                            <a:latin typeface="Cambria Math" panose="02040503050406030204" pitchFamily="18" charset="0"/>
                          </a:rPr>
                        </m:ctrlPr>
                      </m:dPr>
                      <m:e>
                        <m:r>
                          <m:rPr>
                            <m:sty m:val="p"/>
                          </m:rPr>
                          <a:rPr lang="tr-TR">
                            <a:latin typeface="Cambria Math" panose="02040503050406030204" pitchFamily="18" charset="0"/>
                          </a:rPr>
                          <m:t>a</m:t>
                        </m:r>
                        <m:r>
                          <a:rPr lang="tr-TR">
                            <a:latin typeface="Cambria Math" panose="02040503050406030204" pitchFamily="18" charset="0"/>
                          </a:rPr>
                          <m:t>/</m:t>
                        </m:r>
                        <m:r>
                          <m:rPr>
                            <m:sty m:val="p"/>
                          </m:rPr>
                          <a:rPr lang="tr-TR">
                            <a:latin typeface="Cambria Math" panose="02040503050406030204" pitchFamily="18" charset="0"/>
                          </a:rPr>
                          <m:t>d</m:t>
                        </m:r>
                      </m:e>
                    </m:d>
                  </m:oMath>
                </a14:m>
                <a:r>
                  <a:rPr lang="tr-TR" b="1" dirty="0"/>
                  <a:t> </a:t>
                </a:r>
                <a:r>
                  <a:rPr lang="tr-TR" dirty="0"/>
                  <a:t>ve </a:t>
                </a:r>
                <a:r>
                  <a:rPr lang="tr-TR" i="1" dirty="0"/>
                  <a:t>a</a:t>
                </a:r>
                <a:r>
                  <a:rPr lang="tr-TR" b="1" dirty="0"/>
                  <a:t> </a:t>
                </a:r>
                <a:r>
                  <a:rPr lang="tr-TR" b="1" dirty="0" err="1"/>
                  <a:t>mod</a:t>
                </a:r>
                <a:r>
                  <a:rPr lang="tr-TR" b="1" dirty="0"/>
                  <a:t> </a:t>
                </a:r>
                <a:r>
                  <a:rPr lang="tr-TR" i="1" dirty="0"/>
                  <a:t>d = a − </a:t>
                </a:r>
                <a:r>
                  <a:rPr lang="tr-TR" i="1" dirty="0" smtClean="0"/>
                  <a:t>d ’</a:t>
                </a:r>
                <a:r>
                  <a:rPr lang="tr-TR" dirty="0" err="1" smtClean="0"/>
                  <a:t>dir</a:t>
                </a:r>
                <a:r>
                  <a:rPr lang="tr-TR" dirty="0"/>
                  <a:t>. </a:t>
                </a:r>
                <a:endParaRPr lang="tr-TR" dirty="0" smtClean="0"/>
              </a:p>
              <a:p>
                <a:endParaRPr lang="tr-TR" dirty="0" smtClean="0"/>
              </a:p>
              <a:p>
                <a:endParaRPr lang="tr-TR" dirty="0"/>
              </a:p>
              <a:p>
                <a:endParaRPr lang="tr-TR" dirty="0"/>
              </a:p>
            </p:txBody>
          </p:sp>
        </mc:Choice>
        <mc:Fallback xmlns="">
          <p:sp>
            <p:nvSpPr>
              <p:cNvPr id="3" name="İçerik Yer Tutucusu 2"/>
              <p:cNvSpPr>
                <a:spLocks noGrp="1" noRot="1" noChangeAspect="1" noMove="1" noResize="1" noEditPoints="1" noAdjustHandles="1" noChangeArrowheads="1" noChangeShapeType="1" noTextEdit="1"/>
              </p:cNvSpPr>
              <p:nvPr>
                <p:ph idx="1"/>
              </p:nvPr>
            </p:nvSpPr>
            <p:spPr>
              <a:xfrm>
                <a:off x="1513186" y="481263"/>
                <a:ext cx="10018713" cy="5338813"/>
              </a:xfrm>
              <a:blipFill rotWithShape="0">
                <a:blip r:embed="rId2"/>
                <a:stretch>
                  <a:fillRect l="-791" t="-3196" r="-730"/>
                </a:stretch>
              </a:blipFill>
            </p:spPr>
            <p:txBody>
              <a:bodyPr/>
              <a:lstStyle/>
              <a:p>
                <a:r>
                  <a:rPr lang="tr-TR">
                    <a:noFill/>
                  </a:rPr>
                  <a:t> </a:t>
                </a:r>
              </a:p>
            </p:txBody>
          </p:sp>
        </mc:Fallback>
      </mc:AlternateContent>
      <p:sp>
        <p:nvSpPr>
          <p:cNvPr id="2" name="Slayt Numarası Yer Tutucusu 1"/>
          <p:cNvSpPr>
            <a:spLocks noGrp="1"/>
          </p:cNvSpPr>
          <p:nvPr>
            <p:ph type="sldNum" sz="quarter" idx="12"/>
          </p:nvPr>
        </p:nvSpPr>
        <p:spPr/>
        <p:txBody>
          <a:bodyPr/>
          <a:lstStyle/>
          <a:p>
            <a:fld id="{745D57CF-1007-4D2F-B4F9-E5A7F393E6C7}" type="slidenum">
              <a:rPr lang="tr-TR" smtClean="0"/>
              <a:t>4</a:t>
            </a:fld>
            <a:endParaRPr lang="tr-TR"/>
          </a:p>
        </p:txBody>
      </p:sp>
    </p:spTree>
    <p:extLst>
      <p:ext uri="{BB962C8B-B14F-4D97-AF65-F5344CB8AC3E}">
        <p14:creationId xmlns:p14="http://schemas.microsoft.com/office/powerpoint/2010/main" val="24671202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1658481" y="531222"/>
            <a:ext cx="10018713" cy="5529943"/>
          </a:xfrm>
        </p:spPr>
        <p:txBody>
          <a:bodyPr>
            <a:normAutofit lnSpcReduction="10000"/>
          </a:bodyPr>
          <a:lstStyle/>
          <a:p>
            <a:pPr marL="0" indent="0">
              <a:buNone/>
            </a:pPr>
            <a:endParaRPr lang="tr-TR" b="1" dirty="0" smtClean="0">
              <a:solidFill>
                <a:srgbClr val="C00000"/>
              </a:solidFill>
            </a:endParaRPr>
          </a:p>
          <a:p>
            <a:pPr marL="0" indent="0">
              <a:buNone/>
            </a:pPr>
            <a:r>
              <a:rPr lang="tr-TR" b="1" dirty="0" smtClean="0">
                <a:solidFill>
                  <a:srgbClr val="C00000"/>
                </a:solidFill>
              </a:rPr>
              <a:t>Örnek : </a:t>
            </a:r>
            <a:r>
              <a:rPr lang="tr-TR" dirty="0" smtClean="0"/>
              <a:t>2</a:t>
            </a:r>
            <a:r>
              <a:rPr lang="tr-TR" baseline="30000" dirty="0" smtClean="0"/>
              <a:t>3</a:t>
            </a:r>
            <a:r>
              <a:rPr lang="tr-TR" dirty="0" smtClean="0"/>
              <a:t>3</a:t>
            </a:r>
            <a:r>
              <a:rPr lang="tr-TR" baseline="30000" dirty="0" smtClean="0"/>
              <a:t>5</a:t>
            </a:r>
            <a:r>
              <a:rPr lang="tr-TR" dirty="0" smtClean="0"/>
              <a:t>7</a:t>
            </a:r>
            <a:r>
              <a:rPr lang="tr-TR" baseline="30000" dirty="0" smtClean="0"/>
              <a:t>2</a:t>
            </a:r>
            <a:r>
              <a:rPr lang="tr-TR" dirty="0" smtClean="0"/>
              <a:t> </a:t>
            </a:r>
            <a:r>
              <a:rPr lang="tr-TR" dirty="0"/>
              <a:t>ve 2</a:t>
            </a:r>
            <a:r>
              <a:rPr lang="tr-TR" baseline="30000" dirty="0"/>
              <a:t>4</a:t>
            </a:r>
            <a:r>
              <a:rPr lang="tr-TR" dirty="0"/>
              <a:t>3</a:t>
            </a:r>
            <a:r>
              <a:rPr lang="tr-TR" baseline="30000" dirty="0"/>
              <a:t>3</a:t>
            </a:r>
            <a:r>
              <a:rPr lang="tr-TR" dirty="0"/>
              <a:t>’ün en küçük ortak katı kaçtır?</a:t>
            </a:r>
          </a:p>
          <a:p>
            <a:pPr marL="0" indent="0">
              <a:buNone/>
            </a:pPr>
            <a:r>
              <a:rPr lang="tr-TR" b="1" dirty="0">
                <a:solidFill>
                  <a:srgbClr val="C00000"/>
                </a:solidFill>
              </a:rPr>
              <a:t>Çözüm:   </a:t>
            </a:r>
            <a:r>
              <a:rPr lang="tr-TR" dirty="0" err="1"/>
              <a:t>ekok</a:t>
            </a:r>
            <a:r>
              <a:rPr lang="tr-TR" dirty="0"/>
              <a:t>(2</a:t>
            </a:r>
            <a:r>
              <a:rPr lang="tr-TR" baseline="30000" dirty="0"/>
              <a:t>3</a:t>
            </a:r>
            <a:r>
              <a:rPr lang="tr-TR" dirty="0"/>
              <a:t>3</a:t>
            </a:r>
            <a:r>
              <a:rPr lang="tr-TR" baseline="30000" dirty="0"/>
              <a:t>5</a:t>
            </a:r>
            <a:r>
              <a:rPr lang="tr-TR" dirty="0"/>
              <a:t>7</a:t>
            </a:r>
            <a:r>
              <a:rPr lang="tr-TR" baseline="30000" dirty="0"/>
              <a:t>2</a:t>
            </a:r>
            <a:r>
              <a:rPr lang="tr-TR" dirty="0"/>
              <a:t>, 2</a:t>
            </a:r>
            <a:r>
              <a:rPr lang="tr-TR" baseline="30000" dirty="0"/>
              <a:t>4</a:t>
            </a:r>
            <a:r>
              <a:rPr lang="tr-TR" dirty="0"/>
              <a:t>3</a:t>
            </a:r>
            <a:r>
              <a:rPr lang="tr-TR" baseline="30000" dirty="0"/>
              <a:t>3</a:t>
            </a:r>
            <a:r>
              <a:rPr lang="tr-TR" dirty="0"/>
              <a:t>) = 2</a:t>
            </a:r>
            <a:r>
              <a:rPr lang="tr-TR" baseline="30000" dirty="0"/>
              <a:t>maks</a:t>
            </a:r>
            <a:r>
              <a:rPr lang="tr-TR" dirty="0"/>
              <a:t>(</a:t>
            </a:r>
            <a:r>
              <a:rPr lang="tr-TR" baseline="30000" dirty="0"/>
              <a:t>3&gt;4)</a:t>
            </a:r>
            <a:r>
              <a:rPr lang="tr-TR" dirty="0"/>
              <a:t>3</a:t>
            </a:r>
            <a:r>
              <a:rPr lang="tr-TR" baseline="30000" dirty="0"/>
              <a:t>maks(5,3)</a:t>
            </a:r>
            <a:r>
              <a:rPr lang="tr-TR" dirty="0"/>
              <a:t> 7</a:t>
            </a:r>
            <a:r>
              <a:rPr lang="tr-TR" baseline="30000" dirty="0"/>
              <a:t>maks(2,0)</a:t>
            </a:r>
            <a:r>
              <a:rPr lang="tr-TR" dirty="0"/>
              <a:t> </a:t>
            </a:r>
            <a:r>
              <a:rPr lang="tr-TR" baseline="-25000" dirty="0"/>
              <a:t>= </a:t>
            </a:r>
            <a:r>
              <a:rPr lang="tr-TR" dirty="0"/>
              <a:t>2</a:t>
            </a:r>
            <a:r>
              <a:rPr lang="tr-TR" baseline="30000" dirty="0"/>
              <a:t>4</a:t>
            </a:r>
            <a:r>
              <a:rPr lang="tr-TR" dirty="0"/>
              <a:t>3</a:t>
            </a:r>
            <a:r>
              <a:rPr lang="tr-TR" baseline="30000" dirty="0"/>
              <a:t>5</a:t>
            </a:r>
            <a:r>
              <a:rPr lang="tr-TR" dirty="0"/>
              <a:t>7</a:t>
            </a:r>
            <a:r>
              <a:rPr lang="tr-TR" baseline="30000" dirty="0"/>
              <a:t>2</a:t>
            </a:r>
            <a:r>
              <a:rPr lang="tr-TR" dirty="0"/>
              <a:t> olarak bulunur.</a:t>
            </a:r>
          </a:p>
          <a:p>
            <a:pPr marL="0" indent="0">
              <a:buNone/>
            </a:pPr>
            <a:r>
              <a:rPr lang="tr-TR" dirty="0" smtClean="0"/>
              <a:t>Aşağıdaki Teorem  </a:t>
            </a:r>
            <a:r>
              <a:rPr lang="tr-TR" dirty="0"/>
              <a:t>en büyük ortak bölen ile en küçük ortak kat arasındaki ilişkiyi verir. Bu ispat, bu ifadeleri veren formülleri kullanarak yapılabilir. </a:t>
            </a:r>
            <a:endParaRPr lang="tr-TR" dirty="0" smtClean="0"/>
          </a:p>
          <a:p>
            <a:pPr marL="0" indent="0">
              <a:buNone/>
            </a:pPr>
            <a:r>
              <a:rPr lang="tr-TR" b="1" dirty="0" smtClean="0">
                <a:solidFill>
                  <a:srgbClr val="C00000"/>
                </a:solidFill>
              </a:rPr>
              <a:t>Teorem :  </a:t>
            </a:r>
            <a:r>
              <a:rPr lang="tr-TR" dirty="0" smtClean="0"/>
              <a:t>a </a:t>
            </a:r>
            <a:r>
              <a:rPr lang="tr-TR" dirty="0"/>
              <a:t>ve b pozitif tamsayılar olsun. Bu durumda </a:t>
            </a:r>
          </a:p>
          <a:p>
            <a:pPr marL="0" indent="0">
              <a:buNone/>
            </a:pPr>
            <a:r>
              <a:rPr lang="tr-TR" dirty="0"/>
              <a:t>ab = </a:t>
            </a:r>
            <a:r>
              <a:rPr lang="tr-TR" dirty="0" err="1"/>
              <a:t>ebob</a:t>
            </a:r>
            <a:r>
              <a:rPr lang="tr-TR" dirty="0"/>
              <a:t>(a, b) . </a:t>
            </a:r>
            <a:r>
              <a:rPr lang="tr-TR" dirty="0" err="1"/>
              <a:t>ekok</a:t>
            </a:r>
            <a:r>
              <a:rPr lang="tr-TR" dirty="0"/>
              <a:t>(a, b)’</a:t>
            </a:r>
            <a:r>
              <a:rPr lang="tr-TR" dirty="0" err="1"/>
              <a:t>dir</a:t>
            </a:r>
            <a:r>
              <a:rPr lang="tr-TR" dirty="0" smtClean="0"/>
              <a:t>.</a:t>
            </a:r>
          </a:p>
          <a:p>
            <a:pPr marL="0" indent="0">
              <a:buNone/>
            </a:pPr>
            <a:r>
              <a:rPr lang="tr-TR" b="1" dirty="0" smtClean="0">
                <a:solidFill>
                  <a:srgbClr val="C00000"/>
                </a:solidFill>
              </a:rPr>
              <a:t>Örnek:  </a:t>
            </a:r>
            <a:r>
              <a:rPr lang="tr-TR" dirty="0" err="1" smtClean="0"/>
              <a:t>ebob</a:t>
            </a:r>
            <a:r>
              <a:rPr lang="tr-TR" dirty="0" smtClean="0"/>
              <a:t>(15,20)= 5 ,  </a:t>
            </a:r>
            <a:r>
              <a:rPr lang="tr-TR" dirty="0" err="1" smtClean="0"/>
              <a:t>ekok</a:t>
            </a:r>
            <a:r>
              <a:rPr lang="tr-TR" dirty="0" smtClean="0"/>
              <a:t>(15,20) = 60 olduğunu biliyoruz</a:t>
            </a:r>
          </a:p>
          <a:p>
            <a:pPr marL="0" indent="0">
              <a:buNone/>
            </a:pPr>
            <a:r>
              <a:rPr lang="tr-TR" dirty="0" smtClean="0"/>
              <a:t> 15.20=</a:t>
            </a:r>
            <a:r>
              <a:rPr lang="tr-TR" dirty="0" err="1" smtClean="0"/>
              <a:t>ebob</a:t>
            </a:r>
            <a:r>
              <a:rPr lang="tr-TR" dirty="0" smtClean="0"/>
              <a:t>(15,20) . </a:t>
            </a:r>
            <a:r>
              <a:rPr lang="tr-TR" dirty="0" err="1" smtClean="0"/>
              <a:t>ekok</a:t>
            </a:r>
            <a:r>
              <a:rPr lang="tr-TR" dirty="0" smtClean="0"/>
              <a:t>(15,20) </a:t>
            </a:r>
          </a:p>
          <a:p>
            <a:pPr marL="0" indent="0">
              <a:buNone/>
            </a:pPr>
            <a:r>
              <a:rPr lang="tr-TR" dirty="0" smtClean="0"/>
              <a:t>15.20=5*60</a:t>
            </a:r>
          </a:p>
          <a:p>
            <a:pPr marL="0" indent="0">
              <a:buNone/>
            </a:pPr>
            <a:r>
              <a:rPr lang="tr-TR" dirty="0" smtClean="0"/>
              <a:t>300=300</a:t>
            </a:r>
          </a:p>
          <a:p>
            <a:pPr marL="0" indent="0">
              <a:buNone/>
            </a:pPr>
            <a:endParaRPr lang="tr-TR" dirty="0"/>
          </a:p>
          <a:p>
            <a:endParaRPr lang="tr-TR" dirty="0"/>
          </a:p>
        </p:txBody>
      </p:sp>
      <p:sp>
        <p:nvSpPr>
          <p:cNvPr id="2" name="Slayt Numarası Yer Tutucusu 1"/>
          <p:cNvSpPr>
            <a:spLocks noGrp="1"/>
          </p:cNvSpPr>
          <p:nvPr>
            <p:ph type="sldNum" sz="quarter" idx="12"/>
          </p:nvPr>
        </p:nvSpPr>
        <p:spPr/>
        <p:txBody>
          <a:bodyPr/>
          <a:lstStyle/>
          <a:p>
            <a:fld id="{745D57CF-1007-4D2F-B4F9-E5A7F393E6C7}" type="slidenum">
              <a:rPr lang="tr-TR" smtClean="0"/>
              <a:t>40</a:t>
            </a:fld>
            <a:endParaRPr lang="tr-TR"/>
          </a:p>
        </p:txBody>
      </p:sp>
    </p:spTree>
    <p:extLst>
      <p:ext uri="{BB962C8B-B14F-4D97-AF65-F5344CB8AC3E}">
        <p14:creationId xmlns:p14="http://schemas.microsoft.com/office/powerpoint/2010/main" val="200472139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1484310" y="330926"/>
            <a:ext cx="10159050" cy="6461759"/>
          </a:xfrm>
        </p:spPr>
        <p:txBody>
          <a:bodyPr>
            <a:normAutofit fontScale="92500" lnSpcReduction="20000"/>
          </a:bodyPr>
          <a:lstStyle/>
          <a:p>
            <a:pPr marL="0" indent="0">
              <a:buNone/>
            </a:pPr>
            <a:r>
              <a:rPr lang="tr-TR" b="1" dirty="0" smtClean="0">
                <a:solidFill>
                  <a:srgbClr val="C00000"/>
                </a:solidFill>
              </a:rPr>
              <a:t>     ÖKLİD ALGORİTMASI</a:t>
            </a:r>
          </a:p>
          <a:p>
            <a:pPr marL="0" indent="0" algn="just">
              <a:buNone/>
            </a:pPr>
            <a:r>
              <a:rPr lang="tr-TR" dirty="0" smtClean="0"/>
              <a:t>     İki </a:t>
            </a:r>
            <a:r>
              <a:rPr lang="tr-TR" dirty="0"/>
              <a:t>tamsayının en büyük ortak bölenlerini, bu sayıların asal çarpanlarını bularak hesaplamak elverişli değildir. Bunun sebebi ise asal çarpanları bulmak için çok zaman harcanmasıdır. En büyük ortak böleni bulmak için daha elverişli bir metot vereceğiz. Bu metoda </a:t>
            </a:r>
            <a:r>
              <a:rPr lang="tr-TR" b="1" dirty="0"/>
              <a:t>Öklid Algorit­ması</a:t>
            </a:r>
            <a:r>
              <a:rPr lang="tr-TR" dirty="0"/>
              <a:t> adı verilir. Bu algoritma antik çağlardan beri bilinmektedir. Metot, antik Yunan matema­tikçi Öklid tarafından “</a:t>
            </a:r>
            <a:r>
              <a:rPr lang="tr-TR" dirty="0" err="1"/>
              <a:t>The</a:t>
            </a:r>
            <a:r>
              <a:rPr lang="tr-TR" dirty="0"/>
              <a:t> </a:t>
            </a:r>
            <a:r>
              <a:rPr lang="tr-TR" dirty="0" err="1"/>
              <a:t>Elements</a:t>
            </a:r>
            <a:r>
              <a:rPr lang="tr-TR" dirty="0"/>
              <a:t>” isimli kitabında tanımlandıktan sonra bu ismi almıştır.</a:t>
            </a:r>
          </a:p>
          <a:p>
            <a:pPr marL="0" indent="0" algn="just">
              <a:buNone/>
            </a:pPr>
            <a:r>
              <a:rPr lang="tr-TR" dirty="0" smtClean="0"/>
              <a:t>   </a:t>
            </a:r>
            <a:r>
              <a:rPr lang="tr-TR" dirty="0"/>
              <a:t>Öklid algoritmasını tanımlamadan önce, </a:t>
            </a:r>
            <a:r>
              <a:rPr lang="tr-TR" dirty="0" err="1"/>
              <a:t>ebob</a:t>
            </a:r>
            <a:r>
              <a:rPr lang="tr-TR" dirty="0"/>
              <a:t>(91,287)’</a:t>
            </a:r>
            <a:r>
              <a:rPr lang="tr-TR" dirty="0" err="1"/>
              <a:t>nin</a:t>
            </a:r>
            <a:r>
              <a:rPr lang="tr-TR" dirty="0"/>
              <a:t> nasıl bulunacağını </a:t>
            </a:r>
            <a:endParaRPr lang="tr-TR" dirty="0" smtClean="0"/>
          </a:p>
          <a:p>
            <a:pPr marL="0" indent="0" algn="just">
              <a:buNone/>
            </a:pPr>
            <a:r>
              <a:rPr lang="tr-TR" dirty="0" smtClean="0"/>
              <a:t>göstereceğiz</a:t>
            </a:r>
            <a:r>
              <a:rPr lang="tr-TR" dirty="0"/>
              <a:t>, ilk önce, bu sayılardan büyük olanı yani 287’yi, küçük olana yani 91’e böleriz ve</a:t>
            </a:r>
          </a:p>
          <a:p>
            <a:pPr marL="0" indent="0" algn="just">
              <a:buNone/>
            </a:pPr>
            <a:r>
              <a:rPr lang="tr-TR" dirty="0"/>
              <a:t>                                    287 = 91 • 3 + 14 elde ederiz.</a:t>
            </a:r>
          </a:p>
          <a:p>
            <a:pPr marL="0" indent="0" algn="just">
              <a:buNone/>
            </a:pPr>
            <a:r>
              <a:rPr lang="tr-TR" dirty="0" smtClean="0"/>
              <a:t>    </a:t>
            </a:r>
            <a:r>
              <a:rPr lang="tr-TR" dirty="0"/>
              <a:t>91 ve 287’nin herhangi böleni 287—91 • 3 = 14 sayısının da böleni olmak zorundadır. Ay­rıca, 91 ve 14’ün herhangi bölenleri 287 = 91-3 + 14 sayısının da böleni olmak zorundadır. Böylece 91 ve 287’nin en büyük ortak böleni ile 91 ve 14’ün en büyük ortak böleni aynı olur. Bunun anlamı ise </a:t>
            </a:r>
            <a:r>
              <a:rPr lang="tr-TR" dirty="0" err="1"/>
              <a:t>ebob</a:t>
            </a:r>
            <a:r>
              <a:rPr lang="tr-TR" dirty="0"/>
              <a:t>(91, 287)’ün bulunması probleminin, </a:t>
            </a:r>
            <a:r>
              <a:rPr lang="tr-TR" dirty="0" err="1"/>
              <a:t>ebob</a:t>
            </a:r>
            <a:r>
              <a:rPr lang="tr-TR" dirty="0"/>
              <a:t>(91, 14)’ün bulunması prob­lemine indirgenmiş </a:t>
            </a:r>
            <a:r>
              <a:rPr lang="tr-TR" dirty="0" smtClean="0"/>
              <a:t>olduğudur.</a:t>
            </a:r>
          </a:p>
          <a:p>
            <a:pPr marL="0" indent="0" algn="just">
              <a:buNone/>
            </a:pPr>
            <a:r>
              <a:rPr lang="tr-TR" dirty="0" smtClean="0"/>
              <a:t>            </a:t>
            </a:r>
            <a:r>
              <a:rPr lang="tr-TR" dirty="0"/>
              <a:t>Sonra, 91 ’i 14’e böleriz ve</a:t>
            </a:r>
          </a:p>
          <a:p>
            <a:pPr marL="0" indent="0" algn="just">
              <a:buNone/>
            </a:pPr>
            <a:r>
              <a:rPr lang="tr-TR" dirty="0"/>
              <a:t> </a:t>
            </a:r>
            <a:r>
              <a:rPr lang="tr-TR" dirty="0" smtClean="0"/>
              <a:t>                    </a:t>
            </a:r>
            <a:r>
              <a:rPr lang="tr-TR" dirty="0"/>
              <a:t>91 = 14 • 6 + 7 elde ederiz.</a:t>
            </a:r>
          </a:p>
          <a:p>
            <a:pPr marL="0" indent="0">
              <a:buNone/>
            </a:pPr>
            <a:r>
              <a:rPr lang="tr-TR" dirty="0"/>
              <a:t> </a:t>
            </a:r>
          </a:p>
        </p:txBody>
      </p:sp>
      <p:sp>
        <p:nvSpPr>
          <p:cNvPr id="2" name="Slayt Numarası Yer Tutucusu 1"/>
          <p:cNvSpPr>
            <a:spLocks noGrp="1"/>
          </p:cNvSpPr>
          <p:nvPr>
            <p:ph type="sldNum" sz="quarter" idx="12"/>
          </p:nvPr>
        </p:nvSpPr>
        <p:spPr/>
        <p:txBody>
          <a:bodyPr/>
          <a:lstStyle/>
          <a:p>
            <a:fld id="{745D57CF-1007-4D2F-B4F9-E5A7F393E6C7}" type="slidenum">
              <a:rPr lang="tr-TR" smtClean="0"/>
              <a:t>41</a:t>
            </a:fld>
            <a:endParaRPr lang="tr-TR"/>
          </a:p>
        </p:txBody>
      </p:sp>
    </p:spTree>
    <p:extLst>
      <p:ext uri="{BB962C8B-B14F-4D97-AF65-F5344CB8AC3E}">
        <p14:creationId xmlns:p14="http://schemas.microsoft.com/office/powerpoint/2010/main" val="134745149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1484310" y="209006"/>
            <a:ext cx="10324513" cy="6426926"/>
          </a:xfrm>
        </p:spPr>
        <p:txBody>
          <a:bodyPr>
            <a:normAutofit/>
          </a:bodyPr>
          <a:lstStyle/>
          <a:p>
            <a:pPr marL="0" indent="0" algn="just">
              <a:buNone/>
            </a:pPr>
            <a:r>
              <a:rPr lang="tr-TR" dirty="0"/>
              <a:t> 91 ve 14’ün herhangi ortak bölenleri 91 - 14 • 6 = 7’yi de böler ve 14 ve 7’nin herhangi ortak bölenleri 91 ’i de böler. Buradan ise </a:t>
            </a:r>
            <a:r>
              <a:rPr lang="tr-TR" dirty="0" err="1"/>
              <a:t>ebob</a:t>
            </a:r>
            <a:r>
              <a:rPr lang="tr-TR" dirty="0"/>
              <a:t>(91, 14) = </a:t>
            </a:r>
            <a:r>
              <a:rPr lang="tr-TR" dirty="0" err="1"/>
              <a:t>ebob</a:t>
            </a:r>
            <a:r>
              <a:rPr lang="tr-TR" dirty="0"/>
              <a:t>(14, 7) olduğu görülür.</a:t>
            </a:r>
          </a:p>
          <a:p>
            <a:pPr marL="0" indent="0" algn="just">
              <a:buNone/>
            </a:pPr>
            <a:r>
              <a:rPr lang="tr-TR" dirty="0"/>
              <a:t>                  14’ü 7’ye bölerek devam edersek,</a:t>
            </a:r>
          </a:p>
          <a:p>
            <a:pPr marL="0" indent="0" algn="just">
              <a:buNone/>
            </a:pPr>
            <a:r>
              <a:rPr lang="tr-TR" dirty="0" smtClean="0"/>
              <a:t>                 </a:t>
            </a:r>
            <a:r>
              <a:rPr lang="tr-TR" dirty="0"/>
              <a:t>14 = 7 • 2 bulunur.</a:t>
            </a:r>
          </a:p>
          <a:p>
            <a:pPr marL="0" indent="0" algn="just">
              <a:buNone/>
            </a:pPr>
            <a:r>
              <a:rPr lang="tr-TR" dirty="0"/>
              <a:t>7 sayısı 14’ü böldüğü için </a:t>
            </a:r>
            <a:r>
              <a:rPr lang="tr-TR" dirty="0" err="1"/>
              <a:t>ebob</a:t>
            </a:r>
            <a:r>
              <a:rPr lang="tr-TR" dirty="0"/>
              <a:t>(14, 7) = 7 olur. </a:t>
            </a:r>
            <a:endParaRPr lang="tr-TR" dirty="0" smtClean="0"/>
          </a:p>
          <a:p>
            <a:pPr marL="0" indent="0" algn="just">
              <a:buNone/>
            </a:pPr>
            <a:r>
              <a:rPr lang="tr-TR" dirty="0" smtClean="0"/>
              <a:t>Ayrıca</a:t>
            </a:r>
            <a:r>
              <a:rPr lang="tr-TR" dirty="0"/>
              <a:t>, </a:t>
            </a:r>
            <a:r>
              <a:rPr lang="tr-TR" dirty="0" err="1"/>
              <a:t>ebob</a:t>
            </a:r>
            <a:r>
              <a:rPr lang="tr-TR" dirty="0"/>
              <a:t>(287, 91) = </a:t>
            </a:r>
            <a:r>
              <a:rPr lang="tr-TR" dirty="0" err="1"/>
              <a:t>ebob</a:t>
            </a:r>
            <a:r>
              <a:rPr lang="tr-TR" dirty="0"/>
              <a:t>(91, 14) = </a:t>
            </a:r>
            <a:r>
              <a:rPr lang="tr-TR" dirty="0" err="1"/>
              <a:t>ebob</a:t>
            </a:r>
            <a:r>
              <a:rPr lang="tr-TR" dirty="0"/>
              <a:t>(14, 7) = 7 olduğu için orijinal problem çözülmüş olur.</a:t>
            </a:r>
          </a:p>
          <a:p>
            <a:pPr marL="0" indent="0" algn="just">
              <a:buNone/>
            </a:pPr>
            <a:r>
              <a:rPr lang="tr-TR" dirty="0"/>
              <a:t>      Şimdi, Öklid algoritmasının genel olarak nasıl çalıştığını ifade edelim. Biz, iki pozitif tam­sayının en büyük ortak bölenini bulma problemini, bir tane tamsayısı sıfır olana kadar daha küçük sayıların en büyük ortak bölenini bulma problemine indirgemek için art arda bölme işlemini kullanırız.</a:t>
            </a:r>
          </a:p>
          <a:p>
            <a:pPr marL="0" indent="0" algn="just">
              <a:buNone/>
            </a:pPr>
            <a:r>
              <a:rPr lang="tr-TR" dirty="0"/>
              <a:t>      </a:t>
            </a:r>
          </a:p>
        </p:txBody>
      </p:sp>
      <p:sp>
        <p:nvSpPr>
          <p:cNvPr id="2" name="Slayt Numarası Yer Tutucusu 1"/>
          <p:cNvSpPr>
            <a:spLocks noGrp="1"/>
          </p:cNvSpPr>
          <p:nvPr>
            <p:ph type="sldNum" sz="quarter" idx="12"/>
          </p:nvPr>
        </p:nvSpPr>
        <p:spPr/>
        <p:txBody>
          <a:bodyPr/>
          <a:lstStyle/>
          <a:p>
            <a:fld id="{745D57CF-1007-4D2F-B4F9-E5A7F393E6C7}" type="slidenum">
              <a:rPr lang="tr-TR" smtClean="0"/>
              <a:t>42</a:t>
            </a:fld>
            <a:endParaRPr lang="tr-TR"/>
          </a:p>
        </p:txBody>
      </p:sp>
    </p:spTree>
    <p:extLst>
      <p:ext uri="{BB962C8B-B14F-4D97-AF65-F5344CB8AC3E}">
        <p14:creationId xmlns:p14="http://schemas.microsoft.com/office/powerpoint/2010/main" val="101430186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1466893" y="452847"/>
            <a:ext cx="10333221" cy="6296296"/>
          </a:xfrm>
        </p:spPr>
        <p:txBody>
          <a:bodyPr>
            <a:normAutofit lnSpcReduction="10000"/>
          </a:bodyPr>
          <a:lstStyle/>
          <a:p>
            <a:pPr marL="0" indent="0" algn="just">
              <a:buNone/>
            </a:pPr>
            <a:r>
              <a:rPr lang="tr-TR" b="1" dirty="0">
                <a:solidFill>
                  <a:srgbClr val="0070C0"/>
                </a:solidFill>
              </a:rPr>
              <a:t>Öklid algoritması, en büyük ortak bölen ve bölme algoritması ile ilgili aşağıda vereceğimiz sonuçları temel almıştır.</a:t>
            </a:r>
          </a:p>
          <a:p>
            <a:pPr marL="0" indent="0" algn="just">
              <a:buNone/>
            </a:pPr>
            <a:r>
              <a:rPr lang="tr-TR" b="1" dirty="0" err="1" smtClean="0">
                <a:solidFill>
                  <a:srgbClr val="C00000"/>
                </a:solidFill>
              </a:rPr>
              <a:t>Lemma</a:t>
            </a:r>
            <a:r>
              <a:rPr lang="tr-TR" b="1" dirty="0" smtClean="0">
                <a:solidFill>
                  <a:srgbClr val="C00000"/>
                </a:solidFill>
              </a:rPr>
              <a:t> : </a:t>
            </a:r>
            <a:r>
              <a:rPr lang="tr-TR" dirty="0" smtClean="0"/>
              <a:t>a</a:t>
            </a:r>
            <a:r>
              <a:rPr lang="tr-TR" dirty="0"/>
              <a:t>, b, q ve r tamsayılar olmak üzere a = </a:t>
            </a:r>
            <a:r>
              <a:rPr lang="tr-TR" dirty="0" err="1"/>
              <a:t>bq</a:t>
            </a:r>
            <a:r>
              <a:rPr lang="tr-TR" dirty="0"/>
              <a:t> + r olsun. Bu durumda </a:t>
            </a:r>
            <a:endParaRPr lang="tr-TR" dirty="0" smtClean="0"/>
          </a:p>
          <a:p>
            <a:pPr marL="0" indent="0" algn="just">
              <a:buNone/>
            </a:pPr>
            <a:r>
              <a:rPr lang="tr-TR" dirty="0" err="1" smtClean="0"/>
              <a:t>ebob</a:t>
            </a:r>
            <a:r>
              <a:rPr lang="tr-TR" dirty="0" smtClean="0"/>
              <a:t>(a</a:t>
            </a:r>
            <a:r>
              <a:rPr lang="tr-TR" dirty="0"/>
              <a:t>, b) </a:t>
            </a:r>
            <a:r>
              <a:rPr lang="tr-TR" dirty="0" smtClean="0"/>
              <a:t>= </a:t>
            </a:r>
            <a:r>
              <a:rPr lang="tr-TR" dirty="0" err="1"/>
              <a:t>ebob</a:t>
            </a:r>
            <a:r>
              <a:rPr lang="tr-TR" dirty="0"/>
              <a:t>(</a:t>
            </a:r>
            <a:r>
              <a:rPr lang="tr-TR" dirty="0" err="1"/>
              <a:t>b,r</a:t>
            </a:r>
            <a:r>
              <a:rPr lang="tr-TR" dirty="0" smtClean="0"/>
              <a:t>)’ </a:t>
            </a:r>
            <a:r>
              <a:rPr lang="tr-TR" dirty="0" err="1" smtClean="0"/>
              <a:t>dir</a:t>
            </a:r>
            <a:r>
              <a:rPr lang="tr-TR" dirty="0" smtClean="0"/>
              <a:t>.</a:t>
            </a:r>
          </a:p>
          <a:p>
            <a:pPr marL="0" indent="0" algn="just">
              <a:buNone/>
            </a:pPr>
            <a:r>
              <a:rPr lang="tr-TR" b="1" dirty="0">
                <a:solidFill>
                  <a:srgbClr val="C00000"/>
                </a:solidFill>
              </a:rPr>
              <a:t>İspat: </a:t>
            </a:r>
            <a:r>
              <a:rPr lang="tr-TR" dirty="0"/>
              <a:t>Eğer </a:t>
            </a:r>
            <a:r>
              <a:rPr lang="tr-TR" i="1" dirty="0"/>
              <a:t>a </a:t>
            </a:r>
            <a:r>
              <a:rPr lang="tr-TR" dirty="0"/>
              <a:t>ve </a:t>
            </a:r>
            <a:r>
              <a:rPr lang="tr-TR" i="1" dirty="0"/>
              <a:t>b</a:t>
            </a:r>
            <a:r>
              <a:rPr lang="tr-TR" dirty="0"/>
              <a:t>’nin ortak bölenleri ile </a:t>
            </a:r>
            <a:r>
              <a:rPr lang="tr-TR" i="1" dirty="0"/>
              <a:t>b</a:t>
            </a:r>
            <a:r>
              <a:rPr lang="tr-TR" dirty="0"/>
              <a:t> ve </a:t>
            </a:r>
            <a:r>
              <a:rPr lang="tr-TR" i="1" dirty="0" smtClean="0"/>
              <a:t>r ’</a:t>
            </a:r>
            <a:r>
              <a:rPr lang="tr-TR" dirty="0" err="1" smtClean="0"/>
              <a:t>nin</a:t>
            </a:r>
            <a:r>
              <a:rPr lang="tr-TR" dirty="0" smtClean="0"/>
              <a:t> </a:t>
            </a:r>
            <a:r>
              <a:rPr lang="tr-TR" dirty="0"/>
              <a:t>ortak bölenlerinin aynı olduğunu gösterebi­lirsek, bu durumda </a:t>
            </a:r>
            <a:r>
              <a:rPr lang="tr-TR" dirty="0" err="1"/>
              <a:t>ebob</a:t>
            </a:r>
            <a:r>
              <a:rPr lang="tr-TR" dirty="0"/>
              <a:t>(</a:t>
            </a:r>
            <a:r>
              <a:rPr lang="tr-TR" i="1" dirty="0"/>
              <a:t>a, b</a:t>
            </a:r>
            <a:r>
              <a:rPr lang="tr-TR" dirty="0"/>
              <a:t>) =</a:t>
            </a:r>
            <a:r>
              <a:rPr lang="tr-TR" dirty="0" err="1" smtClean="0"/>
              <a:t>ebob</a:t>
            </a:r>
            <a:r>
              <a:rPr lang="tr-TR" dirty="0" smtClean="0"/>
              <a:t>(</a:t>
            </a:r>
            <a:r>
              <a:rPr lang="tr-TR" i="1" dirty="0" smtClean="0"/>
              <a:t>b</a:t>
            </a:r>
            <a:r>
              <a:rPr lang="tr-TR" i="1" dirty="0"/>
              <a:t>, r </a:t>
            </a:r>
            <a:r>
              <a:rPr lang="tr-TR" dirty="0"/>
              <a:t>) olduğunu göstermiş oluruz, çünkü iki parça da aynı en büyük ortak bölene sahip olmak zorundadır.</a:t>
            </a:r>
          </a:p>
          <a:p>
            <a:pPr marL="0" indent="0" algn="just">
              <a:buNone/>
            </a:pPr>
            <a:r>
              <a:rPr lang="tr-TR" i="1" dirty="0"/>
              <a:t>d</a:t>
            </a:r>
            <a:r>
              <a:rPr lang="tr-TR" i="1" dirty="0" smtClean="0"/>
              <a:t> </a:t>
            </a:r>
            <a:r>
              <a:rPr lang="tr-TR" dirty="0" smtClean="0"/>
              <a:t>’</a:t>
            </a:r>
            <a:r>
              <a:rPr lang="tr-TR" dirty="0" err="1" smtClean="0"/>
              <a:t>nin</a:t>
            </a:r>
            <a:r>
              <a:rPr lang="tr-TR" dirty="0" smtClean="0"/>
              <a:t> </a:t>
            </a:r>
            <a:r>
              <a:rPr lang="tr-TR" i="1" dirty="0"/>
              <a:t>a</a:t>
            </a:r>
            <a:r>
              <a:rPr lang="tr-TR" dirty="0"/>
              <a:t> ve </a:t>
            </a:r>
            <a:r>
              <a:rPr lang="tr-TR" i="1" dirty="0" smtClean="0"/>
              <a:t>b ’</a:t>
            </a:r>
            <a:r>
              <a:rPr lang="tr-TR" dirty="0" err="1" smtClean="0"/>
              <a:t>yi</a:t>
            </a:r>
            <a:r>
              <a:rPr lang="tr-TR" dirty="0" smtClean="0"/>
              <a:t> </a:t>
            </a:r>
            <a:r>
              <a:rPr lang="tr-TR" dirty="0"/>
              <a:t>böldüğünü kabul edelim. Bu durumda </a:t>
            </a:r>
            <a:r>
              <a:rPr lang="tr-TR" i="1" dirty="0"/>
              <a:t>d</a:t>
            </a:r>
            <a:r>
              <a:rPr lang="tr-TR" dirty="0"/>
              <a:t> aynı zamanda </a:t>
            </a:r>
            <a:r>
              <a:rPr lang="tr-TR" i="1" dirty="0"/>
              <a:t>a - </a:t>
            </a:r>
            <a:r>
              <a:rPr lang="tr-TR" i="1" dirty="0" err="1"/>
              <a:t>bq</a:t>
            </a:r>
            <a:r>
              <a:rPr lang="tr-TR" i="1" dirty="0"/>
              <a:t> = </a:t>
            </a:r>
            <a:r>
              <a:rPr lang="tr-TR" i="1" dirty="0" smtClean="0"/>
              <a:t>r </a:t>
            </a:r>
            <a:r>
              <a:rPr lang="tr-TR" dirty="0" smtClean="0"/>
              <a:t>’ </a:t>
            </a:r>
            <a:r>
              <a:rPr lang="tr-TR" dirty="0" err="1"/>
              <a:t>yi</a:t>
            </a:r>
            <a:r>
              <a:rPr lang="tr-TR" dirty="0"/>
              <a:t> de böler </a:t>
            </a:r>
            <a:r>
              <a:rPr lang="tr-TR" dirty="0" smtClean="0"/>
              <a:t>Böylece</a:t>
            </a:r>
            <a:r>
              <a:rPr lang="tr-TR" dirty="0"/>
              <a:t>, </a:t>
            </a:r>
            <a:r>
              <a:rPr lang="tr-TR" i="1" dirty="0"/>
              <a:t>a</a:t>
            </a:r>
            <a:r>
              <a:rPr lang="tr-TR" dirty="0"/>
              <a:t> ve </a:t>
            </a:r>
            <a:r>
              <a:rPr lang="tr-TR" i="1" dirty="0"/>
              <a:t>b’ </a:t>
            </a:r>
            <a:r>
              <a:rPr lang="tr-TR" dirty="0" err="1"/>
              <a:t>nin</a:t>
            </a:r>
            <a:r>
              <a:rPr lang="tr-TR" dirty="0"/>
              <a:t> herhangi bir ortak böleni aynı zamanda </a:t>
            </a:r>
            <a:r>
              <a:rPr lang="tr-TR" i="1" dirty="0"/>
              <a:t>b </a:t>
            </a:r>
            <a:r>
              <a:rPr lang="tr-TR" dirty="0"/>
              <a:t>ve </a:t>
            </a:r>
            <a:r>
              <a:rPr lang="tr-TR" i="1" dirty="0"/>
              <a:t>r</a:t>
            </a:r>
            <a:r>
              <a:rPr lang="tr-TR" dirty="0"/>
              <a:t>’nin de </a:t>
            </a:r>
            <a:r>
              <a:rPr lang="tr-TR" dirty="0" smtClean="0"/>
              <a:t>ortak  </a:t>
            </a:r>
            <a:r>
              <a:rPr lang="tr-TR" dirty="0"/>
              <a:t>böleni olur.</a:t>
            </a:r>
          </a:p>
          <a:p>
            <a:pPr marL="0" indent="0" algn="just">
              <a:buNone/>
            </a:pPr>
            <a:r>
              <a:rPr lang="tr-TR" dirty="0" smtClean="0"/>
              <a:t>     </a:t>
            </a:r>
            <a:r>
              <a:rPr lang="tr-TR" dirty="0"/>
              <a:t>Benzer şekilde, </a:t>
            </a:r>
            <a:r>
              <a:rPr lang="tr-TR" i="1" dirty="0"/>
              <a:t>d</a:t>
            </a:r>
            <a:r>
              <a:rPr lang="tr-TR" dirty="0"/>
              <a:t>’nin </a:t>
            </a:r>
            <a:r>
              <a:rPr lang="tr-TR" i="1" dirty="0"/>
              <a:t>b </a:t>
            </a:r>
            <a:r>
              <a:rPr lang="tr-TR" dirty="0"/>
              <a:t>ve </a:t>
            </a:r>
            <a:r>
              <a:rPr lang="tr-TR" i="1" dirty="0"/>
              <a:t>r</a:t>
            </a:r>
            <a:r>
              <a:rPr lang="tr-TR" dirty="0"/>
              <a:t>’yi böldüğünü kabul edelim. Bu durumda </a:t>
            </a:r>
            <a:r>
              <a:rPr lang="tr-TR" i="1" dirty="0"/>
              <a:t>d</a:t>
            </a:r>
            <a:r>
              <a:rPr lang="tr-TR" dirty="0"/>
              <a:t> sayısı </a:t>
            </a:r>
            <a:endParaRPr lang="tr-TR" dirty="0" smtClean="0"/>
          </a:p>
          <a:p>
            <a:pPr marL="0" indent="0" algn="just">
              <a:buNone/>
            </a:pPr>
            <a:r>
              <a:rPr lang="tr-TR" i="1" dirty="0" err="1" smtClean="0"/>
              <a:t>bq</a:t>
            </a:r>
            <a:r>
              <a:rPr lang="tr-TR" dirty="0" smtClean="0"/>
              <a:t> </a:t>
            </a:r>
            <a:r>
              <a:rPr lang="tr-TR" dirty="0"/>
              <a:t>+ </a:t>
            </a:r>
            <a:r>
              <a:rPr lang="tr-TR" i="1" dirty="0"/>
              <a:t>r</a:t>
            </a:r>
            <a:r>
              <a:rPr lang="tr-TR" dirty="0"/>
              <a:t> = </a:t>
            </a:r>
            <a:r>
              <a:rPr lang="tr-TR" i="1" dirty="0" smtClean="0"/>
              <a:t>a </a:t>
            </a:r>
            <a:r>
              <a:rPr lang="tr-TR" dirty="0" smtClean="0"/>
              <a:t>’ </a:t>
            </a:r>
            <a:r>
              <a:rPr lang="tr-TR" dirty="0" err="1" smtClean="0"/>
              <a:t>yı</a:t>
            </a:r>
            <a:r>
              <a:rPr lang="tr-TR" dirty="0" smtClean="0"/>
              <a:t> </a:t>
            </a:r>
            <a:r>
              <a:rPr lang="tr-TR" dirty="0"/>
              <a:t>da böler. Böylece, </a:t>
            </a:r>
            <a:r>
              <a:rPr lang="tr-TR" i="1" dirty="0"/>
              <a:t>b</a:t>
            </a:r>
            <a:r>
              <a:rPr lang="tr-TR" dirty="0"/>
              <a:t> ve </a:t>
            </a:r>
            <a:r>
              <a:rPr lang="tr-TR" i="1" dirty="0" smtClean="0"/>
              <a:t>r </a:t>
            </a:r>
            <a:r>
              <a:rPr lang="tr-TR" dirty="0" smtClean="0"/>
              <a:t>’</a:t>
            </a:r>
            <a:r>
              <a:rPr lang="tr-TR" dirty="0" err="1" smtClean="0"/>
              <a:t>nin</a:t>
            </a:r>
            <a:r>
              <a:rPr lang="tr-TR" dirty="0" smtClean="0"/>
              <a:t> </a:t>
            </a:r>
            <a:r>
              <a:rPr lang="tr-TR" dirty="0"/>
              <a:t>herhangi bir ortak böleni aynı zamanda </a:t>
            </a:r>
            <a:r>
              <a:rPr lang="tr-TR" i="1" dirty="0"/>
              <a:t>a </a:t>
            </a:r>
            <a:r>
              <a:rPr lang="tr-TR" dirty="0"/>
              <a:t>ve </a:t>
            </a:r>
            <a:r>
              <a:rPr lang="tr-TR" i="1" dirty="0"/>
              <a:t>b</a:t>
            </a:r>
            <a:r>
              <a:rPr lang="tr-TR" dirty="0"/>
              <a:t>’nin de ortak böleni olur.</a:t>
            </a:r>
          </a:p>
          <a:p>
            <a:pPr marL="0" indent="0" algn="just">
              <a:buNone/>
            </a:pPr>
            <a:r>
              <a:rPr lang="tr-TR" dirty="0" smtClean="0"/>
              <a:t>               </a:t>
            </a:r>
            <a:r>
              <a:rPr lang="tr-TR" dirty="0"/>
              <a:t>Sonuç </a:t>
            </a:r>
            <a:r>
              <a:rPr lang="tr-TR" dirty="0" smtClean="0"/>
              <a:t>olarak , </a:t>
            </a:r>
            <a:r>
              <a:rPr lang="tr-TR" dirty="0" err="1"/>
              <a:t>ebob</a:t>
            </a:r>
            <a:r>
              <a:rPr lang="tr-TR" dirty="0"/>
              <a:t>(</a:t>
            </a:r>
            <a:r>
              <a:rPr lang="tr-TR" i="1" dirty="0"/>
              <a:t>a</a:t>
            </a:r>
            <a:r>
              <a:rPr lang="tr-TR" dirty="0"/>
              <a:t>, </a:t>
            </a:r>
            <a:r>
              <a:rPr lang="tr-TR" i="1" dirty="0"/>
              <a:t>b</a:t>
            </a:r>
            <a:r>
              <a:rPr lang="tr-TR" dirty="0"/>
              <a:t>) </a:t>
            </a:r>
            <a:r>
              <a:rPr lang="tr-TR" dirty="0" smtClean="0"/>
              <a:t>= </a:t>
            </a:r>
            <a:r>
              <a:rPr lang="tr-TR" dirty="0" err="1"/>
              <a:t>ebob</a:t>
            </a:r>
            <a:r>
              <a:rPr lang="tr-TR" dirty="0"/>
              <a:t>(</a:t>
            </a:r>
            <a:r>
              <a:rPr lang="tr-TR" i="1" dirty="0"/>
              <a:t>b</a:t>
            </a:r>
            <a:r>
              <a:rPr lang="tr-TR" dirty="0"/>
              <a:t>, r)’</a:t>
            </a:r>
            <a:r>
              <a:rPr lang="tr-TR" dirty="0" err="1"/>
              <a:t>dir</a:t>
            </a:r>
            <a:r>
              <a:rPr lang="tr-TR" dirty="0"/>
              <a:t>.</a:t>
            </a:r>
          </a:p>
          <a:p>
            <a:pPr marL="0" indent="0">
              <a:buNone/>
            </a:pPr>
            <a:endParaRPr lang="tr-TR" dirty="0"/>
          </a:p>
        </p:txBody>
      </p:sp>
      <p:sp>
        <p:nvSpPr>
          <p:cNvPr id="2" name="Slayt Numarası Yer Tutucusu 1"/>
          <p:cNvSpPr>
            <a:spLocks noGrp="1"/>
          </p:cNvSpPr>
          <p:nvPr>
            <p:ph type="sldNum" sz="quarter" idx="12"/>
          </p:nvPr>
        </p:nvSpPr>
        <p:spPr/>
        <p:txBody>
          <a:bodyPr/>
          <a:lstStyle/>
          <a:p>
            <a:fld id="{745D57CF-1007-4D2F-B4F9-E5A7F393E6C7}" type="slidenum">
              <a:rPr lang="tr-TR" smtClean="0"/>
              <a:t>43</a:t>
            </a:fld>
            <a:endParaRPr lang="tr-TR"/>
          </a:p>
        </p:txBody>
      </p:sp>
    </p:spTree>
    <p:extLst>
      <p:ext uri="{BB962C8B-B14F-4D97-AF65-F5344CB8AC3E}">
        <p14:creationId xmlns:p14="http://schemas.microsoft.com/office/powerpoint/2010/main" val="390846612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1484310" y="330927"/>
            <a:ext cx="10341930" cy="6322422"/>
          </a:xfrm>
        </p:spPr>
        <p:txBody>
          <a:bodyPr>
            <a:normAutofit fontScale="92500" lnSpcReduction="20000"/>
          </a:bodyPr>
          <a:lstStyle/>
          <a:p>
            <a:pPr marL="0" indent="0">
              <a:buNone/>
            </a:pPr>
            <a:endParaRPr lang="tr-TR" dirty="0" smtClean="0"/>
          </a:p>
          <a:p>
            <a:pPr marL="0" indent="0">
              <a:buNone/>
            </a:pPr>
            <a:r>
              <a:rPr lang="tr-TR" dirty="0" smtClean="0"/>
              <a:t>Varsayalım </a:t>
            </a:r>
            <a:r>
              <a:rPr lang="tr-TR" dirty="0"/>
              <a:t>ki </a:t>
            </a:r>
            <a:r>
              <a:rPr lang="tr-TR" i="1" dirty="0"/>
              <a:t>a</a:t>
            </a:r>
            <a:r>
              <a:rPr lang="tr-TR" dirty="0"/>
              <a:t> ve </a:t>
            </a:r>
            <a:r>
              <a:rPr lang="tr-TR" i="1" dirty="0"/>
              <a:t>b </a:t>
            </a:r>
            <a:r>
              <a:rPr lang="tr-TR" dirty="0"/>
              <a:t>pozitif tamsayıları </a:t>
            </a:r>
            <a:r>
              <a:rPr lang="tr-TR" i="1" dirty="0"/>
              <a:t>a</a:t>
            </a:r>
            <a:r>
              <a:rPr lang="tr-TR" dirty="0"/>
              <a:t> &gt;= </a:t>
            </a:r>
            <a:r>
              <a:rPr lang="tr-TR" i="1" dirty="0"/>
              <a:t>b</a:t>
            </a:r>
            <a:r>
              <a:rPr lang="tr-TR" dirty="0"/>
              <a:t> şartını sağlasın. </a:t>
            </a:r>
            <a:r>
              <a:rPr lang="tr-TR" i="1" dirty="0"/>
              <a:t>r</a:t>
            </a:r>
            <a:r>
              <a:rPr lang="tr-TR" i="1" baseline="-25000" dirty="0"/>
              <a:t>0</a:t>
            </a:r>
            <a:r>
              <a:rPr lang="tr-TR" i="1" dirty="0"/>
              <a:t> = a </a:t>
            </a:r>
            <a:r>
              <a:rPr lang="tr-TR" dirty="0"/>
              <a:t>ve </a:t>
            </a:r>
            <a:r>
              <a:rPr lang="tr-TR" i="1" dirty="0"/>
              <a:t>r</a:t>
            </a:r>
            <a:r>
              <a:rPr lang="tr-TR" i="1" baseline="-25000" dirty="0"/>
              <a:t>1</a:t>
            </a:r>
            <a:r>
              <a:rPr lang="tr-TR" i="1" dirty="0"/>
              <a:t> </a:t>
            </a:r>
            <a:endParaRPr lang="tr-TR" dirty="0"/>
          </a:p>
          <a:p>
            <a:pPr marL="0" indent="0">
              <a:buNone/>
            </a:pPr>
            <a:r>
              <a:rPr lang="tr-TR" dirty="0"/>
              <a:t> Bölme algoritmasını art arda uyguladığımız zaman</a:t>
            </a:r>
            <a:r>
              <a:rPr lang="tr-TR" dirty="0" smtClean="0"/>
              <a:t>,</a:t>
            </a:r>
          </a:p>
          <a:p>
            <a:pPr marL="0" indent="0">
              <a:buNone/>
            </a:pPr>
            <a:r>
              <a:rPr lang="pt-BR" b="1" i="1" dirty="0">
                <a:solidFill>
                  <a:srgbClr val="0070C0"/>
                </a:solidFill>
              </a:rPr>
              <a:t>r0 = r1q1 + r2	</a:t>
            </a:r>
            <a:r>
              <a:rPr lang="tr-TR" b="1" i="1" dirty="0" smtClean="0">
                <a:solidFill>
                  <a:srgbClr val="0070C0"/>
                </a:solidFill>
              </a:rPr>
              <a:t> </a:t>
            </a:r>
            <a:r>
              <a:rPr lang="pt-BR" b="1" i="1" dirty="0" smtClean="0">
                <a:solidFill>
                  <a:srgbClr val="0070C0"/>
                </a:solidFill>
              </a:rPr>
              <a:t>0 </a:t>
            </a:r>
            <a:r>
              <a:rPr lang="pt-BR" b="1" i="1" dirty="0">
                <a:solidFill>
                  <a:srgbClr val="0070C0"/>
                </a:solidFill>
              </a:rPr>
              <a:t>≤ r2 &lt; r1,</a:t>
            </a:r>
          </a:p>
          <a:p>
            <a:pPr marL="0" indent="0">
              <a:buNone/>
            </a:pPr>
            <a:r>
              <a:rPr lang="pt-BR" b="1" i="1" dirty="0">
                <a:solidFill>
                  <a:srgbClr val="0070C0"/>
                </a:solidFill>
              </a:rPr>
              <a:t>r1 = r2q2 + r3	</a:t>
            </a:r>
            <a:r>
              <a:rPr lang="pt-BR" b="1" i="1" dirty="0" smtClean="0">
                <a:solidFill>
                  <a:srgbClr val="0070C0"/>
                </a:solidFill>
              </a:rPr>
              <a:t>0 </a:t>
            </a:r>
            <a:r>
              <a:rPr lang="pt-BR" b="1" i="1" dirty="0">
                <a:solidFill>
                  <a:srgbClr val="0070C0"/>
                </a:solidFill>
              </a:rPr>
              <a:t>≤ r3 &lt; r2,</a:t>
            </a:r>
          </a:p>
          <a:p>
            <a:pPr marL="0" indent="0">
              <a:buNone/>
            </a:pPr>
            <a:r>
              <a:rPr lang="pt-BR" b="1" i="1" dirty="0">
                <a:solidFill>
                  <a:srgbClr val="0070C0"/>
                </a:solidFill>
              </a:rPr>
              <a:t>.</a:t>
            </a:r>
          </a:p>
          <a:p>
            <a:pPr marL="0" indent="0">
              <a:buNone/>
            </a:pPr>
            <a:r>
              <a:rPr lang="pt-BR" b="1" i="1" dirty="0">
                <a:solidFill>
                  <a:srgbClr val="0070C0"/>
                </a:solidFill>
              </a:rPr>
              <a:t>.</a:t>
            </a:r>
          </a:p>
          <a:p>
            <a:pPr marL="0" indent="0">
              <a:buNone/>
            </a:pPr>
            <a:r>
              <a:rPr lang="pt-BR" b="1" i="1" dirty="0" smtClean="0">
                <a:solidFill>
                  <a:srgbClr val="0070C0"/>
                </a:solidFill>
              </a:rPr>
              <a:t>rn </a:t>
            </a:r>
            <a:r>
              <a:rPr lang="pt-BR" b="1" i="1" dirty="0">
                <a:solidFill>
                  <a:srgbClr val="0070C0"/>
                </a:solidFill>
              </a:rPr>
              <a:t>- 2 = rn-1qn-1 + rn 	0 ≤ rn &lt; rn-ı,</a:t>
            </a:r>
          </a:p>
          <a:p>
            <a:pPr marL="0" indent="0">
              <a:buNone/>
            </a:pPr>
            <a:r>
              <a:rPr lang="pt-BR" b="1" i="1" dirty="0">
                <a:solidFill>
                  <a:srgbClr val="0070C0"/>
                </a:solidFill>
              </a:rPr>
              <a:t>rn -1 = </a:t>
            </a:r>
            <a:r>
              <a:rPr lang="pt-BR" b="1" i="1" dirty="0" smtClean="0">
                <a:solidFill>
                  <a:srgbClr val="0070C0"/>
                </a:solidFill>
              </a:rPr>
              <a:t>rnqn</a:t>
            </a:r>
            <a:r>
              <a:rPr lang="tr-TR" b="1" i="1" dirty="0" smtClean="0">
                <a:solidFill>
                  <a:srgbClr val="0070C0"/>
                </a:solidFill>
              </a:rPr>
              <a:t>  </a:t>
            </a:r>
          </a:p>
          <a:p>
            <a:pPr marL="0" indent="0">
              <a:buNone/>
            </a:pPr>
            <a:r>
              <a:rPr lang="pt-BR" dirty="0" smtClean="0"/>
              <a:t>elde </a:t>
            </a:r>
            <a:r>
              <a:rPr lang="pt-BR" dirty="0"/>
              <a:t>ederiz.</a:t>
            </a:r>
          </a:p>
          <a:p>
            <a:pPr marL="0" indent="0">
              <a:buNone/>
            </a:pPr>
            <a:r>
              <a:rPr lang="pt-BR" dirty="0" smtClean="0"/>
              <a:t> </a:t>
            </a:r>
            <a:r>
              <a:rPr lang="pt-BR" dirty="0"/>
              <a:t>Art arda bölme işlemi ile oluşturulan bu dizinin eninde sonunda kalan terimi sıfır olacaktır, çünkü kalan terimlerin oluşturduğu a = r0 &gt; r1 &gt; r2 … &gt; 0 dizisi a tane terimden fazla terim içeremez. Ayrıca, Lemma </a:t>
            </a:r>
            <a:r>
              <a:rPr lang="pt-BR" dirty="0" smtClean="0"/>
              <a:t> ’d</a:t>
            </a:r>
            <a:r>
              <a:rPr lang="tr-TR" dirty="0" smtClean="0"/>
              <a:t>a</a:t>
            </a:r>
            <a:r>
              <a:rPr lang="pt-BR" dirty="0" smtClean="0"/>
              <a:t>n </a:t>
            </a:r>
            <a:r>
              <a:rPr lang="pt-BR" dirty="0"/>
              <a:t>dolayı</a:t>
            </a:r>
          </a:p>
          <a:p>
            <a:pPr marL="0" indent="0">
              <a:buNone/>
            </a:pPr>
            <a:r>
              <a:rPr lang="pt-BR" dirty="0" smtClean="0"/>
              <a:t>              </a:t>
            </a:r>
            <a:r>
              <a:rPr lang="pt-BR" b="1" dirty="0">
                <a:solidFill>
                  <a:srgbClr val="0070C0"/>
                </a:solidFill>
              </a:rPr>
              <a:t>ebob( a, b ) 	= ebob( r0, r1) = … = ebob( rn-2, rn-1)</a:t>
            </a:r>
          </a:p>
          <a:p>
            <a:pPr marL="0" indent="0">
              <a:buNone/>
            </a:pPr>
            <a:r>
              <a:rPr lang="pt-BR" b="1" dirty="0" smtClean="0">
                <a:solidFill>
                  <a:srgbClr val="0070C0"/>
                </a:solidFill>
              </a:rPr>
              <a:t>                        </a:t>
            </a:r>
            <a:r>
              <a:rPr lang="pt-BR" b="1" dirty="0">
                <a:solidFill>
                  <a:srgbClr val="0070C0"/>
                </a:solidFill>
              </a:rPr>
              <a:t>= ebob( rn, r0 ) = </a:t>
            </a:r>
            <a:r>
              <a:rPr lang="pt-BR" b="1" dirty="0" smtClean="0">
                <a:solidFill>
                  <a:srgbClr val="0070C0"/>
                </a:solidFill>
              </a:rPr>
              <a:t>rn</a:t>
            </a:r>
            <a:r>
              <a:rPr lang="tr-TR" b="1" dirty="0" smtClean="0">
                <a:solidFill>
                  <a:srgbClr val="0070C0"/>
                </a:solidFill>
              </a:rPr>
              <a:t> </a:t>
            </a:r>
            <a:r>
              <a:rPr lang="pt-BR" b="1" dirty="0" smtClean="0">
                <a:solidFill>
                  <a:srgbClr val="0070C0"/>
                </a:solidFill>
              </a:rPr>
              <a:t>’ </a:t>
            </a:r>
            <a:r>
              <a:rPr lang="pt-BR" dirty="0" smtClean="0"/>
              <a:t>dir.</a:t>
            </a:r>
            <a:endParaRPr lang="tr-TR" dirty="0" smtClean="0"/>
          </a:p>
          <a:p>
            <a:pPr marL="0" indent="0">
              <a:buNone/>
            </a:pPr>
            <a:r>
              <a:rPr lang="pt-BR" dirty="0" smtClean="0"/>
              <a:t>Böylece</a:t>
            </a:r>
            <a:r>
              <a:rPr lang="pt-BR" dirty="0"/>
              <a:t>, bölme işlemindeki sıfır olmayan son kalan terim en büyük ortak bölendir.</a:t>
            </a:r>
          </a:p>
          <a:p>
            <a:endParaRPr lang="pt-BR" dirty="0"/>
          </a:p>
          <a:p>
            <a:endParaRPr lang="tr-TR" dirty="0"/>
          </a:p>
        </p:txBody>
      </p:sp>
      <p:sp>
        <p:nvSpPr>
          <p:cNvPr id="2" name="Slayt Numarası Yer Tutucusu 1"/>
          <p:cNvSpPr>
            <a:spLocks noGrp="1"/>
          </p:cNvSpPr>
          <p:nvPr>
            <p:ph type="sldNum" sz="quarter" idx="12"/>
          </p:nvPr>
        </p:nvSpPr>
        <p:spPr/>
        <p:txBody>
          <a:bodyPr/>
          <a:lstStyle/>
          <a:p>
            <a:fld id="{745D57CF-1007-4D2F-B4F9-E5A7F393E6C7}" type="slidenum">
              <a:rPr lang="tr-TR" smtClean="0"/>
              <a:t>44</a:t>
            </a:fld>
            <a:endParaRPr lang="tr-TR"/>
          </a:p>
        </p:txBody>
      </p:sp>
    </p:spTree>
    <p:extLst>
      <p:ext uri="{BB962C8B-B14F-4D97-AF65-F5344CB8AC3E}">
        <p14:creationId xmlns:p14="http://schemas.microsoft.com/office/powerpoint/2010/main" val="179935225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1484310" y="269967"/>
            <a:ext cx="10018713" cy="5521234"/>
          </a:xfrm>
        </p:spPr>
        <p:txBody>
          <a:bodyPr/>
          <a:lstStyle/>
          <a:p>
            <a:pPr marL="0" indent="0">
              <a:buNone/>
            </a:pPr>
            <a:r>
              <a:rPr lang="tr-TR" b="1" dirty="0" smtClean="0">
                <a:solidFill>
                  <a:srgbClr val="C00000"/>
                </a:solidFill>
              </a:rPr>
              <a:t>Örnek :  </a:t>
            </a:r>
            <a:r>
              <a:rPr lang="tr-TR" dirty="0"/>
              <a:t>Öklid algoritmasını kullanarak 414 ve 662’nin en büyük ortak bölenini bulunuz.</a:t>
            </a:r>
          </a:p>
          <a:p>
            <a:pPr marL="0" indent="0">
              <a:buNone/>
            </a:pPr>
            <a:r>
              <a:rPr lang="tr-TR" b="1" dirty="0" smtClean="0">
                <a:solidFill>
                  <a:srgbClr val="C00000"/>
                </a:solidFill>
              </a:rPr>
              <a:t>Çözüm</a:t>
            </a:r>
            <a:r>
              <a:rPr lang="tr-TR" b="1" dirty="0">
                <a:solidFill>
                  <a:srgbClr val="C00000"/>
                </a:solidFill>
              </a:rPr>
              <a:t>: </a:t>
            </a:r>
            <a:r>
              <a:rPr lang="tr-TR" dirty="0"/>
              <a:t>Bölme algoritması art arda uygulanırsa,</a:t>
            </a:r>
          </a:p>
          <a:p>
            <a:pPr marL="0" indent="0">
              <a:buNone/>
            </a:pPr>
            <a:r>
              <a:rPr lang="tr-TR" dirty="0" smtClean="0"/>
              <a:t>662 </a:t>
            </a:r>
            <a:r>
              <a:rPr lang="tr-TR" dirty="0"/>
              <a:t>= 414 . 1 + 248 </a:t>
            </a:r>
          </a:p>
          <a:p>
            <a:pPr marL="0" indent="0">
              <a:buNone/>
            </a:pPr>
            <a:r>
              <a:rPr lang="tr-TR" dirty="0"/>
              <a:t>414 = 248 . 1 + 166 </a:t>
            </a:r>
          </a:p>
          <a:p>
            <a:pPr marL="0" indent="0">
              <a:buNone/>
            </a:pPr>
            <a:r>
              <a:rPr lang="tr-TR" dirty="0"/>
              <a:t>248 = 166-1 + 82 </a:t>
            </a:r>
          </a:p>
          <a:p>
            <a:pPr marL="0" indent="0">
              <a:buNone/>
            </a:pPr>
            <a:r>
              <a:rPr lang="tr-TR" dirty="0"/>
              <a:t>166 = 82 . 2 + 2 </a:t>
            </a:r>
          </a:p>
          <a:p>
            <a:pPr marL="0" indent="0">
              <a:buNone/>
            </a:pPr>
            <a:r>
              <a:rPr lang="tr-TR" dirty="0"/>
              <a:t> 82 = 2.41 bulunur.</a:t>
            </a:r>
          </a:p>
          <a:p>
            <a:pPr marL="0" indent="0">
              <a:buNone/>
            </a:pPr>
            <a:r>
              <a:rPr lang="tr-TR" dirty="0"/>
              <a:t>Sıfırdan farklı olan son kalan terim 2 olduğu için </a:t>
            </a:r>
            <a:r>
              <a:rPr lang="tr-TR" dirty="0" err="1"/>
              <a:t>ebob</a:t>
            </a:r>
            <a:r>
              <a:rPr lang="tr-TR" dirty="0"/>
              <a:t>(414, 662) = 2’dir.	</a:t>
            </a:r>
          </a:p>
        </p:txBody>
      </p:sp>
      <p:sp>
        <p:nvSpPr>
          <p:cNvPr id="2" name="Slayt Numarası Yer Tutucusu 1"/>
          <p:cNvSpPr>
            <a:spLocks noGrp="1"/>
          </p:cNvSpPr>
          <p:nvPr>
            <p:ph type="sldNum" sz="quarter" idx="12"/>
          </p:nvPr>
        </p:nvSpPr>
        <p:spPr/>
        <p:txBody>
          <a:bodyPr/>
          <a:lstStyle/>
          <a:p>
            <a:fld id="{745D57CF-1007-4D2F-B4F9-E5A7F393E6C7}" type="slidenum">
              <a:rPr lang="tr-TR" smtClean="0"/>
              <a:t>45</a:t>
            </a:fld>
            <a:endParaRPr lang="tr-TR"/>
          </a:p>
        </p:txBody>
      </p:sp>
    </p:spTree>
    <p:extLst>
      <p:ext uri="{BB962C8B-B14F-4D97-AF65-F5344CB8AC3E}">
        <p14:creationId xmlns:p14="http://schemas.microsoft.com/office/powerpoint/2010/main" val="406487402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1484310" y="182881"/>
            <a:ext cx="10018713" cy="5608320"/>
          </a:xfrm>
        </p:spPr>
        <p:txBody>
          <a:bodyPr/>
          <a:lstStyle/>
          <a:p>
            <a:pPr marL="0" indent="0">
              <a:buNone/>
            </a:pPr>
            <a:r>
              <a:rPr lang="tr-TR" dirty="0"/>
              <a:t>Öklid algoritmasının sözde kod hali </a:t>
            </a:r>
            <a:r>
              <a:rPr lang="tr-TR" dirty="0" smtClean="0"/>
              <a:t>aşağıda verilmiştir</a:t>
            </a:r>
            <a:r>
              <a:rPr lang="tr-TR" dirty="0"/>
              <a:t>.</a:t>
            </a:r>
          </a:p>
          <a:p>
            <a:pPr marL="0" indent="0">
              <a:buNone/>
            </a:pPr>
            <a:r>
              <a:rPr lang="tr-TR" b="1" dirty="0" smtClean="0">
                <a:solidFill>
                  <a:srgbClr val="C00000"/>
                </a:solidFill>
              </a:rPr>
              <a:t>Öklid </a:t>
            </a:r>
            <a:r>
              <a:rPr lang="tr-TR" b="1" dirty="0">
                <a:solidFill>
                  <a:srgbClr val="C00000"/>
                </a:solidFill>
              </a:rPr>
              <a:t>Algoritması</a:t>
            </a:r>
          </a:p>
          <a:p>
            <a:pPr marL="0" indent="0">
              <a:buNone/>
            </a:pPr>
            <a:r>
              <a:rPr lang="tr-TR" dirty="0"/>
              <a:t>prosedür </a:t>
            </a:r>
            <a:r>
              <a:rPr lang="tr-TR" dirty="0" err="1"/>
              <a:t>ebob</a:t>
            </a:r>
            <a:r>
              <a:rPr lang="tr-TR" dirty="0"/>
              <a:t> (a, b pozitif tamsayılar) </a:t>
            </a:r>
          </a:p>
          <a:p>
            <a:pPr marL="0" indent="0">
              <a:buNone/>
            </a:pPr>
            <a:r>
              <a:rPr lang="tr-TR" dirty="0" smtClean="0"/>
              <a:t> x </a:t>
            </a:r>
            <a:r>
              <a:rPr lang="tr-TR" dirty="0"/>
              <a:t>:= a </a:t>
            </a:r>
          </a:p>
          <a:p>
            <a:pPr marL="0" indent="0">
              <a:buNone/>
            </a:pPr>
            <a:r>
              <a:rPr lang="tr-TR" dirty="0" smtClean="0"/>
              <a:t> y</a:t>
            </a:r>
            <a:r>
              <a:rPr lang="tr-TR" dirty="0"/>
              <a:t>:=b </a:t>
            </a:r>
          </a:p>
          <a:p>
            <a:pPr marL="0" indent="0">
              <a:buNone/>
            </a:pPr>
            <a:r>
              <a:rPr lang="tr-TR" dirty="0" smtClean="0"/>
              <a:t> </a:t>
            </a:r>
            <a:r>
              <a:rPr lang="tr-TR" dirty="0" err="1" smtClean="0"/>
              <a:t>while</a:t>
            </a:r>
            <a:r>
              <a:rPr lang="tr-TR" dirty="0" smtClean="0"/>
              <a:t> </a:t>
            </a:r>
            <a:r>
              <a:rPr lang="tr-TR" dirty="0"/>
              <a:t>y ≠ 0 </a:t>
            </a:r>
          </a:p>
          <a:p>
            <a:pPr marL="0" indent="0">
              <a:buNone/>
            </a:pPr>
            <a:r>
              <a:rPr lang="tr-TR" dirty="0" smtClean="0"/>
              <a:t> r</a:t>
            </a:r>
            <a:r>
              <a:rPr lang="tr-TR" dirty="0"/>
              <a:t>:=x </a:t>
            </a:r>
            <a:r>
              <a:rPr lang="tr-TR" dirty="0" err="1"/>
              <a:t>mod</a:t>
            </a:r>
            <a:r>
              <a:rPr lang="tr-TR" dirty="0"/>
              <a:t> y </a:t>
            </a:r>
          </a:p>
          <a:p>
            <a:pPr marL="0" indent="0">
              <a:buNone/>
            </a:pPr>
            <a:r>
              <a:rPr lang="tr-TR" dirty="0" smtClean="0"/>
              <a:t> x </a:t>
            </a:r>
            <a:r>
              <a:rPr lang="tr-TR" dirty="0"/>
              <a:t>:=y</a:t>
            </a:r>
          </a:p>
          <a:p>
            <a:pPr marL="0" indent="0">
              <a:buNone/>
            </a:pPr>
            <a:r>
              <a:rPr lang="tr-TR" dirty="0" smtClean="0"/>
              <a:t> y </a:t>
            </a:r>
            <a:r>
              <a:rPr lang="tr-TR" dirty="0"/>
              <a:t>:= r</a:t>
            </a:r>
          </a:p>
          <a:p>
            <a:pPr marL="0" indent="0">
              <a:buNone/>
            </a:pPr>
            <a:r>
              <a:rPr lang="tr-TR" dirty="0" err="1"/>
              <a:t>return</a:t>
            </a:r>
            <a:r>
              <a:rPr lang="tr-TR" dirty="0"/>
              <a:t> x{</a:t>
            </a:r>
            <a:r>
              <a:rPr lang="tr-TR" dirty="0" err="1"/>
              <a:t>ebob</a:t>
            </a:r>
            <a:r>
              <a:rPr lang="tr-TR" dirty="0"/>
              <a:t>(a, b) = x)</a:t>
            </a:r>
          </a:p>
        </p:txBody>
      </p:sp>
      <p:sp>
        <p:nvSpPr>
          <p:cNvPr id="2" name="Slayt Numarası Yer Tutucusu 1"/>
          <p:cNvSpPr>
            <a:spLocks noGrp="1"/>
          </p:cNvSpPr>
          <p:nvPr>
            <p:ph type="sldNum" sz="quarter" idx="12"/>
          </p:nvPr>
        </p:nvSpPr>
        <p:spPr/>
        <p:txBody>
          <a:bodyPr/>
          <a:lstStyle/>
          <a:p>
            <a:fld id="{745D57CF-1007-4D2F-B4F9-E5A7F393E6C7}" type="slidenum">
              <a:rPr lang="tr-TR" smtClean="0"/>
              <a:t>46</a:t>
            </a:fld>
            <a:endParaRPr lang="tr-TR"/>
          </a:p>
        </p:txBody>
      </p:sp>
    </p:spTree>
    <p:extLst>
      <p:ext uri="{BB962C8B-B14F-4D97-AF65-F5344CB8AC3E}">
        <p14:creationId xmlns:p14="http://schemas.microsoft.com/office/powerpoint/2010/main" val="418948685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262743" y="148046"/>
            <a:ext cx="10240281" cy="1480457"/>
          </a:xfrm>
        </p:spPr>
        <p:txBody>
          <a:bodyPr/>
          <a:lstStyle/>
          <a:p>
            <a:r>
              <a:rPr lang="tr-TR" b="1" dirty="0">
                <a:solidFill>
                  <a:srgbClr val="C00000"/>
                </a:solidFill>
              </a:rPr>
              <a:t>Bölüm </a:t>
            </a:r>
            <a:r>
              <a:rPr lang="tr-TR" b="1" dirty="0" smtClean="0">
                <a:solidFill>
                  <a:srgbClr val="C00000"/>
                </a:solidFill>
              </a:rPr>
              <a:t>4.3 </a:t>
            </a:r>
            <a:r>
              <a:rPr lang="tr-TR" b="1" dirty="0">
                <a:solidFill>
                  <a:srgbClr val="C00000"/>
                </a:solidFill>
              </a:rPr>
              <a:t>Bazı Çift Numaralı Sorular ve Cevapları</a:t>
            </a:r>
            <a:endParaRPr lang="tr-TR" dirty="0">
              <a:solidFill>
                <a:srgbClr val="C00000"/>
              </a:solidFill>
            </a:endParaRPr>
          </a:p>
        </p:txBody>
      </p:sp>
      <p:sp>
        <p:nvSpPr>
          <p:cNvPr id="3" name="İçerik Yer Tutucusu 2"/>
          <p:cNvSpPr>
            <a:spLocks noGrp="1"/>
          </p:cNvSpPr>
          <p:nvPr>
            <p:ph idx="1"/>
          </p:nvPr>
        </p:nvSpPr>
        <p:spPr>
          <a:xfrm>
            <a:off x="1484310" y="1628503"/>
            <a:ext cx="10333221" cy="4972594"/>
          </a:xfrm>
        </p:spPr>
        <p:txBody>
          <a:bodyPr/>
          <a:lstStyle/>
          <a:p>
            <a:pPr marL="0" indent="0" algn="just">
              <a:buNone/>
            </a:pPr>
            <a:r>
              <a:rPr lang="tr-TR" b="1" i="1" dirty="0" smtClean="0">
                <a:solidFill>
                  <a:srgbClr val="C00000"/>
                </a:solidFill>
              </a:rPr>
              <a:t>Soru 44 : </a:t>
            </a:r>
            <a:r>
              <a:rPr lang="tr-TR" dirty="0" smtClean="0"/>
              <a:t>Metindeki </a:t>
            </a:r>
            <a:r>
              <a:rPr lang="tr-TR" dirty="0"/>
              <a:t>asalların sonsuzluğu ile ilgili ispatın ışığı altında, </a:t>
            </a:r>
            <a:r>
              <a:rPr lang="tr-TR" i="1" dirty="0" err="1"/>
              <a:t>k</a:t>
            </a:r>
            <a:r>
              <a:rPr lang="tr-TR" dirty="0" err="1"/>
              <a:t>’nın</a:t>
            </a:r>
            <a:r>
              <a:rPr lang="tr-TR" dirty="0"/>
              <a:t> negatif olmayan bir tamsayı olması halinde 3</a:t>
            </a:r>
            <a:r>
              <a:rPr lang="tr-TR" i="1" dirty="0"/>
              <a:t>k</a:t>
            </a:r>
            <a:r>
              <a:rPr lang="tr-TR" dirty="0"/>
              <a:t>+2 for­muna sahip sonsuz tane asal olduğunu ispatlayınız. [</a:t>
            </a:r>
            <a:r>
              <a:rPr lang="tr-TR" i="1" dirty="0"/>
              <a:t>İpu­cu;</a:t>
            </a:r>
            <a:r>
              <a:rPr lang="tr-TR" dirty="0"/>
              <a:t> varsayalım ki sadece sonlu sayıda </a:t>
            </a:r>
            <a:r>
              <a:rPr lang="tr-TR" i="1" dirty="0" err="1"/>
              <a:t>q</a:t>
            </a:r>
            <a:r>
              <a:rPr lang="tr-TR" i="1" baseline="-25000" dirty="0" err="1"/>
              <a:t>x</a:t>
            </a:r>
            <a:r>
              <a:rPr lang="tr-TR" dirty="0"/>
              <a:t>, </a:t>
            </a:r>
            <a:r>
              <a:rPr lang="tr-TR" i="1" dirty="0"/>
              <a:t>q</a:t>
            </a:r>
            <a:r>
              <a:rPr lang="tr-TR" i="1" baseline="-25000" dirty="0"/>
              <a:t>2</a:t>
            </a:r>
            <a:r>
              <a:rPr lang="tr-TR" dirty="0"/>
              <a:t>,…, </a:t>
            </a:r>
            <a:r>
              <a:rPr lang="tr-TR" i="1" dirty="0" err="1"/>
              <a:t>q</a:t>
            </a:r>
            <a:r>
              <a:rPr lang="tr-TR" i="1" baseline="-25000" dirty="0" err="1"/>
              <a:t>n</a:t>
            </a:r>
            <a:r>
              <a:rPr lang="tr-TR" dirty="0"/>
              <a:t> </a:t>
            </a:r>
            <a:r>
              <a:rPr lang="tr-TR" dirty="0" err="1"/>
              <a:t>asallan</a:t>
            </a:r>
            <a:r>
              <a:rPr lang="tr-TR" dirty="0"/>
              <a:t> olsun ve 3</a:t>
            </a:r>
            <a:r>
              <a:rPr lang="tr-TR" i="1" dirty="0"/>
              <a:t>q</a:t>
            </a:r>
            <a:r>
              <a:rPr lang="tr-TR" i="1" baseline="-25000" dirty="0"/>
              <a:t>1</a:t>
            </a:r>
            <a:r>
              <a:rPr lang="tr-TR" i="1" dirty="0"/>
              <a:t>q</a:t>
            </a:r>
            <a:r>
              <a:rPr lang="tr-TR" i="1" baseline="-25000" dirty="0"/>
              <a:t>2</a:t>
            </a:r>
            <a:r>
              <a:rPr lang="tr-TR" dirty="0"/>
              <a:t> … </a:t>
            </a:r>
            <a:r>
              <a:rPr lang="tr-TR" i="1" dirty="0" err="1"/>
              <a:t>q</a:t>
            </a:r>
            <a:r>
              <a:rPr lang="tr-TR" i="1" baseline="-25000" dirty="0" err="1"/>
              <a:t>n</a:t>
            </a:r>
            <a:r>
              <a:rPr lang="tr-TR" i="1" baseline="-25000" dirty="0"/>
              <a:t> </a:t>
            </a:r>
            <a:r>
              <a:rPr lang="tr-TR" dirty="0"/>
              <a:t>-1 sayısını göz önüne alınız.]</a:t>
            </a:r>
            <a:endParaRPr lang="tr-TR" b="1" dirty="0" smtClean="0"/>
          </a:p>
          <a:p>
            <a:pPr marL="0" indent="0" algn="just">
              <a:buNone/>
            </a:pPr>
            <a:r>
              <a:rPr lang="tr-TR" b="1" i="1" dirty="0" smtClean="0">
                <a:solidFill>
                  <a:srgbClr val="C00000"/>
                </a:solidFill>
              </a:rPr>
              <a:t>Cevap </a:t>
            </a:r>
            <a:r>
              <a:rPr lang="tr-TR" b="1" i="1" dirty="0">
                <a:solidFill>
                  <a:srgbClr val="C00000"/>
                </a:solidFill>
              </a:rPr>
              <a:t>54:  </a:t>
            </a:r>
            <a:r>
              <a:rPr lang="tr-TR" dirty="0"/>
              <a:t>q1,q2……., </a:t>
            </a:r>
            <a:r>
              <a:rPr lang="tr-TR" dirty="0" err="1"/>
              <a:t>qn</a:t>
            </a:r>
            <a:r>
              <a:rPr lang="tr-TR" dirty="0"/>
              <a:t>’ in 3k+2 formunun  tek  asalları olduğunu çelişki yoluyla varsayalım.  Bu listenin zorunlu olarak 2’yi içermesi gerektiğine dikkat ediniz. </a:t>
            </a:r>
            <a:endParaRPr lang="tr-TR" dirty="0" smtClean="0"/>
          </a:p>
          <a:p>
            <a:pPr marL="0" indent="0" algn="just">
              <a:buNone/>
            </a:pPr>
            <a:r>
              <a:rPr lang="tr-TR" dirty="0" smtClean="0"/>
              <a:t> </a:t>
            </a:r>
            <a:r>
              <a:rPr lang="tr-TR" dirty="0"/>
              <a:t>Q= 3q</a:t>
            </a:r>
            <a:r>
              <a:rPr lang="tr-TR" baseline="-25000" dirty="0"/>
              <a:t>1</a:t>
            </a:r>
            <a:r>
              <a:rPr lang="tr-TR" dirty="0"/>
              <a:t>q</a:t>
            </a:r>
            <a:r>
              <a:rPr lang="tr-TR" baseline="-25000" dirty="0"/>
              <a:t>2</a:t>
            </a:r>
            <a:r>
              <a:rPr lang="tr-TR" dirty="0"/>
              <a:t>……..q</a:t>
            </a:r>
            <a:r>
              <a:rPr lang="tr-TR" baseline="-25000" dirty="0"/>
              <a:t>n</a:t>
            </a:r>
            <a:r>
              <a:rPr lang="tr-TR" dirty="0"/>
              <a:t>-1 olsun. Ne 3 ne de 3k+2 formunun hiçbir asalı </a:t>
            </a:r>
            <a:r>
              <a:rPr lang="tr-TR" dirty="0" err="1"/>
              <a:t>Q’nun</a:t>
            </a:r>
            <a:r>
              <a:rPr lang="tr-TR" dirty="0"/>
              <a:t> bir çarpanı değildir. Ancak Q * 3 · 2 − 1 = 5 &gt; 1 olduğundan asal çarpanları olmalıdır. Bu sebeple </a:t>
            </a:r>
            <a:r>
              <a:rPr lang="tr-TR" dirty="0" err="1"/>
              <a:t>Q’nun</a:t>
            </a:r>
            <a:r>
              <a:rPr lang="tr-TR" dirty="0"/>
              <a:t> bütün asal çarpanları 3k + 1 formunun çarpanlarıdır. Ancak  3k+1 formunun tüm çarpımları yine o formdandır. Çünkü (3k + 1)(3l + 1) = 3(3kl + k + l) + 1 </a:t>
            </a:r>
            <a:r>
              <a:rPr lang="tr-TR" dirty="0" err="1"/>
              <a:t>dir</a:t>
            </a:r>
            <a:r>
              <a:rPr lang="tr-TR" dirty="0"/>
              <a:t>.  Açıkça Q öyle bir form değildir, ve bu durumda ispatımızı tamamlayan bir çelişkiyle karşı karşıyayız. </a:t>
            </a:r>
          </a:p>
          <a:p>
            <a:endParaRPr lang="tr-TR" dirty="0"/>
          </a:p>
        </p:txBody>
      </p:sp>
      <p:sp>
        <p:nvSpPr>
          <p:cNvPr id="4" name="Slayt Numarası Yer Tutucusu 3"/>
          <p:cNvSpPr>
            <a:spLocks noGrp="1"/>
          </p:cNvSpPr>
          <p:nvPr>
            <p:ph type="sldNum" sz="quarter" idx="12"/>
          </p:nvPr>
        </p:nvSpPr>
        <p:spPr/>
        <p:txBody>
          <a:bodyPr/>
          <a:lstStyle/>
          <a:p>
            <a:fld id="{745D57CF-1007-4D2F-B4F9-E5A7F393E6C7}" type="slidenum">
              <a:rPr lang="tr-TR" smtClean="0"/>
              <a:t>47</a:t>
            </a:fld>
            <a:endParaRPr lang="tr-TR"/>
          </a:p>
        </p:txBody>
      </p:sp>
    </p:spTree>
    <p:extLst>
      <p:ext uri="{BB962C8B-B14F-4D97-AF65-F5344CB8AC3E}">
        <p14:creationId xmlns:p14="http://schemas.microsoft.com/office/powerpoint/2010/main" val="266304035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036321" y="304800"/>
            <a:ext cx="10466704" cy="1271451"/>
          </a:xfrm>
        </p:spPr>
        <p:txBody>
          <a:bodyPr/>
          <a:lstStyle/>
          <a:p>
            <a:r>
              <a:rPr lang="tr-TR" b="1" dirty="0">
                <a:solidFill>
                  <a:srgbClr val="C00000"/>
                </a:solidFill>
              </a:rPr>
              <a:t>Bölüm 4.4 </a:t>
            </a:r>
            <a:r>
              <a:rPr lang="tr-TR" b="1" dirty="0" smtClean="0">
                <a:solidFill>
                  <a:srgbClr val="C00000"/>
                </a:solidFill>
              </a:rPr>
              <a:t>Denklikleri </a:t>
            </a:r>
            <a:r>
              <a:rPr lang="tr-TR" b="1" dirty="0">
                <a:solidFill>
                  <a:srgbClr val="C00000"/>
                </a:solidFill>
              </a:rPr>
              <a:t>( </a:t>
            </a:r>
            <a:r>
              <a:rPr lang="tr-TR" b="1" dirty="0" err="1">
                <a:solidFill>
                  <a:srgbClr val="C00000"/>
                </a:solidFill>
              </a:rPr>
              <a:t>Kongrüansları</a:t>
            </a:r>
            <a:r>
              <a:rPr lang="tr-TR" b="1" dirty="0">
                <a:solidFill>
                  <a:srgbClr val="C00000"/>
                </a:solidFill>
              </a:rPr>
              <a:t> ) Çözmek</a:t>
            </a:r>
          </a:p>
        </p:txBody>
      </p:sp>
      <p:sp>
        <p:nvSpPr>
          <p:cNvPr id="3" name="İçerik Yer Tutucusu 2"/>
          <p:cNvSpPr>
            <a:spLocks noGrp="1"/>
          </p:cNvSpPr>
          <p:nvPr>
            <p:ph idx="1"/>
          </p:nvPr>
        </p:nvSpPr>
        <p:spPr>
          <a:xfrm>
            <a:off x="1166949" y="1297577"/>
            <a:ext cx="10615747" cy="5451566"/>
          </a:xfrm>
        </p:spPr>
        <p:txBody>
          <a:bodyPr>
            <a:normAutofit fontScale="92500" lnSpcReduction="10000"/>
          </a:bodyPr>
          <a:lstStyle/>
          <a:p>
            <a:pPr marL="0" indent="0" algn="just">
              <a:buNone/>
            </a:pPr>
            <a:r>
              <a:rPr lang="tr-TR" dirty="0" smtClean="0"/>
              <a:t>     </a:t>
            </a:r>
          </a:p>
          <a:p>
            <a:pPr marL="0" indent="0" algn="just">
              <a:buNone/>
            </a:pPr>
            <a:r>
              <a:rPr lang="tr-TR" dirty="0"/>
              <a:t> </a:t>
            </a:r>
            <a:r>
              <a:rPr lang="tr-TR" dirty="0" smtClean="0"/>
              <a:t>    Bu bölümde aşağıdaki konulara yoğunlaşacağız;</a:t>
            </a:r>
          </a:p>
          <a:p>
            <a:pPr algn="just"/>
            <a:r>
              <a:rPr lang="tr-TR" dirty="0" smtClean="0"/>
              <a:t>Temel </a:t>
            </a:r>
            <a:r>
              <a:rPr lang="tr-TR" dirty="0"/>
              <a:t>matematik ve lineer cebirde, lineer denklemlerin çözümlerinin önemine benzer olarak; </a:t>
            </a:r>
            <a:r>
              <a:rPr lang="tr-TR" i="1" dirty="0" err="1"/>
              <a:t>ax</a:t>
            </a:r>
            <a:r>
              <a:rPr lang="tr-TR" dirty="0" err="1"/>
              <a:t>≡</a:t>
            </a:r>
            <a:r>
              <a:rPr lang="tr-TR" i="1" dirty="0" err="1"/>
              <a:t>b</a:t>
            </a:r>
            <a:r>
              <a:rPr lang="tr-TR" i="1" dirty="0"/>
              <a:t> </a:t>
            </a:r>
            <a:r>
              <a:rPr lang="tr-TR" dirty="0"/>
              <a:t>(</a:t>
            </a:r>
            <a:r>
              <a:rPr lang="tr-TR" dirty="0" err="1"/>
              <a:t>mod</a:t>
            </a:r>
            <a:r>
              <a:rPr lang="tr-TR" dirty="0"/>
              <a:t> </a:t>
            </a:r>
            <a:r>
              <a:rPr lang="tr-TR" i="1" dirty="0"/>
              <a:t>m</a:t>
            </a:r>
            <a:r>
              <a:rPr lang="tr-TR" dirty="0"/>
              <a:t>) biçimindeki </a:t>
            </a:r>
            <a:r>
              <a:rPr lang="tr-TR" b="1" dirty="0">
                <a:solidFill>
                  <a:srgbClr val="0070C0"/>
                </a:solidFill>
              </a:rPr>
              <a:t>lineer denklikleri </a:t>
            </a:r>
            <a:r>
              <a:rPr lang="tr-TR" dirty="0" err="1"/>
              <a:t>çözmek’de</a:t>
            </a:r>
            <a:r>
              <a:rPr lang="tr-TR" dirty="0"/>
              <a:t> sayılar teorisi çalışmalarında ve uy­gulamalarında oldukça gerekli ve önemlidir</a:t>
            </a:r>
            <a:r>
              <a:rPr lang="tr-TR" dirty="0" smtClean="0"/>
              <a:t>.</a:t>
            </a:r>
          </a:p>
          <a:p>
            <a:pPr algn="just"/>
            <a:r>
              <a:rPr lang="tr-TR" dirty="0"/>
              <a:t>Fermat’nın, </a:t>
            </a:r>
            <a:r>
              <a:rPr lang="tr-TR" b="1" dirty="0">
                <a:solidFill>
                  <a:srgbClr val="0070C0"/>
                </a:solidFill>
              </a:rPr>
              <a:t>Küçük </a:t>
            </a:r>
            <a:r>
              <a:rPr lang="tr-TR" b="1" dirty="0" err="1">
                <a:solidFill>
                  <a:srgbClr val="0070C0"/>
                </a:solidFill>
              </a:rPr>
              <a:t>Fermat</a:t>
            </a:r>
            <a:r>
              <a:rPr lang="tr-TR" b="1" dirty="0">
                <a:solidFill>
                  <a:srgbClr val="0070C0"/>
                </a:solidFill>
              </a:rPr>
              <a:t> Teoremi </a:t>
            </a:r>
            <a:r>
              <a:rPr lang="tr-TR" dirty="0"/>
              <a:t>olarak bilinen, çok kullanışlı bir sonucunu tanıtacağız. Bu teorem; eğer </a:t>
            </a:r>
            <a:r>
              <a:rPr lang="tr-TR" i="1" dirty="0"/>
              <a:t>p</a:t>
            </a:r>
            <a:r>
              <a:rPr lang="tr-TR" dirty="0"/>
              <a:t> asal ve </a:t>
            </a:r>
            <a:r>
              <a:rPr lang="tr-TR" i="1" dirty="0"/>
              <a:t>p</a:t>
            </a:r>
            <a:r>
              <a:rPr lang="tr-TR" dirty="0"/>
              <a:t>, </a:t>
            </a:r>
            <a:r>
              <a:rPr lang="tr-TR" i="1" dirty="0"/>
              <a:t>a</a:t>
            </a:r>
            <a:r>
              <a:rPr lang="tr-TR" dirty="0"/>
              <a:t>’yı bölmüyorsa, bu durumda </a:t>
            </a:r>
            <a:r>
              <a:rPr lang="tr-TR" i="1" dirty="0"/>
              <a:t>a </a:t>
            </a:r>
            <a:r>
              <a:rPr lang="tr-TR" baseline="30000" dirty="0"/>
              <a:t>p-1</a:t>
            </a:r>
            <a:r>
              <a:rPr lang="tr-TR" dirty="0"/>
              <a:t> ≡ 1 ( </a:t>
            </a:r>
            <a:r>
              <a:rPr lang="tr-TR" dirty="0" err="1"/>
              <a:t>mod</a:t>
            </a:r>
            <a:r>
              <a:rPr lang="tr-TR" dirty="0"/>
              <a:t> </a:t>
            </a:r>
            <a:r>
              <a:rPr lang="tr-TR" i="1" dirty="0"/>
              <a:t>p </a:t>
            </a:r>
            <a:r>
              <a:rPr lang="tr-TR" dirty="0"/>
              <a:t>) , olarak ifade edilir</a:t>
            </a:r>
            <a:r>
              <a:rPr lang="tr-TR" dirty="0" smtClean="0"/>
              <a:t>. Sözde-asalları </a:t>
            </a:r>
            <a:r>
              <a:rPr lang="tr-TR" dirty="0"/>
              <a:t>verecek olan, bu ifadenin tersini araştıracağız. </a:t>
            </a:r>
            <a:r>
              <a:rPr lang="tr-TR" i="1" dirty="0"/>
              <a:t>a</a:t>
            </a:r>
            <a:r>
              <a:rPr lang="tr-TR" i="1" baseline="30000" dirty="0"/>
              <a:t>m</a:t>
            </a:r>
            <a:r>
              <a:rPr lang="tr-TR" baseline="30000" dirty="0"/>
              <a:t>-1</a:t>
            </a:r>
            <a:r>
              <a:rPr lang="tr-TR" dirty="0"/>
              <a:t> ≡ 1 (</a:t>
            </a:r>
            <a:r>
              <a:rPr lang="tr-TR" dirty="0" err="1"/>
              <a:t>mod</a:t>
            </a:r>
            <a:r>
              <a:rPr lang="tr-TR" dirty="0"/>
              <a:t> </a:t>
            </a:r>
            <a:r>
              <a:rPr lang="tr-TR" i="1" dirty="0"/>
              <a:t>m</a:t>
            </a:r>
            <a:r>
              <a:rPr lang="tr-TR" dirty="0"/>
              <a:t>) denkliğini sağlayan bir </a:t>
            </a:r>
            <a:r>
              <a:rPr lang="tr-TR" i="1" dirty="0"/>
              <a:t>m</a:t>
            </a:r>
            <a:r>
              <a:rPr lang="tr-TR" dirty="0"/>
              <a:t> bileşik tamsayısına, </a:t>
            </a:r>
            <a:r>
              <a:rPr lang="tr-TR" i="1" dirty="0"/>
              <a:t>a</a:t>
            </a:r>
            <a:r>
              <a:rPr lang="tr-TR" dirty="0"/>
              <a:t> tabanına göre sahte asal denir. Ayrıca, </a:t>
            </a:r>
            <a:r>
              <a:rPr lang="tr-TR" dirty="0" err="1"/>
              <a:t>Carmichael</a:t>
            </a:r>
            <a:r>
              <a:rPr lang="tr-TR" dirty="0"/>
              <a:t> sayıları adı verilen, kendisi ile aralarında asal olan bütün tabanlara göre sözde-asal olan bileşik sayılar örneği vereceğiz</a:t>
            </a:r>
            <a:r>
              <a:rPr lang="tr-TR" dirty="0" smtClean="0"/>
              <a:t>.</a:t>
            </a:r>
          </a:p>
          <a:p>
            <a:pPr algn="just"/>
            <a:r>
              <a:rPr lang="tr-TR" dirty="0"/>
              <a:t>Doğal logaritmaya benzer olan </a:t>
            </a:r>
            <a:r>
              <a:rPr lang="tr-TR" b="1" dirty="0">
                <a:solidFill>
                  <a:srgbClr val="0070C0"/>
                </a:solidFill>
              </a:rPr>
              <a:t>ayrık logaritma </a:t>
            </a:r>
            <a:r>
              <a:rPr lang="tr-TR" dirty="0"/>
              <a:t>kavramını ayrık logaritmayı tanıtabilmek için öncelikle ilkel kökleri </a:t>
            </a:r>
            <a:r>
              <a:rPr lang="tr-TR" dirty="0" smtClean="0"/>
              <a:t>tanımlayacağız. </a:t>
            </a:r>
            <a:r>
              <a:rPr lang="tr-TR" dirty="0"/>
              <a:t>Genelde, ayrık </a:t>
            </a:r>
            <a:r>
              <a:rPr lang="tr-TR" dirty="0" smtClean="0"/>
              <a:t>logaritma </a:t>
            </a:r>
            <a:r>
              <a:rPr lang="tr-TR" dirty="0"/>
              <a:t>bulunması oldukça zor bir problem olarak karşımıza çıkar. Bu problemin zorluğu, birçok </a:t>
            </a:r>
            <a:r>
              <a:rPr lang="tr-TR" dirty="0" err="1"/>
              <a:t>kriptografik</a:t>
            </a:r>
            <a:r>
              <a:rPr lang="tr-TR" dirty="0"/>
              <a:t> sistemlerde güvenlik için bir bazdır.</a:t>
            </a:r>
          </a:p>
          <a:p>
            <a:pPr algn="just"/>
            <a:endParaRPr lang="tr-TR" dirty="0"/>
          </a:p>
          <a:p>
            <a:endParaRPr lang="tr-TR" dirty="0"/>
          </a:p>
        </p:txBody>
      </p:sp>
      <p:sp>
        <p:nvSpPr>
          <p:cNvPr id="4" name="Slayt Numarası Yer Tutucusu 3"/>
          <p:cNvSpPr>
            <a:spLocks noGrp="1"/>
          </p:cNvSpPr>
          <p:nvPr>
            <p:ph type="sldNum" sz="quarter" idx="12"/>
          </p:nvPr>
        </p:nvSpPr>
        <p:spPr/>
        <p:txBody>
          <a:bodyPr/>
          <a:lstStyle/>
          <a:p>
            <a:fld id="{745D57CF-1007-4D2F-B4F9-E5A7F393E6C7}" type="slidenum">
              <a:rPr lang="tr-TR" smtClean="0"/>
              <a:t>48</a:t>
            </a:fld>
            <a:endParaRPr lang="tr-TR"/>
          </a:p>
        </p:txBody>
      </p:sp>
    </p:spTree>
    <p:extLst>
      <p:ext uri="{BB962C8B-B14F-4D97-AF65-F5344CB8AC3E}">
        <p14:creationId xmlns:p14="http://schemas.microsoft.com/office/powerpoint/2010/main" val="106111657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1484310" y="191589"/>
            <a:ext cx="10018713" cy="5599611"/>
          </a:xfrm>
        </p:spPr>
        <p:txBody>
          <a:bodyPr/>
          <a:lstStyle/>
          <a:p>
            <a:pPr marL="0" indent="0" algn="just">
              <a:buNone/>
            </a:pPr>
            <a:r>
              <a:rPr lang="tr-TR" b="1" dirty="0">
                <a:solidFill>
                  <a:srgbClr val="C00000"/>
                </a:solidFill>
              </a:rPr>
              <a:t>Lineer </a:t>
            </a:r>
            <a:r>
              <a:rPr lang="tr-TR" b="1" dirty="0" smtClean="0">
                <a:solidFill>
                  <a:srgbClr val="C00000"/>
                </a:solidFill>
              </a:rPr>
              <a:t>Denklikler : </a:t>
            </a:r>
            <a:r>
              <a:rPr lang="tr-TR" i="1" dirty="0" smtClean="0"/>
              <a:t>a </a:t>
            </a:r>
            <a:r>
              <a:rPr lang="tr-TR" dirty="0"/>
              <a:t>ve </a:t>
            </a:r>
            <a:r>
              <a:rPr lang="tr-TR" i="1" dirty="0"/>
              <a:t>b </a:t>
            </a:r>
            <a:r>
              <a:rPr lang="tr-TR" dirty="0"/>
              <a:t>tamsayı, </a:t>
            </a:r>
            <a:r>
              <a:rPr lang="tr-TR" i="1" dirty="0"/>
              <a:t>m</a:t>
            </a:r>
            <a:r>
              <a:rPr lang="tr-TR" dirty="0"/>
              <a:t> pozitif tamsayı ve </a:t>
            </a:r>
            <a:r>
              <a:rPr lang="tr-TR" i="1" dirty="0"/>
              <a:t>x</a:t>
            </a:r>
            <a:r>
              <a:rPr lang="tr-TR" dirty="0"/>
              <a:t> bir değişken iken </a:t>
            </a:r>
          </a:p>
          <a:p>
            <a:pPr marL="0" indent="0" algn="just">
              <a:buNone/>
            </a:pPr>
            <a:r>
              <a:rPr lang="tr-TR" dirty="0"/>
              <a:t> </a:t>
            </a:r>
            <a:r>
              <a:rPr lang="tr-TR" i="1" dirty="0" err="1" smtClean="0"/>
              <a:t>ax</a:t>
            </a:r>
            <a:r>
              <a:rPr lang="tr-TR" i="1" dirty="0" smtClean="0"/>
              <a:t> </a:t>
            </a:r>
            <a:r>
              <a:rPr lang="tr-TR" dirty="0"/>
              <a:t>≡ </a:t>
            </a:r>
            <a:r>
              <a:rPr lang="tr-TR" i="1" dirty="0"/>
              <a:t>b</a:t>
            </a:r>
            <a:r>
              <a:rPr lang="tr-TR" dirty="0"/>
              <a:t> (</a:t>
            </a:r>
            <a:r>
              <a:rPr lang="tr-TR" dirty="0" err="1"/>
              <a:t>mod</a:t>
            </a:r>
            <a:r>
              <a:rPr lang="tr-TR" dirty="0"/>
              <a:t> </a:t>
            </a:r>
            <a:r>
              <a:rPr lang="tr-TR" i="1" dirty="0"/>
              <a:t>m</a:t>
            </a:r>
            <a:r>
              <a:rPr lang="tr-TR" dirty="0" smtClean="0"/>
              <a:t>) formundaki </a:t>
            </a:r>
            <a:r>
              <a:rPr lang="tr-TR" dirty="0"/>
              <a:t>bir denkliğe, </a:t>
            </a:r>
            <a:r>
              <a:rPr lang="tr-TR" b="1" dirty="0"/>
              <a:t>lineer denklik</a:t>
            </a:r>
            <a:r>
              <a:rPr lang="tr-TR" dirty="0"/>
              <a:t> adı verilir. Bu tip denklikler sayılar teorisi ve onun uygulamalarında ortaya çıkar.</a:t>
            </a:r>
          </a:p>
          <a:p>
            <a:pPr marL="0" indent="0" algn="just">
              <a:buNone/>
            </a:pPr>
            <a:r>
              <a:rPr lang="tr-TR" i="1" dirty="0" err="1"/>
              <a:t>ax</a:t>
            </a:r>
            <a:r>
              <a:rPr lang="tr-TR" dirty="0"/>
              <a:t> ≡ </a:t>
            </a:r>
            <a:r>
              <a:rPr lang="tr-TR" i="1" dirty="0"/>
              <a:t>b</a:t>
            </a:r>
            <a:r>
              <a:rPr lang="tr-TR" dirty="0"/>
              <a:t> (</a:t>
            </a:r>
            <a:r>
              <a:rPr lang="tr-TR" dirty="0" err="1"/>
              <a:t>mod</a:t>
            </a:r>
            <a:r>
              <a:rPr lang="tr-TR" dirty="0"/>
              <a:t> </a:t>
            </a:r>
            <a:r>
              <a:rPr lang="tr-TR" i="1" dirty="0"/>
              <a:t>m</a:t>
            </a:r>
            <a:r>
              <a:rPr lang="tr-TR" dirty="0"/>
              <a:t>) lineer denkliğini nasıl çözebiliriz, yani, bu denkliği sağlayan </a:t>
            </a:r>
            <a:r>
              <a:rPr lang="tr-TR" i="1" dirty="0"/>
              <a:t>x</a:t>
            </a:r>
            <a:r>
              <a:rPr lang="tr-TR" dirty="0"/>
              <a:t> tamsayılarını nasıl bulabiliriz? Metotlardan birisini, eğer </a:t>
            </a:r>
            <a:r>
              <a:rPr lang="tr-TR" i="1" dirty="0" err="1"/>
              <a:t>âa</a:t>
            </a:r>
            <a:r>
              <a:rPr lang="tr-TR" dirty="0"/>
              <a:t> ≡ 1 (</a:t>
            </a:r>
            <a:r>
              <a:rPr lang="tr-TR" dirty="0" err="1"/>
              <a:t>mod</a:t>
            </a:r>
            <a:r>
              <a:rPr lang="tr-TR" dirty="0"/>
              <a:t> </a:t>
            </a:r>
            <a:r>
              <a:rPr lang="tr-TR" i="1" dirty="0"/>
              <a:t>m</a:t>
            </a:r>
            <a:r>
              <a:rPr lang="tr-TR" dirty="0"/>
              <a:t>) denkliğini sağlayan bir </a:t>
            </a:r>
            <a:r>
              <a:rPr lang="tr-TR" i="1" dirty="0"/>
              <a:t>â </a:t>
            </a:r>
            <a:r>
              <a:rPr lang="tr-TR" dirty="0"/>
              <a:t>tamsa­yısı varsa, olarak ifade ederiz. Bu tip bir </a:t>
            </a:r>
            <a:r>
              <a:rPr lang="tr-TR" i="1" dirty="0"/>
              <a:t>a</a:t>
            </a:r>
            <a:r>
              <a:rPr lang="tr-TR" dirty="0"/>
              <a:t> sayısına, </a:t>
            </a:r>
            <a:r>
              <a:rPr lang="tr-TR" i="1" dirty="0"/>
              <a:t>a</a:t>
            </a:r>
            <a:r>
              <a:rPr lang="tr-TR" dirty="0"/>
              <a:t>’nın </a:t>
            </a:r>
            <a:r>
              <a:rPr lang="tr-TR" dirty="0" err="1"/>
              <a:t>mod</a:t>
            </a:r>
            <a:r>
              <a:rPr lang="tr-TR" dirty="0"/>
              <a:t> </a:t>
            </a:r>
            <a:r>
              <a:rPr lang="tr-TR" i="1" dirty="0"/>
              <a:t>m</a:t>
            </a:r>
            <a:r>
              <a:rPr lang="tr-TR" dirty="0"/>
              <a:t>’ye göre tersi denir. </a:t>
            </a:r>
            <a:r>
              <a:rPr lang="tr-TR" dirty="0" smtClean="0"/>
              <a:t>Aşağıdaki Teorem , </a:t>
            </a:r>
            <a:r>
              <a:rPr lang="tr-TR" i="1" dirty="0"/>
              <a:t>a</a:t>
            </a:r>
            <a:r>
              <a:rPr lang="tr-TR" dirty="0"/>
              <a:t>’nın ve </a:t>
            </a:r>
            <a:r>
              <a:rPr lang="tr-TR" i="1" dirty="0"/>
              <a:t>m</a:t>
            </a:r>
            <a:r>
              <a:rPr lang="tr-TR" dirty="0"/>
              <a:t>'nin aralarında asal olmaları durumunda </a:t>
            </a:r>
            <a:r>
              <a:rPr lang="tr-TR" i="1" dirty="0"/>
              <a:t>a</a:t>
            </a:r>
            <a:r>
              <a:rPr lang="tr-TR" dirty="0"/>
              <a:t>’nın </a:t>
            </a:r>
            <a:r>
              <a:rPr lang="tr-TR" dirty="0" err="1"/>
              <a:t>mod</a:t>
            </a:r>
            <a:r>
              <a:rPr lang="tr-TR" dirty="0"/>
              <a:t> </a:t>
            </a:r>
            <a:r>
              <a:rPr lang="tr-TR" i="1" dirty="0"/>
              <a:t>m</a:t>
            </a:r>
            <a:r>
              <a:rPr lang="tr-TR" dirty="0"/>
              <a:t>’ye göre tersinin varlığını garantiler.</a:t>
            </a:r>
          </a:p>
          <a:p>
            <a:pPr marL="0" indent="0" algn="just">
              <a:buNone/>
            </a:pPr>
            <a:r>
              <a:rPr lang="tr-TR" b="1" dirty="0" smtClean="0">
                <a:solidFill>
                  <a:srgbClr val="C00000"/>
                </a:solidFill>
              </a:rPr>
              <a:t>Teorem  : </a:t>
            </a:r>
            <a:r>
              <a:rPr lang="tr-TR" dirty="0"/>
              <a:t>Eğer </a:t>
            </a:r>
            <a:r>
              <a:rPr lang="tr-TR" i="1" dirty="0"/>
              <a:t>a</a:t>
            </a:r>
            <a:r>
              <a:rPr lang="tr-TR" dirty="0"/>
              <a:t> ve </a:t>
            </a:r>
            <a:r>
              <a:rPr lang="tr-TR" i="1" dirty="0"/>
              <a:t>m</a:t>
            </a:r>
            <a:r>
              <a:rPr lang="tr-TR" dirty="0"/>
              <a:t>  aralarında asal tamsayılar ve </a:t>
            </a:r>
            <a:r>
              <a:rPr lang="tr-TR" i="1" dirty="0"/>
              <a:t>m</a:t>
            </a:r>
            <a:r>
              <a:rPr lang="tr-TR" dirty="0"/>
              <a:t> &gt; 1 ise, </a:t>
            </a:r>
            <a:r>
              <a:rPr lang="tr-TR" i="1" dirty="0"/>
              <a:t>a</a:t>
            </a:r>
            <a:r>
              <a:rPr lang="tr-TR" dirty="0"/>
              <a:t>’nın </a:t>
            </a:r>
            <a:r>
              <a:rPr lang="tr-TR" dirty="0" err="1"/>
              <a:t>mod</a:t>
            </a:r>
            <a:r>
              <a:rPr lang="tr-TR" dirty="0"/>
              <a:t> </a:t>
            </a:r>
            <a:r>
              <a:rPr lang="tr-TR" i="1" dirty="0"/>
              <a:t>m</a:t>
            </a:r>
            <a:r>
              <a:rPr lang="tr-TR" dirty="0"/>
              <a:t>’ye göre tersi vardır. İlave olarak, bu ters </a:t>
            </a:r>
            <a:r>
              <a:rPr lang="tr-TR" dirty="0" err="1"/>
              <a:t>mod</a:t>
            </a:r>
            <a:r>
              <a:rPr lang="tr-TR" dirty="0"/>
              <a:t> </a:t>
            </a:r>
            <a:r>
              <a:rPr lang="tr-TR" i="1" dirty="0"/>
              <a:t>m</a:t>
            </a:r>
            <a:r>
              <a:rPr lang="tr-TR" dirty="0"/>
              <a:t>’ye göre tektir. (Bunun anlamı, </a:t>
            </a:r>
            <a:r>
              <a:rPr lang="tr-TR" i="1" dirty="0"/>
              <a:t>a</a:t>
            </a:r>
            <a:r>
              <a:rPr lang="tr-TR" dirty="0"/>
              <a:t>’nın </a:t>
            </a:r>
            <a:r>
              <a:rPr lang="tr-TR" dirty="0" err="1"/>
              <a:t>mod</a:t>
            </a:r>
            <a:r>
              <a:rPr lang="tr-TR" dirty="0"/>
              <a:t> </a:t>
            </a:r>
            <a:r>
              <a:rPr lang="tr-TR" i="1" dirty="0"/>
              <a:t>m</a:t>
            </a:r>
            <a:r>
              <a:rPr lang="tr-TR" dirty="0"/>
              <a:t>’ye göre tersi olan ve </a:t>
            </a:r>
            <a:r>
              <a:rPr lang="tr-TR" i="1" dirty="0"/>
              <a:t>m</a:t>
            </a:r>
            <a:r>
              <a:rPr lang="tr-TR" dirty="0"/>
              <a:t>'den küçük olan bir tane </a:t>
            </a:r>
            <a:r>
              <a:rPr lang="tr-TR" i="1" dirty="0"/>
              <a:t>a</a:t>
            </a:r>
            <a:r>
              <a:rPr lang="tr-TR" dirty="0"/>
              <a:t> tamsayısı vardır, ve </a:t>
            </a:r>
            <a:r>
              <a:rPr lang="tr-TR" i="1" dirty="0"/>
              <a:t>a</a:t>
            </a:r>
            <a:r>
              <a:rPr lang="tr-TR" dirty="0"/>
              <a:t>’nın </a:t>
            </a:r>
            <a:r>
              <a:rPr lang="tr-TR" dirty="0" err="1"/>
              <a:t>mod</a:t>
            </a:r>
            <a:r>
              <a:rPr lang="tr-TR" dirty="0"/>
              <a:t> </a:t>
            </a:r>
            <a:r>
              <a:rPr lang="tr-TR" i="1" dirty="0"/>
              <a:t>m</a:t>
            </a:r>
            <a:r>
              <a:rPr lang="tr-TR" dirty="0"/>
              <a:t>’ye göre bütün diğer tersleri </a:t>
            </a:r>
            <a:r>
              <a:rPr lang="tr-TR" dirty="0" err="1"/>
              <a:t>mod</a:t>
            </a:r>
            <a:r>
              <a:rPr lang="tr-TR" dirty="0"/>
              <a:t> </a:t>
            </a:r>
            <a:r>
              <a:rPr lang="tr-TR" i="1" dirty="0"/>
              <a:t>m</a:t>
            </a:r>
            <a:r>
              <a:rPr lang="tr-TR" dirty="0"/>
              <a:t>'ye göre </a:t>
            </a:r>
            <a:r>
              <a:rPr lang="tr-TR" i="1" dirty="0"/>
              <a:t>a’</a:t>
            </a:r>
            <a:r>
              <a:rPr lang="tr-TR" dirty="0"/>
              <a:t>ya denktir.)</a:t>
            </a:r>
          </a:p>
        </p:txBody>
      </p:sp>
      <p:sp>
        <p:nvSpPr>
          <p:cNvPr id="2" name="Slayt Numarası Yer Tutucusu 1"/>
          <p:cNvSpPr>
            <a:spLocks noGrp="1"/>
          </p:cNvSpPr>
          <p:nvPr>
            <p:ph type="sldNum" sz="quarter" idx="12"/>
          </p:nvPr>
        </p:nvSpPr>
        <p:spPr/>
        <p:txBody>
          <a:bodyPr/>
          <a:lstStyle/>
          <a:p>
            <a:fld id="{745D57CF-1007-4D2F-B4F9-E5A7F393E6C7}" type="slidenum">
              <a:rPr lang="tr-TR" smtClean="0"/>
              <a:t>49</a:t>
            </a:fld>
            <a:endParaRPr lang="tr-TR"/>
          </a:p>
        </p:txBody>
      </p:sp>
    </p:spTree>
    <p:extLst>
      <p:ext uri="{BB962C8B-B14F-4D97-AF65-F5344CB8AC3E}">
        <p14:creationId xmlns:p14="http://schemas.microsoft.com/office/powerpoint/2010/main" val="284225417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1224242" y="613266"/>
            <a:ext cx="10770669" cy="5977288"/>
          </a:xfrm>
        </p:spPr>
        <p:txBody>
          <a:bodyPr>
            <a:normAutofit fontScale="77500" lnSpcReduction="20000"/>
          </a:bodyPr>
          <a:lstStyle/>
          <a:p>
            <a:pPr algn="just"/>
            <a:endParaRPr lang="tr-TR" b="1" dirty="0" smtClean="0">
              <a:solidFill>
                <a:srgbClr val="FF0000"/>
              </a:solidFill>
            </a:endParaRPr>
          </a:p>
          <a:p>
            <a:pPr algn="just"/>
            <a:endParaRPr lang="tr-TR" sz="2800" b="1" dirty="0" smtClean="0">
              <a:solidFill>
                <a:srgbClr val="FF0000"/>
              </a:solidFill>
            </a:endParaRPr>
          </a:p>
          <a:p>
            <a:pPr marL="0" indent="0" algn="just">
              <a:buNone/>
            </a:pPr>
            <a:r>
              <a:rPr lang="tr-TR" sz="2800" b="1" dirty="0" smtClean="0">
                <a:solidFill>
                  <a:srgbClr val="C00000"/>
                </a:solidFill>
              </a:rPr>
              <a:t>Örnek:  </a:t>
            </a:r>
            <a:r>
              <a:rPr lang="tr-TR" sz="2800" dirty="0" smtClean="0"/>
              <a:t>101 sayısı 1 1 e bölündüğünde bölüm ve kalan nedir?</a:t>
            </a:r>
          </a:p>
          <a:p>
            <a:pPr marL="0" indent="0" algn="just">
              <a:buNone/>
            </a:pPr>
            <a:r>
              <a:rPr lang="tr-TR" sz="2800" b="1" dirty="0" smtClean="0">
                <a:solidFill>
                  <a:srgbClr val="C00000"/>
                </a:solidFill>
              </a:rPr>
              <a:t>Çözüm: </a:t>
            </a:r>
            <a:r>
              <a:rPr lang="tr-TR" sz="2800" dirty="0" smtClean="0"/>
              <a:t>101 = 11*9 + 2.</a:t>
            </a:r>
          </a:p>
          <a:p>
            <a:pPr marL="0" indent="0" algn="just">
              <a:buNone/>
            </a:pPr>
            <a:r>
              <a:rPr lang="tr-TR" sz="2800" dirty="0" smtClean="0"/>
              <a:t>Bu nedenle 101 sayısı 11 ’e bölündüğünde bölüm</a:t>
            </a:r>
            <a:r>
              <a:rPr lang="tr-TR" sz="2800" dirty="0" smtClean="0">
                <a:sym typeface="Wingdings" panose="05000000000000000000" pitchFamily="2" charset="2"/>
              </a:rPr>
              <a:t></a:t>
            </a:r>
            <a:r>
              <a:rPr lang="tr-TR" sz="2800" dirty="0" smtClean="0"/>
              <a:t> 9 = 101 div 11  ve</a:t>
            </a:r>
          </a:p>
          <a:p>
            <a:pPr marL="0" indent="0" algn="just">
              <a:buNone/>
            </a:pPr>
            <a:r>
              <a:rPr lang="tr-TR" sz="2800" dirty="0"/>
              <a:t>k</a:t>
            </a:r>
            <a:r>
              <a:rPr lang="tr-TR" sz="2800" dirty="0" smtClean="0"/>
              <a:t>alan</a:t>
            </a:r>
            <a:r>
              <a:rPr lang="tr-TR" sz="2800" dirty="0" smtClean="0">
                <a:sym typeface="Wingdings" panose="05000000000000000000" pitchFamily="2" charset="2"/>
              </a:rPr>
              <a:t></a:t>
            </a:r>
            <a:r>
              <a:rPr lang="tr-TR" sz="2800" dirty="0" smtClean="0"/>
              <a:t> 2 =101 </a:t>
            </a:r>
            <a:r>
              <a:rPr lang="tr-TR" sz="2800" dirty="0" err="1" smtClean="0"/>
              <a:t>mod</a:t>
            </a:r>
            <a:r>
              <a:rPr lang="tr-TR" sz="2800" dirty="0" smtClean="0"/>
              <a:t> 11’dir</a:t>
            </a:r>
          </a:p>
          <a:p>
            <a:pPr marL="0" indent="0" algn="just">
              <a:buNone/>
            </a:pPr>
            <a:r>
              <a:rPr lang="tr-TR" sz="2800" b="1" dirty="0" smtClean="0">
                <a:solidFill>
                  <a:srgbClr val="C00000"/>
                </a:solidFill>
              </a:rPr>
              <a:t>Örnek</a:t>
            </a:r>
            <a:r>
              <a:rPr lang="tr-TR" sz="2800" dirty="0" smtClean="0">
                <a:solidFill>
                  <a:srgbClr val="C00000"/>
                </a:solidFill>
              </a:rPr>
              <a:t>: </a:t>
            </a:r>
            <a:r>
              <a:rPr lang="tr-TR" sz="2800" dirty="0" smtClean="0"/>
              <a:t>− 11   3’e bölündüğünde bölüm ve kalan nedir?</a:t>
            </a:r>
          </a:p>
          <a:p>
            <a:pPr marL="0" indent="0" algn="just">
              <a:buNone/>
            </a:pPr>
            <a:r>
              <a:rPr lang="tr-TR" sz="2800" b="1" dirty="0" smtClean="0">
                <a:solidFill>
                  <a:srgbClr val="C00000"/>
                </a:solidFill>
              </a:rPr>
              <a:t>Çözüm: </a:t>
            </a:r>
            <a:r>
              <a:rPr lang="tr-TR" sz="2800" dirty="0" smtClean="0"/>
              <a:t>−11 = 3(−4) + 1 </a:t>
            </a:r>
          </a:p>
          <a:p>
            <a:pPr marL="0" indent="0" algn="just">
              <a:buNone/>
            </a:pPr>
            <a:r>
              <a:rPr lang="tr-TR" sz="2800" dirty="0" smtClean="0"/>
              <a:t>Buradan −11, 3’e bölündüğünde </a:t>
            </a:r>
          </a:p>
          <a:p>
            <a:pPr marL="0" indent="0" algn="just">
              <a:buNone/>
            </a:pPr>
            <a:r>
              <a:rPr lang="tr-TR" sz="2800" dirty="0" smtClean="0"/>
              <a:t>bölüm  −4 =  −11  div     3 ve </a:t>
            </a:r>
          </a:p>
          <a:p>
            <a:pPr marL="0" indent="0" algn="just">
              <a:buNone/>
            </a:pPr>
            <a:r>
              <a:rPr lang="tr-TR" sz="2800" dirty="0" smtClean="0"/>
              <a:t>kalan       1 =  − 11 </a:t>
            </a:r>
            <a:r>
              <a:rPr lang="tr-TR" sz="2800" dirty="0" err="1" smtClean="0"/>
              <a:t>mod</a:t>
            </a:r>
            <a:r>
              <a:rPr lang="tr-TR" sz="2800" dirty="0" smtClean="0"/>
              <a:t>  3 ’tür.</a:t>
            </a:r>
          </a:p>
          <a:p>
            <a:pPr marL="0" indent="0" algn="just">
              <a:buNone/>
            </a:pPr>
            <a:r>
              <a:rPr lang="tr-TR" sz="2800" dirty="0" smtClean="0"/>
              <a:t>Kalanın negatif olamayacağına dikkat ediniz. Buradan, kalan −11 = 3(−3)−2 olsa da −2 değildir çünkü r = −2, 0 &lt; </a:t>
            </a:r>
            <a:r>
              <a:rPr lang="tr-TR" sz="2800" i="1" dirty="0" smtClean="0"/>
              <a:t>r &lt;</a:t>
            </a:r>
            <a:r>
              <a:rPr lang="tr-TR" sz="2800" dirty="0" smtClean="0"/>
              <a:t> 3 koşulunu sağlamaz.	</a:t>
            </a:r>
          </a:p>
          <a:p>
            <a:pPr marL="0" indent="0" algn="just">
              <a:buNone/>
            </a:pPr>
            <a:r>
              <a:rPr lang="tr-TR" sz="2800" i="1" dirty="0" smtClean="0"/>
              <a:t>a</a:t>
            </a:r>
            <a:r>
              <a:rPr lang="tr-TR" sz="2800" dirty="0" smtClean="0"/>
              <a:t> tam sayısının </a:t>
            </a:r>
            <a:r>
              <a:rPr lang="tr-TR" sz="2800" i="1" dirty="0" smtClean="0"/>
              <a:t>d</a:t>
            </a:r>
            <a:r>
              <a:rPr lang="tr-TR" sz="2800" dirty="0" smtClean="0"/>
              <a:t> tam sayısına bölünmesi için gerek ve yeter şart a’nın </a:t>
            </a:r>
            <a:r>
              <a:rPr lang="tr-TR" sz="2800" i="1" dirty="0" smtClean="0"/>
              <a:t>d</a:t>
            </a:r>
            <a:r>
              <a:rPr lang="tr-TR" sz="2800" dirty="0" smtClean="0"/>
              <a:t>'ye bölündüğünde kalanın sıfır olmasıdır.</a:t>
            </a:r>
          </a:p>
          <a:p>
            <a:pPr algn="just"/>
            <a:endParaRPr lang="tr-TR" dirty="0"/>
          </a:p>
          <a:p>
            <a:pPr algn="just"/>
            <a:endParaRPr lang="tr-TR" dirty="0"/>
          </a:p>
          <a:p>
            <a:pPr algn="just"/>
            <a:endParaRPr lang="tr-TR" dirty="0"/>
          </a:p>
        </p:txBody>
      </p:sp>
      <p:sp>
        <p:nvSpPr>
          <p:cNvPr id="2" name="Slayt Numarası Yer Tutucusu 1"/>
          <p:cNvSpPr>
            <a:spLocks noGrp="1"/>
          </p:cNvSpPr>
          <p:nvPr>
            <p:ph type="sldNum" sz="quarter" idx="12"/>
          </p:nvPr>
        </p:nvSpPr>
        <p:spPr/>
        <p:txBody>
          <a:bodyPr/>
          <a:lstStyle/>
          <a:p>
            <a:fld id="{745D57CF-1007-4D2F-B4F9-E5A7F393E6C7}" type="slidenum">
              <a:rPr lang="tr-TR" smtClean="0"/>
              <a:t>5</a:t>
            </a:fld>
            <a:endParaRPr lang="tr-TR"/>
          </a:p>
        </p:txBody>
      </p:sp>
    </p:spTree>
    <p:extLst>
      <p:ext uri="{BB962C8B-B14F-4D97-AF65-F5344CB8AC3E}">
        <p14:creationId xmlns:p14="http://schemas.microsoft.com/office/powerpoint/2010/main" val="284610045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1484310" y="296091"/>
            <a:ext cx="10202593" cy="6383383"/>
          </a:xfrm>
        </p:spPr>
        <p:txBody>
          <a:bodyPr>
            <a:normAutofit/>
          </a:bodyPr>
          <a:lstStyle/>
          <a:p>
            <a:pPr marL="0" indent="0" algn="just">
              <a:buNone/>
            </a:pPr>
            <a:r>
              <a:rPr lang="tr-TR" b="1" dirty="0" smtClean="0">
                <a:solidFill>
                  <a:srgbClr val="C00000"/>
                </a:solidFill>
              </a:rPr>
              <a:t>İspat</a:t>
            </a:r>
            <a:r>
              <a:rPr lang="tr-TR" b="1" dirty="0">
                <a:solidFill>
                  <a:srgbClr val="C00000"/>
                </a:solidFill>
              </a:rPr>
              <a:t>: </a:t>
            </a:r>
            <a:r>
              <a:rPr lang="tr-TR" dirty="0" err="1"/>
              <a:t>ebob</a:t>
            </a:r>
            <a:r>
              <a:rPr lang="tr-TR" dirty="0"/>
              <a:t>(a, m) = 1 </a:t>
            </a:r>
            <a:r>
              <a:rPr lang="tr-TR" dirty="0" smtClean="0"/>
              <a:t>olduğundan , </a:t>
            </a:r>
            <a:r>
              <a:rPr lang="tr-TR" dirty="0" err="1" smtClean="0"/>
              <a:t>sa</a:t>
            </a:r>
            <a:r>
              <a:rPr lang="tr-TR" dirty="0" smtClean="0"/>
              <a:t> </a:t>
            </a:r>
            <a:r>
              <a:rPr lang="tr-TR" dirty="0"/>
              <a:t>+ </a:t>
            </a:r>
            <a:r>
              <a:rPr lang="tr-TR" dirty="0" err="1"/>
              <a:t>tm</a:t>
            </a:r>
            <a:r>
              <a:rPr lang="tr-TR" dirty="0"/>
              <a:t> = 1 durumunu sağlayan bazı s ve t  tamsayıları vardır</a:t>
            </a:r>
            <a:r>
              <a:rPr lang="tr-TR" dirty="0" smtClean="0"/>
              <a:t>. Bu ise  </a:t>
            </a:r>
            <a:r>
              <a:rPr lang="tr-TR" dirty="0" err="1" smtClean="0"/>
              <a:t>sa</a:t>
            </a:r>
            <a:r>
              <a:rPr lang="tr-TR" dirty="0" smtClean="0"/>
              <a:t> </a:t>
            </a:r>
            <a:r>
              <a:rPr lang="tr-TR" dirty="0"/>
              <a:t>+ </a:t>
            </a:r>
            <a:r>
              <a:rPr lang="tr-TR" dirty="0" err="1"/>
              <a:t>tm</a:t>
            </a:r>
            <a:r>
              <a:rPr lang="tr-TR" dirty="0"/>
              <a:t> ≡1 (</a:t>
            </a:r>
            <a:r>
              <a:rPr lang="tr-TR" dirty="0" err="1"/>
              <a:t>mod</a:t>
            </a:r>
            <a:r>
              <a:rPr lang="tr-TR" dirty="0"/>
              <a:t> m) </a:t>
            </a:r>
            <a:r>
              <a:rPr lang="tr-TR" dirty="0" smtClean="0"/>
              <a:t> olacağını </a:t>
            </a:r>
            <a:r>
              <a:rPr lang="tr-TR" dirty="0"/>
              <a:t>gösterir. </a:t>
            </a:r>
            <a:endParaRPr lang="tr-TR" dirty="0" smtClean="0"/>
          </a:p>
          <a:p>
            <a:pPr marL="0" indent="0" algn="just">
              <a:buNone/>
            </a:pPr>
            <a:r>
              <a:rPr lang="tr-TR" dirty="0"/>
              <a:t> </a:t>
            </a:r>
            <a:r>
              <a:rPr lang="tr-TR" dirty="0" smtClean="0"/>
              <a:t>     </a:t>
            </a:r>
            <a:r>
              <a:rPr lang="tr-TR" dirty="0" err="1" smtClean="0"/>
              <a:t>tm</a:t>
            </a:r>
            <a:r>
              <a:rPr lang="tr-TR" dirty="0" smtClean="0"/>
              <a:t>  </a:t>
            </a:r>
            <a:r>
              <a:rPr lang="tr-TR" dirty="0"/>
              <a:t>≡ 0 (</a:t>
            </a:r>
            <a:r>
              <a:rPr lang="tr-TR" dirty="0" err="1"/>
              <a:t>mod</a:t>
            </a:r>
            <a:r>
              <a:rPr lang="tr-TR" dirty="0"/>
              <a:t> m</a:t>
            </a:r>
            <a:r>
              <a:rPr lang="tr-TR" dirty="0" smtClean="0"/>
              <a:t>) olduğundan </a:t>
            </a:r>
            <a:r>
              <a:rPr lang="tr-TR" dirty="0" err="1"/>
              <a:t>sa</a:t>
            </a:r>
            <a:r>
              <a:rPr lang="tr-TR" dirty="0"/>
              <a:t> ≡ 1 (</a:t>
            </a:r>
            <a:r>
              <a:rPr lang="tr-TR" dirty="0" err="1"/>
              <a:t>mod</a:t>
            </a:r>
            <a:r>
              <a:rPr lang="tr-TR" dirty="0"/>
              <a:t> m) sonucuna ulaşırız</a:t>
            </a:r>
            <a:r>
              <a:rPr lang="tr-TR" dirty="0" smtClean="0"/>
              <a:t>. Sonuç </a:t>
            </a:r>
            <a:r>
              <a:rPr lang="tr-TR" dirty="0"/>
              <a:t>olarak s, a’nın </a:t>
            </a:r>
            <a:r>
              <a:rPr lang="tr-TR" dirty="0" err="1"/>
              <a:t>mod</a:t>
            </a:r>
            <a:r>
              <a:rPr lang="tr-TR" dirty="0"/>
              <a:t> m’ye göre tersidir. </a:t>
            </a:r>
            <a:endParaRPr lang="tr-TR" dirty="0" smtClean="0"/>
          </a:p>
          <a:p>
            <a:pPr marL="0" indent="0" algn="just">
              <a:buNone/>
            </a:pPr>
            <a:r>
              <a:rPr lang="tr-TR" b="1" dirty="0" smtClean="0">
                <a:solidFill>
                  <a:srgbClr val="C00000"/>
                </a:solidFill>
              </a:rPr>
              <a:t>Örnek: </a:t>
            </a:r>
            <a:r>
              <a:rPr lang="tr-TR" dirty="0" smtClean="0"/>
              <a:t>3’ün </a:t>
            </a:r>
            <a:r>
              <a:rPr lang="tr-TR" dirty="0" err="1"/>
              <a:t>mod</a:t>
            </a:r>
            <a:r>
              <a:rPr lang="tr-TR" dirty="0"/>
              <a:t> 7’ye göre tersini bulunuz. </a:t>
            </a:r>
            <a:endParaRPr lang="tr-TR" dirty="0" smtClean="0"/>
          </a:p>
          <a:p>
            <a:pPr marL="0" indent="0" algn="just">
              <a:buNone/>
            </a:pPr>
            <a:r>
              <a:rPr lang="tr-TR" b="1" dirty="0" smtClean="0">
                <a:solidFill>
                  <a:srgbClr val="C00000"/>
                </a:solidFill>
              </a:rPr>
              <a:t>Çözüm</a:t>
            </a:r>
            <a:r>
              <a:rPr lang="tr-TR" b="1" dirty="0">
                <a:solidFill>
                  <a:srgbClr val="C00000"/>
                </a:solidFill>
              </a:rPr>
              <a:t>: </a:t>
            </a:r>
            <a:r>
              <a:rPr lang="tr-TR" dirty="0" err="1"/>
              <a:t>ebob</a:t>
            </a:r>
            <a:r>
              <a:rPr lang="tr-TR" dirty="0"/>
              <a:t>(3,7) = 1 olduğundan, </a:t>
            </a:r>
            <a:r>
              <a:rPr lang="tr-TR" dirty="0" smtClean="0"/>
              <a:t>Teoremimiz ,  3’ün </a:t>
            </a:r>
            <a:r>
              <a:rPr lang="tr-TR" dirty="0" err="1" smtClean="0"/>
              <a:t>mod</a:t>
            </a:r>
            <a:r>
              <a:rPr lang="tr-TR" dirty="0" smtClean="0"/>
              <a:t> </a:t>
            </a:r>
            <a:r>
              <a:rPr lang="tr-TR" dirty="0"/>
              <a:t>7’ye göre tersinin var olduğunu söyler. 3 ve 7’nin en büyük ortak bölenini bulmak için kullanılan Öklid algoritması çok çabuk sonlanır;</a:t>
            </a:r>
          </a:p>
          <a:p>
            <a:pPr marL="0" indent="0" algn="just">
              <a:buNone/>
            </a:pPr>
            <a:r>
              <a:rPr lang="tr-TR" dirty="0" smtClean="0"/>
              <a:t> 7 </a:t>
            </a:r>
            <a:r>
              <a:rPr lang="tr-TR" dirty="0"/>
              <a:t>= 2 • 3 + 1</a:t>
            </a:r>
            <a:r>
              <a:rPr lang="tr-TR" dirty="0" smtClean="0"/>
              <a:t>.   </a:t>
            </a:r>
            <a:r>
              <a:rPr lang="tr-TR" dirty="0"/>
              <a:t>Bu denklemden</a:t>
            </a:r>
          </a:p>
          <a:p>
            <a:pPr marL="0" indent="0" algn="just">
              <a:buNone/>
            </a:pPr>
            <a:r>
              <a:rPr lang="tr-TR" dirty="0"/>
              <a:t>-2 • 3 + 1 • 7 = 1 olduğu görülür.</a:t>
            </a:r>
          </a:p>
          <a:p>
            <a:pPr marL="0" indent="0" algn="just">
              <a:buNone/>
            </a:pPr>
            <a:r>
              <a:rPr lang="tr-TR" dirty="0"/>
              <a:t>Bu ise, -2 ve 1’in 3 ve 7’nin </a:t>
            </a:r>
            <a:r>
              <a:rPr lang="tr-TR" dirty="0" err="1"/>
              <a:t>Bezout</a:t>
            </a:r>
            <a:r>
              <a:rPr lang="tr-TR" dirty="0"/>
              <a:t> katsayıları olduğunu gösterir. -2’nin </a:t>
            </a:r>
            <a:r>
              <a:rPr lang="tr-TR" dirty="0" err="1"/>
              <a:t>mod</a:t>
            </a:r>
            <a:r>
              <a:rPr lang="tr-TR" dirty="0"/>
              <a:t> 7’ye göre 3 ün tersi olduğu görülür. Dikkat edilirse, -2 sayısına </a:t>
            </a:r>
            <a:r>
              <a:rPr lang="tr-TR" dirty="0" err="1"/>
              <a:t>mod</a:t>
            </a:r>
            <a:r>
              <a:rPr lang="tr-TR" dirty="0"/>
              <a:t> 7’ye göre denk olan bütün tamsayılar</a:t>
            </a:r>
            <a:r>
              <a:rPr lang="tr-TR" dirty="0" smtClean="0"/>
              <a:t>,  </a:t>
            </a:r>
            <a:r>
              <a:rPr lang="tr-TR" dirty="0"/>
              <a:t>3’ün </a:t>
            </a:r>
            <a:r>
              <a:rPr lang="tr-TR" dirty="0" err="1"/>
              <a:t>mod</a:t>
            </a:r>
            <a:r>
              <a:rPr lang="tr-TR" dirty="0"/>
              <a:t> 7’ye göre tersidir, mesela 5, -9, 12 </a:t>
            </a:r>
            <a:r>
              <a:rPr lang="tr-TR" dirty="0" err="1"/>
              <a:t>v.b</a:t>
            </a:r>
            <a:r>
              <a:rPr lang="tr-TR" dirty="0"/>
              <a:t>.</a:t>
            </a:r>
          </a:p>
          <a:p>
            <a:pPr marL="0" indent="0" algn="just">
              <a:buNone/>
            </a:pPr>
            <a:endParaRPr lang="tr-TR" dirty="0"/>
          </a:p>
        </p:txBody>
      </p:sp>
      <p:sp>
        <p:nvSpPr>
          <p:cNvPr id="2" name="Slayt Numarası Yer Tutucusu 1"/>
          <p:cNvSpPr>
            <a:spLocks noGrp="1"/>
          </p:cNvSpPr>
          <p:nvPr>
            <p:ph type="sldNum" sz="quarter" idx="12"/>
          </p:nvPr>
        </p:nvSpPr>
        <p:spPr/>
        <p:txBody>
          <a:bodyPr/>
          <a:lstStyle/>
          <a:p>
            <a:fld id="{745D57CF-1007-4D2F-B4F9-E5A7F393E6C7}" type="slidenum">
              <a:rPr lang="tr-TR" smtClean="0"/>
              <a:t>50</a:t>
            </a:fld>
            <a:endParaRPr lang="tr-TR"/>
          </a:p>
        </p:txBody>
      </p:sp>
    </p:spTree>
    <p:extLst>
      <p:ext uri="{BB962C8B-B14F-4D97-AF65-F5344CB8AC3E}">
        <p14:creationId xmlns:p14="http://schemas.microsoft.com/office/powerpoint/2010/main" val="211329521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1553978" y="400594"/>
            <a:ext cx="10315804" cy="6644640"/>
          </a:xfrm>
        </p:spPr>
        <p:txBody>
          <a:bodyPr>
            <a:normAutofit fontScale="85000" lnSpcReduction="20000"/>
          </a:bodyPr>
          <a:lstStyle/>
          <a:p>
            <a:pPr marL="0" indent="0" algn="just">
              <a:buNone/>
            </a:pPr>
            <a:endParaRPr lang="tr-TR" b="1" dirty="0" smtClean="0">
              <a:solidFill>
                <a:srgbClr val="C00000"/>
              </a:solidFill>
            </a:endParaRPr>
          </a:p>
          <a:p>
            <a:pPr marL="0" indent="0" algn="just">
              <a:buNone/>
            </a:pPr>
            <a:r>
              <a:rPr lang="tr-TR" sz="2600" b="1" dirty="0" smtClean="0">
                <a:solidFill>
                  <a:srgbClr val="C00000"/>
                </a:solidFill>
              </a:rPr>
              <a:t>      FERMAT’IN KÜÇÜK TEOREMİ</a:t>
            </a:r>
          </a:p>
          <a:p>
            <a:pPr marL="0" indent="0" algn="just">
              <a:lnSpc>
                <a:spcPct val="120000"/>
              </a:lnSpc>
              <a:buNone/>
            </a:pPr>
            <a:r>
              <a:rPr lang="tr-TR" sz="2600" dirty="0" smtClean="0"/>
              <a:t>      </a:t>
            </a:r>
            <a:r>
              <a:rPr lang="tr-TR" sz="2600" dirty="0"/>
              <a:t>Büyük Fransız matematikçi Pierre de </a:t>
            </a:r>
            <a:r>
              <a:rPr lang="tr-TR" sz="2600" dirty="0" err="1"/>
              <a:t>Fermat</a:t>
            </a:r>
            <a:r>
              <a:rPr lang="tr-TR" sz="2600" dirty="0"/>
              <a:t>, sayılar teorisinde çok sayıda önemli buluş yapmıştır. Bunların en kullanışlılarından birisi; p asal ve a p ile bölünmeyen bir tamsayı ise p </a:t>
            </a:r>
            <a:r>
              <a:rPr lang="tr-TR" sz="2600" dirty="0" smtClean="0"/>
              <a:t>a</a:t>
            </a:r>
            <a:r>
              <a:rPr lang="tr-TR" sz="2600" baseline="30000" dirty="0" smtClean="0"/>
              <a:t>p-1</a:t>
            </a:r>
            <a:r>
              <a:rPr lang="tr-TR" sz="2600" dirty="0" smtClean="0"/>
              <a:t>- </a:t>
            </a:r>
            <a:r>
              <a:rPr lang="tr-TR" sz="2600" dirty="0"/>
              <a:t>1’i </a:t>
            </a:r>
            <a:r>
              <a:rPr lang="tr-TR" sz="2600" dirty="0" smtClean="0"/>
              <a:t>böler ;  olarak </a:t>
            </a:r>
            <a:r>
              <a:rPr lang="tr-TR" sz="2600" dirty="0"/>
              <a:t>ifade edilir. </a:t>
            </a:r>
            <a:endParaRPr lang="tr-TR" sz="2600" dirty="0" smtClean="0"/>
          </a:p>
          <a:p>
            <a:pPr marL="0" indent="0" algn="just">
              <a:lnSpc>
                <a:spcPct val="120000"/>
              </a:lnSpc>
              <a:buNone/>
            </a:pPr>
            <a:r>
              <a:rPr lang="tr-TR" sz="2600" dirty="0"/>
              <a:t> </a:t>
            </a:r>
            <a:r>
              <a:rPr lang="tr-TR" sz="2600" dirty="0" smtClean="0"/>
              <a:t>    </a:t>
            </a:r>
            <a:r>
              <a:rPr lang="tr-TR" sz="2600" dirty="0" err="1" smtClean="0"/>
              <a:t>Fermat</a:t>
            </a:r>
            <a:r>
              <a:rPr lang="tr-TR" sz="2600" dirty="0"/>
              <a:t>, bu sonucu ilk olarak onun bir muhabire yazdığı bir mektupta açıklamıştır. Maalesef, ispatın çok uzun olacağından korktuğunu yazarak, bu </a:t>
            </a:r>
            <a:r>
              <a:rPr lang="tr-TR" sz="2600" dirty="0" smtClean="0"/>
              <a:t>mektupta </a:t>
            </a:r>
            <a:r>
              <a:rPr lang="tr-TR" sz="2600" dirty="0"/>
              <a:t>bir ispatını vermemiştir. </a:t>
            </a:r>
            <a:r>
              <a:rPr lang="tr-TR" sz="2600" dirty="0" err="1" smtClean="0"/>
              <a:t>Fermat’ın</a:t>
            </a:r>
            <a:r>
              <a:rPr lang="tr-TR" sz="2600" dirty="0" smtClean="0"/>
              <a:t> </a:t>
            </a:r>
            <a:r>
              <a:rPr lang="tr-TR" sz="2600" dirty="0"/>
              <a:t>bu gerçek için bir ispatı hiçbir zaman yayımlamamış olmasına rağmen, </a:t>
            </a:r>
            <a:r>
              <a:rPr lang="tr-TR" sz="2600" dirty="0" err="1" smtClean="0"/>
              <a:t>Fermat’ın</a:t>
            </a:r>
            <a:r>
              <a:rPr lang="tr-TR" sz="2600" dirty="0" smtClean="0"/>
              <a:t> </a:t>
            </a:r>
            <a:r>
              <a:rPr lang="tr-TR" sz="2600" dirty="0"/>
              <a:t>son teoremi olarak bilinen sonucun aksine, onun bunu nasıl </a:t>
            </a:r>
            <a:r>
              <a:rPr lang="tr-TR" sz="2600" dirty="0" smtClean="0"/>
              <a:t>ispatlayacağını </a:t>
            </a:r>
            <a:r>
              <a:rPr lang="tr-TR" sz="2600" dirty="0"/>
              <a:t>bilmesiyle ilgili küçük bir şüphe vardır. Yayımlanmış ilk ispat </a:t>
            </a:r>
            <a:r>
              <a:rPr lang="tr-TR" sz="2600" dirty="0" err="1"/>
              <a:t>Leonhard</a:t>
            </a:r>
            <a:r>
              <a:rPr lang="tr-TR" sz="2600" dirty="0"/>
              <a:t> </a:t>
            </a:r>
            <a:r>
              <a:rPr lang="tr-TR" sz="2600" dirty="0" err="1"/>
              <a:t>Euler’e</a:t>
            </a:r>
            <a:r>
              <a:rPr lang="tr-TR" sz="2600" dirty="0"/>
              <a:t> aittir. Bu teoremi denklikler cinsinden ifade edeceğiz.</a:t>
            </a:r>
          </a:p>
          <a:p>
            <a:pPr marL="0" indent="0" algn="just">
              <a:buNone/>
            </a:pPr>
            <a:r>
              <a:rPr lang="tr-TR" sz="2600" b="1" dirty="0" smtClean="0">
                <a:solidFill>
                  <a:srgbClr val="C00000"/>
                </a:solidFill>
              </a:rPr>
              <a:t>Teorem : (</a:t>
            </a:r>
            <a:r>
              <a:rPr lang="tr-TR" sz="2600" b="1" dirty="0" err="1" smtClean="0">
                <a:solidFill>
                  <a:srgbClr val="C00000"/>
                </a:solidFill>
              </a:rPr>
              <a:t>Fermat</a:t>
            </a:r>
            <a:r>
              <a:rPr lang="tr-TR" sz="2600" b="1" dirty="0" smtClean="0">
                <a:solidFill>
                  <a:srgbClr val="C00000"/>
                </a:solidFill>
              </a:rPr>
              <a:t>’ </a:t>
            </a:r>
            <a:r>
              <a:rPr lang="tr-TR" sz="2600" b="1" dirty="0" err="1" smtClean="0">
                <a:solidFill>
                  <a:srgbClr val="C00000"/>
                </a:solidFill>
              </a:rPr>
              <a:t>ın</a:t>
            </a:r>
            <a:r>
              <a:rPr lang="tr-TR" sz="2600" b="1" dirty="0" smtClean="0">
                <a:solidFill>
                  <a:srgbClr val="C00000"/>
                </a:solidFill>
              </a:rPr>
              <a:t> Küçük </a:t>
            </a:r>
            <a:r>
              <a:rPr lang="tr-TR" sz="2600" b="1" dirty="0">
                <a:solidFill>
                  <a:srgbClr val="C00000"/>
                </a:solidFill>
              </a:rPr>
              <a:t>T</a:t>
            </a:r>
            <a:r>
              <a:rPr lang="tr-TR" sz="2600" b="1" dirty="0" smtClean="0">
                <a:solidFill>
                  <a:srgbClr val="C00000"/>
                </a:solidFill>
              </a:rPr>
              <a:t>eoremi)  </a:t>
            </a:r>
            <a:r>
              <a:rPr lang="tr-TR" sz="2600" dirty="0" smtClean="0"/>
              <a:t>Eğer p asal ve a, p’ye bölünmeyen bir tamsayı ise, o zaman</a:t>
            </a:r>
          </a:p>
          <a:p>
            <a:pPr marL="0" indent="0" algn="just">
              <a:buNone/>
            </a:pPr>
            <a:r>
              <a:rPr lang="tr-TR" sz="2600" dirty="0"/>
              <a:t>a</a:t>
            </a:r>
            <a:r>
              <a:rPr lang="tr-TR" sz="2600" dirty="0" smtClean="0"/>
              <a:t> </a:t>
            </a:r>
            <a:r>
              <a:rPr lang="tr-TR" sz="2600" baseline="30000" dirty="0" smtClean="0"/>
              <a:t>(p-1)  </a:t>
            </a:r>
            <a:r>
              <a:rPr lang="tr-TR" sz="2600" dirty="0" smtClean="0">
                <a:sym typeface="Symbol" panose="05050102010706020507" pitchFamily="18" charset="2"/>
              </a:rPr>
              <a:t></a:t>
            </a:r>
            <a:r>
              <a:rPr lang="tr-TR" sz="2600" dirty="0" smtClean="0"/>
              <a:t> 1 (</a:t>
            </a:r>
            <a:r>
              <a:rPr lang="tr-TR" sz="2600" dirty="0" err="1" smtClean="0"/>
              <a:t>mod</a:t>
            </a:r>
            <a:r>
              <a:rPr lang="tr-TR" sz="2600" dirty="0" smtClean="0"/>
              <a:t> p)’ </a:t>
            </a:r>
            <a:r>
              <a:rPr lang="tr-TR" sz="2600" dirty="0" err="1" smtClean="0"/>
              <a:t>dir</a:t>
            </a:r>
            <a:r>
              <a:rPr lang="tr-TR" sz="2600" dirty="0" smtClean="0"/>
              <a:t>.  Ayrıca, her a tamsayısı için </a:t>
            </a:r>
          </a:p>
          <a:p>
            <a:pPr marL="0" indent="0" algn="just">
              <a:buNone/>
            </a:pPr>
            <a:r>
              <a:rPr lang="tr-TR" sz="2600" dirty="0" err="1" smtClean="0"/>
              <a:t>a</a:t>
            </a:r>
            <a:r>
              <a:rPr lang="tr-TR" sz="2600" baseline="30000" dirty="0" err="1" smtClean="0"/>
              <a:t>p</a:t>
            </a:r>
            <a:r>
              <a:rPr lang="tr-TR" sz="2600" dirty="0" smtClean="0"/>
              <a:t>   </a:t>
            </a:r>
            <a:r>
              <a:rPr lang="tr-TR" sz="2600" dirty="0" smtClean="0">
                <a:sym typeface="Symbol" panose="05050102010706020507" pitchFamily="18" charset="2"/>
              </a:rPr>
              <a:t> </a:t>
            </a:r>
            <a:r>
              <a:rPr lang="tr-TR" sz="2600" dirty="0" smtClean="0"/>
              <a:t>a (</a:t>
            </a:r>
            <a:r>
              <a:rPr lang="tr-TR" sz="2600" dirty="0" err="1" smtClean="0"/>
              <a:t>mod</a:t>
            </a:r>
            <a:r>
              <a:rPr lang="tr-TR" sz="2600" dirty="0" smtClean="0"/>
              <a:t> p)’</a:t>
            </a:r>
            <a:r>
              <a:rPr lang="tr-TR" sz="2600" dirty="0" err="1" smtClean="0"/>
              <a:t>dir</a:t>
            </a:r>
            <a:r>
              <a:rPr lang="tr-TR" sz="2600" dirty="0" smtClean="0"/>
              <a:t>.</a:t>
            </a:r>
          </a:p>
          <a:p>
            <a:pPr marL="0" indent="0" algn="just">
              <a:buNone/>
            </a:pPr>
            <a:r>
              <a:rPr lang="tr-TR" sz="2600" b="1" dirty="0">
                <a:solidFill>
                  <a:srgbClr val="C00000"/>
                </a:solidFill>
              </a:rPr>
              <a:t>Uyarı: </a:t>
            </a:r>
            <a:r>
              <a:rPr lang="tr-TR" sz="2600" dirty="0"/>
              <a:t>Fermat’nın Küçük Teoremi bize, eğer </a:t>
            </a:r>
            <a:r>
              <a:rPr lang="tr-TR" sz="2600" i="1" dirty="0"/>
              <a:t>a</a:t>
            </a:r>
            <a:r>
              <a:rPr lang="tr-TR" sz="2600" dirty="0"/>
              <a:t> </a:t>
            </a:r>
            <a:r>
              <a:rPr lang="tr-TR" sz="2600" dirty="0">
                <a:sym typeface="Symbol" panose="05050102010706020507" pitchFamily="18" charset="2"/>
              </a:rPr>
              <a:t></a:t>
            </a:r>
            <a:r>
              <a:rPr lang="tr-TR" sz="2600" dirty="0"/>
              <a:t> </a:t>
            </a:r>
            <a:r>
              <a:rPr lang="tr-TR" sz="2600" i="1" dirty="0" err="1"/>
              <a:t>Z</a:t>
            </a:r>
            <a:r>
              <a:rPr lang="tr-TR" sz="2600" i="1" baseline="-25000" dirty="0" err="1"/>
              <a:t>p</a:t>
            </a:r>
            <a:r>
              <a:rPr lang="tr-TR" sz="2600" dirty="0"/>
              <a:t> ise </a:t>
            </a:r>
            <a:r>
              <a:rPr lang="tr-TR" sz="2600" i="1" dirty="0" err="1"/>
              <a:t>Z</a:t>
            </a:r>
            <a:r>
              <a:rPr lang="tr-TR" sz="2600" i="1" baseline="-25000" dirty="0" err="1"/>
              <a:t>p</a:t>
            </a:r>
            <a:r>
              <a:rPr lang="tr-TR" sz="2600" dirty="0"/>
              <a:t> kümesinde </a:t>
            </a:r>
            <a:r>
              <a:rPr lang="tr-TR" sz="2600" i="1" dirty="0"/>
              <a:t>a </a:t>
            </a:r>
            <a:r>
              <a:rPr lang="tr-TR" sz="2600" i="1" baseline="30000" dirty="0"/>
              <a:t>(p-1)</a:t>
            </a:r>
            <a:r>
              <a:rPr lang="tr-TR" sz="2600" baseline="30000" dirty="0"/>
              <a:t> </a:t>
            </a:r>
            <a:r>
              <a:rPr lang="tr-TR" sz="2600" dirty="0"/>
              <a:t>= 1 olduğunu söyler.</a:t>
            </a:r>
          </a:p>
          <a:p>
            <a:pPr marL="0" indent="0" algn="just">
              <a:buNone/>
            </a:pPr>
            <a:endParaRPr lang="tr-TR" dirty="0" smtClean="0"/>
          </a:p>
          <a:p>
            <a:pPr marL="0" indent="0" algn="just">
              <a:buNone/>
            </a:pPr>
            <a:endParaRPr lang="tr-TR" dirty="0" smtClean="0"/>
          </a:p>
          <a:p>
            <a:endParaRPr lang="tr-TR" dirty="0"/>
          </a:p>
        </p:txBody>
      </p:sp>
      <p:sp>
        <p:nvSpPr>
          <p:cNvPr id="2" name="Slayt Numarası Yer Tutucusu 1"/>
          <p:cNvSpPr>
            <a:spLocks noGrp="1"/>
          </p:cNvSpPr>
          <p:nvPr>
            <p:ph type="sldNum" sz="quarter" idx="12"/>
          </p:nvPr>
        </p:nvSpPr>
        <p:spPr/>
        <p:txBody>
          <a:bodyPr/>
          <a:lstStyle/>
          <a:p>
            <a:fld id="{745D57CF-1007-4D2F-B4F9-E5A7F393E6C7}" type="slidenum">
              <a:rPr lang="tr-TR" smtClean="0"/>
              <a:t>51</a:t>
            </a:fld>
            <a:endParaRPr lang="tr-TR"/>
          </a:p>
        </p:txBody>
      </p:sp>
    </p:spTree>
    <p:extLst>
      <p:ext uri="{BB962C8B-B14F-4D97-AF65-F5344CB8AC3E}">
        <p14:creationId xmlns:p14="http://schemas.microsoft.com/office/powerpoint/2010/main" val="43351158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1484310" y="296091"/>
            <a:ext cx="10376764" cy="6156960"/>
          </a:xfrm>
        </p:spPr>
        <p:txBody>
          <a:bodyPr>
            <a:normAutofit fontScale="92500"/>
          </a:bodyPr>
          <a:lstStyle/>
          <a:p>
            <a:pPr marL="0" indent="0" algn="just">
              <a:buNone/>
            </a:pPr>
            <a:r>
              <a:rPr lang="tr-TR" b="1" dirty="0" smtClean="0">
                <a:solidFill>
                  <a:srgbClr val="C00000"/>
                </a:solidFill>
              </a:rPr>
              <a:t>Örnek: </a:t>
            </a:r>
            <a:r>
              <a:rPr lang="tr-TR" dirty="0" smtClean="0"/>
              <a:t>7</a:t>
            </a:r>
            <a:r>
              <a:rPr lang="tr-TR" baseline="30000" dirty="0" smtClean="0"/>
              <a:t>222</a:t>
            </a:r>
            <a:r>
              <a:rPr lang="tr-TR" dirty="0"/>
              <a:t>’ in </a:t>
            </a:r>
            <a:r>
              <a:rPr lang="tr-TR" b="1" dirty="0" err="1"/>
              <a:t>mod</a:t>
            </a:r>
            <a:r>
              <a:rPr lang="tr-TR" dirty="0"/>
              <a:t> 11’e göre değerini bulunuz</a:t>
            </a:r>
            <a:r>
              <a:rPr lang="tr-TR" dirty="0" smtClean="0"/>
              <a:t>.</a:t>
            </a:r>
            <a:endParaRPr lang="tr-TR" dirty="0"/>
          </a:p>
          <a:p>
            <a:pPr marL="0" indent="0" algn="just">
              <a:buNone/>
            </a:pPr>
            <a:r>
              <a:rPr lang="tr-TR" b="1" dirty="0">
                <a:solidFill>
                  <a:srgbClr val="C00000"/>
                </a:solidFill>
              </a:rPr>
              <a:t>Çözüm: </a:t>
            </a:r>
            <a:r>
              <a:rPr lang="tr-TR" dirty="0"/>
              <a:t>7</a:t>
            </a:r>
            <a:r>
              <a:rPr lang="tr-TR" baseline="30000" dirty="0"/>
              <a:t>222</a:t>
            </a:r>
            <a:r>
              <a:rPr lang="tr-TR" dirty="0"/>
              <a:t>’in </a:t>
            </a:r>
            <a:r>
              <a:rPr lang="tr-TR" b="1" dirty="0" err="1"/>
              <a:t>mod</a:t>
            </a:r>
            <a:r>
              <a:rPr lang="tr-TR" dirty="0"/>
              <a:t> 11’e göre değerini hesaplamak için modüler </a:t>
            </a:r>
            <a:r>
              <a:rPr lang="tr-TR" dirty="0" err="1"/>
              <a:t>üssel</a:t>
            </a:r>
            <a:r>
              <a:rPr lang="tr-TR" dirty="0"/>
              <a:t> algoritma yerine Fermat’nın Küçük </a:t>
            </a:r>
            <a:r>
              <a:rPr lang="tr-TR" dirty="0" err="1"/>
              <a:t>Teoremi’ni</a:t>
            </a:r>
            <a:r>
              <a:rPr lang="tr-TR" dirty="0"/>
              <a:t> kullanabiliriz. Fermat’nın Küçük Teoremine </a:t>
            </a:r>
            <a:r>
              <a:rPr lang="tr-TR" dirty="0" smtClean="0"/>
              <a:t>göre</a:t>
            </a:r>
          </a:p>
          <a:p>
            <a:pPr marL="0" indent="0" algn="just">
              <a:buNone/>
            </a:pPr>
            <a:r>
              <a:rPr lang="tr-TR" dirty="0" smtClean="0"/>
              <a:t> </a:t>
            </a:r>
            <a:r>
              <a:rPr lang="tr-TR" dirty="0"/>
              <a:t>7</a:t>
            </a:r>
            <a:r>
              <a:rPr lang="tr-TR" baseline="30000" dirty="0"/>
              <a:t>10</a:t>
            </a:r>
            <a:r>
              <a:rPr lang="tr-TR" dirty="0"/>
              <a:t> ≡ 1 (</a:t>
            </a:r>
            <a:r>
              <a:rPr lang="tr-TR" dirty="0" err="1"/>
              <a:t>mod</a:t>
            </a:r>
            <a:r>
              <a:rPr lang="tr-TR" dirty="0"/>
              <a:t> 11) olduğunu biliyoruz. Dolayısıyla, her pozitif </a:t>
            </a:r>
            <a:r>
              <a:rPr lang="tr-TR" i="1" dirty="0"/>
              <a:t>k</a:t>
            </a:r>
            <a:r>
              <a:rPr lang="tr-TR" dirty="0"/>
              <a:t> tamsayısı için </a:t>
            </a:r>
            <a:endParaRPr lang="tr-TR" dirty="0" smtClean="0"/>
          </a:p>
          <a:p>
            <a:pPr marL="0" indent="0" algn="just">
              <a:buNone/>
            </a:pPr>
            <a:r>
              <a:rPr lang="tr-TR" dirty="0" smtClean="0"/>
              <a:t>(</a:t>
            </a:r>
            <a:r>
              <a:rPr lang="tr-TR" dirty="0"/>
              <a:t>7</a:t>
            </a:r>
            <a:r>
              <a:rPr lang="tr-TR" baseline="30000" dirty="0"/>
              <a:t>10</a:t>
            </a:r>
            <a:r>
              <a:rPr lang="tr-TR" dirty="0"/>
              <a:t>)</a:t>
            </a:r>
            <a:r>
              <a:rPr lang="tr-TR" baseline="30000" dirty="0"/>
              <a:t>k</a:t>
            </a:r>
            <a:r>
              <a:rPr lang="tr-TR" dirty="0"/>
              <a:t> ≡1 (</a:t>
            </a:r>
            <a:r>
              <a:rPr lang="tr-TR" dirty="0" err="1"/>
              <a:t>mod</a:t>
            </a:r>
            <a:r>
              <a:rPr lang="tr-TR" dirty="0"/>
              <a:t> 11) olur. Son denkliğin avantajını kullanmak için, 222 sayısını 10’a böleriz ve 222 = 22 . 10 + 2 buluruz. Buradan ise</a:t>
            </a:r>
          </a:p>
          <a:p>
            <a:pPr marL="0" indent="0" algn="just">
              <a:buNone/>
            </a:pPr>
            <a:r>
              <a:rPr lang="tr-TR" dirty="0" smtClean="0"/>
              <a:t>7</a:t>
            </a:r>
            <a:r>
              <a:rPr lang="tr-TR" baseline="30000" dirty="0" smtClean="0"/>
              <a:t>222</a:t>
            </a:r>
            <a:r>
              <a:rPr lang="tr-TR" dirty="0" smtClean="0"/>
              <a:t> </a:t>
            </a:r>
            <a:r>
              <a:rPr lang="tr-TR" dirty="0"/>
              <a:t>= 7</a:t>
            </a:r>
            <a:r>
              <a:rPr lang="tr-TR" baseline="30000" dirty="0"/>
              <a:t>(22-10 + 2)</a:t>
            </a:r>
            <a:r>
              <a:rPr lang="tr-TR" dirty="0"/>
              <a:t> = (7</a:t>
            </a:r>
            <a:r>
              <a:rPr lang="tr-TR" baseline="30000" dirty="0"/>
              <a:t>10</a:t>
            </a:r>
            <a:r>
              <a:rPr lang="tr-TR" dirty="0"/>
              <a:t>) </a:t>
            </a:r>
            <a:r>
              <a:rPr lang="tr-TR" baseline="30000" dirty="0"/>
              <a:t>22</a:t>
            </a:r>
            <a:r>
              <a:rPr lang="tr-TR" dirty="0"/>
              <a:t>7</a:t>
            </a:r>
            <a:r>
              <a:rPr lang="tr-TR" baseline="30000" dirty="0"/>
              <a:t>2</a:t>
            </a:r>
            <a:r>
              <a:rPr lang="tr-TR" dirty="0"/>
              <a:t> = (1)</a:t>
            </a:r>
            <a:r>
              <a:rPr lang="tr-TR" baseline="30000" dirty="0"/>
              <a:t>22</a:t>
            </a:r>
            <a:r>
              <a:rPr lang="tr-TR" dirty="0"/>
              <a:t>.49 ≡ 5 (</a:t>
            </a:r>
            <a:r>
              <a:rPr lang="tr-TR" dirty="0" err="1"/>
              <a:t>mod</a:t>
            </a:r>
            <a:r>
              <a:rPr lang="tr-TR" dirty="0"/>
              <a:t> 11) olduğunu görürüz.</a:t>
            </a:r>
          </a:p>
          <a:p>
            <a:pPr marL="0" indent="0" algn="just">
              <a:buNone/>
            </a:pPr>
            <a:r>
              <a:rPr lang="tr-TR" dirty="0" smtClean="0"/>
              <a:t>                      </a:t>
            </a:r>
            <a:r>
              <a:rPr lang="tr-TR" dirty="0"/>
              <a:t>Dolayısıyla 7</a:t>
            </a:r>
            <a:r>
              <a:rPr lang="tr-TR" baseline="30000" dirty="0"/>
              <a:t>222</a:t>
            </a:r>
            <a:r>
              <a:rPr lang="tr-TR" dirty="0"/>
              <a:t> </a:t>
            </a:r>
            <a:r>
              <a:rPr lang="tr-TR" b="1" dirty="0" err="1"/>
              <a:t>mod</a:t>
            </a:r>
            <a:r>
              <a:rPr lang="tr-TR" b="1" dirty="0"/>
              <a:t> </a:t>
            </a:r>
            <a:r>
              <a:rPr lang="tr-TR" dirty="0"/>
              <a:t>11 ≡ 5’dir.	</a:t>
            </a:r>
            <a:endParaRPr lang="tr-TR" dirty="0" smtClean="0"/>
          </a:p>
          <a:p>
            <a:pPr marL="0" indent="0" algn="just">
              <a:buNone/>
            </a:pPr>
            <a:r>
              <a:rPr lang="tr-TR" dirty="0" smtClean="0"/>
              <a:t>  Bu örnek , </a:t>
            </a:r>
            <a:r>
              <a:rPr lang="tr-TR" i="1" dirty="0"/>
              <a:t>p</a:t>
            </a:r>
            <a:r>
              <a:rPr lang="tr-TR" dirty="0"/>
              <a:t> asal ve </a:t>
            </a:r>
            <a:r>
              <a:rPr lang="tr-TR" i="1" dirty="0"/>
              <a:t>p, a</a:t>
            </a:r>
            <a:r>
              <a:rPr lang="tr-TR" dirty="0"/>
              <a:t>’yı bölmüyorsa, </a:t>
            </a:r>
            <a:r>
              <a:rPr lang="tr-TR" i="1" dirty="0"/>
              <a:t>a</a:t>
            </a:r>
            <a:r>
              <a:rPr lang="tr-TR" i="1" baseline="30000" dirty="0"/>
              <a:t>n</a:t>
            </a:r>
            <a:r>
              <a:rPr lang="tr-TR" dirty="0"/>
              <a:t> </a:t>
            </a:r>
            <a:r>
              <a:rPr lang="tr-TR" b="1" dirty="0" err="1"/>
              <a:t>mod</a:t>
            </a:r>
            <a:r>
              <a:rPr lang="tr-TR" dirty="0"/>
              <a:t> </a:t>
            </a:r>
            <a:r>
              <a:rPr lang="tr-TR" i="1" dirty="0"/>
              <a:t>p</a:t>
            </a:r>
            <a:r>
              <a:rPr lang="tr-TR" dirty="0"/>
              <a:t>’nin hesaplanmasında </a:t>
            </a:r>
            <a:r>
              <a:rPr lang="tr-TR" dirty="0" err="1" smtClean="0"/>
              <a:t>Fermat’ın</a:t>
            </a:r>
            <a:r>
              <a:rPr lang="tr-TR" dirty="0" smtClean="0"/>
              <a:t> </a:t>
            </a:r>
            <a:r>
              <a:rPr lang="tr-TR" dirty="0"/>
              <a:t>Küçük </a:t>
            </a:r>
            <a:r>
              <a:rPr lang="tr-TR" dirty="0" err="1"/>
              <a:t>Teoremi’nin</a:t>
            </a:r>
            <a:r>
              <a:rPr lang="tr-TR" dirty="0"/>
              <a:t> nasıl kullanabileceğimizi göstermiştir. İlk olarak, </a:t>
            </a:r>
            <a:r>
              <a:rPr lang="tr-TR" i="1" dirty="0"/>
              <a:t>n</a:t>
            </a:r>
            <a:r>
              <a:rPr lang="tr-TR" dirty="0"/>
              <a:t>’yi </a:t>
            </a:r>
            <a:r>
              <a:rPr lang="tr-TR" i="1" dirty="0"/>
              <a:t>p-1</a:t>
            </a:r>
            <a:r>
              <a:rPr lang="tr-TR" dirty="0"/>
              <a:t>’e böldüğümüz za­man, </a:t>
            </a:r>
            <a:r>
              <a:rPr lang="tr-TR" i="1" dirty="0"/>
              <a:t>q </a:t>
            </a:r>
            <a:r>
              <a:rPr lang="tr-TR" dirty="0"/>
              <a:t>bölümünü ve </a:t>
            </a:r>
            <a:r>
              <a:rPr lang="tr-TR" i="1" dirty="0"/>
              <a:t>r  </a:t>
            </a:r>
            <a:r>
              <a:rPr lang="tr-TR" dirty="0"/>
              <a:t>kalanını bulmak için bölme algoritmasını kullanırız. Böylece </a:t>
            </a:r>
            <a:r>
              <a:rPr lang="tr-TR" i="1" dirty="0"/>
              <a:t>n</a:t>
            </a:r>
            <a:r>
              <a:rPr lang="tr-TR" dirty="0"/>
              <a:t> = </a:t>
            </a:r>
            <a:r>
              <a:rPr lang="tr-TR" i="1" dirty="0"/>
              <a:t>q </a:t>
            </a:r>
            <a:r>
              <a:rPr lang="tr-TR" dirty="0"/>
              <a:t>(</a:t>
            </a:r>
            <a:r>
              <a:rPr lang="tr-TR" i="1" dirty="0"/>
              <a:t>p</a:t>
            </a:r>
            <a:r>
              <a:rPr lang="tr-TR" dirty="0"/>
              <a:t> - 1 ) + </a:t>
            </a:r>
            <a:r>
              <a:rPr lang="tr-TR" i="1" dirty="0"/>
              <a:t>r,</a:t>
            </a:r>
            <a:r>
              <a:rPr lang="tr-TR" dirty="0"/>
              <a:t>  0 ≤ </a:t>
            </a:r>
            <a:r>
              <a:rPr lang="tr-TR" i="1" dirty="0"/>
              <a:t>r</a:t>
            </a:r>
            <a:r>
              <a:rPr lang="tr-TR" dirty="0"/>
              <a:t> &lt; </a:t>
            </a:r>
            <a:r>
              <a:rPr lang="tr-TR" i="1" dirty="0"/>
              <a:t>p</a:t>
            </a:r>
            <a:r>
              <a:rPr lang="tr-TR" dirty="0"/>
              <a:t> - 1 olur. Buradan ise </a:t>
            </a:r>
            <a:r>
              <a:rPr lang="tr-TR" i="1" dirty="0"/>
              <a:t>a</a:t>
            </a:r>
            <a:r>
              <a:rPr lang="tr-TR" i="1" baseline="30000" dirty="0"/>
              <a:t>n</a:t>
            </a:r>
            <a:r>
              <a:rPr lang="tr-TR" dirty="0"/>
              <a:t> = </a:t>
            </a:r>
            <a:r>
              <a:rPr lang="tr-TR" i="1" dirty="0" err="1"/>
              <a:t>a</a:t>
            </a:r>
            <a:r>
              <a:rPr lang="tr-TR" i="1" baseline="30000" dirty="0" err="1"/>
              <a:t>q</a:t>
            </a:r>
            <a:r>
              <a:rPr lang="tr-TR" i="1" baseline="30000" dirty="0"/>
              <a:t>(p-1)+r</a:t>
            </a:r>
            <a:r>
              <a:rPr lang="tr-TR" dirty="0"/>
              <a:t> = (</a:t>
            </a:r>
            <a:r>
              <a:rPr lang="tr-TR" i="1" dirty="0"/>
              <a:t>a</a:t>
            </a:r>
            <a:r>
              <a:rPr lang="tr-TR" i="1" baseline="30000" dirty="0"/>
              <a:t>p-1</a:t>
            </a:r>
            <a:r>
              <a:rPr lang="tr-TR" dirty="0"/>
              <a:t>)</a:t>
            </a:r>
            <a:r>
              <a:rPr lang="tr-TR" baseline="30000" dirty="0" err="1"/>
              <a:t>q</a:t>
            </a:r>
            <a:r>
              <a:rPr lang="tr-TR" dirty="0" err="1"/>
              <a:t>a</a:t>
            </a:r>
            <a:r>
              <a:rPr lang="tr-TR" baseline="30000" dirty="0" err="1"/>
              <a:t>r</a:t>
            </a:r>
            <a:r>
              <a:rPr lang="tr-TR" dirty="0"/>
              <a:t> ≡1</a:t>
            </a:r>
            <a:r>
              <a:rPr lang="tr-TR" i="1" baseline="30000" dirty="0"/>
              <a:t>q</a:t>
            </a:r>
            <a:r>
              <a:rPr lang="tr-TR" i="1" dirty="0"/>
              <a:t>a </a:t>
            </a:r>
            <a:r>
              <a:rPr lang="tr-TR" i="1" baseline="30000" dirty="0"/>
              <a:t>r</a:t>
            </a:r>
            <a:r>
              <a:rPr lang="tr-TR" i="1" dirty="0"/>
              <a:t> </a:t>
            </a:r>
            <a:r>
              <a:rPr lang="tr-TR" dirty="0"/>
              <a:t>≡</a:t>
            </a:r>
            <a:r>
              <a:rPr lang="tr-TR" i="1" dirty="0"/>
              <a:t>a </a:t>
            </a:r>
            <a:r>
              <a:rPr lang="tr-TR" i="1" baseline="30000" dirty="0"/>
              <a:t>r</a:t>
            </a:r>
            <a:r>
              <a:rPr lang="tr-TR" dirty="0"/>
              <a:t> (</a:t>
            </a:r>
            <a:r>
              <a:rPr lang="tr-TR" i="1" dirty="0" err="1"/>
              <a:t>mod</a:t>
            </a:r>
            <a:r>
              <a:rPr lang="tr-TR" dirty="0"/>
              <a:t> </a:t>
            </a:r>
            <a:r>
              <a:rPr lang="tr-TR" i="1" dirty="0"/>
              <a:t>p</a:t>
            </a:r>
            <a:r>
              <a:rPr lang="tr-TR" dirty="0"/>
              <a:t>) bulunur. Böylece, </a:t>
            </a:r>
            <a:r>
              <a:rPr lang="tr-TR" i="1" dirty="0"/>
              <a:t>a</a:t>
            </a:r>
            <a:r>
              <a:rPr lang="tr-TR" i="1" baseline="30000" dirty="0"/>
              <a:t>n</a:t>
            </a:r>
            <a:r>
              <a:rPr lang="tr-TR" dirty="0"/>
              <a:t> </a:t>
            </a:r>
            <a:r>
              <a:rPr lang="tr-TR" b="1" dirty="0" err="1"/>
              <a:t>mod</a:t>
            </a:r>
            <a:r>
              <a:rPr lang="tr-TR" dirty="0"/>
              <a:t> </a:t>
            </a:r>
            <a:r>
              <a:rPr lang="tr-TR" i="1" dirty="0"/>
              <a:t>p</a:t>
            </a:r>
            <a:r>
              <a:rPr lang="tr-TR" dirty="0"/>
              <a:t>’yi bulmak için sadece </a:t>
            </a:r>
            <a:r>
              <a:rPr lang="tr-TR" i="1" dirty="0"/>
              <a:t>a</a:t>
            </a:r>
            <a:r>
              <a:rPr lang="tr-TR" i="1" baseline="30000" dirty="0"/>
              <a:t>r</a:t>
            </a:r>
            <a:r>
              <a:rPr lang="tr-TR" dirty="0"/>
              <a:t> </a:t>
            </a:r>
            <a:r>
              <a:rPr lang="tr-TR" b="1" dirty="0" err="1"/>
              <a:t>mod</a:t>
            </a:r>
            <a:r>
              <a:rPr lang="tr-TR" dirty="0"/>
              <a:t> </a:t>
            </a:r>
            <a:r>
              <a:rPr lang="tr-TR" i="1" dirty="0"/>
              <a:t>p’</a:t>
            </a:r>
            <a:r>
              <a:rPr lang="tr-TR" dirty="0"/>
              <a:t>yi hesaplamamız gerekmektedir. Sayılar teorisindeki çalışmalarımızda birçok defa bu basitleştirmenin avantajını kullanacağız</a:t>
            </a:r>
          </a:p>
        </p:txBody>
      </p:sp>
      <p:sp>
        <p:nvSpPr>
          <p:cNvPr id="2" name="Slayt Numarası Yer Tutucusu 1"/>
          <p:cNvSpPr>
            <a:spLocks noGrp="1"/>
          </p:cNvSpPr>
          <p:nvPr>
            <p:ph type="sldNum" sz="quarter" idx="12"/>
          </p:nvPr>
        </p:nvSpPr>
        <p:spPr/>
        <p:txBody>
          <a:bodyPr/>
          <a:lstStyle/>
          <a:p>
            <a:fld id="{745D57CF-1007-4D2F-B4F9-E5A7F393E6C7}" type="slidenum">
              <a:rPr lang="tr-TR" smtClean="0"/>
              <a:t>52</a:t>
            </a:fld>
            <a:endParaRPr lang="tr-TR"/>
          </a:p>
        </p:txBody>
      </p:sp>
    </p:spTree>
    <p:extLst>
      <p:ext uri="{BB962C8B-B14F-4D97-AF65-F5344CB8AC3E}">
        <p14:creationId xmlns:p14="http://schemas.microsoft.com/office/powerpoint/2010/main" val="1466090247"/>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İçerik Yer Tutucusu 2"/>
              <p:cNvSpPr>
                <a:spLocks noGrp="1"/>
              </p:cNvSpPr>
              <p:nvPr>
                <p:ph idx="1"/>
              </p:nvPr>
            </p:nvSpPr>
            <p:spPr>
              <a:xfrm>
                <a:off x="1619794" y="243840"/>
                <a:ext cx="10067109" cy="6392091"/>
              </a:xfrm>
            </p:spPr>
            <p:txBody>
              <a:bodyPr>
                <a:normAutofit lnSpcReduction="10000"/>
              </a:bodyPr>
              <a:lstStyle/>
              <a:p>
                <a:pPr marL="0" indent="0" algn="just">
                  <a:lnSpc>
                    <a:spcPct val="110000"/>
                  </a:lnSpc>
                  <a:buNone/>
                </a:pPr>
                <a:endParaRPr lang="tr-TR" b="1" dirty="0" smtClean="0">
                  <a:solidFill>
                    <a:srgbClr val="C00000"/>
                  </a:solidFill>
                </a:endParaRPr>
              </a:p>
              <a:p>
                <a:pPr marL="0" indent="0" algn="just">
                  <a:lnSpc>
                    <a:spcPct val="110000"/>
                  </a:lnSpc>
                  <a:buNone/>
                </a:pPr>
                <a:r>
                  <a:rPr lang="tr-TR" b="1" dirty="0" smtClean="0">
                    <a:solidFill>
                      <a:srgbClr val="C00000"/>
                    </a:solidFill>
                  </a:rPr>
                  <a:t>Sözde Asallar:</a:t>
                </a:r>
                <a:r>
                  <a:rPr lang="tr-TR" dirty="0" smtClean="0"/>
                  <a:t>     Bölüm 4.2’de</a:t>
                </a:r>
                <a:r>
                  <a:rPr lang="tr-TR" dirty="0"/>
                  <a:t>,	</a:t>
                </a:r>
                <a:r>
                  <a:rPr lang="tr-TR" i="1" dirty="0"/>
                  <a:t>p</a:t>
                </a:r>
                <a:r>
                  <a:rPr lang="tr-TR" dirty="0"/>
                  <a:t> ≤ </a:t>
                </a:r>
                <a14:m>
                  <m:oMath xmlns:m="http://schemas.openxmlformats.org/officeDocument/2006/math">
                    <m:rad>
                      <m:radPr>
                        <m:degHide m:val="on"/>
                        <m:ctrlPr>
                          <a:rPr lang="tr-TR" i="1">
                            <a:latin typeface="Cambria Math" panose="02040503050406030204" pitchFamily="18" charset="0"/>
                          </a:rPr>
                        </m:ctrlPr>
                      </m:radPr>
                      <m:deg/>
                      <m:e>
                        <m:r>
                          <a:rPr lang="tr-TR" i="1">
                            <a:latin typeface="Cambria Math" panose="02040503050406030204" pitchFamily="18" charset="0"/>
                          </a:rPr>
                          <m:t>𝑛</m:t>
                        </m:r>
                      </m:e>
                    </m:rad>
                  </m:oMath>
                </a14:m>
                <a:r>
                  <a:rPr lang="tr-TR" dirty="0"/>
                  <a:t> olan bir </a:t>
                </a:r>
                <a:r>
                  <a:rPr lang="tr-TR" i="1" dirty="0"/>
                  <a:t>p</a:t>
                </a:r>
                <a:r>
                  <a:rPr lang="tr-TR" dirty="0"/>
                  <a:t> asalına bölünmeyen bir </a:t>
                </a:r>
                <a:r>
                  <a:rPr lang="tr-TR" i="1" dirty="0"/>
                  <a:t>n </a:t>
                </a:r>
                <a:r>
                  <a:rPr lang="tr-TR" dirty="0"/>
                  <a:t>tamsayısının asal olduğunu </a:t>
                </a:r>
                <a:r>
                  <a:rPr lang="tr-TR" dirty="0" smtClean="0"/>
                  <a:t>göster­miştik</a:t>
                </a:r>
                <a:r>
                  <a:rPr lang="tr-TR" dirty="0"/>
                  <a:t>. Maalesef, verilen bir sayının bu kriteri kullanarak asal olduğunu göstermek elverişli de­ğildir. Bu kriter için </a:t>
                </a:r>
                <a14:m>
                  <m:oMath xmlns:m="http://schemas.openxmlformats.org/officeDocument/2006/math">
                    <m:rad>
                      <m:radPr>
                        <m:degHide m:val="on"/>
                        <m:ctrlPr>
                          <a:rPr lang="tr-TR" i="1">
                            <a:latin typeface="Cambria Math" panose="02040503050406030204" pitchFamily="18" charset="0"/>
                          </a:rPr>
                        </m:ctrlPr>
                      </m:radPr>
                      <m:deg/>
                      <m:e>
                        <m:r>
                          <a:rPr lang="tr-TR" i="1">
                            <a:latin typeface="Cambria Math" panose="02040503050406030204" pitchFamily="18" charset="0"/>
                          </a:rPr>
                          <m:t>𝑛</m:t>
                        </m:r>
                      </m:e>
                    </m:rad>
                  </m:oMath>
                </a14:m>
                <a:r>
                  <a:rPr lang="tr-TR" dirty="0"/>
                  <a:t> </a:t>
                </a:r>
                <a:r>
                  <a:rPr lang="tr-TR" dirty="0" smtClean="0"/>
                  <a:t>‘ i </a:t>
                </a:r>
                <a:r>
                  <a:rPr lang="tr-TR" dirty="0"/>
                  <a:t>geçmeyen bütün asalları bulmamız gerekir ve bu asalların her birinin </a:t>
                </a:r>
                <a:r>
                  <a:rPr lang="tr-TR" i="1" dirty="0"/>
                  <a:t>n</a:t>
                </a:r>
                <a:r>
                  <a:rPr lang="tr-TR" dirty="0"/>
                  <a:t>’yi bölüp bölmediğini görmek için deneme bölümünü uygularız</a:t>
                </a:r>
                <a:r>
                  <a:rPr lang="tr-TR" dirty="0" smtClean="0"/>
                  <a:t>.             </a:t>
                </a:r>
              </a:p>
              <a:p>
                <a:pPr marL="0" indent="0" algn="just">
                  <a:lnSpc>
                    <a:spcPct val="110000"/>
                  </a:lnSpc>
                  <a:buNone/>
                </a:pPr>
                <a:r>
                  <a:rPr lang="tr-TR" dirty="0" smtClean="0"/>
                  <a:t>   </a:t>
                </a:r>
                <a:r>
                  <a:rPr lang="tr-TR" dirty="0"/>
                  <a:t>Bir tamsayının asal olup olmadığım belirlemek için daha elverişli yollar var mıdır</a:t>
                </a:r>
                <a:r>
                  <a:rPr lang="tr-TR" dirty="0" smtClean="0"/>
                  <a:t>?</a:t>
                </a:r>
              </a:p>
              <a:p>
                <a:pPr marL="0" indent="0" algn="just">
                  <a:lnSpc>
                    <a:spcPct val="110000"/>
                  </a:lnSpc>
                  <a:buNone/>
                </a:pPr>
                <a:r>
                  <a:rPr lang="tr-TR" dirty="0" smtClean="0"/>
                  <a:t>  </a:t>
                </a:r>
                <a:r>
                  <a:rPr lang="tr-TR" dirty="0"/>
                  <a:t>Bazı kaynaklara göre, antik Çinli matematikçiler </a:t>
                </a:r>
                <a:r>
                  <a:rPr lang="tr-TR" dirty="0" smtClean="0"/>
                  <a:t> </a:t>
                </a:r>
                <a:r>
                  <a:rPr lang="tr-TR" i="1" dirty="0" smtClean="0"/>
                  <a:t>n</a:t>
                </a:r>
                <a:r>
                  <a:rPr lang="tr-TR" dirty="0" smtClean="0"/>
                  <a:t>’nin </a:t>
                </a:r>
                <a:r>
                  <a:rPr lang="tr-TR" dirty="0"/>
                  <a:t>bir tek asal sayı olması için gerek ve yeter şart 2</a:t>
                </a:r>
                <a:r>
                  <a:rPr lang="tr-TR" baseline="30000" dirty="0"/>
                  <a:t>(</a:t>
                </a:r>
                <a:r>
                  <a:rPr lang="tr-TR" i="1" baseline="30000" dirty="0"/>
                  <a:t>n-1</a:t>
                </a:r>
                <a:r>
                  <a:rPr lang="tr-TR" baseline="30000" dirty="0"/>
                  <a:t>)</a:t>
                </a:r>
                <a:r>
                  <a:rPr lang="tr-TR" dirty="0"/>
                  <a:t> ≡ 1 (</a:t>
                </a:r>
                <a:r>
                  <a:rPr lang="tr-TR" dirty="0" err="1"/>
                  <a:t>mod</a:t>
                </a:r>
                <a:r>
                  <a:rPr lang="tr-TR" dirty="0"/>
                  <a:t> </a:t>
                </a:r>
                <a:r>
                  <a:rPr lang="tr-TR" i="1" dirty="0"/>
                  <a:t>n</a:t>
                </a:r>
                <a:r>
                  <a:rPr lang="tr-TR" dirty="0" smtClean="0"/>
                  <a:t>) </a:t>
                </a:r>
                <a:r>
                  <a:rPr lang="tr-TR" dirty="0"/>
                  <a:t>olduğuna inanıyorlardı</a:t>
                </a:r>
                <a:r>
                  <a:rPr lang="tr-TR" dirty="0" smtClean="0"/>
                  <a:t>.  </a:t>
                </a:r>
                <a:r>
                  <a:rPr lang="tr-TR" dirty="0"/>
                  <a:t>Eğer bu doğru olsaydı, etkili bir esas test sağlayacaktı, </a:t>
                </a:r>
                <a:r>
                  <a:rPr lang="tr-TR" i="1" dirty="0"/>
                  <a:t>n</a:t>
                </a:r>
                <a:r>
                  <a:rPr lang="tr-TR" dirty="0"/>
                  <a:t> &gt; 2 olan bir </a:t>
                </a:r>
                <a:r>
                  <a:rPr lang="tr-TR" i="1" dirty="0"/>
                  <a:t>n</a:t>
                </a:r>
                <a:r>
                  <a:rPr lang="tr-TR" dirty="0"/>
                  <a:t> tamsayısının asal olduğunu belirleyebilmek için neden bu denkliğin kullanılabileceğine inanıyorlardı</a:t>
                </a:r>
                <a:r>
                  <a:rPr lang="tr-TR" dirty="0" smtClean="0"/>
                  <a:t>?  </a:t>
                </a:r>
                <a:r>
                  <a:rPr lang="tr-TR" dirty="0"/>
                  <a:t>İlk olarak, bu denkliğin, </a:t>
                </a:r>
                <a:r>
                  <a:rPr lang="tr-TR" i="1" dirty="0"/>
                  <a:t>n</a:t>
                </a:r>
                <a:r>
                  <a:rPr lang="tr-TR" dirty="0"/>
                  <a:t> bir tek asal iken sağlandığını gözlediler. Örnek olarak, </a:t>
                </a:r>
                <a:r>
                  <a:rPr lang="tr-TR" dirty="0" smtClean="0"/>
                  <a:t>5  </a:t>
                </a:r>
                <a:r>
                  <a:rPr lang="tr-TR" dirty="0"/>
                  <a:t>asaldır ve 2(</a:t>
                </a:r>
                <a:r>
                  <a:rPr lang="tr-TR" baseline="30000" dirty="0"/>
                  <a:t>5-1</a:t>
                </a:r>
                <a:r>
                  <a:rPr lang="tr-TR" dirty="0"/>
                  <a:t>) = 2</a:t>
                </a:r>
                <a:r>
                  <a:rPr lang="tr-TR" baseline="30000" dirty="0"/>
                  <a:t>4 </a:t>
                </a:r>
                <a:r>
                  <a:rPr lang="tr-TR" dirty="0"/>
                  <a:t>= 16 </a:t>
                </a:r>
                <a:r>
                  <a:rPr lang="tr-TR" dirty="0">
                    <a:sym typeface="Symbol" panose="05050102010706020507" pitchFamily="18" charset="2"/>
                  </a:rPr>
                  <a:t></a:t>
                </a:r>
                <a:r>
                  <a:rPr lang="tr-TR" dirty="0"/>
                  <a:t> 1 (</a:t>
                </a:r>
                <a:r>
                  <a:rPr lang="tr-TR" dirty="0" err="1"/>
                  <a:t>mod</a:t>
                </a:r>
                <a:r>
                  <a:rPr lang="tr-TR" dirty="0"/>
                  <a:t> 5) olur.</a:t>
                </a:r>
              </a:p>
              <a:p>
                <a:pPr marL="0" indent="0" algn="just">
                  <a:buNone/>
                </a:pPr>
                <a:r>
                  <a:rPr lang="tr-TR" b="1" dirty="0" smtClean="0"/>
                  <a:t> </a:t>
                </a:r>
                <a:endParaRPr lang="tr-TR" dirty="0"/>
              </a:p>
              <a:p>
                <a:endParaRPr lang="tr-TR" dirty="0"/>
              </a:p>
            </p:txBody>
          </p:sp>
        </mc:Choice>
        <mc:Fallback xmlns="">
          <p:sp>
            <p:nvSpPr>
              <p:cNvPr id="3" name="İçerik Yer Tutucusu 2"/>
              <p:cNvSpPr>
                <a:spLocks noGrp="1" noRot="1" noChangeAspect="1" noMove="1" noResize="1" noEditPoints="1" noAdjustHandles="1" noChangeArrowheads="1" noChangeShapeType="1" noTextEdit="1"/>
              </p:cNvSpPr>
              <p:nvPr>
                <p:ph idx="1"/>
              </p:nvPr>
            </p:nvSpPr>
            <p:spPr>
              <a:xfrm>
                <a:off x="1619794" y="243840"/>
                <a:ext cx="10067109" cy="6392091"/>
              </a:xfrm>
              <a:blipFill rotWithShape="0">
                <a:blip r:embed="rId3"/>
                <a:stretch>
                  <a:fillRect l="-969" r="-909"/>
                </a:stretch>
              </a:blipFill>
            </p:spPr>
            <p:txBody>
              <a:bodyPr/>
              <a:lstStyle/>
              <a:p>
                <a:r>
                  <a:rPr lang="tr-TR">
                    <a:noFill/>
                  </a:rPr>
                  <a:t> </a:t>
                </a:r>
              </a:p>
            </p:txBody>
          </p:sp>
        </mc:Fallback>
      </mc:AlternateContent>
      <p:sp>
        <p:nvSpPr>
          <p:cNvPr id="2" name="Slayt Numarası Yer Tutucusu 1"/>
          <p:cNvSpPr>
            <a:spLocks noGrp="1"/>
          </p:cNvSpPr>
          <p:nvPr>
            <p:ph type="sldNum" sz="quarter" idx="12"/>
          </p:nvPr>
        </p:nvSpPr>
        <p:spPr/>
        <p:txBody>
          <a:bodyPr/>
          <a:lstStyle/>
          <a:p>
            <a:fld id="{745D57CF-1007-4D2F-B4F9-E5A7F393E6C7}" type="slidenum">
              <a:rPr lang="tr-TR" smtClean="0"/>
              <a:t>53</a:t>
            </a:fld>
            <a:endParaRPr lang="tr-TR"/>
          </a:p>
        </p:txBody>
      </p:sp>
    </p:spTree>
    <p:extLst>
      <p:ext uri="{BB962C8B-B14F-4D97-AF65-F5344CB8AC3E}">
        <p14:creationId xmlns:p14="http://schemas.microsoft.com/office/powerpoint/2010/main" val="1941050852"/>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1484310" y="174171"/>
            <a:ext cx="10185176" cy="6540138"/>
          </a:xfrm>
        </p:spPr>
        <p:txBody>
          <a:bodyPr>
            <a:normAutofit lnSpcReduction="10000"/>
          </a:bodyPr>
          <a:lstStyle/>
          <a:p>
            <a:pPr marL="0" indent="0" algn="just">
              <a:lnSpc>
                <a:spcPct val="110000"/>
              </a:lnSpc>
              <a:buNone/>
            </a:pPr>
            <a:r>
              <a:rPr lang="tr-TR" dirty="0"/>
              <a:t>Fermat’nın küçük teoremine göre, bu iddianın doğru olduğunu biliyoruz. Yani, </a:t>
            </a:r>
            <a:r>
              <a:rPr lang="tr-TR" i="1" dirty="0"/>
              <a:t>n</a:t>
            </a:r>
            <a:r>
              <a:rPr lang="tr-TR" dirty="0"/>
              <a:t> bir tek asal olduğu zaman 2</a:t>
            </a:r>
            <a:r>
              <a:rPr lang="tr-TR" baseline="30000" dirty="0"/>
              <a:t>(</a:t>
            </a:r>
            <a:r>
              <a:rPr lang="tr-TR" i="1" baseline="30000" dirty="0"/>
              <a:t>n-1</a:t>
            </a:r>
            <a:r>
              <a:rPr lang="tr-TR" baseline="30000" dirty="0"/>
              <a:t>)</a:t>
            </a:r>
            <a:r>
              <a:rPr lang="tr-TR" dirty="0"/>
              <a:t> </a:t>
            </a:r>
            <a:r>
              <a:rPr lang="tr-TR" dirty="0">
                <a:sym typeface="Symbol" panose="05050102010706020507" pitchFamily="18" charset="2"/>
              </a:rPr>
              <a:t></a:t>
            </a:r>
            <a:r>
              <a:rPr lang="tr-TR" dirty="0"/>
              <a:t> 1 (</a:t>
            </a:r>
            <a:r>
              <a:rPr lang="tr-TR" dirty="0" err="1"/>
              <a:t>mod</a:t>
            </a:r>
            <a:r>
              <a:rPr lang="tr-TR" dirty="0"/>
              <a:t> </a:t>
            </a:r>
            <a:r>
              <a:rPr lang="tr-TR" i="1" dirty="0"/>
              <a:t>n</a:t>
            </a:r>
            <a:r>
              <a:rPr lang="tr-TR" dirty="0"/>
              <a:t>) sağlanır.</a:t>
            </a:r>
          </a:p>
          <a:p>
            <a:pPr marL="0" indent="0" algn="just">
              <a:lnSpc>
                <a:spcPct val="110000"/>
              </a:lnSpc>
              <a:buNone/>
            </a:pPr>
            <a:r>
              <a:rPr lang="tr-TR" dirty="0"/>
              <a:t>   İkinci olarak, bu denkliği sağlayan hiçbir bileşik </a:t>
            </a:r>
            <a:r>
              <a:rPr lang="tr-TR" i="1" dirty="0"/>
              <a:t>n</a:t>
            </a:r>
            <a:r>
              <a:rPr lang="tr-TR" dirty="0"/>
              <a:t> tamsayısı bulamamışlardır. Ama antik Çinliler kısmi olarak doğruydular. Onlar, denkliğin </a:t>
            </a:r>
            <a:r>
              <a:rPr lang="tr-TR" i="1" dirty="0"/>
              <a:t>n</a:t>
            </a:r>
            <a:r>
              <a:rPr lang="tr-TR" dirty="0"/>
              <a:t> bir asal iken sağlandığı düşüncesinde doğ­ruydular, fakat eğer bu denklik sağlanıyorsa </a:t>
            </a:r>
            <a:r>
              <a:rPr lang="tr-TR" i="1" dirty="0"/>
              <a:t>n</a:t>
            </a:r>
            <a:r>
              <a:rPr lang="tr-TR" dirty="0"/>
              <a:t>’nin asal olması gerekir düşüncesinde yanlıştılar.</a:t>
            </a:r>
          </a:p>
          <a:p>
            <a:pPr marL="0" indent="0" algn="just">
              <a:lnSpc>
                <a:spcPct val="110000"/>
              </a:lnSpc>
              <a:buNone/>
            </a:pPr>
            <a:r>
              <a:rPr lang="tr-TR" dirty="0"/>
              <a:t>    Maalesef, 2</a:t>
            </a:r>
            <a:r>
              <a:rPr lang="tr-TR" baseline="30000" dirty="0"/>
              <a:t>(</a:t>
            </a:r>
            <a:r>
              <a:rPr lang="tr-TR" i="1" baseline="30000" dirty="0"/>
              <a:t>n-1</a:t>
            </a:r>
            <a:r>
              <a:rPr lang="tr-TR" baseline="30000" dirty="0"/>
              <a:t>)</a:t>
            </a:r>
            <a:r>
              <a:rPr lang="tr-TR" dirty="0"/>
              <a:t> ≡ 1 (</a:t>
            </a:r>
            <a:r>
              <a:rPr lang="tr-TR" dirty="0" err="1"/>
              <a:t>mod</a:t>
            </a:r>
            <a:r>
              <a:rPr lang="tr-TR" dirty="0"/>
              <a:t> </a:t>
            </a:r>
            <a:r>
              <a:rPr lang="tr-TR" i="1" dirty="0"/>
              <a:t>n</a:t>
            </a:r>
            <a:r>
              <a:rPr lang="tr-TR" dirty="0"/>
              <a:t>) denkliğini sağlayan bileşik n tamsayıları vardır. Bu tip tam­sayılara 2 tabanına göre </a:t>
            </a:r>
            <a:r>
              <a:rPr lang="tr-TR" b="1" dirty="0">
                <a:solidFill>
                  <a:srgbClr val="C00000"/>
                </a:solidFill>
              </a:rPr>
              <a:t>sözde-asallar</a:t>
            </a:r>
            <a:r>
              <a:rPr lang="tr-TR" dirty="0"/>
              <a:t> adı verilir.</a:t>
            </a:r>
          </a:p>
          <a:p>
            <a:pPr marL="0" indent="0" algn="just">
              <a:buNone/>
            </a:pPr>
            <a:r>
              <a:rPr lang="tr-TR" dirty="0" smtClean="0"/>
              <a:t>Örnek: </a:t>
            </a:r>
            <a:r>
              <a:rPr lang="tr-TR" b="1" dirty="0" smtClean="0"/>
              <a:t> </a:t>
            </a:r>
            <a:r>
              <a:rPr lang="tr-TR" dirty="0"/>
              <a:t>341 tamsayısı 2 tabanına göre sözde-asaldır, çünkü bu sayı bileşiktir </a:t>
            </a:r>
            <a:endParaRPr lang="tr-TR" dirty="0" smtClean="0"/>
          </a:p>
          <a:p>
            <a:pPr marL="0" indent="0" algn="just">
              <a:buNone/>
            </a:pPr>
            <a:r>
              <a:rPr lang="tr-TR" dirty="0" smtClean="0"/>
              <a:t>(</a:t>
            </a:r>
            <a:r>
              <a:rPr lang="tr-TR" dirty="0"/>
              <a:t>341 = 11•13</a:t>
            </a:r>
            <a:r>
              <a:rPr lang="tr-TR" dirty="0" smtClean="0"/>
              <a:t>)</a:t>
            </a:r>
            <a:endParaRPr lang="tr-TR" dirty="0"/>
          </a:p>
          <a:p>
            <a:pPr marL="0" indent="0" algn="just">
              <a:buNone/>
            </a:pPr>
            <a:r>
              <a:rPr lang="tr-TR" dirty="0"/>
              <a:t>2</a:t>
            </a:r>
            <a:r>
              <a:rPr lang="tr-TR" baseline="30000" dirty="0"/>
              <a:t>340</a:t>
            </a:r>
            <a:r>
              <a:rPr lang="tr-TR" dirty="0"/>
              <a:t> ≡1 (</a:t>
            </a:r>
            <a:r>
              <a:rPr lang="tr-TR" dirty="0" err="1"/>
              <a:t>mod</a:t>
            </a:r>
            <a:r>
              <a:rPr lang="tr-TR" dirty="0"/>
              <a:t> 341)’</a:t>
            </a:r>
            <a:r>
              <a:rPr lang="tr-TR" dirty="0" err="1"/>
              <a:t>dir</a:t>
            </a:r>
            <a:r>
              <a:rPr lang="tr-TR" dirty="0"/>
              <a:t>.</a:t>
            </a:r>
          </a:p>
          <a:p>
            <a:pPr marL="0" indent="0" algn="just">
              <a:buNone/>
            </a:pPr>
            <a:r>
              <a:rPr lang="tr-TR" dirty="0"/>
              <a:t>Sözde-asallarla çalıştığımız zaman taban olarak 2’den başka tamsayıları taban olarak kul­lanabiliriz</a:t>
            </a:r>
            <a:r>
              <a:rPr lang="tr-TR" dirty="0" smtClean="0"/>
              <a:t>.</a:t>
            </a:r>
          </a:p>
          <a:p>
            <a:pPr marL="0" indent="0" algn="just">
              <a:buNone/>
            </a:pPr>
            <a:r>
              <a:rPr lang="tr-TR" b="1" dirty="0" smtClean="0">
                <a:solidFill>
                  <a:srgbClr val="C00000"/>
                </a:solidFill>
              </a:rPr>
              <a:t>Tanım: </a:t>
            </a:r>
            <a:r>
              <a:rPr lang="tr-TR" i="1" dirty="0"/>
              <a:t>b</a:t>
            </a:r>
            <a:r>
              <a:rPr lang="tr-TR" dirty="0"/>
              <a:t> bir pozitif tamsayı olsun. Eğer </a:t>
            </a:r>
            <a:r>
              <a:rPr lang="tr-TR" i="1" dirty="0"/>
              <a:t>n</a:t>
            </a:r>
            <a:r>
              <a:rPr lang="tr-TR" dirty="0"/>
              <a:t> pozitif bir bileşik tamsayı ve </a:t>
            </a:r>
            <a:r>
              <a:rPr lang="tr-TR" i="1" dirty="0"/>
              <a:t>b</a:t>
            </a:r>
            <a:r>
              <a:rPr lang="tr-TR" i="1" baseline="30000" dirty="0"/>
              <a:t>n-1</a:t>
            </a:r>
            <a:r>
              <a:rPr lang="tr-TR" dirty="0"/>
              <a:t>) ≡ 1 (</a:t>
            </a:r>
            <a:r>
              <a:rPr lang="tr-TR" dirty="0" err="1"/>
              <a:t>mod</a:t>
            </a:r>
            <a:r>
              <a:rPr lang="tr-TR" dirty="0"/>
              <a:t> </a:t>
            </a:r>
            <a:r>
              <a:rPr lang="tr-TR" i="1" dirty="0"/>
              <a:t>n</a:t>
            </a:r>
            <a:r>
              <a:rPr lang="tr-TR" dirty="0"/>
              <a:t>) ise </a:t>
            </a:r>
            <a:r>
              <a:rPr lang="tr-TR" i="1" dirty="0"/>
              <a:t>n </a:t>
            </a:r>
            <a:r>
              <a:rPr lang="tr-TR" dirty="0"/>
              <a:t>’ye </a:t>
            </a:r>
            <a:r>
              <a:rPr lang="tr-TR" i="1" dirty="0"/>
              <a:t>b</a:t>
            </a:r>
            <a:r>
              <a:rPr lang="tr-TR" dirty="0"/>
              <a:t> tabanına göre </a:t>
            </a:r>
            <a:r>
              <a:rPr lang="tr-TR" i="1" dirty="0"/>
              <a:t>sözde-asal</a:t>
            </a:r>
            <a:r>
              <a:rPr lang="tr-TR" dirty="0"/>
              <a:t> denir.</a:t>
            </a:r>
          </a:p>
          <a:p>
            <a:endParaRPr lang="tr-TR" dirty="0"/>
          </a:p>
        </p:txBody>
      </p:sp>
      <p:sp>
        <p:nvSpPr>
          <p:cNvPr id="2" name="Slayt Numarası Yer Tutucusu 1"/>
          <p:cNvSpPr>
            <a:spLocks noGrp="1"/>
          </p:cNvSpPr>
          <p:nvPr>
            <p:ph type="sldNum" sz="quarter" idx="12"/>
          </p:nvPr>
        </p:nvSpPr>
        <p:spPr/>
        <p:txBody>
          <a:bodyPr/>
          <a:lstStyle/>
          <a:p>
            <a:fld id="{745D57CF-1007-4D2F-B4F9-E5A7F393E6C7}" type="slidenum">
              <a:rPr lang="tr-TR" smtClean="0"/>
              <a:t>54</a:t>
            </a:fld>
            <a:endParaRPr lang="tr-TR"/>
          </a:p>
        </p:txBody>
      </p:sp>
    </p:spTree>
    <p:extLst>
      <p:ext uri="{BB962C8B-B14F-4D97-AF65-F5344CB8AC3E}">
        <p14:creationId xmlns:p14="http://schemas.microsoft.com/office/powerpoint/2010/main" val="4198272510"/>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1484310" y="330927"/>
            <a:ext cx="10333221" cy="6305004"/>
          </a:xfrm>
        </p:spPr>
        <p:txBody>
          <a:bodyPr>
            <a:normAutofit fontScale="92500" lnSpcReduction="10000"/>
          </a:bodyPr>
          <a:lstStyle/>
          <a:p>
            <a:pPr marL="0" indent="0" algn="just">
              <a:buNone/>
            </a:pPr>
            <a:endParaRPr lang="tr-TR" dirty="0" smtClean="0">
              <a:solidFill>
                <a:srgbClr val="C00000"/>
              </a:solidFill>
            </a:endParaRPr>
          </a:p>
          <a:p>
            <a:pPr marL="0" indent="0" algn="just">
              <a:lnSpc>
                <a:spcPct val="120000"/>
              </a:lnSpc>
              <a:buNone/>
            </a:pPr>
            <a:r>
              <a:rPr lang="tr-TR" b="1" dirty="0" smtClean="0">
                <a:solidFill>
                  <a:srgbClr val="C00000"/>
                </a:solidFill>
              </a:rPr>
              <a:t>İlkel </a:t>
            </a:r>
            <a:r>
              <a:rPr lang="tr-TR" b="1" dirty="0">
                <a:solidFill>
                  <a:srgbClr val="C00000"/>
                </a:solidFill>
              </a:rPr>
              <a:t>Kökler ve Ayrık Logaritmalar</a:t>
            </a:r>
          </a:p>
          <a:p>
            <a:pPr marL="0" indent="0" algn="just">
              <a:lnSpc>
                <a:spcPct val="120000"/>
              </a:lnSpc>
              <a:buNone/>
            </a:pPr>
            <a:r>
              <a:rPr lang="tr-TR" dirty="0"/>
              <a:t>Pozitif reel sayılar kümesinde, eğer </a:t>
            </a:r>
            <a:r>
              <a:rPr lang="tr-TR" i="1" dirty="0"/>
              <a:t>b</a:t>
            </a:r>
            <a:r>
              <a:rPr lang="tr-TR" dirty="0"/>
              <a:t> &gt; 1 ve </a:t>
            </a:r>
            <a:r>
              <a:rPr lang="tr-TR" i="1" dirty="0"/>
              <a:t>x</a:t>
            </a:r>
            <a:r>
              <a:rPr lang="tr-TR" dirty="0"/>
              <a:t> = </a:t>
            </a:r>
            <a:r>
              <a:rPr lang="tr-TR" i="1" dirty="0" err="1"/>
              <a:t>b</a:t>
            </a:r>
            <a:r>
              <a:rPr lang="tr-TR" i="1" baseline="30000" dirty="0" err="1"/>
              <a:t>y</a:t>
            </a:r>
            <a:r>
              <a:rPr lang="tr-TR" dirty="0"/>
              <a:t> </a:t>
            </a:r>
            <a:r>
              <a:rPr lang="tr-TR" dirty="0" smtClean="0"/>
              <a:t> ise </a:t>
            </a:r>
            <a:r>
              <a:rPr lang="tr-TR" i="1" dirty="0" smtClean="0"/>
              <a:t>y </a:t>
            </a:r>
            <a:r>
              <a:rPr lang="tr-TR" dirty="0" smtClean="0"/>
              <a:t>’ye </a:t>
            </a:r>
            <a:r>
              <a:rPr lang="tr-TR" i="1" dirty="0" smtClean="0"/>
              <a:t>x </a:t>
            </a:r>
            <a:r>
              <a:rPr lang="tr-TR" dirty="0" smtClean="0"/>
              <a:t>’in </a:t>
            </a:r>
            <a:r>
              <a:rPr lang="tr-TR" i="1" dirty="0"/>
              <a:t>b</a:t>
            </a:r>
            <a:r>
              <a:rPr lang="tr-TR" dirty="0"/>
              <a:t> tabanına göre logaritması deriz. Burada, </a:t>
            </a:r>
            <a:r>
              <a:rPr lang="tr-TR" i="1" dirty="0"/>
              <a:t>p</a:t>
            </a:r>
            <a:r>
              <a:rPr lang="tr-TR" dirty="0"/>
              <a:t> bir asal olmak üzere </a:t>
            </a:r>
            <a:r>
              <a:rPr lang="tr-TR" dirty="0" err="1"/>
              <a:t>mod</a:t>
            </a:r>
            <a:r>
              <a:rPr lang="tr-TR" dirty="0"/>
              <a:t> </a:t>
            </a:r>
            <a:r>
              <a:rPr lang="tr-TR" i="1" dirty="0" smtClean="0"/>
              <a:t>p </a:t>
            </a:r>
            <a:r>
              <a:rPr lang="tr-TR" dirty="0" smtClean="0"/>
              <a:t>’ye </a:t>
            </a:r>
            <a:r>
              <a:rPr lang="tr-TR" dirty="0"/>
              <a:t>göre logaritma kavramını da tanımlayabileceği­mizi göstereceğiz. Bunu yapmadan önce, bir tanıma ihtiyacımız var.</a:t>
            </a:r>
          </a:p>
          <a:p>
            <a:pPr marL="0" indent="0" algn="just">
              <a:lnSpc>
                <a:spcPct val="120000"/>
              </a:lnSpc>
              <a:buNone/>
            </a:pPr>
            <a:r>
              <a:rPr lang="tr-TR" b="1" dirty="0" smtClean="0">
                <a:solidFill>
                  <a:srgbClr val="C00000"/>
                </a:solidFill>
              </a:rPr>
              <a:t>Tanım: </a:t>
            </a:r>
            <a:r>
              <a:rPr lang="tr-TR" i="1" dirty="0"/>
              <a:t>p</a:t>
            </a:r>
            <a:r>
              <a:rPr lang="tr-TR" dirty="0"/>
              <a:t> asal olsun. </a:t>
            </a:r>
            <a:r>
              <a:rPr lang="tr-TR" b="1" i="1" dirty="0" err="1"/>
              <a:t>Z</a:t>
            </a:r>
            <a:r>
              <a:rPr lang="tr-TR" i="1" baseline="-25000" dirty="0" err="1"/>
              <a:t>p</a:t>
            </a:r>
            <a:r>
              <a:rPr lang="tr-TR" i="1" baseline="-25000" dirty="0"/>
              <a:t>  </a:t>
            </a:r>
            <a:r>
              <a:rPr lang="tr-TR" dirty="0"/>
              <a:t>’deki sıfırdan farklı her elemanın yine </a:t>
            </a:r>
            <a:r>
              <a:rPr lang="tr-TR" b="1" i="1" dirty="0" err="1"/>
              <a:t>Z</a:t>
            </a:r>
            <a:r>
              <a:rPr lang="tr-TR" b="1" i="1" baseline="-25000" dirty="0" err="1"/>
              <a:t>p</a:t>
            </a:r>
            <a:r>
              <a:rPr lang="tr-TR" dirty="0"/>
              <a:t> ’deki bir </a:t>
            </a:r>
            <a:r>
              <a:rPr lang="tr-TR" i="1" dirty="0"/>
              <a:t>r</a:t>
            </a:r>
            <a:r>
              <a:rPr lang="tr-TR" dirty="0"/>
              <a:t> tamsayısının bir kuvveti olması durumunda, bu </a:t>
            </a:r>
            <a:r>
              <a:rPr lang="tr-TR" i="1" dirty="0"/>
              <a:t>r</a:t>
            </a:r>
            <a:r>
              <a:rPr lang="tr-TR" dirty="0"/>
              <a:t> </a:t>
            </a:r>
            <a:r>
              <a:rPr lang="tr-TR" dirty="0" smtClean="0"/>
              <a:t> tamsayısına </a:t>
            </a:r>
            <a:r>
              <a:rPr lang="tr-TR" dirty="0" err="1"/>
              <a:t>mod</a:t>
            </a:r>
            <a:r>
              <a:rPr lang="tr-TR" dirty="0"/>
              <a:t> </a:t>
            </a:r>
            <a:r>
              <a:rPr lang="tr-TR" i="1" dirty="0"/>
              <a:t>p</a:t>
            </a:r>
            <a:r>
              <a:rPr lang="tr-TR" dirty="0"/>
              <a:t>’ye göre </a:t>
            </a:r>
            <a:r>
              <a:rPr lang="tr-TR" i="1" dirty="0">
                <a:solidFill>
                  <a:srgbClr val="C00000"/>
                </a:solidFill>
              </a:rPr>
              <a:t>ilkel kök</a:t>
            </a:r>
            <a:r>
              <a:rPr lang="tr-TR" dirty="0">
                <a:solidFill>
                  <a:srgbClr val="C00000"/>
                </a:solidFill>
              </a:rPr>
              <a:t> </a:t>
            </a:r>
            <a:r>
              <a:rPr lang="tr-TR" dirty="0"/>
              <a:t>denir</a:t>
            </a:r>
            <a:r>
              <a:rPr lang="tr-TR" dirty="0" smtClean="0"/>
              <a:t>.</a:t>
            </a:r>
          </a:p>
          <a:p>
            <a:pPr marL="0" indent="0" algn="just">
              <a:lnSpc>
                <a:spcPct val="120000"/>
              </a:lnSpc>
              <a:buNone/>
            </a:pPr>
            <a:r>
              <a:rPr lang="tr-TR" b="1" dirty="0" smtClean="0">
                <a:solidFill>
                  <a:srgbClr val="C00000"/>
                </a:solidFill>
              </a:rPr>
              <a:t>Örnek: </a:t>
            </a:r>
            <a:r>
              <a:rPr lang="tr-TR" dirty="0" smtClean="0"/>
              <a:t>2 </a:t>
            </a:r>
            <a:r>
              <a:rPr lang="tr-TR" dirty="0"/>
              <a:t>ve 3 ’ün </a:t>
            </a:r>
            <a:r>
              <a:rPr lang="tr-TR" dirty="0" err="1"/>
              <a:t>mod</a:t>
            </a:r>
            <a:r>
              <a:rPr lang="tr-TR" dirty="0"/>
              <a:t> 11 ’e göre ilkel kök olup olmadıklarım belirleyiniz.</a:t>
            </a:r>
          </a:p>
          <a:p>
            <a:pPr marL="0" indent="0" algn="just">
              <a:lnSpc>
                <a:spcPct val="120000"/>
              </a:lnSpc>
              <a:buNone/>
            </a:pPr>
            <a:r>
              <a:rPr lang="tr-TR" b="1" dirty="0" smtClean="0">
                <a:solidFill>
                  <a:srgbClr val="C00000"/>
                </a:solidFill>
              </a:rPr>
              <a:t>Çözüm</a:t>
            </a:r>
            <a:r>
              <a:rPr lang="tr-TR" b="1" dirty="0">
                <a:solidFill>
                  <a:srgbClr val="C00000"/>
                </a:solidFill>
              </a:rPr>
              <a:t>: </a:t>
            </a:r>
            <a:r>
              <a:rPr lang="tr-TR" dirty="0"/>
              <a:t>2’nin </a:t>
            </a:r>
            <a:r>
              <a:rPr lang="tr-TR" i="1" dirty="0" err="1"/>
              <a:t>Z</a:t>
            </a:r>
            <a:r>
              <a:rPr lang="tr-TR" i="1" baseline="-25000" dirty="0" err="1"/>
              <a:t>n</a:t>
            </a:r>
            <a:r>
              <a:rPr lang="tr-TR" dirty="0" err="1"/>
              <a:t>’de</a:t>
            </a:r>
            <a:r>
              <a:rPr lang="tr-TR" dirty="0"/>
              <a:t> kuvvetlerini hesapladığımız zaman</a:t>
            </a:r>
            <a:r>
              <a:rPr lang="tr-TR" dirty="0" smtClean="0"/>
              <a:t>,</a:t>
            </a:r>
          </a:p>
          <a:p>
            <a:pPr marL="0" indent="0" algn="just">
              <a:lnSpc>
                <a:spcPct val="120000"/>
              </a:lnSpc>
              <a:buNone/>
            </a:pPr>
            <a:r>
              <a:rPr lang="tr-TR" dirty="0" smtClean="0"/>
              <a:t> </a:t>
            </a:r>
            <a:r>
              <a:rPr lang="tr-TR" dirty="0"/>
              <a:t>2</a:t>
            </a:r>
            <a:r>
              <a:rPr lang="tr-TR" baseline="30000" dirty="0"/>
              <a:t>1</a:t>
            </a:r>
            <a:r>
              <a:rPr lang="tr-TR" dirty="0"/>
              <a:t> = 2, 2</a:t>
            </a:r>
            <a:r>
              <a:rPr lang="tr-TR" baseline="30000" dirty="0"/>
              <a:t>2</a:t>
            </a:r>
            <a:r>
              <a:rPr lang="tr-TR" dirty="0"/>
              <a:t> = 4, 2</a:t>
            </a:r>
            <a:r>
              <a:rPr lang="tr-TR" baseline="30000" dirty="0"/>
              <a:t>3</a:t>
            </a:r>
            <a:r>
              <a:rPr lang="tr-TR" dirty="0"/>
              <a:t> = 8, 2</a:t>
            </a:r>
            <a:r>
              <a:rPr lang="tr-TR" baseline="30000" dirty="0"/>
              <a:t>4</a:t>
            </a:r>
            <a:r>
              <a:rPr lang="tr-TR" dirty="0"/>
              <a:t> = 5, 2</a:t>
            </a:r>
            <a:r>
              <a:rPr lang="tr-TR" baseline="30000" dirty="0"/>
              <a:t>5</a:t>
            </a:r>
            <a:r>
              <a:rPr lang="tr-TR" dirty="0"/>
              <a:t> = 10,2</a:t>
            </a:r>
            <a:r>
              <a:rPr lang="tr-TR" baseline="30000" dirty="0"/>
              <a:t>6</a:t>
            </a:r>
            <a:r>
              <a:rPr lang="tr-TR" dirty="0"/>
              <a:t> = </a:t>
            </a:r>
            <a:r>
              <a:rPr lang="tr-TR" dirty="0" smtClean="0"/>
              <a:t>9,2</a:t>
            </a:r>
            <a:r>
              <a:rPr lang="tr-TR" baseline="30000" dirty="0" smtClean="0"/>
              <a:t>7</a:t>
            </a:r>
            <a:r>
              <a:rPr lang="tr-TR" dirty="0" smtClean="0"/>
              <a:t> </a:t>
            </a:r>
            <a:r>
              <a:rPr lang="tr-TR" dirty="0"/>
              <a:t>= </a:t>
            </a:r>
            <a:r>
              <a:rPr lang="tr-TR" dirty="0" smtClean="0"/>
              <a:t>7 , 2</a:t>
            </a:r>
            <a:r>
              <a:rPr lang="tr-TR" baseline="30000" dirty="0" smtClean="0"/>
              <a:t>8</a:t>
            </a:r>
            <a:r>
              <a:rPr lang="tr-TR" dirty="0" smtClean="0"/>
              <a:t> </a:t>
            </a:r>
            <a:r>
              <a:rPr lang="tr-TR" dirty="0"/>
              <a:t>= 3</a:t>
            </a:r>
            <a:r>
              <a:rPr lang="tr-TR" dirty="0" smtClean="0"/>
              <a:t>, 2</a:t>
            </a:r>
            <a:r>
              <a:rPr lang="tr-TR" baseline="30000" dirty="0" smtClean="0"/>
              <a:t>9</a:t>
            </a:r>
            <a:r>
              <a:rPr lang="tr-TR" dirty="0" smtClean="0"/>
              <a:t> </a:t>
            </a:r>
            <a:r>
              <a:rPr lang="tr-TR" dirty="0"/>
              <a:t>= 6</a:t>
            </a:r>
            <a:r>
              <a:rPr lang="tr-TR" dirty="0" smtClean="0"/>
              <a:t>, 2</a:t>
            </a:r>
            <a:r>
              <a:rPr lang="tr-TR" baseline="30000" dirty="0" smtClean="0"/>
              <a:t>10</a:t>
            </a:r>
            <a:r>
              <a:rPr lang="tr-TR" dirty="0" smtClean="0"/>
              <a:t> </a:t>
            </a:r>
            <a:r>
              <a:rPr lang="tr-TR" dirty="0"/>
              <a:t>= 1 elde ederiz. Z</a:t>
            </a:r>
            <a:r>
              <a:rPr lang="tr-TR" baseline="-25000" dirty="0"/>
              <a:t>11</a:t>
            </a:r>
            <a:r>
              <a:rPr lang="tr-TR" dirty="0"/>
              <a:t>’deki bütün elemanlar 2’nin kuvveti olduğundan, 2  </a:t>
            </a:r>
            <a:r>
              <a:rPr lang="tr-TR" dirty="0" smtClean="0"/>
              <a:t>sayısı </a:t>
            </a:r>
            <a:r>
              <a:rPr lang="tr-TR" dirty="0"/>
              <a:t>11 ’in ilkel </a:t>
            </a:r>
            <a:r>
              <a:rPr lang="tr-TR" dirty="0" smtClean="0"/>
              <a:t>köküdür. 3’ün </a:t>
            </a:r>
            <a:r>
              <a:rPr lang="tr-TR" dirty="0"/>
              <a:t>Z</a:t>
            </a:r>
            <a:r>
              <a:rPr lang="tr-TR" baseline="-25000" dirty="0"/>
              <a:t>11</a:t>
            </a:r>
            <a:r>
              <a:rPr lang="tr-TR" dirty="0"/>
              <a:t>’de kuvvetlerini hesapladığımız zaman, 3</a:t>
            </a:r>
            <a:r>
              <a:rPr lang="tr-TR" baseline="30000" dirty="0"/>
              <a:t>1</a:t>
            </a:r>
            <a:r>
              <a:rPr lang="tr-TR" dirty="0"/>
              <a:t> = 3, 3</a:t>
            </a:r>
            <a:r>
              <a:rPr lang="tr-TR" baseline="30000" dirty="0"/>
              <a:t>2</a:t>
            </a:r>
            <a:r>
              <a:rPr lang="tr-TR" dirty="0"/>
              <a:t> = 9, 3</a:t>
            </a:r>
            <a:r>
              <a:rPr lang="tr-TR" baseline="30000" dirty="0"/>
              <a:t>3</a:t>
            </a:r>
            <a:r>
              <a:rPr lang="tr-TR" dirty="0"/>
              <a:t> = 5, 3</a:t>
            </a:r>
            <a:r>
              <a:rPr lang="tr-TR" baseline="30000" dirty="0"/>
              <a:t>4</a:t>
            </a:r>
            <a:r>
              <a:rPr lang="tr-TR" dirty="0"/>
              <a:t> = 4, 3</a:t>
            </a:r>
            <a:r>
              <a:rPr lang="tr-TR" baseline="30000" dirty="0"/>
              <a:t>5</a:t>
            </a:r>
            <a:r>
              <a:rPr lang="tr-TR" dirty="0"/>
              <a:t> = 1 elde ederiz. </a:t>
            </a:r>
            <a:r>
              <a:rPr lang="tr-TR" dirty="0" smtClean="0"/>
              <a:t>Dikkat </a:t>
            </a:r>
            <a:r>
              <a:rPr lang="tr-TR" dirty="0"/>
              <a:t>edilirse, bu biçim 3 ’ün büyük kuvvetlerini aldığımızda tekrar eder. </a:t>
            </a:r>
            <a:r>
              <a:rPr lang="tr-TR" dirty="0" err="1"/>
              <a:t>Z</a:t>
            </a:r>
            <a:r>
              <a:rPr lang="tr-TR" baseline="-25000" dirty="0" err="1"/>
              <a:t>n</a:t>
            </a:r>
            <a:r>
              <a:rPr lang="tr-TR" dirty="0"/>
              <a:t> ’deki bütün elemanlar 	</a:t>
            </a:r>
            <a:r>
              <a:rPr lang="tr-TR" dirty="0" smtClean="0"/>
              <a:t>3 ’ün </a:t>
            </a:r>
            <a:r>
              <a:rPr lang="tr-TR" dirty="0"/>
              <a:t>kuvveti olmadığından, 3 sayısı </a:t>
            </a:r>
            <a:r>
              <a:rPr lang="tr-TR" dirty="0" smtClean="0"/>
              <a:t>11 ’in </a:t>
            </a:r>
            <a:r>
              <a:rPr lang="tr-TR" dirty="0"/>
              <a:t>ilkel kökü değildir. </a:t>
            </a:r>
          </a:p>
          <a:p>
            <a:pPr marL="0" indent="0">
              <a:buNone/>
            </a:pPr>
            <a:endParaRPr lang="tr-TR" dirty="0"/>
          </a:p>
          <a:p>
            <a:endParaRPr lang="tr-TR" dirty="0"/>
          </a:p>
        </p:txBody>
      </p:sp>
      <p:sp>
        <p:nvSpPr>
          <p:cNvPr id="2" name="Slayt Numarası Yer Tutucusu 1"/>
          <p:cNvSpPr>
            <a:spLocks noGrp="1"/>
          </p:cNvSpPr>
          <p:nvPr>
            <p:ph type="sldNum" sz="quarter" idx="12"/>
          </p:nvPr>
        </p:nvSpPr>
        <p:spPr/>
        <p:txBody>
          <a:bodyPr/>
          <a:lstStyle/>
          <a:p>
            <a:fld id="{745D57CF-1007-4D2F-B4F9-E5A7F393E6C7}" type="slidenum">
              <a:rPr lang="tr-TR" smtClean="0"/>
              <a:t>55</a:t>
            </a:fld>
            <a:endParaRPr lang="tr-TR"/>
          </a:p>
        </p:txBody>
      </p:sp>
    </p:spTree>
    <p:extLst>
      <p:ext uri="{BB962C8B-B14F-4D97-AF65-F5344CB8AC3E}">
        <p14:creationId xmlns:p14="http://schemas.microsoft.com/office/powerpoint/2010/main" val="2971781341"/>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1484310" y="261257"/>
            <a:ext cx="10420307" cy="6409509"/>
          </a:xfrm>
        </p:spPr>
        <p:txBody>
          <a:bodyPr>
            <a:normAutofit/>
          </a:bodyPr>
          <a:lstStyle/>
          <a:p>
            <a:pPr marL="0" indent="0" algn="just">
              <a:buNone/>
            </a:pPr>
            <a:r>
              <a:rPr lang="tr-TR" b="1" dirty="0" smtClean="0">
                <a:solidFill>
                  <a:srgbClr val="C00000"/>
                </a:solidFill>
              </a:rPr>
              <a:t>Tanım: </a:t>
            </a:r>
            <a:r>
              <a:rPr lang="tr-TR" i="1" dirty="0"/>
              <a:t>p</a:t>
            </a:r>
            <a:r>
              <a:rPr lang="tr-TR" dirty="0"/>
              <a:t>’nin bir asal, </a:t>
            </a:r>
            <a:r>
              <a:rPr lang="tr-TR" i="1" dirty="0" smtClean="0"/>
              <a:t>r </a:t>
            </a:r>
            <a:r>
              <a:rPr lang="tr-TR" dirty="0" smtClean="0"/>
              <a:t>’</a:t>
            </a:r>
            <a:r>
              <a:rPr lang="tr-TR" dirty="0" err="1" smtClean="0"/>
              <a:t>nin</a:t>
            </a:r>
            <a:r>
              <a:rPr lang="tr-TR" dirty="0" smtClean="0"/>
              <a:t> </a:t>
            </a:r>
            <a:r>
              <a:rPr lang="tr-TR" dirty="0" err="1" smtClean="0"/>
              <a:t>mod</a:t>
            </a:r>
            <a:r>
              <a:rPr lang="tr-TR" dirty="0" smtClean="0"/>
              <a:t> p’ye </a:t>
            </a:r>
            <a:r>
              <a:rPr lang="tr-TR" dirty="0"/>
              <a:t>göre ilkel kök ve </a:t>
            </a:r>
            <a:r>
              <a:rPr lang="tr-TR" i="1" dirty="0"/>
              <a:t>a </a:t>
            </a:r>
            <a:r>
              <a:rPr lang="tr-TR" dirty="0"/>
              <a:t>tamsayısının da 1 ile </a:t>
            </a:r>
            <a:r>
              <a:rPr lang="tr-TR" i="1" dirty="0"/>
              <a:t>p </a:t>
            </a:r>
            <a:r>
              <a:rPr lang="tr-TR" dirty="0"/>
              <a:t>- 1 (dahil) arasında bir tamsayı olduğunu varsayalım. Eğer </a:t>
            </a:r>
            <a:r>
              <a:rPr lang="tr-TR" i="1" dirty="0"/>
              <a:t>t</a:t>
            </a:r>
            <a:r>
              <a:rPr lang="tr-TR" baseline="30000" dirty="0"/>
              <a:t>3</a:t>
            </a:r>
            <a:r>
              <a:rPr lang="tr-TR" dirty="0"/>
              <a:t> </a:t>
            </a:r>
            <a:r>
              <a:rPr lang="tr-TR" dirty="0" err="1"/>
              <a:t>mod</a:t>
            </a:r>
            <a:r>
              <a:rPr lang="tr-TR" dirty="0"/>
              <a:t> </a:t>
            </a:r>
            <a:r>
              <a:rPr lang="tr-TR" i="1" dirty="0"/>
              <a:t>p</a:t>
            </a:r>
            <a:r>
              <a:rPr lang="tr-TR" dirty="0"/>
              <a:t> = </a:t>
            </a:r>
            <a:r>
              <a:rPr lang="tr-TR" i="1" dirty="0"/>
              <a:t>a</a:t>
            </a:r>
            <a:r>
              <a:rPr lang="tr-TR" dirty="0"/>
              <a:t> </a:t>
            </a:r>
            <a:r>
              <a:rPr lang="tr-TR" dirty="0" err="1"/>
              <a:t>vc</a:t>
            </a:r>
            <a:r>
              <a:rPr lang="tr-TR" dirty="0"/>
              <a:t> 0 ≤ </a:t>
            </a:r>
            <a:r>
              <a:rPr lang="tr-TR" i="1" dirty="0"/>
              <a:t>e &lt; p</a:t>
            </a:r>
            <a:r>
              <a:rPr lang="tr-TR" dirty="0"/>
              <a:t> - 1 ise, bu durumda </a:t>
            </a:r>
            <a:r>
              <a:rPr lang="tr-TR" i="1" dirty="0"/>
              <a:t>e</a:t>
            </a:r>
            <a:r>
              <a:rPr lang="tr-TR" dirty="0"/>
              <a:t>’ye, </a:t>
            </a:r>
            <a:r>
              <a:rPr lang="tr-TR" i="1" dirty="0"/>
              <a:t>r</a:t>
            </a:r>
            <a:r>
              <a:rPr lang="tr-TR" dirty="0"/>
              <a:t> tabanında </a:t>
            </a:r>
            <a:r>
              <a:rPr lang="tr-TR" dirty="0" err="1"/>
              <a:t>mod</a:t>
            </a:r>
            <a:r>
              <a:rPr lang="tr-TR" dirty="0"/>
              <a:t> </a:t>
            </a:r>
            <a:r>
              <a:rPr lang="tr-TR" i="1" dirty="0" smtClean="0"/>
              <a:t>p </a:t>
            </a:r>
            <a:r>
              <a:rPr lang="tr-TR" dirty="0" smtClean="0"/>
              <a:t>'ye </a:t>
            </a:r>
            <a:r>
              <a:rPr lang="tr-TR" dirty="0"/>
              <a:t>göre ayrık logaritma denir ve </a:t>
            </a:r>
            <a:r>
              <a:rPr lang="tr-TR" i="1" dirty="0" err="1"/>
              <a:t>log</a:t>
            </a:r>
            <a:r>
              <a:rPr lang="tr-TR" i="1" baseline="-25000" dirty="0" err="1"/>
              <a:t>r</a:t>
            </a:r>
            <a:r>
              <a:rPr lang="tr-TR" i="1" dirty="0"/>
              <a:t> a</a:t>
            </a:r>
            <a:r>
              <a:rPr lang="tr-TR" dirty="0"/>
              <a:t> = </a:t>
            </a:r>
            <a:r>
              <a:rPr lang="tr-TR" i="1" dirty="0"/>
              <a:t>e</a:t>
            </a:r>
            <a:r>
              <a:rPr lang="tr-TR" dirty="0"/>
              <a:t> olarak gösterilir, (burada asal olan </a:t>
            </a:r>
            <a:r>
              <a:rPr lang="tr-TR" i="1" dirty="0"/>
              <a:t>p s</a:t>
            </a:r>
            <a:r>
              <a:rPr lang="tr-TR" dirty="0"/>
              <a:t>öylenilmeden anlaşılır</a:t>
            </a:r>
            <a:r>
              <a:rPr lang="tr-TR" dirty="0" smtClean="0"/>
              <a:t>.)</a:t>
            </a:r>
          </a:p>
          <a:p>
            <a:pPr marL="0" indent="0" algn="just">
              <a:buNone/>
            </a:pPr>
            <a:r>
              <a:rPr lang="tr-TR" b="1" dirty="0" smtClean="0">
                <a:solidFill>
                  <a:srgbClr val="C00000"/>
                </a:solidFill>
              </a:rPr>
              <a:t>Örnek: </a:t>
            </a:r>
            <a:r>
              <a:rPr lang="tr-TR" b="1" dirty="0">
                <a:solidFill>
                  <a:srgbClr val="C00000"/>
                </a:solidFill>
              </a:rPr>
              <a:t> </a:t>
            </a:r>
            <a:r>
              <a:rPr lang="tr-TR" dirty="0"/>
              <a:t>3 ve 5’in 2 tabanında </a:t>
            </a:r>
            <a:r>
              <a:rPr lang="tr-TR" dirty="0" err="1"/>
              <a:t>mod</a:t>
            </a:r>
            <a:r>
              <a:rPr lang="tr-TR" dirty="0"/>
              <a:t> 1 </a:t>
            </a:r>
            <a:r>
              <a:rPr lang="tr-TR" dirty="0" err="1"/>
              <a:t>l’e</a:t>
            </a:r>
            <a:r>
              <a:rPr lang="tr-TR" dirty="0"/>
              <a:t> göre ayrık logaritmalarını bulunuz.</a:t>
            </a:r>
          </a:p>
          <a:p>
            <a:pPr marL="0" indent="0" algn="just">
              <a:buNone/>
            </a:pPr>
            <a:r>
              <a:rPr lang="tr-TR" b="1" dirty="0">
                <a:solidFill>
                  <a:srgbClr val="C00000"/>
                </a:solidFill>
              </a:rPr>
              <a:t>Çözüm: </a:t>
            </a:r>
            <a:r>
              <a:rPr lang="tr-TR" dirty="0"/>
              <a:t>Örnek 12’de, 2’nin </a:t>
            </a:r>
            <a:r>
              <a:rPr lang="tr-TR" dirty="0" err="1"/>
              <a:t>mod</a:t>
            </a:r>
            <a:r>
              <a:rPr lang="tr-TR" dirty="0"/>
              <a:t> </a:t>
            </a:r>
            <a:r>
              <a:rPr lang="tr-TR" dirty="0" err="1"/>
              <a:t>ll’de</a:t>
            </a:r>
            <a:r>
              <a:rPr lang="tr-TR" dirty="0"/>
              <a:t> kuvvetlerini hesapladığımızda, </a:t>
            </a:r>
            <a:r>
              <a:rPr lang="tr-TR" dirty="0" err="1"/>
              <a:t>Z</a:t>
            </a:r>
            <a:r>
              <a:rPr lang="tr-TR" baseline="-25000" dirty="0" err="1"/>
              <a:t>n</a:t>
            </a:r>
            <a:r>
              <a:rPr lang="tr-TR" dirty="0" err="1"/>
              <a:t>’de</a:t>
            </a:r>
            <a:r>
              <a:rPr lang="tr-TR" dirty="0"/>
              <a:t> 2</a:t>
            </a:r>
            <a:r>
              <a:rPr lang="tr-TR" baseline="30000" dirty="0"/>
              <a:t>8</a:t>
            </a:r>
            <a:r>
              <a:rPr lang="tr-TR" dirty="0"/>
              <a:t> = 3 ve 2</a:t>
            </a:r>
            <a:r>
              <a:rPr lang="tr-TR" baseline="30000" dirty="0"/>
              <a:t>4</a:t>
            </a:r>
            <a:r>
              <a:rPr lang="tr-TR" dirty="0"/>
              <a:t> = 5 eşitliklerini bulmuştuk. Böylece, 3 ve 5’in 2 tabanında </a:t>
            </a:r>
            <a:r>
              <a:rPr lang="tr-TR" dirty="0" err="1"/>
              <a:t>mod</a:t>
            </a:r>
            <a:r>
              <a:rPr lang="tr-TR" dirty="0"/>
              <a:t> 11 ’e göre ayrık logaritmaları, sıra­sıyla 8 ve 5’dir. (Bunlar, </a:t>
            </a:r>
            <a:r>
              <a:rPr lang="tr-TR" dirty="0" err="1"/>
              <a:t>Z</a:t>
            </a:r>
            <a:r>
              <a:rPr lang="tr-TR" baseline="-25000" dirty="0" err="1"/>
              <a:t>n</a:t>
            </a:r>
            <a:r>
              <a:rPr lang="tr-TR" dirty="0" err="1"/>
              <a:t>’de</a:t>
            </a:r>
            <a:r>
              <a:rPr lang="tr-TR" dirty="0"/>
              <a:t> 2’nin kuvvetlerinden sırasıyla 3 ve 5’e eşit olanlardır.) log</a:t>
            </a:r>
            <a:r>
              <a:rPr lang="tr-TR" baseline="-25000" dirty="0"/>
              <a:t>2</a:t>
            </a:r>
            <a:r>
              <a:rPr lang="tr-TR" dirty="0"/>
              <a:t>3 = 8 ve log</a:t>
            </a:r>
            <a:r>
              <a:rPr lang="tr-TR" baseline="-25000" dirty="0"/>
              <a:t>2</a:t>
            </a:r>
            <a:r>
              <a:rPr lang="tr-TR" dirty="0"/>
              <a:t>5 = 4 şeklinde yazarız, (buradaki gösterimde </a:t>
            </a:r>
            <a:r>
              <a:rPr lang="tr-TR" dirty="0" err="1"/>
              <a:t>mod</a:t>
            </a:r>
            <a:r>
              <a:rPr lang="tr-TR" dirty="0"/>
              <a:t> 11 açık olarak yazılmamış olsa bile söylenilmeden anlaşılmaktadır.)	</a:t>
            </a:r>
          </a:p>
          <a:p>
            <a:pPr marL="0" indent="0" algn="just">
              <a:buNone/>
            </a:pPr>
            <a:r>
              <a:rPr lang="tr-TR" b="1" dirty="0" smtClean="0"/>
              <a:t>Ayrık </a:t>
            </a:r>
            <a:r>
              <a:rPr lang="tr-TR" b="1" dirty="0"/>
              <a:t>logaritma problemi</a:t>
            </a:r>
            <a:r>
              <a:rPr lang="tr-TR" dirty="0"/>
              <a:t> girdi olarak, bir </a:t>
            </a:r>
            <a:r>
              <a:rPr lang="tr-TR" i="1" dirty="0"/>
              <a:t>p</a:t>
            </a:r>
            <a:r>
              <a:rPr lang="tr-TR" dirty="0"/>
              <a:t> asalına, </a:t>
            </a:r>
            <a:r>
              <a:rPr lang="tr-TR" dirty="0" err="1"/>
              <a:t>modp'ye</a:t>
            </a:r>
            <a:r>
              <a:rPr lang="tr-TR" dirty="0"/>
              <a:t> göre ilkel olan bir r sayısına ve </a:t>
            </a:r>
            <a:r>
              <a:rPr lang="tr-TR" b="1" dirty="0" err="1"/>
              <a:t>Z</a:t>
            </a:r>
            <a:r>
              <a:rPr lang="tr-TR" b="1" baseline="-25000" dirty="0" err="1"/>
              <a:t>p</a:t>
            </a:r>
            <a:r>
              <a:rPr lang="tr-TR" b="1" dirty="0" err="1"/>
              <a:t>’</a:t>
            </a:r>
            <a:r>
              <a:rPr lang="tr-TR" dirty="0" err="1"/>
              <a:t>deki</a:t>
            </a:r>
            <a:r>
              <a:rPr lang="tr-TR" dirty="0"/>
              <a:t> bir </a:t>
            </a:r>
            <a:r>
              <a:rPr lang="tr-TR" i="1" dirty="0"/>
              <a:t>a</a:t>
            </a:r>
            <a:r>
              <a:rPr lang="tr-TR" dirty="0"/>
              <a:t> pozitif tamsayısına ihtiyaç duyar; çıktısı ise </a:t>
            </a:r>
            <a:r>
              <a:rPr lang="tr-TR" i="1" dirty="0"/>
              <a:t>r</a:t>
            </a:r>
            <a:r>
              <a:rPr lang="tr-TR" dirty="0"/>
              <a:t> tabanında </a:t>
            </a:r>
            <a:r>
              <a:rPr lang="tr-TR" dirty="0" err="1"/>
              <a:t>mod</a:t>
            </a:r>
            <a:r>
              <a:rPr lang="tr-TR" dirty="0"/>
              <a:t> </a:t>
            </a:r>
            <a:r>
              <a:rPr lang="tr-TR" i="1" dirty="0"/>
              <a:t>p</a:t>
            </a:r>
            <a:r>
              <a:rPr lang="tr-TR" dirty="0"/>
              <a:t>’ye göre </a:t>
            </a:r>
            <a:r>
              <a:rPr lang="tr-TR" i="1" dirty="0"/>
              <a:t>a</a:t>
            </a:r>
            <a:r>
              <a:rPr lang="tr-TR" dirty="0"/>
              <a:t>’nın ayrık logaritmasıdır. Bu problem zor olarak görünmemesine rağmen, bunu çözebilmek için bir </a:t>
            </a:r>
            <a:r>
              <a:rPr lang="tr-TR" dirty="0" err="1"/>
              <a:t>polinomsal</a:t>
            </a:r>
            <a:r>
              <a:rPr lang="tr-TR" dirty="0"/>
              <a:t>-zaman algoritması bilinmemektedir. Kesim 4. 6’da göreceğimiz gibi, bu proble­min zorluğu </a:t>
            </a:r>
            <a:r>
              <a:rPr lang="tr-TR" dirty="0" err="1"/>
              <a:t>kriptografide</a:t>
            </a:r>
            <a:r>
              <a:rPr lang="tr-TR" dirty="0"/>
              <a:t> çok önemli rol oynar.</a:t>
            </a:r>
          </a:p>
        </p:txBody>
      </p:sp>
      <p:sp>
        <p:nvSpPr>
          <p:cNvPr id="2" name="Slayt Numarası Yer Tutucusu 1"/>
          <p:cNvSpPr>
            <a:spLocks noGrp="1"/>
          </p:cNvSpPr>
          <p:nvPr>
            <p:ph type="sldNum" sz="quarter" idx="12"/>
          </p:nvPr>
        </p:nvSpPr>
        <p:spPr/>
        <p:txBody>
          <a:bodyPr/>
          <a:lstStyle/>
          <a:p>
            <a:fld id="{745D57CF-1007-4D2F-B4F9-E5A7F393E6C7}" type="slidenum">
              <a:rPr lang="tr-TR" smtClean="0"/>
              <a:t>56</a:t>
            </a:fld>
            <a:endParaRPr lang="tr-TR"/>
          </a:p>
        </p:txBody>
      </p:sp>
    </p:spTree>
    <p:extLst>
      <p:ext uri="{BB962C8B-B14F-4D97-AF65-F5344CB8AC3E}">
        <p14:creationId xmlns:p14="http://schemas.microsoft.com/office/powerpoint/2010/main" val="1200955074"/>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114698" y="269966"/>
            <a:ext cx="10849881" cy="748937"/>
          </a:xfrm>
        </p:spPr>
        <p:txBody>
          <a:bodyPr/>
          <a:lstStyle/>
          <a:p>
            <a:r>
              <a:rPr lang="tr-TR" b="1" dirty="0" smtClean="0">
                <a:solidFill>
                  <a:srgbClr val="C00000"/>
                </a:solidFill>
              </a:rPr>
              <a:t>Bölüm 4.4 Bazı Çift Numaralı Soruların Cevapları </a:t>
            </a:r>
            <a:endParaRPr lang="tr-TR" b="1" dirty="0">
              <a:solidFill>
                <a:srgbClr val="C00000"/>
              </a:solidFill>
            </a:endParaRPr>
          </a:p>
        </p:txBody>
      </p:sp>
      <p:sp>
        <p:nvSpPr>
          <p:cNvPr id="3" name="İçerik Yer Tutucusu 2"/>
          <p:cNvSpPr>
            <a:spLocks noGrp="1"/>
          </p:cNvSpPr>
          <p:nvPr>
            <p:ph idx="1"/>
          </p:nvPr>
        </p:nvSpPr>
        <p:spPr>
          <a:xfrm>
            <a:off x="1193074" y="783771"/>
            <a:ext cx="10998926" cy="5721531"/>
          </a:xfrm>
        </p:spPr>
        <p:txBody>
          <a:bodyPr>
            <a:normAutofit/>
          </a:bodyPr>
          <a:lstStyle/>
          <a:p>
            <a:endParaRPr lang="tr-TR" b="1" dirty="0" smtClean="0"/>
          </a:p>
          <a:p>
            <a:pPr marL="0" indent="0">
              <a:buNone/>
            </a:pPr>
            <a:r>
              <a:rPr lang="tr-TR" b="1" dirty="0" smtClean="0">
                <a:solidFill>
                  <a:srgbClr val="C00000"/>
                </a:solidFill>
              </a:rPr>
              <a:t>Soru 6: </a:t>
            </a:r>
            <a:r>
              <a:rPr lang="tr-TR" dirty="0"/>
              <a:t>A</a:t>
            </a:r>
            <a:r>
              <a:rPr lang="tr-TR" dirty="0" smtClean="0"/>
              <a:t>şağıdaki </a:t>
            </a:r>
            <a:r>
              <a:rPr lang="tr-TR" dirty="0"/>
              <a:t>aralarında asal olan tamsayı çiftlerinin, </a:t>
            </a:r>
            <a:r>
              <a:rPr lang="tr-TR" dirty="0" err="1"/>
              <a:t>mod</a:t>
            </a:r>
            <a:r>
              <a:rPr lang="tr-TR" dirty="0"/>
              <a:t> m’ye göre </a:t>
            </a:r>
            <a:r>
              <a:rPr lang="tr-TR" dirty="0" smtClean="0"/>
              <a:t>a ’</a:t>
            </a:r>
            <a:r>
              <a:rPr lang="tr-TR" dirty="0" err="1" smtClean="0"/>
              <a:t>nın</a:t>
            </a:r>
            <a:r>
              <a:rPr lang="tr-TR" dirty="0" smtClean="0"/>
              <a:t> tersini </a:t>
            </a:r>
            <a:r>
              <a:rPr lang="tr-TR" dirty="0"/>
              <a:t>bulunuz.</a:t>
            </a:r>
          </a:p>
          <a:p>
            <a:pPr marL="0" indent="0">
              <a:buNone/>
            </a:pPr>
            <a:r>
              <a:rPr lang="tr-TR" b="1" dirty="0" smtClean="0"/>
              <a:t>     </a:t>
            </a:r>
            <a:r>
              <a:rPr lang="tr-TR" b="1" dirty="0" smtClean="0">
                <a:solidFill>
                  <a:srgbClr val="C00000"/>
                </a:solidFill>
              </a:rPr>
              <a:t>a</a:t>
            </a:r>
            <a:r>
              <a:rPr lang="tr-TR" b="1" dirty="0">
                <a:solidFill>
                  <a:srgbClr val="C00000"/>
                </a:solidFill>
              </a:rPr>
              <a:t>) </a:t>
            </a:r>
            <a:r>
              <a:rPr lang="tr-TR" dirty="0">
                <a:solidFill>
                  <a:srgbClr val="C00000"/>
                </a:solidFill>
              </a:rPr>
              <a:t> </a:t>
            </a:r>
            <a:r>
              <a:rPr lang="tr-TR" i="1" dirty="0"/>
              <a:t>a</a:t>
            </a:r>
            <a:r>
              <a:rPr lang="tr-TR" dirty="0"/>
              <a:t> = 2, </a:t>
            </a:r>
            <a:r>
              <a:rPr lang="tr-TR" i="1" dirty="0"/>
              <a:t>m </a:t>
            </a:r>
            <a:r>
              <a:rPr lang="tr-TR" dirty="0"/>
              <a:t>= 17	</a:t>
            </a:r>
          </a:p>
          <a:p>
            <a:pPr marL="0" indent="0">
              <a:buNone/>
            </a:pPr>
            <a:r>
              <a:rPr lang="tr-TR" b="1" dirty="0" smtClean="0">
                <a:solidFill>
                  <a:srgbClr val="C00000"/>
                </a:solidFill>
              </a:rPr>
              <a:t>     b</a:t>
            </a:r>
            <a:r>
              <a:rPr lang="tr-TR" b="1" dirty="0">
                <a:solidFill>
                  <a:srgbClr val="C00000"/>
                </a:solidFill>
              </a:rPr>
              <a:t>)</a:t>
            </a:r>
            <a:r>
              <a:rPr lang="tr-TR" dirty="0">
                <a:solidFill>
                  <a:srgbClr val="C00000"/>
                </a:solidFill>
              </a:rPr>
              <a:t>  </a:t>
            </a:r>
            <a:r>
              <a:rPr lang="tr-TR" i="1" dirty="0"/>
              <a:t>a</a:t>
            </a:r>
            <a:r>
              <a:rPr lang="tr-TR" dirty="0"/>
              <a:t> = 34, </a:t>
            </a:r>
            <a:r>
              <a:rPr lang="tr-TR" i="1" dirty="0"/>
              <a:t>m</a:t>
            </a:r>
            <a:r>
              <a:rPr lang="tr-TR" dirty="0"/>
              <a:t> = 89	</a:t>
            </a:r>
          </a:p>
          <a:p>
            <a:pPr marL="0" indent="0">
              <a:buNone/>
            </a:pPr>
            <a:r>
              <a:rPr lang="tr-TR" b="1" dirty="0" smtClean="0"/>
              <a:t>     </a:t>
            </a:r>
            <a:r>
              <a:rPr lang="tr-TR" b="1" dirty="0" smtClean="0">
                <a:solidFill>
                  <a:srgbClr val="C00000"/>
                </a:solidFill>
              </a:rPr>
              <a:t>c</a:t>
            </a:r>
            <a:r>
              <a:rPr lang="tr-TR" b="1" dirty="0">
                <a:solidFill>
                  <a:srgbClr val="C00000"/>
                </a:solidFill>
              </a:rPr>
              <a:t>)</a:t>
            </a:r>
            <a:r>
              <a:rPr lang="tr-TR" dirty="0">
                <a:solidFill>
                  <a:srgbClr val="C00000"/>
                </a:solidFill>
              </a:rPr>
              <a:t>  </a:t>
            </a:r>
            <a:r>
              <a:rPr lang="tr-TR" i="1" dirty="0"/>
              <a:t>a</a:t>
            </a:r>
            <a:r>
              <a:rPr lang="tr-TR" dirty="0"/>
              <a:t> = 144, </a:t>
            </a:r>
            <a:r>
              <a:rPr lang="tr-TR" i="1" dirty="0"/>
              <a:t>m </a:t>
            </a:r>
            <a:r>
              <a:rPr lang="tr-TR" dirty="0"/>
              <a:t>= 233	</a:t>
            </a:r>
          </a:p>
          <a:p>
            <a:pPr marL="0" indent="0">
              <a:buNone/>
            </a:pPr>
            <a:r>
              <a:rPr lang="tr-TR" b="1" dirty="0" smtClean="0"/>
              <a:t>     </a:t>
            </a:r>
            <a:r>
              <a:rPr lang="tr-TR" b="1" dirty="0" smtClean="0">
                <a:solidFill>
                  <a:srgbClr val="C00000"/>
                </a:solidFill>
              </a:rPr>
              <a:t>d</a:t>
            </a:r>
            <a:r>
              <a:rPr lang="tr-TR" b="1" dirty="0">
                <a:solidFill>
                  <a:srgbClr val="C00000"/>
                </a:solidFill>
              </a:rPr>
              <a:t>)</a:t>
            </a:r>
            <a:r>
              <a:rPr lang="tr-TR" dirty="0">
                <a:solidFill>
                  <a:srgbClr val="C00000"/>
                </a:solidFill>
              </a:rPr>
              <a:t>  </a:t>
            </a:r>
            <a:r>
              <a:rPr lang="tr-TR" i="1" dirty="0"/>
              <a:t>a</a:t>
            </a:r>
            <a:r>
              <a:rPr lang="tr-TR" dirty="0"/>
              <a:t> = 200, </a:t>
            </a:r>
            <a:r>
              <a:rPr lang="tr-TR" i="1" dirty="0"/>
              <a:t>m</a:t>
            </a:r>
            <a:r>
              <a:rPr lang="tr-TR" dirty="0"/>
              <a:t> = 1001</a:t>
            </a:r>
            <a:endParaRPr lang="tr-TR" b="1" dirty="0" smtClean="0"/>
          </a:p>
          <a:p>
            <a:pPr marL="0" indent="0">
              <a:buNone/>
            </a:pPr>
            <a:r>
              <a:rPr lang="tr-TR" b="1" dirty="0" smtClean="0">
                <a:solidFill>
                  <a:srgbClr val="C00000"/>
                </a:solidFill>
              </a:rPr>
              <a:t>Cevap 6: </a:t>
            </a:r>
          </a:p>
          <a:p>
            <a:pPr marL="0" indent="0">
              <a:buNone/>
            </a:pPr>
            <a:r>
              <a:rPr lang="tr-TR" b="1" dirty="0" smtClean="0">
                <a:solidFill>
                  <a:srgbClr val="C00000"/>
                </a:solidFill>
              </a:rPr>
              <a:t>a</a:t>
            </a:r>
            <a:r>
              <a:rPr lang="tr-TR" b="1" dirty="0">
                <a:solidFill>
                  <a:srgbClr val="C00000"/>
                </a:solidFill>
              </a:rPr>
              <a:t>)</a:t>
            </a:r>
            <a:r>
              <a:rPr lang="tr-TR" dirty="0">
                <a:solidFill>
                  <a:srgbClr val="C00000"/>
                </a:solidFill>
              </a:rPr>
              <a:t> </a:t>
            </a:r>
            <a:r>
              <a:rPr lang="tr-TR" dirty="0" smtClean="0"/>
              <a:t>17=8.2+1 </a:t>
            </a:r>
            <a:r>
              <a:rPr lang="tr-TR" dirty="0"/>
              <a:t>sonuç verir, buda 17-8.2=1 anlamına gelir</a:t>
            </a:r>
            <a:r>
              <a:rPr lang="tr-TR" dirty="0" smtClean="0"/>
              <a:t>. Çünkü </a:t>
            </a:r>
            <a:r>
              <a:rPr lang="tr-TR" dirty="0"/>
              <a:t>-8 </a:t>
            </a:r>
            <a:r>
              <a:rPr lang="tr-TR" dirty="0" err="1"/>
              <a:t>tersdir</a:t>
            </a:r>
            <a:r>
              <a:rPr lang="tr-TR" dirty="0"/>
              <a:t>. Biz ayrıca 9 </a:t>
            </a:r>
            <a:r>
              <a:rPr lang="tr-TR" dirty="0" smtClean="0"/>
              <a:t>da diyebiliriz. </a:t>
            </a:r>
          </a:p>
          <a:p>
            <a:pPr marL="0" indent="0">
              <a:buNone/>
            </a:pPr>
            <a:r>
              <a:rPr lang="tr-TR" dirty="0" smtClean="0"/>
              <a:t>çünkü </a:t>
            </a:r>
            <a:r>
              <a:rPr lang="tr-TR" dirty="0"/>
              <a:t>-8 ≡ 9 (</a:t>
            </a:r>
            <a:r>
              <a:rPr lang="tr-TR" dirty="0" err="1"/>
              <a:t>mod</a:t>
            </a:r>
            <a:r>
              <a:rPr lang="tr-TR" dirty="0"/>
              <a:t> 17).</a:t>
            </a:r>
          </a:p>
          <a:p>
            <a:pPr marL="0" indent="0">
              <a:buNone/>
            </a:pPr>
            <a:endParaRPr lang="tr-TR" dirty="0"/>
          </a:p>
        </p:txBody>
      </p:sp>
      <p:sp>
        <p:nvSpPr>
          <p:cNvPr id="4" name="Slayt Numarası Yer Tutucusu 3"/>
          <p:cNvSpPr>
            <a:spLocks noGrp="1"/>
          </p:cNvSpPr>
          <p:nvPr>
            <p:ph type="sldNum" sz="quarter" idx="12"/>
          </p:nvPr>
        </p:nvSpPr>
        <p:spPr/>
        <p:txBody>
          <a:bodyPr/>
          <a:lstStyle/>
          <a:p>
            <a:fld id="{745D57CF-1007-4D2F-B4F9-E5A7F393E6C7}" type="slidenum">
              <a:rPr lang="tr-TR" smtClean="0"/>
              <a:t>57</a:t>
            </a:fld>
            <a:endParaRPr lang="tr-TR"/>
          </a:p>
        </p:txBody>
      </p:sp>
    </p:spTree>
    <p:extLst>
      <p:ext uri="{BB962C8B-B14F-4D97-AF65-F5344CB8AC3E}">
        <p14:creationId xmlns:p14="http://schemas.microsoft.com/office/powerpoint/2010/main" val="445566576"/>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1588813" y="226423"/>
            <a:ext cx="10385473" cy="6540137"/>
          </a:xfrm>
        </p:spPr>
        <p:txBody>
          <a:bodyPr>
            <a:normAutofit/>
          </a:bodyPr>
          <a:lstStyle/>
          <a:p>
            <a:pPr algn="just"/>
            <a:endParaRPr lang="tr-TR" b="1" dirty="0" smtClean="0"/>
          </a:p>
          <a:p>
            <a:pPr marL="0" indent="0" algn="just">
              <a:buNone/>
            </a:pPr>
            <a:r>
              <a:rPr lang="tr-TR" b="1" dirty="0" smtClean="0">
                <a:solidFill>
                  <a:srgbClr val="C00000"/>
                </a:solidFill>
              </a:rPr>
              <a:t>b</a:t>
            </a:r>
            <a:r>
              <a:rPr lang="tr-TR" b="1" dirty="0">
                <a:solidFill>
                  <a:srgbClr val="C00000"/>
                </a:solidFill>
              </a:rPr>
              <a:t>)</a:t>
            </a:r>
            <a:r>
              <a:rPr lang="tr-TR" dirty="0">
                <a:solidFill>
                  <a:srgbClr val="C00000"/>
                </a:solidFill>
              </a:rPr>
              <a:t> </a:t>
            </a:r>
            <a:r>
              <a:rPr lang="tr-TR" dirty="0"/>
              <a:t>Bizim 34s+89t=1 şeklinde s ve t bulmaya ihtiyacımız var. Sonra s terse uygun olacak, çünkü  34s ≡ 1 (</a:t>
            </a:r>
            <a:r>
              <a:rPr lang="tr-TR" dirty="0" err="1"/>
              <a:t>mod</a:t>
            </a:r>
            <a:r>
              <a:rPr lang="tr-TR" dirty="0"/>
              <a:t> 89) ( 34s − 1 = −89t  89 'a bölünebilir).  Böyle yapmak için, biz örnek 2 '</a:t>
            </a:r>
            <a:r>
              <a:rPr lang="tr-TR" dirty="0" err="1"/>
              <a:t>yi</a:t>
            </a:r>
            <a:r>
              <a:rPr lang="tr-TR" dirty="0"/>
              <a:t> takip ederiz. Önce </a:t>
            </a:r>
            <a:r>
              <a:rPr lang="tr-TR" dirty="0" err="1"/>
              <a:t>Öklit</a:t>
            </a:r>
            <a:r>
              <a:rPr lang="tr-TR" dirty="0"/>
              <a:t> algoritması ile hesaplayalım;</a:t>
            </a:r>
          </a:p>
          <a:p>
            <a:pPr marL="0" indent="0" algn="just">
              <a:buNone/>
            </a:pPr>
            <a:r>
              <a:rPr lang="tr-TR" dirty="0" err="1"/>
              <a:t>gcd</a:t>
            </a:r>
            <a:r>
              <a:rPr lang="tr-TR" dirty="0"/>
              <a:t>(34, 89) = 1:</a:t>
            </a:r>
          </a:p>
          <a:p>
            <a:pPr marL="0" indent="0" algn="just">
              <a:buNone/>
            </a:pPr>
            <a:r>
              <a:rPr lang="tr-TR" dirty="0"/>
              <a:t>89 = 2 · 34 + 21</a:t>
            </a:r>
          </a:p>
          <a:p>
            <a:pPr marL="0" indent="0" algn="just">
              <a:buNone/>
            </a:pPr>
            <a:r>
              <a:rPr lang="tr-TR" dirty="0"/>
              <a:t>34 = 21 + 13</a:t>
            </a:r>
          </a:p>
          <a:p>
            <a:pPr marL="0" indent="0" algn="just">
              <a:buNone/>
            </a:pPr>
            <a:r>
              <a:rPr lang="tr-TR" dirty="0"/>
              <a:t>21 = 13 + 8</a:t>
            </a:r>
          </a:p>
          <a:p>
            <a:pPr marL="0" indent="0" algn="just">
              <a:buNone/>
            </a:pPr>
            <a:r>
              <a:rPr lang="tr-TR" dirty="0"/>
              <a:t>13 = 8 + 5</a:t>
            </a:r>
          </a:p>
          <a:p>
            <a:pPr marL="0" indent="0" algn="just">
              <a:buNone/>
            </a:pPr>
            <a:r>
              <a:rPr lang="tr-TR" dirty="0"/>
              <a:t>8 = 5 + 3</a:t>
            </a:r>
          </a:p>
          <a:p>
            <a:pPr marL="0" indent="0" algn="just">
              <a:buNone/>
            </a:pPr>
            <a:r>
              <a:rPr lang="tr-TR" dirty="0"/>
              <a:t>5 = 3 + 2</a:t>
            </a:r>
          </a:p>
          <a:p>
            <a:pPr marL="0" indent="0" algn="just">
              <a:buNone/>
            </a:pPr>
            <a:r>
              <a:rPr lang="tr-TR" dirty="0"/>
              <a:t>3 = 2 + 1</a:t>
            </a:r>
          </a:p>
          <a:p>
            <a:endParaRPr lang="tr-TR" dirty="0"/>
          </a:p>
        </p:txBody>
      </p:sp>
      <p:sp>
        <p:nvSpPr>
          <p:cNvPr id="2" name="Slayt Numarası Yer Tutucusu 1"/>
          <p:cNvSpPr>
            <a:spLocks noGrp="1"/>
          </p:cNvSpPr>
          <p:nvPr>
            <p:ph type="sldNum" sz="quarter" idx="12"/>
          </p:nvPr>
        </p:nvSpPr>
        <p:spPr/>
        <p:txBody>
          <a:bodyPr/>
          <a:lstStyle/>
          <a:p>
            <a:fld id="{745D57CF-1007-4D2F-B4F9-E5A7F393E6C7}" type="slidenum">
              <a:rPr lang="tr-TR" smtClean="0"/>
              <a:t>58</a:t>
            </a:fld>
            <a:endParaRPr lang="tr-TR"/>
          </a:p>
        </p:txBody>
      </p:sp>
    </p:spTree>
    <p:extLst>
      <p:ext uri="{BB962C8B-B14F-4D97-AF65-F5344CB8AC3E}">
        <p14:creationId xmlns:p14="http://schemas.microsoft.com/office/powerpoint/2010/main" val="1255277575"/>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1588812" y="252549"/>
            <a:ext cx="10298388" cy="6479177"/>
          </a:xfrm>
        </p:spPr>
        <p:txBody>
          <a:bodyPr>
            <a:normAutofit/>
          </a:bodyPr>
          <a:lstStyle/>
          <a:p>
            <a:pPr marL="0" indent="0">
              <a:buNone/>
            </a:pPr>
            <a:r>
              <a:rPr lang="tr-TR" dirty="0"/>
              <a:t>Sonra  </a:t>
            </a:r>
            <a:r>
              <a:rPr lang="tr-TR" dirty="0" smtClean="0"/>
              <a:t>adımlarımızı </a:t>
            </a:r>
            <a:r>
              <a:rPr lang="tr-TR" dirty="0"/>
              <a:t>ters çevirelim ve </a:t>
            </a:r>
            <a:r>
              <a:rPr lang="tr-TR" dirty="0" err="1"/>
              <a:t>liner</a:t>
            </a:r>
            <a:r>
              <a:rPr lang="tr-TR" dirty="0"/>
              <a:t> birleştirmeye uygun olarak 1 yazalım.</a:t>
            </a:r>
          </a:p>
          <a:p>
            <a:pPr marL="0" indent="0">
              <a:buNone/>
            </a:pPr>
            <a:r>
              <a:rPr lang="tr-TR" dirty="0"/>
              <a:t>1 = 3 − 2</a:t>
            </a:r>
          </a:p>
          <a:p>
            <a:pPr marL="0" indent="0">
              <a:buNone/>
            </a:pPr>
            <a:r>
              <a:rPr lang="tr-TR" dirty="0"/>
              <a:t>= 3 − (5 − 3) = 2 · 3 − 5</a:t>
            </a:r>
          </a:p>
          <a:p>
            <a:pPr marL="0" indent="0">
              <a:buNone/>
            </a:pPr>
            <a:r>
              <a:rPr lang="tr-TR" dirty="0"/>
              <a:t>= 2 · (8 − 5) − 5 = 2 · 8 − 3 · 5</a:t>
            </a:r>
          </a:p>
          <a:p>
            <a:pPr marL="0" indent="0">
              <a:buNone/>
            </a:pPr>
            <a:r>
              <a:rPr lang="tr-TR" dirty="0"/>
              <a:t>= 2 · 8 − 3 · (13 − 8) = 5 · 8 − 3 · 13</a:t>
            </a:r>
          </a:p>
          <a:p>
            <a:pPr marL="0" indent="0">
              <a:buNone/>
            </a:pPr>
            <a:r>
              <a:rPr lang="tr-TR" dirty="0"/>
              <a:t>= 5 · (21 − 13) − 3 · 13 = 5 · 21 − 8 · 13</a:t>
            </a:r>
          </a:p>
          <a:p>
            <a:pPr marL="0" indent="0">
              <a:buNone/>
            </a:pPr>
            <a:r>
              <a:rPr lang="tr-TR" dirty="0"/>
              <a:t>= 5 · 21 − 8 · (34 − 21) = 13 · 21 − 8 · 34</a:t>
            </a:r>
          </a:p>
          <a:p>
            <a:pPr marL="0" indent="0">
              <a:buNone/>
            </a:pPr>
            <a:r>
              <a:rPr lang="tr-TR" dirty="0"/>
              <a:t>= 13 · (89 − 2 · 34) − 8 · 34 = 13 · 89 − 34 · 34</a:t>
            </a:r>
          </a:p>
          <a:p>
            <a:pPr marL="0" indent="0">
              <a:buNone/>
            </a:pPr>
            <a:r>
              <a:rPr lang="tr-TR" dirty="0"/>
              <a:t>Bu nedenle s = −34, çünkü 34 </a:t>
            </a:r>
            <a:r>
              <a:rPr lang="tr-TR" dirty="0" err="1"/>
              <a:t>mod</a:t>
            </a:r>
            <a:r>
              <a:rPr lang="tr-TR" dirty="0"/>
              <a:t> 89 tersi −34, ayrıca 55 olarak yazılabilir.</a:t>
            </a:r>
          </a:p>
          <a:p>
            <a:endParaRPr lang="tr-TR" dirty="0"/>
          </a:p>
        </p:txBody>
      </p:sp>
      <p:sp>
        <p:nvSpPr>
          <p:cNvPr id="2" name="Slayt Numarası Yer Tutucusu 1"/>
          <p:cNvSpPr>
            <a:spLocks noGrp="1"/>
          </p:cNvSpPr>
          <p:nvPr>
            <p:ph type="sldNum" sz="quarter" idx="12"/>
          </p:nvPr>
        </p:nvSpPr>
        <p:spPr/>
        <p:txBody>
          <a:bodyPr/>
          <a:lstStyle/>
          <a:p>
            <a:fld id="{745D57CF-1007-4D2F-B4F9-E5A7F393E6C7}" type="slidenum">
              <a:rPr lang="tr-TR" smtClean="0"/>
              <a:t>59</a:t>
            </a:fld>
            <a:endParaRPr lang="tr-TR"/>
          </a:p>
        </p:txBody>
      </p:sp>
    </p:spTree>
    <p:extLst>
      <p:ext uri="{BB962C8B-B14F-4D97-AF65-F5344CB8AC3E}">
        <p14:creationId xmlns:p14="http://schemas.microsoft.com/office/powerpoint/2010/main" val="307127531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484309" y="346509"/>
            <a:ext cx="10018713" cy="1187116"/>
          </a:xfrm>
        </p:spPr>
        <p:txBody>
          <a:bodyPr/>
          <a:lstStyle/>
          <a:p>
            <a:r>
              <a:rPr lang="tr-TR" b="1" dirty="0" smtClean="0">
                <a:solidFill>
                  <a:srgbClr val="C00000"/>
                </a:solidFill>
              </a:rPr>
              <a:t>Modüler Aritmetik</a:t>
            </a:r>
            <a:endParaRPr lang="tr-TR" b="1" dirty="0">
              <a:solidFill>
                <a:srgbClr val="C00000"/>
              </a:solidFill>
            </a:endParaRPr>
          </a:p>
        </p:txBody>
      </p:sp>
      <p:sp>
        <p:nvSpPr>
          <p:cNvPr id="3" name="İçerik Yer Tutucusu 2"/>
          <p:cNvSpPr>
            <a:spLocks noGrp="1"/>
          </p:cNvSpPr>
          <p:nvPr>
            <p:ph idx="1"/>
          </p:nvPr>
        </p:nvSpPr>
        <p:spPr>
          <a:xfrm>
            <a:off x="1484310" y="1405289"/>
            <a:ext cx="10018713" cy="4385912"/>
          </a:xfrm>
        </p:spPr>
        <p:txBody>
          <a:bodyPr/>
          <a:lstStyle/>
          <a:p>
            <a:pPr marL="0" indent="0" algn="just">
              <a:buNone/>
            </a:pPr>
            <a:r>
              <a:rPr lang="tr-TR" dirty="0" smtClean="0"/>
              <a:t>     Bazı durumlarda, bir tamsayı belirlenmiş bir pozitif tamsayıya bölündüğünde sadece bö­lünen tamsayının kalanı ile ilgileniriz. Örneğin, şimdiki saatten 50 saat sonra saatin ne olacağı sorulduğunda (24− saatlik bir saatte), sadece 50 ile şimdiki saatin 24 ile bölümün­den kalan ile ilgileniriz. Çoğunlukla kalanlarla ilgilendiğimiz için onlar için özel göste­rimlerimiz vardır, </a:t>
            </a:r>
            <a:r>
              <a:rPr lang="tr-TR" i="1" dirty="0" smtClean="0"/>
              <a:t>a</a:t>
            </a:r>
            <a:r>
              <a:rPr lang="tr-TR" dirty="0" smtClean="0"/>
              <a:t> </a:t>
            </a:r>
            <a:r>
              <a:rPr lang="tr-TR" b="1" dirty="0" err="1"/>
              <a:t>mod</a:t>
            </a:r>
            <a:r>
              <a:rPr lang="tr-TR" dirty="0"/>
              <a:t> </a:t>
            </a:r>
            <a:r>
              <a:rPr lang="tr-TR" i="1" dirty="0"/>
              <a:t>m</a:t>
            </a:r>
            <a:r>
              <a:rPr lang="tr-TR" dirty="0"/>
              <a:t> </a:t>
            </a:r>
            <a:r>
              <a:rPr lang="tr-TR" dirty="0" smtClean="0"/>
              <a:t>gösterimi </a:t>
            </a:r>
            <a:r>
              <a:rPr lang="tr-TR" i="1" dirty="0"/>
              <a:t>a</a:t>
            </a:r>
            <a:r>
              <a:rPr lang="tr-TR" dirty="0"/>
              <a:t> tamsayısı </a:t>
            </a:r>
            <a:r>
              <a:rPr lang="tr-TR" i="1" dirty="0"/>
              <a:t>m</a:t>
            </a:r>
            <a:r>
              <a:rPr lang="tr-TR" dirty="0"/>
              <a:t> pozitif tamsayısına bölündüğünde kalanların gösterimi </a:t>
            </a:r>
            <a:r>
              <a:rPr lang="tr-TR" dirty="0" smtClean="0"/>
              <a:t>içindir. </a:t>
            </a:r>
            <a:r>
              <a:rPr lang="tr-TR" dirty="0"/>
              <a:t>Şimdi ise farklı fakat ilgili iki tamsayının gösterimini, pozitif bir </a:t>
            </a:r>
            <a:r>
              <a:rPr lang="tr-TR" i="1" dirty="0"/>
              <a:t>m</a:t>
            </a:r>
            <a:r>
              <a:rPr lang="tr-TR" dirty="0"/>
              <a:t> tam sayısına bölündüğü zaman, aynı kalana sahip olduğunu be­lirtirken kullanacağız.</a:t>
            </a:r>
          </a:p>
          <a:p>
            <a:endParaRPr lang="tr-TR" dirty="0"/>
          </a:p>
        </p:txBody>
      </p:sp>
      <p:sp>
        <p:nvSpPr>
          <p:cNvPr id="4" name="Slayt Numarası Yer Tutucusu 3"/>
          <p:cNvSpPr>
            <a:spLocks noGrp="1"/>
          </p:cNvSpPr>
          <p:nvPr>
            <p:ph type="sldNum" sz="quarter" idx="12"/>
          </p:nvPr>
        </p:nvSpPr>
        <p:spPr/>
        <p:txBody>
          <a:bodyPr/>
          <a:lstStyle/>
          <a:p>
            <a:fld id="{745D57CF-1007-4D2F-B4F9-E5A7F393E6C7}" type="slidenum">
              <a:rPr lang="tr-TR" smtClean="0"/>
              <a:t>6</a:t>
            </a:fld>
            <a:endParaRPr lang="tr-TR"/>
          </a:p>
        </p:txBody>
      </p:sp>
    </p:spTree>
    <p:extLst>
      <p:ext uri="{BB962C8B-B14F-4D97-AF65-F5344CB8AC3E}">
        <p14:creationId xmlns:p14="http://schemas.microsoft.com/office/powerpoint/2010/main" val="1784033068"/>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1501727" y="148047"/>
            <a:ext cx="10018713" cy="6540136"/>
          </a:xfrm>
        </p:spPr>
        <p:txBody>
          <a:bodyPr>
            <a:normAutofit fontScale="92500" lnSpcReduction="10000"/>
          </a:bodyPr>
          <a:lstStyle/>
          <a:p>
            <a:pPr marL="0" indent="0" algn="just">
              <a:buNone/>
            </a:pPr>
            <a:r>
              <a:rPr lang="tr-TR" b="1" dirty="0">
                <a:solidFill>
                  <a:srgbClr val="C00000"/>
                </a:solidFill>
              </a:rPr>
              <a:t>c)  </a:t>
            </a:r>
            <a:r>
              <a:rPr lang="tr-TR" dirty="0"/>
              <a:t>144s + 233t = 1 olacak şekilde s ve t bulmak zorundayız. Sonra açıkça s terse uygun olmalı , çünkü  144s ≡ 1 (</a:t>
            </a:r>
            <a:r>
              <a:rPr lang="tr-TR" dirty="0" err="1"/>
              <a:t>mod</a:t>
            </a:r>
            <a:r>
              <a:rPr lang="tr-TR" dirty="0"/>
              <a:t> 233) ( 144s − 1 = −233t  233 e bölünebilir). Bunu yapmak için Örnek 2 </a:t>
            </a:r>
            <a:r>
              <a:rPr lang="tr-TR" dirty="0" err="1"/>
              <a:t>yi</a:t>
            </a:r>
            <a:r>
              <a:rPr lang="tr-TR" dirty="0"/>
              <a:t> izleriz.  Gerçekte bir kere belli bir nokta altında bütün çalışmalar zaten bölüm b de yapıldı. Öncelikle biz </a:t>
            </a:r>
            <a:r>
              <a:rPr lang="tr-TR" dirty="0" err="1"/>
              <a:t>Öklit</a:t>
            </a:r>
            <a:r>
              <a:rPr lang="tr-TR" dirty="0"/>
              <a:t> algoritması ile </a:t>
            </a:r>
          </a:p>
          <a:p>
            <a:pPr marL="0" indent="0" algn="just">
              <a:buNone/>
            </a:pPr>
            <a:r>
              <a:rPr lang="tr-TR" dirty="0" err="1"/>
              <a:t>gcd</a:t>
            </a:r>
            <a:r>
              <a:rPr lang="tr-TR" dirty="0"/>
              <a:t>(144, 233) = 1:</a:t>
            </a:r>
          </a:p>
          <a:p>
            <a:pPr marL="0" indent="0" algn="just">
              <a:buNone/>
            </a:pPr>
            <a:r>
              <a:rPr lang="tr-TR" dirty="0"/>
              <a:t>233 = 144 + 89</a:t>
            </a:r>
          </a:p>
          <a:p>
            <a:pPr marL="0" indent="0" algn="just">
              <a:buNone/>
            </a:pPr>
            <a:r>
              <a:rPr lang="tr-TR" dirty="0"/>
              <a:t>144 = 89 + 55</a:t>
            </a:r>
          </a:p>
          <a:p>
            <a:pPr marL="0" indent="0" algn="just">
              <a:buNone/>
            </a:pPr>
            <a:r>
              <a:rPr lang="tr-TR" dirty="0"/>
              <a:t>89 = 55 + 34</a:t>
            </a:r>
          </a:p>
          <a:p>
            <a:pPr marL="0" indent="0" algn="just">
              <a:buNone/>
            </a:pPr>
            <a:r>
              <a:rPr lang="tr-TR" dirty="0"/>
              <a:t>55 = 34 + 21</a:t>
            </a:r>
          </a:p>
          <a:p>
            <a:pPr marL="0" indent="0" algn="just">
              <a:buNone/>
            </a:pPr>
            <a:r>
              <a:rPr lang="tr-TR" dirty="0"/>
              <a:t>34 = 21 + 13</a:t>
            </a:r>
          </a:p>
          <a:p>
            <a:pPr marL="0" indent="0" algn="just">
              <a:buNone/>
            </a:pPr>
            <a:r>
              <a:rPr lang="tr-TR" dirty="0"/>
              <a:t>21 = 13 + 8</a:t>
            </a:r>
          </a:p>
          <a:p>
            <a:pPr marL="0" indent="0" algn="just">
              <a:buNone/>
            </a:pPr>
            <a:r>
              <a:rPr lang="tr-TR" dirty="0"/>
              <a:t>13 = 8 + 5</a:t>
            </a:r>
          </a:p>
          <a:p>
            <a:pPr marL="0" indent="0" algn="just">
              <a:buNone/>
            </a:pPr>
            <a:r>
              <a:rPr lang="tr-TR" dirty="0"/>
              <a:t>8 = 5 + 3</a:t>
            </a:r>
          </a:p>
          <a:p>
            <a:pPr marL="0" indent="0" algn="just">
              <a:buNone/>
            </a:pPr>
            <a:r>
              <a:rPr lang="tr-TR" dirty="0"/>
              <a:t>5 = 3 + 2</a:t>
            </a:r>
          </a:p>
          <a:p>
            <a:pPr marL="0" indent="0" algn="just">
              <a:buNone/>
            </a:pPr>
            <a:r>
              <a:rPr lang="tr-TR" dirty="0"/>
              <a:t>3 = 2 + 1 </a:t>
            </a:r>
            <a:r>
              <a:rPr lang="tr-TR" dirty="0" smtClean="0"/>
              <a:t>hesaplarız.</a:t>
            </a:r>
            <a:endParaRPr lang="tr-TR" dirty="0"/>
          </a:p>
        </p:txBody>
      </p:sp>
      <p:sp>
        <p:nvSpPr>
          <p:cNvPr id="2" name="Slayt Numarası Yer Tutucusu 1"/>
          <p:cNvSpPr>
            <a:spLocks noGrp="1"/>
          </p:cNvSpPr>
          <p:nvPr>
            <p:ph type="sldNum" sz="quarter" idx="12"/>
          </p:nvPr>
        </p:nvSpPr>
        <p:spPr/>
        <p:txBody>
          <a:bodyPr/>
          <a:lstStyle/>
          <a:p>
            <a:fld id="{745D57CF-1007-4D2F-B4F9-E5A7F393E6C7}" type="slidenum">
              <a:rPr lang="tr-TR" smtClean="0"/>
              <a:t>60</a:t>
            </a:fld>
            <a:endParaRPr lang="tr-TR"/>
          </a:p>
        </p:txBody>
      </p:sp>
    </p:spTree>
    <p:extLst>
      <p:ext uri="{BB962C8B-B14F-4D97-AF65-F5344CB8AC3E}">
        <p14:creationId xmlns:p14="http://schemas.microsoft.com/office/powerpoint/2010/main" val="2656087336"/>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1484310" y="209006"/>
            <a:ext cx="10018713" cy="6400799"/>
          </a:xfrm>
        </p:spPr>
        <p:txBody>
          <a:bodyPr>
            <a:normAutofit fontScale="92500" lnSpcReduction="10000"/>
          </a:bodyPr>
          <a:lstStyle/>
          <a:p>
            <a:pPr marL="0" indent="0">
              <a:buNone/>
            </a:pPr>
            <a:endParaRPr lang="tr-TR" dirty="0" smtClean="0"/>
          </a:p>
          <a:p>
            <a:pPr marL="0" indent="0">
              <a:buNone/>
            </a:pPr>
            <a:r>
              <a:rPr lang="tr-TR" dirty="0" smtClean="0"/>
              <a:t>Sonra   </a:t>
            </a:r>
            <a:r>
              <a:rPr lang="tr-TR" dirty="0"/>
              <a:t>adımlarımızı ters çevirelim ve </a:t>
            </a:r>
            <a:r>
              <a:rPr lang="tr-TR" dirty="0" err="1"/>
              <a:t>liner</a:t>
            </a:r>
            <a:r>
              <a:rPr lang="tr-TR" dirty="0"/>
              <a:t> birleştirmeye uygun olarak 1 yazalım.</a:t>
            </a:r>
          </a:p>
          <a:p>
            <a:pPr marL="0" indent="0">
              <a:buNone/>
            </a:pPr>
            <a:r>
              <a:rPr lang="tr-TR" dirty="0"/>
              <a:t>1 = 3 − 2</a:t>
            </a:r>
          </a:p>
          <a:p>
            <a:pPr marL="0" indent="0">
              <a:buNone/>
            </a:pPr>
            <a:r>
              <a:rPr lang="tr-TR" dirty="0"/>
              <a:t>= 3 − (5 − 3) = 2 · 3 − 5</a:t>
            </a:r>
          </a:p>
          <a:p>
            <a:pPr marL="0" indent="0">
              <a:buNone/>
            </a:pPr>
            <a:r>
              <a:rPr lang="tr-TR" dirty="0"/>
              <a:t>= 2 · (8 − 5) − 5 = 2 · 8 − 3 · 5</a:t>
            </a:r>
          </a:p>
          <a:p>
            <a:pPr marL="0" indent="0">
              <a:buNone/>
            </a:pPr>
            <a:r>
              <a:rPr lang="tr-TR" dirty="0"/>
              <a:t>= 2 · 8 − 3 · (13 − 8) = 5 · 8 − 3 · 13</a:t>
            </a:r>
          </a:p>
          <a:p>
            <a:pPr marL="0" indent="0">
              <a:buNone/>
            </a:pPr>
            <a:r>
              <a:rPr lang="tr-TR" dirty="0"/>
              <a:t>= 5 · (21 − 13) − 3 · 13 = 5 · 21 − 8 · 13</a:t>
            </a:r>
          </a:p>
          <a:p>
            <a:pPr marL="0" indent="0">
              <a:buNone/>
            </a:pPr>
            <a:r>
              <a:rPr lang="tr-TR" dirty="0"/>
              <a:t>= 5 · 21 − 8 · (34 − 21) = 13 · 21 − 8 · 34</a:t>
            </a:r>
          </a:p>
          <a:p>
            <a:pPr marL="0" indent="0">
              <a:buNone/>
            </a:pPr>
            <a:r>
              <a:rPr lang="tr-TR" dirty="0"/>
              <a:t>= 13 · (55 − 34) − 8 · 34 = 13 · 55 − 21 · 34</a:t>
            </a:r>
          </a:p>
          <a:p>
            <a:pPr marL="0" indent="0">
              <a:buNone/>
            </a:pPr>
            <a:r>
              <a:rPr lang="tr-TR" dirty="0"/>
              <a:t>= 13 · 55 − 21 · (89 − 55) = 34 · 55 − 21 · 89</a:t>
            </a:r>
          </a:p>
          <a:p>
            <a:pPr marL="0" indent="0">
              <a:buNone/>
            </a:pPr>
            <a:r>
              <a:rPr lang="tr-TR" dirty="0"/>
              <a:t>= 34 · (144 − 89) − 21 · 89 = 34 · 144 − 55 · 89</a:t>
            </a:r>
          </a:p>
          <a:p>
            <a:pPr marL="0" indent="0">
              <a:buNone/>
            </a:pPr>
            <a:r>
              <a:rPr lang="tr-TR" dirty="0"/>
              <a:t>= 34 · 144 − 55 · (233 − 144) = 89 · 144 − 55 · 233</a:t>
            </a:r>
          </a:p>
          <a:p>
            <a:pPr marL="0" indent="0">
              <a:buNone/>
            </a:pPr>
            <a:r>
              <a:rPr lang="tr-TR" dirty="0"/>
              <a:t>Bu nedenle  s = 89, çünkü 144 </a:t>
            </a:r>
            <a:r>
              <a:rPr lang="tr-TR" dirty="0" err="1"/>
              <a:t>mod</a:t>
            </a:r>
            <a:r>
              <a:rPr lang="tr-TR" dirty="0"/>
              <a:t> 233' ün tersi 89, </a:t>
            </a:r>
            <a:endParaRPr lang="tr-TR" dirty="0" smtClean="0"/>
          </a:p>
          <a:p>
            <a:pPr marL="0" indent="0">
              <a:buNone/>
            </a:pPr>
            <a:r>
              <a:rPr lang="tr-TR" dirty="0" smtClean="0"/>
              <a:t>Çünkü </a:t>
            </a:r>
            <a:r>
              <a:rPr lang="tr-TR" dirty="0"/>
              <a:t>144 · 89 = 12816 ≡ 1 (</a:t>
            </a:r>
            <a:r>
              <a:rPr lang="tr-TR" dirty="0" err="1"/>
              <a:t>mod</a:t>
            </a:r>
            <a:r>
              <a:rPr lang="tr-TR" dirty="0"/>
              <a:t> 233).</a:t>
            </a:r>
          </a:p>
          <a:p>
            <a:endParaRPr lang="tr-TR" dirty="0"/>
          </a:p>
        </p:txBody>
      </p:sp>
      <p:sp>
        <p:nvSpPr>
          <p:cNvPr id="2" name="Slayt Numarası Yer Tutucusu 1"/>
          <p:cNvSpPr>
            <a:spLocks noGrp="1"/>
          </p:cNvSpPr>
          <p:nvPr>
            <p:ph type="sldNum" sz="quarter" idx="12"/>
          </p:nvPr>
        </p:nvSpPr>
        <p:spPr/>
        <p:txBody>
          <a:bodyPr/>
          <a:lstStyle/>
          <a:p>
            <a:fld id="{745D57CF-1007-4D2F-B4F9-E5A7F393E6C7}" type="slidenum">
              <a:rPr lang="tr-TR" smtClean="0"/>
              <a:t>61</a:t>
            </a:fld>
            <a:endParaRPr lang="tr-TR"/>
          </a:p>
        </p:txBody>
      </p:sp>
    </p:spTree>
    <p:extLst>
      <p:ext uri="{BB962C8B-B14F-4D97-AF65-F5344CB8AC3E}">
        <p14:creationId xmlns:p14="http://schemas.microsoft.com/office/powerpoint/2010/main" val="904763631"/>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1484310" y="243841"/>
            <a:ext cx="10018713" cy="6270170"/>
          </a:xfrm>
        </p:spPr>
        <p:txBody>
          <a:bodyPr>
            <a:normAutofit/>
          </a:bodyPr>
          <a:lstStyle/>
          <a:p>
            <a:pPr marL="0" indent="0" algn="just">
              <a:buNone/>
            </a:pPr>
            <a:r>
              <a:rPr lang="tr-TR" b="1" dirty="0" smtClean="0">
                <a:solidFill>
                  <a:srgbClr val="C00000"/>
                </a:solidFill>
              </a:rPr>
              <a:t>d</a:t>
            </a:r>
            <a:r>
              <a:rPr lang="tr-TR" b="1" dirty="0">
                <a:solidFill>
                  <a:srgbClr val="C00000"/>
                </a:solidFill>
              </a:rPr>
              <a:t>) </a:t>
            </a:r>
            <a:r>
              <a:rPr lang="tr-TR" dirty="0" err="1"/>
              <a:t>Öklit</a:t>
            </a:r>
            <a:r>
              <a:rPr lang="tr-TR" dirty="0"/>
              <a:t> algoritma hesabında ilk adım 1001 = 5 · 200 + 1. </a:t>
            </a:r>
            <a:r>
              <a:rPr lang="tr-TR" dirty="0" smtClean="0"/>
              <a:t> </a:t>
            </a:r>
          </a:p>
          <a:p>
            <a:pPr marL="0" indent="0" algn="just">
              <a:buNone/>
            </a:pPr>
            <a:r>
              <a:rPr lang="tr-TR" dirty="0" smtClean="0"/>
              <a:t>Bu yüzden  </a:t>
            </a:r>
            <a:r>
              <a:rPr lang="tr-TR" dirty="0"/>
              <a:t>−5 · 200 + 1001 = 1, </a:t>
            </a:r>
            <a:r>
              <a:rPr lang="tr-TR" dirty="0" smtClean="0"/>
              <a:t>ve −</a:t>
            </a:r>
            <a:r>
              <a:rPr lang="tr-TR" dirty="0"/>
              <a:t>5 </a:t>
            </a:r>
            <a:r>
              <a:rPr lang="tr-TR" dirty="0" smtClean="0"/>
              <a:t> ( veya 996</a:t>
            </a:r>
            <a:r>
              <a:rPr lang="tr-TR" dirty="0"/>
              <a:t>)  terse uygundur</a:t>
            </a:r>
            <a:r>
              <a:rPr lang="tr-TR" dirty="0" smtClean="0"/>
              <a:t>.</a:t>
            </a:r>
          </a:p>
          <a:p>
            <a:pPr marL="0" indent="0" algn="just">
              <a:buNone/>
            </a:pPr>
            <a:endParaRPr lang="tr-TR" b="1" dirty="0" smtClean="0">
              <a:solidFill>
                <a:srgbClr val="C00000"/>
              </a:solidFill>
            </a:endParaRPr>
          </a:p>
          <a:p>
            <a:pPr marL="0" indent="0" algn="just">
              <a:buNone/>
            </a:pPr>
            <a:r>
              <a:rPr lang="tr-TR" b="1" dirty="0" smtClean="0">
                <a:solidFill>
                  <a:srgbClr val="C00000"/>
                </a:solidFill>
              </a:rPr>
              <a:t>Soru 8: </a:t>
            </a:r>
            <a:r>
              <a:rPr lang="tr-TR" i="1" dirty="0"/>
              <a:t>a</a:t>
            </a:r>
            <a:r>
              <a:rPr lang="tr-TR" dirty="0"/>
              <a:t> bir tamsayı ve </a:t>
            </a:r>
            <a:r>
              <a:rPr lang="tr-TR" i="1" dirty="0"/>
              <a:t>m</a:t>
            </a:r>
            <a:r>
              <a:rPr lang="tr-TR" dirty="0"/>
              <a:t> &gt; 2 pozitif bir tamsayı olsun. Eğer </a:t>
            </a:r>
            <a:r>
              <a:rPr lang="tr-TR" dirty="0" err="1"/>
              <a:t>ebob</a:t>
            </a:r>
            <a:r>
              <a:rPr lang="tr-TR" dirty="0"/>
              <a:t>(</a:t>
            </a:r>
            <a:r>
              <a:rPr lang="tr-TR" i="1" dirty="0"/>
              <a:t>a</a:t>
            </a:r>
            <a:r>
              <a:rPr lang="tr-TR" dirty="0"/>
              <a:t>, </a:t>
            </a:r>
            <a:r>
              <a:rPr lang="tr-TR" i="1" dirty="0"/>
              <a:t>m</a:t>
            </a:r>
            <a:r>
              <a:rPr lang="tr-TR" dirty="0"/>
              <a:t>) &gt; 1 ise </a:t>
            </a:r>
            <a:r>
              <a:rPr lang="tr-TR" i="1" dirty="0"/>
              <a:t>a</a:t>
            </a:r>
            <a:r>
              <a:rPr lang="tr-TR" dirty="0"/>
              <a:t>’nın </a:t>
            </a:r>
            <a:r>
              <a:rPr lang="tr-TR" dirty="0" err="1"/>
              <a:t>mod</a:t>
            </a:r>
            <a:r>
              <a:rPr lang="tr-TR" dirty="0"/>
              <a:t> </a:t>
            </a:r>
            <a:r>
              <a:rPr lang="tr-TR" i="1" dirty="0"/>
              <a:t>m</a:t>
            </a:r>
            <a:r>
              <a:rPr lang="tr-TR" dirty="0"/>
              <a:t>’ye göre tersi yoktur, gös­teriniz.</a:t>
            </a:r>
          </a:p>
          <a:p>
            <a:pPr marL="0" indent="0" algn="just">
              <a:buNone/>
            </a:pPr>
            <a:r>
              <a:rPr lang="tr-TR" b="1" dirty="0" smtClean="0">
                <a:solidFill>
                  <a:srgbClr val="C00000"/>
                </a:solidFill>
              </a:rPr>
              <a:t>Cevap </a:t>
            </a:r>
            <a:r>
              <a:rPr lang="tr-TR" b="1" dirty="0">
                <a:solidFill>
                  <a:srgbClr val="C00000"/>
                </a:solidFill>
              </a:rPr>
              <a:t>8:</a:t>
            </a:r>
            <a:r>
              <a:rPr lang="tr-TR" dirty="0">
                <a:solidFill>
                  <a:srgbClr val="C00000"/>
                </a:solidFill>
              </a:rPr>
              <a:t>  </a:t>
            </a:r>
            <a:r>
              <a:rPr lang="tr-TR" dirty="0"/>
              <a:t>Şayet bazı tamsayı  </a:t>
            </a:r>
            <a:r>
              <a:rPr lang="tr-TR" i="1" dirty="0"/>
              <a:t>t</a:t>
            </a:r>
            <a:r>
              <a:rPr lang="tr-TR" dirty="0"/>
              <a:t>  </a:t>
            </a:r>
            <a:r>
              <a:rPr lang="tr-TR" dirty="0" err="1"/>
              <a:t>ler</a:t>
            </a:r>
            <a:r>
              <a:rPr lang="tr-TR" dirty="0"/>
              <a:t> için  </a:t>
            </a:r>
            <a:r>
              <a:rPr lang="tr-TR" i="1" dirty="0"/>
              <a:t>ax-1=</a:t>
            </a:r>
            <a:r>
              <a:rPr lang="tr-TR" i="1" dirty="0" err="1"/>
              <a:t>tm</a:t>
            </a:r>
            <a:r>
              <a:rPr lang="tr-TR" dirty="0"/>
              <a:t>  tanımlanması  ile   </a:t>
            </a:r>
            <a:r>
              <a:rPr lang="tr-TR" i="1" dirty="0" smtClean="0"/>
              <a:t>x</a:t>
            </a:r>
            <a:r>
              <a:rPr lang="tr-TR" dirty="0" smtClean="0"/>
              <a:t>   </a:t>
            </a:r>
            <a:r>
              <a:rPr lang="tr-TR" i="1" dirty="0"/>
              <a:t>a </a:t>
            </a:r>
            <a:r>
              <a:rPr lang="tr-TR" i="1" dirty="0" err="1"/>
              <a:t>mod</a:t>
            </a:r>
            <a:r>
              <a:rPr lang="tr-TR" i="1" dirty="0"/>
              <a:t> m</a:t>
            </a:r>
            <a:r>
              <a:rPr lang="tr-TR" dirty="0"/>
              <a:t> </a:t>
            </a:r>
            <a:r>
              <a:rPr lang="tr-TR" dirty="0" smtClean="0"/>
              <a:t>‘ in </a:t>
            </a:r>
            <a:r>
              <a:rPr lang="tr-TR" dirty="0"/>
              <a:t>tersi </a:t>
            </a:r>
            <a:r>
              <a:rPr lang="tr-TR" dirty="0" smtClean="0"/>
              <a:t>ise, şayet  </a:t>
            </a:r>
            <a:r>
              <a:rPr lang="tr-TR" dirty="0"/>
              <a:t>bu eşitlikte </a:t>
            </a:r>
            <a:r>
              <a:rPr lang="tr-TR" i="1" dirty="0"/>
              <a:t>a</a:t>
            </a:r>
            <a:r>
              <a:rPr lang="tr-TR" dirty="0"/>
              <a:t> ve </a:t>
            </a:r>
            <a:r>
              <a:rPr lang="tr-TR" i="1" dirty="0"/>
              <a:t>m </a:t>
            </a:r>
            <a:r>
              <a:rPr lang="tr-TR" dirty="0"/>
              <a:t>'in </a:t>
            </a:r>
            <a:r>
              <a:rPr lang="tr-TR" dirty="0" smtClean="0"/>
              <a:t>her ikisi  </a:t>
            </a:r>
            <a:r>
              <a:rPr lang="tr-TR" dirty="0"/>
              <a:t>en büyük ortak bölen olarak 1' e sahipse , sonra 1 ayrıca bu aynı ortak bölene </a:t>
            </a:r>
            <a:r>
              <a:rPr lang="tr-TR" i="1" dirty="0"/>
              <a:t> </a:t>
            </a:r>
            <a:r>
              <a:rPr lang="tr-TR" dirty="0"/>
              <a:t>sahip olmalı çünkü </a:t>
            </a:r>
            <a:r>
              <a:rPr lang="tr-TR" i="1" dirty="0"/>
              <a:t>1 = </a:t>
            </a:r>
            <a:r>
              <a:rPr lang="tr-TR" i="1" dirty="0" err="1"/>
              <a:t>ax</a:t>
            </a:r>
            <a:r>
              <a:rPr lang="tr-TR" i="1" dirty="0"/>
              <a:t> − </a:t>
            </a:r>
            <a:r>
              <a:rPr lang="tr-TR" i="1" dirty="0" err="1"/>
              <a:t>tm</a:t>
            </a:r>
            <a:r>
              <a:rPr lang="tr-TR" i="1" dirty="0"/>
              <a:t>.</a:t>
            </a:r>
            <a:r>
              <a:rPr lang="tr-TR" dirty="0"/>
              <a:t> Bu olanaksızdır, çünkü 1'in tek pozitif böleni 1 '</a:t>
            </a:r>
            <a:r>
              <a:rPr lang="tr-TR" dirty="0" err="1"/>
              <a:t>dir</a:t>
            </a:r>
            <a:r>
              <a:rPr lang="tr-TR" dirty="0"/>
              <a:t>. Bu yüzden böyle bir x yoktur.</a:t>
            </a:r>
          </a:p>
          <a:p>
            <a:pPr marL="0" indent="0">
              <a:buNone/>
            </a:pPr>
            <a:endParaRPr lang="tr-TR" dirty="0"/>
          </a:p>
          <a:p>
            <a:endParaRPr lang="tr-TR" dirty="0"/>
          </a:p>
        </p:txBody>
      </p:sp>
      <p:sp>
        <p:nvSpPr>
          <p:cNvPr id="2" name="Slayt Numarası Yer Tutucusu 1"/>
          <p:cNvSpPr>
            <a:spLocks noGrp="1"/>
          </p:cNvSpPr>
          <p:nvPr>
            <p:ph type="sldNum" sz="quarter" idx="12"/>
          </p:nvPr>
        </p:nvSpPr>
        <p:spPr/>
        <p:txBody>
          <a:bodyPr/>
          <a:lstStyle/>
          <a:p>
            <a:fld id="{745D57CF-1007-4D2F-B4F9-E5A7F393E6C7}" type="slidenum">
              <a:rPr lang="tr-TR" smtClean="0"/>
              <a:t>62</a:t>
            </a:fld>
            <a:endParaRPr lang="tr-TR"/>
          </a:p>
        </p:txBody>
      </p:sp>
    </p:spTree>
    <p:extLst>
      <p:ext uri="{BB962C8B-B14F-4D97-AF65-F5344CB8AC3E}">
        <p14:creationId xmlns:p14="http://schemas.microsoft.com/office/powerpoint/2010/main" val="481794816"/>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484311" y="531224"/>
            <a:ext cx="10018713" cy="644433"/>
          </a:xfrm>
        </p:spPr>
        <p:txBody>
          <a:bodyPr>
            <a:normAutofit fontScale="90000"/>
          </a:bodyPr>
          <a:lstStyle/>
          <a:p>
            <a:r>
              <a:rPr lang="tr-TR" b="1" dirty="0" smtClean="0">
                <a:solidFill>
                  <a:srgbClr val="C00000"/>
                </a:solidFill>
              </a:rPr>
              <a:t>Bölüm 4.5 Denkliklerin Uygulamaları</a:t>
            </a:r>
            <a:endParaRPr lang="tr-TR" b="1" dirty="0">
              <a:solidFill>
                <a:srgbClr val="C00000"/>
              </a:solidFill>
            </a:endParaRPr>
          </a:p>
        </p:txBody>
      </p:sp>
      <p:sp>
        <p:nvSpPr>
          <p:cNvPr id="3" name="İçerik Yer Tutucusu 2"/>
          <p:cNvSpPr>
            <a:spLocks noGrp="1"/>
          </p:cNvSpPr>
          <p:nvPr>
            <p:ph idx="1"/>
          </p:nvPr>
        </p:nvSpPr>
        <p:spPr>
          <a:xfrm>
            <a:off x="1484310" y="1175657"/>
            <a:ext cx="10018713" cy="4615543"/>
          </a:xfrm>
        </p:spPr>
        <p:txBody>
          <a:bodyPr/>
          <a:lstStyle/>
          <a:p>
            <a:r>
              <a:rPr lang="tr-TR" dirty="0"/>
              <a:t>Denkliklerin ayrık matematik, bilgisayar bilimleri ve diğer disiplinlerde çok sayıda uygulama­ları vardır. Biz bu kısımda üç uygulamasını tanıtacağız. Bunlar hafıza konumlarını bilgisayar dosyalarına atamak, sözde rastgele sayılar üretmek ve rakamları kontrol etmek için denkliklerin kullanımı şeklindedir.</a:t>
            </a:r>
          </a:p>
          <a:p>
            <a:endParaRPr lang="tr-TR" dirty="0"/>
          </a:p>
        </p:txBody>
      </p:sp>
      <p:sp>
        <p:nvSpPr>
          <p:cNvPr id="4" name="Slayt Numarası Yer Tutucusu 3"/>
          <p:cNvSpPr>
            <a:spLocks noGrp="1"/>
          </p:cNvSpPr>
          <p:nvPr>
            <p:ph type="sldNum" sz="quarter" idx="12"/>
          </p:nvPr>
        </p:nvSpPr>
        <p:spPr/>
        <p:txBody>
          <a:bodyPr/>
          <a:lstStyle/>
          <a:p>
            <a:fld id="{745D57CF-1007-4D2F-B4F9-E5A7F393E6C7}" type="slidenum">
              <a:rPr lang="tr-TR" smtClean="0"/>
              <a:t>63</a:t>
            </a:fld>
            <a:endParaRPr lang="tr-TR"/>
          </a:p>
        </p:txBody>
      </p:sp>
    </p:spTree>
    <p:extLst>
      <p:ext uri="{BB962C8B-B14F-4D97-AF65-F5344CB8AC3E}">
        <p14:creationId xmlns:p14="http://schemas.microsoft.com/office/powerpoint/2010/main" val="1030504991"/>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1484310" y="391886"/>
            <a:ext cx="10211301" cy="6008913"/>
          </a:xfrm>
        </p:spPr>
        <p:txBody>
          <a:bodyPr>
            <a:normAutofit fontScale="92500" lnSpcReduction="20000"/>
          </a:bodyPr>
          <a:lstStyle/>
          <a:p>
            <a:pPr marL="0" indent="0" algn="just">
              <a:buNone/>
            </a:pPr>
            <a:r>
              <a:rPr lang="tr-TR" dirty="0" smtClean="0">
                <a:solidFill>
                  <a:srgbClr val="FF0000"/>
                </a:solidFill>
              </a:rPr>
              <a:t>      </a:t>
            </a:r>
            <a:r>
              <a:rPr lang="tr-TR" b="1" dirty="0" smtClean="0">
                <a:solidFill>
                  <a:srgbClr val="C00000"/>
                </a:solidFill>
              </a:rPr>
              <a:t>Kırpma </a:t>
            </a:r>
            <a:r>
              <a:rPr lang="tr-TR" b="1" dirty="0">
                <a:solidFill>
                  <a:srgbClr val="C00000"/>
                </a:solidFill>
              </a:rPr>
              <a:t>(Hesaba Dayalı Adresleme-</a:t>
            </a:r>
            <a:r>
              <a:rPr lang="tr-TR" b="1" dirty="0" err="1">
                <a:solidFill>
                  <a:srgbClr val="C00000"/>
                </a:solidFill>
              </a:rPr>
              <a:t>Hashing</a:t>
            </a:r>
            <a:r>
              <a:rPr lang="tr-TR" b="1" dirty="0">
                <a:solidFill>
                  <a:srgbClr val="C00000"/>
                </a:solidFill>
              </a:rPr>
              <a:t>) Fonksiyonları</a:t>
            </a:r>
          </a:p>
          <a:p>
            <a:pPr marL="0" indent="0" algn="just">
              <a:buNone/>
            </a:pPr>
            <a:r>
              <a:rPr lang="tr-TR" dirty="0" smtClean="0"/>
              <a:t>      </a:t>
            </a:r>
            <a:r>
              <a:rPr lang="tr-TR" dirty="0"/>
              <a:t>Bir sigorta şirketindeki ana (merkez) bilgisayar müşterilerin her biri için kayıtları korur. Bellek konumları, müşteri kayıtları çabucak alınabilecek şekilde nasıl atanabilir? Bu problemin çözü­mü, uygun seçilmiş kırpma fonksiyonu kullanmaktır. Kayıtlar, her bir müşterinin kayıtlarını tek olarak belirleyen bir anahtar kullanarak tanımlanır. Mesela sık sık müşteri kayıtları, müşte­rinin sosyal güvenlik numarasını bir anahtar gibi kullanarak tanımlanır. Bir h kırpma fonksiyo­nu </a:t>
            </a:r>
            <a:r>
              <a:rPr lang="tr-TR" i="1" dirty="0"/>
              <a:t>k</a:t>
            </a:r>
            <a:r>
              <a:rPr lang="tr-TR" dirty="0"/>
              <a:t> anahtarına karşılık gelen kayıt için </a:t>
            </a:r>
            <a:r>
              <a:rPr lang="tr-TR" i="1" dirty="0"/>
              <a:t>h</a:t>
            </a:r>
            <a:r>
              <a:rPr lang="tr-TR" dirty="0"/>
              <a:t>(</a:t>
            </a:r>
            <a:r>
              <a:rPr lang="tr-TR" i="1" dirty="0"/>
              <a:t>k</a:t>
            </a:r>
            <a:r>
              <a:rPr lang="tr-TR" dirty="0"/>
              <a:t>) bellek konumunu atar.</a:t>
            </a:r>
          </a:p>
          <a:p>
            <a:pPr marL="0" indent="0" algn="just">
              <a:buNone/>
            </a:pPr>
            <a:r>
              <a:rPr lang="tr-TR" dirty="0"/>
              <a:t>      Pratikte çok sayıda farklı kırpma fonksiyonu kullanılır. Bunların en çok kullanılanlarından birisi, </a:t>
            </a:r>
            <a:r>
              <a:rPr lang="tr-TR" i="1" dirty="0"/>
              <a:t>m</a:t>
            </a:r>
            <a:r>
              <a:rPr lang="tr-TR" dirty="0"/>
              <a:t> elde mevcut bellek konumlarının sayısı olmak üzere</a:t>
            </a:r>
          </a:p>
          <a:p>
            <a:pPr marL="0" indent="0" algn="just">
              <a:buNone/>
            </a:pPr>
            <a:r>
              <a:rPr lang="tr-TR" i="1" dirty="0"/>
              <a:t>                              h</a:t>
            </a:r>
            <a:r>
              <a:rPr lang="tr-TR" dirty="0"/>
              <a:t>(</a:t>
            </a:r>
            <a:r>
              <a:rPr lang="tr-TR" i="1" dirty="0"/>
              <a:t>k </a:t>
            </a:r>
            <a:r>
              <a:rPr lang="tr-TR" dirty="0"/>
              <a:t>) = </a:t>
            </a:r>
            <a:r>
              <a:rPr lang="tr-TR" i="1" dirty="0"/>
              <a:t>k</a:t>
            </a:r>
            <a:r>
              <a:rPr lang="tr-TR" dirty="0"/>
              <a:t> </a:t>
            </a:r>
            <a:r>
              <a:rPr lang="tr-TR" b="1" dirty="0" err="1"/>
              <a:t>mod</a:t>
            </a:r>
            <a:r>
              <a:rPr lang="tr-TR" b="1" dirty="0"/>
              <a:t> </a:t>
            </a:r>
            <a:r>
              <a:rPr lang="tr-TR" i="1" dirty="0"/>
              <a:t>m </a:t>
            </a:r>
            <a:endParaRPr lang="tr-TR" dirty="0"/>
          </a:p>
          <a:p>
            <a:pPr marL="0" indent="0" algn="just">
              <a:buNone/>
            </a:pPr>
            <a:r>
              <a:rPr lang="tr-TR" dirty="0" smtClean="0"/>
              <a:t>                     </a:t>
            </a:r>
            <a:r>
              <a:rPr lang="tr-TR" dirty="0"/>
              <a:t>fonksiyonudur.</a:t>
            </a:r>
          </a:p>
          <a:p>
            <a:pPr marL="0" indent="0" algn="just">
              <a:buNone/>
            </a:pPr>
            <a:r>
              <a:rPr lang="tr-TR" dirty="0"/>
              <a:t>      Kırpma fonksiyonları, dosyaların çabuk bulunabilmesi için kolay hesaplanabilir olmalıdır. </a:t>
            </a:r>
            <a:r>
              <a:rPr lang="tr-TR" i="1" dirty="0"/>
              <a:t>h</a:t>
            </a:r>
            <a:r>
              <a:rPr lang="tr-TR" dirty="0"/>
              <a:t>(</a:t>
            </a:r>
            <a:r>
              <a:rPr lang="tr-TR" i="1" dirty="0"/>
              <a:t>k</a:t>
            </a:r>
            <a:r>
              <a:rPr lang="tr-TR" dirty="0"/>
              <a:t>) = </a:t>
            </a:r>
            <a:r>
              <a:rPr lang="tr-TR" i="1" dirty="0"/>
              <a:t>k </a:t>
            </a:r>
            <a:r>
              <a:rPr lang="tr-TR" b="1" dirty="0" err="1"/>
              <a:t>mod</a:t>
            </a:r>
            <a:r>
              <a:rPr lang="tr-TR" dirty="0"/>
              <a:t> </a:t>
            </a:r>
            <a:r>
              <a:rPr lang="tr-TR" i="1" dirty="0"/>
              <a:t>m</a:t>
            </a:r>
            <a:r>
              <a:rPr lang="tr-TR" dirty="0"/>
              <a:t> kırpma fonksiyonu bu ihtiyacı karşılar; </a:t>
            </a:r>
            <a:r>
              <a:rPr lang="tr-TR" i="1" dirty="0"/>
              <a:t>h</a:t>
            </a:r>
            <a:r>
              <a:rPr lang="tr-TR" dirty="0"/>
              <a:t>(</a:t>
            </a:r>
            <a:r>
              <a:rPr lang="tr-TR" i="1" dirty="0"/>
              <a:t>k)</a:t>
            </a:r>
            <a:r>
              <a:rPr lang="tr-TR" dirty="0"/>
              <a:t> ’</a:t>
            </a:r>
            <a:r>
              <a:rPr lang="tr-TR" dirty="0" err="1"/>
              <a:t>yı</a:t>
            </a:r>
            <a:r>
              <a:rPr lang="tr-TR" dirty="0"/>
              <a:t> bulmak için </a:t>
            </a:r>
            <a:r>
              <a:rPr lang="tr-TR" i="1" dirty="0"/>
              <a:t>k</a:t>
            </a:r>
            <a:r>
              <a:rPr lang="tr-TR" dirty="0"/>
              <a:t>, </a:t>
            </a:r>
            <a:r>
              <a:rPr lang="tr-TR" i="1" dirty="0"/>
              <a:t>m</a:t>
            </a:r>
            <a:r>
              <a:rPr lang="tr-TR" dirty="0"/>
              <a:t> ile bölündü­ğünde sadece kalanı hesaplamak gerekir. Ayrıca kırpma fonksiyonu bütün bellek konumlarının mümkün olması için örten bir fonksiyon olmalıdır. </a:t>
            </a:r>
            <a:r>
              <a:rPr lang="tr-TR" i="1" dirty="0"/>
              <a:t>h</a:t>
            </a:r>
            <a:r>
              <a:rPr lang="tr-TR" dirty="0"/>
              <a:t>(</a:t>
            </a:r>
            <a:r>
              <a:rPr lang="tr-TR" i="1" dirty="0"/>
              <a:t>k</a:t>
            </a:r>
            <a:r>
              <a:rPr lang="tr-TR" dirty="0"/>
              <a:t>) = </a:t>
            </a:r>
            <a:r>
              <a:rPr lang="tr-TR" i="1" dirty="0"/>
              <a:t>k</a:t>
            </a:r>
            <a:r>
              <a:rPr lang="tr-TR" dirty="0"/>
              <a:t> </a:t>
            </a:r>
            <a:r>
              <a:rPr lang="tr-TR" b="1" dirty="0" err="1"/>
              <a:t>mod</a:t>
            </a:r>
            <a:r>
              <a:rPr lang="tr-TR" dirty="0"/>
              <a:t> </a:t>
            </a:r>
            <a:r>
              <a:rPr lang="tr-TR" i="1" dirty="0"/>
              <a:t>m</a:t>
            </a:r>
            <a:r>
              <a:rPr lang="tr-TR" dirty="0"/>
              <a:t> fonksiyonu da bu özelliği sağlar.</a:t>
            </a:r>
          </a:p>
          <a:p>
            <a:endParaRPr lang="tr-TR" dirty="0"/>
          </a:p>
        </p:txBody>
      </p:sp>
      <p:sp>
        <p:nvSpPr>
          <p:cNvPr id="2" name="Slayt Numarası Yer Tutucusu 1"/>
          <p:cNvSpPr>
            <a:spLocks noGrp="1"/>
          </p:cNvSpPr>
          <p:nvPr>
            <p:ph type="sldNum" sz="quarter" idx="12"/>
          </p:nvPr>
        </p:nvSpPr>
        <p:spPr/>
        <p:txBody>
          <a:bodyPr/>
          <a:lstStyle/>
          <a:p>
            <a:fld id="{745D57CF-1007-4D2F-B4F9-E5A7F393E6C7}" type="slidenum">
              <a:rPr lang="tr-TR" smtClean="0"/>
              <a:t>64</a:t>
            </a:fld>
            <a:endParaRPr lang="tr-TR"/>
          </a:p>
        </p:txBody>
      </p:sp>
    </p:spTree>
    <p:extLst>
      <p:ext uri="{BB962C8B-B14F-4D97-AF65-F5344CB8AC3E}">
        <p14:creationId xmlns:p14="http://schemas.microsoft.com/office/powerpoint/2010/main" val="256994947"/>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1536561" y="252549"/>
            <a:ext cx="10368056" cy="6749143"/>
          </a:xfrm>
        </p:spPr>
        <p:txBody>
          <a:bodyPr>
            <a:normAutofit lnSpcReduction="10000"/>
          </a:bodyPr>
          <a:lstStyle/>
          <a:p>
            <a:pPr marL="0" indent="0">
              <a:buNone/>
            </a:pPr>
            <a:endParaRPr lang="tr-TR" b="1" dirty="0" smtClean="0"/>
          </a:p>
          <a:p>
            <a:pPr marL="0" indent="0" algn="just">
              <a:buNone/>
            </a:pPr>
            <a:r>
              <a:rPr lang="tr-TR" b="1" dirty="0" smtClean="0">
                <a:solidFill>
                  <a:srgbClr val="C00000"/>
                </a:solidFill>
              </a:rPr>
              <a:t>Örnek:  </a:t>
            </a:r>
            <a:r>
              <a:rPr lang="tr-TR" dirty="0"/>
              <a:t>Sosyal güvenlik numarası 0642212848 ve 037149212 olan müşterilerin kayıtları için </a:t>
            </a:r>
            <a:r>
              <a:rPr lang="tr-TR" i="1" dirty="0"/>
              <a:t>h</a:t>
            </a:r>
            <a:r>
              <a:rPr lang="tr-TR" dirty="0"/>
              <a:t>(</a:t>
            </a:r>
            <a:r>
              <a:rPr lang="tr-TR" i="1" dirty="0"/>
              <a:t>k</a:t>
            </a:r>
            <a:r>
              <a:rPr lang="tr-TR" dirty="0"/>
              <a:t>)  = </a:t>
            </a:r>
            <a:r>
              <a:rPr lang="tr-TR" i="1" dirty="0"/>
              <a:t>k</a:t>
            </a:r>
            <a:r>
              <a:rPr lang="tr-TR" dirty="0"/>
              <a:t> </a:t>
            </a:r>
            <a:r>
              <a:rPr lang="tr-TR" b="1" dirty="0" err="1"/>
              <a:t>mod</a:t>
            </a:r>
            <a:r>
              <a:rPr lang="tr-TR" dirty="0"/>
              <a:t> </a:t>
            </a:r>
            <a:r>
              <a:rPr lang="tr-TR" dirty="0" smtClean="0"/>
              <a:t>111 </a:t>
            </a:r>
            <a:r>
              <a:rPr lang="tr-TR" dirty="0"/>
              <a:t>kırpma fonksiyonuyla belirlenen bellek konumlarım bulunuz</a:t>
            </a:r>
            <a:r>
              <a:rPr lang="tr-TR" dirty="0" smtClean="0"/>
              <a:t>.</a:t>
            </a:r>
          </a:p>
          <a:p>
            <a:pPr marL="0" indent="0" algn="just">
              <a:buNone/>
            </a:pPr>
            <a:r>
              <a:rPr lang="tr-TR" b="1" dirty="0" smtClean="0">
                <a:solidFill>
                  <a:srgbClr val="C00000"/>
                </a:solidFill>
              </a:rPr>
              <a:t>Çözüm</a:t>
            </a:r>
            <a:r>
              <a:rPr lang="tr-TR" b="1" dirty="0">
                <a:solidFill>
                  <a:srgbClr val="C00000"/>
                </a:solidFill>
              </a:rPr>
              <a:t>: </a:t>
            </a:r>
            <a:r>
              <a:rPr lang="tr-TR" i="1" dirty="0" smtClean="0"/>
              <a:t>h</a:t>
            </a:r>
            <a:r>
              <a:rPr lang="tr-TR" dirty="0" smtClean="0"/>
              <a:t>(0642212848</a:t>
            </a:r>
            <a:r>
              <a:rPr lang="tr-TR" dirty="0"/>
              <a:t>) = 0642212848 </a:t>
            </a:r>
            <a:r>
              <a:rPr lang="tr-TR" b="1" dirty="0" err="1"/>
              <a:t>mod</a:t>
            </a:r>
            <a:r>
              <a:rPr lang="tr-TR" dirty="0"/>
              <a:t> 111 = </a:t>
            </a:r>
            <a:r>
              <a:rPr lang="tr-TR" dirty="0" smtClean="0"/>
              <a:t>14  </a:t>
            </a:r>
            <a:r>
              <a:rPr lang="tr-TR" dirty="0"/>
              <a:t>olduğundan sosyal güvenlik numarası 0642212848 olan müşterinin kaydı için 14 bellek konu­mu </a:t>
            </a:r>
            <a:r>
              <a:rPr lang="tr-TR" dirty="0" smtClean="0"/>
              <a:t> </a:t>
            </a:r>
            <a:r>
              <a:rPr lang="tr-TR" dirty="0"/>
              <a:t>tahsis edilir. </a:t>
            </a:r>
            <a:endParaRPr lang="tr-TR" dirty="0" smtClean="0"/>
          </a:p>
          <a:p>
            <a:pPr marL="0" indent="0" algn="just">
              <a:buNone/>
            </a:pPr>
            <a:r>
              <a:rPr lang="tr-TR" dirty="0" smtClean="0"/>
              <a:t>Benzer </a:t>
            </a:r>
            <a:r>
              <a:rPr lang="tr-TR" dirty="0"/>
              <a:t>olarak</a:t>
            </a:r>
            <a:r>
              <a:rPr lang="tr-TR" dirty="0" smtClean="0"/>
              <a:t>,</a:t>
            </a:r>
            <a:r>
              <a:rPr lang="tr-TR" i="1" dirty="0" smtClean="0"/>
              <a:t> </a:t>
            </a:r>
            <a:r>
              <a:rPr lang="tr-TR" i="1" dirty="0"/>
              <a:t>h</a:t>
            </a:r>
            <a:r>
              <a:rPr lang="tr-TR" dirty="0"/>
              <a:t>(037149212) = 037149212 </a:t>
            </a:r>
            <a:r>
              <a:rPr lang="tr-TR" b="1" dirty="0" err="1"/>
              <a:t>mod</a:t>
            </a:r>
            <a:r>
              <a:rPr lang="tr-TR" dirty="0"/>
              <a:t> 111 = </a:t>
            </a:r>
            <a:r>
              <a:rPr lang="tr-TR" dirty="0" smtClean="0"/>
              <a:t>65                             </a:t>
            </a:r>
            <a:r>
              <a:rPr lang="tr-TR" dirty="0"/>
              <a:t>olduğundan sosyal güvenlik numarası 037149212 olan müşterinin kaydı için 65 bellek konumu </a:t>
            </a:r>
            <a:r>
              <a:rPr lang="tr-TR" dirty="0" smtClean="0"/>
              <a:t>tahsis  </a:t>
            </a:r>
            <a:r>
              <a:rPr lang="tr-TR" dirty="0"/>
              <a:t>edilir</a:t>
            </a:r>
            <a:r>
              <a:rPr lang="tr-TR" dirty="0" smtClean="0"/>
              <a:t>. </a:t>
            </a:r>
          </a:p>
          <a:p>
            <a:pPr marL="0" indent="0" algn="just">
              <a:buNone/>
            </a:pPr>
            <a:r>
              <a:rPr lang="tr-TR" b="1" dirty="0">
                <a:solidFill>
                  <a:srgbClr val="C00000"/>
                </a:solidFill>
              </a:rPr>
              <a:t> </a:t>
            </a:r>
            <a:r>
              <a:rPr lang="tr-TR" b="1" dirty="0" smtClean="0">
                <a:solidFill>
                  <a:srgbClr val="C00000"/>
                </a:solidFill>
              </a:rPr>
              <a:t>Çarpışma(</a:t>
            </a:r>
            <a:r>
              <a:rPr lang="tr-TR" b="1" dirty="0" err="1" smtClean="0">
                <a:solidFill>
                  <a:srgbClr val="C00000"/>
                </a:solidFill>
              </a:rPr>
              <a:t>collision</a:t>
            </a:r>
            <a:r>
              <a:rPr lang="tr-TR" b="1" dirty="0" smtClean="0">
                <a:solidFill>
                  <a:srgbClr val="C00000"/>
                </a:solidFill>
              </a:rPr>
              <a:t>): </a:t>
            </a:r>
            <a:r>
              <a:rPr lang="tr-TR" dirty="0" smtClean="0"/>
              <a:t>Kırpma </a:t>
            </a:r>
            <a:r>
              <a:rPr lang="tr-TR" dirty="0"/>
              <a:t>fonksiyonuyla bire-bir olmadığından (bellek konumundan daha fazla muhtemel anahtarlar olduğundan) birden daha fazla dosya bir bellek konumuna atanabilir. Bu durum ger­çekleştiğinde bir </a:t>
            </a:r>
            <a:r>
              <a:rPr lang="tr-TR" b="1" dirty="0">
                <a:solidFill>
                  <a:srgbClr val="FF0000"/>
                </a:solidFill>
              </a:rPr>
              <a:t>çarpışma (</a:t>
            </a:r>
            <a:r>
              <a:rPr lang="tr-TR" b="1" dirty="0" err="1">
                <a:solidFill>
                  <a:srgbClr val="FF0000"/>
                </a:solidFill>
              </a:rPr>
              <a:t>collision</a:t>
            </a:r>
            <a:r>
              <a:rPr lang="tr-TR" b="1" dirty="0">
                <a:solidFill>
                  <a:srgbClr val="FF0000"/>
                </a:solidFill>
              </a:rPr>
              <a:t>)</a:t>
            </a:r>
            <a:r>
              <a:rPr lang="tr-TR" dirty="0">
                <a:solidFill>
                  <a:srgbClr val="FF0000"/>
                </a:solidFill>
              </a:rPr>
              <a:t> </a:t>
            </a:r>
            <a:r>
              <a:rPr lang="tr-TR" dirty="0"/>
              <a:t>olduğunu söyleriz. Çarpışmayı çözmek için bir yol, kırpma fonksiyonu tarafından atanan dolu bellek konumunu takip eden ilk boş konuma </a:t>
            </a:r>
            <a:r>
              <a:rPr lang="tr-TR" dirty="0" smtClean="0"/>
              <a:t>atamaktır. </a:t>
            </a:r>
          </a:p>
          <a:p>
            <a:pPr marL="0" indent="0" algn="just">
              <a:buNone/>
            </a:pPr>
            <a:r>
              <a:rPr lang="tr-TR" b="1" dirty="0" smtClean="0">
                <a:solidFill>
                  <a:srgbClr val="C00000"/>
                </a:solidFill>
              </a:rPr>
              <a:t>Örneğin; </a:t>
            </a:r>
            <a:r>
              <a:rPr lang="tr-TR" dirty="0"/>
              <a:t>107405723 </a:t>
            </a:r>
            <a:r>
              <a:rPr lang="tr-TR" dirty="0" err="1" smtClean="0"/>
              <a:t>ssk</a:t>
            </a:r>
            <a:r>
              <a:rPr lang="tr-TR" dirty="0" smtClean="0"/>
              <a:t> </a:t>
            </a:r>
            <a:r>
              <a:rPr lang="tr-TR" dirty="0" err="1" smtClean="0"/>
              <a:t>nolu</a:t>
            </a:r>
            <a:r>
              <a:rPr lang="tr-TR" dirty="0" smtClean="0"/>
              <a:t> müşteri gelseydi 107405723 </a:t>
            </a:r>
            <a:r>
              <a:rPr lang="tr-TR" dirty="0" err="1" smtClean="0"/>
              <a:t>mod</a:t>
            </a:r>
            <a:r>
              <a:rPr lang="tr-TR" dirty="0" smtClean="0"/>
              <a:t> 111 =14 bulunurdu, ancak 14 önceden tahsis olduğundan 15 </a:t>
            </a:r>
            <a:r>
              <a:rPr lang="tr-TR" dirty="0" err="1" smtClean="0"/>
              <a:t>nolu</a:t>
            </a:r>
            <a:r>
              <a:rPr lang="tr-TR" dirty="0" smtClean="0"/>
              <a:t> bellek konumu bu müşteriye ayrılırdı.</a:t>
            </a:r>
            <a:endParaRPr lang="tr-TR" b="1" dirty="0" smtClean="0">
              <a:solidFill>
                <a:srgbClr val="FF0000"/>
              </a:solidFill>
            </a:endParaRPr>
          </a:p>
          <a:p>
            <a:pPr marL="0" indent="0" algn="just">
              <a:buNone/>
            </a:pPr>
            <a:endParaRPr lang="tr-TR" dirty="0"/>
          </a:p>
          <a:p>
            <a:endParaRPr lang="tr-TR" dirty="0"/>
          </a:p>
        </p:txBody>
      </p:sp>
      <p:sp>
        <p:nvSpPr>
          <p:cNvPr id="2" name="Slayt Numarası Yer Tutucusu 1"/>
          <p:cNvSpPr>
            <a:spLocks noGrp="1"/>
          </p:cNvSpPr>
          <p:nvPr>
            <p:ph type="sldNum" sz="quarter" idx="12"/>
          </p:nvPr>
        </p:nvSpPr>
        <p:spPr/>
        <p:txBody>
          <a:bodyPr/>
          <a:lstStyle/>
          <a:p>
            <a:fld id="{745D57CF-1007-4D2F-B4F9-E5A7F393E6C7}" type="slidenum">
              <a:rPr lang="tr-TR" smtClean="0"/>
              <a:t>65</a:t>
            </a:fld>
            <a:endParaRPr lang="tr-TR"/>
          </a:p>
        </p:txBody>
      </p:sp>
    </p:spTree>
    <p:extLst>
      <p:ext uri="{BB962C8B-B14F-4D97-AF65-F5344CB8AC3E}">
        <p14:creationId xmlns:p14="http://schemas.microsoft.com/office/powerpoint/2010/main" val="2000738663"/>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1493018" y="217714"/>
            <a:ext cx="10385473" cy="6331132"/>
          </a:xfrm>
        </p:spPr>
        <p:txBody>
          <a:bodyPr>
            <a:normAutofit/>
          </a:bodyPr>
          <a:lstStyle/>
          <a:p>
            <a:pPr marL="0" indent="0" algn="just">
              <a:buNone/>
            </a:pPr>
            <a:r>
              <a:rPr lang="tr-TR" b="1" dirty="0" smtClean="0">
                <a:solidFill>
                  <a:srgbClr val="C00000"/>
                </a:solidFill>
              </a:rPr>
              <a:t>Sözde </a:t>
            </a:r>
            <a:r>
              <a:rPr lang="tr-TR" b="1" dirty="0">
                <a:solidFill>
                  <a:srgbClr val="C00000"/>
                </a:solidFill>
              </a:rPr>
              <a:t>Rastgele </a:t>
            </a:r>
            <a:r>
              <a:rPr lang="tr-TR" b="1" dirty="0" smtClean="0">
                <a:solidFill>
                  <a:srgbClr val="C00000"/>
                </a:solidFill>
              </a:rPr>
              <a:t>Sayılar: </a:t>
            </a:r>
            <a:r>
              <a:rPr lang="tr-TR" dirty="0" smtClean="0"/>
              <a:t>Rastgele </a:t>
            </a:r>
            <a:r>
              <a:rPr lang="tr-TR" dirty="0"/>
              <a:t>seçilen sayılar bilgisayar benzetimleri için sık sık gereklidir. Rastgele seçilen sayıların özelliklerine sahip sayılar üretmek için farklı metotlar geliştirilmiştir. Sistematik metotlar tara­fından üretilen sayılar, gerçekte rastgele olmadığından </a:t>
            </a:r>
            <a:r>
              <a:rPr lang="tr-TR" b="1" dirty="0"/>
              <a:t>sözde rastgele sayılar</a:t>
            </a:r>
            <a:r>
              <a:rPr lang="tr-TR" dirty="0"/>
              <a:t> (</a:t>
            </a:r>
            <a:r>
              <a:rPr lang="tr-TR" dirty="0" err="1"/>
              <a:t>pseudorandom</a:t>
            </a:r>
            <a:r>
              <a:rPr lang="tr-TR" dirty="0"/>
              <a:t> </a:t>
            </a:r>
            <a:r>
              <a:rPr lang="tr-TR" dirty="0" err="1"/>
              <a:t>numbers</a:t>
            </a:r>
            <a:r>
              <a:rPr lang="tr-TR" dirty="0"/>
              <a:t>) olarak adlandırılırlar.</a:t>
            </a:r>
          </a:p>
          <a:p>
            <a:pPr marL="0" indent="0" algn="just">
              <a:buNone/>
            </a:pPr>
            <a:r>
              <a:rPr lang="tr-TR" dirty="0" smtClean="0"/>
              <a:t>Sözde </a:t>
            </a:r>
            <a:r>
              <a:rPr lang="tr-TR" dirty="0"/>
              <a:t>rastgele sayılar üretmek için en çok ortak olarak kullanılan yordam </a:t>
            </a:r>
            <a:r>
              <a:rPr lang="tr-TR" b="1" dirty="0"/>
              <a:t>lineer denklik- metodudur</a:t>
            </a:r>
            <a:r>
              <a:rPr lang="tr-TR" dirty="0"/>
              <a:t> (</a:t>
            </a:r>
            <a:r>
              <a:rPr lang="tr-TR" dirty="0" err="1"/>
              <a:t>linear</a:t>
            </a:r>
            <a:r>
              <a:rPr lang="tr-TR" dirty="0"/>
              <a:t> </a:t>
            </a:r>
            <a:r>
              <a:rPr lang="tr-TR" dirty="0" err="1"/>
              <a:t>congruential</a:t>
            </a:r>
            <a:r>
              <a:rPr lang="tr-TR" dirty="0"/>
              <a:t> </a:t>
            </a:r>
            <a:r>
              <a:rPr lang="tr-TR" dirty="0" err="1"/>
              <a:t>method</a:t>
            </a:r>
            <a:r>
              <a:rPr lang="tr-TR" dirty="0"/>
              <a:t>). Şimdi, </a:t>
            </a:r>
            <a:r>
              <a:rPr lang="tr-TR" i="1" dirty="0"/>
              <a:t>m</a:t>
            </a:r>
            <a:r>
              <a:rPr lang="tr-TR" dirty="0"/>
              <a:t>- </a:t>
            </a:r>
            <a:r>
              <a:rPr lang="tr-TR" b="1" dirty="0" err="1"/>
              <a:t>mod</a:t>
            </a:r>
            <a:r>
              <a:rPr lang="tr-TR" dirty="0"/>
              <a:t>, </a:t>
            </a:r>
            <a:r>
              <a:rPr lang="tr-TR" i="1" dirty="0"/>
              <a:t>a</a:t>
            </a:r>
            <a:r>
              <a:rPr lang="tr-TR" dirty="0"/>
              <a:t>- </a:t>
            </a:r>
            <a:r>
              <a:rPr lang="tr-TR" b="1" dirty="0"/>
              <a:t>çarpan</a:t>
            </a:r>
            <a:r>
              <a:rPr lang="tr-TR" dirty="0"/>
              <a:t> (2 ≤ </a:t>
            </a:r>
            <a:r>
              <a:rPr lang="tr-TR" i="1" dirty="0"/>
              <a:t>a</a:t>
            </a:r>
            <a:r>
              <a:rPr lang="tr-TR" dirty="0"/>
              <a:t> &lt; </a:t>
            </a:r>
            <a:r>
              <a:rPr lang="tr-TR" i="1" dirty="0"/>
              <a:t>m</a:t>
            </a:r>
            <a:r>
              <a:rPr lang="tr-TR" dirty="0"/>
              <a:t>), </a:t>
            </a:r>
            <a:r>
              <a:rPr lang="tr-TR" i="1" dirty="0"/>
              <a:t>c-</a:t>
            </a:r>
            <a:r>
              <a:rPr lang="tr-TR" b="1" dirty="0"/>
              <a:t>artma</a:t>
            </a:r>
            <a:r>
              <a:rPr lang="tr-TR" dirty="0"/>
              <a:t> (0 ≤ </a:t>
            </a:r>
            <a:r>
              <a:rPr lang="tr-TR" i="1" dirty="0"/>
              <a:t>c</a:t>
            </a:r>
            <a:r>
              <a:rPr lang="tr-TR" dirty="0"/>
              <a:t> &lt; </a:t>
            </a:r>
            <a:r>
              <a:rPr lang="tr-TR" i="1" dirty="0"/>
              <a:t>m</a:t>
            </a:r>
            <a:r>
              <a:rPr lang="tr-TR" dirty="0"/>
              <a:t>) ve </a:t>
            </a:r>
            <a:r>
              <a:rPr lang="tr-TR" i="1" dirty="0"/>
              <a:t>x</a:t>
            </a:r>
            <a:r>
              <a:rPr lang="tr-TR" baseline="-25000" dirty="0"/>
              <a:t>0</a:t>
            </a:r>
            <a:r>
              <a:rPr lang="tr-TR" dirty="0"/>
              <a:t> - </a:t>
            </a:r>
            <a:r>
              <a:rPr lang="tr-TR" b="1" dirty="0"/>
              <a:t>başlangıç </a:t>
            </a:r>
            <a:r>
              <a:rPr lang="tr-TR" dirty="0"/>
              <a:t>(0 ≤ </a:t>
            </a:r>
            <a:r>
              <a:rPr lang="tr-TR" i="1" dirty="0"/>
              <a:t>x</a:t>
            </a:r>
            <a:r>
              <a:rPr lang="tr-TR" baseline="-25000" dirty="0"/>
              <a:t>0</a:t>
            </a:r>
            <a:r>
              <a:rPr lang="tr-TR" dirty="0"/>
              <a:t> &lt; </a:t>
            </a:r>
            <a:r>
              <a:rPr lang="tr-TR" i="1" dirty="0"/>
              <a:t>m</a:t>
            </a:r>
            <a:r>
              <a:rPr lang="tr-TR" dirty="0"/>
              <a:t>) şeklinde dört tamsayı seçelim. </a:t>
            </a:r>
            <a:r>
              <a:rPr lang="tr-TR" dirty="0" err="1"/>
              <a:t>Özyineli</a:t>
            </a:r>
            <a:r>
              <a:rPr lang="tr-TR" dirty="0"/>
              <a:t> olarak tanımlı</a:t>
            </a:r>
          </a:p>
          <a:p>
            <a:pPr marL="0" indent="0" algn="just">
              <a:buNone/>
            </a:pPr>
            <a:r>
              <a:rPr lang="tr-TR" i="1" dirty="0" smtClean="0"/>
              <a:t>                        </a:t>
            </a:r>
            <a:r>
              <a:rPr lang="tr-TR" i="1" dirty="0" err="1"/>
              <a:t>x</a:t>
            </a:r>
            <a:r>
              <a:rPr lang="tr-TR" i="1" baseline="-25000" dirty="0" err="1"/>
              <a:t>n</a:t>
            </a:r>
            <a:r>
              <a:rPr lang="tr-TR" baseline="-25000" dirty="0"/>
              <a:t> + 1</a:t>
            </a:r>
            <a:r>
              <a:rPr lang="tr-TR" dirty="0"/>
              <a:t> = (</a:t>
            </a:r>
            <a:r>
              <a:rPr lang="tr-TR" i="1" dirty="0" err="1"/>
              <a:t>ax</a:t>
            </a:r>
            <a:r>
              <a:rPr lang="tr-TR" i="1" baseline="-25000" dirty="0" err="1"/>
              <a:t>n</a:t>
            </a:r>
            <a:r>
              <a:rPr lang="tr-TR" dirty="0"/>
              <a:t> + </a:t>
            </a:r>
            <a:r>
              <a:rPr lang="tr-TR" i="1" dirty="0"/>
              <a:t>c</a:t>
            </a:r>
            <a:r>
              <a:rPr lang="tr-TR" dirty="0"/>
              <a:t>) </a:t>
            </a:r>
            <a:r>
              <a:rPr lang="tr-TR" b="1" dirty="0" err="1"/>
              <a:t>mod</a:t>
            </a:r>
            <a:r>
              <a:rPr lang="tr-TR" dirty="0"/>
              <a:t> </a:t>
            </a:r>
            <a:r>
              <a:rPr lang="tr-TR" i="1" dirty="0" smtClean="0"/>
              <a:t>m</a:t>
            </a:r>
            <a:endParaRPr lang="tr-TR" dirty="0"/>
          </a:p>
          <a:p>
            <a:pPr marL="0" indent="0" algn="just">
              <a:buNone/>
            </a:pPr>
            <a:r>
              <a:rPr lang="tr-TR" dirty="0" smtClean="0"/>
              <a:t>fonksiyonunu </a:t>
            </a:r>
            <a:r>
              <a:rPr lang="tr-TR" dirty="0"/>
              <a:t>kullanarak ardışık olarak bütün </a:t>
            </a:r>
            <a:r>
              <a:rPr lang="tr-TR" i="1" dirty="0"/>
              <a:t>n</a:t>
            </a:r>
            <a:r>
              <a:rPr lang="tr-TR" dirty="0"/>
              <a:t>’ler için 0 ≤ </a:t>
            </a:r>
            <a:r>
              <a:rPr lang="tr-TR" i="1" dirty="0" err="1"/>
              <a:t>x</a:t>
            </a:r>
            <a:r>
              <a:rPr lang="tr-TR" i="1" baseline="-25000" dirty="0" err="1"/>
              <a:t>n</a:t>
            </a:r>
            <a:r>
              <a:rPr lang="tr-TR" baseline="-25000" dirty="0"/>
              <a:t> </a:t>
            </a:r>
            <a:r>
              <a:rPr lang="tr-TR" dirty="0"/>
              <a:t>&lt; </a:t>
            </a:r>
            <a:r>
              <a:rPr lang="tr-TR" i="1" dirty="0"/>
              <a:t>m</a:t>
            </a:r>
            <a:r>
              <a:rPr lang="tr-TR" dirty="0"/>
              <a:t> aralığında yer alan {</a:t>
            </a:r>
            <a:r>
              <a:rPr lang="tr-TR" i="1" dirty="0" err="1"/>
              <a:t>x</a:t>
            </a:r>
            <a:r>
              <a:rPr lang="tr-TR" i="1" baseline="-25000" dirty="0" err="1"/>
              <a:t>n</a:t>
            </a:r>
            <a:r>
              <a:rPr lang="tr-TR" dirty="0"/>
              <a:t>} sözde </a:t>
            </a:r>
            <a:r>
              <a:rPr lang="tr-TR" dirty="0" smtClean="0"/>
              <a:t>rastgele </a:t>
            </a:r>
            <a:r>
              <a:rPr lang="tr-TR" dirty="0"/>
              <a:t>sayıların bir dizisini üretiriz. </a:t>
            </a:r>
            <a:endParaRPr lang="tr-TR" dirty="0" smtClean="0"/>
          </a:p>
          <a:p>
            <a:pPr marL="0" indent="0" algn="just">
              <a:buNone/>
            </a:pPr>
            <a:r>
              <a:rPr lang="tr-TR" dirty="0"/>
              <a:t>Çok sayıda bilgisayar denemeleri 0 ve 1 arasında sözde-rastgele sayıların üretilmesini ge­rektirir. Bu şekildeki sayıları üretmek için bir lineer denk (benzeş) üreteçle üretilen sayıları </a:t>
            </a:r>
            <a:r>
              <a:rPr lang="tr-TR" dirty="0" err="1"/>
              <a:t>moduna</a:t>
            </a:r>
            <a:r>
              <a:rPr lang="tr-TR" dirty="0"/>
              <a:t> böleriz, yani </a:t>
            </a:r>
            <a:r>
              <a:rPr lang="tr-TR" i="1" dirty="0" err="1"/>
              <a:t>x</a:t>
            </a:r>
            <a:r>
              <a:rPr lang="tr-TR" i="1" baseline="-25000" dirty="0" err="1"/>
              <a:t>n</a:t>
            </a:r>
            <a:r>
              <a:rPr lang="tr-TR" dirty="0"/>
              <a:t> / </a:t>
            </a:r>
            <a:r>
              <a:rPr lang="tr-TR" i="1" dirty="0"/>
              <a:t>m</a:t>
            </a:r>
            <a:r>
              <a:rPr lang="tr-TR" dirty="0"/>
              <a:t> sayılarını kullanırız.</a:t>
            </a:r>
          </a:p>
        </p:txBody>
      </p:sp>
      <p:sp>
        <p:nvSpPr>
          <p:cNvPr id="2" name="Slayt Numarası Yer Tutucusu 1"/>
          <p:cNvSpPr>
            <a:spLocks noGrp="1"/>
          </p:cNvSpPr>
          <p:nvPr>
            <p:ph type="sldNum" sz="quarter" idx="12"/>
          </p:nvPr>
        </p:nvSpPr>
        <p:spPr/>
        <p:txBody>
          <a:bodyPr/>
          <a:lstStyle/>
          <a:p>
            <a:fld id="{745D57CF-1007-4D2F-B4F9-E5A7F393E6C7}" type="slidenum">
              <a:rPr lang="tr-TR" smtClean="0"/>
              <a:t>66</a:t>
            </a:fld>
            <a:endParaRPr lang="tr-TR"/>
          </a:p>
        </p:txBody>
      </p:sp>
    </p:spTree>
    <p:extLst>
      <p:ext uri="{BB962C8B-B14F-4D97-AF65-F5344CB8AC3E}">
        <p14:creationId xmlns:p14="http://schemas.microsoft.com/office/powerpoint/2010/main" val="3905890534"/>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1484310" y="391886"/>
            <a:ext cx="10394181" cy="6339839"/>
          </a:xfrm>
        </p:spPr>
        <p:txBody>
          <a:bodyPr>
            <a:normAutofit fontScale="85000" lnSpcReduction="20000"/>
          </a:bodyPr>
          <a:lstStyle/>
          <a:p>
            <a:pPr marL="0" indent="0" algn="just">
              <a:buNone/>
            </a:pPr>
            <a:r>
              <a:rPr lang="tr-TR" b="1" dirty="0" smtClean="0">
                <a:solidFill>
                  <a:srgbClr val="C00000"/>
                </a:solidFill>
              </a:rPr>
              <a:t>Örnek: </a:t>
            </a:r>
            <a:r>
              <a:rPr lang="tr-TR" dirty="0" err="1" smtClean="0"/>
              <a:t>Mod</a:t>
            </a:r>
            <a:r>
              <a:rPr lang="tr-TR" dirty="0" smtClean="0"/>
              <a:t> </a:t>
            </a:r>
            <a:r>
              <a:rPr lang="tr-TR" i="1" dirty="0"/>
              <a:t>m</a:t>
            </a:r>
            <a:r>
              <a:rPr lang="tr-TR" dirty="0"/>
              <a:t> = 9, çarpan </a:t>
            </a:r>
            <a:r>
              <a:rPr lang="tr-TR" i="1" dirty="0"/>
              <a:t>a </a:t>
            </a:r>
            <a:r>
              <a:rPr lang="tr-TR" dirty="0"/>
              <a:t>= 7, artma </a:t>
            </a:r>
            <a:r>
              <a:rPr lang="tr-TR" i="1" dirty="0"/>
              <a:t>c</a:t>
            </a:r>
            <a:r>
              <a:rPr lang="tr-TR" dirty="0"/>
              <a:t> = 4 ve başlangıç </a:t>
            </a:r>
            <a:r>
              <a:rPr lang="tr-TR" i="1" dirty="0"/>
              <a:t>x</a:t>
            </a:r>
            <a:r>
              <a:rPr lang="tr-TR" baseline="-25000" dirty="0"/>
              <a:t>0</a:t>
            </a:r>
            <a:r>
              <a:rPr lang="tr-TR" dirty="0"/>
              <a:t> = 3 olmak üzere lineer denk (benzeş) metotla </a:t>
            </a:r>
            <a:r>
              <a:rPr lang="tr-TR" dirty="0" smtClean="0"/>
              <a:t> </a:t>
            </a:r>
            <a:r>
              <a:rPr lang="tr-TR" dirty="0"/>
              <a:t>üretilen sözde-rastgele sayılar dizisini bulunuz.</a:t>
            </a:r>
          </a:p>
          <a:p>
            <a:pPr marL="0" indent="0" algn="just">
              <a:buNone/>
            </a:pPr>
            <a:r>
              <a:rPr lang="tr-TR" b="1" dirty="0" smtClean="0">
                <a:solidFill>
                  <a:srgbClr val="C00000"/>
                </a:solidFill>
              </a:rPr>
              <a:t>Çözüm</a:t>
            </a:r>
            <a:r>
              <a:rPr lang="tr-TR" b="1" dirty="0">
                <a:solidFill>
                  <a:srgbClr val="C00000"/>
                </a:solidFill>
              </a:rPr>
              <a:t>: </a:t>
            </a:r>
            <a:r>
              <a:rPr lang="tr-TR" i="1" dirty="0"/>
              <a:t>x</a:t>
            </a:r>
            <a:r>
              <a:rPr lang="tr-TR" i="1" baseline="-25000" dirty="0"/>
              <a:t>1</a:t>
            </a:r>
            <a:r>
              <a:rPr lang="tr-TR" dirty="0"/>
              <a:t>’i bulmak için </a:t>
            </a:r>
            <a:r>
              <a:rPr lang="tr-TR" b="1" dirty="0"/>
              <a:t>x</a:t>
            </a:r>
            <a:r>
              <a:rPr lang="tr-TR" b="1" baseline="-25000" dirty="0"/>
              <a:t>0</a:t>
            </a:r>
            <a:r>
              <a:rPr lang="tr-TR" dirty="0"/>
              <a:t> = 3 başlangıç değerini yerine koymakla başlayarak </a:t>
            </a:r>
            <a:r>
              <a:rPr lang="tr-TR" dirty="0" err="1"/>
              <a:t>x</a:t>
            </a:r>
            <a:r>
              <a:rPr lang="tr-TR" i="1" baseline="-25000" dirty="0" err="1"/>
              <a:t>n</a:t>
            </a:r>
            <a:r>
              <a:rPr lang="tr-TR" baseline="-25000" dirty="0"/>
              <a:t> +1</a:t>
            </a:r>
            <a:r>
              <a:rPr lang="tr-TR" dirty="0"/>
              <a:t> = (7</a:t>
            </a:r>
            <a:r>
              <a:rPr lang="tr-TR" i="1" dirty="0"/>
              <a:t>x</a:t>
            </a:r>
            <a:r>
              <a:rPr lang="tr-TR" i="1" baseline="-25000" dirty="0"/>
              <a:t>n</a:t>
            </a:r>
            <a:r>
              <a:rPr lang="tr-TR" dirty="0"/>
              <a:t> + 4) </a:t>
            </a:r>
            <a:r>
              <a:rPr lang="tr-TR" b="1" dirty="0" err="1"/>
              <a:t>mod</a:t>
            </a:r>
            <a:r>
              <a:rPr lang="tr-TR" dirty="0"/>
              <a:t> 9  </a:t>
            </a:r>
          </a:p>
          <a:p>
            <a:pPr marL="0" indent="0" algn="just">
              <a:buNone/>
            </a:pPr>
            <a:r>
              <a:rPr lang="tr-TR" dirty="0" err="1" smtClean="0"/>
              <a:t>özyineli</a:t>
            </a:r>
            <a:r>
              <a:rPr lang="tr-TR" dirty="0" smtClean="0"/>
              <a:t> </a:t>
            </a:r>
            <a:r>
              <a:rPr lang="tr-TR" dirty="0"/>
              <a:t>tanımlı fonksiyon yardımıyla ardışık olarak bu dizinin terimlerini hesaplarız. Biz</a:t>
            </a:r>
          </a:p>
          <a:p>
            <a:pPr marL="0" indent="0" algn="just">
              <a:buNone/>
            </a:pPr>
            <a:r>
              <a:rPr lang="tr-TR" dirty="0"/>
              <a:t> </a:t>
            </a:r>
            <a:r>
              <a:rPr lang="tr-TR" i="1" dirty="0" smtClean="0"/>
              <a:t>x</a:t>
            </a:r>
            <a:r>
              <a:rPr lang="tr-TR" i="1" baseline="-25000" dirty="0" smtClean="0"/>
              <a:t>1</a:t>
            </a:r>
            <a:r>
              <a:rPr lang="tr-TR" dirty="0" smtClean="0"/>
              <a:t> </a:t>
            </a:r>
            <a:r>
              <a:rPr lang="tr-TR" dirty="0"/>
              <a:t>= 7</a:t>
            </a:r>
            <a:r>
              <a:rPr lang="tr-TR" i="1" cap="small" dirty="0"/>
              <a:t>x</a:t>
            </a:r>
            <a:r>
              <a:rPr lang="tr-TR" i="1" baseline="-25000" dirty="0"/>
              <a:t>0</a:t>
            </a:r>
            <a:r>
              <a:rPr lang="tr-TR" baseline="-25000" dirty="0"/>
              <a:t> </a:t>
            </a:r>
            <a:r>
              <a:rPr lang="tr-TR" dirty="0"/>
              <a:t>+ 4 </a:t>
            </a:r>
            <a:r>
              <a:rPr lang="tr-TR" b="1" dirty="0" err="1"/>
              <a:t>mod</a:t>
            </a:r>
            <a:r>
              <a:rPr lang="tr-TR" b="1" dirty="0"/>
              <a:t> </a:t>
            </a:r>
            <a:r>
              <a:rPr lang="tr-TR" dirty="0"/>
              <a:t>9 =	7 • 3 + 4 </a:t>
            </a:r>
            <a:r>
              <a:rPr lang="tr-TR" b="1" dirty="0" err="1"/>
              <a:t>mod</a:t>
            </a:r>
            <a:r>
              <a:rPr lang="tr-TR" dirty="0"/>
              <a:t> 9 = 25 </a:t>
            </a:r>
            <a:r>
              <a:rPr lang="tr-TR" b="1" dirty="0" err="1"/>
              <a:t>mod</a:t>
            </a:r>
            <a:r>
              <a:rPr lang="tr-TR" dirty="0"/>
              <a:t> 9 = 7,</a:t>
            </a:r>
          </a:p>
          <a:p>
            <a:pPr marL="0" indent="0" algn="just">
              <a:buNone/>
            </a:pPr>
            <a:r>
              <a:rPr lang="tr-TR" i="1" dirty="0"/>
              <a:t>x</a:t>
            </a:r>
            <a:r>
              <a:rPr lang="tr-TR" i="1" baseline="-25000" dirty="0"/>
              <a:t>2</a:t>
            </a:r>
            <a:r>
              <a:rPr lang="tr-TR" i="1" dirty="0"/>
              <a:t> </a:t>
            </a:r>
            <a:r>
              <a:rPr lang="tr-TR" dirty="0"/>
              <a:t>= 7</a:t>
            </a:r>
            <a:r>
              <a:rPr lang="tr-TR" i="1" cap="small" dirty="0"/>
              <a:t>x</a:t>
            </a:r>
            <a:r>
              <a:rPr lang="tr-TR" i="1" baseline="-25000" dirty="0"/>
              <a:t>1</a:t>
            </a:r>
            <a:r>
              <a:rPr lang="tr-TR" baseline="-25000" dirty="0"/>
              <a:t> </a:t>
            </a:r>
            <a:r>
              <a:rPr lang="tr-TR" dirty="0"/>
              <a:t>+ 4 </a:t>
            </a:r>
            <a:r>
              <a:rPr lang="tr-TR" b="1" dirty="0" err="1"/>
              <a:t>mod</a:t>
            </a:r>
            <a:r>
              <a:rPr lang="tr-TR" dirty="0"/>
              <a:t> 9 =	7 • 7 + 4 </a:t>
            </a:r>
            <a:r>
              <a:rPr lang="tr-TR" b="1" dirty="0" err="1"/>
              <a:t>mod</a:t>
            </a:r>
            <a:r>
              <a:rPr lang="tr-TR" dirty="0"/>
              <a:t> 9 = 53 </a:t>
            </a:r>
            <a:r>
              <a:rPr lang="tr-TR" b="1" dirty="0" err="1"/>
              <a:t>mod</a:t>
            </a:r>
            <a:r>
              <a:rPr lang="tr-TR" dirty="0"/>
              <a:t> 9 = 8,</a:t>
            </a:r>
          </a:p>
          <a:p>
            <a:pPr marL="0" indent="0" algn="just">
              <a:buNone/>
            </a:pPr>
            <a:r>
              <a:rPr lang="tr-TR" i="1" dirty="0"/>
              <a:t>x</a:t>
            </a:r>
            <a:r>
              <a:rPr lang="tr-TR" i="1" baseline="-25000" dirty="0"/>
              <a:t>3</a:t>
            </a:r>
            <a:r>
              <a:rPr lang="tr-TR" i="1" dirty="0"/>
              <a:t> </a:t>
            </a:r>
            <a:r>
              <a:rPr lang="tr-TR" dirty="0"/>
              <a:t>= 7</a:t>
            </a:r>
            <a:r>
              <a:rPr lang="tr-TR" i="1" cap="small" dirty="0"/>
              <a:t>x</a:t>
            </a:r>
            <a:r>
              <a:rPr lang="tr-TR" i="1" baseline="-25000" dirty="0"/>
              <a:t>2</a:t>
            </a:r>
            <a:r>
              <a:rPr lang="tr-TR" baseline="-25000" dirty="0"/>
              <a:t> </a:t>
            </a:r>
            <a:r>
              <a:rPr lang="tr-TR" dirty="0"/>
              <a:t>+ 4 </a:t>
            </a:r>
            <a:r>
              <a:rPr lang="tr-TR" b="1" dirty="0" err="1"/>
              <a:t>mod</a:t>
            </a:r>
            <a:r>
              <a:rPr lang="tr-TR" dirty="0"/>
              <a:t> 9 =	7 • 8 + 4 </a:t>
            </a:r>
            <a:r>
              <a:rPr lang="tr-TR" b="1" dirty="0" err="1"/>
              <a:t>mod</a:t>
            </a:r>
            <a:r>
              <a:rPr lang="tr-TR" dirty="0"/>
              <a:t> 9 = 60 </a:t>
            </a:r>
            <a:r>
              <a:rPr lang="tr-TR" b="1" dirty="0" err="1"/>
              <a:t>mod</a:t>
            </a:r>
            <a:r>
              <a:rPr lang="tr-TR" dirty="0"/>
              <a:t> 9 = 6,</a:t>
            </a:r>
          </a:p>
          <a:p>
            <a:pPr marL="0" indent="0" algn="just">
              <a:buNone/>
            </a:pPr>
            <a:r>
              <a:rPr lang="tr-TR" i="1" dirty="0"/>
              <a:t>x</a:t>
            </a:r>
            <a:r>
              <a:rPr lang="tr-TR" i="1" baseline="-25000" dirty="0"/>
              <a:t>4</a:t>
            </a:r>
            <a:r>
              <a:rPr lang="tr-TR" i="1" dirty="0"/>
              <a:t> </a:t>
            </a:r>
            <a:r>
              <a:rPr lang="tr-TR" dirty="0"/>
              <a:t>= 7</a:t>
            </a:r>
            <a:r>
              <a:rPr lang="tr-TR" i="1" cap="small" dirty="0"/>
              <a:t>x</a:t>
            </a:r>
            <a:r>
              <a:rPr lang="tr-TR" i="1" baseline="-25000" dirty="0"/>
              <a:t>3</a:t>
            </a:r>
            <a:r>
              <a:rPr lang="tr-TR" baseline="-25000" dirty="0"/>
              <a:t> </a:t>
            </a:r>
            <a:r>
              <a:rPr lang="tr-TR" dirty="0"/>
              <a:t>+ 4 </a:t>
            </a:r>
            <a:r>
              <a:rPr lang="tr-TR" b="1" dirty="0" err="1"/>
              <a:t>mod</a:t>
            </a:r>
            <a:r>
              <a:rPr lang="tr-TR" dirty="0"/>
              <a:t> 9 =	7 • 6 + 4 </a:t>
            </a:r>
            <a:r>
              <a:rPr lang="tr-TR" b="1" dirty="0" err="1"/>
              <a:t>mod</a:t>
            </a:r>
            <a:r>
              <a:rPr lang="tr-TR" dirty="0"/>
              <a:t> 9 = 46 </a:t>
            </a:r>
            <a:r>
              <a:rPr lang="tr-TR" b="1" dirty="0" err="1"/>
              <a:t>mod</a:t>
            </a:r>
            <a:r>
              <a:rPr lang="tr-TR" dirty="0"/>
              <a:t> 9 = 1,</a:t>
            </a:r>
          </a:p>
          <a:p>
            <a:pPr marL="0" indent="0" algn="just">
              <a:buNone/>
            </a:pPr>
            <a:r>
              <a:rPr lang="tr-TR" i="1" dirty="0"/>
              <a:t>x</a:t>
            </a:r>
            <a:r>
              <a:rPr lang="tr-TR" i="1" baseline="-25000" dirty="0"/>
              <a:t>5</a:t>
            </a:r>
            <a:r>
              <a:rPr lang="tr-TR" dirty="0"/>
              <a:t> = 7</a:t>
            </a:r>
            <a:r>
              <a:rPr lang="tr-TR" i="1" cap="small" dirty="0"/>
              <a:t>x</a:t>
            </a:r>
            <a:r>
              <a:rPr lang="tr-TR" i="1" baseline="-25000" dirty="0"/>
              <a:t>4</a:t>
            </a:r>
            <a:r>
              <a:rPr lang="tr-TR" baseline="-25000" dirty="0"/>
              <a:t> </a:t>
            </a:r>
            <a:r>
              <a:rPr lang="tr-TR" dirty="0"/>
              <a:t>+ 4 </a:t>
            </a:r>
            <a:r>
              <a:rPr lang="tr-TR" b="1" dirty="0" err="1"/>
              <a:t>mod</a:t>
            </a:r>
            <a:r>
              <a:rPr lang="tr-TR" dirty="0"/>
              <a:t> 9 =	7 • 1 + 4 </a:t>
            </a:r>
            <a:r>
              <a:rPr lang="tr-TR" b="1" dirty="0" err="1"/>
              <a:t>mod</a:t>
            </a:r>
            <a:r>
              <a:rPr lang="tr-TR" dirty="0"/>
              <a:t> 9 = 11 </a:t>
            </a:r>
            <a:r>
              <a:rPr lang="tr-TR" b="1" dirty="0" err="1"/>
              <a:t>mod</a:t>
            </a:r>
            <a:r>
              <a:rPr lang="tr-TR" dirty="0"/>
              <a:t> 9 = 2,</a:t>
            </a:r>
          </a:p>
          <a:p>
            <a:pPr marL="0" indent="0" algn="just">
              <a:buNone/>
            </a:pPr>
            <a:r>
              <a:rPr lang="tr-TR" i="1" dirty="0"/>
              <a:t>x</a:t>
            </a:r>
            <a:r>
              <a:rPr lang="tr-TR" i="1" baseline="-25000" dirty="0"/>
              <a:t>6</a:t>
            </a:r>
            <a:r>
              <a:rPr lang="tr-TR" dirty="0"/>
              <a:t> = 7</a:t>
            </a:r>
            <a:r>
              <a:rPr lang="tr-TR" i="1" cap="small" dirty="0"/>
              <a:t>x</a:t>
            </a:r>
            <a:r>
              <a:rPr lang="tr-TR" i="1" baseline="-25000" dirty="0"/>
              <a:t>5</a:t>
            </a:r>
            <a:r>
              <a:rPr lang="tr-TR" baseline="-25000" dirty="0"/>
              <a:t> </a:t>
            </a:r>
            <a:r>
              <a:rPr lang="tr-TR" dirty="0"/>
              <a:t>+ 4 </a:t>
            </a:r>
            <a:r>
              <a:rPr lang="tr-TR" b="1" dirty="0" err="1"/>
              <a:t>mod</a:t>
            </a:r>
            <a:r>
              <a:rPr lang="tr-TR" dirty="0"/>
              <a:t> 9 =	7 • 2 + 4 </a:t>
            </a:r>
            <a:r>
              <a:rPr lang="tr-TR" b="1" dirty="0" err="1"/>
              <a:t>mod</a:t>
            </a:r>
            <a:r>
              <a:rPr lang="tr-TR" b="1" dirty="0"/>
              <a:t> </a:t>
            </a:r>
            <a:r>
              <a:rPr lang="tr-TR" dirty="0"/>
              <a:t>9 = 18 </a:t>
            </a:r>
            <a:r>
              <a:rPr lang="tr-TR" b="1" dirty="0" err="1"/>
              <a:t>mod</a:t>
            </a:r>
            <a:r>
              <a:rPr lang="tr-TR" dirty="0"/>
              <a:t> 9 = 0,</a:t>
            </a:r>
          </a:p>
          <a:p>
            <a:pPr marL="0" indent="0" algn="just">
              <a:buNone/>
            </a:pPr>
            <a:r>
              <a:rPr lang="tr-TR" i="1" dirty="0"/>
              <a:t>x</a:t>
            </a:r>
            <a:r>
              <a:rPr lang="tr-TR" i="1" baseline="-25000" dirty="0"/>
              <a:t>7</a:t>
            </a:r>
            <a:r>
              <a:rPr lang="tr-TR" dirty="0"/>
              <a:t> = 7</a:t>
            </a:r>
            <a:r>
              <a:rPr lang="tr-TR" i="1" cap="small" dirty="0"/>
              <a:t>x</a:t>
            </a:r>
            <a:r>
              <a:rPr lang="tr-TR" i="1" baseline="-25000" dirty="0"/>
              <a:t>6</a:t>
            </a:r>
            <a:r>
              <a:rPr lang="tr-TR" baseline="-25000" dirty="0"/>
              <a:t> </a:t>
            </a:r>
            <a:r>
              <a:rPr lang="tr-TR" dirty="0"/>
              <a:t>+ 4 </a:t>
            </a:r>
            <a:r>
              <a:rPr lang="tr-TR" b="1" dirty="0" err="1"/>
              <a:t>mod</a:t>
            </a:r>
            <a:r>
              <a:rPr lang="tr-TR" dirty="0"/>
              <a:t> 9 =	7 • 0 + 4 </a:t>
            </a:r>
            <a:r>
              <a:rPr lang="tr-TR" b="1" dirty="0" err="1"/>
              <a:t>mod</a:t>
            </a:r>
            <a:r>
              <a:rPr lang="tr-TR" dirty="0"/>
              <a:t> 9 = 4 </a:t>
            </a:r>
            <a:r>
              <a:rPr lang="tr-TR" b="1" dirty="0" err="1"/>
              <a:t>mod</a:t>
            </a:r>
            <a:r>
              <a:rPr lang="tr-TR" dirty="0"/>
              <a:t> 9 = 4,</a:t>
            </a:r>
          </a:p>
          <a:p>
            <a:pPr marL="0" indent="0" algn="just">
              <a:buNone/>
            </a:pPr>
            <a:r>
              <a:rPr lang="tr-TR" i="1" dirty="0"/>
              <a:t>x</a:t>
            </a:r>
            <a:r>
              <a:rPr lang="tr-TR" i="1" baseline="-25000" dirty="0"/>
              <a:t>8</a:t>
            </a:r>
            <a:r>
              <a:rPr lang="tr-TR" dirty="0"/>
              <a:t> = 7</a:t>
            </a:r>
            <a:r>
              <a:rPr lang="tr-TR" i="1" cap="small" dirty="0"/>
              <a:t>x</a:t>
            </a:r>
            <a:r>
              <a:rPr lang="tr-TR" i="1" baseline="-25000" dirty="0"/>
              <a:t>7 </a:t>
            </a:r>
            <a:r>
              <a:rPr lang="tr-TR" dirty="0"/>
              <a:t>+ 4 </a:t>
            </a:r>
            <a:r>
              <a:rPr lang="tr-TR" b="1" dirty="0" err="1"/>
              <a:t>mod</a:t>
            </a:r>
            <a:r>
              <a:rPr lang="tr-TR" b="1" dirty="0"/>
              <a:t> </a:t>
            </a:r>
            <a:r>
              <a:rPr lang="tr-TR" dirty="0"/>
              <a:t>9 =	7 • 4 + 4 </a:t>
            </a:r>
            <a:r>
              <a:rPr lang="tr-TR" b="1" dirty="0" err="1"/>
              <a:t>mod</a:t>
            </a:r>
            <a:r>
              <a:rPr lang="tr-TR" dirty="0"/>
              <a:t> 9 = 32 </a:t>
            </a:r>
            <a:r>
              <a:rPr lang="tr-TR" b="1" dirty="0" err="1"/>
              <a:t>mod</a:t>
            </a:r>
            <a:r>
              <a:rPr lang="tr-TR" dirty="0"/>
              <a:t> 9 = 5,</a:t>
            </a:r>
          </a:p>
          <a:p>
            <a:pPr marL="0" indent="0" algn="just">
              <a:buNone/>
            </a:pPr>
            <a:r>
              <a:rPr lang="tr-TR" i="1" dirty="0"/>
              <a:t>x</a:t>
            </a:r>
            <a:r>
              <a:rPr lang="tr-TR" i="1" baseline="-25000" dirty="0"/>
              <a:t>9</a:t>
            </a:r>
            <a:r>
              <a:rPr lang="tr-TR" dirty="0"/>
              <a:t> = 7</a:t>
            </a:r>
            <a:r>
              <a:rPr lang="tr-TR" i="1" cap="small" dirty="0"/>
              <a:t>x</a:t>
            </a:r>
            <a:r>
              <a:rPr lang="tr-TR" i="1" baseline="-25000" dirty="0"/>
              <a:t>8</a:t>
            </a:r>
            <a:r>
              <a:rPr lang="tr-TR" baseline="-25000" dirty="0"/>
              <a:t> </a:t>
            </a:r>
            <a:r>
              <a:rPr lang="tr-TR" dirty="0"/>
              <a:t>+ 4 </a:t>
            </a:r>
            <a:r>
              <a:rPr lang="tr-TR" b="1" dirty="0" err="1"/>
              <a:t>mod</a:t>
            </a:r>
            <a:r>
              <a:rPr lang="tr-TR" dirty="0"/>
              <a:t> 9 =	7 • 5 + 4 </a:t>
            </a:r>
            <a:r>
              <a:rPr lang="tr-TR" b="1" dirty="0" err="1"/>
              <a:t>mod</a:t>
            </a:r>
            <a:r>
              <a:rPr lang="tr-TR" b="1" dirty="0"/>
              <a:t> </a:t>
            </a:r>
            <a:r>
              <a:rPr lang="tr-TR" dirty="0"/>
              <a:t>9 = 39 </a:t>
            </a:r>
            <a:r>
              <a:rPr lang="tr-TR" b="1" dirty="0" err="1"/>
              <a:t>mod</a:t>
            </a:r>
            <a:r>
              <a:rPr lang="tr-TR" dirty="0"/>
              <a:t> 9 = 3,</a:t>
            </a:r>
          </a:p>
          <a:p>
            <a:pPr marL="0" indent="0" algn="just">
              <a:buNone/>
            </a:pPr>
            <a:r>
              <a:rPr lang="tr-TR" dirty="0"/>
              <a:t>terimlerini buluruz. </a:t>
            </a:r>
            <a:r>
              <a:rPr lang="tr-TR" i="1" dirty="0"/>
              <a:t>x</a:t>
            </a:r>
            <a:r>
              <a:rPr lang="tr-TR" baseline="-25000" dirty="0"/>
              <a:t>9</a:t>
            </a:r>
            <a:r>
              <a:rPr lang="tr-TR" dirty="0"/>
              <a:t> = </a:t>
            </a:r>
            <a:r>
              <a:rPr lang="tr-TR" i="1" dirty="0"/>
              <a:t>x</a:t>
            </a:r>
            <a:r>
              <a:rPr lang="tr-TR" baseline="-25000" dirty="0"/>
              <a:t>0</a:t>
            </a:r>
            <a:r>
              <a:rPr lang="tr-TR" dirty="0"/>
              <a:t> ve her terim sadece bir önceki terime bağlı olduğundan</a:t>
            </a:r>
          </a:p>
          <a:p>
            <a:pPr marL="0" indent="0" algn="just">
              <a:buNone/>
            </a:pPr>
            <a:r>
              <a:rPr lang="tr-TR" dirty="0"/>
              <a:t>3,7, 8, 6, 1,2, 0, 4, 5,3,7, 8, 6, 1,2, 0, 4, 5, 3, ...</a:t>
            </a:r>
          </a:p>
          <a:p>
            <a:pPr marL="0" indent="0" algn="just">
              <a:buNone/>
            </a:pPr>
            <a:r>
              <a:rPr lang="tr-TR" dirty="0"/>
              <a:t>dizisinin üretildiğini görürüz. Bu dizi tekrarlamadan önce dokuz farklı sayı içermektedir. </a:t>
            </a:r>
          </a:p>
          <a:p>
            <a:endParaRPr lang="tr-TR" dirty="0"/>
          </a:p>
        </p:txBody>
      </p:sp>
      <p:sp>
        <p:nvSpPr>
          <p:cNvPr id="2" name="Slayt Numarası Yer Tutucusu 1"/>
          <p:cNvSpPr>
            <a:spLocks noGrp="1"/>
          </p:cNvSpPr>
          <p:nvPr>
            <p:ph type="sldNum" sz="quarter" idx="12"/>
          </p:nvPr>
        </p:nvSpPr>
        <p:spPr/>
        <p:txBody>
          <a:bodyPr/>
          <a:lstStyle/>
          <a:p>
            <a:fld id="{745D57CF-1007-4D2F-B4F9-E5A7F393E6C7}" type="slidenum">
              <a:rPr lang="tr-TR" smtClean="0"/>
              <a:t>67</a:t>
            </a:fld>
            <a:endParaRPr lang="tr-TR"/>
          </a:p>
        </p:txBody>
      </p:sp>
    </p:spTree>
    <p:extLst>
      <p:ext uri="{BB962C8B-B14F-4D97-AF65-F5344CB8AC3E}">
        <p14:creationId xmlns:p14="http://schemas.microsoft.com/office/powerpoint/2010/main" val="1680951989"/>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1297576" y="139338"/>
            <a:ext cx="10607040" cy="6444342"/>
          </a:xfrm>
        </p:spPr>
        <p:txBody>
          <a:bodyPr>
            <a:normAutofit lnSpcReduction="10000"/>
          </a:bodyPr>
          <a:lstStyle/>
          <a:p>
            <a:pPr marL="0" indent="0" algn="just">
              <a:buNone/>
            </a:pPr>
            <a:r>
              <a:rPr lang="tr-TR" b="1" dirty="0" smtClean="0"/>
              <a:t> </a:t>
            </a:r>
            <a:r>
              <a:rPr lang="tr-TR" b="1" dirty="0" smtClean="0">
                <a:solidFill>
                  <a:srgbClr val="C00000"/>
                </a:solidFill>
              </a:rPr>
              <a:t>Kontrol  Basamakları:</a:t>
            </a:r>
            <a:r>
              <a:rPr lang="tr-TR" b="1" dirty="0" smtClean="0"/>
              <a:t> </a:t>
            </a:r>
            <a:r>
              <a:rPr lang="tr-TR" dirty="0"/>
              <a:t>Denklikler basamak dizgilerindeki hataları kontrol etmek için kullanılırlar. Böyle dizgilerdeki hataları aramak için bir ortak teknik, dizginin sonuna bir ilave basamak eklemektir. Bu son basamak, kontrol basamağı, bir özel fonksiyon kullanarak hesaplanır. O zaman kontrol, bir basamak dizgisinin doğru olup olmadığını belirlemek, bu son basamağın doğru değere sahip olup olmadığını görmek için yapılır. Bit dizgilerinin doğruluğunu kontrol etmek için bu fikrin bir uygulamasıyla başlayalım</a:t>
            </a:r>
            <a:r>
              <a:rPr lang="tr-TR" dirty="0" smtClean="0"/>
              <a:t>.</a:t>
            </a:r>
            <a:endParaRPr lang="tr-TR" dirty="0"/>
          </a:p>
          <a:p>
            <a:pPr marL="0" indent="0" algn="just">
              <a:buNone/>
            </a:pPr>
            <a:r>
              <a:rPr lang="tr-TR" b="1" dirty="0" smtClean="0">
                <a:solidFill>
                  <a:srgbClr val="C00000"/>
                </a:solidFill>
              </a:rPr>
              <a:t>Örnek: </a:t>
            </a:r>
            <a:r>
              <a:rPr lang="tr-TR" dirty="0"/>
              <a:t>Eşlik (parite) Kontrol Bitleri Dijital bilgi, belirlenen bir genişliği bloklarına ayırarak, bit dizgisi yardımıyla </a:t>
            </a:r>
            <a:r>
              <a:rPr lang="tr-TR" dirty="0" smtClean="0"/>
              <a:t> </a:t>
            </a:r>
            <a:r>
              <a:rPr lang="tr-TR" dirty="0"/>
              <a:t>gösterilir. Her blok depolanmadan veya dönüştürülmeden önce </a:t>
            </a:r>
            <a:r>
              <a:rPr lang="tr-TR" b="1" dirty="0"/>
              <a:t>eşlik kontrol</a:t>
            </a:r>
            <a:r>
              <a:rPr lang="tr-TR" dirty="0"/>
              <a:t> biti olarak adlandırılan bir </a:t>
            </a:r>
            <a:r>
              <a:rPr lang="tr-TR" dirty="0" smtClean="0"/>
              <a:t> </a:t>
            </a:r>
            <a:r>
              <a:rPr lang="tr-TR" dirty="0"/>
              <a:t>ilave bit her bloka eklenebilir. </a:t>
            </a:r>
            <a:r>
              <a:rPr lang="tr-TR" dirty="0" smtClean="0"/>
              <a:t> </a:t>
            </a:r>
            <a:r>
              <a:rPr lang="tr-TR" i="1" dirty="0" smtClean="0"/>
              <a:t>x</a:t>
            </a:r>
            <a:r>
              <a:rPr lang="tr-TR" i="1" baseline="-25000" dirty="0" smtClean="0"/>
              <a:t>1</a:t>
            </a:r>
            <a:r>
              <a:rPr lang="tr-TR" i="1" baseline="-25000" dirty="0"/>
              <a:t>,</a:t>
            </a:r>
            <a:r>
              <a:rPr lang="tr-TR" i="1" dirty="0"/>
              <a:t> x</a:t>
            </a:r>
            <a:r>
              <a:rPr lang="tr-TR" i="1" baseline="-25000" dirty="0"/>
              <a:t>2</a:t>
            </a:r>
            <a:r>
              <a:rPr lang="tr-TR" i="1" dirty="0"/>
              <a:t>, ..., </a:t>
            </a:r>
            <a:r>
              <a:rPr lang="tr-TR" i="1" dirty="0" err="1"/>
              <a:t>x</a:t>
            </a:r>
            <a:r>
              <a:rPr lang="tr-TR" i="1" baseline="-25000" dirty="0" err="1"/>
              <a:t>n</a:t>
            </a:r>
            <a:r>
              <a:rPr lang="tr-TR" dirty="0"/>
              <a:t> bit dizgisi için </a:t>
            </a:r>
            <a:r>
              <a:rPr lang="tr-TR" i="1" dirty="0"/>
              <a:t>x</a:t>
            </a:r>
            <a:r>
              <a:rPr lang="tr-TR" i="1" baseline="-25000" dirty="0"/>
              <a:t>n</a:t>
            </a:r>
            <a:r>
              <a:rPr lang="tr-TR" baseline="-25000" dirty="0"/>
              <a:t>+1</a:t>
            </a:r>
            <a:r>
              <a:rPr lang="tr-TR" dirty="0"/>
              <a:t> eşlik kontrol </a:t>
            </a:r>
            <a:r>
              <a:rPr lang="tr-TR" dirty="0" smtClean="0"/>
              <a:t>biti </a:t>
            </a:r>
            <a:r>
              <a:rPr lang="tr-TR" b="1" dirty="0" smtClean="0"/>
              <a:t> </a:t>
            </a:r>
            <a:endParaRPr lang="tr-TR" dirty="0" smtClean="0"/>
          </a:p>
          <a:p>
            <a:pPr marL="0" indent="0" algn="just">
              <a:buNone/>
            </a:pPr>
            <a:r>
              <a:rPr lang="tr-TR" dirty="0" smtClean="0"/>
              <a:t>                         </a:t>
            </a:r>
            <a:r>
              <a:rPr lang="tr-TR" i="1" dirty="0" err="1"/>
              <a:t>x</a:t>
            </a:r>
            <a:r>
              <a:rPr lang="tr-TR" i="1" baseline="-25000" dirty="0" err="1"/>
              <a:t>n</a:t>
            </a:r>
            <a:r>
              <a:rPr lang="tr-TR" baseline="-25000" dirty="0"/>
              <a:t> +1</a:t>
            </a:r>
            <a:r>
              <a:rPr lang="tr-TR" dirty="0"/>
              <a:t> = </a:t>
            </a:r>
            <a:r>
              <a:rPr lang="tr-TR" i="1" dirty="0"/>
              <a:t>x</a:t>
            </a:r>
            <a:r>
              <a:rPr lang="tr-TR" i="1" baseline="-25000" dirty="0"/>
              <a:t>l</a:t>
            </a:r>
            <a:r>
              <a:rPr lang="tr-TR" dirty="0"/>
              <a:t> + </a:t>
            </a:r>
            <a:r>
              <a:rPr lang="tr-TR" i="1" dirty="0"/>
              <a:t>x</a:t>
            </a:r>
            <a:r>
              <a:rPr lang="tr-TR" i="1" baseline="-25000" dirty="0"/>
              <a:t>2</a:t>
            </a:r>
            <a:r>
              <a:rPr lang="tr-TR" dirty="0"/>
              <a:t> + ... + </a:t>
            </a:r>
            <a:r>
              <a:rPr lang="tr-TR" i="1" dirty="0" err="1"/>
              <a:t>x</a:t>
            </a:r>
            <a:r>
              <a:rPr lang="tr-TR" i="1" baseline="-25000" dirty="0" err="1"/>
              <a:t>n</a:t>
            </a:r>
            <a:r>
              <a:rPr lang="tr-TR" dirty="0"/>
              <a:t> </a:t>
            </a:r>
            <a:r>
              <a:rPr lang="tr-TR" b="1" dirty="0" err="1"/>
              <a:t>mod</a:t>
            </a:r>
            <a:r>
              <a:rPr lang="tr-TR" dirty="0"/>
              <a:t> 2 </a:t>
            </a:r>
            <a:r>
              <a:rPr lang="tr-TR" dirty="0" smtClean="0"/>
              <a:t>  şeklinde </a:t>
            </a:r>
            <a:r>
              <a:rPr lang="tr-TR" dirty="0"/>
              <a:t>tanımlanır.</a:t>
            </a:r>
          </a:p>
          <a:p>
            <a:pPr marL="0" indent="0" algn="just">
              <a:buNone/>
            </a:pPr>
            <a:r>
              <a:rPr lang="tr-TR" i="1" dirty="0" smtClean="0"/>
              <a:t>x</a:t>
            </a:r>
            <a:r>
              <a:rPr lang="tr-TR" i="1" baseline="-25000" dirty="0" smtClean="0"/>
              <a:t>n+1</a:t>
            </a:r>
            <a:r>
              <a:rPr lang="tr-TR" dirty="0"/>
              <a:t>, </a:t>
            </a:r>
            <a:r>
              <a:rPr lang="tr-TR" i="1" dirty="0"/>
              <a:t>n</a:t>
            </a:r>
            <a:r>
              <a:rPr lang="tr-TR" dirty="0"/>
              <a:t> bitlik bir blokta çift sayıda 1 varsa 0 değerini, tek sayıda 1 varsa 1 değerini alır. Bir eşlik kontrol biti içeren bir dizgisi incelediğimizde eşlik kontrol biti yanlışsa o dizgide bir hata olduğunu biliriz. Bununla birlikte eşlik kontrol biti doğru olduğunda hala bir hata olabilir. Bir eşlik kontrolü önceki bitlerde tek sayıda hata araştırabilir, fakat çift sayıda hata </a:t>
            </a:r>
            <a:r>
              <a:rPr lang="tr-TR" dirty="0" smtClean="0"/>
              <a:t>araştırmaz.</a:t>
            </a:r>
            <a:endParaRPr lang="tr-TR" dirty="0"/>
          </a:p>
        </p:txBody>
      </p:sp>
      <p:sp>
        <p:nvSpPr>
          <p:cNvPr id="2" name="Slayt Numarası Yer Tutucusu 1"/>
          <p:cNvSpPr>
            <a:spLocks noGrp="1"/>
          </p:cNvSpPr>
          <p:nvPr>
            <p:ph type="sldNum" sz="quarter" idx="12"/>
          </p:nvPr>
        </p:nvSpPr>
        <p:spPr/>
        <p:txBody>
          <a:bodyPr/>
          <a:lstStyle/>
          <a:p>
            <a:fld id="{745D57CF-1007-4D2F-B4F9-E5A7F393E6C7}" type="slidenum">
              <a:rPr lang="tr-TR" smtClean="0"/>
              <a:t>68</a:t>
            </a:fld>
            <a:endParaRPr lang="tr-TR"/>
          </a:p>
        </p:txBody>
      </p:sp>
    </p:spTree>
    <p:extLst>
      <p:ext uri="{BB962C8B-B14F-4D97-AF65-F5344CB8AC3E}">
        <p14:creationId xmlns:p14="http://schemas.microsoft.com/office/powerpoint/2010/main" val="4009487355"/>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1484310" y="330927"/>
            <a:ext cx="10289679" cy="6200502"/>
          </a:xfrm>
        </p:spPr>
        <p:txBody>
          <a:bodyPr/>
          <a:lstStyle/>
          <a:p>
            <a:pPr marL="0" indent="0" algn="just">
              <a:buNone/>
            </a:pPr>
            <a:r>
              <a:rPr lang="tr-TR" b="1" dirty="0" smtClean="0">
                <a:solidFill>
                  <a:srgbClr val="C00000"/>
                </a:solidFill>
              </a:rPr>
              <a:t>Örnek: </a:t>
            </a:r>
            <a:r>
              <a:rPr lang="tr-TR" dirty="0"/>
              <a:t>Her bir bitiş biti eşlik kontrol biti olan 01100101 ve 11010110 bit dizgilerini bir dönüşümde aldığımızı varsayalım. Bu bit dizgileri doğru olarak kabul edilmeli midir?</a:t>
            </a:r>
          </a:p>
          <a:p>
            <a:pPr marL="0" indent="0" algn="just">
              <a:buNone/>
            </a:pPr>
            <a:r>
              <a:rPr lang="tr-TR" b="1" dirty="0" smtClean="0">
                <a:solidFill>
                  <a:srgbClr val="C00000"/>
                </a:solidFill>
              </a:rPr>
              <a:t>Çözüm</a:t>
            </a:r>
            <a:r>
              <a:rPr lang="tr-TR" b="1" dirty="0">
                <a:solidFill>
                  <a:srgbClr val="C00000"/>
                </a:solidFill>
              </a:rPr>
              <a:t>: </a:t>
            </a:r>
            <a:r>
              <a:rPr lang="tr-TR" dirty="0"/>
              <a:t>Bu dizgileri doğru olarak kabul etmeden önce onların eşlik kontrol bitlerini inceleriz. Birinci dizgisinin eşlik kontrol biti 1 ’</a:t>
            </a:r>
            <a:r>
              <a:rPr lang="tr-TR" dirty="0" err="1"/>
              <a:t>dir</a:t>
            </a:r>
            <a:r>
              <a:rPr lang="tr-TR" dirty="0"/>
              <a:t>. </a:t>
            </a:r>
            <a:endParaRPr lang="tr-TR" dirty="0" smtClean="0"/>
          </a:p>
          <a:p>
            <a:pPr marL="0" indent="0" algn="just">
              <a:buNone/>
            </a:pPr>
            <a:r>
              <a:rPr lang="tr-TR" dirty="0" smtClean="0"/>
              <a:t>0+1+1+0+0+1+0</a:t>
            </a:r>
            <a:r>
              <a:rPr lang="tr-TR" dirty="0"/>
              <a:t>= 1 (</a:t>
            </a:r>
            <a:r>
              <a:rPr lang="tr-TR" dirty="0" err="1"/>
              <a:t>mod</a:t>
            </a:r>
            <a:r>
              <a:rPr lang="tr-TR" dirty="0"/>
              <a:t> 2) olduğundan eşlik kontrol biti doğrudur. İkinci dizgisinin eşlik kontrol biti 0’dır. 1 + 1 + 0 + 1 + 0 + 1 + 1 + 0=1 (</a:t>
            </a:r>
            <a:r>
              <a:rPr lang="tr-TR" dirty="0" err="1"/>
              <a:t>mod</a:t>
            </a:r>
            <a:r>
              <a:rPr lang="tr-TR" dirty="0"/>
              <a:t> 2) olduğunu buluruz, bu yüzden eşlik kontrolü yanlıştır. Biz birinci dizginin doğru olarak dönüştürülmüş olduğu sonucunu çıkarırız ve ikinci dizginin yanlış olarak dönüş­türüldüğünü kesin olarak biliriz. Biz birinci dizgiyi doğru olarak kabul ederiz (o hali hazırda çift sayıda hata içerse bile), fakat ikinci dizgiyi reddederiz.</a:t>
            </a:r>
          </a:p>
          <a:p>
            <a:endParaRPr lang="tr-TR" dirty="0"/>
          </a:p>
        </p:txBody>
      </p:sp>
      <p:sp>
        <p:nvSpPr>
          <p:cNvPr id="2" name="Slayt Numarası Yer Tutucusu 1"/>
          <p:cNvSpPr>
            <a:spLocks noGrp="1"/>
          </p:cNvSpPr>
          <p:nvPr>
            <p:ph type="sldNum" sz="quarter" idx="12"/>
          </p:nvPr>
        </p:nvSpPr>
        <p:spPr/>
        <p:txBody>
          <a:bodyPr/>
          <a:lstStyle/>
          <a:p>
            <a:fld id="{745D57CF-1007-4D2F-B4F9-E5A7F393E6C7}" type="slidenum">
              <a:rPr lang="tr-TR" smtClean="0"/>
              <a:t>69</a:t>
            </a:fld>
            <a:endParaRPr lang="tr-TR"/>
          </a:p>
        </p:txBody>
      </p:sp>
    </p:spTree>
    <p:extLst>
      <p:ext uri="{BB962C8B-B14F-4D97-AF65-F5344CB8AC3E}">
        <p14:creationId xmlns:p14="http://schemas.microsoft.com/office/powerpoint/2010/main" val="6916293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İçerik Yer Tutucusu 2"/>
              <p:cNvSpPr>
                <a:spLocks noGrp="1"/>
              </p:cNvSpPr>
              <p:nvPr>
                <p:ph idx="1"/>
              </p:nvPr>
            </p:nvSpPr>
            <p:spPr>
              <a:xfrm>
                <a:off x="1484310" y="346509"/>
                <a:ext cx="10018713" cy="5444691"/>
              </a:xfrm>
            </p:spPr>
            <p:txBody>
              <a:bodyPr/>
              <a:lstStyle/>
              <a:p>
                <a:pPr marL="0" indent="0" algn="just">
                  <a:buNone/>
                </a:pPr>
                <a:r>
                  <a:rPr lang="tr-TR" b="1" dirty="0" smtClean="0">
                    <a:solidFill>
                      <a:srgbClr val="C00000"/>
                    </a:solidFill>
                  </a:rPr>
                  <a:t>Tanım: </a:t>
                </a:r>
                <a:r>
                  <a:rPr lang="tr-TR" i="1" dirty="0" smtClean="0"/>
                  <a:t>a</a:t>
                </a:r>
                <a:r>
                  <a:rPr lang="tr-TR" i="1" dirty="0"/>
                  <a:t>, b</a:t>
                </a:r>
                <a:r>
                  <a:rPr lang="tr-TR" dirty="0"/>
                  <a:t> tamsayılar ve </a:t>
                </a:r>
                <a:r>
                  <a:rPr lang="tr-TR" i="1" dirty="0"/>
                  <a:t>m</a:t>
                </a:r>
                <a:r>
                  <a:rPr lang="tr-TR" dirty="0"/>
                  <a:t> bir pozitif tamsayı olmak üzere eğer </a:t>
                </a:r>
                <a:r>
                  <a:rPr lang="tr-TR" i="1" dirty="0"/>
                  <a:t>m, a</a:t>
                </a:r>
                <a:r>
                  <a:rPr lang="tr-TR" dirty="0"/>
                  <a:t> − </a:t>
                </a:r>
                <a:r>
                  <a:rPr lang="tr-TR" i="1" dirty="0"/>
                  <a:t>b</a:t>
                </a:r>
                <a:r>
                  <a:rPr lang="tr-TR" dirty="0"/>
                  <a:t>’yi bölüyorsa </a:t>
                </a:r>
                <a:r>
                  <a:rPr lang="tr-TR" i="1" dirty="0"/>
                  <a:t>a</a:t>
                </a:r>
                <a:r>
                  <a:rPr lang="tr-TR" dirty="0"/>
                  <a:t>’ya </a:t>
                </a:r>
                <a:r>
                  <a:rPr lang="tr-TR" i="1" dirty="0"/>
                  <a:t>b</a:t>
                </a:r>
                <a:r>
                  <a:rPr lang="tr-TR" dirty="0"/>
                  <a:t> sayı­sına </a:t>
                </a:r>
                <a:r>
                  <a:rPr lang="tr-TR" i="1" dirty="0"/>
                  <a:t>denktir</a:t>
                </a:r>
                <a:r>
                  <a:rPr lang="tr-TR" dirty="0"/>
                  <a:t> denir, </a:t>
                </a:r>
                <a:r>
                  <a:rPr lang="tr-TR" i="1" dirty="0"/>
                  <a:t>a</a:t>
                </a:r>
                <a:r>
                  <a:rPr lang="tr-TR" dirty="0"/>
                  <a:t>’nın </a:t>
                </a:r>
                <a:r>
                  <a:rPr lang="tr-TR" dirty="0" err="1"/>
                  <a:t>mod</a:t>
                </a:r>
                <a:r>
                  <a:rPr lang="tr-TR" dirty="0"/>
                  <a:t> </a:t>
                </a:r>
                <a:r>
                  <a:rPr lang="tr-TR" i="1" dirty="0"/>
                  <a:t>m</a:t>
                </a:r>
                <a:r>
                  <a:rPr lang="tr-TR" dirty="0"/>
                  <a:t>'de </a:t>
                </a:r>
                <a:r>
                  <a:rPr lang="tr-TR" i="1" dirty="0"/>
                  <a:t>b</a:t>
                </a:r>
                <a:r>
                  <a:rPr lang="tr-TR" dirty="0"/>
                  <a:t>’ye denk olduğunu </a:t>
                </a:r>
                <a:endParaRPr lang="tr-TR" dirty="0" smtClean="0"/>
              </a:p>
              <a:p>
                <a:pPr marL="0" indent="0" algn="just">
                  <a:buNone/>
                </a:pPr>
                <a:r>
                  <a:rPr lang="tr-TR" b="1" i="1" dirty="0" smtClean="0">
                    <a:solidFill>
                      <a:srgbClr val="0070C0"/>
                    </a:solidFill>
                  </a:rPr>
                  <a:t>a </a:t>
                </a:r>
                <a:r>
                  <a:rPr lang="tr-TR" b="1" i="1" dirty="0">
                    <a:solidFill>
                      <a:srgbClr val="0070C0"/>
                    </a:solidFill>
                  </a:rPr>
                  <a:t>≡ b</a:t>
                </a:r>
                <a:r>
                  <a:rPr lang="tr-TR" b="1" dirty="0">
                    <a:solidFill>
                      <a:srgbClr val="0070C0"/>
                    </a:solidFill>
                  </a:rPr>
                  <a:t> (</a:t>
                </a:r>
                <a:r>
                  <a:rPr lang="tr-TR" b="1" dirty="0" err="1">
                    <a:solidFill>
                      <a:srgbClr val="0070C0"/>
                    </a:solidFill>
                  </a:rPr>
                  <a:t>mod</a:t>
                </a:r>
                <a:r>
                  <a:rPr lang="tr-TR" b="1" dirty="0">
                    <a:solidFill>
                      <a:srgbClr val="0070C0"/>
                    </a:solidFill>
                  </a:rPr>
                  <a:t> </a:t>
                </a:r>
                <a:r>
                  <a:rPr lang="tr-TR" b="1" i="1" dirty="0">
                    <a:solidFill>
                      <a:srgbClr val="0070C0"/>
                    </a:solidFill>
                  </a:rPr>
                  <a:t>m</a:t>
                </a:r>
                <a:r>
                  <a:rPr lang="tr-TR" b="1" i="1" dirty="0" smtClean="0">
                    <a:solidFill>
                      <a:srgbClr val="0070C0"/>
                    </a:solidFill>
                  </a:rPr>
                  <a:t>) </a:t>
                </a:r>
                <a:r>
                  <a:rPr lang="tr-TR" b="1" dirty="0" smtClean="0">
                    <a:solidFill>
                      <a:srgbClr val="0070C0"/>
                    </a:solidFill>
                  </a:rPr>
                  <a:t> </a:t>
                </a:r>
                <a:r>
                  <a:rPr lang="tr-TR" dirty="0"/>
                  <a:t>ile göstereceğiz, </a:t>
                </a:r>
                <a:r>
                  <a:rPr lang="tr-TR" i="1" dirty="0"/>
                  <a:t>a ≡ b</a:t>
                </a:r>
                <a:r>
                  <a:rPr lang="tr-TR" dirty="0"/>
                  <a:t> (</a:t>
                </a:r>
                <a:r>
                  <a:rPr lang="tr-TR" dirty="0" err="1"/>
                  <a:t>mod</a:t>
                </a:r>
                <a:r>
                  <a:rPr lang="tr-TR" dirty="0"/>
                  <a:t> </a:t>
                </a:r>
                <a:r>
                  <a:rPr lang="tr-TR" i="1" dirty="0"/>
                  <a:t>m)</a:t>
                </a:r>
                <a:r>
                  <a:rPr lang="tr-TR" dirty="0"/>
                  <a:t> </a:t>
                </a:r>
                <a:r>
                  <a:rPr lang="tr-TR" b="1" dirty="0"/>
                  <a:t>denktir</a:t>
                </a:r>
                <a:r>
                  <a:rPr lang="tr-TR" dirty="0"/>
                  <a:t> ve </a:t>
                </a:r>
                <a:r>
                  <a:rPr lang="tr-TR" i="1" dirty="0"/>
                  <a:t>m</a:t>
                </a:r>
                <a:r>
                  <a:rPr lang="tr-TR" dirty="0"/>
                  <a:t> onun </a:t>
                </a:r>
                <a:r>
                  <a:rPr lang="tr-TR" b="1" dirty="0" err="1"/>
                  <a:t>modudur</a:t>
                </a:r>
                <a:r>
                  <a:rPr lang="tr-TR" dirty="0"/>
                  <a:t>. Eğer </a:t>
                </a:r>
                <a:r>
                  <a:rPr lang="tr-TR" i="1" dirty="0"/>
                  <a:t>a</a:t>
                </a:r>
                <a:r>
                  <a:rPr lang="tr-TR" dirty="0"/>
                  <a:t> ve </a:t>
                </a:r>
                <a:r>
                  <a:rPr lang="tr-TR" i="1" dirty="0"/>
                  <a:t>b, m</a:t>
                </a:r>
                <a:r>
                  <a:rPr lang="tr-TR" dirty="0"/>
                  <a:t> </a:t>
                </a:r>
                <a:r>
                  <a:rPr lang="tr-TR" dirty="0" err="1"/>
                  <a:t>modunda</a:t>
                </a:r>
                <a:r>
                  <a:rPr lang="tr-TR" dirty="0"/>
                  <a:t> denk değilse </a:t>
                </a:r>
                <a14:m>
                  <m:oMath xmlns:m="http://schemas.openxmlformats.org/officeDocument/2006/math">
                    <m:r>
                      <m:rPr>
                        <m:sty m:val="p"/>
                      </m:rPr>
                      <a:rPr lang="tr-TR">
                        <a:latin typeface="Cambria Math" panose="02040503050406030204" pitchFamily="18" charset="0"/>
                      </a:rPr>
                      <m:t>a</m:t>
                    </m:r>
                    <m:r>
                      <a:rPr lang="tr-TR">
                        <a:latin typeface="Cambria Math" panose="02040503050406030204" pitchFamily="18" charset="0"/>
                      </a:rPr>
                      <m:t> ≢ </m:t>
                    </m:r>
                    <m:r>
                      <m:rPr>
                        <m:sty m:val="p"/>
                      </m:rPr>
                      <a:rPr lang="tr-TR">
                        <a:latin typeface="Cambria Math" panose="02040503050406030204" pitchFamily="18" charset="0"/>
                      </a:rPr>
                      <m:t>b</m:t>
                    </m:r>
                    <m:r>
                      <a:rPr lang="tr-TR">
                        <a:latin typeface="Cambria Math" panose="02040503050406030204" pitchFamily="18" charset="0"/>
                      </a:rPr>
                      <m:t> </m:t>
                    </m:r>
                  </m:oMath>
                </a14:m>
                <a:r>
                  <a:rPr lang="tr-TR" dirty="0"/>
                  <a:t>(</a:t>
                </a:r>
                <a:r>
                  <a:rPr lang="tr-TR" dirty="0" err="1"/>
                  <a:t>mod</a:t>
                </a:r>
                <a:r>
                  <a:rPr lang="tr-TR" dirty="0"/>
                  <a:t> </a:t>
                </a:r>
                <a:r>
                  <a:rPr lang="tr-TR" i="1" dirty="0"/>
                  <a:t>m)</a:t>
                </a:r>
                <a:r>
                  <a:rPr lang="tr-TR" dirty="0"/>
                  <a:t> şeklinde yazarız</a:t>
                </a:r>
                <a:r>
                  <a:rPr lang="tr-TR" dirty="0" smtClean="0"/>
                  <a:t>.</a:t>
                </a:r>
              </a:p>
              <a:p>
                <a:pPr marL="0" indent="0" algn="just">
                  <a:buNone/>
                </a:pPr>
                <a:r>
                  <a:rPr lang="tr-TR" b="1" dirty="0" smtClean="0">
                    <a:solidFill>
                      <a:srgbClr val="C00000"/>
                    </a:solidFill>
                  </a:rPr>
                  <a:t>Teorem 3:  </a:t>
                </a:r>
                <a:r>
                  <a:rPr lang="tr-TR" i="1" dirty="0" smtClean="0"/>
                  <a:t>a, </a:t>
                </a:r>
                <a:r>
                  <a:rPr lang="tr-TR" i="1" dirty="0"/>
                  <a:t>b</a:t>
                </a:r>
                <a:r>
                  <a:rPr lang="tr-TR" dirty="0"/>
                  <a:t> tamsayılar ve </a:t>
                </a:r>
                <a:r>
                  <a:rPr lang="tr-TR" i="1" dirty="0"/>
                  <a:t>m</a:t>
                </a:r>
                <a:r>
                  <a:rPr lang="tr-TR" dirty="0"/>
                  <a:t> bir pozitif tamsayı olsun. </a:t>
                </a:r>
                <a:r>
                  <a:rPr lang="tr-TR" i="1" dirty="0"/>
                  <a:t>a ≡ b</a:t>
                </a:r>
                <a:r>
                  <a:rPr lang="tr-TR" dirty="0"/>
                  <a:t> (</a:t>
                </a:r>
                <a:r>
                  <a:rPr lang="tr-TR" dirty="0" err="1"/>
                  <a:t>mod</a:t>
                </a:r>
                <a:r>
                  <a:rPr lang="tr-TR" dirty="0"/>
                  <a:t> </a:t>
                </a:r>
                <a:r>
                  <a:rPr lang="tr-TR" i="1" dirty="0"/>
                  <a:t>m)</a:t>
                </a:r>
                <a:r>
                  <a:rPr lang="tr-TR" dirty="0"/>
                  <a:t> olması için gerek ve yeter şart </a:t>
                </a:r>
                <a:r>
                  <a:rPr lang="tr-TR" i="1" dirty="0"/>
                  <a:t>a</a:t>
                </a:r>
                <a:r>
                  <a:rPr lang="tr-TR" dirty="0"/>
                  <a:t> </a:t>
                </a:r>
                <a:r>
                  <a:rPr lang="tr-TR" b="1" dirty="0" err="1"/>
                  <a:t>mod</a:t>
                </a:r>
                <a:r>
                  <a:rPr lang="tr-TR" b="1" dirty="0"/>
                  <a:t> </a:t>
                </a:r>
                <a:r>
                  <a:rPr lang="tr-TR" i="1" dirty="0"/>
                  <a:t>m = b</a:t>
                </a:r>
                <a:r>
                  <a:rPr lang="tr-TR" dirty="0"/>
                  <a:t> </a:t>
                </a:r>
                <a:r>
                  <a:rPr lang="tr-TR" b="1" dirty="0" err="1"/>
                  <a:t>mod</a:t>
                </a:r>
                <a:r>
                  <a:rPr lang="tr-TR" b="1" dirty="0"/>
                  <a:t> </a:t>
                </a:r>
                <a:r>
                  <a:rPr lang="tr-TR" i="1" dirty="0"/>
                  <a:t>m</a:t>
                </a:r>
                <a:r>
                  <a:rPr lang="tr-TR" dirty="0"/>
                  <a:t> sağlanmasıdır</a:t>
                </a:r>
                <a:r>
                  <a:rPr lang="tr-TR" dirty="0" smtClean="0"/>
                  <a:t>.</a:t>
                </a:r>
              </a:p>
              <a:p>
                <a:pPr marL="0" indent="0" algn="just">
                  <a:buNone/>
                </a:pPr>
                <a:r>
                  <a:rPr lang="tr-TR" b="1" dirty="0" smtClean="0">
                    <a:solidFill>
                      <a:srgbClr val="C00000"/>
                    </a:solidFill>
                  </a:rPr>
                  <a:t>Örnek: </a:t>
                </a:r>
                <a:r>
                  <a:rPr lang="tr-TR" dirty="0"/>
                  <a:t>17’nin 6 </a:t>
                </a:r>
                <a:r>
                  <a:rPr lang="tr-TR" dirty="0" err="1"/>
                  <a:t>modunda</a:t>
                </a:r>
                <a:r>
                  <a:rPr lang="tr-TR" dirty="0"/>
                  <a:t> 5 ’e denk olup olmadığını ve 24 ile 14 ün 6 </a:t>
                </a:r>
                <a:r>
                  <a:rPr lang="tr-TR" dirty="0" err="1"/>
                  <a:t>modunda</a:t>
                </a:r>
                <a:r>
                  <a:rPr lang="tr-TR" dirty="0"/>
                  <a:t> denk olup </a:t>
                </a:r>
                <a:r>
                  <a:rPr lang="tr-TR" dirty="0" smtClean="0"/>
                  <a:t>olmadıklarını belirleyiniz</a:t>
                </a:r>
                <a:r>
                  <a:rPr lang="tr-TR" dirty="0"/>
                  <a:t>.</a:t>
                </a:r>
              </a:p>
              <a:p>
                <a:pPr marL="0" indent="0" algn="just">
                  <a:buNone/>
                </a:pPr>
                <a:r>
                  <a:rPr lang="tr-TR" b="1" dirty="0">
                    <a:solidFill>
                      <a:srgbClr val="C00000"/>
                    </a:solidFill>
                  </a:rPr>
                  <a:t>Çözüm: </a:t>
                </a:r>
                <a:r>
                  <a:rPr lang="tr-TR" b="1" dirty="0" smtClean="0">
                    <a:solidFill>
                      <a:srgbClr val="C00000"/>
                    </a:solidFill>
                  </a:rPr>
                  <a:t> </a:t>
                </a:r>
                <a:r>
                  <a:rPr lang="tr-TR" dirty="0" smtClean="0"/>
                  <a:t>6</a:t>
                </a:r>
                <a:r>
                  <a:rPr lang="tr-TR" dirty="0"/>
                  <a:t>, 17−5 = 12’yi böldüğü için 17 </a:t>
                </a:r>
                <a:r>
                  <a:rPr lang="tr-TR" i="1" dirty="0"/>
                  <a:t>≡</a:t>
                </a:r>
                <a:r>
                  <a:rPr lang="tr-TR" dirty="0"/>
                  <a:t> 5 (</a:t>
                </a:r>
                <a:r>
                  <a:rPr lang="tr-TR" dirty="0" err="1"/>
                  <a:t>mod</a:t>
                </a:r>
                <a:r>
                  <a:rPr lang="tr-TR" dirty="0"/>
                  <a:t> 6</a:t>
                </a:r>
                <a:r>
                  <a:rPr lang="tr-TR" dirty="0" smtClean="0"/>
                  <a:t>) </a:t>
                </a:r>
                <a:r>
                  <a:rPr lang="tr-TR" dirty="0" err="1" smtClean="0"/>
                  <a:t>dır</a:t>
                </a:r>
                <a:r>
                  <a:rPr lang="tr-TR" dirty="0" smtClean="0"/>
                  <a:t>.</a:t>
                </a:r>
              </a:p>
              <a:p>
                <a:pPr marL="0" indent="0" algn="just">
                  <a:buNone/>
                </a:pPr>
                <a:r>
                  <a:rPr lang="tr-TR" dirty="0" smtClean="0"/>
                  <a:t>24</a:t>
                </a:r>
                <a:r>
                  <a:rPr lang="tr-TR" dirty="0"/>
                  <a:t>−14 = 10, 6’ya bölünmediği için </a:t>
                </a:r>
                <a14:m>
                  <m:oMath xmlns:m="http://schemas.openxmlformats.org/officeDocument/2006/math">
                    <m:r>
                      <a:rPr lang="tr-TR" i="1">
                        <a:latin typeface="Cambria Math" panose="02040503050406030204" pitchFamily="18" charset="0"/>
                      </a:rPr>
                      <m:t>24 ≢ 14</m:t>
                    </m:r>
                  </m:oMath>
                </a14:m>
                <a:r>
                  <a:rPr lang="tr-TR" dirty="0"/>
                  <a:t> (</a:t>
                </a:r>
                <a:r>
                  <a:rPr lang="tr-TR" dirty="0" err="1"/>
                  <a:t>mod</a:t>
                </a:r>
                <a:r>
                  <a:rPr lang="tr-TR" dirty="0"/>
                  <a:t> 6).</a:t>
                </a:r>
              </a:p>
              <a:p>
                <a:endParaRPr lang="tr-TR" dirty="0"/>
              </a:p>
            </p:txBody>
          </p:sp>
        </mc:Choice>
        <mc:Fallback xmlns="">
          <p:sp>
            <p:nvSpPr>
              <p:cNvPr id="3" name="İçerik Yer Tutucusu 2"/>
              <p:cNvSpPr>
                <a:spLocks noGrp="1" noRot="1" noChangeAspect="1" noMove="1" noResize="1" noEditPoints="1" noAdjustHandles="1" noChangeArrowheads="1" noChangeShapeType="1" noTextEdit="1"/>
              </p:cNvSpPr>
              <p:nvPr>
                <p:ph idx="1"/>
              </p:nvPr>
            </p:nvSpPr>
            <p:spPr>
              <a:xfrm>
                <a:off x="1484310" y="346509"/>
                <a:ext cx="10018713" cy="5444691"/>
              </a:xfrm>
              <a:blipFill rotWithShape="0">
                <a:blip r:embed="rId2"/>
                <a:stretch>
                  <a:fillRect l="-912" r="-912"/>
                </a:stretch>
              </a:blipFill>
            </p:spPr>
            <p:txBody>
              <a:bodyPr/>
              <a:lstStyle/>
              <a:p>
                <a:r>
                  <a:rPr lang="tr-TR">
                    <a:noFill/>
                  </a:rPr>
                  <a:t> </a:t>
                </a:r>
              </a:p>
            </p:txBody>
          </p:sp>
        </mc:Fallback>
      </mc:AlternateContent>
      <p:sp>
        <p:nvSpPr>
          <p:cNvPr id="2" name="Slayt Numarası Yer Tutucusu 1"/>
          <p:cNvSpPr>
            <a:spLocks noGrp="1"/>
          </p:cNvSpPr>
          <p:nvPr>
            <p:ph type="sldNum" sz="quarter" idx="12"/>
          </p:nvPr>
        </p:nvSpPr>
        <p:spPr/>
        <p:txBody>
          <a:bodyPr/>
          <a:lstStyle/>
          <a:p>
            <a:fld id="{745D57CF-1007-4D2F-B4F9-E5A7F393E6C7}" type="slidenum">
              <a:rPr lang="tr-TR" smtClean="0"/>
              <a:t>7</a:t>
            </a:fld>
            <a:endParaRPr lang="tr-TR"/>
          </a:p>
        </p:txBody>
      </p:sp>
    </p:spTree>
    <p:extLst>
      <p:ext uri="{BB962C8B-B14F-4D97-AF65-F5344CB8AC3E}">
        <p14:creationId xmlns:p14="http://schemas.microsoft.com/office/powerpoint/2010/main" val="2852622870"/>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484309" y="276498"/>
            <a:ext cx="10018713" cy="1012371"/>
          </a:xfrm>
        </p:spPr>
        <p:txBody>
          <a:bodyPr>
            <a:normAutofit fontScale="90000"/>
          </a:bodyPr>
          <a:lstStyle/>
          <a:p>
            <a:r>
              <a:rPr lang="tr-TR" b="1" dirty="0" smtClean="0">
                <a:solidFill>
                  <a:srgbClr val="C00000"/>
                </a:solidFill>
              </a:rPr>
              <a:t>Bölüm 4.5 Bazı Çift Numaralı Soruların Çözümü</a:t>
            </a:r>
            <a:endParaRPr lang="tr-TR" b="1" dirty="0">
              <a:solidFill>
                <a:srgbClr val="C00000"/>
              </a:solidFill>
            </a:endParaRPr>
          </a:p>
        </p:txBody>
      </p:sp>
      <p:sp>
        <p:nvSpPr>
          <p:cNvPr id="3" name="İçerik Yer Tutucusu 2"/>
          <p:cNvSpPr>
            <a:spLocks noGrp="1"/>
          </p:cNvSpPr>
          <p:nvPr>
            <p:ph idx="1"/>
          </p:nvPr>
        </p:nvSpPr>
        <p:spPr>
          <a:xfrm>
            <a:off x="1341119" y="1288869"/>
            <a:ext cx="10476411" cy="5007428"/>
          </a:xfrm>
        </p:spPr>
        <p:txBody>
          <a:bodyPr>
            <a:normAutofit/>
          </a:bodyPr>
          <a:lstStyle/>
          <a:p>
            <a:pPr marL="0" indent="0">
              <a:buNone/>
            </a:pPr>
            <a:r>
              <a:rPr lang="tr-TR" b="1" dirty="0" smtClean="0">
                <a:solidFill>
                  <a:srgbClr val="C00000"/>
                </a:solidFill>
              </a:rPr>
              <a:t>Soru 32:  </a:t>
            </a:r>
            <a:r>
              <a:rPr lang="tr-TR" dirty="0"/>
              <a:t>Baştan yedi basamağı verilen ISSN numaralarının her biri için kontrol basamağını (ki </a:t>
            </a:r>
            <a:r>
              <a:rPr lang="tr-TR" dirty="0" smtClean="0"/>
              <a:t>o  </a:t>
            </a:r>
            <a:r>
              <a:rPr lang="tr-TR" dirty="0"/>
              <a:t>X harfi de olabilir) belirleyiniz, </a:t>
            </a:r>
            <a:endParaRPr lang="tr-TR" dirty="0" smtClean="0"/>
          </a:p>
          <a:p>
            <a:pPr marL="0" indent="0">
              <a:buNone/>
            </a:pPr>
            <a:r>
              <a:rPr lang="tr-TR" b="1" dirty="0" smtClean="0">
                <a:solidFill>
                  <a:srgbClr val="C00000"/>
                </a:solidFill>
              </a:rPr>
              <a:t>a) </a:t>
            </a:r>
            <a:r>
              <a:rPr lang="tr-TR" dirty="0" smtClean="0"/>
              <a:t>1570-868</a:t>
            </a:r>
            <a:r>
              <a:rPr lang="tr-TR" dirty="0"/>
              <a:t>		</a:t>
            </a:r>
            <a:r>
              <a:rPr lang="tr-TR" dirty="0" smtClean="0"/>
              <a:t>     </a:t>
            </a:r>
            <a:r>
              <a:rPr lang="tr-TR" b="1" dirty="0" smtClean="0">
                <a:solidFill>
                  <a:srgbClr val="C00000"/>
                </a:solidFill>
              </a:rPr>
              <a:t>b</a:t>
            </a:r>
            <a:r>
              <a:rPr lang="tr-TR" b="1" dirty="0">
                <a:solidFill>
                  <a:srgbClr val="C00000"/>
                </a:solidFill>
              </a:rPr>
              <a:t>) </a:t>
            </a:r>
            <a:r>
              <a:rPr lang="tr-TR" dirty="0" smtClean="0"/>
              <a:t>1553-734</a:t>
            </a:r>
          </a:p>
          <a:p>
            <a:pPr marL="0" indent="0">
              <a:buNone/>
            </a:pPr>
            <a:r>
              <a:rPr lang="tr-TR" b="1" dirty="0" smtClean="0">
                <a:solidFill>
                  <a:srgbClr val="C00000"/>
                </a:solidFill>
              </a:rPr>
              <a:t>c) </a:t>
            </a:r>
            <a:r>
              <a:rPr lang="tr-TR" dirty="0" smtClean="0"/>
              <a:t>1089-708                   </a:t>
            </a:r>
            <a:r>
              <a:rPr lang="tr-TR" b="1" dirty="0" smtClean="0">
                <a:solidFill>
                  <a:srgbClr val="C00000"/>
                </a:solidFill>
              </a:rPr>
              <a:t>d) </a:t>
            </a:r>
            <a:r>
              <a:rPr lang="tr-TR" dirty="0" smtClean="0"/>
              <a:t>1383-811</a:t>
            </a:r>
            <a:endParaRPr lang="tr-TR" dirty="0"/>
          </a:p>
          <a:p>
            <a:pPr marL="0" indent="0">
              <a:buNone/>
            </a:pPr>
            <a:r>
              <a:rPr lang="tr-TR" b="1" dirty="0" smtClean="0">
                <a:solidFill>
                  <a:srgbClr val="C00000"/>
                </a:solidFill>
              </a:rPr>
              <a:t>Cevap </a:t>
            </a:r>
            <a:r>
              <a:rPr lang="tr-TR" b="1" dirty="0">
                <a:solidFill>
                  <a:srgbClr val="C00000"/>
                </a:solidFill>
              </a:rPr>
              <a:t>32</a:t>
            </a:r>
            <a:r>
              <a:rPr lang="tr-TR" b="1" dirty="0" smtClean="0">
                <a:solidFill>
                  <a:srgbClr val="C00000"/>
                </a:solidFill>
              </a:rPr>
              <a:t>: </a:t>
            </a:r>
            <a:endParaRPr lang="tr-TR" b="1" dirty="0">
              <a:solidFill>
                <a:srgbClr val="C00000"/>
              </a:solidFill>
            </a:endParaRPr>
          </a:p>
          <a:p>
            <a:pPr marL="0" indent="0">
              <a:buNone/>
            </a:pPr>
            <a:r>
              <a:rPr lang="tr-TR" b="1" dirty="0" smtClean="0">
                <a:solidFill>
                  <a:srgbClr val="C00000"/>
                </a:solidFill>
              </a:rPr>
              <a:t>a</a:t>
            </a:r>
            <a:r>
              <a:rPr lang="tr-TR" b="1" dirty="0">
                <a:solidFill>
                  <a:srgbClr val="C00000"/>
                </a:solidFill>
              </a:rPr>
              <a:t>) </a:t>
            </a:r>
            <a:r>
              <a:rPr lang="tr-TR" dirty="0"/>
              <a:t>3 · 1 + 4 · 5 + 5 · 7 + 6 · 0 + 7 · 8 + 8 · 6 + 9 · 8 </a:t>
            </a:r>
            <a:r>
              <a:rPr lang="tr-TR" dirty="0" err="1"/>
              <a:t>mod</a:t>
            </a:r>
            <a:r>
              <a:rPr lang="tr-TR" dirty="0"/>
              <a:t> 11 = 3</a:t>
            </a:r>
          </a:p>
          <a:p>
            <a:pPr marL="0" indent="0">
              <a:buNone/>
            </a:pPr>
            <a:r>
              <a:rPr lang="tr-TR" b="1" dirty="0">
                <a:solidFill>
                  <a:srgbClr val="C00000"/>
                </a:solidFill>
              </a:rPr>
              <a:t>b) </a:t>
            </a:r>
            <a:r>
              <a:rPr lang="tr-TR" dirty="0"/>
              <a:t>3 · 1 + 4 · 5 + 5 · 5 + 6 · 3 + 7 · 7 + 8 · 3 + 9 · 4 </a:t>
            </a:r>
            <a:r>
              <a:rPr lang="tr-TR" dirty="0" err="1"/>
              <a:t>mod</a:t>
            </a:r>
            <a:r>
              <a:rPr lang="tr-TR" dirty="0"/>
              <a:t> 11 = 10</a:t>
            </a:r>
          </a:p>
          <a:p>
            <a:pPr marL="0" indent="0">
              <a:buNone/>
            </a:pPr>
            <a:r>
              <a:rPr lang="tr-TR" b="1" dirty="0">
                <a:solidFill>
                  <a:srgbClr val="C00000"/>
                </a:solidFill>
              </a:rPr>
              <a:t>c) </a:t>
            </a:r>
            <a:r>
              <a:rPr lang="tr-TR" dirty="0"/>
              <a:t>3 · 1 + 4 · 0 + 5 · 8 + 6 · 9 + 7 · 7 + 8 · 0 + 9 · 8 </a:t>
            </a:r>
            <a:r>
              <a:rPr lang="tr-TR" dirty="0" err="1"/>
              <a:t>mod</a:t>
            </a:r>
            <a:r>
              <a:rPr lang="tr-TR" dirty="0"/>
              <a:t> 11 = 9</a:t>
            </a:r>
          </a:p>
          <a:p>
            <a:pPr marL="0" indent="0">
              <a:buNone/>
            </a:pPr>
            <a:r>
              <a:rPr lang="tr-TR" b="1" dirty="0">
                <a:solidFill>
                  <a:srgbClr val="C00000"/>
                </a:solidFill>
              </a:rPr>
              <a:t>d) </a:t>
            </a:r>
            <a:r>
              <a:rPr lang="tr-TR" dirty="0"/>
              <a:t>3 · 1 + 4 · 3 + 5 · 8 + 6 · 3 + 7 · 8 + 8 · 1 + 9 · 1 </a:t>
            </a:r>
            <a:r>
              <a:rPr lang="tr-TR" dirty="0" err="1"/>
              <a:t>mod</a:t>
            </a:r>
            <a:r>
              <a:rPr lang="tr-TR" dirty="0"/>
              <a:t> 11 = 3</a:t>
            </a:r>
          </a:p>
          <a:p>
            <a:endParaRPr lang="tr-TR" dirty="0"/>
          </a:p>
        </p:txBody>
      </p:sp>
      <p:sp>
        <p:nvSpPr>
          <p:cNvPr id="4" name="Slayt Numarası Yer Tutucusu 3"/>
          <p:cNvSpPr>
            <a:spLocks noGrp="1"/>
          </p:cNvSpPr>
          <p:nvPr>
            <p:ph type="sldNum" sz="quarter" idx="12"/>
          </p:nvPr>
        </p:nvSpPr>
        <p:spPr/>
        <p:txBody>
          <a:bodyPr/>
          <a:lstStyle/>
          <a:p>
            <a:fld id="{745D57CF-1007-4D2F-B4F9-E5A7F393E6C7}" type="slidenum">
              <a:rPr lang="tr-TR" smtClean="0"/>
              <a:t>70</a:t>
            </a:fld>
            <a:endParaRPr lang="tr-TR"/>
          </a:p>
        </p:txBody>
      </p:sp>
    </p:spTree>
    <p:extLst>
      <p:ext uri="{BB962C8B-B14F-4D97-AF65-F5344CB8AC3E}">
        <p14:creationId xmlns:p14="http://schemas.microsoft.com/office/powerpoint/2010/main" val="525977594"/>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223054" y="137160"/>
            <a:ext cx="10018713" cy="977537"/>
          </a:xfrm>
        </p:spPr>
        <p:txBody>
          <a:bodyPr/>
          <a:lstStyle/>
          <a:p>
            <a:r>
              <a:rPr lang="tr-TR" b="1" dirty="0" smtClean="0">
                <a:solidFill>
                  <a:srgbClr val="C00000"/>
                </a:solidFill>
              </a:rPr>
              <a:t>Bölüm 4.6 KRİPTOGRAFİ</a:t>
            </a:r>
            <a:endParaRPr lang="tr-TR" b="1" dirty="0">
              <a:solidFill>
                <a:srgbClr val="C00000"/>
              </a:solidFill>
            </a:endParaRPr>
          </a:p>
        </p:txBody>
      </p:sp>
      <p:sp>
        <p:nvSpPr>
          <p:cNvPr id="3" name="İçerik Yer Tutucusu 2"/>
          <p:cNvSpPr>
            <a:spLocks noGrp="1"/>
          </p:cNvSpPr>
          <p:nvPr>
            <p:ph idx="1"/>
          </p:nvPr>
        </p:nvSpPr>
        <p:spPr>
          <a:xfrm>
            <a:off x="1484310" y="1114697"/>
            <a:ext cx="10420307" cy="5643154"/>
          </a:xfrm>
        </p:spPr>
        <p:txBody>
          <a:bodyPr>
            <a:normAutofit lnSpcReduction="10000"/>
          </a:bodyPr>
          <a:lstStyle/>
          <a:p>
            <a:pPr marL="0" indent="0" algn="just">
              <a:buNone/>
            </a:pPr>
            <a:endParaRPr lang="tr-TR" b="1" dirty="0" smtClean="0"/>
          </a:p>
          <a:p>
            <a:pPr marL="0" indent="0" algn="just">
              <a:buNone/>
            </a:pPr>
            <a:r>
              <a:rPr lang="tr-TR" dirty="0" smtClean="0"/>
              <a:t>     Sayılar </a:t>
            </a:r>
            <a:r>
              <a:rPr lang="tr-TR" dirty="0"/>
              <a:t>teorisi özel bilgi olmaksızın kolaylıkla geri alınamayan bilgi dönüştürme konusu </a:t>
            </a:r>
            <a:r>
              <a:rPr lang="tr-TR" b="1" dirty="0" err="1">
                <a:solidFill>
                  <a:srgbClr val="0070C0"/>
                </a:solidFill>
              </a:rPr>
              <a:t>kriptografide</a:t>
            </a:r>
            <a:r>
              <a:rPr lang="tr-TR" dirty="0"/>
              <a:t> bir anahtar rol oynar. Sayılar teorisi ilk olarak binlerce yıl önce kullanılan ve 20. yüzyıla kadar yoğun olarak kullanılan çok sayıda klasik şifrelerin temelidir. Bu şifreler her bir harfi bir farklı harfe veya her bir harfler bloğunu farklı bir harfler bloğuna değiştirerek mesajları şifrelerler. Biz, her bir harfle alfabenin daha sonunda, gerektiğinde alfabenin başlangıcı civarına kaydırarak belli sayıda bir konumda bir yer alan bir harfle yer değiştiren kaydırma şifrelerini içeren bazı klasik şifreleri tartışacağız. Bizim tartışacağımız klasik şifreler şifrelemenin nasıl yapıldığını bilen birisine mesajların şifrelerini çözmeye de imkân veren özel anahtar şifrele­rinin örnekleridir. Özel anahtar şifreyle gizlilik içerisinde iletişim kurmak isteyen iki taraf bir gizli anahtar paylaşmalıdırlar. Bizim tartışacağımız klasik şifreler, mesajı şifrelemede kulla­nılan gizli bilgiye erişmeksizin şifrelenen bilgiyi kurtarmak isteyen şifreleme analizlerine de açıktırlar. Kaydırma şifreleri kullanarak gönderilen mesajların şifre analizlerinin nasıl yapıldı­ğını göstereceğiz.</a:t>
            </a:r>
          </a:p>
          <a:p>
            <a:endParaRPr lang="tr-TR" dirty="0"/>
          </a:p>
        </p:txBody>
      </p:sp>
      <p:sp>
        <p:nvSpPr>
          <p:cNvPr id="4" name="Slayt Numarası Yer Tutucusu 3"/>
          <p:cNvSpPr>
            <a:spLocks noGrp="1"/>
          </p:cNvSpPr>
          <p:nvPr>
            <p:ph type="sldNum" sz="quarter" idx="12"/>
          </p:nvPr>
        </p:nvSpPr>
        <p:spPr/>
        <p:txBody>
          <a:bodyPr/>
          <a:lstStyle/>
          <a:p>
            <a:fld id="{745D57CF-1007-4D2F-B4F9-E5A7F393E6C7}" type="slidenum">
              <a:rPr lang="tr-TR" smtClean="0"/>
              <a:t>71</a:t>
            </a:fld>
            <a:endParaRPr lang="tr-TR"/>
          </a:p>
        </p:txBody>
      </p:sp>
    </p:spTree>
    <p:extLst>
      <p:ext uri="{BB962C8B-B14F-4D97-AF65-F5344CB8AC3E}">
        <p14:creationId xmlns:p14="http://schemas.microsoft.com/office/powerpoint/2010/main" val="1823909964"/>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1484310" y="287383"/>
            <a:ext cx="10516101" cy="6374674"/>
          </a:xfrm>
        </p:spPr>
        <p:txBody>
          <a:bodyPr>
            <a:normAutofit fontScale="92500"/>
          </a:bodyPr>
          <a:lstStyle/>
          <a:p>
            <a:pPr marL="0" indent="0" algn="just">
              <a:buNone/>
            </a:pPr>
            <a:endParaRPr lang="tr-TR" dirty="0" smtClean="0">
              <a:solidFill>
                <a:srgbClr val="C00000"/>
              </a:solidFill>
            </a:endParaRPr>
          </a:p>
          <a:p>
            <a:pPr marL="0" indent="0" algn="just">
              <a:buNone/>
            </a:pPr>
            <a:r>
              <a:rPr lang="tr-TR" b="1" dirty="0" smtClean="0">
                <a:solidFill>
                  <a:srgbClr val="C00000"/>
                </a:solidFill>
              </a:rPr>
              <a:t>     Klasik </a:t>
            </a:r>
            <a:r>
              <a:rPr lang="tr-TR" b="1" dirty="0" err="1" smtClean="0">
                <a:solidFill>
                  <a:srgbClr val="C00000"/>
                </a:solidFill>
              </a:rPr>
              <a:t>Kriptografi</a:t>
            </a:r>
            <a:r>
              <a:rPr lang="tr-TR" b="1" dirty="0">
                <a:solidFill>
                  <a:srgbClr val="C00000"/>
                </a:solidFill>
              </a:rPr>
              <a:t>:</a:t>
            </a:r>
          </a:p>
          <a:p>
            <a:pPr marL="0" indent="0" algn="just">
              <a:buNone/>
            </a:pPr>
            <a:r>
              <a:rPr lang="tr-TR" dirty="0"/>
              <a:t> </a:t>
            </a:r>
            <a:r>
              <a:rPr lang="tr-TR" dirty="0" smtClean="0"/>
              <a:t>    </a:t>
            </a:r>
            <a:r>
              <a:rPr lang="tr-TR" dirty="0" err="1" smtClean="0"/>
              <a:t>Kriptografiyi</a:t>
            </a:r>
            <a:r>
              <a:rPr lang="tr-TR" dirty="0" smtClean="0"/>
              <a:t> </a:t>
            </a:r>
            <a:r>
              <a:rPr lang="tr-TR" dirty="0"/>
              <a:t>kullanmayı bilen ilk kişilerden birisi Julius </a:t>
            </a:r>
            <a:r>
              <a:rPr lang="tr-TR" dirty="0" err="1"/>
              <a:t>Caesar</a:t>
            </a:r>
            <a:r>
              <a:rPr lang="tr-TR" dirty="0"/>
              <a:t> (</a:t>
            </a:r>
            <a:r>
              <a:rPr lang="tr-TR" dirty="0" err="1"/>
              <a:t>Jül</a:t>
            </a:r>
            <a:r>
              <a:rPr lang="tr-TR" dirty="0"/>
              <a:t> </a:t>
            </a:r>
            <a:r>
              <a:rPr lang="tr-TR" dirty="0" err="1"/>
              <a:t>Sezarj’dır</a:t>
            </a:r>
            <a:r>
              <a:rPr lang="tr-TR" dirty="0"/>
              <a:t>. O her bir har­fi alfabede üç harf ileri kaydırarak (alfabenin son üç harfini ilk üç harfine göndererek) gizli mesajlar hazırladı. Örneğin, bu şema kullanılarak </a:t>
            </a:r>
            <a:r>
              <a:rPr lang="tr-TR" i="1" dirty="0"/>
              <a:t>b</a:t>
            </a:r>
            <a:r>
              <a:rPr lang="tr-TR" dirty="0"/>
              <a:t> harfi </a:t>
            </a:r>
            <a:r>
              <a:rPr lang="tr-TR" i="1" dirty="0"/>
              <a:t>E </a:t>
            </a:r>
            <a:r>
              <a:rPr lang="tr-TR" dirty="0"/>
              <a:t>ye, </a:t>
            </a:r>
            <a:r>
              <a:rPr lang="tr-TR" i="1" dirty="0"/>
              <a:t>X </a:t>
            </a:r>
            <a:r>
              <a:rPr lang="tr-TR" dirty="0"/>
              <a:t>harfi </a:t>
            </a:r>
            <a:r>
              <a:rPr lang="tr-TR" i="1" dirty="0"/>
              <a:t>a</a:t>
            </a:r>
            <a:r>
              <a:rPr lang="tr-TR" dirty="0"/>
              <a:t>’ya gönderilir. Bu bir </a:t>
            </a:r>
            <a:r>
              <a:rPr lang="tr-TR" b="1" dirty="0">
                <a:solidFill>
                  <a:srgbClr val="0070C0"/>
                </a:solidFill>
              </a:rPr>
              <a:t>şifreleme</a:t>
            </a:r>
            <a:r>
              <a:rPr lang="tr-TR" dirty="0"/>
              <a:t> örneğidir, yani bir gizli mesaj yapma işlemidir.</a:t>
            </a:r>
          </a:p>
          <a:p>
            <a:pPr marL="0" indent="0" algn="just">
              <a:buNone/>
            </a:pPr>
            <a:r>
              <a:rPr lang="tr-TR" b="1" dirty="0" err="1" smtClean="0">
                <a:solidFill>
                  <a:srgbClr val="C00000"/>
                </a:solidFill>
              </a:rPr>
              <a:t>Caesar</a:t>
            </a:r>
            <a:r>
              <a:rPr lang="tr-TR" b="1" dirty="0" smtClean="0">
                <a:solidFill>
                  <a:srgbClr val="C00000"/>
                </a:solidFill>
              </a:rPr>
              <a:t> Şifresi: </a:t>
            </a:r>
            <a:r>
              <a:rPr lang="tr-TR" dirty="0" err="1" smtClean="0"/>
              <a:t>Caesar’ın</a:t>
            </a:r>
            <a:r>
              <a:rPr lang="tr-TR" dirty="0" smtClean="0"/>
              <a:t> şifreleme </a:t>
            </a:r>
            <a:r>
              <a:rPr lang="tr-TR" dirty="0"/>
              <a:t>işleminin matematiksel olarak ifade etmek için ilk olarak </a:t>
            </a:r>
            <a:r>
              <a:rPr lang="tr-TR" i="1" dirty="0"/>
              <a:t>Z</a:t>
            </a:r>
            <a:r>
              <a:rPr lang="tr-TR" baseline="-25000" dirty="0"/>
              <a:t>26</a:t>
            </a:r>
            <a:r>
              <a:rPr lang="tr-TR" dirty="0"/>
              <a:t>’nm bir elemanı ile her harfi yer değiştiririz, yani O’dan 25’e bir tam sayı İngilizce alfabede onun ko­numunun bir eksiğindeki harfe eşittir. Örneğin </a:t>
            </a:r>
            <a:r>
              <a:rPr lang="tr-TR" i="1" dirty="0"/>
              <a:t>A</a:t>
            </a:r>
            <a:r>
              <a:rPr lang="tr-TR" dirty="0"/>
              <a:t>, 0 ile </a:t>
            </a:r>
            <a:r>
              <a:rPr lang="tr-TR" i="1" dirty="0"/>
              <a:t>K</a:t>
            </a:r>
            <a:r>
              <a:rPr lang="tr-TR" dirty="0"/>
              <a:t>, 10 ile ve </a:t>
            </a:r>
            <a:r>
              <a:rPr lang="tr-TR" i="1" dirty="0"/>
              <a:t>Z</a:t>
            </a:r>
            <a:r>
              <a:rPr lang="tr-TR" dirty="0"/>
              <a:t>, 25 ile yer değiştirir. </a:t>
            </a:r>
            <a:r>
              <a:rPr lang="tr-TR" dirty="0" err="1"/>
              <a:t>Cae­sar’ın</a:t>
            </a:r>
            <a:r>
              <a:rPr lang="tr-TR" dirty="0"/>
              <a:t> şifreleme </a:t>
            </a:r>
            <a:r>
              <a:rPr lang="tr-TR" dirty="0" err="1"/>
              <a:t>metodup</a:t>
            </a:r>
            <a:r>
              <a:rPr lang="tr-TR" dirty="0"/>
              <a:t> negatif olmayan tamsayıya, </a:t>
            </a:r>
          </a:p>
          <a:p>
            <a:pPr marL="0" indent="0" algn="just">
              <a:buNone/>
            </a:pPr>
            <a:r>
              <a:rPr lang="tr-TR" i="1" dirty="0"/>
              <a:t>p</a:t>
            </a:r>
            <a:r>
              <a:rPr lang="tr-TR" dirty="0"/>
              <a:t> ≤ 25, </a:t>
            </a:r>
            <a:r>
              <a:rPr lang="tr-TR" i="1" dirty="0"/>
              <a:t>f(p)</a:t>
            </a:r>
            <a:r>
              <a:rPr lang="tr-TR" dirty="0"/>
              <a:t> ise (0,1, ...,25) kümesindeki</a:t>
            </a:r>
          </a:p>
          <a:p>
            <a:pPr marL="0" indent="0" algn="just">
              <a:buNone/>
            </a:pPr>
            <a:r>
              <a:rPr lang="tr-TR" dirty="0"/>
              <a:t>                 </a:t>
            </a:r>
            <a:r>
              <a:rPr lang="tr-TR" i="1" dirty="0" smtClean="0"/>
              <a:t>                          </a:t>
            </a:r>
            <a:r>
              <a:rPr lang="tr-TR" b="1" i="1" dirty="0">
                <a:solidFill>
                  <a:srgbClr val="0070C0"/>
                </a:solidFill>
              </a:rPr>
              <a:t>f </a:t>
            </a:r>
            <a:r>
              <a:rPr lang="tr-TR" b="1" dirty="0">
                <a:solidFill>
                  <a:srgbClr val="0070C0"/>
                </a:solidFill>
              </a:rPr>
              <a:t>(</a:t>
            </a:r>
            <a:r>
              <a:rPr lang="tr-TR" b="1" i="1" dirty="0">
                <a:solidFill>
                  <a:srgbClr val="0070C0"/>
                </a:solidFill>
              </a:rPr>
              <a:t>p</a:t>
            </a:r>
            <a:r>
              <a:rPr lang="tr-TR" b="1" dirty="0">
                <a:solidFill>
                  <a:srgbClr val="0070C0"/>
                </a:solidFill>
              </a:rPr>
              <a:t>) = (</a:t>
            </a:r>
            <a:r>
              <a:rPr lang="tr-TR" b="1" i="1" dirty="0">
                <a:solidFill>
                  <a:srgbClr val="0070C0"/>
                </a:solidFill>
              </a:rPr>
              <a:t>p</a:t>
            </a:r>
            <a:r>
              <a:rPr lang="tr-TR" b="1" dirty="0">
                <a:solidFill>
                  <a:srgbClr val="0070C0"/>
                </a:solidFill>
              </a:rPr>
              <a:t> + 3) </a:t>
            </a:r>
            <a:r>
              <a:rPr lang="tr-TR" b="1" dirty="0" err="1">
                <a:solidFill>
                  <a:srgbClr val="0070C0"/>
                </a:solidFill>
              </a:rPr>
              <a:t>mod</a:t>
            </a:r>
            <a:r>
              <a:rPr lang="tr-TR" b="1" dirty="0">
                <a:solidFill>
                  <a:srgbClr val="0070C0"/>
                </a:solidFill>
              </a:rPr>
              <a:t> 26</a:t>
            </a:r>
          </a:p>
          <a:p>
            <a:pPr marL="0" indent="0" algn="just">
              <a:buNone/>
            </a:pPr>
            <a:r>
              <a:rPr lang="tr-TR" dirty="0" smtClean="0"/>
              <a:t>      </a:t>
            </a:r>
            <a:r>
              <a:rPr lang="tr-TR" dirty="0"/>
              <a:t>ile tanımlı tam sayı karşılık getiren/fonksiyonu ile gösterilebilir. Mesajın şifrelenmiş versiyonunda, </a:t>
            </a:r>
          </a:p>
          <a:p>
            <a:pPr marL="0" indent="0" algn="just">
              <a:buNone/>
            </a:pPr>
            <a:r>
              <a:rPr lang="tr-TR" dirty="0" smtClean="0"/>
              <a:t> </a:t>
            </a:r>
            <a:r>
              <a:rPr lang="tr-TR" dirty="0"/>
              <a:t>	    </a:t>
            </a:r>
            <a:r>
              <a:rPr lang="tr-TR" b="1" i="1" dirty="0">
                <a:solidFill>
                  <a:srgbClr val="0070C0"/>
                </a:solidFill>
              </a:rPr>
              <a:t>p</a:t>
            </a:r>
            <a:r>
              <a:rPr lang="tr-TR" dirty="0"/>
              <a:t>     ile gösterilen harf </a:t>
            </a:r>
            <a:r>
              <a:rPr lang="tr-TR" b="1" dirty="0">
                <a:solidFill>
                  <a:srgbClr val="0070C0"/>
                </a:solidFill>
              </a:rPr>
              <a:t>(</a:t>
            </a:r>
            <a:r>
              <a:rPr lang="tr-TR" b="1" i="1" dirty="0">
                <a:solidFill>
                  <a:srgbClr val="0070C0"/>
                </a:solidFill>
              </a:rPr>
              <a:t>p</a:t>
            </a:r>
            <a:r>
              <a:rPr lang="tr-TR" b="1" dirty="0">
                <a:solidFill>
                  <a:srgbClr val="0070C0"/>
                </a:solidFill>
              </a:rPr>
              <a:t> + 3) </a:t>
            </a:r>
            <a:r>
              <a:rPr lang="tr-TR" b="1" dirty="0" err="1">
                <a:solidFill>
                  <a:srgbClr val="0070C0"/>
                </a:solidFill>
              </a:rPr>
              <a:t>mod</a:t>
            </a:r>
            <a:r>
              <a:rPr lang="tr-TR" b="1" dirty="0">
                <a:solidFill>
                  <a:srgbClr val="0070C0"/>
                </a:solidFill>
              </a:rPr>
              <a:t> 26 </a:t>
            </a:r>
            <a:r>
              <a:rPr lang="tr-TR" dirty="0"/>
              <a:t>ile gösterilen harfle yer değiştirmektedir.</a:t>
            </a:r>
          </a:p>
          <a:p>
            <a:endParaRPr lang="tr-TR" dirty="0"/>
          </a:p>
        </p:txBody>
      </p:sp>
      <p:sp>
        <p:nvSpPr>
          <p:cNvPr id="2" name="Slayt Numarası Yer Tutucusu 1"/>
          <p:cNvSpPr>
            <a:spLocks noGrp="1"/>
          </p:cNvSpPr>
          <p:nvPr>
            <p:ph type="sldNum" sz="quarter" idx="12"/>
          </p:nvPr>
        </p:nvSpPr>
        <p:spPr/>
        <p:txBody>
          <a:bodyPr/>
          <a:lstStyle/>
          <a:p>
            <a:fld id="{745D57CF-1007-4D2F-B4F9-E5A7F393E6C7}" type="slidenum">
              <a:rPr lang="tr-TR" smtClean="0"/>
              <a:t>72</a:t>
            </a:fld>
            <a:endParaRPr lang="tr-TR"/>
          </a:p>
        </p:txBody>
      </p:sp>
    </p:spTree>
    <p:extLst>
      <p:ext uri="{BB962C8B-B14F-4D97-AF65-F5344CB8AC3E}">
        <p14:creationId xmlns:p14="http://schemas.microsoft.com/office/powerpoint/2010/main" val="1062784449"/>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1484310" y="383177"/>
            <a:ext cx="10315804" cy="6191794"/>
          </a:xfrm>
        </p:spPr>
        <p:txBody>
          <a:bodyPr>
            <a:normAutofit/>
          </a:bodyPr>
          <a:lstStyle/>
          <a:p>
            <a:pPr marL="0" indent="0">
              <a:buNone/>
            </a:pPr>
            <a:r>
              <a:rPr lang="tr-TR" b="1" dirty="0" smtClean="0">
                <a:solidFill>
                  <a:srgbClr val="C00000"/>
                </a:solidFill>
              </a:rPr>
              <a:t>Örnek : </a:t>
            </a:r>
            <a:r>
              <a:rPr lang="tr-TR" dirty="0" err="1"/>
              <a:t>Caesar</a:t>
            </a:r>
            <a:r>
              <a:rPr lang="tr-TR" dirty="0"/>
              <a:t> şifresi kullanarak “MEET YOU İN THE PARK” mesajından üretilen gizli mesaj nedir?</a:t>
            </a:r>
          </a:p>
          <a:p>
            <a:pPr marL="0" indent="0">
              <a:buNone/>
            </a:pPr>
            <a:r>
              <a:rPr lang="tr-TR" b="1" dirty="0" smtClean="0">
                <a:solidFill>
                  <a:srgbClr val="C00000"/>
                </a:solidFill>
              </a:rPr>
              <a:t>Çözüm: </a:t>
            </a:r>
            <a:r>
              <a:rPr lang="tr-TR" dirty="0"/>
              <a:t>İlk olarak mesajdaki harflerle sayıları yer </a:t>
            </a:r>
            <a:r>
              <a:rPr lang="tr-TR" dirty="0" smtClean="0"/>
              <a:t>değiştirelim(İngiliz alfabesindeki sırası) . Bu;</a:t>
            </a:r>
          </a:p>
          <a:p>
            <a:pPr marL="0" indent="0">
              <a:buNone/>
            </a:pPr>
            <a:r>
              <a:rPr lang="tr-TR" dirty="0" smtClean="0">
                <a:solidFill>
                  <a:srgbClr val="0070C0"/>
                </a:solidFill>
              </a:rPr>
              <a:t>12, 4, 4, 19(</a:t>
            </a:r>
            <a:r>
              <a:rPr lang="tr-TR" dirty="0" err="1" smtClean="0">
                <a:solidFill>
                  <a:srgbClr val="0070C0"/>
                </a:solidFill>
              </a:rPr>
              <a:t>meet</a:t>
            </a:r>
            <a:r>
              <a:rPr lang="tr-TR" dirty="0" smtClean="0">
                <a:solidFill>
                  <a:srgbClr val="0070C0"/>
                </a:solidFill>
              </a:rPr>
              <a:t>)  24, 14, 20(</a:t>
            </a:r>
            <a:r>
              <a:rPr lang="tr-TR" dirty="0" err="1" smtClean="0">
                <a:solidFill>
                  <a:srgbClr val="0070C0"/>
                </a:solidFill>
              </a:rPr>
              <a:t>you</a:t>
            </a:r>
            <a:r>
              <a:rPr lang="tr-TR" dirty="0" smtClean="0">
                <a:solidFill>
                  <a:srgbClr val="0070C0"/>
                </a:solidFill>
              </a:rPr>
              <a:t>)    </a:t>
            </a:r>
            <a:r>
              <a:rPr lang="tr-TR" dirty="0">
                <a:solidFill>
                  <a:srgbClr val="0070C0"/>
                </a:solidFill>
              </a:rPr>
              <a:t>	</a:t>
            </a:r>
            <a:r>
              <a:rPr lang="tr-TR" dirty="0" smtClean="0">
                <a:solidFill>
                  <a:srgbClr val="0070C0"/>
                </a:solidFill>
              </a:rPr>
              <a:t>8, 13(in)</a:t>
            </a:r>
            <a:r>
              <a:rPr lang="tr-TR" dirty="0">
                <a:solidFill>
                  <a:srgbClr val="0070C0"/>
                </a:solidFill>
              </a:rPr>
              <a:t>	19 ,</a:t>
            </a:r>
            <a:r>
              <a:rPr lang="tr-TR" dirty="0" smtClean="0">
                <a:solidFill>
                  <a:srgbClr val="0070C0"/>
                </a:solidFill>
              </a:rPr>
              <a:t>7, 4(</a:t>
            </a:r>
            <a:r>
              <a:rPr lang="tr-TR" dirty="0" err="1" smtClean="0">
                <a:solidFill>
                  <a:srgbClr val="0070C0"/>
                </a:solidFill>
              </a:rPr>
              <a:t>the</a:t>
            </a:r>
            <a:r>
              <a:rPr lang="tr-TR" dirty="0" smtClean="0">
                <a:solidFill>
                  <a:srgbClr val="0070C0"/>
                </a:solidFill>
              </a:rPr>
              <a:t>)  15 ,0, 17, 10(park)</a:t>
            </a:r>
            <a:endParaRPr lang="tr-TR" dirty="0">
              <a:solidFill>
                <a:srgbClr val="0070C0"/>
              </a:solidFill>
            </a:endParaRPr>
          </a:p>
          <a:p>
            <a:pPr marL="0" indent="0">
              <a:buNone/>
            </a:pPr>
            <a:r>
              <a:rPr lang="tr-TR" dirty="0" smtClean="0"/>
              <a:t>sonucunu </a:t>
            </a:r>
            <a:r>
              <a:rPr lang="tr-TR" dirty="0"/>
              <a:t>çıkarır. Şimdi </a:t>
            </a:r>
            <a:r>
              <a:rPr lang="tr-TR" dirty="0" err="1"/>
              <a:t>bup</a:t>
            </a:r>
            <a:r>
              <a:rPr lang="tr-TR" dirty="0"/>
              <a:t> sayılarının her birini f(p) = (p + 3) </a:t>
            </a:r>
            <a:r>
              <a:rPr lang="tr-TR" dirty="0" err="1"/>
              <a:t>mod</a:t>
            </a:r>
            <a:r>
              <a:rPr lang="tr-TR" dirty="0"/>
              <a:t> 26 sayılarıyla yer değiş­tirelim. </a:t>
            </a:r>
            <a:r>
              <a:rPr lang="tr-TR" dirty="0" smtClean="0"/>
              <a:t>Bu</a:t>
            </a:r>
            <a:r>
              <a:rPr lang="tr-TR" dirty="0"/>
              <a:t> </a:t>
            </a:r>
            <a:r>
              <a:rPr lang="tr-TR" dirty="0" smtClean="0"/>
              <a:t>bize;</a:t>
            </a:r>
            <a:endParaRPr lang="tr-TR" dirty="0"/>
          </a:p>
          <a:p>
            <a:pPr marL="0" indent="0">
              <a:buNone/>
            </a:pPr>
            <a:r>
              <a:rPr lang="tr-TR" dirty="0"/>
              <a:t>           </a:t>
            </a:r>
            <a:r>
              <a:rPr lang="tr-TR" dirty="0" smtClean="0">
                <a:solidFill>
                  <a:srgbClr val="0070C0"/>
                </a:solidFill>
              </a:rPr>
              <a:t>15 ,7 ,7, 22</a:t>
            </a:r>
            <a:r>
              <a:rPr lang="tr-TR" dirty="0">
                <a:solidFill>
                  <a:srgbClr val="0070C0"/>
                </a:solidFill>
              </a:rPr>
              <a:t>	</a:t>
            </a:r>
            <a:r>
              <a:rPr lang="tr-TR" dirty="0" smtClean="0">
                <a:solidFill>
                  <a:srgbClr val="0070C0"/>
                </a:solidFill>
              </a:rPr>
              <a:t>   1 ,17, </a:t>
            </a:r>
            <a:r>
              <a:rPr lang="tr-TR" dirty="0">
                <a:solidFill>
                  <a:srgbClr val="0070C0"/>
                </a:solidFill>
              </a:rPr>
              <a:t>23  </a:t>
            </a:r>
            <a:r>
              <a:rPr lang="tr-TR" dirty="0" smtClean="0">
                <a:solidFill>
                  <a:srgbClr val="0070C0"/>
                </a:solidFill>
              </a:rPr>
              <a:t>  </a:t>
            </a:r>
            <a:r>
              <a:rPr lang="tr-TR" dirty="0">
                <a:solidFill>
                  <a:srgbClr val="0070C0"/>
                </a:solidFill>
              </a:rPr>
              <a:t>	</a:t>
            </a:r>
            <a:r>
              <a:rPr lang="tr-TR" dirty="0" smtClean="0">
                <a:solidFill>
                  <a:srgbClr val="0070C0"/>
                </a:solidFill>
              </a:rPr>
              <a:t>11, </a:t>
            </a:r>
            <a:r>
              <a:rPr lang="tr-TR" dirty="0">
                <a:solidFill>
                  <a:srgbClr val="0070C0"/>
                </a:solidFill>
              </a:rPr>
              <a:t>16	 22 </a:t>
            </a:r>
            <a:r>
              <a:rPr lang="tr-TR" dirty="0" smtClean="0">
                <a:solidFill>
                  <a:srgbClr val="0070C0"/>
                </a:solidFill>
              </a:rPr>
              <a:t>,10, </a:t>
            </a:r>
            <a:r>
              <a:rPr lang="tr-TR" dirty="0">
                <a:solidFill>
                  <a:srgbClr val="0070C0"/>
                </a:solidFill>
              </a:rPr>
              <a:t>7	18 </a:t>
            </a:r>
            <a:r>
              <a:rPr lang="tr-TR" dirty="0" smtClean="0">
                <a:solidFill>
                  <a:srgbClr val="0070C0"/>
                </a:solidFill>
              </a:rPr>
              <a:t>,3, 20, </a:t>
            </a:r>
            <a:r>
              <a:rPr lang="tr-TR" dirty="0">
                <a:solidFill>
                  <a:srgbClr val="0070C0"/>
                </a:solidFill>
              </a:rPr>
              <a:t>13</a:t>
            </a:r>
          </a:p>
          <a:p>
            <a:pPr marL="0" indent="0">
              <a:buNone/>
            </a:pPr>
            <a:r>
              <a:rPr lang="tr-TR" dirty="0"/>
              <a:t> değerlerini verir. Bunu harflere geri çevirerek şifrelenmiş mesaj </a:t>
            </a:r>
            <a:endParaRPr lang="tr-TR" dirty="0" smtClean="0"/>
          </a:p>
          <a:p>
            <a:pPr marL="0" indent="0">
              <a:buNone/>
            </a:pPr>
            <a:r>
              <a:rPr lang="tr-TR" b="1" dirty="0" smtClean="0">
                <a:solidFill>
                  <a:srgbClr val="0070C0"/>
                </a:solidFill>
              </a:rPr>
              <a:t>      </a:t>
            </a:r>
            <a:r>
              <a:rPr lang="tr-TR" b="1" i="1" dirty="0" smtClean="0">
                <a:solidFill>
                  <a:srgbClr val="C00000"/>
                </a:solidFill>
              </a:rPr>
              <a:t>PHHW</a:t>
            </a:r>
            <a:r>
              <a:rPr lang="tr-TR" b="1" dirty="0" smtClean="0">
                <a:solidFill>
                  <a:srgbClr val="0070C0"/>
                </a:solidFill>
              </a:rPr>
              <a:t>(</a:t>
            </a:r>
            <a:r>
              <a:rPr lang="tr-TR" b="1" dirty="0" err="1" smtClean="0">
                <a:solidFill>
                  <a:srgbClr val="0070C0"/>
                </a:solidFill>
              </a:rPr>
              <a:t>meet</a:t>
            </a:r>
            <a:r>
              <a:rPr lang="tr-TR" b="1" dirty="0" smtClean="0">
                <a:solidFill>
                  <a:srgbClr val="0070C0"/>
                </a:solidFill>
              </a:rPr>
              <a:t>)  </a:t>
            </a:r>
            <a:r>
              <a:rPr lang="tr-TR" b="1" i="1" dirty="0" smtClean="0">
                <a:solidFill>
                  <a:srgbClr val="C00000"/>
                </a:solidFill>
              </a:rPr>
              <a:t>BRX</a:t>
            </a:r>
            <a:r>
              <a:rPr lang="tr-TR" b="1" dirty="0" smtClean="0">
                <a:solidFill>
                  <a:srgbClr val="0070C0"/>
                </a:solidFill>
              </a:rPr>
              <a:t>(</a:t>
            </a:r>
            <a:r>
              <a:rPr lang="tr-TR" b="1" dirty="0" err="1" smtClean="0">
                <a:solidFill>
                  <a:srgbClr val="0070C0"/>
                </a:solidFill>
              </a:rPr>
              <a:t>you</a:t>
            </a:r>
            <a:r>
              <a:rPr lang="tr-TR" b="1" dirty="0" smtClean="0">
                <a:solidFill>
                  <a:srgbClr val="0070C0"/>
                </a:solidFill>
              </a:rPr>
              <a:t>)  </a:t>
            </a:r>
            <a:r>
              <a:rPr lang="tr-TR" b="1" i="1" dirty="0" smtClean="0">
                <a:solidFill>
                  <a:srgbClr val="C00000"/>
                </a:solidFill>
              </a:rPr>
              <a:t>LQ</a:t>
            </a:r>
            <a:r>
              <a:rPr lang="tr-TR" b="1" dirty="0" smtClean="0">
                <a:solidFill>
                  <a:srgbClr val="0070C0"/>
                </a:solidFill>
              </a:rPr>
              <a:t>(in)  </a:t>
            </a:r>
            <a:r>
              <a:rPr lang="tr-TR" b="1" i="1" dirty="0" smtClean="0">
                <a:solidFill>
                  <a:srgbClr val="C00000"/>
                </a:solidFill>
              </a:rPr>
              <a:t>WKH</a:t>
            </a:r>
            <a:r>
              <a:rPr lang="tr-TR" b="1" dirty="0" smtClean="0">
                <a:solidFill>
                  <a:srgbClr val="0070C0"/>
                </a:solidFill>
              </a:rPr>
              <a:t>(</a:t>
            </a:r>
            <a:r>
              <a:rPr lang="tr-TR" b="1" dirty="0" err="1" smtClean="0">
                <a:solidFill>
                  <a:srgbClr val="0070C0"/>
                </a:solidFill>
              </a:rPr>
              <a:t>the</a:t>
            </a:r>
            <a:r>
              <a:rPr lang="tr-TR" b="1" dirty="0" smtClean="0">
                <a:solidFill>
                  <a:srgbClr val="0070C0"/>
                </a:solidFill>
              </a:rPr>
              <a:t>)  </a:t>
            </a:r>
            <a:r>
              <a:rPr lang="tr-TR" b="1" i="1" dirty="0" smtClean="0">
                <a:solidFill>
                  <a:srgbClr val="C00000"/>
                </a:solidFill>
              </a:rPr>
              <a:t>SDUN</a:t>
            </a:r>
            <a:r>
              <a:rPr lang="tr-TR" b="1" dirty="0" smtClean="0">
                <a:solidFill>
                  <a:srgbClr val="0070C0"/>
                </a:solidFill>
              </a:rPr>
              <a:t>(park)</a:t>
            </a:r>
          </a:p>
          <a:p>
            <a:pPr marL="0" indent="0">
              <a:buNone/>
            </a:pPr>
            <a:r>
              <a:rPr lang="tr-TR" dirty="0" smtClean="0"/>
              <a:t> </a:t>
            </a:r>
            <a:r>
              <a:rPr lang="tr-TR" dirty="0"/>
              <a:t>olarak </a:t>
            </a:r>
            <a:r>
              <a:rPr lang="tr-TR" dirty="0" smtClean="0"/>
              <a:t>bulunur</a:t>
            </a:r>
            <a:r>
              <a:rPr lang="tr-TR" dirty="0"/>
              <a:t>.</a:t>
            </a:r>
          </a:p>
        </p:txBody>
      </p:sp>
      <p:sp>
        <p:nvSpPr>
          <p:cNvPr id="2" name="Slayt Numarası Yer Tutucusu 1"/>
          <p:cNvSpPr>
            <a:spLocks noGrp="1"/>
          </p:cNvSpPr>
          <p:nvPr>
            <p:ph type="sldNum" sz="quarter" idx="12"/>
          </p:nvPr>
        </p:nvSpPr>
        <p:spPr/>
        <p:txBody>
          <a:bodyPr/>
          <a:lstStyle/>
          <a:p>
            <a:fld id="{745D57CF-1007-4D2F-B4F9-E5A7F393E6C7}" type="slidenum">
              <a:rPr lang="tr-TR" smtClean="0"/>
              <a:t>73</a:t>
            </a:fld>
            <a:endParaRPr lang="tr-TR"/>
          </a:p>
        </p:txBody>
      </p:sp>
    </p:spTree>
    <p:extLst>
      <p:ext uri="{BB962C8B-B14F-4D97-AF65-F5344CB8AC3E}">
        <p14:creationId xmlns:p14="http://schemas.microsoft.com/office/powerpoint/2010/main" val="3433150308"/>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1428206" y="78377"/>
            <a:ext cx="10319657" cy="6574972"/>
          </a:xfrm>
        </p:spPr>
        <p:txBody>
          <a:bodyPr>
            <a:normAutofit fontScale="85000" lnSpcReduction="20000"/>
          </a:bodyPr>
          <a:lstStyle/>
          <a:p>
            <a:pPr marL="0" indent="0" algn="just">
              <a:buNone/>
            </a:pPr>
            <a:endParaRPr lang="tr-TR" b="1" dirty="0" smtClean="0">
              <a:solidFill>
                <a:srgbClr val="C00000"/>
              </a:solidFill>
            </a:endParaRPr>
          </a:p>
          <a:p>
            <a:pPr marL="0" indent="0" algn="just">
              <a:buNone/>
            </a:pPr>
            <a:r>
              <a:rPr lang="tr-TR" b="1" dirty="0" smtClean="0">
                <a:solidFill>
                  <a:srgbClr val="C00000"/>
                </a:solidFill>
              </a:rPr>
              <a:t>Şifre Çözme: </a:t>
            </a:r>
            <a:r>
              <a:rPr lang="tr-TR" dirty="0"/>
              <a:t>Şifrelenmiş mesajdan orijinal mesajın belirlenmesi işlemi şifre çözümleme olarak adlandırılır.</a:t>
            </a:r>
          </a:p>
          <a:p>
            <a:pPr marL="0" indent="0" algn="just">
              <a:buNone/>
            </a:pPr>
            <a:r>
              <a:rPr lang="tr-TR" b="1" i="1" dirty="0" smtClean="0">
                <a:solidFill>
                  <a:srgbClr val="C00000"/>
                </a:solidFill>
              </a:rPr>
              <a:t>Örneğin, </a:t>
            </a:r>
            <a:r>
              <a:rPr lang="tr-TR" dirty="0" err="1" smtClean="0"/>
              <a:t>Caesar</a:t>
            </a:r>
            <a:r>
              <a:rPr lang="tr-TR" dirty="0" smtClean="0"/>
              <a:t> </a:t>
            </a:r>
            <a:r>
              <a:rPr lang="tr-TR" dirty="0"/>
              <a:t>şifresiyle şifrelenmiş bir gizli mesajdan orijinal mesaja geri dönmek için/fonksiyo­nunun tersi olan f</a:t>
            </a:r>
            <a:r>
              <a:rPr lang="tr-TR" baseline="30000" dirty="0"/>
              <a:t>-1</a:t>
            </a:r>
            <a:r>
              <a:rPr lang="tr-TR" dirty="0"/>
              <a:t> fonksiyonu kullanılır. f</a:t>
            </a:r>
            <a:r>
              <a:rPr lang="tr-TR" baseline="30000" dirty="0"/>
              <a:t>-1</a:t>
            </a:r>
            <a:r>
              <a:rPr lang="tr-TR" dirty="0"/>
              <a:t> fonksiyonu </a:t>
            </a:r>
            <a:r>
              <a:rPr lang="tr-TR" i="1" dirty="0"/>
              <a:t>Z</a:t>
            </a:r>
            <a:r>
              <a:rPr lang="tr-TR" baseline="-25000" dirty="0"/>
              <a:t>26</a:t>
            </a:r>
            <a:r>
              <a:rPr lang="tr-TR" dirty="0"/>
              <a:t>’dan </a:t>
            </a:r>
            <a:r>
              <a:rPr lang="tr-TR" dirty="0" smtClean="0"/>
              <a:t>bir p </a:t>
            </a:r>
            <a:r>
              <a:rPr lang="tr-TR" dirty="0"/>
              <a:t>tam sayısını f</a:t>
            </a:r>
            <a:r>
              <a:rPr lang="tr-TR" baseline="30000" dirty="0"/>
              <a:t>-1</a:t>
            </a:r>
            <a:r>
              <a:rPr lang="tr-TR" dirty="0"/>
              <a:t>(</a:t>
            </a:r>
            <a:r>
              <a:rPr lang="tr-TR" i="1" dirty="0"/>
              <a:t>p</a:t>
            </a:r>
            <a:r>
              <a:rPr lang="tr-TR" dirty="0"/>
              <a:t>) = (</a:t>
            </a:r>
            <a:r>
              <a:rPr lang="tr-TR" i="1" dirty="0"/>
              <a:t>p</a:t>
            </a:r>
            <a:r>
              <a:rPr lang="tr-TR" dirty="0"/>
              <a:t> - 3) </a:t>
            </a:r>
            <a:r>
              <a:rPr lang="tr-TR" b="1" dirty="0" err="1"/>
              <a:t>mod</a:t>
            </a:r>
            <a:r>
              <a:rPr lang="tr-TR" dirty="0"/>
              <a:t> 26 tam sayısına götürür. Diğer bir ifadeyle, orijinal mesajı bulmak için ilk olarak ilk üç harfi alfabenin son üç harfine göndererek her bir harf alfabede üç harf geriye kaydırılır. </a:t>
            </a:r>
            <a:endParaRPr lang="tr-TR" dirty="0" smtClean="0"/>
          </a:p>
          <a:p>
            <a:pPr marL="0" indent="0" algn="just">
              <a:buNone/>
            </a:pPr>
            <a:r>
              <a:rPr lang="tr-TR" b="1" dirty="0" smtClean="0">
                <a:solidFill>
                  <a:srgbClr val="C00000"/>
                </a:solidFill>
              </a:rPr>
              <a:t>Örnek: </a:t>
            </a:r>
            <a:r>
              <a:rPr lang="tr-TR" i="1" dirty="0" smtClean="0"/>
              <a:t>k</a:t>
            </a:r>
            <a:r>
              <a:rPr lang="tr-TR" dirty="0" smtClean="0"/>
              <a:t> </a:t>
            </a:r>
            <a:r>
              <a:rPr lang="tr-TR" dirty="0"/>
              <a:t>= 7 </a:t>
            </a:r>
            <a:r>
              <a:rPr lang="tr-TR" dirty="0" smtClean="0"/>
              <a:t>  </a:t>
            </a:r>
            <a:r>
              <a:rPr lang="tr-TR" dirty="0"/>
              <a:t>kaydırma </a:t>
            </a:r>
            <a:r>
              <a:rPr lang="tr-TR" dirty="0" smtClean="0"/>
              <a:t>şifresiyle( </a:t>
            </a:r>
            <a:r>
              <a:rPr lang="tr-TR" b="1" dirty="0" smtClean="0">
                <a:solidFill>
                  <a:srgbClr val="0070C0"/>
                </a:solidFill>
              </a:rPr>
              <a:t>p+7 </a:t>
            </a:r>
            <a:r>
              <a:rPr lang="tr-TR" b="1" dirty="0" err="1" smtClean="0">
                <a:solidFill>
                  <a:srgbClr val="0070C0"/>
                </a:solidFill>
              </a:rPr>
              <a:t>mod</a:t>
            </a:r>
            <a:r>
              <a:rPr lang="tr-TR" b="1" dirty="0" smtClean="0">
                <a:solidFill>
                  <a:srgbClr val="0070C0"/>
                </a:solidFill>
              </a:rPr>
              <a:t> 26</a:t>
            </a:r>
            <a:r>
              <a:rPr lang="tr-TR" dirty="0" smtClean="0"/>
              <a:t>)  </a:t>
            </a:r>
            <a:r>
              <a:rPr lang="tr-TR" dirty="0"/>
              <a:t>şifrelenmiş olan “LEWLYPLUJL PZ H NYLHA ALHJOLY” </a:t>
            </a:r>
            <a:r>
              <a:rPr lang="tr-TR" dirty="0" smtClean="0"/>
              <a:t>şifreli </a:t>
            </a:r>
            <a:r>
              <a:rPr lang="tr-TR" dirty="0"/>
              <a:t>metin mesajının şifresini çözümleyiniz</a:t>
            </a:r>
            <a:r>
              <a:rPr lang="tr-TR" dirty="0" smtClean="0"/>
              <a:t>.</a:t>
            </a:r>
          </a:p>
          <a:p>
            <a:pPr marL="0" indent="0" algn="just">
              <a:buNone/>
            </a:pPr>
            <a:r>
              <a:rPr lang="tr-TR" b="1" dirty="0" smtClean="0">
                <a:solidFill>
                  <a:srgbClr val="C00000"/>
                </a:solidFill>
              </a:rPr>
              <a:t>Çözüm</a:t>
            </a:r>
            <a:r>
              <a:rPr lang="tr-TR" b="1" dirty="0">
                <a:solidFill>
                  <a:srgbClr val="C00000"/>
                </a:solidFill>
              </a:rPr>
              <a:t>: </a:t>
            </a:r>
            <a:r>
              <a:rPr lang="tr-TR" b="1" dirty="0">
                <a:solidFill>
                  <a:srgbClr val="0070C0"/>
                </a:solidFill>
              </a:rPr>
              <a:t>“LEWLYPLUJL PZ H NYLHA ALHJOLY” </a:t>
            </a:r>
            <a:r>
              <a:rPr lang="tr-TR" dirty="0"/>
              <a:t>şifreli metinin şifresini çözümlemek için ilk olarak  </a:t>
            </a:r>
            <a:r>
              <a:rPr lang="tr-TR" dirty="0" smtClean="0"/>
              <a:t>harfleri </a:t>
            </a:r>
            <a:r>
              <a:rPr lang="tr-TR" i="1" dirty="0"/>
              <a:t>Z</a:t>
            </a:r>
            <a:r>
              <a:rPr lang="tr-TR" baseline="-25000" dirty="0"/>
              <a:t>26</a:t>
            </a:r>
            <a:r>
              <a:rPr lang="tr-TR" dirty="0"/>
              <a:t>’nm elemanına çevirmeliyiz. </a:t>
            </a:r>
            <a:r>
              <a:rPr lang="tr-TR" dirty="0" smtClean="0"/>
              <a:t>Biz   11, </a:t>
            </a:r>
            <a:r>
              <a:rPr lang="tr-TR" dirty="0"/>
              <a:t>4 </a:t>
            </a:r>
            <a:r>
              <a:rPr lang="tr-TR" dirty="0" smtClean="0"/>
              <a:t>,22, 11, 24, 15, 11, 20, </a:t>
            </a:r>
            <a:r>
              <a:rPr lang="tr-TR" dirty="0"/>
              <a:t>9 </a:t>
            </a:r>
            <a:r>
              <a:rPr lang="tr-TR" dirty="0" smtClean="0"/>
              <a:t>,11(</a:t>
            </a:r>
            <a:r>
              <a:rPr lang="tr-TR" b="1" dirty="0">
                <a:solidFill>
                  <a:srgbClr val="0070C0"/>
                </a:solidFill>
              </a:rPr>
              <a:t>LEWLYPLUJL</a:t>
            </a:r>
            <a:r>
              <a:rPr lang="tr-TR" dirty="0" smtClean="0"/>
              <a:t>)    15,25(</a:t>
            </a:r>
            <a:r>
              <a:rPr lang="tr-TR" b="1" dirty="0">
                <a:solidFill>
                  <a:srgbClr val="0070C0"/>
                </a:solidFill>
              </a:rPr>
              <a:t>PZ</a:t>
            </a:r>
            <a:r>
              <a:rPr lang="tr-TR" dirty="0" smtClean="0"/>
              <a:t>)</a:t>
            </a:r>
            <a:r>
              <a:rPr lang="tr-TR" dirty="0"/>
              <a:t>	</a:t>
            </a:r>
            <a:r>
              <a:rPr lang="tr-TR" dirty="0" smtClean="0"/>
              <a:t> 7(</a:t>
            </a:r>
            <a:r>
              <a:rPr lang="tr-TR" b="1" dirty="0" smtClean="0">
                <a:solidFill>
                  <a:srgbClr val="0070C0"/>
                </a:solidFill>
              </a:rPr>
              <a:t>H</a:t>
            </a:r>
            <a:r>
              <a:rPr lang="tr-TR" dirty="0" smtClean="0"/>
              <a:t>)</a:t>
            </a:r>
            <a:r>
              <a:rPr lang="tr-TR" dirty="0"/>
              <a:t>	</a:t>
            </a:r>
            <a:r>
              <a:rPr lang="tr-TR" dirty="0" smtClean="0"/>
              <a:t>13, 24, 11, </a:t>
            </a:r>
            <a:r>
              <a:rPr lang="tr-TR" dirty="0"/>
              <a:t>7 </a:t>
            </a:r>
            <a:r>
              <a:rPr lang="tr-TR" dirty="0" smtClean="0"/>
              <a:t>,0(</a:t>
            </a:r>
            <a:r>
              <a:rPr lang="tr-TR" b="1" dirty="0">
                <a:solidFill>
                  <a:srgbClr val="0070C0"/>
                </a:solidFill>
              </a:rPr>
              <a:t>NYLHA</a:t>
            </a:r>
            <a:r>
              <a:rPr lang="tr-TR" dirty="0" smtClean="0"/>
              <a:t>)</a:t>
            </a:r>
            <a:r>
              <a:rPr lang="tr-TR" dirty="0"/>
              <a:t>	</a:t>
            </a:r>
            <a:r>
              <a:rPr lang="tr-TR" dirty="0" smtClean="0"/>
              <a:t>0, 11, 7, 9, </a:t>
            </a:r>
            <a:r>
              <a:rPr lang="tr-TR" dirty="0"/>
              <a:t>14 </a:t>
            </a:r>
            <a:r>
              <a:rPr lang="tr-TR" dirty="0" smtClean="0"/>
              <a:t>,11 ,24(</a:t>
            </a:r>
            <a:r>
              <a:rPr lang="tr-TR" b="1" dirty="0">
                <a:solidFill>
                  <a:srgbClr val="0070C0"/>
                </a:solidFill>
              </a:rPr>
              <a:t>ALHJOLY</a:t>
            </a:r>
            <a:r>
              <a:rPr lang="tr-TR" dirty="0" smtClean="0"/>
              <a:t>) dizgisini </a:t>
            </a:r>
            <a:r>
              <a:rPr lang="tr-TR" dirty="0"/>
              <a:t>elde ederiz</a:t>
            </a:r>
            <a:r>
              <a:rPr lang="tr-TR" dirty="0" smtClean="0"/>
              <a:t>.</a:t>
            </a:r>
          </a:p>
          <a:p>
            <a:pPr marL="0" indent="0" algn="just">
              <a:buNone/>
            </a:pPr>
            <a:r>
              <a:rPr lang="tr-TR" dirty="0" smtClean="0"/>
              <a:t>  </a:t>
            </a:r>
            <a:r>
              <a:rPr lang="tr-TR" dirty="0"/>
              <a:t>Sonra, </a:t>
            </a:r>
            <a:r>
              <a:rPr lang="tr-TR" dirty="0" smtClean="0"/>
              <a:t>   </a:t>
            </a:r>
            <a:r>
              <a:rPr lang="tr-TR" dirty="0"/>
              <a:t>-</a:t>
            </a:r>
            <a:r>
              <a:rPr lang="tr-TR" i="1" dirty="0"/>
              <a:t>k</a:t>
            </a:r>
            <a:r>
              <a:rPr lang="tr-TR" dirty="0"/>
              <a:t> = - 7 alarak </a:t>
            </a:r>
            <a:r>
              <a:rPr lang="tr-TR" dirty="0" err="1"/>
              <a:t>mod</a:t>
            </a:r>
            <a:r>
              <a:rPr lang="tr-TR" dirty="0"/>
              <a:t> 26’ya göre</a:t>
            </a:r>
          </a:p>
          <a:p>
            <a:pPr marL="0" indent="0" algn="just">
              <a:buNone/>
            </a:pPr>
            <a:r>
              <a:rPr lang="tr-TR" dirty="0"/>
              <a:t> </a:t>
            </a:r>
            <a:r>
              <a:rPr lang="tr-TR" dirty="0" smtClean="0"/>
              <a:t> </a:t>
            </a:r>
            <a:r>
              <a:rPr lang="tr-TR" b="1" dirty="0">
                <a:solidFill>
                  <a:srgbClr val="C00000"/>
                </a:solidFill>
              </a:rPr>
              <a:t>4 </a:t>
            </a:r>
            <a:r>
              <a:rPr lang="tr-TR" b="1" dirty="0" smtClean="0">
                <a:solidFill>
                  <a:srgbClr val="C00000"/>
                </a:solidFill>
              </a:rPr>
              <a:t>,23, 15, 4, 17, </a:t>
            </a:r>
            <a:r>
              <a:rPr lang="tr-TR" b="1" dirty="0">
                <a:solidFill>
                  <a:srgbClr val="C00000"/>
                </a:solidFill>
              </a:rPr>
              <a:t>8 </a:t>
            </a:r>
            <a:r>
              <a:rPr lang="tr-TR" b="1" dirty="0" smtClean="0">
                <a:solidFill>
                  <a:srgbClr val="C00000"/>
                </a:solidFill>
              </a:rPr>
              <a:t>,4, 13, 2, 4</a:t>
            </a:r>
            <a:r>
              <a:rPr lang="tr-TR" b="1" dirty="0" smtClean="0">
                <a:solidFill>
                  <a:srgbClr val="0070C0"/>
                </a:solidFill>
              </a:rPr>
              <a:t>(</a:t>
            </a:r>
            <a:r>
              <a:rPr lang="tr-TR" b="1" dirty="0">
                <a:solidFill>
                  <a:srgbClr val="0070C0"/>
                </a:solidFill>
              </a:rPr>
              <a:t>EXPERIENCE</a:t>
            </a:r>
            <a:r>
              <a:rPr lang="tr-TR" b="1" dirty="0" smtClean="0">
                <a:solidFill>
                  <a:srgbClr val="0070C0"/>
                </a:solidFill>
              </a:rPr>
              <a:t>)     </a:t>
            </a:r>
            <a:r>
              <a:rPr lang="tr-TR" b="1" dirty="0" smtClean="0">
                <a:solidFill>
                  <a:srgbClr val="C00000"/>
                </a:solidFill>
              </a:rPr>
              <a:t>8, 18</a:t>
            </a:r>
            <a:r>
              <a:rPr lang="tr-TR" b="1" dirty="0" smtClean="0">
                <a:solidFill>
                  <a:srgbClr val="0070C0"/>
                </a:solidFill>
              </a:rPr>
              <a:t>(</a:t>
            </a:r>
            <a:r>
              <a:rPr lang="tr-TR" b="1" dirty="0">
                <a:solidFill>
                  <a:srgbClr val="0070C0"/>
                </a:solidFill>
              </a:rPr>
              <a:t>IS</a:t>
            </a:r>
            <a:r>
              <a:rPr lang="tr-TR" b="1" dirty="0" smtClean="0">
                <a:solidFill>
                  <a:srgbClr val="0070C0"/>
                </a:solidFill>
              </a:rPr>
              <a:t>)  </a:t>
            </a:r>
            <a:r>
              <a:rPr lang="tr-TR" b="1" dirty="0" smtClean="0">
                <a:solidFill>
                  <a:srgbClr val="C00000"/>
                </a:solidFill>
              </a:rPr>
              <a:t>0</a:t>
            </a:r>
            <a:r>
              <a:rPr lang="tr-TR" b="1" dirty="0" smtClean="0">
                <a:solidFill>
                  <a:srgbClr val="0070C0"/>
                </a:solidFill>
              </a:rPr>
              <a:t>(</a:t>
            </a:r>
            <a:r>
              <a:rPr lang="tr-TR" b="1" dirty="0">
                <a:solidFill>
                  <a:srgbClr val="0070C0"/>
                </a:solidFill>
              </a:rPr>
              <a:t>A</a:t>
            </a:r>
            <a:r>
              <a:rPr lang="tr-TR" b="1" dirty="0" smtClean="0">
                <a:solidFill>
                  <a:srgbClr val="0070C0"/>
                </a:solidFill>
              </a:rPr>
              <a:t>)  </a:t>
            </a:r>
            <a:r>
              <a:rPr lang="tr-TR" b="1" dirty="0" smtClean="0">
                <a:solidFill>
                  <a:srgbClr val="C00000"/>
                </a:solidFill>
              </a:rPr>
              <a:t>6 ,17 ,4, 0, 19</a:t>
            </a:r>
            <a:r>
              <a:rPr lang="tr-TR" b="1" dirty="0" smtClean="0">
                <a:solidFill>
                  <a:srgbClr val="0070C0"/>
                </a:solidFill>
              </a:rPr>
              <a:t>(</a:t>
            </a:r>
            <a:r>
              <a:rPr lang="tr-TR" b="1" dirty="0">
                <a:solidFill>
                  <a:srgbClr val="0070C0"/>
                </a:solidFill>
              </a:rPr>
              <a:t>GREAT </a:t>
            </a:r>
            <a:r>
              <a:rPr lang="tr-TR" b="1" dirty="0" smtClean="0">
                <a:solidFill>
                  <a:srgbClr val="0070C0"/>
                </a:solidFill>
              </a:rPr>
              <a:t>)  </a:t>
            </a:r>
          </a:p>
          <a:p>
            <a:pPr marL="0" indent="0" algn="just">
              <a:buNone/>
            </a:pPr>
            <a:r>
              <a:rPr lang="tr-TR" b="1" dirty="0" smtClean="0">
                <a:solidFill>
                  <a:srgbClr val="C00000"/>
                </a:solidFill>
              </a:rPr>
              <a:t>19, 4, 0, 2, </a:t>
            </a:r>
            <a:r>
              <a:rPr lang="tr-TR" b="1" dirty="0">
                <a:solidFill>
                  <a:srgbClr val="C00000"/>
                </a:solidFill>
              </a:rPr>
              <a:t>7 </a:t>
            </a:r>
            <a:r>
              <a:rPr lang="tr-TR" b="1" dirty="0" smtClean="0">
                <a:solidFill>
                  <a:srgbClr val="C00000"/>
                </a:solidFill>
              </a:rPr>
              <a:t>,11 ,17</a:t>
            </a:r>
            <a:r>
              <a:rPr lang="tr-TR" b="1" dirty="0" smtClean="0">
                <a:solidFill>
                  <a:srgbClr val="0070C0"/>
                </a:solidFill>
              </a:rPr>
              <a:t>(TEACHER)</a:t>
            </a:r>
            <a:endParaRPr lang="tr-TR" b="1" dirty="0">
              <a:solidFill>
                <a:srgbClr val="0070C0"/>
              </a:solidFill>
            </a:endParaRPr>
          </a:p>
          <a:p>
            <a:pPr marL="0" indent="0" algn="just">
              <a:buNone/>
            </a:pPr>
            <a:r>
              <a:rPr lang="tr-TR" dirty="0" smtClean="0"/>
              <a:t>dizgisini </a:t>
            </a:r>
            <a:r>
              <a:rPr lang="tr-TR" dirty="0"/>
              <a:t>elde etmek için bu sayıların her birini kaydırırız. Son olarak düz metin elde etmek için bu   </a:t>
            </a:r>
          </a:p>
          <a:p>
            <a:pPr marL="0" indent="0" algn="just">
              <a:buNone/>
            </a:pPr>
            <a:r>
              <a:rPr lang="tr-TR" dirty="0" smtClean="0"/>
              <a:t>sayıları </a:t>
            </a:r>
            <a:r>
              <a:rPr lang="tr-TR" dirty="0"/>
              <a:t>harflere çeviririz. Böylece </a:t>
            </a:r>
            <a:r>
              <a:rPr lang="tr-TR" b="1" dirty="0" smtClean="0">
                <a:solidFill>
                  <a:srgbClr val="0070C0"/>
                </a:solidFill>
              </a:rPr>
              <a:t>“EXPERIENCE </a:t>
            </a:r>
            <a:r>
              <a:rPr lang="tr-TR" b="1" dirty="0">
                <a:solidFill>
                  <a:srgbClr val="0070C0"/>
                </a:solidFill>
              </a:rPr>
              <a:t>IS A GREAT TEACHER” </a:t>
            </a:r>
            <a:r>
              <a:rPr lang="tr-TR" dirty="0"/>
              <a:t>düz metnini elde  </a:t>
            </a:r>
          </a:p>
          <a:p>
            <a:pPr marL="0" indent="0" algn="just">
              <a:buNone/>
            </a:pPr>
            <a:r>
              <a:rPr lang="tr-TR" dirty="0" smtClean="0"/>
              <a:t>ederiz</a:t>
            </a:r>
            <a:r>
              <a:rPr lang="tr-TR" dirty="0"/>
              <a:t>. </a:t>
            </a:r>
          </a:p>
          <a:p>
            <a:pPr marL="0" indent="0">
              <a:buNone/>
            </a:pPr>
            <a:endParaRPr lang="tr-TR" b="1" dirty="0">
              <a:solidFill>
                <a:srgbClr val="C00000"/>
              </a:solidFill>
            </a:endParaRPr>
          </a:p>
        </p:txBody>
      </p:sp>
      <p:sp>
        <p:nvSpPr>
          <p:cNvPr id="2" name="Slayt Numarası Yer Tutucusu 1"/>
          <p:cNvSpPr>
            <a:spLocks noGrp="1"/>
          </p:cNvSpPr>
          <p:nvPr>
            <p:ph type="sldNum" sz="quarter" idx="12"/>
          </p:nvPr>
        </p:nvSpPr>
        <p:spPr/>
        <p:txBody>
          <a:bodyPr/>
          <a:lstStyle/>
          <a:p>
            <a:fld id="{745D57CF-1007-4D2F-B4F9-E5A7F393E6C7}" type="slidenum">
              <a:rPr lang="tr-TR" smtClean="0"/>
              <a:t>74</a:t>
            </a:fld>
            <a:endParaRPr lang="tr-TR"/>
          </a:p>
        </p:txBody>
      </p:sp>
    </p:spTree>
    <p:extLst>
      <p:ext uri="{BB962C8B-B14F-4D97-AF65-F5344CB8AC3E}">
        <p14:creationId xmlns:p14="http://schemas.microsoft.com/office/powerpoint/2010/main" val="2561145506"/>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1484310" y="296091"/>
            <a:ext cx="10185176" cy="6139543"/>
          </a:xfrm>
        </p:spPr>
        <p:txBody>
          <a:bodyPr>
            <a:normAutofit/>
          </a:bodyPr>
          <a:lstStyle/>
          <a:p>
            <a:pPr marL="0" indent="0" algn="just">
              <a:buNone/>
            </a:pPr>
            <a:endParaRPr lang="tr-TR" b="1" dirty="0" smtClean="0">
              <a:solidFill>
                <a:srgbClr val="C00000"/>
              </a:solidFill>
            </a:endParaRPr>
          </a:p>
          <a:p>
            <a:pPr marL="0" indent="0" algn="just">
              <a:buNone/>
            </a:pPr>
            <a:r>
              <a:rPr lang="tr-TR" b="1" dirty="0" smtClean="0">
                <a:solidFill>
                  <a:srgbClr val="C00000"/>
                </a:solidFill>
              </a:rPr>
              <a:t>ŞİFRELEME </a:t>
            </a:r>
            <a:r>
              <a:rPr lang="tr-TR" b="1" dirty="0">
                <a:solidFill>
                  <a:srgbClr val="C00000"/>
                </a:solidFill>
              </a:rPr>
              <a:t>ANALİZİ (KRİPTOANALİZ</a:t>
            </a:r>
            <a:r>
              <a:rPr lang="tr-TR" b="1" dirty="0" smtClean="0">
                <a:solidFill>
                  <a:srgbClr val="C00000"/>
                </a:solidFill>
              </a:rPr>
              <a:t>): </a:t>
            </a:r>
            <a:r>
              <a:rPr lang="tr-TR" dirty="0"/>
              <a:t>Şifreleme metodu ve anahtarın her ikisi de bilinmeksizin şifreli metinden düz metinin geri kazanılması işlemi </a:t>
            </a:r>
            <a:r>
              <a:rPr lang="tr-TR" b="1" dirty="0"/>
              <a:t>şifreleme analizi</a:t>
            </a:r>
            <a:r>
              <a:rPr lang="tr-TR" dirty="0"/>
              <a:t> veya </a:t>
            </a:r>
            <a:r>
              <a:rPr lang="tr-TR" b="1" dirty="0"/>
              <a:t>kodları kırma</a:t>
            </a:r>
            <a:r>
              <a:rPr lang="tr-TR" dirty="0"/>
              <a:t> olarak bilinmektedir. Genelde, şifreleme analizi özellikle şifreleme metodu bi­linmediğinde zor işlemdir. Biz genelde şifreleme analizini tartışmayacağız, fakat bir kayma şifresi kullanılarak şifrelenmiş mesajların nasıl kırılacağını inceleyeceğiz</a:t>
            </a:r>
            <a:r>
              <a:rPr lang="tr-TR" dirty="0" smtClean="0"/>
              <a:t>.</a:t>
            </a:r>
          </a:p>
          <a:p>
            <a:pPr marL="0" indent="0" algn="just">
              <a:buNone/>
            </a:pPr>
            <a:r>
              <a:rPr lang="tr-TR" b="1" dirty="0" err="1" smtClean="0">
                <a:solidFill>
                  <a:srgbClr val="C00000"/>
                </a:solidFill>
              </a:rPr>
              <a:t>Caesar</a:t>
            </a:r>
            <a:r>
              <a:rPr lang="tr-TR" b="1" dirty="0" smtClean="0">
                <a:solidFill>
                  <a:srgbClr val="C00000"/>
                </a:solidFill>
              </a:rPr>
              <a:t> Şifresi için </a:t>
            </a:r>
            <a:r>
              <a:rPr lang="tr-TR" b="1" dirty="0" err="1" smtClean="0">
                <a:solidFill>
                  <a:srgbClr val="C00000"/>
                </a:solidFill>
              </a:rPr>
              <a:t>Kriptoanaliz</a:t>
            </a:r>
            <a:r>
              <a:rPr lang="tr-TR" dirty="0" smtClean="0"/>
              <a:t>: </a:t>
            </a:r>
            <a:r>
              <a:rPr lang="tr-TR" dirty="0"/>
              <a:t>Bir kayma şifresi kullanarak şifrelenmiş şifreli metini şifreleme analizi yapmak için temel araç şif­reli metindeki harflerin sıklık sayısıdır. İngilizce metindeki en çok kullanılan harflerin dokuzu ve onların yaklaşık olarak göreceli sıklıkları (</a:t>
            </a:r>
            <a:r>
              <a:rPr lang="tr-TR" dirty="0" err="1"/>
              <a:t>relatif</a:t>
            </a:r>
            <a:r>
              <a:rPr lang="tr-TR" dirty="0"/>
              <a:t> frekansları) E 13%, T 9%, A 8%, O 8%,’ı 7%, N 7%, S 7%, H 6% ve R 6%’dır. Bir kayma şifresi </a:t>
            </a:r>
            <a:r>
              <a:rPr lang="tr-TR" dirty="0" smtClean="0"/>
              <a:t>kullanılarak </a:t>
            </a:r>
            <a:r>
              <a:rPr lang="tr-TR" dirty="0"/>
              <a:t>üretildiğini bildiğimiz şifreli metinin şifreleme analizini yapmak için ilk olarak şifreli metindeki harflerin göreceli sık­lığını buluruz. </a:t>
            </a:r>
            <a:r>
              <a:rPr lang="tr-TR" dirty="0" smtClean="0"/>
              <a:t>Ve İngilizce alfabesindeki harflerin kullanılma sıklığına göre şifreli metinden şifresiz metini tahmin ederiz.</a:t>
            </a:r>
          </a:p>
          <a:p>
            <a:pPr marL="0" indent="0" algn="just">
              <a:buNone/>
            </a:pPr>
            <a:endParaRPr lang="tr-TR" dirty="0"/>
          </a:p>
          <a:p>
            <a:endParaRPr lang="tr-TR" dirty="0"/>
          </a:p>
        </p:txBody>
      </p:sp>
      <p:sp>
        <p:nvSpPr>
          <p:cNvPr id="2" name="Slayt Numarası Yer Tutucusu 1"/>
          <p:cNvSpPr>
            <a:spLocks noGrp="1"/>
          </p:cNvSpPr>
          <p:nvPr>
            <p:ph type="sldNum" sz="quarter" idx="12"/>
          </p:nvPr>
        </p:nvSpPr>
        <p:spPr/>
        <p:txBody>
          <a:bodyPr/>
          <a:lstStyle/>
          <a:p>
            <a:fld id="{745D57CF-1007-4D2F-B4F9-E5A7F393E6C7}" type="slidenum">
              <a:rPr lang="tr-TR" smtClean="0"/>
              <a:t>75</a:t>
            </a:fld>
            <a:endParaRPr lang="tr-TR"/>
          </a:p>
        </p:txBody>
      </p:sp>
    </p:spTree>
    <p:extLst>
      <p:ext uri="{BB962C8B-B14F-4D97-AF65-F5344CB8AC3E}">
        <p14:creationId xmlns:p14="http://schemas.microsoft.com/office/powerpoint/2010/main" val="1939319475"/>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1484310" y="313509"/>
            <a:ext cx="10315804" cy="6061165"/>
          </a:xfrm>
        </p:spPr>
        <p:txBody>
          <a:bodyPr/>
          <a:lstStyle/>
          <a:p>
            <a:pPr marL="0" indent="0" algn="just">
              <a:buNone/>
            </a:pPr>
            <a:r>
              <a:rPr lang="tr-TR" b="1" dirty="0" smtClean="0">
                <a:solidFill>
                  <a:srgbClr val="C00000"/>
                </a:solidFill>
              </a:rPr>
              <a:t>Örnek: </a:t>
            </a:r>
            <a:r>
              <a:rPr lang="tr-TR" dirty="0" smtClean="0"/>
              <a:t>Bir </a:t>
            </a:r>
            <a:r>
              <a:rPr lang="tr-TR" dirty="0"/>
              <a:t>kayma şifresiyle üretildiğini bildiğimiz </a:t>
            </a:r>
            <a:r>
              <a:rPr lang="tr-TR" dirty="0">
                <a:solidFill>
                  <a:srgbClr val="0070C0"/>
                </a:solidFill>
              </a:rPr>
              <a:t>“ZNK KGXRE HOXJ MKZY ZNK CUXS” </a:t>
            </a:r>
            <a:r>
              <a:rPr lang="tr-TR" dirty="0"/>
              <a:t>şifreli metin </a:t>
            </a:r>
            <a:r>
              <a:rPr lang="tr-TR" dirty="0" smtClean="0"/>
              <a:t>mesajını  </a:t>
            </a:r>
            <a:r>
              <a:rPr lang="tr-TR" dirty="0"/>
              <a:t>yakaladığımızı varsayalım. Orijinal düz metin mesajı nedir?</a:t>
            </a:r>
          </a:p>
          <a:p>
            <a:pPr marL="0" indent="0" algn="just">
              <a:buNone/>
            </a:pPr>
            <a:r>
              <a:rPr lang="tr-TR" b="1" dirty="0" smtClean="0">
                <a:solidFill>
                  <a:srgbClr val="C00000"/>
                </a:solidFill>
              </a:rPr>
              <a:t>Çözüm: </a:t>
            </a:r>
            <a:r>
              <a:rPr lang="tr-TR" dirty="0" smtClean="0"/>
              <a:t>Bir </a:t>
            </a:r>
            <a:r>
              <a:rPr lang="tr-TR" dirty="0"/>
              <a:t>kayma şifresi kullanarak şifrelenen şifreli metin mesajının yakalandığını bildiğimiz­den, işleme şifreli metindeki harflerin sıklığını hesaplayarak başlarız. Şifreli metindeki en çok kullanılan harfin </a:t>
            </a:r>
            <a:r>
              <a:rPr lang="tr-TR" i="1" dirty="0"/>
              <a:t>K</a:t>
            </a:r>
            <a:r>
              <a:rPr lang="tr-TR" dirty="0"/>
              <a:t> olduğunu buluruz. Bu yüzden, kayma şifresinin şifreli metindeki </a:t>
            </a:r>
            <a:r>
              <a:rPr lang="tr-TR" i="1" dirty="0"/>
              <a:t>K</a:t>
            </a:r>
            <a:r>
              <a:rPr lang="tr-TR" dirty="0"/>
              <a:t> harfine düz metindeki E harfini karşılık getirdiğini varsayarız</a:t>
            </a:r>
            <a:r>
              <a:rPr lang="tr-TR" dirty="0" smtClean="0"/>
              <a:t>. Çünkü İngiliz alfabesinde en sık kullanılan harf E </a:t>
            </a:r>
            <a:r>
              <a:rPr lang="tr-TR" dirty="0" err="1" smtClean="0"/>
              <a:t>dir</a:t>
            </a:r>
            <a:r>
              <a:rPr lang="tr-TR" dirty="0" smtClean="0"/>
              <a:t>. </a:t>
            </a:r>
            <a:r>
              <a:rPr lang="tr-TR" dirty="0"/>
              <a:t>Eğer bu varsayım doğru ise 10 = 4 + </a:t>
            </a:r>
            <a:r>
              <a:rPr lang="tr-TR" i="1" dirty="0"/>
              <a:t>K</a:t>
            </a:r>
            <a:r>
              <a:rPr lang="tr-TR" dirty="0"/>
              <a:t> </a:t>
            </a:r>
            <a:r>
              <a:rPr lang="tr-TR" b="1" dirty="0" err="1"/>
              <a:t>mod</a:t>
            </a:r>
            <a:r>
              <a:rPr lang="tr-TR" dirty="0"/>
              <a:t> 26, dolayısıyla </a:t>
            </a:r>
            <a:r>
              <a:rPr lang="tr-TR" i="1" dirty="0"/>
              <a:t>K</a:t>
            </a:r>
            <a:r>
              <a:rPr lang="tr-TR" dirty="0"/>
              <a:t> = 6 olduğunu biliriz. Daha sonra, - 6 ile mesajın harflerini kaydırırız, elde edilen mesaj “</a:t>
            </a:r>
            <a:r>
              <a:rPr lang="tr-TR" b="1" dirty="0">
                <a:solidFill>
                  <a:srgbClr val="0070C0"/>
                </a:solidFill>
              </a:rPr>
              <a:t>THE EARLY BIKD GETS THE WORM</a:t>
            </a:r>
            <a:r>
              <a:rPr lang="tr-TR" dirty="0"/>
              <a:t>’”</a:t>
            </a:r>
            <a:r>
              <a:rPr lang="tr-TR" dirty="0" err="1"/>
              <a:t>dır</a:t>
            </a:r>
            <a:r>
              <a:rPr lang="tr-TR" dirty="0"/>
              <a:t>. Bu mesaj anlamlı olduğundan </a:t>
            </a:r>
            <a:r>
              <a:rPr lang="tr-TR" i="1" dirty="0"/>
              <a:t>k</a:t>
            </a:r>
            <a:r>
              <a:rPr lang="tr-TR" dirty="0"/>
              <a:t> = 6’nın doğru olduğu varsayımımızı </a:t>
            </a:r>
            <a:r>
              <a:rPr lang="tr-TR" dirty="0" smtClean="0"/>
              <a:t>doğru kabul </a:t>
            </a:r>
            <a:r>
              <a:rPr lang="tr-TR" dirty="0"/>
              <a:t>ederiz.	</a:t>
            </a:r>
          </a:p>
          <a:p>
            <a:endParaRPr lang="tr-TR" dirty="0"/>
          </a:p>
        </p:txBody>
      </p:sp>
      <p:sp>
        <p:nvSpPr>
          <p:cNvPr id="2" name="Slayt Numarası Yer Tutucusu 1"/>
          <p:cNvSpPr>
            <a:spLocks noGrp="1"/>
          </p:cNvSpPr>
          <p:nvPr>
            <p:ph type="sldNum" sz="quarter" idx="12"/>
          </p:nvPr>
        </p:nvSpPr>
        <p:spPr/>
        <p:txBody>
          <a:bodyPr/>
          <a:lstStyle/>
          <a:p>
            <a:fld id="{745D57CF-1007-4D2F-B4F9-E5A7F393E6C7}" type="slidenum">
              <a:rPr lang="tr-TR" smtClean="0"/>
              <a:t>76</a:t>
            </a:fld>
            <a:endParaRPr lang="tr-TR"/>
          </a:p>
        </p:txBody>
      </p:sp>
    </p:spTree>
    <p:extLst>
      <p:ext uri="{BB962C8B-B14F-4D97-AF65-F5344CB8AC3E}">
        <p14:creationId xmlns:p14="http://schemas.microsoft.com/office/powerpoint/2010/main" val="2027322843"/>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1454331" y="261257"/>
            <a:ext cx="10276115" cy="6305006"/>
          </a:xfrm>
        </p:spPr>
        <p:txBody>
          <a:bodyPr>
            <a:normAutofit fontScale="85000" lnSpcReduction="20000"/>
          </a:bodyPr>
          <a:lstStyle/>
          <a:p>
            <a:pPr marL="0" indent="0" algn="just">
              <a:buNone/>
            </a:pPr>
            <a:endParaRPr lang="tr-TR" b="1" dirty="0" smtClean="0">
              <a:solidFill>
                <a:srgbClr val="C00000"/>
              </a:solidFill>
            </a:endParaRPr>
          </a:p>
          <a:p>
            <a:pPr marL="0" indent="0" algn="just">
              <a:buNone/>
            </a:pPr>
            <a:r>
              <a:rPr lang="tr-TR" b="1" dirty="0" smtClean="0">
                <a:solidFill>
                  <a:srgbClr val="C00000"/>
                </a:solidFill>
              </a:rPr>
              <a:t>BLOK ŞİFRELEMELER: </a:t>
            </a:r>
            <a:r>
              <a:rPr lang="tr-TR" dirty="0" smtClean="0"/>
              <a:t>Kayma </a:t>
            </a:r>
            <a:r>
              <a:rPr lang="tr-TR" dirty="0"/>
              <a:t>şifrelemeleri </a:t>
            </a:r>
            <a:r>
              <a:rPr lang="tr-TR" dirty="0" smtClean="0"/>
              <a:t>alfabenin </a:t>
            </a:r>
            <a:r>
              <a:rPr lang="tr-TR" dirty="0"/>
              <a:t>her bir har­fiyle alfabedeki başka bir harfinin yer değiştirmesi şeklinde hareket eder. Bu nedenle bu şifreler </a:t>
            </a:r>
            <a:r>
              <a:rPr lang="tr-TR" b="1" dirty="0"/>
              <a:t>karakter şifre</a:t>
            </a:r>
            <a:r>
              <a:rPr lang="tr-TR" dirty="0"/>
              <a:t> ya da </a:t>
            </a:r>
            <a:r>
              <a:rPr lang="tr-TR" b="1" dirty="0"/>
              <a:t>tek alfabetik şifre</a:t>
            </a:r>
            <a:r>
              <a:rPr lang="tr-TR" dirty="0"/>
              <a:t> olarak adlandırılırlar. Bu çeşit şifreleme metotları he­nüz gösterdiğimiz gibi şifreli metindeki harf sıklığı analizi üzerine temellenen ataklara açıktır­lar. Biz tek karakterle tek karakteri yer değiştirmek yerine harf bloklarıyla diğer harf bloklarını değiştirerek şifreli metini saldırılara karşı başarıyla daha emniyetli hale getirebiliriz, bu şekil­deki şifrelemeler </a:t>
            </a:r>
            <a:r>
              <a:rPr lang="tr-TR" dirty="0">
                <a:solidFill>
                  <a:srgbClr val="C00000"/>
                </a:solidFill>
              </a:rPr>
              <a:t>blok şifrelemeler </a:t>
            </a:r>
            <a:r>
              <a:rPr lang="tr-TR" dirty="0"/>
              <a:t>olarak adlandırılırlar</a:t>
            </a:r>
            <a:r>
              <a:rPr lang="tr-TR" dirty="0" smtClean="0"/>
              <a:t>. </a:t>
            </a:r>
          </a:p>
          <a:p>
            <a:pPr marL="0" indent="0" algn="just">
              <a:buNone/>
            </a:pPr>
            <a:r>
              <a:rPr lang="tr-TR" b="1" dirty="0">
                <a:solidFill>
                  <a:srgbClr val="C00000"/>
                </a:solidFill>
              </a:rPr>
              <a:t>ŞİFRELEME SİSTEMLERİ (KRİPTO SİSTEMLER</a:t>
            </a:r>
            <a:r>
              <a:rPr lang="tr-TR" b="1" dirty="0" smtClean="0">
                <a:solidFill>
                  <a:srgbClr val="C00000"/>
                </a:solidFill>
              </a:rPr>
              <a:t>): </a:t>
            </a:r>
            <a:r>
              <a:rPr lang="tr-TR" dirty="0"/>
              <a:t>Biz </a:t>
            </a:r>
            <a:r>
              <a:rPr lang="tr-TR" dirty="0" smtClean="0"/>
              <a:t>kay­ma </a:t>
            </a:r>
            <a:r>
              <a:rPr lang="tr-TR" dirty="0"/>
              <a:t>şifresini </a:t>
            </a:r>
            <a:r>
              <a:rPr lang="tr-TR" dirty="0" smtClean="0"/>
              <a:t> </a:t>
            </a:r>
            <a:r>
              <a:rPr lang="tr-TR" dirty="0"/>
              <a:t>tanımladık. Şimdi şifrelerin yeni ailesini tanımlayarak bir genel yapı sunan şifreleme sistemi (kripto sistem) kavramını tanıtacağız</a:t>
            </a:r>
            <a:r>
              <a:rPr lang="tr-TR" dirty="0" smtClean="0"/>
              <a:t>.</a:t>
            </a:r>
          </a:p>
          <a:p>
            <a:pPr marL="0" indent="0" algn="just">
              <a:buNone/>
            </a:pPr>
            <a:r>
              <a:rPr lang="tr-TR" b="1" dirty="0" smtClean="0">
                <a:solidFill>
                  <a:srgbClr val="C00000"/>
                </a:solidFill>
              </a:rPr>
              <a:t>Tanım: </a:t>
            </a:r>
            <a:r>
              <a:rPr lang="tr-TR" dirty="0"/>
              <a:t>Şifreleme sistemi, </a:t>
            </a:r>
            <a:r>
              <a:rPr lang="tr-TR" b="1" i="1" dirty="0">
                <a:solidFill>
                  <a:srgbClr val="0070C0"/>
                </a:solidFill>
              </a:rPr>
              <a:t>P</a:t>
            </a:r>
            <a:r>
              <a:rPr lang="tr-TR" b="1" dirty="0"/>
              <a:t> </a:t>
            </a:r>
            <a:r>
              <a:rPr lang="tr-TR" dirty="0"/>
              <a:t>düz metin dizgilerinin kümesi, </a:t>
            </a:r>
            <a:r>
              <a:rPr lang="tr-TR" b="1" i="1" dirty="0">
                <a:solidFill>
                  <a:srgbClr val="0070C0"/>
                </a:solidFill>
              </a:rPr>
              <a:t>C</a:t>
            </a:r>
            <a:r>
              <a:rPr lang="tr-TR" dirty="0"/>
              <a:t> şifreli metin dizgilerinin kümesi, </a:t>
            </a:r>
            <a:r>
              <a:rPr lang="tr-TR" b="1" i="1" dirty="0">
                <a:solidFill>
                  <a:srgbClr val="0070C0"/>
                </a:solidFill>
              </a:rPr>
              <a:t>K</a:t>
            </a:r>
            <a:r>
              <a:rPr lang="tr-TR" dirty="0"/>
              <a:t> anahtar uzayı (bütün muhtemel anahtarların kümesi), </a:t>
            </a:r>
            <a:r>
              <a:rPr lang="tr-TR" i="1" dirty="0">
                <a:solidFill>
                  <a:srgbClr val="0070C0"/>
                </a:solidFill>
              </a:rPr>
              <a:t>E</a:t>
            </a:r>
            <a:r>
              <a:rPr lang="tr-TR" dirty="0"/>
              <a:t> şifreleme fonksiyonlarının kümesi ve D şifre çözümleme fonksiyonlarının kümesi olmak üzere (</a:t>
            </a:r>
            <a:r>
              <a:rPr lang="tr-TR" i="1" dirty="0"/>
              <a:t>P, C, K, E, D</a:t>
            </a:r>
            <a:r>
              <a:rPr lang="tr-TR" dirty="0"/>
              <a:t>) şeklinde bir beşli düzendir. Biz, </a:t>
            </a:r>
            <a:r>
              <a:rPr lang="tr-TR" i="1" dirty="0"/>
              <a:t>E</a:t>
            </a:r>
            <a:r>
              <a:rPr lang="tr-TR" i="1" baseline="-25000" dirty="0"/>
              <a:t>k</a:t>
            </a:r>
            <a:r>
              <a:rPr lang="tr-TR" i="1" dirty="0"/>
              <a:t> </a:t>
            </a:r>
            <a:r>
              <a:rPr lang="tr-TR" dirty="0"/>
              <a:t>ile </a:t>
            </a:r>
            <a:r>
              <a:rPr lang="tr-TR" i="1" dirty="0"/>
              <a:t>k</a:t>
            </a:r>
            <a:r>
              <a:rPr lang="tr-TR" dirty="0"/>
              <a:t> anahtarına uygun </a:t>
            </a:r>
            <a:r>
              <a:rPr lang="tr-TR" i="1" dirty="0"/>
              <a:t>E</a:t>
            </a:r>
            <a:r>
              <a:rPr lang="tr-TR" dirty="0"/>
              <a:t>’deki şifreleme fonksiyonunu ve </a:t>
            </a:r>
            <a:r>
              <a:rPr lang="tr-TR" i="1" dirty="0" err="1"/>
              <a:t>D</a:t>
            </a:r>
            <a:r>
              <a:rPr lang="tr-TR" i="1" baseline="-25000" dirty="0" err="1"/>
              <a:t>k</a:t>
            </a:r>
            <a:r>
              <a:rPr lang="tr-TR" dirty="0"/>
              <a:t> ile </a:t>
            </a:r>
            <a:r>
              <a:rPr lang="tr-TR" i="1" dirty="0"/>
              <a:t>E</a:t>
            </a:r>
            <a:r>
              <a:rPr lang="tr-TR" i="1" baseline="-25000" dirty="0"/>
              <a:t>k</a:t>
            </a:r>
            <a:r>
              <a:rPr lang="tr-TR" baseline="-25000" dirty="0"/>
              <a:t> </a:t>
            </a:r>
            <a:r>
              <a:rPr lang="tr-TR" dirty="0"/>
              <a:t>kullanarak şifrelenmiş olan şifreli metini çözümleyen </a:t>
            </a:r>
            <a:r>
              <a:rPr lang="tr-TR" i="1" dirty="0"/>
              <a:t>d</a:t>
            </a:r>
            <a:r>
              <a:rPr lang="tr-TR" dirty="0"/>
              <a:t> ‘deki şifre çözümleme fonksiyonunu göstereceğiz, yani bütün düz metin </a:t>
            </a:r>
            <a:r>
              <a:rPr lang="tr-TR" i="1" dirty="0"/>
              <a:t>p</a:t>
            </a:r>
            <a:r>
              <a:rPr lang="tr-TR" dirty="0"/>
              <a:t> dizgileri için </a:t>
            </a:r>
            <a:endParaRPr lang="tr-TR" dirty="0" smtClean="0"/>
          </a:p>
          <a:p>
            <a:pPr marL="0" indent="0" algn="just">
              <a:buNone/>
            </a:pPr>
            <a:r>
              <a:rPr lang="tr-TR" b="1" i="1" dirty="0" err="1" smtClean="0">
                <a:solidFill>
                  <a:srgbClr val="0070C0"/>
                </a:solidFill>
              </a:rPr>
              <a:t>D</a:t>
            </a:r>
            <a:r>
              <a:rPr lang="tr-TR" b="1" i="1" baseline="-25000" dirty="0" err="1" smtClean="0">
                <a:solidFill>
                  <a:srgbClr val="0070C0"/>
                </a:solidFill>
              </a:rPr>
              <a:t>k</a:t>
            </a:r>
            <a:r>
              <a:rPr lang="tr-TR" b="1" i="1" baseline="-25000" dirty="0" smtClean="0">
                <a:solidFill>
                  <a:srgbClr val="0070C0"/>
                </a:solidFill>
              </a:rPr>
              <a:t> </a:t>
            </a:r>
            <a:r>
              <a:rPr lang="tr-TR" b="1" dirty="0">
                <a:solidFill>
                  <a:srgbClr val="0070C0"/>
                </a:solidFill>
              </a:rPr>
              <a:t>( </a:t>
            </a:r>
            <a:r>
              <a:rPr lang="tr-TR" b="1" i="1" dirty="0">
                <a:solidFill>
                  <a:srgbClr val="0070C0"/>
                </a:solidFill>
              </a:rPr>
              <a:t>E</a:t>
            </a:r>
            <a:r>
              <a:rPr lang="tr-TR" b="1" i="1" baseline="-25000" dirty="0">
                <a:solidFill>
                  <a:srgbClr val="0070C0"/>
                </a:solidFill>
              </a:rPr>
              <a:t>k </a:t>
            </a:r>
            <a:r>
              <a:rPr lang="tr-TR" b="1" dirty="0">
                <a:solidFill>
                  <a:srgbClr val="0070C0"/>
                </a:solidFill>
              </a:rPr>
              <a:t>( </a:t>
            </a:r>
            <a:r>
              <a:rPr lang="tr-TR" b="1" i="1" dirty="0">
                <a:solidFill>
                  <a:srgbClr val="0070C0"/>
                </a:solidFill>
              </a:rPr>
              <a:t>p</a:t>
            </a:r>
            <a:r>
              <a:rPr lang="tr-TR" b="1" dirty="0">
                <a:solidFill>
                  <a:srgbClr val="0070C0"/>
                </a:solidFill>
              </a:rPr>
              <a:t> ) ) = </a:t>
            </a:r>
            <a:r>
              <a:rPr lang="tr-TR" b="1" i="1" dirty="0" smtClean="0">
                <a:solidFill>
                  <a:srgbClr val="0070C0"/>
                </a:solidFill>
              </a:rPr>
              <a:t>p </a:t>
            </a:r>
            <a:r>
              <a:rPr lang="tr-TR" dirty="0" smtClean="0"/>
              <a:t>‘ </a:t>
            </a:r>
            <a:r>
              <a:rPr lang="tr-TR" dirty="0" err="1" smtClean="0"/>
              <a:t>dir</a:t>
            </a:r>
            <a:r>
              <a:rPr lang="tr-TR" dirty="0" smtClean="0"/>
              <a:t>.</a:t>
            </a:r>
          </a:p>
          <a:p>
            <a:pPr marL="0" indent="0" algn="just">
              <a:buNone/>
            </a:pPr>
            <a:r>
              <a:rPr lang="tr-TR" b="1" dirty="0" smtClean="0">
                <a:solidFill>
                  <a:srgbClr val="C00000"/>
                </a:solidFill>
              </a:rPr>
              <a:t>Örnek: </a:t>
            </a:r>
            <a:r>
              <a:rPr lang="tr-TR" dirty="0" smtClean="0"/>
              <a:t>Kayma </a:t>
            </a:r>
            <a:r>
              <a:rPr lang="tr-TR" dirty="0"/>
              <a:t>şifreleri ailesini bir şifreleme sistemi olarak tanımlayınız</a:t>
            </a:r>
            <a:r>
              <a:rPr lang="tr-TR" dirty="0" smtClean="0"/>
              <a:t>.</a:t>
            </a:r>
          </a:p>
          <a:p>
            <a:pPr marL="0" indent="0" algn="just">
              <a:buNone/>
            </a:pPr>
            <a:r>
              <a:rPr lang="tr-TR" dirty="0" smtClean="0"/>
              <a:t>Metni şifrelemek için                   </a:t>
            </a:r>
            <a:r>
              <a:rPr lang="tr-TR" i="1" dirty="0"/>
              <a:t>E</a:t>
            </a:r>
            <a:r>
              <a:rPr lang="tr-TR" i="1" baseline="-25000" dirty="0"/>
              <a:t>k</a:t>
            </a:r>
            <a:r>
              <a:rPr lang="tr-TR" dirty="0"/>
              <a:t>(</a:t>
            </a:r>
            <a:r>
              <a:rPr lang="tr-TR" i="1" dirty="0"/>
              <a:t>p</a:t>
            </a:r>
            <a:r>
              <a:rPr lang="tr-TR" dirty="0"/>
              <a:t>) = (</a:t>
            </a:r>
            <a:r>
              <a:rPr lang="tr-TR" i="1" dirty="0"/>
              <a:t>p</a:t>
            </a:r>
            <a:r>
              <a:rPr lang="tr-TR" dirty="0"/>
              <a:t> + </a:t>
            </a:r>
            <a:r>
              <a:rPr lang="tr-TR" i="1" dirty="0"/>
              <a:t>k</a:t>
            </a:r>
            <a:r>
              <a:rPr lang="tr-TR" dirty="0"/>
              <a:t>) </a:t>
            </a:r>
            <a:r>
              <a:rPr lang="tr-TR" b="1" dirty="0" err="1"/>
              <a:t>mod</a:t>
            </a:r>
            <a:r>
              <a:rPr lang="tr-TR" b="1" dirty="0"/>
              <a:t> </a:t>
            </a:r>
            <a:r>
              <a:rPr lang="tr-TR" dirty="0" smtClean="0"/>
              <a:t>26 </a:t>
            </a:r>
          </a:p>
          <a:p>
            <a:pPr marL="0" indent="0" algn="just">
              <a:buNone/>
            </a:pPr>
            <a:r>
              <a:rPr lang="tr-TR" i="1" dirty="0" smtClean="0"/>
              <a:t>Şifreli metni çözmek için             </a:t>
            </a:r>
            <a:r>
              <a:rPr lang="tr-TR" i="1" dirty="0" err="1" smtClean="0"/>
              <a:t>D</a:t>
            </a:r>
            <a:r>
              <a:rPr lang="tr-TR" i="1" baseline="-25000" dirty="0" err="1" smtClean="0"/>
              <a:t>k</a:t>
            </a:r>
            <a:r>
              <a:rPr lang="tr-TR" dirty="0" smtClean="0"/>
              <a:t>(</a:t>
            </a:r>
            <a:r>
              <a:rPr lang="tr-TR" i="1" dirty="0" smtClean="0"/>
              <a:t>p</a:t>
            </a:r>
            <a:r>
              <a:rPr lang="tr-TR" dirty="0"/>
              <a:t>) = (</a:t>
            </a:r>
            <a:r>
              <a:rPr lang="tr-TR" i="1" dirty="0"/>
              <a:t>p</a:t>
            </a:r>
            <a:r>
              <a:rPr lang="tr-TR" dirty="0"/>
              <a:t> - </a:t>
            </a:r>
            <a:r>
              <a:rPr lang="tr-TR" i="1" dirty="0"/>
              <a:t>k</a:t>
            </a:r>
            <a:r>
              <a:rPr lang="tr-TR" b="1" dirty="0"/>
              <a:t>) </a:t>
            </a:r>
            <a:r>
              <a:rPr lang="tr-TR" b="1" dirty="0" err="1"/>
              <a:t>mod</a:t>
            </a:r>
            <a:r>
              <a:rPr lang="tr-TR" dirty="0"/>
              <a:t> </a:t>
            </a:r>
            <a:r>
              <a:rPr lang="tr-TR" dirty="0" smtClean="0"/>
              <a:t>26  olarak tanımlanır.</a:t>
            </a:r>
            <a:endParaRPr lang="tr-TR" dirty="0"/>
          </a:p>
          <a:p>
            <a:pPr marL="0" indent="0" algn="just">
              <a:buNone/>
            </a:pPr>
            <a:endParaRPr lang="tr-TR" dirty="0"/>
          </a:p>
          <a:p>
            <a:pPr marL="0" indent="0">
              <a:buNone/>
            </a:pPr>
            <a:endParaRPr lang="tr-TR" dirty="0"/>
          </a:p>
        </p:txBody>
      </p:sp>
      <p:sp>
        <p:nvSpPr>
          <p:cNvPr id="2" name="Slayt Numarası Yer Tutucusu 1"/>
          <p:cNvSpPr>
            <a:spLocks noGrp="1"/>
          </p:cNvSpPr>
          <p:nvPr>
            <p:ph type="sldNum" sz="quarter" idx="12"/>
          </p:nvPr>
        </p:nvSpPr>
        <p:spPr/>
        <p:txBody>
          <a:bodyPr/>
          <a:lstStyle/>
          <a:p>
            <a:fld id="{745D57CF-1007-4D2F-B4F9-E5A7F393E6C7}" type="slidenum">
              <a:rPr lang="tr-TR" smtClean="0"/>
              <a:t>77</a:t>
            </a:fld>
            <a:endParaRPr lang="tr-TR"/>
          </a:p>
        </p:txBody>
      </p:sp>
    </p:spTree>
    <p:extLst>
      <p:ext uri="{BB962C8B-B14F-4D97-AF65-F5344CB8AC3E}">
        <p14:creationId xmlns:p14="http://schemas.microsoft.com/office/powerpoint/2010/main" val="3726295942"/>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1484310" y="165462"/>
            <a:ext cx="10402890" cy="6601097"/>
          </a:xfrm>
        </p:spPr>
        <p:txBody>
          <a:bodyPr>
            <a:normAutofit fontScale="92500" lnSpcReduction="10000"/>
          </a:bodyPr>
          <a:lstStyle/>
          <a:p>
            <a:pPr marL="0" indent="0" algn="just">
              <a:buNone/>
            </a:pPr>
            <a:endParaRPr lang="tr-TR" b="1" dirty="0" smtClean="0">
              <a:solidFill>
                <a:srgbClr val="C00000"/>
              </a:solidFill>
            </a:endParaRPr>
          </a:p>
          <a:p>
            <a:pPr marL="0" indent="0" algn="just">
              <a:buNone/>
            </a:pPr>
            <a:r>
              <a:rPr lang="tr-TR" b="1" dirty="0" smtClean="0">
                <a:solidFill>
                  <a:srgbClr val="C00000"/>
                </a:solidFill>
              </a:rPr>
              <a:t>     AÇIK ANAHTAR KRİPTOGRAFİSİ</a:t>
            </a:r>
          </a:p>
          <a:p>
            <a:pPr marL="0" indent="0" algn="just">
              <a:buNone/>
            </a:pPr>
            <a:r>
              <a:rPr lang="tr-TR" dirty="0" smtClean="0"/>
              <a:t>     Kayma </a:t>
            </a:r>
            <a:r>
              <a:rPr lang="tr-TR" dirty="0"/>
              <a:t>şifreleri ve </a:t>
            </a:r>
            <a:r>
              <a:rPr lang="tr-TR" dirty="0" smtClean="0"/>
              <a:t>benzeri bütün </a:t>
            </a:r>
            <a:r>
              <a:rPr lang="tr-TR" dirty="0"/>
              <a:t>klasik şifreler </a:t>
            </a:r>
            <a:r>
              <a:rPr lang="tr-TR" b="1" dirty="0"/>
              <a:t>özel anahtar şifreleme sistemleri­nin</a:t>
            </a:r>
            <a:r>
              <a:rPr lang="tr-TR" dirty="0"/>
              <a:t> örnekleridir. Bir özel anahtar şifreleme sisteminde, şifreleme anahtarı bilindiği takdirde, şifre çözümleme anahtarı hızlı bir şekilde bulunabilir. Bu yüzden bir belirli anahtar kullanarak mesajların nasıl şifrelendiğini bilmek size bu anahtarı kullanarak şifrelenmiş mesajların şifre­sini çözmeye imkân tanır. Örneğin, bir kayma şifresi </a:t>
            </a:r>
            <a:r>
              <a:rPr lang="tr-TR" i="1" dirty="0"/>
              <a:t>k</a:t>
            </a:r>
            <a:r>
              <a:rPr lang="tr-TR" dirty="0"/>
              <a:t> şifreleme anahtarıyla kullanıldığında </a:t>
            </a:r>
            <a:r>
              <a:rPr lang="tr-TR" b="1" i="1" dirty="0"/>
              <a:t>p</a:t>
            </a:r>
            <a:r>
              <a:rPr lang="tr-TR" dirty="0"/>
              <a:t> tamsayı düz metin</a:t>
            </a:r>
          </a:p>
          <a:p>
            <a:pPr marL="0" indent="0" algn="just">
              <a:buNone/>
            </a:pPr>
            <a:r>
              <a:rPr lang="tr-TR" dirty="0"/>
              <a:t>     </a:t>
            </a:r>
            <a:r>
              <a:rPr lang="tr-TR" dirty="0" smtClean="0"/>
              <a:t>    </a:t>
            </a:r>
            <a:r>
              <a:rPr lang="tr-TR" i="1" dirty="0" smtClean="0"/>
              <a:t>c</a:t>
            </a:r>
            <a:r>
              <a:rPr lang="tr-TR" dirty="0" smtClean="0"/>
              <a:t> </a:t>
            </a:r>
            <a:r>
              <a:rPr lang="tr-TR" dirty="0"/>
              <a:t>= (</a:t>
            </a:r>
            <a:r>
              <a:rPr lang="tr-TR" i="1" dirty="0"/>
              <a:t>p+ k</a:t>
            </a:r>
            <a:r>
              <a:rPr lang="tr-TR" dirty="0"/>
              <a:t>) </a:t>
            </a:r>
            <a:r>
              <a:rPr lang="tr-TR" b="1" dirty="0" err="1"/>
              <a:t>mod</a:t>
            </a:r>
            <a:r>
              <a:rPr lang="tr-TR" dirty="0"/>
              <a:t> 26</a:t>
            </a:r>
          </a:p>
          <a:p>
            <a:pPr marL="0" indent="0" algn="just">
              <a:buNone/>
            </a:pPr>
            <a:r>
              <a:rPr lang="tr-TR" dirty="0"/>
              <a:t>    ya gönderilir. Şifre çözümleme ise -k ile kaydırarak gerçekleştirilir, yani</a:t>
            </a:r>
          </a:p>
          <a:p>
            <a:pPr marL="0" indent="0" algn="just">
              <a:buNone/>
            </a:pPr>
            <a:r>
              <a:rPr lang="tr-TR" dirty="0"/>
              <a:t>         </a:t>
            </a:r>
            <a:r>
              <a:rPr lang="tr-TR" i="1" dirty="0"/>
              <a:t>p</a:t>
            </a:r>
            <a:r>
              <a:rPr lang="tr-TR" dirty="0"/>
              <a:t> = (</a:t>
            </a:r>
            <a:r>
              <a:rPr lang="tr-TR" i="1" dirty="0"/>
              <a:t>c - k</a:t>
            </a:r>
            <a:r>
              <a:rPr lang="tr-TR" dirty="0"/>
              <a:t>) </a:t>
            </a:r>
            <a:r>
              <a:rPr lang="tr-TR" b="1" dirty="0" err="1"/>
              <a:t>mod</a:t>
            </a:r>
            <a:r>
              <a:rPr lang="tr-TR" dirty="0"/>
              <a:t> </a:t>
            </a:r>
            <a:r>
              <a:rPr lang="tr-TR" dirty="0" smtClean="0"/>
              <a:t>26 </a:t>
            </a:r>
            <a:r>
              <a:rPr lang="tr-TR" dirty="0" err="1" smtClean="0"/>
              <a:t>dır</a:t>
            </a:r>
            <a:r>
              <a:rPr lang="tr-TR" dirty="0"/>
              <a:t>. Böylece bir kayma şifresiyle nasıl şifrelendiğini bilmek </a:t>
            </a:r>
            <a:r>
              <a:rPr lang="tr-TR" dirty="0" smtClean="0"/>
              <a:t>bize </a:t>
            </a:r>
            <a:r>
              <a:rPr lang="tr-TR" dirty="0"/>
              <a:t>şifre çözümlemenin nasıl ol­duğunu </a:t>
            </a:r>
            <a:r>
              <a:rPr lang="tr-TR" dirty="0" smtClean="0"/>
              <a:t>söyler.</a:t>
            </a:r>
          </a:p>
          <a:p>
            <a:pPr marL="0" indent="0" algn="just">
              <a:buNone/>
            </a:pPr>
            <a:r>
              <a:rPr lang="tr-TR" dirty="0" smtClean="0"/>
              <a:t>     Bir </a:t>
            </a:r>
            <a:r>
              <a:rPr lang="tr-TR" dirty="0"/>
              <a:t>özel anahtar şifre sistemi kullanıldığında gizlilik içerisinde iletişim kurmak isteyen iki taraf bir gizli anahtar paylaşmalıdır. Bu anahtarı bilen her hangi birisi şifreleme ve şifre çö­zümlemenin her ikisini de yapabildiğinden güvenli bir şekilde iletişim kurmak isteyen iki kişi güvenli bir şekilde bu anahtarı değiştirmek </a:t>
            </a:r>
            <a:r>
              <a:rPr lang="tr-TR" dirty="0" smtClean="0"/>
              <a:t>zorundadırlar. İşte bu noktada devreye Açık Anahtar Şifreleme sistemleri girmektedir.</a:t>
            </a:r>
            <a:endParaRPr lang="tr-TR" dirty="0"/>
          </a:p>
          <a:p>
            <a:endParaRPr lang="tr-TR" dirty="0"/>
          </a:p>
        </p:txBody>
      </p:sp>
      <p:sp>
        <p:nvSpPr>
          <p:cNvPr id="2" name="Slayt Numarası Yer Tutucusu 1"/>
          <p:cNvSpPr>
            <a:spLocks noGrp="1"/>
          </p:cNvSpPr>
          <p:nvPr>
            <p:ph type="sldNum" sz="quarter" idx="12"/>
          </p:nvPr>
        </p:nvSpPr>
        <p:spPr/>
        <p:txBody>
          <a:bodyPr/>
          <a:lstStyle/>
          <a:p>
            <a:fld id="{745D57CF-1007-4D2F-B4F9-E5A7F393E6C7}" type="slidenum">
              <a:rPr lang="tr-TR" smtClean="0"/>
              <a:t>78</a:t>
            </a:fld>
            <a:endParaRPr lang="tr-TR"/>
          </a:p>
        </p:txBody>
      </p:sp>
    </p:spTree>
    <p:extLst>
      <p:ext uri="{BB962C8B-B14F-4D97-AF65-F5344CB8AC3E}">
        <p14:creationId xmlns:p14="http://schemas.microsoft.com/office/powerpoint/2010/main" val="610259438"/>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1484310" y="418011"/>
            <a:ext cx="10341930" cy="6078583"/>
          </a:xfrm>
        </p:spPr>
        <p:txBody>
          <a:bodyPr>
            <a:normAutofit/>
          </a:bodyPr>
          <a:lstStyle/>
          <a:p>
            <a:pPr marL="0" indent="0" algn="just">
              <a:buNone/>
            </a:pPr>
            <a:r>
              <a:rPr lang="tr-TR" b="1" dirty="0" smtClean="0">
                <a:solidFill>
                  <a:srgbClr val="C00000"/>
                </a:solidFill>
              </a:rPr>
              <a:t>Açık Anahtar Şifreleme Sistemleri: </a:t>
            </a:r>
            <a:r>
              <a:rPr lang="tr-TR" dirty="0" smtClean="0"/>
              <a:t>Güvenli </a:t>
            </a:r>
            <a:r>
              <a:rPr lang="tr-TR" dirty="0"/>
              <a:t>iletişim kurmak isteyen tarafların her bir çiftiyle anahtarların paylaşılması gerek­liliğinden kaçınmak için 1970 </a:t>
            </a:r>
            <a:r>
              <a:rPr lang="tr-TR" dirty="0" err="1"/>
              <a:t>lerde</a:t>
            </a:r>
            <a:r>
              <a:rPr lang="tr-TR" dirty="0"/>
              <a:t> </a:t>
            </a:r>
            <a:r>
              <a:rPr lang="tr-TR" dirty="0" err="1"/>
              <a:t>kriptologlar</a:t>
            </a:r>
            <a:r>
              <a:rPr lang="tr-TR" dirty="0"/>
              <a:t> </a:t>
            </a:r>
            <a:r>
              <a:rPr lang="tr-TR" b="1" dirty="0">
                <a:solidFill>
                  <a:srgbClr val="0070C0"/>
                </a:solidFill>
              </a:rPr>
              <a:t>açık anahtar şifreleme sistemleri</a:t>
            </a:r>
            <a:r>
              <a:rPr lang="tr-TR" dirty="0">
                <a:solidFill>
                  <a:srgbClr val="0070C0"/>
                </a:solidFill>
              </a:rPr>
              <a:t> </a:t>
            </a:r>
            <a:r>
              <a:rPr lang="tr-TR" dirty="0"/>
              <a:t>kavramını tanıttılar. Bu şekildeki şifreleme sistemleri kullanıldığında bir şifrelenmiş mesajın nasıl gönde­rildiğini bilmek mesajların şifrelerini çözümlemeye yardım etmez. Böyle bir sistemde, herkes alenen bilinen bir şifreleme anahtarına sahip olabilir. Sadece şifre çözümleme anahtarları gizli tutulur ve sadece bir mesajın hedeflenen alıcısı onun şifresini çözümleyebilir; çünkü şu ana kadar bilindiği gibi şifreleme anahtarı bilgisi birisine olağanüstü bir miktar çalışma (örneğin milyarlarca yıllık bilgisayar çalışma zamanı) yapmaksızın düz metin mesajını kurtarmasına izin vermez</a:t>
            </a:r>
            <a:r>
              <a:rPr lang="tr-TR" dirty="0" smtClean="0"/>
              <a:t>.</a:t>
            </a:r>
          </a:p>
          <a:p>
            <a:pPr marL="0" indent="0" algn="just">
              <a:buNone/>
            </a:pPr>
            <a:r>
              <a:rPr lang="tr-TR" b="1" dirty="0">
                <a:solidFill>
                  <a:srgbClr val="C00000"/>
                </a:solidFill>
              </a:rPr>
              <a:t>RSA  Şifreleme  </a:t>
            </a:r>
            <a:r>
              <a:rPr lang="tr-TR" b="1" dirty="0" smtClean="0">
                <a:solidFill>
                  <a:srgbClr val="C00000"/>
                </a:solidFill>
              </a:rPr>
              <a:t>Sistemi:</a:t>
            </a:r>
            <a:r>
              <a:rPr lang="tr-TR" dirty="0" smtClean="0"/>
              <a:t> 1976’da </a:t>
            </a:r>
            <a:r>
              <a:rPr lang="tr-TR" dirty="0"/>
              <a:t>Massachusetts Teknoloji Enstitüsü’nde üç araştırmacı - Ronald </a:t>
            </a:r>
            <a:r>
              <a:rPr lang="tr-TR" dirty="0" err="1"/>
              <a:t>Rivest</a:t>
            </a:r>
            <a:r>
              <a:rPr lang="tr-TR" dirty="0"/>
              <a:t>, Adi </a:t>
            </a:r>
            <a:r>
              <a:rPr lang="tr-TR" dirty="0" err="1"/>
              <a:t>Shamir</a:t>
            </a:r>
            <a:r>
              <a:rPr lang="tr-TR" dirty="0"/>
              <a:t> ve </a:t>
            </a:r>
            <a:r>
              <a:rPr lang="tr-TR" dirty="0" err="1"/>
              <a:t>Leonard</a:t>
            </a:r>
            <a:r>
              <a:rPr lang="tr-TR" dirty="0"/>
              <a:t> </a:t>
            </a:r>
            <a:r>
              <a:rPr lang="tr-TR" dirty="0" err="1"/>
              <a:t>Adleman</a:t>
            </a:r>
            <a:r>
              <a:rPr lang="tr-TR" dirty="0"/>
              <a:t> - baş harflerinden RSA sistemi olarak bilinen bir açık anahtar şifreleme sistemini dünyaya tanıttılar.</a:t>
            </a:r>
          </a:p>
        </p:txBody>
      </p:sp>
      <p:sp>
        <p:nvSpPr>
          <p:cNvPr id="2" name="Slayt Numarası Yer Tutucusu 1"/>
          <p:cNvSpPr>
            <a:spLocks noGrp="1"/>
          </p:cNvSpPr>
          <p:nvPr>
            <p:ph type="sldNum" sz="quarter" idx="12"/>
          </p:nvPr>
        </p:nvSpPr>
        <p:spPr/>
        <p:txBody>
          <a:bodyPr/>
          <a:lstStyle/>
          <a:p>
            <a:fld id="{745D57CF-1007-4D2F-B4F9-E5A7F393E6C7}" type="slidenum">
              <a:rPr lang="tr-TR" smtClean="0"/>
              <a:t>79</a:t>
            </a:fld>
            <a:endParaRPr lang="tr-TR"/>
          </a:p>
        </p:txBody>
      </p:sp>
    </p:spTree>
    <p:extLst>
      <p:ext uri="{BB962C8B-B14F-4D97-AF65-F5344CB8AC3E}">
        <p14:creationId xmlns:p14="http://schemas.microsoft.com/office/powerpoint/2010/main" val="335251971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1484310" y="490889"/>
            <a:ext cx="10018713" cy="5300312"/>
          </a:xfrm>
        </p:spPr>
        <p:txBody>
          <a:bodyPr/>
          <a:lstStyle/>
          <a:p>
            <a:pPr marL="0" indent="0" algn="just">
              <a:buNone/>
            </a:pPr>
            <a:r>
              <a:rPr lang="tr-TR" b="1" dirty="0" smtClean="0">
                <a:solidFill>
                  <a:srgbClr val="C00000"/>
                </a:solidFill>
              </a:rPr>
              <a:t>Teorem 4: </a:t>
            </a:r>
            <a:r>
              <a:rPr lang="tr-TR" dirty="0" smtClean="0"/>
              <a:t>m </a:t>
            </a:r>
            <a:r>
              <a:rPr lang="tr-TR" dirty="0"/>
              <a:t>bir pozitif tamsayı olsun, a ve b tamsayıları m </a:t>
            </a:r>
            <a:r>
              <a:rPr lang="tr-TR" dirty="0" err="1"/>
              <a:t>modunda</a:t>
            </a:r>
            <a:r>
              <a:rPr lang="tr-TR" dirty="0"/>
              <a:t> denk olması için gerek ve yeter </a:t>
            </a:r>
            <a:r>
              <a:rPr lang="tr-TR" dirty="0" smtClean="0"/>
              <a:t>şart </a:t>
            </a:r>
            <a:r>
              <a:rPr lang="tr-TR" b="1" dirty="0" smtClean="0">
                <a:solidFill>
                  <a:srgbClr val="0070C0"/>
                </a:solidFill>
              </a:rPr>
              <a:t>a </a:t>
            </a:r>
            <a:r>
              <a:rPr lang="tr-TR" b="1" dirty="0">
                <a:solidFill>
                  <a:srgbClr val="0070C0"/>
                </a:solidFill>
              </a:rPr>
              <a:t>= b + km </a:t>
            </a:r>
            <a:r>
              <a:rPr lang="tr-TR" b="1" dirty="0" smtClean="0">
                <a:solidFill>
                  <a:srgbClr val="0070C0"/>
                </a:solidFill>
              </a:rPr>
              <a:t> </a:t>
            </a:r>
            <a:r>
              <a:rPr lang="tr-TR" dirty="0" smtClean="0"/>
              <a:t>eşitliğini </a:t>
            </a:r>
            <a:r>
              <a:rPr lang="tr-TR" dirty="0"/>
              <a:t>sağlayan bir k tamsayısının var olmasıdır</a:t>
            </a:r>
            <a:r>
              <a:rPr lang="tr-TR" dirty="0" smtClean="0"/>
              <a:t>.</a:t>
            </a:r>
          </a:p>
          <a:p>
            <a:pPr marL="0" indent="0" algn="just">
              <a:buNone/>
            </a:pPr>
            <a:r>
              <a:rPr lang="tr-TR" b="1" dirty="0">
                <a:solidFill>
                  <a:srgbClr val="C00000"/>
                </a:solidFill>
              </a:rPr>
              <a:t>İspat:</a:t>
            </a:r>
            <a:r>
              <a:rPr lang="tr-TR" dirty="0">
                <a:solidFill>
                  <a:srgbClr val="C00000"/>
                </a:solidFill>
              </a:rPr>
              <a:t> </a:t>
            </a:r>
            <a:r>
              <a:rPr lang="tr-TR" dirty="0"/>
              <a:t>Eğer </a:t>
            </a:r>
            <a:r>
              <a:rPr lang="tr-TR" i="1" dirty="0"/>
              <a:t>a</a:t>
            </a:r>
            <a:r>
              <a:rPr lang="tr-TR" dirty="0"/>
              <a:t> </a:t>
            </a:r>
            <a:r>
              <a:rPr lang="tr-TR" i="1" dirty="0"/>
              <a:t>≡</a:t>
            </a:r>
            <a:r>
              <a:rPr lang="tr-TR" dirty="0"/>
              <a:t> </a:t>
            </a:r>
            <a:r>
              <a:rPr lang="tr-TR" i="1" dirty="0"/>
              <a:t>b</a:t>
            </a:r>
            <a:r>
              <a:rPr lang="tr-TR" dirty="0"/>
              <a:t> (</a:t>
            </a:r>
            <a:r>
              <a:rPr lang="tr-TR" dirty="0" err="1"/>
              <a:t>mod</a:t>
            </a:r>
            <a:r>
              <a:rPr lang="tr-TR" dirty="0"/>
              <a:t> </a:t>
            </a:r>
            <a:r>
              <a:rPr lang="tr-TR" i="1" dirty="0"/>
              <a:t>m)</a:t>
            </a:r>
            <a:r>
              <a:rPr lang="tr-TR" dirty="0"/>
              <a:t> ise </a:t>
            </a:r>
            <a:r>
              <a:rPr lang="tr-TR" i="1" dirty="0" smtClean="0"/>
              <a:t>m</a:t>
            </a:r>
            <a:r>
              <a:rPr lang="tr-TR" dirty="0" smtClean="0"/>
              <a:t> </a:t>
            </a:r>
            <a:r>
              <a:rPr lang="tr-TR" dirty="0"/>
              <a:t>| (</a:t>
            </a:r>
            <a:r>
              <a:rPr lang="tr-TR" i="1" dirty="0"/>
              <a:t>a − b</a:t>
            </a:r>
            <a:r>
              <a:rPr lang="tr-TR" dirty="0"/>
              <a:t>).’</a:t>
            </a:r>
            <a:r>
              <a:rPr lang="tr-TR" dirty="0" err="1"/>
              <a:t>dir</a:t>
            </a:r>
            <a:r>
              <a:rPr lang="tr-TR" dirty="0"/>
              <a:t>. Bunun an­lamı </a:t>
            </a:r>
            <a:r>
              <a:rPr lang="tr-TR" i="1" dirty="0"/>
              <a:t>a</a:t>
            </a:r>
            <a:r>
              <a:rPr lang="tr-TR" dirty="0"/>
              <a:t> − </a:t>
            </a:r>
            <a:r>
              <a:rPr lang="tr-TR" i="1" dirty="0"/>
              <a:t>b</a:t>
            </a:r>
            <a:r>
              <a:rPr lang="tr-TR" dirty="0"/>
              <a:t> = </a:t>
            </a:r>
            <a:r>
              <a:rPr lang="tr-TR" i="1" dirty="0"/>
              <a:t>km</a:t>
            </a:r>
            <a:r>
              <a:rPr lang="tr-TR" dirty="0"/>
              <a:t> eşitliğini sağlayan bir </a:t>
            </a:r>
            <a:r>
              <a:rPr lang="tr-TR" i="1" dirty="0"/>
              <a:t>k</a:t>
            </a:r>
            <a:r>
              <a:rPr lang="tr-TR" dirty="0"/>
              <a:t> tamsayısı olduğu için </a:t>
            </a:r>
            <a:r>
              <a:rPr lang="tr-TR" i="1" dirty="0"/>
              <a:t>a</a:t>
            </a:r>
            <a:r>
              <a:rPr lang="tr-TR" dirty="0"/>
              <a:t> = </a:t>
            </a:r>
            <a:r>
              <a:rPr lang="tr-TR" i="1" dirty="0"/>
              <a:t>b</a:t>
            </a:r>
            <a:r>
              <a:rPr lang="tr-TR" dirty="0"/>
              <a:t> + </a:t>
            </a:r>
            <a:r>
              <a:rPr lang="tr-TR" i="1" dirty="0"/>
              <a:t>km'</a:t>
            </a:r>
            <a:r>
              <a:rPr lang="tr-TR" dirty="0"/>
              <a:t>dir. Tersine, </a:t>
            </a:r>
            <a:endParaRPr lang="tr-TR" dirty="0" smtClean="0"/>
          </a:p>
          <a:p>
            <a:pPr marL="0" indent="0" algn="just">
              <a:buNone/>
            </a:pPr>
            <a:r>
              <a:rPr lang="tr-TR" i="1" dirty="0" smtClean="0"/>
              <a:t>a </a:t>
            </a:r>
            <a:r>
              <a:rPr lang="tr-TR" i="1" dirty="0"/>
              <a:t>= b + km</a:t>
            </a:r>
            <a:r>
              <a:rPr lang="tr-TR" dirty="0"/>
              <a:t> eşitliğini sağlayan bir </a:t>
            </a:r>
            <a:r>
              <a:rPr lang="tr-TR" i="1" dirty="0"/>
              <a:t>k</a:t>
            </a:r>
            <a:r>
              <a:rPr lang="tr-TR" dirty="0"/>
              <a:t> tamsayısı varsa </a:t>
            </a:r>
            <a:r>
              <a:rPr lang="tr-TR" i="1" dirty="0"/>
              <a:t>km = a −</a:t>
            </a:r>
            <a:r>
              <a:rPr lang="tr-TR" dirty="0"/>
              <a:t> </a:t>
            </a:r>
            <a:r>
              <a:rPr lang="tr-TR" i="1" dirty="0"/>
              <a:t>b</a:t>
            </a:r>
            <a:r>
              <a:rPr lang="tr-TR" dirty="0"/>
              <a:t>’dir. Bundan dolayı </a:t>
            </a:r>
            <a:r>
              <a:rPr lang="tr-TR" i="1" dirty="0"/>
              <a:t>m, a</a:t>
            </a:r>
            <a:r>
              <a:rPr lang="tr-TR" dirty="0"/>
              <a:t> − </a:t>
            </a:r>
            <a:r>
              <a:rPr lang="tr-TR" i="1" dirty="0"/>
              <a:t>b'</a:t>
            </a:r>
            <a:r>
              <a:rPr lang="tr-TR" dirty="0"/>
              <a:t>yi böler, böylece </a:t>
            </a:r>
            <a:r>
              <a:rPr lang="tr-TR" i="1" dirty="0"/>
              <a:t>a</a:t>
            </a:r>
            <a:r>
              <a:rPr lang="tr-TR" dirty="0"/>
              <a:t> </a:t>
            </a:r>
            <a:r>
              <a:rPr lang="tr-TR" i="1" dirty="0"/>
              <a:t>≡</a:t>
            </a:r>
            <a:r>
              <a:rPr lang="tr-TR" dirty="0"/>
              <a:t> </a:t>
            </a:r>
            <a:r>
              <a:rPr lang="tr-TR" i="1" dirty="0"/>
              <a:t>b</a:t>
            </a:r>
            <a:r>
              <a:rPr lang="tr-TR" dirty="0"/>
              <a:t> (</a:t>
            </a:r>
            <a:r>
              <a:rPr lang="tr-TR" dirty="0" err="1"/>
              <a:t>mod</a:t>
            </a:r>
            <a:r>
              <a:rPr lang="tr-TR" dirty="0"/>
              <a:t> </a:t>
            </a:r>
            <a:r>
              <a:rPr lang="tr-TR" i="1" dirty="0"/>
              <a:t>m)</a:t>
            </a:r>
            <a:r>
              <a:rPr lang="tr-TR" dirty="0"/>
              <a:t>'</a:t>
            </a:r>
            <a:r>
              <a:rPr lang="tr-TR" dirty="0" err="1"/>
              <a:t>dir</a:t>
            </a:r>
            <a:r>
              <a:rPr lang="tr-TR" dirty="0"/>
              <a:t>.	</a:t>
            </a:r>
          </a:p>
          <a:p>
            <a:pPr marL="0" indent="0" algn="just">
              <a:buNone/>
            </a:pPr>
            <a:r>
              <a:rPr lang="tr-TR" b="1" dirty="0" smtClean="0">
                <a:solidFill>
                  <a:srgbClr val="C00000"/>
                </a:solidFill>
              </a:rPr>
              <a:t>ÖNEMLİ: </a:t>
            </a:r>
            <a:r>
              <a:rPr lang="tr-TR" dirty="0" smtClean="0"/>
              <a:t>Bir </a:t>
            </a:r>
            <a:r>
              <a:rPr lang="tr-TR" i="1" dirty="0"/>
              <a:t>a</a:t>
            </a:r>
            <a:r>
              <a:rPr lang="tr-TR" dirty="0"/>
              <a:t> tamsayısına </a:t>
            </a:r>
            <a:r>
              <a:rPr lang="tr-TR" i="1" dirty="0"/>
              <a:t>m</a:t>
            </a:r>
            <a:r>
              <a:rPr lang="tr-TR" dirty="0"/>
              <a:t> </a:t>
            </a:r>
            <a:r>
              <a:rPr lang="tr-TR" dirty="0" err="1"/>
              <a:t>modunda</a:t>
            </a:r>
            <a:r>
              <a:rPr lang="tr-TR" dirty="0"/>
              <a:t> denk olan tüm tamsayıların kümesine </a:t>
            </a:r>
            <a:r>
              <a:rPr lang="tr-TR" i="1" dirty="0"/>
              <a:t>m</a:t>
            </a:r>
            <a:r>
              <a:rPr lang="tr-TR" dirty="0"/>
              <a:t> </a:t>
            </a:r>
            <a:r>
              <a:rPr lang="tr-TR" dirty="0" err="1"/>
              <a:t>modunda</a:t>
            </a:r>
            <a:r>
              <a:rPr lang="tr-TR" dirty="0"/>
              <a:t> </a:t>
            </a:r>
            <a:r>
              <a:rPr lang="tr-TR" i="1" dirty="0"/>
              <a:t>a'</a:t>
            </a:r>
            <a:r>
              <a:rPr lang="tr-TR" dirty="0"/>
              <a:t>nın </a:t>
            </a:r>
            <a:r>
              <a:rPr lang="tr-TR" sz="2600" b="1" dirty="0">
                <a:solidFill>
                  <a:srgbClr val="0070C0"/>
                </a:solidFill>
              </a:rPr>
              <a:t>denk­lik sınıfı </a:t>
            </a:r>
            <a:r>
              <a:rPr lang="tr-TR" dirty="0"/>
              <a:t>adı verilir</a:t>
            </a:r>
            <a:r>
              <a:rPr lang="tr-TR" dirty="0" smtClean="0"/>
              <a:t>. </a:t>
            </a:r>
            <a:r>
              <a:rPr lang="tr-TR" i="1" dirty="0"/>
              <a:t>m</a:t>
            </a:r>
            <a:r>
              <a:rPr lang="tr-TR" dirty="0"/>
              <a:t> </a:t>
            </a:r>
            <a:r>
              <a:rPr lang="tr-TR" dirty="0" err="1"/>
              <a:t>modunda</a:t>
            </a:r>
            <a:r>
              <a:rPr lang="tr-TR" dirty="0"/>
              <a:t> </a:t>
            </a:r>
            <a:r>
              <a:rPr lang="tr-TR" i="1" dirty="0"/>
              <a:t>m</a:t>
            </a:r>
            <a:r>
              <a:rPr lang="tr-TR" dirty="0"/>
              <a:t> tane birbirinden ayrı denklik sınıfı </a:t>
            </a:r>
            <a:r>
              <a:rPr lang="tr-TR" dirty="0" smtClean="0"/>
              <a:t>vardır </a:t>
            </a:r>
            <a:r>
              <a:rPr lang="tr-TR" dirty="0"/>
              <a:t>ve bu denklik sınıflarının </a:t>
            </a:r>
            <a:r>
              <a:rPr lang="tr-TR" dirty="0" smtClean="0"/>
              <a:t>birleşimi </a:t>
            </a:r>
            <a:r>
              <a:rPr lang="tr-TR" dirty="0"/>
              <a:t>tam sayılar </a:t>
            </a:r>
            <a:r>
              <a:rPr lang="tr-TR" dirty="0" smtClean="0"/>
              <a:t>kümesidir.</a:t>
            </a:r>
            <a:endParaRPr lang="tr-TR" dirty="0"/>
          </a:p>
          <a:p>
            <a:endParaRPr lang="tr-TR" dirty="0"/>
          </a:p>
          <a:p>
            <a:endParaRPr lang="tr-TR" dirty="0"/>
          </a:p>
        </p:txBody>
      </p:sp>
      <p:sp>
        <p:nvSpPr>
          <p:cNvPr id="2" name="Slayt Numarası Yer Tutucusu 1"/>
          <p:cNvSpPr>
            <a:spLocks noGrp="1"/>
          </p:cNvSpPr>
          <p:nvPr>
            <p:ph type="sldNum" sz="quarter" idx="12"/>
          </p:nvPr>
        </p:nvSpPr>
        <p:spPr/>
        <p:txBody>
          <a:bodyPr/>
          <a:lstStyle/>
          <a:p>
            <a:fld id="{745D57CF-1007-4D2F-B4F9-E5A7F393E6C7}" type="slidenum">
              <a:rPr lang="tr-TR" smtClean="0"/>
              <a:t>8</a:t>
            </a:fld>
            <a:endParaRPr lang="tr-TR"/>
          </a:p>
        </p:txBody>
      </p:sp>
    </p:spTree>
    <p:extLst>
      <p:ext uri="{BB962C8B-B14F-4D97-AF65-F5344CB8AC3E}">
        <p14:creationId xmlns:p14="http://schemas.microsoft.com/office/powerpoint/2010/main" val="1913029407"/>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1484310" y="261257"/>
            <a:ext cx="10463850" cy="6418218"/>
          </a:xfrm>
        </p:spPr>
        <p:txBody>
          <a:bodyPr>
            <a:normAutofit fontScale="92500" lnSpcReduction="10000"/>
          </a:bodyPr>
          <a:lstStyle/>
          <a:p>
            <a:pPr marL="0" indent="0">
              <a:buNone/>
            </a:pPr>
            <a:endParaRPr lang="tr-TR" b="1" u="sng" dirty="0" smtClean="0"/>
          </a:p>
          <a:p>
            <a:pPr marL="0" indent="0" algn="just">
              <a:buNone/>
            </a:pPr>
            <a:r>
              <a:rPr lang="tr-TR" b="1" dirty="0" smtClean="0">
                <a:solidFill>
                  <a:srgbClr val="C00000"/>
                </a:solidFill>
              </a:rPr>
              <a:t>RSA  ŞİFRELEME: </a:t>
            </a:r>
            <a:r>
              <a:rPr lang="tr-TR" dirty="0" smtClean="0"/>
              <a:t>Belirli </a:t>
            </a:r>
            <a:r>
              <a:rPr lang="tr-TR" dirty="0"/>
              <a:t>bir (</a:t>
            </a:r>
            <a:r>
              <a:rPr lang="tr-TR" i="1" dirty="0"/>
              <a:t>n</a:t>
            </a:r>
            <a:r>
              <a:rPr lang="tr-TR" dirty="0"/>
              <a:t>, </a:t>
            </a:r>
            <a:r>
              <a:rPr lang="tr-TR" i="1" dirty="0"/>
              <a:t>e </a:t>
            </a:r>
            <a:r>
              <a:rPr lang="tr-TR" dirty="0"/>
              <a:t>) anahtarı kullanarak mesajları şifrelemek için ilk olarak bir düz metin mesajı </a:t>
            </a:r>
            <a:r>
              <a:rPr lang="tr-TR" i="1" dirty="0"/>
              <a:t>M</a:t>
            </a:r>
            <a:r>
              <a:rPr lang="tr-TR" dirty="0"/>
              <a:t>’yi tam sayılar dizisine çeviririz. Bunu yapmak için ilk olarak her bir düz metin harfini bir anahtar farkıyla kayma şifreleri için hesapladığımız aynı çeviriyi kullanarak iki basamaklı sa­yıya çeviririz. Yani </a:t>
            </a:r>
            <a:r>
              <a:rPr lang="tr-TR" i="1" dirty="0"/>
              <a:t>A</a:t>
            </a:r>
            <a:r>
              <a:rPr lang="tr-TR" dirty="0"/>
              <a:t>’dan </a:t>
            </a:r>
            <a:r>
              <a:rPr lang="tr-TR" i="1" dirty="0"/>
              <a:t>J</a:t>
            </a:r>
            <a:r>
              <a:rPr lang="tr-TR" dirty="0"/>
              <a:t>’ye harfler için </a:t>
            </a:r>
            <a:r>
              <a:rPr lang="tr-TR" dirty="0" err="1"/>
              <a:t>başlangıça</a:t>
            </a:r>
            <a:r>
              <a:rPr lang="tr-TR" dirty="0"/>
              <a:t> sıfır ekleriz, böylece </a:t>
            </a:r>
            <a:r>
              <a:rPr lang="tr-TR" i="1" dirty="0"/>
              <a:t>A</a:t>
            </a:r>
            <a:r>
              <a:rPr lang="tr-TR" dirty="0"/>
              <a:t> harfi 00’a, </a:t>
            </a:r>
            <a:r>
              <a:rPr lang="tr-TR" i="1" dirty="0"/>
              <a:t>B</a:t>
            </a:r>
            <a:r>
              <a:rPr lang="tr-TR" dirty="0"/>
              <a:t> harfi 01’e, ..., ve </a:t>
            </a:r>
            <a:r>
              <a:rPr lang="tr-TR" i="1" dirty="0"/>
              <a:t>J</a:t>
            </a:r>
            <a:r>
              <a:rPr lang="tr-TR" dirty="0"/>
              <a:t> harfi 09’a çevrilir. Sonra bu iki basamaklı sayıları basamaklar dizgisine birleştiri­riz. Daha sonra </a:t>
            </a:r>
            <a:r>
              <a:rPr lang="tr-TR" i="1" dirty="0" err="1"/>
              <a:t>n</a:t>
            </a:r>
            <a:r>
              <a:rPr lang="tr-TR" dirty="0" err="1"/>
              <a:t>’i</a:t>
            </a:r>
            <a:r>
              <a:rPr lang="tr-TR" dirty="0"/>
              <a:t> geçmeyen 2</a:t>
            </a:r>
            <a:r>
              <a:rPr lang="tr-TR" i="1" dirty="0"/>
              <a:t>N</a:t>
            </a:r>
            <a:r>
              <a:rPr lang="tr-TR" dirty="0"/>
              <a:t> basamaklı 2525...25 sayısı olacak şekilde en büyük çift sayı 2</a:t>
            </a:r>
            <a:r>
              <a:rPr lang="tr-TR" i="1" dirty="0"/>
              <a:t>N</a:t>
            </a:r>
            <a:r>
              <a:rPr lang="tr-TR" dirty="0"/>
              <a:t> olmak üzere biz bu dizgiyi 2</a:t>
            </a:r>
            <a:r>
              <a:rPr lang="tr-TR" i="1" dirty="0"/>
              <a:t>N</a:t>
            </a:r>
            <a:r>
              <a:rPr lang="tr-TR" dirty="0"/>
              <a:t> basamaklı boyutlu bloklara eşit olarak böleriz (Gerektiğinde, düz metin mesajını, son bloğu diğer bütün bloklarla aynı boyutlu yapmak için yapay </a:t>
            </a:r>
            <a:r>
              <a:rPr lang="tr-TR" i="1" dirty="0" err="1"/>
              <a:t>X’</a:t>
            </a:r>
            <a:r>
              <a:rPr lang="tr-TR" dirty="0" err="1"/>
              <a:t>lerle</a:t>
            </a:r>
            <a:r>
              <a:rPr lang="tr-TR" dirty="0"/>
              <a:t> doldururuz).</a:t>
            </a:r>
          </a:p>
          <a:p>
            <a:pPr marL="0" indent="0" algn="just">
              <a:buNone/>
            </a:pPr>
            <a:r>
              <a:rPr lang="tr-TR" dirty="0"/>
              <a:t>      Bu adımlardan sonra, düz metin mesajı </a:t>
            </a:r>
            <a:r>
              <a:rPr lang="tr-TR" i="1" dirty="0"/>
              <a:t>M</a:t>
            </a:r>
            <a:r>
              <a:rPr lang="tr-TR" dirty="0"/>
              <a:t>’yi bir </a:t>
            </a:r>
            <a:r>
              <a:rPr lang="tr-TR" i="1" dirty="0"/>
              <a:t>k</a:t>
            </a:r>
            <a:r>
              <a:rPr lang="tr-TR" dirty="0"/>
              <a:t> tamsayısı için </a:t>
            </a:r>
            <a:r>
              <a:rPr lang="tr-TR" i="1" dirty="0"/>
              <a:t>m</a:t>
            </a:r>
            <a:r>
              <a:rPr lang="tr-TR" i="1" baseline="-25000" dirty="0"/>
              <a:t>1</a:t>
            </a:r>
            <a:r>
              <a:rPr lang="tr-TR" i="1" dirty="0"/>
              <a:t>m</a:t>
            </a:r>
            <a:r>
              <a:rPr lang="tr-TR" i="1" baseline="-25000" dirty="0"/>
              <a:t>2</a:t>
            </a:r>
            <a:r>
              <a:rPr lang="tr-TR" i="1" dirty="0"/>
              <a:t>...</a:t>
            </a:r>
            <a:r>
              <a:rPr lang="tr-TR" i="1" dirty="0" err="1"/>
              <a:t>m</a:t>
            </a:r>
            <a:r>
              <a:rPr lang="tr-TR" i="1" baseline="-25000" dirty="0" err="1"/>
              <a:t>k</a:t>
            </a:r>
            <a:r>
              <a:rPr lang="tr-TR" dirty="0"/>
              <a:t> tamsayılarının dizisine çeviririz. Şifreleme her bir m</a:t>
            </a:r>
            <a:r>
              <a:rPr lang="tr-TR" baseline="-25000" dirty="0"/>
              <a:t>i</a:t>
            </a:r>
            <a:r>
              <a:rPr lang="tr-TR" dirty="0"/>
              <a:t> bloğunu bir şifreli metin bloğu </a:t>
            </a:r>
            <a:r>
              <a:rPr lang="tr-TR" dirty="0" err="1"/>
              <a:t>c</a:t>
            </a:r>
            <a:r>
              <a:rPr lang="tr-TR" baseline="-25000" dirty="0" err="1"/>
              <a:t>;</a:t>
            </a:r>
            <a:r>
              <a:rPr lang="tr-TR" dirty="0" err="1"/>
              <a:t>’ye</a:t>
            </a:r>
            <a:r>
              <a:rPr lang="tr-TR" dirty="0"/>
              <a:t> dönüştürerek devam eder. Bu</a:t>
            </a:r>
          </a:p>
          <a:p>
            <a:pPr marL="0" indent="0" algn="just">
              <a:buNone/>
            </a:pPr>
            <a:r>
              <a:rPr lang="tr-TR" i="1" dirty="0"/>
              <a:t>                              C</a:t>
            </a:r>
            <a:r>
              <a:rPr lang="tr-TR" dirty="0"/>
              <a:t> = </a:t>
            </a:r>
            <a:r>
              <a:rPr lang="tr-TR" i="1" dirty="0"/>
              <a:t>M</a:t>
            </a:r>
            <a:r>
              <a:rPr lang="tr-TR" baseline="30000" dirty="0"/>
              <a:t>e</a:t>
            </a:r>
            <a:r>
              <a:rPr lang="tr-TR" dirty="0"/>
              <a:t> </a:t>
            </a:r>
            <a:r>
              <a:rPr lang="tr-TR" b="1" dirty="0" err="1"/>
              <a:t>mod</a:t>
            </a:r>
            <a:r>
              <a:rPr lang="tr-TR" dirty="0"/>
              <a:t> </a:t>
            </a:r>
            <a:r>
              <a:rPr lang="tr-TR" i="1" dirty="0"/>
              <a:t>n</a:t>
            </a:r>
            <a:endParaRPr lang="tr-TR" dirty="0"/>
          </a:p>
          <a:p>
            <a:pPr marL="0" indent="0" algn="just">
              <a:buNone/>
            </a:pPr>
            <a:r>
              <a:rPr lang="tr-TR" dirty="0"/>
              <a:t>      Fonksiyonu kullanılarak </a:t>
            </a:r>
            <a:r>
              <a:rPr lang="tr-TR" dirty="0" smtClean="0"/>
              <a:t>yapılır. Şifrelenmiş </a:t>
            </a:r>
            <a:r>
              <a:rPr lang="tr-TR" dirty="0"/>
              <a:t>mesajı sayı blokları olarak bırakırız ve hedeflenen alıcıya bunları göndeririz. RSA şifreleme sistemi karakter bloklarını karakter blok­larına çevirdiğinden </a:t>
            </a:r>
            <a:r>
              <a:rPr lang="tr-TR" dirty="0" smtClean="0"/>
              <a:t>RSA </a:t>
            </a:r>
            <a:r>
              <a:rPr lang="tr-TR" dirty="0"/>
              <a:t>bir blok şifrelemedir.</a:t>
            </a:r>
          </a:p>
          <a:p>
            <a:endParaRPr lang="tr-TR" dirty="0"/>
          </a:p>
        </p:txBody>
      </p:sp>
      <p:sp>
        <p:nvSpPr>
          <p:cNvPr id="2" name="Slayt Numarası Yer Tutucusu 1"/>
          <p:cNvSpPr>
            <a:spLocks noGrp="1"/>
          </p:cNvSpPr>
          <p:nvPr>
            <p:ph type="sldNum" sz="quarter" idx="12"/>
          </p:nvPr>
        </p:nvSpPr>
        <p:spPr/>
        <p:txBody>
          <a:bodyPr/>
          <a:lstStyle/>
          <a:p>
            <a:fld id="{745D57CF-1007-4D2F-B4F9-E5A7F393E6C7}" type="slidenum">
              <a:rPr lang="tr-TR" smtClean="0"/>
              <a:t>80</a:t>
            </a:fld>
            <a:endParaRPr lang="tr-TR"/>
          </a:p>
        </p:txBody>
      </p:sp>
    </p:spTree>
    <p:extLst>
      <p:ext uri="{BB962C8B-B14F-4D97-AF65-F5344CB8AC3E}">
        <p14:creationId xmlns:p14="http://schemas.microsoft.com/office/powerpoint/2010/main" val="1263021684"/>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1484310" y="243841"/>
            <a:ext cx="10018713" cy="5547360"/>
          </a:xfrm>
        </p:spPr>
        <p:txBody>
          <a:bodyPr>
            <a:normAutofit/>
          </a:bodyPr>
          <a:lstStyle/>
          <a:p>
            <a:pPr algn="just"/>
            <a:endParaRPr lang="tr-TR" dirty="0" smtClean="0"/>
          </a:p>
          <a:p>
            <a:pPr marL="0" indent="0" algn="just">
              <a:buNone/>
            </a:pPr>
            <a:r>
              <a:rPr lang="tr-TR" b="1" dirty="0" smtClean="0">
                <a:solidFill>
                  <a:srgbClr val="C00000"/>
                </a:solidFill>
              </a:rPr>
              <a:t>Örnek: </a:t>
            </a:r>
            <a:r>
              <a:rPr lang="tr-TR" dirty="0"/>
              <a:t>(2537,13) anahtarıyla RSA şifreleme sistemini kullanarak STOP mesajını şifreleyiniz. 2537 = 43-59</a:t>
            </a:r>
            <a:r>
              <a:rPr lang="tr-TR" dirty="0" smtClean="0"/>
              <a:t>, </a:t>
            </a:r>
            <a:r>
              <a:rPr lang="tr-TR" b="1" dirty="0" smtClean="0"/>
              <a:t> </a:t>
            </a:r>
            <a:r>
              <a:rPr lang="tr-TR" i="1" dirty="0"/>
              <a:t>p</a:t>
            </a:r>
            <a:r>
              <a:rPr lang="tr-TR" dirty="0"/>
              <a:t> = 43 ve </a:t>
            </a:r>
            <a:r>
              <a:rPr lang="tr-TR" i="1" dirty="0"/>
              <a:t>q </a:t>
            </a:r>
            <a:r>
              <a:rPr lang="tr-TR" dirty="0"/>
              <a:t>= 59 asallar </a:t>
            </a:r>
            <a:r>
              <a:rPr lang="tr-TR" dirty="0" smtClean="0"/>
              <a:t>ve </a:t>
            </a:r>
          </a:p>
          <a:p>
            <a:pPr marL="0" indent="0" algn="just">
              <a:buNone/>
            </a:pPr>
            <a:r>
              <a:rPr lang="tr-TR" dirty="0" smtClean="0"/>
              <a:t> </a:t>
            </a:r>
            <a:r>
              <a:rPr lang="tr-TR" dirty="0" err="1"/>
              <a:t>Ebob</a:t>
            </a:r>
            <a:r>
              <a:rPr lang="tr-TR" dirty="0"/>
              <a:t>( </a:t>
            </a:r>
            <a:r>
              <a:rPr lang="tr-TR" i="1" dirty="0"/>
              <a:t>e</a:t>
            </a:r>
            <a:r>
              <a:rPr lang="tr-TR" dirty="0"/>
              <a:t>, ( </a:t>
            </a:r>
            <a:r>
              <a:rPr lang="tr-TR" i="1" dirty="0"/>
              <a:t>p</a:t>
            </a:r>
            <a:r>
              <a:rPr lang="tr-TR" dirty="0"/>
              <a:t> - 1)( </a:t>
            </a:r>
            <a:r>
              <a:rPr lang="tr-TR" i="1" dirty="0"/>
              <a:t>q</a:t>
            </a:r>
            <a:r>
              <a:rPr lang="tr-TR" dirty="0"/>
              <a:t> - 1)) = </a:t>
            </a:r>
            <a:r>
              <a:rPr lang="tr-TR" dirty="0" err="1"/>
              <a:t>ebob</a:t>
            </a:r>
            <a:r>
              <a:rPr lang="tr-TR" dirty="0"/>
              <a:t>(13, </a:t>
            </a:r>
            <a:r>
              <a:rPr lang="tr-TR" dirty="0" smtClean="0"/>
              <a:t>42*58</a:t>
            </a:r>
            <a:r>
              <a:rPr lang="tr-TR" dirty="0"/>
              <a:t>) = </a:t>
            </a:r>
            <a:r>
              <a:rPr lang="tr-TR" dirty="0" smtClean="0"/>
              <a:t>1   </a:t>
            </a:r>
            <a:r>
              <a:rPr lang="tr-TR" dirty="0"/>
              <a:t>olduğuna dikkat ediniz.</a:t>
            </a:r>
          </a:p>
          <a:p>
            <a:pPr marL="0" indent="0" algn="just">
              <a:buNone/>
            </a:pPr>
            <a:r>
              <a:rPr lang="tr-TR" b="1" dirty="0" smtClean="0">
                <a:solidFill>
                  <a:srgbClr val="C00000"/>
                </a:solidFill>
              </a:rPr>
              <a:t>Çözüm</a:t>
            </a:r>
            <a:r>
              <a:rPr lang="tr-TR" b="1" dirty="0">
                <a:solidFill>
                  <a:srgbClr val="C00000"/>
                </a:solidFill>
              </a:rPr>
              <a:t>: </a:t>
            </a:r>
            <a:r>
              <a:rPr lang="tr-TR" dirty="0"/>
              <a:t>Şifreleme yapmak için ilk olarak </a:t>
            </a:r>
            <a:r>
              <a:rPr lang="tr-TR" dirty="0" err="1"/>
              <a:t>STOP’daki</a:t>
            </a:r>
            <a:r>
              <a:rPr lang="tr-TR" dirty="0"/>
              <a:t> harfleri onların sayısal denklerine çeviri­riz. Daha sonra biz  1819 1415  elde etmek için bu sayıları dört basamaklı bloklara (2525&lt;2537&lt;252525 olduğundan) gruplan­dırırız. Biz her bir bloğu</a:t>
            </a:r>
          </a:p>
          <a:p>
            <a:pPr marL="0" indent="0" algn="just">
              <a:buNone/>
            </a:pPr>
            <a:r>
              <a:rPr lang="tr-TR" i="1" dirty="0"/>
              <a:t>C </a:t>
            </a:r>
            <a:r>
              <a:rPr lang="tr-TR" dirty="0"/>
              <a:t>= </a:t>
            </a:r>
            <a:r>
              <a:rPr lang="tr-TR" i="1" dirty="0"/>
              <a:t>M</a:t>
            </a:r>
            <a:r>
              <a:rPr lang="tr-TR" baseline="30000" dirty="0"/>
              <a:t>13</a:t>
            </a:r>
            <a:r>
              <a:rPr lang="tr-TR" dirty="0"/>
              <a:t> </a:t>
            </a:r>
            <a:r>
              <a:rPr lang="tr-TR" dirty="0" err="1"/>
              <a:t>mod</a:t>
            </a:r>
            <a:r>
              <a:rPr lang="tr-TR" dirty="0"/>
              <a:t> 2537</a:t>
            </a:r>
          </a:p>
          <a:p>
            <a:pPr marL="0" indent="0" algn="just">
              <a:buNone/>
            </a:pPr>
            <a:r>
              <a:rPr lang="tr-TR" dirty="0"/>
              <a:t>   dönüşümünü kullanarak şifreleriz. Hızlı modüler çarpma kullanarak yapılan hesaplamalar 1819</a:t>
            </a:r>
            <a:r>
              <a:rPr lang="tr-TR" baseline="30000" dirty="0"/>
              <a:t>13</a:t>
            </a:r>
            <a:r>
              <a:rPr lang="tr-TR" dirty="0"/>
              <a:t>   </a:t>
            </a:r>
            <a:r>
              <a:rPr lang="tr-TR" dirty="0" err="1"/>
              <a:t>mod</a:t>
            </a:r>
            <a:r>
              <a:rPr lang="tr-TR" dirty="0"/>
              <a:t> 2537 = 2081 ve 1415</a:t>
            </a:r>
            <a:r>
              <a:rPr lang="tr-TR" baseline="30000" dirty="0"/>
              <a:t>13</a:t>
            </a:r>
            <a:r>
              <a:rPr lang="tr-TR" dirty="0"/>
              <a:t> </a:t>
            </a:r>
            <a:r>
              <a:rPr lang="tr-TR" dirty="0" err="1"/>
              <a:t>mod</a:t>
            </a:r>
            <a:r>
              <a:rPr lang="tr-TR" dirty="0"/>
              <a:t> 2537 = 2182 olduğunu gösterir. Şifrelenmiş mesaj </a:t>
            </a:r>
            <a:r>
              <a:rPr lang="tr-TR" b="1" dirty="0">
                <a:solidFill>
                  <a:srgbClr val="C00000"/>
                </a:solidFill>
              </a:rPr>
              <a:t>2081</a:t>
            </a:r>
            <a:r>
              <a:rPr lang="tr-TR" dirty="0"/>
              <a:t> </a:t>
            </a:r>
            <a:r>
              <a:rPr lang="tr-TR" dirty="0" smtClean="0"/>
              <a:t>ve </a:t>
            </a:r>
            <a:r>
              <a:rPr lang="tr-TR" b="1" dirty="0" smtClean="0">
                <a:solidFill>
                  <a:srgbClr val="C00000"/>
                </a:solidFill>
              </a:rPr>
              <a:t>2182</a:t>
            </a:r>
            <a:r>
              <a:rPr lang="tr-TR" dirty="0" smtClean="0"/>
              <a:t> ’</a:t>
            </a:r>
            <a:r>
              <a:rPr lang="tr-TR" dirty="0" err="1" smtClean="0"/>
              <a:t>dir</a:t>
            </a:r>
            <a:r>
              <a:rPr lang="tr-TR" dirty="0"/>
              <a:t>.	</a:t>
            </a:r>
          </a:p>
          <a:p>
            <a:endParaRPr lang="tr-TR" dirty="0"/>
          </a:p>
        </p:txBody>
      </p:sp>
      <p:sp>
        <p:nvSpPr>
          <p:cNvPr id="2" name="Slayt Numarası Yer Tutucusu 1"/>
          <p:cNvSpPr>
            <a:spLocks noGrp="1"/>
          </p:cNvSpPr>
          <p:nvPr>
            <p:ph type="sldNum" sz="quarter" idx="12"/>
          </p:nvPr>
        </p:nvSpPr>
        <p:spPr/>
        <p:txBody>
          <a:bodyPr/>
          <a:lstStyle/>
          <a:p>
            <a:fld id="{745D57CF-1007-4D2F-B4F9-E5A7F393E6C7}" type="slidenum">
              <a:rPr lang="tr-TR" smtClean="0"/>
              <a:t>81</a:t>
            </a:fld>
            <a:endParaRPr lang="tr-TR"/>
          </a:p>
        </p:txBody>
      </p:sp>
    </p:spTree>
    <p:extLst>
      <p:ext uri="{BB962C8B-B14F-4D97-AF65-F5344CB8AC3E}">
        <p14:creationId xmlns:p14="http://schemas.microsoft.com/office/powerpoint/2010/main" val="450531793"/>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1484310" y="313509"/>
            <a:ext cx="10211301" cy="6174377"/>
          </a:xfrm>
        </p:spPr>
        <p:txBody>
          <a:bodyPr>
            <a:normAutofit fontScale="92500"/>
          </a:bodyPr>
          <a:lstStyle/>
          <a:p>
            <a:pPr marL="0" indent="0" algn="just">
              <a:buNone/>
            </a:pPr>
            <a:r>
              <a:rPr lang="tr-TR" b="1" dirty="0">
                <a:solidFill>
                  <a:srgbClr val="C00000"/>
                </a:solidFill>
              </a:rPr>
              <a:t>DİJİTAL </a:t>
            </a:r>
            <a:r>
              <a:rPr lang="tr-TR" b="1" dirty="0" smtClean="0">
                <a:solidFill>
                  <a:srgbClr val="C00000"/>
                </a:solidFill>
              </a:rPr>
              <a:t>İMZA: </a:t>
            </a:r>
            <a:r>
              <a:rPr lang="tr-TR" dirty="0" err="1"/>
              <a:t>Kriptografi</a:t>
            </a:r>
            <a:r>
              <a:rPr lang="tr-TR" dirty="0"/>
              <a:t> sadece bir mesajın gizliliğini </a:t>
            </a:r>
            <a:r>
              <a:rPr lang="tr-TR" dirty="0" smtClean="0"/>
              <a:t>korumak </a:t>
            </a:r>
            <a:r>
              <a:rPr lang="tr-TR" dirty="0"/>
              <a:t>için kullanılmaz, aynı zamanda mesajın alıcısının, mesajın geldiğini düşündüğü kişiden geldiğinin bilinmesinde de kullanılır. İlk olarak mesajın alıcısının mesajın iddia edilen göndericiden geldiğinden emin olacak şekilde nasıl gönderilebildiğini gösterelim. Özellikle, bunun bir mesaja dijital imza uy­gulamak için RSA şifreleme sistemi kullanarak nasıl gerçekleştirilebildiğini gösterelim.</a:t>
            </a:r>
          </a:p>
          <a:p>
            <a:pPr marL="0" indent="0" algn="just">
              <a:buNone/>
            </a:pPr>
            <a:r>
              <a:rPr lang="tr-TR" dirty="0"/>
              <a:t>Aysel’in RSA açık anahtarının (</a:t>
            </a:r>
            <a:r>
              <a:rPr lang="tr-TR" i="1" dirty="0"/>
              <a:t>n</a:t>
            </a:r>
            <a:r>
              <a:rPr lang="tr-TR" dirty="0"/>
              <a:t>, </a:t>
            </a:r>
            <a:r>
              <a:rPr lang="tr-TR" i="1" dirty="0"/>
              <a:t>e</a:t>
            </a:r>
            <a:r>
              <a:rPr lang="tr-TR" dirty="0"/>
              <a:t>) ve onun özel anahtarının </a:t>
            </a:r>
            <a:r>
              <a:rPr lang="tr-TR" i="1" dirty="0"/>
              <a:t>d</a:t>
            </a:r>
            <a:r>
              <a:rPr lang="tr-TR" dirty="0"/>
              <a:t> olduğunu varsayalım. Aysel, bir düz metin mesajı </a:t>
            </a:r>
            <a:r>
              <a:rPr lang="tr-TR" i="1" dirty="0" err="1"/>
              <a:t>x’</a:t>
            </a:r>
            <a:r>
              <a:rPr lang="tr-TR" dirty="0" err="1"/>
              <a:t>i</a:t>
            </a:r>
            <a:r>
              <a:rPr lang="tr-TR" dirty="0"/>
              <a:t> </a:t>
            </a:r>
            <a:r>
              <a:rPr lang="tr-TR" i="1" dirty="0"/>
              <a:t>E</a:t>
            </a:r>
            <a:r>
              <a:rPr lang="tr-TR" baseline="-25000" dirty="0"/>
              <a:t>(</a:t>
            </a:r>
            <a:r>
              <a:rPr lang="tr-TR" baseline="-25000" dirty="0" err="1"/>
              <a:t>n,e</a:t>
            </a:r>
            <a:r>
              <a:rPr lang="tr-TR" baseline="-25000" dirty="0"/>
              <a:t>)</a:t>
            </a:r>
            <a:r>
              <a:rPr lang="tr-TR" dirty="0"/>
              <a:t> = </a:t>
            </a:r>
            <a:r>
              <a:rPr lang="tr-TR" i="1" dirty="0" err="1"/>
              <a:t>x</a:t>
            </a:r>
            <a:r>
              <a:rPr lang="tr-TR" i="1" baseline="30000" dirty="0" err="1"/>
              <a:t>e</a:t>
            </a:r>
            <a:r>
              <a:rPr lang="tr-TR" dirty="0"/>
              <a:t> </a:t>
            </a:r>
            <a:r>
              <a:rPr lang="tr-TR" dirty="0" err="1"/>
              <a:t>mod</a:t>
            </a:r>
            <a:r>
              <a:rPr lang="tr-TR" dirty="0"/>
              <a:t> </a:t>
            </a:r>
            <a:r>
              <a:rPr lang="tr-TR" i="1" dirty="0"/>
              <a:t>n</a:t>
            </a:r>
            <a:r>
              <a:rPr lang="tr-TR" dirty="0"/>
              <a:t> şifreleme fonksiyonunu kullanarak şifre­ler. Şifreli metin mesajı </a:t>
            </a:r>
            <a:r>
              <a:rPr lang="tr-TR" i="1" dirty="0"/>
              <a:t>y’</a:t>
            </a:r>
            <a:r>
              <a:rPr lang="tr-TR" dirty="0"/>
              <a:t>yi </a:t>
            </a:r>
            <a:r>
              <a:rPr lang="tr-TR" i="1" dirty="0"/>
              <a:t>D</a:t>
            </a:r>
            <a:r>
              <a:rPr lang="tr-TR" i="1" baseline="-25000" dirty="0"/>
              <a:t>(</a:t>
            </a:r>
            <a:r>
              <a:rPr lang="tr-TR" i="1" baseline="-25000" dirty="0" err="1"/>
              <a:t>n,e</a:t>
            </a:r>
            <a:r>
              <a:rPr lang="tr-TR" i="1" baseline="-25000" dirty="0"/>
              <a:t>)</a:t>
            </a:r>
            <a:r>
              <a:rPr lang="tr-TR" i="1" dirty="0"/>
              <a:t> </a:t>
            </a:r>
            <a:r>
              <a:rPr lang="tr-TR" dirty="0"/>
              <a:t>= </a:t>
            </a:r>
            <a:r>
              <a:rPr lang="tr-TR" i="1" dirty="0" err="1"/>
              <a:t>x</a:t>
            </a:r>
            <a:r>
              <a:rPr lang="tr-TR" i="1" baseline="30000" dirty="0" err="1"/>
              <a:t>d</a:t>
            </a:r>
            <a:r>
              <a:rPr lang="tr-TR" i="1" dirty="0"/>
              <a:t> </a:t>
            </a:r>
            <a:r>
              <a:rPr lang="tr-TR" b="1" dirty="0" err="1"/>
              <a:t>mod</a:t>
            </a:r>
            <a:r>
              <a:rPr lang="tr-TR" dirty="0"/>
              <a:t> </a:t>
            </a:r>
            <a:r>
              <a:rPr lang="tr-TR" i="1" dirty="0"/>
              <a:t>n</a:t>
            </a:r>
            <a:r>
              <a:rPr lang="tr-TR" dirty="0"/>
              <a:t> şifre çözümleme fonksiyonunu kullanarak şifreler. Aysel mesajı alan herkesin mesajın kendisinden geldiğini bilmesi için </a:t>
            </a:r>
            <a:r>
              <a:rPr lang="tr-TR" i="1" dirty="0"/>
              <a:t>m </a:t>
            </a:r>
            <a:r>
              <a:rPr lang="tr-TR" dirty="0"/>
              <a:t>mesajını göndermek ister. RSA şifrelemesinde olduğu gibi harfleri sayısal denklerine çevirir ve çı­kan dizgiyi, her bir blok i = 1,2,...,</a:t>
            </a:r>
            <a:r>
              <a:rPr lang="tr-TR" i="1" dirty="0"/>
              <a:t>k</a:t>
            </a:r>
            <a:r>
              <a:rPr lang="tr-TR" dirty="0"/>
              <a:t> için 0 ≤ </a:t>
            </a:r>
            <a:r>
              <a:rPr lang="tr-TR" i="1" dirty="0"/>
              <a:t>m</a:t>
            </a:r>
            <a:r>
              <a:rPr lang="tr-TR" baseline="-25000" dirty="0"/>
              <a:t>i </a:t>
            </a:r>
            <a:r>
              <a:rPr lang="tr-TR" dirty="0"/>
              <a:t>≤ </a:t>
            </a:r>
            <a:r>
              <a:rPr lang="tr-TR" i="1" dirty="0"/>
              <a:t>n </a:t>
            </a:r>
            <a:r>
              <a:rPr lang="tr-TR" dirty="0"/>
              <a:t>eşitsizliğini sağlayan mümkün olduğu kadar büyük, aynı boyutlu olan </a:t>
            </a:r>
            <a:r>
              <a:rPr lang="tr-TR" i="1" dirty="0"/>
              <a:t>m</a:t>
            </a:r>
            <a:r>
              <a:rPr lang="tr-TR" i="1" baseline="-25000" dirty="0"/>
              <a:t>1</a:t>
            </a:r>
            <a:r>
              <a:rPr lang="tr-TR" i="1" dirty="0"/>
              <a:t>, m</a:t>
            </a:r>
            <a:r>
              <a:rPr lang="tr-TR" i="1" baseline="-25000" dirty="0"/>
              <a:t>2</a:t>
            </a:r>
            <a:r>
              <a:rPr lang="tr-TR" i="1" dirty="0"/>
              <a:t>, ..., </a:t>
            </a:r>
            <a:r>
              <a:rPr lang="tr-TR" i="1" dirty="0" err="1"/>
              <a:t>m</a:t>
            </a:r>
            <a:r>
              <a:rPr lang="tr-TR" i="1" baseline="-25000" dirty="0" err="1"/>
              <a:t>k</a:t>
            </a:r>
            <a:r>
              <a:rPr lang="tr-TR" dirty="0"/>
              <a:t> bloklarına ayrıştırır. Daha sonra </a:t>
            </a:r>
            <a:r>
              <a:rPr lang="tr-TR" i="1" dirty="0"/>
              <a:t>D</a:t>
            </a:r>
            <a:r>
              <a:rPr lang="tr-TR" baseline="-25000" dirty="0"/>
              <a:t>(</a:t>
            </a:r>
            <a:r>
              <a:rPr lang="tr-TR" baseline="-25000" dirty="0" err="1"/>
              <a:t>n,e</a:t>
            </a:r>
            <a:r>
              <a:rPr lang="tr-TR" baseline="-25000" dirty="0"/>
              <a:t>)</a:t>
            </a:r>
            <a:r>
              <a:rPr lang="tr-TR" dirty="0"/>
              <a:t>(</a:t>
            </a:r>
            <a:r>
              <a:rPr lang="tr-TR" i="1" dirty="0"/>
              <a:t>m</a:t>
            </a:r>
            <a:r>
              <a:rPr lang="tr-TR" i="1" baseline="-25000" dirty="0"/>
              <a:t>i</a:t>
            </a:r>
            <a:r>
              <a:rPr lang="tr-TR" dirty="0"/>
              <a:t>), </a:t>
            </a:r>
            <a:r>
              <a:rPr lang="tr-TR" i="1" dirty="0"/>
              <a:t>i</a:t>
            </a:r>
            <a:r>
              <a:rPr lang="tr-TR" dirty="0"/>
              <a:t>= 1,2,…,</a:t>
            </a:r>
            <a:r>
              <a:rPr lang="tr-TR" i="1" dirty="0"/>
              <a:t>k</a:t>
            </a:r>
            <a:r>
              <a:rPr lang="tr-TR" dirty="0"/>
              <a:t> değerlerini elde etmek için her bir bloğa </a:t>
            </a:r>
            <a:r>
              <a:rPr lang="tr-TR" i="1" dirty="0"/>
              <a:t>D</a:t>
            </a:r>
            <a:r>
              <a:rPr lang="tr-TR" baseline="-25000" dirty="0"/>
              <a:t>(</a:t>
            </a:r>
            <a:r>
              <a:rPr lang="tr-TR" i="1" baseline="-25000" dirty="0" err="1"/>
              <a:t>n,e</a:t>
            </a:r>
            <a:r>
              <a:rPr lang="tr-TR" baseline="-25000" dirty="0"/>
              <a:t>)</a:t>
            </a:r>
            <a:r>
              <a:rPr lang="tr-TR" dirty="0"/>
              <a:t> şifre çözümleme fonksiyo­nunu uygular. Elde ettiği sonucu, mesajın bütün hedef alıcılarına gönderir.</a:t>
            </a:r>
          </a:p>
          <a:p>
            <a:endParaRPr lang="tr-TR" dirty="0"/>
          </a:p>
        </p:txBody>
      </p:sp>
      <p:sp>
        <p:nvSpPr>
          <p:cNvPr id="2" name="Slayt Numarası Yer Tutucusu 1"/>
          <p:cNvSpPr>
            <a:spLocks noGrp="1"/>
          </p:cNvSpPr>
          <p:nvPr>
            <p:ph type="sldNum" sz="quarter" idx="12"/>
          </p:nvPr>
        </p:nvSpPr>
        <p:spPr/>
        <p:txBody>
          <a:bodyPr/>
          <a:lstStyle/>
          <a:p>
            <a:fld id="{745D57CF-1007-4D2F-B4F9-E5A7F393E6C7}" type="slidenum">
              <a:rPr lang="tr-TR" smtClean="0"/>
              <a:t>82</a:t>
            </a:fld>
            <a:endParaRPr lang="tr-TR"/>
          </a:p>
        </p:txBody>
      </p:sp>
    </p:spTree>
    <p:extLst>
      <p:ext uri="{BB962C8B-B14F-4D97-AF65-F5344CB8AC3E}">
        <p14:creationId xmlns:p14="http://schemas.microsoft.com/office/powerpoint/2010/main" val="511807487"/>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1358537" y="209006"/>
            <a:ext cx="10615749" cy="6557553"/>
          </a:xfrm>
        </p:spPr>
        <p:txBody>
          <a:bodyPr>
            <a:normAutofit fontScale="92500" lnSpcReduction="10000"/>
          </a:bodyPr>
          <a:lstStyle/>
          <a:p>
            <a:pPr marL="0" indent="0" algn="just">
              <a:buNone/>
            </a:pPr>
            <a:endParaRPr lang="tr-TR" dirty="0" smtClean="0"/>
          </a:p>
          <a:p>
            <a:pPr marL="0" indent="0" algn="just">
              <a:buNone/>
            </a:pPr>
            <a:r>
              <a:rPr lang="tr-TR" dirty="0" smtClean="0"/>
              <a:t>Bir </a:t>
            </a:r>
            <a:r>
              <a:rPr lang="tr-TR" dirty="0"/>
              <a:t>alıcı onun mesajını aldığında Aysel’in anahtarı (</a:t>
            </a:r>
            <a:r>
              <a:rPr lang="tr-TR" i="1" dirty="0" err="1"/>
              <a:t>n,e</a:t>
            </a:r>
            <a:r>
              <a:rPr lang="tr-TR" dirty="0"/>
              <a:t>) açık bilgi olduğundan herkes tara­fından elde edilebilir olan Aysel’in </a:t>
            </a:r>
            <a:r>
              <a:rPr lang="tr-TR" i="1" dirty="0"/>
              <a:t>E</a:t>
            </a:r>
            <a:r>
              <a:rPr lang="tr-TR" i="1" baseline="-25000" dirty="0"/>
              <a:t>(</a:t>
            </a:r>
            <a:r>
              <a:rPr lang="tr-TR" i="1" baseline="-25000" dirty="0" err="1"/>
              <a:t>n,e</a:t>
            </a:r>
            <a:r>
              <a:rPr lang="tr-TR" i="1" baseline="-25000" dirty="0"/>
              <a:t>)</a:t>
            </a:r>
            <a:r>
              <a:rPr lang="tr-TR" i="1" dirty="0"/>
              <a:t> </a:t>
            </a:r>
            <a:r>
              <a:rPr lang="tr-TR" dirty="0"/>
              <a:t> şifreleme fonksiyonunu her bir bloğa uygular. </a:t>
            </a:r>
            <a:r>
              <a:rPr lang="tr-TR" i="1" dirty="0"/>
              <a:t>E</a:t>
            </a:r>
            <a:r>
              <a:rPr lang="tr-TR" i="1" baseline="-25000" dirty="0"/>
              <a:t>(</a:t>
            </a:r>
            <a:r>
              <a:rPr lang="tr-TR" i="1" baseline="-25000" dirty="0" err="1"/>
              <a:t>n,e</a:t>
            </a:r>
            <a:r>
              <a:rPr lang="tr-TR" baseline="-25000" dirty="0"/>
              <a:t>) </a:t>
            </a:r>
            <a:r>
              <a:rPr lang="tr-TR" dirty="0"/>
              <a:t>(</a:t>
            </a:r>
            <a:r>
              <a:rPr lang="tr-TR" i="1" dirty="0"/>
              <a:t>x</a:t>
            </a:r>
            <a:r>
              <a:rPr lang="tr-TR" dirty="0"/>
              <a:t>)(</a:t>
            </a:r>
            <a:r>
              <a:rPr lang="tr-TR" i="1" dirty="0"/>
              <a:t>x</a:t>
            </a:r>
            <a:r>
              <a:rPr lang="tr-TR" dirty="0"/>
              <a:t>))</a:t>
            </a:r>
            <a:r>
              <a:rPr lang="tr-TR" cap="small" dirty="0"/>
              <a:t> = </a:t>
            </a:r>
            <a:r>
              <a:rPr lang="tr-TR" i="1" cap="small" dirty="0"/>
              <a:t>x</a:t>
            </a:r>
            <a:r>
              <a:rPr lang="tr-TR" cap="small" dirty="0"/>
              <a:t> </a:t>
            </a:r>
            <a:r>
              <a:rPr lang="tr-TR" dirty="0"/>
              <a:t>olduğundan sonuç orijinal düz metin bloğudur. Böylece, Aysel mesajını, her alı­cının mesajın Aysel’den geldiğine emin olduğu bu yolla imzalayarak istediği kadar çok kişiye gönderebilir. </a:t>
            </a:r>
            <a:r>
              <a:rPr lang="tr-TR" dirty="0" smtClean="0"/>
              <a:t>Aşağıdaki örnek bu </a:t>
            </a:r>
            <a:r>
              <a:rPr lang="tr-TR" dirty="0"/>
              <a:t>protokolü göstermektedir</a:t>
            </a:r>
            <a:r>
              <a:rPr lang="tr-TR" dirty="0" smtClean="0"/>
              <a:t>.</a:t>
            </a:r>
          </a:p>
          <a:p>
            <a:pPr marL="0" indent="0">
              <a:buNone/>
            </a:pPr>
            <a:r>
              <a:rPr lang="tr-TR" b="1" dirty="0" smtClean="0">
                <a:solidFill>
                  <a:srgbClr val="C00000"/>
                </a:solidFill>
              </a:rPr>
              <a:t>Örnek: </a:t>
            </a:r>
            <a:r>
              <a:rPr lang="tr-TR" dirty="0"/>
              <a:t>Aysel’in açık RSA şifreleme sistemi anahtarının </a:t>
            </a:r>
            <a:r>
              <a:rPr lang="tr-TR" dirty="0" smtClean="0"/>
              <a:t>d=937 olduğunu varsayalım</a:t>
            </a:r>
            <a:r>
              <a:rPr lang="tr-TR" dirty="0"/>
              <a:t>. Yani, </a:t>
            </a:r>
            <a:r>
              <a:rPr lang="tr-TR" i="1" dirty="0"/>
              <a:t>n </a:t>
            </a:r>
            <a:r>
              <a:rPr lang="tr-TR" dirty="0"/>
              <a:t>= </a:t>
            </a:r>
            <a:r>
              <a:rPr lang="tr-TR" dirty="0" smtClean="0"/>
              <a:t> </a:t>
            </a:r>
            <a:r>
              <a:rPr lang="tr-TR" dirty="0"/>
              <a:t>43.59 ve </a:t>
            </a:r>
            <a:r>
              <a:rPr lang="tr-TR" i="1" dirty="0"/>
              <a:t>e</a:t>
            </a:r>
            <a:r>
              <a:rPr lang="tr-TR" dirty="0"/>
              <a:t> = 13’dir. </a:t>
            </a:r>
            <a:r>
              <a:rPr lang="tr-TR" dirty="0" smtClean="0"/>
              <a:t>Aysel</a:t>
            </a:r>
            <a:r>
              <a:rPr lang="tr-TR" dirty="0"/>
              <a:t>, </a:t>
            </a:r>
            <a:r>
              <a:rPr lang="tr-TR" dirty="0" smtClean="0"/>
              <a:t> </a:t>
            </a:r>
            <a:r>
              <a:rPr lang="tr-TR" dirty="0"/>
              <a:t>arkadaşlarına “MEET AT NOON” mesajını, onların mesajın kendisinden geldi­ğinden emin olacak </a:t>
            </a:r>
            <a:r>
              <a:rPr lang="tr-TR" dirty="0" smtClean="0"/>
              <a:t> </a:t>
            </a:r>
            <a:r>
              <a:rPr lang="tr-TR" dirty="0"/>
              <a:t>şekilde </a:t>
            </a:r>
            <a:r>
              <a:rPr lang="tr-TR" dirty="0" err="1" smtClean="0"/>
              <a:t>göndernek</a:t>
            </a:r>
            <a:r>
              <a:rPr lang="tr-TR" dirty="0" smtClean="0"/>
              <a:t> istiyor</a:t>
            </a:r>
            <a:r>
              <a:rPr lang="tr-TR" dirty="0"/>
              <a:t>,</a:t>
            </a:r>
            <a:r>
              <a:rPr lang="tr-TR" dirty="0" smtClean="0"/>
              <a:t> </a:t>
            </a:r>
            <a:r>
              <a:rPr lang="tr-TR" dirty="0"/>
              <a:t>ne </a:t>
            </a:r>
            <a:r>
              <a:rPr lang="tr-TR" dirty="0" smtClean="0"/>
              <a:t>göndermelidir?</a:t>
            </a:r>
          </a:p>
          <a:p>
            <a:pPr marL="0" indent="0">
              <a:buNone/>
            </a:pPr>
            <a:r>
              <a:rPr lang="tr-TR" b="1" dirty="0" smtClean="0">
                <a:solidFill>
                  <a:srgbClr val="C00000"/>
                </a:solidFill>
              </a:rPr>
              <a:t>Çözüm</a:t>
            </a:r>
            <a:r>
              <a:rPr lang="tr-TR" b="1" dirty="0">
                <a:solidFill>
                  <a:srgbClr val="C00000"/>
                </a:solidFill>
              </a:rPr>
              <a:t>: </a:t>
            </a:r>
            <a:r>
              <a:rPr lang="tr-TR" dirty="0"/>
              <a:t>Aysel ilk olarak mesajı 1204 0419 0019 1314 1413 şeklinde basamak bloklarına çevirir (okuyucu bunu sağlamalıdır). O daha </a:t>
            </a:r>
            <a:r>
              <a:rPr lang="tr-TR" dirty="0" smtClean="0"/>
              <a:t>sonra </a:t>
            </a:r>
            <a:r>
              <a:rPr lang="tr-TR" dirty="0"/>
              <a:t>her bir bloğa şifre çözümleme dönüşümü </a:t>
            </a:r>
            <a:r>
              <a:rPr lang="tr-TR" i="1" dirty="0"/>
              <a:t>D</a:t>
            </a:r>
            <a:r>
              <a:rPr lang="tr-TR" baseline="-25000" dirty="0"/>
              <a:t>(2537,13)</a:t>
            </a:r>
            <a:r>
              <a:rPr lang="tr-TR" dirty="0"/>
              <a:t> (</a:t>
            </a:r>
            <a:r>
              <a:rPr lang="tr-TR" i="1" dirty="0"/>
              <a:t>x</a:t>
            </a:r>
            <a:r>
              <a:rPr lang="tr-TR" dirty="0"/>
              <a:t>) = </a:t>
            </a:r>
            <a:r>
              <a:rPr lang="tr-TR" i="1" dirty="0"/>
              <a:t>x</a:t>
            </a:r>
            <a:r>
              <a:rPr lang="tr-TR" baseline="30000" dirty="0"/>
              <a:t>937</a:t>
            </a:r>
            <a:r>
              <a:rPr lang="tr-TR" dirty="0"/>
              <a:t> </a:t>
            </a:r>
            <a:r>
              <a:rPr lang="tr-TR" dirty="0" err="1"/>
              <a:t>mod</a:t>
            </a:r>
            <a:r>
              <a:rPr lang="tr-TR" dirty="0"/>
              <a:t> 2537 dönüşümünü uygular. Hızlı modüler üs alma algoritmasını kullanarak (bir hesaplamalı destek yardımıyla) 1204</a:t>
            </a:r>
            <a:r>
              <a:rPr lang="tr-TR" baseline="30000" dirty="0"/>
              <a:t>937</a:t>
            </a:r>
            <a:r>
              <a:rPr lang="tr-TR" dirty="0"/>
              <a:t> </a:t>
            </a:r>
            <a:r>
              <a:rPr lang="tr-TR" b="1" dirty="0" err="1"/>
              <a:t>mod</a:t>
            </a:r>
            <a:r>
              <a:rPr lang="tr-TR" b="1" dirty="0"/>
              <a:t> </a:t>
            </a:r>
            <a:r>
              <a:rPr lang="tr-TR" dirty="0"/>
              <a:t>2537 = 817</a:t>
            </a:r>
            <a:r>
              <a:rPr lang="tr-TR" dirty="0" smtClean="0"/>
              <a:t>, 419</a:t>
            </a:r>
            <a:r>
              <a:rPr lang="tr-TR" baseline="30000" dirty="0" smtClean="0"/>
              <a:t>937</a:t>
            </a:r>
            <a:r>
              <a:rPr lang="tr-TR" dirty="0" smtClean="0"/>
              <a:t> </a:t>
            </a:r>
            <a:r>
              <a:rPr lang="tr-TR" dirty="0" err="1"/>
              <a:t>mod</a:t>
            </a:r>
            <a:r>
              <a:rPr lang="tr-TR" dirty="0"/>
              <a:t> 2537 = 555</a:t>
            </a:r>
            <a:r>
              <a:rPr lang="tr-TR" dirty="0" smtClean="0"/>
              <a:t>,  </a:t>
            </a:r>
            <a:r>
              <a:rPr lang="tr-TR" dirty="0"/>
              <a:t>19</a:t>
            </a:r>
            <a:r>
              <a:rPr lang="tr-TR" baseline="30000" dirty="0"/>
              <a:t>937 </a:t>
            </a:r>
            <a:r>
              <a:rPr lang="tr-TR" b="1" dirty="0" err="1"/>
              <a:t>mod</a:t>
            </a:r>
            <a:r>
              <a:rPr lang="tr-TR" dirty="0"/>
              <a:t> 2537 = 1310</a:t>
            </a:r>
            <a:r>
              <a:rPr lang="tr-TR" dirty="0" smtClean="0"/>
              <a:t>, 1314</a:t>
            </a:r>
            <a:r>
              <a:rPr lang="tr-TR" baseline="30000" dirty="0" smtClean="0"/>
              <a:t>937</a:t>
            </a:r>
            <a:r>
              <a:rPr lang="tr-TR" dirty="0" smtClean="0"/>
              <a:t> </a:t>
            </a:r>
            <a:r>
              <a:rPr lang="tr-TR" b="1" dirty="0" err="1"/>
              <a:t>mod</a:t>
            </a:r>
            <a:r>
              <a:rPr lang="tr-TR" dirty="0"/>
              <a:t> 2537 = 2173 ve 1413</a:t>
            </a:r>
            <a:r>
              <a:rPr lang="tr-TR" baseline="30000" dirty="0"/>
              <a:t>937</a:t>
            </a:r>
            <a:r>
              <a:rPr lang="tr-TR" dirty="0"/>
              <a:t> </a:t>
            </a:r>
            <a:r>
              <a:rPr lang="tr-TR" b="1" dirty="0" err="1"/>
              <a:t>mod</a:t>
            </a:r>
            <a:r>
              <a:rPr lang="tr-TR" b="1" dirty="0"/>
              <a:t> </a:t>
            </a:r>
            <a:r>
              <a:rPr lang="tr-TR" dirty="0"/>
              <a:t>2537 = 1026 değerlerini bulur.</a:t>
            </a:r>
          </a:p>
          <a:p>
            <a:pPr marL="0" indent="0">
              <a:buNone/>
            </a:pPr>
            <a:r>
              <a:rPr lang="tr-TR" dirty="0" smtClean="0"/>
              <a:t> </a:t>
            </a:r>
            <a:r>
              <a:rPr lang="tr-TR" dirty="0"/>
              <a:t>Böylece onun gönderdiği mesaj bloklara ayrılmış olarak 0817 0555 1310 2173 1026’dır. Arkadaşlarından birisi bu mesajı aldığında, her bir bloğa onun şifreleme dönüşümü E</a:t>
            </a:r>
            <a:r>
              <a:rPr lang="tr-TR" baseline="-25000" dirty="0"/>
              <a:t>(253113</a:t>
            </a:r>
            <a:r>
              <a:rPr lang="tr-TR" dirty="0"/>
              <a:t>) dönüşümünü uygular. Bunu yaptığında İngiliz harflerine çevrildiğindeki orijinal metinin basa­mak bloklarını elde eder.</a:t>
            </a:r>
          </a:p>
          <a:p>
            <a:pPr marL="0" indent="0" algn="just">
              <a:buNone/>
            </a:pPr>
            <a:endParaRPr lang="tr-TR" dirty="0"/>
          </a:p>
          <a:p>
            <a:endParaRPr lang="tr-TR" dirty="0"/>
          </a:p>
        </p:txBody>
      </p:sp>
      <p:sp>
        <p:nvSpPr>
          <p:cNvPr id="2" name="Slayt Numarası Yer Tutucusu 1"/>
          <p:cNvSpPr>
            <a:spLocks noGrp="1"/>
          </p:cNvSpPr>
          <p:nvPr>
            <p:ph type="sldNum" sz="quarter" idx="12"/>
          </p:nvPr>
        </p:nvSpPr>
        <p:spPr/>
        <p:txBody>
          <a:bodyPr/>
          <a:lstStyle/>
          <a:p>
            <a:fld id="{745D57CF-1007-4D2F-B4F9-E5A7F393E6C7}" type="slidenum">
              <a:rPr lang="tr-TR" smtClean="0"/>
              <a:t>83</a:t>
            </a:fld>
            <a:endParaRPr lang="tr-TR"/>
          </a:p>
        </p:txBody>
      </p:sp>
    </p:spTree>
    <p:extLst>
      <p:ext uri="{BB962C8B-B14F-4D97-AF65-F5344CB8AC3E}">
        <p14:creationId xmlns:p14="http://schemas.microsoft.com/office/powerpoint/2010/main" val="900015934"/>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062446" y="348344"/>
            <a:ext cx="10449287" cy="2029096"/>
          </a:xfrm>
        </p:spPr>
        <p:txBody>
          <a:bodyPr>
            <a:normAutofit/>
          </a:bodyPr>
          <a:lstStyle/>
          <a:p>
            <a:r>
              <a:rPr lang="tr-TR" sz="3600" b="1" dirty="0" smtClean="0">
                <a:solidFill>
                  <a:srgbClr val="C00000"/>
                </a:solidFill>
              </a:rPr>
              <a:t>Bölüm 4.6 Bazı Çift Numaralı Soruların Çözümü</a:t>
            </a:r>
            <a:endParaRPr lang="tr-TR" sz="3600" b="1" dirty="0">
              <a:solidFill>
                <a:srgbClr val="C00000"/>
              </a:solidFill>
            </a:endParaRPr>
          </a:p>
        </p:txBody>
      </p:sp>
      <p:sp>
        <p:nvSpPr>
          <p:cNvPr id="3" name="İçerik Yer Tutucusu 2"/>
          <p:cNvSpPr>
            <a:spLocks noGrp="1"/>
          </p:cNvSpPr>
          <p:nvPr>
            <p:ph idx="1"/>
          </p:nvPr>
        </p:nvSpPr>
        <p:spPr>
          <a:xfrm>
            <a:off x="1262743" y="1863634"/>
            <a:ext cx="10337073" cy="4441372"/>
          </a:xfrm>
        </p:spPr>
        <p:txBody>
          <a:bodyPr>
            <a:normAutofit fontScale="92500" lnSpcReduction="10000"/>
          </a:bodyPr>
          <a:lstStyle/>
          <a:p>
            <a:pPr marL="0" indent="0" algn="just">
              <a:buNone/>
            </a:pPr>
            <a:endParaRPr lang="tr-TR" b="1" dirty="0" smtClean="0">
              <a:solidFill>
                <a:srgbClr val="FF0000"/>
              </a:solidFill>
            </a:endParaRPr>
          </a:p>
          <a:p>
            <a:pPr marL="0" indent="0" algn="just">
              <a:buNone/>
            </a:pPr>
            <a:r>
              <a:rPr lang="tr-TR" b="1" dirty="0" smtClean="0">
                <a:solidFill>
                  <a:srgbClr val="C00000"/>
                </a:solidFill>
              </a:rPr>
              <a:t>Soru 4</a:t>
            </a:r>
            <a:r>
              <a:rPr lang="tr-TR" b="1" dirty="0">
                <a:solidFill>
                  <a:srgbClr val="C00000"/>
                </a:solidFill>
              </a:rPr>
              <a:t>: </a:t>
            </a:r>
            <a:r>
              <a:rPr lang="tr-TR" dirty="0" err="1"/>
              <a:t>Caesar</a:t>
            </a:r>
            <a:r>
              <a:rPr lang="tr-TR" dirty="0"/>
              <a:t> şifresi kullanılarak şifrelenmiş olan aşağıdaki </a:t>
            </a:r>
            <a:r>
              <a:rPr lang="tr-TR" dirty="0" smtClean="0"/>
              <a:t>mesajların </a:t>
            </a:r>
            <a:r>
              <a:rPr lang="tr-TR" dirty="0"/>
              <a:t>şifrelerini çözümleyiniz.</a:t>
            </a:r>
          </a:p>
          <a:p>
            <a:pPr marL="0" indent="0" algn="just">
              <a:buNone/>
            </a:pPr>
            <a:r>
              <a:rPr lang="tr-TR" b="1" dirty="0">
                <a:solidFill>
                  <a:srgbClr val="C00000"/>
                </a:solidFill>
              </a:rPr>
              <a:t>a) </a:t>
            </a:r>
            <a:r>
              <a:rPr lang="tr-TR" dirty="0"/>
              <a:t>EOXH MHDQV</a:t>
            </a:r>
          </a:p>
          <a:p>
            <a:pPr marL="0" indent="0" algn="just">
              <a:buNone/>
            </a:pPr>
            <a:r>
              <a:rPr lang="tr-TR" b="1" dirty="0">
                <a:solidFill>
                  <a:srgbClr val="C00000"/>
                </a:solidFill>
              </a:rPr>
              <a:t>b) </a:t>
            </a:r>
            <a:r>
              <a:rPr lang="tr-TR" dirty="0"/>
              <a:t>WHVW WRGDB</a:t>
            </a:r>
          </a:p>
          <a:p>
            <a:pPr marL="0" indent="0" algn="just">
              <a:buNone/>
            </a:pPr>
            <a:r>
              <a:rPr lang="tr-TR" b="1" dirty="0">
                <a:solidFill>
                  <a:srgbClr val="C00000"/>
                </a:solidFill>
              </a:rPr>
              <a:t>c) </a:t>
            </a:r>
            <a:r>
              <a:rPr lang="tr-TR" dirty="0"/>
              <a:t>HDW GLP VXP</a:t>
            </a:r>
          </a:p>
          <a:p>
            <a:pPr marL="0" indent="0" algn="just">
              <a:buNone/>
            </a:pPr>
            <a:r>
              <a:rPr lang="tr-TR" b="1" dirty="0" smtClean="0">
                <a:solidFill>
                  <a:srgbClr val="C00000"/>
                </a:solidFill>
              </a:rPr>
              <a:t>Cevap </a:t>
            </a:r>
            <a:r>
              <a:rPr lang="tr-TR" b="1" dirty="0">
                <a:solidFill>
                  <a:srgbClr val="C00000"/>
                </a:solidFill>
              </a:rPr>
              <a:t>4:  </a:t>
            </a:r>
            <a:r>
              <a:rPr lang="tr-TR" dirty="0"/>
              <a:t>Her harften 3 geriye gitmeliyiz , örneğin E -&gt; B olur, B--&gt; Y olur</a:t>
            </a:r>
          </a:p>
          <a:p>
            <a:pPr marL="0" indent="0" algn="just">
              <a:buNone/>
            </a:pPr>
            <a:r>
              <a:rPr lang="tr-TR" b="1" dirty="0">
                <a:solidFill>
                  <a:srgbClr val="C00000"/>
                </a:solidFill>
              </a:rPr>
              <a:t>a) </a:t>
            </a:r>
            <a:r>
              <a:rPr lang="tr-TR" dirty="0"/>
              <a:t>BLUE JEANS </a:t>
            </a:r>
          </a:p>
          <a:p>
            <a:pPr marL="0" indent="0" algn="just">
              <a:buNone/>
            </a:pPr>
            <a:r>
              <a:rPr lang="tr-TR" b="1" dirty="0">
                <a:solidFill>
                  <a:srgbClr val="C00000"/>
                </a:solidFill>
              </a:rPr>
              <a:t>b) </a:t>
            </a:r>
            <a:r>
              <a:rPr lang="tr-TR" dirty="0"/>
              <a:t>TEST TODAY</a:t>
            </a:r>
          </a:p>
          <a:p>
            <a:pPr marL="0" indent="0" algn="just">
              <a:buNone/>
            </a:pPr>
            <a:r>
              <a:rPr lang="tr-TR" b="1" dirty="0">
                <a:solidFill>
                  <a:srgbClr val="C00000"/>
                </a:solidFill>
              </a:rPr>
              <a:t>c) </a:t>
            </a:r>
            <a:r>
              <a:rPr lang="tr-TR" dirty="0"/>
              <a:t>EAT DIM SUM</a:t>
            </a:r>
          </a:p>
          <a:p>
            <a:endParaRPr lang="tr-TR" dirty="0"/>
          </a:p>
        </p:txBody>
      </p:sp>
      <p:sp>
        <p:nvSpPr>
          <p:cNvPr id="4" name="Slayt Numarası Yer Tutucusu 3"/>
          <p:cNvSpPr>
            <a:spLocks noGrp="1"/>
          </p:cNvSpPr>
          <p:nvPr>
            <p:ph type="sldNum" sz="quarter" idx="12"/>
          </p:nvPr>
        </p:nvSpPr>
        <p:spPr/>
        <p:txBody>
          <a:bodyPr/>
          <a:lstStyle/>
          <a:p>
            <a:fld id="{745D57CF-1007-4D2F-B4F9-E5A7F393E6C7}" type="slidenum">
              <a:rPr lang="tr-TR" smtClean="0"/>
              <a:t>84</a:t>
            </a:fld>
            <a:endParaRPr lang="tr-TR"/>
          </a:p>
        </p:txBody>
      </p:sp>
    </p:spTree>
    <p:extLst>
      <p:ext uri="{BB962C8B-B14F-4D97-AF65-F5344CB8AC3E}">
        <p14:creationId xmlns:p14="http://schemas.microsoft.com/office/powerpoint/2010/main" val="351241200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İçerik Yer Tutucusu 2"/>
              <p:cNvSpPr>
                <a:spLocks noGrp="1"/>
              </p:cNvSpPr>
              <p:nvPr>
                <p:ph idx="1"/>
              </p:nvPr>
            </p:nvSpPr>
            <p:spPr>
              <a:xfrm>
                <a:off x="1410790" y="391887"/>
                <a:ext cx="10398034" cy="5982788"/>
              </a:xfrm>
            </p:spPr>
            <p:txBody>
              <a:bodyPr>
                <a:normAutofit lnSpcReduction="10000"/>
              </a:bodyPr>
              <a:lstStyle/>
              <a:p>
                <a:pPr marL="0" indent="0" algn="just">
                  <a:buNone/>
                </a:pPr>
                <a:endParaRPr lang="tr-TR" sz="2200" b="1" dirty="0" smtClean="0">
                  <a:solidFill>
                    <a:srgbClr val="C00000"/>
                  </a:solidFill>
                </a:endParaRPr>
              </a:p>
              <a:p>
                <a:pPr marL="0" indent="0" algn="just">
                  <a:buNone/>
                </a:pPr>
                <a:r>
                  <a:rPr lang="tr-TR" sz="2200" b="1" dirty="0" smtClean="0">
                    <a:solidFill>
                      <a:srgbClr val="C00000"/>
                    </a:solidFill>
                  </a:rPr>
                  <a:t>Teorem 5: </a:t>
                </a:r>
                <a:r>
                  <a:rPr lang="tr-TR" sz="2200" dirty="0" smtClean="0"/>
                  <a:t>m </a:t>
                </a:r>
                <a:r>
                  <a:rPr lang="tr-TR" sz="2200" dirty="0"/>
                  <a:t>pozitif bir tam sayı olsun. Eğer a = b (</a:t>
                </a:r>
                <a:r>
                  <a:rPr lang="tr-TR" sz="2200" dirty="0" err="1"/>
                  <a:t>mod</a:t>
                </a:r>
                <a:r>
                  <a:rPr lang="tr-TR" sz="2200" dirty="0"/>
                  <a:t> m) ve c = d (</a:t>
                </a:r>
                <a:r>
                  <a:rPr lang="tr-TR" sz="2200" dirty="0" err="1"/>
                  <a:t>mod</a:t>
                </a:r>
                <a:r>
                  <a:rPr lang="tr-TR" sz="2200" dirty="0"/>
                  <a:t> m) ise</a:t>
                </a:r>
              </a:p>
              <a:p>
                <a:pPr marL="0" indent="0" algn="just">
                  <a:buNone/>
                </a:pPr>
                <a:r>
                  <a:rPr lang="tr-TR" sz="2200" dirty="0"/>
                  <a:t>a + c = b + d (</a:t>
                </a:r>
                <a:r>
                  <a:rPr lang="tr-TR" sz="2200" dirty="0" err="1"/>
                  <a:t>mod</a:t>
                </a:r>
                <a:r>
                  <a:rPr lang="tr-TR" sz="2200" dirty="0"/>
                  <a:t> m)	ve	</a:t>
                </a:r>
                <a:r>
                  <a:rPr lang="tr-TR" sz="2200" dirty="0" err="1"/>
                  <a:t>ac</a:t>
                </a:r>
                <a:r>
                  <a:rPr lang="tr-TR" sz="2200" dirty="0"/>
                  <a:t> = </a:t>
                </a:r>
                <a:r>
                  <a:rPr lang="tr-TR" sz="2200" dirty="0" err="1"/>
                  <a:t>bd</a:t>
                </a:r>
                <a:r>
                  <a:rPr lang="tr-TR" sz="2200" dirty="0"/>
                  <a:t> (</a:t>
                </a:r>
                <a:r>
                  <a:rPr lang="tr-TR" sz="2200" dirty="0" err="1"/>
                  <a:t>mod</a:t>
                </a:r>
                <a:r>
                  <a:rPr lang="tr-TR" sz="2200" dirty="0"/>
                  <a:t> ;w</a:t>
                </a:r>
                <a:r>
                  <a:rPr lang="tr-TR" sz="2200" dirty="0" smtClean="0"/>
                  <a:t>)’ </a:t>
                </a:r>
                <a:r>
                  <a:rPr lang="tr-TR" sz="2200" dirty="0" err="1" smtClean="0"/>
                  <a:t>dir</a:t>
                </a:r>
                <a:r>
                  <a:rPr lang="tr-TR" sz="2200" dirty="0"/>
                  <a:t>.</a:t>
                </a:r>
              </a:p>
              <a:p>
                <a:pPr marL="0" indent="0" algn="just">
                  <a:buNone/>
                </a:pPr>
                <a:r>
                  <a:rPr lang="tr-TR" sz="2200" b="1" dirty="0">
                    <a:solidFill>
                      <a:srgbClr val="C00000"/>
                    </a:solidFill>
                  </a:rPr>
                  <a:t>İ</a:t>
                </a:r>
                <a:r>
                  <a:rPr lang="tr-TR" sz="2200" b="1" dirty="0" smtClean="0">
                    <a:solidFill>
                      <a:srgbClr val="C00000"/>
                    </a:solidFill>
                  </a:rPr>
                  <a:t>spat</a:t>
                </a:r>
                <a:r>
                  <a:rPr lang="tr-TR" sz="2200" b="1" dirty="0">
                    <a:solidFill>
                      <a:srgbClr val="C00000"/>
                    </a:solidFill>
                  </a:rPr>
                  <a:t>: </a:t>
                </a:r>
                <a:r>
                  <a:rPr lang="tr-TR" sz="2200" dirty="0"/>
                  <a:t>Kolayca anlaşılan bir ispatı vereceğiz, a = b (</a:t>
                </a:r>
                <a:r>
                  <a:rPr lang="tr-TR" sz="2200" dirty="0" err="1"/>
                  <a:t>mod</a:t>
                </a:r>
                <a:r>
                  <a:rPr lang="tr-TR" sz="2200" dirty="0"/>
                  <a:t> w) ve c = d (</a:t>
                </a:r>
                <a:r>
                  <a:rPr lang="tr-TR" sz="2200" dirty="0" err="1"/>
                  <a:t>mod</a:t>
                </a:r>
                <a:r>
                  <a:rPr lang="tr-TR" sz="2200" dirty="0"/>
                  <a:t> m) olduğu için Teorem 4’e göre b ≡ a + </a:t>
                </a:r>
                <a:r>
                  <a:rPr lang="tr-TR" sz="2200" dirty="0" err="1"/>
                  <a:t>sm</a:t>
                </a:r>
                <a:r>
                  <a:rPr lang="tr-TR" sz="2200" dirty="0"/>
                  <a:t> ve d = c + </a:t>
                </a:r>
                <a:r>
                  <a:rPr lang="tr-TR" sz="2200" dirty="0" err="1"/>
                  <a:t>tm</a:t>
                </a:r>
                <a:r>
                  <a:rPr lang="tr-TR" sz="2200" dirty="0"/>
                  <a:t> olacak şekilde i ve t </a:t>
                </a:r>
                <a:r>
                  <a:rPr lang="tr-TR" sz="2200" dirty="0" smtClean="0"/>
                  <a:t> tam </a:t>
                </a:r>
                <a:r>
                  <a:rPr lang="tr-TR" sz="2200" dirty="0"/>
                  <a:t>sayıları vardır. Bu nedenle</a:t>
                </a:r>
              </a:p>
              <a:p>
                <a:pPr marL="0" indent="0" algn="just">
                  <a:buNone/>
                </a:pPr>
                <a:r>
                  <a:rPr lang="tr-TR" sz="2200" dirty="0"/>
                  <a:t>b + d = {a + </a:t>
                </a:r>
                <a:r>
                  <a:rPr lang="tr-TR" sz="2200" dirty="0" err="1"/>
                  <a:t>sm</a:t>
                </a:r>
                <a:r>
                  <a:rPr lang="tr-TR" sz="2200" dirty="0"/>
                  <a:t>) + (c + </a:t>
                </a:r>
                <a:r>
                  <a:rPr lang="tr-TR" sz="2200" dirty="0" err="1"/>
                  <a:t>tm</a:t>
                </a:r>
                <a:r>
                  <a:rPr lang="tr-TR" sz="2200" dirty="0"/>
                  <a:t>) = (a + c) + m(s + t) ve </a:t>
                </a:r>
              </a:p>
              <a:p>
                <a:pPr marL="0" indent="0" algn="just">
                  <a:buNone/>
                </a:pPr>
                <a:r>
                  <a:rPr lang="tr-TR" sz="2200" dirty="0" err="1"/>
                  <a:t>bd</a:t>
                </a:r>
                <a:r>
                  <a:rPr lang="tr-TR" sz="2200" dirty="0"/>
                  <a:t> = (a + </a:t>
                </a:r>
                <a:r>
                  <a:rPr lang="tr-TR" sz="2200" dirty="0" err="1"/>
                  <a:t>sm</a:t>
                </a:r>
                <a:r>
                  <a:rPr lang="tr-TR" sz="2200" dirty="0"/>
                  <a:t>)(c + </a:t>
                </a:r>
                <a:r>
                  <a:rPr lang="tr-TR" sz="2200" dirty="0" err="1"/>
                  <a:t>tm</a:t>
                </a:r>
                <a:r>
                  <a:rPr lang="tr-TR" sz="2200" dirty="0"/>
                  <a:t>) = </a:t>
                </a:r>
                <a:r>
                  <a:rPr lang="tr-TR" sz="2200" dirty="0" err="1"/>
                  <a:t>ac</a:t>
                </a:r>
                <a:r>
                  <a:rPr lang="tr-TR" sz="2200" dirty="0"/>
                  <a:t> + m(at + </a:t>
                </a:r>
                <a:r>
                  <a:rPr lang="tr-TR" sz="2200" dirty="0" err="1"/>
                  <a:t>cs</a:t>
                </a:r>
                <a:r>
                  <a:rPr lang="tr-TR" sz="2200" dirty="0"/>
                  <a:t> + </a:t>
                </a:r>
                <a:r>
                  <a:rPr lang="tr-TR" sz="2200" dirty="0" err="1"/>
                  <a:t>stm</a:t>
                </a:r>
                <a:r>
                  <a:rPr lang="tr-TR" sz="2200" dirty="0"/>
                  <a:t>)</a:t>
                </a:r>
              </a:p>
              <a:p>
                <a:pPr marL="0" indent="0" algn="just">
                  <a:buNone/>
                </a:pPr>
                <a:r>
                  <a:rPr lang="tr-TR" sz="2200" dirty="0" smtClean="0"/>
                  <a:t>Buradan</a:t>
                </a:r>
              </a:p>
              <a:p>
                <a:pPr marL="0" indent="0" algn="just">
                  <a:buNone/>
                </a:pPr>
                <a:r>
                  <a:rPr lang="tr-TR" sz="2200" dirty="0" smtClean="0"/>
                  <a:t>a </a:t>
                </a:r>
                <a:r>
                  <a:rPr lang="tr-TR" sz="2200" dirty="0"/>
                  <a:t>+ c ≡ b + d (</a:t>
                </a:r>
                <a:r>
                  <a:rPr lang="tr-TR" sz="2200" dirty="0" err="1"/>
                  <a:t>mod</a:t>
                </a:r>
                <a:r>
                  <a:rPr lang="tr-TR" sz="2200" dirty="0"/>
                  <a:t> m) ve </a:t>
                </a:r>
                <a:r>
                  <a:rPr lang="tr-TR" sz="2200" dirty="0" err="1"/>
                  <a:t>ac</a:t>
                </a:r>
                <a:r>
                  <a:rPr lang="tr-TR" sz="2200" dirty="0"/>
                  <a:t> ≡ </a:t>
                </a:r>
                <a:r>
                  <a:rPr lang="tr-TR" sz="2200" dirty="0" err="1"/>
                  <a:t>bd</a:t>
                </a:r>
                <a:r>
                  <a:rPr lang="tr-TR" sz="2200" dirty="0"/>
                  <a:t> (</a:t>
                </a:r>
                <a:r>
                  <a:rPr lang="tr-TR" sz="2200" dirty="0" err="1"/>
                  <a:t>mod</a:t>
                </a:r>
                <a:r>
                  <a:rPr lang="tr-TR" sz="2200" dirty="0"/>
                  <a:t> m</a:t>
                </a:r>
                <a:r>
                  <a:rPr lang="tr-TR" sz="2200" dirty="0" smtClean="0"/>
                  <a:t>) sonucuna varılır. </a:t>
                </a:r>
              </a:p>
              <a:p>
                <a:pPr marL="0" indent="0" algn="just">
                  <a:buNone/>
                </a:pPr>
                <a:r>
                  <a:rPr lang="tr-TR" sz="2000" b="1" dirty="0" smtClean="0">
                    <a:solidFill>
                      <a:srgbClr val="C00000"/>
                    </a:solidFill>
                  </a:rPr>
                  <a:t>Örnek :  </a:t>
                </a:r>
                <a:r>
                  <a:rPr lang="tr-TR" sz="2000" i="1" dirty="0" smtClean="0"/>
                  <a:t>7 </a:t>
                </a:r>
                <a:r>
                  <a:rPr lang="tr-TR" sz="2000" i="1" dirty="0"/>
                  <a:t>≡ 2</a:t>
                </a:r>
                <a:r>
                  <a:rPr lang="tr-TR" sz="2000" dirty="0"/>
                  <a:t> (</a:t>
                </a:r>
                <a:r>
                  <a:rPr lang="tr-TR" sz="2000" dirty="0" err="1"/>
                  <a:t>mod</a:t>
                </a:r>
                <a:r>
                  <a:rPr lang="tr-TR" sz="2000" dirty="0"/>
                  <a:t> 5) ve 11 </a:t>
                </a:r>
                <a:r>
                  <a:rPr lang="tr-TR" sz="2000" i="1" dirty="0"/>
                  <a:t>≡</a:t>
                </a:r>
                <a:r>
                  <a:rPr lang="tr-TR" sz="2000" dirty="0"/>
                  <a:t> 1 (</a:t>
                </a:r>
                <a:r>
                  <a:rPr lang="tr-TR" sz="2000" dirty="0" err="1"/>
                  <a:t>mod</a:t>
                </a:r>
                <a:r>
                  <a:rPr lang="tr-TR" sz="2000" dirty="0"/>
                  <a:t> 5) olduğu için Teorem 5’e göre</a:t>
                </a:r>
              </a:p>
              <a:p>
                <a:pPr marL="0" indent="0" algn="just">
                  <a:buNone/>
                </a:pPr>
                <a:r>
                  <a:rPr lang="tr-TR" sz="2000" dirty="0"/>
                  <a:t>18 = 7+11 </a:t>
                </a:r>
                <a:r>
                  <a:rPr lang="tr-TR" sz="2000" i="1" dirty="0"/>
                  <a:t>≡</a:t>
                </a:r>
                <a:r>
                  <a:rPr lang="tr-TR" sz="2000" dirty="0"/>
                  <a:t> 2+1 = 3 (</a:t>
                </a:r>
                <a:r>
                  <a:rPr lang="tr-TR" sz="2000" dirty="0" err="1"/>
                  <a:t>mod</a:t>
                </a:r>
                <a:r>
                  <a:rPr lang="tr-TR" sz="2000" dirty="0"/>
                  <a:t> 5)</a:t>
                </a:r>
              </a:p>
              <a:p>
                <a:pPr marL="0" indent="0" algn="just">
                  <a:buNone/>
                </a:pPr>
                <a:r>
                  <a:rPr lang="tr-TR" sz="2000" dirty="0"/>
                  <a:t>ve</a:t>
                </a:r>
              </a:p>
              <a:p>
                <a:pPr marL="0" indent="0" algn="just">
                  <a:buNone/>
                </a:pPr>
                <a14:m>
                  <m:oMath xmlns:m="http://schemas.openxmlformats.org/officeDocument/2006/math">
                    <m:r>
                      <a:rPr lang="tr-TR" sz="2000" i="1">
                        <a:latin typeface="Cambria Math" panose="02040503050406030204" pitchFamily="18" charset="0"/>
                      </a:rPr>
                      <m:t>77 = 7∗11 ≡ 21=2 (</m:t>
                    </m:r>
                    <m:r>
                      <a:rPr lang="tr-TR" sz="2000" i="1">
                        <a:latin typeface="Cambria Math" panose="02040503050406030204" pitchFamily="18" charset="0"/>
                      </a:rPr>
                      <m:t>𝑚𝑜𝑑</m:t>
                    </m:r>
                    <m:r>
                      <a:rPr lang="tr-TR" sz="2000" i="1">
                        <a:latin typeface="Cambria Math" panose="02040503050406030204" pitchFamily="18" charset="0"/>
                      </a:rPr>
                      <m:t> 5)</m:t>
                    </m:r>
                  </m:oMath>
                </a14:m>
                <a:r>
                  <a:rPr lang="tr-TR" sz="2200" dirty="0" smtClean="0"/>
                  <a:t> dir.</a:t>
                </a:r>
                <a:endParaRPr lang="tr-TR" sz="2200" dirty="0"/>
              </a:p>
              <a:p>
                <a:endParaRPr lang="tr-TR" dirty="0"/>
              </a:p>
            </p:txBody>
          </p:sp>
        </mc:Choice>
        <mc:Fallback xmlns="">
          <p:sp>
            <p:nvSpPr>
              <p:cNvPr id="3" name="İçerik Yer Tutucusu 2"/>
              <p:cNvSpPr>
                <a:spLocks noGrp="1" noRot="1" noChangeAspect="1" noMove="1" noResize="1" noEditPoints="1" noAdjustHandles="1" noChangeArrowheads="1" noChangeShapeType="1" noTextEdit="1"/>
              </p:cNvSpPr>
              <p:nvPr>
                <p:ph idx="1"/>
              </p:nvPr>
            </p:nvSpPr>
            <p:spPr>
              <a:xfrm>
                <a:off x="1410790" y="391887"/>
                <a:ext cx="10398034" cy="5982788"/>
              </a:xfrm>
              <a:blipFill rotWithShape="0">
                <a:blip r:embed="rId2"/>
                <a:stretch>
                  <a:fillRect l="-762" r="-762"/>
                </a:stretch>
              </a:blipFill>
            </p:spPr>
            <p:txBody>
              <a:bodyPr/>
              <a:lstStyle/>
              <a:p>
                <a:r>
                  <a:rPr lang="tr-TR">
                    <a:noFill/>
                  </a:rPr>
                  <a:t> </a:t>
                </a:r>
              </a:p>
            </p:txBody>
          </p:sp>
        </mc:Fallback>
      </mc:AlternateContent>
      <p:sp>
        <p:nvSpPr>
          <p:cNvPr id="2" name="Slayt Numarası Yer Tutucusu 1"/>
          <p:cNvSpPr>
            <a:spLocks noGrp="1"/>
          </p:cNvSpPr>
          <p:nvPr>
            <p:ph type="sldNum" sz="quarter" idx="12"/>
          </p:nvPr>
        </p:nvSpPr>
        <p:spPr/>
        <p:txBody>
          <a:bodyPr/>
          <a:lstStyle/>
          <a:p>
            <a:fld id="{745D57CF-1007-4D2F-B4F9-E5A7F393E6C7}" type="slidenum">
              <a:rPr lang="tr-TR" smtClean="0"/>
              <a:t>9</a:t>
            </a:fld>
            <a:endParaRPr lang="tr-TR"/>
          </a:p>
        </p:txBody>
      </p:sp>
    </p:spTree>
    <p:extLst>
      <p:ext uri="{BB962C8B-B14F-4D97-AF65-F5344CB8AC3E}">
        <p14:creationId xmlns:p14="http://schemas.microsoft.com/office/powerpoint/2010/main" val="258359067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aks">
  <a:themeElements>
    <a:clrScheme name="Paralaks">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aks">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aks">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883</TotalTime>
  <Words>10420</Words>
  <Application>Microsoft Office PowerPoint</Application>
  <PresentationFormat>Geniş ekran</PresentationFormat>
  <Paragraphs>683</Paragraphs>
  <Slides>84</Slides>
  <Notes>4</Notes>
  <HiddenSlides>0</HiddenSlides>
  <MMClips>0</MMClips>
  <ScaleCrop>false</ScaleCrop>
  <HeadingPairs>
    <vt:vector size="6" baseType="variant">
      <vt:variant>
        <vt:lpstr>Kullanılan Yazı Tipleri</vt:lpstr>
      </vt:variant>
      <vt:variant>
        <vt:i4>7</vt:i4>
      </vt:variant>
      <vt:variant>
        <vt:lpstr>Tema</vt:lpstr>
      </vt:variant>
      <vt:variant>
        <vt:i4>1</vt:i4>
      </vt:variant>
      <vt:variant>
        <vt:lpstr>Slayt Başlıkları</vt:lpstr>
      </vt:variant>
      <vt:variant>
        <vt:i4>84</vt:i4>
      </vt:variant>
    </vt:vector>
  </HeadingPairs>
  <TitlesOfParts>
    <vt:vector size="92" baseType="lpstr">
      <vt:lpstr>Arial</vt:lpstr>
      <vt:lpstr>Calibri</vt:lpstr>
      <vt:lpstr>Cambria Math</vt:lpstr>
      <vt:lpstr>Corbel</vt:lpstr>
      <vt:lpstr>Symbol</vt:lpstr>
      <vt:lpstr>Times New Roman</vt:lpstr>
      <vt:lpstr>Wingdings</vt:lpstr>
      <vt:lpstr>Paralaks</vt:lpstr>
      <vt:lpstr>Bölüm 4: Sayılar Teorisi ve Kriptografi</vt:lpstr>
      <vt:lpstr>Bölüm 4.1 Bölünebilirlik ve Modüler Aritmetik </vt:lpstr>
      <vt:lpstr>PowerPoint Sunusu</vt:lpstr>
      <vt:lpstr>PowerPoint Sunusu</vt:lpstr>
      <vt:lpstr>PowerPoint Sunusu</vt:lpstr>
      <vt:lpstr>Modüler Aritmetik</vt:lpstr>
      <vt:lpstr>PowerPoint Sunusu</vt:lpstr>
      <vt:lpstr>PowerPoint Sunusu</vt:lpstr>
      <vt:lpstr>PowerPoint Sunusu</vt:lpstr>
      <vt:lpstr>m Modunda Aritmetik</vt:lpstr>
      <vt:lpstr>PowerPoint Sunusu</vt:lpstr>
      <vt:lpstr>Bölüm 4.1 Bazı Çift Numaralı Sorular ve Cevapları</vt:lpstr>
      <vt:lpstr>Bölüm 4.2 TAM SAYI TEMSİLLERİ VE ALGORİTMALARI </vt:lpstr>
      <vt:lpstr> Tam Sayıların Temsilleri </vt:lpstr>
      <vt:lpstr>İKİLİK TABANDA AÇILIM </vt:lpstr>
      <vt:lpstr>SEKİZLİK VE ONALTILIK TABANDAKİ AÇILIMLAR </vt:lpstr>
      <vt:lpstr>PowerPoint Sunusu</vt:lpstr>
      <vt:lpstr>TABAN DEĞİŞİMİ </vt:lpstr>
      <vt:lpstr>PowerPoint Sunusu</vt:lpstr>
      <vt:lpstr>Tam Sayı İşlemleri İçin Algoritmalar </vt:lpstr>
      <vt:lpstr>PowerPoint Sunusu</vt:lpstr>
      <vt:lpstr>PowerPoint Sunusu</vt:lpstr>
      <vt:lpstr>ALGORİTMA  Tam Sayıların Toplamı  </vt:lpstr>
      <vt:lpstr>PowerPoint Sunusu</vt:lpstr>
      <vt:lpstr>ALGORİTMA Tam Sayıların Çarpımı  </vt:lpstr>
      <vt:lpstr>PowerPoint Sunusu</vt:lpstr>
      <vt:lpstr>Modüler Üs Alma</vt:lpstr>
      <vt:lpstr>PowerPoint Sunusu</vt:lpstr>
      <vt:lpstr>PowerPoint Sunusu</vt:lpstr>
      <vt:lpstr>Bölüm 4.2 Bazı Çift Numaralı Sorular ve Cevapları</vt:lpstr>
      <vt:lpstr>PowerPoint Sunusu</vt:lpstr>
      <vt:lpstr>4.3    Asallar  ve  En  Büyük  Ortak  Bölenler</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Bölüm 4.3 Bazı Çift Numaralı Sorular ve Cevapları</vt:lpstr>
      <vt:lpstr>Bölüm 4.4 Denklikleri ( Kongrüansları ) Çözmek</vt:lpstr>
      <vt:lpstr>PowerPoint Sunusu</vt:lpstr>
      <vt:lpstr>PowerPoint Sunusu</vt:lpstr>
      <vt:lpstr>PowerPoint Sunusu</vt:lpstr>
      <vt:lpstr>PowerPoint Sunusu</vt:lpstr>
      <vt:lpstr>PowerPoint Sunusu</vt:lpstr>
      <vt:lpstr>PowerPoint Sunusu</vt:lpstr>
      <vt:lpstr>PowerPoint Sunusu</vt:lpstr>
      <vt:lpstr>PowerPoint Sunusu</vt:lpstr>
      <vt:lpstr>Bölüm 4.4 Bazı Çift Numaralı Soruların Cevapları </vt:lpstr>
      <vt:lpstr>PowerPoint Sunusu</vt:lpstr>
      <vt:lpstr>PowerPoint Sunusu</vt:lpstr>
      <vt:lpstr>PowerPoint Sunusu</vt:lpstr>
      <vt:lpstr>PowerPoint Sunusu</vt:lpstr>
      <vt:lpstr>PowerPoint Sunusu</vt:lpstr>
      <vt:lpstr>Bölüm 4.5 Denkliklerin Uygulamaları</vt:lpstr>
      <vt:lpstr>PowerPoint Sunusu</vt:lpstr>
      <vt:lpstr>PowerPoint Sunusu</vt:lpstr>
      <vt:lpstr>PowerPoint Sunusu</vt:lpstr>
      <vt:lpstr>PowerPoint Sunusu</vt:lpstr>
      <vt:lpstr>PowerPoint Sunusu</vt:lpstr>
      <vt:lpstr>PowerPoint Sunusu</vt:lpstr>
      <vt:lpstr>Bölüm 4.5 Bazı Çift Numaralı Soruların Çözümü</vt:lpstr>
      <vt:lpstr>Bölüm 4.6 KRİPTOGRAFİ</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Bölüm 4.6 Bazı Çift Numaralı Soruların Çözümü</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Bölüm 4: Sayılar Teorisi ve Kriptografi</dc:title>
  <dc:creator>msahin</dc:creator>
  <cp:lastModifiedBy>AVCI</cp:lastModifiedBy>
  <cp:revision>89</cp:revision>
  <dcterms:created xsi:type="dcterms:W3CDTF">2015-12-29T10:35:28Z</dcterms:created>
  <dcterms:modified xsi:type="dcterms:W3CDTF">2020-10-03T18:34:10Z</dcterms:modified>
</cp:coreProperties>
</file>