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6" r:id="rId15"/>
    <p:sldId id="269" r:id="rId16"/>
    <p:sldId id="297" r:id="rId17"/>
    <p:sldId id="272" r:id="rId18"/>
    <p:sldId id="298" r:id="rId19"/>
    <p:sldId id="299" r:id="rId20"/>
    <p:sldId id="301" r:id="rId21"/>
    <p:sldId id="302" r:id="rId22"/>
    <p:sldId id="303" r:id="rId23"/>
    <p:sldId id="300" r:id="rId24"/>
    <p:sldId id="304" r:id="rId25"/>
    <p:sldId id="305" r:id="rId26"/>
    <p:sldId id="271" r:id="rId27"/>
    <p:sldId id="273" r:id="rId28"/>
    <p:sldId id="274" r:id="rId29"/>
    <p:sldId id="290"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44" r:id="rId46"/>
    <p:sldId id="321" r:id="rId47"/>
    <p:sldId id="322" r:id="rId48"/>
    <p:sldId id="275" r:id="rId49"/>
    <p:sldId id="289"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41" r:id="rId67"/>
    <p:sldId id="339" r:id="rId68"/>
    <p:sldId id="340" r:id="rId69"/>
    <p:sldId id="342" r:id="rId70"/>
    <p:sldId id="343" r:id="rId71"/>
    <p:sldId id="276" r:id="rId72"/>
    <p:sldId id="288" r:id="rId73"/>
    <p:sldId id="291" r:id="rId74"/>
    <p:sldId id="292" r:id="rId75"/>
    <p:sldId id="293" r:id="rId76"/>
    <p:sldId id="294" r:id="rId77"/>
    <p:sldId id="295" r:id="rId78"/>
    <p:sldId id="277" r:id="rId79"/>
    <p:sldId id="278" r:id="rId80"/>
    <p:sldId id="279" r:id="rId81"/>
    <p:sldId id="280" r:id="rId82"/>
    <p:sldId id="281" r:id="rId83"/>
    <p:sldId id="282" r:id="rId84"/>
    <p:sldId id="283" r:id="rId85"/>
    <p:sldId id="286" r:id="rId86"/>
    <p:sldId id="284" r:id="rId87"/>
    <p:sldId id="287" r:id="rId88"/>
    <p:sldId id="345" r:id="rId89"/>
    <p:sldId id="346" r:id="rId90"/>
    <p:sldId id="354" r:id="rId91"/>
    <p:sldId id="347" r:id="rId92"/>
    <p:sldId id="348" r:id="rId93"/>
    <p:sldId id="349" r:id="rId94"/>
    <p:sldId id="350" r:id="rId95"/>
    <p:sldId id="351" r:id="rId96"/>
    <p:sldId id="352" r:id="rId97"/>
    <p:sldId id="353" r:id="rId9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695BE-8B8D-470D-81DA-AC6B668D230F}" type="datetimeFigureOut">
              <a:rPr lang="tr-TR" smtClean="0"/>
              <a:t>3.10.2020</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A74FB-248B-4116-BC99-EC811BD725D6}" type="slidenum">
              <a:rPr lang="tr-TR" smtClean="0"/>
              <a:t>‹#›</a:t>
            </a:fld>
            <a:endParaRPr lang="tr-TR"/>
          </a:p>
        </p:txBody>
      </p:sp>
    </p:spTree>
    <p:extLst>
      <p:ext uri="{BB962C8B-B14F-4D97-AF65-F5344CB8AC3E}">
        <p14:creationId xmlns:p14="http://schemas.microsoft.com/office/powerpoint/2010/main" val="178792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695A74FB-248B-4116-BC99-EC811BD725D6}" type="slidenum">
              <a:rPr lang="tr-TR" smtClean="0"/>
              <a:t>68</a:t>
            </a:fld>
            <a:endParaRPr lang="tr-TR"/>
          </a:p>
        </p:txBody>
      </p:sp>
    </p:spTree>
    <p:extLst>
      <p:ext uri="{BB962C8B-B14F-4D97-AF65-F5344CB8AC3E}">
        <p14:creationId xmlns:p14="http://schemas.microsoft.com/office/powerpoint/2010/main" val="859225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1371600" y="1143000"/>
            <a:ext cx="4114800" cy="30861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695A74FB-248B-4116-BC99-EC811BD725D6}" type="slidenum">
              <a:rPr lang="tr-TR" smtClean="0"/>
              <a:t>86</a:t>
            </a:fld>
            <a:endParaRPr lang="tr-TR"/>
          </a:p>
        </p:txBody>
      </p:sp>
    </p:spTree>
    <p:extLst>
      <p:ext uri="{BB962C8B-B14F-4D97-AF65-F5344CB8AC3E}">
        <p14:creationId xmlns:p14="http://schemas.microsoft.com/office/powerpoint/2010/main" val="384406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solidFill>
              </a:defRPr>
            </a:lvl1pPr>
          </a:lstStyle>
          <a:p>
            <a:r>
              <a:rPr lang="tr-TR" dirty="0" smtClean="0"/>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dirty="0"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673EE6BD-F50D-42C0-B842-8DE8EDD84B9F}"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0EF51E-033D-49B8-84B8-50819E8D8A32}"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39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tr-TR" dirty="0"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4" name="Date Placeholder 3"/>
          <p:cNvSpPr>
            <a:spLocks noGrp="1"/>
          </p:cNvSpPr>
          <p:nvPr>
            <p:ph type="dt" sz="half" idx="10"/>
          </p:nvPr>
        </p:nvSpPr>
        <p:spPr/>
        <p:txBody>
          <a:bodyPr/>
          <a:lstStyle/>
          <a:p>
            <a:fld id="{673EE6BD-F50D-42C0-B842-8DE8EDD84B9F}"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0EF51E-033D-49B8-84B8-50819E8D8A32}" type="slidenum">
              <a:rPr lang="tr-TR" smtClean="0"/>
              <a:t>‹#›</a:t>
            </a:fld>
            <a:endParaRPr lang="tr-TR"/>
          </a:p>
        </p:txBody>
      </p:sp>
    </p:spTree>
    <p:extLst>
      <p:ext uri="{BB962C8B-B14F-4D97-AF65-F5344CB8AC3E}">
        <p14:creationId xmlns:p14="http://schemas.microsoft.com/office/powerpoint/2010/main" val="297505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lvl1pPr>
              <a:defRPr>
                <a:solidFill>
                  <a:schemeClr val="tx1"/>
                </a:solidFill>
              </a:defRPr>
            </a:lvl1pPr>
          </a:lstStyle>
          <a:p>
            <a:r>
              <a:rPr lang="tr-TR" dirty="0" smtClean="0"/>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4" name="Date Placeholder 3"/>
          <p:cNvSpPr>
            <a:spLocks noGrp="1"/>
          </p:cNvSpPr>
          <p:nvPr>
            <p:ph type="dt" sz="half" idx="10"/>
          </p:nvPr>
        </p:nvSpPr>
        <p:spPr/>
        <p:txBody>
          <a:bodyPr/>
          <a:lstStyle/>
          <a:p>
            <a:fld id="{673EE6BD-F50D-42C0-B842-8DE8EDD84B9F}"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0EF51E-033D-49B8-84B8-50819E8D8A32}" type="slidenum">
              <a:rPr lang="tr-TR" smtClean="0"/>
              <a:t>‹#›</a:t>
            </a:fld>
            <a:endParaRPr lang="tr-TR"/>
          </a:p>
        </p:txBody>
      </p:sp>
    </p:spTree>
    <p:extLst>
      <p:ext uri="{BB962C8B-B14F-4D97-AF65-F5344CB8AC3E}">
        <p14:creationId xmlns:p14="http://schemas.microsoft.com/office/powerpoint/2010/main" val="370998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tr-TR" dirty="0" smtClean="0"/>
              <a:t>Asıl başlık stili için tıklatın</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4" name="Date Placeholder 3"/>
          <p:cNvSpPr>
            <a:spLocks noGrp="1"/>
          </p:cNvSpPr>
          <p:nvPr>
            <p:ph type="dt" sz="half" idx="10"/>
          </p:nvPr>
        </p:nvSpPr>
        <p:spPr/>
        <p:txBody>
          <a:bodyPr/>
          <a:lstStyle/>
          <a:p>
            <a:fld id="{673EE6BD-F50D-42C0-B842-8DE8EDD84B9F}"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0EF51E-033D-49B8-84B8-50819E8D8A32}" type="slidenum">
              <a:rPr lang="tr-TR" smtClean="0"/>
              <a:t>‹#›</a:t>
            </a:fld>
            <a:endParaRPr lang="tr-TR"/>
          </a:p>
        </p:txBody>
      </p:sp>
    </p:spTree>
    <p:extLst>
      <p:ext uri="{BB962C8B-B14F-4D97-AF65-F5344CB8AC3E}">
        <p14:creationId xmlns:p14="http://schemas.microsoft.com/office/powerpoint/2010/main" val="230645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solidFill>
              </a:defRPr>
            </a:lvl1pPr>
          </a:lstStyle>
          <a:p>
            <a:r>
              <a:rPr lang="tr-TR" dirty="0"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smtClean="0"/>
              <a:t>Asıl metin stillerini düzenlemek için tıklatın</a:t>
            </a:r>
          </a:p>
        </p:txBody>
      </p:sp>
      <p:sp>
        <p:nvSpPr>
          <p:cNvPr id="4" name="Date Placeholder 3"/>
          <p:cNvSpPr>
            <a:spLocks noGrp="1"/>
          </p:cNvSpPr>
          <p:nvPr>
            <p:ph type="dt" sz="half" idx="10"/>
          </p:nvPr>
        </p:nvSpPr>
        <p:spPr/>
        <p:txBody>
          <a:bodyPr/>
          <a:lstStyle/>
          <a:p>
            <a:fld id="{673EE6BD-F50D-42C0-B842-8DE8EDD84B9F}"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0EF51E-033D-49B8-84B8-50819E8D8A32}"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87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lvl1pPr>
              <a:defRPr>
                <a:solidFill>
                  <a:schemeClr val="tx1"/>
                </a:solidFill>
              </a:defRPr>
            </a:lvl1pPr>
          </a:lstStyle>
          <a:p>
            <a:r>
              <a:rPr lang="tr-TR" dirty="0" smtClean="0"/>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5" name="Date Placeholder 4"/>
          <p:cNvSpPr>
            <a:spLocks noGrp="1"/>
          </p:cNvSpPr>
          <p:nvPr>
            <p:ph type="dt" sz="half" idx="10"/>
          </p:nvPr>
        </p:nvSpPr>
        <p:spPr/>
        <p:txBody>
          <a:bodyPr/>
          <a:lstStyle/>
          <a:p>
            <a:fld id="{673EE6BD-F50D-42C0-B842-8DE8EDD84B9F}"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0EF51E-033D-49B8-84B8-50819E8D8A32}" type="slidenum">
              <a:rPr lang="tr-TR" smtClean="0"/>
              <a:t>‹#›</a:t>
            </a:fld>
            <a:endParaRPr lang="tr-TR"/>
          </a:p>
        </p:txBody>
      </p:sp>
    </p:spTree>
    <p:extLst>
      <p:ext uri="{BB962C8B-B14F-4D97-AF65-F5344CB8AC3E}">
        <p14:creationId xmlns:p14="http://schemas.microsoft.com/office/powerpoint/2010/main" val="157254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lvl1pPr>
              <a:defRPr>
                <a:solidFill>
                  <a:schemeClr val="tx1"/>
                </a:solidFill>
              </a:defRPr>
            </a:lvl1pPr>
          </a:lstStyle>
          <a:p>
            <a:r>
              <a:rPr lang="tr-TR" dirty="0"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7" name="Date Placeholder 6"/>
          <p:cNvSpPr>
            <a:spLocks noGrp="1"/>
          </p:cNvSpPr>
          <p:nvPr>
            <p:ph type="dt" sz="half" idx="10"/>
          </p:nvPr>
        </p:nvSpPr>
        <p:spPr/>
        <p:txBody>
          <a:bodyPr/>
          <a:lstStyle/>
          <a:p>
            <a:fld id="{673EE6BD-F50D-42C0-B842-8DE8EDD84B9F}" type="datetimeFigureOut">
              <a:rPr lang="tr-TR" smtClean="0"/>
              <a:t>3.10.2020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20EF51E-033D-49B8-84B8-50819E8D8A32}" type="slidenum">
              <a:rPr lang="tr-TR" smtClean="0"/>
              <a:t>‹#›</a:t>
            </a:fld>
            <a:endParaRPr lang="tr-TR"/>
          </a:p>
        </p:txBody>
      </p:sp>
    </p:spTree>
    <p:extLst>
      <p:ext uri="{BB962C8B-B14F-4D97-AF65-F5344CB8AC3E}">
        <p14:creationId xmlns:p14="http://schemas.microsoft.com/office/powerpoint/2010/main" val="216092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tr-TR" dirty="0" smtClean="0"/>
              <a:t>Asıl başlık stili için tıklatın</a:t>
            </a:r>
            <a:endParaRPr lang="en-US" dirty="0"/>
          </a:p>
        </p:txBody>
      </p:sp>
      <p:sp>
        <p:nvSpPr>
          <p:cNvPr id="3" name="Date Placeholder 2"/>
          <p:cNvSpPr>
            <a:spLocks noGrp="1"/>
          </p:cNvSpPr>
          <p:nvPr>
            <p:ph type="dt" sz="half" idx="10"/>
          </p:nvPr>
        </p:nvSpPr>
        <p:spPr/>
        <p:txBody>
          <a:bodyPr/>
          <a:lstStyle/>
          <a:p>
            <a:fld id="{673EE6BD-F50D-42C0-B842-8DE8EDD84B9F}" type="datetimeFigureOut">
              <a:rPr lang="tr-TR" smtClean="0"/>
              <a:t>3.10.2020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20EF51E-033D-49B8-84B8-50819E8D8A32}" type="slidenum">
              <a:rPr lang="tr-TR" smtClean="0"/>
              <a:t>‹#›</a:t>
            </a:fld>
            <a:endParaRPr lang="tr-TR"/>
          </a:p>
        </p:txBody>
      </p:sp>
    </p:spTree>
    <p:extLst>
      <p:ext uri="{BB962C8B-B14F-4D97-AF65-F5344CB8AC3E}">
        <p14:creationId xmlns:p14="http://schemas.microsoft.com/office/powerpoint/2010/main" val="92339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3EE6BD-F50D-42C0-B842-8DE8EDD84B9F}" type="datetimeFigureOut">
              <a:rPr lang="tr-TR" smtClean="0"/>
              <a:t>3.10.2020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920EF51E-033D-49B8-84B8-50819E8D8A32}" type="slidenum">
              <a:rPr lang="tr-TR" smtClean="0"/>
              <a:t>‹#›</a:t>
            </a:fld>
            <a:endParaRPr lang="tr-TR"/>
          </a:p>
        </p:txBody>
      </p:sp>
    </p:spTree>
    <p:extLst>
      <p:ext uri="{BB962C8B-B14F-4D97-AF65-F5344CB8AC3E}">
        <p14:creationId xmlns:p14="http://schemas.microsoft.com/office/powerpoint/2010/main" val="355672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73EE6BD-F50D-42C0-B842-8DE8EDD84B9F}" type="datetimeFigureOut">
              <a:rPr lang="tr-TR" smtClean="0"/>
              <a:t>3.10.2020</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0EF51E-033D-49B8-84B8-50819E8D8A32}" type="slidenum">
              <a:rPr lang="tr-TR" smtClean="0"/>
              <a:t>‹#›</a:t>
            </a:fld>
            <a:endParaRPr lang="tr-TR"/>
          </a:p>
        </p:txBody>
      </p:sp>
    </p:spTree>
    <p:extLst>
      <p:ext uri="{BB962C8B-B14F-4D97-AF65-F5344CB8AC3E}">
        <p14:creationId xmlns:p14="http://schemas.microsoft.com/office/powerpoint/2010/main" val="295847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73EE6BD-F50D-42C0-B842-8DE8EDD84B9F}"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0EF51E-033D-49B8-84B8-50819E8D8A32}" type="slidenum">
              <a:rPr lang="tr-TR" smtClean="0"/>
              <a:t>‹#›</a:t>
            </a:fld>
            <a:endParaRPr lang="tr-TR"/>
          </a:p>
        </p:txBody>
      </p:sp>
    </p:spTree>
    <p:extLst>
      <p:ext uri="{BB962C8B-B14F-4D97-AF65-F5344CB8AC3E}">
        <p14:creationId xmlns:p14="http://schemas.microsoft.com/office/powerpoint/2010/main" val="350016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73EE6BD-F50D-42C0-B842-8DE8EDD84B9F}" type="datetimeFigureOut">
              <a:rPr lang="tr-TR" smtClean="0"/>
              <a:t>3.10.2020</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20EF51E-033D-49B8-84B8-50819E8D8A32}"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17581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dirty="0" smtClean="0"/>
              <a:t>Tümevarım</a:t>
            </a:r>
            <a:br>
              <a:rPr lang="tr-TR" dirty="0" smtClean="0"/>
            </a:br>
            <a:r>
              <a:rPr lang="tr-TR" dirty="0" smtClean="0"/>
              <a:t> ve</a:t>
            </a:r>
            <a:br>
              <a:rPr lang="tr-TR" dirty="0" smtClean="0"/>
            </a:br>
            <a:r>
              <a:rPr lang="tr-TR" dirty="0" smtClean="0"/>
              <a:t> Özyineleme</a:t>
            </a:r>
            <a:endParaRPr lang="tr-TR" dirty="0"/>
          </a:p>
        </p:txBody>
      </p:sp>
    </p:spTree>
    <p:extLst>
      <p:ext uri="{BB962C8B-B14F-4D97-AF65-F5344CB8AC3E}">
        <p14:creationId xmlns:p14="http://schemas.microsoft.com/office/powerpoint/2010/main" val="1138475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000" dirty="0"/>
              <a:t>Toplam Formülünün Matematiksel Tümevarım İle İspatlanması </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22960" y="2036830"/>
                <a:ext cx="7543800" cy="3995478"/>
              </a:xfrm>
            </p:spPr>
            <p:txBody>
              <a:bodyPr>
                <a:normAutofit/>
              </a:bodyPr>
              <a:lstStyle/>
              <a:p>
                <a:pPr algn="just">
                  <a:spcAft>
                    <a:spcPts val="0"/>
                  </a:spcAft>
                  <a:buFont typeface="Wingdings" panose="05000000000000000000" pitchFamily="2" charset="2"/>
                  <a:buChar char="Ø"/>
                </a:pPr>
                <a14:m>
                  <m:oMath xmlns:m="http://schemas.openxmlformats.org/officeDocument/2006/math">
                    <m:r>
                      <a:rPr lang="tr-TR" sz="1800" b="1" i="1" smtClean="0">
                        <a:solidFill>
                          <a:srgbClr val="000000"/>
                        </a:solidFill>
                        <a:latin typeface="Cambria Math" panose="02040503050406030204" pitchFamily="18" charset="0"/>
                        <a:ea typeface="Arial Unicode MS" panose="020B0604020202020204" pitchFamily="34" charset="-128"/>
                      </a:rPr>
                      <m:t>𝟏</m:t>
                    </m:r>
                    <m:r>
                      <a:rPr lang="tr-TR" sz="1800" b="1" i="1" smtClean="0">
                        <a:solidFill>
                          <a:srgbClr val="000000"/>
                        </a:solidFill>
                        <a:latin typeface="Cambria Math" panose="02040503050406030204" pitchFamily="18" charset="0"/>
                        <a:ea typeface="Arial Unicode MS" panose="020B0604020202020204" pitchFamily="34" charset="-128"/>
                      </a:rPr>
                      <m:t>+</m:t>
                    </m:r>
                    <m:r>
                      <a:rPr lang="tr-TR" sz="1800" b="1" i="1" smtClean="0">
                        <a:solidFill>
                          <a:srgbClr val="000000"/>
                        </a:solidFill>
                        <a:latin typeface="Cambria Math" panose="02040503050406030204" pitchFamily="18" charset="0"/>
                        <a:ea typeface="Arial Unicode MS" panose="020B0604020202020204" pitchFamily="34" charset="-128"/>
                      </a:rPr>
                      <m:t>𝟐</m:t>
                    </m:r>
                    <m:r>
                      <a:rPr lang="tr-TR" sz="1800" b="1" i="1" smtClean="0">
                        <a:solidFill>
                          <a:srgbClr val="000000"/>
                        </a:solidFill>
                        <a:latin typeface="Cambria Math" panose="02040503050406030204" pitchFamily="18" charset="0"/>
                        <a:ea typeface="Arial Unicode MS" panose="020B0604020202020204" pitchFamily="34" charset="-128"/>
                      </a:rPr>
                      <m:t>+…+</m:t>
                    </m:r>
                    <m:r>
                      <a:rPr lang="tr-TR" sz="1800" b="1" i="1" smtClean="0">
                        <a:solidFill>
                          <a:srgbClr val="000000"/>
                        </a:solidFill>
                        <a:latin typeface="Cambria Math" panose="02040503050406030204" pitchFamily="18" charset="0"/>
                        <a:ea typeface="Arial Unicode MS" panose="020B0604020202020204" pitchFamily="34" charset="-128"/>
                      </a:rPr>
                      <m:t>𝒏</m:t>
                    </m:r>
                    <m:r>
                      <a:rPr lang="tr-TR" sz="1800" b="1" i="1" smtClean="0">
                        <a:solidFill>
                          <a:srgbClr val="000000"/>
                        </a:solidFill>
                        <a:latin typeface="Cambria Math" panose="02040503050406030204" pitchFamily="18" charset="0"/>
                        <a:ea typeface="Arial Unicode MS" panose="020B0604020202020204" pitchFamily="34" charset="-128"/>
                      </a:rPr>
                      <m:t>=</m:t>
                    </m:r>
                    <m:f>
                      <m:fPr>
                        <m:ctrlPr>
                          <a:rPr lang="tr-TR" sz="1800" b="1" i="1">
                            <a:solidFill>
                              <a:srgbClr val="000000"/>
                            </a:solidFill>
                            <a:latin typeface="Cambria Math" panose="02040503050406030204" pitchFamily="18" charset="0"/>
                            <a:ea typeface="Arial Unicode MS" panose="020B0604020202020204" pitchFamily="34" charset="-128"/>
                          </a:rPr>
                        </m:ctrlPr>
                      </m:fPr>
                      <m:num>
                        <m:r>
                          <a:rPr lang="tr-TR" sz="1800" b="1" i="1">
                            <a:solidFill>
                              <a:srgbClr val="000000"/>
                            </a:solidFill>
                            <a:latin typeface="Cambria Math" panose="02040503050406030204" pitchFamily="18" charset="0"/>
                            <a:ea typeface="Arial Unicode MS" panose="020B0604020202020204" pitchFamily="34" charset="-128"/>
                          </a:rPr>
                          <m:t>𝒏</m:t>
                        </m:r>
                        <m:r>
                          <a:rPr lang="tr-TR" sz="1800" b="1" i="1">
                            <a:solidFill>
                              <a:srgbClr val="000000"/>
                            </a:solidFill>
                            <a:latin typeface="Cambria Math" panose="02040503050406030204" pitchFamily="18" charset="0"/>
                            <a:ea typeface="Arial Unicode MS" panose="020B0604020202020204" pitchFamily="34" charset="-128"/>
                          </a:rPr>
                          <m:t>(</m:t>
                        </m:r>
                        <m:r>
                          <a:rPr lang="tr-TR" sz="1800" b="1" i="1">
                            <a:solidFill>
                              <a:srgbClr val="000000"/>
                            </a:solidFill>
                            <a:latin typeface="Cambria Math" panose="02040503050406030204" pitchFamily="18" charset="0"/>
                            <a:ea typeface="Arial Unicode MS" panose="020B0604020202020204" pitchFamily="34" charset="-128"/>
                          </a:rPr>
                          <m:t>𝒏</m:t>
                        </m:r>
                        <m:r>
                          <a:rPr lang="tr-TR" sz="1800" b="1" i="1" smtClean="0">
                            <a:solidFill>
                              <a:srgbClr val="000000"/>
                            </a:solidFill>
                            <a:latin typeface="Cambria Math" panose="02040503050406030204" pitchFamily="18" charset="0"/>
                            <a:ea typeface="Arial Unicode MS" panose="020B0604020202020204" pitchFamily="34" charset="-128"/>
                          </a:rPr>
                          <m:t> </m:t>
                        </m:r>
                        <m:r>
                          <a:rPr lang="tr-TR" sz="1800" b="1" i="1">
                            <a:solidFill>
                              <a:srgbClr val="000000"/>
                            </a:solidFill>
                            <a:latin typeface="Cambria Math" panose="02040503050406030204" pitchFamily="18" charset="0"/>
                            <a:ea typeface="Arial Unicode MS" panose="020B0604020202020204" pitchFamily="34" charset="-128"/>
                          </a:rPr>
                          <m:t>+</m:t>
                        </m:r>
                        <m:r>
                          <a:rPr lang="tr-TR" sz="1800" b="1" i="1" smtClean="0">
                            <a:solidFill>
                              <a:srgbClr val="000000"/>
                            </a:solidFill>
                            <a:latin typeface="Cambria Math" panose="02040503050406030204" pitchFamily="18" charset="0"/>
                            <a:ea typeface="Arial Unicode MS" panose="020B0604020202020204" pitchFamily="34" charset="-128"/>
                          </a:rPr>
                          <m:t> </m:t>
                        </m:r>
                        <m:r>
                          <a:rPr lang="tr-TR" sz="1800" b="1" i="1">
                            <a:solidFill>
                              <a:srgbClr val="000000"/>
                            </a:solidFill>
                            <a:latin typeface="Cambria Math" panose="02040503050406030204" pitchFamily="18" charset="0"/>
                            <a:ea typeface="Arial Unicode MS" panose="020B0604020202020204" pitchFamily="34" charset="-128"/>
                          </a:rPr>
                          <m:t>𝟏</m:t>
                        </m:r>
                        <m:r>
                          <a:rPr lang="tr-TR" sz="1800" b="1" i="1">
                            <a:solidFill>
                              <a:srgbClr val="000000"/>
                            </a:solidFill>
                            <a:latin typeface="Cambria Math" panose="02040503050406030204" pitchFamily="18" charset="0"/>
                            <a:ea typeface="Arial Unicode MS" panose="020B0604020202020204" pitchFamily="34" charset="-128"/>
                          </a:rPr>
                          <m:t>)</m:t>
                        </m:r>
                      </m:num>
                      <m:den>
                        <m:r>
                          <a:rPr lang="tr-TR" sz="1800" b="1" i="1">
                            <a:solidFill>
                              <a:srgbClr val="000000"/>
                            </a:solidFill>
                            <a:latin typeface="Cambria Math" panose="02040503050406030204" pitchFamily="18" charset="0"/>
                            <a:ea typeface="Arial Unicode MS" panose="020B0604020202020204" pitchFamily="34" charset="-128"/>
                          </a:rPr>
                          <m:t>𝟐</m:t>
                        </m:r>
                      </m:den>
                    </m:f>
                  </m:oMath>
                </a14:m>
                <a:r>
                  <a:rPr lang="tr-TR" sz="1800" dirty="0">
                    <a:solidFill>
                      <a:srgbClr val="000000"/>
                    </a:solidFill>
                    <a:ea typeface="Arial Unicode MS" panose="020B0604020202020204" pitchFamily="34" charset="-128"/>
                  </a:rPr>
                  <a:t> </a:t>
                </a:r>
                <a:r>
                  <a:rPr lang="tr-TR" sz="1800" dirty="0">
                    <a:ea typeface="Arial Unicode MS" panose="020B0604020202020204" pitchFamily="34" charset="-128"/>
                  </a:rPr>
                  <a:t>Eşitliğinin doğru olduğunu gösterelim.</a:t>
                </a:r>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emel </a:t>
                </a:r>
                <a:r>
                  <a:rPr lang="tr-TR" sz="1800" i="1" dirty="0">
                    <a:solidFill>
                      <a:srgbClr val="00B0F0"/>
                    </a:solidFill>
                  </a:rPr>
                  <a:t>B</a:t>
                </a:r>
                <a:r>
                  <a:rPr lang="tr-TR" sz="1800" i="1" dirty="0" smtClean="0">
                    <a:solidFill>
                      <a:srgbClr val="00B0F0"/>
                    </a:solidFill>
                  </a:rPr>
                  <a:t>asamak: </a:t>
                </a:r>
                <a:r>
                  <a:rPr lang="tr-TR" sz="1800" b="1" i="1" dirty="0"/>
                  <a:t>P</a:t>
                </a:r>
                <a:r>
                  <a:rPr lang="tr-TR" sz="1800" b="1" dirty="0"/>
                  <a:t>(1) </a:t>
                </a:r>
                <a:r>
                  <a:rPr lang="tr-TR" sz="1800" dirty="0"/>
                  <a:t>doğrudur, çünkü  </a:t>
                </a:r>
                <a14:m>
                  <m:oMath xmlns:m="http://schemas.openxmlformats.org/officeDocument/2006/math">
                    <m:r>
                      <a:rPr lang="tr-TR" sz="1800" b="1" i="0">
                        <a:latin typeface="Cambria Math" panose="02040503050406030204" pitchFamily="18" charset="0"/>
                      </a:rPr>
                      <m:t>𝟏</m:t>
                    </m:r>
                    <m:r>
                      <a:rPr lang="tr-TR" sz="1800" b="1" i="0">
                        <a:latin typeface="Cambria Math" panose="02040503050406030204" pitchFamily="18" charset="0"/>
                      </a:rPr>
                      <m:t>= </m:t>
                    </m:r>
                    <m:f>
                      <m:fPr>
                        <m:ctrlPr>
                          <a:rPr lang="tr-TR" sz="1800" b="1" i="1">
                            <a:latin typeface="Cambria Math" panose="02040503050406030204" pitchFamily="18" charset="0"/>
                          </a:rPr>
                        </m:ctrlPr>
                      </m:fPr>
                      <m:num>
                        <m:r>
                          <a:rPr lang="tr-TR" sz="1800" b="1" i="0">
                            <a:latin typeface="Cambria Math" panose="02040503050406030204" pitchFamily="18" charset="0"/>
                          </a:rPr>
                          <m:t>𝟏</m:t>
                        </m:r>
                        <m:r>
                          <a:rPr lang="tr-TR" sz="1800" b="1" i="0">
                            <a:latin typeface="Cambria Math" panose="02040503050406030204" pitchFamily="18" charset="0"/>
                          </a:rPr>
                          <m:t>(</m:t>
                        </m:r>
                        <m:r>
                          <a:rPr lang="tr-TR" sz="1800" b="1" i="0">
                            <a:latin typeface="Cambria Math" panose="02040503050406030204" pitchFamily="18" charset="0"/>
                          </a:rPr>
                          <m:t>𝟏</m:t>
                        </m:r>
                        <m:r>
                          <a:rPr lang="tr-TR" sz="1800" b="1" i="0" smtClean="0">
                            <a:latin typeface="Cambria Math" panose="02040503050406030204" pitchFamily="18" charset="0"/>
                          </a:rPr>
                          <m:t> </m:t>
                        </m:r>
                        <m:r>
                          <a:rPr lang="tr-TR" sz="1800" b="1" i="0">
                            <a:latin typeface="Cambria Math" panose="02040503050406030204" pitchFamily="18" charset="0"/>
                          </a:rPr>
                          <m:t>+</m:t>
                        </m:r>
                        <m:r>
                          <a:rPr lang="tr-TR" sz="1800" b="1" i="0" smtClean="0">
                            <a:latin typeface="Cambria Math" panose="02040503050406030204" pitchFamily="18" charset="0"/>
                          </a:rPr>
                          <m:t> </m:t>
                        </m:r>
                        <m:r>
                          <a:rPr lang="tr-TR" sz="1800" b="1" i="0">
                            <a:latin typeface="Cambria Math" panose="02040503050406030204" pitchFamily="18" charset="0"/>
                          </a:rPr>
                          <m:t>𝟏</m:t>
                        </m:r>
                        <m:r>
                          <a:rPr lang="tr-TR" sz="1800" b="1" i="0">
                            <a:latin typeface="Cambria Math" panose="02040503050406030204" pitchFamily="18" charset="0"/>
                          </a:rPr>
                          <m:t>)</m:t>
                        </m:r>
                      </m:num>
                      <m:den>
                        <m:r>
                          <a:rPr lang="tr-TR" sz="1800" b="1" i="0">
                            <a:latin typeface="Cambria Math" panose="02040503050406030204" pitchFamily="18" charset="0"/>
                          </a:rPr>
                          <m:t>𝟐</m:t>
                        </m:r>
                      </m:den>
                    </m:f>
                  </m:oMath>
                </a14:m>
                <a:endParaRPr lang="tr-TR" sz="1800" b="1" dirty="0"/>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ümevarım </a:t>
                </a:r>
                <a:r>
                  <a:rPr lang="tr-TR" sz="1800" i="1" dirty="0">
                    <a:solidFill>
                      <a:srgbClr val="00B0F0"/>
                    </a:solidFill>
                  </a:rPr>
                  <a:t>B</a:t>
                </a:r>
                <a:r>
                  <a:rPr lang="tr-TR" sz="1800" i="1" dirty="0" smtClean="0">
                    <a:solidFill>
                      <a:srgbClr val="00B0F0"/>
                    </a:solidFill>
                  </a:rPr>
                  <a:t>asamağı: </a:t>
                </a:r>
                <a:r>
                  <a:rPr lang="tr-TR" sz="1800" dirty="0"/>
                  <a:t>Tümevarım basamağında, </a:t>
                </a:r>
                <a:r>
                  <a:rPr lang="tr-TR" sz="1800" b="1" i="1" dirty="0"/>
                  <a:t>P</a:t>
                </a:r>
                <a:r>
                  <a:rPr lang="tr-TR" sz="1800" b="1" dirty="0"/>
                  <a:t>(</a:t>
                </a:r>
                <a:r>
                  <a:rPr lang="tr-TR" sz="1800" b="1" i="1" dirty="0"/>
                  <a:t>k</a:t>
                </a:r>
                <a:r>
                  <a:rPr lang="tr-TR" sz="1800" b="1" dirty="0"/>
                  <a:t>) </a:t>
                </a:r>
                <a:r>
                  <a:rPr lang="tr-TR" sz="1800" dirty="0"/>
                  <a:t>ifadesinin rastgele seçilen bir pozi­tif k tam sayısı için doğru olduğu varsayılır. Yani,</a:t>
                </a:r>
              </a:p>
              <a:p>
                <a:pPr algn="just">
                  <a:buFont typeface="Arial" panose="020B0604020202020204" pitchFamily="34" charset="0"/>
                  <a:buChar char="•"/>
                </a:pPr>
                <a14:m>
                  <m:oMath xmlns:m="http://schemas.openxmlformats.org/officeDocument/2006/math">
                    <m:r>
                      <a:rPr lang="tr-TR" sz="1800" b="1" i="1">
                        <a:latin typeface="Cambria Math" panose="02040503050406030204" pitchFamily="18" charset="0"/>
                      </a:rPr>
                      <m:t>𝟏</m:t>
                    </m:r>
                    <m:r>
                      <a:rPr lang="tr-TR" sz="1800" b="1" i="1">
                        <a:latin typeface="Cambria Math" panose="02040503050406030204" pitchFamily="18" charset="0"/>
                      </a:rPr>
                      <m:t>+</m:t>
                    </m:r>
                    <m:r>
                      <a:rPr lang="tr-TR" sz="1800" b="1" i="1">
                        <a:latin typeface="Cambria Math" panose="02040503050406030204" pitchFamily="18" charset="0"/>
                      </a:rPr>
                      <m:t>𝟐</m:t>
                    </m:r>
                    <m:r>
                      <a:rPr lang="tr-TR" sz="1800" b="1" i="1">
                        <a:latin typeface="Cambria Math" panose="02040503050406030204" pitchFamily="18" charset="0"/>
                      </a:rPr>
                      <m:t>+…+</m:t>
                    </m:r>
                    <m:r>
                      <a:rPr lang="tr-TR" sz="1800" b="1" i="1">
                        <a:latin typeface="Cambria Math" panose="02040503050406030204" pitchFamily="18" charset="0"/>
                      </a:rPr>
                      <m:t>𝒌</m:t>
                    </m:r>
                    <m:r>
                      <a:rPr lang="tr-TR" sz="1800" b="1" i="1">
                        <a:latin typeface="Cambria Math" panose="02040503050406030204" pitchFamily="18" charset="0"/>
                      </a:rPr>
                      <m:t>=</m:t>
                    </m:r>
                    <m:f>
                      <m:fPr>
                        <m:ctrlPr>
                          <a:rPr lang="tr-TR" sz="1800" b="1" i="1">
                            <a:latin typeface="Cambria Math" panose="02040503050406030204" pitchFamily="18" charset="0"/>
                          </a:rPr>
                        </m:ctrlPr>
                      </m:fPr>
                      <m:num>
                        <m:r>
                          <a:rPr lang="tr-TR" sz="1800" b="1" i="1">
                            <a:latin typeface="Cambria Math" panose="02040503050406030204" pitchFamily="18" charset="0"/>
                          </a:rPr>
                          <m:t>𝒌</m:t>
                        </m:r>
                        <m:r>
                          <a:rPr lang="tr-TR" sz="1800" b="1" i="1">
                            <a:latin typeface="Cambria Math" panose="02040503050406030204" pitchFamily="18" charset="0"/>
                          </a:rPr>
                          <m:t>(</m:t>
                        </m:r>
                        <m:r>
                          <a:rPr lang="tr-TR" sz="1800" b="1" i="1">
                            <a:latin typeface="Cambria Math" panose="02040503050406030204" pitchFamily="18" charset="0"/>
                          </a:rPr>
                          <m:t>𝒌</m:t>
                        </m:r>
                        <m:r>
                          <a:rPr lang="tr-TR" sz="1800" b="1" i="1" smtClean="0">
                            <a:latin typeface="Cambria Math" panose="02040503050406030204" pitchFamily="18" charset="0"/>
                          </a:rPr>
                          <m:t> </m:t>
                        </m:r>
                        <m:r>
                          <a:rPr lang="tr-TR" sz="1800" b="1" i="1">
                            <a:latin typeface="Cambria Math" panose="02040503050406030204" pitchFamily="18" charset="0"/>
                          </a:rPr>
                          <m:t>+</m:t>
                        </m:r>
                        <m:r>
                          <a:rPr lang="tr-TR" sz="1800" b="1" i="1" smtClean="0">
                            <a:latin typeface="Cambria Math" panose="02040503050406030204" pitchFamily="18" charset="0"/>
                          </a:rPr>
                          <m:t> </m:t>
                        </m:r>
                        <m:r>
                          <a:rPr lang="tr-TR" sz="1800" b="1" i="1">
                            <a:latin typeface="Cambria Math" panose="02040503050406030204" pitchFamily="18" charset="0"/>
                          </a:rPr>
                          <m:t>𝟏</m:t>
                        </m:r>
                        <m:r>
                          <a:rPr lang="tr-TR" sz="1800" b="1" i="1">
                            <a:latin typeface="Cambria Math" panose="02040503050406030204" pitchFamily="18" charset="0"/>
                          </a:rPr>
                          <m:t>)</m:t>
                        </m:r>
                      </m:num>
                      <m:den>
                        <m:r>
                          <a:rPr lang="tr-TR" sz="1800" b="1" i="1">
                            <a:latin typeface="Cambria Math" panose="02040503050406030204" pitchFamily="18" charset="0"/>
                          </a:rPr>
                          <m:t>𝟐</m:t>
                        </m:r>
                      </m:den>
                    </m:f>
                  </m:oMath>
                </a14:m>
                <a:r>
                  <a:rPr lang="tr-TR" sz="1800" dirty="0"/>
                  <a:t>    eşitliğinin doğru olduğunu varsayıyoruz.</a:t>
                </a:r>
              </a:p>
              <a:p>
                <a:pPr algn="just">
                  <a:spcAft>
                    <a:spcPts val="0"/>
                  </a:spcAft>
                  <a:buFont typeface="Arial" panose="020B0604020202020204" pitchFamily="34" charset="0"/>
                  <a:buChar char="•"/>
                </a:pPr>
                <a:r>
                  <a:rPr lang="tr-TR" sz="1800" dirty="0">
                    <a:ea typeface="Arial Unicode MS" panose="020B0604020202020204" pitchFamily="34" charset="-128"/>
                  </a:rPr>
                  <a:t>Bu varsayım altında </a:t>
                </a:r>
                <a:r>
                  <a:rPr lang="tr-TR" sz="1800" b="1" i="1" dirty="0" smtClean="0">
                    <a:ea typeface="Arial Unicode MS" panose="020B0604020202020204" pitchFamily="34" charset="-128"/>
                  </a:rPr>
                  <a:t>P</a:t>
                </a:r>
                <a:r>
                  <a:rPr lang="tr-TR" sz="1800" b="1" dirty="0" smtClean="0">
                    <a:ea typeface="Arial Unicode MS" panose="020B0604020202020204" pitchFamily="34" charset="-128"/>
                  </a:rPr>
                  <a:t>(</a:t>
                </a:r>
                <a:r>
                  <a:rPr lang="tr-TR" sz="1800" b="1" i="1" dirty="0" smtClean="0">
                    <a:ea typeface="Arial Unicode MS" panose="020B0604020202020204" pitchFamily="34" charset="-128"/>
                  </a:rPr>
                  <a:t>k + </a:t>
                </a:r>
                <a:r>
                  <a:rPr lang="tr-TR" sz="1800" b="1" dirty="0" smtClean="0">
                    <a:ea typeface="Arial Unicode MS" panose="020B0604020202020204" pitchFamily="34" charset="-128"/>
                  </a:rPr>
                  <a:t>1</a:t>
                </a:r>
                <a:r>
                  <a:rPr lang="tr-TR" sz="1800" b="1" dirty="0">
                    <a:ea typeface="Arial Unicode MS" panose="020B0604020202020204" pitchFamily="34" charset="-128"/>
                  </a:rPr>
                  <a:t>) </a:t>
                </a:r>
                <a:r>
                  <a:rPr lang="tr-TR" sz="1800" dirty="0">
                    <a:ea typeface="Arial Unicode MS" panose="020B0604020202020204" pitchFamily="34" charset="-128"/>
                  </a:rPr>
                  <a:t>ifadesinin de doğru olduğunu göstermemiz gerekiyor; yani,</a:t>
                </a:r>
              </a:p>
              <a:p>
                <a:pPr algn="just">
                  <a:spcAft>
                    <a:spcPts val="0"/>
                  </a:spcAft>
                </a:pPr>
                <a14:m>
                  <m:oMath xmlns:m="http://schemas.openxmlformats.org/officeDocument/2006/math">
                    <m:r>
                      <a:rPr lang="tr-TR" sz="1800" b="1" i="1">
                        <a:latin typeface="Cambria Math" panose="02040503050406030204" pitchFamily="18" charset="0"/>
                        <a:ea typeface="Arial Unicode MS" panose="020B0604020202020204" pitchFamily="34" charset="-128"/>
                      </a:rPr>
                      <m:t>𝟏</m:t>
                    </m:r>
                    <m:r>
                      <a:rPr lang="tr-TR" sz="1800" b="1" i="1">
                        <a:latin typeface="Cambria Math" panose="02040503050406030204" pitchFamily="18" charset="0"/>
                        <a:ea typeface="Arial Unicode MS" panose="020B0604020202020204" pitchFamily="34" charset="-128"/>
                      </a:rPr>
                      <m:t>+</m:t>
                    </m:r>
                    <m:r>
                      <a:rPr lang="tr-TR" sz="1800" b="1" i="1">
                        <a:latin typeface="Cambria Math" panose="02040503050406030204" pitchFamily="18" charset="0"/>
                        <a:ea typeface="Arial Unicode MS" panose="020B0604020202020204" pitchFamily="34" charset="-128"/>
                      </a:rPr>
                      <m:t>𝟐</m:t>
                    </m:r>
                    <m:r>
                      <a:rPr lang="tr-TR" sz="1800" b="1" i="1">
                        <a:latin typeface="Cambria Math" panose="02040503050406030204" pitchFamily="18" charset="0"/>
                        <a:ea typeface="Arial Unicode MS" panose="020B0604020202020204" pitchFamily="34" charset="-128"/>
                      </a:rPr>
                      <m:t>+…+</m:t>
                    </m:r>
                    <m:r>
                      <a:rPr lang="tr-TR" sz="1800" b="1" i="1">
                        <a:latin typeface="Cambria Math" panose="02040503050406030204" pitchFamily="18" charset="0"/>
                        <a:ea typeface="Arial Unicode MS" panose="020B0604020202020204" pitchFamily="34" charset="-128"/>
                      </a:rPr>
                      <m:t>𝒌</m:t>
                    </m:r>
                    <m:r>
                      <a:rPr lang="tr-TR" sz="1800" b="1" i="1">
                        <a:latin typeface="Cambria Math" panose="02040503050406030204" pitchFamily="18" charset="0"/>
                        <a:ea typeface="Arial Unicode MS" panose="020B0604020202020204" pitchFamily="34" charset="-128"/>
                      </a:rPr>
                      <m:t>+</m:t>
                    </m:r>
                    <m:d>
                      <m:dPr>
                        <m:ctrlPr>
                          <a:rPr lang="tr-TR" sz="1800" b="1" i="1">
                            <a:latin typeface="Cambria Math" panose="02040503050406030204" pitchFamily="18" charset="0"/>
                            <a:ea typeface="Arial Unicode MS" panose="020B0604020202020204" pitchFamily="34" charset="-128"/>
                          </a:rPr>
                        </m:ctrlPr>
                      </m:dPr>
                      <m:e>
                        <m:r>
                          <a:rPr lang="tr-TR" sz="1800" b="1" i="1">
                            <a:latin typeface="Cambria Math" panose="02040503050406030204" pitchFamily="18" charset="0"/>
                            <a:ea typeface="Arial Unicode MS" panose="020B0604020202020204" pitchFamily="34" charset="-128"/>
                          </a:rPr>
                          <m:t>𝒌</m:t>
                        </m:r>
                        <m:r>
                          <a:rPr lang="tr-TR" sz="1800" b="1" i="1">
                            <a:latin typeface="Cambria Math" panose="02040503050406030204" pitchFamily="18" charset="0"/>
                            <a:ea typeface="Arial Unicode MS" panose="020B0604020202020204" pitchFamily="34" charset="-128"/>
                          </a:rPr>
                          <m:t>+</m:t>
                        </m:r>
                        <m:r>
                          <a:rPr lang="tr-TR" sz="1800" b="1" i="1">
                            <a:latin typeface="Cambria Math" panose="02040503050406030204" pitchFamily="18" charset="0"/>
                            <a:ea typeface="Arial Unicode MS" panose="020B0604020202020204" pitchFamily="34" charset="-128"/>
                          </a:rPr>
                          <m:t>𝟏</m:t>
                        </m:r>
                      </m:e>
                    </m:d>
                    <m:r>
                      <a:rPr lang="tr-TR" sz="1800" b="1" i="1">
                        <a:latin typeface="Cambria Math" panose="02040503050406030204" pitchFamily="18" charset="0"/>
                        <a:ea typeface="Arial Unicode MS" panose="020B0604020202020204" pitchFamily="34" charset="-128"/>
                      </a:rPr>
                      <m:t>= </m:t>
                    </m:r>
                    <m:f>
                      <m:fPr>
                        <m:ctrlPr>
                          <a:rPr lang="tr-TR" sz="1800" b="1" i="1">
                            <a:latin typeface="Cambria Math" panose="02040503050406030204" pitchFamily="18" charset="0"/>
                            <a:ea typeface="Arial Unicode MS" panose="020B0604020202020204" pitchFamily="34" charset="-128"/>
                          </a:rPr>
                        </m:ctrlPr>
                      </m:fPr>
                      <m:num>
                        <m:d>
                          <m:dPr>
                            <m:ctrlPr>
                              <a:rPr lang="tr-TR" sz="1800" b="1" i="1">
                                <a:latin typeface="Cambria Math" panose="02040503050406030204" pitchFamily="18" charset="0"/>
                                <a:ea typeface="Arial Unicode MS" panose="020B0604020202020204" pitchFamily="34" charset="-128"/>
                              </a:rPr>
                            </m:ctrlPr>
                          </m:dPr>
                          <m:e>
                            <m:r>
                              <a:rPr lang="tr-TR" sz="1800" b="1" i="1">
                                <a:latin typeface="Cambria Math" panose="02040503050406030204" pitchFamily="18" charset="0"/>
                                <a:ea typeface="Arial Unicode MS" panose="020B0604020202020204" pitchFamily="34" charset="-128"/>
                              </a:rPr>
                              <m:t>𝒌</m:t>
                            </m:r>
                            <m:r>
                              <a:rPr lang="tr-TR" sz="1800" b="1" i="1" smtClean="0">
                                <a:latin typeface="Cambria Math" panose="02040503050406030204" pitchFamily="18" charset="0"/>
                                <a:ea typeface="Arial Unicode MS" panose="020B0604020202020204" pitchFamily="34" charset="-128"/>
                              </a:rPr>
                              <m:t> </m:t>
                            </m:r>
                            <m:r>
                              <a:rPr lang="tr-TR" sz="1800" b="1" i="1">
                                <a:latin typeface="Cambria Math" panose="02040503050406030204" pitchFamily="18" charset="0"/>
                                <a:ea typeface="Arial Unicode MS" panose="020B0604020202020204" pitchFamily="34" charset="-128"/>
                              </a:rPr>
                              <m:t>+</m:t>
                            </m:r>
                            <m:r>
                              <a:rPr lang="tr-TR" sz="1800" b="1" i="1" smtClean="0">
                                <a:latin typeface="Cambria Math" panose="02040503050406030204" pitchFamily="18" charset="0"/>
                                <a:ea typeface="Arial Unicode MS" panose="020B0604020202020204" pitchFamily="34" charset="-128"/>
                              </a:rPr>
                              <m:t> </m:t>
                            </m:r>
                            <m:r>
                              <a:rPr lang="tr-TR" sz="1800" b="1" i="1">
                                <a:latin typeface="Cambria Math" panose="02040503050406030204" pitchFamily="18" charset="0"/>
                                <a:ea typeface="Arial Unicode MS" panose="020B0604020202020204" pitchFamily="34" charset="-128"/>
                              </a:rPr>
                              <m:t>𝟏</m:t>
                            </m:r>
                          </m:e>
                        </m:d>
                        <m:d>
                          <m:dPr>
                            <m:begChr m:val="["/>
                            <m:endChr m:val="]"/>
                            <m:ctrlPr>
                              <a:rPr lang="tr-TR" sz="1800" b="1" i="1">
                                <a:latin typeface="Cambria Math" panose="02040503050406030204" pitchFamily="18" charset="0"/>
                                <a:ea typeface="Arial Unicode MS" panose="020B0604020202020204" pitchFamily="34" charset="-128"/>
                              </a:rPr>
                            </m:ctrlPr>
                          </m:dPr>
                          <m:e>
                            <m:d>
                              <m:dPr>
                                <m:ctrlPr>
                                  <a:rPr lang="tr-TR" sz="1800" b="1" i="1">
                                    <a:latin typeface="Cambria Math" panose="02040503050406030204" pitchFamily="18" charset="0"/>
                                    <a:ea typeface="Arial Unicode MS" panose="020B0604020202020204" pitchFamily="34" charset="-128"/>
                                  </a:rPr>
                                </m:ctrlPr>
                              </m:dPr>
                              <m:e>
                                <m:r>
                                  <a:rPr lang="tr-TR" sz="1800" b="1" i="1">
                                    <a:latin typeface="Cambria Math" panose="02040503050406030204" pitchFamily="18" charset="0"/>
                                    <a:ea typeface="Arial Unicode MS" panose="020B0604020202020204" pitchFamily="34" charset="-128"/>
                                  </a:rPr>
                                  <m:t>𝒌</m:t>
                                </m:r>
                                <m:r>
                                  <a:rPr lang="tr-TR" sz="1800" b="1" i="1" smtClean="0">
                                    <a:latin typeface="Cambria Math" panose="02040503050406030204" pitchFamily="18" charset="0"/>
                                    <a:ea typeface="Arial Unicode MS" panose="020B0604020202020204" pitchFamily="34" charset="-128"/>
                                  </a:rPr>
                                  <m:t> </m:t>
                                </m:r>
                                <m:r>
                                  <a:rPr lang="tr-TR" sz="1800" b="1" i="1">
                                    <a:latin typeface="Cambria Math" panose="02040503050406030204" pitchFamily="18" charset="0"/>
                                    <a:ea typeface="Arial Unicode MS" panose="020B0604020202020204" pitchFamily="34" charset="-128"/>
                                  </a:rPr>
                                  <m:t>+</m:t>
                                </m:r>
                                <m:r>
                                  <a:rPr lang="tr-TR" sz="1800" b="1" i="1" smtClean="0">
                                    <a:latin typeface="Cambria Math" panose="02040503050406030204" pitchFamily="18" charset="0"/>
                                    <a:ea typeface="Arial Unicode MS" panose="020B0604020202020204" pitchFamily="34" charset="-128"/>
                                  </a:rPr>
                                  <m:t> </m:t>
                                </m:r>
                                <m:r>
                                  <a:rPr lang="tr-TR" sz="1800" b="1" i="1">
                                    <a:latin typeface="Cambria Math" panose="02040503050406030204" pitchFamily="18" charset="0"/>
                                    <a:ea typeface="Arial Unicode MS" panose="020B0604020202020204" pitchFamily="34" charset="-128"/>
                                  </a:rPr>
                                  <m:t>𝟏</m:t>
                                </m:r>
                              </m:e>
                            </m:d>
                            <m:r>
                              <a:rPr lang="tr-TR" sz="1800" b="1" i="1">
                                <a:latin typeface="Cambria Math" panose="02040503050406030204" pitchFamily="18" charset="0"/>
                                <a:ea typeface="Arial Unicode MS" panose="020B0604020202020204" pitchFamily="34" charset="-128"/>
                              </a:rPr>
                              <m:t>+</m:t>
                            </m:r>
                            <m:r>
                              <a:rPr lang="tr-TR" sz="1800" b="1" i="1">
                                <a:latin typeface="Cambria Math" panose="02040503050406030204" pitchFamily="18" charset="0"/>
                                <a:ea typeface="Arial Unicode MS" panose="020B0604020202020204" pitchFamily="34" charset="-128"/>
                              </a:rPr>
                              <m:t>𝟏</m:t>
                            </m:r>
                          </m:e>
                        </m:d>
                      </m:num>
                      <m:den>
                        <m:r>
                          <a:rPr lang="tr-TR" sz="1800" b="1" i="1">
                            <a:latin typeface="Cambria Math" panose="02040503050406030204" pitchFamily="18" charset="0"/>
                            <a:ea typeface="Arial Unicode MS" panose="020B0604020202020204" pitchFamily="34" charset="-128"/>
                          </a:rPr>
                          <m:t>𝟐</m:t>
                        </m:r>
                      </m:den>
                    </m:f>
                    <m:r>
                      <a:rPr lang="tr-TR" sz="1800" b="1" i="1">
                        <a:latin typeface="Cambria Math" panose="02040503050406030204" pitchFamily="18" charset="0"/>
                        <a:ea typeface="Arial Unicode MS" panose="020B0604020202020204" pitchFamily="34" charset="-128"/>
                      </a:rPr>
                      <m:t>=</m:t>
                    </m:r>
                    <m:f>
                      <m:fPr>
                        <m:ctrlPr>
                          <a:rPr lang="tr-TR" sz="1800" b="1" i="1">
                            <a:latin typeface="Cambria Math" panose="02040503050406030204" pitchFamily="18" charset="0"/>
                            <a:ea typeface="Arial Unicode MS" panose="020B0604020202020204" pitchFamily="34" charset="-128"/>
                          </a:rPr>
                        </m:ctrlPr>
                      </m:fPr>
                      <m:num>
                        <m:r>
                          <a:rPr lang="tr-TR" sz="1800" b="1" i="1">
                            <a:latin typeface="Cambria Math" panose="02040503050406030204" pitchFamily="18" charset="0"/>
                            <a:ea typeface="Arial Unicode MS" panose="020B0604020202020204" pitchFamily="34" charset="-128"/>
                          </a:rPr>
                          <m:t>(</m:t>
                        </m:r>
                        <m:r>
                          <a:rPr lang="tr-TR" sz="1800" b="1" i="1">
                            <a:latin typeface="Cambria Math" panose="02040503050406030204" pitchFamily="18" charset="0"/>
                            <a:ea typeface="Arial Unicode MS" panose="020B0604020202020204" pitchFamily="34" charset="-128"/>
                          </a:rPr>
                          <m:t>𝒌</m:t>
                        </m:r>
                        <m:r>
                          <a:rPr lang="tr-TR" sz="1800" b="1" i="1" smtClean="0">
                            <a:latin typeface="Cambria Math" panose="02040503050406030204" pitchFamily="18" charset="0"/>
                            <a:ea typeface="Arial Unicode MS" panose="020B0604020202020204" pitchFamily="34" charset="-128"/>
                          </a:rPr>
                          <m:t> </m:t>
                        </m:r>
                        <m:r>
                          <a:rPr lang="tr-TR" sz="1800" b="1" i="1">
                            <a:latin typeface="Cambria Math" panose="02040503050406030204" pitchFamily="18" charset="0"/>
                            <a:ea typeface="Arial Unicode MS" panose="020B0604020202020204" pitchFamily="34" charset="-128"/>
                          </a:rPr>
                          <m:t>+</m:t>
                        </m:r>
                        <m:r>
                          <a:rPr lang="tr-TR" sz="1800" b="1" i="1" smtClean="0">
                            <a:latin typeface="Cambria Math" panose="02040503050406030204" pitchFamily="18" charset="0"/>
                            <a:ea typeface="Arial Unicode MS" panose="020B0604020202020204" pitchFamily="34" charset="-128"/>
                          </a:rPr>
                          <m:t> </m:t>
                        </m:r>
                        <m:r>
                          <a:rPr lang="tr-TR" sz="1800" b="1" i="1">
                            <a:latin typeface="Cambria Math" panose="02040503050406030204" pitchFamily="18" charset="0"/>
                            <a:ea typeface="Arial Unicode MS" panose="020B0604020202020204" pitchFamily="34" charset="-128"/>
                          </a:rPr>
                          <m:t>𝟏</m:t>
                        </m:r>
                        <m:r>
                          <a:rPr lang="tr-TR" sz="1800" b="1" i="1">
                            <a:latin typeface="Cambria Math" panose="02040503050406030204" pitchFamily="18" charset="0"/>
                            <a:ea typeface="Arial Unicode MS" panose="020B0604020202020204" pitchFamily="34" charset="-128"/>
                          </a:rPr>
                          <m:t>)(</m:t>
                        </m:r>
                        <m:r>
                          <a:rPr lang="tr-TR" sz="1800" b="1" i="1">
                            <a:latin typeface="Cambria Math" panose="02040503050406030204" pitchFamily="18" charset="0"/>
                            <a:ea typeface="Arial Unicode MS" panose="020B0604020202020204" pitchFamily="34" charset="-128"/>
                          </a:rPr>
                          <m:t>𝒌</m:t>
                        </m:r>
                        <m:r>
                          <a:rPr lang="tr-TR" sz="1800" b="1" i="1" smtClean="0">
                            <a:latin typeface="Cambria Math" panose="02040503050406030204" pitchFamily="18" charset="0"/>
                            <a:ea typeface="Arial Unicode MS" panose="020B0604020202020204" pitchFamily="34" charset="-128"/>
                          </a:rPr>
                          <m:t> </m:t>
                        </m:r>
                        <m:r>
                          <a:rPr lang="tr-TR" sz="1800" b="1" i="1">
                            <a:latin typeface="Cambria Math" panose="02040503050406030204" pitchFamily="18" charset="0"/>
                            <a:ea typeface="Arial Unicode MS" panose="020B0604020202020204" pitchFamily="34" charset="-128"/>
                          </a:rPr>
                          <m:t>+</m:t>
                        </m:r>
                        <m:r>
                          <a:rPr lang="tr-TR" sz="1800" b="1" i="1" smtClean="0">
                            <a:latin typeface="Cambria Math" panose="02040503050406030204" pitchFamily="18" charset="0"/>
                            <a:ea typeface="Arial Unicode MS" panose="020B0604020202020204" pitchFamily="34" charset="-128"/>
                          </a:rPr>
                          <m:t> </m:t>
                        </m:r>
                        <m:r>
                          <a:rPr lang="tr-TR" sz="1800" b="1" i="1">
                            <a:latin typeface="Cambria Math" panose="02040503050406030204" pitchFamily="18" charset="0"/>
                            <a:ea typeface="Arial Unicode MS" panose="020B0604020202020204" pitchFamily="34" charset="-128"/>
                          </a:rPr>
                          <m:t>𝟐</m:t>
                        </m:r>
                        <m:r>
                          <a:rPr lang="tr-TR" sz="1800" b="1" i="1">
                            <a:latin typeface="Cambria Math" panose="02040503050406030204" pitchFamily="18" charset="0"/>
                            <a:ea typeface="Arial Unicode MS" panose="020B0604020202020204" pitchFamily="34" charset="-128"/>
                          </a:rPr>
                          <m:t>)</m:t>
                        </m:r>
                      </m:num>
                      <m:den>
                        <m:r>
                          <a:rPr lang="tr-TR" sz="1800" b="1" i="1">
                            <a:latin typeface="Cambria Math" panose="02040503050406030204" pitchFamily="18" charset="0"/>
                            <a:ea typeface="Arial Unicode MS" panose="020B0604020202020204" pitchFamily="34" charset="-128"/>
                          </a:rPr>
                          <m:t>𝟐</m:t>
                        </m:r>
                      </m:den>
                    </m:f>
                  </m:oMath>
                </a14:m>
                <a:r>
                  <a:rPr lang="tr-TR" sz="1800" dirty="0"/>
                  <a:t> eşitliğinin doğru olduğunu göstermemiz gerekiyor.</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22960" y="2036830"/>
                <a:ext cx="7543800" cy="3995478"/>
              </a:xfrm>
              <a:blipFill rotWithShape="0">
                <a:blip r:embed="rId2"/>
                <a:stretch>
                  <a:fillRect l="-1858" r="-1858"/>
                </a:stretch>
              </a:blipFill>
            </p:spPr>
            <p:txBody>
              <a:bodyPr/>
              <a:lstStyle/>
              <a:p>
                <a:r>
                  <a:rPr lang="tr-TR">
                    <a:noFill/>
                  </a:rPr>
                  <a:t> </a:t>
                </a:r>
              </a:p>
            </p:txBody>
          </p:sp>
        </mc:Fallback>
      </mc:AlternateContent>
    </p:spTree>
    <p:extLst>
      <p:ext uri="{BB962C8B-B14F-4D97-AF65-F5344CB8AC3E}">
        <p14:creationId xmlns:p14="http://schemas.microsoft.com/office/powerpoint/2010/main" val="2438281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000" dirty="0"/>
              <a:t>Toplam Formülünün Matematiksel Tümevarım İle İspatlanması </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a:bodyPr>
              <a:lstStyle/>
              <a:p>
                <a:pPr algn="just">
                  <a:spcAft>
                    <a:spcPts val="0"/>
                  </a:spcAft>
                  <a:buFont typeface="Arial" panose="020B0604020202020204" pitchFamily="34" charset="0"/>
                  <a:buChar char="•"/>
                </a:pPr>
                <a:r>
                  <a:rPr lang="tr-TR" b="1" i="1" dirty="0" smtClean="0">
                    <a:ea typeface="Arial Unicode MS" panose="020B0604020202020204" pitchFamily="34" charset="-128"/>
                  </a:rPr>
                  <a:t>P(k</a:t>
                </a:r>
                <a:r>
                  <a:rPr lang="tr-TR" b="1" dirty="0" smtClean="0">
                    <a:ea typeface="Arial Unicode MS" panose="020B0604020202020204" pitchFamily="34" charset="-128"/>
                  </a:rPr>
                  <a:t>)</a:t>
                </a:r>
                <a:r>
                  <a:rPr lang="tr-TR" b="1" dirty="0">
                    <a:ea typeface="Arial Unicode MS" panose="020B0604020202020204" pitchFamily="34" charset="-128"/>
                  </a:rPr>
                  <a:t> </a:t>
                </a:r>
                <a:r>
                  <a:rPr lang="tr-TR" dirty="0">
                    <a:ea typeface="Arial Unicode MS" panose="020B0604020202020204" pitchFamily="34" charset="-128"/>
                  </a:rPr>
                  <a:t>ifadesindeki eşitliğin her iki tarafına </a:t>
                </a:r>
                <a:r>
                  <a:rPr lang="tr-TR" b="1" i="1" dirty="0">
                    <a:ea typeface="Arial Unicode MS" panose="020B0604020202020204" pitchFamily="34" charset="-128"/>
                  </a:rPr>
                  <a:t>k</a:t>
                </a:r>
                <a:r>
                  <a:rPr lang="tr-TR" b="1" dirty="0">
                    <a:ea typeface="Arial Unicode MS" panose="020B0604020202020204" pitchFamily="34" charset="-128"/>
                  </a:rPr>
                  <a:t> + 1 </a:t>
                </a:r>
                <a:r>
                  <a:rPr lang="tr-TR" dirty="0">
                    <a:ea typeface="Arial Unicode MS" panose="020B0604020202020204" pitchFamily="34" charset="-128"/>
                  </a:rPr>
                  <a:t>eklediğimizde</a:t>
                </a:r>
              </a:p>
              <a:p>
                <a:pPr algn="just">
                  <a:spcAft>
                    <a:spcPts val="0"/>
                  </a:spcAft>
                </a:pPr>
                <a:r>
                  <a:rPr lang="tr-TR" dirty="0">
                    <a:ea typeface="Arial Unicode MS" panose="020B0604020202020204" pitchFamily="34" charset="-128"/>
                  </a:rPr>
                  <a:t> </a:t>
                </a:r>
                <a14:m>
                  <m:oMath xmlns:m="http://schemas.openxmlformats.org/officeDocument/2006/math">
                    <m:r>
                      <a:rPr lang="tr-TR" b="1" i="1">
                        <a:latin typeface="Cambria Math" panose="02040503050406030204" pitchFamily="18" charset="0"/>
                        <a:ea typeface="Arial Unicode MS" panose="020B0604020202020204" pitchFamily="34" charset="-128"/>
                      </a:rPr>
                      <m:t>𝟏</m:t>
                    </m:r>
                    <m:r>
                      <a:rPr lang="tr-TR" b="1" i="1">
                        <a:latin typeface="Cambria Math" panose="02040503050406030204" pitchFamily="18" charset="0"/>
                        <a:ea typeface="Arial Unicode MS" panose="020B0604020202020204" pitchFamily="34" charset="-128"/>
                      </a:rPr>
                      <m:t>+</m:t>
                    </m:r>
                    <m:r>
                      <a:rPr lang="tr-TR" b="1" i="1">
                        <a:latin typeface="Cambria Math" panose="02040503050406030204" pitchFamily="18" charset="0"/>
                        <a:ea typeface="Arial Unicode MS" panose="020B0604020202020204" pitchFamily="34" charset="-128"/>
                      </a:rPr>
                      <m:t>𝟐</m:t>
                    </m:r>
                    <m:r>
                      <a:rPr lang="tr-TR" b="1" i="1">
                        <a:latin typeface="Cambria Math" panose="02040503050406030204" pitchFamily="18" charset="0"/>
                        <a:ea typeface="Arial Unicode MS" panose="020B0604020202020204" pitchFamily="34" charset="-128"/>
                      </a:rPr>
                      <m:t>+…+</m:t>
                    </m:r>
                    <m:r>
                      <a:rPr lang="tr-TR" b="1" i="1">
                        <a:latin typeface="Cambria Math" panose="02040503050406030204" pitchFamily="18" charset="0"/>
                        <a:ea typeface="Arial Unicode MS" panose="020B0604020202020204" pitchFamily="34" charset="-128"/>
                      </a:rPr>
                      <m:t>𝒌</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m:t>
                    </m:r>
                    <m:r>
                      <a:rPr lang="tr-TR" b="1" i="1">
                        <a:latin typeface="Cambria Math" panose="02040503050406030204" pitchFamily="18" charset="0"/>
                        <a:ea typeface="Arial Unicode MS" panose="020B0604020202020204" pitchFamily="34" charset="-128"/>
                      </a:rPr>
                      <m:t>𝒌</m:t>
                    </m:r>
                    <m:r>
                      <a:rPr lang="tr-TR" b="1" i="1">
                        <a:latin typeface="Cambria Math" panose="02040503050406030204" pitchFamily="18" charset="0"/>
                        <a:ea typeface="Arial Unicode MS" panose="020B0604020202020204" pitchFamily="34" charset="-128"/>
                      </a:rPr>
                      <m:t>+</m:t>
                    </m:r>
                    <m:r>
                      <a:rPr lang="tr-TR" b="1" i="1">
                        <a:latin typeface="Cambria Math" panose="02040503050406030204" pitchFamily="18" charset="0"/>
                        <a:ea typeface="Arial Unicode MS" panose="020B0604020202020204" pitchFamily="34" charset="-128"/>
                      </a:rPr>
                      <m:t>𝟏</m:t>
                    </m:r>
                    <m:r>
                      <a:rPr lang="tr-TR" b="1" i="1">
                        <a:latin typeface="Cambria Math" panose="02040503050406030204" pitchFamily="18" charset="0"/>
                        <a:ea typeface="Arial Unicode MS" panose="020B0604020202020204" pitchFamily="34" charset="-128"/>
                      </a:rPr>
                      <m:t>)   </m:t>
                    </m:r>
                    <m:m>
                      <m:mPr>
                        <m:mcs>
                          <m:mc>
                            <m:mcPr>
                              <m:count m:val="1"/>
                              <m:mcJc m:val="center"/>
                            </m:mcPr>
                          </m:mc>
                        </m:mcs>
                        <m:ctrlPr>
                          <a:rPr lang="tr-TR" b="1" i="1">
                            <a:latin typeface="Cambria Math" panose="02040503050406030204" pitchFamily="18" charset="0"/>
                            <a:ea typeface="Arial Unicode MS" panose="020B0604020202020204" pitchFamily="34" charset="-128"/>
                          </a:rPr>
                        </m:ctrlPr>
                      </m:mPr>
                      <m:mr>
                        <m:e>
                          <m:r>
                            <a:rPr lang="tr-TR" b="1" i="1">
                              <a:solidFill>
                                <a:srgbClr val="00B0F0"/>
                              </a:solidFill>
                              <a:latin typeface="Cambria Math" panose="02040503050406030204" pitchFamily="18" charset="0"/>
                              <a:ea typeface="Arial Unicode MS" panose="020B0604020202020204" pitchFamily="34" charset="-128"/>
                            </a:rPr>
                            <m:t>𝑰𝑯</m:t>
                          </m:r>
                        </m:e>
                      </m:mr>
                      <m:mr>
                        <m:e>
                          <m:r>
                            <a:rPr lang="tr-TR" b="1" i="1">
                              <a:latin typeface="Cambria Math" panose="02040503050406030204" pitchFamily="18" charset="0"/>
                              <a:ea typeface="Arial Unicode MS" panose="020B0604020202020204" pitchFamily="34" charset="-128"/>
                            </a:rPr>
                            <m:t>=</m:t>
                          </m:r>
                        </m:e>
                      </m:mr>
                    </m:m>
                    <m:r>
                      <a:rPr lang="tr-TR" b="1" i="1">
                        <a:latin typeface="Cambria Math" panose="02040503050406030204" pitchFamily="18" charset="0"/>
                        <a:ea typeface="Arial Unicode MS" panose="020B0604020202020204" pitchFamily="34" charset="-128"/>
                      </a:rPr>
                      <m:t>  </m:t>
                    </m:r>
                    <m:f>
                      <m:fPr>
                        <m:ctrlPr>
                          <a:rPr lang="tr-TR" b="1" i="1">
                            <a:latin typeface="Cambria Math" panose="02040503050406030204" pitchFamily="18" charset="0"/>
                            <a:ea typeface="Arial Unicode MS" panose="020B0604020202020204" pitchFamily="34" charset="-128"/>
                          </a:rPr>
                        </m:ctrlPr>
                      </m:fPr>
                      <m:num>
                        <m:r>
                          <a:rPr lang="tr-TR" b="1" i="1">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𝒌</m:t>
                        </m:r>
                        <m:d>
                          <m:dPr>
                            <m:ctrlPr>
                              <a:rPr lang="tr-TR" b="1" i="1">
                                <a:latin typeface="Cambria Math" panose="02040503050406030204" pitchFamily="18" charset="0"/>
                                <a:ea typeface="Arial Unicode MS" panose="020B0604020202020204" pitchFamily="34" charset="-128"/>
                              </a:rPr>
                            </m:ctrlPr>
                          </m:dPr>
                          <m:e>
                            <m:r>
                              <a:rPr lang="tr-TR" b="1" i="1">
                                <a:latin typeface="Cambria Math" panose="02040503050406030204" pitchFamily="18" charset="0"/>
                                <a:ea typeface="Arial Unicode MS" panose="020B0604020202020204" pitchFamily="34" charset="-128"/>
                              </a:rPr>
                              <m:t>𝒌</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𝟏</m:t>
                            </m:r>
                          </m:e>
                        </m:d>
                      </m:num>
                      <m:den>
                        <m:r>
                          <a:rPr lang="tr-TR" b="1" i="1">
                            <a:latin typeface="Cambria Math" panose="02040503050406030204" pitchFamily="18" charset="0"/>
                            <a:ea typeface="Arial Unicode MS" panose="020B0604020202020204" pitchFamily="34" charset="-128"/>
                          </a:rPr>
                          <m:t>𝟐</m:t>
                        </m:r>
                      </m:den>
                    </m:f>
                    <m:r>
                      <a:rPr lang="tr-TR" b="1" i="1">
                        <a:latin typeface="Cambria Math" panose="02040503050406030204" pitchFamily="18" charset="0"/>
                        <a:ea typeface="Arial Unicode MS" panose="020B0604020202020204" pitchFamily="34" charset="-128"/>
                      </a:rPr>
                      <m:t>+(</m:t>
                    </m:r>
                    <m:r>
                      <a:rPr lang="tr-TR" b="1" i="1">
                        <a:latin typeface="Cambria Math" panose="02040503050406030204" pitchFamily="18" charset="0"/>
                        <a:ea typeface="Arial Unicode MS" panose="020B0604020202020204" pitchFamily="34" charset="-128"/>
                      </a:rPr>
                      <m:t>𝒌</m:t>
                    </m:r>
                    <m:r>
                      <a:rPr lang="tr-TR" b="1" i="1">
                        <a:latin typeface="Cambria Math" panose="02040503050406030204" pitchFamily="18" charset="0"/>
                        <a:ea typeface="Arial Unicode MS" panose="020B0604020202020204" pitchFamily="34" charset="-128"/>
                      </a:rPr>
                      <m:t>+</m:t>
                    </m:r>
                    <m:r>
                      <a:rPr lang="tr-TR" b="1" i="1">
                        <a:latin typeface="Cambria Math" panose="02040503050406030204" pitchFamily="18" charset="0"/>
                        <a:ea typeface="Arial Unicode MS" panose="020B0604020202020204" pitchFamily="34" charset="-128"/>
                      </a:rPr>
                      <m:t>𝟏</m:t>
                    </m:r>
                    <m:r>
                      <a:rPr lang="tr-TR" b="1" i="1">
                        <a:latin typeface="Cambria Math" panose="02040503050406030204" pitchFamily="18" charset="0"/>
                        <a:ea typeface="Arial Unicode MS" panose="020B0604020202020204" pitchFamily="34" charset="-128"/>
                      </a:rPr>
                      <m:t>)</m:t>
                    </m:r>
                  </m:oMath>
                </a14:m>
                <a:endParaRPr lang="tr-TR" b="1" dirty="0">
                  <a:ea typeface="Arial Unicode MS" panose="020B0604020202020204" pitchFamily="34" charset="-128"/>
                </a:endParaRPr>
              </a:p>
              <a:p>
                <a:pPr algn="just">
                  <a:spcAft>
                    <a:spcPts val="0"/>
                  </a:spcAft>
                </a:pPr>
                <a14:m>
                  <m:oMath xmlns:m="http://schemas.openxmlformats.org/officeDocument/2006/math">
                    <m:r>
                      <a:rPr lang="tr-TR" b="1" i="1">
                        <a:latin typeface="Cambria Math" panose="02040503050406030204" pitchFamily="18" charset="0"/>
                        <a:ea typeface="Arial Unicode MS" panose="020B0604020202020204" pitchFamily="34" charset="-128"/>
                      </a:rPr>
                      <m:t>                                                   =</m:t>
                    </m:r>
                    <m:f>
                      <m:fPr>
                        <m:ctrlPr>
                          <a:rPr lang="tr-TR" b="1" i="1">
                            <a:latin typeface="Cambria Math" panose="02040503050406030204" pitchFamily="18" charset="0"/>
                            <a:ea typeface="Arial Unicode MS" panose="020B0604020202020204" pitchFamily="34" charset="-128"/>
                          </a:rPr>
                        </m:ctrlPr>
                      </m:fPr>
                      <m:num>
                        <m:r>
                          <a:rPr lang="tr-TR" b="1" i="1">
                            <a:latin typeface="Cambria Math" panose="02040503050406030204" pitchFamily="18" charset="0"/>
                            <a:ea typeface="Arial Unicode MS" panose="020B0604020202020204" pitchFamily="34" charset="-128"/>
                          </a:rPr>
                          <m:t>𝒌</m:t>
                        </m:r>
                        <m:d>
                          <m:dPr>
                            <m:ctrlPr>
                              <a:rPr lang="tr-TR" b="1" i="1">
                                <a:latin typeface="Cambria Math" panose="02040503050406030204" pitchFamily="18" charset="0"/>
                                <a:ea typeface="Arial Unicode MS" panose="020B0604020202020204" pitchFamily="34" charset="-128"/>
                              </a:rPr>
                            </m:ctrlPr>
                          </m:dPr>
                          <m:e>
                            <m:r>
                              <a:rPr lang="tr-TR" b="1" i="1">
                                <a:latin typeface="Cambria Math" panose="02040503050406030204" pitchFamily="18" charset="0"/>
                                <a:ea typeface="Arial Unicode MS" panose="020B0604020202020204" pitchFamily="34" charset="-128"/>
                              </a:rPr>
                              <m:t>𝒌</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𝟏</m:t>
                            </m:r>
                          </m:e>
                        </m:d>
                        <m:r>
                          <a:rPr lang="tr-TR" b="1" i="1">
                            <a:latin typeface="Cambria Math" panose="02040503050406030204" pitchFamily="18" charset="0"/>
                            <a:ea typeface="Arial Unicode MS" panose="020B0604020202020204" pitchFamily="34" charset="-128"/>
                          </a:rPr>
                          <m:t>+</m:t>
                        </m:r>
                        <m:r>
                          <a:rPr lang="tr-TR" b="1" i="1">
                            <a:latin typeface="Cambria Math" panose="02040503050406030204" pitchFamily="18" charset="0"/>
                            <a:ea typeface="Arial Unicode MS" panose="020B0604020202020204" pitchFamily="34" charset="-128"/>
                          </a:rPr>
                          <m:t>𝟐</m:t>
                        </m:r>
                        <m:r>
                          <a:rPr lang="tr-TR" b="1" i="1">
                            <a:latin typeface="Cambria Math" panose="02040503050406030204" pitchFamily="18" charset="0"/>
                            <a:ea typeface="Arial Unicode MS" panose="020B0604020202020204" pitchFamily="34" charset="-128"/>
                          </a:rPr>
                          <m:t>(</m:t>
                        </m:r>
                        <m:r>
                          <a:rPr lang="tr-TR" b="1" i="1">
                            <a:latin typeface="Cambria Math" panose="02040503050406030204" pitchFamily="18" charset="0"/>
                            <a:ea typeface="Arial Unicode MS" panose="020B0604020202020204" pitchFamily="34" charset="-128"/>
                          </a:rPr>
                          <m:t>𝒌</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𝟏</m:t>
                        </m:r>
                        <m:r>
                          <a:rPr lang="tr-TR" b="1" i="1">
                            <a:latin typeface="Cambria Math" panose="02040503050406030204" pitchFamily="18" charset="0"/>
                            <a:ea typeface="Arial Unicode MS" panose="020B0604020202020204" pitchFamily="34" charset="-128"/>
                          </a:rPr>
                          <m:t>)</m:t>
                        </m:r>
                      </m:num>
                      <m:den>
                        <m:r>
                          <a:rPr lang="tr-TR" b="1" i="1">
                            <a:latin typeface="Cambria Math" panose="02040503050406030204" pitchFamily="18" charset="0"/>
                            <a:ea typeface="Arial Unicode MS" panose="020B0604020202020204" pitchFamily="34" charset="-128"/>
                          </a:rPr>
                          <m:t>𝟐</m:t>
                        </m:r>
                      </m:den>
                    </m:f>
                  </m:oMath>
                </a14:m>
                <a:endParaRPr lang="tr-TR" b="1" dirty="0">
                  <a:ea typeface="Arial Unicode MS" panose="020B0604020202020204" pitchFamily="34" charset="-128"/>
                </a:endParaRPr>
              </a:p>
              <a:p>
                <a:pPr algn="just">
                  <a:spcAft>
                    <a:spcPts val="0"/>
                  </a:spcAft>
                </a:pPr>
                <a:r>
                  <a:rPr lang="tr-TR" b="1" dirty="0">
                    <a:ea typeface="Arial Unicode MS" panose="020B0604020202020204" pitchFamily="34" charset="-128"/>
                  </a:rPr>
                  <a:t> </a:t>
                </a:r>
                <a14:m>
                  <m:oMath xmlns:m="http://schemas.openxmlformats.org/officeDocument/2006/math">
                    <m:r>
                      <a:rPr lang="tr-TR" b="1">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                                  =</m:t>
                    </m:r>
                    <m:f>
                      <m:fPr>
                        <m:ctrlPr>
                          <a:rPr lang="tr-TR" b="1" i="1">
                            <a:latin typeface="Cambria Math" panose="02040503050406030204" pitchFamily="18" charset="0"/>
                            <a:ea typeface="Arial Unicode MS" panose="020B0604020202020204" pitchFamily="34" charset="-128"/>
                          </a:rPr>
                        </m:ctrlPr>
                      </m:fPr>
                      <m:num>
                        <m:r>
                          <a:rPr lang="tr-TR" b="1" i="1">
                            <a:latin typeface="Cambria Math" panose="02040503050406030204" pitchFamily="18" charset="0"/>
                            <a:ea typeface="Arial Unicode MS" panose="020B0604020202020204" pitchFamily="34" charset="-128"/>
                          </a:rPr>
                          <m:t>(</m:t>
                        </m:r>
                        <m:r>
                          <a:rPr lang="tr-TR" b="1" i="1">
                            <a:latin typeface="Cambria Math" panose="02040503050406030204" pitchFamily="18" charset="0"/>
                            <a:ea typeface="Arial Unicode MS" panose="020B0604020202020204" pitchFamily="34" charset="-128"/>
                          </a:rPr>
                          <m:t>𝒌</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𝟏</m:t>
                        </m:r>
                        <m:r>
                          <a:rPr lang="tr-TR" b="1" i="1">
                            <a:latin typeface="Cambria Math" panose="02040503050406030204" pitchFamily="18" charset="0"/>
                            <a:ea typeface="Arial Unicode MS" panose="020B0604020202020204" pitchFamily="34" charset="-128"/>
                          </a:rPr>
                          <m:t>)(</m:t>
                        </m:r>
                        <m:r>
                          <a:rPr lang="tr-TR" b="1" i="1">
                            <a:latin typeface="Cambria Math" panose="02040503050406030204" pitchFamily="18" charset="0"/>
                            <a:ea typeface="Arial Unicode MS" panose="020B0604020202020204" pitchFamily="34" charset="-128"/>
                          </a:rPr>
                          <m:t>𝒌</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m:t>
                        </m:r>
                        <m:r>
                          <a:rPr lang="tr-TR" b="1" i="1" smtClean="0">
                            <a:latin typeface="Cambria Math" panose="02040503050406030204" pitchFamily="18" charset="0"/>
                            <a:ea typeface="Arial Unicode MS" panose="020B0604020202020204" pitchFamily="34" charset="-128"/>
                          </a:rPr>
                          <m:t> </m:t>
                        </m:r>
                        <m:r>
                          <a:rPr lang="tr-TR" b="1" i="1">
                            <a:latin typeface="Cambria Math" panose="02040503050406030204" pitchFamily="18" charset="0"/>
                            <a:ea typeface="Arial Unicode MS" panose="020B0604020202020204" pitchFamily="34" charset="-128"/>
                          </a:rPr>
                          <m:t>𝟐</m:t>
                        </m:r>
                        <m:r>
                          <a:rPr lang="tr-TR" b="1" i="1">
                            <a:latin typeface="Cambria Math" panose="02040503050406030204" pitchFamily="18" charset="0"/>
                            <a:ea typeface="Arial Unicode MS" panose="020B0604020202020204" pitchFamily="34" charset="-128"/>
                          </a:rPr>
                          <m:t>)</m:t>
                        </m:r>
                      </m:num>
                      <m:den>
                        <m:r>
                          <a:rPr lang="tr-TR" b="1" i="1">
                            <a:latin typeface="Cambria Math" panose="02040503050406030204" pitchFamily="18" charset="0"/>
                            <a:ea typeface="Arial Unicode MS" panose="020B0604020202020204" pitchFamily="34" charset="-128"/>
                          </a:rPr>
                          <m:t>𝟐</m:t>
                        </m:r>
                      </m:den>
                    </m:f>
                  </m:oMath>
                </a14:m>
                <a:r>
                  <a:rPr lang="tr-TR" dirty="0">
                    <a:ea typeface="Arial Unicode MS" panose="020B0604020202020204" pitchFamily="34" charset="-128"/>
                  </a:rPr>
                  <a:t>  eşitliğini elde ediyoruz.</a:t>
                </a:r>
              </a:p>
              <a:p>
                <a:pPr algn="just">
                  <a:buFont typeface="Arial" panose="020B0604020202020204" pitchFamily="34" charset="0"/>
                  <a:buChar char="•"/>
                </a:pPr>
                <a:r>
                  <a:rPr lang="tr-TR" dirty="0"/>
                  <a:t>Bu son eşitlik, </a:t>
                </a:r>
                <a:r>
                  <a:rPr lang="tr-TR" b="1" i="1" dirty="0"/>
                  <a:t>P</a:t>
                </a:r>
                <a:r>
                  <a:rPr lang="tr-TR" b="1" dirty="0"/>
                  <a:t>(</a:t>
                </a:r>
                <a:r>
                  <a:rPr lang="tr-TR" b="1" i="1" dirty="0"/>
                  <a:t>k</a:t>
                </a:r>
                <a:r>
                  <a:rPr lang="tr-TR" b="1" dirty="0"/>
                  <a:t>) </a:t>
                </a:r>
                <a:r>
                  <a:rPr lang="tr-TR" dirty="0"/>
                  <a:t>ifadesinin doğru olduğu varsayıldığında </a:t>
                </a:r>
                <a:r>
                  <a:rPr lang="tr-TR" b="1" i="1" dirty="0" smtClean="0"/>
                  <a:t>P</a:t>
                </a:r>
                <a:r>
                  <a:rPr lang="tr-TR" b="1" dirty="0" smtClean="0"/>
                  <a:t>(</a:t>
                </a:r>
                <a:r>
                  <a:rPr lang="tr-TR" b="1" i="1" dirty="0" smtClean="0"/>
                  <a:t>k </a:t>
                </a:r>
                <a:r>
                  <a:rPr lang="tr-TR" b="1" dirty="0" smtClean="0"/>
                  <a:t>+ 1</a:t>
                </a:r>
                <a:r>
                  <a:rPr lang="tr-TR" b="1" dirty="0"/>
                  <a:t>) </a:t>
                </a:r>
                <a:r>
                  <a:rPr lang="tr-TR" dirty="0"/>
                  <a:t>ifadesinin de doğru olduğunu göstermektedir. Böylece tümevarım basamağını da tamamlamış oluyoruz.</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1939" t="-1667" r="-2019"/>
                </a:stretch>
              </a:blipFill>
            </p:spPr>
            <p:txBody>
              <a:bodyPr/>
              <a:lstStyle/>
              <a:p>
                <a:r>
                  <a:rPr lang="tr-TR">
                    <a:noFill/>
                  </a:rPr>
                  <a:t> </a:t>
                </a:r>
              </a:p>
            </p:txBody>
          </p:sp>
        </mc:Fallback>
      </mc:AlternateContent>
    </p:spTree>
    <p:extLst>
      <p:ext uri="{BB962C8B-B14F-4D97-AF65-F5344CB8AC3E}">
        <p14:creationId xmlns:p14="http://schemas.microsoft.com/office/powerpoint/2010/main" val="514438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Eşitsizliklerin İspatlanması </a:t>
            </a:r>
            <a:endParaRPr lang="tr-TR" sz="4000" dirty="0"/>
          </a:p>
        </p:txBody>
      </p:sp>
      <p:sp>
        <p:nvSpPr>
          <p:cNvPr id="3" name="İçerik Yer Tutucusu 2"/>
          <p:cNvSpPr>
            <a:spLocks noGrp="1"/>
          </p:cNvSpPr>
          <p:nvPr>
            <p:ph idx="1"/>
          </p:nvPr>
        </p:nvSpPr>
        <p:spPr>
          <a:xfrm>
            <a:off x="822960" y="1873061"/>
            <a:ext cx="7543800" cy="4391261"/>
          </a:xfrm>
        </p:spPr>
        <p:txBody>
          <a:bodyPr>
            <a:noAutofit/>
          </a:bodyPr>
          <a:lstStyle/>
          <a:p>
            <a:pPr algn="just">
              <a:buFont typeface="Wingdings" panose="05000000000000000000" pitchFamily="2" charset="2"/>
              <a:buChar char="Ø"/>
            </a:pPr>
            <a:r>
              <a:rPr lang="tr-TR" sz="1700" dirty="0"/>
              <a:t>Tüm pozitif </a:t>
            </a:r>
            <a:r>
              <a:rPr lang="tr-TR" sz="1700" i="1" dirty="0"/>
              <a:t>n</a:t>
            </a:r>
            <a:r>
              <a:rPr lang="tr-TR" sz="1700" dirty="0"/>
              <a:t> tam sayıları </a:t>
            </a:r>
            <a:r>
              <a:rPr lang="tr-TR" sz="1700" dirty="0" smtClean="0"/>
              <a:t>için </a:t>
            </a:r>
            <a:r>
              <a:rPr lang="tr-TR" sz="1700" b="1" i="1" dirty="0" smtClean="0"/>
              <a:t>n</a:t>
            </a:r>
            <a:r>
              <a:rPr lang="tr-TR" sz="1700" b="1" dirty="0" smtClean="0"/>
              <a:t> </a:t>
            </a:r>
            <a:r>
              <a:rPr lang="tr-TR" sz="1700" b="1" dirty="0"/>
              <a:t>&lt; </a:t>
            </a:r>
            <a:r>
              <a:rPr lang="tr-TR" sz="1700" b="1" dirty="0" smtClean="0"/>
              <a:t>2</a:t>
            </a:r>
            <a:r>
              <a:rPr lang="tr-TR" sz="1700" b="1" i="1" baseline="30000" dirty="0" smtClean="0"/>
              <a:t>n  </a:t>
            </a:r>
            <a:r>
              <a:rPr lang="tr-TR" sz="1700" dirty="0" smtClean="0"/>
              <a:t>eşitsizliğinin </a:t>
            </a:r>
            <a:r>
              <a:rPr lang="tr-TR" sz="1700" dirty="0"/>
              <a:t>doğru olduğunu matematiksel tümevarım ile ispatlayınız.</a:t>
            </a:r>
          </a:p>
          <a:p>
            <a:pPr marL="0" indent="0" algn="just">
              <a:buNone/>
            </a:pPr>
            <a:r>
              <a:rPr lang="tr-TR" sz="1700" b="1" dirty="0" smtClean="0">
                <a:solidFill>
                  <a:srgbClr val="FF0000"/>
                </a:solidFill>
              </a:rPr>
              <a:t>Çözüm: </a:t>
            </a:r>
            <a:r>
              <a:rPr lang="tr-TR" sz="1700" b="1" i="1" dirty="0"/>
              <a:t>P</a:t>
            </a:r>
            <a:r>
              <a:rPr lang="tr-TR" sz="1700" b="1" dirty="0"/>
              <a:t>(</a:t>
            </a:r>
            <a:r>
              <a:rPr lang="tr-TR" sz="1700" b="1" i="1" dirty="0"/>
              <a:t>n</a:t>
            </a:r>
            <a:r>
              <a:rPr lang="tr-TR" sz="1700" b="1" dirty="0"/>
              <a:t>), </a:t>
            </a:r>
            <a:r>
              <a:rPr lang="tr-TR" sz="1700" i="1" dirty="0"/>
              <a:t>n</a:t>
            </a:r>
            <a:r>
              <a:rPr lang="tr-TR" sz="1700" dirty="0"/>
              <a:t> &lt; 2</a:t>
            </a:r>
            <a:r>
              <a:rPr lang="tr-TR" sz="1700" i="1" baseline="30000" dirty="0"/>
              <a:t>n</a:t>
            </a:r>
            <a:r>
              <a:rPr lang="tr-TR" sz="1700" dirty="0"/>
              <a:t> </a:t>
            </a:r>
            <a:r>
              <a:rPr lang="tr-TR" sz="1700" dirty="0" smtClean="0"/>
              <a:t>eşitsizliğini </a:t>
            </a:r>
            <a:r>
              <a:rPr lang="tr-TR" sz="1700" dirty="0"/>
              <a:t>gösteren önerme olsun</a:t>
            </a:r>
            <a:r>
              <a:rPr lang="tr-TR" sz="1700" dirty="0" smtClean="0"/>
              <a:t>.</a:t>
            </a:r>
          </a:p>
          <a:p>
            <a:pPr algn="just">
              <a:buFont typeface="Wingdings" panose="05000000000000000000" pitchFamily="2" charset="2"/>
              <a:buChar char="ü"/>
            </a:pPr>
            <a:r>
              <a:rPr lang="tr-TR" sz="1700" i="1" dirty="0">
                <a:solidFill>
                  <a:srgbClr val="00B0F0"/>
                </a:solidFill>
              </a:rPr>
              <a:t>T</a:t>
            </a:r>
            <a:r>
              <a:rPr lang="tr-TR" sz="1700" i="1" dirty="0" smtClean="0">
                <a:solidFill>
                  <a:srgbClr val="00B0F0"/>
                </a:solidFill>
              </a:rPr>
              <a:t>emel </a:t>
            </a:r>
            <a:r>
              <a:rPr lang="tr-TR" sz="1700" i="1" dirty="0">
                <a:solidFill>
                  <a:srgbClr val="00B0F0"/>
                </a:solidFill>
              </a:rPr>
              <a:t>B</a:t>
            </a:r>
            <a:r>
              <a:rPr lang="tr-TR" sz="1700" i="1" dirty="0" smtClean="0">
                <a:solidFill>
                  <a:srgbClr val="00B0F0"/>
                </a:solidFill>
              </a:rPr>
              <a:t>asamak:</a:t>
            </a:r>
            <a:r>
              <a:rPr lang="tr-TR" sz="1700" dirty="0" smtClean="0">
                <a:solidFill>
                  <a:srgbClr val="00B0F0"/>
                </a:solidFill>
              </a:rPr>
              <a:t>   </a:t>
            </a:r>
            <a:r>
              <a:rPr lang="tr-TR" sz="1700" b="1" i="1" dirty="0"/>
              <a:t>P</a:t>
            </a:r>
            <a:r>
              <a:rPr lang="tr-TR" sz="1700" b="1" dirty="0"/>
              <a:t>(1) </a:t>
            </a:r>
            <a:r>
              <a:rPr lang="tr-TR" sz="1700" dirty="0"/>
              <a:t>doğrudur, çünkü 1 &lt; 2</a:t>
            </a:r>
            <a:r>
              <a:rPr lang="tr-TR" sz="1700" baseline="30000" dirty="0"/>
              <a:t>1</a:t>
            </a:r>
            <a:r>
              <a:rPr lang="tr-TR" sz="1700" dirty="0"/>
              <a:t> = 2. </a:t>
            </a:r>
            <a:endParaRPr lang="tr-TR" sz="1700" dirty="0" smtClean="0"/>
          </a:p>
          <a:p>
            <a:pPr algn="just">
              <a:buFont typeface="Wingdings" panose="05000000000000000000" pitchFamily="2" charset="2"/>
              <a:buChar char="ü"/>
            </a:pPr>
            <a:r>
              <a:rPr lang="tr-TR" sz="1700" i="1" dirty="0">
                <a:solidFill>
                  <a:srgbClr val="00B0F0"/>
                </a:solidFill>
              </a:rPr>
              <a:t>T</a:t>
            </a:r>
            <a:r>
              <a:rPr lang="tr-TR" sz="1700" i="1" dirty="0" smtClean="0">
                <a:solidFill>
                  <a:srgbClr val="00B0F0"/>
                </a:solidFill>
              </a:rPr>
              <a:t>ümevarım Basamağı:</a:t>
            </a:r>
            <a:r>
              <a:rPr lang="tr-TR" sz="1700" dirty="0" smtClean="0">
                <a:solidFill>
                  <a:srgbClr val="00B0F0"/>
                </a:solidFill>
              </a:rPr>
              <a:t> </a:t>
            </a:r>
            <a:r>
              <a:rPr lang="tr-TR" sz="1700" dirty="0"/>
              <a:t>Tümevarım hipotezinde, </a:t>
            </a:r>
            <a:r>
              <a:rPr lang="tr-TR" sz="1700" b="1" i="1" dirty="0"/>
              <a:t>P</a:t>
            </a:r>
            <a:r>
              <a:rPr lang="tr-TR" sz="1700" b="1" dirty="0"/>
              <a:t>(</a:t>
            </a:r>
            <a:r>
              <a:rPr lang="tr-TR" sz="1700" b="1" i="1" dirty="0"/>
              <a:t>k</a:t>
            </a:r>
            <a:r>
              <a:rPr lang="tr-TR" sz="1700" b="1" dirty="0"/>
              <a:t>) </a:t>
            </a:r>
            <a:r>
              <a:rPr lang="tr-TR" sz="1700" dirty="0"/>
              <a:t>ifadesinin rastgele seçilen bir po­zitif k tam sayısı </a:t>
            </a:r>
            <a:r>
              <a:rPr lang="tr-TR" sz="1700" dirty="0" smtClean="0"/>
              <a:t>için </a:t>
            </a:r>
            <a:r>
              <a:rPr lang="tr-TR" sz="1700" dirty="0"/>
              <a:t>doğru olduğunu varsayıyoruz. </a:t>
            </a:r>
            <a:r>
              <a:rPr lang="tr-TR" sz="1700" dirty="0" smtClean="0"/>
              <a:t>Tümevarım </a:t>
            </a:r>
            <a:r>
              <a:rPr lang="tr-TR" sz="1700" dirty="0"/>
              <a:t>hipotezi </a:t>
            </a:r>
            <a:r>
              <a:rPr lang="tr-TR" sz="1700" b="1" i="1" dirty="0"/>
              <a:t>P</a:t>
            </a:r>
            <a:r>
              <a:rPr lang="tr-TR" sz="1700" b="1" dirty="0"/>
              <a:t>(</a:t>
            </a:r>
            <a:r>
              <a:rPr lang="tr-TR" sz="1700" b="1" i="1" dirty="0"/>
              <a:t>k</a:t>
            </a:r>
            <a:r>
              <a:rPr lang="tr-TR" sz="1700" b="1" dirty="0"/>
              <a:t>), </a:t>
            </a:r>
            <a:r>
              <a:rPr lang="tr-TR" sz="1700" i="1" dirty="0"/>
              <a:t>k</a:t>
            </a:r>
            <a:r>
              <a:rPr lang="tr-TR" sz="1700" dirty="0"/>
              <a:t> &lt; 2</a:t>
            </a:r>
            <a:r>
              <a:rPr lang="tr-TR" sz="1700" i="1" baseline="30000" dirty="0"/>
              <a:t>k</a:t>
            </a:r>
            <a:r>
              <a:rPr lang="tr-TR" sz="1700" dirty="0"/>
              <a:t> ifadesidir. </a:t>
            </a:r>
            <a:endParaRPr lang="tr-TR" sz="1700" dirty="0" smtClean="0"/>
          </a:p>
          <a:p>
            <a:pPr algn="just">
              <a:buFont typeface="Arial" panose="020B0604020202020204" pitchFamily="34" charset="0"/>
              <a:buChar char="•"/>
            </a:pPr>
            <a:r>
              <a:rPr lang="tr-TR" sz="1700" dirty="0"/>
              <a:t>Bu varsayım altında tümevarım basamağını tamamlamak için </a:t>
            </a:r>
            <a:r>
              <a:rPr lang="tr-TR" sz="1700" b="1" i="1" dirty="0"/>
              <a:t>P</a:t>
            </a:r>
            <a:r>
              <a:rPr lang="tr-TR" sz="1700" b="1" dirty="0"/>
              <a:t>(</a:t>
            </a:r>
            <a:r>
              <a:rPr lang="tr-TR" sz="1700" b="1" i="1" dirty="0"/>
              <a:t>k</a:t>
            </a:r>
            <a:r>
              <a:rPr lang="tr-TR" sz="1700" b="1" dirty="0"/>
              <a:t>) </a:t>
            </a:r>
            <a:r>
              <a:rPr lang="tr-TR" sz="1700" dirty="0"/>
              <a:t>ifadesinin doğru olduğu </a:t>
            </a:r>
            <a:r>
              <a:rPr lang="tr-TR" sz="1700" dirty="0" smtClean="0"/>
              <a:t>varsayıldığında </a:t>
            </a:r>
            <a:r>
              <a:rPr lang="tr-TR" sz="1700" b="1" i="1" dirty="0" smtClean="0"/>
              <a:t>P</a:t>
            </a:r>
            <a:r>
              <a:rPr lang="tr-TR" sz="1700" b="1" dirty="0" smtClean="0"/>
              <a:t>(</a:t>
            </a:r>
            <a:r>
              <a:rPr lang="tr-TR" sz="1700" b="1" i="1" dirty="0" smtClean="0"/>
              <a:t>k </a:t>
            </a:r>
            <a:r>
              <a:rPr lang="tr-TR" sz="1700" b="1" dirty="0" smtClean="0"/>
              <a:t>+ 1</a:t>
            </a:r>
            <a:r>
              <a:rPr lang="tr-TR" sz="1700" b="1" dirty="0"/>
              <a:t>) </a:t>
            </a:r>
            <a:r>
              <a:rPr lang="tr-TR" sz="1700" dirty="0"/>
              <a:t>ifadesinin de doğru olduğunu göstermemiz gerekir. </a:t>
            </a:r>
            <a:endParaRPr lang="tr-TR" sz="1700" dirty="0" smtClean="0"/>
          </a:p>
          <a:p>
            <a:pPr algn="just">
              <a:buFont typeface="Arial" panose="020B0604020202020204" pitchFamily="34" charset="0"/>
              <a:buChar char="•"/>
            </a:pPr>
            <a:r>
              <a:rPr lang="tr-TR" sz="1700" b="1" i="1" dirty="0"/>
              <a:t>k </a:t>
            </a:r>
            <a:r>
              <a:rPr lang="tr-TR" sz="1700" b="1" dirty="0"/>
              <a:t>+ 1  &lt;  2</a:t>
            </a:r>
            <a:r>
              <a:rPr lang="tr-TR" sz="1700" b="1" i="1" baseline="30000" dirty="0"/>
              <a:t>k </a:t>
            </a:r>
            <a:r>
              <a:rPr lang="tr-TR" sz="1700" b="1" dirty="0"/>
              <a:t>+ 1 ≤ </a:t>
            </a:r>
            <a:r>
              <a:rPr lang="tr-TR" sz="1700" b="1" dirty="0" smtClean="0"/>
              <a:t>2</a:t>
            </a:r>
            <a:r>
              <a:rPr lang="tr-TR" sz="1700" b="1" i="1" baseline="30000" dirty="0" smtClean="0"/>
              <a:t>k + 2k</a:t>
            </a:r>
            <a:r>
              <a:rPr lang="tr-TR" sz="1700" b="1" i="1" dirty="0" smtClean="0"/>
              <a:t> </a:t>
            </a:r>
            <a:r>
              <a:rPr lang="tr-TR" sz="1700" b="1" dirty="0"/>
              <a:t>= 2 . 2</a:t>
            </a:r>
            <a:r>
              <a:rPr lang="tr-TR" sz="1700" b="1" i="1" baseline="30000" dirty="0"/>
              <a:t>k  </a:t>
            </a:r>
            <a:r>
              <a:rPr lang="tr-TR" sz="1700" b="1" dirty="0"/>
              <a:t>= </a:t>
            </a:r>
            <a:r>
              <a:rPr lang="tr-TR" sz="1700" b="1" dirty="0" smtClean="0"/>
              <a:t>2</a:t>
            </a:r>
            <a:r>
              <a:rPr lang="tr-TR" sz="1700" b="1" i="1" baseline="30000" dirty="0" smtClean="0"/>
              <a:t>k </a:t>
            </a:r>
            <a:r>
              <a:rPr lang="tr-TR" sz="1700" b="1" baseline="30000" dirty="0" smtClean="0"/>
              <a:t>+ 1  </a:t>
            </a:r>
            <a:r>
              <a:rPr lang="tr-TR" sz="1700" dirty="0"/>
              <a:t>sonucuna ulaşıyoruz.</a:t>
            </a:r>
          </a:p>
          <a:p>
            <a:pPr algn="just">
              <a:buFont typeface="Arial" panose="020B0604020202020204" pitchFamily="34" charset="0"/>
              <a:buChar char="•"/>
            </a:pPr>
            <a:r>
              <a:rPr lang="tr-TR" sz="1700" dirty="0" smtClean="0"/>
              <a:t>Bu </a:t>
            </a:r>
            <a:r>
              <a:rPr lang="tr-TR" sz="1700" dirty="0"/>
              <a:t>sonuç, </a:t>
            </a:r>
            <a:r>
              <a:rPr lang="tr-TR" sz="1700" b="1" i="1" dirty="0"/>
              <a:t>P</a:t>
            </a:r>
            <a:r>
              <a:rPr lang="tr-TR" sz="1700" b="1" dirty="0"/>
              <a:t>(</a:t>
            </a:r>
            <a:r>
              <a:rPr lang="tr-TR" sz="1700" b="1" i="1" dirty="0"/>
              <a:t>k</a:t>
            </a:r>
            <a:r>
              <a:rPr lang="tr-TR" sz="1700" b="1" dirty="0"/>
              <a:t>) </a:t>
            </a:r>
            <a:r>
              <a:rPr lang="tr-TR" sz="1700" dirty="0"/>
              <a:t>doğru varsayıldığında </a:t>
            </a:r>
            <a:r>
              <a:rPr lang="tr-TR" sz="1700" b="1" i="1" dirty="0" smtClean="0"/>
              <a:t>P</a:t>
            </a:r>
            <a:r>
              <a:rPr lang="tr-TR" sz="1700" b="1" dirty="0" smtClean="0"/>
              <a:t>(</a:t>
            </a:r>
            <a:r>
              <a:rPr lang="tr-TR" sz="1700" b="1" i="1" dirty="0" smtClean="0"/>
              <a:t>k </a:t>
            </a:r>
            <a:r>
              <a:rPr lang="tr-TR" sz="1700" b="1" dirty="0" smtClean="0"/>
              <a:t>+ 1</a:t>
            </a:r>
            <a:r>
              <a:rPr lang="tr-TR" sz="1700" b="1" dirty="0"/>
              <a:t>) </a:t>
            </a:r>
            <a:r>
              <a:rPr lang="tr-TR" sz="1700" dirty="0"/>
              <a:t>ifadesinin, yani </a:t>
            </a:r>
            <a:r>
              <a:rPr lang="tr-TR" sz="1700" b="1" i="1" dirty="0"/>
              <a:t>k</a:t>
            </a:r>
            <a:r>
              <a:rPr lang="tr-TR" sz="1700" b="1" dirty="0"/>
              <a:t> + 1 &lt; </a:t>
            </a:r>
            <a:r>
              <a:rPr lang="tr-TR" sz="1700" b="1" dirty="0" smtClean="0"/>
              <a:t>2</a:t>
            </a:r>
            <a:r>
              <a:rPr lang="tr-TR" sz="1700" b="1" i="1" baseline="30000" dirty="0" smtClean="0"/>
              <a:t>k </a:t>
            </a:r>
            <a:r>
              <a:rPr lang="tr-TR" sz="1700" b="1" baseline="30000" dirty="0" smtClean="0"/>
              <a:t>+ 1</a:t>
            </a:r>
            <a:r>
              <a:rPr lang="tr-TR" sz="1700" b="1" dirty="0" smtClean="0"/>
              <a:t> </a:t>
            </a:r>
            <a:r>
              <a:rPr lang="tr-TR" sz="1700" dirty="0"/>
              <a:t>eşitsizliğinin de </a:t>
            </a:r>
            <a:r>
              <a:rPr lang="tr-TR" sz="1700" dirty="0" smtClean="0"/>
              <a:t>doğru olduğunu </a:t>
            </a:r>
            <a:r>
              <a:rPr lang="tr-TR" sz="1700" dirty="0"/>
              <a:t>gösterir. Böylece tümevarım basamağını da tamamlamış olduk.</a:t>
            </a:r>
          </a:p>
        </p:txBody>
      </p:sp>
    </p:spTree>
    <p:extLst>
      <p:ext uri="{BB962C8B-B14F-4D97-AF65-F5344CB8AC3E}">
        <p14:creationId xmlns:p14="http://schemas.microsoft.com/office/powerpoint/2010/main" val="1359833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Bölünebilirlik Kurallarının İspatlanması</a:t>
            </a:r>
          </a:p>
        </p:txBody>
      </p:sp>
      <p:sp>
        <p:nvSpPr>
          <p:cNvPr id="3" name="İçerik Yer Tutucusu 2"/>
          <p:cNvSpPr>
            <a:spLocks noGrp="1"/>
          </p:cNvSpPr>
          <p:nvPr>
            <p:ph idx="1"/>
          </p:nvPr>
        </p:nvSpPr>
        <p:spPr>
          <a:xfrm>
            <a:off x="822960" y="1869744"/>
            <a:ext cx="7543800" cy="4367284"/>
          </a:xfrm>
        </p:spPr>
        <p:txBody>
          <a:bodyPr>
            <a:normAutofit/>
          </a:bodyPr>
          <a:lstStyle/>
          <a:p>
            <a:pPr algn="just">
              <a:buFont typeface="Wingdings" panose="05000000000000000000" pitchFamily="2" charset="2"/>
              <a:buChar char="Ø"/>
            </a:pPr>
            <a:r>
              <a:rPr lang="tr-TR" sz="1650" i="1" dirty="0"/>
              <a:t>n</a:t>
            </a:r>
            <a:r>
              <a:rPr lang="tr-TR" sz="1650" dirty="0"/>
              <a:t> pozitif bir tam sayı olmak üzere </a:t>
            </a:r>
            <a:r>
              <a:rPr lang="tr-TR" sz="1650" b="1" dirty="0"/>
              <a:t>(</a:t>
            </a:r>
            <a:r>
              <a:rPr lang="tr-TR" sz="1650" b="1" i="1" dirty="0"/>
              <a:t>n</a:t>
            </a:r>
            <a:r>
              <a:rPr lang="tr-TR" sz="1650" b="1" i="1" baseline="30000" dirty="0"/>
              <a:t>3</a:t>
            </a:r>
            <a:r>
              <a:rPr lang="tr-TR" sz="1650" b="1" dirty="0"/>
              <a:t> - </a:t>
            </a:r>
            <a:r>
              <a:rPr lang="tr-TR" sz="1650" b="1" i="1" dirty="0"/>
              <a:t>n</a:t>
            </a:r>
            <a:r>
              <a:rPr lang="tr-TR" sz="1650" b="1" dirty="0"/>
              <a:t>)’</a:t>
            </a:r>
            <a:r>
              <a:rPr lang="tr-TR" sz="1650" b="1" dirty="0" err="1"/>
              <a:t>nin</a:t>
            </a:r>
            <a:r>
              <a:rPr lang="tr-TR" sz="1650" b="1" dirty="0"/>
              <a:t> 3’e tam olarak bölünebildiğini </a:t>
            </a:r>
            <a:r>
              <a:rPr lang="tr-TR" sz="1650" dirty="0"/>
              <a:t>matematiksel tümevarım ile ispatlayınız. </a:t>
            </a:r>
          </a:p>
          <a:p>
            <a:pPr algn="just"/>
            <a:r>
              <a:rPr lang="tr-TR" sz="1650" b="1" dirty="0">
                <a:solidFill>
                  <a:srgbClr val="FF0000"/>
                </a:solidFill>
              </a:rPr>
              <a:t>Çözüm: </a:t>
            </a:r>
            <a:r>
              <a:rPr lang="tr-TR" sz="1650" dirty="0"/>
              <a:t>İspatı kurgulamak için </a:t>
            </a:r>
            <a:r>
              <a:rPr lang="tr-TR" sz="1650" b="1" i="1" dirty="0"/>
              <a:t>P</a:t>
            </a:r>
            <a:r>
              <a:rPr lang="tr-TR" sz="1650" b="1" dirty="0"/>
              <a:t>(</a:t>
            </a:r>
            <a:r>
              <a:rPr lang="tr-TR" sz="1650" b="1" i="1" dirty="0"/>
              <a:t>n</a:t>
            </a:r>
            <a:r>
              <a:rPr lang="tr-TR" sz="1650" b="1" dirty="0"/>
              <a:t>): “(</a:t>
            </a:r>
            <a:r>
              <a:rPr lang="tr-TR" sz="1650" b="1" i="1" dirty="0"/>
              <a:t>n</a:t>
            </a:r>
            <a:r>
              <a:rPr lang="tr-TR" sz="1650" b="1" baseline="30000" dirty="0"/>
              <a:t>3</a:t>
            </a:r>
            <a:r>
              <a:rPr lang="tr-TR" sz="1650" b="1" dirty="0"/>
              <a:t> - </a:t>
            </a:r>
            <a:r>
              <a:rPr lang="tr-TR" sz="1650" b="1" i="1" dirty="0" smtClean="0"/>
              <a:t>n</a:t>
            </a:r>
            <a:r>
              <a:rPr lang="tr-TR" sz="1650" b="1" dirty="0" smtClean="0"/>
              <a:t>)</a:t>
            </a:r>
            <a:r>
              <a:rPr lang="tr-TR" sz="1650" b="1" baseline="30000" dirty="0" smtClean="0"/>
              <a:t>3</a:t>
            </a:r>
            <a:r>
              <a:rPr lang="tr-TR" sz="1650" b="1" dirty="0"/>
              <a:t> </a:t>
            </a:r>
            <a:r>
              <a:rPr lang="tr-TR" sz="1650" b="1" dirty="0" smtClean="0"/>
              <a:t>e </a:t>
            </a:r>
            <a:r>
              <a:rPr lang="tr-TR" sz="1650" b="1" dirty="0"/>
              <a:t>tam olarak bölünür</a:t>
            </a:r>
            <a:r>
              <a:rPr lang="tr-TR" sz="1650" dirty="0"/>
              <a:t>“ ifadesi olsun.</a:t>
            </a:r>
          </a:p>
          <a:p>
            <a:pPr algn="just">
              <a:buFont typeface="Wingdings" panose="05000000000000000000" pitchFamily="2" charset="2"/>
              <a:buChar char="ü"/>
            </a:pPr>
            <a:r>
              <a:rPr lang="tr-TR" sz="1650" i="1" dirty="0">
                <a:solidFill>
                  <a:srgbClr val="00B0F0"/>
                </a:solidFill>
              </a:rPr>
              <a:t>T</a:t>
            </a:r>
            <a:r>
              <a:rPr lang="tr-TR" sz="1650" i="1" dirty="0" smtClean="0">
                <a:solidFill>
                  <a:srgbClr val="00B0F0"/>
                </a:solidFill>
              </a:rPr>
              <a:t>emel </a:t>
            </a:r>
            <a:r>
              <a:rPr lang="tr-TR" sz="1650" i="1" dirty="0">
                <a:solidFill>
                  <a:srgbClr val="00B0F0"/>
                </a:solidFill>
              </a:rPr>
              <a:t>B</a:t>
            </a:r>
            <a:r>
              <a:rPr lang="tr-TR" sz="1650" i="1" dirty="0" smtClean="0">
                <a:solidFill>
                  <a:srgbClr val="00B0F0"/>
                </a:solidFill>
              </a:rPr>
              <a:t>asamak:</a:t>
            </a:r>
            <a:r>
              <a:rPr lang="tr-TR" sz="1650" dirty="0" smtClean="0">
                <a:solidFill>
                  <a:srgbClr val="00B0F0"/>
                </a:solidFill>
              </a:rPr>
              <a:t> </a:t>
            </a:r>
            <a:r>
              <a:rPr lang="tr-TR" sz="1650" b="1" i="1" dirty="0"/>
              <a:t>P</a:t>
            </a:r>
            <a:r>
              <a:rPr lang="tr-TR" sz="1650" b="1" dirty="0"/>
              <a:t>(1) </a:t>
            </a:r>
            <a:r>
              <a:rPr lang="tr-TR" sz="1650" dirty="0"/>
              <a:t>ifadesi doğrudur, çünkü 1</a:t>
            </a:r>
            <a:r>
              <a:rPr lang="tr-TR" sz="1650" baseline="30000" dirty="0"/>
              <a:t>3</a:t>
            </a:r>
            <a:r>
              <a:rPr lang="tr-TR" sz="1650" dirty="0"/>
              <a:t> - 1 = </a:t>
            </a:r>
            <a:r>
              <a:rPr lang="tr-TR" sz="1650" dirty="0" smtClean="0"/>
              <a:t>0’dır </a:t>
            </a:r>
            <a:r>
              <a:rPr lang="tr-TR" sz="1650" dirty="0"/>
              <a:t>ve 3’e tam olarak bölünür. Böylece temel basamağı tamamlamış olduk.</a:t>
            </a:r>
          </a:p>
          <a:p>
            <a:pPr algn="just">
              <a:buFont typeface="Wingdings" panose="05000000000000000000" pitchFamily="2" charset="2"/>
              <a:buChar char="ü"/>
            </a:pPr>
            <a:r>
              <a:rPr lang="tr-TR" sz="1650" i="1" dirty="0">
                <a:solidFill>
                  <a:srgbClr val="00B0F0"/>
                </a:solidFill>
              </a:rPr>
              <a:t>T</a:t>
            </a:r>
            <a:r>
              <a:rPr lang="tr-TR" sz="1650" i="1" dirty="0" smtClean="0">
                <a:solidFill>
                  <a:srgbClr val="00B0F0"/>
                </a:solidFill>
              </a:rPr>
              <a:t>ümevarım </a:t>
            </a:r>
            <a:r>
              <a:rPr lang="tr-TR" sz="1650" i="1" dirty="0">
                <a:solidFill>
                  <a:srgbClr val="00B0F0"/>
                </a:solidFill>
              </a:rPr>
              <a:t>B</a:t>
            </a:r>
            <a:r>
              <a:rPr lang="tr-TR" sz="1650" i="1" dirty="0" smtClean="0">
                <a:solidFill>
                  <a:srgbClr val="00B0F0"/>
                </a:solidFill>
              </a:rPr>
              <a:t>asamağı:</a:t>
            </a:r>
            <a:r>
              <a:rPr lang="tr-TR" sz="1650" dirty="0" smtClean="0">
                <a:solidFill>
                  <a:srgbClr val="00B0F0"/>
                </a:solidFill>
              </a:rPr>
              <a:t> </a:t>
            </a:r>
            <a:r>
              <a:rPr lang="tr-TR" sz="1650" b="1" i="1" dirty="0"/>
              <a:t>P(k)</a:t>
            </a:r>
            <a:r>
              <a:rPr lang="tr-TR" sz="1650" b="1" dirty="0"/>
              <a:t> </a:t>
            </a:r>
            <a:r>
              <a:rPr lang="tr-TR" sz="1650" dirty="0"/>
              <a:t>ifadesinin doğru olduğunu varsa­yalım; </a:t>
            </a:r>
            <a:r>
              <a:rPr lang="tr-TR" sz="1650" b="1" i="1" dirty="0"/>
              <a:t>P(k)</a:t>
            </a:r>
            <a:r>
              <a:rPr lang="tr-TR" sz="1650" b="1" dirty="0"/>
              <a:t> </a:t>
            </a:r>
            <a:r>
              <a:rPr lang="tr-TR" sz="1650" dirty="0"/>
              <a:t>ifadesi­nin doğru olduğu varsayıldığında </a:t>
            </a:r>
            <a:r>
              <a:rPr lang="tr-TR" sz="1650" b="1" i="1" dirty="0"/>
              <a:t>P</a:t>
            </a:r>
            <a:r>
              <a:rPr lang="tr-TR" sz="1650" b="1" dirty="0"/>
              <a:t>(</a:t>
            </a:r>
            <a:r>
              <a:rPr lang="tr-TR" sz="1650" b="1" i="1" dirty="0"/>
              <a:t>k</a:t>
            </a:r>
            <a:r>
              <a:rPr lang="tr-TR" sz="1650" b="1" dirty="0"/>
              <a:t> + 1) </a:t>
            </a:r>
            <a:r>
              <a:rPr lang="tr-TR" sz="1650" dirty="0"/>
              <a:t>ifadesinin de doğru olduğunu göstermemiz gerekir, </a:t>
            </a:r>
          </a:p>
          <a:p>
            <a:pPr algn="just"/>
            <a:r>
              <a:rPr lang="tr-TR" sz="1650" dirty="0"/>
              <a:t>yani </a:t>
            </a:r>
            <a:r>
              <a:rPr lang="tr-TR" sz="1650" b="1" dirty="0"/>
              <a:t>(</a:t>
            </a:r>
            <a:r>
              <a:rPr lang="tr-TR" sz="1650" b="1" i="1" dirty="0"/>
              <a:t>(</a:t>
            </a:r>
            <a:r>
              <a:rPr lang="tr-TR" sz="1650" b="1" i="1" dirty="0" smtClean="0"/>
              <a:t>k </a:t>
            </a:r>
            <a:r>
              <a:rPr lang="tr-TR" sz="1650" b="1" dirty="0" smtClean="0"/>
              <a:t>+</a:t>
            </a:r>
            <a:r>
              <a:rPr lang="tr-TR" sz="1650" b="1" i="1" dirty="0" smtClean="0"/>
              <a:t> 1</a:t>
            </a:r>
            <a:r>
              <a:rPr lang="tr-TR" sz="1650" b="1" dirty="0" smtClean="0"/>
              <a:t>)</a:t>
            </a:r>
            <a:r>
              <a:rPr lang="tr-TR" sz="1650" b="1" baseline="30000" dirty="0" smtClean="0"/>
              <a:t>3</a:t>
            </a:r>
            <a:r>
              <a:rPr lang="tr-TR" sz="1650" b="1" i="1" baseline="30000" dirty="0" smtClean="0"/>
              <a:t> </a:t>
            </a:r>
            <a:r>
              <a:rPr lang="tr-TR" sz="1650" dirty="0"/>
              <a:t>- </a:t>
            </a:r>
            <a:r>
              <a:rPr lang="tr-TR" sz="1650" b="1" dirty="0"/>
              <a:t>(</a:t>
            </a:r>
            <a:r>
              <a:rPr lang="tr-TR" sz="1650" b="1" i="1" dirty="0"/>
              <a:t>k </a:t>
            </a:r>
            <a:r>
              <a:rPr lang="tr-TR" sz="1650" b="1" dirty="0" smtClean="0"/>
              <a:t>+</a:t>
            </a:r>
            <a:r>
              <a:rPr lang="tr-TR" sz="1650" b="1" i="1" dirty="0" smtClean="0"/>
              <a:t> 1</a:t>
            </a:r>
            <a:r>
              <a:rPr lang="tr-TR" sz="1650" b="1" dirty="0"/>
              <a:t>))</a:t>
            </a:r>
            <a:r>
              <a:rPr lang="tr-TR" sz="1650" dirty="0"/>
              <a:t>’in de 3’e tam olarak bölünebildiğini göstermeliyiz.</a:t>
            </a:r>
          </a:p>
          <a:p>
            <a:pPr algn="just"/>
            <a:r>
              <a:rPr lang="tr-TR" sz="1650" dirty="0"/>
              <a:t>   İfadeyi açarsak;</a:t>
            </a:r>
          </a:p>
          <a:p>
            <a:pPr algn="just"/>
            <a:r>
              <a:rPr lang="tr-TR" sz="1650" dirty="0"/>
              <a:t>                  </a:t>
            </a:r>
            <a:r>
              <a:rPr lang="tr-TR" sz="1650" b="1" dirty="0"/>
              <a:t>(</a:t>
            </a:r>
            <a:r>
              <a:rPr lang="tr-TR" sz="1650" b="1" i="1" dirty="0"/>
              <a:t>k</a:t>
            </a:r>
            <a:r>
              <a:rPr lang="tr-TR" sz="1650" b="1" dirty="0"/>
              <a:t> + 1)</a:t>
            </a:r>
            <a:r>
              <a:rPr lang="tr-TR" sz="1650" b="1" baseline="30000" dirty="0"/>
              <a:t>3</a:t>
            </a:r>
            <a:r>
              <a:rPr lang="tr-TR" sz="1650" b="1" dirty="0"/>
              <a:t> - (</a:t>
            </a:r>
            <a:r>
              <a:rPr lang="tr-TR" sz="1650" b="1" i="1" dirty="0"/>
              <a:t>k </a:t>
            </a:r>
            <a:r>
              <a:rPr lang="tr-TR" sz="1650" b="1" dirty="0"/>
              <a:t>+ 1)  =   (</a:t>
            </a:r>
            <a:r>
              <a:rPr lang="tr-TR" sz="1650" b="1" i="1" dirty="0"/>
              <a:t>k</a:t>
            </a:r>
            <a:r>
              <a:rPr lang="tr-TR" sz="1650" b="1" baseline="30000" dirty="0"/>
              <a:t>3</a:t>
            </a:r>
            <a:r>
              <a:rPr lang="tr-TR" sz="1650" b="1" dirty="0"/>
              <a:t> + 3</a:t>
            </a:r>
            <a:r>
              <a:rPr lang="tr-TR" sz="1650" b="1" i="1" dirty="0"/>
              <a:t>k</a:t>
            </a:r>
            <a:r>
              <a:rPr lang="tr-TR" sz="1650" b="1" baseline="30000" dirty="0"/>
              <a:t>2</a:t>
            </a:r>
            <a:r>
              <a:rPr lang="tr-TR" sz="1650" b="1" dirty="0"/>
              <a:t> + 3</a:t>
            </a:r>
            <a:r>
              <a:rPr lang="tr-TR" sz="1650" b="1" i="1" dirty="0"/>
              <a:t>k</a:t>
            </a:r>
            <a:r>
              <a:rPr lang="tr-TR" sz="1650" b="1" dirty="0"/>
              <a:t> + 1) - (</a:t>
            </a:r>
            <a:r>
              <a:rPr lang="tr-TR" sz="1650" b="1" i="1" dirty="0"/>
              <a:t>k</a:t>
            </a:r>
            <a:r>
              <a:rPr lang="tr-TR" sz="1650" b="1" dirty="0"/>
              <a:t> + 1)</a:t>
            </a:r>
          </a:p>
          <a:p>
            <a:pPr algn="just"/>
            <a:r>
              <a:rPr lang="tr-TR" sz="1650" b="1" dirty="0"/>
              <a:t>                                                =   (</a:t>
            </a:r>
            <a:r>
              <a:rPr lang="tr-TR" sz="1650" b="1" i="1" dirty="0"/>
              <a:t>k</a:t>
            </a:r>
            <a:r>
              <a:rPr lang="tr-TR" sz="1650" b="1" baseline="30000" dirty="0"/>
              <a:t>3</a:t>
            </a:r>
            <a:r>
              <a:rPr lang="tr-TR" sz="1650" b="1" dirty="0"/>
              <a:t> - </a:t>
            </a:r>
            <a:r>
              <a:rPr lang="tr-TR" sz="1650" b="1" i="1" dirty="0"/>
              <a:t>k</a:t>
            </a:r>
            <a:r>
              <a:rPr lang="tr-TR" sz="1650" b="1" dirty="0"/>
              <a:t>) + 3(</a:t>
            </a:r>
            <a:r>
              <a:rPr lang="tr-TR" sz="1650" b="1" i="1" dirty="0"/>
              <a:t>k</a:t>
            </a:r>
            <a:r>
              <a:rPr lang="tr-TR" sz="1650" b="1" baseline="30000" dirty="0"/>
              <a:t>2</a:t>
            </a:r>
            <a:r>
              <a:rPr lang="tr-TR" sz="1650" b="1" dirty="0"/>
              <a:t> + </a:t>
            </a:r>
            <a:r>
              <a:rPr lang="tr-TR" sz="1650" b="1" i="1" dirty="0"/>
              <a:t>k</a:t>
            </a:r>
            <a:r>
              <a:rPr lang="tr-TR" sz="1650" b="1" dirty="0"/>
              <a:t>) </a:t>
            </a:r>
          </a:p>
          <a:p>
            <a:pPr algn="just"/>
            <a:r>
              <a:rPr lang="tr-TR" sz="1650" dirty="0"/>
              <a:t>     eşitliğini elde ediyoruz.</a:t>
            </a:r>
          </a:p>
          <a:p>
            <a:endParaRPr lang="tr-TR" dirty="0"/>
          </a:p>
        </p:txBody>
      </p:sp>
    </p:spTree>
    <p:extLst>
      <p:ext uri="{BB962C8B-B14F-4D97-AF65-F5344CB8AC3E}">
        <p14:creationId xmlns:p14="http://schemas.microsoft.com/office/powerpoint/2010/main" val="433355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Bölünebilirlik Kurallarının İspatlanması</a:t>
            </a:r>
          </a:p>
        </p:txBody>
      </p:sp>
      <p:sp>
        <p:nvSpPr>
          <p:cNvPr id="3" name="İçerik Yer Tutucusu 2"/>
          <p:cNvSpPr>
            <a:spLocks noGrp="1"/>
          </p:cNvSpPr>
          <p:nvPr>
            <p:ph idx="1"/>
          </p:nvPr>
        </p:nvSpPr>
        <p:spPr/>
        <p:txBody>
          <a:bodyPr>
            <a:normAutofit/>
          </a:bodyPr>
          <a:lstStyle/>
          <a:p>
            <a:pPr algn="just">
              <a:buFont typeface="Arial" panose="020B0604020202020204" pitchFamily="34" charset="0"/>
              <a:buChar char="•"/>
            </a:pPr>
            <a:r>
              <a:rPr lang="tr-TR" dirty="0"/>
              <a:t>Tümevarım hipotezinden, </a:t>
            </a:r>
            <a:r>
              <a:rPr lang="tr-TR" b="1" i="1" dirty="0"/>
              <a:t>k</a:t>
            </a:r>
            <a:r>
              <a:rPr lang="tr-TR" b="1" baseline="30000" dirty="0"/>
              <a:t>3</a:t>
            </a:r>
            <a:r>
              <a:rPr lang="tr-TR" b="1" dirty="0"/>
              <a:t> - </a:t>
            </a:r>
            <a:r>
              <a:rPr lang="tr-TR" b="1" i="1" dirty="0"/>
              <a:t>k </a:t>
            </a:r>
            <a:r>
              <a:rPr lang="tr-TR" dirty="0"/>
              <a:t>teriminin 3’e tam olarak bölünebildiğini biliyoruz. İkinci terim de 3’e tam olarak bölünür, çünkü terimdeki çarpanlardan birisi 3. </a:t>
            </a:r>
          </a:p>
          <a:p>
            <a:pPr algn="just">
              <a:buFont typeface="Arial" panose="020B0604020202020204" pitchFamily="34" charset="0"/>
              <a:buChar char="•"/>
            </a:pPr>
            <a:r>
              <a:rPr lang="tr-TR" dirty="0"/>
              <a:t>Dolayısıyla, </a:t>
            </a:r>
            <a:r>
              <a:rPr lang="tr-TR" sz="1800" b="1" dirty="0"/>
              <a:t>(</a:t>
            </a:r>
            <a:r>
              <a:rPr lang="tr-TR" sz="1800" b="1" i="1" dirty="0"/>
              <a:t>k + </a:t>
            </a:r>
            <a:r>
              <a:rPr lang="tr-TR" sz="1800" b="1" dirty="0"/>
              <a:t>1)</a:t>
            </a:r>
            <a:r>
              <a:rPr lang="tr-TR" sz="1800" b="1" i="1" baseline="30000" dirty="0"/>
              <a:t>3</a:t>
            </a:r>
            <a:r>
              <a:rPr lang="tr-TR" sz="1800" b="1" i="1" dirty="0"/>
              <a:t> - </a:t>
            </a:r>
            <a:r>
              <a:rPr lang="tr-TR" sz="1800" b="1" dirty="0"/>
              <a:t>(</a:t>
            </a:r>
            <a:r>
              <a:rPr lang="tr-TR" sz="1800" b="1" i="1" dirty="0"/>
              <a:t>k + </a:t>
            </a:r>
            <a:r>
              <a:rPr lang="tr-TR" sz="1800" b="1" dirty="0"/>
              <a:t>1)</a:t>
            </a:r>
            <a:r>
              <a:rPr lang="tr-TR" sz="1800" b="1" i="1" dirty="0"/>
              <a:t> </a:t>
            </a:r>
            <a:r>
              <a:rPr lang="tr-TR" dirty="0"/>
              <a:t>ifadesinin 3’e tam olarak bölünebildiğini biliyoruz. </a:t>
            </a:r>
          </a:p>
          <a:p>
            <a:pPr algn="just">
              <a:buFont typeface="Arial" panose="020B0604020202020204" pitchFamily="34" charset="0"/>
              <a:buChar char="•"/>
            </a:pPr>
            <a:r>
              <a:rPr lang="tr-TR" dirty="0"/>
              <a:t>Hem temel basamağı, hem de tümevarım basamağım tamamladığımız için, matematiksel tümevarım ilkesine göre, </a:t>
            </a:r>
            <a:r>
              <a:rPr lang="tr-TR" i="1" dirty="0"/>
              <a:t>n</a:t>
            </a:r>
            <a:r>
              <a:rPr lang="tr-TR" dirty="0"/>
              <a:t> pozitif bir tam sayı olduğunda </a:t>
            </a:r>
            <a:r>
              <a:rPr lang="tr-TR" b="1" i="1" dirty="0"/>
              <a:t>n</a:t>
            </a:r>
            <a:r>
              <a:rPr lang="tr-TR" b="1" baseline="30000" dirty="0"/>
              <a:t>3</a:t>
            </a:r>
            <a:r>
              <a:rPr lang="tr-TR" b="1" dirty="0"/>
              <a:t> - </a:t>
            </a:r>
            <a:r>
              <a:rPr lang="tr-TR" b="1" i="1" dirty="0"/>
              <a:t>n</a:t>
            </a:r>
            <a:r>
              <a:rPr lang="tr-TR" b="1" dirty="0"/>
              <a:t> </a:t>
            </a:r>
            <a:r>
              <a:rPr lang="tr-TR" dirty="0"/>
              <a:t>ifadesi 3’e tam olarak bölünür. </a:t>
            </a:r>
          </a:p>
        </p:txBody>
      </p:sp>
    </p:spTree>
    <p:extLst>
      <p:ext uri="{BB962C8B-B14F-4D97-AF65-F5344CB8AC3E}">
        <p14:creationId xmlns:p14="http://schemas.microsoft.com/office/powerpoint/2010/main" val="836055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Kümelerle İlgili Kuralların İspatlanması</a:t>
            </a:r>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b="1" dirty="0"/>
              <a:t>Sonlu Bir Kümenin </a:t>
            </a:r>
            <a:r>
              <a:rPr lang="tr-TR" b="1" dirty="0" smtClean="0"/>
              <a:t>Alt Küme </a:t>
            </a:r>
            <a:r>
              <a:rPr lang="tr-TR" b="1" dirty="0"/>
              <a:t>Sayısı</a:t>
            </a:r>
            <a:r>
              <a:rPr lang="tr-TR" dirty="0"/>
              <a:t> </a:t>
            </a:r>
            <a:r>
              <a:rPr lang="tr-TR" i="1" dirty="0"/>
              <a:t>n</a:t>
            </a:r>
            <a:r>
              <a:rPr lang="tr-TR" dirty="0"/>
              <a:t> negatif olmayan bir tam sayı olmak üzere, eğer </a:t>
            </a:r>
            <a:r>
              <a:rPr lang="tr-TR" i="1" dirty="0"/>
              <a:t>S n</a:t>
            </a:r>
            <a:r>
              <a:rPr lang="tr-TR" dirty="0"/>
              <a:t> elemana bu sahip sonlu bir küme ise </a:t>
            </a:r>
            <a:r>
              <a:rPr lang="tr-TR" i="1" dirty="0"/>
              <a:t>S</a:t>
            </a:r>
            <a:r>
              <a:rPr lang="tr-TR" dirty="0"/>
              <a:t>’nin 2</a:t>
            </a:r>
            <a:r>
              <a:rPr lang="tr-TR" i="1" baseline="30000" dirty="0"/>
              <a:t>n</a:t>
            </a:r>
            <a:r>
              <a:rPr lang="tr-TR" dirty="0"/>
              <a:t> tane alt kümesi vardır. Bu ifadeyi matematiksel tü­mevarım ile ispatlayınız. </a:t>
            </a:r>
          </a:p>
          <a:p>
            <a:pPr algn="just"/>
            <a:r>
              <a:rPr lang="tr-TR" b="1" dirty="0" smtClean="0">
                <a:solidFill>
                  <a:srgbClr val="FF0000"/>
                </a:solidFill>
              </a:rPr>
              <a:t>Çözüm</a:t>
            </a:r>
            <a:r>
              <a:rPr lang="tr-TR" dirty="0" smtClean="0">
                <a:solidFill>
                  <a:srgbClr val="FF0000"/>
                </a:solidFill>
              </a:rPr>
              <a:t>: </a:t>
            </a:r>
            <a:r>
              <a:rPr lang="tr-TR" b="1" i="1" dirty="0" smtClean="0"/>
              <a:t>P(n), </a:t>
            </a:r>
            <a:r>
              <a:rPr lang="tr-TR" i="1" dirty="0" smtClean="0"/>
              <a:t>n</a:t>
            </a:r>
            <a:r>
              <a:rPr lang="tr-TR" dirty="0" smtClean="0"/>
              <a:t> </a:t>
            </a:r>
            <a:r>
              <a:rPr lang="tr-TR" dirty="0"/>
              <a:t>elemanlı bir kümenin altküme sayısının 2</a:t>
            </a:r>
            <a:r>
              <a:rPr lang="tr-TR" i="1" baseline="30000" dirty="0"/>
              <a:t>n</a:t>
            </a:r>
            <a:r>
              <a:rPr lang="tr-TR" dirty="0"/>
              <a:t> olduğunu söyleyen önerme olsun.</a:t>
            </a:r>
          </a:p>
          <a:p>
            <a:pPr algn="just">
              <a:buFont typeface="Wingdings" panose="05000000000000000000" pitchFamily="2" charset="2"/>
              <a:buChar char="ü"/>
            </a:pPr>
            <a:r>
              <a:rPr lang="tr-TR" i="1" dirty="0" smtClean="0">
                <a:solidFill>
                  <a:srgbClr val="00B0F0"/>
                </a:solidFill>
              </a:rPr>
              <a:t>Temel </a:t>
            </a:r>
            <a:r>
              <a:rPr lang="tr-TR" i="1" dirty="0">
                <a:solidFill>
                  <a:srgbClr val="00B0F0"/>
                </a:solidFill>
              </a:rPr>
              <a:t>B</a:t>
            </a:r>
            <a:r>
              <a:rPr lang="tr-TR" i="1" dirty="0" smtClean="0">
                <a:solidFill>
                  <a:srgbClr val="00B0F0"/>
                </a:solidFill>
              </a:rPr>
              <a:t>asamak:</a:t>
            </a:r>
            <a:r>
              <a:rPr lang="tr-TR" dirty="0" smtClean="0">
                <a:solidFill>
                  <a:srgbClr val="00B0F0"/>
                </a:solidFill>
              </a:rPr>
              <a:t> </a:t>
            </a:r>
            <a:r>
              <a:rPr lang="tr-TR" b="1" i="1" dirty="0"/>
              <a:t>P</a:t>
            </a:r>
            <a:r>
              <a:rPr lang="tr-TR" b="1" dirty="0"/>
              <a:t>(</a:t>
            </a:r>
            <a:r>
              <a:rPr lang="tr-TR" b="1" i="1" dirty="0"/>
              <a:t>0) </a:t>
            </a:r>
            <a:r>
              <a:rPr lang="tr-TR" dirty="0"/>
              <a:t>doğrudur, çünkü 0 elemanlı bir kümenin, yani boş kümenin, tam olarak </a:t>
            </a:r>
            <a:r>
              <a:rPr lang="tr-TR" b="1" dirty="0"/>
              <a:t>2</a:t>
            </a:r>
            <a:r>
              <a:rPr lang="tr-TR" b="1" baseline="30000" dirty="0"/>
              <a:t>0</a:t>
            </a:r>
            <a:r>
              <a:rPr lang="tr-TR" b="1" dirty="0"/>
              <a:t> = 1 </a:t>
            </a:r>
            <a:r>
              <a:rPr lang="tr-TR" dirty="0"/>
              <a:t>tane altkümesi vardır. Bu altküme de boş kümenin kendisidir.</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ümevarım </a:t>
            </a:r>
            <a:r>
              <a:rPr lang="tr-TR" i="1" dirty="0">
                <a:solidFill>
                  <a:srgbClr val="00B0F0"/>
                </a:solidFill>
              </a:rPr>
              <a:t>B</a:t>
            </a:r>
            <a:r>
              <a:rPr lang="tr-TR" i="1" dirty="0" smtClean="0">
                <a:solidFill>
                  <a:srgbClr val="00B0F0"/>
                </a:solidFill>
              </a:rPr>
              <a:t>asamağı:</a:t>
            </a:r>
            <a:r>
              <a:rPr lang="tr-TR" dirty="0" smtClean="0">
                <a:solidFill>
                  <a:srgbClr val="00B0F0"/>
                </a:solidFill>
              </a:rPr>
              <a:t> </a:t>
            </a:r>
            <a:r>
              <a:rPr lang="tr-TR" dirty="0"/>
              <a:t>Tümevarım hipotezi için </a:t>
            </a:r>
            <a:r>
              <a:rPr lang="tr-TR" b="1" i="1" dirty="0"/>
              <a:t>P</a:t>
            </a:r>
            <a:r>
              <a:rPr lang="tr-TR" b="1" dirty="0"/>
              <a:t>(</a:t>
            </a:r>
            <a:r>
              <a:rPr lang="tr-TR" b="1" i="1" dirty="0"/>
              <a:t>k</a:t>
            </a:r>
            <a:r>
              <a:rPr lang="tr-TR" b="1" dirty="0"/>
              <a:t>)</a:t>
            </a:r>
            <a:r>
              <a:rPr lang="tr-TR" b="1" i="1" dirty="0"/>
              <a:t> </a:t>
            </a:r>
            <a:r>
              <a:rPr lang="tr-TR" dirty="0"/>
              <a:t>ifadesinin doğru olduğunu </a:t>
            </a:r>
            <a:r>
              <a:rPr lang="tr-TR" dirty="0" smtClean="0"/>
              <a:t>varsa­yalım. </a:t>
            </a:r>
            <a:endParaRPr lang="tr-TR" dirty="0"/>
          </a:p>
          <a:p>
            <a:endParaRPr lang="tr-TR" dirty="0"/>
          </a:p>
        </p:txBody>
      </p:sp>
    </p:spTree>
    <p:extLst>
      <p:ext uri="{BB962C8B-B14F-4D97-AF65-F5344CB8AC3E}">
        <p14:creationId xmlns:p14="http://schemas.microsoft.com/office/powerpoint/2010/main" val="555790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Kümelerle İlgili Kuralların İspatlanması</a:t>
            </a:r>
          </a:p>
        </p:txBody>
      </p:sp>
      <p:sp>
        <p:nvSpPr>
          <p:cNvPr id="3" name="İçerik Yer Tutucusu 2"/>
          <p:cNvSpPr>
            <a:spLocks noGrp="1"/>
          </p:cNvSpPr>
          <p:nvPr>
            <p:ph idx="1"/>
          </p:nvPr>
        </p:nvSpPr>
        <p:spPr>
          <a:xfrm>
            <a:off x="822959" y="1897038"/>
            <a:ext cx="5284427" cy="4408227"/>
          </a:xfrm>
        </p:spPr>
        <p:txBody>
          <a:bodyPr>
            <a:noAutofit/>
          </a:bodyPr>
          <a:lstStyle/>
          <a:p>
            <a:pPr algn="just">
              <a:buFont typeface="Arial" panose="020B0604020202020204" pitchFamily="34" charset="0"/>
              <a:buChar char="•"/>
            </a:pPr>
            <a:r>
              <a:rPr lang="tr-TR" sz="1800" b="1" i="1" dirty="0"/>
              <a:t>P(k</a:t>
            </a:r>
            <a:r>
              <a:rPr lang="tr-TR" sz="1800" i="1" dirty="0"/>
              <a:t>)</a:t>
            </a:r>
            <a:r>
              <a:rPr lang="tr-TR" sz="1800" dirty="0"/>
              <a:t> ifadesinin doğru olduğu varsayıldığında </a:t>
            </a:r>
            <a:r>
              <a:rPr lang="tr-TR" sz="1800" b="1" i="1" dirty="0"/>
              <a:t>P(k + </a:t>
            </a:r>
            <a:r>
              <a:rPr lang="tr-TR" sz="1800" b="1" dirty="0"/>
              <a:t>1</a:t>
            </a:r>
            <a:r>
              <a:rPr lang="tr-TR" sz="1800" b="1" i="1" dirty="0"/>
              <a:t>) </a:t>
            </a:r>
            <a:r>
              <a:rPr lang="tr-TR" sz="1800" dirty="0"/>
              <a:t>ifadesinin de doğru olduğunu göstermemiz gerekir. Yani, </a:t>
            </a:r>
            <a:r>
              <a:rPr lang="tr-TR" sz="1800" i="1" dirty="0"/>
              <a:t>k </a:t>
            </a:r>
            <a:r>
              <a:rPr lang="tr-TR" sz="1800" dirty="0"/>
              <a:t>+ 1 elemana sahip bütün kümelerin 2</a:t>
            </a:r>
            <a:r>
              <a:rPr lang="tr-TR" sz="1800" i="1" baseline="30000" dirty="0"/>
              <a:t>k</a:t>
            </a:r>
            <a:r>
              <a:rPr lang="tr-TR" sz="1800" baseline="30000" dirty="0"/>
              <a:t>+1</a:t>
            </a:r>
            <a:r>
              <a:rPr lang="tr-TR" sz="1800" dirty="0"/>
              <a:t> tane altkü­mesi olduğunu göstermemiz gerekir. </a:t>
            </a:r>
            <a:endParaRPr lang="tr-TR" sz="1800" dirty="0" smtClean="0"/>
          </a:p>
          <a:p>
            <a:pPr algn="just">
              <a:buFont typeface="Arial" panose="020B0604020202020204" pitchFamily="34" charset="0"/>
              <a:buChar char="•"/>
            </a:pPr>
            <a:r>
              <a:rPr lang="tr-TR" sz="1800" i="1" dirty="0"/>
              <a:t>T </a:t>
            </a:r>
            <a:r>
              <a:rPr lang="tr-TR" sz="1800" dirty="0"/>
              <a:t>kümesi </a:t>
            </a:r>
            <a:r>
              <a:rPr lang="tr-TR" sz="1800" i="1" dirty="0"/>
              <a:t>k  </a:t>
            </a:r>
            <a:r>
              <a:rPr lang="tr-TR" sz="1800" dirty="0"/>
              <a:t>+ 1 elemana sahip bir küme olsun. Bu du­rumda, </a:t>
            </a:r>
            <a:r>
              <a:rPr lang="tr-TR" sz="1800" b="1" i="1" dirty="0"/>
              <a:t>T</a:t>
            </a:r>
            <a:r>
              <a:rPr lang="tr-TR" sz="1800" b="1" dirty="0"/>
              <a:t> = </a:t>
            </a:r>
            <a:r>
              <a:rPr lang="tr-TR" sz="1800" b="1" i="1" dirty="0"/>
              <a:t>S</a:t>
            </a:r>
            <a:r>
              <a:rPr lang="tr-TR" sz="1800" b="1" dirty="0"/>
              <a:t> U {</a:t>
            </a:r>
            <a:r>
              <a:rPr lang="tr-TR" sz="1800" b="1" i="1" dirty="0"/>
              <a:t>a</a:t>
            </a:r>
            <a:r>
              <a:rPr lang="tr-TR" sz="1800" b="1" dirty="0"/>
              <a:t>} </a:t>
            </a:r>
            <a:r>
              <a:rPr lang="tr-TR" sz="1800" dirty="0"/>
              <a:t>yazabiliriz. Burada </a:t>
            </a:r>
            <a:r>
              <a:rPr lang="tr-TR" sz="1800" i="1" dirty="0"/>
              <a:t>a </a:t>
            </a:r>
            <a:r>
              <a:rPr lang="tr-TR" sz="1800" dirty="0"/>
              <a:t>elemanı </a:t>
            </a:r>
            <a:r>
              <a:rPr lang="tr-TR" sz="1800" i="1" dirty="0"/>
              <a:t>T </a:t>
            </a:r>
            <a:r>
              <a:rPr lang="tr-TR" sz="1800" dirty="0"/>
              <a:t>kümesine ait elemanlardan birisidir ve </a:t>
            </a:r>
            <a:r>
              <a:rPr lang="tr-TR" sz="1800" b="1" i="1" dirty="0"/>
              <a:t>S</a:t>
            </a:r>
            <a:r>
              <a:rPr lang="tr-TR" sz="1800" b="1" dirty="0"/>
              <a:t> = </a:t>
            </a:r>
            <a:r>
              <a:rPr lang="tr-TR" sz="1800" b="1" i="1" dirty="0"/>
              <a:t>T</a:t>
            </a:r>
            <a:r>
              <a:rPr lang="tr-TR" sz="1800" b="1" dirty="0"/>
              <a:t>  U {</a:t>
            </a:r>
            <a:r>
              <a:rPr lang="tr-TR" sz="1800" b="1" i="1" dirty="0"/>
              <a:t>a</a:t>
            </a:r>
            <a:r>
              <a:rPr lang="tr-TR" sz="1800" dirty="0"/>
              <a:t>} (dolayısıyla </a:t>
            </a:r>
            <a:r>
              <a:rPr lang="tr-TR" sz="1800" b="1" i="1" dirty="0">
                <a:sym typeface="Symbol" panose="05050102010706020507" pitchFamily="18" charset="2"/>
              </a:rPr>
              <a:t> </a:t>
            </a:r>
            <a:r>
              <a:rPr lang="tr-TR" sz="1800" b="1" dirty="0" smtClean="0">
                <a:sym typeface="Symbol" panose="05050102010706020507" pitchFamily="18" charset="2"/>
              </a:rPr>
              <a:t>|</a:t>
            </a:r>
            <a:r>
              <a:rPr lang="tr-TR" sz="1800" b="1" i="1" dirty="0" smtClean="0"/>
              <a:t>S</a:t>
            </a:r>
            <a:r>
              <a:rPr lang="tr-TR" sz="1800" b="1" dirty="0" smtClean="0"/>
              <a:t>|</a:t>
            </a:r>
            <a:r>
              <a:rPr lang="tr-TR" sz="1800" b="1" i="1" dirty="0" smtClean="0"/>
              <a:t>= </a:t>
            </a:r>
            <a:r>
              <a:rPr lang="tr-TR" sz="1800" b="1" i="1" dirty="0"/>
              <a:t>k </a:t>
            </a:r>
            <a:r>
              <a:rPr lang="tr-TR" sz="1800" dirty="0"/>
              <a:t>). </a:t>
            </a:r>
            <a:endParaRPr lang="tr-TR" sz="1800" dirty="0" smtClean="0"/>
          </a:p>
          <a:p>
            <a:pPr algn="just">
              <a:buFont typeface="Arial" panose="020B0604020202020204" pitchFamily="34" charset="0"/>
              <a:buChar char="•"/>
            </a:pPr>
            <a:r>
              <a:rPr lang="tr-TR" sz="1800" i="1" dirty="0" smtClean="0"/>
              <a:t>S</a:t>
            </a:r>
            <a:r>
              <a:rPr lang="tr-TR" sz="1800" dirty="0" smtClean="0"/>
              <a:t> </a:t>
            </a:r>
            <a:r>
              <a:rPr lang="tr-TR" sz="1800" dirty="0"/>
              <a:t>kümesinin her bir </a:t>
            </a:r>
            <a:r>
              <a:rPr lang="tr-TR" sz="1800" i="1" dirty="0"/>
              <a:t>x</a:t>
            </a:r>
            <a:r>
              <a:rPr lang="tr-TR" sz="1800" dirty="0"/>
              <a:t> alt </a:t>
            </a:r>
            <a:r>
              <a:rPr lang="tr-TR" sz="1800" dirty="0" smtClean="0"/>
              <a:t>kümesine </a:t>
            </a:r>
            <a:r>
              <a:rPr lang="tr-TR" sz="1800" dirty="0"/>
              <a:t>karşılık </a:t>
            </a:r>
            <a:r>
              <a:rPr lang="tr-TR" sz="1800" i="1" dirty="0"/>
              <a:t>T</a:t>
            </a:r>
            <a:r>
              <a:rPr lang="tr-TR" sz="1800" dirty="0"/>
              <a:t> kümesinin iki altkümesi vardır, </a:t>
            </a:r>
            <a:r>
              <a:rPr lang="tr-TR" sz="1800" dirty="0" smtClean="0"/>
              <a:t>yani </a:t>
            </a:r>
            <a:r>
              <a:rPr lang="tr-TR" sz="1800" b="1" i="1" dirty="0" smtClean="0"/>
              <a:t>x </a:t>
            </a:r>
            <a:r>
              <a:rPr lang="tr-TR" sz="1800" b="1" dirty="0" smtClean="0"/>
              <a:t>ve </a:t>
            </a:r>
            <a:r>
              <a:rPr lang="tr-TR" sz="1800" b="1" i="1" dirty="0" smtClean="0"/>
              <a:t>x</a:t>
            </a:r>
            <a:r>
              <a:rPr lang="tr-TR" sz="1800" b="1" dirty="0" smtClean="0"/>
              <a:t> U {</a:t>
            </a:r>
            <a:r>
              <a:rPr lang="tr-TR" sz="1800" b="1" i="1" dirty="0" smtClean="0"/>
              <a:t>a </a:t>
            </a:r>
            <a:r>
              <a:rPr lang="tr-TR" sz="1800" b="1" dirty="0" smtClean="0"/>
              <a:t>}</a:t>
            </a:r>
            <a:r>
              <a:rPr lang="tr-TR" sz="1800" dirty="0" smtClean="0"/>
              <a:t>.</a:t>
            </a:r>
          </a:p>
          <a:p>
            <a:pPr algn="just">
              <a:buFont typeface="Arial" panose="020B0604020202020204" pitchFamily="34" charset="0"/>
              <a:buChar char="•"/>
            </a:pPr>
            <a:r>
              <a:rPr lang="tr-TR" sz="1800" dirty="0"/>
              <a:t>Tümevarım hipotezine göre </a:t>
            </a:r>
            <a:r>
              <a:rPr lang="tr-TR" sz="1800" i="1" dirty="0"/>
              <a:t>S</a:t>
            </a:r>
            <a:r>
              <a:rPr lang="tr-TR" sz="1800" dirty="0"/>
              <a:t> kümesinin 2</a:t>
            </a:r>
            <a:r>
              <a:rPr lang="tr-TR" sz="1800" i="1" baseline="30000" dirty="0"/>
              <a:t>k</a:t>
            </a:r>
            <a:r>
              <a:rPr lang="tr-TR" sz="1800" dirty="0"/>
              <a:t> tane altkümesi </a:t>
            </a:r>
            <a:r>
              <a:rPr lang="tr-TR" sz="1800" dirty="0" smtClean="0"/>
              <a:t>vardır. Dolayısıyla</a:t>
            </a:r>
            <a:r>
              <a:rPr lang="tr-TR" sz="1800" i="1" dirty="0" smtClean="0"/>
              <a:t> </a:t>
            </a:r>
            <a:r>
              <a:rPr lang="tr-TR" sz="1800" i="1" dirty="0"/>
              <a:t>T</a:t>
            </a:r>
            <a:r>
              <a:rPr lang="tr-TR" sz="1800" dirty="0"/>
              <a:t> kümesinin </a:t>
            </a:r>
            <a:r>
              <a:rPr lang="tr-TR" sz="1800" b="1" i="1" dirty="0"/>
              <a:t>2 • 2k = </a:t>
            </a:r>
            <a:r>
              <a:rPr lang="tr-TR" sz="1800" b="1" i="1" dirty="0" smtClean="0"/>
              <a:t>2k + 1 </a:t>
            </a:r>
            <a:r>
              <a:rPr lang="tr-TR" sz="1800" dirty="0"/>
              <a:t>tane </a:t>
            </a:r>
            <a:r>
              <a:rPr lang="tr-TR" sz="1800" dirty="0" smtClean="0"/>
              <a:t>altkümesi vardır.</a:t>
            </a:r>
          </a:p>
          <a:p>
            <a:pPr algn="just">
              <a:buFont typeface="Arial" panose="020B0604020202020204" pitchFamily="34" charset="0"/>
              <a:buChar char="•"/>
            </a:pPr>
            <a:r>
              <a:rPr lang="tr-TR" sz="1800" i="1" dirty="0"/>
              <a:t>n</a:t>
            </a:r>
            <a:r>
              <a:rPr lang="tr-TR" sz="1800" dirty="0"/>
              <a:t> negatif olmayan bir tam sayı olduğunda, </a:t>
            </a:r>
            <a:r>
              <a:rPr lang="tr-TR" sz="1800" b="1" i="1" dirty="0"/>
              <a:t>P(n</a:t>
            </a:r>
            <a:r>
              <a:rPr lang="tr-TR" sz="1800" dirty="0"/>
              <a:t>) önermesi doğrudur.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387" y="2726964"/>
            <a:ext cx="2697251" cy="1836000"/>
          </a:xfrm>
          <a:prstGeom prst="rect">
            <a:avLst/>
          </a:prstGeom>
        </p:spPr>
      </p:pic>
      <p:sp>
        <p:nvSpPr>
          <p:cNvPr id="5" name="Metin kutusu 4"/>
          <p:cNvSpPr txBox="1"/>
          <p:nvPr/>
        </p:nvSpPr>
        <p:spPr>
          <a:xfrm>
            <a:off x="6230217" y="4453501"/>
            <a:ext cx="2750010" cy="492443"/>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3. </a:t>
            </a:r>
            <a:r>
              <a:rPr lang="tr-TR" sz="1600" b="1" i="1" dirty="0" smtClean="0"/>
              <a:t>k</a:t>
            </a:r>
            <a:r>
              <a:rPr lang="tr-TR" sz="1600" b="1" dirty="0" smtClean="0"/>
              <a:t> + 1 Elemanlı Bir Kümeden Altkümeler Oluşturma </a:t>
            </a:r>
            <a:endParaRPr lang="tr-TR" sz="1600" b="1" dirty="0"/>
          </a:p>
        </p:txBody>
      </p:sp>
    </p:spTree>
    <p:extLst>
      <p:ext uri="{BB962C8B-B14F-4D97-AF65-F5344CB8AC3E}">
        <p14:creationId xmlns:p14="http://schemas.microsoft.com/office/powerpoint/2010/main" val="2801172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000" dirty="0"/>
              <a:t>Matematiksel Tümevarımın Yaratıcı Uygulamaları</a:t>
            </a:r>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i="1" dirty="0"/>
              <a:t>n</a:t>
            </a:r>
            <a:r>
              <a:rPr lang="tr-TR" dirty="0"/>
              <a:t> pozitif bir tam sayı olsun. Bir karesi çıkarılmış </a:t>
            </a:r>
            <a:r>
              <a:rPr lang="tr-TR" b="1" dirty="0"/>
              <a:t>2</a:t>
            </a:r>
            <a:r>
              <a:rPr lang="tr-TR" b="1" i="1" baseline="30000" dirty="0"/>
              <a:t>n</a:t>
            </a:r>
            <a:r>
              <a:rPr lang="tr-TR" b="1" dirty="0"/>
              <a:t> x 2</a:t>
            </a:r>
            <a:r>
              <a:rPr lang="tr-TR" b="1" i="1" baseline="30000" dirty="0"/>
              <a:t>n</a:t>
            </a:r>
            <a:r>
              <a:rPr lang="tr-TR" b="1" i="1" dirty="0"/>
              <a:t> </a:t>
            </a:r>
            <a:r>
              <a:rPr lang="tr-TR" dirty="0"/>
              <a:t>boyutundaki bir dama tahtasının üçlü </a:t>
            </a:r>
            <a:r>
              <a:rPr lang="tr-TR" dirty="0" err="1"/>
              <a:t>triominolarla</a:t>
            </a:r>
            <a:r>
              <a:rPr lang="tr-TR" dirty="0"/>
              <a:t> kaplanabileceğini ispatlayınız. </a:t>
            </a:r>
          </a:p>
          <a:p>
            <a:pPr algn="just">
              <a:buFont typeface="Arial" panose="020B0604020202020204" pitchFamily="34" charset="0"/>
              <a:buChar char="•"/>
            </a:pPr>
            <a:r>
              <a:rPr lang="tr-TR" dirty="0"/>
              <a:t>Bu üçlü kağıtlar Ş</a:t>
            </a:r>
            <a:r>
              <a:rPr lang="tr-TR" dirty="0" smtClean="0"/>
              <a:t>ekil 4’te </a:t>
            </a:r>
            <a:r>
              <a:rPr lang="tr-TR" dirty="0"/>
              <a:t>gösterildiği gibi her seferinde üç karelik bir alanı kaplar.</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806" y="3441250"/>
            <a:ext cx="993120" cy="1000265"/>
          </a:xfrm>
          <a:prstGeom prst="rect">
            <a:avLst/>
          </a:prstGeom>
        </p:spPr>
      </p:pic>
      <p:sp>
        <p:nvSpPr>
          <p:cNvPr id="5" name="Metin kutusu 4"/>
          <p:cNvSpPr txBox="1"/>
          <p:nvPr/>
        </p:nvSpPr>
        <p:spPr>
          <a:xfrm>
            <a:off x="3350464" y="4527776"/>
            <a:ext cx="2094994" cy="246221"/>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4. </a:t>
            </a:r>
            <a:r>
              <a:rPr lang="tr-TR" sz="1600" b="1" dirty="0" smtClean="0"/>
              <a:t>Bir Dik </a:t>
            </a:r>
            <a:r>
              <a:rPr lang="tr-TR" sz="1600" b="1" dirty="0" err="1" smtClean="0"/>
              <a:t>Triomino</a:t>
            </a:r>
            <a:r>
              <a:rPr lang="tr-TR" sz="1600" b="1" dirty="0" smtClean="0"/>
              <a:t> </a:t>
            </a:r>
            <a:endParaRPr lang="tr-TR" sz="1600" b="1" dirty="0"/>
          </a:p>
        </p:txBody>
      </p:sp>
    </p:spTree>
    <p:extLst>
      <p:ext uri="{BB962C8B-B14F-4D97-AF65-F5344CB8AC3E}">
        <p14:creationId xmlns:p14="http://schemas.microsoft.com/office/powerpoint/2010/main" val="568116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000" dirty="0"/>
              <a:t>Matematiksel Tümevarımın Yaratıcı Uygulamaları</a:t>
            </a:r>
          </a:p>
        </p:txBody>
      </p:sp>
      <p:sp>
        <p:nvSpPr>
          <p:cNvPr id="3" name="İçerik Yer Tutucusu 2"/>
          <p:cNvSpPr>
            <a:spLocks noGrp="1"/>
          </p:cNvSpPr>
          <p:nvPr>
            <p:ph idx="1"/>
          </p:nvPr>
        </p:nvSpPr>
        <p:spPr/>
        <p:txBody>
          <a:bodyPr/>
          <a:lstStyle/>
          <a:p>
            <a:pPr algn="just"/>
            <a:r>
              <a:rPr lang="tr-TR" sz="1800" b="1" dirty="0">
                <a:solidFill>
                  <a:srgbClr val="FF0000"/>
                </a:solidFill>
              </a:rPr>
              <a:t>Çözüm: </a:t>
            </a:r>
            <a:r>
              <a:rPr lang="tr-TR" sz="1800" b="1" i="1" dirty="0"/>
              <a:t>P(n)</a:t>
            </a:r>
            <a:r>
              <a:rPr lang="tr-TR" sz="1800" i="1" dirty="0"/>
              <a:t>,</a:t>
            </a:r>
            <a:r>
              <a:rPr lang="tr-TR" sz="1800" dirty="0"/>
              <a:t> bir karesi çıkarılmış </a:t>
            </a:r>
            <a:r>
              <a:rPr lang="tr-TR" sz="1800" b="1" dirty="0"/>
              <a:t>2</a:t>
            </a:r>
            <a:r>
              <a:rPr lang="tr-TR" sz="1800" b="1" i="1" baseline="30000" dirty="0"/>
              <a:t>n</a:t>
            </a:r>
            <a:r>
              <a:rPr lang="tr-TR" sz="1800" b="1" dirty="0"/>
              <a:t> x 2</a:t>
            </a:r>
            <a:r>
              <a:rPr lang="tr-TR" sz="1800" b="1" i="1" baseline="30000" dirty="0"/>
              <a:t>n</a:t>
            </a:r>
            <a:r>
              <a:rPr lang="tr-TR" sz="1800" b="1" dirty="0"/>
              <a:t> </a:t>
            </a:r>
            <a:r>
              <a:rPr lang="tr-TR" sz="1800" dirty="0"/>
              <a:t>boyutundaki bir dama tahtasının üçlü </a:t>
            </a:r>
            <a:r>
              <a:rPr lang="tr-TR" sz="1800" dirty="0" err="1"/>
              <a:t>triominolarla</a:t>
            </a:r>
            <a:r>
              <a:rPr lang="tr-TR" sz="1800" dirty="0"/>
              <a:t> kaplanabileceğini söyleyen önerme olsun. </a:t>
            </a:r>
            <a:r>
              <a:rPr lang="tr-TR" sz="1800" b="1" i="1" dirty="0"/>
              <a:t>P(n)</a:t>
            </a:r>
            <a:r>
              <a:rPr lang="tr-TR" sz="1800" b="1" dirty="0"/>
              <a:t> </a:t>
            </a:r>
            <a:r>
              <a:rPr lang="tr-TR" sz="1800" dirty="0"/>
              <a:t>önermesinin tüm pozitif </a:t>
            </a:r>
            <a:r>
              <a:rPr lang="tr-TR" sz="1800" i="1" dirty="0"/>
              <a:t>n</a:t>
            </a:r>
            <a:r>
              <a:rPr lang="tr-TR" sz="1800" dirty="0"/>
              <a:t> tam sayıları için doğ­ru olduğunu matematiksel tümevarım ile gösterebiliriz.</a:t>
            </a:r>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emel </a:t>
            </a:r>
            <a:r>
              <a:rPr lang="tr-TR" sz="1800" i="1" dirty="0">
                <a:solidFill>
                  <a:srgbClr val="00B0F0"/>
                </a:solidFill>
              </a:rPr>
              <a:t>B</a:t>
            </a:r>
            <a:r>
              <a:rPr lang="tr-TR" sz="1800" i="1" dirty="0" smtClean="0">
                <a:solidFill>
                  <a:srgbClr val="00B0F0"/>
                </a:solidFill>
              </a:rPr>
              <a:t>asamak:</a:t>
            </a:r>
            <a:r>
              <a:rPr lang="tr-TR" sz="1800" dirty="0" smtClean="0">
                <a:solidFill>
                  <a:srgbClr val="00B0F0"/>
                </a:solidFill>
              </a:rPr>
              <a:t> </a:t>
            </a:r>
            <a:r>
              <a:rPr lang="tr-TR" sz="1800" b="1" i="1" dirty="0" smtClean="0"/>
              <a:t>P</a:t>
            </a:r>
            <a:r>
              <a:rPr lang="tr-TR" sz="1800" b="1" dirty="0" smtClean="0"/>
              <a:t>(1</a:t>
            </a:r>
            <a:r>
              <a:rPr lang="tr-TR" sz="1800" b="1" dirty="0"/>
              <a:t>) </a:t>
            </a:r>
            <a:r>
              <a:rPr lang="tr-TR" sz="1800" dirty="0"/>
              <a:t>doğrudur, çünkü bir karesi çıkarılmış </a:t>
            </a:r>
            <a:r>
              <a:rPr lang="tr-TR" sz="1800" b="1" dirty="0"/>
              <a:t>2 x 2 </a:t>
            </a:r>
            <a:r>
              <a:rPr lang="tr-TR" sz="1800" dirty="0"/>
              <a:t>boyutundaki 4 farklı dama tahtasının her biri bir üçlü </a:t>
            </a:r>
            <a:r>
              <a:rPr lang="tr-TR" sz="1800" dirty="0" err="1"/>
              <a:t>Triomino</a:t>
            </a:r>
            <a:r>
              <a:rPr lang="tr-TR" sz="1800" dirty="0"/>
              <a:t> ile kaplanabilir. Bunu </a:t>
            </a:r>
            <a:r>
              <a:rPr lang="tr-TR" sz="1800" dirty="0" smtClean="0"/>
              <a:t>Şekil 5’te </a:t>
            </a:r>
            <a:r>
              <a:rPr lang="tr-TR" sz="1800" dirty="0"/>
              <a:t>görebilirsiniz.</a:t>
            </a:r>
          </a:p>
          <a:p>
            <a:pPr algn="just"/>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612" y="3989826"/>
            <a:ext cx="5129929" cy="1007409"/>
          </a:xfrm>
          <a:prstGeom prst="rect">
            <a:avLst/>
          </a:prstGeom>
        </p:spPr>
      </p:pic>
      <p:sp>
        <p:nvSpPr>
          <p:cNvPr id="5" name="Metin kutusu 4"/>
          <p:cNvSpPr txBox="1"/>
          <p:nvPr/>
        </p:nvSpPr>
        <p:spPr>
          <a:xfrm>
            <a:off x="1393160" y="5105608"/>
            <a:ext cx="6403397" cy="246221"/>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5. </a:t>
            </a:r>
            <a:r>
              <a:rPr lang="tr-TR" sz="1600" b="1" dirty="0" smtClean="0"/>
              <a:t>Bir Karesi Çıkarılmış 2 x 2 Boyutundaki Dama Tahtasının Kaplanması </a:t>
            </a:r>
            <a:endParaRPr lang="tr-TR" sz="1600" b="1" dirty="0"/>
          </a:p>
        </p:txBody>
      </p:sp>
    </p:spTree>
    <p:extLst>
      <p:ext uri="{BB962C8B-B14F-4D97-AF65-F5344CB8AC3E}">
        <p14:creationId xmlns:p14="http://schemas.microsoft.com/office/powerpoint/2010/main" val="2831639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000" dirty="0"/>
              <a:t>Matematiksel Tümevarımın Yaratıcı Uygulamaları</a:t>
            </a:r>
          </a:p>
        </p:txBody>
      </p:sp>
      <p:sp>
        <p:nvSpPr>
          <p:cNvPr id="3" name="İçerik Yer Tutucusu 2"/>
          <p:cNvSpPr>
            <a:spLocks noGrp="1"/>
          </p:cNvSpPr>
          <p:nvPr>
            <p:ph idx="1"/>
          </p:nvPr>
        </p:nvSpPr>
        <p:spPr/>
        <p:txBody>
          <a:bodyPr>
            <a:noAutofit/>
          </a:bodyPr>
          <a:lstStyle/>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ümevarım </a:t>
            </a:r>
            <a:r>
              <a:rPr lang="tr-TR" i="1" dirty="0">
                <a:solidFill>
                  <a:srgbClr val="00B0F0"/>
                </a:solidFill>
              </a:rPr>
              <a:t>B</a:t>
            </a:r>
            <a:r>
              <a:rPr lang="tr-TR" i="1" dirty="0" smtClean="0">
                <a:solidFill>
                  <a:srgbClr val="00B0F0"/>
                </a:solidFill>
              </a:rPr>
              <a:t>asamağı:</a:t>
            </a:r>
            <a:r>
              <a:rPr lang="tr-TR" dirty="0" smtClean="0">
                <a:solidFill>
                  <a:srgbClr val="00B0F0"/>
                </a:solidFill>
              </a:rPr>
              <a:t> </a:t>
            </a:r>
            <a:r>
              <a:rPr lang="tr-TR" i="1" dirty="0"/>
              <a:t>k</a:t>
            </a:r>
            <a:r>
              <a:rPr lang="tr-TR" dirty="0"/>
              <a:t> rastgele seçilmiş bir pozitif tam sayı olmak üzere, </a:t>
            </a:r>
            <a:r>
              <a:rPr lang="tr-TR" b="1" i="1" dirty="0"/>
              <a:t>P</a:t>
            </a:r>
            <a:r>
              <a:rPr lang="tr-TR" b="1" dirty="0"/>
              <a:t>(</a:t>
            </a:r>
            <a:r>
              <a:rPr lang="tr-TR" b="1" i="1" dirty="0"/>
              <a:t>k</a:t>
            </a:r>
            <a:r>
              <a:rPr lang="tr-TR" b="1" dirty="0"/>
              <a:t>)</a:t>
            </a:r>
            <a:r>
              <a:rPr lang="tr-TR" dirty="0"/>
              <a:t> önermesinin doğru olduğunu yani, bir karesi çıkarılmış </a:t>
            </a:r>
            <a:r>
              <a:rPr lang="tr-TR" b="1" dirty="0"/>
              <a:t>2</a:t>
            </a:r>
            <a:r>
              <a:rPr lang="tr-TR" b="1" i="1" baseline="30000" dirty="0"/>
              <a:t>k</a:t>
            </a:r>
            <a:r>
              <a:rPr lang="tr-TR" b="1" dirty="0"/>
              <a:t> x 2</a:t>
            </a:r>
            <a:r>
              <a:rPr lang="tr-TR" b="1" i="1" baseline="30000" dirty="0"/>
              <a:t>k</a:t>
            </a:r>
            <a:r>
              <a:rPr lang="tr-TR" b="1" baseline="30000" dirty="0"/>
              <a:t> </a:t>
            </a:r>
            <a:r>
              <a:rPr lang="tr-TR" dirty="0"/>
              <a:t>boyutundaki her bir dama tahtasının üçlü </a:t>
            </a:r>
            <a:r>
              <a:rPr lang="tr-TR" dirty="0" err="1"/>
              <a:t>triominolarla</a:t>
            </a:r>
            <a:r>
              <a:rPr lang="tr-TR" dirty="0"/>
              <a:t> kaplanabildiğini varsayalım.</a:t>
            </a:r>
          </a:p>
          <a:p>
            <a:pPr algn="just"/>
            <a:r>
              <a:rPr lang="tr-TR" b="1" i="1" dirty="0" smtClean="0"/>
              <a:t>P</a:t>
            </a:r>
            <a:r>
              <a:rPr lang="tr-TR" b="1" dirty="0" smtClean="0"/>
              <a:t>(</a:t>
            </a:r>
            <a:r>
              <a:rPr lang="tr-TR" b="1" i="1" dirty="0" smtClean="0"/>
              <a:t>k + </a:t>
            </a:r>
            <a:r>
              <a:rPr lang="tr-TR" b="1" dirty="0" smtClean="0"/>
              <a:t>1</a:t>
            </a:r>
            <a:r>
              <a:rPr lang="tr-TR" b="1" dirty="0"/>
              <a:t>) </a:t>
            </a:r>
            <a:r>
              <a:rPr lang="tr-TR" dirty="0"/>
              <a:t>ifadesinin de doğru olduğunu gös­termemiz gerekir. Yani, bir karesi çıkarılmış </a:t>
            </a:r>
            <a:r>
              <a:rPr lang="tr-TR" b="1" dirty="0" smtClean="0"/>
              <a:t>2</a:t>
            </a:r>
            <a:r>
              <a:rPr lang="tr-TR" b="1" i="1" baseline="30000" dirty="0" smtClean="0"/>
              <a:t>k + </a:t>
            </a:r>
            <a:r>
              <a:rPr lang="tr-TR" b="1" baseline="30000" dirty="0" smtClean="0"/>
              <a:t>1</a:t>
            </a:r>
            <a:r>
              <a:rPr lang="tr-TR" b="1" dirty="0" smtClean="0"/>
              <a:t> </a:t>
            </a:r>
            <a:r>
              <a:rPr lang="tr-TR" b="1" dirty="0"/>
              <a:t>x </a:t>
            </a:r>
            <a:r>
              <a:rPr lang="tr-TR" b="1" dirty="0" smtClean="0"/>
              <a:t>2</a:t>
            </a:r>
            <a:r>
              <a:rPr lang="tr-TR" b="1" i="1" baseline="30000" dirty="0" smtClean="0"/>
              <a:t>k + </a:t>
            </a:r>
            <a:r>
              <a:rPr lang="tr-TR" b="1" baseline="30000" dirty="0" smtClean="0"/>
              <a:t>1</a:t>
            </a:r>
            <a:r>
              <a:rPr lang="tr-TR" b="1" dirty="0" smtClean="0"/>
              <a:t> </a:t>
            </a:r>
            <a:r>
              <a:rPr lang="tr-TR" dirty="0"/>
              <a:t>boyutundaki her bir dama tahtasının üçlü </a:t>
            </a:r>
            <a:r>
              <a:rPr lang="tr-TR" dirty="0" err="1"/>
              <a:t>triominolarla</a:t>
            </a:r>
            <a:r>
              <a:rPr lang="tr-TR" dirty="0"/>
              <a:t> kaplanabildiğini göstermemiz gerekir.</a:t>
            </a:r>
          </a:p>
          <a:p>
            <a:pPr algn="just"/>
            <a:endParaRPr lang="tr-TR" sz="1800" dirty="0"/>
          </a:p>
          <a:p>
            <a:pPr algn="just"/>
            <a:endParaRPr lang="tr-TR" sz="1650" dirty="0"/>
          </a:p>
        </p:txBody>
      </p:sp>
    </p:spTree>
    <p:extLst>
      <p:ext uri="{BB962C8B-B14F-4D97-AF65-F5344CB8AC3E}">
        <p14:creationId xmlns:p14="http://schemas.microsoft.com/office/powerpoint/2010/main" val="1599686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Bölüm Özeti</a:t>
            </a:r>
            <a:endParaRPr lang="tr-TR" dirty="0"/>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sz="2100" dirty="0"/>
              <a:t>Matematiksel Tümevarım</a:t>
            </a:r>
          </a:p>
          <a:p>
            <a:pPr algn="just">
              <a:buFont typeface="Wingdings" panose="05000000000000000000" pitchFamily="2" charset="2"/>
              <a:buChar char="Ø"/>
            </a:pPr>
            <a:r>
              <a:rPr lang="tr-TR" sz="2100" dirty="0"/>
              <a:t>Kuvvetli Tümevarım ve </a:t>
            </a:r>
            <a:r>
              <a:rPr lang="tr-TR" sz="2100" dirty="0" smtClean="0"/>
              <a:t>İyi-</a:t>
            </a:r>
            <a:r>
              <a:rPr lang="tr-TR" sz="2100" dirty="0" err="1" smtClean="0"/>
              <a:t>Sıralanabilirlik</a:t>
            </a:r>
            <a:endParaRPr lang="tr-TR" sz="2100" dirty="0"/>
          </a:p>
          <a:p>
            <a:pPr algn="just">
              <a:buFont typeface="Wingdings" panose="05000000000000000000" pitchFamily="2" charset="2"/>
              <a:buChar char="Ø"/>
            </a:pPr>
            <a:r>
              <a:rPr lang="tr-TR" sz="2100" dirty="0" err="1"/>
              <a:t>Özyineli</a:t>
            </a:r>
            <a:r>
              <a:rPr lang="tr-TR" sz="2100" dirty="0"/>
              <a:t> Tanımlar ve Yapısal Tümevarım</a:t>
            </a:r>
          </a:p>
          <a:p>
            <a:pPr algn="just">
              <a:buFont typeface="Wingdings" panose="05000000000000000000" pitchFamily="2" charset="2"/>
              <a:buChar char="Ø"/>
            </a:pPr>
            <a:r>
              <a:rPr lang="tr-TR" sz="2100" dirty="0" err="1"/>
              <a:t>Özyineli</a:t>
            </a:r>
            <a:r>
              <a:rPr lang="tr-TR" sz="2100" dirty="0"/>
              <a:t> Algoritmalar</a:t>
            </a:r>
          </a:p>
          <a:p>
            <a:pPr algn="just">
              <a:buFont typeface="Wingdings" panose="05000000000000000000" pitchFamily="2" charset="2"/>
              <a:buChar char="Ø"/>
            </a:pPr>
            <a:r>
              <a:rPr lang="tr-TR" sz="2100" dirty="0"/>
              <a:t>Program Doğruluğu</a:t>
            </a:r>
          </a:p>
          <a:p>
            <a:endParaRPr lang="tr-TR" dirty="0"/>
          </a:p>
          <a:p>
            <a:endParaRPr lang="tr-TR" dirty="0"/>
          </a:p>
          <a:p>
            <a:endParaRPr lang="tr-TR" dirty="0"/>
          </a:p>
        </p:txBody>
      </p:sp>
    </p:spTree>
    <p:extLst>
      <p:ext uri="{BB962C8B-B14F-4D97-AF65-F5344CB8AC3E}">
        <p14:creationId xmlns:p14="http://schemas.microsoft.com/office/powerpoint/2010/main" val="67350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000" dirty="0"/>
              <a:t>Matematiksel Tümevarımın Yaratıcı Uygulamaları</a:t>
            </a:r>
          </a:p>
        </p:txBody>
      </p:sp>
      <p:sp>
        <p:nvSpPr>
          <p:cNvPr id="3" name="İçerik Yer Tutucusu 2"/>
          <p:cNvSpPr>
            <a:spLocks noGrp="1"/>
          </p:cNvSpPr>
          <p:nvPr>
            <p:ph idx="1"/>
          </p:nvPr>
        </p:nvSpPr>
        <p:spPr>
          <a:xfrm>
            <a:off x="822959" y="1845733"/>
            <a:ext cx="7543801" cy="4210791"/>
          </a:xfrm>
        </p:spPr>
        <p:txBody>
          <a:bodyPr/>
          <a:lstStyle/>
          <a:p>
            <a:pPr lvl="0" algn="just">
              <a:buFont typeface="Arial" panose="020B0604020202020204" pitchFamily="34" charset="0"/>
              <a:buChar char="•"/>
            </a:pPr>
            <a:r>
              <a:rPr lang="tr-TR" dirty="0"/>
              <a:t>Bir karesi çıkarılmış </a:t>
            </a:r>
            <a:r>
              <a:rPr lang="tr-TR" b="1" dirty="0" smtClean="0"/>
              <a:t>2</a:t>
            </a:r>
            <a:r>
              <a:rPr lang="tr-TR" b="1" i="1" baseline="30000" dirty="0" smtClean="0"/>
              <a:t>k + </a:t>
            </a:r>
            <a:r>
              <a:rPr lang="tr-TR" b="1" baseline="30000" dirty="0" smtClean="0"/>
              <a:t>1</a:t>
            </a:r>
            <a:r>
              <a:rPr lang="tr-TR" b="1" dirty="0" smtClean="0"/>
              <a:t> </a:t>
            </a:r>
            <a:r>
              <a:rPr lang="tr-TR" b="1" dirty="0"/>
              <a:t>x </a:t>
            </a:r>
            <a:r>
              <a:rPr lang="tr-TR" b="1" dirty="0" smtClean="0"/>
              <a:t>2</a:t>
            </a:r>
            <a:r>
              <a:rPr lang="tr-TR" b="1" i="1" baseline="30000" dirty="0" smtClean="0"/>
              <a:t>k + </a:t>
            </a:r>
            <a:r>
              <a:rPr lang="tr-TR" b="1" baseline="30000" dirty="0" smtClean="0"/>
              <a:t>1</a:t>
            </a:r>
            <a:r>
              <a:rPr lang="tr-TR" b="1" dirty="0" smtClean="0"/>
              <a:t> </a:t>
            </a:r>
            <a:r>
              <a:rPr lang="tr-TR" dirty="0"/>
              <a:t>boyutundaki bir dama tahtasını göz önüne alalım. Bu dama tahtasını, her iki tarafın tam ortasından bölerek her biri </a:t>
            </a:r>
            <a:r>
              <a:rPr lang="tr-TR" b="1" dirty="0"/>
              <a:t>2</a:t>
            </a:r>
            <a:r>
              <a:rPr lang="tr-TR" b="1" i="1" baseline="30000" dirty="0"/>
              <a:t>k</a:t>
            </a:r>
            <a:r>
              <a:rPr lang="tr-TR" b="1" dirty="0"/>
              <a:t> x 2</a:t>
            </a:r>
            <a:r>
              <a:rPr lang="tr-TR" b="1" i="1" baseline="30000" dirty="0"/>
              <a:t>k</a:t>
            </a:r>
            <a:r>
              <a:rPr lang="tr-TR" b="1" dirty="0"/>
              <a:t> </a:t>
            </a:r>
            <a:r>
              <a:rPr lang="tr-TR" dirty="0"/>
              <a:t>boyutunda olan dört par­çaya ayıralım</a:t>
            </a:r>
            <a:r>
              <a:rPr lang="tr-TR" dirty="0" smtClean="0"/>
              <a:t>. Bu parçalama işlemi Şekil 6’da gösterilmiştir. </a:t>
            </a:r>
            <a:r>
              <a:rPr lang="tr-TR" dirty="0"/>
              <a:t>Bu dört parçanın üç tanesinden hiç kare çıkarılmamıştır.</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103" y="3444305"/>
            <a:ext cx="1800476" cy="1814766"/>
          </a:xfrm>
          <a:prstGeom prst="rect">
            <a:avLst/>
          </a:prstGeom>
        </p:spPr>
      </p:pic>
      <p:sp>
        <p:nvSpPr>
          <p:cNvPr id="5" name="Metin kutusu 4"/>
          <p:cNvSpPr txBox="1"/>
          <p:nvPr/>
        </p:nvSpPr>
        <p:spPr>
          <a:xfrm>
            <a:off x="2872791" y="5317861"/>
            <a:ext cx="3528009" cy="738664"/>
          </a:xfrm>
          <a:prstGeom prst="rect">
            <a:avLst/>
          </a:prstGeom>
          <a:noFill/>
          <a:ln>
            <a:noFill/>
          </a:ln>
        </p:spPr>
        <p:txBody>
          <a:bodyPr wrap="square" lIns="0" tIns="0" rIns="0" bIns="0" rtlCol="0">
            <a:spAutoFit/>
          </a:bodyPr>
          <a:lstStyle/>
          <a:p>
            <a:pPr algn="just"/>
            <a:r>
              <a:rPr lang="tr-TR" sz="1600" b="1" dirty="0" smtClean="0">
                <a:solidFill>
                  <a:schemeClr val="accent2">
                    <a:lumMod val="75000"/>
                  </a:schemeClr>
                </a:solidFill>
              </a:rPr>
              <a:t>Şekil 6. </a:t>
            </a:r>
            <a:r>
              <a:rPr lang="tr-TR" sz="1600" b="1" dirty="0"/>
              <a:t>2</a:t>
            </a:r>
            <a:r>
              <a:rPr lang="tr-TR" sz="1600" b="1" i="1" baseline="30000" dirty="0"/>
              <a:t>k + </a:t>
            </a:r>
            <a:r>
              <a:rPr lang="tr-TR" sz="1600" b="1" baseline="30000" dirty="0"/>
              <a:t>1</a:t>
            </a:r>
            <a:r>
              <a:rPr lang="tr-TR" sz="1600" b="1" dirty="0"/>
              <a:t> x 2</a:t>
            </a:r>
            <a:r>
              <a:rPr lang="tr-TR" sz="1600" b="1" i="1" baseline="30000" dirty="0"/>
              <a:t>k + </a:t>
            </a:r>
            <a:r>
              <a:rPr lang="tr-TR" sz="1600" b="1" baseline="30000" dirty="0"/>
              <a:t>1</a:t>
            </a:r>
            <a:r>
              <a:rPr lang="tr-TR" sz="1600" b="1" dirty="0"/>
              <a:t> </a:t>
            </a:r>
            <a:r>
              <a:rPr lang="tr-TR" sz="1600" b="1" dirty="0" smtClean="0"/>
              <a:t>Boyutundaki Bir Dama Tahtasının Dört Tane </a:t>
            </a:r>
            <a:r>
              <a:rPr lang="tr-TR" sz="1600" b="1" dirty="0"/>
              <a:t>2</a:t>
            </a:r>
            <a:r>
              <a:rPr lang="tr-TR" sz="1600" b="1" i="1" baseline="30000" dirty="0"/>
              <a:t>k</a:t>
            </a:r>
            <a:r>
              <a:rPr lang="tr-TR" sz="1600" b="1" dirty="0"/>
              <a:t> x 2</a:t>
            </a:r>
            <a:r>
              <a:rPr lang="tr-TR" sz="1600" b="1" i="1" baseline="30000" dirty="0"/>
              <a:t>k</a:t>
            </a:r>
            <a:r>
              <a:rPr lang="tr-TR" sz="1600" b="1" dirty="0" smtClean="0"/>
              <a:t> Boyutundaki Dama Tahtasına Ayrılması</a:t>
            </a:r>
            <a:endParaRPr lang="tr-TR" sz="1600" b="1" dirty="0"/>
          </a:p>
        </p:txBody>
      </p:sp>
    </p:spTree>
    <p:extLst>
      <p:ext uri="{BB962C8B-B14F-4D97-AF65-F5344CB8AC3E}">
        <p14:creationId xmlns:p14="http://schemas.microsoft.com/office/powerpoint/2010/main" val="3706704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000" dirty="0"/>
              <a:t>Matematiksel Tümevarımın Yaratıcı Uygulamaları</a:t>
            </a:r>
          </a:p>
        </p:txBody>
      </p:sp>
      <p:sp>
        <p:nvSpPr>
          <p:cNvPr id="3" name="İçerik Yer Tutucusu 2"/>
          <p:cNvSpPr>
            <a:spLocks noGrp="1"/>
          </p:cNvSpPr>
          <p:nvPr>
            <p:ph idx="1"/>
          </p:nvPr>
        </p:nvSpPr>
        <p:spPr>
          <a:xfrm>
            <a:off x="822959" y="1845733"/>
            <a:ext cx="7543801" cy="4122771"/>
          </a:xfrm>
        </p:spPr>
        <p:txBody>
          <a:bodyPr/>
          <a:lstStyle/>
          <a:p>
            <a:pPr algn="just">
              <a:buFont typeface="Arial" panose="020B0604020202020204" pitchFamily="34" charset="0"/>
              <a:buChar char="•"/>
            </a:pPr>
            <a:r>
              <a:rPr lang="tr-TR" dirty="0"/>
              <a:t>Dördüncü </a:t>
            </a:r>
            <a:r>
              <a:rPr lang="tr-TR" b="1" dirty="0"/>
              <a:t>2</a:t>
            </a:r>
            <a:r>
              <a:rPr lang="tr-TR" b="1" i="1" baseline="30000" dirty="0"/>
              <a:t>k</a:t>
            </a:r>
            <a:r>
              <a:rPr lang="tr-TR" b="1" dirty="0"/>
              <a:t> x 2</a:t>
            </a:r>
            <a:r>
              <a:rPr lang="tr-TR" b="1" i="1" baseline="30000" dirty="0"/>
              <a:t>k</a:t>
            </a:r>
            <a:r>
              <a:rPr lang="tr-TR" b="1" dirty="0"/>
              <a:t> </a:t>
            </a:r>
            <a:r>
              <a:rPr lang="tr-TR" dirty="0"/>
              <a:t>boyutundaki parçadan ise bir kare çıkarılmıştır. Bu durumda, tümeva­rım hipotezinden yola çıkarak bu dördüncü parçanın üçlü </a:t>
            </a:r>
            <a:r>
              <a:rPr lang="tr-TR" dirty="0" err="1"/>
              <a:t>triominolarla</a:t>
            </a:r>
            <a:r>
              <a:rPr lang="tr-TR" dirty="0"/>
              <a:t> kaplanabildiğini söy­leyebiliriz. Şimdi, diğer üç parçanın köşelerine, asıl dama tahtasının ise merkezine denk gelen yerlerdeki kareleri geçici olarak çıkaralım. </a:t>
            </a:r>
            <a:r>
              <a:rPr lang="tr-TR" dirty="0" smtClean="0"/>
              <a:t>Bu işlem Şekil 7’de gösterilmektedir.</a:t>
            </a:r>
            <a:endParaRPr lang="tr-TR" dirty="0"/>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910" y="3608081"/>
            <a:ext cx="1793332" cy="1814766"/>
          </a:xfrm>
          <a:prstGeom prst="rect">
            <a:avLst/>
          </a:prstGeom>
        </p:spPr>
      </p:pic>
      <p:sp>
        <p:nvSpPr>
          <p:cNvPr id="5" name="Metin kutusu 4"/>
          <p:cNvSpPr txBox="1"/>
          <p:nvPr/>
        </p:nvSpPr>
        <p:spPr>
          <a:xfrm>
            <a:off x="2133006" y="5476062"/>
            <a:ext cx="4407139" cy="492443"/>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7. </a:t>
            </a:r>
            <a:r>
              <a:rPr lang="tr-TR" sz="1600" b="1" dirty="0" smtClean="0"/>
              <a:t>Bir Karesi Çıkarılmış </a:t>
            </a:r>
            <a:r>
              <a:rPr lang="tr-TR" sz="1600" b="1" dirty="0"/>
              <a:t>2</a:t>
            </a:r>
            <a:r>
              <a:rPr lang="tr-TR" sz="1600" b="1" i="1" baseline="30000" dirty="0"/>
              <a:t>k </a:t>
            </a:r>
            <a:r>
              <a:rPr lang="tr-TR" sz="1600" b="1" baseline="30000" dirty="0"/>
              <a:t>+</a:t>
            </a:r>
            <a:r>
              <a:rPr lang="tr-TR" sz="1600" b="1" i="1" baseline="30000" dirty="0"/>
              <a:t> </a:t>
            </a:r>
            <a:r>
              <a:rPr lang="tr-TR" sz="1600" b="1" baseline="30000" dirty="0"/>
              <a:t>1</a:t>
            </a:r>
            <a:r>
              <a:rPr lang="tr-TR" sz="1600" b="1" dirty="0"/>
              <a:t> x 2</a:t>
            </a:r>
            <a:r>
              <a:rPr lang="tr-TR" sz="1600" b="1" i="1" baseline="30000" dirty="0"/>
              <a:t>k </a:t>
            </a:r>
            <a:r>
              <a:rPr lang="tr-TR" sz="1600" b="1" baseline="30000" dirty="0"/>
              <a:t>+ 1</a:t>
            </a:r>
            <a:r>
              <a:rPr lang="tr-TR" sz="1600" b="1" dirty="0"/>
              <a:t> </a:t>
            </a:r>
            <a:r>
              <a:rPr lang="tr-TR" sz="1600" b="1" dirty="0" smtClean="0"/>
              <a:t>Boyutundaki Dama Tahtasının Kaplanması </a:t>
            </a:r>
            <a:endParaRPr lang="tr-TR" sz="1600" b="1" dirty="0"/>
          </a:p>
        </p:txBody>
      </p:sp>
    </p:spTree>
    <p:extLst>
      <p:ext uri="{BB962C8B-B14F-4D97-AF65-F5344CB8AC3E}">
        <p14:creationId xmlns:p14="http://schemas.microsoft.com/office/powerpoint/2010/main" val="2929088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000" dirty="0"/>
              <a:t>Matematiksel Tümevarımın Yaratıcı Uygulamaları</a:t>
            </a:r>
          </a:p>
        </p:txBody>
      </p:sp>
      <p:sp>
        <p:nvSpPr>
          <p:cNvPr id="3" name="İçerik Yer Tutucusu 2"/>
          <p:cNvSpPr>
            <a:spLocks noGrp="1"/>
          </p:cNvSpPr>
          <p:nvPr>
            <p:ph idx="1"/>
          </p:nvPr>
        </p:nvSpPr>
        <p:spPr/>
        <p:txBody>
          <a:bodyPr/>
          <a:lstStyle/>
          <a:p>
            <a:pPr algn="just">
              <a:buFont typeface="Arial" panose="020B0604020202020204" pitchFamily="34" charset="0"/>
              <a:buChar char="•"/>
            </a:pPr>
            <a:r>
              <a:rPr lang="tr-TR" dirty="0"/>
              <a:t>Tümevarım hipotezine göre, bir karesi çıkarılmış </a:t>
            </a:r>
            <a:r>
              <a:rPr lang="tr-TR" b="1" dirty="0"/>
              <a:t>2</a:t>
            </a:r>
            <a:r>
              <a:rPr lang="tr-TR" b="1" i="1" baseline="30000" dirty="0"/>
              <a:t>k</a:t>
            </a:r>
            <a:r>
              <a:rPr lang="tr-TR" b="1" dirty="0"/>
              <a:t> x 2</a:t>
            </a:r>
            <a:r>
              <a:rPr lang="tr-TR" b="1" i="1" baseline="30000" dirty="0"/>
              <a:t>k</a:t>
            </a:r>
            <a:r>
              <a:rPr lang="tr-TR" b="1" dirty="0"/>
              <a:t> </a:t>
            </a:r>
            <a:r>
              <a:rPr lang="tr-TR" dirty="0"/>
              <a:t>boyutundaki her bir parça üçlü </a:t>
            </a:r>
            <a:r>
              <a:rPr lang="tr-TR" dirty="0" err="1"/>
              <a:t>triominolarla</a:t>
            </a:r>
            <a:r>
              <a:rPr lang="tr-TR" dirty="0"/>
              <a:t> kaplanabilir. Ayrıca, geçici olarak çıkarılmış olan üç kare de bir üçlü </a:t>
            </a:r>
            <a:r>
              <a:rPr lang="tr-TR" dirty="0" err="1"/>
              <a:t>triomino</a:t>
            </a:r>
            <a:r>
              <a:rPr lang="tr-TR" dirty="0"/>
              <a:t> ile kaplanabilir. </a:t>
            </a:r>
          </a:p>
          <a:p>
            <a:pPr algn="just">
              <a:buFont typeface="Arial" panose="020B0604020202020204" pitchFamily="34" charset="0"/>
              <a:buChar char="•"/>
            </a:pPr>
            <a:r>
              <a:rPr lang="tr-TR" dirty="0"/>
              <a:t>Sonuç olarak, bir karesi çıkarılmış </a:t>
            </a:r>
            <a:r>
              <a:rPr lang="tr-TR" b="1" dirty="0" smtClean="0"/>
              <a:t>2</a:t>
            </a:r>
            <a:r>
              <a:rPr lang="tr-TR" b="1" i="1" baseline="30000" dirty="0" smtClean="0"/>
              <a:t>k </a:t>
            </a:r>
            <a:r>
              <a:rPr lang="tr-TR" b="1" baseline="30000" dirty="0" smtClean="0"/>
              <a:t>+</a:t>
            </a:r>
            <a:r>
              <a:rPr lang="tr-TR" b="1" i="1" baseline="30000" dirty="0" smtClean="0"/>
              <a:t> </a:t>
            </a:r>
            <a:r>
              <a:rPr lang="tr-TR" b="1" baseline="30000" dirty="0" smtClean="0"/>
              <a:t>1</a:t>
            </a:r>
            <a:r>
              <a:rPr lang="tr-TR" b="1" dirty="0" smtClean="0"/>
              <a:t> </a:t>
            </a:r>
            <a:r>
              <a:rPr lang="tr-TR" b="1" dirty="0"/>
              <a:t>x </a:t>
            </a:r>
            <a:r>
              <a:rPr lang="tr-TR" b="1" dirty="0" smtClean="0"/>
              <a:t>2</a:t>
            </a:r>
            <a:r>
              <a:rPr lang="tr-TR" b="1" i="1" baseline="30000" dirty="0" smtClean="0"/>
              <a:t>k </a:t>
            </a:r>
            <a:r>
              <a:rPr lang="tr-TR" b="1" baseline="30000" dirty="0" smtClean="0"/>
              <a:t>+</a:t>
            </a:r>
            <a:r>
              <a:rPr lang="tr-TR" b="1" i="1" baseline="30000" dirty="0" smtClean="0"/>
              <a:t> </a:t>
            </a:r>
            <a:r>
              <a:rPr lang="tr-TR" b="1" baseline="30000" dirty="0" smtClean="0"/>
              <a:t>1</a:t>
            </a:r>
            <a:r>
              <a:rPr lang="tr-TR" b="1" dirty="0" smtClean="0"/>
              <a:t> </a:t>
            </a:r>
            <a:r>
              <a:rPr lang="tr-TR" dirty="0"/>
              <a:t>boyutundaki dama tahtası üçlü </a:t>
            </a:r>
            <a:r>
              <a:rPr lang="tr-TR" dirty="0" err="1"/>
              <a:t>triominolarla</a:t>
            </a:r>
            <a:r>
              <a:rPr lang="tr-TR" dirty="0"/>
              <a:t> kaplanabilir.</a:t>
            </a:r>
          </a:p>
          <a:p>
            <a:pPr algn="just">
              <a:buFont typeface="Arial" panose="020B0604020202020204" pitchFamily="34" charset="0"/>
              <a:buChar char="•"/>
            </a:pPr>
            <a:r>
              <a:rPr lang="tr-TR" dirty="0"/>
              <a:t>Hem temel basamağı, hem de tümevarım basamağını tamamladık. Dolayısıyla, matematik­sel tümevarım ilkesine göre, </a:t>
            </a:r>
            <a:r>
              <a:rPr lang="tr-TR" b="1" i="1" dirty="0"/>
              <a:t>P(n)</a:t>
            </a:r>
            <a:r>
              <a:rPr lang="tr-TR" b="1" dirty="0"/>
              <a:t> </a:t>
            </a:r>
            <a:r>
              <a:rPr lang="tr-TR" dirty="0"/>
              <a:t>önermesi tüm pozitif </a:t>
            </a:r>
            <a:r>
              <a:rPr lang="tr-TR" i="1" dirty="0"/>
              <a:t>n</a:t>
            </a:r>
            <a:r>
              <a:rPr lang="tr-TR" dirty="0"/>
              <a:t> tam sayıları için doğrudur.</a:t>
            </a:r>
          </a:p>
          <a:p>
            <a:pPr algn="just">
              <a:buFont typeface="Arial" panose="020B0604020202020204" pitchFamily="34" charset="0"/>
              <a:buChar char="•"/>
            </a:pPr>
            <a:r>
              <a:rPr lang="tr-TR" dirty="0"/>
              <a:t>Buna göre, </a:t>
            </a:r>
            <a:r>
              <a:rPr lang="tr-TR" i="1" dirty="0"/>
              <a:t>n</a:t>
            </a:r>
            <a:r>
              <a:rPr lang="tr-TR" dirty="0"/>
              <a:t> pozitif bir tam sayı olmak üzere, bir karesi çıkarılmış </a:t>
            </a:r>
            <a:r>
              <a:rPr lang="tr-TR" b="1" dirty="0"/>
              <a:t>2</a:t>
            </a:r>
            <a:r>
              <a:rPr lang="tr-TR" b="1" i="1" baseline="30000" dirty="0"/>
              <a:t>n</a:t>
            </a:r>
            <a:r>
              <a:rPr lang="tr-TR" b="1" dirty="0"/>
              <a:t> x 2</a:t>
            </a:r>
            <a:r>
              <a:rPr lang="tr-TR" b="1" i="1" baseline="30000" dirty="0"/>
              <a:t>n</a:t>
            </a:r>
            <a:r>
              <a:rPr lang="tr-TR" b="1" i="1" dirty="0"/>
              <a:t> </a:t>
            </a:r>
            <a:r>
              <a:rPr lang="tr-TR" dirty="0"/>
              <a:t>boyutundaki tüm dama tahtaları üçlü </a:t>
            </a:r>
            <a:r>
              <a:rPr lang="tr-TR" dirty="0" err="1"/>
              <a:t>triominolarla</a:t>
            </a:r>
            <a:r>
              <a:rPr lang="tr-TR" dirty="0"/>
              <a:t> kaplanabilir. </a:t>
            </a:r>
          </a:p>
          <a:p>
            <a:endParaRPr lang="tr-TR" dirty="0"/>
          </a:p>
        </p:txBody>
      </p:sp>
    </p:spTree>
    <p:extLst>
      <p:ext uri="{BB962C8B-B14F-4D97-AF65-F5344CB8AC3E}">
        <p14:creationId xmlns:p14="http://schemas.microsoft.com/office/powerpoint/2010/main" val="3091717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000" dirty="0"/>
              <a:t>Matematiksel Tümevarım ile Yapılan Hatalı İspatlar</a:t>
            </a:r>
          </a:p>
        </p:txBody>
      </p:sp>
      <p:sp>
        <p:nvSpPr>
          <p:cNvPr id="3" name="İçerik Yer Tutucusu 2"/>
          <p:cNvSpPr>
            <a:spLocks noGrp="1"/>
          </p:cNvSpPr>
          <p:nvPr>
            <p:ph idx="1"/>
          </p:nvPr>
        </p:nvSpPr>
        <p:spPr>
          <a:xfrm>
            <a:off x="822960" y="1982237"/>
            <a:ext cx="7543800" cy="4268437"/>
          </a:xfrm>
        </p:spPr>
        <p:txBody>
          <a:bodyPr>
            <a:normAutofit/>
          </a:bodyPr>
          <a:lstStyle/>
          <a:p>
            <a:pPr algn="just">
              <a:buFont typeface="Wingdings" panose="05000000000000000000" pitchFamily="2" charset="2"/>
              <a:buChar char="Ø"/>
            </a:pPr>
            <a:r>
              <a:rPr lang="tr-TR" sz="1800" dirty="0"/>
              <a:t>“Bir düzlemde, hiç biri birbirine paralel olmayan doğruların hepsi ortak bir noktada kesişirler” önermesi açık bir şekilde yanlıştır. Bu önerme için yapılan ispattaki hatayı bulunuz.</a:t>
            </a:r>
          </a:p>
          <a:p>
            <a:pPr algn="just"/>
            <a:r>
              <a:rPr lang="tr-TR" sz="1800" b="1" dirty="0">
                <a:solidFill>
                  <a:srgbClr val="FF0000"/>
                </a:solidFill>
              </a:rPr>
              <a:t>İspat: </a:t>
            </a:r>
            <a:r>
              <a:rPr lang="tr-TR" sz="1800" b="1" i="1" dirty="0"/>
              <a:t>P(n),</a:t>
            </a:r>
            <a:r>
              <a:rPr lang="tr-TR" sz="1800" b="1" dirty="0"/>
              <a:t> </a:t>
            </a:r>
            <a:r>
              <a:rPr lang="tr-TR" sz="1800" dirty="0"/>
              <a:t>bir düzlemde, hiç biri birbirine paralel olmayan </a:t>
            </a:r>
            <a:r>
              <a:rPr lang="tr-TR" sz="1800" i="1" dirty="0"/>
              <a:t>n</a:t>
            </a:r>
            <a:r>
              <a:rPr lang="tr-TR" sz="1800" dirty="0"/>
              <a:t> tane doğrunun ortak bir nokta­da kesiştiğini gösteren önerme olsun. </a:t>
            </a:r>
            <a:r>
              <a:rPr lang="tr-TR" sz="1800" b="1" i="1" dirty="0"/>
              <a:t>P(n)</a:t>
            </a:r>
            <a:r>
              <a:rPr lang="tr-TR" sz="1800" b="1" dirty="0"/>
              <a:t> </a:t>
            </a:r>
            <a:r>
              <a:rPr lang="tr-TR" sz="1800" dirty="0"/>
              <a:t>önermesinin, </a:t>
            </a:r>
            <a:r>
              <a:rPr lang="tr-TR" sz="1800" i="1" dirty="0"/>
              <a:t>n</a:t>
            </a:r>
            <a:r>
              <a:rPr lang="tr-TR" sz="1800" dirty="0"/>
              <a:t> ≥ 2 durumunu sağlayan tüm pozitif tam sayılar için doğru olduğunu ispatlayacağız.</a:t>
            </a:r>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emel Basamak:</a:t>
            </a:r>
            <a:r>
              <a:rPr lang="tr-TR" sz="1800" dirty="0" smtClean="0">
                <a:solidFill>
                  <a:srgbClr val="00B0F0"/>
                </a:solidFill>
              </a:rPr>
              <a:t> </a:t>
            </a:r>
            <a:r>
              <a:rPr lang="tr-TR" sz="1800" b="1" i="1" dirty="0" smtClean="0"/>
              <a:t>P(2</a:t>
            </a:r>
            <a:r>
              <a:rPr lang="tr-TR" sz="1800" b="1" i="1" dirty="0"/>
              <a:t>)</a:t>
            </a:r>
            <a:r>
              <a:rPr lang="tr-TR" sz="1800" b="1" dirty="0"/>
              <a:t> </a:t>
            </a:r>
            <a:r>
              <a:rPr lang="tr-TR" sz="1800" dirty="0"/>
              <a:t>ifadesi doğrudur, çünkü düzlemde birbirine paralel olmayan iki doğru bir noktada kesişir (paralel doğrular tanımından).</a:t>
            </a:r>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ümevarım </a:t>
            </a:r>
            <a:r>
              <a:rPr lang="tr-TR" sz="1800" i="1" dirty="0">
                <a:solidFill>
                  <a:srgbClr val="00B0F0"/>
                </a:solidFill>
              </a:rPr>
              <a:t>B</a:t>
            </a:r>
            <a:r>
              <a:rPr lang="tr-TR" sz="1800" i="1" dirty="0" smtClean="0">
                <a:solidFill>
                  <a:srgbClr val="00B0F0"/>
                </a:solidFill>
              </a:rPr>
              <a:t>asamağı:</a:t>
            </a:r>
            <a:r>
              <a:rPr lang="tr-TR" sz="1800" dirty="0" smtClean="0">
                <a:solidFill>
                  <a:srgbClr val="00B0F0"/>
                </a:solidFill>
              </a:rPr>
              <a:t> </a:t>
            </a:r>
            <a:r>
              <a:rPr lang="tr-TR" sz="1800" dirty="0"/>
              <a:t>Tümevarım hipotezi için, </a:t>
            </a:r>
            <a:r>
              <a:rPr lang="tr-TR" sz="1800" i="1" dirty="0"/>
              <a:t>k</a:t>
            </a:r>
            <a:r>
              <a:rPr lang="tr-TR" sz="1800" dirty="0"/>
              <a:t> pozitif bir tam sayı olmak üzere, </a:t>
            </a:r>
            <a:r>
              <a:rPr lang="tr-TR" sz="1800" b="1" i="1" dirty="0"/>
              <a:t>P(k)</a:t>
            </a:r>
            <a:r>
              <a:rPr lang="tr-TR" sz="1800" dirty="0"/>
              <a:t> önermesinin doğru olduğunu varsayalım. Yani, birbirine paralel olmayan </a:t>
            </a:r>
            <a:r>
              <a:rPr lang="tr-TR" sz="1800" i="1" dirty="0"/>
              <a:t>k</a:t>
            </a:r>
            <a:r>
              <a:rPr lang="tr-TR" sz="1800" dirty="0"/>
              <a:t> tane doğru parçasının ortak bir noktada kesiştiğini varsayalım. </a:t>
            </a:r>
          </a:p>
          <a:p>
            <a:pPr algn="just"/>
            <a:r>
              <a:rPr lang="tr-TR" sz="1800" b="1" i="1" dirty="0"/>
              <a:t>P</a:t>
            </a:r>
            <a:r>
              <a:rPr lang="tr-TR" sz="1800" b="1" dirty="0"/>
              <a:t>(</a:t>
            </a:r>
            <a:r>
              <a:rPr lang="tr-TR" sz="1800" b="1" i="1" dirty="0"/>
              <a:t>k</a:t>
            </a:r>
            <a:r>
              <a:rPr lang="tr-TR" sz="1800" b="1" dirty="0"/>
              <a:t> </a:t>
            </a:r>
            <a:r>
              <a:rPr lang="tr-TR" sz="1800" b="1" dirty="0" smtClean="0"/>
              <a:t>+ 1</a:t>
            </a:r>
            <a:r>
              <a:rPr lang="tr-TR" sz="1800" b="1" dirty="0"/>
              <a:t>) </a:t>
            </a:r>
            <a:r>
              <a:rPr lang="tr-TR" sz="1800" dirty="0"/>
              <a:t>ifadesinin de doğru olduğunu göstermemiz gerekir. </a:t>
            </a:r>
          </a:p>
        </p:txBody>
      </p:sp>
    </p:spTree>
    <p:extLst>
      <p:ext uri="{BB962C8B-B14F-4D97-AF65-F5344CB8AC3E}">
        <p14:creationId xmlns:p14="http://schemas.microsoft.com/office/powerpoint/2010/main" val="1516320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000" dirty="0"/>
              <a:t>Matematiksel Tümevarım ile Yapılan Hatalı İspatlar</a:t>
            </a:r>
          </a:p>
        </p:txBody>
      </p:sp>
      <p:sp>
        <p:nvSpPr>
          <p:cNvPr id="3" name="İçerik Yer Tutucusu 2"/>
          <p:cNvSpPr>
            <a:spLocks noGrp="1"/>
          </p:cNvSpPr>
          <p:nvPr>
            <p:ph idx="1"/>
          </p:nvPr>
        </p:nvSpPr>
        <p:spPr>
          <a:xfrm>
            <a:off x="822960" y="1883391"/>
            <a:ext cx="7543800" cy="4312693"/>
          </a:xfrm>
        </p:spPr>
        <p:txBody>
          <a:bodyPr>
            <a:noAutofit/>
          </a:bodyPr>
          <a:lstStyle/>
          <a:p>
            <a:pPr algn="just">
              <a:buFont typeface="Arial" panose="020B0604020202020204" pitchFamily="34" charset="0"/>
              <a:buChar char="•"/>
            </a:pPr>
            <a:r>
              <a:rPr lang="tr-TR" sz="1800" dirty="0"/>
              <a:t>Düzlemde, bir birinden farklı </a:t>
            </a:r>
            <a:r>
              <a:rPr lang="tr-TR" sz="1800" i="1" dirty="0"/>
              <a:t>k</a:t>
            </a:r>
            <a:r>
              <a:rPr lang="tr-TR" sz="1800" dirty="0"/>
              <a:t> </a:t>
            </a:r>
            <a:r>
              <a:rPr lang="tr-TR" sz="1800" dirty="0" smtClean="0"/>
              <a:t>+ 1 </a:t>
            </a:r>
            <a:r>
              <a:rPr lang="tr-TR" sz="1800" dirty="0"/>
              <a:t>tane doğruyu göz önüne alalım. </a:t>
            </a:r>
          </a:p>
          <a:p>
            <a:pPr algn="just">
              <a:buFont typeface="Arial" panose="020B0604020202020204" pitchFamily="34" charset="0"/>
              <a:buChar char="•"/>
            </a:pPr>
            <a:r>
              <a:rPr lang="tr-TR" sz="1800" dirty="0"/>
              <a:t>Tümevarım hipotezine göre bu doğruların ilk </a:t>
            </a:r>
            <a:r>
              <a:rPr lang="tr-TR" sz="1800" i="1" dirty="0"/>
              <a:t>k</a:t>
            </a:r>
            <a:r>
              <a:rPr lang="tr-TR" sz="1800" dirty="0"/>
              <a:t> tanesi ortak bir noktada kesişir, bu noktaya </a:t>
            </a:r>
            <a:r>
              <a:rPr lang="tr-TR" sz="1800" i="1" dirty="0"/>
              <a:t>p</a:t>
            </a:r>
            <a:r>
              <a:rPr lang="tr-TR" sz="1800" i="1" baseline="-25000" dirty="0"/>
              <a:t>1</a:t>
            </a:r>
            <a:r>
              <a:rPr lang="tr-TR" sz="1800" dirty="0"/>
              <a:t> diyelim. Yine tümevarım hipotezine göre bu doğruların son </a:t>
            </a:r>
            <a:r>
              <a:rPr lang="tr-TR" sz="1800" i="1" dirty="0"/>
              <a:t>k</a:t>
            </a:r>
            <a:r>
              <a:rPr lang="tr-TR" sz="1800" dirty="0"/>
              <a:t> tanesi ortak bir noktada kesişir, bu noktaya da </a:t>
            </a:r>
            <a:r>
              <a:rPr lang="tr-TR" sz="1800" i="1" dirty="0"/>
              <a:t>p</a:t>
            </a:r>
            <a:r>
              <a:rPr lang="tr-TR" sz="1800" i="1" baseline="-25000" dirty="0"/>
              <a:t>2</a:t>
            </a:r>
            <a:r>
              <a:rPr lang="tr-TR" sz="1800" dirty="0"/>
              <a:t> diyelim, </a:t>
            </a:r>
            <a:r>
              <a:rPr lang="tr-TR" sz="1800" i="1" dirty="0"/>
              <a:t>p</a:t>
            </a:r>
            <a:r>
              <a:rPr lang="tr-TR" sz="1800" i="1" baseline="-25000" dirty="0"/>
              <a:t>1</a:t>
            </a:r>
            <a:r>
              <a:rPr lang="tr-TR" sz="1800" dirty="0"/>
              <a:t> ve </a:t>
            </a:r>
            <a:r>
              <a:rPr lang="tr-TR" sz="1800" i="1" dirty="0"/>
              <a:t>p</a:t>
            </a:r>
            <a:r>
              <a:rPr lang="tr-TR" sz="1800" i="1" baseline="-25000" dirty="0"/>
              <a:t>2</a:t>
            </a:r>
            <a:r>
              <a:rPr lang="tr-TR" sz="1800" dirty="0"/>
              <a:t> noktalarının aynı nokta olması gerektiğini göstermemiz gerekir.</a:t>
            </a:r>
          </a:p>
          <a:p>
            <a:pPr algn="just">
              <a:buFont typeface="Arial" panose="020B0604020202020204" pitchFamily="34" charset="0"/>
              <a:buChar char="•"/>
            </a:pPr>
            <a:r>
              <a:rPr lang="tr-TR" sz="1800" dirty="0"/>
              <a:t>Eğer </a:t>
            </a:r>
            <a:r>
              <a:rPr lang="tr-TR" sz="1800" i="1" dirty="0"/>
              <a:t>p</a:t>
            </a:r>
            <a:r>
              <a:rPr lang="tr-TR" sz="1800" i="1" baseline="-25000" dirty="0"/>
              <a:t>1</a:t>
            </a:r>
            <a:r>
              <a:rPr lang="tr-TR" sz="1800" dirty="0"/>
              <a:t> ve </a:t>
            </a:r>
            <a:r>
              <a:rPr lang="tr-TR" sz="1800" i="1" dirty="0"/>
              <a:t>p</a:t>
            </a:r>
            <a:r>
              <a:rPr lang="tr-TR" sz="1800" i="1" baseline="-25000" dirty="0"/>
              <a:t>2</a:t>
            </a:r>
            <a:r>
              <a:rPr lang="tr-TR" sz="1800" dirty="0"/>
              <a:t> noktaları farklı noktalar olsaydı bu noktalardan ge­çen tüm doğruların aynı doğru olması gerekirdi, çünkü iki nokta bir doğru belirtir. Bu, tüm doğru­ların farklı doğrular olduğu varsayımımızla çelişmektedir. Dolayısıyla, </a:t>
            </a:r>
            <a:r>
              <a:rPr lang="tr-TR" sz="1800" i="1" dirty="0"/>
              <a:t>p</a:t>
            </a:r>
            <a:r>
              <a:rPr lang="tr-TR" sz="1800" i="1" baseline="-25000" dirty="0"/>
              <a:t>1</a:t>
            </a:r>
            <a:r>
              <a:rPr lang="tr-TR" sz="1800" i="1" dirty="0"/>
              <a:t> </a:t>
            </a:r>
            <a:r>
              <a:rPr lang="tr-TR" sz="1800" dirty="0"/>
              <a:t>ve </a:t>
            </a:r>
            <a:r>
              <a:rPr lang="tr-TR" sz="1800" i="1" dirty="0"/>
              <a:t>p</a:t>
            </a:r>
            <a:r>
              <a:rPr lang="tr-TR" sz="1800" i="1" baseline="-25000" dirty="0"/>
              <a:t>2</a:t>
            </a:r>
            <a:r>
              <a:rPr lang="tr-TR" sz="1800" dirty="0"/>
              <a:t> aynı noktalardır.</a:t>
            </a:r>
          </a:p>
          <a:p>
            <a:pPr algn="just">
              <a:buFont typeface="Arial" panose="020B0604020202020204" pitchFamily="34" charset="0"/>
              <a:buChar char="•"/>
            </a:pPr>
            <a:r>
              <a:rPr lang="tr-TR" sz="1800" dirty="0"/>
              <a:t>Böylece </a:t>
            </a:r>
            <a:r>
              <a:rPr lang="tr-TR" sz="1800" i="1" dirty="0"/>
              <a:t>k</a:t>
            </a:r>
            <a:r>
              <a:rPr lang="tr-TR" sz="1800" dirty="0"/>
              <a:t> </a:t>
            </a:r>
            <a:r>
              <a:rPr lang="tr-TR" sz="1800" dirty="0" smtClean="0"/>
              <a:t>+ 1 </a:t>
            </a:r>
            <a:r>
              <a:rPr lang="tr-TR" sz="1800" dirty="0"/>
              <a:t>tane doğrunun tamamının </a:t>
            </a:r>
            <a:r>
              <a:rPr lang="tr-TR" sz="1800" b="1" i="1" dirty="0"/>
              <a:t>p</a:t>
            </a:r>
            <a:r>
              <a:rPr lang="tr-TR" sz="1800" b="1" i="1" baseline="-25000" dirty="0"/>
              <a:t>1</a:t>
            </a:r>
            <a:r>
              <a:rPr lang="tr-TR" sz="1800" b="1" dirty="0"/>
              <a:t> = </a:t>
            </a:r>
            <a:r>
              <a:rPr lang="tr-TR" sz="1800" b="1" i="1" dirty="0"/>
              <a:t>p</a:t>
            </a:r>
            <a:r>
              <a:rPr lang="tr-TR" sz="1800" b="1" i="1" baseline="-25000" dirty="0"/>
              <a:t>2</a:t>
            </a:r>
            <a:r>
              <a:rPr lang="tr-TR" sz="1800" b="1" i="1" dirty="0"/>
              <a:t> </a:t>
            </a:r>
            <a:r>
              <a:rPr lang="tr-TR" sz="1800" dirty="0"/>
              <a:t>noktasından geçtiği sonucuna varıyoruz. </a:t>
            </a:r>
            <a:r>
              <a:rPr lang="tr-TR" sz="1800" b="1" i="1" dirty="0"/>
              <a:t>P(k)</a:t>
            </a:r>
            <a:r>
              <a:rPr lang="tr-TR" sz="1800" b="1" dirty="0"/>
              <a:t> </a:t>
            </a:r>
            <a:r>
              <a:rPr lang="tr-TR" sz="1800" dirty="0"/>
              <a:t>önermesinin doğru olduğu varsayıldığında </a:t>
            </a:r>
            <a:r>
              <a:rPr lang="tr-TR" sz="1800" b="1" i="1" dirty="0"/>
              <a:t>P</a:t>
            </a:r>
            <a:r>
              <a:rPr lang="tr-TR" sz="1800" b="1" dirty="0"/>
              <a:t>(</a:t>
            </a:r>
            <a:r>
              <a:rPr lang="tr-TR" sz="1800" b="1" i="1" dirty="0"/>
              <a:t>k</a:t>
            </a:r>
            <a:r>
              <a:rPr lang="tr-TR" sz="1800" b="1" dirty="0"/>
              <a:t> + </a:t>
            </a:r>
            <a:r>
              <a:rPr lang="tr-TR" sz="1800" b="1" dirty="0" smtClean="0"/>
              <a:t>1)’</a:t>
            </a:r>
            <a:r>
              <a:rPr lang="tr-TR" sz="1800" dirty="0" smtClean="0"/>
              <a:t>in </a:t>
            </a:r>
            <a:r>
              <a:rPr lang="tr-TR" sz="1800" dirty="0"/>
              <a:t>de doğru olduğunu göstermiş olduk. Yani, </a:t>
            </a:r>
            <a:r>
              <a:rPr lang="tr-TR" sz="1800" i="1" dirty="0"/>
              <a:t>k</a:t>
            </a:r>
            <a:r>
              <a:rPr lang="tr-TR" sz="1800" dirty="0"/>
              <a:t> &gt; 2 olmak üzere, eğer bir birinden farklı </a:t>
            </a:r>
            <a:r>
              <a:rPr lang="tr-TR" sz="1800" i="1" dirty="0"/>
              <a:t>k </a:t>
            </a:r>
            <a:r>
              <a:rPr lang="tr-TR" sz="1800" dirty="0"/>
              <a:t>tane doğru ortak bir noktada kesişiyorsa, </a:t>
            </a:r>
            <a:r>
              <a:rPr lang="tr-TR" sz="1800" i="1" dirty="0"/>
              <a:t>k </a:t>
            </a:r>
            <a:r>
              <a:rPr lang="tr-TR" sz="1800" dirty="0"/>
              <a:t>+ 1 tane doğru da ortak bir noktada kesişir. </a:t>
            </a:r>
          </a:p>
        </p:txBody>
      </p:sp>
    </p:spTree>
    <p:extLst>
      <p:ext uri="{BB962C8B-B14F-4D97-AF65-F5344CB8AC3E}">
        <p14:creationId xmlns:p14="http://schemas.microsoft.com/office/powerpoint/2010/main" val="3298641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000" dirty="0"/>
              <a:t>Matematiksel Tümevarım ile Yapılan Hatalı İspatlar</a:t>
            </a:r>
          </a:p>
        </p:txBody>
      </p:sp>
      <p:sp>
        <p:nvSpPr>
          <p:cNvPr id="3" name="İçerik Yer Tutucusu 2"/>
          <p:cNvSpPr>
            <a:spLocks noGrp="1"/>
          </p:cNvSpPr>
          <p:nvPr>
            <p:ph idx="1"/>
          </p:nvPr>
        </p:nvSpPr>
        <p:spPr/>
        <p:txBody>
          <a:bodyPr>
            <a:normAutofit/>
          </a:bodyPr>
          <a:lstStyle/>
          <a:p>
            <a:pPr algn="just"/>
            <a:r>
              <a:rPr lang="tr-TR" sz="1800" b="1" dirty="0">
                <a:solidFill>
                  <a:srgbClr val="FF0000"/>
                </a:solidFill>
              </a:rPr>
              <a:t>Çözüm: </a:t>
            </a:r>
            <a:r>
              <a:rPr lang="tr-TR" sz="1800" dirty="0"/>
              <a:t>Matematiksel tümevarımla yapılan bu ispat incelendiğinde her şey yolunda gibi görü­nüyor. Ancak, ortada bir hata var, olması da gerekiyor. Yapılan hata hemen fark edilemeyen bir hatadır. </a:t>
            </a:r>
          </a:p>
          <a:p>
            <a:pPr algn="just">
              <a:buFont typeface="Arial" panose="020B0604020202020204" pitchFamily="34" charset="0"/>
              <a:buChar char="•"/>
            </a:pPr>
            <a:r>
              <a:rPr lang="tr-TR" sz="1800" dirty="0"/>
              <a:t>Tümevarım basamağın dikkatli bir şekilde incelenirse bu basamağın </a:t>
            </a:r>
            <a:r>
              <a:rPr lang="tr-TR" sz="1800" i="1" dirty="0"/>
              <a:t>k</a:t>
            </a:r>
            <a:r>
              <a:rPr lang="tr-TR" sz="1800" dirty="0"/>
              <a:t> &gt; 3 durumunu gerektirdiğini görebiliriz. </a:t>
            </a:r>
            <a:r>
              <a:rPr lang="tr-TR" sz="1800" b="1" i="1" dirty="0"/>
              <a:t>P</a:t>
            </a:r>
            <a:r>
              <a:rPr lang="tr-TR" sz="1800" b="1" dirty="0"/>
              <a:t>(2) </a:t>
            </a:r>
            <a:r>
              <a:rPr lang="tr-TR" sz="1800" dirty="0"/>
              <a:t>ifadesinin doğru olması </a:t>
            </a:r>
            <a:r>
              <a:rPr lang="tr-TR" sz="1800" b="1" i="1" dirty="0"/>
              <a:t>P</a:t>
            </a:r>
            <a:r>
              <a:rPr lang="tr-TR" sz="1800" b="1" dirty="0"/>
              <a:t>(3) </a:t>
            </a:r>
            <a:r>
              <a:rPr lang="tr-TR" sz="1800" dirty="0"/>
              <a:t>ifadesinin de doğru olduğunu gös­termez. </a:t>
            </a:r>
          </a:p>
          <a:p>
            <a:pPr algn="just">
              <a:buFont typeface="Arial" panose="020B0604020202020204" pitchFamily="34" charset="0"/>
              <a:buChar char="•"/>
            </a:pPr>
            <a:r>
              <a:rPr lang="tr-TR" sz="1800" i="1" dirty="0" smtClean="0"/>
              <a:t>k </a:t>
            </a:r>
            <a:r>
              <a:rPr lang="tr-TR" sz="1800" dirty="0" smtClean="0"/>
              <a:t>= </a:t>
            </a:r>
            <a:r>
              <a:rPr lang="tr-TR" sz="1800" dirty="0"/>
              <a:t>2 olduğunda amacımız üç farklı doğrunun aynı noktada kesiştiğini göstermektir. İlk iki doğruyu son iki doğru ise </a:t>
            </a:r>
            <a:r>
              <a:rPr lang="tr-TR" sz="1800" i="1" dirty="0"/>
              <a:t>p</a:t>
            </a:r>
            <a:r>
              <a:rPr lang="tr-TR" sz="1800" baseline="-25000" dirty="0"/>
              <a:t>2</a:t>
            </a:r>
            <a:r>
              <a:rPr lang="tr-TR" sz="1800" dirty="0"/>
              <a:t> noktasında kesişmek zorundadırlar. Bu durumda, </a:t>
            </a:r>
            <a:r>
              <a:rPr lang="tr-TR" sz="1800" i="1" dirty="0"/>
              <a:t>p</a:t>
            </a:r>
            <a:r>
              <a:rPr lang="tr-TR" sz="1800" baseline="-25000" dirty="0"/>
              <a:t>1</a:t>
            </a:r>
            <a:r>
              <a:rPr lang="tr-TR" sz="1800" dirty="0"/>
              <a:t> ve </a:t>
            </a:r>
            <a:r>
              <a:rPr lang="tr-TR" sz="1800" i="1" dirty="0"/>
              <a:t>p</a:t>
            </a:r>
            <a:r>
              <a:rPr lang="tr-TR" sz="1800" baseline="-25000" dirty="0"/>
              <a:t>2</a:t>
            </a:r>
            <a:r>
              <a:rPr lang="tr-TR" sz="1800" dirty="0"/>
              <a:t> aynı nokta olmak zorunda değildir, çünkü yalnızca ikinci doğru birinci ve üçüncü doğruyla ortaktır. Tümevarım basamağı bu noktada hatalıdır.</a:t>
            </a:r>
          </a:p>
          <a:p>
            <a:endParaRPr lang="tr-TR" dirty="0"/>
          </a:p>
        </p:txBody>
      </p:sp>
    </p:spTree>
    <p:extLst>
      <p:ext uri="{BB962C8B-B14F-4D97-AF65-F5344CB8AC3E}">
        <p14:creationId xmlns:p14="http://schemas.microsoft.com/office/powerpoint/2010/main" val="4141346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300" dirty="0"/>
              <a:t>Matematiksel Tümevarımla İspatlar için Kalıp</a:t>
            </a:r>
          </a:p>
        </p:txBody>
      </p:sp>
      <p:sp>
        <p:nvSpPr>
          <p:cNvPr id="3" name="İçerik Yer Tutucusu 2"/>
          <p:cNvSpPr>
            <a:spLocks noGrp="1"/>
          </p:cNvSpPr>
          <p:nvPr>
            <p:ph idx="1"/>
          </p:nvPr>
        </p:nvSpPr>
        <p:spPr/>
        <p:txBody>
          <a:bodyPr>
            <a:normAutofit/>
          </a:bodyPr>
          <a:lstStyle/>
          <a:p>
            <a:pPr marL="342900" indent="-342900" algn="just">
              <a:buFont typeface="+mj-lt"/>
              <a:buAutoNum type="arabicParenR"/>
            </a:pPr>
            <a:r>
              <a:rPr lang="tr-TR" dirty="0"/>
              <a:t>İspatlanacak ifadeyi şu biçimde tanımlayınız: “</a:t>
            </a:r>
            <a:r>
              <a:rPr lang="tr-TR" i="1" dirty="0" smtClean="0"/>
              <a:t>n </a:t>
            </a:r>
            <a:r>
              <a:rPr lang="tr-TR" dirty="0" smtClean="0"/>
              <a:t>≥  </a:t>
            </a:r>
            <a:r>
              <a:rPr lang="tr-TR" i="1" dirty="0"/>
              <a:t>b</a:t>
            </a:r>
            <a:r>
              <a:rPr lang="tr-TR" dirty="0"/>
              <a:t> koşulunu sağlayan tüm sayılar için,   </a:t>
            </a:r>
            <a:r>
              <a:rPr lang="tr-TR" b="1" i="1" dirty="0"/>
              <a:t>P</a:t>
            </a:r>
            <a:r>
              <a:rPr lang="tr-TR" b="1" dirty="0"/>
              <a:t>(</a:t>
            </a:r>
            <a:r>
              <a:rPr lang="tr-TR" b="1" i="1" dirty="0"/>
              <a:t>n</a:t>
            </a:r>
            <a:r>
              <a:rPr lang="tr-TR" b="1" dirty="0"/>
              <a:t>) </a:t>
            </a:r>
            <a:r>
              <a:rPr lang="tr-TR" dirty="0"/>
              <a:t>doğrudur.” Burada b sabit bir sayıdır.</a:t>
            </a:r>
          </a:p>
          <a:p>
            <a:pPr marL="342900" indent="-342900" algn="just">
              <a:buFont typeface="+mj-lt"/>
              <a:buAutoNum type="arabicParenR"/>
            </a:pPr>
            <a:r>
              <a:rPr lang="tr-TR" dirty="0"/>
              <a:t>“</a:t>
            </a:r>
            <a:r>
              <a:rPr lang="tr-TR" b="1" dirty="0"/>
              <a:t>Temel Basamak</a:t>
            </a:r>
            <a:r>
              <a:rPr lang="tr-TR" dirty="0"/>
              <a:t>” kelimelerini yazınız ve doğru </a:t>
            </a:r>
            <a:r>
              <a:rPr lang="tr-TR" i="1" dirty="0"/>
              <a:t>b</a:t>
            </a:r>
            <a:r>
              <a:rPr lang="tr-TR" dirty="0"/>
              <a:t> değerini kullanarak </a:t>
            </a:r>
            <a:r>
              <a:rPr lang="tr-TR" b="1" i="1" dirty="0"/>
              <a:t>P</a:t>
            </a:r>
            <a:r>
              <a:rPr lang="tr-TR" b="1" dirty="0"/>
              <a:t>(</a:t>
            </a:r>
            <a:r>
              <a:rPr lang="tr-TR" b="1" i="1" dirty="0"/>
              <a:t>b</a:t>
            </a:r>
            <a:r>
              <a:rPr lang="tr-TR" b="1" dirty="0"/>
              <a:t>)</a:t>
            </a:r>
            <a:r>
              <a:rPr lang="tr-TR" dirty="0"/>
              <a:t> ifadesinin doğru olduğunu gösteriniz. Böylece ispatın ilk basamağı tamamlanmış olur.</a:t>
            </a:r>
          </a:p>
          <a:p>
            <a:pPr marL="342900" indent="-342900" algn="just">
              <a:buFont typeface="+mj-lt"/>
              <a:buAutoNum type="arabicParenR"/>
            </a:pPr>
            <a:r>
              <a:rPr lang="tr-TR" dirty="0"/>
              <a:t>“</a:t>
            </a:r>
            <a:r>
              <a:rPr lang="tr-TR" b="1" dirty="0"/>
              <a:t>Tümevarım Basamağı</a:t>
            </a:r>
            <a:r>
              <a:rPr lang="tr-TR" dirty="0"/>
              <a:t>” kelimelerini yazınız.</a:t>
            </a:r>
          </a:p>
          <a:p>
            <a:pPr marL="342900" indent="-342900" algn="just">
              <a:buFont typeface="+mj-lt"/>
              <a:buAutoNum type="arabicParenR"/>
            </a:pPr>
            <a:r>
              <a:rPr lang="tr-TR" dirty="0"/>
              <a:t>Tümevarımın hipotezini, “</a:t>
            </a:r>
            <a:r>
              <a:rPr lang="tr-TR" b="1" i="1" dirty="0"/>
              <a:t>P</a:t>
            </a:r>
            <a:r>
              <a:rPr lang="tr-TR" b="1" dirty="0"/>
              <a:t>(</a:t>
            </a:r>
            <a:r>
              <a:rPr lang="tr-TR" b="1" i="1" dirty="0"/>
              <a:t>k</a:t>
            </a:r>
            <a:r>
              <a:rPr lang="tr-TR" b="1" dirty="0"/>
              <a:t>) </a:t>
            </a:r>
            <a:r>
              <a:rPr lang="tr-TR" dirty="0"/>
              <a:t>ifadesinin, rastgele seçilen ve </a:t>
            </a:r>
            <a:r>
              <a:rPr lang="tr-TR" i="1" dirty="0"/>
              <a:t>k</a:t>
            </a:r>
            <a:r>
              <a:rPr lang="tr-TR" dirty="0"/>
              <a:t> ≥ </a:t>
            </a:r>
            <a:r>
              <a:rPr lang="tr-TR" i="1" dirty="0"/>
              <a:t>b</a:t>
            </a:r>
            <a:r>
              <a:rPr lang="tr-TR" dirty="0"/>
              <a:t> durumunu sağlayan sabit bir </a:t>
            </a:r>
            <a:r>
              <a:rPr lang="tr-TR" i="1" dirty="0"/>
              <a:t>k</a:t>
            </a:r>
            <a:r>
              <a:rPr lang="tr-TR" dirty="0"/>
              <a:t> tam sayısı için doğru olduğunu varsayalım” biçiminde olacak şekilde  belirtiniz ve açıkça tanımlayınız.</a:t>
            </a:r>
          </a:p>
          <a:p>
            <a:endParaRPr lang="tr-TR" dirty="0"/>
          </a:p>
        </p:txBody>
      </p:sp>
    </p:spTree>
    <p:extLst>
      <p:ext uri="{BB962C8B-B14F-4D97-AF65-F5344CB8AC3E}">
        <p14:creationId xmlns:p14="http://schemas.microsoft.com/office/powerpoint/2010/main" val="2414677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300" dirty="0"/>
              <a:t>Matematiksel Tümevarımla İspatlar için Kalıp</a:t>
            </a:r>
          </a:p>
        </p:txBody>
      </p:sp>
      <p:sp>
        <p:nvSpPr>
          <p:cNvPr id="3" name="İçerik Yer Tutucusu 2"/>
          <p:cNvSpPr>
            <a:spLocks noGrp="1"/>
          </p:cNvSpPr>
          <p:nvPr>
            <p:ph idx="1"/>
          </p:nvPr>
        </p:nvSpPr>
        <p:spPr>
          <a:xfrm>
            <a:off x="822959" y="1845733"/>
            <a:ext cx="7543801" cy="4282111"/>
          </a:xfrm>
        </p:spPr>
        <p:txBody>
          <a:bodyPr>
            <a:normAutofit/>
          </a:bodyPr>
          <a:lstStyle/>
          <a:p>
            <a:pPr marL="342900" indent="-342900" algn="just">
              <a:buFont typeface="+mj-lt"/>
              <a:buAutoNum type="arabicParenR" startAt="5"/>
            </a:pPr>
            <a:r>
              <a:rPr lang="tr-TR" dirty="0"/>
              <a:t>Tümevarım hipotezinin doğru olduğu varsayımı altında neyin ispatlanacağını belirtiniz. Yani, </a:t>
            </a:r>
            <a:r>
              <a:rPr lang="tr-TR" b="1" i="1" dirty="0"/>
              <a:t>P</a:t>
            </a:r>
            <a:r>
              <a:rPr lang="tr-TR" b="1" dirty="0"/>
              <a:t>(</a:t>
            </a:r>
            <a:r>
              <a:rPr lang="tr-TR" b="1" i="1" dirty="0"/>
              <a:t>k</a:t>
            </a:r>
            <a:r>
              <a:rPr lang="tr-TR" b="1" dirty="0"/>
              <a:t> + 1) </a:t>
            </a:r>
            <a:r>
              <a:rPr lang="tr-TR" dirty="0"/>
              <a:t>ifadesinin ne olduğunu belirtiniz.</a:t>
            </a:r>
          </a:p>
          <a:p>
            <a:pPr marL="342900" indent="-342900" algn="just">
              <a:buFont typeface="+mj-lt"/>
              <a:buAutoNum type="arabicParenR" startAt="5"/>
            </a:pPr>
            <a:r>
              <a:rPr lang="tr-TR" b="1" i="1" dirty="0"/>
              <a:t>P</a:t>
            </a:r>
            <a:r>
              <a:rPr lang="tr-TR" b="1" dirty="0"/>
              <a:t>(</a:t>
            </a:r>
            <a:r>
              <a:rPr lang="tr-TR" b="1" i="1" dirty="0"/>
              <a:t>k</a:t>
            </a:r>
            <a:r>
              <a:rPr lang="tr-TR" b="1" dirty="0"/>
              <a:t>) </a:t>
            </a:r>
            <a:r>
              <a:rPr lang="tr-TR" dirty="0"/>
              <a:t>varsayımı altında </a:t>
            </a:r>
            <a:r>
              <a:rPr lang="tr-TR" b="1" i="1" dirty="0"/>
              <a:t>P</a:t>
            </a:r>
            <a:r>
              <a:rPr lang="tr-TR" b="1" dirty="0"/>
              <a:t>(</a:t>
            </a:r>
            <a:r>
              <a:rPr lang="tr-TR" b="1" i="1" dirty="0"/>
              <a:t>k</a:t>
            </a:r>
            <a:r>
              <a:rPr lang="tr-TR" b="1" dirty="0"/>
              <a:t> </a:t>
            </a:r>
            <a:r>
              <a:rPr lang="tr-TR" b="1" dirty="0" smtClean="0"/>
              <a:t>+ 1</a:t>
            </a:r>
            <a:r>
              <a:rPr lang="tr-TR" b="1" dirty="0"/>
              <a:t>) </a:t>
            </a:r>
            <a:r>
              <a:rPr lang="tr-TR" dirty="0"/>
              <a:t>ifadesini ispatlayınız. İspatınızın </a:t>
            </a:r>
            <a:r>
              <a:rPr lang="tr-TR" i="1" dirty="0"/>
              <a:t>k</a:t>
            </a:r>
            <a:r>
              <a:rPr lang="tr-TR" dirty="0"/>
              <a:t> ≥ </a:t>
            </a:r>
            <a:r>
              <a:rPr lang="tr-TR" i="1" dirty="0"/>
              <a:t>b</a:t>
            </a:r>
            <a:r>
              <a:rPr lang="tr-TR" dirty="0"/>
              <a:t> durumunu sağla-yan tüm k tam sayıları için geçerli olduğundan emin olunuz. İspatınızın </a:t>
            </a:r>
            <a:r>
              <a:rPr lang="tr-TR" i="1" dirty="0"/>
              <a:t>k</a:t>
            </a:r>
            <a:r>
              <a:rPr lang="tr-TR" dirty="0"/>
              <a:t> = </a:t>
            </a:r>
            <a:r>
              <a:rPr lang="tr-TR" i="1" dirty="0"/>
              <a:t>b</a:t>
            </a:r>
            <a:r>
              <a:rPr lang="tr-TR" dirty="0"/>
              <a:t> durumu da dahil olmak üzere küçük </a:t>
            </a:r>
            <a:r>
              <a:rPr lang="tr-TR" i="1" dirty="0"/>
              <a:t>k</a:t>
            </a:r>
            <a:r>
              <a:rPr lang="tr-TR" dirty="0"/>
              <a:t> sayıları için doğru olduğunu test ediniz.</a:t>
            </a:r>
          </a:p>
          <a:p>
            <a:pPr marL="342900" indent="-342900" algn="just">
              <a:buFont typeface="+mj-lt"/>
              <a:buAutoNum type="arabicParenR" startAt="5"/>
            </a:pPr>
            <a:r>
              <a:rPr lang="tr-TR" dirty="0"/>
              <a:t>Tümevarım basamağının sonucunu açıkça tanımlayınız, örneğin “</a:t>
            </a:r>
            <a:r>
              <a:rPr lang="tr-TR" b="1" dirty="0"/>
              <a:t>böylece tümevarım basamağı tamamlanmış oldu.”</a:t>
            </a:r>
          </a:p>
          <a:p>
            <a:pPr marL="342900" indent="-342900" algn="just">
              <a:buFont typeface="+mj-lt"/>
              <a:buAutoNum type="arabicParenR" startAt="5"/>
            </a:pPr>
            <a:r>
              <a:rPr lang="tr-TR" dirty="0"/>
              <a:t>Hem temel basamağı, hem de tümevarım basamağını tamamladıktan sonra varılan sonucu açıkça belirtiniz. Sonucu şu şekilde belirtebilirsiniz: “Matematiksel tümevarım ilkesine göre, </a:t>
            </a:r>
            <a:r>
              <a:rPr lang="tr-TR" i="1" dirty="0"/>
              <a:t>n</a:t>
            </a:r>
            <a:r>
              <a:rPr lang="tr-TR" dirty="0"/>
              <a:t> ≥ </a:t>
            </a:r>
            <a:r>
              <a:rPr lang="tr-TR" i="1" dirty="0"/>
              <a:t>b</a:t>
            </a:r>
            <a:r>
              <a:rPr lang="tr-TR" dirty="0"/>
              <a:t> durumunu sağlayan tüm n tam sayıları için </a:t>
            </a:r>
            <a:r>
              <a:rPr lang="tr-TR" b="1" i="1" dirty="0"/>
              <a:t>P</a:t>
            </a:r>
            <a:r>
              <a:rPr lang="tr-TR" b="1" dirty="0"/>
              <a:t>(</a:t>
            </a:r>
            <a:r>
              <a:rPr lang="tr-TR" b="1" i="1" dirty="0"/>
              <a:t>n</a:t>
            </a:r>
            <a:r>
              <a:rPr lang="tr-TR" b="1" dirty="0"/>
              <a:t>) </a:t>
            </a:r>
            <a:r>
              <a:rPr lang="tr-TR" dirty="0"/>
              <a:t>önermesi doğrudur.”</a:t>
            </a:r>
          </a:p>
          <a:p>
            <a:endParaRPr lang="tr-TR" dirty="0"/>
          </a:p>
        </p:txBody>
      </p:sp>
    </p:spTree>
    <p:extLst>
      <p:ext uri="{BB962C8B-B14F-4D97-AF65-F5344CB8AC3E}">
        <p14:creationId xmlns:p14="http://schemas.microsoft.com/office/powerpoint/2010/main" val="557663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a:xfrm>
            <a:off x="0" y="1303019"/>
            <a:ext cx="3009331" cy="1714500"/>
          </a:xfrm>
        </p:spPr>
        <p:txBody>
          <a:bodyPr>
            <a:normAutofit/>
          </a:bodyPr>
          <a:lstStyle/>
          <a:p>
            <a:pPr algn="ctr"/>
            <a:r>
              <a:rPr lang="tr-TR" sz="2800" dirty="0"/>
              <a:t>Kuvvetli Tümevarım </a:t>
            </a:r>
            <a:br>
              <a:rPr lang="tr-TR" sz="2800" dirty="0"/>
            </a:br>
            <a:r>
              <a:rPr lang="tr-TR" sz="2800" dirty="0"/>
              <a:t>ve </a:t>
            </a:r>
            <a:br>
              <a:rPr lang="tr-TR" sz="2800" dirty="0"/>
            </a:br>
            <a:r>
              <a:rPr lang="tr-TR" sz="2800" dirty="0"/>
              <a:t>İyi-</a:t>
            </a:r>
            <a:r>
              <a:rPr lang="tr-TR" sz="2800" dirty="0" err="1"/>
              <a:t>Sıralanabilirlik</a:t>
            </a:r>
            <a:endParaRPr lang="tr-TR" sz="2800" dirty="0"/>
          </a:p>
        </p:txBody>
      </p:sp>
      <p:pic>
        <p:nvPicPr>
          <p:cNvPr id="2" name="İçerik Yer Tutucus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8161" y="731838"/>
            <a:ext cx="2513441" cy="5257800"/>
          </a:xfrm>
        </p:spPr>
      </p:pic>
      <p:sp>
        <p:nvSpPr>
          <p:cNvPr id="6" name="Metin Yer Tutucusu 5"/>
          <p:cNvSpPr>
            <a:spLocks noGrp="1"/>
          </p:cNvSpPr>
          <p:nvPr>
            <p:ph type="body" sz="half" idx="2"/>
          </p:nvPr>
        </p:nvSpPr>
        <p:spPr/>
        <p:txBody>
          <a:bodyPr>
            <a:normAutofit/>
          </a:bodyPr>
          <a:lstStyle/>
          <a:p>
            <a:pPr marL="257175" indent="-257175">
              <a:buFont typeface="Wingdings" panose="05000000000000000000" pitchFamily="2" charset="2"/>
              <a:buChar char="q"/>
            </a:pPr>
            <a:endParaRPr lang="tr-TR" sz="1800" dirty="0" smtClean="0"/>
          </a:p>
          <a:p>
            <a:pPr marL="257175" indent="-257175">
              <a:buFont typeface="Wingdings" panose="05000000000000000000" pitchFamily="2" charset="2"/>
              <a:buChar char="q"/>
            </a:pPr>
            <a:r>
              <a:rPr lang="tr-TR" sz="1800" dirty="0" smtClean="0"/>
              <a:t>Kuvvetli </a:t>
            </a:r>
            <a:r>
              <a:rPr lang="tr-TR" sz="1800" dirty="0"/>
              <a:t>Tümevarım</a:t>
            </a:r>
          </a:p>
          <a:p>
            <a:pPr marL="257175" indent="-257175">
              <a:buFont typeface="Wingdings" panose="05000000000000000000" pitchFamily="2" charset="2"/>
              <a:buChar char="q"/>
            </a:pPr>
            <a:r>
              <a:rPr lang="tr-TR" sz="1800" dirty="0"/>
              <a:t>Hesaplamalı Geometride Kuvvetli Tümevarım Kullanımı</a:t>
            </a:r>
          </a:p>
          <a:p>
            <a:pPr marL="257175" indent="-257175">
              <a:buFont typeface="Wingdings" panose="05000000000000000000" pitchFamily="2" charset="2"/>
              <a:buChar char="q"/>
            </a:pPr>
            <a:r>
              <a:rPr lang="tr-TR" sz="1800" dirty="0" smtClean="0"/>
              <a:t>İyi−</a:t>
            </a:r>
            <a:r>
              <a:rPr lang="tr-TR" sz="1800" dirty="0" err="1" smtClean="0"/>
              <a:t>Sıralanabilirlik</a:t>
            </a:r>
            <a:r>
              <a:rPr lang="tr-TR" sz="1800" dirty="0" smtClean="0"/>
              <a:t> </a:t>
            </a:r>
            <a:r>
              <a:rPr lang="tr-TR" sz="1800" dirty="0"/>
              <a:t>İlkesi </a:t>
            </a:r>
          </a:p>
          <a:p>
            <a:endParaRPr lang="tr-TR" sz="1800" dirty="0"/>
          </a:p>
        </p:txBody>
      </p:sp>
    </p:spTree>
    <p:extLst>
      <p:ext uri="{BB962C8B-B14F-4D97-AF65-F5344CB8AC3E}">
        <p14:creationId xmlns:p14="http://schemas.microsoft.com/office/powerpoint/2010/main" val="30120977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a:bodyPr>
          <a:lstStyle/>
          <a:p>
            <a:r>
              <a:rPr lang="tr-TR" sz="4000" dirty="0" smtClean="0"/>
              <a:t>Kuvvetli Tümevarım</a:t>
            </a:r>
            <a:endParaRPr lang="tr-TR" sz="4000" dirty="0"/>
          </a:p>
        </p:txBody>
      </p:sp>
      <mc:AlternateContent xmlns:mc="http://schemas.openxmlformats.org/markup-compatibility/2006" xmlns:a14="http://schemas.microsoft.com/office/drawing/2010/main">
        <mc:Choice Requires="a14">
          <p:sp>
            <p:nvSpPr>
              <p:cNvPr id="6" name="İçerik Yer Tutucusu 5"/>
              <p:cNvSpPr>
                <a:spLocks noGrp="1"/>
              </p:cNvSpPr>
              <p:nvPr>
                <p:ph idx="1"/>
              </p:nvPr>
            </p:nvSpPr>
            <p:spPr/>
            <p:txBody>
              <a:bodyPr>
                <a:normAutofit/>
              </a:bodyPr>
              <a:lstStyle/>
              <a:p>
                <a:pPr algn="just"/>
                <a:r>
                  <a:rPr lang="tr-TR" dirty="0"/>
                  <a:t>Kuvvetli tümevarım, matematiksel tümevarım ile kolayca ispatlanamayan ifadeleri ispatlamak için kullanılabilir. </a:t>
                </a:r>
              </a:p>
              <a:p>
                <a:pPr algn="just"/>
                <a:r>
                  <a:rPr lang="tr-TR" i="1" dirty="0">
                    <a:solidFill>
                      <a:srgbClr val="00B0F0"/>
                    </a:solidFill>
                  </a:rPr>
                  <a:t>K</a:t>
                </a:r>
                <a:r>
                  <a:rPr lang="tr-TR" i="1" dirty="0" smtClean="0">
                    <a:solidFill>
                      <a:srgbClr val="00B0F0"/>
                    </a:solidFill>
                  </a:rPr>
                  <a:t>uvvetli </a:t>
                </a:r>
                <a:r>
                  <a:rPr lang="tr-TR" i="1" dirty="0">
                    <a:solidFill>
                      <a:srgbClr val="00B0F0"/>
                    </a:solidFill>
                  </a:rPr>
                  <a:t>T</a:t>
                </a:r>
                <a:r>
                  <a:rPr lang="tr-TR" i="1" dirty="0" smtClean="0">
                    <a:solidFill>
                      <a:srgbClr val="00B0F0"/>
                    </a:solidFill>
                  </a:rPr>
                  <a:t>ümevarım </a:t>
                </a:r>
                <a:r>
                  <a:rPr lang="tr-TR" b="1" i="1" dirty="0" smtClean="0"/>
                  <a:t>P(n</a:t>
                </a:r>
                <a:r>
                  <a:rPr lang="tr-TR" b="1" i="1" dirty="0"/>
                  <a:t>)</a:t>
                </a:r>
                <a:r>
                  <a:rPr lang="tr-TR" b="1" dirty="0"/>
                  <a:t> </a:t>
                </a:r>
                <a:r>
                  <a:rPr lang="tr-TR" dirty="0"/>
                  <a:t>ifadesinin tüm pozitif </a:t>
                </a:r>
                <a:r>
                  <a:rPr lang="tr-TR" i="1" dirty="0"/>
                  <a:t>n</a:t>
                </a:r>
                <a:r>
                  <a:rPr lang="tr-TR" dirty="0"/>
                  <a:t> tam sayıları için doğru olduğunu göstermek için, </a:t>
                </a:r>
                <a:r>
                  <a:rPr lang="tr-TR" b="1" i="1" dirty="0"/>
                  <a:t>P(n)</a:t>
                </a:r>
                <a:r>
                  <a:rPr lang="tr-TR" b="1" dirty="0"/>
                  <a:t> </a:t>
                </a:r>
                <a:r>
                  <a:rPr lang="tr-TR" dirty="0"/>
                  <a:t>bir önerme fonksiyonu olmak üzere, iki basamağı tamamlamamız ge­rekiyor:</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emel Basamak: </a:t>
                </a:r>
                <a:r>
                  <a:rPr lang="tr-TR" b="1" i="1" dirty="0" smtClean="0"/>
                  <a:t>P</a:t>
                </a:r>
                <a:r>
                  <a:rPr lang="tr-TR" b="1" dirty="0" smtClean="0"/>
                  <a:t>(1</a:t>
                </a:r>
                <a:r>
                  <a:rPr lang="tr-TR" b="1" dirty="0"/>
                  <a:t>) </a:t>
                </a:r>
                <a:r>
                  <a:rPr lang="tr-TR" dirty="0"/>
                  <a:t>ifadesinin doğru olduğunu göstermek.</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ümevarım </a:t>
                </a:r>
                <a:r>
                  <a:rPr lang="tr-TR" i="1" dirty="0">
                    <a:solidFill>
                      <a:srgbClr val="00B0F0"/>
                    </a:solidFill>
                  </a:rPr>
                  <a:t>B</a:t>
                </a:r>
                <a:r>
                  <a:rPr lang="tr-TR" i="1" dirty="0" smtClean="0">
                    <a:solidFill>
                      <a:srgbClr val="00B0F0"/>
                    </a:solidFill>
                  </a:rPr>
                  <a:t>asamağı: </a:t>
                </a:r>
                <a:r>
                  <a:rPr lang="tr-TR" b="1" dirty="0"/>
                  <a:t>[</a:t>
                </a:r>
                <a:r>
                  <a:rPr lang="tr-TR" b="1" i="1" dirty="0"/>
                  <a:t>P</a:t>
                </a:r>
                <a:r>
                  <a:rPr lang="tr-TR" b="1" dirty="0"/>
                  <a:t> (1) ˄ </a:t>
                </a:r>
                <a:r>
                  <a:rPr lang="tr-TR" b="1" i="1" dirty="0"/>
                  <a:t>P</a:t>
                </a:r>
                <a:r>
                  <a:rPr lang="tr-TR" b="1" dirty="0"/>
                  <a:t> (2) ˄ </a:t>
                </a:r>
                <a14:m>
                  <m:oMath xmlns:m="http://schemas.openxmlformats.org/officeDocument/2006/math">
                    <m:r>
                      <a:rPr lang="tr-TR" b="1" i="1">
                        <a:latin typeface="Cambria Math" panose="02040503050406030204" pitchFamily="18" charset="0"/>
                      </a:rPr>
                      <m:t>⋯</m:t>
                    </m:r>
                  </m:oMath>
                </a14:m>
                <a:r>
                  <a:rPr lang="tr-TR" b="1" dirty="0"/>
                  <a:t> ˄ </a:t>
                </a:r>
                <a:r>
                  <a:rPr lang="tr-TR" b="1" i="1" dirty="0"/>
                  <a:t>P</a:t>
                </a:r>
                <a:r>
                  <a:rPr lang="tr-TR" b="1" dirty="0"/>
                  <a:t> </a:t>
                </a:r>
                <a:r>
                  <a:rPr lang="tr-TR" b="1" i="1" dirty="0"/>
                  <a:t>(k</a:t>
                </a:r>
                <a:r>
                  <a:rPr lang="tr-TR" b="1" dirty="0"/>
                  <a:t>)] → </a:t>
                </a:r>
                <a:r>
                  <a:rPr lang="tr-TR" b="1" i="1" dirty="0"/>
                  <a:t>P (k</a:t>
                </a:r>
                <a:r>
                  <a:rPr lang="tr-TR" b="1" dirty="0"/>
                  <a:t> + 1) </a:t>
                </a:r>
                <a:r>
                  <a:rPr lang="tr-TR" dirty="0"/>
                  <a:t>koşullu ifadesinin tüm pozitif </a:t>
                </a:r>
                <a:r>
                  <a:rPr lang="tr-TR" i="1" dirty="0"/>
                  <a:t>k</a:t>
                </a:r>
                <a:r>
                  <a:rPr lang="tr-TR" dirty="0"/>
                  <a:t> tam sayıları için doğru olduğunu göstermek.</a:t>
                </a:r>
              </a:p>
              <a:p>
                <a:endParaRPr lang="tr-TR" dirty="0"/>
              </a:p>
            </p:txBody>
          </p:sp>
        </mc:Choice>
        <mc:Fallback xmlns="">
          <p:sp>
            <p:nvSpPr>
              <p:cNvPr id="6" name="İçerik Yer Tutucusu 5"/>
              <p:cNvSpPr>
                <a:spLocks noGrp="1" noRot="1" noChangeAspect="1" noMove="1" noResize="1" noEditPoints="1" noAdjustHandles="1" noChangeArrowheads="1" noChangeShapeType="1" noTextEdit="1"/>
              </p:cNvSpPr>
              <p:nvPr>
                <p:ph idx="1"/>
              </p:nvPr>
            </p:nvSpPr>
            <p:spPr>
              <a:blipFill rotWithShape="0">
                <a:blip r:embed="rId2"/>
                <a:stretch>
                  <a:fillRect l="-1939" t="-1667" r="-2019"/>
                </a:stretch>
              </a:blipFill>
            </p:spPr>
            <p:txBody>
              <a:bodyPr/>
              <a:lstStyle/>
              <a:p>
                <a:r>
                  <a:rPr lang="tr-TR">
                    <a:noFill/>
                  </a:rPr>
                  <a:t> </a:t>
                </a:r>
              </a:p>
            </p:txBody>
          </p:sp>
        </mc:Fallback>
      </mc:AlternateContent>
    </p:spTree>
    <p:extLst>
      <p:ext uri="{BB962C8B-B14F-4D97-AF65-F5344CB8AC3E}">
        <p14:creationId xmlns:p14="http://schemas.microsoft.com/office/powerpoint/2010/main" val="1264650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000" b="1" dirty="0"/>
              <a:t>Matematiksel Tümevarım</a:t>
            </a:r>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9042" y="1843154"/>
            <a:ext cx="2965421" cy="3240000"/>
          </a:xfrm>
        </p:spPr>
      </p:pic>
      <p:sp>
        <p:nvSpPr>
          <p:cNvPr id="5" name="Metin Yer Tutucusu 4"/>
          <p:cNvSpPr>
            <a:spLocks noGrp="1"/>
          </p:cNvSpPr>
          <p:nvPr>
            <p:ph type="body" sz="half" idx="2"/>
          </p:nvPr>
        </p:nvSpPr>
        <p:spPr/>
        <p:txBody>
          <a:bodyPr>
            <a:noAutofit/>
          </a:bodyPr>
          <a:lstStyle/>
          <a:p>
            <a:pPr marL="257175" indent="-257175">
              <a:buFont typeface="Wingdings" panose="05000000000000000000" pitchFamily="2" charset="2"/>
              <a:buChar char="q"/>
            </a:pPr>
            <a:r>
              <a:rPr lang="tr-TR" sz="1800" dirty="0"/>
              <a:t>Matematiksel Tümevarım</a:t>
            </a:r>
          </a:p>
          <a:p>
            <a:pPr marL="257175" indent="-257175">
              <a:buFont typeface="Wingdings" panose="05000000000000000000" pitchFamily="2" charset="2"/>
              <a:buChar char="q"/>
            </a:pPr>
            <a:r>
              <a:rPr lang="tr-TR" sz="1800" dirty="0"/>
              <a:t>Matematiksel Tümevarım İspat Örnekleri</a:t>
            </a:r>
          </a:p>
          <a:p>
            <a:pPr marL="257175" indent="-257175">
              <a:buFont typeface="Wingdings" panose="05000000000000000000" pitchFamily="2" charset="2"/>
              <a:buChar char="q"/>
            </a:pPr>
            <a:r>
              <a:rPr lang="tr-TR" sz="1800" dirty="0"/>
              <a:t>Matematiksel Tümevarım ile Yapılan Hatalı İspatlar</a:t>
            </a:r>
          </a:p>
          <a:p>
            <a:pPr marL="257175" indent="-257175">
              <a:buFont typeface="Wingdings" panose="05000000000000000000" pitchFamily="2" charset="2"/>
              <a:buChar char="q"/>
            </a:pPr>
            <a:r>
              <a:rPr lang="tr-TR" sz="1800" dirty="0"/>
              <a:t>Matematiksel Tümevarımla İspatlar için Kalıp</a:t>
            </a:r>
          </a:p>
        </p:txBody>
      </p:sp>
    </p:spTree>
    <p:extLst>
      <p:ext uri="{BB962C8B-B14F-4D97-AF65-F5344CB8AC3E}">
        <p14:creationId xmlns:p14="http://schemas.microsoft.com/office/powerpoint/2010/main" val="28470417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Kuvvetli Tümevarım</a:t>
            </a:r>
          </a:p>
        </p:txBody>
      </p:sp>
      <p:sp>
        <p:nvSpPr>
          <p:cNvPr id="3" name="İçerik Yer Tutucusu 2"/>
          <p:cNvSpPr>
            <a:spLocks noGrp="1"/>
          </p:cNvSpPr>
          <p:nvPr>
            <p:ph idx="1"/>
          </p:nvPr>
        </p:nvSpPr>
        <p:spPr>
          <a:xfrm>
            <a:off x="822960" y="1937982"/>
            <a:ext cx="6004333" cy="4176215"/>
          </a:xfrm>
        </p:spPr>
        <p:txBody>
          <a:bodyPr>
            <a:noAutofit/>
          </a:bodyPr>
          <a:lstStyle/>
          <a:p>
            <a:pPr algn="just">
              <a:buFont typeface="Wingdings" panose="05000000000000000000" pitchFamily="2" charset="2"/>
              <a:buChar char="Ø"/>
            </a:pPr>
            <a:r>
              <a:rPr lang="tr-TR" sz="1700" dirty="0"/>
              <a:t>Sonsuz merdiveni göz önüne alalım. </a:t>
            </a:r>
          </a:p>
          <a:p>
            <a:pPr algn="just"/>
            <a:r>
              <a:rPr lang="tr-TR" sz="1700" dirty="0"/>
              <a:t>Kuvvetli tümevarım bize tüm basamaklara ulaşabildiğimizi söyler; eğer</a:t>
            </a:r>
          </a:p>
          <a:p>
            <a:pPr marL="342900" indent="-342900" algn="just">
              <a:buFont typeface="+mj-lt"/>
              <a:buAutoNum type="arabicParenR"/>
            </a:pPr>
            <a:r>
              <a:rPr lang="tr-TR" sz="1700" dirty="0" smtClean="0"/>
              <a:t>İlk </a:t>
            </a:r>
            <a:r>
              <a:rPr lang="tr-TR" sz="1700" dirty="0"/>
              <a:t>basamağa ulaşabilirsek, ve</a:t>
            </a:r>
          </a:p>
          <a:p>
            <a:pPr marL="342900" indent="-342900" algn="just">
              <a:buFont typeface="+mj-lt"/>
              <a:buAutoNum type="arabicParenR"/>
            </a:pPr>
            <a:r>
              <a:rPr lang="tr-TR" sz="1700" dirty="0"/>
              <a:t>B</a:t>
            </a:r>
            <a:r>
              <a:rPr lang="tr-TR" sz="1700" dirty="0" smtClean="0"/>
              <a:t>ütün </a:t>
            </a:r>
            <a:r>
              <a:rPr lang="tr-TR" sz="1700" dirty="0"/>
              <a:t>pozitif </a:t>
            </a:r>
            <a:r>
              <a:rPr lang="tr-TR" sz="1700" i="1" dirty="0"/>
              <a:t>k</a:t>
            </a:r>
            <a:r>
              <a:rPr lang="tr-TR" sz="1700" dirty="0"/>
              <a:t> tam sayıları için, eğer ilk </a:t>
            </a:r>
            <a:r>
              <a:rPr lang="tr-TR" sz="1700" i="1" dirty="0"/>
              <a:t>k</a:t>
            </a:r>
            <a:r>
              <a:rPr lang="tr-TR" sz="1700" dirty="0"/>
              <a:t> tane basamağa ulaşabilirsek, (</a:t>
            </a:r>
            <a:r>
              <a:rPr lang="tr-TR" sz="1700" i="1" dirty="0"/>
              <a:t>k</a:t>
            </a:r>
            <a:r>
              <a:rPr lang="tr-TR" sz="1700" dirty="0"/>
              <a:t> + 1)’inci basamağa da ulaşabiliriz.</a:t>
            </a:r>
          </a:p>
          <a:p>
            <a:pPr algn="just"/>
            <a:r>
              <a:rPr lang="tr-TR" sz="1700" b="1" i="1" dirty="0"/>
              <a:t>P</a:t>
            </a:r>
            <a:r>
              <a:rPr lang="tr-TR" sz="1700" b="1" dirty="0"/>
              <a:t>(</a:t>
            </a:r>
            <a:r>
              <a:rPr lang="tr-TR" sz="1700" b="1" i="1" dirty="0"/>
              <a:t>n</a:t>
            </a:r>
            <a:r>
              <a:rPr lang="tr-TR" sz="1700" b="1" dirty="0"/>
              <a:t>) </a:t>
            </a:r>
            <a:r>
              <a:rPr lang="tr-TR" sz="1700" dirty="0"/>
              <a:t>merdivenin </a:t>
            </a:r>
            <a:r>
              <a:rPr lang="tr-TR" sz="1700" i="1" dirty="0" err="1"/>
              <a:t>n</a:t>
            </a:r>
            <a:r>
              <a:rPr lang="tr-TR" sz="1700" dirty="0" err="1"/>
              <a:t>’inci</a:t>
            </a:r>
            <a:r>
              <a:rPr lang="tr-TR" sz="1700" dirty="0"/>
              <a:t> basamağına ulaşabildiğimizi gösteren önerme olmak üzere, </a:t>
            </a:r>
          </a:p>
          <a:p>
            <a:pPr algn="just">
              <a:buFont typeface="Wingdings" panose="05000000000000000000" pitchFamily="2" charset="2"/>
              <a:buChar char="ü"/>
            </a:pPr>
            <a:r>
              <a:rPr lang="tr-TR" sz="1700" i="1" dirty="0">
                <a:solidFill>
                  <a:srgbClr val="00B0F0"/>
                </a:solidFill>
              </a:rPr>
              <a:t>T</a:t>
            </a:r>
            <a:r>
              <a:rPr lang="tr-TR" sz="1700" i="1" dirty="0" smtClean="0">
                <a:solidFill>
                  <a:srgbClr val="00B0F0"/>
                </a:solidFill>
              </a:rPr>
              <a:t>emel </a:t>
            </a:r>
            <a:r>
              <a:rPr lang="tr-TR" sz="1700" i="1" dirty="0">
                <a:solidFill>
                  <a:srgbClr val="00B0F0"/>
                </a:solidFill>
              </a:rPr>
              <a:t>B</a:t>
            </a:r>
            <a:r>
              <a:rPr lang="tr-TR" sz="1700" i="1" dirty="0" smtClean="0">
                <a:solidFill>
                  <a:srgbClr val="00B0F0"/>
                </a:solidFill>
              </a:rPr>
              <a:t>asamak </a:t>
            </a:r>
            <a:r>
              <a:rPr lang="tr-TR" sz="1700" dirty="0" smtClean="0">
                <a:solidFill>
                  <a:srgbClr val="00B0F0"/>
                </a:solidFill>
              </a:rPr>
              <a:t>: </a:t>
            </a:r>
            <a:r>
              <a:rPr lang="tr-TR" sz="1700" b="1" i="1" dirty="0"/>
              <a:t>P</a:t>
            </a:r>
            <a:r>
              <a:rPr lang="tr-TR" sz="1700" b="1" dirty="0"/>
              <a:t>(1) </a:t>
            </a:r>
            <a:r>
              <a:rPr lang="tr-TR" sz="1700" dirty="0"/>
              <a:t>ifadesinin doğrudur.</a:t>
            </a:r>
          </a:p>
          <a:p>
            <a:pPr algn="just">
              <a:buFont typeface="Wingdings" panose="05000000000000000000" pitchFamily="2" charset="2"/>
              <a:buChar char="ü"/>
            </a:pPr>
            <a:r>
              <a:rPr lang="tr-TR" sz="1700" i="1" dirty="0">
                <a:solidFill>
                  <a:srgbClr val="00B0F0"/>
                </a:solidFill>
              </a:rPr>
              <a:t>T</a:t>
            </a:r>
            <a:r>
              <a:rPr lang="tr-TR" sz="1700" i="1" dirty="0" smtClean="0">
                <a:solidFill>
                  <a:srgbClr val="00B0F0"/>
                </a:solidFill>
              </a:rPr>
              <a:t>ümevarım Basamağı: </a:t>
            </a:r>
            <a:r>
              <a:rPr lang="tr-TR" sz="1700" b="1" i="1" dirty="0"/>
              <a:t>P</a:t>
            </a:r>
            <a:r>
              <a:rPr lang="tr-TR" sz="1700" b="1" dirty="0"/>
              <a:t>(1) ˄ </a:t>
            </a:r>
            <a:r>
              <a:rPr lang="tr-TR" sz="1700" b="1" i="1" dirty="0"/>
              <a:t>P</a:t>
            </a:r>
            <a:r>
              <a:rPr lang="tr-TR" sz="1700" b="1" dirty="0"/>
              <a:t>(2) ˄ ⋯ ˄ </a:t>
            </a:r>
            <a:r>
              <a:rPr lang="tr-TR" sz="1700" b="1" i="1" dirty="0"/>
              <a:t>P</a:t>
            </a:r>
            <a:r>
              <a:rPr lang="tr-TR" sz="1700" b="1" dirty="0"/>
              <a:t>(</a:t>
            </a:r>
            <a:r>
              <a:rPr lang="tr-TR" sz="1700" b="1" i="1" dirty="0"/>
              <a:t>k</a:t>
            </a:r>
            <a:r>
              <a:rPr lang="tr-TR" sz="1700" b="1" dirty="0"/>
              <a:t>) </a:t>
            </a:r>
            <a:r>
              <a:rPr lang="tr-TR" sz="1700" dirty="0"/>
              <a:t>ifadesinin doğrudur. Dolayısıyla </a:t>
            </a:r>
            <a:r>
              <a:rPr lang="tr-TR" sz="1700" b="1" i="1" dirty="0"/>
              <a:t>P</a:t>
            </a:r>
            <a:r>
              <a:rPr lang="tr-TR" sz="1700" b="1" dirty="0"/>
              <a:t>(</a:t>
            </a:r>
            <a:r>
              <a:rPr lang="tr-TR" sz="1700" b="1" i="1" dirty="0"/>
              <a:t>k</a:t>
            </a:r>
            <a:r>
              <a:rPr lang="tr-TR" sz="1700" b="1" dirty="0"/>
              <a:t> + 1) </a:t>
            </a:r>
            <a:r>
              <a:rPr lang="tr-TR" sz="1700" dirty="0"/>
              <a:t>ifadesinin de doğrudur.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816" y="2255856"/>
            <a:ext cx="1574669" cy="3294000"/>
          </a:xfrm>
          <a:prstGeom prst="rect">
            <a:avLst/>
          </a:prstGeom>
        </p:spPr>
      </p:pic>
      <p:sp>
        <p:nvSpPr>
          <p:cNvPr id="5" name="Metin kutusu 4"/>
          <p:cNvSpPr txBox="1"/>
          <p:nvPr/>
        </p:nvSpPr>
        <p:spPr>
          <a:xfrm>
            <a:off x="5699865" y="5549856"/>
            <a:ext cx="3444135" cy="246221"/>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8. </a:t>
            </a:r>
            <a:r>
              <a:rPr lang="tr-TR" sz="1600" b="1" dirty="0" smtClean="0"/>
              <a:t>Sonsuz Bir Merdivene Tırmanma </a:t>
            </a:r>
            <a:endParaRPr lang="tr-TR" sz="1600" b="1" dirty="0"/>
          </a:p>
        </p:txBody>
      </p:sp>
    </p:spTree>
    <p:extLst>
      <p:ext uri="{BB962C8B-B14F-4D97-AF65-F5344CB8AC3E}">
        <p14:creationId xmlns:p14="http://schemas.microsoft.com/office/powerpoint/2010/main" val="2381066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Kuvvetli Tümevarım</a:t>
            </a:r>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dirty="0"/>
              <a:t>Bir sonsuz merdivenin birinci ve ikinci basamaklarına ulaşabildiğimizi ve bir basamağa ulaştığımızda iki basamak yukarısına da ulaşabildiğimizi varsayalım. Bütün basamaklara ulaşabileceğimizi matematiksel tümevarım ilkesiyle ispatlayabilir miyiz? Bütün basamaklara ulaşabileceğimizi kuvvetli tümevarım ile ispatlayabilir miyiz?</a:t>
            </a:r>
          </a:p>
          <a:p>
            <a:pPr algn="just"/>
            <a:r>
              <a:rPr lang="tr-TR" b="1" dirty="0">
                <a:solidFill>
                  <a:srgbClr val="FF0000"/>
                </a:solidFill>
              </a:rPr>
              <a:t>Çözüm: </a:t>
            </a:r>
            <a:r>
              <a:rPr lang="tr-TR" b="1" dirty="0"/>
              <a:t>Bu ifadeyi önce matematiksel tümevarım ilkesini kullanarak ispatlamaya çalışalım. </a:t>
            </a:r>
            <a:endParaRPr lang="tr-TR" dirty="0"/>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emel </a:t>
            </a:r>
            <a:r>
              <a:rPr lang="tr-TR" i="1" dirty="0">
                <a:solidFill>
                  <a:srgbClr val="00B0F0"/>
                </a:solidFill>
              </a:rPr>
              <a:t>B</a:t>
            </a:r>
            <a:r>
              <a:rPr lang="tr-TR" i="1" dirty="0" smtClean="0">
                <a:solidFill>
                  <a:srgbClr val="00B0F0"/>
                </a:solidFill>
              </a:rPr>
              <a:t>asamak:</a:t>
            </a:r>
            <a:r>
              <a:rPr lang="tr-TR" dirty="0" smtClean="0">
                <a:solidFill>
                  <a:srgbClr val="00B0F0"/>
                </a:solidFill>
              </a:rPr>
              <a:t> </a:t>
            </a:r>
            <a:r>
              <a:rPr lang="tr-TR" dirty="0"/>
              <a:t>Böyle bir ifadede temel basamak sağlanmaktadır; çünkü ilk iki basama­ğa ulaşabildiğimiz söylenmektedir. Dolayısıyla ilk basamağa ulaşabiliyoruz.</a:t>
            </a:r>
          </a:p>
          <a:p>
            <a:pPr algn="just"/>
            <a:endParaRPr lang="tr-TR" dirty="0"/>
          </a:p>
        </p:txBody>
      </p:sp>
    </p:spTree>
    <p:extLst>
      <p:ext uri="{BB962C8B-B14F-4D97-AF65-F5344CB8AC3E}">
        <p14:creationId xmlns:p14="http://schemas.microsoft.com/office/powerpoint/2010/main" val="22438302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Kuvvetli Tümevarım</a:t>
            </a:r>
          </a:p>
        </p:txBody>
      </p:sp>
      <p:sp>
        <p:nvSpPr>
          <p:cNvPr id="3" name="İçerik Yer Tutucusu 2"/>
          <p:cNvSpPr>
            <a:spLocks noGrp="1"/>
          </p:cNvSpPr>
          <p:nvPr>
            <p:ph idx="1"/>
          </p:nvPr>
        </p:nvSpPr>
        <p:spPr/>
        <p:txBody>
          <a:bodyPr>
            <a:normAutofit/>
          </a:bodyPr>
          <a:lstStyle/>
          <a:p>
            <a:pPr algn="just"/>
            <a:r>
              <a:rPr lang="tr-TR" i="1" dirty="0">
                <a:solidFill>
                  <a:srgbClr val="00B0F0"/>
                </a:solidFill>
              </a:rPr>
              <a:t>D</a:t>
            </a:r>
            <a:r>
              <a:rPr lang="tr-TR" i="1" dirty="0" smtClean="0">
                <a:solidFill>
                  <a:srgbClr val="00B0F0"/>
                </a:solidFill>
              </a:rPr>
              <a:t>enenen </a:t>
            </a:r>
            <a:r>
              <a:rPr lang="tr-TR" i="1" dirty="0">
                <a:solidFill>
                  <a:srgbClr val="00B0F0"/>
                </a:solidFill>
              </a:rPr>
              <a:t>T</a:t>
            </a:r>
            <a:r>
              <a:rPr lang="tr-TR" i="1" dirty="0" smtClean="0">
                <a:solidFill>
                  <a:srgbClr val="00B0F0"/>
                </a:solidFill>
              </a:rPr>
              <a:t>ümevarım </a:t>
            </a:r>
            <a:r>
              <a:rPr lang="tr-TR" i="1" dirty="0">
                <a:solidFill>
                  <a:srgbClr val="00B0F0"/>
                </a:solidFill>
              </a:rPr>
              <a:t>B</a:t>
            </a:r>
            <a:r>
              <a:rPr lang="tr-TR" i="1" dirty="0" smtClean="0">
                <a:solidFill>
                  <a:srgbClr val="00B0F0"/>
                </a:solidFill>
              </a:rPr>
              <a:t>asamağı: </a:t>
            </a:r>
            <a:r>
              <a:rPr lang="tr-TR" dirty="0"/>
              <a:t>Tümevarım hipotezi </a:t>
            </a:r>
            <a:r>
              <a:rPr lang="tr-TR" i="1" dirty="0" err="1"/>
              <a:t>k</a:t>
            </a:r>
            <a:r>
              <a:rPr lang="tr-TR" dirty="0" err="1"/>
              <a:t>’inci</a:t>
            </a:r>
            <a:r>
              <a:rPr lang="tr-TR" dirty="0"/>
              <a:t> basamağa ulaşabildiğimizi belirten ifadedir.</a:t>
            </a:r>
          </a:p>
          <a:p>
            <a:pPr algn="just">
              <a:buFont typeface="Arial" panose="020B0604020202020204" pitchFamily="34" charset="0"/>
              <a:buChar char="•"/>
            </a:pPr>
            <a:r>
              <a:rPr lang="tr-TR" dirty="0"/>
              <a:t>Tümevarım basamağını tamamlamak için, </a:t>
            </a:r>
            <a:r>
              <a:rPr lang="tr-TR" i="1" dirty="0"/>
              <a:t>k </a:t>
            </a:r>
            <a:r>
              <a:rPr lang="tr-TR" dirty="0"/>
              <a:t>pozitif bir tam sayı olmak üzere, tümevarım hipotezinin doğru olduğunu varsaydığımızda, yani </a:t>
            </a:r>
            <a:r>
              <a:rPr lang="tr-TR" i="1" dirty="0" err="1" smtClean="0"/>
              <a:t>k</a:t>
            </a:r>
            <a:r>
              <a:rPr lang="tr-TR" dirty="0" err="1" smtClean="0"/>
              <a:t>’ninci</a:t>
            </a:r>
            <a:r>
              <a:rPr lang="tr-TR" dirty="0" smtClean="0"/>
              <a:t> </a:t>
            </a:r>
            <a:r>
              <a:rPr lang="tr-TR" dirty="0"/>
              <a:t>basamağa ulaşabildiğimizde, (</a:t>
            </a:r>
            <a:r>
              <a:rPr lang="tr-TR" i="1" dirty="0" smtClean="0"/>
              <a:t>k </a:t>
            </a:r>
            <a:r>
              <a:rPr lang="tr-TR" dirty="0" smtClean="0"/>
              <a:t>+ </a:t>
            </a:r>
            <a:r>
              <a:rPr lang="tr-TR" dirty="0"/>
              <a:t>1)’inci basamağa da ulaşabildiğimizi gösterebiliriz. </a:t>
            </a:r>
          </a:p>
          <a:p>
            <a:pPr algn="just">
              <a:buFont typeface="Arial" panose="020B0604020202020204" pitchFamily="34" charset="0"/>
              <a:buChar char="•"/>
            </a:pPr>
            <a:r>
              <a:rPr lang="tr-TR" dirty="0"/>
              <a:t>Ancak, bu tümevarım basamağını tamamlamak için açık bir yol yoktur; çünkü, verilen bilgilere göre </a:t>
            </a:r>
            <a:r>
              <a:rPr lang="tr-TR" i="1" dirty="0" err="1" smtClean="0"/>
              <a:t>k</a:t>
            </a:r>
            <a:r>
              <a:rPr lang="tr-TR" dirty="0" err="1" smtClean="0"/>
              <a:t>’ninci</a:t>
            </a:r>
            <a:r>
              <a:rPr lang="tr-TR" dirty="0" smtClean="0"/>
              <a:t> </a:t>
            </a:r>
            <a:r>
              <a:rPr lang="tr-TR" dirty="0"/>
              <a:t>basamaktan (</a:t>
            </a:r>
            <a:r>
              <a:rPr lang="tr-TR" i="1" dirty="0"/>
              <a:t>k</a:t>
            </a:r>
            <a:r>
              <a:rPr lang="tr-TR" dirty="0"/>
              <a:t> + 1)’inci basamağa ulaşabileceğimizi bilmiyoruz. Bildiğimiz şey, bir basamağa ulaşabildiğimizde o basamaktan iki basamak yukarıya ulaşabildiğimizdir.</a:t>
            </a:r>
          </a:p>
        </p:txBody>
      </p:sp>
    </p:spTree>
    <p:extLst>
      <p:ext uri="{BB962C8B-B14F-4D97-AF65-F5344CB8AC3E}">
        <p14:creationId xmlns:p14="http://schemas.microsoft.com/office/powerpoint/2010/main" val="1331595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Kuvvetli Tümevarım</a:t>
            </a:r>
          </a:p>
        </p:txBody>
      </p:sp>
      <p:sp>
        <p:nvSpPr>
          <p:cNvPr id="3" name="İçerik Yer Tutucusu 2"/>
          <p:cNvSpPr>
            <a:spLocks noGrp="1"/>
          </p:cNvSpPr>
          <p:nvPr>
            <p:ph idx="1"/>
          </p:nvPr>
        </p:nvSpPr>
        <p:spPr>
          <a:xfrm>
            <a:off x="822960" y="1951631"/>
            <a:ext cx="7543800" cy="4230806"/>
          </a:xfrm>
        </p:spPr>
        <p:txBody>
          <a:bodyPr/>
          <a:lstStyle/>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emel Basamak: </a:t>
            </a:r>
            <a:r>
              <a:rPr lang="tr-TR" sz="1800" dirty="0" smtClean="0"/>
              <a:t>Temel </a:t>
            </a:r>
            <a:r>
              <a:rPr lang="tr-TR" sz="1800" dirty="0"/>
              <a:t>basamak bir önceki ile aynıdır, dolayısıyla sağlanmaktadır.</a:t>
            </a:r>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ümevarım </a:t>
            </a:r>
            <a:r>
              <a:rPr lang="tr-TR" sz="1800" i="1" dirty="0">
                <a:solidFill>
                  <a:srgbClr val="00B0F0"/>
                </a:solidFill>
              </a:rPr>
              <a:t>B</a:t>
            </a:r>
            <a:r>
              <a:rPr lang="tr-TR" sz="1800" i="1" dirty="0" smtClean="0">
                <a:solidFill>
                  <a:srgbClr val="00B0F0"/>
                </a:solidFill>
              </a:rPr>
              <a:t>asamağı: </a:t>
            </a:r>
            <a:r>
              <a:rPr lang="tr-TR" sz="1800" dirty="0" smtClean="0"/>
              <a:t>Tümevarım </a:t>
            </a:r>
            <a:r>
              <a:rPr lang="tr-TR" sz="1800" dirty="0"/>
              <a:t>hipotezine göre merdivendeki ilk </a:t>
            </a:r>
            <a:r>
              <a:rPr lang="tr-TR" sz="1800" i="1" dirty="0"/>
              <a:t>k</a:t>
            </a:r>
            <a:r>
              <a:rPr lang="tr-TR" sz="1800" dirty="0"/>
              <a:t> tane basamağın her birine ulaşabiliriz. Tümevarım basamağını tamamlamak için, tümevarım hipotezinin doğru olduğu varsayıldığında, yani merdivendeki ilk </a:t>
            </a:r>
            <a:r>
              <a:rPr lang="tr-TR" sz="1800" i="1" dirty="0"/>
              <a:t>k</a:t>
            </a:r>
            <a:r>
              <a:rPr lang="tr-TR" sz="1800" dirty="0"/>
              <a:t> tane basamağa ulaşabildiğimizde, </a:t>
            </a:r>
            <a:r>
              <a:rPr lang="tr-TR" sz="1800" i="1" dirty="0"/>
              <a:t>(k</a:t>
            </a:r>
            <a:r>
              <a:rPr lang="tr-TR" sz="1800" dirty="0"/>
              <a:t> + 1)’inci basamağa da ulaşabileceğimizi göstermemiz gerekir. İkinci basamağa ulaşabildiğimizi zaten biliyoruz. </a:t>
            </a:r>
          </a:p>
          <a:p>
            <a:pPr algn="just">
              <a:buFont typeface="Arial" panose="020B0604020202020204" pitchFamily="34" charset="0"/>
              <a:buChar char="•"/>
            </a:pPr>
            <a:r>
              <a:rPr lang="tr-TR" sz="1800" i="1" dirty="0"/>
              <a:t>k ≥ </a:t>
            </a:r>
            <a:r>
              <a:rPr lang="tr-TR" sz="1800" dirty="0"/>
              <a:t>2 olduğu sürece (</a:t>
            </a:r>
            <a:r>
              <a:rPr lang="tr-TR" sz="1800" i="1" dirty="0"/>
              <a:t>k </a:t>
            </a:r>
            <a:r>
              <a:rPr lang="tr-TR" sz="1800" dirty="0"/>
              <a:t>+ 1)’inci basamağa </a:t>
            </a:r>
            <a:r>
              <a:rPr lang="tr-TR" sz="1800" i="1" dirty="0"/>
              <a:t>(k -</a:t>
            </a:r>
            <a:r>
              <a:rPr lang="tr-TR" sz="1800" dirty="0"/>
              <a:t> 1)’inci basamaktan ulaşabiliriz, çün­kü bir basamağa ulaştığımızda o basamaktan iki basamak yukarıya ulaşabildiğimizi biliyoruz. Ayrıca, </a:t>
            </a:r>
            <a:r>
              <a:rPr lang="tr-TR" sz="1800" i="1" dirty="0"/>
              <a:t>k -</a:t>
            </a:r>
            <a:r>
              <a:rPr lang="tr-TR" sz="1800" dirty="0"/>
              <a:t> 1 ≤  </a:t>
            </a:r>
            <a:r>
              <a:rPr lang="tr-TR" sz="1800" i="1" dirty="0"/>
              <a:t>k</a:t>
            </a:r>
            <a:r>
              <a:rPr lang="tr-TR" sz="1800" dirty="0"/>
              <a:t> olduğundan, tümevarım hipotezine göre (</a:t>
            </a:r>
            <a:r>
              <a:rPr lang="tr-TR" sz="1800" i="1" dirty="0"/>
              <a:t>k</a:t>
            </a:r>
            <a:r>
              <a:rPr lang="tr-TR" sz="1800" dirty="0"/>
              <a:t> - 1)’inci basamağa da ulaşabili­yoruz. Böylece tümevarım basamağını ve kuvvetli tümevarım ile ispatı tamamlamış oluyoruz.</a:t>
            </a:r>
          </a:p>
          <a:p>
            <a:endParaRPr lang="tr-TR" dirty="0"/>
          </a:p>
        </p:txBody>
      </p:sp>
    </p:spTree>
    <p:extLst>
      <p:ext uri="{BB962C8B-B14F-4D97-AF65-F5344CB8AC3E}">
        <p14:creationId xmlns:p14="http://schemas.microsoft.com/office/powerpoint/2010/main" val="17174538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Kuvvetli Tümevarım</a:t>
            </a:r>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dirty="0"/>
              <a:t>Hangi durumda hangi metodu kullanacağımızı nasıl seçeceğiz? </a:t>
            </a:r>
          </a:p>
          <a:p>
            <a:pPr algn="just">
              <a:buFont typeface="Arial" panose="020B0604020202020204" pitchFamily="34" charset="0"/>
              <a:buChar char="•"/>
            </a:pPr>
            <a:r>
              <a:rPr lang="tr-TR" dirty="0"/>
              <a:t>Pratikte, tüm pozitif </a:t>
            </a:r>
            <a:r>
              <a:rPr lang="tr-TR" i="1" dirty="0"/>
              <a:t>k</a:t>
            </a:r>
            <a:r>
              <a:rPr lang="tr-TR" dirty="0"/>
              <a:t> tam sayıları için, </a:t>
            </a:r>
            <a:r>
              <a:rPr lang="tr-TR" b="1" i="1" dirty="0" smtClean="0"/>
              <a:t>P</a:t>
            </a:r>
            <a:r>
              <a:rPr lang="tr-TR" b="1" dirty="0" smtClean="0"/>
              <a:t>(</a:t>
            </a:r>
            <a:r>
              <a:rPr lang="tr-TR" b="1" i="1" dirty="0" smtClean="0"/>
              <a:t>k</a:t>
            </a:r>
            <a:r>
              <a:rPr lang="tr-TR" b="1" dirty="0"/>
              <a:t>) → </a:t>
            </a:r>
            <a:r>
              <a:rPr lang="tr-TR" b="1" i="1" dirty="0" smtClean="0"/>
              <a:t>P</a:t>
            </a:r>
            <a:r>
              <a:rPr lang="tr-TR" b="1" dirty="0" smtClean="0"/>
              <a:t>(</a:t>
            </a:r>
            <a:r>
              <a:rPr lang="tr-TR" b="1" i="1" dirty="0" smtClean="0"/>
              <a:t>k</a:t>
            </a:r>
            <a:r>
              <a:rPr lang="tr-TR" b="1" dirty="0" smtClean="0"/>
              <a:t> </a:t>
            </a:r>
            <a:r>
              <a:rPr lang="tr-TR" b="1" dirty="0"/>
              <a:t>+ 1) </a:t>
            </a:r>
            <a:r>
              <a:rPr lang="tr-TR" dirty="0"/>
              <a:t>ifadesi açık bir şekilde ispatlanabiliyorsa matematiksel tümevarım tercih edilmelidir. </a:t>
            </a:r>
          </a:p>
          <a:p>
            <a:pPr algn="just">
              <a:buFont typeface="Arial" panose="020B0604020202020204" pitchFamily="34" charset="0"/>
              <a:buChar char="•"/>
            </a:pPr>
            <a:r>
              <a:rPr lang="tr-TR" dirty="0"/>
              <a:t>Matematiksel tümevarım ile ispatın tümevarım basamağı açık bir şekilde ispatlanamıyorsa kuvvetli tümevarım ile ispatı denemelisiniz. </a:t>
            </a:r>
          </a:p>
        </p:txBody>
      </p:sp>
    </p:spTree>
    <p:extLst>
      <p:ext uri="{BB962C8B-B14F-4D97-AF65-F5344CB8AC3E}">
        <p14:creationId xmlns:p14="http://schemas.microsoft.com/office/powerpoint/2010/main" val="950417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Kuvvetli Tümevarım</a:t>
            </a:r>
          </a:p>
        </p:txBody>
      </p:sp>
      <p:sp>
        <p:nvSpPr>
          <p:cNvPr id="3" name="İçerik Yer Tutucusu 2"/>
          <p:cNvSpPr>
            <a:spLocks noGrp="1"/>
          </p:cNvSpPr>
          <p:nvPr>
            <p:ph idx="1"/>
          </p:nvPr>
        </p:nvSpPr>
        <p:spPr>
          <a:xfrm>
            <a:off x="822959" y="1845733"/>
            <a:ext cx="7543801" cy="4391293"/>
          </a:xfrm>
        </p:spPr>
        <p:txBody>
          <a:bodyPr>
            <a:noAutofit/>
          </a:bodyPr>
          <a:lstStyle/>
          <a:p>
            <a:pPr algn="just">
              <a:buFont typeface="Wingdings" panose="05000000000000000000" pitchFamily="2" charset="2"/>
              <a:buChar char="Ø"/>
            </a:pPr>
            <a:r>
              <a:rPr lang="tr-TR" dirty="0"/>
              <a:t>Eğer </a:t>
            </a:r>
            <a:r>
              <a:rPr lang="tr-TR" i="1" dirty="0"/>
              <a:t>n</a:t>
            </a:r>
            <a:r>
              <a:rPr lang="tr-TR" dirty="0"/>
              <a:t>, 1 ’den büyük bir tam sayıysa, </a:t>
            </a:r>
            <a:r>
              <a:rPr lang="tr-TR" i="1" dirty="0"/>
              <a:t>n</a:t>
            </a:r>
            <a:r>
              <a:rPr lang="tr-TR" dirty="0"/>
              <a:t> sayısının asal sayıların çarpımı şeklinde yazılabileceğini gösteriniz.</a:t>
            </a:r>
          </a:p>
          <a:p>
            <a:pPr algn="just"/>
            <a:r>
              <a:rPr lang="tr-TR" b="1" dirty="0">
                <a:solidFill>
                  <a:srgbClr val="FF0000"/>
                </a:solidFill>
              </a:rPr>
              <a:t>Çözüm: </a:t>
            </a:r>
            <a:r>
              <a:rPr lang="tr-TR" b="1" i="1" dirty="0"/>
              <a:t>P</a:t>
            </a:r>
            <a:r>
              <a:rPr lang="tr-TR" b="1" dirty="0"/>
              <a:t>(</a:t>
            </a:r>
            <a:r>
              <a:rPr lang="tr-TR" b="1" i="1" dirty="0"/>
              <a:t>n</a:t>
            </a:r>
            <a:r>
              <a:rPr lang="tr-TR" b="1" dirty="0"/>
              <a:t>) </a:t>
            </a:r>
            <a:r>
              <a:rPr lang="tr-TR" dirty="0"/>
              <a:t>ifadesi </a:t>
            </a:r>
            <a:r>
              <a:rPr lang="tr-TR" i="1" dirty="0"/>
              <a:t>n</a:t>
            </a:r>
            <a:r>
              <a:rPr lang="tr-TR" dirty="0"/>
              <a:t> sayısının asal sayıların çarpımı şeklinde yazılabileceğini gösteren önerme olsun.</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emel </a:t>
            </a:r>
            <a:r>
              <a:rPr lang="tr-TR" i="1" dirty="0">
                <a:solidFill>
                  <a:srgbClr val="00B0F0"/>
                </a:solidFill>
              </a:rPr>
              <a:t>B</a:t>
            </a:r>
            <a:r>
              <a:rPr lang="tr-TR" i="1" dirty="0" smtClean="0">
                <a:solidFill>
                  <a:srgbClr val="00B0F0"/>
                </a:solidFill>
              </a:rPr>
              <a:t>asamak: </a:t>
            </a:r>
            <a:r>
              <a:rPr lang="tr-TR" b="1" i="1" dirty="0"/>
              <a:t>P</a:t>
            </a:r>
            <a:r>
              <a:rPr lang="tr-TR" b="1" dirty="0"/>
              <a:t>(2) </a:t>
            </a:r>
            <a:r>
              <a:rPr lang="tr-TR" dirty="0"/>
              <a:t>doğrudur, çünkü 2 sayısı bir asal sayının çarpımıyla, yani kendisiyle gösterilebilir. (</a:t>
            </a:r>
            <a:r>
              <a:rPr lang="tr-TR" b="1" i="1" dirty="0"/>
              <a:t>P</a:t>
            </a:r>
            <a:r>
              <a:rPr lang="tr-TR" b="1" dirty="0"/>
              <a:t>(2) </a:t>
            </a:r>
            <a:r>
              <a:rPr lang="tr-TR" dirty="0"/>
              <a:t>ifadesinin ilk durum olduğuna dikkat ediniz.)</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ümevarım </a:t>
            </a:r>
            <a:r>
              <a:rPr lang="tr-TR" i="1" dirty="0">
                <a:solidFill>
                  <a:srgbClr val="00B0F0"/>
                </a:solidFill>
              </a:rPr>
              <a:t>B</a:t>
            </a:r>
            <a:r>
              <a:rPr lang="tr-TR" i="1" dirty="0" smtClean="0">
                <a:solidFill>
                  <a:srgbClr val="00B0F0"/>
                </a:solidFill>
              </a:rPr>
              <a:t>asamağı: </a:t>
            </a:r>
            <a:r>
              <a:rPr lang="tr-TR" dirty="0" smtClean="0"/>
              <a:t>Tümevarım </a:t>
            </a:r>
            <a:r>
              <a:rPr lang="tr-TR" dirty="0"/>
              <a:t>hipotezi, </a:t>
            </a:r>
            <a:r>
              <a:rPr lang="tr-TR" b="1" dirty="0"/>
              <a:t>2 ≤ </a:t>
            </a:r>
            <a:r>
              <a:rPr lang="tr-TR" b="1" i="1" dirty="0"/>
              <a:t>j</a:t>
            </a:r>
            <a:r>
              <a:rPr lang="tr-TR" b="1" dirty="0"/>
              <a:t> ≤ </a:t>
            </a:r>
            <a:r>
              <a:rPr lang="tr-TR" b="1" i="1" dirty="0"/>
              <a:t>k</a:t>
            </a:r>
            <a:r>
              <a:rPr lang="tr-TR" b="1" dirty="0"/>
              <a:t> </a:t>
            </a:r>
            <a:r>
              <a:rPr lang="tr-TR" dirty="0"/>
              <a:t>olmak üzere tüm </a:t>
            </a:r>
            <a:r>
              <a:rPr lang="tr-TR" i="1" dirty="0"/>
              <a:t>j</a:t>
            </a:r>
            <a:r>
              <a:rPr lang="tr-TR" dirty="0"/>
              <a:t> tam sayıları için </a:t>
            </a:r>
            <a:r>
              <a:rPr lang="tr-TR" b="1" i="1" dirty="0" smtClean="0"/>
              <a:t>P</a:t>
            </a:r>
            <a:r>
              <a:rPr lang="tr-TR" b="1" dirty="0" smtClean="0"/>
              <a:t>(</a:t>
            </a:r>
            <a:r>
              <a:rPr lang="tr-TR" b="1" i="1" dirty="0" smtClean="0"/>
              <a:t>j</a:t>
            </a:r>
            <a:r>
              <a:rPr lang="tr-TR" b="1" dirty="0"/>
              <a:t>) </a:t>
            </a:r>
            <a:r>
              <a:rPr lang="tr-TR" dirty="0"/>
              <a:t>ifadesinin doğru olduğu varsayımıdır.</a:t>
            </a:r>
          </a:p>
          <a:p>
            <a:pPr algn="just"/>
            <a:r>
              <a:rPr lang="tr-TR" i="1" dirty="0"/>
              <a:t>k</a:t>
            </a:r>
            <a:r>
              <a:rPr lang="tr-TR" dirty="0"/>
              <a:t> + 1 sayısının da asal sayıların çarpımı şeklinde yazılabileceğini göstermemiz gerekir.</a:t>
            </a:r>
          </a:p>
        </p:txBody>
      </p:sp>
    </p:spTree>
    <p:extLst>
      <p:ext uri="{BB962C8B-B14F-4D97-AF65-F5344CB8AC3E}">
        <p14:creationId xmlns:p14="http://schemas.microsoft.com/office/powerpoint/2010/main" val="2498356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Kuvvetli Tümevarım</a:t>
            </a:r>
          </a:p>
        </p:txBody>
      </p:sp>
      <p:sp>
        <p:nvSpPr>
          <p:cNvPr id="3" name="İçerik Yer Tutucusu 2"/>
          <p:cNvSpPr>
            <a:spLocks noGrp="1"/>
          </p:cNvSpPr>
          <p:nvPr>
            <p:ph idx="1"/>
          </p:nvPr>
        </p:nvSpPr>
        <p:spPr/>
        <p:txBody>
          <a:bodyPr>
            <a:normAutofit/>
          </a:bodyPr>
          <a:lstStyle/>
          <a:p>
            <a:pPr algn="just">
              <a:buFont typeface="Arial" panose="020B0604020202020204" pitchFamily="34" charset="0"/>
              <a:buChar char="•"/>
            </a:pPr>
            <a:r>
              <a:rPr lang="tr-TR" i="1" dirty="0"/>
              <a:t>k</a:t>
            </a:r>
            <a:r>
              <a:rPr lang="tr-TR" dirty="0"/>
              <a:t> + 1 sayısının asal sayı veya bileşik sayı olduğu durum. Eğer </a:t>
            </a:r>
            <a:r>
              <a:rPr lang="tr-TR" i="1" dirty="0"/>
              <a:t>k</a:t>
            </a:r>
            <a:r>
              <a:rPr lang="tr-TR" dirty="0"/>
              <a:t> + 1 sayısı asal ise </a:t>
            </a:r>
            <a:r>
              <a:rPr lang="tr-TR" b="1" i="1" dirty="0"/>
              <a:t>P</a:t>
            </a:r>
            <a:r>
              <a:rPr lang="tr-TR" b="1" dirty="0"/>
              <a:t>(</a:t>
            </a:r>
            <a:r>
              <a:rPr lang="tr-TR" b="1" i="1" dirty="0"/>
              <a:t>k</a:t>
            </a:r>
            <a:r>
              <a:rPr lang="tr-TR" b="1" dirty="0"/>
              <a:t> + 1) </a:t>
            </a:r>
            <a:r>
              <a:rPr lang="tr-TR" dirty="0"/>
              <a:t>ifadesi doğal olarak doğru olur. Aksi durumda, </a:t>
            </a:r>
            <a:r>
              <a:rPr lang="tr-TR" i="1" dirty="0"/>
              <a:t>k</a:t>
            </a:r>
            <a:r>
              <a:rPr lang="tr-TR" dirty="0"/>
              <a:t> + 1 sayısı bileşik sayıdır ve </a:t>
            </a:r>
            <a:r>
              <a:rPr lang="tr-TR" b="1" dirty="0"/>
              <a:t>2 ≤ </a:t>
            </a:r>
            <a:r>
              <a:rPr lang="tr-TR" b="1" i="1" dirty="0"/>
              <a:t>a</a:t>
            </a:r>
            <a:r>
              <a:rPr lang="tr-TR" b="1" dirty="0"/>
              <a:t> ≤ </a:t>
            </a:r>
            <a:r>
              <a:rPr lang="tr-TR" b="1" i="1" dirty="0"/>
              <a:t>b</a:t>
            </a:r>
            <a:r>
              <a:rPr lang="tr-TR" b="1" dirty="0"/>
              <a:t> &lt; </a:t>
            </a:r>
            <a:r>
              <a:rPr lang="tr-TR" b="1" i="1" dirty="0"/>
              <a:t>k </a:t>
            </a:r>
            <a:r>
              <a:rPr lang="tr-TR" b="1" dirty="0"/>
              <a:t>+ 1 </a:t>
            </a:r>
            <a:r>
              <a:rPr lang="tr-TR" dirty="0"/>
              <a:t>olmak üzere </a:t>
            </a:r>
            <a:r>
              <a:rPr lang="tr-TR" i="1" dirty="0"/>
              <a:t>a</a:t>
            </a:r>
            <a:r>
              <a:rPr lang="tr-TR" dirty="0"/>
              <a:t> ve </a:t>
            </a:r>
            <a:r>
              <a:rPr lang="tr-TR" i="1" dirty="0"/>
              <a:t>b</a:t>
            </a:r>
            <a:r>
              <a:rPr lang="tr-TR" dirty="0"/>
              <a:t> şeklinde iki tam sayının çarpımı şeklinde yazılabilir.</a:t>
            </a:r>
          </a:p>
          <a:p>
            <a:pPr algn="just">
              <a:buFont typeface="Arial" panose="020B0604020202020204" pitchFamily="34" charset="0"/>
              <a:buChar char="•"/>
            </a:pPr>
            <a:r>
              <a:rPr lang="tr-TR" dirty="0"/>
              <a:t>Hem </a:t>
            </a:r>
            <a:r>
              <a:rPr lang="tr-TR" i="1" dirty="0"/>
              <a:t>a</a:t>
            </a:r>
            <a:r>
              <a:rPr lang="tr-TR" dirty="0"/>
              <a:t>, hem de </a:t>
            </a:r>
            <a:r>
              <a:rPr lang="tr-TR" i="1" dirty="0"/>
              <a:t>b</a:t>
            </a:r>
            <a:r>
              <a:rPr lang="tr-TR" dirty="0"/>
              <a:t> tam sayıları en az 2 olduğu ve </a:t>
            </a:r>
            <a:r>
              <a:rPr lang="tr-TR" i="1" dirty="0"/>
              <a:t>k</a:t>
            </a:r>
            <a:r>
              <a:rPr lang="tr-TR" dirty="0"/>
              <a:t>’den küçük olduğundan tümevarım hipotezini kullanarak </a:t>
            </a:r>
            <a:r>
              <a:rPr lang="tr-TR" i="1" dirty="0"/>
              <a:t>a</a:t>
            </a:r>
            <a:r>
              <a:rPr lang="tr-TR" dirty="0"/>
              <a:t> ve </a:t>
            </a:r>
            <a:r>
              <a:rPr lang="tr-TR" i="1" dirty="0"/>
              <a:t>b</a:t>
            </a:r>
            <a:r>
              <a:rPr lang="tr-TR" dirty="0"/>
              <a:t> tam sayılarının asal sayıların çarpımı şeklinde yazılabileceğini söyleyebiliriz. Dolayısıyla,</a:t>
            </a:r>
            <a:r>
              <a:rPr lang="tr-TR" i="1" dirty="0"/>
              <a:t> k </a:t>
            </a:r>
            <a:r>
              <a:rPr lang="tr-TR" dirty="0"/>
              <a:t>+ 1 bileşik sayı ise asal sayıların çarpımı şeklinde yazılabilir.</a:t>
            </a:r>
          </a:p>
          <a:p>
            <a:pPr algn="just">
              <a:buFont typeface="Arial" panose="020B0604020202020204" pitchFamily="34" charset="0"/>
              <a:buChar char="•"/>
            </a:pPr>
            <a:r>
              <a:rPr lang="tr-TR" dirty="0"/>
              <a:t>Bu asal sayılar ise </a:t>
            </a:r>
            <a:r>
              <a:rPr lang="tr-TR" i="1" dirty="0"/>
              <a:t>a</a:t>
            </a:r>
            <a:r>
              <a:rPr lang="tr-TR" dirty="0"/>
              <a:t> ve </a:t>
            </a:r>
            <a:r>
              <a:rPr lang="tr-TR" i="1" dirty="0"/>
              <a:t>b</a:t>
            </a:r>
            <a:r>
              <a:rPr lang="tr-TR" dirty="0"/>
              <a:t> tam sayılarının çarpanlarına ayrıldığı durumda ortaya çıkan asal sayılardır. </a:t>
            </a:r>
          </a:p>
        </p:txBody>
      </p:sp>
    </p:spTree>
    <p:extLst>
      <p:ext uri="{BB962C8B-B14F-4D97-AF65-F5344CB8AC3E}">
        <p14:creationId xmlns:p14="http://schemas.microsoft.com/office/powerpoint/2010/main" val="25047609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Kuvvetli Tümevarım</a:t>
            </a:r>
          </a:p>
        </p:txBody>
      </p:sp>
      <p:sp>
        <p:nvSpPr>
          <p:cNvPr id="3" name="İçerik Yer Tutucusu 2"/>
          <p:cNvSpPr>
            <a:spLocks noGrp="1"/>
          </p:cNvSpPr>
          <p:nvPr>
            <p:ph idx="1"/>
          </p:nvPr>
        </p:nvSpPr>
        <p:spPr>
          <a:xfrm>
            <a:off x="822960" y="1910687"/>
            <a:ext cx="7543800" cy="4258101"/>
          </a:xfrm>
        </p:spPr>
        <p:txBody>
          <a:bodyPr>
            <a:normAutofit/>
          </a:bodyPr>
          <a:lstStyle/>
          <a:p>
            <a:pPr algn="just">
              <a:buFont typeface="Wingdings" panose="05000000000000000000" pitchFamily="2" charset="2"/>
              <a:buChar char="Ø"/>
            </a:pPr>
            <a:r>
              <a:rPr lang="tr-TR" dirty="0"/>
              <a:t>Gösteriniz ki 12 kuruşun üzerindeki bütün pul bedelleri sadece 4 ve 5 kuruşluk pullar kullanılarak ödenebilir.</a:t>
            </a:r>
          </a:p>
          <a:p>
            <a:pPr algn="just"/>
            <a:r>
              <a:rPr lang="tr-TR" b="1" dirty="0">
                <a:solidFill>
                  <a:srgbClr val="FF0000"/>
                </a:solidFill>
              </a:rPr>
              <a:t>Çözüm: </a:t>
            </a:r>
            <a:r>
              <a:rPr lang="tr-TR" dirty="0"/>
              <a:t>Bu ifadeyi matematiksel tümevarım ilkesini kullanarak ispatlayacağız. Daha sonra aynı ifadeyi kuvvetli tümevarım kullanarak ispatlayacağız. </a:t>
            </a:r>
          </a:p>
          <a:p>
            <a:pPr algn="just"/>
            <a:r>
              <a:rPr lang="tr-TR" b="1" i="1" dirty="0"/>
              <a:t>P</a:t>
            </a:r>
            <a:r>
              <a:rPr lang="tr-TR" b="1" dirty="0"/>
              <a:t>(</a:t>
            </a:r>
            <a:r>
              <a:rPr lang="tr-TR" b="1" i="1" dirty="0"/>
              <a:t>n</a:t>
            </a:r>
            <a:r>
              <a:rPr lang="tr-TR" b="1" dirty="0"/>
              <a:t>) </a:t>
            </a:r>
            <a:r>
              <a:rPr lang="tr-TR" dirty="0"/>
              <a:t>ifadesi </a:t>
            </a:r>
            <a:r>
              <a:rPr lang="tr-TR" i="1" dirty="0"/>
              <a:t>n</a:t>
            </a:r>
            <a:r>
              <a:rPr lang="tr-TR" dirty="0"/>
              <a:t> kuruşluk para üstünün 4 ve 5 kuruşlarla verilebileceğini göstersin.</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emel </a:t>
            </a:r>
            <a:r>
              <a:rPr lang="tr-TR" i="1" dirty="0">
                <a:solidFill>
                  <a:srgbClr val="00B0F0"/>
                </a:solidFill>
              </a:rPr>
              <a:t>B</a:t>
            </a:r>
            <a:r>
              <a:rPr lang="tr-TR" i="1" dirty="0" smtClean="0">
                <a:solidFill>
                  <a:srgbClr val="00B0F0"/>
                </a:solidFill>
              </a:rPr>
              <a:t>asamak: </a:t>
            </a:r>
            <a:r>
              <a:rPr lang="tr-TR" dirty="0" smtClean="0"/>
              <a:t>12 </a:t>
            </a:r>
            <a:r>
              <a:rPr lang="tr-TR" dirty="0"/>
              <a:t>kuruşluk para üstü üç adet 4 kuruş ile verilebilir.</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ümevarım </a:t>
            </a:r>
            <a:r>
              <a:rPr lang="tr-TR" i="1" dirty="0">
                <a:solidFill>
                  <a:srgbClr val="00B0F0"/>
                </a:solidFill>
              </a:rPr>
              <a:t>B</a:t>
            </a:r>
            <a:r>
              <a:rPr lang="tr-TR" i="1" dirty="0" smtClean="0">
                <a:solidFill>
                  <a:srgbClr val="00B0F0"/>
                </a:solidFill>
              </a:rPr>
              <a:t>asamağı: </a:t>
            </a:r>
            <a:r>
              <a:rPr lang="tr-TR" dirty="0"/>
              <a:t>hipoteze göre k kuruşluk para üstü 4 ve 5 kuruşlarla verilebilir. Eğer </a:t>
            </a:r>
            <a:r>
              <a:rPr lang="tr-TR" i="1" dirty="0"/>
              <a:t>k</a:t>
            </a:r>
            <a:r>
              <a:rPr lang="tr-TR" dirty="0"/>
              <a:t> kuruş para üstünü sadece 4 ve 5 kuruşlarla verebiliyorsak </a:t>
            </a:r>
            <a:r>
              <a:rPr lang="tr-TR" i="1" dirty="0"/>
              <a:t>k </a:t>
            </a:r>
            <a:r>
              <a:rPr lang="tr-TR" dirty="0"/>
              <a:t>+ 1 kuruş para üstünü de sadece 4 ve 5 kuruşlarla verebileceğimizi göstermemiz gerekir.</a:t>
            </a:r>
          </a:p>
          <a:p>
            <a:endParaRPr lang="tr-TR" sz="1800" dirty="0"/>
          </a:p>
          <a:p>
            <a:endParaRPr lang="tr-TR" dirty="0"/>
          </a:p>
        </p:txBody>
      </p:sp>
    </p:spTree>
    <p:extLst>
      <p:ext uri="{BB962C8B-B14F-4D97-AF65-F5344CB8AC3E}">
        <p14:creationId xmlns:p14="http://schemas.microsoft.com/office/powerpoint/2010/main" val="33401544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Kuvvetli Tümevarım</a:t>
            </a:r>
          </a:p>
        </p:txBody>
      </p:sp>
      <p:sp>
        <p:nvSpPr>
          <p:cNvPr id="3" name="İçerik Yer Tutucusu 2"/>
          <p:cNvSpPr>
            <a:spLocks noGrp="1"/>
          </p:cNvSpPr>
          <p:nvPr>
            <p:ph idx="1"/>
          </p:nvPr>
        </p:nvSpPr>
        <p:spPr>
          <a:xfrm>
            <a:off x="822960" y="1924334"/>
            <a:ext cx="7543800" cy="4107976"/>
          </a:xfrm>
        </p:spPr>
        <p:txBody>
          <a:bodyPr>
            <a:normAutofit/>
          </a:bodyPr>
          <a:lstStyle/>
          <a:p>
            <a:pPr algn="just">
              <a:buFont typeface="Arial" panose="020B0604020202020204" pitchFamily="34" charset="0"/>
              <a:buChar char="•"/>
            </a:pPr>
            <a:r>
              <a:rPr lang="tr-TR" i="1" dirty="0"/>
              <a:t>k</a:t>
            </a:r>
            <a:r>
              <a:rPr lang="tr-TR" dirty="0"/>
              <a:t> kuruş para üstünü sadece 4 ve 5 kuruşlarla verebileceğimizi varsayalım. İki durumu göz önünde bulundurmalıyız; para üstünde en az bir tane 4 kuruşun kullanıldığı ve para üstünde hiç 4 kuruşun kullanılmadığı durum. </a:t>
            </a:r>
          </a:p>
          <a:p>
            <a:pPr algn="just">
              <a:buFont typeface="Arial" panose="020B0604020202020204" pitchFamily="34" charset="0"/>
              <a:buChar char="•"/>
            </a:pPr>
            <a:r>
              <a:rPr lang="tr-TR" dirty="0"/>
              <a:t>İlk olarak </a:t>
            </a:r>
            <a:r>
              <a:rPr lang="tr-TR" i="1" dirty="0"/>
              <a:t>k</a:t>
            </a:r>
            <a:r>
              <a:rPr lang="tr-TR" dirty="0"/>
              <a:t> kuruş para üstünde en az bir tane 4 kuruşun kullanıldığı durumu ele alalım. Bu durumda, 4 kuruşlardan birini 5 kuruş ile değiştirerek </a:t>
            </a:r>
            <a:r>
              <a:rPr lang="tr-TR" i="1" dirty="0"/>
              <a:t>k </a:t>
            </a:r>
            <a:r>
              <a:rPr lang="tr-TR" dirty="0"/>
              <a:t>+ 1 kuruşluk para üstünü verebiliriz. Ancak, hiç 4 kuruş kullanılmadığı durumda k kuruşluk para üstünü sadece 5 kuruşlarla veriyoruz demektir.</a:t>
            </a:r>
          </a:p>
          <a:p>
            <a:pPr algn="just">
              <a:buFont typeface="Arial" panose="020B0604020202020204" pitchFamily="34" charset="0"/>
              <a:buChar char="•"/>
            </a:pPr>
            <a:r>
              <a:rPr lang="tr-TR" dirty="0"/>
              <a:t>Ayrıca,</a:t>
            </a:r>
            <a:r>
              <a:rPr lang="tr-TR" i="1" dirty="0"/>
              <a:t> k </a:t>
            </a:r>
            <a:r>
              <a:rPr lang="tr-TR" dirty="0"/>
              <a:t>≥ 12 olduğundan k kuruşluk para üstünü vermek için elimizde en az üç tane 5 kuruş olmalıdır. Dolayısıyla, üç tane 5 kuruşu dört tane 4 kuruş ile değiştirerek </a:t>
            </a:r>
            <a:r>
              <a:rPr lang="tr-TR" i="1" dirty="0"/>
              <a:t>k</a:t>
            </a:r>
            <a:r>
              <a:rPr lang="tr-TR" dirty="0"/>
              <a:t> + 1 kuruşluk para üstünü verebiliriz. </a:t>
            </a:r>
          </a:p>
        </p:txBody>
      </p:sp>
    </p:spTree>
    <p:extLst>
      <p:ext uri="{BB962C8B-B14F-4D97-AF65-F5344CB8AC3E}">
        <p14:creationId xmlns:p14="http://schemas.microsoft.com/office/powerpoint/2010/main" val="440376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Kuvvetli Tümevarım</a:t>
            </a:r>
          </a:p>
        </p:txBody>
      </p:sp>
      <p:sp>
        <p:nvSpPr>
          <p:cNvPr id="3" name="İçerik Yer Tutucusu 2"/>
          <p:cNvSpPr>
            <a:spLocks noGrp="1"/>
          </p:cNvSpPr>
          <p:nvPr>
            <p:ph idx="1"/>
          </p:nvPr>
        </p:nvSpPr>
        <p:spPr>
          <a:xfrm>
            <a:off x="822960" y="1856096"/>
            <a:ext cx="7543800" cy="4435522"/>
          </a:xfrm>
        </p:spPr>
        <p:txBody>
          <a:bodyPr>
            <a:normAutofit/>
          </a:bodyPr>
          <a:lstStyle/>
          <a:p>
            <a:pPr algn="just">
              <a:buFont typeface="Arial" panose="020B0604020202020204" pitchFamily="34" charset="0"/>
              <a:buChar char="•"/>
            </a:pPr>
            <a:r>
              <a:rPr lang="tr-TR" sz="1800" dirty="0"/>
              <a:t>Hem temel basamağı, hem de tümevarım basamağını tamamladığımız için, </a:t>
            </a:r>
            <a:r>
              <a:rPr lang="tr-TR" sz="1800" i="1" dirty="0"/>
              <a:t>n</a:t>
            </a:r>
            <a:r>
              <a:rPr lang="tr-TR" sz="1800" dirty="0"/>
              <a:t> ≥ 12 olduğunda </a:t>
            </a:r>
            <a:r>
              <a:rPr lang="tr-TR" sz="1800" b="1" i="1" dirty="0"/>
              <a:t>P</a:t>
            </a:r>
            <a:r>
              <a:rPr lang="tr-TR" sz="1800" b="1" dirty="0"/>
              <a:t>(</a:t>
            </a:r>
            <a:r>
              <a:rPr lang="tr-TR" sz="1800" b="1" i="1" dirty="0"/>
              <a:t>n</a:t>
            </a:r>
            <a:r>
              <a:rPr lang="tr-TR" sz="1800" b="1" dirty="0"/>
              <a:t>) </a:t>
            </a:r>
            <a:r>
              <a:rPr lang="tr-TR" sz="1800" dirty="0"/>
              <a:t>ifadesinin doğru olduğunu biliyoruz. Yani, </a:t>
            </a:r>
            <a:r>
              <a:rPr lang="tr-TR" sz="1800" i="1" dirty="0"/>
              <a:t>n</a:t>
            </a:r>
            <a:r>
              <a:rPr lang="tr-TR" sz="1800" dirty="0"/>
              <a:t> ≥ 12 olduğunda </a:t>
            </a:r>
            <a:r>
              <a:rPr lang="tr-TR" sz="1800" i="1" dirty="0"/>
              <a:t>n</a:t>
            </a:r>
            <a:r>
              <a:rPr lang="tr-TR" sz="1800" dirty="0"/>
              <a:t> kuruşluk para üstünü yalnızca 4 ve 5 kuruşları kullanarak verebiliriz. Böylece matematiksel tümevarım ile ispatı tamamlamış oluyoruz.</a:t>
            </a:r>
          </a:p>
          <a:p>
            <a:pPr algn="just">
              <a:buFont typeface="Arial" panose="020B0604020202020204" pitchFamily="34" charset="0"/>
              <a:buChar char="•"/>
            </a:pPr>
            <a:r>
              <a:rPr lang="tr-TR" sz="1800" dirty="0"/>
              <a:t>Şimdi, aynı ifadeyi kuvvetli tümevarım ile ispatlayacağız. Bu ispatın temel basamağında </a:t>
            </a:r>
            <a:r>
              <a:rPr lang="tr-TR" sz="1800" b="1" i="1" dirty="0"/>
              <a:t>P</a:t>
            </a:r>
            <a:r>
              <a:rPr lang="tr-TR" sz="1800" b="1" dirty="0"/>
              <a:t>(12), </a:t>
            </a:r>
            <a:r>
              <a:rPr lang="tr-TR" sz="1800" b="1" i="1" dirty="0"/>
              <a:t>P</a:t>
            </a:r>
            <a:r>
              <a:rPr lang="tr-TR" sz="1800" b="1" dirty="0"/>
              <a:t>(13), </a:t>
            </a:r>
            <a:r>
              <a:rPr lang="tr-TR" sz="1800" b="1" i="1" dirty="0"/>
              <a:t>P</a:t>
            </a:r>
            <a:r>
              <a:rPr lang="tr-TR" sz="1800" b="1" dirty="0"/>
              <a:t>(14) </a:t>
            </a:r>
            <a:r>
              <a:rPr lang="tr-TR" sz="1800" dirty="0"/>
              <a:t>ve </a:t>
            </a:r>
            <a:r>
              <a:rPr lang="tr-TR" sz="1800" b="1" i="1" dirty="0"/>
              <a:t>P</a:t>
            </a:r>
            <a:r>
              <a:rPr lang="tr-TR" sz="1800" b="1" dirty="0"/>
              <a:t>(15) </a:t>
            </a:r>
            <a:r>
              <a:rPr lang="tr-TR" sz="1800" dirty="0"/>
              <a:t>ifadelerinin doğru olduğunu; yani, 12, 13, 14 ve 15 kuruşluk para üstlerinin yalnızca 4 ve 5 kuruşlarla verilebileceğini göstereceğiz. Tümevarım basamağında ise </a:t>
            </a:r>
            <a:r>
              <a:rPr lang="tr-TR" sz="1800" i="1" dirty="0"/>
              <a:t>k</a:t>
            </a:r>
            <a:r>
              <a:rPr lang="tr-TR" sz="1800" dirty="0"/>
              <a:t> ≥ 15 için </a:t>
            </a:r>
            <a:r>
              <a:rPr lang="tr-TR" sz="1800" i="1" dirty="0"/>
              <a:t>k</a:t>
            </a:r>
            <a:r>
              <a:rPr lang="tr-TR" sz="1800" dirty="0"/>
              <a:t> + 1 kuruşluk para üstünün </a:t>
            </a:r>
            <a:r>
              <a:rPr lang="tr-TR" sz="1800" i="1" dirty="0"/>
              <a:t>k </a:t>
            </a:r>
            <a:r>
              <a:rPr lang="tr-TR" sz="1800" dirty="0"/>
              <a:t>- 3 kuruşluk para üstünü kullanarak verilebileceğini göstereceğiz.</a:t>
            </a:r>
          </a:p>
          <a:p>
            <a:pPr lvl="0" algn="just">
              <a:buClr>
                <a:srgbClr val="1CADE4"/>
              </a:buClr>
              <a:buFont typeface="Wingdings" panose="05000000000000000000" pitchFamily="2" charset="2"/>
              <a:buChar char="ü"/>
            </a:pPr>
            <a:r>
              <a:rPr lang="tr-TR" sz="1800" i="1" dirty="0">
                <a:solidFill>
                  <a:srgbClr val="00B0F0"/>
                </a:solidFill>
              </a:rPr>
              <a:t>T</a:t>
            </a:r>
            <a:r>
              <a:rPr lang="tr-TR" sz="1800" i="1" dirty="0" smtClean="0">
                <a:solidFill>
                  <a:srgbClr val="00B0F0"/>
                </a:solidFill>
              </a:rPr>
              <a:t>emel </a:t>
            </a:r>
            <a:r>
              <a:rPr lang="tr-TR" sz="1800" i="1" dirty="0">
                <a:solidFill>
                  <a:srgbClr val="00B0F0"/>
                </a:solidFill>
              </a:rPr>
              <a:t>B</a:t>
            </a:r>
            <a:r>
              <a:rPr lang="tr-TR" sz="1800" i="1" dirty="0" smtClean="0">
                <a:solidFill>
                  <a:srgbClr val="00B0F0"/>
                </a:solidFill>
              </a:rPr>
              <a:t>asamak: </a:t>
            </a:r>
            <a:r>
              <a:rPr lang="tr-TR" sz="1800" dirty="0"/>
              <a:t>12, 13, 14 ve 15 kuruşluk para üstlerini sırasıyla, üç tane 4 kuruş, iki tane 4 kuruş ve bir tane 5 kuruş, bir tane 4 kuruş ve iki tane 5 kuruş, üç tane 5 kuruş ile verebiliriz. Dolayısıyla </a:t>
            </a:r>
            <a:r>
              <a:rPr lang="tr-TR" sz="1800" b="1" i="1" dirty="0"/>
              <a:t>P</a:t>
            </a:r>
            <a:r>
              <a:rPr lang="tr-TR" sz="1800" b="1" dirty="0"/>
              <a:t>(12), </a:t>
            </a:r>
            <a:r>
              <a:rPr lang="tr-TR" sz="1800" b="1" i="1" dirty="0"/>
              <a:t>P</a:t>
            </a:r>
            <a:r>
              <a:rPr lang="tr-TR" sz="1800" b="1" dirty="0"/>
              <a:t>(13), </a:t>
            </a:r>
            <a:r>
              <a:rPr lang="tr-TR" sz="1800" b="1" i="1" dirty="0"/>
              <a:t>P</a:t>
            </a:r>
            <a:r>
              <a:rPr lang="tr-TR" sz="1800" b="1" dirty="0"/>
              <a:t>(14) </a:t>
            </a:r>
            <a:r>
              <a:rPr lang="tr-TR" sz="1800" dirty="0"/>
              <a:t>ve </a:t>
            </a:r>
            <a:r>
              <a:rPr lang="tr-TR" sz="1800" b="1" i="1" dirty="0"/>
              <a:t>P</a:t>
            </a:r>
            <a:r>
              <a:rPr lang="tr-TR" sz="1800" b="1" dirty="0"/>
              <a:t>(15) </a:t>
            </a:r>
            <a:r>
              <a:rPr lang="tr-TR" sz="1800" dirty="0"/>
              <a:t>ifadeleri doğrudur. Böylece temel basamağı tamamlamış oluyoruz.</a:t>
            </a:r>
          </a:p>
          <a:p>
            <a:pPr algn="just">
              <a:buFont typeface="Arial" panose="020B0604020202020204" pitchFamily="34" charset="0"/>
              <a:buChar char="•"/>
            </a:pPr>
            <a:endParaRPr lang="tr-TR" sz="1800" dirty="0"/>
          </a:p>
          <a:p>
            <a:endParaRPr lang="tr-TR" sz="2400" dirty="0"/>
          </a:p>
        </p:txBody>
      </p:sp>
    </p:spTree>
    <p:extLst>
      <p:ext uri="{BB962C8B-B14F-4D97-AF65-F5344CB8AC3E}">
        <p14:creationId xmlns:p14="http://schemas.microsoft.com/office/powerpoint/2010/main" val="1084483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a:bodyPr>
          <a:lstStyle/>
          <a:p>
            <a:r>
              <a:rPr lang="tr-TR" sz="4000" dirty="0" smtClean="0"/>
              <a:t>Matematiksel Tümevarım</a:t>
            </a:r>
            <a:endParaRPr lang="tr-TR" sz="4000" dirty="0"/>
          </a:p>
        </p:txBody>
      </p:sp>
      <p:sp>
        <p:nvSpPr>
          <p:cNvPr id="6" name="İçerik Yer Tutucusu 5"/>
          <p:cNvSpPr>
            <a:spLocks noGrp="1"/>
          </p:cNvSpPr>
          <p:nvPr>
            <p:ph idx="1"/>
          </p:nvPr>
        </p:nvSpPr>
        <p:spPr>
          <a:xfrm>
            <a:off x="327546" y="1922653"/>
            <a:ext cx="5369146" cy="4009124"/>
          </a:xfrm>
        </p:spPr>
        <p:txBody>
          <a:bodyPr>
            <a:noAutofit/>
          </a:bodyPr>
          <a:lstStyle/>
          <a:p>
            <a:pPr algn="just">
              <a:buFont typeface="Arial" panose="020B0604020202020204" pitchFamily="34" charset="0"/>
              <a:buChar char="•"/>
            </a:pPr>
            <a:r>
              <a:rPr lang="tr-TR" dirty="0" smtClean="0"/>
              <a:t>Şekil 1’de gösterildiği gibi sonsuz </a:t>
            </a:r>
            <a:r>
              <a:rPr lang="tr-TR" dirty="0"/>
              <a:t>uzunlukta bir merdivenimizin olduğunu varsayalım. Bu merdivendeki tüm basamaklara ulaşıp ulaşamayacağımızı öğrenmek istiyoruz. Bildiğimiz iki şey var:</a:t>
            </a:r>
          </a:p>
          <a:p>
            <a:pPr marL="342900" indent="-342900" algn="just">
              <a:buFont typeface="+mj-lt"/>
              <a:buAutoNum type="arabicPeriod"/>
            </a:pPr>
            <a:r>
              <a:rPr lang="tr-TR" dirty="0"/>
              <a:t>Merdivenin birinci basamağına ulaşabiliyoruz.</a:t>
            </a:r>
          </a:p>
          <a:p>
            <a:pPr marL="342900" indent="-342900" algn="just">
              <a:buFont typeface="+mj-lt"/>
              <a:buAutoNum type="arabicPeriod"/>
            </a:pPr>
            <a:r>
              <a:rPr lang="tr-TR" dirty="0"/>
              <a:t>Eğer bir basamağa ulaşabiliyorsak, bir sonraki basamağa da ulaşabiliyoruz.</a:t>
            </a:r>
          </a:p>
          <a:p>
            <a:pPr algn="just">
              <a:buFont typeface="Arial" panose="020B0604020202020204" pitchFamily="34" charset="0"/>
              <a:buChar char="•"/>
            </a:pPr>
            <a:r>
              <a:rPr lang="tr-TR" dirty="0"/>
              <a:t>Bunu matematiksel tümevarım ile doğrulayabiliriz.</a:t>
            </a: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507" y="2241551"/>
            <a:ext cx="1611632" cy="3371329"/>
          </a:xfrm>
          <a:prstGeom prst="rect">
            <a:avLst/>
          </a:prstGeom>
        </p:spPr>
      </p:pic>
      <p:sp>
        <p:nvSpPr>
          <p:cNvPr id="2" name="Metin kutusu 1"/>
          <p:cNvSpPr txBox="1"/>
          <p:nvPr/>
        </p:nvSpPr>
        <p:spPr>
          <a:xfrm>
            <a:off x="7410738" y="5259070"/>
            <a:ext cx="873401" cy="184666"/>
          </a:xfrm>
          <a:prstGeom prst="rect">
            <a:avLst/>
          </a:prstGeom>
          <a:noFill/>
          <a:ln>
            <a:noFill/>
          </a:ln>
        </p:spPr>
        <p:txBody>
          <a:bodyPr wrap="square" lIns="0" tIns="0" rIns="0" bIns="0" rtlCol="0">
            <a:spAutoFit/>
          </a:bodyPr>
          <a:lstStyle/>
          <a:p>
            <a:r>
              <a:rPr lang="tr-TR" sz="1200" dirty="0">
                <a:solidFill>
                  <a:srgbClr val="0070C0"/>
                </a:solidFill>
              </a:rPr>
              <a:t>Basamak 1</a:t>
            </a:r>
          </a:p>
        </p:txBody>
      </p:sp>
      <p:sp>
        <p:nvSpPr>
          <p:cNvPr id="8" name="Metin kutusu 7"/>
          <p:cNvSpPr txBox="1"/>
          <p:nvPr/>
        </p:nvSpPr>
        <p:spPr>
          <a:xfrm>
            <a:off x="7545510" y="5045824"/>
            <a:ext cx="873401" cy="184666"/>
          </a:xfrm>
          <a:prstGeom prst="rect">
            <a:avLst/>
          </a:prstGeom>
          <a:noFill/>
          <a:ln>
            <a:noFill/>
          </a:ln>
        </p:spPr>
        <p:txBody>
          <a:bodyPr wrap="square" lIns="0" tIns="0" rIns="0" bIns="0" rtlCol="0">
            <a:spAutoFit/>
          </a:bodyPr>
          <a:lstStyle/>
          <a:p>
            <a:r>
              <a:rPr lang="tr-TR" sz="1200" dirty="0">
                <a:solidFill>
                  <a:srgbClr val="0070C0"/>
                </a:solidFill>
              </a:rPr>
              <a:t>Basamak 2</a:t>
            </a:r>
          </a:p>
        </p:txBody>
      </p:sp>
      <p:sp>
        <p:nvSpPr>
          <p:cNvPr id="9" name="Metin kutusu 8"/>
          <p:cNvSpPr txBox="1"/>
          <p:nvPr/>
        </p:nvSpPr>
        <p:spPr>
          <a:xfrm>
            <a:off x="7617162" y="4830869"/>
            <a:ext cx="873401" cy="184666"/>
          </a:xfrm>
          <a:prstGeom prst="rect">
            <a:avLst/>
          </a:prstGeom>
          <a:noFill/>
          <a:ln>
            <a:noFill/>
          </a:ln>
        </p:spPr>
        <p:txBody>
          <a:bodyPr wrap="square" lIns="0" tIns="0" rIns="0" bIns="0" rtlCol="0">
            <a:spAutoFit/>
          </a:bodyPr>
          <a:lstStyle/>
          <a:p>
            <a:r>
              <a:rPr lang="tr-TR" sz="1200" dirty="0">
                <a:solidFill>
                  <a:srgbClr val="0070C0"/>
                </a:solidFill>
              </a:rPr>
              <a:t>Basamak 3</a:t>
            </a:r>
          </a:p>
        </p:txBody>
      </p:sp>
      <p:sp>
        <p:nvSpPr>
          <p:cNvPr id="10" name="Metin kutusu 9"/>
          <p:cNvSpPr txBox="1"/>
          <p:nvPr/>
        </p:nvSpPr>
        <p:spPr>
          <a:xfrm>
            <a:off x="7739991" y="4615918"/>
            <a:ext cx="873401" cy="184666"/>
          </a:xfrm>
          <a:prstGeom prst="rect">
            <a:avLst/>
          </a:prstGeom>
          <a:noFill/>
          <a:ln>
            <a:noFill/>
          </a:ln>
        </p:spPr>
        <p:txBody>
          <a:bodyPr wrap="square" lIns="0" tIns="0" rIns="0" bIns="0" rtlCol="0">
            <a:spAutoFit/>
          </a:bodyPr>
          <a:lstStyle/>
          <a:p>
            <a:r>
              <a:rPr lang="tr-TR" sz="1200" dirty="0">
                <a:solidFill>
                  <a:srgbClr val="0070C0"/>
                </a:solidFill>
              </a:rPr>
              <a:t>Basamak 4</a:t>
            </a:r>
          </a:p>
        </p:txBody>
      </p:sp>
      <p:sp>
        <p:nvSpPr>
          <p:cNvPr id="11" name="Metin kutusu 10"/>
          <p:cNvSpPr txBox="1"/>
          <p:nvPr/>
        </p:nvSpPr>
        <p:spPr>
          <a:xfrm>
            <a:off x="8016357" y="3264789"/>
            <a:ext cx="873401" cy="184666"/>
          </a:xfrm>
          <a:prstGeom prst="rect">
            <a:avLst/>
          </a:prstGeom>
          <a:noFill/>
          <a:ln>
            <a:noFill/>
          </a:ln>
        </p:spPr>
        <p:txBody>
          <a:bodyPr wrap="square" lIns="0" tIns="0" rIns="0" bIns="0" rtlCol="0">
            <a:spAutoFit/>
          </a:bodyPr>
          <a:lstStyle/>
          <a:p>
            <a:r>
              <a:rPr lang="tr-TR" sz="1200" dirty="0">
                <a:solidFill>
                  <a:srgbClr val="0070C0"/>
                </a:solidFill>
              </a:rPr>
              <a:t>Basamak </a:t>
            </a:r>
            <a:r>
              <a:rPr lang="tr-TR" sz="1200" i="1" dirty="0">
                <a:solidFill>
                  <a:srgbClr val="0070C0"/>
                </a:solidFill>
              </a:rPr>
              <a:t>k</a:t>
            </a:r>
          </a:p>
        </p:txBody>
      </p:sp>
      <p:sp>
        <p:nvSpPr>
          <p:cNvPr id="12" name="Metin kutusu 11"/>
          <p:cNvSpPr txBox="1"/>
          <p:nvPr/>
        </p:nvSpPr>
        <p:spPr>
          <a:xfrm>
            <a:off x="8098249" y="3101015"/>
            <a:ext cx="941468" cy="184666"/>
          </a:xfrm>
          <a:prstGeom prst="rect">
            <a:avLst/>
          </a:prstGeom>
          <a:noFill/>
          <a:ln>
            <a:noFill/>
          </a:ln>
        </p:spPr>
        <p:txBody>
          <a:bodyPr wrap="square" lIns="0" tIns="0" rIns="0" bIns="0" rtlCol="0">
            <a:spAutoFit/>
          </a:bodyPr>
          <a:lstStyle/>
          <a:p>
            <a:r>
              <a:rPr lang="tr-TR" sz="1200" dirty="0">
                <a:solidFill>
                  <a:srgbClr val="0070C0"/>
                </a:solidFill>
              </a:rPr>
              <a:t>Basamak </a:t>
            </a:r>
            <a:r>
              <a:rPr lang="tr-TR" sz="1200" i="1" dirty="0" smtClean="0">
                <a:solidFill>
                  <a:srgbClr val="0070C0"/>
                </a:solidFill>
              </a:rPr>
              <a:t>k </a:t>
            </a:r>
            <a:r>
              <a:rPr lang="tr-TR" sz="1200" dirty="0" smtClean="0">
                <a:solidFill>
                  <a:srgbClr val="0070C0"/>
                </a:solidFill>
              </a:rPr>
              <a:t>+ 1</a:t>
            </a:r>
            <a:endParaRPr lang="tr-TR" sz="1200" dirty="0">
              <a:solidFill>
                <a:srgbClr val="0070C0"/>
              </a:solidFill>
            </a:endParaRPr>
          </a:p>
        </p:txBody>
      </p:sp>
      <p:sp>
        <p:nvSpPr>
          <p:cNvPr id="13" name="Metin kutusu 12"/>
          <p:cNvSpPr txBox="1"/>
          <p:nvPr/>
        </p:nvSpPr>
        <p:spPr>
          <a:xfrm>
            <a:off x="5844658" y="4782444"/>
            <a:ext cx="884313" cy="369332"/>
          </a:xfrm>
          <a:prstGeom prst="rect">
            <a:avLst/>
          </a:prstGeom>
          <a:noFill/>
          <a:ln>
            <a:noFill/>
          </a:ln>
        </p:spPr>
        <p:txBody>
          <a:bodyPr wrap="square" lIns="0" tIns="0" rIns="0" bIns="0" rtlCol="0">
            <a:spAutoFit/>
          </a:bodyPr>
          <a:lstStyle/>
          <a:p>
            <a:r>
              <a:rPr lang="tr-TR" sz="1200" dirty="0">
                <a:solidFill>
                  <a:srgbClr val="0070C0"/>
                </a:solidFill>
              </a:rPr>
              <a:t>Basamak 1’e ulaşabilirsiniz.</a:t>
            </a:r>
          </a:p>
        </p:txBody>
      </p:sp>
      <p:sp>
        <p:nvSpPr>
          <p:cNvPr id="14" name="Metin kutusu 13"/>
          <p:cNvSpPr txBox="1"/>
          <p:nvPr/>
        </p:nvSpPr>
        <p:spPr>
          <a:xfrm>
            <a:off x="6302310" y="2345514"/>
            <a:ext cx="1761592" cy="830997"/>
          </a:xfrm>
          <a:prstGeom prst="rect">
            <a:avLst/>
          </a:prstGeom>
          <a:noFill/>
          <a:ln>
            <a:noFill/>
          </a:ln>
        </p:spPr>
        <p:txBody>
          <a:bodyPr wrap="square" lIns="0" tIns="0" rIns="0" bIns="0" rtlCol="0">
            <a:spAutoFit/>
          </a:bodyPr>
          <a:lstStyle/>
          <a:p>
            <a:r>
              <a:rPr lang="tr-TR" sz="1350" dirty="0">
                <a:solidFill>
                  <a:srgbClr val="0070C0"/>
                </a:solidFill>
              </a:rPr>
              <a:t>Eğer basamak </a:t>
            </a:r>
            <a:r>
              <a:rPr lang="tr-TR" sz="1350" i="1" dirty="0" err="1">
                <a:solidFill>
                  <a:srgbClr val="0070C0"/>
                </a:solidFill>
              </a:rPr>
              <a:t>k</a:t>
            </a:r>
            <a:r>
              <a:rPr lang="tr-TR" sz="1350" dirty="0" err="1">
                <a:solidFill>
                  <a:srgbClr val="0070C0"/>
                </a:solidFill>
              </a:rPr>
              <a:t>’ya</a:t>
            </a:r>
            <a:r>
              <a:rPr lang="tr-TR" sz="1350" dirty="0">
                <a:solidFill>
                  <a:srgbClr val="0070C0"/>
                </a:solidFill>
              </a:rPr>
              <a:t> ulaşabilirseniz</a:t>
            </a:r>
          </a:p>
          <a:p>
            <a:r>
              <a:rPr lang="tr-TR" sz="1350" dirty="0">
                <a:solidFill>
                  <a:srgbClr val="0070C0"/>
                </a:solidFill>
              </a:rPr>
              <a:t>Basamak </a:t>
            </a:r>
            <a:r>
              <a:rPr lang="tr-TR" sz="1350" i="1" dirty="0" smtClean="0">
                <a:solidFill>
                  <a:srgbClr val="0070C0"/>
                </a:solidFill>
              </a:rPr>
              <a:t>k </a:t>
            </a:r>
            <a:r>
              <a:rPr lang="tr-TR" sz="1350" dirty="0" smtClean="0">
                <a:solidFill>
                  <a:srgbClr val="0070C0"/>
                </a:solidFill>
              </a:rPr>
              <a:t>+ 1’e </a:t>
            </a:r>
            <a:r>
              <a:rPr lang="tr-TR" sz="1350" dirty="0">
                <a:solidFill>
                  <a:srgbClr val="0070C0"/>
                </a:solidFill>
              </a:rPr>
              <a:t>de ulaşabilirsiniz.</a:t>
            </a:r>
          </a:p>
        </p:txBody>
      </p:sp>
      <p:sp>
        <p:nvSpPr>
          <p:cNvPr id="3" name="Metin kutusu 2"/>
          <p:cNvSpPr txBox="1"/>
          <p:nvPr/>
        </p:nvSpPr>
        <p:spPr>
          <a:xfrm>
            <a:off x="5595582" y="5571657"/>
            <a:ext cx="3444135" cy="246221"/>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1. </a:t>
            </a:r>
            <a:r>
              <a:rPr lang="tr-TR" sz="1600" b="1" dirty="0" smtClean="0"/>
              <a:t>Sonsuz Bir Merdivene Tırmanma </a:t>
            </a:r>
            <a:endParaRPr lang="tr-TR" sz="1600" b="1" dirty="0"/>
          </a:p>
        </p:txBody>
      </p:sp>
    </p:spTree>
    <p:extLst>
      <p:ext uri="{BB962C8B-B14F-4D97-AF65-F5344CB8AC3E}">
        <p14:creationId xmlns:p14="http://schemas.microsoft.com/office/powerpoint/2010/main" val="1705272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Kuvvetli Tümevarım</a:t>
            </a:r>
          </a:p>
        </p:txBody>
      </p:sp>
      <p:sp>
        <p:nvSpPr>
          <p:cNvPr id="3" name="İçerik Yer Tutucusu 2"/>
          <p:cNvSpPr>
            <a:spLocks noGrp="1"/>
          </p:cNvSpPr>
          <p:nvPr>
            <p:ph idx="1"/>
          </p:nvPr>
        </p:nvSpPr>
        <p:spPr>
          <a:xfrm>
            <a:off x="822960" y="1924333"/>
            <a:ext cx="7543800" cy="4162567"/>
          </a:xfrm>
        </p:spPr>
        <p:txBody>
          <a:bodyPr>
            <a:normAutofit/>
          </a:bodyPr>
          <a:lstStyle/>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ümevarım Basamağı:</a:t>
            </a:r>
            <a:r>
              <a:rPr lang="tr-TR" b="1" dirty="0" smtClean="0">
                <a:solidFill>
                  <a:srgbClr val="00B0F0"/>
                </a:solidFill>
              </a:rPr>
              <a:t> </a:t>
            </a:r>
            <a:r>
              <a:rPr lang="tr-TR" dirty="0"/>
              <a:t>Tümevarım hipotezimiz, </a:t>
            </a:r>
            <a:r>
              <a:rPr lang="tr-TR" i="1" dirty="0"/>
              <a:t>k ≥ 15 ve 12 </a:t>
            </a:r>
            <a:r>
              <a:rPr lang="tr-TR" i="1" dirty="0" smtClean="0"/>
              <a:t>≤ j </a:t>
            </a:r>
            <a:r>
              <a:rPr lang="tr-TR" i="1" dirty="0"/>
              <a:t>≤ k</a:t>
            </a:r>
            <a:r>
              <a:rPr lang="tr-TR" b="1" dirty="0"/>
              <a:t> </a:t>
            </a:r>
            <a:r>
              <a:rPr lang="tr-TR" dirty="0"/>
              <a:t>olmak üzere </a:t>
            </a:r>
            <a:r>
              <a:rPr lang="tr-TR" b="1" i="1" dirty="0"/>
              <a:t>P(j)</a:t>
            </a:r>
            <a:r>
              <a:rPr lang="tr-TR" i="1" dirty="0"/>
              <a:t> </a:t>
            </a:r>
            <a:r>
              <a:rPr lang="tr-TR" dirty="0"/>
              <a:t>ifadesinin doğru olduğu varsayımıdır. Tümevarım basamağını tamamlamak için, 12 ≤ </a:t>
            </a:r>
            <a:r>
              <a:rPr lang="tr-TR" i="1" dirty="0"/>
              <a:t>j ≤ k</a:t>
            </a:r>
            <a:r>
              <a:rPr lang="tr-TR" b="1" dirty="0"/>
              <a:t> </a:t>
            </a:r>
            <a:r>
              <a:rPr lang="tr-TR" dirty="0"/>
              <a:t>olmak üzere </a:t>
            </a:r>
            <a:r>
              <a:rPr lang="tr-TR" i="1" dirty="0"/>
              <a:t>j</a:t>
            </a:r>
            <a:r>
              <a:rPr lang="tr-TR" dirty="0"/>
              <a:t> kuruşluk para üstünü verebileceğimizi varsayalım. </a:t>
            </a:r>
            <a:r>
              <a:rPr lang="tr-TR" i="1" dirty="0"/>
              <a:t>k</a:t>
            </a:r>
            <a:r>
              <a:rPr lang="tr-TR" dirty="0"/>
              <a:t> + 1 kuruşluk para üstünü de verebileceğimizi göstermemiz gerekir. </a:t>
            </a:r>
          </a:p>
          <a:p>
            <a:pPr algn="just">
              <a:buFont typeface="Arial" panose="020B0604020202020204" pitchFamily="34" charset="0"/>
              <a:buChar char="•"/>
            </a:pPr>
            <a:r>
              <a:rPr lang="tr-TR" i="1" dirty="0"/>
              <a:t>k</a:t>
            </a:r>
            <a:r>
              <a:rPr lang="tr-TR" i="1" dirty="0" smtClean="0"/>
              <a:t> -</a:t>
            </a:r>
            <a:r>
              <a:rPr lang="tr-TR" dirty="0" smtClean="0"/>
              <a:t> </a:t>
            </a:r>
            <a:r>
              <a:rPr lang="tr-TR" dirty="0"/>
              <a:t>3 kuruşluk para üstünü yalnızca 4 ve 5 kuruşları kullanarak verebiliriz, </a:t>
            </a:r>
            <a:r>
              <a:rPr lang="tr-TR" i="1" dirty="0"/>
              <a:t>k</a:t>
            </a:r>
            <a:r>
              <a:rPr lang="tr-TR" dirty="0"/>
              <a:t> + 1 kuruşluk para üstünü vermek için ise </a:t>
            </a:r>
            <a:r>
              <a:rPr lang="tr-TR" i="1" dirty="0"/>
              <a:t>k</a:t>
            </a:r>
            <a:r>
              <a:rPr lang="tr-TR" dirty="0"/>
              <a:t> - 3 kuruşluk para üstünü verirken kullandığımız kuruşlara yalnızca 4 kuruş eklemek yeterli olacaktır. </a:t>
            </a:r>
          </a:p>
          <a:p>
            <a:pPr algn="just">
              <a:buFont typeface="Arial" panose="020B0604020202020204" pitchFamily="34" charset="0"/>
              <a:buChar char="•"/>
            </a:pPr>
            <a:r>
              <a:rPr lang="tr-TR" dirty="0"/>
              <a:t>Böylece, eğer tümevarım hipotezi doğru ise </a:t>
            </a:r>
            <a:r>
              <a:rPr lang="tr-TR" b="1" i="1" dirty="0"/>
              <a:t>P(k</a:t>
            </a:r>
            <a:r>
              <a:rPr lang="tr-TR" b="1" dirty="0"/>
              <a:t> + 1)</a:t>
            </a:r>
            <a:r>
              <a:rPr lang="tr-TR" dirty="0"/>
              <a:t> ifadesinin de doğru olduğunu göstermiş olduk. </a:t>
            </a:r>
          </a:p>
        </p:txBody>
      </p:sp>
    </p:spTree>
    <p:extLst>
      <p:ext uri="{BB962C8B-B14F-4D97-AF65-F5344CB8AC3E}">
        <p14:creationId xmlns:p14="http://schemas.microsoft.com/office/powerpoint/2010/main" val="669406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000" dirty="0"/>
              <a:t>Hesaplamalı Geometride Kuvvetli Tümevarım Kullanımı</a:t>
            </a:r>
          </a:p>
        </p:txBody>
      </p:sp>
      <p:sp>
        <p:nvSpPr>
          <p:cNvPr id="3" name="İçerik Yer Tutucusu 2"/>
          <p:cNvSpPr>
            <a:spLocks noGrp="1"/>
          </p:cNvSpPr>
          <p:nvPr>
            <p:ph idx="1"/>
          </p:nvPr>
        </p:nvSpPr>
        <p:spPr>
          <a:xfrm>
            <a:off x="818280" y="1959374"/>
            <a:ext cx="7548480" cy="4072936"/>
          </a:xfrm>
        </p:spPr>
        <p:txBody>
          <a:bodyPr>
            <a:normAutofit/>
          </a:bodyPr>
          <a:lstStyle/>
          <a:p>
            <a:pPr algn="just">
              <a:buFont typeface="Arial" panose="020B0604020202020204" pitchFamily="34" charset="0"/>
              <a:buChar char="•"/>
            </a:pPr>
            <a:r>
              <a:rPr lang="tr-TR" sz="1800" dirty="0"/>
              <a:t>Hesaplamalı geometri ayrık matematiğin bir parçası olup geometrik şekillerle ilgili çalışmalarla ilgilenir. </a:t>
            </a:r>
          </a:p>
          <a:p>
            <a:pPr algn="just">
              <a:buFont typeface="Arial" panose="020B0604020202020204" pitchFamily="34" charset="0"/>
              <a:buChar char="•"/>
            </a:pPr>
            <a:r>
              <a:rPr lang="tr-TR" sz="1800" dirty="0"/>
              <a:t>Hesaplamalı geometri bilgisayar grafikleri, bilgisayar oyunları, robotik, bilimsel hesaplamalar ve diğer birçok alanda yaygın olarak kullanılmaktadır. </a:t>
            </a:r>
          </a:p>
          <a:p>
            <a:pPr algn="just">
              <a:buFont typeface="Arial" panose="020B0604020202020204" pitchFamily="34" charset="0"/>
              <a:buChar char="•"/>
            </a:pPr>
            <a:r>
              <a:rPr lang="tr-TR" sz="1800" dirty="0"/>
              <a:t>Hesaplamalı geometrideki en temel işlemlerden birisi bir çokgeni kesişmeyen köşegenler ekleyerek üçgenlere ayırmaktır. Bu işleme </a:t>
            </a:r>
            <a:r>
              <a:rPr lang="tr-TR" sz="1800" b="1" dirty="0" err="1"/>
              <a:t>üçgenleştirme</a:t>
            </a:r>
            <a:r>
              <a:rPr lang="tr-TR" sz="1800" dirty="0"/>
              <a:t> adı verilir.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544" y="4149260"/>
            <a:ext cx="1381225" cy="1431000"/>
          </a:xfrm>
          <a:prstGeom prst="rect">
            <a:avLst/>
          </a:prstGeom>
        </p:spPr>
      </p:pic>
      <p:sp>
        <p:nvSpPr>
          <p:cNvPr id="5" name="Metin kutusu 4"/>
          <p:cNvSpPr txBox="1"/>
          <p:nvPr/>
        </p:nvSpPr>
        <p:spPr>
          <a:xfrm>
            <a:off x="4592520" y="4356928"/>
            <a:ext cx="3017891" cy="1015663"/>
          </a:xfrm>
          <a:prstGeom prst="rect">
            <a:avLst/>
          </a:prstGeom>
          <a:noFill/>
        </p:spPr>
        <p:txBody>
          <a:bodyPr wrap="square" rtlCol="0">
            <a:spAutoFit/>
          </a:bodyPr>
          <a:lstStyle/>
          <a:p>
            <a:r>
              <a:rPr lang="tr-TR" sz="1200" b="1" i="1" spc="75" dirty="0">
                <a:solidFill>
                  <a:srgbClr val="0070C0"/>
                </a:solidFill>
                <a:ea typeface="Arial Unicode MS" panose="020B0604020202020204" pitchFamily="34" charset="-128"/>
                <a:cs typeface="Times New Roman" panose="02020603050405020304" pitchFamily="18" charset="0"/>
              </a:rPr>
              <a:t>Yedi kenara sahip bir çokgenin iki farklı </a:t>
            </a:r>
            <a:r>
              <a:rPr lang="tr-TR" sz="1200" b="1" i="1" spc="75" dirty="0" err="1">
                <a:solidFill>
                  <a:srgbClr val="0070C0"/>
                </a:solidFill>
                <a:ea typeface="Arial Unicode MS" panose="020B0604020202020204" pitchFamily="34" charset="-128"/>
                <a:cs typeface="Times New Roman" panose="02020603050405020304" pitchFamily="18" charset="0"/>
              </a:rPr>
              <a:t>üçgenleştirmesi</a:t>
            </a:r>
            <a:r>
              <a:rPr lang="tr-TR" sz="1200" b="1" i="1" spc="75" dirty="0">
                <a:solidFill>
                  <a:srgbClr val="0070C0"/>
                </a:solidFill>
                <a:ea typeface="Arial Unicode MS" panose="020B0604020202020204" pitchFamily="34" charset="-128"/>
                <a:cs typeface="Times New Roman" panose="02020603050405020304" pitchFamily="18" charset="0"/>
              </a:rPr>
              <a:t> sonucu elde edilen beş üçgen.</a:t>
            </a:r>
          </a:p>
          <a:p>
            <a:r>
              <a:rPr lang="tr-TR" sz="1200" b="1" i="1" spc="75" dirty="0">
                <a:solidFill>
                  <a:srgbClr val="0070C0"/>
                </a:solidFill>
                <a:ea typeface="Arial Unicode MS" panose="020B0604020202020204" pitchFamily="34" charset="-128"/>
                <a:cs typeface="Times New Roman" panose="02020603050405020304" pitchFamily="18" charset="0"/>
              </a:rPr>
              <a:t> </a:t>
            </a:r>
            <a:r>
              <a:rPr lang="tr-TR" sz="1200" b="1" i="1" spc="75" dirty="0" err="1">
                <a:solidFill>
                  <a:srgbClr val="0070C0"/>
                </a:solidFill>
                <a:ea typeface="Arial Unicode MS" panose="020B0604020202020204" pitchFamily="34" charset="-128"/>
                <a:cs typeface="Times New Roman" panose="02020603050405020304" pitchFamily="18" charset="0"/>
              </a:rPr>
              <a:t>Üçgenleştirmelerden</a:t>
            </a:r>
            <a:r>
              <a:rPr lang="tr-TR" sz="1200" b="1" i="1" spc="75" dirty="0">
                <a:solidFill>
                  <a:srgbClr val="0070C0"/>
                </a:solidFill>
                <a:ea typeface="Arial Unicode MS" panose="020B0604020202020204" pitchFamily="34" charset="-128"/>
                <a:cs typeface="Times New Roman" panose="02020603050405020304" pitchFamily="18" charset="0"/>
              </a:rPr>
              <a:t> birisi noktalarla, diğeri ise tirelerle gösterilmiştir</a:t>
            </a:r>
            <a:r>
              <a:rPr lang="tr-TR" sz="1200" b="1" i="1" spc="75" dirty="0">
                <a:solidFill>
                  <a:srgbClr val="0070C0"/>
                </a:solidFill>
                <a:latin typeface="Times New Roman" panose="02020603050405020304" pitchFamily="18" charset="0"/>
                <a:ea typeface="Arial Unicode MS" panose="020B0604020202020204" pitchFamily="34" charset="-128"/>
                <a:cs typeface="Times New Roman" panose="02020603050405020304" pitchFamily="18" charset="0"/>
              </a:rPr>
              <a:t>.</a:t>
            </a:r>
            <a:endParaRPr lang="tr-TR" sz="1200" b="1" dirty="0">
              <a:solidFill>
                <a:srgbClr val="0070C0"/>
              </a:solidFill>
            </a:endParaRPr>
          </a:p>
        </p:txBody>
      </p:sp>
      <p:sp>
        <p:nvSpPr>
          <p:cNvPr id="6" name="Metin kutusu 5"/>
          <p:cNvSpPr txBox="1"/>
          <p:nvPr/>
        </p:nvSpPr>
        <p:spPr>
          <a:xfrm>
            <a:off x="1886088" y="5594604"/>
            <a:ext cx="3444135" cy="246221"/>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9. </a:t>
            </a:r>
            <a:r>
              <a:rPr lang="tr-TR" sz="1600" b="1" dirty="0" smtClean="0"/>
              <a:t>Bir Çokgenin </a:t>
            </a:r>
            <a:r>
              <a:rPr lang="tr-TR" sz="1600" b="1" dirty="0" err="1" smtClean="0"/>
              <a:t>Üçgenleştirilmesi</a:t>
            </a:r>
            <a:endParaRPr lang="tr-TR" sz="1600" b="1" dirty="0"/>
          </a:p>
        </p:txBody>
      </p:sp>
    </p:spTree>
    <p:extLst>
      <p:ext uri="{BB962C8B-B14F-4D97-AF65-F5344CB8AC3E}">
        <p14:creationId xmlns:p14="http://schemas.microsoft.com/office/powerpoint/2010/main" val="3649888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sz="3000" dirty="0"/>
              <a:t>Hesaplamalı Geometride Kuvvetli Tümevarım Kullanımı</a:t>
            </a:r>
            <a:endParaRPr lang="tr-TR" dirty="0"/>
          </a:p>
        </p:txBody>
      </p:sp>
      <p:sp>
        <p:nvSpPr>
          <p:cNvPr id="3" name="İçerik Yer Tutucusu 2"/>
          <p:cNvSpPr>
            <a:spLocks noGrp="1"/>
          </p:cNvSpPr>
          <p:nvPr>
            <p:ph idx="1"/>
          </p:nvPr>
        </p:nvSpPr>
        <p:spPr>
          <a:xfrm>
            <a:off x="822960" y="1995891"/>
            <a:ext cx="7543800" cy="3344649"/>
          </a:xfrm>
        </p:spPr>
        <p:txBody>
          <a:bodyPr>
            <a:normAutofit lnSpcReduction="10000"/>
          </a:bodyPr>
          <a:lstStyle/>
          <a:p>
            <a:pPr algn="just"/>
            <a:r>
              <a:rPr lang="tr-TR" sz="1800" i="1" dirty="0" smtClean="0">
                <a:solidFill>
                  <a:srgbClr val="00B0F0"/>
                </a:solidFill>
              </a:rPr>
              <a:t>Teorem: </a:t>
            </a:r>
            <a:r>
              <a:rPr lang="tr-TR" sz="1800" i="1" dirty="0"/>
              <a:t>n</a:t>
            </a:r>
            <a:r>
              <a:rPr lang="tr-TR" sz="1800" dirty="0"/>
              <a:t> ≥ 3 olmak üzere, </a:t>
            </a:r>
            <a:r>
              <a:rPr lang="tr-TR" sz="1800" i="1" dirty="0"/>
              <a:t>n</a:t>
            </a:r>
            <a:r>
              <a:rPr lang="tr-TR" sz="1800" dirty="0"/>
              <a:t> kenara sahip bir çokgenin </a:t>
            </a:r>
            <a:r>
              <a:rPr lang="tr-TR" sz="1800" dirty="0" err="1"/>
              <a:t>üçgenleştirilmesi</a:t>
            </a:r>
            <a:r>
              <a:rPr lang="tr-TR" sz="1800" dirty="0"/>
              <a:t> sonucu </a:t>
            </a:r>
            <a:r>
              <a:rPr lang="tr-TR" sz="1800" i="1" dirty="0"/>
              <a:t>n </a:t>
            </a:r>
            <a:r>
              <a:rPr lang="tr-TR" sz="1800" dirty="0"/>
              <a:t>- 2 tane üçgen oluşur.</a:t>
            </a:r>
          </a:p>
          <a:p>
            <a:pPr algn="just"/>
            <a:r>
              <a:rPr lang="tr-TR" sz="1800" i="1" dirty="0" err="1">
                <a:solidFill>
                  <a:srgbClr val="00B0F0"/>
                </a:solidFill>
              </a:rPr>
              <a:t>L</a:t>
            </a:r>
            <a:r>
              <a:rPr lang="tr-TR" sz="1800" i="1" dirty="0" err="1" smtClean="0">
                <a:solidFill>
                  <a:srgbClr val="00B0F0"/>
                </a:solidFill>
              </a:rPr>
              <a:t>emma</a:t>
            </a:r>
            <a:r>
              <a:rPr lang="tr-TR" sz="1800" i="1" dirty="0" smtClean="0">
                <a:solidFill>
                  <a:srgbClr val="00B0F0"/>
                </a:solidFill>
              </a:rPr>
              <a:t>: </a:t>
            </a:r>
            <a:r>
              <a:rPr lang="tr-TR" sz="1800" dirty="0"/>
              <a:t>En az dört kenara sahip tüm basit çokgenler en az bir </a:t>
            </a:r>
            <a:r>
              <a:rPr lang="tr-TR" sz="1800" dirty="0" err="1"/>
              <a:t>öziç</a:t>
            </a:r>
            <a:r>
              <a:rPr lang="tr-TR" sz="1800" dirty="0"/>
              <a:t> köşegenine sahiptir.</a:t>
            </a:r>
          </a:p>
          <a:p>
            <a:pPr algn="just"/>
            <a:r>
              <a:rPr lang="tr-TR" sz="1800" i="1" dirty="0">
                <a:solidFill>
                  <a:srgbClr val="00B0F0"/>
                </a:solidFill>
              </a:rPr>
              <a:t>İspat (Teorem 1): </a:t>
            </a:r>
            <a:r>
              <a:rPr lang="tr-TR" sz="1800" dirty="0"/>
              <a:t>Bu teoremi kuvvetli tümevarım kullanarak ispatlayacağız. </a:t>
            </a:r>
            <a:r>
              <a:rPr lang="tr-TR" sz="1800" b="1" i="1" dirty="0" smtClean="0"/>
              <a:t>T</a:t>
            </a:r>
            <a:r>
              <a:rPr lang="tr-TR" sz="1800" b="1" dirty="0" smtClean="0"/>
              <a:t>(</a:t>
            </a:r>
            <a:r>
              <a:rPr lang="tr-TR" sz="1800" b="1" i="1" dirty="0" smtClean="0"/>
              <a:t>n</a:t>
            </a:r>
            <a:r>
              <a:rPr lang="tr-TR" sz="1800" b="1" dirty="0"/>
              <a:t>) </a:t>
            </a:r>
            <a:r>
              <a:rPr lang="tr-TR" sz="1800" dirty="0"/>
              <a:t>ifadesi </a:t>
            </a:r>
            <a:r>
              <a:rPr lang="tr-TR" sz="1800" i="1" dirty="0"/>
              <a:t>n </a:t>
            </a:r>
            <a:r>
              <a:rPr lang="tr-TR" sz="1800" dirty="0"/>
              <a:t>kenara sahip bir çokgenin </a:t>
            </a:r>
            <a:r>
              <a:rPr lang="tr-TR" sz="1800" dirty="0" err="1"/>
              <a:t>üçgenleştirilmesi</a:t>
            </a:r>
            <a:r>
              <a:rPr lang="tr-TR" sz="1800" dirty="0"/>
              <a:t> sonucu </a:t>
            </a:r>
            <a:r>
              <a:rPr lang="tr-TR" sz="1800" i="1" dirty="0"/>
              <a:t>n - </a:t>
            </a:r>
            <a:r>
              <a:rPr lang="tr-TR" sz="1800" dirty="0"/>
              <a:t>2 tane üçgen oluşacağını belirtsin.</a:t>
            </a:r>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emel </a:t>
            </a:r>
            <a:r>
              <a:rPr lang="tr-TR" sz="1800" i="1" dirty="0">
                <a:solidFill>
                  <a:srgbClr val="00B0F0"/>
                </a:solidFill>
              </a:rPr>
              <a:t>B</a:t>
            </a:r>
            <a:r>
              <a:rPr lang="tr-TR" sz="1800" i="1" dirty="0" smtClean="0">
                <a:solidFill>
                  <a:srgbClr val="00B0F0"/>
                </a:solidFill>
              </a:rPr>
              <a:t>asamak: </a:t>
            </a:r>
            <a:r>
              <a:rPr lang="tr-TR" sz="1800" b="1" i="1" dirty="0"/>
              <a:t>T</a:t>
            </a:r>
            <a:r>
              <a:rPr lang="tr-TR" sz="1800" b="1" dirty="0"/>
              <a:t>(3) </a:t>
            </a:r>
            <a:r>
              <a:rPr lang="tr-TR" sz="1800" dirty="0"/>
              <a:t>doğrudur, çünkü üç kenara sahip bir çokgen zaten bir üçgendir. Bir üçgeni </a:t>
            </a:r>
            <a:r>
              <a:rPr lang="tr-TR" sz="1800" dirty="0" err="1"/>
              <a:t>üçgenleştirmek</a:t>
            </a:r>
            <a:r>
              <a:rPr lang="tr-TR" sz="1800" dirty="0"/>
              <a:t> için bir köşegen eklememize gerek yoktur; çünkü üçgen zaten tek bir üç­gen olarak </a:t>
            </a:r>
            <a:r>
              <a:rPr lang="tr-TR" sz="1800" dirty="0" err="1"/>
              <a:t>üçgenleştirilmiştir</a:t>
            </a:r>
            <a:r>
              <a:rPr lang="tr-TR" sz="1800" dirty="0"/>
              <a:t>, o da kendisidir. Sonuç olarak, </a:t>
            </a:r>
            <a:r>
              <a:rPr lang="tr-TR" sz="1800" i="1" dirty="0"/>
              <a:t>n</a:t>
            </a:r>
            <a:r>
              <a:rPr lang="tr-TR" sz="1800" dirty="0"/>
              <a:t> = 3 kenara sahip tüm çokgenler </a:t>
            </a:r>
            <a:r>
              <a:rPr lang="tr-TR" sz="1800" dirty="0" err="1"/>
              <a:t>üçgenleştirilerek</a:t>
            </a:r>
            <a:r>
              <a:rPr lang="tr-TR" sz="1800" dirty="0"/>
              <a:t> </a:t>
            </a:r>
            <a:r>
              <a:rPr lang="tr-TR" sz="1800" b="1" i="1" dirty="0"/>
              <a:t>n - </a:t>
            </a:r>
            <a:r>
              <a:rPr lang="tr-TR" sz="1800" b="1" dirty="0"/>
              <a:t>2 = 3 - 2 = 1</a:t>
            </a:r>
            <a:r>
              <a:rPr lang="tr-TR" sz="1800" dirty="0"/>
              <a:t> tane üçgene dönüştürülebilir.</a:t>
            </a:r>
          </a:p>
          <a:p>
            <a:pPr algn="just"/>
            <a:endParaRPr lang="tr-TR" dirty="0">
              <a:solidFill>
                <a:srgbClr val="00B0F0"/>
              </a:solidFill>
            </a:endParaRPr>
          </a:p>
        </p:txBody>
      </p:sp>
    </p:spTree>
    <p:extLst>
      <p:ext uri="{BB962C8B-B14F-4D97-AF65-F5344CB8AC3E}">
        <p14:creationId xmlns:p14="http://schemas.microsoft.com/office/powerpoint/2010/main" val="1953629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sz="3000" dirty="0"/>
              <a:t>Hesaplamalı Geometride Kuvvetli Tümevarım Kullanımı</a:t>
            </a:r>
            <a:endParaRPr lang="tr-TR" dirty="0"/>
          </a:p>
        </p:txBody>
      </p:sp>
      <p:sp>
        <p:nvSpPr>
          <p:cNvPr id="3" name="İçerik Yer Tutucusu 2"/>
          <p:cNvSpPr>
            <a:spLocks noGrp="1"/>
          </p:cNvSpPr>
          <p:nvPr>
            <p:ph idx="1"/>
          </p:nvPr>
        </p:nvSpPr>
        <p:spPr>
          <a:xfrm>
            <a:off x="822960" y="1965279"/>
            <a:ext cx="7543800" cy="4053384"/>
          </a:xfrm>
        </p:spPr>
        <p:txBody>
          <a:bodyPr>
            <a:normAutofit/>
          </a:bodyPr>
          <a:lstStyle/>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ümevarım </a:t>
            </a:r>
            <a:r>
              <a:rPr lang="tr-TR" sz="1800" i="1" dirty="0">
                <a:solidFill>
                  <a:srgbClr val="00B0F0"/>
                </a:solidFill>
              </a:rPr>
              <a:t>B</a:t>
            </a:r>
            <a:r>
              <a:rPr lang="tr-TR" sz="1800" i="1" dirty="0" smtClean="0">
                <a:solidFill>
                  <a:srgbClr val="00B0F0"/>
                </a:solidFill>
              </a:rPr>
              <a:t>asamağı:</a:t>
            </a:r>
            <a:r>
              <a:rPr lang="tr-TR" sz="1800" b="1" dirty="0" smtClean="0">
                <a:solidFill>
                  <a:srgbClr val="00B0F0"/>
                </a:solidFill>
              </a:rPr>
              <a:t> </a:t>
            </a:r>
            <a:r>
              <a:rPr lang="tr-TR" sz="1800" dirty="0"/>
              <a:t>3 ≤ </a:t>
            </a:r>
            <a:r>
              <a:rPr lang="tr-TR" sz="1800" i="1" dirty="0" smtClean="0"/>
              <a:t>j </a:t>
            </a:r>
            <a:r>
              <a:rPr lang="tr-TR" sz="1800" i="1" dirty="0"/>
              <a:t>≤ k</a:t>
            </a:r>
            <a:r>
              <a:rPr lang="tr-TR" sz="1800" dirty="0"/>
              <a:t> olmak üzere, j kenara sahip bir çokgenin </a:t>
            </a:r>
            <a:r>
              <a:rPr lang="tr-TR" sz="1800" dirty="0" err="1"/>
              <a:t>üçgenleştirilerek</a:t>
            </a:r>
            <a:r>
              <a:rPr lang="tr-TR" sz="1800" dirty="0"/>
              <a:t> </a:t>
            </a:r>
            <a:r>
              <a:rPr lang="tr-TR" sz="1800" i="1" dirty="0"/>
              <a:t>j - </a:t>
            </a:r>
            <a:r>
              <a:rPr lang="tr-TR" sz="1800" dirty="0"/>
              <a:t>2 tane üçgene dönüştürülebileceğini varsayıyoruz. </a:t>
            </a:r>
          </a:p>
          <a:p>
            <a:pPr algn="just">
              <a:buFont typeface="Arial" panose="020B0604020202020204" pitchFamily="34" charset="0"/>
              <a:buChar char="•"/>
            </a:pPr>
            <a:r>
              <a:rPr lang="tr-TR" sz="1800" i="1" dirty="0"/>
              <a:t>k</a:t>
            </a:r>
            <a:r>
              <a:rPr lang="tr-TR" sz="1800" dirty="0"/>
              <a:t> + 1 kenara sahip bir çokgenin </a:t>
            </a:r>
            <a:r>
              <a:rPr lang="tr-TR" sz="1800" dirty="0" err="1"/>
              <a:t>üç­genleştirilerek</a:t>
            </a:r>
            <a:r>
              <a:rPr lang="tr-TR" sz="1800" dirty="0"/>
              <a:t> </a:t>
            </a:r>
            <a:r>
              <a:rPr lang="tr-TR" sz="1800" b="1" dirty="0"/>
              <a:t>(</a:t>
            </a:r>
            <a:r>
              <a:rPr lang="tr-TR" sz="1800" b="1" i="1" dirty="0"/>
              <a:t>k</a:t>
            </a:r>
            <a:r>
              <a:rPr lang="tr-TR" sz="1800" b="1" dirty="0"/>
              <a:t> + 1) - 2 = </a:t>
            </a:r>
            <a:r>
              <a:rPr lang="tr-TR" sz="1800" b="1" i="1" dirty="0"/>
              <a:t>k</a:t>
            </a:r>
            <a:r>
              <a:rPr lang="tr-TR" sz="1800" b="1" dirty="0"/>
              <a:t> - 1 </a:t>
            </a:r>
            <a:r>
              <a:rPr lang="tr-TR" sz="1800" dirty="0"/>
              <a:t>tane üçgene dönüştürülebileceğini göstermemiz gerekir.</a:t>
            </a:r>
          </a:p>
          <a:p>
            <a:pPr algn="just">
              <a:buFont typeface="Arial" panose="020B0604020202020204" pitchFamily="34" charset="0"/>
              <a:buChar char="•"/>
            </a:pPr>
            <a:r>
              <a:rPr lang="tr-TR" sz="1800" dirty="0"/>
              <a:t>Elimizde </a:t>
            </a:r>
            <a:r>
              <a:rPr lang="tr-TR" sz="1800" i="1" dirty="0"/>
              <a:t>k</a:t>
            </a:r>
            <a:r>
              <a:rPr lang="tr-TR" sz="1800" dirty="0"/>
              <a:t> + 1 kenara sahip </a:t>
            </a:r>
            <a:r>
              <a:rPr lang="tr-TR" sz="1800" i="1" dirty="0"/>
              <a:t>P</a:t>
            </a:r>
            <a:r>
              <a:rPr lang="tr-TR" sz="1800" dirty="0"/>
              <a:t> basit çokgeninin olduğunu varsayalım, </a:t>
            </a:r>
            <a:r>
              <a:rPr lang="tr-TR" sz="1800" i="1" dirty="0"/>
              <a:t>k</a:t>
            </a:r>
            <a:r>
              <a:rPr lang="tr-TR" sz="1800" dirty="0"/>
              <a:t> + 1 ≥ 4 olduğundan, </a:t>
            </a:r>
            <a:r>
              <a:rPr lang="tr-TR" sz="1800" i="1" dirty="0"/>
              <a:t>P</a:t>
            </a:r>
            <a:r>
              <a:rPr lang="tr-TR" sz="1800" dirty="0"/>
              <a:t> çokgeninin en az bir tane </a:t>
            </a:r>
            <a:r>
              <a:rPr lang="tr-TR" sz="1800" dirty="0" err="1"/>
              <a:t>öziç</a:t>
            </a:r>
            <a:r>
              <a:rPr lang="tr-TR" sz="1800" dirty="0"/>
              <a:t> köşegeni vardır.</a:t>
            </a:r>
          </a:p>
          <a:p>
            <a:pPr algn="just">
              <a:buFont typeface="Arial" panose="020B0604020202020204" pitchFamily="34" charset="0"/>
              <a:buChar char="•"/>
            </a:pPr>
            <a:r>
              <a:rPr lang="tr-TR" sz="1800" dirty="0"/>
              <a:t>Bu </a:t>
            </a:r>
            <a:r>
              <a:rPr lang="tr-TR" sz="1800" dirty="0" err="1"/>
              <a:t>öziç</a:t>
            </a:r>
            <a:r>
              <a:rPr lang="tr-TR" sz="1800" dirty="0"/>
              <a:t> köşegenlerinden birine </a:t>
            </a:r>
            <a:r>
              <a:rPr lang="tr-TR" sz="1800" i="1" dirty="0"/>
              <a:t>ab</a:t>
            </a:r>
            <a:r>
              <a:rPr lang="tr-TR" sz="1800" dirty="0"/>
              <a:t> diyelim. </a:t>
            </a:r>
            <a:r>
              <a:rPr lang="tr-TR" sz="1800" i="1" dirty="0"/>
              <a:t>ab</a:t>
            </a:r>
            <a:r>
              <a:rPr lang="tr-TR" sz="1800" dirty="0"/>
              <a:t> köşegeni </a:t>
            </a:r>
            <a:r>
              <a:rPr lang="tr-TR" sz="1800" i="1" dirty="0"/>
              <a:t>P</a:t>
            </a:r>
            <a:r>
              <a:rPr lang="tr-TR" sz="1800" dirty="0"/>
              <a:t> basit çokgenini iki ayrı basit çokgene ayırır: bunlardan biri 5 kenara sahip </a:t>
            </a:r>
            <a:r>
              <a:rPr lang="tr-TR" sz="1800" i="1" dirty="0"/>
              <a:t>Q</a:t>
            </a:r>
            <a:r>
              <a:rPr lang="tr-TR" sz="1800" dirty="0"/>
              <a:t> çokgeni ve diğeri de </a:t>
            </a:r>
            <a:r>
              <a:rPr lang="tr-TR" sz="1800" i="1" dirty="0"/>
              <a:t>t</a:t>
            </a:r>
            <a:r>
              <a:rPr lang="tr-TR" sz="1800" dirty="0"/>
              <a:t> kenara sahip </a:t>
            </a:r>
            <a:r>
              <a:rPr lang="tr-TR" sz="1800" i="1" dirty="0"/>
              <a:t>R</a:t>
            </a:r>
            <a:r>
              <a:rPr lang="tr-TR" sz="1800" dirty="0"/>
              <a:t> çokgeni. </a:t>
            </a:r>
          </a:p>
          <a:p>
            <a:pPr algn="just">
              <a:buFont typeface="Arial" panose="020B0604020202020204" pitchFamily="34" charset="0"/>
              <a:buChar char="•"/>
            </a:pPr>
            <a:r>
              <a:rPr lang="tr-TR" sz="1800" i="1" dirty="0"/>
              <a:t>Q</a:t>
            </a:r>
            <a:r>
              <a:rPr lang="tr-TR" sz="1800" dirty="0"/>
              <a:t> </a:t>
            </a:r>
            <a:r>
              <a:rPr lang="tr-TR" sz="1800" i="1" dirty="0"/>
              <a:t>ve R </a:t>
            </a:r>
            <a:r>
              <a:rPr lang="tr-TR" sz="1800" dirty="0"/>
              <a:t>çokgenlerinin kenarları </a:t>
            </a:r>
            <a:r>
              <a:rPr lang="tr-TR" sz="1800" i="1" dirty="0"/>
              <a:t>P</a:t>
            </a:r>
            <a:r>
              <a:rPr lang="tr-TR" sz="1800" dirty="0"/>
              <a:t> çokgeninin kenarlarıyla birlikte her iki çokgenin de bir kenarı olan </a:t>
            </a:r>
            <a:r>
              <a:rPr lang="tr-TR" sz="1800" i="1" dirty="0"/>
              <a:t>ab </a:t>
            </a:r>
            <a:r>
              <a:rPr lang="tr-TR" sz="1800" dirty="0"/>
              <a:t>köşegeninden oluşur. </a:t>
            </a:r>
            <a:r>
              <a:rPr lang="tr-TR" sz="1800" i="1" dirty="0"/>
              <a:t>Q ve R</a:t>
            </a:r>
            <a:r>
              <a:rPr lang="tr-TR" sz="1800" dirty="0"/>
              <a:t> çokgenlerinin kenar sayısı en fazla </a:t>
            </a:r>
            <a:r>
              <a:rPr lang="tr-TR" sz="1800" i="1" dirty="0"/>
              <a:t>P</a:t>
            </a:r>
            <a:r>
              <a:rPr lang="tr-TR" sz="1800" dirty="0"/>
              <a:t> çokgeninin kenar sayısından bir eksik olabilir, bu yüzden </a:t>
            </a:r>
            <a:r>
              <a:rPr lang="tr-TR" sz="1800" i="1" dirty="0"/>
              <a:t>3 ≤ s ≤ k ve 3 ≤ t ≤ k</a:t>
            </a:r>
            <a:r>
              <a:rPr lang="tr-TR" sz="1800" dirty="0"/>
              <a:t> eşitsizlikleri doğrudur. </a:t>
            </a:r>
            <a:endParaRPr lang="tr-TR" dirty="0"/>
          </a:p>
        </p:txBody>
      </p:sp>
    </p:spTree>
    <p:extLst>
      <p:ext uri="{BB962C8B-B14F-4D97-AF65-F5344CB8AC3E}">
        <p14:creationId xmlns:p14="http://schemas.microsoft.com/office/powerpoint/2010/main" val="1953898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sz="3000" dirty="0"/>
              <a:t>Hesaplamalı Geometride Kuvvetli Tümevarım Kullanımı</a:t>
            </a:r>
            <a:endParaRPr lang="tr-TR" dirty="0"/>
          </a:p>
        </p:txBody>
      </p:sp>
      <p:sp>
        <p:nvSpPr>
          <p:cNvPr id="3" name="İçerik Yer Tutucusu 2"/>
          <p:cNvSpPr>
            <a:spLocks noGrp="1"/>
          </p:cNvSpPr>
          <p:nvPr>
            <p:ph idx="1"/>
          </p:nvPr>
        </p:nvSpPr>
        <p:spPr>
          <a:xfrm>
            <a:off x="822960" y="1937982"/>
            <a:ext cx="7543799" cy="3766782"/>
          </a:xfrm>
        </p:spPr>
        <p:txBody>
          <a:bodyPr>
            <a:noAutofit/>
          </a:bodyPr>
          <a:lstStyle/>
          <a:p>
            <a:pPr algn="just">
              <a:buFont typeface="Arial" panose="020B0604020202020204" pitchFamily="34" charset="0"/>
              <a:buChar char="•"/>
            </a:pPr>
            <a:r>
              <a:rPr lang="tr-TR" dirty="0"/>
              <a:t>Ayrıca, </a:t>
            </a:r>
            <a:r>
              <a:rPr lang="tr-TR" i="1" dirty="0"/>
              <a:t>P</a:t>
            </a:r>
            <a:r>
              <a:rPr lang="tr-TR" dirty="0"/>
              <a:t> çokgeninin kenar sayısı, </a:t>
            </a:r>
            <a:r>
              <a:rPr lang="tr-TR" i="1" dirty="0"/>
              <a:t>Q</a:t>
            </a:r>
            <a:r>
              <a:rPr lang="tr-TR" dirty="0"/>
              <a:t> çokgeninin ve </a:t>
            </a:r>
            <a:r>
              <a:rPr lang="tr-TR" i="1" dirty="0"/>
              <a:t>R </a:t>
            </a:r>
            <a:r>
              <a:rPr lang="tr-TR" dirty="0"/>
              <a:t>çokgeninin kenar sayılarının toplamından iki eksiktir. Çünkü, </a:t>
            </a:r>
            <a:r>
              <a:rPr lang="tr-TR" i="1" dirty="0"/>
              <a:t>P</a:t>
            </a:r>
            <a:r>
              <a:rPr lang="tr-TR" b="1" dirty="0"/>
              <a:t> </a:t>
            </a:r>
            <a:r>
              <a:rPr lang="tr-TR" dirty="0"/>
              <a:t>çokgeninin her bir kenarı ya </a:t>
            </a:r>
            <a:r>
              <a:rPr lang="tr-TR" i="1" dirty="0"/>
              <a:t>Q </a:t>
            </a:r>
            <a:r>
              <a:rPr lang="tr-TR" dirty="0"/>
              <a:t>çokgenine, ya da </a:t>
            </a:r>
            <a:r>
              <a:rPr lang="tr-TR" i="1" dirty="0"/>
              <a:t>R</a:t>
            </a:r>
            <a:r>
              <a:rPr lang="tr-TR" b="1" dirty="0"/>
              <a:t> </a:t>
            </a:r>
            <a:r>
              <a:rPr lang="tr-TR" dirty="0"/>
              <a:t>çokgenine aittir; ancak ikisine birden ait değildir, </a:t>
            </a:r>
            <a:r>
              <a:rPr lang="tr-TR" i="1" dirty="0"/>
              <a:t>ab</a:t>
            </a:r>
            <a:r>
              <a:rPr lang="tr-TR" b="1" dirty="0"/>
              <a:t> </a:t>
            </a:r>
            <a:r>
              <a:rPr lang="tr-TR" dirty="0"/>
              <a:t>köşegeni ise hem </a:t>
            </a:r>
            <a:r>
              <a:rPr lang="tr-TR" i="1" dirty="0"/>
              <a:t>Q</a:t>
            </a:r>
            <a:r>
              <a:rPr lang="tr-TR" b="1" dirty="0"/>
              <a:t> </a:t>
            </a:r>
            <a:r>
              <a:rPr lang="tr-TR" dirty="0"/>
              <a:t>çokgeninin, hem de </a:t>
            </a:r>
            <a:r>
              <a:rPr lang="tr-TR" i="1" dirty="0"/>
              <a:t>R</a:t>
            </a:r>
            <a:r>
              <a:rPr lang="tr-TR" b="1" dirty="0"/>
              <a:t> </a:t>
            </a:r>
            <a:r>
              <a:rPr lang="tr-TR" dirty="0"/>
              <a:t>çokgeninin bir kenarıdır; an­cak, </a:t>
            </a:r>
            <a:r>
              <a:rPr lang="tr-TR" i="1" dirty="0"/>
              <a:t>P</a:t>
            </a:r>
            <a:r>
              <a:rPr lang="tr-TR" b="1" dirty="0"/>
              <a:t> </a:t>
            </a:r>
            <a:r>
              <a:rPr lang="tr-TR" dirty="0"/>
              <a:t>çokgeninin kenarı değildir. </a:t>
            </a:r>
          </a:p>
          <a:p>
            <a:pPr algn="just">
              <a:buFont typeface="Arial" panose="020B0604020202020204" pitchFamily="34" charset="0"/>
              <a:buChar char="•"/>
            </a:pPr>
            <a:r>
              <a:rPr lang="tr-TR" dirty="0"/>
              <a:t>Bu durumda,</a:t>
            </a:r>
            <a:r>
              <a:rPr lang="tr-TR" b="1" dirty="0"/>
              <a:t> </a:t>
            </a:r>
            <a:r>
              <a:rPr lang="tr-TR" b="1" i="1" dirty="0"/>
              <a:t>k + </a:t>
            </a:r>
            <a:r>
              <a:rPr lang="tr-TR" b="1" dirty="0"/>
              <a:t>1 </a:t>
            </a:r>
            <a:r>
              <a:rPr lang="tr-TR" b="1" i="1" dirty="0"/>
              <a:t>= s + t - 2</a:t>
            </a:r>
            <a:r>
              <a:rPr lang="tr-TR" b="1" dirty="0"/>
              <a:t> </a:t>
            </a:r>
            <a:r>
              <a:rPr lang="tr-TR" dirty="0"/>
              <a:t>olur.</a:t>
            </a:r>
          </a:p>
          <a:p>
            <a:pPr algn="just">
              <a:buFont typeface="Arial" panose="020B0604020202020204" pitchFamily="34" charset="0"/>
              <a:buChar char="•"/>
            </a:pPr>
            <a:r>
              <a:rPr lang="tr-TR" i="1" dirty="0"/>
              <a:t>3 ≤ s ≤ k</a:t>
            </a:r>
            <a:r>
              <a:rPr lang="tr-TR" dirty="0"/>
              <a:t> ve </a:t>
            </a:r>
            <a:r>
              <a:rPr lang="tr-TR" i="1" dirty="0"/>
              <a:t>3 ≤ t ≤ k</a:t>
            </a:r>
            <a:r>
              <a:rPr lang="tr-TR" dirty="0"/>
              <a:t> olduğundan, tümevarım hi­potezine göre </a:t>
            </a:r>
            <a:r>
              <a:rPr lang="tr-TR" i="1" dirty="0"/>
              <a:t>Q</a:t>
            </a:r>
            <a:r>
              <a:rPr lang="tr-TR" b="1" dirty="0"/>
              <a:t> </a:t>
            </a:r>
            <a:r>
              <a:rPr lang="tr-TR" dirty="0"/>
              <a:t>çokgenini </a:t>
            </a:r>
            <a:r>
              <a:rPr lang="tr-TR" dirty="0" err="1"/>
              <a:t>üçgenleştirerek</a:t>
            </a:r>
            <a:r>
              <a:rPr lang="tr-TR" dirty="0"/>
              <a:t> </a:t>
            </a:r>
            <a:r>
              <a:rPr lang="tr-TR" i="1" dirty="0"/>
              <a:t>s - 2</a:t>
            </a:r>
            <a:r>
              <a:rPr lang="tr-TR" b="1" dirty="0"/>
              <a:t> </a:t>
            </a:r>
            <a:r>
              <a:rPr lang="tr-TR" dirty="0"/>
              <a:t>üçgene, </a:t>
            </a:r>
            <a:r>
              <a:rPr lang="tr-TR" i="1" dirty="0"/>
              <a:t>R</a:t>
            </a:r>
            <a:r>
              <a:rPr lang="tr-TR" b="1" dirty="0"/>
              <a:t> </a:t>
            </a:r>
            <a:r>
              <a:rPr lang="tr-TR" dirty="0"/>
              <a:t>çokgenini de </a:t>
            </a:r>
            <a:r>
              <a:rPr lang="tr-TR" dirty="0" err="1"/>
              <a:t>üçgenleştirerek</a:t>
            </a:r>
            <a:r>
              <a:rPr lang="tr-TR" dirty="0"/>
              <a:t> </a:t>
            </a:r>
            <a:r>
              <a:rPr lang="tr-TR" i="1" dirty="0"/>
              <a:t>t -</a:t>
            </a:r>
            <a:r>
              <a:rPr lang="tr-TR" b="1" dirty="0"/>
              <a:t> </a:t>
            </a:r>
            <a:r>
              <a:rPr lang="tr-TR" i="1" dirty="0"/>
              <a:t>2 </a:t>
            </a:r>
            <a:r>
              <a:rPr lang="tr-TR" dirty="0"/>
              <a:t>üçgene dönüştürebiliriz. Bu iki </a:t>
            </a:r>
            <a:r>
              <a:rPr lang="tr-TR" dirty="0" err="1"/>
              <a:t>üçgenleştirme</a:t>
            </a:r>
            <a:r>
              <a:rPr lang="tr-TR" dirty="0"/>
              <a:t> birlikte </a:t>
            </a:r>
            <a:r>
              <a:rPr lang="tr-TR" i="1" dirty="0"/>
              <a:t>P</a:t>
            </a:r>
            <a:r>
              <a:rPr lang="tr-TR" dirty="0"/>
              <a:t> çokgeninin </a:t>
            </a:r>
            <a:r>
              <a:rPr lang="tr-TR" dirty="0" err="1"/>
              <a:t>üçgenleştirmesini</a:t>
            </a:r>
            <a:r>
              <a:rPr lang="tr-TR" dirty="0"/>
              <a:t> oluştu­rurlar.</a:t>
            </a:r>
          </a:p>
        </p:txBody>
      </p:sp>
    </p:spTree>
    <p:extLst>
      <p:ext uri="{BB962C8B-B14F-4D97-AF65-F5344CB8AC3E}">
        <p14:creationId xmlns:p14="http://schemas.microsoft.com/office/powerpoint/2010/main" val="11266803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000" dirty="0"/>
              <a:t>Hesaplamalı Geometride Kuvvetli Tümevarım Kullanımı</a:t>
            </a:r>
          </a:p>
        </p:txBody>
      </p:sp>
      <p:sp>
        <p:nvSpPr>
          <p:cNvPr id="3" name="İçerik Yer Tutucusu 2"/>
          <p:cNvSpPr>
            <a:spLocks noGrp="1"/>
          </p:cNvSpPr>
          <p:nvPr>
            <p:ph idx="1"/>
          </p:nvPr>
        </p:nvSpPr>
        <p:spPr/>
        <p:txBody>
          <a:bodyPr/>
          <a:lstStyle/>
          <a:p>
            <a:pPr lvl="0" algn="just">
              <a:buClr>
                <a:srgbClr val="1CADE4"/>
              </a:buClr>
              <a:buFont typeface="Arial" panose="020B0604020202020204" pitchFamily="34" charset="0"/>
              <a:buChar char="•"/>
            </a:pPr>
            <a:r>
              <a:rPr lang="tr-TR" sz="1800" dirty="0"/>
              <a:t>Sonuç olarak, </a:t>
            </a:r>
            <a:r>
              <a:rPr lang="tr-TR" sz="1800" i="1" dirty="0"/>
              <a:t>P</a:t>
            </a:r>
            <a:r>
              <a:rPr lang="tr-TR" sz="1800" b="1" dirty="0"/>
              <a:t> </a:t>
            </a:r>
            <a:r>
              <a:rPr lang="tr-TR" sz="1800" dirty="0"/>
              <a:t>çokgenini </a:t>
            </a:r>
            <a:r>
              <a:rPr lang="tr-TR" sz="1800" dirty="0" err="1"/>
              <a:t>üçgenleştirerek</a:t>
            </a:r>
            <a:r>
              <a:rPr lang="tr-TR" sz="1800" dirty="0"/>
              <a:t> </a:t>
            </a:r>
            <a:r>
              <a:rPr lang="tr-TR" sz="1800" b="1" dirty="0"/>
              <a:t>(</a:t>
            </a:r>
            <a:r>
              <a:rPr lang="tr-TR" sz="1800" b="1" i="1" dirty="0"/>
              <a:t>s -</a:t>
            </a:r>
            <a:r>
              <a:rPr lang="tr-TR" sz="1800" b="1" dirty="0"/>
              <a:t> 2) + </a:t>
            </a:r>
            <a:r>
              <a:rPr lang="tr-TR" sz="1800" b="1" i="1" dirty="0"/>
              <a:t>(t -</a:t>
            </a:r>
            <a:r>
              <a:rPr lang="tr-TR" sz="1800" b="1" dirty="0"/>
              <a:t> 2) - </a:t>
            </a:r>
            <a:r>
              <a:rPr lang="tr-TR" sz="1800" b="1" i="1" dirty="0"/>
              <a:t>s</a:t>
            </a:r>
            <a:r>
              <a:rPr lang="tr-TR" sz="1800" b="1" dirty="0"/>
              <a:t> + </a:t>
            </a:r>
            <a:r>
              <a:rPr lang="tr-TR" sz="1800" b="1" i="1" dirty="0"/>
              <a:t>t </a:t>
            </a:r>
            <a:r>
              <a:rPr lang="tr-TR" sz="1800" b="1" dirty="0"/>
              <a:t>- 4 = (</a:t>
            </a:r>
            <a:r>
              <a:rPr lang="tr-TR" sz="1800" b="1" i="1" dirty="0"/>
              <a:t>k </a:t>
            </a:r>
            <a:r>
              <a:rPr lang="tr-TR" sz="1800" b="1" dirty="0"/>
              <a:t>+ 1) - 2 </a:t>
            </a:r>
            <a:r>
              <a:rPr lang="tr-TR" sz="1800" dirty="0"/>
              <a:t>tane üçgene dönüştürebiliriz. Böylece kuvvetli tümevarımla ispatı tamamlamış oluyoruz. Yani, </a:t>
            </a:r>
            <a:r>
              <a:rPr lang="tr-TR" sz="1800" i="1" dirty="0"/>
              <a:t>n ≥</a:t>
            </a:r>
            <a:r>
              <a:rPr lang="tr-TR" sz="1800" dirty="0"/>
              <a:t> 3 olmak üzere, </a:t>
            </a:r>
            <a:r>
              <a:rPr lang="tr-TR" sz="1800" i="1" dirty="0"/>
              <a:t>n</a:t>
            </a:r>
            <a:r>
              <a:rPr lang="tr-TR" sz="1800" dirty="0"/>
              <a:t> tane kenara sahip her bir çokgen </a:t>
            </a:r>
            <a:r>
              <a:rPr lang="tr-TR" sz="1800" dirty="0" err="1" smtClean="0"/>
              <a:t>üçgenleştirilerek</a:t>
            </a:r>
            <a:r>
              <a:rPr lang="tr-TR" sz="1800" dirty="0" smtClean="0"/>
              <a:t> </a:t>
            </a:r>
            <a:r>
              <a:rPr lang="tr-TR" sz="1800" i="1" dirty="0"/>
              <a:t>n </a:t>
            </a:r>
            <a:r>
              <a:rPr lang="tr-TR" sz="1800" dirty="0"/>
              <a:t>- 2 tane üçgene dönüştürülebilir. </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069" y="3217640"/>
            <a:ext cx="1707749" cy="1701000"/>
          </a:xfrm>
          <a:prstGeom prst="rect">
            <a:avLst/>
          </a:prstGeom>
        </p:spPr>
      </p:pic>
      <p:sp>
        <p:nvSpPr>
          <p:cNvPr id="5" name="Metin kutusu 4"/>
          <p:cNvSpPr txBox="1"/>
          <p:nvPr/>
        </p:nvSpPr>
        <p:spPr>
          <a:xfrm>
            <a:off x="4292221" y="3333322"/>
            <a:ext cx="3517711" cy="1492716"/>
          </a:xfrm>
          <a:prstGeom prst="rect">
            <a:avLst/>
          </a:prstGeom>
          <a:noFill/>
        </p:spPr>
        <p:txBody>
          <a:bodyPr wrap="square" rtlCol="0">
            <a:spAutoFit/>
          </a:bodyPr>
          <a:lstStyle/>
          <a:p>
            <a:pPr algn="just">
              <a:spcAft>
                <a:spcPts val="619"/>
              </a:spcAft>
            </a:pPr>
            <a:r>
              <a:rPr lang="tr-TR" sz="1350" i="1" dirty="0">
                <a:solidFill>
                  <a:srgbClr val="2F5496"/>
                </a:solidFill>
                <a:latin typeface="Times New Roman" panose="02020603050405020304" pitchFamily="18" charset="0"/>
                <a:ea typeface="Times New Roman" panose="02020603050405020304" pitchFamily="18" charset="0"/>
              </a:rPr>
              <a:t>T</a:t>
            </a:r>
            <a:r>
              <a:rPr lang="tr-TR" sz="1350" dirty="0">
                <a:solidFill>
                  <a:srgbClr val="2F5496"/>
                </a:solidFill>
                <a:latin typeface="Times New Roman" panose="02020603050405020304" pitchFamily="18" charset="0"/>
                <a:ea typeface="Times New Roman" panose="02020603050405020304" pitchFamily="18" charset="0"/>
              </a:rPr>
              <a:t>, </a:t>
            </a:r>
            <a:r>
              <a:rPr lang="tr-TR" sz="1350" i="1" dirty="0" err="1">
                <a:solidFill>
                  <a:srgbClr val="2F5496"/>
                </a:solidFill>
                <a:latin typeface="Times New Roman" panose="02020603050405020304" pitchFamily="18" charset="0"/>
                <a:ea typeface="Times New Roman" panose="02020603050405020304" pitchFamily="18" charset="0"/>
              </a:rPr>
              <a:t>abc</a:t>
            </a:r>
            <a:r>
              <a:rPr lang="tr-TR" sz="1350" dirty="0">
                <a:solidFill>
                  <a:srgbClr val="2F5496"/>
                </a:solidFill>
                <a:latin typeface="Times New Roman" panose="02020603050405020304" pitchFamily="18" charset="0"/>
                <a:ea typeface="Times New Roman" panose="02020603050405020304" pitchFamily="18" charset="0"/>
              </a:rPr>
              <a:t> köşelerinin oluşturduğu üçgendir</a:t>
            </a:r>
            <a:endParaRPr lang="tr-TR" sz="1500" dirty="0">
              <a:solidFill>
                <a:srgbClr val="000000"/>
              </a:solidFill>
              <a:latin typeface="Arial Unicode MS" panose="020B0604020202020204" pitchFamily="34" charset="-128"/>
              <a:ea typeface="Arial Unicode MS" panose="020B0604020202020204" pitchFamily="34" charset="-128"/>
            </a:endParaRPr>
          </a:p>
          <a:p>
            <a:pPr algn="just">
              <a:spcAft>
                <a:spcPts val="619"/>
              </a:spcAft>
            </a:pPr>
            <a:r>
              <a:rPr lang="tr-TR" sz="1350" i="1" dirty="0">
                <a:solidFill>
                  <a:srgbClr val="2F5496"/>
                </a:solidFill>
                <a:latin typeface="Times New Roman" panose="02020603050405020304" pitchFamily="18" charset="0"/>
                <a:ea typeface="Times New Roman" panose="02020603050405020304" pitchFamily="18" charset="0"/>
              </a:rPr>
              <a:t>p </a:t>
            </a:r>
            <a:r>
              <a:rPr lang="tr-TR" sz="1350" dirty="0">
                <a:solidFill>
                  <a:srgbClr val="2F5496"/>
                </a:solidFill>
                <a:latin typeface="Times New Roman" panose="02020603050405020304" pitchFamily="18" charset="0"/>
                <a:ea typeface="Times New Roman" panose="02020603050405020304" pitchFamily="18" charset="0"/>
              </a:rPr>
              <a:t>ise </a:t>
            </a:r>
            <a:r>
              <a:rPr lang="tr-TR" sz="1350" i="1" dirty="0">
                <a:solidFill>
                  <a:srgbClr val="2F5496"/>
                </a:solidFill>
                <a:latin typeface="Times New Roman" panose="02020603050405020304" pitchFamily="18" charset="0"/>
                <a:ea typeface="Times New Roman" panose="02020603050405020304" pitchFamily="18" charset="0"/>
              </a:rPr>
              <a:t>T</a:t>
            </a:r>
            <a:r>
              <a:rPr lang="tr-TR" sz="1350" dirty="0">
                <a:solidFill>
                  <a:srgbClr val="2F5496"/>
                </a:solidFill>
                <a:latin typeface="Times New Roman" panose="02020603050405020304" pitchFamily="18" charset="0"/>
                <a:ea typeface="Times New Roman" panose="02020603050405020304" pitchFamily="18" charset="0"/>
              </a:rPr>
              <a:t> üçgeninin içerisinde yer alan, </a:t>
            </a:r>
            <a:r>
              <a:rPr lang="tr-TR" sz="1350" i="1" dirty="0">
                <a:solidFill>
                  <a:srgbClr val="2F5496"/>
                </a:solidFill>
                <a:latin typeface="Times New Roman" panose="02020603050405020304" pitchFamily="18" charset="0"/>
                <a:ea typeface="Times New Roman" panose="02020603050405020304" pitchFamily="18" charset="0"/>
              </a:rPr>
              <a:t>P</a:t>
            </a:r>
            <a:r>
              <a:rPr lang="tr-TR" sz="1350" dirty="0">
                <a:solidFill>
                  <a:srgbClr val="2F5496"/>
                </a:solidFill>
                <a:latin typeface="Times New Roman" panose="02020603050405020304" pitchFamily="18" charset="0"/>
                <a:ea typeface="Times New Roman" panose="02020603050405020304" pitchFamily="18" charset="0"/>
              </a:rPr>
              <a:t> çokgenine ait bir köşedir ve </a:t>
            </a:r>
            <a:r>
              <a:rPr lang="tr-TR" sz="1350" dirty="0">
                <a:solidFill>
                  <a:srgbClr val="2F5496"/>
                </a:solidFill>
                <a:latin typeface="Cambria Math" panose="02040503050406030204" pitchFamily="18" charset="0"/>
                <a:ea typeface="Arial Unicode MS" panose="020B0604020202020204" pitchFamily="34" charset="-128"/>
                <a:cs typeface="Cambria Math" panose="02040503050406030204" pitchFamily="18" charset="0"/>
              </a:rPr>
              <a:t>∠</a:t>
            </a:r>
            <a:r>
              <a:rPr lang="tr-TR" sz="1350" i="1" dirty="0">
                <a:solidFill>
                  <a:srgbClr val="2F5496"/>
                </a:solidFill>
                <a:latin typeface="Times New Roman" panose="02020603050405020304" pitchFamily="18" charset="0"/>
                <a:ea typeface="Times New Roman" panose="02020603050405020304" pitchFamily="18" charset="0"/>
              </a:rPr>
              <a:t>bap</a:t>
            </a:r>
            <a:r>
              <a:rPr lang="tr-TR" sz="1350" dirty="0">
                <a:solidFill>
                  <a:srgbClr val="2F5496"/>
                </a:solidFill>
                <a:latin typeface="Times New Roman" panose="02020603050405020304" pitchFamily="18" charset="0"/>
                <a:ea typeface="Times New Roman" panose="02020603050405020304" pitchFamily="18" charset="0"/>
              </a:rPr>
              <a:t> açısı en küçüktür.</a:t>
            </a:r>
            <a:endParaRPr lang="tr-TR" sz="1500" dirty="0">
              <a:solidFill>
                <a:srgbClr val="000000"/>
              </a:solidFill>
              <a:latin typeface="Arial Unicode MS" panose="020B0604020202020204" pitchFamily="34" charset="-128"/>
              <a:ea typeface="Arial Unicode MS" panose="020B0604020202020204" pitchFamily="34" charset="-128"/>
            </a:endParaRPr>
          </a:p>
          <a:p>
            <a:pPr algn="just">
              <a:spcAft>
                <a:spcPts val="619"/>
              </a:spcAft>
            </a:pPr>
            <a:r>
              <a:rPr lang="tr-TR" sz="1350" i="1" dirty="0" err="1">
                <a:solidFill>
                  <a:srgbClr val="2F5496"/>
                </a:solidFill>
                <a:latin typeface="Times New Roman" panose="02020603050405020304" pitchFamily="18" charset="0"/>
                <a:ea typeface="Times New Roman" panose="02020603050405020304" pitchFamily="18" charset="0"/>
              </a:rPr>
              <a:t>bp</a:t>
            </a:r>
            <a:r>
              <a:rPr lang="tr-TR" sz="1350" dirty="0">
                <a:solidFill>
                  <a:srgbClr val="2F5496"/>
                </a:solidFill>
                <a:latin typeface="Times New Roman" panose="02020603050405020304" pitchFamily="18" charset="0"/>
                <a:ea typeface="Times New Roman" panose="02020603050405020304" pitchFamily="18" charset="0"/>
              </a:rPr>
              <a:t> köşegeni </a:t>
            </a:r>
            <a:r>
              <a:rPr lang="tr-TR" sz="1350" i="1" dirty="0">
                <a:solidFill>
                  <a:srgbClr val="2F5496"/>
                </a:solidFill>
                <a:latin typeface="Times New Roman" panose="02020603050405020304" pitchFamily="18" charset="0"/>
                <a:ea typeface="Times New Roman" panose="02020603050405020304" pitchFamily="18" charset="0"/>
              </a:rPr>
              <a:t>P</a:t>
            </a:r>
            <a:r>
              <a:rPr lang="tr-TR" sz="1350" dirty="0">
                <a:solidFill>
                  <a:srgbClr val="2F5496"/>
                </a:solidFill>
                <a:latin typeface="Times New Roman" panose="02020603050405020304" pitchFamily="18" charset="0"/>
                <a:ea typeface="Times New Roman" panose="02020603050405020304" pitchFamily="18" charset="0"/>
              </a:rPr>
              <a:t> çokgeninin bir </a:t>
            </a:r>
            <a:r>
              <a:rPr lang="tr-TR" sz="1350" dirty="0" err="1">
                <a:solidFill>
                  <a:srgbClr val="2F5496"/>
                </a:solidFill>
                <a:latin typeface="Times New Roman" panose="02020603050405020304" pitchFamily="18" charset="0"/>
                <a:ea typeface="Times New Roman" panose="02020603050405020304" pitchFamily="18" charset="0"/>
              </a:rPr>
              <a:t>öziç</a:t>
            </a:r>
            <a:r>
              <a:rPr lang="tr-TR" sz="1350" dirty="0">
                <a:solidFill>
                  <a:srgbClr val="2F5496"/>
                </a:solidFill>
                <a:latin typeface="Times New Roman" panose="02020603050405020304" pitchFamily="18" charset="0"/>
                <a:ea typeface="Times New Roman" panose="02020603050405020304" pitchFamily="18" charset="0"/>
              </a:rPr>
              <a:t> köşegeni olmalıdır.</a:t>
            </a:r>
            <a:endParaRPr lang="tr-TR" sz="1500" dirty="0">
              <a:solidFill>
                <a:srgbClr val="000000"/>
              </a:solidFill>
              <a:latin typeface="Arial Unicode MS" panose="020B0604020202020204" pitchFamily="34" charset="-128"/>
              <a:ea typeface="Arial Unicode MS" panose="020B0604020202020204" pitchFamily="34" charset="-128"/>
            </a:endParaRPr>
          </a:p>
        </p:txBody>
      </p:sp>
      <p:sp>
        <p:nvSpPr>
          <p:cNvPr id="6" name="Metin kutusu 5"/>
          <p:cNvSpPr txBox="1"/>
          <p:nvPr/>
        </p:nvSpPr>
        <p:spPr>
          <a:xfrm>
            <a:off x="1850215" y="4924086"/>
            <a:ext cx="2961455" cy="492443"/>
          </a:xfrm>
          <a:prstGeom prst="rect">
            <a:avLst/>
          </a:prstGeom>
          <a:noFill/>
          <a:ln>
            <a:noFill/>
          </a:ln>
        </p:spPr>
        <p:txBody>
          <a:bodyPr wrap="square" lIns="0" tIns="0" rIns="0" bIns="0" rtlCol="0">
            <a:spAutoFit/>
          </a:bodyPr>
          <a:lstStyle/>
          <a:p>
            <a:pPr algn="just"/>
            <a:r>
              <a:rPr lang="tr-TR" sz="1600" b="1" dirty="0" smtClean="0">
                <a:solidFill>
                  <a:schemeClr val="accent2">
                    <a:lumMod val="75000"/>
                  </a:schemeClr>
                </a:solidFill>
              </a:rPr>
              <a:t>Şekil 10. </a:t>
            </a:r>
            <a:r>
              <a:rPr lang="tr-TR" sz="1600" b="1" dirty="0" smtClean="0"/>
              <a:t>Bir Basit </a:t>
            </a:r>
            <a:r>
              <a:rPr lang="tr-TR" sz="1600" b="1" dirty="0"/>
              <a:t>Ç</a:t>
            </a:r>
            <a:r>
              <a:rPr lang="tr-TR" sz="1600" b="1" dirty="0" smtClean="0"/>
              <a:t>okgenin </a:t>
            </a:r>
            <a:r>
              <a:rPr lang="tr-TR" sz="1600" b="1" dirty="0" err="1" smtClean="0"/>
              <a:t>Öziç</a:t>
            </a:r>
            <a:r>
              <a:rPr lang="tr-TR" sz="1600" b="1" dirty="0" smtClean="0"/>
              <a:t> </a:t>
            </a:r>
            <a:r>
              <a:rPr lang="tr-TR" sz="1600" b="1" dirty="0"/>
              <a:t>K</a:t>
            </a:r>
            <a:r>
              <a:rPr lang="tr-TR" sz="1600" b="1" dirty="0" smtClean="0"/>
              <a:t>öşegeninin Oluşturulması </a:t>
            </a:r>
            <a:endParaRPr lang="tr-TR" sz="1600" b="1" dirty="0"/>
          </a:p>
        </p:txBody>
      </p:sp>
    </p:spTree>
    <p:extLst>
      <p:ext uri="{BB962C8B-B14F-4D97-AF65-F5344CB8AC3E}">
        <p14:creationId xmlns:p14="http://schemas.microsoft.com/office/powerpoint/2010/main" val="2396175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İyi − </a:t>
            </a:r>
            <a:r>
              <a:rPr lang="tr-TR" sz="4000" dirty="0" err="1" smtClean="0"/>
              <a:t>Sıralanabilirlik</a:t>
            </a:r>
            <a:r>
              <a:rPr lang="tr-TR" sz="4000" dirty="0" smtClean="0"/>
              <a:t> İlkesi </a:t>
            </a:r>
            <a:endParaRPr lang="tr-TR" sz="4000" dirty="0"/>
          </a:p>
        </p:txBody>
      </p:sp>
      <p:sp>
        <p:nvSpPr>
          <p:cNvPr id="3" name="İçerik Yer Tutucusu 2"/>
          <p:cNvSpPr>
            <a:spLocks noGrp="1"/>
          </p:cNvSpPr>
          <p:nvPr>
            <p:ph idx="1"/>
          </p:nvPr>
        </p:nvSpPr>
        <p:spPr/>
        <p:txBody>
          <a:bodyPr>
            <a:normAutofit/>
          </a:bodyPr>
          <a:lstStyle/>
          <a:p>
            <a:pPr algn="just"/>
            <a:r>
              <a:rPr lang="tr-TR" i="1" dirty="0">
                <a:solidFill>
                  <a:srgbClr val="00B0F0"/>
                </a:solidFill>
              </a:rPr>
              <a:t>İ</a:t>
            </a:r>
            <a:r>
              <a:rPr lang="tr-TR" i="1" dirty="0" smtClean="0">
                <a:solidFill>
                  <a:srgbClr val="00B0F0"/>
                </a:solidFill>
              </a:rPr>
              <a:t>yi − </a:t>
            </a:r>
            <a:r>
              <a:rPr lang="tr-TR" i="1" dirty="0" err="1">
                <a:solidFill>
                  <a:srgbClr val="00B0F0"/>
                </a:solidFill>
              </a:rPr>
              <a:t>S</a:t>
            </a:r>
            <a:r>
              <a:rPr lang="tr-TR" i="1" dirty="0" err="1" smtClean="0">
                <a:solidFill>
                  <a:srgbClr val="00B0F0"/>
                </a:solidFill>
              </a:rPr>
              <a:t>ıralanabilirlik</a:t>
            </a:r>
            <a:r>
              <a:rPr lang="tr-TR" i="1" dirty="0" smtClean="0">
                <a:solidFill>
                  <a:srgbClr val="00B0F0"/>
                </a:solidFill>
              </a:rPr>
              <a:t> </a:t>
            </a:r>
            <a:r>
              <a:rPr lang="tr-TR" i="1" dirty="0">
                <a:solidFill>
                  <a:srgbClr val="00B0F0"/>
                </a:solidFill>
              </a:rPr>
              <a:t>İ</a:t>
            </a:r>
            <a:r>
              <a:rPr lang="tr-TR" i="1" dirty="0" smtClean="0">
                <a:solidFill>
                  <a:srgbClr val="00B0F0"/>
                </a:solidFill>
              </a:rPr>
              <a:t>lkesi </a:t>
            </a:r>
            <a:r>
              <a:rPr lang="tr-TR" dirty="0" smtClean="0"/>
              <a:t>Negatif </a:t>
            </a:r>
            <a:r>
              <a:rPr lang="tr-TR" dirty="0"/>
              <a:t>olmayan tam sayılardan oluşan ve boş olmayan tüm kümelerin bir en küçük elemanı vardır.</a:t>
            </a:r>
          </a:p>
          <a:p>
            <a:pPr algn="just">
              <a:buFont typeface="Arial" panose="020B0604020202020204" pitchFamily="34" charset="0"/>
              <a:buChar char="•"/>
            </a:pPr>
            <a:r>
              <a:rPr lang="tr-TR" dirty="0"/>
              <a:t>İyi − </a:t>
            </a:r>
            <a:r>
              <a:rPr lang="tr-TR" dirty="0" err="1"/>
              <a:t>sıralanabilirlik</a:t>
            </a:r>
            <a:r>
              <a:rPr lang="tr-TR" dirty="0"/>
              <a:t> ilkesi ispatlarda genellikle doğrudan kullanılabilir.</a:t>
            </a:r>
          </a:p>
          <a:p>
            <a:pPr algn="just">
              <a:buFont typeface="Arial" panose="020B0604020202020204" pitchFamily="34" charset="0"/>
              <a:buChar char="•"/>
            </a:pPr>
            <a:r>
              <a:rPr lang="tr-TR" dirty="0"/>
              <a:t>iyi − </a:t>
            </a:r>
            <a:r>
              <a:rPr lang="tr-TR" dirty="0" err="1"/>
              <a:t>sıralanabilirlik</a:t>
            </a:r>
            <a:r>
              <a:rPr lang="tr-TR" dirty="0"/>
              <a:t> ilkesi, matematiksel tümevarım ilkesi ve kuv­vetli tümevarımın birbirine özdeş oldukları gösterilebilir.</a:t>
            </a:r>
          </a:p>
          <a:p>
            <a:pPr algn="just">
              <a:buFont typeface="Arial" panose="020B0604020202020204" pitchFamily="34" charset="0"/>
              <a:buChar char="•"/>
            </a:pPr>
            <a:r>
              <a:rPr lang="tr-TR" dirty="0"/>
              <a:t>Yani, bu üç İspat tekniğinden her birinin geçerliliğinin gösterilmesi, diğer iki ispat tekniğinin de geçerli olduğunu gösterir. </a:t>
            </a:r>
          </a:p>
        </p:txBody>
      </p:sp>
    </p:spTree>
    <p:extLst>
      <p:ext uri="{BB962C8B-B14F-4D97-AF65-F5344CB8AC3E}">
        <p14:creationId xmlns:p14="http://schemas.microsoft.com/office/powerpoint/2010/main" val="4361746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İyi − </a:t>
            </a:r>
            <a:r>
              <a:rPr lang="tr-TR" sz="4000" dirty="0" err="1" smtClean="0"/>
              <a:t>Sıralanabilirlik</a:t>
            </a:r>
            <a:r>
              <a:rPr lang="tr-TR" sz="4000" dirty="0" smtClean="0"/>
              <a:t> İlkesi </a:t>
            </a:r>
            <a:endParaRPr lang="tr-TR" sz="4000" dirty="0"/>
          </a:p>
        </p:txBody>
      </p:sp>
      <p:sp>
        <p:nvSpPr>
          <p:cNvPr id="3" name="İçerik Yer Tutucusu 2"/>
          <p:cNvSpPr>
            <a:spLocks noGrp="1"/>
          </p:cNvSpPr>
          <p:nvPr>
            <p:ph idx="1"/>
          </p:nvPr>
        </p:nvSpPr>
        <p:spPr>
          <a:xfrm>
            <a:off x="822960" y="1941299"/>
            <a:ext cx="7543800" cy="4268431"/>
          </a:xfrm>
        </p:spPr>
        <p:txBody>
          <a:bodyPr>
            <a:noAutofit/>
          </a:bodyPr>
          <a:lstStyle/>
          <a:p>
            <a:pPr algn="just">
              <a:buFont typeface="Wingdings" panose="05000000000000000000" pitchFamily="2" charset="2"/>
              <a:buChar char="Ø"/>
            </a:pPr>
            <a:r>
              <a:rPr lang="tr-TR" sz="1800" dirty="0"/>
              <a:t>Bölme algoritmasını ispatlamak için iyi−</a:t>
            </a:r>
            <a:r>
              <a:rPr lang="tr-TR" sz="1800" dirty="0" err="1"/>
              <a:t>sıralanabilirlik</a:t>
            </a:r>
            <a:r>
              <a:rPr lang="tr-TR" sz="1800" dirty="0"/>
              <a:t> ilkesini kullanınız. Bölme algoritması­nı tekrar hatırlayalım, </a:t>
            </a:r>
            <a:r>
              <a:rPr lang="tr-TR" sz="1800" i="1" dirty="0"/>
              <a:t>a</a:t>
            </a:r>
            <a:r>
              <a:rPr lang="tr-TR" sz="1800" dirty="0"/>
              <a:t> bir tam sayı ve </a:t>
            </a:r>
            <a:r>
              <a:rPr lang="tr-TR" sz="1800" i="1" dirty="0"/>
              <a:t>d</a:t>
            </a:r>
            <a:r>
              <a:rPr lang="tr-TR" sz="1800" dirty="0"/>
              <a:t> pozitif bir tam sayı olsun. Bu durumda, 0 ≤ </a:t>
            </a:r>
            <a:r>
              <a:rPr lang="tr-TR" sz="1800" i="1" dirty="0" smtClean="0"/>
              <a:t>r </a:t>
            </a:r>
            <a:r>
              <a:rPr lang="tr-TR" sz="1800" i="1" dirty="0"/>
              <a:t>&lt; d</a:t>
            </a:r>
            <a:r>
              <a:rPr lang="tr-TR" sz="1800" dirty="0"/>
              <a:t> olmak üzere, </a:t>
            </a:r>
            <a:r>
              <a:rPr lang="tr-TR" sz="1800" b="1" i="1" dirty="0"/>
              <a:t>a</a:t>
            </a:r>
            <a:r>
              <a:rPr lang="tr-TR" sz="1800" b="1" dirty="0"/>
              <a:t> = </a:t>
            </a:r>
            <a:r>
              <a:rPr lang="tr-TR" sz="1800" b="1" i="1" dirty="0" err="1"/>
              <a:t>dq</a:t>
            </a:r>
            <a:r>
              <a:rPr lang="tr-TR" sz="1800" b="1" dirty="0"/>
              <a:t> + </a:t>
            </a:r>
            <a:r>
              <a:rPr lang="tr-TR" sz="1800" b="1" i="1" dirty="0"/>
              <a:t>r</a:t>
            </a:r>
            <a:r>
              <a:rPr lang="tr-TR" sz="1800" b="1" dirty="0"/>
              <a:t> </a:t>
            </a:r>
            <a:r>
              <a:rPr lang="tr-TR" sz="1800" dirty="0"/>
              <a:t>eşitliğini sağlayan </a:t>
            </a:r>
            <a:r>
              <a:rPr lang="tr-TR" sz="1800" i="1" dirty="0"/>
              <a:t>q</a:t>
            </a:r>
            <a:r>
              <a:rPr lang="tr-TR" sz="1800" dirty="0"/>
              <a:t> ve </a:t>
            </a:r>
            <a:r>
              <a:rPr lang="tr-TR" sz="1800" i="1" dirty="0"/>
              <a:t>r</a:t>
            </a:r>
            <a:r>
              <a:rPr lang="tr-TR" sz="1800" dirty="0"/>
              <a:t> değerleri tektir.</a:t>
            </a:r>
          </a:p>
          <a:p>
            <a:pPr algn="just"/>
            <a:r>
              <a:rPr lang="tr-TR" sz="1800" b="1" dirty="0">
                <a:solidFill>
                  <a:srgbClr val="FF0000"/>
                </a:solidFill>
              </a:rPr>
              <a:t>Çözüm: </a:t>
            </a:r>
            <a:r>
              <a:rPr lang="tr-TR" sz="1800" i="1" dirty="0"/>
              <a:t>q</a:t>
            </a:r>
            <a:r>
              <a:rPr lang="tr-TR" sz="1800" dirty="0"/>
              <a:t> bir tam sayı olmak üzere, </a:t>
            </a:r>
            <a:r>
              <a:rPr lang="tr-TR" sz="1800" i="1" dirty="0"/>
              <a:t>S</a:t>
            </a:r>
            <a:r>
              <a:rPr lang="tr-TR" sz="1800" dirty="0"/>
              <a:t> kümesi </a:t>
            </a:r>
            <a:r>
              <a:rPr lang="tr-TR" sz="1800" b="1" i="1" dirty="0"/>
              <a:t>a - </a:t>
            </a:r>
            <a:r>
              <a:rPr lang="tr-TR" sz="1800" b="1" i="1" dirty="0" err="1"/>
              <a:t>dq</a:t>
            </a:r>
            <a:r>
              <a:rPr lang="tr-TR" sz="1800" b="1" dirty="0"/>
              <a:t> </a:t>
            </a:r>
            <a:r>
              <a:rPr lang="tr-TR" sz="1800" dirty="0"/>
              <a:t>formundaki negatif olmayan tam sayıları belirtsin. Bu küme boş değildir, çünkü - </a:t>
            </a:r>
            <a:r>
              <a:rPr lang="tr-TR" sz="1800" i="1" dirty="0" err="1"/>
              <a:t>dq</a:t>
            </a:r>
            <a:r>
              <a:rPr lang="tr-TR" sz="1800" dirty="0"/>
              <a:t> sayısı istenildiği kadar büyük yapılabilir.</a:t>
            </a:r>
          </a:p>
          <a:p>
            <a:pPr algn="just">
              <a:buFont typeface="Arial" panose="020B0604020202020204" pitchFamily="34" charset="0"/>
              <a:buChar char="•"/>
            </a:pPr>
            <a:r>
              <a:rPr lang="tr-TR" sz="1800" dirty="0"/>
              <a:t>İyi − </a:t>
            </a:r>
            <a:r>
              <a:rPr lang="tr-TR" sz="1800" dirty="0" err="1"/>
              <a:t>sıralanabilirlik</a:t>
            </a:r>
            <a:r>
              <a:rPr lang="tr-TR" sz="1800" dirty="0"/>
              <a:t> ilkesine göre, </a:t>
            </a:r>
            <a:r>
              <a:rPr lang="tr-TR" sz="1800" i="1" dirty="0"/>
              <a:t>S</a:t>
            </a:r>
            <a:r>
              <a:rPr lang="tr-TR" sz="1800" dirty="0"/>
              <a:t> kümesi en küçük elemana sahiptir; öyle ki</a:t>
            </a:r>
            <a:r>
              <a:rPr lang="tr-TR" sz="1800" b="1" dirty="0"/>
              <a:t> </a:t>
            </a:r>
            <a:r>
              <a:rPr lang="tr-TR" sz="1800" b="1" i="1" dirty="0"/>
              <a:t>r </a:t>
            </a:r>
            <a:r>
              <a:rPr lang="tr-TR" sz="1800" b="1" i="1" dirty="0" smtClean="0"/>
              <a:t>- </a:t>
            </a:r>
            <a:r>
              <a:rPr lang="tr-TR" sz="1800" b="1" i="1" dirty="0"/>
              <a:t>a - dq</a:t>
            </a:r>
            <a:r>
              <a:rPr lang="tr-TR" sz="1800" b="1" i="1" baseline="-25000" dirty="0"/>
              <a:t>0</a:t>
            </a:r>
            <a:r>
              <a:rPr lang="tr-TR" sz="1800" i="1" dirty="0"/>
              <a:t>. r</a:t>
            </a:r>
            <a:r>
              <a:rPr lang="tr-TR" sz="1800" dirty="0"/>
              <a:t> tam sayısı negatif değildir. Ayrıca </a:t>
            </a:r>
            <a:r>
              <a:rPr lang="tr-TR" sz="1800" i="1" dirty="0"/>
              <a:t>r &lt; d </a:t>
            </a:r>
            <a:r>
              <a:rPr lang="tr-TR" sz="1800" dirty="0"/>
              <a:t>olmalıdır. Eğer olmasaydı, </a:t>
            </a:r>
            <a:r>
              <a:rPr lang="tr-TR" sz="1800" i="1" dirty="0"/>
              <a:t>S</a:t>
            </a:r>
            <a:r>
              <a:rPr lang="tr-TR" sz="1800" dirty="0"/>
              <a:t> kümesinde daha küçük bir en küçük eleman olurdu; örneğin </a:t>
            </a:r>
            <a:r>
              <a:rPr lang="tr-TR" sz="1800" b="1" i="1" dirty="0"/>
              <a:t>a - d(q</a:t>
            </a:r>
            <a:r>
              <a:rPr lang="tr-TR" sz="1800" b="1" i="1" baseline="-25000" dirty="0"/>
              <a:t>0</a:t>
            </a:r>
            <a:r>
              <a:rPr lang="tr-TR" sz="1800" b="1" dirty="0"/>
              <a:t> +1). </a:t>
            </a:r>
          </a:p>
          <a:p>
            <a:pPr algn="just">
              <a:buFont typeface="Arial" panose="020B0604020202020204" pitchFamily="34" charset="0"/>
              <a:buChar char="•"/>
            </a:pPr>
            <a:r>
              <a:rPr lang="tr-TR" sz="1800" dirty="0"/>
              <a:t>Bunu görebilmek için, </a:t>
            </a:r>
            <a:r>
              <a:rPr lang="tr-TR" sz="1800" i="1" dirty="0"/>
              <a:t>r ≥ d</a:t>
            </a:r>
            <a:r>
              <a:rPr lang="tr-TR" sz="1800" dirty="0"/>
              <a:t> olduğunu varsayalım, </a:t>
            </a:r>
            <a:r>
              <a:rPr lang="tr-TR" sz="1800" i="1" dirty="0"/>
              <a:t>a=dq</a:t>
            </a:r>
            <a:r>
              <a:rPr lang="tr-TR" sz="1800" i="1" baseline="-25000" dirty="0"/>
              <a:t>0</a:t>
            </a:r>
            <a:r>
              <a:rPr lang="tr-TR" sz="1800" dirty="0"/>
              <a:t> + </a:t>
            </a:r>
            <a:r>
              <a:rPr lang="tr-TR" sz="1800" i="1" dirty="0"/>
              <a:t>r</a:t>
            </a:r>
            <a:r>
              <a:rPr lang="tr-TR" sz="1800" dirty="0"/>
              <a:t> olduğundan, </a:t>
            </a:r>
            <a:r>
              <a:rPr lang="tr-TR" sz="1800" b="1" i="1" dirty="0"/>
              <a:t>a - d(q</a:t>
            </a:r>
            <a:r>
              <a:rPr lang="tr-TR" sz="1800" b="1" i="1" baseline="-25000" dirty="0"/>
              <a:t>0</a:t>
            </a:r>
            <a:r>
              <a:rPr lang="tr-TR" sz="1800" b="1" dirty="0"/>
              <a:t> + 1) = </a:t>
            </a:r>
            <a:r>
              <a:rPr lang="tr-TR" sz="1800" b="1" i="1" dirty="0"/>
              <a:t>(a - dq</a:t>
            </a:r>
            <a:r>
              <a:rPr lang="tr-TR" sz="1800" b="1" baseline="-25000" dirty="0"/>
              <a:t>0</a:t>
            </a:r>
            <a:r>
              <a:rPr lang="tr-TR" sz="1800" b="1" dirty="0"/>
              <a:t>) – </a:t>
            </a:r>
            <a:r>
              <a:rPr lang="tr-TR" sz="1800" b="1" i="1" dirty="0"/>
              <a:t>d = r - d ≥</a:t>
            </a:r>
            <a:r>
              <a:rPr lang="tr-TR" sz="1800" b="1" dirty="0"/>
              <a:t> 0</a:t>
            </a:r>
            <a:r>
              <a:rPr lang="tr-TR" sz="1800" dirty="0"/>
              <a:t> olmaktadır. </a:t>
            </a:r>
          </a:p>
          <a:p>
            <a:pPr algn="just">
              <a:buFont typeface="Arial" panose="020B0604020202020204" pitchFamily="34" charset="0"/>
              <a:buChar char="•"/>
            </a:pPr>
            <a:r>
              <a:rPr lang="tr-TR" sz="1800" dirty="0"/>
              <a:t>Sonuç olarak, 0 </a:t>
            </a:r>
            <a:r>
              <a:rPr lang="tr-TR" sz="1800" i="1" dirty="0"/>
              <a:t>≤ r &lt; d</a:t>
            </a:r>
            <a:r>
              <a:rPr lang="tr-TR" sz="1800" dirty="0"/>
              <a:t> eşitsizliğini sağlayan </a:t>
            </a:r>
            <a:r>
              <a:rPr lang="tr-TR" sz="1800" i="1" dirty="0"/>
              <a:t>q</a:t>
            </a:r>
            <a:r>
              <a:rPr lang="tr-TR" sz="1800" dirty="0"/>
              <a:t> ve </a:t>
            </a:r>
            <a:r>
              <a:rPr lang="tr-TR" sz="1800" i="1" dirty="0"/>
              <a:t>r </a:t>
            </a:r>
            <a:r>
              <a:rPr lang="tr-TR" sz="1800" dirty="0"/>
              <a:t>sayıları bulunmaktadır. </a:t>
            </a:r>
          </a:p>
        </p:txBody>
      </p:sp>
    </p:spTree>
    <p:extLst>
      <p:ext uri="{BB962C8B-B14F-4D97-AF65-F5344CB8AC3E}">
        <p14:creationId xmlns:p14="http://schemas.microsoft.com/office/powerpoint/2010/main" val="6130948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 y="1303019"/>
            <a:ext cx="2866029" cy="1714500"/>
          </a:xfrm>
        </p:spPr>
        <p:txBody>
          <a:bodyPr>
            <a:noAutofit/>
          </a:bodyPr>
          <a:lstStyle/>
          <a:p>
            <a:pPr algn="ctr"/>
            <a:r>
              <a:rPr lang="tr-TR" sz="2800" dirty="0" err="1"/>
              <a:t>Özyineli</a:t>
            </a:r>
            <a:r>
              <a:rPr lang="tr-TR" sz="2800" dirty="0"/>
              <a:t> Tanımlar</a:t>
            </a:r>
            <a:br>
              <a:rPr lang="tr-TR" sz="2800" dirty="0"/>
            </a:br>
            <a:r>
              <a:rPr lang="tr-TR" sz="2800" dirty="0"/>
              <a:t>ve </a:t>
            </a:r>
            <a:br>
              <a:rPr lang="tr-TR" sz="2800" dirty="0"/>
            </a:br>
            <a:r>
              <a:rPr lang="tr-TR" sz="2800" dirty="0" smtClean="0"/>
              <a:t>Yapısal </a:t>
            </a:r>
            <a:r>
              <a:rPr lang="tr-TR" sz="2800" dirty="0"/>
              <a:t>Tümevarım</a:t>
            </a: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450" y="1561228"/>
            <a:ext cx="4868863" cy="3599020"/>
          </a:xfrm>
        </p:spPr>
      </p:pic>
      <p:sp>
        <p:nvSpPr>
          <p:cNvPr id="4" name="Metin Yer Tutucusu 3"/>
          <p:cNvSpPr>
            <a:spLocks noGrp="1"/>
          </p:cNvSpPr>
          <p:nvPr>
            <p:ph type="body" sz="half" idx="2"/>
          </p:nvPr>
        </p:nvSpPr>
        <p:spPr/>
        <p:txBody>
          <a:bodyPr/>
          <a:lstStyle/>
          <a:p>
            <a:pPr marL="214313" indent="-214313">
              <a:buFont typeface="Wingdings" panose="05000000000000000000" pitchFamily="2" charset="2"/>
              <a:buChar char="q"/>
            </a:pPr>
            <a:endParaRPr lang="tr-TR" sz="1400" dirty="0" smtClean="0"/>
          </a:p>
          <a:p>
            <a:pPr marL="214313" indent="-214313">
              <a:buFont typeface="Wingdings" panose="05000000000000000000" pitchFamily="2" charset="2"/>
              <a:buChar char="q"/>
            </a:pPr>
            <a:r>
              <a:rPr lang="tr-TR" sz="1800" dirty="0" err="1" smtClean="0"/>
              <a:t>Özyineli</a:t>
            </a:r>
            <a:r>
              <a:rPr lang="tr-TR" sz="1800" dirty="0" smtClean="0"/>
              <a:t> </a:t>
            </a:r>
            <a:r>
              <a:rPr lang="tr-TR" sz="1800" dirty="0"/>
              <a:t>Tanımlar</a:t>
            </a:r>
          </a:p>
          <a:p>
            <a:pPr marL="214313" indent="-214313">
              <a:buFont typeface="Wingdings" panose="05000000000000000000" pitchFamily="2" charset="2"/>
              <a:buChar char="q"/>
            </a:pPr>
            <a:r>
              <a:rPr lang="tr-TR" sz="1800" dirty="0" err="1"/>
              <a:t>Özyineli</a:t>
            </a:r>
            <a:r>
              <a:rPr lang="tr-TR" sz="1800" dirty="0"/>
              <a:t> Tanımlanmış Fonksiyonlar</a:t>
            </a:r>
          </a:p>
          <a:p>
            <a:pPr marL="214313" indent="-214313">
              <a:buFont typeface="Wingdings" panose="05000000000000000000" pitchFamily="2" charset="2"/>
              <a:buChar char="q"/>
            </a:pPr>
            <a:r>
              <a:rPr lang="tr-TR" sz="1800" dirty="0" err="1"/>
              <a:t>Özyineli</a:t>
            </a:r>
            <a:r>
              <a:rPr lang="tr-TR" sz="1800" dirty="0"/>
              <a:t> Tanımlanmış Kümeler ve Yapılar</a:t>
            </a:r>
          </a:p>
          <a:p>
            <a:pPr marL="214313" indent="-214313">
              <a:buFont typeface="Wingdings" panose="05000000000000000000" pitchFamily="2" charset="2"/>
              <a:buChar char="q"/>
            </a:pPr>
            <a:r>
              <a:rPr lang="tr-TR" sz="1800" dirty="0"/>
              <a:t>Yapısal Tümevarım</a:t>
            </a:r>
          </a:p>
          <a:p>
            <a:pPr marL="214313" indent="-214313">
              <a:buFont typeface="Wingdings" panose="05000000000000000000" pitchFamily="2" charset="2"/>
              <a:buChar char="q"/>
            </a:pPr>
            <a:r>
              <a:rPr lang="tr-TR" sz="1800" dirty="0"/>
              <a:t>Genelleştirilmiş Tümevarım</a:t>
            </a:r>
          </a:p>
          <a:p>
            <a:endParaRPr lang="tr-TR" dirty="0"/>
          </a:p>
        </p:txBody>
      </p:sp>
    </p:spTree>
    <p:extLst>
      <p:ext uri="{BB962C8B-B14F-4D97-AF65-F5344CB8AC3E}">
        <p14:creationId xmlns:p14="http://schemas.microsoft.com/office/powerpoint/2010/main" val="2908588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a:bodyPr>
          <a:lstStyle/>
          <a:p>
            <a:r>
              <a:rPr lang="tr-TR" sz="4000" dirty="0" err="1"/>
              <a:t>Özyineli</a:t>
            </a:r>
            <a:r>
              <a:rPr lang="tr-TR" sz="4000" dirty="0"/>
              <a:t> Tanımlar</a:t>
            </a:r>
          </a:p>
        </p:txBody>
      </p:sp>
      <p:sp>
        <p:nvSpPr>
          <p:cNvPr id="6" name="İçerik Yer Tutucusu 5"/>
          <p:cNvSpPr>
            <a:spLocks noGrp="1"/>
          </p:cNvSpPr>
          <p:nvPr>
            <p:ph idx="1"/>
          </p:nvPr>
        </p:nvSpPr>
        <p:spPr/>
        <p:txBody>
          <a:bodyPr/>
          <a:lstStyle/>
          <a:p>
            <a:pPr algn="just">
              <a:buFont typeface="Arial" panose="020B0604020202020204" pitchFamily="34" charset="0"/>
              <a:buChar char="•"/>
            </a:pPr>
            <a:r>
              <a:rPr lang="tr-TR" sz="1800" dirty="0"/>
              <a:t>Bir nesneyi, nesnenin kendisini kullanarak tanımlamaya özyineleme denir. </a:t>
            </a:r>
          </a:p>
          <a:p>
            <a:pPr algn="just">
              <a:buFont typeface="Wingdings" panose="05000000000000000000" pitchFamily="2" charset="2"/>
              <a:buChar char="ü"/>
            </a:pPr>
            <a:r>
              <a:rPr lang="tr-TR" sz="1800" i="1" dirty="0" smtClean="0">
                <a:solidFill>
                  <a:srgbClr val="00B0F0"/>
                </a:solidFill>
              </a:rPr>
              <a:t>Temel </a:t>
            </a:r>
            <a:r>
              <a:rPr lang="tr-TR" sz="1800" i="1" dirty="0">
                <a:solidFill>
                  <a:srgbClr val="00B0F0"/>
                </a:solidFill>
              </a:rPr>
              <a:t>B</a:t>
            </a:r>
            <a:r>
              <a:rPr lang="tr-TR" sz="1800" i="1" dirty="0" smtClean="0">
                <a:solidFill>
                  <a:srgbClr val="00B0F0"/>
                </a:solidFill>
              </a:rPr>
              <a:t>asamak: </a:t>
            </a:r>
            <a:r>
              <a:rPr lang="tr-TR" sz="1800" dirty="0"/>
              <a:t>Fonksiyonun sıfırdaki değerini belirtiniz.</a:t>
            </a:r>
          </a:p>
          <a:p>
            <a:pPr algn="just">
              <a:buFont typeface="Wingdings" panose="05000000000000000000" pitchFamily="2" charset="2"/>
              <a:buChar char="ü"/>
            </a:pPr>
            <a:r>
              <a:rPr lang="tr-TR" sz="1800" i="1" dirty="0">
                <a:solidFill>
                  <a:srgbClr val="00B0F0"/>
                </a:solidFill>
              </a:rPr>
              <a:t>Ö</a:t>
            </a:r>
            <a:r>
              <a:rPr lang="tr-TR" sz="1800" i="1" dirty="0" smtClean="0">
                <a:solidFill>
                  <a:srgbClr val="00B0F0"/>
                </a:solidFill>
              </a:rPr>
              <a:t>zyineleme </a:t>
            </a:r>
            <a:r>
              <a:rPr lang="tr-TR" sz="1800" i="1" dirty="0">
                <a:solidFill>
                  <a:srgbClr val="00B0F0"/>
                </a:solidFill>
              </a:rPr>
              <a:t>B</a:t>
            </a:r>
            <a:r>
              <a:rPr lang="tr-TR" sz="1800" i="1" dirty="0" smtClean="0">
                <a:solidFill>
                  <a:srgbClr val="00B0F0"/>
                </a:solidFill>
              </a:rPr>
              <a:t>asamağı: </a:t>
            </a:r>
            <a:r>
              <a:rPr lang="tr-TR" sz="1800" dirty="0"/>
              <a:t>Bir tamsayıdaki değeri daha küçük tamsayılardaki değerlerden hesap etmek için bir kural veriniz.</a:t>
            </a:r>
          </a:p>
          <a:p>
            <a:pPr algn="just">
              <a:buFont typeface="Arial" panose="020B0604020202020204" pitchFamily="34" charset="0"/>
              <a:buChar char="•"/>
            </a:pPr>
            <a:r>
              <a:rPr lang="tr-TR" sz="1800" dirty="0"/>
              <a:t>Böyle bir tanıma </a:t>
            </a:r>
            <a:r>
              <a:rPr lang="tr-TR" sz="1800" b="1" dirty="0" err="1"/>
              <a:t>özyineli</a:t>
            </a:r>
            <a:r>
              <a:rPr lang="tr-TR" sz="1800" b="1" dirty="0"/>
              <a:t> </a:t>
            </a:r>
            <a:r>
              <a:rPr lang="tr-TR" sz="1800" dirty="0"/>
              <a:t>veya </a:t>
            </a:r>
            <a:r>
              <a:rPr lang="tr-TR" sz="1800" b="1" dirty="0" err="1"/>
              <a:t>tümevarımsal</a:t>
            </a:r>
            <a:r>
              <a:rPr lang="tr-TR" sz="1800" b="1" dirty="0"/>
              <a:t> tanım </a:t>
            </a:r>
            <a:r>
              <a:rPr lang="tr-TR" sz="1800" dirty="0"/>
              <a:t>denilir. </a:t>
            </a:r>
          </a:p>
          <a:p>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882" y="3369071"/>
            <a:ext cx="2073878" cy="1890000"/>
          </a:xfrm>
          <a:prstGeom prst="rect">
            <a:avLst/>
          </a:prstGeom>
        </p:spPr>
      </p:pic>
      <p:sp>
        <p:nvSpPr>
          <p:cNvPr id="7" name="Metin kutusu 6"/>
          <p:cNvSpPr txBox="1"/>
          <p:nvPr/>
        </p:nvSpPr>
        <p:spPr>
          <a:xfrm>
            <a:off x="6156113" y="5376607"/>
            <a:ext cx="2347415" cy="246221"/>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11. </a:t>
            </a:r>
            <a:r>
              <a:rPr lang="tr-TR" sz="1600" b="1" dirty="0" err="1" smtClean="0"/>
              <a:t>Sierpinski</a:t>
            </a:r>
            <a:r>
              <a:rPr lang="tr-TR" sz="1600" b="1" dirty="0" smtClean="0"/>
              <a:t> Üçgeni</a:t>
            </a:r>
            <a:endParaRPr lang="tr-TR" sz="1600" b="1" dirty="0"/>
          </a:p>
        </p:txBody>
      </p:sp>
    </p:spTree>
    <p:extLst>
      <p:ext uri="{BB962C8B-B14F-4D97-AF65-F5344CB8AC3E}">
        <p14:creationId xmlns:p14="http://schemas.microsoft.com/office/powerpoint/2010/main" val="1254437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Matematiksel Tümevarım İlkesi</a:t>
            </a:r>
            <a:endParaRPr lang="tr-TR" sz="4000" dirty="0"/>
          </a:p>
        </p:txBody>
      </p:sp>
      <p:sp>
        <p:nvSpPr>
          <p:cNvPr id="3" name="İçerik Yer Tutucusu 2"/>
          <p:cNvSpPr>
            <a:spLocks noGrp="1"/>
          </p:cNvSpPr>
          <p:nvPr>
            <p:ph idx="1"/>
          </p:nvPr>
        </p:nvSpPr>
        <p:spPr/>
        <p:txBody>
          <a:bodyPr/>
          <a:lstStyle/>
          <a:p>
            <a:pPr algn="just">
              <a:buFont typeface="Arial" panose="020B0604020202020204" pitchFamily="34" charset="0"/>
              <a:buChar char="•"/>
            </a:pPr>
            <a:r>
              <a:rPr lang="tr-TR" dirty="0"/>
              <a:t>Matematiksel tümevarım genellikle, tüm n pozitif tam sayıları için </a:t>
            </a:r>
            <a:r>
              <a:rPr lang="tr-TR" b="1" i="1" dirty="0"/>
              <a:t>P(n)</a:t>
            </a:r>
            <a:r>
              <a:rPr lang="tr-TR" b="1" dirty="0"/>
              <a:t> </a:t>
            </a:r>
            <a:r>
              <a:rPr lang="tr-TR" dirty="0"/>
              <a:t>ifadesinin doğru ol­duğunu ispatlamak için kullanılır. </a:t>
            </a:r>
            <a:endParaRPr lang="tr-TR" dirty="0">
              <a:solidFill>
                <a:srgbClr val="0070C0"/>
              </a:solidFill>
            </a:endParaRPr>
          </a:p>
          <a:p>
            <a:pPr algn="just"/>
            <a:r>
              <a:rPr lang="tr-TR" i="1" dirty="0" smtClean="0">
                <a:solidFill>
                  <a:srgbClr val="00B0F0"/>
                </a:solidFill>
              </a:rPr>
              <a:t>Matematiksel Tümevarım İlkesi </a:t>
            </a:r>
            <a:r>
              <a:rPr lang="tr-TR" b="1" i="1" dirty="0" smtClean="0"/>
              <a:t>P</a:t>
            </a:r>
            <a:r>
              <a:rPr lang="tr-TR" b="1" dirty="0" smtClean="0"/>
              <a:t>(</a:t>
            </a:r>
            <a:r>
              <a:rPr lang="tr-TR" b="1" i="1" dirty="0" smtClean="0"/>
              <a:t>n</a:t>
            </a:r>
            <a:r>
              <a:rPr lang="tr-TR" b="1" dirty="0"/>
              <a:t>) </a:t>
            </a:r>
            <a:r>
              <a:rPr lang="tr-TR" dirty="0"/>
              <a:t>ifadesinin tüm pozitif n tam sayıları için doğru olduğunu göstermek için, </a:t>
            </a:r>
            <a:r>
              <a:rPr lang="tr-TR" b="1" i="1" dirty="0"/>
              <a:t>P</a:t>
            </a:r>
            <a:r>
              <a:rPr lang="tr-TR" b="1" dirty="0"/>
              <a:t>(</a:t>
            </a:r>
            <a:r>
              <a:rPr lang="tr-TR" b="1" i="1" dirty="0"/>
              <a:t>n</a:t>
            </a:r>
            <a:r>
              <a:rPr lang="tr-TR" b="1" dirty="0"/>
              <a:t>) </a:t>
            </a:r>
            <a:r>
              <a:rPr lang="tr-TR" dirty="0"/>
              <a:t>bir önerme fonksiyonu olmak üzere, iki basamağı tamamlamamız gerekiyor:</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emel Basamak: </a:t>
            </a:r>
            <a:r>
              <a:rPr lang="tr-TR" b="1" i="1" dirty="0"/>
              <a:t>P</a:t>
            </a:r>
            <a:r>
              <a:rPr lang="tr-TR" b="1" dirty="0"/>
              <a:t>(1) </a:t>
            </a:r>
            <a:r>
              <a:rPr lang="tr-TR" dirty="0"/>
              <a:t>ifadesinin doğru olduğunu göstermek.</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ümevarım </a:t>
            </a:r>
            <a:r>
              <a:rPr lang="tr-TR" i="1" dirty="0">
                <a:solidFill>
                  <a:srgbClr val="00B0F0"/>
                </a:solidFill>
              </a:rPr>
              <a:t>B</a:t>
            </a:r>
            <a:r>
              <a:rPr lang="tr-TR" i="1" dirty="0" smtClean="0">
                <a:solidFill>
                  <a:srgbClr val="00B0F0"/>
                </a:solidFill>
              </a:rPr>
              <a:t>asamağı: </a:t>
            </a:r>
            <a:r>
              <a:rPr lang="tr-TR" b="1" i="1" dirty="0"/>
              <a:t>P</a:t>
            </a:r>
            <a:r>
              <a:rPr lang="tr-TR" b="1" dirty="0"/>
              <a:t>(</a:t>
            </a:r>
            <a:r>
              <a:rPr lang="tr-TR" b="1" i="1" dirty="0"/>
              <a:t>k</a:t>
            </a:r>
            <a:r>
              <a:rPr lang="tr-TR" b="1" dirty="0"/>
              <a:t>) → </a:t>
            </a:r>
            <a:r>
              <a:rPr lang="tr-TR" b="1" i="1" dirty="0"/>
              <a:t>P</a:t>
            </a:r>
            <a:r>
              <a:rPr lang="tr-TR" b="1" dirty="0"/>
              <a:t>(</a:t>
            </a:r>
            <a:r>
              <a:rPr lang="tr-TR" b="1" i="1" dirty="0"/>
              <a:t>k</a:t>
            </a:r>
            <a:r>
              <a:rPr lang="tr-TR" b="1" dirty="0"/>
              <a:t> + 1) </a:t>
            </a:r>
            <a:r>
              <a:rPr lang="tr-TR" dirty="0"/>
              <a:t>koşullu ifadesinin tüm pozitif </a:t>
            </a:r>
            <a:r>
              <a:rPr lang="tr-TR" i="1" dirty="0"/>
              <a:t>k</a:t>
            </a:r>
            <a:r>
              <a:rPr lang="tr-TR" dirty="0"/>
              <a:t> tam sayıları için doğru olduğunu göstermek</a:t>
            </a:r>
          </a:p>
          <a:p>
            <a:pPr algn="just"/>
            <a:endParaRPr lang="tr-TR" dirty="0"/>
          </a:p>
        </p:txBody>
      </p:sp>
    </p:spTree>
    <p:extLst>
      <p:ext uri="{BB962C8B-B14F-4D97-AF65-F5344CB8AC3E}">
        <p14:creationId xmlns:p14="http://schemas.microsoft.com/office/powerpoint/2010/main" val="18895147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err="1"/>
              <a:t>Özyineli</a:t>
            </a:r>
            <a:r>
              <a:rPr lang="tr-TR" sz="4000" dirty="0"/>
              <a:t> Tanımlanmış Fonksiyonlar</a:t>
            </a:r>
          </a:p>
        </p:txBody>
      </p:sp>
      <p:sp>
        <p:nvSpPr>
          <p:cNvPr id="3" name="İçerik Yer Tutucusu 2"/>
          <p:cNvSpPr>
            <a:spLocks noGrp="1"/>
          </p:cNvSpPr>
          <p:nvPr>
            <p:ph idx="1"/>
          </p:nvPr>
        </p:nvSpPr>
        <p:spPr>
          <a:xfrm>
            <a:off x="822960" y="1924335"/>
            <a:ext cx="7543800" cy="4053384"/>
          </a:xfrm>
        </p:spPr>
        <p:txBody>
          <a:bodyPr>
            <a:normAutofit/>
          </a:bodyPr>
          <a:lstStyle/>
          <a:p>
            <a:pPr algn="just">
              <a:spcBef>
                <a:spcPts val="450"/>
              </a:spcBef>
              <a:buFont typeface="Arial" panose="020B0604020202020204" pitchFamily="34" charset="0"/>
              <a:buChar char="•"/>
            </a:pPr>
            <a:r>
              <a:rPr lang="tr-TR" i="1" dirty="0"/>
              <a:t>f </a:t>
            </a:r>
            <a:r>
              <a:rPr lang="tr-TR" dirty="0"/>
              <a:t>’</a:t>
            </a:r>
            <a:r>
              <a:rPr lang="tr-TR" dirty="0" err="1"/>
              <a:t>nin</a:t>
            </a:r>
            <a:r>
              <a:rPr lang="tr-TR" dirty="0"/>
              <a:t> aşağıdaki gibi </a:t>
            </a:r>
            <a:r>
              <a:rPr lang="tr-TR" dirty="0" err="1"/>
              <a:t>özyineli</a:t>
            </a:r>
            <a:r>
              <a:rPr lang="tr-TR" dirty="0"/>
              <a:t> tanımlandığını kabul ediniz.</a:t>
            </a:r>
          </a:p>
          <a:p>
            <a:pPr algn="just">
              <a:spcBef>
                <a:spcPts val="450"/>
              </a:spcBef>
            </a:pPr>
            <a:r>
              <a:rPr lang="tr-TR" i="1" dirty="0" smtClean="0"/>
              <a:t>f</a:t>
            </a:r>
            <a:r>
              <a:rPr lang="tr-TR" dirty="0" smtClean="0"/>
              <a:t>(0</a:t>
            </a:r>
            <a:r>
              <a:rPr lang="tr-TR" dirty="0"/>
              <a:t>) = 3,</a:t>
            </a:r>
          </a:p>
          <a:p>
            <a:pPr algn="just">
              <a:spcBef>
                <a:spcPts val="450"/>
              </a:spcBef>
            </a:pPr>
            <a:r>
              <a:rPr lang="tr-TR" i="1" dirty="0" smtClean="0"/>
              <a:t>f</a:t>
            </a:r>
            <a:r>
              <a:rPr lang="tr-TR" dirty="0" smtClean="0"/>
              <a:t>(</a:t>
            </a:r>
            <a:r>
              <a:rPr lang="tr-TR" i="1" dirty="0" smtClean="0"/>
              <a:t>n</a:t>
            </a:r>
            <a:r>
              <a:rPr lang="tr-TR" dirty="0" smtClean="0"/>
              <a:t> </a:t>
            </a:r>
            <a:r>
              <a:rPr lang="tr-TR" dirty="0"/>
              <a:t>+ 1) = 2 </a:t>
            </a:r>
            <a:r>
              <a:rPr lang="tr-TR" i="1" dirty="0" smtClean="0"/>
              <a:t>f</a:t>
            </a:r>
            <a:r>
              <a:rPr lang="tr-TR" dirty="0" smtClean="0"/>
              <a:t>(</a:t>
            </a:r>
            <a:r>
              <a:rPr lang="tr-TR" i="1" dirty="0" smtClean="0"/>
              <a:t>n</a:t>
            </a:r>
            <a:r>
              <a:rPr lang="tr-TR" dirty="0"/>
              <a:t>) + 3.</a:t>
            </a:r>
          </a:p>
          <a:p>
            <a:pPr algn="just">
              <a:spcBef>
                <a:spcPts val="450"/>
              </a:spcBef>
            </a:pPr>
            <a:r>
              <a:rPr lang="tr-TR" i="1" dirty="0"/>
              <a:t> </a:t>
            </a:r>
            <a:r>
              <a:rPr lang="tr-TR" i="1" dirty="0" smtClean="0"/>
              <a:t>f</a:t>
            </a:r>
            <a:r>
              <a:rPr lang="tr-TR" dirty="0" smtClean="0"/>
              <a:t>(1</a:t>
            </a:r>
            <a:r>
              <a:rPr lang="tr-TR" dirty="0"/>
              <a:t>), </a:t>
            </a:r>
            <a:r>
              <a:rPr lang="tr-TR" i="1" dirty="0" smtClean="0"/>
              <a:t>f</a:t>
            </a:r>
            <a:r>
              <a:rPr lang="tr-TR" dirty="0" smtClean="0"/>
              <a:t>(2</a:t>
            </a:r>
            <a:r>
              <a:rPr lang="tr-TR" dirty="0"/>
              <a:t>),  </a:t>
            </a:r>
            <a:r>
              <a:rPr lang="tr-TR" i="1" dirty="0"/>
              <a:t>f</a:t>
            </a:r>
            <a:r>
              <a:rPr lang="tr-TR" dirty="0"/>
              <a:t>( 3 ) ve </a:t>
            </a:r>
            <a:r>
              <a:rPr lang="tr-TR" i="1" dirty="0" smtClean="0"/>
              <a:t>f</a:t>
            </a:r>
            <a:r>
              <a:rPr lang="tr-TR" dirty="0" smtClean="0"/>
              <a:t>(4</a:t>
            </a:r>
            <a:r>
              <a:rPr lang="tr-TR" dirty="0"/>
              <a:t>)’ü bulunuz.</a:t>
            </a:r>
          </a:p>
          <a:p>
            <a:pPr algn="just"/>
            <a:r>
              <a:rPr lang="tr-TR" b="1" dirty="0">
                <a:solidFill>
                  <a:srgbClr val="FF0000"/>
                </a:solidFill>
              </a:rPr>
              <a:t>Çözüm: </a:t>
            </a:r>
            <a:r>
              <a:rPr lang="tr-TR" dirty="0" err="1"/>
              <a:t>Özyineli</a:t>
            </a:r>
            <a:r>
              <a:rPr lang="tr-TR" dirty="0"/>
              <a:t> tanımdan</a:t>
            </a:r>
          </a:p>
          <a:p>
            <a:pPr algn="just"/>
            <a:r>
              <a:rPr lang="tr-TR" i="1" dirty="0" smtClean="0"/>
              <a:t>f</a:t>
            </a:r>
            <a:r>
              <a:rPr lang="tr-TR" dirty="0" smtClean="0"/>
              <a:t>(1</a:t>
            </a:r>
            <a:r>
              <a:rPr lang="tr-TR" dirty="0"/>
              <a:t>) = </a:t>
            </a:r>
            <a:r>
              <a:rPr lang="tr-TR" dirty="0" smtClean="0"/>
              <a:t>2</a:t>
            </a:r>
            <a:r>
              <a:rPr lang="tr-TR" i="1" dirty="0" smtClean="0"/>
              <a:t>f</a:t>
            </a:r>
            <a:r>
              <a:rPr lang="tr-TR" dirty="0" smtClean="0"/>
              <a:t>(0</a:t>
            </a:r>
            <a:r>
              <a:rPr lang="tr-TR" dirty="0"/>
              <a:t>) + 3 = 2 ∙ 3 + 3 = 9,</a:t>
            </a:r>
          </a:p>
          <a:p>
            <a:pPr algn="just"/>
            <a:r>
              <a:rPr lang="tr-TR" i="1" dirty="0" smtClean="0"/>
              <a:t>f</a:t>
            </a:r>
            <a:r>
              <a:rPr lang="tr-TR" dirty="0" smtClean="0"/>
              <a:t>(2</a:t>
            </a:r>
            <a:r>
              <a:rPr lang="tr-TR" dirty="0"/>
              <a:t>) = </a:t>
            </a:r>
            <a:r>
              <a:rPr lang="tr-TR" dirty="0" smtClean="0"/>
              <a:t>2</a:t>
            </a:r>
            <a:r>
              <a:rPr lang="tr-TR" i="1" dirty="0" smtClean="0"/>
              <a:t>f</a:t>
            </a:r>
            <a:r>
              <a:rPr lang="tr-TR" dirty="0" smtClean="0"/>
              <a:t>(1</a:t>
            </a:r>
            <a:r>
              <a:rPr lang="tr-TR" dirty="0"/>
              <a:t>) + 3 = 2 ∙ 9 + 3 = 21,</a:t>
            </a:r>
          </a:p>
          <a:p>
            <a:pPr algn="just"/>
            <a:r>
              <a:rPr lang="tr-TR" i="1" dirty="0" smtClean="0"/>
              <a:t>f</a:t>
            </a:r>
            <a:r>
              <a:rPr lang="tr-TR" dirty="0" smtClean="0"/>
              <a:t>(3</a:t>
            </a:r>
            <a:r>
              <a:rPr lang="tr-TR" dirty="0"/>
              <a:t>) = </a:t>
            </a:r>
            <a:r>
              <a:rPr lang="tr-TR" dirty="0" smtClean="0"/>
              <a:t>2</a:t>
            </a:r>
            <a:r>
              <a:rPr lang="tr-TR" i="1" dirty="0" smtClean="0"/>
              <a:t>f</a:t>
            </a:r>
            <a:r>
              <a:rPr lang="tr-TR" dirty="0" smtClean="0"/>
              <a:t>(2</a:t>
            </a:r>
            <a:r>
              <a:rPr lang="tr-TR" dirty="0"/>
              <a:t>) + 3 = 2 ∙ 21 + 3 = 45,</a:t>
            </a:r>
          </a:p>
          <a:p>
            <a:pPr algn="just"/>
            <a:r>
              <a:rPr lang="tr-TR" i="1" dirty="0" smtClean="0"/>
              <a:t>f</a:t>
            </a:r>
            <a:r>
              <a:rPr lang="tr-TR" dirty="0" smtClean="0"/>
              <a:t>(4</a:t>
            </a:r>
            <a:r>
              <a:rPr lang="tr-TR" dirty="0"/>
              <a:t>) = </a:t>
            </a:r>
            <a:r>
              <a:rPr lang="tr-TR" dirty="0" smtClean="0"/>
              <a:t>2</a:t>
            </a:r>
            <a:r>
              <a:rPr lang="tr-TR" i="1" dirty="0" smtClean="0"/>
              <a:t>f</a:t>
            </a:r>
            <a:r>
              <a:rPr lang="tr-TR" dirty="0" smtClean="0"/>
              <a:t>(3</a:t>
            </a:r>
            <a:r>
              <a:rPr lang="tr-TR" dirty="0"/>
              <a:t>) + 3 = 2 ∙ 45 + 3 = 93.  olduğu bulunabilir. </a:t>
            </a:r>
          </a:p>
          <a:p>
            <a:endParaRPr lang="tr-TR" dirty="0" smtClean="0"/>
          </a:p>
        </p:txBody>
      </p:sp>
    </p:spTree>
    <p:extLst>
      <p:ext uri="{BB962C8B-B14F-4D97-AF65-F5344CB8AC3E}">
        <p14:creationId xmlns:p14="http://schemas.microsoft.com/office/powerpoint/2010/main" val="17434501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err="1"/>
              <a:t>Özyineli</a:t>
            </a:r>
            <a:r>
              <a:rPr lang="tr-TR" sz="4000" dirty="0"/>
              <a:t> Tanımlanmış Fonksiyonlar</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a:bodyPr>
              <a:lstStyle/>
              <a:p>
                <a:pPr>
                  <a:buFont typeface="Wingdings" panose="05000000000000000000" pitchFamily="2" charset="2"/>
                  <a:buChar char="Ø"/>
                </a:pPr>
                <a14:m>
                  <m:oMath xmlns:m="http://schemas.openxmlformats.org/officeDocument/2006/math">
                    <m:nary>
                      <m:naryPr>
                        <m:chr m:val="∑"/>
                        <m:limLoc m:val="undOvr"/>
                        <m:ctrlPr>
                          <a:rPr lang="tr-TR" b="1" i="1">
                            <a:latin typeface="Cambria Math" panose="02040503050406030204" pitchFamily="18" charset="0"/>
                          </a:rPr>
                        </m:ctrlPr>
                      </m:naryPr>
                      <m:sub>
                        <m:r>
                          <a:rPr lang="tr-TR" b="1" i="1">
                            <a:latin typeface="Cambria Math" panose="02040503050406030204" pitchFamily="18" charset="0"/>
                          </a:rPr>
                          <m:t>𝒌</m:t>
                        </m:r>
                        <m:r>
                          <a:rPr lang="tr-TR" b="1" i="1">
                            <a:latin typeface="Cambria Math" panose="02040503050406030204" pitchFamily="18" charset="0"/>
                          </a:rPr>
                          <m:t>=</m:t>
                        </m:r>
                        <m:r>
                          <a:rPr lang="tr-TR" b="1" i="1">
                            <a:latin typeface="Cambria Math" panose="02040503050406030204" pitchFamily="18" charset="0"/>
                          </a:rPr>
                          <m:t>𝟎</m:t>
                        </m:r>
                      </m:sub>
                      <m:sup>
                        <m:r>
                          <a:rPr lang="tr-TR" b="1" i="1">
                            <a:latin typeface="Cambria Math" panose="02040503050406030204" pitchFamily="18" charset="0"/>
                          </a:rPr>
                          <m:t>𝒏</m:t>
                        </m:r>
                      </m:sup>
                      <m:e>
                        <m:sSub>
                          <m:sSubPr>
                            <m:ctrlPr>
                              <a:rPr lang="tr-TR" b="1" i="1">
                                <a:latin typeface="Cambria Math" panose="02040503050406030204" pitchFamily="18" charset="0"/>
                              </a:rPr>
                            </m:ctrlPr>
                          </m:sSubPr>
                          <m:e>
                            <m:r>
                              <a:rPr lang="tr-TR" b="1" i="1">
                                <a:latin typeface="Cambria Math" panose="02040503050406030204" pitchFamily="18" charset="0"/>
                              </a:rPr>
                              <m:t>𝒂</m:t>
                            </m:r>
                          </m:e>
                          <m:sub>
                            <m:r>
                              <a:rPr lang="tr-TR" b="1" i="1">
                                <a:latin typeface="Cambria Math" panose="02040503050406030204" pitchFamily="18" charset="0"/>
                              </a:rPr>
                              <m:t>𝒌</m:t>
                            </m:r>
                          </m:sub>
                        </m:sSub>
                      </m:e>
                    </m:nary>
                  </m:oMath>
                </a14:m>
                <a:r>
                  <a:rPr lang="tr-TR" dirty="0"/>
                  <a:t> için bir </a:t>
                </a:r>
                <a:r>
                  <a:rPr lang="tr-TR" dirty="0" err="1"/>
                  <a:t>özyineli</a:t>
                </a:r>
                <a:r>
                  <a:rPr lang="tr-TR" dirty="0"/>
                  <a:t> tanım veriniz.</a:t>
                </a:r>
              </a:p>
              <a:p>
                <a:r>
                  <a:rPr lang="tr-TR" b="1" dirty="0" smtClean="0">
                    <a:solidFill>
                      <a:srgbClr val="FF0000"/>
                    </a:solidFill>
                  </a:rPr>
                  <a:t>Çözüm</a:t>
                </a:r>
                <a:r>
                  <a:rPr lang="tr-TR" b="1" dirty="0">
                    <a:solidFill>
                      <a:srgbClr val="FF0000"/>
                    </a:solidFill>
                  </a:rPr>
                  <a:t>: </a:t>
                </a:r>
                <a:r>
                  <a:rPr lang="tr-TR" dirty="0" err="1"/>
                  <a:t>Özyineli</a:t>
                </a:r>
                <a:r>
                  <a:rPr lang="tr-TR" dirty="0"/>
                  <a:t> tanımın</a:t>
                </a:r>
              </a:p>
              <a:p>
                <a:pPr>
                  <a:buFont typeface="Arial" panose="020B0604020202020204" pitchFamily="34" charset="0"/>
                  <a:buChar char="•"/>
                </a:pPr>
                <a:r>
                  <a:rPr lang="tr-TR" dirty="0"/>
                  <a:t> </a:t>
                </a:r>
                <a:r>
                  <a:rPr lang="tr-TR" dirty="0" smtClean="0"/>
                  <a:t>İlk </a:t>
                </a:r>
                <a:r>
                  <a:rPr lang="tr-TR" dirty="0"/>
                  <a:t>kısmı: </a:t>
                </a:r>
              </a:p>
              <a:p>
                <a:r>
                  <a:rPr lang="tr-TR" dirty="0"/>
                  <a:t> </a:t>
                </a:r>
                <a14:m>
                  <m:oMath xmlns:m="http://schemas.openxmlformats.org/officeDocument/2006/math">
                    <m:nary>
                      <m:naryPr>
                        <m:chr m:val="∑"/>
                        <m:limLoc m:val="undOvr"/>
                        <m:ctrlPr>
                          <a:rPr lang="tr-TR" b="1" i="1">
                            <a:latin typeface="Cambria Math" panose="02040503050406030204" pitchFamily="18" charset="0"/>
                          </a:rPr>
                        </m:ctrlPr>
                      </m:naryPr>
                      <m:sub>
                        <m:r>
                          <a:rPr lang="tr-TR" b="1" i="1">
                            <a:latin typeface="Cambria Math" panose="02040503050406030204" pitchFamily="18" charset="0"/>
                          </a:rPr>
                          <m:t>𝒌</m:t>
                        </m:r>
                        <m:r>
                          <a:rPr lang="tr-TR" b="1" i="1">
                            <a:latin typeface="Cambria Math" panose="02040503050406030204" pitchFamily="18" charset="0"/>
                          </a:rPr>
                          <m:t>=</m:t>
                        </m:r>
                        <m:r>
                          <a:rPr lang="tr-TR" b="1" i="1">
                            <a:latin typeface="Cambria Math" panose="02040503050406030204" pitchFamily="18" charset="0"/>
                          </a:rPr>
                          <m:t>𝟎</m:t>
                        </m:r>
                      </m:sub>
                      <m:sup>
                        <m:r>
                          <a:rPr lang="tr-TR" b="1" i="1">
                            <a:latin typeface="Cambria Math" panose="02040503050406030204" pitchFamily="18" charset="0"/>
                          </a:rPr>
                          <m:t>𝟎</m:t>
                        </m:r>
                      </m:sup>
                      <m:e>
                        <m:sSub>
                          <m:sSubPr>
                            <m:ctrlPr>
                              <a:rPr lang="tr-TR" b="1" i="1">
                                <a:latin typeface="Cambria Math" panose="02040503050406030204" pitchFamily="18" charset="0"/>
                              </a:rPr>
                            </m:ctrlPr>
                          </m:sSubPr>
                          <m:e>
                            <m:r>
                              <a:rPr lang="tr-TR" b="1" i="1">
                                <a:latin typeface="Cambria Math" panose="02040503050406030204" pitchFamily="18" charset="0"/>
                              </a:rPr>
                              <m:t>𝒂</m:t>
                            </m:r>
                          </m:e>
                          <m:sub>
                            <m:r>
                              <a:rPr lang="tr-TR" b="1" i="1">
                                <a:latin typeface="Cambria Math" panose="02040503050406030204" pitchFamily="18" charset="0"/>
                              </a:rPr>
                              <m:t>𝒌</m:t>
                            </m:r>
                          </m:sub>
                        </m:sSub>
                        <m:r>
                          <a:rPr lang="tr-TR" b="1" i="1">
                            <a:latin typeface="Cambria Math" panose="02040503050406030204" pitchFamily="18" charset="0"/>
                          </a:rPr>
                          <m:t>=</m:t>
                        </m:r>
                        <m:sSub>
                          <m:sSubPr>
                            <m:ctrlPr>
                              <a:rPr lang="tr-TR" b="1" i="1">
                                <a:latin typeface="Cambria Math" panose="02040503050406030204" pitchFamily="18" charset="0"/>
                              </a:rPr>
                            </m:ctrlPr>
                          </m:sSubPr>
                          <m:e>
                            <m:r>
                              <a:rPr lang="tr-TR" b="1" i="1">
                                <a:latin typeface="Cambria Math" panose="02040503050406030204" pitchFamily="18" charset="0"/>
                              </a:rPr>
                              <m:t>𝒂</m:t>
                            </m:r>
                          </m:e>
                          <m:sub>
                            <m:r>
                              <a:rPr lang="tr-TR" b="1" i="1">
                                <a:latin typeface="Cambria Math" panose="02040503050406030204" pitchFamily="18" charset="0"/>
                              </a:rPr>
                              <m:t>𝟎</m:t>
                            </m:r>
                          </m:sub>
                        </m:sSub>
                      </m:e>
                    </m:nary>
                  </m:oMath>
                </a14:m>
                <a:r>
                  <a:rPr lang="tr-TR" dirty="0"/>
                  <a:t>                                                      </a:t>
                </a:r>
              </a:p>
              <a:p>
                <a:pPr>
                  <a:buFont typeface="Arial" panose="020B0604020202020204" pitchFamily="34" charset="0"/>
                  <a:buChar char="•"/>
                </a:pPr>
                <a:r>
                  <a:rPr lang="tr-TR" dirty="0"/>
                  <a:t> İkinci kısmı:                                                     </a:t>
                </a:r>
              </a:p>
              <a:p>
                <a:r>
                  <a:rPr lang="tr-TR" dirty="0"/>
                  <a:t> </a:t>
                </a:r>
                <a14:m>
                  <m:oMath xmlns:m="http://schemas.openxmlformats.org/officeDocument/2006/math">
                    <m:nary>
                      <m:naryPr>
                        <m:chr m:val="∑"/>
                        <m:limLoc m:val="undOvr"/>
                        <m:ctrlPr>
                          <a:rPr lang="tr-TR" b="1" i="1">
                            <a:latin typeface="Cambria Math" panose="02040503050406030204" pitchFamily="18" charset="0"/>
                          </a:rPr>
                        </m:ctrlPr>
                      </m:naryPr>
                      <m:sub>
                        <m:r>
                          <a:rPr lang="tr-TR" b="1" i="1">
                            <a:latin typeface="Cambria Math" panose="02040503050406030204" pitchFamily="18" charset="0"/>
                          </a:rPr>
                          <m:t>𝒌</m:t>
                        </m:r>
                        <m:r>
                          <a:rPr lang="tr-TR" b="1" i="1">
                            <a:latin typeface="Cambria Math" panose="02040503050406030204" pitchFamily="18" charset="0"/>
                          </a:rPr>
                          <m:t>=</m:t>
                        </m:r>
                        <m:r>
                          <a:rPr lang="tr-TR" b="1" i="1">
                            <a:latin typeface="Cambria Math" panose="02040503050406030204" pitchFamily="18" charset="0"/>
                          </a:rPr>
                          <m:t>𝟎</m:t>
                        </m:r>
                      </m:sub>
                      <m:sup>
                        <m:r>
                          <a:rPr lang="tr-TR" b="1" i="1">
                            <a:latin typeface="Cambria Math" panose="02040503050406030204" pitchFamily="18" charset="0"/>
                          </a:rPr>
                          <m:t>𝒏</m:t>
                        </m:r>
                        <m:r>
                          <a:rPr lang="tr-TR" b="1" i="1">
                            <a:latin typeface="Cambria Math" panose="02040503050406030204" pitchFamily="18" charset="0"/>
                          </a:rPr>
                          <m:t>+</m:t>
                        </m:r>
                        <m:r>
                          <a:rPr lang="tr-TR" b="1" i="1">
                            <a:latin typeface="Cambria Math" panose="02040503050406030204" pitchFamily="18" charset="0"/>
                          </a:rPr>
                          <m:t>𝟏</m:t>
                        </m:r>
                      </m:sup>
                      <m:e>
                        <m:sSub>
                          <m:sSubPr>
                            <m:ctrlPr>
                              <a:rPr lang="tr-TR" b="1" i="1">
                                <a:latin typeface="Cambria Math" panose="02040503050406030204" pitchFamily="18" charset="0"/>
                              </a:rPr>
                            </m:ctrlPr>
                          </m:sSubPr>
                          <m:e>
                            <m:r>
                              <a:rPr lang="tr-TR" b="1" i="1">
                                <a:latin typeface="Cambria Math" panose="02040503050406030204" pitchFamily="18" charset="0"/>
                              </a:rPr>
                              <m:t>𝒂</m:t>
                            </m:r>
                          </m:e>
                          <m:sub>
                            <m:r>
                              <a:rPr lang="tr-TR" b="1" i="1">
                                <a:latin typeface="Cambria Math" panose="02040503050406030204" pitchFamily="18" charset="0"/>
                              </a:rPr>
                              <m:t>𝒌</m:t>
                            </m:r>
                          </m:sub>
                        </m:sSub>
                        <m:r>
                          <a:rPr lang="tr-TR" b="1" i="1">
                            <a:latin typeface="Cambria Math" panose="02040503050406030204" pitchFamily="18" charset="0"/>
                          </a:rPr>
                          <m:t>=</m:t>
                        </m:r>
                        <m:d>
                          <m:dPr>
                            <m:ctrlPr>
                              <a:rPr lang="tr-TR" b="1" i="1">
                                <a:latin typeface="Cambria Math" panose="02040503050406030204" pitchFamily="18" charset="0"/>
                              </a:rPr>
                            </m:ctrlPr>
                          </m:dPr>
                          <m:e>
                            <m:nary>
                              <m:naryPr>
                                <m:chr m:val="∑"/>
                                <m:limLoc m:val="undOvr"/>
                                <m:ctrlPr>
                                  <a:rPr lang="tr-TR" b="1" i="1">
                                    <a:latin typeface="Cambria Math" panose="02040503050406030204" pitchFamily="18" charset="0"/>
                                  </a:rPr>
                                </m:ctrlPr>
                              </m:naryPr>
                              <m:sub>
                                <m:r>
                                  <a:rPr lang="tr-TR" b="1" i="1">
                                    <a:latin typeface="Cambria Math" panose="02040503050406030204" pitchFamily="18" charset="0"/>
                                  </a:rPr>
                                  <m:t>𝒌</m:t>
                                </m:r>
                                <m:r>
                                  <a:rPr lang="tr-TR" b="1" i="1">
                                    <a:latin typeface="Cambria Math" panose="02040503050406030204" pitchFamily="18" charset="0"/>
                                  </a:rPr>
                                  <m:t>=</m:t>
                                </m:r>
                                <m:r>
                                  <a:rPr lang="tr-TR" b="1" i="1">
                                    <a:latin typeface="Cambria Math" panose="02040503050406030204" pitchFamily="18" charset="0"/>
                                  </a:rPr>
                                  <m:t>𝟎</m:t>
                                </m:r>
                              </m:sub>
                              <m:sup>
                                <m:r>
                                  <a:rPr lang="tr-TR" b="1" i="1">
                                    <a:latin typeface="Cambria Math" panose="02040503050406030204" pitchFamily="18" charset="0"/>
                                  </a:rPr>
                                  <m:t>𝒏</m:t>
                                </m:r>
                              </m:sup>
                              <m:e>
                                <m:sSub>
                                  <m:sSubPr>
                                    <m:ctrlPr>
                                      <a:rPr lang="tr-TR" b="1" i="1">
                                        <a:latin typeface="Cambria Math" panose="02040503050406030204" pitchFamily="18" charset="0"/>
                                      </a:rPr>
                                    </m:ctrlPr>
                                  </m:sSubPr>
                                  <m:e>
                                    <m:r>
                                      <a:rPr lang="tr-TR" b="1" i="1">
                                        <a:latin typeface="Cambria Math" panose="02040503050406030204" pitchFamily="18" charset="0"/>
                                      </a:rPr>
                                      <m:t>𝒂</m:t>
                                    </m:r>
                                  </m:e>
                                  <m:sub>
                                    <m:r>
                                      <a:rPr lang="tr-TR" b="1" i="1">
                                        <a:latin typeface="Cambria Math" panose="02040503050406030204" pitchFamily="18" charset="0"/>
                                      </a:rPr>
                                      <m:t>𝒌</m:t>
                                    </m:r>
                                  </m:sub>
                                </m:sSub>
                              </m:e>
                            </m:nary>
                          </m:e>
                        </m:d>
                        <m:r>
                          <a:rPr lang="tr-TR" b="1" i="1">
                            <a:latin typeface="Cambria Math" panose="02040503050406030204" pitchFamily="18" charset="0"/>
                          </a:rPr>
                          <m:t>+</m:t>
                        </m:r>
                        <m:sSub>
                          <m:sSubPr>
                            <m:ctrlPr>
                              <a:rPr lang="tr-TR" b="1" i="1">
                                <a:latin typeface="Cambria Math" panose="02040503050406030204" pitchFamily="18" charset="0"/>
                              </a:rPr>
                            </m:ctrlPr>
                          </m:sSubPr>
                          <m:e>
                            <m:r>
                              <a:rPr lang="tr-TR" b="1" i="1">
                                <a:latin typeface="Cambria Math" panose="02040503050406030204" pitchFamily="18" charset="0"/>
                              </a:rPr>
                              <m:t>𝒂</m:t>
                            </m:r>
                          </m:e>
                          <m:sub>
                            <m:r>
                              <a:rPr lang="tr-TR" b="1" i="1">
                                <a:latin typeface="Cambria Math" panose="02040503050406030204" pitchFamily="18" charset="0"/>
                              </a:rPr>
                              <m:t>𝒏</m:t>
                            </m:r>
                            <m:r>
                              <a:rPr lang="tr-TR" b="1" i="1">
                                <a:latin typeface="Cambria Math" panose="02040503050406030204" pitchFamily="18" charset="0"/>
                              </a:rPr>
                              <m:t>+</m:t>
                            </m:r>
                            <m:r>
                              <a:rPr lang="tr-TR" b="1" i="1">
                                <a:latin typeface="Cambria Math" panose="02040503050406030204" pitchFamily="18" charset="0"/>
                              </a:rPr>
                              <m:t>𝟏</m:t>
                            </m:r>
                          </m:sub>
                        </m:sSub>
                      </m:e>
                    </m:nary>
                  </m:oMath>
                </a14:m>
                <a:r>
                  <a:rPr lang="tr-TR" b="1" dirty="0"/>
                  <a:t> </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4200" t="-13030"/>
                </a:stretch>
              </a:blipFill>
            </p:spPr>
            <p:txBody>
              <a:bodyPr/>
              <a:lstStyle/>
              <a:p>
                <a:r>
                  <a:rPr lang="tr-TR">
                    <a:noFill/>
                  </a:rPr>
                  <a:t> </a:t>
                </a:r>
              </a:p>
            </p:txBody>
          </p:sp>
        </mc:Fallback>
      </mc:AlternateContent>
    </p:spTree>
    <p:extLst>
      <p:ext uri="{BB962C8B-B14F-4D97-AF65-F5344CB8AC3E}">
        <p14:creationId xmlns:p14="http://schemas.microsoft.com/office/powerpoint/2010/main" val="13884645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err="1"/>
              <a:t>Özyineli</a:t>
            </a:r>
            <a:r>
              <a:rPr lang="tr-TR" sz="4000" dirty="0"/>
              <a:t> Tanımlanmış Fonksiyonlar</a:t>
            </a:r>
          </a:p>
        </p:txBody>
      </p:sp>
      <p:sp>
        <p:nvSpPr>
          <p:cNvPr id="3" name="İçerik Yer Tutucusu 2"/>
          <p:cNvSpPr>
            <a:spLocks noGrp="1"/>
          </p:cNvSpPr>
          <p:nvPr>
            <p:ph idx="1"/>
          </p:nvPr>
        </p:nvSpPr>
        <p:spPr>
          <a:xfrm>
            <a:off x="822960" y="1883391"/>
            <a:ext cx="7543800" cy="3733515"/>
          </a:xfrm>
        </p:spPr>
        <p:txBody>
          <a:bodyPr>
            <a:normAutofit/>
          </a:bodyPr>
          <a:lstStyle/>
          <a:p>
            <a:pPr marL="0" indent="0">
              <a:buNone/>
            </a:pPr>
            <a:r>
              <a:rPr lang="en-US" dirty="0"/>
              <a:t>Fibonacci </a:t>
            </a:r>
            <a:r>
              <a:rPr lang="tr-TR" dirty="0"/>
              <a:t>sayıları aşağıdaki gibi tanımlıdır</a:t>
            </a:r>
            <a:r>
              <a:rPr lang="en-US" dirty="0"/>
              <a:t>:</a:t>
            </a:r>
          </a:p>
          <a:p>
            <a:pPr marL="600075" lvl="1" indent="-257175">
              <a:buFont typeface="Arial" panose="020B0604020202020204" pitchFamily="34" charset="0"/>
              <a:buChar char="•"/>
            </a:pPr>
            <a:r>
              <a:rPr lang="en-US" sz="2000" i="1" dirty="0"/>
              <a:t>f</a:t>
            </a:r>
            <a:r>
              <a:rPr lang="en-US" sz="2000" baseline="-25000" dirty="0">
                <a:ea typeface="Cambria Math" pitchFamily="18" charset="0"/>
              </a:rPr>
              <a:t>0 </a:t>
            </a:r>
            <a:r>
              <a:rPr lang="en-US" sz="2000" i="1" dirty="0"/>
              <a:t> = </a:t>
            </a:r>
            <a:r>
              <a:rPr lang="en-US" sz="2000" dirty="0">
                <a:ea typeface="Cambria Math" pitchFamily="18" charset="0"/>
              </a:rPr>
              <a:t>0</a:t>
            </a:r>
          </a:p>
          <a:p>
            <a:pPr marL="600075" lvl="1" indent="-257175">
              <a:buFont typeface="Arial" panose="020B0604020202020204" pitchFamily="34" charset="0"/>
              <a:buChar char="•"/>
            </a:pPr>
            <a:r>
              <a:rPr lang="en-US" sz="2000" i="1" dirty="0"/>
              <a:t>f</a:t>
            </a:r>
            <a:r>
              <a:rPr lang="en-US" sz="2000" baseline="-25000" dirty="0">
                <a:ea typeface="Cambria Math" pitchFamily="18" charset="0"/>
              </a:rPr>
              <a:t>1</a:t>
            </a:r>
            <a:r>
              <a:rPr lang="en-US" sz="2000" i="1" dirty="0"/>
              <a:t> = </a:t>
            </a:r>
            <a:r>
              <a:rPr lang="en-US" sz="2000" dirty="0">
                <a:ea typeface="Cambria Math" pitchFamily="18" charset="0"/>
              </a:rPr>
              <a:t>1</a:t>
            </a:r>
          </a:p>
          <a:p>
            <a:pPr marL="600075" lvl="1" indent="-257175">
              <a:buFont typeface="Arial" panose="020B0604020202020204" pitchFamily="34" charset="0"/>
              <a:buChar char="•"/>
            </a:pPr>
            <a:r>
              <a:rPr lang="en-US" sz="2000" i="1" dirty="0" err="1"/>
              <a:t>f</a:t>
            </a:r>
            <a:r>
              <a:rPr lang="en-US" sz="2000" i="1" baseline="-25000" dirty="0" err="1">
                <a:ea typeface="Cambria Math" pitchFamily="18" charset="0"/>
              </a:rPr>
              <a:t>n</a:t>
            </a:r>
            <a:r>
              <a:rPr lang="en-US" sz="2000" i="1" dirty="0"/>
              <a:t> = f</a:t>
            </a:r>
            <a:r>
              <a:rPr lang="en-US" sz="2000" i="1" baseline="-25000" dirty="0"/>
              <a:t>n</a:t>
            </a:r>
            <a:r>
              <a:rPr lang="en-US" sz="2000" i="1" baseline="-25000" dirty="0">
                <a:ea typeface="Cambria Math"/>
              </a:rPr>
              <a:t>−</a:t>
            </a:r>
            <a:r>
              <a:rPr lang="en-US" sz="2000" baseline="-25000" dirty="0">
                <a:ea typeface="Cambria Math" pitchFamily="18" charset="0"/>
              </a:rPr>
              <a:t>1</a:t>
            </a:r>
            <a:r>
              <a:rPr lang="en-US" sz="2000" i="1" dirty="0"/>
              <a:t>  + f</a:t>
            </a:r>
            <a:r>
              <a:rPr lang="en-US" sz="2000" i="1" baseline="-25000" dirty="0"/>
              <a:t>n</a:t>
            </a:r>
            <a:r>
              <a:rPr lang="en-US" sz="2000" i="1" baseline="-25000" dirty="0">
                <a:ea typeface="Cambria Math"/>
              </a:rPr>
              <a:t>−</a:t>
            </a:r>
            <a:r>
              <a:rPr lang="en-US" sz="2000" baseline="-25000" dirty="0">
                <a:ea typeface="Cambria Math" pitchFamily="18" charset="0"/>
              </a:rPr>
              <a:t>2</a:t>
            </a:r>
            <a:endParaRPr lang="en-US" sz="2000" baseline="-25000" dirty="0"/>
          </a:p>
          <a:p>
            <a:pPr marL="42863" indent="0">
              <a:lnSpc>
                <a:spcPct val="100000"/>
              </a:lnSpc>
              <a:spcBef>
                <a:spcPct val="20000"/>
              </a:spcBef>
              <a:spcAft>
                <a:spcPts val="0"/>
              </a:spcAft>
              <a:buClr>
                <a:srgbClr val="0BD0D9"/>
              </a:buClr>
              <a:buSzPct val="95000"/>
              <a:buNone/>
            </a:pPr>
            <a:r>
              <a:rPr lang="en-US" i="1" dirty="0"/>
              <a:t>f</a:t>
            </a:r>
            <a:r>
              <a:rPr lang="en-US" baseline="-25000" dirty="0">
                <a:ea typeface="Cambria Math" pitchFamily="18" charset="0"/>
              </a:rPr>
              <a:t>2</a:t>
            </a:r>
            <a:r>
              <a:rPr lang="en-US" i="1" dirty="0"/>
              <a:t>, f</a:t>
            </a:r>
            <a:r>
              <a:rPr lang="en-US" baseline="-25000" dirty="0">
                <a:ea typeface="Cambria Math" pitchFamily="18" charset="0"/>
              </a:rPr>
              <a:t>3 </a:t>
            </a:r>
            <a:r>
              <a:rPr lang="en-US" i="1" dirty="0"/>
              <a:t>, f</a:t>
            </a:r>
            <a:r>
              <a:rPr lang="en-US" baseline="-25000" dirty="0">
                <a:ea typeface="Cambria Math" pitchFamily="18" charset="0"/>
              </a:rPr>
              <a:t>4 </a:t>
            </a:r>
            <a:r>
              <a:rPr lang="en-US" i="1" dirty="0"/>
              <a:t>, f</a:t>
            </a:r>
            <a:r>
              <a:rPr lang="en-US" baseline="-25000" dirty="0">
                <a:ea typeface="Cambria Math" pitchFamily="18" charset="0"/>
              </a:rPr>
              <a:t>5 </a:t>
            </a:r>
            <a:r>
              <a:rPr lang="tr-TR" dirty="0"/>
              <a:t> bulun.</a:t>
            </a:r>
          </a:p>
          <a:p>
            <a:pPr marL="42863" indent="0">
              <a:lnSpc>
                <a:spcPct val="100000"/>
              </a:lnSpc>
              <a:spcBef>
                <a:spcPct val="20000"/>
              </a:spcBef>
              <a:spcAft>
                <a:spcPts val="0"/>
              </a:spcAft>
              <a:buClr>
                <a:srgbClr val="0BD0D9"/>
              </a:buClr>
              <a:buSzPct val="95000"/>
              <a:buNone/>
            </a:pPr>
            <a:r>
              <a:rPr lang="tr-TR" dirty="0">
                <a:solidFill>
                  <a:srgbClr val="FF0000"/>
                </a:solidFill>
              </a:rPr>
              <a:t>Çözüm:</a:t>
            </a:r>
            <a:endParaRPr lang="en-US" dirty="0">
              <a:solidFill>
                <a:srgbClr val="FF0000"/>
              </a:solidFill>
            </a:endParaRPr>
          </a:p>
          <a:p>
            <a:pPr marL="780098" lvl="2" indent="-257175">
              <a:lnSpc>
                <a:spcPct val="100000"/>
              </a:lnSpc>
              <a:spcBef>
                <a:spcPct val="20000"/>
              </a:spcBef>
              <a:spcAft>
                <a:spcPts val="0"/>
              </a:spcAft>
              <a:buClr>
                <a:srgbClr val="009DD9"/>
              </a:buClr>
              <a:buSzPct val="70000"/>
              <a:buFont typeface="Arial" panose="020B0604020202020204" pitchFamily="34" charset="0"/>
              <a:buChar char="•"/>
            </a:pPr>
            <a:r>
              <a:rPr lang="en-US" sz="2000" i="1" dirty="0"/>
              <a:t>f</a:t>
            </a:r>
            <a:r>
              <a:rPr lang="en-US" sz="2000" baseline="-25000" dirty="0">
                <a:ea typeface="Cambria Math" pitchFamily="18" charset="0"/>
              </a:rPr>
              <a:t>2 </a:t>
            </a:r>
            <a:r>
              <a:rPr lang="en-US" sz="2000" dirty="0"/>
              <a:t> </a:t>
            </a:r>
            <a:r>
              <a:rPr lang="en-US" sz="2000" i="1" dirty="0"/>
              <a:t>= f</a:t>
            </a:r>
            <a:r>
              <a:rPr lang="en-US" sz="2000" baseline="-25000" dirty="0">
                <a:ea typeface="Cambria Math" pitchFamily="18" charset="0"/>
              </a:rPr>
              <a:t>1 </a:t>
            </a:r>
            <a:r>
              <a:rPr lang="en-US" sz="2000" i="1" dirty="0"/>
              <a:t> + f</a:t>
            </a:r>
            <a:r>
              <a:rPr lang="en-US" sz="2000" baseline="-25000" dirty="0">
                <a:ea typeface="Cambria Math" pitchFamily="18" charset="0"/>
              </a:rPr>
              <a:t>0 </a:t>
            </a:r>
            <a:r>
              <a:rPr lang="en-US" sz="2000" dirty="0"/>
              <a:t> = </a:t>
            </a:r>
            <a:r>
              <a:rPr lang="en-US" sz="2000" dirty="0">
                <a:ea typeface="Cambria Math" pitchFamily="18" charset="0"/>
              </a:rPr>
              <a:t>1</a:t>
            </a:r>
            <a:r>
              <a:rPr lang="en-US" sz="2000" dirty="0"/>
              <a:t> + </a:t>
            </a:r>
            <a:r>
              <a:rPr lang="en-US" sz="2000" dirty="0">
                <a:ea typeface="Cambria Math" pitchFamily="18" charset="0"/>
              </a:rPr>
              <a:t>0</a:t>
            </a:r>
            <a:r>
              <a:rPr lang="en-US" sz="2000" dirty="0"/>
              <a:t> = </a:t>
            </a:r>
            <a:r>
              <a:rPr lang="en-US" sz="2000" dirty="0">
                <a:ea typeface="Cambria Math" pitchFamily="18" charset="0"/>
              </a:rPr>
              <a:t>1</a:t>
            </a:r>
          </a:p>
          <a:p>
            <a:pPr marL="780098" lvl="2" indent="-257175">
              <a:lnSpc>
                <a:spcPct val="100000"/>
              </a:lnSpc>
              <a:spcBef>
                <a:spcPct val="20000"/>
              </a:spcBef>
              <a:spcAft>
                <a:spcPts val="0"/>
              </a:spcAft>
              <a:buClr>
                <a:srgbClr val="009DD9"/>
              </a:buClr>
              <a:buSzPct val="70000"/>
              <a:buFont typeface="Arial" panose="020B0604020202020204" pitchFamily="34" charset="0"/>
              <a:buChar char="•"/>
            </a:pPr>
            <a:r>
              <a:rPr lang="en-US" sz="2000" i="1" dirty="0"/>
              <a:t>f</a:t>
            </a:r>
            <a:r>
              <a:rPr lang="en-US" sz="2000" baseline="-25000" dirty="0">
                <a:ea typeface="Cambria Math" pitchFamily="18" charset="0"/>
              </a:rPr>
              <a:t>3 </a:t>
            </a:r>
            <a:r>
              <a:rPr lang="en-US" sz="2000" dirty="0"/>
              <a:t> </a:t>
            </a:r>
            <a:r>
              <a:rPr lang="en-US" sz="2000" i="1" dirty="0"/>
              <a:t>= f</a:t>
            </a:r>
            <a:r>
              <a:rPr lang="en-US" sz="2000" baseline="-25000" dirty="0">
                <a:ea typeface="Cambria Math" pitchFamily="18" charset="0"/>
              </a:rPr>
              <a:t>2 </a:t>
            </a:r>
            <a:r>
              <a:rPr lang="en-US" sz="2000" i="1" dirty="0"/>
              <a:t> + f</a:t>
            </a:r>
            <a:r>
              <a:rPr lang="en-US" sz="2000" baseline="-25000" dirty="0">
                <a:ea typeface="Cambria Math" pitchFamily="18" charset="0"/>
              </a:rPr>
              <a:t>1 </a:t>
            </a:r>
            <a:r>
              <a:rPr lang="en-US" sz="2000" dirty="0"/>
              <a:t> = </a:t>
            </a:r>
            <a:r>
              <a:rPr lang="en-US" sz="2000" dirty="0">
                <a:ea typeface="Cambria Math" pitchFamily="18" charset="0"/>
              </a:rPr>
              <a:t>1</a:t>
            </a:r>
            <a:r>
              <a:rPr lang="en-US" sz="2000" dirty="0"/>
              <a:t> + </a:t>
            </a:r>
            <a:r>
              <a:rPr lang="en-US" sz="2000" dirty="0">
                <a:ea typeface="Cambria Math" pitchFamily="18" charset="0"/>
              </a:rPr>
              <a:t>1</a:t>
            </a:r>
            <a:r>
              <a:rPr lang="en-US" sz="2000" dirty="0"/>
              <a:t> = </a:t>
            </a:r>
            <a:r>
              <a:rPr lang="en-US" sz="2000" dirty="0">
                <a:ea typeface="Cambria Math" pitchFamily="18" charset="0"/>
              </a:rPr>
              <a:t>2</a:t>
            </a:r>
          </a:p>
          <a:p>
            <a:pPr marL="780098" lvl="2" indent="-257175">
              <a:lnSpc>
                <a:spcPct val="100000"/>
              </a:lnSpc>
              <a:spcBef>
                <a:spcPct val="20000"/>
              </a:spcBef>
              <a:spcAft>
                <a:spcPts val="0"/>
              </a:spcAft>
              <a:buClr>
                <a:srgbClr val="009DD9"/>
              </a:buClr>
              <a:buSzPct val="70000"/>
              <a:buFont typeface="Arial" panose="020B0604020202020204" pitchFamily="34" charset="0"/>
              <a:buChar char="•"/>
            </a:pPr>
            <a:r>
              <a:rPr lang="en-US" sz="2000" i="1" dirty="0"/>
              <a:t>f</a:t>
            </a:r>
            <a:r>
              <a:rPr lang="en-US" sz="2000" baseline="-25000" dirty="0">
                <a:ea typeface="Cambria Math" pitchFamily="18" charset="0"/>
              </a:rPr>
              <a:t>4</a:t>
            </a:r>
            <a:r>
              <a:rPr lang="en-US" sz="2000" dirty="0"/>
              <a:t> </a:t>
            </a:r>
            <a:r>
              <a:rPr lang="en-US" sz="2000" i="1" dirty="0"/>
              <a:t>= f</a:t>
            </a:r>
            <a:r>
              <a:rPr lang="en-US" sz="2000" baseline="-25000" dirty="0">
                <a:ea typeface="Cambria Math" pitchFamily="18" charset="0"/>
              </a:rPr>
              <a:t>3</a:t>
            </a:r>
            <a:r>
              <a:rPr lang="en-US" sz="2000" i="1" dirty="0"/>
              <a:t>  + f</a:t>
            </a:r>
            <a:r>
              <a:rPr lang="en-US" sz="2000" baseline="-25000" dirty="0">
                <a:ea typeface="Cambria Math" pitchFamily="18" charset="0"/>
              </a:rPr>
              <a:t>2 </a:t>
            </a:r>
            <a:r>
              <a:rPr lang="en-US" sz="2000" dirty="0"/>
              <a:t> = </a:t>
            </a:r>
            <a:r>
              <a:rPr lang="en-US" sz="2000" dirty="0">
                <a:ea typeface="Cambria Math" pitchFamily="18" charset="0"/>
              </a:rPr>
              <a:t>2</a:t>
            </a:r>
            <a:r>
              <a:rPr lang="en-US" sz="2000" dirty="0"/>
              <a:t> + </a:t>
            </a:r>
            <a:r>
              <a:rPr lang="en-US" sz="2000" dirty="0">
                <a:ea typeface="Cambria Math" pitchFamily="18" charset="0"/>
              </a:rPr>
              <a:t>1</a:t>
            </a:r>
            <a:r>
              <a:rPr lang="en-US" sz="2000" dirty="0"/>
              <a:t> = </a:t>
            </a:r>
            <a:r>
              <a:rPr lang="en-US" sz="2000" dirty="0">
                <a:ea typeface="Cambria Math" pitchFamily="18" charset="0"/>
              </a:rPr>
              <a:t>3</a:t>
            </a:r>
          </a:p>
          <a:p>
            <a:pPr marL="780098" lvl="2" indent="-257175">
              <a:lnSpc>
                <a:spcPct val="100000"/>
              </a:lnSpc>
              <a:spcBef>
                <a:spcPct val="20000"/>
              </a:spcBef>
              <a:spcAft>
                <a:spcPts val="0"/>
              </a:spcAft>
              <a:buClr>
                <a:srgbClr val="009DD9"/>
              </a:buClr>
              <a:buSzPct val="70000"/>
              <a:buFont typeface="Arial" panose="020B0604020202020204" pitchFamily="34" charset="0"/>
              <a:buChar char="•"/>
            </a:pPr>
            <a:r>
              <a:rPr lang="en-US" sz="2000" i="1" dirty="0"/>
              <a:t>f</a:t>
            </a:r>
            <a:r>
              <a:rPr lang="en-US" sz="2000" baseline="-25000" dirty="0">
                <a:ea typeface="Cambria Math" pitchFamily="18" charset="0"/>
              </a:rPr>
              <a:t>5</a:t>
            </a:r>
            <a:r>
              <a:rPr lang="en-US" sz="2000" dirty="0"/>
              <a:t> </a:t>
            </a:r>
            <a:r>
              <a:rPr lang="en-US" sz="2000" i="1" dirty="0"/>
              <a:t>= f</a:t>
            </a:r>
            <a:r>
              <a:rPr lang="en-US" sz="2000" baseline="-25000" dirty="0">
                <a:ea typeface="Cambria Math" pitchFamily="18" charset="0"/>
              </a:rPr>
              <a:t>4 </a:t>
            </a:r>
            <a:r>
              <a:rPr lang="en-US" sz="2000" i="1" dirty="0"/>
              <a:t> + f</a:t>
            </a:r>
            <a:r>
              <a:rPr lang="en-US" sz="2000" baseline="-25000" dirty="0">
                <a:ea typeface="Cambria Math" pitchFamily="18" charset="0"/>
              </a:rPr>
              <a:t>3 </a:t>
            </a:r>
            <a:r>
              <a:rPr lang="en-US" sz="2000" dirty="0"/>
              <a:t> = </a:t>
            </a:r>
            <a:r>
              <a:rPr lang="en-US" sz="2000" dirty="0">
                <a:ea typeface="Cambria Math" pitchFamily="18" charset="0"/>
              </a:rPr>
              <a:t>3</a:t>
            </a:r>
            <a:r>
              <a:rPr lang="en-US" sz="2000" dirty="0"/>
              <a:t> + </a:t>
            </a:r>
            <a:r>
              <a:rPr lang="en-US" sz="2000" dirty="0">
                <a:ea typeface="Cambria Math" pitchFamily="18" charset="0"/>
              </a:rPr>
              <a:t>2</a:t>
            </a:r>
            <a:r>
              <a:rPr lang="en-US" sz="2000" dirty="0"/>
              <a:t> = </a:t>
            </a:r>
            <a:r>
              <a:rPr lang="en-US" sz="2000" dirty="0">
                <a:ea typeface="Cambria Math" pitchFamily="18" charset="0"/>
              </a:rPr>
              <a:t>5</a:t>
            </a:r>
          </a:p>
          <a:p>
            <a:endParaRPr lang="tr-TR" dirty="0"/>
          </a:p>
        </p:txBody>
      </p:sp>
    </p:spTree>
    <p:extLst>
      <p:ext uri="{BB962C8B-B14F-4D97-AF65-F5344CB8AC3E}">
        <p14:creationId xmlns:p14="http://schemas.microsoft.com/office/powerpoint/2010/main" val="39797857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err="1"/>
              <a:t>Özyineli</a:t>
            </a:r>
            <a:r>
              <a:rPr lang="tr-TR" sz="3600" dirty="0"/>
              <a:t> Tanımlanmış Kümeler ve Yapılar</a:t>
            </a:r>
          </a:p>
        </p:txBody>
      </p:sp>
      <p:sp>
        <p:nvSpPr>
          <p:cNvPr id="3" name="İçerik Yer Tutucusu 2"/>
          <p:cNvSpPr>
            <a:spLocks noGrp="1"/>
          </p:cNvSpPr>
          <p:nvPr>
            <p:ph idx="1"/>
          </p:nvPr>
        </p:nvSpPr>
        <p:spPr/>
        <p:txBody>
          <a:bodyPr>
            <a:normAutofit/>
          </a:bodyPr>
          <a:lstStyle/>
          <a:p>
            <a:pPr algn="just">
              <a:buFont typeface="Arial" panose="020B0604020202020204" pitchFamily="34" charset="0"/>
              <a:buChar char="•"/>
            </a:pPr>
            <a:r>
              <a:rPr lang="tr-TR" dirty="0"/>
              <a:t>Fonksiyonların </a:t>
            </a:r>
            <a:r>
              <a:rPr lang="tr-TR" dirty="0" err="1"/>
              <a:t>özyineli</a:t>
            </a:r>
            <a:r>
              <a:rPr lang="tr-TR" dirty="0"/>
              <a:t> tanımlarında olduğu gibi, kümele­rin </a:t>
            </a:r>
            <a:r>
              <a:rPr lang="tr-TR" dirty="0" err="1"/>
              <a:t>özyineli</a:t>
            </a:r>
            <a:r>
              <a:rPr lang="tr-TR" dirty="0"/>
              <a:t> tanımlamalarında da iki basamak söz konusudur:</a:t>
            </a:r>
          </a:p>
          <a:p>
            <a:pPr marL="342900" indent="-342900" algn="just">
              <a:buFont typeface="+mj-lt"/>
              <a:buAutoNum type="arabicPeriod"/>
            </a:pPr>
            <a:r>
              <a:rPr lang="tr-TR" b="1" dirty="0"/>
              <a:t>Temel basamak </a:t>
            </a:r>
          </a:p>
          <a:p>
            <a:pPr marL="342900" indent="-342900" algn="just">
              <a:spcBef>
                <a:spcPts val="450"/>
              </a:spcBef>
              <a:buFont typeface="+mj-lt"/>
              <a:buAutoNum type="arabicPeriod"/>
            </a:pPr>
            <a:r>
              <a:rPr lang="tr-TR" b="1" dirty="0"/>
              <a:t>Özyineleme basamağı</a:t>
            </a:r>
          </a:p>
          <a:p>
            <a:pPr algn="just">
              <a:spcBef>
                <a:spcPts val="450"/>
              </a:spcBef>
              <a:buFont typeface="Arial" panose="020B0604020202020204" pitchFamily="34" charset="0"/>
              <a:buChar char="•"/>
            </a:pPr>
            <a:r>
              <a:rPr lang="tr-TR" dirty="0"/>
              <a:t>Temel basamakta, bazı başlangıç elemanları belirlenir. </a:t>
            </a:r>
          </a:p>
          <a:p>
            <a:pPr algn="just">
              <a:spcBef>
                <a:spcPts val="450"/>
              </a:spcBef>
              <a:buFont typeface="Arial" panose="020B0604020202020204" pitchFamily="34" charset="0"/>
              <a:buChar char="•"/>
            </a:pPr>
            <a:r>
              <a:rPr lang="tr-TR" dirty="0"/>
              <a:t>Özyineleme basamağında, kümede zaten olduğu bilinen elemanlardan yeni elemanlar üretmek için kurallar belirlenir.</a:t>
            </a:r>
          </a:p>
        </p:txBody>
      </p:sp>
    </p:spTree>
    <p:extLst>
      <p:ext uri="{BB962C8B-B14F-4D97-AF65-F5344CB8AC3E}">
        <p14:creationId xmlns:p14="http://schemas.microsoft.com/office/powerpoint/2010/main" val="18650199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err="1"/>
              <a:t>Özyineli</a:t>
            </a:r>
            <a:r>
              <a:rPr lang="tr-TR" sz="3600" dirty="0"/>
              <a:t> Tanımlanmış Kümeler ve Yapılar</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a:bodyPr>
              <a:lstStyle/>
              <a:p>
                <a:pPr algn="just">
                  <a:buFont typeface="Arial" panose="020B0604020202020204" pitchFamily="34" charset="0"/>
                  <a:buChar char="•"/>
                </a:pPr>
                <a:r>
                  <a:rPr lang="tr-TR" dirty="0"/>
                  <a:t>Tamsayılar kümesinin aşağıdaki gibi tanımlanmış altkümesi </a:t>
                </a:r>
                <a:r>
                  <a:rPr lang="tr-TR" i="1" dirty="0"/>
                  <a:t>S</a:t>
                </a:r>
                <a:r>
                  <a:rPr lang="tr-TR" dirty="0"/>
                  <a:t>’dir.</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emel Basamak: </a:t>
                </a:r>
                <a:r>
                  <a:rPr lang="tr-TR" b="1" dirty="0"/>
                  <a:t>3 </a:t>
                </a:r>
                <a14:m>
                  <m:oMath xmlns:m="http://schemas.openxmlformats.org/officeDocument/2006/math">
                    <m:r>
                      <a:rPr lang="tr-TR" b="1" i="1">
                        <a:latin typeface="Cambria Math" panose="02040503050406030204" pitchFamily="18" charset="0"/>
                      </a:rPr>
                      <m:t>∈</m:t>
                    </m:r>
                  </m:oMath>
                </a14:m>
                <a:r>
                  <a:rPr lang="tr-TR" b="1" dirty="0"/>
                  <a:t> </a:t>
                </a:r>
                <a:r>
                  <a:rPr lang="tr-TR" b="1" i="1" dirty="0"/>
                  <a:t>S</a:t>
                </a:r>
                <a:r>
                  <a:rPr lang="tr-TR" dirty="0"/>
                  <a:t>.</a:t>
                </a:r>
              </a:p>
              <a:p>
                <a:pPr algn="just">
                  <a:buFont typeface="Wingdings" panose="05000000000000000000" pitchFamily="2" charset="2"/>
                  <a:buChar char="ü"/>
                </a:pPr>
                <a:r>
                  <a:rPr lang="tr-TR" i="1" dirty="0">
                    <a:solidFill>
                      <a:srgbClr val="00B0F0"/>
                    </a:solidFill>
                  </a:rPr>
                  <a:t>Ö</a:t>
                </a:r>
                <a:r>
                  <a:rPr lang="tr-TR" i="1" dirty="0" smtClean="0">
                    <a:solidFill>
                      <a:srgbClr val="00B0F0"/>
                    </a:solidFill>
                  </a:rPr>
                  <a:t>zyineleme Basamağı: </a:t>
                </a:r>
                <a:r>
                  <a:rPr lang="tr-TR" dirty="0"/>
                  <a:t>Eğer x</a:t>
                </a:r>
                <a14:m>
                  <m:oMath xmlns:m="http://schemas.openxmlformats.org/officeDocument/2006/math">
                    <m:r>
                      <a:rPr lang="tr-TR" i="1">
                        <a:latin typeface="Cambria Math" panose="02040503050406030204" pitchFamily="18" charset="0"/>
                      </a:rPr>
                      <m:t> ∈</m:t>
                    </m:r>
                  </m:oMath>
                </a14:m>
                <a:r>
                  <a:rPr lang="tr-TR" dirty="0"/>
                  <a:t> S ve y</a:t>
                </a:r>
                <a14:m>
                  <m:oMath xmlns:m="http://schemas.openxmlformats.org/officeDocument/2006/math">
                    <m:r>
                      <a:rPr lang="tr-TR" i="1">
                        <a:latin typeface="Cambria Math" panose="02040503050406030204" pitchFamily="18" charset="0"/>
                      </a:rPr>
                      <m:t> ∈</m:t>
                    </m:r>
                  </m:oMath>
                </a14:m>
                <a:r>
                  <a:rPr lang="tr-TR" dirty="0"/>
                  <a:t> S</a:t>
                </a:r>
                <a:r>
                  <a:rPr lang="tr-TR" i="1" dirty="0"/>
                  <a:t>,</a:t>
                </a:r>
                <a:r>
                  <a:rPr lang="tr-TR" dirty="0"/>
                  <a:t> o zaman </a:t>
                </a:r>
                <a:r>
                  <a:rPr lang="tr-TR" b="1" i="1" dirty="0"/>
                  <a:t>x +</a:t>
                </a:r>
                <a:r>
                  <a:rPr lang="tr-TR" b="1" i="1" dirty="0" smtClean="0"/>
                  <a:t> </a:t>
                </a:r>
                <a:r>
                  <a:rPr lang="tr-TR" b="1" i="1" dirty="0"/>
                  <a:t>y</a:t>
                </a:r>
                <a14:m>
                  <m:oMath xmlns:m="http://schemas.openxmlformats.org/officeDocument/2006/math">
                    <m:r>
                      <a:rPr lang="tr-TR" b="1" i="1">
                        <a:latin typeface="Cambria Math" panose="02040503050406030204" pitchFamily="18" charset="0"/>
                      </a:rPr>
                      <m:t> ∈</m:t>
                    </m:r>
                  </m:oMath>
                </a14:m>
                <a:r>
                  <a:rPr lang="tr-TR" b="1" dirty="0"/>
                  <a:t> </a:t>
                </a:r>
                <a:r>
                  <a:rPr lang="tr-TR" b="1" i="1" dirty="0"/>
                  <a:t>S</a:t>
                </a:r>
                <a:r>
                  <a:rPr lang="tr-TR" i="1" dirty="0"/>
                  <a:t>.</a:t>
                </a:r>
              </a:p>
              <a:p>
                <a:pPr algn="just">
                  <a:buFont typeface="Arial" panose="020B0604020202020204" pitchFamily="34" charset="0"/>
                  <a:buChar char="•"/>
                </a:pPr>
                <a:r>
                  <a:rPr lang="tr-TR" i="1" dirty="0"/>
                  <a:t>S</a:t>
                </a:r>
                <a:r>
                  <a:rPr lang="tr-TR" dirty="0"/>
                  <a:t>’nin yeni elemanları temel basamaktaki 3 ve özyineleme basamağının ilk defa uygulanma­sı ile 3 + 3 = 6,</a:t>
                </a:r>
              </a:p>
              <a:p>
                <a:pPr algn="just">
                  <a:buFont typeface="Arial" panose="020B0604020202020204" pitchFamily="34" charset="0"/>
                  <a:buChar char="•"/>
                </a:pPr>
                <a:r>
                  <a:rPr lang="tr-TR" dirty="0"/>
                  <a:t>ikinci kere uygulanması ile 3 + 6 = 6 + 3 = 9 ve 6 + 6 = 12. </a:t>
                </a:r>
              </a:p>
              <a:p>
                <a:pPr algn="just">
                  <a:buFont typeface="Arial" panose="020B0604020202020204" pitchFamily="34" charset="0"/>
                  <a:buChar char="•"/>
                </a:pPr>
                <a:r>
                  <a:rPr lang="tr-TR" dirty="0"/>
                  <a:t>Bu uygulamalar benzer şekilde devam edebilir.</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1939" t="-1667" r="-2019"/>
                </a:stretch>
              </a:blipFill>
            </p:spPr>
            <p:txBody>
              <a:bodyPr/>
              <a:lstStyle/>
              <a:p>
                <a:r>
                  <a:rPr lang="tr-TR">
                    <a:noFill/>
                  </a:rPr>
                  <a:t> </a:t>
                </a:r>
              </a:p>
            </p:txBody>
          </p:sp>
        </mc:Fallback>
      </mc:AlternateContent>
    </p:spTree>
    <p:extLst>
      <p:ext uri="{BB962C8B-B14F-4D97-AF65-F5344CB8AC3E}">
        <p14:creationId xmlns:p14="http://schemas.microsoft.com/office/powerpoint/2010/main" val="32116360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Dizgi Kümesi</a:t>
            </a:r>
            <a:endParaRPr lang="tr-TR" sz="4000"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22960" y="1951630"/>
                <a:ext cx="7543800" cy="4135271"/>
              </a:xfrm>
            </p:spPr>
            <p:txBody>
              <a:bodyPr>
                <a:normAutofit/>
              </a:bodyPr>
              <a:lstStyle/>
              <a:p>
                <a:pPr algn="just">
                  <a:buFont typeface="Arial" panose="020B0604020202020204" pitchFamily="34" charset="0"/>
                  <a:buChar char="•"/>
                </a:pPr>
                <a:r>
                  <a:rPr lang="tr-TR" sz="1650" dirty="0"/>
                  <a:t>∑* alfabesindeki </a:t>
                </a:r>
                <a:r>
                  <a:rPr lang="tr-TR" sz="1650" i="1" dirty="0"/>
                  <a:t>dizgi kümesi</a:t>
                </a:r>
                <a:r>
                  <a:rPr lang="tr-TR" sz="1650" dirty="0"/>
                  <a:t> ∑ </a:t>
                </a:r>
                <a:r>
                  <a:rPr lang="tr-TR" sz="1650" dirty="0" err="1"/>
                  <a:t>özyineli</a:t>
                </a:r>
                <a:r>
                  <a:rPr lang="tr-TR" sz="1650" dirty="0"/>
                  <a:t> olarak şöyle tanımlanabilir:</a:t>
                </a:r>
              </a:p>
              <a:p>
                <a:pPr algn="just">
                  <a:buFont typeface="Wingdings" panose="05000000000000000000" pitchFamily="2" charset="2"/>
                  <a:buChar char="ü"/>
                </a:pPr>
                <a:r>
                  <a:rPr lang="tr-TR" sz="1650" i="1" dirty="0">
                    <a:solidFill>
                      <a:srgbClr val="00B0F0"/>
                    </a:solidFill>
                  </a:rPr>
                  <a:t>T</a:t>
                </a:r>
                <a:r>
                  <a:rPr lang="tr-TR" sz="1650" i="1" dirty="0" smtClean="0">
                    <a:solidFill>
                      <a:srgbClr val="00B0F0"/>
                    </a:solidFill>
                  </a:rPr>
                  <a:t>emel </a:t>
                </a:r>
                <a:r>
                  <a:rPr lang="tr-TR" sz="1650" i="1" dirty="0">
                    <a:solidFill>
                      <a:srgbClr val="00B0F0"/>
                    </a:solidFill>
                  </a:rPr>
                  <a:t>B</a:t>
                </a:r>
                <a:r>
                  <a:rPr lang="tr-TR" sz="1650" i="1" dirty="0" smtClean="0">
                    <a:solidFill>
                      <a:srgbClr val="00B0F0"/>
                    </a:solidFill>
                  </a:rPr>
                  <a:t>asamak: </a:t>
                </a:r>
                <a:r>
                  <a:rPr lang="tr-TR" sz="1650" b="1" i="1" dirty="0"/>
                  <a:t>λ</a:t>
                </a:r>
                <a:r>
                  <a:rPr lang="tr-TR" sz="1650" b="1" dirty="0"/>
                  <a:t> ∑*</a:t>
                </a:r>
                <a:r>
                  <a:rPr lang="tr-TR" sz="1650" dirty="0"/>
                  <a:t>(</a:t>
                </a:r>
                <a:r>
                  <a:rPr lang="tr-TR" sz="1650" i="1" dirty="0"/>
                  <a:t> λ</a:t>
                </a:r>
                <a:r>
                  <a:rPr lang="tr-TR" sz="1650" dirty="0"/>
                  <a:t> sembol içermeyen boş bir dizgidir).</a:t>
                </a:r>
              </a:p>
              <a:p>
                <a:pPr algn="just">
                  <a:buFont typeface="Wingdings" panose="05000000000000000000" pitchFamily="2" charset="2"/>
                  <a:buChar char="ü"/>
                </a:pPr>
                <a:r>
                  <a:rPr lang="tr-TR" sz="1650" i="1" dirty="0">
                    <a:solidFill>
                      <a:srgbClr val="00B0F0"/>
                    </a:solidFill>
                  </a:rPr>
                  <a:t>Ö</a:t>
                </a:r>
                <a:r>
                  <a:rPr lang="tr-TR" sz="1650" i="1" dirty="0" smtClean="0">
                    <a:solidFill>
                      <a:srgbClr val="00B0F0"/>
                    </a:solidFill>
                  </a:rPr>
                  <a:t>zyineleme </a:t>
                </a:r>
                <a:r>
                  <a:rPr lang="tr-TR" sz="1650" i="1" dirty="0">
                    <a:solidFill>
                      <a:srgbClr val="00B0F0"/>
                    </a:solidFill>
                  </a:rPr>
                  <a:t>B</a:t>
                </a:r>
                <a:r>
                  <a:rPr lang="tr-TR" sz="1650" i="1" dirty="0" smtClean="0">
                    <a:solidFill>
                      <a:srgbClr val="00B0F0"/>
                    </a:solidFill>
                  </a:rPr>
                  <a:t>asamağı:</a:t>
                </a:r>
                <a:r>
                  <a:rPr lang="tr-TR" sz="1650" dirty="0" smtClean="0">
                    <a:solidFill>
                      <a:srgbClr val="00B0F0"/>
                    </a:solidFill>
                  </a:rPr>
                  <a:t> </a:t>
                </a:r>
                <a:r>
                  <a:rPr lang="tr-TR" sz="1650" dirty="0"/>
                  <a:t>Eğer </a:t>
                </a:r>
                <a:r>
                  <a:rPr lang="tr-TR" sz="1650" i="1" dirty="0"/>
                  <a:t>w</a:t>
                </a:r>
                <a:r>
                  <a:rPr lang="tr-TR" sz="1650" dirty="0"/>
                  <a:t> </a:t>
                </a:r>
                <a14:m>
                  <m:oMath xmlns:m="http://schemas.openxmlformats.org/officeDocument/2006/math">
                    <m:r>
                      <a:rPr lang="tr-TR" sz="1650">
                        <a:latin typeface="Cambria Math" panose="02040503050406030204" pitchFamily="18" charset="0"/>
                      </a:rPr>
                      <m:t>∈</m:t>
                    </m:r>
                  </m:oMath>
                </a14:m>
                <a:r>
                  <a:rPr lang="tr-TR" sz="1650" dirty="0"/>
                  <a:t> ∑</a:t>
                </a:r>
                <a:r>
                  <a:rPr lang="tr-TR" sz="1650" i="1" dirty="0"/>
                  <a:t> </a:t>
                </a:r>
                <a:r>
                  <a:rPr lang="tr-TR" sz="1650" dirty="0"/>
                  <a:t>* ve </a:t>
                </a:r>
                <a:r>
                  <a:rPr lang="tr-TR" sz="1650" i="1" dirty="0"/>
                  <a:t>x </a:t>
                </a:r>
                <a14:m>
                  <m:oMath xmlns:m="http://schemas.openxmlformats.org/officeDocument/2006/math">
                    <m:r>
                      <a:rPr lang="tr-TR" sz="1650">
                        <a:latin typeface="Cambria Math" panose="02040503050406030204" pitchFamily="18" charset="0"/>
                      </a:rPr>
                      <m:t>∈</m:t>
                    </m:r>
                  </m:oMath>
                </a14:m>
                <a:r>
                  <a:rPr lang="tr-TR" sz="1650" dirty="0"/>
                  <a:t> ∑ , o zaman </a:t>
                </a:r>
                <a:r>
                  <a:rPr lang="tr-TR" sz="1650" b="1" i="1" dirty="0" err="1"/>
                  <a:t>wx</a:t>
                </a:r>
                <a:r>
                  <a:rPr lang="tr-TR" sz="1650" b="1" dirty="0"/>
                  <a:t> </a:t>
                </a:r>
                <a14:m>
                  <m:oMath xmlns:m="http://schemas.openxmlformats.org/officeDocument/2006/math">
                    <m:r>
                      <a:rPr lang="tr-TR" sz="1650" b="1">
                        <a:latin typeface="Cambria Math" panose="02040503050406030204" pitchFamily="18" charset="0"/>
                      </a:rPr>
                      <m:t>∈</m:t>
                    </m:r>
                  </m:oMath>
                </a14:m>
                <a:r>
                  <a:rPr lang="tr-TR" sz="1650" b="1" i="1" dirty="0"/>
                  <a:t> </a:t>
                </a:r>
                <a:r>
                  <a:rPr lang="tr-TR" sz="1650" b="1" dirty="0"/>
                  <a:t>∑*.</a:t>
                </a:r>
              </a:p>
              <a:p>
                <a:pPr algn="just"/>
                <a:r>
                  <a:rPr lang="tr-TR" sz="1650" b="1" dirty="0">
                    <a:solidFill>
                      <a:srgbClr val="FF0000"/>
                    </a:solidFill>
                  </a:rPr>
                  <a:t>Örnek: </a:t>
                </a:r>
                <a:r>
                  <a:rPr lang="tr-TR" sz="1650" dirty="0"/>
                  <a:t>Eğer ∑ = {0, 1} ise, ∑* içerisinde bulunacak olan dizgiler, bütün bit dizgilerinin kümesidir.</a:t>
                </a:r>
              </a:p>
              <a:p>
                <a:pPr algn="just">
                  <a:buFont typeface="Arial" panose="020B0604020202020204" pitchFamily="34" charset="0"/>
                  <a:buChar char="•"/>
                </a:pPr>
                <a:r>
                  <a:rPr lang="tr-TR" sz="1650" dirty="0"/>
                  <a:t>Açıkça belirtmek gerekirse, ∑* içerisinde temel basamakta </a:t>
                </a:r>
                <a:r>
                  <a:rPr lang="tr-TR" sz="1650" i="1" dirty="0"/>
                  <a:t>λ</a:t>
                </a:r>
                <a:r>
                  <a:rPr lang="tr-TR" sz="1650" dirty="0"/>
                  <a:t> bulunurken, </a:t>
                </a:r>
                <a:r>
                  <a:rPr lang="tr-TR" sz="1650" dirty="0" err="1"/>
                  <a:t>özyineli</a:t>
                </a:r>
                <a:r>
                  <a:rPr lang="tr-TR" sz="1650" dirty="0"/>
                  <a:t> basamağın;</a:t>
                </a:r>
              </a:p>
              <a:p>
                <a:pPr algn="just">
                  <a:buFont typeface="Arial" panose="020B0604020202020204" pitchFamily="34" charset="0"/>
                  <a:buChar char="•"/>
                </a:pPr>
                <a:r>
                  <a:rPr lang="tr-TR" sz="1650" dirty="0"/>
                  <a:t>ilk uygulanışıyla birlikte 0 ile 1, </a:t>
                </a:r>
              </a:p>
              <a:p>
                <a:pPr algn="just">
                  <a:buFont typeface="Arial" panose="020B0604020202020204" pitchFamily="34" charset="0"/>
                  <a:buChar char="•"/>
                </a:pPr>
                <a:r>
                  <a:rPr lang="tr-TR" sz="1650" dirty="0"/>
                  <a:t>ikinci uygulanışıyla birlikte ise 00, 01, 10 ile 11 dizgileri eklenir.</a:t>
                </a:r>
              </a:p>
              <a:p>
                <a:pPr algn="just">
                  <a:buFont typeface="Arial" panose="020B0604020202020204" pitchFamily="34" charset="0"/>
                  <a:buChar char="•"/>
                </a:pPr>
                <a:r>
                  <a:rPr lang="tr-TR" sz="1650" dirty="0" err="1"/>
                  <a:t>Özyineli</a:t>
                </a:r>
                <a:r>
                  <a:rPr lang="tr-TR" sz="1650" dirty="0"/>
                  <a:t> basamağın her uygulanışında ∑* içerisindeki dizgiler benzer şekilde artarak devam eder.</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22960" y="1951630"/>
                <a:ext cx="7543800" cy="4135271"/>
              </a:xfrm>
              <a:blipFill rotWithShape="0">
                <a:blip r:embed="rId2"/>
                <a:stretch>
                  <a:fillRect l="-1535" t="-1031" r="-1696"/>
                </a:stretch>
              </a:blipFill>
            </p:spPr>
            <p:txBody>
              <a:bodyPr/>
              <a:lstStyle/>
              <a:p>
                <a:r>
                  <a:rPr lang="tr-TR">
                    <a:noFill/>
                  </a:rPr>
                  <a:t> </a:t>
                </a:r>
              </a:p>
            </p:txBody>
          </p:sp>
        </mc:Fallback>
      </mc:AlternateContent>
    </p:spTree>
    <p:extLst>
      <p:ext uri="{BB962C8B-B14F-4D97-AF65-F5344CB8AC3E}">
        <p14:creationId xmlns:p14="http://schemas.microsoft.com/office/powerpoint/2010/main" val="26344020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Dizgi Bitiştirme</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22960" y="2009540"/>
                <a:ext cx="7543800" cy="4077361"/>
              </a:xfrm>
            </p:spPr>
            <p:txBody>
              <a:bodyPr>
                <a:normAutofit/>
              </a:bodyPr>
              <a:lstStyle/>
              <a:p>
                <a:pPr algn="just">
                  <a:buFont typeface="Arial" panose="020B0604020202020204" pitchFamily="34" charset="0"/>
                  <a:buChar char="•"/>
                </a:pPr>
                <a:r>
                  <a:rPr lang="tr-TR" sz="1800" dirty="0" smtClean="0"/>
                  <a:t>İki dizgi </a:t>
                </a:r>
                <a:r>
                  <a:rPr lang="tr-TR" sz="1800" i="1" dirty="0"/>
                  <a:t>bitiştirme</a:t>
                </a:r>
                <a:r>
                  <a:rPr lang="tr-TR" sz="1800" dirty="0"/>
                  <a:t> işlemi ile birleştirilebilir. ∑ sembollerin bir kümesi ve ∑* da ∑ içerisindeki sembollerden oluşturulabilen dizgiler kümesi olsun. ∙ ile gösterilen iki dizginin bitiştirilmesi işlemini, </a:t>
                </a:r>
                <a:r>
                  <a:rPr lang="tr-TR" sz="1800" dirty="0" err="1"/>
                  <a:t>özyineli</a:t>
                </a:r>
                <a:r>
                  <a:rPr lang="tr-TR" sz="1800" dirty="0"/>
                  <a:t> olarak şu şekilde tanımlayabiliriz.</a:t>
                </a:r>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emel </a:t>
                </a:r>
                <a:r>
                  <a:rPr lang="tr-TR" sz="1800" i="1" dirty="0">
                    <a:solidFill>
                      <a:srgbClr val="00B0F0"/>
                    </a:solidFill>
                  </a:rPr>
                  <a:t>B</a:t>
                </a:r>
                <a:r>
                  <a:rPr lang="tr-TR" sz="1800" i="1" dirty="0" smtClean="0">
                    <a:solidFill>
                      <a:srgbClr val="00B0F0"/>
                    </a:solidFill>
                  </a:rPr>
                  <a:t>asamak:</a:t>
                </a:r>
                <a:r>
                  <a:rPr lang="tr-TR" sz="1800" dirty="0" smtClean="0">
                    <a:solidFill>
                      <a:srgbClr val="00B0F0"/>
                    </a:solidFill>
                  </a:rPr>
                  <a:t> </a:t>
                </a:r>
                <a:r>
                  <a:rPr lang="tr-TR" sz="1800" i="1" dirty="0"/>
                  <a:t>w</a:t>
                </a:r>
                <a:r>
                  <a:rPr lang="tr-TR" sz="1800" dirty="0"/>
                  <a:t>  </a:t>
                </a:r>
                <a14:m>
                  <m:oMath xmlns:m="http://schemas.openxmlformats.org/officeDocument/2006/math">
                    <m:r>
                      <a:rPr lang="tr-TR" sz="1800">
                        <a:latin typeface="Cambria Math" panose="02040503050406030204" pitchFamily="18" charset="0"/>
                      </a:rPr>
                      <m:t>∈</m:t>
                    </m:r>
                  </m:oMath>
                </a14:m>
                <a:r>
                  <a:rPr lang="tr-TR" sz="1800" dirty="0"/>
                  <a:t> ∑* ise, </a:t>
                </a:r>
                <a:r>
                  <a:rPr lang="tr-TR" sz="1800" b="1" i="1" dirty="0"/>
                  <a:t>w . λ = w</a:t>
                </a:r>
                <a:r>
                  <a:rPr lang="tr-TR" sz="1800" b="1" dirty="0"/>
                  <a:t> </a:t>
                </a:r>
                <a:r>
                  <a:rPr lang="tr-TR" sz="1800" dirty="0"/>
                  <a:t>dur. Burada </a:t>
                </a:r>
                <a:r>
                  <a:rPr lang="tr-TR" sz="1800" i="1" dirty="0"/>
                  <a:t>λ</a:t>
                </a:r>
                <a:r>
                  <a:rPr lang="tr-TR" sz="1800" dirty="0"/>
                  <a:t> boş dizgiyi göstermektedir.</a:t>
                </a:r>
              </a:p>
              <a:p>
                <a:pPr algn="just">
                  <a:buFont typeface="Wingdings" panose="05000000000000000000" pitchFamily="2" charset="2"/>
                  <a:buChar char="ü"/>
                </a:pPr>
                <a:r>
                  <a:rPr lang="tr-TR" sz="1800" i="1" dirty="0" err="1">
                    <a:solidFill>
                      <a:srgbClr val="00B0F0"/>
                    </a:solidFill>
                  </a:rPr>
                  <a:t>Ö</a:t>
                </a:r>
                <a:r>
                  <a:rPr lang="tr-TR" sz="1800" i="1" dirty="0" err="1" smtClean="0">
                    <a:solidFill>
                      <a:srgbClr val="00B0F0"/>
                    </a:solidFill>
                  </a:rPr>
                  <a:t>zyineli</a:t>
                </a:r>
                <a:r>
                  <a:rPr lang="tr-TR" sz="1800" i="1" dirty="0" smtClean="0">
                    <a:solidFill>
                      <a:srgbClr val="00B0F0"/>
                    </a:solidFill>
                  </a:rPr>
                  <a:t> </a:t>
                </a:r>
                <a:r>
                  <a:rPr lang="tr-TR" sz="1800" i="1" dirty="0">
                    <a:solidFill>
                      <a:srgbClr val="00B0F0"/>
                    </a:solidFill>
                  </a:rPr>
                  <a:t>B</a:t>
                </a:r>
                <a:r>
                  <a:rPr lang="tr-TR" sz="1800" i="1" dirty="0" smtClean="0">
                    <a:solidFill>
                      <a:srgbClr val="00B0F0"/>
                    </a:solidFill>
                  </a:rPr>
                  <a:t>asamak:</a:t>
                </a:r>
                <a:r>
                  <a:rPr lang="tr-TR" sz="1800" dirty="0" smtClean="0">
                    <a:solidFill>
                      <a:srgbClr val="00B0F0"/>
                    </a:solidFill>
                  </a:rPr>
                  <a:t> </a:t>
                </a:r>
                <a:r>
                  <a:rPr lang="tr-TR" sz="1800" i="1" dirty="0"/>
                  <a:t>w</a:t>
                </a:r>
                <a:r>
                  <a:rPr lang="tr-TR" sz="1800" baseline="-25000" dirty="0"/>
                  <a:t>1</a:t>
                </a:r>
                <a14:m>
                  <m:oMath xmlns:m="http://schemas.openxmlformats.org/officeDocument/2006/math">
                    <m:r>
                      <a:rPr lang="tr-TR" sz="1800" b="0" i="1" baseline="-25000">
                        <a:latin typeface="Cambria Math" panose="02040503050406030204" pitchFamily="18" charset="0"/>
                      </a:rPr>
                      <m:t> </m:t>
                    </m:r>
                    <m:r>
                      <a:rPr lang="tr-TR" sz="1800" b="0">
                        <a:latin typeface="Cambria Math" panose="02040503050406030204" pitchFamily="18" charset="0"/>
                      </a:rPr>
                      <m:t>∈</m:t>
                    </m:r>
                  </m:oMath>
                </a14:m>
                <a:r>
                  <a:rPr lang="tr-TR" sz="1800" i="1" dirty="0"/>
                  <a:t> </a:t>
                </a:r>
                <a:r>
                  <a:rPr lang="tr-TR" sz="1800" dirty="0"/>
                  <a:t>∑*, </a:t>
                </a:r>
                <a:r>
                  <a:rPr lang="tr-TR" sz="1800" i="1" dirty="0"/>
                  <a:t>w</a:t>
                </a:r>
                <a:r>
                  <a:rPr lang="tr-TR" sz="1800" baseline="-25000" dirty="0"/>
                  <a:t>2</a:t>
                </a:r>
                <a14:m>
                  <m:oMath xmlns:m="http://schemas.openxmlformats.org/officeDocument/2006/math">
                    <m:r>
                      <a:rPr lang="tr-TR" sz="1800" b="0" i="1" baseline="-25000">
                        <a:latin typeface="Cambria Math" panose="02040503050406030204" pitchFamily="18" charset="0"/>
                      </a:rPr>
                      <m:t> </m:t>
                    </m:r>
                    <m:r>
                      <a:rPr lang="tr-TR" sz="1800" b="0">
                        <a:latin typeface="Cambria Math" panose="02040503050406030204" pitchFamily="18" charset="0"/>
                      </a:rPr>
                      <m:t>∈</m:t>
                    </m:r>
                  </m:oMath>
                </a14:m>
                <a:r>
                  <a:rPr lang="tr-TR" sz="1800" i="1" dirty="0"/>
                  <a:t> </a:t>
                </a:r>
                <a:r>
                  <a:rPr lang="tr-TR" sz="1800" dirty="0"/>
                  <a:t>∑* ve</a:t>
                </a:r>
                <a:r>
                  <a:rPr lang="tr-TR" sz="1800" i="1" dirty="0"/>
                  <a:t> x</a:t>
                </a:r>
                <a14:m>
                  <m:oMath xmlns:m="http://schemas.openxmlformats.org/officeDocument/2006/math">
                    <m:r>
                      <a:rPr lang="tr-TR" sz="1800" b="0" i="1" smtClean="0">
                        <a:latin typeface="Cambria Math" panose="02040503050406030204" pitchFamily="18" charset="0"/>
                      </a:rPr>
                      <m:t> </m:t>
                    </m:r>
                    <m:r>
                      <a:rPr lang="tr-TR" sz="1800" b="0">
                        <a:latin typeface="Cambria Math" panose="02040503050406030204" pitchFamily="18" charset="0"/>
                      </a:rPr>
                      <m:t>∈</m:t>
                    </m:r>
                  </m:oMath>
                </a14:m>
                <a:r>
                  <a:rPr lang="tr-TR" sz="1800" dirty="0"/>
                  <a:t>  E ise, </a:t>
                </a:r>
                <a:r>
                  <a:rPr lang="tr-TR" sz="1800" b="1" dirty="0"/>
                  <a:t>w</a:t>
                </a:r>
                <a:r>
                  <a:rPr lang="tr-TR" sz="1800" b="1" baseline="-25000" dirty="0"/>
                  <a:t>1</a:t>
                </a:r>
                <a:r>
                  <a:rPr lang="tr-TR" sz="1800" b="1" dirty="0"/>
                  <a:t> </a:t>
                </a:r>
                <a:r>
                  <a:rPr lang="tr-TR" sz="1800" b="1" i="1" dirty="0"/>
                  <a:t>.(w</a:t>
                </a:r>
                <a:r>
                  <a:rPr lang="tr-TR" sz="1800" b="1" i="1" baseline="-25000" dirty="0"/>
                  <a:t>2</a:t>
                </a:r>
                <a:r>
                  <a:rPr lang="tr-TR" sz="1800" b="1" i="1" dirty="0"/>
                  <a:t>x) = </a:t>
                </a:r>
                <a:r>
                  <a:rPr lang="tr-TR" sz="1800" b="1" dirty="0"/>
                  <a:t>(w</a:t>
                </a:r>
                <a:r>
                  <a:rPr lang="tr-TR" sz="1800" b="1" baseline="-25000" dirty="0"/>
                  <a:t>1</a:t>
                </a:r>
                <a:r>
                  <a:rPr lang="tr-TR" sz="1800" b="1" dirty="0"/>
                  <a:t> ∙ </a:t>
                </a:r>
                <a:r>
                  <a:rPr lang="tr-TR" sz="1800" b="1" i="1" dirty="0"/>
                  <a:t>w</a:t>
                </a:r>
                <a:r>
                  <a:rPr lang="tr-TR" sz="1800" b="1" i="1" baseline="-25000" dirty="0"/>
                  <a:t>2</a:t>
                </a:r>
                <a:r>
                  <a:rPr lang="tr-TR" sz="1800" b="1" i="1" dirty="0"/>
                  <a:t>)x</a:t>
                </a:r>
                <a:r>
                  <a:rPr lang="tr-TR" sz="1800" i="1" dirty="0"/>
                  <a:t>’</a:t>
                </a:r>
                <a:r>
                  <a:rPr lang="tr-TR" sz="1800" dirty="0"/>
                  <a:t> </a:t>
                </a:r>
                <a:r>
                  <a:rPr lang="tr-TR" sz="1800" dirty="0" err="1"/>
                  <a:t>dir</a:t>
                </a:r>
                <a:r>
                  <a:rPr lang="tr-TR" sz="1800" dirty="0"/>
                  <a:t>.</a:t>
                </a:r>
              </a:p>
              <a:p>
                <a:pPr algn="just">
                  <a:buFont typeface="Arial" panose="020B0604020202020204" pitchFamily="34" charset="0"/>
                  <a:buChar char="•"/>
                </a:pPr>
                <a:r>
                  <a:rPr lang="tr-TR" sz="1800" i="1" dirty="0"/>
                  <a:t>w</a:t>
                </a:r>
                <a:r>
                  <a:rPr lang="tr-TR" sz="1800" baseline="-25000" dirty="0"/>
                  <a:t>1</a:t>
                </a:r>
                <a:r>
                  <a:rPr lang="tr-TR" sz="1800" dirty="0"/>
                  <a:t> ve </a:t>
                </a:r>
                <a:r>
                  <a:rPr lang="tr-TR" sz="1800" i="1" dirty="0"/>
                  <a:t>w</a:t>
                </a:r>
                <a:r>
                  <a:rPr lang="tr-TR" sz="1800" i="1" baseline="-25000" dirty="0"/>
                  <a:t>2</a:t>
                </a:r>
                <a:r>
                  <a:rPr lang="tr-TR" sz="1800" dirty="0"/>
                  <a:t> dizgilerinin </a:t>
                </a:r>
                <a:r>
                  <a:rPr lang="tr-TR" sz="1800" dirty="0" err="1"/>
                  <a:t>bitiştirimi</a:t>
                </a:r>
                <a:r>
                  <a:rPr lang="tr-TR" sz="1800" dirty="0"/>
                  <a:t> </a:t>
                </a:r>
                <a:r>
                  <a:rPr lang="tr-TR" sz="1800" b="1" i="1" dirty="0"/>
                  <a:t>w</a:t>
                </a:r>
                <a:r>
                  <a:rPr lang="tr-TR" sz="1800" b="1" baseline="-25000" dirty="0"/>
                  <a:t>1</a:t>
                </a:r>
                <a:r>
                  <a:rPr lang="tr-TR" sz="1800" b="1" dirty="0"/>
                  <a:t> ∙ </a:t>
                </a:r>
                <a:r>
                  <a:rPr lang="tr-TR" sz="1800" b="1" i="1" dirty="0"/>
                  <a:t>w</a:t>
                </a:r>
                <a:r>
                  <a:rPr lang="tr-TR" sz="1800" b="1" baseline="-25000" dirty="0"/>
                  <a:t>2</a:t>
                </a:r>
                <a:r>
                  <a:rPr lang="tr-TR" sz="1800" dirty="0"/>
                  <a:t>’den ziyade genellikle </a:t>
                </a:r>
                <a:r>
                  <a:rPr lang="tr-TR" sz="1800" b="1" i="1" dirty="0"/>
                  <a:t>w</a:t>
                </a:r>
                <a:r>
                  <a:rPr lang="tr-TR" sz="1800" b="1" baseline="-25000" dirty="0"/>
                  <a:t>1</a:t>
                </a:r>
                <a:r>
                  <a:rPr lang="tr-TR" sz="1800" b="1" i="1" dirty="0"/>
                  <a:t>w</a:t>
                </a:r>
                <a:r>
                  <a:rPr lang="tr-TR" sz="1800" b="1" baseline="-25000" dirty="0"/>
                  <a:t>2</a:t>
                </a:r>
                <a:r>
                  <a:rPr lang="tr-TR" sz="1800" b="1" dirty="0"/>
                  <a:t> </a:t>
                </a:r>
                <a:r>
                  <a:rPr lang="tr-TR" sz="1800" dirty="0"/>
                  <a:t>şeklinde gösterilir.</a:t>
                </a:r>
              </a:p>
              <a:p>
                <a:pPr algn="just">
                  <a:buFont typeface="Arial" panose="020B0604020202020204" pitchFamily="34" charset="0"/>
                  <a:buChar char="•"/>
                </a:pPr>
                <a:r>
                  <a:rPr lang="tr-TR" sz="1800" dirty="0" err="1"/>
                  <a:t>Öz­yineli</a:t>
                </a:r>
                <a:r>
                  <a:rPr lang="tr-TR" sz="1800" dirty="0"/>
                  <a:t> tanımın tekrar tekrar uygulanmasıyla, </a:t>
                </a:r>
                <a:r>
                  <a:rPr lang="tr-TR" sz="1800" i="1" dirty="0"/>
                  <a:t>w</a:t>
                </a:r>
                <a:r>
                  <a:rPr lang="tr-TR" sz="1800" baseline="-25000" dirty="0"/>
                  <a:t>1</a:t>
                </a:r>
                <a:r>
                  <a:rPr lang="tr-TR" sz="1800" dirty="0"/>
                  <a:t> ve </a:t>
                </a:r>
                <a:r>
                  <a:rPr lang="tr-TR" sz="1800" i="1" dirty="0"/>
                  <a:t>w</a:t>
                </a:r>
                <a:r>
                  <a:rPr lang="tr-TR" sz="1800" i="1" baseline="-25000" dirty="0"/>
                  <a:t>2</a:t>
                </a:r>
                <a:r>
                  <a:rPr lang="tr-TR" sz="1800" dirty="0"/>
                  <a:t> dizgilerinin </a:t>
                </a:r>
                <a:r>
                  <a:rPr lang="tr-TR" sz="1800" dirty="0" err="1"/>
                  <a:t>bitiştirimi</a:t>
                </a:r>
                <a:r>
                  <a:rPr lang="tr-TR" sz="1800" dirty="0"/>
                  <a:t>, içerisindeki sembolleri </a:t>
                </a:r>
                <a:r>
                  <a:rPr lang="tr-TR" sz="1800" i="1" dirty="0"/>
                  <a:t>w</a:t>
                </a:r>
                <a:r>
                  <a:rPr lang="tr-TR" sz="1800" i="1" baseline="-25000" dirty="0"/>
                  <a:t>2</a:t>
                </a:r>
                <a:r>
                  <a:rPr lang="tr-TR" sz="1800" dirty="0"/>
                  <a:t> içerisindeki sembollerin takip etmesiyle oluşturulur. </a:t>
                </a:r>
              </a:p>
              <a:p>
                <a:pPr algn="just">
                  <a:buFont typeface="Arial" panose="020B0604020202020204" pitchFamily="34" charset="0"/>
                  <a:buChar char="•"/>
                </a:pPr>
                <a:r>
                  <a:rPr lang="tr-TR" sz="1800" dirty="0"/>
                  <a:t>Örneğin, </a:t>
                </a:r>
                <a:r>
                  <a:rPr lang="tr-TR" sz="1800" b="1" i="1" dirty="0"/>
                  <a:t>w</a:t>
                </a:r>
                <a:r>
                  <a:rPr lang="tr-TR" sz="1800" b="1" baseline="-25000" dirty="0"/>
                  <a:t>1</a:t>
                </a:r>
                <a:r>
                  <a:rPr lang="tr-TR" sz="1800" b="1" dirty="0"/>
                  <a:t>= </a:t>
                </a:r>
                <a:r>
                  <a:rPr lang="tr-TR" sz="1800" b="1" i="1" dirty="0"/>
                  <a:t>abra</a:t>
                </a:r>
                <a:r>
                  <a:rPr lang="tr-TR" sz="1800" b="1" dirty="0"/>
                  <a:t> ve w</a:t>
                </a:r>
                <a:r>
                  <a:rPr lang="tr-TR" sz="1800" b="1" baseline="-25000" dirty="0"/>
                  <a:t>2 </a:t>
                </a:r>
                <a:r>
                  <a:rPr lang="tr-TR" sz="1800" b="1" dirty="0"/>
                  <a:t>= </a:t>
                </a:r>
                <a:r>
                  <a:rPr lang="tr-TR" sz="1800" b="1" i="1" dirty="0" err="1"/>
                  <a:t>kadabra</a:t>
                </a:r>
                <a:r>
                  <a:rPr lang="tr-TR" sz="1800" b="1" dirty="0"/>
                  <a:t> </a:t>
                </a:r>
                <a:r>
                  <a:rPr lang="tr-TR" sz="1800" dirty="0"/>
                  <a:t>dizgilerinin </a:t>
                </a:r>
                <a:r>
                  <a:rPr lang="tr-TR" sz="1800" dirty="0" err="1"/>
                  <a:t>bitiştirimi</a:t>
                </a:r>
                <a:r>
                  <a:rPr lang="tr-TR" sz="1800" dirty="0"/>
                  <a:t>: </a:t>
                </a:r>
                <a:r>
                  <a:rPr lang="tr-TR" sz="1800" b="1" i="1" dirty="0"/>
                  <a:t>w</a:t>
                </a:r>
                <a:r>
                  <a:rPr lang="tr-TR" sz="1800" b="1" baseline="-25000" dirty="0"/>
                  <a:t>1</a:t>
                </a:r>
                <a:r>
                  <a:rPr lang="tr-TR" sz="1800" b="1" i="1" dirty="0"/>
                  <a:t>w</a:t>
                </a:r>
                <a:r>
                  <a:rPr lang="tr-TR" sz="1800" b="1" i="1" baseline="-25000" dirty="0"/>
                  <a:t>2</a:t>
                </a:r>
                <a:r>
                  <a:rPr lang="tr-TR" sz="1800" b="1" dirty="0"/>
                  <a:t> = </a:t>
                </a:r>
                <a:r>
                  <a:rPr lang="tr-TR" sz="1800" b="1" i="1" dirty="0"/>
                  <a:t>abrakadabra</a:t>
                </a:r>
                <a:endParaRPr lang="tr-TR" sz="1800" b="1"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22960" y="2009540"/>
                <a:ext cx="7543800" cy="4077361"/>
              </a:xfrm>
              <a:blipFill rotWithShape="0">
                <a:blip r:embed="rId2"/>
                <a:stretch>
                  <a:fillRect l="-1696" t="-1495" r="-1858"/>
                </a:stretch>
              </a:blipFill>
            </p:spPr>
            <p:txBody>
              <a:bodyPr/>
              <a:lstStyle/>
              <a:p>
                <a:r>
                  <a:rPr lang="tr-TR">
                    <a:noFill/>
                  </a:rPr>
                  <a:t> </a:t>
                </a:r>
              </a:p>
            </p:txBody>
          </p:sp>
        </mc:Fallback>
      </mc:AlternateContent>
    </p:spTree>
    <p:extLst>
      <p:ext uri="{BB962C8B-B14F-4D97-AF65-F5344CB8AC3E}">
        <p14:creationId xmlns:p14="http://schemas.microsoft.com/office/powerpoint/2010/main" val="28594944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Dizginin Uzunluğu</a:t>
            </a:r>
            <a:endParaRPr lang="tr-TR" sz="4000"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dirty="0"/>
                  <a:t>Bir </a:t>
                </a:r>
                <a:r>
                  <a:rPr lang="tr-TR" b="1" dirty="0"/>
                  <a:t>dizginin uzunluğu </a:t>
                </a:r>
                <a:r>
                  <a:rPr lang="tr-TR" i="1" dirty="0"/>
                  <a:t>w</a:t>
                </a:r>
                <a:r>
                  <a:rPr lang="tr-TR" dirty="0"/>
                  <a:t> dizgisinin uzunluğunu ifade eden </a:t>
                </a:r>
                <a:r>
                  <a:rPr lang="tr-TR" i="1" dirty="0"/>
                  <a:t>l</a:t>
                </a:r>
                <a:r>
                  <a:rPr lang="tr-TR" dirty="0"/>
                  <a:t>(</a:t>
                </a:r>
                <a:r>
                  <a:rPr lang="tr-TR" i="1" dirty="0"/>
                  <a:t>w</a:t>
                </a:r>
                <a:r>
                  <a:rPr lang="tr-TR" dirty="0"/>
                  <a:t>)’</a:t>
                </a:r>
                <a:r>
                  <a:rPr lang="tr-TR" dirty="0" err="1"/>
                  <a:t>nin</a:t>
                </a:r>
                <a:r>
                  <a:rPr lang="tr-TR" dirty="0"/>
                  <a:t> </a:t>
                </a:r>
                <a:r>
                  <a:rPr lang="tr-TR" dirty="0" err="1"/>
                  <a:t>özyineli</a:t>
                </a:r>
                <a:r>
                  <a:rPr lang="tr-TR" dirty="0"/>
                  <a:t> tanımını yapı­nız.</a:t>
                </a:r>
              </a:p>
              <a:p>
                <a:pPr algn="just"/>
                <a:r>
                  <a:rPr lang="tr-TR" b="1" dirty="0">
                    <a:solidFill>
                      <a:srgbClr val="FF0000"/>
                    </a:solidFill>
                  </a:rPr>
                  <a:t>Çözüm: </a:t>
                </a:r>
                <a:r>
                  <a:rPr lang="tr-TR" dirty="0"/>
                  <a:t>Bir dizginin uzunluğu </a:t>
                </a:r>
                <a:r>
                  <a:rPr lang="tr-TR" dirty="0" err="1"/>
                  <a:t>özyineli</a:t>
                </a:r>
                <a:r>
                  <a:rPr lang="tr-TR" dirty="0"/>
                  <a:t> olarak şu şekilde tanımlanabilir.</a:t>
                </a:r>
              </a:p>
              <a:p>
                <a:pPr algn="just">
                  <a:buFont typeface="Arial" panose="020B0604020202020204" pitchFamily="34" charset="0"/>
                  <a:buChar char="•"/>
                </a:pPr>
                <a:r>
                  <a:rPr lang="tr-TR" b="1" i="1" dirty="0"/>
                  <a:t>l</a:t>
                </a:r>
                <a:r>
                  <a:rPr lang="tr-TR" b="1" dirty="0" smtClean="0"/>
                  <a:t>(</a:t>
                </a:r>
                <a:r>
                  <a:rPr lang="tr-TR" b="1" i="1" dirty="0" smtClean="0"/>
                  <a:t>λ</a:t>
                </a:r>
                <a:r>
                  <a:rPr lang="tr-TR" b="1" dirty="0"/>
                  <a:t>) = 0</a:t>
                </a:r>
                <a:r>
                  <a:rPr lang="tr-TR" dirty="0"/>
                  <a:t>;</a:t>
                </a:r>
              </a:p>
              <a:p>
                <a:pPr algn="just">
                  <a:buFont typeface="Arial" panose="020B0604020202020204" pitchFamily="34" charset="0"/>
                  <a:buChar char="•"/>
                </a:pPr>
                <a:r>
                  <a:rPr lang="tr-TR" b="1" i="1" dirty="0"/>
                  <a:t>l</a:t>
                </a:r>
                <a:r>
                  <a:rPr lang="tr-TR" b="1" dirty="0"/>
                  <a:t>(</a:t>
                </a:r>
                <a:r>
                  <a:rPr lang="tr-TR" b="1" i="1" dirty="0" err="1"/>
                  <a:t>wx</a:t>
                </a:r>
                <a:r>
                  <a:rPr lang="tr-TR" b="1" dirty="0"/>
                  <a:t>) = </a:t>
                </a:r>
                <a:r>
                  <a:rPr lang="tr-TR" b="1" i="1" dirty="0"/>
                  <a:t>l</a:t>
                </a:r>
                <a:r>
                  <a:rPr lang="tr-TR" b="1" dirty="0"/>
                  <a:t>(</a:t>
                </a:r>
                <a:r>
                  <a:rPr lang="tr-TR" b="1" i="1" dirty="0"/>
                  <a:t>w</a:t>
                </a:r>
                <a:r>
                  <a:rPr lang="tr-TR" b="1" dirty="0"/>
                  <a:t>) + 1 </a:t>
                </a:r>
                <a:r>
                  <a:rPr lang="tr-TR" dirty="0"/>
                  <a:t>eğer ki </a:t>
                </a:r>
                <a:r>
                  <a:rPr lang="tr-TR" i="1" dirty="0"/>
                  <a:t>w</a:t>
                </a:r>
                <a:r>
                  <a:rPr lang="tr-TR" dirty="0"/>
                  <a:t> </a:t>
                </a:r>
                <a14:m>
                  <m:oMath xmlns:m="http://schemas.openxmlformats.org/officeDocument/2006/math">
                    <m:r>
                      <a:rPr lang="tr-TR">
                        <a:latin typeface="Cambria Math" panose="02040503050406030204" pitchFamily="18" charset="0"/>
                      </a:rPr>
                      <m:t>∈</m:t>
                    </m:r>
                  </m:oMath>
                </a14:m>
                <a:r>
                  <a:rPr lang="tr-TR" dirty="0"/>
                  <a:t> ∑* ve </a:t>
                </a:r>
                <a:r>
                  <a:rPr lang="tr-TR" i="1" dirty="0"/>
                  <a:t>x </a:t>
                </a:r>
                <a14:m>
                  <m:oMath xmlns:m="http://schemas.openxmlformats.org/officeDocument/2006/math">
                    <m:r>
                      <a:rPr lang="tr-TR">
                        <a:latin typeface="Cambria Math" panose="02040503050406030204" pitchFamily="18" charset="0"/>
                      </a:rPr>
                      <m:t>∈</m:t>
                    </m:r>
                  </m:oMath>
                </a14:m>
                <a:r>
                  <a:rPr lang="tr-TR" i="1" dirty="0"/>
                  <a:t> </a:t>
                </a:r>
                <a:r>
                  <a:rPr lang="tr-TR" dirty="0"/>
                  <a:t>∑ ise.</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1939" t="-1667" r="-2019"/>
                </a:stretch>
              </a:blipFill>
            </p:spPr>
            <p:txBody>
              <a:bodyPr/>
              <a:lstStyle/>
              <a:p>
                <a:r>
                  <a:rPr lang="tr-TR">
                    <a:noFill/>
                  </a:rPr>
                  <a:t> </a:t>
                </a:r>
              </a:p>
            </p:txBody>
          </p:sp>
        </mc:Fallback>
      </mc:AlternateContent>
    </p:spTree>
    <p:extLst>
      <p:ext uri="{BB962C8B-B14F-4D97-AF65-F5344CB8AC3E}">
        <p14:creationId xmlns:p14="http://schemas.microsoft.com/office/powerpoint/2010/main" val="20580085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t>Önermeli Mantıkta İ</a:t>
            </a:r>
            <a:r>
              <a:rPr lang="tr-TR" sz="3200" dirty="0" smtClean="0"/>
              <a:t>yi−Tanımlanmış </a:t>
            </a:r>
            <a:r>
              <a:rPr lang="tr-TR" sz="3200" dirty="0"/>
              <a:t>Formüller </a:t>
            </a:r>
          </a:p>
        </p:txBody>
      </p:sp>
      <p:sp>
        <p:nvSpPr>
          <p:cNvPr id="3" name="İçerik Yer Tutucusu 2"/>
          <p:cNvSpPr>
            <a:spLocks noGrp="1"/>
          </p:cNvSpPr>
          <p:nvPr>
            <p:ph idx="1"/>
          </p:nvPr>
        </p:nvSpPr>
        <p:spPr>
          <a:xfrm>
            <a:off x="822960" y="1924335"/>
            <a:ext cx="7543800" cy="4230806"/>
          </a:xfrm>
        </p:spPr>
        <p:txBody>
          <a:bodyPr>
            <a:noAutofit/>
          </a:bodyPr>
          <a:lstStyle/>
          <a:p>
            <a:pPr algn="just">
              <a:buFont typeface="Arial" panose="020B0604020202020204" pitchFamily="34" charset="0"/>
              <a:buChar char="•"/>
            </a:pPr>
            <a:r>
              <a:rPr lang="tr-TR" dirty="0"/>
              <a:t>Önermeli mantıkta iyi − tanımlanmış for­müller kümesini </a:t>
            </a:r>
            <a:r>
              <a:rPr lang="tr-TR" i="1" dirty="0"/>
              <a:t>D</a:t>
            </a:r>
            <a:r>
              <a:rPr lang="tr-TR" dirty="0"/>
              <a:t>(doğru), </a:t>
            </a:r>
            <a:r>
              <a:rPr lang="tr-TR" i="1" dirty="0"/>
              <a:t>Y</a:t>
            </a:r>
            <a:r>
              <a:rPr lang="tr-TR" dirty="0"/>
              <a:t>(yanlış), önermeli değişkenler ve de </a:t>
            </a:r>
            <a:r>
              <a:rPr lang="tr-TR" b="1" dirty="0"/>
              <a:t>{⌐, ˄, ˅,→, ↔</a:t>
            </a:r>
            <a:r>
              <a:rPr lang="tr-TR" b="1" dirty="0" smtClean="0"/>
              <a:t>} </a:t>
            </a:r>
            <a:r>
              <a:rPr lang="tr-TR" dirty="0" smtClean="0"/>
              <a:t>kümesin­deki </a:t>
            </a:r>
            <a:r>
              <a:rPr lang="tr-TR" dirty="0"/>
              <a:t>operatörleri içerecek şekilde tanımlayabiliriz.</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emel </a:t>
            </a:r>
            <a:r>
              <a:rPr lang="tr-TR" i="1" dirty="0">
                <a:solidFill>
                  <a:srgbClr val="00B0F0"/>
                </a:solidFill>
              </a:rPr>
              <a:t>B</a:t>
            </a:r>
            <a:r>
              <a:rPr lang="tr-TR" i="1" dirty="0" smtClean="0">
                <a:solidFill>
                  <a:srgbClr val="00B0F0"/>
                </a:solidFill>
              </a:rPr>
              <a:t>asamak: </a:t>
            </a:r>
            <a:r>
              <a:rPr lang="tr-TR" i="1" dirty="0"/>
              <a:t>D</a:t>
            </a:r>
            <a:r>
              <a:rPr lang="tr-TR" dirty="0"/>
              <a:t>, </a:t>
            </a:r>
            <a:r>
              <a:rPr lang="tr-TR" i="1" dirty="0"/>
              <a:t>Y</a:t>
            </a:r>
            <a:r>
              <a:rPr lang="tr-TR" dirty="0"/>
              <a:t> ve </a:t>
            </a:r>
            <a:r>
              <a:rPr lang="tr-TR" i="1" dirty="0"/>
              <a:t>s</a:t>
            </a:r>
            <a:r>
              <a:rPr lang="tr-TR" dirty="0"/>
              <a:t> bir iyi−tanımlanmış formüldür. Burada </a:t>
            </a:r>
            <a:r>
              <a:rPr lang="tr-TR" i="1" dirty="0"/>
              <a:t>s</a:t>
            </a:r>
            <a:r>
              <a:rPr lang="tr-TR" dirty="0"/>
              <a:t>, bir önermeli değişkendir.</a:t>
            </a:r>
          </a:p>
          <a:p>
            <a:pPr algn="just">
              <a:buFont typeface="Wingdings" panose="05000000000000000000" pitchFamily="2" charset="2"/>
              <a:buChar char="ü"/>
            </a:pPr>
            <a:r>
              <a:rPr lang="tr-TR" i="1" dirty="0" err="1">
                <a:solidFill>
                  <a:srgbClr val="00B0F0"/>
                </a:solidFill>
              </a:rPr>
              <a:t>Ö</a:t>
            </a:r>
            <a:r>
              <a:rPr lang="tr-TR" i="1" dirty="0" err="1" smtClean="0">
                <a:solidFill>
                  <a:srgbClr val="00B0F0"/>
                </a:solidFill>
              </a:rPr>
              <a:t>zyineli</a:t>
            </a:r>
            <a:r>
              <a:rPr lang="tr-TR" i="1" dirty="0" smtClean="0">
                <a:solidFill>
                  <a:srgbClr val="00B0F0"/>
                </a:solidFill>
              </a:rPr>
              <a:t> </a:t>
            </a:r>
            <a:r>
              <a:rPr lang="tr-TR" i="1" dirty="0">
                <a:solidFill>
                  <a:srgbClr val="00B0F0"/>
                </a:solidFill>
              </a:rPr>
              <a:t>B</a:t>
            </a:r>
            <a:r>
              <a:rPr lang="tr-TR" i="1" dirty="0" smtClean="0">
                <a:solidFill>
                  <a:srgbClr val="00B0F0"/>
                </a:solidFill>
              </a:rPr>
              <a:t>asamak:</a:t>
            </a:r>
            <a:r>
              <a:rPr lang="tr-TR" dirty="0" smtClean="0">
                <a:solidFill>
                  <a:srgbClr val="00B0F0"/>
                </a:solidFill>
              </a:rPr>
              <a:t> </a:t>
            </a:r>
            <a:r>
              <a:rPr lang="tr-TR" dirty="0"/>
              <a:t>Eğer </a:t>
            </a:r>
            <a:r>
              <a:rPr lang="tr-TR" i="1" dirty="0"/>
              <a:t>E</a:t>
            </a:r>
            <a:r>
              <a:rPr lang="tr-TR" dirty="0"/>
              <a:t> ve </a:t>
            </a:r>
            <a:r>
              <a:rPr lang="tr-TR" i="1" dirty="0"/>
              <a:t>F</a:t>
            </a:r>
            <a:r>
              <a:rPr lang="tr-TR" dirty="0"/>
              <a:t> birer iyi−tanımlanmış formüllerse, </a:t>
            </a:r>
            <a:r>
              <a:rPr lang="tr-TR" b="1" dirty="0"/>
              <a:t>(⌐</a:t>
            </a:r>
            <a:r>
              <a:rPr lang="tr-TR" b="1" i="1" dirty="0"/>
              <a:t>E</a:t>
            </a:r>
            <a:r>
              <a:rPr lang="tr-TR" b="1" dirty="0"/>
              <a:t>), </a:t>
            </a:r>
            <a:r>
              <a:rPr lang="tr-TR" b="1" i="1" dirty="0"/>
              <a:t>(E</a:t>
            </a:r>
            <a:r>
              <a:rPr lang="tr-TR" b="1" dirty="0"/>
              <a:t> </a:t>
            </a:r>
            <a:r>
              <a:rPr lang="tr-TR" b="1" dirty="0" smtClean="0"/>
              <a:t>˄ </a:t>
            </a:r>
            <a:r>
              <a:rPr lang="tr-TR" b="1" i="1" dirty="0" smtClean="0"/>
              <a:t>F</a:t>
            </a:r>
            <a:r>
              <a:rPr lang="tr-TR" b="1" i="1" dirty="0"/>
              <a:t>), (E</a:t>
            </a:r>
            <a:r>
              <a:rPr lang="tr-TR" b="1" dirty="0"/>
              <a:t> ˅ </a:t>
            </a:r>
            <a:r>
              <a:rPr lang="tr-TR" b="1" i="1" dirty="0"/>
              <a:t>F),</a:t>
            </a:r>
            <a:r>
              <a:rPr lang="tr-TR" b="1" dirty="0"/>
              <a:t> </a:t>
            </a:r>
            <a:r>
              <a:rPr lang="tr-TR" b="1" i="1" dirty="0"/>
              <a:t>(E</a:t>
            </a:r>
            <a:r>
              <a:rPr lang="tr-TR" b="1" dirty="0"/>
              <a:t> → </a:t>
            </a:r>
            <a:r>
              <a:rPr lang="tr-TR" b="1" i="1" dirty="0"/>
              <a:t>F),</a:t>
            </a:r>
            <a:r>
              <a:rPr lang="tr-TR" b="1" dirty="0"/>
              <a:t> ve </a:t>
            </a:r>
            <a:r>
              <a:rPr lang="tr-TR" b="1" i="1" dirty="0"/>
              <a:t>(E</a:t>
            </a:r>
            <a:r>
              <a:rPr lang="tr-TR" b="1" dirty="0"/>
              <a:t> ↔ </a:t>
            </a:r>
            <a:r>
              <a:rPr lang="tr-TR" b="1" i="1" dirty="0"/>
              <a:t>F)</a:t>
            </a:r>
            <a:r>
              <a:rPr lang="tr-TR" dirty="0"/>
              <a:t> de iyi−tanımlanmış formüllerdir.</a:t>
            </a:r>
          </a:p>
          <a:p>
            <a:pPr algn="just"/>
            <a:r>
              <a:rPr lang="tr-TR" b="1" dirty="0">
                <a:solidFill>
                  <a:srgbClr val="FF0000"/>
                </a:solidFill>
              </a:rPr>
              <a:t>Örneğin; </a:t>
            </a:r>
            <a:r>
              <a:rPr lang="tr-TR" i="1" dirty="0"/>
              <a:t>p</a:t>
            </a:r>
            <a:r>
              <a:rPr lang="tr-TR" b="1" dirty="0"/>
              <a:t> </a:t>
            </a:r>
            <a:r>
              <a:rPr lang="tr-TR" dirty="0"/>
              <a:t>ve </a:t>
            </a:r>
            <a:r>
              <a:rPr lang="tr-TR" i="1" dirty="0"/>
              <a:t>q</a:t>
            </a:r>
            <a:r>
              <a:rPr lang="tr-TR" b="1" dirty="0"/>
              <a:t> </a:t>
            </a:r>
            <a:r>
              <a:rPr lang="tr-TR" dirty="0"/>
              <a:t>birer önermeli değişken olmak üzere, temel basamaktan biliyoruz ki </a:t>
            </a:r>
            <a:r>
              <a:rPr lang="tr-TR" i="1" dirty="0"/>
              <a:t>D</a:t>
            </a:r>
            <a:r>
              <a:rPr lang="tr-TR" dirty="0"/>
              <a:t>, </a:t>
            </a:r>
            <a:r>
              <a:rPr lang="tr-TR" i="1" dirty="0"/>
              <a:t>Y, p ve q</a:t>
            </a:r>
            <a:r>
              <a:rPr lang="tr-TR" b="1" dirty="0"/>
              <a:t> </a:t>
            </a:r>
            <a:r>
              <a:rPr lang="tr-TR" dirty="0"/>
              <a:t>iyi−tanımlanmış formüllerdir. </a:t>
            </a:r>
            <a:r>
              <a:rPr lang="tr-TR" dirty="0" err="1"/>
              <a:t>Özyineli</a:t>
            </a:r>
            <a:r>
              <a:rPr lang="tr-TR" dirty="0"/>
              <a:t> basamağın uygulanmasıyla birlik­te </a:t>
            </a:r>
            <a:r>
              <a:rPr lang="tr-TR" b="1" i="1" dirty="0"/>
              <a:t>(p</a:t>
            </a:r>
            <a:r>
              <a:rPr lang="tr-TR" b="1" dirty="0"/>
              <a:t> ˅ </a:t>
            </a:r>
            <a:r>
              <a:rPr lang="tr-TR" b="1" i="1" dirty="0"/>
              <a:t>q), (p</a:t>
            </a:r>
            <a:r>
              <a:rPr lang="tr-TR" b="1" dirty="0"/>
              <a:t> → </a:t>
            </a:r>
            <a:r>
              <a:rPr lang="tr-TR" b="1" i="1" dirty="0"/>
              <a:t>F</a:t>
            </a:r>
            <a:r>
              <a:rPr lang="tr-TR" b="1" dirty="0"/>
              <a:t>), (</a:t>
            </a:r>
            <a:r>
              <a:rPr lang="tr-TR" b="1" i="1" dirty="0"/>
              <a:t>F</a:t>
            </a:r>
            <a:r>
              <a:rPr lang="tr-TR" b="1" dirty="0"/>
              <a:t> → </a:t>
            </a:r>
            <a:r>
              <a:rPr lang="tr-TR" b="1" i="1" dirty="0"/>
              <a:t>q</a:t>
            </a:r>
            <a:r>
              <a:rPr lang="tr-TR" b="1" dirty="0" smtClean="0"/>
              <a:t>) </a:t>
            </a:r>
            <a:r>
              <a:rPr lang="tr-TR" b="1" dirty="0"/>
              <a:t>ve (</a:t>
            </a:r>
            <a:r>
              <a:rPr lang="tr-TR" b="1" i="1" dirty="0"/>
              <a:t>q</a:t>
            </a:r>
            <a:r>
              <a:rPr lang="tr-TR" b="1" dirty="0"/>
              <a:t> ˄ </a:t>
            </a:r>
            <a:r>
              <a:rPr lang="tr-TR" b="1" i="1" dirty="0"/>
              <a:t>F</a:t>
            </a:r>
            <a:r>
              <a:rPr lang="tr-TR" b="1" dirty="0"/>
              <a:t>) </a:t>
            </a:r>
            <a:r>
              <a:rPr lang="tr-TR" dirty="0"/>
              <a:t>ifadelerinin de iyi−tanımlanmış formüller olduğu görülebilir.</a:t>
            </a:r>
          </a:p>
        </p:txBody>
      </p:sp>
    </p:spTree>
    <p:extLst>
      <p:ext uri="{BB962C8B-B14F-4D97-AF65-F5344CB8AC3E}">
        <p14:creationId xmlns:p14="http://schemas.microsoft.com/office/powerpoint/2010/main" val="28291824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Köklü Ağaçlar</a:t>
            </a:r>
            <a:endParaRPr lang="tr-TR" sz="4000" dirty="0"/>
          </a:p>
        </p:txBody>
      </p:sp>
      <p:sp>
        <p:nvSpPr>
          <p:cNvPr id="3" name="İçerik Yer Tutucusu 2"/>
          <p:cNvSpPr>
            <a:spLocks noGrp="1"/>
          </p:cNvSpPr>
          <p:nvPr>
            <p:ph idx="1"/>
          </p:nvPr>
        </p:nvSpPr>
        <p:spPr>
          <a:xfrm>
            <a:off x="822960" y="1954947"/>
            <a:ext cx="7543800" cy="3736169"/>
          </a:xfrm>
        </p:spPr>
        <p:txBody>
          <a:bodyPr/>
          <a:lstStyle/>
          <a:p>
            <a:pPr algn="just">
              <a:buFont typeface="Arial" panose="020B0604020202020204" pitchFamily="34" charset="0"/>
              <a:buChar char="•"/>
            </a:pPr>
            <a:r>
              <a:rPr lang="tr-TR" dirty="0"/>
              <a:t>Bir tanesinin diğerlerinden farklı olarak </a:t>
            </a:r>
            <a:r>
              <a:rPr lang="tr-TR" b="1" i="1" dirty="0"/>
              <a:t>kök</a:t>
            </a:r>
            <a:r>
              <a:rPr lang="tr-TR" dirty="0"/>
              <a:t> adını aldığı köşelerin ve bu köşeleri birbirine bağlayan kenarların kümesine </a:t>
            </a:r>
            <a:r>
              <a:rPr lang="tr-TR" b="1" i="1" dirty="0"/>
              <a:t>köklü ağaç</a:t>
            </a:r>
            <a:r>
              <a:rPr lang="tr-TR" b="1" dirty="0"/>
              <a:t> </a:t>
            </a:r>
            <a:r>
              <a:rPr lang="tr-TR" dirty="0"/>
              <a:t>denir. </a:t>
            </a:r>
          </a:p>
          <a:p>
            <a:pPr algn="just">
              <a:buFont typeface="Wingdings" panose="05000000000000000000" pitchFamily="2" charset="2"/>
              <a:buChar char="ü"/>
            </a:pPr>
            <a:r>
              <a:rPr lang="tr-TR" i="1" dirty="0" smtClean="0">
                <a:solidFill>
                  <a:srgbClr val="00B0F0"/>
                </a:solidFill>
              </a:rPr>
              <a:t>Temel </a:t>
            </a:r>
            <a:r>
              <a:rPr lang="tr-TR" i="1" dirty="0">
                <a:solidFill>
                  <a:srgbClr val="00B0F0"/>
                </a:solidFill>
              </a:rPr>
              <a:t>B</a:t>
            </a:r>
            <a:r>
              <a:rPr lang="tr-TR" i="1" dirty="0" smtClean="0">
                <a:solidFill>
                  <a:srgbClr val="00B0F0"/>
                </a:solidFill>
              </a:rPr>
              <a:t>asamak:</a:t>
            </a:r>
            <a:r>
              <a:rPr lang="tr-TR" dirty="0" smtClean="0">
                <a:solidFill>
                  <a:srgbClr val="00B0F0"/>
                </a:solidFill>
              </a:rPr>
              <a:t> </a:t>
            </a:r>
            <a:r>
              <a:rPr lang="tr-TR" dirty="0"/>
              <a:t>Tek başına bir r köşesi, bir köklü ağaçtır.</a:t>
            </a:r>
          </a:p>
          <a:p>
            <a:pPr algn="just">
              <a:buFont typeface="Wingdings" panose="05000000000000000000" pitchFamily="2" charset="2"/>
              <a:buChar char="ü"/>
            </a:pPr>
            <a:r>
              <a:rPr lang="tr-TR" i="1" dirty="0" err="1">
                <a:solidFill>
                  <a:srgbClr val="00B0F0"/>
                </a:solidFill>
              </a:rPr>
              <a:t>Ö</a:t>
            </a:r>
            <a:r>
              <a:rPr lang="tr-TR" i="1" dirty="0" err="1" smtClean="0">
                <a:solidFill>
                  <a:srgbClr val="00B0F0"/>
                </a:solidFill>
              </a:rPr>
              <a:t>zyineli</a:t>
            </a:r>
            <a:r>
              <a:rPr lang="tr-TR" i="1" dirty="0" smtClean="0">
                <a:solidFill>
                  <a:srgbClr val="00B0F0"/>
                </a:solidFill>
              </a:rPr>
              <a:t> </a:t>
            </a:r>
            <a:r>
              <a:rPr lang="tr-TR" i="1" dirty="0">
                <a:solidFill>
                  <a:srgbClr val="00B0F0"/>
                </a:solidFill>
              </a:rPr>
              <a:t>B</a:t>
            </a:r>
            <a:r>
              <a:rPr lang="tr-TR" i="1" dirty="0" smtClean="0">
                <a:solidFill>
                  <a:srgbClr val="00B0F0"/>
                </a:solidFill>
              </a:rPr>
              <a:t>asamak: </a:t>
            </a:r>
            <a:r>
              <a:rPr lang="tr-TR" b="1" i="1" dirty="0"/>
              <a:t>T</a:t>
            </a:r>
            <a:r>
              <a:rPr lang="tr-TR" b="1" i="1" baseline="-25000" dirty="0"/>
              <a:t>1</a:t>
            </a:r>
            <a:r>
              <a:rPr lang="tr-TR" b="1" dirty="0"/>
              <a:t>, </a:t>
            </a:r>
            <a:r>
              <a:rPr lang="tr-TR" b="1" i="1" dirty="0"/>
              <a:t>T</a:t>
            </a:r>
            <a:r>
              <a:rPr lang="tr-TR" b="1" i="1" baseline="-25000" dirty="0"/>
              <a:t>2</a:t>
            </a:r>
            <a:r>
              <a:rPr lang="tr-TR" b="1" i="1" dirty="0"/>
              <a:t>, … , </a:t>
            </a:r>
            <a:r>
              <a:rPr lang="tr-TR" b="1" i="1" dirty="0" err="1"/>
              <a:t>T</a:t>
            </a:r>
            <a:r>
              <a:rPr lang="tr-TR" b="1" i="1" baseline="-25000" dirty="0" err="1"/>
              <a:t>n</a:t>
            </a:r>
            <a:r>
              <a:rPr lang="tr-TR" b="1" i="1" dirty="0" err="1"/>
              <a:t>’</a:t>
            </a:r>
            <a:r>
              <a:rPr lang="tr-TR" dirty="0" err="1"/>
              <a:t>nin</a:t>
            </a:r>
            <a:r>
              <a:rPr lang="tr-TR" dirty="0"/>
              <a:t> kökleri sırasıyla </a:t>
            </a:r>
            <a:r>
              <a:rPr lang="tr-TR" b="1" i="1" dirty="0"/>
              <a:t>r</a:t>
            </a:r>
            <a:r>
              <a:rPr lang="tr-TR" b="1" baseline="-25000" dirty="0"/>
              <a:t>1</a:t>
            </a:r>
            <a:r>
              <a:rPr lang="tr-TR" b="1" dirty="0"/>
              <a:t>, </a:t>
            </a:r>
            <a:r>
              <a:rPr lang="tr-TR" b="1" i="1" dirty="0"/>
              <a:t>r</a:t>
            </a:r>
            <a:r>
              <a:rPr lang="tr-TR" b="1" baseline="-25000" dirty="0"/>
              <a:t>2</a:t>
            </a:r>
            <a:r>
              <a:rPr lang="tr-TR" b="1" i="1" dirty="0"/>
              <a:t>, … , </a:t>
            </a:r>
            <a:r>
              <a:rPr lang="tr-TR" b="1" i="1" dirty="0" err="1"/>
              <a:t>r</a:t>
            </a:r>
            <a:r>
              <a:rPr lang="tr-TR" b="1" i="1" baseline="-25000" dirty="0" err="1"/>
              <a:t>n</a:t>
            </a:r>
            <a:r>
              <a:rPr lang="tr-TR" b="1" dirty="0"/>
              <a:t> </a:t>
            </a:r>
            <a:r>
              <a:rPr lang="tr-TR" dirty="0"/>
              <a:t>olan ve birbirlerinden ayrık halde bulunan köklü ağaçlar olduklarını varsayalım. O halde </a:t>
            </a:r>
            <a:r>
              <a:rPr lang="tr-TR" b="1" i="1" dirty="0"/>
              <a:t>T</a:t>
            </a:r>
            <a:r>
              <a:rPr lang="tr-TR" b="1" i="1" baseline="-25000" dirty="0"/>
              <a:t>1</a:t>
            </a:r>
            <a:r>
              <a:rPr lang="tr-TR" b="1" i="1" dirty="0"/>
              <a:t>, T</a:t>
            </a:r>
            <a:r>
              <a:rPr lang="tr-TR" b="1" i="1" baseline="-25000" dirty="0"/>
              <a:t>2</a:t>
            </a:r>
            <a:r>
              <a:rPr lang="tr-TR" b="1" i="1" dirty="0"/>
              <a:t>,…, </a:t>
            </a:r>
            <a:r>
              <a:rPr lang="tr-TR" b="1" i="1" dirty="0" err="1"/>
              <a:t>T</a:t>
            </a:r>
            <a:r>
              <a:rPr lang="tr-TR" b="1" i="1" baseline="-25000" dirty="0" err="1"/>
              <a:t>n</a:t>
            </a:r>
            <a:r>
              <a:rPr lang="tr-TR" b="1" i="1" baseline="-25000" dirty="0"/>
              <a:t> </a:t>
            </a:r>
            <a:r>
              <a:rPr lang="tr-TR" dirty="0"/>
              <a:t>içerisinde yer almayan bir </a:t>
            </a:r>
            <a:r>
              <a:rPr lang="tr-TR" i="1" dirty="0"/>
              <a:t>r</a:t>
            </a:r>
            <a:r>
              <a:rPr lang="tr-TR" dirty="0"/>
              <a:t> kökünden </a:t>
            </a:r>
            <a:r>
              <a:rPr lang="tr-TR" b="1" i="1" dirty="0"/>
              <a:t>r</a:t>
            </a:r>
            <a:r>
              <a:rPr lang="tr-TR" b="1" baseline="-25000" dirty="0"/>
              <a:t>1</a:t>
            </a:r>
            <a:r>
              <a:rPr lang="tr-TR" b="1" dirty="0"/>
              <a:t>, </a:t>
            </a:r>
            <a:r>
              <a:rPr lang="tr-TR" b="1" i="1" dirty="0"/>
              <a:t>r</a:t>
            </a:r>
            <a:r>
              <a:rPr lang="tr-TR" b="1" baseline="-25000" dirty="0"/>
              <a:t>2</a:t>
            </a:r>
            <a:r>
              <a:rPr lang="tr-TR" b="1" i="1" dirty="0"/>
              <a:t>, …</a:t>
            </a:r>
            <a:r>
              <a:rPr lang="tr-TR" b="1" dirty="0"/>
              <a:t> , </a:t>
            </a:r>
            <a:r>
              <a:rPr lang="tr-TR" b="1" i="1" dirty="0" err="1"/>
              <a:t>r</a:t>
            </a:r>
            <a:r>
              <a:rPr lang="tr-TR" b="1" i="1" baseline="-25000" dirty="0" err="1"/>
              <a:t>n</a:t>
            </a:r>
            <a:r>
              <a:rPr lang="tr-TR" b="1" dirty="0"/>
              <a:t> </a:t>
            </a:r>
            <a:r>
              <a:rPr lang="tr-TR" dirty="0"/>
              <a:t>köklerine kenar eklenerek oluşturulan çizge de bir köklü ağaçtır.</a:t>
            </a:r>
          </a:p>
          <a:p>
            <a:endParaRPr lang="tr-TR" dirty="0"/>
          </a:p>
        </p:txBody>
      </p:sp>
    </p:spTree>
    <p:extLst>
      <p:ext uri="{BB962C8B-B14F-4D97-AF65-F5344CB8AC3E}">
        <p14:creationId xmlns:p14="http://schemas.microsoft.com/office/powerpoint/2010/main" val="3668193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4000" dirty="0"/>
              <a:t>Matematiksel Tümevarım İlkesi</a:t>
            </a:r>
          </a:p>
        </p:txBody>
      </p:sp>
      <p:sp>
        <p:nvSpPr>
          <p:cNvPr id="3" name="İçerik Yer Tutucusu 2"/>
          <p:cNvSpPr>
            <a:spLocks noGrp="1"/>
          </p:cNvSpPr>
          <p:nvPr>
            <p:ph idx="1"/>
          </p:nvPr>
        </p:nvSpPr>
        <p:spPr>
          <a:xfrm>
            <a:off x="822960" y="1968589"/>
            <a:ext cx="7543800" cy="3968181"/>
          </a:xfrm>
        </p:spPr>
        <p:txBody>
          <a:bodyPr>
            <a:noAutofit/>
          </a:bodyPr>
          <a:lstStyle/>
          <a:p>
            <a:pPr algn="just">
              <a:buFont typeface="Arial" panose="020B0604020202020204" pitchFamily="34" charset="0"/>
              <a:buChar char="•"/>
            </a:pPr>
            <a:r>
              <a:rPr lang="tr-TR" dirty="0"/>
              <a:t>Matematiksel tümevarım bir çıkarsama kuralı olarak şu şekilde ifade edilebilir:</a:t>
            </a:r>
          </a:p>
          <a:p>
            <a:pPr algn="just">
              <a:buFont typeface="Wingdings" panose="05000000000000000000" pitchFamily="2" charset="2"/>
              <a:buChar char="Ø"/>
            </a:pPr>
            <a:r>
              <a:rPr lang="tr-TR" b="1" dirty="0">
                <a:ea typeface="Arial Unicode MS" panose="020B0604020202020204" pitchFamily="34" charset="-128"/>
              </a:rPr>
              <a:t>(</a:t>
            </a:r>
            <a:r>
              <a:rPr lang="tr-TR" b="1" i="1" dirty="0">
                <a:ea typeface="Arial Unicode MS" panose="020B0604020202020204" pitchFamily="34" charset="-128"/>
              </a:rPr>
              <a:t>P </a:t>
            </a:r>
            <a:r>
              <a:rPr lang="tr-TR" b="1" dirty="0">
                <a:ea typeface="Arial Unicode MS" panose="020B0604020202020204" pitchFamily="34" charset="-128"/>
              </a:rPr>
              <a:t>(1) </a:t>
            </a:r>
            <a:r>
              <a:rPr lang="tr-TR" b="1" dirty="0">
                <a:ea typeface="Arial Unicode MS" panose="020B0604020202020204" pitchFamily="34" charset="-128"/>
                <a:sym typeface="Symbol" panose="05050102010706020507" pitchFamily="18" charset="2"/>
              </a:rPr>
              <a:t></a:t>
            </a:r>
            <a:r>
              <a:rPr lang="tr-TR" b="1" dirty="0">
                <a:ea typeface="Arial Unicode MS" panose="020B0604020202020204" pitchFamily="34" charset="-128"/>
              </a:rPr>
              <a:t> </a:t>
            </a:r>
            <a:r>
              <a:rPr lang="tr-TR" b="1" dirty="0">
                <a:ea typeface="Arial Unicode MS" panose="020B0604020202020204" pitchFamily="34" charset="-128"/>
                <a:sym typeface="Symbol" panose="05050102010706020507" pitchFamily="18" charset="2"/>
              </a:rPr>
              <a:t></a:t>
            </a:r>
            <a:r>
              <a:rPr lang="tr-TR" b="1" i="1" dirty="0">
                <a:ea typeface="Arial Unicode MS" panose="020B0604020202020204" pitchFamily="34" charset="-128"/>
              </a:rPr>
              <a:t>k </a:t>
            </a:r>
            <a:r>
              <a:rPr lang="tr-TR" b="1" dirty="0">
                <a:ea typeface="Arial Unicode MS" panose="020B0604020202020204" pitchFamily="34" charset="-128"/>
              </a:rPr>
              <a:t>(</a:t>
            </a:r>
            <a:r>
              <a:rPr lang="tr-TR" b="1" i="1" dirty="0">
                <a:ea typeface="Arial Unicode MS" panose="020B0604020202020204" pitchFamily="34" charset="-128"/>
              </a:rPr>
              <a:t>P </a:t>
            </a:r>
            <a:r>
              <a:rPr lang="tr-TR" b="1" dirty="0">
                <a:ea typeface="Arial Unicode MS" panose="020B0604020202020204" pitchFamily="34" charset="-128"/>
              </a:rPr>
              <a:t>(</a:t>
            </a:r>
            <a:r>
              <a:rPr lang="tr-TR" b="1" i="1" dirty="0">
                <a:ea typeface="Arial Unicode MS" panose="020B0604020202020204" pitchFamily="34" charset="-128"/>
              </a:rPr>
              <a:t>k </a:t>
            </a:r>
            <a:r>
              <a:rPr lang="tr-TR" b="1" dirty="0">
                <a:ea typeface="Arial Unicode MS" panose="020B0604020202020204" pitchFamily="34" charset="-128"/>
              </a:rPr>
              <a:t>)</a:t>
            </a:r>
            <a:r>
              <a:rPr lang="tr-TR" b="1" i="1" dirty="0">
                <a:ea typeface="Arial Unicode MS" panose="020B0604020202020204" pitchFamily="34" charset="-128"/>
              </a:rPr>
              <a:t> </a:t>
            </a:r>
            <a:r>
              <a:rPr lang="tr-TR" b="1" i="1" dirty="0">
                <a:ea typeface="Arial Unicode MS" panose="020B0604020202020204" pitchFamily="34" charset="-128"/>
                <a:sym typeface="Symbol" panose="05050102010706020507" pitchFamily="18" charset="2"/>
              </a:rPr>
              <a:t></a:t>
            </a:r>
            <a:r>
              <a:rPr lang="tr-TR" b="1" i="1" dirty="0">
                <a:ea typeface="Arial Unicode MS" panose="020B0604020202020204" pitchFamily="34" charset="-128"/>
              </a:rPr>
              <a:t> P </a:t>
            </a:r>
            <a:r>
              <a:rPr lang="tr-TR" b="1" dirty="0">
                <a:ea typeface="Arial Unicode MS" panose="020B0604020202020204" pitchFamily="34" charset="-128"/>
              </a:rPr>
              <a:t>(</a:t>
            </a:r>
            <a:r>
              <a:rPr lang="tr-TR" b="1" i="1" dirty="0">
                <a:ea typeface="Arial Unicode MS" panose="020B0604020202020204" pitchFamily="34" charset="-128"/>
              </a:rPr>
              <a:t>k </a:t>
            </a:r>
            <a:r>
              <a:rPr lang="tr-TR" b="1" dirty="0">
                <a:ea typeface="Arial Unicode MS" panose="020B0604020202020204" pitchFamily="34" charset="-128"/>
              </a:rPr>
              <a:t>+</a:t>
            </a:r>
            <a:r>
              <a:rPr lang="tr-TR" b="1" i="1" dirty="0">
                <a:ea typeface="Arial Unicode MS" panose="020B0604020202020204" pitchFamily="34" charset="-128"/>
              </a:rPr>
              <a:t> </a:t>
            </a:r>
            <a:r>
              <a:rPr lang="tr-TR" b="1" dirty="0">
                <a:ea typeface="Arial Unicode MS" panose="020B0604020202020204" pitchFamily="34" charset="-128"/>
              </a:rPr>
              <a:t>1 ))) </a:t>
            </a:r>
            <a:r>
              <a:rPr lang="tr-TR" b="1" dirty="0">
                <a:ea typeface="Arial Unicode MS" panose="020B0604020202020204" pitchFamily="34" charset="-128"/>
                <a:sym typeface="Symbol" panose="05050102010706020507" pitchFamily="18" charset="2"/>
              </a:rPr>
              <a:t></a:t>
            </a:r>
            <a:r>
              <a:rPr lang="tr-TR" b="1" dirty="0">
                <a:ea typeface="Arial Unicode MS" panose="020B0604020202020204" pitchFamily="34" charset="-128"/>
              </a:rPr>
              <a:t> </a:t>
            </a:r>
            <a:r>
              <a:rPr lang="tr-TR" b="1" dirty="0">
                <a:ea typeface="Arial Unicode MS" panose="020B0604020202020204" pitchFamily="34" charset="-128"/>
                <a:sym typeface="Symbol" panose="05050102010706020507" pitchFamily="18" charset="2"/>
              </a:rPr>
              <a:t></a:t>
            </a:r>
            <a:r>
              <a:rPr lang="tr-TR" b="1" i="1" dirty="0" err="1">
                <a:ea typeface="Arial Unicode MS" panose="020B0604020202020204" pitchFamily="34" charset="-128"/>
              </a:rPr>
              <a:t>nP</a:t>
            </a:r>
            <a:r>
              <a:rPr lang="tr-TR" b="1" i="1" dirty="0">
                <a:ea typeface="Arial Unicode MS" panose="020B0604020202020204" pitchFamily="34" charset="-128"/>
              </a:rPr>
              <a:t> </a:t>
            </a:r>
            <a:r>
              <a:rPr lang="tr-TR" b="1" dirty="0">
                <a:ea typeface="Arial Unicode MS" panose="020B0604020202020204" pitchFamily="34" charset="-128"/>
              </a:rPr>
              <a:t>(</a:t>
            </a:r>
            <a:r>
              <a:rPr lang="tr-TR" b="1" i="1" dirty="0">
                <a:ea typeface="Arial Unicode MS" panose="020B0604020202020204" pitchFamily="34" charset="-128"/>
              </a:rPr>
              <a:t>n </a:t>
            </a:r>
            <a:r>
              <a:rPr lang="tr-TR" b="1" dirty="0">
                <a:ea typeface="Arial Unicode MS" panose="020B0604020202020204" pitchFamily="34" charset="-128"/>
              </a:rPr>
              <a:t>)</a:t>
            </a:r>
          </a:p>
          <a:p>
            <a:pPr marL="0" indent="0" algn="just">
              <a:buNone/>
            </a:pPr>
            <a:r>
              <a:rPr lang="tr-TR" dirty="0"/>
              <a:t>Burada tanım kümesi yine tüm pozitif sayılardır. </a:t>
            </a:r>
          </a:p>
          <a:p>
            <a:pPr marL="0" indent="0" algn="just">
              <a:buNone/>
            </a:pPr>
            <a:r>
              <a:rPr lang="tr-TR" b="1" dirty="0">
                <a:solidFill>
                  <a:srgbClr val="FF0000"/>
                </a:solidFill>
              </a:rPr>
              <a:t>Uyarı: </a:t>
            </a:r>
            <a:r>
              <a:rPr lang="tr-TR" dirty="0"/>
              <a:t>Matematiksel tümevarımla ispatta </a:t>
            </a:r>
            <a:r>
              <a:rPr lang="tr-TR" b="1" i="1" dirty="0"/>
              <a:t>P</a:t>
            </a:r>
            <a:r>
              <a:rPr lang="tr-TR" b="1" dirty="0"/>
              <a:t>(</a:t>
            </a:r>
            <a:r>
              <a:rPr lang="tr-TR" b="1" i="1" dirty="0"/>
              <a:t>k</a:t>
            </a:r>
            <a:r>
              <a:rPr lang="tr-TR" b="1" dirty="0"/>
              <a:t>) </a:t>
            </a:r>
            <a:r>
              <a:rPr lang="tr-TR" dirty="0"/>
              <a:t>ifadesinin tüm pozitif </a:t>
            </a:r>
            <a:r>
              <a:rPr lang="tr-TR" i="1" dirty="0"/>
              <a:t>k</a:t>
            </a:r>
            <a:r>
              <a:rPr lang="tr-TR" dirty="0"/>
              <a:t> tam sayıları için doğru olduğu varsayılmaz!</a:t>
            </a:r>
          </a:p>
          <a:p>
            <a:pPr algn="just">
              <a:buFont typeface="Arial" panose="020B0604020202020204" pitchFamily="34" charset="0"/>
              <a:buChar char="•"/>
            </a:pPr>
            <a:r>
              <a:rPr lang="tr-TR" dirty="0"/>
              <a:t>Gösterilen şey yalnızca şudur; eğer </a:t>
            </a:r>
            <a:r>
              <a:rPr lang="tr-TR" b="1" i="1" dirty="0"/>
              <a:t>P</a:t>
            </a:r>
            <a:r>
              <a:rPr lang="tr-TR" b="1" dirty="0"/>
              <a:t>(</a:t>
            </a:r>
            <a:r>
              <a:rPr lang="tr-TR" b="1" i="1" dirty="0"/>
              <a:t>k</a:t>
            </a:r>
            <a:r>
              <a:rPr lang="tr-TR" b="1" dirty="0"/>
              <a:t>) </a:t>
            </a:r>
            <a:r>
              <a:rPr lang="tr-TR" dirty="0"/>
              <a:t>ifadesinin doğru olduğu varsayılırsa, </a:t>
            </a:r>
            <a:r>
              <a:rPr lang="tr-TR" b="1" i="1" dirty="0" smtClean="0"/>
              <a:t>P</a:t>
            </a:r>
            <a:r>
              <a:rPr lang="tr-TR" b="1" dirty="0" smtClean="0"/>
              <a:t>(</a:t>
            </a:r>
            <a:r>
              <a:rPr lang="tr-TR" b="1" i="1" dirty="0" smtClean="0"/>
              <a:t>k </a:t>
            </a:r>
            <a:r>
              <a:rPr lang="tr-TR" b="1" dirty="0" smtClean="0"/>
              <a:t>+ 1</a:t>
            </a:r>
            <a:r>
              <a:rPr lang="tr-TR" b="1" dirty="0"/>
              <a:t>) </a:t>
            </a:r>
            <a:r>
              <a:rPr lang="tr-TR" dirty="0"/>
              <a:t>ifadesinin de doğru olması gerekir. Bu yüzden, matematiksel tümevarım bir döngüsel akıl yürütme durumu değildir. Yani, elde etmek istediğimiz sonucu doğru kabul etmek gibi yanlış bir varsayımda bulunmaz.</a:t>
            </a:r>
          </a:p>
        </p:txBody>
      </p:sp>
    </p:spTree>
    <p:extLst>
      <p:ext uri="{BB962C8B-B14F-4D97-AF65-F5344CB8AC3E}">
        <p14:creationId xmlns:p14="http://schemas.microsoft.com/office/powerpoint/2010/main" val="8084889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Köklü Ağaçlar</a:t>
            </a:r>
            <a:endParaRPr lang="tr-TR" sz="4000" dirty="0"/>
          </a:p>
        </p:txBody>
      </p:sp>
      <p:sp>
        <p:nvSpPr>
          <p:cNvPr id="3" name="İçerik Yer Tutucusu 2"/>
          <p:cNvSpPr>
            <a:spLocks noGrp="1"/>
          </p:cNvSpPr>
          <p:nvPr>
            <p:ph idx="1"/>
          </p:nvPr>
        </p:nvSpPr>
        <p:spPr>
          <a:xfrm>
            <a:off x="822960" y="1964207"/>
            <a:ext cx="7543800" cy="4354706"/>
          </a:xfrm>
        </p:spPr>
        <p:txBody>
          <a:bodyPr/>
          <a:lstStyle/>
          <a:p>
            <a:pPr algn="just">
              <a:buFont typeface="Arial" panose="020B0604020202020204" pitchFamily="34" charset="0"/>
              <a:buChar char="•"/>
            </a:pPr>
            <a:r>
              <a:rPr lang="tr-TR" dirty="0" smtClean="0"/>
              <a:t>Şekil 12’de</a:t>
            </a:r>
            <a:r>
              <a:rPr lang="tr-TR" dirty="0"/>
              <a:t> </a:t>
            </a:r>
            <a:r>
              <a:rPr lang="tr-TR" dirty="0" smtClean="0"/>
              <a:t>temel </a:t>
            </a:r>
            <a:r>
              <a:rPr lang="tr-TR" dirty="0"/>
              <a:t>basamaktan başlanılarak </a:t>
            </a:r>
            <a:r>
              <a:rPr lang="tr-TR" dirty="0" err="1"/>
              <a:t>özyineli</a:t>
            </a:r>
            <a:r>
              <a:rPr lang="tr-TR" dirty="0"/>
              <a:t> basamağın bir veya iki kere uygulanmasıyla elde edilmiş bazı köklü ağaçlar gösterilmiştir. </a:t>
            </a:r>
            <a:endParaRPr lang="tr-TR" dirty="0" smtClean="0"/>
          </a:p>
          <a:p>
            <a:pPr algn="just">
              <a:buFont typeface="Arial" panose="020B0604020202020204" pitchFamily="34" charset="0"/>
              <a:buChar char="•"/>
            </a:pPr>
            <a:r>
              <a:rPr lang="tr-TR" dirty="0" err="1" smtClean="0"/>
              <a:t>Özyineli</a:t>
            </a:r>
            <a:r>
              <a:rPr lang="tr-TR" dirty="0" smtClean="0"/>
              <a:t> </a:t>
            </a:r>
            <a:r>
              <a:rPr lang="tr-TR" dirty="0"/>
              <a:t>basamağın her uygulanışıyla birlikte sonsuz sayıda köklü ağacın oluşabileceğine dikkat ediniz.</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972" y="3675412"/>
            <a:ext cx="5589001" cy="2160000"/>
          </a:xfrm>
          <a:prstGeom prst="rect">
            <a:avLst/>
          </a:prstGeom>
        </p:spPr>
      </p:pic>
      <p:sp>
        <p:nvSpPr>
          <p:cNvPr id="5" name="Metin kutusu 4"/>
          <p:cNvSpPr txBox="1"/>
          <p:nvPr/>
        </p:nvSpPr>
        <p:spPr>
          <a:xfrm>
            <a:off x="1306372" y="3648116"/>
            <a:ext cx="999600" cy="184666"/>
          </a:xfrm>
          <a:prstGeom prst="rect">
            <a:avLst/>
          </a:prstGeom>
          <a:noFill/>
          <a:ln>
            <a:noFill/>
          </a:ln>
        </p:spPr>
        <p:txBody>
          <a:bodyPr wrap="square" lIns="0" tIns="0" rIns="0" bIns="0" rtlCol="0">
            <a:spAutoFit/>
          </a:bodyPr>
          <a:lstStyle/>
          <a:p>
            <a:r>
              <a:rPr lang="tr-TR" sz="1200" dirty="0">
                <a:solidFill>
                  <a:srgbClr val="0070C0"/>
                </a:solidFill>
              </a:rPr>
              <a:t>Temel basamak</a:t>
            </a:r>
          </a:p>
        </p:txBody>
      </p:sp>
      <p:sp>
        <p:nvSpPr>
          <p:cNvPr id="6" name="Metin kutusu 5"/>
          <p:cNvSpPr txBox="1"/>
          <p:nvPr/>
        </p:nvSpPr>
        <p:spPr>
          <a:xfrm>
            <a:off x="1306372" y="4114233"/>
            <a:ext cx="999600" cy="184666"/>
          </a:xfrm>
          <a:prstGeom prst="rect">
            <a:avLst/>
          </a:prstGeom>
          <a:noFill/>
          <a:ln>
            <a:noFill/>
          </a:ln>
        </p:spPr>
        <p:txBody>
          <a:bodyPr wrap="square" lIns="0" tIns="0" rIns="0" bIns="0" rtlCol="0">
            <a:spAutoFit/>
          </a:bodyPr>
          <a:lstStyle/>
          <a:p>
            <a:r>
              <a:rPr lang="tr-TR" sz="1200" dirty="0">
                <a:solidFill>
                  <a:srgbClr val="0070C0"/>
                </a:solidFill>
              </a:rPr>
              <a:t>Basamak 1</a:t>
            </a:r>
          </a:p>
        </p:txBody>
      </p:sp>
      <p:sp>
        <p:nvSpPr>
          <p:cNvPr id="7" name="Metin kutusu 6"/>
          <p:cNvSpPr txBox="1"/>
          <p:nvPr/>
        </p:nvSpPr>
        <p:spPr>
          <a:xfrm>
            <a:off x="1306372" y="4861801"/>
            <a:ext cx="999600" cy="184666"/>
          </a:xfrm>
          <a:prstGeom prst="rect">
            <a:avLst/>
          </a:prstGeom>
          <a:noFill/>
          <a:ln>
            <a:noFill/>
          </a:ln>
        </p:spPr>
        <p:txBody>
          <a:bodyPr wrap="square" lIns="0" tIns="0" rIns="0" bIns="0" rtlCol="0">
            <a:spAutoFit/>
          </a:bodyPr>
          <a:lstStyle/>
          <a:p>
            <a:r>
              <a:rPr lang="tr-TR" sz="1200" dirty="0">
                <a:solidFill>
                  <a:srgbClr val="0070C0"/>
                </a:solidFill>
              </a:rPr>
              <a:t>Basamak 2</a:t>
            </a:r>
          </a:p>
        </p:txBody>
      </p:sp>
      <p:sp>
        <p:nvSpPr>
          <p:cNvPr id="8" name="Metin kutusu 7"/>
          <p:cNvSpPr txBox="1"/>
          <p:nvPr/>
        </p:nvSpPr>
        <p:spPr>
          <a:xfrm>
            <a:off x="2872792" y="5862708"/>
            <a:ext cx="3444135" cy="246221"/>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12. </a:t>
            </a:r>
            <a:r>
              <a:rPr lang="tr-TR" sz="1600" b="1" dirty="0" smtClean="0"/>
              <a:t>Köklü Ağaçların Oluşturulması</a:t>
            </a:r>
            <a:endParaRPr lang="tr-TR" sz="1600" b="1" dirty="0"/>
          </a:p>
        </p:txBody>
      </p:sp>
    </p:spTree>
    <p:extLst>
      <p:ext uri="{BB962C8B-B14F-4D97-AF65-F5344CB8AC3E}">
        <p14:creationId xmlns:p14="http://schemas.microsoft.com/office/powerpoint/2010/main" val="21159587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Genişletilmiş İkili Ağaç</a:t>
            </a:r>
            <a:endParaRPr lang="tr-TR" sz="4000" dirty="0"/>
          </a:p>
        </p:txBody>
      </p:sp>
      <p:sp>
        <p:nvSpPr>
          <p:cNvPr id="3" name="İçerik Yer Tutucusu 2"/>
          <p:cNvSpPr>
            <a:spLocks noGrp="1"/>
          </p:cNvSpPr>
          <p:nvPr>
            <p:ph idx="1"/>
          </p:nvPr>
        </p:nvSpPr>
        <p:spPr/>
        <p:txBody>
          <a:bodyPr/>
          <a:lstStyle/>
          <a:p>
            <a:pPr algn="just">
              <a:buFont typeface="Arial" panose="020B0604020202020204" pitchFamily="34" charset="0"/>
              <a:buChar char="•"/>
            </a:pPr>
            <a:r>
              <a:rPr lang="tr-TR" i="1" dirty="0"/>
              <a:t>Genişletilmiş ikili ağaçlar</a:t>
            </a:r>
            <a:r>
              <a:rPr lang="tr-TR" dirty="0"/>
              <a:t> kümesi, </a:t>
            </a:r>
            <a:r>
              <a:rPr lang="tr-TR" dirty="0" err="1"/>
              <a:t>özyineli</a:t>
            </a:r>
            <a:r>
              <a:rPr lang="tr-TR" dirty="0"/>
              <a:t> olarak şu basamaklarla tanımlanır:</a:t>
            </a:r>
          </a:p>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emel </a:t>
            </a:r>
            <a:r>
              <a:rPr lang="tr-TR" i="1" dirty="0">
                <a:solidFill>
                  <a:srgbClr val="00B0F0"/>
                </a:solidFill>
              </a:rPr>
              <a:t>B</a:t>
            </a:r>
            <a:r>
              <a:rPr lang="tr-TR" i="1" dirty="0" smtClean="0">
                <a:solidFill>
                  <a:srgbClr val="00B0F0"/>
                </a:solidFill>
              </a:rPr>
              <a:t>asamak:</a:t>
            </a:r>
            <a:r>
              <a:rPr lang="tr-TR" dirty="0" smtClean="0">
                <a:solidFill>
                  <a:srgbClr val="00B0F0"/>
                </a:solidFill>
              </a:rPr>
              <a:t> </a:t>
            </a:r>
            <a:r>
              <a:rPr lang="tr-TR" dirty="0"/>
              <a:t>Boş küme bir genişletilmiş ikili ağaçtır.</a:t>
            </a:r>
          </a:p>
          <a:p>
            <a:pPr algn="just">
              <a:buFont typeface="Wingdings" panose="05000000000000000000" pitchFamily="2" charset="2"/>
              <a:buChar char="ü"/>
            </a:pPr>
            <a:r>
              <a:rPr lang="tr-TR" i="1" dirty="0" err="1">
                <a:solidFill>
                  <a:srgbClr val="00B0F0"/>
                </a:solidFill>
              </a:rPr>
              <a:t>Ö</a:t>
            </a:r>
            <a:r>
              <a:rPr lang="tr-TR" i="1" dirty="0" err="1" smtClean="0">
                <a:solidFill>
                  <a:srgbClr val="00B0F0"/>
                </a:solidFill>
              </a:rPr>
              <a:t>zyineli</a:t>
            </a:r>
            <a:r>
              <a:rPr lang="tr-TR" i="1" dirty="0" smtClean="0">
                <a:solidFill>
                  <a:srgbClr val="00B0F0"/>
                </a:solidFill>
              </a:rPr>
              <a:t> </a:t>
            </a:r>
            <a:r>
              <a:rPr lang="tr-TR" i="1" dirty="0">
                <a:solidFill>
                  <a:srgbClr val="00B0F0"/>
                </a:solidFill>
              </a:rPr>
              <a:t>B</a:t>
            </a:r>
            <a:r>
              <a:rPr lang="tr-TR" i="1" dirty="0" smtClean="0">
                <a:solidFill>
                  <a:srgbClr val="00B0F0"/>
                </a:solidFill>
              </a:rPr>
              <a:t>asamak:</a:t>
            </a:r>
            <a:r>
              <a:rPr lang="tr-TR" dirty="0" smtClean="0">
                <a:solidFill>
                  <a:srgbClr val="00B0F0"/>
                </a:solidFill>
              </a:rPr>
              <a:t> </a:t>
            </a:r>
            <a:r>
              <a:rPr lang="tr-TR" dirty="0"/>
              <a:t>Eğer </a:t>
            </a:r>
            <a:r>
              <a:rPr lang="tr-TR" i="1" dirty="0"/>
              <a:t>T</a:t>
            </a:r>
            <a:r>
              <a:rPr lang="tr-TR" i="1" baseline="-25000" dirty="0"/>
              <a:t>1</a:t>
            </a:r>
            <a:r>
              <a:rPr lang="tr-TR" dirty="0"/>
              <a:t> ve </a:t>
            </a:r>
            <a:r>
              <a:rPr lang="tr-TR" i="1" dirty="0"/>
              <a:t>T</a:t>
            </a:r>
            <a:r>
              <a:rPr lang="tr-TR" i="1" baseline="-25000" dirty="0"/>
              <a:t>2</a:t>
            </a:r>
            <a:r>
              <a:rPr lang="tr-TR" dirty="0"/>
              <a:t> iki ayrık genişletilmiş ikili ağaç ise, bir r kökü ile bu kökü </a:t>
            </a:r>
            <a:r>
              <a:rPr lang="tr-TR" i="1" dirty="0"/>
              <a:t>T</a:t>
            </a:r>
            <a:r>
              <a:rPr lang="tr-TR" baseline="-25000" dirty="0"/>
              <a:t>1</a:t>
            </a:r>
            <a:r>
              <a:rPr lang="tr-TR" dirty="0"/>
              <a:t>’i sol alt ağaç ve </a:t>
            </a:r>
            <a:r>
              <a:rPr lang="tr-TR" i="1" dirty="0"/>
              <a:t>T</a:t>
            </a:r>
            <a:r>
              <a:rPr lang="tr-TR" baseline="-25000" dirty="0"/>
              <a:t>2</a:t>
            </a:r>
            <a:r>
              <a:rPr lang="tr-TR" dirty="0"/>
              <a:t>’yi de sağ alt ağaç olacak şekilde </a:t>
            </a:r>
            <a:r>
              <a:rPr lang="tr-TR" i="1" dirty="0"/>
              <a:t>T</a:t>
            </a:r>
            <a:r>
              <a:rPr lang="tr-TR" i="1" baseline="-25000" dirty="0"/>
              <a:t>1</a:t>
            </a:r>
            <a:r>
              <a:rPr lang="tr-TR" i="1" dirty="0"/>
              <a:t> </a:t>
            </a:r>
            <a:r>
              <a:rPr lang="tr-TR" dirty="0"/>
              <a:t>ve </a:t>
            </a:r>
            <a:r>
              <a:rPr lang="tr-TR" i="1" dirty="0"/>
              <a:t>T</a:t>
            </a:r>
            <a:r>
              <a:rPr lang="tr-TR" i="1" baseline="-25000" dirty="0"/>
              <a:t>2</a:t>
            </a:r>
            <a:r>
              <a:rPr lang="tr-TR" dirty="0"/>
              <a:t> köklerine bağlandığı bir genişletilmiş ikili ağaç vardır. Bu genişletilmiş ikili ağaç </a:t>
            </a:r>
            <a:r>
              <a:rPr lang="tr-TR" b="1" i="1" dirty="0"/>
              <a:t>T</a:t>
            </a:r>
            <a:r>
              <a:rPr lang="tr-TR" b="1" i="1" baseline="-25000" dirty="0"/>
              <a:t>1</a:t>
            </a:r>
            <a:r>
              <a:rPr lang="tr-TR" b="1" i="1" dirty="0"/>
              <a:t> . T</a:t>
            </a:r>
            <a:r>
              <a:rPr lang="tr-TR" b="1" i="1" baseline="-25000" dirty="0"/>
              <a:t>2</a:t>
            </a:r>
            <a:r>
              <a:rPr lang="tr-TR" b="1" dirty="0"/>
              <a:t> </a:t>
            </a:r>
            <a:r>
              <a:rPr lang="tr-TR" dirty="0"/>
              <a:t>ile gösterilir.</a:t>
            </a:r>
          </a:p>
          <a:p>
            <a:endParaRPr lang="tr-TR" dirty="0"/>
          </a:p>
        </p:txBody>
      </p:sp>
    </p:spTree>
    <p:extLst>
      <p:ext uri="{BB962C8B-B14F-4D97-AF65-F5344CB8AC3E}">
        <p14:creationId xmlns:p14="http://schemas.microsoft.com/office/powerpoint/2010/main" val="19606634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Genişletilmiş İkili Ağaç</a:t>
            </a:r>
            <a:endParaRPr lang="tr-TR" sz="4000" dirty="0"/>
          </a:p>
        </p:txBody>
      </p:sp>
      <p:sp>
        <p:nvSpPr>
          <p:cNvPr id="3" name="İçerik Yer Tutucusu 2"/>
          <p:cNvSpPr>
            <a:spLocks noGrp="1"/>
          </p:cNvSpPr>
          <p:nvPr>
            <p:ph idx="1"/>
          </p:nvPr>
        </p:nvSpPr>
        <p:spPr>
          <a:xfrm>
            <a:off x="818697" y="1941298"/>
            <a:ext cx="7543800" cy="4282081"/>
          </a:xfrm>
        </p:spPr>
        <p:txBody>
          <a:bodyPr/>
          <a:lstStyle/>
          <a:p>
            <a:pPr algn="just">
              <a:buFont typeface="Arial" panose="020B0604020202020204" pitchFamily="34" charset="0"/>
              <a:buChar char="•"/>
            </a:pPr>
            <a:r>
              <a:rPr lang="tr-TR" dirty="0" err="1"/>
              <a:t>Özyineli</a:t>
            </a:r>
            <a:r>
              <a:rPr lang="tr-TR" dirty="0"/>
              <a:t> basamağın bir kereden üç kereye kadar uygulanmasıyla genişletilmiş ikili ağaçların nasıl oluştuğu Şekil </a:t>
            </a:r>
            <a:r>
              <a:rPr lang="tr-TR" dirty="0" smtClean="0"/>
              <a:t>13’te </a:t>
            </a:r>
            <a:r>
              <a:rPr lang="tr-TR" dirty="0"/>
              <a:t>görülmektedir.</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94" y="2975668"/>
            <a:ext cx="4022324" cy="2727000"/>
          </a:xfrm>
          <a:prstGeom prst="rect">
            <a:avLst/>
          </a:prstGeom>
        </p:spPr>
      </p:pic>
      <p:sp>
        <p:nvSpPr>
          <p:cNvPr id="5" name="Metin kutusu 4"/>
          <p:cNvSpPr txBox="1"/>
          <p:nvPr/>
        </p:nvSpPr>
        <p:spPr>
          <a:xfrm>
            <a:off x="1533362" y="2936375"/>
            <a:ext cx="999600" cy="184666"/>
          </a:xfrm>
          <a:prstGeom prst="rect">
            <a:avLst/>
          </a:prstGeom>
          <a:noFill/>
          <a:ln>
            <a:noFill/>
          </a:ln>
        </p:spPr>
        <p:txBody>
          <a:bodyPr wrap="square" lIns="0" tIns="0" rIns="0" bIns="0" rtlCol="0">
            <a:spAutoFit/>
          </a:bodyPr>
          <a:lstStyle/>
          <a:p>
            <a:r>
              <a:rPr lang="tr-TR" sz="1200" dirty="0">
                <a:solidFill>
                  <a:srgbClr val="0070C0"/>
                </a:solidFill>
              </a:rPr>
              <a:t>Temel basamak</a:t>
            </a:r>
          </a:p>
        </p:txBody>
      </p:sp>
      <p:sp>
        <p:nvSpPr>
          <p:cNvPr id="6" name="Metin kutusu 5"/>
          <p:cNvSpPr txBox="1"/>
          <p:nvPr/>
        </p:nvSpPr>
        <p:spPr>
          <a:xfrm>
            <a:off x="1554011" y="3308986"/>
            <a:ext cx="999600" cy="184666"/>
          </a:xfrm>
          <a:prstGeom prst="rect">
            <a:avLst/>
          </a:prstGeom>
          <a:noFill/>
          <a:ln>
            <a:noFill/>
          </a:ln>
        </p:spPr>
        <p:txBody>
          <a:bodyPr wrap="square" lIns="0" tIns="0" rIns="0" bIns="0" rtlCol="0">
            <a:spAutoFit/>
          </a:bodyPr>
          <a:lstStyle/>
          <a:p>
            <a:r>
              <a:rPr lang="tr-TR" sz="1200" dirty="0">
                <a:solidFill>
                  <a:srgbClr val="0070C0"/>
                </a:solidFill>
              </a:rPr>
              <a:t>Basamak 1</a:t>
            </a:r>
          </a:p>
        </p:txBody>
      </p:sp>
      <p:sp>
        <p:nvSpPr>
          <p:cNvPr id="7" name="Metin kutusu 6"/>
          <p:cNvSpPr txBox="1"/>
          <p:nvPr/>
        </p:nvSpPr>
        <p:spPr>
          <a:xfrm>
            <a:off x="1554011" y="3726184"/>
            <a:ext cx="999600" cy="184666"/>
          </a:xfrm>
          <a:prstGeom prst="rect">
            <a:avLst/>
          </a:prstGeom>
          <a:noFill/>
          <a:ln>
            <a:noFill/>
          </a:ln>
        </p:spPr>
        <p:txBody>
          <a:bodyPr wrap="square" lIns="0" tIns="0" rIns="0" bIns="0" rtlCol="0">
            <a:spAutoFit/>
          </a:bodyPr>
          <a:lstStyle/>
          <a:p>
            <a:r>
              <a:rPr lang="tr-TR" sz="1200" dirty="0">
                <a:solidFill>
                  <a:srgbClr val="0070C0"/>
                </a:solidFill>
              </a:rPr>
              <a:t>Basamak 2</a:t>
            </a:r>
          </a:p>
        </p:txBody>
      </p:sp>
      <p:sp>
        <p:nvSpPr>
          <p:cNvPr id="8" name="Metin kutusu 7"/>
          <p:cNvSpPr txBox="1"/>
          <p:nvPr/>
        </p:nvSpPr>
        <p:spPr>
          <a:xfrm>
            <a:off x="1554011" y="4130621"/>
            <a:ext cx="999600" cy="184666"/>
          </a:xfrm>
          <a:prstGeom prst="rect">
            <a:avLst/>
          </a:prstGeom>
          <a:noFill/>
          <a:ln>
            <a:noFill/>
          </a:ln>
        </p:spPr>
        <p:txBody>
          <a:bodyPr wrap="square" lIns="0" tIns="0" rIns="0" bIns="0" rtlCol="0">
            <a:spAutoFit/>
          </a:bodyPr>
          <a:lstStyle/>
          <a:p>
            <a:r>
              <a:rPr lang="tr-TR" sz="1200" dirty="0">
                <a:solidFill>
                  <a:srgbClr val="0070C0"/>
                </a:solidFill>
              </a:rPr>
              <a:t>Basamak 3</a:t>
            </a:r>
          </a:p>
        </p:txBody>
      </p:sp>
      <p:sp>
        <p:nvSpPr>
          <p:cNvPr id="9" name="Metin kutusu 8"/>
          <p:cNvSpPr txBox="1"/>
          <p:nvPr/>
        </p:nvSpPr>
        <p:spPr>
          <a:xfrm>
            <a:off x="2553612" y="5880843"/>
            <a:ext cx="4266006" cy="246221"/>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13. </a:t>
            </a:r>
            <a:r>
              <a:rPr lang="tr-TR" sz="1600" b="1" dirty="0" smtClean="0"/>
              <a:t>Genişletilmiş İkili Ağaçların Oluşturulması</a:t>
            </a:r>
            <a:endParaRPr lang="tr-TR" sz="1600" b="1" dirty="0"/>
          </a:p>
        </p:txBody>
      </p:sp>
    </p:spTree>
    <p:extLst>
      <p:ext uri="{BB962C8B-B14F-4D97-AF65-F5344CB8AC3E}">
        <p14:creationId xmlns:p14="http://schemas.microsoft.com/office/powerpoint/2010/main" val="3107412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Tam İkili Ağaç</a:t>
            </a:r>
            <a:endParaRPr lang="tr-TR" sz="4000" dirty="0"/>
          </a:p>
        </p:txBody>
      </p:sp>
      <p:sp>
        <p:nvSpPr>
          <p:cNvPr id="3" name="İçerik Yer Tutucusu 2"/>
          <p:cNvSpPr>
            <a:spLocks noGrp="1"/>
          </p:cNvSpPr>
          <p:nvPr>
            <p:ph idx="1"/>
          </p:nvPr>
        </p:nvSpPr>
        <p:spPr/>
        <p:txBody>
          <a:bodyPr/>
          <a:lstStyle/>
          <a:p>
            <a:pPr algn="just">
              <a:buFont typeface="Arial" panose="020B0604020202020204" pitchFamily="34" charset="0"/>
              <a:buChar char="•"/>
            </a:pPr>
            <a:r>
              <a:rPr lang="tr-TR" dirty="0"/>
              <a:t>Tam ikili ağaçlar kümesi </a:t>
            </a:r>
            <a:r>
              <a:rPr lang="tr-TR" dirty="0" err="1"/>
              <a:t>özyineli</a:t>
            </a:r>
            <a:r>
              <a:rPr lang="tr-TR" dirty="0"/>
              <a:t> olarak şu basamaklarla tanımlanır:</a:t>
            </a:r>
          </a:p>
          <a:p>
            <a:pPr algn="just">
              <a:buFont typeface="Wingdings" panose="05000000000000000000" pitchFamily="2" charset="2"/>
              <a:buChar char="ü"/>
            </a:pPr>
            <a:r>
              <a:rPr lang="tr-TR" i="1" dirty="0" smtClean="0">
                <a:solidFill>
                  <a:srgbClr val="00B0F0"/>
                </a:solidFill>
              </a:rPr>
              <a:t>Temel </a:t>
            </a:r>
            <a:r>
              <a:rPr lang="tr-TR" i="1" dirty="0">
                <a:solidFill>
                  <a:srgbClr val="00B0F0"/>
                </a:solidFill>
              </a:rPr>
              <a:t>B</a:t>
            </a:r>
            <a:r>
              <a:rPr lang="tr-TR" i="1" dirty="0" smtClean="0">
                <a:solidFill>
                  <a:srgbClr val="00B0F0"/>
                </a:solidFill>
              </a:rPr>
              <a:t>asamak:</a:t>
            </a:r>
            <a:r>
              <a:rPr lang="tr-TR" dirty="0" smtClean="0">
                <a:solidFill>
                  <a:srgbClr val="00B0F0"/>
                </a:solidFill>
              </a:rPr>
              <a:t> </a:t>
            </a:r>
            <a:r>
              <a:rPr lang="tr-TR" dirty="0"/>
              <a:t>Bir tek r köşesini içeren bir tam ikili ağaç vardır.</a:t>
            </a:r>
          </a:p>
          <a:p>
            <a:pPr algn="just">
              <a:buFont typeface="Wingdings" panose="05000000000000000000" pitchFamily="2" charset="2"/>
              <a:buChar char="ü"/>
            </a:pPr>
            <a:r>
              <a:rPr lang="tr-TR" i="1" dirty="0" err="1">
                <a:solidFill>
                  <a:srgbClr val="00B0F0"/>
                </a:solidFill>
              </a:rPr>
              <a:t>Ö</a:t>
            </a:r>
            <a:r>
              <a:rPr lang="tr-TR" i="1" dirty="0" err="1" smtClean="0">
                <a:solidFill>
                  <a:srgbClr val="00B0F0"/>
                </a:solidFill>
              </a:rPr>
              <a:t>zyineli</a:t>
            </a:r>
            <a:r>
              <a:rPr lang="tr-TR" i="1" dirty="0" smtClean="0">
                <a:solidFill>
                  <a:srgbClr val="00B0F0"/>
                </a:solidFill>
              </a:rPr>
              <a:t> </a:t>
            </a:r>
            <a:r>
              <a:rPr lang="tr-TR" i="1" dirty="0">
                <a:solidFill>
                  <a:srgbClr val="00B0F0"/>
                </a:solidFill>
              </a:rPr>
              <a:t>B</a:t>
            </a:r>
            <a:r>
              <a:rPr lang="tr-TR" i="1" dirty="0" smtClean="0">
                <a:solidFill>
                  <a:srgbClr val="00B0F0"/>
                </a:solidFill>
              </a:rPr>
              <a:t>asamak:</a:t>
            </a:r>
            <a:r>
              <a:rPr lang="tr-TR" dirty="0" smtClean="0">
                <a:solidFill>
                  <a:srgbClr val="00B0F0"/>
                </a:solidFill>
              </a:rPr>
              <a:t> </a:t>
            </a:r>
            <a:r>
              <a:rPr lang="tr-TR" dirty="0"/>
              <a:t>Eğer </a:t>
            </a:r>
            <a:r>
              <a:rPr lang="tr-TR" i="1" dirty="0"/>
              <a:t>T</a:t>
            </a:r>
            <a:r>
              <a:rPr lang="tr-TR" baseline="-25000" dirty="0"/>
              <a:t>1</a:t>
            </a:r>
            <a:r>
              <a:rPr lang="tr-TR" dirty="0"/>
              <a:t> ve </a:t>
            </a:r>
            <a:r>
              <a:rPr lang="tr-TR" i="1" dirty="0"/>
              <a:t>T</a:t>
            </a:r>
            <a:r>
              <a:rPr lang="tr-TR" i="1" baseline="-25000" dirty="0"/>
              <a:t>2</a:t>
            </a:r>
            <a:r>
              <a:rPr lang="tr-TR" dirty="0"/>
              <a:t> iki ayrık tam ikili ağaç ise, bir </a:t>
            </a:r>
            <a:r>
              <a:rPr lang="tr-TR" i="1" dirty="0"/>
              <a:t>r</a:t>
            </a:r>
            <a:r>
              <a:rPr lang="tr-TR" dirty="0"/>
              <a:t> kökü ile bu kökü </a:t>
            </a:r>
            <a:r>
              <a:rPr lang="tr-TR" i="1" dirty="0"/>
              <a:t>T</a:t>
            </a:r>
            <a:r>
              <a:rPr lang="tr-TR" i="1" baseline="-25000" dirty="0"/>
              <a:t>1 </a:t>
            </a:r>
            <a:r>
              <a:rPr lang="tr-TR" dirty="0"/>
              <a:t>sol alt ağacının kökü ile </a:t>
            </a:r>
            <a:r>
              <a:rPr lang="tr-TR" i="1" dirty="0"/>
              <a:t>T</a:t>
            </a:r>
            <a:r>
              <a:rPr lang="tr-TR" i="1" baseline="-25000" dirty="0"/>
              <a:t>2</a:t>
            </a:r>
            <a:r>
              <a:rPr lang="tr-TR" dirty="0"/>
              <a:t> sağ alt ağacının köküne bağlandığı bir tam ikili ağaç vardır. Bu ikili ağaç </a:t>
            </a:r>
            <a:r>
              <a:rPr lang="tr-TR" b="1" i="1" dirty="0"/>
              <a:t>T</a:t>
            </a:r>
            <a:r>
              <a:rPr lang="tr-TR" b="1" i="1" baseline="-25000" dirty="0"/>
              <a:t>1</a:t>
            </a:r>
            <a:r>
              <a:rPr lang="tr-TR" b="1" i="1" dirty="0"/>
              <a:t> ∙ T</a:t>
            </a:r>
            <a:r>
              <a:rPr lang="tr-TR" b="1" i="1" baseline="-25000" dirty="0"/>
              <a:t>2</a:t>
            </a:r>
            <a:r>
              <a:rPr lang="tr-TR" b="1" dirty="0"/>
              <a:t> </a:t>
            </a:r>
            <a:r>
              <a:rPr lang="tr-TR" dirty="0"/>
              <a:t>ile gösterilir.</a:t>
            </a:r>
          </a:p>
          <a:p>
            <a:endParaRPr lang="tr-TR" dirty="0"/>
          </a:p>
        </p:txBody>
      </p:sp>
    </p:spTree>
    <p:extLst>
      <p:ext uri="{BB962C8B-B14F-4D97-AF65-F5344CB8AC3E}">
        <p14:creationId xmlns:p14="http://schemas.microsoft.com/office/powerpoint/2010/main" val="29326820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Tam İkili Ağaç</a:t>
            </a:r>
            <a:endParaRPr lang="tr-TR" sz="4000" dirty="0"/>
          </a:p>
        </p:txBody>
      </p:sp>
      <p:sp>
        <p:nvSpPr>
          <p:cNvPr id="3" name="İçerik Yer Tutucusu 2"/>
          <p:cNvSpPr>
            <a:spLocks noGrp="1"/>
          </p:cNvSpPr>
          <p:nvPr>
            <p:ph idx="1"/>
          </p:nvPr>
        </p:nvSpPr>
        <p:spPr/>
        <p:txBody>
          <a:bodyPr/>
          <a:lstStyle/>
          <a:p>
            <a:pPr>
              <a:buFont typeface="Arial" panose="020B0604020202020204" pitchFamily="34" charset="0"/>
              <a:buChar char="•"/>
            </a:pPr>
            <a:r>
              <a:rPr lang="tr-TR" dirty="0" err="1"/>
              <a:t>Özyineli</a:t>
            </a:r>
            <a:r>
              <a:rPr lang="tr-TR" dirty="0"/>
              <a:t> basamağın bir veya iki kere uygulanmasıyla tam ikili ağaçların nasıl oluştuğu </a:t>
            </a:r>
            <a:r>
              <a:rPr lang="tr-TR" dirty="0" smtClean="0"/>
              <a:t>Şekil 14’te gösterilmektedir</a:t>
            </a:r>
            <a:r>
              <a:rPr lang="tr-TR" dirty="0"/>
              <a:t>.</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807" y="2839690"/>
            <a:ext cx="3722106" cy="2500661"/>
          </a:xfrm>
          <a:prstGeom prst="rect">
            <a:avLst/>
          </a:prstGeom>
        </p:spPr>
      </p:pic>
      <p:sp>
        <p:nvSpPr>
          <p:cNvPr id="5" name="Metin kutusu 4"/>
          <p:cNvSpPr txBox="1"/>
          <p:nvPr/>
        </p:nvSpPr>
        <p:spPr>
          <a:xfrm>
            <a:off x="1586693" y="2836380"/>
            <a:ext cx="999600" cy="184666"/>
          </a:xfrm>
          <a:prstGeom prst="rect">
            <a:avLst/>
          </a:prstGeom>
          <a:noFill/>
          <a:ln>
            <a:noFill/>
          </a:ln>
        </p:spPr>
        <p:txBody>
          <a:bodyPr wrap="square" lIns="0" tIns="0" rIns="0" bIns="0" rtlCol="0">
            <a:spAutoFit/>
          </a:bodyPr>
          <a:lstStyle/>
          <a:p>
            <a:r>
              <a:rPr lang="tr-TR" sz="1200" dirty="0">
                <a:solidFill>
                  <a:srgbClr val="0070C0"/>
                </a:solidFill>
              </a:rPr>
              <a:t>Temel basamak</a:t>
            </a:r>
          </a:p>
        </p:txBody>
      </p:sp>
      <p:sp>
        <p:nvSpPr>
          <p:cNvPr id="6" name="Metin kutusu 5"/>
          <p:cNvSpPr txBox="1"/>
          <p:nvPr/>
        </p:nvSpPr>
        <p:spPr>
          <a:xfrm>
            <a:off x="1586693" y="3329062"/>
            <a:ext cx="999600" cy="184666"/>
          </a:xfrm>
          <a:prstGeom prst="rect">
            <a:avLst/>
          </a:prstGeom>
          <a:noFill/>
          <a:ln>
            <a:noFill/>
          </a:ln>
        </p:spPr>
        <p:txBody>
          <a:bodyPr wrap="square" lIns="0" tIns="0" rIns="0" bIns="0" rtlCol="0">
            <a:spAutoFit/>
          </a:bodyPr>
          <a:lstStyle/>
          <a:p>
            <a:r>
              <a:rPr lang="tr-TR" sz="1200" dirty="0">
                <a:solidFill>
                  <a:srgbClr val="0070C0"/>
                </a:solidFill>
              </a:rPr>
              <a:t>Basamak 1</a:t>
            </a:r>
          </a:p>
        </p:txBody>
      </p:sp>
      <p:sp>
        <p:nvSpPr>
          <p:cNvPr id="7" name="Metin kutusu 6"/>
          <p:cNvSpPr txBox="1"/>
          <p:nvPr/>
        </p:nvSpPr>
        <p:spPr>
          <a:xfrm>
            <a:off x="1586693" y="4109400"/>
            <a:ext cx="999600" cy="184666"/>
          </a:xfrm>
          <a:prstGeom prst="rect">
            <a:avLst/>
          </a:prstGeom>
          <a:noFill/>
          <a:ln>
            <a:noFill/>
          </a:ln>
        </p:spPr>
        <p:txBody>
          <a:bodyPr wrap="square" lIns="0" tIns="0" rIns="0" bIns="0" rtlCol="0">
            <a:spAutoFit/>
          </a:bodyPr>
          <a:lstStyle/>
          <a:p>
            <a:r>
              <a:rPr lang="tr-TR" sz="1200" dirty="0">
                <a:solidFill>
                  <a:srgbClr val="0070C0"/>
                </a:solidFill>
              </a:rPr>
              <a:t>Basamak 2</a:t>
            </a:r>
          </a:p>
        </p:txBody>
      </p:sp>
      <p:sp>
        <p:nvSpPr>
          <p:cNvPr id="8" name="Metin kutusu 7"/>
          <p:cNvSpPr txBox="1"/>
          <p:nvPr/>
        </p:nvSpPr>
        <p:spPr>
          <a:xfrm>
            <a:off x="2803299" y="5481612"/>
            <a:ext cx="3583119" cy="246221"/>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14. </a:t>
            </a:r>
            <a:r>
              <a:rPr lang="tr-TR" sz="1600" b="1" dirty="0" smtClean="0"/>
              <a:t>Tam İkili Ağaçların Oluşturulması</a:t>
            </a:r>
            <a:endParaRPr lang="tr-TR" sz="1600" b="1" dirty="0"/>
          </a:p>
        </p:txBody>
      </p:sp>
    </p:spTree>
    <p:extLst>
      <p:ext uri="{BB962C8B-B14F-4D97-AF65-F5344CB8AC3E}">
        <p14:creationId xmlns:p14="http://schemas.microsoft.com/office/powerpoint/2010/main" val="30610396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Yapısal Tümevarım</a:t>
            </a:r>
            <a:endParaRPr lang="tr-TR" sz="4000" dirty="0"/>
          </a:p>
        </p:txBody>
      </p:sp>
      <p:sp>
        <p:nvSpPr>
          <p:cNvPr id="3" name="İçerik Yer Tutucusu 2"/>
          <p:cNvSpPr>
            <a:spLocks noGrp="1"/>
          </p:cNvSpPr>
          <p:nvPr>
            <p:ph idx="1"/>
          </p:nvPr>
        </p:nvSpPr>
        <p:spPr/>
        <p:txBody>
          <a:bodyPr/>
          <a:lstStyle/>
          <a:p>
            <a:pPr algn="just">
              <a:buFont typeface="Wingdings" panose="05000000000000000000" pitchFamily="2" charset="2"/>
              <a:buChar char="ü"/>
            </a:pPr>
            <a:r>
              <a:rPr lang="tr-TR" i="1" dirty="0">
                <a:solidFill>
                  <a:srgbClr val="00B0F0"/>
                </a:solidFill>
              </a:rPr>
              <a:t>T</a:t>
            </a:r>
            <a:r>
              <a:rPr lang="tr-TR" i="1" dirty="0" smtClean="0">
                <a:solidFill>
                  <a:srgbClr val="00B0F0"/>
                </a:solidFill>
              </a:rPr>
              <a:t>emel </a:t>
            </a:r>
            <a:r>
              <a:rPr lang="tr-TR" i="1" dirty="0">
                <a:solidFill>
                  <a:srgbClr val="00B0F0"/>
                </a:solidFill>
              </a:rPr>
              <a:t>B</a:t>
            </a:r>
            <a:r>
              <a:rPr lang="tr-TR" i="1" dirty="0" smtClean="0">
                <a:solidFill>
                  <a:srgbClr val="00B0F0"/>
                </a:solidFill>
              </a:rPr>
              <a:t>asamak:</a:t>
            </a:r>
            <a:r>
              <a:rPr lang="tr-TR" dirty="0" smtClean="0">
                <a:solidFill>
                  <a:srgbClr val="00B0F0"/>
                </a:solidFill>
              </a:rPr>
              <a:t> </a:t>
            </a:r>
            <a:r>
              <a:rPr lang="tr-TR" dirty="0" err="1"/>
              <a:t>Özyineli</a:t>
            </a:r>
            <a:r>
              <a:rPr lang="tr-TR" dirty="0"/>
              <a:t> tanımın temel basamağında küme içerisinde yer alması gerektiği belirtilen bütün elemanlar için sonucun sağlandığının gösterilmesi.</a:t>
            </a:r>
          </a:p>
          <a:p>
            <a:pPr algn="just">
              <a:buFont typeface="Wingdings" panose="05000000000000000000" pitchFamily="2" charset="2"/>
              <a:buChar char="ü"/>
            </a:pPr>
            <a:r>
              <a:rPr lang="tr-TR" i="1" dirty="0" err="1">
                <a:solidFill>
                  <a:srgbClr val="00B0F0"/>
                </a:solidFill>
              </a:rPr>
              <a:t>Ö</a:t>
            </a:r>
            <a:r>
              <a:rPr lang="tr-TR" i="1" dirty="0" err="1" smtClean="0">
                <a:solidFill>
                  <a:srgbClr val="00B0F0"/>
                </a:solidFill>
              </a:rPr>
              <a:t>zyineli</a:t>
            </a:r>
            <a:r>
              <a:rPr lang="tr-TR" i="1" dirty="0" smtClean="0">
                <a:solidFill>
                  <a:srgbClr val="00B0F0"/>
                </a:solidFill>
              </a:rPr>
              <a:t> </a:t>
            </a:r>
            <a:r>
              <a:rPr lang="tr-TR" i="1" dirty="0">
                <a:solidFill>
                  <a:srgbClr val="00B0F0"/>
                </a:solidFill>
              </a:rPr>
              <a:t>B</a:t>
            </a:r>
            <a:r>
              <a:rPr lang="tr-TR" i="1" dirty="0" smtClean="0">
                <a:solidFill>
                  <a:srgbClr val="00B0F0"/>
                </a:solidFill>
              </a:rPr>
              <a:t>asamak:</a:t>
            </a:r>
            <a:r>
              <a:rPr lang="tr-TR" dirty="0" smtClean="0">
                <a:solidFill>
                  <a:srgbClr val="00B0F0"/>
                </a:solidFill>
              </a:rPr>
              <a:t> </a:t>
            </a:r>
            <a:r>
              <a:rPr lang="tr-TR" dirty="0"/>
              <a:t>Eğer ifade, tanımın </a:t>
            </a:r>
            <a:r>
              <a:rPr lang="tr-TR" dirty="0" err="1"/>
              <a:t>özyineli</a:t>
            </a:r>
            <a:r>
              <a:rPr lang="tr-TR" dirty="0"/>
              <a:t> basamağında yeni elemanlar oluşturmak için kullanılan bütün elemanlar için doğruysa, yeni oluşan elemanlar için de sonucun sağlandı­ğının gösterilmesi.</a:t>
            </a:r>
          </a:p>
          <a:p>
            <a:endParaRPr lang="tr-TR" dirty="0"/>
          </a:p>
        </p:txBody>
      </p:sp>
    </p:spTree>
    <p:extLst>
      <p:ext uri="{BB962C8B-B14F-4D97-AF65-F5344CB8AC3E}">
        <p14:creationId xmlns:p14="http://schemas.microsoft.com/office/powerpoint/2010/main" val="11195607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Yapısal Tümevarım</a:t>
            </a:r>
          </a:p>
        </p:txBody>
      </p:sp>
      <p:sp>
        <p:nvSpPr>
          <p:cNvPr id="3" name="İçerik Yer Tutucusu 2"/>
          <p:cNvSpPr>
            <a:spLocks noGrp="1"/>
          </p:cNvSpPr>
          <p:nvPr>
            <p:ph idx="1"/>
          </p:nvPr>
        </p:nvSpPr>
        <p:spPr>
          <a:xfrm>
            <a:off x="822960" y="1995890"/>
            <a:ext cx="7543800" cy="4145603"/>
          </a:xfrm>
        </p:spPr>
        <p:txBody>
          <a:bodyPr>
            <a:normAutofit/>
          </a:bodyPr>
          <a:lstStyle/>
          <a:p>
            <a:pPr algn="just">
              <a:buFont typeface="Wingdings" panose="05000000000000000000" pitchFamily="2" charset="2"/>
              <a:buChar char="Ø"/>
            </a:pPr>
            <a:r>
              <a:rPr lang="tr-TR" sz="1800" dirty="0"/>
              <a:t>Bir </a:t>
            </a:r>
            <a:r>
              <a:rPr lang="tr-TR" sz="1800" i="1" dirty="0"/>
              <a:t>T</a:t>
            </a:r>
            <a:r>
              <a:rPr lang="tr-TR" sz="1800" dirty="0"/>
              <a:t> tam ikili ağacının </a:t>
            </a:r>
            <a:r>
              <a:rPr lang="tr-TR" sz="1800" b="1" i="1" dirty="0"/>
              <a:t>h(T)</a:t>
            </a:r>
            <a:r>
              <a:rPr lang="tr-TR" sz="1800" b="1" dirty="0"/>
              <a:t> </a:t>
            </a:r>
            <a:r>
              <a:rPr lang="tr-TR" sz="1800" dirty="0"/>
              <a:t>ile gösterilen yüksekliğini </a:t>
            </a:r>
            <a:r>
              <a:rPr lang="tr-TR" sz="1800" dirty="0" err="1"/>
              <a:t>özyineli</a:t>
            </a:r>
            <a:r>
              <a:rPr lang="tr-TR" sz="1800" dirty="0"/>
              <a:t> olarak tanımlayalım.</a:t>
            </a:r>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emel </a:t>
            </a:r>
            <a:r>
              <a:rPr lang="tr-TR" sz="1800" i="1" dirty="0">
                <a:solidFill>
                  <a:srgbClr val="00B0F0"/>
                </a:solidFill>
              </a:rPr>
              <a:t>B</a:t>
            </a:r>
            <a:r>
              <a:rPr lang="tr-TR" sz="1800" i="1" dirty="0" smtClean="0">
                <a:solidFill>
                  <a:srgbClr val="00B0F0"/>
                </a:solidFill>
              </a:rPr>
              <a:t>asamak:</a:t>
            </a:r>
            <a:r>
              <a:rPr lang="tr-TR" sz="1800" dirty="0" smtClean="0">
                <a:solidFill>
                  <a:srgbClr val="00B0F0"/>
                </a:solidFill>
              </a:rPr>
              <a:t> </a:t>
            </a:r>
            <a:r>
              <a:rPr lang="tr-TR" sz="1800" dirty="0"/>
              <a:t>Sadece </a:t>
            </a:r>
            <a:r>
              <a:rPr lang="tr-TR" sz="1800" i="1" dirty="0"/>
              <a:t>r</a:t>
            </a:r>
            <a:r>
              <a:rPr lang="tr-TR" sz="1800" dirty="0"/>
              <a:t> kökünü içeren bir </a:t>
            </a:r>
            <a:r>
              <a:rPr lang="tr-TR" sz="1800" i="1" dirty="0"/>
              <a:t>T</a:t>
            </a:r>
            <a:r>
              <a:rPr lang="tr-TR" sz="1800" dirty="0"/>
              <a:t> tam ikili ağacının yüksekliği </a:t>
            </a:r>
            <a:r>
              <a:rPr lang="tr-TR" sz="1800" b="1" i="1" dirty="0"/>
              <a:t>h(T) =</a:t>
            </a:r>
            <a:r>
              <a:rPr lang="tr-TR" sz="1800" b="1" dirty="0"/>
              <a:t> 0</a:t>
            </a:r>
            <a:r>
              <a:rPr lang="tr-TR" sz="1800" dirty="0"/>
              <a:t>’dır.</a:t>
            </a:r>
          </a:p>
          <a:p>
            <a:pPr algn="just">
              <a:buFont typeface="Wingdings" panose="05000000000000000000" pitchFamily="2" charset="2"/>
              <a:buChar char="ü"/>
            </a:pPr>
            <a:r>
              <a:rPr lang="tr-TR" sz="1800" i="1" dirty="0" err="1">
                <a:solidFill>
                  <a:srgbClr val="00B0F0"/>
                </a:solidFill>
              </a:rPr>
              <a:t>Ö</a:t>
            </a:r>
            <a:r>
              <a:rPr lang="tr-TR" sz="1800" i="1" dirty="0" err="1" smtClean="0">
                <a:solidFill>
                  <a:srgbClr val="00B0F0"/>
                </a:solidFill>
              </a:rPr>
              <a:t>zyineli</a:t>
            </a:r>
            <a:r>
              <a:rPr lang="tr-TR" sz="1800" i="1" dirty="0" smtClean="0">
                <a:solidFill>
                  <a:srgbClr val="00B0F0"/>
                </a:solidFill>
              </a:rPr>
              <a:t> </a:t>
            </a:r>
            <a:r>
              <a:rPr lang="tr-TR" sz="1800" i="1" dirty="0">
                <a:solidFill>
                  <a:srgbClr val="00B0F0"/>
                </a:solidFill>
              </a:rPr>
              <a:t>B</a:t>
            </a:r>
            <a:r>
              <a:rPr lang="tr-TR" sz="1800" i="1" dirty="0" smtClean="0">
                <a:solidFill>
                  <a:srgbClr val="00B0F0"/>
                </a:solidFill>
              </a:rPr>
              <a:t>asamak: </a:t>
            </a:r>
            <a:r>
              <a:rPr lang="tr-TR" sz="1800" i="1" dirty="0"/>
              <a:t>T</a:t>
            </a:r>
            <a:r>
              <a:rPr lang="tr-TR" sz="1800" i="1" baseline="-25000" dirty="0"/>
              <a:t>1</a:t>
            </a:r>
            <a:r>
              <a:rPr lang="tr-TR" sz="1800" dirty="0"/>
              <a:t> ve </a:t>
            </a:r>
            <a:r>
              <a:rPr lang="tr-TR" sz="1800" i="1" dirty="0"/>
              <a:t>T</a:t>
            </a:r>
            <a:r>
              <a:rPr lang="tr-TR" sz="1800" i="1" baseline="-25000" dirty="0"/>
              <a:t>2</a:t>
            </a:r>
            <a:r>
              <a:rPr lang="tr-TR" sz="1800" dirty="0"/>
              <a:t> birer tam ikili ağaçlarsa, </a:t>
            </a:r>
            <a:r>
              <a:rPr lang="tr-TR" sz="1800" b="1" i="1" dirty="0"/>
              <a:t>T = T</a:t>
            </a:r>
            <a:r>
              <a:rPr lang="tr-TR" sz="1800" b="1" i="1" baseline="-25000" dirty="0"/>
              <a:t>1</a:t>
            </a:r>
            <a:r>
              <a:rPr lang="tr-TR" sz="1800" b="1" i="1" dirty="0"/>
              <a:t> ∙ T</a:t>
            </a:r>
            <a:r>
              <a:rPr lang="tr-TR" sz="1800" b="1" i="1" baseline="-25000" dirty="0"/>
              <a:t>2</a:t>
            </a:r>
            <a:r>
              <a:rPr lang="tr-TR" sz="1800" b="1" dirty="0"/>
              <a:t> </a:t>
            </a:r>
            <a:r>
              <a:rPr lang="tr-TR" sz="1800" dirty="0"/>
              <a:t>tam ikili ağacının yüksekliği </a:t>
            </a:r>
            <a:r>
              <a:rPr lang="tr-TR" sz="1800" b="1" i="1" dirty="0"/>
              <a:t>h(T)</a:t>
            </a:r>
            <a:r>
              <a:rPr lang="tr-TR" sz="1800" b="1" dirty="0"/>
              <a:t> </a:t>
            </a:r>
            <a:r>
              <a:rPr lang="tr-TR" sz="1800" b="1" dirty="0" smtClean="0"/>
              <a:t>= 1 </a:t>
            </a:r>
            <a:r>
              <a:rPr lang="tr-TR" sz="1800" b="1" dirty="0"/>
              <a:t>+ maksimum </a:t>
            </a:r>
            <a:r>
              <a:rPr lang="tr-TR" sz="1800" b="1" i="1" dirty="0"/>
              <a:t>(h(T</a:t>
            </a:r>
            <a:r>
              <a:rPr lang="tr-TR" sz="1800" b="1" i="1" baseline="-25000" dirty="0"/>
              <a:t>1</a:t>
            </a:r>
            <a:r>
              <a:rPr lang="tr-TR" sz="1800" b="1" i="1" dirty="0"/>
              <a:t>),</a:t>
            </a:r>
            <a:r>
              <a:rPr lang="tr-TR" sz="1800" b="1" dirty="0"/>
              <a:t> h(</a:t>
            </a:r>
            <a:r>
              <a:rPr lang="tr-TR" sz="1800" b="1" i="1" dirty="0"/>
              <a:t>T</a:t>
            </a:r>
            <a:r>
              <a:rPr lang="tr-TR" sz="1800" b="1" baseline="-25000" dirty="0"/>
              <a:t>2</a:t>
            </a:r>
            <a:r>
              <a:rPr lang="tr-TR" sz="1800" b="1" dirty="0"/>
              <a:t>))</a:t>
            </a:r>
            <a:r>
              <a:rPr lang="tr-TR" sz="1800" dirty="0"/>
              <a:t>’</a:t>
            </a:r>
            <a:r>
              <a:rPr lang="tr-TR" sz="1800" dirty="0" err="1"/>
              <a:t>dir</a:t>
            </a:r>
            <a:r>
              <a:rPr lang="tr-TR" sz="1800" dirty="0"/>
              <a:t>.</a:t>
            </a:r>
          </a:p>
          <a:p>
            <a:pPr algn="just"/>
            <a:r>
              <a:rPr lang="tr-TR" sz="1800" dirty="0"/>
              <a:t>Eğer </a:t>
            </a:r>
            <a:r>
              <a:rPr lang="tr-TR" sz="1800" b="1" i="1" dirty="0"/>
              <a:t>n(T)</a:t>
            </a:r>
            <a:r>
              <a:rPr lang="tr-TR" sz="1800" b="1" dirty="0"/>
              <a:t> </a:t>
            </a:r>
            <a:r>
              <a:rPr lang="tr-TR" sz="1800" dirty="0"/>
              <a:t>bir tam ikili ağaçtaki köşe sayısını gösterirse, </a:t>
            </a:r>
            <a:r>
              <a:rPr lang="tr-TR" sz="1800" b="1" i="1" dirty="0"/>
              <a:t>n</a:t>
            </a:r>
            <a:r>
              <a:rPr lang="tr-TR" sz="1800" b="1" dirty="0"/>
              <a:t>(</a:t>
            </a:r>
            <a:r>
              <a:rPr lang="tr-TR" sz="1800" b="1" i="1" dirty="0"/>
              <a:t>T</a:t>
            </a:r>
            <a:r>
              <a:rPr lang="tr-TR" sz="1800" b="1" dirty="0"/>
              <a:t>)</a:t>
            </a:r>
            <a:r>
              <a:rPr lang="tr-TR" sz="1800" dirty="0"/>
              <a:t>’</a:t>
            </a:r>
            <a:r>
              <a:rPr lang="tr-TR" sz="1800" dirty="0" err="1"/>
              <a:t>nin</a:t>
            </a:r>
            <a:r>
              <a:rPr lang="tr-TR" sz="1800" dirty="0"/>
              <a:t> aşağıdaki </a:t>
            </a:r>
            <a:r>
              <a:rPr lang="tr-TR" sz="1800" dirty="0" err="1"/>
              <a:t>özyineli</a:t>
            </a:r>
            <a:r>
              <a:rPr lang="tr-TR" sz="1800" dirty="0"/>
              <a:t> formülü sağladığını gözlemleriz:</a:t>
            </a:r>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emel Basamak:</a:t>
            </a:r>
            <a:r>
              <a:rPr lang="tr-TR" sz="1800" dirty="0" smtClean="0">
                <a:solidFill>
                  <a:srgbClr val="00B0F0"/>
                </a:solidFill>
              </a:rPr>
              <a:t> </a:t>
            </a:r>
            <a:r>
              <a:rPr lang="tr-TR" sz="1800" dirty="0"/>
              <a:t>Tek bir </a:t>
            </a:r>
            <a:r>
              <a:rPr lang="tr-TR" sz="1800" i="1" dirty="0"/>
              <a:t>r</a:t>
            </a:r>
            <a:r>
              <a:rPr lang="tr-TR" sz="1800" dirty="0"/>
              <a:t> kökünden ibaret </a:t>
            </a:r>
            <a:r>
              <a:rPr lang="tr-TR" sz="1800" i="1" dirty="0"/>
              <a:t>T</a:t>
            </a:r>
            <a:r>
              <a:rPr lang="tr-TR" sz="1800" dirty="0"/>
              <a:t> tam ikili ağacının köşe sayısı </a:t>
            </a:r>
            <a:r>
              <a:rPr lang="tr-TR" sz="1800" b="1" i="1" dirty="0"/>
              <a:t>n(T</a:t>
            </a:r>
            <a:r>
              <a:rPr lang="tr-TR" sz="1800" b="1" i="1" dirty="0" smtClean="0"/>
              <a:t>) = </a:t>
            </a:r>
            <a:r>
              <a:rPr lang="tr-TR" sz="1800" b="1" dirty="0" smtClean="0"/>
              <a:t>1 </a:t>
            </a:r>
            <a:r>
              <a:rPr lang="tr-TR" sz="1800" dirty="0"/>
              <a:t>’</a:t>
            </a:r>
            <a:r>
              <a:rPr lang="tr-TR" sz="1800" dirty="0" err="1"/>
              <a:t>dir</a:t>
            </a:r>
            <a:r>
              <a:rPr lang="tr-TR" sz="1800" dirty="0"/>
              <a:t>.</a:t>
            </a:r>
          </a:p>
          <a:p>
            <a:pPr algn="just">
              <a:buFont typeface="Wingdings" panose="05000000000000000000" pitchFamily="2" charset="2"/>
              <a:buChar char="ü"/>
            </a:pPr>
            <a:r>
              <a:rPr lang="tr-TR" sz="1800" i="1" dirty="0" err="1">
                <a:solidFill>
                  <a:srgbClr val="00B0F0"/>
                </a:solidFill>
              </a:rPr>
              <a:t>Ö</a:t>
            </a:r>
            <a:r>
              <a:rPr lang="tr-TR" sz="1800" i="1" dirty="0" err="1" smtClean="0">
                <a:solidFill>
                  <a:srgbClr val="00B0F0"/>
                </a:solidFill>
              </a:rPr>
              <a:t>zyineli</a:t>
            </a:r>
            <a:r>
              <a:rPr lang="tr-TR" sz="1800" i="1" dirty="0" smtClean="0">
                <a:solidFill>
                  <a:srgbClr val="00B0F0"/>
                </a:solidFill>
              </a:rPr>
              <a:t> </a:t>
            </a:r>
            <a:r>
              <a:rPr lang="tr-TR" sz="1800" i="1" dirty="0">
                <a:solidFill>
                  <a:srgbClr val="00B0F0"/>
                </a:solidFill>
              </a:rPr>
              <a:t>B</a:t>
            </a:r>
            <a:r>
              <a:rPr lang="tr-TR" sz="1800" i="1" dirty="0" smtClean="0">
                <a:solidFill>
                  <a:srgbClr val="00B0F0"/>
                </a:solidFill>
              </a:rPr>
              <a:t>asamak:</a:t>
            </a:r>
            <a:r>
              <a:rPr lang="tr-TR" sz="1800" dirty="0" smtClean="0">
                <a:solidFill>
                  <a:srgbClr val="00B0F0"/>
                </a:solidFill>
              </a:rPr>
              <a:t> </a:t>
            </a:r>
            <a:r>
              <a:rPr lang="tr-TR" sz="1800" dirty="0"/>
              <a:t>Eğer </a:t>
            </a:r>
            <a:r>
              <a:rPr lang="tr-TR" sz="1800" i="1" dirty="0"/>
              <a:t>T</a:t>
            </a:r>
            <a:r>
              <a:rPr lang="tr-TR" sz="1800" i="1" baseline="-25000" dirty="0"/>
              <a:t>1</a:t>
            </a:r>
            <a:r>
              <a:rPr lang="tr-TR" sz="1800" dirty="0"/>
              <a:t> ve </a:t>
            </a:r>
            <a:r>
              <a:rPr lang="tr-TR" sz="1800" i="1" dirty="0"/>
              <a:t>T</a:t>
            </a:r>
            <a:r>
              <a:rPr lang="tr-TR" sz="1800" i="1" baseline="-25000" dirty="0"/>
              <a:t>2</a:t>
            </a:r>
            <a:r>
              <a:rPr lang="tr-TR" sz="1800" dirty="0"/>
              <a:t> tam ikili ağaçlar ise, </a:t>
            </a:r>
            <a:r>
              <a:rPr lang="tr-TR" sz="1800" b="1" i="1" dirty="0"/>
              <a:t>T</a:t>
            </a:r>
            <a:r>
              <a:rPr lang="tr-TR" sz="1800" b="1" dirty="0"/>
              <a:t> = </a:t>
            </a:r>
            <a:r>
              <a:rPr lang="tr-TR" sz="1800" b="1" i="1" dirty="0"/>
              <a:t>T</a:t>
            </a:r>
            <a:r>
              <a:rPr lang="tr-TR" sz="1800" b="1" baseline="-25000" dirty="0"/>
              <a:t>1</a:t>
            </a:r>
            <a:r>
              <a:rPr lang="tr-TR" sz="1800" b="1" dirty="0"/>
              <a:t> ∙ </a:t>
            </a:r>
            <a:r>
              <a:rPr lang="tr-TR" sz="1800" b="1" i="1" dirty="0"/>
              <a:t>T</a:t>
            </a:r>
            <a:r>
              <a:rPr lang="tr-TR" sz="1800" b="1" i="1" baseline="-25000" dirty="0"/>
              <a:t>2</a:t>
            </a:r>
            <a:r>
              <a:rPr lang="tr-TR" sz="1800" b="1" i="1" dirty="0"/>
              <a:t> </a:t>
            </a:r>
            <a:r>
              <a:rPr lang="tr-TR" sz="1800" dirty="0"/>
              <a:t>tam ikili ağacın köşe sayısı </a:t>
            </a:r>
            <a:r>
              <a:rPr lang="tr-TR" sz="1800" b="1" i="1" dirty="0"/>
              <a:t>n(T</a:t>
            </a:r>
            <a:r>
              <a:rPr lang="tr-TR" sz="1800" b="1" i="1" dirty="0" smtClean="0"/>
              <a:t>) = 1 </a:t>
            </a:r>
            <a:r>
              <a:rPr lang="tr-TR" sz="1800" b="1" dirty="0"/>
              <a:t>+ </a:t>
            </a:r>
            <a:r>
              <a:rPr lang="tr-TR" sz="1800" b="1" i="1" dirty="0"/>
              <a:t>n(T</a:t>
            </a:r>
            <a:r>
              <a:rPr lang="tr-TR" sz="1800" b="1" i="1" baseline="-25000" dirty="0"/>
              <a:t>1</a:t>
            </a:r>
            <a:r>
              <a:rPr lang="tr-TR" sz="1800" b="1" i="1" dirty="0"/>
              <a:t>)</a:t>
            </a:r>
            <a:r>
              <a:rPr lang="tr-TR" sz="1800" b="1" dirty="0"/>
              <a:t> + </a:t>
            </a:r>
            <a:r>
              <a:rPr lang="tr-TR" sz="1800" b="1" i="1" dirty="0"/>
              <a:t>n(T</a:t>
            </a:r>
            <a:r>
              <a:rPr lang="tr-TR" sz="1800" b="1" i="1" baseline="-25000" dirty="0"/>
              <a:t>2</a:t>
            </a:r>
            <a:r>
              <a:rPr lang="tr-TR" sz="1800" b="1" i="1" dirty="0"/>
              <a:t>)</a:t>
            </a:r>
            <a:r>
              <a:rPr lang="tr-TR" sz="1800" i="1" dirty="0"/>
              <a:t>’</a:t>
            </a:r>
            <a:r>
              <a:rPr lang="tr-TR" sz="1800" dirty="0" err="1"/>
              <a:t>dir</a:t>
            </a:r>
            <a:r>
              <a:rPr lang="tr-TR" sz="1800" dirty="0"/>
              <a:t>.</a:t>
            </a:r>
          </a:p>
          <a:p>
            <a:endParaRPr lang="tr-TR" dirty="0"/>
          </a:p>
        </p:txBody>
      </p:sp>
    </p:spTree>
    <p:extLst>
      <p:ext uri="{BB962C8B-B14F-4D97-AF65-F5344CB8AC3E}">
        <p14:creationId xmlns:p14="http://schemas.microsoft.com/office/powerpoint/2010/main" val="15007133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Yapısal Tümevarım</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22959" y="1982211"/>
                <a:ext cx="7543801" cy="4023360"/>
              </a:xfrm>
            </p:spPr>
            <p:txBody>
              <a:bodyPr>
                <a:normAutofit/>
              </a:bodyPr>
              <a:lstStyle/>
              <a:p>
                <a:pPr algn="just">
                  <a:buFont typeface="Wingdings" panose="05000000000000000000" pitchFamily="2" charset="2"/>
                  <a:buChar char="Ø"/>
                </a:pPr>
                <a:r>
                  <a:rPr lang="tr-TR" sz="1800" dirty="0"/>
                  <a:t>Eğer </a:t>
                </a:r>
                <a:r>
                  <a:rPr lang="tr-TR" sz="1800" i="1" dirty="0"/>
                  <a:t>T</a:t>
                </a:r>
                <a:r>
                  <a:rPr lang="tr-TR" sz="1800" dirty="0"/>
                  <a:t> bir tam ikili ağaç ise</a:t>
                </a:r>
                <a:r>
                  <a:rPr lang="tr-TR" sz="1800" b="1" dirty="0"/>
                  <a:t>, </a:t>
                </a:r>
                <a:r>
                  <a:rPr lang="tr-TR" sz="1800" b="1" i="1" dirty="0"/>
                  <a:t>n(T) ≤</a:t>
                </a:r>
                <a:r>
                  <a:rPr lang="tr-TR" sz="1800" b="1" dirty="0"/>
                  <a:t> 2</a:t>
                </a:r>
                <a:r>
                  <a:rPr lang="tr-TR" sz="1800" b="1" i="1" baseline="30000" dirty="0"/>
                  <a:t>h</a:t>
                </a:r>
                <a:r>
                  <a:rPr lang="tr-TR" sz="1800" b="1" baseline="30000" dirty="0"/>
                  <a:t>(</a:t>
                </a:r>
                <a:r>
                  <a:rPr lang="tr-TR" sz="1800" b="1" i="1" baseline="30000" dirty="0"/>
                  <a:t>T</a:t>
                </a:r>
                <a:r>
                  <a:rPr lang="tr-TR" sz="1800" b="1" baseline="30000" dirty="0" smtClean="0"/>
                  <a:t>) + 1 </a:t>
                </a:r>
                <a:r>
                  <a:rPr lang="tr-TR" sz="1800" b="1" dirty="0" smtClean="0"/>
                  <a:t>- 1</a:t>
                </a:r>
                <a:r>
                  <a:rPr lang="tr-TR" sz="1800" dirty="0" smtClean="0"/>
                  <a:t>’dir</a:t>
                </a:r>
                <a:r>
                  <a:rPr lang="tr-TR" sz="1800" dirty="0"/>
                  <a:t>.</a:t>
                </a:r>
              </a:p>
              <a:p>
                <a:pPr algn="just"/>
                <a:r>
                  <a:rPr lang="tr-TR" sz="1800" b="1" dirty="0">
                    <a:solidFill>
                      <a:srgbClr val="FF0000"/>
                    </a:solidFill>
                  </a:rPr>
                  <a:t>İspat: </a:t>
                </a:r>
                <a:r>
                  <a:rPr lang="tr-TR" sz="1800" dirty="0"/>
                  <a:t>Bu teoremi yapısal tümevarım kullanarak kanıtlayalım.</a:t>
                </a:r>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emel </a:t>
                </a:r>
                <a:r>
                  <a:rPr lang="tr-TR" sz="1800" i="1" dirty="0">
                    <a:solidFill>
                      <a:srgbClr val="00B0F0"/>
                    </a:solidFill>
                  </a:rPr>
                  <a:t>B</a:t>
                </a:r>
                <a:r>
                  <a:rPr lang="tr-TR" sz="1800" i="1" dirty="0" smtClean="0">
                    <a:solidFill>
                      <a:srgbClr val="00B0F0"/>
                    </a:solidFill>
                  </a:rPr>
                  <a:t>asamak: </a:t>
                </a:r>
                <a:r>
                  <a:rPr lang="tr-TR" sz="1800" dirty="0"/>
                  <a:t>Bir tam ikili ağaç sadece kökü içeriyorsa, sonuç doğrudur. </a:t>
                </a:r>
              </a:p>
              <a:p>
                <a:pPr algn="just"/>
                <a:r>
                  <a:rPr lang="tr-TR" sz="1800" dirty="0"/>
                  <a:t>Çünkü; </a:t>
                </a:r>
                <a:r>
                  <a:rPr lang="tr-TR" sz="1800" b="1" i="1" dirty="0"/>
                  <a:t>n(T) =</a:t>
                </a:r>
                <a:r>
                  <a:rPr lang="tr-TR" sz="1800" b="1" dirty="0"/>
                  <a:t> 1 </a:t>
                </a:r>
                <a:r>
                  <a:rPr lang="tr-TR" sz="1800" dirty="0"/>
                  <a:t>ve </a:t>
                </a:r>
                <a:r>
                  <a:rPr lang="tr-TR" sz="1800" b="1" i="1" dirty="0"/>
                  <a:t>h(T) =</a:t>
                </a:r>
                <a:r>
                  <a:rPr lang="tr-TR" sz="1800" b="1" dirty="0"/>
                  <a:t> 0 </a:t>
                </a:r>
                <a:r>
                  <a:rPr lang="tr-TR" sz="1800" dirty="0"/>
                  <a:t>bundan dolayı da </a:t>
                </a:r>
                <a:r>
                  <a:rPr lang="tr-TR" sz="1800" b="1" i="1" dirty="0"/>
                  <a:t>n(T)</a:t>
                </a:r>
                <a:r>
                  <a:rPr lang="tr-TR" sz="1800" b="1" dirty="0"/>
                  <a:t> = 1 ≤ 2</a:t>
                </a:r>
                <a:r>
                  <a:rPr lang="tr-TR" sz="1800" b="1" baseline="30000" dirty="0"/>
                  <a:t>0 + 1</a:t>
                </a:r>
                <a:r>
                  <a:rPr lang="tr-TR" sz="1800" b="1" dirty="0"/>
                  <a:t>  - 1 = 1 </a:t>
                </a:r>
                <a:r>
                  <a:rPr lang="tr-TR" sz="1800" dirty="0"/>
                  <a:t>’</a:t>
                </a:r>
                <a:r>
                  <a:rPr lang="tr-TR" sz="1800" dirty="0" err="1"/>
                  <a:t>dir</a:t>
                </a:r>
                <a:r>
                  <a:rPr lang="tr-TR" sz="1800" dirty="0"/>
                  <a:t>.</a:t>
                </a:r>
              </a:p>
              <a:p>
                <a:pPr algn="just">
                  <a:buFont typeface="Wingdings" panose="05000000000000000000" pitchFamily="2" charset="2"/>
                  <a:buChar char="ü"/>
                </a:pPr>
                <a:r>
                  <a:rPr lang="tr-TR" sz="1800" i="1" dirty="0" err="1">
                    <a:solidFill>
                      <a:srgbClr val="00B0F0"/>
                    </a:solidFill>
                  </a:rPr>
                  <a:t>Ö</a:t>
                </a:r>
                <a:r>
                  <a:rPr lang="tr-TR" sz="1800" i="1" dirty="0" err="1" smtClean="0">
                    <a:solidFill>
                      <a:srgbClr val="00B0F0"/>
                    </a:solidFill>
                  </a:rPr>
                  <a:t>zyineli</a:t>
                </a:r>
                <a:r>
                  <a:rPr lang="tr-TR" sz="1800" i="1" dirty="0" smtClean="0">
                    <a:solidFill>
                      <a:srgbClr val="00B0F0"/>
                    </a:solidFill>
                  </a:rPr>
                  <a:t> </a:t>
                </a:r>
                <a:r>
                  <a:rPr lang="tr-TR" sz="1800" i="1" dirty="0">
                    <a:solidFill>
                      <a:srgbClr val="00B0F0"/>
                    </a:solidFill>
                  </a:rPr>
                  <a:t>B</a:t>
                </a:r>
                <a:r>
                  <a:rPr lang="tr-TR" sz="1800" i="1" dirty="0" smtClean="0">
                    <a:solidFill>
                      <a:srgbClr val="00B0F0"/>
                    </a:solidFill>
                  </a:rPr>
                  <a:t>asamak:</a:t>
                </a:r>
                <a:r>
                  <a:rPr lang="tr-TR" sz="1800" dirty="0" smtClean="0">
                    <a:solidFill>
                      <a:srgbClr val="00B0F0"/>
                    </a:solidFill>
                  </a:rPr>
                  <a:t> </a:t>
                </a:r>
                <a:r>
                  <a:rPr lang="tr-TR" sz="1800" dirty="0" err="1"/>
                  <a:t>Tümevarımlı</a:t>
                </a:r>
                <a:r>
                  <a:rPr lang="tr-TR" sz="1800" dirty="0"/>
                  <a:t> hipotezimizde </a:t>
                </a:r>
                <a:r>
                  <a:rPr lang="tr-TR" sz="1800" i="1" dirty="0"/>
                  <a:t>T</a:t>
                </a:r>
                <a:r>
                  <a:rPr lang="tr-TR" sz="1800" i="1" baseline="-25000" dirty="0"/>
                  <a:t>1</a:t>
                </a:r>
                <a:r>
                  <a:rPr lang="tr-TR" sz="1800" dirty="0"/>
                  <a:t> ve </a:t>
                </a:r>
                <a:r>
                  <a:rPr lang="tr-TR" sz="1800" i="1" dirty="0"/>
                  <a:t>T</a:t>
                </a:r>
                <a:r>
                  <a:rPr lang="tr-TR" sz="1800" i="1" baseline="-25000" dirty="0"/>
                  <a:t>2</a:t>
                </a:r>
                <a:r>
                  <a:rPr lang="tr-TR" sz="1800" dirty="0"/>
                  <a:t> birer tam ikili ağaç olduğunda</a:t>
                </a:r>
              </a:p>
              <a:p>
                <a:pPr algn="just">
                  <a:buFont typeface="Arial" panose="020B0604020202020204" pitchFamily="34" charset="0"/>
                  <a:buChar char="•"/>
                </a:pPr>
                <a14:m>
                  <m:oMath xmlns:m="http://schemas.openxmlformats.org/officeDocument/2006/math">
                    <m:r>
                      <a:rPr lang="tr-TR" sz="1800" b="1" i="1">
                        <a:latin typeface="Cambria Math" panose="02040503050406030204" pitchFamily="18" charset="0"/>
                      </a:rPr>
                      <m:t>𝒏</m:t>
                    </m:r>
                    <m:d>
                      <m:dPr>
                        <m:ctrlPr>
                          <a:rPr lang="tr-TR" sz="1800" b="1" i="1">
                            <a:latin typeface="Cambria Math" panose="02040503050406030204" pitchFamily="18" charset="0"/>
                          </a:rPr>
                        </m:ctrlPr>
                      </m:dPr>
                      <m:e>
                        <m:sSub>
                          <m:sSubPr>
                            <m:ctrlPr>
                              <a:rPr lang="tr-TR" sz="1800" b="1" i="1">
                                <a:latin typeface="Cambria Math" panose="02040503050406030204" pitchFamily="18" charset="0"/>
                              </a:rPr>
                            </m:ctrlPr>
                          </m:sSubPr>
                          <m:e>
                            <m:r>
                              <a:rPr lang="tr-TR" sz="1800" b="1" i="1">
                                <a:latin typeface="Cambria Math" panose="02040503050406030204" pitchFamily="18" charset="0"/>
                              </a:rPr>
                              <m:t>𝑻</m:t>
                            </m:r>
                          </m:e>
                          <m:sub>
                            <m:r>
                              <a:rPr lang="tr-TR" sz="1800" b="1" i="1">
                                <a:latin typeface="Cambria Math" panose="02040503050406030204" pitchFamily="18" charset="0"/>
                              </a:rPr>
                              <m:t>𝟏</m:t>
                            </m:r>
                          </m:sub>
                        </m:sSub>
                      </m:e>
                    </m:d>
                    <m:r>
                      <a:rPr lang="tr-TR" sz="1800" b="1">
                        <a:latin typeface="Cambria Math" panose="02040503050406030204" pitchFamily="18" charset="0"/>
                      </a:rPr>
                      <m:t>≤</m:t>
                    </m:r>
                    <m:sSup>
                      <m:sSupPr>
                        <m:ctrlPr>
                          <a:rPr lang="tr-TR" sz="1800" b="1" i="1">
                            <a:latin typeface="Cambria Math" panose="02040503050406030204" pitchFamily="18" charset="0"/>
                          </a:rPr>
                        </m:ctrlPr>
                      </m:sSupPr>
                      <m:e>
                        <m:r>
                          <a:rPr lang="tr-TR" sz="1800" b="1" i="1">
                            <a:latin typeface="Cambria Math" panose="02040503050406030204" pitchFamily="18" charset="0"/>
                          </a:rPr>
                          <m:t>𝟐</m:t>
                        </m:r>
                      </m:e>
                      <m:sup>
                        <m:r>
                          <a:rPr lang="tr-TR" sz="1800" b="1" i="1">
                            <a:latin typeface="Cambria Math" panose="02040503050406030204" pitchFamily="18" charset="0"/>
                          </a:rPr>
                          <m:t>𝒉</m:t>
                        </m:r>
                        <m:d>
                          <m:dPr>
                            <m:ctrlPr>
                              <a:rPr lang="tr-TR" sz="1800" b="1" i="1">
                                <a:latin typeface="Cambria Math" panose="02040503050406030204" pitchFamily="18" charset="0"/>
                              </a:rPr>
                            </m:ctrlPr>
                          </m:dPr>
                          <m:e>
                            <m:sSub>
                              <m:sSubPr>
                                <m:ctrlPr>
                                  <a:rPr lang="tr-TR" sz="1800" b="1" i="1">
                                    <a:latin typeface="Cambria Math" panose="02040503050406030204" pitchFamily="18" charset="0"/>
                                  </a:rPr>
                                </m:ctrlPr>
                              </m:sSubPr>
                              <m:e>
                                <m:r>
                                  <a:rPr lang="tr-TR" sz="1800" b="1" i="1">
                                    <a:latin typeface="Cambria Math" panose="02040503050406030204" pitchFamily="18" charset="0"/>
                                  </a:rPr>
                                  <m:t>𝑻</m:t>
                                </m:r>
                              </m:e>
                              <m:sub>
                                <m:r>
                                  <a:rPr lang="tr-TR" sz="1800" b="1" i="1">
                                    <a:latin typeface="Cambria Math" panose="02040503050406030204" pitchFamily="18" charset="0"/>
                                  </a:rPr>
                                  <m:t>𝟏</m:t>
                                </m:r>
                              </m:sub>
                            </m:sSub>
                          </m:e>
                        </m:d>
                        <m:r>
                          <a:rPr lang="tr-TR" sz="1800" b="1">
                            <a:latin typeface="Cambria Math" panose="02040503050406030204" pitchFamily="18" charset="0"/>
                          </a:rPr>
                          <m:t>+</m:t>
                        </m:r>
                        <m:r>
                          <a:rPr lang="tr-TR" sz="1800" b="1" i="1">
                            <a:latin typeface="Cambria Math" panose="02040503050406030204" pitchFamily="18" charset="0"/>
                          </a:rPr>
                          <m:t>𝟏</m:t>
                        </m:r>
                      </m:sup>
                    </m:sSup>
                    <m:r>
                      <a:rPr lang="tr-TR" sz="1800" b="1">
                        <a:latin typeface="Cambria Math" panose="02040503050406030204" pitchFamily="18" charset="0"/>
                      </a:rPr>
                      <m:t>−</m:t>
                    </m:r>
                    <m:r>
                      <a:rPr lang="tr-TR" sz="1800" b="1" i="1">
                        <a:latin typeface="Cambria Math" panose="02040503050406030204" pitchFamily="18" charset="0"/>
                      </a:rPr>
                      <m:t>𝟏</m:t>
                    </m:r>
                  </m:oMath>
                </a14:m>
                <a:r>
                  <a:rPr lang="tr-TR" sz="1800" b="1" i="1" dirty="0"/>
                  <a:t> ve </a:t>
                </a:r>
                <a14:m>
                  <m:oMath xmlns:m="http://schemas.openxmlformats.org/officeDocument/2006/math">
                    <m:r>
                      <a:rPr lang="tr-TR" sz="1800" b="1" i="1">
                        <a:latin typeface="Cambria Math" panose="02040503050406030204" pitchFamily="18" charset="0"/>
                      </a:rPr>
                      <m:t>𝒏</m:t>
                    </m:r>
                    <m:d>
                      <m:dPr>
                        <m:ctrlPr>
                          <a:rPr lang="tr-TR" sz="1800" b="1" i="1">
                            <a:latin typeface="Cambria Math" panose="02040503050406030204" pitchFamily="18" charset="0"/>
                          </a:rPr>
                        </m:ctrlPr>
                      </m:dPr>
                      <m:e>
                        <m:sSub>
                          <m:sSubPr>
                            <m:ctrlPr>
                              <a:rPr lang="tr-TR" sz="1800" b="1" i="1">
                                <a:latin typeface="Cambria Math" panose="02040503050406030204" pitchFamily="18" charset="0"/>
                              </a:rPr>
                            </m:ctrlPr>
                          </m:sSubPr>
                          <m:e>
                            <m:r>
                              <a:rPr lang="tr-TR" sz="1800" b="1" i="1">
                                <a:latin typeface="Cambria Math" panose="02040503050406030204" pitchFamily="18" charset="0"/>
                              </a:rPr>
                              <m:t>𝑻</m:t>
                            </m:r>
                          </m:e>
                          <m:sub>
                            <m:r>
                              <a:rPr lang="tr-TR" sz="1800" b="1" i="1">
                                <a:latin typeface="Cambria Math" panose="02040503050406030204" pitchFamily="18" charset="0"/>
                              </a:rPr>
                              <m:t>𝟐</m:t>
                            </m:r>
                          </m:sub>
                        </m:sSub>
                      </m:e>
                    </m:d>
                    <m:r>
                      <a:rPr lang="tr-TR" sz="1800" b="1">
                        <a:latin typeface="Cambria Math" panose="02040503050406030204" pitchFamily="18" charset="0"/>
                      </a:rPr>
                      <m:t>≤</m:t>
                    </m:r>
                    <m:sSup>
                      <m:sSupPr>
                        <m:ctrlPr>
                          <a:rPr lang="tr-TR" sz="1800" b="1" i="1">
                            <a:latin typeface="Cambria Math" panose="02040503050406030204" pitchFamily="18" charset="0"/>
                          </a:rPr>
                        </m:ctrlPr>
                      </m:sSupPr>
                      <m:e>
                        <m:r>
                          <a:rPr lang="tr-TR" sz="1800" b="1" i="1">
                            <a:latin typeface="Cambria Math" panose="02040503050406030204" pitchFamily="18" charset="0"/>
                          </a:rPr>
                          <m:t>𝟐</m:t>
                        </m:r>
                      </m:e>
                      <m:sup>
                        <m:r>
                          <a:rPr lang="tr-TR" sz="1800" b="1" i="1">
                            <a:latin typeface="Cambria Math" panose="02040503050406030204" pitchFamily="18" charset="0"/>
                          </a:rPr>
                          <m:t>𝒉</m:t>
                        </m:r>
                        <m:d>
                          <m:dPr>
                            <m:ctrlPr>
                              <a:rPr lang="tr-TR" sz="1800" b="1" i="1">
                                <a:latin typeface="Cambria Math" panose="02040503050406030204" pitchFamily="18" charset="0"/>
                              </a:rPr>
                            </m:ctrlPr>
                          </m:dPr>
                          <m:e>
                            <m:sSub>
                              <m:sSubPr>
                                <m:ctrlPr>
                                  <a:rPr lang="tr-TR" sz="1800" b="1" i="1">
                                    <a:latin typeface="Cambria Math" panose="02040503050406030204" pitchFamily="18" charset="0"/>
                                  </a:rPr>
                                </m:ctrlPr>
                              </m:sSubPr>
                              <m:e>
                                <m:r>
                                  <a:rPr lang="tr-TR" sz="1800" b="1" i="1">
                                    <a:latin typeface="Cambria Math" panose="02040503050406030204" pitchFamily="18" charset="0"/>
                                  </a:rPr>
                                  <m:t>𝑻</m:t>
                                </m:r>
                              </m:e>
                              <m:sub>
                                <m:r>
                                  <a:rPr lang="tr-TR" sz="1800" b="1" i="1">
                                    <a:latin typeface="Cambria Math" panose="02040503050406030204" pitchFamily="18" charset="0"/>
                                  </a:rPr>
                                  <m:t>𝟐</m:t>
                                </m:r>
                              </m:sub>
                            </m:sSub>
                          </m:e>
                        </m:d>
                        <m:r>
                          <a:rPr lang="tr-TR" sz="1800" b="1">
                            <a:latin typeface="Cambria Math" panose="02040503050406030204" pitchFamily="18" charset="0"/>
                          </a:rPr>
                          <m:t>+</m:t>
                        </m:r>
                        <m:r>
                          <a:rPr lang="tr-TR" sz="1800" b="1" i="1">
                            <a:latin typeface="Cambria Math" panose="02040503050406030204" pitchFamily="18" charset="0"/>
                          </a:rPr>
                          <m:t>𝟏</m:t>
                        </m:r>
                      </m:sup>
                    </m:sSup>
                    <m:r>
                      <a:rPr lang="tr-TR" sz="1800" b="1">
                        <a:latin typeface="Cambria Math" panose="02040503050406030204" pitchFamily="18" charset="0"/>
                      </a:rPr>
                      <m:t>−</m:t>
                    </m:r>
                    <m:r>
                      <a:rPr lang="tr-TR" sz="1800" b="1" i="1">
                        <a:latin typeface="Cambria Math" panose="02040503050406030204" pitchFamily="18" charset="0"/>
                      </a:rPr>
                      <m:t>𝟏</m:t>
                    </m:r>
                  </m:oMath>
                </a14:m>
                <a:r>
                  <a:rPr lang="tr-TR" sz="1800" b="1" i="1" dirty="0"/>
                  <a:t>  </a:t>
                </a:r>
                <a:r>
                  <a:rPr lang="tr-TR" sz="1800" dirty="0"/>
                  <a:t>olduğunu varsaymıştık. </a:t>
                </a:r>
              </a:p>
              <a:p>
                <a:pPr algn="just">
                  <a:buFont typeface="Arial" panose="020B0604020202020204" pitchFamily="34" charset="0"/>
                  <a:buChar char="•"/>
                </a:pPr>
                <a:r>
                  <a:rPr lang="tr-TR" sz="1800" b="1" i="1" dirty="0"/>
                  <a:t>n(T)</a:t>
                </a:r>
                <a:r>
                  <a:rPr lang="tr-TR" sz="1800" b="1" dirty="0"/>
                  <a:t> </a:t>
                </a:r>
                <a:r>
                  <a:rPr lang="tr-TR" sz="1800" dirty="0"/>
                  <a:t>ve </a:t>
                </a:r>
                <a:r>
                  <a:rPr lang="tr-TR" sz="1800" b="1" i="1" dirty="0"/>
                  <a:t>h(T)</a:t>
                </a:r>
                <a:r>
                  <a:rPr lang="tr-TR" sz="1800" b="1" dirty="0"/>
                  <a:t> </a:t>
                </a:r>
                <a:r>
                  <a:rPr lang="tr-TR" sz="1800" dirty="0"/>
                  <a:t>için </a:t>
                </a:r>
                <a:r>
                  <a:rPr lang="tr-TR" sz="1800" dirty="0" err="1"/>
                  <a:t>özyineli</a:t>
                </a:r>
                <a:r>
                  <a:rPr lang="tr-TR" sz="1800" dirty="0"/>
                  <a:t> formülümüzden </a:t>
                </a:r>
                <a:r>
                  <a:rPr lang="tr-TR" sz="1800" b="1" i="1" dirty="0"/>
                  <a:t>n(T)</a:t>
                </a:r>
                <a:r>
                  <a:rPr lang="tr-TR" sz="1800" b="1" dirty="0"/>
                  <a:t> = 1 + </a:t>
                </a:r>
                <a:r>
                  <a:rPr lang="tr-TR" sz="1800" b="1" i="1" dirty="0"/>
                  <a:t>n(T</a:t>
                </a:r>
                <a:r>
                  <a:rPr lang="tr-TR" sz="1800" b="1" i="1" baseline="-25000" dirty="0"/>
                  <a:t>1</a:t>
                </a:r>
                <a:r>
                  <a:rPr lang="tr-TR" sz="1800" b="1" i="1" dirty="0"/>
                  <a:t>)</a:t>
                </a:r>
                <a:r>
                  <a:rPr lang="tr-TR" sz="1800" b="1" dirty="0"/>
                  <a:t> + </a:t>
                </a:r>
                <a:r>
                  <a:rPr lang="tr-TR" sz="1800" b="1" i="1" dirty="0"/>
                  <a:t>n(T</a:t>
                </a:r>
                <a:r>
                  <a:rPr lang="tr-TR" sz="1800" b="1" i="1" baseline="-25000" dirty="0"/>
                  <a:t>2</a:t>
                </a:r>
                <a:r>
                  <a:rPr lang="tr-TR" sz="1800" b="1" i="1" dirty="0"/>
                  <a:t>)</a:t>
                </a:r>
                <a:r>
                  <a:rPr lang="tr-TR" sz="1800" b="1" dirty="0"/>
                  <a:t> ve </a:t>
                </a:r>
                <a:r>
                  <a:rPr lang="tr-TR" sz="1800" b="1" i="1" dirty="0"/>
                  <a:t>h</a:t>
                </a:r>
                <a:r>
                  <a:rPr lang="tr-TR" sz="1800" b="1" dirty="0"/>
                  <a:t>(</a:t>
                </a:r>
                <a:r>
                  <a:rPr lang="tr-TR" sz="1800" b="1" i="1" dirty="0"/>
                  <a:t>T</a:t>
                </a:r>
                <a:r>
                  <a:rPr lang="tr-TR" sz="1800" b="1" dirty="0"/>
                  <a:t>) = 1 + maksimum(</a:t>
                </a:r>
                <a:r>
                  <a:rPr lang="tr-TR" sz="1800" b="1" i="1" dirty="0"/>
                  <a:t>h</a:t>
                </a:r>
                <a:r>
                  <a:rPr lang="tr-TR" sz="1800" b="1" dirty="0"/>
                  <a:t>(</a:t>
                </a:r>
                <a:r>
                  <a:rPr lang="tr-TR" sz="1800" b="1" i="1" dirty="0"/>
                  <a:t>T</a:t>
                </a:r>
                <a:r>
                  <a:rPr lang="tr-TR" sz="1800" b="1" baseline="-25000" dirty="0"/>
                  <a:t>1</a:t>
                </a:r>
                <a:r>
                  <a:rPr lang="tr-TR" sz="1800" b="1" dirty="0"/>
                  <a:t>), </a:t>
                </a:r>
                <a:r>
                  <a:rPr lang="tr-TR" sz="1800" b="1" i="1" dirty="0"/>
                  <a:t>h(T</a:t>
                </a:r>
                <a:r>
                  <a:rPr lang="tr-TR" sz="1800" b="1" i="1" baseline="-25000" dirty="0"/>
                  <a:t>2</a:t>
                </a:r>
                <a:r>
                  <a:rPr lang="tr-TR" sz="1800" b="1" i="1" dirty="0"/>
                  <a:t>))</a:t>
                </a:r>
                <a:r>
                  <a:rPr lang="tr-TR" sz="1800" b="1" dirty="0"/>
                  <a:t> </a:t>
                </a:r>
                <a:r>
                  <a:rPr lang="tr-TR" sz="1800" dirty="0"/>
                  <a:t>eşitliklerine sahip oluruz.</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22959" y="1982211"/>
                <a:ext cx="7543801" cy="4023360"/>
              </a:xfrm>
              <a:blipFill rotWithShape="0">
                <a:blip r:embed="rId2"/>
                <a:stretch>
                  <a:fillRect l="-1696" t="-1364" r="-1858"/>
                </a:stretch>
              </a:blipFill>
            </p:spPr>
            <p:txBody>
              <a:bodyPr/>
              <a:lstStyle/>
              <a:p>
                <a:r>
                  <a:rPr lang="tr-TR">
                    <a:noFill/>
                  </a:rPr>
                  <a:t> </a:t>
                </a:r>
              </a:p>
            </p:txBody>
          </p:sp>
        </mc:Fallback>
      </mc:AlternateContent>
    </p:spTree>
    <p:extLst>
      <p:ext uri="{BB962C8B-B14F-4D97-AF65-F5344CB8AC3E}">
        <p14:creationId xmlns:p14="http://schemas.microsoft.com/office/powerpoint/2010/main" val="39595931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Yapısal Tümevarım</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232012" y="1845734"/>
                <a:ext cx="8639033" cy="4418588"/>
              </a:xfrm>
            </p:spPr>
            <p:txBody>
              <a:bodyPr/>
              <a:lstStyle/>
              <a:p>
                <a:r>
                  <a:rPr lang="tr-TR" i="1" dirty="0" smtClean="0"/>
                  <a:t>  n(T</a:t>
                </a:r>
                <a:r>
                  <a:rPr lang="tr-TR" i="1" dirty="0"/>
                  <a:t>)</a:t>
                </a:r>
                <a:r>
                  <a:rPr lang="tr-TR" dirty="0"/>
                  <a:t> = 1 + </a:t>
                </a:r>
                <a:r>
                  <a:rPr lang="tr-TR" i="1" dirty="0"/>
                  <a:t>n(T</a:t>
                </a:r>
                <a:r>
                  <a:rPr lang="tr-TR" i="1" baseline="-25000" dirty="0"/>
                  <a:t>1</a:t>
                </a:r>
                <a:r>
                  <a:rPr lang="tr-TR" i="1" dirty="0"/>
                  <a:t>) + n(T</a:t>
                </a:r>
                <a:r>
                  <a:rPr lang="tr-TR" i="1" baseline="-25000" dirty="0"/>
                  <a:t>2</a:t>
                </a:r>
                <a:r>
                  <a:rPr lang="tr-TR" i="1" dirty="0"/>
                  <a:t>)                                       </a:t>
                </a:r>
                <a:r>
                  <a:rPr lang="tr-TR" sz="1800" i="1" dirty="0" smtClean="0"/>
                  <a:t>n(T</a:t>
                </a:r>
                <a:r>
                  <a:rPr lang="tr-TR" sz="1800" i="1" dirty="0"/>
                  <a:t>)</a:t>
                </a:r>
                <a:r>
                  <a:rPr lang="tr-TR" sz="1800" dirty="0"/>
                  <a:t> için </a:t>
                </a:r>
                <a:r>
                  <a:rPr lang="tr-TR" sz="1800" dirty="0" err="1"/>
                  <a:t>özyineli</a:t>
                </a:r>
                <a:r>
                  <a:rPr lang="tr-TR" sz="1800" dirty="0"/>
                  <a:t> formülden</a:t>
                </a:r>
              </a:p>
              <a:p>
                <a:r>
                  <a:rPr lang="tr-TR" cap="small" dirty="0"/>
                  <a:t>         </a:t>
                </a:r>
                <a14:m>
                  <m:oMath xmlns:m="http://schemas.openxmlformats.org/officeDocument/2006/math">
                    <m:r>
                      <a:rPr lang="tr-TR" i="0" cap="small">
                        <a:latin typeface="Cambria Math" panose="02040503050406030204" pitchFamily="18" charset="0"/>
                      </a:rPr>
                      <m:t>≤</m:t>
                    </m:r>
                    <m:r>
                      <a:rPr lang="tr-TR" i="1" cap="small">
                        <a:latin typeface="Cambria Math" panose="02040503050406030204" pitchFamily="18" charset="0"/>
                      </a:rPr>
                      <m:t>1+</m:t>
                    </m:r>
                    <m:sSup>
                      <m:sSupPr>
                        <m:ctrlPr>
                          <a:rPr lang="tr-TR" i="1" cap="small">
                            <a:latin typeface="Cambria Math" panose="02040503050406030204" pitchFamily="18" charset="0"/>
                          </a:rPr>
                        </m:ctrlPr>
                      </m:sSupPr>
                      <m:e>
                        <m:r>
                          <a:rPr lang="tr-TR" i="1" cap="small">
                            <a:latin typeface="Cambria Math" panose="02040503050406030204" pitchFamily="18" charset="0"/>
                          </a:rPr>
                          <m:t>2</m:t>
                        </m:r>
                      </m:e>
                      <m:sup>
                        <m:r>
                          <a:rPr lang="tr-TR" i="1" cap="small">
                            <a:latin typeface="Cambria Math" panose="02040503050406030204" pitchFamily="18" charset="0"/>
                          </a:rPr>
                          <m:t>h</m:t>
                        </m:r>
                        <m:d>
                          <m:dPr>
                            <m:ctrlPr>
                              <a:rPr lang="tr-TR" i="1" cap="small">
                                <a:latin typeface="Cambria Math" panose="02040503050406030204" pitchFamily="18" charset="0"/>
                              </a:rPr>
                            </m:ctrlPr>
                          </m:dPr>
                          <m:e>
                            <m:sSub>
                              <m:sSubPr>
                                <m:ctrlPr>
                                  <a:rPr lang="tr-TR" i="1" cap="small">
                                    <a:latin typeface="Cambria Math" panose="02040503050406030204" pitchFamily="18" charset="0"/>
                                  </a:rPr>
                                </m:ctrlPr>
                              </m:sSubPr>
                              <m:e>
                                <m:r>
                                  <a:rPr lang="tr-TR" i="1" cap="small">
                                    <a:latin typeface="Cambria Math" panose="02040503050406030204" pitchFamily="18" charset="0"/>
                                  </a:rPr>
                                  <m:t>𝑇</m:t>
                                </m:r>
                              </m:e>
                              <m:sub>
                                <m:r>
                                  <a:rPr lang="tr-TR" i="1" cap="small">
                                    <a:latin typeface="Cambria Math" panose="02040503050406030204" pitchFamily="18" charset="0"/>
                                  </a:rPr>
                                  <m:t>1</m:t>
                                </m:r>
                              </m:sub>
                            </m:sSub>
                          </m:e>
                        </m:d>
                        <m:r>
                          <a:rPr lang="tr-TR" i="1" cap="small">
                            <a:latin typeface="Cambria Math" panose="02040503050406030204" pitchFamily="18" charset="0"/>
                          </a:rPr>
                          <m:t>+1</m:t>
                        </m:r>
                      </m:sup>
                    </m:sSup>
                    <m:r>
                      <a:rPr lang="tr-TR" i="1" cap="small">
                        <a:latin typeface="Cambria Math" panose="02040503050406030204" pitchFamily="18" charset="0"/>
                      </a:rPr>
                      <m:t>−1)+(</m:t>
                    </m:r>
                    <m:sSup>
                      <m:sSupPr>
                        <m:ctrlPr>
                          <a:rPr lang="tr-TR" i="1" cap="small">
                            <a:latin typeface="Cambria Math" panose="02040503050406030204" pitchFamily="18" charset="0"/>
                          </a:rPr>
                        </m:ctrlPr>
                      </m:sSupPr>
                      <m:e>
                        <m:r>
                          <a:rPr lang="tr-TR" i="1" cap="small">
                            <a:latin typeface="Cambria Math" panose="02040503050406030204" pitchFamily="18" charset="0"/>
                          </a:rPr>
                          <m:t>h</m:t>
                        </m:r>
                      </m:e>
                      <m:sup>
                        <m:d>
                          <m:dPr>
                            <m:ctrlPr>
                              <a:rPr lang="tr-TR" i="1" cap="small">
                                <a:latin typeface="Cambria Math" panose="02040503050406030204" pitchFamily="18" charset="0"/>
                              </a:rPr>
                            </m:ctrlPr>
                          </m:dPr>
                          <m:e>
                            <m:sSub>
                              <m:sSubPr>
                                <m:ctrlPr>
                                  <a:rPr lang="tr-TR" i="1" cap="small">
                                    <a:latin typeface="Cambria Math" panose="02040503050406030204" pitchFamily="18" charset="0"/>
                                  </a:rPr>
                                </m:ctrlPr>
                              </m:sSubPr>
                              <m:e>
                                <m:r>
                                  <a:rPr lang="tr-TR" i="1" cap="small">
                                    <a:latin typeface="Cambria Math" panose="02040503050406030204" pitchFamily="18" charset="0"/>
                                  </a:rPr>
                                  <m:t>𝑇</m:t>
                                </m:r>
                              </m:e>
                              <m:sub>
                                <m:r>
                                  <a:rPr lang="tr-TR" i="1" cap="small">
                                    <a:latin typeface="Cambria Math" panose="02040503050406030204" pitchFamily="18" charset="0"/>
                                  </a:rPr>
                                  <m:t>2</m:t>
                                </m:r>
                              </m:sub>
                            </m:sSub>
                          </m:e>
                        </m:d>
                        <m:r>
                          <a:rPr lang="tr-TR" i="1" cap="small">
                            <a:latin typeface="Cambria Math" panose="02040503050406030204" pitchFamily="18" charset="0"/>
                          </a:rPr>
                          <m:t>+1</m:t>
                        </m:r>
                      </m:sup>
                    </m:sSup>
                    <m:r>
                      <a:rPr lang="tr-TR" i="1" cap="small">
                        <a:latin typeface="Cambria Math" panose="02040503050406030204" pitchFamily="18" charset="0"/>
                      </a:rPr>
                      <m:t>−1) </m:t>
                    </m:r>
                  </m:oMath>
                </a14:m>
                <a:r>
                  <a:rPr lang="tr-TR" cap="small" dirty="0"/>
                  <a:t>     </a:t>
                </a:r>
                <a:r>
                  <a:rPr lang="tr-TR" sz="1800" dirty="0"/>
                  <a:t>tümevarım </a:t>
                </a:r>
                <a:r>
                  <a:rPr lang="tr-TR" sz="1800" dirty="0" smtClean="0"/>
                  <a:t>hipotezinden</a:t>
                </a:r>
                <a:endParaRPr lang="tr-TR" sz="1800" dirty="0"/>
              </a:p>
              <a:p>
                <a:r>
                  <a:rPr lang="tr-TR" dirty="0"/>
                  <a:t>         </a:t>
                </a:r>
                <a14:m>
                  <m:oMath xmlns:m="http://schemas.openxmlformats.org/officeDocument/2006/math">
                    <m:r>
                      <a:rPr lang="tr-TR" i="1">
                        <a:latin typeface="Cambria Math" panose="02040503050406030204" pitchFamily="18" charset="0"/>
                      </a:rPr>
                      <m:t>≤2∙</m:t>
                    </m:r>
                    <m:r>
                      <a:rPr lang="tr-TR" i="1">
                        <a:latin typeface="Cambria Math" panose="02040503050406030204" pitchFamily="18" charset="0"/>
                      </a:rPr>
                      <m:t>𝑚𝑎𝑘𝑠</m:t>
                    </m:r>
                    <m:d>
                      <m:dPr>
                        <m:ctrlPr>
                          <a:rPr lang="tr-TR" i="1">
                            <a:latin typeface="Cambria Math" panose="02040503050406030204" pitchFamily="18" charset="0"/>
                          </a:rPr>
                        </m:ctrlPr>
                      </m:dPr>
                      <m:e>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h</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𝑇</m:t>
                                    </m:r>
                                  </m:e>
                                  <m:sub>
                                    <m:r>
                                      <a:rPr lang="tr-TR" i="1">
                                        <a:latin typeface="Cambria Math" panose="02040503050406030204" pitchFamily="18" charset="0"/>
                                      </a:rPr>
                                      <m:t>1</m:t>
                                    </m:r>
                                  </m:sub>
                                </m:sSub>
                              </m:e>
                            </m:d>
                            <m:r>
                              <a:rPr lang="tr-TR" i="1">
                                <a:latin typeface="Cambria Math" panose="02040503050406030204" pitchFamily="18" charset="0"/>
                              </a:rPr>
                              <m:t>+1</m:t>
                            </m:r>
                          </m:sup>
                        </m:sSup>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h</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𝑇</m:t>
                                    </m:r>
                                  </m:e>
                                  <m:sub>
                                    <m:r>
                                      <a:rPr lang="tr-TR" i="1">
                                        <a:latin typeface="Cambria Math" panose="02040503050406030204" pitchFamily="18" charset="0"/>
                                      </a:rPr>
                                      <m:t>2</m:t>
                                    </m:r>
                                  </m:sub>
                                </m:sSub>
                              </m:e>
                            </m:d>
                            <m:r>
                              <a:rPr lang="tr-TR" i="1">
                                <a:latin typeface="Cambria Math" panose="02040503050406030204" pitchFamily="18" charset="0"/>
                              </a:rPr>
                              <m:t>+1</m:t>
                            </m:r>
                          </m:sup>
                        </m:sSup>
                      </m:e>
                    </m:d>
                    <m:r>
                      <a:rPr lang="tr-TR" i="1">
                        <a:latin typeface="Cambria Math" panose="02040503050406030204" pitchFamily="18" charset="0"/>
                      </a:rPr>
                      <m:t>−1</m:t>
                    </m:r>
                  </m:oMath>
                </a14:m>
                <a:endParaRPr lang="tr-TR" sz="1600" dirty="0" smtClean="0"/>
              </a:p>
              <a:p>
                <a:endParaRPr lang="tr-TR" sz="1600" dirty="0" smtClean="0"/>
              </a:p>
              <a:p>
                <a:r>
                  <a:rPr lang="tr-TR" dirty="0" smtClean="0"/>
                  <a:t>       </a:t>
                </a:r>
                <a:r>
                  <a:rPr lang="tr-TR" dirty="0"/>
                  <a:t>= </a:t>
                </a:r>
                <a14:m>
                  <m:oMath xmlns:m="http://schemas.openxmlformats.org/officeDocument/2006/math">
                    <m:r>
                      <a:rPr lang="tr-TR" i="1">
                        <a:latin typeface="Cambria Math" panose="02040503050406030204" pitchFamily="18" charset="0"/>
                      </a:rPr>
                      <m:t>2∙</m:t>
                    </m:r>
                    <m:sSup>
                      <m:sSupPr>
                        <m:ctrlPr>
                          <a:rPr lang="tr-TR" i="1">
                            <a:latin typeface="Cambria Math" panose="02040503050406030204" pitchFamily="18" charset="0"/>
                          </a:rPr>
                        </m:ctrlPr>
                      </m:sSupPr>
                      <m:e>
                        <m:r>
                          <a:rPr lang="tr-TR" i="1">
                            <a:latin typeface="Cambria Math" panose="02040503050406030204" pitchFamily="18" charset="0"/>
                          </a:rPr>
                          <m:t>2</m:t>
                        </m:r>
                      </m:e>
                      <m:sup>
                        <m:func>
                          <m:funcPr>
                            <m:ctrlPr>
                              <a:rPr lang="tr-TR" i="1">
                                <a:latin typeface="Cambria Math" panose="02040503050406030204" pitchFamily="18" charset="0"/>
                              </a:rPr>
                            </m:ctrlPr>
                          </m:funcPr>
                          <m:fName>
                            <m:r>
                              <m:rPr>
                                <m:sty m:val="p"/>
                              </m:rPr>
                              <a:rPr lang="tr-TR">
                                <a:latin typeface="Cambria Math" panose="02040503050406030204" pitchFamily="18" charset="0"/>
                              </a:rPr>
                              <m:t>max</m:t>
                            </m:r>
                          </m:fName>
                          <m:e>
                            <m:d>
                              <m:dPr>
                                <m:ctrlPr>
                                  <a:rPr lang="tr-TR" i="1">
                                    <a:latin typeface="Cambria Math" panose="02040503050406030204" pitchFamily="18" charset="0"/>
                                  </a:rPr>
                                </m:ctrlPr>
                              </m:dPr>
                              <m:e>
                                <m:r>
                                  <a:rPr lang="tr-TR" i="1">
                                    <a:latin typeface="Cambria Math" panose="02040503050406030204" pitchFamily="18" charset="0"/>
                                  </a:rPr>
                                  <m:t>h</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𝑇</m:t>
                                        </m:r>
                                      </m:e>
                                      <m:sub>
                                        <m:r>
                                          <a:rPr lang="tr-TR" i="1">
                                            <a:latin typeface="Cambria Math" panose="02040503050406030204" pitchFamily="18" charset="0"/>
                                          </a:rPr>
                                          <m:t>1</m:t>
                                        </m:r>
                                      </m:sub>
                                    </m:sSub>
                                  </m:e>
                                </m:d>
                                <m:r>
                                  <a:rPr lang="tr-TR" i="1">
                                    <a:latin typeface="Cambria Math" panose="02040503050406030204" pitchFamily="18" charset="0"/>
                                  </a:rPr>
                                  <m:t>,</m:t>
                                </m:r>
                                <m:r>
                                  <a:rPr lang="tr-TR" i="1">
                                    <a:latin typeface="Cambria Math" panose="02040503050406030204" pitchFamily="18" charset="0"/>
                                  </a:rPr>
                                  <m:t>h</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𝑇</m:t>
                                        </m:r>
                                      </m:e>
                                      <m:sub>
                                        <m:r>
                                          <a:rPr lang="tr-TR" i="1">
                                            <a:latin typeface="Cambria Math" panose="02040503050406030204" pitchFamily="18" charset="0"/>
                                          </a:rPr>
                                          <m:t>2</m:t>
                                        </m:r>
                                      </m:sub>
                                    </m:sSub>
                                  </m:e>
                                </m:d>
                              </m:e>
                            </m:d>
                          </m:e>
                        </m:func>
                        <m:r>
                          <a:rPr lang="tr-TR" i="1">
                            <a:latin typeface="Cambria Math" panose="02040503050406030204" pitchFamily="18" charset="0"/>
                          </a:rPr>
                          <m:t>+1</m:t>
                        </m:r>
                      </m:sup>
                    </m:sSup>
                    <m:r>
                      <a:rPr lang="tr-TR" i="1">
                        <a:latin typeface="Cambria Math" panose="02040503050406030204" pitchFamily="18" charset="0"/>
                      </a:rPr>
                      <m:t>−1</m:t>
                    </m:r>
                  </m:oMath>
                </a14:m>
                <a:r>
                  <a:rPr lang="tr-TR" dirty="0"/>
                  <a:t> </a:t>
                </a:r>
                <a:r>
                  <a:rPr lang="tr-TR" dirty="0" smtClean="0"/>
                  <a:t>               </a:t>
                </a:r>
                <a:r>
                  <a:rPr lang="tr-TR" dirty="0"/>
                  <a:t>       </a:t>
                </a:r>
                <a:r>
                  <a:rPr lang="tr-TR" dirty="0" smtClean="0"/>
                  <a:t>  </a:t>
                </a:r>
              </a:p>
              <a:p>
                <a:r>
                  <a:rPr lang="tr-TR" dirty="0"/>
                  <a:t>       = </a:t>
                </a:r>
                <a14:m>
                  <m:oMath xmlns:m="http://schemas.openxmlformats.org/officeDocument/2006/math">
                    <m:r>
                      <a:rPr lang="tr-TR" i="1">
                        <a:latin typeface="Cambria Math" panose="02040503050406030204" pitchFamily="18" charset="0"/>
                      </a:rPr>
                      <m:t>2∙</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h</m:t>
                        </m:r>
                        <m:d>
                          <m:dPr>
                            <m:ctrlPr>
                              <a:rPr lang="tr-TR" i="1">
                                <a:latin typeface="Cambria Math" panose="02040503050406030204" pitchFamily="18" charset="0"/>
                              </a:rPr>
                            </m:ctrlPr>
                          </m:dPr>
                          <m:e>
                            <m:r>
                              <a:rPr lang="tr-TR" i="1">
                                <a:latin typeface="Cambria Math" panose="02040503050406030204" pitchFamily="18" charset="0"/>
                              </a:rPr>
                              <m:t>𝑇</m:t>
                            </m:r>
                          </m:e>
                        </m:d>
                      </m:sup>
                    </m:sSup>
                    <m:r>
                      <a:rPr lang="tr-TR" i="1">
                        <a:latin typeface="Cambria Math" panose="02040503050406030204" pitchFamily="18" charset="0"/>
                      </a:rPr>
                      <m:t>−1</m:t>
                    </m:r>
                  </m:oMath>
                </a14:m>
                <a:r>
                  <a:rPr lang="tr-TR" dirty="0"/>
                  <a:t>                                                </a:t>
                </a:r>
                <a:r>
                  <a:rPr lang="tr-TR" sz="1800" i="1" dirty="0"/>
                  <a:t>h(T</a:t>
                </a:r>
                <a:r>
                  <a:rPr lang="tr-TR" sz="1800" dirty="0"/>
                  <a:t>)’</a:t>
                </a:r>
                <a:r>
                  <a:rPr lang="tr-TR" sz="1800" dirty="0" err="1"/>
                  <a:t>nin</a:t>
                </a:r>
                <a:r>
                  <a:rPr lang="tr-TR" sz="1800" dirty="0"/>
                  <a:t> özyinelemeli tanımından </a:t>
                </a:r>
                <a:r>
                  <a:rPr lang="tr-TR" dirty="0"/>
                  <a:t>ötürü</a:t>
                </a:r>
              </a:p>
              <a:p>
                <a:r>
                  <a:rPr lang="tr-TR" dirty="0"/>
                  <a:t>       = </a:t>
                </a:r>
                <a14:m>
                  <m:oMath xmlns:m="http://schemas.openxmlformats.org/officeDocument/2006/math">
                    <m:r>
                      <a:rPr lang="tr-TR" i="1">
                        <a:latin typeface="Cambria Math" panose="02040503050406030204" pitchFamily="18" charset="0"/>
                      </a:rPr>
                      <m:t>2∙</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h</m:t>
                        </m:r>
                        <m:d>
                          <m:dPr>
                            <m:ctrlPr>
                              <a:rPr lang="tr-TR" i="1">
                                <a:latin typeface="Cambria Math" panose="02040503050406030204" pitchFamily="18" charset="0"/>
                              </a:rPr>
                            </m:ctrlPr>
                          </m:dPr>
                          <m:e>
                            <m:r>
                              <a:rPr lang="tr-TR" i="1">
                                <a:latin typeface="Cambria Math" panose="02040503050406030204" pitchFamily="18" charset="0"/>
                              </a:rPr>
                              <m:t>𝑇</m:t>
                            </m:r>
                          </m:e>
                        </m:d>
                        <m:r>
                          <a:rPr lang="tr-TR" i="1">
                            <a:latin typeface="Cambria Math" panose="02040503050406030204" pitchFamily="18" charset="0"/>
                          </a:rPr>
                          <m:t>+1</m:t>
                        </m:r>
                      </m:sup>
                    </m:sSup>
                    <m:r>
                      <a:rPr lang="tr-TR" i="1">
                        <a:latin typeface="Cambria Math" panose="02040503050406030204" pitchFamily="18" charset="0"/>
                      </a:rPr>
                      <m:t>−1</m:t>
                    </m:r>
                  </m:oMath>
                </a14:m>
                <a:r>
                  <a:rPr lang="tr-TR" dirty="0"/>
                  <a:t>.</a:t>
                </a:r>
                <a:endParaRPr lang="tr-TR" i="1"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232012" y="1845734"/>
                <a:ext cx="8639033" cy="4418588"/>
              </a:xfrm>
              <a:blipFill rotWithShape="0">
                <a:blip r:embed="rId3"/>
                <a:stretch>
                  <a:fillRect t="-1517"/>
                </a:stretch>
              </a:blipFill>
            </p:spPr>
            <p:txBody>
              <a:bodyPr/>
              <a:lstStyle/>
              <a:p>
                <a:r>
                  <a:rPr lang="tr-TR">
                    <a:noFill/>
                  </a:rPr>
                  <a:t> </a:t>
                </a:r>
              </a:p>
            </p:txBody>
          </p:sp>
        </mc:Fallback>
      </mc:AlternateContent>
      <p:sp>
        <p:nvSpPr>
          <p:cNvPr id="4" name="Metin kutusu 3"/>
          <p:cNvSpPr txBox="1"/>
          <p:nvPr/>
        </p:nvSpPr>
        <p:spPr>
          <a:xfrm>
            <a:off x="4954138" y="3505699"/>
            <a:ext cx="3916907" cy="830997"/>
          </a:xfrm>
          <a:prstGeom prst="rect">
            <a:avLst/>
          </a:prstGeom>
          <a:noFill/>
          <a:ln>
            <a:noFill/>
          </a:ln>
        </p:spPr>
        <p:txBody>
          <a:bodyPr wrap="square" lIns="0" tIns="0" rIns="0" bIns="0" rtlCol="0">
            <a:spAutoFit/>
          </a:bodyPr>
          <a:lstStyle/>
          <a:p>
            <a:pPr algn="just"/>
            <a:r>
              <a:rPr lang="tr-TR" dirty="0"/>
              <a:t>maksimum(2</a:t>
            </a:r>
            <a:r>
              <a:rPr lang="tr-TR" i="1" baseline="30000" dirty="0"/>
              <a:t>x</a:t>
            </a:r>
            <a:r>
              <a:rPr lang="tr-TR" dirty="0"/>
              <a:t>, 2</a:t>
            </a:r>
            <a:r>
              <a:rPr lang="tr-TR" i="1" baseline="30000" dirty="0"/>
              <a:t>y</a:t>
            </a:r>
            <a:r>
              <a:rPr lang="tr-TR" dirty="0"/>
              <a:t>) = 2max</a:t>
            </a:r>
            <a:r>
              <a:rPr lang="tr-TR" baseline="30000" dirty="0"/>
              <a:t>(</a:t>
            </a:r>
            <a:r>
              <a:rPr lang="tr-TR" i="1" baseline="30000" dirty="0"/>
              <a:t>x</a:t>
            </a:r>
            <a:r>
              <a:rPr lang="tr-TR" baseline="30000" dirty="0"/>
              <a:t>, </a:t>
            </a:r>
            <a:r>
              <a:rPr lang="tr-TR" i="1" baseline="30000" dirty="0"/>
              <a:t>y</a:t>
            </a:r>
            <a:r>
              <a:rPr lang="tr-TR" baseline="30000" dirty="0"/>
              <a:t>)</a:t>
            </a:r>
            <a:r>
              <a:rPr lang="tr-TR" dirty="0"/>
              <a:t> olmasından ötürü</a:t>
            </a:r>
          </a:p>
          <a:p>
            <a:endParaRPr lang="tr-TR" dirty="0"/>
          </a:p>
        </p:txBody>
      </p:sp>
      <p:sp>
        <p:nvSpPr>
          <p:cNvPr id="10" name="Metin kutusu 9"/>
          <p:cNvSpPr txBox="1"/>
          <p:nvPr/>
        </p:nvSpPr>
        <p:spPr>
          <a:xfrm>
            <a:off x="4954138" y="2819018"/>
            <a:ext cx="3916907" cy="830997"/>
          </a:xfrm>
          <a:prstGeom prst="rect">
            <a:avLst/>
          </a:prstGeom>
          <a:noFill/>
          <a:ln>
            <a:noFill/>
          </a:ln>
        </p:spPr>
        <p:txBody>
          <a:bodyPr wrap="square" lIns="0" tIns="0" rIns="0" bIns="0" rtlCol="0">
            <a:spAutoFit/>
          </a:bodyPr>
          <a:lstStyle/>
          <a:p>
            <a:pPr algn="just"/>
            <a:r>
              <a:rPr lang="tr-TR" dirty="0" smtClean="0"/>
              <a:t>iki terimin toplamının en fazla maksimum olanının </a:t>
            </a:r>
            <a:r>
              <a:rPr lang="tr-TR" dirty="0"/>
              <a:t>2 katı olmasından ötürü</a:t>
            </a:r>
          </a:p>
          <a:p>
            <a:endParaRPr lang="tr-TR" dirty="0"/>
          </a:p>
        </p:txBody>
      </p:sp>
      <p:cxnSp>
        <p:nvCxnSpPr>
          <p:cNvPr id="12" name="Düz Ok Bağlayıcısı 11"/>
          <p:cNvCxnSpPr/>
          <p:nvPr/>
        </p:nvCxnSpPr>
        <p:spPr>
          <a:xfrm>
            <a:off x="2688609" y="2047164"/>
            <a:ext cx="21290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a:off x="4599294" y="2511188"/>
            <a:ext cx="2866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p:cNvCxnSpPr/>
          <p:nvPr/>
        </p:nvCxnSpPr>
        <p:spPr>
          <a:xfrm>
            <a:off x="4599295" y="2961563"/>
            <a:ext cx="2866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p:cNvCxnSpPr/>
          <p:nvPr/>
        </p:nvCxnSpPr>
        <p:spPr>
          <a:xfrm>
            <a:off x="3643951" y="3835020"/>
            <a:ext cx="124194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p:cNvCxnSpPr/>
          <p:nvPr/>
        </p:nvCxnSpPr>
        <p:spPr>
          <a:xfrm>
            <a:off x="2299646" y="4336696"/>
            <a:ext cx="26340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3109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Genelleştirilmiş Tümevarım</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22960" y="1968595"/>
                <a:ext cx="7543800" cy="3667931"/>
              </a:xfrm>
            </p:spPr>
            <p:txBody>
              <a:bodyPr/>
              <a:lstStyle/>
              <a:p>
                <a:pPr algn="just">
                  <a:buFont typeface="Wingdings" panose="05000000000000000000" pitchFamily="2" charset="2"/>
                  <a:buChar char="Ø"/>
                </a:pPr>
                <a:r>
                  <a:rPr lang="tr-TR" sz="1800" b="1" i="1" dirty="0" err="1"/>
                  <a:t>a</a:t>
                </a:r>
                <a:r>
                  <a:rPr lang="tr-TR" sz="1800" b="1" i="1" baseline="-25000" dirty="0" err="1"/>
                  <a:t>m,n</a:t>
                </a:r>
                <a:r>
                  <a:rPr lang="tr-TR" sz="1800" dirty="0"/>
                  <a:t> </a:t>
                </a:r>
                <a:r>
                  <a:rPr lang="tr-TR" sz="1800" dirty="0" err="1"/>
                  <a:t>özyineli</a:t>
                </a:r>
                <a:r>
                  <a:rPr lang="tr-TR" sz="1800" dirty="0"/>
                  <a:t> olarak şöyle tanımlanıyor: </a:t>
                </a:r>
                <a:r>
                  <a:rPr lang="tr-TR" sz="1800" b="1" i="1" dirty="0"/>
                  <a:t>(m, n)</a:t>
                </a:r>
                <a:r>
                  <a:rPr lang="tr-TR" sz="1800" b="1" dirty="0"/>
                  <a:t> </a:t>
                </a:r>
                <a14:m>
                  <m:oMath xmlns:m="http://schemas.openxmlformats.org/officeDocument/2006/math">
                    <m:r>
                      <a:rPr lang="tr-TR" sz="1800" b="1">
                        <a:latin typeface="Cambria Math" panose="02040503050406030204" pitchFamily="18" charset="0"/>
                      </a:rPr>
                      <m:t>∈</m:t>
                    </m:r>
                  </m:oMath>
                </a14:m>
                <a:r>
                  <a:rPr lang="tr-TR" sz="1800" b="1" dirty="0"/>
                  <a:t>  </a:t>
                </a:r>
                <a:r>
                  <a:rPr lang="tr-TR" sz="1800" b="1" i="1" dirty="0"/>
                  <a:t>n</a:t>
                </a:r>
                <a:r>
                  <a:rPr lang="tr-TR" sz="1800" b="1" dirty="0"/>
                  <a:t> </a:t>
                </a:r>
                <a14:m>
                  <m:oMath xmlns:m="http://schemas.openxmlformats.org/officeDocument/2006/math">
                    <m:r>
                      <a:rPr lang="tr-TR" sz="1800" b="1" i="1">
                        <a:latin typeface="Cambria Math" panose="02040503050406030204" pitchFamily="18" charset="0"/>
                      </a:rPr>
                      <m:t>×</m:t>
                    </m:r>
                  </m:oMath>
                </a14:m>
                <a:r>
                  <a:rPr lang="tr-TR" sz="1800" b="1" dirty="0"/>
                  <a:t> </a:t>
                </a:r>
                <a:r>
                  <a:rPr lang="tr-TR" sz="1800" b="1" i="1" dirty="0"/>
                  <a:t>N</a:t>
                </a:r>
                <a:r>
                  <a:rPr lang="tr-TR" sz="1800" b="1" dirty="0"/>
                  <a:t>, </a:t>
                </a:r>
                <a:r>
                  <a:rPr lang="tr-TR" sz="1800" b="1" i="1" dirty="0"/>
                  <a:t>a</a:t>
                </a:r>
                <a:r>
                  <a:rPr lang="tr-TR" sz="1800" b="1" baseline="-25000" dirty="0"/>
                  <a:t>0,0</a:t>
                </a:r>
                <a:r>
                  <a:rPr lang="tr-TR" sz="1800" b="1" dirty="0"/>
                  <a:t> = 0 </a:t>
                </a:r>
                <a:r>
                  <a:rPr lang="tr-TR" sz="1800" dirty="0"/>
                  <a:t>ve</a:t>
                </a:r>
              </a:p>
              <a:p>
                <a:pPr algn="just"/>
                <a14:m>
                  <m:oMath xmlns:m="http://schemas.openxmlformats.org/officeDocument/2006/math">
                    <m:sSub>
                      <m:sSubPr>
                        <m:ctrlPr>
                          <a:rPr lang="tr-TR" sz="1800" b="1" i="1">
                            <a:latin typeface="Cambria Math" panose="02040503050406030204" pitchFamily="18" charset="0"/>
                          </a:rPr>
                        </m:ctrlPr>
                      </m:sSubPr>
                      <m:e>
                        <m:r>
                          <a:rPr lang="tr-TR" sz="1800" b="1" i="1">
                            <a:latin typeface="Cambria Math" panose="02040503050406030204" pitchFamily="18" charset="0"/>
                          </a:rPr>
                          <m:t>𝒂</m:t>
                        </m:r>
                      </m:e>
                      <m:sub>
                        <m:r>
                          <a:rPr lang="tr-TR" sz="1800" b="1" i="1">
                            <a:latin typeface="Cambria Math" panose="02040503050406030204" pitchFamily="18" charset="0"/>
                          </a:rPr>
                          <m:t>𝒎</m:t>
                        </m:r>
                        <m:r>
                          <a:rPr lang="tr-TR" sz="1800" b="1" i="1">
                            <a:latin typeface="Cambria Math" panose="02040503050406030204" pitchFamily="18" charset="0"/>
                          </a:rPr>
                          <m:t>,</m:t>
                        </m:r>
                        <m:r>
                          <a:rPr lang="tr-TR" sz="1800" b="1" i="1">
                            <a:latin typeface="Cambria Math" panose="02040503050406030204" pitchFamily="18" charset="0"/>
                          </a:rPr>
                          <m:t>𝒏</m:t>
                        </m:r>
                      </m:sub>
                    </m:sSub>
                    <m:r>
                      <a:rPr lang="tr-TR" sz="1800" b="1" i="1">
                        <a:latin typeface="Cambria Math" panose="02040503050406030204" pitchFamily="18" charset="0"/>
                      </a:rPr>
                      <m:t>=</m:t>
                    </m:r>
                    <m:d>
                      <m:dPr>
                        <m:begChr m:val="{"/>
                        <m:endChr m:val=""/>
                        <m:ctrlPr>
                          <a:rPr lang="tr-TR" sz="1800" b="1" i="1">
                            <a:latin typeface="Cambria Math" panose="02040503050406030204" pitchFamily="18" charset="0"/>
                          </a:rPr>
                        </m:ctrlPr>
                      </m:dPr>
                      <m:e>
                        <m:eqArr>
                          <m:eqArrPr>
                            <m:ctrlPr>
                              <a:rPr lang="tr-TR" sz="1800" b="1" i="1">
                                <a:latin typeface="Cambria Math" panose="02040503050406030204" pitchFamily="18" charset="0"/>
                              </a:rPr>
                            </m:ctrlPr>
                          </m:eqArrPr>
                          <m:e>
                            <m:sSub>
                              <m:sSubPr>
                                <m:ctrlPr>
                                  <a:rPr lang="tr-TR" sz="1800" b="1" i="1">
                                    <a:latin typeface="Cambria Math" panose="02040503050406030204" pitchFamily="18" charset="0"/>
                                  </a:rPr>
                                </m:ctrlPr>
                              </m:sSubPr>
                              <m:e>
                                <m:r>
                                  <a:rPr lang="tr-TR" sz="1800" b="1" i="1">
                                    <a:latin typeface="Cambria Math" panose="02040503050406030204" pitchFamily="18" charset="0"/>
                                  </a:rPr>
                                  <m:t>𝒂</m:t>
                                </m:r>
                              </m:e>
                              <m:sub>
                                <m:r>
                                  <a:rPr lang="tr-TR" sz="1800" b="1" i="1">
                                    <a:latin typeface="Cambria Math" panose="02040503050406030204" pitchFamily="18" charset="0"/>
                                  </a:rPr>
                                  <m:t>𝒎</m:t>
                                </m:r>
                                <m:r>
                                  <a:rPr lang="tr-TR" sz="1800" b="1" i="1">
                                    <a:latin typeface="Cambria Math" panose="02040503050406030204" pitchFamily="18" charset="0"/>
                                  </a:rPr>
                                  <m:t>−</m:t>
                                </m:r>
                                <m:r>
                                  <a:rPr lang="tr-TR" sz="1800" b="1" i="1">
                                    <a:latin typeface="Cambria Math" panose="02040503050406030204" pitchFamily="18" charset="0"/>
                                  </a:rPr>
                                  <m:t>𝟏</m:t>
                                </m:r>
                                <m:r>
                                  <a:rPr lang="tr-TR" sz="1800" b="1" i="1">
                                    <a:latin typeface="Cambria Math" panose="02040503050406030204" pitchFamily="18" charset="0"/>
                                  </a:rPr>
                                  <m:t>,  </m:t>
                                </m:r>
                                <m:r>
                                  <a:rPr lang="tr-TR" sz="1800" b="1" i="1">
                                    <a:latin typeface="Cambria Math" panose="02040503050406030204" pitchFamily="18" charset="0"/>
                                  </a:rPr>
                                  <m:t>𝒏</m:t>
                                </m:r>
                              </m:sub>
                            </m:sSub>
                            <m:r>
                              <a:rPr lang="tr-TR" sz="1800" b="1" i="1">
                                <a:latin typeface="Cambria Math" panose="02040503050406030204" pitchFamily="18" charset="0"/>
                              </a:rPr>
                              <m:t>+</m:t>
                            </m:r>
                            <m:r>
                              <a:rPr lang="tr-TR" sz="1800" b="1" i="1">
                                <a:latin typeface="Cambria Math" panose="02040503050406030204" pitchFamily="18" charset="0"/>
                              </a:rPr>
                              <m:t>𝟏</m:t>
                            </m:r>
                            <m:r>
                              <a:rPr lang="tr-TR" sz="1800" b="1" i="1">
                                <a:latin typeface="Cambria Math" panose="02040503050406030204" pitchFamily="18" charset="0"/>
                              </a:rPr>
                              <m:t>       </m:t>
                            </m:r>
                            <m:r>
                              <a:rPr lang="tr-TR" sz="1800" b="1" i="1">
                                <a:latin typeface="Cambria Math" panose="02040503050406030204" pitchFamily="18" charset="0"/>
                              </a:rPr>
                              <m:t>𝒆</m:t>
                            </m:r>
                            <m:r>
                              <a:rPr lang="tr-TR" sz="1800" b="1" i="1">
                                <a:latin typeface="Cambria Math" panose="02040503050406030204" pitchFamily="18" charset="0"/>
                              </a:rPr>
                              <m:t>ğ</m:t>
                            </m:r>
                            <m:r>
                              <a:rPr lang="tr-TR" sz="1800" b="1" i="1">
                                <a:latin typeface="Cambria Math" panose="02040503050406030204" pitchFamily="18" charset="0"/>
                              </a:rPr>
                              <m:t>𝒆𝒓</m:t>
                            </m:r>
                            <m:r>
                              <a:rPr lang="tr-TR" sz="1800" b="1" i="1">
                                <a:latin typeface="Cambria Math" panose="02040503050406030204" pitchFamily="18" charset="0"/>
                              </a:rPr>
                              <m:t> </m:t>
                            </m:r>
                            <m:r>
                              <a:rPr lang="tr-TR" sz="1800" b="1" i="1">
                                <a:latin typeface="Cambria Math" panose="02040503050406030204" pitchFamily="18" charset="0"/>
                              </a:rPr>
                              <m:t>𝒏</m:t>
                            </m:r>
                            <m:r>
                              <a:rPr lang="tr-TR" sz="1800" b="1" i="1">
                                <a:latin typeface="Cambria Math" panose="02040503050406030204" pitchFamily="18" charset="0"/>
                              </a:rPr>
                              <m:t>=</m:t>
                            </m:r>
                            <m:r>
                              <a:rPr lang="tr-TR" sz="1800" b="1" i="1">
                                <a:latin typeface="Cambria Math" panose="02040503050406030204" pitchFamily="18" charset="0"/>
                              </a:rPr>
                              <m:t>𝟎</m:t>
                            </m:r>
                            <m:r>
                              <a:rPr lang="tr-TR" sz="1800" b="1" i="1">
                                <a:latin typeface="Cambria Math" panose="02040503050406030204" pitchFamily="18" charset="0"/>
                              </a:rPr>
                              <m:t> </m:t>
                            </m:r>
                            <m:r>
                              <a:rPr lang="tr-TR" sz="1800" b="1" i="1">
                                <a:latin typeface="Cambria Math" panose="02040503050406030204" pitchFamily="18" charset="0"/>
                              </a:rPr>
                              <m:t>𝒗𝒆</m:t>
                            </m:r>
                            <m:r>
                              <a:rPr lang="tr-TR" sz="1800" b="1" i="1">
                                <a:latin typeface="Cambria Math" panose="02040503050406030204" pitchFamily="18" charset="0"/>
                              </a:rPr>
                              <m:t> </m:t>
                            </m:r>
                            <m:r>
                              <a:rPr lang="tr-TR" sz="1800" b="1" i="1">
                                <a:latin typeface="Cambria Math" panose="02040503050406030204" pitchFamily="18" charset="0"/>
                              </a:rPr>
                              <m:t>𝒎</m:t>
                            </m:r>
                            <m:r>
                              <a:rPr lang="tr-TR" sz="1800" b="1" i="1">
                                <a:latin typeface="Cambria Math" panose="02040503050406030204" pitchFamily="18" charset="0"/>
                              </a:rPr>
                              <m:t>&gt;</m:t>
                            </m:r>
                            <m:r>
                              <a:rPr lang="tr-TR" sz="1800" b="1" i="1">
                                <a:latin typeface="Cambria Math" panose="02040503050406030204" pitchFamily="18" charset="0"/>
                              </a:rPr>
                              <m:t>𝟎</m:t>
                            </m:r>
                          </m:e>
                          <m:e>
                            <m:sSub>
                              <m:sSubPr>
                                <m:ctrlPr>
                                  <a:rPr lang="tr-TR" sz="1800" b="1" i="1">
                                    <a:latin typeface="Cambria Math" panose="02040503050406030204" pitchFamily="18" charset="0"/>
                                  </a:rPr>
                                </m:ctrlPr>
                              </m:sSubPr>
                              <m:e>
                                <m:r>
                                  <a:rPr lang="tr-TR" sz="1800" b="1" i="1">
                                    <a:latin typeface="Cambria Math" panose="02040503050406030204" pitchFamily="18" charset="0"/>
                                  </a:rPr>
                                  <m:t>𝒂</m:t>
                                </m:r>
                              </m:e>
                              <m:sub>
                                <m:r>
                                  <a:rPr lang="tr-TR" sz="1800" b="1" i="1">
                                    <a:latin typeface="Cambria Math" panose="02040503050406030204" pitchFamily="18" charset="0"/>
                                  </a:rPr>
                                  <m:t>𝒎</m:t>
                                </m:r>
                                <m:r>
                                  <a:rPr lang="tr-TR" sz="1800" b="1" i="1">
                                    <a:latin typeface="Cambria Math" panose="02040503050406030204" pitchFamily="18" charset="0"/>
                                  </a:rPr>
                                  <m:t>,</m:t>
                                </m:r>
                                <m:r>
                                  <a:rPr lang="tr-TR" sz="1800" b="1" i="1">
                                    <a:latin typeface="Cambria Math" panose="02040503050406030204" pitchFamily="18" charset="0"/>
                                  </a:rPr>
                                  <m:t>𝒏</m:t>
                                </m:r>
                                <m:r>
                                  <a:rPr lang="tr-TR" sz="1800" b="1" i="1">
                                    <a:latin typeface="Cambria Math" panose="02040503050406030204" pitchFamily="18" charset="0"/>
                                  </a:rPr>
                                  <m:t>−</m:t>
                                </m:r>
                                <m:r>
                                  <a:rPr lang="tr-TR" sz="1800" b="1" i="1">
                                    <a:latin typeface="Cambria Math" panose="02040503050406030204" pitchFamily="18" charset="0"/>
                                  </a:rPr>
                                  <m:t>𝟏</m:t>
                                </m:r>
                              </m:sub>
                            </m:sSub>
                            <m:r>
                              <a:rPr lang="tr-TR" sz="1800" b="1" i="1">
                                <a:latin typeface="Cambria Math" panose="02040503050406030204" pitchFamily="18" charset="0"/>
                              </a:rPr>
                              <m:t> + </m:t>
                            </m:r>
                            <m:r>
                              <a:rPr lang="tr-TR" sz="1800" b="1" i="1">
                                <a:latin typeface="Cambria Math" panose="02040503050406030204" pitchFamily="18" charset="0"/>
                              </a:rPr>
                              <m:t>𝒏</m:t>
                            </m:r>
                            <m:r>
                              <a:rPr lang="tr-TR" sz="1800" b="1" i="1">
                                <a:latin typeface="Cambria Math" panose="02040503050406030204" pitchFamily="18" charset="0"/>
                              </a:rPr>
                              <m:t>                       </m:t>
                            </m:r>
                            <m:r>
                              <a:rPr lang="tr-TR" sz="1800" b="1" i="1">
                                <a:latin typeface="Cambria Math" panose="02040503050406030204" pitchFamily="18" charset="0"/>
                              </a:rPr>
                              <m:t>𝒆</m:t>
                            </m:r>
                            <m:r>
                              <a:rPr lang="tr-TR" sz="1800" b="1" i="1">
                                <a:latin typeface="Cambria Math" panose="02040503050406030204" pitchFamily="18" charset="0"/>
                              </a:rPr>
                              <m:t>ğ</m:t>
                            </m:r>
                            <m:r>
                              <a:rPr lang="tr-TR" sz="1800" b="1" i="1">
                                <a:latin typeface="Cambria Math" panose="02040503050406030204" pitchFamily="18" charset="0"/>
                              </a:rPr>
                              <m:t>𝒆𝒓</m:t>
                            </m:r>
                            <m:r>
                              <a:rPr lang="tr-TR" sz="1800" b="1" i="1">
                                <a:latin typeface="Cambria Math" panose="02040503050406030204" pitchFamily="18" charset="0"/>
                              </a:rPr>
                              <m:t> </m:t>
                            </m:r>
                            <m:r>
                              <a:rPr lang="tr-TR" sz="1800" b="1" i="1">
                                <a:latin typeface="Cambria Math" panose="02040503050406030204" pitchFamily="18" charset="0"/>
                              </a:rPr>
                              <m:t>𝒏</m:t>
                            </m:r>
                            <m:r>
                              <a:rPr lang="tr-TR" sz="1800" b="1" i="1">
                                <a:latin typeface="Cambria Math" panose="02040503050406030204" pitchFamily="18" charset="0"/>
                              </a:rPr>
                              <m:t>&gt;</m:t>
                            </m:r>
                            <m:r>
                              <a:rPr lang="tr-TR" sz="1800" b="1" i="1">
                                <a:latin typeface="Cambria Math" panose="02040503050406030204" pitchFamily="18" charset="0"/>
                              </a:rPr>
                              <m:t>𝟎</m:t>
                            </m:r>
                          </m:e>
                        </m:eqArr>
                      </m:e>
                    </m:d>
                  </m:oMath>
                </a14:m>
                <a:endParaRPr lang="tr-TR" sz="1800" b="1" dirty="0"/>
              </a:p>
              <a:p>
                <a:pPr algn="just"/>
                <a:r>
                  <a:rPr lang="tr-TR" sz="1800" dirty="0"/>
                  <a:t>Bütün </a:t>
                </a:r>
                <a:r>
                  <a:rPr lang="tr-TR" sz="1800" b="1" i="1" dirty="0"/>
                  <a:t>(m, n)</a:t>
                </a:r>
                <a:r>
                  <a:rPr lang="tr-TR" sz="1800" b="1" dirty="0"/>
                  <a:t> </a:t>
                </a:r>
                <a14:m>
                  <m:oMath xmlns:m="http://schemas.openxmlformats.org/officeDocument/2006/math">
                    <m:r>
                      <a:rPr lang="tr-TR" sz="1800" b="1">
                        <a:latin typeface="Cambria Math" panose="02040503050406030204" pitchFamily="18" charset="0"/>
                      </a:rPr>
                      <m:t>∈</m:t>
                    </m:r>
                  </m:oMath>
                </a14:m>
                <a:r>
                  <a:rPr lang="tr-TR" sz="1800" b="1" dirty="0"/>
                  <a:t>  </a:t>
                </a:r>
                <a:r>
                  <a:rPr lang="tr-TR" sz="1800" b="1" i="1" dirty="0"/>
                  <a:t>N</a:t>
                </a:r>
                <a:r>
                  <a:rPr lang="tr-TR" sz="1800" dirty="0"/>
                  <a:t> </a:t>
                </a:r>
                <a14:m>
                  <m:oMath xmlns:m="http://schemas.openxmlformats.org/officeDocument/2006/math">
                    <m:r>
                      <a:rPr lang="tr-TR" sz="1800" i="1">
                        <a:latin typeface="Cambria Math" panose="02040503050406030204" pitchFamily="18" charset="0"/>
                      </a:rPr>
                      <m:t>×</m:t>
                    </m:r>
                  </m:oMath>
                </a14:m>
                <a:r>
                  <a:rPr lang="tr-TR" sz="1800" dirty="0"/>
                  <a:t> </a:t>
                </a:r>
                <a:r>
                  <a:rPr lang="tr-TR" sz="1800" b="1" i="1" dirty="0"/>
                  <a:t>N</a:t>
                </a:r>
                <a:r>
                  <a:rPr lang="tr-TR" sz="1800" dirty="0"/>
                  <a:t>’ler için (negatif olmayan tam sayılar çiftleri), </a:t>
                </a:r>
                <a:r>
                  <a:rPr lang="tr-TR" sz="1800" i="1" dirty="0" err="1"/>
                  <a:t>a</a:t>
                </a:r>
                <a:r>
                  <a:rPr lang="tr-TR" sz="1800" i="1" baseline="-25000" dirty="0" err="1"/>
                  <a:t>m,n</a:t>
                </a:r>
                <a:r>
                  <a:rPr lang="tr-TR" sz="1800" dirty="0"/>
                  <a:t> = </a:t>
                </a:r>
                <a:r>
                  <a:rPr lang="tr-TR" sz="1800" i="1" dirty="0"/>
                  <a:t>m</a:t>
                </a:r>
                <a:r>
                  <a:rPr lang="tr-TR" sz="1800" dirty="0"/>
                  <a:t> + </a:t>
                </a:r>
                <a:r>
                  <a:rPr lang="tr-TR" sz="1800" i="1" dirty="0"/>
                  <a:t>n(n</a:t>
                </a:r>
                <a:r>
                  <a:rPr lang="tr-TR" sz="1800" dirty="0"/>
                  <a:t> + l)/2 olduğunu kanıtlayınız.</a:t>
                </a:r>
              </a:p>
              <a:p>
                <a:pPr algn="just"/>
                <a:r>
                  <a:rPr lang="tr-TR" sz="1800" b="1" dirty="0">
                    <a:solidFill>
                      <a:srgbClr val="FF0000"/>
                    </a:solidFill>
                  </a:rPr>
                  <a:t>Çözüm: </a:t>
                </a:r>
                <a:r>
                  <a:rPr lang="tr-TR" sz="1800" b="1" i="1" dirty="0" err="1"/>
                  <a:t>a</a:t>
                </a:r>
                <a:r>
                  <a:rPr lang="tr-TR" sz="1800" b="1" i="1" baseline="-25000" dirty="0" err="1"/>
                  <a:t>m,n</a:t>
                </a:r>
                <a:r>
                  <a:rPr lang="tr-TR" sz="1800" b="1" dirty="0"/>
                  <a:t> = </a:t>
                </a:r>
                <a:r>
                  <a:rPr lang="tr-TR" sz="1800" b="1" i="1" dirty="0"/>
                  <a:t>m</a:t>
                </a:r>
                <a:r>
                  <a:rPr lang="tr-TR" sz="1800" b="1" dirty="0"/>
                  <a:t> + </a:t>
                </a:r>
                <a:r>
                  <a:rPr lang="tr-TR" sz="1800" b="1" i="1" dirty="0"/>
                  <a:t>n</a:t>
                </a:r>
                <a:r>
                  <a:rPr lang="tr-TR" sz="1800" b="1" dirty="0"/>
                  <a:t>(</a:t>
                </a:r>
                <a:r>
                  <a:rPr lang="tr-TR" sz="1800" b="1" i="1" dirty="0"/>
                  <a:t>n</a:t>
                </a:r>
                <a:r>
                  <a:rPr lang="tr-TR" sz="1800" b="1" dirty="0"/>
                  <a:t> + </a:t>
                </a:r>
                <a:r>
                  <a:rPr lang="tr-TR" sz="1800" b="1" dirty="0" smtClean="0"/>
                  <a:t>1)/</a:t>
                </a:r>
                <a:r>
                  <a:rPr lang="tr-TR" sz="1800" b="1" dirty="0"/>
                  <a:t>2 </a:t>
                </a:r>
                <a:r>
                  <a:rPr lang="tr-TR" sz="1800" dirty="0"/>
                  <a:t>olduğunu matematiksel tümevarımın </a:t>
                </a:r>
                <a:r>
                  <a:rPr lang="tr-TR" sz="1800" dirty="0" err="1"/>
                  <a:t>genellenmiş</a:t>
                </a:r>
                <a:r>
                  <a:rPr lang="tr-TR" sz="1800" dirty="0"/>
                  <a:t> versiyonunu kullanarak kanıtlayabiliriz. Temel basamak olarak bu formülün </a:t>
                </a:r>
                <a:r>
                  <a:rPr lang="tr-TR" sz="1800" b="1" i="1" dirty="0"/>
                  <a:t>(m, n) =</a:t>
                </a:r>
                <a:r>
                  <a:rPr lang="tr-TR" sz="1800" b="1" dirty="0"/>
                  <a:t> (0, 0)</a:t>
                </a:r>
                <a:r>
                  <a:rPr lang="tr-TR" sz="1800" dirty="0"/>
                  <a:t> olduğunda geçerli olduğunu kanıtlamamız gerekmektedir. Tümevarım basamağında ise; eğer bu formül </a:t>
                </a:r>
                <a:r>
                  <a:rPr lang="tr-TR" sz="1800" i="1" dirty="0"/>
                  <a:t>(m,</a:t>
                </a:r>
                <a:r>
                  <a:rPr lang="tr-TR" sz="1800" dirty="0"/>
                  <a:t> </a:t>
                </a:r>
                <a:r>
                  <a:rPr lang="tr-TR" sz="1800" i="1" dirty="0"/>
                  <a:t>n</a:t>
                </a:r>
                <a:r>
                  <a:rPr lang="tr-TR" sz="1800" dirty="0"/>
                  <a:t>)’den küçük olan bütün çiftleri </a:t>
                </a:r>
                <a:r>
                  <a:rPr lang="tr-TR" sz="1800" b="1" i="1" dirty="0"/>
                  <a:t>N</a:t>
                </a:r>
                <a:r>
                  <a:rPr lang="tr-TR" sz="1800" dirty="0"/>
                  <a:t> </a:t>
                </a:r>
                <a14:m>
                  <m:oMath xmlns:m="http://schemas.openxmlformats.org/officeDocument/2006/math">
                    <m:r>
                      <a:rPr lang="tr-TR" sz="1800" b="1" i="1">
                        <a:latin typeface="Cambria Math" panose="02040503050406030204" pitchFamily="18" charset="0"/>
                      </a:rPr>
                      <m:t>×</m:t>
                    </m:r>
                  </m:oMath>
                </a14:m>
                <a:r>
                  <a:rPr lang="tr-TR" sz="1800" dirty="0"/>
                  <a:t> </a:t>
                </a:r>
                <a:r>
                  <a:rPr lang="tr-TR" sz="1800" b="1" i="1" dirty="0"/>
                  <a:t>N</a:t>
                </a:r>
                <a:r>
                  <a:rPr lang="tr-TR" sz="1800" dirty="0"/>
                  <a:t>’nin </a:t>
                </a:r>
                <a:r>
                  <a:rPr lang="tr-TR" sz="1800" dirty="0" err="1"/>
                  <a:t>sözlüksel</a:t>
                </a:r>
                <a:r>
                  <a:rPr lang="tr-TR" sz="1800" dirty="0"/>
                  <a:t> sıralıları olarak tutuyor ise, (</a:t>
                </a:r>
                <a:r>
                  <a:rPr lang="tr-TR" sz="1800" i="1" dirty="0"/>
                  <a:t>m, n</a:t>
                </a:r>
                <a:r>
                  <a:rPr lang="tr-TR" sz="1800" dirty="0"/>
                  <a:t>)’</a:t>
                </a:r>
                <a:r>
                  <a:rPr lang="tr-TR" sz="1800" dirty="0" err="1"/>
                  <a:t>yi</a:t>
                </a:r>
                <a:r>
                  <a:rPr lang="tr-TR" sz="1800" dirty="0"/>
                  <a:t> de tutmalıdır.</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22960" y="1968595"/>
                <a:ext cx="7543800" cy="3667931"/>
              </a:xfrm>
              <a:blipFill rotWithShape="0">
                <a:blip r:embed="rId2"/>
                <a:stretch>
                  <a:fillRect l="-1696" t="-1661" r="-1858"/>
                </a:stretch>
              </a:blipFill>
            </p:spPr>
            <p:txBody>
              <a:bodyPr/>
              <a:lstStyle/>
              <a:p>
                <a:r>
                  <a:rPr lang="tr-TR">
                    <a:noFill/>
                  </a:rPr>
                  <a:t> </a:t>
                </a:r>
              </a:p>
            </p:txBody>
          </p:sp>
        </mc:Fallback>
      </mc:AlternateContent>
    </p:spTree>
    <p:extLst>
      <p:ext uri="{BB962C8B-B14F-4D97-AF65-F5344CB8AC3E}">
        <p14:creationId xmlns:p14="http://schemas.microsoft.com/office/powerpoint/2010/main" val="184621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t>Matematiksel Tümevarım Neden </a:t>
            </a:r>
            <a:r>
              <a:rPr lang="tr-TR" sz="3200" dirty="0" smtClean="0"/>
              <a:t>Geçerlidir?</a:t>
            </a:r>
            <a:endParaRPr lang="tr-TR" sz="3200" dirty="0"/>
          </a:p>
        </p:txBody>
      </p:sp>
      <p:sp>
        <p:nvSpPr>
          <p:cNvPr id="3" name="İçerik Yer Tutucusu 2"/>
          <p:cNvSpPr>
            <a:spLocks noGrp="1"/>
          </p:cNvSpPr>
          <p:nvPr>
            <p:ph idx="1"/>
          </p:nvPr>
        </p:nvSpPr>
        <p:spPr/>
        <p:txBody>
          <a:bodyPr>
            <a:noAutofit/>
          </a:bodyPr>
          <a:lstStyle/>
          <a:p>
            <a:pPr algn="just">
              <a:buFont typeface="Arial" panose="020B0604020202020204" pitchFamily="34" charset="0"/>
              <a:buChar char="•"/>
            </a:pPr>
            <a:r>
              <a:rPr lang="tr-TR" dirty="0"/>
              <a:t>Pozitif tam sayılar için bir aksiyom olarak verilen iyi - </a:t>
            </a:r>
            <a:r>
              <a:rPr lang="tr-TR" dirty="0" err="1"/>
              <a:t>sıralanabilirlik</a:t>
            </a:r>
            <a:r>
              <a:rPr lang="tr-TR" dirty="0"/>
              <a:t> ilkesine göre, tam sayılar kümesinin, boş olma­yan tüm altkümelerinin bir en küçük elemanı vardır. </a:t>
            </a:r>
          </a:p>
          <a:p>
            <a:pPr marL="0" indent="0" algn="just">
              <a:buNone/>
            </a:pPr>
            <a:r>
              <a:rPr lang="tr-TR" dirty="0"/>
              <a:t>Buna göre;</a:t>
            </a:r>
          </a:p>
          <a:p>
            <a:pPr algn="just">
              <a:buFont typeface="Arial" panose="020B0604020202020204" pitchFamily="34" charset="0"/>
              <a:buChar char="•"/>
            </a:pPr>
            <a:r>
              <a:rPr lang="tr-TR" b="1" i="1" dirty="0"/>
              <a:t>P</a:t>
            </a:r>
            <a:r>
              <a:rPr lang="tr-TR" b="1" dirty="0"/>
              <a:t>(1) </a:t>
            </a:r>
            <a:r>
              <a:rPr lang="tr-TR" dirty="0"/>
              <a:t>ifadesinin doğru olduğunu ve </a:t>
            </a:r>
            <a:r>
              <a:rPr lang="tr-TR" b="1" i="1" dirty="0"/>
              <a:t>P</a:t>
            </a:r>
            <a:r>
              <a:rPr lang="tr-TR" b="1" dirty="0"/>
              <a:t>(</a:t>
            </a:r>
            <a:r>
              <a:rPr lang="tr-TR" b="1" i="1" dirty="0"/>
              <a:t>k</a:t>
            </a:r>
            <a:r>
              <a:rPr lang="tr-TR" b="1" dirty="0"/>
              <a:t>) </a:t>
            </a:r>
            <a:r>
              <a:rPr lang="tr-TR" b="1" dirty="0">
                <a:sym typeface="Symbol" panose="05050102010706020507" pitchFamily="18" charset="2"/>
              </a:rPr>
              <a:t></a:t>
            </a:r>
            <a:r>
              <a:rPr lang="tr-TR" b="1" dirty="0"/>
              <a:t> </a:t>
            </a:r>
            <a:r>
              <a:rPr lang="tr-TR" b="1" i="1" dirty="0"/>
              <a:t>P</a:t>
            </a:r>
            <a:r>
              <a:rPr lang="tr-TR" b="1" dirty="0"/>
              <a:t>(</a:t>
            </a:r>
            <a:r>
              <a:rPr lang="tr-TR" b="1" i="1" dirty="0"/>
              <a:t>k </a:t>
            </a:r>
            <a:r>
              <a:rPr lang="tr-TR" b="1" dirty="0"/>
              <a:t>+ 1) </a:t>
            </a:r>
            <a:r>
              <a:rPr lang="tr-TR" dirty="0"/>
              <a:t>önermesinin tüm pozitif </a:t>
            </a:r>
            <a:r>
              <a:rPr lang="tr-TR" i="1" dirty="0"/>
              <a:t>k</a:t>
            </a:r>
            <a:r>
              <a:rPr lang="tr-TR" dirty="0"/>
              <a:t> tam sayıları için doğru olduğunu varsayalım. </a:t>
            </a:r>
          </a:p>
          <a:p>
            <a:pPr algn="just">
              <a:buFont typeface="Arial" panose="020B0604020202020204" pitchFamily="34" charset="0"/>
              <a:buChar char="•"/>
            </a:pPr>
            <a:r>
              <a:rPr lang="tr-TR" b="1" i="1" dirty="0"/>
              <a:t>P</a:t>
            </a:r>
            <a:r>
              <a:rPr lang="tr-TR" b="1" dirty="0"/>
              <a:t>(</a:t>
            </a:r>
            <a:r>
              <a:rPr lang="tr-TR" b="1" i="1" dirty="0"/>
              <a:t>n</a:t>
            </a:r>
            <a:r>
              <a:rPr lang="tr-TR" b="1" dirty="0"/>
              <a:t>) </a:t>
            </a:r>
            <a:r>
              <a:rPr lang="tr-TR" dirty="0"/>
              <a:t>ifadesinin tüm pozitif n tam sayıları için doğru olduğunu göstermek için </a:t>
            </a:r>
            <a:r>
              <a:rPr lang="tr-TR" b="1" i="1" dirty="0"/>
              <a:t>P</a:t>
            </a:r>
            <a:r>
              <a:rPr lang="tr-TR" b="1" dirty="0"/>
              <a:t>(</a:t>
            </a:r>
            <a:r>
              <a:rPr lang="tr-TR" b="1" i="1" dirty="0"/>
              <a:t>n</a:t>
            </a:r>
            <a:r>
              <a:rPr lang="tr-TR" b="1" dirty="0"/>
              <a:t>)</a:t>
            </a:r>
            <a:r>
              <a:rPr lang="tr-TR" dirty="0"/>
              <a:t> ifadesini yanlış yapan en az bir tane pozitif tam sayı olduğunu varsayalım. Bu durumda, </a:t>
            </a:r>
            <a:r>
              <a:rPr lang="tr-TR" b="1" i="1" dirty="0"/>
              <a:t>P</a:t>
            </a:r>
            <a:r>
              <a:rPr lang="tr-TR" b="1" dirty="0"/>
              <a:t>(</a:t>
            </a:r>
            <a:r>
              <a:rPr lang="tr-TR" b="1" i="1" dirty="0"/>
              <a:t>n</a:t>
            </a:r>
            <a:r>
              <a:rPr lang="tr-TR" b="1" dirty="0"/>
              <a:t>) </a:t>
            </a:r>
            <a:r>
              <a:rPr lang="tr-TR" dirty="0"/>
              <a:t>ifadesini yanlış yapan pozitif tam sayılardan oluşan </a:t>
            </a:r>
            <a:r>
              <a:rPr lang="tr-TR" i="1" dirty="0"/>
              <a:t>S</a:t>
            </a:r>
            <a:r>
              <a:rPr lang="tr-TR" dirty="0"/>
              <a:t> kümesi boş olamaz. </a:t>
            </a:r>
          </a:p>
        </p:txBody>
      </p:sp>
    </p:spTree>
    <p:extLst>
      <p:ext uri="{BB962C8B-B14F-4D97-AF65-F5344CB8AC3E}">
        <p14:creationId xmlns:p14="http://schemas.microsoft.com/office/powerpoint/2010/main" val="1799430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Genelleştirilmiş Tümevarım</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22960" y="2009539"/>
                <a:ext cx="7543800" cy="4063715"/>
              </a:xfrm>
            </p:spPr>
            <p:txBody>
              <a:bodyPr>
                <a:noAutofit/>
              </a:bodyPr>
              <a:lstStyle/>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emel </a:t>
                </a:r>
                <a:r>
                  <a:rPr lang="tr-TR" sz="1800" i="1" dirty="0">
                    <a:solidFill>
                      <a:srgbClr val="00B0F0"/>
                    </a:solidFill>
                  </a:rPr>
                  <a:t>B</a:t>
                </a:r>
                <a:r>
                  <a:rPr lang="tr-TR" sz="1800" i="1" dirty="0" smtClean="0">
                    <a:solidFill>
                      <a:srgbClr val="00B0F0"/>
                    </a:solidFill>
                  </a:rPr>
                  <a:t>asamak: </a:t>
                </a:r>
                <a:r>
                  <a:rPr lang="tr-TR" sz="1800" b="1" i="1" dirty="0"/>
                  <a:t>(m, n) =</a:t>
                </a:r>
                <a:r>
                  <a:rPr lang="tr-TR" sz="1800" b="1" dirty="0"/>
                  <a:t> (0, 0) </a:t>
                </a:r>
                <a:r>
                  <a:rPr lang="tr-TR" sz="1800" dirty="0"/>
                  <a:t>olsun. </a:t>
                </a:r>
                <a:r>
                  <a:rPr lang="tr-TR" sz="1800" i="1" dirty="0" err="1"/>
                  <a:t>a</a:t>
                </a:r>
                <a:r>
                  <a:rPr lang="tr-TR" sz="1800" i="1" baseline="-25000" dirty="0" err="1"/>
                  <a:t>m.n</a:t>
                </a:r>
                <a:r>
                  <a:rPr lang="tr-TR" sz="1800" baseline="-25000" dirty="0"/>
                  <a:t> </a:t>
                </a:r>
                <a:r>
                  <a:rPr lang="tr-TR" sz="1800" dirty="0"/>
                  <a:t>’</a:t>
                </a:r>
                <a:r>
                  <a:rPr lang="tr-TR" sz="1800" dirty="0" err="1"/>
                  <a:t>nin</a:t>
                </a:r>
                <a:r>
                  <a:rPr lang="tr-TR" sz="1800" dirty="0"/>
                  <a:t> öz yinelemeli tanımından şunu elde ederiz </a:t>
                </a:r>
                <a:r>
                  <a:rPr lang="tr-TR" sz="1800" i="1" dirty="0"/>
                  <a:t>a</a:t>
                </a:r>
                <a:r>
                  <a:rPr lang="tr-TR" sz="1800" i="1" baseline="-25000" dirty="0"/>
                  <a:t>0,0</a:t>
                </a:r>
                <a:r>
                  <a:rPr lang="tr-TR" sz="1800" cap="small" dirty="0"/>
                  <a:t> </a:t>
                </a:r>
                <a:r>
                  <a:rPr lang="tr-TR" sz="1800" dirty="0"/>
                  <a:t> = 0 ve </a:t>
                </a:r>
                <a:r>
                  <a:rPr lang="tr-TR" sz="1800" i="1" dirty="0"/>
                  <a:t>m = n</a:t>
                </a:r>
                <a:r>
                  <a:rPr lang="tr-TR" sz="1800" dirty="0"/>
                  <a:t> = 0 olduğunda </a:t>
                </a:r>
                <a:r>
                  <a:rPr lang="tr-TR" sz="1800" b="1" i="1" dirty="0"/>
                  <a:t>m</a:t>
                </a:r>
                <a:r>
                  <a:rPr lang="tr-TR" sz="1800" b="1" dirty="0"/>
                  <a:t> + </a:t>
                </a:r>
                <a:r>
                  <a:rPr lang="tr-TR" sz="1800" b="1" i="1" dirty="0"/>
                  <a:t>n(n +</a:t>
                </a:r>
                <a:r>
                  <a:rPr lang="tr-TR" sz="1800" b="1" dirty="0"/>
                  <a:t> 1)/2 = 0 + (0 ∙ 1)/2 = 0</a:t>
                </a:r>
                <a:r>
                  <a:rPr lang="tr-TR" sz="1800" dirty="0"/>
                  <a:t>’dır. </a:t>
                </a:r>
              </a:p>
              <a:p>
                <a:pPr algn="just">
                  <a:buFont typeface="Wingdings" panose="05000000000000000000" pitchFamily="2" charset="2"/>
                  <a:buChar char="ü"/>
                </a:pPr>
                <a:r>
                  <a:rPr lang="tr-TR" sz="1800" i="1" dirty="0">
                    <a:solidFill>
                      <a:srgbClr val="00B0F0"/>
                    </a:solidFill>
                  </a:rPr>
                  <a:t>T</a:t>
                </a:r>
                <a:r>
                  <a:rPr lang="tr-TR" sz="1800" i="1" dirty="0" smtClean="0">
                    <a:solidFill>
                      <a:srgbClr val="00B0F0"/>
                    </a:solidFill>
                  </a:rPr>
                  <a:t>ümevarım </a:t>
                </a:r>
                <a:r>
                  <a:rPr lang="tr-TR" sz="1800" i="1" dirty="0">
                    <a:solidFill>
                      <a:srgbClr val="00B0F0"/>
                    </a:solidFill>
                  </a:rPr>
                  <a:t>B</a:t>
                </a:r>
                <a:r>
                  <a:rPr lang="tr-TR" sz="1800" i="1" dirty="0" smtClean="0">
                    <a:solidFill>
                      <a:srgbClr val="00B0F0"/>
                    </a:solidFill>
                  </a:rPr>
                  <a:t>asamağı:</a:t>
                </a:r>
                <a:r>
                  <a:rPr lang="tr-TR" sz="1800" dirty="0" smtClean="0">
                    <a:solidFill>
                      <a:srgbClr val="00B0F0"/>
                    </a:solidFill>
                  </a:rPr>
                  <a:t> </a:t>
                </a:r>
                <a:r>
                  <a:rPr lang="tr-TR" sz="1800" b="1" i="1" dirty="0"/>
                  <a:t>N</a:t>
                </a:r>
                <a:r>
                  <a:rPr lang="tr-TR" sz="1800" i="1" dirty="0"/>
                  <a:t> </a:t>
                </a:r>
                <a14:m>
                  <m:oMath xmlns:m="http://schemas.openxmlformats.org/officeDocument/2006/math">
                    <m:r>
                      <a:rPr lang="tr-TR" sz="1800" i="1">
                        <a:latin typeface="Cambria Math" panose="02040503050406030204" pitchFamily="18" charset="0"/>
                      </a:rPr>
                      <m:t>×</m:t>
                    </m:r>
                  </m:oMath>
                </a14:m>
                <a:r>
                  <a:rPr lang="tr-TR" sz="1800" dirty="0"/>
                  <a:t> </a:t>
                </a:r>
                <a:r>
                  <a:rPr lang="tr-TR" sz="1800" b="1" i="1" dirty="0"/>
                  <a:t>N</a:t>
                </a:r>
                <a:r>
                  <a:rPr lang="tr-TR" sz="1800" dirty="0"/>
                  <a:t>’nin </a:t>
                </a:r>
                <a:r>
                  <a:rPr lang="tr-TR" sz="1800" dirty="0" err="1"/>
                  <a:t>sözlüksel</a:t>
                </a:r>
                <a:r>
                  <a:rPr lang="tr-TR" sz="1800" dirty="0"/>
                  <a:t> sıralamasında (</a:t>
                </a:r>
                <a:r>
                  <a:rPr lang="tr-TR" sz="1800" i="1" dirty="0"/>
                  <a:t>m',</a:t>
                </a:r>
                <a:r>
                  <a:rPr lang="tr-TR" sz="1800" dirty="0"/>
                  <a:t> </a:t>
                </a:r>
                <a:r>
                  <a:rPr lang="tr-TR" sz="1800" i="1" dirty="0"/>
                  <a:t>n</a:t>
                </a:r>
                <a:r>
                  <a:rPr lang="tr-TR" sz="1800" dirty="0"/>
                  <a:t>'), </a:t>
                </a:r>
                <a:r>
                  <a:rPr lang="tr-TR" sz="1800" i="1" dirty="0"/>
                  <a:t>(m,</a:t>
                </a:r>
                <a:r>
                  <a:rPr lang="tr-TR" sz="1800" dirty="0"/>
                  <a:t> </a:t>
                </a:r>
                <a:r>
                  <a:rPr lang="tr-TR" sz="1800" i="1" dirty="0"/>
                  <a:t>n</a:t>
                </a:r>
                <a:r>
                  <a:rPr lang="tr-TR" sz="1800" dirty="0"/>
                  <a:t>)’den küçük olduğu zaman </a:t>
                </a:r>
                <a:r>
                  <a:rPr lang="tr-TR" sz="1800" b="1" i="1" dirty="0" err="1"/>
                  <a:t>a</a:t>
                </a:r>
                <a:r>
                  <a:rPr lang="tr-TR" sz="1800" b="1" i="1" baseline="-25000" dirty="0" err="1"/>
                  <a:t>m’,n</a:t>
                </a:r>
                <a:r>
                  <a:rPr lang="tr-TR" sz="1800" b="1" i="1" baseline="-25000" dirty="0"/>
                  <a:t>’</a:t>
                </a:r>
                <a:r>
                  <a:rPr lang="tr-TR" sz="1800" b="1" i="1" dirty="0"/>
                  <a:t> </a:t>
                </a:r>
                <a:r>
                  <a:rPr lang="tr-TR" sz="1800" b="1" dirty="0"/>
                  <a:t>= </a:t>
                </a:r>
                <a:r>
                  <a:rPr lang="tr-TR" sz="1800" b="1" i="1" dirty="0"/>
                  <a:t>m'</a:t>
                </a:r>
                <a:r>
                  <a:rPr lang="tr-TR" sz="1800" b="1" dirty="0"/>
                  <a:t> + </a:t>
                </a:r>
                <a:r>
                  <a:rPr lang="tr-TR" sz="1800" b="1" i="1" dirty="0"/>
                  <a:t>n'</a:t>
                </a:r>
                <a:r>
                  <a:rPr lang="tr-TR" sz="1800" b="1" dirty="0"/>
                  <a:t> (</a:t>
                </a:r>
                <a:r>
                  <a:rPr lang="tr-TR" sz="1800" b="1" i="1" dirty="0"/>
                  <a:t>n</a:t>
                </a:r>
                <a:r>
                  <a:rPr lang="tr-TR" sz="1800" b="1" dirty="0"/>
                  <a:t>' + 1)/2 </a:t>
                </a:r>
                <a:r>
                  <a:rPr lang="tr-TR" sz="1800" dirty="0"/>
                  <a:t>olduğunu varsayalım.</a:t>
                </a:r>
              </a:p>
              <a:p>
                <a:pPr algn="just">
                  <a:buFont typeface="Arial" panose="020B0604020202020204" pitchFamily="34" charset="0"/>
                  <a:buChar char="•"/>
                </a:pPr>
                <a:r>
                  <a:rPr lang="tr-TR" sz="1800" dirty="0"/>
                  <a:t>Özyinelemenin tanımından; eğer </a:t>
                </a:r>
                <a:r>
                  <a:rPr lang="tr-TR" sz="1800" i="1" dirty="0"/>
                  <a:t>n</a:t>
                </a:r>
                <a:r>
                  <a:rPr lang="tr-TR" sz="1800" dirty="0"/>
                  <a:t> = 0 ise </a:t>
                </a:r>
                <a:r>
                  <a:rPr lang="tr-TR" sz="1800" i="1" dirty="0" err="1"/>
                  <a:t>a</a:t>
                </a:r>
                <a:r>
                  <a:rPr lang="tr-TR" sz="1800" i="1" baseline="-25000" dirty="0" err="1"/>
                  <a:t>m,n</a:t>
                </a:r>
                <a:r>
                  <a:rPr lang="tr-TR" sz="1800" i="1" dirty="0"/>
                  <a:t> = a</a:t>
                </a:r>
                <a:r>
                  <a:rPr lang="tr-TR" sz="1800" i="1" baseline="-25000" dirty="0"/>
                  <a:t>m-1,n</a:t>
                </a:r>
                <a:r>
                  <a:rPr lang="tr-TR" sz="1800" dirty="0"/>
                  <a:t> + 1 ’</a:t>
                </a:r>
                <a:r>
                  <a:rPr lang="tr-TR" sz="1800" dirty="0" err="1"/>
                  <a:t>dir</a:t>
                </a:r>
                <a:r>
                  <a:rPr lang="tr-TR" sz="1800" dirty="0"/>
                  <a:t>. (</a:t>
                </a:r>
                <a:r>
                  <a:rPr lang="tr-TR" sz="1800" i="1" dirty="0"/>
                  <a:t>m</a:t>
                </a:r>
                <a:r>
                  <a:rPr lang="tr-TR" sz="1800" dirty="0"/>
                  <a:t> - 1</a:t>
                </a:r>
                <a:r>
                  <a:rPr lang="tr-TR" sz="1800" i="1" dirty="0"/>
                  <a:t>, n),</a:t>
                </a:r>
                <a:r>
                  <a:rPr lang="tr-TR" sz="1800" dirty="0"/>
                  <a:t> (</a:t>
                </a:r>
                <a:r>
                  <a:rPr lang="tr-TR" sz="1800" i="1" dirty="0"/>
                  <a:t>m, n)</a:t>
                </a:r>
                <a:r>
                  <a:rPr lang="tr-TR" sz="1800" dirty="0"/>
                  <a:t> den küçük olduğu için tümevarım hipotezine göre </a:t>
                </a:r>
                <a:r>
                  <a:rPr lang="tr-TR" sz="1800" i="1" dirty="0"/>
                  <a:t>a</a:t>
                </a:r>
                <a:r>
                  <a:rPr lang="tr-TR" sz="1800" i="1" baseline="-25000" dirty="0"/>
                  <a:t>m-1, n</a:t>
                </a:r>
                <a:r>
                  <a:rPr lang="tr-TR" sz="1800" i="1" dirty="0"/>
                  <a:t> = m -</a:t>
                </a:r>
                <a:r>
                  <a:rPr lang="tr-TR" sz="1800" dirty="0"/>
                  <a:t> 1 + </a:t>
                </a:r>
                <a:r>
                  <a:rPr lang="tr-TR" sz="1800" i="1" dirty="0"/>
                  <a:t>n</a:t>
                </a:r>
                <a:r>
                  <a:rPr lang="tr-TR" sz="1800" dirty="0"/>
                  <a:t>(</a:t>
                </a:r>
                <a:r>
                  <a:rPr lang="tr-TR" sz="1800" i="1" dirty="0"/>
                  <a:t>n</a:t>
                </a:r>
                <a:r>
                  <a:rPr lang="tr-TR" sz="1800" dirty="0"/>
                  <a:t> + 1)/2’dir ve bundan dolayı da </a:t>
                </a:r>
                <a:r>
                  <a:rPr lang="tr-TR" sz="1800" b="1" i="1" dirty="0" err="1"/>
                  <a:t>a</a:t>
                </a:r>
                <a:r>
                  <a:rPr lang="tr-TR" sz="1800" b="1" i="1" baseline="-25000" dirty="0" err="1"/>
                  <a:t>m,n</a:t>
                </a:r>
                <a:r>
                  <a:rPr lang="tr-TR" sz="1800" b="1" i="1" dirty="0"/>
                  <a:t> = m -</a:t>
                </a:r>
                <a:r>
                  <a:rPr lang="tr-TR" sz="1800" b="1" dirty="0"/>
                  <a:t> 1 + </a:t>
                </a:r>
                <a:r>
                  <a:rPr lang="tr-TR" sz="1800" b="1" i="1" dirty="0"/>
                  <a:t>n(n</a:t>
                </a:r>
                <a:r>
                  <a:rPr lang="tr-TR" sz="1800" b="1" dirty="0"/>
                  <a:t> + 1)/2 + 1 </a:t>
                </a:r>
                <a:r>
                  <a:rPr lang="tr-TR" sz="1800" b="1" i="1" dirty="0"/>
                  <a:t>= m </a:t>
                </a:r>
                <a:r>
                  <a:rPr lang="tr-TR" sz="1800" b="1" dirty="0"/>
                  <a:t>+ </a:t>
                </a:r>
                <a:r>
                  <a:rPr lang="tr-TR" sz="1800" b="1" i="1" dirty="0"/>
                  <a:t>n(n</a:t>
                </a:r>
                <a:r>
                  <a:rPr lang="tr-TR" sz="1800" b="1" dirty="0"/>
                  <a:t> + 1)/2 </a:t>
                </a:r>
                <a:r>
                  <a:rPr lang="tr-TR" sz="1800" dirty="0"/>
                  <a:t>istediğimiz eşitliği sağlar. </a:t>
                </a:r>
              </a:p>
              <a:p>
                <a:pPr algn="just">
                  <a:buFont typeface="Arial" panose="020B0604020202020204" pitchFamily="34" charset="0"/>
                  <a:buChar char="•"/>
                </a:pPr>
                <a:r>
                  <a:rPr lang="tr-TR" sz="1800" dirty="0"/>
                  <a:t>Eğer </a:t>
                </a:r>
                <a:r>
                  <a:rPr lang="tr-TR" sz="1800" i="1" dirty="0"/>
                  <a:t>n &gt;</a:t>
                </a:r>
                <a:r>
                  <a:rPr lang="tr-TR" sz="1800" dirty="0"/>
                  <a:t> 0 olduğunu varsayarsak </a:t>
                </a:r>
                <a:r>
                  <a:rPr lang="tr-TR" sz="1800" i="1" dirty="0" err="1"/>
                  <a:t>a</a:t>
                </a:r>
                <a:r>
                  <a:rPr lang="tr-TR" sz="1800" i="1" baseline="-25000" dirty="0" err="1"/>
                  <a:t>m,n</a:t>
                </a:r>
                <a:r>
                  <a:rPr lang="tr-TR" sz="1800" dirty="0"/>
                  <a:t> =</a:t>
                </a:r>
                <a:r>
                  <a:rPr lang="tr-TR" sz="1800" i="1" dirty="0"/>
                  <a:t>a</a:t>
                </a:r>
                <a:r>
                  <a:rPr lang="tr-TR" sz="1800" i="1" baseline="-25000" dirty="0"/>
                  <a:t>m,n</a:t>
                </a:r>
                <a:r>
                  <a:rPr lang="tr-TR" sz="1800" baseline="-25000" dirty="0"/>
                  <a:t>-1</a:t>
                </a:r>
                <a:r>
                  <a:rPr lang="tr-TR" sz="1800" dirty="0"/>
                  <a:t>  + </a:t>
                </a:r>
                <a:r>
                  <a:rPr lang="tr-TR" sz="1800" i="1" dirty="0"/>
                  <a:t>n </a:t>
                </a:r>
                <a:r>
                  <a:rPr lang="tr-TR" sz="1800" dirty="0"/>
                  <a:t>olur. </a:t>
                </a:r>
                <a:r>
                  <a:rPr lang="tr-TR" sz="1800" i="1" dirty="0"/>
                  <a:t>(m, n</a:t>
                </a:r>
                <a:r>
                  <a:rPr lang="tr-TR" sz="1800" dirty="0"/>
                  <a:t> - 1), </a:t>
                </a:r>
                <a:r>
                  <a:rPr lang="tr-TR" sz="1800" i="1" dirty="0"/>
                  <a:t>(m, n)</a:t>
                </a:r>
                <a:r>
                  <a:rPr lang="tr-TR" sz="1800" dirty="0"/>
                  <a:t> den küçük olduğu için tümevarım hipotezine göre </a:t>
                </a:r>
                <a:r>
                  <a:rPr lang="tr-TR" sz="1800" i="1" dirty="0"/>
                  <a:t>a</a:t>
                </a:r>
                <a:r>
                  <a:rPr lang="tr-TR" sz="1800" i="1" baseline="-25000" dirty="0"/>
                  <a:t>m,n-1</a:t>
                </a:r>
                <a:r>
                  <a:rPr lang="tr-TR" sz="1800" i="1" dirty="0"/>
                  <a:t> =m +(n-</a:t>
                </a:r>
                <a:r>
                  <a:rPr lang="tr-TR" sz="1800" dirty="0"/>
                  <a:t> 1)n/2’dir ve bundan dolayı da </a:t>
                </a:r>
                <a:r>
                  <a:rPr lang="tr-TR" sz="1800" b="1" i="1" dirty="0"/>
                  <a:t>a</a:t>
                </a:r>
                <a:r>
                  <a:rPr lang="tr-TR" sz="1800" b="1" i="1" baseline="-25000" dirty="0"/>
                  <a:t>m , n</a:t>
                </a:r>
                <a:r>
                  <a:rPr lang="tr-TR" sz="1800" b="1" i="1" dirty="0"/>
                  <a:t> = m</a:t>
                </a:r>
                <a:r>
                  <a:rPr lang="tr-TR" sz="1800" b="1" dirty="0"/>
                  <a:t> + </a:t>
                </a:r>
                <a:r>
                  <a:rPr lang="tr-TR" sz="1800" b="1" i="1" dirty="0"/>
                  <a:t>(n -</a:t>
                </a:r>
                <a:r>
                  <a:rPr lang="tr-TR" sz="1800" b="1" dirty="0"/>
                  <a:t> 1)</a:t>
                </a:r>
                <a:r>
                  <a:rPr lang="tr-TR" sz="1800" b="1" i="1" dirty="0"/>
                  <a:t>n</a:t>
                </a:r>
                <a:r>
                  <a:rPr lang="tr-TR" sz="1800" b="1" dirty="0"/>
                  <a:t>/2 + </a:t>
                </a:r>
                <a:r>
                  <a:rPr lang="tr-TR" sz="1800" b="1" i="1" dirty="0"/>
                  <a:t>n = m +</a:t>
                </a:r>
                <a:r>
                  <a:rPr lang="tr-TR" sz="1800" b="1" dirty="0"/>
                  <a:t> (</a:t>
                </a:r>
                <a:r>
                  <a:rPr lang="tr-TR" sz="1800" b="1" i="1" dirty="0"/>
                  <a:t>n</a:t>
                </a:r>
                <a:r>
                  <a:rPr lang="tr-TR" sz="1800" b="1" baseline="30000" dirty="0"/>
                  <a:t>2</a:t>
                </a:r>
                <a:r>
                  <a:rPr lang="tr-TR" sz="1800" b="1" dirty="0"/>
                  <a:t> + </a:t>
                </a:r>
                <a:r>
                  <a:rPr lang="tr-TR" sz="1800" b="1" i="1" dirty="0"/>
                  <a:t>n + 2n)/2= m</a:t>
                </a:r>
                <a:r>
                  <a:rPr lang="tr-TR" sz="1800" b="1" dirty="0"/>
                  <a:t> + </a:t>
                </a:r>
                <a:r>
                  <a:rPr lang="tr-TR" sz="1800" b="1" i="1" dirty="0"/>
                  <a:t>n(n</a:t>
                </a:r>
                <a:r>
                  <a:rPr lang="tr-TR" sz="1800" b="1" dirty="0"/>
                  <a:t> + 1)/2</a:t>
                </a:r>
                <a:r>
                  <a:rPr lang="tr-TR" sz="1800" dirty="0"/>
                  <a:t> olur. </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22960" y="2009539"/>
                <a:ext cx="7543800" cy="4063715"/>
              </a:xfrm>
              <a:blipFill rotWithShape="0">
                <a:blip r:embed="rId2"/>
                <a:stretch>
                  <a:fillRect l="-1696" t="-1502" r="-1858"/>
                </a:stretch>
              </a:blipFill>
            </p:spPr>
            <p:txBody>
              <a:bodyPr/>
              <a:lstStyle/>
              <a:p>
                <a:r>
                  <a:rPr lang="tr-TR">
                    <a:noFill/>
                  </a:rPr>
                  <a:t> </a:t>
                </a:r>
              </a:p>
            </p:txBody>
          </p:sp>
        </mc:Fallback>
      </mc:AlternateContent>
    </p:spTree>
    <p:extLst>
      <p:ext uri="{BB962C8B-B14F-4D97-AF65-F5344CB8AC3E}">
        <p14:creationId xmlns:p14="http://schemas.microsoft.com/office/powerpoint/2010/main" val="39775721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000" dirty="0" err="1"/>
              <a:t>Özyineli</a:t>
            </a:r>
            <a:r>
              <a:rPr lang="tr-TR" sz="3000" dirty="0"/>
              <a:t> Algoritmalar</a:t>
            </a: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7506" y="1970088"/>
            <a:ext cx="3714750" cy="2781300"/>
          </a:xfrm>
        </p:spPr>
      </p:pic>
      <p:sp>
        <p:nvSpPr>
          <p:cNvPr id="4" name="Metin Yer Tutucusu 3"/>
          <p:cNvSpPr>
            <a:spLocks noGrp="1"/>
          </p:cNvSpPr>
          <p:nvPr>
            <p:ph type="body" sz="half" idx="2"/>
          </p:nvPr>
        </p:nvSpPr>
        <p:spPr/>
        <p:txBody>
          <a:bodyPr>
            <a:normAutofit/>
          </a:bodyPr>
          <a:lstStyle/>
          <a:p>
            <a:pPr marL="257175" indent="-257175">
              <a:buFont typeface="Wingdings" panose="05000000000000000000" pitchFamily="2" charset="2"/>
              <a:buChar char="q"/>
            </a:pPr>
            <a:endParaRPr lang="tr-TR" sz="1800" dirty="0" smtClean="0"/>
          </a:p>
          <a:p>
            <a:pPr marL="257175" indent="-257175">
              <a:buFont typeface="Wingdings" panose="05000000000000000000" pitchFamily="2" charset="2"/>
              <a:buChar char="q"/>
            </a:pPr>
            <a:r>
              <a:rPr lang="tr-TR" sz="1800" dirty="0" err="1" smtClean="0"/>
              <a:t>Özyineli</a:t>
            </a:r>
            <a:r>
              <a:rPr lang="tr-TR" sz="1800" dirty="0" smtClean="0"/>
              <a:t> </a:t>
            </a:r>
            <a:r>
              <a:rPr lang="tr-TR" sz="1800" dirty="0"/>
              <a:t>Algoritmalar</a:t>
            </a:r>
          </a:p>
          <a:p>
            <a:pPr marL="257175" indent="-257175">
              <a:buFont typeface="Wingdings" panose="05000000000000000000" pitchFamily="2" charset="2"/>
              <a:buChar char="q"/>
            </a:pPr>
            <a:r>
              <a:rPr lang="tr-TR" sz="1800" dirty="0" err="1"/>
              <a:t>Özyineli</a:t>
            </a:r>
            <a:r>
              <a:rPr lang="tr-TR" sz="1800" dirty="0"/>
              <a:t> Algoritmaların Doğruluğunun İspatı</a:t>
            </a:r>
          </a:p>
          <a:p>
            <a:pPr marL="257175" indent="-257175">
              <a:buFont typeface="Wingdings" panose="05000000000000000000" pitchFamily="2" charset="2"/>
              <a:buChar char="q"/>
            </a:pPr>
            <a:r>
              <a:rPr lang="tr-TR" sz="1800" dirty="0"/>
              <a:t>Özyineleme ve Yineleme</a:t>
            </a:r>
          </a:p>
          <a:p>
            <a:pPr marL="257175" indent="-257175">
              <a:buFont typeface="Wingdings" panose="05000000000000000000" pitchFamily="2" charset="2"/>
              <a:buChar char="q"/>
            </a:pPr>
            <a:r>
              <a:rPr lang="tr-TR" sz="1800" dirty="0"/>
              <a:t>Birleştirme Sıralaması</a:t>
            </a:r>
          </a:p>
        </p:txBody>
      </p:sp>
    </p:spTree>
    <p:extLst>
      <p:ext uri="{BB962C8B-B14F-4D97-AF65-F5344CB8AC3E}">
        <p14:creationId xmlns:p14="http://schemas.microsoft.com/office/powerpoint/2010/main" val="3903748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a:bodyPr>
          <a:lstStyle/>
          <a:p>
            <a:r>
              <a:rPr lang="tr-TR" sz="4000" dirty="0" err="1" smtClean="0"/>
              <a:t>Özyineli</a:t>
            </a:r>
            <a:r>
              <a:rPr lang="tr-TR" sz="4000" dirty="0" smtClean="0"/>
              <a:t> Algoritmalar</a:t>
            </a:r>
            <a:endParaRPr lang="tr-TR" sz="4000" dirty="0"/>
          </a:p>
        </p:txBody>
      </p:sp>
      <p:sp>
        <p:nvSpPr>
          <p:cNvPr id="6" name="İçerik Yer Tutucusu 5"/>
          <p:cNvSpPr>
            <a:spLocks noGrp="1"/>
          </p:cNvSpPr>
          <p:nvPr>
            <p:ph idx="1"/>
          </p:nvPr>
        </p:nvSpPr>
        <p:spPr/>
        <p:txBody>
          <a:bodyPr/>
          <a:lstStyle/>
          <a:p>
            <a:pPr algn="just">
              <a:buFont typeface="Arial" panose="020B0604020202020204" pitchFamily="34" charset="0"/>
              <a:buChar char="•"/>
            </a:pPr>
            <a:r>
              <a:rPr lang="tr-TR" sz="1800" dirty="0"/>
              <a:t>Bir problemi daha küçük girdilere sahip aynı problemlere indirgeyerek çözebilen algoritmaya </a:t>
            </a:r>
            <a:r>
              <a:rPr lang="tr-TR" sz="1800" dirty="0" err="1"/>
              <a:t>özyineli</a:t>
            </a:r>
            <a:r>
              <a:rPr lang="tr-TR" sz="1800" dirty="0"/>
              <a:t> algoritma denilir.</a:t>
            </a:r>
          </a:p>
          <a:p>
            <a:pPr algn="just">
              <a:buFont typeface="Wingdings" panose="05000000000000000000" pitchFamily="2" charset="2"/>
              <a:buChar char="Ø"/>
            </a:pPr>
            <a:r>
              <a:rPr lang="tr-TR" sz="1800" dirty="0"/>
              <a:t>Negatif olmayan tamsayılar için, </a:t>
            </a:r>
            <a:r>
              <a:rPr lang="tr-TR" sz="1800" b="1" i="1" dirty="0" err="1"/>
              <a:t>n</a:t>
            </a:r>
            <a:r>
              <a:rPr lang="tr-TR" sz="1800" b="1" dirty="0" err="1"/>
              <a:t>!</a:t>
            </a:r>
            <a:r>
              <a:rPr lang="tr-TR" sz="1800" dirty="0" err="1"/>
              <a:t>’i</a:t>
            </a:r>
            <a:r>
              <a:rPr lang="tr-TR" sz="1800" dirty="0"/>
              <a:t> </a:t>
            </a:r>
            <a:r>
              <a:rPr lang="tr-TR" sz="1800" dirty="0" err="1"/>
              <a:t>özyineli</a:t>
            </a:r>
            <a:r>
              <a:rPr lang="tr-TR" sz="1800" dirty="0"/>
              <a:t> olarak hesaplayan bir algoritma tanımlayınız.</a:t>
            </a:r>
          </a:p>
          <a:p>
            <a:endParaRPr lang="tr-TR" dirty="0"/>
          </a:p>
        </p:txBody>
      </p:sp>
      <p:sp>
        <p:nvSpPr>
          <p:cNvPr id="7" name="Metin kutusu 6"/>
          <p:cNvSpPr txBox="1"/>
          <p:nvPr/>
        </p:nvSpPr>
        <p:spPr>
          <a:xfrm>
            <a:off x="822959" y="3261141"/>
            <a:ext cx="5768909" cy="1477328"/>
          </a:xfrm>
          <a:prstGeom prst="rect">
            <a:avLst/>
          </a:prstGeom>
          <a:noFill/>
        </p:spPr>
        <p:txBody>
          <a:bodyPr wrap="square" rtlCol="0">
            <a:spAutoFit/>
          </a:bodyPr>
          <a:lstStyle/>
          <a:p>
            <a:r>
              <a:rPr lang="tr-TR" u="sng" dirty="0">
                <a:solidFill>
                  <a:srgbClr val="FF0000"/>
                </a:solidFill>
              </a:rPr>
              <a:t>ALGORİTMA 1 </a:t>
            </a:r>
            <a:r>
              <a:rPr lang="tr-TR" u="sng" dirty="0"/>
              <a:t>(</a:t>
            </a:r>
            <a:r>
              <a:rPr lang="tr-TR" i="1" u="sng" dirty="0" err="1"/>
              <a:t>n</a:t>
            </a:r>
            <a:r>
              <a:rPr lang="tr-TR" u="sng" dirty="0" err="1"/>
              <a:t>!’i</a:t>
            </a:r>
            <a:r>
              <a:rPr lang="tr-TR" u="sng" dirty="0"/>
              <a:t> </a:t>
            </a:r>
            <a:r>
              <a:rPr lang="tr-TR" u="sng" dirty="0" err="1"/>
              <a:t>özyineli</a:t>
            </a:r>
            <a:r>
              <a:rPr lang="tr-TR" u="sng" dirty="0"/>
              <a:t> olarak hesaplayan algoritma)</a:t>
            </a:r>
            <a:endParaRPr lang="tr-TR" dirty="0"/>
          </a:p>
          <a:p>
            <a:r>
              <a:rPr lang="tr-TR" b="1" dirty="0"/>
              <a:t>prosedür</a:t>
            </a:r>
            <a:r>
              <a:rPr lang="tr-TR" dirty="0"/>
              <a:t> </a:t>
            </a:r>
            <a:r>
              <a:rPr lang="tr-TR" i="1" dirty="0"/>
              <a:t>faktöriyel</a:t>
            </a:r>
            <a:r>
              <a:rPr lang="tr-TR" dirty="0"/>
              <a:t>(</a:t>
            </a:r>
            <a:r>
              <a:rPr lang="tr-TR" i="1" dirty="0"/>
              <a:t>n: negatif olmayan tam sayı</a:t>
            </a:r>
            <a:r>
              <a:rPr lang="tr-TR" dirty="0"/>
              <a:t>)</a:t>
            </a:r>
          </a:p>
          <a:p>
            <a:r>
              <a:rPr lang="tr-TR" b="1" dirty="0" err="1"/>
              <a:t>if</a:t>
            </a:r>
            <a:r>
              <a:rPr lang="tr-TR" dirty="0"/>
              <a:t> </a:t>
            </a:r>
            <a:r>
              <a:rPr lang="tr-TR" i="1" dirty="0"/>
              <a:t>n</a:t>
            </a:r>
            <a:r>
              <a:rPr lang="tr-TR" dirty="0"/>
              <a:t> = 0 </a:t>
            </a:r>
            <a:r>
              <a:rPr lang="tr-TR" b="1" dirty="0" err="1"/>
              <a:t>then</a:t>
            </a:r>
            <a:r>
              <a:rPr lang="tr-TR" b="1" dirty="0"/>
              <a:t> </a:t>
            </a:r>
            <a:r>
              <a:rPr lang="tr-TR" b="1" dirty="0" err="1"/>
              <a:t>return</a:t>
            </a:r>
            <a:r>
              <a:rPr lang="tr-TR" dirty="0"/>
              <a:t> 1</a:t>
            </a:r>
          </a:p>
          <a:p>
            <a:r>
              <a:rPr lang="tr-TR" b="1" dirty="0"/>
              <a:t>else </a:t>
            </a:r>
            <a:r>
              <a:rPr lang="tr-TR" b="1" dirty="0" err="1"/>
              <a:t>return</a:t>
            </a:r>
            <a:r>
              <a:rPr lang="tr-TR" dirty="0"/>
              <a:t> </a:t>
            </a:r>
            <a:r>
              <a:rPr lang="tr-TR" i="1" dirty="0"/>
              <a:t>n</a:t>
            </a:r>
            <a:r>
              <a:rPr lang="tr-TR" dirty="0"/>
              <a:t> ∙ faktöriyel(</a:t>
            </a:r>
            <a:r>
              <a:rPr lang="tr-TR" i="1" dirty="0"/>
              <a:t>n</a:t>
            </a:r>
            <a:r>
              <a:rPr lang="tr-TR" dirty="0"/>
              <a:t> - 1)</a:t>
            </a:r>
          </a:p>
          <a:p>
            <a:r>
              <a:rPr lang="tr-TR" dirty="0"/>
              <a:t>{çıktı: </a:t>
            </a:r>
            <a:r>
              <a:rPr lang="tr-TR" i="1" dirty="0"/>
              <a:t>n</a:t>
            </a:r>
            <a:r>
              <a:rPr lang="tr-TR" dirty="0"/>
              <a:t>!}</a:t>
            </a:r>
          </a:p>
        </p:txBody>
      </p:sp>
    </p:spTree>
    <p:extLst>
      <p:ext uri="{BB962C8B-B14F-4D97-AF65-F5344CB8AC3E}">
        <p14:creationId xmlns:p14="http://schemas.microsoft.com/office/powerpoint/2010/main" val="17175116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err="1"/>
              <a:t>Özyineli</a:t>
            </a:r>
            <a:r>
              <a:rPr lang="tr-TR" sz="4000" dirty="0"/>
              <a:t> </a:t>
            </a:r>
            <a:r>
              <a:rPr lang="tr-TR" sz="4000" dirty="0" smtClean="0"/>
              <a:t>Algoritmalar</a:t>
            </a:r>
            <a:endParaRPr lang="tr-TR" sz="4000" dirty="0"/>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i="1" dirty="0"/>
              <a:t>a</a:t>
            </a:r>
            <a:r>
              <a:rPr lang="tr-TR" dirty="0"/>
              <a:t>’nın sıfırdan farklı bir reel sayı ve n’nin de negatif olmayan bir tam sayı olduğu durumlar için </a:t>
            </a:r>
            <a:r>
              <a:rPr lang="tr-TR" b="1" i="1" dirty="0" err="1"/>
              <a:t>a</a:t>
            </a:r>
            <a:r>
              <a:rPr lang="tr-TR" b="1" i="1" baseline="30000" dirty="0" err="1"/>
              <a:t>n</a:t>
            </a:r>
            <a:r>
              <a:rPr lang="tr-TR" dirty="0" err="1"/>
              <a:t>’i</a:t>
            </a:r>
            <a:r>
              <a:rPr lang="tr-TR" dirty="0"/>
              <a:t> hesaplamak için </a:t>
            </a:r>
            <a:r>
              <a:rPr lang="tr-TR" dirty="0" err="1"/>
              <a:t>özyineli</a:t>
            </a:r>
            <a:r>
              <a:rPr lang="tr-TR" dirty="0"/>
              <a:t> bir algoritma tanımlayınız.</a:t>
            </a:r>
          </a:p>
          <a:p>
            <a:endParaRPr lang="tr-TR" dirty="0" smtClean="0"/>
          </a:p>
          <a:p>
            <a:endParaRPr lang="tr-TR" dirty="0"/>
          </a:p>
        </p:txBody>
      </p:sp>
      <p:sp>
        <p:nvSpPr>
          <p:cNvPr id="4" name="Metin kutusu 3"/>
          <p:cNvSpPr txBox="1"/>
          <p:nvPr/>
        </p:nvSpPr>
        <p:spPr>
          <a:xfrm>
            <a:off x="833195" y="2915398"/>
            <a:ext cx="6905085" cy="1477328"/>
          </a:xfrm>
          <a:prstGeom prst="rect">
            <a:avLst/>
          </a:prstGeom>
          <a:noFill/>
        </p:spPr>
        <p:txBody>
          <a:bodyPr wrap="square" rtlCol="0">
            <a:spAutoFit/>
          </a:bodyPr>
          <a:lstStyle/>
          <a:p>
            <a:r>
              <a:rPr lang="tr-TR" u="sng" dirty="0">
                <a:solidFill>
                  <a:srgbClr val="FF0000"/>
                </a:solidFill>
              </a:rPr>
              <a:t>ALGORİTMA 2 </a:t>
            </a:r>
            <a:r>
              <a:rPr lang="tr-TR" u="sng" dirty="0"/>
              <a:t>(</a:t>
            </a:r>
            <a:r>
              <a:rPr lang="tr-TR" i="1" u="sng" dirty="0" err="1"/>
              <a:t>a</a:t>
            </a:r>
            <a:r>
              <a:rPr lang="tr-TR" i="1" u="sng" baseline="30000" dirty="0" err="1"/>
              <a:t>n</a:t>
            </a:r>
            <a:r>
              <a:rPr lang="tr-TR" u="sng" dirty="0" err="1"/>
              <a:t>’'i</a:t>
            </a:r>
            <a:r>
              <a:rPr lang="tr-TR" u="sng" dirty="0"/>
              <a:t> </a:t>
            </a:r>
            <a:r>
              <a:rPr lang="tr-TR" u="sng" dirty="0" err="1"/>
              <a:t>özyineli</a:t>
            </a:r>
            <a:r>
              <a:rPr lang="tr-TR" u="sng" dirty="0"/>
              <a:t> olarak hesaplayan algoritma)</a:t>
            </a:r>
          </a:p>
          <a:p>
            <a:r>
              <a:rPr lang="tr-TR" b="1" dirty="0"/>
              <a:t>prosedür</a:t>
            </a:r>
            <a:r>
              <a:rPr lang="tr-TR" dirty="0"/>
              <a:t> </a:t>
            </a:r>
            <a:r>
              <a:rPr lang="tr-TR" i="1" dirty="0"/>
              <a:t>kuvvet</a:t>
            </a:r>
            <a:r>
              <a:rPr lang="tr-TR" dirty="0"/>
              <a:t>(</a:t>
            </a:r>
            <a:r>
              <a:rPr lang="tr-TR" i="1" dirty="0"/>
              <a:t>a</a:t>
            </a:r>
            <a:r>
              <a:rPr lang="tr-TR" dirty="0"/>
              <a:t>: sıfırdan farklı reel sayı, </a:t>
            </a:r>
            <a:r>
              <a:rPr lang="tr-TR" i="1" dirty="0"/>
              <a:t>n</a:t>
            </a:r>
            <a:r>
              <a:rPr lang="tr-TR" dirty="0"/>
              <a:t>: negatif olmayan tam sayı)</a:t>
            </a:r>
          </a:p>
          <a:p>
            <a:r>
              <a:rPr lang="tr-TR" b="1" dirty="0" err="1"/>
              <a:t>if</a:t>
            </a:r>
            <a:r>
              <a:rPr lang="tr-TR" dirty="0"/>
              <a:t> </a:t>
            </a:r>
            <a:r>
              <a:rPr lang="tr-TR" i="1" dirty="0"/>
              <a:t>n</a:t>
            </a:r>
            <a:r>
              <a:rPr lang="tr-TR" dirty="0"/>
              <a:t> = 0 </a:t>
            </a:r>
            <a:r>
              <a:rPr lang="tr-TR" b="1" dirty="0" err="1"/>
              <a:t>then</a:t>
            </a:r>
            <a:r>
              <a:rPr lang="tr-TR" dirty="0"/>
              <a:t> </a:t>
            </a:r>
            <a:r>
              <a:rPr lang="tr-TR" b="1" dirty="0" err="1"/>
              <a:t>return</a:t>
            </a:r>
            <a:r>
              <a:rPr lang="tr-TR" dirty="0"/>
              <a:t> 1</a:t>
            </a:r>
          </a:p>
          <a:p>
            <a:r>
              <a:rPr lang="tr-TR" b="1" dirty="0"/>
              <a:t>else</a:t>
            </a:r>
            <a:r>
              <a:rPr lang="tr-TR" dirty="0"/>
              <a:t> </a:t>
            </a:r>
            <a:r>
              <a:rPr lang="tr-TR" b="1" dirty="0" err="1"/>
              <a:t>return</a:t>
            </a:r>
            <a:r>
              <a:rPr lang="tr-TR" dirty="0"/>
              <a:t> </a:t>
            </a:r>
            <a:r>
              <a:rPr lang="tr-TR" i="1" dirty="0"/>
              <a:t>a</a:t>
            </a:r>
            <a:r>
              <a:rPr lang="tr-TR" dirty="0"/>
              <a:t> ∙ kuvvet(</a:t>
            </a:r>
            <a:r>
              <a:rPr lang="tr-TR" i="1" dirty="0"/>
              <a:t>a</a:t>
            </a:r>
            <a:r>
              <a:rPr lang="tr-TR" dirty="0"/>
              <a:t>,</a:t>
            </a:r>
            <a:r>
              <a:rPr lang="tr-TR" i="1" dirty="0"/>
              <a:t> n</a:t>
            </a:r>
            <a:r>
              <a:rPr lang="tr-TR" dirty="0"/>
              <a:t> - 1)</a:t>
            </a:r>
          </a:p>
          <a:p>
            <a:r>
              <a:rPr lang="tr-TR" dirty="0"/>
              <a:t>{çıktı: </a:t>
            </a:r>
            <a:r>
              <a:rPr lang="tr-TR" i="1" dirty="0"/>
              <a:t>a</a:t>
            </a:r>
            <a:r>
              <a:rPr lang="tr-TR" i="1" baseline="30000" dirty="0"/>
              <a:t>n</a:t>
            </a:r>
            <a:r>
              <a:rPr lang="tr-TR" dirty="0"/>
              <a:t>}</a:t>
            </a:r>
          </a:p>
        </p:txBody>
      </p:sp>
    </p:spTree>
    <p:extLst>
      <p:ext uri="{BB962C8B-B14F-4D97-AF65-F5344CB8AC3E}">
        <p14:creationId xmlns:p14="http://schemas.microsoft.com/office/powerpoint/2010/main" val="26573805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300" dirty="0" err="1"/>
              <a:t>Özyineli</a:t>
            </a:r>
            <a:r>
              <a:rPr lang="tr-TR" sz="3300" dirty="0"/>
              <a:t> Algoritmaların Doğruluğunun İspatı</a:t>
            </a:r>
          </a:p>
        </p:txBody>
      </p:sp>
      <p:sp>
        <p:nvSpPr>
          <p:cNvPr id="3" name="İçerik Yer Tutucusu 2"/>
          <p:cNvSpPr>
            <a:spLocks noGrp="1"/>
          </p:cNvSpPr>
          <p:nvPr>
            <p:ph idx="1"/>
          </p:nvPr>
        </p:nvSpPr>
        <p:spPr>
          <a:xfrm>
            <a:off x="822960" y="1995891"/>
            <a:ext cx="7543800" cy="3777111"/>
          </a:xfrm>
        </p:spPr>
        <p:txBody>
          <a:bodyPr/>
          <a:lstStyle/>
          <a:p>
            <a:pPr>
              <a:buFont typeface="Wingdings" panose="05000000000000000000" pitchFamily="2" charset="2"/>
              <a:buChar char="Ø"/>
            </a:pPr>
            <a:r>
              <a:rPr lang="tr-TR" dirty="0"/>
              <a:t>Algoritma 2’nin doğruluğunu kanıtlayınız.</a:t>
            </a:r>
          </a:p>
          <a:p>
            <a:r>
              <a:rPr lang="tr-TR" b="1" dirty="0">
                <a:solidFill>
                  <a:srgbClr val="FF0000"/>
                </a:solidFill>
              </a:rPr>
              <a:t>Çözüm: </a:t>
            </a:r>
            <a:r>
              <a:rPr lang="tr-TR" i="1" dirty="0"/>
              <a:t>n</a:t>
            </a:r>
            <a:r>
              <a:rPr lang="tr-TR" dirty="0"/>
              <a:t> üssü üzerinde matematiksel tümevarımı kullanacağız.</a:t>
            </a:r>
          </a:p>
          <a:p>
            <a:pPr>
              <a:buFont typeface="Wingdings" panose="05000000000000000000" pitchFamily="2" charset="2"/>
              <a:buChar char="ü"/>
            </a:pPr>
            <a:r>
              <a:rPr lang="tr-TR" i="1" dirty="0" smtClean="0">
                <a:solidFill>
                  <a:srgbClr val="00B0F0"/>
                </a:solidFill>
              </a:rPr>
              <a:t>Temel Basamak:</a:t>
            </a:r>
            <a:r>
              <a:rPr lang="tr-TR" dirty="0" smtClean="0">
                <a:solidFill>
                  <a:srgbClr val="00B0F0"/>
                </a:solidFill>
              </a:rPr>
              <a:t> </a:t>
            </a:r>
            <a:r>
              <a:rPr lang="tr-TR" dirty="0"/>
              <a:t>Eğer </a:t>
            </a:r>
            <a:r>
              <a:rPr lang="tr-TR" i="1" dirty="0"/>
              <a:t>n</a:t>
            </a:r>
            <a:r>
              <a:rPr lang="tr-TR" dirty="0"/>
              <a:t> = 0 ise  </a:t>
            </a:r>
            <a:r>
              <a:rPr lang="tr-TR" b="1" i="1" dirty="0"/>
              <a:t>kuvvet(a,</a:t>
            </a:r>
            <a:r>
              <a:rPr lang="tr-TR" b="1" dirty="0"/>
              <a:t> 0) = 1</a:t>
            </a:r>
            <a:r>
              <a:rPr lang="tr-TR" dirty="0"/>
              <a:t>. Bu doğrudur .</a:t>
            </a:r>
          </a:p>
          <a:p>
            <a:pPr algn="just">
              <a:buFont typeface="Wingdings" panose="05000000000000000000" pitchFamily="2" charset="2"/>
              <a:buChar char="ü"/>
            </a:pPr>
            <a:r>
              <a:rPr lang="tr-TR" i="1" dirty="0" smtClean="0">
                <a:solidFill>
                  <a:srgbClr val="00B0F0"/>
                </a:solidFill>
              </a:rPr>
              <a:t>Tümevarım Basamağı:</a:t>
            </a:r>
            <a:r>
              <a:rPr lang="tr-TR" dirty="0" smtClean="0">
                <a:solidFill>
                  <a:srgbClr val="00B0F0"/>
                </a:solidFill>
              </a:rPr>
              <a:t> </a:t>
            </a:r>
            <a:r>
              <a:rPr lang="tr-TR" dirty="0"/>
              <a:t>Tümevarım hipotezi sıfırdan farklı bütün tam sayılar ve rastgele negatif olmayan bir </a:t>
            </a:r>
            <a:r>
              <a:rPr lang="tr-TR" i="1" dirty="0"/>
              <a:t>k</a:t>
            </a:r>
            <a:r>
              <a:rPr lang="tr-TR" dirty="0"/>
              <a:t> tamsayısı için </a:t>
            </a:r>
            <a:r>
              <a:rPr lang="tr-TR" b="1" i="1" dirty="0"/>
              <a:t>kuvvet(a, k</a:t>
            </a:r>
            <a:r>
              <a:rPr lang="tr-TR" b="1" dirty="0"/>
              <a:t>) = </a:t>
            </a:r>
            <a:r>
              <a:rPr lang="tr-TR" b="1" i="1" dirty="0" err="1"/>
              <a:t>a</a:t>
            </a:r>
            <a:r>
              <a:rPr lang="tr-TR" b="1" i="1" baseline="30000" dirty="0" err="1"/>
              <a:t>k</a:t>
            </a:r>
            <a:r>
              <a:rPr lang="tr-TR" i="1" dirty="0" err="1"/>
              <a:t>’</a:t>
            </a:r>
            <a:r>
              <a:rPr lang="tr-TR" dirty="0" err="1"/>
              <a:t>dır</a:t>
            </a:r>
            <a:r>
              <a:rPr lang="tr-TR" dirty="0"/>
              <a:t>. Tümevarım adımını tamamlamak için, şunu göster­meliyiz ki, eğer tümevarım hipotezi doğruysa, algoritma doğru bir </a:t>
            </a:r>
            <a:r>
              <a:rPr lang="tr-TR" b="1" i="1" dirty="0" smtClean="0"/>
              <a:t>a</a:t>
            </a:r>
            <a:r>
              <a:rPr lang="tr-TR" b="1" i="1" baseline="30000" dirty="0" smtClean="0"/>
              <a:t>k </a:t>
            </a:r>
            <a:r>
              <a:rPr lang="tr-TR" b="1" baseline="30000" dirty="0" smtClean="0"/>
              <a:t>+ 1</a:t>
            </a:r>
            <a:r>
              <a:rPr lang="tr-TR" b="1" dirty="0" smtClean="0"/>
              <a:t> </a:t>
            </a:r>
            <a:r>
              <a:rPr lang="tr-TR" dirty="0"/>
              <a:t>hesaplar. Tümevarım hipotezinden şunu biliyoruz ki </a:t>
            </a:r>
            <a:r>
              <a:rPr lang="tr-TR" b="1" i="1" dirty="0"/>
              <a:t>kuvvet(a, k)</a:t>
            </a:r>
            <a:r>
              <a:rPr lang="tr-TR" b="1" dirty="0"/>
              <a:t> = </a:t>
            </a:r>
            <a:r>
              <a:rPr lang="tr-TR" b="1" i="1" dirty="0"/>
              <a:t>a</a:t>
            </a:r>
            <a:r>
              <a:rPr lang="tr-TR" b="1" i="1" baseline="30000" dirty="0"/>
              <a:t>k</a:t>
            </a:r>
            <a:r>
              <a:rPr lang="tr-TR" i="1" dirty="0"/>
              <a:t>, </a:t>
            </a:r>
            <a:r>
              <a:rPr lang="tr-TR" dirty="0"/>
              <a:t>bundan dolayı da </a:t>
            </a:r>
            <a:r>
              <a:rPr lang="tr-TR" b="1" i="1" dirty="0"/>
              <a:t>kuvvet(a, k +</a:t>
            </a:r>
            <a:r>
              <a:rPr lang="tr-TR" b="1" dirty="0"/>
              <a:t> 1 </a:t>
            </a:r>
            <a:r>
              <a:rPr lang="tr-TR" b="1" i="1" dirty="0"/>
              <a:t>) = a ∙ kuvvet(a, k) = a ∙ a</a:t>
            </a:r>
            <a:r>
              <a:rPr lang="tr-TR" b="1" i="1" baseline="30000" dirty="0"/>
              <a:t>k</a:t>
            </a:r>
            <a:r>
              <a:rPr lang="tr-TR" b="1" dirty="0"/>
              <a:t> = </a:t>
            </a:r>
            <a:r>
              <a:rPr lang="tr-TR" b="1" i="1" dirty="0" smtClean="0"/>
              <a:t>a</a:t>
            </a:r>
            <a:r>
              <a:rPr lang="tr-TR" b="1" i="1" baseline="30000" dirty="0" smtClean="0"/>
              <a:t>k </a:t>
            </a:r>
            <a:r>
              <a:rPr lang="tr-TR" b="1" baseline="30000" dirty="0" smtClean="0"/>
              <a:t>+ 1</a:t>
            </a:r>
            <a:r>
              <a:rPr lang="tr-TR" b="1" dirty="0" smtClean="0"/>
              <a:t> </a:t>
            </a:r>
            <a:r>
              <a:rPr lang="tr-TR" dirty="0"/>
              <a:t>olur. Bu da tümevarım basamağını tamamlamış olur.</a:t>
            </a:r>
          </a:p>
          <a:p>
            <a:endParaRPr lang="tr-TR" dirty="0"/>
          </a:p>
        </p:txBody>
      </p:sp>
    </p:spTree>
    <p:extLst>
      <p:ext uri="{BB962C8B-B14F-4D97-AF65-F5344CB8AC3E}">
        <p14:creationId xmlns:p14="http://schemas.microsoft.com/office/powerpoint/2010/main" val="27389844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Özyineleme ve Yineleme</a:t>
            </a:r>
          </a:p>
        </p:txBody>
      </p:sp>
      <p:sp>
        <p:nvSpPr>
          <p:cNvPr id="3" name="İçerik Yer Tutucusu 2"/>
          <p:cNvSpPr>
            <a:spLocks noGrp="1"/>
          </p:cNvSpPr>
          <p:nvPr>
            <p:ph idx="1"/>
          </p:nvPr>
        </p:nvSpPr>
        <p:spPr/>
        <p:txBody>
          <a:bodyPr>
            <a:normAutofit/>
          </a:bodyPr>
          <a:lstStyle/>
          <a:p>
            <a:pPr algn="just">
              <a:buFont typeface="Arial" panose="020B0604020202020204" pitchFamily="34" charset="0"/>
              <a:buChar char="•"/>
            </a:pPr>
            <a:r>
              <a:rPr lang="tr-TR" dirty="0"/>
              <a:t>Bir </a:t>
            </a:r>
            <a:r>
              <a:rPr lang="tr-TR" dirty="0" err="1"/>
              <a:t>özyineli</a:t>
            </a:r>
            <a:r>
              <a:rPr lang="tr-TR" dirty="0"/>
              <a:t> algoritmayı değerlendirmek için </a:t>
            </a:r>
            <a:r>
              <a:rPr lang="tr-TR" dirty="0" err="1"/>
              <a:t>özyineli</a:t>
            </a:r>
            <a:r>
              <a:rPr lang="tr-TR" dirty="0"/>
              <a:t> olarak tanımlanmış fonksiyonlara bölebiliriz.</a:t>
            </a:r>
          </a:p>
          <a:p>
            <a:pPr algn="just">
              <a:buFont typeface="Arial" panose="020B0604020202020204" pitchFamily="34" charset="0"/>
              <a:buChar char="•"/>
            </a:pPr>
            <a:r>
              <a:rPr lang="tr-TR" dirty="0"/>
              <a:t>Hesaplamayı başarılı bir şekilde daha küçük tamsayılardaki fonksiyonların değerlendirilmesine indirgemektense, fonksiyonun bir veya daha fazla tamsayıdaki değerleri ile başlayabiliriz ve özyineleme tanımını fonksiyonun daha büyük tamsayılardaki değerlerini bulmak için uygulayabiliriz.</a:t>
            </a:r>
          </a:p>
          <a:p>
            <a:pPr algn="just">
              <a:buFont typeface="Arial" panose="020B0604020202020204" pitchFamily="34" charset="0"/>
              <a:buChar char="•"/>
            </a:pPr>
            <a:r>
              <a:rPr lang="tr-TR" dirty="0"/>
              <a:t> Bu tip bir işleme </a:t>
            </a:r>
            <a:r>
              <a:rPr lang="tr-TR" b="1" dirty="0"/>
              <a:t>yineleme</a:t>
            </a:r>
            <a:r>
              <a:rPr lang="tr-TR" dirty="0"/>
              <a:t> denir. </a:t>
            </a:r>
          </a:p>
        </p:txBody>
      </p:sp>
    </p:spTree>
    <p:extLst>
      <p:ext uri="{BB962C8B-B14F-4D97-AF65-F5344CB8AC3E}">
        <p14:creationId xmlns:p14="http://schemas.microsoft.com/office/powerpoint/2010/main" val="29884136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Özyineleme ve Yineleme</a:t>
            </a:r>
          </a:p>
        </p:txBody>
      </p:sp>
      <p:sp>
        <p:nvSpPr>
          <p:cNvPr id="3" name="İçerik Yer Tutucusu 2"/>
          <p:cNvSpPr>
            <a:spLocks noGrp="1"/>
          </p:cNvSpPr>
          <p:nvPr>
            <p:ph idx="1"/>
          </p:nvPr>
        </p:nvSpPr>
        <p:spPr/>
        <p:txBody>
          <a:bodyPr/>
          <a:lstStyle/>
          <a:p>
            <a:r>
              <a:rPr lang="tr-TR" dirty="0" smtClean="0"/>
              <a:t> </a:t>
            </a:r>
            <a:endParaRPr lang="tr-TR" dirty="0"/>
          </a:p>
        </p:txBody>
      </p:sp>
      <p:sp>
        <p:nvSpPr>
          <p:cNvPr id="4" name="Metin kutusu 3"/>
          <p:cNvSpPr txBox="1"/>
          <p:nvPr/>
        </p:nvSpPr>
        <p:spPr>
          <a:xfrm>
            <a:off x="427858" y="1970844"/>
            <a:ext cx="4302341" cy="1708160"/>
          </a:xfrm>
          <a:prstGeom prst="rect">
            <a:avLst/>
          </a:prstGeom>
          <a:noFill/>
        </p:spPr>
        <p:txBody>
          <a:bodyPr wrap="square" rtlCol="0">
            <a:spAutoFit/>
          </a:bodyPr>
          <a:lstStyle/>
          <a:p>
            <a:r>
              <a:rPr lang="tr-TR" sz="1500" u="sng" dirty="0">
                <a:solidFill>
                  <a:srgbClr val="FF0000"/>
                </a:solidFill>
              </a:rPr>
              <a:t>ALGORİTMA 3 </a:t>
            </a:r>
            <a:r>
              <a:rPr lang="tr-TR" sz="1500" i="1" u="sng" dirty="0"/>
              <a:t>(</a:t>
            </a:r>
            <a:r>
              <a:rPr lang="tr-TR" sz="1500" u="sng" dirty="0" err="1"/>
              <a:t>Fibonacci</a:t>
            </a:r>
            <a:r>
              <a:rPr lang="tr-TR" sz="1500" u="sng" dirty="0"/>
              <a:t> sayıları için </a:t>
            </a:r>
            <a:r>
              <a:rPr lang="tr-TR" sz="1500" u="sng" dirty="0" err="1"/>
              <a:t>özyineli</a:t>
            </a:r>
            <a:r>
              <a:rPr lang="tr-TR" sz="1500" u="sng" dirty="0"/>
              <a:t> algoritma</a:t>
            </a:r>
            <a:r>
              <a:rPr lang="tr-TR" sz="1500" i="1" u="sng" dirty="0"/>
              <a:t>)</a:t>
            </a:r>
            <a:endParaRPr lang="tr-TR" sz="1500" dirty="0"/>
          </a:p>
          <a:p>
            <a:r>
              <a:rPr lang="tr-TR" sz="1500" b="1" i="1" dirty="0"/>
              <a:t>prosedür</a:t>
            </a:r>
            <a:r>
              <a:rPr lang="tr-TR" sz="1500" i="1" dirty="0"/>
              <a:t> </a:t>
            </a:r>
            <a:r>
              <a:rPr lang="tr-TR" sz="1500" i="1" dirty="0" err="1"/>
              <a:t>fibonacci</a:t>
            </a:r>
            <a:r>
              <a:rPr lang="tr-TR" sz="1500" i="1" dirty="0"/>
              <a:t>(n: sıfırdan farklı tamsayı)</a:t>
            </a:r>
            <a:endParaRPr lang="tr-TR" sz="1500" dirty="0"/>
          </a:p>
          <a:p>
            <a:r>
              <a:rPr lang="tr-TR" sz="1500" i="1" dirty="0"/>
              <a:t> </a:t>
            </a:r>
            <a:r>
              <a:rPr lang="tr-TR" sz="1500" b="1" i="1" dirty="0" err="1"/>
              <a:t>if</a:t>
            </a:r>
            <a:r>
              <a:rPr lang="tr-TR" sz="1500" i="1" dirty="0"/>
              <a:t> n = 0 </a:t>
            </a:r>
            <a:r>
              <a:rPr lang="tr-TR" sz="1500" b="1" i="1" dirty="0" err="1"/>
              <a:t>then</a:t>
            </a:r>
            <a:r>
              <a:rPr lang="tr-TR" sz="1500" b="1" i="1" dirty="0"/>
              <a:t> </a:t>
            </a:r>
            <a:r>
              <a:rPr lang="tr-TR" sz="1500" b="1" i="1" dirty="0" err="1"/>
              <a:t>return</a:t>
            </a:r>
            <a:r>
              <a:rPr lang="tr-TR" sz="1500" i="1" dirty="0"/>
              <a:t> 0</a:t>
            </a:r>
            <a:endParaRPr lang="tr-TR" sz="1500" dirty="0"/>
          </a:p>
          <a:p>
            <a:r>
              <a:rPr lang="tr-TR" sz="1500" i="1" dirty="0"/>
              <a:t> </a:t>
            </a:r>
            <a:r>
              <a:rPr lang="tr-TR" sz="1500" b="1" i="1" dirty="0"/>
              <a:t>else </a:t>
            </a:r>
            <a:r>
              <a:rPr lang="tr-TR" sz="1500" b="1" i="1" dirty="0" err="1"/>
              <a:t>if</a:t>
            </a:r>
            <a:r>
              <a:rPr lang="tr-TR" sz="1500" i="1" dirty="0"/>
              <a:t> n = 1 </a:t>
            </a:r>
            <a:r>
              <a:rPr lang="tr-TR" sz="1500" b="1" i="1" dirty="0" err="1"/>
              <a:t>return</a:t>
            </a:r>
            <a:r>
              <a:rPr lang="tr-TR" sz="1500" i="1" dirty="0"/>
              <a:t> 1</a:t>
            </a:r>
            <a:endParaRPr lang="tr-TR" sz="1500" dirty="0"/>
          </a:p>
          <a:p>
            <a:r>
              <a:rPr lang="tr-TR" sz="1500" b="1" i="1" dirty="0"/>
              <a:t>else </a:t>
            </a:r>
            <a:r>
              <a:rPr lang="tr-TR" sz="1500" b="1" i="1" dirty="0" err="1"/>
              <a:t>return</a:t>
            </a:r>
            <a:r>
              <a:rPr lang="tr-TR" sz="1500" i="1" dirty="0"/>
              <a:t> </a:t>
            </a:r>
            <a:r>
              <a:rPr lang="tr-TR" sz="1500" i="1" dirty="0" err="1"/>
              <a:t>fibonacci</a:t>
            </a:r>
            <a:r>
              <a:rPr lang="tr-TR" sz="1500" i="1" dirty="0"/>
              <a:t>(n - 1) + </a:t>
            </a:r>
            <a:r>
              <a:rPr lang="tr-TR" sz="1500" i="1" dirty="0" err="1"/>
              <a:t>fibonacci</a:t>
            </a:r>
            <a:r>
              <a:rPr lang="tr-TR" sz="1500" i="1" dirty="0"/>
              <a:t>(n- 2)</a:t>
            </a:r>
            <a:endParaRPr lang="tr-TR" sz="1500" dirty="0"/>
          </a:p>
          <a:p>
            <a:r>
              <a:rPr lang="tr-TR" sz="1500" i="1" dirty="0"/>
              <a:t>{çıktı: </a:t>
            </a:r>
            <a:r>
              <a:rPr lang="tr-TR" sz="1500" i="1" dirty="0" err="1"/>
              <a:t>fibonacci</a:t>
            </a:r>
            <a:r>
              <a:rPr lang="tr-TR" sz="1500" i="1" dirty="0"/>
              <a:t>(n)}</a:t>
            </a:r>
            <a:endParaRPr lang="tr-TR" sz="1500"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16" y="3814876"/>
            <a:ext cx="2079122" cy="1676210"/>
          </a:xfrm>
          <a:prstGeom prst="rect">
            <a:avLst/>
          </a:prstGeom>
        </p:spPr>
      </p:pic>
      <p:sp>
        <p:nvSpPr>
          <p:cNvPr id="6" name="Metin kutusu 5"/>
          <p:cNvSpPr txBox="1"/>
          <p:nvPr/>
        </p:nvSpPr>
        <p:spPr>
          <a:xfrm>
            <a:off x="4271749" y="1970844"/>
            <a:ext cx="4572000" cy="3093154"/>
          </a:xfrm>
          <a:prstGeom prst="rect">
            <a:avLst/>
          </a:prstGeom>
          <a:noFill/>
        </p:spPr>
        <p:txBody>
          <a:bodyPr wrap="square" rtlCol="0">
            <a:spAutoFit/>
          </a:bodyPr>
          <a:lstStyle/>
          <a:p>
            <a:r>
              <a:rPr lang="tr-TR" sz="1500" u="sng" dirty="0">
                <a:solidFill>
                  <a:srgbClr val="FF0000"/>
                </a:solidFill>
              </a:rPr>
              <a:t>ALGORİTMA 4 </a:t>
            </a:r>
            <a:r>
              <a:rPr lang="tr-TR" sz="1500" u="sng" dirty="0"/>
              <a:t>(</a:t>
            </a:r>
            <a:r>
              <a:rPr lang="tr-TR" sz="1500" u="sng" dirty="0" err="1"/>
              <a:t>Fibonacci</a:t>
            </a:r>
            <a:r>
              <a:rPr lang="tr-TR" sz="1500" u="sng" dirty="0"/>
              <a:t> sayıları için yinelemeli algoritma)</a:t>
            </a:r>
            <a:endParaRPr lang="tr-TR" sz="1500" dirty="0"/>
          </a:p>
          <a:p>
            <a:r>
              <a:rPr lang="tr-TR" sz="1500" b="1" dirty="0"/>
              <a:t>prosedür</a:t>
            </a:r>
            <a:r>
              <a:rPr lang="tr-TR" sz="1500" dirty="0"/>
              <a:t> </a:t>
            </a:r>
            <a:r>
              <a:rPr lang="tr-TR" sz="1500" i="1" dirty="0" err="1"/>
              <a:t>yinelemelifibonacci</a:t>
            </a:r>
            <a:r>
              <a:rPr lang="tr-TR" sz="1500" dirty="0"/>
              <a:t>(n: </a:t>
            </a:r>
            <a:r>
              <a:rPr lang="tr-TR" sz="1500" dirty="0" err="1"/>
              <a:t>negatifolmayan</a:t>
            </a:r>
            <a:r>
              <a:rPr lang="tr-TR" sz="1500" dirty="0"/>
              <a:t> tamsayı)</a:t>
            </a:r>
          </a:p>
          <a:p>
            <a:r>
              <a:rPr lang="tr-TR" sz="1500" b="1" dirty="0" err="1"/>
              <a:t>if</a:t>
            </a:r>
            <a:r>
              <a:rPr lang="tr-TR" sz="1500" b="1" dirty="0"/>
              <a:t> </a:t>
            </a:r>
            <a:r>
              <a:rPr lang="tr-TR" sz="1500" i="1" dirty="0"/>
              <a:t>n</a:t>
            </a:r>
            <a:r>
              <a:rPr lang="tr-TR" sz="1500" dirty="0"/>
              <a:t> = 0 </a:t>
            </a:r>
            <a:r>
              <a:rPr lang="tr-TR" sz="1500" b="1" dirty="0" err="1"/>
              <a:t>then</a:t>
            </a:r>
            <a:r>
              <a:rPr lang="tr-TR" sz="1500" b="1" dirty="0"/>
              <a:t> </a:t>
            </a:r>
            <a:r>
              <a:rPr lang="tr-TR" sz="1500" b="1" dirty="0" err="1"/>
              <a:t>return</a:t>
            </a:r>
            <a:r>
              <a:rPr lang="tr-TR" sz="1500" dirty="0"/>
              <a:t> 0</a:t>
            </a:r>
          </a:p>
          <a:p>
            <a:r>
              <a:rPr lang="tr-TR" sz="1500" b="1" dirty="0"/>
              <a:t>else</a:t>
            </a:r>
            <a:endParaRPr lang="tr-TR" sz="1500" dirty="0"/>
          </a:p>
          <a:p>
            <a:r>
              <a:rPr lang="tr-TR" sz="1500" dirty="0"/>
              <a:t>     </a:t>
            </a:r>
            <a:r>
              <a:rPr lang="tr-TR" sz="1500" i="1" dirty="0"/>
              <a:t>x</a:t>
            </a:r>
            <a:r>
              <a:rPr lang="tr-TR" sz="1500" dirty="0"/>
              <a:t>:=0 </a:t>
            </a:r>
          </a:p>
          <a:p>
            <a:r>
              <a:rPr lang="tr-TR" sz="1500" dirty="0"/>
              <a:t>     </a:t>
            </a:r>
            <a:r>
              <a:rPr lang="tr-TR" sz="1500" i="1" dirty="0"/>
              <a:t>y</a:t>
            </a:r>
            <a:r>
              <a:rPr lang="tr-TR" sz="1500" dirty="0"/>
              <a:t>:= 1</a:t>
            </a:r>
          </a:p>
          <a:p>
            <a:r>
              <a:rPr lang="tr-TR" sz="1500" b="1" dirty="0"/>
              <a:t>for</a:t>
            </a:r>
            <a:r>
              <a:rPr lang="tr-TR" sz="1500" dirty="0"/>
              <a:t> </a:t>
            </a:r>
            <a:r>
              <a:rPr lang="tr-TR" sz="1500" i="1" dirty="0"/>
              <a:t>i</a:t>
            </a:r>
            <a:r>
              <a:rPr lang="tr-TR" sz="1500" dirty="0"/>
              <a:t> := 1 </a:t>
            </a:r>
            <a:r>
              <a:rPr lang="tr-TR" sz="1500" dirty="0" err="1"/>
              <a:t>to</a:t>
            </a:r>
            <a:r>
              <a:rPr lang="tr-TR" sz="1500" dirty="0"/>
              <a:t> </a:t>
            </a:r>
            <a:r>
              <a:rPr lang="tr-TR" sz="1500" i="1" dirty="0"/>
              <a:t>n</a:t>
            </a:r>
            <a:r>
              <a:rPr lang="tr-TR" sz="1500" dirty="0"/>
              <a:t> – 1</a:t>
            </a:r>
          </a:p>
          <a:p>
            <a:r>
              <a:rPr lang="tr-TR" sz="1500" dirty="0"/>
              <a:t>      </a:t>
            </a:r>
            <a:r>
              <a:rPr lang="tr-TR" sz="1500" i="1" dirty="0"/>
              <a:t>z</a:t>
            </a:r>
            <a:r>
              <a:rPr lang="tr-TR" sz="1500" dirty="0"/>
              <a:t> :=</a:t>
            </a:r>
            <a:r>
              <a:rPr lang="tr-TR" sz="1500" i="1" dirty="0"/>
              <a:t>x</a:t>
            </a:r>
            <a:r>
              <a:rPr lang="tr-TR" sz="1500" dirty="0"/>
              <a:t> + </a:t>
            </a:r>
            <a:r>
              <a:rPr lang="tr-TR" sz="1500" i="1" dirty="0"/>
              <a:t>y </a:t>
            </a:r>
            <a:endParaRPr lang="tr-TR" sz="1500" dirty="0"/>
          </a:p>
          <a:p>
            <a:r>
              <a:rPr lang="tr-TR" sz="1500" dirty="0"/>
              <a:t>      </a:t>
            </a:r>
            <a:r>
              <a:rPr lang="tr-TR" sz="1500" i="1" dirty="0"/>
              <a:t>x</a:t>
            </a:r>
            <a:r>
              <a:rPr lang="tr-TR" sz="1500" dirty="0"/>
              <a:t> :=</a:t>
            </a:r>
            <a:r>
              <a:rPr lang="tr-TR" sz="1500" i="1" dirty="0"/>
              <a:t>y</a:t>
            </a:r>
            <a:endParaRPr lang="tr-TR" sz="1500" dirty="0"/>
          </a:p>
          <a:p>
            <a:r>
              <a:rPr lang="tr-TR" sz="1500" dirty="0"/>
              <a:t>      </a:t>
            </a:r>
            <a:r>
              <a:rPr lang="tr-TR" sz="1500" i="1" dirty="0"/>
              <a:t>y</a:t>
            </a:r>
            <a:r>
              <a:rPr lang="tr-TR" sz="1500" dirty="0"/>
              <a:t>:=</a:t>
            </a:r>
            <a:r>
              <a:rPr lang="tr-TR" sz="1500" i="1" dirty="0"/>
              <a:t>z </a:t>
            </a:r>
            <a:endParaRPr lang="tr-TR" sz="1500" dirty="0"/>
          </a:p>
          <a:p>
            <a:r>
              <a:rPr lang="tr-TR" sz="1500" b="1" dirty="0" err="1"/>
              <a:t>return</a:t>
            </a:r>
            <a:r>
              <a:rPr lang="tr-TR" sz="1500" dirty="0"/>
              <a:t> </a:t>
            </a:r>
            <a:r>
              <a:rPr lang="tr-TR" sz="1500" i="1" dirty="0"/>
              <a:t>y</a:t>
            </a:r>
            <a:endParaRPr lang="tr-TR" sz="1500" dirty="0"/>
          </a:p>
          <a:p>
            <a:r>
              <a:rPr lang="tr-TR" sz="1500" dirty="0"/>
              <a:t>{</a:t>
            </a:r>
            <a:r>
              <a:rPr lang="tr-TR" sz="1500" i="1" dirty="0"/>
              <a:t>n</a:t>
            </a:r>
            <a:r>
              <a:rPr lang="tr-TR" sz="1500" dirty="0"/>
              <a:t>. </a:t>
            </a:r>
            <a:r>
              <a:rPr lang="tr-TR" sz="1500" dirty="0" err="1"/>
              <a:t>Fibonacci</a:t>
            </a:r>
            <a:r>
              <a:rPr lang="tr-TR" sz="1500" dirty="0"/>
              <a:t> sayısı çıktıdır}</a:t>
            </a:r>
          </a:p>
        </p:txBody>
      </p:sp>
      <p:sp>
        <p:nvSpPr>
          <p:cNvPr id="7" name="Metin kutusu 6"/>
          <p:cNvSpPr txBox="1"/>
          <p:nvPr/>
        </p:nvSpPr>
        <p:spPr>
          <a:xfrm>
            <a:off x="427858" y="5548948"/>
            <a:ext cx="3843891" cy="246221"/>
          </a:xfrm>
          <a:prstGeom prst="rect">
            <a:avLst/>
          </a:prstGeom>
          <a:noFill/>
          <a:ln>
            <a:noFill/>
          </a:ln>
        </p:spPr>
        <p:txBody>
          <a:bodyPr wrap="square" lIns="0" tIns="0" rIns="0" bIns="0" rtlCol="0">
            <a:spAutoFit/>
          </a:bodyPr>
          <a:lstStyle/>
          <a:p>
            <a:r>
              <a:rPr lang="tr-TR" sz="1600" b="1" dirty="0" smtClean="0">
                <a:solidFill>
                  <a:schemeClr val="accent2">
                    <a:lumMod val="75000"/>
                  </a:schemeClr>
                </a:solidFill>
              </a:rPr>
              <a:t>Şekil 15. </a:t>
            </a:r>
            <a:r>
              <a:rPr lang="tr-TR" sz="1600" b="1" i="1" dirty="0" smtClean="0"/>
              <a:t>f</a:t>
            </a:r>
            <a:r>
              <a:rPr lang="tr-TR" sz="1600" b="1" baseline="-25000" dirty="0" smtClean="0"/>
              <a:t>4</a:t>
            </a:r>
            <a:r>
              <a:rPr lang="tr-TR" sz="1600" b="1" dirty="0" smtClean="0"/>
              <a:t> ‘ün </a:t>
            </a:r>
            <a:r>
              <a:rPr lang="tr-TR" sz="1600" b="1" dirty="0" err="1" smtClean="0"/>
              <a:t>Özyineli</a:t>
            </a:r>
            <a:r>
              <a:rPr lang="tr-TR" sz="1600" b="1" dirty="0" smtClean="0"/>
              <a:t> Olarak Hesaplanması</a:t>
            </a:r>
            <a:endParaRPr lang="tr-TR" sz="1600" b="1" i="1" baseline="-25000" dirty="0"/>
          </a:p>
        </p:txBody>
      </p:sp>
    </p:spTree>
    <p:extLst>
      <p:ext uri="{BB962C8B-B14F-4D97-AF65-F5344CB8AC3E}">
        <p14:creationId xmlns:p14="http://schemas.microsoft.com/office/powerpoint/2010/main" val="7033056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Birleştirme </a:t>
            </a:r>
            <a:r>
              <a:rPr lang="tr-TR" sz="4000" dirty="0" smtClean="0"/>
              <a:t>Sıralaması</a:t>
            </a:r>
            <a:endParaRPr lang="tr-TR" sz="4000" dirty="0"/>
          </a:p>
        </p:txBody>
      </p:sp>
      <p:sp>
        <p:nvSpPr>
          <p:cNvPr id="3" name="İçerik Yer Tutucusu 2"/>
          <p:cNvSpPr>
            <a:spLocks noGrp="1"/>
          </p:cNvSpPr>
          <p:nvPr>
            <p:ph idx="1"/>
          </p:nvPr>
        </p:nvSpPr>
        <p:spPr/>
        <p:txBody>
          <a:bodyPr/>
          <a:lstStyle/>
          <a:p>
            <a:r>
              <a:rPr lang="tr-TR" dirty="0" smtClean="0"/>
              <a:t> </a:t>
            </a:r>
            <a:endParaRPr lang="tr-TR" dirty="0"/>
          </a:p>
        </p:txBody>
      </p:sp>
      <mc:AlternateContent xmlns:mc="http://schemas.openxmlformats.org/markup-compatibility/2006" xmlns:a14="http://schemas.microsoft.com/office/drawing/2010/main">
        <mc:Choice Requires="a14">
          <p:sp>
            <p:nvSpPr>
              <p:cNvPr id="4" name="Metin kutusu 3"/>
              <p:cNvSpPr txBox="1"/>
              <p:nvPr/>
            </p:nvSpPr>
            <p:spPr>
              <a:xfrm>
                <a:off x="495443" y="1966442"/>
                <a:ext cx="4792411" cy="2169825"/>
              </a:xfrm>
              <a:prstGeom prst="rect">
                <a:avLst/>
              </a:prstGeom>
              <a:noFill/>
            </p:spPr>
            <p:txBody>
              <a:bodyPr wrap="square" rtlCol="0">
                <a:spAutoFit/>
              </a:bodyPr>
              <a:lstStyle/>
              <a:p>
                <a:r>
                  <a:rPr lang="tr-TR" sz="1500" u="sng" dirty="0">
                    <a:solidFill>
                      <a:srgbClr val="FF0000"/>
                    </a:solidFill>
                  </a:rPr>
                  <a:t>ALGORİTMA 5 </a:t>
                </a:r>
                <a:r>
                  <a:rPr lang="tr-TR" sz="1500" u="sng" dirty="0"/>
                  <a:t>(</a:t>
                </a:r>
                <a:r>
                  <a:rPr lang="tr-TR" sz="1500" u="sng" dirty="0" err="1"/>
                  <a:t>Özyineli</a:t>
                </a:r>
                <a:r>
                  <a:rPr lang="tr-TR" sz="1500" u="sng" dirty="0"/>
                  <a:t> Birleştirme Sıralaması)</a:t>
                </a:r>
                <a:endParaRPr lang="tr-TR" sz="1500" dirty="0"/>
              </a:p>
              <a:p>
                <a:r>
                  <a:rPr lang="tr-TR" sz="1500" b="1" dirty="0"/>
                  <a:t>prosedür</a:t>
                </a:r>
                <a:r>
                  <a:rPr lang="tr-TR" sz="1500" dirty="0"/>
                  <a:t> </a:t>
                </a:r>
                <a:r>
                  <a:rPr lang="tr-TR" sz="1500" i="1" dirty="0" err="1"/>
                  <a:t>birleştirmesıralaması</a:t>
                </a:r>
                <a:r>
                  <a:rPr lang="tr-TR" sz="1500" dirty="0"/>
                  <a:t>(</a:t>
                </a:r>
                <a:r>
                  <a:rPr lang="tr-TR" sz="1500" i="1" dirty="0"/>
                  <a:t>L</a:t>
                </a:r>
                <a:r>
                  <a:rPr lang="tr-TR" sz="1500" dirty="0"/>
                  <a:t> = </a:t>
                </a:r>
                <a:r>
                  <a:rPr lang="tr-TR" sz="1500" i="1" dirty="0"/>
                  <a:t>a</a:t>
                </a:r>
                <a:r>
                  <a:rPr lang="tr-TR" sz="1500" baseline="-25000" dirty="0"/>
                  <a:t>1</a:t>
                </a:r>
                <a:r>
                  <a:rPr lang="tr-TR" sz="1500" dirty="0"/>
                  <a:t>,…, </a:t>
                </a:r>
                <a:r>
                  <a:rPr lang="tr-TR" sz="1500" i="1" dirty="0"/>
                  <a:t>a</a:t>
                </a:r>
                <a:r>
                  <a:rPr lang="tr-TR" sz="1500" i="1" baseline="-25000" dirty="0"/>
                  <a:t>n</a:t>
                </a:r>
                <a:r>
                  <a:rPr lang="tr-TR" sz="1500" dirty="0"/>
                  <a:t>)</a:t>
                </a:r>
              </a:p>
              <a:p>
                <a:r>
                  <a:rPr lang="tr-TR" sz="1500" dirty="0"/>
                  <a:t> </a:t>
                </a:r>
                <a:r>
                  <a:rPr lang="tr-TR" sz="1500" b="1" dirty="0" err="1"/>
                  <a:t>if</a:t>
                </a:r>
                <a:r>
                  <a:rPr lang="tr-TR" sz="1500" dirty="0"/>
                  <a:t> </a:t>
                </a:r>
                <a:r>
                  <a:rPr lang="tr-TR" sz="1500" i="1" dirty="0"/>
                  <a:t>n</a:t>
                </a:r>
                <a:r>
                  <a:rPr lang="tr-TR" sz="1500" dirty="0"/>
                  <a:t> &gt; 1 </a:t>
                </a:r>
                <a:r>
                  <a:rPr lang="tr-TR" sz="1500" b="1" dirty="0" err="1"/>
                  <a:t>then</a:t>
                </a:r>
                <a:endParaRPr lang="tr-TR" sz="1500" dirty="0"/>
              </a:p>
              <a:p>
                <a:r>
                  <a:rPr lang="tr-TR" sz="1500" i="1" dirty="0"/>
                  <a:t>       m</a:t>
                </a:r>
                <a:r>
                  <a:rPr lang="tr-TR" sz="1500" dirty="0"/>
                  <a:t> := </a:t>
                </a:r>
                <a14:m>
                  <m:oMath xmlns:m="http://schemas.openxmlformats.org/officeDocument/2006/math">
                    <m:d>
                      <m:dPr>
                        <m:begChr m:val="⌊"/>
                        <m:endChr m:val="⌋"/>
                        <m:ctrlPr>
                          <a:rPr lang="tr-TR" sz="1500" i="1">
                            <a:latin typeface="Cambria Math" panose="02040503050406030204" pitchFamily="18" charset="0"/>
                          </a:rPr>
                        </m:ctrlPr>
                      </m:dPr>
                      <m:e>
                        <m:r>
                          <a:rPr lang="tr-TR" sz="1500" i="1">
                            <a:latin typeface="Cambria Math" panose="02040503050406030204" pitchFamily="18" charset="0"/>
                          </a:rPr>
                          <m:t>𝑛</m:t>
                        </m:r>
                        <m:r>
                          <a:rPr lang="tr-TR" sz="1500" i="1">
                            <a:latin typeface="Cambria Math" panose="02040503050406030204" pitchFamily="18" charset="0"/>
                          </a:rPr>
                          <m:t>/2</m:t>
                        </m:r>
                      </m:e>
                    </m:d>
                  </m:oMath>
                </a14:m>
                <a:endParaRPr lang="tr-TR" sz="1500" dirty="0"/>
              </a:p>
              <a:p>
                <a:r>
                  <a:rPr lang="tr-TR" sz="1500" i="1" dirty="0"/>
                  <a:t>       L</a:t>
                </a:r>
                <a:r>
                  <a:rPr lang="tr-TR" sz="1500" baseline="-25000" dirty="0"/>
                  <a:t>1</a:t>
                </a:r>
                <a:r>
                  <a:rPr lang="tr-TR" sz="1500" dirty="0"/>
                  <a:t> := </a:t>
                </a:r>
                <a:r>
                  <a:rPr lang="tr-TR" sz="1500" i="1" dirty="0"/>
                  <a:t>a</a:t>
                </a:r>
                <a:r>
                  <a:rPr lang="tr-TR" sz="1500" baseline="-25000" dirty="0"/>
                  <a:t>1</a:t>
                </a:r>
                <a:r>
                  <a:rPr lang="tr-TR" sz="1500" dirty="0"/>
                  <a:t>, </a:t>
                </a:r>
                <a:r>
                  <a:rPr lang="tr-TR" sz="1500" i="1" dirty="0"/>
                  <a:t>a</a:t>
                </a:r>
                <a:r>
                  <a:rPr lang="tr-TR" sz="1500" baseline="-25000" dirty="0"/>
                  <a:t>2</a:t>
                </a:r>
                <a:r>
                  <a:rPr lang="tr-TR" sz="1500" dirty="0"/>
                  <a:t> ,…, </a:t>
                </a:r>
                <a:r>
                  <a:rPr lang="tr-TR" sz="1500" i="1" dirty="0"/>
                  <a:t>a</a:t>
                </a:r>
                <a:r>
                  <a:rPr lang="tr-TR" sz="1500" i="1" baseline="-25000" dirty="0"/>
                  <a:t>m</a:t>
                </a:r>
                <a:endParaRPr lang="tr-TR" sz="1500" dirty="0"/>
              </a:p>
              <a:p>
                <a:r>
                  <a:rPr lang="tr-TR" sz="1500" i="1" dirty="0"/>
                  <a:t>       L</a:t>
                </a:r>
                <a:r>
                  <a:rPr lang="tr-TR" sz="1500" baseline="-25000" dirty="0"/>
                  <a:t>2</a:t>
                </a:r>
                <a:r>
                  <a:rPr lang="tr-TR" sz="1500" dirty="0"/>
                  <a:t> :=</a:t>
                </a:r>
                <a:r>
                  <a:rPr lang="tr-TR" sz="1500" i="1" dirty="0"/>
                  <a:t>a</a:t>
                </a:r>
                <a:r>
                  <a:rPr lang="tr-TR" sz="1500" i="1" baseline="-25000" dirty="0"/>
                  <a:t>m</a:t>
                </a:r>
                <a:r>
                  <a:rPr lang="tr-TR" sz="1500" baseline="-25000" dirty="0"/>
                  <a:t>+1</a:t>
                </a:r>
                <a:r>
                  <a:rPr lang="tr-TR" sz="1500" dirty="0"/>
                  <a:t> , </a:t>
                </a:r>
                <a:r>
                  <a:rPr lang="tr-TR" sz="1500" i="1" dirty="0"/>
                  <a:t>a</a:t>
                </a:r>
                <a:r>
                  <a:rPr lang="tr-TR" sz="1500" i="1" baseline="-25000" dirty="0"/>
                  <a:t>m</a:t>
                </a:r>
                <a:r>
                  <a:rPr lang="tr-TR" sz="1500" baseline="-25000" dirty="0"/>
                  <a:t>+2 </a:t>
                </a:r>
                <a:r>
                  <a:rPr lang="tr-TR" sz="1500" dirty="0"/>
                  <a:t>,…, </a:t>
                </a:r>
                <a:r>
                  <a:rPr lang="tr-TR" sz="1500" i="1" dirty="0"/>
                  <a:t>a</a:t>
                </a:r>
                <a:r>
                  <a:rPr lang="tr-TR" sz="1500" i="1" baseline="-25000" dirty="0"/>
                  <a:t>n</a:t>
                </a:r>
                <a:endParaRPr lang="tr-TR" sz="1500" dirty="0"/>
              </a:p>
              <a:p>
                <a:r>
                  <a:rPr lang="tr-TR" sz="1500" i="1" dirty="0"/>
                  <a:t>       L</a:t>
                </a:r>
                <a:r>
                  <a:rPr lang="tr-TR" sz="1500" dirty="0"/>
                  <a:t> := </a:t>
                </a:r>
                <a:r>
                  <a:rPr lang="tr-TR" sz="1500" i="1" dirty="0"/>
                  <a:t>birleştir</a:t>
                </a:r>
                <a:r>
                  <a:rPr lang="tr-TR" sz="1500" dirty="0"/>
                  <a:t>(</a:t>
                </a:r>
                <a:r>
                  <a:rPr lang="tr-TR" sz="1500" dirty="0" err="1"/>
                  <a:t>birleştirmesıralaması</a:t>
                </a:r>
                <a:r>
                  <a:rPr lang="tr-TR" sz="1500" dirty="0"/>
                  <a:t>(</a:t>
                </a:r>
                <a:r>
                  <a:rPr lang="tr-TR" sz="1500" i="1" dirty="0"/>
                  <a:t>L</a:t>
                </a:r>
                <a:r>
                  <a:rPr lang="tr-TR" sz="1500" baseline="-25000" dirty="0"/>
                  <a:t>1</a:t>
                </a:r>
                <a:r>
                  <a:rPr lang="tr-TR" sz="1500" dirty="0"/>
                  <a:t>), </a:t>
                </a:r>
                <a:r>
                  <a:rPr lang="tr-TR" sz="1500" i="1" dirty="0" err="1"/>
                  <a:t>birleştirmesıralaması</a:t>
                </a:r>
                <a:r>
                  <a:rPr lang="tr-TR" sz="1500" dirty="0"/>
                  <a:t>(</a:t>
                </a:r>
                <a:r>
                  <a:rPr lang="tr-TR" sz="1500" i="1" dirty="0"/>
                  <a:t>L</a:t>
                </a:r>
                <a:r>
                  <a:rPr lang="tr-TR" sz="1500" baseline="-25000" dirty="0"/>
                  <a:t>2</a:t>
                </a:r>
                <a:r>
                  <a:rPr lang="tr-TR" sz="1500" dirty="0"/>
                  <a:t>))</a:t>
                </a:r>
              </a:p>
              <a:p>
                <a:r>
                  <a:rPr lang="tr-TR" sz="1500" dirty="0"/>
                  <a:t>{L şimdi azalmayan sıradaki elemanlar olarak sıralanmıştır}</a:t>
                </a:r>
              </a:p>
            </p:txBody>
          </p:sp>
        </mc:Choice>
        <mc:Fallback xmlns="">
          <p:sp>
            <p:nvSpPr>
              <p:cNvPr id="4" name="Metin kutusu 3"/>
              <p:cNvSpPr txBox="1">
                <a:spLocks noRot="1" noChangeAspect="1" noMove="1" noResize="1" noEditPoints="1" noAdjustHandles="1" noChangeArrowheads="1" noChangeShapeType="1" noTextEdit="1"/>
              </p:cNvSpPr>
              <p:nvPr/>
            </p:nvSpPr>
            <p:spPr>
              <a:xfrm>
                <a:off x="495443" y="1966442"/>
                <a:ext cx="4792411" cy="2169825"/>
              </a:xfrm>
              <a:prstGeom prst="rect">
                <a:avLst/>
              </a:prstGeom>
              <a:blipFill rotWithShape="0">
                <a:blip r:embed="rId2"/>
                <a:stretch>
                  <a:fillRect l="-509" t="-843" b="-1966"/>
                </a:stretch>
              </a:blipFill>
            </p:spPr>
            <p:txBody>
              <a:bodyPr/>
              <a:lstStyle/>
              <a:p>
                <a:r>
                  <a:rPr lang="tr-TR">
                    <a:noFill/>
                  </a:rPr>
                  <a:t> </a:t>
                </a:r>
              </a:p>
            </p:txBody>
          </p:sp>
        </mc:Fallback>
      </mc:AlternateContent>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239" y="2241550"/>
            <a:ext cx="3078906" cy="3373937"/>
          </a:xfrm>
          <a:prstGeom prst="rect">
            <a:avLst/>
          </a:prstGeom>
        </p:spPr>
      </p:pic>
      <p:graphicFrame>
        <p:nvGraphicFramePr>
          <p:cNvPr id="7" name="Tablo 6"/>
          <p:cNvGraphicFramePr>
            <a:graphicFrameLocks noGrp="1"/>
          </p:cNvGraphicFramePr>
          <p:nvPr>
            <p:extLst>
              <p:ext uri="{D42A27DB-BD31-4B8C-83A1-F6EECF244321}">
                <p14:modId xmlns:p14="http://schemas.microsoft.com/office/powerpoint/2010/main" val="2213630785"/>
              </p:ext>
            </p:extLst>
          </p:nvPr>
        </p:nvGraphicFramePr>
        <p:xfrm>
          <a:off x="686480" y="4214854"/>
          <a:ext cx="3986214" cy="1790700"/>
        </p:xfrm>
        <a:graphic>
          <a:graphicData uri="http://schemas.openxmlformats.org/drawingml/2006/table">
            <a:tbl>
              <a:tblPr firstRow="1" firstCol="1" bandRow="1"/>
              <a:tblGrid>
                <a:gridCol w="995839">
                  <a:extLst>
                    <a:ext uri="{9D8B030D-6E8A-4147-A177-3AD203B41FA5}">
                      <a16:colId xmlns:a16="http://schemas.microsoft.com/office/drawing/2014/main" val="20000"/>
                    </a:ext>
                  </a:extLst>
                </a:gridCol>
                <a:gridCol w="995839">
                  <a:extLst>
                    <a:ext uri="{9D8B030D-6E8A-4147-A177-3AD203B41FA5}">
                      <a16:colId xmlns:a16="http://schemas.microsoft.com/office/drawing/2014/main" val="20001"/>
                    </a:ext>
                  </a:extLst>
                </a:gridCol>
                <a:gridCol w="997268">
                  <a:extLst>
                    <a:ext uri="{9D8B030D-6E8A-4147-A177-3AD203B41FA5}">
                      <a16:colId xmlns:a16="http://schemas.microsoft.com/office/drawing/2014/main" val="20002"/>
                    </a:ext>
                  </a:extLst>
                </a:gridCol>
                <a:gridCol w="997268">
                  <a:extLst>
                    <a:ext uri="{9D8B030D-6E8A-4147-A177-3AD203B41FA5}">
                      <a16:colId xmlns:a16="http://schemas.microsoft.com/office/drawing/2014/main" val="20003"/>
                    </a:ext>
                  </a:extLst>
                </a:gridCol>
              </a:tblGrid>
              <a:tr h="129064">
                <a:tc gridSpan="4">
                  <a:txBody>
                    <a:bodyPr/>
                    <a:lstStyle/>
                    <a:p>
                      <a:pPr algn="just">
                        <a:lnSpc>
                          <a:spcPts val="1225"/>
                        </a:lnSpc>
                        <a:spcBef>
                          <a:spcPts val="900"/>
                        </a:spcBef>
                        <a:spcAft>
                          <a:spcPts val="0"/>
                        </a:spcAft>
                      </a:pPr>
                      <a:r>
                        <a:rPr lang="tr-TR" sz="1000" b="1" dirty="0">
                          <a:solidFill>
                            <a:srgbClr val="2F5496"/>
                          </a:solidFill>
                          <a:effectLst/>
                          <a:latin typeface="Times New Roman" panose="02020603050405020304" pitchFamily="18" charset="0"/>
                          <a:ea typeface="Times New Roman" panose="02020603050405020304" pitchFamily="18" charset="0"/>
                        </a:rPr>
                        <a:t>TABLO 1 </a:t>
                      </a:r>
                      <a:r>
                        <a:rPr lang="tr-TR" sz="1000" b="1" dirty="0">
                          <a:solidFill>
                            <a:srgbClr val="000000"/>
                          </a:solidFill>
                          <a:effectLst/>
                          <a:latin typeface="Times New Roman" panose="02020603050405020304" pitchFamily="18" charset="0"/>
                          <a:ea typeface="Times New Roman" panose="02020603050405020304" pitchFamily="18" charset="0"/>
                        </a:rPr>
                        <a:t>2, 3, 5, 6 ve 1, 4 sıralı listelerinin birleştirilmesi. </a:t>
                      </a:r>
                      <a:r>
                        <a:rPr lang="tr-TR" sz="1000" b="1" dirty="0">
                          <a:solidFill>
                            <a:srgbClr val="2F5496"/>
                          </a:solidFill>
                          <a:effectLst/>
                          <a:latin typeface="Times New Roman" panose="02020603050405020304" pitchFamily="18" charset="0"/>
                          <a:ea typeface="Times New Roman" panose="02020603050405020304" pitchFamily="18" charset="0"/>
                        </a:rPr>
                        <a:t> </a:t>
                      </a:r>
                      <a:endParaRPr lang="tr-TR" sz="1000" dirty="0">
                        <a:effectLst/>
                        <a:latin typeface="Times New Roman" panose="02020603050405020304" pitchFamily="18" charset="0"/>
                        <a:ea typeface="Times New Roman" panose="02020603050405020304" pitchFamily="18" charset="0"/>
                      </a:endParaRPr>
                    </a:p>
                  </a:txBody>
                  <a:tcPr marL="51435" marR="51435"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129064">
                <a:tc>
                  <a:txBody>
                    <a:bodyPr/>
                    <a:lstStyle/>
                    <a:p>
                      <a:pPr algn="just">
                        <a:lnSpc>
                          <a:spcPts val="1225"/>
                        </a:lnSpc>
                        <a:spcBef>
                          <a:spcPts val="900"/>
                        </a:spcBef>
                        <a:spcAft>
                          <a:spcPts val="0"/>
                        </a:spcAft>
                      </a:pPr>
                      <a:r>
                        <a:rPr lang="tr-TR" sz="1000" b="1" i="1">
                          <a:effectLst/>
                          <a:latin typeface="Times New Roman" panose="02020603050405020304" pitchFamily="18" charset="0"/>
                          <a:ea typeface="Times New Roman" panose="02020603050405020304" pitchFamily="18" charset="0"/>
                        </a:rPr>
                        <a:t>Birinci Liste</a:t>
                      </a:r>
                      <a:endParaRPr lang="tr-TR" sz="1000">
                        <a:effectLst/>
                        <a:latin typeface="Times New Roman" panose="02020603050405020304" pitchFamily="18" charset="0"/>
                        <a:ea typeface="Times New Roman" panose="02020603050405020304" pitchFamily="18" charset="0"/>
                      </a:endParaRPr>
                    </a:p>
                  </a:txBody>
                  <a:tcPr marL="51435" marR="51435"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tc>
                  <a:txBody>
                    <a:bodyPr/>
                    <a:lstStyle/>
                    <a:p>
                      <a:pPr algn="just">
                        <a:lnSpc>
                          <a:spcPts val="1225"/>
                        </a:lnSpc>
                        <a:spcBef>
                          <a:spcPts val="900"/>
                        </a:spcBef>
                        <a:spcAft>
                          <a:spcPts val="0"/>
                        </a:spcAft>
                      </a:pPr>
                      <a:r>
                        <a:rPr lang="tr-TR" sz="1000" b="1" i="1">
                          <a:effectLst/>
                          <a:latin typeface="Times New Roman" panose="02020603050405020304" pitchFamily="18" charset="0"/>
                          <a:ea typeface="Times New Roman" panose="02020603050405020304" pitchFamily="18" charset="0"/>
                        </a:rPr>
                        <a:t>İkinci Liste</a:t>
                      </a:r>
                      <a:endParaRPr lang="tr-TR" sz="1000">
                        <a:effectLst/>
                        <a:latin typeface="Times New Roman" panose="02020603050405020304" pitchFamily="18" charset="0"/>
                        <a:ea typeface="Times New Roman" panose="02020603050405020304" pitchFamily="18" charset="0"/>
                      </a:endParaRPr>
                    </a:p>
                  </a:txBody>
                  <a:tcPr marL="51435" marR="51435"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tc>
                  <a:txBody>
                    <a:bodyPr/>
                    <a:lstStyle/>
                    <a:p>
                      <a:pPr algn="just">
                        <a:lnSpc>
                          <a:spcPts val="1225"/>
                        </a:lnSpc>
                        <a:spcBef>
                          <a:spcPts val="900"/>
                        </a:spcBef>
                        <a:spcAft>
                          <a:spcPts val="0"/>
                        </a:spcAft>
                      </a:pPr>
                      <a:r>
                        <a:rPr lang="tr-TR" sz="1000" b="1" i="1" dirty="0">
                          <a:effectLst/>
                          <a:latin typeface="Times New Roman" panose="02020603050405020304" pitchFamily="18" charset="0"/>
                          <a:ea typeface="Times New Roman" panose="02020603050405020304" pitchFamily="18" charset="0"/>
                        </a:rPr>
                        <a:t>Birleşmiş Liste</a:t>
                      </a:r>
                      <a:endParaRPr lang="tr-TR" sz="1000" dirty="0">
                        <a:effectLst/>
                        <a:latin typeface="Times New Roman" panose="02020603050405020304" pitchFamily="18" charset="0"/>
                        <a:ea typeface="Times New Roman" panose="02020603050405020304" pitchFamily="18" charset="0"/>
                      </a:endParaRPr>
                    </a:p>
                  </a:txBody>
                  <a:tcPr marL="51435" marR="51435"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tc>
                  <a:txBody>
                    <a:bodyPr/>
                    <a:lstStyle/>
                    <a:p>
                      <a:pPr algn="just">
                        <a:lnSpc>
                          <a:spcPts val="1225"/>
                        </a:lnSpc>
                        <a:spcBef>
                          <a:spcPts val="900"/>
                        </a:spcBef>
                        <a:spcAft>
                          <a:spcPts val="0"/>
                        </a:spcAft>
                      </a:pPr>
                      <a:r>
                        <a:rPr lang="tr-TR" sz="1000" b="1" i="1">
                          <a:effectLst/>
                          <a:latin typeface="Times New Roman" panose="02020603050405020304" pitchFamily="18" charset="0"/>
                          <a:ea typeface="Times New Roman" panose="02020603050405020304" pitchFamily="18" charset="0"/>
                        </a:rPr>
                        <a:t>Karşılaştırma</a:t>
                      </a:r>
                      <a:endParaRPr lang="tr-TR" sz="1000">
                        <a:effectLst/>
                        <a:latin typeface="Times New Roman" panose="02020603050405020304" pitchFamily="18" charset="0"/>
                        <a:ea typeface="Times New Roman" panose="02020603050405020304" pitchFamily="18" charset="0"/>
                      </a:endParaRPr>
                    </a:p>
                  </a:txBody>
                  <a:tcPr marL="51435" marR="51435"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01"/>
                  </a:ext>
                </a:extLst>
              </a:tr>
              <a:tr h="1114425">
                <a:tc>
                  <a:txBody>
                    <a:bodyPr/>
                    <a:lstStyle/>
                    <a:p>
                      <a:pPr algn="ctr">
                        <a:lnSpc>
                          <a:spcPts val="1225"/>
                        </a:lnSpc>
                        <a:spcBef>
                          <a:spcPts val="900"/>
                        </a:spcBef>
                        <a:spcAft>
                          <a:spcPts val="0"/>
                        </a:spcAft>
                      </a:pPr>
                      <a:r>
                        <a:rPr lang="tr-TR" sz="1000">
                          <a:effectLst/>
                          <a:latin typeface="Times New Roman" panose="02020603050405020304" pitchFamily="18" charset="0"/>
                          <a:ea typeface="Times New Roman" panose="02020603050405020304" pitchFamily="18" charset="0"/>
                        </a:rPr>
                        <a:t>2 3 5 6</a:t>
                      </a:r>
                    </a:p>
                    <a:p>
                      <a:pPr algn="ctr">
                        <a:lnSpc>
                          <a:spcPts val="1225"/>
                        </a:lnSpc>
                        <a:spcBef>
                          <a:spcPts val="900"/>
                        </a:spcBef>
                        <a:spcAft>
                          <a:spcPts val="0"/>
                        </a:spcAft>
                      </a:pPr>
                      <a:r>
                        <a:rPr lang="tr-TR" sz="1000">
                          <a:effectLst/>
                          <a:latin typeface="Times New Roman" panose="02020603050405020304" pitchFamily="18" charset="0"/>
                          <a:ea typeface="Times New Roman" panose="02020603050405020304" pitchFamily="18" charset="0"/>
                        </a:rPr>
                        <a:t>2 3 5 6</a:t>
                      </a:r>
                    </a:p>
                    <a:p>
                      <a:pPr algn="ctr">
                        <a:lnSpc>
                          <a:spcPts val="1225"/>
                        </a:lnSpc>
                        <a:spcBef>
                          <a:spcPts val="900"/>
                        </a:spcBef>
                        <a:spcAft>
                          <a:spcPts val="0"/>
                        </a:spcAft>
                      </a:pPr>
                      <a:r>
                        <a:rPr lang="tr-TR" sz="1000">
                          <a:effectLst/>
                          <a:latin typeface="Times New Roman" panose="02020603050405020304" pitchFamily="18" charset="0"/>
                          <a:ea typeface="Times New Roman" panose="02020603050405020304" pitchFamily="18" charset="0"/>
                        </a:rPr>
                        <a:t>3 5 6</a:t>
                      </a:r>
                    </a:p>
                    <a:p>
                      <a:pPr algn="ctr">
                        <a:lnSpc>
                          <a:spcPts val="1225"/>
                        </a:lnSpc>
                        <a:spcBef>
                          <a:spcPts val="900"/>
                        </a:spcBef>
                        <a:spcAft>
                          <a:spcPts val="0"/>
                        </a:spcAft>
                      </a:pPr>
                      <a:r>
                        <a:rPr lang="tr-TR" sz="1000">
                          <a:effectLst/>
                          <a:latin typeface="Times New Roman" panose="02020603050405020304" pitchFamily="18" charset="0"/>
                          <a:ea typeface="Times New Roman" panose="02020603050405020304" pitchFamily="18" charset="0"/>
                        </a:rPr>
                        <a:t>5 6</a:t>
                      </a:r>
                    </a:p>
                    <a:p>
                      <a:pPr algn="ctr">
                        <a:lnSpc>
                          <a:spcPts val="1225"/>
                        </a:lnSpc>
                        <a:spcBef>
                          <a:spcPts val="900"/>
                        </a:spcBef>
                        <a:spcAft>
                          <a:spcPts val="0"/>
                        </a:spcAft>
                      </a:pPr>
                      <a:r>
                        <a:rPr lang="tr-TR" sz="1000">
                          <a:effectLst/>
                          <a:latin typeface="Times New Roman" panose="02020603050405020304" pitchFamily="18" charset="0"/>
                          <a:ea typeface="Times New Roman" panose="02020603050405020304" pitchFamily="18" charset="0"/>
                        </a:rPr>
                        <a:t>5 6</a:t>
                      </a:r>
                    </a:p>
                    <a:p>
                      <a:pPr algn="just">
                        <a:lnSpc>
                          <a:spcPts val="1225"/>
                        </a:lnSpc>
                        <a:spcBef>
                          <a:spcPts val="900"/>
                        </a:spcBef>
                        <a:spcAft>
                          <a:spcPts val="0"/>
                        </a:spcAft>
                      </a:pPr>
                      <a:r>
                        <a:rPr lang="tr-TR" sz="1000">
                          <a:effectLst/>
                          <a:latin typeface="Times New Roman" panose="02020603050405020304" pitchFamily="18" charset="0"/>
                          <a:ea typeface="Times New Roman" panose="02020603050405020304" pitchFamily="18" charset="0"/>
                        </a:rPr>
                        <a:t> </a:t>
                      </a:r>
                    </a:p>
                  </a:txBody>
                  <a:tcPr marL="51435" marR="51435"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tc>
                  <a:txBody>
                    <a:bodyPr/>
                    <a:lstStyle/>
                    <a:p>
                      <a:pPr algn="ctr">
                        <a:lnSpc>
                          <a:spcPts val="1225"/>
                        </a:lnSpc>
                        <a:spcBef>
                          <a:spcPts val="900"/>
                        </a:spcBef>
                        <a:spcAft>
                          <a:spcPts val="0"/>
                        </a:spcAft>
                      </a:pPr>
                      <a:r>
                        <a:rPr lang="tr-TR" sz="1000">
                          <a:effectLst/>
                          <a:latin typeface="Times New Roman" panose="02020603050405020304" pitchFamily="18" charset="0"/>
                          <a:ea typeface="Times New Roman" panose="02020603050405020304" pitchFamily="18" charset="0"/>
                        </a:rPr>
                        <a:t>14</a:t>
                      </a:r>
                    </a:p>
                    <a:p>
                      <a:pPr algn="ctr">
                        <a:lnSpc>
                          <a:spcPts val="1225"/>
                        </a:lnSpc>
                        <a:spcBef>
                          <a:spcPts val="900"/>
                        </a:spcBef>
                        <a:spcAft>
                          <a:spcPts val="0"/>
                        </a:spcAft>
                      </a:pPr>
                      <a:r>
                        <a:rPr lang="tr-TR" sz="1000">
                          <a:effectLst/>
                          <a:latin typeface="Times New Roman" panose="02020603050405020304" pitchFamily="18" charset="0"/>
                          <a:ea typeface="Times New Roman" panose="02020603050405020304" pitchFamily="18" charset="0"/>
                        </a:rPr>
                        <a:t>4</a:t>
                      </a:r>
                    </a:p>
                    <a:p>
                      <a:pPr algn="ctr">
                        <a:lnSpc>
                          <a:spcPts val="1225"/>
                        </a:lnSpc>
                        <a:spcBef>
                          <a:spcPts val="900"/>
                        </a:spcBef>
                        <a:spcAft>
                          <a:spcPts val="0"/>
                        </a:spcAft>
                      </a:pPr>
                      <a:r>
                        <a:rPr lang="tr-TR" sz="1000">
                          <a:effectLst/>
                          <a:latin typeface="Times New Roman" panose="02020603050405020304" pitchFamily="18" charset="0"/>
                          <a:ea typeface="Times New Roman" panose="02020603050405020304" pitchFamily="18" charset="0"/>
                        </a:rPr>
                        <a:t>4</a:t>
                      </a:r>
                    </a:p>
                    <a:p>
                      <a:pPr algn="ctr">
                        <a:lnSpc>
                          <a:spcPts val="1225"/>
                        </a:lnSpc>
                        <a:spcBef>
                          <a:spcPts val="900"/>
                        </a:spcBef>
                        <a:spcAft>
                          <a:spcPts val="0"/>
                        </a:spcAft>
                      </a:pPr>
                      <a:r>
                        <a:rPr lang="tr-TR" sz="1000">
                          <a:effectLst/>
                          <a:latin typeface="Times New Roman" panose="02020603050405020304" pitchFamily="18" charset="0"/>
                          <a:ea typeface="Times New Roman" panose="02020603050405020304" pitchFamily="18" charset="0"/>
                        </a:rPr>
                        <a:t>4</a:t>
                      </a:r>
                    </a:p>
                  </a:txBody>
                  <a:tcPr marL="51435" marR="51435"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tc>
                  <a:txBody>
                    <a:bodyPr/>
                    <a:lstStyle/>
                    <a:p>
                      <a:pPr algn="just">
                        <a:lnSpc>
                          <a:spcPts val="1225"/>
                        </a:lnSpc>
                        <a:spcBef>
                          <a:spcPts val="900"/>
                        </a:spcBef>
                        <a:spcAft>
                          <a:spcPts val="0"/>
                        </a:spcAft>
                      </a:pPr>
                      <a:r>
                        <a:rPr lang="tr-TR" sz="1000" dirty="0">
                          <a:effectLst/>
                          <a:latin typeface="Times New Roman" panose="02020603050405020304" pitchFamily="18" charset="0"/>
                          <a:ea typeface="Times New Roman" panose="02020603050405020304" pitchFamily="18" charset="0"/>
                        </a:rPr>
                        <a:t> </a:t>
                      </a:r>
                    </a:p>
                    <a:p>
                      <a:pPr algn="just">
                        <a:lnSpc>
                          <a:spcPts val="1225"/>
                        </a:lnSpc>
                        <a:spcBef>
                          <a:spcPts val="900"/>
                        </a:spcBef>
                        <a:spcAft>
                          <a:spcPts val="0"/>
                        </a:spcAft>
                      </a:pPr>
                      <a:r>
                        <a:rPr lang="tr-TR" sz="1000" dirty="0">
                          <a:effectLst/>
                          <a:latin typeface="Times New Roman" panose="02020603050405020304" pitchFamily="18" charset="0"/>
                          <a:ea typeface="Times New Roman" panose="02020603050405020304" pitchFamily="18" charset="0"/>
                        </a:rPr>
                        <a:t>1</a:t>
                      </a:r>
                    </a:p>
                    <a:p>
                      <a:pPr algn="just">
                        <a:lnSpc>
                          <a:spcPts val="1225"/>
                        </a:lnSpc>
                        <a:spcBef>
                          <a:spcPts val="900"/>
                        </a:spcBef>
                        <a:spcAft>
                          <a:spcPts val="0"/>
                        </a:spcAft>
                      </a:pPr>
                      <a:r>
                        <a:rPr lang="tr-TR" sz="1000" dirty="0">
                          <a:effectLst/>
                          <a:latin typeface="Times New Roman" panose="02020603050405020304" pitchFamily="18" charset="0"/>
                          <a:ea typeface="Times New Roman" panose="02020603050405020304" pitchFamily="18" charset="0"/>
                        </a:rPr>
                        <a:t>12</a:t>
                      </a:r>
                    </a:p>
                    <a:p>
                      <a:pPr algn="just">
                        <a:lnSpc>
                          <a:spcPts val="1225"/>
                        </a:lnSpc>
                        <a:spcBef>
                          <a:spcPts val="900"/>
                        </a:spcBef>
                        <a:spcAft>
                          <a:spcPts val="0"/>
                        </a:spcAft>
                      </a:pPr>
                      <a:r>
                        <a:rPr lang="tr-TR" sz="1000" dirty="0">
                          <a:effectLst/>
                          <a:latin typeface="Times New Roman" panose="02020603050405020304" pitchFamily="18" charset="0"/>
                          <a:ea typeface="Times New Roman" panose="02020603050405020304" pitchFamily="18" charset="0"/>
                        </a:rPr>
                        <a:t>123</a:t>
                      </a:r>
                    </a:p>
                    <a:p>
                      <a:pPr algn="just">
                        <a:lnSpc>
                          <a:spcPts val="1225"/>
                        </a:lnSpc>
                        <a:spcBef>
                          <a:spcPts val="900"/>
                        </a:spcBef>
                        <a:spcAft>
                          <a:spcPts val="0"/>
                        </a:spcAft>
                      </a:pPr>
                      <a:r>
                        <a:rPr lang="tr-TR" sz="1000" dirty="0">
                          <a:effectLst/>
                          <a:latin typeface="Times New Roman" panose="02020603050405020304" pitchFamily="18" charset="0"/>
                          <a:ea typeface="Times New Roman" panose="02020603050405020304" pitchFamily="18" charset="0"/>
                        </a:rPr>
                        <a:t>1234</a:t>
                      </a:r>
                    </a:p>
                    <a:p>
                      <a:pPr algn="just">
                        <a:lnSpc>
                          <a:spcPts val="1225"/>
                        </a:lnSpc>
                        <a:spcBef>
                          <a:spcPts val="900"/>
                        </a:spcBef>
                        <a:spcAft>
                          <a:spcPts val="0"/>
                        </a:spcAft>
                      </a:pPr>
                      <a:r>
                        <a:rPr lang="tr-TR" sz="1000" dirty="0">
                          <a:effectLst/>
                          <a:latin typeface="Times New Roman" panose="02020603050405020304" pitchFamily="18" charset="0"/>
                          <a:ea typeface="Times New Roman" panose="02020603050405020304" pitchFamily="18" charset="0"/>
                        </a:rPr>
                        <a:t>123456</a:t>
                      </a:r>
                    </a:p>
                  </a:txBody>
                  <a:tcPr marL="51435" marR="51435"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tc>
                  <a:txBody>
                    <a:bodyPr/>
                    <a:lstStyle/>
                    <a:p>
                      <a:pPr algn="ctr">
                        <a:lnSpc>
                          <a:spcPts val="1225"/>
                        </a:lnSpc>
                        <a:spcBef>
                          <a:spcPts val="900"/>
                        </a:spcBef>
                        <a:spcAft>
                          <a:spcPts val="0"/>
                        </a:spcAft>
                      </a:pPr>
                      <a:r>
                        <a:rPr lang="tr-TR" sz="1000" dirty="0">
                          <a:effectLst/>
                          <a:latin typeface="Times New Roman" panose="02020603050405020304" pitchFamily="18" charset="0"/>
                          <a:ea typeface="Times New Roman" panose="02020603050405020304" pitchFamily="18" charset="0"/>
                        </a:rPr>
                        <a:t>1 &lt; 2</a:t>
                      </a:r>
                    </a:p>
                    <a:p>
                      <a:pPr algn="ctr">
                        <a:lnSpc>
                          <a:spcPts val="1225"/>
                        </a:lnSpc>
                        <a:spcBef>
                          <a:spcPts val="900"/>
                        </a:spcBef>
                        <a:spcAft>
                          <a:spcPts val="0"/>
                        </a:spcAft>
                      </a:pPr>
                      <a:r>
                        <a:rPr lang="tr-TR" sz="1000" dirty="0">
                          <a:effectLst/>
                          <a:latin typeface="Times New Roman" panose="02020603050405020304" pitchFamily="18" charset="0"/>
                          <a:ea typeface="Times New Roman" panose="02020603050405020304" pitchFamily="18" charset="0"/>
                        </a:rPr>
                        <a:t>2 &lt; 4</a:t>
                      </a:r>
                    </a:p>
                    <a:p>
                      <a:pPr algn="ctr">
                        <a:lnSpc>
                          <a:spcPts val="1225"/>
                        </a:lnSpc>
                        <a:spcBef>
                          <a:spcPts val="900"/>
                        </a:spcBef>
                        <a:spcAft>
                          <a:spcPts val="0"/>
                        </a:spcAft>
                      </a:pPr>
                      <a:r>
                        <a:rPr lang="tr-TR" sz="1000" dirty="0">
                          <a:effectLst/>
                          <a:latin typeface="Times New Roman" panose="02020603050405020304" pitchFamily="18" charset="0"/>
                          <a:ea typeface="Times New Roman" panose="02020603050405020304" pitchFamily="18" charset="0"/>
                        </a:rPr>
                        <a:t>3 &lt; 4</a:t>
                      </a:r>
                    </a:p>
                    <a:p>
                      <a:pPr algn="ctr">
                        <a:lnSpc>
                          <a:spcPts val="1225"/>
                        </a:lnSpc>
                        <a:spcBef>
                          <a:spcPts val="900"/>
                        </a:spcBef>
                        <a:spcAft>
                          <a:spcPts val="0"/>
                        </a:spcAft>
                      </a:pPr>
                      <a:r>
                        <a:rPr lang="tr-TR" sz="1000" dirty="0">
                          <a:effectLst/>
                          <a:latin typeface="Times New Roman" panose="02020603050405020304" pitchFamily="18" charset="0"/>
                          <a:ea typeface="Times New Roman" panose="02020603050405020304" pitchFamily="18" charset="0"/>
                        </a:rPr>
                        <a:t>4 &lt; 5</a:t>
                      </a:r>
                    </a:p>
                  </a:txBody>
                  <a:tcPr marL="51435" marR="51435"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Metin kutusu 7"/>
          <p:cNvSpPr txBox="1"/>
          <p:nvPr/>
        </p:nvSpPr>
        <p:spPr>
          <a:xfrm>
            <a:off x="5746001" y="5728638"/>
            <a:ext cx="3071136" cy="492443"/>
          </a:xfrm>
          <a:prstGeom prst="rect">
            <a:avLst/>
          </a:prstGeom>
          <a:noFill/>
          <a:ln>
            <a:noFill/>
          </a:ln>
        </p:spPr>
        <p:txBody>
          <a:bodyPr wrap="square" lIns="0" tIns="0" rIns="0" bIns="0" rtlCol="0">
            <a:spAutoFit/>
          </a:bodyPr>
          <a:lstStyle/>
          <a:p>
            <a:pPr algn="just"/>
            <a:r>
              <a:rPr lang="tr-TR" sz="1600" b="1" dirty="0" smtClean="0">
                <a:solidFill>
                  <a:schemeClr val="accent2">
                    <a:lumMod val="75000"/>
                  </a:schemeClr>
                </a:solidFill>
              </a:rPr>
              <a:t>Şekil 16. </a:t>
            </a:r>
            <a:r>
              <a:rPr lang="tr-TR" sz="1600" b="1" dirty="0" smtClean="0"/>
              <a:t>8, 2, 4, 6, 9, 7, 10, 1, 5, 3’ün Birleştirme Sıralaması</a:t>
            </a:r>
            <a:endParaRPr lang="tr-TR" sz="1600" b="1" dirty="0"/>
          </a:p>
        </p:txBody>
      </p:sp>
    </p:spTree>
    <p:extLst>
      <p:ext uri="{BB962C8B-B14F-4D97-AF65-F5344CB8AC3E}">
        <p14:creationId xmlns:p14="http://schemas.microsoft.com/office/powerpoint/2010/main" val="34993616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000" dirty="0"/>
              <a:t>Program Doğruluğu</a:t>
            </a: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5107" y="2490375"/>
            <a:ext cx="1128870" cy="1307489"/>
          </a:xfrm>
        </p:spPr>
      </p:pic>
      <p:sp>
        <p:nvSpPr>
          <p:cNvPr id="4" name="Metin Yer Tutucusu 3"/>
          <p:cNvSpPr>
            <a:spLocks noGrp="1"/>
          </p:cNvSpPr>
          <p:nvPr>
            <p:ph type="body" sz="half" idx="2"/>
          </p:nvPr>
        </p:nvSpPr>
        <p:spPr/>
        <p:txBody>
          <a:bodyPr>
            <a:normAutofit/>
          </a:bodyPr>
          <a:lstStyle/>
          <a:p>
            <a:pPr marL="257175" indent="-257175">
              <a:buFont typeface="Wingdings" panose="05000000000000000000" pitchFamily="2" charset="2"/>
              <a:buChar char="q"/>
            </a:pPr>
            <a:r>
              <a:rPr lang="tr-TR" sz="1800" dirty="0"/>
              <a:t>Program Doğrulama</a:t>
            </a:r>
          </a:p>
          <a:p>
            <a:pPr marL="257175" indent="-257175">
              <a:buFont typeface="Wingdings" panose="05000000000000000000" pitchFamily="2" charset="2"/>
              <a:buChar char="q"/>
            </a:pPr>
            <a:r>
              <a:rPr lang="tr-TR" sz="1800" dirty="0"/>
              <a:t>Çıkarım Kuralları</a:t>
            </a:r>
          </a:p>
          <a:p>
            <a:pPr marL="257175" indent="-257175">
              <a:buFont typeface="Wingdings" panose="05000000000000000000" pitchFamily="2" charset="2"/>
              <a:buChar char="q"/>
            </a:pPr>
            <a:r>
              <a:rPr lang="tr-TR" sz="1800" dirty="0"/>
              <a:t>Koşullu İfadeler</a:t>
            </a:r>
          </a:p>
          <a:p>
            <a:pPr marL="257175" indent="-257175">
              <a:buFont typeface="Wingdings" panose="05000000000000000000" pitchFamily="2" charset="2"/>
              <a:buChar char="q"/>
            </a:pPr>
            <a:r>
              <a:rPr lang="tr-TR" sz="1800" dirty="0"/>
              <a:t>Döngü Değişmezleri</a:t>
            </a:r>
          </a:p>
        </p:txBody>
      </p:sp>
      <p:sp>
        <p:nvSpPr>
          <p:cNvPr id="6" name="Metin kutusu 5"/>
          <p:cNvSpPr txBox="1"/>
          <p:nvPr/>
        </p:nvSpPr>
        <p:spPr>
          <a:xfrm>
            <a:off x="4233977" y="2490375"/>
            <a:ext cx="4288809" cy="3570208"/>
          </a:xfrm>
          <a:prstGeom prst="rect">
            <a:avLst/>
          </a:prstGeom>
          <a:noFill/>
        </p:spPr>
        <p:txBody>
          <a:bodyPr wrap="square" rtlCol="0">
            <a:spAutoFit/>
          </a:bodyPr>
          <a:lstStyle/>
          <a:p>
            <a:r>
              <a:rPr lang="tr-TR" sz="1600" dirty="0">
                <a:solidFill>
                  <a:srgbClr val="2E74B5"/>
                </a:solidFill>
                <a:latin typeface="Times New Roman" panose="02020603050405020304" pitchFamily="18" charset="0"/>
                <a:ea typeface="Arial Unicode MS" panose="020B0604020202020204" pitchFamily="34" charset="-128"/>
                <a:cs typeface="Times New Roman" panose="02020603050405020304" pitchFamily="18" charset="0"/>
              </a:rPr>
              <a:t>C. ANTHONY R. HOARE (DOĞUM 1934)</a:t>
            </a:r>
          </a:p>
          <a:p>
            <a:pPr algn="just"/>
            <a:r>
              <a:rPr lang="tr-TR" sz="1500" dirty="0" err="1"/>
              <a:t>Hoare</a:t>
            </a:r>
            <a:r>
              <a:rPr lang="tr-TR" sz="1500" dirty="0"/>
              <a:t>, programlama dilleri teorisi ve programlama yöntemleri alanına birçok katkıda bulunmuştur. Programların kendi tanımlarına göre doğruluğunun ispatlanması için bir programlama dili geliştiren ilk kişidir. </a:t>
            </a:r>
            <a:r>
              <a:rPr lang="tr-TR" sz="1500" dirty="0" err="1"/>
              <a:t>Hoare</a:t>
            </a:r>
            <a:r>
              <a:rPr lang="tr-TR" sz="1500" dirty="0"/>
              <a:t> aynı zamanda günümüzün en çok bilinen ve yaygın kullanılan sıralama algoritmalarından biri olan hızlı sıralamanın mucididir. </a:t>
            </a:r>
          </a:p>
          <a:p>
            <a:pPr algn="just"/>
            <a:r>
              <a:rPr lang="tr-TR" sz="1500" dirty="0"/>
              <a:t>1980 yılında bilgisayar bilimlerinin Nobel’i olarak bilinen ACM Turing Ödülü’nü almıştır ve 2000 yılında eğitim ve bilgisayar bilimine olan katkılarından ötürü kendisine şövalye nişanı verilmiştir. </a:t>
            </a:r>
            <a:r>
              <a:rPr lang="tr-TR" sz="1500" dirty="0" err="1"/>
              <a:t>Hoare</a:t>
            </a:r>
            <a:r>
              <a:rPr lang="tr-TR" sz="1500" dirty="0"/>
              <a:t>, bilgisayar bilimlerinin teknik ve sosyal yönleri alanında meşhur bir yazardır.</a:t>
            </a:r>
          </a:p>
        </p:txBody>
      </p:sp>
    </p:spTree>
    <p:extLst>
      <p:ext uri="{BB962C8B-B14F-4D97-AF65-F5344CB8AC3E}">
        <p14:creationId xmlns:p14="http://schemas.microsoft.com/office/powerpoint/2010/main" val="3414008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a:bodyPr>
          <a:lstStyle/>
          <a:p>
            <a:r>
              <a:rPr lang="tr-TR" sz="4000" dirty="0" smtClean="0"/>
              <a:t>Program Doğrulama</a:t>
            </a:r>
            <a:endParaRPr lang="tr-TR" sz="4000" dirty="0"/>
          </a:p>
        </p:txBody>
      </p:sp>
      <p:sp>
        <p:nvSpPr>
          <p:cNvPr id="6" name="İçerik Yer Tutucusu 5"/>
          <p:cNvSpPr>
            <a:spLocks noGrp="1"/>
          </p:cNvSpPr>
          <p:nvPr>
            <p:ph idx="1"/>
          </p:nvPr>
        </p:nvSpPr>
        <p:spPr/>
        <p:txBody>
          <a:bodyPr>
            <a:normAutofit/>
          </a:bodyPr>
          <a:lstStyle/>
          <a:p>
            <a:pPr algn="just">
              <a:buFont typeface="Arial" panose="020B0604020202020204" pitchFamily="34" charset="0"/>
              <a:buChar char="•"/>
            </a:pPr>
            <a:r>
              <a:rPr lang="tr-TR" dirty="0"/>
              <a:t>Bir program, tüm olası girdiler için doğru sonucu veriyorsa doğru olarak adlandırılır.</a:t>
            </a:r>
          </a:p>
          <a:p>
            <a:pPr algn="just">
              <a:buFont typeface="Arial" panose="020B0604020202020204" pitchFamily="34" charset="0"/>
              <a:buChar char="•"/>
            </a:pPr>
            <a:r>
              <a:rPr lang="tr-TR" dirty="0"/>
              <a:t>Bir programın doğru çıktıyı verdiğinin ne anlama geldiğini belirtmek için iki önerme kullanılır:</a:t>
            </a:r>
          </a:p>
          <a:p>
            <a:pPr algn="just">
              <a:buFont typeface="Wingdings" panose="05000000000000000000" pitchFamily="2" charset="2"/>
              <a:buChar char="ü"/>
            </a:pPr>
            <a:r>
              <a:rPr lang="tr-TR" dirty="0"/>
              <a:t> Birincisi, girdi değerlerinin hangi özelliklere sahip olması gerektiğini gösteren başlangıç ifadesi (</a:t>
            </a:r>
            <a:r>
              <a:rPr lang="tr-TR" dirty="0" err="1"/>
              <a:t>initial</a:t>
            </a:r>
            <a:r>
              <a:rPr lang="tr-TR" dirty="0"/>
              <a:t> </a:t>
            </a:r>
            <a:r>
              <a:rPr lang="tr-TR" dirty="0" err="1"/>
              <a:t>assertion</a:t>
            </a:r>
            <a:r>
              <a:rPr lang="tr-TR" dirty="0"/>
              <a:t>); </a:t>
            </a:r>
          </a:p>
          <a:p>
            <a:pPr algn="just">
              <a:buFont typeface="Wingdings" panose="05000000000000000000" pitchFamily="2" charset="2"/>
              <a:buChar char="ü"/>
            </a:pPr>
            <a:r>
              <a:rPr lang="tr-TR" dirty="0"/>
              <a:t>İkincisi ise çıktı değerlerinin hangi özelliklere sahip olması gerektiğini gösteren bitiş ifadesi. Bir program kontrol edilirken uygun başlangıç ve bitiş ifadeleri belirtilmiş olmalıdır.</a:t>
            </a:r>
          </a:p>
        </p:txBody>
      </p:sp>
    </p:spTree>
    <p:extLst>
      <p:ext uri="{BB962C8B-B14F-4D97-AF65-F5344CB8AC3E}">
        <p14:creationId xmlns:p14="http://schemas.microsoft.com/office/powerpoint/2010/main" val="3987579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300" dirty="0"/>
              <a:t>Matematiksel Tümevarım Neden </a:t>
            </a:r>
            <a:r>
              <a:rPr lang="tr-TR" sz="3300" dirty="0" smtClean="0"/>
              <a:t>Geçerlidir?</a:t>
            </a:r>
            <a:endParaRPr lang="tr-TR" sz="3300" dirty="0"/>
          </a:p>
        </p:txBody>
      </p:sp>
      <p:sp>
        <p:nvSpPr>
          <p:cNvPr id="3" name="İçerik Yer Tutucusu 2"/>
          <p:cNvSpPr>
            <a:spLocks noGrp="1"/>
          </p:cNvSpPr>
          <p:nvPr>
            <p:ph idx="1"/>
          </p:nvPr>
        </p:nvSpPr>
        <p:spPr/>
        <p:txBody>
          <a:bodyPr>
            <a:normAutofit/>
          </a:bodyPr>
          <a:lstStyle/>
          <a:p>
            <a:pPr algn="just">
              <a:buFont typeface="Arial" panose="020B0604020202020204" pitchFamily="34" charset="0"/>
              <a:buChar char="•"/>
            </a:pPr>
            <a:r>
              <a:rPr lang="tr-TR" dirty="0"/>
              <a:t>Bu nedenle, iyi − </a:t>
            </a:r>
            <a:r>
              <a:rPr lang="tr-TR" dirty="0" err="1"/>
              <a:t>sıralanabilirlik</a:t>
            </a:r>
            <a:r>
              <a:rPr lang="tr-TR" dirty="0"/>
              <a:t> ilkesine göre </a:t>
            </a:r>
            <a:r>
              <a:rPr lang="tr-TR" i="1" dirty="0"/>
              <a:t>S </a:t>
            </a:r>
            <a:r>
              <a:rPr lang="tr-TR" dirty="0"/>
              <a:t>kümesinin bir en - az elemanı vardır, bu elemanı da </a:t>
            </a:r>
            <a:r>
              <a:rPr lang="tr-TR" i="1" dirty="0"/>
              <a:t>m</a:t>
            </a:r>
            <a:r>
              <a:rPr lang="tr-TR" dirty="0"/>
              <a:t> ile gösterelim, </a:t>
            </a:r>
            <a:r>
              <a:rPr lang="tr-TR" i="1" dirty="0"/>
              <a:t>m</a:t>
            </a:r>
            <a:r>
              <a:rPr lang="tr-TR" dirty="0"/>
              <a:t>’nin 1 olamayacağını biliyoruz, çünkü </a:t>
            </a:r>
            <a:r>
              <a:rPr lang="tr-TR" b="1" i="1" dirty="0"/>
              <a:t>P(1</a:t>
            </a:r>
            <a:r>
              <a:rPr lang="tr-TR" dirty="0"/>
              <a:t>) ifadesinin doğru olduğunu biliyoruz, </a:t>
            </a:r>
            <a:r>
              <a:rPr lang="tr-TR" i="1" dirty="0"/>
              <a:t>m</a:t>
            </a:r>
            <a:r>
              <a:rPr lang="tr-TR" dirty="0"/>
              <a:t> pozitif olduğundan ve 1’den büyük olduğundan (</a:t>
            </a:r>
            <a:r>
              <a:rPr lang="tr-TR" i="1" dirty="0" smtClean="0"/>
              <a:t>m - </a:t>
            </a:r>
            <a:r>
              <a:rPr lang="tr-TR" dirty="0" smtClean="0"/>
              <a:t>1</a:t>
            </a:r>
            <a:r>
              <a:rPr lang="tr-TR" dirty="0"/>
              <a:t>) de pozitiftir.</a:t>
            </a:r>
          </a:p>
          <a:p>
            <a:pPr algn="just">
              <a:buFont typeface="Arial" panose="020B0604020202020204" pitchFamily="34" charset="0"/>
              <a:buChar char="•"/>
            </a:pPr>
            <a:r>
              <a:rPr lang="tr-TR" dirty="0"/>
              <a:t>Ayrıca, (</a:t>
            </a:r>
            <a:r>
              <a:rPr lang="tr-TR" i="1" dirty="0"/>
              <a:t>m </a:t>
            </a:r>
            <a:r>
              <a:rPr lang="tr-TR" dirty="0"/>
              <a:t>- 1) </a:t>
            </a:r>
            <a:r>
              <a:rPr lang="tr-TR" i="1" dirty="0"/>
              <a:t>m</a:t>
            </a:r>
            <a:r>
              <a:rPr lang="tr-TR" dirty="0"/>
              <a:t>’den küçük olduğundan ve </a:t>
            </a:r>
            <a:r>
              <a:rPr lang="tr-TR" i="1" dirty="0"/>
              <a:t>m,</a:t>
            </a:r>
            <a:r>
              <a:rPr lang="tr-TR" dirty="0"/>
              <a:t> </a:t>
            </a:r>
            <a:r>
              <a:rPr lang="tr-TR" i="1" dirty="0"/>
              <a:t>S</a:t>
            </a:r>
            <a:r>
              <a:rPr lang="tr-TR" dirty="0"/>
              <a:t> kümesinin en - az elemanı olduğundan (</a:t>
            </a:r>
            <a:r>
              <a:rPr lang="tr-TR" i="1" dirty="0"/>
              <a:t>m </a:t>
            </a:r>
            <a:r>
              <a:rPr lang="tr-TR" dirty="0"/>
              <a:t>- 1), </a:t>
            </a:r>
            <a:r>
              <a:rPr lang="tr-TR" i="1" dirty="0"/>
              <a:t>S </a:t>
            </a:r>
            <a:r>
              <a:rPr lang="tr-TR" dirty="0"/>
              <a:t>kümesinde olamaz. Bu yüzden, </a:t>
            </a:r>
            <a:r>
              <a:rPr lang="tr-TR" b="1" i="1" dirty="0"/>
              <a:t>P</a:t>
            </a:r>
            <a:r>
              <a:rPr lang="tr-TR" b="1" dirty="0"/>
              <a:t>(</a:t>
            </a:r>
            <a:r>
              <a:rPr lang="tr-TR" b="1" i="1" dirty="0"/>
              <a:t>m - </a:t>
            </a:r>
            <a:r>
              <a:rPr lang="tr-TR" b="1" dirty="0"/>
              <a:t>1)</a:t>
            </a:r>
            <a:r>
              <a:rPr lang="tr-TR" dirty="0"/>
              <a:t> ifadesinin doğru olması gerekir. </a:t>
            </a:r>
          </a:p>
          <a:p>
            <a:pPr algn="just">
              <a:buFont typeface="Arial" panose="020B0604020202020204" pitchFamily="34" charset="0"/>
              <a:buChar char="•"/>
            </a:pPr>
            <a:r>
              <a:rPr lang="tr-TR" b="1" i="1" dirty="0"/>
              <a:t>P</a:t>
            </a:r>
            <a:r>
              <a:rPr lang="tr-TR" b="1" dirty="0"/>
              <a:t>(</a:t>
            </a:r>
            <a:r>
              <a:rPr lang="tr-TR" b="1" i="1" dirty="0"/>
              <a:t>m - </a:t>
            </a:r>
            <a:r>
              <a:rPr lang="tr-TR" b="1" dirty="0"/>
              <a:t>1)</a:t>
            </a:r>
            <a:r>
              <a:rPr lang="tr-TR" b="1" i="1" dirty="0"/>
              <a:t> </a:t>
            </a:r>
            <a:r>
              <a:rPr lang="tr-TR" b="1" dirty="0">
                <a:sym typeface="Symbol" panose="05050102010706020507" pitchFamily="18" charset="2"/>
              </a:rPr>
              <a:t></a:t>
            </a:r>
            <a:r>
              <a:rPr lang="tr-TR" b="1" i="1" dirty="0"/>
              <a:t> P</a:t>
            </a:r>
            <a:r>
              <a:rPr lang="tr-TR" b="1" dirty="0"/>
              <a:t>(</a:t>
            </a:r>
            <a:r>
              <a:rPr lang="tr-TR" b="1" i="1" dirty="0"/>
              <a:t>m</a:t>
            </a:r>
            <a:r>
              <a:rPr lang="tr-TR" b="1" dirty="0"/>
              <a:t>)</a:t>
            </a:r>
            <a:r>
              <a:rPr lang="tr-TR" b="1" i="1" dirty="0"/>
              <a:t> </a:t>
            </a:r>
            <a:r>
              <a:rPr lang="tr-TR" dirty="0"/>
              <a:t>koşullu ifadesi de doğru olduğundan </a:t>
            </a:r>
            <a:r>
              <a:rPr lang="tr-TR" b="1" i="1" dirty="0"/>
              <a:t>P</a:t>
            </a:r>
            <a:r>
              <a:rPr lang="tr-TR" b="1" dirty="0"/>
              <a:t>(</a:t>
            </a:r>
            <a:r>
              <a:rPr lang="tr-TR" b="1" i="1" dirty="0"/>
              <a:t>m</a:t>
            </a:r>
            <a:r>
              <a:rPr lang="tr-TR" b="1" dirty="0"/>
              <a:t>)</a:t>
            </a:r>
            <a:r>
              <a:rPr lang="tr-TR" dirty="0"/>
              <a:t> ifadesi de doğru olmak zorundadır. Bu sonuç, başlangıçta seçtiğimiz </a:t>
            </a:r>
            <a:r>
              <a:rPr lang="tr-TR" i="1" dirty="0"/>
              <a:t>m</a:t>
            </a:r>
            <a:r>
              <a:rPr lang="tr-TR" dirty="0"/>
              <a:t> değeri ile çelişmektedir. </a:t>
            </a:r>
          </a:p>
          <a:p>
            <a:pPr algn="just">
              <a:buFont typeface="Arial" panose="020B0604020202020204" pitchFamily="34" charset="0"/>
              <a:buChar char="•"/>
            </a:pPr>
            <a:r>
              <a:rPr lang="tr-TR" dirty="0"/>
              <a:t>Dolayısıyla, </a:t>
            </a:r>
            <a:r>
              <a:rPr lang="tr-TR" b="1" i="1" dirty="0"/>
              <a:t>P</a:t>
            </a:r>
            <a:r>
              <a:rPr lang="tr-TR" b="1" dirty="0"/>
              <a:t>(</a:t>
            </a:r>
            <a:r>
              <a:rPr lang="tr-TR" b="1" i="1" dirty="0"/>
              <a:t>n</a:t>
            </a:r>
            <a:r>
              <a:rPr lang="tr-TR" b="1" dirty="0"/>
              <a:t>) </a:t>
            </a:r>
            <a:r>
              <a:rPr lang="tr-TR" dirty="0"/>
              <a:t>tüm pozitif </a:t>
            </a:r>
            <a:r>
              <a:rPr lang="tr-TR" i="1" dirty="0"/>
              <a:t>n</a:t>
            </a:r>
            <a:r>
              <a:rPr lang="tr-TR" dirty="0"/>
              <a:t> tam sayıları için doğru olmak zorundadır.</a:t>
            </a:r>
          </a:p>
        </p:txBody>
      </p:sp>
    </p:spTree>
    <p:extLst>
      <p:ext uri="{BB962C8B-B14F-4D97-AF65-F5344CB8AC3E}">
        <p14:creationId xmlns:p14="http://schemas.microsoft.com/office/powerpoint/2010/main" val="12063851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Program </a:t>
            </a:r>
            <a:r>
              <a:rPr lang="tr-TR" sz="4000" dirty="0" smtClean="0"/>
              <a:t>Doğrulama</a:t>
            </a:r>
            <a:endParaRPr lang="tr-TR" sz="4000" dirty="0"/>
          </a:p>
        </p:txBody>
      </p:sp>
      <p:sp>
        <p:nvSpPr>
          <p:cNvPr id="3" name="İçerik Yer Tutucusu 2"/>
          <p:cNvSpPr>
            <a:spLocks noGrp="1"/>
          </p:cNvSpPr>
          <p:nvPr>
            <p:ph idx="1"/>
          </p:nvPr>
        </p:nvSpPr>
        <p:spPr/>
        <p:txBody>
          <a:bodyPr>
            <a:normAutofit/>
          </a:bodyPr>
          <a:lstStyle/>
          <a:p>
            <a:pPr algn="just">
              <a:buFont typeface="Arial" panose="020B0604020202020204" pitchFamily="34" charset="0"/>
              <a:buChar char="•"/>
            </a:pPr>
            <a:r>
              <a:rPr lang="tr-TR" i="1" dirty="0"/>
              <a:t>S</a:t>
            </a:r>
            <a:r>
              <a:rPr lang="tr-TR" dirty="0"/>
              <a:t> bir program veya program parçası, </a:t>
            </a:r>
            <a:r>
              <a:rPr lang="tr-TR" i="1" dirty="0"/>
              <a:t>p</a:t>
            </a:r>
            <a:r>
              <a:rPr lang="tr-TR" dirty="0"/>
              <a:t> başlangıç ifadesi ve </a:t>
            </a:r>
            <a:r>
              <a:rPr lang="tr-TR" i="1" dirty="0"/>
              <a:t>q</a:t>
            </a:r>
            <a:r>
              <a:rPr lang="tr-TR" dirty="0"/>
              <a:t> bitiş ifadesi olsun. Eğer </a:t>
            </a:r>
            <a:r>
              <a:rPr lang="tr-TR" i="1" dirty="0"/>
              <a:t>p</a:t>
            </a:r>
            <a:r>
              <a:rPr lang="tr-TR" dirty="0"/>
              <a:t>, </a:t>
            </a:r>
            <a:r>
              <a:rPr lang="tr-TR" i="1" dirty="0"/>
              <a:t>S</a:t>
            </a:r>
            <a:r>
              <a:rPr lang="tr-TR" dirty="0"/>
              <a:t>’nin girdi değerleri için doğruyken ve </a:t>
            </a:r>
            <a:r>
              <a:rPr lang="tr-TR" i="1" dirty="0"/>
              <a:t>S</a:t>
            </a:r>
            <a:r>
              <a:rPr lang="tr-TR" dirty="0"/>
              <a:t> sonlanıyorken </a:t>
            </a:r>
            <a:r>
              <a:rPr lang="tr-TR" i="1" dirty="0"/>
              <a:t>q</a:t>
            </a:r>
            <a:r>
              <a:rPr lang="tr-TR" dirty="0"/>
              <a:t> da </a:t>
            </a:r>
            <a:r>
              <a:rPr lang="tr-TR" i="1" dirty="0"/>
              <a:t>S</a:t>
            </a:r>
            <a:r>
              <a:rPr lang="tr-TR" dirty="0"/>
              <a:t>’nin çıktı değerleri için doğru ise </a:t>
            </a:r>
            <a:r>
              <a:rPr lang="tr-TR" i="1" dirty="0"/>
              <a:t>S</a:t>
            </a:r>
            <a:r>
              <a:rPr lang="tr-TR" dirty="0"/>
              <a:t>’ye başlangıç ifadesi </a:t>
            </a:r>
            <a:r>
              <a:rPr lang="tr-TR" i="1" dirty="0"/>
              <a:t>p</a:t>
            </a:r>
            <a:r>
              <a:rPr lang="tr-TR" dirty="0"/>
              <a:t> ve bitiş ifadesi </a:t>
            </a:r>
            <a:r>
              <a:rPr lang="tr-TR" i="1" dirty="0" err="1"/>
              <a:t>q</a:t>
            </a:r>
            <a:r>
              <a:rPr lang="tr-TR" dirty="0" err="1"/>
              <a:t>’ya</a:t>
            </a:r>
            <a:r>
              <a:rPr lang="tr-TR" dirty="0"/>
              <a:t> göre kısmi doğrudur denir.</a:t>
            </a:r>
          </a:p>
          <a:p>
            <a:pPr algn="just">
              <a:buFont typeface="Arial" panose="020B0604020202020204" pitchFamily="34" charset="0"/>
              <a:buChar char="•"/>
            </a:pPr>
            <a:r>
              <a:rPr lang="tr-TR" dirty="0"/>
              <a:t> </a:t>
            </a:r>
            <a:r>
              <a:rPr lang="tr-TR" b="1" i="1" dirty="0"/>
              <a:t>p</a:t>
            </a:r>
            <a:r>
              <a:rPr lang="tr-TR" b="1" dirty="0"/>
              <a:t>{</a:t>
            </a:r>
            <a:r>
              <a:rPr lang="tr-TR" b="1" i="1" dirty="0"/>
              <a:t>S</a:t>
            </a:r>
            <a:r>
              <a:rPr lang="tr-TR" b="1" dirty="0"/>
              <a:t>}</a:t>
            </a:r>
            <a:r>
              <a:rPr lang="tr-TR" b="1" i="1" dirty="0"/>
              <a:t>q</a:t>
            </a:r>
            <a:r>
              <a:rPr lang="tr-TR" dirty="0"/>
              <a:t> </a:t>
            </a:r>
            <a:r>
              <a:rPr lang="tr-TR" dirty="0" err="1"/>
              <a:t>notasyonu</a:t>
            </a:r>
            <a:r>
              <a:rPr lang="tr-TR" dirty="0"/>
              <a:t>, program veya program parçası </a:t>
            </a:r>
            <a:r>
              <a:rPr lang="tr-TR" i="1" dirty="0"/>
              <a:t>S</a:t>
            </a:r>
            <a:r>
              <a:rPr lang="tr-TR" dirty="0"/>
              <a:t>’nin başlangıç ifadesi </a:t>
            </a:r>
            <a:r>
              <a:rPr lang="tr-TR" i="1" dirty="0"/>
              <a:t>p</a:t>
            </a:r>
            <a:r>
              <a:rPr lang="tr-TR" dirty="0"/>
              <a:t> ve bitiş ifadesi </a:t>
            </a:r>
            <a:r>
              <a:rPr lang="tr-TR" i="1" dirty="0" err="1"/>
              <a:t>q</a:t>
            </a:r>
            <a:r>
              <a:rPr lang="tr-TR" dirty="0" err="1"/>
              <a:t>’ya</a:t>
            </a:r>
            <a:r>
              <a:rPr lang="tr-TR" dirty="0"/>
              <a:t> göre kısmi doğru olduğunu ifade eder.</a:t>
            </a:r>
          </a:p>
          <a:p>
            <a:pPr algn="just">
              <a:buFont typeface="Arial" panose="020B0604020202020204" pitchFamily="34" charset="0"/>
              <a:buChar char="•"/>
            </a:pPr>
            <a:r>
              <a:rPr lang="tr-TR" b="1" dirty="0">
                <a:solidFill>
                  <a:srgbClr val="FF0000"/>
                </a:solidFill>
              </a:rPr>
              <a:t>Not: </a:t>
            </a:r>
            <a:r>
              <a:rPr lang="tr-TR" b="1" i="1" dirty="0"/>
              <a:t>p</a:t>
            </a:r>
            <a:r>
              <a:rPr lang="tr-TR" b="1" dirty="0"/>
              <a:t>{</a:t>
            </a:r>
            <a:r>
              <a:rPr lang="tr-TR" b="1" i="1" dirty="0"/>
              <a:t>S</a:t>
            </a:r>
            <a:r>
              <a:rPr lang="tr-TR" b="1" dirty="0"/>
              <a:t>}</a:t>
            </a:r>
            <a:r>
              <a:rPr lang="tr-TR" b="1" i="1" dirty="0"/>
              <a:t>q</a:t>
            </a:r>
            <a:r>
              <a:rPr lang="tr-TR" dirty="0"/>
              <a:t> </a:t>
            </a:r>
            <a:r>
              <a:rPr lang="tr-TR" dirty="0" err="1"/>
              <a:t>notasyonu</a:t>
            </a:r>
            <a:r>
              <a:rPr lang="tr-TR" dirty="0"/>
              <a:t> </a:t>
            </a:r>
            <a:r>
              <a:rPr lang="tr-TR" dirty="0" err="1"/>
              <a:t>Hoare</a:t>
            </a:r>
            <a:r>
              <a:rPr lang="tr-TR" dirty="0"/>
              <a:t> üçlüsü olarak da bilinir. </a:t>
            </a:r>
            <a:r>
              <a:rPr lang="tr-TR" dirty="0" err="1"/>
              <a:t>Tony</a:t>
            </a:r>
            <a:r>
              <a:rPr lang="tr-TR" dirty="0"/>
              <a:t> </a:t>
            </a:r>
            <a:r>
              <a:rPr lang="tr-TR" dirty="0" err="1"/>
              <a:t>Hoare</a:t>
            </a:r>
            <a:r>
              <a:rPr lang="tr-TR" dirty="0"/>
              <a:t>, kısmi doğruluk kavramını ortaya atan kişidir</a:t>
            </a:r>
          </a:p>
        </p:txBody>
      </p:sp>
    </p:spTree>
    <p:extLst>
      <p:ext uri="{BB962C8B-B14F-4D97-AF65-F5344CB8AC3E}">
        <p14:creationId xmlns:p14="http://schemas.microsoft.com/office/powerpoint/2010/main" val="22907623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4000" dirty="0" smtClean="0"/>
              <a:t>Örnek</a:t>
            </a:r>
            <a:endParaRPr lang="tr-TR" dirty="0"/>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dirty="0"/>
              <a:t>Aşağıdaki program parçasının</a:t>
            </a:r>
          </a:p>
          <a:p>
            <a:pPr algn="just">
              <a:buFont typeface="Arial" panose="020B0604020202020204" pitchFamily="34" charset="0"/>
              <a:buChar char="•"/>
            </a:pPr>
            <a:r>
              <a:rPr lang="tr-TR" b="1" i="1" dirty="0"/>
              <a:t>y </a:t>
            </a:r>
            <a:r>
              <a:rPr lang="tr-TR" b="1" dirty="0"/>
              <a:t>:= 2</a:t>
            </a:r>
          </a:p>
          <a:p>
            <a:pPr algn="just">
              <a:buFont typeface="Arial" panose="020B0604020202020204" pitchFamily="34" charset="0"/>
              <a:buChar char="•"/>
            </a:pPr>
            <a:r>
              <a:rPr lang="tr-TR" b="1" i="1" dirty="0"/>
              <a:t>z </a:t>
            </a:r>
            <a:r>
              <a:rPr lang="tr-TR" b="1" dirty="0"/>
              <a:t>:= </a:t>
            </a:r>
            <a:r>
              <a:rPr lang="tr-TR" b="1" i="1" dirty="0"/>
              <a:t>x </a:t>
            </a:r>
            <a:r>
              <a:rPr lang="tr-TR" b="1" dirty="0"/>
              <a:t>+ </a:t>
            </a:r>
            <a:r>
              <a:rPr lang="tr-TR" b="1" i="1" dirty="0"/>
              <a:t>y</a:t>
            </a:r>
          </a:p>
          <a:p>
            <a:pPr algn="just">
              <a:buFont typeface="Arial" panose="020B0604020202020204" pitchFamily="34" charset="0"/>
              <a:buChar char="•"/>
            </a:pPr>
            <a:r>
              <a:rPr lang="tr-TR" b="1" i="1" dirty="0"/>
              <a:t>p </a:t>
            </a:r>
            <a:r>
              <a:rPr lang="tr-TR" b="1" dirty="0"/>
              <a:t>:</a:t>
            </a:r>
            <a:r>
              <a:rPr lang="tr-TR" b="1" i="1" dirty="0"/>
              <a:t>x</a:t>
            </a:r>
            <a:r>
              <a:rPr lang="tr-TR" b="1" dirty="0"/>
              <a:t> = 1 </a:t>
            </a:r>
            <a:r>
              <a:rPr lang="tr-TR" dirty="0"/>
              <a:t>başlangıç ifadesi ve </a:t>
            </a:r>
            <a:r>
              <a:rPr lang="tr-TR" b="1" i="1" dirty="0"/>
              <a:t>q</a:t>
            </a:r>
            <a:r>
              <a:rPr lang="tr-TR" b="1" dirty="0"/>
              <a:t> :</a:t>
            </a:r>
            <a:r>
              <a:rPr lang="tr-TR" b="1" i="1" dirty="0"/>
              <a:t>z</a:t>
            </a:r>
            <a:r>
              <a:rPr lang="tr-TR" b="1" dirty="0"/>
              <a:t> = 3 </a:t>
            </a:r>
            <a:r>
              <a:rPr lang="tr-TR" dirty="0"/>
              <a:t>bitiş ifadesine göre</a:t>
            </a:r>
          </a:p>
          <a:p>
            <a:pPr algn="just"/>
            <a:r>
              <a:rPr lang="tr-TR" dirty="0"/>
              <a:t>doğru olduğunu gösteriniz.</a:t>
            </a:r>
          </a:p>
          <a:p>
            <a:pPr algn="just"/>
            <a:r>
              <a:rPr lang="tr-TR" b="1" dirty="0">
                <a:solidFill>
                  <a:srgbClr val="FF0000"/>
                </a:solidFill>
              </a:rPr>
              <a:t>Çözüm: </a:t>
            </a:r>
            <a:r>
              <a:rPr lang="tr-TR" i="1" dirty="0"/>
              <a:t>p</a:t>
            </a:r>
            <a:r>
              <a:rPr lang="tr-TR" dirty="0"/>
              <a:t>’nin doğru olduğunu varsayalım; yani, program başlarken </a:t>
            </a:r>
            <a:r>
              <a:rPr lang="tr-TR" i="1" dirty="0"/>
              <a:t>x</a:t>
            </a:r>
            <a:r>
              <a:rPr lang="tr-TR" dirty="0"/>
              <a:t> = 1 ifadesi doğru olsun. Program başladığında </a:t>
            </a:r>
            <a:r>
              <a:rPr lang="tr-TR" i="1" dirty="0"/>
              <a:t>y</a:t>
            </a:r>
            <a:r>
              <a:rPr lang="tr-TR" dirty="0"/>
              <a:t> değişkenine 2 değeri atanırken </a:t>
            </a:r>
            <a:r>
              <a:rPr lang="tr-TR" i="1" dirty="0"/>
              <a:t>z</a:t>
            </a:r>
            <a:r>
              <a:rPr lang="tr-TR" dirty="0"/>
              <a:t> değişkenine </a:t>
            </a:r>
            <a:r>
              <a:rPr lang="tr-TR" i="1" dirty="0"/>
              <a:t>x</a:t>
            </a:r>
            <a:r>
              <a:rPr lang="tr-TR" dirty="0"/>
              <a:t> ve </a:t>
            </a:r>
            <a:r>
              <a:rPr lang="tr-TR" i="1" dirty="0"/>
              <a:t>y</a:t>
            </a:r>
            <a:r>
              <a:rPr lang="tr-TR" dirty="0"/>
              <a:t> değerlerinin toplamı, yani 3 atanır. Dolayısıyla </a:t>
            </a:r>
            <a:r>
              <a:rPr lang="tr-TR" i="1" dirty="0"/>
              <a:t>S</a:t>
            </a:r>
            <a:r>
              <a:rPr lang="tr-TR" dirty="0"/>
              <a:t> başlangıç ifadesi </a:t>
            </a:r>
            <a:r>
              <a:rPr lang="tr-TR" i="1" dirty="0"/>
              <a:t>p</a:t>
            </a:r>
            <a:r>
              <a:rPr lang="tr-TR" dirty="0"/>
              <a:t> ve bitiş ifadesi </a:t>
            </a:r>
            <a:r>
              <a:rPr lang="tr-TR" i="1" dirty="0" err="1"/>
              <a:t>q</a:t>
            </a:r>
            <a:r>
              <a:rPr lang="tr-TR" dirty="0" err="1"/>
              <a:t>’ya</a:t>
            </a:r>
            <a:r>
              <a:rPr lang="tr-TR" dirty="0"/>
              <a:t> göre doğrudur. Yani</a:t>
            </a:r>
            <a:r>
              <a:rPr lang="tr-TR" i="1" dirty="0"/>
              <a:t> p</a:t>
            </a:r>
            <a:r>
              <a:rPr lang="tr-TR" dirty="0"/>
              <a:t>{</a:t>
            </a:r>
            <a:r>
              <a:rPr lang="tr-TR" i="1" dirty="0"/>
              <a:t>S</a:t>
            </a:r>
            <a:r>
              <a:rPr lang="tr-TR" dirty="0"/>
              <a:t>}</a:t>
            </a:r>
            <a:r>
              <a:rPr lang="tr-TR" i="1" dirty="0"/>
              <a:t>q </a:t>
            </a:r>
            <a:r>
              <a:rPr lang="tr-TR" dirty="0"/>
              <a:t>ifadesi doğrudur. </a:t>
            </a:r>
          </a:p>
        </p:txBody>
      </p:sp>
    </p:spTree>
    <p:extLst>
      <p:ext uri="{BB962C8B-B14F-4D97-AF65-F5344CB8AC3E}">
        <p14:creationId xmlns:p14="http://schemas.microsoft.com/office/powerpoint/2010/main" val="18563500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Çıkarım Kuralları</a:t>
            </a:r>
            <a:endParaRPr lang="tr-TR" sz="4000" dirty="0"/>
          </a:p>
        </p:txBody>
      </p:sp>
      <p:sp>
        <p:nvSpPr>
          <p:cNvPr id="3" name="İçerik Yer Tutucusu 2"/>
          <p:cNvSpPr>
            <a:spLocks noGrp="1"/>
          </p:cNvSpPr>
          <p:nvPr>
            <p:ph idx="1"/>
          </p:nvPr>
        </p:nvSpPr>
        <p:spPr/>
        <p:txBody>
          <a:bodyPr>
            <a:normAutofit/>
          </a:bodyPr>
          <a:lstStyle/>
          <a:p>
            <a:pPr algn="just">
              <a:buFont typeface="Arial" panose="020B0604020202020204" pitchFamily="34" charset="0"/>
              <a:buChar char="•"/>
            </a:pPr>
            <a:r>
              <a:rPr lang="tr-TR" dirty="0"/>
              <a:t>İyi bir çıkarım kuralı bir programın doğruluğunu programı altprogramlara bölüp her bir altprogramın doğru olduğunu göstererek ispatlar.</a:t>
            </a:r>
          </a:p>
          <a:p>
            <a:pPr algn="just">
              <a:buFont typeface="Arial" panose="020B0604020202020204" pitchFamily="34" charset="0"/>
              <a:buChar char="•"/>
            </a:pPr>
            <a:r>
              <a:rPr lang="tr-TR" i="1" dirty="0"/>
              <a:t>S</a:t>
            </a:r>
            <a:r>
              <a:rPr lang="tr-TR" b="1" dirty="0"/>
              <a:t> </a:t>
            </a:r>
            <a:r>
              <a:rPr lang="tr-TR" dirty="0"/>
              <a:t>programının </a:t>
            </a:r>
            <a:r>
              <a:rPr lang="tr-TR" i="1" dirty="0"/>
              <a:t>S</a:t>
            </a:r>
            <a:r>
              <a:rPr lang="tr-TR" baseline="-25000" dirty="0"/>
              <a:t>1</a:t>
            </a:r>
            <a:r>
              <a:rPr lang="tr-TR" dirty="0"/>
              <a:t> ve </a:t>
            </a:r>
            <a:r>
              <a:rPr lang="tr-TR" i="1" dirty="0"/>
              <a:t>S</a:t>
            </a:r>
            <a:r>
              <a:rPr lang="tr-TR" i="1" baseline="-25000" dirty="0"/>
              <a:t>2</a:t>
            </a:r>
            <a:r>
              <a:rPr lang="tr-TR" dirty="0"/>
              <a:t> olmak üzere iki altprograma bölündüğünü varsayın. </a:t>
            </a:r>
            <a:r>
              <a:rPr lang="tr-TR" b="1" i="1" dirty="0"/>
              <a:t>S =</a:t>
            </a:r>
            <a:r>
              <a:rPr lang="tr-TR" b="1" dirty="0"/>
              <a:t> </a:t>
            </a:r>
            <a:r>
              <a:rPr lang="tr-TR" b="1" i="1" dirty="0"/>
              <a:t>S</a:t>
            </a:r>
            <a:r>
              <a:rPr lang="tr-TR" b="1" baseline="-25000" dirty="0"/>
              <a:t>1</a:t>
            </a:r>
            <a:r>
              <a:rPr lang="tr-TR" b="1" dirty="0"/>
              <a:t>; </a:t>
            </a:r>
            <a:r>
              <a:rPr lang="tr-TR" b="1" i="1" dirty="0"/>
              <a:t>S</a:t>
            </a:r>
            <a:r>
              <a:rPr lang="tr-TR" b="1" i="1" baseline="-25000" dirty="0"/>
              <a:t>2</a:t>
            </a:r>
            <a:r>
              <a:rPr lang="tr-TR" b="1" dirty="0"/>
              <a:t> </a:t>
            </a:r>
            <a:r>
              <a:rPr lang="tr-TR" dirty="0"/>
              <a:t>ya­zarak </a:t>
            </a:r>
            <a:r>
              <a:rPr lang="tr-TR" i="1" dirty="0"/>
              <a:t>S</a:t>
            </a:r>
            <a:r>
              <a:rPr lang="tr-TR" dirty="0"/>
              <a:t>’nin sırasıyla </a:t>
            </a:r>
            <a:r>
              <a:rPr lang="tr-TR" i="1" dirty="0"/>
              <a:t>S</a:t>
            </a:r>
            <a:r>
              <a:rPr lang="tr-TR" i="1" baseline="-25000" dirty="0"/>
              <a:t>1</a:t>
            </a:r>
            <a:r>
              <a:rPr lang="tr-TR" dirty="0"/>
              <a:t> ve </a:t>
            </a:r>
            <a:r>
              <a:rPr lang="tr-TR" i="1" dirty="0"/>
              <a:t>S</a:t>
            </a:r>
            <a:r>
              <a:rPr lang="tr-TR" i="1" baseline="-25000" dirty="0"/>
              <a:t>2</a:t>
            </a:r>
            <a:r>
              <a:rPr lang="tr-TR" dirty="0"/>
              <a:t> alt programlarından oluştuğunu belirtin. </a:t>
            </a:r>
            <a:r>
              <a:rPr lang="tr-TR" i="1" dirty="0"/>
              <a:t>S</a:t>
            </a:r>
            <a:r>
              <a:rPr lang="tr-TR" baseline="-25000" dirty="0"/>
              <a:t>1</a:t>
            </a:r>
            <a:r>
              <a:rPr lang="tr-TR" dirty="0"/>
              <a:t>’in başlangıç ifadesi </a:t>
            </a:r>
            <a:r>
              <a:rPr lang="tr-TR" i="1" dirty="0"/>
              <a:t>p </a:t>
            </a:r>
            <a:r>
              <a:rPr lang="tr-TR" dirty="0"/>
              <a:t>ve bitiş ifadesi </a:t>
            </a:r>
            <a:r>
              <a:rPr lang="tr-TR" i="1" dirty="0" err="1"/>
              <a:t>q’</a:t>
            </a:r>
            <a:r>
              <a:rPr lang="tr-TR" dirty="0" err="1"/>
              <a:t>ya</a:t>
            </a:r>
            <a:r>
              <a:rPr lang="tr-TR" dirty="0"/>
              <a:t> göre doğruluğunun ve </a:t>
            </a:r>
            <a:r>
              <a:rPr lang="tr-TR" i="1" dirty="0"/>
              <a:t>S</a:t>
            </a:r>
            <a:r>
              <a:rPr lang="tr-TR" baseline="-25000" dirty="0"/>
              <a:t>2</a:t>
            </a:r>
            <a:r>
              <a:rPr lang="tr-TR" dirty="0"/>
              <a:t>’nin başlangıç ifadesi </a:t>
            </a:r>
            <a:r>
              <a:rPr lang="tr-TR" i="1" dirty="0"/>
              <a:t>q</a:t>
            </a:r>
            <a:r>
              <a:rPr lang="tr-TR" dirty="0"/>
              <a:t> ve bitiş ifadesi </a:t>
            </a:r>
            <a:r>
              <a:rPr lang="tr-TR" i="1" dirty="0"/>
              <a:t>r</a:t>
            </a:r>
            <a:r>
              <a:rPr lang="tr-TR" dirty="0"/>
              <a:t>’ye göre doğruluğunun verilmiş olduğunu varsayın. </a:t>
            </a:r>
            <a:endParaRPr lang="tr-TR" sz="2400" dirty="0"/>
          </a:p>
        </p:txBody>
      </p:sp>
    </p:spTree>
    <p:extLst>
      <p:ext uri="{BB962C8B-B14F-4D97-AF65-F5344CB8AC3E}">
        <p14:creationId xmlns:p14="http://schemas.microsoft.com/office/powerpoint/2010/main" val="23752050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Çıkarım Kuralları</a:t>
            </a:r>
          </a:p>
        </p:txBody>
      </p:sp>
      <p:sp>
        <p:nvSpPr>
          <p:cNvPr id="3" name="İçerik Yer Tutucusu 2"/>
          <p:cNvSpPr>
            <a:spLocks noGrp="1"/>
          </p:cNvSpPr>
          <p:nvPr>
            <p:ph idx="1"/>
          </p:nvPr>
        </p:nvSpPr>
        <p:spPr/>
        <p:txBody>
          <a:bodyPr/>
          <a:lstStyle/>
          <a:p>
            <a:pPr lvl="0" algn="just">
              <a:buClr>
                <a:srgbClr val="1CADE4"/>
              </a:buClr>
              <a:buFont typeface="Arial" panose="020B0604020202020204" pitchFamily="34" charset="0"/>
              <a:buChar char="•"/>
            </a:pPr>
            <a:r>
              <a:rPr lang="tr-TR" dirty="0"/>
              <a:t>Bu durumda, </a:t>
            </a:r>
            <a:r>
              <a:rPr lang="tr-TR" i="1" dirty="0"/>
              <a:t>p</a:t>
            </a:r>
            <a:r>
              <a:rPr lang="tr-TR" dirty="0"/>
              <a:t> doğru ise ve </a:t>
            </a:r>
            <a:r>
              <a:rPr lang="tr-TR" i="1" dirty="0"/>
              <a:t>S</a:t>
            </a:r>
            <a:r>
              <a:rPr lang="tr-TR" i="1" baseline="-25000" dirty="0"/>
              <a:t>1</a:t>
            </a:r>
            <a:r>
              <a:rPr lang="tr-TR" i="1" dirty="0"/>
              <a:t> </a:t>
            </a:r>
            <a:r>
              <a:rPr lang="tr-TR" dirty="0"/>
              <a:t>çalışıp sonlanıyorsa </a:t>
            </a:r>
            <a:r>
              <a:rPr lang="tr-TR" i="1" dirty="0"/>
              <a:t>q </a:t>
            </a:r>
            <a:r>
              <a:rPr lang="tr-TR" dirty="0"/>
              <a:t>da doğrudur. Eğer </a:t>
            </a:r>
            <a:r>
              <a:rPr lang="tr-TR" i="1" dirty="0"/>
              <a:t>q</a:t>
            </a:r>
            <a:r>
              <a:rPr lang="tr-TR" dirty="0"/>
              <a:t> doğru ise ve </a:t>
            </a:r>
            <a:r>
              <a:rPr lang="tr-TR" i="1" dirty="0"/>
              <a:t>S</a:t>
            </a:r>
            <a:r>
              <a:rPr lang="tr-TR" i="1" baseline="-25000" dirty="0"/>
              <a:t>2</a:t>
            </a:r>
            <a:r>
              <a:rPr lang="tr-TR" i="1" dirty="0"/>
              <a:t> </a:t>
            </a:r>
            <a:r>
              <a:rPr lang="tr-TR" dirty="0"/>
              <a:t>çalışıp sonlanıyorsa </a:t>
            </a:r>
            <a:r>
              <a:rPr lang="tr-TR" i="1" dirty="0"/>
              <a:t>r</a:t>
            </a:r>
            <a:r>
              <a:rPr lang="tr-TR" dirty="0"/>
              <a:t> de doğrudur. Dolayısıyla </a:t>
            </a:r>
            <a:r>
              <a:rPr lang="tr-TR" i="1" dirty="0"/>
              <a:t>p</a:t>
            </a:r>
            <a:r>
              <a:rPr lang="tr-TR" dirty="0"/>
              <a:t> doğruysa ve </a:t>
            </a:r>
            <a:r>
              <a:rPr lang="tr-TR" b="1" i="1" dirty="0"/>
              <a:t>S</a:t>
            </a:r>
            <a:r>
              <a:rPr lang="tr-TR" b="1" dirty="0"/>
              <a:t> = </a:t>
            </a:r>
            <a:r>
              <a:rPr lang="tr-TR" b="1" i="1" dirty="0"/>
              <a:t>S</a:t>
            </a:r>
            <a:r>
              <a:rPr lang="tr-TR" b="1" baseline="-25000" dirty="0"/>
              <a:t>1</a:t>
            </a:r>
            <a:r>
              <a:rPr lang="tr-TR" b="1" dirty="0"/>
              <a:t>; </a:t>
            </a:r>
            <a:r>
              <a:rPr lang="tr-TR" b="1" i="1" dirty="0"/>
              <a:t>S</a:t>
            </a:r>
            <a:r>
              <a:rPr lang="tr-TR" b="1" baseline="-25000" dirty="0"/>
              <a:t>2</a:t>
            </a:r>
            <a:r>
              <a:rPr lang="tr-TR" b="1" dirty="0"/>
              <a:t> </a:t>
            </a:r>
            <a:r>
              <a:rPr lang="tr-TR" dirty="0"/>
              <a:t>çalışıp sonlanıyorsa </a:t>
            </a:r>
            <a:r>
              <a:rPr lang="tr-TR" i="1" dirty="0"/>
              <a:t>r</a:t>
            </a:r>
            <a:r>
              <a:rPr lang="tr-TR" dirty="0"/>
              <a:t> de doğrudur. Bu çıkarım kuralına </a:t>
            </a:r>
            <a:r>
              <a:rPr lang="tr-TR" b="1" dirty="0"/>
              <a:t>birleşim kuralı </a:t>
            </a:r>
            <a:r>
              <a:rPr lang="tr-TR" dirty="0"/>
              <a:t>denir ve şu şekilde ifade edilir</a:t>
            </a:r>
            <a:r>
              <a:rPr lang="tr-TR" dirty="0" smtClean="0"/>
              <a:t>:</a:t>
            </a:r>
          </a:p>
          <a:p>
            <a:pPr lvl="0" algn="just">
              <a:buClr>
                <a:srgbClr val="1CADE4"/>
              </a:buClr>
              <a:buFont typeface="Arial" panose="020B0604020202020204" pitchFamily="34" charset="0"/>
              <a:buChar char="•"/>
            </a:pPr>
            <a:endParaRPr lang="tr-TR" sz="1800" dirty="0"/>
          </a:p>
          <a:p>
            <a:pPr algn="ctr"/>
            <a:r>
              <a:rPr lang="tr-TR" i="1" dirty="0"/>
              <a:t>p</a:t>
            </a:r>
            <a:r>
              <a:rPr lang="tr-TR" dirty="0"/>
              <a:t>{</a:t>
            </a:r>
            <a:r>
              <a:rPr lang="tr-TR" i="1" dirty="0"/>
              <a:t>S</a:t>
            </a:r>
            <a:r>
              <a:rPr lang="tr-TR" baseline="-25000" dirty="0"/>
              <a:t>1</a:t>
            </a:r>
            <a:r>
              <a:rPr lang="tr-TR" dirty="0"/>
              <a:t>}</a:t>
            </a:r>
            <a:r>
              <a:rPr lang="tr-TR" i="1" dirty="0"/>
              <a:t>q</a:t>
            </a:r>
          </a:p>
          <a:p>
            <a:pPr algn="ctr">
              <a:spcAft>
                <a:spcPts val="0"/>
              </a:spcAft>
            </a:pPr>
            <a:r>
              <a:rPr lang="tr-TR" i="1" dirty="0"/>
              <a:t>q</a:t>
            </a:r>
            <a:r>
              <a:rPr lang="tr-TR" dirty="0"/>
              <a:t>{</a:t>
            </a:r>
            <a:r>
              <a:rPr lang="tr-TR" i="1" dirty="0"/>
              <a:t>S</a:t>
            </a:r>
            <a:r>
              <a:rPr lang="tr-TR" baseline="-25000" dirty="0"/>
              <a:t>2</a:t>
            </a:r>
            <a:r>
              <a:rPr lang="tr-TR" dirty="0"/>
              <a:t>}</a:t>
            </a:r>
            <a:r>
              <a:rPr lang="tr-TR" i="1" dirty="0"/>
              <a:t>r</a:t>
            </a:r>
            <a:r>
              <a:rPr lang="tr-TR" dirty="0"/>
              <a:t> </a:t>
            </a:r>
          </a:p>
          <a:p>
            <a:pPr algn="ctr">
              <a:spcBef>
                <a:spcPts val="0"/>
              </a:spcBef>
            </a:pPr>
            <a:r>
              <a:rPr lang="tr-TR" dirty="0" smtClean="0"/>
              <a:t>__________</a:t>
            </a:r>
            <a:endParaRPr lang="tr-TR" dirty="0"/>
          </a:p>
          <a:p>
            <a:pPr algn="ctr"/>
            <a:r>
              <a:rPr lang="tr-TR" dirty="0"/>
              <a:t>:.</a:t>
            </a:r>
            <a:r>
              <a:rPr lang="tr-TR" i="1" dirty="0"/>
              <a:t>p</a:t>
            </a:r>
            <a:r>
              <a:rPr lang="tr-TR" dirty="0"/>
              <a:t>{</a:t>
            </a:r>
            <a:r>
              <a:rPr lang="tr-TR" i="1" dirty="0"/>
              <a:t>S</a:t>
            </a:r>
            <a:r>
              <a:rPr lang="tr-TR" baseline="-25000" dirty="0"/>
              <a:t>1</a:t>
            </a:r>
            <a:r>
              <a:rPr lang="tr-TR" dirty="0"/>
              <a:t>;</a:t>
            </a:r>
            <a:r>
              <a:rPr lang="tr-TR" i="1" dirty="0"/>
              <a:t>S</a:t>
            </a:r>
            <a:r>
              <a:rPr lang="tr-TR" baseline="-25000" dirty="0"/>
              <a:t>2</a:t>
            </a:r>
            <a:r>
              <a:rPr lang="tr-TR" dirty="0"/>
              <a:t>}</a:t>
            </a:r>
            <a:r>
              <a:rPr lang="tr-TR" i="1" dirty="0"/>
              <a:t>r</a:t>
            </a:r>
            <a:r>
              <a:rPr lang="tr-TR" dirty="0"/>
              <a:t>.</a:t>
            </a:r>
          </a:p>
          <a:p>
            <a:endParaRPr lang="tr-TR" dirty="0"/>
          </a:p>
        </p:txBody>
      </p:sp>
    </p:spTree>
    <p:extLst>
      <p:ext uri="{BB962C8B-B14F-4D97-AF65-F5344CB8AC3E}">
        <p14:creationId xmlns:p14="http://schemas.microsoft.com/office/powerpoint/2010/main" val="11044408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Koşullu İfadeler</a:t>
            </a:r>
            <a:endParaRPr lang="tr-TR" sz="4000" dirty="0"/>
          </a:p>
        </p:txBody>
      </p:sp>
      <p:sp>
        <p:nvSpPr>
          <p:cNvPr id="3" name="İçerik Yer Tutucusu 2"/>
          <p:cNvSpPr>
            <a:spLocks noGrp="1"/>
          </p:cNvSpPr>
          <p:nvPr>
            <p:ph idx="1"/>
          </p:nvPr>
        </p:nvSpPr>
        <p:spPr/>
        <p:txBody>
          <a:bodyPr/>
          <a:lstStyle/>
          <a:p>
            <a:pPr marL="0" indent="0">
              <a:buNone/>
            </a:pPr>
            <a:r>
              <a:rPr lang="tr-TR" dirty="0" smtClean="0"/>
              <a:t> </a:t>
            </a:r>
            <a:endParaRPr lang="tr-TR" dirty="0"/>
          </a:p>
        </p:txBody>
      </p:sp>
      <p:sp>
        <p:nvSpPr>
          <p:cNvPr id="5" name="Metin kutusu 4"/>
          <p:cNvSpPr txBox="1"/>
          <p:nvPr/>
        </p:nvSpPr>
        <p:spPr>
          <a:xfrm>
            <a:off x="4011418" y="2200607"/>
            <a:ext cx="2102439" cy="1015663"/>
          </a:xfrm>
          <a:prstGeom prst="rect">
            <a:avLst/>
          </a:prstGeom>
          <a:noFill/>
        </p:spPr>
        <p:txBody>
          <a:bodyPr wrap="square" rtlCol="0">
            <a:spAutoFit/>
          </a:bodyPr>
          <a:lstStyle/>
          <a:p>
            <a:r>
              <a:rPr lang="tr-TR" sz="1500" dirty="0"/>
              <a:t>(</a:t>
            </a:r>
            <a:r>
              <a:rPr lang="tr-TR" sz="1500" i="1" dirty="0"/>
              <a:t>p</a:t>
            </a:r>
            <a:r>
              <a:rPr lang="tr-TR" sz="1500" dirty="0"/>
              <a:t> ˄ </a:t>
            </a:r>
            <a:r>
              <a:rPr lang="tr-TR" sz="1500" i="1" dirty="0"/>
              <a:t>koşul</a:t>
            </a:r>
            <a:r>
              <a:rPr lang="tr-TR" sz="1500" dirty="0"/>
              <a:t>){</a:t>
            </a:r>
            <a:r>
              <a:rPr lang="tr-TR" sz="1500" i="1" dirty="0"/>
              <a:t>S</a:t>
            </a:r>
            <a:r>
              <a:rPr lang="tr-TR" sz="1500" dirty="0"/>
              <a:t>}</a:t>
            </a:r>
            <a:r>
              <a:rPr lang="tr-TR" sz="1500" i="1" dirty="0"/>
              <a:t>q</a:t>
            </a:r>
          </a:p>
          <a:p>
            <a:r>
              <a:rPr lang="tr-TR" sz="1500" dirty="0"/>
              <a:t>(</a:t>
            </a:r>
            <a:r>
              <a:rPr lang="tr-TR" sz="1500" i="1" dirty="0"/>
              <a:t>p</a:t>
            </a:r>
            <a:r>
              <a:rPr lang="tr-TR" sz="1500" dirty="0"/>
              <a:t> ˄ ⌐</a:t>
            </a:r>
            <a:r>
              <a:rPr lang="tr-TR" sz="1500" i="1" dirty="0"/>
              <a:t>koşul</a:t>
            </a:r>
            <a:r>
              <a:rPr lang="tr-TR" sz="1500" dirty="0"/>
              <a:t>)→</a:t>
            </a:r>
            <a:r>
              <a:rPr lang="tr-TR" sz="1500" i="1" dirty="0"/>
              <a:t>q</a:t>
            </a:r>
          </a:p>
          <a:p>
            <a:r>
              <a:rPr lang="tr-TR" sz="1500" dirty="0"/>
              <a:t>______________________ :. </a:t>
            </a:r>
            <a:r>
              <a:rPr lang="tr-TR" sz="1500" i="1" dirty="0"/>
              <a:t>p</a:t>
            </a:r>
            <a:r>
              <a:rPr lang="tr-TR" sz="1500" dirty="0"/>
              <a:t>{</a:t>
            </a:r>
            <a:r>
              <a:rPr lang="tr-TR" sz="1500" dirty="0" err="1"/>
              <a:t>if</a:t>
            </a:r>
            <a:r>
              <a:rPr lang="tr-TR" sz="1500" dirty="0"/>
              <a:t> </a:t>
            </a:r>
            <a:r>
              <a:rPr lang="tr-TR" sz="1500" i="1" dirty="0"/>
              <a:t>koşul</a:t>
            </a:r>
            <a:r>
              <a:rPr lang="tr-TR" sz="1500" dirty="0"/>
              <a:t> </a:t>
            </a:r>
            <a:r>
              <a:rPr lang="tr-TR" sz="1500" dirty="0" err="1"/>
              <a:t>then</a:t>
            </a:r>
            <a:r>
              <a:rPr lang="tr-TR" sz="1500" dirty="0"/>
              <a:t> S}q.</a:t>
            </a:r>
          </a:p>
        </p:txBody>
      </p:sp>
      <p:sp>
        <p:nvSpPr>
          <p:cNvPr id="9" name="Sol Sağ Ok 8"/>
          <p:cNvSpPr/>
          <p:nvPr/>
        </p:nvSpPr>
        <p:spPr>
          <a:xfrm>
            <a:off x="2159759" y="2438685"/>
            <a:ext cx="1566080" cy="1381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2" name="Metin kutusu 11"/>
          <p:cNvSpPr txBox="1"/>
          <p:nvPr/>
        </p:nvSpPr>
        <p:spPr>
          <a:xfrm>
            <a:off x="913036" y="2372825"/>
            <a:ext cx="1156648" cy="553998"/>
          </a:xfrm>
          <a:prstGeom prst="rect">
            <a:avLst/>
          </a:prstGeom>
          <a:noFill/>
        </p:spPr>
        <p:txBody>
          <a:bodyPr wrap="square" rtlCol="0">
            <a:spAutoFit/>
          </a:bodyPr>
          <a:lstStyle/>
          <a:p>
            <a:r>
              <a:rPr lang="tr-TR" sz="1500" b="1" dirty="0" err="1"/>
              <a:t>İf</a:t>
            </a:r>
            <a:r>
              <a:rPr lang="tr-TR" sz="1500" dirty="0"/>
              <a:t> </a:t>
            </a:r>
            <a:r>
              <a:rPr lang="tr-TR" sz="1500" i="1" dirty="0"/>
              <a:t>koşul</a:t>
            </a:r>
            <a:r>
              <a:rPr lang="tr-TR" sz="1500" dirty="0"/>
              <a:t> </a:t>
            </a:r>
            <a:r>
              <a:rPr lang="tr-TR" sz="1500" b="1" dirty="0" err="1"/>
              <a:t>then</a:t>
            </a:r>
            <a:r>
              <a:rPr lang="tr-TR" sz="1500" b="1" dirty="0"/>
              <a:t> </a:t>
            </a:r>
            <a:endParaRPr lang="tr-TR" sz="1500" dirty="0"/>
          </a:p>
          <a:p>
            <a:r>
              <a:rPr lang="tr-TR" sz="1500" dirty="0"/>
              <a:t>          </a:t>
            </a:r>
            <a:r>
              <a:rPr lang="tr-TR" sz="1500" i="1" dirty="0"/>
              <a:t> S</a:t>
            </a:r>
            <a:endParaRPr lang="tr-TR" sz="1500" dirty="0"/>
          </a:p>
        </p:txBody>
      </p:sp>
      <p:sp>
        <p:nvSpPr>
          <p:cNvPr id="13" name="Metin kutusu 12"/>
          <p:cNvSpPr txBox="1"/>
          <p:nvPr/>
        </p:nvSpPr>
        <p:spPr>
          <a:xfrm>
            <a:off x="1074761" y="3508328"/>
            <a:ext cx="1187355" cy="1015663"/>
          </a:xfrm>
          <a:prstGeom prst="rect">
            <a:avLst/>
          </a:prstGeom>
          <a:noFill/>
        </p:spPr>
        <p:txBody>
          <a:bodyPr wrap="square" rtlCol="0">
            <a:spAutoFit/>
          </a:bodyPr>
          <a:lstStyle/>
          <a:p>
            <a:r>
              <a:rPr lang="tr-TR" sz="1500" b="1" dirty="0" err="1"/>
              <a:t>if</a:t>
            </a:r>
            <a:r>
              <a:rPr lang="tr-TR" sz="1500" dirty="0"/>
              <a:t> </a:t>
            </a:r>
            <a:r>
              <a:rPr lang="tr-TR" sz="1500" i="1" dirty="0"/>
              <a:t>koşul</a:t>
            </a:r>
            <a:r>
              <a:rPr lang="tr-TR" sz="1500" dirty="0"/>
              <a:t> </a:t>
            </a:r>
            <a:r>
              <a:rPr lang="tr-TR" sz="1500" b="1" dirty="0" err="1"/>
              <a:t>then</a:t>
            </a:r>
            <a:endParaRPr lang="tr-TR" sz="1500" dirty="0"/>
          </a:p>
          <a:p>
            <a:r>
              <a:rPr lang="tr-TR" sz="1500" i="1" dirty="0"/>
              <a:t>      S</a:t>
            </a:r>
            <a:r>
              <a:rPr lang="tr-TR" sz="1500" baseline="-25000" dirty="0"/>
              <a:t>1</a:t>
            </a:r>
            <a:endParaRPr lang="tr-TR" sz="1500" dirty="0"/>
          </a:p>
          <a:p>
            <a:r>
              <a:rPr lang="tr-TR" sz="1500" b="1" dirty="0"/>
              <a:t>else</a:t>
            </a:r>
            <a:endParaRPr lang="tr-TR" sz="1500" dirty="0"/>
          </a:p>
          <a:p>
            <a:r>
              <a:rPr lang="tr-TR" sz="1500" i="1" dirty="0"/>
              <a:t>      S</a:t>
            </a:r>
            <a:r>
              <a:rPr lang="tr-TR" sz="1500" baseline="-25000" dirty="0"/>
              <a:t>2</a:t>
            </a:r>
            <a:endParaRPr lang="tr-TR" sz="1500" dirty="0"/>
          </a:p>
        </p:txBody>
      </p:sp>
      <p:sp>
        <p:nvSpPr>
          <p:cNvPr id="15" name="Metin kutusu 14"/>
          <p:cNvSpPr txBox="1"/>
          <p:nvPr/>
        </p:nvSpPr>
        <p:spPr>
          <a:xfrm>
            <a:off x="4011418" y="3508328"/>
            <a:ext cx="1684304" cy="1246495"/>
          </a:xfrm>
          <a:prstGeom prst="rect">
            <a:avLst/>
          </a:prstGeom>
          <a:noFill/>
        </p:spPr>
        <p:txBody>
          <a:bodyPr wrap="square" rtlCol="0">
            <a:spAutoFit/>
          </a:bodyPr>
          <a:lstStyle/>
          <a:p>
            <a:r>
              <a:rPr lang="tr-TR" sz="1500" dirty="0"/>
              <a:t>(</a:t>
            </a:r>
            <a:r>
              <a:rPr lang="tr-TR" sz="1500" i="1" dirty="0"/>
              <a:t>p</a:t>
            </a:r>
            <a:r>
              <a:rPr lang="tr-TR" sz="1500" dirty="0"/>
              <a:t> ˄ </a:t>
            </a:r>
            <a:r>
              <a:rPr lang="tr-TR" sz="1500" i="1" dirty="0"/>
              <a:t>koşul</a:t>
            </a:r>
            <a:r>
              <a:rPr lang="tr-TR" sz="1500" dirty="0"/>
              <a:t>){</a:t>
            </a:r>
            <a:r>
              <a:rPr lang="tr-TR" sz="1500" i="1" dirty="0"/>
              <a:t>S</a:t>
            </a:r>
            <a:r>
              <a:rPr lang="tr-TR" sz="1500" baseline="-25000" dirty="0"/>
              <a:t>1</a:t>
            </a:r>
            <a:r>
              <a:rPr lang="tr-TR" sz="1500" dirty="0"/>
              <a:t>}</a:t>
            </a:r>
            <a:r>
              <a:rPr lang="tr-TR" sz="1500" i="1" dirty="0"/>
              <a:t>q</a:t>
            </a:r>
          </a:p>
          <a:p>
            <a:r>
              <a:rPr lang="tr-TR" sz="1500" dirty="0"/>
              <a:t>(</a:t>
            </a:r>
            <a:r>
              <a:rPr lang="tr-TR" sz="1500" i="1" dirty="0"/>
              <a:t>p</a:t>
            </a:r>
            <a:r>
              <a:rPr lang="tr-TR" sz="1500" dirty="0"/>
              <a:t> ˄ ⌐</a:t>
            </a:r>
            <a:r>
              <a:rPr lang="tr-TR" sz="1500" i="1" dirty="0"/>
              <a:t>koşul</a:t>
            </a:r>
            <a:r>
              <a:rPr lang="tr-TR" sz="1500" dirty="0"/>
              <a:t>){</a:t>
            </a:r>
            <a:r>
              <a:rPr lang="tr-TR" sz="1500" i="1" dirty="0"/>
              <a:t>S</a:t>
            </a:r>
            <a:r>
              <a:rPr lang="tr-TR" sz="1500" baseline="-25000" dirty="0"/>
              <a:t>2</a:t>
            </a:r>
            <a:r>
              <a:rPr lang="tr-TR" sz="1500" dirty="0"/>
              <a:t>}</a:t>
            </a:r>
            <a:r>
              <a:rPr lang="tr-TR" sz="1500" i="1" dirty="0"/>
              <a:t>q</a:t>
            </a:r>
          </a:p>
          <a:p>
            <a:r>
              <a:rPr lang="tr-TR" sz="1500" dirty="0"/>
              <a:t>_______________</a:t>
            </a:r>
          </a:p>
          <a:p>
            <a:r>
              <a:rPr lang="tr-TR" sz="1500" dirty="0"/>
              <a:t>:. </a:t>
            </a:r>
            <a:r>
              <a:rPr lang="tr-TR" sz="1500" i="1" dirty="0"/>
              <a:t>p</a:t>
            </a:r>
            <a:r>
              <a:rPr lang="tr-TR" sz="1500" dirty="0"/>
              <a:t>{</a:t>
            </a:r>
            <a:r>
              <a:rPr lang="tr-TR" sz="1500" dirty="0" err="1"/>
              <a:t>if</a:t>
            </a:r>
            <a:r>
              <a:rPr lang="tr-TR" sz="1500" dirty="0"/>
              <a:t> </a:t>
            </a:r>
            <a:r>
              <a:rPr lang="tr-TR" sz="1500" i="1" dirty="0"/>
              <a:t>koşul</a:t>
            </a:r>
            <a:r>
              <a:rPr lang="tr-TR" sz="1500" dirty="0"/>
              <a:t> </a:t>
            </a:r>
            <a:r>
              <a:rPr lang="tr-TR" sz="1500" dirty="0" err="1"/>
              <a:t>then</a:t>
            </a:r>
            <a:r>
              <a:rPr lang="tr-TR" sz="1500" dirty="0"/>
              <a:t> </a:t>
            </a:r>
            <a:r>
              <a:rPr lang="tr-TR" sz="1500" i="1" dirty="0"/>
              <a:t>S</a:t>
            </a:r>
            <a:r>
              <a:rPr lang="tr-TR" sz="1500" baseline="-25000" dirty="0"/>
              <a:t>1 </a:t>
            </a:r>
            <a:r>
              <a:rPr lang="tr-TR" sz="1500" dirty="0"/>
              <a:t>else </a:t>
            </a:r>
            <a:r>
              <a:rPr lang="tr-TR" sz="1500" i="1" dirty="0"/>
              <a:t>S</a:t>
            </a:r>
            <a:r>
              <a:rPr lang="tr-TR" sz="1500" baseline="-25000" dirty="0"/>
              <a:t>2</a:t>
            </a:r>
            <a:r>
              <a:rPr lang="tr-TR" sz="1500" dirty="0"/>
              <a:t>}</a:t>
            </a:r>
            <a:r>
              <a:rPr lang="tr-TR" sz="1500" i="1" dirty="0"/>
              <a:t>q</a:t>
            </a:r>
          </a:p>
        </p:txBody>
      </p:sp>
      <p:sp>
        <p:nvSpPr>
          <p:cNvPr id="10" name="Sol Sağ Ok 9"/>
          <p:cNvSpPr/>
          <p:nvPr/>
        </p:nvSpPr>
        <p:spPr>
          <a:xfrm>
            <a:off x="2159759" y="3886300"/>
            <a:ext cx="1566080" cy="1381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Tree>
    <p:extLst>
      <p:ext uri="{BB962C8B-B14F-4D97-AF65-F5344CB8AC3E}">
        <p14:creationId xmlns:p14="http://schemas.microsoft.com/office/powerpoint/2010/main" val="1278905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4000" dirty="0" smtClean="0"/>
              <a:t>Örnek</a:t>
            </a:r>
            <a:endParaRPr lang="tr-TR" dirty="0"/>
          </a:p>
        </p:txBody>
      </p:sp>
      <p:sp>
        <p:nvSpPr>
          <p:cNvPr id="3" name="İçerik Yer Tutucusu 2"/>
          <p:cNvSpPr>
            <a:spLocks noGrp="1"/>
          </p:cNvSpPr>
          <p:nvPr>
            <p:ph idx="1"/>
          </p:nvPr>
        </p:nvSpPr>
        <p:spPr>
          <a:xfrm>
            <a:off x="822959" y="1897039"/>
            <a:ext cx="7720539" cy="4258101"/>
          </a:xfrm>
        </p:spPr>
        <p:txBody>
          <a:bodyPr>
            <a:normAutofit/>
          </a:bodyPr>
          <a:lstStyle/>
          <a:p>
            <a:pPr marL="0" indent="0">
              <a:buNone/>
            </a:pPr>
            <a:r>
              <a:rPr lang="tr-TR" dirty="0"/>
              <a:t>                          </a:t>
            </a:r>
            <a:r>
              <a:rPr lang="tr-TR" dirty="0" smtClean="0"/>
              <a:t> </a:t>
            </a:r>
            <a:r>
              <a:rPr lang="tr-TR" sz="1800" dirty="0"/>
              <a:t>başlangıç ifadesi </a:t>
            </a:r>
            <a:r>
              <a:rPr lang="tr-TR" sz="1800" b="1" i="1" dirty="0"/>
              <a:t>D</a:t>
            </a:r>
            <a:r>
              <a:rPr lang="tr-TR" sz="1800" dirty="0"/>
              <a:t> ve bitişik ifadesi </a:t>
            </a:r>
            <a:r>
              <a:rPr lang="tr-TR" sz="1800" b="1" i="1" dirty="0" err="1" smtClean="0"/>
              <a:t>abs</a:t>
            </a:r>
            <a:r>
              <a:rPr lang="tr-TR" sz="1800" b="1" i="1" dirty="0" smtClean="0"/>
              <a:t> </a:t>
            </a:r>
            <a:r>
              <a:rPr lang="tr-TR" sz="1800" b="1" dirty="0" smtClean="0"/>
              <a:t>= |</a:t>
            </a:r>
            <a:r>
              <a:rPr lang="tr-TR" sz="1800" b="1" i="1" dirty="0"/>
              <a:t>x</a:t>
            </a:r>
            <a:r>
              <a:rPr lang="tr-TR" sz="1800" b="1" dirty="0"/>
              <a:t>| </a:t>
            </a:r>
            <a:r>
              <a:rPr lang="tr-TR" sz="1800" dirty="0"/>
              <a:t>için doğrulayınız.  </a:t>
            </a:r>
            <a:endParaRPr lang="tr-TR" dirty="0" smtClean="0"/>
          </a:p>
          <a:p>
            <a:pPr marL="0" indent="0">
              <a:buNone/>
            </a:pPr>
            <a:endParaRPr lang="tr-TR" dirty="0"/>
          </a:p>
          <a:p>
            <a:pPr marL="0" indent="0">
              <a:buNone/>
            </a:pPr>
            <a:endParaRPr lang="tr-TR" dirty="0" smtClean="0"/>
          </a:p>
          <a:p>
            <a:pPr marL="0" indent="0" algn="just">
              <a:buNone/>
            </a:pPr>
            <a:r>
              <a:rPr lang="tr-TR" sz="1800" b="1" dirty="0">
                <a:solidFill>
                  <a:srgbClr val="FF0000"/>
                </a:solidFill>
              </a:rPr>
              <a:t>Çözüm: </a:t>
            </a:r>
            <a:r>
              <a:rPr lang="tr-TR" sz="1800" dirty="0"/>
              <a:t>İki şeyin gösterilmesi gerekir:</a:t>
            </a:r>
          </a:p>
          <a:p>
            <a:pPr marL="342900" indent="-342900" algn="just">
              <a:buFont typeface="+mj-lt"/>
              <a:buAutoNum type="arabicParenR"/>
            </a:pPr>
            <a:r>
              <a:rPr lang="tr-TR" sz="1800" dirty="0"/>
              <a:t>Başlangıç ifadesi doğru ise ve </a:t>
            </a:r>
            <a:r>
              <a:rPr lang="tr-TR" sz="1800" i="1" dirty="0"/>
              <a:t>x</a:t>
            </a:r>
            <a:r>
              <a:rPr lang="tr-TR" sz="1800" dirty="0"/>
              <a:t> &lt; 0 koşulu sağlanıyorsa </a:t>
            </a:r>
            <a:r>
              <a:rPr lang="tr-TR" sz="1800" b="1" i="1" dirty="0" err="1"/>
              <a:t>abs</a:t>
            </a:r>
            <a:r>
              <a:rPr lang="tr-TR" sz="1800" b="1" dirty="0"/>
              <a:t> = |</a:t>
            </a:r>
            <a:r>
              <a:rPr lang="tr-TR" sz="1800" b="1" i="1" dirty="0"/>
              <a:t>x</a:t>
            </a:r>
            <a:r>
              <a:rPr lang="tr-TR" sz="1800" b="1" dirty="0"/>
              <a:t>| </a:t>
            </a:r>
            <a:r>
              <a:rPr lang="tr-TR" sz="1800" dirty="0"/>
              <a:t>ifadesinin</a:t>
            </a:r>
          </a:p>
          <a:p>
            <a:pPr marL="342900" indent="-342900" algn="just">
              <a:buFont typeface="+mj-lt"/>
              <a:buAutoNum type="arabicParenR"/>
            </a:pPr>
            <a:r>
              <a:rPr lang="tr-TR" sz="1800" dirty="0"/>
              <a:t>Başlangıç ifadesi doğru ise ve </a:t>
            </a:r>
            <a:r>
              <a:rPr lang="tr-TR" sz="1800" i="1" dirty="0"/>
              <a:t>x</a:t>
            </a:r>
            <a:r>
              <a:rPr lang="tr-TR" sz="1800" dirty="0"/>
              <a:t> &lt; 0 koşulu sağlanmıyorsa, yani </a:t>
            </a:r>
            <a:r>
              <a:rPr lang="tr-TR" sz="1800" i="1" dirty="0"/>
              <a:t>x</a:t>
            </a:r>
            <a:r>
              <a:rPr lang="tr-TR" sz="1800" dirty="0"/>
              <a:t> ≥ 0 ise, </a:t>
            </a:r>
            <a:r>
              <a:rPr lang="tr-TR" sz="1800" b="1" i="1" dirty="0" err="1"/>
              <a:t>abs</a:t>
            </a:r>
            <a:r>
              <a:rPr lang="tr-TR" sz="1800" b="1" dirty="0"/>
              <a:t> =|</a:t>
            </a:r>
            <a:r>
              <a:rPr lang="tr-TR" sz="1800" b="1" i="1" dirty="0"/>
              <a:t>x</a:t>
            </a:r>
            <a:r>
              <a:rPr lang="tr-TR" sz="1800" dirty="0"/>
              <a:t>| ifadesinin  doğru olduğunun gösterilmesi gerekir. </a:t>
            </a:r>
          </a:p>
          <a:p>
            <a:pPr algn="just">
              <a:buFont typeface="Arial" panose="020B0604020202020204" pitchFamily="34" charset="0"/>
              <a:buChar char="•"/>
            </a:pPr>
            <a:r>
              <a:rPr lang="tr-TR" sz="1800" dirty="0"/>
              <a:t>Çıkarım kuralı kullanarak bu kod parçasının verilen başlangıç ve bitiş ifadelerine göre doğrudur. </a:t>
            </a:r>
          </a:p>
        </p:txBody>
      </p:sp>
      <p:sp>
        <p:nvSpPr>
          <p:cNvPr id="4" name="Metin kutusu 3"/>
          <p:cNvSpPr txBox="1"/>
          <p:nvPr/>
        </p:nvSpPr>
        <p:spPr>
          <a:xfrm>
            <a:off x="822959" y="1897039"/>
            <a:ext cx="1013346" cy="1169551"/>
          </a:xfrm>
          <a:prstGeom prst="rect">
            <a:avLst/>
          </a:prstGeom>
          <a:noFill/>
        </p:spPr>
        <p:txBody>
          <a:bodyPr wrap="square" rtlCol="0">
            <a:spAutoFit/>
          </a:bodyPr>
          <a:lstStyle/>
          <a:p>
            <a:r>
              <a:rPr lang="tr-TR" sz="1400" b="1" dirty="0" err="1"/>
              <a:t>İf</a:t>
            </a:r>
            <a:r>
              <a:rPr lang="tr-TR" sz="1400" b="1" dirty="0"/>
              <a:t> </a:t>
            </a:r>
            <a:r>
              <a:rPr lang="tr-TR" sz="1400" b="1" i="1" dirty="0"/>
              <a:t>x</a:t>
            </a:r>
            <a:r>
              <a:rPr lang="tr-TR" sz="1400" b="1" dirty="0"/>
              <a:t> &lt; 0 </a:t>
            </a:r>
            <a:r>
              <a:rPr lang="tr-TR" sz="1400" b="1" dirty="0" err="1"/>
              <a:t>then</a:t>
            </a:r>
            <a:r>
              <a:rPr lang="tr-TR" sz="1400" b="1" dirty="0"/>
              <a:t> </a:t>
            </a:r>
            <a:endParaRPr lang="tr-TR" sz="1400" dirty="0"/>
          </a:p>
          <a:p>
            <a:r>
              <a:rPr lang="tr-TR" sz="1400" b="1" dirty="0"/>
              <a:t>     </a:t>
            </a:r>
            <a:r>
              <a:rPr lang="tr-TR" sz="1400" b="1" i="1" dirty="0" err="1"/>
              <a:t>abs</a:t>
            </a:r>
            <a:r>
              <a:rPr lang="tr-TR" sz="1400" b="1" dirty="0"/>
              <a:t> := -</a:t>
            </a:r>
            <a:r>
              <a:rPr lang="tr-TR" sz="1400" b="1" i="1" dirty="0"/>
              <a:t>x</a:t>
            </a:r>
            <a:endParaRPr lang="tr-TR" sz="1400" i="1" dirty="0"/>
          </a:p>
          <a:p>
            <a:r>
              <a:rPr lang="tr-TR" sz="1400" b="1" dirty="0"/>
              <a:t>else</a:t>
            </a:r>
            <a:endParaRPr lang="tr-TR" sz="1400" dirty="0"/>
          </a:p>
          <a:p>
            <a:r>
              <a:rPr lang="tr-TR" sz="1400" b="1" dirty="0"/>
              <a:t>      </a:t>
            </a:r>
            <a:r>
              <a:rPr lang="tr-TR" sz="1400" b="1" i="1" dirty="0" err="1"/>
              <a:t>abs</a:t>
            </a:r>
            <a:r>
              <a:rPr lang="tr-TR" sz="1400" b="1" dirty="0"/>
              <a:t> :=</a:t>
            </a:r>
            <a:r>
              <a:rPr lang="tr-TR" sz="1400" b="1" i="1" dirty="0"/>
              <a:t>x</a:t>
            </a:r>
            <a:endParaRPr lang="tr-TR" sz="1400" i="1" dirty="0"/>
          </a:p>
        </p:txBody>
      </p:sp>
    </p:spTree>
    <p:extLst>
      <p:ext uri="{BB962C8B-B14F-4D97-AF65-F5344CB8AC3E}">
        <p14:creationId xmlns:p14="http://schemas.microsoft.com/office/powerpoint/2010/main" val="8773550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300" dirty="0"/>
              <a:t>Döngü Değişmezleri</a:t>
            </a:r>
          </a:p>
        </p:txBody>
      </p:sp>
      <p:sp>
        <p:nvSpPr>
          <p:cNvPr id="3" name="İçerik Yer Tutucusu 2"/>
          <p:cNvSpPr>
            <a:spLocks noGrp="1"/>
          </p:cNvSpPr>
          <p:nvPr>
            <p:ph idx="1"/>
          </p:nvPr>
        </p:nvSpPr>
        <p:spPr/>
        <p:txBody>
          <a:bodyPr/>
          <a:lstStyle/>
          <a:p>
            <a:pPr algn="just">
              <a:buFont typeface="Arial" panose="020B0604020202020204" pitchFamily="34" charset="0"/>
              <a:buChar char="•"/>
            </a:pPr>
            <a:r>
              <a:rPr lang="tr-TR" sz="1800" i="1" dirty="0"/>
              <a:t>S</a:t>
            </a:r>
            <a:r>
              <a:rPr lang="tr-TR" sz="1800" b="1" dirty="0"/>
              <a:t> </a:t>
            </a:r>
            <a:r>
              <a:rPr lang="tr-TR" sz="1800" dirty="0"/>
              <a:t>ifadesinin </a:t>
            </a:r>
            <a:r>
              <a:rPr lang="tr-TR" sz="1800" b="1" i="1" dirty="0"/>
              <a:t>koşul</a:t>
            </a:r>
            <a:r>
              <a:rPr lang="tr-TR" sz="1800" b="1" dirty="0"/>
              <a:t> </a:t>
            </a:r>
            <a:r>
              <a:rPr lang="tr-TR" sz="1800" dirty="0"/>
              <a:t>sağlanmayana kadar sürekli çalıştırılır. </a:t>
            </a:r>
          </a:p>
          <a:p>
            <a:pPr algn="just">
              <a:buFont typeface="Arial" panose="020B0604020202020204" pitchFamily="34" charset="0"/>
              <a:buChar char="•"/>
            </a:pPr>
            <a:r>
              <a:rPr lang="tr-TR" sz="1800" i="1" dirty="0"/>
              <a:t>S</a:t>
            </a:r>
            <a:r>
              <a:rPr lang="tr-TR" sz="1800" b="1" dirty="0"/>
              <a:t> </a:t>
            </a:r>
            <a:r>
              <a:rPr lang="tr-TR" sz="1800" dirty="0"/>
              <a:t>ifadesi her çalıştırıldığında doğru olan, yani döngü boyunca doğru kalması gereken bir ifade seçilmelidir</a:t>
            </a:r>
            <a:r>
              <a:rPr lang="tr-TR" dirty="0"/>
              <a:t>.</a:t>
            </a:r>
            <a:endParaRPr lang="tr-TR" dirty="0" smtClean="0"/>
          </a:p>
        </p:txBody>
      </p:sp>
      <p:sp>
        <p:nvSpPr>
          <p:cNvPr id="5" name="Metin kutusu 4"/>
          <p:cNvSpPr txBox="1"/>
          <p:nvPr/>
        </p:nvSpPr>
        <p:spPr>
          <a:xfrm>
            <a:off x="3311288" y="3084285"/>
            <a:ext cx="1228298" cy="507831"/>
          </a:xfrm>
          <a:prstGeom prst="rect">
            <a:avLst/>
          </a:prstGeom>
          <a:noFill/>
        </p:spPr>
        <p:txBody>
          <a:bodyPr wrap="square" rtlCol="0">
            <a:spAutoFit/>
          </a:bodyPr>
          <a:lstStyle/>
          <a:p>
            <a:pPr algn="ctr"/>
            <a:r>
              <a:rPr lang="tr-TR" sz="1350" b="1" dirty="0" err="1"/>
              <a:t>while</a:t>
            </a:r>
            <a:r>
              <a:rPr lang="tr-TR" sz="1350" b="1" dirty="0"/>
              <a:t> </a:t>
            </a:r>
            <a:r>
              <a:rPr lang="tr-TR" sz="1350" i="1" dirty="0"/>
              <a:t>koşul</a:t>
            </a:r>
          </a:p>
          <a:p>
            <a:pPr algn="ctr"/>
            <a:r>
              <a:rPr lang="tr-TR" sz="1350" b="1" i="1" dirty="0"/>
              <a:t>S</a:t>
            </a:r>
            <a:endParaRPr lang="tr-TR" sz="1350" i="1" dirty="0"/>
          </a:p>
        </p:txBody>
      </p:sp>
      <p:sp>
        <p:nvSpPr>
          <p:cNvPr id="6" name="Yukarı Aşağı Ok 5"/>
          <p:cNvSpPr/>
          <p:nvPr/>
        </p:nvSpPr>
        <p:spPr>
          <a:xfrm>
            <a:off x="3787255" y="3593204"/>
            <a:ext cx="194480" cy="77792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7" name="Metin kutusu 6"/>
          <p:cNvSpPr txBox="1"/>
          <p:nvPr/>
        </p:nvSpPr>
        <p:spPr>
          <a:xfrm>
            <a:off x="2819968" y="4459094"/>
            <a:ext cx="2487305" cy="923330"/>
          </a:xfrm>
          <a:prstGeom prst="rect">
            <a:avLst/>
          </a:prstGeom>
          <a:noFill/>
        </p:spPr>
        <p:txBody>
          <a:bodyPr wrap="square" rtlCol="0">
            <a:spAutoFit/>
          </a:bodyPr>
          <a:lstStyle/>
          <a:p>
            <a:r>
              <a:rPr lang="tr-TR" sz="1350" dirty="0"/>
              <a:t>(</a:t>
            </a:r>
            <a:r>
              <a:rPr lang="tr-TR" sz="1350" i="1" dirty="0"/>
              <a:t>p</a:t>
            </a:r>
            <a:r>
              <a:rPr lang="tr-TR" sz="1350" dirty="0"/>
              <a:t> ˄ </a:t>
            </a:r>
            <a:r>
              <a:rPr lang="tr-TR" sz="1350" i="1" dirty="0"/>
              <a:t>koşul</a:t>
            </a:r>
            <a:r>
              <a:rPr lang="tr-TR" sz="1350" dirty="0"/>
              <a:t>){</a:t>
            </a:r>
            <a:r>
              <a:rPr lang="tr-TR" sz="1350" i="1" dirty="0"/>
              <a:t>S</a:t>
            </a:r>
            <a:r>
              <a:rPr lang="tr-TR" sz="1350" dirty="0"/>
              <a:t>}</a:t>
            </a:r>
            <a:r>
              <a:rPr lang="tr-TR" sz="1350" i="1" dirty="0"/>
              <a:t>p</a:t>
            </a:r>
          </a:p>
          <a:p>
            <a:r>
              <a:rPr lang="tr-TR" sz="1350" dirty="0"/>
              <a:t>___________________________</a:t>
            </a:r>
          </a:p>
          <a:p>
            <a:r>
              <a:rPr lang="tr-TR" sz="1350" dirty="0"/>
              <a:t>:. </a:t>
            </a:r>
            <a:r>
              <a:rPr lang="tr-TR" sz="1350" i="1" dirty="0"/>
              <a:t>p</a:t>
            </a:r>
            <a:r>
              <a:rPr lang="tr-TR" sz="1350" dirty="0"/>
              <a:t>{</a:t>
            </a:r>
            <a:r>
              <a:rPr lang="tr-TR" sz="1350" b="1" dirty="0" err="1"/>
              <a:t>while</a:t>
            </a:r>
            <a:r>
              <a:rPr lang="tr-TR" sz="1350" dirty="0"/>
              <a:t> </a:t>
            </a:r>
            <a:r>
              <a:rPr lang="tr-TR" sz="1350" i="1" dirty="0"/>
              <a:t>koşul</a:t>
            </a:r>
            <a:r>
              <a:rPr lang="tr-TR" sz="1350" dirty="0"/>
              <a:t> </a:t>
            </a:r>
            <a:r>
              <a:rPr lang="tr-TR" sz="1350" i="1" dirty="0"/>
              <a:t>S</a:t>
            </a:r>
            <a:r>
              <a:rPr lang="tr-TR" sz="1350" dirty="0"/>
              <a:t>}(⌐</a:t>
            </a:r>
            <a:r>
              <a:rPr lang="tr-TR" sz="1350" i="1" dirty="0"/>
              <a:t>koşul</a:t>
            </a:r>
            <a:r>
              <a:rPr lang="tr-TR" sz="1350" dirty="0"/>
              <a:t> ˄ </a:t>
            </a:r>
            <a:r>
              <a:rPr lang="tr-TR" sz="1350" i="1" dirty="0"/>
              <a:t>p</a:t>
            </a:r>
            <a:r>
              <a:rPr lang="tr-TR" sz="1350" dirty="0"/>
              <a:t>).</a:t>
            </a:r>
          </a:p>
        </p:txBody>
      </p:sp>
    </p:spTree>
    <p:extLst>
      <p:ext uri="{BB962C8B-B14F-4D97-AF65-F5344CB8AC3E}">
        <p14:creationId xmlns:p14="http://schemas.microsoft.com/office/powerpoint/2010/main" val="23306368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normAutofit/>
          </a:bodyPr>
          <a:lstStyle/>
          <a:p>
            <a:r>
              <a:rPr lang="tr-TR" sz="3300" dirty="0">
                <a:latin typeface="Calibri" panose="020F0502020204030204" pitchFamily="34" charset="0"/>
              </a:rPr>
              <a:t>Örnek</a:t>
            </a:r>
            <a:endParaRPr lang="th-TH" sz="3000" dirty="0">
              <a:latin typeface="Calibri" panose="020F0502020204030204" pitchFamily="34" charset="0"/>
            </a:endParaRPr>
          </a:p>
        </p:txBody>
      </p:sp>
      <p:sp>
        <p:nvSpPr>
          <p:cNvPr id="323587" name="Rectangle 3"/>
          <p:cNvSpPr>
            <a:spLocks noGrp="1" noChangeArrowheads="1"/>
          </p:cNvSpPr>
          <p:nvPr>
            <p:ph idx="1"/>
          </p:nvPr>
        </p:nvSpPr>
        <p:spPr/>
        <p:txBody>
          <a:bodyPr/>
          <a:lstStyle/>
          <a:p>
            <a:pPr>
              <a:buFont typeface="Wingdings" panose="05000000000000000000" pitchFamily="2" charset="2"/>
              <a:buChar char="Ø"/>
            </a:pPr>
            <a:r>
              <a:rPr lang="tr-TR" sz="1800" dirty="0">
                <a:latin typeface="Calibri" panose="020F0502020204030204" pitchFamily="34" charset="0"/>
              </a:rPr>
              <a:t>Programın doğru olduğunu kanıtlayın.</a:t>
            </a:r>
            <a:endParaRPr lang="en-US" sz="1800" dirty="0">
              <a:latin typeface="Calibri" panose="020F0502020204030204" pitchFamily="34" charset="0"/>
            </a:endParaRPr>
          </a:p>
        </p:txBody>
      </p:sp>
      <p:sp>
        <p:nvSpPr>
          <p:cNvPr id="323588" name="Text Box 4"/>
          <p:cNvSpPr txBox="1">
            <a:spLocks noChangeArrowheads="1"/>
          </p:cNvSpPr>
          <p:nvPr/>
        </p:nvSpPr>
        <p:spPr bwMode="auto">
          <a:xfrm>
            <a:off x="851765" y="2766230"/>
            <a:ext cx="3429000" cy="1477328"/>
          </a:xfrm>
          <a:prstGeom prst="rect">
            <a:avLst/>
          </a:prstGeom>
          <a:solidFill>
            <a:schemeClr val="bg1">
              <a:lumMod val="95000"/>
            </a:schemeClr>
          </a:solidFill>
          <a:ln w="12700" algn="ctr">
            <a:solidFill>
              <a:schemeClr val="tx1"/>
            </a:solidFill>
            <a:miter lim="800000"/>
            <a:headEnd type="none" w="sm" len="sm"/>
            <a:tailEnd type="none" w="sm" len="sm"/>
          </a:ln>
          <a:effectLst/>
        </p:spPr>
        <p:txBody>
          <a:bodyPr>
            <a:spAutoFit/>
          </a:bodyPr>
          <a:lstStyle/>
          <a:p>
            <a:r>
              <a:rPr lang="tr-TR" b="1" dirty="0"/>
              <a:t>Prosedür</a:t>
            </a:r>
            <a:r>
              <a:rPr lang="tr-TR" dirty="0"/>
              <a:t> </a:t>
            </a:r>
            <a:r>
              <a:rPr lang="tr-TR" i="1" dirty="0"/>
              <a:t>çarp</a:t>
            </a:r>
            <a:r>
              <a:rPr lang="tr-TR" dirty="0"/>
              <a:t>(</a:t>
            </a:r>
            <a:r>
              <a:rPr lang="tr-TR" i="1" dirty="0"/>
              <a:t>m, n</a:t>
            </a:r>
            <a:r>
              <a:rPr lang="tr-TR" dirty="0"/>
              <a:t>: tam sayılar)</a:t>
            </a:r>
          </a:p>
          <a:p>
            <a:r>
              <a:rPr lang="en-US" b="1" dirty="0">
                <a:latin typeface="Calibri" panose="020F0502020204030204" pitchFamily="34" charset="0"/>
              </a:rPr>
              <a:t>if</a:t>
            </a:r>
            <a:r>
              <a:rPr lang="en-US" dirty="0">
                <a:latin typeface="Calibri" panose="020F0502020204030204" pitchFamily="34" charset="0"/>
              </a:rPr>
              <a:t> </a:t>
            </a:r>
            <a:r>
              <a:rPr lang="en-US" i="1" dirty="0">
                <a:latin typeface="Calibri" panose="020F0502020204030204" pitchFamily="34" charset="0"/>
              </a:rPr>
              <a:t>n</a:t>
            </a:r>
            <a:r>
              <a:rPr lang="en-US" dirty="0">
                <a:latin typeface="Calibri" panose="020F0502020204030204" pitchFamily="34" charset="0"/>
              </a:rPr>
              <a:t> &lt; 0 </a:t>
            </a:r>
            <a:r>
              <a:rPr lang="en-US" b="1" dirty="0">
                <a:latin typeface="Calibri" panose="020F0502020204030204" pitchFamily="34" charset="0"/>
              </a:rPr>
              <a:t>then</a:t>
            </a:r>
            <a:r>
              <a:rPr lang="en-US" dirty="0">
                <a:latin typeface="Calibri" panose="020F0502020204030204" pitchFamily="34" charset="0"/>
              </a:rPr>
              <a:t> </a:t>
            </a:r>
            <a:r>
              <a:rPr lang="en-US" i="1" dirty="0">
                <a:latin typeface="Calibri" panose="020F0502020204030204" pitchFamily="34" charset="0"/>
              </a:rPr>
              <a:t>a </a:t>
            </a:r>
            <a:r>
              <a:rPr lang="en-US" dirty="0">
                <a:latin typeface="Calibri" panose="020F0502020204030204" pitchFamily="34" charset="0"/>
              </a:rPr>
              <a:t>:= -</a:t>
            </a:r>
            <a:r>
              <a:rPr lang="en-US" i="1" dirty="0">
                <a:latin typeface="Calibri" panose="020F0502020204030204" pitchFamily="34" charset="0"/>
              </a:rPr>
              <a:t>n</a:t>
            </a:r>
          </a:p>
          <a:p>
            <a:r>
              <a:rPr lang="en-US" b="1" dirty="0">
                <a:latin typeface="Calibri" panose="020F0502020204030204" pitchFamily="34" charset="0"/>
              </a:rPr>
              <a:t>else</a:t>
            </a:r>
            <a:r>
              <a:rPr lang="en-US" dirty="0">
                <a:latin typeface="Calibri" panose="020F0502020204030204" pitchFamily="34" charset="0"/>
              </a:rPr>
              <a:t> </a:t>
            </a:r>
            <a:r>
              <a:rPr lang="en-US" i="1" dirty="0">
                <a:latin typeface="Calibri" panose="020F0502020204030204" pitchFamily="34" charset="0"/>
              </a:rPr>
              <a:t>a</a:t>
            </a:r>
            <a:r>
              <a:rPr lang="en-US" dirty="0">
                <a:latin typeface="Calibri" panose="020F0502020204030204" pitchFamily="34" charset="0"/>
              </a:rPr>
              <a:t> :=</a:t>
            </a:r>
            <a:r>
              <a:rPr lang="en-US" i="1" dirty="0">
                <a:latin typeface="Calibri" panose="020F0502020204030204" pitchFamily="34" charset="0"/>
              </a:rPr>
              <a:t> n</a:t>
            </a:r>
          </a:p>
          <a:p>
            <a:r>
              <a:rPr lang="en-US" i="1" dirty="0">
                <a:latin typeface="Calibri" panose="020F0502020204030204" pitchFamily="34" charset="0"/>
              </a:rPr>
              <a:t>k</a:t>
            </a:r>
            <a:r>
              <a:rPr lang="en-US" dirty="0">
                <a:latin typeface="Calibri" panose="020F0502020204030204" pitchFamily="34" charset="0"/>
              </a:rPr>
              <a:t> := 0</a:t>
            </a:r>
          </a:p>
          <a:p>
            <a:r>
              <a:rPr lang="en-US" i="1" dirty="0">
                <a:latin typeface="Calibri" panose="020F0502020204030204" pitchFamily="34" charset="0"/>
              </a:rPr>
              <a:t>x</a:t>
            </a:r>
            <a:r>
              <a:rPr lang="en-US" dirty="0">
                <a:latin typeface="Calibri" panose="020F0502020204030204" pitchFamily="34" charset="0"/>
              </a:rPr>
              <a:t> := 0</a:t>
            </a:r>
            <a:endParaRPr lang="th-TH" dirty="0">
              <a:latin typeface="Calibri" panose="020F0502020204030204" pitchFamily="34" charset="0"/>
            </a:endParaRPr>
          </a:p>
        </p:txBody>
      </p:sp>
      <p:sp>
        <p:nvSpPr>
          <p:cNvPr id="323590" name="Text Box 6"/>
          <p:cNvSpPr txBox="1">
            <a:spLocks noChangeArrowheads="1"/>
          </p:cNvSpPr>
          <p:nvPr/>
        </p:nvSpPr>
        <p:spPr bwMode="auto">
          <a:xfrm>
            <a:off x="5307042" y="2766230"/>
            <a:ext cx="1314450" cy="1477328"/>
          </a:xfrm>
          <a:prstGeom prst="rect">
            <a:avLst/>
          </a:prstGeom>
          <a:solidFill>
            <a:schemeClr val="bg1">
              <a:lumMod val="95000"/>
            </a:schemeClr>
          </a:solidFill>
          <a:ln w="12700" algn="ctr">
            <a:solidFill>
              <a:schemeClr val="tx1"/>
            </a:solidFill>
            <a:miter lim="800000"/>
            <a:headEnd type="none" w="sm" len="sm"/>
            <a:tailEnd type="none" w="sm" len="sm"/>
          </a:ln>
          <a:effectLst/>
        </p:spPr>
        <p:txBody>
          <a:bodyPr>
            <a:spAutoFit/>
          </a:bodyPr>
          <a:lstStyle/>
          <a:p>
            <a:r>
              <a:rPr lang="en-US" b="1" dirty="0">
                <a:latin typeface="Calibri" panose="020F0502020204030204" pitchFamily="34" charset="0"/>
              </a:rPr>
              <a:t>while</a:t>
            </a:r>
            <a:r>
              <a:rPr lang="en-US" dirty="0">
                <a:latin typeface="Calibri" panose="020F0502020204030204" pitchFamily="34" charset="0"/>
              </a:rPr>
              <a:t> </a:t>
            </a:r>
            <a:r>
              <a:rPr lang="en-US" i="1" dirty="0">
                <a:latin typeface="Calibri" panose="020F0502020204030204" pitchFamily="34" charset="0"/>
              </a:rPr>
              <a:t>k</a:t>
            </a:r>
            <a:r>
              <a:rPr lang="en-US" dirty="0">
                <a:latin typeface="Calibri" panose="020F0502020204030204" pitchFamily="34" charset="0"/>
              </a:rPr>
              <a:t> &lt; </a:t>
            </a:r>
            <a:r>
              <a:rPr lang="en-US" i="1" dirty="0">
                <a:latin typeface="Calibri" panose="020F0502020204030204" pitchFamily="34" charset="0"/>
              </a:rPr>
              <a:t>a</a:t>
            </a:r>
          </a:p>
          <a:p>
            <a:r>
              <a:rPr lang="en-US" b="1" dirty="0">
                <a:latin typeface="Calibri" panose="020F0502020204030204" pitchFamily="34" charset="0"/>
              </a:rPr>
              <a:t>begin</a:t>
            </a:r>
            <a:r>
              <a:rPr lang="en-US" dirty="0">
                <a:latin typeface="Calibri" panose="020F0502020204030204" pitchFamily="34" charset="0"/>
              </a:rPr>
              <a:t> </a:t>
            </a:r>
          </a:p>
          <a:p>
            <a:r>
              <a:rPr lang="en-US" dirty="0">
                <a:latin typeface="Calibri" panose="020F0502020204030204" pitchFamily="34" charset="0"/>
              </a:rPr>
              <a:t>   </a:t>
            </a:r>
            <a:r>
              <a:rPr lang="en-US" i="1" dirty="0">
                <a:latin typeface="Calibri" panose="020F0502020204030204" pitchFamily="34" charset="0"/>
              </a:rPr>
              <a:t>x </a:t>
            </a:r>
            <a:r>
              <a:rPr lang="en-US" dirty="0">
                <a:latin typeface="Calibri" panose="020F0502020204030204" pitchFamily="34" charset="0"/>
              </a:rPr>
              <a:t>:= </a:t>
            </a:r>
            <a:r>
              <a:rPr lang="en-US" i="1" dirty="0">
                <a:latin typeface="Calibri" panose="020F0502020204030204" pitchFamily="34" charset="0"/>
              </a:rPr>
              <a:t>x</a:t>
            </a:r>
            <a:r>
              <a:rPr lang="en-US" dirty="0">
                <a:latin typeface="Calibri" panose="020F0502020204030204" pitchFamily="34" charset="0"/>
              </a:rPr>
              <a:t> + </a:t>
            </a:r>
            <a:r>
              <a:rPr lang="en-US" i="1" dirty="0">
                <a:latin typeface="Calibri" panose="020F0502020204030204" pitchFamily="34" charset="0"/>
              </a:rPr>
              <a:t>m</a:t>
            </a:r>
          </a:p>
          <a:p>
            <a:r>
              <a:rPr lang="en-US" dirty="0">
                <a:latin typeface="Calibri" panose="020F0502020204030204" pitchFamily="34" charset="0"/>
              </a:rPr>
              <a:t>  </a:t>
            </a:r>
            <a:r>
              <a:rPr lang="en-US" i="1" dirty="0">
                <a:latin typeface="Calibri" panose="020F0502020204030204" pitchFamily="34" charset="0"/>
              </a:rPr>
              <a:t> k </a:t>
            </a:r>
            <a:r>
              <a:rPr lang="en-US" dirty="0">
                <a:latin typeface="Calibri" panose="020F0502020204030204" pitchFamily="34" charset="0"/>
              </a:rPr>
              <a:t>:= </a:t>
            </a:r>
            <a:r>
              <a:rPr lang="en-US" i="1" dirty="0">
                <a:latin typeface="Calibri" panose="020F0502020204030204" pitchFamily="34" charset="0"/>
              </a:rPr>
              <a:t>k </a:t>
            </a:r>
            <a:r>
              <a:rPr lang="en-US" dirty="0">
                <a:latin typeface="Calibri" panose="020F0502020204030204" pitchFamily="34" charset="0"/>
              </a:rPr>
              <a:t>+ 1</a:t>
            </a:r>
          </a:p>
          <a:p>
            <a:r>
              <a:rPr lang="en-US" b="1" dirty="0">
                <a:latin typeface="Calibri" panose="020F0502020204030204" pitchFamily="34" charset="0"/>
              </a:rPr>
              <a:t>end</a:t>
            </a:r>
            <a:endParaRPr lang="th-TH" b="1" dirty="0">
              <a:latin typeface="Calibri" panose="020F0502020204030204" pitchFamily="34" charset="0"/>
            </a:endParaRPr>
          </a:p>
        </p:txBody>
      </p:sp>
      <p:sp>
        <p:nvSpPr>
          <p:cNvPr id="323591" name="Text Box 7"/>
          <p:cNvSpPr txBox="1">
            <a:spLocks noChangeArrowheads="1"/>
          </p:cNvSpPr>
          <p:nvPr/>
        </p:nvSpPr>
        <p:spPr bwMode="auto">
          <a:xfrm>
            <a:off x="4388683" y="4523647"/>
            <a:ext cx="2286000" cy="553998"/>
          </a:xfrm>
          <a:prstGeom prst="rect">
            <a:avLst/>
          </a:prstGeom>
          <a:solidFill>
            <a:schemeClr val="bg1">
              <a:lumMod val="95000"/>
            </a:schemeClr>
          </a:solidFill>
          <a:ln w="12700" algn="ctr">
            <a:solidFill>
              <a:schemeClr val="tx1"/>
            </a:solidFill>
            <a:miter lim="800000"/>
            <a:headEnd type="none" w="sm" len="sm"/>
            <a:tailEnd type="none" w="sm" len="sm"/>
          </a:ln>
          <a:effectLst/>
        </p:spPr>
        <p:txBody>
          <a:bodyPr>
            <a:spAutoFit/>
          </a:bodyPr>
          <a:lstStyle/>
          <a:p>
            <a:r>
              <a:rPr lang="en-US" sz="1500" b="1" dirty="0">
                <a:latin typeface="Calibri" panose="020F0502020204030204" pitchFamily="34" charset="0"/>
              </a:rPr>
              <a:t>if</a:t>
            </a:r>
            <a:r>
              <a:rPr lang="en-US" sz="1500" dirty="0">
                <a:latin typeface="Calibri" panose="020F0502020204030204" pitchFamily="34" charset="0"/>
              </a:rPr>
              <a:t> </a:t>
            </a:r>
            <a:r>
              <a:rPr lang="en-US" sz="1500" i="1" dirty="0">
                <a:latin typeface="Calibri" panose="020F0502020204030204" pitchFamily="34" charset="0"/>
              </a:rPr>
              <a:t>n</a:t>
            </a:r>
            <a:r>
              <a:rPr lang="en-US" sz="1500" dirty="0">
                <a:latin typeface="Calibri" panose="020F0502020204030204" pitchFamily="34" charset="0"/>
              </a:rPr>
              <a:t> &lt; 0 </a:t>
            </a:r>
            <a:r>
              <a:rPr lang="en-US" sz="1500" b="1" dirty="0">
                <a:latin typeface="Calibri" panose="020F0502020204030204" pitchFamily="34" charset="0"/>
              </a:rPr>
              <a:t>then</a:t>
            </a:r>
            <a:r>
              <a:rPr lang="en-US" sz="1500" dirty="0">
                <a:latin typeface="Calibri" panose="020F0502020204030204" pitchFamily="34" charset="0"/>
              </a:rPr>
              <a:t> </a:t>
            </a:r>
            <a:r>
              <a:rPr lang="tr-TR" sz="1500" i="1" dirty="0">
                <a:latin typeface="Calibri" panose="020F0502020204030204" pitchFamily="34" charset="0"/>
              </a:rPr>
              <a:t>çarpım</a:t>
            </a:r>
            <a:r>
              <a:rPr lang="en-US" sz="1500" dirty="0">
                <a:latin typeface="Calibri" panose="020F0502020204030204" pitchFamily="34" charset="0"/>
              </a:rPr>
              <a:t>:= -</a:t>
            </a:r>
            <a:r>
              <a:rPr lang="en-US" sz="1500" i="1" dirty="0">
                <a:latin typeface="Calibri" panose="020F0502020204030204" pitchFamily="34" charset="0"/>
              </a:rPr>
              <a:t>x</a:t>
            </a:r>
          </a:p>
          <a:p>
            <a:r>
              <a:rPr lang="en-US" sz="1500" b="1" dirty="0">
                <a:latin typeface="Calibri" panose="020F0502020204030204" pitchFamily="34" charset="0"/>
              </a:rPr>
              <a:t>else</a:t>
            </a:r>
            <a:r>
              <a:rPr lang="en-US" sz="1500" dirty="0">
                <a:latin typeface="Calibri" panose="020F0502020204030204" pitchFamily="34" charset="0"/>
              </a:rPr>
              <a:t> </a:t>
            </a:r>
            <a:r>
              <a:rPr lang="tr-TR" sz="1500" i="1" dirty="0">
                <a:latin typeface="Calibri" panose="020F0502020204030204" pitchFamily="34" charset="0"/>
              </a:rPr>
              <a:t>çarpım</a:t>
            </a:r>
            <a:r>
              <a:rPr lang="en-US" sz="1500" dirty="0">
                <a:latin typeface="Calibri" panose="020F0502020204030204" pitchFamily="34" charset="0"/>
              </a:rPr>
              <a:t>:= </a:t>
            </a:r>
            <a:r>
              <a:rPr lang="en-US" sz="1500" i="1" dirty="0">
                <a:latin typeface="Calibri" panose="020F0502020204030204" pitchFamily="34" charset="0"/>
              </a:rPr>
              <a:t>x</a:t>
            </a:r>
            <a:r>
              <a:rPr lang="en-US" sz="1500" dirty="0">
                <a:latin typeface="Calibri" panose="020F0502020204030204" pitchFamily="34" charset="0"/>
              </a:rPr>
              <a:t> </a:t>
            </a:r>
            <a:endParaRPr lang="th-TH" sz="1500" dirty="0">
              <a:latin typeface="Calibri" panose="020F0502020204030204" pitchFamily="34" charset="0"/>
            </a:endParaRPr>
          </a:p>
        </p:txBody>
      </p:sp>
      <p:sp>
        <p:nvSpPr>
          <p:cNvPr id="323592" name="AutoShape 8"/>
          <p:cNvSpPr>
            <a:spLocks/>
          </p:cNvSpPr>
          <p:nvPr/>
        </p:nvSpPr>
        <p:spPr bwMode="auto">
          <a:xfrm>
            <a:off x="4372202" y="3077492"/>
            <a:ext cx="57150" cy="457200"/>
          </a:xfrm>
          <a:prstGeom prst="rightBrace">
            <a:avLst>
              <a:gd name="adj1" fmla="val 66667"/>
              <a:gd name="adj2" fmla="val 50000"/>
            </a:avLst>
          </a:prstGeom>
          <a:noFill/>
          <a:ln w="28575">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sz="1350"/>
          </a:p>
        </p:txBody>
      </p:sp>
      <p:sp>
        <p:nvSpPr>
          <p:cNvPr id="323593" name="AutoShape 9"/>
          <p:cNvSpPr>
            <a:spLocks/>
          </p:cNvSpPr>
          <p:nvPr/>
        </p:nvSpPr>
        <p:spPr bwMode="auto">
          <a:xfrm>
            <a:off x="4376567" y="3716777"/>
            <a:ext cx="57150" cy="457200"/>
          </a:xfrm>
          <a:prstGeom prst="rightBrace">
            <a:avLst>
              <a:gd name="adj1" fmla="val 66667"/>
              <a:gd name="adj2" fmla="val 50000"/>
            </a:avLst>
          </a:prstGeom>
          <a:noFill/>
          <a:ln w="28575">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sz="1350"/>
          </a:p>
        </p:txBody>
      </p:sp>
      <p:sp>
        <p:nvSpPr>
          <p:cNvPr id="323594" name="AutoShape 10"/>
          <p:cNvSpPr>
            <a:spLocks/>
          </p:cNvSpPr>
          <p:nvPr/>
        </p:nvSpPr>
        <p:spPr bwMode="auto">
          <a:xfrm>
            <a:off x="6750775" y="2890055"/>
            <a:ext cx="57150" cy="1200150"/>
          </a:xfrm>
          <a:prstGeom prst="rightBrace">
            <a:avLst>
              <a:gd name="adj1" fmla="val 175000"/>
              <a:gd name="adj2" fmla="val 50000"/>
            </a:avLst>
          </a:prstGeom>
          <a:noFill/>
          <a:ln w="28575">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sz="1350"/>
          </a:p>
        </p:txBody>
      </p:sp>
      <p:sp>
        <p:nvSpPr>
          <p:cNvPr id="323595" name="AutoShape 11"/>
          <p:cNvSpPr>
            <a:spLocks/>
          </p:cNvSpPr>
          <p:nvPr/>
        </p:nvSpPr>
        <p:spPr bwMode="auto">
          <a:xfrm>
            <a:off x="6793980" y="4529747"/>
            <a:ext cx="57150" cy="457200"/>
          </a:xfrm>
          <a:prstGeom prst="rightBrace">
            <a:avLst>
              <a:gd name="adj1" fmla="val 66667"/>
              <a:gd name="adj2" fmla="val 50000"/>
            </a:avLst>
          </a:prstGeom>
          <a:noFill/>
          <a:ln w="28575">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sz="1350"/>
          </a:p>
        </p:txBody>
      </p:sp>
      <p:sp>
        <p:nvSpPr>
          <p:cNvPr id="323596" name="Text Box 12"/>
          <p:cNvSpPr txBox="1">
            <a:spLocks noChangeArrowheads="1"/>
          </p:cNvSpPr>
          <p:nvPr/>
        </p:nvSpPr>
        <p:spPr bwMode="auto">
          <a:xfrm>
            <a:off x="4429351" y="3134642"/>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tx2"/>
                </a:solidFill>
                <a:latin typeface="Calibri" panose="020F0502020204030204" pitchFamily="34" charset="0"/>
              </a:rPr>
              <a:t>S</a:t>
            </a:r>
            <a:r>
              <a:rPr lang="en-US" b="1" baseline="-25000" dirty="0">
                <a:solidFill>
                  <a:schemeClr val="tx2"/>
                </a:solidFill>
                <a:latin typeface="Calibri" panose="020F0502020204030204" pitchFamily="34" charset="0"/>
              </a:rPr>
              <a:t>1</a:t>
            </a:r>
            <a:endParaRPr lang="th-TH" b="1" baseline="-25000" dirty="0">
              <a:solidFill>
                <a:schemeClr val="tx2"/>
              </a:solidFill>
              <a:latin typeface="Calibri" panose="020F0502020204030204" pitchFamily="34" charset="0"/>
            </a:endParaRPr>
          </a:p>
        </p:txBody>
      </p:sp>
      <p:sp>
        <p:nvSpPr>
          <p:cNvPr id="323597" name="Text Box 13"/>
          <p:cNvSpPr txBox="1">
            <a:spLocks noChangeArrowheads="1"/>
          </p:cNvSpPr>
          <p:nvPr/>
        </p:nvSpPr>
        <p:spPr bwMode="auto">
          <a:xfrm>
            <a:off x="4429351" y="3750311"/>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tx2"/>
                </a:solidFill>
                <a:latin typeface="Calibri" panose="020F0502020204030204" pitchFamily="34" charset="0"/>
              </a:rPr>
              <a:t>S</a:t>
            </a:r>
            <a:r>
              <a:rPr lang="en-US" b="1" baseline="-25000" dirty="0">
                <a:solidFill>
                  <a:schemeClr val="tx2"/>
                </a:solidFill>
                <a:latin typeface="Calibri" panose="020F0502020204030204" pitchFamily="34" charset="0"/>
              </a:rPr>
              <a:t>2</a:t>
            </a:r>
            <a:endParaRPr lang="th-TH" b="1" baseline="-25000" dirty="0">
              <a:solidFill>
                <a:schemeClr val="tx2"/>
              </a:solidFill>
              <a:latin typeface="Calibri" panose="020F0502020204030204" pitchFamily="34" charset="0"/>
            </a:endParaRPr>
          </a:p>
        </p:txBody>
      </p:sp>
      <p:sp>
        <p:nvSpPr>
          <p:cNvPr id="323598" name="Text Box 14"/>
          <p:cNvSpPr txBox="1">
            <a:spLocks noChangeArrowheads="1"/>
          </p:cNvSpPr>
          <p:nvPr/>
        </p:nvSpPr>
        <p:spPr bwMode="auto">
          <a:xfrm>
            <a:off x="6902652" y="3205538"/>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tx2"/>
                </a:solidFill>
                <a:latin typeface="Calibri" panose="020F0502020204030204" pitchFamily="34" charset="0"/>
              </a:rPr>
              <a:t>S</a:t>
            </a:r>
            <a:r>
              <a:rPr lang="en-US" b="1" baseline="-25000" dirty="0">
                <a:solidFill>
                  <a:schemeClr val="tx2"/>
                </a:solidFill>
                <a:latin typeface="Calibri" panose="020F0502020204030204" pitchFamily="34" charset="0"/>
              </a:rPr>
              <a:t>3</a:t>
            </a:r>
            <a:endParaRPr lang="th-TH" b="1" baseline="-25000" dirty="0">
              <a:solidFill>
                <a:schemeClr val="tx2"/>
              </a:solidFill>
              <a:latin typeface="Calibri" panose="020F0502020204030204" pitchFamily="34" charset="0"/>
            </a:endParaRPr>
          </a:p>
        </p:txBody>
      </p:sp>
      <p:sp>
        <p:nvSpPr>
          <p:cNvPr id="323599" name="Text Box 15"/>
          <p:cNvSpPr txBox="1">
            <a:spLocks noChangeArrowheads="1"/>
          </p:cNvSpPr>
          <p:nvPr/>
        </p:nvSpPr>
        <p:spPr bwMode="auto">
          <a:xfrm>
            <a:off x="6902665" y="4586897"/>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chemeClr val="tx2"/>
                </a:solidFill>
                <a:latin typeface="Calibri" panose="020F0502020204030204" pitchFamily="34" charset="0"/>
              </a:rPr>
              <a:t>S</a:t>
            </a:r>
            <a:r>
              <a:rPr lang="en-US" b="1" baseline="-25000" dirty="0">
                <a:solidFill>
                  <a:schemeClr val="tx2"/>
                </a:solidFill>
                <a:latin typeface="Calibri" panose="020F0502020204030204" pitchFamily="34" charset="0"/>
              </a:rPr>
              <a:t>4</a:t>
            </a:r>
            <a:endParaRPr lang="th-TH" b="1" baseline="-25000" dirty="0">
              <a:solidFill>
                <a:schemeClr val="tx2"/>
              </a:solidFill>
              <a:latin typeface="Calibri" panose="020F0502020204030204" pitchFamily="34" charset="0"/>
            </a:endParaRPr>
          </a:p>
        </p:txBody>
      </p:sp>
    </p:spTree>
    <p:extLst>
      <p:ext uri="{BB962C8B-B14F-4D97-AF65-F5344CB8AC3E}">
        <p14:creationId xmlns:p14="http://schemas.microsoft.com/office/powerpoint/2010/main" val="176228508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300" dirty="0">
                <a:latin typeface="Calibri" panose="020F0502020204030204" pitchFamily="34" charset="0"/>
              </a:rPr>
              <a:t>Örnek</a:t>
            </a:r>
            <a:endParaRPr lang="tr-TR" dirty="0"/>
          </a:p>
        </p:txBody>
      </p:sp>
      <p:sp>
        <p:nvSpPr>
          <p:cNvPr id="3" name="İçerik Yer Tutucusu 2"/>
          <p:cNvSpPr>
            <a:spLocks noGrp="1"/>
          </p:cNvSpPr>
          <p:nvPr>
            <p:ph idx="1"/>
          </p:nvPr>
        </p:nvSpPr>
        <p:spPr>
          <a:xfrm>
            <a:off x="822960" y="1982242"/>
            <a:ext cx="7543800" cy="4186546"/>
          </a:xfrm>
        </p:spPr>
        <p:txBody>
          <a:bodyPr>
            <a:noAutofit/>
          </a:bodyPr>
          <a:lstStyle/>
          <a:p>
            <a:pPr algn="just">
              <a:buFont typeface="Arial" panose="020B0604020202020204" pitchFamily="34" charset="0"/>
              <a:buChar char="•"/>
            </a:pPr>
            <a:r>
              <a:rPr lang="tr-TR" dirty="0"/>
              <a:t>Burada amaç </a:t>
            </a:r>
            <a:r>
              <a:rPr lang="tr-TR" i="1" dirty="0"/>
              <a:t>S</a:t>
            </a:r>
            <a:r>
              <a:rPr lang="tr-TR" dirty="0"/>
              <a:t> çalıştırıldıktan sonra </a:t>
            </a:r>
            <a:r>
              <a:rPr lang="tr-TR" i="1" dirty="0"/>
              <a:t>çarpım</a:t>
            </a:r>
            <a:r>
              <a:rPr lang="tr-TR" dirty="0"/>
              <a:t> değişkeninin </a:t>
            </a:r>
            <a:r>
              <a:rPr lang="tr-TR" i="1" dirty="0" err="1"/>
              <a:t>mn</a:t>
            </a:r>
            <a:r>
              <a:rPr lang="tr-TR" dirty="0"/>
              <a:t> değerini aldığını ispatlamaktır.</a:t>
            </a:r>
          </a:p>
          <a:p>
            <a:pPr algn="just">
              <a:buFont typeface="Arial" panose="020B0604020202020204" pitchFamily="34" charset="0"/>
              <a:buChar char="•"/>
            </a:pPr>
            <a:r>
              <a:rPr lang="tr-TR" dirty="0"/>
              <a:t>Doğruluk ispatı </a:t>
            </a:r>
            <a:r>
              <a:rPr lang="tr-TR" i="1" dirty="0"/>
              <a:t>S</a:t>
            </a:r>
            <a:r>
              <a:rPr lang="tr-TR" dirty="0"/>
              <a:t>’yi 4 parçaya bölerek gerçekleştirilebilir. Yani, </a:t>
            </a:r>
            <a:r>
              <a:rPr lang="tr-TR" i="1" dirty="0"/>
              <a:t>S</a:t>
            </a:r>
            <a:r>
              <a:rPr lang="tr-TR" b="1" dirty="0"/>
              <a:t> </a:t>
            </a:r>
            <a:r>
              <a:rPr lang="tr-TR" dirty="0"/>
              <a:t>programında da gösterildiği gibi, </a:t>
            </a:r>
            <a:r>
              <a:rPr lang="tr-TR" b="1" i="1" dirty="0"/>
              <a:t>S = S</a:t>
            </a:r>
            <a:r>
              <a:rPr lang="tr-TR" b="1" i="1" baseline="-25000" dirty="0"/>
              <a:t>1</a:t>
            </a:r>
            <a:r>
              <a:rPr lang="tr-TR" b="1" i="1" dirty="0"/>
              <a:t>; S</a:t>
            </a:r>
            <a:r>
              <a:rPr lang="tr-TR" b="1" i="1" baseline="-25000" dirty="0"/>
              <a:t>2</a:t>
            </a:r>
            <a:r>
              <a:rPr lang="tr-TR" b="1" dirty="0"/>
              <a:t> ; </a:t>
            </a:r>
            <a:r>
              <a:rPr lang="tr-TR" b="1" i="1" dirty="0"/>
              <a:t>S</a:t>
            </a:r>
            <a:r>
              <a:rPr lang="tr-TR" b="1" i="1" baseline="-25000" dirty="0"/>
              <a:t>3</a:t>
            </a:r>
            <a:r>
              <a:rPr lang="tr-TR" b="1" i="1" dirty="0"/>
              <a:t>; S</a:t>
            </a:r>
            <a:r>
              <a:rPr lang="tr-TR" b="1" i="1" baseline="-25000" dirty="0"/>
              <a:t>4</a:t>
            </a:r>
            <a:r>
              <a:rPr lang="tr-TR" b="1" i="1" dirty="0"/>
              <a:t>.</a:t>
            </a:r>
            <a:r>
              <a:rPr lang="tr-TR" b="1" dirty="0"/>
              <a:t> </a:t>
            </a:r>
            <a:r>
              <a:rPr lang="tr-TR" dirty="0"/>
              <a:t>Birleşim kuralı doğruluk ispatının kurulmasında kullanılabilir. </a:t>
            </a:r>
          </a:p>
          <a:p>
            <a:pPr algn="just">
              <a:buFont typeface="Arial" panose="020B0604020202020204" pitchFamily="34" charset="0"/>
              <a:buChar char="•"/>
            </a:pPr>
            <a:r>
              <a:rPr lang="tr-TR" dirty="0"/>
              <a:t>Başlangıç ifadesi </a:t>
            </a:r>
            <a:r>
              <a:rPr lang="tr-TR" i="1" dirty="0"/>
              <a:t>p, “</a:t>
            </a:r>
            <a:r>
              <a:rPr lang="tr-TR" b="1" i="1" dirty="0"/>
              <a:t>m</a:t>
            </a:r>
            <a:r>
              <a:rPr lang="tr-TR" b="1" dirty="0"/>
              <a:t> ve </a:t>
            </a:r>
            <a:r>
              <a:rPr lang="tr-TR" b="1" i="1" dirty="0"/>
              <a:t>n</a:t>
            </a:r>
            <a:r>
              <a:rPr lang="tr-TR" b="1" dirty="0"/>
              <a:t> tamsayılardır</a:t>
            </a:r>
            <a:r>
              <a:rPr lang="tr-TR" dirty="0"/>
              <a:t>” olsun. </a:t>
            </a:r>
            <a:r>
              <a:rPr lang="tr-TR" i="1" dirty="0"/>
              <a:t>q</a:t>
            </a:r>
            <a:r>
              <a:rPr lang="tr-TR" b="1" dirty="0"/>
              <a:t> </a:t>
            </a:r>
            <a:r>
              <a:rPr lang="tr-TR" dirty="0"/>
              <a:t>bitiş ifadesi </a:t>
            </a:r>
            <a:r>
              <a:rPr lang="tr-TR" b="1" i="1" dirty="0"/>
              <a:t>p</a:t>
            </a:r>
            <a:r>
              <a:rPr lang="tr-TR" b="1" dirty="0"/>
              <a:t> ˄ </a:t>
            </a:r>
            <a:r>
              <a:rPr lang="tr-TR" b="1" i="1" dirty="0"/>
              <a:t>(a = </a:t>
            </a:r>
            <a:r>
              <a:rPr lang="tr-TR" b="1" dirty="0"/>
              <a:t>|</a:t>
            </a:r>
            <a:r>
              <a:rPr lang="tr-TR" b="1" i="1" dirty="0"/>
              <a:t>n</a:t>
            </a:r>
            <a:r>
              <a:rPr lang="tr-TR" b="1" dirty="0"/>
              <a:t>|</a:t>
            </a:r>
            <a:r>
              <a:rPr lang="tr-TR" b="1" i="1" dirty="0"/>
              <a:t>)</a:t>
            </a:r>
            <a:r>
              <a:rPr lang="tr-TR" b="1" dirty="0"/>
              <a:t> </a:t>
            </a:r>
            <a:r>
              <a:rPr lang="tr-TR" dirty="0"/>
              <a:t>olduğunda </a:t>
            </a:r>
            <a:r>
              <a:rPr lang="tr-TR" b="1" i="1" dirty="0"/>
              <a:t>p</a:t>
            </a:r>
            <a:r>
              <a:rPr lang="tr-TR" b="1" dirty="0"/>
              <a:t>{</a:t>
            </a:r>
            <a:r>
              <a:rPr lang="tr-TR" b="1" i="1" dirty="0"/>
              <a:t>S</a:t>
            </a:r>
            <a:r>
              <a:rPr lang="tr-TR" b="1" i="1" baseline="-25000" dirty="0"/>
              <a:t>1</a:t>
            </a:r>
            <a:r>
              <a:rPr lang="tr-TR" b="1" dirty="0"/>
              <a:t>}</a:t>
            </a:r>
            <a:r>
              <a:rPr lang="tr-TR" b="1" i="1" dirty="0"/>
              <a:t>q</a:t>
            </a:r>
            <a:r>
              <a:rPr lang="tr-TR" b="1" dirty="0"/>
              <a:t> </a:t>
            </a:r>
            <a:r>
              <a:rPr lang="tr-TR" dirty="0"/>
              <a:t>ifadesinin doğru olduğu gösterilebilir. </a:t>
            </a:r>
          </a:p>
          <a:p>
            <a:pPr algn="just">
              <a:buFont typeface="Arial" panose="020B0604020202020204" pitchFamily="34" charset="0"/>
              <a:buChar char="•"/>
            </a:pPr>
            <a:r>
              <a:rPr lang="tr-TR" dirty="0"/>
              <a:t>Şimdi de, </a:t>
            </a:r>
            <a:r>
              <a:rPr lang="tr-TR" i="1" dirty="0"/>
              <a:t>r</a:t>
            </a:r>
            <a:r>
              <a:rPr lang="tr-TR" b="1" dirty="0"/>
              <a:t> </a:t>
            </a:r>
            <a:r>
              <a:rPr lang="tr-TR" dirty="0"/>
              <a:t>önermesi </a:t>
            </a:r>
            <a:r>
              <a:rPr lang="tr-TR" b="1" i="1" dirty="0"/>
              <a:t>q</a:t>
            </a:r>
            <a:r>
              <a:rPr lang="tr-TR" b="1" dirty="0"/>
              <a:t> ˄ (</a:t>
            </a:r>
            <a:r>
              <a:rPr lang="tr-TR" b="1" i="1" dirty="0"/>
              <a:t>k =</a:t>
            </a:r>
            <a:r>
              <a:rPr lang="tr-TR" b="1" dirty="0"/>
              <a:t> 0) ˄ (</a:t>
            </a:r>
            <a:r>
              <a:rPr lang="tr-TR" b="1" i="1" dirty="0"/>
              <a:t>x =</a:t>
            </a:r>
            <a:r>
              <a:rPr lang="tr-TR" b="1" dirty="0"/>
              <a:t> 0) </a:t>
            </a:r>
            <a:r>
              <a:rPr lang="tr-TR" dirty="0"/>
              <a:t>olsun. Bu durumda </a:t>
            </a:r>
            <a:r>
              <a:rPr lang="tr-TR" i="1" dirty="0"/>
              <a:t>q</a:t>
            </a:r>
            <a:r>
              <a:rPr lang="tr-TR" dirty="0"/>
              <a:t>{</a:t>
            </a:r>
            <a:r>
              <a:rPr lang="tr-TR" i="1" dirty="0"/>
              <a:t>S</a:t>
            </a:r>
            <a:r>
              <a:rPr lang="tr-TR" i="1" baseline="-25000" dirty="0"/>
              <a:t>2</a:t>
            </a:r>
            <a:r>
              <a:rPr lang="tr-TR" dirty="0"/>
              <a:t>}</a:t>
            </a:r>
            <a:r>
              <a:rPr lang="tr-TR" i="1" dirty="0"/>
              <a:t>r</a:t>
            </a:r>
            <a:r>
              <a:rPr lang="tr-TR" dirty="0"/>
              <a:t> ifadesinin doğru olduğu kolayca görülebilir. “</a:t>
            </a:r>
            <a:r>
              <a:rPr lang="tr-TR" b="1" i="1" dirty="0"/>
              <a:t>x</a:t>
            </a:r>
            <a:r>
              <a:rPr lang="tr-TR" b="1" dirty="0"/>
              <a:t> = </a:t>
            </a:r>
            <a:r>
              <a:rPr lang="tr-TR" b="1" i="1" dirty="0" err="1"/>
              <a:t>mk</a:t>
            </a:r>
            <a:r>
              <a:rPr lang="tr-TR" b="1" dirty="0"/>
              <a:t> ve </a:t>
            </a:r>
            <a:r>
              <a:rPr lang="tr-TR" b="1" i="1" dirty="0"/>
              <a:t>k ≤ a</a:t>
            </a:r>
            <a:r>
              <a:rPr lang="tr-TR" i="1" dirty="0"/>
              <a:t>"</a:t>
            </a:r>
            <a:r>
              <a:rPr lang="tr-TR" dirty="0"/>
              <a:t> ifadesinin </a:t>
            </a:r>
            <a:r>
              <a:rPr lang="tr-TR" i="1" dirty="0"/>
              <a:t>S</a:t>
            </a:r>
            <a:r>
              <a:rPr lang="tr-TR" i="1" baseline="-25000" dirty="0"/>
              <a:t>3</a:t>
            </a:r>
            <a:r>
              <a:rPr lang="tr-TR" b="1" i="1" dirty="0"/>
              <a:t> </a:t>
            </a:r>
            <a:r>
              <a:rPr lang="tr-TR" dirty="0"/>
              <a:t>program parçasındaki döngü için bir döngü değişmezi olduğu gösterilebilir. Ayrıca, döngü­nün </a:t>
            </a:r>
            <a:r>
              <a:rPr lang="tr-TR" i="1" dirty="0"/>
              <a:t>a</a:t>
            </a:r>
            <a:r>
              <a:rPr lang="tr-TR" b="1" dirty="0"/>
              <a:t> </a:t>
            </a:r>
            <a:r>
              <a:rPr lang="tr-TR" dirty="0"/>
              <a:t>tekrardan sonra sonlandığım görebiliriz. </a:t>
            </a:r>
          </a:p>
        </p:txBody>
      </p:sp>
    </p:spTree>
    <p:extLst>
      <p:ext uri="{BB962C8B-B14F-4D97-AF65-F5344CB8AC3E}">
        <p14:creationId xmlns:p14="http://schemas.microsoft.com/office/powerpoint/2010/main" val="2001561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300" dirty="0">
                <a:latin typeface="Calibri" panose="020F0502020204030204" pitchFamily="34" charset="0"/>
              </a:rPr>
              <a:t>Örnek</a:t>
            </a:r>
            <a:endParaRPr lang="tr-TR" sz="3000" dirty="0"/>
          </a:p>
        </p:txBody>
      </p:sp>
      <p:sp>
        <p:nvSpPr>
          <p:cNvPr id="3" name="İçerik Yer Tutucusu 2"/>
          <p:cNvSpPr>
            <a:spLocks noGrp="1"/>
          </p:cNvSpPr>
          <p:nvPr>
            <p:ph idx="1"/>
          </p:nvPr>
        </p:nvSpPr>
        <p:spPr/>
        <p:txBody>
          <a:bodyPr>
            <a:normAutofit/>
          </a:bodyPr>
          <a:lstStyle/>
          <a:p>
            <a:pPr algn="just">
              <a:buFont typeface="Arial" panose="020B0604020202020204" pitchFamily="34" charset="0"/>
              <a:buChar char="•"/>
            </a:pPr>
            <a:r>
              <a:rPr lang="tr-TR" sz="1800" dirty="0"/>
              <a:t>Bu noktada </a:t>
            </a:r>
            <a:r>
              <a:rPr lang="tr-TR" sz="1800" i="1" dirty="0"/>
              <a:t>k</a:t>
            </a:r>
            <a:r>
              <a:rPr lang="tr-TR" sz="1800" dirty="0"/>
              <a:t> = </a:t>
            </a:r>
            <a:r>
              <a:rPr lang="tr-TR" sz="1800" i="1" dirty="0"/>
              <a:t>a</a:t>
            </a:r>
            <a:r>
              <a:rPr lang="tr-TR" sz="1800" dirty="0"/>
              <a:t> ve </a:t>
            </a:r>
            <a:r>
              <a:rPr lang="tr-TR" sz="1800" i="1" dirty="0"/>
              <a:t>x</a:t>
            </a:r>
            <a:r>
              <a:rPr lang="tr-TR" sz="1800" b="1" dirty="0"/>
              <a:t> </a:t>
            </a:r>
            <a:r>
              <a:rPr lang="tr-TR" sz="1800" dirty="0"/>
              <a:t>= </a:t>
            </a:r>
            <a:r>
              <a:rPr lang="tr-TR" sz="1800" i="1" dirty="0" err="1"/>
              <a:t>ma</a:t>
            </a:r>
            <a:r>
              <a:rPr lang="tr-TR" sz="1800" dirty="0"/>
              <a:t> olur. </a:t>
            </a:r>
            <a:r>
              <a:rPr lang="tr-TR" sz="1800" i="1" dirty="0"/>
              <a:t>r</a:t>
            </a:r>
            <a:r>
              <a:rPr lang="tr-TR" sz="1800" dirty="0"/>
              <a:t> önermesine göre </a:t>
            </a:r>
            <a:r>
              <a:rPr lang="tr-TR" sz="1800" b="1" i="1" dirty="0"/>
              <a:t>x = m ∙</a:t>
            </a:r>
            <a:r>
              <a:rPr lang="tr-TR" sz="1800" b="1" dirty="0"/>
              <a:t> 0 ve 0 ≤ </a:t>
            </a:r>
            <a:r>
              <a:rPr lang="tr-TR" sz="1800" b="1" i="1" dirty="0"/>
              <a:t>a</a:t>
            </a:r>
            <a:r>
              <a:rPr lang="tr-TR" sz="1800" b="1" dirty="0"/>
              <a:t> </a:t>
            </a:r>
            <a:r>
              <a:rPr lang="tr-TR" sz="1800" dirty="0"/>
              <a:t>olduğundan döngüye girmeden önce döngü değişmezinin doğru olduğu görülebilir. </a:t>
            </a:r>
            <a:r>
              <a:rPr lang="tr-TR" sz="1800" i="1" dirty="0"/>
              <a:t>s</a:t>
            </a:r>
            <a:r>
              <a:rPr lang="tr-TR" sz="1800" dirty="0"/>
              <a:t> önermesi </a:t>
            </a:r>
            <a:r>
              <a:rPr lang="tr-TR" sz="1800" i="1" dirty="0"/>
              <a:t>“</a:t>
            </a:r>
            <a:r>
              <a:rPr lang="tr-TR" sz="1800" b="1" i="1" dirty="0"/>
              <a:t>x = </a:t>
            </a:r>
            <a:r>
              <a:rPr lang="tr-TR" sz="1800" b="1" i="1" dirty="0" err="1"/>
              <a:t>ma</a:t>
            </a:r>
            <a:r>
              <a:rPr lang="tr-TR" sz="1800" b="1" dirty="0"/>
              <a:t> ve </a:t>
            </a:r>
            <a:r>
              <a:rPr lang="tr-TR" sz="1800" b="1" i="1" dirty="0"/>
              <a:t>a</a:t>
            </a:r>
            <a:r>
              <a:rPr lang="tr-TR" sz="1800" b="1" dirty="0"/>
              <a:t> = |</a:t>
            </a:r>
            <a:r>
              <a:rPr lang="tr-TR" sz="1800" b="1" i="1" dirty="0"/>
              <a:t>n</a:t>
            </a:r>
            <a:r>
              <a:rPr lang="tr-TR" sz="1800" b="1" dirty="0"/>
              <a:t>|</a:t>
            </a:r>
            <a:r>
              <a:rPr lang="tr-TR" sz="1800" b="1" i="1" dirty="0"/>
              <a:t>”</a:t>
            </a:r>
            <a:r>
              <a:rPr lang="tr-TR" sz="1800" b="1" dirty="0"/>
              <a:t> </a:t>
            </a:r>
            <a:r>
              <a:rPr lang="tr-TR" sz="1800" dirty="0"/>
              <a:t>olmak üzere, döngü sonlandığında </a:t>
            </a:r>
            <a:r>
              <a:rPr lang="tr-TR" sz="1800" i="1" dirty="0"/>
              <a:t>k</a:t>
            </a:r>
            <a:r>
              <a:rPr lang="tr-TR" sz="1800" dirty="0"/>
              <a:t> = </a:t>
            </a:r>
            <a:r>
              <a:rPr lang="tr-TR" sz="1800" i="1" dirty="0"/>
              <a:t>a</a:t>
            </a:r>
            <a:r>
              <a:rPr lang="tr-TR" sz="1800" dirty="0"/>
              <a:t> olduğun­dan </a:t>
            </a:r>
            <a:r>
              <a:rPr lang="tr-TR" sz="1800" b="1" dirty="0"/>
              <a:t>r{</a:t>
            </a:r>
            <a:r>
              <a:rPr lang="tr-TR" sz="1800" b="1" i="1" dirty="0"/>
              <a:t>S</a:t>
            </a:r>
            <a:r>
              <a:rPr lang="tr-TR" sz="1800" b="1" baseline="30000" dirty="0"/>
              <a:t>3</a:t>
            </a:r>
            <a:r>
              <a:rPr lang="tr-TR" sz="1800" b="1" dirty="0"/>
              <a:t>}</a:t>
            </a:r>
            <a:r>
              <a:rPr lang="tr-TR" sz="1800" b="1" i="1" dirty="0"/>
              <a:t>s</a:t>
            </a:r>
            <a:r>
              <a:rPr lang="tr-TR" sz="1800" dirty="0"/>
              <a:t> ifadesi de doğrudur. </a:t>
            </a:r>
          </a:p>
          <a:p>
            <a:pPr algn="just">
              <a:buFont typeface="Arial" panose="020B0604020202020204" pitchFamily="34" charset="0"/>
              <a:buChar char="•"/>
            </a:pPr>
            <a:r>
              <a:rPr lang="tr-TR" sz="1800" dirty="0"/>
              <a:t>Son olarak, </a:t>
            </a:r>
            <a:r>
              <a:rPr lang="tr-TR" sz="1800" i="1" dirty="0"/>
              <a:t>T</a:t>
            </a:r>
            <a:r>
              <a:rPr lang="tr-TR" sz="1800" b="1" dirty="0"/>
              <a:t> </a:t>
            </a:r>
            <a:r>
              <a:rPr lang="tr-TR" sz="1800" dirty="0"/>
              <a:t>önermesi </a:t>
            </a:r>
            <a:r>
              <a:rPr lang="tr-TR" sz="1800" b="1" dirty="0"/>
              <a:t>“</a:t>
            </a:r>
            <a:r>
              <a:rPr lang="tr-TR" sz="1800" b="1" i="1" dirty="0"/>
              <a:t>çarpım</a:t>
            </a:r>
            <a:r>
              <a:rPr lang="tr-TR" sz="1800" b="1" dirty="0"/>
              <a:t> = </a:t>
            </a:r>
            <a:r>
              <a:rPr lang="tr-TR" sz="1800" b="1" i="1" dirty="0" err="1"/>
              <a:t>mn</a:t>
            </a:r>
            <a:r>
              <a:rPr lang="tr-TR" sz="1800" b="1" dirty="0"/>
              <a:t>” </a:t>
            </a:r>
            <a:r>
              <a:rPr lang="tr-TR" sz="1800" dirty="0"/>
              <a:t>olmak üzere, </a:t>
            </a:r>
            <a:r>
              <a:rPr lang="tr-TR" sz="1800" i="1" dirty="0"/>
              <a:t>S</a:t>
            </a:r>
            <a:r>
              <a:rPr lang="tr-TR" sz="1800" baseline="-25000" dirty="0"/>
              <a:t>4</a:t>
            </a:r>
            <a:r>
              <a:rPr lang="tr-TR" sz="1800" dirty="0"/>
              <a:t> program parçasının başlangıç ifadesi </a:t>
            </a:r>
            <a:r>
              <a:rPr lang="tr-TR" sz="1800" i="1" dirty="0"/>
              <a:t>s</a:t>
            </a:r>
            <a:r>
              <a:rPr lang="tr-TR" sz="1800" dirty="0"/>
              <a:t> ve bitiş ifadesi </a:t>
            </a:r>
            <a:r>
              <a:rPr lang="tr-TR" sz="1800" i="1" dirty="0"/>
              <a:t>t</a:t>
            </a:r>
            <a:r>
              <a:rPr lang="tr-TR" sz="1800" dirty="0"/>
              <a:t>’ye göre doğru olduğu gösterilebilir.</a:t>
            </a:r>
          </a:p>
          <a:p>
            <a:pPr algn="just">
              <a:buFont typeface="Arial" panose="020B0604020202020204" pitchFamily="34" charset="0"/>
              <a:buChar char="•"/>
            </a:pPr>
            <a:r>
              <a:rPr lang="tr-TR" sz="1800" dirty="0"/>
              <a:t> Tüm bunları bir araya getirdiğimizde; </a:t>
            </a:r>
          </a:p>
          <a:p>
            <a:pPr algn="just"/>
            <a:r>
              <a:rPr lang="tr-TR" sz="1800" b="1" i="1" dirty="0"/>
              <a:t>p</a:t>
            </a:r>
            <a:r>
              <a:rPr lang="tr-TR" sz="1800" b="1" dirty="0"/>
              <a:t>{</a:t>
            </a:r>
            <a:r>
              <a:rPr lang="tr-TR" sz="1800" b="1" i="1" dirty="0"/>
              <a:t>S</a:t>
            </a:r>
            <a:r>
              <a:rPr lang="tr-TR" sz="1800" b="1" i="1" baseline="-25000" dirty="0"/>
              <a:t>1</a:t>
            </a:r>
            <a:r>
              <a:rPr lang="tr-TR" sz="1800" b="1" dirty="0"/>
              <a:t>}</a:t>
            </a:r>
            <a:r>
              <a:rPr lang="tr-TR" sz="1800" b="1" i="1" dirty="0"/>
              <a:t>q, q</a:t>
            </a:r>
            <a:r>
              <a:rPr lang="tr-TR" sz="1800" b="1" dirty="0"/>
              <a:t>{</a:t>
            </a:r>
            <a:r>
              <a:rPr lang="tr-TR" sz="1800" b="1" i="1" dirty="0"/>
              <a:t>S</a:t>
            </a:r>
            <a:r>
              <a:rPr lang="tr-TR" sz="1800" b="1" i="1" baseline="-25000" dirty="0"/>
              <a:t>2</a:t>
            </a:r>
            <a:r>
              <a:rPr lang="tr-TR" sz="1800" b="1" dirty="0"/>
              <a:t>}</a:t>
            </a:r>
            <a:r>
              <a:rPr lang="tr-TR" sz="1800" b="1" i="1" dirty="0"/>
              <a:t>r, r</a:t>
            </a:r>
            <a:r>
              <a:rPr lang="tr-TR" sz="1800" b="1" dirty="0"/>
              <a:t>{</a:t>
            </a:r>
            <a:r>
              <a:rPr lang="tr-TR" sz="1800" b="1" i="1" dirty="0"/>
              <a:t>S</a:t>
            </a:r>
            <a:r>
              <a:rPr lang="tr-TR" sz="1800" b="1" i="1" baseline="-25000" dirty="0"/>
              <a:t>3</a:t>
            </a:r>
            <a:r>
              <a:rPr lang="tr-TR" sz="1800" b="1" i="1" dirty="0"/>
              <a:t>}s,</a:t>
            </a:r>
            <a:r>
              <a:rPr lang="tr-TR" sz="1800" b="1" dirty="0"/>
              <a:t> </a:t>
            </a:r>
            <a:r>
              <a:rPr lang="tr-TR" sz="1800" b="1" i="1" dirty="0"/>
              <a:t>s</a:t>
            </a:r>
            <a:r>
              <a:rPr lang="tr-TR" sz="1800" b="1" dirty="0"/>
              <a:t>{</a:t>
            </a:r>
            <a:r>
              <a:rPr lang="tr-TR" sz="1800" b="1" i="1" dirty="0"/>
              <a:t>S</a:t>
            </a:r>
            <a:r>
              <a:rPr lang="tr-TR" sz="1800" b="1" baseline="-25000" dirty="0"/>
              <a:t>4</a:t>
            </a:r>
            <a:r>
              <a:rPr lang="tr-TR" sz="1800" b="1" dirty="0"/>
              <a:t>}</a:t>
            </a:r>
            <a:r>
              <a:rPr lang="tr-TR" sz="1800" b="1" i="1" dirty="0"/>
              <a:t>t</a:t>
            </a:r>
            <a:r>
              <a:rPr lang="tr-TR" sz="1800" b="1" dirty="0"/>
              <a:t> </a:t>
            </a:r>
            <a:r>
              <a:rPr lang="tr-TR" sz="1800" dirty="0"/>
              <a:t>doğru olduğundan, birleşim kuralına göre </a:t>
            </a:r>
            <a:r>
              <a:rPr lang="tr-TR" sz="1800" b="1" i="1" dirty="0"/>
              <a:t>p</a:t>
            </a:r>
            <a:r>
              <a:rPr lang="tr-TR" sz="1800" b="1" dirty="0"/>
              <a:t>{</a:t>
            </a:r>
            <a:r>
              <a:rPr lang="tr-TR" sz="1800" b="1" i="1" dirty="0"/>
              <a:t>S</a:t>
            </a:r>
            <a:r>
              <a:rPr lang="tr-TR" sz="1800" b="1" dirty="0"/>
              <a:t>}</a:t>
            </a:r>
            <a:r>
              <a:rPr lang="tr-TR" sz="1800" b="1" i="1" dirty="0"/>
              <a:t>t</a:t>
            </a:r>
            <a:r>
              <a:rPr lang="tr-TR" sz="1800" b="1" dirty="0"/>
              <a:t> </a:t>
            </a:r>
            <a:r>
              <a:rPr lang="tr-TR" sz="1800" dirty="0"/>
              <a:t>de doğrudur. Ayrıca, tüm program parçaları sonlandığından, </a:t>
            </a:r>
            <a:r>
              <a:rPr lang="tr-TR" sz="1800" i="1" dirty="0"/>
              <a:t>S</a:t>
            </a:r>
            <a:r>
              <a:rPr lang="tr-TR" sz="1800" b="1" dirty="0"/>
              <a:t> </a:t>
            </a:r>
            <a:r>
              <a:rPr lang="tr-TR" sz="1800" dirty="0"/>
              <a:t>de sonlanmaktadır. </a:t>
            </a:r>
          </a:p>
        </p:txBody>
      </p:sp>
    </p:spTree>
    <p:extLst>
      <p:ext uri="{BB962C8B-B14F-4D97-AF65-F5344CB8AC3E}">
        <p14:creationId xmlns:p14="http://schemas.microsoft.com/office/powerpoint/2010/main" val="853711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000" dirty="0"/>
              <a:t>Matematiksel Tümevarımın Nasıl Çalıştığını Hatırlamanın Yolları </a:t>
            </a:r>
          </a:p>
        </p:txBody>
      </p:sp>
      <p:sp>
        <p:nvSpPr>
          <p:cNvPr id="3" name="İçerik Yer Tutucusu 2"/>
          <p:cNvSpPr>
            <a:spLocks noGrp="1"/>
          </p:cNvSpPr>
          <p:nvPr>
            <p:ph idx="1"/>
          </p:nvPr>
        </p:nvSpPr>
        <p:spPr>
          <a:xfrm>
            <a:off x="668740" y="1927651"/>
            <a:ext cx="4940490" cy="4404909"/>
          </a:xfrm>
        </p:spPr>
        <p:txBody>
          <a:bodyPr>
            <a:normAutofit/>
          </a:bodyPr>
          <a:lstStyle/>
          <a:p>
            <a:pPr algn="just">
              <a:buFont typeface="Arial" panose="020B0604020202020204" pitchFamily="34" charset="0"/>
              <a:buChar char="•"/>
            </a:pPr>
            <a:r>
              <a:rPr lang="tr-TR" dirty="0"/>
              <a:t>Matematiksel tümevarım ilkesini açıklamak için kullanılan bir örnek sonsuz sayıdaki domino taşlarıdır. </a:t>
            </a:r>
            <a:r>
              <a:rPr lang="tr-TR" dirty="0" smtClean="0"/>
              <a:t> </a:t>
            </a:r>
          </a:p>
          <a:p>
            <a:pPr algn="just">
              <a:buFont typeface="Arial" panose="020B0604020202020204" pitchFamily="34" charset="0"/>
              <a:buChar char="•"/>
            </a:pPr>
            <a:r>
              <a:rPr lang="tr-TR" dirty="0" smtClean="0"/>
              <a:t>Her bir domino taşı sırasıyla 1, 2, 3,...,</a:t>
            </a:r>
            <a:r>
              <a:rPr lang="tr-TR" i="1" dirty="0" smtClean="0"/>
              <a:t>n</a:t>
            </a:r>
            <a:r>
              <a:rPr lang="tr-TR" dirty="0" smtClean="0"/>
              <a:t>,... şeklinde sırasıyla işaretlenir ve başlangıçta tüm domino taşları dik durmaktadır. </a:t>
            </a:r>
            <a:r>
              <a:rPr lang="tr-TR" b="1" i="1" dirty="0" smtClean="0"/>
              <a:t>P</a:t>
            </a:r>
            <a:r>
              <a:rPr lang="tr-TR" b="1" dirty="0" smtClean="0"/>
              <a:t>(</a:t>
            </a:r>
            <a:r>
              <a:rPr lang="tr-TR" b="1" i="1" dirty="0" smtClean="0"/>
              <a:t>n</a:t>
            </a:r>
            <a:r>
              <a:rPr lang="tr-TR" b="1" dirty="0" smtClean="0"/>
              <a:t>) </a:t>
            </a:r>
            <a:r>
              <a:rPr lang="tr-TR" dirty="0" smtClean="0"/>
              <a:t>önermesi </a:t>
            </a:r>
            <a:r>
              <a:rPr lang="tr-TR" i="1" dirty="0" err="1" smtClean="0"/>
              <a:t>w</a:t>
            </a:r>
            <a:r>
              <a:rPr lang="tr-TR" dirty="0" err="1" smtClean="0"/>
              <a:t>’ninci</a:t>
            </a:r>
            <a:r>
              <a:rPr lang="tr-TR" dirty="0" smtClean="0"/>
              <a:t> domino taşının düştüğünü ifade etsin.</a:t>
            </a:r>
          </a:p>
          <a:p>
            <a:pPr algn="just">
              <a:buFont typeface="Arial" panose="020B0604020202020204" pitchFamily="34" charset="0"/>
              <a:buChar char="•"/>
            </a:pPr>
            <a:r>
              <a:rPr lang="tr-TR" dirty="0" smtClean="0"/>
              <a:t> </a:t>
            </a:r>
            <a:r>
              <a:rPr lang="tr-TR" dirty="0"/>
              <a:t>Eğer birinci domino taşı düştüyse-yani, </a:t>
            </a:r>
            <a:r>
              <a:rPr lang="tr-TR" b="1" i="1" dirty="0"/>
              <a:t>P</a:t>
            </a:r>
            <a:r>
              <a:rPr lang="tr-TR" b="1" dirty="0"/>
              <a:t>(1)</a:t>
            </a:r>
            <a:r>
              <a:rPr lang="tr-TR" dirty="0"/>
              <a:t> </a:t>
            </a:r>
            <a:r>
              <a:rPr lang="tr-TR" dirty="0" smtClean="0"/>
              <a:t>doğruysa ve </a:t>
            </a:r>
            <a:r>
              <a:rPr lang="tr-TR" dirty="0"/>
              <a:t>k. domino taşının düşmesi, (</a:t>
            </a:r>
            <a:r>
              <a:rPr lang="tr-TR" i="1" dirty="0"/>
              <a:t>k</a:t>
            </a:r>
            <a:r>
              <a:rPr lang="tr-TR" dirty="0"/>
              <a:t>+1). domino taşını düşürecek cümlesi doğru ise−yani, </a:t>
            </a:r>
            <a:r>
              <a:rPr lang="tr-TR" b="1" i="1" dirty="0"/>
              <a:t>P</a:t>
            </a:r>
            <a:r>
              <a:rPr lang="tr-TR" b="1" dirty="0"/>
              <a:t>(</a:t>
            </a:r>
            <a:r>
              <a:rPr lang="tr-TR" b="1" i="1" dirty="0"/>
              <a:t>k</a:t>
            </a:r>
            <a:r>
              <a:rPr lang="tr-TR" b="1" dirty="0"/>
              <a:t>) → </a:t>
            </a:r>
            <a:r>
              <a:rPr lang="tr-TR" b="1" i="1" dirty="0" smtClean="0"/>
              <a:t>P</a:t>
            </a:r>
            <a:r>
              <a:rPr lang="tr-TR" b="1" dirty="0" smtClean="0"/>
              <a:t>(</a:t>
            </a:r>
            <a:r>
              <a:rPr lang="tr-TR" b="1" i="1" dirty="0" smtClean="0"/>
              <a:t>k </a:t>
            </a:r>
            <a:r>
              <a:rPr lang="tr-TR" b="1" dirty="0" smtClean="0"/>
              <a:t>+ 1</a:t>
            </a:r>
            <a:r>
              <a:rPr lang="tr-TR" b="1" dirty="0"/>
              <a:t>) </a:t>
            </a:r>
            <a:r>
              <a:rPr lang="tr-TR" dirty="0"/>
              <a:t>ifadesi bütün pozitif k tam sayıları için doğruysa−bu durumda bütün domino taşları düşmüş olacaktır. Domino taşı örneği Şekil 2’de gösterilmektedir.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500" y="2241551"/>
            <a:ext cx="2594743" cy="2835000"/>
          </a:xfrm>
          <a:prstGeom prst="rect">
            <a:avLst/>
          </a:prstGeom>
        </p:spPr>
      </p:pic>
      <p:sp>
        <p:nvSpPr>
          <p:cNvPr id="5" name="Metin kutusu 4"/>
          <p:cNvSpPr txBox="1"/>
          <p:nvPr/>
        </p:nvSpPr>
        <p:spPr>
          <a:xfrm>
            <a:off x="5886620" y="5103430"/>
            <a:ext cx="2520394" cy="738664"/>
          </a:xfrm>
          <a:prstGeom prst="rect">
            <a:avLst/>
          </a:prstGeom>
          <a:noFill/>
          <a:ln>
            <a:noFill/>
          </a:ln>
        </p:spPr>
        <p:txBody>
          <a:bodyPr wrap="square" lIns="0" tIns="0" rIns="0" bIns="0" rtlCol="0">
            <a:spAutoFit/>
          </a:bodyPr>
          <a:lstStyle/>
          <a:p>
            <a:pPr algn="just"/>
            <a:r>
              <a:rPr lang="tr-TR" sz="1600" b="1" dirty="0" smtClean="0">
                <a:solidFill>
                  <a:schemeClr val="accent2">
                    <a:lumMod val="75000"/>
                  </a:schemeClr>
                </a:solidFill>
              </a:rPr>
              <a:t>Şekil 2. </a:t>
            </a:r>
            <a:r>
              <a:rPr lang="tr-TR" sz="1600" b="1" dirty="0" smtClean="0"/>
              <a:t>Domino Taşları İle Matematiksel Tümevarımın Nasıl Çalıştığının Gösterilmesi</a:t>
            </a:r>
            <a:endParaRPr lang="tr-TR" sz="1600" b="1" dirty="0"/>
          </a:p>
        </p:txBody>
      </p:sp>
    </p:spTree>
    <p:extLst>
      <p:ext uri="{BB962C8B-B14F-4D97-AF65-F5344CB8AC3E}">
        <p14:creationId xmlns:p14="http://schemas.microsoft.com/office/powerpoint/2010/main" val="112083249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lstStyle/>
          <a:p>
            <a:r>
              <a:rPr lang="tr-TR" dirty="0" smtClean="0"/>
              <a:t>Alıştırmalar</a:t>
            </a:r>
            <a:endParaRPr lang="tr-TR" dirty="0"/>
          </a:p>
        </p:txBody>
      </p:sp>
      <p:sp>
        <p:nvSpPr>
          <p:cNvPr id="5" name="Alt Başlık 4"/>
          <p:cNvSpPr>
            <a:spLocks noGrp="1"/>
          </p:cNvSpPr>
          <p:nvPr>
            <p:ph type="subTitle" idx="1"/>
          </p:nvPr>
        </p:nvSpPr>
        <p:spPr/>
        <p:txBody>
          <a:bodyPr/>
          <a:lstStyle/>
          <a:p>
            <a:endParaRPr lang="tr-TR"/>
          </a:p>
        </p:txBody>
      </p:sp>
    </p:spTree>
    <p:extLst>
      <p:ext uri="{BB962C8B-B14F-4D97-AF65-F5344CB8AC3E}">
        <p14:creationId xmlns:p14="http://schemas.microsoft.com/office/powerpoint/2010/main" val="36823328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Alıştırmalar - 1</a:t>
            </a:r>
            <a:endParaRPr lang="tr-TR" sz="4000" dirty="0"/>
          </a:p>
        </p:txBody>
      </p:sp>
      <p:sp>
        <p:nvSpPr>
          <p:cNvPr id="3" name="İçerik Yer Tutucusu 2"/>
          <p:cNvSpPr>
            <a:spLocks noGrp="1"/>
          </p:cNvSpPr>
          <p:nvPr>
            <p:ph idx="1"/>
          </p:nvPr>
        </p:nvSpPr>
        <p:spPr>
          <a:xfrm>
            <a:off x="822960" y="1995890"/>
            <a:ext cx="7543800" cy="4118307"/>
          </a:xfrm>
        </p:spPr>
        <p:txBody>
          <a:bodyPr>
            <a:noAutofit/>
          </a:bodyPr>
          <a:lstStyle/>
          <a:p>
            <a:pPr>
              <a:buFont typeface="Wingdings" panose="05000000000000000000" pitchFamily="2" charset="2"/>
              <a:buChar char="Ø"/>
            </a:pPr>
            <a:r>
              <a:rPr lang="tr-TR" sz="1800" dirty="0"/>
              <a:t>Alıştırma 68’deki Dedikodu Problemi </a:t>
            </a:r>
            <a:r>
              <a:rPr lang="tr-TR" sz="1800" b="1" i="1" dirty="0"/>
              <a:t>G</a:t>
            </a:r>
            <a:r>
              <a:rPr lang="tr-TR" sz="1800" b="1" dirty="0"/>
              <a:t>(</a:t>
            </a:r>
            <a:r>
              <a:rPr lang="tr-TR" sz="1800" b="1" i="1" dirty="0"/>
              <a:t>n</a:t>
            </a:r>
            <a:r>
              <a:rPr lang="tr-TR" sz="1800" b="1" dirty="0"/>
              <a:t>) </a:t>
            </a:r>
            <a:r>
              <a:rPr lang="tr-TR" sz="1800" dirty="0"/>
              <a:t>için;</a:t>
            </a:r>
          </a:p>
          <a:p>
            <a:r>
              <a:rPr lang="tr-TR" sz="1800" b="1" i="1" dirty="0"/>
              <a:t>n</a:t>
            </a:r>
            <a:r>
              <a:rPr lang="tr-TR" sz="1800" b="1" dirty="0"/>
              <a:t> ≥ 4 için </a:t>
            </a:r>
            <a:r>
              <a:rPr lang="tr-TR" sz="1800" b="1" i="1" dirty="0"/>
              <a:t>G </a:t>
            </a:r>
            <a:r>
              <a:rPr lang="tr-TR" sz="1800" b="1" dirty="0"/>
              <a:t>(</a:t>
            </a:r>
            <a:r>
              <a:rPr lang="tr-TR" sz="1800" b="1" i="1" dirty="0"/>
              <a:t>n</a:t>
            </a:r>
            <a:r>
              <a:rPr lang="tr-TR" sz="1800" b="1" dirty="0"/>
              <a:t> ) ≤  2</a:t>
            </a:r>
            <a:r>
              <a:rPr lang="tr-TR" sz="1800" b="1" i="1" dirty="0"/>
              <a:t>n</a:t>
            </a:r>
            <a:r>
              <a:rPr lang="tr-TR" sz="1800" b="1" dirty="0"/>
              <a:t> - 4 </a:t>
            </a:r>
            <a:r>
              <a:rPr lang="tr-TR" sz="1800" dirty="0"/>
              <a:t>olduğunu matematiksel tüme­varım ile ispatlayınız.</a:t>
            </a:r>
          </a:p>
          <a:p>
            <a:pPr algn="just"/>
            <a:r>
              <a:rPr lang="tr-TR" sz="1800" b="1" dirty="0">
                <a:solidFill>
                  <a:srgbClr val="FF0000"/>
                </a:solidFill>
              </a:rPr>
              <a:t>Çözüm: </a:t>
            </a:r>
            <a:r>
              <a:rPr lang="tr-TR" sz="1800" dirty="0"/>
              <a:t>Matematiksel tümevarım ile ispatlayacağız. </a:t>
            </a:r>
          </a:p>
          <a:p>
            <a:pPr algn="just">
              <a:buFont typeface="Arial" panose="020B0604020202020204" pitchFamily="34" charset="0"/>
              <a:buChar char="•"/>
            </a:pPr>
            <a:r>
              <a:rPr lang="tr-TR" sz="1800" u="sng" dirty="0"/>
              <a:t>Temel adım</a:t>
            </a:r>
            <a:r>
              <a:rPr lang="tr-TR" sz="1800" b="1" dirty="0"/>
              <a:t>: </a:t>
            </a:r>
            <a:r>
              <a:rPr lang="tr-TR" sz="1800" b="1" i="1" dirty="0"/>
              <a:t>G</a:t>
            </a:r>
            <a:r>
              <a:rPr lang="tr-TR" sz="1800" b="1" dirty="0"/>
              <a:t>(4) = 2 ∙ 2 – 4 = 4</a:t>
            </a:r>
            <a:r>
              <a:rPr lang="tr-TR" sz="1800" dirty="0"/>
              <a:t>. </a:t>
            </a:r>
          </a:p>
          <a:p>
            <a:pPr algn="just">
              <a:buFont typeface="Arial" panose="020B0604020202020204" pitchFamily="34" charset="0"/>
              <a:buChar char="•"/>
            </a:pPr>
            <a:r>
              <a:rPr lang="tr-TR" sz="1800" u="sng" dirty="0"/>
              <a:t>Tümevarıma göre </a:t>
            </a:r>
            <a:r>
              <a:rPr lang="tr-TR" sz="1800" i="1" dirty="0"/>
              <a:t>k</a:t>
            </a:r>
            <a:r>
              <a:rPr lang="tr-TR" sz="1800" dirty="0"/>
              <a:t> arayan olduğunda 2</a:t>
            </a:r>
            <a:r>
              <a:rPr lang="tr-TR" sz="1800" i="1" dirty="0"/>
              <a:t>k</a:t>
            </a:r>
            <a:r>
              <a:rPr lang="tr-TR" sz="1800" dirty="0"/>
              <a:t> - 4 görüşme olması yeterlidir. </a:t>
            </a:r>
            <a:r>
              <a:rPr lang="tr-TR" sz="1800" i="1" dirty="0"/>
              <a:t>k</a:t>
            </a:r>
            <a:r>
              <a:rPr lang="tr-TR" sz="1800" dirty="0"/>
              <a:t> + 1 arayan için </a:t>
            </a:r>
            <a:r>
              <a:rPr lang="tr-TR" sz="1800" b="1" dirty="0"/>
              <a:t>2(</a:t>
            </a:r>
            <a:r>
              <a:rPr lang="tr-TR" sz="1800" b="1" i="1" dirty="0"/>
              <a:t>k</a:t>
            </a:r>
            <a:r>
              <a:rPr lang="tr-TR" sz="1800" b="1" dirty="0"/>
              <a:t> + 1) - 4 </a:t>
            </a:r>
            <a:r>
              <a:rPr lang="tr-TR" sz="1800" dirty="0"/>
              <a:t>görüşmenin yeterli olacağını göstermeliyiz. </a:t>
            </a:r>
          </a:p>
          <a:p>
            <a:pPr algn="just">
              <a:buFont typeface="Arial" panose="020B0604020202020204" pitchFamily="34" charset="0"/>
              <a:buChar char="•"/>
            </a:pPr>
            <a:r>
              <a:rPr lang="tr-TR" sz="1800" dirty="0"/>
              <a:t>Buradaki fazla görüşmede (</a:t>
            </a:r>
            <a:r>
              <a:rPr lang="tr-TR" sz="1800" i="1" dirty="0"/>
              <a:t>k </a:t>
            </a:r>
            <a:r>
              <a:rPr lang="tr-TR" sz="1800" dirty="0"/>
              <a:t>+ 1). kişi </a:t>
            </a:r>
            <a:r>
              <a:rPr lang="tr-TR" sz="1800" i="1" dirty="0"/>
              <a:t>k</a:t>
            </a:r>
            <a:r>
              <a:rPr lang="tr-TR" sz="1800" dirty="0"/>
              <a:t>. kişi ile bilgi alışverişinde bulunur. İlk </a:t>
            </a:r>
            <a:r>
              <a:rPr lang="tr-TR" sz="1800" i="1" dirty="0"/>
              <a:t>k</a:t>
            </a:r>
            <a:r>
              <a:rPr lang="tr-TR" sz="1800" dirty="0"/>
              <a:t> kişinin bilgi alışverişi için 2</a:t>
            </a:r>
            <a:r>
              <a:rPr lang="tr-TR" sz="1800" i="1" dirty="0"/>
              <a:t>k</a:t>
            </a:r>
            <a:r>
              <a:rPr lang="tr-TR" sz="1800" dirty="0"/>
              <a:t> - 4 görüşme kullanılır. Bu noktada herkes tüm dedikoduları öğrenmiş olur. </a:t>
            </a:r>
          </a:p>
          <a:p>
            <a:pPr algn="just">
              <a:buFont typeface="Arial" panose="020B0604020202020204" pitchFamily="34" charset="0"/>
              <a:buChar char="•"/>
            </a:pPr>
            <a:r>
              <a:rPr lang="tr-TR" sz="1800" dirty="0"/>
              <a:t>Son olarak (</a:t>
            </a:r>
            <a:r>
              <a:rPr lang="tr-TR" sz="1800" i="1" dirty="0"/>
              <a:t>k</a:t>
            </a:r>
            <a:r>
              <a:rPr lang="tr-TR" sz="1800" dirty="0"/>
              <a:t> + 1). kişi </a:t>
            </a:r>
            <a:r>
              <a:rPr lang="tr-TR" sz="1800" i="1" dirty="0"/>
              <a:t>k</a:t>
            </a:r>
            <a:r>
              <a:rPr lang="tr-TR" sz="1800" dirty="0"/>
              <a:t>. kişiyi tekrar arar ve geri kalan tüm dedikoduları öğrenmiş olur.</a:t>
            </a:r>
          </a:p>
        </p:txBody>
      </p:sp>
    </p:spTree>
    <p:extLst>
      <p:ext uri="{BB962C8B-B14F-4D97-AF65-F5344CB8AC3E}">
        <p14:creationId xmlns:p14="http://schemas.microsoft.com/office/powerpoint/2010/main" val="3389100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Alıştırmalar - 2</a:t>
            </a:r>
            <a:endParaRPr lang="tr-TR" sz="4000" dirty="0"/>
          </a:p>
        </p:txBody>
      </p:sp>
      <p:sp>
        <p:nvSpPr>
          <p:cNvPr id="3" name="İçerik Yer Tutucusu 2"/>
          <p:cNvSpPr>
            <a:spLocks noGrp="1"/>
          </p:cNvSpPr>
          <p:nvPr>
            <p:ph idx="1"/>
          </p:nvPr>
        </p:nvSpPr>
        <p:spPr/>
        <p:txBody>
          <a:bodyPr/>
          <a:lstStyle/>
          <a:p>
            <a:pPr lvl="0" algn="just">
              <a:buFont typeface="Wingdings" panose="05000000000000000000" pitchFamily="2" charset="2"/>
              <a:buChar char="Ø"/>
            </a:pPr>
            <a:r>
              <a:rPr lang="tr-TR" dirty="0"/>
              <a:t>Başlangıçta içerisinde </a:t>
            </a:r>
            <a:r>
              <a:rPr lang="tr-TR" i="1" dirty="0"/>
              <a:t>n</a:t>
            </a:r>
            <a:r>
              <a:rPr lang="tr-TR" dirty="0"/>
              <a:t> tane taş olan bir kutu olduğunu varsayınız. Daha sonra her seferinde kutudaki taşları iki küçük gruba ayırarak bu gruplardaki taşları ayrı bir kutuya koyduğunuzu ve en sonunda </a:t>
            </a:r>
            <a:r>
              <a:rPr lang="tr-TR" i="1" dirty="0"/>
              <a:t>n</a:t>
            </a:r>
            <a:r>
              <a:rPr lang="tr-TR" dirty="0"/>
              <a:t> tane kutuda birer tane taş kaldığını varsayınız. Bir kutudaki taşları iki gruba ayırdı­ğınızda gruplardaki taşların sayılarını çarptığınızı düşünü­nüz; yani, ayırdığınız gruplardan birinde </a:t>
            </a:r>
            <a:r>
              <a:rPr lang="tr-TR" i="1" dirty="0"/>
              <a:t>r</a:t>
            </a:r>
            <a:r>
              <a:rPr lang="tr-TR" dirty="0"/>
              <a:t> tane, diğerinde </a:t>
            </a:r>
            <a:r>
              <a:rPr lang="tr-TR" i="1" dirty="0"/>
              <a:t>s</a:t>
            </a:r>
            <a:r>
              <a:rPr lang="tr-TR" b="1" dirty="0"/>
              <a:t> </a:t>
            </a:r>
            <a:r>
              <a:rPr lang="tr-TR" dirty="0"/>
              <a:t>tane taş varsa </a:t>
            </a:r>
            <a:r>
              <a:rPr lang="tr-TR" i="1" dirty="0" err="1"/>
              <a:t>rs</a:t>
            </a:r>
            <a:r>
              <a:rPr lang="tr-TR" b="1" dirty="0"/>
              <a:t> </a:t>
            </a:r>
            <a:r>
              <a:rPr lang="tr-TR" dirty="0"/>
              <a:t>şeklinde çarpıyorsunuz. Her seferinde taşları nasıl ayırırsanız ayırın, her bir ayırma sonucu oluşan çarpımların toplamının </a:t>
            </a:r>
            <a:r>
              <a:rPr lang="tr-TR" b="1" i="1" dirty="0"/>
              <a:t>n</a:t>
            </a:r>
            <a:r>
              <a:rPr lang="tr-TR" b="1" dirty="0"/>
              <a:t>(</a:t>
            </a:r>
            <a:r>
              <a:rPr lang="tr-TR" b="1" i="1" dirty="0"/>
              <a:t>n</a:t>
            </a:r>
            <a:r>
              <a:rPr lang="tr-TR" b="1" dirty="0"/>
              <a:t> - 1)/2 </a:t>
            </a:r>
            <a:r>
              <a:rPr lang="tr-TR" dirty="0"/>
              <a:t>olacağını gösteriniz.</a:t>
            </a:r>
          </a:p>
          <a:p>
            <a:endParaRPr lang="tr-TR" dirty="0"/>
          </a:p>
        </p:txBody>
      </p:sp>
    </p:spTree>
    <p:extLst>
      <p:ext uri="{BB962C8B-B14F-4D97-AF65-F5344CB8AC3E}">
        <p14:creationId xmlns:p14="http://schemas.microsoft.com/office/powerpoint/2010/main" val="23569478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Alıştırmalar - 2</a:t>
            </a:r>
            <a:endParaRPr lang="tr-TR" sz="4000"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22960" y="1924333"/>
                <a:ext cx="7543800" cy="4217160"/>
              </a:xfrm>
            </p:spPr>
            <p:txBody>
              <a:bodyPr>
                <a:normAutofit fontScale="25000" lnSpcReduction="20000"/>
              </a:bodyPr>
              <a:lstStyle/>
              <a:p>
                <a:pPr marL="0" indent="0" algn="just">
                  <a:buNone/>
                </a:pPr>
                <a:r>
                  <a:rPr lang="tr-TR" sz="7200" b="1" dirty="0">
                    <a:solidFill>
                      <a:srgbClr val="FF0000"/>
                    </a:solidFill>
                  </a:rPr>
                  <a:t>Çözüm:</a:t>
                </a:r>
              </a:p>
              <a:p>
                <a:pPr algn="just">
                  <a:buFont typeface="Arial" panose="020B0604020202020204" pitchFamily="34" charset="0"/>
                  <a:buChar char="•"/>
                </a:pPr>
                <a:r>
                  <a:rPr lang="tr-TR" sz="7200" dirty="0"/>
                  <a:t>Kuvvetli tümevarım kullanarak ispatlayacağız.</a:t>
                </a:r>
              </a:p>
              <a:p>
                <a:pPr algn="just">
                  <a:buFont typeface="Arial" panose="020B0604020202020204" pitchFamily="34" charset="0"/>
                  <a:buChar char="•"/>
                </a:pPr>
                <a:r>
                  <a:rPr lang="tr-TR" sz="7200" dirty="0"/>
                  <a:t> </a:t>
                </a:r>
                <a:r>
                  <a:rPr lang="tr-TR" sz="7200" i="1" dirty="0"/>
                  <a:t>n</a:t>
                </a:r>
                <a:r>
                  <a:rPr lang="tr-TR" sz="7200" dirty="0"/>
                  <a:t> = 1 için herhangi bir ayrılma olmadığı için doğrudur. Bu nedenle </a:t>
                </a:r>
                <a:r>
                  <a:rPr lang="tr-TR" sz="7200" i="1" dirty="0"/>
                  <a:t>n</a:t>
                </a:r>
                <a:r>
                  <a:rPr lang="tr-TR" sz="7200" dirty="0"/>
                  <a:t> = 1 için </a:t>
                </a:r>
                <a:r>
                  <a:rPr lang="tr-TR" sz="7200" b="1" i="1" dirty="0"/>
                  <a:t>n</a:t>
                </a:r>
                <a:r>
                  <a:rPr lang="tr-TR" sz="7200" b="1" dirty="0"/>
                  <a:t>(</a:t>
                </a:r>
                <a:r>
                  <a:rPr lang="tr-TR" sz="7200" b="1" i="1" dirty="0"/>
                  <a:t>n</a:t>
                </a:r>
                <a:r>
                  <a:rPr lang="tr-TR" sz="7200" b="1" dirty="0"/>
                  <a:t> - 1)/2 </a:t>
                </a:r>
                <a:r>
                  <a:rPr lang="tr-TR" sz="7200" dirty="0"/>
                  <a:t>ifadesinden toplam 0’dır. </a:t>
                </a:r>
              </a:p>
              <a:p>
                <a:pPr algn="just">
                  <a:buFont typeface="Arial" panose="020B0604020202020204" pitchFamily="34" charset="0"/>
                  <a:buChar char="•"/>
                </a:pPr>
                <a:r>
                  <a:rPr lang="tr-TR" sz="7200" dirty="0"/>
                  <a:t>Kuvvetli tümevarım hipotezini düşünerek ilk ayrılmanın i ve </a:t>
                </a:r>
                <a:r>
                  <a:rPr lang="tr-TR" sz="7200" i="1" dirty="0"/>
                  <a:t>n</a:t>
                </a:r>
                <a:r>
                  <a:rPr lang="tr-TR" sz="7200" dirty="0"/>
                  <a:t> - </a:t>
                </a:r>
                <a:r>
                  <a:rPr lang="tr-TR" sz="7200" i="1" dirty="0"/>
                  <a:t>i </a:t>
                </a:r>
                <a:r>
                  <a:rPr lang="tr-TR" sz="7200" dirty="0"/>
                  <a:t>olduğunu farz edelim. Burada </a:t>
                </a:r>
                <a:r>
                  <a:rPr lang="tr-TR" sz="7200" i="1" dirty="0"/>
                  <a:t>i,</a:t>
                </a:r>
                <a:r>
                  <a:rPr lang="tr-TR" sz="7200" dirty="0"/>
                  <a:t> </a:t>
                </a:r>
                <a:r>
                  <a:rPr lang="tr-TR" sz="7200" i="1" dirty="0"/>
                  <a:t>n</a:t>
                </a:r>
                <a:r>
                  <a:rPr lang="tr-TR" sz="7200" dirty="0"/>
                  <a:t>’den küçük pozitif tam sayıdır. Bu bize </a:t>
                </a:r>
                <a:r>
                  <a:rPr lang="tr-TR" sz="7200" i="1" dirty="0"/>
                  <a:t>i</a:t>
                </a:r>
                <a:r>
                  <a:rPr lang="tr-TR" sz="7200" dirty="0"/>
                  <a:t>(</a:t>
                </a:r>
                <a:r>
                  <a:rPr lang="tr-TR" sz="7200" i="1" dirty="0"/>
                  <a:t>n</a:t>
                </a:r>
                <a:r>
                  <a:rPr lang="tr-TR" sz="7200" dirty="0"/>
                  <a:t> - </a:t>
                </a:r>
                <a:r>
                  <a:rPr lang="tr-TR" sz="7200" i="1" dirty="0"/>
                  <a:t>i</a:t>
                </a:r>
                <a:r>
                  <a:rPr lang="tr-TR" sz="7200" dirty="0"/>
                  <a:t>) sonucunu verir. Tümevarım hipotezi ile sonucun </a:t>
                </a:r>
                <a:r>
                  <a:rPr lang="tr-TR" sz="7200" b="1" i="1" dirty="0"/>
                  <a:t>i</a:t>
                </a:r>
                <a:r>
                  <a:rPr lang="tr-TR" sz="7200" b="1" dirty="0"/>
                  <a:t>(</a:t>
                </a:r>
                <a:r>
                  <a:rPr lang="tr-TR" sz="7200" b="1" i="1" dirty="0"/>
                  <a:t>i</a:t>
                </a:r>
                <a:r>
                  <a:rPr lang="tr-TR" sz="7200" b="1" dirty="0"/>
                  <a:t> - 1)/2  + (</a:t>
                </a:r>
                <a:r>
                  <a:rPr lang="tr-TR" sz="7200" b="1" i="1" dirty="0"/>
                  <a:t>n </a:t>
                </a:r>
                <a:r>
                  <a:rPr lang="tr-TR" sz="7200" b="1" dirty="0"/>
                  <a:t>- </a:t>
                </a:r>
                <a:r>
                  <a:rPr lang="tr-TR" sz="7200" b="1" i="1" dirty="0"/>
                  <a:t>i</a:t>
                </a:r>
                <a:r>
                  <a:rPr lang="tr-TR" sz="7200" b="1" dirty="0"/>
                  <a:t>)(</a:t>
                </a:r>
                <a:r>
                  <a:rPr lang="tr-TR" sz="7200" b="1" i="1" dirty="0"/>
                  <a:t>n</a:t>
                </a:r>
                <a:r>
                  <a:rPr lang="tr-TR" sz="7200" b="1" dirty="0"/>
                  <a:t> - </a:t>
                </a:r>
                <a:r>
                  <a:rPr lang="tr-TR" sz="7200" b="1" i="1" dirty="0"/>
                  <a:t>i </a:t>
                </a:r>
                <a:r>
                  <a:rPr lang="tr-TR" sz="7200" b="1" dirty="0"/>
                  <a:t>- 1)/2 </a:t>
                </a:r>
                <a:r>
                  <a:rPr lang="tr-TR" sz="7200" dirty="0"/>
                  <a:t>olduğuna ulaşırız. </a:t>
                </a:r>
              </a:p>
              <a:p>
                <a:pPr algn="just">
                  <a:buFont typeface="Arial" panose="020B0604020202020204" pitchFamily="34" charset="0"/>
                  <a:buChar char="•"/>
                </a:pPr>
                <a:r>
                  <a:rPr lang="tr-TR" sz="7200" dirty="0"/>
                  <a:t>Sonuç olarak;</a:t>
                </a:r>
              </a:p>
              <a:p>
                <a:pPr algn="just"/>
                <a14:m>
                  <m:oMath xmlns:m="http://schemas.openxmlformats.org/officeDocument/2006/math">
                    <m:r>
                      <a:rPr lang="tr-TR" sz="7200" b="1" i="1">
                        <a:latin typeface="Cambria Math" panose="02040503050406030204" pitchFamily="18" charset="0"/>
                      </a:rPr>
                      <m:t>𝒊</m:t>
                    </m:r>
                    <m:d>
                      <m:dPr>
                        <m:ctrlPr>
                          <a:rPr lang="tr-TR" sz="7200" b="1" i="1">
                            <a:latin typeface="Cambria Math" panose="02040503050406030204" pitchFamily="18" charset="0"/>
                          </a:rPr>
                        </m:ctrlPr>
                      </m:dPr>
                      <m:e>
                        <m:r>
                          <a:rPr lang="tr-TR" sz="7200" b="1" i="1">
                            <a:latin typeface="Cambria Math" panose="02040503050406030204" pitchFamily="18" charset="0"/>
                          </a:rPr>
                          <m:t>𝒏</m:t>
                        </m:r>
                        <m:r>
                          <a:rPr lang="tr-TR" sz="7200" b="1" i="1">
                            <a:latin typeface="Cambria Math" panose="02040503050406030204" pitchFamily="18" charset="0"/>
                          </a:rPr>
                          <m:t>−</m:t>
                        </m:r>
                        <m:r>
                          <a:rPr lang="tr-TR" sz="7200" b="1" i="1">
                            <a:latin typeface="Cambria Math" panose="02040503050406030204" pitchFamily="18" charset="0"/>
                          </a:rPr>
                          <m:t>𝒊</m:t>
                        </m:r>
                      </m:e>
                    </m:d>
                    <m:r>
                      <a:rPr lang="tr-TR" sz="7200" b="1" i="1">
                        <a:latin typeface="Cambria Math" panose="02040503050406030204" pitchFamily="18" charset="0"/>
                      </a:rPr>
                      <m:t>+</m:t>
                    </m:r>
                    <m:f>
                      <m:fPr>
                        <m:ctrlPr>
                          <a:rPr lang="tr-TR" sz="7200" b="1" i="1">
                            <a:latin typeface="Cambria Math" panose="02040503050406030204" pitchFamily="18" charset="0"/>
                          </a:rPr>
                        </m:ctrlPr>
                      </m:fPr>
                      <m:num>
                        <m:r>
                          <a:rPr lang="tr-TR" sz="7200" b="1" i="1">
                            <a:latin typeface="Cambria Math" panose="02040503050406030204" pitchFamily="18" charset="0"/>
                          </a:rPr>
                          <m:t>𝒊</m:t>
                        </m:r>
                        <m:r>
                          <a:rPr lang="tr-TR" sz="7200" b="1" i="1">
                            <a:latin typeface="Cambria Math" panose="02040503050406030204" pitchFamily="18" charset="0"/>
                          </a:rPr>
                          <m:t>(</m:t>
                        </m:r>
                        <m:r>
                          <a:rPr lang="tr-TR" sz="7200" b="1" i="1">
                            <a:latin typeface="Cambria Math" panose="02040503050406030204" pitchFamily="18" charset="0"/>
                          </a:rPr>
                          <m:t>𝒊</m:t>
                        </m:r>
                        <m:r>
                          <a:rPr lang="tr-TR" sz="7200" b="1" i="1">
                            <a:latin typeface="Cambria Math" panose="02040503050406030204" pitchFamily="18" charset="0"/>
                          </a:rPr>
                          <m:t>−</m:t>
                        </m:r>
                        <m:r>
                          <a:rPr lang="tr-TR" sz="7200" b="1" i="1">
                            <a:latin typeface="Cambria Math" panose="02040503050406030204" pitchFamily="18" charset="0"/>
                          </a:rPr>
                          <m:t>𝟏</m:t>
                        </m:r>
                        <m:r>
                          <a:rPr lang="tr-TR" sz="7200" b="1" i="1">
                            <a:latin typeface="Cambria Math" panose="02040503050406030204" pitchFamily="18" charset="0"/>
                          </a:rPr>
                          <m:t>)</m:t>
                        </m:r>
                      </m:num>
                      <m:den>
                        <m:r>
                          <a:rPr lang="tr-TR" sz="7200" b="1" i="1">
                            <a:latin typeface="Cambria Math" panose="02040503050406030204" pitchFamily="18" charset="0"/>
                          </a:rPr>
                          <m:t>𝟐</m:t>
                        </m:r>
                      </m:den>
                    </m:f>
                    <m:r>
                      <a:rPr lang="tr-TR" sz="7200" b="1" i="1">
                        <a:latin typeface="Cambria Math" panose="02040503050406030204" pitchFamily="18" charset="0"/>
                      </a:rPr>
                      <m:t>+</m:t>
                    </m:r>
                    <m:f>
                      <m:fPr>
                        <m:ctrlPr>
                          <a:rPr lang="tr-TR" sz="7200" b="1" i="1">
                            <a:latin typeface="Cambria Math" panose="02040503050406030204" pitchFamily="18" charset="0"/>
                          </a:rPr>
                        </m:ctrlPr>
                      </m:fPr>
                      <m:num>
                        <m:r>
                          <a:rPr lang="tr-TR" sz="7200" b="1" i="1">
                            <a:latin typeface="Cambria Math" panose="02040503050406030204" pitchFamily="18" charset="0"/>
                          </a:rPr>
                          <m:t>(</m:t>
                        </m:r>
                        <m:r>
                          <a:rPr lang="tr-TR" sz="7200" b="1" i="1">
                            <a:latin typeface="Cambria Math" panose="02040503050406030204" pitchFamily="18" charset="0"/>
                          </a:rPr>
                          <m:t>𝒏</m:t>
                        </m:r>
                        <m:r>
                          <a:rPr lang="tr-TR" sz="7200" b="1" i="1">
                            <a:latin typeface="Cambria Math" panose="02040503050406030204" pitchFamily="18" charset="0"/>
                          </a:rPr>
                          <m:t>−</m:t>
                        </m:r>
                        <m:r>
                          <a:rPr lang="tr-TR" sz="7200" b="1" i="1">
                            <a:latin typeface="Cambria Math" panose="02040503050406030204" pitchFamily="18" charset="0"/>
                          </a:rPr>
                          <m:t>𝒊</m:t>
                        </m:r>
                        <m:r>
                          <a:rPr lang="tr-TR" sz="7200" b="1" i="1">
                            <a:latin typeface="Cambria Math" panose="02040503050406030204" pitchFamily="18" charset="0"/>
                          </a:rPr>
                          <m:t>)(</m:t>
                        </m:r>
                        <m:r>
                          <a:rPr lang="tr-TR" sz="7200" b="1" i="1">
                            <a:latin typeface="Cambria Math" panose="02040503050406030204" pitchFamily="18" charset="0"/>
                          </a:rPr>
                          <m:t>𝒏</m:t>
                        </m:r>
                        <m:r>
                          <a:rPr lang="tr-TR" sz="7200" b="1" i="1">
                            <a:latin typeface="Cambria Math" panose="02040503050406030204" pitchFamily="18" charset="0"/>
                          </a:rPr>
                          <m:t>−</m:t>
                        </m:r>
                        <m:r>
                          <a:rPr lang="tr-TR" sz="7200" b="1" i="1">
                            <a:latin typeface="Cambria Math" panose="02040503050406030204" pitchFamily="18" charset="0"/>
                          </a:rPr>
                          <m:t>𝒊</m:t>
                        </m:r>
                        <m:r>
                          <a:rPr lang="tr-TR" sz="7200" b="1" i="1">
                            <a:latin typeface="Cambria Math" panose="02040503050406030204" pitchFamily="18" charset="0"/>
                          </a:rPr>
                          <m:t>−</m:t>
                        </m:r>
                        <m:r>
                          <a:rPr lang="tr-TR" sz="7200" b="1" i="1">
                            <a:latin typeface="Cambria Math" panose="02040503050406030204" pitchFamily="18" charset="0"/>
                          </a:rPr>
                          <m:t>𝟏</m:t>
                        </m:r>
                        <m:r>
                          <a:rPr lang="tr-TR" sz="7200" b="1" i="1">
                            <a:latin typeface="Cambria Math" panose="02040503050406030204" pitchFamily="18" charset="0"/>
                          </a:rPr>
                          <m:t>)</m:t>
                        </m:r>
                      </m:num>
                      <m:den>
                        <m:r>
                          <a:rPr lang="tr-TR" sz="7200" b="1" i="1">
                            <a:latin typeface="Cambria Math" panose="02040503050406030204" pitchFamily="18" charset="0"/>
                          </a:rPr>
                          <m:t>𝟐</m:t>
                        </m:r>
                      </m:den>
                    </m:f>
                    <m:r>
                      <a:rPr lang="tr-TR" sz="7200" b="1" i="1">
                        <a:latin typeface="Cambria Math" panose="02040503050406030204" pitchFamily="18" charset="0"/>
                      </a:rPr>
                      <m:t>=</m:t>
                    </m:r>
                    <m:f>
                      <m:fPr>
                        <m:ctrlPr>
                          <a:rPr lang="tr-TR" sz="7200" b="1" i="1">
                            <a:latin typeface="Cambria Math" panose="02040503050406030204" pitchFamily="18" charset="0"/>
                          </a:rPr>
                        </m:ctrlPr>
                      </m:fPr>
                      <m:num>
                        <m:r>
                          <a:rPr lang="tr-TR" sz="7200" b="1" i="1">
                            <a:latin typeface="Cambria Math" panose="02040503050406030204" pitchFamily="18" charset="0"/>
                          </a:rPr>
                          <m:t>𝒏</m:t>
                        </m:r>
                        <m:r>
                          <a:rPr lang="tr-TR" sz="7200" b="1" i="1">
                            <a:latin typeface="Cambria Math" panose="02040503050406030204" pitchFamily="18" charset="0"/>
                          </a:rPr>
                          <m:t>(</m:t>
                        </m:r>
                        <m:r>
                          <a:rPr lang="tr-TR" sz="7200" b="1" i="1">
                            <a:latin typeface="Cambria Math" panose="02040503050406030204" pitchFamily="18" charset="0"/>
                          </a:rPr>
                          <m:t>𝒏</m:t>
                        </m:r>
                        <m:r>
                          <a:rPr lang="tr-TR" sz="7200" b="1" i="1">
                            <a:latin typeface="Cambria Math" panose="02040503050406030204" pitchFamily="18" charset="0"/>
                          </a:rPr>
                          <m:t>−</m:t>
                        </m:r>
                        <m:r>
                          <a:rPr lang="tr-TR" sz="7200" b="1" i="1">
                            <a:latin typeface="Cambria Math" panose="02040503050406030204" pitchFamily="18" charset="0"/>
                          </a:rPr>
                          <m:t>𝟏</m:t>
                        </m:r>
                        <m:r>
                          <a:rPr lang="tr-TR" sz="7200" b="1" i="1">
                            <a:latin typeface="Cambria Math" panose="02040503050406030204" pitchFamily="18" charset="0"/>
                          </a:rPr>
                          <m:t>)</m:t>
                        </m:r>
                      </m:num>
                      <m:den>
                        <m:r>
                          <a:rPr lang="tr-TR" sz="7200" b="1" i="1">
                            <a:latin typeface="Cambria Math" panose="02040503050406030204" pitchFamily="18" charset="0"/>
                          </a:rPr>
                          <m:t>𝟐</m:t>
                        </m:r>
                      </m:den>
                    </m:f>
                  </m:oMath>
                </a14:m>
                <a:endParaRPr lang="tr-TR" sz="7200" b="1" dirty="0"/>
              </a:p>
              <a:p>
                <a:pPr algn="just"/>
                <a:r>
                  <a:rPr lang="tr-TR" sz="7200" dirty="0"/>
                  <a:t>eşitliği ile her bir ayırma sonucu oluşan çarpımların toplamının </a:t>
                </a:r>
                <a:r>
                  <a:rPr lang="tr-TR" sz="7200" b="1" i="1" dirty="0"/>
                  <a:t>n</a:t>
                </a:r>
                <a:r>
                  <a:rPr lang="tr-TR" sz="7200" b="1" dirty="0"/>
                  <a:t>(</a:t>
                </a:r>
                <a:r>
                  <a:rPr lang="tr-TR" sz="7200" b="1" i="1" dirty="0"/>
                  <a:t>n </a:t>
                </a:r>
                <a:r>
                  <a:rPr lang="tr-TR" sz="7200" b="1" dirty="0"/>
                  <a:t>- 1) </a:t>
                </a:r>
                <a:r>
                  <a:rPr lang="tr-TR" sz="7200" dirty="0"/>
                  <a:t>olacağını kanıtlamış olduk.</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22960" y="1924333"/>
                <a:ext cx="7543800" cy="4217160"/>
              </a:xfrm>
              <a:blipFill rotWithShape="0">
                <a:blip r:embed="rId2"/>
                <a:stretch>
                  <a:fillRect l="-1858" t="-2460" r="-1858"/>
                </a:stretch>
              </a:blipFill>
            </p:spPr>
            <p:txBody>
              <a:bodyPr/>
              <a:lstStyle/>
              <a:p>
                <a:r>
                  <a:rPr lang="tr-TR">
                    <a:noFill/>
                  </a:rPr>
                  <a:t> </a:t>
                </a:r>
              </a:p>
            </p:txBody>
          </p:sp>
        </mc:Fallback>
      </mc:AlternateContent>
    </p:spTree>
    <p:extLst>
      <p:ext uri="{BB962C8B-B14F-4D97-AF65-F5344CB8AC3E}">
        <p14:creationId xmlns:p14="http://schemas.microsoft.com/office/powerpoint/2010/main" val="7261193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Alıştırmalar - 3 </a:t>
            </a:r>
            <a:endParaRPr lang="tr-TR" sz="4000"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22960" y="1951630"/>
                <a:ext cx="7543800" cy="4271749"/>
              </a:xfrm>
            </p:spPr>
            <p:txBody>
              <a:bodyPr>
                <a:normAutofit lnSpcReduction="10000"/>
              </a:bodyPr>
              <a:lstStyle/>
              <a:p>
                <a:pPr>
                  <a:buFont typeface="Wingdings" panose="05000000000000000000" pitchFamily="2" charset="2"/>
                  <a:buChar char="Ø"/>
                </a:pPr>
                <a14:m>
                  <m:oMath xmlns:m="http://schemas.openxmlformats.org/officeDocument/2006/math">
                    <m:r>
                      <a:rPr lang="tr-TR" b="1" i="1" smtClean="0">
                        <a:latin typeface="Cambria Math" panose="02040503050406030204" pitchFamily="18" charset="0"/>
                      </a:rPr>
                      <m:t>𝑨</m:t>
                    </m:r>
                    <m:d>
                      <m:dPr>
                        <m:ctrlPr>
                          <a:rPr lang="tr-TR" b="1" i="1">
                            <a:latin typeface="Cambria Math" panose="02040503050406030204" pitchFamily="18" charset="0"/>
                          </a:rPr>
                        </m:ctrlPr>
                      </m:dPr>
                      <m:e>
                        <m:r>
                          <a:rPr lang="tr-TR" b="1" i="1">
                            <a:latin typeface="Cambria Math" panose="02040503050406030204" pitchFamily="18" charset="0"/>
                          </a:rPr>
                          <m:t>𝒎</m:t>
                        </m:r>
                        <m:r>
                          <a:rPr lang="tr-TR" b="1" i="1">
                            <a:latin typeface="Cambria Math" panose="02040503050406030204" pitchFamily="18" charset="0"/>
                          </a:rPr>
                          <m:t>,</m:t>
                        </m:r>
                        <m:r>
                          <a:rPr lang="tr-TR" b="1" i="1">
                            <a:latin typeface="Cambria Math" panose="02040503050406030204" pitchFamily="18" charset="0"/>
                          </a:rPr>
                          <m:t>𝒏</m:t>
                        </m:r>
                      </m:e>
                    </m:d>
                    <m:r>
                      <a:rPr lang="tr-TR" b="1" i="1">
                        <a:latin typeface="Cambria Math" panose="02040503050406030204" pitchFamily="18" charset="0"/>
                      </a:rPr>
                      <m:t>=</m:t>
                    </m:r>
                    <m:d>
                      <m:dPr>
                        <m:begChr m:val="{"/>
                        <m:endChr m:val=""/>
                        <m:ctrlPr>
                          <a:rPr lang="tr-TR" i="1">
                            <a:latin typeface="Cambria Math" panose="02040503050406030204" pitchFamily="18" charset="0"/>
                          </a:rPr>
                        </m:ctrlPr>
                      </m:dPr>
                      <m:e>
                        <m:eqArr>
                          <m:eqArrPr>
                            <m:ctrlPr>
                              <a:rPr lang="tr-TR" i="1">
                                <a:latin typeface="Cambria Math" panose="02040503050406030204" pitchFamily="18" charset="0"/>
                              </a:rPr>
                            </m:ctrlPr>
                          </m:eqArrPr>
                          <m:e>
                            <m:r>
                              <a:rPr lang="tr-TR" i="1">
                                <a:latin typeface="Cambria Math" panose="02040503050406030204" pitchFamily="18" charset="0"/>
                              </a:rPr>
                              <m:t>2 </m:t>
                            </m:r>
                            <m:r>
                              <a:rPr lang="tr-TR" b="0" i="1" smtClean="0">
                                <a:latin typeface="Cambria Math" panose="02040503050406030204" pitchFamily="18" charset="0"/>
                              </a:rPr>
                              <m:t>    </m:t>
                            </m:r>
                            <m:r>
                              <a:rPr lang="tr-TR" i="1">
                                <a:latin typeface="Cambria Math" panose="02040503050406030204" pitchFamily="18" charset="0"/>
                              </a:rPr>
                              <m:t>        </m:t>
                            </m:r>
                            <m:r>
                              <a:rPr lang="tr-TR" b="0" i="1" smtClean="0">
                                <a:latin typeface="Cambria Math" panose="02040503050406030204" pitchFamily="18" charset="0"/>
                              </a:rPr>
                              <m:t> </m:t>
                            </m:r>
                            <m:r>
                              <a:rPr lang="tr-TR" i="1">
                                <a:latin typeface="Cambria Math" panose="02040503050406030204" pitchFamily="18" charset="0"/>
                              </a:rPr>
                              <m:t>                         </m:t>
                            </m:r>
                            <m:r>
                              <a:rPr lang="tr-TR" b="0" i="1" smtClean="0">
                                <a:latin typeface="Cambria Math" panose="02040503050406030204" pitchFamily="18" charset="0"/>
                              </a:rPr>
                              <m:t>       </m:t>
                            </m:r>
                            <m:r>
                              <a:rPr lang="tr-TR" i="1">
                                <a:latin typeface="Cambria Math" panose="02040503050406030204" pitchFamily="18" charset="0"/>
                              </a:rPr>
                              <m:t>            </m:t>
                            </m:r>
                            <m:r>
                              <a:rPr lang="tr-TR" i="1">
                                <a:latin typeface="Cambria Math" panose="02040503050406030204" pitchFamily="18" charset="0"/>
                              </a:rPr>
                              <m:t>𝑒</m:t>
                            </m:r>
                            <m:r>
                              <a:rPr lang="tr-TR" i="1">
                                <a:latin typeface="Cambria Math" panose="02040503050406030204" pitchFamily="18" charset="0"/>
                              </a:rPr>
                              <m:t>ğ</m:t>
                            </m:r>
                            <m:r>
                              <a:rPr lang="tr-TR" i="1">
                                <a:latin typeface="Cambria Math" panose="02040503050406030204" pitchFamily="18" charset="0"/>
                              </a:rPr>
                              <m:t>𝑒𝑟</m:t>
                            </m:r>
                            <m:r>
                              <a:rPr lang="tr-TR" i="1">
                                <a:latin typeface="Cambria Math" panose="02040503050406030204" pitchFamily="18" charset="0"/>
                              </a:rPr>
                              <m:t> </m:t>
                            </m:r>
                            <m:r>
                              <a:rPr lang="tr-TR" i="1">
                                <a:latin typeface="Cambria Math" panose="02040503050406030204" pitchFamily="18" charset="0"/>
                              </a:rPr>
                              <m:t>𝑚</m:t>
                            </m:r>
                            <m:r>
                              <a:rPr lang="tr-TR" i="1">
                                <a:latin typeface="Cambria Math" panose="02040503050406030204" pitchFamily="18" charset="0"/>
                              </a:rPr>
                              <m:t>=0 </m:t>
                            </m:r>
                          </m:e>
                          <m:e>
                            <m:r>
                              <a:rPr lang="tr-TR" i="1">
                                <a:latin typeface="Cambria Math" panose="02040503050406030204" pitchFamily="18" charset="0"/>
                              </a:rPr>
                              <m:t>0                                             </m:t>
                            </m:r>
                            <m:r>
                              <a:rPr lang="tr-TR" i="1">
                                <a:latin typeface="Cambria Math" panose="02040503050406030204" pitchFamily="18" charset="0"/>
                              </a:rPr>
                              <m:t>𝑒</m:t>
                            </m:r>
                            <m:r>
                              <a:rPr lang="tr-TR" i="1">
                                <a:latin typeface="Cambria Math" panose="02040503050406030204" pitchFamily="18" charset="0"/>
                              </a:rPr>
                              <m:t>ğ</m:t>
                            </m:r>
                            <m:r>
                              <a:rPr lang="tr-TR" i="1">
                                <a:latin typeface="Cambria Math" panose="02040503050406030204" pitchFamily="18" charset="0"/>
                              </a:rPr>
                              <m:t>𝑒𝑟</m:t>
                            </m:r>
                            <m:r>
                              <a:rPr lang="tr-TR" i="1">
                                <a:latin typeface="Cambria Math" panose="02040503050406030204" pitchFamily="18" charset="0"/>
                              </a:rPr>
                              <m:t> ≥1 </m:t>
                            </m:r>
                            <m:r>
                              <a:rPr lang="tr-TR" i="1">
                                <a:latin typeface="Cambria Math" panose="02040503050406030204" pitchFamily="18" charset="0"/>
                              </a:rPr>
                              <m:t>𝑣𝑒</m:t>
                            </m:r>
                            <m:r>
                              <a:rPr lang="tr-TR" i="1">
                                <a:latin typeface="Cambria Math" panose="02040503050406030204" pitchFamily="18" charset="0"/>
                              </a:rPr>
                              <m:t> </m:t>
                            </m:r>
                            <m:r>
                              <a:rPr lang="tr-TR" i="1">
                                <a:latin typeface="Cambria Math" panose="02040503050406030204" pitchFamily="18" charset="0"/>
                              </a:rPr>
                              <m:t>𝑛</m:t>
                            </m:r>
                            <m:r>
                              <a:rPr lang="tr-TR" i="1">
                                <a:latin typeface="Cambria Math" panose="02040503050406030204" pitchFamily="18" charset="0"/>
                              </a:rPr>
                              <m:t>=0</m:t>
                            </m:r>
                          </m:e>
                          <m:e>
                            <m:r>
                              <a:rPr lang="tr-TR" i="1">
                                <a:latin typeface="Cambria Math" panose="02040503050406030204" pitchFamily="18" charset="0"/>
                              </a:rPr>
                              <m:t>2                                        </m:t>
                            </m:r>
                            <m:r>
                              <a:rPr lang="tr-TR" b="0" i="1" smtClean="0">
                                <a:latin typeface="Cambria Math" panose="02040503050406030204" pitchFamily="18" charset="0"/>
                              </a:rPr>
                              <m:t> </m:t>
                            </m:r>
                            <m:r>
                              <a:rPr lang="tr-TR" i="1">
                                <a:latin typeface="Cambria Math" panose="02040503050406030204" pitchFamily="18" charset="0"/>
                              </a:rPr>
                              <m:t>𝑒</m:t>
                            </m:r>
                            <m:r>
                              <a:rPr lang="tr-TR" i="1">
                                <a:latin typeface="Cambria Math" panose="02040503050406030204" pitchFamily="18" charset="0"/>
                              </a:rPr>
                              <m:t>ğ</m:t>
                            </m:r>
                            <m:r>
                              <a:rPr lang="tr-TR" i="1">
                                <a:latin typeface="Cambria Math" panose="02040503050406030204" pitchFamily="18" charset="0"/>
                              </a:rPr>
                              <m:t>𝑒𝑟</m:t>
                            </m:r>
                            <m:r>
                              <a:rPr lang="tr-TR" i="1">
                                <a:latin typeface="Cambria Math" panose="02040503050406030204" pitchFamily="18" charset="0"/>
                              </a:rPr>
                              <m:t> </m:t>
                            </m:r>
                            <m:r>
                              <a:rPr lang="tr-TR" i="1">
                                <a:latin typeface="Cambria Math" panose="02040503050406030204" pitchFamily="18" charset="0"/>
                              </a:rPr>
                              <m:t>𝑚</m:t>
                            </m:r>
                            <m:r>
                              <a:rPr lang="tr-TR" i="1">
                                <a:latin typeface="Cambria Math" panose="02040503050406030204" pitchFamily="18" charset="0"/>
                              </a:rPr>
                              <m:t>≥1 </m:t>
                            </m:r>
                            <m:r>
                              <a:rPr lang="tr-TR" i="1">
                                <a:latin typeface="Cambria Math" panose="02040503050406030204" pitchFamily="18" charset="0"/>
                              </a:rPr>
                              <m:t>𝑣𝑒</m:t>
                            </m:r>
                            <m:r>
                              <a:rPr lang="tr-TR" i="1">
                                <a:latin typeface="Cambria Math" panose="02040503050406030204" pitchFamily="18" charset="0"/>
                              </a:rPr>
                              <m:t> </m:t>
                            </m:r>
                            <m:r>
                              <a:rPr lang="tr-TR" i="1">
                                <a:latin typeface="Cambria Math" panose="02040503050406030204" pitchFamily="18" charset="0"/>
                              </a:rPr>
                              <m:t>𝑛</m:t>
                            </m:r>
                            <m:r>
                              <a:rPr lang="tr-TR" i="1">
                                <a:latin typeface="Cambria Math" panose="02040503050406030204" pitchFamily="18" charset="0"/>
                              </a:rPr>
                              <m:t>=1 </m:t>
                            </m:r>
                          </m:e>
                          <m:e>
                            <m:r>
                              <a:rPr lang="tr-TR" i="1">
                                <a:latin typeface="Cambria Math" panose="02040503050406030204" pitchFamily="18" charset="0"/>
                              </a:rPr>
                              <m:t>𝐴</m:t>
                            </m:r>
                            <m:d>
                              <m:dPr>
                                <m:ctrlPr>
                                  <a:rPr lang="tr-TR" i="1">
                                    <a:latin typeface="Cambria Math" panose="02040503050406030204" pitchFamily="18" charset="0"/>
                                  </a:rPr>
                                </m:ctrlPr>
                              </m:dPr>
                              <m:e>
                                <m:r>
                                  <a:rPr lang="tr-TR" i="1">
                                    <a:latin typeface="Cambria Math" panose="02040503050406030204" pitchFamily="18" charset="0"/>
                                  </a:rPr>
                                  <m:t>𝑚</m:t>
                                </m:r>
                                <m:r>
                                  <a:rPr lang="tr-TR" i="1">
                                    <a:latin typeface="Cambria Math" panose="02040503050406030204" pitchFamily="18" charset="0"/>
                                  </a:rPr>
                                  <m:t>−1, </m:t>
                                </m:r>
                                <m:r>
                                  <a:rPr lang="tr-TR" i="1">
                                    <a:latin typeface="Cambria Math" panose="02040503050406030204" pitchFamily="18" charset="0"/>
                                  </a:rPr>
                                  <m:t>𝐴</m:t>
                                </m:r>
                                <m:d>
                                  <m:dPr>
                                    <m:ctrlPr>
                                      <a:rPr lang="tr-TR" i="1">
                                        <a:latin typeface="Cambria Math" panose="02040503050406030204" pitchFamily="18" charset="0"/>
                                      </a:rPr>
                                    </m:ctrlPr>
                                  </m:dPr>
                                  <m:e>
                                    <m:r>
                                      <a:rPr lang="tr-TR" i="1">
                                        <a:latin typeface="Cambria Math" panose="02040503050406030204" pitchFamily="18" charset="0"/>
                                      </a:rPr>
                                      <m:t>𝑚</m:t>
                                    </m:r>
                                    <m:r>
                                      <a:rPr lang="tr-TR" i="1">
                                        <a:latin typeface="Cambria Math" panose="02040503050406030204" pitchFamily="18" charset="0"/>
                                      </a:rPr>
                                      <m:t>, </m:t>
                                    </m:r>
                                    <m:r>
                                      <a:rPr lang="tr-TR" i="1">
                                        <a:latin typeface="Cambria Math" panose="02040503050406030204" pitchFamily="18" charset="0"/>
                                      </a:rPr>
                                      <m:t>𝑛</m:t>
                                    </m:r>
                                    <m:r>
                                      <a:rPr lang="tr-TR" i="1">
                                        <a:latin typeface="Cambria Math" panose="02040503050406030204" pitchFamily="18" charset="0"/>
                                      </a:rPr>
                                      <m:t>−1</m:t>
                                    </m:r>
                                  </m:e>
                                </m:d>
                              </m:e>
                            </m:d>
                            <m:r>
                              <a:rPr lang="tr-TR" i="1">
                                <a:latin typeface="Cambria Math" panose="02040503050406030204" pitchFamily="18" charset="0"/>
                              </a:rPr>
                              <m:t>    </m:t>
                            </m:r>
                            <m:r>
                              <a:rPr lang="tr-TR" i="1">
                                <a:latin typeface="Cambria Math" panose="02040503050406030204" pitchFamily="18" charset="0"/>
                              </a:rPr>
                              <m:t>𝑒</m:t>
                            </m:r>
                            <m:r>
                              <a:rPr lang="tr-TR" i="1">
                                <a:latin typeface="Cambria Math" panose="02040503050406030204" pitchFamily="18" charset="0"/>
                              </a:rPr>
                              <m:t>ğ</m:t>
                            </m:r>
                            <m:r>
                              <a:rPr lang="tr-TR" i="1">
                                <a:latin typeface="Cambria Math" panose="02040503050406030204" pitchFamily="18" charset="0"/>
                              </a:rPr>
                              <m:t>𝑒𝑟</m:t>
                            </m:r>
                            <m:r>
                              <a:rPr lang="tr-TR" i="1">
                                <a:latin typeface="Cambria Math" panose="02040503050406030204" pitchFamily="18" charset="0"/>
                              </a:rPr>
                              <m:t> </m:t>
                            </m:r>
                            <m:r>
                              <a:rPr lang="tr-TR" i="1">
                                <a:latin typeface="Cambria Math" panose="02040503050406030204" pitchFamily="18" charset="0"/>
                              </a:rPr>
                              <m:t>𝑚</m:t>
                            </m:r>
                            <m:r>
                              <a:rPr lang="tr-TR" i="1">
                                <a:latin typeface="Cambria Math" panose="02040503050406030204" pitchFamily="18" charset="0"/>
                              </a:rPr>
                              <m:t>≥2 </m:t>
                            </m:r>
                            <m:r>
                              <a:rPr lang="tr-TR" i="1">
                                <a:latin typeface="Cambria Math" panose="02040503050406030204" pitchFamily="18" charset="0"/>
                              </a:rPr>
                              <m:t>𝑣𝑒</m:t>
                            </m:r>
                            <m:r>
                              <a:rPr lang="tr-TR" i="1">
                                <a:latin typeface="Cambria Math" panose="02040503050406030204" pitchFamily="18" charset="0"/>
                              </a:rPr>
                              <m:t> </m:t>
                            </m:r>
                            <m:r>
                              <a:rPr lang="tr-TR" i="1">
                                <a:latin typeface="Cambria Math" panose="02040503050406030204" pitchFamily="18" charset="0"/>
                              </a:rPr>
                              <m:t>𝑛</m:t>
                            </m:r>
                            <m:r>
                              <a:rPr lang="tr-TR" i="1">
                                <a:latin typeface="Cambria Math" panose="02040503050406030204" pitchFamily="18" charset="0"/>
                              </a:rPr>
                              <m:t>≥2</m:t>
                            </m:r>
                          </m:e>
                        </m:eqArr>
                      </m:e>
                    </m:d>
                  </m:oMath>
                </a14:m>
                <a:endParaRPr lang="tr-TR" dirty="0"/>
              </a:p>
              <a:p>
                <a:r>
                  <a:rPr lang="tr-TR" dirty="0"/>
                  <a:t>yukarıda verilen </a:t>
                </a:r>
                <a:r>
                  <a:rPr lang="tr-TR" b="1" dirty="0" err="1"/>
                  <a:t>Ackermann</a:t>
                </a:r>
                <a:r>
                  <a:rPr lang="tr-TR" b="1" dirty="0"/>
                  <a:t> fonksiyo­nuna </a:t>
                </a:r>
                <a:r>
                  <a:rPr lang="tr-TR" dirty="0" smtClean="0"/>
                  <a:t>göre;</a:t>
                </a:r>
              </a:p>
              <a:p>
                <a:r>
                  <a:rPr lang="tr-TR" dirty="0" smtClean="0"/>
                  <a:t> </a:t>
                </a:r>
                <a:r>
                  <a:rPr lang="tr-TR" i="1" dirty="0"/>
                  <a:t>m</a:t>
                </a:r>
                <a:r>
                  <a:rPr lang="tr-TR" dirty="0"/>
                  <a:t> ve </a:t>
                </a:r>
                <a:r>
                  <a:rPr lang="tr-TR" i="1" dirty="0"/>
                  <a:t>n</a:t>
                </a:r>
                <a:r>
                  <a:rPr lang="tr-TR" dirty="0"/>
                  <a:t>’nin sıfırdan farklı olduğu durumlarda </a:t>
                </a:r>
                <a:r>
                  <a:rPr lang="tr-TR" b="1" i="1" dirty="0" smtClean="0"/>
                  <a:t>A(m </a:t>
                </a:r>
                <a:r>
                  <a:rPr lang="tr-TR" b="1" dirty="0" smtClean="0"/>
                  <a:t>+ 1</a:t>
                </a:r>
                <a:r>
                  <a:rPr lang="tr-TR" b="1" dirty="0"/>
                  <a:t>, </a:t>
                </a:r>
                <a:r>
                  <a:rPr lang="tr-TR" b="1" i="1" dirty="0"/>
                  <a:t>n) </a:t>
                </a:r>
                <a:r>
                  <a:rPr lang="tr-TR" b="1" dirty="0"/>
                  <a:t>≥</a:t>
                </a:r>
                <a:r>
                  <a:rPr lang="tr-TR" b="1" i="1" dirty="0"/>
                  <a:t> A(m, n)</a:t>
                </a:r>
                <a:r>
                  <a:rPr lang="tr-TR" b="1" dirty="0"/>
                  <a:t> </a:t>
                </a:r>
                <a:r>
                  <a:rPr lang="tr-TR" dirty="0"/>
                  <a:t>olduğunu kanıtlayınız</a:t>
                </a:r>
                <a:r>
                  <a:rPr lang="tr-TR" dirty="0" smtClean="0"/>
                  <a:t>.</a:t>
                </a:r>
              </a:p>
              <a:p>
                <a:r>
                  <a:rPr lang="tr-TR" b="1" dirty="0" smtClean="0">
                    <a:solidFill>
                      <a:srgbClr val="FF0000"/>
                    </a:solidFill>
                  </a:rPr>
                  <a:t>Çözüm:   </a:t>
                </a:r>
                <a:r>
                  <a:rPr lang="tr-TR" i="1" dirty="0" smtClean="0"/>
                  <a:t>A</a:t>
                </a:r>
                <a:r>
                  <a:rPr lang="tr-TR" dirty="0" smtClean="0"/>
                  <a:t>(</a:t>
                </a:r>
                <a:r>
                  <a:rPr lang="tr-TR" i="1" dirty="0" smtClean="0"/>
                  <a:t>m</a:t>
                </a:r>
                <a:r>
                  <a:rPr lang="tr-TR" dirty="0" smtClean="0"/>
                  <a:t> </a:t>
                </a:r>
                <a:r>
                  <a:rPr lang="tr-TR" dirty="0"/>
                  <a:t>+ 2, </a:t>
                </a:r>
                <a:r>
                  <a:rPr lang="tr-TR" i="1" dirty="0"/>
                  <a:t>n </a:t>
                </a:r>
                <a:r>
                  <a:rPr lang="tr-TR" dirty="0"/>
                  <a:t>+ 1) = </a:t>
                </a:r>
                <a:r>
                  <a:rPr lang="tr-TR" i="1" dirty="0"/>
                  <a:t>A</a:t>
                </a:r>
                <a:r>
                  <a:rPr lang="tr-TR" dirty="0"/>
                  <a:t>(</a:t>
                </a:r>
                <a:r>
                  <a:rPr lang="tr-TR" i="1" dirty="0"/>
                  <a:t>m</a:t>
                </a:r>
                <a:r>
                  <a:rPr lang="tr-TR" dirty="0"/>
                  <a:t> + 1, </a:t>
                </a:r>
                <a:r>
                  <a:rPr lang="tr-TR" i="1" dirty="0"/>
                  <a:t>A</a:t>
                </a:r>
                <a:r>
                  <a:rPr lang="tr-TR" dirty="0"/>
                  <a:t>(</a:t>
                </a:r>
                <a:r>
                  <a:rPr lang="tr-TR" i="1" dirty="0"/>
                  <a:t>m</a:t>
                </a:r>
                <a:r>
                  <a:rPr lang="tr-TR" dirty="0"/>
                  <a:t> + 2, </a:t>
                </a:r>
                <a:r>
                  <a:rPr lang="tr-TR" i="1" dirty="0"/>
                  <a:t>n</a:t>
                </a:r>
                <a:r>
                  <a:rPr lang="tr-TR" dirty="0"/>
                  <a:t>))</a:t>
                </a:r>
              </a:p>
              <a:p>
                <a:r>
                  <a:rPr lang="tr-TR" dirty="0"/>
                  <a:t>		 </a:t>
                </a:r>
                <a:r>
                  <a:rPr lang="tr-TR" dirty="0" smtClean="0"/>
                  <a:t>             ≥ </a:t>
                </a:r>
                <a:r>
                  <a:rPr lang="tr-TR" i="1" dirty="0"/>
                  <a:t>A</a:t>
                </a:r>
                <a:r>
                  <a:rPr lang="tr-TR" dirty="0"/>
                  <a:t>(</a:t>
                </a:r>
                <a:r>
                  <a:rPr lang="tr-TR" i="1" dirty="0"/>
                  <a:t>m</a:t>
                </a:r>
                <a:r>
                  <a:rPr lang="tr-TR" dirty="0"/>
                  <a:t> + 1, </a:t>
                </a:r>
                <a:r>
                  <a:rPr lang="tr-TR" i="1" dirty="0"/>
                  <a:t>A</a:t>
                </a:r>
                <a:r>
                  <a:rPr lang="tr-TR" dirty="0"/>
                  <a:t>(</a:t>
                </a:r>
                <a:r>
                  <a:rPr lang="tr-TR" i="1" dirty="0"/>
                  <a:t>m</a:t>
                </a:r>
                <a:r>
                  <a:rPr lang="tr-TR" dirty="0"/>
                  <a:t> + 1, n)) 	</a:t>
                </a:r>
              </a:p>
              <a:p>
                <a:r>
                  <a:rPr lang="tr-TR" dirty="0"/>
                  <a:t>		</a:t>
                </a:r>
                <a:r>
                  <a:rPr lang="tr-TR" dirty="0" smtClean="0"/>
                  <a:t>              </a:t>
                </a:r>
                <a:r>
                  <a:rPr lang="tr-TR" dirty="0"/>
                  <a:t>≥ </a:t>
                </a:r>
                <a:r>
                  <a:rPr lang="tr-TR" i="1" dirty="0"/>
                  <a:t>A</a:t>
                </a:r>
                <a:r>
                  <a:rPr lang="tr-TR" dirty="0"/>
                  <a:t>(</a:t>
                </a:r>
                <a:r>
                  <a:rPr lang="tr-TR" i="1" dirty="0"/>
                  <a:t>m</a:t>
                </a:r>
                <a:r>
                  <a:rPr lang="tr-TR" dirty="0"/>
                  <a:t>, A(</a:t>
                </a:r>
                <a:r>
                  <a:rPr lang="tr-TR" i="1" dirty="0"/>
                  <a:t>m </a:t>
                </a:r>
                <a:r>
                  <a:rPr lang="tr-TR" dirty="0"/>
                  <a:t>+ 1, </a:t>
                </a:r>
                <a:r>
                  <a:rPr lang="tr-TR" i="1" dirty="0"/>
                  <a:t>n</a:t>
                </a:r>
                <a:r>
                  <a:rPr lang="tr-TR" dirty="0"/>
                  <a:t>))</a:t>
                </a:r>
              </a:p>
              <a:p>
                <a:r>
                  <a:rPr lang="tr-TR" dirty="0"/>
                  <a:t>		 </a:t>
                </a:r>
                <a:r>
                  <a:rPr lang="tr-TR" dirty="0" smtClean="0"/>
                  <a:t>             = </a:t>
                </a:r>
                <a:r>
                  <a:rPr lang="tr-TR" i="1" dirty="0"/>
                  <a:t>A</a:t>
                </a:r>
                <a:r>
                  <a:rPr lang="tr-TR" dirty="0"/>
                  <a:t>(</a:t>
                </a:r>
                <a:r>
                  <a:rPr lang="tr-TR" i="1" dirty="0"/>
                  <a:t>m </a:t>
                </a:r>
                <a:r>
                  <a:rPr lang="tr-TR" dirty="0"/>
                  <a:t>+ 1, </a:t>
                </a:r>
                <a:r>
                  <a:rPr lang="tr-TR" i="1" dirty="0"/>
                  <a:t>n </a:t>
                </a:r>
                <a:r>
                  <a:rPr lang="tr-TR" dirty="0"/>
                  <a:t>+ 1).</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22960" y="1951630"/>
                <a:ext cx="7543800" cy="4271749"/>
              </a:xfrm>
              <a:blipFill rotWithShape="0">
                <a:blip r:embed="rId2"/>
                <a:stretch>
                  <a:fillRect l="-808" t="-3138"/>
                </a:stretch>
              </a:blipFill>
            </p:spPr>
            <p:txBody>
              <a:bodyPr/>
              <a:lstStyle/>
              <a:p>
                <a:r>
                  <a:rPr lang="tr-TR">
                    <a:noFill/>
                  </a:rPr>
                  <a:t> </a:t>
                </a:r>
              </a:p>
            </p:txBody>
          </p:sp>
        </mc:Fallback>
      </mc:AlternateContent>
    </p:spTree>
    <p:extLst>
      <p:ext uri="{BB962C8B-B14F-4D97-AF65-F5344CB8AC3E}">
        <p14:creationId xmlns:p14="http://schemas.microsoft.com/office/powerpoint/2010/main" val="894666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Alıştırmalar - 4</a:t>
            </a:r>
            <a:endParaRPr lang="tr-TR" dirty="0"/>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sz="1800" dirty="0"/>
              <a:t>Verilen bir listenin “</a:t>
            </a:r>
            <a:r>
              <a:rPr lang="tr-TR" sz="1800" b="1" dirty="0" err="1"/>
              <a:t>mod</a:t>
            </a:r>
            <a:r>
              <a:rPr lang="tr-TR" sz="1800" dirty="0" err="1"/>
              <a:t>”unu</a:t>
            </a:r>
            <a:r>
              <a:rPr lang="tr-TR" sz="1800" dirty="0"/>
              <a:t> bulan </a:t>
            </a:r>
            <a:r>
              <a:rPr lang="tr-TR" sz="1800" dirty="0" err="1"/>
              <a:t>özyineli</a:t>
            </a:r>
            <a:r>
              <a:rPr lang="tr-TR" sz="1800" dirty="0"/>
              <a:t> bir algoritma tasarlayınız (</a:t>
            </a:r>
            <a:r>
              <a:rPr lang="tr-TR" sz="1800" b="1" dirty="0" err="1"/>
              <a:t>mod</a:t>
            </a:r>
            <a:r>
              <a:rPr lang="tr-TR" sz="1800" dirty="0"/>
              <a:t>: listedeki en çok tekrarlanan eleman).</a:t>
            </a:r>
          </a:p>
          <a:p>
            <a:pPr marL="0" indent="0" algn="just">
              <a:buNone/>
            </a:pPr>
            <a:r>
              <a:rPr lang="tr-TR" sz="1800" b="1" dirty="0">
                <a:solidFill>
                  <a:srgbClr val="FF0000"/>
                </a:solidFill>
              </a:rPr>
              <a:t>Çözüm:</a:t>
            </a:r>
          </a:p>
          <a:p>
            <a:pPr algn="just">
              <a:buFont typeface="Arial" panose="020B0604020202020204" pitchFamily="34" charset="0"/>
              <a:buChar char="•"/>
            </a:pPr>
            <a:r>
              <a:rPr lang="tr-TR" sz="1800" dirty="0"/>
              <a:t>Giriş listesi tam sayılardan oluşan </a:t>
            </a:r>
            <a:r>
              <a:rPr lang="tr-TR" sz="1800" b="1" i="1" dirty="0"/>
              <a:t>a</a:t>
            </a:r>
            <a:r>
              <a:rPr lang="tr-TR" sz="1800" b="1" baseline="-25000" dirty="0"/>
              <a:t>1</a:t>
            </a:r>
            <a:r>
              <a:rPr lang="tr-TR" sz="1800" b="1" dirty="0"/>
              <a:t>, </a:t>
            </a:r>
            <a:r>
              <a:rPr lang="tr-TR" sz="1800" b="1" i="1" dirty="0"/>
              <a:t>a</a:t>
            </a:r>
            <a:r>
              <a:rPr lang="tr-TR" sz="1800" b="1" baseline="-25000" dirty="0"/>
              <a:t>2</a:t>
            </a:r>
            <a:r>
              <a:rPr lang="tr-TR" sz="1800" b="1" dirty="0"/>
              <a:t>,…, </a:t>
            </a:r>
            <a:r>
              <a:rPr lang="tr-TR" sz="1800" b="1" i="1" dirty="0"/>
              <a:t>a</a:t>
            </a:r>
            <a:r>
              <a:rPr lang="tr-TR" sz="1800" b="1" i="1" baseline="-25000" dirty="0"/>
              <a:t>n</a:t>
            </a:r>
            <a:r>
              <a:rPr lang="tr-TR" sz="1800" b="1" dirty="0"/>
              <a:t> </a:t>
            </a:r>
            <a:r>
              <a:rPr lang="tr-TR" sz="1800" dirty="0"/>
              <a:t>şeklindedir.</a:t>
            </a:r>
          </a:p>
          <a:p>
            <a:pPr algn="just">
              <a:buFont typeface="Arial" panose="020B0604020202020204" pitchFamily="34" charset="0"/>
              <a:buChar char="•"/>
            </a:pPr>
            <a:r>
              <a:rPr lang="tr-TR" sz="1800" dirty="0"/>
              <a:t>Bu liste </a:t>
            </a:r>
            <a:r>
              <a:rPr lang="tr-TR" sz="1800" i="1" dirty="0"/>
              <a:t>L</a:t>
            </a:r>
            <a:r>
              <a:rPr lang="tr-TR" sz="1800" dirty="0"/>
              <a:t> listesi olsun. Eğer </a:t>
            </a:r>
            <a:r>
              <a:rPr lang="tr-TR" sz="1800" i="1" dirty="0"/>
              <a:t>n </a:t>
            </a:r>
            <a:r>
              <a:rPr lang="tr-TR" sz="1800" dirty="0"/>
              <a:t>= 1 ise çıkış 1’dir. </a:t>
            </a:r>
          </a:p>
          <a:p>
            <a:pPr algn="just">
              <a:buFont typeface="Arial" panose="020B0604020202020204" pitchFamily="34" charset="0"/>
              <a:buChar char="•"/>
            </a:pPr>
            <a:r>
              <a:rPr lang="tr-TR" sz="1800" dirty="0"/>
              <a:t>Yinelemeli durum için (</a:t>
            </a:r>
            <a:r>
              <a:rPr lang="tr-TR" sz="1800" i="1" dirty="0"/>
              <a:t>n </a:t>
            </a:r>
            <a:r>
              <a:rPr lang="tr-TR" sz="1800" dirty="0"/>
              <a:t>&gt; 1) </a:t>
            </a:r>
            <a:r>
              <a:rPr lang="tr-TR" sz="1800" i="1" dirty="0"/>
              <a:t>a</a:t>
            </a:r>
            <a:r>
              <a:rPr lang="tr-TR" sz="1800" i="1" baseline="-25000" dirty="0"/>
              <a:t>n</a:t>
            </a:r>
            <a:r>
              <a:rPr lang="tr-TR" sz="1800" baseline="-25000" dirty="0"/>
              <a:t> </a:t>
            </a:r>
            <a:r>
              <a:rPr lang="tr-TR" sz="1800" dirty="0"/>
              <a:t>terimi ve </a:t>
            </a:r>
            <a:r>
              <a:rPr lang="tr-TR" sz="1800" b="1" i="1" dirty="0"/>
              <a:t>L</a:t>
            </a:r>
            <a:r>
              <a:rPr lang="tr-TR" sz="1800" b="1" dirty="0"/>
              <a:t> </a:t>
            </a:r>
            <a:r>
              <a:rPr lang="tr-TR" sz="1800" dirty="0"/>
              <a:t>listesindeki </a:t>
            </a:r>
            <a:r>
              <a:rPr lang="tr-TR" sz="1800" i="1" dirty="0"/>
              <a:t>a</a:t>
            </a:r>
            <a:r>
              <a:rPr lang="tr-TR" sz="1800" i="1" baseline="-25000" dirty="0"/>
              <a:t>n</a:t>
            </a:r>
            <a:r>
              <a:rPr lang="tr-TR" sz="1800" i="1" dirty="0"/>
              <a:t> </a:t>
            </a:r>
            <a:r>
              <a:rPr lang="tr-TR" sz="1800" dirty="0"/>
              <a:t>‘e eşit tüm terimler </a:t>
            </a:r>
            <a:r>
              <a:rPr lang="tr-TR" sz="1800" i="1" dirty="0"/>
              <a:t>L</a:t>
            </a:r>
            <a:r>
              <a:rPr lang="tr-TR" sz="1800" dirty="0"/>
              <a:t> listesinden silinerek yeni bir </a:t>
            </a:r>
            <a:r>
              <a:rPr lang="tr-TR" sz="1800" b="1" i="1" dirty="0"/>
              <a:t>L’</a:t>
            </a:r>
            <a:r>
              <a:rPr lang="tr-TR" sz="1800" b="1" dirty="0"/>
              <a:t> </a:t>
            </a:r>
            <a:r>
              <a:rPr lang="tr-TR" sz="1800" dirty="0"/>
              <a:t>listesi oluşturulur. K silinen terim numarası olsun.</a:t>
            </a:r>
          </a:p>
          <a:p>
            <a:pPr algn="just">
              <a:buFont typeface="Arial" panose="020B0604020202020204" pitchFamily="34" charset="0"/>
              <a:buChar char="•"/>
            </a:pPr>
            <a:r>
              <a:rPr lang="tr-TR" sz="1800" dirty="0"/>
              <a:t> Eğer </a:t>
            </a:r>
            <a:r>
              <a:rPr lang="tr-TR" sz="1800" b="1" i="1" dirty="0"/>
              <a:t>k </a:t>
            </a:r>
            <a:r>
              <a:rPr lang="tr-TR" sz="1800" b="1" dirty="0"/>
              <a:t>= </a:t>
            </a:r>
            <a:r>
              <a:rPr lang="tr-TR" sz="1800" b="1" i="1" dirty="0"/>
              <a:t>n</a:t>
            </a:r>
            <a:r>
              <a:rPr lang="tr-TR" sz="1800" b="1" dirty="0"/>
              <a:t> </a:t>
            </a:r>
            <a:r>
              <a:rPr lang="tr-TR" sz="1800" dirty="0"/>
              <a:t>ise </a:t>
            </a:r>
            <a:r>
              <a:rPr lang="tr-TR" sz="1800" i="1" dirty="0"/>
              <a:t>a</a:t>
            </a:r>
            <a:r>
              <a:rPr lang="tr-TR" sz="1800" i="1" baseline="-25000" dirty="0"/>
              <a:t>n</a:t>
            </a:r>
            <a:r>
              <a:rPr lang="tr-TR" sz="1800" dirty="0"/>
              <a:t> çıkış parametresidir ve </a:t>
            </a:r>
            <a:r>
              <a:rPr lang="tr-TR" sz="1800" i="1" dirty="0"/>
              <a:t>n</a:t>
            </a:r>
            <a:r>
              <a:rPr lang="tr-TR" sz="1800" dirty="0"/>
              <a:t> kez bulunur.</a:t>
            </a:r>
          </a:p>
        </p:txBody>
      </p:sp>
    </p:spTree>
    <p:extLst>
      <p:ext uri="{BB962C8B-B14F-4D97-AF65-F5344CB8AC3E}">
        <p14:creationId xmlns:p14="http://schemas.microsoft.com/office/powerpoint/2010/main" val="34928608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Alıştırmalar - 5</a:t>
            </a:r>
            <a:endParaRPr lang="tr-TR" dirty="0"/>
          </a:p>
        </p:txBody>
      </p:sp>
      <p:sp>
        <p:nvSpPr>
          <p:cNvPr id="3" name="İçerik Yer Tutucusu 2"/>
          <p:cNvSpPr>
            <a:spLocks noGrp="1"/>
          </p:cNvSpPr>
          <p:nvPr>
            <p:ph idx="1"/>
          </p:nvPr>
        </p:nvSpPr>
        <p:spPr/>
        <p:txBody>
          <a:bodyPr/>
          <a:lstStyle/>
          <a:p>
            <a:pPr algn="just">
              <a:lnSpc>
                <a:spcPct val="100000"/>
              </a:lnSpc>
              <a:spcBef>
                <a:spcPts val="450"/>
              </a:spcBef>
              <a:spcAft>
                <a:spcPts val="0"/>
              </a:spcAft>
              <a:buFont typeface="Wingdings" panose="05000000000000000000" pitchFamily="2" charset="2"/>
              <a:buChar char="Ø"/>
            </a:pPr>
            <a:r>
              <a:rPr lang="tr-TR" sz="1800" b="1" dirty="0" err="1"/>
              <a:t>if</a:t>
            </a:r>
            <a:r>
              <a:rPr lang="tr-TR" sz="1800" b="1" dirty="0"/>
              <a:t> </a:t>
            </a:r>
            <a:r>
              <a:rPr lang="tr-TR" sz="1800" i="1" dirty="0"/>
              <a:t>x</a:t>
            </a:r>
            <a:r>
              <a:rPr lang="tr-TR" sz="1800" b="1" i="1" dirty="0"/>
              <a:t> </a:t>
            </a:r>
            <a:r>
              <a:rPr lang="tr-TR" sz="1800" i="1" dirty="0"/>
              <a:t>&lt; y</a:t>
            </a:r>
            <a:r>
              <a:rPr lang="tr-TR" sz="1800" dirty="0"/>
              <a:t> </a:t>
            </a:r>
            <a:r>
              <a:rPr lang="tr-TR" sz="1800" b="1" dirty="0" err="1"/>
              <a:t>then</a:t>
            </a:r>
            <a:endParaRPr lang="tr-TR" sz="1800" b="1" dirty="0"/>
          </a:p>
          <a:p>
            <a:pPr algn="just">
              <a:lnSpc>
                <a:spcPct val="100000"/>
              </a:lnSpc>
              <a:spcBef>
                <a:spcPts val="450"/>
              </a:spcBef>
              <a:spcAft>
                <a:spcPts val="0"/>
              </a:spcAft>
            </a:pPr>
            <a:r>
              <a:rPr lang="tr-TR" sz="1800" b="1" i="1" dirty="0"/>
              <a:t>  </a:t>
            </a:r>
            <a:r>
              <a:rPr lang="tr-TR" sz="1800" i="1" dirty="0" err="1"/>
              <a:t>min</a:t>
            </a:r>
            <a:r>
              <a:rPr lang="tr-TR" sz="1800" dirty="0"/>
              <a:t> := x</a:t>
            </a:r>
          </a:p>
          <a:p>
            <a:pPr algn="just">
              <a:lnSpc>
                <a:spcPct val="100000"/>
              </a:lnSpc>
              <a:spcBef>
                <a:spcPts val="450"/>
              </a:spcBef>
              <a:spcAft>
                <a:spcPts val="0"/>
              </a:spcAft>
            </a:pPr>
            <a:r>
              <a:rPr lang="tr-TR" sz="1800" dirty="0"/>
              <a:t>  </a:t>
            </a:r>
            <a:r>
              <a:rPr lang="tr-TR" sz="1800" b="1" dirty="0"/>
              <a:t>else</a:t>
            </a:r>
            <a:endParaRPr lang="tr-TR" sz="1800" dirty="0"/>
          </a:p>
          <a:p>
            <a:pPr algn="just">
              <a:lnSpc>
                <a:spcPct val="100000"/>
              </a:lnSpc>
              <a:spcBef>
                <a:spcPts val="450"/>
              </a:spcBef>
              <a:spcAft>
                <a:spcPts val="0"/>
              </a:spcAft>
            </a:pPr>
            <a:r>
              <a:rPr lang="tr-TR" sz="1800" i="1" dirty="0"/>
              <a:t>  </a:t>
            </a:r>
            <a:r>
              <a:rPr lang="tr-TR" sz="1800" i="1" dirty="0" err="1"/>
              <a:t>min</a:t>
            </a:r>
            <a:r>
              <a:rPr lang="tr-TR" sz="1800" i="1" dirty="0"/>
              <a:t> </a:t>
            </a:r>
            <a:r>
              <a:rPr lang="tr-TR" sz="1800" dirty="0" smtClean="0"/>
              <a:t>:= </a:t>
            </a:r>
            <a:r>
              <a:rPr lang="tr-TR" sz="1800" i="1" dirty="0" smtClean="0"/>
              <a:t>y</a:t>
            </a:r>
            <a:endParaRPr lang="tr-TR" sz="1800" i="1" dirty="0"/>
          </a:p>
          <a:p>
            <a:pPr algn="just"/>
            <a:r>
              <a:rPr lang="tr-TR" sz="1800" dirty="0"/>
              <a:t>program parçasının </a:t>
            </a:r>
            <a:r>
              <a:rPr lang="tr-TR" sz="1800" b="1" i="1" dirty="0"/>
              <a:t>D</a:t>
            </a:r>
            <a:r>
              <a:rPr lang="tr-TR" sz="1800" dirty="0"/>
              <a:t> başlangıç ifadesi ve </a:t>
            </a:r>
            <a:r>
              <a:rPr lang="tr-TR" sz="1800" b="1" dirty="0"/>
              <a:t>(</a:t>
            </a:r>
            <a:r>
              <a:rPr lang="tr-TR" sz="1800" b="1" i="1" dirty="0"/>
              <a:t>x</a:t>
            </a:r>
            <a:r>
              <a:rPr lang="tr-TR" sz="1800" b="1" dirty="0"/>
              <a:t> ≤</a:t>
            </a:r>
            <a:r>
              <a:rPr lang="tr-TR" sz="1800" b="1" i="1" dirty="0"/>
              <a:t> y</a:t>
            </a:r>
            <a:r>
              <a:rPr lang="tr-TR" sz="1800" b="1" dirty="0"/>
              <a:t> ˄ </a:t>
            </a:r>
            <a:r>
              <a:rPr lang="tr-TR" sz="1800" b="1" dirty="0" err="1"/>
              <a:t>min</a:t>
            </a:r>
            <a:r>
              <a:rPr lang="tr-TR" sz="1800" b="1" dirty="0"/>
              <a:t> = </a:t>
            </a:r>
            <a:r>
              <a:rPr lang="tr-TR" sz="1800" b="1" i="1" dirty="0"/>
              <a:t>x</a:t>
            </a:r>
            <a:r>
              <a:rPr lang="tr-TR" sz="1800" b="1" dirty="0"/>
              <a:t>)</a:t>
            </a:r>
            <a:r>
              <a:rPr lang="tr-TR" sz="1800" b="1" i="1" dirty="0"/>
              <a:t> </a:t>
            </a:r>
            <a:r>
              <a:rPr lang="tr-TR" sz="1800" b="1" dirty="0"/>
              <a:t>˅ (</a:t>
            </a:r>
            <a:r>
              <a:rPr lang="tr-TR" sz="1800" b="1" i="1" dirty="0"/>
              <a:t>x &gt; y</a:t>
            </a:r>
            <a:r>
              <a:rPr lang="tr-TR" sz="1800" b="1" dirty="0"/>
              <a:t> ˄ </a:t>
            </a:r>
            <a:r>
              <a:rPr lang="tr-TR" sz="1800" b="1" dirty="0" err="1"/>
              <a:t>min</a:t>
            </a:r>
            <a:r>
              <a:rPr lang="tr-TR" sz="1800" b="1" dirty="0"/>
              <a:t> = </a:t>
            </a:r>
            <a:r>
              <a:rPr lang="tr-TR" sz="1800" b="1" i="1" dirty="0"/>
              <a:t>y</a:t>
            </a:r>
            <a:r>
              <a:rPr lang="tr-TR" sz="1800" b="1" dirty="0"/>
              <a:t>) </a:t>
            </a:r>
            <a:r>
              <a:rPr lang="tr-TR" sz="1800" dirty="0"/>
              <a:t>bitiş ifadesine göre doğru olduğunu kontrol ediniz.</a:t>
            </a:r>
          </a:p>
          <a:p>
            <a:endParaRPr lang="tr-TR" dirty="0"/>
          </a:p>
        </p:txBody>
      </p:sp>
    </p:spTree>
    <p:extLst>
      <p:ext uri="{BB962C8B-B14F-4D97-AF65-F5344CB8AC3E}">
        <p14:creationId xmlns:p14="http://schemas.microsoft.com/office/powerpoint/2010/main" val="106869584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Alıştırmalar - 5</a:t>
            </a:r>
            <a:endParaRPr lang="tr-TR" dirty="0"/>
          </a:p>
        </p:txBody>
      </p:sp>
      <p:sp>
        <p:nvSpPr>
          <p:cNvPr id="3" name="İçerik Yer Tutucusu 2"/>
          <p:cNvSpPr>
            <a:spLocks noGrp="1"/>
          </p:cNvSpPr>
          <p:nvPr>
            <p:ph idx="1"/>
          </p:nvPr>
        </p:nvSpPr>
        <p:spPr/>
        <p:txBody>
          <a:bodyPr/>
          <a:lstStyle/>
          <a:p>
            <a:pPr marL="0" indent="0">
              <a:buNone/>
            </a:pPr>
            <a:r>
              <a:rPr lang="tr-TR" sz="1800" b="1" dirty="0">
                <a:solidFill>
                  <a:srgbClr val="FF0000"/>
                </a:solidFill>
              </a:rPr>
              <a:t>Çözüm:</a:t>
            </a:r>
          </a:p>
          <a:p>
            <a:pPr>
              <a:buFont typeface="Arial" panose="020B0604020202020204" pitchFamily="34" charset="0"/>
              <a:buChar char="•"/>
            </a:pPr>
            <a:r>
              <a:rPr lang="tr-TR" sz="1800" dirty="0"/>
              <a:t>Üç durum vardır:</a:t>
            </a:r>
          </a:p>
          <a:p>
            <a:pPr marL="342900" indent="-342900">
              <a:buFont typeface="+mj-lt"/>
              <a:buAutoNum type="arabicParenR"/>
            </a:pPr>
            <a:r>
              <a:rPr lang="tr-TR" sz="1800" dirty="0" smtClean="0"/>
              <a:t> İlk </a:t>
            </a:r>
            <a:r>
              <a:rPr lang="tr-TR" sz="1800" dirty="0"/>
              <a:t>olarak </a:t>
            </a:r>
            <a:r>
              <a:rPr lang="tr-TR" sz="1800" i="1" dirty="0"/>
              <a:t>x</a:t>
            </a:r>
            <a:r>
              <a:rPr lang="tr-TR" sz="1800" dirty="0"/>
              <a:t> &lt;</a:t>
            </a:r>
            <a:r>
              <a:rPr lang="tr-TR" sz="1800" i="1" dirty="0"/>
              <a:t> y </a:t>
            </a:r>
            <a:r>
              <a:rPr lang="tr-TR" sz="1800" dirty="0"/>
              <a:t>ise; </a:t>
            </a:r>
            <a:r>
              <a:rPr lang="tr-TR" sz="1800" i="1" dirty="0" err="1"/>
              <a:t>min</a:t>
            </a:r>
            <a:r>
              <a:rPr lang="tr-TR" sz="1800" i="1" dirty="0"/>
              <a:t> = x</a:t>
            </a:r>
            <a:r>
              <a:rPr lang="tr-TR" sz="1800" dirty="0"/>
              <a:t> olarak ayarlanır ve </a:t>
            </a:r>
            <a:r>
              <a:rPr lang="tr-TR" sz="1800" b="1" dirty="0"/>
              <a:t>(</a:t>
            </a:r>
            <a:r>
              <a:rPr lang="tr-TR" sz="1800" b="1" i="1" dirty="0"/>
              <a:t>x</a:t>
            </a:r>
            <a:r>
              <a:rPr lang="tr-TR" sz="1800" b="1" dirty="0"/>
              <a:t> ≤ </a:t>
            </a:r>
            <a:r>
              <a:rPr lang="tr-TR" sz="1800" b="1" i="1" dirty="0"/>
              <a:t>y</a:t>
            </a:r>
            <a:r>
              <a:rPr lang="tr-TR" sz="1800" b="1" dirty="0"/>
              <a:t> </a:t>
            </a:r>
            <a:r>
              <a:rPr lang="tr-TR" sz="1800" b="1" dirty="0" smtClean="0"/>
              <a:t>˄ </a:t>
            </a:r>
            <a:r>
              <a:rPr lang="tr-TR" sz="1800" b="1" i="1" dirty="0" err="1" smtClean="0"/>
              <a:t>min</a:t>
            </a:r>
            <a:r>
              <a:rPr lang="tr-TR" sz="1800" b="1" dirty="0" smtClean="0"/>
              <a:t> </a:t>
            </a:r>
            <a:r>
              <a:rPr lang="tr-TR" sz="1800" b="1" dirty="0"/>
              <a:t>= </a:t>
            </a:r>
            <a:r>
              <a:rPr lang="tr-TR" sz="1800" b="1" i="1" dirty="0"/>
              <a:t>x</a:t>
            </a:r>
            <a:r>
              <a:rPr lang="tr-TR" sz="1800" b="1" dirty="0"/>
              <a:t>)  </a:t>
            </a:r>
            <a:r>
              <a:rPr lang="tr-TR" sz="1800" dirty="0"/>
              <a:t>doğru olur.</a:t>
            </a:r>
          </a:p>
          <a:p>
            <a:pPr marL="342900" indent="-342900">
              <a:buFont typeface="+mj-lt"/>
              <a:buAutoNum type="arabicParenR"/>
            </a:pPr>
            <a:r>
              <a:rPr lang="tr-TR" sz="1800" dirty="0"/>
              <a:t>Eğer </a:t>
            </a:r>
            <a:r>
              <a:rPr lang="tr-TR" sz="1800" i="1" dirty="0"/>
              <a:t>x</a:t>
            </a:r>
            <a:r>
              <a:rPr lang="tr-TR" sz="1800" dirty="0"/>
              <a:t> = </a:t>
            </a:r>
            <a:r>
              <a:rPr lang="tr-TR" sz="1800" i="1" dirty="0"/>
              <a:t>y</a:t>
            </a:r>
            <a:r>
              <a:rPr lang="tr-TR" sz="1800" dirty="0"/>
              <a:t> ise </a:t>
            </a:r>
            <a:r>
              <a:rPr lang="tr-TR" sz="1800" i="1" dirty="0" err="1"/>
              <a:t>min</a:t>
            </a:r>
            <a:r>
              <a:rPr lang="tr-TR" sz="1800" dirty="0"/>
              <a:t> = </a:t>
            </a:r>
            <a:r>
              <a:rPr lang="tr-TR" sz="1800" i="1" dirty="0"/>
              <a:t>y </a:t>
            </a:r>
            <a:r>
              <a:rPr lang="tr-TR" sz="1800" dirty="0"/>
              <a:t>(</a:t>
            </a:r>
            <a:r>
              <a:rPr lang="tr-TR" sz="1800" i="1" dirty="0" err="1"/>
              <a:t>x</a:t>
            </a:r>
            <a:r>
              <a:rPr lang="tr-TR" sz="1800" dirty="0" err="1"/>
              <a:t>’e</a:t>
            </a:r>
            <a:r>
              <a:rPr lang="tr-TR" sz="1800" dirty="0"/>
              <a:t> eşittir) olarak ayarlanır ve </a:t>
            </a:r>
            <a:r>
              <a:rPr lang="tr-TR" sz="1800" b="1" dirty="0"/>
              <a:t>(</a:t>
            </a:r>
            <a:r>
              <a:rPr lang="tr-TR" sz="1800" b="1" i="1" dirty="0"/>
              <a:t>x </a:t>
            </a:r>
            <a:r>
              <a:rPr lang="tr-TR" sz="1800" b="1" dirty="0"/>
              <a:t>≤ </a:t>
            </a:r>
            <a:r>
              <a:rPr lang="tr-TR" sz="1800" b="1" i="1" dirty="0"/>
              <a:t>y</a:t>
            </a:r>
            <a:r>
              <a:rPr lang="tr-TR" sz="1800" b="1" dirty="0"/>
              <a:t> ˄ </a:t>
            </a:r>
            <a:r>
              <a:rPr lang="tr-TR" sz="1800" b="1" i="1" dirty="0" err="1"/>
              <a:t>min</a:t>
            </a:r>
            <a:r>
              <a:rPr lang="tr-TR" sz="1800" b="1" dirty="0"/>
              <a:t> = </a:t>
            </a:r>
            <a:r>
              <a:rPr lang="tr-TR" sz="1800" b="1" i="1" dirty="0"/>
              <a:t>x</a:t>
            </a:r>
            <a:r>
              <a:rPr lang="tr-TR" sz="1800" b="1" dirty="0"/>
              <a:t>)  </a:t>
            </a:r>
            <a:r>
              <a:rPr lang="tr-TR" sz="1800" dirty="0"/>
              <a:t>doğru olur.</a:t>
            </a:r>
          </a:p>
          <a:p>
            <a:pPr marL="342900" indent="-342900">
              <a:buFont typeface="+mj-lt"/>
              <a:buAutoNum type="arabicParenR"/>
            </a:pPr>
            <a:r>
              <a:rPr lang="tr-TR" sz="1800" dirty="0"/>
              <a:t>Son olarak </a:t>
            </a:r>
            <a:r>
              <a:rPr lang="tr-TR" sz="1800" i="1" dirty="0"/>
              <a:t>x</a:t>
            </a:r>
            <a:r>
              <a:rPr lang="tr-TR" sz="1800" dirty="0"/>
              <a:t> &gt; </a:t>
            </a:r>
            <a:r>
              <a:rPr lang="tr-TR" sz="1800" i="1" dirty="0"/>
              <a:t>y</a:t>
            </a:r>
            <a:r>
              <a:rPr lang="tr-TR" sz="1800" dirty="0"/>
              <a:t> ise </a:t>
            </a:r>
            <a:r>
              <a:rPr lang="tr-TR" sz="1800" b="1" i="1" dirty="0" err="1"/>
              <a:t>min</a:t>
            </a:r>
            <a:r>
              <a:rPr lang="tr-TR" sz="1800" b="1" dirty="0"/>
              <a:t> = </a:t>
            </a:r>
            <a:r>
              <a:rPr lang="tr-TR" sz="1800" b="1" i="1" dirty="0"/>
              <a:t>y</a:t>
            </a:r>
            <a:r>
              <a:rPr lang="tr-TR" sz="1800" b="1" dirty="0"/>
              <a:t> ve (</a:t>
            </a:r>
            <a:r>
              <a:rPr lang="tr-TR" sz="1800" b="1" i="1" dirty="0"/>
              <a:t>x</a:t>
            </a:r>
            <a:r>
              <a:rPr lang="tr-TR" sz="1800" b="1" dirty="0"/>
              <a:t> &gt; </a:t>
            </a:r>
            <a:r>
              <a:rPr lang="tr-TR" sz="1800" b="1" i="1" dirty="0"/>
              <a:t>y</a:t>
            </a:r>
            <a:r>
              <a:rPr lang="tr-TR" sz="1800" b="1" dirty="0"/>
              <a:t> ˄ </a:t>
            </a:r>
            <a:r>
              <a:rPr lang="tr-TR" sz="1800" b="1" i="1" dirty="0" err="1"/>
              <a:t>min</a:t>
            </a:r>
            <a:r>
              <a:rPr lang="tr-TR" sz="1800" b="1" dirty="0"/>
              <a:t> = </a:t>
            </a:r>
            <a:r>
              <a:rPr lang="tr-TR" sz="1800" b="1" i="1" dirty="0"/>
              <a:t>y</a:t>
            </a:r>
            <a:r>
              <a:rPr lang="tr-TR" sz="1800" b="1" dirty="0"/>
              <a:t>) </a:t>
            </a:r>
            <a:r>
              <a:rPr lang="tr-TR" sz="1800" dirty="0"/>
              <a:t>doğru olur. </a:t>
            </a:r>
          </a:p>
          <a:p>
            <a:pPr>
              <a:buFont typeface="Arial" panose="020B0604020202020204" pitchFamily="34" charset="0"/>
              <a:buChar char="•"/>
            </a:pPr>
            <a:r>
              <a:rPr lang="tr-TR" sz="1800" dirty="0"/>
              <a:t>Dolayısıyla her durumda  </a:t>
            </a:r>
            <a:r>
              <a:rPr lang="tr-TR" sz="1800" b="1" dirty="0"/>
              <a:t>(</a:t>
            </a:r>
            <a:r>
              <a:rPr lang="tr-TR" sz="1800" b="1" i="1" dirty="0"/>
              <a:t>x</a:t>
            </a:r>
            <a:r>
              <a:rPr lang="tr-TR" sz="1800" b="1" dirty="0"/>
              <a:t> ≤ </a:t>
            </a:r>
            <a:r>
              <a:rPr lang="tr-TR" sz="1800" b="1" i="1" dirty="0"/>
              <a:t>y</a:t>
            </a:r>
            <a:r>
              <a:rPr lang="tr-TR" sz="1800" b="1" dirty="0"/>
              <a:t> ˄ </a:t>
            </a:r>
            <a:r>
              <a:rPr lang="tr-TR" sz="1800" b="1" i="1" dirty="0" err="1"/>
              <a:t>min</a:t>
            </a:r>
            <a:r>
              <a:rPr lang="tr-TR" sz="1800" b="1" dirty="0"/>
              <a:t> = </a:t>
            </a:r>
            <a:r>
              <a:rPr lang="tr-TR" sz="1800" b="1" i="1" dirty="0"/>
              <a:t>x</a:t>
            </a:r>
            <a:r>
              <a:rPr lang="tr-TR" sz="1800" b="1" dirty="0"/>
              <a:t>) ˅ (</a:t>
            </a:r>
            <a:r>
              <a:rPr lang="tr-TR" sz="1800" b="1" i="1" dirty="0"/>
              <a:t>x </a:t>
            </a:r>
            <a:r>
              <a:rPr lang="tr-TR" sz="1800" b="1" dirty="0"/>
              <a:t>&gt; </a:t>
            </a:r>
            <a:r>
              <a:rPr lang="tr-TR" sz="1800" b="1" i="1" dirty="0"/>
              <a:t>y</a:t>
            </a:r>
            <a:r>
              <a:rPr lang="tr-TR" sz="1800" b="1" dirty="0"/>
              <a:t> </a:t>
            </a:r>
            <a:r>
              <a:rPr lang="tr-TR" sz="1800" b="1" dirty="0" smtClean="0"/>
              <a:t>˄ </a:t>
            </a:r>
            <a:r>
              <a:rPr lang="tr-TR" sz="1800" b="1" i="1" dirty="0" err="1" smtClean="0"/>
              <a:t>min</a:t>
            </a:r>
            <a:r>
              <a:rPr lang="tr-TR" sz="1800" b="1" dirty="0" smtClean="0"/>
              <a:t> </a:t>
            </a:r>
            <a:r>
              <a:rPr lang="tr-TR" sz="1800" b="1" dirty="0"/>
              <a:t>= </a:t>
            </a:r>
            <a:r>
              <a:rPr lang="tr-TR" sz="1800" b="1" i="1" dirty="0"/>
              <a:t>y</a:t>
            </a:r>
            <a:r>
              <a:rPr lang="tr-TR" sz="1800" b="1" dirty="0"/>
              <a:t>) </a:t>
            </a:r>
            <a:r>
              <a:rPr lang="tr-TR" sz="1800" dirty="0"/>
              <a:t>doğrudur.</a:t>
            </a:r>
          </a:p>
          <a:p>
            <a:endParaRPr lang="tr-TR" dirty="0"/>
          </a:p>
        </p:txBody>
      </p:sp>
    </p:spTree>
    <p:extLst>
      <p:ext uri="{BB962C8B-B14F-4D97-AF65-F5344CB8AC3E}">
        <p14:creationId xmlns:p14="http://schemas.microsoft.com/office/powerpoint/2010/main" val="3273841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1499</TotalTime>
  <Words>8737</Words>
  <Application>Microsoft Office PowerPoint</Application>
  <PresentationFormat>Ekran Gösterisi (4:3)</PresentationFormat>
  <Paragraphs>633</Paragraphs>
  <Slides>97</Slides>
  <Notes>2</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97</vt:i4>
      </vt:variant>
    </vt:vector>
  </HeadingPairs>
  <TitlesOfParts>
    <vt:vector size="108" baseType="lpstr">
      <vt:lpstr>Angsana New</vt:lpstr>
      <vt:lpstr>Arial</vt:lpstr>
      <vt:lpstr>Arial Unicode MS</vt:lpstr>
      <vt:lpstr>Calibri</vt:lpstr>
      <vt:lpstr>Calibri Light</vt:lpstr>
      <vt:lpstr>Cambria Math</vt:lpstr>
      <vt:lpstr>Cordia New</vt:lpstr>
      <vt:lpstr>Symbol</vt:lpstr>
      <vt:lpstr>Times New Roman</vt:lpstr>
      <vt:lpstr>Wingdings</vt:lpstr>
      <vt:lpstr>Geçmişe bakış</vt:lpstr>
      <vt:lpstr>Tümevarım  ve  Özyineleme</vt:lpstr>
      <vt:lpstr>Bölüm Özeti</vt:lpstr>
      <vt:lpstr>Matematiksel Tümevarım</vt:lpstr>
      <vt:lpstr>Matematiksel Tümevarım</vt:lpstr>
      <vt:lpstr>Matematiksel Tümevarım İlkesi</vt:lpstr>
      <vt:lpstr>Matematiksel Tümevarım İlkesi</vt:lpstr>
      <vt:lpstr>Matematiksel Tümevarım Neden Geçerlidir?</vt:lpstr>
      <vt:lpstr>Matematiksel Tümevarım Neden Geçerlidir?</vt:lpstr>
      <vt:lpstr>Matematiksel Tümevarımın Nasıl Çalıştığını Hatırlamanın Yolları </vt:lpstr>
      <vt:lpstr>Toplam Formülünün Matematiksel Tümevarım İle İspatlanması </vt:lpstr>
      <vt:lpstr>Toplam Formülünün Matematiksel Tümevarım İle İspatlanması </vt:lpstr>
      <vt:lpstr>Eşitsizliklerin İspatlanması </vt:lpstr>
      <vt:lpstr>Bölünebilirlik Kurallarının İspatlanması</vt:lpstr>
      <vt:lpstr>Bölünebilirlik Kurallarının İspatlanması</vt:lpstr>
      <vt:lpstr>Kümelerle İlgili Kuralların İspatlanması</vt:lpstr>
      <vt:lpstr>Kümelerle İlgili Kuralların İspatlanması</vt:lpstr>
      <vt:lpstr>Matematiksel Tümevarımın Yaratıcı Uygulamaları</vt:lpstr>
      <vt:lpstr>Matematiksel Tümevarımın Yaratıcı Uygulamaları</vt:lpstr>
      <vt:lpstr>Matematiksel Tümevarımın Yaratıcı Uygulamaları</vt:lpstr>
      <vt:lpstr>Matematiksel Tümevarımın Yaratıcı Uygulamaları</vt:lpstr>
      <vt:lpstr>Matematiksel Tümevarımın Yaratıcı Uygulamaları</vt:lpstr>
      <vt:lpstr>Matematiksel Tümevarımın Yaratıcı Uygulamaları</vt:lpstr>
      <vt:lpstr>Matematiksel Tümevarım ile Yapılan Hatalı İspatlar</vt:lpstr>
      <vt:lpstr>Matematiksel Tümevarım ile Yapılan Hatalı İspatlar</vt:lpstr>
      <vt:lpstr>Matematiksel Tümevarım ile Yapılan Hatalı İspatlar</vt:lpstr>
      <vt:lpstr>Matematiksel Tümevarımla İspatlar için Kalıp</vt:lpstr>
      <vt:lpstr>Matematiksel Tümevarımla İspatlar için Kalıp</vt:lpstr>
      <vt:lpstr>Kuvvetli Tümevarım  ve  İyi-Sıralanabilirlik</vt:lpstr>
      <vt:lpstr>Kuvvetli Tümevarım</vt:lpstr>
      <vt:lpstr>Kuvvetli Tümevarım</vt:lpstr>
      <vt:lpstr>Kuvvetli Tümevarım</vt:lpstr>
      <vt:lpstr>Kuvvetli Tümevarım</vt:lpstr>
      <vt:lpstr>Kuvvetli Tümevarım</vt:lpstr>
      <vt:lpstr>Kuvvetli Tümevarım</vt:lpstr>
      <vt:lpstr>Kuvvetli Tümevarım</vt:lpstr>
      <vt:lpstr>Kuvvetli Tümevarım</vt:lpstr>
      <vt:lpstr>Kuvvetli Tümevarım</vt:lpstr>
      <vt:lpstr>Kuvvetli Tümevarım</vt:lpstr>
      <vt:lpstr>Kuvvetli Tümevarım</vt:lpstr>
      <vt:lpstr>Kuvvetli Tümevarım</vt:lpstr>
      <vt:lpstr>Hesaplamalı Geometride Kuvvetli Tümevarım Kullanımı</vt:lpstr>
      <vt:lpstr>Hesaplamalı Geometride Kuvvetli Tümevarım Kullanımı</vt:lpstr>
      <vt:lpstr>Hesaplamalı Geometride Kuvvetli Tümevarım Kullanımı</vt:lpstr>
      <vt:lpstr>Hesaplamalı Geometride Kuvvetli Tümevarım Kullanımı</vt:lpstr>
      <vt:lpstr>Hesaplamalı Geometride Kuvvetli Tümevarım Kullanımı</vt:lpstr>
      <vt:lpstr>İyi − Sıralanabilirlik İlkesi </vt:lpstr>
      <vt:lpstr>İyi − Sıralanabilirlik İlkesi </vt:lpstr>
      <vt:lpstr>Özyineli Tanımlar ve  Yapısal Tümevarım</vt:lpstr>
      <vt:lpstr>Özyineli Tanımlar</vt:lpstr>
      <vt:lpstr>Özyineli Tanımlanmış Fonksiyonlar</vt:lpstr>
      <vt:lpstr>Özyineli Tanımlanmış Fonksiyonlar</vt:lpstr>
      <vt:lpstr>Özyineli Tanımlanmış Fonksiyonlar</vt:lpstr>
      <vt:lpstr>Özyineli Tanımlanmış Kümeler ve Yapılar</vt:lpstr>
      <vt:lpstr>Özyineli Tanımlanmış Kümeler ve Yapılar</vt:lpstr>
      <vt:lpstr>Dizgi Kümesi</vt:lpstr>
      <vt:lpstr>Dizgi Bitiştirme</vt:lpstr>
      <vt:lpstr>Dizginin Uzunluğu</vt:lpstr>
      <vt:lpstr>Önermeli Mantıkta İyi−Tanımlanmış Formüller </vt:lpstr>
      <vt:lpstr>Köklü Ağaçlar</vt:lpstr>
      <vt:lpstr>Köklü Ağaçlar</vt:lpstr>
      <vt:lpstr>Genişletilmiş İkili Ağaç</vt:lpstr>
      <vt:lpstr>Genişletilmiş İkili Ağaç</vt:lpstr>
      <vt:lpstr>Tam İkili Ağaç</vt:lpstr>
      <vt:lpstr>Tam İkili Ağaç</vt:lpstr>
      <vt:lpstr>Yapısal Tümevarım</vt:lpstr>
      <vt:lpstr>Yapısal Tümevarım</vt:lpstr>
      <vt:lpstr>Yapısal Tümevarım</vt:lpstr>
      <vt:lpstr>Yapısal Tümevarım</vt:lpstr>
      <vt:lpstr>Genelleştirilmiş Tümevarım</vt:lpstr>
      <vt:lpstr>Genelleştirilmiş Tümevarım</vt:lpstr>
      <vt:lpstr>Özyineli Algoritmalar</vt:lpstr>
      <vt:lpstr>Özyineli Algoritmalar</vt:lpstr>
      <vt:lpstr>Özyineli Algoritmalar</vt:lpstr>
      <vt:lpstr>Özyineli Algoritmaların Doğruluğunun İspatı</vt:lpstr>
      <vt:lpstr>Özyineleme ve Yineleme</vt:lpstr>
      <vt:lpstr>Özyineleme ve Yineleme</vt:lpstr>
      <vt:lpstr>Birleştirme Sıralaması</vt:lpstr>
      <vt:lpstr>Program Doğruluğu</vt:lpstr>
      <vt:lpstr>Program Doğrulama</vt:lpstr>
      <vt:lpstr>Program Doğrulama</vt:lpstr>
      <vt:lpstr>Örnek</vt:lpstr>
      <vt:lpstr>Çıkarım Kuralları</vt:lpstr>
      <vt:lpstr>Çıkarım Kuralları</vt:lpstr>
      <vt:lpstr>Koşullu İfadeler</vt:lpstr>
      <vt:lpstr>Örnek</vt:lpstr>
      <vt:lpstr>Döngü Değişmezleri</vt:lpstr>
      <vt:lpstr>Örnek</vt:lpstr>
      <vt:lpstr>Örnek</vt:lpstr>
      <vt:lpstr>Örnek</vt:lpstr>
      <vt:lpstr>Alıştırmalar</vt:lpstr>
      <vt:lpstr>Alıştırmalar - 1</vt:lpstr>
      <vt:lpstr>Alıştırmalar - 2</vt:lpstr>
      <vt:lpstr>Alıştırmalar - 2</vt:lpstr>
      <vt:lpstr>Alıştırmalar - 3 </vt:lpstr>
      <vt:lpstr>Alıştırmalar - 4</vt:lpstr>
      <vt:lpstr>Alıştırmalar - 5</vt:lpstr>
      <vt:lpstr>Alıştırmalar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gd_gokhan_demir@outlook.com</dc:creator>
  <cp:lastModifiedBy>AVCI</cp:lastModifiedBy>
  <cp:revision>207</cp:revision>
  <dcterms:created xsi:type="dcterms:W3CDTF">2015-12-07T23:16:17Z</dcterms:created>
  <dcterms:modified xsi:type="dcterms:W3CDTF">2020-10-03T18:34:34Z</dcterms:modified>
</cp:coreProperties>
</file>