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23"/>
  </p:notesMasterIdLst>
  <p:sldIdLst>
    <p:sldId id="256" r:id="rId2"/>
    <p:sldId id="257" r:id="rId3"/>
    <p:sldId id="261"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67" d="100"/>
          <a:sy n="67" d="100"/>
        </p:scale>
        <p:origin x="1086" y="60"/>
      </p:cViewPr>
      <p:guideLst>
        <p:guide orient="horz" pos="2160"/>
        <p:guide pos="2880"/>
      </p:guideLst>
    </p:cSldViewPr>
  </p:slideViewPr>
  <p:notesTextViewPr>
    <p:cViewPr>
      <p:scale>
        <a:sx n="1" d="1"/>
        <a:sy n="1" d="1"/>
      </p:scale>
      <p:origin x="0" y="0"/>
    </p:cViewPr>
  </p:notesTextViewPr>
  <p:sorterViewPr>
    <p:cViewPr>
      <p:scale>
        <a:sx n="66" d="100"/>
        <a:sy n="66" d="100"/>
      </p:scale>
      <p:origin x="0" y="40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35E01-871E-404F-85CA-8B3F78DEF928}" type="datetimeFigureOut">
              <a:rPr lang="tr-TR"/>
              <a:pPr/>
              <a:t>3.10.2020</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B6AF-F21F-46A1-9282-4AEB784B1DFA}" type="slidenum">
              <a:rPr lang="tr-TR"/>
              <a:pPr/>
              <a:t>‹#›</a:t>
            </a:fld>
            <a:endParaRPr lang="tr-TR"/>
          </a:p>
        </p:txBody>
      </p:sp>
    </p:spTree>
    <p:extLst>
      <p:ext uri="{BB962C8B-B14F-4D97-AF65-F5344CB8AC3E}">
        <p14:creationId xmlns:p14="http://schemas.microsoft.com/office/powerpoint/2010/main" val="226099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4B6AF-F21F-46A1-9282-4AEB784B1DFA}" type="slidenum">
              <a:rPr lang="tr-TR"/>
              <a:pPr/>
              <a:t>1</a:t>
            </a:fld>
            <a:endParaRPr lang="tr-TR" dirty="0"/>
          </a:p>
        </p:txBody>
      </p:sp>
    </p:spTree>
    <p:extLst>
      <p:ext uri="{BB962C8B-B14F-4D97-AF65-F5344CB8AC3E}">
        <p14:creationId xmlns:p14="http://schemas.microsoft.com/office/powerpoint/2010/main" val="4094657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119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120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121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29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39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49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59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69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79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89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94</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95</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96</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97</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98</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99</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100</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101</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102</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103</a:t>
            </a:fld>
            <a:endParaRPr lang="tr-TR"/>
          </a:p>
        </p:txBody>
      </p:sp>
    </p:spTree>
    <p:extLst>
      <p:ext uri="{BB962C8B-B14F-4D97-AF65-F5344CB8AC3E}">
        <p14:creationId xmlns:p14="http://schemas.microsoft.com/office/powerpoint/2010/main" val="36998635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9C4B6AF-F21F-46A1-9282-4AEB784B1DFA}" type="slidenum">
              <a:rPr lang="tr-TR"/>
              <a:pPr/>
              <a:t>104</a:t>
            </a:fld>
            <a:endParaRPr lang="tr-TR"/>
          </a:p>
        </p:txBody>
      </p:sp>
    </p:spTree>
    <p:extLst>
      <p:ext uri="{BB962C8B-B14F-4D97-AF65-F5344CB8AC3E}">
        <p14:creationId xmlns:p14="http://schemas.microsoft.com/office/powerpoint/2010/main" val="369986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October 3, 2020</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October 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October 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October 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October 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October 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October 3,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October 3, 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October 3, 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October 3, 2020</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October 3, 2020</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October 3, 2020</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47.emf"/><Relationship Id="rId4" Type="http://schemas.openxmlformats.org/officeDocument/2006/relationships/package" Target="../embeddings/Microsoft_Word_Belgesi31.docx"/></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48.emf"/><Relationship Id="rId4" Type="http://schemas.openxmlformats.org/officeDocument/2006/relationships/package" Target="../embeddings/Microsoft_Word_Belgesi32.docx"/></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0.emf"/><Relationship Id="rId4" Type="http://schemas.openxmlformats.org/officeDocument/2006/relationships/package" Target="../embeddings/Microsoft_Word_Belgesi33.docx"/></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51.emf"/><Relationship Id="rId4" Type="http://schemas.openxmlformats.org/officeDocument/2006/relationships/package" Target="../embeddings/Microsoft_Word_Belgesi34.docx"/></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2.emf"/><Relationship Id="rId4" Type="http://schemas.openxmlformats.org/officeDocument/2006/relationships/package" Target="../embeddings/Microsoft_Word_Belgesi35.docx"/></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3.emf"/><Relationship Id="rId4" Type="http://schemas.openxmlformats.org/officeDocument/2006/relationships/package" Target="../embeddings/Microsoft_Word_Belgesi36.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Belgesi1.docx"/><Relationship Id="rId5" Type="http://schemas.openxmlformats.org/officeDocument/2006/relationships/image" Target="../media/image9.emf"/><Relationship Id="rId4" Type="http://schemas.openxmlformats.org/officeDocument/2006/relationships/package" Target="../embeddings/Microsoft_Word_Belgesi.docx"/></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package" Target="../embeddings/Microsoft_Word_Belgesi2.docx"/></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package" Target="../embeddings/Microsoft_Word_Belgesi3.docx"/></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package" Target="../embeddings/Microsoft_Word_Belgesi4.docx"/></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package" Target="../embeddings/Microsoft_Word_Belgesi5.docx"/></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package" Target="../embeddings/Microsoft_Word_Belgesi6.docx"/></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package" Target="../embeddings/Microsoft_Word_Belgesi7.docx"/><Relationship Id="rId4" Type="http://schemas.openxmlformats.org/officeDocument/2006/relationships/image" Target="../media/image19.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package" Target="../embeddings/Microsoft_Word_Belgesi9.docx"/><Relationship Id="rId5" Type="http://schemas.openxmlformats.org/officeDocument/2006/relationships/image" Target="../media/image20.emf"/><Relationship Id="rId4" Type="http://schemas.openxmlformats.org/officeDocument/2006/relationships/package" Target="../embeddings/Microsoft_Word_Belgesi8.docx"/></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package" Target="../embeddings/Microsoft_Word_Belgesi11.docx"/><Relationship Id="rId5" Type="http://schemas.openxmlformats.org/officeDocument/2006/relationships/image" Target="../media/image22.emf"/><Relationship Id="rId4" Type="http://schemas.openxmlformats.org/officeDocument/2006/relationships/package" Target="../embeddings/Microsoft_Word_Belgesi10.doc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package" Target="../embeddings/Microsoft_Word_Belgesi13.docx"/><Relationship Id="rId5" Type="http://schemas.openxmlformats.org/officeDocument/2006/relationships/image" Target="../media/image24.emf"/><Relationship Id="rId4" Type="http://schemas.openxmlformats.org/officeDocument/2006/relationships/package" Target="../embeddings/Microsoft_Word_Belgesi12.docx"/></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6.emf"/><Relationship Id="rId4" Type="http://schemas.openxmlformats.org/officeDocument/2006/relationships/package" Target="../embeddings/Microsoft_Word_Belgesi14.docx"/></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package" Target="../embeddings/Microsoft_Word_Belgesi16.docx"/><Relationship Id="rId5" Type="http://schemas.openxmlformats.org/officeDocument/2006/relationships/image" Target="../media/image27.emf"/><Relationship Id="rId4" Type="http://schemas.openxmlformats.org/officeDocument/2006/relationships/package" Target="../embeddings/Microsoft_Word_Belgesi15.docx"/></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package" Target="../embeddings/Microsoft_Word_Belgesi18.docx"/><Relationship Id="rId5" Type="http://schemas.openxmlformats.org/officeDocument/2006/relationships/image" Target="../media/image29.emf"/><Relationship Id="rId4" Type="http://schemas.openxmlformats.org/officeDocument/2006/relationships/package" Target="../embeddings/Microsoft_Word_Belgesi17.docx"/></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emf"/><Relationship Id="rId4" Type="http://schemas.openxmlformats.org/officeDocument/2006/relationships/package" Target="../embeddings/Microsoft_Word_Belgesi19.docx"/></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2.emf"/><Relationship Id="rId4" Type="http://schemas.openxmlformats.org/officeDocument/2006/relationships/package" Target="../embeddings/Microsoft_Word_Belgesi20.docx"/></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3.emf"/><Relationship Id="rId4" Type="http://schemas.openxmlformats.org/officeDocument/2006/relationships/package" Target="../embeddings/Microsoft_Word_Belgesi21.docx"/></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4.emf"/><Relationship Id="rId4" Type="http://schemas.openxmlformats.org/officeDocument/2006/relationships/package" Target="../embeddings/Microsoft_Word_Belgesi22.docx"/></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35.emf"/><Relationship Id="rId4" Type="http://schemas.openxmlformats.org/officeDocument/2006/relationships/package" Target="../embeddings/Microsoft_Word_Belgesi23.docx"/></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6.emf"/><Relationship Id="rId4" Type="http://schemas.openxmlformats.org/officeDocument/2006/relationships/package" Target="../embeddings/Microsoft_Word_Belgesi24.docx"/></Relationships>
</file>

<file path=ppt/slides/_rels/slide91.xml.rels><?xml version="1.0" encoding="UTF-8" standalone="yes"?>
<Relationships xmlns="http://schemas.openxmlformats.org/package/2006/relationships"><Relationship Id="rId8" Type="http://schemas.openxmlformats.org/officeDocument/2006/relationships/package" Target="../embeddings/Microsoft_Word_Belgesi27.docx"/><Relationship Id="rId3" Type="http://schemas.openxmlformats.org/officeDocument/2006/relationships/notesSlide" Target="../notesSlides/notesSlide87.xml"/><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package" Target="../embeddings/Microsoft_Word_Belgesi26.docx"/><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package" Target="../embeddings/Microsoft_Word_Belgesi28.docx"/><Relationship Id="rId4" Type="http://schemas.openxmlformats.org/officeDocument/2006/relationships/package" Target="../embeddings/Microsoft_Word_Belgesi25.docx"/><Relationship Id="rId9" Type="http://schemas.openxmlformats.org/officeDocument/2006/relationships/image" Target="../media/image39.emf"/></Relationships>
</file>

<file path=ppt/slides/_rels/slide92.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5.emf"/><Relationship Id="rId4" Type="http://schemas.openxmlformats.org/officeDocument/2006/relationships/package" Target="../embeddings/Microsoft_Word_Belgesi29.docx"/></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6.emf"/><Relationship Id="rId4" Type="http://schemas.openxmlformats.org/officeDocument/2006/relationships/package" Target="../embeddings/Microsoft_Word_Belgesi30.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Bölüm 6</a:t>
            </a:r>
            <a:endParaRPr lang="en-US" dirty="0"/>
          </a:p>
        </p:txBody>
      </p:sp>
      <p:sp>
        <p:nvSpPr>
          <p:cNvPr id="3" name="Subtitle 2"/>
          <p:cNvSpPr>
            <a:spLocks noGrp="1"/>
          </p:cNvSpPr>
          <p:nvPr>
            <p:ph type="subTitle" idx="1"/>
          </p:nvPr>
        </p:nvSpPr>
        <p:spPr/>
        <p:txBody>
          <a:bodyPr/>
          <a:lstStyle/>
          <a:p>
            <a:r>
              <a:rPr lang="tr-TR" dirty="0" smtClean="0"/>
              <a:t>SAYMA</a:t>
            </a:r>
            <a:endParaRPr lang="en-US" dirty="0"/>
          </a:p>
        </p:txBody>
      </p:sp>
      <p:sp>
        <p:nvSpPr>
          <p:cNvPr id="4" name="Date Placeholder 3"/>
          <p:cNvSpPr>
            <a:spLocks noGrp="1"/>
          </p:cNvSpPr>
          <p:nvPr>
            <p:ph type="dt" sz="half" idx="10"/>
          </p:nvPr>
        </p:nvSpPr>
        <p:spPr/>
        <p:txBody>
          <a:bodyPr/>
          <a:lstStyle/>
          <a:p>
            <a:r>
              <a:rPr lang="tr-TR" dirty="0" smtClean="0"/>
              <a:t>Ayrık Matematik ve Uygulamaları</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1</a:t>
            </a:fld>
            <a:endParaRPr lang="en-US" dirty="0"/>
          </a:p>
        </p:txBody>
      </p:sp>
    </p:spTree>
    <p:extLst>
      <p:ext uri="{BB962C8B-B14F-4D97-AF65-F5344CB8AC3E}">
        <p14:creationId xmlns:p14="http://schemas.microsoft.com/office/powerpoint/2010/main" val="219409793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fontScale="92500" lnSpcReduction="10000"/>
          </a:bodyPr>
          <a:lstStyle/>
          <a:p>
            <a:pPr algn="just"/>
            <a:r>
              <a:rPr lang="tr-TR" dirty="0" smtClean="0">
                <a:solidFill>
                  <a:schemeClr val="accent1">
                    <a:lumMod val="75000"/>
                  </a:schemeClr>
                </a:solidFill>
              </a:rPr>
              <a:t>ÖRNEK 3: </a:t>
            </a:r>
            <a:r>
              <a:rPr lang="tr-TR" dirty="0" smtClean="0"/>
              <a:t>Bir bilgisayar merkezinde, 32 mikro bilgisayar ve her bir mikro bilgisayarın da 24 bağlantı noktası vardır. Bu merkezdeki, mikro bilgisayarların kaç farklı bağlantı noktası bulunur?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Bağlantı noktası seçme süreci, iki adımdan oluşur. İlki bir mikro bilgisayar seçmek, sonra bu mikro bilgisayardaki bağlantı noktalarını seçmektir. 32 farklı şekilde mikro bilgisayar seçilebileceğinden ve hangi mikro bilgisayar seçilirse seçilsin, 24 farklı bağlantı noktası seçilebileceği için, çarpma kuralı gereği, 32 ∙ 24 = 768 tane bağlantı noktası vardır.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smtClean="0"/>
              <a:t>Birçok sayma problemi nesnelerin kutuların içine yerleştirilmesi yoluyla numaralandırılarak çözülebilir. (Burada bu nesnelerin kutuların içine yerleştirilme sırası önemli değildir.) Nesnele­rin farklı veya </a:t>
            </a:r>
            <a:r>
              <a:rPr lang="tr-TR" i="1" dirty="0" smtClean="0"/>
              <a:t>ayırt edilemez </a:t>
            </a:r>
            <a:r>
              <a:rPr lang="tr-TR" dirty="0" smtClean="0"/>
              <a:t>olmaları denk olarak </a:t>
            </a:r>
            <a:r>
              <a:rPr lang="tr-TR" dirty="0" err="1" smtClean="0"/>
              <a:t>gözönüne</a:t>
            </a:r>
            <a:r>
              <a:rPr lang="tr-TR" dirty="0" smtClean="0"/>
              <a:t> alınır. Farklı nesneler bazı kaynak­larda </a:t>
            </a:r>
            <a:r>
              <a:rPr lang="tr-TR" i="1" dirty="0" smtClean="0"/>
              <a:t>"etiketli" </a:t>
            </a:r>
            <a:r>
              <a:rPr lang="tr-TR" dirty="0" smtClean="0"/>
              <a:t>olarak adlandırılırken, ayırt edilemez nesneler </a:t>
            </a:r>
            <a:r>
              <a:rPr lang="tr-TR" i="1" dirty="0" smtClean="0"/>
              <a:t>"etiketsiz" </a:t>
            </a:r>
            <a:r>
              <a:rPr lang="tr-TR" dirty="0" smtClean="0"/>
              <a:t>olarak adlandırılırlar. Benzer şekilde, kutular özdeş olarak ayırt edilemez veya farklı olabilirler. Farklı kutular genellikle </a:t>
            </a:r>
            <a:r>
              <a:rPr lang="tr-TR" i="1" dirty="0" smtClean="0"/>
              <a:t>"etiketli" </a:t>
            </a:r>
            <a:r>
              <a:rPr lang="tr-TR" dirty="0" smtClean="0"/>
              <a:t>olarak isimlendirilirken, ayırt edilemez kutular </a:t>
            </a:r>
            <a:r>
              <a:rPr lang="tr-TR" i="1" dirty="0" smtClean="0"/>
              <a:t>"etiketsiz" </a:t>
            </a:r>
            <a:r>
              <a:rPr lang="tr-TR" dirty="0" smtClean="0"/>
              <a:t>olarak isimlendirilirler. Bir sayma problemi nesnelerin kutuların içine dağıtılması modeli kullanılarak çözülürken, nesnelerin ve kutuların farklı olup olmadıkları belirlenmelidir. Sayma probleminin içeriği bu iki durumu açıkça belirtmesine rağmen sayma problemleri bazen belirsizdir ve hangi modelin uygulanacağı açık değildir. Böyle bir durumda hangi varsayımların yapıldığı ve hangi modelin bu varsayımlara uygun olduğu iyice açıklanmalıdır.</a:t>
            </a:r>
          </a:p>
          <a:p>
            <a:pPr algn="just"/>
            <a:r>
              <a:rPr lang="tr-TR" dirty="0" smtClean="0"/>
              <a:t>Farklı kutuların içine, ayırt edilemez ve farklı nesnelerin dağıtılmasının farklı yollarının hesaplanması için kapalı formüller vardır. Fakat ayırt edilemez kutuların içine ayırt edilemez veya farklı nesnelerin dağıtılması konusunda kapalı formüller bulunmamaktadır.</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100</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55000" lnSpcReduction="20000"/>
          </a:bodyPr>
          <a:lstStyle/>
          <a:p>
            <a:pPr algn="just"/>
            <a:r>
              <a:rPr lang="tr-TR" b="1" dirty="0" smtClean="0"/>
              <a:t>FARKLI NESNELER VE FARKLI KUTULAR</a:t>
            </a:r>
            <a:r>
              <a:rPr lang="tr-TR" dirty="0" smtClean="0"/>
              <a:t> İlk olarak farklı kutuların içine farklı nesnelerin dağıtılması durumunu ele alalım. </a:t>
            </a:r>
          </a:p>
          <a:p>
            <a:pPr algn="just"/>
            <a:endParaRPr lang="tr-TR" dirty="0" smtClean="0"/>
          </a:p>
          <a:p>
            <a:pPr algn="just"/>
            <a:r>
              <a:rPr lang="tr-TR" dirty="0" smtClean="0">
                <a:solidFill>
                  <a:schemeClr val="accent1">
                    <a:lumMod val="75000"/>
                  </a:schemeClr>
                </a:solidFill>
              </a:rPr>
              <a:t>ÖRNEK 5: </a:t>
            </a:r>
            <a:r>
              <a:rPr lang="tr-TR" dirty="0" smtClean="0"/>
              <a:t>Standart 52'lik destenin 4 oyuncunun her birinde 5 kart olacak şekilde dağıtılmasının kaç farklı yolu vardır?</a:t>
            </a:r>
          </a:p>
          <a:p>
            <a:pPr algn="just"/>
            <a:endParaRPr lang="tr-TR" dirty="0" smtClean="0"/>
          </a:p>
          <a:p>
            <a:pPr algn="just"/>
            <a:r>
              <a:rPr lang="tr-TR" i="1" dirty="0" smtClean="0">
                <a:solidFill>
                  <a:schemeClr val="accent1">
                    <a:lumMod val="75000"/>
                  </a:schemeClr>
                </a:solidFill>
              </a:rPr>
              <a:t>Çözüm:</a:t>
            </a:r>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r>
              <a:rPr lang="tr-TR" i="1" dirty="0" smtClean="0">
                <a:solidFill>
                  <a:schemeClr val="accent1">
                    <a:lumMod val="75000"/>
                  </a:schemeClr>
                </a:solidFill>
              </a:rPr>
              <a:t>    </a:t>
            </a:r>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101</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3283" name="Object 3"/>
          <p:cNvGraphicFramePr>
            <a:graphicFrameLocks noChangeAspect="1"/>
          </p:cNvGraphicFramePr>
          <p:nvPr/>
        </p:nvGraphicFramePr>
        <p:xfrm>
          <a:off x="1047750" y="2886076"/>
          <a:ext cx="7308850" cy="3278810"/>
        </p:xfrm>
        <a:graphic>
          <a:graphicData uri="http://schemas.openxmlformats.org/presentationml/2006/ole">
            <mc:AlternateContent xmlns:mc="http://schemas.openxmlformats.org/markup-compatibility/2006">
              <mc:Choice xmlns:v="urn:schemas-microsoft-com:vml" Requires="v">
                <p:oleObj spid="_x0000_s353284" name="Belge" r:id="rId4" imgW="5931476" imgH="2660040" progId="Word.Document.12">
                  <p:embed/>
                </p:oleObj>
              </mc:Choice>
              <mc:Fallback>
                <p:oleObj name="Belge" r:id="rId4" imgW="5931476" imgH="2660040"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750" y="2886076"/>
                        <a:ext cx="7308850" cy="327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b="1" dirty="0" smtClean="0"/>
              <a:t>AYIRT EDİLEMEZ NESNELER VE FARKLI KUTULAR</a:t>
            </a:r>
            <a:r>
              <a:rPr lang="tr-TR" dirty="0" smtClean="0"/>
              <a:t> </a:t>
            </a:r>
            <a:r>
              <a:rPr lang="tr-TR" i="1" dirty="0" smtClean="0"/>
              <a:t>n </a:t>
            </a:r>
            <a:r>
              <a:rPr lang="tr-TR" dirty="0" smtClean="0"/>
              <a:t>benzer nesnenin </a:t>
            </a:r>
            <a:r>
              <a:rPr lang="tr-TR" i="1" dirty="0" smtClean="0"/>
              <a:t>k </a:t>
            </a:r>
            <a:r>
              <a:rPr lang="tr-TR" dirty="0" smtClean="0"/>
              <a:t>farklı kutuya yerleştirilmesi problemi tekrarlı kümede </a:t>
            </a:r>
            <a:r>
              <a:rPr lang="tr-TR" i="1" dirty="0" smtClean="0"/>
              <a:t>k </a:t>
            </a:r>
            <a:r>
              <a:rPr lang="tr-TR" dirty="0" smtClean="0"/>
              <a:t>elemanlı kümenin </a:t>
            </a:r>
            <a:r>
              <a:rPr lang="tr-TR" i="1" dirty="0" smtClean="0"/>
              <a:t>n—</a:t>
            </a:r>
            <a:r>
              <a:rPr lang="tr-TR" i="1" dirty="0" err="1" smtClean="0"/>
              <a:t>li</a:t>
            </a:r>
            <a:r>
              <a:rPr lang="tr-TR" i="1" dirty="0" smtClean="0"/>
              <a:t> k</a:t>
            </a:r>
            <a:r>
              <a:rPr lang="tr-TR" dirty="0" smtClean="0"/>
              <a:t>ombinasyonlarının sayısını hesaplama problemidir. Bunun arkasındaki sebep tekrarlı kümede </a:t>
            </a:r>
            <a:r>
              <a:rPr lang="tr-TR" i="1" dirty="0" smtClean="0"/>
              <a:t>k </a:t>
            </a:r>
            <a:r>
              <a:rPr lang="tr-TR" dirty="0" smtClean="0"/>
              <a:t>elemanlı küme­nin </a:t>
            </a:r>
            <a:r>
              <a:rPr lang="tr-TR" i="1" dirty="0" smtClean="0"/>
              <a:t>n—</a:t>
            </a:r>
            <a:r>
              <a:rPr lang="tr-TR" dirty="0" err="1" smtClean="0"/>
              <a:t>li</a:t>
            </a:r>
            <a:r>
              <a:rPr lang="tr-TR" dirty="0" smtClean="0"/>
              <a:t> kombinasyonları ve </a:t>
            </a:r>
            <a:r>
              <a:rPr lang="tr-TR" i="1" dirty="0" smtClean="0"/>
              <a:t>k </a:t>
            </a:r>
            <a:r>
              <a:rPr lang="tr-TR" dirty="0" smtClean="0"/>
              <a:t>farklı kutuya </a:t>
            </a:r>
            <a:r>
              <a:rPr lang="tr-TR" i="1" dirty="0" smtClean="0"/>
              <a:t>n </a:t>
            </a:r>
            <a:r>
              <a:rPr lang="tr-TR" dirty="0" smtClean="0"/>
              <a:t>ayırt edilemez topun yerleştirilmesinin yolları arasındaki birebir eşlemenin bulunmasıdır. Bu bağlantıyı kurmak için </a:t>
            </a:r>
            <a:r>
              <a:rPr lang="tr-TR" i="1" dirty="0" smtClean="0"/>
              <a:t>n</a:t>
            </a:r>
            <a:r>
              <a:rPr lang="tr-TR" dirty="0" smtClean="0"/>
              <a:t>—</a:t>
            </a:r>
            <a:r>
              <a:rPr lang="tr-TR" dirty="0" err="1" smtClean="0"/>
              <a:t>li</a:t>
            </a:r>
            <a:r>
              <a:rPr lang="tr-TR" dirty="0" smtClean="0"/>
              <a:t> kombinasyonunda içerileri kümenin </a:t>
            </a:r>
            <a:r>
              <a:rPr lang="tr-TR" i="1" dirty="0" smtClean="0"/>
              <a:t>i. </a:t>
            </a:r>
            <a:r>
              <a:rPr lang="tr-TR" dirty="0" smtClean="0"/>
              <a:t>elemanı olan </a:t>
            </a:r>
            <a:r>
              <a:rPr lang="tr-TR" i="1" dirty="0" smtClean="0"/>
              <a:t>i. </a:t>
            </a:r>
            <a:r>
              <a:rPr lang="tr-TR" dirty="0" smtClean="0"/>
              <a:t>kutunun içine her bir adımda bir top koyarız.</a:t>
            </a:r>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102</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62500" lnSpcReduction="20000"/>
          </a:bodyPr>
          <a:lstStyle/>
          <a:p>
            <a:pPr algn="just"/>
            <a:r>
              <a:rPr lang="tr-TR" dirty="0" smtClean="0">
                <a:solidFill>
                  <a:schemeClr val="accent1">
                    <a:lumMod val="75000"/>
                  </a:schemeClr>
                </a:solidFill>
              </a:rPr>
              <a:t>ÖRNEK 6: </a:t>
            </a:r>
            <a:r>
              <a:rPr lang="tr-TR" dirty="0" smtClean="0"/>
              <a:t>Farklı 8 kutuya 10 ayırt edilemez topun yerleştirilmesi için kaç farklı yol vardır?</a:t>
            </a:r>
          </a:p>
          <a:p>
            <a:pPr algn="just"/>
            <a:endParaRPr lang="tr-TR" dirty="0" smtClean="0"/>
          </a:p>
          <a:p>
            <a:pPr algn="just"/>
            <a:r>
              <a:rPr lang="tr-TR" i="1" dirty="0" smtClean="0">
                <a:solidFill>
                  <a:schemeClr val="accent1">
                    <a:lumMod val="75000"/>
                  </a:schemeClr>
                </a:solidFill>
              </a:rPr>
              <a:t>Çözüm:</a:t>
            </a:r>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r>
              <a:rPr lang="tr-TR" i="1" dirty="0" smtClean="0">
                <a:solidFill>
                  <a:schemeClr val="accent1">
                    <a:lumMod val="75000"/>
                  </a:schemeClr>
                </a:solidFill>
              </a:rPr>
              <a:t>    </a:t>
            </a:r>
            <a:endParaRPr lang="tr-TR" dirty="0" smtClean="0"/>
          </a:p>
          <a:p>
            <a:pPr algn="just"/>
            <a:endParaRPr lang="tr-TR" dirty="0" smtClean="0"/>
          </a:p>
          <a:p>
            <a:pPr algn="just">
              <a:buNone/>
            </a:pPr>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103</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5331" name="Object 3"/>
          <p:cNvGraphicFramePr>
            <a:graphicFrameLocks noChangeAspect="1"/>
          </p:cNvGraphicFramePr>
          <p:nvPr/>
        </p:nvGraphicFramePr>
        <p:xfrm>
          <a:off x="1009650" y="2528888"/>
          <a:ext cx="7270750" cy="2487157"/>
        </p:xfrm>
        <a:graphic>
          <a:graphicData uri="http://schemas.openxmlformats.org/presentationml/2006/ole">
            <mc:AlternateContent xmlns:mc="http://schemas.openxmlformats.org/markup-compatibility/2006">
              <mc:Choice xmlns:v="urn:schemas-microsoft-com:vml" Requires="v">
                <p:oleObj spid="_x0000_s355332" name="Belge" r:id="rId4" imgW="5931476" imgH="2028496" progId="Word.Document.12">
                  <p:embed/>
                </p:oleObj>
              </mc:Choice>
              <mc:Fallback>
                <p:oleObj name="Belge" r:id="rId4" imgW="5931476" imgH="2028496"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528888"/>
                        <a:ext cx="7270750" cy="2487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b="1" dirty="0" smtClean="0"/>
              <a:t>FARKLI NESNELER VE AYIRT EDİLEMEZ KUTULAR</a:t>
            </a:r>
            <a:r>
              <a:rPr lang="tr-TR" dirty="0" smtClean="0"/>
              <a:t> farklı nesnenin </a:t>
            </a:r>
            <a:r>
              <a:rPr lang="tr-TR" i="1" dirty="0" smtClean="0"/>
              <a:t>k </a:t>
            </a:r>
            <a:r>
              <a:rPr lang="tr-TR" dirty="0" smtClean="0"/>
              <a:t>tane ayırt edilemez kutunun içine dağıtılması problemi farklı kutuların içine ayırt edilemez veya farklı nesnelerin yerleştirilmesi probleminden çok daha zordur. Bir örnekle bunu inceleyelim.</a:t>
            </a:r>
          </a:p>
          <a:p>
            <a:pPr algn="just"/>
            <a:r>
              <a:rPr lang="tr-TR" dirty="0" smtClean="0">
                <a:solidFill>
                  <a:schemeClr val="accent1">
                    <a:lumMod val="75000"/>
                  </a:schemeClr>
                </a:solidFill>
              </a:rPr>
              <a:t>ÖRNEK 7: </a:t>
            </a:r>
            <a:r>
              <a:rPr lang="tr-TR" dirty="0" smtClean="0"/>
              <a:t>Ofiste çalışan sayının önemli olmadığı bir durumda, 3 farklı ofise 4 çalışanı yerleştirmenin kaç farklı yolu vardır?</a:t>
            </a:r>
          </a:p>
          <a:p>
            <a:pPr algn="just"/>
            <a:endParaRPr lang="tr-TR" dirty="0" smtClean="0"/>
          </a:p>
          <a:p>
            <a:pPr algn="just"/>
            <a:r>
              <a:rPr lang="tr-TR" i="1" dirty="0" smtClean="0">
                <a:solidFill>
                  <a:schemeClr val="accent1">
                    <a:lumMod val="75000"/>
                  </a:schemeClr>
                </a:solidFill>
              </a:rPr>
              <a:t>Çözüm: </a:t>
            </a:r>
            <a:r>
              <a:rPr lang="tr-TR" dirty="0" smtClean="0"/>
              <a:t>Ofislerin içine yerleştirilen çalışanları numaralandırarak bu problemi çözelim. Dört çalışanı </a:t>
            </a:r>
            <a:r>
              <a:rPr lang="tr-TR" i="1" dirty="0" smtClean="0"/>
              <a:t>A, B, C, D </a:t>
            </a:r>
            <a:r>
              <a:rPr lang="tr-TR" dirty="0" smtClean="0"/>
              <a:t>ile gösterelim İlk olarak çalışanları şu şekilde dağıtalım:</a:t>
            </a:r>
          </a:p>
          <a:p>
            <a:pPr lvl="2" algn="just">
              <a:buNone/>
            </a:pPr>
            <a:r>
              <a:rPr lang="tr-TR" dirty="0" smtClean="0"/>
              <a:t> </a:t>
            </a:r>
          </a:p>
          <a:p>
            <a:pPr lvl="2" algn="just">
              <a:buNone/>
            </a:pPr>
            <a:r>
              <a:rPr lang="tr-TR" dirty="0" smtClean="0"/>
              <a:t>4'ünü bir ofise</a:t>
            </a:r>
          </a:p>
          <a:p>
            <a:pPr lvl="2" algn="just">
              <a:buNone/>
            </a:pPr>
            <a:r>
              <a:rPr lang="tr-TR" dirty="0" smtClean="0"/>
              <a:t>3'ünü bir ofise, 1 'ini ikinci ofise</a:t>
            </a:r>
          </a:p>
          <a:p>
            <a:pPr lvl="2" algn="just">
              <a:buNone/>
            </a:pPr>
            <a:r>
              <a:rPr lang="tr-TR" dirty="0" smtClean="0"/>
              <a:t>2'sini bir ofise, 2'sini ikinci ofise</a:t>
            </a:r>
          </a:p>
          <a:p>
            <a:pPr lvl="2" algn="just">
              <a:buNone/>
            </a:pPr>
            <a:r>
              <a:rPr lang="tr-TR" dirty="0" smtClean="0"/>
              <a:t>2'sini bir ofise, 1 'ini bir ofise, 1 'ini diğer ofise</a:t>
            </a:r>
          </a:p>
          <a:p>
            <a:pPr lvl="2" algn="just">
              <a:buNone/>
            </a:pPr>
            <a:r>
              <a:rPr lang="tr-TR" dirty="0" smtClean="0"/>
              <a:t> </a:t>
            </a:r>
          </a:p>
          <a:p>
            <a:pPr algn="just"/>
            <a:r>
              <a:rPr lang="tr-TR" dirty="0" smtClean="0"/>
              <a:t>Çalışanları bu ofislere dağıtmanın her bir yolu </a:t>
            </a:r>
            <a:r>
              <a:rPr lang="tr-TR" i="1" dirty="0" smtClean="0"/>
              <a:t>A,B, C, D </a:t>
            </a:r>
            <a:r>
              <a:rPr lang="tr-TR" dirty="0" smtClean="0"/>
              <a:t>elemanlarının ayrık alt kümelerin içinde dağıtılması yoluyla gösterilebilir.</a:t>
            </a:r>
          </a:p>
          <a:p>
            <a:pPr algn="just"/>
            <a:endParaRPr lang="tr-TR" i="1" dirty="0" smtClean="0">
              <a:solidFill>
                <a:schemeClr val="accent1">
                  <a:lumMod val="75000"/>
                </a:schemeClr>
              </a:solidFill>
            </a:endParaRPr>
          </a:p>
          <a:p>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104</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77500" lnSpcReduction="20000"/>
          </a:bodyPr>
          <a:lstStyle/>
          <a:p>
            <a:pPr algn="just"/>
            <a:r>
              <a:rPr lang="tr-TR" i="1" dirty="0" smtClean="0">
                <a:solidFill>
                  <a:schemeClr val="accent1">
                    <a:lumMod val="75000"/>
                  </a:schemeClr>
                </a:solidFill>
              </a:rPr>
              <a:t>Çözüm: </a:t>
            </a:r>
            <a:r>
              <a:rPr lang="tr-TR" dirty="0" smtClean="0"/>
              <a:t>4 çalışanı tek bir ofise yerleştirilmesini bir tek </a:t>
            </a:r>
            <a:r>
              <a:rPr lang="tr-TR" i="1" dirty="0" smtClean="0"/>
              <a:t>{{A, B, C, D}} </a:t>
            </a:r>
            <a:r>
              <a:rPr lang="tr-TR" dirty="0" smtClean="0"/>
              <a:t>yolu ile gösterebiliriz. Üç çalışanı bir ofise, diğerini ise ikinci ofise yerleştirmeyi ise 4 farklı şekilde gösterebiliriz: {</a:t>
            </a:r>
            <a:r>
              <a:rPr lang="tr-TR" i="1" dirty="0" smtClean="0"/>
              <a:t>{A, B, Q, {D}}, {{A,B,D}, </a:t>
            </a:r>
            <a:r>
              <a:rPr lang="tr-TR" dirty="0" smtClean="0"/>
              <a:t>{C}}, </a:t>
            </a:r>
            <a:r>
              <a:rPr lang="tr-TR" i="1" dirty="0" smtClean="0"/>
              <a:t>{{A, C,D}, {B}}, {{B,C,D}, {A}}. </a:t>
            </a:r>
            <a:r>
              <a:rPr lang="tr-TR" dirty="0" smtClean="0"/>
              <a:t>2 çalışanı bir ofise ve diğer 2'sini ikinci ofise yerleştirmeyi ise 3 farklı şekilde yapabiliriz. Bunu </a:t>
            </a:r>
            <a:r>
              <a:rPr lang="tr-TR" i="1" dirty="0" smtClean="0"/>
              <a:t>{{A,B}, {C,D}}, {{A,C}, {B, D}} </a:t>
            </a:r>
            <a:r>
              <a:rPr lang="tr-TR" dirty="0" smtClean="0"/>
              <a:t>ve {</a:t>
            </a:r>
            <a:r>
              <a:rPr lang="tr-TR" i="1" dirty="0" smtClean="0"/>
              <a:t>{A, D}, {B, C}} </a:t>
            </a:r>
            <a:r>
              <a:rPr lang="tr-TR" dirty="0" smtClean="0"/>
              <a:t>şeklinde gösterebiliriz. Son olarak 2 çalışanı bir ofise, 1 'ini ikinci diğerini üçüncü ofise yerleştirmenin toplam 6 yolu vardır: </a:t>
            </a:r>
            <a:r>
              <a:rPr lang="tr-TR" i="1" dirty="0" smtClean="0"/>
              <a:t>{{A, B), {C}, {D}}, {{A, D}, {B}, {C}}, {{B, C}, {A}, {D}}, {{B,D}, {A}, {C}} </a:t>
            </a:r>
            <a:r>
              <a:rPr lang="tr-TR" dirty="0" smtClean="0"/>
              <a:t>ve </a:t>
            </a:r>
            <a:r>
              <a:rPr lang="tr-TR" i="1" dirty="0" smtClean="0"/>
              <a:t>{{C,D}, {A}, {B}}.</a:t>
            </a:r>
          </a:p>
          <a:p>
            <a:endParaRPr lang="tr-TR" dirty="0" smtClean="0"/>
          </a:p>
          <a:p>
            <a:pPr algn="just"/>
            <a:r>
              <a:rPr lang="tr-TR" dirty="0" smtClean="0"/>
              <a:t>Bütün olasılıklar hesaplandığında, 3 farklı ofise 4 farklı çalışanı yerleştirmek için 14 yol bulunduğunu görürüz. Bu probleme başka bir bakış açısı ise çalışanların yerleştirildiği ofislerin sayısı problemidir. 4 farklı çalışanın 3 farklı ofise hiçbir ofis boş kalmayacak şekilde yerleştiril­mesi 6 farklı yolla yapılır, 4 çalışanın 2 farklı ofise hiçbir ofis boş kalmayacak şekilde yerleşti­rilmesi 7 farklı şekilde, 4 farklı çalışanın 1 ofise yerleştirilmesi ise 1 yolla yapılır.</a:t>
            </a:r>
          </a:p>
          <a:p>
            <a:endParaRPr lang="tr-TR" i="1" dirty="0" smtClean="0">
              <a:solidFill>
                <a:schemeClr val="accent1">
                  <a:lumMod val="75000"/>
                </a:schemeClr>
              </a:solidFill>
            </a:endParaRPr>
          </a:p>
          <a:p>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105</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Kutuların İçine Nesnelerin Dağıtılması</a:t>
            </a:r>
            <a:endParaRPr lang="tr-TR" sz="2800" dirty="0"/>
          </a:p>
        </p:txBody>
      </p:sp>
      <p:sp>
        <p:nvSpPr>
          <p:cNvPr id="3" name="İçerik Yer Tutucusu 2"/>
          <p:cNvSpPr>
            <a:spLocks noGrp="1"/>
          </p:cNvSpPr>
          <p:nvPr>
            <p:ph idx="1"/>
          </p:nvPr>
        </p:nvSpPr>
        <p:spPr>
          <a:xfrm>
            <a:off x="685800" y="1654630"/>
            <a:ext cx="7532914" cy="4860470"/>
          </a:xfrm>
        </p:spPr>
        <p:txBody>
          <a:bodyPr>
            <a:normAutofit fontScale="62500" lnSpcReduction="20000"/>
          </a:bodyPr>
          <a:lstStyle/>
          <a:p>
            <a:pPr algn="just"/>
            <a:r>
              <a:rPr lang="tr-TR" b="1" dirty="0" smtClean="0"/>
              <a:t>AYIRT EDİLEMEZ NESNELER VE AYIRT EDİLEMEZ KUTULAR</a:t>
            </a:r>
            <a:r>
              <a:rPr lang="tr-TR" dirty="0" smtClean="0"/>
              <a:t> Bazı say­ma problemleri ayırt edilemez nesnelerin ayırt edilemez kutulara dağıtılmasını içerebilirler.  Bu durumu bir örnekle inceleyelim.</a:t>
            </a:r>
          </a:p>
          <a:p>
            <a:pPr algn="just"/>
            <a:r>
              <a:rPr lang="tr-TR" dirty="0" smtClean="0">
                <a:solidFill>
                  <a:schemeClr val="accent1">
                    <a:lumMod val="75000"/>
                  </a:schemeClr>
                </a:solidFill>
              </a:rPr>
              <a:t>ÖRNEK 8: </a:t>
            </a:r>
            <a:r>
              <a:rPr lang="tr-TR" dirty="0" smtClean="0"/>
              <a:t>4 özdeş kutuya aynı kitabın 6 kopyası kaç farklı şekilde paketlenebilir?</a:t>
            </a:r>
          </a:p>
          <a:p>
            <a:pPr algn="just"/>
            <a:endParaRPr lang="tr-TR" dirty="0" smtClean="0"/>
          </a:p>
          <a:p>
            <a:pPr algn="just"/>
            <a:r>
              <a:rPr lang="tr-TR" i="1" dirty="0" smtClean="0">
                <a:solidFill>
                  <a:schemeClr val="accent1">
                    <a:lumMod val="75000"/>
                  </a:schemeClr>
                </a:solidFill>
              </a:rPr>
              <a:t>Çözüm: </a:t>
            </a:r>
            <a:r>
              <a:rPr lang="tr-TR" dirty="0" smtClean="0"/>
              <a:t>Kitapların paketlenmesindeki tüm yolları sıralayalım. Kitapların paketlenmesindeki her bir yol için, ilk olarak en fazla sayıdaki kitap içeren kutunun içindeki kitap sayısı, daha son­ra en az bir kitap içeren kutudaki kitap sayısı olacak şekilde kumlardaki azalan sıradaki kitap sayıları sırayla listelenecektir. Buna göre kitaplar aşağıdaki şekilde dağıtılabilir.</a:t>
            </a:r>
          </a:p>
          <a:p>
            <a:pPr lvl="3" algn="just">
              <a:buNone/>
            </a:pPr>
            <a:r>
              <a:rPr lang="tr-TR" dirty="0" smtClean="0"/>
              <a:t> </a:t>
            </a:r>
          </a:p>
          <a:p>
            <a:pPr lvl="3" algn="just">
              <a:buNone/>
            </a:pPr>
            <a:r>
              <a:rPr lang="tr-TR" dirty="0" smtClean="0"/>
              <a:t>6</a:t>
            </a:r>
          </a:p>
          <a:p>
            <a:pPr lvl="3" algn="just">
              <a:buNone/>
            </a:pPr>
            <a:r>
              <a:rPr lang="tr-TR" dirty="0" smtClean="0"/>
              <a:t>5,1</a:t>
            </a:r>
          </a:p>
          <a:p>
            <a:pPr lvl="3" algn="just">
              <a:buNone/>
            </a:pPr>
            <a:r>
              <a:rPr lang="tr-TR" dirty="0" smtClean="0"/>
              <a:t>4,2</a:t>
            </a:r>
          </a:p>
          <a:p>
            <a:pPr lvl="3" algn="just">
              <a:buNone/>
            </a:pPr>
            <a:r>
              <a:rPr lang="tr-TR" dirty="0" smtClean="0"/>
              <a:t>4,1,1</a:t>
            </a:r>
          </a:p>
          <a:p>
            <a:pPr lvl="3" algn="just">
              <a:buNone/>
            </a:pPr>
            <a:r>
              <a:rPr lang="tr-TR" dirty="0" smtClean="0"/>
              <a:t>3,3</a:t>
            </a:r>
          </a:p>
          <a:p>
            <a:pPr lvl="3" algn="just">
              <a:buNone/>
            </a:pPr>
            <a:r>
              <a:rPr lang="tr-TR" dirty="0" smtClean="0"/>
              <a:t>3,2,1</a:t>
            </a:r>
          </a:p>
          <a:p>
            <a:pPr lvl="3" algn="just">
              <a:buNone/>
            </a:pPr>
            <a:r>
              <a:rPr lang="tr-TR" dirty="0" smtClean="0"/>
              <a:t>3,1,1,1</a:t>
            </a:r>
          </a:p>
          <a:p>
            <a:pPr lvl="3" algn="just">
              <a:buNone/>
            </a:pPr>
            <a:r>
              <a:rPr lang="tr-TR" dirty="0" smtClean="0"/>
              <a:t>2,2,2 2,2,1,1</a:t>
            </a:r>
          </a:p>
          <a:p>
            <a:pPr lvl="3" algn="just">
              <a:buNone/>
            </a:pPr>
            <a:endParaRPr lang="tr-TR" dirty="0" smtClean="0"/>
          </a:p>
          <a:p>
            <a:pPr algn="just"/>
            <a:r>
              <a:rPr lang="tr-TR" dirty="0" smtClean="0"/>
              <a:t>Örneğin 4, 1, 1; birinci kutu 4 kitap, ikinci kutu 1 kitap, üçüncü kutu 1 kitap ve dördüncü ku­tunun boş olduğunu göstermektedir. Bütün olasılıklar değerlendirilmiş olduğundan kitapları paketlemenin toplam 9 yolunun olduğu görülmektedir.</a:t>
            </a:r>
            <a:endParaRPr lang="tr-TR" i="1" dirty="0" smtClean="0">
              <a:solidFill>
                <a:schemeClr val="accent1">
                  <a:lumMod val="75000"/>
                </a:schemeClr>
              </a:solidFill>
            </a:endParaRPr>
          </a:p>
          <a:p>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106</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Alıştırma 1:</a:t>
            </a:r>
            <a:r>
              <a:rPr lang="tr-TR" i="1" dirty="0" smtClean="0">
                <a:solidFill>
                  <a:schemeClr val="accent1">
                    <a:lumMod val="75000"/>
                  </a:schemeClr>
                </a:solidFill>
              </a:rPr>
              <a:t> </a:t>
            </a:r>
            <a:r>
              <a:rPr lang="tr-TR" dirty="0" smtClean="0"/>
              <a:t>Bir raf 12 adet kitap alabilmektedir. Herhangi iki kitap </a:t>
            </a:r>
            <a:r>
              <a:rPr lang="tr-TR" dirty="0" err="1" smtClean="0"/>
              <a:t>yanyana</a:t>
            </a:r>
            <a:r>
              <a:rPr lang="tr-TR" dirty="0" smtClean="0"/>
              <a:t> gelmeksizin 5 kitap kaç farklı şekilde seçilebilir? </a:t>
            </a:r>
            <a:r>
              <a:rPr lang="tr-TR" i="1" dirty="0" smtClean="0"/>
              <a:t>(İpucu: </a:t>
            </a:r>
            <a:r>
              <a:rPr lang="tr-TR" dirty="0" smtClean="0"/>
              <a:t>Seçilen kitapları çizgi ile seçilmeyen kitapları da</a:t>
            </a:r>
            <a:br>
              <a:rPr lang="tr-TR" dirty="0" smtClean="0"/>
            </a:br>
            <a:r>
              <a:rPr lang="tr-TR" dirty="0" smtClean="0"/>
              <a:t>yıldız ile gösteriniz. 5 tane çizgi ve 7 tane yıldızdan oluşan dizileri sayınız, böylece herhangi iki çizgi </a:t>
            </a:r>
            <a:r>
              <a:rPr lang="tr-TR" dirty="0" err="1" smtClean="0"/>
              <a:t>yanyana</a:t>
            </a:r>
            <a:r>
              <a:rPr lang="tr-TR" dirty="0" smtClean="0"/>
              <a:t> olmayacaktır).</a:t>
            </a:r>
          </a:p>
          <a:p>
            <a:pPr algn="just"/>
            <a:r>
              <a:rPr lang="tr-TR" dirty="0" smtClean="0">
                <a:solidFill>
                  <a:schemeClr val="accent1">
                    <a:lumMod val="75000"/>
                  </a:schemeClr>
                </a:solidFill>
              </a:rPr>
              <a:t>Alıştırma 2:</a:t>
            </a:r>
            <a:r>
              <a:rPr lang="tr-TR" i="1" dirty="0" smtClean="0"/>
              <a:t> (x + y </a:t>
            </a:r>
            <a:r>
              <a:rPr lang="tr-TR" dirty="0" smtClean="0"/>
              <a:t>+ z)</a:t>
            </a:r>
            <a:r>
              <a:rPr lang="tr-TR" baseline="30000" dirty="0" smtClean="0"/>
              <a:t>100</a:t>
            </a:r>
            <a:r>
              <a:rPr lang="tr-TR" dirty="0" smtClean="0"/>
              <a:t> ifadesinin açılımında kaç tane terim vardır?</a:t>
            </a:r>
            <a:endParaRPr lang="tr-TR" i="1" dirty="0" smtClean="0">
              <a:solidFill>
                <a:schemeClr val="accent1">
                  <a:lumMod val="75000"/>
                </a:schemeClr>
              </a:solidFill>
            </a:endParaRP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lvl="0" algn="just"/>
            <a:r>
              <a:rPr lang="tr-TR" dirty="0" smtClean="0">
                <a:solidFill>
                  <a:schemeClr val="accent1">
                    <a:lumMod val="75000"/>
                  </a:schemeClr>
                </a:solidFill>
              </a:rPr>
              <a:t>Alıştırma 3:</a:t>
            </a:r>
            <a:r>
              <a:rPr lang="tr-TR" i="1" dirty="0" smtClean="0">
                <a:solidFill>
                  <a:schemeClr val="accent1">
                    <a:lumMod val="75000"/>
                  </a:schemeClr>
                </a:solidFill>
              </a:rPr>
              <a:t> </a:t>
            </a:r>
            <a:r>
              <a:rPr lang="tr-TR" dirty="0" smtClean="0"/>
              <a:t>Aşağıdaki koşullar altında ve her </a:t>
            </a:r>
            <a:r>
              <a:rPr lang="tr-TR" dirty="0" err="1" smtClean="0"/>
              <a:t>kırtuda</a:t>
            </a:r>
            <a:r>
              <a:rPr lang="tr-TR" dirty="0" smtClean="0"/>
              <a:t> en fazla 1 top ol­mak şartıyla 5 top 7 kutuya kaç farklı şekilde dağıtılabilir?</a:t>
            </a:r>
          </a:p>
          <a:p>
            <a:pPr marL="822960" lvl="1" indent="-457200" algn="just">
              <a:buFont typeface="+mj-lt"/>
              <a:buAutoNum type="alphaLcParenR"/>
            </a:pPr>
            <a:r>
              <a:rPr lang="tr-TR" dirty="0" smtClean="0"/>
              <a:t>toplar da kutular da etiketlemiştir.</a:t>
            </a:r>
          </a:p>
          <a:p>
            <a:pPr marL="822960" lvl="1" indent="-457200" algn="just">
              <a:buFont typeface="+mj-lt"/>
              <a:buAutoNum type="alphaLcParenR"/>
            </a:pPr>
            <a:r>
              <a:rPr lang="tr-TR" dirty="0" smtClean="0"/>
              <a:t>toplar etiketlenmiş, kutular etiketlenmemiştir.</a:t>
            </a:r>
          </a:p>
          <a:p>
            <a:pPr marL="822960" lvl="1" indent="-457200" algn="just">
              <a:buFont typeface="+mj-lt"/>
              <a:buAutoNum type="alphaLcParenR"/>
            </a:pPr>
            <a:r>
              <a:rPr lang="tr-TR" dirty="0" smtClean="0"/>
              <a:t>toplar etiketlenmemiş, kutular etiketlenmiştir.</a:t>
            </a:r>
          </a:p>
          <a:p>
            <a:pPr marL="822960" lvl="1" indent="-457200" algn="just">
              <a:buFont typeface="+mj-lt"/>
              <a:buAutoNum type="alphaLcParenR"/>
            </a:pPr>
            <a:r>
              <a:rPr lang="tr-TR" dirty="0" smtClean="0"/>
              <a:t>toplar ve kutular etiketlenmemiştir.</a:t>
            </a:r>
          </a:p>
          <a:p>
            <a:pPr lvl="0" algn="just"/>
            <a:r>
              <a:rPr lang="tr-TR" dirty="0" smtClean="0">
                <a:solidFill>
                  <a:schemeClr val="accent1">
                    <a:lumMod val="75000"/>
                  </a:schemeClr>
                </a:solidFill>
              </a:rPr>
              <a:t>Alıştırma 4:</a:t>
            </a:r>
            <a:r>
              <a:rPr lang="tr-TR" i="1" dirty="0" smtClean="0"/>
              <a:t> </a:t>
            </a:r>
            <a:r>
              <a:rPr lang="tr-TR" dirty="0" smtClean="0"/>
              <a:t>Her kutuda en az bir DVD olması şartıyla 8 özdeş DVD 5 özdeş kutuya kaç farklı şekilde yerleştirilebilir?</a:t>
            </a:r>
          </a:p>
          <a:p>
            <a:pPr algn="just"/>
            <a:endParaRPr lang="tr-TR" i="1" dirty="0" smtClean="0">
              <a:solidFill>
                <a:schemeClr val="accent1">
                  <a:lumMod val="75000"/>
                </a:schemeClr>
              </a:solidFill>
            </a:endParaRP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Alıştırma 5:</a:t>
            </a:r>
            <a:r>
              <a:rPr lang="tr-TR" i="1" dirty="0" smtClean="0">
                <a:solidFill>
                  <a:schemeClr val="accent1">
                    <a:lumMod val="75000"/>
                  </a:schemeClr>
                </a:solidFill>
              </a:rPr>
              <a:t> </a:t>
            </a:r>
            <a:r>
              <a:rPr lang="tr-TR" dirty="0" smtClean="0"/>
              <a:t>Bir ayçöreği dükkanı sade, vişneli, çikolatalı, bademli, el­malı ve </a:t>
            </a:r>
            <a:r>
              <a:rPr lang="tr-TR" dirty="0" err="1" smtClean="0"/>
              <a:t>karnıbaharlı</a:t>
            </a:r>
            <a:r>
              <a:rPr lang="tr-TR" dirty="0" smtClean="0"/>
              <a:t> ayçöreği yapmaktadır. Buna göre;</a:t>
            </a:r>
          </a:p>
          <a:p>
            <a:pPr marL="1307592" lvl="3" indent="-457200" algn="just">
              <a:buFont typeface="+mj-lt"/>
              <a:buAutoNum type="alphaLcParenR"/>
            </a:pPr>
            <a:r>
              <a:rPr lang="tr-TR" dirty="0" smtClean="0"/>
              <a:t>1 düzine ayçöreği</a:t>
            </a:r>
          </a:p>
          <a:p>
            <a:pPr marL="1307592" lvl="3" indent="-457200" algn="just">
              <a:buFont typeface="+mj-lt"/>
              <a:buAutoNum type="alphaLcParenR"/>
            </a:pPr>
            <a:r>
              <a:rPr lang="tr-TR" dirty="0" smtClean="0"/>
              <a:t>3 düzine ayçöreği</a:t>
            </a:r>
          </a:p>
          <a:p>
            <a:pPr marL="1307592" lvl="3" indent="-457200" algn="just">
              <a:buFont typeface="+mj-lt"/>
              <a:buAutoNum type="alphaLcParenR"/>
            </a:pPr>
            <a:r>
              <a:rPr lang="tr-TR" dirty="0" smtClean="0"/>
              <a:t>Her türden en az 2 tane içeren 2 düzine ayçöreği</a:t>
            </a:r>
          </a:p>
          <a:p>
            <a:pPr marL="1307592" lvl="3" indent="-457200" algn="just">
              <a:buFont typeface="+mj-lt"/>
              <a:buAutoNum type="alphaLcParenR"/>
            </a:pPr>
            <a:r>
              <a:rPr lang="tr-TR" dirty="0" smtClean="0"/>
              <a:t>en fazla 2 tanesi </a:t>
            </a:r>
            <a:r>
              <a:rPr lang="tr-TR" dirty="0" err="1" smtClean="0"/>
              <a:t>karnıbaharlı</a:t>
            </a:r>
            <a:r>
              <a:rPr lang="tr-TR" dirty="0" smtClean="0"/>
              <a:t> ayçöreği olan 2 düzine ayçöreği</a:t>
            </a:r>
          </a:p>
          <a:p>
            <a:pPr marL="1307592" lvl="3" indent="-457200" algn="just">
              <a:buFont typeface="+mj-lt"/>
              <a:buAutoNum type="alphaLcParenR"/>
            </a:pPr>
            <a:r>
              <a:rPr lang="tr-TR" dirty="0" smtClean="0"/>
              <a:t>en az 5 tanesi çikolatalı ve en az 3 tanesi bademli ayçö­reği olan 2 düzine ayçöreği</a:t>
            </a:r>
          </a:p>
          <a:p>
            <a:pPr marL="1307592" lvl="3" indent="-457200" algn="just">
              <a:buFont typeface="+mj-lt"/>
              <a:buAutoNum type="alphaLcParenR"/>
            </a:pPr>
            <a:r>
              <a:rPr lang="tr-TR" dirty="0" smtClean="0"/>
              <a:t>en az 1 tanesi sade, en az 2 tanesi vişneli, en az 3 tanesi çikolatalı, en az 1 tanesi bademli, en az 2 tanesi elmalı ve en fazla 3 tanesi </a:t>
            </a:r>
            <a:r>
              <a:rPr lang="tr-TR" dirty="0" err="1" smtClean="0"/>
              <a:t>karnıbaharlı</a:t>
            </a:r>
            <a:r>
              <a:rPr lang="tr-TR" dirty="0" smtClean="0"/>
              <a:t> olan 2 düzine ayçöreği kaç farklı şekilde seçilebilir?</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109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dirty="0" smtClean="0">
                <a:solidFill>
                  <a:schemeClr val="accent1">
                    <a:lumMod val="75000"/>
                  </a:schemeClr>
                </a:solidFill>
              </a:rPr>
              <a:t>ÖRNEK 4: </a:t>
            </a:r>
            <a:r>
              <a:rPr lang="tr-TR" dirty="0" smtClean="0"/>
              <a:t>Uzunluğu 7 bit olan kaç değişik bit dizgisi vardır?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Bir bit ya 0 ya da 1 olduğundan bir bit için iki farklı seçenek vardır. O halde, çarpım kuralına göre 2</a:t>
            </a:r>
            <a:r>
              <a:rPr lang="tr-TR" baseline="30000" dirty="0" smtClean="0"/>
              <a:t>7</a:t>
            </a:r>
            <a:r>
              <a:rPr lang="tr-TR" dirty="0" smtClean="0"/>
              <a:t> = 128 tane 7 bit uzunluğunda farklı diziliş olur.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110</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normAutofit/>
          </a:bodyPr>
          <a:lstStyle/>
          <a:p>
            <a:r>
              <a:rPr lang="tr-TR" dirty="0" smtClean="0"/>
              <a:t>6.6 </a:t>
            </a:r>
            <a:r>
              <a:rPr lang="tr-TR" dirty="0" err="1" smtClean="0"/>
              <a:t>Permütasyon</a:t>
            </a:r>
            <a:r>
              <a:rPr lang="tr-TR" dirty="0" smtClean="0"/>
              <a:t> ve Kombinasyon Üretme</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Giriş</a:t>
            </a:r>
          </a:p>
          <a:p>
            <a:pPr>
              <a:buFont typeface="Wingdings" pitchFamily="2" charset="2"/>
              <a:buChar char="q"/>
            </a:pPr>
            <a:r>
              <a:rPr lang="tr-TR" dirty="0" smtClean="0"/>
              <a:t>  </a:t>
            </a:r>
            <a:r>
              <a:rPr lang="tr-TR" dirty="0" err="1" smtClean="0"/>
              <a:t>Permütasyon</a:t>
            </a:r>
            <a:r>
              <a:rPr lang="tr-TR" dirty="0" smtClean="0"/>
              <a:t> Üretme</a:t>
            </a:r>
          </a:p>
          <a:p>
            <a:pPr>
              <a:buFont typeface="Wingdings" pitchFamily="2" charset="2"/>
              <a:buChar char="q"/>
            </a:pPr>
            <a:r>
              <a:rPr lang="tr-TR" dirty="0" smtClean="0"/>
              <a:t>  Kombinasyonların Üretilmesi</a:t>
            </a:r>
          </a:p>
          <a:p>
            <a:pPr>
              <a:buFont typeface="Wingdings" pitchFamily="2" charset="2"/>
              <a:buChar char="q"/>
            </a:pPr>
            <a:r>
              <a:rPr lang="tr-TR" dirty="0" smtClean="0"/>
              <a:t>  Alıştırmalar</a:t>
            </a:r>
          </a:p>
          <a:p>
            <a:endParaRPr lang="tr-TR" b="1" u="sng" dirty="0" smtClean="0"/>
          </a:p>
          <a:p>
            <a:endParaRPr lang="tr-TR" dirty="0"/>
          </a:p>
        </p:txBody>
      </p:sp>
      <p:pic>
        <p:nvPicPr>
          <p:cNvPr id="358404" name="Picture 4" descr="C:\Users\Cem\Desktop\33wte.png"/>
          <p:cNvPicPr>
            <a:picLocks noChangeAspect="1" noChangeArrowheads="1"/>
          </p:cNvPicPr>
          <p:nvPr/>
        </p:nvPicPr>
        <p:blipFill>
          <a:blip r:embed="rId2" cstate="print"/>
          <a:srcRect/>
          <a:stretch>
            <a:fillRect/>
          </a:stretch>
        </p:blipFill>
        <p:spPr bwMode="auto">
          <a:xfrm>
            <a:off x="1022351" y="1651000"/>
            <a:ext cx="3366174" cy="3479800"/>
          </a:xfrm>
          <a:prstGeom prst="rect">
            <a:avLst/>
          </a:prstGeom>
          <a:noFill/>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err="1" smtClean="0"/>
              <a:t>Permütasyon</a:t>
            </a:r>
            <a:r>
              <a:rPr lang="tr-TR" dirty="0" smtClean="0"/>
              <a:t> ve kombinasyonlar için çeşitli hesaplama metotları bu bölümün önceki kesimlerinde açıklanmıştı. Fakat bazen </a:t>
            </a:r>
            <a:r>
              <a:rPr lang="tr-TR" dirty="0" err="1" smtClean="0"/>
              <a:t>permütasyon</a:t>
            </a:r>
            <a:r>
              <a:rPr lang="tr-TR" dirty="0" smtClean="0"/>
              <a:t> ya da kombinasyonlar sadece hesaplanmaz aynı zamanda üretilmesi de gerekir. Şimdi aşağıdaki üç problemi ele alalım. İlk olarak bir satış elemanının 6 farklı şehri ziyaret etmesi gerektiğini varsayalım. Toplam seyahat süresini en aza indirmek için bu şehirler hangi sırada ziyaret edilmelidir? En iyi sırayı belirlemedeki birinci yol, 6! = 720 farklı sayıda ziyaret edilebilen şehirlerin her biri için seyahat süresini belirlemek ve en az seyahat süresini seçmektir. İkinci olarak, 6 pozitif tamsayı kümesinin bize verildiğini kabul edelim ve eğer bunların bir alt kümesi varsa, toplamları 100 olan alt kümeyi bulmak isti­yoruz. Bu sayıları bulmanın bir yolu, tüm 2</a:t>
            </a:r>
            <a:r>
              <a:rPr lang="tr-TR" baseline="30000" dirty="0" smtClean="0"/>
              <a:t>6</a:t>
            </a:r>
            <a:r>
              <a:rPr lang="tr-TR" dirty="0" smtClean="0"/>
              <a:t> = 64 tane alt kümeyi üretmek ve onların eleman­larının toplamım kontrol etmektir. Üçüncü olarak bir laboratuarın 95 çalışanının var olduğunu kabul edelim. Bu proje için, bu çalışanların belirli bir 25 beceriye sahip olanlarının 12'li bir grubuna ihtiyaç duyulur. (Her bir çalışan bu becerilerin bir ya da daha fazlasına sahip olabilir.) Çalışanların böyle bir kümesini bulmanın bir yolu, bu çalışanların tüm 12'li kümesini üretmek ve onların istenen becerilere sahip olup olmadığını kontrol etmektir. Bu örnekler gösteriyor ki problemleri çözmek için </a:t>
            </a:r>
            <a:r>
              <a:rPr lang="tr-TR" dirty="0" err="1" smtClean="0"/>
              <a:t>permütasyon</a:t>
            </a:r>
            <a:r>
              <a:rPr lang="tr-TR" dirty="0" smtClean="0"/>
              <a:t> ve kombinasyonları üretmek sık sık gereklidir.</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111</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Permütasyon</a:t>
            </a:r>
            <a:r>
              <a:rPr lang="tr-TR" u="sng" dirty="0" smtClean="0"/>
              <a:t> Üretme</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 </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112</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7618" name="Object 2"/>
          <p:cNvGraphicFramePr>
            <a:graphicFrameLocks noChangeAspect="1"/>
          </p:cNvGraphicFramePr>
          <p:nvPr/>
        </p:nvGraphicFramePr>
        <p:xfrm>
          <a:off x="1100138" y="1787525"/>
          <a:ext cx="6864119" cy="2301876"/>
        </p:xfrm>
        <a:graphic>
          <a:graphicData uri="http://schemas.openxmlformats.org/presentationml/2006/ole">
            <mc:AlternateContent xmlns:mc="http://schemas.openxmlformats.org/markup-compatibility/2006">
              <mc:Choice xmlns:v="urn:schemas-microsoft-com:vml" Requires="v">
                <p:oleObj spid="_x0000_s367619" name="Belge" r:id="rId4" imgW="5774853" imgH="1937093" progId="Word.Document.12">
                  <p:embed/>
                </p:oleObj>
              </mc:Choice>
              <mc:Fallback>
                <p:oleObj name="Belge" r:id="rId4" imgW="5774853" imgH="1937093"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787525"/>
                        <a:ext cx="6864119" cy="230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err="1" smtClean="0"/>
              <a:t>Permütasyon</a:t>
            </a:r>
            <a:r>
              <a:rPr lang="tr-TR" sz="2800" u="sng" dirty="0" smtClean="0"/>
              <a:t> Üretme</a:t>
            </a:r>
            <a:endParaRPr lang="tr-TR" sz="2800"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ÖRNEK 1: </a:t>
            </a:r>
            <a:r>
              <a:rPr lang="tr-TR" dirty="0" smtClean="0"/>
              <a:t>{1, 2, 3, 4, 5} kümesinin 23415 </a:t>
            </a:r>
            <a:r>
              <a:rPr lang="tr-TR" dirty="0" err="1" smtClean="0"/>
              <a:t>permütasyonu</a:t>
            </a:r>
            <a:r>
              <a:rPr lang="tr-TR" dirty="0" smtClean="0"/>
              <a:t> 23514 </a:t>
            </a:r>
            <a:r>
              <a:rPr lang="tr-TR" dirty="0" err="1" smtClean="0"/>
              <a:t>permütasyonundan</a:t>
            </a:r>
            <a:r>
              <a:rPr lang="tr-TR" dirty="0" smtClean="0"/>
              <a:t> önce gelir. Çünkü bu </a:t>
            </a:r>
            <a:r>
              <a:rPr lang="tr-TR" dirty="0" err="1" smtClean="0"/>
              <a:t>permütasyonların</a:t>
            </a:r>
            <a:r>
              <a:rPr lang="tr-TR" dirty="0" smtClean="0"/>
              <a:t> ilk iki kısmı uyuşmaktadır. Fakat ilk </a:t>
            </a:r>
            <a:r>
              <a:rPr lang="tr-TR" dirty="0" err="1" smtClean="0"/>
              <a:t>permütasyondaki</a:t>
            </a:r>
            <a:r>
              <a:rPr lang="tr-TR" dirty="0" smtClean="0"/>
              <a:t> üçüncü sayı, yani 4, ikinci </a:t>
            </a:r>
            <a:r>
              <a:rPr lang="tr-TR" dirty="0" err="1" smtClean="0"/>
              <a:t>permütasyondaki</a:t>
            </a:r>
            <a:r>
              <a:rPr lang="tr-TR" dirty="0" smtClean="0"/>
              <a:t> üçüncü sayı olan 5'den küçüktür. Benzer şekilde 41532 </a:t>
            </a:r>
            <a:r>
              <a:rPr lang="tr-TR" dirty="0" err="1" smtClean="0"/>
              <a:t>permütasyonu</a:t>
            </a:r>
            <a:r>
              <a:rPr lang="tr-TR" dirty="0" smtClean="0"/>
              <a:t> 52143 </a:t>
            </a:r>
            <a:r>
              <a:rPr lang="tr-TR" dirty="0" err="1" smtClean="0"/>
              <a:t>permütasyonundan</a:t>
            </a:r>
            <a:r>
              <a:rPr lang="tr-TR" dirty="0" smtClean="0"/>
              <a:t> önce gelir.</a:t>
            </a:r>
          </a:p>
          <a:p>
            <a:pPr algn="just"/>
            <a:endParaRPr lang="tr-TR" dirty="0" smtClean="0"/>
          </a:p>
          <a:p>
            <a:pPr algn="just"/>
            <a:r>
              <a:rPr lang="tr-TR" dirty="0" smtClean="0">
                <a:solidFill>
                  <a:schemeClr val="accent1">
                    <a:lumMod val="75000"/>
                  </a:schemeClr>
                </a:solidFill>
              </a:rPr>
              <a:t>ÖRNEK 2: </a:t>
            </a:r>
            <a:r>
              <a:rPr lang="tr-TR" dirty="0" smtClean="0"/>
              <a:t>Alfabetik sıraya  göre 362541 </a:t>
            </a:r>
            <a:r>
              <a:rPr lang="tr-TR" dirty="0" err="1" smtClean="0"/>
              <a:t>permütasyonundan</a:t>
            </a:r>
            <a:r>
              <a:rPr lang="tr-TR" dirty="0" smtClean="0"/>
              <a:t> sonra gelecek olan </a:t>
            </a:r>
            <a:r>
              <a:rPr lang="tr-TR" dirty="0" err="1" smtClean="0"/>
              <a:t>permütasyon</a:t>
            </a:r>
            <a:r>
              <a:rPr lang="tr-TR" dirty="0" smtClean="0"/>
              <a:t> nedir? </a:t>
            </a:r>
          </a:p>
          <a:p>
            <a:pPr algn="just"/>
            <a:r>
              <a:rPr lang="tr-TR" i="1" dirty="0" smtClean="0">
                <a:solidFill>
                  <a:schemeClr val="accent1">
                    <a:lumMod val="75000"/>
                  </a:schemeClr>
                </a:solidFill>
              </a:rPr>
              <a:t>Çözüm: </a:t>
            </a:r>
            <a:r>
              <a:rPr lang="tr-TR" i="1" dirty="0" err="1" smtClean="0"/>
              <a:t>a</a:t>
            </a:r>
            <a:r>
              <a:rPr lang="tr-TR" i="1" baseline="-25000" dirty="0" err="1" smtClean="0"/>
              <a:t>j</a:t>
            </a:r>
            <a:r>
              <a:rPr lang="tr-TR" i="1" dirty="0" smtClean="0"/>
              <a:t> &lt; </a:t>
            </a:r>
            <a:r>
              <a:rPr lang="tr-TR" dirty="0" err="1" smtClean="0"/>
              <a:t>a</a:t>
            </a:r>
            <a:r>
              <a:rPr lang="tr-TR" baseline="-25000" dirty="0" err="1" smtClean="0"/>
              <a:t>j</a:t>
            </a:r>
            <a:r>
              <a:rPr lang="tr-TR" baseline="-25000" dirty="0" smtClean="0"/>
              <a:t>+1</a:t>
            </a:r>
            <a:r>
              <a:rPr lang="tr-TR" dirty="0" smtClean="0"/>
              <a:t> olmak üzere </a:t>
            </a:r>
            <a:r>
              <a:rPr lang="tr-TR" i="1" dirty="0" err="1" smtClean="0"/>
              <a:t>a</a:t>
            </a:r>
            <a:r>
              <a:rPr lang="tr-TR" i="1" baseline="-25000" dirty="0" err="1" smtClean="0"/>
              <a:t>j</a:t>
            </a:r>
            <a:r>
              <a:rPr lang="tr-TR" dirty="0" smtClean="0"/>
              <a:t> ve </a:t>
            </a:r>
            <a:r>
              <a:rPr lang="tr-TR" dirty="0" err="1" smtClean="0"/>
              <a:t>a</a:t>
            </a:r>
            <a:r>
              <a:rPr lang="tr-TR" baseline="-25000" dirty="0" err="1" smtClean="0"/>
              <a:t>j</a:t>
            </a:r>
            <a:r>
              <a:rPr lang="tr-TR" baseline="-25000" dirty="0" smtClean="0"/>
              <a:t>+1</a:t>
            </a:r>
            <a:r>
              <a:rPr lang="tr-TR" dirty="0" smtClean="0"/>
              <a:t> tamsayılarının son çifti </a:t>
            </a:r>
            <a:r>
              <a:rPr lang="tr-TR" i="1" dirty="0" smtClean="0"/>
              <a:t>a</a:t>
            </a:r>
            <a:r>
              <a:rPr lang="tr-TR" i="1" baseline="-25000" dirty="0" smtClean="0"/>
              <a:t>2</a:t>
            </a:r>
            <a:r>
              <a:rPr lang="tr-TR" i="1" dirty="0" smtClean="0"/>
              <a:t> = 2 </a:t>
            </a:r>
            <a:r>
              <a:rPr lang="tr-TR" dirty="0" smtClean="0"/>
              <a:t>ve a</a:t>
            </a:r>
            <a:r>
              <a:rPr lang="tr-TR" baseline="-25000" dirty="0" smtClean="0"/>
              <a:t>4</a:t>
            </a:r>
            <a:r>
              <a:rPr lang="tr-TR" dirty="0" smtClean="0"/>
              <a:t> = 5 şeklindedir. </a:t>
            </a:r>
            <a:r>
              <a:rPr lang="tr-TR" dirty="0" err="1" smtClean="0"/>
              <a:t>Permütasyonda</a:t>
            </a:r>
            <a:r>
              <a:rPr lang="tr-TR" dirty="0" smtClean="0"/>
              <a:t> 2'den büyük olan tamsayı </a:t>
            </a:r>
            <a:r>
              <a:rPr lang="tr-TR" i="1" dirty="0" smtClean="0"/>
              <a:t>a</a:t>
            </a:r>
            <a:r>
              <a:rPr lang="tr-TR" i="1" baseline="-25000" dirty="0" smtClean="0"/>
              <a:t>5</a:t>
            </a:r>
            <a:r>
              <a:rPr lang="tr-TR" i="1" dirty="0" smtClean="0"/>
              <a:t> </a:t>
            </a:r>
            <a:r>
              <a:rPr lang="tr-TR" dirty="0" smtClean="0"/>
              <a:t>= 4 olur. Yani 4, üçüncü konumda yer alır. Daha sonra 2, 5 ve 1 tamsayıları </a:t>
            </a:r>
            <a:r>
              <a:rPr lang="tr-TR" dirty="0" err="1" smtClean="0"/>
              <a:t>permütasyondaki</a:t>
            </a:r>
            <a:r>
              <a:rPr lang="tr-TR" dirty="0" smtClean="0"/>
              <a:t> son üç konumda yer alan 125 olacak şekilde sı­ralanır. Yani 362541 </a:t>
            </a:r>
            <a:r>
              <a:rPr lang="tr-TR" dirty="0" err="1" smtClean="0"/>
              <a:t>permütasyonundan</a:t>
            </a:r>
            <a:r>
              <a:rPr lang="tr-TR" dirty="0" smtClean="0"/>
              <a:t> sonra gelecek olan </a:t>
            </a:r>
            <a:r>
              <a:rPr lang="tr-TR" dirty="0" err="1" smtClean="0"/>
              <a:t>permütasyon</a:t>
            </a:r>
            <a:r>
              <a:rPr lang="tr-TR" dirty="0" smtClean="0"/>
              <a:t> 364125 olur.</a:t>
            </a:r>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113</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err="1" smtClean="0"/>
              <a:t>Permütasyon</a:t>
            </a:r>
            <a:r>
              <a:rPr lang="tr-TR" sz="2800" u="sng" dirty="0" smtClean="0"/>
              <a:t> Üretme</a:t>
            </a:r>
            <a:endParaRPr lang="tr-TR" sz="2800"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ÖRNEK 3: </a:t>
            </a:r>
            <a:r>
              <a:rPr lang="tr-TR" dirty="0" smtClean="0"/>
              <a:t>Alfabetik sıraya  göre 1,2,3 tamsayılarının </a:t>
            </a:r>
            <a:r>
              <a:rPr lang="tr-TR" dirty="0" err="1" smtClean="0"/>
              <a:t>permütasyonlarını</a:t>
            </a:r>
            <a:r>
              <a:rPr lang="tr-TR" dirty="0" smtClean="0"/>
              <a:t> üretiniz.</a:t>
            </a:r>
          </a:p>
          <a:p>
            <a:pPr algn="just"/>
            <a:endParaRPr lang="tr-TR" dirty="0" smtClean="0"/>
          </a:p>
          <a:p>
            <a:pPr algn="just"/>
            <a:r>
              <a:rPr lang="tr-TR" i="1" dirty="0" smtClean="0">
                <a:solidFill>
                  <a:schemeClr val="accent1">
                    <a:lumMod val="75000"/>
                  </a:schemeClr>
                </a:solidFill>
              </a:rPr>
              <a:t>Çözüm: </a:t>
            </a:r>
            <a:r>
              <a:rPr lang="tr-TR" dirty="0" smtClean="0"/>
              <a:t>123 ile başlayalım. Sonraki </a:t>
            </a:r>
            <a:r>
              <a:rPr lang="tr-TR" dirty="0" err="1" smtClean="0"/>
              <a:t>permütasyon</a:t>
            </a:r>
            <a:r>
              <a:rPr lang="tr-TR" dirty="0" smtClean="0"/>
              <a:t>, 3 ve 2 rakamlarının yer değiştirmesiyle elde edilen 132 </a:t>
            </a:r>
            <a:r>
              <a:rPr lang="tr-TR" dirty="0" err="1" smtClean="0"/>
              <a:t>permütasyonudur</a:t>
            </a:r>
            <a:r>
              <a:rPr lang="tr-TR" dirty="0" smtClean="0"/>
              <a:t>. Sonraki 3 &gt; 2 ve 1 &lt; 3 olduğundan 132 </a:t>
            </a:r>
            <a:r>
              <a:rPr lang="tr-TR" dirty="0" err="1" smtClean="0"/>
              <a:t>permütasyonunda</a:t>
            </a:r>
            <a:r>
              <a:rPr lang="tr-TR" dirty="0" smtClean="0"/>
              <a:t> üç tam­ sayının yerini değiştirelim. İlk kısma 3 ve 2 rakamlarından küçük olanı yerleştirelim. Daha son­ra ikinci ve üçüncü kısma artış sırasına göre 1 ve 3 rakamını koyalım. Yani sonraki </a:t>
            </a:r>
            <a:r>
              <a:rPr lang="tr-TR" dirty="0" err="1" smtClean="0"/>
              <a:t>permütasyon</a:t>
            </a:r>
            <a:r>
              <a:rPr lang="tr-TR" dirty="0" smtClean="0"/>
              <a:t/>
            </a:r>
            <a:br>
              <a:rPr lang="tr-TR" dirty="0" smtClean="0"/>
            </a:br>
            <a:r>
              <a:rPr lang="tr-TR" dirty="0" smtClean="0"/>
              <a:t>213 olur. Bunu 231 takip eder. Çünkü 1 &lt; 3 olduğundan 1 ve 3 yer değiştirebilir. Sonraki daha büyük </a:t>
            </a:r>
            <a:r>
              <a:rPr lang="tr-TR" dirty="0" err="1" smtClean="0"/>
              <a:t>permütasyonun</a:t>
            </a:r>
            <a:r>
              <a:rPr lang="tr-TR" dirty="0" smtClean="0"/>
              <a:t> ilk kısmında 3 vardır. Daha sonra artış sırasına göre 1 ve 2 gelir. Yani 312 olur. Son olarak 1 ve 2 rakamlarının yer </a:t>
            </a:r>
            <a:r>
              <a:rPr lang="tr-TR" dirty="0" err="1" smtClean="0"/>
              <a:t>değiştirnesiyle</a:t>
            </a:r>
            <a:r>
              <a:rPr lang="tr-TR" dirty="0" smtClean="0"/>
              <a:t> elde edilen son </a:t>
            </a:r>
            <a:r>
              <a:rPr lang="tr-TR" dirty="0" err="1" smtClean="0"/>
              <a:t>permütasyon</a:t>
            </a:r>
            <a:r>
              <a:rPr lang="tr-TR" dirty="0" smtClean="0"/>
              <a:t> 321 olur. Dolayısıyla 1, 2, 3 tamsayılarının </a:t>
            </a:r>
            <a:r>
              <a:rPr lang="tr-TR" dirty="0" err="1" smtClean="0"/>
              <a:t>permütasyonlarını</a:t>
            </a:r>
            <a:r>
              <a:rPr lang="tr-TR" dirty="0" smtClean="0"/>
              <a:t> alfabetik sıraya göre üretmiş olduk. Bu </a:t>
            </a:r>
            <a:r>
              <a:rPr lang="tr-TR" dirty="0" err="1" smtClean="0"/>
              <a:t>permütasyonlar</a:t>
            </a:r>
            <a:r>
              <a:rPr lang="tr-TR" dirty="0" smtClean="0"/>
              <a:t> 123, 132, 213, 231, 312, ve 321'dir.</a:t>
            </a:r>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114</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err="1" smtClean="0"/>
              <a:t>Permütasyon</a:t>
            </a:r>
            <a:r>
              <a:rPr lang="tr-TR" sz="2800" u="sng" dirty="0" smtClean="0"/>
              <a:t> Üretme</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sz="1400" dirty="0" smtClean="0"/>
              <a:t>Alfabetik sıraya göre en büyük </a:t>
            </a:r>
            <a:r>
              <a:rPr lang="tr-TR" sz="1400" dirty="0" err="1" smtClean="0"/>
              <a:t>permütasyon</a:t>
            </a:r>
            <a:r>
              <a:rPr lang="tr-TR" sz="1400" dirty="0" smtClean="0"/>
              <a:t> olan </a:t>
            </a:r>
            <a:r>
              <a:rPr lang="tr-TR" sz="1400" i="1" dirty="0" smtClean="0"/>
              <a:t>n n — 1 n — </a:t>
            </a:r>
            <a:r>
              <a:rPr lang="tr-TR" sz="1400" dirty="0" smtClean="0"/>
              <a:t>2...21 olmayan bir </a:t>
            </a:r>
            <a:r>
              <a:rPr lang="tr-TR" sz="1400" dirty="0" err="1" smtClean="0"/>
              <a:t>permütasyondan</a:t>
            </a:r>
            <a:r>
              <a:rPr lang="tr-TR" sz="1400" dirty="0" smtClean="0"/>
              <a:t> sonra gelecek diğer </a:t>
            </a:r>
            <a:r>
              <a:rPr lang="tr-TR" sz="1400" dirty="0" err="1" smtClean="0"/>
              <a:t>permütasyonu</a:t>
            </a:r>
            <a:r>
              <a:rPr lang="tr-TR" sz="1400" dirty="0" smtClean="0"/>
              <a:t> bulmak için Algoritma 1' de bir yöntem gösterilmektedir.</a:t>
            </a:r>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115</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652" name="Object 12"/>
          <p:cNvGraphicFramePr>
            <a:graphicFrameLocks noChangeAspect="1"/>
          </p:cNvGraphicFramePr>
          <p:nvPr/>
        </p:nvGraphicFramePr>
        <p:xfrm>
          <a:off x="-279401" y="2336800"/>
          <a:ext cx="6255973" cy="4368800"/>
        </p:xfrm>
        <a:graphic>
          <a:graphicData uri="http://schemas.openxmlformats.org/presentationml/2006/ole">
            <mc:AlternateContent xmlns:mc="http://schemas.openxmlformats.org/markup-compatibility/2006">
              <mc:Choice xmlns:v="urn:schemas-microsoft-com:vml" Requires="v">
                <p:oleObj spid="_x0000_s368653" name="Belge" r:id="rId4" imgW="5931476" imgH="4142278" progId="Word.Document.12">
                  <p:embed/>
                </p:oleObj>
              </mc:Choice>
              <mc:Fallback>
                <p:oleObj name="Belge" r:id="rId4" imgW="5931476" imgH="4142278" progId="Word.Document.12">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1" y="2336800"/>
                        <a:ext cx="6255973"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Kombinasyonların Üretilmesi</a:t>
            </a:r>
            <a:endParaRPr lang="tr-TR" dirty="0"/>
          </a:p>
        </p:txBody>
      </p:sp>
      <p:sp>
        <p:nvSpPr>
          <p:cNvPr id="3" name="İçerik Yer Tutucusu 2"/>
          <p:cNvSpPr>
            <a:spLocks noGrp="1"/>
          </p:cNvSpPr>
          <p:nvPr>
            <p:ph idx="1"/>
          </p:nvPr>
        </p:nvSpPr>
        <p:spPr>
          <a:xfrm>
            <a:off x="685800" y="1654630"/>
            <a:ext cx="7532914" cy="4860470"/>
          </a:xfrm>
        </p:spPr>
        <p:txBody>
          <a:bodyPr>
            <a:normAutofit fontScale="77500" lnSpcReduction="20000"/>
          </a:bodyPr>
          <a:lstStyle/>
          <a:p>
            <a:pPr algn="just"/>
            <a:r>
              <a:rPr lang="tr-TR" dirty="0" smtClean="0"/>
              <a:t>Sonlu bir kümenin elemanlarının tüm kombinasyonlarını nasıl üretebiliriz? Kombinasyon sadece bir alt küme olduğu için, </a:t>
            </a:r>
            <a:r>
              <a:rPr lang="tr-TR" i="1" dirty="0" smtClean="0"/>
              <a:t>n </a:t>
            </a:r>
            <a:r>
              <a:rPr lang="tr-TR" dirty="0" smtClean="0"/>
              <a:t>uzunluğundaki küçük bir dizi ve </a:t>
            </a:r>
            <a:r>
              <a:rPr lang="tr-TR" i="1" dirty="0" smtClean="0"/>
              <a:t>{</a:t>
            </a:r>
            <a:r>
              <a:rPr lang="tr-TR" dirty="0" smtClean="0"/>
              <a:t>a</a:t>
            </a:r>
            <a:r>
              <a:rPr lang="tr-TR" baseline="-25000" dirty="0" smtClean="0"/>
              <a:t>1</a:t>
            </a:r>
            <a:r>
              <a:rPr lang="tr-TR" dirty="0" smtClean="0"/>
              <a:t>, a</a:t>
            </a:r>
            <a:r>
              <a:rPr lang="tr-TR" baseline="-25000" dirty="0" smtClean="0"/>
              <a:t>2</a:t>
            </a:r>
            <a:r>
              <a:rPr lang="tr-TR" dirty="0" smtClean="0"/>
              <a:t>,…, a</a:t>
            </a:r>
            <a:r>
              <a:rPr lang="tr-TR" baseline="-25000" dirty="0" smtClean="0"/>
              <a:t>n</a:t>
            </a:r>
            <a:r>
              <a:rPr lang="tr-TR" dirty="0" smtClean="0"/>
              <a:t> </a:t>
            </a:r>
            <a:r>
              <a:rPr lang="tr-TR" i="1" dirty="0" smtClean="0"/>
              <a:t>} </a:t>
            </a:r>
            <a:r>
              <a:rPr lang="tr-TR" dirty="0" smtClean="0"/>
              <a:t>kümesinin alt kümeleri arasında eşleşenleri kullanabiliriz.</a:t>
            </a:r>
          </a:p>
          <a:p>
            <a:pPr algn="just"/>
            <a:r>
              <a:rPr lang="tr-TR" dirty="0" smtClean="0"/>
              <a:t>Bir alt kümeye karşılık gelen bit dizgisinin, eğer </a:t>
            </a:r>
            <a:r>
              <a:rPr lang="tr-TR" i="1" dirty="0" smtClean="0"/>
              <a:t>a</a:t>
            </a:r>
            <a:r>
              <a:rPr lang="tr-TR" i="1" baseline="-25000" dirty="0" smtClean="0"/>
              <a:t>k</a:t>
            </a:r>
            <a:r>
              <a:rPr lang="tr-TR" i="1" dirty="0" smtClean="0"/>
              <a:t> </a:t>
            </a:r>
            <a:r>
              <a:rPr lang="tr-TR" dirty="0" smtClean="0"/>
              <a:t>alt kümede ise </a:t>
            </a:r>
            <a:r>
              <a:rPr lang="tr-TR" i="1" dirty="0" smtClean="0"/>
              <a:t>k </a:t>
            </a:r>
            <a:r>
              <a:rPr lang="tr-TR" dirty="0" smtClean="0"/>
              <a:t>konumunda 1' e eğer </a:t>
            </a:r>
            <a:r>
              <a:rPr lang="tr-TR" i="1" dirty="0" smtClean="0"/>
              <a:t>a</a:t>
            </a:r>
            <a:r>
              <a:rPr lang="tr-TR" i="1" baseline="-25000" dirty="0" smtClean="0"/>
              <a:t>k</a:t>
            </a:r>
            <a:r>
              <a:rPr lang="tr-TR" i="1" dirty="0" smtClean="0"/>
              <a:t> </a:t>
            </a:r>
            <a:r>
              <a:rPr lang="tr-TR" dirty="0" smtClean="0"/>
              <a:t>alt kümede değilse yine bu konumda 0' a sahip olduğunu hatırlayınız. Eğer </a:t>
            </a:r>
            <a:r>
              <a:rPr lang="tr-TR" i="1" dirty="0" smtClean="0"/>
              <a:t>n </a:t>
            </a:r>
            <a:r>
              <a:rPr lang="tr-TR" dirty="0" smtClean="0"/>
              <a:t>uzunluğundaki bit dizgileri sıralanabilirse, alt kümeler ve bit dizgileri arasındaki eşleşmeden sonra tüm alt kümelerin bir sıralanışı elde edilir.</a:t>
            </a:r>
          </a:p>
          <a:p>
            <a:pPr algn="just"/>
            <a:r>
              <a:rPr lang="tr-TR" i="1" dirty="0" smtClean="0"/>
              <a:t>n </a:t>
            </a:r>
            <a:r>
              <a:rPr lang="tr-TR" dirty="0" smtClean="0"/>
              <a:t>uzunluklu bir bit dizgisinin ikili açılımları 0 ve 2" — 1 arasındaki bir tamsayı olduğunu hatırlayınız. 2" bit dizgileri, onların ikili açılımlarındaki tamsayılar gibi artış sırasına göre sıralanabilirler, </a:t>
            </a:r>
            <a:r>
              <a:rPr lang="tr-TR" i="1" dirty="0" smtClean="0"/>
              <a:t>n </a:t>
            </a:r>
            <a:r>
              <a:rPr lang="tr-TR" dirty="0" smtClean="0"/>
              <a:t>uzunluklu tüm ikili açılımları üretmek için </a:t>
            </a:r>
            <a:r>
              <a:rPr lang="tr-TR" i="1" dirty="0" smtClean="0"/>
              <a:t>n </a:t>
            </a:r>
            <a:r>
              <a:rPr lang="tr-TR" dirty="0" smtClean="0"/>
              <a:t>sıfırlı 000 ... 00 bit dizgisi ile başlayalım. Sonra, 111 ... 11 bit dizgisine kadar olan ardışık sıradaki açılım elde edilir. Her bir aşamada, bir sonraki ikili açılım sağdan ilerleyerek ilk 1 olmayan elemanın konumu belirlenir. Daha sonra bu konumun sağındaki tüm 1' </a:t>
            </a:r>
            <a:r>
              <a:rPr lang="tr-TR" dirty="0" err="1" smtClean="0"/>
              <a:t>ler</a:t>
            </a:r>
            <a:r>
              <a:rPr lang="tr-TR" dirty="0" smtClean="0"/>
              <a:t> 0' a ve ilk 0 (sağdan), 1' e dönüştürülerek bulunur. </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116</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Kombinasyonların Üretilmesi</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4: </a:t>
            </a:r>
            <a:r>
              <a:rPr lang="tr-TR" dirty="0" smtClean="0"/>
              <a:t>10 0010 0111 ifadesinden sonraki bit dizgisini bulunuz.</a:t>
            </a:r>
          </a:p>
          <a:p>
            <a:pPr algn="just"/>
            <a:endParaRPr lang="tr-TR" dirty="0" smtClean="0"/>
          </a:p>
          <a:p>
            <a:pPr algn="just"/>
            <a:r>
              <a:rPr lang="tr-TR" i="1" dirty="0" smtClean="0">
                <a:solidFill>
                  <a:schemeClr val="accent1">
                    <a:lumMod val="75000"/>
                  </a:schemeClr>
                </a:solidFill>
              </a:rPr>
              <a:t>Çözüm: </a:t>
            </a:r>
            <a:r>
              <a:rPr lang="tr-TR" dirty="0" smtClean="0"/>
              <a:t>Sağdan ilk 1 olmayan eleman sağdan dördüncü elemandır. Bu eleman 1 'e ve bunu takip eden tüm elemanlar 0'a dönüşür. Bu, sonraki daha büyük 10 0010 1000 bit dizgisini üretir. </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117</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Kombinasyonların Üretilmesi</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err="1" smtClean="0"/>
              <a:t>b</a:t>
            </a:r>
            <a:r>
              <a:rPr lang="tr-TR" baseline="-25000" dirty="0" err="1" smtClean="0"/>
              <a:t>n</a:t>
            </a:r>
            <a:r>
              <a:rPr lang="tr-TR" baseline="-25000" dirty="0" smtClean="0"/>
              <a:t>-1</a:t>
            </a:r>
            <a:r>
              <a:rPr lang="tr-TR" dirty="0" smtClean="0"/>
              <a:t>b</a:t>
            </a:r>
            <a:r>
              <a:rPr lang="tr-TR" baseline="-25000" dirty="0" smtClean="0"/>
              <a:t>n-2</a:t>
            </a:r>
            <a:r>
              <a:rPr lang="tr-TR" dirty="0" smtClean="0"/>
              <a:t>… b</a:t>
            </a:r>
            <a:r>
              <a:rPr lang="tr-TR" baseline="-25000" dirty="0" smtClean="0"/>
              <a:t>1</a:t>
            </a:r>
            <a:r>
              <a:rPr lang="tr-TR" dirty="0" smtClean="0"/>
              <a:t>b</a:t>
            </a:r>
            <a:r>
              <a:rPr lang="tr-TR" baseline="-25000" dirty="0" smtClean="0"/>
              <a:t>0 </a:t>
            </a:r>
            <a:r>
              <a:rPr lang="tr-TR" dirty="0" smtClean="0"/>
              <a:t>dizisinden sonraki daha büyük bit dizgisinin üretilmesi için yöntem Algoritma 2' deki gibi verilebilir.</a:t>
            </a:r>
          </a:p>
          <a:p>
            <a:pPr algn="just"/>
            <a:endParaRPr lang="tr-TR" dirty="0" smtClean="0"/>
          </a:p>
          <a:p>
            <a:pPr algn="just">
              <a:buNone/>
            </a:pPr>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118</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0690" name="Object 2"/>
          <p:cNvGraphicFramePr>
            <a:graphicFrameLocks noChangeAspect="1"/>
          </p:cNvGraphicFramePr>
          <p:nvPr/>
        </p:nvGraphicFramePr>
        <p:xfrm>
          <a:off x="-964207" y="2916238"/>
          <a:ext cx="8977907" cy="3116262"/>
        </p:xfrm>
        <a:graphic>
          <a:graphicData uri="http://schemas.openxmlformats.org/presentationml/2006/ole">
            <mc:AlternateContent xmlns:mc="http://schemas.openxmlformats.org/markup-compatibility/2006">
              <mc:Choice xmlns:v="urn:schemas-microsoft-com:vml" Requires="v">
                <p:oleObj spid="_x0000_s370691" name="Belge" r:id="rId4" imgW="5853165" imgH="2014822" progId="Word.Document.12">
                  <p:embed/>
                </p:oleObj>
              </mc:Choice>
              <mc:Fallback>
                <p:oleObj name="Belge" r:id="rId4" imgW="5853165" imgH="2014822"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4207" y="2916238"/>
                        <a:ext cx="8977907" cy="311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Kombinasyonların Üretilmesi</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sz="1600" dirty="0" smtClean="0"/>
              <a:t>Şimdi de, {1, 2, 3, ... , </a:t>
            </a:r>
            <a:r>
              <a:rPr lang="tr-TR" sz="1600" i="1" dirty="0" smtClean="0"/>
              <a:t>n} </a:t>
            </a:r>
            <a:r>
              <a:rPr lang="tr-TR" sz="1600" dirty="0" smtClean="0"/>
              <a:t>kümesinin </a:t>
            </a:r>
            <a:r>
              <a:rPr lang="tr-TR" sz="1600" i="1" dirty="0" smtClean="0"/>
              <a:t>r- </a:t>
            </a:r>
            <a:r>
              <a:rPr lang="tr-TR" sz="1600" dirty="0" err="1" smtClean="0"/>
              <a:t>li</a:t>
            </a:r>
            <a:r>
              <a:rPr lang="tr-TR" sz="1600" dirty="0" smtClean="0"/>
              <a:t> kombinasyonlarını üretmek için bir algoritma verilecektir. Bir </a:t>
            </a:r>
            <a:r>
              <a:rPr lang="tr-TR" sz="1600" i="1" dirty="0" smtClean="0"/>
              <a:t>r-</a:t>
            </a:r>
            <a:r>
              <a:rPr lang="tr-TR" sz="1600" dirty="0" err="1" smtClean="0"/>
              <a:t>li</a:t>
            </a:r>
            <a:r>
              <a:rPr lang="tr-TR" sz="1600" dirty="0" smtClean="0"/>
              <a:t> kombinasyonu, artış sırasına göre alt kümedeki elemanların bir dizisiyle temsil edilebilir, </a:t>
            </a:r>
            <a:r>
              <a:rPr lang="tr-TR" sz="1600" i="1" dirty="0" smtClean="0"/>
              <a:t>r-</a:t>
            </a:r>
            <a:r>
              <a:rPr lang="tr-TR" sz="1600" dirty="0" err="1" smtClean="0"/>
              <a:t>li</a:t>
            </a:r>
            <a:r>
              <a:rPr lang="tr-TR" sz="1600" dirty="0" smtClean="0"/>
              <a:t> kombinasyonlar bu diziler üzerinde alfabetik sıra kullanılarak sıralanabilir. </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119</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1715" name="Object 3"/>
          <p:cNvGraphicFramePr>
            <a:graphicFrameLocks noChangeAspect="1"/>
          </p:cNvGraphicFramePr>
          <p:nvPr/>
        </p:nvGraphicFramePr>
        <p:xfrm>
          <a:off x="-850900" y="2922588"/>
          <a:ext cx="8539037" cy="2957512"/>
        </p:xfrm>
        <a:graphic>
          <a:graphicData uri="http://schemas.openxmlformats.org/presentationml/2006/ole">
            <mc:AlternateContent xmlns:mc="http://schemas.openxmlformats.org/markup-compatibility/2006">
              <mc:Choice xmlns:v="urn:schemas-microsoft-com:vml" Requires="v">
                <p:oleObj spid="_x0000_s371716" name="Belge" r:id="rId4" imgW="5853165" imgH="2027417" progId="Word.Document.12">
                  <p:embed/>
                </p:oleObj>
              </mc:Choice>
              <mc:Fallback>
                <p:oleObj name="Belge" r:id="rId4" imgW="5853165" imgH="2027417"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 y="2922588"/>
                        <a:ext cx="8539037"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dirty="0" smtClean="0">
                <a:solidFill>
                  <a:schemeClr val="accent1">
                    <a:lumMod val="75000"/>
                  </a:schemeClr>
                </a:solidFill>
              </a:rPr>
              <a:t>ÖRNEK 5: </a:t>
            </a:r>
            <a:r>
              <a:rPr lang="tr-TR" dirty="0" smtClean="0"/>
              <a:t>İngiliz alfabesinden 3 harf ve bunu takip eden 3 basamaklı bir sayıdan oluşan (harflerin dizilişi, sakıncalı kelimeler oluştursa bile) kaç farklı plaka yapılabilir?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Her bir harf için 26 ve her bir rakam için 10 tane seçenek olduğundan 3 harf ve 3 basamaklı sayıdan oluşacak plaka için çarpma kuralına göre 26 ∙ 26 ∙ 26 ∙ 10 ∙ 10 ∙ 10 = 17.576.000 tane seçenek vardır.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12</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lvl="0" algn="just"/>
            <a:r>
              <a:rPr lang="tr-TR" dirty="0" smtClean="0">
                <a:solidFill>
                  <a:schemeClr val="accent1">
                    <a:lumMod val="75000"/>
                  </a:schemeClr>
                </a:solidFill>
              </a:rPr>
              <a:t>Alıştırma 1: </a:t>
            </a:r>
            <a:r>
              <a:rPr lang="tr-TR" dirty="0" smtClean="0"/>
              <a:t>{1,2,3,4,5,6} elemanlarının </a:t>
            </a:r>
            <a:r>
              <a:rPr lang="tr-TR" dirty="0" err="1" smtClean="0"/>
              <a:t>permütasyonlarını</a:t>
            </a:r>
            <a:r>
              <a:rPr lang="tr-TR" dirty="0" smtClean="0"/>
              <a:t> alfabetik olarak sıralayınız. 234561, 231456, 165432, 156423, 543216, 541236, 231465, 314562, 432561, 654321, 654312,435612</a:t>
            </a:r>
          </a:p>
          <a:p>
            <a:pPr algn="just"/>
            <a:r>
              <a:rPr lang="tr-TR" dirty="0" smtClean="0">
                <a:solidFill>
                  <a:schemeClr val="accent1">
                    <a:lumMod val="75000"/>
                  </a:schemeClr>
                </a:solidFill>
              </a:rPr>
              <a:t>Alıştırma 2: </a:t>
            </a:r>
            <a:r>
              <a:rPr lang="tr-TR" dirty="0" smtClean="0"/>
              <a:t>Aşağıda verilen </a:t>
            </a:r>
            <a:r>
              <a:rPr lang="tr-TR" dirty="0" err="1" smtClean="0"/>
              <a:t>permütasyonların</a:t>
            </a:r>
            <a:r>
              <a:rPr lang="tr-TR" dirty="0" smtClean="0"/>
              <a:t> her birinden alfabetik sıralamada bir sonraki en büyük </a:t>
            </a:r>
            <a:r>
              <a:rPr lang="tr-TR" dirty="0" err="1" smtClean="0"/>
              <a:t>permütasyonu</a:t>
            </a:r>
            <a:r>
              <a:rPr lang="tr-TR" dirty="0" smtClean="0"/>
              <a:t> bulunuz.</a:t>
            </a:r>
          </a:p>
          <a:p>
            <a:pPr>
              <a:buNone/>
            </a:pPr>
            <a:r>
              <a:rPr lang="tr-TR" dirty="0" smtClean="0"/>
              <a:t>	</a:t>
            </a:r>
            <a:r>
              <a:rPr lang="tr-TR" b="1" dirty="0" smtClean="0"/>
              <a:t>a)  </a:t>
            </a:r>
            <a:r>
              <a:rPr lang="tr-TR" dirty="0" smtClean="0"/>
              <a:t>1342</a:t>
            </a:r>
            <a:r>
              <a:rPr lang="tr-TR" b="1" dirty="0" smtClean="0"/>
              <a:t>	b) </a:t>
            </a:r>
            <a:r>
              <a:rPr lang="tr-TR" dirty="0" smtClean="0"/>
              <a:t>45321</a:t>
            </a:r>
            <a:r>
              <a:rPr lang="tr-TR" b="1" dirty="0" smtClean="0"/>
              <a:t>	c)   </a:t>
            </a:r>
            <a:r>
              <a:rPr lang="tr-TR" dirty="0" smtClean="0"/>
              <a:t>13245</a:t>
            </a:r>
          </a:p>
          <a:p>
            <a:pPr>
              <a:buNone/>
            </a:pPr>
            <a:r>
              <a:rPr lang="tr-TR" b="1" dirty="0" smtClean="0"/>
              <a:t>	d) </a:t>
            </a:r>
            <a:r>
              <a:rPr lang="tr-TR" dirty="0" smtClean="0"/>
              <a:t>612345</a:t>
            </a:r>
            <a:r>
              <a:rPr lang="tr-TR" b="1" dirty="0" smtClean="0"/>
              <a:t>	e)   </a:t>
            </a:r>
            <a:r>
              <a:rPr lang="tr-TR" dirty="0" smtClean="0"/>
              <a:t>1623547</a:t>
            </a:r>
            <a:r>
              <a:rPr lang="tr-TR" b="1" dirty="0" smtClean="0"/>
              <a:t>	f) </a:t>
            </a:r>
            <a:r>
              <a:rPr lang="tr-TR" dirty="0" smtClean="0"/>
              <a:t>23587416</a:t>
            </a:r>
          </a:p>
          <a:p>
            <a:pPr algn="just"/>
            <a:r>
              <a:rPr lang="tr-TR" dirty="0" smtClean="0">
                <a:solidFill>
                  <a:schemeClr val="accent1">
                    <a:lumMod val="75000"/>
                  </a:schemeClr>
                </a:solidFill>
              </a:rPr>
              <a:t>Alıştırma 3: </a:t>
            </a:r>
            <a:r>
              <a:rPr lang="tr-TR" dirty="0" smtClean="0"/>
              <a:t>77 elemanlı bir kümenin r—</a:t>
            </a:r>
            <a:r>
              <a:rPr lang="tr-TR" dirty="0" err="1" smtClean="0"/>
              <a:t>li</a:t>
            </a:r>
            <a:r>
              <a:rPr lang="tr-TR" dirty="0" smtClean="0"/>
              <a:t> </a:t>
            </a:r>
            <a:r>
              <a:rPr lang="tr-TR" dirty="0" err="1" smtClean="0"/>
              <a:t>permütasyonlarını</a:t>
            </a:r>
            <a:r>
              <a:rPr lang="tr-TR" dirty="0" smtClean="0"/>
              <a:t> üretmek için bir algoritma yazınız.</a:t>
            </a:r>
          </a:p>
          <a:p>
            <a:pPr>
              <a:buNone/>
            </a:pPr>
            <a:endParaRPr lang="tr-TR" dirty="0" smtClean="0"/>
          </a:p>
          <a:p>
            <a:pPr>
              <a:buNone/>
            </a:pPr>
            <a:endParaRPr lang="tr-TR" dirty="0" smtClean="0"/>
          </a:p>
          <a:p>
            <a:pPr algn="just"/>
            <a:endParaRPr lang="tr-TR" dirty="0" smtClean="0"/>
          </a:p>
          <a:p>
            <a:pPr lvl="0"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120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Alıştırma 4: </a:t>
            </a:r>
            <a:r>
              <a:rPr lang="tr-TR" dirty="0" smtClean="0"/>
              <a:t>{1, 2, 3, 4, 5} kümesinin </a:t>
            </a:r>
            <a:r>
              <a:rPr lang="tr-TR" dirty="0" err="1" smtClean="0"/>
              <a:t>permütasyonlarını</a:t>
            </a:r>
            <a:r>
              <a:rPr lang="tr-TR" dirty="0" smtClean="0"/>
              <a:t>, bu sayıla­rın alıştırma 14' ün girişinde tanımlanan </a:t>
            </a:r>
            <a:r>
              <a:rPr lang="tr-TR" dirty="0" err="1" smtClean="0"/>
              <a:t>Cantor</a:t>
            </a:r>
            <a:r>
              <a:rPr lang="tr-TR" dirty="0" smtClean="0"/>
              <a:t> açılımı ve </a:t>
            </a:r>
            <a:r>
              <a:rPr lang="tr-TR" dirty="0" err="1" smtClean="0"/>
              <a:t>permütasyonlar</a:t>
            </a:r>
            <a:r>
              <a:rPr lang="tr-TR" dirty="0" smtClean="0"/>
              <a:t> arasındaki ilişkisini kullanarak bulunuz.</a:t>
            </a:r>
          </a:p>
          <a:p>
            <a:pPr lvl="1">
              <a:buNone/>
            </a:pPr>
            <a:r>
              <a:rPr lang="tr-TR" b="1" dirty="0" smtClean="0"/>
              <a:t>a) </a:t>
            </a:r>
            <a:r>
              <a:rPr lang="tr-TR" dirty="0" smtClean="0"/>
              <a:t>3	</a:t>
            </a:r>
            <a:r>
              <a:rPr lang="tr-TR" b="1" dirty="0" smtClean="0"/>
              <a:t>	b) </a:t>
            </a:r>
            <a:r>
              <a:rPr lang="tr-TR" dirty="0" smtClean="0"/>
              <a:t>89</a:t>
            </a:r>
            <a:r>
              <a:rPr lang="tr-TR" b="1" dirty="0" smtClean="0"/>
              <a:t>		c)</a:t>
            </a:r>
            <a:r>
              <a:rPr lang="tr-TR" dirty="0" smtClean="0"/>
              <a:t>111</a:t>
            </a:r>
          </a:p>
          <a:p>
            <a:pPr lvl="0" algn="just"/>
            <a:r>
              <a:rPr lang="tr-TR" dirty="0" smtClean="0">
                <a:solidFill>
                  <a:schemeClr val="accent1">
                    <a:lumMod val="75000"/>
                  </a:schemeClr>
                </a:solidFill>
              </a:rPr>
              <a:t>Alıştırma 5: </a:t>
            </a:r>
            <a:r>
              <a:rPr lang="tr-TR" dirty="0" smtClean="0"/>
              <a:t>Bir bilgisayar klasörünün içindeki bir dosyanın adı 0, 1 veya 2 rakamları ve peşi sıra </a:t>
            </a:r>
            <a:r>
              <a:rPr lang="tr-TR" i="1" dirty="0" smtClean="0"/>
              <a:t>A </a:t>
            </a:r>
            <a:r>
              <a:rPr lang="tr-TR" dirty="0" smtClean="0"/>
              <a:t>veya </a:t>
            </a:r>
            <a:r>
              <a:rPr lang="tr-TR" i="1" dirty="0" smtClean="0"/>
              <a:t>B </a:t>
            </a:r>
            <a:r>
              <a:rPr lang="tr-TR" dirty="0" smtClean="0"/>
              <a:t>harfleri kullanılarak oluşturulmaktadır. Buna göre bu dosyaların adlarını alfa­betik sıralamaya göre listeleyiniz. Burada harfler klasik anlamda alfabetik sıralanmıştır.</a:t>
            </a:r>
          </a:p>
          <a:p>
            <a:pPr>
              <a:buNone/>
            </a:pPr>
            <a:endParaRPr lang="tr-TR" dirty="0" smtClean="0"/>
          </a:p>
          <a:p>
            <a:pPr algn="just"/>
            <a:endParaRPr lang="tr-TR" dirty="0" smtClean="0"/>
          </a:p>
          <a:p>
            <a:pPr lvl="0"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6.6 </a:t>
            </a:r>
            <a:r>
              <a:rPr lang="tr-TR" dirty="0" err="1" smtClean="0"/>
              <a:t>Permütasyon</a:t>
            </a:r>
            <a:r>
              <a:rPr lang="tr-TR" dirty="0" smtClean="0"/>
              <a:t> ve </a:t>
            </a:r>
          </a:p>
          <a:p>
            <a:r>
              <a:rPr lang="tr-TR" dirty="0" smtClean="0"/>
              <a:t>Kombinasyon Üretme</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121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6: </a:t>
            </a:r>
            <a:r>
              <a:rPr lang="tr-TR" b="1" dirty="0" smtClean="0"/>
              <a:t>Fonksiyonların Sayısı: </a:t>
            </a:r>
            <a:r>
              <a:rPr lang="tr-TR" i="1" dirty="0" smtClean="0"/>
              <a:t>m</a:t>
            </a:r>
            <a:r>
              <a:rPr lang="tr-TR" dirty="0" smtClean="0"/>
              <a:t> elemanlı bir kümeden </a:t>
            </a:r>
            <a:r>
              <a:rPr lang="tr-TR" i="1" dirty="0" smtClean="0"/>
              <a:t>n</a:t>
            </a:r>
            <a:r>
              <a:rPr lang="tr-TR" dirty="0" smtClean="0"/>
              <a:t> elemanlı bir kümeye kaç tane fonksiyon tanımlanabilir?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Bir fonksiyonda, tanım kümesindeki </a:t>
            </a:r>
            <a:r>
              <a:rPr lang="tr-TR" i="1" dirty="0" smtClean="0"/>
              <a:t>m</a:t>
            </a:r>
            <a:r>
              <a:rPr lang="tr-TR" dirty="0" smtClean="0"/>
              <a:t> tane elemanın her biri için değer kümesindeki bir elemanla eşleşmesinin </a:t>
            </a:r>
            <a:r>
              <a:rPr lang="tr-TR" i="1" dirty="0" smtClean="0"/>
              <a:t>n</a:t>
            </a:r>
            <a:r>
              <a:rPr lang="tr-TR" dirty="0" smtClean="0"/>
              <a:t> tane seçeneği olacağından, çarpım kuralına göre </a:t>
            </a:r>
            <a:r>
              <a:rPr lang="tr-TR" i="1" dirty="0" smtClean="0"/>
              <a:t>m</a:t>
            </a:r>
            <a:r>
              <a:rPr lang="tr-TR" dirty="0" smtClean="0"/>
              <a:t> elemanlı bir kümeden </a:t>
            </a:r>
            <a:r>
              <a:rPr lang="tr-TR" i="1" dirty="0" smtClean="0"/>
              <a:t>n</a:t>
            </a:r>
            <a:r>
              <a:rPr lang="tr-TR" dirty="0" smtClean="0"/>
              <a:t> elemanlı bir kümeye </a:t>
            </a:r>
            <a:r>
              <a:rPr lang="tr-TR" i="1" dirty="0" smtClean="0"/>
              <a:t>n </a:t>
            </a:r>
            <a:r>
              <a:rPr lang="tr-TR" dirty="0" smtClean="0"/>
              <a:t>∙</a:t>
            </a:r>
            <a:r>
              <a:rPr lang="tr-TR" i="1" dirty="0" smtClean="0"/>
              <a:t> n</a:t>
            </a:r>
            <a:r>
              <a:rPr lang="tr-TR" dirty="0" smtClean="0"/>
              <a:t>… </a:t>
            </a:r>
            <a:r>
              <a:rPr lang="tr-TR" i="1" dirty="0" smtClean="0"/>
              <a:t>n</a:t>
            </a:r>
            <a:r>
              <a:rPr lang="tr-TR" dirty="0" smtClean="0"/>
              <a:t> = </a:t>
            </a:r>
            <a:r>
              <a:rPr lang="tr-TR" i="1" dirty="0" err="1" smtClean="0"/>
              <a:t>n</a:t>
            </a:r>
            <a:r>
              <a:rPr lang="tr-TR" i="1" baseline="30000" dirty="0" err="1" smtClean="0"/>
              <a:t>m</a:t>
            </a:r>
            <a:r>
              <a:rPr lang="tr-TR" dirty="0" smtClean="0"/>
              <a:t> tane fonksiyon tanımlanabilir. Örneğin, 3 elemanlı bir kümeden 5 elemanlı bir kümeye 5</a:t>
            </a:r>
            <a:r>
              <a:rPr lang="tr-TR" baseline="30000" dirty="0" smtClean="0"/>
              <a:t>3</a:t>
            </a:r>
            <a:r>
              <a:rPr lang="tr-TR" dirty="0" smtClean="0"/>
              <a:t> = 125 tane fonksiyon tanımlanabilir.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ÖRNEK 7: </a:t>
            </a:r>
            <a:r>
              <a:rPr lang="tr-TR" b="1" dirty="0" smtClean="0"/>
              <a:t>Birebir Fonksiyonların Sayısı: </a:t>
            </a:r>
            <a:r>
              <a:rPr lang="tr-TR" i="1" dirty="0" smtClean="0"/>
              <a:t>m</a:t>
            </a:r>
            <a:r>
              <a:rPr lang="tr-TR" b="1" dirty="0" smtClean="0"/>
              <a:t> </a:t>
            </a:r>
            <a:r>
              <a:rPr lang="tr-TR" dirty="0" smtClean="0"/>
              <a:t>elemanlı bir kümeden </a:t>
            </a:r>
            <a:r>
              <a:rPr lang="tr-TR" i="1" dirty="0" smtClean="0"/>
              <a:t>n</a:t>
            </a:r>
            <a:r>
              <a:rPr lang="tr-TR" b="1" dirty="0" smtClean="0"/>
              <a:t> </a:t>
            </a:r>
            <a:r>
              <a:rPr lang="tr-TR" dirty="0" smtClean="0"/>
              <a:t>elemanlı bir kümeye kaç tane birebir fonksiyon tanımlanabilir?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İlk olarak hemen dikkat edelim ki, </a:t>
            </a:r>
            <a:r>
              <a:rPr lang="tr-TR" i="1" dirty="0" smtClean="0"/>
              <a:t>m&gt;n</a:t>
            </a:r>
            <a:r>
              <a:rPr lang="tr-TR" dirty="0" smtClean="0"/>
              <a:t> olduğunda, </a:t>
            </a:r>
            <a:r>
              <a:rPr lang="tr-TR" i="1" dirty="0" smtClean="0"/>
              <a:t>m</a:t>
            </a:r>
            <a:r>
              <a:rPr lang="tr-TR" dirty="0" smtClean="0"/>
              <a:t> elemanlı bir kümeden </a:t>
            </a:r>
            <a:r>
              <a:rPr lang="tr-TR" i="1" dirty="0" smtClean="0"/>
              <a:t>n</a:t>
            </a:r>
            <a:r>
              <a:rPr lang="tr-TR" dirty="0" smtClean="0"/>
              <a:t> elemanlı bir kümeye birebir hiçbir fonksiyon tanımlanamaz. O halde, </a:t>
            </a:r>
            <a:r>
              <a:rPr lang="tr-TR" i="1" dirty="0" smtClean="0"/>
              <a:t>m</a:t>
            </a:r>
            <a:r>
              <a:rPr lang="tr-TR" dirty="0" smtClean="0"/>
              <a:t> ≤ </a:t>
            </a:r>
            <a:r>
              <a:rPr lang="tr-TR" i="1" dirty="0" smtClean="0"/>
              <a:t>n</a:t>
            </a:r>
            <a:r>
              <a:rPr lang="tr-TR" dirty="0" smtClean="0"/>
              <a:t> olsun. Tanım kümesinin elemanlarını </a:t>
            </a:r>
            <a:r>
              <a:rPr lang="tr-TR" i="1" dirty="0" smtClean="0"/>
              <a:t>a</a:t>
            </a:r>
            <a:r>
              <a:rPr lang="tr-TR" baseline="-25000" dirty="0" smtClean="0"/>
              <a:t>1</a:t>
            </a:r>
            <a:r>
              <a:rPr lang="tr-TR" dirty="0" smtClean="0"/>
              <a:t>, </a:t>
            </a:r>
            <a:r>
              <a:rPr lang="tr-TR" i="1" dirty="0" smtClean="0"/>
              <a:t>a</a:t>
            </a:r>
            <a:r>
              <a:rPr lang="tr-TR" i="1" baseline="-25000" dirty="0" smtClean="0"/>
              <a:t>2</a:t>
            </a:r>
            <a:r>
              <a:rPr lang="tr-TR" i="1" dirty="0" smtClean="0"/>
              <a:t>,…,</a:t>
            </a:r>
            <a:r>
              <a:rPr lang="tr-TR" dirty="0" smtClean="0"/>
              <a:t> </a:t>
            </a:r>
            <a:r>
              <a:rPr lang="tr-TR" i="1" dirty="0" err="1" smtClean="0"/>
              <a:t>a</a:t>
            </a:r>
            <a:r>
              <a:rPr lang="tr-TR" i="1" baseline="-25000" dirty="0" err="1" smtClean="0"/>
              <a:t>m</a:t>
            </a:r>
            <a:r>
              <a:rPr lang="tr-TR" dirty="0" smtClean="0"/>
              <a:t> olarak alırsak fonksiyon </a:t>
            </a:r>
            <a:r>
              <a:rPr lang="tr-TR" i="1" dirty="0" smtClean="0"/>
              <a:t>a</a:t>
            </a:r>
            <a:r>
              <a:rPr lang="tr-TR" baseline="-25000" dirty="0" smtClean="0"/>
              <a:t>1</a:t>
            </a:r>
            <a:r>
              <a:rPr lang="tr-TR" dirty="0" smtClean="0"/>
              <a:t> elamanını değer kümesindeki </a:t>
            </a:r>
            <a:r>
              <a:rPr lang="tr-TR" i="1" dirty="0" smtClean="0"/>
              <a:t>n</a:t>
            </a:r>
            <a:r>
              <a:rPr lang="tr-TR" dirty="0" smtClean="0"/>
              <a:t> farklı elemandan biriyle eşleştirecektir. Fonksiyon birebir olacağı için </a:t>
            </a:r>
            <a:r>
              <a:rPr lang="tr-TR" i="1" dirty="0" smtClean="0"/>
              <a:t>a</a:t>
            </a:r>
            <a:r>
              <a:rPr lang="tr-TR" baseline="-25000" dirty="0" smtClean="0"/>
              <a:t>2</a:t>
            </a:r>
            <a:r>
              <a:rPr lang="tr-TR" dirty="0" smtClean="0"/>
              <a:t> elamanını, (çünkü </a:t>
            </a:r>
            <a:r>
              <a:rPr lang="tr-TR" i="1" dirty="0" smtClean="0"/>
              <a:t>a</a:t>
            </a:r>
            <a:r>
              <a:rPr lang="tr-TR" baseline="-25000" dirty="0" smtClean="0"/>
              <a:t>1</a:t>
            </a:r>
            <a:r>
              <a:rPr lang="tr-TR" dirty="0" smtClean="0"/>
              <a:t> değeri yeniden kullanılamaz), diğer </a:t>
            </a:r>
            <a:r>
              <a:rPr lang="tr-TR" i="1" dirty="0" smtClean="0"/>
              <a:t>n - </a:t>
            </a:r>
            <a:r>
              <a:rPr lang="tr-TR" dirty="0" smtClean="0"/>
              <a:t>1 elemandan biri ile eşleştirecektir. Bunu genellersek, </a:t>
            </a:r>
            <a:r>
              <a:rPr lang="tr-TR" i="1" dirty="0" smtClean="0"/>
              <a:t>k</a:t>
            </a:r>
            <a:r>
              <a:rPr lang="tr-TR" dirty="0" smtClean="0"/>
              <a:t> = 1, 2, …, </a:t>
            </a:r>
            <a:r>
              <a:rPr lang="tr-TR" i="1" dirty="0" smtClean="0"/>
              <a:t>n</a:t>
            </a:r>
            <a:r>
              <a:rPr lang="tr-TR" dirty="0" smtClean="0"/>
              <a:t> için fonksiyon </a:t>
            </a:r>
            <a:r>
              <a:rPr lang="tr-TR" i="1" dirty="0" smtClean="0"/>
              <a:t>a</a:t>
            </a:r>
            <a:r>
              <a:rPr lang="tr-TR" i="1" baseline="-25000" dirty="0" smtClean="0"/>
              <a:t>k</a:t>
            </a:r>
            <a:r>
              <a:rPr lang="tr-TR" dirty="0" smtClean="0"/>
              <a:t> elemanını değer kümesindeki kalan </a:t>
            </a:r>
            <a:r>
              <a:rPr lang="tr-TR" i="1" dirty="0" smtClean="0"/>
              <a:t>n</a:t>
            </a:r>
            <a:r>
              <a:rPr lang="tr-TR" dirty="0" smtClean="0"/>
              <a:t> - </a:t>
            </a:r>
            <a:r>
              <a:rPr lang="tr-TR" i="1" dirty="0" smtClean="0"/>
              <a:t>k</a:t>
            </a:r>
            <a:r>
              <a:rPr lang="tr-TR" dirty="0" smtClean="0"/>
              <a:t> + 1 elemandan biri ile eşleştirecektir. Çarpım kuralından, </a:t>
            </a:r>
            <a:r>
              <a:rPr lang="tr-TR" i="1" dirty="0" smtClean="0"/>
              <a:t>m</a:t>
            </a:r>
            <a:r>
              <a:rPr lang="tr-TR" dirty="0" smtClean="0"/>
              <a:t> elemanı bir kümeden </a:t>
            </a:r>
            <a:r>
              <a:rPr lang="tr-TR" i="1" dirty="0" smtClean="0"/>
              <a:t>n</a:t>
            </a:r>
            <a:r>
              <a:rPr lang="tr-TR" dirty="0" smtClean="0"/>
              <a:t> elemanlı bir kümeye </a:t>
            </a:r>
            <a:r>
              <a:rPr lang="tr-TR" i="1" dirty="0" smtClean="0"/>
              <a:t>n(n - </a:t>
            </a:r>
            <a:r>
              <a:rPr lang="tr-TR" dirty="0" smtClean="0"/>
              <a:t>1</a:t>
            </a:r>
            <a:r>
              <a:rPr lang="tr-TR" i="1" dirty="0" smtClean="0"/>
              <a:t>)(n -</a:t>
            </a:r>
            <a:r>
              <a:rPr lang="tr-TR" dirty="0" smtClean="0"/>
              <a:t> 2)...(</a:t>
            </a:r>
            <a:r>
              <a:rPr lang="tr-TR" i="1" dirty="0" smtClean="0"/>
              <a:t>n</a:t>
            </a:r>
            <a:r>
              <a:rPr lang="tr-TR" dirty="0" smtClean="0"/>
              <a:t> - </a:t>
            </a:r>
            <a:r>
              <a:rPr lang="tr-TR" i="1" dirty="0" smtClean="0"/>
              <a:t>m </a:t>
            </a:r>
            <a:r>
              <a:rPr lang="tr-TR" dirty="0" smtClean="0"/>
              <a:t>+ 1) tane birebir fonksiyon tanımlanabilir. Örneğin, 3 elemanlı bir kümeden 5 elemanlı bir kümeye 5 ∙ 4 ∙ 3 = 60 tane birebir fonksiyon tanımlanır.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14</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smtClean="0">
                <a:solidFill>
                  <a:schemeClr val="accent1">
                    <a:lumMod val="75000"/>
                  </a:schemeClr>
                </a:solidFill>
              </a:rPr>
              <a:t>ÖRNEK 8: </a:t>
            </a:r>
            <a:r>
              <a:rPr lang="tr-TR" i="1" dirty="0" smtClean="0"/>
              <a:t>n</a:t>
            </a:r>
            <a:r>
              <a:rPr lang="tr-TR" baseline="-25000" dirty="0" smtClean="0"/>
              <a:t>1</a:t>
            </a:r>
            <a:r>
              <a:rPr lang="tr-TR" dirty="0" smtClean="0"/>
              <a:t>, </a:t>
            </a:r>
            <a:r>
              <a:rPr lang="tr-TR" i="1" dirty="0" smtClean="0"/>
              <a:t>n</a:t>
            </a:r>
            <a:r>
              <a:rPr lang="tr-TR" baseline="-25000" dirty="0" smtClean="0"/>
              <a:t>2</a:t>
            </a:r>
            <a:r>
              <a:rPr lang="tr-TR" dirty="0" smtClean="0"/>
              <a:t>,…, </a:t>
            </a:r>
            <a:r>
              <a:rPr lang="tr-TR" i="1" dirty="0" err="1" smtClean="0"/>
              <a:t>n</a:t>
            </a:r>
            <a:r>
              <a:rPr lang="tr-TR" i="1" baseline="-25000" dirty="0" err="1" smtClean="0"/>
              <a:t>m</a:t>
            </a:r>
            <a:r>
              <a:rPr lang="tr-TR" dirty="0" smtClean="0"/>
              <a:t> pozitif tam sayılar olmak üzere, aşağıdaki program çalıştıktan sonra </a:t>
            </a:r>
            <a:r>
              <a:rPr lang="tr-TR" i="1" dirty="0" smtClean="0"/>
              <a:t>k</a:t>
            </a:r>
            <a:r>
              <a:rPr lang="tr-TR" dirty="0" smtClean="0"/>
              <a:t> hangi  değeri alır?</a:t>
            </a:r>
            <a:r>
              <a:rPr lang="tr-TR" i="1" dirty="0" smtClean="0"/>
              <a:t> </a:t>
            </a:r>
          </a:p>
          <a:p>
            <a:pPr algn="just"/>
            <a:endParaRPr lang="tr-TR" dirty="0" smtClean="0"/>
          </a:p>
          <a:p>
            <a:pPr lvl="2">
              <a:buNone/>
            </a:pPr>
            <a:r>
              <a:rPr lang="tr-TR" b="1" i="1" dirty="0" smtClean="0"/>
              <a:t>k</a:t>
            </a:r>
            <a:r>
              <a:rPr lang="tr-TR" b="1" dirty="0" smtClean="0"/>
              <a:t>:= 0 </a:t>
            </a:r>
            <a:endParaRPr lang="tr-TR" dirty="0" smtClean="0"/>
          </a:p>
          <a:p>
            <a:pPr lvl="2">
              <a:buNone/>
            </a:pPr>
            <a:r>
              <a:rPr lang="tr-TR" b="1" dirty="0" err="1" smtClean="0"/>
              <a:t>for</a:t>
            </a:r>
            <a:r>
              <a:rPr lang="tr-TR" b="1" dirty="0" smtClean="0"/>
              <a:t> </a:t>
            </a:r>
            <a:r>
              <a:rPr lang="tr-TR" b="1" i="1" dirty="0" smtClean="0"/>
              <a:t>i</a:t>
            </a:r>
            <a:r>
              <a:rPr lang="tr-TR" b="1" baseline="-25000" dirty="0" smtClean="0"/>
              <a:t>1</a:t>
            </a:r>
            <a:r>
              <a:rPr lang="tr-TR" b="1" dirty="0" smtClean="0"/>
              <a:t> := 1 </a:t>
            </a:r>
            <a:r>
              <a:rPr lang="tr-TR" b="1" dirty="0" err="1" smtClean="0"/>
              <a:t>to</a:t>
            </a:r>
            <a:r>
              <a:rPr lang="tr-TR" b="1" dirty="0" smtClean="0"/>
              <a:t> </a:t>
            </a:r>
            <a:r>
              <a:rPr lang="tr-TR" b="1" i="1" dirty="0" smtClean="0"/>
              <a:t>n</a:t>
            </a:r>
            <a:r>
              <a:rPr lang="tr-TR" b="1" baseline="-25000" dirty="0" smtClean="0"/>
              <a:t>1</a:t>
            </a:r>
            <a:endParaRPr lang="tr-TR" dirty="0" smtClean="0"/>
          </a:p>
          <a:p>
            <a:pPr lvl="2">
              <a:buNone/>
            </a:pPr>
            <a:r>
              <a:rPr lang="tr-TR" b="1" dirty="0" smtClean="0"/>
              <a:t>   </a:t>
            </a:r>
            <a:r>
              <a:rPr lang="tr-TR" b="1" dirty="0" err="1" smtClean="0"/>
              <a:t>for</a:t>
            </a:r>
            <a:r>
              <a:rPr lang="tr-TR" b="1" dirty="0" smtClean="0"/>
              <a:t> </a:t>
            </a:r>
            <a:r>
              <a:rPr lang="tr-TR" b="1" i="1" dirty="0" smtClean="0"/>
              <a:t>i</a:t>
            </a:r>
            <a:r>
              <a:rPr lang="tr-TR" b="1" baseline="-25000" dirty="0" smtClean="0"/>
              <a:t>2</a:t>
            </a:r>
            <a:r>
              <a:rPr lang="tr-TR" b="1" dirty="0" smtClean="0"/>
              <a:t> := 1 </a:t>
            </a:r>
            <a:r>
              <a:rPr lang="tr-TR" b="1" dirty="0" err="1" smtClean="0"/>
              <a:t>to</a:t>
            </a:r>
            <a:r>
              <a:rPr lang="tr-TR" b="1" dirty="0" smtClean="0"/>
              <a:t> </a:t>
            </a:r>
            <a:r>
              <a:rPr lang="tr-TR" b="1" i="1" dirty="0" smtClean="0"/>
              <a:t>n</a:t>
            </a:r>
            <a:r>
              <a:rPr lang="tr-TR" b="1" baseline="-25000" dirty="0" smtClean="0"/>
              <a:t>2</a:t>
            </a:r>
            <a:endParaRPr lang="tr-TR" dirty="0" smtClean="0"/>
          </a:p>
          <a:p>
            <a:pPr lvl="2">
              <a:buNone/>
            </a:pPr>
            <a:r>
              <a:rPr lang="tr-TR" b="1" dirty="0" smtClean="0"/>
              <a:t>            ...</a:t>
            </a:r>
            <a:endParaRPr lang="tr-TR" dirty="0" smtClean="0"/>
          </a:p>
          <a:p>
            <a:pPr lvl="2">
              <a:buNone/>
            </a:pPr>
            <a:r>
              <a:rPr lang="tr-TR" b="1" dirty="0" smtClean="0"/>
              <a:t>   </a:t>
            </a:r>
            <a:r>
              <a:rPr lang="tr-TR" b="1" dirty="0" err="1" smtClean="0"/>
              <a:t>for</a:t>
            </a:r>
            <a:r>
              <a:rPr lang="tr-TR" b="1" dirty="0" smtClean="0"/>
              <a:t> </a:t>
            </a:r>
            <a:r>
              <a:rPr lang="tr-TR" b="1" i="1" dirty="0" smtClean="0"/>
              <a:t>i</a:t>
            </a:r>
            <a:r>
              <a:rPr lang="tr-TR" b="1" i="1" baseline="-25000" dirty="0" smtClean="0"/>
              <a:t>m</a:t>
            </a:r>
            <a:r>
              <a:rPr lang="tr-TR" b="1" dirty="0" smtClean="0"/>
              <a:t> := 1 </a:t>
            </a:r>
            <a:r>
              <a:rPr lang="tr-TR" b="1" dirty="0" err="1" smtClean="0"/>
              <a:t>to</a:t>
            </a:r>
            <a:r>
              <a:rPr lang="tr-TR" b="1" i="1" dirty="0" smtClean="0"/>
              <a:t> </a:t>
            </a:r>
            <a:r>
              <a:rPr lang="tr-TR" b="1" i="1" dirty="0" err="1" smtClean="0"/>
              <a:t>n</a:t>
            </a:r>
            <a:r>
              <a:rPr lang="tr-TR" b="1" i="1" baseline="-25000" dirty="0" err="1" smtClean="0"/>
              <a:t>m</a:t>
            </a:r>
            <a:endParaRPr lang="tr-TR" dirty="0" smtClean="0"/>
          </a:p>
          <a:p>
            <a:pPr lvl="2">
              <a:buNone/>
            </a:pPr>
            <a:r>
              <a:rPr lang="tr-TR" b="1" dirty="0" smtClean="0"/>
              <a:t>          </a:t>
            </a:r>
            <a:r>
              <a:rPr lang="tr-TR" b="1" i="1" dirty="0" smtClean="0"/>
              <a:t>k </a:t>
            </a:r>
            <a:r>
              <a:rPr lang="tr-TR" b="1" dirty="0" smtClean="0"/>
              <a:t>:= </a:t>
            </a:r>
            <a:r>
              <a:rPr lang="tr-TR" b="1" i="1" dirty="0" smtClean="0"/>
              <a:t>k</a:t>
            </a:r>
            <a:r>
              <a:rPr lang="tr-TR" b="1" dirty="0" smtClean="0"/>
              <a:t>+1</a:t>
            </a:r>
            <a:endParaRPr lang="tr-TR" dirty="0" smtClean="0"/>
          </a:p>
          <a:p>
            <a:pPr lvl="2">
              <a:buNone/>
            </a:pPr>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i="1" dirty="0" err="1" smtClean="0"/>
              <a:t>k</a:t>
            </a:r>
            <a:r>
              <a:rPr lang="tr-TR" dirty="0" err="1" smtClean="0"/>
              <a:t>’nın</a:t>
            </a:r>
            <a:r>
              <a:rPr lang="tr-TR" dirty="0" smtClean="0"/>
              <a:t> başlangıç değeri 0 verilmiştir. İç içe döngülerin her çalışmasında </a:t>
            </a:r>
            <a:r>
              <a:rPr lang="tr-TR" i="1" dirty="0" err="1" smtClean="0"/>
              <a:t>k</a:t>
            </a:r>
            <a:r>
              <a:rPr lang="tr-TR" dirty="0" err="1" smtClean="0"/>
              <a:t>’ya</a:t>
            </a:r>
            <a:r>
              <a:rPr lang="tr-TR" dirty="0" smtClean="0"/>
              <a:t> 1 eklenir. </a:t>
            </a:r>
            <a:r>
              <a:rPr lang="tr-TR" i="1" dirty="0" smtClean="0"/>
              <a:t>i </a:t>
            </a:r>
            <a:r>
              <a:rPr lang="tr-TR" dirty="0" smtClean="0"/>
              <a:t>=1, 2,…, </a:t>
            </a:r>
            <a:r>
              <a:rPr lang="tr-TR" i="1" dirty="0" smtClean="0"/>
              <a:t>m</a:t>
            </a:r>
            <a:r>
              <a:rPr lang="tr-TR" dirty="0" smtClean="0"/>
              <a:t> olmak üzere </a:t>
            </a:r>
            <a:r>
              <a:rPr lang="tr-TR" i="1" dirty="0" smtClean="0"/>
              <a:t>i</a:t>
            </a:r>
            <a:r>
              <a:rPr lang="tr-TR" dirty="0" smtClean="0"/>
              <a:t>. Döngünün yaptığı işleme </a:t>
            </a:r>
            <a:r>
              <a:rPr lang="tr-TR" i="1" dirty="0" smtClean="0"/>
              <a:t>T</a:t>
            </a:r>
            <a:r>
              <a:rPr lang="tr-TR" i="1" baseline="-25000" dirty="0" smtClean="0"/>
              <a:t>i</a:t>
            </a:r>
            <a:r>
              <a:rPr lang="tr-TR" i="1" dirty="0" smtClean="0"/>
              <a:t> </a:t>
            </a:r>
            <a:r>
              <a:rPr lang="tr-TR" dirty="0" smtClean="0"/>
              <a:t>diyelim. O zaman, döngünün içinden geçme sayısı, </a:t>
            </a:r>
            <a:r>
              <a:rPr lang="tr-TR" i="1" dirty="0" smtClean="0"/>
              <a:t>T</a:t>
            </a:r>
            <a:r>
              <a:rPr lang="tr-TR" baseline="-25000" dirty="0" smtClean="0"/>
              <a:t>1</a:t>
            </a:r>
            <a:r>
              <a:rPr lang="tr-TR" dirty="0" smtClean="0"/>
              <a:t>, </a:t>
            </a:r>
            <a:r>
              <a:rPr lang="tr-TR" i="1" dirty="0" smtClean="0"/>
              <a:t>T</a:t>
            </a:r>
            <a:r>
              <a:rPr lang="tr-TR" baseline="-25000" dirty="0" smtClean="0"/>
              <a:t>2</a:t>
            </a:r>
            <a:r>
              <a:rPr lang="tr-TR" dirty="0" smtClean="0"/>
              <a:t>,…, </a:t>
            </a:r>
            <a:r>
              <a:rPr lang="tr-TR" i="1" dirty="0" err="1" smtClean="0"/>
              <a:t>T</a:t>
            </a:r>
            <a:r>
              <a:rPr lang="tr-TR" i="1" baseline="-25000" dirty="0" err="1" smtClean="0"/>
              <a:t>m</a:t>
            </a:r>
            <a:r>
              <a:rPr lang="tr-TR" i="1" dirty="0" smtClean="0"/>
              <a:t> </a:t>
            </a:r>
            <a:r>
              <a:rPr lang="tr-TR" dirty="0" smtClean="0"/>
              <a:t>görevlerinin gerçekleştiği işlem sayısıdır. </a:t>
            </a:r>
            <a:r>
              <a:rPr lang="tr-TR" i="1" dirty="0" smtClean="0"/>
              <a:t>j</a:t>
            </a:r>
            <a:r>
              <a:rPr lang="tr-TR" dirty="0" smtClean="0"/>
              <a:t>=1,2,…, </a:t>
            </a:r>
            <a:r>
              <a:rPr lang="tr-TR" i="1" dirty="0" smtClean="0"/>
              <a:t>m</a:t>
            </a:r>
            <a:r>
              <a:rPr lang="tr-TR" dirty="0" smtClean="0"/>
              <a:t> olmak üzere </a:t>
            </a:r>
            <a:r>
              <a:rPr lang="tr-TR" i="1" dirty="0" err="1" smtClean="0"/>
              <a:t>T</a:t>
            </a:r>
            <a:r>
              <a:rPr lang="tr-TR" i="1" baseline="-25000" dirty="0" err="1" smtClean="0"/>
              <a:t>j</a:t>
            </a:r>
            <a:r>
              <a:rPr lang="tr-TR" dirty="0" smtClean="0"/>
              <a:t>, görevlerini yerine getirme sayısıdır. </a:t>
            </a:r>
            <a:r>
              <a:rPr lang="tr-TR" i="1" dirty="0" smtClean="0"/>
              <a:t>j </a:t>
            </a:r>
            <a:r>
              <a:rPr lang="tr-TR" dirty="0" smtClean="0"/>
              <a:t>= 1, 2, …, </a:t>
            </a:r>
            <a:r>
              <a:rPr lang="tr-TR" i="1" dirty="0" smtClean="0"/>
              <a:t>m</a:t>
            </a:r>
            <a:r>
              <a:rPr lang="tr-TR" dirty="0" smtClean="0"/>
              <a:t> olmak üzere </a:t>
            </a:r>
            <a:r>
              <a:rPr lang="tr-TR" i="1" dirty="0" err="1" smtClean="0"/>
              <a:t>T</a:t>
            </a:r>
            <a:r>
              <a:rPr lang="tr-TR" i="1" baseline="-25000" dirty="0" err="1" smtClean="0"/>
              <a:t>j</a:t>
            </a:r>
            <a:r>
              <a:rPr lang="tr-TR" dirty="0" smtClean="0"/>
              <a:t>, görevlerini yerine getirme sayısı </a:t>
            </a:r>
            <a:r>
              <a:rPr lang="tr-TR" i="1" dirty="0" err="1" smtClean="0"/>
              <a:t>n</a:t>
            </a:r>
            <a:r>
              <a:rPr lang="tr-TR" i="1" baseline="-25000" dirty="0" err="1" smtClean="0"/>
              <a:t>j</a:t>
            </a:r>
            <a:r>
              <a:rPr lang="tr-TR" dirty="0" err="1" smtClean="0"/>
              <a:t>’dir</a:t>
            </a:r>
            <a:r>
              <a:rPr lang="tr-TR" dirty="0" smtClean="0"/>
              <a:t>, çünkü </a:t>
            </a:r>
            <a:r>
              <a:rPr lang="tr-TR" i="1" dirty="0" smtClean="0"/>
              <a:t>j</a:t>
            </a:r>
            <a:r>
              <a:rPr lang="tr-TR" dirty="0" smtClean="0"/>
              <a:t>. döngü 1 ≤ </a:t>
            </a:r>
            <a:r>
              <a:rPr lang="tr-TR" i="1" dirty="0" err="1" smtClean="0"/>
              <a:t>i</a:t>
            </a:r>
            <a:r>
              <a:rPr lang="tr-TR" i="1" baseline="-25000" dirty="0" err="1" smtClean="0"/>
              <a:t>j</a:t>
            </a:r>
            <a:r>
              <a:rPr lang="tr-TR" dirty="0" smtClean="0"/>
              <a:t> ≤ </a:t>
            </a:r>
            <a:r>
              <a:rPr lang="tr-TR" i="1" dirty="0" err="1" smtClean="0"/>
              <a:t>n</a:t>
            </a:r>
            <a:r>
              <a:rPr lang="tr-TR" i="1" baseline="-25000" dirty="0" err="1" smtClean="0"/>
              <a:t>j</a:t>
            </a:r>
            <a:r>
              <a:rPr lang="tr-TR" dirty="0" smtClean="0"/>
              <a:t> olmak üzere, her bir </a:t>
            </a:r>
            <a:r>
              <a:rPr lang="tr-TR" i="1" dirty="0" err="1" smtClean="0"/>
              <a:t>i</a:t>
            </a:r>
            <a:r>
              <a:rPr lang="tr-TR" i="1" baseline="-25000" dirty="0" err="1" smtClean="0"/>
              <a:t>j</a:t>
            </a:r>
            <a:r>
              <a:rPr lang="tr-TR" dirty="0" smtClean="0"/>
              <a:t> tam sayısı için bir kere içinden geçer. Çarpma kuralından, iç içe döngü, </a:t>
            </a:r>
            <a:r>
              <a:rPr lang="tr-TR" i="1" dirty="0" smtClean="0"/>
              <a:t>n</a:t>
            </a:r>
            <a:r>
              <a:rPr lang="tr-TR" baseline="-25000" dirty="0" smtClean="0"/>
              <a:t>1</a:t>
            </a:r>
            <a:r>
              <a:rPr lang="tr-TR" i="1" dirty="0" smtClean="0"/>
              <a:t>n</a:t>
            </a:r>
            <a:r>
              <a:rPr lang="tr-TR" baseline="-25000" dirty="0" smtClean="0"/>
              <a:t>2</a:t>
            </a:r>
            <a:r>
              <a:rPr lang="tr-TR" dirty="0" smtClean="0"/>
              <a:t>…</a:t>
            </a:r>
            <a:r>
              <a:rPr lang="tr-TR" i="1" dirty="0" err="1" smtClean="0"/>
              <a:t>n</a:t>
            </a:r>
            <a:r>
              <a:rPr lang="tr-TR" i="1" baseline="-25000" dirty="0" err="1" smtClean="0"/>
              <a:t>m</a:t>
            </a:r>
            <a:r>
              <a:rPr lang="tr-TR" dirty="0" smtClean="0"/>
              <a:t> defa çalışır. Böylece </a:t>
            </a:r>
            <a:r>
              <a:rPr lang="tr-TR" i="1" dirty="0" err="1" smtClean="0"/>
              <a:t>k</a:t>
            </a:r>
            <a:r>
              <a:rPr lang="tr-TR" dirty="0" err="1" smtClean="0"/>
              <a:t>’nın</a:t>
            </a:r>
            <a:r>
              <a:rPr lang="tr-TR" dirty="0" smtClean="0"/>
              <a:t> değeri, </a:t>
            </a:r>
            <a:r>
              <a:rPr lang="tr-TR" i="1" dirty="0" smtClean="0"/>
              <a:t>n</a:t>
            </a:r>
            <a:r>
              <a:rPr lang="tr-TR" baseline="-25000" dirty="0" smtClean="0"/>
              <a:t>1</a:t>
            </a:r>
            <a:r>
              <a:rPr lang="tr-TR" i="1" dirty="0" smtClean="0"/>
              <a:t>n</a:t>
            </a:r>
            <a:r>
              <a:rPr lang="tr-TR" baseline="-25000" dirty="0" smtClean="0"/>
              <a:t>2</a:t>
            </a:r>
            <a:r>
              <a:rPr lang="tr-TR" dirty="0" smtClean="0"/>
              <a:t>…</a:t>
            </a:r>
            <a:r>
              <a:rPr lang="tr-TR" i="1" dirty="0" err="1" smtClean="0"/>
              <a:t>n</a:t>
            </a:r>
            <a:r>
              <a:rPr lang="tr-TR" i="1" baseline="-25000" dirty="0" err="1" smtClean="0"/>
              <a:t>m</a:t>
            </a:r>
            <a:r>
              <a:rPr lang="tr-TR" i="1" dirty="0" smtClean="0"/>
              <a:t> </a:t>
            </a:r>
            <a:r>
              <a:rPr lang="tr-TR" dirty="0" smtClean="0"/>
              <a:t>defa çalışır. Böylece </a:t>
            </a:r>
            <a:r>
              <a:rPr lang="tr-TR" i="1" dirty="0" err="1" smtClean="0"/>
              <a:t>k</a:t>
            </a:r>
            <a:r>
              <a:rPr lang="tr-TR" dirty="0" err="1" smtClean="0"/>
              <a:t>’nın</a:t>
            </a:r>
            <a:r>
              <a:rPr lang="tr-TR" dirty="0" smtClean="0"/>
              <a:t> değeri, </a:t>
            </a:r>
            <a:r>
              <a:rPr lang="tr-TR" i="1" dirty="0" smtClean="0"/>
              <a:t>n</a:t>
            </a:r>
            <a:r>
              <a:rPr lang="tr-TR" baseline="-25000" dirty="0" smtClean="0"/>
              <a:t>1</a:t>
            </a:r>
            <a:r>
              <a:rPr lang="tr-TR" i="1" dirty="0" smtClean="0"/>
              <a:t>n</a:t>
            </a:r>
            <a:r>
              <a:rPr lang="tr-TR" baseline="-25000" dirty="0" smtClean="0"/>
              <a:t>2</a:t>
            </a:r>
            <a:r>
              <a:rPr lang="tr-TR" dirty="0" smtClean="0"/>
              <a:t>…</a:t>
            </a:r>
            <a:r>
              <a:rPr lang="tr-TR" i="1" dirty="0" err="1" smtClean="0"/>
              <a:t>n</a:t>
            </a:r>
            <a:r>
              <a:rPr lang="tr-TR" i="1" baseline="-25000" dirty="0" err="1" smtClean="0"/>
              <a:t>m</a:t>
            </a:r>
            <a:r>
              <a:rPr lang="tr-TR" i="1" dirty="0" smtClean="0"/>
              <a:t> </a:t>
            </a:r>
            <a:r>
              <a:rPr lang="tr-TR" dirty="0" smtClean="0"/>
              <a:t>olur.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b="1" dirty="0" smtClean="0"/>
              <a:t>TOPLAMA KURALI </a:t>
            </a:r>
            <a:r>
              <a:rPr lang="tr-TR" dirty="0" smtClean="0"/>
              <a:t>Bir iş, </a:t>
            </a:r>
            <a:r>
              <a:rPr lang="tr-TR" i="1" dirty="0" smtClean="0"/>
              <a:t>n</a:t>
            </a:r>
            <a:r>
              <a:rPr lang="tr-TR" i="1" baseline="-25000" dirty="0" smtClean="0"/>
              <a:t>1</a:t>
            </a:r>
            <a:r>
              <a:rPr lang="tr-TR" i="1" dirty="0" smtClean="0"/>
              <a:t> </a:t>
            </a:r>
            <a:r>
              <a:rPr lang="tr-TR" dirty="0" smtClean="0"/>
              <a:t>farklı yolu olan bir işlemin bir yoluyla veya </a:t>
            </a:r>
            <a:r>
              <a:rPr lang="tr-TR" i="1" dirty="0" smtClean="0"/>
              <a:t>n</a:t>
            </a:r>
            <a:r>
              <a:rPr lang="tr-TR" i="1" baseline="-25000" dirty="0" smtClean="0"/>
              <a:t>2</a:t>
            </a:r>
            <a:r>
              <a:rPr lang="tr-TR" dirty="0" smtClean="0"/>
              <a:t> farklı yolu olan başka bir işlemin bir yoluyla yapılabilsin. Bu işlemler arasında hiç bir ortak yol yok ise bu işi yapmanın </a:t>
            </a:r>
            <a:r>
              <a:rPr lang="tr-TR" i="1" dirty="0" smtClean="0"/>
              <a:t>n</a:t>
            </a:r>
            <a:r>
              <a:rPr lang="tr-TR" baseline="-25000" dirty="0" smtClean="0"/>
              <a:t>1</a:t>
            </a:r>
            <a:r>
              <a:rPr lang="tr-TR" dirty="0" smtClean="0"/>
              <a:t> + </a:t>
            </a:r>
            <a:r>
              <a:rPr lang="tr-TR" i="1" dirty="0" smtClean="0"/>
              <a:t>n</a:t>
            </a:r>
            <a:r>
              <a:rPr lang="tr-TR" baseline="-25000" dirty="0" smtClean="0"/>
              <a:t>2</a:t>
            </a:r>
            <a:r>
              <a:rPr lang="tr-TR" dirty="0" smtClean="0"/>
              <a:t> yolu vardır.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fontScale="92500" lnSpcReduction="10000"/>
          </a:bodyPr>
          <a:lstStyle/>
          <a:p>
            <a:pPr algn="just"/>
            <a:r>
              <a:rPr lang="tr-TR" dirty="0" smtClean="0">
                <a:solidFill>
                  <a:schemeClr val="accent1">
                    <a:lumMod val="75000"/>
                  </a:schemeClr>
                </a:solidFill>
              </a:rPr>
              <a:t>ÖRNEK 9: </a:t>
            </a:r>
            <a:r>
              <a:rPr lang="tr-TR" dirty="0" smtClean="0"/>
              <a:t>Matematik Bölümündeki bir öğretim üyesinin veya bir öğrencinin bir üniversite komitesine seçileceğini varsayalım. Matematik Bölümünün 37 öğretim üyesi ve 83 öğrencisi varsa ve hiç kimse hem öğretim üyesi hem de öğrenci değilse bu temsilci için kaç farklı seçim yapılabilir?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Matematik Bölümünden bu üyelik için bir öğretim üyesi seçmenin 37 yolu ve bir öğrenci seçmenin 83 yolu vardır. Kimse hem öğretim üyesi hem de öğrenci olmadığından, Matematik Bölümünden bir üye seçmenin toplama kuralına göre 37 + 83 = 120 yolu vardır.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lnSpcReduction="10000"/>
          </a:bodyPr>
          <a:lstStyle/>
          <a:p>
            <a:pPr algn="just"/>
            <a:r>
              <a:rPr lang="tr-TR" dirty="0" smtClean="0"/>
              <a:t>İkiden fazla işlem içeren işlemler için toplam kuralını genişletebiliriz. Bir iş, </a:t>
            </a:r>
            <a:r>
              <a:rPr lang="tr-TR" i="1" dirty="0" smtClean="0"/>
              <a:t>n</a:t>
            </a:r>
            <a:r>
              <a:rPr lang="tr-TR" i="1" baseline="-25000" dirty="0" smtClean="0"/>
              <a:t>1</a:t>
            </a:r>
            <a:r>
              <a:rPr lang="tr-TR" dirty="0" smtClean="0"/>
              <a:t> farklı yolu olan 1. işlemin bir yoluyla, </a:t>
            </a:r>
            <a:r>
              <a:rPr lang="tr-TR" i="1" dirty="0" smtClean="0"/>
              <a:t>n</a:t>
            </a:r>
            <a:r>
              <a:rPr lang="tr-TR" i="1" baseline="-25000" dirty="0" smtClean="0"/>
              <a:t>2</a:t>
            </a:r>
            <a:r>
              <a:rPr lang="tr-TR" i="1" dirty="0" smtClean="0"/>
              <a:t> </a:t>
            </a:r>
            <a:r>
              <a:rPr lang="tr-TR" dirty="0" smtClean="0"/>
              <a:t>farklı yolu olan 2. işlemin bir yoluyla , . . . veya </a:t>
            </a:r>
            <a:r>
              <a:rPr lang="tr-TR" i="1" dirty="0" err="1" smtClean="0"/>
              <a:t>n</a:t>
            </a:r>
            <a:r>
              <a:rPr lang="tr-TR" i="1" baseline="-25000" dirty="0" err="1" smtClean="0"/>
              <a:t>m</a:t>
            </a:r>
            <a:r>
              <a:rPr lang="tr-TR" dirty="0" smtClean="0"/>
              <a:t> farklı yolu olan </a:t>
            </a:r>
            <a:r>
              <a:rPr lang="tr-TR" i="1" dirty="0" smtClean="0"/>
              <a:t>m.</a:t>
            </a:r>
            <a:r>
              <a:rPr lang="tr-TR" dirty="0" smtClean="0"/>
              <a:t> işlemin bir yoluyla yapılabilsin. 1 ≤ </a:t>
            </a:r>
            <a:r>
              <a:rPr lang="tr-TR" i="1" dirty="0" smtClean="0"/>
              <a:t>i &lt; j ≤ m</a:t>
            </a:r>
            <a:r>
              <a:rPr lang="tr-TR" dirty="0" smtClean="0"/>
              <a:t> olmak üzere her bir </a:t>
            </a:r>
            <a:r>
              <a:rPr lang="tr-TR" i="1" dirty="0" smtClean="0"/>
              <a:t>i.</a:t>
            </a:r>
            <a:r>
              <a:rPr lang="tr-TR" dirty="0" smtClean="0"/>
              <a:t> ve </a:t>
            </a:r>
            <a:r>
              <a:rPr lang="tr-TR" i="1" dirty="0" smtClean="0"/>
              <a:t>j.</a:t>
            </a:r>
            <a:r>
              <a:rPr lang="tr-TR" dirty="0" smtClean="0"/>
              <a:t> işlemlerin hiç bir ortak yolu yoksa bu işi yapmanın </a:t>
            </a:r>
            <a:r>
              <a:rPr lang="tr-TR" i="1" dirty="0" smtClean="0"/>
              <a:t>n</a:t>
            </a:r>
            <a:r>
              <a:rPr lang="tr-TR" i="1" baseline="-25000" dirty="0" smtClean="0"/>
              <a:t>1</a:t>
            </a:r>
            <a:r>
              <a:rPr lang="tr-TR" dirty="0" smtClean="0"/>
              <a:t> + </a:t>
            </a:r>
            <a:r>
              <a:rPr lang="tr-TR" i="1" dirty="0" smtClean="0"/>
              <a:t>n</a:t>
            </a:r>
            <a:r>
              <a:rPr lang="tr-TR" i="1" baseline="-25000" dirty="0" smtClean="0"/>
              <a:t>2</a:t>
            </a:r>
            <a:r>
              <a:rPr lang="tr-TR" dirty="0" smtClean="0"/>
              <a:t> + … + </a:t>
            </a:r>
            <a:r>
              <a:rPr lang="tr-TR" i="1" dirty="0" err="1" smtClean="0"/>
              <a:t>n</a:t>
            </a:r>
            <a:r>
              <a:rPr lang="tr-TR" i="1" baseline="-25000" dirty="0" err="1" smtClean="0"/>
              <a:t>m</a:t>
            </a:r>
            <a:r>
              <a:rPr lang="tr-TR" dirty="0" smtClean="0"/>
              <a:t> yolu vardır. Toplama kuralının bu genelleştirilmiş versiyonu Örnek 13 ve 14’de görüldüğü gibi sayma problemlerinde kullanılmaktadır. Toplama kuralının bu versiyonu, </a:t>
            </a:r>
            <a:r>
              <a:rPr lang="tr-TR" i="1" dirty="0" smtClean="0"/>
              <a:t>m</a:t>
            </a:r>
            <a:r>
              <a:rPr lang="tr-TR" dirty="0" smtClean="0"/>
              <a:t> üzerinden matematiksel tümevarım ile ispatlanabilir.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lnSpcReduction="10000"/>
          </a:bodyPr>
          <a:lstStyle/>
          <a:p>
            <a:pPr algn="just"/>
            <a:r>
              <a:rPr lang="tr-TR" dirty="0" smtClean="0">
                <a:solidFill>
                  <a:schemeClr val="accent1">
                    <a:lumMod val="75000"/>
                  </a:schemeClr>
                </a:solidFill>
              </a:rPr>
              <a:t>ÖRNEK 10: </a:t>
            </a:r>
            <a:r>
              <a:rPr lang="tr-TR" dirty="0" smtClean="0"/>
              <a:t>Bir öğrenci üç listeden birinden bir bilgisayar projesi seçebiliyor. Üç liste sırayla 23, 15 ve 19 olası proje içeriyor. Hiçbir proje birden fazla listede bulunmuyor. Seçilebilecek kaç olası proje var?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Öğrenci birinci listeden, ikinci listeden veya üçüncü listeden bir proje seçerek proje tercihini yapabilir. Hiçbir proje birden fazla listede bulunmadığından toplama kuralından proje seçmek için 23 + 15 + 19 = 57 yol vardır.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19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Bölüm 6 - Sayma</a:t>
            </a:r>
            <a:endParaRPr lang="tr-TR" dirty="0"/>
          </a:p>
        </p:txBody>
      </p:sp>
      <p:sp>
        <p:nvSpPr>
          <p:cNvPr id="3" name="İçerik Yer Tutucusu 2"/>
          <p:cNvSpPr>
            <a:spLocks noGrp="1"/>
          </p:cNvSpPr>
          <p:nvPr>
            <p:ph idx="1"/>
          </p:nvPr>
        </p:nvSpPr>
        <p:spPr/>
        <p:txBody>
          <a:bodyPr/>
          <a:lstStyle/>
          <a:p>
            <a:pPr>
              <a:buNone/>
            </a:pPr>
            <a:r>
              <a:rPr lang="tr-TR" dirty="0" smtClean="0">
                <a:solidFill>
                  <a:schemeClr val="accent1">
                    <a:lumMod val="75000"/>
                  </a:schemeClr>
                </a:solidFill>
              </a:rPr>
              <a:t>6.1</a:t>
            </a:r>
            <a:r>
              <a:rPr lang="tr-TR" dirty="0" smtClean="0"/>
              <a:t> Saymanın Temelleri</a:t>
            </a:r>
          </a:p>
          <a:p>
            <a:pPr>
              <a:buNone/>
            </a:pPr>
            <a:r>
              <a:rPr lang="tr-TR" dirty="0" smtClean="0">
                <a:solidFill>
                  <a:schemeClr val="accent1">
                    <a:lumMod val="75000"/>
                  </a:schemeClr>
                </a:solidFill>
              </a:rPr>
              <a:t>6.2</a:t>
            </a:r>
            <a:r>
              <a:rPr lang="tr-TR" dirty="0" smtClean="0"/>
              <a:t> Güvercin Yuvası İlkesi</a:t>
            </a:r>
          </a:p>
          <a:p>
            <a:pPr>
              <a:buNone/>
            </a:pPr>
            <a:r>
              <a:rPr lang="tr-TR" dirty="0" smtClean="0">
                <a:solidFill>
                  <a:schemeClr val="accent1">
                    <a:lumMod val="75000"/>
                  </a:schemeClr>
                </a:solidFill>
              </a:rPr>
              <a:t>6.3</a:t>
            </a:r>
            <a:r>
              <a:rPr lang="tr-TR" dirty="0" smtClean="0"/>
              <a:t> </a:t>
            </a:r>
            <a:r>
              <a:rPr lang="tr-TR" dirty="0" err="1" smtClean="0"/>
              <a:t>Permütasyonlar</a:t>
            </a:r>
            <a:r>
              <a:rPr lang="tr-TR" dirty="0" smtClean="0"/>
              <a:t> ve Kombinasyonlar</a:t>
            </a:r>
          </a:p>
          <a:p>
            <a:pPr>
              <a:buNone/>
            </a:pPr>
            <a:r>
              <a:rPr lang="tr-TR" dirty="0" smtClean="0">
                <a:solidFill>
                  <a:schemeClr val="accent1">
                    <a:lumMod val="75000"/>
                  </a:schemeClr>
                </a:solidFill>
              </a:rPr>
              <a:t>6.4</a:t>
            </a:r>
            <a:r>
              <a:rPr lang="tr-TR" dirty="0" smtClean="0"/>
              <a:t> </a:t>
            </a:r>
            <a:r>
              <a:rPr lang="tr-TR" dirty="0" err="1" smtClean="0"/>
              <a:t>Binom</a:t>
            </a:r>
            <a:r>
              <a:rPr lang="tr-TR" dirty="0" smtClean="0"/>
              <a:t> Katsayıları ve Özdeşlikler</a:t>
            </a:r>
          </a:p>
          <a:p>
            <a:pPr>
              <a:buNone/>
            </a:pPr>
            <a:r>
              <a:rPr lang="tr-TR" dirty="0" smtClean="0">
                <a:solidFill>
                  <a:schemeClr val="accent1">
                    <a:lumMod val="75000"/>
                  </a:schemeClr>
                </a:solidFill>
              </a:rPr>
              <a:t>6.5</a:t>
            </a:r>
            <a:r>
              <a:rPr lang="tr-TR" dirty="0" smtClean="0"/>
              <a:t> Genelleştirilmiş </a:t>
            </a:r>
            <a:r>
              <a:rPr lang="tr-TR" dirty="0" err="1" smtClean="0"/>
              <a:t>Permütasyonlar</a:t>
            </a:r>
            <a:r>
              <a:rPr lang="tr-TR" dirty="0" smtClean="0"/>
              <a:t> ve Kombinasyonlar</a:t>
            </a:r>
          </a:p>
          <a:p>
            <a:pPr>
              <a:buNone/>
            </a:pPr>
            <a:r>
              <a:rPr lang="tr-TR" dirty="0" smtClean="0">
                <a:solidFill>
                  <a:schemeClr val="accent1">
                    <a:lumMod val="75000"/>
                  </a:schemeClr>
                </a:solidFill>
              </a:rPr>
              <a:t>6.6</a:t>
            </a:r>
            <a:r>
              <a:rPr lang="tr-TR" dirty="0" smtClean="0"/>
              <a:t> </a:t>
            </a:r>
            <a:r>
              <a:rPr lang="tr-TR" dirty="0" err="1" smtClean="0"/>
              <a:t>Permütasyon</a:t>
            </a:r>
            <a:r>
              <a:rPr lang="tr-TR" dirty="0" smtClean="0"/>
              <a:t> ve Kombinasyon Üretme</a:t>
            </a:r>
          </a:p>
          <a:p>
            <a:pPr>
              <a:buFont typeface="Wingdings" pitchFamily="2" charset="2"/>
              <a:buChar char="q"/>
            </a:pP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Bölüm 6  - Sayma</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a:t>
            </a:fld>
            <a:endParaRPr lang="en-US"/>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847770"/>
          </a:xfrm>
        </p:spPr>
        <p:txBody>
          <a:bodyPr>
            <a:normAutofit fontScale="62500" lnSpcReduction="20000"/>
          </a:bodyPr>
          <a:lstStyle/>
          <a:p>
            <a:pPr algn="just"/>
            <a:r>
              <a:rPr lang="tr-TR" dirty="0" smtClean="0">
                <a:solidFill>
                  <a:schemeClr val="accent1">
                    <a:lumMod val="75000"/>
                  </a:schemeClr>
                </a:solidFill>
              </a:rPr>
              <a:t>ÖRNEK 11: </a:t>
            </a:r>
            <a:r>
              <a:rPr lang="tr-TR" i="1" dirty="0" smtClean="0"/>
              <a:t>n</a:t>
            </a:r>
            <a:r>
              <a:rPr lang="tr-TR" i="1" baseline="-25000" dirty="0" smtClean="0"/>
              <a:t>1</a:t>
            </a:r>
            <a:r>
              <a:rPr lang="tr-TR" i="1" dirty="0" smtClean="0"/>
              <a:t>, n</a:t>
            </a:r>
            <a:r>
              <a:rPr lang="tr-TR" i="1" baseline="-25000" dirty="0" smtClean="0"/>
              <a:t>2</a:t>
            </a:r>
            <a:r>
              <a:rPr lang="tr-TR" i="1" dirty="0" smtClean="0"/>
              <a:t>,…, </a:t>
            </a:r>
            <a:r>
              <a:rPr lang="tr-TR" i="1" dirty="0" err="1" smtClean="0"/>
              <a:t>n</a:t>
            </a:r>
            <a:r>
              <a:rPr lang="tr-TR" i="1" baseline="-25000" dirty="0" err="1" smtClean="0"/>
              <a:t>m</a:t>
            </a:r>
            <a:r>
              <a:rPr lang="tr-TR" dirty="0" smtClean="0"/>
              <a:t> pozitif tamsayılar olmak üzere aşağıdaki program çalıştırıldıktan sonra </a:t>
            </a:r>
            <a:r>
              <a:rPr lang="tr-TR" i="1" dirty="0" smtClean="0"/>
              <a:t>k</a:t>
            </a:r>
            <a:r>
              <a:rPr lang="tr-TR" dirty="0" smtClean="0"/>
              <a:t> değeri ne olur?</a:t>
            </a:r>
          </a:p>
          <a:p>
            <a:pPr algn="just"/>
            <a:endParaRPr lang="tr-TR" dirty="0" smtClean="0"/>
          </a:p>
          <a:p>
            <a:pPr lvl="2">
              <a:buNone/>
            </a:pPr>
            <a:r>
              <a:rPr lang="tr-TR" i="1" dirty="0" smtClean="0"/>
              <a:t>k</a:t>
            </a:r>
            <a:r>
              <a:rPr lang="tr-TR" dirty="0" smtClean="0"/>
              <a:t> := 0</a:t>
            </a:r>
          </a:p>
          <a:p>
            <a:pPr lvl="2">
              <a:buNone/>
            </a:pPr>
            <a:r>
              <a:rPr lang="tr-TR" b="1" dirty="0" err="1" smtClean="0"/>
              <a:t>for</a:t>
            </a:r>
            <a:r>
              <a:rPr lang="tr-TR" dirty="0" smtClean="0"/>
              <a:t> </a:t>
            </a:r>
            <a:r>
              <a:rPr lang="tr-TR" i="1" dirty="0" smtClean="0"/>
              <a:t>i</a:t>
            </a:r>
            <a:r>
              <a:rPr lang="tr-TR" baseline="-25000" dirty="0" smtClean="0"/>
              <a:t>1</a:t>
            </a:r>
            <a:r>
              <a:rPr lang="tr-TR" dirty="0" smtClean="0"/>
              <a:t> := 1 </a:t>
            </a:r>
            <a:r>
              <a:rPr lang="tr-TR" b="1" dirty="0" err="1" smtClean="0"/>
              <a:t>to</a:t>
            </a:r>
            <a:r>
              <a:rPr lang="tr-TR" dirty="0" smtClean="0"/>
              <a:t> </a:t>
            </a:r>
            <a:r>
              <a:rPr lang="tr-TR" i="1" dirty="0" smtClean="0"/>
              <a:t>n</a:t>
            </a:r>
            <a:r>
              <a:rPr lang="tr-TR" baseline="-25000" dirty="0" smtClean="0"/>
              <a:t>1</a:t>
            </a:r>
            <a:endParaRPr lang="tr-TR" dirty="0" smtClean="0"/>
          </a:p>
          <a:p>
            <a:pPr lvl="2">
              <a:buNone/>
            </a:pPr>
            <a:r>
              <a:rPr lang="tr-TR" dirty="0" smtClean="0"/>
              <a:t>      </a:t>
            </a:r>
            <a:r>
              <a:rPr lang="tr-TR" i="1" dirty="0" smtClean="0"/>
              <a:t>k</a:t>
            </a:r>
            <a:r>
              <a:rPr lang="tr-TR" dirty="0" smtClean="0"/>
              <a:t> := </a:t>
            </a:r>
            <a:r>
              <a:rPr lang="tr-TR" i="1" dirty="0" smtClean="0"/>
              <a:t>k</a:t>
            </a:r>
            <a:r>
              <a:rPr lang="tr-TR" dirty="0" smtClean="0"/>
              <a:t>+1</a:t>
            </a:r>
          </a:p>
          <a:p>
            <a:pPr lvl="2">
              <a:buNone/>
            </a:pPr>
            <a:r>
              <a:rPr lang="tr-TR" b="1" dirty="0" err="1" smtClean="0"/>
              <a:t>for</a:t>
            </a:r>
            <a:r>
              <a:rPr lang="tr-TR" dirty="0" smtClean="0"/>
              <a:t> </a:t>
            </a:r>
            <a:r>
              <a:rPr lang="tr-TR" i="1" dirty="0" smtClean="0"/>
              <a:t>i</a:t>
            </a:r>
            <a:r>
              <a:rPr lang="tr-TR" baseline="-25000" dirty="0" smtClean="0"/>
              <a:t>2</a:t>
            </a:r>
            <a:r>
              <a:rPr lang="tr-TR" dirty="0" smtClean="0"/>
              <a:t> :=1 </a:t>
            </a:r>
            <a:r>
              <a:rPr lang="tr-TR" b="1" dirty="0" err="1" smtClean="0"/>
              <a:t>to</a:t>
            </a:r>
            <a:r>
              <a:rPr lang="tr-TR" dirty="0" smtClean="0"/>
              <a:t> </a:t>
            </a:r>
            <a:r>
              <a:rPr lang="tr-TR" i="1" dirty="0" smtClean="0"/>
              <a:t>n</a:t>
            </a:r>
            <a:r>
              <a:rPr lang="tr-TR" baseline="-25000" dirty="0" smtClean="0"/>
              <a:t>2</a:t>
            </a:r>
            <a:endParaRPr lang="tr-TR" dirty="0" smtClean="0"/>
          </a:p>
          <a:p>
            <a:pPr lvl="2">
              <a:buNone/>
            </a:pPr>
            <a:r>
              <a:rPr lang="tr-TR" dirty="0" smtClean="0"/>
              <a:t>      </a:t>
            </a:r>
            <a:r>
              <a:rPr lang="tr-TR" i="1" dirty="0" smtClean="0"/>
              <a:t>k</a:t>
            </a:r>
            <a:r>
              <a:rPr lang="tr-TR" dirty="0" smtClean="0"/>
              <a:t> := </a:t>
            </a:r>
            <a:r>
              <a:rPr lang="tr-TR" i="1" dirty="0" smtClean="0"/>
              <a:t>k</a:t>
            </a:r>
            <a:r>
              <a:rPr lang="tr-TR" dirty="0" smtClean="0"/>
              <a:t>+1</a:t>
            </a:r>
          </a:p>
          <a:p>
            <a:pPr lvl="2">
              <a:buNone/>
            </a:pPr>
            <a:r>
              <a:rPr lang="tr-TR" dirty="0" smtClean="0"/>
              <a:t>   	     …</a:t>
            </a:r>
          </a:p>
          <a:p>
            <a:pPr lvl="2">
              <a:buNone/>
            </a:pPr>
            <a:r>
              <a:rPr lang="tr-TR" b="1" dirty="0" err="1" smtClean="0"/>
              <a:t>for</a:t>
            </a:r>
            <a:r>
              <a:rPr lang="tr-TR" dirty="0" smtClean="0"/>
              <a:t> </a:t>
            </a:r>
            <a:r>
              <a:rPr lang="tr-TR" i="1" dirty="0" smtClean="0"/>
              <a:t>i</a:t>
            </a:r>
            <a:r>
              <a:rPr lang="tr-TR" i="1" baseline="-25000" dirty="0" smtClean="0"/>
              <a:t>m</a:t>
            </a:r>
            <a:r>
              <a:rPr lang="tr-TR" i="1" dirty="0" smtClean="0"/>
              <a:t> </a:t>
            </a:r>
            <a:r>
              <a:rPr lang="tr-TR" dirty="0" smtClean="0"/>
              <a:t>:= 1 </a:t>
            </a:r>
            <a:r>
              <a:rPr lang="tr-TR" b="1" dirty="0" err="1" smtClean="0"/>
              <a:t>to</a:t>
            </a:r>
            <a:r>
              <a:rPr lang="tr-TR" dirty="0" smtClean="0"/>
              <a:t> </a:t>
            </a:r>
            <a:r>
              <a:rPr lang="tr-TR" i="1" dirty="0" err="1" smtClean="0"/>
              <a:t>n</a:t>
            </a:r>
            <a:r>
              <a:rPr lang="tr-TR" i="1" baseline="-25000" dirty="0" err="1" smtClean="0"/>
              <a:t>m</a:t>
            </a:r>
            <a:endParaRPr lang="tr-TR" dirty="0" smtClean="0"/>
          </a:p>
          <a:p>
            <a:pPr lvl="2">
              <a:buNone/>
            </a:pPr>
            <a:r>
              <a:rPr lang="tr-TR" i="1" dirty="0" smtClean="0"/>
              <a:t>       k </a:t>
            </a:r>
            <a:r>
              <a:rPr lang="tr-TR" dirty="0" smtClean="0"/>
              <a:t>:= 0 </a:t>
            </a:r>
          </a:p>
          <a:p>
            <a:pPr algn="just"/>
            <a:endParaRPr lang="tr-TR" dirty="0" smtClean="0"/>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i="1" dirty="0" err="1" smtClean="0"/>
              <a:t>k</a:t>
            </a:r>
            <a:r>
              <a:rPr lang="tr-TR" dirty="0" err="1" smtClean="0"/>
              <a:t>’nın</a:t>
            </a:r>
            <a:r>
              <a:rPr lang="tr-TR" dirty="0" smtClean="0"/>
              <a:t> başlangıç değeri 0 olarak verilmiştir. Bu program </a:t>
            </a:r>
            <a:r>
              <a:rPr lang="tr-TR" i="1" dirty="0" smtClean="0"/>
              <a:t>m</a:t>
            </a:r>
            <a:r>
              <a:rPr lang="tr-TR" dirty="0" smtClean="0"/>
              <a:t> farklı döngüden yapılmıştır. Her bir döngünün her bir işleminde </a:t>
            </a:r>
            <a:r>
              <a:rPr lang="tr-TR" i="1" dirty="0" err="1" smtClean="0"/>
              <a:t>k</a:t>
            </a:r>
            <a:r>
              <a:rPr lang="tr-TR" dirty="0" err="1" smtClean="0"/>
              <a:t>'ya</a:t>
            </a:r>
            <a:r>
              <a:rPr lang="tr-TR" dirty="0" smtClean="0"/>
              <a:t> 1 eklenmektedir. Bu program çalıştırıldıktan sonra </a:t>
            </a:r>
            <a:r>
              <a:rPr lang="tr-TR" i="1" dirty="0" err="1" smtClean="0"/>
              <a:t>k</a:t>
            </a:r>
            <a:r>
              <a:rPr lang="tr-TR" dirty="0" err="1" smtClean="0"/>
              <a:t>’nın</a:t>
            </a:r>
            <a:r>
              <a:rPr lang="tr-TR" dirty="0" smtClean="0"/>
              <a:t> değerini bulmak için bir döngüde kaç işlem yaptırdığımızı bulmamız gerekmektedir. 1 ≤ </a:t>
            </a:r>
            <a:r>
              <a:rPr lang="tr-TR" i="1" dirty="0" smtClean="0"/>
              <a:t>i ≤ m</a:t>
            </a:r>
            <a:r>
              <a:rPr lang="tr-TR" dirty="0" smtClean="0"/>
              <a:t> olmak üzere </a:t>
            </a:r>
            <a:r>
              <a:rPr lang="tr-TR" i="1" dirty="0" smtClean="0"/>
              <a:t>i.</a:t>
            </a:r>
            <a:r>
              <a:rPr lang="tr-TR" dirty="0" smtClean="0"/>
              <a:t> döngüden geçiş yolunun </a:t>
            </a:r>
            <a:r>
              <a:rPr lang="tr-TR" i="1" dirty="0" err="1" smtClean="0"/>
              <a:t>n</a:t>
            </a:r>
            <a:r>
              <a:rPr lang="tr-TR" i="1" baseline="-25000" dirty="0" err="1" smtClean="0"/>
              <a:t>i</a:t>
            </a:r>
            <a:r>
              <a:rPr lang="tr-TR" dirty="0" smtClean="0"/>
              <a:t> tane olduğunu kabul edelim. Bir defasında sadece bir döngüden geçiş yaptırdığımızdan dolayı toplama kuralı gereği, </a:t>
            </a:r>
            <a:r>
              <a:rPr lang="tr-TR" i="1" dirty="0" smtClean="0"/>
              <a:t>m</a:t>
            </a:r>
            <a:r>
              <a:rPr lang="tr-TR" dirty="0" smtClean="0"/>
              <a:t> döngüden birinin geçiş yapma sayısı olan </a:t>
            </a:r>
            <a:r>
              <a:rPr lang="tr-TR" i="1" dirty="0" err="1" smtClean="0"/>
              <a:t>k</a:t>
            </a:r>
            <a:r>
              <a:rPr lang="tr-TR" dirty="0" err="1" smtClean="0"/>
              <a:t>’nın</a:t>
            </a:r>
            <a:r>
              <a:rPr lang="tr-TR" dirty="0" smtClean="0"/>
              <a:t> son değeri </a:t>
            </a:r>
            <a:r>
              <a:rPr lang="tr-TR" i="1" dirty="0" smtClean="0"/>
              <a:t>n</a:t>
            </a:r>
            <a:r>
              <a:rPr lang="tr-TR" i="1" baseline="-25000" dirty="0" smtClean="0"/>
              <a:t>1</a:t>
            </a:r>
            <a:r>
              <a:rPr lang="tr-TR" i="1" dirty="0" smtClean="0"/>
              <a:t> + n</a:t>
            </a:r>
            <a:r>
              <a:rPr lang="tr-TR" i="1" baseline="-25000" dirty="0" smtClean="0"/>
              <a:t>2</a:t>
            </a:r>
            <a:r>
              <a:rPr lang="tr-TR" i="1" dirty="0" smtClean="0"/>
              <a:t> + … + </a:t>
            </a:r>
            <a:r>
              <a:rPr lang="tr-TR" i="1" dirty="0" err="1" smtClean="0"/>
              <a:t>n</a:t>
            </a:r>
            <a:r>
              <a:rPr lang="tr-TR" i="1" baseline="-25000" dirty="0" err="1" smtClean="0"/>
              <a:t>m</a:t>
            </a:r>
            <a:r>
              <a:rPr lang="tr-TR" dirty="0" smtClean="0"/>
              <a:t> olur.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3200" u="sng" dirty="0" smtClean="0"/>
              <a:t>Daha Karmaşık Sayma Problemleri</a:t>
            </a:r>
            <a:endParaRPr lang="tr-TR" sz="3200" b="1"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dirty="0" smtClean="0"/>
              <a:t>Sadece toplama kuralı ya da sadece çarpım kuralını kullanarak çözülemeyen birçok sayma problemleri vardır. Ancak, birçok karmaşık sayma problemi her iki kuralın birlikte kullanılmasıyla çözülebilmektedir. Buna BASIC programlama dilindeki değişken isimlerini sayarak başlayabiliriz. Sonra da, bazı sınırlamalar altında geçerli şifrelerin sayısını belirleyebiliriz.</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3200" u="sng" dirty="0" smtClean="0"/>
              <a:t>Daha Karmaşık Sayma Problemleri</a:t>
            </a:r>
            <a:endParaRPr lang="tr-TR" sz="3200" u="sng" dirty="0"/>
          </a:p>
        </p:txBody>
      </p:sp>
      <p:sp>
        <p:nvSpPr>
          <p:cNvPr id="3" name="İçerik Yer Tutucusu 2"/>
          <p:cNvSpPr>
            <a:spLocks noGrp="1"/>
          </p:cNvSpPr>
          <p:nvPr>
            <p:ph idx="1"/>
          </p:nvPr>
        </p:nvSpPr>
        <p:spPr>
          <a:xfrm>
            <a:off x="685800" y="1654630"/>
            <a:ext cx="7532914" cy="4847770"/>
          </a:xfrm>
        </p:spPr>
        <p:txBody>
          <a:bodyPr>
            <a:normAutofit fontScale="62500" lnSpcReduction="20000"/>
          </a:bodyPr>
          <a:lstStyle/>
          <a:p>
            <a:pPr algn="just"/>
            <a:r>
              <a:rPr lang="tr-TR" dirty="0" smtClean="0">
                <a:solidFill>
                  <a:schemeClr val="accent1">
                    <a:lumMod val="75000"/>
                  </a:schemeClr>
                </a:solidFill>
              </a:rPr>
              <a:t>ÖRNEK 12: </a:t>
            </a:r>
            <a:r>
              <a:rPr lang="tr-TR" dirty="0" smtClean="0"/>
              <a:t>Bir bilgisayar sisteminde her kullanıcının 6 − 8 arası karakter uzunluğunda ve her bir karak­terin büyük harften ya da rakamdan oluştuğu bir şifresi mevcuttur. Her şifre en az bir rakam içermek zorundadır. Bu durumda kaç farklı şifre tanımlanabilir?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err="1" smtClean="0"/>
              <a:t>P’nin</a:t>
            </a:r>
            <a:r>
              <a:rPr lang="tr-TR" dirty="0" smtClean="0"/>
              <a:t> muhtemel şifre sayısı toplamına eşit olduğunu varsayalım. </a:t>
            </a:r>
            <a:r>
              <a:rPr lang="tr-TR" i="1" dirty="0" smtClean="0"/>
              <a:t>P</a:t>
            </a:r>
            <a:r>
              <a:rPr lang="tr-TR" i="1" baseline="-25000" dirty="0" smtClean="0"/>
              <a:t>6</a:t>
            </a:r>
            <a:r>
              <a:rPr lang="tr-TR" i="1" dirty="0" smtClean="0"/>
              <a:t>,</a:t>
            </a:r>
            <a:r>
              <a:rPr lang="tr-TR" dirty="0" smtClean="0"/>
              <a:t> </a:t>
            </a:r>
            <a:r>
              <a:rPr lang="tr-TR" i="1" dirty="0" smtClean="0"/>
              <a:t>P</a:t>
            </a:r>
            <a:r>
              <a:rPr lang="tr-TR" baseline="-25000" dirty="0" smtClean="0"/>
              <a:t>7</a:t>
            </a:r>
            <a:r>
              <a:rPr lang="tr-TR" dirty="0" smtClean="0"/>
              <a:t> ve </a:t>
            </a:r>
            <a:r>
              <a:rPr lang="tr-TR" i="1" dirty="0" smtClean="0"/>
              <a:t>P</a:t>
            </a:r>
            <a:r>
              <a:rPr lang="tr-TR" baseline="-25000" dirty="0" smtClean="0"/>
              <a:t>8</a:t>
            </a:r>
            <a:r>
              <a:rPr lang="tr-TR" dirty="0" smtClean="0"/>
              <a:t> sırasıyla 6, 7 ve 8 karakter uzunluğundaki şifreleri göstersin. Toplam kuralına göre; </a:t>
            </a:r>
            <a:r>
              <a:rPr lang="tr-TR" i="1" dirty="0" smtClean="0"/>
              <a:t>P= P</a:t>
            </a:r>
            <a:r>
              <a:rPr lang="tr-TR" i="1" baseline="-25000" dirty="0" smtClean="0"/>
              <a:t>6</a:t>
            </a:r>
            <a:r>
              <a:rPr lang="tr-TR" dirty="0" smtClean="0"/>
              <a:t> + </a:t>
            </a:r>
            <a:r>
              <a:rPr lang="tr-TR" i="1" dirty="0" smtClean="0"/>
              <a:t>P</a:t>
            </a:r>
            <a:r>
              <a:rPr lang="tr-TR" baseline="-25000" dirty="0" smtClean="0"/>
              <a:t>7 </a:t>
            </a:r>
            <a:r>
              <a:rPr lang="tr-TR" dirty="0" smtClean="0"/>
              <a:t>+ </a:t>
            </a:r>
            <a:r>
              <a:rPr lang="tr-TR" i="1" dirty="0" smtClean="0"/>
              <a:t>P</a:t>
            </a:r>
            <a:r>
              <a:rPr lang="tr-TR" baseline="-25000" dirty="0" smtClean="0"/>
              <a:t>8</a:t>
            </a:r>
            <a:r>
              <a:rPr lang="tr-TR" dirty="0" smtClean="0"/>
              <a:t>’dir. Şimdi </a:t>
            </a:r>
            <a:r>
              <a:rPr lang="tr-TR" i="1" dirty="0" smtClean="0"/>
              <a:t>P</a:t>
            </a:r>
            <a:r>
              <a:rPr lang="tr-TR" i="1" baseline="-25000" dirty="0" smtClean="0"/>
              <a:t>6</a:t>
            </a:r>
            <a:r>
              <a:rPr lang="tr-TR" i="1" dirty="0" smtClean="0"/>
              <a:t>, P</a:t>
            </a:r>
            <a:r>
              <a:rPr lang="tr-TR" i="1" baseline="-25000" dirty="0" smtClean="0"/>
              <a:t>7</a:t>
            </a:r>
            <a:r>
              <a:rPr lang="tr-TR" dirty="0" smtClean="0"/>
              <a:t> ve </a:t>
            </a:r>
            <a:r>
              <a:rPr lang="tr-TR" i="1" dirty="0" smtClean="0"/>
              <a:t>P</a:t>
            </a:r>
            <a:r>
              <a:rPr lang="tr-TR" baseline="-25000" dirty="0" smtClean="0"/>
              <a:t>8</a:t>
            </a:r>
            <a:r>
              <a:rPr lang="tr-TR" dirty="0" smtClean="0"/>
              <a:t>’i bulacağız. Doğrudan </a:t>
            </a:r>
            <a:r>
              <a:rPr lang="tr-TR" i="1" dirty="0" smtClean="0"/>
              <a:t>P</a:t>
            </a:r>
            <a:r>
              <a:rPr lang="tr-TR" i="1" baseline="-25000" dirty="0" smtClean="0"/>
              <a:t>6</a:t>
            </a:r>
            <a:r>
              <a:rPr lang="tr-TR" i="1" dirty="0" smtClean="0"/>
              <a:t>’</a:t>
            </a:r>
            <a:r>
              <a:rPr lang="tr-TR" dirty="0" smtClean="0"/>
              <a:t>yı bulmak zordur. Bu nedenle </a:t>
            </a:r>
            <a:r>
              <a:rPr lang="tr-TR" i="1" dirty="0" smtClean="0"/>
              <a:t>P</a:t>
            </a:r>
            <a:r>
              <a:rPr lang="tr-TR" baseline="-25000" dirty="0" smtClean="0"/>
              <a:t>6</a:t>
            </a:r>
            <a:r>
              <a:rPr lang="tr-TR" dirty="0" smtClean="0"/>
              <a:t>’yı bulmak için önce büyük harften oluşan dizilerin sayısı ve rakam içermeyenler dahil olmak üzere 6 karakter uzunluğundaki dizilerin sayısı bulunur ve bu değer rakam içermeyen dizilerin sayısından çıkarılır. Çarpım kuralına göre; 6 karakter uzunluğundaki dizinin sayısı 36</a:t>
            </a:r>
            <a:r>
              <a:rPr lang="tr-TR" baseline="30000" dirty="0" smtClean="0"/>
              <a:t>6</a:t>
            </a:r>
            <a:r>
              <a:rPr lang="tr-TR" dirty="0" smtClean="0"/>
              <a:t>, rakam içermeyen dizilerin sayısı 26</a:t>
            </a:r>
            <a:r>
              <a:rPr lang="tr-TR" baseline="30000" dirty="0" smtClean="0"/>
              <a:t>6</a:t>
            </a:r>
            <a:r>
              <a:rPr lang="tr-TR" dirty="0" smtClean="0"/>
              <a:t>’dır. Buna göre;</a:t>
            </a:r>
          </a:p>
          <a:p>
            <a:pPr algn="just"/>
            <a:endParaRPr lang="tr-TR" dirty="0" smtClean="0"/>
          </a:p>
          <a:p>
            <a:pPr lvl="1" algn="just">
              <a:buNone/>
            </a:pPr>
            <a:r>
              <a:rPr lang="tr-TR" i="1" dirty="0" smtClean="0"/>
              <a:t>	P</a:t>
            </a:r>
            <a:r>
              <a:rPr lang="tr-TR" i="1" baseline="-25000" dirty="0" smtClean="0"/>
              <a:t>6</a:t>
            </a:r>
            <a:r>
              <a:rPr lang="tr-TR" i="1" dirty="0" smtClean="0"/>
              <a:t> =</a:t>
            </a:r>
            <a:r>
              <a:rPr lang="tr-TR" dirty="0" smtClean="0"/>
              <a:t> 36</a:t>
            </a:r>
            <a:r>
              <a:rPr lang="tr-TR" baseline="30000" dirty="0" smtClean="0"/>
              <a:t>6</a:t>
            </a:r>
            <a:r>
              <a:rPr lang="tr-TR" dirty="0" smtClean="0"/>
              <a:t> - 26</a:t>
            </a:r>
            <a:r>
              <a:rPr lang="tr-TR" baseline="30000" dirty="0" smtClean="0"/>
              <a:t>6</a:t>
            </a:r>
            <a:r>
              <a:rPr lang="tr-TR" dirty="0" smtClean="0"/>
              <a:t> = 2.176.782.336 - 308.915.776 = 1.867.866.560.</a:t>
            </a:r>
          </a:p>
          <a:p>
            <a:pPr lvl="1" algn="just">
              <a:buNone/>
            </a:pPr>
            <a:r>
              <a:rPr lang="tr-TR" dirty="0" smtClean="0"/>
              <a:t>Benzer bir şekilde </a:t>
            </a:r>
            <a:r>
              <a:rPr lang="tr-TR" i="1" dirty="0" smtClean="0"/>
              <a:t>P</a:t>
            </a:r>
            <a:r>
              <a:rPr lang="tr-TR" i="1" baseline="-25000" dirty="0" smtClean="0"/>
              <a:t>7</a:t>
            </a:r>
            <a:r>
              <a:rPr lang="tr-TR" dirty="0" smtClean="0"/>
              <a:t> ve P</a:t>
            </a:r>
            <a:r>
              <a:rPr lang="tr-TR" baseline="-25000" dirty="0" smtClean="0"/>
              <a:t>8</a:t>
            </a:r>
            <a:r>
              <a:rPr lang="tr-TR" dirty="0" smtClean="0"/>
              <a:t>:</a:t>
            </a:r>
          </a:p>
          <a:p>
            <a:pPr lvl="1" algn="just">
              <a:buNone/>
            </a:pPr>
            <a:r>
              <a:rPr lang="tr-TR" i="1" dirty="0" smtClean="0"/>
              <a:t>	P</a:t>
            </a:r>
            <a:r>
              <a:rPr lang="tr-TR" baseline="-25000" dirty="0" smtClean="0"/>
              <a:t>7</a:t>
            </a:r>
            <a:r>
              <a:rPr lang="tr-TR" dirty="0" smtClean="0"/>
              <a:t> = 36</a:t>
            </a:r>
            <a:r>
              <a:rPr lang="tr-TR" baseline="30000" dirty="0" smtClean="0"/>
              <a:t>7</a:t>
            </a:r>
            <a:r>
              <a:rPr lang="tr-TR" dirty="0" smtClean="0"/>
              <a:t> - 26</a:t>
            </a:r>
            <a:r>
              <a:rPr lang="tr-TR" baseline="30000" dirty="0" smtClean="0"/>
              <a:t>7</a:t>
            </a:r>
            <a:r>
              <a:rPr lang="tr-TR" dirty="0" smtClean="0"/>
              <a:t> = 78.364.164.096 - 8.031.810.176 = 70.332.353.920</a:t>
            </a:r>
          </a:p>
          <a:p>
            <a:pPr lvl="1" algn="just">
              <a:buNone/>
            </a:pPr>
            <a:r>
              <a:rPr lang="tr-TR" dirty="0" smtClean="0"/>
              <a:t> ve</a:t>
            </a:r>
          </a:p>
          <a:p>
            <a:pPr lvl="1" algn="just">
              <a:buNone/>
            </a:pPr>
            <a:r>
              <a:rPr lang="tr-TR" dirty="0" smtClean="0"/>
              <a:t>    </a:t>
            </a:r>
            <a:r>
              <a:rPr lang="tr-TR" i="1" dirty="0" smtClean="0"/>
              <a:t>P</a:t>
            </a:r>
            <a:r>
              <a:rPr lang="tr-TR" baseline="-25000" dirty="0" smtClean="0"/>
              <a:t>8</a:t>
            </a:r>
            <a:r>
              <a:rPr lang="tr-TR" dirty="0" smtClean="0"/>
              <a:t> = 36</a:t>
            </a:r>
            <a:r>
              <a:rPr lang="tr-TR" baseline="30000" dirty="0" smtClean="0"/>
              <a:t>8</a:t>
            </a:r>
            <a:r>
              <a:rPr lang="tr-TR" dirty="0" smtClean="0"/>
              <a:t> - 26</a:t>
            </a:r>
            <a:r>
              <a:rPr lang="tr-TR" baseline="30000" dirty="0" smtClean="0"/>
              <a:t>8</a:t>
            </a:r>
            <a:r>
              <a:rPr lang="tr-TR" dirty="0" smtClean="0"/>
              <a:t> = 2.821.109.907.456 - 208.827.064.576</a:t>
            </a:r>
          </a:p>
          <a:p>
            <a:pPr lvl="1" algn="just">
              <a:buNone/>
            </a:pPr>
            <a:r>
              <a:rPr lang="tr-TR" dirty="0" smtClean="0"/>
              <a:t>        = 2.612.282.842.880.</a:t>
            </a:r>
          </a:p>
          <a:p>
            <a:pPr lvl="1" algn="just">
              <a:buNone/>
            </a:pPr>
            <a:r>
              <a:rPr lang="tr-TR" dirty="0" smtClean="0"/>
              <a:t> olarak bulunur. Sonuç olarak</a:t>
            </a:r>
          </a:p>
          <a:p>
            <a:pPr lvl="1" algn="just">
              <a:buNone/>
            </a:pPr>
            <a:r>
              <a:rPr lang="tr-TR" i="1" dirty="0" smtClean="0"/>
              <a:t>	P</a:t>
            </a:r>
            <a:r>
              <a:rPr lang="tr-TR" dirty="0" smtClean="0"/>
              <a:t> = </a:t>
            </a:r>
            <a:r>
              <a:rPr lang="tr-TR" i="1" dirty="0" smtClean="0"/>
              <a:t>P</a:t>
            </a:r>
            <a:r>
              <a:rPr lang="tr-TR" i="1" baseline="-25000" dirty="0" smtClean="0"/>
              <a:t>6</a:t>
            </a:r>
            <a:r>
              <a:rPr lang="tr-TR" dirty="0" smtClean="0"/>
              <a:t> + </a:t>
            </a:r>
            <a:r>
              <a:rPr lang="tr-TR" i="1" dirty="0" smtClean="0"/>
              <a:t>P</a:t>
            </a:r>
            <a:r>
              <a:rPr lang="tr-TR" i="1" baseline="-25000" dirty="0" smtClean="0"/>
              <a:t>7</a:t>
            </a:r>
            <a:r>
              <a:rPr lang="tr-TR" dirty="0" smtClean="0"/>
              <a:t> + </a:t>
            </a:r>
            <a:r>
              <a:rPr lang="tr-TR" i="1" dirty="0" smtClean="0"/>
              <a:t>P</a:t>
            </a:r>
            <a:r>
              <a:rPr lang="tr-TR" baseline="-25000" dirty="0" smtClean="0"/>
              <a:t>8</a:t>
            </a:r>
            <a:r>
              <a:rPr lang="tr-TR" dirty="0" smtClean="0"/>
              <a:t> = 2.684.483.063.360.</a:t>
            </a:r>
          </a:p>
          <a:p>
            <a:pPr lvl="1" algn="just">
              <a:buNone/>
            </a:pPr>
            <a:r>
              <a:rPr lang="tr-TR" dirty="0" smtClean="0"/>
              <a:t>elde edilir.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22</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3200" u="sng" dirty="0" smtClean="0"/>
              <a:t>Daha Karmaşık Sayma Problemleri</a:t>
            </a:r>
            <a:endParaRPr lang="tr-TR" sz="3200" u="sng" dirty="0"/>
          </a:p>
        </p:txBody>
      </p:sp>
      <p:sp>
        <p:nvSpPr>
          <p:cNvPr id="3" name="İçerik Yer Tutucusu 2"/>
          <p:cNvSpPr>
            <a:spLocks noGrp="1"/>
          </p:cNvSpPr>
          <p:nvPr>
            <p:ph idx="1"/>
          </p:nvPr>
        </p:nvSpPr>
        <p:spPr>
          <a:xfrm>
            <a:off x="685800" y="1654630"/>
            <a:ext cx="7532914" cy="4847770"/>
          </a:xfrm>
        </p:spPr>
        <p:txBody>
          <a:bodyPr>
            <a:normAutofit fontScale="70000" lnSpcReduction="20000"/>
          </a:bodyPr>
          <a:lstStyle/>
          <a:p>
            <a:pPr algn="just"/>
            <a:r>
              <a:rPr lang="tr-TR" dirty="0" smtClean="0">
                <a:solidFill>
                  <a:schemeClr val="accent1">
                    <a:lumMod val="75000"/>
                  </a:schemeClr>
                </a:solidFill>
              </a:rPr>
              <a:t>ÖRNEK 13: </a:t>
            </a:r>
            <a:r>
              <a:rPr lang="tr-TR" dirty="0" smtClean="0"/>
              <a:t>BASIC programlama dilinin bir versiyonunda, bir değişken ismi büyük − küçük harf duyarlılığı olmayan bir veya iki </a:t>
            </a:r>
            <a:r>
              <a:rPr lang="tr-TR" dirty="0" err="1" smtClean="0"/>
              <a:t>alfanumerik</a:t>
            </a:r>
            <a:r>
              <a:rPr lang="tr-TR" dirty="0" smtClean="0"/>
              <a:t> (</a:t>
            </a:r>
            <a:r>
              <a:rPr lang="tr-TR" dirty="0" err="1" smtClean="0"/>
              <a:t>alfanumerik</a:t>
            </a:r>
            <a:r>
              <a:rPr lang="tr-TR" dirty="0" smtClean="0"/>
              <a:t> karakterler 26 İngilizce harften ya da 10 rakamdan biridir) karakter dizisinden oluşur. Bununla birlikte, bir değişkenin ismi bir harfle başlamalıdır ve programlama için tahsis edilen 2 haneli 5 karakter dizisinden farklı olmalıdır. BASIC’in bu versiyonunda kaç farklı değişken ismi tanımlanabilir?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err="1" smtClean="0"/>
              <a:t>V’nin</a:t>
            </a:r>
            <a:r>
              <a:rPr lang="tr-TR" dirty="0" smtClean="0"/>
              <a:t>, BASIC’in bu versiyonunda tanımlanabilecek farklı değişken isimlerinin sayısına eşit olduğunu kabul edelim. V</a:t>
            </a:r>
            <a:r>
              <a:rPr lang="tr-TR" baseline="-25000" dirty="0" smtClean="0"/>
              <a:t>1</a:t>
            </a:r>
            <a:r>
              <a:rPr lang="tr-TR" dirty="0" smtClean="0"/>
              <a:t> tek karakterden oluşan isimlerin, </a:t>
            </a:r>
            <a:r>
              <a:rPr lang="tr-TR" i="1" dirty="0" smtClean="0"/>
              <a:t>V</a:t>
            </a:r>
            <a:r>
              <a:rPr lang="tr-TR" i="1" baseline="-25000" dirty="0" smtClean="0"/>
              <a:t>2</a:t>
            </a:r>
            <a:r>
              <a:rPr lang="tr-TR" i="1" dirty="0" smtClean="0"/>
              <a:t> </a:t>
            </a:r>
            <a:r>
              <a:rPr lang="tr-TR" dirty="0" smtClean="0"/>
              <a:t>de 2 karakterden oluşan isimlerin sayısı olsun. Bu durumda toplam kuralı; </a:t>
            </a:r>
            <a:r>
              <a:rPr lang="tr-TR" i="1" dirty="0" smtClean="0"/>
              <a:t>V = V</a:t>
            </a:r>
            <a:r>
              <a:rPr lang="tr-TR" i="1" baseline="-25000" dirty="0" smtClean="0"/>
              <a:t>1</a:t>
            </a:r>
            <a:r>
              <a:rPr lang="tr-TR" dirty="0" smtClean="0"/>
              <a:t> + </a:t>
            </a:r>
            <a:r>
              <a:rPr lang="tr-TR" i="1" dirty="0" smtClean="0"/>
              <a:t>V</a:t>
            </a:r>
            <a:r>
              <a:rPr lang="tr-TR" baseline="-25000" dirty="0" smtClean="0"/>
              <a:t>2</a:t>
            </a:r>
            <a:r>
              <a:rPr lang="tr-TR" dirty="0" smtClean="0"/>
              <a:t>’dir. </a:t>
            </a:r>
            <a:r>
              <a:rPr lang="tr-TR" i="1" dirty="0" smtClean="0"/>
              <a:t>V</a:t>
            </a:r>
            <a:r>
              <a:rPr lang="tr-TR" baseline="-25000" dirty="0" smtClean="0"/>
              <a:t>1</a:t>
            </a:r>
            <a:r>
              <a:rPr lang="tr-TR" dirty="0" smtClean="0"/>
              <a:t>’in 26’ya eşit olduğunu hatırlayınız. Çünkü tek karakterli bir değişkenin ismi bir harften oluşmalıdır. Ayrıca, çarpım kuralına göre 26 ∙ 36 adet harfle başlayan ve bir </a:t>
            </a:r>
            <a:r>
              <a:rPr lang="tr-TR" dirty="0" err="1" smtClean="0"/>
              <a:t>alfanumerik</a:t>
            </a:r>
            <a:r>
              <a:rPr lang="tr-TR" dirty="0" smtClean="0"/>
              <a:t> karakterle biten 2 haneli değişken tanımlanabilir. Fakat 5 tanesi bunların dışında tutulur. Böylece, </a:t>
            </a:r>
            <a:r>
              <a:rPr lang="tr-TR" i="1" dirty="0" smtClean="0"/>
              <a:t>V</a:t>
            </a:r>
            <a:r>
              <a:rPr lang="tr-TR" baseline="-25000" dirty="0" smtClean="0"/>
              <a:t>2</a:t>
            </a:r>
            <a:r>
              <a:rPr lang="tr-TR" dirty="0" smtClean="0"/>
              <a:t> = 26 ∙ 36 - 5 = 931’dir. Yani, BASIC’in bu versiyonunda </a:t>
            </a:r>
            <a:r>
              <a:rPr lang="tr-TR" i="1" dirty="0" smtClean="0"/>
              <a:t>V = V</a:t>
            </a:r>
            <a:r>
              <a:rPr lang="tr-TR" i="1" baseline="-25000" dirty="0" smtClean="0"/>
              <a:t>1</a:t>
            </a:r>
            <a:r>
              <a:rPr lang="tr-TR" i="1" dirty="0" smtClean="0"/>
              <a:t> </a:t>
            </a:r>
            <a:r>
              <a:rPr lang="tr-TR" dirty="0" smtClean="0"/>
              <a:t>+ </a:t>
            </a:r>
            <a:r>
              <a:rPr lang="tr-TR" i="1" dirty="0" smtClean="0"/>
              <a:t>V</a:t>
            </a:r>
            <a:r>
              <a:rPr lang="tr-TR" i="1" baseline="-25000" dirty="0" smtClean="0"/>
              <a:t>2</a:t>
            </a:r>
            <a:r>
              <a:rPr lang="tr-TR" dirty="0" smtClean="0"/>
              <a:t> = 26 + 931 = 957 adet farklı değişken tanımlanabilmektedir.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Çıkarma Kuralı (İki Küme İçin İçerme - Dışlama Kuralı)</a:t>
            </a:r>
            <a:endParaRPr lang="tr-TR" sz="2800" b="1" u="sng" dirty="0"/>
          </a:p>
        </p:txBody>
      </p:sp>
      <p:sp>
        <p:nvSpPr>
          <p:cNvPr id="3" name="İçerik Yer Tutucusu 2"/>
          <p:cNvSpPr>
            <a:spLocks noGrp="1"/>
          </p:cNvSpPr>
          <p:nvPr>
            <p:ph idx="1"/>
          </p:nvPr>
        </p:nvSpPr>
        <p:spPr>
          <a:xfrm>
            <a:off x="685800" y="1654630"/>
            <a:ext cx="7532914" cy="4178000"/>
          </a:xfrm>
        </p:spPr>
        <p:txBody>
          <a:bodyPr>
            <a:normAutofit lnSpcReduction="10000"/>
          </a:bodyPr>
          <a:lstStyle/>
          <a:p>
            <a:pPr algn="just"/>
            <a:r>
              <a:rPr lang="tr-TR" dirty="0" smtClean="0"/>
              <a:t>Bir işin, bazı ortak yolları olan iki işlemden biri ile yapılabildiğini varsayalım. Bu durumda, bu işi kaç farklı yolla yapacağımızı toplama kuralını kullanarak bulabiliriz. Bu işi yapmak için iki işlemdeki olası yolların sayısını toplarsak, işi yapmak için gerekli olası yolların toplam sayısından daha büyük bir sayı elde ederiz. Çünkü her iki işlemin kullandığı ortak yolları iki kez saymış oluruz. Bu işi yapmak için gerekli olası yolların sayısını doğru olarak hesaplamak için iki kez sayılan yolların sayısını çıkarmalıyız. Bu da bizi önemli bir sayma kuralına götürür.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24</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Çıkarma Kuralı (İki Küme İçin İçerme - Dışlama Kuralı)</a:t>
            </a:r>
            <a:endParaRPr lang="tr-TR" sz="2800" b="1"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b="1" dirty="0" smtClean="0"/>
              <a:t>ÇIKARMA KURALI </a:t>
            </a:r>
            <a:r>
              <a:rPr lang="tr-TR" dirty="0" smtClean="0"/>
              <a:t>Bir iş, </a:t>
            </a:r>
            <a:r>
              <a:rPr lang="tr-TR" i="1" dirty="0" smtClean="0"/>
              <a:t>n</a:t>
            </a:r>
            <a:r>
              <a:rPr lang="tr-TR" i="1" baseline="-25000" dirty="0" smtClean="0"/>
              <a:t>1</a:t>
            </a:r>
            <a:r>
              <a:rPr lang="tr-TR" dirty="0" smtClean="0"/>
              <a:t> olası yolu olan bir işlemle ya da </a:t>
            </a:r>
            <a:r>
              <a:rPr lang="tr-TR" i="1" dirty="0" smtClean="0"/>
              <a:t>n</a:t>
            </a:r>
            <a:r>
              <a:rPr lang="tr-TR" i="1" baseline="-25000" dirty="0" smtClean="0"/>
              <a:t>2</a:t>
            </a:r>
            <a:r>
              <a:rPr lang="tr-TR" dirty="0" smtClean="0"/>
              <a:t> olası yolu olan başka bir işlemle yapılsın. İki işlem arasında bazı ortak yollar var ise bu işin yapılacağı toplam yol sayısı </a:t>
            </a:r>
            <a:r>
              <a:rPr lang="tr-TR" i="1" dirty="0" smtClean="0"/>
              <a:t>n</a:t>
            </a:r>
            <a:r>
              <a:rPr lang="tr-TR" i="1" baseline="-25000" dirty="0" smtClean="0"/>
              <a:t>1</a:t>
            </a:r>
            <a:r>
              <a:rPr lang="tr-TR" i="1" dirty="0" smtClean="0"/>
              <a:t> </a:t>
            </a:r>
            <a:r>
              <a:rPr lang="tr-TR" dirty="0" smtClean="0"/>
              <a:t>+ </a:t>
            </a:r>
            <a:r>
              <a:rPr lang="tr-TR" i="1" dirty="0" smtClean="0"/>
              <a:t>n</a:t>
            </a:r>
            <a:r>
              <a:rPr lang="tr-TR" baseline="-25000" dirty="0" smtClean="0"/>
              <a:t>2</a:t>
            </a:r>
            <a:r>
              <a:rPr lang="tr-TR" dirty="0" smtClean="0"/>
              <a:t>’den iki işlemdeki ortak olan yol sayısının çıkarılmasıyla bulunur.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Çıkarma Kuralı (İki Küme İçin İçerme - Dışlama Kuralı)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t>Ayrıca, çıkarma kuralını, özellikle iki kümenin elemanlarının sayısını bulmak için kullandığımızda </a:t>
            </a:r>
            <a:r>
              <a:rPr lang="tr-TR" b="1" dirty="0" smtClean="0"/>
              <a:t>İçerme − Dışlama Kuralı </a:t>
            </a:r>
            <a:r>
              <a:rPr lang="tr-TR" dirty="0" smtClean="0"/>
              <a:t>olarak bilinir. </a:t>
            </a:r>
            <a:r>
              <a:rPr lang="tr-TR" i="1" dirty="0" smtClean="0"/>
              <a:t>A</a:t>
            </a:r>
            <a:r>
              <a:rPr lang="tr-TR" i="1" baseline="-25000" dirty="0" smtClean="0"/>
              <a:t>1</a:t>
            </a:r>
            <a:r>
              <a:rPr lang="tr-TR" b="1" i="1" dirty="0" smtClean="0"/>
              <a:t> </a:t>
            </a:r>
            <a:r>
              <a:rPr lang="tr-TR" dirty="0" smtClean="0"/>
              <a:t>ve </a:t>
            </a:r>
            <a:r>
              <a:rPr lang="tr-TR" i="1" dirty="0" smtClean="0"/>
              <a:t>A</a:t>
            </a:r>
            <a:r>
              <a:rPr lang="tr-TR" i="1" baseline="-25000" dirty="0" smtClean="0"/>
              <a:t>2</a:t>
            </a:r>
            <a:r>
              <a:rPr lang="tr-TR" b="1" i="1" dirty="0" smtClean="0"/>
              <a:t> </a:t>
            </a:r>
            <a:r>
              <a:rPr lang="tr-TR" dirty="0" smtClean="0"/>
              <a:t>iki küme olsun. O halde </a:t>
            </a:r>
            <a:r>
              <a:rPr lang="tr-TR" i="1" dirty="0" smtClean="0"/>
              <a:t>A</a:t>
            </a:r>
            <a:r>
              <a:rPr lang="tr-TR" i="1" baseline="-25000" dirty="0" smtClean="0"/>
              <a:t>1</a:t>
            </a:r>
            <a:r>
              <a:rPr lang="tr-TR" i="1" dirty="0" smtClean="0"/>
              <a:t> </a:t>
            </a:r>
            <a:r>
              <a:rPr lang="tr-TR" dirty="0" smtClean="0"/>
              <a:t>kümesinden bir eleman seçmenin </a:t>
            </a:r>
            <a:r>
              <a:rPr lang="tr-TR" i="1" dirty="0" smtClean="0"/>
              <a:t>|A</a:t>
            </a:r>
            <a:r>
              <a:rPr lang="tr-TR" i="1" baseline="-25000" dirty="0" smtClean="0"/>
              <a:t>1</a:t>
            </a:r>
            <a:r>
              <a:rPr lang="tr-TR" i="1" dirty="0" smtClean="0"/>
              <a:t>|</a:t>
            </a:r>
            <a:r>
              <a:rPr lang="tr-TR" b="1" dirty="0" smtClean="0"/>
              <a:t> </a:t>
            </a:r>
            <a:r>
              <a:rPr lang="tr-TR" dirty="0" smtClean="0"/>
              <a:t>yolu ve </a:t>
            </a:r>
            <a:r>
              <a:rPr lang="tr-TR" i="1" dirty="0" smtClean="0"/>
              <a:t>A</a:t>
            </a:r>
            <a:r>
              <a:rPr lang="tr-TR" i="1" baseline="-25000" dirty="0" smtClean="0"/>
              <a:t>2</a:t>
            </a:r>
            <a:r>
              <a:rPr lang="tr-TR" b="1" i="1" dirty="0" smtClean="0"/>
              <a:t> </a:t>
            </a:r>
            <a:r>
              <a:rPr lang="tr-TR" dirty="0" smtClean="0"/>
              <a:t>kümesinden bir eleman seçmenin |</a:t>
            </a:r>
            <a:r>
              <a:rPr lang="tr-TR" i="1" dirty="0" smtClean="0"/>
              <a:t>A</a:t>
            </a:r>
            <a:r>
              <a:rPr lang="tr-TR" i="1" baseline="-25000" dirty="0" smtClean="0"/>
              <a:t>2</a:t>
            </a:r>
            <a:r>
              <a:rPr lang="tr-TR" i="1" dirty="0" smtClean="0"/>
              <a:t>|</a:t>
            </a:r>
            <a:r>
              <a:rPr lang="tr-TR" b="1" dirty="0" smtClean="0"/>
              <a:t> </a:t>
            </a:r>
            <a:r>
              <a:rPr lang="tr-TR" dirty="0" smtClean="0"/>
              <a:t>yolu vardır. </a:t>
            </a:r>
            <a:r>
              <a:rPr lang="tr-TR" i="1" dirty="0" smtClean="0"/>
              <a:t>A</a:t>
            </a:r>
            <a:r>
              <a:rPr lang="tr-TR" i="1" baseline="-25000" dirty="0" smtClean="0"/>
              <a:t>1</a:t>
            </a:r>
            <a:r>
              <a:rPr lang="tr-TR" dirty="0" smtClean="0"/>
              <a:t> veya </a:t>
            </a:r>
            <a:r>
              <a:rPr lang="tr-TR" i="1" dirty="0" smtClean="0"/>
              <a:t>A</a:t>
            </a:r>
            <a:r>
              <a:rPr lang="tr-TR" i="1" baseline="-25000" dirty="0" smtClean="0"/>
              <a:t>2</a:t>
            </a:r>
            <a:r>
              <a:rPr lang="tr-TR" b="1" i="1" dirty="0" smtClean="0"/>
              <a:t> </a:t>
            </a:r>
            <a:r>
              <a:rPr lang="tr-TR" dirty="0" smtClean="0"/>
              <a:t>kümelerinden bir eleman seçmenin yol sayısı yani onların birleşiminden bir eleman seçmenin yol sayısı, </a:t>
            </a:r>
            <a:r>
              <a:rPr lang="tr-TR" i="1" dirty="0" smtClean="0"/>
              <a:t>A</a:t>
            </a:r>
            <a:r>
              <a:rPr lang="tr-TR" baseline="-25000" dirty="0" smtClean="0"/>
              <a:t>1</a:t>
            </a:r>
            <a:r>
              <a:rPr lang="tr-TR" dirty="0" smtClean="0"/>
              <a:t>’ den ve </a:t>
            </a:r>
            <a:r>
              <a:rPr lang="tr-TR" i="1" dirty="0" smtClean="0"/>
              <a:t>A</a:t>
            </a:r>
            <a:r>
              <a:rPr lang="tr-TR" i="1" baseline="-25000" dirty="0" smtClean="0"/>
              <a:t>2</a:t>
            </a:r>
            <a:r>
              <a:rPr lang="tr-TR" i="1" dirty="0" smtClean="0"/>
              <a:t>’de</a:t>
            </a:r>
            <a:r>
              <a:rPr lang="tr-TR" dirty="0" smtClean="0"/>
              <a:t>n eleman seçme sayılarının toplamından hem </a:t>
            </a:r>
            <a:r>
              <a:rPr lang="tr-TR" i="1" dirty="0" smtClean="0"/>
              <a:t>A</a:t>
            </a:r>
            <a:r>
              <a:rPr lang="tr-TR" i="1" baseline="-25000" dirty="0" smtClean="0"/>
              <a:t>1</a:t>
            </a:r>
            <a:r>
              <a:rPr lang="tr-TR" i="1" dirty="0" smtClean="0"/>
              <a:t> </a:t>
            </a:r>
            <a:r>
              <a:rPr lang="tr-TR" dirty="0" smtClean="0"/>
              <a:t>hem de </a:t>
            </a:r>
            <a:r>
              <a:rPr lang="tr-TR" i="1" dirty="0" smtClean="0"/>
              <a:t>A</a:t>
            </a:r>
            <a:r>
              <a:rPr lang="tr-TR" i="1" baseline="-25000" dirty="0" smtClean="0"/>
              <a:t>2</a:t>
            </a:r>
            <a:r>
              <a:rPr lang="tr-TR" b="1" dirty="0" smtClean="0"/>
              <a:t> </a:t>
            </a:r>
            <a:r>
              <a:rPr lang="tr-TR" dirty="0" smtClean="0"/>
              <a:t>de bulunan bir elemanı seçme yollarının sayısını çıkararak buluruz. Çünkü </a:t>
            </a:r>
            <a:r>
              <a:rPr lang="tr-TR" i="1" dirty="0" smtClean="0"/>
              <a:t>A</a:t>
            </a:r>
            <a:r>
              <a:rPr lang="tr-TR" i="1" baseline="-25000" dirty="0" smtClean="0"/>
              <a:t>1</a:t>
            </a:r>
            <a:r>
              <a:rPr lang="tr-TR" b="1" i="1" dirty="0" smtClean="0"/>
              <a:t> </a:t>
            </a:r>
            <a:r>
              <a:rPr lang="tr-TR" dirty="0" smtClean="0"/>
              <a:t>ya da </a:t>
            </a:r>
            <a:r>
              <a:rPr lang="tr-TR" i="1" dirty="0" smtClean="0"/>
              <a:t>A</a:t>
            </a:r>
            <a:r>
              <a:rPr lang="tr-TR" baseline="-25000" dirty="0" smtClean="0"/>
              <a:t>2</a:t>
            </a:r>
            <a:r>
              <a:rPr lang="tr-TR" dirty="0" smtClean="0"/>
              <a:t>’deki bir elemanı seçmenin |</a:t>
            </a:r>
            <a:r>
              <a:rPr lang="tr-TR" i="1" dirty="0" smtClean="0"/>
              <a:t>A</a:t>
            </a:r>
            <a:r>
              <a:rPr lang="tr-TR" baseline="-25000" dirty="0" smtClean="0"/>
              <a:t>1</a:t>
            </a:r>
            <a:r>
              <a:rPr lang="tr-TR" dirty="0" smtClean="0"/>
              <a:t> ⋃ </a:t>
            </a:r>
            <a:r>
              <a:rPr lang="tr-TR" i="1" dirty="0" smtClean="0"/>
              <a:t>A</a:t>
            </a:r>
            <a:r>
              <a:rPr lang="tr-TR" i="1" baseline="-25000" dirty="0" smtClean="0"/>
              <a:t>2</a:t>
            </a:r>
            <a:r>
              <a:rPr lang="tr-TR" i="1" dirty="0" smtClean="0"/>
              <a:t>|</a:t>
            </a:r>
            <a:r>
              <a:rPr lang="tr-TR" b="1" dirty="0" smtClean="0"/>
              <a:t> </a:t>
            </a:r>
            <a:r>
              <a:rPr lang="tr-TR" dirty="0" smtClean="0"/>
              <a:t>yolu ve kümelerin her iki­sinde de ortak olan bir elemanı seçmenin |</a:t>
            </a:r>
            <a:r>
              <a:rPr lang="tr-TR" i="1" dirty="0" smtClean="0"/>
              <a:t>A</a:t>
            </a:r>
            <a:r>
              <a:rPr lang="tr-TR" i="1" baseline="-25000" dirty="0" smtClean="0"/>
              <a:t>1</a:t>
            </a:r>
            <a:r>
              <a:rPr lang="tr-TR" i="1" dirty="0" smtClean="0"/>
              <a:t> ⋂ A</a:t>
            </a:r>
            <a:r>
              <a:rPr lang="tr-TR" i="1" baseline="-25000" dirty="0" smtClean="0"/>
              <a:t>2</a:t>
            </a:r>
            <a:r>
              <a:rPr lang="tr-TR" i="1" dirty="0" smtClean="0"/>
              <a:t>|</a:t>
            </a:r>
            <a:r>
              <a:rPr lang="tr-TR" dirty="0" smtClean="0"/>
              <a:t> yolu vardır. O halde</a:t>
            </a:r>
          </a:p>
          <a:p>
            <a:pPr algn="just"/>
            <a:endParaRPr lang="tr-TR" dirty="0" smtClean="0"/>
          </a:p>
          <a:p>
            <a:pPr algn="just">
              <a:buNone/>
            </a:pPr>
            <a:r>
              <a:rPr lang="tr-TR" dirty="0" smtClean="0"/>
              <a:t>			|</a:t>
            </a:r>
            <a:r>
              <a:rPr lang="tr-TR" i="1" dirty="0" smtClean="0"/>
              <a:t>A</a:t>
            </a:r>
            <a:r>
              <a:rPr lang="tr-TR" baseline="-25000" dirty="0" smtClean="0"/>
              <a:t>1</a:t>
            </a:r>
            <a:r>
              <a:rPr lang="tr-TR" dirty="0" smtClean="0"/>
              <a:t> ⋃ </a:t>
            </a:r>
            <a:r>
              <a:rPr lang="tr-TR" i="1" dirty="0" smtClean="0"/>
              <a:t>A</a:t>
            </a:r>
            <a:r>
              <a:rPr lang="tr-TR" baseline="-25000" dirty="0" smtClean="0"/>
              <a:t>2</a:t>
            </a:r>
            <a:r>
              <a:rPr lang="tr-TR" dirty="0" smtClean="0"/>
              <a:t>| = |</a:t>
            </a:r>
            <a:r>
              <a:rPr lang="tr-TR" i="1" dirty="0" smtClean="0"/>
              <a:t>A</a:t>
            </a:r>
            <a:r>
              <a:rPr lang="tr-TR" baseline="-25000" dirty="0" smtClean="0"/>
              <a:t>1</a:t>
            </a:r>
            <a:r>
              <a:rPr lang="tr-TR" dirty="0" smtClean="0"/>
              <a:t>| +|</a:t>
            </a:r>
            <a:r>
              <a:rPr lang="tr-TR" i="1" dirty="0" smtClean="0"/>
              <a:t>A</a:t>
            </a:r>
            <a:r>
              <a:rPr lang="tr-TR" baseline="-25000" dirty="0" smtClean="0"/>
              <a:t>2</a:t>
            </a:r>
            <a:r>
              <a:rPr lang="tr-TR" dirty="0" smtClean="0"/>
              <a:t>| - |</a:t>
            </a:r>
            <a:r>
              <a:rPr lang="tr-TR" i="1" dirty="0" smtClean="0"/>
              <a:t>A</a:t>
            </a:r>
            <a:r>
              <a:rPr lang="tr-TR" baseline="-25000" dirty="0" smtClean="0"/>
              <a:t>1</a:t>
            </a:r>
            <a:r>
              <a:rPr lang="tr-TR" dirty="0" smtClean="0"/>
              <a:t> ⋂ </a:t>
            </a:r>
            <a:r>
              <a:rPr lang="tr-TR" i="1" dirty="0" smtClean="0"/>
              <a:t>A</a:t>
            </a:r>
            <a:r>
              <a:rPr lang="tr-TR" baseline="-25000" dirty="0" smtClean="0"/>
              <a:t>2</a:t>
            </a:r>
            <a:r>
              <a:rPr lang="tr-TR" dirty="0" smtClean="0"/>
              <a:t>|</a:t>
            </a:r>
          </a:p>
          <a:p>
            <a:pPr algn="just">
              <a:buNone/>
            </a:pPr>
            <a:endParaRPr lang="tr-TR" dirty="0" smtClean="0"/>
          </a:p>
          <a:p>
            <a:pPr algn="just">
              <a:buNone/>
            </a:pPr>
            <a:r>
              <a:rPr lang="tr-TR" dirty="0" smtClean="0"/>
              <a:t>	eşitliğini elde ederiz.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Çıkarma Kuralı (İki Küme İçin İçerme - Dışlama Kuralı)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77500" lnSpcReduction="20000"/>
          </a:bodyPr>
          <a:lstStyle/>
          <a:p>
            <a:pPr algn="just"/>
            <a:r>
              <a:rPr lang="tr-TR" dirty="0" smtClean="0">
                <a:solidFill>
                  <a:schemeClr val="accent1">
                    <a:lumMod val="75000"/>
                  </a:schemeClr>
                </a:solidFill>
              </a:rPr>
              <a:t>ÖRNEK 14: </a:t>
            </a:r>
            <a:r>
              <a:rPr lang="tr-TR" dirty="0" smtClean="0"/>
              <a:t>Uzunluğu 8 olan bit dizgilerinin kaç tanesi 1 ile başlar veya sonu 00 ile biter? </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1 ile başlayan veya 00 ile biten 8 uzunluğundaki bit dizgilerini oluşturalım. 1 ile başlayan bir bit dizgisini 2</a:t>
            </a:r>
            <a:r>
              <a:rPr lang="tr-TR" baseline="30000" dirty="0" smtClean="0"/>
              <a:t>7</a:t>
            </a:r>
            <a:r>
              <a:rPr lang="tr-TR" dirty="0" smtClean="0"/>
              <a:t> = 128 yolla oluşturabiliriz. Bu çarpım kuralı ile oluşturulur. Çünkü ilk bit yalnızca bir yolla seçilebilir ve diğer yedi bitin her biri iki yolla seçilebilir. Benzer şekilde 2</a:t>
            </a:r>
            <a:r>
              <a:rPr lang="tr-TR" baseline="30000" dirty="0" smtClean="0"/>
              <a:t>6</a:t>
            </a:r>
            <a:r>
              <a:rPr lang="tr-TR" dirty="0" smtClean="0"/>
              <a:t> = 64 yolla 00 ile sonlanan 8 uzunluğunda bir bit dizgisi oluşturabiliriz. Bu çarpım kuralı ile elde edilir. Çünkü ilk altı bitin her biri iki yolla seçilebilir ve son iki bit yalnızca bir yolla seçilebilir. 1 ile başlayan 8 uzunluğundaki bit dizgisi oluşturmak için kullanılan yollar ile 00 ile biten 8 uzunluğundaki bit dizgilerini oluşturmak için kullanılan yollar aynıdır. Böyle bir dizini oluşturmak için 2</a:t>
            </a:r>
            <a:r>
              <a:rPr lang="tr-TR" baseline="30000" dirty="0" smtClean="0"/>
              <a:t>5</a:t>
            </a:r>
            <a:r>
              <a:rPr lang="tr-TR" dirty="0" smtClean="0"/>
              <a:t> = 32 yol vardır. Bu çarpım kuralıyla elde edilir, çünkü ilk bit yalnızca bir yolla seçilir, altıncı bite kadar diğer bitler iki yolla, son iki bit ise yalnızca bir yolla seçilebilir. Sonuç olarak 8 uzunluğundaki bir bitin yani 1 ile başlayıp 00 ile biten bir bit dizgisinin sayısı 128 + 64 - 32 = 160 dır. Bu da 00 ile biten ya da 1 ile başlayan 8 uzunluğundaki bit dizgilerinin sayısıdır.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Çıkarma Kuralı (İki Küme İçin İçerme - Dışlama Kuralı)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smtClean="0">
                <a:solidFill>
                  <a:schemeClr val="accent1">
                    <a:lumMod val="75000"/>
                  </a:schemeClr>
                </a:solidFill>
              </a:rPr>
              <a:t>ÖRNEK 15: </a:t>
            </a:r>
            <a:r>
              <a:rPr lang="tr-TR" dirty="0" smtClean="0"/>
              <a:t>Bir bilgisayar şirketi yeni web sunucusunun bağlantılarını düzenleme işi için bilgisayar mezunlarından 350 başvuru almıştır. Bu başvurulardan 220 tanesi bilgisayar alanında eğitimli, 147 tanesi ticarette eğitimli ve 51 tanesi de hem bilgisayar hem de ticarette eğitim almıştır. Başvuruların kaç tanesi ne bilgisayar alanında ne de ticaret alanında eğitim almamıştır?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Ne ticaret alanında ne de bilgisayar alanında eğitim almamış başvuru sahiplerini bulmak için bütün başvuru sayısından bilgisayar alanında veya ticarette eğitimli öğrenci sayısını çıkarabiliriz. </a:t>
            </a:r>
            <a:r>
              <a:rPr lang="tr-TR" i="1" dirty="0" smtClean="0"/>
              <a:t>A</a:t>
            </a:r>
            <a:r>
              <a:rPr lang="tr-TR" i="1" baseline="-25000" dirty="0" smtClean="0"/>
              <a:t>1</a:t>
            </a:r>
            <a:r>
              <a:rPr lang="tr-TR" i="1" dirty="0" smtClean="0"/>
              <a:t> </a:t>
            </a:r>
            <a:r>
              <a:rPr lang="tr-TR" dirty="0" smtClean="0"/>
              <a:t>bilgisayar alanında, </a:t>
            </a:r>
            <a:r>
              <a:rPr lang="tr-TR" i="1" dirty="0" smtClean="0"/>
              <a:t>A</a:t>
            </a:r>
            <a:r>
              <a:rPr lang="tr-TR" i="1" baseline="-25000" dirty="0" smtClean="0"/>
              <a:t>2</a:t>
            </a:r>
            <a:r>
              <a:rPr lang="tr-TR" dirty="0" smtClean="0"/>
              <a:t> ticarette eğitim almış öğrencilerin kümesi olsun. O halde </a:t>
            </a:r>
            <a:r>
              <a:rPr lang="tr-TR" i="1" dirty="0" smtClean="0"/>
              <a:t>A</a:t>
            </a:r>
            <a:r>
              <a:rPr lang="tr-TR" i="1" baseline="-25000" dirty="0" smtClean="0"/>
              <a:t>1</a:t>
            </a:r>
            <a:r>
              <a:rPr lang="tr-TR" i="1" dirty="0" smtClean="0"/>
              <a:t>⋃A</a:t>
            </a:r>
            <a:r>
              <a:rPr lang="tr-TR" i="1" baseline="-25000" dirty="0" smtClean="0"/>
              <a:t>2</a:t>
            </a:r>
            <a:r>
              <a:rPr lang="tr-TR" i="1" dirty="0" smtClean="0"/>
              <a:t> </a:t>
            </a:r>
            <a:r>
              <a:rPr lang="tr-TR" dirty="0" smtClean="0"/>
              <a:t>bilgisayar alanında veya ticarette eğitim almış öğrencilerin kümesi, </a:t>
            </a:r>
            <a:r>
              <a:rPr lang="tr-TR" i="1" dirty="0" smtClean="0"/>
              <a:t>A</a:t>
            </a:r>
            <a:r>
              <a:rPr lang="tr-TR" i="1" baseline="-25000" dirty="0" smtClean="0"/>
              <a:t>1</a:t>
            </a:r>
            <a:r>
              <a:rPr lang="tr-TR" i="1" dirty="0" smtClean="0"/>
              <a:t>⋂</a:t>
            </a:r>
            <a:r>
              <a:rPr lang="tr-TR" dirty="0" smtClean="0"/>
              <a:t> </a:t>
            </a:r>
            <a:r>
              <a:rPr lang="tr-TR" i="1" dirty="0" smtClean="0"/>
              <a:t>A</a:t>
            </a:r>
            <a:r>
              <a:rPr lang="tr-TR" i="1" baseline="-25000" dirty="0" smtClean="0"/>
              <a:t>2</a:t>
            </a:r>
            <a:r>
              <a:rPr lang="tr-TR" dirty="0" smtClean="0"/>
              <a:t> hem bilgisayar alanında hem de ticarette eğitim almış öğrencilerin kümesi olsun. Çıkarma kuralına göre bilgisayar alanında veya ticarette (veya her ikisinde) eğitimli öğrenci sayısı,</a:t>
            </a:r>
          </a:p>
          <a:p>
            <a:pPr algn="just"/>
            <a:endParaRPr lang="tr-TR" dirty="0" smtClean="0"/>
          </a:p>
          <a:p>
            <a:pPr algn="just">
              <a:buNone/>
            </a:pPr>
            <a:r>
              <a:rPr lang="tr-TR" cap="small" dirty="0" smtClean="0"/>
              <a:t>		|</a:t>
            </a:r>
            <a:r>
              <a:rPr lang="tr-TR" i="1" cap="small" dirty="0" smtClean="0"/>
              <a:t>A</a:t>
            </a:r>
            <a:r>
              <a:rPr lang="tr-TR" cap="small" baseline="-25000" dirty="0" smtClean="0"/>
              <a:t>1</a:t>
            </a:r>
            <a:r>
              <a:rPr lang="tr-TR" cap="small" dirty="0" smtClean="0"/>
              <a:t>⋃</a:t>
            </a:r>
            <a:r>
              <a:rPr lang="tr-TR" i="1" cap="small" dirty="0" smtClean="0"/>
              <a:t>a</a:t>
            </a:r>
            <a:r>
              <a:rPr lang="tr-TR" cap="small" baseline="-25000" dirty="0" smtClean="0"/>
              <a:t>2</a:t>
            </a:r>
            <a:r>
              <a:rPr lang="tr-TR" cap="small" dirty="0" smtClean="0"/>
              <a:t>| = |</a:t>
            </a:r>
            <a:r>
              <a:rPr lang="tr-TR" i="1" cap="small" dirty="0" smtClean="0"/>
              <a:t>A</a:t>
            </a:r>
            <a:r>
              <a:rPr lang="tr-TR" cap="small" baseline="-25000" dirty="0" smtClean="0"/>
              <a:t>1</a:t>
            </a:r>
            <a:r>
              <a:rPr lang="tr-TR" cap="small" dirty="0" smtClean="0"/>
              <a:t>| + |</a:t>
            </a:r>
            <a:r>
              <a:rPr lang="tr-TR" i="1" dirty="0" smtClean="0"/>
              <a:t>A</a:t>
            </a:r>
            <a:r>
              <a:rPr lang="tr-TR" cap="small" baseline="-25000" dirty="0" smtClean="0"/>
              <a:t>2</a:t>
            </a:r>
            <a:r>
              <a:rPr lang="tr-TR" cap="small" dirty="0" smtClean="0"/>
              <a:t>| - |</a:t>
            </a:r>
            <a:r>
              <a:rPr lang="tr-TR" i="1" dirty="0" smtClean="0"/>
              <a:t>A</a:t>
            </a:r>
            <a:r>
              <a:rPr lang="tr-TR" cap="small" baseline="-25000" dirty="0" smtClean="0"/>
              <a:t>1</a:t>
            </a:r>
            <a:r>
              <a:rPr lang="tr-TR" cap="small" dirty="0" smtClean="0"/>
              <a:t>⋂</a:t>
            </a:r>
            <a:r>
              <a:rPr lang="tr-TR" i="1" cap="small" dirty="0" smtClean="0"/>
              <a:t>a</a:t>
            </a:r>
            <a:r>
              <a:rPr lang="tr-TR" cap="small" baseline="-25000" dirty="0" smtClean="0"/>
              <a:t>2</a:t>
            </a:r>
            <a:r>
              <a:rPr lang="tr-TR" cap="small" dirty="0" smtClean="0"/>
              <a:t>|=220 + 147 – 51 =316</a:t>
            </a:r>
          </a:p>
          <a:p>
            <a:pPr algn="just">
              <a:buNone/>
            </a:pPr>
            <a:endParaRPr lang="tr-TR" dirty="0" smtClean="0"/>
          </a:p>
          <a:p>
            <a:pPr algn="just">
              <a:buNone/>
            </a:pPr>
            <a:r>
              <a:rPr lang="tr-TR" dirty="0" smtClean="0"/>
              <a:t>	olur. Ne bilgisayar alanında ne de ticaret alanında eğitim almamış adayların sayısı ise 350 - 316 = 34 olarak elde edilir. </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Bölme Kuralı</a:t>
            </a:r>
            <a:endParaRPr lang="tr-TR" dirty="0"/>
          </a:p>
        </p:txBody>
      </p:sp>
      <p:sp>
        <p:nvSpPr>
          <p:cNvPr id="3" name="İçerik Yer Tutucusu 2"/>
          <p:cNvSpPr>
            <a:spLocks noGrp="1"/>
          </p:cNvSpPr>
          <p:nvPr>
            <p:ph idx="1"/>
          </p:nvPr>
        </p:nvSpPr>
        <p:spPr>
          <a:xfrm>
            <a:off x="685800" y="1654630"/>
            <a:ext cx="7532914" cy="4178000"/>
          </a:xfrm>
        </p:spPr>
        <p:txBody>
          <a:bodyPr>
            <a:normAutofit fontScale="92500" lnSpcReduction="10000"/>
          </a:bodyPr>
          <a:lstStyle/>
          <a:p>
            <a:pPr algn="just"/>
            <a:r>
              <a:rPr lang="tr-TR" b="1" dirty="0" smtClean="0"/>
              <a:t>BÖLME KURALI: </a:t>
            </a:r>
            <a:r>
              <a:rPr lang="tr-TR" dirty="0" smtClean="0"/>
              <a:t>Bir iş, </a:t>
            </a:r>
            <a:r>
              <a:rPr lang="tr-TR" i="1" dirty="0" smtClean="0"/>
              <a:t>n</a:t>
            </a:r>
            <a:r>
              <a:rPr lang="tr-TR" dirty="0" smtClean="0"/>
              <a:t> yolla gerçekleştirilebiliyor ve her bir </a:t>
            </a:r>
            <a:r>
              <a:rPr lang="tr-TR" i="1" dirty="0" smtClean="0"/>
              <a:t>w</a:t>
            </a:r>
            <a:r>
              <a:rPr lang="tr-TR" dirty="0" smtClean="0"/>
              <a:t> yolu için </a:t>
            </a:r>
            <a:r>
              <a:rPr lang="tr-TR" i="1" dirty="0" smtClean="0"/>
              <a:t>n</a:t>
            </a:r>
            <a:r>
              <a:rPr lang="tr-TR" dirty="0" smtClean="0"/>
              <a:t> yoldan tam </a:t>
            </a:r>
            <a:r>
              <a:rPr lang="tr-TR" i="1" dirty="0" smtClean="0"/>
              <a:t>d</a:t>
            </a:r>
            <a:r>
              <a:rPr lang="tr-TR" dirty="0" smtClean="0"/>
              <a:t> tanesi w yoluna karşılık geliyorsa bu işi yapmak için </a:t>
            </a:r>
            <a:r>
              <a:rPr lang="tr-TR" i="1" dirty="0" smtClean="0"/>
              <a:t>n/d</a:t>
            </a:r>
            <a:r>
              <a:rPr lang="tr-TR" dirty="0" smtClean="0"/>
              <a:t> yol vardır.</a:t>
            </a:r>
          </a:p>
          <a:p>
            <a:pPr algn="just"/>
            <a:r>
              <a:rPr lang="tr-TR" dirty="0" smtClean="0"/>
              <a:t>Bölme kuralını kümelerdeki terimleri kullanarak yeniden ifade edebiliriz: “Eğer sonlu bir </a:t>
            </a:r>
            <a:r>
              <a:rPr lang="tr-TR" i="1" dirty="0" smtClean="0"/>
              <a:t>A </a:t>
            </a:r>
            <a:r>
              <a:rPr lang="tr-TR" dirty="0" smtClean="0"/>
              <a:t>kümesinin her biri </a:t>
            </a:r>
            <a:r>
              <a:rPr lang="tr-TR" i="1" dirty="0" smtClean="0"/>
              <a:t>d</a:t>
            </a:r>
            <a:r>
              <a:rPr lang="tr-TR" dirty="0" smtClean="0"/>
              <a:t> elemanlı ikişer ikişer ayrık </a:t>
            </a:r>
            <a:r>
              <a:rPr lang="tr-TR" i="1" dirty="0" smtClean="0"/>
              <a:t>n</a:t>
            </a:r>
            <a:r>
              <a:rPr lang="tr-TR" dirty="0" smtClean="0"/>
              <a:t> tane altkümenin birleşimi ise </a:t>
            </a:r>
            <a:r>
              <a:rPr lang="tr-TR" i="1" dirty="0" smtClean="0"/>
              <a:t>n</a:t>
            </a:r>
            <a:r>
              <a:rPr lang="tr-TR" dirty="0" smtClean="0"/>
              <a:t> = |</a:t>
            </a:r>
            <a:r>
              <a:rPr lang="en-US" i="1" dirty="0" smtClean="0"/>
              <a:t>A| / d ” </a:t>
            </a:r>
            <a:r>
              <a:rPr lang="tr-TR" dirty="0" smtClean="0"/>
              <a:t>Ayrıca bölme kuralını fonksiyonların terimlerini kullanarak da formüle edebiliriz: “</a:t>
            </a:r>
            <a:r>
              <a:rPr lang="tr-TR" i="1" dirty="0" smtClean="0"/>
              <a:t>A</a:t>
            </a:r>
            <a:r>
              <a:rPr lang="tr-TR" dirty="0" smtClean="0"/>
              <a:t> ve </a:t>
            </a:r>
            <a:r>
              <a:rPr lang="tr-TR" i="1" dirty="0" smtClean="0"/>
              <a:t>B </a:t>
            </a:r>
            <a:r>
              <a:rPr lang="tr-TR" dirty="0" smtClean="0"/>
              <a:t>sonlu kümeler olmak üzer</a:t>
            </a:r>
            <a:r>
              <a:rPr lang="tr-TR" i="1" dirty="0" smtClean="0"/>
              <a:t>e f, A</a:t>
            </a:r>
            <a:r>
              <a:rPr lang="tr-TR" dirty="0" smtClean="0"/>
              <a:t> dan </a:t>
            </a:r>
            <a:r>
              <a:rPr lang="tr-TR" i="1" dirty="0" err="1" smtClean="0"/>
              <a:t>B</a:t>
            </a:r>
            <a:r>
              <a:rPr lang="tr-TR" dirty="0" err="1" smtClean="0"/>
              <a:t>’ye</a:t>
            </a:r>
            <a:r>
              <a:rPr lang="tr-TR" dirty="0" smtClean="0"/>
              <a:t> bir fonksiyon ve </a:t>
            </a:r>
            <a:r>
              <a:rPr lang="tr-TR" i="1" dirty="0" err="1" smtClean="0"/>
              <a:t>B</a:t>
            </a:r>
            <a:r>
              <a:rPr lang="tr-TR" dirty="0" err="1" smtClean="0"/>
              <a:t>’deki</a:t>
            </a:r>
            <a:r>
              <a:rPr lang="tr-TR" dirty="0" smtClean="0"/>
              <a:t> her y elemanı için </a:t>
            </a:r>
            <a:r>
              <a:rPr lang="tr-TR" i="1" dirty="0" smtClean="0"/>
              <a:t>f(x)=y </a:t>
            </a:r>
            <a:r>
              <a:rPr lang="tr-TR" dirty="0" smtClean="0"/>
              <a:t>olacak şekilde </a:t>
            </a:r>
            <a:r>
              <a:rPr lang="tr-TR" i="1" dirty="0" smtClean="0"/>
              <a:t>x ∈ A</a:t>
            </a:r>
            <a:r>
              <a:rPr lang="tr-TR" dirty="0" smtClean="0"/>
              <a:t> değerleri tam </a:t>
            </a:r>
            <a:r>
              <a:rPr lang="tr-TR" i="1" dirty="0" smtClean="0"/>
              <a:t>d</a:t>
            </a:r>
            <a:r>
              <a:rPr lang="tr-TR" dirty="0" smtClean="0"/>
              <a:t> tane ise (bu durumda </a:t>
            </a:r>
            <a:r>
              <a:rPr lang="tr-TR" i="1" dirty="0" smtClean="0"/>
              <a:t>f</a:t>
            </a:r>
            <a:r>
              <a:rPr lang="tr-TR" dirty="0" smtClean="0"/>
              <a:t>, </a:t>
            </a:r>
            <a:r>
              <a:rPr lang="tr-TR" i="1" dirty="0" err="1" smtClean="0"/>
              <a:t>d</a:t>
            </a:r>
            <a:r>
              <a:rPr lang="tr-TR" dirty="0" err="1" smtClean="0"/>
              <a:t>’ye</a:t>
            </a:r>
            <a:r>
              <a:rPr lang="tr-TR" dirty="0" smtClean="0"/>
              <a:t> − bir fonksiyondur diyebiliriz) o halde |</a:t>
            </a:r>
            <a:r>
              <a:rPr lang="tr-TR" i="1" dirty="0" smtClean="0"/>
              <a:t>B| = |A| / d olur.</a:t>
            </a:r>
            <a:endParaRPr lang="tr-TR" dirty="0" smtClean="0"/>
          </a:p>
          <a:p>
            <a:pPr algn="just"/>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29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SAYMA</a:t>
            </a:r>
            <a:endParaRPr lang="tr-TR" u="sng" dirty="0"/>
          </a:p>
        </p:txBody>
      </p:sp>
      <p:sp>
        <p:nvSpPr>
          <p:cNvPr id="3" name="İçerik Yer Tutucusu 2"/>
          <p:cNvSpPr>
            <a:spLocks noGrp="1"/>
          </p:cNvSpPr>
          <p:nvPr>
            <p:ph idx="1"/>
          </p:nvPr>
        </p:nvSpPr>
        <p:spPr>
          <a:xfrm>
            <a:off x="685800" y="1654630"/>
            <a:ext cx="7532914" cy="4178000"/>
          </a:xfrm>
        </p:spPr>
        <p:txBody>
          <a:bodyPr>
            <a:normAutofit fontScale="85000" lnSpcReduction="20000"/>
          </a:bodyPr>
          <a:lstStyle/>
          <a:p>
            <a:pPr algn="just"/>
            <a:r>
              <a:rPr lang="tr-TR" dirty="0" smtClean="0"/>
              <a:t>Nesnelerin düzenlenmesi çalışması olan </a:t>
            </a:r>
            <a:r>
              <a:rPr lang="tr-TR" dirty="0" err="1" smtClean="0"/>
              <a:t>kombinatorik</a:t>
            </a:r>
            <a:r>
              <a:rPr lang="tr-TR" dirty="0" smtClean="0"/>
              <a:t>, ayrık matematiğin önemli bir öğesidir. Bu konu, 17. yüzyılda şans oyunlarında </a:t>
            </a:r>
            <a:r>
              <a:rPr lang="tr-TR" dirty="0" err="1" smtClean="0"/>
              <a:t>kombinasyonal</a:t>
            </a:r>
            <a:r>
              <a:rPr lang="tr-TR" dirty="0" smtClean="0"/>
              <a:t> soruların ortaya çıkmasıyla çalışılmaya başlandı. Belli özellikleri olan nesnelerin sayılması, “sayma işlemi”, </a:t>
            </a:r>
            <a:r>
              <a:rPr lang="tr-TR" dirty="0" err="1" smtClean="0"/>
              <a:t>kombinatoriğin</a:t>
            </a:r>
            <a:r>
              <a:rPr lang="tr-TR" dirty="0" smtClean="0"/>
              <a:t> önemli bir parçasıdır. </a:t>
            </a:r>
          </a:p>
          <a:p>
            <a:pPr algn="just"/>
            <a:r>
              <a:rPr lang="tr-TR" dirty="0" smtClean="0"/>
              <a:t>Çoğu problemleri çözmek için nesneleri saymak zorundayız. Örneğin, sayma, algoritmanın karmaşıklığını belirlemek için kullanılır. Sayma ayrıca, ihtiyacı karşılayacak kadar, yeterli miktarda telefon numarası ya da internet protokol adresini öğrenmek için de gereklidir. Sayma, son zamanlarda, matematiksel biyolojide, özellikle DNA’nın dizgisinde önemli bir rol oynamaktadır. Ayrıca sayma teknikleri, olayların olasılığını hesap ederken yaygın şekilde kullanılmaktadır.</a:t>
            </a:r>
          </a:p>
          <a:p>
            <a:pPr algn="just">
              <a:buNone/>
            </a:pPr>
            <a:r>
              <a:rPr lang="tr-TR" dirty="0" smtClean="0"/>
              <a:t>	</a:t>
            </a:r>
          </a:p>
          <a:p>
            <a:pPr>
              <a:buFont typeface="Wingdings" pitchFamily="2" charset="2"/>
              <a:buChar char="q"/>
            </a:pP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Bölüm 6  - Sayma</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Bölme Kuralı</a:t>
            </a:r>
            <a:endParaRPr lang="tr-TR" dirty="0"/>
          </a:p>
        </p:txBody>
      </p:sp>
      <p:sp>
        <p:nvSpPr>
          <p:cNvPr id="3" name="İçerik Yer Tutucusu 2"/>
          <p:cNvSpPr>
            <a:spLocks noGrp="1"/>
          </p:cNvSpPr>
          <p:nvPr>
            <p:ph idx="1"/>
          </p:nvPr>
        </p:nvSpPr>
        <p:spPr>
          <a:xfrm>
            <a:off x="685800" y="1654630"/>
            <a:ext cx="7532914" cy="4835070"/>
          </a:xfrm>
        </p:spPr>
        <p:txBody>
          <a:bodyPr>
            <a:normAutofit fontScale="85000" lnSpcReduction="20000"/>
          </a:bodyPr>
          <a:lstStyle/>
          <a:p>
            <a:pPr algn="just"/>
            <a:r>
              <a:rPr lang="tr-TR" dirty="0" smtClean="0">
                <a:solidFill>
                  <a:schemeClr val="accent1">
                    <a:lumMod val="75000"/>
                  </a:schemeClr>
                </a:solidFill>
              </a:rPr>
              <a:t>ÖRNEK 16: </a:t>
            </a:r>
            <a:r>
              <a:rPr lang="tr-TR" dirty="0" smtClean="0"/>
              <a:t>Dört kişi bir yuvarlak masa etrafına oturacaklardır. Bir kişinin sağında ve solundaki kişilerin yer değiştirmesi durumunda bu iki oturuş aynı sayılacaktır. Buna göre bu dört kişi bir yuvarlak masa etrafına kaç farklı şekilde oturabilirler?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Keyfi bir koltuk seçelim ve ona 1 numaralı koltuk diyelim. Masanın etrafındaki koltukları saat yönünde 1’den başlayarak sayısal olarak numaralandıralım. Bu durumda 1,2, 3 ve 4 numaralı koltuklara sırasıyla bir kişi seçmenin 4, 3, 2 ve 1 yolu vardır. O halde, bu yuvarlak masadaki dört koltuğa 4 kişi 4! = 24 yolla oturabilir. Fakat bir kişinin sağ ve sol komşuları yer değiştirdiğindeki oturumları aynı kabul ettiğimiz için, 1 numaralı koltuk için 4 yolun her biri bizi aynı sıralamaya götürür. 1 numaralı koltuğu bir kişinin seçmesi için dört yol olduğundan dolayı bölme kuralına göre yuvarlak bir masa etrafına dört kişinin oturum sıralaması için 24/4 = 6 farklı yol vardır.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Ağaç Şemaları</a:t>
            </a:r>
            <a:endParaRPr lang="tr-TR" b="1" u="sng" dirty="0"/>
          </a:p>
        </p:txBody>
      </p:sp>
      <p:sp>
        <p:nvSpPr>
          <p:cNvPr id="3" name="İçerik Yer Tutucusu 2"/>
          <p:cNvSpPr>
            <a:spLocks noGrp="1"/>
          </p:cNvSpPr>
          <p:nvPr>
            <p:ph idx="1"/>
          </p:nvPr>
        </p:nvSpPr>
        <p:spPr>
          <a:xfrm>
            <a:off x="685800" y="1654630"/>
            <a:ext cx="7532914" cy="4178000"/>
          </a:xfrm>
        </p:spPr>
        <p:txBody>
          <a:bodyPr>
            <a:normAutofit fontScale="92500"/>
          </a:bodyPr>
          <a:lstStyle/>
          <a:p>
            <a:pPr algn="just"/>
            <a:r>
              <a:rPr lang="tr-TR" dirty="0" smtClean="0"/>
              <a:t>Sayma problemleri </a:t>
            </a:r>
            <a:r>
              <a:rPr lang="tr-TR" b="1" dirty="0" smtClean="0"/>
              <a:t>ağaç şemaları </a:t>
            </a:r>
            <a:r>
              <a:rPr lang="tr-TR" dirty="0" smtClean="0"/>
              <a:t>kullanılarak çözülebilir. Bir ağaç, bir kök, bu kökten çıkan dallar ve diğer dalların bitiş noktasından çıkan muhtemel ek dallardan oluşur. Saymada ağaç şemalarını kullanmak için her bir muhtemel seçimi temsil etmek için dalları kullanırız. Muhtemel sonuçlar, yapraklarla temsil edilir. Yaprak, kendileri ile başlayan başka dalları olmayan dalların bitiş noktalarıdır. </a:t>
            </a:r>
          </a:p>
          <a:p>
            <a:pPr algn="just"/>
            <a:r>
              <a:rPr lang="tr-TR" dirty="0" smtClean="0"/>
              <a:t>Bir ağaç şemasıyla bir sayma problemini çözmek için kullanılan ağacın bir yaprağına ulaşmak için takip edilecek dalların seçim sayısı değişebilir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Ağaç Şemaları</a:t>
            </a:r>
            <a:endParaRPr lang="tr-TR" b="1" u="sng" dirty="0"/>
          </a:p>
        </p:txBody>
      </p:sp>
      <p:sp>
        <p:nvSpPr>
          <p:cNvPr id="3" name="İçerik Yer Tutucusu 2"/>
          <p:cNvSpPr>
            <a:spLocks noGrp="1"/>
          </p:cNvSpPr>
          <p:nvPr>
            <p:ph idx="1"/>
          </p:nvPr>
        </p:nvSpPr>
        <p:spPr>
          <a:xfrm>
            <a:off x="685800" y="1654630"/>
            <a:ext cx="7532914" cy="4835070"/>
          </a:xfrm>
        </p:spPr>
        <p:txBody>
          <a:bodyPr>
            <a:normAutofit/>
          </a:bodyPr>
          <a:lstStyle/>
          <a:p>
            <a:endParaRPr lang="tr-TR" i="1" dirty="0" smtClean="0"/>
          </a:p>
          <a:p>
            <a:endParaRPr lang="tr-TR" i="1" dirty="0" smtClean="0"/>
          </a:p>
          <a:p>
            <a:endParaRPr lang="tr-TR" b="1" dirty="0" smtClean="0"/>
          </a:p>
          <a:p>
            <a:endParaRPr lang="tr-TR" b="1" dirty="0" smtClean="0"/>
          </a:p>
          <a:p>
            <a:endParaRPr lang="tr-TR" b="1" dirty="0" smtClean="0"/>
          </a:p>
          <a:p>
            <a:endParaRPr lang="tr-TR" b="1" dirty="0" smtClean="0"/>
          </a:p>
          <a:p>
            <a:endParaRPr lang="tr-TR" b="1" dirty="0" smtClean="0"/>
          </a:p>
          <a:p>
            <a:endParaRPr lang="tr-TR" b="1" dirty="0" smtClean="0"/>
          </a:p>
          <a:p>
            <a:endParaRPr lang="tr-TR" b="1" dirty="0" smtClean="0"/>
          </a:p>
          <a:p>
            <a:endParaRPr lang="tr-TR" b="1" dirty="0" smtClean="0"/>
          </a:p>
          <a:p>
            <a:pPr algn="ctr">
              <a:buNone/>
            </a:pPr>
            <a:r>
              <a:rPr lang="tr-TR" sz="1600" b="1" dirty="0" smtClean="0"/>
              <a:t>	Şekil 1 </a:t>
            </a:r>
            <a:r>
              <a:rPr lang="tr-TR" sz="1600" dirty="0" smtClean="0"/>
              <a:t>Beş maçtan üçünü kazananın tur atladığı eleme turu</a:t>
            </a:r>
            <a:endParaRPr lang="tr-TR" sz="1600"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32</a:t>
            </a:fld>
            <a:endParaRPr lang="en-US" dirty="0"/>
          </a:p>
        </p:txBody>
      </p:sp>
      <p:pic>
        <p:nvPicPr>
          <p:cNvPr id="11" name="10 Resim"/>
          <p:cNvPicPr/>
          <p:nvPr/>
        </p:nvPicPr>
        <p:blipFill>
          <a:blip r:embed="rId3" cstate="print">
            <a:extLst>
              <a:ext uri="{28A0092B-C50C-407E-A947-70E740481C1C}">
                <a14:useLocalDpi xmlns:a14="http://schemas.microsoft.com/office/drawing/2010/main" val="0"/>
              </a:ext>
            </a:extLst>
          </a:blip>
          <a:stretch>
            <a:fillRect/>
          </a:stretch>
        </p:blipFill>
        <p:spPr>
          <a:xfrm>
            <a:off x="1470100" y="1546300"/>
            <a:ext cx="6467400" cy="4219500"/>
          </a:xfrm>
          <a:prstGeom prst="rect">
            <a:avLst/>
          </a:prstGeom>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Ağaç Şemaları</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17: </a:t>
            </a:r>
            <a:r>
              <a:rPr lang="tr-TR" dirty="0" smtClean="0"/>
              <a:t>Bir eleme turu, iki takım ve en çok beş maçtan oluşsun. Üç maçı kazanan ilk takım turu geçer. Buna göre eleme turunda kaç farklı durum meydana gelir?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Şekil 1’deki ağaç şeması her bir maçta kazananın göründüğü eleme turu sürecinin bütün yolları verilmiştir. Görüldüğü gibi bu eleme turunda 20 farklı durum meydana gelmiştir.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Ağaç Şemaları</a:t>
            </a:r>
            <a:endParaRPr lang="tr-TR" b="1" u="sng" dirty="0"/>
          </a:p>
        </p:txBody>
      </p:sp>
      <p:sp>
        <p:nvSpPr>
          <p:cNvPr id="3" name="İçerik Yer Tutucusu 2"/>
          <p:cNvSpPr>
            <a:spLocks noGrp="1"/>
          </p:cNvSpPr>
          <p:nvPr>
            <p:ph idx="1"/>
          </p:nvPr>
        </p:nvSpPr>
        <p:spPr>
          <a:xfrm>
            <a:off x="685800" y="1654630"/>
            <a:ext cx="7532914" cy="4860470"/>
          </a:xfrm>
        </p:spPr>
        <p:txBody>
          <a:bodyPr>
            <a:normAutofit lnSpcReduction="10000"/>
          </a:bodyPr>
          <a:lstStyle/>
          <a:p>
            <a:pPr algn="just"/>
            <a:r>
              <a:rPr lang="tr-TR" dirty="0" smtClean="0">
                <a:solidFill>
                  <a:schemeClr val="accent1">
                    <a:lumMod val="75000"/>
                  </a:schemeClr>
                </a:solidFill>
              </a:rPr>
              <a:t>ÖRNEK 18: </a:t>
            </a:r>
            <a:r>
              <a:rPr lang="tr-TR" dirty="0" smtClean="0"/>
              <a:t>“Kapadokya, Türkiye” tişörtlerinin, S, M, L, XL ve XXL şeklinde beş farklı bedende olduğunu varsayalım. Bunlardan XL ve XXL dışındaki her bir bedenin beyaz, kırmızı, yeşil ve siyah renkleri, XL bedenin kırmızı, yeşil ve beyaz renkleri ve XXL bedeninin yalnızca yeşil ve siyah renkleri vardır. Bir hediyelik eşya dükkanının, tişörtün her bir renk ve bedeninin en az birine sahip olmak için kaç farklı tişörte ihtiyacı vardır?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Şekil 2’deki ağaç şeması muhtemel bütün beden ve renk çiftlerini gösterir. Buradan, hediyelik eşya mağazasının 17 farklı tişörte ihtiyacı vardır.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34</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Ağaç Şemaları</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W = Beyaz, R = Kırmızı, G=Yeşil, B = Siyah</a:t>
            </a:r>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ctr">
              <a:buNone/>
            </a:pPr>
            <a:r>
              <a:rPr lang="tr-TR" b="1" dirty="0" smtClean="0"/>
              <a:t>Şekil 2 </a:t>
            </a:r>
            <a:r>
              <a:rPr lang="tr-TR" dirty="0" smtClean="0"/>
              <a:t>Tişört çeşitlerini sayma.</a:t>
            </a:r>
            <a:endParaRPr lang="tr-TR" i="1" dirty="0" smtClean="0"/>
          </a:p>
          <a:p>
            <a:pPr algn="just"/>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35</a:t>
            </a:fld>
            <a:endParaRPr lang="en-US" dirty="0"/>
          </a:p>
        </p:txBody>
      </p:sp>
      <p:pic>
        <p:nvPicPr>
          <p:cNvPr id="7" name="6 Resim"/>
          <p:cNvPicPr/>
          <p:nvPr/>
        </p:nvPicPr>
        <p:blipFill>
          <a:blip r:embed="rId3" cstate="print">
            <a:extLst>
              <a:ext uri="{28A0092B-C50C-407E-A947-70E740481C1C}">
                <a14:useLocalDpi xmlns:a14="http://schemas.microsoft.com/office/drawing/2010/main" val="0"/>
              </a:ext>
            </a:extLst>
          </a:blip>
          <a:stretch>
            <a:fillRect/>
          </a:stretch>
        </p:blipFill>
        <p:spPr>
          <a:xfrm>
            <a:off x="1865400" y="2543900"/>
            <a:ext cx="5564100" cy="2612300"/>
          </a:xfrm>
          <a:prstGeom prst="rect">
            <a:avLst/>
          </a:prstGeom>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92500" lnSpcReduction="20000"/>
          </a:bodyPr>
          <a:lstStyle/>
          <a:p>
            <a:pPr lvl="0" algn="just"/>
            <a:r>
              <a:rPr lang="tr-TR" dirty="0" smtClean="0">
                <a:solidFill>
                  <a:schemeClr val="accent1">
                    <a:lumMod val="75000"/>
                  </a:schemeClr>
                </a:solidFill>
              </a:rPr>
              <a:t>ALIŞTIRMA 1: </a:t>
            </a:r>
            <a:r>
              <a:rPr lang="tr-TR" dirty="0" smtClean="0"/>
              <a:t>Aşağıdaki durumların her birinde İngiliz alfabesinden seçilmiş 8 büyük harften oluşan kaç dizgi elde edilir?</a:t>
            </a:r>
            <a:endParaRPr lang="tr-TR" sz="1600" dirty="0" smtClean="0"/>
          </a:p>
          <a:p>
            <a:pPr marL="822960" lvl="1" indent="-457200" algn="just">
              <a:buFont typeface="+mj-lt"/>
              <a:buAutoNum type="alphaLcParenR"/>
            </a:pPr>
            <a:r>
              <a:rPr lang="tr-TR" sz="2400" dirty="0" smtClean="0"/>
              <a:t>Harfler tekrarlanabildiğinde</a:t>
            </a:r>
            <a:endParaRPr lang="tr-TR" sz="1600" dirty="0" smtClean="0"/>
          </a:p>
          <a:p>
            <a:pPr marL="822960" lvl="1" indent="-457200" algn="just">
              <a:buFont typeface="+mj-lt"/>
              <a:buAutoNum type="alphaLcParenR"/>
            </a:pPr>
            <a:r>
              <a:rPr lang="tr-TR" sz="2400" dirty="0" smtClean="0"/>
              <a:t>Harfler tekrarlanamadığında</a:t>
            </a:r>
            <a:endParaRPr lang="tr-TR" sz="1600" dirty="0" smtClean="0"/>
          </a:p>
          <a:p>
            <a:pPr marL="822960" lvl="1" indent="-457200" algn="just">
              <a:buFont typeface="+mj-lt"/>
              <a:buAutoNum type="alphaLcParenR"/>
            </a:pPr>
            <a:r>
              <a:rPr lang="tr-TR" sz="2400" dirty="0" smtClean="0"/>
              <a:t>X ile başlayıp, harfler tekrarlanabildiğinde</a:t>
            </a:r>
            <a:endParaRPr lang="tr-TR" sz="1600" dirty="0" smtClean="0"/>
          </a:p>
          <a:p>
            <a:pPr marL="822960" lvl="1" indent="-457200" algn="just">
              <a:buFont typeface="+mj-lt"/>
              <a:buAutoNum type="alphaLcParenR"/>
            </a:pPr>
            <a:r>
              <a:rPr lang="tr-TR" sz="2400" dirty="0" smtClean="0"/>
              <a:t>X ile başlayıp, harfler tekrarlanamadığında</a:t>
            </a:r>
            <a:endParaRPr lang="tr-TR" sz="1600" dirty="0" smtClean="0"/>
          </a:p>
          <a:p>
            <a:pPr marL="822960" lvl="1" indent="-457200" algn="just">
              <a:buFont typeface="+mj-lt"/>
              <a:buAutoNum type="alphaLcParenR"/>
            </a:pPr>
            <a:r>
              <a:rPr lang="tr-TR" sz="2400" dirty="0" smtClean="0"/>
              <a:t>Hem X ile başlayıp hem de bittiğinde ve harfler tekrarlanabildiğinde</a:t>
            </a:r>
            <a:endParaRPr lang="tr-TR" sz="1600" dirty="0" smtClean="0"/>
          </a:p>
          <a:p>
            <a:pPr marL="822960" lvl="1" indent="-457200" algn="just">
              <a:buFont typeface="+mj-lt"/>
              <a:buAutoNum type="alphaLcParenR"/>
            </a:pPr>
            <a:r>
              <a:rPr lang="tr-TR" sz="2400" dirty="0" smtClean="0"/>
              <a:t>Sırasıyla B ve O ile başlayıp, harfler tekrarlanabildiğinde</a:t>
            </a:r>
            <a:endParaRPr lang="tr-TR" sz="1600" dirty="0" smtClean="0"/>
          </a:p>
          <a:p>
            <a:pPr marL="822960" lvl="1" indent="-457200" algn="just">
              <a:buFont typeface="+mj-lt"/>
              <a:buAutoNum type="alphaLcParenR"/>
            </a:pPr>
            <a:r>
              <a:rPr lang="tr-TR" sz="2400" dirty="0" smtClean="0"/>
              <a:t>Sırasıyla hem B ve O ile başlayıp hem de bittiğinde ve harfler tekrarlanabildiğinde</a:t>
            </a:r>
            <a:endParaRPr lang="tr-TR" sz="1600" dirty="0" smtClean="0"/>
          </a:p>
          <a:p>
            <a:pPr marL="822960" lvl="1" indent="-457200" algn="just">
              <a:buFont typeface="+mj-lt"/>
              <a:buAutoNum type="alphaLcParenR"/>
            </a:pPr>
            <a:r>
              <a:rPr lang="tr-TR" sz="2400" dirty="0" smtClean="0"/>
              <a:t>Sırasıyla B ve O ile başladığında ya da bittiğinde ve harfler tekrarlanabildiğinde</a:t>
            </a:r>
            <a:endParaRPr lang="tr-TR" sz="1600" dirty="0" smtClean="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92500"/>
          </a:bodyPr>
          <a:lstStyle/>
          <a:p>
            <a:pPr lvl="0" algn="just"/>
            <a:r>
              <a:rPr lang="tr-TR" dirty="0" smtClean="0">
                <a:solidFill>
                  <a:schemeClr val="accent1">
                    <a:lumMod val="75000"/>
                  </a:schemeClr>
                </a:solidFill>
              </a:rPr>
              <a:t>ALIŞTIRMA 2: </a:t>
            </a:r>
            <a:r>
              <a:rPr lang="tr-TR" dirty="0" smtClean="0"/>
              <a:t>İstanbul’dan Bilecik’e 4 büyük otoyol ve Bilecik’ten İstanbul’a 6 büyük otoyol vardır. İstanbul’dan Samsun’a Bilecik’ten geçen kaç büyük otoyol vardır?</a:t>
            </a:r>
          </a:p>
          <a:p>
            <a:pPr lvl="0" algn="just"/>
            <a:r>
              <a:rPr lang="tr-TR" dirty="0" smtClean="0">
                <a:solidFill>
                  <a:schemeClr val="accent1">
                    <a:lumMod val="75000"/>
                  </a:schemeClr>
                </a:solidFill>
              </a:rPr>
              <a:t>ALIŞTIRMA 3: </a:t>
            </a:r>
            <a:r>
              <a:rPr lang="tr-TR" dirty="0" smtClean="0"/>
              <a:t>Hiçbir harfi tekrar etmeyen isimlerinin ilk harfleri farklı olan 3 isimli kaç insan vardır?</a:t>
            </a:r>
          </a:p>
          <a:p>
            <a:pPr algn="just"/>
            <a:r>
              <a:rPr lang="tr-TR" dirty="0" smtClean="0">
                <a:solidFill>
                  <a:schemeClr val="accent1">
                    <a:lumMod val="75000"/>
                  </a:schemeClr>
                </a:solidFill>
              </a:rPr>
              <a:t>ALIŞTIRMA 4: </a:t>
            </a:r>
            <a:r>
              <a:rPr lang="tr-TR" dirty="0" smtClean="0"/>
              <a:t>Dört uzunluğunda ve harflerinden biri </a:t>
            </a:r>
            <a:r>
              <a:rPr lang="tr-TR" i="1" dirty="0" smtClean="0"/>
              <a:t>x</a:t>
            </a:r>
            <a:r>
              <a:rPr lang="tr-TR" b="1" dirty="0" smtClean="0"/>
              <a:t> </a:t>
            </a:r>
            <a:r>
              <a:rPr lang="tr-TR" dirty="0" smtClean="0"/>
              <a:t>olan küçük harflerden oluşan kaç dizgi vardır?</a:t>
            </a:r>
          </a:p>
          <a:p>
            <a:pPr lvl="0" algn="just"/>
            <a:r>
              <a:rPr lang="tr-TR" dirty="0" smtClean="0">
                <a:solidFill>
                  <a:schemeClr val="accent1">
                    <a:lumMod val="75000"/>
                  </a:schemeClr>
                </a:solidFill>
              </a:rPr>
              <a:t>ALIŞTIRMA 5: </a:t>
            </a:r>
            <a:r>
              <a:rPr lang="tr-TR" dirty="0" smtClean="0"/>
              <a:t>Basketbol ligi final serisinde meydana gelebilecek yolların sayısını bulmak için ağaç şeması kullanınız. Burada, 7 üzerinden 4 oyun kazanan takım birinci olan takımdır.</a:t>
            </a:r>
          </a:p>
          <a:p>
            <a:pPr algn="just"/>
            <a:endParaRPr lang="tr-TR" dirty="0" smtClean="0"/>
          </a:p>
          <a:p>
            <a:pPr lvl="0" algn="just"/>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38</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lstStyle/>
          <a:p>
            <a:r>
              <a:rPr lang="tr-TR" dirty="0" smtClean="0"/>
              <a:t>6.2 Güvercin Yuvası İlkesi</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Giriş</a:t>
            </a:r>
          </a:p>
          <a:p>
            <a:pPr>
              <a:buFont typeface="Wingdings" pitchFamily="2" charset="2"/>
              <a:buChar char="q"/>
            </a:pPr>
            <a:r>
              <a:rPr lang="tr-TR" dirty="0" smtClean="0"/>
              <a:t>  Genelleştirilmiş Güvercin Yuvası İlkesi</a:t>
            </a:r>
          </a:p>
          <a:p>
            <a:pPr>
              <a:buFont typeface="Wingdings" pitchFamily="2" charset="2"/>
              <a:buChar char="q"/>
            </a:pPr>
            <a:r>
              <a:rPr lang="tr-TR" dirty="0" smtClean="0"/>
              <a:t>  Güvercin Yuvası İlkesinin Bazı Kullanışlı Uygulamaları</a:t>
            </a:r>
          </a:p>
          <a:p>
            <a:pPr>
              <a:buFont typeface="Wingdings" pitchFamily="2" charset="2"/>
              <a:buChar char="q"/>
            </a:pPr>
            <a:r>
              <a:rPr lang="tr-TR" dirty="0" smtClean="0"/>
              <a:t>  Alıştırmalar</a:t>
            </a:r>
          </a:p>
          <a:p>
            <a:endParaRPr lang="tr-TR" b="1" u="sng" dirty="0" smtClean="0"/>
          </a:p>
          <a:p>
            <a:endParaRPr lang="tr-TR" dirty="0"/>
          </a:p>
        </p:txBody>
      </p:sp>
      <p:pic>
        <p:nvPicPr>
          <p:cNvPr id="79874" name="Picture 2" descr="C:\Users\Cem\Desktop\pigeonhole-principle1.gif"/>
          <p:cNvPicPr>
            <a:picLocks noChangeAspect="1" noChangeArrowheads="1"/>
          </p:cNvPicPr>
          <p:nvPr/>
        </p:nvPicPr>
        <p:blipFill>
          <a:blip r:embed="rId2" cstate="print"/>
          <a:srcRect/>
          <a:stretch>
            <a:fillRect/>
          </a:stretch>
        </p:blipFill>
        <p:spPr bwMode="auto">
          <a:xfrm>
            <a:off x="1120775" y="2355850"/>
            <a:ext cx="3103447" cy="2089150"/>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lvl="0" algn="just"/>
            <a:r>
              <a:rPr lang="tr-TR" dirty="0" smtClean="0"/>
              <a:t>Barınmak için 20 tane güvercin ve 19 güvercin yuvası olduğunu kabul edelim. 19 yuvaya karşı 20 güvercin var olduğu için bu 19 yuvanın en az birinde en az iki güvercin olmalıdır. Eğer, her güvercin yuvasında bir güvercin olsaydı 19 güvercinden fazlası bu yuvalarda barınamazdı. Ve­rilen yuvadan daha fazla güvercin olduğu (Şekil 1 ’de olduğu gibi) durumlarda en az bir yuvaya birden fazla güvercin yerleştirme durumuna </a:t>
            </a:r>
            <a:r>
              <a:rPr lang="tr-TR" b="1" dirty="0" smtClean="0"/>
              <a:t>güvercin yuvası ilkesi </a:t>
            </a:r>
            <a:r>
              <a:rPr lang="tr-TR" dirty="0" smtClean="0"/>
              <a:t>denir. Tabii ki, uygulamada güvercin ve güvercin yuvası yerine diğer nesneler alacaktır.</a:t>
            </a:r>
          </a:p>
          <a:p>
            <a:pPr lvl="0" algn="just"/>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39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4</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lstStyle/>
          <a:p>
            <a:r>
              <a:rPr lang="tr-TR" dirty="0" smtClean="0"/>
              <a:t>6.1 Saymanın Temelleri</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Giriş</a:t>
            </a:r>
          </a:p>
          <a:p>
            <a:pPr>
              <a:buFont typeface="Wingdings" pitchFamily="2" charset="2"/>
              <a:buChar char="q"/>
            </a:pPr>
            <a:r>
              <a:rPr lang="tr-TR" dirty="0" smtClean="0"/>
              <a:t>  Temel Sayma İlkeleri</a:t>
            </a:r>
          </a:p>
          <a:p>
            <a:pPr>
              <a:buFont typeface="Wingdings" pitchFamily="2" charset="2"/>
              <a:buChar char="q"/>
            </a:pPr>
            <a:r>
              <a:rPr lang="tr-TR" dirty="0" smtClean="0"/>
              <a:t>  Daha Karmaşık Sayma Problemleri</a:t>
            </a:r>
          </a:p>
          <a:p>
            <a:pPr>
              <a:buFont typeface="Wingdings" pitchFamily="2" charset="2"/>
              <a:buChar char="q"/>
            </a:pPr>
            <a:r>
              <a:rPr lang="tr-TR" dirty="0" smtClean="0"/>
              <a:t>  Çıkarma Kuralı (İki Küme İçin İçerme - Dışlama Kuralı)</a:t>
            </a:r>
          </a:p>
          <a:p>
            <a:pPr>
              <a:buFont typeface="Wingdings" pitchFamily="2" charset="2"/>
              <a:buChar char="q"/>
            </a:pPr>
            <a:r>
              <a:rPr lang="tr-TR" dirty="0" smtClean="0"/>
              <a:t>  Bölme Kuralı</a:t>
            </a:r>
          </a:p>
          <a:p>
            <a:pPr>
              <a:buFont typeface="Wingdings" pitchFamily="2" charset="2"/>
              <a:buChar char="q"/>
            </a:pPr>
            <a:r>
              <a:rPr lang="tr-TR" dirty="0" smtClean="0"/>
              <a:t>  Ağaç Şemaları</a:t>
            </a:r>
          </a:p>
          <a:p>
            <a:pPr>
              <a:buFont typeface="Wingdings" pitchFamily="2" charset="2"/>
              <a:buChar char="q"/>
            </a:pPr>
            <a:r>
              <a:rPr lang="tr-TR" dirty="0" smtClean="0"/>
              <a:t>  Alıştırmalar</a:t>
            </a:r>
          </a:p>
          <a:p>
            <a:endParaRPr lang="tr-TR" b="1" u="sng" dirty="0" smtClean="0"/>
          </a:p>
          <a:p>
            <a:endParaRPr lang="tr-TR" dirty="0"/>
          </a:p>
        </p:txBody>
      </p:sp>
      <p:pic>
        <p:nvPicPr>
          <p:cNvPr id="1026" name="Picture 2" descr="C:\Users\Cem\Desktop\2.png"/>
          <p:cNvPicPr>
            <a:picLocks noChangeAspect="1" noChangeArrowheads="1"/>
          </p:cNvPicPr>
          <p:nvPr/>
        </p:nvPicPr>
        <p:blipFill>
          <a:blip r:embed="rId2" cstate="print"/>
          <a:srcRect/>
          <a:stretch>
            <a:fillRect/>
          </a:stretch>
        </p:blipFill>
        <p:spPr bwMode="auto">
          <a:xfrm>
            <a:off x="1041400" y="2171700"/>
            <a:ext cx="3327400" cy="2527300"/>
          </a:xfrm>
          <a:prstGeom prst="rect">
            <a:avLst/>
          </a:prstGeom>
          <a:noFill/>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b="1" dirty="0" smtClean="0"/>
              <a:t>GÜVERCİN YUVASI İLKESİ </a:t>
            </a:r>
            <a:r>
              <a:rPr lang="tr-TR" i="1" dirty="0" smtClean="0"/>
              <a:t>k</a:t>
            </a:r>
            <a:r>
              <a:rPr lang="tr-TR" dirty="0" smtClean="0"/>
              <a:t> bir pozitif tamsayı olmak üzere, eğer </a:t>
            </a:r>
            <a:r>
              <a:rPr lang="tr-TR" i="1" dirty="0" smtClean="0"/>
              <a:t>k</a:t>
            </a:r>
            <a:r>
              <a:rPr lang="tr-TR" dirty="0" smtClean="0"/>
              <a:t> + 1 tane ya da daha fazla nesne, </a:t>
            </a:r>
            <a:r>
              <a:rPr lang="tr-TR" i="1" dirty="0" smtClean="0"/>
              <a:t>k</a:t>
            </a:r>
            <a:r>
              <a:rPr lang="tr-TR" dirty="0" smtClean="0"/>
              <a:t> tane kutu içine yerleştirilirse, iki veya daha fazla nesne içeren en az bir kutu vardır.</a:t>
            </a:r>
          </a:p>
          <a:p>
            <a:pPr algn="just">
              <a:buNone/>
            </a:pPr>
            <a:endParaRPr lang="tr-TR" b="1" dirty="0" smtClean="0"/>
          </a:p>
          <a:p>
            <a:pPr algn="just">
              <a:buNone/>
            </a:pPr>
            <a:endParaRPr lang="tr-TR" b="1" dirty="0" smtClean="0"/>
          </a:p>
          <a:p>
            <a:pPr algn="just">
              <a:buNone/>
            </a:pPr>
            <a:endParaRPr lang="tr-TR" b="1" dirty="0" smtClean="0"/>
          </a:p>
          <a:p>
            <a:pPr algn="just">
              <a:buNone/>
            </a:pPr>
            <a:endParaRPr lang="tr-TR" b="1" dirty="0" smtClean="0"/>
          </a:p>
          <a:p>
            <a:pPr algn="just">
              <a:buNone/>
            </a:pPr>
            <a:endParaRPr lang="tr-TR" b="1" dirty="0" smtClean="0"/>
          </a:p>
          <a:p>
            <a:pPr algn="just">
              <a:buNone/>
            </a:pPr>
            <a:r>
              <a:rPr lang="tr-TR" sz="1800" b="1" dirty="0" smtClean="0"/>
              <a:t>			</a:t>
            </a:r>
          </a:p>
          <a:p>
            <a:pPr algn="just">
              <a:buNone/>
            </a:pPr>
            <a:endParaRPr lang="tr-TR" sz="1800" b="1" dirty="0" smtClean="0"/>
          </a:p>
          <a:p>
            <a:pPr algn="ctr">
              <a:buNone/>
            </a:pPr>
            <a:r>
              <a:rPr lang="tr-TR" sz="1800" b="1" dirty="0" smtClean="0"/>
              <a:t>Şekil 1 </a:t>
            </a:r>
            <a:r>
              <a:rPr lang="tr-TR" sz="1800" dirty="0" smtClean="0"/>
              <a:t>Güvercin yuvasından daha fazla güvercin vardır.</a:t>
            </a:r>
            <a:endParaRPr lang="tr-TR" sz="1800" i="1" dirty="0" smtClean="0"/>
          </a:p>
          <a:p>
            <a:pPr lvl="0" algn="just"/>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40</a:t>
            </a:fld>
            <a:endParaRPr lang="en-US" dirty="0"/>
          </a:p>
        </p:txBody>
      </p:sp>
      <p:pic>
        <p:nvPicPr>
          <p:cNvPr id="7" name="6 Resim"/>
          <p:cNvPicPr/>
          <p:nvPr/>
        </p:nvPicPr>
        <p:blipFill>
          <a:blip r:embed="rId3" cstate="print">
            <a:extLst>
              <a:ext uri="{28A0092B-C50C-407E-A947-70E740481C1C}">
                <a14:useLocalDpi xmlns:a14="http://schemas.microsoft.com/office/drawing/2010/main" val="0"/>
              </a:ext>
            </a:extLst>
          </a:blip>
          <a:stretch>
            <a:fillRect/>
          </a:stretch>
        </p:blipFill>
        <p:spPr>
          <a:xfrm>
            <a:off x="1269700" y="3393900"/>
            <a:ext cx="6401100" cy="2689400"/>
          </a:xfrm>
          <a:prstGeom prst="rect">
            <a:avLst/>
          </a:prstGeom>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i="1" dirty="0" smtClean="0">
                <a:solidFill>
                  <a:schemeClr val="accent1">
                    <a:lumMod val="75000"/>
                  </a:schemeClr>
                </a:solidFill>
              </a:rPr>
              <a:t>İspat: </a:t>
            </a:r>
            <a:r>
              <a:rPr lang="tr-TR" dirty="0" smtClean="0"/>
              <a:t>Güvercin yuvası ilkesini karşı pozitif örnek vererek ispatlayalım. Verilen </a:t>
            </a:r>
            <a:r>
              <a:rPr lang="tr-TR" i="1" dirty="0" smtClean="0"/>
              <a:t>k</a:t>
            </a:r>
            <a:r>
              <a:rPr lang="tr-TR" dirty="0" smtClean="0"/>
              <a:t> tane kutunun hiç birinin birden fazla nesne içermediğini kabul edersek nesnelerin sayısı en fazla </a:t>
            </a:r>
            <a:r>
              <a:rPr lang="tr-TR" i="1" dirty="0" smtClean="0"/>
              <a:t>k</a:t>
            </a:r>
            <a:r>
              <a:rPr lang="tr-TR" dirty="0" smtClean="0"/>
              <a:t> tane olur. Bu ise kutuya yerleştirilecek </a:t>
            </a:r>
            <a:r>
              <a:rPr lang="tr-TR" i="1" dirty="0" smtClean="0"/>
              <a:t>k</a:t>
            </a:r>
            <a:r>
              <a:rPr lang="tr-TR" dirty="0" smtClean="0"/>
              <a:t> + 1 tane nesne olduğu için bir çelişkidir.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fontScale="92500" lnSpcReduction="20000"/>
          </a:bodyPr>
          <a:lstStyle/>
          <a:p>
            <a:pPr algn="just"/>
            <a:r>
              <a:rPr lang="tr-TR" dirty="0" smtClean="0">
                <a:solidFill>
                  <a:schemeClr val="accent1">
                    <a:lumMod val="75000"/>
                  </a:schemeClr>
                </a:solidFill>
              </a:rPr>
              <a:t>ÖRNEK 1: </a:t>
            </a:r>
            <a:r>
              <a:rPr lang="tr-TR" dirty="0" smtClean="0"/>
              <a:t>367 kişilik bir grup arasında en fazla 366 doğum günü olursa en az 2 kişi aynı doğum gününe sahip olur. </a:t>
            </a:r>
          </a:p>
          <a:p>
            <a:pPr algn="just"/>
            <a:endParaRPr lang="tr-TR" dirty="0" smtClean="0"/>
          </a:p>
          <a:p>
            <a:pPr algn="just"/>
            <a:r>
              <a:rPr lang="tr-TR" dirty="0" smtClean="0">
                <a:solidFill>
                  <a:schemeClr val="accent1">
                    <a:lumMod val="75000"/>
                  </a:schemeClr>
                </a:solidFill>
              </a:rPr>
              <a:t>ÖRNEK 2: </a:t>
            </a:r>
            <a:r>
              <a:rPr lang="tr-TR" dirty="0" smtClean="0"/>
              <a:t>İngiliz alfabesinde 26 harf olduğu için herhangi bir 27 kelimelik İngilizce kelimede en az 2 harf aynı olmak zorundadır.</a:t>
            </a:r>
          </a:p>
          <a:p>
            <a:pPr algn="just"/>
            <a:endParaRPr lang="tr-TR" dirty="0" smtClean="0"/>
          </a:p>
          <a:p>
            <a:pPr algn="just"/>
            <a:r>
              <a:rPr lang="tr-TR" dirty="0" smtClean="0">
                <a:solidFill>
                  <a:schemeClr val="accent1">
                    <a:lumMod val="75000"/>
                  </a:schemeClr>
                </a:solidFill>
              </a:rPr>
              <a:t>ÖRNEK 3: </a:t>
            </a:r>
            <a:r>
              <a:rPr lang="tr-TR" dirty="0" smtClean="0"/>
              <a:t>Bir sınav, 0 ile 100 arasındaki notlar ile derecelendiriliyorsa, bir sınıftaki öğrencilerin en az ikisinin aynı notu alması için sınıf mevcudu ne kadar olmalıdır? </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Bu sınavda en fazla 101 mümkün not vardır. Güvercin yuvası ilkesi bize 102 öğrencinin en az ikisinin aynı notu aldığını gösterir.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42</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2800" u="sng" dirty="0" smtClean="0"/>
              <a:t>Genelleştirilmiş Güvercin Yuvası İlkesi</a:t>
            </a:r>
            <a:endParaRPr lang="tr-TR" sz="28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Güvercin yuvası ilkesine göre, kutudan daha fazla nesne olduğu zaman en az bir kutuda en az iki nesne vardır. Eğer elimizdeki nesne sayısı elimizdeki kutu sayısının bir katından daha fazla ise bundan daha fazlasını söyleyebiliriz. Örneğin herhangi bir 21 basamaklı bir sayıda en az üç basamak aynı sayı olmalıdır. 10 kutuya 21 nesne yerleştirecekse en az bir kutuda 2’den fazla nesne olur.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2800" u="sng" dirty="0" smtClean="0"/>
              <a:t>Genelleştirilmiş Güvercin Yuvası İlkesi</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b="1" dirty="0" smtClean="0"/>
              <a:t>GENELLEŞTİRİLMİŞ GÜVERCİN YUVASI İLKESİ </a:t>
            </a:r>
            <a:r>
              <a:rPr lang="tr-TR" dirty="0" smtClean="0"/>
              <a:t>Eğer </a:t>
            </a:r>
            <a:r>
              <a:rPr lang="tr-TR" i="1" dirty="0" smtClean="0"/>
              <a:t>k</a:t>
            </a:r>
            <a:r>
              <a:rPr lang="tr-TR" dirty="0" smtClean="0"/>
              <a:t> tane kutu içine </a:t>
            </a:r>
            <a:r>
              <a:rPr lang="tr-TR" i="1" dirty="0" smtClean="0"/>
              <a:t>N</a:t>
            </a:r>
            <a:r>
              <a:rPr lang="tr-TR" dirty="0" smtClean="0"/>
              <a:t> tane nesne yerleştirilirse en az bir kutu [</a:t>
            </a:r>
            <a:r>
              <a:rPr lang="tr-TR" i="1" dirty="0" smtClean="0"/>
              <a:t>N/k</a:t>
            </a:r>
            <a:r>
              <a:rPr lang="tr-TR" dirty="0" smtClean="0"/>
              <a:t>] tane nesne içerir.</a:t>
            </a:r>
          </a:p>
          <a:p>
            <a:pPr algn="just"/>
            <a:endParaRPr lang="tr-TR" dirty="0" smtClean="0"/>
          </a:p>
          <a:p>
            <a:pPr algn="just"/>
            <a:r>
              <a:rPr lang="tr-TR" i="1" dirty="0" smtClean="0">
                <a:solidFill>
                  <a:schemeClr val="accent1">
                    <a:lumMod val="75000"/>
                  </a:schemeClr>
                </a:solidFill>
              </a:rPr>
              <a:t>İspat:</a:t>
            </a:r>
            <a:r>
              <a:rPr lang="tr-TR" dirty="0" smtClean="0">
                <a:solidFill>
                  <a:schemeClr val="accent1">
                    <a:lumMod val="75000"/>
                  </a:schemeClr>
                </a:solidFill>
              </a:rPr>
              <a:t> </a:t>
            </a:r>
            <a:r>
              <a:rPr lang="tr-TR" dirty="0" smtClean="0"/>
              <a:t>Ters pozitif ispat yöntemini kullanalım. Kutuların hiçbirinin içinde </a:t>
            </a:r>
            <a:r>
              <a:rPr lang="tr-TR" i="1" dirty="0" smtClean="0"/>
              <a:t> </a:t>
            </a:r>
            <a:r>
              <a:rPr lang="tr-TR" dirty="0" smtClean="0"/>
              <a:t>sayısından fazla nesne olmadığını kabul edelim. Daha sonra [</a:t>
            </a:r>
            <a:r>
              <a:rPr lang="tr-TR" i="1" dirty="0" smtClean="0"/>
              <a:t>N/k</a:t>
            </a:r>
            <a:r>
              <a:rPr lang="tr-TR" dirty="0" smtClean="0"/>
              <a:t>] &lt; (</a:t>
            </a:r>
            <a:r>
              <a:rPr lang="tr-TR" i="1" dirty="0" smtClean="0"/>
              <a:t>N/k</a:t>
            </a:r>
            <a:r>
              <a:rPr lang="tr-TR" dirty="0" smtClean="0"/>
              <a:t>) + 1 eşitsizliğini kullanarak nesnelerin sayısının alabileceği en fazla değer</a:t>
            </a:r>
          </a:p>
          <a:p>
            <a:pPr algn="just"/>
            <a:endParaRPr lang="tr-TR" dirty="0" smtClean="0"/>
          </a:p>
          <a:p>
            <a:pPr algn="just"/>
            <a:endParaRPr lang="tr-TR" dirty="0" smtClean="0"/>
          </a:p>
          <a:p>
            <a:pPr algn="just"/>
            <a:endParaRPr lang="tr-TR" dirty="0" smtClean="0"/>
          </a:p>
          <a:p>
            <a:pPr algn="just">
              <a:buNone/>
            </a:pPr>
            <a:r>
              <a:rPr lang="tr-TR" dirty="0" smtClean="0"/>
              <a:t>	olacağından bir çelişki elde edilir, çünkü toplamda yerleştirilmesi gereken </a:t>
            </a:r>
            <a:r>
              <a:rPr lang="tr-TR" i="1" dirty="0" smtClean="0"/>
              <a:t>N</a:t>
            </a:r>
            <a:r>
              <a:rPr lang="tr-TR" dirty="0" smtClean="0"/>
              <a:t> tane nesnemiz vardı.</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44</a:t>
            </a:fld>
            <a:endParaRPr 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4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97100" y="4749800"/>
            <a:ext cx="3395980" cy="711200"/>
          </a:xfrm>
          <a:prstGeom prst="rect">
            <a:avLst/>
          </a:prstGeom>
          <a:noFill/>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2800" u="sng" dirty="0" smtClean="0"/>
              <a:t>Genelleştirilmiş Güvercin Yuvası İlkesi</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dirty="0" smtClean="0">
                <a:solidFill>
                  <a:schemeClr val="accent1">
                    <a:lumMod val="75000"/>
                  </a:schemeClr>
                </a:solidFill>
              </a:rPr>
              <a:t>ÖRNEK 4: </a:t>
            </a:r>
            <a:r>
              <a:rPr lang="tr-TR" dirty="0" smtClean="0"/>
              <a:t>100 kişi arasında aynı ayda doğan en az [100/12]=19 kişi vardır</a:t>
            </a:r>
          </a:p>
          <a:p>
            <a:pPr algn="just"/>
            <a:endParaRPr lang="tr-TR" dirty="0" smtClean="0"/>
          </a:p>
          <a:p>
            <a:pPr algn="just"/>
            <a:r>
              <a:rPr lang="tr-TR" dirty="0" smtClean="0">
                <a:solidFill>
                  <a:schemeClr val="accent1">
                    <a:lumMod val="75000"/>
                  </a:schemeClr>
                </a:solidFill>
              </a:rPr>
              <a:t>ÖRNEK 5: </a:t>
            </a:r>
            <a:r>
              <a:rPr lang="tr-TR" dirty="0" smtClean="0"/>
              <a:t>Ayrık matematik dersi için A</a:t>
            </a:r>
            <a:r>
              <a:rPr lang="tr-TR" i="1" dirty="0" smtClean="0"/>
              <a:t>, </a:t>
            </a:r>
            <a:r>
              <a:rPr lang="tr-TR" dirty="0" smtClean="0"/>
              <a:t>B</a:t>
            </a:r>
            <a:r>
              <a:rPr lang="tr-TR" i="1" dirty="0" smtClean="0"/>
              <a:t>, </a:t>
            </a:r>
            <a:r>
              <a:rPr lang="tr-TR" dirty="0" smtClean="0"/>
              <a:t>C</a:t>
            </a:r>
            <a:r>
              <a:rPr lang="tr-TR" i="1" dirty="0" smtClean="0"/>
              <a:t>, </a:t>
            </a:r>
            <a:r>
              <a:rPr lang="tr-TR" dirty="0" smtClean="0"/>
              <a:t>D ve F gibi 5 tane farklı not olsun. Bu dersten en az 6 öğrencinin aynı notu alması için dersi alan öğrenci sayısı en az kaç olmalıdır? </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En az 6 öğrencinin aynı not derecesini alması için  olacağından en küçük tamsayı </a:t>
            </a:r>
            <a:r>
              <a:rPr lang="tr-TR" i="1" dirty="0" smtClean="0"/>
              <a:t>N =</a:t>
            </a:r>
            <a:r>
              <a:rPr lang="tr-TR" dirty="0" smtClean="0"/>
              <a:t> 5∙5 + 1 =26 olur. Eğer 25 öğrenci için 5 not derecesi varsa en az 6 öğrencinin aynı notu almaması mümkündür. Böylece en az 6 öğrencinin aynı not derecesini alması için minimum öğrenci sayısı 26 olmalıdır.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a:bodyPr>
          <a:lstStyle/>
          <a:p>
            <a:r>
              <a:rPr lang="tr-TR" sz="2800" u="sng" dirty="0" smtClean="0"/>
              <a:t>Genelleştirilmiş Güvercin Yuvası İlkesi</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dirty="0" smtClean="0">
                <a:solidFill>
                  <a:schemeClr val="accent1">
                    <a:lumMod val="75000"/>
                  </a:schemeClr>
                </a:solidFill>
              </a:rPr>
              <a:t>ÖRNEK 6: </a:t>
            </a:r>
            <a:r>
              <a:rPr lang="tr-TR" dirty="0" smtClean="0"/>
              <a:t>Bir devletin, 25 milyon farklı telefon numarasını 10 haneli olarak kodlayabilmesinin garanti olması için gereken en az alan kodlarının sayısı nedir? </a:t>
            </a:r>
            <a:r>
              <a:rPr lang="tr-TR" i="1" dirty="0" smtClean="0"/>
              <a:t>(N,</a:t>
            </a:r>
            <a:r>
              <a:rPr lang="tr-TR" dirty="0" smtClean="0"/>
              <a:t> 2’den 9’a kadar bir sayıyı temsil etsin, X bir basamağı göstersin ve ilk üç hanesi alan kodu olmak üzere telefon numaraları </a:t>
            </a:r>
            <a:r>
              <a:rPr lang="tr-TR" i="1" dirty="0" smtClean="0"/>
              <a:t>NXX</a:t>
            </a:r>
            <a:r>
              <a:rPr lang="tr-TR" dirty="0" smtClean="0"/>
              <a:t> − </a:t>
            </a:r>
            <a:r>
              <a:rPr lang="tr-TR" i="1" dirty="0" smtClean="0"/>
              <a:t>NXX </a:t>
            </a:r>
            <a:r>
              <a:rPr lang="tr-TR" dirty="0" smtClean="0"/>
              <a:t>− </a:t>
            </a:r>
            <a:r>
              <a:rPr lang="tr-TR" i="1" dirty="0" smtClean="0"/>
              <a:t>XXXX</a:t>
            </a:r>
            <a:r>
              <a:rPr lang="tr-TR" dirty="0" smtClean="0"/>
              <a:t> biçiminde olsun)</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i="1" dirty="0" smtClean="0"/>
              <a:t>NXX</a:t>
            </a:r>
            <a:r>
              <a:rPr lang="tr-TR" dirty="0" smtClean="0"/>
              <a:t> − </a:t>
            </a:r>
            <a:r>
              <a:rPr lang="tr-TR" i="1" dirty="0" smtClean="0"/>
              <a:t>XXXX</a:t>
            </a:r>
            <a:r>
              <a:rPr lang="tr-TR" dirty="0" smtClean="0"/>
              <a:t> biçiminde sekiz milyon farklı telefon numarası vardır. Bu nedenle, genelleştirilmiş güvercin yuvası ilkesiyle 25 milyon telefon arasında, en azından [25.000.000/8.000.000] = 4 telefon aynı telefon numarasına sahiptir. Bu nedenle, 10 haneli sayıların farklı olmasının garanti olması için en azından 4 alan kodu gereklidir.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sz="2800" u="sng" dirty="0" smtClean="0"/>
              <a:t>Güvercin Yuvası İlkesinin Bazı Kullanışlı Uygulamaları</a:t>
            </a:r>
            <a:endParaRPr lang="tr-TR" sz="28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Güvercin yuvasının pek çok ilginç uygulamalarında kutulara yerleştirilecek nesnelerin akıllı bir şekilde yerleştirilmesi gereklidir. Bunun birkaç uygulamasını verelim.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sz="2800" u="sng" dirty="0" smtClean="0"/>
              <a:t>Güvercin Yuvası İlkesinin Bazı Kullanışlı Uygulamaları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ÖRNEK 7: </a:t>
            </a:r>
            <a:r>
              <a:rPr lang="tr-TR" dirty="0" smtClean="0"/>
              <a:t>30 gün çeken bir ayda, bir basketbol takımı, 45 maçtan fazla olmamak üzere her gün en az bir maç yapmak zorundadır. Takımın tam olarak 14 maç yapacağı belli sayıda ardışık günlerin olduğunu gösteriniz.</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Ayın </a:t>
            </a:r>
            <a:r>
              <a:rPr lang="tr-TR" i="1" dirty="0" smtClean="0"/>
              <a:t>j.</a:t>
            </a:r>
            <a:r>
              <a:rPr lang="tr-TR" dirty="0" smtClean="0"/>
              <a:t> gününden önce yapılan maç sayısını </a:t>
            </a:r>
            <a:r>
              <a:rPr lang="tr-TR" i="1" dirty="0" err="1" smtClean="0"/>
              <a:t>a</a:t>
            </a:r>
            <a:r>
              <a:rPr lang="tr-TR" i="1" baseline="-25000" dirty="0" err="1" smtClean="0"/>
              <a:t>j</a:t>
            </a:r>
            <a:r>
              <a:rPr lang="tr-TR" dirty="0" smtClean="0"/>
              <a:t> ile gösterelim. O halde 1≤ </a:t>
            </a:r>
            <a:r>
              <a:rPr lang="tr-TR" i="1" dirty="0" err="1" smtClean="0"/>
              <a:t>a</a:t>
            </a:r>
            <a:r>
              <a:rPr lang="tr-TR" baseline="-25000" dirty="0" err="1" smtClean="0"/>
              <a:t>j</a:t>
            </a:r>
            <a:r>
              <a:rPr lang="tr-TR" dirty="0" smtClean="0"/>
              <a:t> ≤ 45 için </a:t>
            </a:r>
            <a:r>
              <a:rPr lang="tr-TR" i="1" dirty="0" smtClean="0"/>
              <a:t>a</a:t>
            </a:r>
            <a:r>
              <a:rPr lang="tr-TR" baseline="-25000" dirty="0" smtClean="0"/>
              <a:t>1</a:t>
            </a:r>
            <a:r>
              <a:rPr lang="tr-TR" dirty="0" smtClean="0"/>
              <a:t>, </a:t>
            </a:r>
            <a:r>
              <a:rPr lang="tr-TR" i="1" dirty="0" smtClean="0"/>
              <a:t>a</a:t>
            </a:r>
            <a:r>
              <a:rPr lang="tr-TR" baseline="-25000" dirty="0" smtClean="0"/>
              <a:t>2</a:t>
            </a:r>
            <a:r>
              <a:rPr lang="tr-TR" dirty="0" smtClean="0"/>
              <a:t>,…, </a:t>
            </a:r>
            <a:r>
              <a:rPr lang="tr-TR" i="1" dirty="0" smtClean="0"/>
              <a:t>a</a:t>
            </a:r>
            <a:r>
              <a:rPr lang="tr-TR" baseline="-25000" dirty="0" smtClean="0"/>
              <a:t>30</a:t>
            </a:r>
            <a:r>
              <a:rPr lang="tr-TR" dirty="0" smtClean="0"/>
              <a:t>, farklı pozitif tamsayıların artan bir dizisi olur. Ayrıca, 15 ≤ </a:t>
            </a:r>
            <a:r>
              <a:rPr lang="tr-TR" i="1" dirty="0" err="1" smtClean="0"/>
              <a:t>a</a:t>
            </a:r>
            <a:r>
              <a:rPr lang="tr-TR" i="1" baseline="-25000" dirty="0" err="1" smtClean="0"/>
              <a:t>j</a:t>
            </a:r>
            <a:r>
              <a:rPr lang="tr-TR" baseline="-25000" dirty="0" smtClean="0"/>
              <a:t> </a:t>
            </a:r>
            <a:r>
              <a:rPr lang="tr-TR" dirty="0" smtClean="0"/>
              <a:t>+ 14 ≤ 59 olmak üzere </a:t>
            </a:r>
            <a:r>
              <a:rPr lang="tr-TR" i="1" dirty="0" smtClean="0"/>
              <a:t>a</a:t>
            </a:r>
            <a:r>
              <a:rPr lang="tr-TR" i="1" baseline="-25000" dirty="0" smtClean="0"/>
              <a:t>1</a:t>
            </a:r>
            <a:r>
              <a:rPr lang="tr-TR" i="1" dirty="0" smtClean="0"/>
              <a:t> </a:t>
            </a:r>
            <a:r>
              <a:rPr lang="tr-TR" dirty="0" smtClean="0"/>
              <a:t>+ 14, </a:t>
            </a:r>
            <a:r>
              <a:rPr lang="tr-TR" i="1" dirty="0" smtClean="0"/>
              <a:t>a</a:t>
            </a:r>
            <a:r>
              <a:rPr lang="tr-TR" i="1" baseline="-25000" dirty="0" smtClean="0"/>
              <a:t>2</a:t>
            </a:r>
            <a:r>
              <a:rPr lang="tr-TR" dirty="0" smtClean="0"/>
              <a:t> + 14,…, </a:t>
            </a:r>
            <a:r>
              <a:rPr lang="tr-TR" i="1" dirty="0" smtClean="0"/>
              <a:t>a</a:t>
            </a:r>
            <a:r>
              <a:rPr lang="tr-TR" i="1" baseline="-25000" dirty="0" smtClean="0"/>
              <a:t>30</a:t>
            </a:r>
            <a:r>
              <a:rPr lang="tr-TR" i="1" dirty="0" smtClean="0"/>
              <a:t> </a:t>
            </a:r>
            <a:r>
              <a:rPr lang="tr-TR" dirty="0" smtClean="0"/>
              <a:t>+ 14 farklı pozitif tamsayıların artan bir dizisidir. </a:t>
            </a:r>
            <a:r>
              <a:rPr lang="tr-TR" i="1" dirty="0" smtClean="0"/>
              <a:t>a</a:t>
            </a:r>
            <a:r>
              <a:rPr lang="tr-TR" baseline="-25000" dirty="0" smtClean="0"/>
              <a:t>1</a:t>
            </a:r>
            <a:r>
              <a:rPr lang="tr-TR" dirty="0" smtClean="0"/>
              <a:t>, </a:t>
            </a:r>
            <a:r>
              <a:rPr lang="tr-TR" i="1" dirty="0" smtClean="0"/>
              <a:t>a</a:t>
            </a:r>
            <a:r>
              <a:rPr lang="tr-TR" baseline="-25000" dirty="0" smtClean="0"/>
              <a:t>2</a:t>
            </a:r>
            <a:r>
              <a:rPr lang="tr-TR" dirty="0" smtClean="0"/>
              <a:t>,…, </a:t>
            </a:r>
            <a:r>
              <a:rPr lang="tr-TR" i="1" dirty="0" smtClean="0"/>
              <a:t>a</a:t>
            </a:r>
            <a:r>
              <a:rPr lang="tr-TR" baseline="-25000" dirty="0" smtClean="0"/>
              <a:t>30</a:t>
            </a:r>
            <a:r>
              <a:rPr lang="tr-TR" dirty="0" smtClean="0"/>
              <a:t>, </a:t>
            </a:r>
            <a:r>
              <a:rPr lang="tr-TR" i="1" dirty="0" smtClean="0"/>
              <a:t>a</a:t>
            </a:r>
            <a:r>
              <a:rPr lang="tr-TR" i="1" baseline="-25000" dirty="0" smtClean="0"/>
              <a:t>1</a:t>
            </a:r>
            <a:r>
              <a:rPr lang="tr-TR" dirty="0" smtClean="0"/>
              <a:t> + 14, </a:t>
            </a:r>
            <a:r>
              <a:rPr lang="tr-TR" i="1" dirty="0" smtClean="0"/>
              <a:t>a</a:t>
            </a:r>
            <a:r>
              <a:rPr lang="tr-TR" i="1" baseline="-25000" dirty="0" smtClean="0"/>
              <a:t>2</a:t>
            </a:r>
            <a:r>
              <a:rPr lang="tr-TR" dirty="0" smtClean="0"/>
              <a:t> + 14,…, </a:t>
            </a:r>
            <a:r>
              <a:rPr lang="tr-TR" i="1" dirty="0" smtClean="0"/>
              <a:t>a</a:t>
            </a:r>
            <a:r>
              <a:rPr lang="tr-TR" i="1" baseline="-25000" dirty="0" smtClean="0"/>
              <a:t>30</a:t>
            </a:r>
            <a:r>
              <a:rPr lang="tr-TR" dirty="0" smtClean="0"/>
              <a:t> +14 şeklinde 60 pozitif tamsayı 59’a eşit veya 59’dan küçüktür. Bu yüzden güvercin yuvası ilkesi ile bu tamsayıların ikisi eşittir. Çünkü </a:t>
            </a:r>
            <a:r>
              <a:rPr lang="tr-TR" i="1" dirty="0" smtClean="0"/>
              <a:t>j =</a:t>
            </a:r>
            <a:r>
              <a:rPr lang="tr-TR" dirty="0" smtClean="0"/>
              <a:t> 1, 2,…, 30 olmak üzere </a:t>
            </a:r>
            <a:r>
              <a:rPr lang="tr-TR" i="1" dirty="0" err="1" smtClean="0"/>
              <a:t>a</a:t>
            </a:r>
            <a:r>
              <a:rPr lang="tr-TR" i="1" baseline="-25000" dirty="0" err="1" smtClean="0"/>
              <a:t>j</a:t>
            </a:r>
            <a:r>
              <a:rPr lang="tr-TR" dirty="0" smtClean="0"/>
              <a:t> ve </a:t>
            </a:r>
            <a:r>
              <a:rPr lang="tr-TR" i="1" dirty="0" err="1" smtClean="0"/>
              <a:t>a</a:t>
            </a:r>
            <a:r>
              <a:rPr lang="tr-TR" i="1" baseline="-25000" dirty="0" err="1" smtClean="0"/>
              <a:t>j</a:t>
            </a:r>
            <a:r>
              <a:rPr lang="tr-TR" dirty="0" smtClean="0"/>
              <a:t> + 14’lerin tümü farklıdır. O halde </a:t>
            </a:r>
            <a:r>
              <a:rPr lang="tr-TR" i="1" dirty="0" smtClean="0"/>
              <a:t>i</a:t>
            </a:r>
            <a:r>
              <a:rPr lang="tr-TR" dirty="0" smtClean="0"/>
              <a:t> ve </a:t>
            </a:r>
            <a:r>
              <a:rPr lang="tr-TR" i="1" dirty="0" smtClean="0"/>
              <a:t>j</a:t>
            </a:r>
            <a:r>
              <a:rPr lang="tr-TR" dirty="0" smtClean="0"/>
              <a:t> indisleri için </a:t>
            </a:r>
            <a:r>
              <a:rPr lang="tr-TR" i="1" dirty="0" err="1" smtClean="0"/>
              <a:t>a</a:t>
            </a:r>
            <a:r>
              <a:rPr lang="tr-TR" i="1" baseline="-25000" dirty="0" err="1" smtClean="0"/>
              <a:t>i</a:t>
            </a:r>
            <a:r>
              <a:rPr lang="tr-TR" i="1" dirty="0" smtClean="0"/>
              <a:t> = </a:t>
            </a:r>
            <a:r>
              <a:rPr lang="tr-TR" i="1" dirty="0" err="1" smtClean="0"/>
              <a:t>a</a:t>
            </a:r>
            <a:r>
              <a:rPr lang="tr-TR" i="1" baseline="-25000" dirty="0" err="1" smtClean="0"/>
              <a:t>j</a:t>
            </a:r>
            <a:r>
              <a:rPr lang="tr-TR" dirty="0" smtClean="0"/>
              <a:t> + 14 olmalıdır. Bu </a:t>
            </a:r>
            <a:r>
              <a:rPr lang="tr-TR" i="1" dirty="0" smtClean="0"/>
              <a:t>(j +</a:t>
            </a:r>
            <a:r>
              <a:rPr lang="tr-TR" dirty="0" smtClean="0"/>
              <a:t> 1). günden </a:t>
            </a:r>
            <a:r>
              <a:rPr lang="tr-TR" i="1" dirty="0" smtClean="0"/>
              <a:t>i.</a:t>
            </a:r>
            <a:r>
              <a:rPr lang="tr-TR" dirty="0" smtClean="0"/>
              <a:t> güne kadar tam olarak 14 maç yapıldığı anlamına gelir. </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sz="2800" u="sng" dirty="0" smtClean="0"/>
              <a:t>Güvercin Yuvası İlkesinin Bazı Kullanışlı Uygulamaları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92500" lnSpcReduction="20000"/>
          </a:bodyPr>
          <a:lstStyle/>
          <a:p>
            <a:pPr algn="just"/>
            <a:r>
              <a:rPr lang="tr-TR" dirty="0" smtClean="0">
                <a:solidFill>
                  <a:schemeClr val="accent1">
                    <a:lumMod val="75000"/>
                  </a:schemeClr>
                </a:solidFill>
              </a:rPr>
              <a:t>ÖRNEK 8: </a:t>
            </a:r>
            <a:r>
              <a:rPr lang="tr-TR" dirty="0" smtClean="0"/>
              <a:t>2</a:t>
            </a:r>
            <a:r>
              <a:rPr lang="tr-TR" i="1" dirty="0" smtClean="0"/>
              <a:t>n</a:t>
            </a:r>
            <a:r>
              <a:rPr lang="tr-TR" dirty="0" smtClean="0"/>
              <a:t> sayısını geçmeyen </a:t>
            </a:r>
            <a:r>
              <a:rPr lang="tr-TR" i="1" dirty="0" smtClean="0"/>
              <a:t>n</a:t>
            </a:r>
            <a:r>
              <a:rPr lang="tr-TR" dirty="0" smtClean="0"/>
              <a:t> + 1 tane pozitif tamsayı içinde birinin diğerini böldüğü iki adet tam sayı olması gerektiğini gösteriniz.</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i="1" dirty="0" smtClean="0"/>
              <a:t>a</a:t>
            </a:r>
            <a:r>
              <a:rPr lang="tr-TR" baseline="-25000" dirty="0" smtClean="0"/>
              <a:t>1</a:t>
            </a:r>
            <a:r>
              <a:rPr lang="tr-TR" dirty="0" smtClean="0"/>
              <a:t>, </a:t>
            </a:r>
            <a:r>
              <a:rPr lang="tr-TR" i="1" dirty="0" smtClean="0"/>
              <a:t>a</a:t>
            </a:r>
            <a:r>
              <a:rPr lang="tr-TR" baseline="-25000" dirty="0" smtClean="0"/>
              <a:t>2</a:t>
            </a:r>
            <a:r>
              <a:rPr lang="tr-TR" dirty="0" smtClean="0"/>
              <a:t>,…,</a:t>
            </a:r>
            <a:r>
              <a:rPr lang="tr-TR" i="1" dirty="0" smtClean="0"/>
              <a:t>a</a:t>
            </a:r>
            <a:r>
              <a:rPr lang="tr-TR" i="1" baseline="-25000" dirty="0" smtClean="0"/>
              <a:t>n</a:t>
            </a:r>
            <a:r>
              <a:rPr lang="tr-TR" baseline="-25000" dirty="0" smtClean="0"/>
              <a:t>+1</a:t>
            </a:r>
            <a:r>
              <a:rPr lang="tr-TR" dirty="0" smtClean="0"/>
              <a:t> şeklindeki </a:t>
            </a:r>
            <a:r>
              <a:rPr lang="tr-TR" i="1" dirty="0" smtClean="0"/>
              <a:t>n</a:t>
            </a:r>
            <a:r>
              <a:rPr lang="tr-TR" dirty="0" smtClean="0"/>
              <a:t> + 1 tane tamsayının her birini 2’nin bir kuvvetinin bir tek tamsayı katı olarak yazalım. Yani </a:t>
            </a:r>
            <a:r>
              <a:rPr lang="tr-TR" i="1" dirty="0" smtClean="0"/>
              <a:t>j </a:t>
            </a:r>
            <a:r>
              <a:rPr lang="tr-TR" dirty="0" smtClean="0"/>
              <a:t>= 1, 2,…, </a:t>
            </a:r>
            <a:r>
              <a:rPr lang="tr-TR" i="1" dirty="0" smtClean="0"/>
              <a:t>n</a:t>
            </a:r>
            <a:r>
              <a:rPr lang="tr-TR" dirty="0" smtClean="0"/>
              <a:t>+1 olmak üzere </a:t>
            </a:r>
            <a:r>
              <a:rPr lang="tr-TR" i="1" dirty="0" err="1" smtClean="0"/>
              <a:t>a</a:t>
            </a:r>
            <a:r>
              <a:rPr lang="tr-TR" i="1" baseline="-25000" dirty="0" err="1" smtClean="0"/>
              <a:t>j</a:t>
            </a:r>
            <a:r>
              <a:rPr lang="tr-TR" dirty="0" smtClean="0"/>
              <a:t> = </a:t>
            </a:r>
            <a:r>
              <a:rPr lang="tr-TR" i="1" dirty="0" smtClean="0"/>
              <a:t>2</a:t>
            </a:r>
            <a:r>
              <a:rPr lang="tr-TR" i="1" baseline="30000" dirty="0" smtClean="0"/>
              <a:t>k</a:t>
            </a:r>
            <a:r>
              <a:rPr lang="tr-TR" i="1" dirty="0" smtClean="0"/>
              <a:t>j. </a:t>
            </a:r>
            <a:r>
              <a:rPr lang="tr-TR" i="1" dirty="0" err="1" smtClean="0"/>
              <a:t>q</a:t>
            </a:r>
            <a:r>
              <a:rPr lang="tr-TR" i="1" baseline="-25000" dirty="0" err="1" smtClean="0"/>
              <a:t>j</a:t>
            </a:r>
            <a:r>
              <a:rPr lang="tr-TR" dirty="0" smtClean="0"/>
              <a:t> olsun, burada </a:t>
            </a:r>
            <a:r>
              <a:rPr lang="tr-TR" i="1" dirty="0" err="1" smtClean="0"/>
              <a:t>q</a:t>
            </a:r>
            <a:r>
              <a:rPr lang="tr-TR" i="1" baseline="-25000" dirty="0" err="1" smtClean="0"/>
              <a:t>j</a:t>
            </a:r>
            <a:r>
              <a:rPr lang="tr-TR" i="1" dirty="0" smtClean="0"/>
              <a:t> </a:t>
            </a:r>
            <a:r>
              <a:rPr lang="tr-TR" dirty="0" smtClean="0"/>
              <a:t>tek sayı ve </a:t>
            </a:r>
            <a:r>
              <a:rPr lang="tr-TR" i="1" dirty="0" err="1" smtClean="0"/>
              <a:t>k</a:t>
            </a:r>
            <a:r>
              <a:rPr lang="tr-TR" i="1" baseline="-25000" dirty="0" err="1" smtClean="0"/>
              <a:t>j</a:t>
            </a:r>
            <a:r>
              <a:rPr lang="tr-TR" dirty="0" smtClean="0"/>
              <a:t> negatif olmayan bir tam sayıdır. </a:t>
            </a:r>
            <a:r>
              <a:rPr lang="tr-TR" i="1" dirty="0" smtClean="0"/>
              <a:t>q</a:t>
            </a:r>
            <a:r>
              <a:rPr lang="tr-TR" i="1" baseline="-25000" dirty="0" smtClean="0"/>
              <a:t>1</a:t>
            </a:r>
            <a:r>
              <a:rPr lang="tr-TR" i="1" dirty="0" smtClean="0"/>
              <a:t>, q</a:t>
            </a:r>
            <a:r>
              <a:rPr lang="tr-TR" i="1" baseline="-25000" dirty="0" smtClean="0"/>
              <a:t>2</a:t>
            </a:r>
            <a:r>
              <a:rPr lang="tr-TR" i="1" dirty="0" smtClean="0"/>
              <a:t>,…, </a:t>
            </a:r>
            <a:r>
              <a:rPr lang="tr-TR" i="1" dirty="0" err="1" smtClean="0"/>
              <a:t>q</a:t>
            </a:r>
            <a:r>
              <a:rPr lang="tr-TR" i="1" baseline="-25000" dirty="0" err="1" smtClean="0"/>
              <a:t>n</a:t>
            </a:r>
            <a:r>
              <a:rPr lang="tr-TR" i="1" baseline="-25000" dirty="0" smtClean="0"/>
              <a:t>+1</a:t>
            </a:r>
            <a:r>
              <a:rPr lang="tr-TR" dirty="0" smtClean="0"/>
              <a:t> tamsayıları 2</a:t>
            </a:r>
            <a:r>
              <a:rPr lang="tr-TR" i="1" dirty="0" smtClean="0"/>
              <a:t>n</a:t>
            </a:r>
            <a:r>
              <a:rPr lang="tr-TR" dirty="0" smtClean="0"/>
              <a:t>’den küçük olan tüm pozitif tek tamsayılardır. 2</a:t>
            </a:r>
            <a:r>
              <a:rPr lang="tr-TR" i="1" dirty="0" smtClean="0"/>
              <a:t>n</a:t>
            </a:r>
            <a:r>
              <a:rPr lang="tr-TR" dirty="0" smtClean="0"/>
              <a:t>’den küçük sadece </a:t>
            </a:r>
            <a:r>
              <a:rPr lang="tr-TR" i="1" dirty="0" smtClean="0"/>
              <a:t>n</a:t>
            </a:r>
            <a:r>
              <a:rPr lang="tr-TR" dirty="0" smtClean="0"/>
              <a:t> pozitif tek tamsayı olduğu için güvercin yuvası ilkesine göre </a:t>
            </a:r>
            <a:r>
              <a:rPr lang="tr-TR" i="1" dirty="0" smtClean="0"/>
              <a:t>q</a:t>
            </a:r>
            <a:r>
              <a:rPr lang="tr-TR" i="1" baseline="-25000" dirty="0" smtClean="0"/>
              <a:t>1</a:t>
            </a:r>
            <a:r>
              <a:rPr lang="tr-TR" i="1" dirty="0" smtClean="0"/>
              <a:t>, q</a:t>
            </a:r>
            <a:r>
              <a:rPr lang="tr-TR" i="1" baseline="-25000" dirty="0" smtClean="0"/>
              <a:t>2</a:t>
            </a:r>
            <a:r>
              <a:rPr lang="tr-TR" i="1" dirty="0" smtClean="0"/>
              <a:t>,….,</a:t>
            </a:r>
            <a:r>
              <a:rPr lang="tr-TR" i="1" dirty="0" err="1" smtClean="0"/>
              <a:t>q</a:t>
            </a:r>
            <a:r>
              <a:rPr lang="tr-TR" i="1" baseline="-25000" dirty="0" err="1" smtClean="0"/>
              <a:t>n</a:t>
            </a:r>
            <a:r>
              <a:rPr lang="tr-TR" i="1" baseline="-25000" dirty="0" smtClean="0"/>
              <a:t> +1</a:t>
            </a:r>
            <a:r>
              <a:rPr lang="tr-TR" dirty="0" smtClean="0"/>
              <a:t> tamsayılarının ikisi eşit olmalıdır. Bu yüzden farklı </a:t>
            </a:r>
            <a:r>
              <a:rPr lang="tr-TR" i="1" dirty="0" smtClean="0"/>
              <a:t>i</a:t>
            </a:r>
            <a:r>
              <a:rPr lang="tr-TR" dirty="0" smtClean="0"/>
              <a:t> ve </a:t>
            </a:r>
            <a:r>
              <a:rPr lang="tr-TR" i="1" dirty="0" smtClean="0"/>
              <a:t>j</a:t>
            </a:r>
            <a:r>
              <a:rPr lang="tr-TR" dirty="0" smtClean="0"/>
              <a:t> tam sayıları vardır öyle ki </a:t>
            </a:r>
            <a:r>
              <a:rPr lang="tr-TR" i="1" dirty="0" err="1" smtClean="0"/>
              <a:t>q</a:t>
            </a:r>
            <a:r>
              <a:rPr lang="tr-TR" i="1" baseline="-25000" dirty="0" err="1" smtClean="0"/>
              <a:t>i</a:t>
            </a:r>
            <a:r>
              <a:rPr lang="tr-TR" dirty="0" smtClean="0"/>
              <a:t> = </a:t>
            </a:r>
            <a:r>
              <a:rPr lang="tr-TR" i="1" dirty="0" err="1" smtClean="0"/>
              <a:t>q</a:t>
            </a:r>
            <a:r>
              <a:rPr lang="tr-TR" i="1" baseline="-25000" dirty="0" err="1" smtClean="0"/>
              <a:t>j</a:t>
            </a:r>
            <a:r>
              <a:rPr lang="tr-TR" dirty="0" smtClean="0"/>
              <a:t> olur. </a:t>
            </a:r>
            <a:r>
              <a:rPr lang="tr-TR" i="1" dirty="0" smtClean="0"/>
              <a:t>q, </a:t>
            </a:r>
            <a:r>
              <a:rPr lang="tr-TR" i="1" dirty="0" err="1" smtClean="0"/>
              <a:t>q</a:t>
            </a:r>
            <a:r>
              <a:rPr lang="tr-TR" i="1" baseline="-25000" dirty="0" err="1" smtClean="0"/>
              <a:t>i</a:t>
            </a:r>
            <a:r>
              <a:rPr lang="tr-TR" dirty="0" smtClean="0"/>
              <a:t> ve </a:t>
            </a:r>
            <a:r>
              <a:rPr lang="tr-TR" i="1" dirty="0" err="1" smtClean="0"/>
              <a:t>q</a:t>
            </a:r>
            <a:r>
              <a:rPr lang="tr-TR" i="1" baseline="-25000" dirty="0" err="1" smtClean="0"/>
              <a:t>j</a:t>
            </a:r>
            <a:r>
              <a:rPr lang="tr-TR" i="1" dirty="0" smtClean="0"/>
              <a:t> ‘</a:t>
            </a:r>
            <a:r>
              <a:rPr lang="tr-TR" dirty="0" err="1" smtClean="0"/>
              <a:t>nin</a:t>
            </a:r>
            <a:r>
              <a:rPr lang="tr-TR" dirty="0" smtClean="0"/>
              <a:t> ortak değeri olsun. O halde, </a:t>
            </a:r>
            <a:r>
              <a:rPr lang="tr-TR" i="1" dirty="0" err="1" smtClean="0"/>
              <a:t>a</a:t>
            </a:r>
            <a:r>
              <a:rPr lang="tr-TR" i="1" baseline="-25000" dirty="0" err="1" smtClean="0"/>
              <a:t>i</a:t>
            </a:r>
            <a:r>
              <a:rPr lang="tr-TR" dirty="0" smtClean="0"/>
              <a:t> = </a:t>
            </a:r>
            <a:r>
              <a:rPr lang="tr-TR" i="1" dirty="0" smtClean="0"/>
              <a:t>2</a:t>
            </a:r>
            <a:r>
              <a:rPr lang="tr-TR" i="1" baseline="30000" dirty="0" smtClean="0"/>
              <a:t>k</a:t>
            </a:r>
            <a:r>
              <a:rPr lang="tr-TR" i="1" dirty="0" smtClean="0"/>
              <a:t>i</a:t>
            </a:r>
            <a:r>
              <a:rPr lang="tr-TR" dirty="0" smtClean="0"/>
              <a:t> </a:t>
            </a:r>
            <a:r>
              <a:rPr lang="tr-TR" i="1" dirty="0" smtClean="0"/>
              <a:t>q</a:t>
            </a:r>
            <a:r>
              <a:rPr lang="tr-TR" dirty="0" smtClean="0"/>
              <a:t> ve </a:t>
            </a:r>
            <a:r>
              <a:rPr lang="tr-TR" i="1" dirty="0" err="1" smtClean="0"/>
              <a:t>a</a:t>
            </a:r>
            <a:r>
              <a:rPr lang="tr-TR" i="1" baseline="-25000" dirty="0" err="1" smtClean="0"/>
              <a:t>j</a:t>
            </a:r>
            <a:r>
              <a:rPr lang="tr-TR" i="1" dirty="0" smtClean="0"/>
              <a:t> = 2</a:t>
            </a:r>
            <a:r>
              <a:rPr lang="tr-TR" i="1" baseline="30000" dirty="0" smtClean="0"/>
              <a:t>k</a:t>
            </a:r>
            <a:r>
              <a:rPr lang="tr-TR" i="1" dirty="0" smtClean="0"/>
              <a:t>j q</a:t>
            </a:r>
            <a:r>
              <a:rPr lang="tr-TR" dirty="0" smtClean="0"/>
              <a:t> olur. Eğer </a:t>
            </a:r>
            <a:r>
              <a:rPr lang="tr-TR" i="1" dirty="0" smtClean="0"/>
              <a:t>k</a:t>
            </a:r>
            <a:r>
              <a:rPr lang="tr-TR" i="1" baseline="-25000" dirty="0" smtClean="0"/>
              <a:t>i</a:t>
            </a:r>
            <a:r>
              <a:rPr lang="tr-TR" dirty="0" smtClean="0"/>
              <a:t> &lt; </a:t>
            </a:r>
            <a:r>
              <a:rPr lang="tr-TR" i="1" dirty="0" err="1" smtClean="0"/>
              <a:t>k</a:t>
            </a:r>
            <a:r>
              <a:rPr lang="tr-TR" i="1" baseline="-25000" dirty="0" err="1" smtClean="0"/>
              <a:t>j</a:t>
            </a:r>
            <a:r>
              <a:rPr lang="tr-TR" dirty="0" smtClean="0"/>
              <a:t> ise </a:t>
            </a:r>
            <a:r>
              <a:rPr lang="tr-TR" i="1" dirty="0" err="1" smtClean="0"/>
              <a:t>a</a:t>
            </a:r>
            <a:r>
              <a:rPr lang="tr-TR" i="1" baseline="-25000" dirty="0" err="1" smtClean="0"/>
              <a:t>i</a:t>
            </a:r>
            <a:r>
              <a:rPr lang="tr-TR" dirty="0" smtClean="0"/>
              <a:t>, </a:t>
            </a:r>
            <a:r>
              <a:rPr lang="tr-TR" i="1" dirty="0" err="1" smtClean="0"/>
              <a:t>a</a:t>
            </a:r>
            <a:r>
              <a:rPr lang="tr-TR" i="1" baseline="-25000" dirty="0" err="1" smtClean="0"/>
              <a:t>j</a:t>
            </a:r>
            <a:r>
              <a:rPr lang="tr-TR" i="1" dirty="0" err="1" smtClean="0"/>
              <a:t>’yi</a:t>
            </a:r>
            <a:r>
              <a:rPr lang="tr-TR" dirty="0" smtClean="0"/>
              <a:t> böler ve </a:t>
            </a:r>
            <a:r>
              <a:rPr lang="tr-TR" i="1" dirty="0" smtClean="0"/>
              <a:t>k</a:t>
            </a:r>
            <a:r>
              <a:rPr lang="tr-TR" i="1" baseline="-25000" dirty="0" smtClean="0"/>
              <a:t>i</a:t>
            </a:r>
            <a:r>
              <a:rPr lang="tr-TR" i="1" dirty="0" smtClean="0"/>
              <a:t>&gt;</a:t>
            </a:r>
            <a:r>
              <a:rPr lang="tr-TR" i="1" dirty="0" err="1" smtClean="0"/>
              <a:t>k</a:t>
            </a:r>
            <a:r>
              <a:rPr lang="tr-TR" i="1" baseline="-25000" dirty="0" err="1" smtClean="0"/>
              <a:t>j</a:t>
            </a:r>
            <a:r>
              <a:rPr lang="tr-TR" dirty="0" smtClean="0"/>
              <a:t> iken </a:t>
            </a:r>
            <a:r>
              <a:rPr lang="tr-TR" i="1" dirty="0" err="1" smtClean="0"/>
              <a:t>a</a:t>
            </a:r>
            <a:r>
              <a:rPr lang="tr-TR" i="1" baseline="-25000" dirty="0" err="1" smtClean="0"/>
              <a:t>j</a:t>
            </a:r>
            <a:r>
              <a:rPr lang="tr-TR" i="1" dirty="0" smtClean="0"/>
              <a:t>, </a:t>
            </a:r>
            <a:r>
              <a:rPr lang="tr-TR" i="1" dirty="0" err="1" smtClean="0"/>
              <a:t>a</a:t>
            </a:r>
            <a:r>
              <a:rPr lang="tr-TR" i="1" baseline="-25000" dirty="0" err="1" smtClean="0"/>
              <a:t>i</a:t>
            </a:r>
            <a:r>
              <a:rPr lang="tr-TR" i="1" dirty="0" smtClean="0"/>
              <a:t>’</a:t>
            </a:r>
            <a:r>
              <a:rPr lang="tr-TR" dirty="0" smtClean="0"/>
              <a:t> </a:t>
            </a:r>
            <a:r>
              <a:rPr lang="tr-TR" dirty="0" err="1" smtClean="0"/>
              <a:t>yi</a:t>
            </a:r>
            <a:r>
              <a:rPr lang="tr-TR" dirty="0" smtClean="0"/>
              <a:t> böler.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49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u="sng" dirty="0"/>
          </a:p>
        </p:txBody>
      </p:sp>
      <p:sp>
        <p:nvSpPr>
          <p:cNvPr id="3" name="İçerik Yer Tutucusu 2"/>
          <p:cNvSpPr>
            <a:spLocks noGrp="1"/>
          </p:cNvSpPr>
          <p:nvPr>
            <p:ph idx="1"/>
          </p:nvPr>
        </p:nvSpPr>
        <p:spPr>
          <a:xfrm>
            <a:off x="685800" y="1654630"/>
            <a:ext cx="7532914" cy="4178000"/>
          </a:xfrm>
        </p:spPr>
        <p:txBody>
          <a:bodyPr>
            <a:normAutofit fontScale="85000" lnSpcReduction="20000"/>
          </a:bodyPr>
          <a:lstStyle/>
          <a:p>
            <a:pPr algn="just"/>
            <a:r>
              <a:rPr lang="tr-TR" dirty="0" smtClean="0"/>
              <a:t>Bir bilgisayar sisteminde, bir şifrenin 6, 7 ya da 8 karaktere sahip olduğunu kabul edelim. Her bir karakter bir rakam ya da alfabedeki bir harftir. Her bir şifre, en az bir rakam içerecek şekilde, kaç şifre elde edilebilir? Bu soruyu ve bunun gibi diğer pek çok sayma problemlerini çözmek için, gerekli teknik bu kesimde tanıtılacaktır.</a:t>
            </a:r>
          </a:p>
          <a:p>
            <a:pPr algn="just"/>
            <a:r>
              <a:rPr lang="tr-TR" dirty="0" smtClean="0"/>
              <a:t>Sayma problemleri, matematik ve bilgisayar biliminde hep ortaya çıkmaktadır. Örneğin, biz ayrık olayların olasılığını belirlemek için, denemelerin başarılı sonuçlarını ve bu denemelerin mümkün olan tüm sonuçlarını saymak zorundayız. Bir algoritmanın, zaman karmaşıklığını çalışmak için onun tarafından kullanılan işlemlerin sayısını bilmemiz gerekir.</a:t>
            </a:r>
          </a:p>
          <a:p>
            <a:pPr algn="just"/>
            <a:r>
              <a:rPr lang="tr-TR" dirty="0" smtClean="0"/>
              <a:t>Bu kesimde, saymanın temel tekniklerini vereceğiz. Bu metotlar bütün sayma tekniklerinin temelini oluşturur.</a:t>
            </a:r>
          </a:p>
          <a:p>
            <a:pPr>
              <a:buFont typeface="Wingdings" pitchFamily="2" charset="2"/>
              <a:buChar char="q"/>
            </a:pP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sz="2800" u="sng" dirty="0" smtClean="0"/>
              <a:t>Güvercin Yuvası İlkesinin Bazı Kullanışlı Uygulamaları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dirty="0" smtClean="0"/>
              <a:t>Güvercin yuvası ilkesinin akıllıca bir uygulaması, terimleri farklı tamsayıların bir dizisinde belli uzunlukta artan veya azalan bir alt dizisinin varlığını gösterir. Bu uygulamayı vermeden önce bazı tanımları tekrar inceleyelim. </a:t>
            </a:r>
            <a:r>
              <a:rPr lang="tr-TR" i="1" dirty="0" smtClean="0"/>
              <a:t>a</a:t>
            </a:r>
            <a:r>
              <a:rPr lang="tr-TR" baseline="-25000" dirty="0" smtClean="0"/>
              <a:t>1</a:t>
            </a:r>
            <a:r>
              <a:rPr lang="tr-TR" dirty="0" smtClean="0"/>
              <a:t>, </a:t>
            </a:r>
            <a:r>
              <a:rPr lang="tr-TR" i="1" dirty="0" smtClean="0"/>
              <a:t>a</a:t>
            </a:r>
            <a:r>
              <a:rPr lang="tr-TR" baseline="-25000" dirty="0" smtClean="0"/>
              <a:t>2</a:t>
            </a:r>
            <a:r>
              <a:rPr lang="tr-TR" dirty="0" smtClean="0"/>
              <a:t>,…, </a:t>
            </a:r>
            <a:r>
              <a:rPr lang="tr-TR" i="1" dirty="0" err="1" smtClean="0"/>
              <a:t>a</a:t>
            </a:r>
            <a:r>
              <a:rPr lang="tr-TR" baseline="-25000" dirty="0" err="1" smtClean="0"/>
              <a:t>N</a:t>
            </a:r>
            <a:r>
              <a:rPr lang="tr-TR" dirty="0" err="1" smtClean="0"/>
              <a:t>’nin</a:t>
            </a:r>
            <a:r>
              <a:rPr lang="tr-TR" dirty="0" smtClean="0"/>
              <a:t> bir reel sayı dizisi olduğunu kabul edelim. Bu dizinin bir alt dizisi, 1 ≤ </a:t>
            </a:r>
            <a:r>
              <a:rPr lang="tr-TR" i="1" dirty="0" smtClean="0"/>
              <a:t>i</a:t>
            </a:r>
            <a:r>
              <a:rPr lang="tr-TR" baseline="-25000" dirty="0" smtClean="0"/>
              <a:t>1</a:t>
            </a:r>
            <a:r>
              <a:rPr lang="tr-TR" dirty="0" smtClean="0"/>
              <a:t> &lt; </a:t>
            </a:r>
            <a:r>
              <a:rPr lang="tr-TR" i="1" dirty="0" smtClean="0"/>
              <a:t>i</a:t>
            </a:r>
            <a:r>
              <a:rPr lang="tr-TR" baseline="-25000" dirty="0" smtClean="0"/>
              <a:t>2</a:t>
            </a:r>
            <a:r>
              <a:rPr lang="tr-TR" dirty="0" smtClean="0"/>
              <a:t> &lt; … &lt; </a:t>
            </a:r>
            <a:r>
              <a:rPr lang="tr-TR" i="1" dirty="0" smtClean="0"/>
              <a:t>i</a:t>
            </a:r>
            <a:r>
              <a:rPr lang="tr-TR" i="1" baseline="-25000" dirty="0" smtClean="0"/>
              <a:t>m</a:t>
            </a:r>
            <a:r>
              <a:rPr lang="tr-TR" dirty="0" smtClean="0"/>
              <a:t> ≤ </a:t>
            </a:r>
            <a:r>
              <a:rPr lang="tr-TR" i="1" dirty="0" smtClean="0"/>
              <a:t>N</a:t>
            </a:r>
            <a:r>
              <a:rPr lang="tr-TR" dirty="0" smtClean="0"/>
              <a:t> için şeklinde bir dizidir. Böylece bir </a:t>
            </a:r>
            <a:r>
              <a:rPr lang="tr-TR" b="1" dirty="0" smtClean="0"/>
              <a:t>alt dizi, </a:t>
            </a:r>
            <a:r>
              <a:rPr lang="tr-TR" dirty="0" smtClean="0"/>
              <a:t>orijinal dizinin bazı terimlerinin orijinal dizi içindeki dizgisini koruyarak ve belki de başka terim içermeden orijinal diziden elde edilen bir dizidir. Eğer dizinin her bir terimi kendisinden önce gelen terimden büyükse diziye </a:t>
            </a:r>
            <a:r>
              <a:rPr lang="tr-TR" b="1" dirty="0" smtClean="0"/>
              <a:t>kesin olarak artan dizi </a:t>
            </a:r>
            <a:r>
              <a:rPr lang="tr-TR" dirty="0" smtClean="0"/>
              <a:t>denir. Eğer dizinin her bir terimi kendisinden önce gelen terimden küçükse diziye </a:t>
            </a:r>
            <a:r>
              <a:rPr lang="tr-TR" b="1" dirty="0" smtClean="0"/>
              <a:t>kesin olarak azalan dizi </a:t>
            </a:r>
            <a:r>
              <a:rPr lang="tr-TR" dirty="0" smtClean="0"/>
              <a:t>denir.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sz="2800" u="sng" dirty="0" smtClean="0"/>
              <a:t>Güvercin Yuvası İlkesinin Bazı Kullanışlı Uygulamaları</a:t>
            </a:r>
            <a:endParaRPr lang="tr-TR" sz="2800" b="1" u="sng" dirty="0"/>
          </a:p>
        </p:txBody>
      </p:sp>
      <p:sp>
        <p:nvSpPr>
          <p:cNvPr id="3" name="İçerik Yer Tutucusu 2"/>
          <p:cNvSpPr>
            <a:spLocks noGrp="1"/>
          </p:cNvSpPr>
          <p:nvPr>
            <p:ph idx="1"/>
          </p:nvPr>
        </p:nvSpPr>
        <p:spPr>
          <a:xfrm>
            <a:off x="685800" y="1654630"/>
            <a:ext cx="7532914" cy="4860470"/>
          </a:xfrm>
        </p:spPr>
        <p:txBody>
          <a:bodyPr>
            <a:normAutofit fontScale="85000" lnSpcReduction="10000"/>
          </a:bodyPr>
          <a:lstStyle/>
          <a:p>
            <a:pPr algn="just"/>
            <a:r>
              <a:rPr lang="tr-TR" dirty="0" smtClean="0">
                <a:solidFill>
                  <a:schemeClr val="accent1">
                    <a:lumMod val="75000"/>
                  </a:schemeClr>
                </a:solidFill>
              </a:rPr>
              <a:t>ÖRNEK 9: </a:t>
            </a:r>
            <a:r>
              <a:rPr lang="tr-TR" dirty="0" smtClean="0"/>
              <a:t>6 kişilik bir grupta her birey çiftinin ya iki arkadaş ve ya da iki düşman olduğunu kabul edelim. Grupta ya üç karşılıklı arkadaş ya da üç karşılıklı düşman olduğunu gösteriniz.</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i="1" dirty="0" smtClean="0"/>
              <a:t>A, 6</a:t>
            </a:r>
            <a:r>
              <a:rPr lang="tr-TR" dirty="0" smtClean="0"/>
              <a:t> kişiden biri olsun. Gruptaki diğer 5 kişiden ya 3 veya daha fazlası </a:t>
            </a:r>
            <a:r>
              <a:rPr lang="tr-TR" i="1" dirty="0" err="1" smtClean="0"/>
              <a:t>A</a:t>
            </a:r>
            <a:r>
              <a:rPr lang="tr-TR" dirty="0" err="1" smtClean="0"/>
              <a:t>’nın</a:t>
            </a:r>
            <a:r>
              <a:rPr lang="tr-TR" dirty="0" smtClean="0"/>
              <a:t> arkadaşlarıdır ya da 5 kişiden 3 veya daha fazlası </a:t>
            </a:r>
            <a:r>
              <a:rPr lang="tr-TR" i="1" dirty="0" err="1" smtClean="0"/>
              <a:t>A</a:t>
            </a:r>
            <a:r>
              <a:rPr lang="tr-TR" dirty="0" err="1" smtClean="0"/>
              <a:t>’nın</a:t>
            </a:r>
            <a:r>
              <a:rPr lang="tr-TR" dirty="0" smtClean="0"/>
              <a:t> düşmanlarıdır. Çünkü, genelleştirilmiş güvercin yuvası ilkesinden, 5 nesne 2 kümeye bölündüğünde kümelerden birinin en az   elemanı vardır. İlk durumda, </a:t>
            </a:r>
            <a:r>
              <a:rPr lang="tr-TR" i="1" dirty="0" err="1" smtClean="0"/>
              <a:t>A</a:t>
            </a:r>
            <a:r>
              <a:rPr lang="tr-TR" dirty="0" err="1" smtClean="0"/>
              <a:t>’nın</a:t>
            </a:r>
            <a:r>
              <a:rPr lang="tr-TR" dirty="0" smtClean="0"/>
              <a:t> arkadaşlarının B, C ve D</a:t>
            </a:r>
            <a:r>
              <a:rPr lang="tr-TR" i="1" dirty="0" smtClean="0"/>
              <a:t> </a:t>
            </a:r>
            <a:r>
              <a:rPr lang="tr-TR" dirty="0" smtClean="0"/>
              <a:t>olduğunu kabul edelim. Eğer bu 3 kişiden herhangi 2 tanesi arkadaşsa bu 2 kişi </a:t>
            </a:r>
            <a:r>
              <a:rPr lang="tr-TR" i="1" dirty="0" smtClean="0"/>
              <a:t>A</a:t>
            </a:r>
            <a:r>
              <a:rPr lang="tr-TR" dirty="0" smtClean="0"/>
              <a:t> ile birlikte üç kişilik bir arkadaş grubu oluştururlar. Aksi takdirde B, C ve D karşılıklı düşman grubu oluştururlar. İkinci durumda ise </a:t>
            </a:r>
            <a:r>
              <a:rPr lang="tr-TR" i="1" dirty="0" err="1" smtClean="0"/>
              <a:t>A</a:t>
            </a:r>
            <a:r>
              <a:rPr lang="tr-TR" dirty="0" err="1" smtClean="0"/>
              <a:t>’nın</a:t>
            </a:r>
            <a:r>
              <a:rPr lang="tr-TR" dirty="0" smtClean="0"/>
              <a:t> üç veya daha fazla düşmanı varsa ispat benzer şekilde yapılır.</a:t>
            </a:r>
            <a:endParaRPr lang="tr-TR" dirty="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85000" lnSpcReduction="10000"/>
          </a:bodyPr>
          <a:lstStyle/>
          <a:p>
            <a:pPr lvl="0" algn="just"/>
            <a:r>
              <a:rPr lang="tr-TR" dirty="0" smtClean="0">
                <a:solidFill>
                  <a:schemeClr val="accent1">
                    <a:lumMod val="75000"/>
                  </a:schemeClr>
                </a:solidFill>
              </a:rPr>
              <a:t>Alıştırma 1:</a:t>
            </a:r>
            <a:r>
              <a:rPr lang="tr-TR" i="1" dirty="0" smtClean="0">
                <a:solidFill>
                  <a:schemeClr val="accent1">
                    <a:lumMod val="75000"/>
                  </a:schemeClr>
                </a:solidFill>
              </a:rPr>
              <a:t> </a:t>
            </a:r>
            <a:r>
              <a:rPr lang="tr-TR" dirty="0" smtClean="0"/>
              <a:t>Bir bilgisayar ağı 6 bilgisayardan oluşmaktadır. Her bilgisayar doğrudan bir şekilde diğer bilgisayarlardan en az birine bağlanmaktadır. En az iki bilgisayarın ağ içerisinde doğrudan olarak eşit sayıdaki bilgisayara bağlanmış olduğunu gösteriniz.</a:t>
            </a:r>
          </a:p>
          <a:p>
            <a:pPr algn="just"/>
            <a:r>
              <a:rPr lang="tr-TR" dirty="0" smtClean="0">
                <a:solidFill>
                  <a:schemeClr val="accent1">
                    <a:lumMod val="75000"/>
                  </a:schemeClr>
                </a:solidFill>
              </a:rPr>
              <a:t>Alıştırma 2:</a:t>
            </a:r>
            <a:r>
              <a:rPr lang="tr-TR" i="1" dirty="0" smtClean="0">
                <a:solidFill>
                  <a:schemeClr val="accent1">
                    <a:lumMod val="75000"/>
                  </a:schemeClr>
                </a:solidFill>
              </a:rPr>
              <a:t> </a:t>
            </a:r>
            <a:r>
              <a:rPr lang="tr-TR" dirty="0" smtClean="0"/>
              <a:t>8 bilgisayardan seçilen her 4 bilgisayarın 4 yazıcıya bağlanılacak ve bu 4 bilgisayar 4 farklı yazıcıya doğrudan erişilebilecek şekilde 8 bilgisayarı 4 yazıcıya bağlamak için gereken en az kablo sayısını bulunuz. Cevabınızın doğru olduğunu gösteriniz.</a:t>
            </a:r>
          </a:p>
          <a:p>
            <a:pPr lvl="0"/>
            <a:r>
              <a:rPr lang="tr-TR" dirty="0" smtClean="0">
                <a:solidFill>
                  <a:schemeClr val="accent1">
                    <a:lumMod val="75000"/>
                  </a:schemeClr>
                </a:solidFill>
              </a:rPr>
              <a:t>Alıştırma 3:</a:t>
            </a:r>
            <a:r>
              <a:rPr lang="tr-TR" i="1" dirty="0" smtClean="0">
                <a:solidFill>
                  <a:schemeClr val="accent1">
                    <a:lumMod val="75000"/>
                  </a:schemeClr>
                </a:solidFill>
              </a:rPr>
              <a:t>  </a:t>
            </a:r>
            <a:r>
              <a:rPr lang="tr-TR" dirty="0" smtClean="0"/>
              <a:t>Ayrık matematik sınıfında 9 öğrenci olduğunu kabul edelim. Buna göre,</a:t>
            </a:r>
          </a:p>
          <a:p>
            <a:pPr marL="525780" lvl="0" indent="-457200">
              <a:buFont typeface="+mj-lt"/>
              <a:buAutoNum type="alphaLcParenR"/>
            </a:pPr>
            <a:r>
              <a:rPr lang="tr-TR" dirty="0" smtClean="0"/>
              <a:t>Bu sınıfta en az 5 erkek öğrencinin ya da en az 5 kız öğrencinin bulunması gerektiğini gösteriniz.</a:t>
            </a:r>
          </a:p>
          <a:p>
            <a:pPr marL="525780" lvl="0" indent="-457200">
              <a:buFont typeface="+mj-lt"/>
              <a:buAutoNum type="alphaLcParenR"/>
            </a:pPr>
            <a:r>
              <a:rPr lang="tr-TR" dirty="0" smtClean="0"/>
              <a:t>Bu sınıfta en az 3 erkek öğrencinin ya da en az 7 kız öğrencinin bulunması gerektiğini gösteriniz.</a:t>
            </a:r>
          </a:p>
          <a:p>
            <a:pPr lvl="0" algn="just"/>
            <a:endParaRPr lang="tr-TR" dirty="0" smtClean="0"/>
          </a:p>
          <a:p>
            <a:pPr algn="just"/>
            <a:endParaRPr lang="tr-TR" dirty="0" smtClean="0"/>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52</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Alıştırma 4:</a:t>
            </a:r>
            <a:r>
              <a:rPr lang="tr-TR" i="1" dirty="0" smtClean="0">
                <a:solidFill>
                  <a:schemeClr val="accent1">
                    <a:lumMod val="75000"/>
                  </a:schemeClr>
                </a:solidFill>
              </a:rPr>
              <a:t> </a:t>
            </a:r>
            <a:r>
              <a:rPr lang="tr-TR" dirty="0" smtClean="0"/>
              <a:t>Amerika Birleşik Devletlerinde 1.000.000 dolardan daha az (en az 1 </a:t>
            </a:r>
            <a:r>
              <a:rPr lang="tr-TR" dirty="0" err="1" smtClean="0"/>
              <a:t>penny</a:t>
            </a:r>
            <a:r>
              <a:rPr lang="tr-TR" dirty="0" smtClean="0"/>
              <a:t>) kazanan 100.000.000 çalışan arasında en az iki kişinin geçen yıl tamamen aynı miktar para kazanmış olduğunu gösteriniz.</a:t>
            </a:r>
          </a:p>
          <a:p>
            <a:pPr lvl="0" algn="just"/>
            <a:r>
              <a:rPr lang="tr-TR" dirty="0" smtClean="0">
                <a:solidFill>
                  <a:schemeClr val="accent1">
                    <a:lumMod val="75000"/>
                  </a:schemeClr>
                </a:solidFill>
              </a:rPr>
              <a:t>Alıştırma 5:</a:t>
            </a:r>
            <a:r>
              <a:rPr lang="tr-TR" i="1" dirty="0" smtClean="0">
                <a:solidFill>
                  <a:schemeClr val="accent1">
                    <a:lumMod val="75000"/>
                  </a:schemeClr>
                </a:solidFill>
              </a:rPr>
              <a:t> </a:t>
            </a:r>
            <a:r>
              <a:rPr lang="tr-TR" dirty="0" smtClean="0"/>
              <a:t>New York şehrinin nüfusunun 2010 yılında 8.008.278 olduğunu ve hiç kimsenin kafasında 1.000.000’dan fazla saç telinin bulunmadığını kabul edelim, bu yılda şehirde yaşayan en az 9 kişinin eşit sayıda saç teline sahip olması gerektiğini gösteriniz.</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6.2  Güvercin Yuvası İlkesi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54</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normAutofit fontScale="90000"/>
          </a:bodyPr>
          <a:lstStyle/>
          <a:p>
            <a:r>
              <a:rPr lang="tr-TR" dirty="0" smtClean="0"/>
              <a:t>6.3 </a:t>
            </a:r>
            <a:r>
              <a:rPr lang="tr-TR" dirty="0" err="1" smtClean="0"/>
              <a:t>Permütasyonlar</a:t>
            </a:r>
            <a:r>
              <a:rPr lang="tr-TR" dirty="0" smtClean="0"/>
              <a:t> ve Kombinasyonlar</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Giriş</a:t>
            </a:r>
          </a:p>
          <a:p>
            <a:pPr>
              <a:buFont typeface="Wingdings" pitchFamily="2" charset="2"/>
              <a:buChar char="q"/>
            </a:pPr>
            <a:r>
              <a:rPr lang="tr-TR" dirty="0" smtClean="0"/>
              <a:t>  </a:t>
            </a:r>
            <a:r>
              <a:rPr lang="tr-TR" dirty="0" err="1" smtClean="0"/>
              <a:t>Permütasyonlar</a:t>
            </a:r>
            <a:endParaRPr lang="tr-TR" dirty="0" smtClean="0"/>
          </a:p>
          <a:p>
            <a:pPr>
              <a:buFont typeface="Wingdings" pitchFamily="2" charset="2"/>
              <a:buChar char="q"/>
            </a:pPr>
            <a:r>
              <a:rPr lang="tr-TR" dirty="0" smtClean="0"/>
              <a:t>  Kombinasyonlar</a:t>
            </a:r>
          </a:p>
          <a:p>
            <a:pPr>
              <a:buFont typeface="Wingdings" pitchFamily="2" charset="2"/>
              <a:buChar char="q"/>
            </a:pPr>
            <a:r>
              <a:rPr lang="tr-TR" dirty="0" smtClean="0"/>
              <a:t>  Alıştırmalar</a:t>
            </a:r>
          </a:p>
          <a:p>
            <a:endParaRPr lang="tr-TR" b="1" u="sng" dirty="0" smtClean="0"/>
          </a:p>
          <a:p>
            <a:endParaRPr lang="tr-TR" dirty="0"/>
          </a:p>
        </p:txBody>
      </p:sp>
      <p:pic>
        <p:nvPicPr>
          <p:cNvPr id="102403" name="Picture 3" descr="C:\Users\Cem\Desktop\ispat-yntemleri-5-638.jpg"/>
          <p:cNvPicPr>
            <a:picLocks noChangeAspect="1" noChangeArrowheads="1"/>
          </p:cNvPicPr>
          <p:nvPr/>
        </p:nvPicPr>
        <p:blipFill>
          <a:blip r:embed="rId2" cstate="print"/>
          <a:srcRect/>
          <a:stretch>
            <a:fillRect/>
          </a:stretch>
        </p:blipFill>
        <p:spPr bwMode="auto">
          <a:xfrm>
            <a:off x="911225" y="1262063"/>
            <a:ext cx="3546475" cy="4562475"/>
          </a:xfrm>
          <a:prstGeom prst="rect">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lnSpcReduction="10000"/>
          </a:bodyPr>
          <a:lstStyle/>
          <a:p>
            <a:pPr algn="just"/>
            <a:r>
              <a:rPr lang="tr-TR" dirty="0" smtClean="0"/>
              <a:t>Hesaplama problemlerinin çoğu, elemanların sırası önemli olmak üzere belli büyüklükteki bir kümenin belirli sayıdaki farklı elemanlarının sıralanma yollarının sayısı bulunarak çözülebilir. Diğer hesaplama problemlerinin çoğu, seçilmiş elemanların sırası önemli olmaksızın belli büyüklükteki bir kümeden belirli sayıda eleman seçme yollarının sayısı bulunarak çözülebilir. Örneğin, bir fotoğraf çekiminde sıralanmak için beş kişilik bir öğrenci grubundan üç öğrenciyi kaç farklı yolla seçebiliriz? Dört kişilik bir öğrenci grubundan üç öğrenciden oluşan kaç farklı komite oluşturulabilir? Bu kesimde bu tür soruları cevaplamak için yöntemler geliştireceğiz.</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Permütasyonlar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Farklı nesnelerin oluşturduğu bir kümenin nesnelerinin her bir sıralanışına </a:t>
            </a:r>
            <a:r>
              <a:rPr lang="tr-TR" b="1" dirty="0" smtClean="0"/>
              <a:t>bir </a:t>
            </a:r>
            <a:r>
              <a:rPr lang="tr-TR" b="1" dirty="0" err="1" smtClean="0"/>
              <a:t>permütasyon</a:t>
            </a:r>
            <a:r>
              <a:rPr lang="tr-TR" b="1" dirty="0" smtClean="0"/>
              <a:t> </a:t>
            </a:r>
            <a:r>
              <a:rPr lang="tr-TR" dirty="0" smtClean="0"/>
              <a:t>denir. Ayrıca, bir kümenin bazı elemanlarının sıralanışıyla ilgileniriz. Bir kümenin </a:t>
            </a:r>
            <a:r>
              <a:rPr lang="tr-TR" i="1" dirty="0" smtClean="0"/>
              <a:t>r </a:t>
            </a:r>
            <a:r>
              <a:rPr lang="tr-TR" dirty="0" smtClean="0"/>
              <a:t>elemanının her bir sıralanışına</a:t>
            </a:r>
            <a:r>
              <a:rPr lang="tr-TR" b="1" dirty="0" smtClean="0"/>
              <a:t> </a:t>
            </a:r>
            <a:r>
              <a:rPr lang="tr-TR" b="1" i="1" dirty="0" smtClean="0"/>
              <a:t>r-</a:t>
            </a:r>
            <a:r>
              <a:rPr lang="tr-TR" b="1" dirty="0" err="1" smtClean="0"/>
              <a:t>li</a:t>
            </a:r>
            <a:r>
              <a:rPr lang="tr-TR" b="1" dirty="0" smtClean="0"/>
              <a:t> </a:t>
            </a:r>
            <a:r>
              <a:rPr lang="tr-TR" b="1" dirty="0" err="1" smtClean="0"/>
              <a:t>permütasyon</a:t>
            </a:r>
            <a:r>
              <a:rPr lang="tr-TR" b="1" dirty="0" smtClean="0"/>
              <a:t> </a:t>
            </a:r>
            <a:r>
              <a:rPr lang="tr-TR" dirty="0" smtClean="0"/>
              <a:t>denir.</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err="1" smtClean="0"/>
              <a:t>Permütasyonlar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ÖRNEK 1: </a:t>
            </a:r>
            <a:r>
              <a:rPr lang="tr-TR" dirty="0" smtClean="0"/>
              <a:t>Bir fotoğraf çekiminde 5 kişilik bir öğrenci grubundan 3 öğrenciyi kaç farklı yolla sıralayabiliriz? Fotoğraf çekimi için tüm 5 öğrenciyi kaç farklı yolla sıralayabiliriz?</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İlk olarak, öğrencileri hangi sırayla seçeceğimize dikkat etmeliyiz. Sırada duracak ilk öğrenciyi seçmek için 5 yol vardır. Bu öğrenci bir kez seçildiğinde, ikinci öğrenciyi seçmek için 4 yol vardır. İlk ve ikinci öğrenci seçildikten sonra sıradaki üçüncü öğrenciyi seçmek için 3 yol vardır. Çarpım kuralından fotoğrafta sıralanmak için 5 kişilik bir öğrenci grubundan 3 öğrenciyi seçmek için 5x4x3=60 yol vardır.</a:t>
            </a:r>
          </a:p>
          <a:p>
            <a:pPr algn="just"/>
            <a:r>
              <a:rPr lang="tr-TR" dirty="0" smtClean="0"/>
              <a:t>Fotoğraf çekiminde 5 öğrencinin tamamını sıralamak için, 5 yolla ilk öğrenciyi, 4 yolla ikinci öğrenciyi, 3 yolla üçüncü öğrenciyi, 2 yolla dördüncü öğrenciyi, 1 yolla beşinci öğrenciyi seçeriz. Sonuç olarak, bir fotoğrafta 5 öğrenciyi sıralamanın 5x4x3x2x1=120 yolu vardır.</a:t>
            </a:r>
          </a:p>
          <a:p>
            <a:pPr algn="just"/>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Permütasyonlar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smtClean="0">
                <a:solidFill>
                  <a:schemeClr val="accent1">
                    <a:lumMod val="75000"/>
                  </a:schemeClr>
                </a:solidFill>
              </a:rPr>
              <a:t>TEOREM 1</a:t>
            </a:r>
            <a:r>
              <a:rPr lang="tr-TR" dirty="0" smtClean="0"/>
              <a:t>	1≤r≤n olmak üzere n pozitif tamsayı ve r tamsayı ise n farklı elemanlı bir kümenin r-</a:t>
            </a:r>
            <a:r>
              <a:rPr lang="tr-TR" dirty="0" err="1" smtClean="0"/>
              <a:t>li</a:t>
            </a:r>
            <a:r>
              <a:rPr lang="tr-TR" dirty="0" smtClean="0"/>
              <a:t> </a:t>
            </a:r>
            <a:r>
              <a:rPr lang="tr-TR" dirty="0" err="1" smtClean="0"/>
              <a:t>permütasyonu</a:t>
            </a:r>
            <a:r>
              <a:rPr lang="tr-TR" dirty="0" smtClean="0"/>
              <a:t> P(n,r) = n(n - 1)(n - 2)...(n- r + 1) olur.</a:t>
            </a:r>
          </a:p>
          <a:p>
            <a:pPr algn="just"/>
            <a:r>
              <a:rPr lang="tr-TR" i="1" dirty="0" smtClean="0">
                <a:solidFill>
                  <a:schemeClr val="accent1">
                    <a:lumMod val="75000"/>
                  </a:schemeClr>
                </a:solidFill>
              </a:rPr>
              <a:t>İspat: </a:t>
            </a:r>
            <a:r>
              <a:rPr lang="tr-TR" dirty="0" smtClean="0"/>
              <a:t>Bu formülün doğruluğunu ispatlamak için çarpım kuralını kullanacağız. Kümede n eleman olduğundan </a:t>
            </a:r>
            <a:r>
              <a:rPr lang="tr-TR" dirty="0" err="1" smtClean="0"/>
              <a:t>permütasyonun</a:t>
            </a:r>
            <a:r>
              <a:rPr lang="tr-TR" dirty="0" smtClean="0"/>
              <a:t> ilk elemanı n yolla seçilebilir. İlk durum için seçilmiş elemanı kullandıktan sonra kümede n-1 eleman kaldığından </a:t>
            </a:r>
            <a:r>
              <a:rPr lang="tr-TR" dirty="0" err="1" smtClean="0"/>
              <a:t>permütasyonun</a:t>
            </a:r>
            <a:r>
              <a:rPr lang="tr-TR" dirty="0" smtClean="0"/>
              <a:t> ikinci elemanını seçmek için n-1 yol vardır. Benzer olarak üçüncü elemanı seçmek için n-2 yol vardır ve bu şekilde devam edilerek r tane elemanı seçmek için tam olarak n-(r-1) = n-r+1 yol vardır. Sonuç olarak, çarpım kuralıyla, n elemanlı bir kümenin r-</a:t>
            </a:r>
            <a:r>
              <a:rPr lang="tr-TR" dirty="0" err="1" smtClean="0"/>
              <a:t>li</a:t>
            </a:r>
            <a:r>
              <a:rPr lang="tr-TR" dirty="0" smtClean="0"/>
              <a:t> </a:t>
            </a:r>
            <a:r>
              <a:rPr lang="tr-TR" dirty="0" err="1" smtClean="0"/>
              <a:t>permütasyonu</a:t>
            </a:r>
            <a:endParaRPr lang="tr-TR" dirty="0" smtClean="0"/>
          </a:p>
          <a:p>
            <a:pPr algn="just"/>
            <a:endParaRPr lang="tr-TR" dirty="0" smtClean="0"/>
          </a:p>
          <a:p>
            <a:pPr algn="just">
              <a:buNone/>
            </a:pPr>
            <a:r>
              <a:rPr lang="tr-TR" dirty="0" smtClean="0"/>
              <a:t>		n(n - 1)(n - 2)...(n - r + 1)</a:t>
            </a:r>
          </a:p>
          <a:p>
            <a:pPr algn="just"/>
            <a:endParaRPr lang="tr-TR" dirty="0" smtClean="0"/>
          </a:p>
          <a:p>
            <a:pPr algn="just"/>
            <a:r>
              <a:rPr lang="tr-TR" dirty="0" smtClean="0"/>
              <a:t>olur.	n negatif olmayan bir tamsayı olmak üzere P(n,0) = 1 olur, çünkü sıfır elemanı sıralamak için tek bir yol vardır. Yani, elemanı olmayan boş liste olarak isimlendirilen sadece bir liste vardır.</a:t>
            </a:r>
          </a:p>
          <a:p>
            <a:pPr algn="just"/>
            <a:endParaRPr lang="tr-TR" dirty="0" smtClean="0"/>
          </a:p>
          <a:p>
            <a:pPr algn="just"/>
            <a:endParaRPr lang="tr-TR" dirty="0" smtClean="0"/>
          </a:p>
          <a:p>
            <a:pPr algn="just"/>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Permütasyonlar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dirty="0" smtClean="0">
                <a:solidFill>
                  <a:schemeClr val="accent1">
                    <a:lumMod val="75000"/>
                  </a:schemeClr>
                </a:solidFill>
              </a:rPr>
              <a:t>Sonuç 1 </a:t>
            </a:r>
            <a:r>
              <a:rPr lang="tr-TR" dirty="0" smtClean="0"/>
              <a:t>1≤r≤n olmak üzere n ve r tamsayılar ise P(n,r)=n!/((n-r)!)  olur.</a:t>
            </a:r>
          </a:p>
          <a:p>
            <a:pPr algn="just">
              <a:buNone/>
            </a:pPr>
            <a:endParaRPr lang="tr-TR" dirty="0" smtClean="0"/>
          </a:p>
          <a:p>
            <a:pPr algn="just"/>
            <a:r>
              <a:rPr lang="tr-TR" i="1" dirty="0" smtClean="0">
                <a:solidFill>
                  <a:schemeClr val="accent1">
                    <a:lumMod val="75000"/>
                  </a:schemeClr>
                </a:solidFill>
              </a:rPr>
              <a:t>İspat: </a:t>
            </a:r>
            <a:r>
              <a:rPr lang="tr-TR" dirty="0" smtClean="0"/>
              <a:t>1≤r≤n olmak üzere n ve r tamsayılar olduğu zaman Teorem 1 'den</a:t>
            </a:r>
          </a:p>
          <a:p>
            <a:pPr algn="just">
              <a:buNone/>
            </a:pPr>
            <a:endParaRPr lang="tr-TR" dirty="0" smtClean="0"/>
          </a:p>
          <a:p>
            <a:pPr algn="just">
              <a:buNone/>
            </a:pPr>
            <a:r>
              <a:rPr lang="tr-TR" dirty="0" smtClean="0"/>
              <a:t>		P(n,r)=n(n-1)(n-2)…(n-r+1)=n!/((n-r)!)  olur. </a:t>
            </a:r>
          </a:p>
          <a:p>
            <a:pPr algn="just"/>
            <a:endParaRPr lang="tr-TR" dirty="0" smtClean="0"/>
          </a:p>
          <a:p>
            <a:pPr algn="just"/>
            <a:r>
              <a:rPr lang="tr-TR" dirty="0" smtClean="0"/>
              <a:t>n negatif olmayan tamsayı için  n!/((n-0)!)=n!/n!=1 olduğundan P(n,r)=n!/((n-r)!)  r=0 içinde geçerlidir.</a:t>
            </a:r>
          </a:p>
          <a:p>
            <a:pPr algn="just"/>
            <a:endParaRPr lang="tr-TR" dirty="0" smtClean="0"/>
          </a:p>
          <a:p>
            <a:pPr algn="just"/>
            <a:r>
              <a:rPr lang="tr-TR" dirty="0" smtClean="0"/>
              <a:t>Teorem 1 'den n pozitif tamsayı ise P(n,n) = n! olduğunu biliyoruz. Bazı örneklerle bu sonucu göstereceğiz.</a:t>
            </a:r>
          </a:p>
          <a:p>
            <a:pPr algn="just"/>
            <a:endParaRPr lang="tr-TR" dirty="0" smtClean="0"/>
          </a:p>
          <a:p>
            <a:pPr algn="just"/>
            <a:endParaRPr lang="tr-TR" dirty="0" smtClean="0"/>
          </a:p>
          <a:p>
            <a:pPr algn="just"/>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59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dirty="0" smtClean="0"/>
              <a:t>İlk olarak iki temel sayma ilkesini vereceğiz: </a:t>
            </a:r>
            <a:r>
              <a:rPr lang="tr-TR" b="1" dirty="0" smtClean="0"/>
              <a:t>Çarpma Kuralı </a:t>
            </a:r>
            <a:r>
              <a:rPr lang="tr-TR" dirty="0" smtClean="0"/>
              <a:t>ve </a:t>
            </a:r>
            <a:r>
              <a:rPr lang="tr-TR" b="1" dirty="0" smtClean="0"/>
              <a:t>Toplama Kuralı. </a:t>
            </a:r>
            <a:r>
              <a:rPr lang="tr-TR" dirty="0" smtClean="0"/>
              <a:t>Sonra, bunların pek çok farklı sayma problemini çözmek için nasıl kullanılacağını göstereceğiz. Çarpma kuralı, bir işlem ayrı görevlerden oluştuğunda uygulanır.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err="1" smtClean="0"/>
              <a:t>Permütasyonlar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2: </a:t>
            </a:r>
            <a:r>
              <a:rPr lang="tr-TR" dirty="0" smtClean="0"/>
              <a:t>Bir yarışmaya katılan 100 kişiden ödül kazanan birinci, ikinci ve üçüncü kişiyi seçmenin kaç farklı yolu vardır?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Hangi ödülü hangi kişinin kazandığı önemli olduğundan ödül kazanan üç kişiyi seçme yolunun sayısı 100 elemanlı bir kümeden üç elemanlı sıralı seçimlerin sayısıdır. Yani 100 elemanlı bir kümenin 3-</a:t>
            </a:r>
            <a:r>
              <a:rPr lang="tr-TR" dirty="0" err="1" smtClean="0"/>
              <a:t>lü</a:t>
            </a:r>
            <a:r>
              <a:rPr lang="tr-TR" dirty="0" smtClean="0"/>
              <a:t> </a:t>
            </a:r>
            <a:r>
              <a:rPr lang="tr-TR" dirty="0" err="1" smtClean="0"/>
              <a:t>permütasyonlarının</a:t>
            </a:r>
            <a:r>
              <a:rPr lang="tr-TR" dirty="0" smtClean="0"/>
              <a:t> sayısıdır. Sonuç olarak</a:t>
            </a:r>
          </a:p>
          <a:p>
            <a:pPr algn="just"/>
            <a:endParaRPr lang="tr-TR" dirty="0" smtClean="0"/>
          </a:p>
          <a:p>
            <a:pPr algn="just">
              <a:buNone/>
            </a:pPr>
            <a:r>
              <a:rPr lang="tr-TR" dirty="0" smtClean="0"/>
              <a:t>		P(100,3)= 100.99.98 = 970.200 elde edilir.</a:t>
            </a:r>
          </a:p>
          <a:p>
            <a:pPr algn="just"/>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60</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err="1" smtClean="0"/>
              <a:t>Permütasyonlar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lnSpcReduction="10000"/>
          </a:bodyPr>
          <a:lstStyle/>
          <a:p>
            <a:pPr algn="just"/>
            <a:r>
              <a:rPr lang="tr-TR" dirty="0" smtClean="0">
                <a:solidFill>
                  <a:schemeClr val="accent1">
                    <a:lumMod val="75000"/>
                  </a:schemeClr>
                </a:solidFill>
              </a:rPr>
              <a:t>ÖRNEK 3: </a:t>
            </a:r>
            <a:r>
              <a:rPr lang="tr-TR" dirty="0" smtClean="0"/>
              <a:t>Bir yarışta 9 koşucu olduğunu kabul edelim. Yarışı birinci sırada tamamlayan altın, ikinci sırada tamamlayan gümüş ve üçüncü sırada tamamlayan bronz madalya alır. Yarışmanın bütün mümkün sonuçları gerçekleşirse ve beraberlik yoksa bu madalyaları vermenin kaç farklı yolu vardır?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Madalyaları vermenin farklı yollarının sayısı 8 elemanlı bir kümenin 3-</a:t>
            </a:r>
            <a:r>
              <a:rPr lang="tr-TR" dirty="0" err="1" smtClean="0"/>
              <a:t>lü</a:t>
            </a:r>
            <a:r>
              <a:rPr lang="tr-TR" dirty="0" smtClean="0"/>
              <a:t> </a:t>
            </a:r>
            <a:r>
              <a:rPr lang="tr-TR" dirty="0" err="1" smtClean="0"/>
              <a:t>permütasyonlarının</a:t>
            </a:r>
            <a:r>
              <a:rPr lang="tr-TR" dirty="0" smtClean="0"/>
              <a:t> sayısıdır. Böylece madalyaları vermenin P(8,3) = 8.7.6 = 336 mümkün yolu vardır.</a:t>
            </a: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61</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err="1" smtClean="0"/>
              <a:t>Permütasyonlar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dirty="0" smtClean="0">
                <a:solidFill>
                  <a:schemeClr val="accent1">
                    <a:lumMod val="75000"/>
                  </a:schemeClr>
                </a:solidFill>
              </a:rPr>
              <a:t>ÖRNEK 4: </a:t>
            </a:r>
            <a:r>
              <a:rPr lang="tr-TR" dirty="0" smtClean="0"/>
              <a:t>Bir pazarlamacının 8 farklı şehri ziyaret etmek zorunda kaldığını kabul edelim. Seyahate belirlenmiş bir şehirden başlamak ve diğer 7 şehri belli bir sırada ziyaret etmek şartıyla pazarlamacı bu ziyareti kaç farklı sıralamada yapabilir?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Şehirlerarası mümkün yolların sayısı 7 elemanın </a:t>
            </a:r>
            <a:r>
              <a:rPr lang="tr-TR" dirty="0" err="1" smtClean="0"/>
              <a:t>permütasyonlarının</a:t>
            </a:r>
            <a:r>
              <a:rPr lang="tr-TR" dirty="0" smtClean="0"/>
              <a:t> sayısıdır, çünkü ilk şehir belirlidir, fakat kalan 7 şehir keyfi olarak sıralanabilir. Sonuç olarak, pazarlamacı için 7!=7.6.5.4.3.2.1 = 5040 yol vardır. Örneğin, şehirler arasındaki minimum uzaklıktaki yolu bulmayı veya mümkün her yol için toplam uzaklığı hesaplamak isterse 5040 yolun tamamını düşünmelidir.</a:t>
            </a: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62</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err="1" smtClean="0"/>
              <a:t>Permütasyonlar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5:</a:t>
            </a:r>
            <a:r>
              <a:rPr lang="tr-TR" dirty="0" smtClean="0"/>
              <a:t>ABCDEFGH harflerinin </a:t>
            </a:r>
            <a:r>
              <a:rPr lang="tr-TR" dirty="0" err="1" smtClean="0"/>
              <a:t>permütasyonları</a:t>
            </a:r>
            <a:r>
              <a:rPr lang="tr-TR" dirty="0" smtClean="0"/>
              <a:t> içerisinde kaç tanesi ABC dizisini içerir?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ABC dizisini bir tek harf gibi düşünürsek meydana gelen 6 nesnenin </a:t>
            </a:r>
            <a:r>
              <a:rPr lang="tr-TR" dirty="0" err="1" smtClean="0"/>
              <a:t>permütasyonlarının</a:t>
            </a:r>
            <a:r>
              <a:rPr lang="tr-TR" dirty="0" smtClean="0"/>
              <a:t> sayısını bularak cevabı bulabiliriz. Yani ABC, D, E, F, G ve H birbirinden ayrı harflerdir. 6 nesne herhangi bir sırada olabileceğinden bir bloktan meydana gelen </a:t>
            </a:r>
            <a:r>
              <a:rPr lang="tr-TR" dirty="0" err="1" smtClean="0"/>
              <a:t>ABC'yi</a:t>
            </a:r>
            <a:r>
              <a:rPr lang="tr-TR" dirty="0" smtClean="0"/>
              <a:t> içeren ABCDEFGH harflerinin </a:t>
            </a:r>
            <a:r>
              <a:rPr lang="tr-TR" dirty="0" err="1" smtClean="0"/>
              <a:t>permütasyonu</a:t>
            </a:r>
            <a:r>
              <a:rPr lang="tr-TR" dirty="0" smtClean="0"/>
              <a:t> 6! = 720 </a:t>
            </a:r>
            <a:r>
              <a:rPr lang="tr-TR" dirty="0" err="1" smtClean="0"/>
              <a:t>dir</a:t>
            </a:r>
            <a:r>
              <a:rPr lang="tr-TR" dirty="0" smtClean="0"/>
              <a:t>.</a:t>
            </a: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Kombinasyonlar</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Bir kümenin elemanlarının bir r-</a:t>
            </a:r>
            <a:r>
              <a:rPr lang="tr-TR" dirty="0" err="1" smtClean="0"/>
              <a:t>li</a:t>
            </a:r>
            <a:r>
              <a:rPr lang="tr-TR" dirty="0" smtClean="0"/>
              <a:t> kombinasyonu kümeden </a:t>
            </a:r>
            <a:r>
              <a:rPr lang="tr-TR" i="1" dirty="0" smtClean="0"/>
              <a:t>r </a:t>
            </a:r>
            <a:r>
              <a:rPr lang="tr-TR" dirty="0" smtClean="0"/>
              <a:t>tane elemanın sırasız seçilmesidir. Böylece, </a:t>
            </a:r>
            <a:r>
              <a:rPr lang="tr-TR" b="1" dirty="0" smtClean="0"/>
              <a:t>r-</a:t>
            </a:r>
            <a:r>
              <a:rPr lang="tr-TR" b="1" dirty="0" err="1" smtClean="0"/>
              <a:t>li</a:t>
            </a:r>
            <a:r>
              <a:rPr lang="tr-TR" b="1" dirty="0" smtClean="0"/>
              <a:t> kombinasyon, </a:t>
            </a:r>
            <a:r>
              <a:rPr lang="tr-TR" dirty="0" smtClean="0"/>
              <a:t>en sade şekilde r elemanlı bir kümenin bir alt kümesidir.</a:t>
            </a: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64</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Kombinasyonlar</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TEOREM 2</a:t>
            </a:r>
            <a:r>
              <a:rPr lang="tr-TR" dirty="0" smtClean="0"/>
              <a:t>	n ve r negatif olmayan iki tamsayı ve 0 ≤r≤n ise n elemanlı bir kümenin r—</a:t>
            </a:r>
            <a:r>
              <a:rPr lang="tr-TR" dirty="0" err="1" smtClean="0"/>
              <a:t>li</a:t>
            </a:r>
            <a:r>
              <a:rPr lang="tr-TR" dirty="0" smtClean="0"/>
              <a:t> kombinasyonlarının sayısı;</a:t>
            </a:r>
          </a:p>
          <a:p>
            <a:pPr algn="just">
              <a:buNone/>
            </a:pPr>
            <a:endParaRPr lang="tr-TR" dirty="0" smtClean="0"/>
          </a:p>
          <a:p>
            <a:pPr algn="just">
              <a:buNone/>
            </a:pPr>
            <a:r>
              <a:rPr lang="tr-TR" dirty="0" smtClean="0"/>
              <a:t>		C(n,r) = n!/(r!(n-r)!)  şeklinde hesaplanır.</a:t>
            </a:r>
          </a:p>
          <a:p>
            <a:pPr algn="just"/>
            <a:endParaRPr lang="tr-TR" dirty="0" smtClean="0"/>
          </a:p>
          <a:p>
            <a:pPr algn="just"/>
            <a:r>
              <a:rPr lang="tr-TR" i="1" dirty="0" smtClean="0">
                <a:solidFill>
                  <a:schemeClr val="accent1">
                    <a:lumMod val="75000"/>
                  </a:schemeClr>
                </a:solidFill>
              </a:rPr>
              <a:t>İspat: </a:t>
            </a:r>
            <a:r>
              <a:rPr lang="tr-TR" dirty="0" smtClean="0"/>
              <a:t>n elemanlı bir kümenin r-</a:t>
            </a:r>
            <a:r>
              <a:rPr lang="tr-TR" dirty="0" err="1" smtClean="0"/>
              <a:t>li</a:t>
            </a:r>
            <a:r>
              <a:rPr lang="tr-TR" dirty="0" smtClean="0"/>
              <a:t> </a:t>
            </a:r>
            <a:r>
              <a:rPr lang="tr-TR" dirty="0" err="1" smtClean="0"/>
              <a:t>permütasyonları</a:t>
            </a:r>
            <a:r>
              <a:rPr lang="tr-TR" dirty="0" smtClean="0"/>
              <a:t> P(n, r), r-</a:t>
            </a:r>
            <a:r>
              <a:rPr lang="tr-TR" dirty="0" err="1" smtClean="0"/>
              <a:t>li</a:t>
            </a:r>
            <a:r>
              <a:rPr lang="tr-TR" dirty="0" smtClean="0"/>
              <a:t> kombinasyonları C(n, r) oluştu-</a:t>
            </a:r>
            <a:r>
              <a:rPr lang="tr-TR" dirty="0" err="1" smtClean="0"/>
              <a:t>rulmasıyla</a:t>
            </a:r>
            <a:r>
              <a:rPr lang="tr-TR" dirty="0" smtClean="0"/>
              <a:t> ve daha sonra her bir r-</a:t>
            </a:r>
            <a:r>
              <a:rPr lang="tr-TR" dirty="0" err="1" smtClean="0"/>
              <a:t>li</a:t>
            </a:r>
            <a:r>
              <a:rPr lang="tr-TR" dirty="0" smtClean="0"/>
              <a:t> kombinasyon içindeki elemanların P(r, r) yolla sıralanma-</a:t>
            </a:r>
            <a:r>
              <a:rPr lang="tr-TR" dirty="0" err="1" smtClean="0"/>
              <a:t>sıyla</a:t>
            </a:r>
            <a:r>
              <a:rPr lang="tr-TR" dirty="0" smtClean="0"/>
              <a:t> elde edilebilir. Sonuç olarak, çarpım kuralıyla,</a:t>
            </a:r>
          </a:p>
          <a:p>
            <a:pPr algn="just"/>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65</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Kombinasyonlar</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66</a:t>
            </a:fld>
            <a:endParaRPr lang="en-US" dirty="0"/>
          </a:p>
        </p:txBody>
      </p:sp>
      <p:graphicFrame>
        <p:nvGraphicFramePr>
          <p:cNvPr id="131075" name="Object 3"/>
          <p:cNvGraphicFramePr>
            <a:graphicFrameLocks noChangeAspect="1"/>
          </p:cNvGraphicFramePr>
          <p:nvPr/>
        </p:nvGraphicFramePr>
        <p:xfrm>
          <a:off x="1111249" y="1760538"/>
          <a:ext cx="7196067" cy="1706562"/>
        </p:xfrm>
        <a:graphic>
          <a:graphicData uri="http://schemas.openxmlformats.org/presentationml/2006/ole">
            <mc:AlternateContent xmlns:mc="http://schemas.openxmlformats.org/markup-compatibility/2006">
              <mc:Choice xmlns:v="urn:schemas-microsoft-com:vml" Requires="v">
                <p:oleObj spid="_x0000_s131077" name="Belge" r:id="rId4" imgW="5931476" imgH="1406669" progId="Word.Document.12">
                  <p:embed/>
                </p:oleObj>
              </mc:Choice>
              <mc:Fallback>
                <p:oleObj name="Belge" r:id="rId4" imgW="5931476" imgH="1406669"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49" y="1760538"/>
                        <a:ext cx="7196067"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6" name="Object 4"/>
          <p:cNvGraphicFramePr>
            <a:graphicFrameLocks noChangeAspect="1"/>
          </p:cNvGraphicFramePr>
          <p:nvPr/>
        </p:nvGraphicFramePr>
        <p:xfrm>
          <a:off x="1111250" y="3684588"/>
          <a:ext cx="7306524" cy="2436812"/>
        </p:xfrm>
        <a:graphic>
          <a:graphicData uri="http://schemas.openxmlformats.org/presentationml/2006/ole">
            <mc:AlternateContent xmlns:mc="http://schemas.openxmlformats.org/markup-compatibility/2006">
              <mc:Choice xmlns:v="urn:schemas-microsoft-com:vml" Requires="v">
                <p:oleObj spid="_x0000_s131078" name="Belge" r:id="rId6" imgW="5931476" imgH="1977397" progId="Word.Document.12">
                  <p:embed/>
                </p:oleObj>
              </mc:Choice>
              <mc:Fallback>
                <p:oleObj name="Belge" r:id="rId6" imgW="5931476" imgH="1977397" progId="Word.Document.12">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250" y="3684588"/>
                        <a:ext cx="7306524" cy="24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6:</a:t>
            </a:r>
            <a:r>
              <a:rPr lang="tr-TR" dirty="0" smtClean="0"/>
              <a:t> 52 kartlık bir iskambil destesinden kaç adet 5 kartlık poker eli dağıtılabilir? Ayrıca 52 kartlık standart bir iskambil destesinden 47 adet kartı seçmek için kaç yol vardır?</a:t>
            </a:r>
          </a:p>
          <a:p>
            <a:pPr algn="just"/>
            <a:endParaRPr lang="tr-TR" i="1" dirty="0" smtClean="0">
              <a:solidFill>
                <a:schemeClr val="accent1">
                  <a:lumMod val="75000"/>
                </a:schemeClr>
              </a:solidFill>
            </a:endParaRP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i="1" dirty="0" smtClean="0">
                <a:solidFill>
                  <a:schemeClr val="accent1">
                    <a:lumMod val="75000"/>
                  </a:schemeClr>
                </a:solidFill>
              </a:rPr>
              <a:t>Çözüm:</a:t>
            </a:r>
            <a:endParaRPr lang="tr-TR" dirty="0" smtClean="0"/>
          </a:p>
          <a:p>
            <a:pPr algn="just"/>
            <a:endParaRPr lang="tr-TR" i="1" dirty="0" smtClean="0">
              <a:solidFill>
                <a:schemeClr val="accent1">
                  <a:lumMod val="75000"/>
                </a:schemeClr>
              </a:solidFill>
            </a:endParaRP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68</a:t>
            </a:fld>
            <a:endParaRPr lang="en-US" dirty="0"/>
          </a:p>
        </p:txBody>
      </p:sp>
      <p:graphicFrame>
        <p:nvGraphicFramePr>
          <p:cNvPr id="132098" name="Object 2"/>
          <p:cNvGraphicFramePr>
            <a:graphicFrameLocks noChangeAspect="1"/>
          </p:cNvGraphicFramePr>
          <p:nvPr/>
        </p:nvGraphicFramePr>
        <p:xfrm>
          <a:off x="1073150" y="2042407"/>
          <a:ext cx="7092950" cy="4417645"/>
        </p:xfrm>
        <a:graphic>
          <a:graphicData uri="http://schemas.openxmlformats.org/presentationml/2006/ole">
            <mc:AlternateContent xmlns:mc="http://schemas.openxmlformats.org/markup-compatibility/2006">
              <mc:Choice xmlns:v="urn:schemas-microsoft-com:vml" Requires="v">
                <p:oleObj spid="_x0000_s132099" name="Belge" r:id="rId4" imgW="5931476" imgH="4211369" progId="Word.Document.12">
                  <p:embed/>
                </p:oleObj>
              </mc:Choice>
              <mc:Fallback>
                <p:oleObj name="Belge" r:id="rId4" imgW="5931476" imgH="4211369"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150" y="2042407"/>
                        <a:ext cx="7092950" cy="441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i="1" dirty="0" smtClean="0">
                <a:solidFill>
                  <a:schemeClr val="accent1">
                    <a:lumMod val="75000"/>
                  </a:schemeClr>
                </a:solidFill>
              </a:rPr>
              <a:t>Çözüm:</a:t>
            </a:r>
            <a:endParaRPr lang="tr-TR" dirty="0" smtClean="0"/>
          </a:p>
          <a:p>
            <a:pPr algn="just"/>
            <a:endParaRPr lang="tr-TR" i="1" dirty="0" smtClean="0">
              <a:solidFill>
                <a:schemeClr val="accent1">
                  <a:lumMod val="75000"/>
                </a:schemeClr>
              </a:solidFill>
            </a:endParaRPr>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69</a:t>
            </a:fld>
            <a:endParaRPr lang="en-US" dirty="0"/>
          </a:p>
        </p:txBody>
      </p:sp>
      <p:graphicFrame>
        <p:nvGraphicFramePr>
          <p:cNvPr id="133123" name="Object 3"/>
          <p:cNvGraphicFramePr>
            <a:graphicFrameLocks noChangeAspect="1"/>
          </p:cNvGraphicFramePr>
          <p:nvPr/>
        </p:nvGraphicFramePr>
        <p:xfrm>
          <a:off x="1035051" y="1985963"/>
          <a:ext cx="7308849" cy="2865437"/>
        </p:xfrm>
        <a:graphic>
          <a:graphicData uri="http://schemas.openxmlformats.org/presentationml/2006/ole">
            <mc:AlternateContent xmlns:mc="http://schemas.openxmlformats.org/markup-compatibility/2006">
              <mc:Choice xmlns:v="urn:schemas-microsoft-com:vml" Requires="v">
                <p:oleObj spid="_x0000_s133124" name="Belge" r:id="rId4" imgW="5931476" imgH="2097948" progId="Word.Document.12">
                  <p:embed/>
                </p:oleObj>
              </mc:Choice>
              <mc:Fallback>
                <p:oleObj name="Belge" r:id="rId4" imgW="5931476" imgH="2097948"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1" y="1985963"/>
                        <a:ext cx="7308849" cy="28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a:bodyPr>
          <a:lstStyle/>
          <a:p>
            <a:pPr algn="just"/>
            <a:r>
              <a:rPr lang="tr-TR" b="1" dirty="0" smtClean="0"/>
              <a:t>ÇARPMA KURALI </a:t>
            </a:r>
            <a:r>
              <a:rPr lang="tr-TR" dirty="0" smtClean="0"/>
              <a:t>Bir iş, birbirini takip eden iki işlemden oluşsun. Eğer, ilk işlem n</a:t>
            </a:r>
            <a:r>
              <a:rPr lang="tr-TR" baseline="-25000" dirty="0" smtClean="0"/>
              <a:t>1</a:t>
            </a:r>
            <a:r>
              <a:rPr lang="tr-TR" dirty="0" smtClean="0"/>
              <a:t> yolla ve bunun her bir yolu için takip eden ikinci işlem n</a:t>
            </a:r>
            <a:r>
              <a:rPr lang="tr-TR" baseline="-25000" dirty="0" smtClean="0"/>
              <a:t>2</a:t>
            </a:r>
            <a:r>
              <a:rPr lang="tr-TR" dirty="0" smtClean="0"/>
              <a:t> yolla yapılabiliyor ise bu iş </a:t>
            </a:r>
            <a:r>
              <a:rPr lang="tr-TR" i="1" dirty="0" smtClean="0"/>
              <a:t>n</a:t>
            </a:r>
            <a:r>
              <a:rPr lang="tr-TR" baseline="-25000" dirty="0" smtClean="0"/>
              <a:t>1</a:t>
            </a:r>
            <a:r>
              <a:rPr lang="tr-TR" dirty="0" smtClean="0"/>
              <a:t>, </a:t>
            </a:r>
            <a:r>
              <a:rPr lang="tr-TR" i="1" dirty="0" smtClean="0"/>
              <a:t>n</a:t>
            </a:r>
            <a:r>
              <a:rPr lang="tr-TR" baseline="-25000" dirty="0" smtClean="0"/>
              <a:t>2</a:t>
            </a:r>
            <a:r>
              <a:rPr lang="tr-TR" i="1" baseline="-25000" dirty="0" smtClean="0"/>
              <a:t> </a:t>
            </a:r>
            <a:r>
              <a:rPr lang="tr-TR" dirty="0" smtClean="0"/>
              <a:t>farklı yolla yapılır.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7: </a:t>
            </a:r>
            <a:r>
              <a:rPr lang="tr-TR" dirty="0" smtClean="0"/>
              <a:t>Başka bir okulda oynanacak bir maça oyuncu göndermek için 10 kişilik bir tenis takımından 5 oyuncunun seçimi kaç farklı şekilde yapılır?</a:t>
            </a:r>
          </a:p>
          <a:p>
            <a:pPr algn="just"/>
            <a:endParaRPr lang="tr-TR" dirty="0" smtClean="0"/>
          </a:p>
          <a:p>
            <a:pPr algn="just"/>
            <a:r>
              <a:rPr lang="tr-TR" i="1" dirty="0" smtClean="0">
                <a:solidFill>
                  <a:schemeClr val="accent1">
                    <a:lumMod val="75000"/>
                  </a:schemeClr>
                </a:solidFill>
              </a:rPr>
              <a:t>Çözüm: </a:t>
            </a:r>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70</a:t>
            </a:fld>
            <a:endParaRPr lang="en-US" dirty="0"/>
          </a:p>
        </p:txBody>
      </p:sp>
      <p:graphicFrame>
        <p:nvGraphicFramePr>
          <p:cNvPr id="134147" name="Object 3"/>
          <p:cNvGraphicFramePr>
            <a:graphicFrameLocks noChangeAspect="1"/>
          </p:cNvGraphicFramePr>
          <p:nvPr/>
        </p:nvGraphicFramePr>
        <p:xfrm>
          <a:off x="1098550" y="4271963"/>
          <a:ext cx="7469266" cy="1811337"/>
        </p:xfrm>
        <a:graphic>
          <a:graphicData uri="http://schemas.openxmlformats.org/presentationml/2006/ole">
            <mc:AlternateContent xmlns:mc="http://schemas.openxmlformats.org/markup-compatibility/2006">
              <mc:Choice xmlns:v="urn:schemas-microsoft-com:vml" Requires="v">
                <p:oleObj spid="_x0000_s134148" name="Belge" r:id="rId4" imgW="5931476" imgH="1439056" progId="Word.Document.12">
                  <p:embed/>
                </p:oleObj>
              </mc:Choice>
              <mc:Fallback>
                <p:oleObj name="Belge" r:id="rId4" imgW="5931476" imgH="1439056"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4271963"/>
                        <a:ext cx="7469266" cy="181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8: </a:t>
            </a:r>
            <a:r>
              <a:rPr lang="tr-TR" dirty="0" smtClean="0"/>
              <a:t>30 kişilik bir grup Mars'a gitmek için astronot olarak eğitime tabi tutuluyor. Bu göreve(tüm mürettebat üyelerinin aynı meslekten olduğunu varsayarak) 6 kişilik bir mürettebatın seçimi kaç farklı şekilde yapılır?</a:t>
            </a:r>
          </a:p>
          <a:p>
            <a:pPr algn="just"/>
            <a:endParaRPr lang="tr-TR" dirty="0" smtClean="0"/>
          </a:p>
          <a:p>
            <a:pPr algn="just"/>
            <a:r>
              <a:rPr lang="tr-TR" i="1" dirty="0" smtClean="0">
                <a:solidFill>
                  <a:schemeClr val="accent1">
                    <a:lumMod val="75000"/>
                  </a:schemeClr>
                </a:solidFill>
              </a:rPr>
              <a:t>Çözüm: </a:t>
            </a:r>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71</a:t>
            </a:fld>
            <a:endParaRPr lang="en-US" dirty="0"/>
          </a:p>
        </p:txBody>
      </p:sp>
      <p:graphicFrame>
        <p:nvGraphicFramePr>
          <p:cNvPr id="135171" name="Object 3"/>
          <p:cNvGraphicFramePr>
            <a:graphicFrameLocks noChangeAspect="1"/>
          </p:cNvGraphicFramePr>
          <p:nvPr/>
        </p:nvGraphicFramePr>
        <p:xfrm>
          <a:off x="996949" y="4352924"/>
          <a:ext cx="7207251" cy="2200275"/>
        </p:xfrm>
        <a:graphic>
          <a:graphicData uri="http://schemas.openxmlformats.org/presentationml/2006/ole">
            <mc:AlternateContent xmlns:mc="http://schemas.openxmlformats.org/markup-compatibility/2006">
              <mc:Choice xmlns:v="urn:schemas-microsoft-com:vml" Requires="v">
                <p:oleObj spid="_x0000_s135172" name="Belge" r:id="rId4" imgW="5931476" imgH="1708226" progId="Word.Document.12">
                  <p:embed/>
                </p:oleObj>
              </mc:Choice>
              <mc:Fallback>
                <p:oleObj name="Belge" r:id="rId4" imgW="5931476" imgH="1708226"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949" y="4352924"/>
                        <a:ext cx="7207251"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3600" u="sng" dirty="0" smtClean="0"/>
              <a:t>Kombinasyonlar</a:t>
            </a:r>
            <a:endParaRPr lang="tr-TR" sz="3600"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9: </a:t>
            </a:r>
            <a:r>
              <a:rPr lang="tr-TR" dirty="0" smtClean="0"/>
              <a:t>Matematik bölümünde 9 ve bilgisayar bölümünde 11 adet fakülte üyesi olduğunu varsayalım. Bir okulda ayrık matematik dersi açmak için, matematik bölümünden 3 ve bilgisayar bölümünden 5 fakülte üyesini içeren bir kurul, kaç değişik şekilde seçilebilir?</a:t>
            </a:r>
          </a:p>
          <a:p>
            <a:pPr algn="just"/>
            <a:r>
              <a:rPr lang="tr-TR" i="1" dirty="0" smtClean="0">
                <a:solidFill>
                  <a:schemeClr val="accent1">
                    <a:lumMod val="75000"/>
                  </a:schemeClr>
                </a:solidFill>
              </a:rPr>
              <a:t>Çözüm: </a:t>
            </a:r>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4978400" y="224492"/>
            <a:ext cx="31525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72</a:t>
            </a:fld>
            <a:endParaRPr lang="en-US" dirty="0"/>
          </a:p>
        </p:txBody>
      </p:sp>
      <p:graphicFrame>
        <p:nvGraphicFramePr>
          <p:cNvPr id="136195" name="Object 3"/>
          <p:cNvGraphicFramePr>
            <a:graphicFrameLocks noChangeAspect="1"/>
          </p:cNvGraphicFramePr>
          <p:nvPr/>
        </p:nvGraphicFramePr>
        <p:xfrm>
          <a:off x="1003300" y="4781550"/>
          <a:ext cx="7658099" cy="1657350"/>
        </p:xfrm>
        <a:graphic>
          <a:graphicData uri="http://schemas.openxmlformats.org/presentationml/2006/ole">
            <mc:AlternateContent xmlns:mc="http://schemas.openxmlformats.org/markup-compatibility/2006">
              <mc:Choice xmlns:v="urn:schemas-microsoft-com:vml" Requires="v">
                <p:oleObj spid="_x0000_s136196" name="Belge" r:id="rId4" imgW="5931476" imgH="1562845" progId="Word.Document.12">
                  <p:embed/>
                </p:oleObj>
              </mc:Choice>
              <mc:Fallback>
                <p:oleObj name="Belge" r:id="rId4" imgW="5931476" imgH="1562845"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300" y="4781550"/>
                        <a:ext cx="7658099"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85000" lnSpcReduction="20000"/>
          </a:bodyPr>
          <a:lstStyle/>
          <a:p>
            <a:pPr algn="just"/>
            <a:r>
              <a:rPr lang="tr-TR" dirty="0" smtClean="0">
                <a:solidFill>
                  <a:schemeClr val="accent1">
                    <a:lumMod val="75000"/>
                  </a:schemeClr>
                </a:solidFill>
              </a:rPr>
              <a:t>Alıştırma 1:</a:t>
            </a:r>
            <a:r>
              <a:rPr lang="tr-TR" i="1" dirty="0" smtClean="0">
                <a:solidFill>
                  <a:schemeClr val="accent1">
                    <a:lumMod val="75000"/>
                  </a:schemeClr>
                </a:solidFill>
              </a:rPr>
              <a:t> </a:t>
            </a:r>
            <a:r>
              <a:rPr lang="tr-TR" dirty="0" smtClean="0"/>
              <a:t>ABCDEFGH harflerinden oluşacak aşağıdaki şartların her birini sağlayan </a:t>
            </a:r>
            <a:r>
              <a:rPr lang="tr-TR" dirty="0" err="1" smtClean="0"/>
              <a:t>permütasyonların</a:t>
            </a:r>
            <a:r>
              <a:rPr lang="tr-TR" dirty="0" smtClean="0"/>
              <a:t> sayısını bulunuz.</a:t>
            </a:r>
          </a:p>
          <a:p>
            <a:pPr marL="1097280" lvl="2" indent="-457200" algn="just">
              <a:buFont typeface="+mj-lt"/>
              <a:buAutoNum type="alphaLcParenR"/>
            </a:pPr>
            <a:r>
              <a:rPr lang="tr-TR" dirty="0" smtClean="0"/>
              <a:t>ED dizgisini içeren</a:t>
            </a:r>
          </a:p>
          <a:p>
            <a:pPr marL="1097280" lvl="2" indent="-457200" algn="just">
              <a:buFont typeface="+mj-lt"/>
              <a:buAutoNum type="alphaLcParenR"/>
            </a:pPr>
            <a:r>
              <a:rPr lang="tr-TR" dirty="0" smtClean="0"/>
              <a:t>CDE dizgisini içeren</a:t>
            </a:r>
          </a:p>
          <a:p>
            <a:pPr marL="1097280" lvl="2" indent="-457200" algn="just">
              <a:buFont typeface="+mj-lt"/>
              <a:buAutoNum type="alphaLcParenR"/>
            </a:pPr>
            <a:r>
              <a:rPr lang="tr-TR" dirty="0" smtClean="0"/>
              <a:t>BA ve FGH dizgilerini içeren</a:t>
            </a:r>
          </a:p>
          <a:p>
            <a:pPr marL="1097280" lvl="2" indent="-457200" algn="just">
              <a:buFont typeface="+mj-lt"/>
              <a:buAutoNum type="alphaLcParenR"/>
            </a:pPr>
            <a:r>
              <a:rPr lang="tr-TR" dirty="0" smtClean="0"/>
              <a:t>AB, DE ve GH dizgilerini içeren</a:t>
            </a:r>
          </a:p>
          <a:p>
            <a:pPr marL="1097280" lvl="2" indent="-457200" algn="just">
              <a:buFont typeface="+mj-lt"/>
              <a:buAutoNum type="alphaLcParenR"/>
            </a:pPr>
            <a:r>
              <a:rPr lang="tr-TR" dirty="0" smtClean="0"/>
              <a:t>CAB ve BED dizgilerini içeren </a:t>
            </a:r>
          </a:p>
          <a:p>
            <a:pPr marL="1097280" lvl="2" indent="-457200" algn="just">
              <a:buFont typeface="+mj-lt"/>
              <a:buAutoNum type="alphaLcParenR"/>
            </a:pPr>
            <a:r>
              <a:rPr lang="tr-TR" dirty="0" smtClean="0"/>
              <a:t>BCA ve ABF dizgilerini içeren</a:t>
            </a:r>
          </a:p>
          <a:p>
            <a:pPr lvl="0" algn="just"/>
            <a:r>
              <a:rPr lang="tr-TR" dirty="0" smtClean="0">
                <a:solidFill>
                  <a:schemeClr val="accent1">
                    <a:lumMod val="75000"/>
                  </a:schemeClr>
                </a:solidFill>
              </a:rPr>
              <a:t>Alıştırma 2:</a:t>
            </a:r>
            <a:r>
              <a:rPr lang="tr-TR" i="1" dirty="0" smtClean="0">
                <a:solidFill>
                  <a:schemeClr val="accent1">
                    <a:lumMod val="75000"/>
                  </a:schemeClr>
                </a:solidFill>
              </a:rPr>
              <a:t> </a:t>
            </a:r>
            <a:r>
              <a:rPr lang="tr-TR" dirty="0" smtClean="0"/>
              <a:t>10 kadın ve 6 erkek, iki erkek yan yana olmayacak şekil­de bir sırada bulunmalarının kaç yolu vardır? (İpucu: ilk olarak kadınların yerlerini belirleyip daha sonra erkeklerin olası yerlerini göz önüne alınız.)</a:t>
            </a:r>
          </a:p>
          <a:p>
            <a:pPr algn="just"/>
            <a:r>
              <a:rPr lang="tr-TR" dirty="0" smtClean="0">
                <a:solidFill>
                  <a:schemeClr val="accent1">
                    <a:lumMod val="75000"/>
                  </a:schemeClr>
                </a:solidFill>
              </a:rPr>
              <a:t>Alıştırma 3: </a:t>
            </a:r>
            <a:r>
              <a:rPr lang="tr-TR" dirty="0" smtClean="0"/>
              <a:t>Birleşmiş </a:t>
            </a:r>
            <a:r>
              <a:rPr lang="tr-TR" dirty="0" err="1" smtClean="0"/>
              <a:t>Milletler'in</a:t>
            </a:r>
            <a:r>
              <a:rPr lang="tr-TR" dirty="0" smtClean="0"/>
              <a:t> bir yönetim kurulunda hizmet etmek üzere 12 üye, 3'ü 45 belirli ülkeden, 4'ü 57 belirli ülkeden ve diğerleri geri kalan 67 ülkeden olması şartıyla kaç yolla seçilir?</a:t>
            </a:r>
          </a:p>
          <a:p>
            <a:pPr lvl="0"/>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73</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lvl="0" algn="just"/>
            <a:r>
              <a:rPr lang="tr-TR" dirty="0" smtClean="0">
                <a:solidFill>
                  <a:schemeClr val="accent1">
                    <a:lumMod val="75000"/>
                  </a:schemeClr>
                </a:solidFill>
              </a:rPr>
              <a:t>Alıştırma 4:</a:t>
            </a:r>
            <a:r>
              <a:rPr lang="tr-TR" i="1" dirty="0" smtClean="0">
                <a:solidFill>
                  <a:schemeClr val="accent1">
                    <a:lumMod val="75000"/>
                  </a:schemeClr>
                </a:solidFill>
              </a:rPr>
              <a:t> </a:t>
            </a:r>
            <a:r>
              <a:rPr lang="tr-TR" dirty="0" smtClean="0"/>
              <a:t>Bu uygulama Dünya Kupası futbol turnuvalarının şampi­yonluk karşılaşmalarında oyunun berabere bitmemesi için kullanılır. Her bir takım daha önce belirlenmiş düzende 5 oyuncuyu seçer. Bu oyunculardan her biri, bu düzene uyarak, ilk takımdan bir oyuncu daha sonra ikinci takım­dan bir oyuncu vs. olmak üzere karşılıklı birer penaltı atışı yaparlar. Eğer skor, 10 penaltı atışı sonunda hala berabere ise bu uygulamaya devam edilir. Eğer skor, 20 penaltı atışı sonrasında hala berabere ise kazananın, golü atan ve go­lüne karşılık verilememiş ilk takımın olacağı tekli penaltı vuruşlarına geçilir. Buna göre,</a:t>
            </a:r>
          </a:p>
          <a:p>
            <a:pPr marL="1097280" lvl="2" indent="-457200" algn="just">
              <a:buFont typeface="+mj-lt"/>
              <a:buAutoNum type="alphaLcParenR"/>
            </a:pPr>
            <a:r>
              <a:rPr lang="tr-TR" dirty="0" smtClean="0"/>
              <a:t>Oyunun 10 penaltı atışlık ilk karşılaşmada belirlenme­si şartıyla, takımlardan birinin diğer takımın attığı gol sayısına eşit sayıda gol atması mümkün olmadığında karşılaşmanın bitmesi durumunda kaç farklı skor tab­losu mümkündür?</a:t>
            </a:r>
          </a:p>
          <a:p>
            <a:pPr marL="1097280" lvl="2" indent="-457200" algn="just">
              <a:buFont typeface="+mj-lt"/>
              <a:buAutoNum type="alphaLcParenR"/>
            </a:pPr>
            <a:r>
              <a:rPr lang="tr-TR" dirty="0" smtClean="0"/>
              <a:t>Oyunun 10 penaltı atışlık ikinci karşılaşması ile be­lirlenmesi şartıyla, penaltı atışlarının birinci ve ikinci grupları için kaç farklı skor tablosu mümkündür?</a:t>
            </a:r>
          </a:p>
          <a:p>
            <a:pPr marL="1097280" lvl="2" indent="-457200" algn="just">
              <a:buFont typeface="+mj-lt"/>
              <a:buAutoNum type="alphaLcParenR"/>
            </a:pPr>
            <a:r>
              <a:rPr lang="tr-TR" dirty="0" smtClean="0"/>
              <a:t>Oyunun her bir takım için beş atışlık iki karşılaşmadan sonra toplamda 10 atışı geçmeyecek ek atışlar üzerine kurulu olması şartıyla, penaltı atışlarının tüm kümeleri için kaç farklı skor tablosu mümkündür?</a:t>
            </a:r>
          </a:p>
          <a:p>
            <a:pPr lvl="0" algn="just"/>
            <a:r>
              <a:rPr lang="tr-TR" dirty="0" smtClean="0">
                <a:solidFill>
                  <a:schemeClr val="accent1">
                    <a:lumMod val="75000"/>
                  </a:schemeClr>
                </a:solidFill>
              </a:rPr>
              <a:t>Alıştırma 5: </a:t>
            </a:r>
            <a:r>
              <a:rPr lang="tr-TR" dirty="0" smtClean="0"/>
              <a:t>Bir bölümde 10 erkeğin ve 15 kadının var olduğunu kabul ediniz. Kurulda kadınların erkeklerden fazla bulunması şartıyla 6 üyelik bir kımıl kaç yolla oluşturulur?</a:t>
            </a:r>
          </a:p>
          <a:p>
            <a:pPr algn="just"/>
            <a:endParaRPr lang="tr-TR" dirty="0" smtClean="0"/>
          </a:p>
          <a:p>
            <a:pPr lvl="0"/>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6.3 </a:t>
            </a:r>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74</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75</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normAutofit/>
          </a:bodyPr>
          <a:lstStyle/>
          <a:p>
            <a:r>
              <a:rPr lang="tr-TR" dirty="0" smtClean="0"/>
              <a:t>6.4 </a:t>
            </a:r>
            <a:r>
              <a:rPr lang="tr-TR" dirty="0" err="1" smtClean="0"/>
              <a:t>Binom</a:t>
            </a:r>
            <a:r>
              <a:rPr lang="tr-TR" dirty="0" smtClean="0"/>
              <a:t> Katsayıları ve Özdeşlikler</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a:t>
            </a:r>
            <a:r>
              <a:rPr lang="tr-TR" dirty="0" err="1" smtClean="0"/>
              <a:t>Binom</a:t>
            </a:r>
            <a:r>
              <a:rPr lang="tr-TR" dirty="0" smtClean="0"/>
              <a:t> Teoremi</a:t>
            </a:r>
          </a:p>
          <a:p>
            <a:pPr>
              <a:buFont typeface="Wingdings" pitchFamily="2" charset="2"/>
              <a:buChar char="q"/>
            </a:pPr>
            <a:r>
              <a:rPr lang="tr-TR" dirty="0" smtClean="0"/>
              <a:t>  </a:t>
            </a:r>
            <a:r>
              <a:rPr lang="tr-TR" dirty="0" err="1" smtClean="0"/>
              <a:t>Pascal</a:t>
            </a:r>
            <a:r>
              <a:rPr lang="tr-TR" dirty="0" smtClean="0"/>
              <a:t> Özdeşliği ve Üçgeni</a:t>
            </a:r>
          </a:p>
          <a:p>
            <a:pPr>
              <a:buFont typeface="Wingdings" pitchFamily="2" charset="2"/>
              <a:buChar char="q"/>
            </a:pPr>
            <a:r>
              <a:rPr lang="tr-TR" dirty="0" smtClean="0"/>
              <a:t>  </a:t>
            </a:r>
            <a:r>
              <a:rPr lang="tr-TR" dirty="0" err="1" smtClean="0"/>
              <a:t>Binom</a:t>
            </a:r>
            <a:r>
              <a:rPr lang="tr-TR" dirty="0" smtClean="0"/>
              <a:t> Katsayılarını İçeren Diğer Özdeşlikler</a:t>
            </a:r>
          </a:p>
          <a:p>
            <a:pPr>
              <a:buFont typeface="Wingdings" pitchFamily="2" charset="2"/>
              <a:buChar char="q"/>
            </a:pPr>
            <a:r>
              <a:rPr lang="tr-TR" dirty="0" smtClean="0"/>
              <a:t>  Alıştırmalar</a:t>
            </a:r>
          </a:p>
          <a:p>
            <a:endParaRPr lang="tr-TR" b="1" u="sng" dirty="0" smtClean="0"/>
          </a:p>
          <a:p>
            <a:endParaRPr lang="tr-TR" dirty="0"/>
          </a:p>
        </p:txBody>
      </p:sp>
      <p:pic>
        <p:nvPicPr>
          <p:cNvPr id="137220" name="Picture 4" descr="C:\Users\Cem\Desktop\10.png"/>
          <p:cNvPicPr>
            <a:picLocks noChangeAspect="1" noChangeArrowheads="1"/>
          </p:cNvPicPr>
          <p:nvPr/>
        </p:nvPicPr>
        <p:blipFill>
          <a:blip r:embed="rId2" cstate="print"/>
          <a:srcRect/>
          <a:stretch>
            <a:fillRect/>
          </a:stretch>
        </p:blipFill>
        <p:spPr bwMode="auto">
          <a:xfrm>
            <a:off x="977900" y="1752600"/>
            <a:ext cx="3429000" cy="3606800"/>
          </a:xfrm>
          <a:prstGeom prst="rect">
            <a:avLst/>
          </a:prstGeom>
          <a:noFill/>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endParaRPr lang="tr-TR" b="1" u="sng" dirty="0"/>
          </a:p>
        </p:txBody>
      </p:sp>
      <p:sp>
        <p:nvSpPr>
          <p:cNvPr id="3" name="İçerik Yer Tutucusu 2"/>
          <p:cNvSpPr>
            <a:spLocks noGrp="1"/>
          </p:cNvSpPr>
          <p:nvPr>
            <p:ph idx="1"/>
          </p:nvPr>
        </p:nvSpPr>
        <p:spPr>
          <a:xfrm>
            <a:off x="685800" y="1654630"/>
            <a:ext cx="7532914" cy="4860470"/>
          </a:xfrm>
        </p:spPr>
        <p:txBody>
          <a:bodyPr>
            <a:normAutofit fontScale="92500" lnSpcReduction="10000"/>
          </a:bodyPr>
          <a:lstStyle/>
          <a:p>
            <a:pPr algn="just"/>
            <a:r>
              <a:rPr lang="tr-TR" i="1" dirty="0" smtClean="0"/>
              <a:t>n </a:t>
            </a:r>
            <a:r>
              <a:rPr lang="tr-TR" dirty="0" smtClean="0"/>
              <a:t>elemanlı bir küme üzerinde </a:t>
            </a:r>
            <a:r>
              <a:rPr lang="tr-TR" i="1" dirty="0" smtClean="0"/>
              <a:t>r</a:t>
            </a:r>
            <a:r>
              <a:rPr lang="tr-TR" dirty="0" smtClean="0"/>
              <a:t>-</a:t>
            </a:r>
            <a:r>
              <a:rPr lang="tr-TR" dirty="0" err="1" smtClean="0"/>
              <a:t>li</a:t>
            </a:r>
            <a:r>
              <a:rPr lang="tr-TR" dirty="0" smtClean="0"/>
              <a:t> kombinasyonlarının sayısı       ile gösterilir. </a:t>
            </a:r>
          </a:p>
          <a:p>
            <a:pPr algn="just"/>
            <a:r>
              <a:rPr lang="tr-TR" dirty="0" smtClean="0"/>
              <a:t>Ayrıca bu sayıya </a:t>
            </a:r>
            <a:r>
              <a:rPr lang="tr-TR" b="1" dirty="0" err="1" smtClean="0"/>
              <a:t>binom</a:t>
            </a:r>
            <a:r>
              <a:rPr lang="tr-TR" b="1" dirty="0" smtClean="0"/>
              <a:t> katsayısı </a:t>
            </a:r>
            <a:r>
              <a:rPr lang="tr-TR" dirty="0" smtClean="0"/>
              <a:t>da denir. Çünkü bu sayılar </a:t>
            </a:r>
            <a:r>
              <a:rPr lang="tr-TR" i="1" dirty="0" smtClean="0"/>
              <a:t> </a:t>
            </a:r>
            <a:r>
              <a:rPr lang="tr-TR" dirty="0" smtClean="0"/>
              <a:t>gibi </a:t>
            </a:r>
            <a:r>
              <a:rPr lang="tr-TR" dirty="0" err="1" smtClean="0"/>
              <a:t>binom</a:t>
            </a:r>
            <a:r>
              <a:rPr lang="tr-TR" dirty="0" smtClean="0"/>
              <a:t> ifadelerinin kuvvetlerinin açılımında karşımıza çıkmaktadır. </a:t>
            </a:r>
            <a:r>
              <a:rPr lang="tr-TR" dirty="0" err="1" smtClean="0"/>
              <a:t>Binom</a:t>
            </a:r>
            <a:r>
              <a:rPr lang="tr-TR" dirty="0" smtClean="0"/>
              <a:t> ifadelerinin kuvvetlerinin </a:t>
            </a:r>
            <a:r>
              <a:rPr lang="tr-TR" dirty="0" err="1" smtClean="0"/>
              <a:t>binom</a:t>
            </a:r>
            <a:r>
              <a:rPr lang="tr-TR" dirty="0" smtClean="0"/>
              <a:t> katsayıları içeren terimlerin toplamı olarak yazılabileceğini ifade eden </a:t>
            </a:r>
            <a:r>
              <a:rPr lang="tr-TR" b="1" dirty="0" err="1" smtClean="0"/>
              <a:t>binom</a:t>
            </a:r>
            <a:r>
              <a:rPr lang="tr-TR" b="1" dirty="0" smtClean="0"/>
              <a:t> teoremini </a:t>
            </a:r>
            <a:r>
              <a:rPr lang="tr-TR" dirty="0" smtClean="0"/>
              <a:t>inceleyeceğiz. Bu teoremi </a:t>
            </a:r>
            <a:r>
              <a:rPr lang="tr-TR" dirty="0" err="1" smtClean="0"/>
              <a:t>kombinatorik</a:t>
            </a:r>
            <a:r>
              <a:rPr lang="tr-TR" dirty="0" smtClean="0"/>
              <a:t> kullanarak ispatlayacağız. Ayrıca </a:t>
            </a:r>
            <a:r>
              <a:rPr lang="tr-TR" dirty="0" err="1" smtClean="0"/>
              <a:t>kombinatorik</a:t>
            </a:r>
            <a:r>
              <a:rPr lang="tr-TR" dirty="0" smtClean="0"/>
              <a:t> ispatların, </a:t>
            </a:r>
            <a:r>
              <a:rPr lang="tr-TR" dirty="0" err="1" smtClean="0"/>
              <a:t>binom</a:t>
            </a:r>
            <a:r>
              <a:rPr lang="tr-TR" dirty="0" smtClean="0"/>
              <a:t> katsayıları içeren özdeşlikler elde etmek için nasıl kullanabileceğini göstereceğiz.</a:t>
            </a:r>
          </a:p>
          <a:p>
            <a:pPr algn="just"/>
            <a:r>
              <a:rPr lang="tr-TR" dirty="0" err="1" smtClean="0"/>
              <a:t>Binom</a:t>
            </a:r>
            <a:r>
              <a:rPr lang="tr-TR" dirty="0" smtClean="0"/>
              <a:t> teoremi, </a:t>
            </a:r>
            <a:r>
              <a:rPr lang="tr-TR" dirty="0" err="1" smtClean="0"/>
              <a:t>binom</a:t>
            </a:r>
            <a:r>
              <a:rPr lang="tr-TR" dirty="0" smtClean="0"/>
              <a:t> ifadesinin kuvvetinin açılımındaki terimlerin katsayılarını verir. Bir </a:t>
            </a:r>
            <a:r>
              <a:rPr lang="tr-TR" b="1" dirty="0" err="1" smtClean="0"/>
              <a:t>binom</a:t>
            </a:r>
            <a:r>
              <a:rPr lang="tr-TR" b="1" dirty="0" smtClean="0"/>
              <a:t> </a:t>
            </a:r>
            <a:r>
              <a:rPr lang="tr-TR" dirty="0" smtClean="0"/>
              <a:t>ifadesi basitçe </a:t>
            </a:r>
            <a:r>
              <a:rPr lang="tr-TR" i="1" dirty="0" smtClean="0"/>
              <a:t> </a:t>
            </a:r>
            <a:r>
              <a:rPr lang="tr-TR" dirty="0" smtClean="0"/>
              <a:t>gibi iki terimin toplamıdır. </a:t>
            </a:r>
          </a:p>
          <a:p>
            <a:pPr algn="just"/>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76</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876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5000" y="2006600"/>
            <a:ext cx="238125" cy="314325"/>
          </a:xfrm>
          <a:prstGeom prst="rect">
            <a:avLst/>
          </a:prstGeom>
          <a:noFill/>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TEOREM 1</a:t>
            </a:r>
            <a:r>
              <a:rPr lang="tr-TR" dirty="0" smtClean="0"/>
              <a:t> </a:t>
            </a:r>
            <a:r>
              <a:rPr lang="tr-TR" b="1" dirty="0" smtClean="0"/>
              <a:t>BİNOM TEOREMİ</a:t>
            </a:r>
            <a:r>
              <a:rPr lang="tr-TR" dirty="0" smtClean="0"/>
              <a:t> </a:t>
            </a:r>
            <a:r>
              <a:rPr lang="tr-TR" i="1" dirty="0" smtClean="0"/>
              <a:t>x </a:t>
            </a:r>
            <a:r>
              <a:rPr lang="tr-TR" dirty="0" smtClean="0"/>
              <a:t>ve</a:t>
            </a:r>
            <a:r>
              <a:rPr lang="tr-TR" i="1" dirty="0" smtClean="0"/>
              <a:t> y </a:t>
            </a:r>
            <a:r>
              <a:rPr lang="tr-TR" dirty="0" smtClean="0"/>
              <a:t>birer değişken, n negatif olmayan bir tamsayı olsun. Bu durumda </a:t>
            </a:r>
          </a:p>
          <a:p>
            <a:pPr algn="just">
              <a:buNone/>
            </a:pPr>
            <a:endParaRPr lang="tr-TR" dirty="0" smtClean="0"/>
          </a:p>
          <a:p>
            <a:pPr algn="just">
              <a:buNone/>
            </a:pPr>
            <a:endParaRPr lang="tr-TR" dirty="0" smtClean="0"/>
          </a:p>
          <a:p>
            <a:pPr algn="just"/>
            <a:r>
              <a:rPr lang="tr-TR" i="1" dirty="0" smtClean="0">
                <a:solidFill>
                  <a:schemeClr val="accent1">
                    <a:lumMod val="75000"/>
                  </a:schemeClr>
                </a:solidFill>
              </a:rPr>
              <a:t>İspat:</a:t>
            </a:r>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77</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96961"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78992" y="2946400"/>
            <a:ext cx="7168896" cy="711200"/>
          </a:xfrm>
          <a:prstGeom prst="rect">
            <a:avLst/>
          </a:prstGeom>
          <a:noFill/>
        </p:spPr>
      </p:pic>
      <p:graphicFrame>
        <p:nvGraphicFramePr>
          <p:cNvPr id="296963" name="Object 3"/>
          <p:cNvGraphicFramePr>
            <a:graphicFrameLocks noChangeAspect="1"/>
          </p:cNvGraphicFramePr>
          <p:nvPr/>
        </p:nvGraphicFramePr>
        <p:xfrm>
          <a:off x="1074738" y="4178300"/>
          <a:ext cx="7281862" cy="1244600"/>
        </p:xfrm>
        <a:graphic>
          <a:graphicData uri="http://schemas.openxmlformats.org/presentationml/2006/ole">
            <mc:AlternateContent xmlns:mc="http://schemas.openxmlformats.org/markup-compatibility/2006">
              <mc:Choice xmlns:v="urn:schemas-microsoft-com:vml" Requires="v">
                <p:oleObj spid="_x0000_s296964" name="Belge" r:id="rId5" imgW="5774853" imgH="1019466" progId="Word.Document.12">
                  <p:embed/>
                </p:oleObj>
              </mc:Choice>
              <mc:Fallback>
                <p:oleObj name="Belge" r:id="rId5" imgW="5774853" imgH="1019466" progId="Word.Documen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738" y="4178300"/>
                        <a:ext cx="7281862"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1: </a:t>
            </a:r>
            <a:endParaRPr lang="tr-TR" dirty="0" smtClean="0"/>
          </a:p>
          <a:p>
            <a:pPr algn="just"/>
            <a:endParaRPr lang="tr-TR" dirty="0" smtClean="0"/>
          </a:p>
          <a:p>
            <a:pPr algn="just"/>
            <a:r>
              <a:rPr lang="tr-TR" i="1" dirty="0" smtClean="0">
                <a:solidFill>
                  <a:schemeClr val="accent1">
                    <a:lumMod val="75000"/>
                  </a:schemeClr>
                </a:solidFill>
              </a:rPr>
              <a:t>Çözüm: </a:t>
            </a:r>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78</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97987" name="Object 3"/>
          <p:cNvGraphicFramePr>
            <a:graphicFrameLocks noChangeAspect="1"/>
          </p:cNvGraphicFramePr>
          <p:nvPr/>
        </p:nvGraphicFramePr>
        <p:xfrm>
          <a:off x="2505973" y="1695244"/>
          <a:ext cx="11090683" cy="344487"/>
        </p:xfrm>
        <a:graphic>
          <a:graphicData uri="http://schemas.openxmlformats.org/presentationml/2006/ole">
            <mc:AlternateContent xmlns:mc="http://schemas.openxmlformats.org/markup-compatibility/2006">
              <mc:Choice xmlns:v="urn:schemas-microsoft-com:vml" Requires="v">
                <p:oleObj spid="_x0000_s297989" name="Belge" r:id="rId4" imgW="5774853" imgH="179567" progId="Word.Document.12">
                  <p:embed/>
                </p:oleObj>
              </mc:Choice>
              <mc:Fallback>
                <p:oleObj name="Belge" r:id="rId4" imgW="5774853" imgH="179567"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5973" y="1695244"/>
                        <a:ext cx="11090683"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988" name="Object 4"/>
          <p:cNvGraphicFramePr>
            <a:graphicFrameLocks noChangeAspect="1"/>
          </p:cNvGraphicFramePr>
          <p:nvPr/>
        </p:nvGraphicFramePr>
        <p:xfrm>
          <a:off x="2452963" y="2445372"/>
          <a:ext cx="8625371" cy="3094037"/>
        </p:xfrm>
        <a:graphic>
          <a:graphicData uri="http://schemas.openxmlformats.org/presentationml/2006/ole">
            <mc:AlternateContent xmlns:mc="http://schemas.openxmlformats.org/markup-compatibility/2006">
              <mc:Choice xmlns:v="urn:schemas-microsoft-com:vml" Requires="v">
                <p:oleObj spid="_x0000_s297990" name="Belge" r:id="rId6" imgW="5774853" imgH="2071319" progId="Word.Document.12">
                  <p:embed/>
                </p:oleObj>
              </mc:Choice>
              <mc:Fallback>
                <p:oleObj name="Belge" r:id="rId6" imgW="5774853" imgH="2071319" progId="Word.Document.12">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2963" y="2445372"/>
                        <a:ext cx="8625371" cy="309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2: </a:t>
            </a:r>
            <a:endParaRPr lang="tr-TR" dirty="0" smtClean="0"/>
          </a:p>
          <a:p>
            <a:pPr algn="just"/>
            <a:endParaRPr lang="tr-TR" dirty="0" smtClean="0"/>
          </a:p>
          <a:p>
            <a:pPr algn="just"/>
            <a:r>
              <a:rPr lang="tr-TR" i="1" dirty="0" smtClean="0">
                <a:solidFill>
                  <a:schemeClr val="accent1">
                    <a:lumMod val="75000"/>
                  </a:schemeClr>
                </a:solidFill>
              </a:rPr>
              <a:t>Çözüm: </a:t>
            </a:r>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79</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99014" name="Object 6"/>
          <p:cNvGraphicFramePr>
            <a:graphicFrameLocks noChangeAspect="1"/>
          </p:cNvGraphicFramePr>
          <p:nvPr/>
        </p:nvGraphicFramePr>
        <p:xfrm>
          <a:off x="2624138" y="1538288"/>
          <a:ext cx="6303962" cy="481012"/>
        </p:xfrm>
        <a:graphic>
          <a:graphicData uri="http://schemas.openxmlformats.org/presentationml/2006/ole">
            <mc:AlternateContent xmlns:mc="http://schemas.openxmlformats.org/markup-compatibility/2006">
              <mc:Choice xmlns:v="urn:schemas-microsoft-com:vml" Requires="v">
                <p:oleObj spid="_x0000_s299017" name="Belge" r:id="rId4" imgW="5774853" imgH="378206" progId="Word.Document.12">
                  <p:embed/>
                </p:oleObj>
              </mc:Choice>
              <mc:Fallback>
                <p:oleObj name="Belge" r:id="rId4" imgW="5774853" imgH="378206" progId="Word.Document.1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4138" y="1538288"/>
                        <a:ext cx="6303962"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9016" name="Object 8"/>
          <p:cNvGraphicFramePr>
            <a:graphicFrameLocks noChangeAspect="1"/>
          </p:cNvGraphicFramePr>
          <p:nvPr/>
        </p:nvGraphicFramePr>
        <p:xfrm>
          <a:off x="1022350" y="3162300"/>
          <a:ext cx="8198598" cy="1790700"/>
        </p:xfrm>
        <a:graphic>
          <a:graphicData uri="http://schemas.openxmlformats.org/presentationml/2006/ole">
            <mc:AlternateContent xmlns:mc="http://schemas.openxmlformats.org/markup-compatibility/2006">
              <mc:Choice xmlns:v="urn:schemas-microsoft-com:vml" Requires="v">
                <p:oleObj spid="_x0000_s299018" name="Belge" r:id="rId6" imgW="5931476" imgH="1295834" progId="Word.Document.12">
                  <p:embed/>
                </p:oleObj>
              </mc:Choice>
              <mc:Fallback>
                <p:oleObj name="Belge" r:id="rId6" imgW="5931476" imgH="1295834" progId="Word.Document.12">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350" y="3162300"/>
                        <a:ext cx="8198598"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fontScale="92500"/>
          </a:bodyPr>
          <a:lstStyle/>
          <a:p>
            <a:pPr algn="just"/>
            <a:r>
              <a:rPr lang="tr-TR" dirty="0" smtClean="0">
                <a:solidFill>
                  <a:schemeClr val="accent1">
                    <a:lumMod val="75000"/>
                  </a:schemeClr>
                </a:solidFill>
              </a:rPr>
              <a:t>ÖRNEK 1: </a:t>
            </a:r>
            <a:r>
              <a:rPr lang="tr-TR" dirty="0" smtClean="0"/>
              <a:t>Demir ve </a:t>
            </a:r>
            <a:r>
              <a:rPr lang="tr-TR" dirty="0" err="1" smtClean="0"/>
              <a:t>Merten</a:t>
            </a:r>
            <a:r>
              <a:rPr lang="tr-TR" dirty="0" smtClean="0"/>
              <a:t> adında sadece iki çalışanı olan bir şirket, 12 odası olan bir binayı kiralamaktadır. Bu iki çalışan için kaç farklı oda tahsisi yapılabilir?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Bu iki çalışan için oda tahsis etme işi, 12 farklı yolla yapılabilen Demir’e bir oda verme işi ve sonra Demir’in odasının dışındaki odalardan birini 11 farklı yolla </a:t>
            </a:r>
            <a:r>
              <a:rPr lang="tr-TR" dirty="0" err="1" smtClean="0"/>
              <a:t>Merten’e</a:t>
            </a:r>
            <a:r>
              <a:rPr lang="tr-TR" dirty="0" smtClean="0"/>
              <a:t> verme işinden oluşmaktadır. Demir kuralına göre, bu iki çalışana 12 ∙ 11 = 132 tane farklı oda tahsis etme yolu vardır.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Sonuç 1: </a:t>
            </a:r>
            <a:r>
              <a:rPr lang="tr-TR" i="1" dirty="0" smtClean="0"/>
              <a:t>n </a:t>
            </a:r>
            <a:r>
              <a:rPr lang="tr-TR" dirty="0" smtClean="0"/>
              <a:t>negatif olmayan bir sayı olsun. Bu durumda</a:t>
            </a:r>
            <a:r>
              <a:rPr lang="tr-TR" dirty="0" smtClean="0">
                <a:solidFill>
                  <a:schemeClr val="accent1">
                    <a:lumMod val="75000"/>
                  </a:schemeClr>
                </a:solidFill>
              </a:rPr>
              <a:t> </a:t>
            </a:r>
            <a:endParaRPr lang="tr-TR" dirty="0" smtClean="0"/>
          </a:p>
          <a:p>
            <a:pPr algn="just"/>
            <a:endParaRPr lang="tr-TR" dirty="0" smtClean="0"/>
          </a:p>
          <a:p>
            <a:pPr algn="just"/>
            <a:endParaRPr lang="tr-TR" dirty="0" smtClean="0"/>
          </a:p>
          <a:p>
            <a:pPr algn="just"/>
            <a:r>
              <a:rPr lang="tr-TR" i="1" dirty="0" smtClean="0">
                <a:solidFill>
                  <a:schemeClr val="accent1">
                    <a:lumMod val="75000"/>
                  </a:schemeClr>
                </a:solidFill>
              </a:rPr>
              <a:t>İspat: </a:t>
            </a:r>
            <a:r>
              <a:rPr lang="tr-TR" dirty="0" smtClean="0"/>
              <a:t>x=1 ve y=1 için </a:t>
            </a:r>
            <a:r>
              <a:rPr lang="tr-TR" dirty="0" err="1" smtClean="0"/>
              <a:t>Binom</a:t>
            </a:r>
            <a:r>
              <a:rPr lang="tr-TR" dirty="0" smtClean="0"/>
              <a:t> teoremi kullanılırsa,</a:t>
            </a:r>
          </a:p>
          <a:p>
            <a:pPr algn="just"/>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80</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00038" name="Object 6"/>
          <p:cNvGraphicFramePr>
            <a:graphicFrameLocks noChangeAspect="1"/>
          </p:cNvGraphicFramePr>
          <p:nvPr/>
        </p:nvGraphicFramePr>
        <p:xfrm>
          <a:off x="2911262" y="2576513"/>
          <a:ext cx="8812870" cy="700087"/>
        </p:xfrm>
        <a:graphic>
          <a:graphicData uri="http://schemas.openxmlformats.org/presentationml/2006/ole">
            <mc:AlternateContent xmlns:mc="http://schemas.openxmlformats.org/markup-compatibility/2006">
              <mc:Choice xmlns:v="urn:schemas-microsoft-com:vml" Requires="v">
                <p:oleObj spid="_x0000_s300040" name="Belge" r:id="rId4" imgW="5774853" imgH="458094" progId="Word.Document.12">
                  <p:embed/>
                </p:oleObj>
              </mc:Choice>
              <mc:Fallback>
                <p:oleObj name="Belge" r:id="rId4" imgW="5774853" imgH="458094" progId="Word.Document.1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1262" y="2576513"/>
                        <a:ext cx="8812870" cy="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39" name="Object 7"/>
          <p:cNvGraphicFramePr>
            <a:graphicFrameLocks noChangeAspect="1"/>
          </p:cNvGraphicFramePr>
          <p:nvPr/>
        </p:nvGraphicFramePr>
        <p:xfrm>
          <a:off x="984249" y="4232274"/>
          <a:ext cx="8705031" cy="1444625"/>
        </p:xfrm>
        <a:graphic>
          <a:graphicData uri="http://schemas.openxmlformats.org/presentationml/2006/ole">
            <mc:AlternateContent xmlns:mc="http://schemas.openxmlformats.org/markup-compatibility/2006">
              <mc:Choice xmlns:v="urn:schemas-microsoft-com:vml" Requires="v">
                <p:oleObj spid="_x0000_s300041" name="Belge" r:id="rId6" imgW="5931476" imgH="983840" progId="Word.Document.12">
                  <p:embed/>
                </p:oleObj>
              </mc:Choice>
              <mc:Fallback>
                <p:oleObj name="Belge" r:id="rId6" imgW="5931476" imgH="983840" progId="Word.Document.12">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4249" y="4232274"/>
                        <a:ext cx="8705031"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i="1" dirty="0" smtClean="0">
                <a:solidFill>
                  <a:schemeClr val="accent1">
                    <a:lumMod val="75000"/>
                  </a:schemeClr>
                </a:solidFill>
              </a:rPr>
              <a:t>İspat: </a:t>
            </a:r>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81</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01060" name="Object 4"/>
          <p:cNvGraphicFramePr>
            <a:graphicFrameLocks noChangeAspect="1"/>
          </p:cNvGraphicFramePr>
          <p:nvPr/>
        </p:nvGraphicFramePr>
        <p:xfrm>
          <a:off x="1085849" y="2151062"/>
          <a:ext cx="7278831" cy="4071937"/>
        </p:xfrm>
        <a:graphic>
          <a:graphicData uri="http://schemas.openxmlformats.org/presentationml/2006/ole">
            <mc:AlternateContent xmlns:mc="http://schemas.openxmlformats.org/markup-compatibility/2006">
              <mc:Choice xmlns:v="urn:schemas-microsoft-com:vml" Requires="v">
                <p:oleObj spid="_x0000_s301061" name="Belge" r:id="rId4" imgW="5931476" imgH="3317493" progId="Word.Document.12">
                  <p:embed/>
                </p:oleObj>
              </mc:Choice>
              <mc:Fallback>
                <p:oleObj name="Belge" r:id="rId4" imgW="5931476" imgH="3317493"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49" y="2151062"/>
                        <a:ext cx="7278831" cy="407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Sonuç 2: </a:t>
            </a:r>
            <a:r>
              <a:rPr lang="tr-TR" i="1" dirty="0" smtClean="0"/>
              <a:t>n </a:t>
            </a:r>
            <a:r>
              <a:rPr lang="tr-TR" dirty="0" smtClean="0"/>
              <a:t>pozitif bir tamsayı olsun. Bu durumda</a:t>
            </a:r>
          </a:p>
          <a:p>
            <a:pPr algn="just"/>
            <a:endParaRPr lang="tr-TR" dirty="0" smtClean="0"/>
          </a:p>
          <a:p>
            <a:pPr algn="just"/>
            <a:endParaRPr lang="tr-TR" dirty="0" smtClean="0"/>
          </a:p>
          <a:p>
            <a:pPr algn="just"/>
            <a:r>
              <a:rPr lang="tr-TR" i="1" dirty="0" smtClean="0">
                <a:solidFill>
                  <a:schemeClr val="accent1">
                    <a:lumMod val="75000"/>
                  </a:schemeClr>
                </a:solidFill>
              </a:rPr>
              <a:t>İspat: </a:t>
            </a:r>
            <a:r>
              <a:rPr lang="tr-TR" dirty="0" err="1" smtClean="0"/>
              <a:t>Binom</a:t>
            </a:r>
            <a:r>
              <a:rPr lang="tr-TR" dirty="0" smtClean="0"/>
              <a:t> teoreminde x=-1 ve y=1 alırsak,</a:t>
            </a:r>
          </a:p>
          <a:p>
            <a:pPr algn="just"/>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82</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02084" name="Object 4"/>
          <p:cNvGraphicFramePr>
            <a:graphicFrameLocks noChangeAspect="1"/>
          </p:cNvGraphicFramePr>
          <p:nvPr/>
        </p:nvGraphicFramePr>
        <p:xfrm>
          <a:off x="2662238" y="2182813"/>
          <a:ext cx="7214162" cy="573087"/>
        </p:xfrm>
        <a:graphic>
          <a:graphicData uri="http://schemas.openxmlformats.org/presentationml/2006/ole">
            <mc:AlternateContent xmlns:mc="http://schemas.openxmlformats.org/markup-compatibility/2006">
              <mc:Choice xmlns:v="urn:schemas-microsoft-com:vml" Requires="v">
                <p:oleObj spid="_x0000_s302089" name="Belge" r:id="rId4" imgW="5774853" imgH="458094" progId="Word.Document.12">
                  <p:embed/>
                </p:oleObj>
              </mc:Choice>
              <mc:Fallback>
                <p:oleObj name="Belge" r:id="rId4" imgW="5774853" imgH="458094"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2238" y="2182813"/>
                        <a:ext cx="7214162"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2088" name="Object 8"/>
          <p:cNvGraphicFramePr>
            <a:graphicFrameLocks noChangeAspect="1"/>
          </p:cNvGraphicFramePr>
          <p:nvPr/>
        </p:nvGraphicFramePr>
        <p:xfrm>
          <a:off x="882649" y="4002088"/>
          <a:ext cx="8098184" cy="1103312"/>
        </p:xfrm>
        <a:graphic>
          <a:graphicData uri="http://schemas.openxmlformats.org/presentationml/2006/ole">
            <mc:AlternateContent xmlns:mc="http://schemas.openxmlformats.org/markup-compatibility/2006">
              <mc:Choice xmlns:v="urn:schemas-microsoft-com:vml" Requires="v">
                <p:oleObj spid="_x0000_s302090" name="Belge" r:id="rId6" imgW="5931476" imgH="808592" progId="Word.Document.12">
                  <p:embed/>
                </p:oleObj>
              </mc:Choice>
              <mc:Fallback>
                <p:oleObj name="Belge" r:id="rId6" imgW="5931476" imgH="808592" progId="Word.Document.12">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2649" y="4002088"/>
                        <a:ext cx="8098184"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Binom</a:t>
            </a:r>
            <a:r>
              <a:rPr lang="tr-TR" u="sng" dirty="0" smtClean="0"/>
              <a:t> Teoremi</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Sonuç 3: </a:t>
            </a:r>
            <a:r>
              <a:rPr lang="tr-TR" i="1" dirty="0" smtClean="0"/>
              <a:t>n </a:t>
            </a:r>
            <a:r>
              <a:rPr lang="tr-TR" dirty="0" smtClean="0"/>
              <a:t>negatif olmayan bir sayı olsun. Bu durumda</a:t>
            </a:r>
          </a:p>
          <a:p>
            <a:pPr algn="just"/>
            <a:endParaRPr lang="tr-TR" dirty="0" smtClean="0"/>
          </a:p>
          <a:p>
            <a:pPr algn="just"/>
            <a:endParaRPr lang="tr-TR" dirty="0" smtClean="0"/>
          </a:p>
          <a:p>
            <a:pPr algn="just"/>
            <a:endParaRPr lang="tr-TR" dirty="0" smtClean="0"/>
          </a:p>
          <a:p>
            <a:pPr algn="just"/>
            <a:r>
              <a:rPr lang="tr-TR" i="1" dirty="0" smtClean="0">
                <a:solidFill>
                  <a:schemeClr val="accent1">
                    <a:lumMod val="75000"/>
                  </a:schemeClr>
                </a:solidFill>
              </a:rPr>
              <a:t>İspat:</a:t>
            </a:r>
            <a:endParaRPr lang="tr-TR" dirty="0" smtClean="0"/>
          </a:p>
          <a:p>
            <a:pPr algn="just"/>
            <a:endParaRPr lang="tr-TR" dirty="0" smtClean="0"/>
          </a:p>
          <a:p>
            <a:pPr algn="just"/>
            <a:endParaRPr lang="tr-TR" dirty="0" smtClean="0"/>
          </a:p>
          <a:p>
            <a:pPr algn="just">
              <a:buNone/>
            </a:pPr>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83</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08228" name="Object 4"/>
          <p:cNvGraphicFramePr>
            <a:graphicFrameLocks noChangeAspect="1"/>
          </p:cNvGraphicFramePr>
          <p:nvPr/>
        </p:nvGraphicFramePr>
        <p:xfrm>
          <a:off x="3526368" y="2522953"/>
          <a:ext cx="9772094" cy="776287"/>
        </p:xfrm>
        <a:graphic>
          <a:graphicData uri="http://schemas.openxmlformats.org/presentationml/2006/ole">
            <mc:AlternateContent xmlns:mc="http://schemas.openxmlformats.org/markup-compatibility/2006">
              <mc:Choice xmlns:v="urn:schemas-microsoft-com:vml" Requires="v">
                <p:oleObj spid="_x0000_s308230" name="Belge" r:id="rId4" imgW="5774853" imgH="458094" progId="Word.Document.12">
                  <p:embed/>
                </p:oleObj>
              </mc:Choice>
              <mc:Fallback>
                <p:oleObj name="Belge" r:id="rId4" imgW="5774853" imgH="458094" progId="Word.Document.12">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368" y="2522953"/>
                        <a:ext cx="9772094"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29" name="Object 5"/>
          <p:cNvGraphicFramePr>
            <a:graphicFrameLocks noChangeAspect="1"/>
          </p:cNvGraphicFramePr>
          <p:nvPr/>
        </p:nvGraphicFramePr>
        <p:xfrm>
          <a:off x="2083628" y="3777215"/>
          <a:ext cx="6503781" cy="2809698"/>
        </p:xfrm>
        <a:graphic>
          <a:graphicData uri="http://schemas.openxmlformats.org/presentationml/2006/ole">
            <mc:AlternateContent xmlns:mc="http://schemas.openxmlformats.org/markup-compatibility/2006">
              <mc:Choice xmlns:v="urn:schemas-microsoft-com:vml" Requires="v">
                <p:oleObj spid="_x0000_s308231" name="Belge" r:id="rId6" imgW="5931476" imgH="2377554" progId="Word.Document.12">
                  <p:embed/>
                </p:oleObj>
              </mc:Choice>
              <mc:Fallback>
                <p:oleObj name="Belge" r:id="rId6" imgW="5931476" imgH="2377554" progId="Word.Document.12">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3628" y="3777215"/>
                        <a:ext cx="6503781" cy="2809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err="1" smtClean="0"/>
              <a:t>Binom</a:t>
            </a:r>
            <a:r>
              <a:rPr lang="tr-TR" dirty="0" smtClean="0"/>
              <a:t> katsayıları birçok özdeşliği sağlar. En önemlilerinden bir tanesini verelim.</a:t>
            </a:r>
          </a:p>
          <a:p>
            <a:pPr algn="just"/>
            <a:r>
              <a:rPr lang="tr-TR" dirty="0" smtClean="0">
                <a:solidFill>
                  <a:schemeClr val="accent1">
                    <a:lumMod val="75000"/>
                  </a:schemeClr>
                </a:solidFill>
              </a:rPr>
              <a:t>TEOREM 2</a:t>
            </a:r>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84</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09253" name="Object 5"/>
          <p:cNvGraphicFramePr>
            <a:graphicFrameLocks noChangeAspect="1"/>
          </p:cNvGraphicFramePr>
          <p:nvPr/>
        </p:nvGraphicFramePr>
        <p:xfrm>
          <a:off x="1098550" y="2838450"/>
          <a:ext cx="7138178" cy="3867150"/>
        </p:xfrm>
        <a:graphic>
          <a:graphicData uri="http://schemas.openxmlformats.org/presentationml/2006/ole">
            <mc:AlternateContent xmlns:mc="http://schemas.openxmlformats.org/markup-compatibility/2006">
              <mc:Choice xmlns:v="urn:schemas-microsoft-com:vml" Requires="v">
                <p:oleObj spid="_x0000_s309254" name="Belge" r:id="rId4" imgW="5931476" imgH="3213855" progId="Word.Document.12">
                  <p:embed/>
                </p:oleObj>
              </mc:Choice>
              <mc:Fallback>
                <p:oleObj name="Belge" r:id="rId4" imgW="5931476" imgH="3213855" progId="Word.Document.12">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8550" y="2838450"/>
                        <a:ext cx="7138178"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85</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12323" name="Object 3"/>
          <p:cNvGraphicFramePr>
            <a:graphicFrameLocks noChangeAspect="1"/>
          </p:cNvGraphicFramePr>
          <p:nvPr/>
        </p:nvGraphicFramePr>
        <p:xfrm>
          <a:off x="1009649" y="1709738"/>
          <a:ext cx="7025723" cy="4614862"/>
        </p:xfrm>
        <a:graphic>
          <a:graphicData uri="http://schemas.openxmlformats.org/presentationml/2006/ole">
            <mc:AlternateContent xmlns:mc="http://schemas.openxmlformats.org/markup-compatibility/2006">
              <mc:Choice xmlns:v="urn:schemas-microsoft-com:vml" Requires="v">
                <p:oleObj spid="_x0000_s312324" name="Belge" r:id="rId4" imgW="5931476" imgH="3895058" progId="Word.Document.12">
                  <p:embed/>
                </p:oleObj>
              </mc:Choice>
              <mc:Fallback>
                <p:oleObj name="Belge" r:id="rId4" imgW="5931476" imgH="3895058"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49" y="1709738"/>
                        <a:ext cx="7025723"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Bu üçgen </a:t>
            </a:r>
            <a:r>
              <a:rPr lang="tr-TR" b="1" dirty="0" err="1" smtClean="0"/>
              <a:t>Pascal</a:t>
            </a:r>
            <a:r>
              <a:rPr lang="tr-TR" b="1" dirty="0" smtClean="0"/>
              <a:t> üçgeni </a:t>
            </a:r>
            <a:r>
              <a:rPr lang="tr-TR" dirty="0" smtClean="0"/>
              <a:t>olarak bilinir. </a:t>
            </a:r>
            <a:r>
              <a:rPr lang="tr-TR" dirty="0" err="1" smtClean="0"/>
              <a:t>Pascal</a:t>
            </a:r>
            <a:r>
              <a:rPr lang="tr-TR" dirty="0" smtClean="0"/>
              <a:t> özdeşliği, iki ardışık </a:t>
            </a:r>
            <a:r>
              <a:rPr lang="tr-TR" dirty="0" err="1" smtClean="0"/>
              <a:t>binom</a:t>
            </a:r>
            <a:r>
              <a:rPr lang="tr-TR" dirty="0" smtClean="0"/>
              <a:t> katsayısının toplamının bir sonraki satırda bu iki katsayı arasında kalan katsayıyı ürettiğini göstermektedir.</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86</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err="1" smtClean="0"/>
              <a:t>Binom</a:t>
            </a:r>
            <a:r>
              <a:rPr lang="tr-TR" sz="2800" u="sng" dirty="0" smtClean="0"/>
              <a:t> Katsayılarını İçeren Diğer Özdeşlikler</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endParaRPr lang="tr-TR" dirty="0" smtClean="0"/>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87</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15395" name="Object 3"/>
          <p:cNvGraphicFramePr>
            <a:graphicFrameLocks noChangeAspect="1"/>
          </p:cNvGraphicFramePr>
          <p:nvPr/>
        </p:nvGraphicFramePr>
        <p:xfrm>
          <a:off x="1027113" y="2006600"/>
          <a:ext cx="7929218" cy="2451100"/>
        </p:xfrm>
        <a:graphic>
          <a:graphicData uri="http://schemas.openxmlformats.org/presentationml/2006/ole">
            <mc:AlternateContent xmlns:mc="http://schemas.openxmlformats.org/markup-compatibility/2006">
              <mc:Choice xmlns:v="urn:schemas-microsoft-com:vml" Requires="v">
                <p:oleObj spid="_x0000_s315396" name="Belge" r:id="rId4" imgW="6404233" imgH="1979196" progId="Word.Document.12">
                  <p:embed/>
                </p:oleObj>
              </mc:Choice>
              <mc:Fallback>
                <p:oleObj name="Belge" r:id="rId4" imgW="6404233" imgH="1979196"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113" y="2006600"/>
                        <a:ext cx="7929218"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 </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88</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26659" name="Object 3"/>
          <p:cNvGraphicFramePr>
            <a:graphicFrameLocks noChangeAspect="1"/>
          </p:cNvGraphicFramePr>
          <p:nvPr/>
        </p:nvGraphicFramePr>
        <p:xfrm>
          <a:off x="1138238" y="1820863"/>
          <a:ext cx="7001109" cy="2357437"/>
        </p:xfrm>
        <a:graphic>
          <a:graphicData uri="http://schemas.openxmlformats.org/presentationml/2006/ole">
            <mc:AlternateContent xmlns:mc="http://schemas.openxmlformats.org/markup-compatibility/2006">
              <mc:Choice xmlns:v="urn:schemas-microsoft-com:vml" Requires="v">
                <p:oleObj spid="_x0000_s326660" name="Belge" r:id="rId4" imgW="5774853" imgH="1945370" progId="Word.Document.12">
                  <p:embed/>
                </p:oleObj>
              </mc:Choice>
              <mc:Fallback>
                <p:oleObj name="Belge" r:id="rId4" imgW="5774853" imgH="1945370"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38" y="1820863"/>
                        <a:ext cx="7001109"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 </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89</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27683" name="Object 3"/>
          <p:cNvGraphicFramePr>
            <a:graphicFrameLocks noChangeAspect="1"/>
          </p:cNvGraphicFramePr>
          <p:nvPr/>
        </p:nvGraphicFramePr>
        <p:xfrm>
          <a:off x="1085849" y="1577975"/>
          <a:ext cx="7095855" cy="4670425"/>
        </p:xfrm>
        <a:graphic>
          <a:graphicData uri="http://schemas.openxmlformats.org/presentationml/2006/ole">
            <mc:AlternateContent xmlns:mc="http://schemas.openxmlformats.org/markup-compatibility/2006">
              <mc:Choice xmlns:v="urn:schemas-microsoft-com:vml" Requires="v">
                <p:oleObj spid="_x0000_s327684" name="Belge" r:id="rId4" imgW="5931476" imgH="3904414" progId="Word.Document.12">
                  <p:embed/>
                </p:oleObj>
              </mc:Choice>
              <mc:Fallback>
                <p:oleObj name="Belge" r:id="rId4" imgW="5931476" imgH="3904414"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49" y="1577975"/>
                        <a:ext cx="7095855"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Temel Sayma Teknikleri</a:t>
            </a:r>
            <a:endParaRPr lang="tr-TR" u="sng" dirty="0"/>
          </a:p>
        </p:txBody>
      </p:sp>
      <p:sp>
        <p:nvSpPr>
          <p:cNvPr id="3" name="İçerik Yer Tutucusu 2"/>
          <p:cNvSpPr>
            <a:spLocks noGrp="1"/>
          </p:cNvSpPr>
          <p:nvPr>
            <p:ph idx="1"/>
          </p:nvPr>
        </p:nvSpPr>
        <p:spPr>
          <a:xfrm>
            <a:off x="685800" y="1654630"/>
            <a:ext cx="7532914" cy="4178000"/>
          </a:xfrm>
        </p:spPr>
        <p:txBody>
          <a:bodyPr>
            <a:normAutofit fontScale="92500" lnSpcReduction="20000"/>
          </a:bodyPr>
          <a:lstStyle/>
          <a:p>
            <a:pPr algn="just"/>
            <a:r>
              <a:rPr lang="tr-TR" dirty="0" smtClean="0">
                <a:solidFill>
                  <a:schemeClr val="accent1">
                    <a:lumMod val="75000"/>
                  </a:schemeClr>
                </a:solidFill>
              </a:rPr>
              <a:t>ÖRNEK 2: </a:t>
            </a:r>
            <a:r>
              <a:rPr lang="tr-TR" dirty="0" smtClean="0"/>
              <a:t>Bir konferans salonunun sandalyeleri, İngiliz alfabesinden bir harf ve bunu takip eden </a:t>
            </a:r>
            <a:r>
              <a:rPr lang="tr-TR" dirty="0" err="1" smtClean="0"/>
              <a:t>l’den</a:t>
            </a:r>
            <a:r>
              <a:rPr lang="tr-TR" dirty="0" smtClean="0"/>
              <a:t> 100’e kadar sayılardan biri ile etiketlenecektir. Buna göre, en çok kaç farklı sandalye etiketlenebilir?</a:t>
            </a:r>
          </a:p>
          <a:p>
            <a:pPr algn="just">
              <a:buNone/>
            </a:pPr>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Sandalyeleri etiketleme işleminin ilk işlemi 26 harften oluşan İngiliz alfabesinden birini tahsis etmek ve ikinci işlem tahsis edilen her bir harfin yanma 100 tane sayıdan birini kullanmaktır. Çarpma kuralına göre, 26 ∙ 100 = 2600 farklı yolla bir sandalye etiketlenebilir. Buna göre, farklı şekilde etiketlenebilecek sandalye sayısı en çok 2600 tane olur.</a:t>
            </a:r>
          </a:p>
        </p:txBody>
      </p:sp>
      <p:sp>
        <p:nvSpPr>
          <p:cNvPr id="4" name="Veri Yer Tutucusu 3"/>
          <p:cNvSpPr>
            <a:spLocks noGrp="1"/>
          </p:cNvSpPr>
          <p:nvPr>
            <p:ph type="dt" sz="half" idx="10"/>
          </p:nvPr>
        </p:nvSpPr>
        <p:spPr>
          <a:xfrm>
            <a:off x="5422006" y="224492"/>
            <a:ext cx="2708982" cy="365125"/>
          </a:xfrm>
        </p:spPr>
        <p:txBody>
          <a:bodyPr/>
          <a:lstStyle/>
          <a:p>
            <a:r>
              <a:rPr lang="tr-TR" dirty="0" smtClean="0"/>
              <a:t>6.1 Saymanın Temelleri</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a:t>
            </a:fld>
            <a:endParaRPr lang="en-US" dirty="0"/>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err="1" smtClean="0"/>
              <a:t>Pascal</a:t>
            </a:r>
            <a:r>
              <a:rPr lang="tr-TR" u="sng" dirty="0" smtClean="0"/>
              <a:t> Özdeşliği ve Üçgeni</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 </a:t>
            </a:r>
          </a:p>
          <a:p>
            <a:pPr algn="just"/>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90</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28709" name="Object 5"/>
          <p:cNvGraphicFramePr>
            <a:graphicFrameLocks noChangeAspect="1"/>
          </p:cNvGraphicFramePr>
          <p:nvPr/>
        </p:nvGraphicFramePr>
        <p:xfrm>
          <a:off x="1212849" y="1603374"/>
          <a:ext cx="6826251" cy="4784725"/>
        </p:xfrm>
        <a:graphic>
          <a:graphicData uri="http://schemas.openxmlformats.org/presentationml/2006/ole">
            <mc:AlternateContent xmlns:mc="http://schemas.openxmlformats.org/markup-compatibility/2006">
              <mc:Choice xmlns:v="urn:schemas-microsoft-com:vml" Requires="v">
                <p:oleObj spid="_x0000_s328710" name="Belge" r:id="rId4" imgW="5931476" imgH="4439517" progId="Word.Document.12">
                  <p:embed/>
                </p:oleObj>
              </mc:Choice>
              <mc:Fallback>
                <p:oleObj name="Belge" r:id="rId4" imgW="5931476" imgH="4439517" progId="Word.Document.12">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49" y="1603374"/>
                        <a:ext cx="6826251"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Alıştırmalar</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Alıştırma 1:</a:t>
            </a:r>
            <a:r>
              <a:rPr lang="tr-TR" i="1" dirty="0" smtClean="0">
                <a:solidFill>
                  <a:schemeClr val="accent1">
                    <a:lumMod val="75000"/>
                  </a:schemeClr>
                </a:solidFill>
              </a:rPr>
              <a:t> </a:t>
            </a:r>
          </a:p>
          <a:p>
            <a:pPr algn="just"/>
            <a:r>
              <a:rPr lang="tr-TR" dirty="0" smtClean="0">
                <a:solidFill>
                  <a:schemeClr val="accent1">
                    <a:lumMod val="75000"/>
                  </a:schemeClr>
                </a:solidFill>
              </a:rPr>
              <a:t>Alıştırma 2:</a:t>
            </a:r>
          </a:p>
          <a:p>
            <a:pPr algn="just"/>
            <a:endParaRPr lang="tr-TR" dirty="0" smtClean="0">
              <a:solidFill>
                <a:schemeClr val="accent1">
                  <a:lumMod val="75000"/>
                </a:schemeClr>
              </a:solidFill>
            </a:endParaRPr>
          </a:p>
          <a:p>
            <a:endParaRPr lang="tr-TR" dirty="0" smtClean="0">
              <a:solidFill>
                <a:schemeClr val="accent1">
                  <a:lumMod val="75000"/>
                </a:schemeClr>
              </a:solidFill>
            </a:endParaRPr>
          </a:p>
          <a:p>
            <a:pPr algn="just"/>
            <a:r>
              <a:rPr lang="tr-TR" dirty="0" smtClean="0">
                <a:solidFill>
                  <a:schemeClr val="accent1">
                    <a:lumMod val="75000"/>
                  </a:schemeClr>
                </a:solidFill>
              </a:rPr>
              <a:t>Alıştırma 3: </a:t>
            </a:r>
            <a:r>
              <a:rPr lang="tr-TR" sz="1400" dirty="0" err="1" smtClean="0"/>
              <a:t>Binom</a:t>
            </a:r>
            <a:r>
              <a:rPr lang="tr-TR" sz="1400" dirty="0" smtClean="0"/>
              <a:t> teoremini matematiksel tümevarım ile ispatlayınız.</a:t>
            </a:r>
          </a:p>
          <a:p>
            <a:pPr algn="just"/>
            <a:r>
              <a:rPr lang="tr-TR" dirty="0" smtClean="0">
                <a:solidFill>
                  <a:schemeClr val="accent1">
                    <a:lumMod val="75000"/>
                  </a:schemeClr>
                </a:solidFill>
              </a:rPr>
              <a:t>Alıştırma 4:</a:t>
            </a:r>
          </a:p>
          <a:p>
            <a:pPr algn="just"/>
            <a:endParaRPr lang="tr-TR" dirty="0" smtClean="0">
              <a:solidFill>
                <a:schemeClr val="accent1">
                  <a:lumMod val="75000"/>
                </a:schemeClr>
              </a:solidFill>
            </a:endParaRPr>
          </a:p>
          <a:p>
            <a:pPr algn="just"/>
            <a:endParaRPr lang="tr-TR" dirty="0" smtClean="0">
              <a:solidFill>
                <a:schemeClr val="accent1">
                  <a:lumMod val="75000"/>
                </a:schemeClr>
              </a:solidFill>
            </a:endParaRPr>
          </a:p>
          <a:p>
            <a:pPr algn="just"/>
            <a:r>
              <a:rPr lang="tr-TR" dirty="0" smtClean="0">
                <a:solidFill>
                  <a:schemeClr val="accent1">
                    <a:lumMod val="75000"/>
                  </a:schemeClr>
                </a:solidFill>
              </a:rPr>
              <a:t>Alıştırma 5:</a:t>
            </a:r>
            <a:endParaRPr lang="tr-TR" dirty="0" smtClean="0"/>
          </a:p>
          <a:p>
            <a:pPr algn="just"/>
            <a:endParaRPr lang="tr-TR" dirty="0" smtClean="0"/>
          </a:p>
          <a:p>
            <a:pPr lvl="0"/>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6.4 </a:t>
            </a:r>
            <a:r>
              <a:rPr lang="tr-TR" dirty="0" err="1" smtClean="0"/>
              <a:t>Binom</a:t>
            </a:r>
            <a:r>
              <a:rPr lang="tr-TR" dirty="0" smtClean="0"/>
              <a:t> Katsayıları ve Özdeşlikler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91</a:t>
            </a:fld>
            <a:endParaRPr lang="en-US" dirty="0"/>
          </a:p>
        </p:txBody>
      </p:sp>
      <p:graphicFrame>
        <p:nvGraphicFramePr>
          <p:cNvPr id="329731" name="Object 3"/>
          <p:cNvGraphicFramePr>
            <a:graphicFrameLocks noChangeAspect="1"/>
          </p:cNvGraphicFramePr>
          <p:nvPr/>
        </p:nvGraphicFramePr>
        <p:xfrm>
          <a:off x="2792549" y="1787525"/>
          <a:ext cx="10158967" cy="231775"/>
        </p:xfrm>
        <a:graphic>
          <a:graphicData uri="http://schemas.openxmlformats.org/presentationml/2006/ole">
            <mc:AlternateContent xmlns:mc="http://schemas.openxmlformats.org/markup-compatibility/2006">
              <mc:Choice xmlns:v="urn:schemas-microsoft-com:vml" Requires="v">
                <p:oleObj spid="_x0000_s329740" name="Belge" r:id="rId4" imgW="5774853" imgH="131347" progId="Word.Document.12">
                  <p:embed/>
                </p:oleObj>
              </mc:Choice>
              <mc:Fallback>
                <p:oleObj name="Belge" r:id="rId4" imgW="5774853" imgH="131347"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2549" y="1787525"/>
                        <a:ext cx="10158967"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736" name="Object 8"/>
          <p:cNvGraphicFramePr>
            <a:graphicFrameLocks noChangeAspect="1"/>
          </p:cNvGraphicFramePr>
          <p:nvPr/>
        </p:nvGraphicFramePr>
        <p:xfrm>
          <a:off x="1140999" y="2650711"/>
          <a:ext cx="7488926" cy="609324"/>
        </p:xfrm>
        <a:graphic>
          <a:graphicData uri="http://schemas.openxmlformats.org/presentationml/2006/ole">
            <mc:AlternateContent xmlns:mc="http://schemas.openxmlformats.org/markup-compatibility/2006">
              <mc:Choice xmlns:v="urn:schemas-microsoft-com:vml" Requires="v">
                <p:oleObj spid="_x0000_s329741" name="Belge" r:id="rId6" imgW="5774853" imgH="469609" progId="Word.Document.12">
                  <p:embed/>
                </p:oleObj>
              </mc:Choice>
              <mc:Fallback>
                <p:oleObj name="Belge" r:id="rId6" imgW="5774853" imgH="469609" progId="Word.Document.12">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0999" y="2650711"/>
                        <a:ext cx="7488926" cy="609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737" name="Object 9"/>
          <p:cNvGraphicFramePr>
            <a:graphicFrameLocks noChangeAspect="1"/>
          </p:cNvGraphicFramePr>
          <p:nvPr/>
        </p:nvGraphicFramePr>
        <p:xfrm>
          <a:off x="1167503" y="4380402"/>
          <a:ext cx="7073898" cy="589168"/>
        </p:xfrm>
        <a:graphic>
          <a:graphicData uri="http://schemas.openxmlformats.org/presentationml/2006/ole">
            <mc:AlternateContent xmlns:mc="http://schemas.openxmlformats.org/markup-compatibility/2006">
              <mc:Choice xmlns:v="urn:schemas-microsoft-com:vml" Requires="v">
                <p:oleObj spid="_x0000_s329742" name="Belge" r:id="rId8" imgW="5774853" imgH="481125" progId="Word.Document.12">
                  <p:embed/>
                </p:oleObj>
              </mc:Choice>
              <mc:Fallback>
                <p:oleObj name="Belge" r:id="rId8" imgW="5774853" imgH="481125" progId="Word.Document.12">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7503" y="4380402"/>
                        <a:ext cx="7073898" cy="589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9739" name="Object 11"/>
          <p:cNvGraphicFramePr>
            <a:graphicFrameLocks noChangeAspect="1"/>
          </p:cNvGraphicFramePr>
          <p:nvPr/>
        </p:nvGraphicFramePr>
        <p:xfrm>
          <a:off x="2850529" y="5283894"/>
          <a:ext cx="9457098" cy="215762"/>
        </p:xfrm>
        <a:graphic>
          <a:graphicData uri="http://schemas.openxmlformats.org/presentationml/2006/ole">
            <mc:AlternateContent xmlns:mc="http://schemas.openxmlformats.org/markup-compatibility/2006">
              <mc:Choice xmlns:v="urn:schemas-microsoft-com:vml" Requires="v">
                <p:oleObj spid="_x0000_s329743" name="Belge" r:id="rId10" imgW="5774853" imgH="131347" progId="Word.Document.12">
                  <p:embed/>
                </p:oleObj>
              </mc:Choice>
              <mc:Fallback>
                <p:oleObj name="Belge" r:id="rId10" imgW="5774853" imgH="131347" progId="Word.Document.12">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50529" y="5283894"/>
                        <a:ext cx="9457098" cy="21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3" name="2 Slayt Numarası Yer Tutucusu"/>
          <p:cNvSpPr>
            <a:spLocks noGrp="1"/>
          </p:cNvSpPr>
          <p:nvPr>
            <p:ph type="sldNum" sz="quarter" idx="12"/>
          </p:nvPr>
        </p:nvSpPr>
        <p:spPr/>
        <p:txBody>
          <a:bodyPr/>
          <a:lstStyle/>
          <a:p>
            <a:fld id="{8B37D5FE-740C-46F5-801A-FA5477D9711F}" type="slidenum">
              <a:rPr lang="en-US" smtClean="0"/>
              <a:pPr/>
              <a:t>92</a:t>
            </a:fld>
            <a:endParaRPr lang="en-US" dirty="0"/>
          </a:p>
        </p:txBody>
      </p:sp>
      <p:sp>
        <p:nvSpPr>
          <p:cNvPr id="4" name="3 İçerik Yer Tutucusu"/>
          <p:cNvSpPr>
            <a:spLocks noGrp="1"/>
          </p:cNvSpPr>
          <p:nvPr>
            <p:ph idx="1"/>
          </p:nvPr>
        </p:nvSpPr>
        <p:spPr/>
        <p:txBody>
          <a:bodyPr/>
          <a:lstStyle/>
          <a:p>
            <a:endParaRPr lang="tr-TR" dirty="0"/>
          </a:p>
        </p:txBody>
      </p:sp>
      <p:sp>
        <p:nvSpPr>
          <p:cNvPr id="9" name="Alt Bilgi Yer Tutucusu 4"/>
          <p:cNvSpPr>
            <a:spLocks noGrp="1"/>
          </p:cNvSpPr>
          <p:nvPr>
            <p:ph type="ftr" sz="quarter" idx="11"/>
          </p:nvPr>
        </p:nvSpPr>
        <p:spPr>
          <a:xfrm>
            <a:off x="4641448" y="5712460"/>
            <a:ext cx="3502152" cy="365125"/>
          </a:xfrm>
        </p:spPr>
        <p:txBody>
          <a:bodyPr/>
          <a:lstStyle/>
          <a:p>
            <a:r>
              <a:rPr lang="tr-TR" dirty="0" smtClean="0"/>
              <a:t>Ayrık Matematik ve Uygulamaları</a:t>
            </a:r>
            <a:endParaRPr lang="en-US" dirty="0"/>
          </a:p>
        </p:txBody>
      </p:sp>
      <p:sp>
        <p:nvSpPr>
          <p:cNvPr id="6" name="5 Başlık"/>
          <p:cNvSpPr>
            <a:spLocks noGrp="1"/>
          </p:cNvSpPr>
          <p:nvPr>
            <p:ph type="title"/>
          </p:nvPr>
        </p:nvSpPr>
        <p:spPr>
          <a:xfrm>
            <a:off x="4727133" y="638134"/>
            <a:ext cx="3304572" cy="1463153"/>
          </a:xfrm>
        </p:spPr>
        <p:txBody>
          <a:bodyPr>
            <a:normAutofit fontScale="90000"/>
          </a:bodyPr>
          <a:lstStyle/>
          <a:p>
            <a:r>
              <a:rPr lang="tr-TR" dirty="0" smtClean="0"/>
              <a:t>6.5 Genelleştirilmiş </a:t>
            </a:r>
            <a:r>
              <a:rPr lang="tr-TR" dirty="0" err="1" smtClean="0"/>
              <a:t>Permütasyonlar</a:t>
            </a:r>
            <a:r>
              <a:rPr lang="tr-TR" dirty="0" smtClean="0"/>
              <a:t> ve Kombinasyonlar</a:t>
            </a:r>
            <a:endParaRPr lang="tr-TR" dirty="0"/>
          </a:p>
        </p:txBody>
      </p:sp>
      <p:sp>
        <p:nvSpPr>
          <p:cNvPr id="7" name="6 Metin Yer Tutucusu"/>
          <p:cNvSpPr>
            <a:spLocks noGrp="1"/>
          </p:cNvSpPr>
          <p:nvPr>
            <p:ph type="body" sz="half" idx="2"/>
          </p:nvPr>
        </p:nvSpPr>
        <p:spPr>
          <a:xfrm>
            <a:off x="4736592" y="2383971"/>
            <a:ext cx="3298784" cy="3270927"/>
          </a:xfrm>
        </p:spPr>
        <p:txBody>
          <a:bodyPr>
            <a:normAutofit/>
          </a:bodyPr>
          <a:lstStyle/>
          <a:p>
            <a:pPr>
              <a:buFont typeface="Wingdings" pitchFamily="2" charset="2"/>
              <a:buChar char="q"/>
            </a:pPr>
            <a:r>
              <a:rPr lang="tr-TR" dirty="0" smtClean="0"/>
              <a:t>  Giriş</a:t>
            </a:r>
          </a:p>
          <a:p>
            <a:pPr>
              <a:buFont typeface="Wingdings" pitchFamily="2" charset="2"/>
              <a:buChar char="q"/>
            </a:pPr>
            <a:r>
              <a:rPr lang="tr-TR" dirty="0" smtClean="0"/>
              <a:t>  Tekrarlı Kümede </a:t>
            </a:r>
            <a:r>
              <a:rPr lang="tr-TR" dirty="0" err="1" smtClean="0"/>
              <a:t>Permütasyon</a:t>
            </a:r>
            <a:endParaRPr lang="tr-TR" dirty="0" smtClean="0"/>
          </a:p>
          <a:p>
            <a:pPr>
              <a:buFont typeface="Wingdings" pitchFamily="2" charset="2"/>
              <a:buChar char="q"/>
            </a:pPr>
            <a:r>
              <a:rPr lang="tr-TR" dirty="0" smtClean="0"/>
              <a:t>  Tekrarlı Kümede Kombinasyon</a:t>
            </a:r>
          </a:p>
          <a:p>
            <a:pPr>
              <a:buFont typeface="Wingdings" pitchFamily="2" charset="2"/>
              <a:buChar char="q"/>
            </a:pPr>
            <a:r>
              <a:rPr lang="tr-TR" dirty="0" smtClean="0"/>
              <a:t>  Ayırt Edilemez Nesneler İçin </a:t>
            </a:r>
            <a:r>
              <a:rPr lang="tr-TR" dirty="0" err="1" smtClean="0"/>
              <a:t>Permütasyon</a:t>
            </a:r>
            <a:endParaRPr lang="tr-TR" dirty="0" smtClean="0"/>
          </a:p>
          <a:p>
            <a:pPr>
              <a:buFont typeface="Wingdings" pitchFamily="2" charset="2"/>
              <a:buChar char="q"/>
            </a:pPr>
            <a:r>
              <a:rPr lang="tr-TR" dirty="0" smtClean="0"/>
              <a:t>  Kutuların İçine Nesnelerin Dağıtılması</a:t>
            </a:r>
          </a:p>
          <a:p>
            <a:pPr>
              <a:buFont typeface="Wingdings" pitchFamily="2" charset="2"/>
              <a:buChar char="q"/>
            </a:pPr>
            <a:r>
              <a:rPr lang="tr-TR" dirty="0" smtClean="0"/>
              <a:t>  Alıştırmalar</a:t>
            </a:r>
          </a:p>
          <a:p>
            <a:endParaRPr lang="tr-TR" b="1" u="sng" dirty="0" smtClean="0"/>
          </a:p>
          <a:p>
            <a:endParaRPr lang="tr-TR" dirty="0"/>
          </a:p>
        </p:txBody>
      </p:sp>
      <p:pic>
        <p:nvPicPr>
          <p:cNvPr id="330754" name="Picture 2" descr="C:\Users\Cem\Desktop\97ea2012103a18041e99cf52931ed087.gif"/>
          <p:cNvPicPr>
            <a:picLocks noChangeAspect="1" noChangeArrowheads="1"/>
          </p:cNvPicPr>
          <p:nvPr/>
        </p:nvPicPr>
        <p:blipFill>
          <a:blip r:embed="rId2" cstate="print"/>
          <a:srcRect/>
          <a:stretch>
            <a:fillRect/>
          </a:stretch>
        </p:blipFill>
        <p:spPr bwMode="auto">
          <a:xfrm>
            <a:off x="1155700" y="2381250"/>
            <a:ext cx="3048000" cy="1866900"/>
          </a:xfrm>
          <a:prstGeom prst="rect">
            <a:avLst/>
          </a:prstGeom>
          <a:noFill/>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Giriş</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t>Birçok sayma probleminde, elemanlar tekrarlı bir şekilde kullanılabilir. Örneğin, bir araç plakasında bir harf ya da rakam birden fazla kez kullanılabilir. Bir düzine kurabiye seçiminde her bir tür tekrar seçilebilir. Bu, daha önce ele alınan her bir terimin en fazla bir kez kullanılabildiği </a:t>
            </a:r>
            <a:r>
              <a:rPr lang="tr-TR" dirty="0" err="1" smtClean="0"/>
              <a:t>permütasyon</a:t>
            </a:r>
            <a:r>
              <a:rPr lang="tr-TR" dirty="0" smtClean="0"/>
              <a:t> ve kombinasyon konusundaki sayma problemlerine ters bir durumdur. Bu Kesimde nesnelerin birden fazla kez kullanıldığı sayma problemlerinin nasıl çözüleceği gösterilecektir.</a:t>
            </a:r>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93</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Tekrarlı Kümede </a:t>
            </a:r>
            <a:r>
              <a:rPr lang="tr-TR" u="sng" dirty="0" err="1" smtClean="0"/>
              <a:t>Permütasyon</a:t>
            </a:r>
            <a:endParaRPr lang="tr-TR" b="1" u="sng" dirty="0"/>
          </a:p>
        </p:txBody>
      </p:sp>
      <p:sp>
        <p:nvSpPr>
          <p:cNvPr id="3" name="İçerik Yer Tutucusu 2"/>
          <p:cNvSpPr>
            <a:spLocks noGrp="1"/>
          </p:cNvSpPr>
          <p:nvPr>
            <p:ph idx="1"/>
          </p:nvPr>
        </p:nvSpPr>
        <p:spPr>
          <a:xfrm>
            <a:off x="685800" y="1654630"/>
            <a:ext cx="7532914" cy="4860470"/>
          </a:xfrm>
        </p:spPr>
        <p:txBody>
          <a:bodyPr>
            <a:normAutofit lnSpcReduction="10000"/>
          </a:bodyPr>
          <a:lstStyle/>
          <a:p>
            <a:pPr algn="just"/>
            <a:r>
              <a:rPr lang="tr-TR" dirty="0" smtClean="0"/>
              <a:t>Örnek 1 'de görüleceği üzere tekrarlı kümede </a:t>
            </a:r>
            <a:r>
              <a:rPr lang="tr-TR" dirty="0" err="1" smtClean="0"/>
              <a:t>permütasyon</a:t>
            </a:r>
            <a:r>
              <a:rPr lang="tr-TR" dirty="0" smtClean="0"/>
              <a:t> hesabı çarpım kuralı kullanılarak yapılır.</a:t>
            </a:r>
          </a:p>
          <a:p>
            <a:endParaRPr lang="tr-TR" dirty="0" smtClean="0"/>
          </a:p>
          <a:p>
            <a:pPr algn="just"/>
            <a:r>
              <a:rPr lang="tr-TR" dirty="0" smtClean="0">
                <a:solidFill>
                  <a:schemeClr val="accent1">
                    <a:lumMod val="75000"/>
                  </a:schemeClr>
                </a:solidFill>
              </a:rPr>
              <a:t>ÖRNEK 1: </a:t>
            </a:r>
            <a:r>
              <a:rPr lang="tr-TR" dirty="0" smtClean="0"/>
              <a:t>İngiliz alfabesindeki büyük harfler kullanılarak r uzunluğunda kaç farklı dizgi yapılabilir?</a:t>
            </a:r>
          </a:p>
          <a:p>
            <a:pPr algn="just"/>
            <a:endParaRPr lang="tr-TR" dirty="0" smtClean="0"/>
          </a:p>
          <a:p>
            <a:pPr algn="just"/>
            <a:r>
              <a:rPr lang="tr-TR" i="1" dirty="0" smtClean="0">
                <a:solidFill>
                  <a:schemeClr val="accent1">
                    <a:lumMod val="75000"/>
                  </a:schemeClr>
                </a:solidFill>
              </a:rPr>
              <a:t>Çözüm:</a:t>
            </a:r>
            <a:r>
              <a:rPr lang="tr-TR" dirty="0" smtClean="0">
                <a:solidFill>
                  <a:schemeClr val="accent1">
                    <a:lumMod val="75000"/>
                  </a:schemeClr>
                </a:solidFill>
              </a:rPr>
              <a:t> </a:t>
            </a:r>
            <a:r>
              <a:rPr lang="tr-TR" dirty="0" smtClean="0"/>
              <a:t>İngiliz alfabesinde 26 tane büyük harf bulunmaktadır. Her bir harfin tekrarlı </a:t>
            </a:r>
            <a:r>
              <a:rPr lang="tr-TR" dirty="0" err="1" smtClean="0"/>
              <a:t>olarakkullanılabildiği</a:t>
            </a:r>
            <a:r>
              <a:rPr lang="tr-TR" dirty="0" smtClean="0"/>
              <a:t> </a:t>
            </a:r>
            <a:r>
              <a:rPr lang="tr-TR" dirty="0" err="1" smtClean="0"/>
              <a:t>gözönüne</a:t>
            </a:r>
            <a:r>
              <a:rPr lang="tr-TR" dirty="0" smtClean="0"/>
              <a:t> alındığında çarpım kuralından </a:t>
            </a:r>
            <a:r>
              <a:rPr lang="tr-TR" i="1" dirty="0" smtClean="0"/>
              <a:t>r</a:t>
            </a:r>
            <a:r>
              <a:rPr lang="tr-TR" dirty="0" smtClean="0"/>
              <a:t> uzunluğundaki dizgilerin sayısının       olduğu görülür.</a:t>
            </a:r>
          </a:p>
          <a:p>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94</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3280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5943600"/>
            <a:ext cx="451184" cy="342900"/>
          </a:xfrm>
          <a:prstGeom prst="rect">
            <a:avLst/>
          </a:prstGeom>
          <a:noFill/>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Tekrarlı Kümede </a:t>
            </a:r>
            <a:r>
              <a:rPr lang="tr-TR" u="sng" dirty="0" err="1" smtClean="0"/>
              <a:t>Permütasyon</a:t>
            </a:r>
            <a:endParaRPr lang="tr-TR" b="1" u="sng"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Teorem 1: </a:t>
            </a:r>
            <a:r>
              <a:rPr lang="tr-TR" dirty="0" smtClean="0"/>
              <a:t>Tekrarlı kümede </a:t>
            </a:r>
            <a:r>
              <a:rPr lang="tr-TR" i="1" dirty="0" smtClean="0"/>
              <a:t>n </a:t>
            </a:r>
            <a:r>
              <a:rPr lang="tr-TR" dirty="0" smtClean="0"/>
              <a:t>nesnenin </a:t>
            </a:r>
            <a:r>
              <a:rPr lang="tr-TR" i="1" dirty="0" smtClean="0"/>
              <a:t>r - </a:t>
            </a:r>
            <a:r>
              <a:rPr lang="tr-TR" dirty="0" err="1" smtClean="0"/>
              <a:t>permütasyonlarının</a:t>
            </a:r>
            <a:r>
              <a:rPr lang="tr-TR" dirty="0" smtClean="0"/>
              <a:t> sayısı </a:t>
            </a:r>
            <a:r>
              <a:rPr lang="tr-TR" i="1" dirty="0" err="1" smtClean="0"/>
              <a:t>n</a:t>
            </a:r>
            <a:r>
              <a:rPr lang="tr-TR" i="1" baseline="30000" dirty="0" err="1" smtClean="0"/>
              <a:t>r</a:t>
            </a:r>
            <a:r>
              <a:rPr lang="tr-TR" i="1" dirty="0" smtClean="0"/>
              <a:t> </a:t>
            </a:r>
            <a:r>
              <a:rPr lang="tr-TR" dirty="0" err="1" smtClean="0"/>
              <a:t>dir</a:t>
            </a:r>
            <a:r>
              <a:rPr lang="tr-TR" dirty="0" smtClean="0"/>
              <a:t>.</a:t>
            </a:r>
          </a:p>
          <a:p>
            <a:pPr algn="just"/>
            <a:endParaRPr lang="tr-TR" dirty="0" smtClean="0"/>
          </a:p>
          <a:p>
            <a:pPr algn="just"/>
            <a:r>
              <a:rPr lang="tr-TR" i="1" dirty="0" smtClean="0">
                <a:solidFill>
                  <a:schemeClr val="accent1">
                    <a:lumMod val="75000"/>
                  </a:schemeClr>
                </a:solidFill>
              </a:rPr>
              <a:t>İspat: </a:t>
            </a:r>
            <a:r>
              <a:rPr lang="tr-TR" dirty="0" smtClean="0"/>
              <a:t>Tekrarlı küme ele alındığında, r-</a:t>
            </a:r>
            <a:r>
              <a:rPr lang="tr-TR" dirty="0" err="1" smtClean="0"/>
              <a:t>permütasyonda</a:t>
            </a:r>
            <a:r>
              <a:rPr lang="tr-TR" dirty="0" smtClean="0"/>
              <a:t> her bir </a:t>
            </a:r>
            <a:r>
              <a:rPr lang="tr-TR" i="1" dirty="0" smtClean="0"/>
              <a:t>r</a:t>
            </a:r>
            <a:r>
              <a:rPr lang="tr-TR" dirty="0" smtClean="0"/>
              <a:t> konumu için </a:t>
            </a:r>
            <a:r>
              <a:rPr lang="tr-TR" i="1" dirty="0" smtClean="0"/>
              <a:t>n </a:t>
            </a:r>
            <a:r>
              <a:rPr lang="tr-TR" dirty="0" smtClean="0"/>
              <a:t>nesne bulun olduğundan dolayı bir eleman seçiminin </a:t>
            </a:r>
            <a:r>
              <a:rPr lang="tr-TR" i="1" dirty="0" smtClean="0"/>
              <a:t>n </a:t>
            </a:r>
            <a:r>
              <a:rPr lang="tr-TR" dirty="0" smtClean="0"/>
              <a:t>tane yolu vardır. </a:t>
            </a:r>
          </a:p>
          <a:p>
            <a:pPr algn="just"/>
            <a:r>
              <a:rPr lang="tr-TR" dirty="0" smtClean="0"/>
              <a:t>Buradan çarpım kuralından    tane      r-</a:t>
            </a:r>
            <a:r>
              <a:rPr lang="tr-TR" dirty="0" err="1" smtClean="0"/>
              <a:t>permütasyonu</a:t>
            </a:r>
            <a:r>
              <a:rPr lang="tr-TR" dirty="0" smtClean="0"/>
              <a:t> bulunur.</a:t>
            </a:r>
          </a:p>
          <a:p>
            <a:pPr algn="just"/>
            <a:endParaRPr lang="tr-TR" dirty="0" smtClean="0"/>
          </a:p>
          <a:p>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95</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358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88000" y="4533900"/>
            <a:ext cx="279400" cy="331788"/>
          </a:xfrm>
          <a:prstGeom prst="rect">
            <a:avLst/>
          </a:prstGeom>
          <a:noFill/>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Tekrarlı Kümede Kombinasyon</a:t>
            </a:r>
            <a:endParaRPr lang="tr-TR" dirty="0"/>
          </a:p>
        </p:txBody>
      </p:sp>
      <p:sp>
        <p:nvSpPr>
          <p:cNvPr id="3" name="İçerik Yer Tutucusu 2"/>
          <p:cNvSpPr>
            <a:spLocks noGrp="1"/>
          </p:cNvSpPr>
          <p:nvPr>
            <p:ph idx="1"/>
          </p:nvPr>
        </p:nvSpPr>
        <p:spPr>
          <a:xfrm>
            <a:off x="685800" y="1654630"/>
            <a:ext cx="7532914" cy="4860470"/>
          </a:xfrm>
        </p:spPr>
        <p:txBody>
          <a:bodyPr>
            <a:normAutofit fontScale="70000" lnSpcReduction="20000"/>
          </a:bodyPr>
          <a:lstStyle/>
          <a:p>
            <a:pPr algn="just"/>
            <a:r>
              <a:rPr lang="tr-TR" dirty="0" smtClean="0"/>
              <a:t>Tekrarlı kümede kombinasyon için aşağıdaki örneği ele alalım.</a:t>
            </a:r>
          </a:p>
          <a:p>
            <a:pPr algn="just"/>
            <a:r>
              <a:rPr lang="tr-TR" dirty="0" smtClean="0">
                <a:solidFill>
                  <a:schemeClr val="accent1">
                    <a:lumMod val="75000"/>
                  </a:schemeClr>
                </a:solidFill>
              </a:rPr>
              <a:t>ÖRNEK 2: </a:t>
            </a:r>
            <a:r>
              <a:rPr lang="tr-TR" dirty="0" smtClean="0"/>
              <a:t>Elma, portakal ve armut parçalarının olduğu bir kap göz önüne alalım. Kapta her bir meyvenin dört parçasının bulunduğunu ve seçim sırasının önemli olmadığı bilindiğine göre, kaptan dört parça meyvenin rastgele seçiminin kaç olasılığı olduğunu bulunuz.</a:t>
            </a:r>
          </a:p>
          <a:p>
            <a:pPr algn="just"/>
            <a:endParaRPr lang="tr-TR" dirty="0" smtClean="0"/>
          </a:p>
          <a:p>
            <a:pPr algn="just"/>
            <a:r>
              <a:rPr lang="tr-TR" i="1" dirty="0" smtClean="0">
                <a:solidFill>
                  <a:schemeClr val="accent1">
                    <a:lumMod val="75000"/>
                  </a:schemeClr>
                </a:solidFill>
              </a:rPr>
              <a:t>Çözüm: </a:t>
            </a:r>
            <a:r>
              <a:rPr lang="tr-TR" dirty="0" smtClean="0"/>
              <a:t>Bu problemin çözümünde meyve seçiminde olasılığı bulunan 15 farklı durum vardır:</a:t>
            </a:r>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r>
              <a:rPr lang="tr-TR" dirty="0" smtClean="0"/>
              <a:t>Çözüm, üç elemanlı kümenin </a:t>
            </a:r>
            <a:r>
              <a:rPr lang="tr-TR" i="1" dirty="0" smtClean="0"/>
              <a:t>{elma, portakal, armut} </a:t>
            </a:r>
            <a:r>
              <a:rPr lang="tr-TR" dirty="0" smtClean="0"/>
              <a:t>tekrarlı kümesinin 4—</a:t>
            </a:r>
            <a:r>
              <a:rPr lang="tr-TR" dirty="0" err="1" smtClean="0"/>
              <a:t>lü</a:t>
            </a:r>
            <a:r>
              <a:rPr lang="tr-TR" dirty="0" smtClean="0"/>
              <a:t> kombinasyonlarının sayısıdır.</a:t>
            </a:r>
          </a:p>
          <a:p>
            <a:pPr algn="just"/>
            <a:endParaRPr lang="tr-TR" dirty="0" smtClean="0"/>
          </a:p>
          <a:p>
            <a:pPr algn="just"/>
            <a:endParaRPr lang="tr-TR" dirty="0" smtClean="0"/>
          </a:p>
          <a:p>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96</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43044" name="Picture 4" descr="C:\Users\Cem\Desktop\ftftftft.png"/>
          <p:cNvPicPr>
            <a:picLocks noChangeAspect="1" noChangeArrowheads="1"/>
          </p:cNvPicPr>
          <p:nvPr/>
        </p:nvPicPr>
        <p:blipFill>
          <a:blip r:embed="rId3" cstate="print"/>
          <a:srcRect/>
          <a:stretch>
            <a:fillRect/>
          </a:stretch>
        </p:blipFill>
        <p:spPr bwMode="auto">
          <a:xfrm>
            <a:off x="1098550" y="3984625"/>
            <a:ext cx="6973888" cy="1428750"/>
          </a:xfrm>
          <a:prstGeom prst="rect">
            <a:avLst/>
          </a:prstGeom>
          <a:noFill/>
        </p:spPr>
      </p:pic>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rmAutofit fontScale="90000"/>
          </a:bodyPr>
          <a:lstStyle/>
          <a:p>
            <a:r>
              <a:rPr lang="tr-TR" u="sng" dirty="0" smtClean="0"/>
              <a:t>Tekrarlı Kümede Kombinasyon</a:t>
            </a:r>
            <a:endParaRPr lang="tr-TR"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dirty="0" smtClean="0">
                <a:solidFill>
                  <a:schemeClr val="accent1">
                    <a:lumMod val="75000"/>
                  </a:schemeClr>
                </a:solidFill>
              </a:rPr>
              <a:t>ÖRNEK 3: </a:t>
            </a:r>
            <a:r>
              <a:rPr lang="tr-TR" dirty="0" smtClean="0"/>
              <a:t>Bir kurabiye dükkanının 4 farklı tür kurabiye satmakta olduğunu varsayalım. 6 kurabiyenin seçilmesi için kaç farklı yol vardır? Kurabiyelerin yalnızca şekilleri göz önüne alınacak, sıralaması ve diğer özellikleri değerlendirilmeyecektir.</a:t>
            </a:r>
          </a:p>
          <a:p>
            <a:pPr algn="just"/>
            <a:r>
              <a:rPr lang="tr-TR" i="1" dirty="0" smtClean="0">
                <a:solidFill>
                  <a:schemeClr val="accent1">
                    <a:lumMod val="75000"/>
                  </a:schemeClr>
                </a:solidFill>
              </a:rPr>
              <a:t>Çözüm: </a:t>
            </a:r>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pPr algn="just">
              <a:buNone/>
            </a:pPr>
            <a:endParaRPr lang="tr-TR" dirty="0" smtClean="0"/>
          </a:p>
          <a:p>
            <a:pPr algn="just"/>
            <a:endParaRPr lang="tr-TR" dirty="0" smtClean="0"/>
          </a:p>
          <a:p>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97</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44071" name="Object 7"/>
          <p:cNvGraphicFramePr>
            <a:graphicFrameLocks noChangeAspect="1"/>
          </p:cNvGraphicFramePr>
          <p:nvPr/>
        </p:nvGraphicFramePr>
        <p:xfrm>
          <a:off x="1074738" y="4433888"/>
          <a:ext cx="7129462" cy="1375724"/>
        </p:xfrm>
        <a:graphic>
          <a:graphicData uri="http://schemas.openxmlformats.org/presentationml/2006/ole">
            <mc:AlternateContent xmlns:mc="http://schemas.openxmlformats.org/markup-compatibility/2006">
              <mc:Choice xmlns:v="urn:schemas-microsoft-com:vml" Requires="v">
                <p:oleObj spid="_x0000_s344072" name="Belge" r:id="rId4" imgW="5774853" imgH="1114107" progId="Word.Document.12">
                  <p:embed/>
                </p:oleObj>
              </mc:Choice>
              <mc:Fallback>
                <p:oleObj name="Belge" r:id="rId4" imgW="5774853" imgH="1114107" progId="Word.Document.12">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738" y="4433888"/>
                        <a:ext cx="7129462" cy="1375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Ayırt Edilemez Nesneler İçin </a:t>
            </a:r>
            <a:r>
              <a:rPr lang="tr-TR" sz="2800" u="sng" dirty="0" err="1" smtClean="0"/>
              <a:t>Permütasyon</a:t>
            </a:r>
            <a:endParaRPr lang="tr-TR" sz="2800" dirty="0"/>
          </a:p>
        </p:txBody>
      </p:sp>
      <p:sp>
        <p:nvSpPr>
          <p:cNvPr id="3" name="İçerik Yer Tutucusu 2"/>
          <p:cNvSpPr>
            <a:spLocks noGrp="1"/>
          </p:cNvSpPr>
          <p:nvPr>
            <p:ph idx="1"/>
          </p:nvPr>
        </p:nvSpPr>
        <p:spPr>
          <a:xfrm>
            <a:off x="685800" y="1654630"/>
            <a:ext cx="7532914" cy="4860470"/>
          </a:xfrm>
        </p:spPr>
        <p:txBody>
          <a:bodyPr>
            <a:normAutofit lnSpcReduction="10000"/>
          </a:bodyPr>
          <a:lstStyle/>
          <a:p>
            <a:pPr algn="just"/>
            <a:r>
              <a:rPr lang="tr-TR" dirty="0" smtClean="0">
                <a:solidFill>
                  <a:schemeClr val="accent1">
                    <a:lumMod val="75000"/>
                  </a:schemeClr>
                </a:solidFill>
              </a:rPr>
              <a:t>ÖRNEK 4: </a:t>
            </a:r>
            <a:r>
              <a:rPr lang="tr-TR" i="1" dirty="0" smtClean="0"/>
              <a:t>TENEKEN</a:t>
            </a:r>
            <a:r>
              <a:rPr lang="tr-TR" dirty="0" smtClean="0"/>
              <a:t>, kelimesindeki harflerin yeniden sıralanarak dizgileri kaç farklı şekilde yapılabilir?</a:t>
            </a:r>
          </a:p>
          <a:p>
            <a:pPr algn="just"/>
            <a:r>
              <a:rPr lang="tr-TR" i="1" dirty="0" smtClean="0">
                <a:solidFill>
                  <a:schemeClr val="accent1">
                    <a:lumMod val="75000"/>
                  </a:schemeClr>
                </a:solidFill>
              </a:rPr>
              <a:t>Çözüm: </a:t>
            </a:r>
            <a:r>
              <a:rPr lang="tr-TR" i="1" dirty="0" smtClean="0"/>
              <a:t>TENEKEN </a:t>
            </a:r>
            <a:r>
              <a:rPr lang="tr-TR" dirty="0" smtClean="0"/>
              <a:t>kelimesindeki bazı harflerin aynı olmasından dolayı cevap 7 harfin </a:t>
            </a:r>
            <a:r>
              <a:rPr lang="tr-TR" dirty="0" err="1" smtClean="0"/>
              <a:t>permütasyonlarının</a:t>
            </a:r>
            <a:r>
              <a:rPr lang="tr-TR" dirty="0" smtClean="0"/>
              <a:t> sayısı değildir. Bu kelime 3 </a:t>
            </a:r>
            <a:r>
              <a:rPr lang="tr-TR" i="1" dirty="0" smtClean="0"/>
              <a:t>E, 2 N, </a:t>
            </a:r>
            <a:r>
              <a:rPr lang="tr-TR" dirty="0" smtClean="0"/>
              <a:t>1 </a:t>
            </a:r>
            <a:r>
              <a:rPr lang="tr-TR" i="1" dirty="0" smtClean="0"/>
              <a:t>T </a:t>
            </a:r>
            <a:r>
              <a:rPr lang="tr-TR" dirty="0" smtClean="0"/>
              <a:t>ve 1 </a:t>
            </a:r>
            <a:r>
              <a:rPr lang="tr-TR" i="1" dirty="0" smtClean="0"/>
              <a:t>K </a:t>
            </a:r>
            <a:r>
              <a:rPr lang="tr-TR" dirty="0" smtClean="0"/>
              <a:t>harfinden oluşmaktadır. Farklı dizgilerin sayısının belirlenmesi harflerin yeniden sıralanması ile yapılır. İlk olarak 3 tane </a:t>
            </a:r>
            <a:r>
              <a:rPr lang="tr-TR" i="1" dirty="0" smtClean="0"/>
              <a:t>E 7</a:t>
            </a:r>
            <a:r>
              <a:rPr lang="tr-TR" dirty="0" smtClean="0"/>
              <a:t> konumdan 3'üne yerleştirilir: C(7, 3). Kalan 4 konumun 2'sine 2 tane </a:t>
            </a:r>
            <a:r>
              <a:rPr lang="tr-TR" i="1" dirty="0" smtClean="0"/>
              <a:t>N</a:t>
            </a:r>
            <a:r>
              <a:rPr lang="tr-TR" dirty="0" smtClean="0"/>
              <a:t> yerleştirilir: C(4, 2). Kalan 2 konumdan 1' ine </a:t>
            </a:r>
            <a:r>
              <a:rPr lang="tr-TR" i="1" dirty="0" smtClean="0"/>
              <a:t>T </a:t>
            </a:r>
            <a:r>
              <a:rPr lang="tr-TR" dirty="0" smtClean="0"/>
              <a:t>yerleştirilir: C(2, 1). Son konuma ise </a:t>
            </a:r>
            <a:r>
              <a:rPr lang="tr-TR" i="1" dirty="0" smtClean="0"/>
              <a:t>K </a:t>
            </a:r>
            <a:r>
              <a:rPr lang="tr-TR" dirty="0" smtClean="0"/>
              <a:t>yerleştirilir: C(1,1)</a:t>
            </a:r>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endParaRPr lang="tr-TR" dirty="0" smtClean="0"/>
          </a:p>
          <a:p>
            <a:pPr algn="just">
              <a:buNone/>
            </a:pPr>
            <a:endParaRPr lang="tr-TR" dirty="0" smtClean="0"/>
          </a:p>
          <a:p>
            <a:pPr algn="just">
              <a:buNone/>
            </a:pPr>
            <a:endParaRPr lang="tr-TR" dirty="0" smtClean="0"/>
          </a:p>
          <a:p>
            <a:pPr algn="just"/>
            <a:endParaRPr lang="tr-TR" dirty="0" smtClean="0"/>
          </a:p>
          <a:p>
            <a:endParaRPr lang="tr-TR" dirty="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98</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43490" y="1027664"/>
            <a:ext cx="7024744" cy="583422"/>
          </a:xfrm>
        </p:spPr>
        <p:txBody>
          <a:bodyPr>
            <a:noAutofit/>
          </a:bodyPr>
          <a:lstStyle/>
          <a:p>
            <a:r>
              <a:rPr lang="tr-TR" sz="2800" u="sng" dirty="0" smtClean="0"/>
              <a:t>Ayırt Edilemez Nesneler İçin </a:t>
            </a:r>
            <a:r>
              <a:rPr lang="tr-TR" sz="2800" u="sng" dirty="0" err="1" smtClean="0"/>
              <a:t>Permütasyon</a:t>
            </a:r>
            <a:endParaRPr lang="tr-TR" sz="2800" dirty="0"/>
          </a:p>
        </p:txBody>
      </p:sp>
      <p:sp>
        <p:nvSpPr>
          <p:cNvPr id="3" name="İçerik Yer Tutucusu 2"/>
          <p:cNvSpPr>
            <a:spLocks noGrp="1"/>
          </p:cNvSpPr>
          <p:nvPr>
            <p:ph idx="1"/>
          </p:nvPr>
        </p:nvSpPr>
        <p:spPr>
          <a:xfrm>
            <a:off x="685800" y="1654630"/>
            <a:ext cx="7532914" cy="4860470"/>
          </a:xfrm>
        </p:spPr>
        <p:txBody>
          <a:bodyPr>
            <a:normAutofit/>
          </a:bodyPr>
          <a:lstStyle/>
          <a:p>
            <a:pPr algn="just"/>
            <a:r>
              <a:rPr lang="tr-TR" i="1" dirty="0" smtClean="0">
                <a:solidFill>
                  <a:schemeClr val="accent1">
                    <a:lumMod val="75000"/>
                  </a:schemeClr>
                </a:solidFill>
              </a:rPr>
              <a:t>Çözüm:</a:t>
            </a:r>
            <a:endParaRPr lang="tr-TR" dirty="0" smtClean="0"/>
          </a:p>
        </p:txBody>
      </p:sp>
      <p:sp>
        <p:nvSpPr>
          <p:cNvPr id="4" name="Veri Yer Tutucusu 3"/>
          <p:cNvSpPr>
            <a:spLocks noGrp="1"/>
          </p:cNvSpPr>
          <p:nvPr>
            <p:ph type="dt" sz="half" idx="10"/>
          </p:nvPr>
        </p:nvSpPr>
        <p:spPr>
          <a:xfrm>
            <a:off x="5003800" y="224492"/>
            <a:ext cx="3127188" cy="365125"/>
          </a:xfrm>
        </p:spPr>
        <p:txBody>
          <a:bodyPr/>
          <a:lstStyle/>
          <a:p>
            <a:r>
              <a:rPr lang="tr-TR" dirty="0" smtClean="0"/>
              <a:t>6.5 Genelleştirilmiş </a:t>
            </a:r>
          </a:p>
          <a:p>
            <a:r>
              <a:rPr lang="tr-TR" dirty="0" err="1" smtClean="0"/>
              <a:t>Permütasyonlar</a:t>
            </a:r>
            <a:r>
              <a:rPr lang="tr-TR" dirty="0" smtClean="0"/>
              <a:t> ve Kombinasyonlar</a:t>
            </a:r>
            <a:endParaRPr lang="en-US" dirty="0"/>
          </a:p>
        </p:txBody>
      </p:sp>
      <p:sp>
        <p:nvSpPr>
          <p:cNvPr id="6" name="Slayt Numarası Yer Tutucusu 5"/>
          <p:cNvSpPr>
            <a:spLocks noGrp="1"/>
          </p:cNvSpPr>
          <p:nvPr>
            <p:ph type="sldNum" sz="quarter" idx="12"/>
          </p:nvPr>
        </p:nvSpPr>
        <p:spPr/>
        <p:txBody>
          <a:bodyPr/>
          <a:lstStyle/>
          <a:p>
            <a:fld id="{8B37D5FE-740C-46F5-801A-FA5477D9711F}" type="slidenum">
              <a:rPr lang="en-US" smtClean="0"/>
              <a:pPr/>
              <a:t>99</a:t>
            </a:fld>
            <a:endParaRPr lang="en-US" dirty="0"/>
          </a:p>
        </p:txBody>
      </p:sp>
      <p:sp>
        <p:nvSpPr>
          <p:cNvPr id="288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969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28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1238" name="Object 6"/>
          <p:cNvGraphicFramePr>
            <a:graphicFrameLocks noChangeAspect="1"/>
          </p:cNvGraphicFramePr>
          <p:nvPr/>
        </p:nvGraphicFramePr>
        <p:xfrm>
          <a:off x="946150" y="2325688"/>
          <a:ext cx="7766050" cy="2894012"/>
        </p:xfrm>
        <a:graphic>
          <a:graphicData uri="http://schemas.openxmlformats.org/presentationml/2006/ole">
            <mc:AlternateContent xmlns:mc="http://schemas.openxmlformats.org/markup-compatibility/2006">
              <mc:Choice xmlns:v="urn:schemas-microsoft-com:vml" Requires="v">
                <p:oleObj spid="_x0000_s351239" name="Belge" r:id="rId4" imgW="5931476" imgH="2180714" progId="Word.Document.12">
                  <p:embed/>
                </p:oleObj>
              </mc:Choice>
              <mc:Fallback>
                <p:oleObj name="Belge" r:id="rId4" imgW="5931476" imgH="2180714" progId="Word.Document.12">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50" y="2325688"/>
                        <a:ext cx="776605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8050743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TotalTime>
  <Words>9431</Words>
  <Application>Microsoft Office PowerPoint</Application>
  <PresentationFormat>Ekran Gösterisi (4:3)</PresentationFormat>
  <Paragraphs>1089</Paragraphs>
  <Slides>121</Slides>
  <Notes>115</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121</vt:i4>
      </vt:variant>
    </vt:vector>
  </HeadingPairs>
  <TitlesOfParts>
    <vt:vector size="127" baseType="lpstr">
      <vt:lpstr>Calibri</vt:lpstr>
      <vt:lpstr>Century Gothic</vt:lpstr>
      <vt:lpstr>Wingdings</vt:lpstr>
      <vt:lpstr>Wingdings 2</vt:lpstr>
      <vt:lpstr>Austin</vt:lpstr>
      <vt:lpstr>Belge</vt:lpstr>
      <vt:lpstr>Bölüm 6</vt:lpstr>
      <vt:lpstr>Bölüm 6 - Sayma</vt:lpstr>
      <vt:lpstr>SAYMA</vt:lpstr>
      <vt:lpstr>6.1 Saymanın Temelleri</vt:lpstr>
      <vt:lpstr>Giriş</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Temel Sayma Teknikleri</vt:lpstr>
      <vt:lpstr>Daha Karmaşık Sayma Problemleri</vt:lpstr>
      <vt:lpstr>Daha Karmaşık Sayma Problemleri</vt:lpstr>
      <vt:lpstr>Daha Karmaşık Sayma Problemleri</vt:lpstr>
      <vt:lpstr>Çıkarma Kuralı (İki Küme İçin İçerme - Dışlama Kuralı)</vt:lpstr>
      <vt:lpstr>Çıkarma Kuralı (İki Küme İçin İçerme - Dışlama Kuralı)</vt:lpstr>
      <vt:lpstr>Çıkarma Kuralı (İki Küme İçin İçerme - Dışlama Kuralı)</vt:lpstr>
      <vt:lpstr>Çıkarma Kuralı (İki Küme İçin İçerme - Dışlama Kuralı)</vt:lpstr>
      <vt:lpstr>Çıkarma Kuralı (İki Küme İçin İçerme - Dışlama Kuralı)</vt:lpstr>
      <vt:lpstr>Bölme Kuralı</vt:lpstr>
      <vt:lpstr>Bölme Kuralı</vt:lpstr>
      <vt:lpstr>Ağaç Şemaları</vt:lpstr>
      <vt:lpstr>Ağaç Şemaları</vt:lpstr>
      <vt:lpstr>Ağaç Şemaları</vt:lpstr>
      <vt:lpstr>Ağaç Şemaları</vt:lpstr>
      <vt:lpstr>Ağaç Şemaları</vt:lpstr>
      <vt:lpstr>Alıştırmalar</vt:lpstr>
      <vt:lpstr>Alıştırmalar</vt:lpstr>
      <vt:lpstr>6.2 Güvercin Yuvası İlkesi</vt:lpstr>
      <vt:lpstr>Giriş</vt:lpstr>
      <vt:lpstr>Giriş</vt:lpstr>
      <vt:lpstr>Giriş</vt:lpstr>
      <vt:lpstr>Giriş</vt:lpstr>
      <vt:lpstr>Genelleştirilmiş Güvercin Yuvası İlkesi</vt:lpstr>
      <vt:lpstr>Genelleştirilmiş Güvercin Yuvası İlkesi</vt:lpstr>
      <vt:lpstr>Genelleştirilmiş Güvercin Yuvası İlkesi</vt:lpstr>
      <vt:lpstr>Genelleştirilmiş Güvercin Yuvası İlkesi</vt:lpstr>
      <vt:lpstr>Güvercin Yuvası İlkesinin Bazı Kullanışlı Uygulamaları</vt:lpstr>
      <vt:lpstr>Güvercin Yuvası İlkesinin Bazı Kullanışlı Uygulamaları</vt:lpstr>
      <vt:lpstr>Güvercin Yuvası İlkesinin Bazı Kullanışlı Uygulamaları</vt:lpstr>
      <vt:lpstr>Güvercin Yuvası İlkesinin Bazı Kullanışlı Uygulamaları</vt:lpstr>
      <vt:lpstr>Güvercin Yuvası İlkesinin Bazı Kullanışlı Uygulamaları</vt:lpstr>
      <vt:lpstr>Alıştırmalar</vt:lpstr>
      <vt:lpstr>Alıştırmalar</vt:lpstr>
      <vt:lpstr>6.3 Permütasyonlar ve Kombinasyonlar</vt:lpstr>
      <vt:lpstr>Giriş</vt:lpstr>
      <vt:lpstr>Permütasyonlar</vt:lpstr>
      <vt:lpstr>Permütasyonlar</vt:lpstr>
      <vt:lpstr>Permütasyonlar</vt:lpstr>
      <vt:lpstr>Permütasyonlar</vt:lpstr>
      <vt:lpstr>Permütasyonlar</vt:lpstr>
      <vt:lpstr>Permütasyonlar</vt:lpstr>
      <vt:lpstr>Permütasyonlar</vt:lpstr>
      <vt:lpstr>Permütasyonlar</vt:lpstr>
      <vt:lpstr>Kombinasyonlar</vt:lpstr>
      <vt:lpstr>Kombinasyonlar</vt:lpstr>
      <vt:lpstr>Kombinasyonlar</vt:lpstr>
      <vt:lpstr>Kombinasyonlar</vt:lpstr>
      <vt:lpstr>Kombinasyonlar</vt:lpstr>
      <vt:lpstr>Kombinasyonlar</vt:lpstr>
      <vt:lpstr>Kombinasyonlar</vt:lpstr>
      <vt:lpstr>Kombinasyonlar</vt:lpstr>
      <vt:lpstr>Kombinasyonlar</vt:lpstr>
      <vt:lpstr>Alıştırmalar</vt:lpstr>
      <vt:lpstr>Alıştırmalar</vt:lpstr>
      <vt:lpstr>6.4 Binom Katsayıları ve Özdeşlikler</vt:lpstr>
      <vt:lpstr>PowerPoint Sunusu</vt:lpstr>
      <vt:lpstr>Binom Teoremi</vt:lpstr>
      <vt:lpstr>Binom Teoremi</vt:lpstr>
      <vt:lpstr>Binom Teoremi</vt:lpstr>
      <vt:lpstr>Binom Teoremi</vt:lpstr>
      <vt:lpstr>Binom Teoremi</vt:lpstr>
      <vt:lpstr>Binom Teoremi</vt:lpstr>
      <vt:lpstr>Binom Teoremi</vt:lpstr>
      <vt:lpstr>Pascal Özdeşliği ve Üçgeni</vt:lpstr>
      <vt:lpstr>Pascal Özdeşliği ve Üçgeni</vt:lpstr>
      <vt:lpstr>Pascal Özdeşliği ve Üçgeni</vt:lpstr>
      <vt:lpstr>Binom Katsayılarını İçeren Diğer Özdeşlikler</vt:lpstr>
      <vt:lpstr>Pascal Özdeşliği ve Üçgeni</vt:lpstr>
      <vt:lpstr>Pascal Özdeşliği ve Üçgeni</vt:lpstr>
      <vt:lpstr>Pascal Özdeşliği ve Üçgeni</vt:lpstr>
      <vt:lpstr>Alıştırmalar</vt:lpstr>
      <vt:lpstr>6.5 Genelleştirilmiş Permütasyonlar ve Kombinasyonlar</vt:lpstr>
      <vt:lpstr>Giriş</vt:lpstr>
      <vt:lpstr>Tekrarlı Kümede Permütasyon</vt:lpstr>
      <vt:lpstr>Tekrarlı Kümede Permütasyon</vt:lpstr>
      <vt:lpstr>Tekrarlı Kümede Kombinasyon</vt:lpstr>
      <vt:lpstr>Tekrarlı Kümede Kombinasyon</vt:lpstr>
      <vt:lpstr>Ayırt Edilemez Nesneler İçin Permütasyon</vt:lpstr>
      <vt:lpstr>Ayırt Edilemez Nesneler İçin Permütasyon</vt:lpstr>
      <vt:lpstr>Kutuların İçine Nesnelerin Dağıtılması</vt:lpstr>
      <vt:lpstr>Kutuların İçine Nesnelerin Dağıtılması</vt:lpstr>
      <vt:lpstr>Kutuların İçine Nesnelerin Dağıtılması</vt:lpstr>
      <vt:lpstr>Kutuların İçine Nesnelerin Dağıtılması</vt:lpstr>
      <vt:lpstr>Kutuların İçine Nesnelerin Dağıtılması</vt:lpstr>
      <vt:lpstr>Kutuların İçine Nesnelerin Dağıtılması</vt:lpstr>
      <vt:lpstr>Kutuların İçine Nesnelerin Dağıtılması</vt:lpstr>
      <vt:lpstr>Alıştırmalar</vt:lpstr>
      <vt:lpstr>Alıştırmalar</vt:lpstr>
      <vt:lpstr>Alıştırmalar</vt:lpstr>
      <vt:lpstr>6.6 Permütasyon ve Kombinasyon Üretme</vt:lpstr>
      <vt:lpstr>Giriş</vt:lpstr>
      <vt:lpstr>Permütasyon Üretme</vt:lpstr>
      <vt:lpstr>Permütasyon Üretme</vt:lpstr>
      <vt:lpstr>Permütasyon Üretme</vt:lpstr>
      <vt:lpstr>Permütasyon Üretme</vt:lpstr>
      <vt:lpstr>Kombinasyonların Üretilmesi</vt:lpstr>
      <vt:lpstr>Kombinasyonların Üretilmesi</vt:lpstr>
      <vt:lpstr>Kombinasyonların Üretilmesi</vt:lpstr>
      <vt:lpstr>Kombinasyonların Üretilmesi</vt:lpstr>
      <vt:lpstr>Alıştırmalar</vt:lpstr>
      <vt:lpstr>Alıştırmalar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AVCI</cp:lastModifiedBy>
  <cp:revision>158</cp:revision>
  <dcterms:created xsi:type="dcterms:W3CDTF">2014-09-16T21:29:24Z</dcterms:created>
  <dcterms:modified xsi:type="dcterms:W3CDTF">2020-10-03T18:35:32Z</dcterms:modified>
</cp:coreProperties>
</file>